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3" r:id="rId3"/>
    <p:sldId id="272" r:id="rId4"/>
    <p:sldId id="275" r:id="rId5"/>
    <p:sldId id="276" r:id="rId6"/>
    <p:sldId id="277" r:id="rId7"/>
    <p:sldId id="278" r:id="rId8"/>
    <p:sldId id="279" r:id="rId9"/>
    <p:sldId id="280" r:id="rId10"/>
    <p:sldId id="281" r:id="rId11"/>
    <p:sldId id="282" r:id="rId12"/>
    <p:sldId id="283"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F603-19BC-4A84-AC2D-87AC1633B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19A402-030D-4358-B450-6FA06747F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DC86E1-3197-4FEA-97D1-DDCD5609D437}"/>
              </a:ext>
            </a:extLst>
          </p:cNvPr>
          <p:cNvSpPr>
            <a:spLocks noGrp="1"/>
          </p:cNvSpPr>
          <p:nvPr>
            <p:ph type="dt" sz="half" idx="10"/>
          </p:nvPr>
        </p:nvSpPr>
        <p:spPr/>
        <p:txBody>
          <a:bodyPr/>
          <a:lstStyle/>
          <a:p>
            <a:fld id="{F2E3F33F-794B-4E00-B52C-06EF1A3768E8}" type="datetimeFigureOut">
              <a:rPr lang="en-US" smtClean="0"/>
              <a:t>9/4/2019</a:t>
            </a:fld>
            <a:endParaRPr lang="en-US"/>
          </a:p>
        </p:txBody>
      </p:sp>
      <p:sp>
        <p:nvSpPr>
          <p:cNvPr id="5" name="Footer Placeholder 4">
            <a:extLst>
              <a:ext uri="{FF2B5EF4-FFF2-40B4-BE49-F238E27FC236}">
                <a16:creationId xmlns:a16="http://schemas.microsoft.com/office/drawing/2014/main" id="{E6464F02-57DE-4271-BA55-7E6CF2EC6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D6607-AB72-492B-AF79-5E9E19143DA3}"/>
              </a:ext>
            </a:extLst>
          </p:cNvPr>
          <p:cNvSpPr>
            <a:spLocks noGrp="1"/>
          </p:cNvSpPr>
          <p:nvPr>
            <p:ph type="sldNum" sz="quarter" idx="12"/>
          </p:nvPr>
        </p:nvSpPr>
        <p:spPr/>
        <p:txBody>
          <a:bodyPr/>
          <a:lstStyle/>
          <a:p>
            <a:fld id="{16795DEF-7C69-4F33-B345-606ADAE8BE69}" type="slidenum">
              <a:rPr lang="en-US" smtClean="0"/>
              <a:t>‹#›</a:t>
            </a:fld>
            <a:endParaRPr lang="en-US"/>
          </a:p>
        </p:txBody>
      </p:sp>
    </p:spTree>
    <p:extLst>
      <p:ext uri="{BB962C8B-B14F-4D97-AF65-F5344CB8AC3E}">
        <p14:creationId xmlns:p14="http://schemas.microsoft.com/office/powerpoint/2010/main" val="194801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57BA-5CBB-42F5-AE71-09CECFB61F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06104D-B6A9-420C-B88A-C9DAC3B8B7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9DFA7-9B71-4007-AE2E-ECD48FFA214A}"/>
              </a:ext>
            </a:extLst>
          </p:cNvPr>
          <p:cNvSpPr>
            <a:spLocks noGrp="1"/>
          </p:cNvSpPr>
          <p:nvPr>
            <p:ph type="dt" sz="half" idx="10"/>
          </p:nvPr>
        </p:nvSpPr>
        <p:spPr/>
        <p:txBody>
          <a:bodyPr/>
          <a:lstStyle/>
          <a:p>
            <a:fld id="{F2E3F33F-794B-4E00-B52C-06EF1A3768E8}" type="datetimeFigureOut">
              <a:rPr lang="en-US" smtClean="0"/>
              <a:t>9/4/2019</a:t>
            </a:fld>
            <a:endParaRPr lang="en-US"/>
          </a:p>
        </p:txBody>
      </p:sp>
      <p:sp>
        <p:nvSpPr>
          <p:cNvPr id="5" name="Footer Placeholder 4">
            <a:extLst>
              <a:ext uri="{FF2B5EF4-FFF2-40B4-BE49-F238E27FC236}">
                <a16:creationId xmlns:a16="http://schemas.microsoft.com/office/drawing/2014/main" id="{6F0955BA-9B42-41C8-8EA1-3BE5662E3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05CB6-F459-4F5B-AC9F-F025C9E22236}"/>
              </a:ext>
            </a:extLst>
          </p:cNvPr>
          <p:cNvSpPr>
            <a:spLocks noGrp="1"/>
          </p:cNvSpPr>
          <p:nvPr>
            <p:ph type="sldNum" sz="quarter" idx="12"/>
          </p:nvPr>
        </p:nvSpPr>
        <p:spPr/>
        <p:txBody>
          <a:bodyPr/>
          <a:lstStyle/>
          <a:p>
            <a:fld id="{16795DEF-7C69-4F33-B345-606ADAE8BE69}" type="slidenum">
              <a:rPr lang="en-US" smtClean="0"/>
              <a:t>‹#›</a:t>
            </a:fld>
            <a:endParaRPr lang="en-US"/>
          </a:p>
        </p:txBody>
      </p:sp>
    </p:spTree>
    <p:extLst>
      <p:ext uri="{BB962C8B-B14F-4D97-AF65-F5344CB8AC3E}">
        <p14:creationId xmlns:p14="http://schemas.microsoft.com/office/powerpoint/2010/main" val="341756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5B8A5-A1F1-49F0-B34B-3AA90B6C04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9E504F-83B4-4CD4-BAC4-5CA82FF60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8778D-F733-412D-A6F5-F20075D8074C}"/>
              </a:ext>
            </a:extLst>
          </p:cNvPr>
          <p:cNvSpPr>
            <a:spLocks noGrp="1"/>
          </p:cNvSpPr>
          <p:nvPr>
            <p:ph type="dt" sz="half" idx="10"/>
          </p:nvPr>
        </p:nvSpPr>
        <p:spPr/>
        <p:txBody>
          <a:bodyPr/>
          <a:lstStyle/>
          <a:p>
            <a:fld id="{F2E3F33F-794B-4E00-B52C-06EF1A3768E8}" type="datetimeFigureOut">
              <a:rPr lang="en-US" smtClean="0"/>
              <a:t>9/4/2019</a:t>
            </a:fld>
            <a:endParaRPr lang="en-US"/>
          </a:p>
        </p:txBody>
      </p:sp>
      <p:sp>
        <p:nvSpPr>
          <p:cNvPr id="5" name="Footer Placeholder 4">
            <a:extLst>
              <a:ext uri="{FF2B5EF4-FFF2-40B4-BE49-F238E27FC236}">
                <a16:creationId xmlns:a16="http://schemas.microsoft.com/office/drawing/2014/main" id="{47859A10-A6C7-44D0-A3CC-3A8C34D71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E7430-B889-498A-8379-931260C56ABF}"/>
              </a:ext>
            </a:extLst>
          </p:cNvPr>
          <p:cNvSpPr>
            <a:spLocks noGrp="1"/>
          </p:cNvSpPr>
          <p:nvPr>
            <p:ph type="sldNum" sz="quarter" idx="12"/>
          </p:nvPr>
        </p:nvSpPr>
        <p:spPr/>
        <p:txBody>
          <a:bodyPr/>
          <a:lstStyle/>
          <a:p>
            <a:fld id="{16795DEF-7C69-4F33-B345-606ADAE8BE69}" type="slidenum">
              <a:rPr lang="en-US" smtClean="0"/>
              <a:t>‹#›</a:t>
            </a:fld>
            <a:endParaRPr lang="en-US"/>
          </a:p>
        </p:txBody>
      </p:sp>
    </p:spTree>
    <p:extLst>
      <p:ext uri="{BB962C8B-B14F-4D97-AF65-F5344CB8AC3E}">
        <p14:creationId xmlns:p14="http://schemas.microsoft.com/office/powerpoint/2010/main" val="145558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1D3B-425E-47B0-A879-E78E2941B1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9A865F-255F-4946-AD5F-94B7B28C84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F2C4A-63A1-4EC4-B40C-975AFDB56F7F}"/>
              </a:ext>
            </a:extLst>
          </p:cNvPr>
          <p:cNvSpPr>
            <a:spLocks noGrp="1"/>
          </p:cNvSpPr>
          <p:nvPr>
            <p:ph type="dt" sz="half" idx="10"/>
          </p:nvPr>
        </p:nvSpPr>
        <p:spPr/>
        <p:txBody>
          <a:bodyPr/>
          <a:lstStyle/>
          <a:p>
            <a:fld id="{F2E3F33F-794B-4E00-B52C-06EF1A3768E8}" type="datetimeFigureOut">
              <a:rPr lang="en-US" smtClean="0"/>
              <a:t>9/4/2019</a:t>
            </a:fld>
            <a:endParaRPr lang="en-US"/>
          </a:p>
        </p:txBody>
      </p:sp>
      <p:sp>
        <p:nvSpPr>
          <p:cNvPr id="5" name="Footer Placeholder 4">
            <a:extLst>
              <a:ext uri="{FF2B5EF4-FFF2-40B4-BE49-F238E27FC236}">
                <a16:creationId xmlns:a16="http://schemas.microsoft.com/office/drawing/2014/main" id="{7AFB1BC8-E02D-4C06-889F-62EED9419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32819-7F8D-4E80-8D15-F12F8FB3A636}"/>
              </a:ext>
            </a:extLst>
          </p:cNvPr>
          <p:cNvSpPr>
            <a:spLocks noGrp="1"/>
          </p:cNvSpPr>
          <p:nvPr>
            <p:ph type="sldNum" sz="quarter" idx="12"/>
          </p:nvPr>
        </p:nvSpPr>
        <p:spPr/>
        <p:txBody>
          <a:bodyPr/>
          <a:lstStyle/>
          <a:p>
            <a:fld id="{16795DEF-7C69-4F33-B345-606ADAE8BE69}" type="slidenum">
              <a:rPr lang="en-US" smtClean="0"/>
              <a:t>‹#›</a:t>
            </a:fld>
            <a:endParaRPr lang="en-US"/>
          </a:p>
        </p:txBody>
      </p:sp>
    </p:spTree>
    <p:extLst>
      <p:ext uri="{BB962C8B-B14F-4D97-AF65-F5344CB8AC3E}">
        <p14:creationId xmlns:p14="http://schemas.microsoft.com/office/powerpoint/2010/main" val="427049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5F03-A7A8-4148-AE29-EA72073686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F8B9BE-A89F-43EA-ABAB-25A5853A6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2CDF78-032E-4082-A060-3DC22EBDC406}"/>
              </a:ext>
            </a:extLst>
          </p:cNvPr>
          <p:cNvSpPr>
            <a:spLocks noGrp="1"/>
          </p:cNvSpPr>
          <p:nvPr>
            <p:ph type="dt" sz="half" idx="10"/>
          </p:nvPr>
        </p:nvSpPr>
        <p:spPr/>
        <p:txBody>
          <a:bodyPr/>
          <a:lstStyle/>
          <a:p>
            <a:fld id="{F2E3F33F-794B-4E00-B52C-06EF1A3768E8}" type="datetimeFigureOut">
              <a:rPr lang="en-US" smtClean="0"/>
              <a:t>9/4/2019</a:t>
            </a:fld>
            <a:endParaRPr lang="en-US"/>
          </a:p>
        </p:txBody>
      </p:sp>
      <p:sp>
        <p:nvSpPr>
          <p:cNvPr id="5" name="Footer Placeholder 4">
            <a:extLst>
              <a:ext uri="{FF2B5EF4-FFF2-40B4-BE49-F238E27FC236}">
                <a16:creationId xmlns:a16="http://schemas.microsoft.com/office/drawing/2014/main" id="{D79EBDB5-38D8-4D0A-8C1D-7CF6F9E45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F1D76-3A43-40E6-8A77-BFCCF9DDEA32}"/>
              </a:ext>
            </a:extLst>
          </p:cNvPr>
          <p:cNvSpPr>
            <a:spLocks noGrp="1"/>
          </p:cNvSpPr>
          <p:nvPr>
            <p:ph type="sldNum" sz="quarter" idx="12"/>
          </p:nvPr>
        </p:nvSpPr>
        <p:spPr/>
        <p:txBody>
          <a:bodyPr/>
          <a:lstStyle/>
          <a:p>
            <a:fld id="{16795DEF-7C69-4F33-B345-606ADAE8BE69}" type="slidenum">
              <a:rPr lang="en-US" smtClean="0"/>
              <a:t>‹#›</a:t>
            </a:fld>
            <a:endParaRPr lang="en-US"/>
          </a:p>
        </p:txBody>
      </p:sp>
    </p:spTree>
    <p:extLst>
      <p:ext uri="{BB962C8B-B14F-4D97-AF65-F5344CB8AC3E}">
        <p14:creationId xmlns:p14="http://schemas.microsoft.com/office/powerpoint/2010/main" val="379215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8575-BDAB-4CDB-9507-5625B5B58A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36F645-898E-47DC-BDEA-48382FDA72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830CEC-4B37-4436-A7FA-55800DE54F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73E4C6-784C-4936-A362-A4548405A9DA}"/>
              </a:ext>
            </a:extLst>
          </p:cNvPr>
          <p:cNvSpPr>
            <a:spLocks noGrp="1"/>
          </p:cNvSpPr>
          <p:nvPr>
            <p:ph type="dt" sz="half" idx="10"/>
          </p:nvPr>
        </p:nvSpPr>
        <p:spPr/>
        <p:txBody>
          <a:bodyPr/>
          <a:lstStyle/>
          <a:p>
            <a:fld id="{F2E3F33F-794B-4E00-B52C-06EF1A3768E8}" type="datetimeFigureOut">
              <a:rPr lang="en-US" smtClean="0"/>
              <a:t>9/4/2019</a:t>
            </a:fld>
            <a:endParaRPr lang="en-US"/>
          </a:p>
        </p:txBody>
      </p:sp>
      <p:sp>
        <p:nvSpPr>
          <p:cNvPr id="6" name="Footer Placeholder 5">
            <a:extLst>
              <a:ext uri="{FF2B5EF4-FFF2-40B4-BE49-F238E27FC236}">
                <a16:creationId xmlns:a16="http://schemas.microsoft.com/office/drawing/2014/main" id="{2D571D7F-1FE2-4C20-99FA-1C82E6B41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FEA5F-CED7-4F9C-A13E-AD13D986D689}"/>
              </a:ext>
            </a:extLst>
          </p:cNvPr>
          <p:cNvSpPr>
            <a:spLocks noGrp="1"/>
          </p:cNvSpPr>
          <p:nvPr>
            <p:ph type="sldNum" sz="quarter" idx="12"/>
          </p:nvPr>
        </p:nvSpPr>
        <p:spPr/>
        <p:txBody>
          <a:bodyPr/>
          <a:lstStyle/>
          <a:p>
            <a:fld id="{16795DEF-7C69-4F33-B345-606ADAE8BE69}" type="slidenum">
              <a:rPr lang="en-US" smtClean="0"/>
              <a:t>‹#›</a:t>
            </a:fld>
            <a:endParaRPr lang="en-US"/>
          </a:p>
        </p:txBody>
      </p:sp>
    </p:spTree>
    <p:extLst>
      <p:ext uri="{BB962C8B-B14F-4D97-AF65-F5344CB8AC3E}">
        <p14:creationId xmlns:p14="http://schemas.microsoft.com/office/powerpoint/2010/main" val="264570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E036-FB0F-47A7-B1CD-93EB1C9870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58BBB1-DDA6-4387-9223-D1FE45F582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1B0139-A6A5-434A-AC08-3ED89A07CC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D18D40-7316-4D85-A52E-7549A484B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3C9CDA-C1ED-4175-B504-BCC6F17D38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2BC9A7-5443-4486-A1D8-54AD7216D83D}"/>
              </a:ext>
            </a:extLst>
          </p:cNvPr>
          <p:cNvSpPr>
            <a:spLocks noGrp="1"/>
          </p:cNvSpPr>
          <p:nvPr>
            <p:ph type="dt" sz="half" idx="10"/>
          </p:nvPr>
        </p:nvSpPr>
        <p:spPr/>
        <p:txBody>
          <a:bodyPr/>
          <a:lstStyle/>
          <a:p>
            <a:fld id="{F2E3F33F-794B-4E00-B52C-06EF1A3768E8}" type="datetimeFigureOut">
              <a:rPr lang="en-US" smtClean="0"/>
              <a:t>9/4/2019</a:t>
            </a:fld>
            <a:endParaRPr lang="en-US"/>
          </a:p>
        </p:txBody>
      </p:sp>
      <p:sp>
        <p:nvSpPr>
          <p:cNvPr id="8" name="Footer Placeholder 7">
            <a:extLst>
              <a:ext uri="{FF2B5EF4-FFF2-40B4-BE49-F238E27FC236}">
                <a16:creationId xmlns:a16="http://schemas.microsoft.com/office/drawing/2014/main" id="{AAF39F4D-731A-4C9F-BF78-0E7401D3F9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590B1F-94F3-46C0-9247-F0209B72E0AD}"/>
              </a:ext>
            </a:extLst>
          </p:cNvPr>
          <p:cNvSpPr>
            <a:spLocks noGrp="1"/>
          </p:cNvSpPr>
          <p:nvPr>
            <p:ph type="sldNum" sz="quarter" idx="12"/>
          </p:nvPr>
        </p:nvSpPr>
        <p:spPr/>
        <p:txBody>
          <a:bodyPr/>
          <a:lstStyle/>
          <a:p>
            <a:fld id="{16795DEF-7C69-4F33-B345-606ADAE8BE69}" type="slidenum">
              <a:rPr lang="en-US" smtClean="0"/>
              <a:t>‹#›</a:t>
            </a:fld>
            <a:endParaRPr lang="en-US"/>
          </a:p>
        </p:txBody>
      </p:sp>
    </p:spTree>
    <p:extLst>
      <p:ext uri="{BB962C8B-B14F-4D97-AF65-F5344CB8AC3E}">
        <p14:creationId xmlns:p14="http://schemas.microsoft.com/office/powerpoint/2010/main" val="332828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04AC-0085-407C-86FA-D4629C5047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C4C5A6-2493-4B01-94B7-7A4C125F2FD6}"/>
              </a:ext>
            </a:extLst>
          </p:cNvPr>
          <p:cNvSpPr>
            <a:spLocks noGrp="1"/>
          </p:cNvSpPr>
          <p:nvPr>
            <p:ph type="dt" sz="half" idx="10"/>
          </p:nvPr>
        </p:nvSpPr>
        <p:spPr/>
        <p:txBody>
          <a:bodyPr/>
          <a:lstStyle/>
          <a:p>
            <a:fld id="{F2E3F33F-794B-4E00-B52C-06EF1A3768E8}" type="datetimeFigureOut">
              <a:rPr lang="en-US" smtClean="0"/>
              <a:t>9/4/2019</a:t>
            </a:fld>
            <a:endParaRPr lang="en-US"/>
          </a:p>
        </p:txBody>
      </p:sp>
      <p:sp>
        <p:nvSpPr>
          <p:cNvPr id="4" name="Footer Placeholder 3">
            <a:extLst>
              <a:ext uri="{FF2B5EF4-FFF2-40B4-BE49-F238E27FC236}">
                <a16:creationId xmlns:a16="http://schemas.microsoft.com/office/drawing/2014/main" id="{79DE6302-AF9F-438C-BB54-05F053D89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D7D3B1-0D7F-447C-B204-146AA5CC54D5}"/>
              </a:ext>
            </a:extLst>
          </p:cNvPr>
          <p:cNvSpPr>
            <a:spLocks noGrp="1"/>
          </p:cNvSpPr>
          <p:nvPr>
            <p:ph type="sldNum" sz="quarter" idx="12"/>
          </p:nvPr>
        </p:nvSpPr>
        <p:spPr/>
        <p:txBody>
          <a:bodyPr/>
          <a:lstStyle/>
          <a:p>
            <a:fld id="{16795DEF-7C69-4F33-B345-606ADAE8BE69}" type="slidenum">
              <a:rPr lang="en-US" smtClean="0"/>
              <a:t>‹#›</a:t>
            </a:fld>
            <a:endParaRPr lang="en-US"/>
          </a:p>
        </p:txBody>
      </p:sp>
    </p:spTree>
    <p:extLst>
      <p:ext uri="{BB962C8B-B14F-4D97-AF65-F5344CB8AC3E}">
        <p14:creationId xmlns:p14="http://schemas.microsoft.com/office/powerpoint/2010/main" val="61129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5B321A-5C75-40C2-B04B-FF8DBC765F36}"/>
              </a:ext>
            </a:extLst>
          </p:cNvPr>
          <p:cNvSpPr>
            <a:spLocks noGrp="1"/>
          </p:cNvSpPr>
          <p:nvPr>
            <p:ph type="dt" sz="half" idx="10"/>
          </p:nvPr>
        </p:nvSpPr>
        <p:spPr/>
        <p:txBody>
          <a:bodyPr/>
          <a:lstStyle/>
          <a:p>
            <a:fld id="{F2E3F33F-794B-4E00-B52C-06EF1A3768E8}" type="datetimeFigureOut">
              <a:rPr lang="en-US" smtClean="0"/>
              <a:t>9/4/2019</a:t>
            </a:fld>
            <a:endParaRPr lang="en-US"/>
          </a:p>
        </p:txBody>
      </p:sp>
      <p:sp>
        <p:nvSpPr>
          <p:cNvPr id="3" name="Footer Placeholder 2">
            <a:extLst>
              <a:ext uri="{FF2B5EF4-FFF2-40B4-BE49-F238E27FC236}">
                <a16:creationId xmlns:a16="http://schemas.microsoft.com/office/drawing/2014/main" id="{D6AD471E-C9E1-47A9-ACC7-D2984C4B6D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7F5425-DD93-417A-B881-3792CF1932CA}"/>
              </a:ext>
            </a:extLst>
          </p:cNvPr>
          <p:cNvSpPr>
            <a:spLocks noGrp="1"/>
          </p:cNvSpPr>
          <p:nvPr>
            <p:ph type="sldNum" sz="quarter" idx="12"/>
          </p:nvPr>
        </p:nvSpPr>
        <p:spPr/>
        <p:txBody>
          <a:bodyPr/>
          <a:lstStyle/>
          <a:p>
            <a:fld id="{16795DEF-7C69-4F33-B345-606ADAE8BE69}" type="slidenum">
              <a:rPr lang="en-US" smtClean="0"/>
              <a:t>‹#›</a:t>
            </a:fld>
            <a:endParaRPr lang="en-US"/>
          </a:p>
        </p:txBody>
      </p:sp>
    </p:spTree>
    <p:extLst>
      <p:ext uri="{BB962C8B-B14F-4D97-AF65-F5344CB8AC3E}">
        <p14:creationId xmlns:p14="http://schemas.microsoft.com/office/powerpoint/2010/main" val="320714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5FD6-3F94-4A7B-8D75-91088AFED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033C8-EB86-4E07-AAF0-4C53F05CA3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4C6E31-6686-4AA0-B66A-A037605F5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22246-6825-4458-91CA-0475171EB898}"/>
              </a:ext>
            </a:extLst>
          </p:cNvPr>
          <p:cNvSpPr>
            <a:spLocks noGrp="1"/>
          </p:cNvSpPr>
          <p:nvPr>
            <p:ph type="dt" sz="half" idx="10"/>
          </p:nvPr>
        </p:nvSpPr>
        <p:spPr/>
        <p:txBody>
          <a:bodyPr/>
          <a:lstStyle/>
          <a:p>
            <a:fld id="{F2E3F33F-794B-4E00-B52C-06EF1A3768E8}" type="datetimeFigureOut">
              <a:rPr lang="en-US" smtClean="0"/>
              <a:t>9/4/2019</a:t>
            </a:fld>
            <a:endParaRPr lang="en-US"/>
          </a:p>
        </p:txBody>
      </p:sp>
      <p:sp>
        <p:nvSpPr>
          <p:cNvPr id="6" name="Footer Placeholder 5">
            <a:extLst>
              <a:ext uri="{FF2B5EF4-FFF2-40B4-BE49-F238E27FC236}">
                <a16:creationId xmlns:a16="http://schemas.microsoft.com/office/drawing/2014/main" id="{50B8C658-4005-443F-8120-3E2F8D3D6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4B969-B400-4C28-8175-924E0AB78B5B}"/>
              </a:ext>
            </a:extLst>
          </p:cNvPr>
          <p:cNvSpPr>
            <a:spLocks noGrp="1"/>
          </p:cNvSpPr>
          <p:nvPr>
            <p:ph type="sldNum" sz="quarter" idx="12"/>
          </p:nvPr>
        </p:nvSpPr>
        <p:spPr/>
        <p:txBody>
          <a:bodyPr/>
          <a:lstStyle/>
          <a:p>
            <a:fld id="{16795DEF-7C69-4F33-B345-606ADAE8BE69}" type="slidenum">
              <a:rPr lang="en-US" smtClean="0"/>
              <a:t>‹#›</a:t>
            </a:fld>
            <a:endParaRPr lang="en-US"/>
          </a:p>
        </p:txBody>
      </p:sp>
    </p:spTree>
    <p:extLst>
      <p:ext uri="{BB962C8B-B14F-4D97-AF65-F5344CB8AC3E}">
        <p14:creationId xmlns:p14="http://schemas.microsoft.com/office/powerpoint/2010/main" val="84905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7B8F-AFDD-48D0-890D-90BC70C83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70DFD-06CB-4683-9A51-98DE42480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D47E3C-ABAE-41B8-AF4C-DC8937997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F0480-5936-488D-9FEE-6D9839F19E4D}"/>
              </a:ext>
            </a:extLst>
          </p:cNvPr>
          <p:cNvSpPr>
            <a:spLocks noGrp="1"/>
          </p:cNvSpPr>
          <p:nvPr>
            <p:ph type="dt" sz="half" idx="10"/>
          </p:nvPr>
        </p:nvSpPr>
        <p:spPr/>
        <p:txBody>
          <a:bodyPr/>
          <a:lstStyle/>
          <a:p>
            <a:fld id="{F2E3F33F-794B-4E00-B52C-06EF1A3768E8}" type="datetimeFigureOut">
              <a:rPr lang="en-US" smtClean="0"/>
              <a:t>9/4/2019</a:t>
            </a:fld>
            <a:endParaRPr lang="en-US"/>
          </a:p>
        </p:txBody>
      </p:sp>
      <p:sp>
        <p:nvSpPr>
          <p:cNvPr id="6" name="Footer Placeholder 5">
            <a:extLst>
              <a:ext uri="{FF2B5EF4-FFF2-40B4-BE49-F238E27FC236}">
                <a16:creationId xmlns:a16="http://schemas.microsoft.com/office/drawing/2014/main" id="{AD6557C5-31B7-4856-BDB7-BE88FA18B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BB310-0ADE-4E6D-A558-9ED209A5FB1A}"/>
              </a:ext>
            </a:extLst>
          </p:cNvPr>
          <p:cNvSpPr>
            <a:spLocks noGrp="1"/>
          </p:cNvSpPr>
          <p:nvPr>
            <p:ph type="sldNum" sz="quarter" idx="12"/>
          </p:nvPr>
        </p:nvSpPr>
        <p:spPr/>
        <p:txBody>
          <a:bodyPr/>
          <a:lstStyle/>
          <a:p>
            <a:fld id="{16795DEF-7C69-4F33-B345-606ADAE8BE69}" type="slidenum">
              <a:rPr lang="en-US" smtClean="0"/>
              <a:t>‹#›</a:t>
            </a:fld>
            <a:endParaRPr lang="en-US"/>
          </a:p>
        </p:txBody>
      </p:sp>
    </p:spTree>
    <p:extLst>
      <p:ext uri="{BB962C8B-B14F-4D97-AF65-F5344CB8AC3E}">
        <p14:creationId xmlns:p14="http://schemas.microsoft.com/office/powerpoint/2010/main" val="402883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D4F3A6-BDCD-4EDE-B329-24F119055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D45552-836D-4424-AAA6-15FDC4502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4B48F-939C-489E-BA67-E4E24A3F5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3F33F-794B-4E00-B52C-06EF1A3768E8}" type="datetimeFigureOut">
              <a:rPr lang="en-US" smtClean="0"/>
              <a:t>9/4/2019</a:t>
            </a:fld>
            <a:endParaRPr lang="en-US"/>
          </a:p>
        </p:txBody>
      </p:sp>
      <p:sp>
        <p:nvSpPr>
          <p:cNvPr id="5" name="Footer Placeholder 4">
            <a:extLst>
              <a:ext uri="{FF2B5EF4-FFF2-40B4-BE49-F238E27FC236}">
                <a16:creationId xmlns:a16="http://schemas.microsoft.com/office/drawing/2014/main" id="{FBD13882-68AE-4382-8D8C-70A9A2FC2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DE7F6A-732C-463E-8B96-12A1EE542A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95DEF-7C69-4F33-B345-606ADAE8BE69}" type="slidenum">
              <a:rPr lang="en-US" smtClean="0"/>
              <a:t>‹#›</a:t>
            </a:fld>
            <a:endParaRPr lang="en-US"/>
          </a:p>
        </p:txBody>
      </p:sp>
    </p:spTree>
    <p:extLst>
      <p:ext uri="{BB962C8B-B14F-4D97-AF65-F5344CB8AC3E}">
        <p14:creationId xmlns:p14="http://schemas.microsoft.com/office/powerpoint/2010/main" val="3417679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pbcore.org/what-is-pbcor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pbcore.org/what-is-pbcor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bcore.org/cataloging-too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fiafnet.org/pages/E-Resources/Cataloguing-Manual.html" TargetMode="External"/><Relationship Id="rId2" Type="http://schemas.openxmlformats.org/officeDocument/2006/relationships/hyperlink" Target="http://www.loc.gov/catdir/cpso/amimcov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fla.org/publications/functional-requirements-for-bibliographic-rec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datoolkit.org/" TargetMode="External"/><Relationship Id="rId2" Type="http://schemas.openxmlformats.org/officeDocument/2006/relationships/hyperlink" Target="https://www.oclc.org/en/rda/abou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bcore.org/" TargetMode="External"/><Relationship Id="rId2" Type="http://schemas.openxmlformats.org/officeDocument/2006/relationships/hyperlink" Target="https://tech.ebu.ch/MetadataEbuCo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bcore.org/what-is-pbcore"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pbcore.org/what-is-pbco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7270-A469-4E0C-8CC5-85104098172D}"/>
              </a:ext>
            </a:extLst>
          </p:cNvPr>
          <p:cNvSpPr>
            <a:spLocks noGrp="1"/>
          </p:cNvSpPr>
          <p:nvPr>
            <p:ph type="title"/>
          </p:nvPr>
        </p:nvSpPr>
        <p:spPr/>
        <p:txBody>
          <a:bodyPr/>
          <a:lstStyle/>
          <a:p>
            <a:r>
              <a:rPr lang="en-US" dirty="0"/>
              <a:t>Describing audiovisual materials</a:t>
            </a:r>
          </a:p>
        </p:txBody>
      </p:sp>
      <p:sp>
        <p:nvSpPr>
          <p:cNvPr id="3" name="Content Placeholder 2">
            <a:extLst>
              <a:ext uri="{FF2B5EF4-FFF2-40B4-BE49-F238E27FC236}">
                <a16:creationId xmlns:a16="http://schemas.microsoft.com/office/drawing/2014/main" id="{89263BF6-CCDF-477D-95EF-81C2B3356938}"/>
              </a:ext>
            </a:extLst>
          </p:cNvPr>
          <p:cNvSpPr>
            <a:spLocks noGrp="1"/>
          </p:cNvSpPr>
          <p:nvPr>
            <p:ph idx="1"/>
          </p:nvPr>
        </p:nvSpPr>
        <p:spPr/>
        <p:txBody>
          <a:bodyPr>
            <a:normAutofit/>
          </a:bodyPr>
          <a:lstStyle/>
          <a:p>
            <a:pPr marL="0" indent="0">
              <a:buNone/>
            </a:pPr>
            <a:r>
              <a:rPr lang="en-US" dirty="0"/>
              <a:t>AV materials pose unique descriptive challenges, especially when they comprise a small component of mixed collections that may also include books, paper-based records, artwork or museum objects. In many cases, AV materials are minimally cataloged using the descriptive standards and systems already in place for the collections that predominate—or simply not cataloged at all. (We can all probably bring to mind at least one finding aid that includes an entry like “Box 31: Miscellaneous film and video material.”)</a:t>
            </a:r>
          </a:p>
          <a:p>
            <a:pPr marL="0" indent="0">
              <a:buNone/>
            </a:pPr>
            <a:endParaRPr lang="en-US" dirty="0"/>
          </a:p>
          <a:p>
            <a:pPr marL="0" indent="0">
              <a:buNone/>
            </a:pPr>
            <a:r>
              <a:rPr lang="en-US" dirty="0">
                <a:solidFill>
                  <a:srgbClr val="FF0000"/>
                </a:solidFill>
              </a:rPr>
              <a:t>How can we do better?</a:t>
            </a:r>
          </a:p>
        </p:txBody>
      </p:sp>
    </p:spTree>
    <p:extLst>
      <p:ext uri="{BB962C8B-B14F-4D97-AF65-F5344CB8AC3E}">
        <p14:creationId xmlns:p14="http://schemas.microsoft.com/office/powerpoint/2010/main" val="238340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5C935AC-5AED-4655-A3BF-A3FF7F4FF1EA}"/>
              </a:ext>
            </a:extLst>
          </p:cNvPr>
          <p:cNvPicPr>
            <a:picLocks noChangeAspect="1"/>
          </p:cNvPicPr>
          <p:nvPr/>
        </p:nvPicPr>
        <p:blipFill rotWithShape="1">
          <a:blip r:embed="rId2">
            <a:extLst>
              <a:ext uri="{28A0092B-C50C-407E-A947-70E740481C1C}">
                <a14:useLocalDpi xmlns:a14="http://schemas.microsoft.com/office/drawing/2010/main" val="0"/>
              </a:ext>
            </a:extLst>
          </a:blip>
          <a:srcRect l="1711"/>
          <a:stretch/>
        </p:blipFill>
        <p:spPr>
          <a:xfrm>
            <a:off x="57150" y="411390"/>
            <a:ext cx="6566736" cy="484133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A36616F-7D93-45B0-9EEF-C3753420C945}"/>
              </a:ext>
            </a:extLst>
          </p:cNvPr>
          <p:cNvPicPr>
            <a:picLocks noChangeAspect="1"/>
          </p:cNvPicPr>
          <p:nvPr/>
        </p:nvPicPr>
        <p:blipFill rotWithShape="1">
          <a:blip r:embed="rId3">
            <a:extLst>
              <a:ext uri="{28A0092B-C50C-407E-A947-70E740481C1C}">
                <a14:useLocalDpi xmlns:a14="http://schemas.microsoft.com/office/drawing/2010/main" val="0"/>
              </a:ext>
            </a:extLst>
          </a:blip>
          <a:srcRect l="7469" r="4546"/>
          <a:stretch/>
        </p:blipFill>
        <p:spPr>
          <a:xfrm>
            <a:off x="6124575" y="981005"/>
            <a:ext cx="5953125" cy="4296064"/>
          </a:xfrm>
          <a:prstGeom prst="rect">
            <a:avLst/>
          </a:prstGeom>
        </p:spPr>
      </p:pic>
      <p:sp>
        <p:nvSpPr>
          <p:cNvPr id="6" name="TextBox 5">
            <a:extLst>
              <a:ext uri="{FF2B5EF4-FFF2-40B4-BE49-F238E27FC236}">
                <a16:creationId xmlns:a16="http://schemas.microsoft.com/office/drawing/2014/main" id="{60893F3A-C9AD-46CB-A3E4-BC54967911D3}"/>
              </a:ext>
            </a:extLst>
          </p:cNvPr>
          <p:cNvSpPr txBox="1"/>
          <p:nvPr/>
        </p:nvSpPr>
        <p:spPr>
          <a:xfrm>
            <a:off x="7115175" y="6076950"/>
            <a:ext cx="4962525" cy="461665"/>
          </a:xfrm>
          <a:prstGeom prst="rect">
            <a:avLst/>
          </a:prstGeom>
          <a:noFill/>
        </p:spPr>
        <p:txBody>
          <a:bodyPr wrap="square" rtlCol="0">
            <a:spAutoFit/>
          </a:bodyPr>
          <a:lstStyle/>
          <a:p>
            <a:r>
              <a:rPr lang="en-US" sz="2400" dirty="0">
                <a:hlinkClick r:id="rId4"/>
              </a:rPr>
              <a:t>https://pbcore.org/what-is-pbcore</a:t>
            </a:r>
            <a:r>
              <a:rPr lang="en-US" sz="2400" dirty="0"/>
              <a:t> </a:t>
            </a:r>
          </a:p>
        </p:txBody>
      </p:sp>
      <p:sp>
        <p:nvSpPr>
          <p:cNvPr id="2" name="TextBox 1">
            <a:extLst>
              <a:ext uri="{FF2B5EF4-FFF2-40B4-BE49-F238E27FC236}">
                <a16:creationId xmlns:a16="http://schemas.microsoft.com/office/drawing/2014/main" id="{7BB4051E-73DA-4C86-84A7-482B3E980A71}"/>
              </a:ext>
            </a:extLst>
          </p:cNvPr>
          <p:cNvSpPr txBox="1"/>
          <p:nvPr/>
        </p:nvSpPr>
        <p:spPr>
          <a:xfrm>
            <a:off x="1143000" y="981005"/>
            <a:ext cx="742950" cy="1323439"/>
          </a:xfrm>
          <a:prstGeom prst="rect">
            <a:avLst/>
          </a:prstGeom>
          <a:noFill/>
        </p:spPr>
        <p:txBody>
          <a:bodyPr wrap="square" rtlCol="0">
            <a:spAutoFit/>
          </a:bodyPr>
          <a:lstStyle/>
          <a:p>
            <a:r>
              <a:rPr lang="en-US" sz="8000" dirty="0">
                <a:solidFill>
                  <a:srgbClr val="FF0000"/>
                </a:solidFill>
              </a:rPr>
              <a:t>*</a:t>
            </a:r>
          </a:p>
        </p:txBody>
      </p:sp>
      <p:sp>
        <p:nvSpPr>
          <p:cNvPr id="7" name="TextBox 6">
            <a:extLst>
              <a:ext uri="{FF2B5EF4-FFF2-40B4-BE49-F238E27FC236}">
                <a16:creationId xmlns:a16="http://schemas.microsoft.com/office/drawing/2014/main" id="{D2EE2F6E-970A-43DF-9554-1B9253548562}"/>
              </a:ext>
            </a:extLst>
          </p:cNvPr>
          <p:cNvSpPr txBox="1"/>
          <p:nvPr/>
        </p:nvSpPr>
        <p:spPr>
          <a:xfrm>
            <a:off x="1247775" y="3748892"/>
            <a:ext cx="742950" cy="1323439"/>
          </a:xfrm>
          <a:prstGeom prst="rect">
            <a:avLst/>
          </a:prstGeom>
          <a:noFill/>
        </p:spPr>
        <p:txBody>
          <a:bodyPr wrap="square" rtlCol="0">
            <a:spAutoFit/>
          </a:bodyPr>
          <a:lstStyle/>
          <a:p>
            <a:r>
              <a:rPr lang="en-US" sz="8000" dirty="0">
                <a:solidFill>
                  <a:srgbClr val="FF0000"/>
                </a:solidFill>
              </a:rPr>
              <a:t>*</a:t>
            </a:r>
          </a:p>
        </p:txBody>
      </p:sp>
      <p:sp>
        <p:nvSpPr>
          <p:cNvPr id="8" name="TextBox 7">
            <a:extLst>
              <a:ext uri="{FF2B5EF4-FFF2-40B4-BE49-F238E27FC236}">
                <a16:creationId xmlns:a16="http://schemas.microsoft.com/office/drawing/2014/main" id="{6A96E4C4-42C8-4BAE-AD1F-7FC21877AAE0}"/>
              </a:ext>
            </a:extLst>
          </p:cNvPr>
          <p:cNvSpPr txBox="1"/>
          <p:nvPr/>
        </p:nvSpPr>
        <p:spPr>
          <a:xfrm>
            <a:off x="6905625" y="3691851"/>
            <a:ext cx="742950" cy="1323439"/>
          </a:xfrm>
          <a:prstGeom prst="rect">
            <a:avLst/>
          </a:prstGeom>
          <a:noFill/>
        </p:spPr>
        <p:txBody>
          <a:bodyPr wrap="square" rtlCol="0">
            <a:spAutoFit/>
          </a:bodyPr>
          <a:lstStyle/>
          <a:p>
            <a:r>
              <a:rPr lang="en-US" sz="8000" dirty="0">
                <a:solidFill>
                  <a:srgbClr val="FF0000"/>
                </a:solidFill>
              </a:rPr>
              <a:t>*</a:t>
            </a:r>
          </a:p>
        </p:txBody>
      </p:sp>
      <p:sp>
        <p:nvSpPr>
          <p:cNvPr id="9" name="TextBox 8">
            <a:extLst>
              <a:ext uri="{FF2B5EF4-FFF2-40B4-BE49-F238E27FC236}">
                <a16:creationId xmlns:a16="http://schemas.microsoft.com/office/drawing/2014/main" id="{091A67E0-7790-41A4-A333-0CB39291088A}"/>
              </a:ext>
            </a:extLst>
          </p:cNvPr>
          <p:cNvSpPr txBox="1"/>
          <p:nvPr/>
        </p:nvSpPr>
        <p:spPr>
          <a:xfrm>
            <a:off x="595313" y="4958031"/>
            <a:ext cx="475498" cy="830997"/>
          </a:xfrm>
          <a:prstGeom prst="rect">
            <a:avLst/>
          </a:prstGeom>
          <a:noFill/>
        </p:spPr>
        <p:txBody>
          <a:bodyPr wrap="square" rtlCol="0">
            <a:spAutoFit/>
          </a:bodyPr>
          <a:lstStyle/>
          <a:p>
            <a:r>
              <a:rPr lang="en-US" sz="4800" dirty="0">
                <a:solidFill>
                  <a:srgbClr val="FF0000"/>
                </a:solidFill>
              </a:rPr>
              <a:t>*</a:t>
            </a:r>
          </a:p>
        </p:txBody>
      </p:sp>
      <p:sp>
        <p:nvSpPr>
          <p:cNvPr id="4" name="TextBox 3">
            <a:extLst>
              <a:ext uri="{FF2B5EF4-FFF2-40B4-BE49-F238E27FC236}">
                <a16:creationId xmlns:a16="http://schemas.microsoft.com/office/drawing/2014/main" id="{D13C461C-0FCA-4950-A20F-B0E154A1E4D7}"/>
              </a:ext>
            </a:extLst>
          </p:cNvPr>
          <p:cNvSpPr txBox="1"/>
          <p:nvPr/>
        </p:nvSpPr>
        <p:spPr>
          <a:xfrm>
            <a:off x="889836" y="5162550"/>
            <a:ext cx="6025314" cy="1569660"/>
          </a:xfrm>
          <a:prstGeom prst="rect">
            <a:avLst/>
          </a:prstGeom>
          <a:noFill/>
        </p:spPr>
        <p:txBody>
          <a:bodyPr wrap="square" rtlCol="0">
            <a:spAutoFit/>
          </a:bodyPr>
          <a:lstStyle/>
          <a:p>
            <a:r>
              <a:rPr lang="en-US" sz="2400" dirty="0">
                <a:solidFill>
                  <a:srgbClr val="00B050"/>
                </a:solidFill>
              </a:rPr>
              <a:t>These functions make </a:t>
            </a:r>
            <a:r>
              <a:rPr lang="en-US" sz="2400" dirty="0" err="1">
                <a:solidFill>
                  <a:srgbClr val="00B050"/>
                </a:solidFill>
              </a:rPr>
              <a:t>PBCore</a:t>
            </a:r>
            <a:r>
              <a:rPr lang="en-US" sz="2400" dirty="0">
                <a:solidFill>
                  <a:srgbClr val="00B050"/>
                </a:solidFill>
              </a:rPr>
              <a:t> </a:t>
            </a:r>
            <a:r>
              <a:rPr lang="en-US" sz="2400" b="1" dirty="0">
                <a:solidFill>
                  <a:srgbClr val="00B050"/>
                </a:solidFill>
              </a:rPr>
              <a:t>especially</a:t>
            </a:r>
            <a:r>
              <a:rPr lang="en-US" sz="2400" dirty="0">
                <a:solidFill>
                  <a:srgbClr val="00B050"/>
                </a:solidFill>
              </a:rPr>
              <a:t> handy for collections where AV assets are part of mixed collections, and may have been historically neglected or under-described!</a:t>
            </a:r>
          </a:p>
        </p:txBody>
      </p:sp>
    </p:spTree>
    <p:extLst>
      <p:ext uri="{BB962C8B-B14F-4D97-AF65-F5344CB8AC3E}">
        <p14:creationId xmlns:p14="http://schemas.microsoft.com/office/powerpoint/2010/main" val="934171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5C935AC-5AED-4655-A3BF-A3FF7F4FF1EA}"/>
              </a:ext>
            </a:extLst>
          </p:cNvPr>
          <p:cNvPicPr>
            <a:picLocks noChangeAspect="1"/>
          </p:cNvPicPr>
          <p:nvPr/>
        </p:nvPicPr>
        <p:blipFill rotWithShape="1">
          <a:blip r:embed="rId2">
            <a:extLst>
              <a:ext uri="{28A0092B-C50C-407E-A947-70E740481C1C}">
                <a14:useLocalDpi xmlns:a14="http://schemas.microsoft.com/office/drawing/2010/main" val="0"/>
              </a:ext>
            </a:extLst>
          </a:blip>
          <a:srcRect l="1711"/>
          <a:stretch/>
        </p:blipFill>
        <p:spPr>
          <a:xfrm>
            <a:off x="57150" y="411390"/>
            <a:ext cx="6566736" cy="484133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A36616F-7D93-45B0-9EEF-C3753420C945}"/>
              </a:ext>
            </a:extLst>
          </p:cNvPr>
          <p:cNvPicPr>
            <a:picLocks noChangeAspect="1"/>
          </p:cNvPicPr>
          <p:nvPr/>
        </p:nvPicPr>
        <p:blipFill rotWithShape="1">
          <a:blip r:embed="rId3">
            <a:extLst>
              <a:ext uri="{28A0092B-C50C-407E-A947-70E740481C1C}">
                <a14:useLocalDpi xmlns:a14="http://schemas.microsoft.com/office/drawing/2010/main" val="0"/>
              </a:ext>
            </a:extLst>
          </a:blip>
          <a:srcRect l="7469" r="4546"/>
          <a:stretch/>
        </p:blipFill>
        <p:spPr>
          <a:xfrm>
            <a:off x="6124575" y="981005"/>
            <a:ext cx="5953125" cy="4296064"/>
          </a:xfrm>
          <a:prstGeom prst="rect">
            <a:avLst/>
          </a:prstGeom>
        </p:spPr>
      </p:pic>
      <p:sp>
        <p:nvSpPr>
          <p:cNvPr id="6" name="TextBox 5">
            <a:extLst>
              <a:ext uri="{FF2B5EF4-FFF2-40B4-BE49-F238E27FC236}">
                <a16:creationId xmlns:a16="http://schemas.microsoft.com/office/drawing/2014/main" id="{60893F3A-C9AD-46CB-A3E4-BC54967911D3}"/>
              </a:ext>
            </a:extLst>
          </p:cNvPr>
          <p:cNvSpPr txBox="1"/>
          <p:nvPr/>
        </p:nvSpPr>
        <p:spPr>
          <a:xfrm>
            <a:off x="7115175" y="6076950"/>
            <a:ext cx="4962525" cy="461665"/>
          </a:xfrm>
          <a:prstGeom prst="rect">
            <a:avLst/>
          </a:prstGeom>
          <a:noFill/>
        </p:spPr>
        <p:txBody>
          <a:bodyPr wrap="square" rtlCol="0">
            <a:spAutoFit/>
          </a:bodyPr>
          <a:lstStyle/>
          <a:p>
            <a:r>
              <a:rPr lang="en-US" sz="2400" dirty="0">
                <a:hlinkClick r:id="rId4"/>
              </a:rPr>
              <a:t>https://pbcore.org/what-is-pbcore</a:t>
            </a:r>
            <a:r>
              <a:rPr lang="en-US" sz="2400" dirty="0"/>
              <a:t> </a:t>
            </a:r>
          </a:p>
        </p:txBody>
      </p:sp>
      <p:sp>
        <p:nvSpPr>
          <p:cNvPr id="2" name="TextBox 1">
            <a:extLst>
              <a:ext uri="{FF2B5EF4-FFF2-40B4-BE49-F238E27FC236}">
                <a16:creationId xmlns:a16="http://schemas.microsoft.com/office/drawing/2014/main" id="{7BB4051E-73DA-4C86-84A7-482B3E980A71}"/>
              </a:ext>
            </a:extLst>
          </p:cNvPr>
          <p:cNvSpPr txBox="1"/>
          <p:nvPr/>
        </p:nvSpPr>
        <p:spPr>
          <a:xfrm>
            <a:off x="6905625" y="1041619"/>
            <a:ext cx="742950" cy="1323439"/>
          </a:xfrm>
          <a:prstGeom prst="rect">
            <a:avLst/>
          </a:prstGeom>
          <a:noFill/>
        </p:spPr>
        <p:txBody>
          <a:bodyPr wrap="square" rtlCol="0">
            <a:spAutoFit/>
          </a:bodyPr>
          <a:lstStyle/>
          <a:p>
            <a:r>
              <a:rPr lang="en-US" sz="8000" dirty="0">
                <a:solidFill>
                  <a:srgbClr val="FF0000"/>
                </a:solidFill>
              </a:rPr>
              <a:t>*</a:t>
            </a:r>
          </a:p>
        </p:txBody>
      </p:sp>
      <p:sp>
        <p:nvSpPr>
          <p:cNvPr id="7" name="TextBox 6">
            <a:extLst>
              <a:ext uri="{FF2B5EF4-FFF2-40B4-BE49-F238E27FC236}">
                <a16:creationId xmlns:a16="http://schemas.microsoft.com/office/drawing/2014/main" id="{D2EE2F6E-970A-43DF-9554-1B9253548562}"/>
              </a:ext>
            </a:extLst>
          </p:cNvPr>
          <p:cNvSpPr txBox="1"/>
          <p:nvPr/>
        </p:nvSpPr>
        <p:spPr>
          <a:xfrm>
            <a:off x="1143000" y="2508963"/>
            <a:ext cx="742950" cy="1323439"/>
          </a:xfrm>
          <a:prstGeom prst="rect">
            <a:avLst/>
          </a:prstGeom>
          <a:noFill/>
        </p:spPr>
        <p:txBody>
          <a:bodyPr wrap="square" rtlCol="0">
            <a:spAutoFit/>
          </a:bodyPr>
          <a:lstStyle/>
          <a:p>
            <a:r>
              <a:rPr lang="en-US" sz="8000" dirty="0">
                <a:solidFill>
                  <a:srgbClr val="FF0000"/>
                </a:solidFill>
              </a:rPr>
              <a:t>*</a:t>
            </a:r>
          </a:p>
        </p:txBody>
      </p:sp>
      <p:sp>
        <p:nvSpPr>
          <p:cNvPr id="8" name="TextBox 7">
            <a:extLst>
              <a:ext uri="{FF2B5EF4-FFF2-40B4-BE49-F238E27FC236}">
                <a16:creationId xmlns:a16="http://schemas.microsoft.com/office/drawing/2014/main" id="{6A96E4C4-42C8-4BAE-AD1F-7FC21877AAE0}"/>
              </a:ext>
            </a:extLst>
          </p:cNvPr>
          <p:cNvSpPr txBox="1"/>
          <p:nvPr/>
        </p:nvSpPr>
        <p:spPr>
          <a:xfrm>
            <a:off x="6905625" y="2527519"/>
            <a:ext cx="742950" cy="1323439"/>
          </a:xfrm>
          <a:prstGeom prst="rect">
            <a:avLst/>
          </a:prstGeom>
          <a:noFill/>
        </p:spPr>
        <p:txBody>
          <a:bodyPr wrap="square" rtlCol="0">
            <a:spAutoFit/>
          </a:bodyPr>
          <a:lstStyle/>
          <a:p>
            <a:r>
              <a:rPr lang="en-US" sz="8000" dirty="0">
                <a:solidFill>
                  <a:srgbClr val="FF0000"/>
                </a:solidFill>
              </a:rPr>
              <a:t>*</a:t>
            </a:r>
          </a:p>
        </p:txBody>
      </p:sp>
      <p:sp>
        <p:nvSpPr>
          <p:cNvPr id="9" name="TextBox 8">
            <a:extLst>
              <a:ext uri="{FF2B5EF4-FFF2-40B4-BE49-F238E27FC236}">
                <a16:creationId xmlns:a16="http://schemas.microsoft.com/office/drawing/2014/main" id="{091A67E0-7790-41A4-A333-0CB39291088A}"/>
              </a:ext>
            </a:extLst>
          </p:cNvPr>
          <p:cNvSpPr txBox="1"/>
          <p:nvPr/>
        </p:nvSpPr>
        <p:spPr>
          <a:xfrm>
            <a:off x="595313" y="4958031"/>
            <a:ext cx="475498" cy="830997"/>
          </a:xfrm>
          <a:prstGeom prst="rect">
            <a:avLst/>
          </a:prstGeom>
          <a:noFill/>
        </p:spPr>
        <p:txBody>
          <a:bodyPr wrap="square" rtlCol="0">
            <a:spAutoFit/>
          </a:bodyPr>
          <a:lstStyle/>
          <a:p>
            <a:r>
              <a:rPr lang="en-US" sz="4800" dirty="0">
                <a:solidFill>
                  <a:srgbClr val="FF0000"/>
                </a:solidFill>
              </a:rPr>
              <a:t>*</a:t>
            </a:r>
          </a:p>
        </p:txBody>
      </p:sp>
      <p:sp>
        <p:nvSpPr>
          <p:cNvPr id="4" name="TextBox 3">
            <a:extLst>
              <a:ext uri="{FF2B5EF4-FFF2-40B4-BE49-F238E27FC236}">
                <a16:creationId xmlns:a16="http://schemas.microsoft.com/office/drawing/2014/main" id="{D13C461C-0FCA-4950-A20F-B0E154A1E4D7}"/>
              </a:ext>
            </a:extLst>
          </p:cNvPr>
          <p:cNvSpPr txBox="1"/>
          <p:nvPr/>
        </p:nvSpPr>
        <p:spPr>
          <a:xfrm>
            <a:off x="889836" y="5162550"/>
            <a:ext cx="6025314" cy="1569660"/>
          </a:xfrm>
          <a:prstGeom prst="rect">
            <a:avLst/>
          </a:prstGeom>
          <a:noFill/>
        </p:spPr>
        <p:txBody>
          <a:bodyPr wrap="square" rtlCol="0">
            <a:spAutoFit/>
          </a:bodyPr>
          <a:lstStyle/>
          <a:p>
            <a:r>
              <a:rPr lang="en-US" sz="2400" dirty="0">
                <a:solidFill>
                  <a:srgbClr val="00B050"/>
                </a:solidFill>
              </a:rPr>
              <a:t>These functions make it easy to integrate </a:t>
            </a:r>
            <a:r>
              <a:rPr lang="en-US" sz="2400" dirty="0" err="1">
                <a:solidFill>
                  <a:srgbClr val="00B050"/>
                </a:solidFill>
              </a:rPr>
              <a:t>PBCore</a:t>
            </a:r>
            <a:r>
              <a:rPr lang="en-US" sz="2400" dirty="0">
                <a:solidFill>
                  <a:srgbClr val="00B050"/>
                </a:solidFill>
              </a:rPr>
              <a:t> cataloging data for AV holdings into existing descriptive practices at your institution (</a:t>
            </a:r>
            <a:r>
              <a:rPr lang="en-US" sz="2400" dirty="0" err="1">
                <a:solidFill>
                  <a:srgbClr val="00B050"/>
                </a:solidFill>
              </a:rPr>
              <a:t>PBCore</a:t>
            </a:r>
            <a:r>
              <a:rPr lang="en-US" sz="2400" dirty="0">
                <a:solidFill>
                  <a:srgbClr val="00B050"/>
                </a:solidFill>
              </a:rPr>
              <a:t> is designed to “play well with others”)</a:t>
            </a:r>
          </a:p>
        </p:txBody>
      </p:sp>
    </p:spTree>
    <p:extLst>
      <p:ext uri="{BB962C8B-B14F-4D97-AF65-F5344CB8AC3E}">
        <p14:creationId xmlns:p14="http://schemas.microsoft.com/office/powerpoint/2010/main" val="325355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D83B-1060-4CE8-887D-5D98DA4E096B}"/>
              </a:ext>
            </a:extLst>
          </p:cNvPr>
          <p:cNvSpPr>
            <a:spLocks noGrp="1"/>
          </p:cNvSpPr>
          <p:nvPr>
            <p:ph type="title"/>
          </p:nvPr>
        </p:nvSpPr>
        <p:spPr/>
        <p:txBody>
          <a:bodyPr/>
          <a:lstStyle/>
          <a:p>
            <a:r>
              <a:rPr lang="en-US" dirty="0"/>
              <a:t>Exploring </a:t>
            </a:r>
            <a:r>
              <a:rPr lang="en-US" dirty="0" err="1"/>
              <a:t>PBCore</a:t>
            </a:r>
            <a:r>
              <a:rPr lang="en-US" dirty="0"/>
              <a:t> resources</a:t>
            </a:r>
          </a:p>
        </p:txBody>
      </p:sp>
      <p:sp>
        <p:nvSpPr>
          <p:cNvPr id="3" name="Content Placeholder 2">
            <a:extLst>
              <a:ext uri="{FF2B5EF4-FFF2-40B4-BE49-F238E27FC236}">
                <a16:creationId xmlns:a16="http://schemas.microsoft.com/office/drawing/2014/main" id="{2B9E3721-3E29-430C-9135-53151E3A10DA}"/>
              </a:ext>
            </a:extLst>
          </p:cNvPr>
          <p:cNvSpPr>
            <a:spLocks noGrp="1"/>
          </p:cNvSpPr>
          <p:nvPr>
            <p:ph idx="1"/>
          </p:nvPr>
        </p:nvSpPr>
        <p:spPr/>
        <p:txBody>
          <a:bodyPr/>
          <a:lstStyle/>
          <a:p>
            <a:r>
              <a:rPr lang="en-US" dirty="0"/>
              <a:t>Sample records</a:t>
            </a:r>
          </a:p>
          <a:p>
            <a:r>
              <a:rPr lang="en-US" dirty="0"/>
              <a:t>Cataloging Tool</a:t>
            </a:r>
          </a:p>
          <a:p>
            <a:r>
              <a:rPr lang="en-US" dirty="0"/>
              <a:t>Inventory spreadsheets</a:t>
            </a:r>
          </a:p>
          <a:p>
            <a:r>
              <a:rPr lang="en-US" dirty="0" err="1"/>
              <a:t>PBCore</a:t>
            </a:r>
            <a:r>
              <a:rPr lang="en-US" dirty="0"/>
              <a:t> XML Validator</a:t>
            </a:r>
          </a:p>
          <a:p>
            <a:pPr marL="457200" lvl="1" indent="0">
              <a:buNone/>
            </a:pPr>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1DF52F1A-BBE5-46A9-8B50-5A46EF6F2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884" y="1854066"/>
            <a:ext cx="7340434" cy="3431674"/>
          </a:xfrm>
          <a:prstGeom prst="rect">
            <a:avLst/>
          </a:prstGeom>
        </p:spPr>
      </p:pic>
      <p:sp>
        <p:nvSpPr>
          <p:cNvPr id="6" name="TextBox 5">
            <a:extLst>
              <a:ext uri="{FF2B5EF4-FFF2-40B4-BE49-F238E27FC236}">
                <a16:creationId xmlns:a16="http://schemas.microsoft.com/office/drawing/2014/main" id="{77FDDBD1-86AB-46C4-AC6F-8A919AB9143B}"/>
              </a:ext>
            </a:extLst>
          </p:cNvPr>
          <p:cNvSpPr txBox="1"/>
          <p:nvPr/>
        </p:nvSpPr>
        <p:spPr>
          <a:xfrm>
            <a:off x="7115175" y="6076950"/>
            <a:ext cx="4962525" cy="461665"/>
          </a:xfrm>
          <a:prstGeom prst="rect">
            <a:avLst/>
          </a:prstGeom>
          <a:noFill/>
        </p:spPr>
        <p:txBody>
          <a:bodyPr wrap="square" rtlCol="0">
            <a:spAutoFit/>
          </a:bodyPr>
          <a:lstStyle/>
          <a:p>
            <a:r>
              <a:rPr lang="en-US" sz="2400" dirty="0">
                <a:hlinkClick r:id="rId3"/>
              </a:rPr>
              <a:t>https://pbcore.org/cataloging-tool</a:t>
            </a:r>
            <a:r>
              <a:rPr lang="en-US" sz="2400" dirty="0"/>
              <a:t>  </a:t>
            </a:r>
          </a:p>
        </p:txBody>
      </p:sp>
    </p:spTree>
    <p:extLst>
      <p:ext uri="{BB962C8B-B14F-4D97-AF65-F5344CB8AC3E}">
        <p14:creationId xmlns:p14="http://schemas.microsoft.com/office/powerpoint/2010/main" val="1117033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7857-1C8B-41A9-9DB5-612F20E39BAA}"/>
              </a:ext>
            </a:extLst>
          </p:cNvPr>
          <p:cNvSpPr>
            <a:spLocks noGrp="1"/>
          </p:cNvSpPr>
          <p:nvPr>
            <p:ph type="title"/>
          </p:nvPr>
        </p:nvSpPr>
        <p:spPr/>
        <p:txBody>
          <a:bodyPr/>
          <a:lstStyle/>
          <a:p>
            <a:r>
              <a:rPr lang="en-US" dirty="0"/>
              <a:t>Hands-on: Applying </a:t>
            </a:r>
            <a:r>
              <a:rPr lang="en-US" dirty="0" err="1"/>
              <a:t>PBCore</a:t>
            </a:r>
            <a:endParaRPr lang="en-US" dirty="0"/>
          </a:p>
        </p:txBody>
      </p:sp>
      <p:sp>
        <p:nvSpPr>
          <p:cNvPr id="3" name="Content Placeholder 2">
            <a:extLst>
              <a:ext uri="{FF2B5EF4-FFF2-40B4-BE49-F238E27FC236}">
                <a16:creationId xmlns:a16="http://schemas.microsoft.com/office/drawing/2014/main" id="{28C142F5-8DF5-4CBF-8A46-40E9F7AE3452}"/>
              </a:ext>
            </a:extLst>
          </p:cNvPr>
          <p:cNvSpPr>
            <a:spLocks noGrp="1"/>
          </p:cNvSpPr>
          <p:nvPr>
            <p:ph idx="1"/>
          </p:nvPr>
        </p:nvSpPr>
        <p:spPr>
          <a:xfrm>
            <a:off x="838199" y="1825624"/>
            <a:ext cx="10639425" cy="4575175"/>
          </a:xfrm>
        </p:spPr>
        <p:txBody>
          <a:bodyPr>
            <a:normAutofit/>
          </a:bodyPr>
          <a:lstStyle/>
          <a:p>
            <a:r>
              <a:rPr lang="en-US" dirty="0"/>
              <a:t>Select an AV asset (or collection of assets!) from the box</a:t>
            </a:r>
          </a:p>
          <a:p>
            <a:r>
              <a:rPr lang="en-US" dirty="0"/>
              <a:t>Create a shared Google Sheet file using one of the spreadsheet templates and collaboratively inventory the assets you have selected</a:t>
            </a:r>
          </a:p>
          <a:p>
            <a:r>
              <a:rPr lang="en-US" dirty="0"/>
              <a:t>Use the </a:t>
            </a:r>
            <a:r>
              <a:rPr lang="en-US" dirty="0" err="1"/>
              <a:t>PBCore</a:t>
            </a:r>
            <a:r>
              <a:rPr lang="en-US" dirty="0"/>
              <a:t> Cataloging Tool to create item-level records for each of your assets</a:t>
            </a:r>
          </a:p>
          <a:p>
            <a:pPr lvl="1"/>
            <a:r>
              <a:rPr lang="en-US" dirty="0"/>
              <a:t>If your selection contains multiple assets, create and link multiple records!</a:t>
            </a:r>
          </a:p>
          <a:p>
            <a:r>
              <a:rPr lang="en-US" dirty="0"/>
              <a:t>Consider: How much metadata is enough for each item? Which fields might you collectively decide to use for minimal cataloging of this “collection”? If you recruited and trained volunteers for an AV inventory day, which fields would you want/need them to complete?</a:t>
            </a:r>
          </a:p>
        </p:txBody>
      </p:sp>
    </p:spTree>
    <p:extLst>
      <p:ext uri="{BB962C8B-B14F-4D97-AF65-F5344CB8AC3E}">
        <p14:creationId xmlns:p14="http://schemas.microsoft.com/office/powerpoint/2010/main" val="27656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A481-692D-43C1-A02F-DB2BAF3FA354}"/>
              </a:ext>
            </a:extLst>
          </p:cNvPr>
          <p:cNvSpPr>
            <a:spLocks noGrp="1"/>
          </p:cNvSpPr>
          <p:nvPr>
            <p:ph type="title"/>
          </p:nvPr>
        </p:nvSpPr>
        <p:spPr/>
        <p:txBody>
          <a:bodyPr/>
          <a:lstStyle/>
          <a:p>
            <a:r>
              <a:rPr lang="en-US" dirty="0"/>
              <a:t>Working within existing systems</a:t>
            </a:r>
          </a:p>
        </p:txBody>
      </p:sp>
      <p:sp>
        <p:nvSpPr>
          <p:cNvPr id="3" name="Content Placeholder 2">
            <a:extLst>
              <a:ext uri="{FF2B5EF4-FFF2-40B4-BE49-F238E27FC236}">
                <a16:creationId xmlns:a16="http://schemas.microsoft.com/office/drawing/2014/main" id="{21705790-BA14-4B94-9273-7B5982690298}"/>
              </a:ext>
            </a:extLst>
          </p:cNvPr>
          <p:cNvSpPr>
            <a:spLocks noGrp="1"/>
          </p:cNvSpPr>
          <p:nvPr>
            <p:ph idx="1"/>
          </p:nvPr>
        </p:nvSpPr>
        <p:spPr>
          <a:xfrm>
            <a:off x="838200" y="1825624"/>
            <a:ext cx="10515600" cy="4918075"/>
          </a:xfrm>
        </p:spPr>
        <p:txBody>
          <a:bodyPr>
            <a:normAutofit fontScale="92500" lnSpcReduction="10000"/>
          </a:bodyPr>
          <a:lstStyle/>
          <a:p>
            <a:pPr marL="0" indent="0">
              <a:buNone/>
            </a:pPr>
            <a:r>
              <a:rPr lang="en-US" dirty="0"/>
              <a:t>Some of the key descriptive challenges common for AV materials have analogies in other kinds of collections that can help accommodate them in descriptive frameworks designed for those material. For example…</a:t>
            </a:r>
          </a:p>
          <a:p>
            <a:pPr marL="0" indent="0">
              <a:buNone/>
            </a:pPr>
            <a:endParaRPr lang="en-US" dirty="0"/>
          </a:p>
          <a:p>
            <a:r>
              <a:rPr lang="en-US" dirty="0"/>
              <a:t>Part/whole relationships </a:t>
            </a:r>
            <a:r>
              <a:rPr lang="en-US" dirty="0">
                <a:sym typeface="Wingdings" panose="05000000000000000000" pitchFamily="2" charset="2"/>
              </a:rPr>
              <a:t> Multi-volume sets of books; multi-page letters; triptychs or pendant paintings</a:t>
            </a:r>
          </a:p>
          <a:p>
            <a:r>
              <a:rPr lang="en-US" dirty="0">
                <a:sym typeface="Wingdings" panose="05000000000000000000" pitchFamily="2" charset="2"/>
              </a:rPr>
              <a:t>Multiple versions  Editions and translations; adaptations of a novel for screen and stage</a:t>
            </a:r>
          </a:p>
          <a:p>
            <a:r>
              <a:rPr lang="en-US" dirty="0">
                <a:sym typeface="Wingdings" panose="05000000000000000000" pitchFamily="2" charset="2"/>
              </a:rPr>
              <a:t>Pre-print elements  Authors’ drafts and notes; sketches and models for finished artworks or building projects</a:t>
            </a:r>
          </a:p>
          <a:p>
            <a:r>
              <a:rPr lang="en-US" dirty="0">
                <a:sym typeface="Wingdings" panose="05000000000000000000" pitchFamily="2" charset="2"/>
              </a:rPr>
              <a:t>Derivatives and multiple copies  Editioned artworks; negatives and prints in photographic collections; anthologies and collected writings</a:t>
            </a:r>
          </a:p>
          <a:p>
            <a:endParaRPr lang="en-US" dirty="0">
              <a:sym typeface="Wingdings" panose="05000000000000000000" pitchFamily="2" charset="2"/>
            </a:endParaRPr>
          </a:p>
          <a:p>
            <a:pPr marL="0" indent="0">
              <a:buNone/>
            </a:pPr>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92806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 cataloging</a:t>
            </a:r>
            <a:r>
              <a:rPr lang="en-US" dirty="0">
                <a:solidFill>
                  <a:srgbClr val="FF0000"/>
                </a:solidFill>
              </a:rPr>
              <a:t>*</a:t>
            </a:r>
            <a:r>
              <a:rPr lang="en-US" dirty="0"/>
              <a:t> &amp; metadata guides</a:t>
            </a:r>
          </a:p>
        </p:txBody>
      </p:sp>
      <p:sp>
        <p:nvSpPr>
          <p:cNvPr id="3" name="Content Placeholder 2"/>
          <p:cNvSpPr>
            <a:spLocks noGrp="1"/>
          </p:cNvSpPr>
          <p:nvPr>
            <p:ph idx="1"/>
          </p:nvPr>
        </p:nvSpPr>
        <p:spPr>
          <a:xfrm>
            <a:off x="838200" y="1825625"/>
            <a:ext cx="10515600" cy="4667250"/>
          </a:xfrm>
        </p:spPr>
        <p:txBody>
          <a:bodyPr>
            <a:normAutofit lnSpcReduction="10000"/>
          </a:bodyPr>
          <a:lstStyle/>
          <a:p>
            <a:pPr marL="0" indent="0">
              <a:buNone/>
            </a:pPr>
            <a:r>
              <a:rPr lang="en-US" dirty="0"/>
              <a:t>These resources offer a sort of AV cataloging evolutionary history:</a:t>
            </a:r>
          </a:p>
          <a:p>
            <a:r>
              <a:rPr lang="en-US" i="1" dirty="0"/>
              <a:t>Archival Moving Image Materials: A cataloging manual </a:t>
            </a:r>
            <a:r>
              <a:rPr lang="en-US" dirty="0"/>
              <a:t>(AMIM)</a:t>
            </a:r>
            <a:endParaRPr lang="en-US" i="1" dirty="0"/>
          </a:p>
          <a:p>
            <a:pPr lvl="1"/>
            <a:r>
              <a:rPr lang="en-US" dirty="0">
                <a:hlinkClick r:id="rId2"/>
              </a:rPr>
              <a:t>http://www.loc.gov/catdir/cpso/amimcovr.html</a:t>
            </a:r>
            <a:r>
              <a:rPr lang="en-US" dirty="0"/>
              <a:t> </a:t>
            </a:r>
          </a:p>
          <a:p>
            <a:pPr lvl="1"/>
            <a:r>
              <a:rPr lang="en-US" dirty="0"/>
              <a:t>Originally published in 1984, updated 1999; based on AACR2</a:t>
            </a:r>
          </a:p>
          <a:p>
            <a:r>
              <a:rPr lang="en-US" i="1" dirty="0"/>
              <a:t>AMIA Compendium of Moving Image Cataloging Practice</a:t>
            </a:r>
            <a:r>
              <a:rPr lang="en-US" dirty="0"/>
              <a:t> (published in 2001 by SAA; now out of print) </a:t>
            </a:r>
          </a:p>
          <a:p>
            <a:pPr lvl="1"/>
            <a:r>
              <a:rPr lang="en-US" dirty="0"/>
              <a:t>Demonstrates variations in descriptive practice across many collections</a:t>
            </a:r>
          </a:p>
          <a:p>
            <a:r>
              <a:rPr lang="en-US" dirty="0"/>
              <a:t>FIAF Cataloguing Rules &amp; Moving Image Cataloguing Manual (2016)</a:t>
            </a:r>
          </a:p>
          <a:p>
            <a:pPr lvl="1"/>
            <a:r>
              <a:rPr lang="en-US" dirty="0">
                <a:hlinkClick r:id="rId3"/>
              </a:rPr>
              <a:t>http://www.fiafnet.org/pages/E-Resources/Cataloguing-Manual.html</a:t>
            </a:r>
            <a:r>
              <a:rPr lang="en-US" dirty="0"/>
              <a:t> </a:t>
            </a:r>
          </a:p>
          <a:p>
            <a:pPr lvl="1"/>
            <a:r>
              <a:rPr lang="en-US" dirty="0"/>
              <a:t>Significant revision of the 1991 FIAF </a:t>
            </a:r>
            <a:r>
              <a:rPr lang="en-US" i="1" dirty="0"/>
              <a:t>Cataloguing Rules for Film Archives</a:t>
            </a:r>
          </a:p>
          <a:p>
            <a:pPr lvl="1"/>
            <a:endParaRPr lang="en-US" i="1" dirty="0"/>
          </a:p>
          <a:p>
            <a:pPr marL="457200" lvl="1" indent="0" algn="r">
              <a:buNone/>
            </a:pPr>
            <a:r>
              <a:rPr lang="en-US" sz="1800" dirty="0">
                <a:solidFill>
                  <a:srgbClr val="FF0000"/>
                </a:solidFill>
              </a:rPr>
              <a:t>*</a:t>
            </a:r>
            <a:r>
              <a:rPr lang="en-US" sz="1800" dirty="0"/>
              <a:t>It doesn’t matter whether you spell it catalogue or catalog. Just be consistent!</a:t>
            </a:r>
            <a:endParaRPr lang="en-US" sz="1800" dirty="0">
              <a:solidFill>
                <a:srgbClr val="FF0000"/>
              </a:solidFill>
            </a:endParaRPr>
          </a:p>
        </p:txBody>
      </p:sp>
    </p:spTree>
    <p:extLst>
      <p:ext uri="{BB962C8B-B14F-4D97-AF65-F5344CB8AC3E}">
        <p14:creationId xmlns:p14="http://schemas.microsoft.com/office/powerpoint/2010/main" val="114170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900B-914D-490E-A6AD-BDB383475F87}"/>
              </a:ext>
            </a:extLst>
          </p:cNvPr>
          <p:cNvSpPr>
            <a:spLocks noGrp="1"/>
          </p:cNvSpPr>
          <p:nvPr>
            <p:ph type="title"/>
          </p:nvPr>
        </p:nvSpPr>
        <p:spPr/>
        <p:txBody>
          <a:bodyPr/>
          <a:lstStyle/>
          <a:p>
            <a:r>
              <a:rPr lang="en-US" dirty="0"/>
              <a:t>“The object in hand” vs. “the work”</a:t>
            </a:r>
          </a:p>
        </p:txBody>
      </p:sp>
      <p:sp>
        <p:nvSpPr>
          <p:cNvPr id="3" name="Content Placeholder 2">
            <a:extLst>
              <a:ext uri="{FF2B5EF4-FFF2-40B4-BE49-F238E27FC236}">
                <a16:creationId xmlns:a16="http://schemas.microsoft.com/office/drawing/2014/main" id="{359F9B29-B44D-4CA4-80C8-25C9DC30A92B}"/>
              </a:ext>
            </a:extLst>
          </p:cNvPr>
          <p:cNvSpPr>
            <a:spLocks noGrp="1"/>
          </p:cNvSpPr>
          <p:nvPr>
            <p:ph idx="1"/>
          </p:nvPr>
        </p:nvSpPr>
        <p:spPr>
          <a:xfrm>
            <a:off x="838200" y="1825624"/>
            <a:ext cx="10515600" cy="5032376"/>
          </a:xfrm>
        </p:spPr>
        <p:txBody>
          <a:bodyPr>
            <a:normAutofit lnSpcReduction="10000"/>
          </a:bodyPr>
          <a:lstStyle/>
          <a:p>
            <a:pPr marL="0" indent="0">
              <a:buNone/>
            </a:pPr>
            <a:r>
              <a:rPr lang="en-US" dirty="0"/>
              <a:t>Bibliographic description originally focused on “describing the object in hand”—classically, a physical copy of a book that was part of a library collection. AACR2 and AMIM rules were based on this framework. As library collections increasingly grew to incorporate electronic materials and other, trickier forms of information resources, that paradigm shifted. In 1998 the International Federation of Library Associations (IFLA) published </a:t>
            </a:r>
            <a:r>
              <a:rPr lang="en-US" i="1" dirty="0"/>
              <a:t>Functional Requirements for Bibliographic Records (</a:t>
            </a:r>
            <a:r>
              <a:rPr lang="en-US" dirty="0"/>
              <a:t>FRBR)</a:t>
            </a:r>
            <a:r>
              <a:rPr lang="en-US" i="1" dirty="0"/>
              <a:t>. </a:t>
            </a:r>
            <a:r>
              <a:rPr lang="en-US" dirty="0"/>
              <a:t>This approach to description sought to </a:t>
            </a:r>
            <a:r>
              <a:rPr lang="en-US" b="1" dirty="0"/>
              <a:t>contextualize information resources</a:t>
            </a:r>
            <a:r>
              <a:rPr lang="en-US" dirty="0"/>
              <a:t> and enable searchers to follow </a:t>
            </a:r>
            <a:r>
              <a:rPr lang="en-US" b="1" dirty="0"/>
              <a:t>links between creators, works, and objects</a:t>
            </a:r>
            <a:r>
              <a:rPr lang="en-US" dirty="0"/>
              <a:t>…rather than just </a:t>
            </a:r>
            <a:r>
              <a:rPr lang="en-US" b="1" dirty="0"/>
              <a:t>identify and locate</a:t>
            </a:r>
            <a:r>
              <a:rPr lang="en-US" dirty="0"/>
              <a:t> a particular volume.</a:t>
            </a:r>
            <a:endParaRPr lang="en-US" i="1" dirty="0"/>
          </a:p>
          <a:p>
            <a:pPr marL="0" indent="0">
              <a:buNone/>
            </a:pPr>
            <a:endParaRPr lang="en-US" i="1" dirty="0"/>
          </a:p>
          <a:p>
            <a:pPr marL="0" indent="0">
              <a:buNone/>
            </a:pPr>
            <a:r>
              <a:rPr lang="en-US" sz="2200" dirty="0">
                <a:hlinkClick r:id="rId2"/>
              </a:rPr>
              <a:t>https://www.ifla.org/publications/functional-requirements-for-bibliographic-records</a:t>
            </a:r>
            <a:r>
              <a:rPr lang="en-US" sz="2200" dirty="0"/>
              <a:t> </a:t>
            </a:r>
          </a:p>
        </p:txBody>
      </p:sp>
    </p:spTree>
    <p:extLst>
      <p:ext uri="{BB962C8B-B14F-4D97-AF65-F5344CB8AC3E}">
        <p14:creationId xmlns:p14="http://schemas.microsoft.com/office/powerpoint/2010/main" val="97073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ECBE-025F-43D6-B08E-0B070BFC343F}"/>
              </a:ext>
            </a:extLst>
          </p:cNvPr>
          <p:cNvSpPr>
            <a:spLocks noGrp="1"/>
          </p:cNvSpPr>
          <p:nvPr>
            <p:ph type="title"/>
          </p:nvPr>
        </p:nvSpPr>
        <p:spPr/>
        <p:txBody>
          <a:bodyPr/>
          <a:lstStyle/>
          <a:p>
            <a:r>
              <a:rPr lang="en-US" dirty="0"/>
              <a:t>The FRBR framework: Entities to items</a:t>
            </a:r>
          </a:p>
        </p:txBody>
      </p:sp>
      <p:sp>
        <p:nvSpPr>
          <p:cNvPr id="3" name="Content Placeholder 2">
            <a:extLst>
              <a:ext uri="{FF2B5EF4-FFF2-40B4-BE49-F238E27FC236}">
                <a16:creationId xmlns:a16="http://schemas.microsoft.com/office/drawing/2014/main" id="{94CDEDE6-323A-42C1-A7FD-48F40CCDD457}"/>
              </a:ext>
            </a:extLst>
          </p:cNvPr>
          <p:cNvSpPr>
            <a:spLocks noGrp="1"/>
          </p:cNvSpPr>
          <p:nvPr>
            <p:ph idx="1"/>
          </p:nvPr>
        </p:nvSpPr>
        <p:spPr>
          <a:xfrm>
            <a:off x="838200" y="1825624"/>
            <a:ext cx="11144250" cy="4841875"/>
          </a:xfrm>
        </p:spPr>
        <p:txBody>
          <a:bodyPr>
            <a:normAutofit lnSpcReduction="10000"/>
          </a:bodyPr>
          <a:lstStyle/>
          <a:p>
            <a:pPr marL="0" indent="0">
              <a:buNone/>
            </a:pPr>
            <a:r>
              <a:rPr lang="en-US" dirty="0"/>
              <a:t>FRBR establishes three groups of entities, which are </a:t>
            </a:r>
            <a:r>
              <a:rPr lang="en-US" b="1" dirty="0"/>
              <a:t>non-hierarchical</a:t>
            </a:r>
            <a:r>
              <a:rPr lang="en-US" dirty="0"/>
              <a:t>:</a:t>
            </a:r>
          </a:p>
          <a:p>
            <a:r>
              <a:rPr lang="en-US" i="1" dirty="0"/>
              <a:t>Group 1</a:t>
            </a:r>
            <a:r>
              <a:rPr lang="en-US" dirty="0"/>
              <a:t>: </a:t>
            </a:r>
            <a:r>
              <a:rPr lang="en-US" b="1" dirty="0"/>
              <a:t>Products</a:t>
            </a:r>
            <a:r>
              <a:rPr lang="en-US" dirty="0"/>
              <a:t> of intellectual or artistic endeavor</a:t>
            </a:r>
          </a:p>
          <a:p>
            <a:r>
              <a:rPr lang="en-US" i="1" dirty="0"/>
              <a:t>Group 2</a:t>
            </a:r>
            <a:r>
              <a:rPr lang="en-US" dirty="0"/>
              <a:t>: </a:t>
            </a:r>
            <a:r>
              <a:rPr lang="en-US" b="1" dirty="0"/>
              <a:t>People or corporate bodies</a:t>
            </a:r>
            <a:r>
              <a:rPr lang="en-US" dirty="0"/>
              <a:t> that create those products</a:t>
            </a:r>
          </a:p>
          <a:p>
            <a:r>
              <a:rPr lang="en-US" i="1" dirty="0"/>
              <a:t>Group 3</a:t>
            </a:r>
            <a:r>
              <a:rPr lang="en-US" dirty="0"/>
              <a:t>: </a:t>
            </a:r>
            <a:r>
              <a:rPr lang="en-US" b="1" dirty="0"/>
              <a:t>Subjects</a:t>
            </a:r>
            <a:r>
              <a:rPr lang="en-US" dirty="0"/>
              <a:t> of artistic or intellectual products</a:t>
            </a:r>
          </a:p>
          <a:p>
            <a:pPr marL="0" indent="0">
              <a:buNone/>
            </a:pPr>
            <a:endParaRPr lang="en-US" dirty="0"/>
          </a:p>
          <a:p>
            <a:pPr marL="0" indent="0">
              <a:buNone/>
            </a:pPr>
            <a:r>
              <a:rPr lang="en-US" b="1" dirty="0"/>
              <a:t>Group 1</a:t>
            </a:r>
            <a:r>
              <a:rPr lang="en-US" dirty="0"/>
              <a:t> entities have a further set of </a:t>
            </a:r>
            <a:r>
              <a:rPr lang="en-US" b="1" dirty="0"/>
              <a:t>hierarchical</a:t>
            </a:r>
            <a:r>
              <a:rPr lang="en-US" dirty="0"/>
              <a:t> subdivisions:</a:t>
            </a:r>
          </a:p>
          <a:p>
            <a:r>
              <a:rPr lang="en-US" i="1" dirty="0"/>
              <a:t>Work</a:t>
            </a:r>
            <a:r>
              <a:rPr lang="en-US" dirty="0"/>
              <a:t>: A distinct intellectual or artistic creation (ex: </a:t>
            </a:r>
            <a:r>
              <a:rPr lang="en-US" i="1" dirty="0"/>
              <a:t>Star Wars </a:t>
            </a:r>
            <a:r>
              <a:rPr lang="en-US" dirty="0"/>
              <a:t>(1977))</a:t>
            </a:r>
          </a:p>
          <a:p>
            <a:r>
              <a:rPr lang="en-US" i="1" dirty="0"/>
              <a:t>Expression</a:t>
            </a:r>
            <a:r>
              <a:rPr lang="en-US" dirty="0"/>
              <a:t>: The realization of that work (ex: original theatrical version)</a:t>
            </a:r>
          </a:p>
          <a:p>
            <a:r>
              <a:rPr lang="en-US" i="1" dirty="0"/>
              <a:t>Manifestation</a:t>
            </a:r>
            <a:r>
              <a:rPr lang="en-US" dirty="0"/>
              <a:t>: Physical embodiment of the expression (ex: a release print)</a:t>
            </a:r>
          </a:p>
          <a:p>
            <a:r>
              <a:rPr lang="en-US" i="1" dirty="0"/>
              <a:t>Item</a:t>
            </a:r>
            <a:r>
              <a:rPr lang="en-US" dirty="0"/>
              <a:t>: A single exemplar of the manifestation (ex: a 35mm Tech IB copy)</a:t>
            </a:r>
          </a:p>
          <a:p>
            <a:endParaRPr lang="en-US" dirty="0"/>
          </a:p>
        </p:txBody>
      </p:sp>
    </p:spTree>
    <p:extLst>
      <p:ext uri="{BB962C8B-B14F-4D97-AF65-F5344CB8AC3E}">
        <p14:creationId xmlns:p14="http://schemas.microsoft.com/office/powerpoint/2010/main" val="361407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9B7E-05B0-470E-A7CA-656FE60018BE}"/>
              </a:ext>
            </a:extLst>
          </p:cNvPr>
          <p:cNvSpPr>
            <a:spLocks noGrp="1"/>
          </p:cNvSpPr>
          <p:nvPr>
            <p:ph type="title"/>
          </p:nvPr>
        </p:nvSpPr>
        <p:spPr>
          <a:xfrm>
            <a:off x="838200" y="365125"/>
            <a:ext cx="10515600" cy="1325563"/>
          </a:xfrm>
        </p:spPr>
        <p:txBody>
          <a:bodyPr/>
          <a:lstStyle/>
          <a:p>
            <a:r>
              <a:rPr lang="en-US" dirty="0"/>
              <a:t>Resource Description &amp; Access (RDA)</a:t>
            </a:r>
          </a:p>
        </p:txBody>
      </p:sp>
      <p:sp>
        <p:nvSpPr>
          <p:cNvPr id="3" name="Content Placeholder 2">
            <a:extLst>
              <a:ext uri="{FF2B5EF4-FFF2-40B4-BE49-F238E27FC236}">
                <a16:creationId xmlns:a16="http://schemas.microsoft.com/office/drawing/2014/main" id="{10DE4791-3B53-494A-8235-E003F03FE06A}"/>
              </a:ext>
            </a:extLst>
          </p:cNvPr>
          <p:cNvSpPr>
            <a:spLocks noGrp="1"/>
          </p:cNvSpPr>
          <p:nvPr>
            <p:ph idx="1"/>
          </p:nvPr>
        </p:nvSpPr>
        <p:spPr>
          <a:xfrm>
            <a:off x="838200" y="1825625"/>
            <a:ext cx="10515600" cy="4889500"/>
          </a:xfrm>
        </p:spPr>
        <p:txBody>
          <a:bodyPr>
            <a:normAutofit fontScale="92500" lnSpcReduction="10000"/>
          </a:bodyPr>
          <a:lstStyle/>
          <a:p>
            <a:pPr marL="0" indent="0">
              <a:buNone/>
            </a:pPr>
            <a:r>
              <a:rPr lang="en-US" dirty="0"/>
              <a:t>In 2010, the American Library Association, Canadian Federation of Library Associations, and CILIP: Chartered Institute of Library and Information Professionals jointly published the RDA standard. RDA continues to be overseen and maintained by an inter-agency steering committee.</a:t>
            </a:r>
          </a:p>
          <a:p>
            <a:pPr marL="0" indent="0">
              <a:buNone/>
            </a:pPr>
            <a:endParaRPr lang="en-US" dirty="0"/>
          </a:p>
          <a:p>
            <a:pPr marL="0" indent="0">
              <a:buNone/>
            </a:pPr>
            <a:r>
              <a:rPr lang="en-US" dirty="0"/>
              <a:t>RDA was created to succeed the AACR2 rules as the international standard for library cataloging. It incorporates aspects of FRBR and EN15907, which is the metadata schema for cinematographic works ratified by the European Standards Committee (CEN) in 2010. Resources developed to support RDA adoption by collections worldwide include the RDA Toolkit and detailed mapping to widely used existing standards, such as MARC 21. </a:t>
            </a:r>
          </a:p>
          <a:p>
            <a:pPr marL="0" indent="0">
              <a:buNone/>
            </a:pPr>
            <a:endParaRPr lang="en-US" dirty="0"/>
          </a:p>
          <a:p>
            <a:pPr marL="0" indent="0">
              <a:buNone/>
            </a:pPr>
            <a:r>
              <a:rPr lang="en-US" dirty="0">
                <a:hlinkClick r:id="rId2"/>
              </a:rPr>
              <a:t>https://www.oclc.org/en/rda/about.html</a:t>
            </a:r>
            <a:r>
              <a:rPr lang="en-US" dirty="0"/>
              <a:t>, </a:t>
            </a:r>
            <a:r>
              <a:rPr lang="en-US" dirty="0">
                <a:hlinkClick r:id="rId3"/>
              </a:rPr>
              <a:t>https://www.rdatoolkit.org/</a:t>
            </a:r>
            <a:r>
              <a:rPr lang="en-US" dirty="0"/>
              <a:t> </a:t>
            </a:r>
          </a:p>
        </p:txBody>
      </p:sp>
    </p:spTree>
    <p:extLst>
      <p:ext uri="{BB962C8B-B14F-4D97-AF65-F5344CB8AC3E}">
        <p14:creationId xmlns:p14="http://schemas.microsoft.com/office/powerpoint/2010/main" val="248769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9BAC-7AFC-4AEE-8E7B-9766DCCD5597}"/>
              </a:ext>
            </a:extLst>
          </p:cNvPr>
          <p:cNvSpPr>
            <a:spLocks noGrp="1"/>
          </p:cNvSpPr>
          <p:nvPr>
            <p:ph type="title"/>
          </p:nvPr>
        </p:nvSpPr>
        <p:spPr/>
        <p:txBody>
          <a:bodyPr/>
          <a:lstStyle/>
          <a:p>
            <a:r>
              <a:rPr lang="en-US" dirty="0"/>
              <a:t>Broadcasting-specific metadata schema</a:t>
            </a:r>
          </a:p>
        </p:txBody>
      </p:sp>
      <p:sp>
        <p:nvSpPr>
          <p:cNvPr id="3" name="Content Placeholder 2">
            <a:extLst>
              <a:ext uri="{FF2B5EF4-FFF2-40B4-BE49-F238E27FC236}">
                <a16:creationId xmlns:a16="http://schemas.microsoft.com/office/drawing/2014/main" id="{E497104D-84B5-487D-AB8B-8B8C7A090687}"/>
              </a:ext>
            </a:extLst>
          </p:cNvPr>
          <p:cNvSpPr>
            <a:spLocks noGrp="1"/>
          </p:cNvSpPr>
          <p:nvPr>
            <p:ph idx="1"/>
          </p:nvPr>
        </p:nvSpPr>
        <p:spPr>
          <a:xfrm>
            <a:off x="838200" y="1825625"/>
            <a:ext cx="10515600" cy="4798696"/>
          </a:xfrm>
        </p:spPr>
        <p:txBody>
          <a:bodyPr>
            <a:normAutofit lnSpcReduction="10000"/>
          </a:bodyPr>
          <a:lstStyle/>
          <a:p>
            <a:pPr marL="0" indent="0">
              <a:buNone/>
            </a:pPr>
            <a:r>
              <a:rPr lang="en-US" dirty="0"/>
              <a:t>In addition to the work done by the library and film archive communities to develop new descriptive standards based on FRBR core concepts and the Resource Description Framework (RDF), broadcasting communities in the US and Europe have developed two additional metadata schema specifically for use in settings where media assets are managed for production and circulation.</a:t>
            </a:r>
          </a:p>
          <a:p>
            <a:r>
              <a:rPr lang="en-US" dirty="0" err="1"/>
              <a:t>EBUCore</a:t>
            </a:r>
            <a:r>
              <a:rPr lang="en-US" dirty="0"/>
              <a:t>: “framework for descriptive and technical metadata for use in service orientated architectures and audiovisual ontologies”</a:t>
            </a:r>
          </a:p>
          <a:p>
            <a:pPr lvl="1"/>
            <a:r>
              <a:rPr lang="en-US" dirty="0">
                <a:hlinkClick r:id="rId2"/>
              </a:rPr>
              <a:t>https://tech.ebu.ch/MetadataEbuCore</a:t>
            </a:r>
            <a:r>
              <a:rPr lang="en-US" dirty="0"/>
              <a:t> </a:t>
            </a:r>
          </a:p>
          <a:p>
            <a:r>
              <a:rPr lang="en-US" dirty="0" err="1"/>
              <a:t>PBCore</a:t>
            </a:r>
            <a:r>
              <a:rPr lang="en-US" dirty="0"/>
              <a:t>: “a cataloging standard for the description of audiovisual content, a data sharing tool, and much more”</a:t>
            </a:r>
          </a:p>
          <a:p>
            <a:pPr lvl="1"/>
            <a:r>
              <a:rPr lang="en-US" dirty="0">
                <a:hlinkClick r:id="rId3"/>
              </a:rPr>
              <a:t>https://pbcore.org/</a:t>
            </a:r>
            <a:endParaRPr lang="en-US" dirty="0"/>
          </a:p>
          <a:p>
            <a:pPr lvl="1"/>
            <a:endParaRPr lang="en-US" dirty="0"/>
          </a:p>
        </p:txBody>
      </p:sp>
    </p:spTree>
    <p:extLst>
      <p:ext uri="{BB962C8B-B14F-4D97-AF65-F5344CB8AC3E}">
        <p14:creationId xmlns:p14="http://schemas.microsoft.com/office/powerpoint/2010/main" val="139089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mmary description of PBCore from the PBCore.org site's About page">
            <a:extLst>
              <a:ext uri="{FF2B5EF4-FFF2-40B4-BE49-F238E27FC236}">
                <a16:creationId xmlns:a16="http://schemas.microsoft.com/office/drawing/2014/main" id="{F78AD5E6-DF1F-4F2D-8BC1-20F77F778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15" y="173115"/>
            <a:ext cx="8530752" cy="6471013"/>
          </a:xfrm>
          <a:prstGeom prst="rect">
            <a:avLst/>
          </a:prstGeom>
        </p:spPr>
      </p:pic>
      <p:sp>
        <p:nvSpPr>
          <p:cNvPr id="4" name="TextBox 3">
            <a:extLst>
              <a:ext uri="{FF2B5EF4-FFF2-40B4-BE49-F238E27FC236}">
                <a16:creationId xmlns:a16="http://schemas.microsoft.com/office/drawing/2014/main" id="{12E8B80C-DFC3-442B-876F-71EB47D1C6BF}"/>
              </a:ext>
            </a:extLst>
          </p:cNvPr>
          <p:cNvSpPr txBox="1"/>
          <p:nvPr/>
        </p:nvSpPr>
        <p:spPr>
          <a:xfrm>
            <a:off x="7458075" y="485775"/>
            <a:ext cx="4886325" cy="461665"/>
          </a:xfrm>
          <a:prstGeom prst="rect">
            <a:avLst/>
          </a:prstGeom>
          <a:noFill/>
        </p:spPr>
        <p:txBody>
          <a:bodyPr wrap="square" rtlCol="0">
            <a:spAutoFit/>
          </a:bodyPr>
          <a:lstStyle/>
          <a:p>
            <a:r>
              <a:rPr lang="en-US" sz="2400" dirty="0">
                <a:hlinkClick r:id="rId3"/>
              </a:rPr>
              <a:t>https://pbcore.org/what-is-pbcore</a:t>
            </a:r>
            <a:r>
              <a:rPr lang="en-US" sz="2400" dirty="0"/>
              <a:t> </a:t>
            </a:r>
          </a:p>
        </p:txBody>
      </p:sp>
    </p:spTree>
    <p:extLst>
      <p:ext uri="{BB962C8B-B14F-4D97-AF65-F5344CB8AC3E}">
        <p14:creationId xmlns:p14="http://schemas.microsoft.com/office/powerpoint/2010/main" val="1263719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5C935AC-5AED-4655-A3BF-A3FF7F4FF1EA}"/>
              </a:ext>
            </a:extLst>
          </p:cNvPr>
          <p:cNvPicPr>
            <a:picLocks noChangeAspect="1"/>
          </p:cNvPicPr>
          <p:nvPr/>
        </p:nvPicPr>
        <p:blipFill rotWithShape="1">
          <a:blip r:embed="rId2">
            <a:extLst>
              <a:ext uri="{28A0092B-C50C-407E-A947-70E740481C1C}">
                <a14:useLocalDpi xmlns:a14="http://schemas.microsoft.com/office/drawing/2010/main" val="0"/>
              </a:ext>
            </a:extLst>
          </a:blip>
          <a:srcRect l="1711"/>
          <a:stretch/>
        </p:blipFill>
        <p:spPr>
          <a:xfrm>
            <a:off x="57150" y="411390"/>
            <a:ext cx="6566736" cy="484133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A36616F-7D93-45B0-9EEF-C3753420C945}"/>
              </a:ext>
            </a:extLst>
          </p:cNvPr>
          <p:cNvPicPr>
            <a:picLocks noChangeAspect="1"/>
          </p:cNvPicPr>
          <p:nvPr/>
        </p:nvPicPr>
        <p:blipFill rotWithShape="1">
          <a:blip r:embed="rId3">
            <a:extLst>
              <a:ext uri="{28A0092B-C50C-407E-A947-70E740481C1C}">
                <a14:useLocalDpi xmlns:a14="http://schemas.microsoft.com/office/drawing/2010/main" val="0"/>
              </a:ext>
            </a:extLst>
          </a:blip>
          <a:srcRect l="7469" r="4546"/>
          <a:stretch/>
        </p:blipFill>
        <p:spPr>
          <a:xfrm>
            <a:off x="6124575" y="981005"/>
            <a:ext cx="5953125" cy="4296064"/>
          </a:xfrm>
          <a:prstGeom prst="rect">
            <a:avLst/>
          </a:prstGeom>
        </p:spPr>
      </p:pic>
      <p:sp>
        <p:nvSpPr>
          <p:cNvPr id="6" name="TextBox 5">
            <a:extLst>
              <a:ext uri="{FF2B5EF4-FFF2-40B4-BE49-F238E27FC236}">
                <a16:creationId xmlns:a16="http://schemas.microsoft.com/office/drawing/2014/main" id="{60893F3A-C9AD-46CB-A3E4-BC54967911D3}"/>
              </a:ext>
            </a:extLst>
          </p:cNvPr>
          <p:cNvSpPr txBox="1"/>
          <p:nvPr/>
        </p:nvSpPr>
        <p:spPr>
          <a:xfrm>
            <a:off x="7115175" y="6076950"/>
            <a:ext cx="4962525" cy="461665"/>
          </a:xfrm>
          <a:prstGeom prst="rect">
            <a:avLst/>
          </a:prstGeom>
          <a:noFill/>
        </p:spPr>
        <p:txBody>
          <a:bodyPr wrap="square" rtlCol="0">
            <a:spAutoFit/>
          </a:bodyPr>
          <a:lstStyle/>
          <a:p>
            <a:r>
              <a:rPr lang="en-US" sz="2400" dirty="0">
                <a:hlinkClick r:id="rId4"/>
              </a:rPr>
              <a:t>https://pbcore.org/what-is-pbcore</a:t>
            </a:r>
            <a:r>
              <a:rPr lang="en-US" sz="2400" dirty="0"/>
              <a:t> </a:t>
            </a:r>
          </a:p>
        </p:txBody>
      </p:sp>
    </p:spTree>
    <p:extLst>
      <p:ext uri="{BB962C8B-B14F-4D97-AF65-F5344CB8AC3E}">
        <p14:creationId xmlns:p14="http://schemas.microsoft.com/office/powerpoint/2010/main" val="1071480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9172</TotalTime>
  <Words>1083</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Describing audiovisual materials</vt:lpstr>
      <vt:lpstr>Working within existing systems</vt:lpstr>
      <vt:lpstr>AV cataloging* &amp; metadata guides</vt:lpstr>
      <vt:lpstr>“The object in hand” vs. “the work”</vt:lpstr>
      <vt:lpstr>The FRBR framework: Entities to items</vt:lpstr>
      <vt:lpstr>Resource Description &amp; Access (RDA)</vt:lpstr>
      <vt:lpstr>Broadcasting-specific metadata schema</vt:lpstr>
      <vt:lpstr>PowerPoint Presentation</vt:lpstr>
      <vt:lpstr>PowerPoint Presentation</vt:lpstr>
      <vt:lpstr>PowerPoint Presentation</vt:lpstr>
      <vt:lpstr>PowerPoint Presentation</vt:lpstr>
      <vt:lpstr>Exploring PBCore resources</vt:lpstr>
      <vt:lpstr>Hands-on: Applying PBCore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Cataloging and metadata</dc:title>
  <dc:creator>Snowden Becker</dc:creator>
  <cp:lastModifiedBy>Snowden Becker</cp:lastModifiedBy>
  <cp:revision>25</cp:revision>
  <dcterms:created xsi:type="dcterms:W3CDTF">2019-08-14T16:58:41Z</dcterms:created>
  <dcterms:modified xsi:type="dcterms:W3CDTF">2019-09-04T21:41:19Z</dcterms:modified>
</cp:coreProperties>
</file>