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75" r:id="rId7"/>
    <p:sldId id="274" r:id="rId8"/>
    <p:sldId id="272" r:id="rId9"/>
    <p:sldId id="273" r:id="rId10"/>
    <p:sldId id="269" r:id="rId11"/>
    <p:sldId id="270" r:id="rId12"/>
    <p:sldId id="259" r:id="rId13"/>
    <p:sldId id="261" r:id="rId14"/>
    <p:sldId id="276" r:id="rId15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5ED17B0E-EC18-4E3E-9940-4015190FD6BA}">
          <p14:sldIdLst>
            <p14:sldId id="257"/>
            <p14:sldId id="268"/>
            <p14:sldId id="275"/>
            <p14:sldId id="274"/>
            <p14:sldId id="272"/>
            <p14:sldId id="273"/>
            <p14:sldId id="269"/>
            <p14:sldId id="270"/>
            <p14:sldId id="259"/>
            <p14:sldId id="261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>
        <p:scale>
          <a:sx n="56" d="100"/>
          <a:sy n="56" d="100"/>
        </p:scale>
        <p:origin x="1714" y="715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 custT="1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algn="ctr" rtl="0"/>
          <a:r>
            <a:rPr lang="pt-BR" sz="3200" dirty="0"/>
            <a:t>Design </a:t>
          </a:r>
          <a:r>
            <a:rPr lang="pt-BR" sz="3200" dirty="0" err="1"/>
            <a:t>thinking</a:t>
          </a:r>
          <a:r>
            <a:rPr lang="pt-BR" sz="3200" dirty="0"/>
            <a:t> </a:t>
          </a:r>
          <a:endParaRPr lang="pt-br" sz="3200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pt-BR" dirty="0"/>
            <a:t>Documentação</a:t>
          </a:r>
          <a:endParaRPr lang="pt-br" dirty="0"/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pt-BR" dirty="0"/>
            <a:t>Apresentação</a:t>
          </a:r>
          <a:endParaRPr lang="pt-br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rtlCol="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Design </a:t>
          </a:r>
          <a:r>
            <a:rPr lang="pt-BR" sz="3200" kern="1200" dirty="0" err="1"/>
            <a:t>thinking</a:t>
          </a:r>
          <a:r>
            <a:rPr lang="pt-BR" sz="3200" kern="1200" dirty="0"/>
            <a:t> </a:t>
          </a:r>
          <a:endParaRPr lang="pt-br" sz="3200" kern="1200" dirty="0"/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rtlCol="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 dirty="0"/>
            <a:t>Documentação</a:t>
          </a:r>
          <a:endParaRPr lang="pt-br" sz="3400" kern="1200" dirty="0"/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rtlCol="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 dirty="0"/>
            <a:t>Apresentação</a:t>
          </a:r>
          <a:endParaRPr lang="pt-br" sz="3400" kern="1200" dirty="0"/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45940" y="260648"/>
            <a:ext cx="8735325" cy="2000251"/>
          </a:xfrm>
        </p:spPr>
        <p:txBody>
          <a:bodyPr>
            <a:normAutofit/>
          </a:bodyPr>
          <a:lstStyle/>
          <a:p>
            <a:r>
              <a:rPr lang="pt-BR" sz="4800" b="1" dirty="0"/>
              <a:t>“C</a:t>
            </a:r>
            <a:r>
              <a:rPr lang="pt-br" sz="4800" b="1" dirty="0"/>
              <a:t>onverta”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625176" y="2390986"/>
            <a:ext cx="8735325" cy="3765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ndara Light" panose="020E0502030303020204" pitchFamily="34" charset="0"/>
              </a:rPr>
              <a:t> P</a:t>
            </a:r>
            <a:r>
              <a:rPr lang="pt-br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ndara Light" panose="020E0502030303020204" pitchFamily="34" charset="0"/>
              </a:rPr>
              <a:t>or: Tech </a:t>
            </a:r>
            <a:r>
              <a:rPr lang="pt-br" sz="3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ndara Light" panose="020E0502030303020204" pitchFamily="34" charset="0"/>
              </a:rPr>
              <a:t>Group</a:t>
            </a:r>
            <a:r>
              <a:rPr lang="pt-br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ndara Light" panose="020E0502030303020204" pitchFamily="34" charset="0"/>
              </a:rPr>
              <a:t> </a:t>
            </a:r>
          </a:p>
          <a:p>
            <a:pPr marL="0" indent="0">
              <a:buNone/>
            </a:pPr>
            <a:endParaRPr lang="pt-br" sz="3200" dirty="0">
              <a:solidFill>
                <a:schemeClr val="accent1">
                  <a:lumMod val="40000"/>
                  <a:lumOff val="60000"/>
                </a:schemeClr>
              </a:solidFill>
              <a:latin typeface="Candara Light" panose="020E0502030303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ndara Light" panose="020E0502030303020204" pitchFamily="34" charset="0"/>
              </a:rPr>
              <a:t> </a:t>
            </a:r>
            <a:endParaRPr lang="pt-br" sz="1400" dirty="0">
              <a:solidFill>
                <a:schemeClr val="accent1">
                  <a:lumMod val="40000"/>
                  <a:lumOff val="60000"/>
                </a:schemeClr>
              </a:solidFill>
              <a:latin typeface="Candara Light" panose="020E0502030303020204" pitchFamily="34" charset="0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pt-B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ndara Light" panose="020E0502030303020204" pitchFamily="34" charset="0"/>
              </a:rPr>
              <a:t>  Arthur Gomes Murta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pt-B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ndara Light" panose="020E0502030303020204" pitchFamily="34" charset="0"/>
              </a:rPr>
              <a:t>  Luísa machado Antunes santos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pt-B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ndara Light" panose="020E0502030303020204" pitchFamily="34" charset="0"/>
              </a:rPr>
              <a:t>  Luiza Dutra Carvalho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pt-B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ndara Light" panose="020E0502030303020204" pitchFamily="34" charset="0"/>
              </a:rPr>
              <a:t>  Marcos Filipe Dutra de Oliveira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pt-B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ndara Light" panose="020E0502030303020204" pitchFamily="34" charset="0"/>
              </a:rPr>
              <a:t>  Riquelme Augusto de Oliveira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pt-B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ndara Light" panose="020E0502030303020204" pitchFamily="34" charset="0"/>
              </a:rPr>
              <a:t>  Rodrigo Nogueira Duarte 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pt-B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ndara Light" panose="020E0502030303020204" pitchFamily="34" charset="0"/>
              </a:rPr>
              <a:t>  Thales </a:t>
            </a:r>
            <a:r>
              <a:rPr lang="pt-BR" sz="1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ndara Light" panose="020E0502030303020204" pitchFamily="34" charset="0"/>
              </a:rPr>
              <a:t>Cançado</a:t>
            </a:r>
            <a:r>
              <a:rPr lang="pt-B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ndara Light" panose="020E0502030303020204" pitchFamily="34" charset="0"/>
              </a:rPr>
              <a:t> Costa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ndara Light" panose="020E0502030303020204" pitchFamily="34" charset="0"/>
              </a:rPr>
              <a:t>   </a:t>
            </a:r>
            <a:endParaRPr lang="pt-br" sz="1400" dirty="0">
              <a:solidFill>
                <a:schemeClr val="accent1">
                  <a:lumMod val="40000"/>
                  <a:lumOff val="60000"/>
                </a:schemeClr>
              </a:solidFill>
              <a:latin typeface="Candara Light" panose="020E0502030303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ndara Light" panose="020E0502030303020204" pitchFamily="34" charset="0"/>
              </a:rPr>
              <a:t>                                                                                    </a:t>
            </a:r>
            <a:endParaRPr lang="pt-BR" sz="3200" dirty="0">
              <a:solidFill>
                <a:schemeClr val="accent1">
                  <a:lumMod val="40000"/>
                  <a:lumOff val="60000"/>
                </a:schemeClr>
              </a:solidFill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</a:t>
            </a:r>
            <a:r>
              <a:rPr lang="pt-br" dirty="0"/>
              <a:t>xpectativas do projeto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963DF76-927A-40BD-B036-E8741BC11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“Faça você mesmo”</a:t>
            </a:r>
          </a:p>
          <a:p>
            <a:r>
              <a:rPr lang="pt-BR" dirty="0"/>
              <a:t>Interatividade;</a:t>
            </a:r>
          </a:p>
          <a:p>
            <a:r>
              <a:rPr lang="pt-BR" dirty="0"/>
              <a:t>Ser abrangente;</a:t>
            </a:r>
          </a:p>
          <a:p>
            <a:r>
              <a:rPr lang="pt-BR" dirty="0"/>
              <a:t>Ser prático.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pt-BR" dirty="0"/>
              <a:t> Obrigada pela sua atenção!</a:t>
            </a:r>
            <a:br>
              <a:rPr lang="pt-BR" dirty="0"/>
            </a:br>
            <a:endParaRPr lang="pt-br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963DF76-927A-40BD-B036-E8741BC11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sz="6000" dirty="0"/>
              <a:t>Dúvidas?</a:t>
            </a:r>
          </a:p>
          <a:p>
            <a:pPr marL="0" indent="0" algn="ctr">
              <a:buNone/>
            </a:pPr>
            <a:endParaRPr lang="pt-BR" sz="6000" dirty="0"/>
          </a:p>
          <a:p>
            <a:pPr marL="0" indent="0" algn="ctr">
              <a:buNone/>
            </a:pPr>
            <a:endParaRPr lang="pt-BR" sz="6000" dirty="0"/>
          </a:p>
          <a:p>
            <a:pPr marL="0" indent="0" algn="ctr">
              <a:buNone/>
            </a:pPr>
            <a:r>
              <a:rPr lang="pt-BR" sz="6000" dirty="0"/>
              <a:t>Fim.</a:t>
            </a:r>
          </a:p>
        </p:txBody>
      </p:sp>
    </p:spTree>
    <p:extLst>
      <p:ext uri="{BB962C8B-B14F-4D97-AF65-F5344CB8AC3E}">
        <p14:creationId xmlns:p14="http://schemas.microsoft.com/office/powerpoint/2010/main" val="686180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Quem somos?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US" dirty="0"/>
              <a:t> A Tech Group:</a:t>
            </a:r>
          </a:p>
          <a:p>
            <a:pPr marL="514350" indent="-514350" rtl="0">
              <a:buFont typeface="+mj-lt"/>
              <a:buAutoNum type="arabicPeriod"/>
            </a:pPr>
            <a:r>
              <a:rPr lang="en-US" dirty="0" err="1"/>
              <a:t>Estudo</a:t>
            </a:r>
            <a:r>
              <a:rPr lang="en-US" dirty="0"/>
              <a:t> de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cotidianos</a:t>
            </a:r>
            <a:r>
              <a:rPr lang="en-US" dirty="0"/>
              <a:t>;</a:t>
            </a:r>
          </a:p>
          <a:p>
            <a:pPr marL="514350" indent="-514350" rtl="0">
              <a:buFont typeface="+mj-lt"/>
              <a:buAutoNum type="arabicPeriod"/>
            </a:pPr>
            <a:r>
              <a:rPr lang="en-US" dirty="0" err="1"/>
              <a:t>Pesquisa</a:t>
            </a:r>
            <a:r>
              <a:rPr lang="en-US" dirty="0"/>
              <a:t> de mercado;</a:t>
            </a:r>
          </a:p>
          <a:p>
            <a:pPr marL="514350" indent="-514350" rtl="0">
              <a:buFont typeface="+mj-lt"/>
              <a:buAutoNum type="arabicPeriod"/>
            </a:pPr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dirty="0" err="1"/>
              <a:t>Sotware</a:t>
            </a:r>
            <a:r>
              <a:rPr lang="en-US" dirty="0"/>
              <a:t>.</a:t>
            </a:r>
          </a:p>
          <a:p>
            <a:pPr marL="0" indent="0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Introdução – Como surgiu o projeto “Converta”?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rtl="0">
              <a:buFont typeface="+mj-lt"/>
              <a:buAutoNum type="arabicPeriod"/>
            </a:pPr>
            <a:r>
              <a:rPr lang="pt-BR" dirty="0"/>
              <a:t>Análise me mercado</a:t>
            </a:r>
            <a:endParaRPr lang="en-US" dirty="0"/>
          </a:p>
          <a:p>
            <a:pPr marL="514350" indent="-514350" rtl="0">
              <a:buFont typeface="+mj-lt"/>
              <a:buAutoNum type="arabicPeriod"/>
            </a:pP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referente</a:t>
            </a:r>
            <a:r>
              <a:rPr lang="en-US" dirty="0"/>
              <a:t> á </a:t>
            </a:r>
            <a:r>
              <a:rPr lang="en-US" dirty="0" err="1"/>
              <a:t>conversão</a:t>
            </a:r>
            <a:r>
              <a:rPr lang="en-US" dirty="0"/>
              <a:t> de </a:t>
            </a:r>
            <a:r>
              <a:rPr lang="en-US" dirty="0" err="1"/>
              <a:t>medidas</a:t>
            </a:r>
            <a:r>
              <a:rPr lang="en-US" dirty="0"/>
              <a:t> </a:t>
            </a:r>
            <a:r>
              <a:rPr lang="en-US" dirty="0" err="1"/>
              <a:t>encontrado</a:t>
            </a:r>
            <a:r>
              <a:rPr lang="en-US" dirty="0"/>
              <a:t>;</a:t>
            </a:r>
          </a:p>
          <a:p>
            <a:pPr marL="514350" indent="-514350" rtl="0">
              <a:buFont typeface="+mj-lt"/>
              <a:buAutoNum type="arabicPeriod"/>
            </a:pPr>
            <a:r>
              <a:rPr lang="en-US" dirty="0" err="1"/>
              <a:t>Necessidade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nova ferramenta </a:t>
            </a:r>
            <a:r>
              <a:rPr lang="en-US" dirty="0" err="1"/>
              <a:t>unificadora</a:t>
            </a:r>
            <a:r>
              <a:rPr lang="en-US" dirty="0"/>
              <a:t>;</a:t>
            </a:r>
          </a:p>
          <a:p>
            <a:pPr marL="514350" indent="-514350" rtl="0">
              <a:buFont typeface="+mj-lt"/>
              <a:buAutoNum type="arabicPeriod"/>
            </a:pPr>
            <a:r>
              <a:rPr lang="en-US" dirty="0" err="1"/>
              <a:t>Público</a:t>
            </a:r>
            <a:r>
              <a:rPr lang="en-US" dirty="0"/>
              <a:t> </a:t>
            </a:r>
            <a:r>
              <a:rPr lang="en-US" dirty="0" err="1"/>
              <a:t>alvo</a:t>
            </a:r>
            <a:r>
              <a:rPr lang="en-US" dirty="0"/>
              <a:t>: </a:t>
            </a:r>
            <a:r>
              <a:rPr lang="en-US" dirty="0" err="1"/>
              <a:t>estudantes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749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Ponto de partida da equipe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Problema inicial;</a:t>
            </a:r>
          </a:p>
          <a:p>
            <a:pPr rtl="0"/>
            <a:r>
              <a:rPr lang="pt-BR" dirty="0"/>
              <a:t>Definição dos estudantes como público alvo;</a:t>
            </a:r>
          </a:p>
          <a:p>
            <a:pPr rtl="0"/>
            <a:r>
              <a:rPr lang="pt-BR" dirty="0"/>
              <a:t>Diferencial de tutoriais “Faça você mesmo”;</a:t>
            </a:r>
          </a:p>
          <a:p>
            <a:pPr rtl="0"/>
            <a:r>
              <a:rPr lang="pt-BR" dirty="0"/>
              <a:t>Demanda por plataforma que possua conversão e explicação simultaneamente.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412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Problema em questão: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 rtl="0">
              <a:buNone/>
            </a:pPr>
            <a:r>
              <a:rPr lang="pt-br" dirty="0"/>
              <a:t> Problemas que identificamos no dia a dia do nosso público alvo (estudantes):</a:t>
            </a:r>
          </a:p>
          <a:p>
            <a:pPr rtl="0"/>
            <a:r>
              <a:rPr lang="pt-br" dirty="0"/>
              <a:t>Busca por conversões em sites diferentes;</a:t>
            </a:r>
          </a:p>
          <a:p>
            <a:pPr rtl="0"/>
            <a:r>
              <a:rPr lang="pt-br" dirty="0"/>
              <a:t>Falta de um ensino humanizado que visa aproximar o estudante;</a:t>
            </a:r>
            <a:endParaRPr lang="pt-BR" dirty="0"/>
          </a:p>
          <a:p>
            <a:pPr rtl="0"/>
            <a:r>
              <a:rPr lang="pt-BR" dirty="0"/>
              <a:t>Desejo por unir todas as conversões em um só lugar;</a:t>
            </a:r>
          </a:p>
          <a:p>
            <a:pPr rtl="0"/>
            <a:r>
              <a:rPr lang="pt-BR" dirty="0"/>
              <a:t>Procura não só a resposta objetiva mas como também entender o processo para que possa aplica-lo posteriormente;</a:t>
            </a:r>
          </a:p>
          <a:p>
            <a:pPr rtl="0"/>
            <a:r>
              <a:rPr lang="pt-BR" dirty="0"/>
              <a:t>Quer que suas preferências por processo de aprendizado sejam escutadas e colocadas em prática.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61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Solução encontrada: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dirty="0" err="1"/>
              <a:t>Conversão</a:t>
            </a:r>
            <a:r>
              <a:rPr lang="en-US" dirty="0"/>
              <a:t> + Tutorial</a:t>
            </a:r>
          </a:p>
          <a:p>
            <a:pPr rtl="0"/>
            <a:r>
              <a:rPr lang="en-US" dirty="0" err="1"/>
              <a:t>Tutorias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vídeos</a:t>
            </a:r>
            <a:r>
              <a:rPr lang="en-US" dirty="0"/>
              <a:t> </a:t>
            </a:r>
            <a:r>
              <a:rPr lang="en-US" dirty="0" err="1"/>
              <a:t>práticos</a:t>
            </a:r>
            <a:r>
              <a:rPr lang="en-US" dirty="0"/>
              <a:t> e </a:t>
            </a:r>
            <a:r>
              <a:rPr lang="en-US" dirty="0" err="1"/>
              <a:t>objetivos</a:t>
            </a:r>
            <a:r>
              <a:rPr lang="en-US" dirty="0"/>
              <a:t>;</a:t>
            </a:r>
          </a:p>
          <a:p>
            <a:pPr rtl="0"/>
            <a:r>
              <a:rPr lang="en-US" dirty="0" err="1"/>
              <a:t>Ségio</a:t>
            </a:r>
            <a:r>
              <a:rPr lang="en-US" dirty="0"/>
              <a:t>, </a:t>
            </a:r>
            <a:r>
              <a:rPr lang="en-US" dirty="0" err="1"/>
              <a:t>personagem</a:t>
            </a:r>
            <a:r>
              <a:rPr lang="en-US" dirty="0"/>
              <a:t> </a:t>
            </a:r>
            <a:r>
              <a:rPr lang="en-US" dirty="0" err="1"/>
              <a:t>interativo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383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Resultados qualitativos da pesquisa: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 rtlCol="0">
            <a:normAutofit fontScale="92500" lnSpcReduction="20000"/>
          </a:bodyPr>
          <a:lstStyle/>
          <a:p>
            <a:pPr marL="0" indent="0" algn="ctr" rtl="0">
              <a:buNone/>
            </a:pPr>
            <a:r>
              <a:rPr lang="pt-br" dirty="0"/>
              <a:t>Perguntas:</a:t>
            </a:r>
          </a:p>
          <a:p>
            <a:pPr rtl="0"/>
            <a:r>
              <a:rPr lang="pt-br" dirty="0"/>
              <a:t>“Você usaria um conversor de medidas?”</a:t>
            </a:r>
          </a:p>
          <a:p>
            <a:pPr rtl="0"/>
            <a:r>
              <a:rPr lang="pt-br" dirty="0"/>
              <a:t>“Qual unidade de medida você costuma pesquisar mais por conta de dúvidas?”</a:t>
            </a:r>
          </a:p>
          <a:p>
            <a:pPr rtl="0"/>
            <a:r>
              <a:rPr lang="pt-br" dirty="0"/>
              <a:t>“Qual melhor formato, na sua opinião, para assistir pequenos tutoriais?”</a:t>
            </a:r>
          </a:p>
          <a:p>
            <a:pPr rtl="0"/>
            <a:r>
              <a:rPr lang="pt-BR" dirty="0"/>
              <a:t>“Você conhece alguma plataforma online de conversão de medidas com tutorias?”</a:t>
            </a:r>
            <a:endParaRPr lang="pt-br" dirty="0"/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7B4DFE41-9606-4C09-8308-DE291F1DBA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dirty="0"/>
              <a:t> Resultados mais falados:</a:t>
            </a:r>
          </a:p>
          <a:p>
            <a:pPr marL="0" indent="0">
              <a:buNone/>
            </a:pPr>
            <a:r>
              <a:rPr lang="pt-BR" dirty="0"/>
              <a:t>10/14 entrevistados: Falaram que usariam/usam.</a:t>
            </a:r>
          </a:p>
          <a:p>
            <a:pPr marL="0" indent="0">
              <a:buNone/>
            </a:pPr>
            <a:r>
              <a:rPr lang="pt-BR" dirty="0"/>
              <a:t>6/14 entrevistados: Disseram unidades de distância (Km, metro, centímetro, </a:t>
            </a:r>
            <a:r>
              <a:rPr lang="pt-BR" dirty="0" err="1"/>
              <a:t>etc</a:t>
            </a:r>
            <a:r>
              <a:rPr lang="pt-BR" dirty="0"/>
              <a:t>).</a:t>
            </a:r>
          </a:p>
          <a:p>
            <a:pPr marL="0" indent="0">
              <a:buNone/>
            </a:pPr>
            <a:r>
              <a:rPr lang="pt-BR" dirty="0"/>
              <a:t>11/14 entrevistados: Disseram vídeos mais objetivos e curtos  no geral.</a:t>
            </a:r>
          </a:p>
          <a:p>
            <a:pPr marL="0" indent="0">
              <a:buNone/>
            </a:pPr>
            <a:r>
              <a:rPr lang="pt-BR" dirty="0"/>
              <a:t>11/14 entrevistados: Afirmaram que não usaram uma plataforma que unisse ambos serviços.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Processo adotado pelo grupo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pt-br" dirty="0"/>
              <a:t>Discussões presenciais;</a:t>
            </a:r>
          </a:p>
          <a:p>
            <a:pPr rtl="0"/>
            <a:r>
              <a:rPr lang="pt-br" dirty="0"/>
              <a:t>Divisão de tarefas em grupo ou trio;</a:t>
            </a:r>
          </a:p>
          <a:p>
            <a:pPr rtl="0"/>
            <a:r>
              <a:rPr lang="pt-br" dirty="0"/>
              <a:t>Revisão de toda a equipe.</a:t>
            </a:r>
          </a:p>
        </p:txBody>
      </p:sp>
      <p:graphicFrame>
        <p:nvGraphicFramePr>
          <p:cNvPr id="5" name="Espaço Reservado para Conteúdo 4" descr="Processo em zigue-zague mostrando 3 tarefas organizadas uma abaixo da outra, com duas setas apontando para baixo para indicar a progressão da primeira tarefa até a segunda e da segunda tarefa até a terceira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2318339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Estratégias </a:t>
            </a:r>
            <a:r>
              <a:rPr lang="pt-br" dirty="0"/>
              <a:t>utilizadas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F05CF3D-C99D-4396-BEDB-AD124A1D3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Trello</a:t>
            </a:r>
            <a:r>
              <a:rPr lang="pt-BR" dirty="0"/>
              <a:t>;</a:t>
            </a:r>
          </a:p>
          <a:p>
            <a:r>
              <a:rPr lang="pt-BR" dirty="0"/>
              <a:t>Google Drive;</a:t>
            </a:r>
          </a:p>
          <a:p>
            <a:r>
              <a:rPr lang="pt-BR" dirty="0"/>
              <a:t>Decisão democrática.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14_TF02787990" id="{E2EB6F66-559D-4935-B0FE-CC1100470BBA}" vid="{EDFAEEEF-A820-4D8D-8A70-9CA9D460C139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115</TotalTime>
  <Words>402</Words>
  <Application>Microsoft Office PowerPoint</Application>
  <PresentationFormat>Personalizar</PresentationFormat>
  <Paragraphs>73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Candara Light</vt:lpstr>
      <vt:lpstr>Tecnologia 16x9</vt:lpstr>
      <vt:lpstr>“Converta”</vt:lpstr>
      <vt:lpstr>Quem somos?</vt:lpstr>
      <vt:lpstr>Introdução – Como surgiu o projeto “Converta”?</vt:lpstr>
      <vt:lpstr>Ponto de partida da equipe</vt:lpstr>
      <vt:lpstr>Problema em questão:</vt:lpstr>
      <vt:lpstr>Solução encontrada:</vt:lpstr>
      <vt:lpstr>Resultados qualitativos da pesquisa:</vt:lpstr>
      <vt:lpstr>Processo adotado pelo grupo</vt:lpstr>
      <vt:lpstr>Estratégias utilizadas</vt:lpstr>
      <vt:lpstr>Expectativas do projeto</vt:lpstr>
      <vt:lpstr> Obrigada pela sua atenção!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“Converta”</dc:title>
  <dc:creator>Luísa Machado</dc:creator>
  <cp:lastModifiedBy>Luísa Machado</cp:lastModifiedBy>
  <cp:revision>2</cp:revision>
  <dcterms:created xsi:type="dcterms:W3CDTF">2022-04-10T20:38:13Z</dcterms:created>
  <dcterms:modified xsi:type="dcterms:W3CDTF">2022-04-10T23:05:08Z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