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9" r:id="rId5"/>
    <p:sldId id="256" r:id="rId6"/>
    <p:sldId id="257" r:id="rId7"/>
  </p:sldIdLst>
  <p:sldSz cx="7620000" cy="19050000"/>
  <p:notesSz cx="7620000" cy="19050000"/>
  <p:defaultTextStyle>
    <a:defPPr>
      <a:defRPr lang="en-US"/>
    </a:defPPr>
    <a:lvl1pPr marL="0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37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71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09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46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181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18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54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292" algn="l" defTabSz="9140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A0B45-BF69-404F-A7FA-978BE99E35E6}" v="16" dt="2022-11-03T11:58:12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26" y="-195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5905505"/>
            <a:ext cx="6477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10668005"/>
            <a:ext cx="5334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0"/>
            <a:ext cx="7619999" cy="27783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6211" y="3320191"/>
            <a:ext cx="47624" cy="52864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795" y="14775548"/>
            <a:ext cx="7000043" cy="476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03306" y="8731577"/>
            <a:ext cx="3476626" cy="2933700"/>
          </a:xfrm>
          <a:custGeom>
            <a:avLst/>
            <a:gdLst/>
            <a:ahLst/>
            <a:cxnLst/>
            <a:rect l="l" t="t" r="r" b="b"/>
            <a:pathLst>
              <a:path w="3476625" h="2933700">
                <a:moveTo>
                  <a:pt x="3114418" y="2933691"/>
                </a:moveTo>
                <a:lnTo>
                  <a:pt x="362206" y="2933691"/>
                </a:lnTo>
                <a:lnTo>
                  <a:pt x="314596" y="2930548"/>
                </a:lnTo>
                <a:lnTo>
                  <a:pt x="268205" y="2921273"/>
                </a:lnTo>
                <a:lnTo>
                  <a:pt x="223595" y="2906101"/>
                </a:lnTo>
                <a:lnTo>
                  <a:pt x="181331" y="2885264"/>
                </a:lnTo>
                <a:lnTo>
                  <a:pt x="141974" y="2858996"/>
                </a:lnTo>
                <a:lnTo>
                  <a:pt x="106087" y="2827530"/>
                </a:lnTo>
                <a:lnTo>
                  <a:pt x="74643" y="2791618"/>
                </a:lnTo>
                <a:lnTo>
                  <a:pt x="48393" y="2752234"/>
                </a:lnTo>
                <a:lnTo>
                  <a:pt x="27571" y="2709940"/>
                </a:lnTo>
                <a:lnTo>
                  <a:pt x="12409" y="2665300"/>
                </a:lnTo>
                <a:lnTo>
                  <a:pt x="3141" y="2618876"/>
                </a:lnTo>
                <a:lnTo>
                  <a:pt x="0" y="2571234"/>
                </a:lnTo>
                <a:lnTo>
                  <a:pt x="0" y="362457"/>
                </a:lnTo>
                <a:lnTo>
                  <a:pt x="3141" y="314814"/>
                </a:lnTo>
                <a:lnTo>
                  <a:pt x="12409" y="268391"/>
                </a:lnTo>
                <a:lnTo>
                  <a:pt x="27571" y="223750"/>
                </a:lnTo>
                <a:lnTo>
                  <a:pt x="48393" y="181456"/>
                </a:lnTo>
                <a:lnTo>
                  <a:pt x="74643" y="142072"/>
                </a:lnTo>
                <a:lnTo>
                  <a:pt x="106087" y="106161"/>
                </a:lnTo>
                <a:lnTo>
                  <a:pt x="141974" y="74695"/>
                </a:lnTo>
                <a:lnTo>
                  <a:pt x="181331" y="48427"/>
                </a:lnTo>
                <a:lnTo>
                  <a:pt x="223595" y="27590"/>
                </a:lnTo>
                <a:lnTo>
                  <a:pt x="268205" y="12417"/>
                </a:lnTo>
                <a:lnTo>
                  <a:pt x="314596" y="3143"/>
                </a:lnTo>
                <a:lnTo>
                  <a:pt x="362206" y="0"/>
                </a:lnTo>
                <a:lnTo>
                  <a:pt x="3114418" y="0"/>
                </a:lnTo>
                <a:lnTo>
                  <a:pt x="3162028" y="3143"/>
                </a:lnTo>
                <a:lnTo>
                  <a:pt x="3208419" y="12417"/>
                </a:lnTo>
                <a:lnTo>
                  <a:pt x="3253029" y="27590"/>
                </a:lnTo>
                <a:lnTo>
                  <a:pt x="3295293" y="48427"/>
                </a:lnTo>
                <a:lnTo>
                  <a:pt x="3334650" y="74695"/>
                </a:lnTo>
                <a:lnTo>
                  <a:pt x="3370537" y="106161"/>
                </a:lnTo>
                <a:lnTo>
                  <a:pt x="3401981" y="142072"/>
                </a:lnTo>
                <a:lnTo>
                  <a:pt x="3428231" y="181456"/>
                </a:lnTo>
                <a:lnTo>
                  <a:pt x="3449053" y="223750"/>
                </a:lnTo>
                <a:lnTo>
                  <a:pt x="3464215" y="268391"/>
                </a:lnTo>
                <a:lnTo>
                  <a:pt x="3473483" y="314814"/>
                </a:lnTo>
                <a:lnTo>
                  <a:pt x="3476625" y="362457"/>
                </a:lnTo>
                <a:lnTo>
                  <a:pt x="3476625" y="2571234"/>
                </a:lnTo>
                <a:lnTo>
                  <a:pt x="3473483" y="2618876"/>
                </a:lnTo>
                <a:lnTo>
                  <a:pt x="3464215" y="2665300"/>
                </a:lnTo>
                <a:lnTo>
                  <a:pt x="3449053" y="2709940"/>
                </a:lnTo>
                <a:lnTo>
                  <a:pt x="3428231" y="2752234"/>
                </a:lnTo>
                <a:lnTo>
                  <a:pt x="3401981" y="2791618"/>
                </a:lnTo>
                <a:lnTo>
                  <a:pt x="3370537" y="2827530"/>
                </a:lnTo>
                <a:lnTo>
                  <a:pt x="3334650" y="2858996"/>
                </a:lnTo>
                <a:lnTo>
                  <a:pt x="3295293" y="2885264"/>
                </a:lnTo>
                <a:lnTo>
                  <a:pt x="3253029" y="2906101"/>
                </a:lnTo>
                <a:lnTo>
                  <a:pt x="3208419" y="2921273"/>
                </a:lnTo>
                <a:lnTo>
                  <a:pt x="3162028" y="2930548"/>
                </a:lnTo>
                <a:lnTo>
                  <a:pt x="3114418" y="2933691"/>
                </a:lnTo>
                <a:close/>
              </a:path>
            </a:pathLst>
          </a:custGeom>
          <a:solidFill>
            <a:srgbClr val="ACE65B"/>
          </a:solidFill>
        </p:spPr>
        <p:txBody>
          <a:bodyPr wrap="square" lIns="0" tIns="0" rIns="0" bIns="0" rtlCol="0"/>
          <a:lstStyle/>
          <a:p>
            <a:endParaRPr sz="1131"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1657" y="3557664"/>
            <a:ext cx="1416572" cy="7819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1208" y="4756107"/>
            <a:ext cx="1390649" cy="1142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6582" y="6045664"/>
            <a:ext cx="2895599" cy="186689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2639" y="4756100"/>
            <a:ext cx="2943224" cy="260032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" y="8951071"/>
            <a:ext cx="4552949" cy="248602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13089" y="11921991"/>
            <a:ext cx="4311811" cy="264794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" y="15364556"/>
            <a:ext cx="3924299" cy="160972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63818" y="15313098"/>
            <a:ext cx="3600449" cy="180022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222" y="944050"/>
            <a:ext cx="1428749" cy="80962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19306" y="8522017"/>
            <a:ext cx="1307206" cy="72969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9751" y="13739372"/>
            <a:ext cx="1743074" cy="1085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332" y="-104112"/>
            <a:ext cx="6981336" cy="615554"/>
          </a:xfrm>
        </p:spPr>
        <p:txBody>
          <a:bodyPr lIns="0" tIns="0" rIns="0" bIns="0"/>
          <a:lstStyle>
            <a:lvl1pPr>
              <a:defRPr sz="4000" b="1" i="0">
                <a:solidFill>
                  <a:srgbClr val="0F83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332" y="-104112"/>
            <a:ext cx="6981336" cy="615554"/>
          </a:xfrm>
        </p:spPr>
        <p:txBody>
          <a:bodyPr lIns="0" tIns="0" rIns="0" bIns="0"/>
          <a:lstStyle>
            <a:lvl1pPr>
              <a:defRPr sz="4000" b="1" i="0">
                <a:solidFill>
                  <a:srgbClr val="0F83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4381505"/>
            <a:ext cx="3314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4381505"/>
            <a:ext cx="3314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332" y="-104112"/>
            <a:ext cx="6981336" cy="615554"/>
          </a:xfrm>
        </p:spPr>
        <p:txBody>
          <a:bodyPr lIns="0" tIns="0" rIns="0" bIns="0"/>
          <a:lstStyle>
            <a:lvl1pPr>
              <a:defRPr sz="4000" b="1" i="0">
                <a:solidFill>
                  <a:srgbClr val="0F83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332" y="-104111"/>
            <a:ext cx="698133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F83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4381505"/>
            <a:ext cx="6858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17716500"/>
            <a:ext cx="2438400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17716500"/>
            <a:ext cx="1752600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17716500"/>
            <a:ext cx="1752600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11">
        <a:defRPr>
          <a:latin typeface="+mn-lt"/>
          <a:ea typeface="+mn-ea"/>
          <a:cs typeface="+mn-cs"/>
        </a:defRPr>
      </a:lvl2pPr>
      <a:lvl3pPr marL="914423">
        <a:defRPr>
          <a:latin typeface="+mn-lt"/>
          <a:ea typeface="+mn-ea"/>
          <a:cs typeface="+mn-cs"/>
        </a:defRPr>
      </a:lvl3pPr>
      <a:lvl4pPr marL="1371632">
        <a:defRPr>
          <a:latin typeface="+mn-lt"/>
          <a:ea typeface="+mn-ea"/>
          <a:cs typeface="+mn-cs"/>
        </a:defRPr>
      </a:lvl4pPr>
      <a:lvl5pPr marL="1828843">
        <a:defRPr>
          <a:latin typeface="+mn-lt"/>
          <a:ea typeface="+mn-ea"/>
          <a:cs typeface="+mn-cs"/>
        </a:defRPr>
      </a:lvl5pPr>
      <a:lvl6pPr marL="2286054">
        <a:defRPr>
          <a:latin typeface="+mn-lt"/>
          <a:ea typeface="+mn-ea"/>
          <a:cs typeface="+mn-cs"/>
        </a:defRPr>
      </a:lvl6pPr>
      <a:lvl7pPr marL="2743266">
        <a:defRPr>
          <a:latin typeface="+mn-lt"/>
          <a:ea typeface="+mn-ea"/>
          <a:cs typeface="+mn-cs"/>
        </a:defRPr>
      </a:lvl7pPr>
      <a:lvl8pPr marL="3200477">
        <a:defRPr>
          <a:latin typeface="+mn-lt"/>
          <a:ea typeface="+mn-ea"/>
          <a:cs typeface="+mn-cs"/>
        </a:defRPr>
      </a:lvl8pPr>
      <a:lvl9pPr marL="365768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11">
        <a:defRPr>
          <a:latin typeface="+mn-lt"/>
          <a:ea typeface="+mn-ea"/>
          <a:cs typeface="+mn-cs"/>
        </a:defRPr>
      </a:lvl2pPr>
      <a:lvl3pPr marL="914423">
        <a:defRPr>
          <a:latin typeface="+mn-lt"/>
          <a:ea typeface="+mn-ea"/>
          <a:cs typeface="+mn-cs"/>
        </a:defRPr>
      </a:lvl3pPr>
      <a:lvl4pPr marL="1371632">
        <a:defRPr>
          <a:latin typeface="+mn-lt"/>
          <a:ea typeface="+mn-ea"/>
          <a:cs typeface="+mn-cs"/>
        </a:defRPr>
      </a:lvl4pPr>
      <a:lvl5pPr marL="1828843">
        <a:defRPr>
          <a:latin typeface="+mn-lt"/>
          <a:ea typeface="+mn-ea"/>
          <a:cs typeface="+mn-cs"/>
        </a:defRPr>
      </a:lvl5pPr>
      <a:lvl6pPr marL="2286054">
        <a:defRPr>
          <a:latin typeface="+mn-lt"/>
          <a:ea typeface="+mn-ea"/>
          <a:cs typeface="+mn-cs"/>
        </a:defRPr>
      </a:lvl6pPr>
      <a:lvl7pPr marL="2743266">
        <a:defRPr>
          <a:latin typeface="+mn-lt"/>
          <a:ea typeface="+mn-ea"/>
          <a:cs typeface="+mn-cs"/>
        </a:defRPr>
      </a:lvl7pPr>
      <a:lvl8pPr marL="3200477">
        <a:defRPr>
          <a:latin typeface="+mn-lt"/>
          <a:ea typeface="+mn-ea"/>
          <a:cs typeface="+mn-cs"/>
        </a:defRPr>
      </a:lvl8pPr>
      <a:lvl9pPr marL="365768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uni.swansea.ac.uk/academic-life/academic-regulations/assessment-and-progress/academic-misconduct-procedure/#definition-of-academic-integrity-and-academic-misconduct%3Dis-expanded%26to-36-academic-misconduct-in-non-examination-conditions%3Dis-expand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yuni.swansea.ac.uk/academic-life/academic-regulations/aqs-policies/proof-reading-polic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2manage.com.https/www.12manage.com/description_human_resource_management_rol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85" y="4586727"/>
            <a:ext cx="6282338" cy="673635"/>
          </a:xfrm>
          <a:custGeom>
            <a:avLst/>
            <a:gdLst/>
            <a:ahLst/>
            <a:cxnLst/>
            <a:rect l="l" t="t" r="r" b="b"/>
            <a:pathLst>
              <a:path w="6229984" h="668019">
                <a:moveTo>
                  <a:pt x="6229858" y="0"/>
                </a:moveTo>
                <a:lnTo>
                  <a:pt x="0" y="0"/>
                </a:lnTo>
                <a:lnTo>
                  <a:pt x="0" y="170688"/>
                </a:lnTo>
                <a:lnTo>
                  <a:pt x="0" y="405333"/>
                </a:lnTo>
                <a:lnTo>
                  <a:pt x="0" y="667766"/>
                </a:lnTo>
                <a:lnTo>
                  <a:pt x="6229858" y="667766"/>
                </a:lnTo>
                <a:lnTo>
                  <a:pt x="6229858" y="405384"/>
                </a:lnTo>
                <a:lnTo>
                  <a:pt x="6229858" y="170688"/>
                </a:lnTo>
                <a:lnTo>
                  <a:pt x="6229858" y="0"/>
                </a:lnTo>
                <a:close/>
              </a:path>
            </a:pathLst>
          </a:custGeom>
          <a:solidFill>
            <a:srgbClr val="0E233D"/>
          </a:solidFill>
        </p:spPr>
        <p:txBody>
          <a:bodyPr wrap="square" lIns="0" tIns="0" rIns="0" bIns="0" rtlCol="0"/>
          <a:lstStyle/>
          <a:p>
            <a:endParaRPr sz="1813"/>
          </a:p>
        </p:txBody>
      </p:sp>
      <p:sp>
        <p:nvSpPr>
          <p:cNvPr id="3" name="object 3"/>
          <p:cNvSpPr txBox="1"/>
          <p:nvPr/>
        </p:nvSpPr>
        <p:spPr>
          <a:xfrm>
            <a:off x="671585" y="4586727"/>
            <a:ext cx="6282338" cy="671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">
              <a:lnSpc>
                <a:spcPts val="1277"/>
              </a:lnSpc>
            </a:pPr>
            <a:r>
              <a:rPr sz="1110" spc="-6" dirty="0">
                <a:solidFill>
                  <a:srgbClr val="FFFFFF"/>
                </a:solidFill>
                <a:latin typeface="Calibri"/>
                <a:cs typeface="Calibri"/>
              </a:rPr>
              <a:t>Faculty </a:t>
            </a:r>
            <a:r>
              <a:rPr sz="11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110" spc="-6" dirty="0">
                <a:solidFill>
                  <a:srgbClr val="FFFFFF"/>
                </a:solidFill>
                <a:latin typeface="Calibri"/>
                <a:cs typeface="Calibri"/>
              </a:rPr>
              <a:t>Humanities </a:t>
            </a:r>
            <a:r>
              <a:rPr sz="11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10" spc="-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1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110" spc="-6" dirty="0">
                <a:solidFill>
                  <a:srgbClr val="FFFFFF"/>
                </a:solidFill>
                <a:latin typeface="Calibri"/>
                <a:cs typeface="Calibri"/>
              </a:rPr>
              <a:t> Sciences</a:t>
            </a:r>
            <a:endParaRPr sz="111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462">
              <a:latin typeface="Calibri"/>
              <a:cs typeface="Calibri"/>
            </a:endParaRPr>
          </a:p>
          <a:p>
            <a:pPr marL="147279"/>
            <a:r>
              <a:rPr sz="1815" spc="-6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r>
              <a:rPr sz="1815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15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15" spc="-6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1815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311" y="4609780"/>
            <a:ext cx="1559217" cy="4463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6555" y="5411738"/>
            <a:ext cx="5903260" cy="749673"/>
          </a:xfrm>
          <a:prstGeom prst="rect">
            <a:avLst/>
          </a:prstGeom>
        </p:spPr>
        <p:txBody>
          <a:bodyPr vert="horz" wrap="square" lIns="0" tIns="12808" rIns="0" bIns="0" rtlCol="0">
            <a:spAutoFit/>
          </a:bodyPr>
          <a:lstStyle/>
          <a:p>
            <a:pPr marL="7044" algn="ctr">
              <a:spcBef>
                <a:spcPts val="102"/>
              </a:spcBef>
            </a:pPr>
            <a:r>
              <a:rPr sz="1210" b="1" spc="-6" dirty="0">
                <a:latin typeface="Calibri"/>
                <a:cs typeface="Calibri"/>
              </a:rPr>
              <a:t>COURSEWORK</a:t>
            </a:r>
            <a:r>
              <a:rPr sz="1210" b="1" spc="6" dirty="0">
                <a:latin typeface="Calibri"/>
                <a:cs typeface="Calibri"/>
              </a:rPr>
              <a:t> </a:t>
            </a:r>
            <a:r>
              <a:rPr sz="1210" b="1" spc="-6" dirty="0">
                <a:latin typeface="Calibri"/>
                <a:cs typeface="Calibri"/>
              </a:rPr>
              <a:t>ASSIGNMENT</a:t>
            </a:r>
            <a:r>
              <a:rPr sz="1210" b="1" dirty="0">
                <a:latin typeface="Calibri"/>
                <a:cs typeface="Calibri"/>
              </a:rPr>
              <a:t> </a:t>
            </a:r>
            <a:r>
              <a:rPr sz="1210" b="1" spc="-6" dirty="0">
                <a:latin typeface="Calibri"/>
                <a:cs typeface="Calibri"/>
              </a:rPr>
              <a:t>COVER</a:t>
            </a:r>
            <a:r>
              <a:rPr sz="1210" b="1" spc="-10" dirty="0">
                <a:latin typeface="Calibri"/>
                <a:cs typeface="Calibri"/>
              </a:rPr>
              <a:t> </a:t>
            </a:r>
            <a:r>
              <a:rPr sz="1210" b="1" spc="-6" dirty="0">
                <a:latin typeface="Calibri"/>
                <a:cs typeface="Calibri"/>
              </a:rPr>
              <a:t>SHEET</a:t>
            </a:r>
            <a:r>
              <a:rPr sz="1210" b="1" spc="-10" dirty="0">
                <a:latin typeface="Calibri"/>
                <a:cs typeface="Calibri"/>
              </a:rPr>
              <a:t> </a:t>
            </a:r>
            <a:r>
              <a:rPr sz="1210" b="1" dirty="0">
                <a:latin typeface="Calibri"/>
                <a:cs typeface="Calibri"/>
              </a:rPr>
              <a:t>2022-23</a:t>
            </a:r>
            <a:endParaRPr sz="1210">
              <a:latin typeface="Calibri"/>
              <a:cs typeface="Calibri"/>
            </a:endParaRPr>
          </a:p>
          <a:p>
            <a:pPr marL="12166" marR="5123" algn="ctr">
              <a:lnSpc>
                <a:spcPct val="116700"/>
              </a:lnSpc>
              <a:spcBef>
                <a:spcPts val="1013"/>
              </a:spcBef>
            </a:pP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IMPORTANT:</a:t>
            </a:r>
            <a:r>
              <a:rPr sz="121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210" b="1" u="sng" spc="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completed</a:t>
            </a:r>
            <a:r>
              <a:rPr sz="121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copy of</a:t>
            </a:r>
            <a:r>
              <a:rPr sz="121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121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coversheet</a:t>
            </a:r>
            <a:r>
              <a:rPr sz="121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MUST</a:t>
            </a:r>
            <a:r>
              <a:rPr sz="121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pasted</a:t>
            </a:r>
            <a:r>
              <a:rPr sz="121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to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the</a:t>
            </a:r>
            <a:r>
              <a:rPr sz="121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beginning</a:t>
            </a:r>
            <a:r>
              <a:rPr sz="121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21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your </a:t>
            </a:r>
            <a:r>
              <a:rPr sz="1210" b="1" spc="-262" dirty="0">
                <a:latin typeface="Calibri"/>
                <a:cs typeface="Calibri"/>
              </a:rPr>
              <a:t> </a:t>
            </a: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coursework</a:t>
            </a:r>
            <a:endParaRPr sz="121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88978"/>
              </p:ext>
            </p:extLst>
          </p:nvPr>
        </p:nvGraphicFramePr>
        <p:xfrm>
          <a:off x="686953" y="6335869"/>
          <a:ext cx="6263129" cy="3774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0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 2027416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CODE and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TITLE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5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GB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2223_MN-M012_Human Resource Management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0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ASSIGNMENT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45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Importance of HRM Infographic Poster</a:t>
                      </a:r>
                      <a:endParaRPr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38">
                <a:tc gridSpan="2"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WORD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(Actual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wordcount,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excluding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footnotes)*: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Please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refer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Faculty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Overlength</a:t>
                      </a:r>
                      <a:r>
                        <a:rPr sz="12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Wordcount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2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5" dirty="0">
                          <a:latin typeface="Calibri"/>
                          <a:cs typeface="Calibri"/>
                        </a:rPr>
                        <a:t>handbook.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6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: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525780" marR="591820" indent="-228600">
                        <a:lnSpc>
                          <a:spcPct val="115799"/>
                        </a:lnSpc>
                        <a:buFont typeface="Symbol"/>
                        <a:buChar char="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student number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module code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included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every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page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your </a:t>
                      </a:r>
                      <a:r>
                        <a:rPr sz="1200" b="1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coursework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file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upload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Canvas.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525780" marR="76200" indent="-228600">
                        <a:lnSpc>
                          <a:spcPct val="1167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Work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must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submitted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electronic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(Word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stated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format)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stated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deadline.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penalty</a:t>
                      </a:r>
                      <a:r>
                        <a:rPr sz="12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zero will</a:t>
                      </a:r>
                      <a:r>
                        <a:rPr sz="120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applied</a:t>
                      </a:r>
                      <a:r>
                        <a:rPr sz="12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late</a:t>
                      </a:r>
                      <a:r>
                        <a:rPr sz="12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submission</a:t>
                      </a:r>
                      <a:r>
                        <a:rPr sz="12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unless</a:t>
                      </a:r>
                      <a:r>
                        <a:rPr sz="120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20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200" b="1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approved</a:t>
                      </a:r>
                      <a:r>
                        <a:rPr sz="1200" b="1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responsibility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submit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ensure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you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enough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submit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the deadline.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0028" y="10146255"/>
            <a:ext cx="6263767" cy="273992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130629" rIns="0" bIns="0" rtlCol="0">
            <a:spAutoFit/>
          </a:bodyPr>
          <a:lstStyle/>
          <a:p>
            <a:pPr marL="69157">
              <a:spcBef>
                <a:spcPts val="1029"/>
              </a:spcBef>
            </a:pPr>
            <a:r>
              <a:rPr sz="1210" b="1" u="sng" spc="-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DECLARATION</a:t>
            </a:r>
            <a:endParaRPr sz="1210">
              <a:latin typeface="Calibri"/>
              <a:cs typeface="Calibri"/>
            </a:endParaRPr>
          </a:p>
          <a:p>
            <a:pPr marL="69157" marR="79403">
              <a:lnSpc>
                <a:spcPct val="116900"/>
              </a:lnSpc>
              <a:spcBef>
                <a:spcPts val="1013"/>
              </a:spcBef>
            </a:pPr>
            <a:r>
              <a:rPr sz="1210" dirty="0">
                <a:latin typeface="Calibri"/>
                <a:cs typeface="Calibri"/>
              </a:rPr>
              <a:t>In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submitting </a:t>
            </a:r>
            <a:r>
              <a:rPr sz="1210" dirty="0">
                <a:latin typeface="Calibri"/>
                <a:cs typeface="Calibri"/>
              </a:rPr>
              <a:t>this</a:t>
            </a:r>
            <a:r>
              <a:rPr sz="1210" spc="-6" dirty="0">
                <a:latin typeface="Calibri"/>
                <a:cs typeface="Calibri"/>
              </a:rPr>
              <a:t> assessment, </a:t>
            </a:r>
            <a:r>
              <a:rPr sz="1210" dirty="0">
                <a:latin typeface="Calibri"/>
                <a:cs typeface="Calibri"/>
              </a:rPr>
              <a:t>I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certify that</a:t>
            </a:r>
            <a:r>
              <a:rPr sz="1210" dirty="0">
                <a:latin typeface="Calibri"/>
                <a:cs typeface="Calibri"/>
              </a:rPr>
              <a:t> this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is</a:t>
            </a:r>
            <a:r>
              <a:rPr sz="1210" spc="-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my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own</a:t>
            </a:r>
            <a:r>
              <a:rPr sz="1210" dirty="0">
                <a:latin typeface="Calibri"/>
                <a:cs typeface="Calibri"/>
              </a:rPr>
              <a:t> work </a:t>
            </a:r>
            <a:r>
              <a:rPr sz="1210" spc="-6" dirty="0">
                <a:latin typeface="Calibri"/>
                <a:cs typeface="Calibri"/>
              </a:rPr>
              <a:t>(except, where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indicated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as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group </a:t>
            </a:r>
            <a:r>
              <a:rPr sz="1210" spc="-25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work)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and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that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the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use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of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material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from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other</a:t>
            </a:r>
            <a:r>
              <a:rPr sz="1210" spc="19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sources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has </a:t>
            </a:r>
            <a:r>
              <a:rPr sz="1210" spc="-6" dirty="0">
                <a:latin typeface="Calibri"/>
                <a:cs typeface="Calibri"/>
              </a:rPr>
              <a:t>been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appropriately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acknowledged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10" dirty="0">
                <a:latin typeface="Calibri"/>
                <a:cs typeface="Calibri"/>
              </a:rPr>
              <a:t>in </a:t>
            </a:r>
            <a:r>
              <a:rPr sz="1210" spc="-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the </a:t>
            </a:r>
            <a:r>
              <a:rPr sz="1210" spc="-6" dirty="0">
                <a:latin typeface="Calibri"/>
                <a:cs typeface="Calibri"/>
              </a:rPr>
              <a:t>text. Neither </a:t>
            </a:r>
            <a:r>
              <a:rPr sz="1210" dirty="0">
                <a:latin typeface="Calibri"/>
                <a:cs typeface="Calibri"/>
              </a:rPr>
              <a:t>this </a:t>
            </a:r>
            <a:r>
              <a:rPr sz="1210" spc="-6" dirty="0">
                <a:latin typeface="Calibri"/>
                <a:cs typeface="Calibri"/>
              </a:rPr>
              <a:t>work, nor any part of </a:t>
            </a:r>
            <a:r>
              <a:rPr sz="1210" dirty="0">
                <a:latin typeface="Calibri"/>
                <a:cs typeface="Calibri"/>
              </a:rPr>
              <a:t>it, has been submitted in </a:t>
            </a:r>
            <a:r>
              <a:rPr sz="1210" spc="-6" dirty="0">
                <a:latin typeface="Calibri"/>
                <a:cs typeface="Calibri"/>
              </a:rPr>
              <a:t>the same format </a:t>
            </a:r>
            <a:r>
              <a:rPr sz="1210" dirty="0">
                <a:latin typeface="Calibri"/>
                <a:cs typeface="Calibri"/>
              </a:rPr>
              <a:t>in 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connection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with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any </a:t>
            </a:r>
            <a:r>
              <a:rPr sz="1210" spc="-6" dirty="0">
                <a:latin typeface="Calibri"/>
                <a:cs typeface="Calibri"/>
              </a:rPr>
              <a:t>other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assessment.</a:t>
            </a:r>
            <a:endParaRPr sz="1210">
              <a:latin typeface="Calibri"/>
              <a:cs typeface="Calibri"/>
            </a:endParaRPr>
          </a:p>
          <a:p>
            <a:pPr marL="69157" marR="71078">
              <a:lnSpc>
                <a:spcPct val="116900"/>
              </a:lnSpc>
              <a:spcBef>
                <a:spcPts val="1013"/>
              </a:spcBef>
            </a:pPr>
            <a:r>
              <a:rPr sz="1210" dirty="0">
                <a:latin typeface="Calibri"/>
                <a:cs typeface="Calibri"/>
              </a:rPr>
              <a:t>I have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read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and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understood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the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University’s</a:t>
            </a:r>
            <a:r>
              <a:rPr sz="1210" spc="19" dirty="0">
                <a:latin typeface="Calibri"/>
                <a:cs typeface="Calibri"/>
              </a:rPr>
              <a:t> </a:t>
            </a:r>
            <a:r>
              <a:rPr sz="1210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Academic</a:t>
            </a:r>
            <a:r>
              <a:rPr sz="1210" u="sng" spc="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10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Misconduct</a:t>
            </a:r>
            <a:r>
              <a:rPr sz="121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10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Policy</a:t>
            </a:r>
            <a:r>
              <a:rPr sz="12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210" dirty="0">
                <a:latin typeface="Calibri"/>
                <a:cs typeface="Calibri"/>
              </a:rPr>
              <a:t>and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University </a:t>
            </a:r>
            <a:r>
              <a:rPr sz="1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10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Proofreading</a:t>
            </a:r>
            <a:r>
              <a:rPr sz="121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21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Policy</a:t>
            </a:r>
            <a:r>
              <a:rPr sz="1210" dirty="0">
                <a:latin typeface="Calibri"/>
                <a:cs typeface="Calibri"/>
              </a:rPr>
              <a:t>,</a:t>
            </a:r>
            <a:r>
              <a:rPr sz="1210" spc="4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and</a:t>
            </a:r>
            <a:r>
              <a:rPr sz="1210" spc="31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definitions</a:t>
            </a:r>
            <a:r>
              <a:rPr sz="1210" spc="4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including</a:t>
            </a:r>
            <a:r>
              <a:rPr sz="1210" spc="31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plagiarism,</a:t>
            </a:r>
            <a:r>
              <a:rPr sz="1210" spc="4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collusion</a:t>
            </a:r>
            <a:r>
              <a:rPr sz="1210" spc="4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and</a:t>
            </a:r>
            <a:r>
              <a:rPr sz="1210" spc="3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commissioning</a:t>
            </a:r>
            <a:r>
              <a:rPr sz="1210" spc="2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therein, </a:t>
            </a:r>
            <a:r>
              <a:rPr sz="1210" dirty="0">
                <a:latin typeface="Calibri"/>
                <a:cs typeface="Calibri"/>
              </a:rPr>
              <a:t> and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I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therefore understand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that</a:t>
            </a:r>
            <a:r>
              <a:rPr sz="1210" dirty="0">
                <a:latin typeface="Calibri"/>
                <a:cs typeface="Calibri"/>
              </a:rPr>
              <a:t> the</a:t>
            </a:r>
            <a:r>
              <a:rPr sz="1210" spc="-6" dirty="0">
                <a:latin typeface="Calibri"/>
                <a:cs typeface="Calibri"/>
              </a:rPr>
              <a:t> consequences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of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committing </a:t>
            </a:r>
            <a:r>
              <a:rPr sz="1210" dirty="0">
                <a:latin typeface="Calibri"/>
                <a:cs typeface="Calibri"/>
              </a:rPr>
              <a:t>Academic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Misconduct</a:t>
            </a:r>
            <a:r>
              <a:rPr sz="1210" dirty="0">
                <a:latin typeface="Calibri"/>
                <a:cs typeface="Calibri"/>
              </a:rPr>
              <a:t> will</a:t>
            </a:r>
            <a:r>
              <a:rPr sz="1210" spc="-6" dirty="0">
                <a:latin typeface="Calibri"/>
                <a:cs typeface="Calibri"/>
              </a:rPr>
              <a:t> result </a:t>
            </a:r>
            <a:r>
              <a:rPr sz="1210" spc="-262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in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an </a:t>
            </a:r>
            <a:r>
              <a:rPr sz="1210" spc="-6" dirty="0">
                <a:latin typeface="Calibri"/>
                <a:cs typeface="Calibri"/>
              </a:rPr>
              <a:t>investigation</a:t>
            </a:r>
            <a:r>
              <a:rPr sz="1210" dirty="0">
                <a:latin typeface="Calibri"/>
                <a:cs typeface="Calibri"/>
              </a:rPr>
              <a:t> for </a:t>
            </a:r>
            <a:r>
              <a:rPr sz="1210" spc="-6" dirty="0">
                <a:latin typeface="Calibri"/>
                <a:cs typeface="Calibri"/>
              </a:rPr>
              <a:t>academic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misconduct</a:t>
            </a:r>
            <a:r>
              <a:rPr sz="1210" spc="15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and, </a:t>
            </a:r>
            <a:r>
              <a:rPr sz="1210" dirty="0">
                <a:latin typeface="Calibri"/>
                <a:cs typeface="Calibri"/>
              </a:rPr>
              <a:t>if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proven, </a:t>
            </a:r>
            <a:r>
              <a:rPr sz="1210" dirty="0">
                <a:latin typeface="Calibri"/>
                <a:cs typeface="Calibri"/>
              </a:rPr>
              <a:t>may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result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in </a:t>
            </a:r>
            <a:r>
              <a:rPr sz="1210" spc="-6" dirty="0">
                <a:latin typeface="Calibri"/>
                <a:cs typeface="Calibri"/>
              </a:rPr>
              <a:t>cancellation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of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marks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for </a:t>
            </a:r>
            <a:r>
              <a:rPr sz="1210" spc="-25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the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paper,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mark</a:t>
            </a:r>
            <a:r>
              <a:rPr sz="1210" spc="-6" dirty="0">
                <a:latin typeface="Calibri"/>
                <a:cs typeface="Calibri"/>
              </a:rPr>
              <a:t> of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zero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for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the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module,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cancellation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of</a:t>
            </a:r>
            <a:r>
              <a:rPr sz="1210" spc="-6" dirty="0">
                <a:latin typeface="Calibri"/>
                <a:cs typeface="Calibri"/>
              </a:rPr>
              <a:t> marks for the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level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of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study,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or 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cancellation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of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all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marks </a:t>
            </a:r>
            <a:r>
              <a:rPr sz="1210" dirty="0">
                <a:latin typeface="Calibri"/>
                <a:cs typeface="Calibri"/>
              </a:rPr>
              <a:t>and</a:t>
            </a:r>
            <a:r>
              <a:rPr sz="1210" spc="-6" dirty="0">
                <a:latin typeface="Calibri"/>
                <a:cs typeface="Calibri"/>
              </a:rPr>
              <a:t> disqualification</a:t>
            </a:r>
            <a:r>
              <a:rPr sz="1210" spc="6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from</a:t>
            </a:r>
            <a:r>
              <a:rPr sz="1210" spc="-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the</a:t>
            </a:r>
            <a:r>
              <a:rPr sz="1210" spc="10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programme.</a:t>
            </a:r>
            <a:endParaRPr sz="121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027" y="13252526"/>
          <a:ext cx="6236235" cy="1143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3615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300" b="1" i="1" dirty="0">
                          <a:latin typeface="Calibri"/>
                          <a:cs typeface="Calibri"/>
                        </a:rPr>
                        <a:t>In making</a:t>
                      </a:r>
                      <a:r>
                        <a:rPr sz="13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 submission</a:t>
                      </a:r>
                      <a:r>
                        <a:rPr sz="13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b="1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3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for assessment</a:t>
                      </a:r>
                      <a:r>
                        <a:rPr sz="1300" b="1" i="1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13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dirty="0">
                          <a:latin typeface="Calibri"/>
                          <a:cs typeface="Calibri"/>
                        </a:rPr>
                        <a:t>hereby</a:t>
                      </a:r>
                      <a:r>
                        <a:rPr sz="13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confirm the</a:t>
                      </a:r>
                      <a:r>
                        <a:rPr sz="1300" b="1" i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above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00" b="1" i="1" spc="-5" dirty="0">
                          <a:latin typeface="Calibri"/>
                          <a:cs typeface="Calibri"/>
                        </a:rPr>
                        <a:t>declaration</a:t>
                      </a:r>
                      <a:r>
                        <a:rPr sz="13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300" b="1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3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latin typeface="Calibri"/>
                          <a:cs typeface="Calibri"/>
                        </a:rPr>
                        <a:t>true: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Number:</a:t>
                      </a:r>
                      <a:r>
                        <a:rPr lang="en-GB" sz="1200" spc="-5" dirty="0">
                          <a:latin typeface="Calibri"/>
                          <a:cs typeface="Calibri"/>
                        </a:rPr>
                        <a:t> 2027416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088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52" y="3168354"/>
            <a:ext cx="3415665" cy="1376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3657" marR="506106" indent="-692166">
              <a:lnSpc>
                <a:spcPct val="118100"/>
              </a:lnSpc>
              <a:spcBef>
                <a:spcPts val="100"/>
              </a:spcBef>
            </a:pPr>
            <a:r>
              <a:rPr sz="1800" b="1" dirty="0">
                <a:solidFill>
                  <a:srgbClr val="0F8359"/>
                </a:solidFill>
                <a:latin typeface="Times New Roman"/>
                <a:cs typeface="Times New Roman"/>
              </a:rPr>
              <a:t>ROLE</a:t>
            </a:r>
            <a:r>
              <a:rPr sz="1800" b="1" spc="-2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F8359"/>
                </a:solidFill>
                <a:latin typeface="Times New Roman"/>
                <a:cs typeface="Times New Roman"/>
              </a:rPr>
              <a:t>OF</a:t>
            </a:r>
            <a:r>
              <a:rPr sz="1800" b="1" spc="-19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F8359"/>
                </a:solidFill>
                <a:latin typeface="Times New Roman"/>
                <a:cs typeface="Times New Roman"/>
              </a:rPr>
              <a:t>HRM</a:t>
            </a:r>
            <a:r>
              <a:rPr sz="1800" b="1" spc="-2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8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IN</a:t>
            </a:r>
            <a:r>
              <a:rPr sz="1800" b="1" spc="-19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F8359"/>
                </a:solidFill>
                <a:latin typeface="Times New Roman"/>
                <a:cs typeface="Times New Roman"/>
              </a:rPr>
              <a:t>THE </a:t>
            </a:r>
            <a:r>
              <a:rPr sz="1800" b="1" spc="-43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8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BUSINESS</a:t>
            </a:r>
            <a:endParaRPr sz="1800" dirty="0">
              <a:latin typeface="Times New Roman"/>
              <a:cs typeface="Times New Roman"/>
            </a:endParaRPr>
          </a:p>
          <a:p>
            <a:pPr marL="12700" marR="5081">
              <a:lnSpc>
                <a:spcPct val="114599"/>
              </a:lnSpc>
              <a:spcBef>
                <a:spcPts val="681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employees ensure the thriving of the workforce 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lang="en-GB" sz="1200" spc="6" dirty="0">
                <a:latin typeface="Times New Roman"/>
                <a:cs typeface="Times New Roman"/>
              </a:rPr>
              <a:t>(</a:t>
            </a:r>
            <a:r>
              <a:rPr lang="en-GB" sz="1200" spc="6" dirty="0" err="1">
                <a:latin typeface="Times New Roman"/>
                <a:cs typeface="Times New Roman"/>
              </a:rPr>
              <a:t>Adhyka</a:t>
            </a:r>
            <a:r>
              <a:rPr lang="en-GB" sz="1200" spc="6" dirty="0">
                <a:latin typeface="Times New Roman"/>
                <a:cs typeface="Times New Roman"/>
              </a:rPr>
              <a:t> </a:t>
            </a:r>
            <a:r>
              <a:rPr lang="en-GB" sz="1200" spc="6" dirty="0" err="1">
                <a:latin typeface="Times New Roman"/>
                <a:cs typeface="Times New Roman"/>
              </a:rPr>
              <a:t>Kusumawati</a:t>
            </a:r>
            <a:r>
              <a:rPr lang="en-GB" sz="1200" spc="6" dirty="0">
                <a:latin typeface="Times New Roman"/>
                <a:cs typeface="Times New Roman"/>
              </a:rPr>
              <a:t> &amp; </a:t>
            </a:r>
            <a:r>
              <a:rPr lang="en-GB" sz="1200" spc="6" dirty="0" err="1">
                <a:latin typeface="Times New Roman"/>
                <a:cs typeface="Times New Roman"/>
              </a:rPr>
              <a:t>Muafi</a:t>
            </a:r>
            <a:r>
              <a:rPr lang="en-GB" sz="1200" spc="6" dirty="0">
                <a:latin typeface="Times New Roman"/>
                <a:cs typeface="Times New Roman"/>
              </a:rPr>
              <a:t>, 2021)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930" y="9095780"/>
            <a:ext cx="2999106" cy="15289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just">
              <a:spcBef>
                <a:spcPts val="1306"/>
              </a:spcBef>
            </a:pPr>
            <a:r>
              <a:rPr sz="19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MARKET</a:t>
            </a:r>
            <a:r>
              <a:rPr sz="1900" b="1" spc="-2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9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SIZE</a:t>
            </a:r>
            <a:r>
              <a:rPr sz="1900" b="1" spc="-2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9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OF</a:t>
            </a:r>
            <a:r>
              <a:rPr sz="1900" b="1" spc="-19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9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HRM</a:t>
            </a:r>
            <a:endParaRPr sz="1900" dirty="0">
              <a:latin typeface="Times New Roman"/>
              <a:cs typeface="Times New Roman"/>
            </a:endParaRPr>
          </a:p>
          <a:p>
            <a:pPr marL="12700" marR="5081" algn="just">
              <a:lnSpc>
                <a:spcPct val="116100"/>
              </a:lnSpc>
              <a:spcBef>
                <a:spcPts val="660"/>
              </a:spcBef>
            </a:pPr>
            <a:r>
              <a:rPr sz="1400" spc="6" dirty="0">
                <a:latin typeface="Times New Roman"/>
                <a:cs typeface="Times New Roman"/>
              </a:rPr>
              <a:t>As per the figure, the market size of the </a:t>
            </a:r>
            <a:r>
              <a:rPr sz="1400" spc="10" dirty="0">
                <a:latin typeface="Times New Roman"/>
                <a:cs typeface="Times New Roman"/>
              </a:rPr>
              <a:t> HRM </a:t>
            </a:r>
            <a:r>
              <a:rPr sz="1400" spc="6" dirty="0">
                <a:latin typeface="Times New Roman"/>
                <a:cs typeface="Times New Roman"/>
              </a:rPr>
              <a:t>is increasing </a:t>
            </a:r>
            <a:r>
              <a:rPr sz="1400" spc="10" dirty="0">
                <a:latin typeface="Times New Roman"/>
                <a:cs typeface="Times New Roman"/>
              </a:rPr>
              <a:t>and </a:t>
            </a:r>
            <a:r>
              <a:rPr sz="1400" spc="6" dirty="0">
                <a:latin typeface="Times New Roman"/>
                <a:cs typeface="Times New Roman"/>
              </a:rPr>
              <a:t>it is </a:t>
            </a:r>
            <a:r>
              <a:rPr sz="1400" spc="10" dirty="0">
                <a:latin typeface="Times New Roman"/>
                <a:cs typeface="Times New Roman"/>
              </a:rPr>
              <a:t>expected </a:t>
            </a:r>
            <a:r>
              <a:rPr sz="1400" spc="6" dirty="0">
                <a:latin typeface="Times New Roman"/>
                <a:cs typeface="Times New Roman"/>
              </a:rPr>
              <a:t>to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6" dirty="0">
                <a:latin typeface="Times New Roman"/>
                <a:cs typeface="Times New Roman"/>
              </a:rPr>
              <a:t>hike to </a:t>
            </a:r>
            <a:r>
              <a:rPr sz="1400" spc="10" dirty="0">
                <a:latin typeface="Times New Roman"/>
                <a:cs typeface="Times New Roman"/>
              </a:rPr>
              <a:t>39.5 Bn by 2027 </a:t>
            </a:r>
            <a:r>
              <a:rPr lang="en-GB" sz="1400" spc="6" dirty="0">
                <a:latin typeface="Times New Roman"/>
                <a:cs typeface="Times New Roman"/>
              </a:rPr>
              <a:t>(</a:t>
            </a:r>
            <a:r>
              <a:rPr lang="en-GB" sz="1400" spc="6" dirty="0" err="1">
                <a:latin typeface="Times New Roman"/>
                <a:cs typeface="Times New Roman"/>
              </a:rPr>
              <a:t>Glaister</a:t>
            </a:r>
            <a:r>
              <a:rPr lang="en-GB" sz="1400" spc="6" dirty="0">
                <a:latin typeface="Times New Roman"/>
                <a:cs typeface="Times New Roman"/>
              </a:rPr>
              <a:t> et al., 2017)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006" y="11890209"/>
            <a:ext cx="2515869" cy="1878528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66072">
              <a:spcBef>
                <a:spcPts val="1144"/>
              </a:spcBef>
            </a:pPr>
            <a:r>
              <a:rPr sz="4000" spc="81" dirty="0">
                <a:solidFill>
                  <a:srgbClr val="0F8359"/>
                </a:solidFill>
                <a:latin typeface="Verdana"/>
                <a:cs typeface="Verdana"/>
              </a:rPr>
              <a:t>71.35%</a:t>
            </a:r>
            <a:endParaRPr sz="4000" dirty="0">
              <a:latin typeface="Verdana"/>
              <a:cs typeface="Verdana"/>
            </a:endParaRPr>
          </a:p>
          <a:p>
            <a:pPr marL="12700" marR="5081">
              <a:lnSpc>
                <a:spcPct val="113300"/>
              </a:lnSpc>
              <a:spcBef>
                <a:spcPts val="165"/>
              </a:spcBef>
            </a:pPr>
            <a:r>
              <a:rPr sz="1600" spc="60" dirty="0">
                <a:latin typeface="Trebuchet MS"/>
                <a:cs typeface="Trebuchet MS"/>
              </a:rPr>
              <a:t>According </a:t>
            </a:r>
            <a:r>
              <a:rPr sz="1600" spc="19" dirty="0">
                <a:latin typeface="Trebuchet MS"/>
                <a:cs typeface="Trebuchet MS"/>
              </a:rPr>
              <a:t>to </a:t>
            </a:r>
            <a:r>
              <a:rPr sz="1600" spc="31" dirty="0">
                <a:latin typeface="Trebuchet MS"/>
                <a:cs typeface="Trebuchet MS"/>
              </a:rPr>
              <a:t>the survey, 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e</a:t>
            </a:r>
            <a:r>
              <a:rPr sz="1600" spc="85" dirty="0">
                <a:latin typeface="Trebuchet MS"/>
                <a:cs typeface="Trebuchet MS"/>
              </a:rPr>
              <a:t>m</a:t>
            </a:r>
            <a:r>
              <a:rPr sz="1600" spc="56" dirty="0">
                <a:latin typeface="Trebuchet MS"/>
                <a:cs typeface="Trebuchet MS"/>
              </a:rPr>
              <a:t>p</a:t>
            </a:r>
            <a:r>
              <a:rPr sz="1600" spc="-85" dirty="0">
                <a:latin typeface="Trebuchet MS"/>
                <a:cs typeface="Trebuchet MS"/>
              </a:rPr>
              <a:t>l</a:t>
            </a:r>
            <a:r>
              <a:rPr sz="1600" spc="50" dirty="0">
                <a:latin typeface="Trebuchet MS"/>
                <a:cs typeface="Trebuchet MS"/>
              </a:rPr>
              <a:t>o</a:t>
            </a:r>
            <a:r>
              <a:rPr sz="1600" spc="85" dirty="0">
                <a:latin typeface="Trebuchet MS"/>
                <a:cs typeface="Trebuchet MS"/>
              </a:rPr>
              <a:t>y</a:t>
            </a:r>
            <a:r>
              <a:rPr sz="1600" spc="15" dirty="0">
                <a:latin typeface="Trebuchet MS"/>
                <a:cs typeface="Trebuchet MS"/>
              </a:rPr>
              <a:t>ee</a:t>
            </a:r>
            <a:r>
              <a:rPr sz="1600" spc="165" dirty="0">
                <a:latin typeface="Trebuchet MS"/>
                <a:cs typeface="Trebuchet MS"/>
              </a:rPr>
              <a:t>s</a:t>
            </a:r>
            <a:r>
              <a:rPr sz="1600" spc="-94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l</a:t>
            </a:r>
            <a:r>
              <a:rPr sz="1600" spc="-69" dirty="0">
                <a:latin typeface="Trebuchet MS"/>
                <a:cs typeface="Trebuchet MS"/>
              </a:rPr>
              <a:t>i</a:t>
            </a:r>
            <a:r>
              <a:rPr sz="1600" spc="10" dirty="0">
                <a:latin typeface="Trebuchet MS"/>
                <a:cs typeface="Trebuchet MS"/>
              </a:rPr>
              <a:t>k</a:t>
            </a:r>
            <a:r>
              <a:rPr sz="1600" spc="19" dirty="0">
                <a:latin typeface="Trebuchet MS"/>
                <a:cs typeface="Trebuchet MS"/>
              </a:rPr>
              <a:t>e</a:t>
            </a:r>
            <a:r>
              <a:rPr sz="1600" spc="-94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t</a:t>
            </a:r>
            <a:r>
              <a:rPr sz="1600" spc="94" dirty="0">
                <a:latin typeface="Trebuchet MS"/>
                <a:cs typeface="Trebuchet MS"/>
              </a:rPr>
              <a:t>h</a:t>
            </a:r>
            <a:r>
              <a:rPr sz="1600" spc="19" dirty="0">
                <a:latin typeface="Trebuchet MS"/>
                <a:cs typeface="Trebuchet MS"/>
              </a:rPr>
              <a:t>e</a:t>
            </a:r>
            <a:r>
              <a:rPr sz="1600" spc="-94" dirty="0">
                <a:latin typeface="Trebuchet MS"/>
                <a:cs typeface="Trebuchet MS"/>
              </a:rPr>
              <a:t> </a:t>
            </a:r>
            <a:r>
              <a:rPr sz="1600" spc="160" dirty="0">
                <a:latin typeface="Trebuchet MS"/>
                <a:cs typeface="Trebuchet MS"/>
              </a:rPr>
              <a:t>s</a:t>
            </a:r>
            <a:r>
              <a:rPr sz="1600" spc="15" dirty="0">
                <a:latin typeface="Trebuchet MS"/>
                <a:cs typeface="Trebuchet MS"/>
              </a:rPr>
              <a:t>e</a:t>
            </a:r>
            <a:r>
              <a:rPr sz="1600" spc="-19" dirty="0">
                <a:latin typeface="Trebuchet MS"/>
                <a:cs typeface="Trebuchet MS"/>
              </a:rPr>
              <a:t>r</a:t>
            </a:r>
            <a:r>
              <a:rPr sz="1600" spc="94" dirty="0">
                <a:latin typeface="Trebuchet MS"/>
                <a:cs typeface="Trebuchet MS"/>
              </a:rPr>
              <a:t>v</a:t>
            </a:r>
            <a:r>
              <a:rPr sz="1600" spc="-69" dirty="0">
                <a:latin typeface="Trebuchet MS"/>
                <a:cs typeface="Trebuchet MS"/>
              </a:rPr>
              <a:t>i</a:t>
            </a:r>
            <a:r>
              <a:rPr sz="1600" spc="85" dirty="0">
                <a:latin typeface="Trebuchet MS"/>
                <a:cs typeface="Trebuchet MS"/>
              </a:rPr>
              <a:t>c</a:t>
            </a:r>
            <a:r>
              <a:rPr sz="1600" spc="15" dirty="0">
                <a:latin typeface="Trebuchet MS"/>
                <a:cs typeface="Trebuchet MS"/>
              </a:rPr>
              <a:t>e  quality </a:t>
            </a:r>
            <a:r>
              <a:rPr sz="1600" spc="35" dirty="0">
                <a:latin typeface="Trebuchet MS"/>
                <a:cs typeface="Trebuchet MS"/>
              </a:rPr>
              <a:t>of </a:t>
            </a:r>
            <a:r>
              <a:rPr sz="1600" spc="110" dirty="0">
                <a:latin typeface="Trebuchet MS"/>
                <a:cs typeface="Trebuchet MS"/>
              </a:rPr>
              <a:t>HRM </a:t>
            </a:r>
            <a:r>
              <a:rPr sz="1600" spc="69" dirty="0">
                <a:latin typeface="Trebuchet MS"/>
                <a:cs typeface="Trebuchet MS"/>
              </a:rPr>
              <a:t>by </a:t>
            </a:r>
            <a:r>
              <a:rPr sz="1600" spc="15" dirty="0">
                <a:latin typeface="Trebuchet MS"/>
                <a:cs typeface="Trebuchet MS"/>
              </a:rPr>
              <a:t>71.35% </a:t>
            </a:r>
            <a:r>
              <a:rPr lang="en-GB" sz="1600" spc="19" dirty="0">
                <a:latin typeface="Trebuchet MS"/>
                <a:cs typeface="Trebuchet MS"/>
              </a:rPr>
              <a:t>(Stahl et al., 2020)</a:t>
            </a:r>
            <a:r>
              <a:rPr sz="1600" spc="-18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4212" y="3207756"/>
            <a:ext cx="139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219" dirty="0">
                <a:solidFill>
                  <a:srgbClr val="0F8359"/>
                </a:solidFill>
                <a:latin typeface="Trebuchet MS"/>
                <a:cs typeface="Trebuchet MS"/>
              </a:rPr>
              <a:t>S</a:t>
            </a:r>
            <a:r>
              <a:rPr sz="1600" b="1" spc="75" dirty="0">
                <a:solidFill>
                  <a:srgbClr val="0F8359"/>
                </a:solidFill>
                <a:latin typeface="Trebuchet MS"/>
                <a:cs typeface="Trebuchet MS"/>
              </a:rPr>
              <a:t>t</a:t>
            </a:r>
            <a:r>
              <a:rPr sz="1600" b="1" spc="6" dirty="0">
                <a:solidFill>
                  <a:srgbClr val="0F8359"/>
                </a:solidFill>
                <a:latin typeface="Trebuchet MS"/>
                <a:cs typeface="Trebuchet MS"/>
              </a:rPr>
              <a:t>r</a:t>
            </a:r>
            <a:r>
              <a:rPr sz="1600" b="1" spc="69" dirty="0">
                <a:solidFill>
                  <a:srgbClr val="0F8359"/>
                </a:solidFill>
                <a:latin typeface="Trebuchet MS"/>
                <a:cs typeface="Trebuchet MS"/>
              </a:rPr>
              <a:t>a</a:t>
            </a:r>
            <a:r>
              <a:rPr sz="1600" b="1" spc="75" dirty="0">
                <a:solidFill>
                  <a:srgbClr val="0F8359"/>
                </a:solidFill>
                <a:latin typeface="Trebuchet MS"/>
                <a:cs typeface="Trebuchet MS"/>
              </a:rPr>
              <a:t>t</a:t>
            </a:r>
            <a:r>
              <a:rPr sz="1600" b="1" spc="10" dirty="0">
                <a:solidFill>
                  <a:srgbClr val="0F8359"/>
                </a:solidFill>
                <a:latin typeface="Trebuchet MS"/>
                <a:cs typeface="Trebuchet MS"/>
              </a:rPr>
              <a:t>e</a:t>
            </a:r>
            <a:r>
              <a:rPr sz="1600" b="1" spc="190" dirty="0">
                <a:solidFill>
                  <a:srgbClr val="0F8359"/>
                </a:solidFill>
                <a:latin typeface="Trebuchet MS"/>
                <a:cs typeface="Trebuchet MS"/>
              </a:rPr>
              <a:t>g</a:t>
            </a:r>
            <a:r>
              <a:rPr sz="1600" b="1" spc="-40" dirty="0">
                <a:solidFill>
                  <a:srgbClr val="0F8359"/>
                </a:solidFill>
                <a:latin typeface="Trebuchet MS"/>
                <a:cs typeface="Trebuchet MS"/>
              </a:rPr>
              <a:t>i</a:t>
            </a:r>
            <a:r>
              <a:rPr sz="1600" b="1" spc="106" dirty="0">
                <a:solidFill>
                  <a:srgbClr val="0F8359"/>
                </a:solidFill>
                <a:latin typeface="Trebuchet MS"/>
                <a:cs typeface="Trebuchet MS"/>
              </a:rPr>
              <a:t>c</a:t>
            </a:r>
            <a:r>
              <a:rPr sz="1600" b="1" spc="-131" dirty="0">
                <a:solidFill>
                  <a:srgbClr val="0F8359"/>
                </a:solidFill>
                <a:latin typeface="Trebuchet MS"/>
                <a:cs typeface="Trebuchet MS"/>
              </a:rPr>
              <a:t> </a:t>
            </a:r>
            <a:r>
              <a:rPr sz="1600" b="1" spc="6" dirty="0">
                <a:solidFill>
                  <a:srgbClr val="0F8359"/>
                </a:solidFill>
                <a:latin typeface="Trebuchet MS"/>
                <a:cs typeface="Trebuchet MS"/>
              </a:rPr>
              <a:t>r</a:t>
            </a:r>
            <a:r>
              <a:rPr sz="1600" b="1" spc="50" dirty="0">
                <a:solidFill>
                  <a:srgbClr val="0F8359"/>
                </a:solidFill>
                <a:latin typeface="Trebuchet MS"/>
                <a:cs typeface="Trebuchet MS"/>
              </a:rPr>
              <a:t>o</a:t>
            </a:r>
            <a:r>
              <a:rPr sz="1600" b="1" spc="-35" dirty="0">
                <a:solidFill>
                  <a:srgbClr val="0F8359"/>
                </a:solidFill>
                <a:latin typeface="Trebuchet MS"/>
                <a:cs typeface="Trebuchet MS"/>
              </a:rPr>
              <a:t>l</a:t>
            </a:r>
            <a:r>
              <a:rPr sz="1600" b="1" spc="15" dirty="0">
                <a:solidFill>
                  <a:srgbClr val="0F8359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1519" y="3690823"/>
            <a:ext cx="1714500" cy="1439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 algn="just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-6" dirty="0">
                <a:latin typeface="Times New Roman"/>
                <a:cs typeface="Times New Roman"/>
              </a:rPr>
              <a:t>HRM </a:t>
            </a:r>
            <a:r>
              <a:rPr sz="900" dirty="0">
                <a:latin typeface="Times New Roman"/>
                <a:cs typeface="Times New Roman"/>
              </a:rPr>
              <a:t>team makes strategies for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managing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resources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business.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hiring,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maintenance,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deployment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depended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skills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employees </a:t>
            </a:r>
            <a:r>
              <a:rPr lang="en-GB" sz="900" spc="6" dirty="0">
                <a:latin typeface="Times New Roman"/>
                <a:cs typeface="Times New Roman"/>
              </a:rPr>
              <a:t>(</a:t>
            </a:r>
            <a:r>
              <a:rPr lang="en-GB" sz="900" spc="6" dirty="0" err="1">
                <a:latin typeface="Times New Roman"/>
                <a:cs typeface="Times New Roman"/>
              </a:rPr>
              <a:t>Adhyka</a:t>
            </a:r>
            <a:r>
              <a:rPr lang="en-GB" sz="900" spc="6" dirty="0">
                <a:latin typeface="Times New Roman"/>
                <a:cs typeface="Times New Roman"/>
              </a:rPr>
              <a:t> </a:t>
            </a:r>
            <a:r>
              <a:rPr lang="en-GB" sz="900" spc="6" dirty="0" err="1">
                <a:latin typeface="Times New Roman"/>
                <a:cs typeface="Times New Roman"/>
              </a:rPr>
              <a:t>Kusumawati</a:t>
            </a:r>
            <a:r>
              <a:rPr lang="en-GB" sz="900" spc="6" dirty="0">
                <a:latin typeface="Times New Roman"/>
                <a:cs typeface="Times New Roman"/>
              </a:rPr>
              <a:t> &amp; </a:t>
            </a:r>
            <a:r>
              <a:rPr lang="en-GB" sz="900" spc="6" dirty="0" err="1">
                <a:latin typeface="Times New Roman"/>
                <a:cs typeface="Times New Roman"/>
              </a:rPr>
              <a:t>Muafi</a:t>
            </a:r>
            <a:r>
              <a:rPr lang="en-GB" sz="900" spc="6" dirty="0">
                <a:latin typeface="Times New Roman"/>
                <a:cs typeface="Times New Roman"/>
              </a:rPr>
              <a:t>, 2021)</a:t>
            </a:r>
            <a:r>
              <a:rPr sz="900" dirty="0">
                <a:latin typeface="Times New Roman"/>
                <a:cs typeface="Times New Roman"/>
              </a:rPr>
              <a:t>.</a:t>
            </a:r>
          </a:p>
          <a:p>
            <a:pPr marL="664860" marR="165104" indent="-491502">
              <a:lnSpc>
                <a:spcPts val="1950"/>
              </a:lnSpc>
              <a:spcBef>
                <a:spcPts val="94"/>
              </a:spcBef>
            </a:pPr>
            <a:r>
              <a:rPr sz="14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Developing</a:t>
            </a:r>
            <a:r>
              <a:rPr sz="1400" b="1" spc="-81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4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future </a:t>
            </a:r>
            <a:r>
              <a:rPr sz="1400" b="1" spc="-335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400" b="1" spc="-6" dirty="0">
                <a:solidFill>
                  <a:srgbClr val="0F8359"/>
                </a:solidFill>
                <a:latin typeface="Times New Roman"/>
                <a:cs typeface="Times New Roman"/>
              </a:rPr>
              <a:t>skills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399" y="-54138"/>
            <a:ext cx="6283202" cy="13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0013" marR="5081" indent="-2165403">
              <a:lnSpc>
                <a:spcPct val="117200"/>
              </a:lnSpc>
              <a:spcBef>
                <a:spcPts val="100"/>
              </a:spcBef>
            </a:pPr>
            <a:r>
              <a:rPr spc="-6" dirty="0"/>
              <a:t>IMPORTANCE OF HRM IN A </a:t>
            </a:r>
            <a:r>
              <a:rPr spc="-985" dirty="0"/>
              <a:t> </a:t>
            </a:r>
            <a:r>
              <a:rPr spc="-6" dirty="0"/>
              <a:t>BUSINESS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781" y="1737744"/>
            <a:ext cx="6210935" cy="80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5081" algn="ctr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The department of the organization known as the 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HRM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looks after staff </a:t>
            </a:r>
            <a:r>
              <a:rPr sz="1500" spc="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management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and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hiring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activities;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it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also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focuses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on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the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best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practices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that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can</a:t>
            </a:r>
            <a:r>
              <a:rPr sz="1500" spc="-1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be </a:t>
            </a:r>
            <a:r>
              <a:rPr sz="1500" spc="-360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implemented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by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an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organization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and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ensure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it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exists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in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all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places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at all</a:t>
            </a:r>
            <a:r>
              <a:rPr sz="1500" spc="-6" dirty="0">
                <a:solidFill>
                  <a:srgbClr val="0F835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F8359"/>
                </a:solidFill>
                <a:latin typeface="Times New Roman"/>
                <a:cs typeface="Times New Roman"/>
              </a:rPr>
              <a:t>times.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010" y="17255509"/>
            <a:ext cx="3754119" cy="5472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>
              <a:lnSpc>
                <a:spcPct val="113300"/>
              </a:lnSpc>
              <a:spcBef>
                <a:spcPts val="100"/>
              </a:spcBef>
              <a:tabLst>
                <a:tab pos="698516" algn="l"/>
                <a:tab pos="1496729" algn="l"/>
                <a:tab pos="3045533" algn="l"/>
              </a:tabLst>
            </a:pPr>
            <a:r>
              <a:rPr sz="1600" spc="-69" dirty="0">
                <a:latin typeface="Georgia"/>
                <a:cs typeface="Georgia"/>
              </a:rPr>
              <a:t>HRM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31" dirty="0">
                <a:latin typeface="Georgia"/>
                <a:cs typeface="Georgia"/>
              </a:rPr>
              <a:t>Provides</a:t>
            </a:r>
            <a:r>
              <a:rPr sz="1600" spc="360" dirty="0">
                <a:latin typeface="Georgia"/>
                <a:cs typeface="Georgia"/>
              </a:rPr>
              <a:t> </a:t>
            </a:r>
            <a:r>
              <a:rPr sz="1600" spc="-6" dirty="0">
                <a:latin typeface="Georgia"/>
                <a:cs typeface="Georgia"/>
              </a:rPr>
              <a:t>61.50%</a:t>
            </a:r>
            <a:r>
              <a:rPr sz="1600" spc="360" dirty="0">
                <a:latin typeface="Georgia"/>
                <a:cs typeface="Georgia"/>
              </a:rPr>
              <a:t> </a:t>
            </a:r>
            <a:r>
              <a:rPr sz="1600" spc="-44" dirty="0">
                <a:latin typeface="Georgia"/>
                <a:cs typeface="Georgia"/>
              </a:rPr>
              <a:t>Job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35" dirty="0">
                <a:latin typeface="Georgia"/>
                <a:cs typeface="Georgia"/>
              </a:rPr>
              <a:t>satisfaction </a:t>
            </a:r>
            <a:r>
              <a:rPr sz="1600" spc="-375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t</a:t>
            </a:r>
            <a:r>
              <a:rPr sz="1600" spc="69" dirty="0">
                <a:latin typeface="Georgia"/>
                <a:cs typeface="Georgia"/>
              </a:rPr>
              <a:t>o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60" dirty="0">
                <a:latin typeface="Georgia"/>
                <a:cs typeface="Georgia"/>
              </a:rPr>
              <a:t>t</a:t>
            </a:r>
            <a:r>
              <a:rPr sz="1600" spc="19" dirty="0">
                <a:latin typeface="Georgia"/>
                <a:cs typeface="Georgia"/>
              </a:rPr>
              <a:t>h</a:t>
            </a:r>
            <a:r>
              <a:rPr sz="1600" spc="90" dirty="0">
                <a:latin typeface="Georgia"/>
                <a:cs typeface="Georgia"/>
              </a:rPr>
              <a:t>e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85" dirty="0">
                <a:latin typeface="Georgia"/>
                <a:cs typeface="Georgia"/>
              </a:rPr>
              <a:t>e</a:t>
            </a:r>
            <a:r>
              <a:rPr sz="1600" spc="15" dirty="0">
                <a:latin typeface="Georgia"/>
                <a:cs typeface="Georgia"/>
              </a:rPr>
              <a:t>m</a:t>
            </a:r>
            <a:r>
              <a:rPr sz="1600" spc="35" dirty="0">
                <a:latin typeface="Georgia"/>
                <a:cs typeface="Georgia"/>
              </a:rPr>
              <a:t>p</a:t>
            </a:r>
            <a:r>
              <a:rPr sz="1600" spc="-25" dirty="0">
                <a:latin typeface="Georgia"/>
                <a:cs typeface="Georgia"/>
              </a:rPr>
              <a:t>l</a:t>
            </a:r>
            <a:r>
              <a:rPr sz="1600" spc="65" dirty="0">
                <a:latin typeface="Georgia"/>
                <a:cs typeface="Georgia"/>
              </a:rPr>
              <a:t>o</a:t>
            </a:r>
            <a:r>
              <a:rPr sz="1600" spc="50" dirty="0">
                <a:latin typeface="Georgia"/>
                <a:cs typeface="Georgia"/>
              </a:rPr>
              <a:t>y</a:t>
            </a:r>
            <a:r>
              <a:rPr sz="1600" spc="85" dirty="0">
                <a:latin typeface="Georgia"/>
                <a:cs typeface="Georgia"/>
              </a:rPr>
              <a:t>ee</a:t>
            </a:r>
            <a:r>
              <a:rPr sz="1600" spc="40" dirty="0">
                <a:latin typeface="Georgia"/>
                <a:cs typeface="Georgia"/>
              </a:rPr>
              <a:t>s</a:t>
            </a:r>
            <a:r>
              <a:rPr sz="1600" spc="-31" dirty="0">
                <a:latin typeface="Georgia"/>
                <a:cs typeface="Georgia"/>
              </a:rPr>
              <a:t>,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10" dirty="0">
                <a:latin typeface="Georgia"/>
                <a:cs typeface="Georgia"/>
              </a:rPr>
              <a:t>6</a:t>
            </a:r>
            <a:r>
              <a:rPr sz="1600" spc="-44" dirty="0">
                <a:latin typeface="Georgia"/>
                <a:cs typeface="Georgia"/>
              </a:rPr>
              <a:t>4</a:t>
            </a:r>
            <a:r>
              <a:rPr sz="1600" spc="-40" dirty="0">
                <a:latin typeface="Georgia"/>
                <a:cs typeface="Georgia"/>
              </a:rPr>
              <a:t>.2</a:t>
            </a:r>
            <a:r>
              <a:rPr sz="1600" spc="6" dirty="0">
                <a:latin typeface="Georgia"/>
                <a:cs typeface="Georgia"/>
              </a:rPr>
              <a:t>0</a:t>
            </a:r>
            <a:r>
              <a:rPr sz="1600" spc="81" dirty="0">
                <a:latin typeface="Georgia"/>
                <a:cs typeface="Georgia"/>
              </a:rPr>
              <a:t>%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014" y="17807957"/>
            <a:ext cx="3751579" cy="825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 algn="just">
              <a:lnSpc>
                <a:spcPct val="113300"/>
              </a:lnSpc>
              <a:spcBef>
                <a:spcPts val="100"/>
              </a:spcBef>
            </a:pPr>
            <a:r>
              <a:rPr sz="1600" spc="31" dirty="0">
                <a:latin typeface="Georgia"/>
                <a:cs typeface="Georgia"/>
              </a:rPr>
              <a:t>Improvement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</a:t>
            </a:r>
            <a:r>
              <a:rPr sz="1600" spc="390" dirty="0">
                <a:latin typeface="Georgia"/>
                <a:cs typeface="Georgia"/>
              </a:rPr>
              <a:t> </a:t>
            </a:r>
            <a:r>
              <a:rPr sz="1600" spc="40" dirty="0">
                <a:latin typeface="Georgia"/>
                <a:cs typeface="Georgia"/>
              </a:rPr>
              <a:t>performance, </a:t>
            </a:r>
            <a:r>
              <a:rPr sz="1600" spc="44" dirty="0">
                <a:latin typeface="Georgia"/>
                <a:cs typeface="Georgia"/>
              </a:rPr>
              <a:t> </a:t>
            </a:r>
            <a:r>
              <a:rPr sz="1600" spc="19" dirty="0">
                <a:latin typeface="Georgia"/>
                <a:cs typeface="Georgia"/>
              </a:rPr>
              <a:t>and 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even </a:t>
            </a:r>
            <a:r>
              <a:rPr sz="1600" spc="-6" dirty="0">
                <a:latin typeface="Georgia"/>
                <a:cs typeface="Georgia"/>
              </a:rPr>
              <a:t>62.20% </a:t>
            </a:r>
            <a:r>
              <a:rPr sz="1600" spc="40" dirty="0">
                <a:latin typeface="Georgia"/>
                <a:cs typeface="Georgia"/>
              </a:rPr>
              <a:t>by </a:t>
            </a:r>
            <a:r>
              <a:rPr sz="1600" spc="15" dirty="0">
                <a:latin typeface="Georgia"/>
                <a:cs typeface="Georgia"/>
              </a:rPr>
              <a:t>maintaining </a:t>
            </a:r>
            <a:r>
              <a:rPr sz="1600" spc="60" dirty="0">
                <a:latin typeface="Georgia"/>
                <a:cs typeface="Georgia"/>
              </a:rPr>
              <a:t>good </a:t>
            </a:r>
            <a:r>
              <a:rPr sz="1600" spc="44" dirty="0">
                <a:latin typeface="Georgia"/>
                <a:cs typeface="Georgia"/>
              </a:rPr>
              <a:t>team </a:t>
            </a:r>
            <a:r>
              <a:rPr sz="1600" spc="-375" dirty="0">
                <a:latin typeface="Georgia"/>
                <a:cs typeface="Georgia"/>
              </a:rPr>
              <a:t> </a:t>
            </a:r>
            <a:r>
              <a:rPr sz="1600" spc="19" dirty="0">
                <a:latin typeface="Georgia"/>
                <a:cs typeface="Georgia"/>
              </a:rPr>
              <a:t>spirit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lang="en-GB" sz="1600" dirty="0">
                <a:latin typeface="Georgia"/>
                <a:cs typeface="Georgia"/>
              </a:rPr>
              <a:t>(Zhou et al., 2020)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511" y="17684771"/>
            <a:ext cx="66675" cy="666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511" y="17960996"/>
            <a:ext cx="66675" cy="666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511" y="18237221"/>
            <a:ext cx="66675" cy="6667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12408" y="17531729"/>
            <a:ext cx="3055619" cy="113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14" marR="5081">
              <a:lnSpc>
                <a:spcPct val="113300"/>
              </a:lnSpc>
              <a:spcBef>
                <a:spcPts val="100"/>
              </a:spcBef>
            </a:pPr>
            <a:r>
              <a:rPr sz="1600" spc="40" dirty="0">
                <a:latin typeface="Trebuchet MS"/>
                <a:cs typeface="Trebuchet MS"/>
              </a:rPr>
              <a:t>Employee </a:t>
            </a:r>
            <a:r>
              <a:rPr sz="1600" spc="35" dirty="0">
                <a:latin typeface="Trebuchet MS"/>
                <a:cs typeface="Trebuchet MS"/>
              </a:rPr>
              <a:t>development 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C</a:t>
            </a:r>
            <a:r>
              <a:rPr sz="1600" spc="50" dirty="0">
                <a:latin typeface="Trebuchet MS"/>
                <a:cs typeface="Trebuchet MS"/>
              </a:rPr>
              <a:t>o</a:t>
            </a:r>
            <a:r>
              <a:rPr sz="1600" spc="85" dirty="0">
                <a:latin typeface="Trebuchet MS"/>
                <a:cs typeface="Trebuchet MS"/>
              </a:rPr>
              <a:t>m</a:t>
            </a:r>
            <a:r>
              <a:rPr sz="1600" spc="56" dirty="0">
                <a:latin typeface="Trebuchet MS"/>
                <a:cs typeface="Trebuchet MS"/>
              </a:rPr>
              <a:t>p</a:t>
            </a:r>
            <a:r>
              <a:rPr sz="1600" spc="15" dirty="0">
                <a:latin typeface="Trebuchet MS"/>
                <a:cs typeface="Trebuchet MS"/>
              </a:rPr>
              <a:t>e</a:t>
            </a:r>
            <a:r>
              <a:rPr sz="1600" spc="90" dirty="0">
                <a:latin typeface="Trebuchet MS"/>
                <a:cs typeface="Trebuchet MS"/>
              </a:rPr>
              <a:t>n</a:t>
            </a:r>
            <a:r>
              <a:rPr sz="1600" spc="160" dirty="0">
                <a:latin typeface="Trebuchet MS"/>
                <a:cs typeface="Trebuchet MS"/>
              </a:rPr>
              <a:t>s</a:t>
            </a:r>
            <a:r>
              <a:rPr sz="1600" spc="35" dirty="0">
                <a:latin typeface="Trebuchet MS"/>
                <a:cs typeface="Trebuchet MS"/>
              </a:rPr>
              <a:t>a</a:t>
            </a:r>
            <a:r>
              <a:rPr sz="1600" spc="-15" dirty="0">
                <a:latin typeface="Trebuchet MS"/>
                <a:cs typeface="Trebuchet MS"/>
              </a:rPr>
              <a:t>t</a:t>
            </a:r>
            <a:r>
              <a:rPr sz="1600" spc="-69" dirty="0">
                <a:latin typeface="Trebuchet MS"/>
                <a:cs typeface="Trebuchet MS"/>
              </a:rPr>
              <a:t>i</a:t>
            </a:r>
            <a:r>
              <a:rPr sz="1600" spc="50" dirty="0">
                <a:latin typeface="Trebuchet MS"/>
                <a:cs typeface="Trebuchet MS"/>
              </a:rPr>
              <a:t>o</a:t>
            </a:r>
            <a:r>
              <a:rPr sz="1600" spc="94" dirty="0">
                <a:latin typeface="Trebuchet MS"/>
                <a:cs typeface="Trebuchet MS"/>
              </a:rPr>
              <a:t>n</a:t>
            </a:r>
            <a:r>
              <a:rPr sz="1600" spc="-94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m</a:t>
            </a:r>
            <a:r>
              <a:rPr sz="1600" spc="35" dirty="0">
                <a:latin typeface="Trebuchet MS"/>
                <a:cs typeface="Trebuchet MS"/>
              </a:rPr>
              <a:t>a</a:t>
            </a:r>
            <a:r>
              <a:rPr sz="1600" spc="90" dirty="0">
                <a:latin typeface="Trebuchet MS"/>
                <a:cs typeface="Trebuchet MS"/>
              </a:rPr>
              <a:t>n</a:t>
            </a:r>
            <a:r>
              <a:rPr sz="1600" spc="35" dirty="0">
                <a:latin typeface="Trebuchet MS"/>
                <a:cs typeface="Trebuchet MS"/>
              </a:rPr>
              <a:t>a</a:t>
            </a:r>
            <a:r>
              <a:rPr sz="1600" spc="144" dirty="0">
                <a:latin typeface="Trebuchet MS"/>
                <a:cs typeface="Trebuchet MS"/>
              </a:rPr>
              <a:t>g</a:t>
            </a:r>
            <a:r>
              <a:rPr sz="1600" spc="15" dirty="0">
                <a:latin typeface="Trebuchet MS"/>
                <a:cs typeface="Trebuchet MS"/>
              </a:rPr>
              <a:t>e</a:t>
            </a:r>
            <a:r>
              <a:rPr sz="1600" spc="85" dirty="0">
                <a:latin typeface="Trebuchet MS"/>
                <a:cs typeface="Trebuchet MS"/>
              </a:rPr>
              <a:t>m</a:t>
            </a:r>
            <a:r>
              <a:rPr sz="1600" spc="15" dirty="0">
                <a:latin typeface="Trebuchet MS"/>
                <a:cs typeface="Trebuchet MS"/>
              </a:rPr>
              <a:t>e</a:t>
            </a:r>
            <a:r>
              <a:rPr sz="1600" spc="90" dirty="0">
                <a:latin typeface="Trebuchet MS"/>
                <a:cs typeface="Trebuchet MS"/>
              </a:rPr>
              <a:t>n</a:t>
            </a:r>
            <a:r>
              <a:rPr sz="1600" spc="-10" dirty="0">
                <a:latin typeface="Trebuchet MS"/>
                <a:cs typeface="Trebuchet MS"/>
              </a:rPr>
              <a:t>t  </a:t>
            </a:r>
            <a:r>
              <a:rPr sz="1600" spc="19" dirty="0">
                <a:latin typeface="Trebuchet MS"/>
                <a:cs typeface="Trebuchet MS"/>
              </a:rPr>
              <a:t>Organizational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31" dirty="0">
                <a:latin typeface="Trebuchet MS"/>
                <a:cs typeface="Trebuchet MS"/>
              </a:rPr>
              <a:t>citizenship</a:t>
            </a:r>
            <a:endParaRPr sz="1600">
              <a:latin typeface="Trebuchet MS"/>
              <a:cs typeface="Trebuchet MS"/>
            </a:endParaRPr>
          </a:p>
          <a:p>
            <a:pPr marL="12700">
              <a:spcBef>
                <a:spcPts val="254"/>
              </a:spcBef>
            </a:pPr>
            <a:r>
              <a:rPr sz="1600" spc="35" dirty="0">
                <a:latin typeface="Trebuchet MS"/>
                <a:cs typeface="Trebuchet MS"/>
              </a:rPr>
              <a:t>leads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Organization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performance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006" y="7584692"/>
            <a:ext cx="3448685" cy="845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spc="-6" dirty="0">
                <a:latin typeface="Times New Roman"/>
                <a:cs typeface="Times New Roman"/>
              </a:rPr>
              <a:t>HRM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Administration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responsibility,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employees,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development.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9187" y="5069460"/>
            <a:ext cx="1715769" cy="7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 algn="just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spc="-6" dirty="0">
                <a:latin typeface="Times New Roman"/>
                <a:cs typeface="Times New Roman"/>
              </a:rPr>
              <a:t>HR</a:t>
            </a:r>
            <a:r>
              <a:rPr sz="900" dirty="0">
                <a:latin typeface="Times New Roman"/>
                <a:cs typeface="Times New Roman"/>
              </a:rPr>
              <a:t> managers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look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after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employees'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preferences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skills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them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achieve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productivity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goals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 </a:t>
            </a:r>
            <a:r>
              <a:rPr sz="900" spc="6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organization.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36927" y="7941194"/>
            <a:ext cx="2628900" cy="63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1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6" dirty="0">
                <a:latin typeface="Times New Roman"/>
                <a:cs typeface="Times New Roman"/>
              </a:rPr>
              <a:t>HRM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6" dirty="0">
                <a:latin typeface="Times New Roman"/>
                <a:cs typeface="Times New Roman"/>
              </a:rPr>
              <a:t>CAGR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12.8% and it is expected to increase to 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spc="-6" dirty="0">
                <a:latin typeface="Times New Roman"/>
                <a:cs typeface="Times New Roman"/>
              </a:rPr>
              <a:t>USD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56.15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(Njoku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et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al.</a:t>
            </a:r>
            <a:r>
              <a:rPr sz="1200" i="1" spc="-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2019).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020" y="9814562"/>
            <a:ext cx="3300983" cy="3044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8EDBB0-B0F7-5D4D-4A96-03F5A189F69F}"/>
              </a:ext>
            </a:extLst>
          </p:cNvPr>
          <p:cNvSpPr txBox="1"/>
          <p:nvPr/>
        </p:nvSpPr>
        <p:spPr>
          <a:xfrm>
            <a:off x="3242311" y="7031468"/>
            <a:ext cx="98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 ( 2022)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471BE-8D9E-6005-1C01-8E07EB87D211}"/>
              </a:ext>
            </a:extLst>
          </p:cNvPr>
          <p:cNvSpPr txBox="1"/>
          <p:nvPr/>
        </p:nvSpPr>
        <p:spPr>
          <a:xfrm>
            <a:off x="4229100" y="4246605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</a:rPr>
              <a:t>(6 .</a:t>
            </a:r>
            <a:r>
              <a:rPr lang="en-GB" sz="1000" dirty="0">
                <a:latin typeface="Times New Roman"/>
                <a:cs typeface="Times New Roman"/>
              </a:rPr>
              <a:t>ALL about Human Resource Management Roles - 12manage, n.d.)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C6A49-D0FE-292D-C0F6-389FF07E2B41}"/>
              </a:ext>
            </a:extLst>
          </p:cNvPr>
          <p:cNvSpPr txBox="1"/>
          <p:nvPr/>
        </p:nvSpPr>
        <p:spPr>
          <a:xfrm>
            <a:off x="5029203" y="16870681"/>
            <a:ext cx="1295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7 (Hamid et al., 2017)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6243A-F060-55F7-05B9-E509403EC64A}"/>
              </a:ext>
            </a:extLst>
          </p:cNvPr>
          <p:cNvSpPr txBox="1"/>
          <p:nvPr/>
        </p:nvSpPr>
        <p:spPr>
          <a:xfrm>
            <a:off x="6709588" y="7555468"/>
            <a:ext cx="68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8(ltd, n.d.-b)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49" y="457200"/>
            <a:ext cx="7357110" cy="82266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</a:rPr>
              <a:t>References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1)</a:t>
            </a:r>
            <a:r>
              <a:rPr lang="en-GB" sz="1600" dirty="0" err="1">
                <a:latin typeface="Times New Roman" panose="02020603050405020304" pitchFamily="18" charset="0"/>
              </a:rPr>
              <a:t>Adhyka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</a:rPr>
              <a:t>Kusumawati</a:t>
            </a:r>
            <a:r>
              <a:rPr lang="en-GB" sz="1600" dirty="0">
                <a:latin typeface="Times New Roman" panose="02020603050405020304" pitchFamily="18" charset="0"/>
              </a:rPr>
              <a:t>, R., &amp; </a:t>
            </a:r>
            <a:r>
              <a:rPr lang="en-GB" sz="1600" dirty="0" err="1">
                <a:latin typeface="Times New Roman" panose="02020603050405020304" pitchFamily="18" charset="0"/>
              </a:rPr>
              <a:t>Muafi</a:t>
            </a:r>
            <a:r>
              <a:rPr lang="en-GB" sz="1600" dirty="0">
                <a:latin typeface="Times New Roman" panose="02020603050405020304" pitchFamily="18" charset="0"/>
              </a:rPr>
              <a:t>. (2021). A nexus between Green HRM (GHRM), Supply Chain Performance (SCP) and Business Performance (BP): The mediating role of Supply Chain Organizational Learning (SCOL). </a:t>
            </a:r>
            <a:r>
              <a:rPr lang="en-GB" sz="1600" i="1" dirty="0">
                <a:latin typeface="Times New Roman" panose="02020603050405020304" pitchFamily="18" charset="0"/>
              </a:rPr>
              <a:t>Journal of Industrial Engineering and Management</a:t>
            </a:r>
            <a:r>
              <a:rPr lang="en-GB" sz="1600" dirty="0">
                <a:latin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</a:rPr>
              <a:t>14</a:t>
            </a:r>
            <a:r>
              <a:rPr lang="en-GB" sz="1600" dirty="0">
                <a:latin typeface="Times New Roman" panose="02020603050405020304" pitchFamily="18" charset="0"/>
              </a:rPr>
              <a:t>(2), 329. https://doi.org/10.3926/jiem.3339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2)</a:t>
            </a:r>
            <a:r>
              <a:rPr lang="en-GB" sz="1600" dirty="0" err="1">
                <a:latin typeface="Times New Roman" panose="02020603050405020304" pitchFamily="18" charset="0"/>
              </a:rPr>
              <a:t>Glaister</a:t>
            </a:r>
            <a:r>
              <a:rPr lang="en-GB" sz="1600" dirty="0">
                <a:latin typeface="Times New Roman" panose="02020603050405020304" pitchFamily="18" charset="0"/>
              </a:rPr>
              <a:t>, A. J., </a:t>
            </a:r>
            <a:r>
              <a:rPr lang="en-GB" sz="1600" dirty="0" err="1">
                <a:latin typeface="Times New Roman" panose="02020603050405020304" pitchFamily="18" charset="0"/>
              </a:rPr>
              <a:t>Karacay</a:t>
            </a:r>
            <a:r>
              <a:rPr lang="en-GB" sz="1600" dirty="0">
                <a:latin typeface="Times New Roman" panose="02020603050405020304" pitchFamily="18" charset="0"/>
              </a:rPr>
              <a:t>, G., </a:t>
            </a:r>
            <a:r>
              <a:rPr lang="en-GB" sz="1600" dirty="0" err="1">
                <a:latin typeface="Times New Roman" panose="02020603050405020304" pitchFamily="18" charset="0"/>
              </a:rPr>
              <a:t>Demirbag</a:t>
            </a:r>
            <a:r>
              <a:rPr lang="en-GB" sz="1600" dirty="0">
                <a:latin typeface="Times New Roman" panose="02020603050405020304" pitchFamily="18" charset="0"/>
              </a:rPr>
              <a:t>, M., &amp; </a:t>
            </a:r>
            <a:r>
              <a:rPr lang="en-GB" sz="1600" dirty="0" err="1">
                <a:latin typeface="Times New Roman" panose="02020603050405020304" pitchFamily="18" charset="0"/>
              </a:rPr>
              <a:t>Tatoglu</a:t>
            </a:r>
            <a:r>
              <a:rPr lang="en-GB" sz="1600" dirty="0">
                <a:latin typeface="Times New Roman" panose="02020603050405020304" pitchFamily="18" charset="0"/>
              </a:rPr>
              <a:t>, E. (2017). HRM and performance-The role of talent management as a transmission mechanism in an emerging market context. </a:t>
            </a:r>
            <a:r>
              <a:rPr lang="en-GB" sz="1600" i="1" dirty="0">
                <a:latin typeface="Times New Roman" panose="02020603050405020304" pitchFamily="18" charset="0"/>
              </a:rPr>
              <a:t>Human Resource Management Journal</a:t>
            </a:r>
            <a:r>
              <a:rPr lang="en-GB" sz="1600" dirty="0">
                <a:latin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</a:rPr>
              <a:t>28</a:t>
            </a:r>
            <a:r>
              <a:rPr lang="en-GB" sz="1600" dirty="0">
                <a:latin typeface="Times New Roman" panose="02020603050405020304" pitchFamily="18" charset="0"/>
              </a:rPr>
              <a:t>(1), 148–166. https://doi.org/10.1111/1748-8583.12170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3)Stahl, G. K., Brewster, C. J., Collings, D. G., &amp; </a:t>
            </a:r>
            <a:r>
              <a:rPr lang="en-GB" sz="1600" dirty="0" err="1">
                <a:latin typeface="Times New Roman" panose="02020603050405020304" pitchFamily="18" charset="0"/>
              </a:rPr>
              <a:t>Hajro</a:t>
            </a:r>
            <a:r>
              <a:rPr lang="en-GB" sz="1600" dirty="0">
                <a:latin typeface="Times New Roman" panose="02020603050405020304" pitchFamily="18" charset="0"/>
              </a:rPr>
              <a:t>, A. (2020). Enhancing the role of human resource management in corporate sustainability and social responsibility : a multi-stakeholder, multidimensional approach to HRM. </a:t>
            </a:r>
            <a:r>
              <a:rPr lang="en-GB" sz="1600" i="1" dirty="0">
                <a:latin typeface="Times New Roman" panose="02020603050405020304" pitchFamily="18" charset="0"/>
              </a:rPr>
              <a:t>Human Resource Management Review</a:t>
            </a:r>
            <a:r>
              <a:rPr lang="en-GB" sz="1600" dirty="0">
                <a:latin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</a:rPr>
              <a:t>30</a:t>
            </a:r>
            <a:r>
              <a:rPr lang="en-GB" sz="1600" dirty="0">
                <a:latin typeface="Times New Roman" panose="02020603050405020304" pitchFamily="18" charset="0"/>
              </a:rPr>
              <a:t>(3). https://www.econbiz.de/Record/enhancing-role-human-resource-management-corporate-sustainability-social-responsibility-multi-stakeholder-multidimensional-approach-hrm-stahl-g%C3%BCnter/10012285995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4)Zhou, Y., Liu, G., Chang, X., &amp; Wang, L. (2020). The impact of HRM digitalization on firm performance: investigating three‐way interactions. </a:t>
            </a:r>
            <a:r>
              <a:rPr lang="en-GB" sz="1600" i="1" dirty="0">
                <a:latin typeface="Times New Roman" panose="02020603050405020304" pitchFamily="18" charset="0"/>
              </a:rPr>
              <a:t>Asia Pacific Journal of Human Resources</a:t>
            </a:r>
            <a:r>
              <a:rPr lang="en-GB" sz="1600" dirty="0">
                <a:latin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</a:rPr>
              <a:t>59</a:t>
            </a:r>
            <a:r>
              <a:rPr lang="en-GB" sz="1600" dirty="0">
                <a:latin typeface="Times New Roman" panose="02020603050405020304" pitchFamily="18" charset="0"/>
              </a:rPr>
              <a:t>(1). https://doi.org/10.1111/1744-7941.12258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5)(2022). Aihr.com. https://www.aihr.com/wp-content/uploads/12-Key-Functions-of-HR.png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6)</a:t>
            </a:r>
            <a:r>
              <a:rPr lang="en-GB" sz="1800" i="1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</a:rPr>
              <a:t>ALL about Human Resource Management Roles - 12manage. (n.d.). </a:t>
            </a:r>
            <a:r>
              <a:rPr lang="en-GB" sz="1600" dirty="0"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Www.12manage.com.https://www.12manage.com/description_human_resource_management_roles.html</a:t>
            </a:r>
            <a:r>
              <a:rPr lang="en-GB" sz="1600" dirty="0">
                <a:latin typeface="Times New Roman" panose="02020603050405020304" pitchFamily="18" charset="0"/>
              </a:rPr>
              <a:t>.</a:t>
            </a:r>
          </a:p>
          <a:p>
            <a:pPr indent="-457211"/>
            <a:r>
              <a:rPr lang="en-GB" sz="1600" dirty="0">
                <a:latin typeface="Times New Roman" panose="02020603050405020304" pitchFamily="18" charset="0"/>
              </a:rPr>
              <a:t>7) Hamid, M., </a:t>
            </a:r>
            <a:r>
              <a:rPr lang="en-GB" sz="1600" dirty="0" err="1">
                <a:latin typeface="Times New Roman" panose="02020603050405020304" pitchFamily="18" charset="0"/>
              </a:rPr>
              <a:t>Maheen</a:t>
            </a:r>
            <a:r>
              <a:rPr lang="en-GB" sz="1600" dirty="0">
                <a:latin typeface="Times New Roman" panose="02020603050405020304" pitchFamily="18" charset="0"/>
              </a:rPr>
              <a:t>, S., Cheem, A., &amp; Yaseen, R. (2017). Impact of Human Resource Management on Organizational Performance. Journal of Accounting &amp; Marketing, 06(01). https://doi.org/10.4172/2168-9601.1000213</a:t>
            </a:r>
          </a:p>
          <a:p>
            <a:pPr indent="-457211"/>
            <a:r>
              <a:rPr lang="en-GB" sz="1600" dirty="0">
                <a:latin typeface="Times New Roman"/>
                <a:cs typeface="Times New Roman"/>
              </a:rPr>
              <a:t>8)</a:t>
            </a:r>
            <a:r>
              <a:rPr lang="en-GB" sz="18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</a:rPr>
              <a:t>ltd, R. and M. (n.d.-a). Global Human Resource Management Market Size, Share &amp; Trends Analysis Report by Component (Software, Service), by Software, by Service, by Deployment, by Enterprise Size, by End-use, by Region, and Segment Forecasts, 2022-2030. Www.researchandmarkets.com. Retrieved November 3, 2022, from https://www.researchandmarkets.com/reports/4479697/global-human-resource-management-market-size</a:t>
            </a:r>
          </a:p>
          <a:p>
            <a:pPr indent="-457211"/>
            <a:endParaRPr lang="en-GB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44BA2E5519444B803100F10E91D74" ma:contentTypeVersion="2" ma:contentTypeDescription="Create a new document." ma:contentTypeScope="" ma:versionID="c134f2877229c8666dcd40703ac81080">
  <xsd:schema xmlns:xsd="http://www.w3.org/2001/XMLSchema" xmlns:xs="http://www.w3.org/2001/XMLSchema" xmlns:p="http://schemas.microsoft.com/office/2006/metadata/properties" xmlns:ns3="c5e2598d-3c60-46b2-8533-d306711f42a3" targetNamespace="http://schemas.microsoft.com/office/2006/metadata/properties" ma:root="true" ma:fieldsID="230a6a36b0324146da5170899aa29f0e" ns3:_="">
    <xsd:import namespace="c5e2598d-3c60-46b2-8533-d306711f42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2598d-3c60-46b2-8533-d306711f4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62EC1A-F501-43D5-910A-1A4DDD2A43F1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5e2598d-3c60-46b2-8533-d306711f42a3"/>
  </ds:schemaRefs>
</ds:datastoreItem>
</file>

<file path=customXml/itemProps2.xml><?xml version="1.0" encoding="utf-8"?>
<ds:datastoreItem xmlns:ds="http://schemas.openxmlformats.org/officeDocument/2006/customXml" ds:itemID="{78D27AF1-CF5C-4256-9164-71FEC6CB4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2598d-3c60-46b2-8533-d306711f4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9AD14-B997-457E-8FF2-A990494E97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1133</Words>
  <Application>Microsoft Office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MT</vt:lpstr>
      <vt:lpstr>Calibri</vt:lpstr>
      <vt:lpstr>Georgia</vt:lpstr>
      <vt:lpstr>Symbol</vt:lpstr>
      <vt:lpstr>Times New Roman</vt:lpstr>
      <vt:lpstr>Trebuchet MS</vt:lpstr>
      <vt:lpstr>Verdana</vt:lpstr>
      <vt:lpstr>Office Theme</vt:lpstr>
      <vt:lpstr>PowerPoint Presentation</vt:lpstr>
      <vt:lpstr>IMPORTANCE OF HRM IN A 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Mobile Banking Infographic</dc:title>
  <dc:creator>Aman shaw</dc:creator>
  <cp:keywords>DAFQyQbHuXQ,BAE5Q4CqcLg</cp:keywords>
  <cp:lastModifiedBy>REDDY M. (2027416)</cp:lastModifiedBy>
  <cp:revision>8</cp:revision>
  <dcterms:created xsi:type="dcterms:W3CDTF">2022-11-02T11:01:12Z</dcterms:created>
  <dcterms:modified xsi:type="dcterms:W3CDTF">2022-11-03T12:02:32Z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2022-11-02T00:00:00Z</vt:filetime>
  </property>
  <property fmtid="{D5CDD505-2E9C-101B-9397-08002B2CF9AE}" pid="5" name="ContentTypeId">
    <vt:lpwstr>0x010100E0E44BA2E5519444B803100F10E91D74</vt:lpwstr>
  </property>
</Properties>
</file>