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68C"/>
    <a:srgbClr val="FFB3BA"/>
    <a:srgbClr val="EFE9E1"/>
    <a:srgbClr val="EEE9E0"/>
    <a:srgbClr val="A5D4D4"/>
    <a:srgbClr val="A5D4A5"/>
    <a:srgbClr val="E6E6FA"/>
    <a:srgbClr val="D4D4A5"/>
    <a:srgbClr val="D4C5A5"/>
    <a:srgbClr val="D4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FDF78-F63D-4898-9FDD-506FA33B98D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3A7B8-9F84-457A-B5B3-65597944A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3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3A7B8-9F84-457A-B5B3-65597944A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D5BA-8FF4-AB5C-2843-6B168DCF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62893-57A6-56B1-16DD-A845D896C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E990-2AC7-3A7A-83F5-ECC5B6D7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7E7F-A478-C9A0-A6F3-7E0A5D41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9420-DB0A-838E-9BB2-1E321222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DC93-BDBA-9599-134D-D9C071AE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766A7-9991-4211-7FDA-052E707A9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608E-97FA-991C-6129-F7DDDE1F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6A99-E4C5-0450-BF9E-303DBE00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A045-1BA8-2297-1622-2C6749E8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2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2A951-FA1D-7F31-1E56-F5DE1FAF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0ED82-EE7C-F06A-F885-F6A39F2C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6E7D-F6C6-88EE-F647-0A97E48E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5020-984F-9BEF-3940-07FE49D2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AFF97-CBC7-A4B6-15C3-9C631503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5A9E-90B3-4AD8-F4C2-49269589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A53C-2A9D-805E-A6D0-31AA32A4A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9A1B-FCFD-53E6-2D4E-13AB8F65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B29C-5CFC-7BFB-3994-BDCC946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4437B-20C6-45DA-19BF-AC8D5C5C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6A9D-C9AC-87F7-B015-69CEAA93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04153-48E4-C188-9F3E-CD834AAB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899FA-3572-6EAB-CDFF-7AB287E0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35ADE-CE95-E923-D850-A0ECBD46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D368-6619-3E27-AEB9-A323264C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E314-F42F-D394-B39E-33DD3ADA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1288-B4C0-7D87-6164-8ECB4547A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DF84A-F71C-862D-6B73-EEC61971A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3638-D043-40DD-7842-B61183BC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83B66-DD28-D2A3-ACCC-E2662E2F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B9034-D86F-DAF3-A3F2-9A12F7E2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AF6A-1EBA-9E17-E3CB-BE8BD504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5D9C-68A4-6B2C-81E3-3BC666BA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CB3AE-A609-DB68-A753-4A38616AA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802F3-3DAF-25C5-C753-CD2AFCE0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E6FCB-D835-758A-8622-74C493B91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F481F-6EF3-A32D-9A1F-8A2CDF1F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D9E81-0831-3194-1DA0-6DCC346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99EBF-6663-D4E4-8C17-853E2073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067D-E1FF-7DB7-FFDA-073F39E7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6F53-3EF7-E717-2E74-1A01B43B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D0D33-BB2B-A2FD-73BC-08A7EA4F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642A1-1172-0428-279C-F510D6A4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D83A1-303C-09B4-EC93-29686A9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A220F-C72D-5497-3457-E868210E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50CB-E4D2-F308-9855-FFF1EB5A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2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2D03-59FE-B24A-5BED-29AD1956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B893-8EAE-6F61-1AF5-B706F233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2927-73BD-1C08-5D8A-3588590AF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E6542-CE39-BECC-4934-81868FD0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C13DA-F452-1771-87BD-935D1E6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8C39-09C8-AD25-2989-F2E55FD1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6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42DA-4931-28DB-F306-3C41BC6D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860EA-9580-98FA-08BB-9588F9E6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F2086-DF04-50F1-1816-FC200FE40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918E7-5587-632B-6996-BC3C3457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69E9B-45D0-2711-ECC7-A81BD339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FC6D4-1076-0154-A0BF-3E91DBAB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F7F93-7D45-6B3F-7538-6E4D79E9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28611-7256-25A7-554E-647A3DCD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66A5-1E4B-ADDB-714C-9F86594D1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64797-1D3C-47C4-ACBD-0E9D4353CEC1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F301-A888-A7D3-8514-E18145AEA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F6B1-8DAD-7E63-13A6-0C2734BC0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802E-1968-45A4-A2CB-12ECA550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3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F7C6-13C9-51E4-D9B3-5320CCC8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365125"/>
            <a:ext cx="10567737" cy="1325563"/>
          </a:xfrm>
        </p:spPr>
        <p:txBody>
          <a:bodyPr/>
          <a:lstStyle/>
          <a:p>
            <a:r>
              <a:rPr lang="en-US" dirty="0"/>
              <a:t>Non- Mathematical Operation Color Coding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98EF74-1937-7686-C4B3-2C81A7C8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04865"/>
              </p:ext>
            </p:extLst>
          </p:nvPr>
        </p:nvGraphicFramePr>
        <p:xfrm>
          <a:off x="655906" y="1645987"/>
          <a:ext cx="10880188" cy="262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74">
                  <a:extLst>
                    <a:ext uri="{9D8B030D-6E8A-4147-A177-3AD203B41FA5}">
                      <a16:colId xmlns:a16="http://schemas.microsoft.com/office/drawing/2014/main" val="2619538883"/>
                    </a:ext>
                  </a:extLst>
                </a:gridCol>
                <a:gridCol w="8876714">
                  <a:extLst>
                    <a:ext uri="{9D8B030D-6E8A-4147-A177-3AD203B41FA5}">
                      <a16:colId xmlns:a16="http://schemas.microsoft.com/office/drawing/2014/main" val="3526890845"/>
                    </a:ext>
                  </a:extLst>
                </a:gridCol>
              </a:tblGrid>
              <a:tr h="5258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 Color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it Represents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87328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KPI</a:t>
                      </a:r>
                    </a:p>
                  </a:txBody>
                  <a:tcPr anchor="ctr">
                    <a:solidFill>
                      <a:srgbClr val="EEE9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Final KPI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59011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Dimension/Object</a:t>
                      </a:r>
                    </a:p>
                  </a:txBody>
                  <a:tcPr anchor="ctr">
                    <a:solidFill>
                      <a:srgbClr val="A5D4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Categorical Dimension or Object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32374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Filter</a:t>
                      </a:r>
                    </a:p>
                  </a:txBody>
                  <a:tcPr anchor="ctr">
                    <a:solidFill>
                      <a:srgbClr val="A5D4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 filter or a filter modifier function like CALCULATE()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33671"/>
                  </a:ext>
                </a:extLst>
              </a:tr>
              <a:tr h="525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Conditional</a:t>
                      </a:r>
                    </a:p>
                  </a:txBody>
                  <a:tcPr anchor="ctr"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Conditional statement like an if statement or a switch statement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7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103D-8945-02E5-CE56-239744B4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FB5E-FD79-7003-5808-84D7AC97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 Color Coding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7CF7E-8809-9455-93DC-A44E203D2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62039"/>
              </p:ext>
            </p:extLst>
          </p:nvPr>
        </p:nvGraphicFramePr>
        <p:xfrm>
          <a:off x="582754" y="1527115"/>
          <a:ext cx="10880188" cy="5070069"/>
        </p:xfrm>
        <a:graphic>
          <a:graphicData uri="http://schemas.openxmlformats.org/drawingml/2006/table">
            <a:tbl>
              <a:tblPr firstRow="1" bandRow="1">
                <a:solidFill>
                  <a:srgbClr val="F0E68C"/>
                </a:solidFill>
                <a:tableStyleId>{5C22544A-7EE6-4342-B048-85BDC9FD1C3A}</a:tableStyleId>
              </a:tblPr>
              <a:tblGrid>
                <a:gridCol w="2003474">
                  <a:extLst>
                    <a:ext uri="{9D8B030D-6E8A-4147-A177-3AD203B41FA5}">
                      <a16:colId xmlns:a16="http://schemas.microsoft.com/office/drawing/2014/main" val="2619538883"/>
                    </a:ext>
                  </a:extLst>
                </a:gridCol>
                <a:gridCol w="8876714">
                  <a:extLst>
                    <a:ext uri="{9D8B030D-6E8A-4147-A177-3AD203B41FA5}">
                      <a16:colId xmlns:a16="http://schemas.microsoft.com/office/drawing/2014/main" val="3526890845"/>
                    </a:ext>
                  </a:extLst>
                </a:gridCol>
              </a:tblGrid>
              <a:tr h="4922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 Color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What it Represents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587328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 anchor="ctr">
                    <a:solidFill>
                      <a:srgbClr val="FFB3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 SUM() function or addition.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259011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 anchor="ctr">
                    <a:solidFill>
                      <a:srgbClr val="FFD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an AVERAGE() function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32374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Minimum</a:t>
                      </a:r>
                    </a:p>
                  </a:txBody>
                  <a:tcPr anchor="ctr">
                    <a:solidFill>
                      <a:srgbClr val="FFFF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an MIN() function or the minimum between multiple inputs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133671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Maximum</a:t>
                      </a:r>
                    </a:p>
                  </a:txBody>
                  <a:tcPr anchor="ctr">
                    <a:solidFill>
                      <a:srgbClr val="BAFFC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an MAX() function or maximum between multiple inputs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1869"/>
                  </a:ext>
                </a:extLst>
              </a:tr>
              <a:tr h="5991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dirty="0"/>
                    </a:p>
                  </a:txBody>
                  <a:tcPr anchor="ctr">
                    <a:solidFill>
                      <a:srgbClr val="BAE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 COUNT() function or any variation of count: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 count distinct, count blanks, etc.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01538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 anchor="ctr">
                    <a:solidFill>
                      <a:srgbClr val="D4A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difference between multiple inputs.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797440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solidFill>
                      <a:srgbClr val="D4C5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use of a DIVIDE() function or any division between multiple inputs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64138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</a:t>
                      </a:r>
                    </a:p>
                  </a:txBody>
                  <a:tcPr anchor="ctr">
                    <a:solidFill>
                      <a:srgbClr val="D4D4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 between multiple inputs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40448"/>
                  </a:ext>
                </a:extLst>
              </a:tr>
              <a:tr h="492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anchor="ctr">
                    <a:solidFill>
                      <a:srgbClr val="F0E6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Other Mathematical Operation not explicitly color coded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9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63F4-454D-CBB8-7FB9-6DBAB2B9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Measure – CY Electronics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FEB1-1526-0F3F-FD76-65C9C406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( SUM ( Sales[Sales Amount] ), FILTER ( Sales, Sales[Order Date] &gt;= DATE( YEAR( TODAY() ), 1, 1 ) &amp;&amp; Sales[Product Category] = "Electronics" ) )</a:t>
            </a:r>
          </a:p>
        </p:txBody>
      </p:sp>
    </p:spTree>
    <p:extLst>
      <p:ext uri="{BB962C8B-B14F-4D97-AF65-F5344CB8AC3E}">
        <p14:creationId xmlns:p14="http://schemas.microsoft.com/office/powerpoint/2010/main" val="88817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0595-621C-0FC6-C91E-15635404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988D-1856-D779-E1C7-3D39F26A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Measure – Current Year Electronics Sales Amount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0C851-D2AD-6A5C-7B04-8C07E66BE549}"/>
              </a:ext>
            </a:extLst>
          </p:cNvPr>
          <p:cNvSpPr/>
          <p:nvPr/>
        </p:nvSpPr>
        <p:spPr>
          <a:xfrm>
            <a:off x="4726040" y="5675542"/>
            <a:ext cx="2450592" cy="676656"/>
          </a:xfrm>
          <a:prstGeom prst="rect">
            <a:avLst/>
          </a:prstGeom>
          <a:solidFill>
            <a:srgbClr val="A5D4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Category = “Electronics”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A166F-350E-307D-0312-63C5C406ECBB}"/>
              </a:ext>
            </a:extLst>
          </p:cNvPr>
          <p:cNvSpPr/>
          <p:nvPr/>
        </p:nvSpPr>
        <p:spPr>
          <a:xfrm>
            <a:off x="7539813" y="5675542"/>
            <a:ext cx="2450592" cy="676656"/>
          </a:xfrm>
          <a:prstGeom prst="rect">
            <a:avLst/>
          </a:prstGeom>
          <a:solidFill>
            <a:srgbClr val="A5D4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Date &gt;= Start of Current Year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4CD1-6067-F9D2-F943-558BD60594B5}"/>
              </a:ext>
            </a:extLst>
          </p:cNvPr>
          <p:cNvSpPr/>
          <p:nvPr/>
        </p:nvSpPr>
        <p:spPr>
          <a:xfrm>
            <a:off x="1912267" y="5675542"/>
            <a:ext cx="2450592" cy="676656"/>
          </a:xfrm>
          <a:prstGeom prst="rect">
            <a:avLst/>
          </a:prstGeom>
          <a:solidFill>
            <a:srgbClr val="A5D4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Sales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407D-020E-200C-23BA-4142DD599071}"/>
              </a:ext>
            </a:extLst>
          </p:cNvPr>
          <p:cNvSpPr/>
          <p:nvPr/>
        </p:nvSpPr>
        <p:spPr>
          <a:xfrm>
            <a:off x="4722865" y="4284013"/>
            <a:ext cx="2450592" cy="676656"/>
          </a:xfrm>
          <a:prstGeom prst="rect">
            <a:avLst/>
          </a:prstGeom>
          <a:solidFill>
            <a:srgbClr val="A5D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Filtered Sales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1FB3E3-DBFD-F22A-4466-C6B98939F6A1}"/>
              </a:ext>
            </a:extLst>
          </p:cNvPr>
          <p:cNvSpPr/>
          <p:nvPr/>
        </p:nvSpPr>
        <p:spPr>
          <a:xfrm>
            <a:off x="4722865" y="3207994"/>
            <a:ext cx="2450592" cy="676656"/>
          </a:xfrm>
          <a:prstGeom prst="rect">
            <a:avLst/>
          </a:prstGeom>
          <a:solidFill>
            <a:srgbClr val="FFB3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 Sales Amount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F88F-7EA3-A3A1-AFB5-A923D22E9B09}"/>
              </a:ext>
            </a:extLst>
          </p:cNvPr>
          <p:cNvSpPr/>
          <p:nvPr/>
        </p:nvSpPr>
        <p:spPr>
          <a:xfrm>
            <a:off x="4722865" y="2131976"/>
            <a:ext cx="2450592" cy="676656"/>
          </a:xfrm>
          <a:prstGeom prst="rect">
            <a:avLst/>
          </a:prstGeom>
          <a:solidFill>
            <a:srgbClr val="EEE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 Electronics Sales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1A431CA-3981-A48C-3846-1D783995A3CA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4185426" y="3912807"/>
            <a:ext cx="714873" cy="28105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98339A6-57AD-F434-AD41-192257A0D75E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rot="16200000" flipV="1">
            <a:off x="5592313" y="5316518"/>
            <a:ext cx="714873" cy="31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2BE874-E29A-8702-D308-CFFFE2B84A53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rot="16200000" flipV="1">
            <a:off x="6999199" y="3909632"/>
            <a:ext cx="714873" cy="28169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2DAF9FD-522B-7DE4-EFAC-E73A91CCAD38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rot="5400000" flipH="1" flipV="1">
            <a:off x="5748480" y="4084332"/>
            <a:ext cx="399363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47C2CA-4A50-30B7-3544-3C4D468DBDBD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5948161" y="2808632"/>
            <a:ext cx="0" cy="39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30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246</Words>
  <Application>Microsoft Office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Non- Mathematical Operation Color Coding</vt:lpstr>
      <vt:lpstr>Mathematical Operation Color Coding</vt:lpstr>
      <vt:lpstr>DAX Measure – CY Electronics Sales</vt:lpstr>
      <vt:lpstr>DAX Measure – Current Year Electronics Sales Amount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Charles</dc:creator>
  <cp:lastModifiedBy>Edward Charles</cp:lastModifiedBy>
  <cp:revision>1</cp:revision>
  <dcterms:created xsi:type="dcterms:W3CDTF">2025-01-29T04:21:17Z</dcterms:created>
  <dcterms:modified xsi:type="dcterms:W3CDTF">2025-02-12T03:47:46Z</dcterms:modified>
</cp:coreProperties>
</file>