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71" r:id="rId4"/>
    <p:sldId id="275" r:id="rId5"/>
    <p:sldId id="276" r:id="rId6"/>
    <p:sldId id="277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C46C-C84B-DD73-6F71-B56E13025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DDD14-19AB-4DA0-ECFA-E2C22B96A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F6622-C2EC-E601-64ED-B9F70497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17E8-C4F0-407B-9452-FD4BDAF7067E}" type="datetimeFigureOut">
              <a:rPr lang="en-US" smtClean="0"/>
              <a:t>04/26/2025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D197-AF6C-BBAC-B8E2-A3C9D2C7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D18E9-E00F-65F6-99DB-CF5F0488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021C-E96B-495F-A989-424E13E4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2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964A-1526-5783-6126-D7E136E4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98247-4CD0-5407-A380-3BC276372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9AFDC-A7BC-A0C5-27D2-F756F924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17E8-C4F0-407B-9452-FD4BDAF7067E}" type="datetimeFigureOut">
              <a:rPr lang="en-US" smtClean="0"/>
              <a:t>04/26/2025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FF97E-F1DE-0F61-4529-77F18229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26CE-2824-7463-5030-2C6D1285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021C-E96B-495F-A989-424E13E4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1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A6E92-F9ED-007E-0762-5B06F16B7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AD972-A320-815A-15EC-95AA3D092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73662-4379-ECD6-DF03-B7C73C1D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17E8-C4F0-407B-9452-FD4BDAF7067E}" type="datetimeFigureOut">
              <a:rPr lang="en-US" smtClean="0"/>
              <a:t>04/26/2025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0EC88-8918-1E43-2AE9-1A172106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F216F-8DD5-1F06-775C-0835A9E7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021C-E96B-495F-A989-424E13E4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2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EA13-0A58-DA83-E2E5-55CBF38D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AB19-9B7D-2CDD-EB46-A90645E71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B5177-71AC-6257-CF5D-FADEBE00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17E8-C4F0-407B-9452-FD4BDAF7067E}" type="datetimeFigureOut">
              <a:rPr lang="en-US" smtClean="0"/>
              <a:t>04/26/2025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C80E-2B77-9DF0-956A-D577CEFD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8DEE6-DB99-5AB6-B476-96E3BA3B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021C-E96B-495F-A989-424E13E4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6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B64F-01C7-D01C-6102-646220C9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C2EED-E08B-AD2F-E218-469142867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A6BC0-2C84-B79D-DB38-C2BCED71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17E8-C4F0-407B-9452-FD4BDAF7067E}" type="datetimeFigureOut">
              <a:rPr lang="en-US" smtClean="0"/>
              <a:t>04/26/2025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7757-5C99-C3E7-E054-ACBE398B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DBE84-1F97-5347-A694-C13C8BDA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021C-E96B-495F-A989-424E13E4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7037-85D7-82E5-E296-9593D282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0EA3-F51B-1A91-1824-FC922E9A1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2CFB1-BDAE-4CCE-00C8-0DC9B9D5F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CDF9-7615-BF49-DCE9-944DBAA0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17E8-C4F0-407B-9452-FD4BDAF7067E}" type="datetimeFigureOut">
              <a:rPr lang="en-US" smtClean="0"/>
              <a:t>04/26/2025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E8B42-A92B-593A-679E-E0993663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4F7FF-3A27-AE82-0E9E-C20DF8D0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021C-E96B-495F-A989-424E13E4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7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007D-8B77-C938-111B-F82DF6D9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20843-567C-AC5E-84D7-03F484025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D68A8-9721-C44C-C8D0-C0D5C1D60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4893B-8A0B-BCFD-2236-3DA37DD63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CA331-56CF-CBAC-985D-25942883F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E242F-22E4-A006-34F8-C59F7F27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17E8-C4F0-407B-9452-FD4BDAF7067E}" type="datetimeFigureOut">
              <a:rPr lang="en-US" smtClean="0"/>
              <a:t>04/26/2025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45FE8-0F10-AB77-4D57-75EE5246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0D797-E543-5CAF-D5F4-E9F60DDB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021C-E96B-495F-A989-424E13E4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CCC0-D604-7D4D-AC33-1676A42E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E73C5-8EA5-70D8-680D-D1B4CB68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17E8-C4F0-407B-9452-FD4BDAF7067E}" type="datetimeFigureOut">
              <a:rPr lang="en-US" smtClean="0"/>
              <a:t>04/26/2025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918AC-0875-F99E-00E4-C990E99E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0C770-7E28-01E5-A027-CA55BED0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021C-E96B-495F-A989-424E13E4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0C8E5-0487-57B7-93B9-9F24795E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17E8-C4F0-407B-9452-FD4BDAF7067E}" type="datetimeFigureOut">
              <a:rPr lang="en-US" smtClean="0"/>
              <a:t>04/26/2025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43012-B809-C701-5CE4-E874E6CE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1F565-E3C3-C4DD-FAC7-4697DA84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021C-E96B-495F-A989-424E13E4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6178-9C01-BB94-879D-078D25B2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A6E2F-8321-80B1-0544-4D5D5867F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D3BAB-9BC6-C9EE-960E-A93CE69A2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C0ECB-620F-3897-6599-A64A5C71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17E8-C4F0-407B-9452-FD4BDAF7067E}" type="datetimeFigureOut">
              <a:rPr lang="en-US" smtClean="0"/>
              <a:t>04/26/2025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FE13F-19F4-6D0C-A4C9-4896020B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818F8-1654-0506-040F-C46A340D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021C-E96B-495F-A989-424E13E4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9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33E8-9379-8886-251B-D2513867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6EF96-1F8E-9605-4526-545AF6988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3C9A3-0A3C-EF69-8875-38A92DB78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3B05A-7E00-7A80-5937-47252C8D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17E8-C4F0-407B-9452-FD4BDAF7067E}" type="datetimeFigureOut">
              <a:rPr lang="en-US" smtClean="0"/>
              <a:t>04/26/2025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2FBDC-0EB4-E44C-9009-EC3311B0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28793-506A-780E-76A1-45DAA7E4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021C-E96B-495F-A989-424E13E4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2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BA1E8-722E-E444-B58D-B37DC9E8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6551D-F106-37D4-1C4F-22F082C8B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6F5B3-4BDF-A623-8286-1BDE29EAE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1417E8-C4F0-407B-9452-FD4BDAF7067E}" type="datetimeFigureOut">
              <a:rPr lang="en-US" smtClean="0"/>
              <a:t>04/26/2025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D9CCF-B51F-5CD6-AD2F-432B05A5E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69945-7A31-F38E-C231-29637AD6F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D021C-E96B-495F-A989-424E13E4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0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F34B-7686-CC3D-D717-6BC9716F5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63921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MICROSOFT POWER BI </a:t>
            </a:r>
            <a:br>
              <a:rPr lang="en-US" sz="4000" dirty="0"/>
            </a:br>
            <a:r>
              <a:rPr lang="en-US" sz="4000" dirty="0"/>
              <a:t>DATA ANALYSIS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644C-0BEA-23B5-8A70-5138D75E8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6499"/>
            <a:ext cx="9144000" cy="635001"/>
          </a:xfrm>
        </p:spPr>
        <p:txBody>
          <a:bodyPr>
            <a:normAutofit/>
          </a:bodyPr>
          <a:lstStyle/>
          <a:p>
            <a:r>
              <a:rPr lang="en-US" sz="3200" b="1" dirty="0"/>
              <a:t>Final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986805F-03D0-3E75-016F-72C4C06335C0}"/>
              </a:ext>
            </a:extLst>
          </p:cNvPr>
          <p:cNvSpPr txBox="1">
            <a:spLocks/>
          </p:cNvSpPr>
          <p:nvPr/>
        </p:nvSpPr>
        <p:spPr>
          <a:xfrm>
            <a:off x="540774" y="4202469"/>
            <a:ext cx="2821859" cy="1682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dirty="0"/>
              <a:t>Sondos Essam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Abdulla Mohamed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Amr Nagy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Josef Gerges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Abdulla Selim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5C52D4F-E1FB-EE63-7A17-12C187C75CD0}"/>
              </a:ext>
            </a:extLst>
          </p:cNvPr>
          <p:cNvSpPr txBox="1">
            <a:spLocks/>
          </p:cNvSpPr>
          <p:nvPr/>
        </p:nvSpPr>
        <p:spPr>
          <a:xfrm>
            <a:off x="4130842" y="3222109"/>
            <a:ext cx="3930316" cy="861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Super Store Sales</a:t>
            </a:r>
          </a:p>
          <a:p>
            <a:r>
              <a:rPr lang="en-US" dirty="0"/>
              <a:t>Data Insights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38A682B-49FA-6403-3BD9-E4603498D6FA}"/>
              </a:ext>
            </a:extLst>
          </p:cNvPr>
          <p:cNvSpPr txBox="1">
            <a:spLocks/>
          </p:cNvSpPr>
          <p:nvPr/>
        </p:nvSpPr>
        <p:spPr>
          <a:xfrm>
            <a:off x="6666272" y="5486400"/>
            <a:ext cx="4984954" cy="861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Supervise </a:t>
            </a:r>
          </a:p>
          <a:p>
            <a:r>
              <a:rPr lang="en-US" sz="2800" dirty="0"/>
              <a:t>Eng: Ahmed Megahed</a:t>
            </a:r>
          </a:p>
        </p:txBody>
      </p:sp>
      <p:pic>
        <p:nvPicPr>
          <p:cNvPr id="1028" name="Picture 4" descr="مبادرة رواد مصر الرقمية">
            <a:extLst>
              <a:ext uri="{FF2B5EF4-FFF2-40B4-BE49-F238E27FC236}">
                <a16:creationId xmlns:a16="http://schemas.microsoft.com/office/drawing/2014/main" id="{C5CC4479-200B-0DFC-2E44-C5CC9832F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30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logo with numbers and lines&#10;&#10;AI-generated content may be incorrect.">
            <a:extLst>
              <a:ext uri="{FF2B5EF4-FFF2-40B4-BE49-F238E27FC236}">
                <a16:creationId xmlns:a16="http://schemas.microsoft.com/office/drawing/2014/main" id="{372EDDF9-92F2-8C3E-14B7-F839033A5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57" y="-1230"/>
            <a:ext cx="1459043" cy="15645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6A84C20-F09A-CD6C-51D5-C94BB8534FA6}"/>
              </a:ext>
            </a:extLst>
          </p:cNvPr>
          <p:cNvSpPr txBox="1">
            <a:spLocks/>
          </p:cNvSpPr>
          <p:nvPr/>
        </p:nvSpPr>
        <p:spPr>
          <a:xfrm>
            <a:off x="361724" y="3653090"/>
            <a:ext cx="2821858" cy="4082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Prepared by Team 2</a:t>
            </a:r>
          </a:p>
        </p:txBody>
      </p:sp>
    </p:spTree>
    <p:extLst>
      <p:ext uri="{BB962C8B-B14F-4D97-AF65-F5344CB8AC3E}">
        <p14:creationId xmlns:p14="http://schemas.microsoft.com/office/powerpoint/2010/main" val="739916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47DC2-88E6-712A-3792-D1F7BEA11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EA28-7BFF-511F-C726-4ED4D01B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632" y="1"/>
            <a:ext cx="10043652" cy="754830"/>
          </a:xfrm>
          <a:solidFill>
            <a:schemeClr val="accent4">
              <a:lumMod val="75000"/>
            </a:schemeClr>
          </a:solidFill>
        </p:spPr>
        <p:txBody>
          <a:bodyPr>
            <a:noAutofit/>
          </a:bodyPr>
          <a:lstStyle/>
          <a:p>
            <a:br>
              <a:rPr lang="en-US" sz="4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4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Insights</a:t>
            </a:r>
            <a:br>
              <a:rPr lang="en-US" sz="4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9" name="Picture 8" descr="مبادرة رواد مصر الرقمية">
            <a:extLst>
              <a:ext uri="{FF2B5EF4-FFF2-40B4-BE49-F238E27FC236}">
                <a16:creationId xmlns:a16="http://schemas.microsoft.com/office/drawing/2014/main" id="{159BEE77-77E6-64B4-46CD-408D56E55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229"/>
            <a:ext cx="1076631" cy="85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numbers and lines&#10;&#10;AI-generated content may be incorrect.">
            <a:extLst>
              <a:ext uri="{FF2B5EF4-FFF2-40B4-BE49-F238E27FC236}">
                <a16:creationId xmlns:a16="http://schemas.microsoft.com/office/drawing/2014/main" id="{FF35E2B5-7FBD-0713-AD8F-69D9028D1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369" y="-27040"/>
            <a:ext cx="1076631" cy="875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2905A815-B654-E445-7E43-DC65909BA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31" y="1071857"/>
            <a:ext cx="10038737" cy="522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3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E94EA-A1F7-263D-8A4C-66577B1C4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4CFC-7FAA-C72F-93E1-B51EC53D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632" y="1"/>
            <a:ext cx="10043652" cy="754830"/>
          </a:xfrm>
          <a:solidFill>
            <a:schemeClr val="accent4">
              <a:lumMod val="75000"/>
            </a:schemeClr>
          </a:solidFill>
        </p:spPr>
        <p:txBody>
          <a:bodyPr>
            <a:noAutofit/>
          </a:bodyPr>
          <a:lstStyle/>
          <a:p>
            <a:br>
              <a:rPr lang="en-US" sz="4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4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Insights</a:t>
            </a:r>
            <a:br>
              <a:rPr lang="en-US" sz="4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9" name="Picture 8" descr="مبادرة رواد مصر الرقمية">
            <a:extLst>
              <a:ext uri="{FF2B5EF4-FFF2-40B4-BE49-F238E27FC236}">
                <a16:creationId xmlns:a16="http://schemas.microsoft.com/office/drawing/2014/main" id="{F7BEDF3B-394E-7B55-F8B6-6F0406067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229"/>
            <a:ext cx="1076631" cy="85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numbers and lines&#10;&#10;AI-generated content may be incorrect.">
            <a:extLst>
              <a:ext uri="{FF2B5EF4-FFF2-40B4-BE49-F238E27FC236}">
                <a16:creationId xmlns:a16="http://schemas.microsoft.com/office/drawing/2014/main" id="{153783AF-E693-C602-D8B1-5FF4B7832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369" y="-27040"/>
            <a:ext cx="1076631" cy="875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93F2D8-E8A0-9843-3AED-6CA1B5B05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7" y="1179872"/>
            <a:ext cx="11194026" cy="53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9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37512-2830-72B4-45CF-8036920E0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8E8B-1F0D-04B6-FFFF-CC2B2249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632" y="1"/>
            <a:ext cx="10043652" cy="754830"/>
          </a:xfrm>
          <a:solidFill>
            <a:schemeClr val="accent4">
              <a:lumMod val="75000"/>
            </a:schemeClr>
          </a:solidFill>
        </p:spPr>
        <p:txBody>
          <a:bodyPr>
            <a:noAutofit/>
          </a:bodyPr>
          <a:lstStyle/>
          <a:p>
            <a:br>
              <a:rPr lang="en-US" sz="4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4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Insights</a:t>
            </a:r>
            <a:br>
              <a:rPr lang="en-US" sz="4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9" name="Picture 8" descr="مبادرة رواد مصر الرقمية">
            <a:extLst>
              <a:ext uri="{FF2B5EF4-FFF2-40B4-BE49-F238E27FC236}">
                <a16:creationId xmlns:a16="http://schemas.microsoft.com/office/drawing/2014/main" id="{7468DA13-7FF8-1AE4-1131-03C97600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229"/>
            <a:ext cx="1076631" cy="85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numbers and lines&#10;&#10;AI-generated content may be incorrect.">
            <a:extLst>
              <a:ext uri="{FF2B5EF4-FFF2-40B4-BE49-F238E27FC236}">
                <a16:creationId xmlns:a16="http://schemas.microsoft.com/office/drawing/2014/main" id="{504102F2-DDA8-BDBC-F81C-98FC97AB5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369" y="-27040"/>
            <a:ext cx="1076631" cy="875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A screenshot of a data&#10;&#10;AI-generated content may be incorrect.">
            <a:extLst>
              <a:ext uri="{FF2B5EF4-FFF2-40B4-BE49-F238E27FC236}">
                <a16:creationId xmlns:a16="http://schemas.microsoft.com/office/drawing/2014/main" id="{26F683D5-AF7D-5F91-55F8-2BAE15447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32" y="1052809"/>
            <a:ext cx="10038737" cy="53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45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33F19-3BDE-F890-D181-62FA2FC8B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1BCA-694C-178B-3848-1980472D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632" y="1"/>
            <a:ext cx="10043652" cy="754830"/>
          </a:xfrm>
          <a:solidFill>
            <a:schemeClr val="accent4">
              <a:lumMod val="75000"/>
            </a:schemeClr>
          </a:solidFill>
        </p:spPr>
        <p:txBody>
          <a:bodyPr>
            <a:noAutofit/>
          </a:bodyPr>
          <a:lstStyle/>
          <a:p>
            <a:br>
              <a:rPr lang="en-US" sz="4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4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Insights</a:t>
            </a:r>
            <a:br>
              <a:rPr lang="en-US" sz="4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9" name="Picture 8" descr="مبادرة رواد مصر الرقمية">
            <a:extLst>
              <a:ext uri="{FF2B5EF4-FFF2-40B4-BE49-F238E27FC236}">
                <a16:creationId xmlns:a16="http://schemas.microsoft.com/office/drawing/2014/main" id="{27274DA8-0B39-09FC-5DD2-7456429C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229"/>
            <a:ext cx="1076631" cy="85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numbers and lines&#10;&#10;AI-generated content may be incorrect.">
            <a:extLst>
              <a:ext uri="{FF2B5EF4-FFF2-40B4-BE49-F238E27FC236}">
                <a16:creationId xmlns:a16="http://schemas.microsoft.com/office/drawing/2014/main" id="{84BB42CF-6A1D-AE84-5DE9-5350BEA83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369" y="-27040"/>
            <a:ext cx="1076631" cy="875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410C71D-06D0-3589-28E2-161E84F81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1019475"/>
            <a:ext cx="7978878" cy="5838524"/>
          </a:xfrm>
          <a:prstGeom prst="rect">
            <a:avLst/>
          </a:prstGeom>
        </p:spPr>
      </p:pic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44E9511F-5EE3-01D6-6150-B34AF1917E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309" y="4365523"/>
            <a:ext cx="3475704" cy="2339299"/>
          </a:xfrm>
          <a:prstGeom prst="rect">
            <a:avLst/>
          </a:prstGeom>
        </p:spPr>
      </p:pic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77FC415-7907-2EB2-2506-2D18F39B51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309" y="2053870"/>
            <a:ext cx="3475703" cy="2339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FA0160-8B52-F14C-5045-1D5A8F836169}"/>
              </a:ext>
            </a:extLst>
          </p:cNvPr>
          <p:cNvSpPr txBox="1"/>
          <p:nvPr/>
        </p:nvSpPr>
        <p:spPr>
          <a:xfrm>
            <a:off x="8755628" y="1081185"/>
            <a:ext cx="331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Shipping and Regional  Tooltip</a:t>
            </a:r>
          </a:p>
        </p:txBody>
      </p:sp>
    </p:spTree>
    <p:extLst>
      <p:ext uri="{BB962C8B-B14F-4D97-AF65-F5344CB8AC3E}">
        <p14:creationId xmlns:p14="http://schemas.microsoft.com/office/powerpoint/2010/main" val="415608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48F98-90E9-3987-C395-55E1A5184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33E5-730C-9E9E-CE51-F0200DDB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632" y="1"/>
            <a:ext cx="10043652" cy="754830"/>
          </a:xfrm>
          <a:solidFill>
            <a:schemeClr val="accent4">
              <a:lumMod val="75000"/>
            </a:schemeClr>
          </a:solidFill>
        </p:spPr>
        <p:txBody>
          <a:bodyPr>
            <a:noAutofit/>
          </a:bodyPr>
          <a:lstStyle/>
          <a:p>
            <a:br>
              <a:rPr lang="en-US" sz="4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br>
              <a:rPr lang="en-US" sz="4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9" name="Picture 8" descr="مبادرة رواد مصر الرقمية">
            <a:extLst>
              <a:ext uri="{FF2B5EF4-FFF2-40B4-BE49-F238E27FC236}">
                <a16:creationId xmlns:a16="http://schemas.microsoft.com/office/drawing/2014/main" id="{3345C6EB-9CB3-A05E-1884-45FA7A058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229"/>
            <a:ext cx="1076631" cy="85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numbers and lines&#10;&#10;AI-generated content may be incorrect.">
            <a:extLst>
              <a:ext uri="{FF2B5EF4-FFF2-40B4-BE49-F238E27FC236}">
                <a16:creationId xmlns:a16="http://schemas.microsoft.com/office/drawing/2014/main" id="{50B56F44-1CD5-45A9-C9BD-6D314A158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369" y="-27040"/>
            <a:ext cx="1076631" cy="875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422FED-3C56-87FD-3FA8-21F60B89C682}"/>
              </a:ext>
            </a:extLst>
          </p:cNvPr>
          <p:cNvSpPr txBox="1"/>
          <p:nvPr/>
        </p:nvSpPr>
        <p:spPr>
          <a:xfrm>
            <a:off x="2349910" y="2507226"/>
            <a:ext cx="7492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accent1">
                    <a:lumMod val="75000"/>
                  </a:schemeClr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82631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DA65-D330-D838-E048-A903B973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362" y="2796391"/>
            <a:ext cx="7210996" cy="1047136"/>
          </a:xfrm>
        </p:spPr>
        <p:txBody>
          <a:bodyPr>
            <a:noAutofit/>
          </a:bodyPr>
          <a:lstStyle/>
          <a:p>
            <a:r>
              <a:rPr lang="en-US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Project Overview and Objectives</a:t>
            </a:r>
            <a:b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3600" dirty="0"/>
          </a:p>
        </p:txBody>
      </p:sp>
      <p:pic>
        <p:nvPicPr>
          <p:cNvPr id="5" name="Picture 4" descr="A blue globe with a magnifying glass&#10;&#10;AI-generated content may be incorrect.">
            <a:extLst>
              <a:ext uri="{FF2B5EF4-FFF2-40B4-BE49-F238E27FC236}">
                <a16:creationId xmlns:a16="http://schemas.microsoft.com/office/drawing/2014/main" id="{7E4F9180-F71A-A95E-F1A1-C36C27A62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29" y="1065570"/>
            <a:ext cx="3463470" cy="3129178"/>
          </a:xfrm>
          <a:prstGeom prst="rect">
            <a:avLst/>
          </a:prstGeom>
        </p:spPr>
      </p:pic>
      <p:pic>
        <p:nvPicPr>
          <p:cNvPr id="6" name="Picture 4" descr="مبادرة رواد مصر الرقمية">
            <a:extLst>
              <a:ext uri="{FF2B5EF4-FFF2-40B4-BE49-F238E27FC236}">
                <a16:creationId xmlns:a16="http://schemas.microsoft.com/office/drawing/2014/main" id="{74B21C87-5203-0045-A499-A961E421F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30"/>
            <a:ext cx="1783829" cy="156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with numbers and lines&#10;&#10;AI-generated content may be incorrect.">
            <a:extLst>
              <a:ext uri="{FF2B5EF4-FFF2-40B4-BE49-F238E27FC236}">
                <a16:creationId xmlns:a16="http://schemas.microsoft.com/office/drawing/2014/main" id="{4565515D-6AF7-5B63-2DD0-206023AC9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57" y="-27041"/>
            <a:ext cx="1459043" cy="15645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6516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0E29-537E-7D22-6DA4-A2875344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15" y="1587344"/>
            <a:ext cx="2262650" cy="693482"/>
          </a:xfrm>
        </p:spPr>
        <p:txBody>
          <a:bodyPr>
            <a:normAutofit/>
          </a:bodyPr>
          <a:lstStyle/>
          <a:p>
            <a:r>
              <a:rPr lang="en-US" sz="1900" b="1" dirty="0"/>
              <a:t>Dataset</a:t>
            </a:r>
            <a:endParaRPr lang="en-US" sz="1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83688-2DFF-06AA-C05B-3A8B66015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16" y="2466740"/>
            <a:ext cx="3284936" cy="962259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/>
              <a:t>Total Records:</a:t>
            </a:r>
            <a:r>
              <a:rPr lang="en-US" sz="1600" dirty="0"/>
              <a:t> 9,800 rows</a:t>
            </a:r>
          </a:p>
          <a:p>
            <a:endParaRPr lang="en-US" sz="1600" dirty="0"/>
          </a:p>
          <a:p>
            <a:r>
              <a:rPr lang="en-US" sz="1600" b="1" dirty="0"/>
              <a:t>Total Columns:</a:t>
            </a:r>
            <a:r>
              <a:rPr lang="en-US" sz="1600" dirty="0"/>
              <a:t> 18 fields</a:t>
            </a:r>
          </a:p>
          <a:p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9267F1-EFC8-8359-E4B0-C79369CFCA82}"/>
              </a:ext>
            </a:extLst>
          </p:cNvPr>
          <p:cNvSpPr txBox="1">
            <a:spLocks/>
          </p:cNvSpPr>
          <p:nvPr/>
        </p:nvSpPr>
        <p:spPr>
          <a:xfrm>
            <a:off x="690716" y="4616246"/>
            <a:ext cx="4721942" cy="1183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مبادرة رواد مصر الرقمية">
            <a:extLst>
              <a:ext uri="{FF2B5EF4-FFF2-40B4-BE49-F238E27FC236}">
                <a16:creationId xmlns:a16="http://schemas.microsoft.com/office/drawing/2014/main" id="{81F2F2F3-8BD2-77AD-090F-D4E3E322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229"/>
            <a:ext cx="1076631" cy="85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C00461-CF52-15AB-300E-A4E8AD092F3E}"/>
              </a:ext>
            </a:extLst>
          </p:cNvPr>
          <p:cNvSpPr txBox="1">
            <a:spLocks/>
          </p:cNvSpPr>
          <p:nvPr/>
        </p:nvSpPr>
        <p:spPr>
          <a:xfrm>
            <a:off x="538315" y="3416574"/>
            <a:ext cx="2778841" cy="703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1" dirty="0"/>
              <a:t>Data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F4DBEF-F43A-D6E4-C44A-378E74E9AEBA}"/>
              </a:ext>
            </a:extLst>
          </p:cNvPr>
          <p:cNvSpPr txBox="1"/>
          <p:nvPr/>
        </p:nvSpPr>
        <p:spPr>
          <a:xfrm>
            <a:off x="695629" y="4323858"/>
            <a:ext cx="52430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/>
              <a:t>Numerical: </a:t>
            </a:r>
            <a:r>
              <a:rPr lang="en-US" sz="1600" dirty="0"/>
              <a:t>Row ID, Postal Code (some float), Sales</a:t>
            </a:r>
          </a:p>
          <a:p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/>
              <a:t>Textual/Object</a:t>
            </a:r>
            <a:r>
              <a:rPr lang="en-US" sz="1600" dirty="0"/>
              <a:t>: All other columns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F382888-8198-7593-DA8E-26E20500ED18}"/>
              </a:ext>
            </a:extLst>
          </p:cNvPr>
          <p:cNvSpPr txBox="1">
            <a:spLocks/>
          </p:cNvSpPr>
          <p:nvPr/>
        </p:nvSpPr>
        <p:spPr>
          <a:xfrm>
            <a:off x="1076631" y="0"/>
            <a:ext cx="10028903" cy="8486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Overview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30BA82-1322-C0D6-2A85-A9454D505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682" y="984202"/>
            <a:ext cx="6052792" cy="5711566"/>
          </a:xfrm>
          <a:prstGeom prst="rect">
            <a:avLst/>
          </a:prstGeom>
        </p:spPr>
      </p:pic>
      <p:pic>
        <p:nvPicPr>
          <p:cNvPr id="10" name="Picture 9" descr="A logo with numbers and lines&#10;&#10;AI-generated content may be incorrect.">
            <a:extLst>
              <a:ext uri="{FF2B5EF4-FFF2-40B4-BE49-F238E27FC236}">
                <a16:creationId xmlns:a16="http://schemas.microsoft.com/office/drawing/2014/main" id="{90EB1E8D-6FCC-5CA5-7257-3C0ABEB97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369" y="-27040"/>
            <a:ext cx="1076631" cy="875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807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0E766-3E0C-627C-BCF0-7AD2102D6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50DBC2-C6C3-322B-C3F1-B3C10CC7AA10}"/>
              </a:ext>
            </a:extLst>
          </p:cNvPr>
          <p:cNvSpPr txBox="1">
            <a:spLocks/>
          </p:cNvSpPr>
          <p:nvPr/>
        </p:nvSpPr>
        <p:spPr>
          <a:xfrm>
            <a:off x="690716" y="4616246"/>
            <a:ext cx="4721942" cy="1183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مبادرة رواد مصر الرقمية">
            <a:extLst>
              <a:ext uri="{FF2B5EF4-FFF2-40B4-BE49-F238E27FC236}">
                <a16:creationId xmlns:a16="http://schemas.microsoft.com/office/drawing/2014/main" id="{20134E07-764F-3B7C-A7B4-0EEACE7EE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229"/>
            <a:ext cx="1076631" cy="85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FA5F268-009A-5F02-C095-703DDD8ECE91}"/>
              </a:ext>
            </a:extLst>
          </p:cNvPr>
          <p:cNvSpPr txBox="1">
            <a:spLocks/>
          </p:cNvSpPr>
          <p:nvPr/>
        </p:nvSpPr>
        <p:spPr>
          <a:xfrm>
            <a:off x="289661" y="1268951"/>
            <a:ext cx="1954162" cy="565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1" dirty="0"/>
              <a:t>Missing Data</a:t>
            </a:r>
            <a:endParaRPr lang="en-US" sz="19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3AD5F8-0819-9153-145F-85865CFBE447}"/>
              </a:ext>
            </a:extLst>
          </p:cNvPr>
          <p:cNvSpPr txBox="1">
            <a:spLocks/>
          </p:cNvSpPr>
          <p:nvPr/>
        </p:nvSpPr>
        <p:spPr>
          <a:xfrm>
            <a:off x="1919987" y="1726007"/>
            <a:ext cx="5200361" cy="56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Only Postal Code has missing values (11 entries)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BEA0D6B-85A0-AF77-B234-6794D1DDDA56}"/>
              </a:ext>
            </a:extLst>
          </p:cNvPr>
          <p:cNvSpPr txBox="1">
            <a:spLocks/>
          </p:cNvSpPr>
          <p:nvPr/>
        </p:nvSpPr>
        <p:spPr>
          <a:xfrm>
            <a:off x="1076631" y="0"/>
            <a:ext cx="10028903" cy="8486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Data Cleaning &amp; Transformation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" name="Picture 9" descr="A logo with numbers and lines&#10;&#10;AI-generated content may be incorrect.">
            <a:extLst>
              <a:ext uri="{FF2B5EF4-FFF2-40B4-BE49-F238E27FC236}">
                <a16:creationId xmlns:a16="http://schemas.microsoft.com/office/drawing/2014/main" id="{5E7E4269-8E9C-C9AF-4475-8DC9FF289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369" y="-27040"/>
            <a:ext cx="1076631" cy="875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FBAF327B-385E-052C-DB03-618411C865B8}"/>
              </a:ext>
            </a:extLst>
          </p:cNvPr>
          <p:cNvSpPr txBox="1">
            <a:spLocks/>
          </p:cNvSpPr>
          <p:nvPr/>
        </p:nvSpPr>
        <p:spPr>
          <a:xfrm>
            <a:off x="304800" y="2025510"/>
            <a:ext cx="3230374" cy="565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1" dirty="0"/>
              <a:t>Date Format Inconsistencies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ED7DBEE-2775-885B-F506-0BA708F568AF}"/>
              </a:ext>
            </a:extLst>
          </p:cNvPr>
          <p:cNvSpPr txBox="1">
            <a:spLocks/>
          </p:cNvSpPr>
          <p:nvPr/>
        </p:nvSpPr>
        <p:spPr>
          <a:xfrm>
            <a:off x="289661" y="3634769"/>
            <a:ext cx="4031485" cy="565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1" dirty="0"/>
              <a:t>Encoding Issues (Special Characters)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37F141C-E3CA-CD86-312F-86DA1A00E076}"/>
              </a:ext>
            </a:extLst>
          </p:cNvPr>
          <p:cNvSpPr txBox="1">
            <a:spLocks/>
          </p:cNvSpPr>
          <p:nvPr/>
        </p:nvSpPr>
        <p:spPr>
          <a:xfrm>
            <a:off x="304799" y="5163388"/>
            <a:ext cx="3789771" cy="565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1" dirty="0"/>
              <a:t>Precision Issues (Sales Amount)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28CB04C-AA3D-0FB1-E700-0BFC3523E692}"/>
              </a:ext>
            </a:extLst>
          </p:cNvPr>
          <p:cNvSpPr txBox="1">
            <a:spLocks/>
          </p:cNvSpPr>
          <p:nvPr/>
        </p:nvSpPr>
        <p:spPr>
          <a:xfrm>
            <a:off x="1919987" y="2498002"/>
            <a:ext cx="6082602" cy="72523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6400" dirty="0"/>
              <a:t>Some dates are written like 8/11/2017 (Month/Day/Year) — which looks like U.S. format.</a:t>
            </a:r>
          </a:p>
          <a:p>
            <a:pPr>
              <a:lnSpc>
                <a:spcPct val="110000"/>
              </a:lnSpc>
            </a:pPr>
            <a:r>
              <a:rPr lang="en-US" sz="6400" dirty="0"/>
              <a:t>Others are like 13/05/2015 (Day/Month/Year) — which looks like European format.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8AD6202-945E-5A2E-F079-E0C727A86746}"/>
              </a:ext>
            </a:extLst>
          </p:cNvPr>
          <p:cNvSpPr txBox="1">
            <a:spLocks/>
          </p:cNvSpPr>
          <p:nvPr/>
        </p:nvSpPr>
        <p:spPr>
          <a:xfrm>
            <a:off x="1788340" y="4196887"/>
            <a:ext cx="7248635" cy="1040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Some products have strange characters like Â inside the name.</a:t>
            </a:r>
          </a:p>
          <a:p>
            <a:r>
              <a:rPr lang="en-US" sz="1600" dirty="0" err="1"/>
              <a:t>Konftel</a:t>
            </a:r>
            <a:r>
              <a:rPr lang="en-US" sz="1600" dirty="0"/>
              <a:t> 250 </a:t>
            </a:r>
            <a:r>
              <a:rPr lang="en-US" sz="1600" dirty="0" err="1"/>
              <a:t>ConferenceÂ</a:t>
            </a:r>
            <a:r>
              <a:rPr lang="en-US" sz="1600" dirty="0"/>
              <a:t> </a:t>
            </a:r>
            <a:r>
              <a:rPr lang="en-US" sz="1600" dirty="0" err="1"/>
              <a:t>phoneÂ</a:t>
            </a:r>
            <a:r>
              <a:rPr lang="en-US" sz="1600" dirty="0"/>
              <a:t> - Charcoal black</a:t>
            </a:r>
          </a:p>
          <a:p>
            <a:r>
              <a:rPr lang="en-US" sz="1600" dirty="0" err="1"/>
              <a:t>ImationÂ</a:t>
            </a:r>
            <a:r>
              <a:rPr lang="en-US" sz="1600" dirty="0"/>
              <a:t> 8GB Mini </a:t>
            </a:r>
            <a:r>
              <a:rPr lang="en-US" sz="1600" dirty="0" err="1"/>
              <a:t>TravelDrive</a:t>
            </a:r>
            <a:r>
              <a:rPr lang="en-US" sz="1600" dirty="0"/>
              <a:t> USB 2.0Â Flash Drive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0EE3B01-13B3-8474-E6CC-A910249A7D7D}"/>
              </a:ext>
            </a:extLst>
          </p:cNvPr>
          <p:cNvSpPr txBox="1">
            <a:spLocks/>
          </p:cNvSpPr>
          <p:nvPr/>
        </p:nvSpPr>
        <p:spPr>
          <a:xfrm>
            <a:off x="1788340" y="5637972"/>
            <a:ext cx="8810398" cy="72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"Sales“ some super detailed like 957.5775, while others are rounded like 22.368 or 68.81.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F40669-E47D-0FDE-B485-AD3FC848AFBD}"/>
              </a:ext>
            </a:extLst>
          </p:cNvPr>
          <p:cNvSpPr txBox="1"/>
          <p:nvPr/>
        </p:nvSpPr>
        <p:spPr>
          <a:xfrm>
            <a:off x="2089768" y="5939157"/>
            <a:ext cx="6121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 necessarily a "mistake," but in a clean dataset, you would want consistent decimal precision</a:t>
            </a:r>
          </a:p>
        </p:txBody>
      </p:sp>
    </p:spTree>
    <p:extLst>
      <p:ext uri="{BB962C8B-B14F-4D97-AF65-F5344CB8AC3E}">
        <p14:creationId xmlns:p14="http://schemas.microsoft.com/office/powerpoint/2010/main" val="89727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مبادرة رواد مصر الرقمية">
            <a:extLst>
              <a:ext uri="{FF2B5EF4-FFF2-40B4-BE49-F238E27FC236}">
                <a16:creationId xmlns:a16="http://schemas.microsoft.com/office/drawing/2014/main" id="{DB8EC2BE-6218-1A3B-8CB8-80E238587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229"/>
            <a:ext cx="1076631" cy="85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with numbers and lines&#10;&#10;AI-generated content may be incorrect.">
            <a:extLst>
              <a:ext uri="{FF2B5EF4-FFF2-40B4-BE49-F238E27FC236}">
                <a16:creationId xmlns:a16="http://schemas.microsoft.com/office/drawing/2014/main" id="{F9868DC7-C696-A88A-DD7A-A1FCE341D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369" y="-27040"/>
            <a:ext cx="1076631" cy="875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84E3886-CAF4-E758-E93B-F2C39E40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632" y="3277"/>
            <a:ext cx="9982200" cy="853052"/>
          </a:xfr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Modeling 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C78C17-E861-B01D-33B7-84175A4DF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32" y="1124238"/>
            <a:ext cx="10038737" cy="532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8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A1462-596A-84E8-72CA-15969D9A2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مبادرة رواد مصر الرقمية">
            <a:extLst>
              <a:ext uri="{FF2B5EF4-FFF2-40B4-BE49-F238E27FC236}">
                <a16:creationId xmlns:a16="http://schemas.microsoft.com/office/drawing/2014/main" id="{D7155DBC-412A-7319-B1E6-0A39EE6B6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7041"/>
            <a:ext cx="1076631" cy="85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with numbers and lines&#10;&#10;AI-generated content may be incorrect.">
            <a:extLst>
              <a:ext uri="{FF2B5EF4-FFF2-40B4-BE49-F238E27FC236}">
                <a16:creationId xmlns:a16="http://schemas.microsoft.com/office/drawing/2014/main" id="{D69C5945-6811-BBFA-0EC1-9E2CF9E44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369" y="-27040"/>
            <a:ext cx="1076631" cy="875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A1B4093-8831-3983-0E51-44156860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632" y="3277"/>
            <a:ext cx="9982200" cy="853052"/>
          </a:xfr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breakdown of what questions we should 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C4D0A-ECC0-7C40-E95D-7A377C86E486}"/>
              </a:ext>
            </a:extLst>
          </p:cNvPr>
          <p:cNvSpPr txBox="1"/>
          <p:nvPr/>
        </p:nvSpPr>
        <p:spPr>
          <a:xfrm>
            <a:off x="304800" y="10505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📊 About Sales Performance: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F03E4-4D34-B275-9CF6-ABD67BE927D5}"/>
              </a:ext>
            </a:extLst>
          </p:cNvPr>
          <p:cNvSpPr txBox="1"/>
          <p:nvPr/>
        </p:nvSpPr>
        <p:spPr>
          <a:xfrm>
            <a:off x="1076632" y="1352151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is the total sales revenue?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Which month or year had the highest sales?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sales growing or dropping over time?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 Based on past sales trends, what are the  expectations.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2DB96-7850-5B6A-F9E0-66917F909C87}"/>
              </a:ext>
            </a:extLst>
          </p:cNvPr>
          <p:cNvSpPr txBox="1"/>
          <p:nvPr/>
        </p:nvSpPr>
        <p:spPr>
          <a:xfrm>
            <a:off x="304800" y="22713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🛍️ About Products: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631689BC-C62C-1175-29E6-C87C6DE83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632" y="2606182"/>
            <a:ext cx="402866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Which category/sub-category performs best?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Which products are selling the most?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Which products have low sales but high price?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71FAA5-A2F2-BFC2-AFA3-509581BB2006}"/>
              </a:ext>
            </a:extLst>
          </p:cNvPr>
          <p:cNvSpPr txBox="1"/>
          <p:nvPr/>
        </p:nvSpPr>
        <p:spPr>
          <a:xfrm>
            <a:off x="304800" y="32541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🗺️ About Geography: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CDC96-EE2E-5DEC-7E62-A7D8A3AB48D1}"/>
              </a:ext>
            </a:extLst>
          </p:cNvPr>
          <p:cNvSpPr txBox="1"/>
          <p:nvPr/>
        </p:nvSpPr>
        <p:spPr>
          <a:xfrm>
            <a:off x="995566" y="37453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Which city/state generates the highest sales?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Which states or cities are underperforming?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EDAFAE-5D69-76F7-5416-4462E7570DA4}"/>
              </a:ext>
            </a:extLst>
          </p:cNvPr>
          <p:cNvSpPr txBox="1"/>
          <p:nvPr/>
        </p:nvSpPr>
        <p:spPr>
          <a:xfrm>
            <a:off x="304800" y="45583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👤 About Customers: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065BA4-2B50-4FAD-E2D0-C94FE58D88F0}"/>
              </a:ext>
            </a:extLst>
          </p:cNvPr>
          <p:cNvSpPr txBox="1"/>
          <p:nvPr/>
        </p:nvSpPr>
        <p:spPr>
          <a:xfrm>
            <a:off x="1076632" y="4999972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 there loyal customers with multiple purchases?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customers have the highest lifetime value?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 there customer segments based on location, buying behavior, or order size?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A210-256A-867C-A820-D44ED9C7F182}"/>
              </a:ext>
            </a:extLst>
          </p:cNvPr>
          <p:cNvSpPr txBox="1"/>
          <p:nvPr/>
        </p:nvSpPr>
        <p:spPr>
          <a:xfrm>
            <a:off x="7330225" y="1050576"/>
            <a:ext cx="2711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🚚 About Shipping: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A1230A-3A3F-0C1C-1A9F-193B41FF3245}"/>
              </a:ext>
            </a:extLst>
          </p:cNvPr>
          <p:cNvSpPr txBox="1"/>
          <p:nvPr/>
        </p:nvSpPr>
        <p:spPr>
          <a:xfrm>
            <a:off x="7477531" y="1496990"/>
            <a:ext cx="440966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many days does it take between Order Date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   a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 Ship Date?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there delays in shipping?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faster shipping related to better sales or higher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customer satisfaction?</a:t>
            </a:r>
          </a:p>
        </p:txBody>
      </p:sp>
    </p:spTree>
    <p:extLst>
      <p:ext uri="{BB962C8B-B14F-4D97-AF65-F5344CB8AC3E}">
        <p14:creationId xmlns:p14="http://schemas.microsoft.com/office/powerpoint/2010/main" val="262766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F27FE-FBCB-146D-76FA-18B316AEA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3547-5F95-C197-A3AA-0A3F3313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632" y="1"/>
            <a:ext cx="10043652" cy="754830"/>
          </a:xfrm>
          <a:solidFill>
            <a:schemeClr val="accent4">
              <a:lumMod val="75000"/>
            </a:schemeClr>
          </a:solidFill>
        </p:spPr>
        <p:txBody>
          <a:bodyPr>
            <a:noAutofit/>
          </a:bodyPr>
          <a:lstStyle/>
          <a:p>
            <a:br>
              <a:rPr lang="en-US" sz="4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4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Insights</a:t>
            </a:r>
            <a:br>
              <a:rPr lang="en-US" sz="4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9" name="Picture 8" descr="مبادرة رواد مصر الرقمية">
            <a:extLst>
              <a:ext uri="{FF2B5EF4-FFF2-40B4-BE49-F238E27FC236}">
                <a16:creationId xmlns:a16="http://schemas.microsoft.com/office/drawing/2014/main" id="{B8538BAE-8D1B-083E-50A5-3D8014998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229"/>
            <a:ext cx="1076631" cy="85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numbers and lines&#10;&#10;AI-generated content may be incorrect.">
            <a:extLst>
              <a:ext uri="{FF2B5EF4-FFF2-40B4-BE49-F238E27FC236}">
                <a16:creationId xmlns:a16="http://schemas.microsoft.com/office/drawing/2014/main" id="{580A3EE6-27F4-6317-15A3-B1540683C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369" y="-27040"/>
            <a:ext cx="1076631" cy="875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 descr="A computer screen with text and a black arrow&#10;&#10;AI-generated content may be incorrect.">
            <a:extLst>
              <a:ext uri="{FF2B5EF4-FFF2-40B4-BE49-F238E27FC236}">
                <a16:creationId xmlns:a16="http://schemas.microsoft.com/office/drawing/2014/main" id="{55168EA2-AF34-23F5-C77D-71628A116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32" y="1033761"/>
            <a:ext cx="10038737" cy="52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6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4147-C7BB-6944-ADED-3DA0E1D9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251" y="2282415"/>
            <a:ext cx="4805516" cy="1325563"/>
          </a:xfrm>
        </p:spPr>
        <p:txBody>
          <a:bodyPr/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Insights</a:t>
            </a:r>
            <a:endParaRPr lang="en-US" dirty="0"/>
          </a:p>
        </p:txBody>
      </p:sp>
      <p:pic>
        <p:nvPicPr>
          <p:cNvPr id="5" name="Picture 4" descr="A colorful logo of a key&#10;&#10;AI-generated content may be incorrect.">
            <a:extLst>
              <a:ext uri="{FF2B5EF4-FFF2-40B4-BE49-F238E27FC236}">
                <a16:creationId xmlns:a16="http://schemas.microsoft.com/office/drawing/2014/main" id="{56AC9166-D65F-5548-670B-170D9FE3C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75" y="2164708"/>
            <a:ext cx="1560976" cy="1560976"/>
          </a:xfrm>
          <a:prstGeom prst="rect">
            <a:avLst/>
          </a:prstGeom>
        </p:spPr>
      </p:pic>
      <p:pic>
        <p:nvPicPr>
          <p:cNvPr id="6" name="Picture 5" descr="مبادرة رواد مصر الرقمية">
            <a:extLst>
              <a:ext uri="{FF2B5EF4-FFF2-40B4-BE49-F238E27FC236}">
                <a16:creationId xmlns:a16="http://schemas.microsoft.com/office/drawing/2014/main" id="{DB8EC2BE-6218-1A3B-8CB8-80E238587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229"/>
            <a:ext cx="1076631" cy="85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with numbers and lines&#10;&#10;AI-generated content may be incorrect.">
            <a:extLst>
              <a:ext uri="{FF2B5EF4-FFF2-40B4-BE49-F238E27FC236}">
                <a16:creationId xmlns:a16="http://schemas.microsoft.com/office/drawing/2014/main" id="{F9868DC7-C696-A88A-DD7A-A1FCE341D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369" y="-27040"/>
            <a:ext cx="1076631" cy="875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2868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83C99-F807-AA69-10CD-707BA500B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E27B-84A2-3C42-40D1-C01AADBE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632" y="1"/>
            <a:ext cx="10043652" cy="754830"/>
          </a:xfrm>
          <a:solidFill>
            <a:schemeClr val="accent4">
              <a:lumMod val="75000"/>
            </a:schemeClr>
          </a:solidFill>
        </p:spPr>
        <p:txBody>
          <a:bodyPr>
            <a:noAutofit/>
          </a:bodyPr>
          <a:lstStyle/>
          <a:p>
            <a:br>
              <a:rPr lang="en-US" sz="4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4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Insights</a:t>
            </a:r>
            <a:br>
              <a:rPr lang="en-US" sz="4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9" name="Picture 8" descr="مبادرة رواد مصر الرقمية">
            <a:extLst>
              <a:ext uri="{FF2B5EF4-FFF2-40B4-BE49-F238E27FC236}">
                <a16:creationId xmlns:a16="http://schemas.microsoft.com/office/drawing/2014/main" id="{AA791335-175E-4D90-4BFA-B0942F1B4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229"/>
            <a:ext cx="1076631" cy="85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numbers and lines&#10;&#10;AI-generated content may be incorrect.">
            <a:extLst>
              <a:ext uri="{FF2B5EF4-FFF2-40B4-BE49-F238E27FC236}">
                <a16:creationId xmlns:a16="http://schemas.microsoft.com/office/drawing/2014/main" id="{7248445A-F0E4-7116-0C3B-7F4FC5102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369" y="-27040"/>
            <a:ext cx="1076631" cy="875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A screenshot of a data analysis&#10;&#10;AI-generated content may be incorrect.">
            <a:extLst>
              <a:ext uri="{FF2B5EF4-FFF2-40B4-BE49-F238E27FC236}">
                <a16:creationId xmlns:a16="http://schemas.microsoft.com/office/drawing/2014/main" id="{AEB42498-DB7C-E7F5-9141-C608D0016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90904"/>
            <a:ext cx="8067368" cy="5767095"/>
          </a:xfrm>
          <a:prstGeom prst="rect">
            <a:avLst/>
          </a:prstGeom>
        </p:spPr>
      </p:pic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00B8FFEA-C597-9C6D-2812-663501D7EA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581" y="2109019"/>
            <a:ext cx="3628103" cy="2713703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5A9293E4-C210-4EC6-A851-7BBC3CABED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579" y="4970206"/>
            <a:ext cx="3628104" cy="1887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FC1B4F-6799-DE76-433F-ECA8B46CF9C8}"/>
              </a:ext>
            </a:extLst>
          </p:cNvPr>
          <p:cNvSpPr txBox="1"/>
          <p:nvPr/>
        </p:nvSpPr>
        <p:spPr>
          <a:xfrm>
            <a:off x="9040760" y="1156410"/>
            <a:ext cx="235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Sales Tooltip</a:t>
            </a:r>
          </a:p>
        </p:txBody>
      </p:sp>
    </p:spTree>
    <p:extLst>
      <p:ext uri="{BB962C8B-B14F-4D97-AF65-F5344CB8AC3E}">
        <p14:creationId xmlns:p14="http://schemas.microsoft.com/office/powerpoint/2010/main" val="125594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421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MICROSOFT POWER BI  DATA ANALYSIS  </vt:lpstr>
      <vt:lpstr>Project Overview and Objectives </vt:lpstr>
      <vt:lpstr>Dataset</vt:lpstr>
      <vt:lpstr>PowerPoint Presentation</vt:lpstr>
      <vt:lpstr>Modeling </vt:lpstr>
      <vt:lpstr>breakdown of what questions we should ask</vt:lpstr>
      <vt:lpstr> Data Insights </vt:lpstr>
      <vt:lpstr>Key Insights</vt:lpstr>
      <vt:lpstr> Data Insights </vt:lpstr>
      <vt:lpstr> Data Insights </vt:lpstr>
      <vt:lpstr> Data Insights </vt:lpstr>
      <vt:lpstr> Data Insights </vt:lpstr>
      <vt:lpstr> Data Insights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Hend Gamal</dc:creator>
  <cp:lastModifiedBy>Hend Gamal</cp:lastModifiedBy>
  <cp:revision>20</cp:revision>
  <dcterms:created xsi:type="dcterms:W3CDTF">2025-04-23T15:17:58Z</dcterms:created>
  <dcterms:modified xsi:type="dcterms:W3CDTF">2025-04-26T16:58:42Z</dcterms:modified>
</cp:coreProperties>
</file>