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Marcus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0d9242d1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0d9242d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331ef291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331ef291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0d9242d1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0d9242d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331ef291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331ef291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0d9242d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0d9242d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0d9242d1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0d9242d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0d9242d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0d9242d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0d9242d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0d9242d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331ef2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331ef2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Marcus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9be7eb3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9be7eb3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Marcus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331ef29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331ef29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Marcus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331ef29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331ef29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Marcus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331ef291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331ef291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9a580ce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9a580ce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0d9242d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0d9242d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9a580ce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9a580ce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d9242d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0d9242d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331ef29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331ef29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0500" y="5119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Projekt uge 12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Kevin, Marcus, Martin D og Thomas</a:t>
            </a:r>
            <a:endParaRPr/>
          </a:p>
        </p:txBody>
      </p:sp>
      <p:sp>
        <p:nvSpPr>
          <p:cNvPr id="136" name="Google Shape;136;p13"/>
          <p:cNvSpPr txBox="1"/>
          <p:nvPr/>
        </p:nvSpPr>
        <p:spPr>
          <a:xfrm>
            <a:off x="3590175" y="1870175"/>
            <a:ext cx="4565700" cy="1027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Lato"/>
              <a:buChar char="●"/>
            </a:pPr>
            <a:r>
              <a:rPr lang="da" sz="1500">
                <a:solidFill>
                  <a:schemeClr val="lt1"/>
                </a:solidFill>
                <a:latin typeface="Lato"/>
                <a:ea typeface="Lato"/>
                <a:cs typeface="Lato"/>
                <a:sym typeface="Lato"/>
              </a:rPr>
              <a:t>Hjemmeside omkring faget databasedesign</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da" sz="1500">
                <a:solidFill>
                  <a:schemeClr val="lt1"/>
                </a:solidFill>
                <a:latin typeface="Lato"/>
                <a:ea typeface="Lato"/>
                <a:cs typeface="Lato"/>
                <a:sym typeface="Lato"/>
              </a:rPr>
              <a:t>Databasetabeller til visning af normalformer og procedures</a:t>
            </a:r>
            <a:endParaRPr sz="15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3NF Overtrædelser</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For at identificere overtrædelser af 3. normalform i det normaliserede datasæt, skal vi se på, om der er nogen transitive afhængigheder mellem felterne i tabellerne.</a:t>
            </a:r>
            <a:endParaRPr/>
          </a:p>
          <a:p>
            <a:pPr indent="0" lvl="0" marL="0" rtl="0" algn="l">
              <a:spcBef>
                <a:spcPts val="1200"/>
              </a:spcBef>
              <a:spcAft>
                <a:spcPts val="1200"/>
              </a:spcAft>
              <a:buNone/>
            </a:pPr>
            <a:r>
              <a:rPr lang="da"/>
              <a:t>I den nye ordre tabel afhænger CustomerType kun af OrderNr og ikke af nogen af de andre felter i tabellen. Dette betyder, at der er en transitive afhængighed mellem OrderNr og CustomerType da CustomerType afhænger af OrderNr gennem Quantity i den oprindelige ordre tabel.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Det Ser Sådan Ud</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3"/>
          <p:cNvPicPr preferRelativeResize="0"/>
          <p:nvPr/>
        </p:nvPicPr>
        <p:blipFill>
          <a:blip r:embed="rId3">
            <a:alphaModFix/>
          </a:blip>
          <a:stretch>
            <a:fillRect/>
          </a:stretch>
        </p:blipFill>
        <p:spPr>
          <a:xfrm>
            <a:off x="1297500" y="1316968"/>
            <a:ext cx="7038899" cy="3161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BCNF Overtrædelser</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For at identificere overtrædelser af Boyce-Codd normalform (BCNF) i det normaliserede datasæt, skal vi se på funktionelle afhængigheder mellem felterne i tabellerne.</a:t>
            </a:r>
            <a:endParaRPr/>
          </a:p>
          <a:p>
            <a:pPr indent="0" lvl="0" marL="0" rtl="0" algn="l">
              <a:spcBef>
                <a:spcPts val="1200"/>
              </a:spcBef>
              <a:spcAft>
                <a:spcPts val="1200"/>
              </a:spcAft>
              <a:buNone/>
            </a:pPr>
            <a:r>
              <a:rPr lang="da"/>
              <a:t>I den nye ordre tabel er både OrderNr og OrderDate afhængige af hinanden, da OrderNr er bestemt af både OrderDate og produktNr. Dette betyder, at der er en funktionel afhængighed mellem OrderNr og OrderDate.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Det Ser Sådan Ud</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Brugeroprettelser og Privilegier(3 Brugere)</a:t>
            </a:r>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da" sz="3365"/>
              <a:t>-- Opret bruger med INSERT, UPDATE og DELETE privilegier</a:t>
            </a:r>
            <a:endParaRPr sz="3365"/>
          </a:p>
          <a:p>
            <a:pPr indent="0" lvl="0" marL="0" rtl="0" algn="l">
              <a:spcBef>
                <a:spcPts val="1200"/>
              </a:spcBef>
              <a:spcAft>
                <a:spcPts val="0"/>
              </a:spcAft>
              <a:buNone/>
            </a:pPr>
            <a:r>
              <a:rPr lang="da" sz="3365"/>
              <a:t>CREATE USER 'user1'@'localhost' IDENTIFIED BY 'password1';</a:t>
            </a:r>
            <a:endParaRPr sz="3365"/>
          </a:p>
          <a:p>
            <a:pPr indent="0" lvl="0" marL="0" rtl="0" algn="l">
              <a:spcBef>
                <a:spcPts val="1200"/>
              </a:spcBef>
              <a:spcAft>
                <a:spcPts val="0"/>
              </a:spcAft>
              <a:buNone/>
            </a:pPr>
            <a:r>
              <a:rPr lang="da" sz="3365"/>
              <a:t>GRANT INSERT, UPDATE, DELETE ON database_name.* TO 'user1'@'localhost';</a:t>
            </a:r>
            <a:endParaRPr sz="3365"/>
          </a:p>
          <a:p>
            <a:pPr indent="0" lvl="0" marL="0" rtl="0" algn="l">
              <a:spcBef>
                <a:spcPts val="1200"/>
              </a:spcBef>
              <a:spcAft>
                <a:spcPts val="0"/>
              </a:spcAft>
              <a:buNone/>
            </a:pPr>
            <a:r>
              <a:rPr lang="da" sz="3365"/>
              <a:t>-- Opret bruger med INSERT og UPDATE privilegier</a:t>
            </a:r>
            <a:endParaRPr sz="3365"/>
          </a:p>
          <a:p>
            <a:pPr indent="0" lvl="0" marL="0" rtl="0" algn="l">
              <a:spcBef>
                <a:spcPts val="1200"/>
              </a:spcBef>
              <a:spcAft>
                <a:spcPts val="0"/>
              </a:spcAft>
              <a:buNone/>
            </a:pPr>
            <a:r>
              <a:rPr lang="da" sz="3365"/>
              <a:t>CREATE USER 'user2'@'localhost' IDENTIFIED BY 'password2';</a:t>
            </a:r>
            <a:endParaRPr sz="3365"/>
          </a:p>
          <a:p>
            <a:pPr indent="0" lvl="0" marL="0" rtl="0" algn="l">
              <a:spcBef>
                <a:spcPts val="1200"/>
              </a:spcBef>
              <a:spcAft>
                <a:spcPts val="0"/>
              </a:spcAft>
              <a:buNone/>
            </a:pPr>
            <a:r>
              <a:rPr lang="da" sz="3365"/>
              <a:t>GRANT INSERT, UPDATE ON database_name.* TO 'user2'@'localhost';</a:t>
            </a:r>
            <a:endParaRPr sz="3365"/>
          </a:p>
          <a:p>
            <a:pPr indent="0" lvl="0" marL="0" rtl="0" algn="l">
              <a:spcBef>
                <a:spcPts val="1200"/>
              </a:spcBef>
              <a:spcAft>
                <a:spcPts val="0"/>
              </a:spcAft>
              <a:buNone/>
            </a:pPr>
            <a:r>
              <a:rPr lang="da" sz="3365"/>
              <a:t>-- Opret bruger med SELECT privilegier</a:t>
            </a:r>
            <a:endParaRPr sz="3365"/>
          </a:p>
          <a:p>
            <a:pPr indent="0" lvl="0" marL="0" rtl="0" algn="l">
              <a:spcBef>
                <a:spcPts val="1200"/>
              </a:spcBef>
              <a:spcAft>
                <a:spcPts val="0"/>
              </a:spcAft>
              <a:buNone/>
            </a:pPr>
            <a:r>
              <a:rPr lang="da" sz="3365"/>
              <a:t>CREATE USER 'user3'@'localhost' IDENTIFIED BY 'password3';</a:t>
            </a:r>
            <a:endParaRPr sz="3365"/>
          </a:p>
          <a:p>
            <a:pPr indent="0" lvl="0" marL="0" rtl="0" algn="l">
              <a:spcBef>
                <a:spcPts val="1200"/>
              </a:spcBef>
              <a:spcAft>
                <a:spcPts val="1200"/>
              </a:spcAft>
              <a:buNone/>
            </a:pPr>
            <a:r>
              <a:rPr lang="da" sz="3365"/>
              <a:t>GRANT SELECT ON database_name.* TO 'user3'@'localhost';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Stored Procedures</a:t>
            </a:r>
            <a:endParaRPr/>
          </a:p>
        </p:txBody>
      </p:sp>
      <p:sp>
        <p:nvSpPr>
          <p:cNvPr id="227" name="Google Shape;227;p27"/>
          <p:cNvSpPr txBox="1"/>
          <p:nvPr>
            <p:ph idx="1" type="body"/>
          </p:nvPr>
        </p:nvSpPr>
        <p:spPr>
          <a:xfrm>
            <a:off x="1297500" y="11563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da" sz="2500"/>
              <a:t>CREATE PROCEDURE check_inventory(IN product_id INT)</a:t>
            </a:r>
            <a:endParaRPr sz="2500"/>
          </a:p>
          <a:p>
            <a:pPr indent="0" lvl="0" marL="0" rtl="0" algn="l">
              <a:spcBef>
                <a:spcPts val="1200"/>
              </a:spcBef>
              <a:spcAft>
                <a:spcPts val="0"/>
              </a:spcAft>
              <a:buNone/>
            </a:pPr>
            <a:r>
              <a:rPr lang="da" sz="2500"/>
              <a:t>BEGIN</a:t>
            </a:r>
            <a:endParaRPr sz="2500"/>
          </a:p>
          <a:p>
            <a:pPr indent="0" lvl="0" marL="0" rtl="0" algn="l">
              <a:spcBef>
                <a:spcPts val="1200"/>
              </a:spcBef>
              <a:spcAft>
                <a:spcPts val="0"/>
              </a:spcAft>
              <a:buNone/>
            </a:pPr>
            <a:r>
              <a:rPr lang="da" sz="2500"/>
              <a:t>  DECLARE inventory_count INT;</a:t>
            </a:r>
            <a:endParaRPr sz="2500"/>
          </a:p>
          <a:p>
            <a:pPr indent="0" lvl="0" marL="0" rtl="0" algn="l">
              <a:spcBef>
                <a:spcPts val="1200"/>
              </a:spcBef>
              <a:spcAft>
                <a:spcPts val="0"/>
              </a:spcAft>
              <a:buNone/>
            </a:pPr>
            <a:r>
              <a:rPr lang="da" sz="2500"/>
              <a:t>  SELECT InventoryCount INTO inventory_count </a:t>
            </a:r>
            <a:endParaRPr sz="2500"/>
          </a:p>
          <a:p>
            <a:pPr indent="0" lvl="0" marL="0" rtl="0" algn="l">
              <a:spcBef>
                <a:spcPts val="1200"/>
              </a:spcBef>
              <a:spcAft>
                <a:spcPts val="0"/>
              </a:spcAft>
              <a:buNone/>
            </a:pPr>
            <a:r>
              <a:rPr lang="da" sz="2500"/>
              <a:t>  FROM products</a:t>
            </a:r>
            <a:endParaRPr sz="2500"/>
          </a:p>
          <a:p>
            <a:pPr indent="0" lvl="0" marL="0" rtl="0" algn="l">
              <a:spcBef>
                <a:spcPts val="1200"/>
              </a:spcBef>
              <a:spcAft>
                <a:spcPts val="0"/>
              </a:spcAft>
              <a:buNone/>
            </a:pPr>
            <a:r>
              <a:rPr lang="da" sz="2500"/>
              <a:t>  WHERE ProductNr = product_id;</a:t>
            </a:r>
            <a:endParaRPr sz="2500"/>
          </a:p>
          <a:p>
            <a:pPr indent="0" lvl="0" marL="0" rtl="0" algn="l">
              <a:spcBef>
                <a:spcPts val="1200"/>
              </a:spcBef>
              <a:spcAft>
                <a:spcPts val="0"/>
              </a:spcAft>
              <a:buNone/>
            </a:pPr>
            <a:r>
              <a:rPr lang="da" sz="2500"/>
              <a:t>  IF inventory_count &lt; 5 THEN</a:t>
            </a:r>
            <a:endParaRPr sz="2500"/>
          </a:p>
          <a:p>
            <a:pPr indent="0" lvl="0" marL="0" rtl="0" algn="l">
              <a:spcBef>
                <a:spcPts val="1200"/>
              </a:spcBef>
              <a:spcAft>
                <a:spcPts val="0"/>
              </a:spcAft>
              <a:buNone/>
            </a:pPr>
            <a:r>
              <a:rPr lang="da" sz="2500"/>
              <a:t>    SELECT CONCAT('Product ', product_id, ' has less than 5 items in stock') AS message;</a:t>
            </a:r>
            <a:endParaRPr sz="2500"/>
          </a:p>
          <a:p>
            <a:pPr indent="0" lvl="0" marL="0" rtl="0" algn="l">
              <a:spcBef>
                <a:spcPts val="1200"/>
              </a:spcBef>
              <a:spcAft>
                <a:spcPts val="0"/>
              </a:spcAft>
              <a:buNone/>
            </a:pPr>
            <a:r>
              <a:rPr lang="da" sz="2500"/>
              <a:t>  ELSE</a:t>
            </a:r>
            <a:endParaRPr sz="2500"/>
          </a:p>
          <a:p>
            <a:pPr indent="0" lvl="0" marL="0" rtl="0" algn="l">
              <a:spcBef>
                <a:spcPts val="1200"/>
              </a:spcBef>
              <a:spcAft>
                <a:spcPts val="0"/>
              </a:spcAft>
              <a:buNone/>
            </a:pPr>
            <a:r>
              <a:rPr lang="da" sz="2500"/>
              <a:t>    SELECT CONCAT('Product ', product_id, ' has enough items in stock') AS message;</a:t>
            </a:r>
            <a:endParaRPr sz="2500"/>
          </a:p>
          <a:p>
            <a:pPr indent="0" lvl="0" marL="0" rtl="0" algn="l">
              <a:spcBef>
                <a:spcPts val="1200"/>
              </a:spcBef>
              <a:spcAft>
                <a:spcPts val="0"/>
              </a:spcAft>
              <a:buNone/>
            </a:pPr>
            <a:r>
              <a:rPr lang="da" sz="2500"/>
              <a:t>  END IF;</a:t>
            </a:r>
            <a:endParaRPr sz="2500"/>
          </a:p>
          <a:p>
            <a:pPr indent="0" lvl="0" marL="0" rtl="0" algn="l">
              <a:spcBef>
                <a:spcPts val="1200"/>
              </a:spcBef>
              <a:spcAft>
                <a:spcPts val="0"/>
              </a:spcAft>
              <a:buNone/>
            </a:pPr>
            <a:r>
              <a:rPr lang="da" sz="2500"/>
              <a:t>END;</a:t>
            </a:r>
            <a:endParaRPr sz="25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Triggers</a:t>
            </a:r>
            <a:endParaRPr/>
          </a:p>
        </p:txBody>
      </p:sp>
      <p:sp>
        <p:nvSpPr>
          <p:cNvPr id="233" name="Google Shape;233;p2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da" sz="525"/>
              <a:t>CREATE TRIGGER order_changes</a:t>
            </a:r>
            <a:endParaRPr sz="525"/>
          </a:p>
          <a:p>
            <a:pPr indent="0" lvl="0" marL="0" rtl="0" algn="l">
              <a:lnSpc>
                <a:spcPct val="95000"/>
              </a:lnSpc>
              <a:spcBef>
                <a:spcPts val="1200"/>
              </a:spcBef>
              <a:spcAft>
                <a:spcPts val="0"/>
              </a:spcAft>
              <a:buSzPts val="275"/>
              <a:buNone/>
            </a:pPr>
            <a:r>
              <a:rPr lang="da" sz="525"/>
              <a:t>AFTER INSERT OR UPDATE OR DELETE ON ordre</a:t>
            </a:r>
            <a:endParaRPr sz="525"/>
          </a:p>
          <a:p>
            <a:pPr indent="0" lvl="0" marL="0" rtl="0" algn="l">
              <a:lnSpc>
                <a:spcPct val="95000"/>
              </a:lnSpc>
              <a:spcBef>
                <a:spcPts val="1200"/>
              </a:spcBef>
              <a:spcAft>
                <a:spcPts val="0"/>
              </a:spcAft>
              <a:buSzPts val="275"/>
              <a:buNone/>
            </a:pPr>
            <a:r>
              <a:rPr lang="da" sz="525"/>
              <a:t>FOR EACH ROW</a:t>
            </a:r>
            <a:endParaRPr sz="525"/>
          </a:p>
          <a:p>
            <a:pPr indent="0" lvl="0" marL="0" rtl="0" algn="l">
              <a:lnSpc>
                <a:spcPct val="95000"/>
              </a:lnSpc>
              <a:spcBef>
                <a:spcPts val="1200"/>
              </a:spcBef>
              <a:spcAft>
                <a:spcPts val="0"/>
              </a:spcAft>
              <a:buSzPts val="275"/>
              <a:buNone/>
            </a:pPr>
            <a:r>
              <a:rPr lang="da" sz="525"/>
              <a:t>BEGIN</a:t>
            </a:r>
            <a:endParaRPr sz="525"/>
          </a:p>
          <a:p>
            <a:pPr indent="0" lvl="0" marL="0" rtl="0" algn="l">
              <a:lnSpc>
                <a:spcPct val="95000"/>
              </a:lnSpc>
              <a:spcBef>
                <a:spcPts val="1200"/>
              </a:spcBef>
              <a:spcAft>
                <a:spcPts val="0"/>
              </a:spcAft>
              <a:buSzPts val="275"/>
              <a:buNone/>
            </a:pPr>
            <a:r>
              <a:rPr lang="da" sz="525"/>
              <a:t>  DECLARE action VARCHAR(10);</a:t>
            </a:r>
            <a:endParaRPr sz="525"/>
          </a:p>
          <a:p>
            <a:pPr indent="0" lvl="0" marL="0" rtl="0" algn="l">
              <a:lnSpc>
                <a:spcPct val="95000"/>
              </a:lnSpc>
              <a:spcBef>
                <a:spcPts val="1200"/>
              </a:spcBef>
              <a:spcAft>
                <a:spcPts val="0"/>
              </a:spcAft>
              <a:buSzPts val="275"/>
              <a:buNone/>
            </a:pPr>
            <a:r>
              <a:rPr lang="da" sz="525"/>
              <a:t>  IF (INSERTING) THEN</a:t>
            </a:r>
            <a:endParaRPr sz="525"/>
          </a:p>
          <a:p>
            <a:pPr indent="0" lvl="0" marL="0" rtl="0" algn="l">
              <a:lnSpc>
                <a:spcPct val="95000"/>
              </a:lnSpc>
              <a:spcBef>
                <a:spcPts val="1200"/>
              </a:spcBef>
              <a:spcAft>
                <a:spcPts val="0"/>
              </a:spcAft>
              <a:buSzPts val="275"/>
              <a:buNone/>
            </a:pPr>
            <a:r>
              <a:rPr lang="da" sz="525"/>
              <a:t>    SET action = 'INSERT';</a:t>
            </a:r>
            <a:endParaRPr sz="525"/>
          </a:p>
          <a:p>
            <a:pPr indent="0" lvl="0" marL="0" rtl="0" algn="l">
              <a:lnSpc>
                <a:spcPct val="95000"/>
              </a:lnSpc>
              <a:spcBef>
                <a:spcPts val="1200"/>
              </a:spcBef>
              <a:spcAft>
                <a:spcPts val="0"/>
              </a:spcAft>
              <a:buSzPts val="275"/>
              <a:buNone/>
            </a:pPr>
            <a:r>
              <a:rPr lang="da" sz="525"/>
              <a:t>  ELSEIF (UPDATING) THEN</a:t>
            </a:r>
            <a:endParaRPr sz="525"/>
          </a:p>
          <a:p>
            <a:pPr indent="0" lvl="0" marL="0" rtl="0" algn="l">
              <a:lnSpc>
                <a:spcPct val="95000"/>
              </a:lnSpc>
              <a:spcBef>
                <a:spcPts val="1200"/>
              </a:spcBef>
              <a:spcAft>
                <a:spcPts val="0"/>
              </a:spcAft>
              <a:buSzPts val="275"/>
              <a:buNone/>
            </a:pPr>
            <a:r>
              <a:rPr lang="da" sz="525"/>
              <a:t>    SET action = 'UPDATE';</a:t>
            </a:r>
            <a:endParaRPr sz="525"/>
          </a:p>
          <a:p>
            <a:pPr indent="0" lvl="0" marL="0" rtl="0" algn="l">
              <a:lnSpc>
                <a:spcPct val="95000"/>
              </a:lnSpc>
              <a:spcBef>
                <a:spcPts val="1200"/>
              </a:spcBef>
              <a:spcAft>
                <a:spcPts val="0"/>
              </a:spcAft>
              <a:buSzPts val="275"/>
              <a:buNone/>
            </a:pPr>
            <a:r>
              <a:rPr lang="da" sz="525"/>
              <a:t>  ELSE</a:t>
            </a:r>
            <a:endParaRPr sz="525"/>
          </a:p>
          <a:p>
            <a:pPr indent="0" lvl="0" marL="0" rtl="0" algn="l">
              <a:lnSpc>
                <a:spcPct val="95000"/>
              </a:lnSpc>
              <a:spcBef>
                <a:spcPts val="1200"/>
              </a:spcBef>
              <a:spcAft>
                <a:spcPts val="0"/>
              </a:spcAft>
              <a:buSzPts val="275"/>
              <a:buNone/>
            </a:pPr>
            <a:r>
              <a:rPr lang="da" sz="525"/>
              <a:t>    SET action = 'DELETE';</a:t>
            </a:r>
            <a:endParaRPr sz="525"/>
          </a:p>
          <a:p>
            <a:pPr indent="0" lvl="0" marL="0" rtl="0" algn="l">
              <a:lnSpc>
                <a:spcPct val="95000"/>
              </a:lnSpc>
              <a:spcBef>
                <a:spcPts val="1200"/>
              </a:spcBef>
              <a:spcAft>
                <a:spcPts val="0"/>
              </a:spcAft>
              <a:buSzPts val="275"/>
              <a:buNone/>
            </a:pPr>
            <a:r>
              <a:rPr lang="da" sz="525"/>
              <a:t>  END IF;</a:t>
            </a:r>
            <a:endParaRPr sz="525"/>
          </a:p>
          <a:p>
            <a:pPr indent="0" lvl="0" marL="0" rtl="0" algn="l">
              <a:lnSpc>
                <a:spcPct val="95000"/>
              </a:lnSpc>
              <a:spcBef>
                <a:spcPts val="1200"/>
              </a:spcBef>
              <a:spcAft>
                <a:spcPts val="0"/>
              </a:spcAft>
              <a:buSzPts val="275"/>
              <a:buNone/>
            </a:pPr>
            <a:r>
              <a:rPr lang="da" sz="525"/>
              <a:t>  INSERT INTO log_table (action, user, time_stamp, orderNr)</a:t>
            </a:r>
            <a:endParaRPr sz="525"/>
          </a:p>
          <a:p>
            <a:pPr indent="0" lvl="0" marL="0" rtl="0" algn="l">
              <a:lnSpc>
                <a:spcPct val="95000"/>
              </a:lnSpc>
              <a:spcBef>
                <a:spcPts val="1200"/>
              </a:spcBef>
              <a:spcAft>
                <a:spcPts val="0"/>
              </a:spcAft>
              <a:buSzPts val="275"/>
              <a:buNone/>
            </a:pPr>
            <a:r>
              <a:rPr lang="da" sz="525"/>
              <a:t>  VALUES (action, CURRENT_USER(), NOW(), NEW.orderNr);</a:t>
            </a:r>
            <a:endParaRPr sz="525"/>
          </a:p>
          <a:p>
            <a:pPr indent="0" lvl="0" marL="0" rtl="0" algn="l">
              <a:lnSpc>
                <a:spcPct val="95000"/>
              </a:lnSpc>
              <a:spcBef>
                <a:spcPts val="1200"/>
              </a:spcBef>
              <a:spcAft>
                <a:spcPts val="1200"/>
              </a:spcAft>
              <a:buSzPts val="275"/>
              <a:buNone/>
            </a:pPr>
            <a:r>
              <a:t/>
            </a:r>
            <a:endParaRPr sz="5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Transactions</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da"/>
              <a:t>BEGIN TRANSACTION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a"/>
              <a:t>INSERT INTO orderTable (orderNr, orderDate, customerType) VALUES ('20220403001', '2022-04-03', 'Retailer');</a:t>
            </a:r>
            <a:endParaRPr/>
          </a:p>
          <a:p>
            <a:pPr indent="0" lvl="0" marL="0" rtl="0" algn="l">
              <a:spcBef>
                <a:spcPts val="1200"/>
              </a:spcBef>
              <a:spcAft>
                <a:spcPts val="0"/>
              </a:spcAft>
              <a:buNone/>
            </a:pPr>
            <a:r>
              <a:rPr lang="da"/>
              <a:t>INSERT INTO order_item (orderNr, productNr, quantity, price) VALUES ('20220403001', 1, 10, 50);</a:t>
            </a:r>
            <a:endParaRPr/>
          </a:p>
          <a:p>
            <a:pPr indent="0" lvl="0" marL="0" rtl="0" algn="l">
              <a:spcBef>
                <a:spcPts val="1200"/>
              </a:spcBef>
              <a:spcAft>
                <a:spcPts val="0"/>
              </a:spcAft>
              <a:buNone/>
            </a:pPr>
            <a:r>
              <a:rPr lang="da"/>
              <a:t>INSERT INTO order_item (orderNr, productNr, quantity, price) VALUES ('20220403001', 2, 5, 100);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a"/>
              <a:t>COMMIT TRANSACTION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052550" y="383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Hjemmeside</a:t>
            </a:r>
            <a:endParaRPr/>
          </a:p>
        </p:txBody>
      </p:sp>
      <p:sp>
        <p:nvSpPr>
          <p:cNvPr id="245" name="Google Shape;245;p30"/>
          <p:cNvSpPr txBox="1"/>
          <p:nvPr>
            <p:ph idx="1" type="body"/>
          </p:nvPr>
        </p:nvSpPr>
        <p:spPr>
          <a:xfrm>
            <a:off x="105255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0"/>
          <p:cNvPicPr preferRelativeResize="0"/>
          <p:nvPr/>
        </p:nvPicPr>
        <p:blipFill>
          <a:blip r:embed="rId3">
            <a:alphaModFix/>
          </a:blip>
          <a:stretch>
            <a:fillRect/>
          </a:stretch>
        </p:blipFill>
        <p:spPr>
          <a:xfrm>
            <a:off x="2856975" y="1073700"/>
            <a:ext cx="6287025" cy="410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052550" y="383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Hjemmeside</a:t>
            </a:r>
            <a:endParaRPr/>
          </a:p>
        </p:txBody>
      </p:sp>
      <p:sp>
        <p:nvSpPr>
          <p:cNvPr id="252" name="Google Shape;252;p31"/>
          <p:cNvSpPr txBox="1"/>
          <p:nvPr>
            <p:ph idx="1" type="body"/>
          </p:nvPr>
        </p:nvSpPr>
        <p:spPr>
          <a:xfrm>
            <a:off x="105255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1"/>
          <p:cNvPicPr preferRelativeResize="0"/>
          <p:nvPr/>
        </p:nvPicPr>
        <p:blipFill>
          <a:blip r:embed="rId3">
            <a:alphaModFix/>
          </a:blip>
          <a:stretch>
            <a:fillRect/>
          </a:stretch>
        </p:blipFill>
        <p:spPr>
          <a:xfrm>
            <a:off x="4317125" y="-20175"/>
            <a:ext cx="48247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349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Planlægning</a:t>
            </a:r>
            <a:endParaRPr/>
          </a:p>
        </p:txBody>
      </p:sp>
      <p:sp>
        <p:nvSpPr>
          <p:cNvPr id="142" name="Google Shape;142;p14"/>
          <p:cNvSpPr txBox="1"/>
          <p:nvPr>
            <p:ph idx="1" type="body"/>
          </p:nvPr>
        </p:nvSpPr>
        <p:spPr>
          <a:xfrm>
            <a:off x="942000" y="957925"/>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da"/>
              <a:t>GANTT</a:t>
            </a:r>
            <a:endParaRPr/>
          </a:p>
          <a:p>
            <a:pPr indent="-298450" lvl="1" marL="914400" rtl="0" algn="l">
              <a:lnSpc>
                <a:spcPct val="150000"/>
              </a:lnSpc>
              <a:spcBef>
                <a:spcPts val="0"/>
              </a:spcBef>
              <a:spcAft>
                <a:spcPts val="0"/>
              </a:spcAft>
              <a:buSzPts val="1100"/>
              <a:buChar char="○"/>
            </a:pPr>
            <a:r>
              <a:rPr lang="da"/>
              <a:t>Identificerer aktiviteter</a:t>
            </a:r>
            <a:endParaRPr/>
          </a:p>
          <a:p>
            <a:pPr indent="-298450" lvl="1" marL="914400" rtl="0" algn="l">
              <a:lnSpc>
                <a:spcPct val="150000"/>
              </a:lnSpc>
              <a:spcBef>
                <a:spcPts val="0"/>
              </a:spcBef>
              <a:spcAft>
                <a:spcPts val="0"/>
              </a:spcAft>
              <a:buSzPts val="1100"/>
              <a:buChar char="○"/>
            </a:pPr>
            <a:r>
              <a:rPr lang="da"/>
              <a:t>Estimeret tidsangivelse</a:t>
            </a:r>
            <a:endParaRPr/>
          </a:p>
          <a:p>
            <a:pPr indent="-311150" lvl="0" marL="457200" rtl="0" algn="l">
              <a:lnSpc>
                <a:spcPct val="150000"/>
              </a:lnSpc>
              <a:spcBef>
                <a:spcPts val="0"/>
              </a:spcBef>
              <a:spcAft>
                <a:spcPts val="0"/>
              </a:spcAft>
              <a:buSzPts val="1300"/>
              <a:buChar char="●"/>
            </a:pPr>
            <a:r>
              <a:rPr lang="da"/>
              <a:t>Vandfaldsmodel</a:t>
            </a:r>
            <a:endParaRPr/>
          </a:p>
          <a:p>
            <a:pPr indent="-298450" lvl="1" marL="914400" rtl="0" algn="l">
              <a:lnSpc>
                <a:spcPct val="150000"/>
              </a:lnSpc>
              <a:spcBef>
                <a:spcPts val="0"/>
              </a:spcBef>
              <a:spcAft>
                <a:spcPts val="0"/>
              </a:spcAft>
              <a:buSzPts val="1100"/>
              <a:buChar char="○"/>
            </a:pPr>
            <a:r>
              <a:rPr lang="da"/>
              <a:t>Start og slut statusmøde</a:t>
            </a:r>
            <a:endParaRPr/>
          </a:p>
          <a:p>
            <a:pPr indent="-311150" lvl="0" marL="457200" rtl="0" algn="l">
              <a:lnSpc>
                <a:spcPct val="150000"/>
              </a:lnSpc>
              <a:spcBef>
                <a:spcPts val="0"/>
              </a:spcBef>
              <a:spcAft>
                <a:spcPts val="0"/>
              </a:spcAft>
              <a:buSzPts val="1300"/>
              <a:buChar char="●"/>
            </a:pPr>
            <a:r>
              <a:rPr lang="da"/>
              <a:t>Projektinitieringsdokument</a:t>
            </a:r>
            <a:endParaRPr/>
          </a:p>
          <a:p>
            <a:pPr indent="-298450" lvl="1" marL="914400" rtl="0" algn="l">
              <a:lnSpc>
                <a:spcPct val="150000"/>
              </a:lnSpc>
              <a:spcBef>
                <a:spcPts val="0"/>
              </a:spcBef>
              <a:spcAft>
                <a:spcPts val="0"/>
              </a:spcAft>
              <a:buSzPts val="1100"/>
              <a:buChar char="○"/>
            </a:pPr>
            <a:r>
              <a:rPr lang="da"/>
              <a:t>Valg af målgruppe</a:t>
            </a:r>
            <a:endParaRPr/>
          </a:p>
          <a:p>
            <a:pPr indent="-298450" lvl="2" marL="1371600" rtl="0" algn="l">
              <a:lnSpc>
                <a:spcPct val="150000"/>
              </a:lnSpc>
              <a:spcBef>
                <a:spcPts val="0"/>
              </a:spcBef>
              <a:spcAft>
                <a:spcPts val="0"/>
              </a:spcAft>
              <a:buSzPts val="1100"/>
              <a:buChar char="■"/>
            </a:pPr>
            <a:r>
              <a:rPr lang="da"/>
              <a:t>Nye studerende</a:t>
            </a:r>
            <a:endParaRPr/>
          </a:p>
          <a:p>
            <a:pPr indent="-298450" lvl="1" marL="914400" rtl="0" algn="l">
              <a:lnSpc>
                <a:spcPct val="150000"/>
              </a:lnSpc>
              <a:spcBef>
                <a:spcPts val="0"/>
              </a:spcBef>
              <a:spcAft>
                <a:spcPts val="0"/>
              </a:spcAft>
              <a:buSzPts val="1100"/>
              <a:buChar char="○"/>
            </a:pPr>
            <a:r>
              <a:rPr lang="da" sz="1300"/>
              <a:t>Samarbejdsaftale</a:t>
            </a:r>
            <a:endParaRPr sz="1300"/>
          </a:p>
        </p:txBody>
      </p:sp>
      <p:pic>
        <p:nvPicPr>
          <p:cNvPr id="143" name="Google Shape;143;p14"/>
          <p:cNvPicPr preferRelativeResize="0"/>
          <p:nvPr/>
        </p:nvPicPr>
        <p:blipFill>
          <a:blip r:embed="rId3">
            <a:alphaModFix/>
          </a:blip>
          <a:stretch>
            <a:fillRect/>
          </a:stretch>
        </p:blipFill>
        <p:spPr>
          <a:xfrm>
            <a:off x="3834575" y="1014663"/>
            <a:ext cx="5309425" cy="311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Risici</a:t>
            </a:r>
            <a:endParaRPr/>
          </a:p>
        </p:txBody>
      </p:sp>
      <p:sp>
        <p:nvSpPr>
          <p:cNvPr id="149" name="Google Shape;149;p1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da"/>
              <a:t>Identifikation af risici</a:t>
            </a:r>
            <a:endParaRPr/>
          </a:p>
          <a:p>
            <a:pPr indent="-311150" lvl="0" marL="457200" rtl="0" algn="l">
              <a:lnSpc>
                <a:spcPct val="150000"/>
              </a:lnSpc>
              <a:spcBef>
                <a:spcPts val="0"/>
              </a:spcBef>
              <a:spcAft>
                <a:spcPts val="0"/>
              </a:spcAft>
              <a:buSzPts val="1300"/>
              <a:buChar char="●"/>
            </a:pPr>
            <a:r>
              <a:rPr lang="da"/>
              <a:t>Risikotal</a:t>
            </a:r>
            <a:endParaRPr/>
          </a:p>
        </p:txBody>
      </p:sp>
      <p:pic>
        <p:nvPicPr>
          <p:cNvPr id="150" name="Google Shape;150;p15"/>
          <p:cNvPicPr preferRelativeResize="0"/>
          <p:nvPr/>
        </p:nvPicPr>
        <p:blipFill>
          <a:blip r:embed="rId3">
            <a:alphaModFix/>
          </a:blip>
          <a:stretch>
            <a:fillRect/>
          </a:stretch>
        </p:blipFill>
        <p:spPr>
          <a:xfrm>
            <a:off x="0" y="2571739"/>
            <a:ext cx="9144002" cy="1620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Databasedesign</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Datasæt</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297500" y="1567550"/>
            <a:ext cx="7038899"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1NF Overtrædelser</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For at identificere overtrædelser af 1. normalform kan vi normalisere datasættet ved at opdele det i mindre tabeller og eliminere gentagne kolonner og tomme felter. Vi kan skabe to tabeller: en for ordrer og en for ordrer elementer (dvs. de enkelte produkter, der er bestilt i hver ordre).</a:t>
            </a:r>
            <a:endParaRPr/>
          </a:p>
          <a:p>
            <a:pPr indent="0" lvl="0" marL="0" rtl="0" algn="l">
              <a:spcBef>
                <a:spcPts val="1200"/>
              </a:spcBef>
              <a:spcAft>
                <a:spcPts val="0"/>
              </a:spcAft>
              <a:buNone/>
            </a:pPr>
            <a:r>
              <a:rPr lang="da"/>
              <a:t>(ordreNr - Composite Primary Key - Splittes i DATE + Fortløbende)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Det Ser Sådan Ud</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2NF Overtrædelser</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For at identificere overtrædelser af 2. normalform i det normaliserede datasæt, skal vi se på, om der er nogen delvise afhængigheder mellem felterne i tabellerne.</a:t>
            </a:r>
            <a:endParaRPr/>
          </a:p>
          <a:p>
            <a:pPr indent="0" lvl="0" marL="0" rtl="0" algn="l">
              <a:spcBef>
                <a:spcPts val="1200"/>
              </a:spcBef>
              <a:spcAft>
                <a:spcPts val="0"/>
              </a:spcAft>
              <a:buNone/>
            </a:pPr>
            <a:r>
              <a:rPr lang="da"/>
              <a:t>I den nye ordre element tabel afhænger Quantity og Price kun af kombinationen af OrderNr og ProductNr og ikke af nogen af de andre felter i tabellen. Dette betyder, at der er en delvis afhængighed mellem felterne i denne tabel, da de ikke afhænger af hele primary key.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Det Ser Sådan Ud</a:t>
            </a:r>
            <a:endParaRPr/>
          </a:p>
          <a:p>
            <a:pPr indent="0" lvl="0" marL="0" rtl="0" algn="l">
              <a:spcBef>
                <a:spcPts val="0"/>
              </a:spcBef>
              <a:spcAft>
                <a:spcPts val="0"/>
              </a:spcAft>
              <a:buNone/>
            </a:pPr>
            <a:r>
              <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1"/>
          <p:cNvPicPr preferRelativeResize="0"/>
          <p:nvPr/>
        </p:nvPicPr>
        <p:blipFill>
          <a:blip r:embed="rId3">
            <a:alphaModFix/>
          </a:blip>
          <a:stretch>
            <a:fillRect/>
          </a:stretch>
        </p:blipFill>
        <p:spPr>
          <a:xfrm>
            <a:off x="1297500" y="1862300"/>
            <a:ext cx="7038900" cy="261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