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9"/>
  </p:notesMasterIdLst>
  <p:sldIdLst>
    <p:sldId id="259" r:id="rId2"/>
    <p:sldId id="309" r:id="rId3"/>
    <p:sldId id="269" r:id="rId4"/>
    <p:sldId id="262" r:id="rId5"/>
    <p:sldId id="311" r:id="rId6"/>
    <p:sldId id="312" r:id="rId7"/>
    <p:sldId id="313" r:id="rId8"/>
    <p:sldId id="314" r:id="rId9"/>
    <p:sldId id="315" r:id="rId10"/>
    <p:sldId id="316" r:id="rId11"/>
    <p:sldId id="320" r:id="rId12"/>
    <p:sldId id="319" r:id="rId13"/>
    <p:sldId id="317" r:id="rId14"/>
    <p:sldId id="318" r:id="rId15"/>
    <p:sldId id="340" r:id="rId16"/>
    <p:sldId id="264" r:id="rId17"/>
    <p:sldId id="258" r:id="rId18"/>
  </p:sldIdLst>
  <p:sldSz cx="9144000" cy="5143500" type="screen16x9"/>
  <p:notesSz cx="6858000" cy="9144000"/>
  <p:embeddedFontLst>
    <p:embeddedFont>
      <p:font typeface="Fredoka One" panose="02000000000000000000" pitchFamily="2" charset="0"/>
      <p:regular r:id="rId20"/>
    </p:embeddedFont>
    <p:embeddedFont>
      <p:font typeface="Hind" panose="02000000000000000000" pitchFamily="2" charset="0"/>
      <p:regular r:id="rId21"/>
      <p:bold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CA5371-E609-4A31-8273-6713CD894973}">
  <a:tblStyle styleId="{CCCA5371-E609-4A31-8273-6713CD8949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2537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469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03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434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37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66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8ceba8478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8ceba8478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8ceba84788_0_2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8ceba84788_0_2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01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9653453a3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9653453a3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76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8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1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34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34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2">
  <p:cSld name="CUSTOM_16">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63" name="Google Shape;463;p29"/>
          <p:cNvSpPr txBox="1">
            <a:spLocks noGrp="1"/>
          </p:cNvSpPr>
          <p:nvPr>
            <p:ph type="subTitle" idx="1"/>
          </p:nvPr>
        </p:nvSpPr>
        <p:spPr>
          <a:xfrm>
            <a:off x="723900" y="1098525"/>
            <a:ext cx="7734300" cy="350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
        <p:nvSpPr>
          <p:cNvPr id="464" name="Google Shape;464;p29"/>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2">
  <p:cSld name="CUSTOM_17">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0"/>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6562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33"/>
          <p:cNvSpPr txBox="1">
            <a:spLocks noGrp="1"/>
          </p:cNvSpPr>
          <p:nvPr>
            <p:ph type="subTitle" idx="2"/>
          </p:nvPr>
        </p:nvSpPr>
        <p:spPr>
          <a:xfrm>
            <a:off x="3361337" y="3977725"/>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89" name="Google Shape;489;p33"/>
          <p:cNvSpPr txBox="1">
            <a:spLocks noGrp="1"/>
          </p:cNvSpPr>
          <p:nvPr>
            <p:ph type="subTitle" idx="3"/>
          </p:nvPr>
        </p:nvSpPr>
        <p:spPr>
          <a:xfrm>
            <a:off x="65277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0" name="Google Shape;490;p33"/>
          <p:cNvSpPr txBox="1">
            <a:spLocks noGrp="1"/>
          </p:cNvSpPr>
          <p:nvPr>
            <p:ph type="subTitle" idx="4"/>
          </p:nvPr>
        </p:nvSpPr>
        <p:spPr>
          <a:xfrm>
            <a:off x="606992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1" name="Google Shape;491;p33"/>
          <p:cNvSpPr txBox="1">
            <a:spLocks noGrp="1"/>
          </p:cNvSpPr>
          <p:nvPr>
            <p:ph type="subTitle" idx="5"/>
          </p:nvPr>
        </p:nvSpPr>
        <p:spPr>
          <a:xfrm>
            <a:off x="3361350" y="2265759"/>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2" name="Google Shape;492;p33"/>
          <p:cNvSpPr txBox="1">
            <a:spLocks noGrp="1"/>
          </p:cNvSpPr>
          <p:nvPr>
            <p:ph type="subTitle" idx="6"/>
          </p:nvPr>
        </p:nvSpPr>
        <p:spPr>
          <a:xfrm>
            <a:off x="33613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3" name="Google Shape;493;p33"/>
          <p:cNvSpPr txBox="1">
            <a:spLocks noGrp="1"/>
          </p:cNvSpPr>
          <p:nvPr>
            <p:ph type="subTitle" idx="7"/>
          </p:nvPr>
        </p:nvSpPr>
        <p:spPr>
          <a:xfrm>
            <a:off x="6066450" y="2254434"/>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4" name="Google Shape;494;p33"/>
          <p:cNvSpPr txBox="1">
            <a:spLocks noGrp="1"/>
          </p:cNvSpPr>
          <p:nvPr>
            <p:ph type="subTitle" idx="8"/>
          </p:nvPr>
        </p:nvSpPr>
        <p:spPr>
          <a:xfrm>
            <a:off x="60664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5" name="Google Shape;495;p33"/>
          <p:cNvSpPr txBox="1">
            <a:spLocks noGrp="1"/>
          </p:cNvSpPr>
          <p:nvPr>
            <p:ph type="subTitle" idx="9"/>
          </p:nvPr>
        </p:nvSpPr>
        <p:spPr>
          <a:xfrm>
            <a:off x="656250" y="2275447"/>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6" name="Google Shape;496;p33"/>
          <p:cNvSpPr txBox="1">
            <a:spLocks noGrp="1"/>
          </p:cNvSpPr>
          <p:nvPr>
            <p:ph type="subTitle" idx="13"/>
          </p:nvPr>
        </p:nvSpPr>
        <p:spPr>
          <a:xfrm>
            <a:off x="6562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7" name="Google Shape;497;p33"/>
          <p:cNvSpPr txBox="1">
            <a:spLocks noGrp="1"/>
          </p:cNvSpPr>
          <p:nvPr>
            <p:ph type="subTitle" idx="14"/>
          </p:nvPr>
        </p:nvSpPr>
        <p:spPr>
          <a:xfrm>
            <a:off x="33613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33"/>
          <p:cNvSpPr txBox="1">
            <a:spLocks noGrp="1"/>
          </p:cNvSpPr>
          <p:nvPr>
            <p:ph type="subTitle" idx="15"/>
          </p:nvPr>
        </p:nvSpPr>
        <p:spPr>
          <a:xfrm>
            <a:off x="60664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9" name="Google Shape;499;p33"/>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61" r:id="rId4"/>
    <p:sldLayoutId id="2147483663" r:id="rId5"/>
    <p:sldLayoutId id="2147483673" r:id="rId6"/>
    <p:sldLayoutId id="2147483675" r:id="rId7"/>
    <p:sldLayoutId id="2147483676" r:id="rId8"/>
    <p:sldLayoutId id="2147483679"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8.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0.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41" name="Google Shape;537;p43">
            <a:extLst>
              <a:ext uri="{FF2B5EF4-FFF2-40B4-BE49-F238E27FC236}">
                <a16:creationId xmlns:a16="http://schemas.microsoft.com/office/drawing/2014/main" id="{8928F699-ECAB-C157-C3A4-08F18779C1E5}"/>
              </a:ext>
            </a:extLst>
          </p:cNvPr>
          <p:cNvSpPr txBox="1">
            <a:spLocks/>
          </p:cNvSpPr>
          <p:nvPr/>
        </p:nvSpPr>
        <p:spPr>
          <a:xfrm>
            <a:off x="364127" y="2990001"/>
            <a:ext cx="8415733" cy="11357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redoka One"/>
              <a:buNone/>
              <a:defRPr sz="2800" b="0" i="0" u="none" strike="noStrike" cap="none">
                <a:solidFill>
                  <a:srgbClr val="FFFFFF"/>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fi-FI" sz="3200" dirty="0"/>
              <a:t>APLIKASI PENGAJUAN USULAN PELATIHAN DAN LPJ</a:t>
            </a:r>
          </a:p>
          <a:p>
            <a:r>
              <a:rPr lang="fi-FI" sz="3200" dirty="0"/>
              <a:t>(SIPELITA)</a:t>
            </a:r>
          </a:p>
          <a:p>
            <a:endParaRPr lang="fi-FI" sz="3200" dirty="0"/>
          </a:p>
          <a:p>
            <a:r>
              <a:rPr lang="fi-FI" sz="2000" i="1" dirty="0"/>
              <a:t>Sistem Informasi Pelaporan Latihan Kegiatan</a:t>
            </a:r>
          </a:p>
        </p:txBody>
      </p:sp>
      <p:pic>
        <p:nvPicPr>
          <p:cNvPr id="42" name="Picture 2">
            <a:extLst>
              <a:ext uri="{FF2B5EF4-FFF2-40B4-BE49-F238E27FC236}">
                <a16:creationId xmlns:a16="http://schemas.microsoft.com/office/drawing/2014/main" id="{08BACCE7-8310-BF97-ADEE-2D946379B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996" y="602237"/>
            <a:ext cx="1689993" cy="1068484"/>
          </a:xfrm>
          <a:prstGeom prst="rect">
            <a:avLst/>
          </a:prstGeom>
          <a:noFill/>
          <a:extLst>
            <a:ext uri="{909E8E84-426E-40DD-AFC4-6F175D3DCCD1}">
              <a14:hiddenFill xmlns:a14="http://schemas.microsoft.com/office/drawing/2010/main">
                <a:solidFill>
                  <a:srgbClr val="FFFFFF"/>
                </a:solidFill>
              </a14:hiddenFill>
            </a:ext>
          </a:extLst>
        </p:spPr>
      </p:pic>
      <p:sp>
        <p:nvSpPr>
          <p:cNvPr id="49" name="Google Shape;883;p45">
            <a:extLst>
              <a:ext uri="{FF2B5EF4-FFF2-40B4-BE49-F238E27FC236}">
                <a16:creationId xmlns:a16="http://schemas.microsoft.com/office/drawing/2014/main" id="{3EF5FB1E-DE76-86B2-87B8-95AE314BB3DB}"/>
              </a:ext>
            </a:extLst>
          </p:cNvPr>
          <p:cNvSpPr txBox="1">
            <a:spLocks noGrp="1"/>
          </p:cNvSpPr>
          <p:nvPr>
            <p:ph type="subTitle" idx="1"/>
          </p:nvPr>
        </p:nvSpPr>
        <p:spPr>
          <a:xfrm>
            <a:off x="2414850" y="4663398"/>
            <a:ext cx="4314300" cy="4801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TEAM PBL TRPL-111</a:t>
            </a:r>
            <a:endParaRPr dirty="0"/>
          </a:p>
        </p:txBody>
      </p:sp>
      <p:pic>
        <p:nvPicPr>
          <p:cNvPr id="2" name="Google Shape;96;p1">
            <a:extLst>
              <a:ext uri="{FF2B5EF4-FFF2-40B4-BE49-F238E27FC236}">
                <a16:creationId xmlns:a16="http://schemas.microsoft.com/office/drawing/2014/main" id="{BF3FEA45-ACB8-23FC-339B-CC48854C78EC}"/>
              </a:ext>
            </a:extLst>
          </p:cNvPr>
          <p:cNvPicPr preferRelativeResize="0"/>
          <p:nvPr/>
        </p:nvPicPr>
        <p:blipFill rotWithShape="1">
          <a:blip r:embed="rId4">
            <a:alphaModFix/>
          </a:blip>
          <a:srcRect/>
          <a:stretch/>
        </p:blipFill>
        <p:spPr>
          <a:xfrm>
            <a:off x="7241781" y="4386372"/>
            <a:ext cx="1902219" cy="752040"/>
          </a:xfrm>
          <a:prstGeom prst="rect">
            <a:avLst/>
          </a:prstGeom>
          <a:noFill/>
          <a:ln>
            <a:noFill/>
          </a:ln>
        </p:spPr>
      </p:pic>
      <p:pic>
        <p:nvPicPr>
          <p:cNvPr id="3" name="Google Shape;95;p1">
            <a:extLst>
              <a:ext uri="{FF2B5EF4-FFF2-40B4-BE49-F238E27FC236}">
                <a16:creationId xmlns:a16="http://schemas.microsoft.com/office/drawing/2014/main" id="{468D3870-C916-C9EE-BCB3-7A85F6F680C5}"/>
              </a:ext>
            </a:extLst>
          </p:cNvPr>
          <p:cNvPicPr preferRelativeResize="0"/>
          <p:nvPr/>
        </p:nvPicPr>
        <p:blipFill rotWithShape="1">
          <a:blip r:embed="rId5">
            <a:alphaModFix/>
          </a:blip>
          <a:srcRect/>
          <a:stretch/>
        </p:blipFill>
        <p:spPr>
          <a:xfrm>
            <a:off x="0" y="0"/>
            <a:ext cx="1903130" cy="75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Structure Table.</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0F320AC4-3D37-409D-8B59-B1D466F548C9}"/>
              </a:ext>
            </a:extLst>
          </p:cNvPr>
          <p:cNvGraphicFramePr>
            <a:graphicFrameLocks noGrp="1"/>
          </p:cNvGraphicFramePr>
          <p:nvPr>
            <p:extLst>
              <p:ext uri="{D42A27DB-BD31-4B8C-83A1-F6EECF244321}">
                <p14:modId xmlns:p14="http://schemas.microsoft.com/office/powerpoint/2010/main" val="848778965"/>
              </p:ext>
            </p:extLst>
          </p:nvPr>
        </p:nvGraphicFramePr>
        <p:xfrm>
          <a:off x="441701" y="1286786"/>
          <a:ext cx="6952642" cy="2253589"/>
        </p:xfrm>
        <a:graphic>
          <a:graphicData uri="http://schemas.openxmlformats.org/drawingml/2006/table">
            <a:tbl>
              <a:tblPr firstRow="1" firstCol="1" bandRow="1">
                <a:tableStyleId>{93296810-A885-4BE3-A3E7-6D5BEEA58F35}</a:tableStyleId>
              </a:tblPr>
              <a:tblGrid>
                <a:gridCol w="1196640">
                  <a:extLst>
                    <a:ext uri="{9D8B030D-6E8A-4147-A177-3AD203B41FA5}">
                      <a16:colId xmlns:a16="http://schemas.microsoft.com/office/drawing/2014/main" val="59261333"/>
                    </a:ext>
                  </a:extLst>
                </a:gridCol>
                <a:gridCol w="956507">
                  <a:extLst>
                    <a:ext uri="{9D8B030D-6E8A-4147-A177-3AD203B41FA5}">
                      <a16:colId xmlns:a16="http://schemas.microsoft.com/office/drawing/2014/main" val="1297041199"/>
                    </a:ext>
                  </a:extLst>
                </a:gridCol>
                <a:gridCol w="46549">
                  <a:extLst>
                    <a:ext uri="{9D8B030D-6E8A-4147-A177-3AD203B41FA5}">
                      <a16:colId xmlns:a16="http://schemas.microsoft.com/office/drawing/2014/main" val="1634600404"/>
                    </a:ext>
                  </a:extLst>
                </a:gridCol>
                <a:gridCol w="1168205">
                  <a:extLst>
                    <a:ext uri="{9D8B030D-6E8A-4147-A177-3AD203B41FA5}">
                      <a16:colId xmlns:a16="http://schemas.microsoft.com/office/drawing/2014/main" val="1683796874"/>
                    </a:ext>
                  </a:extLst>
                </a:gridCol>
                <a:gridCol w="1453501">
                  <a:extLst>
                    <a:ext uri="{9D8B030D-6E8A-4147-A177-3AD203B41FA5}">
                      <a16:colId xmlns:a16="http://schemas.microsoft.com/office/drawing/2014/main" val="2110571694"/>
                    </a:ext>
                  </a:extLst>
                </a:gridCol>
                <a:gridCol w="897288">
                  <a:extLst>
                    <a:ext uri="{9D8B030D-6E8A-4147-A177-3AD203B41FA5}">
                      <a16:colId xmlns:a16="http://schemas.microsoft.com/office/drawing/2014/main" val="564269520"/>
                    </a:ext>
                  </a:extLst>
                </a:gridCol>
                <a:gridCol w="1233952">
                  <a:extLst>
                    <a:ext uri="{9D8B030D-6E8A-4147-A177-3AD203B41FA5}">
                      <a16:colId xmlns:a16="http://schemas.microsoft.com/office/drawing/2014/main" val="1997030962"/>
                    </a:ext>
                  </a:extLst>
                </a:gridCol>
              </a:tblGrid>
              <a:tr h="188937">
                <a:tc>
                  <a:txBody>
                    <a:bodyPr/>
                    <a:lstStyle/>
                    <a:p>
                      <a:pPr marL="67945">
                        <a:lnSpc>
                          <a:spcPct val="107000"/>
                        </a:lnSpc>
                        <a:spcBef>
                          <a:spcPts val="5"/>
                        </a:spcBef>
                        <a:spcAft>
                          <a:spcPts val="800"/>
                        </a:spcAft>
                      </a:pPr>
                      <a:r>
                        <a:rPr lang="en-US" sz="1100" dirty="0">
                          <a:solidFill>
                            <a:schemeClr val="tx2"/>
                          </a:solidFill>
                          <a:effectLst/>
                        </a:rPr>
                        <a:t>Table Name</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1100" dirty="0">
                          <a:solidFill>
                            <a:schemeClr val="tx1"/>
                          </a:solidFill>
                          <a:effectLst/>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1100" dirty="0" err="1">
                          <a:solidFill>
                            <a:schemeClr val="tx2"/>
                          </a:solidFill>
                          <a:effectLst/>
                        </a:rPr>
                        <a:t>t_akun</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1202567"/>
                  </a:ext>
                </a:extLst>
              </a:tr>
              <a:tr h="188937">
                <a:tc>
                  <a:txBody>
                    <a:bodyPr/>
                    <a:lstStyle/>
                    <a:p>
                      <a:pPr marL="67945">
                        <a:lnSpc>
                          <a:spcPct val="107000"/>
                        </a:lnSpc>
                        <a:spcBef>
                          <a:spcPts val="5"/>
                        </a:spcBef>
                        <a:spcAft>
                          <a:spcPts val="800"/>
                        </a:spcAft>
                      </a:pPr>
                      <a:r>
                        <a:rPr lang="en-US" sz="1100" dirty="0">
                          <a:solidFill>
                            <a:schemeClr val="tx2"/>
                          </a:solidFill>
                          <a:effectLst/>
                        </a:rPr>
                        <a:t>Primary Key</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1100" dirty="0">
                          <a:solidFill>
                            <a:schemeClr val="tx1"/>
                          </a:solidFill>
                          <a:effectLst/>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1100" dirty="0">
                          <a:solidFill>
                            <a:schemeClr val="tx1"/>
                          </a:solidFill>
                          <a:effectLst/>
                        </a:rPr>
                        <a:t>Username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39926774"/>
                  </a:ext>
                </a:extLst>
              </a:tr>
              <a:tr h="209014">
                <a:tc>
                  <a:txBody>
                    <a:bodyPr/>
                    <a:lstStyle/>
                    <a:p>
                      <a:pPr marL="67945">
                        <a:lnSpc>
                          <a:spcPct val="107000"/>
                        </a:lnSpc>
                        <a:spcBef>
                          <a:spcPts val="5"/>
                        </a:spcBef>
                        <a:spcAft>
                          <a:spcPts val="800"/>
                        </a:spcAft>
                      </a:pPr>
                      <a:r>
                        <a:rPr lang="en-US" sz="1100" dirty="0">
                          <a:solidFill>
                            <a:schemeClr val="tx2"/>
                          </a:solidFill>
                          <a:effectLst/>
                        </a:rPr>
                        <a:t>Foreign Key</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1100" dirty="0">
                          <a:solidFill>
                            <a:schemeClr val="tx1"/>
                          </a:solidFill>
                          <a:effectLst/>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1100" dirty="0">
                          <a:solidFill>
                            <a:schemeClr val="tx1"/>
                          </a:solidFill>
                          <a:effectLst/>
                        </a:rPr>
                        <a:t>NIP</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11779243"/>
                  </a:ext>
                </a:extLst>
              </a:tr>
              <a:tr h="188937">
                <a:tc>
                  <a:txBody>
                    <a:bodyPr/>
                    <a:lstStyle/>
                    <a:p>
                      <a:pPr marL="67945">
                        <a:lnSpc>
                          <a:spcPct val="107000"/>
                        </a:lnSpc>
                        <a:spcAft>
                          <a:spcPts val="800"/>
                        </a:spcAft>
                      </a:pPr>
                      <a:r>
                        <a:rPr lang="en-US" sz="1100" dirty="0">
                          <a:solidFill>
                            <a:schemeClr val="tx2"/>
                          </a:solidFill>
                          <a:effectLst/>
                        </a:rPr>
                        <a:t>Table Structure</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Aft>
                          <a:spcPts val="800"/>
                        </a:spcAft>
                      </a:pPr>
                      <a:r>
                        <a:rPr lang="en-US" sz="1100" dirty="0">
                          <a:solidFill>
                            <a:schemeClr val="tx1"/>
                          </a:solidFill>
                          <a:effectLst/>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rowSpan="3">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marL="121920" marR="60325" algn="ctr">
                        <a:lnSpc>
                          <a:spcPct val="107000"/>
                        </a:lnSpc>
                        <a:spcBef>
                          <a:spcPts val="30"/>
                        </a:spcBef>
                        <a:spcAft>
                          <a:spcPts val="800"/>
                        </a:spcAft>
                      </a:pPr>
                      <a:r>
                        <a:rPr lang="en-US" sz="1100" dirty="0">
                          <a:solidFill>
                            <a:schemeClr val="tx1"/>
                          </a:solidFill>
                          <a:effectLst/>
                        </a:rPr>
                        <a:t>Name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4615" algn="ctr">
                        <a:lnSpc>
                          <a:spcPct val="107000"/>
                        </a:lnSpc>
                        <a:spcBef>
                          <a:spcPts val="30"/>
                        </a:spcBef>
                        <a:spcAft>
                          <a:spcPts val="800"/>
                        </a:spcAft>
                      </a:pPr>
                      <a:r>
                        <a:rPr lang="en-US" sz="1100" dirty="0">
                          <a:solidFill>
                            <a:schemeClr val="tx1"/>
                          </a:solidFill>
                          <a:effectLst/>
                        </a:rPr>
                        <a:t>Type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250" marR="84455" algn="ctr">
                        <a:lnSpc>
                          <a:spcPct val="107000"/>
                        </a:lnSpc>
                        <a:spcBef>
                          <a:spcPts val="30"/>
                        </a:spcBef>
                        <a:spcAft>
                          <a:spcPts val="800"/>
                        </a:spcAft>
                      </a:pPr>
                      <a:r>
                        <a:rPr lang="en-US" sz="1100">
                          <a:solidFill>
                            <a:schemeClr val="tx1"/>
                          </a:solidFill>
                          <a:effectLst/>
                        </a:rPr>
                        <a:t>Long</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885" marR="82550" algn="ctr">
                        <a:lnSpc>
                          <a:spcPct val="107000"/>
                        </a:lnSpc>
                        <a:spcBef>
                          <a:spcPts val="30"/>
                        </a:spcBef>
                        <a:spcAft>
                          <a:spcPts val="800"/>
                        </a:spcAft>
                      </a:pPr>
                      <a:r>
                        <a:rPr lang="en-US" sz="1100">
                          <a:solidFill>
                            <a:schemeClr val="tx1"/>
                          </a:solidFill>
                          <a:effectLst/>
                        </a:rPr>
                        <a:t>Description</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16844678"/>
                  </a:ext>
                </a:extLst>
              </a:tr>
              <a:tr h="342023">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1100" dirty="0">
                          <a:solidFill>
                            <a:schemeClr val="tx1"/>
                          </a:solidFill>
                          <a:effectLst/>
                        </a:rPr>
                        <a:t>Username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100" dirty="0">
                          <a:solidFill>
                            <a:schemeClr val="tx1"/>
                          </a:solidFill>
                          <a:effectLst/>
                        </a:rPr>
                        <a:t>Varchar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2710" marR="84455" algn="ctr">
                        <a:lnSpc>
                          <a:spcPct val="107000"/>
                        </a:lnSpc>
                        <a:spcBef>
                          <a:spcPts val="5"/>
                        </a:spcBef>
                        <a:spcAft>
                          <a:spcPts val="800"/>
                        </a:spcAft>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50</a:t>
                      </a:r>
                    </a:p>
                  </a:txBody>
                  <a:tcPr marL="9525" marR="9525" marT="9525" marB="9525"/>
                </a:tc>
                <a:tc>
                  <a:txBody>
                    <a:bodyPr/>
                    <a:lstStyle/>
                    <a:p>
                      <a:pPr marL="12700" algn="ctr">
                        <a:lnSpc>
                          <a:spcPct val="107000"/>
                        </a:lnSpc>
                        <a:spcBef>
                          <a:spcPts val="5"/>
                        </a:spcBef>
                        <a:spcAft>
                          <a:spcPts val="800"/>
                        </a:spcAft>
                      </a:pPr>
                      <a:r>
                        <a:rPr lang="en-US" sz="1100">
                          <a:solidFill>
                            <a:schemeClr val="tx1"/>
                          </a:solidFill>
                          <a:effectLst/>
                        </a:rPr>
                        <a:t>Employee Username</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952940356"/>
                  </a:ext>
                </a:extLst>
              </a:tr>
              <a:tr h="45222">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1100" dirty="0">
                          <a:solidFill>
                            <a:schemeClr val="tx1"/>
                          </a:solidFill>
                          <a:effectLst/>
                        </a:rPr>
                        <a:t>NIP</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100" dirty="0">
                          <a:solidFill>
                            <a:schemeClr val="tx1"/>
                          </a:solidFill>
                          <a:effectLst/>
                        </a:rPr>
                        <a:t>integer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1100" dirty="0">
                          <a:solidFill>
                            <a:schemeClr val="tx1"/>
                          </a:solidFill>
                          <a:effectLst/>
                        </a:rPr>
                        <a:t>11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1100" dirty="0">
                          <a:solidFill>
                            <a:schemeClr val="tx1"/>
                          </a:solidFill>
                          <a:effectLst/>
                        </a:rPr>
                        <a:t>NIP Number is the Official Identity of Employees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36333827"/>
                  </a:ext>
                </a:extLst>
              </a:tr>
              <a:tr h="190013">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1100" dirty="0">
                          <a:solidFill>
                            <a:schemeClr val="tx1"/>
                          </a:solidFill>
                          <a:effectLst/>
                        </a:rPr>
                        <a:t>Email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100">
                          <a:solidFill>
                            <a:schemeClr val="tx1"/>
                          </a:solidFill>
                          <a:effectLst/>
                        </a:rPr>
                        <a:t>varchar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a:t>
                      </a:r>
                    </a:p>
                  </a:txBody>
                  <a:tcPr marL="9525" marR="9525" marT="9525" marB="9525"/>
                </a:tc>
                <a:tc>
                  <a:txBody>
                    <a:bodyPr/>
                    <a:lstStyle/>
                    <a:p>
                      <a:pPr marL="12700" algn="ctr">
                        <a:lnSpc>
                          <a:spcPct val="107000"/>
                        </a:lnSpc>
                        <a:spcBef>
                          <a:spcPts val="5"/>
                        </a:spcBef>
                        <a:spcAft>
                          <a:spcPts val="800"/>
                        </a:spcAft>
                      </a:pPr>
                      <a:r>
                        <a:rPr lang="en-US" sz="1100" dirty="0">
                          <a:solidFill>
                            <a:schemeClr val="tx1"/>
                          </a:solidFill>
                          <a:effectLst/>
                        </a:rPr>
                        <a:t>Official Employee Email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39527242"/>
                  </a:ext>
                </a:extLst>
              </a:tr>
              <a:tr h="190013">
                <a:tc>
                  <a:txBody>
                    <a:bodyPr/>
                    <a:lstStyle/>
                    <a:p>
                      <a:pPr>
                        <a:lnSpc>
                          <a:spcPct val="107000"/>
                        </a:lnSpc>
                      </a:pPr>
                      <a:endParaRPr lang="en-US" sz="110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solidFill>
                          <a:schemeClr val="tx1"/>
                        </a:solidFill>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1100" dirty="0">
                          <a:solidFill>
                            <a:schemeClr val="tx1"/>
                          </a:solidFill>
                          <a:effectLst/>
                        </a:rPr>
                        <a:t>Password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100">
                          <a:solidFill>
                            <a:schemeClr val="tx1"/>
                          </a:solidFill>
                          <a:effectLst/>
                        </a:rPr>
                        <a:t>varchar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a:t>
                      </a:r>
                    </a:p>
                  </a:txBody>
                  <a:tcPr marL="9525" marR="9525" marT="9525" marB="9525"/>
                </a:tc>
                <a:tc>
                  <a:txBody>
                    <a:bodyPr/>
                    <a:lstStyle/>
                    <a:p>
                      <a:pPr marL="12700" algn="ctr">
                        <a:lnSpc>
                          <a:spcPct val="107000"/>
                        </a:lnSpc>
                        <a:spcBef>
                          <a:spcPts val="5"/>
                        </a:spcBef>
                        <a:spcAft>
                          <a:spcPts val="800"/>
                        </a:spcAft>
                      </a:pPr>
                      <a:r>
                        <a:rPr lang="en-US" sz="1100" dirty="0">
                          <a:solidFill>
                            <a:schemeClr val="tx1"/>
                          </a:solidFill>
                          <a:effectLst/>
                        </a:rPr>
                        <a:t>Password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19914643"/>
                  </a:ext>
                </a:extLst>
              </a:tr>
            </a:tbl>
          </a:graphicData>
        </a:graphic>
      </p:graphicFrame>
    </p:spTree>
    <p:extLst>
      <p:ext uri="{BB962C8B-B14F-4D97-AF65-F5344CB8AC3E}">
        <p14:creationId xmlns:p14="http://schemas.microsoft.com/office/powerpoint/2010/main" val="300258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Structure Table.</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5A9A082-702B-466B-9E17-C29CD23A955C}"/>
              </a:ext>
            </a:extLst>
          </p:cNvPr>
          <p:cNvGraphicFramePr>
            <a:graphicFrameLocks noGrp="1"/>
          </p:cNvGraphicFramePr>
          <p:nvPr>
            <p:extLst>
              <p:ext uri="{D42A27DB-BD31-4B8C-83A1-F6EECF244321}">
                <p14:modId xmlns:p14="http://schemas.microsoft.com/office/powerpoint/2010/main" val="3247102302"/>
              </p:ext>
            </p:extLst>
          </p:nvPr>
        </p:nvGraphicFramePr>
        <p:xfrm>
          <a:off x="529612" y="1105851"/>
          <a:ext cx="6604686" cy="2931798"/>
        </p:xfrm>
        <a:graphic>
          <a:graphicData uri="http://schemas.openxmlformats.org/drawingml/2006/table">
            <a:tbl>
              <a:tblPr firstRow="1" firstCol="1" bandRow="1">
                <a:tableStyleId>{93296810-A885-4BE3-A3E7-6D5BEEA58F35}</a:tableStyleId>
              </a:tblPr>
              <a:tblGrid>
                <a:gridCol w="1287353">
                  <a:extLst>
                    <a:ext uri="{9D8B030D-6E8A-4147-A177-3AD203B41FA5}">
                      <a16:colId xmlns:a16="http://schemas.microsoft.com/office/drawing/2014/main" val="1771192692"/>
                    </a:ext>
                  </a:extLst>
                </a:gridCol>
                <a:gridCol w="1240075">
                  <a:extLst>
                    <a:ext uri="{9D8B030D-6E8A-4147-A177-3AD203B41FA5}">
                      <a16:colId xmlns:a16="http://schemas.microsoft.com/office/drawing/2014/main" val="3471924377"/>
                    </a:ext>
                  </a:extLst>
                </a:gridCol>
                <a:gridCol w="94068">
                  <a:extLst>
                    <a:ext uri="{9D8B030D-6E8A-4147-A177-3AD203B41FA5}">
                      <a16:colId xmlns:a16="http://schemas.microsoft.com/office/drawing/2014/main" val="1674547785"/>
                    </a:ext>
                  </a:extLst>
                </a:gridCol>
                <a:gridCol w="729615">
                  <a:extLst>
                    <a:ext uri="{9D8B030D-6E8A-4147-A177-3AD203B41FA5}">
                      <a16:colId xmlns:a16="http://schemas.microsoft.com/office/drawing/2014/main" val="3484676002"/>
                    </a:ext>
                  </a:extLst>
                </a:gridCol>
                <a:gridCol w="1184437">
                  <a:extLst>
                    <a:ext uri="{9D8B030D-6E8A-4147-A177-3AD203B41FA5}">
                      <a16:colId xmlns:a16="http://schemas.microsoft.com/office/drawing/2014/main" val="3874371058"/>
                    </a:ext>
                  </a:extLst>
                </a:gridCol>
                <a:gridCol w="781785">
                  <a:extLst>
                    <a:ext uri="{9D8B030D-6E8A-4147-A177-3AD203B41FA5}">
                      <a16:colId xmlns:a16="http://schemas.microsoft.com/office/drawing/2014/main" val="2664188516"/>
                    </a:ext>
                  </a:extLst>
                </a:gridCol>
                <a:gridCol w="1287353">
                  <a:extLst>
                    <a:ext uri="{9D8B030D-6E8A-4147-A177-3AD203B41FA5}">
                      <a16:colId xmlns:a16="http://schemas.microsoft.com/office/drawing/2014/main" val="262719300"/>
                    </a:ext>
                  </a:extLst>
                </a:gridCol>
              </a:tblGrid>
              <a:tr h="179598">
                <a:tc>
                  <a:txBody>
                    <a:bodyPr/>
                    <a:lstStyle/>
                    <a:p>
                      <a:pPr marL="67945">
                        <a:lnSpc>
                          <a:spcPct val="107000"/>
                        </a:lnSpc>
                        <a:spcBef>
                          <a:spcPts val="5"/>
                        </a:spcBef>
                        <a:spcAft>
                          <a:spcPts val="800"/>
                        </a:spcAft>
                      </a:pPr>
                      <a:r>
                        <a:rPr lang="en-US" sz="900" dirty="0">
                          <a:effectLst/>
                        </a:rPr>
                        <a:t>Table Name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900">
                          <a:effectLst/>
                        </a:rPr>
                        <a: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900" dirty="0" err="1">
                          <a:effectLst/>
                        </a:rPr>
                        <a:t>t_pegawai</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1111026"/>
                  </a:ext>
                </a:extLst>
              </a:tr>
              <a:tr h="235153">
                <a:tc>
                  <a:txBody>
                    <a:bodyPr/>
                    <a:lstStyle/>
                    <a:p>
                      <a:pPr marL="67945">
                        <a:lnSpc>
                          <a:spcPct val="107000"/>
                        </a:lnSpc>
                        <a:spcBef>
                          <a:spcPts val="5"/>
                        </a:spcBef>
                        <a:spcAft>
                          <a:spcPts val="800"/>
                        </a:spcAft>
                      </a:pPr>
                      <a:r>
                        <a:rPr lang="en-US" sz="900" dirty="0">
                          <a:effectLst/>
                        </a:rPr>
                        <a:t>Primary Key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9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900" dirty="0" err="1">
                          <a:effectLst/>
                        </a:rPr>
                        <a:t>NIP_pegawai</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65796960"/>
                  </a:ext>
                </a:extLst>
              </a:tr>
              <a:tr h="179598">
                <a:tc>
                  <a:txBody>
                    <a:bodyPr/>
                    <a:lstStyle/>
                    <a:p>
                      <a:pPr marL="67945">
                        <a:lnSpc>
                          <a:spcPct val="107000"/>
                        </a:lnSpc>
                        <a:spcBef>
                          <a:spcPts val="5"/>
                        </a:spcBef>
                        <a:spcAft>
                          <a:spcPts val="800"/>
                        </a:spcAft>
                      </a:pPr>
                      <a:r>
                        <a:rPr lang="en-US" sz="900" dirty="0">
                          <a:effectLst/>
                        </a:rPr>
                        <a:t>Foreign Key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9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900">
                          <a:effectLst/>
                        </a:rPr>
                        <a:t>None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7851039"/>
                  </a:ext>
                </a:extLst>
              </a:tr>
              <a:tr h="179598">
                <a:tc>
                  <a:txBody>
                    <a:bodyPr/>
                    <a:lstStyle/>
                    <a:p>
                      <a:pPr marL="67945">
                        <a:lnSpc>
                          <a:spcPct val="107000"/>
                        </a:lnSpc>
                        <a:spcAft>
                          <a:spcPts val="800"/>
                        </a:spcAft>
                      </a:pPr>
                      <a:r>
                        <a:rPr lang="en-US" sz="900">
                          <a:effectLst/>
                        </a:rPr>
                        <a:t>Table Structure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Aft>
                          <a:spcPts val="800"/>
                        </a:spcAft>
                      </a:pPr>
                      <a:r>
                        <a:rPr lang="en-US" sz="9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rowSpan="3">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marL="121920" marR="60325" algn="ctr">
                        <a:lnSpc>
                          <a:spcPct val="107000"/>
                        </a:lnSpc>
                        <a:spcBef>
                          <a:spcPts val="30"/>
                        </a:spcBef>
                        <a:spcAft>
                          <a:spcPts val="800"/>
                        </a:spcAft>
                      </a:pPr>
                      <a:r>
                        <a:rPr lang="en-US" sz="900">
                          <a:effectLst/>
                        </a:rPr>
                        <a:t>Name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4615" algn="ctr">
                        <a:lnSpc>
                          <a:spcPct val="107000"/>
                        </a:lnSpc>
                        <a:spcBef>
                          <a:spcPts val="30"/>
                        </a:spcBef>
                        <a:spcAft>
                          <a:spcPts val="800"/>
                        </a:spcAft>
                      </a:pPr>
                      <a:r>
                        <a:rPr lang="en-US" sz="900">
                          <a:effectLst/>
                        </a:rPr>
                        <a:t>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250" marR="84455" algn="ctr">
                        <a:lnSpc>
                          <a:spcPct val="107000"/>
                        </a:lnSpc>
                        <a:spcBef>
                          <a:spcPts val="30"/>
                        </a:spcBef>
                        <a:spcAft>
                          <a:spcPts val="800"/>
                        </a:spcAft>
                      </a:pPr>
                      <a:r>
                        <a:rPr lang="en-US" sz="900">
                          <a:effectLst/>
                        </a:rPr>
                        <a:t>Long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885" marR="82550" algn="ctr">
                        <a:lnSpc>
                          <a:spcPct val="107000"/>
                        </a:lnSpc>
                        <a:spcBef>
                          <a:spcPts val="30"/>
                        </a:spcBef>
                        <a:spcAft>
                          <a:spcPts val="800"/>
                        </a:spcAft>
                      </a:pPr>
                      <a:r>
                        <a:rPr lang="en-US" sz="9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78561220"/>
                  </a:ext>
                </a:extLst>
              </a:tr>
              <a:tr h="51783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900" dirty="0">
                          <a:effectLst/>
                        </a:rPr>
                        <a:t>NIP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dirty="0">
                          <a:effectLst/>
                        </a:rPr>
                        <a:t>integer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2710" marR="84455" algn="ctr">
                        <a:lnSpc>
                          <a:spcPct val="107000"/>
                        </a:lnSpc>
                        <a:spcBef>
                          <a:spcPts val="5"/>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11</a:t>
                      </a:r>
                    </a:p>
                  </a:txBody>
                  <a:tcPr marL="9525" marR="9525" marT="9525" marB="9525"/>
                </a:tc>
                <a:tc>
                  <a:txBody>
                    <a:bodyPr/>
                    <a:lstStyle/>
                    <a:p>
                      <a:pPr marL="12700" algn="ctr">
                        <a:lnSpc>
                          <a:spcPct val="107000"/>
                        </a:lnSpc>
                        <a:spcBef>
                          <a:spcPts val="5"/>
                        </a:spcBef>
                        <a:spcAft>
                          <a:spcPts val="800"/>
                        </a:spcAft>
                      </a:pPr>
                      <a:r>
                        <a:rPr lang="en-US" sz="900">
                          <a:effectLst/>
                        </a:rPr>
                        <a:t>NIP Number is the Official Identity of Employees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4634362"/>
                  </a:ext>
                </a:extLst>
              </a:tr>
              <a:tr h="234662">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900" dirty="0">
                          <a:effectLst/>
                        </a:rPr>
                        <a:t>Name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dirty="0">
                          <a:effectLst/>
                        </a:rPr>
                        <a:t>varchar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20</a:t>
                      </a:r>
                    </a:p>
                  </a:txBody>
                  <a:tcPr marL="9525" marR="9525" marT="9525" marB="9525"/>
                </a:tc>
                <a:tc>
                  <a:txBody>
                    <a:bodyPr/>
                    <a:lstStyle/>
                    <a:p>
                      <a:pPr marL="12700" algn="ctr">
                        <a:lnSpc>
                          <a:spcPct val="107000"/>
                        </a:lnSpc>
                        <a:spcBef>
                          <a:spcPts val="5"/>
                        </a:spcBef>
                        <a:spcAft>
                          <a:spcPts val="800"/>
                        </a:spcAft>
                      </a:pPr>
                      <a:r>
                        <a:rPr lang="en-US" sz="900">
                          <a:effectLst/>
                        </a:rPr>
                        <a:t>Employee Username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575646464"/>
                  </a:ext>
                </a:extLst>
              </a:tr>
              <a:tr h="348718">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900" dirty="0">
                          <a:effectLst/>
                        </a:rPr>
                        <a:t>Position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dirty="0">
                          <a:effectLst/>
                        </a:rPr>
                        <a:t>varchar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10</a:t>
                      </a:r>
                    </a:p>
                  </a:txBody>
                  <a:tcPr marL="9525" marR="9525" marT="9525" marB="9525"/>
                </a:tc>
                <a:tc>
                  <a:txBody>
                    <a:bodyPr/>
                    <a:lstStyle/>
                    <a:p>
                      <a:pPr marL="12700" algn="ctr">
                        <a:lnSpc>
                          <a:spcPct val="107000"/>
                        </a:lnSpc>
                        <a:spcBef>
                          <a:spcPts val="5"/>
                        </a:spcBef>
                        <a:spcAft>
                          <a:spcPts val="800"/>
                        </a:spcAft>
                      </a:pPr>
                      <a:r>
                        <a:rPr lang="en-US" sz="900">
                          <a:effectLst/>
                        </a:rPr>
                        <a:t>Employee Positions in Companies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82255616"/>
                  </a:ext>
                </a:extLst>
              </a:tr>
              <a:tr h="179598">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900" dirty="0">
                          <a:effectLst/>
                        </a:rPr>
                        <a:t>Address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dirty="0">
                          <a:effectLst/>
                        </a:rPr>
                        <a:t>Text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900">
                          <a:effectLst/>
                        </a:rPr>
                        <a:t>Officer's Address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838926502"/>
                  </a:ext>
                </a:extLst>
              </a:tr>
              <a:tr h="179598">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900" dirty="0" err="1">
                          <a:effectLst/>
                        </a:rPr>
                        <a:t>No_telp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dirty="0">
                          <a:effectLst/>
                        </a:rPr>
                        <a:t>integer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900" dirty="0">
                          <a:effectLst/>
                        </a:rPr>
                        <a:t>12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900" dirty="0">
                          <a:effectLst/>
                        </a:rPr>
                        <a:t>From </a:t>
                      </a:r>
                      <a:r>
                        <a:rPr lang="en-US" sz="900" dirty="0" err="1">
                          <a:effectLst/>
                        </a:rPr>
                        <a:t>telp</a:t>
                      </a:r>
                      <a:r>
                        <a:rPr lang="en-US" sz="900" dirty="0">
                          <a:effectLst/>
                        </a:rPr>
                        <a:t> </a:t>
                      </a:r>
                      <a:r>
                        <a:rPr lang="en-US" sz="900" dirty="0" err="1">
                          <a:effectLst/>
                        </a:rPr>
                        <a:t>pegawai</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86571380"/>
                  </a:ext>
                </a:extLst>
              </a:tr>
              <a:tr h="348718">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900" dirty="0">
                          <a:effectLst/>
                        </a:rPr>
                        <a:t>Email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a:effectLst/>
                        </a:rPr>
                        <a:t>varchar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20</a:t>
                      </a:r>
                    </a:p>
                  </a:txBody>
                  <a:tcPr marL="9525" marR="9525" marT="9525" marB="9525"/>
                </a:tc>
                <a:tc>
                  <a:txBody>
                    <a:bodyPr/>
                    <a:lstStyle/>
                    <a:p>
                      <a:pPr marL="12700" algn="ctr">
                        <a:lnSpc>
                          <a:spcPct val="107000"/>
                        </a:lnSpc>
                        <a:spcBef>
                          <a:spcPts val="5"/>
                        </a:spcBef>
                        <a:spcAft>
                          <a:spcPts val="800"/>
                        </a:spcAft>
                      </a:pPr>
                      <a:r>
                        <a:rPr lang="en-US" sz="900" dirty="0">
                          <a:effectLst/>
                        </a:rPr>
                        <a:t>Official Employee Email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67948844"/>
                  </a:ext>
                </a:extLst>
              </a:tr>
              <a:tr h="348718">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900" dirty="0" err="1">
                          <a:effectLst/>
                        </a:rPr>
                        <a:t>Foto_Profile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900">
                          <a:effectLst/>
                        </a:rPr>
                        <a:t>Blob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900" dirty="0">
                          <a:effectLst/>
                        </a:rPr>
                        <a:t>Employee Profile Photos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15833883"/>
                  </a:ext>
                </a:extLst>
              </a:tr>
            </a:tbl>
          </a:graphicData>
        </a:graphic>
      </p:graphicFrame>
    </p:spTree>
    <p:extLst>
      <p:ext uri="{BB962C8B-B14F-4D97-AF65-F5344CB8AC3E}">
        <p14:creationId xmlns:p14="http://schemas.microsoft.com/office/powerpoint/2010/main" val="396890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Structure Table.</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79F1C74-47C0-46CE-BB1F-59E761C6C68C}"/>
              </a:ext>
            </a:extLst>
          </p:cNvPr>
          <p:cNvGraphicFramePr>
            <a:graphicFrameLocks noGrp="1"/>
          </p:cNvGraphicFramePr>
          <p:nvPr>
            <p:extLst>
              <p:ext uri="{D42A27DB-BD31-4B8C-83A1-F6EECF244321}">
                <p14:modId xmlns:p14="http://schemas.microsoft.com/office/powerpoint/2010/main" val="4147354805"/>
              </p:ext>
            </p:extLst>
          </p:nvPr>
        </p:nvGraphicFramePr>
        <p:xfrm>
          <a:off x="441701" y="970980"/>
          <a:ext cx="7840263" cy="2903597"/>
        </p:xfrm>
        <a:graphic>
          <a:graphicData uri="http://schemas.openxmlformats.org/drawingml/2006/table">
            <a:tbl>
              <a:tblPr firstRow="1" firstCol="1" bandRow="1">
                <a:tableStyleId>{93296810-A885-4BE3-A3E7-6D5BEEA58F35}</a:tableStyleId>
              </a:tblPr>
              <a:tblGrid>
                <a:gridCol w="1118631">
                  <a:extLst>
                    <a:ext uri="{9D8B030D-6E8A-4147-A177-3AD203B41FA5}">
                      <a16:colId xmlns:a16="http://schemas.microsoft.com/office/drawing/2014/main" val="1880809468"/>
                    </a:ext>
                  </a:extLst>
                </a:gridCol>
                <a:gridCol w="1118631">
                  <a:extLst>
                    <a:ext uri="{9D8B030D-6E8A-4147-A177-3AD203B41FA5}">
                      <a16:colId xmlns:a16="http://schemas.microsoft.com/office/drawing/2014/main" val="375469549"/>
                    </a:ext>
                  </a:extLst>
                </a:gridCol>
                <a:gridCol w="44450">
                  <a:extLst>
                    <a:ext uri="{9D8B030D-6E8A-4147-A177-3AD203B41FA5}">
                      <a16:colId xmlns:a16="http://schemas.microsoft.com/office/drawing/2014/main" val="2470251111"/>
                    </a:ext>
                  </a:extLst>
                </a:gridCol>
                <a:gridCol w="2202658">
                  <a:extLst>
                    <a:ext uri="{9D8B030D-6E8A-4147-A177-3AD203B41FA5}">
                      <a16:colId xmlns:a16="http://schemas.microsoft.com/office/drawing/2014/main" val="90115651"/>
                    </a:ext>
                  </a:extLst>
                </a:gridCol>
                <a:gridCol w="1118631">
                  <a:extLst>
                    <a:ext uri="{9D8B030D-6E8A-4147-A177-3AD203B41FA5}">
                      <a16:colId xmlns:a16="http://schemas.microsoft.com/office/drawing/2014/main" val="3496901424"/>
                    </a:ext>
                  </a:extLst>
                </a:gridCol>
                <a:gridCol w="1118631">
                  <a:extLst>
                    <a:ext uri="{9D8B030D-6E8A-4147-A177-3AD203B41FA5}">
                      <a16:colId xmlns:a16="http://schemas.microsoft.com/office/drawing/2014/main" val="4021281020"/>
                    </a:ext>
                  </a:extLst>
                </a:gridCol>
                <a:gridCol w="1118631">
                  <a:extLst>
                    <a:ext uri="{9D8B030D-6E8A-4147-A177-3AD203B41FA5}">
                      <a16:colId xmlns:a16="http://schemas.microsoft.com/office/drawing/2014/main" val="1840377891"/>
                    </a:ext>
                  </a:extLst>
                </a:gridCol>
              </a:tblGrid>
              <a:tr h="176892">
                <a:tc>
                  <a:txBody>
                    <a:bodyPr/>
                    <a:lstStyle/>
                    <a:p>
                      <a:pPr marL="67945">
                        <a:lnSpc>
                          <a:spcPct val="107000"/>
                        </a:lnSpc>
                        <a:spcBef>
                          <a:spcPts val="5"/>
                        </a:spcBef>
                        <a:spcAft>
                          <a:spcPts val="800"/>
                        </a:spcAft>
                      </a:pPr>
                      <a:r>
                        <a:rPr lang="en-US" sz="1050" dirty="0">
                          <a:effectLst/>
                        </a:rPr>
                        <a:t>Table 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1000">
                          <a:effectLst/>
                        </a:rPr>
                        <a:t>t_supervisi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9769224"/>
                  </a:ext>
                </a:extLst>
              </a:tr>
              <a:tr h="274014">
                <a:tc>
                  <a:txBody>
                    <a:bodyPr/>
                    <a:lstStyle/>
                    <a:p>
                      <a:pPr marL="67945">
                        <a:lnSpc>
                          <a:spcPct val="107000"/>
                        </a:lnSpc>
                        <a:spcBef>
                          <a:spcPts val="5"/>
                        </a:spcBef>
                        <a:spcAft>
                          <a:spcPts val="800"/>
                        </a:spcAft>
                      </a:pPr>
                      <a:r>
                        <a:rPr lang="en-US" sz="1000" dirty="0">
                          <a:effectLst/>
                        </a:rPr>
                        <a:t>Primary Key</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1000">
                          <a:effectLst/>
                        </a:rPr>
                        <a:t>NIP_supervisor, NIP_pegawai, Start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7609223"/>
                  </a:ext>
                </a:extLst>
              </a:tr>
              <a:tr h="173268">
                <a:tc>
                  <a:txBody>
                    <a:bodyPr/>
                    <a:lstStyle/>
                    <a:p>
                      <a:pPr marL="67945">
                        <a:lnSpc>
                          <a:spcPct val="107000"/>
                        </a:lnSpc>
                        <a:spcBef>
                          <a:spcPts val="5"/>
                        </a:spcBef>
                        <a:spcAft>
                          <a:spcPts val="800"/>
                        </a:spcAft>
                      </a:pPr>
                      <a:r>
                        <a:rPr lang="en-US" sz="1000">
                          <a:effectLst/>
                        </a:rPr>
                        <a:t>Foreign Key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a:lnSpc>
                          <a:spcPct val="107000"/>
                        </a:lnSpc>
                        <a:spcBef>
                          <a:spcPts val="5"/>
                        </a:spcBef>
                        <a:spcAft>
                          <a:spcPts val="800"/>
                        </a:spcAft>
                      </a:pPr>
                      <a:r>
                        <a:rPr lang="en-US" sz="1000" dirty="0">
                          <a:effectLst/>
                        </a:rPr>
                        <a:t>  None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0600192"/>
                  </a:ext>
                </a:extLst>
              </a:tr>
              <a:tr h="180988">
                <a:tc>
                  <a:txBody>
                    <a:bodyPr/>
                    <a:lstStyle/>
                    <a:p>
                      <a:pPr marL="67945">
                        <a:lnSpc>
                          <a:spcPct val="107000"/>
                        </a:lnSpc>
                        <a:spcAft>
                          <a:spcPts val="800"/>
                        </a:spcAft>
                      </a:pPr>
                      <a:r>
                        <a:rPr lang="en-US" sz="1000">
                          <a:effectLst/>
                        </a:rPr>
                        <a:t>Structure Table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Aft>
                          <a:spcPts val="800"/>
                        </a:spcAft>
                      </a:pPr>
                      <a:r>
                        <a:rPr lang="en-US"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rowSpan="3">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marL="121920" marR="60325" algn="ctr">
                        <a:lnSpc>
                          <a:spcPct val="107000"/>
                        </a:lnSpc>
                        <a:spcBef>
                          <a:spcPts val="30"/>
                        </a:spcBef>
                        <a:spcAft>
                          <a:spcPts val="800"/>
                        </a:spcAft>
                      </a:pPr>
                      <a:r>
                        <a:rPr lang="en-US" sz="1000" dirty="0">
                          <a:effectLst/>
                        </a:rPr>
                        <a:t>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4615" algn="ctr">
                        <a:lnSpc>
                          <a:spcPct val="107000"/>
                        </a:lnSpc>
                        <a:spcBef>
                          <a:spcPts val="30"/>
                        </a:spcBef>
                        <a:spcAft>
                          <a:spcPts val="800"/>
                        </a:spcAft>
                      </a:pPr>
                      <a:r>
                        <a:rPr lang="en-US" sz="1000">
                          <a:effectLst/>
                        </a:rPr>
                        <a:t>Type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250" marR="84455" algn="ctr">
                        <a:lnSpc>
                          <a:spcPct val="107000"/>
                        </a:lnSpc>
                        <a:spcBef>
                          <a:spcPts val="30"/>
                        </a:spcBef>
                        <a:spcAft>
                          <a:spcPts val="800"/>
                        </a:spcAft>
                      </a:pPr>
                      <a:r>
                        <a:rPr lang="en-US" sz="1050">
                          <a:effectLst/>
                        </a:rPr>
                        <a:t>Long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885" marR="82550" algn="ctr">
                        <a:lnSpc>
                          <a:spcPct val="107000"/>
                        </a:lnSpc>
                        <a:spcBef>
                          <a:spcPts val="30"/>
                        </a:spcBef>
                        <a:spcAft>
                          <a:spcPts val="800"/>
                        </a:spcAft>
                      </a:pPr>
                      <a:r>
                        <a:rPr lang="en-US" sz="105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485360739"/>
                  </a:ext>
                </a:extLst>
              </a:tr>
              <a:tr h="522209">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1000" dirty="0" err="1">
                          <a:effectLst/>
                        </a:rPr>
                        <a:t>NIP_supervisor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000" dirty="0">
                          <a:effectLst/>
                        </a:rPr>
                        <a:t>integer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2710" marR="84455" algn="ctr">
                        <a:lnSpc>
                          <a:spcPct val="107000"/>
                        </a:lnSpc>
                        <a:spcBef>
                          <a:spcPts val="5"/>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11</a:t>
                      </a:r>
                    </a:p>
                  </a:txBody>
                  <a:tcPr marL="9525" marR="9525" marT="9525" marB="9525"/>
                </a:tc>
                <a:tc>
                  <a:txBody>
                    <a:bodyPr/>
                    <a:lstStyle/>
                    <a:p>
                      <a:pPr marL="12700" algn="ctr">
                        <a:lnSpc>
                          <a:spcPct val="107000"/>
                        </a:lnSpc>
                        <a:spcBef>
                          <a:spcPts val="5"/>
                        </a:spcBef>
                        <a:spcAft>
                          <a:spcPts val="800"/>
                        </a:spcAft>
                      </a:pPr>
                      <a:r>
                        <a:rPr lang="en-US" sz="1050">
                          <a:effectLst/>
                        </a:rPr>
                        <a:t>NIP Number is the Supervisor's Official Identity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574114182"/>
                  </a:ext>
                </a:extLst>
              </a:tr>
              <a:tr h="522209">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1000" dirty="0" err="1">
                          <a:effectLst/>
                        </a:rPr>
                        <a:t>NIP_pegawai</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000" dirty="0">
                          <a:effectLst/>
                        </a:rPr>
                        <a:t> integer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11</a:t>
                      </a:r>
                    </a:p>
                  </a:txBody>
                  <a:tcPr marL="9525" marR="9525" marT="9525" marB="9525"/>
                </a:tc>
                <a:tc>
                  <a:txBody>
                    <a:bodyPr/>
                    <a:lstStyle/>
                    <a:p>
                      <a:pPr marL="12700" algn="ctr">
                        <a:lnSpc>
                          <a:spcPct val="107000"/>
                        </a:lnSpc>
                        <a:spcBef>
                          <a:spcPts val="5"/>
                        </a:spcBef>
                        <a:spcAft>
                          <a:spcPts val="800"/>
                        </a:spcAft>
                      </a:pPr>
                      <a:r>
                        <a:rPr lang="en-US" sz="1050" dirty="0">
                          <a:effectLst/>
                        </a:rPr>
                        <a:t>NIP Number is the Official Identity of Employees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269012588"/>
                  </a:ext>
                </a:extLst>
              </a:tr>
              <a:tr h="436650">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1000" dirty="0">
                          <a:effectLst/>
                        </a:rPr>
                        <a:t>start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000">
                          <a:effectLst/>
                        </a:rPr>
                        <a:t>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1050" dirty="0">
                          <a:effectLst/>
                        </a:rPr>
                        <a:t>Start is the first date of work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91583814"/>
                  </a:ext>
                </a:extLst>
              </a:tr>
              <a:tr h="436650">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1000" dirty="0">
                          <a:effectLst/>
                        </a:rPr>
                        <a:t>end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1000">
                          <a:effectLst/>
                        </a:rPr>
                        <a:t>  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1050" dirty="0">
                          <a:effectLst/>
                        </a:rPr>
                        <a:t>End forgets the working end date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690578789"/>
                  </a:ext>
                </a:extLst>
              </a:tr>
            </a:tbl>
          </a:graphicData>
        </a:graphic>
      </p:graphicFrame>
    </p:spTree>
    <p:extLst>
      <p:ext uri="{BB962C8B-B14F-4D97-AF65-F5344CB8AC3E}">
        <p14:creationId xmlns:p14="http://schemas.microsoft.com/office/powerpoint/2010/main" val="159622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Structure Table.</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5C24667-AAB5-4627-B2AC-F299422AFD82}"/>
              </a:ext>
            </a:extLst>
          </p:cNvPr>
          <p:cNvGraphicFramePr>
            <a:graphicFrameLocks noGrp="1"/>
          </p:cNvGraphicFramePr>
          <p:nvPr>
            <p:extLst>
              <p:ext uri="{D42A27DB-BD31-4B8C-83A1-F6EECF244321}">
                <p14:modId xmlns:p14="http://schemas.microsoft.com/office/powerpoint/2010/main" val="4239510609"/>
              </p:ext>
            </p:extLst>
          </p:nvPr>
        </p:nvGraphicFramePr>
        <p:xfrm>
          <a:off x="504796" y="1130783"/>
          <a:ext cx="6522583" cy="3425252"/>
        </p:xfrm>
        <a:graphic>
          <a:graphicData uri="http://schemas.openxmlformats.org/drawingml/2006/table">
            <a:tbl>
              <a:tblPr firstRow="1" firstCol="1" bandRow="1">
                <a:tableStyleId>{93296810-A885-4BE3-A3E7-6D5BEEA58F35}</a:tableStyleId>
              </a:tblPr>
              <a:tblGrid>
                <a:gridCol w="930392">
                  <a:extLst>
                    <a:ext uri="{9D8B030D-6E8A-4147-A177-3AD203B41FA5}">
                      <a16:colId xmlns:a16="http://schemas.microsoft.com/office/drawing/2014/main" val="2126495027"/>
                    </a:ext>
                  </a:extLst>
                </a:gridCol>
                <a:gridCol w="930392">
                  <a:extLst>
                    <a:ext uri="{9D8B030D-6E8A-4147-A177-3AD203B41FA5}">
                      <a16:colId xmlns:a16="http://schemas.microsoft.com/office/drawing/2014/main" val="3129831203"/>
                    </a:ext>
                  </a:extLst>
                </a:gridCol>
                <a:gridCol w="44010">
                  <a:extLst>
                    <a:ext uri="{9D8B030D-6E8A-4147-A177-3AD203B41FA5}">
                      <a16:colId xmlns:a16="http://schemas.microsoft.com/office/drawing/2014/main" val="2867169985"/>
                    </a:ext>
                  </a:extLst>
                </a:gridCol>
                <a:gridCol w="1826613">
                  <a:extLst>
                    <a:ext uri="{9D8B030D-6E8A-4147-A177-3AD203B41FA5}">
                      <a16:colId xmlns:a16="http://schemas.microsoft.com/office/drawing/2014/main" val="1618888631"/>
                    </a:ext>
                  </a:extLst>
                </a:gridCol>
                <a:gridCol w="930392">
                  <a:extLst>
                    <a:ext uri="{9D8B030D-6E8A-4147-A177-3AD203B41FA5}">
                      <a16:colId xmlns:a16="http://schemas.microsoft.com/office/drawing/2014/main" val="2573933846"/>
                    </a:ext>
                  </a:extLst>
                </a:gridCol>
                <a:gridCol w="930392">
                  <a:extLst>
                    <a:ext uri="{9D8B030D-6E8A-4147-A177-3AD203B41FA5}">
                      <a16:colId xmlns:a16="http://schemas.microsoft.com/office/drawing/2014/main" val="3229124796"/>
                    </a:ext>
                  </a:extLst>
                </a:gridCol>
                <a:gridCol w="930392">
                  <a:extLst>
                    <a:ext uri="{9D8B030D-6E8A-4147-A177-3AD203B41FA5}">
                      <a16:colId xmlns:a16="http://schemas.microsoft.com/office/drawing/2014/main" val="894888774"/>
                    </a:ext>
                  </a:extLst>
                </a:gridCol>
              </a:tblGrid>
              <a:tr h="118692">
                <a:tc>
                  <a:txBody>
                    <a:bodyPr/>
                    <a:lstStyle/>
                    <a:p>
                      <a:pPr marL="67945">
                        <a:lnSpc>
                          <a:spcPct val="107000"/>
                        </a:lnSpc>
                        <a:spcBef>
                          <a:spcPts val="5"/>
                        </a:spcBef>
                        <a:spcAft>
                          <a:spcPts val="800"/>
                        </a:spcAft>
                      </a:pPr>
                      <a:r>
                        <a:rPr lang="en-US" sz="700" dirty="0">
                          <a:effectLst/>
                        </a:rPr>
                        <a:t>Table name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R="65405" algn="r">
                        <a:lnSpc>
                          <a:spcPct val="107000"/>
                        </a:lnSpc>
                        <a:spcBef>
                          <a:spcPts val="5"/>
                        </a:spcBef>
                        <a:spcAft>
                          <a:spcPts val="800"/>
                        </a:spcAft>
                      </a:pPr>
                      <a:r>
                        <a:rPr lang="en-US" sz="600">
                          <a:effectLst/>
                        </a:rPr>
                        <a: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gridSpan="5">
                  <a:txBody>
                    <a:bodyPr/>
                    <a:lstStyle/>
                    <a:p>
                      <a:pPr marL="68580">
                        <a:lnSpc>
                          <a:spcPct val="107000"/>
                        </a:lnSpc>
                        <a:spcBef>
                          <a:spcPts val="5"/>
                        </a:spcBef>
                        <a:spcAft>
                          <a:spcPts val="800"/>
                        </a:spcAft>
                      </a:pPr>
                      <a:r>
                        <a:rPr lang="en-US" sz="600" dirty="0" err="1">
                          <a:effectLst/>
                        </a:rPr>
                        <a:t>t_Pengajuan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38521006"/>
                  </a:ext>
                </a:extLst>
              </a:tr>
              <a:tr h="103717">
                <a:tc>
                  <a:txBody>
                    <a:bodyPr/>
                    <a:lstStyle/>
                    <a:p>
                      <a:pPr marL="67945">
                        <a:lnSpc>
                          <a:spcPct val="107000"/>
                        </a:lnSpc>
                        <a:spcBef>
                          <a:spcPts val="5"/>
                        </a:spcBef>
                        <a:spcAft>
                          <a:spcPts val="800"/>
                        </a:spcAft>
                      </a:pPr>
                      <a:r>
                        <a:rPr lang="en-US" sz="600" dirty="0">
                          <a:effectLst/>
                        </a:rPr>
                        <a:t>Primary Key</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R="65405" algn="r">
                        <a:lnSpc>
                          <a:spcPct val="107000"/>
                        </a:lnSpc>
                        <a:spcBef>
                          <a:spcPts val="5"/>
                        </a:spcBef>
                        <a:spcAft>
                          <a:spcPts val="800"/>
                        </a:spcAft>
                      </a:pPr>
                      <a:r>
                        <a:rPr lang="en-US" sz="600" dirty="0">
                          <a:effectLst/>
                        </a:rPr>
                        <a: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gridSpan="5">
                  <a:txBody>
                    <a:bodyPr/>
                    <a:lstStyle/>
                    <a:p>
                      <a:pPr marL="68580">
                        <a:lnSpc>
                          <a:spcPct val="107000"/>
                        </a:lnSpc>
                        <a:spcBef>
                          <a:spcPts val="5"/>
                        </a:spcBef>
                        <a:spcAft>
                          <a:spcPts val="800"/>
                        </a:spcAft>
                      </a:pPr>
                      <a:r>
                        <a:rPr lang="en-US" sz="600">
                          <a:effectLst/>
                        </a:rPr>
                        <a:t>id_Pengajuan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9802097"/>
                  </a:ext>
                </a:extLst>
              </a:tr>
              <a:tr h="103717">
                <a:tc>
                  <a:txBody>
                    <a:bodyPr/>
                    <a:lstStyle/>
                    <a:p>
                      <a:pPr marL="67945">
                        <a:lnSpc>
                          <a:spcPct val="107000"/>
                        </a:lnSpc>
                        <a:spcBef>
                          <a:spcPts val="5"/>
                        </a:spcBef>
                        <a:spcAft>
                          <a:spcPts val="800"/>
                        </a:spcAft>
                      </a:pPr>
                      <a:r>
                        <a:rPr lang="en-US" sz="600" dirty="0">
                          <a:effectLst/>
                        </a:rPr>
                        <a:t>Foreign Key</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R="65405" algn="r">
                        <a:lnSpc>
                          <a:spcPct val="107000"/>
                        </a:lnSpc>
                        <a:spcBef>
                          <a:spcPts val="5"/>
                        </a:spcBef>
                        <a:spcAft>
                          <a:spcPts val="800"/>
                        </a:spcAft>
                      </a:pPr>
                      <a:r>
                        <a:rPr lang="en-US" sz="600" dirty="0">
                          <a:effectLst/>
                        </a:rPr>
                        <a: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gridSpan="5">
                  <a:txBody>
                    <a:bodyPr/>
                    <a:lstStyle/>
                    <a:p>
                      <a:pPr>
                        <a:lnSpc>
                          <a:spcPct val="107000"/>
                        </a:lnSpc>
                        <a:spcBef>
                          <a:spcPts val="5"/>
                        </a:spcBef>
                        <a:spcAft>
                          <a:spcPts val="800"/>
                        </a:spcAft>
                      </a:pPr>
                      <a:r>
                        <a:rPr lang="en-US" sz="600" dirty="0">
                          <a:effectLst/>
                        </a:rPr>
                        <a:t>  NIP, </a:t>
                      </a:r>
                      <a:r>
                        <a:rPr lang="en-US" sz="600" dirty="0" err="1">
                          <a:effectLst/>
                        </a:rPr>
                        <a:t>id_pelatihan</a:t>
                      </a:r>
                      <a:r>
                        <a:rPr lang="en-US" sz="600" dirty="0">
                          <a:effectLst/>
                        </a:rPr>
                        <a:t>, </a:t>
                      </a:r>
                      <a:r>
                        <a:rPr lang="en-US" sz="600" dirty="0" err="1">
                          <a:effectLst/>
                        </a:rPr>
                        <a:t>no_pelaporan</a:t>
                      </a:r>
                      <a:endParaRPr lang="en-US" sz="600" dirty="0">
                        <a:effectLst/>
                      </a:endParaRPr>
                    </a:p>
                  </a:txBody>
                  <a:tcPr marL="7173" marR="7173" marT="7173" marB="7173"/>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0377754"/>
                  </a:ext>
                </a:extLst>
              </a:tr>
              <a:tr h="103717">
                <a:tc>
                  <a:txBody>
                    <a:bodyPr/>
                    <a:lstStyle/>
                    <a:p>
                      <a:pPr marL="67945">
                        <a:lnSpc>
                          <a:spcPct val="107000"/>
                        </a:lnSpc>
                        <a:spcAft>
                          <a:spcPts val="800"/>
                        </a:spcAft>
                      </a:pPr>
                      <a:r>
                        <a:rPr lang="en-US" sz="600" dirty="0">
                          <a:effectLst/>
                        </a:rPr>
                        <a:t>Structure Table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R="65405" algn="r">
                        <a:lnSpc>
                          <a:spcPct val="107000"/>
                        </a:lnSpc>
                        <a:spcAft>
                          <a:spcPts val="800"/>
                        </a:spcAft>
                      </a:pPr>
                      <a:r>
                        <a:rPr lang="en-US" sz="600" dirty="0">
                          <a:effectLst/>
                        </a:rPr>
                        <a: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rowSpan="3">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marL="121920" marR="60325" algn="ctr">
                        <a:lnSpc>
                          <a:spcPct val="107000"/>
                        </a:lnSpc>
                        <a:spcBef>
                          <a:spcPts val="30"/>
                        </a:spcBef>
                        <a:spcAft>
                          <a:spcPts val="800"/>
                        </a:spcAft>
                      </a:pPr>
                      <a:r>
                        <a:rPr lang="en-US" sz="600" dirty="0">
                          <a:effectLst/>
                        </a:rPr>
                        <a:t>Name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4615" algn="ctr">
                        <a:lnSpc>
                          <a:spcPct val="107000"/>
                        </a:lnSpc>
                        <a:spcBef>
                          <a:spcPts val="30"/>
                        </a:spcBef>
                        <a:spcAft>
                          <a:spcPts val="800"/>
                        </a:spcAft>
                      </a:pPr>
                      <a:r>
                        <a:rPr lang="en-US" sz="600">
                          <a:effectLst/>
                        </a:rPr>
                        <a:t>Type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5250" marR="84455" algn="ctr">
                        <a:lnSpc>
                          <a:spcPct val="107000"/>
                        </a:lnSpc>
                        <a:spcBef>
                          <a:spcPts val="30"/>
                        </a:spcBef>
                        <a:spcAft>
                          <a:spcPts val="800"/>
                        </a:spcAft>
                      </a:pPr>
                      <a:r>
                        <a:rPr lang="en-US" sz="600">
                          <a:effectLst/>
                        </a:rPr>
                        <a:t>Long</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5885" marR="82550" algn="ctr">
                        <a:lnSpc>
                          <a:spcPct val="107000"/>
                        </a:lnSpc>
                        <a:spcBef>
                          <a:spcPts val="30"/>
                        </a:spcBef>
                        <a:spcAft>
                          <a:spcPts val="800"/>
                        </a:spcAft>
                      </a:pPr>
                      <a:r>
                        <a:rPr lang="en-US" sz="600">
                          <a:effectLst/>
                        </a:rPr>
                        <a:t>Description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654307080"/>
                  </a:ext>
                </a:extLst>
              </a:tr>
              <a:tr h="446811">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vMerge="1">
                  <a:txBody>
                    <a:bodyPr/>
                    <a:lstStyle/>
                    <a:p>
                      <a:endParaRPr lang="en-US"/>
                    </a:p>
                  </a:txBody>
                  <a:tcPr/>
                </a:tc>
                <a:tc>
                  <a:txBody>
                    <a:bodyPr/>
                    <a:lstStyle/>
                    <a:p>
                      <a:pPr marL="69215" algn="ctr">
                        <a:lnSpc>
                          <a:spcPct val="107000"/>
                        </a:lnSpc>
                        <a:spcBef>
                          <a:spcPts val="5"/>
                        </a:spcBef>
                        <a:spcAft>
                          <a:spcPts val="800"/>
                        </a:spcAft>
                      </a:pPr>
                      <a:r>
                        <a:rPr lang="en-US" sz="600" dirty="0" err="1">
                          <a:effectLst/>
                        </a:rPr>
                        <a:t>id_pengajuan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a:effectLst/>
                        </a:rPr>
                        <a:t>int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2710" marR="84455" algn="ctr">
                        <a:lnSpc>
                          <a:spcPct val="107000"/>
                        </a:lnSpc>
                        <a:spcBef>
                          <a:spcPts val="5"/>
                        </a:spcBef>
                        <a:spcAft>
                          <a:spcPts val="800"/>
                        </a:spcAft>
                      </a:pPr>
                      <a:r>
                        <a:rPr lang="en-US" sz="600" dirty="0">
                          <a:effectLst/>
                        </a:rPr>
                        <a:t>100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The submission ID is the primary key on the submission table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2760983706"/>
                  </a:ext>
                </a:extLst>
              </a:tr>
              <a:tr h="449741">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vMerge="1">
                  <a:txBody>
                    <a:bodyPr/>
                    <a:lstStyle/>
                    <a:p>
                      <a:endParaRPr lang="en-US"/>
                    </a:p>
                  </a:txBody>
                  <a:tcPr/>
                </a:tc>
                <a:tc>
                  <a:txBody>
                    <a:bodyPr/>
                    <a:lstStyle/>
                    <a:p>
                      <a:pPr marL="69215" algn="ctr">
                        <a:lnSpc>
                          <a:spcPct val="107000"/>
                        </a:lnSpc>
                        <a:spcBef>
                          <a:spcPts val="5"/>
                        </a:spcBef>
                        <a:spcAft>
                          <a:spcPts val="800"/>
                        </a:spcAft>
                      </a:pPr>
                      <a:r>
                        <a:rPr lang="en-US" sz="600" dirty="0" err="1">
                          <a:effectLst/>
                        </a:rPr>
                        <a:t>no_pengajuan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dirty="0">
                          <a:effectLst/>
                        </a:rPr>
                        <a:t>int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2710" marR="84455" algn="ctr">
                        <a:lnSpc>
                          <a:spcPct val="107000"/>
                        </a:lnSpc>
                        <a:spcBef>
                          <a:spcPts val="5"/>
                        </a:spcBef>
                        <a:spcAft>
                          <a:spcPts val="800"/>
                        </a:spcAft>
                      </a:pPr>
                      <a:r>
                        <a:rPr lang="en-US" sz="600" dirty="0">
                          <a:effectLst/>
                        </a:rPr>
                        <a:t>100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The submission number is the number of a submission submitted</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1760529895"/>
                  </a:ext>
                </a:extLst>
              </a:tr>
              <a:tr h="181250">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marL="69215" algn="ctr">
                        <a:lnSpc>
                          <a:spcPct val="107000"/>
                        </a:lnSpc>
                        <a:spcBef>
                          <a:spcPts val="5"/>
                        </a:spcBef>
                        <a:spcAft>
                          <a:spcPts val="800"/>
                        </a:spcAft>
                      </a:pPr>
                      <a:r>
                        <a:rPr lang="en-US" sz="600" dirty="0" err="1">
                          <a:effectLst/>
                        </a:rPr>
                        <a:t>waktu_pengajuan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dirty="0">
                          <a:effectLst/>
                        </a:rPr>
                        <a:t>datetime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Submission time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1906147971"/>
                  </a:ext>
                </a:extLst>
              </a:tr>
              <a:tr h="83881">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marL="69215" algn="ctr">
                        <a:lnSpc>
                          <a:spcPct val="107000"/>
                        </a:lnSpc>
                        <a:spcBef>
                          <a:spcPts val="5"/>
                        </a:spcBef>
                        <a:spcAft>
                          <a:spcPts val="800"/>
                        </a:spcAft>
                      </a:pPr>
                      <a:r>
                        <a:rPr lang="en-US" sz="600" dirty="0">
                          <a:effectLst/>
                        </a:rPr>
                        <a:t>NIP</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dirty="0">
                          <a:effectLst/>
                        </a:rPr>
                        <a:t>int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3980" marR="84455" algn="ctr">
                        <a:lnSpc>
                          <a:spcPct val="107000"/>
                        </a:lnSpc>
                        <a:spcBef>
                          <a:spcPts val="5"/>
                        </a:spcBef>
                        <a:spcAft>
                          <a:spcPts val="800"/>
                        </a:spcAft>
                      </a:pPr>
                      <a:r>
                        <a:rPr lang="en-US" sz="600" dirty="0">
                          <a:effectLst/>
                        </a:rPr>
                        <a:t>11</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NIP Number is the Official Identity of Employees</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3300191381"/>
                  </a:ext>
                </a:extLst>
              </a:tr>
              <a:tr h="358291">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marL="69215" algn="ctr">
                        <a:lnSpc>
                          <a:spcPct val="107000"/>
                        </a:lnSpc>
                        <a:spcBef>
                          <a:spcPts val="5"/>
                        </a:spcBef>
                        <a:spcAft>
                          <a:spcPts val="800"/>
                        </a:spcAft>
                      </a:pPr>
                      <a:r>
                        <a:rPr lang="en-US" sz="600" dirty="0" err="1">
                          <a:effectLst/>
                        </a:rPr>
                        <a:t>id_pelatihan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dirty="0">
                          <a:effectLst/>
                        </a:rPr>
                        <a:t>int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3980" marR="84455" algn="ctr">
                        <a:lnSpc>
                          <a:spcPct val="107000"/>
                        </a:lnSpc>
                        <a:spcBef>
                          <a:spcPts val="5"/>
                        </a:spcBef>
                        <a:spcAft>
                          <a:spcPts val="800"/>
                        </a:spcAft>
                      </a:pPr>
                      <a:r>
                        <a:rPr lang="en-US" sz="600" dirty="0">
                          <a:effectLst/>
                        </a:rPr>
                        <a:t>100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The activity ID is a foreign key taken from the activity table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3272304477"/>
                  </a:ext>
                </a:extLst>
              </a:tr>
              <a:tr h="334926">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marL="69215" algn="ctr">
                        <a:lnSpc>
                          <a:spcPct val="107000"/>
                        </a:lnSpc>
                        <a:spcBef>
                          <a:spcPts val="5"/>
                        </a:spcBef>
                        <a:spcAft>
                          <a:spcPts val="800"/>
                        </a:spcAft>
                      </a:pPr>
                      <a:r>
                        <a:rPr lang="en-US" sz="600" dirty="0" err="1">
                          <a:effectLst/>
                        </a:rPr>
                        <a:t>no_pelaporan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dirty="0">
                          <a:effectLst/>
                        </a:rPr>
                        <a:t>int</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93980" marR="84455" algn="ctr">
                        <a:lnSpc>
                          <a:spcPct val="107000"/>
                        </a:lnSpc>
                        <a:spcBef>
                          <a:spcPts val="5"/>
                        </a:spcBef>
                        <a:spcAft>
                          <a:spcPts val="800"/>
                        </a:spcAft>
                      </a:pPr>
                      <a:r>
                        <a:rPr lang="en-US" sz="600" dirty="0">
                          <a:effectLst/>
                        </a:rPr>
                        <a:t>100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The reporting number is a foreign key taken from the reporting table</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1421544311"/>
                  </a:ext>
                </a:extLst>
              </a:tr>
              <a:tr h="712370">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a:effectLst/>
                        <a:latin typeface="Calibri" panose="020F0502020204030204" pitchFamily="34" charset="0"/>
                        <a:cs typeface="Times New Roman" panose="02020603050405020304" pitchFamily="18" charset="0"/>
                      </a:endParaRPr>
                    </a:p>
                  </a:txBody>
                  <a:tcPr marL="7173" marR="7173" marT="7173" marB="7173"/>
                </a:tc>
                <a:tc>
                  <a:txBody>
                    <a:bodyPr/>
                    <a:lstStyle/>
                    <a:p>
                      <a:pPr marL="69215" algn="ctr">
                        <a:lnSpc>
                          <a:spcPct val="107000"/>
                        </a:lnSpc>
                        <a:spcBef>
                          <a:spcPts val="5"/>
                        </a:spcBef>
                        <a:spcAft>
                          <a:spcPts val="800"/>
                        </a:spcAft>
                      </a:pPr>
                      <a:r>
                        <a:rPr lang="en-US" sz="600" dirty="0" err="1">
                          <a:effectLst/>
                        </a:rPr>
                        <a:t>status_approval</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marL="104140" marR="93345" algn="ctr">
                        <a:lnSpc>
                          <a:spcPct val="107000"/>
                        </a:lnSpc>
                        <a:spcBef>
                          <a:spcPts val="5"/>
                        </a:spcBef>
                        <a:spcAft>
                          <a:spcPts val="800"/>
                        </a:spcAft>
                      </a:pPr>
                      <a:r>
                        <a:rPr lang="en-US" sz="600">
                          <a:effectLst/>
                        </a:rPr>
                        <a:t>Bolean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7173" marR="7173" marT="7173" marB="7173"/>
                </a:tc>
                <a:tc>
                  <a:txBody>
                    <a:bodyPr/>
                    <a:lstStyle/>
                    <a:p>
                      <a:pPr marL="12700" algn="ctr">
                        <a:lnSpc>
                          <a:spcPct val="107000"/>
                        </a:lnSpc>
                        <a:spcBef>
                          <a:spcPts val="5"/>
                        </a:spcBef>
                        <a:spcAft>
                          <a:spcPts val="800"/>
                        </a:spcAft>
                      </a:pPr>
                      <a:r>
                        <a:rPr lang="en-US" sz="700" dirty="0">
                          <a:effectLst/>
                        </a:rPr>
                        <a:t>Approval status is the status of the submission and report submitted, whether rejected or accepted</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7173" marR="7173" marT="7173" marB="7173"/>
                </a:tc>
                <a:extLst>
                  <a:ext uri="{0D108BD9-81ED-4DB2-BD59-A6C34878D82A}">
                    <a16:rowId xmlns:a16="http://schemas.microsoft.com/office/drawing/2014/main" val="510683582"/>
                  </a:ext>
                </a:extLst>
              </a:tr>
            </a:tbl>
          </a:graphicData>
        </a:graphic>
      </p:graphicFrame>
    </p:spTree>
    <p:extLst>
      <p:ext uri="{BB962C8B-B14F-4D97-AF65-F5344CB8AC3E}">
        <p14:creationId xmlns:p14="http://schemas.microsoft.com/office/powerpoint/2010/main" val="7564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92F91F-9908-4333-8B01-AD30B450F475}"/>
              </a:ext>
            </a:extLst>
          </p:cNvPr>
          <p:cNvGraphicFramePr>
            <a:graphicFrameLocks noGrp="1"/>
          </p:cNvGraphicFramePr>
          <p:nvPr>
            <p:extLst>
              <p:ext uri="{D42A27DB-BD31-4B8C-83A1-F6EECF244321}">
                <p14:modId xmlns:p14="http://schemas.microsoft.com/office/powerpoint/2010/main" val="1211864164"/>
              </p:ext>
            </p:extLst>
          </p:nvPr>
        </p:nvGraphicFramePr>
        <p:xfrm>
          <a:off x="426255" y="838052"/>
          <a:ext cx="6695163" cy="4010231"/>
        </p:xfrm>
        <a:graphic>
          <a:graphicData uri="http://schemas.openxmlformats.org/drawingml/2006/table">
            <a:tbl>
              <a:tblPr firstRow="1" firstCol="1" bandRow="1">
                <a:tableStyleId>{93296810-A885-4BE3-A3E7-6D5BEEA58F35}</a:tableStyleId>
              </a:tblPr>
              <a:tblGrid>
                <a:gridCol w="954287">
                  <a:extLst>
                    <a:ext uri="{9D8B030D-6E8A-4147-A177-3AD203B41FA5}">
                      <a16:colId xmlns:a16="http://schemas.microsoft.com/office/drawing/2014/main" val="4138678529"/>
                    </a:ext>
                  </a:extLst>
                </a:gridCol>
                <a:gridCol w="954287">
                  <a:extLst>
                    <a:ext uri="{9D8B030D-6E8A-4147-A177-3AD203B41FA5}">
                      <a16:colId xmlns:a16="http://schemas.microsoft.com/office/drawing/2014/main" val="1307979480"/>
                    </a:ext>
                  </a:extLst>
                </a:gridCol>
                <a:gridCol w="51157">
                  <a:extLst>
                    <a:ext uri="{9D8B030D-6E8A-4147-A177-3AD203B41FA5}">
                      <a16:colId xmlns:a16="http://schemas.microsoft.com/office/drawing/2014/main" val="2182580292"/>
                    </a:ext>
                  </a:extLst>
                </a:gridCol>
                <a:gridCol w="1872571">
                  <a:extLst>
                    <a:ext uri="{9D8B030D-6E8A-4147-A177-3AD203B41FA5}">
                      <a16:colId xmlns:a16="http://schemas.microsoft.com/office/drawing/2014/main" val="3416776133"/>
                    </a:ext>
                  </a:extLst>
                </a:gridCol>
                <a:gridCol w="954287">
                  <a:extLst>
                    <a:ext uri="{9D8B030D-6E8A-4147-A177-3AD203B41FA5}">
                      <a16:colId xmlns:a16="http://schemas.microsoft.com/office/drawing/2014/main" val="3767326644"/>
                    </a:ext>
                  </a:extLst>
                </a:gridCol>
                <a:gridCol w="954287">
                  <a:extLst>
                    <a:ext uri="{9D8B030D-6E8A-4147-A177-3AD203B41FA5}">
                      <a16:colId xmlns:a16="http://schemas.microsoft.com/office/drawing/2014/main" val="4277565542"/>
                    </a:ext>
                  </a:extLst>
                </a:gridCol>
                <a:gridCol w="954287">
                  <a:extLst>
                    <a:ext uri="{9D8B030D-6E8A-4147-A177-3AD203B41FA5}">
                      <a16:colId xmlns:a16="http://schemas.microsoft.com/office/drawing/2014/main" val="2677149315"/>
                    </a:ext>
                  </a:extLst>
                </a:gridCol>
              </a:tblGrid>
              <a:tr h="135145">
                <a:tc>
                  <a:txBody>
                    <a:bodyPr/>
                    <a:lstStyle/>
                    <a:p>
                      <a:pPr marL="67945">
                        <a:lnSpc>
                          <a:spcPct val="107000"/>
                        </a:lnSpc>
                        <a:spcBef>
                          <a:spcPts val="5"/>
                        </a:spcBef>
                        <a:spcAft>
                          <a:spcPts val="800"/>
                        </a:spcAft>
                      </a:pPr>
                      <a:r>
                        <a:rPr lang="en-US" sz="700" dirty="0">
                          <a:effectLst/>
                        </a:rPr>
                        <a:t>Name Table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R="65405" algn="r">
                        <a:lnSpc>
                          <a:spcPct val="107000"/>
                        </a:lnSpc>
                        <a:spcBef>
                          <a:spcPts val="5"/>
                        </a:spcBef>
                        <a:spcAft>
                          <a:spcPts val="800"/>
                        </a:spcAft>
                      </a:pPr>
                      <a:r>
                        <a:rPr lang="en-US" sz="7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gridSpan="5">
                  <a:txBody>
                    <a:bodyPr/>
                    <a:lstStyle/>
                    <a:p>
                      <a:pPr marL="68580">
                        <a:lnSpc>
                          <a:spcPct val="107000"/>
                        </a:lnSpc>
                        <a:spcBef>
                          <a:spcPts val="5"/>
                        </a:spcBef>
                        <a:spcAft>
                          <a:spcPts val="800"/>
                        </a:spcAft>
                      </a:pPr>
                      <a:r>
                        <a:rPr lang="en-US" sz="700" dirty="0" err="1">
                          <a:effectLst/>
                        </a:rPr>
                        <a:t>t_pelatihan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26825321"/>
                  </a:ext>
                </a:extLst>
              </a:tr>
              <a:tr h="114014">
                <a:tc>
                  <a:txBody>
                    <a:bodyPr/>
                    <a:lstStyle/>
                    <a:p>
                      <a:pPr marL="67945">
                        <a:lnSpc>
                          <a:spcPct val="107000"/>
                        </a:lnSpc>
                        <a:spcBef>
                          <a:spcPts val="5"/>
                        </a:spcBef>
                        <a:spcAft>
                          <a:spcPts val="800"/>
                        </a:spcAft>
                      </a:pPr>
                      <a:r>
                        <a:rPr lang="en-US" sz="700" dirty="0">
                          <a:effectLst/>
                        </a:rPr>
                        <a:t>Primary Key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R="65405" algn="r">
                        <a:lnSpc>
                          <a:spcPct val="107000"/>
                        </a:lnSpc>
                        <a:spcBef>
                          <a:spcPts val="5"/>
                        </a:spcBef>
                        <a:spcAft>
                          <a:spcPts val="800"/>
                        </a:spcAft>
                      </a:pPr>
                      <a:r>
                        <a:rPr lang="en-US" sz="700" dirty="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gridSpan="5">
                  <a:txBody>
                    <a:bodyPr/>
                    <a:lstStyle/>
                    <a:p>
                      <a:pPr marL="68580">
                        <a:lnSpc>
                          <a:spcPct val="107000"/>
                        </a:lnSpc>
                        <a:spcBef>
                          <a:spcPts val="5"/>
                        </a:spcBef>
                        <a:spcAft>
                          <a:spcPts val="800"/>
                        </a:spcAft>
                      </a:pPr>
                      <a:r>
                        <a:rPr lang="en-US" sz="700" dirty="0" err="1">
                          <a:effectLst/>
                        </a:rPr>
                        <a:t>id_pelatihan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4458872"/>
                  </a:ext>
                </a:extLst>
              </a:tr>
              <a:tr h="114014">
                <a:tc>
                  <a:txBody>
                    <a:bodyPr/>
                    <a:lstStyle/>
                    <a:p>
                      <a:pPr marL="67945">
                        <a:lnSpc>
                          <a:spcPct val="107000"/>
                        </a:lnSpc>
                        <a:spcBef>
                          <a:spcPts val="5"/>
                        </a:spcBef>
                        <a:spcAft>
                          <a:spcPts val="800"/>
                        </a:spcAft>
                      </a:pPr>
                      <a:r>
                        <a:rPr lang="en-US" sz="700" dirty="0">
                          <a:effectLst/>
                        </a:rPr>
                        <a:t>Foreign Key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R="65405" algn="r">
                        <a:lnSpc>
                          <a:spcPct val="107000"/>
                        </a:lnSpc>
                        <a:spcBef>
                          <a:spcPts val="5"/>
                        </a:spcBef>
                        <a:spcAft>
                          <a:spcPts val="800"/>
                        </a:spcAft>
                      </a:pPr>
                      <a:r>
                        <a:rPr lang="en-US" sz="700" dirty="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gridSpan="5">
                  <a:txBody>
                    <a:bodyPr/>
                    <a:lstStyle/>
                    <a:p>
                      <a:pPr>
                        <a:lnSpc>
                          <a:spcPct val="107000"/>
                        </a:lnSpc>
                        <a:spcBef>
                          <a:spcPts val="5"/>
                        </a:spcBef>
                        <a:spcAft>
                          <a:spcPts val="800"/>
                        </a:spcAft>
                      </a:pPr>
                      <a:r>
                        <a:rPr lang="en-US" sz="700" dirty="0">
                          <a:effectLst/>
                        </a:rPr>
                        <a:t>  None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6185646"/>
                  </a:ext>
                </a:extLst>
              </a:tr>
              <a:tr h="114014">
                <a:tc>
                  <a:txBody>
                    <a:bodyPr/>
                    <a:lstStyle/>
                    <a:p>
                      <a:pPr marL="67945">
                        <a:lnSpc>
                          <a:spcPct val="107000"/>
                        </a:lnSpc>
                        <a:spcAft>
                          <a:spcPts val="800"/>
                        </a:spcAft>
                      </a:pPr>
                      <a:r>
                        <a:rPr lang="en-US" sz="700" dirty="0">
                          <a:effectLst/>
                        </a:rPr>
                        <a:t>Structure Table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R="65405" algn="r">
                        <a:lnSpc>
                          <a:spcPct val="107000"/>
                        </a:lnSpc>
                        <a:spcAft>
                          <a:spcPts val="800"/>
                        </a:spcAft>
                      </a:pPr>
                      <a:r>
                        <a:rPr lang="en-US" sz="700" dirty="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rowSpan="3">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121920" marR="60325" algn="ctr">
                        <a:lnSpc>
                          <a:spcPct val="107000"/>
                        </a:lnSpc>
                        <a:spcBef>
                          <a:spcPts val="30"/>
                        </a:spcBef>
                        <a:spcAft>
                          <a:spcPts val="800"/>
                        </a:spcAft>
                      </a:pPr>
                      <a:r>
                        <a:rPr lang="en-US" sz="700" dirty="0">
                          <a:effectLst/>
                        </a:rPr>
                        <a:t>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4615" algn="ctr">
                        <a:lnSpc>
                          <a:spcPct val="107000"/>
                        </a:lnSpc>
                        <a:spcBef>
                          <a:spcPts val="30"/>
                        </a:spcBef>
                        <a:spcAft>
                          <a:spcPts val="800"/>
                        </a:spcAft>
                      </a:pPr>
                      <a:r>
                        <a:rPr lang="en-US" sz="700">
                          <a:effectLst/>
                        </a:rPr>
                        <a:t>Tipe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5250" marR="84455" algn="ctr">
                        <a:lnSpc>
                          <a:spcPct val="107000"/>
                        </a:lnSpc>
                        <a:spcBef>
                          <a:spcPts val="30"/>
                        </a:spcBef>
                        <a:spcAft>
                          <a:spcPts val="800"/>
                        </a:spcAft>
                      </a:pPr>
                      <a:r>
                        <a:rPr lang="en-US" sz="700">
                          <a:effectLst/>
                        </a:rPr>
                        <a:t>Panjang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5885" marR="82550" algn="ctr">
                        <a:lnSpc>
                          <a:spcPct val="107000"/>
                        </a:lnSpc>
                        <a:spcBef>
                          <a:spcPts val="30"/>
                        </a:spcBef>
                        <a:spcAft>
                          <a:spcPts val="800"/>
                        </a:spcAft>
                      </a:pPr>
                      <a:r>
                        <a:rPr lang="en-US" sz="700">
                          <a:effectLst/>
                        </a:rPr>
                        <a:t>Description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1147941513"/>
                  </a:ext>
                </a:extLst>
              </a:tr>
              <a:tr h="369950">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vMerge="1">
                  <a:txBody>
                    <a:bodyPr/>
                    <a:lstStyle/>
                    <a:p>
                      <a:endParaRPr lang="en-US"/>
                    </a:p>
                  </a:txBody>
                  <a:tcPr/>
                </a:tc>
                <a:tc>
                  <a:txBody>
                    <a:bodyPr/>
                    <a:lstStyle/>
                    <a:p>
                      <a:pPr marL="69215" algn="ctr">
                        <a:lnSpc>
                          <a:spcPct val="107000"/>
                        </a:lnSpc>
                        <a:spcBef>
                          <a:spcPts val="5"/>
                        </a:spcBef>
                        <a:spcAft>
                          <a:spcPts val="800"/>
                        </a:spcAft>
                      </a:pPr>
                      <a:r>
                        <a:rPr lang="en-US" sz="700" dirty="0" err="1">
                          <a:effectLst/>
                        </a:rPr>
                        <a:t>id_pelatihan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a:effectLst/>
                        </a:rPr>
                        <a:t>int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2710" marR="84455" algn="ctr">
                        <a:lnSpc>
                          <a:spcPct val="107000"/>
                        </a:lnSpc>
                        <a:spcBef>
                          <a:spcPts val="5"/>
                        </a:spcBef>
                        <a:spcAft>
                          <a:spcPts val="800"/>
                        </a:spcAft>
                      </a:pPr>
                      <a:r>
                        <a:rPr lang="en-US" sz="700">
                          <a:effectLst/>
                        </a:rPr>
                        <a:t>100</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err="1">
                          <a:effectLst/>
                        </a:rPr>
                        <a:t>id_pelatihan</a:t>
                      </a:r>
                      <a:r>
                        <a:rPr lang="en-US" sz="800" dirty="0">
                          <a:effectLst/>
                        </a:rPr>
                        <a:t> is the primary key of the activity table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125556041"/>
                  </a:ext>
                </a:extLst>
              </a:tr>
              <a:tr h="369950">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vMerge="1">
                  <a:txBody>
                    <a:bodyPr/>
                    <a:lstStyle/>
                    <a:p>
                      <a:endParaRPr lang="en-US"/>
                    </a:p>
                  </a:txBody>
                  <a:tcPr/>
                </a:tc>
                <a:tc>
                  <a:txBody>
                    <a:bodyPr/>
                    <a:lstStyle/>
                    <a:p>
                      <a:pPr marL="69215" algn="ctr">
                        <a:lnSpc>
                          <a:spcPct val="107000"/>
                        </a:lnSpc>
                        <a:spcBef>
                          <a:spcPts val="5"/>
                        </a:spcBef>
                        <a:spcAft>
                          <a:spcPts val="800"/>
                        </a:spcAft>
                      </a:pPr>
                      <a:r>
                        <a:rPr lang="en-US" sz="700" dirty="0" err="1">
                          <a:effectLst/>
                        </a:rPr>
                        <a:t>jenis_pelatihan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dirty="0">
                          <a:effectLst/>
                        </a:rPr>
                        <a:t>varchar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rPr>
                        <a:t>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Types of training that employees will propose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3635689443"/>
                  </a:ext>
                </a:extLst>
              </a:tr>
              <a:tr h="24839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lembaga</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dirty="0">
                          <a:effectLst/>
                        </a:rPr>
                        <a:t>varchar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rPr>
                        <a:t>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institutions that conduct training</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9058196"/>
                  </a:ext>
                </a:extLst>
              </a:tr>
              <a:tr h="24839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a:effectLst/>
                        </a:rPr>
                        <a:t>prodi</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dirty="0">
                          <a:effectLst/>
                        </a:rPr>
                        <a:t>varchar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rPr>
                        <a:t>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a:effectLst/>
                        </a:rPr>
                        <a:t>Division Programs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2610572497"/>
                  </a:ext>
                </a:extLst>
              </a:tr>
              <a:tr h="12684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a:effectLst/>
                        </a:rPr>
                        <a:t>jurusan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a:effectLst/>
                        </a:rPr>
                        <a:t>varchar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20</a:t>
                      </a:r>
                    </a:p>
                  </a:txBody>
                  <a:tcPr marL="6880" marR="6880" marT="6880" marB="6880"/>
                </a:tc>
                <a:tc>
                  <a:txBody>
                    <a:bodyPr/>
                    <a:lstStyle/>
                    <a:p>
                      <a:pPr marL="12700" algn="ctr">
                        <a:lnSpc>
                          <a:spcPct val="107000"/>
                        </a:lnSpc>
                        <a:spcBef>
                          <a:spcPts val="5"/>
                        </a:spcBef>
                        <a:spcAft>
                          <a:spcPts val="800"/>
                        </a:spcAft>
                      </a:pPr>
                      <a:r>
                        <a:rPr lang="en-US" sz="800">
                          <a:effectLst/>
                        </a:rPr>
                        <a:t>Department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2863721559"/>
                  </a:ext>
                </a:extLst>
              </a:tr>
              <a:tr h="318396">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tempat_pelatihan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dirty="0">
                          <a:effectLst/>
                        </a:rPr>
                        <a:t>text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Where the activity is carried out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80956456"/>
                  </a:ext>
                </a:extLst>
              </a:tr>
              <a:tr h="12684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a:effectLst/>
                        </a:rPr>
                        <a:t>tanggal_mulai</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dirty="0">
                          <a:effectLst/>
                        </a:rPr>
                        <a:t>date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Activity start date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436788064"/>
                  </a:ext>
                </a:extLst>
              </a:tr>
              <a:tr h="24839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tanggal_selesai</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dirty="0">
                          <a:effectLst/>
                        </a:rPr>
                        <a:t>date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Activity Completion Date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2691313543"/>
                  </a:ext>
                </a:extLst>
              </a:tr>
              <a:tr h="24839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sumber_dana</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a:effectLst/>
                        </a:rPr>
                        <a:t>text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dirty="0">
                        <a:effectLst/>
                        <a:latin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Source of funds / virtual account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2061893729"/>
                  </a:ext>
                </a:extLst>
              </a:tr>
              <a:tr h="369950">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nama_peserta</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a:effectLst/>
                        </a:rPr>
                        <a:t>varchar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rPr>
                        <a:t>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Participants who participated in the activity</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250931340"/>
                  </a:ext>
                </a:extLst>
              </a:tr>
              <a:tr h="248398">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pPr>
                      <a:endParaRPr lang="en-US" sz="700">
                        <a:effectLst/>
                        <a:latin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kompetensi</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a:effectLst/>
                        </a:rPr>
                        <a:t>varchar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rPr>
                        <a:t>20</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Expertise Competencies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423053092"/>
                  </a:ext>
                </a:extLst>
              </a:tr>
              <a:tr h="369950">
                <a:tc>
                  <a:txBody>
                    <a:bodyPr/>
                    <a:lstStyle/>
                    <a:p>
                      <a:pPr>
                        <a:lnSpc>
                          <a:spcPct val="107000"/>
                        </a:lnSpc>
                        <a:spcAft>
                          <a:spcPts val="800"/>
                        </a:spcAft>
                      </a:pPr>
                      <a:r>
                        <a:rPr lang="en-US" sz="8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spcAft>
                          <a:spcPts val="800"/>
                        </a:spcAft>
                      </a:pPr>
                      <a:r>
                        <a:rPr lang="en-US" sz="8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a:lnSpc>
                          <a:spcPct val="107000"/>
                        </a:lnSpc>
                        <a:spcAft>
                          <a:spcPts val="800"/>
                        </a:spcAft>
                      </a:pPr>
                      <a:r>
                        <a:rPr lang="en-US" sz="8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69215" algn="ctr">
                        <a:lnSpc>
                          <a:spcPct val="107000"/>
                        </a:lnSpc>
                        <a:spcBef>
                          <a:spcPts val="5"/>
                        </a:spcBef>
                        <a:spcAft>
                          <a:spcPts val="800"/>
                        </a:spcAft>
                      </a:pPr>
                      <a:r>
                        <a:rPr lang="en-US" sz="700" dirty="0" err="1">
                          <a:effectLst/>
                        </a:rPr>
                        <a:t>capaian_target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04140" marR="93345" algn="ctr">
                        <a:lnSpc>
                          <a:spcPct val="107000"/>
                        </a:lnSpc>
                        <a:spcBef>
                          <a:spcPts val="5"/>
                        </a:spcBef>
                        <a:spcAft>
                          <a:spcPts val="800"/>
                        </a:spcAft>
                      </a:pPr>
                      <a:r>
                        <a:rPr lang="en-US" sz="700">
                          <a:effectLst/>
                        </a:rPr>
                        <a:t>text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93980" marR="84455" algn="ctr">
                        <a:lnSpc>
                          <a:spcPct val="107000"/>
                        </a:lnSpc>
                        <a:spcBef>
                          <a:spcPts val="5"/>
                        </a:spcBef>
                        <a:spcAft>
                          <a:spcPts val="800"/>
                        </a:spcAft>
                      </a:pPr>
                      <a:r>
                        <a:rPr lang="en-US" sz="7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tc>
                  <a:txBody>
                    <a:bodyPr/>
                    <a:lstStyle/>
                    <a:p>
                      <a:pPr marL="12700" algn="ctr">
                        <a:lnSpc>
                          <a:spcPct val="107000"/>
                        </a:lnSpc>
                        <a:spcBef>
                          <a:spcPts val="5"/>
                        </a:spcBef>
                        <a:spcAft>
                          <a:spcPts val="800"/>
                        </a:spcAft>
                      </a:pPr>
                      <a:r>
                        <a:rPr lang="en-US" sz="800" dirty="0">
                          <a:effectLst/>
                        </a:rPr>
                        <a:t>Description of targets to be achieved</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880" marR="6880" marT="6880" marB="6880"/>
                </a:tc>
                <a:extLst>
                  <a:ext uri="{0D108BD9-81ED-4DB2-BD59-A6C34878D82A}">
                    <a16:rowId xmlns:a16="http://schemas.microsoft.com/office/drawing/2014/main" val="585920684"/>
                  </a:ext>
                </a:extLst>
              </a:tr>
            </a:tbl>
          </a:graphicData>
        </a:graphic>
      </p:graphicFrame>
      <p:sp>
        <p:nvSpPr>
          <p:cNvPr id="5" name="Google Shape;1063;p49">
            <a:extLst>
              <a:ext uri="{FF2B5EF4-FFF2-40B4-BE49-F238E27FC236}">
                <a16:creationId xmlns:a16="http://schemas.microsoft.com/office/drawing/2014/main" id="{159F36A4-E4CE-B69A-25D0-DD8BF7432C41}"/>
              </a:ext>
            </a:extLst>
          </p:cNvPr>
          <p:cNvSpPr txBox="1">
            <a:spLocks noGrp="1"/>
          </p:cNvSpPr>
          <p:nvPr>
            <p:ph type="title"/>
          </p:nvPr>
        </p:nvSpPr>
        <p:spPr>
          <a:xfrm>
            <a:off x="328693" y="-25548"/>
            <a:ext cx="3114675" cy="8636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Structure Table.</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087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3684AD1-E84E-4514-AAAA-2C734E3C78F0}"/>
              </a:ext>
            </a:extLst>
          </p:cNvPr>
          <p:cNvGraphicFramePr>
            <a:graphicFrameLocks noGrp="1"/>
          </p:cNvGraphicFramePr>
          <p:nvPr>
            <p:extLst>
              <p:ext uri="{D42A27DB-BD31-4B8C-83A1-F6EECF244321}">
                <p14:modId xmlns:p14="http://schemas.microsoft.com/office/powerpoint/2010/main" val="1772733987"/>
              </p:ext>
            </p:extLst>
          </p:nvPr>
        </p:nvGraphicFramePr>
        <p:xfrm>
          <a:off x="420353" y="713146"/>
          <a:ext cx="6892947" cy="4168821"/>
        </p:xfrm>
        <a:graphic>
          <a:graphicData uri="http://schemas.openxmlformats.org/drawingml/2006/table">
            <a:tbl>
              <a:tblPr firstRow="1" firstCol="1" bandRow="1">
                <a:tableStyleId>{93296810-A885-4BE3-A3E7-6D5BEEA58F35}</a:tableStyleId>
              </a:tblPr>
              <a:tblGrid>
                <a:gridCol w="885710">
                  <a:extLst>
                    <a:ext uri="{9D8B030D-6E8A-4147-A177-3AD203B41FA5}">
                      <a16:colId xmlns:a16="http://schemas.microsoft.com/office/drawing/2014/main" val="2409976278"/>
                    </a:ext>
                  </a:extLst>
                </a:gridCol>
                <a:gridCol w="998948">
                  <a:extLst>
                    <a:ext uri="{9D8B030D-6E8A-4147-A177-3AD203B41FA5}">
                      <a16:colId xmlns:a16="http://schemas.microsoft.com/office/drawing/2014/main" val="3656988127"/>
                    </a:ext>
                  </a:extLst>
                </a:gridCol>
                <a:gridCol w="44450">
                  <a:extLst>
                    <a:ext uri="{9D8B030D-6E8A-4147-A177-3AD203B41FA5}">
                      <a16:colId xmlns:a16="http://schemas.microsoft.com/office/drawing/2014/main" val="3857484944"/>
                    </a:ext>
                  </a:extLst>
                </a:gridCol>
                <a:gridCol w="1966995">
                  <a:extLst>
                    <a:ext uri="{9D8B030D-6E8A-4147-A177-3AD203B41FA5}">
                      <a16:colId xmlns:a16="http://schemas.microsoft.com/office/drawing/2014/main" val="1634756416"/>
                    </a:ext>
                  </a:extLst>
                </a:gridCol>
                <a:gridCol w="998948">
                  <a:extLst>
                    <a:ext uri="{9D8B030D-6E8A-4147-A177-3AD203B41FA5}">
                      <a16:colId xmlns:a16="http://schemas.microsoft.com/office/drawing/2014/main" val="725777445"/>
                    </a:ext>
                  </a:extLst>
                </a:gridCol>
                <a:gridCol w="998948">
                  <a:extLst>
                    <a:ext uri="{9D8B030D-6E8A-4147-A177-3AD203B41FA5}">
                      <a16:colId xmlns:a16="http://schemas.microsoft.com/office/drawing/2014/main" val="2154126338"/>
                    </a:ext>
                  </a:extLst>
                </a:gridCol>
                <a:gridCol w="998948">
                  <a:extLst>
                    <a:ext uri="{9D8B030D-6E8A-4147-A177-3AD203B41FA5}">
                      <a16:colId xmlns:a16="http://schemas.microsoft.com/office/drawing/2014/main" val="3956245200"/>
                    </a:ext>
                  </a:extLst>
                </a:gridCol>
              </a:tblGrid>
              <a:tr h="145079">
                <a:tc>
                  <a:txBody>
                    <a:bodyPr/>
                    <a:lstStyle/>
                    <a:p>
                      <a:pPr marL="67945">
                        <a:lnSpc>
                          <a:spcPct val="107000"/>
                        </a:lnSpc>
                        <a:spcBef>
                          <a:spcPts val="5"/>
                        </a:spcBef>
                        <a:spcAft>
                          <a:spcPts val="800"/>
                        </a:spcAft>
                      </a:pPr>
                      <a:r>
                        <a:rPr lang="en-US" sz="800" dirty="0">
                          <a:effectLst/>
                        </a:rPr>
                        <a:t>Name Table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US" sz="800">
                          <a:effectLst/>
                        </a:rPr>
                        <a:t>t_Pelaporan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9776804"/>
                  </a:ext>
                </a:extLst>
              </a:tr>
              <a:tr h="145916">
                <a:tc>
                  <a:txBody>
                    <a:bodyPr/>
                    <a:lstStyle/>
                    <a:p>
                      <a:pPr marL="67945">
                        <a:lnSpc>
                          <a:spcPct val="107000"/>
                        </a:lnSpc>
                        <a:spcBef>
                          <a:spcPts val="5"/>
                        </a:spcBef>
                        <a:spcAft>
                          <a:spcPts val="800"/>
                        </a:spcAft>
                      </a:pPr>
                      <a:r>
                        <a:rPr lang="en-US" sz="800" dirty="0">
                          <a:effectLst/>
                        </a:rPr>
                        <a:t>Primary Key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marL="68580">
                        <a:lnSpc>
                          <a:spcPct val="107000"/>
                        </a:lnSpc>
                        <a:spcBef>
                          <a:spcPts val="5"/>
                        </a:spcBef>
                        <a:spcAft>
                          <a:spcPts val="800"/>
                        </a:spcAft>
                      </a:pPr>
                      <a:r>
                        <a:rPr lang="en-ID" sz="800" dirty="0">
                          <a:effectLst/>
                          <a:latin typeface="Calibri" panose="020F0502020204030204" pitchFamily="34" charset="0"/>
                          <a:ea typeface="Calibri" panose="020F0502020204030204" pitchFamily="34" charset="0"/>
                          <a:cs typeface="Times New Roman" panose="02020603050405020304" pitchFamily="18" charset="0"/>
                        </a:rPr>
                        <a:t>I</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d_pelaporan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249786"/>
                  </a:ext>
                </a:extLst>
              </a:tr>
              <a:tr h="145079">
                <a:tc>
                  <a:txBody>
                    <a:bodyPr/>
                    <a:lstStyle/>
                    <a:p>
                      <a:pPr marL="67945">
                        <a:lnSpc>
                          <a:spcPct val="107000"/>
                        </a:lnSpc>
                        <a:spcBef>
                          <a:spcPts val="5"/>
                        </a:spcBef>
                        <a:spcAft>
                          <a:spcPts val="800"/>
                        </a:spcAft>
                      </a:pPr>
                      <a:r>
                        <a:rPr lang="en-US" sz="800" dirty="0">
                          <a:effectLst/>
                        </a:rPr>
                        <a:t>Foreign Key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Bef>
                          <a:spcPts val="5"/>
                        </a:spcBef>
                        <a:spcAft>
                          <a:spcPts val="8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gridSpan="5">
                  <a:txBody>
                    <a:bodyPr/>
                    <a:lstStyle/>
                    <a:p>
                      <a:pPr>
                        <a:lnSpc>
                          <a:spcPct val="107000"/>
                        </a:lnSpc>
                        <a:spcBef>
                          <a:spcPts val="5"/>
                        </a:spcBef>
                        <a:spcAft>
                          <a:spcPts val="800"/>
                        </a:spcAft>
                      </a:pPr>
                      <a:r>
                        <a:rPr lang="en-US" sz="800" dirty="0">
                          <a:effectLst/>
                        </a:rPr>
                        <a:t>  </a:t>
                      </a:r>
                      <a:r>
                        <a:rPr lang="en-US" sz="800" dirty="0" err="1">
                          <a:effectLst/>
                        </a:rPr>
                        <a:t>id_pengajuan</a:t>
                      </a:r>
                      <a:r>
                        <a:rPr lang="en-US" sz="800" dirty="0">
                          <a:effectLst/>
                        </a:rPr>
                        <a:t> </a:t>
                      </a:r>
                      <a:r>
                        <a:rPr lang="en-US" sz="800" dirty="0" err="1">
                          <a:effectLst/>
                        </a:rPr>
                        <a:t>id_pelatihan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5668303"/>
                  </a:ext>
                </a:extLst>
              </a:tr>
              <a:tr h="145079">
                <a:tc>
                  <a:txBody>
                    <a:bodyPr/>
                    <a:lstStyle/>
                    <a:p>
                      <a:pPr marL="67945">
                        <a:lnSpc>
                          <a:spcPct val="107000"/>
                        </a:lnSpc>
                        <a:spcAft>
                          <a:spcPts val="800"/>
                        </a:spcAft>
                      </a:pPr>
                      <a:r>
                        <a:rPr lang="en-US" sz="800">
                          <a:effectLst/>
                        </a:rPr>
                        <a:t>Structure Table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R="65405" algn="r">
                        <a:lnSpc>
                          <a:spcPct val="107000"/>
                        </a:lnSpc>
                        <a:spcAft>
                          <a:spcPts val="8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rowSpan="3">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9525" marR="9525" marT="9525" marB="9525"/>
                </a:tc>
                <a:tc>
                  <a:txBody>
                    <a:bodyPr/>
                    <a:lstStyle/>
                    <a:p>
                      <a:pPr marL="121920" marR="60325" algn="ctr">
                        <a:lnSpc>
                          <a:spcPct val="107000"/>
                        </a:lnSpc>
                        <a:spcBef>
                          <a:spcPts val="30"/>
                        </a:spcBef>
                        <a:spcAft>
                          <a:spcPts val="800"/>
                        </a:spcAft>
                      </a:pPr>
                      <a:r>
                        <a:rPr lang="en-US" sz="800" dirty="0">
                          <a:effectLst/>
                        </a:rPr>
                        <a:t>Name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4615" algn="ctr">
                        <a:lnSpc>
                          <a:spcPct val="107000"/>
                        </a:lnSpc>
                        <a:spcBef>
                          <a:spcPts val="30"/>
                        </a:spcBef>
                        <a:spcAft>
                          <a:spcPts val="800"/>
                        </a:spcAft>
                      </a:pPr>
                      <a:r>
                        <a:rPr lang="en-US" sz="800">
                          <a:effectLst/>
                        </a:rPr>
                        <a:t>Type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250" marR="84455" algn="ctr">
                        <a:lnSpc>
                          <a:spcPct val="107000"/>
                        </a:lnSpc>
                        <a:spcBef>
                          <a:spcPts val="30"/>
                        </a:spcBef>
                        <a:spcAft>
                          <a:spcPts val="800"/>
                        </a:spcAft>
                      </a:pPr>
                      <a:r>
                        <a:rPr lang="en-US" sz="800">
                          <a:effectLst/>
                        </a:rPr>
                        <a:t>Long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5885" marR="82550" algn="ctr">
                        <a:lnSpc>
                          <a:spcPct val="107000"/>
                        </a:lnSpc>
                        <a:spcBef>
                          <a:spcPts val="30"/>
                        </a:spcBef>
                        <a:spcAft>
                          <a:spcPts val="800"/>
                        </a:spcAft>
                      </a:pPr>
                      <a:r>
                        <a:rPr lang="en-US" sz="800">
                          <a:effectLst/>
                        </a:rPr>
                        <a:t>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88657803"/>
                  </a:ext>
                </a:extLst>
              </a:tr>
              <a:tr h="458695">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800" dirty="0">
                          <a:effectLst/>
                        </a:rPr>
                        <a:t>NIP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800" dirty="0">
                          <a:effectLst/>
                        </a:rPr>
                        <a:t>int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2710" marR="84455" algn="ctr">
                        <a:lnSpc>
                          <a:spcPct val="107000"/>
                        </a:lnSpc>
                        <a:spcBef>
                          <a:spcPts val="5"/>
                        </a:spcBef>
                        <a:spcAft>
                          <a:spcPts val="800"/>
                        </a:spcAft>
                      </a:pPr>
                      <a:r>
                        <a:rPr lang="en-US" sz="800" dirty="0">
                          <a:effectLst/>
                        </a:rPr>
                        <a:t>11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900">
                          <a:effectLst/>
                        </a:rPr>
                        <a:t>NIP Number is the Official Identity of Employees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67399416"/>
                  </a:ext>
                </a:extLst>
              </a:tr>
              <a:tr h="458695">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9525" marR="9525" marT="9525" marB="9525"/>
                </a:tc>
                <a:tc vMerge="1">
                  <a:txBody>
                    <a:bodyPr/>
                    <a:lstStyle/>
                    <a:p>
                      <a:endParaRPr lang="en-US"/>
                    </a:p>
                  </a:txBody>
                  <a:tcPr/>
                </a:tc>
                <a:tc>
                  <a:txBody>
                    <a:bodyPr/>
                    <a:lstStyle/>
                    <a:p>
                      <a:pPr marL="69215" algn="ctr">
                        <a:lnSpc>
                          <a:spcPct val="107000"/>
                        </a:lnSpc>
                        <a:spcBef>
                          <a:spcPts val="5"/>
                        </a:spcBef>
                        <a:spcAft>
                          <a:spcPts val="800"/>
                        </a:spcAft>
                      </a:pPr>
                      <a:r>
                        <a:rPr lang="en-US" sz="800" dirty="0" err="1">
                          <a:effectLst/>
                        </a:rPr>
                        <a:t>Bukti_Fisik</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800" dirty="0">
                          <a:effectLst/>
                        </a:rPr>
                        <a:t>Blob</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93980" marR="84455" algn="ctr">
                        <a:lnSpc>
                          <a:spcPct val="107000"/>
                        </a:lnSpc>
                        <a:spcBef>
                          <a:spcPts val="5"/>
                        </a:spcBef>
                        <a:spcAft>
                          <a:spcPts val="800"/>
                        </a:spcAf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900" dirty="0">
                          <a:effectLst/>
                        </a:rPr>
                        <a:t>Letters/evidence attached to the Reporting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35095515"/>
                  </a:ext>
                </a:extLst>
              </a:tr>
              <a:tr h="458695">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US" sz="800" dirty="0" err="1">
                          <a:effectLst/>
                        </a:rPr>
                        <a:t>Tanggal_Pelaporan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US" sz="800" dirty="0">
                          <a:effectLst/>
                        </a:rPr>
                        <a:t>date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900" dirty="0">
                          <a:effectLst/>
                        </a:rPr>
                        <a:t>Date the Employee submits the Report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98628206"/>
                  </a:ext>
                </a:extLst>
              </a:tr>
              <a:tr h="410679">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ID" sz="800" dirty="0" err="1">
                          <a:effectLst/>
                          <a:latin typeface="Calibri" panose="020F0502020204030204" pitchFamily="34" charset="0"/>
                          <a:ea typeface="Calibri" panose="020F0502020204030204" pitchFamily="34" charset="0"/>
                          <a:cs typeface="Times New Roman" panose="02020603050405020304" pitchFamily="18" charset="0"/>
                        </a:rPr>
                        <a:t>Id_pelaporan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ID" sz="800" dirty="0">
                          <a:effectLst/>
                          <a:latin typeface="Calibri" panose="020F0502020204030204" pitchFamily="34" charset="0"/>
                          <a:ea typeface="Calibri" panose="020F0502020204030204" pitchFamily="34" charset="0"/>
                          <a:cs typeface="Times New Roman" panose="02020603050405020304" pitchFamily="18" charset="0"/>
                        </a:rPr>
                        <a:t>int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07000"/>
                        </a:lnSpc>
                      </a:pPr>
                      <a:r>
                        <a:rPr lang="en-ID" sz="800" dirty="0">
                          <a:effectLst/>
                          <a:latin typeface="Calibri" panose="020F0502020204030204" pitchFamily="34" charset="0"/>
                          <a:cs typeface="Times New Roman" panose="02020603050405020304" pitchFamily="18" charset="0"/>
                        </a:rPr>
                        <a:t>100</a:t>
                      </a: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The reporting ID is the primary key of the reporting table</a:t>
                      </a:r>
                    </a:p>
                  </a:txBody>
                  <a:tcPr marL="9525" marR="9525" marT="9525" marB="9525"/>
                </a:tc>
                <a:extLst>
                  <a:ext uri="{0D108BD9-81ED-4DB2-BD59-A6C34878D82A}">
                    <a16:rowId xmlns:a16="http://schemas.microsoft.com/office/drawing/2014/main" val="873811812"/>
                  </a:ext>
                </a:extLst>
              </a:tr>
              <a:tr h="828447">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ID" sz="800" dirty="0" err="1">
                          <a:effectLst/>
                          <a:latin typeface="Calibri" panose="020F0502020204030204" pitchFamily="34" charset="0"/>
                          <a:ea typeface="Calibri" panose="020F0502020204030204" pitchFamily="34" charset="0"/>
                          <a:cs typeface="Times New Roman" panose="02020603050405020304" pitchFamily="18" charset="0"/>
                        </a:rPr>
                        <a:t>status_approval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ID" sz="800" dirty="0" err="1">
                          <a:effectLst/>
                          <a:latin typeface="Calibri" panose="020F0502020204030204" pitchFamily="34" charset="0"/>
                          <a:ea typeface="Calibri" panose="020F0502020204030204" pitchFamily="34" charset="0"/>
                          <a:cs typeface="Times New Roman" panose="02020603050405020304" pitchFamily="18" charset="0"/>
                        </a:rPr>
                        <a:t>Bolean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marR="0" lvl="0" indent="0" algn="ctr" defTabSz="914400" rtl="0" eaLnBrk="1" fontAlgn="auto" latinLnBrk="0" hangingPunct="1">
                        <a:lnSpc>
                          <a:spcPct val="107000"/>
                        </a:lnSpc>
                        <a:spcBef>
                          <a:spcPts val="5"/>
                        </a:spcBef>
                        <a:spcAft>
                          <a:spcPts val="800"/>
                        </a:spcAft>
                        <a:buClr>
                          <a:srgbClr val="000000"/>
                        </a:buClr>
                        <a:buSzTx/>
                        <a:buFont typeface="Arial"/>
                        <a:buNone/>
                        <a:tabLst/>
                        <a:defRPr/>
                      </a:pPr>
                      <a:r>
                        <a:rPr lang="en-US" sz="700" dirty="0">
                          <a:effectLst/>
                        </a:rPr>
                        <a:t>Approval status is the status of the submission and report submitted, whether rejected or accepted</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marL="12700" algn="ctr">
                        <a:lnSpc>
                          <a:spcPct val="107000"/>
                        </a:lnSpc>
                        <a:spcBef>
                          <a:spcPts val="5"/>
                        </a:spcBef>
                        <a:spcAft>
                          <a:spcPts val="800"/>
                        </a:spcAf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259478667"/>
                  </a:ext>
                </a:extLst>
              </a:tr>
              <a:tr h="605905">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r>
                        <a:rPr lang="en-ID" sz="800" dirty="0" err="1">
                          <a:effectLst/>
                          <a:latin typeface="Calibri" panose="020F0502020204030204" pitchFamily="34" charset="0"/>
                          <a:ea typeface="Calibri" panose="020F0502020204030204" pitchFamily="34" charset="0"/>
                          <a:cs typeface="Times New Roman" panose="02020603050405020304" pitchFamily="18" charset="0"/>
                        </a:rPr>
                        <a:t>Id_pengajuan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r>
                        <a:rPr lang="en-ID" sz="800" dirty="0">
                          <a:effectLst/>
                          <a:latin typeface="Calibri" panose="020F0502020204030204" pitchFamily="34" charset="0"/>
                          <a:ea typeface="Calibri" panose="020F0502020204030204" pitchFamily="34" charset="0"/>
                          <a:cs typeface="Times New Roman" panose="02020603050405020304" pitchFamily="18" charset="0"/>
                        </a:rPr>
                        <a:t>int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07000"/>
                        </a:lnSpc>
                      </a:pPr>
                      <a:r>
                        <a:rPr lang="en-ID" sz="800" dirty="0">
                          <a:effectLst/>
                          <a:latin typeface="Calibri" panose="020F0502020204030204" pitchFamily="34" charset="0"/>
                          <a:cs typeface="Times New Roman" panose="02020603050405020304" pitchFamily="18" charset="0"/>
                        </a:rPr>
                        <a:t>100</a:t>
                      </a: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r>
                        <a:rPr lang="en-US" sz="800" b="0" dirty="0">
                          <a:effectLst/>
                          <a:latin typeface="Calibri" panose="020F0502020204030204" pitchFamily="34" charset="0"/>
                          <a:ea typeface="Calibri" panose="020F0502020204030204" pitchFamily="34" charset="0"/>
                          <a:cs typeface="Times New Roman" panose="02020603050405020304" pitchFamily="18" charset="0"/>
                        </a:rPr>
                        <a:t>The submission id is the </a:t>
                      </a:r>
                      <a:r>
                        <a:rPr lang="en-US" sz="800" b="0" dirty="0" err="1">
                          <a:effectLst/>
                          <a:latin typeface="Calibri" panose="020F0502020204030204" pitchFamily="34" charset="0"/>
                          <a:ea typeface="Calibri" panose="020F0502020204030204" pitchFamily="34" charset="0"/>
                          <a:cs typeface="Times New Roman" panose="02020603050405020304" pitchFamily="18" charset="0"/>
                        </a:rPr>
                        <a:t>foregn</a:t>
                      </a:r>
                      <a:r>
                        <a:rPr lang="en-US" sz="800" b="0" dirty="0">
                          <a:effectLst/>
                          <a:latin typeface="Calibri" panose="020F0502020204030204" pitchFamily="34" charset="0"/>
                          <a:ea typeface="Calibri" panose="020F0502020204030204" pitchFamily="34" charset="0"/>
                          <a:cs typeface="Times New Roman" panose="02020603050405020304" pitchFamily="18" charset="0"/>
                        </a:rPr>
                        <a:t> key taken from the submission table</a:t>
                      </a:r>
                    </a:p>
                  </a:txBody>
                  <a:tcPr marL="9525" marR="9525" marT="9525" marB="9525"/>
                </a:tc>
                <a:extLst>
                  <a:ext uri="{0D108BD9-81ED-4DB2-BD59-A6C34878D82A}">
                    <a16:rowId xmlns:a16="http://schemas.microsoft.com/office/drawing/2014/main" val="2036283381"/>
                  </a:ext>
                </a:extLst>
              </a:tr>
              <a:tr h="366552">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69215" algn="ctr">
                        <a:lnSpc>
                          <a:spcPct val="107000"/>
                        </a:lnSpc>
                        <a:spcBef>
                          <a:spcPts val="5"/>
                        </a:spcBef>
                        <a:spcAft>
                          <a:spcPts val="800"/>
                        </a:spcAf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104140" marR="93345" algn="ctr">
                        <a:lnSpc>
                          <a:spcPct val="107000"/>
                        </a:lnSpc>
                        <a:spcBef>
                          <a:spcPts val="5"/>
                        </a:spcBef>
                        <a:spcAft>
                          <a:spcPts val="800"/>
                        </a:spcAf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07000"/>
                        </a:lnSpc>
                      </a:pPr>
                      <a:endParaRPr lang="en-US" sz="800" dirty="0">
                        <a:effectLst/>
                        <a:latin typeface="Calibri" panose="020F0502020204030204" pitchFamily="34" charset="0"/>
                        <a:cs typeface="Times New Roman" panose="02020603050405020304" pitchFamily="18" charset="0"/>
                      </a:endParaRPr>
                    </a:p>
                  </a:txBody>
                  <a:tcPr marL="9525" marR="9525" marT="9525" marB="9525"/>
                </a:tc>
                <a:tc>
                  <a:txBody>
                    <a:bodyPr/>
                    <a:lstStyle/>
                    <a:p>
                      <a:pPr marL="12700" algn="ctr">
                        <a:lnSpc>
                          <a:spcPct val="107000"/>
                        </a:lnSpc>
                        <a:spcBef>
                          <a:spcPts val="5"/>
                        </a:spcBef>
                        <a:spcAft>
                          <a:spcPts val="800"/>
                        </a:spcAf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61818034"/>
                  </a:ext>
                </a:extLst>
              </a:tr>
            </a:tbl>
          </a:graphicData>
        </a:graphic>
      </p:graphicFrame>
      <p:sp>
        <p:nvSpPr>
          <p:cNvPr id="2" name="Google Shape;1063;p49">
            <a:extLst>
              <a:ext uri="{FF2B5EF4-FFF2-40B4-BE49-F238E27FC236}">
                <a16:creationId xmlns:a16="http://schemas.microsoft.com/office/drawing/2014/main" id="{178613B5-B372-0A1F-58C0-E9B929E90BB2}"/>
              </a:ext>
            </a:extLst>
          </p:cNvPr>
          <p:cNvSpPr txBox="1">
            <a:spLocks/>
          </p:cNvSpPr>
          <p:nvPr/>
        </p:nvSpPr>
        <p:spPr>
          <a:xfrm>
            <a:off x="340962" y="0"/>
            <a:ext cx="6780508" cy="86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Fredoka One"/>
              <a:buNone/>
              <a:defRPr sz="2800" b="0" i="0" u="none" strike="noStrike" cap="none">
                <a:solidFill>
                  <a:schemeClr val="accent3"/>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2400"/>
              <a:buFont typeface="Fredoka One"/>
              <a:buNone/>
              <a:defRPr sz="2400" b="0" i="0" u="none" strike="noStrike" cap="none">
                <a:solidFill>
                  <a:schemeClr val="dk1"/>
                </a:solidFill>
                <a:latin typeface="Fredoka One"/>
                <a:ea typeface="Fredoka One"/>
                <a:cs typeface="Fredoka One"/>
                <a:sym typeface="Fredoka One"/>
              </a:defRPr>
            </a:lvl9pPr>
          </a:lstStyle>
          <a:p>
            <a:r>
              <a:rPr lang="en-ID" b="1" dirty="0">
                <a:latin typeface="Fredoka One" panose="02000000000000000000" pitchFamily="2" charset="0"/>
                <a:ea typeface="Calibri" panose="020F0502020204030204" pitchFamily="34" charset="0"/>
                <a:cs typeface="Times New Roman" panose="02020603050405020304" pitchFamily="18" charset="0"/>
              </a:rPr>
              <a:t>Structure Table.</a:t>
            </a:r>
            <a:endParaRPr lang="en-US" b="1" dirty="0">
              <a:latin typeface="Fredoka One" panose="02000000000000000000" pitchFamily="2"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7CDC2CCF-28AF-AA1C-B46F-2F50E0C046FB}"/>
              </a:ext>
            </a:extLst>
          </p:cNvPr>
          <p:cNvSpPr/>
          <p:nvPr/>
        </p:nvSpPr>
        <p:spPr>
          <a:xfrm>
            <a:off x="271220" y="4516966"/>
            <a:ext cx="7105973" cy="49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06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51"/>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Obstacle Faced</a:t>
            </a:r>
          </a:p>
        </p:txBody>
      </p:sp>
      <p:sp>
        <p:nvSpPr>
          <p:cNvPr id="6" name="Google Shape;1223;p51">
            <a:extLst>
              <a:ext uri="{FF2B5EF4-FFF2-40B4-BE49-F238E27FC236}">
                <a16:creationId xmlns:a16="http://schemas.microsoft.com/office/drawing/2014/main" id="{492040F9-0158-EB06-0AC8-33FAC16F5D2D}"/>
              </a:ext>
            </a:extLst>
          </p:cNvPr>
          <p:cNvSpPr txBox="1">
            <a:spLocks/>
          </p:cNvSpPr>
          <p:nvPr/>
        </p:nvSpPr>
        <p:spPr>
          <a:xfrm>
            <a:off x="549330" y="1677589"/>
            <a:ext cx="2224867" cy="5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42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2pPr>
            <a:lvl3pPr marR="0" lvl="2"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3pPr>
            <a:lvl4pPr marR="0" lvl="3"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4pPr>
            <a:lvl5pPr marR="0" lvl="4"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5pPr>
            <a:lvl6pPr marR="0" lvl="5"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6pPr>
            <a:lvl7pPr marR="0" lvl="6"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7pPr>
            <a:lvl8pPr marR="0" lvl="7"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8pPr>
            <a:lvl9pPr marR="0" lvl="8"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9pPr>
          </a:lstStyle>
          <a:p>
            <a:r>
              <a:rPr lang="en-US" sz="1600" dirty="0"/>
              <a:t>Constraints</a:t>
            </a:r>
          </a:p>
        </p:txBody>
      </p:sp>
      <p:sp>
        <p:nvSpPr>
          <p:cNvPr id="7" name="Google Shape;1223;p51">
            <a:extLst>
              <a:ext uri="{FF2B5EF4-FFF2-40B4-BE49-F238E27FC236}">
                <a16:creationId xmlns:a16="http://schemas.microsoft.com/office/drawing/2014/main" id="{6EF5CE79-DB37-46B9-A4F3-E082799A9563}"/>
              </a:ext>
            </a:extLst>
          </p:cNvPr>
          <p:cNvSpPr txBox="1">
            <a:spLocks/>
          </p:cNvSpPr>
          <p:nvPr/>
        </p:nvSpPr>
        <p:spPr>
          <a:xfrm>
            <a:off x="6201044" y="1677589"/>
            <a:ext cx="1455119" cy="51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42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2pPr>
            <a:lvl3pPr marR="0" lvl="2"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3pPr>
            <a:lvl4pPr marR="0" lvl="3"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4pPr>
            <a:lvl5pPr marR="0" lvl="4"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5pPr>
            <a:lvl6pPr marR="0" lvl="5"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6pPr>
            <a:lvl7pPr marR="0" lvl="6"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7pPr>
            <a:lvl8pPr marR="0" lvl="7"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8pPr>
            <a:lvl9pPr marR="0" lvl="8" algn="ctr" rtl="0">
              <a:lnSpc>
                <a:spcPct val="100000"/>
              </a:lnSpc>
              <a:spcBef>
                <a:spcPts val="0"/>
              </a:spcBef>
              <a:spcAft>
                <a:spcPts val="0"/>
              </a:spcAft>
              <a:buClr>
                <a:schemeClr val="accent3"/>
              </a:buClr>
              <a:buSzPts val="4200"/>
              <a:buFont typeface="Fredoka One"/>
              <a:buNone/>
              <a:defRPr sz="4200" b="0" i="0" u="none" strike="noStrike" cap="none">
                <a:solidFill>
                  <a:schemeClr val="accent3"/>
                </a:solidFill>
                <a:latin typeface="Fredoka One"/>
                <a:ea typeface="Fredoka One"/>
                <a:cs typeface="Fredoka One"/>
                <a:sym typeface="Fredoka One"/>
              </a:defRPr>
            </a:lvl9pPr>
          </a:lstStyle>
          <a:p>
            <a:r>
              <a:rPr lang="en-US" sz="1600" dirty="0"/>
              <a:t>Solutions</a:t>
            </a:r>
          </a:p>
        </p:txBody>
      </p:sp>
      <p:sp>
        <p:nvSpPr>
          <p:cNvPr id="8" name="Google Shape;1266;p52">
            <a:extLst>
              <a:ext uri="{FF2B5EF4-FFF2-40B4-BE49-F238E27FC236}">
                <a16:creationId xmlns:a16="http://schemas.microsoft.com/office/drawing/2014/main" id="{E99B8C49-AF71-29C5-9285-0ECDF411E4EE}"/>
              </a:ext>
            </a:extLst>
          </p:cNvPr>
          <p:cNvSpPr txBox="1">
            <a:spLocks noGrp="1"/>
          </p:cNvSpPr>
          <p:nvPr>
            <p:ph type="subTitle" idx="1"/>
          </p:nvPr>
        </p:nvSpPr>
        <p:spPr>
          <a:xfrm>
            <a:off x="153474" y="2112725"/>
            <a:ext cx="4798222" cy="634200"/>
          </a:xfrm>
          <a:prstGeom prst="rect">
            <a:avLst/>
          </a:prstGeom>
        </p:spPr>
        <p:txBody>
          <a:bodyPr spcFirstLastPara="1" wrap="square" lIns="91425" tIns="91425" rIns="91425" bIns="91425" anchor="t" anchorCtr="0">
            <a:noAutofit/>
          </a:bodyPr>
          <a:lstStyle/>
          <a:p>
            <a:pPr marL="0" lvl="0" indent="0" algn="l"/>
            <a:r>
              <a:rPr lang="en-US" dirty="0"/>
              <a:t>1. we had difficulty understanding the communication between our team and the project manager, and differences of opinion</a:t>
            </a:r>
          </a:p>
        </p:txBody>
      </p:sp>
      <p:sp>
        <p:nvSpPr>
          <p:cNvPr id="11" name="Google Shape;1266;p52">
            <a:extLst>
              <a:ext uri="{FF2B5EF4-FFF2-40B4-BE49-F238E27FC236}">
                <a16:creationId xmlns:a16="http://schemas.microsoft.com/office/drawing/2014/main" id="{79C906F5-24DE-6EEE-0460-0D0EA9E8E12C}"/>
              </a:ext>
            </a:extLst>
          </p:cNvPr>
          <p:cNvSpPr txBox="1">
            <a:spLocks/>
          </p:cNvSpPr>
          <p:nvPr/>
        </p:nvSpPr>
        <p:spPr>
          <a:xfrm>
            <a:off x="153474" y="2687265"/>
            <a:ext cx="4798222" cy="63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0" indent="0" algn="l"/>
            <a:r>
              <a:rPr lang="en-US" dirty="0"/>
              <a:t>2. the constraints on the team, most of this team are beginners who do not understand about making applications,</a:t>
            </a:r>
          </a:p>
        </p:txBody>
      </p:sp>
      <p:sp>
        <p:nvSpPr>
          <p:cNvPr id="13" name="Google Shape;1266;p52">
            <a:extLst>
              <a:ext uri="{FF2B5EF4-FFF2-40B4-BE49-F238E27FC236}">
                <a16:creationId xmlns:a16="http://schemas.microsoft.com/office/drawing/2014/main" id="{CE88716A-AD2A-18B3-834E-8B7488CF512A}"/>
              </a:ext>
            </a:extLst>
          </p:cNvPr>
          <p:cNvSpPr txBox="1">
            <a:spLocks/>
          </p:cNvSpPr>
          <p:nvPr/>
        </p:nvSpPr>
        <p:spPr>
          <a:xfrm>
            <a:off x="153474" y="3259473"/>
            <a:ext cx="2674967" cy="377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0" indent="0" algn="l"/>
            <a:r>
              <a:rPr lang="en-US" dirty="0"/>
              <a:t>3. limited project completion time</a:t>
            </a:r>
          </a:p>
        </p:txBody>
      </p:sp>
      <p:sp>
        <p:nvSpPr>
          <p:cNvPr id="14" name="Google Shape;1266;p52">
            <a:extLst>
              <a:ext uri="{FF2B5EF4-FFF2-40B4-BE49-F238E27FC236}">
                <a16:creationId xmlns:a16="http://schemas.microsoft.com/office/drawing/2014/main" id="{F50EA124-B57E-E6A0-C2E6-67444B01B3C2}"/>
              </a:ext>
            </a:extLst>
          </p:cNvPr>
          <p:cNvSpPr txBox="1">
            <a:spLocks/>
          </p:cNvSpPr>
          <p:nvPr/>
        </p:nvSpPr>
        <p:spPr>
          <a:xfrm>
            <a:off x="5073112" y="2043625"/>
            <a:ext cx="3917414" cy="63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0" indent="0" algn="l"/>
            <a:r>
              <a:rPr lang="en-US" dirty="0"/>
              <a:t>1. for the solution we can schedule guidance with the project manager, and communicate more often with the project manager,</a:t>
            </a:r>
          </a:p>
        </p:txBody>
      </p:sp>
      <p:sp>
        <p:nvSpPr>
          <p:cNvPr id="15" name="Google Shape;1266;p52">
            <a:extLst>
              <a:ext uri="{FF2B5EF4-FFF2-40B4-BE49-F238E27FC236}">
                <a16:creationId xmlns:a16="http://schemas.microsoft.com/office/drawing/2014/main" id="{8F9550C4-0B1F-9954-4EAC-175178571CA8}"/>
              </a:ext>
            </a:extLst>
          </p:cNvPr>
          <p:cNvSpPr txBox="1">
            <a:spLocks/>
          </p:cNvSpPr>
          <p:nvPr/>
        </p:nvSpPr>
        <p:spPr>
          <a:xfrm>
            <a:off x="5073112" y="2726761"/>
            <a:ext cx="3917414" cy="63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0" indent="0" algn="l"/>
            <a:r>
              <a:rPr lang="en-US" dirty="0"/>
              <a:t>2. we also study in groups so that we can share knowledge</a:t>
            </a:r>
          </a:p>
        </p:txBody>
      </p:sp>
      <p:sp>
        <p:nvSpPr>
          <p:cNvPr id="19" name="Google Shape;1266;p52">
            <a:extLst>
              <a:ext uri="{FF2B5EF4-FFF2-40B4-BE49-F238E27FC236}">
                <a16:creationId xmlns:a16="http://schemas.microsoft.com/office/drawing/2014/main" id="{CBFDAED5-DC53-1AD3-7394-C5AA4758A685}"/>
              </a:ext>
            </a:extLst>
          </p:cNvPr>
          <p:cNvSpPr txBox="1">
            <a:spLocks/>
          </p:cNvSpPr>
          <p:nvPr/>
        </p:nvSpPr>
        <p:spPr>
          <a:xfrm>
            <a:off x="5075371" y="3272320"/>
            <a:ext cx="2251346" cy="35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0" indent="0" algn="l"/>
            <a:r>
              <a:rPr lang="en-US" dirty="0"/>
              <a:t>3. set work priorities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965758" y="1459511"/>
            <a:ext cx="6729150" cy="99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 YOU!</a:t>
            </a:r>
            <a:br>
              <a:rPr lang="en" sz="6000" dirty="0"/>
            </a:br>
            <a:r>
              <a:rPr lang="en-US" sz="2400" dirty="0"/>
              <a:t>FOR YOUR ATTENTION</a:t>
            </a:r>
            <a:endParaRPr sz="4800" dirty="0"/>
          </a:p>
        </p:txBody>
      </p:sp>
      <p:sp>
        <p:nvSpPr>
          <p:cNvPr id="883" name="Google Shape;883;p45"/>
          <p:cNvSpPr txBox="1">
            <a:spLocks noGrp="1"/>
          </p:cNvSpPr>
          <p:nvPr>
            <p:ph type="subTitle" idx="1"/>
          </p:nvPr>
        </p:nvSpPr>
        <p:spPr>
          <a:xfrm>
            <a:off x="2173183" y="3823473"/>
            <a:ext cx="4314300" cy="3843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TEAM PBL TRPL-111</a:t>
            </a:r>
            <a:endParaRPr dirty="0"/>
          </a:p>
        </p:txBody>
      </p:sp>
      <p:pic>
        <p:nvPicPr>
          <p:cNvPr id="2" name="Google Shape;95;p1">
            <a:extLst>
              <a:ext uri="{FF2B5EF4-FFF2-40B4-BE49-F238E27FC236}">
                <a16:creationId xmlns:a16="http://schemas.microsoft.com/office/drawing/2014/main" id="{7C23AF12-0FE9-CD10-32EC-F7F5886AACED}"/>
              </a:ext>
            </a:extLst>
          </p:cNvPr>
          <p:cNvPicPr preferRelativeResize="0"/>
          <p:nvPr/>
        </p:nvPicPr>
        <p:blipFill rotWithShape="1">
          <a:blip r:embed="rId3">
            <a:alphaModFix/>
          </a:blip>
          <a:srcRect/>
          <a:stretch/>
        </p:blipFill>
        <p:spPr>
          <a:xfrm>
            <a:off x="0" y="0"/>
            <a:ext cx="1903130" cy="752400"/>
          </a:xfrm>
          <a:prstGeom prst="rect">
            <a:avLst/>
          </a:prstGeom>
          <a:noFill/>
          <a:ln>
            <a:noFill/>
          </a:ln>
        </p:spPr>
      </p:pic>
      <p:pic>
        <p:nvPicPr>
          <p:cNvPr id="3" name="Google Shape;96;p1">
            <a:extLst>
              <a:ext uri="{FF2B5EF4-FFF2-40B4-BE49-F238E27FC236}">
                <a16:creationId xmlns:a16="http://schemas.microsoft.com/office/drawing/2014/main" id="{20BC3740-7B34-295C-684E-2CE31022A0B9}"/>
              </a:ext>
            </a:extLst>
          </p:cNvPr>
          <p:cNvPicPr preferRelativeResize="0"/>
          <p:nvPr/>
        </p:nvPicPr>
        <p:blipFill rotWithShape="1">
          <a:blip r:embed="rId4">
            <a:alphaModFix/>
          </a:blip>
          <a:srcRect/>
          <a:stretch/>
        </p:blipFill>
        <p:spPr>
          <a:xfrm>
            <a:off x="7241781" y="4386372"/>
            <a:ext cx="1902219" cy="752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4"/>
          <p:cNvSpPr txBox="1">
            <a:spLocks noGrp="1"/>
          </p:cNvSpPr>
          <p:nvPr>
            <p:ph type="title"/>
          </p:nvPr>
        </p:nvSpPr>
        <p:spPr>
          <a:xfrm>
            <a:off x="666281" y="101419"/>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Role of Team </a:t>
            </a:r>
            <a:endParaRPr dirty="0"/>
          </a:p>
        </p:txBody>
      </p:sp>
      <p:pic>
        <p:nvPicPr>
          <p:cNvPr id="4" name="Picture 3">
            <a:extLst>
              <a:ext uri="{FF2B5EF4-FFF2-40B4-BE49-F238E27FC236}">
                <a16:creationId xmlns:a16="http://schemas.microsoft.com/office/drawing/2014/main" id="{7F5D0A52-A7E7-6DD1-0007-3D25BE37A2EF}"/>
              </a:ext>
            </a:extLst>
          </p:cNvPr>
          <p:cNvPicPr>
            <a:picLocks noChangeAspect="1"/>
          </p:cNvPicPr>
          <p:nvPr/>
        </p:nvPicPr>
        <p:blipFill>
          <a:blip r:embed="rId3"/>
          <a:stretch>
            <a:fillRect/>
          </a:stretch>
        </p:blipFill>
        <p:spPr>
          <a:xfrm>
            <a:off x="5273937" y="2998801"/>
            <a:ext cx="1063447" cy="1068883"/>
          </a:xfrm>
          <a:prstGeom prst="rect">
            <a:avLst/>
          </a:prstGeom>
        </p:spPr>
      </p:pic>
      <p:pic>
        <p:nvPicPr>
          <p:cNvPr id="5" name="Picture 4">
            <a:extLst>
              <a:ext uri="{FF2B5EF4-FFF2-40B4-BE49-F238E27FC236}">
                <a16:creationId xmlns:a16="http://schemas.microsoft.com/office/drawing/2014/main" id="{A16C8511-4E18-E262-AB75-85103CADB28A}"/>
              </a:ext>
            </a:extLst>
          </p:cNvPr>
          <p:cNvPicPr>
            <a:picLocks noChangeAspect="1"/>
          </p:cNvPicPr>
          <p:nvPr/>
        </p:nvPicPr>
        <p:blipFill>
          <a:blip r:embed="rId4"/>
          <a:stretch>
            <a:fillRect/>
          </a:stretch>
        </p:blipFill>
        <p:spPr>
          <a:xfrm>
            <a:off x="136230" y="2948215"/>
            <a:ext cx="1067400" cy="1068883"/>
          </a:xfrm>
          <a:prstGeom prst="rect">
            <a:avLst/>
          </a:prstGeom>
        </p:spPr>
      </p:pic>
      <p:pic>
        <p:nvPicPr>
          <p:cNvPr id="6" name="Picture 5">
            <a:extLst>
              <a:ext uri="{FF2B5EF4-FFF2-40B4-BE49-F238E27FC236}">
                <a16:creationId xmlns:a16="http://schemas.microsoft.com/office/drawing/2014/main" id="{00ED376D-165F-C2A6-80A1-2145742E0B92}"/>
              </a:ext>
            </a:extLst>
          </p:cNvPr>
          <p:cNvPicPr>
            <a:picLocks noChangeAspect="1"/>
          </p:cNvPicPr>
          <p:nvPr/>
        </p:nvPicPr>
        <p:blipFill>
          <a:blip r:embed="rId5"/>
          <a:stretch>
            <a:fillRect/>
          </a:stretch>
        </p:blipFill>
        <p:spPr>
          <a:xfrm>
            <a:off x="128934" y="4067684"/>
            <a:ext cx="1074695" cy="1068883"/>
          </a:xfrm>
          <a:prstGeom prst="rect">
            <a:avLst/>
          </a:prstGeom>
        </p:spPr>
      </p:pic>
      <p:pic>
        <p:nvPicPr>
          <p:cNvPr id="7" name="Picture 6">
            <a:extLst>
              <a:ext uri="{FF2B5EF4-FFF2-40B4-BE49-F238E27FC236}">
                <a16:creationId xmlns:a16="http://schemas.microsoft.com/office/drawing/2014/main" id="{991E0FED-9865-8914-48D1-ADB1DF9DDDF9}"/>
              </a:ext>
            </a:extLst>
          </p:cNvPr>
          <p:cNvPicPr>
            <a:picLocks noChangeAspect="1"/>
          </p:cNvPicPr>
          <p:nvPr/>
        </p:nvPicPr>
        <p:blipFill>
          <a:blip r:embed="rId6"/>
          <a:stretch>
            <a:fillRect/>
          </a:stretch>
        </p:blipFill>
        <p:spPr>
          <a:xfrm>
            <a:off x="5269984" y="1894739"/>
            <a:ext cx="1067400" cy="1077870"/>
          </a:xfrm>
          <a:prstGeom prst="rect">
            <a:avLst/>
          </a:prstGeom>
        </p:spPr>
      </p:pic>
      <p:pic>
        <p:nvPicPr>
          <p:cNvPr id="8" name="Picture 7">
            <a:extLst>
              <a:ext uri="{FF2B5EF4-FFF2-40B4-BE49-F238E27FC236}">
                <a16:creationId xmlns:a16="http://schemas.microsoft.com/office/drawing/2014/main" id="{116589BA-3833-3E22-EC6C-E1C00C8380A6}"/>
              </a:ext>
            </a:extLst>
          </p:cNvPr>
          <p:cNvPicPr>
            <a:picLocks noChangeAspect="1"/>
          </p:cNvPicPr>
          <p:nvPr/>
        </p:nvPicPr>
        <p:blipFill>
          <a:blip r:embed="rId7"/>
          <a:stretch>
            <a:fillRect/>
          </a:stretch>
        </p:blipFill>
        <p:spPr>
          <a:xfrm>
            <a:off x="136230" y="1835747"/>
            <a:ext cx="1067400" cy="1068883"/>
          </a:xfrm>
          <a:prstGeom prst="rect">
            <a:avLst/>
          </a:prstGeom>
        </p:spPr>
      </p:pic>
      <p:pic>
        <p:nvPicPr>
          <p:cNvPr id="9" name="Picture 8">
            <a:extLst>
              <a:ext uri="{FF2B5EF4-FFF2-40B4-BE49-F238E27FC236}">
                <a16:creationId xmlns:a16="http://schemas.microsoft.com/office/drawing/2014/main" id="{3FE7E1E6-600C-93FB-C717-AA6117101B11}"/>
              </a:ext>
            </a:extLst>
          </p:cNvPr>
          <p:cNvPicPr>
            <a:picLocks noChangeAspect="1"/>
          </p:cNvPicPr>
          <p:nvPr/>
        </p:nvPicPr>
        <p:blipFill>
          <a:blip r:embed="rId8"/>
          <a:stretch>
            <a:fillRect/>
          </a:stretch>
        </p:blipFill>
        <p:spPr>
          <a:xfrm>
            <a:off x="151989" y="744366"/>
            <a:ext cx="1051639" cy="1038130"/>
          </a:xfrm>
          <a:prstGeom prst="rect">
            <a:avLst/>
          </a:prstGeom>
        </p:spPr>
      </p:pic>
      <p:sp>
        <p:nvSpPr>
          <p:cNvPr id="10" name="TextBox 9">
            <a:extLst>
              <a:ext uri="{FF2B5EF4-FFF2-40B4-BE49-F238E27FC236}">
                <a16:creationId xmlns:a16="http://schemas.microsoft.com/office/drawing/2014/main" id="{3B19AE36-426C-5EE0-8CD3-006A2B5B9947}"/>
              </a:ext>
            </a:extLst>
          </p:cNvPr>
          <p:cNvSpPr txBox="1"/>
          <p:nvPr/>
        </p:nvSpPr>
        <p:spPr>
          <a:xfrm>
            <a:off x="1213018" y="922934"/>
            <a:ext cx="2765667" cy="738664"/>
          </a:xfrm>
          <a:prstGeom prst="rect">
            <a:avLst/>
          </a:prstGeom>
          <a:noFill/>
        </p:spPr>
        <p:txBody>
          <a:bodyPr wrap="square" rtlCol="0">
            <a:spAutoFit/>
          </a:bodyPr>
          <a:lstStyle/>
          <a:p>
            <a:r>
              <a:rPr lang="en-US" b="1" dirty="0">
                <a:solidFill>
                  <a:srgbClr val="00B0F0"/>
                </a:solidFill>
              </a:rPr>
              <a:t>215211</a:t>
            </a:r>
          </a:p>
          <a:p>
            <a:r>
              <a:rPr lang="en-US" b="1" dirty="0"/>
              <a:t>Banu </a:t>
            </a:r>
            <a:r>
              <a:rPr lang="en-US" b="1" dirty="0" err="1"/>
              <a:t>failasuf</a:t>
            </a:r>
            <a:r>
              <a:rPr lang="en-US" b="1" dirty="0"/>
              <a:t>, </a:t>
            </a:r>
            <a:r>
              <a:rPr lang="en-US" b="1" dirty="0" err="1"/>
              <a:t>S.Tr</a:t>
            </a:r>
            <a:endParaRPr lang="en-US" b="1" dirty="0"/>
          </a:p>
          <a:p>
            <a:r>
              <a:rPr lang="en-US" b="1" dirty="0" err="1"/>
              <a:t>Poject</a:t>
            </a:r>
            <a:r>
              <a:rPr lang="en-US" b="1" dirty="0"/>
              <a:t> Manager</a:t>
            </a:r>
          </a:p>
        </p:txBody>
      </p:sp>
      <p:sp>
        <p:nvSpPr>
          <p:cNvPr id="11" name="TextBox 10">
            <a:extLst>
              <a:ext uri="{FF2B5EF4-FFF2-40B4-BE49-F238E27FC236}">
                <a16:creationId xmlns:a16="http://schemas.microsoft.com/office/drawing/2014/main" id="{F12E4C0D-F3F7-D0A6-AB69-4D5357F215DA}"/>
              </a:ext>
            </a:extLst>
          </p:cNvPr>
          <p:cNvSpPr txBox="1"/>
          <p:nvPr/>
        </p:nvSpPr>
        <p:spPr>
          <a:xfrm>
            <a:off x="1203628" y="2025368"/>
            <a:ext cx="4193777" cy="923330"/>
          </a:xfrm>
          <a:prstGeom prst="rect">
            <a:avLst/>
          </a:prstGeom>
          <a:noFill/>
        </p:spPr>
        <p:txBody>
          <a:bodyPr wrap="none" rtlCol="0">
            <a:spAutoFit/>
          </a:bodyPr>
          <a:lstStyle/>
          <a:p>
            <a:r>
              <a:rPr lang="en-US" b="1" dirty="0">
                <a:solidFill>
                  <a:srgbClr val="00B0F0"/>
                </a:solidFill>
              </a:rPr>
              <a:t>4342411062</a:t>
            </a:r>
          </a:p>
          <a:p>
            <a:r>
              <a:rPr lang="en-US" b="1" dirty="0"/>
              <a:t>Muhammad Nabil Aditya </a:t>
            </a:r>
            <a:r>
              <a:rPr lang="en-US" b="1" dirty="0" err="1"/>
              <a:t>Putera</a:t>
            </a:r>
            <a:r>
              <a:rPr lang="en-US" b="1" dirty="0"/>
              <a:t> </a:t>
            </a:r>
          </a:p>
          <a:p>
            <a:r>
              <a:rPr lang="en-US" b="1" dirty="0"/>
              <a:t>Leader Team, Analyst, </a:t>
            </a:r>
            <a:r>
              <a:rPr lang="en-US" b="1" dirty="0" err="1"/>
              <a:t>Fullstack</a:t>
            </a:r>
            <a:r>
              <a:rPr lang="en-US" b="1" dirty="0"/>
              <a:t> Developer</a:t>
            </a:r>
          </a:p>
        </p:txBody>
      </p:sp>
      <p:sp>
        <p:nvSpPr>
          <p:cNvPr id="12" name="TextBox 11">
            <a:extLst>
              <a:ext uri="{FF2B5EF4-FFF2-40B4-BE49-F238E27FC236}">
                <a16:creationId xmlns:a16="http://schemas.microsoft.com/office/drawing/2014/main" id="{8F689565-058E-E0BE-2683-1CAA0C53A4FE}"/>
              </a:ext>
            </a:extLst>
          </p:cNvPr>
          <p:cNvSpPr txBox="1"/>
          <p:nvPr/>
        </p:nvSpPr>
        <p:spPr>
          <a:xfrm>
            <a:off x="1203628" y="3183103"/>
            <a:ext cx="2765667" cy="738664"/>
          </a:xfrm>
          <a:prstGeom prst="rect">
            <a:avLst/>
          </a:prstGeom>
          <a:noFill/>
        </p:spPr>
        <p:txBody>
          <a:bodyPr wrap="square" rtlCol="0">
            <a:spAutoFit/>
          </a:bodyPr>
          <a:lstStyle/>
          <a:p>
            <a:r>
              <a:rPr lang="en-US" b="1" dirty="0">
                <a:solidFill>
                  <a:srgbClr val="00B0F0"/>
                </a:solidFill>
              </a:rPr>
              <a:t>4342411063</a:t>
            </a:r>
            <a:r>
              <a:rPr lang="en-US" b="1" dirty="0"/>
              <a:t>  </a:t>
            </a:r>
          </a:p>
          <a:p>
            <a:r>
              <a:rPr lang="en-US" b="1" dirty="0" err="1"/>
              <a:t>Aulia</a:t>
            </a:r>
            <a:r>
              <a:rPr lang="en-US" b="1" dirty="0"/>
              <a:t> </a:t>
            </a:r>
            <a:r>
              <a:rPr lang="en-US" b="1" dirty="0" err="1"/>
              <a:t>Cahya</a:t>
            </a:r>
            <a:r>
              <a:rPr lang="en-US" b="1" dirty="0"/>
              <a:t> </a:t>
            </a:r>
            <a:r>
              <a:rPr lang="en-US" b="1" dirty="0" err="1"/>
              <a:t>Lamira</a:t>
            </a:r>
            <a:r>
              <a:rPr lang="en-US" b="1" dirty="0"/>
              <a:t> </a:t>
            </a:r>
          </a:p>
          <a:p>
            <a:r>
              <a:rPr lang="en-US" b="1" dirty="0"/>
              <a:t>Fronted Developer</a:t>
            </a:r>
          </a:p>
        </p:txBody>
      </p:sp>
      <p:sp>
        <p:nvSpPr>
          <p:cNvPr id="13" name="TextBox 12">
            <a:extLst>
              <a:ext uri="{FF2B5EF4-FFF2-40B4-BE49-F238E27FC236}">
                <a16:creationId xmlns:a16="http://schemas.microsoft.com/office/drawing/2014/main" id="{46939041-DF67-1F84-FFE2-A3CD3A4A3677}"/>
              </a:ext>
            </a:extLst>
          </p:cNvPr>
          <p:cNvSpPr txBox="1"/>
          <p:nvPr/>
        </p:nvSpPr>
        <p:spPr>
          <a:xfrm>
            <a:off x="6337384" y="3183103"/>
            <a:ext cx="3744034" cy="923330"/>
          </a:xfrm>
          <a:prstGeom prst="rect">
            <a:avLst/>
          </a:prstGeom>
          <a:noFill/>
        </p:spPr>
        <p:txBody>
          <a:bodyPr wrap="square" rtlCol="0">
            <a:spAutoFit/>
          </a:bodyPr>
          <a:lstStyle/>
          <a:p>
            <a:r>
              <a:rPr lang="en-US" b="1" dirty="0">
                <a:solidFill>
                  <a:srgbClr val="00B0F0"/>
                </a:solidFill>
              </a:rPr>
              <a:t>4342411064</a:t>
            </a:r>
            <a:r>
              <a:rPr lang="en-US" b="1" dirty="0"/>
              <a:t>  </a:t>
            </a:r>
          </a:p>
          <a:p>
            <a:r>
              <a:rPr lang="en-US" b="1" dirty="0" err="1"/>
              <a:t>Yetro</a:t>
            </a:r>
            <a:r>
              <a:rPr lang="en-US" b="1" dirty="0"/>
              <a:t> </a:t>
            </a:r>
            <a:r>
              <a:rPr lang="en-US" b="1" dirty="0" err="1"/>
              <a:t>Zifora</a:t>
            </a:r>
            <a:r>
              <a:rPr lang="en-US" b="1" dirty="0"/>
              <a:t> </a:t>
            </a:r>
            <a:r>
              <a:rPr lang="en-US" b="1" dirty="0" err="1"/>
              <a:t>Elkana</a:t>
            </a:r>
            <a:r>
              <a:rPr lang="en-US" b="1" dirty="0"/>
              <a:t> </a:t>
            </a:r>
            <a:r>
              <a:rPr lang="en-US" b="1" dirty="0" err="1"/>
              <a:t>Sitohang</a:t>
            </a:r>
            <a:r>
              <a:rPr lang="en-US" b="1" dirty="0"/>
              <a:t> </a:t>
            </a:r>
          </a:p>
          <a:p>
            <a:r>
              <a:rPr lang="en-US" b="1" dirty="0"/>
              <a:t>Quality Assurance</a:t>
            </a:r>
          </a:p>
        </p:txBody>
      </p:sp>
      <p:sp>
        <p:nvSpPr>
          <p:cNvPr id="14" name="TextBox 13">
            <a:extLst>
              <a:ext uri="{FF2B5EF4-FFF2-40B4-BE49-F238E27FC236}">
                <a16:creationId xmlns:a16="http://schemas.microsoft.com/office/drawing/2014/main" id="{8B87267D-A005-51C0-2710-8C896D772BB5}"/>
              </a:ext>
            </a:extLst>
          </p:cNvPr>
          <p:cNvSpPr txBox="1"/>
          <p:nvPr/>
        </p:nvSpPr>
        <p:spPr>
          <a:xfrm>
            <a:off x="6345292" y="969791"/>
            <a:ext cx="2454518" cy="738664"/>
          </a:xfrm>
          <a:prstGeom prst="rect">
            <a:avLst/>
          </a:prstGeom>
          <a:noFill/>
        </p:spPr>
        <p:txBody>
          <a:bodyPr wrap="none" rtlCol="0">
            <a:spAutoFit/>
          </a:bodyPr>
          <a:lstStyle/>
          <a:p>
            <a:r>
              <a:rPr lang="en-US" b="1" dirty="0">
                <a:solidFill>
                  <a:srgbClr val="00B0F0"/>
                </a:solidFill>
              </a:rPr>
              <a:t>4342411068</a:t>
            </a:r>
            <a:r>
              <a:rPr lang="en-US" b="1" dirty="0"/>
              <a:t> </a:t>
            </a:r>
          </a:p>
          <a:p>
            <a:r>
              <a:rPr lang="en-US" b="1" dirty="0"/>
              <a:t>Andi </a:t>
            </a:r>
            <a:r>
              <a:rPr lang="en-US" b="1" dirty="0" err="1"/>
              <a:t>Hardiansya</a:t>
            </a:r>
            <a:r>
              <a:rPr lang="en-US" b="1" dirty="0"/>
              <a:t> </a:t>
            </a:r>
            <a:r>
              <a:rPr lang="en-US" b="1" dirty="0" err="1"/>
              <a:t>Permana</a:t>
            </a:r>
            <a:r>
              <a:rPr lang="en-US" b="1" dirty="0"/>
              <a:t> </a:t>
            </a:r>
          </a:p>
          <a:p>
            <a:r>
              <a:rPr lang="en-US" b="1" dirty="0"/>
              <a:t>Backend Developer</a:t>
            </a:r>
          </a:p>
        </p:txBody>
      </p:sp>
      <p:sp>
        <p:nvSpPr>
          <p:cNvPr id="15" name="TextBox 14">
            <a:extLst>
              <a:ext uri="{FF2B5EF4-FFF2-40B4-BE49-F238E27FC236}">
                <a16:creationId xmlns:a16="http://schemas.microsoft.com/office/drawing/2014/main" id="{CC246F97-6F2B-1D54-85B4-7CC3E3EAB9E8}"/>
              </a:ext>
            </a:extLst>
          </p:cNvPr>
          <p:cNvSpPr txBox="1"/>
          <p:nvPr/>
        </p:nvSpPr>
        <p:spPr>
          <a:xfrm>
            <a:off x="6337384" y="2076447"/>
            <a:ext cx="2145139" cy="738664"/>
          </a:xfrm>
          <a:prstGeom prst="rect">
            <a:avLst/>
          </a:prstGeom>
          <a:noFill/>
        </p:spPr>
        <p:txBody>
          <a:bodyPr wrap="none" rtlCol="0">
            <a:spAutoFit/>
          </a:bodyPr>
          <a:lstStyle/>
          <a:p>
            <a:r>
              <a:rPr lang="en-US" b="1" dirty="0">
                <a:solidFill>
                  <a:srgbClr val="00B0F0"/>
                </a:solidFill>
              </a:rPr>
              <a:t>4342411065</a:t>
            </a:r>
            <a:r>
              <a:rPr lang="en-US" b="1" dirty="0"/>
              <a:t>  </a:t>
            </a:r>
          </a:p>
          <a:p>
            <a:r>
              <a:rPr lang="en-US" b="1" dirty="0" err="1"/>
              <a:t>Imel</a:t>
            </a:r>
            <a:r>
              <a:rPr lang="en-US" b="1" dirty="0"/>
              <a:t> Valentina </a:t>
            </a:r>
            <a:r>
              <a:rPr lang="en-US" b="1" dirty="0" err="1"/>
              <a:t>Parapat</a:t>
            </a:r>
            <a:r>
              <a:rPr lang="en-US" b="1" dirty="0"/>
              <a:t> </a:t>
            </a:r>
          </a:p>
          <a:p>
            <a:r>
              <a:rPr lang="en-US" b="1" dirty="0"/>
              <a:t>Backend Developer</a:t>
            </a:r>
          </a:p>
        </p:txBody>
      </p:sp>
      <p:sp>
        <p:nvSpPr>
          <p:cNvPr id="16" name="TextBox 15">
            <a:extLst>
              <a:ext uri="{FF2B5EF4-FFF2-40B4-BE49-F238E27FC236}">
                <a16:creationId xmlns:a16="http://schemas.microsoft.com/office/drawing/2014/main" id="{D3A278BB-48CC-D0F4-0804-D1438C83E7BF}"/>
              </a:ext>
            </a:extLst>
          </p:cNvPr>
          <p:cNvSpPr txBox="1"/>
          <p:nvPr/>
        </p:nvSpPr>
        <p:spPr>
          <a:xfrm>
            <a:off x="1203628" y="4285537"/>
            <a:ext cx="2257096" cy="738664"/>
          </a:xfrm>
          <a:prstGeom prst="rect">
            <a:avLst/>
          </a:prstGeom>
          <a:noFill/>
        </p:spPr>
        <p:txBody>
          <a:bodyPr wrap="square" rtlCol="0">
            <a:spAutoFit/>
          </a:bodyPr>
          <a:lstStyle/>
          <a:p>
            <a:r>
              <a:rPr lang="en-US" b="1" dirty="0">
                <a:solidFill>
                  <a:srgbClr val="00B0F0"/>
                </a:solidFill>
              </a:rPr>
              <a:t>4342411062</a:t>
            </a:r>
            <a:endParaRPr lang="en-US" b="1" dirty="0"/>
          </a:p>
          <a:p>
            <a:r>
              <a:rPr lang="en-US" b="1" dirty="0" err="1"/>
              <a:t>Ivander</a:t>
            </a:r>
            <a:r>
              <a:rPr lang="en-US" b="1" dirty="0"/>
              <a:t> Justine </a:t>
            </a:r>
            <a:r>
              <a:rPr lang="en-US" b="1" dirty="0" err="1"/>
              <a:t>Savero</a:t>
            </a:r>
            <a:r>
              <a:rPr lang="en-US" b="1" dirty="0"/>
              <a:t> </a:t>
            </a:r>
          </a:p>
          <a:p>
            <a:r>
              <a:rPr lang="en-US" b="1" dirty="0"/>
              <a:t>Fronted Developer</a:t>
            </a:r>
          </a:p>
        </p:txBody>
      </p:sp>
      <p:pic>
        <p:nvPicPr>
          <p:cNvPr id="17" name="Picture 16">
            <a:extLst>
              <a:ext uri="{FF2B5EF4-FFF2-40B4-BE49-F238E27FC236}">
                <a16:creationId xmlns:a16="http://schemas.microsoft.com/office/drawing/2014/main" id="{29319FB3-254A-D29B-B600-B04B7EB03BA6}"/>
              </a:ext>
            </a:extLst>
          </p:cNvPr>
          <p:cNvPicPr>
            <a:picLocks noChangeAspect="1"/>
          </p:cNvPicPr>
          <p:nvPr/>
        </p:nvPicPr>
        <p:blipFill>
          <a:blip r:embed="rId9"/>
          <a:stretch>
            <a:fillRect/>
          </a:stretch>
        </p:blipFill>
        <p:spPr>
          <a:xfrm>
            <a:off x="5277892" y="772676"/>
            <a:ext cx="1067400" cy="1068883"/>
          </a:xfrm>
          <a:prstGeom prst="rect">
            <a:avLst/>
          </a:prstGeom>
        </p:spPr>
      </p:pic>
    </p:spTree>
    <p:extLst>
      <p:ext uri="{BB962C8B-B14F-4D97-AF65-F5344CB8AC3E}">
        <p14:creationId xmlns:p14="http://schemas.microsoft.com/office/powerpoint/2010/main" val="153949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6" name="Google Shape;1556;p56"/>
          <p:cNvSpPr txBox="1">
            <a:spLocks noGrp="1"/>
          </p:cNvSpPr>
          <p:nvPr>
            <p:ph type="subTitle" idx="1"/>
          </p:nvPr>
        </p:nvSpPr>
        <p:spPr>
          <a:xfrm>
            <a:off x="397621" y="1690561"/>
            <a:ext cx="2931608"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Muhammad Nabil Aditya Putera</a:t>
            </a:r>
            <a:endParaRPr sz="1400" dirty="0"/>
          </a:p>
        </p:txBody>
      </p:sp>
      <p:sp>
        <p:nvSpPr>
          <p:cNvPr id="1557" name="Google Shape;1557;p56"/>
          <p:cNvSpPr txBox="1">
            <a:spLocks noGrp="1"/>
          </p:cNvSpPr>
          <p:nvPr>
            <p:ph type="subTitle" idx="2"/>
          </p:nvPr>
        </p:nvSpPr>
        <p:spPr>
          <a:xfrm>
            <a:off x="3361337" y="3729751"/>
            <a:ext cx="2421300" cy="4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working on er diagram and data requirements</a:t>
            </a:r>
            <a:endParaRPr dirty="0"/>
          </a:p>
        </p:txBody>
      </p:sp>
      <p:sp>
        <p:nvSpPr>
          <p:cNvPr id="1558" name="Google Shape;1558;p56"/>
          <p:cNvSpPr txBox="1">
            <a:spLocks noGrp="1"/>
          </p:cNvSpPr>
          <p:nvPr>
            <p:ph type="subTitle" idx="3"/>
          </p:nvPr>
        </p:nvSpPr>
        <p:spPr>
          <a:xfrm>
            <a:off x="652775" y="3742058"/>
            <a:ext cx="2421300" cy="4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working on use case diagram and use case scenarios</a:t>
            </a:r>
            <a:endParaRPr dirty="0"/>
          </a:p>
        </p:txBody>
      </p:sp>
      <p:sp>
        <p:nvSpPr>
          <p:cNvPr id="1559" name="Google Shape;1559;p56"/>
          <p:cNvSpPr txBox="1">
            <a:spLocks noGrp="1"/>
          </p:cNvSpPr>
          <p:nvPr>
            <p:ph type="subTitle" idx="4"/>
          </p:nvPr>
        </p:nvSpPr>
        <p:spPr>
          <a:xfrm>
            <a:off x="6069925" y="3742058"/>
            <a:ext cx="2421300" cy="4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perform project documentation</a:t>
            </a:r>
            <a:endParaRPr dirty="0"/>
          </a:p>
        </p:txBody>
      </p:sp>
      <p:sp>
        <p:nvSpPr>
          <p:cNvPr id="1560" name="Google Shape;1560;p56"/>
          <p:cNvSpPr txBox="1">
            <a:spLocks noGrp="1"/>
          </p:cNvSpPr>
          <p:nvPr>
            <p:ph type="subTitle" idx="5"/>
          </p:nvPr>
        </p:nvSpPr>
        <p:spPr>
          <a:xfrm>
            <a:off x="3361350" y="2017785"/>
            <a:ext cx="2421300" cy="49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working on application wireframe</a:t>
            </a:r>
            <a:endParaRPr dirty="0"/>
          </a:p>
        </p:txBody>
      </p:sp>
      <p:sp>
        <p:nvSpPr>
          <p:cNvPr id="1561" name="Google Shape;1561;p56"/>
          <p:cNvSpPr txBox="1">
            <a:spLocks noGrp="1"/>
          </p:cNvSpPr>
          <p:nvPr>
            <p:ph type="subTitle" idx="6"/>
          </p:nvPr>
        </p:nvSpPr>
        <p:spPr>
          <a:xfrm>
            <a:off x="3361350" y="1690561"/>
            <a:ext cx="2610912"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Aulia Cahya Lamira</a:t>
            </a:r>
            <a:endParaRPr sz="1400" dirty="0"/>
          </a:p>
        </p:txBody>
      </p:sp>
      <p:sp>
        <p:nvSpPr>
          <p:cNvPr id="1562" name="Google Shape;1562;p56"/>
          <p:cNvSpPr txBox="1">
            <a:spLocks noGrp="1"/>
          </p:cNvSpPr>
          <p:nvPr>
            <p:ph type="subTitle" idx="7"/>
          </p:nvPr>
        </p:nvSpPr>
        <p:spPr>
          <a:xfrm>
            <a:off x="6066450" y="2006460"/>
            <a:ext cx="2421300" cy="49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Working on </a:t>
            </a:r>
            <a:r>
              <a:rPr lang="en-US" dirty="0" err="1"/>
              <a:t>ui</a:t>
            </a:r>
            <a:r>
              <a:rPr lang="en-US" dirty="0"/>
              <a:t> </a:t>
            </a:r>
            <a:r>
              <a:rPr lang="en-US" dirty="0" err="1"/>
              <a:t>ux</a:t>
            </a:r>
            <a:r>
              <a:rPr lang="en-US" dirty="0"/>
              <a:t> design</a:t>
            </a:r>
            <a:endParaRPr dirty="0"/>
          </a:p>
        </p:txBody>
      </p:sp>
      <p:sp>
        <p:nvSpPr>
          <p:cNvPr id="1563" name="Google Shape;1563;p56"/>
          <p:cNvSpPr txBox="1">
            <a:spLocks noGrp="1"/>
          </p:cNvSpPr>
          <p:nvPr>
            <p:ph type="subTitle" idx="8"/>
          </p:nvPr>
        </p:nvSpPr>
        <p:spPr>
          <a:xfrm>
            <a:off x="6066450" y="1690561"/>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Ivander Justine Savero</a:t>
            </a:r>
            <a:endParaRPr sz="1400" dirty="0"/>
          </a:p>
        </p:txBody>
      </p:sp>
      <p:sp>
        <p:nvSpPr>
          <p:cNvPr id="1564" name="Google Shape;1564;p56"/>
          <p:cNvSpPr txBox="1">
            <a:spLocks noGrp="1"/>
          </p:cNvSpPr>
          <p:nvPr>
            <p:ph type="subTitle" idx="9"/>
          </p:nvPr>
        </p:nvSpPr>
        <p:spPr>
          <a:xfrm>
            <a:off x="636599" y="2018426"/>
            <a:ext cx="2421300" cy="49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dirty="0"/>
              <a:t>Motivate to team, analyze software requirements, vision and scope</a:t>
            </a:r>
            <a:endParaRPr sz="1200" dirty="0"/>
          </a:p>
        </p:txBody>
      </p:sp>
      <p:sp>
        <p:nvSpPr>
          <p:cNvPr id="1565" name="Google Shape;1565;p56"/>
          <p:cNvSpPr txBox="1">
            <a:spLocks noGrp="1"/>
          </p:cNvSpPr>
          <p:nvPr>
            <p:ph type="subTitle" idx="13"/>
          </p:nvPr>
        </p:nvSpPr>
        <p:spPr>
          <a:xfrm>
            <a:off x="656250" y="3474128"/>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Andi Hardiansya Permana</a:t>
            </a:r>
            <a:endParaRPr sz="1400" dirty="0"/>
          </a:p>
        </p:txBody>
      </p:sp>
      <p:sp>
        <p:nvSpPr>
          <p:cNvPr id="1566" name="Google Shape;1566;p56"/>
          <p:cNvSpPr txBox="1">
            <a:spLocks noGrp="1"/>
          </p:cNvSpPr>
          <p:nvPr>
            <p:ph type="subTitle" idx="14"/>
          </p:nvPr>
        </p:nvSpPr>
        <p:spPr>
          <a:xfrm>
            <a:off x="3361350" y="3481877"/>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Imel Valentina Parapat</a:t>
            </a:r>
            <a:endParaRPr sz="1400" dirty="0"/>
          </a:p>
        </p:txBody>
      </p:sp>
      <p:sp>
        <p:nvSpPr>
          <p:cNvPr id="1567" name="Google Shape;1567;p56"/>
          <p:cNvSpPr txBox="1">
            <a:spLocks noGrp="1"/>
          </p:cNvSpPr>
          <p:nvPr>
            <p:ph type="subTitle" idx="15"/>
          </p:nvPr>
        </p:nvSpPr>
        <p:spPr>
          <a:xfrm>
            <a:off x="5873180" y="3500264"/>
            <a:ext cx="2775333"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Yetro Zifora Elkana Sitohang</a:t>
            </a:r>
            <a:endParaRPr sz="1400" dirty="0"/>
          </a:p>
        </p:txBody>
      </p:sp>
      <p:sp>
        <p:nvSpPr>
          <p:cNvPr id="1568" name="Google Shape;1568;p56"/>
          <p:cNvSpPr txBox="1">
            <a:spLocks noGrp="1"/>
          </p:cNvSpPr>
          <p:nvPr>
            <p:ph type="title"/>
          </p:nvPr>
        </p:nvSpPr>
        <p:spPr>
          <a:xfrm>
            <a:off x="654544" y="173683"/>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Member Sharing and Contribution</a:t>
            </a:r>
            <a:endParaRPr dirty="0"/>
          </a:p>
        </p:txBody>
      </p:sp>
      <p:sp>
        <p:nvSpPr>
          <p:cNvPr id="1600" name="Google Shape;1600;p56"/>
          <p:cNvSpPr/>
          <p:nvPr/>
        </p:nvSpPr>
        <p:spPr>
          <a:xfrm>
            <a:off x="7638900" y="985601"/>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5001250" y="294660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1467350" y="1061051"/>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4147675" y="3299826"/>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226450" y="2670351"/>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2278250" y="1568801"/>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flipH="1">
            <a:off x="6922200" y="3325776"/>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flipH="1">
            <a:off x="6817500" y="3202376"/>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E25CE67-54C2-E68B-B703-F2944FE1E0A9}"/>
              </a:ext>
            </a:extLst>
          </p:cNvPr>
          <p:cNvPicPr>
            <a:picLocks noChangeAspect="1"/>
          </p:cNvPicPr>
          <p:nvPr/>
        </p:nvPicPr>
        <p:blipFill>
          <a:blip r:embed="rId3"/>
          <a:stretch>
            <a:fillRect/>
          </a:stretch>
        </p:blipFill>
        <p:spPr>
          <a:xfrm>
            <a:off x="1443896" y="897202"/>
            <a:ext cx="812946" cy="814075"/>
          </a:xfrm>
          <a:prstGeom prst="rect">
            <a:avLst/>
          </a:prstGeom>
        </p:spPr>
      </p:pic>
      <p:pic>
        <p:nvPicPr>
          <p:cNvPr id="4" name="Picture 3">
            <a:extLst>
              <a:ext uri="{FF2B5EF4-FFF2-40B4-BE49-F238E27FC236}">
                <a16:creationId xmlns:a16="http://schemas.microsoft.com/office/drawing/2014/main" id="{D02784ED-E7BF-E6ED-D99A-3D111F9EAF30}"/>
              </a:ext>
            </a:extLst>
          </p:cNvPr>
          <p:cNvPicPr>
            <a:picLocks noChangeAspect="1"/>
          </p:cNvPicPr>
          <p:nvPr/>
        </p:nvPicPr>
        <p:blipFill>
          <a:blip r:embed="rId4"/>
          <a:stretch>
            <a:fillRect/>
          </a:stretch>
        </p:blipFill>
        <p:spPr>
          <a:xfrm>
            <a:off x="4165514" y="897202"/>
            <a:ext cx="812946" cy="814075"/>
          </a:xfrm>
          <a:prstGeom prst="rect">
            <a:avLst/>
          </a:prstGeom>
        </p:spPr>
      </p:pic>
      <p:pic>
        <p:nvPicPr>
          <p:cNvPr id="5" name="Picture 4">
            <a:extLst>
              <a:ext uri="{FF2B5EF4-FFF2-40B4-BE49-F238E27FC236}">
                <a16:creationId xmlns:a16="http://schemas.microsoft.com/office/drawing/2014/main" id="{63EE0F95-8878-342B-73CA-0E5E53FB9CBD}"/>
              </a:ext>
            </a:extLst>
          </p:cNvPr>
          <p:cNvPicPr>
            <a:picLocks noChangeAspect="1"/>
          </p:cNvPicPr>
          <p:nvPr/>
        </p:nvPicPr>
        <p:blipFill>
          <a:blip r:embed="rId5"/>
          <a:stretch>
            <a:fillRect/>
          </a:stretch>
        </p:blipFill>
        <p:spPr>
          <a:xfrm>
            <a:off x="6859800" y="876530"/>
            <a:ext cx="818502" cy="814076"/>
          </a:xfrm>
          <a:prstGeom prst="rect">
            <a:avLst/>
          </a:prstGeom>
        </p:spPr>
      </p:pic>
      <p:pic>
        <p:nvPicPr>
          <p:cNvPr id="6" name="Picture 5">
            <a:extLst>
              <a:ext uri="{FF2B5EF4-FFF2-40B4-BE49-F238E27FC236}">
                <a16:creationId xmlns:a16="http://schemas.microsoft.com/office/drawing/2014/main" id="{3EC3CB8A-F4B0-026C-3CD9-21A14727CC70}"/>
              </a:ext>
            </a:extLst>
          </p:cNvPr>
          <p:cNvPicPr>
            <a:picLocks noChangeAspect="1"/>
          </p:cNvPicPr>
          <p:nvPr/>
        </p:nvPicPr>
        <p:blipFill>
          <a:blip r:embed="rId6"/>
          <a:stretch>
            <a:fillRect/>
          </a:stretch>
        </p:blipFill>
        <p:spPr>
          <a:xfrm>
            <a:off x="1445904" y="2703811"/>
            <a:ext cx="813134" cy="814075"/>
          </a:xfrm>
          <a:prstGeom prst="rect">
            <a:avLst/>
          </a:prstGeom>
        </p:spPr>
      </p:pic>
      <p:pic>
        <p:nvPicPr>
          <p:cNvPr id="7" name="Picture 6">
            <a:extLst>
              <a:ext uri="{FF2B5EF4-FFF2-40B4-BE49-F238E27FC236}">
                <a16:creationId xmlns:a16="http://schemas.microsoft.com/office/drawing/2014/main" id="{F6E374CB-6105-EC85-A525-32A2A2F4F277}"/>
              </a:ext>
            </a:extLst>
          </p:cNvPr>
          <p:cNvPicPr>
            <a:picLocks noChangeAspect="1"/>
          </p:cNvPicPr>
          <p:nvPr/>
        </p:nvPicPr>
        <p:blipFill>
          <a:blip r:embed="rId7"/>
          <a:stretch>
            <a:fillRect/>
          </a:stretch>
        </p:blipFill>
        <p:spPr>
          <a:xfrm>
            <a:off x="4194775" y="2660053"/>
            <a:ext cx="806168" cy="814075"/>
          </a:xfrm>
          <a:prstGeom prst="rect">
            <a:avLst/>
          </a:prstGeom>
        </p:spPr>
      </p:pic>
      <p:pic>
        <p:nvPicPr>
          <p:cNvPr id="8" name="Picture 7">
            <a:extLst>
              <a:ext uri="{FF2B5EF4-FFF2-40B4-BE49-F238E27FC236}">
                <a16:creationId xmlns:a16="http://schemas.microsoft.com/office/drawing/2014/main" id="{71611274-F95A-8A11-E37F-634DB122046B}"/>
              </a:ext>
            </a:extLst>
          </p:cNvPr>
          <p:cNvPicPr>
            <a:picLocks noChangeAspect="1"/>
          </p:cNvPicPr>
          <p:nvPr/>
        </p:nvPicPr>
        <p:blipFill>
          <a:blip r:embed="rId8"/>
          <a:stretch>
            <a:fillRect/>
          </a:stretch>
        </p:blipFill>
        <p:spPr>
          <a:xfrm>
            <a:off x="6859800" y="2643875"/>
            <a:ext cx="802094" cy="806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356461" y="0"/>
            <a:ext cx="6780508" cy="86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ym typeface="Hind"/>
              </a:rPr>
              <a:t>General</a:t>
            </a:r>
            <a:r>
              <a:rPr lang="en-US" sz="2800" b="1" dirty="0">
                <a:solidFill>
                  <a:srgbClr val="132E52"/>
                </a:solidFill>
                <a:latin typeface="Fredoka One" panose="02000000000000000000" pitchFamily="2" charset="0"/>
                <a:ea typeface="Hind"/>
                <a:cs typeface="Hind"/>
                <a:sym typeface="Hind"/>
              </a:rPr>
              <a:t> </a:t>
            </a:r>
            <a:r>
              <a:rPr lang="en-US" dirty="0">
                <a:sym typeface="Hind"/>
              </a:rPr>
              <a:t>description</a:t>
            </a:r>
            <a:r>
              <a:rPr lang="en-US" sz="2800" b="1" dirty="0">
                <a:solidFill>
                  <a:srgbClr val="132E52"/>
                </a:solidFill>
                <a:latin typeface="Fredoka One" panose="02000000000000000000" pitchFamily="2" charset="0"/>
                <a:ea typeface="Hind"/>
                <a:cs typeface="Hind"/>
                <a:sym typeface="Hind"/>
              </a:rPr>
              <a:t> </a:t>
            </a:r>
            <a:r>
              <a:rPr lang="en-US" dirty="0">
                <a:sym typeface="Hind"/>
              </a:rPr>
              <a:t>of</a:t>
            </a:r>
            <a:r>
              <a:rPr lang="en-US" sz="2800" b="1" dirty="0">
                <a:solidFill>
                  <a:srgbClr val="132E52"/>
                </a:solidFill>
                <a:latin typeface="Fredoka One" panose="02000000000000000000" pitchFamily="2" charset="0"/>
                <a:ea typeface="Hind"/>
                <a:cs typeface="Hind"/>
                <a:sym typeface="Hind"/>
              </a:rPr>
              <a:t> </a:t>
            </a:r>
            <a:r>
              <a:rPr lang="en-US" dirty="0">
                <a:sym typeface="Hind"/>
              </a:rPr>
              <a:t>the</a:t>
            </a:r>
            <a:r>
              <a:rPr lang="en-US" sz="2800" b="1" dirty="0">
                <a:solidFill>
                  <a:srgbClr val="132E52"/>
                </a:solidFill>
                <a:latin typeface="Fredoka One" panose="02000000000000000000" pitchFamily="2" charset="0"/>
                <a:ea typeface="Hind"/>
                <a:cs typeface="Hind"/>
                <a:sym typeface="Hind"/>
              </a:rPr>
              <a:t> </a:t>
            </a:r>
            <a:r>
              <a:rPr lang="en-US" dirty="0">
                <a:sym typeface="Hind"/>
              </a:rPr>
              <a:t>software</a:t>
            </a:r>
            <a:endParaRPr dirty="0"/>
          </a:p>
        </p:txBody>
      </p:sp>
      <p:sp>
        <p:nvSpPr>
          <p:cNvPr id="2" name="Google Shape;122;p3">
            <a:extLst>
              <a:ext uri="{FF2B5EF4-FFF2-40B4-BE49-F238E27FC236}">
                <a16:creationId xmlns:a16="http://schemas.microsoft.com/office/drawing/2014/main" id="{64888931-7A41-6EE8-26C0-A96C9E02B6BF}"/>
              </a:ext>
            </a:extLst>
          </p:cNvPr>
          <p:cNvSpPr txBox="1">
            <a:spLocks/>
          </p:cNvSpPr>
          <p:nvPr/>
        </p:nvSpPr>
        <p:spPr>
          <a:xfrm>
            <a:off x="246550" y="863700"/>
            <a:ext cx="5035500" cy="16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aleway"/>
              <a:buChar char="●"/>
              <a:defRPr sz="18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pPr marL="127000" indent="0">
              <a:buClr>
                <a:schemeClr val="dk1"/>
              </a:buClr>
              <a:buSzPts val="1600"/>
              <a:buFont typeface="Raleway"/>
              <a:buNone/>
            </a:pPr>
            <a:r>
              <a:rPr lang="en-US" sz="1600" b="1" dirty="0"/>
              <a:t>Description</a:t>
            </a:r>
            <a:endParaRPr lang="en-US" dirty="0"/>
          </a:p>
          <a:p>
            <a:pPr marL="114300" indent="0">
              <a:buFont typeface="Raleway"/>
              <a:buNone/>
            </a:pPr>
            <a:r>
              <a:rPr lang="en-US" sz="1200" dirty="0"/>
              <a:t>SIPELITA stands for Activity Training Reporting Information System. This application simplifies the process for employees to submit training activity proposals and reports, while also making it easier for supervisors to receive, process, and assign statuses to the submitted proposals and reports.</a:t>
            </a:r>
          </a:p>
        </p:txBody>
      </p:sp>
      <p:sp>
        <p:nvSpPr>
          <p:cNvPr id="3" name="TextBox 2">
            <a:extLst>
              <a:ext uri="{FF2B5EF4-FFF2-40B4-BE49-F238E27FC236}">
                <a16:creationId xmlns:a16="http://schemas.microsoft.com/office/drawing/2014/main" id="{1A586AE3-24BB-8F76-E5AB-392EA885CBBB}"/>
              </a:ext>
            </a:extLst>
          </p:cNvPr>
          <p:cNvSpPr txBox="1"/>
          <p:nvPr/>
        </p:nvSpPr>
        <p:spPr>
          <a:xfrm>
            <a:off x="356461" y="2355741"/>
            <a:ext cx="3789336" cy="1323439"/>
          </a:xfrm>
          <a:prstGeom prst="rect">
            <a:avLst/>
          </a:prstGeom>
          <a:noFill/>
        </p:spPr>
        <p:txBody>
          <a:bodyPr wrap="square" rtlCol="0">
            <a:spAutoFit/>
          </a:bodyPr>
          <a:lstStyle/>
          <a:p>
            <a:r>
              <a:rPr lang="en-US" sz="1600" b="1" dirty="0">
                <a:latin typeface="Raleway" pitchFamily="2" charset="0"/>
              </a:rPr>
              <a:t>Purpose</a:t>
            </a:r>
            <a:r>
              <a:rPr lang="en-US" sz="1600" dirty="0"/>
              <a:t> </a:t>
            </a:r>
          </a:p>
          <a:p>
            <a:r>
              <a:rPr lang="en-US" sz="1200" dirty="0">
                <a:latin typeface="Raleway" pitchFamily="2" charset="0"/>
              </a:rPr>
              <a:t>The purpose of this training proposal and LPJ submission application is to facilitate the submission of training activity proposals and LPJ, as well as to prevent human error.</a:t>
            </a:r>
            <a:endParaRPr lang="en-US" dirty="0"/>
          </a:p>
          <a:p>
            <a:endParaRPr lang="en-US" dirty="0"/>
          </a:p>
        </p:txBody>
      </p:sp>
      <p:sp>
        <p:nvSpPr>
          <p:cNvPr id="4" name="TextBox 3">
            <a:extLst>
              <a:ext uri="{FF2B5EF4-FFF2-40B4-BE49-F238E27FC236}">
                <a16:creationId xmlns:a16="http://schemas.microsoft.com/office/drawing/2014/main" id="{660C76F1-0DB4-4D0A-9B61-9483B88302D3}"/>
              </a:ext>
            </a:extLst>
          </p:cNvPr>
          <p:cNvSpPr txBox="1"/>
          <p:nvPr/>
        </p:nvSpPr>
        <p:spPr>
          <a:xfrm>
            <a:off x="4145797" y="2355741"/>
            <a:ext cx="4533254" cy="2923877"/>
          </a:xfrm>
          <a:prstGeom prst="rect">
            <a:avLst/>
          </a:prstGeom>
          <a:noFill/>
        </p:spPr>
        <p:txBody>
          <a:bodyPr wrap="square" rtlCol="0">
            <a:spAutoFit/>
          </a:bodyPr>
          <a:lstStyle/>
          <a:p>
            <a:r>
              <a:rPr lang="en-US" sz="1600" b="1" dirty="0">
                <a:latin typeface="Raleway" pitchFamily="2" charset="0"/>
              </a:rPr>
              <a:t>Scope</a:t>
            </a:r>
            <a:r>
              <a:rPr lang="en-US" dirty="0"/>
              <a:t> </a:t>
            </a:r>
          </a:p>
          <a:p>
            <a:pPr marL="342900" indent="-342900">
              <a:buAutoNum type="arabicPeriod"/>
            </a:pPr>
            <a:r>
              <a:rPr lang="en-US" sz="1100" dirty="0">
                <a:latin typeface="Raleway" pitchFamily="2" charset="0"/>
              </a:rPr>
              <a:t>The system is able to monitor information related to training proposal submissions and LPJ (accountability report) reporting.</a:t>
            </a:r>
          </a:p>
          <a:p>
            <a:pPr marL="342900" indent="-342900">
              <a:buAutoNum type="arabicPeriod"/>
            </a:pPr>
            <a:endParaRPr lang="en-US" sz="1100" dirty="0">
              <a:latin typeface="Raleway" pitchFamily="2" charset="0"/>
            </a:endParaRPr>
          </a:p>
          <a:p>
            <a:pPr marL="342900" indent="-342900">
              <a:buAutoNum type="arabicPeriod"/>
            </a:pPr>
            <a:r>
              <a:rPr lang="en-US" sz="1100" dirty="0">
                <a:latin typeface="Raleway" pitchFamily="2" charset="0"/>
              </a:rPr>
              <a:t>The system makes it easy for employees to create and submit training proposals and LPJ reporting.</a:t>
            </a:r>
          </a:p>
          <a:p>
            <a:pPr marL="342900" indent="-342900">
              <a:buAutoNum type="arabicPeriod"/>
            </a:pPr>
            <a:endParaRPr lang="en-US" sz="1100" dirty="0">
              <a:latin typeface="Raleway" pitchFamily="2" charset="0"/>
            </a:endParaRPr>
          </a:p>
          <a:p>
            <a:pPr marL="342900" indent="-342900">
              <a:buAutoNum type="arabicPeriod"/>
            </a:pPr>
            <a:r>
              <a:rPr lang="en-US" sz="1100" dirty="0">
                <a:latin typeface="Raleway" pitchFamily="2" charset="0"/>
              </a:rPr>
              <a:t>The system provides direct notification to employees regarding the status of training proposal submissions and LPJ reporting submitted.</a:t>
            </a:r>
          </a:p>
          <a:p>
            <a:pPr marL="342900" indent="-342900">
              <a:buAutoNum type="arabicPeriod"/>
            </a:pPr>
            <a:endParaRPr lang="en-US" sz="1100" dirty="0">
              <a:latin typeface="Raleway" pitchFamily="2" charset="0"/>
            </a:endParaRPr>
          </a:p>
          <a:p>
            <a:pPr marL="342900" indent="-342900">
              <a:buAutoNum type="arabicPeriod"/>
            </a:pPr>
            <a:r>
              <a:rPr lang="en-US" sz="1100" dirty="0">
                <a:latin typeface="Raleway" pitchFamily="2" charset="0"/>
              </a:rPr>
              <a:t>The system provides direct notification to supervisors for each training proposal submission and LPJ reporting made by employees.</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functional </a:t>
            </a:r>
            <a:r>
              <a:rPr lang="en-ID" b="1" dirty="0">
                <a:latin typeface="Fredoka One" panose="02000000000000000000" pitchFamily="2" charset="0"/>
                <a:ea typeface="Calibri" panose="020F0502020204030204" pitchFamily="34" charset="0"/>
                <a:cs typeface="Times New Roman" panose="02020603050405020304" pitchFamily="18" charset="0"/>
              </a:rPr>
              <a:t>R</a:t>
            </a:r>
            <a:r>
              <a:rPr lang="en-ID" sz="2800" b="1" dirty="0">
                <a:effectLst/>
                <a:latin typeface="Fredoka One" panose="02000000000000000000" pitchFamily="2" charset="0"/>
                <a:ea typeface="Calibri" panose="020F0502020204030204" pitchFamily="34" charset="0"/>
                <a:cs typeface="Times New Roman" panose="02020603050405020304" pitchFamily="18" charset="0"/>
              </a:rPr>
              <a:t>equirements.</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A820E2A2-210E-18DA-FDD7-E3CDC5124AF3}"/>
              </a:ext>
            </a:extLst>
          </p:cNvPr>
          <p:cNvGraphicFramePr>
            <a:graphicFrameLocks noGrp="1"/>
          </p:cNvGraphicFramePr>
          <p:nvPr>
            <p:extLst>
              <p:ext uri="{D42A27DB-BD31-4B8C-83A1-F6EECF244321}">
                <p14:modId xmlns:p14="http://schemas.microsoft.com/office/powerpoint/2010/main" val="1293146501"/>
              </p:ext>
            </p:extLst>
          </p:nvPr>
        </p:nvGraphicFramePr>
        <p:xfrm>
          <a:off x="495945" y="1053258"/>
          <a:ext cx="5710122" cy="3228923"/>
        </p:xfrm>
        <a:graphic>
          <a:graphicData uri="http://schemas.openxmlformats.org/drawingml/2006/table">
            <a:tbl>
              <a:tblPr/>
              <a:tblGrid>
                <a:gridCol w="571724">
                  <a:extLst>
                    <a:ext uri="{9D8B030D-6E8A-4147-A177-3AD203B41FA5}">
                      <a16:colId xmlns:a16="http://schemas.microsoft.com/office/drawing/2014/main" val="2177258790"/>
                    </a:ext>
                  </a:extLst>
                </a:gridCol>
                <a:gridCol w="5138398">
                  <a:extLst>
                    <a:ext uri="{9D8B030D-6E8A-4147-A177-3AD203B41FA5}">
                      <a16:colId xmlns:a16="http://schemas.microsoft.com/office/drawing/2014/main" val="2365855809"/>
                    </a:ext>
                  </a:extLst>
                </a:gridCol>
              </a:tblGrid>
              <a:tr h="266492">
                <a:tc>
                  <a:txBody>
                    <a:bodyPr/>
                    <a:lstStyle/>
                    <a:p>
                      <a:pPr algn="ctr" rtl="0" fontAlgn="t">
                        <a:spcBef>
                          <a:spcPts val="1200"/>
                        </a:spcBef>
                        <a:spcAft>
                          <a:spcPts val="0"/>
                        </a:spcAft>
                      </a:pPr>
                      <a:r>
                        <a:rPr lang="en-US" sz="1200" b="1" i="0" u="none" strike="noStrike" dirty="0" err="1">
                          <a:solidFill>
                            <a:srgbClr val="000000"/>
                          </a:solidFill>
                          <a:effectLst/>
                          <a:latin typeface="Times New Roman" panose="02020603050405020304" pitchFamily="18" charset="0"/>
                        </a:rPr>
                        <a:t>Nomor</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US" sz="1200" b="1" i="0" u="none" strike="noStrike" dirty="0" err="1">
                          <a:solidFill>
                            <a:srgbClr val="000000"/>
                          </a:solidFill>
                          <a:effectLst/>
                          <a:latin typeface="Times New Roman" panose="02020603050405020304" pitchFamily="18" charset="0"/>
                        </a:rPr>
                        <a:t>Fungsional</a:t>
                      </a:r>
                      <a:r>
                        <a:rPr lang="en-US" sz="1200" b="1" i="0" u="none" strike="noStrike" dirty="0">
                          <a:solidFill>
                            <a:srgbClr val="000000"/>
                          </a:solidFill>
                          <a:effectLst/>
                          <a:latin typeface="Times New Roman" panose="02020603050405020304" pitchFamily="18" charset="0"/>
                        </a:rPr>
                        <a:t> Requirements</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1862876"/>
                  </a:ext>
                </a:extLst>
              </a:tr>
              <a:tr h="235046">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F001</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1200"/>
                        </a:spcBef>
                        <a:spcAft>
                          <a:spcPts val="0"/>
                        </a:spcAft>
                        <a:buClr>
                          <a:srgbClr val="000000"/>
                        </a:buClr>
                        <a:buSzTx/>
                        <a:buFont typeface="Arial"/>
                        <a:buNone/>
                        <a:tabLst/>
                        <a:defRPr/>
                      </a:pPr>
                      <a:r>
                        <a:rPr lang="en-US" sz="1200" b="0" i="0" u="none" strike="noStrike" dirty="0">
                          <a:solidFill>
                            <a:srgbClr val="000000"/>
                          </a:solidFill>
                          <a:effectLst/>
                          <a:latin typeface="Times New Roman" panose="02020603050405020304" pitchFamily="18" charset="0"/>
                        </a:rPr>
                        <a:t>login User</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851989"/>
                  </a:ext>
                </a:extLst>
              </a:tr>
              <a:tr h="266492">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F002</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Supervisor can Manage employee accounts, Create, Edit, Delete</a:t>
                      </a: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9700903"/>
                  </a:ext>
                </a:extLst>
              </a:tr>
              <a:tr h="344052">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F003</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Employees can submit training activity proposals.</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9979566"/>
                  </a:ext>
                </a:extLst>
              </a:tr>
              <a:tr h="417417">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F004</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The supervisor validates the training submitted by the employee.</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0886236"/>
                  </a:ext>
                </a:extLst>
              </a:tr>
              <a:tr h="266492">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F005</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Employees view the status of training proposal submissions.</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1014699"/>
                  </a:ext>
                </a:extLst>
              </a:tr>
              <a:tr h="328620">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F006</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Employees can make LPJ reports.</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5297299"/>
                  </a:ext>
                </a:extLst>
              </a:tr>
              <a:tr h="386112">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F007</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The supervisor validates the LPJ reporting submitted by the employee.</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903082"/>
                  </a:ext>
                </a:extLst>
              </a:tr>
              <a:tr h="266492">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F008</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Employees view the status of LPJ reporting.</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2198609"/>
                  </a:ext>
                </a:extLst>
              </a:tr>
              <a:tr h="431008">
                <a:tc>
                  <a:txBody>
                    <a:bodyPr/>
                    <a:lstStyle/>
                    <a:p>
                      <a:pPr algn="ct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F009</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1200"/>
                        </a:spcBef>
                        <a:spcAft>
                          <a:spcPts val="0"/>
                        </a:spcAft>
                      </a:pPr>
                      <a:r>
                        <a:rPr lang="en-US" sz="1200" b="0" i="0" u="none" strike="noStrike" dirty="0">
                          <a:solidFill>
                            <a:srgbClr val="000000"/>
                          </a:solidFill>
                          <a:effectLst/>
                          <a:latin typeface="Times New Roman" panose="02020603050405020304" pitchFamily="18" charset="0"/>
                        </a:rPr>
                        <a:t>Supervisors and Employees can review LPJ submissions and reporting.</a:t>
                      </a:r>
                      <a:endParaRPr lang="en-US" sz="1200" dirty="0">
                        <a:effectLst/>
                      </a:endParaRPr>
                    </a:p>
                  </a:txBody>
                  <a:tcPr marL="50602" marR="50602" marT="36433" marB="36433">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3178069"/>
                  </a:ext>
                </a:extLst>
              </a:tr>
            </a:tbl>
          </a:graphicData>
        </a:graphic>
      </p:graphicFrame>
    </p:spTree>
    <p:extLst>
      <p:ext uri="{BB962C8B-B14F-4D97-AF65-F5344CB8AC3E}">
        <p14:creationId xmlns:p14="http://schemas.microsoft.com/office/powerpoint/2010/main" val="219940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Non-functional </a:t>
            </a:r>
            <a:r>
              <a:rPr lang="en-ID" b="1" dirty="0">
                <a:latin typeface="Fredoka One" panose="02000000000000000000" pitchFamily="2" charset="0"/>
                <a:ea typeface="Calibri" panose="020F0502020204030204" pitchFamily="34" charset="0"/>
                <a:cs typeface="Times New Roman" panose="02020603050405020304" pitchFamily="18" charset="0"/>
              </a:rPr>
              <a:t>R</a:t>
            </a:r>
            <a:r>
              <a:rPr lang="en-ID" sz="2800" b="1" dirty="0">
                <a:effectLst/>
                <a:latin typeface="Fredoka One" panose="02000000000000000000" pitchFamily="2" charset="0"/>
                <a:ea typeface="Calibri" panose="020F0502020204030204" pitchFamily="34" charset="0"/>
                <a:cs typeface="Times New Roman" panose="02020603050405020304" pitchFamily="18" charset="0"/>
              </a:rPr>
              <a:t>equirements.</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13AD0EC-7750-A66A-37CB-C36E179C7DCB}"/>
              </a:ext>
            </a:extLst>
          </p:cNvPr>
          <p:cNvGraphicFramePr>
            <a:graphicFrameLocks noGrp="1"/>
          </p:cNvGraphicFramePr>
          <p:nvPr>
            <p:extLst>
              <p:ext uri="{D42A27DB-BD31-4B8C-83A1-F6EECF244321}">
                <p14:modId xmlns:p14="http://schemas.microsoft.com/office/powerpoint/2010/main" val="2899850468"/>
              </p:ext>
            </p:extLst>
          </p:nvPr>
        </p:nvGraphicFramePr>
        <p:xfrm>
          <a:off x="515128" y="1071604"/>
          <a:ext cx="5961872" cy="3429599"/>
        </p:xfrm>
        <a:graphic>
          <a:graphicData uri="http://schemas.openxmlformats.org/drawingml/2006/table">
            <a:tbl>
              <a:tblPr/>
              <a:tblGrid>
                <a:gridCol w="1163790">
                  <a:extLst>
                    <a:ext uri="{9D8B030D-6E8A-4147-A177-3AD203B41FA5}">
                      <a16:colId xmlns:a16="http://schemas.microsoft.com/office/drawing/2014/main" val="1056640050"/>
                    </a:ext>
                  </a:extLst>
                </a:gridCol>
                <a:gridCol w="4798082">
                  <a:extLst>
                    <a:ext uri="{9D8B030D-6E8A-4147-A177-3AD203B41FA5}">
                      <a16:colId xmlns:a16="http://schemas.microsoft.com/office/drawing/2014/main" val="1897864671"/>
                    </a:ext>
                  </a:extLst>
                </a:gridCol>
              </a:tblGrid>
              <a:tr h="324672">
                <a:tc>
                  <a:txBody>
                    <a:bodyPr/>
                    <a:lstStyle/>
                    <a:p>
                      <a:pPr algn="ctr" rtl="0" fontAlgn="t">
                        <a:spcBef>
                          <a:spcPts val="300"/>
                        </a:spcBef>
                        <a:spcAft>
                          <a:spcPts val="300"/>
                        </a:spcAft>
                      </a:pPr>
                      <a:r>
                        <a:rPr lang="en-US" sz="1200" b="1" i="0" u="none" strike="noStrike" dirty="0">
                          <a:solidFill>
                            <a:srgbClr val="000000"/>
                          </a:solidFill>
                          <a:effectLst/>
                          <a:latin typeface="Times New Roman" panose="02020603050405020304" pitchFamily="18" charset="0"/>
                        </a:rPr>
                        <a:t>KRITERIA</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algn="ctr" rtl="0" fontAlgn="t">
                        <a:spcBef>
                          <a:spcPts val="300"/>
                        </a:spcBef>
                        <a:spcAft>
                          <a:spcPts val="300"/>
                        </a:spcAft>
                      </a:pPr>
                      <a:r>
                        <a:rPr lang="en-US" sz="1200" b="1" i="0" u="none" strike="noStrike">
                          <a:solidFill>
                            <a:srgbClr val="000000"/>
                          </a:solidFill>
                          <a:effectLst/>
                          <a:latin typeface="Times New Roman" panose="02020603050405020304" pitchFamily="18" charset="0"/>
                        </a:rPr>
                        <a:t>PARAMETER</a:t>
                      </a:r>
                      <a:endParaRPr lang="en-US" sz="120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5497992"/>
                  </a:ext>
                </a:extLst>
              </a:tr>
              <a:tr h="347863">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Availability</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The system must be able to run 24 hours a day to respond immediately.</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4486263"/>
                  </a:ext>
                </a:extLst>
              </a:tr>
              <a:tr h="904443">
                <a:tc>
                  <a:txBody>
                    <a:bodyPr/>
                    <a:lstStyle/>
                    <a:p>
                      <a:pPr algn="just"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Security</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The application applies encryption to LPJ submission data and user identity, to prevent data leakage, and adds a captcha code to protect the website from spam, as well as limiting passwords to a minimum of 6 characters.</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1833805"/>
                  </a:ext>
                </a:extLst>
              </a:tr>
              <a:tr h="487008">
                <a:tc>
                  <a:txBody>
                    <a:bodyPr/>
                    <a:lstStyle/>
                    <a:p>
                      <a:pPr algn="just"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Responsive</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Apps must be responsive across devices (desktop, tablet, mobile) and provide a fast and efficient user experience.</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233544"/>
                  </a:ext>
                </a:extLst>
              </a:tr>
              <a:tr h="765298">
                <a:tc>
                  <a:txBody>
                    <a:bodyPr/>
                    <a:lstStyle/>
                    <a:p>
                      <a:pPr algn="just"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Announcement</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Every time there is a new submission and report, the system should send an automatic notification via the application to the relevant supervisor to ensure they are immediately aware of any submissions that need to be followed up.</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0999062"/>
                  </a:ext>
                </a:extLst>
              </a:tr>
              <a:tr h="347863">
                <a:tc>
                  <a:txBody>
                    <a:bodyPr/>
                    <a:lstStyle/>
                    <a:p>
                      <a:pPr algn="just"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Ergonomics</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The application is easy to use by application users.</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9639026"/>
                  </a:ext>
                </a:extLst>
              </a:tr>
              <a:tr h="239155">
                <a:tc>
                  <a:txBody>
                    <a:bodyPr/>
                    <a:lstStyle/>
                    <a:p>
                      <a:pPr algn="just"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Language</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spcBef>
                          <a:spcPts val="300"/>
                        </a:spcBef>
                        <a:spcAft>
                          <a:spcPts val="300"/>
                        </a:spcAft>
                      </a:pPr>
                      <a:r>
                        <a:rPr lang="en-US" sz="1200" b="0" i="0" u="none" strike="noStrike" dirty="0">
                          <a:solidFill>
                            <a:srgbClr val="000000"/>
                          </a:solidFill>
                          <a:effectLst/>
                          <a:latin typeface="Times New Roman" panose="02020603050405020304" pitchFamily="18" charset="0"/>
                        </a:rPr>
                        <a:t>Using Indonesia language.</a:t>
                      </a:r>
                      <a:endParaRPr lang="en-US" sz="1200" dirty="0">
                        <a:effectLst/>
                      </a:endParaRPr>
                    </a:p>
                  </a:txBody>
                  <a:tcPr marL="48314" marR="48314" marT="34786" marB="34786">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0983468"/>
                  </a:ext>
                </a:extLst>
              </a:tr>
            </a:tbl>
          </a:graphicData>
        </a:graphic>
      </p:graphicFrame>
      <p:sp>
        <p:nvSpPr>
          <p:cNvPr id="4" name="Rectangle 1">
            <a:extLst>
              <a:ext uri="{FF2B5EF4-FFF2-40B4-BE49-F238E27FC236}">
                <a16:creationId xmlns:a16="http://schemas.microsoft.com/office/drawing/2014/main" id="{D6DE21A2-7977-4D93-73B6-6294F739ADE4}"/>
              </a:ext>
            </a:extLst>
          </p:cNvPr>
          <p:cNvSpPr>
            <a:spLocks noChangeArrowheads="1"/>
          </p:cNvSpPr>
          <p:nvPr/>
        </p:nvSpPr>
        <p:spPr bwMode="auto">
          <a:xfrm>
            <a:off x="514617" y="977040"/>
            <a:ext cx="156387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47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err="1">
                <a:effectLst/>
                <a:latin typeface="Fredoka One" panose="02000000000000000000" pitchFamily="2" charset="0"/>
                <a:ea typeface="Calibri" panose="020F0502020204030204" pitchFamily="34" charset="0"/>
                <a:cs typeface="Times New Roman" panose="02020603050405020304" pitchFamily="18" charset="0"/>
              </a:rPr>
              <a:t>UseCase</a:t>
            </a:r>
            <a:r>
              <a:rPr lang="en-ID" sz="2800" b="1" dirty="0">
                <a:effectLst/>
                <a:latin typeface="Fredoka One" panose="02000000000000000000" pitchFamily="2" charset="0"/>
                <a:ea typeface="Calibri" panose="020F0502020204030204" pitchFamily="34" charset="0"/>
                <a:cs typeface="Times New Roman" panose="02020603050405020304" pitchFamily="18" charset="0"/>
              </a:rPr>
              <a:t> Diagram.</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81D37AC-2A27-265B-4AA4-B40489235CA4}"/>
              </a:ext>
            </a:extLst>
          </p:cNvPr>
          <p:cNvPicPr>
            <a:picLocks noChangeAspect="1"/>
          </p:cNvPicPr>
          <p:nvPr/>
        </p:nvPicPr>
        <p:blipFill>
          <a:blip r:embed="rId3"/>
          <a:stretch>
            <a:fillRect/>
          </a:stretch>
        </p:blipFill>
        <p:spPr>
          <a:xfrm>
            <a:off x="263472" y="660757"/>
            <a:ext cx="3316638" cy="4482743"/>
          </a:xfrm>
          <a:prstGeom prst="rect">
            <a:avLst/>
          </a:prstGeom>
        </p:spPr>
      </p:pic>
      <p:sp>
        <p:nvSpPr>
          <p:cNvPr id="4" name="TextBox 3">
            <a:extLst>
              <a:ext uri="{FF2B5EF4-FFF2-40B4-BE49-F238E27FC236}">
                <a16:creationId xmlns:a16="http://schemas.microsoft.com/office/drawing/2014/main" id="{0E5229F6-CF31-5DCB-DA02-38DF38B74007}"/>
              </a:ext>
            </a:extLst>
          </p:cNvPr>
          <p:cNvSpPr txBox="1"/>
          <p:nvPr/>
        </p:nvSpPr>
        <p:spPr>
          <a:xfrm>
            <a:off x="3758339" y="766119"/>
            <a:ext cx="5288557" cy="861774"/>
          </a:xfrm>
          <a:prstGeom prst="rect">
            <a:avLst/>
          </a:prstGeom>
          <a:noFill/>
        </p:spPr>
        <p:txBody>
          <a:bodyPr wrap="square" rtlCol="0">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Register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process of registering a new user to create an account in the system. supervisor will enter data (such as NIP, Username, Email, Password). After successful registration, Employees can access the Application </a:t>
            </a:r>
          </a:p>
          <a:p>
            <a:endParaRPr lang="en-US" sz="1200" dirty="0"/>
          </a:p>
        </p:txBody>
      </p:sp>
      <p:sp>
        <p:nvSpPr>
          <p:cNvPr id="5" name="TextBox 4">
            <a:extLst>
              <a:ext uri="{FF2B5EF4-FFF2-40B4-BE49-F238E27FC236}">
                <a16:creationId xmlns:a16="http://schemas.microsoft.com/office/drawing/2014/main" id="{8EE5CC14-6E0F-AD74-9614-152B412CA71C}"/>
              </a:ext>
            </a:extLst>
          </p:cNvPr>
          <p:cNvSpPr txBox="1"/>
          <p:nvPr/>
        </p:nvSpPr>
        <p:spPr>
          <a:xfrm>
            <a:off x="3758339" y="1500820"/>
            <a:ext cx="4321734" cy="646331"/>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login process is carried out by registered employees to access the system by entering their Username and Password. </a:t>
            </a:r>
          </a:p>
          <a:p>
            <a:endParaRPr lang="en-US" sz="1200" dirty="0"/>
          </a:p>
        </p:txBody>
      </p:sp>
      <p:sp>
        <p:nvSpPr>
          <p:cNvPr id="6" name="TextBox 5">
            <a:extLst>
              <a:ext uri="{FF2B5EF4-FFF2-40B4-BE49-F238E27FC236}">
                <a16:creationId xmlns:a16="http://schemas.microsoft.com/office/drawing/2014/main" id="{978558B7-97C8-E0DD-CFC4-9FFC57522E0C}"/>
              </a:ext>
            </a:extLst>
          </p:cNvPr>
          <p:cNvSpPr txBox="1"/>
          <p:nvPr/>
        </p:nvSpPr>
        <p:spPr>
          <a:xfrm>
            <a:off x="3758339" y="2024703"/>
            <a:ext cx="5385661" cy="1369606"/>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Submitting </a:t>
            </a:r>
            <a:r>
              <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o</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 training Proposal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Employees submit </a:t>
            </a:r>
            <a:r>
              <a:rPr lang="en-US" sz="1200" dirty="0">
                <a:latin typeface="Times New Roman" panose="02020603050405020304" pitchFamily="18" charset="0"/>
                <a:ea typeface="Calibri" panose="020F0502020204030204" pitchFamily="34" charset="0"/>
                <a:cs typeface="Times New Roman" panose="02020603050405020304" pitchFamily="18" charset="0"/>
              </a:rPr>
              <a:t>of training proposal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submissions, submission forms containing Institutions / Institutions, Study Programs, Departments, Participant Names, Places/Addresses, Activity dates, Activity Completion Date, Source of Funds (Virtual Account), Competencies, Targets to be Achieved After the LPJ is submitted, the system will save it for validation by the Supervisor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p>
        </p:txBody>
      </p:sp>
      <p:sp>
        <p:nvSpPr>
          <p:cNvPr id="7" name="TextBox 6">
            <a:extLst>
              <a:ext uri="{FF2B5EF4-FFF2-40B4-BE49-F238E27FC236}">
                <a16:creationId xmlns:a16="http://schemas.microsoft.com/office/drawing/2014/main" id="{F18A214C-6B5C-E048-33EC-85155AA3F6DC}"/>
              </a:ext>
            </a:extLst>
          </p:cNvPr>
          <p:cNvSpPr txBox="1"/>
          <p:nvPr/>
        </p:nvSpPr>
        <p:spPr>
          <a:xfrm>
            <a:off x="3580110" y="3286471"/>
            <a:ext cx="5207429" cy="830997"/>
          </a:xfrm>
          <a:prstGeom prst="rect">
            <a:avLst/>
          </a:prstGeom>
          <a:noFill/>
        </p:spPr>
        <p:txBody>
          <a:bodyPr wrap="square">
            <a:spAutoFit/>
          </a:bodyPr>
          <a:lstStyle/>
          <a:p>
            <a:pPr marL="152400" rtl="0">
              <a:spcBef>
                <a:spcPts val="1200"/>
              </a:spcBef>
              <a:spcAft>
                <a:spcPts val="1200"/>
              </a:spcAft>
            </a:pPr>
            <a:r>
              <a:rPr lang="en-US" sz="1200" dirty="0">
                <a:effectLst/>
                <a:latin typeface="Times New Roman" panose="02020603050405020304" pitchFamily="18" charset="0"/>
                <a:ea typeface="Calibri" panose="020F0502020204030204" pitchFamily="34" charset="0"/>
              </a:rPr>
              <a:t>4. </a:t>
            </a:r>
            <a:r>
              <a:rPr lang="en-US" sz="1200" dirty="0">
                <a:solidFill>
                  <a:srgbClr val="0070C0"/>
                </a:solidFill>
                <a:effectLst/>
                <a:latin typeface="Times New Roman" panose="02020603050405020304" pitchFamily="18" charset="0"/>
                <a:ea typeface="Calibri" panose="020F0502020204030204" pitchFamily="34" charset="0"/>
              </a:rPr>
              <a:t>Validating and Approving </a:t>
            </a:r>
            <a:r>
              <a:rPr lang="en-US" sz="1200" dirty="0">
                <a:solidFill>
                  <a:srgbClr val="0070C0"/>
                </a:solidFill>
                <a:latin typeface="Times New Roman" panose="02020603050405020304" pitchFamily="18" charset="0"/>
                <a:ea typeface="Calibri" panose="020F0502020204030204" pitchFamily="34" charset="0"/>
              </a:rPr>
              <a:t>of training proposal</a:t>
            </a:r>
            <a:r>
              <a:rPr lang="en-US" sz="1200" dirty="0">
                <a:solidFill>
                  <a:srgbClr val="0070C0"/>
                </a:solidFill>
                <a:effectLst/>
                <a:latin typeface="Times New Roman" panose="02020603050405020304" pitchFamily="18" charset="0"/>
                <a:ea typeface="Calibri" panose="020F0502020204030204" pitchFamily="34" charset="0"/>
              </a:rPr>
              <a:t> Submissions</a:t>
            </a:r>
            <a:r>
              <a:rPr lang="en-US" sz="1200" dirty="0">
                <a:effectLst/>
                <a:latin typeface="Times New Roman" panose="02020603050405020304" pitchFamily="18" charset="0"/>
                <a:ea typeface="Calibri" panose="020F0502020204030204" pitchFamily="34" charset="0"/>
              </a:rPr>
              <a:t>: The Validation and Approval Process for training proposal Submissions involves the Supervisor to examine and validate the training proposal submitted by the Employee. </a:t>
            </a:r>
            <a:endParaRPr lang="en-US" sz="1200" b="0" dirty="0">
              <a:effectLst/>
            </a:endParaRPr>
          </a:p>
        </p:txBody>
      </p:sp>
      <p:sp>
        <p:nvSpPr>
          <p:cNvPr id="8" name="TextBox 7">
            <a:extLst>
              <a:ext uri="{FF2B5EF4-FFF2-40B4-BE49-F238E27FC236}">
                <a16:creationId xmlns:a16="http://schemas.microsoft.com/office/drawing/2014/main" id="{BA0F79A8-3778-7D68-4D70-C60CC9792575}"/>
              </a:ext>
            </a:extLst>
          </p:cNvPr>
          <p:cNvSpPr txBox="1"/>
          <p:nvPr/>
        </p:nvSpPr>
        <p:spPr>
          <a:xfrm>
            <a:off x="3758339" y="4154043"/>
            <a:ext cx="4472552" cy="1015663"/>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Training Submission Status Information: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Training Submission Status Information process can be viewed by employees from the training submissions they make. Employees can monitor whether the application is being processed, approved, or rejected.</a:t>
            </a:r>
            <a:br>
              <a:rPr lang="en-US" sz="1200" dirty="0"/>
            </a:br>
            <a:endParaRPr lang="en-US" sz="1200" dirty="0"/>
          </a:p>
        </p:txBody>
      </p:sp>
    </p:spTree>
    <p:extLst>
      <p:ext uri="{BB962C8B-B14F-4D97-AF65-F5344CB8AC3E}">
        <p14:creationId xmlns:p14="http://schemas.microsoft.com/office/powerpoint/2010/main" val="15486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err="1">
                <a:effectLst/>
                <a:latin typeface="Fredoka One" panose="02000000000000000000" pitchFamily="2" charset="0"/>
                <a:ea typeface="Calibri" panose="020F0502020204030204" pitchFamily="34" charset="0"/>
                <a:cs typeface="Times New Roman" panose="02020603050405020304" pitchFamily="18" charset="0"/>
              </a:rPr>
              <a:t>UseCase</a:t>
            </a:r>
            <a:r>
              <a:rPr lang="en-ID" sz="2800" b="1" dirty="0">
                <a:effectLst/>
                <a:latin typeface="Fredoka One" panose="02000000000000000000" pitchFamily="2" charset="0"/>
                <a:ea typeface="Calibri" panose="020F0502020204030204" pitchFamily="34" charset="0"/>
                <a:cs typeface="Times New Roman" panose="02020603050405020304" pitchFamily="18" charset="0"/>
              </a:rPr>
              <a:t> Diagram.</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81D37AC-2A27-265B-4AA4-B40489235CA4}"/>
              </a:ext>
            </a:extLst>
          </p:cNvPr>
          <p:cNvPicPr>
            <a:picLocks noChangeAspect="1"/>
          </p:cNvPicPr>
          <p:nvPr/>
        </p:nvPicPr>
        <p:blipFill>
          <a:blip r:embed="rId3"/>
          <a:stretch>
            <a:fillRect/>
          </a:stretch>
        </p:blipFill>
        <p:spPr>
          <a:xfrm>
            <a:off x="263472" y="660757"/>
            <a:ext cx="3316638" cy="4482743"/>
          </a:xfrm>
          <a:prstGeom prst="rect">
            <a:avLst/>
          </a:prstGeom>
        </p:spPr>
      </p:pic>
      <p:sp>
        <p:nvSpPr>
          <p:cNvPr id="2" name="TextBox 1">
            <a:extLst>
              <a:ext uri="{FF2B5EF4-FFF2-40B4-BE49-F238E27FC236}">
                <a16:creationId xmlns:a16="http://schemas.microsoft.com/office/drawing/2014/main" id="{B4C5A441-4516-7008-F002-FA9573249306}"/>
              </a:ext>
            </a:extLst>
          </p:cNvPr>
          <p:cNvSpPr txBox="1"/>
          <p:nvPr/>
        </p:nvSpPr>
        <p:spPr>
          <a:xfrm>
            <a:off x="3793985" y="685108"/>
            <a:ext cx="4908314" cy="1200329"/>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Submitting LPJ Reporting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process of submitting LPJ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reporting,employees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can fill out the reporting form and upload physical evidence. The submission of the LPJ goes through the validation or approval process that has been carried out by the Supervisor in the Submission of the LPJ. </a:t>
            </a:r>
          </a:p>
          <a:p>
            <a:endParaRPr lang="en-US" sz="1200" dirty="0"/>
          </a:p>
        </p:txBody>
      </p:sp>
      <p:sp>
        <p:nvSpPr>
          <p:cNvPr id="9" name="TextBox 8">
            <a:extLst>
              <a:ext uri="{FF2B5EF4-FFF2-40B4-BE49-F238E27FC236}">
                <a16:creationId xmlns:a16="http://schemas.microsoft.com/office/drawing/2014/main" id="{30CF0A93-3A40-7777-A63F-86B92393C694}"/>
              </a:ext>
            </a:extLst>
          </p:cNvPr>
          <p:cNvSpPr txBox="1"/>
          <p:nvPr/>
        </p:nvSpPr>
        <p:spPr>
          <a:xfrm>
            <a:off x="3793985" y="1822262"/>
            <a:ext cx="4908314" cy="646331"/>
          </a:xfrm>
          <a:prstGeom prst="rect">
            <a:avLst/>
          </a:prstGeom>
          <a:noFill/>
        </p:spPr>
        <p:txBody>
          <a:bodyPr wrap="square">
            <a:spAutoFit/>
          </a:bodyPr>
          <a:lstStyle/>
          <a:p>
            <a:r>
              <a:rPr lang="en-US" sz="1200" b="0" i="0" u="none" strike="noStrike" dirty="0">
                <a:solidFill>
                  <a:srgbClr val="000000"/>
                </a:solidFill>
                <a:effectLst/>
                <a:latin typeface="Times New Roman" panose="02020603050405020304" pitchFamily="18" charset="0"/>
              </a:rPr>
              <a:t>7. </a:t>
            </a:r>
            <a:r>
              <a:rPr lang="en-US" sz="1200" b="0" i="0" u="none" strike="noStrike" dirty="0">
                <a:solidFill>
                  <a:srgbClr val="0070C0"/>
                </a:solidFill>
                <a:effectLst/>
                <a:latin typeface="Times New Roman" panose="02020603050405020304" pitchFamily="18" charset="0"/>
              </a:rPr>
              <a:t>Validating and Approving LPJ: </a:t>
            </a:r>
            <a:r>
              <a:rPr lang="en-US" sz="1200" b="0" i="0" u="none" strike="noStrike" dirty="0">
                <a:solidFill>
                  <a:srgbClr val="000000"/>
                </a:solidFill>
                <a:effectLst/>
                <a:latin typeface="Times New Roman" panose="02020603050405020304" pitchFamily="18" charset="0"/>
              </a:rPr>
              <a:t>The LPJ Submission Validation and Approval Process involves the Supervisor to check and validate the LPJ submitted by the Employee.</a:t>
            </a:r>
            <a:endParaRPr lang="en-US" sz="1200" dirty="0"/>
          </a:p>
        </p:txBody>
      </p:sp>
      <p:sp>
        <p:nvSpPr>
          <p:cNvPr id="10" name="TextBox 9">
            <a:extLst>
              <a:ext uri="{FF2B5EF4-FFF2-40B4-BE49-F238E27FC236}">
                <a16:creationId xmlns:a16="http://schemas.microsoft.com/office/drawing/2014/main" id="{2DBD7E7E-68B2-7F47-DE3B-1E8CBCB4669A}"/>
              </a:ext>
            </a:extLst>
          </p:cNvPr>
          <p:cNvSpPr txBox="1"/>
          <p:nvPr/>
        </p:nvSpPr>
        <p:spPr>
          <a:xfrm>
            <a:off x="3793985" y="2611733"/>
            <a:ext cx="4908314" cy="646331"/>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LPJ Reporting Status Information: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LPJ Reporting Status Information process can be seen by employees from the reporting they do. Employees can monitor whether applications are being processed, approved, or rejected</a:t>
            </a:r>
            <a:endParaRPr lang="en-US" sz="1200" dirty="0"/>
          </a:p>
        </p:txBody>
      </p:sp>
      <p:sp>
        <p:nvSpPr>
          <p:cNvPr id="11" name="TextBox 10">
            <a:extLst>
              <a:ext uri="{FF2B5EF4-FFF2-40B4-BE49-F238E27FC236}">
                <a16:creationId xmlns:a16="http://schemas.microsoft.com/office/drawing/2014/main" id="{4CF4E921-59A8-F722-AF56-DEC364236708}"/>
              </a:ext>
            </a:extLst>
          </p:cNvPr>
          <p:cNvSpPr txBox="1"/>
          <p:nvPr/>
        </p:nvSpPr>
        <p:spPr>
          <a:xfrm>
            <a:off x="3793986" y="3427155"/>
            <a:ext cx="4908314" cy="1308050"/>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9. </a:t>
            </a:r>
            <a:r>
              <a:rPr lang="en-US" sz="1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Review the Recapitulation of Submission and Reporting of LPJ</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process of reviewing the Recapitulation of Submission and Reporting of LPJ is carried out by Supervisors and Employees to see a summary or recapitulation of all submission and reporting of LPJ.</a:t>
            </a:r>
          </a:p>
          <a:p>
            <a:br>
              <a:rPr lang="en-US" sz="1600" dirty="0"/>
            </a:br>
            <a:endParaRPr lang="en-US" sz="1500" dirty="0"/>
          </a:p>
        </p:txBody>
      </p:sp>
    </p:spTree>
    <p:extLst>
      <p:ext uri="{BB962C8B-B14F-4D97-AF65-F5344CB8AC3E}">
        <p14:creationId xmlns:p14="http://schemas.microsoft.com/office/powerpoint/2010/main" val="396593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49"/>
          <p:cNvSpPr txBox="1">
            <a:spLocks noGrp="1"/>
          </p:cNvSpPr>
          <p:nvPr>
            <p:ph type="title"/>
          </p:nvPr>
        </p:nvSpPr>
        <p:spPr>
          <a:xfrm>
            <a:off x="441701" y="0"/>
            <a:ext cx="6780508" cy="863700"/>
          </a:xfrm>
          <a:prstGeom prst="rect">
            <a:avLst/>
          </a:prstGeom>
        </p:spPr>
        <p:txBody>
          <a:bodyPr spcFirstLastPara="1" wrap="square" lIns="91425" tIns="91425" rIns="91425" bIns="91425" anchor="ctr" anchorCtr="0">
            <a:noAutofit/>
          </a:bodyPr>
          <a:lstStyle/>
          <a:p>
            <a:r>
              <a:rPr lang="en-ID" sz="2800" b="1" dirty="0">
                <a:effectLst/>
                <a:latin typeface="Fredoka One" panose="02000000000000000000" pitchFamily="2" charset="0"/>
                <a:ea typeface="Calibri" panose="020F0502020204030204" pitchFamily="34" charset="0"/>
                <a:cs typeface="Times New Roman" panose="02020603050405020304" pitchFamily="18" charset="0"/>
              </a:rPr>
              <a:t>ER Diagram.</a:t>
            </a:r>
            <a:endParaRPr lang="en-US" sz="2800" b="1" dirty="0">
              <a:effectLst/>
              <a:latin typeface="Fredoka One" panose="02000000000000000000" pitchFamily="2"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C82A0B5-459B-BB3A-45D5-D5CD9ECF452A}"/>
              </a:ext>
            </a:extLst>
          </p:cNvPr>
          <p:cNvPicPr>
            <a:picLocks noChangeAspect="1"/>
          </p:cNvPicPr>
          <p:nvPr/>
        </p:nvPicPr>
        <p:blipFill>
          <a:blip r:embed="rId3"/>
          <a:stretch>
            <a:fillRect/>
          </a:stretch>
        </p:blipFill>
        <p:spPr>
          <a:xfrm>
            <a:off x="299149" y="914500"/>
            <a:ext cx="6548034" cy="3502349"/>
          </a:xfrm>
          <a:prstGeom prst="rect">
            <a:avLst/>
          </a:prstGeom>
        </p:spPr>
      </p:pic>
    </p:spTree>
    <p:extLst>
      <p:ext uri="{BB962C8B-B14F-4D97-AF65-F5344CB8AC3E}">
        <p14:creationId xmlns:p14="http://schemas.microsoft.com/office/powerpoint/2010/main" val="4188206190"/>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1609</Words>
  <Application>Microsoft Office PowerPoint</Application>
  <PresentationFormat>On-screen Show (16:9)</PresentationFormat>
  <Paragraphs>360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Hind</vt:lpstr>
      <vt:lpstr>Fredoka One</vt:lpstr>
      <vt:lpstr>Times New Roman</vt:lpstr>
      <vt:lpstr>Raleway</vt:lpstr>
      <vt:lpstr>Arial</vt:lpstr>
      <vt:lpstr>Calibri</vt:lpstr>
      <vt:lpstr>Retato Slideshow by Slidesgo</vt:lpstr>
      <vt:lpstr>PowerPoint Presentation</vt:lpstr>
      <vt:lpstr>Role of Team </vt:lpstr>
      <vt:lpstr>Member Sharing and Contribution</vt:lpstr>
      <vt:lpstr>General description of the software</vt:lpstr>
      <vt:lpstr>functional Requirements.</vt:lpstr>
      <vt:lpstr>Non-functional Requirements.</vt:lpstr>
      <vt:lpstr>UseCase Diagram.</vt:lpstr>
      <vt:lpstr>UseCase Diagram.</vt:lpstr>
      <vt:lpstr>ER Diagram.</vt:lpstr>
      <vt:lpstr>Structure Table.</vt:lpstr>
      <vt:lpstr>Structure Table.</vt:lpstr>
      <vt:lpstr>Structure Table.</vt:lpstr>
      <vt:lpstr>Structure Table.</vt:lpstr>
      <vt:lpstr>Structure Table.</vt:lpstr>
      <vt:lpstr>PowerPoint Presentation</vt:lpstr>
      <vt:lpstr>Obstacle Faced</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acer aspire</cp:lastModifiedBy>
  <cp:revision>36</cp:revision>
  <dcterms:modified xsi:type="dcterms:W3CDTF">2024-10-30T20:03:03Z</dcterms:modified>
</cp:coreProperties>
</file>