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6" r:id="rId3"/>
    <p:sldId id="258" r:id="rId4"/>
    <p:sldId id="257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A800-103E-4956-9C37-8760A6D32DD9}" type="datetimeFigureOut">
              <a:rPr kumimoji="1" lang="ja-JP" altLang="en-US" smtClean="0"/>
              <a:t>2016/1/19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02DF-3FAE-45B9-8271-4FAE86DD2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9377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A800-103E-4956-9C37-8760A6D32DD9}" type="datetimeFigureOut">
              <a:rPr kumimoji="1" lang="ja-JP" altLang="en-US" smtClean="0"/>
              <a:t>2016/1/19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02DF-3FAE-45B9-8271-4FAE86DD2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6278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A800-103E-4956-9C37-8760A6D32DD9}" type="datetimeFigureOut">
              <a:rPr kumimoji="1" lang="ja-JP" altLang="en-US" smtClean="0"/>
              <a:t>2016/1/19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02DF-3FAE-45B9-8271-4FAE86DD2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656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A800-103E-4956-9C37-8760A6D32DD9}" type="datetimeFigureOut">
              <a:rPr kumimoji="1" lang="ja-JP" altLang="en-US" smtClean="0"/>
              <a:t>2016/1/19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02DF-3FAE-45B9-8271-4FAE86DD2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114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A800-103E-4956-9C37-8760A6D32DD9}" type="datetimeFigureOut">
              <a:rPr kumimoji="1" lang="ja-JP" altLang="en-US" smtClean="0"/>
              <a:t>2016/1/19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02DF-3FAE-45B9-8271-4FAE86DD2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005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A800-103E-4956-9C37-8760A6D32DD9}" type="datetimeFigureOut">
              <a:rPr kumimoji="1" lang="ja-JP" altLang="en-US" smtClean="0"/>
              <a:t>2016/1/19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02DF-3FAE-45B9-8271-4FAE86DD2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048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A800-103E-4956-9C37-8760A6D32DD9}" type="datetimeFigureOut">
              <a:rPr kumimoji="1" lang="ja-JP" altLang="en-US" smtClean="0"/>
              <a:t>2016/1/19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02DF-3FAE-45B9-8271-4FAE86DD2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3696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A800-103E-4956-9C37-8760A6D32DD9}" type="datetimeFigureOut">
              <a:rPr kumimoji="1" lang="ja-JP" altLang="en-US" smtClean="0"/>
              <a:t>2016/1/19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02DF-3FAE-45B9-8271-4FAE86DD2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9236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A800-103E-4956-9C37-8760A6D32DD9}" type="datetimeFigureOut">
              <a:rPr kumimoji="1" lang="ja-JP" altLang="en-US" smtClean="0"/>
              <a:t>2016/1/19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02DF-3FAE-45B9-8271-4FAE86DD2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18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A800-103E-4956-9C37-8760A6D32DD9}" type="datetimeFigureOut">
              <a:rPr kumimoji="1" lang="ja-JP" altLang="en-US" smtClean="0"/>
              <a:t>2016/1/19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02DF-3FAE-45B9-8271-4FAE86DD2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58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A800-103E-4956-9C37-8760A6D32DD9}" type="datetimeFigureOut">
              <a:rPr kumimoji="1" lang="ja-JP" altLang="en-US" smtClean="0"/>
              <a:t>2016/1/19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02DF-3FAE-45B9-8271-4FAE86DD2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27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4A800-103E-4956-9C37-8760A6D32DD9}" type="datetimeFigureOut">
              <a:rPr kumimoji="1" lang="ja-JP" altLang="en-US" smtClean="0"/>
              <a:t>2016/1/19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502DF-3FAE-45B9-8271-4FAE86DD2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947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3211" y="409303"/>
            <a:ext cx="6035040" cy="914400"/>
          </a:xfrm>
        </p:spPr>
        <p:txBody>
          <a:bodyPr>
            <a:noAutofit/>
          </a:bodyPr>
          <a:lstStyle/>
          <a:p>
            <a:pPr algn="l"/>
            <a:r>
              <a:rPr kumimoji="1" lang="en-US" altLang="ja-JP" sz="5400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6</a:t>
            </a:r>
            <a:r>
              <a:rPr kumimoji="1" lang="ja-JP" altLang="en-US" sz="5400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班の戦略発表</a:t>
            </a:r>
            <a:endParaRPr kumimoji="1" lang="ja-JP" altLang="en-US" sz="5400" dirty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50520" y="2165123"/>
            <a:ext cx="6858000" cy="4218259"/>
          </a:xfrm>
        </p:spPr>
        <p:txBody>
          <a:bodyPr/>
          <a:lstStyle/>
          <a:p>
            <a:pPr algn="l"/>
            <a:r>
              <a:rPr lang="ja-JP" altLang="en-US" sz="3200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目次</a:t>
            </a:r>
            <a:endParaRPr lang="en-US" altLang="ja-JP" sz="3200" dirty="0" smtClean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pPr lvl="1" algn="l"/>
            <a:r>
              <a:rPr lang="ja-JP" altLang="en-US" sz="2400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チーム</a:t>
            </a:r>
            <a:r>
              <a:rPr lang="ja-JP" altLang="en-US" sz="2400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全体の戦略</a:t>
            </a:r>
            <a:endParaRPr lang="en-US" altLang="ja-JP" sz="2400" dirty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pPr lvl="1" algn="l"/>
            <a:r>
              <a:rPr lang="ja-JP" altLang="en-US" sz="2400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戦車毎の戦略</a:t>
            </a:r>
            <a:endParaRPr lang="en-US" altLang="ja-JP" sz="2400" dirty="0" smtClean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pPr lvl="1" algn="l"/>
            <a:r>
              <a:rPr lang="ja-JP" altLang="en-US" sz="2400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・移動方法</a:t>
            </a:r>
            <a:endParaRPr lang="en-US" altLang="ja-JP" sz="2400" dirty="0" smtClean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pPr lvl="1" algn="l"/>
            <a:r>
              <a:rPr lang="ja-JP" altLang="en-US" sz="2400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・索敵の方法</a:t>
            </a:r>
            <a:endParaRPr lang="en-US" altLang="ja-JP" sz="2400" dirty="0" smtClean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pPr lvl="1" algn="l"/>
            <a:r>
              <a:rPr lang="ja-JP" altLang="en-US" sz="2400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・攻撃の方法</a:t>
            </a:r>
            <a:endParaRPr lang="en-US" altLang="ja-JP" sz="2400" dirty="0" smtClean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pPr lvl="1" algn="l"/>
            <a:r>
              <a:rPr lang="ja-JP" altLang="en-US" sz="2400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・回避の</a:t>
            </a:r>
            <a:r>
              <a:rPr lang="ja-JP" altLang="en-US" sz="2400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方法</a:t>
            </a:r>
            <a:endParaRPr lang="en-US" altLang="ja-JP" sz="2400" dirty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pPr algn="l"/>
            <a:r>
              <a:rPr lang="ja-JP" altLang="en-US" sz="3200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班員</a:t>
            </a:r>
            <a:r>
              <a:rPr lang="en-US" altLang="ja-JP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(</a:t>
            </a:r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五十音順</a:t>
            </a:r>
            <a:r>
              <a:rPr lang="en-US" altLang="ja-JP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)</a:t>
            </a:r>
          </a:p>
          <a:p>
            <a:pPr lvl="1" algn="l"/>
            <a:r>
              <a:rPr lang="ja-JP" altLang="en-US" sz="2800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大西・小倉・金山・佐々木・中村</a:t>
            </a:r>
            <a:endParaRPr lang="en-US" altLang="ja-JP" sz="2800" dirty="0" smtClean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067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3211" y="409303"/>
            <a:ext cx="6035040" cy="914400"/>
          </a:xfrm>
        </p:spPr>
        <p:txBody>
          <a:bodyPr>
            <a:normAutofit fontScale="90000"/>
          </a:bodyPr>
          <a:lstStyle/>
          <a:p>
            <a:pPr algn="l"/>
            <a:r>
              <a:rPr lang="ja-JP" altLang="en-US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チーム全体の戦略</a:t>
            </a:r>
            <a:endParaRPr kumimoji="1" lang="ja-JP" altLang="en-US" dirty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50520" y="2165123"/>
            <a:ext cx="7428704" cy="4508632"/>
          </a:xfrm>
        </p:spPr>
        <p:txBody>
          <a:bodyPr>
            <a:normAutofit/>
          </a:bodyPr>
          <a:lstStyle/>
          <a:p>
            <a:pPr algn="l"/>
            <a:r>
              <a:rPr lang="ja-JP" altLang="en-US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使用する</a:t>
            </a:r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機体</a:t>
            </a:r>
            <a:endParaRPr lang="en-US" altLang="ja-JP" dirty="0" smtClean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pPr lvl="1" algn="l"/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・</a:t>
            </a:r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リーダー機</a:t>
            </a:r>
            <a:r>
              <a:rPr lang="en-US" altLang="ja-JP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(</a:t>
            </a:r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少し</a:t>
            </a:r>
            <a:r>
              <a:rPr lang="en-US" altLang="ja-JP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HP</a:t>
            </a:r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が高い</a:t>
            </a:r>
            <a:r>
              <a:rPr lang="en-US" altLang="ja-JP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)</a:t>
            </a:r>
            <a:endParaRPr lang="en-US" altLang="ja-JP" dirty="0" smtClean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pPr lvl="1" algn="l"/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・一般機</a:t>
            </a:r>
            <a:r>
              <a:rPr lang="en-US" altLang="ja-JP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(</a:t>
            </a:r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レーダー付き</a:t>
            </a:r>
            <a:r>
              <a:rPr lang="en-US" altLang="ja-JP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)</a:t>
            </a:r>
            <a:endParaRPr lang="ja-JP" altLang="en-US" dirty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pPr algn="l"/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戦略</a:t>
            </a:r>
            <a:r>
              <a:rPr lang="en-US" altLang="ja-JP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1</a:t>
            </a:r>
          </a:p>
          <a:p>
            <a:pPr lvl="1" algn="l"/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相手</a:t>
            </a:r>
            <a:r>
              <a:rPr lang="ja-JP" altLang="en-US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チームの</a:t>
            </a:r>
            <a:r>
              <a:rPr lang="ja-JP" altLang="en-US" dirty="0">
                <a:solidFill>
                  <a:srgbClr val="FF0000"/>
                </a:solidFill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最も体力の低いロボット</a:t>
            </a:r>
            <a:r>
              <a:rPr lang="ja-JP" altLang="en-US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を重点的に</a:t>
            </a:r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狙い、機体数に差をつける。</a:t>
            </a:r>
            <a:endParaRPr lang="ja-JP" altLang="en-US" dirty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pPr algn="l"/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戦略</a:t>
            </a:r>
            <a:r>
              <a:rPr lang="en-US" altLang="ja-JP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2</a:t>
            </a:r>
            <a:endParaRPr lang="en-US" altLang="ja-JP" dirty="0" smtClean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pPr lvl="1" algn="l"/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相手チームに</a:t>
            </a:r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ドロイド機があれば、</a:t>
            </a:r>
            <a:r>
              <a:rPr lang="ja-JP" altLang="en-US" dirty="0" smtClean="0">
                <a:solidFill>
                  <a:srgbClr val="FF0000"/>
                </a:solidFill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レーダー搭載機</a:t>
            </a:r>
            <a:r>
              <a:rPr lang="en-US" altLang="ja-JP" dirty="0" smtClean="0">
                <a:solidFill>
                  <a:srgbClr val="FF0000"/>
                </a:solidFill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(</a:t>
            </a:r>
            <a:r>
              <a:rPr lang="ja-JP" altLang="en-US" dirty="0" smtClean="0">
                <a:solidFill>
                  <a:srgbClr val="FF0000"/>
                </a:solidFill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ドロイドじゃない機体</a:t>
            </a:r>
            <a:r>
              <a:rPr lang="en-US" altLang="ja-JP" dirty="0" smtClean="0">
                <a:solidFill>
                  <a:srgbClr val="FF0000"/>
                </a:solidFill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)</a:t>
            </a:r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を先に狙い、ドロイドを孤立</a:t>
            </a:r>
            <a:r>
              <a:rPr lang="ja-JP" altLang="en-US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させる。</a:t>
            </a:r>
          </a:p>
          <a:p>
            <a:pPr algn="l"/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戦略</a:t>
            </a:r>
            <a:r>
              <a:rPr lang="en-US" altLang="ja-JP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3</a:t>
            </a:r>
          </a:p>
          <a:p>
            <a:pPr lvl="1" algn="l"/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敵機</a:t>
            </a:r>
            <a:r>
              <a:rPr lang="ja-JP" altLang="en-US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の情報は</a:t>
            </a:r>
            <a:r>
              <a:rPr lang="ja-JP" altLang="en-US" dirty="0">
                <a:solidFill>
                  <a:srgbClr val="FF0000"/>
                </a:solidFill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チーム内で共有</a:t>
            </a:r>
            <a:r>
              <a:rPr lang="ja-JP" altLang="en-US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する</a:t>
            </a:r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。</a:t>
            </a:r>
            <a:endParaRPr lang="ja-JP" altLang="en-US" dirty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209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3211" y="409303"/>
            <a:ext cx="6035040" cy="914400"/>
          </a:xfrm>
        </p:spPr>
        <p:txBody>
          <a:bodyPr>
            <a:normAutofit/>
          </a:bodyPr>
          <a:lstStyle/>
          <a:p>
            <a:pPr algn="l"/>
            <a:r>
              <a:rPr lang="ja-JP" altLang="en-US" sz="5400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戦車毎の</a:t>
            </a:r>
            <a:r>
              <a:rPr lang="ja-JP" altLang="en-US" sz="5400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戦略</a:t>
            </a:r>
            <a:endParaRPr kumimoji="1" lang="ja-JP" altLang="en-US" sz="5400" dirty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50520" y="2165123"/>
            <a:ext cx="6858000" cy="4218259"/>
          </a:xfrm>
        </p:spPr>
        <p:txBody>
          <a:bodyPr/>
          <a:lstStyle/>
          <a:p>
            <a:pPr algn="l"/>
            <a:r>
              <a:rPr lang="ja-JP" altLang="en-US" dirty="0" smtClean="0">
                <a:solidFill>
                  <a:srgbClr val="FF0000"/>
                </a:solidFill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全ての戦車</a:t>
            </a:r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が同一のルールに基づいて動く。</a:t>
            </a:r>
            <a:endParaRPr lang="en-US" altLang="ja-JP" dirty="0" smtClean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pPr algn="l"/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そのルール</a:t>
            </a:r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はこれから紹介。</a:t>
            </a:r>
            <a:endParaRPr lang="en-US" altLang="ja-JP" dirty="0" smtClean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pPr algn="l"/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・</a:t>
            </a:r>
            <a:r>
              <a:rPr lang="ja-JP" altLang="en-US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移動方法</a:t>
            </a:r>
            <a:endParaRPr lang="en-US" altLang="ja-JP" dirty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pPr algn="l"/>
            <a:r>
              <a:rPr lang="ja-JP" altLang="en-US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・索敵の方法</a:t>
            </a:r>
            <a:endParaRPr lang="en-US" altLang="ja-JP" dirty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pPr algn="l"/>
            <a:r>
              <a:rPr lang="ja-JP" altLang="en-US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・攻撃の方法</a:t>
            </a:r>
            <a:endParaRPr lang="en-US" altLang="ja-JP" dirty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pPr algn="l"/>
            <a:r>
              <a:rPr lang="ja-JP" altLang="en-US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・回避の方法</a:t>
            </a:r>
          </a:p>
          <a:p>
            <a:pPr algn="l"/>
            <a:endParaRPr lang="ja-JP" altLang="en-US" dirty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8269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3211" y="409303"/>
            <a:ext cx="6035040" cy="914400"/>
          </a:xfrm>
        </p:spPr>
        <p:txBody>
          <a:bodyPr>
            <a:noAutofit/>
          </a:bodyPr>
          <a:lstStyle/>
          <a:p>
            <a:pPr algn="l"/>
            <a:r>
              <a:rPr lang="ja-JP" altLang="en-US" sz="5400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移動の方法</a:t>
            </a:r>
            <a:endParaRPr kumimoji="1" lang="ja-JP" altLang="en-US" sz="5400" dirty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50520" y="2165123"/>
            <a:ext cx="6858000" cy="2163037"/>
          </a:xfrm>
        </p:spPr>
        <p:txBody>
          <a:bodyPr>
            <a:normAutofit/>
          </a:bodyPr>
          <a:lstStyle/>
          <a:p>
            <a:pPr algn="l"/>
            <a:r>
              <a:rPr lang="ja-JP" altLang="en-US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移動手段には</a:t>
            </a:r>
            <a:r>
              <a:rPr lang="ja-JP" altLang="en-US" dirty="0">
                <a:solidFill>
                  <a:srgbClr val="FF0000"/>
                </a:solidFill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反重力移動</a:t>
            </a:r>
            <a:r>
              <a:rPr lang="ja-JP" altLang="en-US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を用いる</a:t>
            </a:r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。</a:t>
            </a:r>
            <a:endParaRPr lang="en-US" altLang="ja-JP" dirty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pPr algn="l"/>
            <a:endParaRPr lang="en-US" altLang="ja-JP" dirty="0" smtClean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pPr algn="l"/>
            <a:r>
              <a:rPr lang="en-US" altLang="ja-JP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What’s </a:t>
            </a:r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反重力移動？</a:t>
            </a:r>
            <a:endParaRPr lang="en-US" altLang="ja-JP" dirty="0" smtClean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pPr algn="l"/>
            <a:r>
              <a:rPr lang="ja-JP" altLang="en-US" sz="2000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フィールド</a:t>
            </a:r>
            <a:r>
              <a:rPr lang="ja-JP" altLang="en-US" sz="2000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に</a:t>
            </a:r>
            <a:r>
              <a:rPr lang="ja-JP" altLang="en-US" sz="2000" dirty="0" smtClean="0">
                <a:solidFill>
                  <a:srgbClr val="FF0000"/>
                </a:solidFill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重力点</a:t>
            </a:r>
            <a:r>
              <a:rPr lang="ja-JP" altLang="en-US" sz="2000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を置き、そこから</a:t>
            </a:r>
            <a:r>
              <a:rPr lang="ja-JP" altLang="en-US" sz="2000" dirty="0" smtClean="0">
                <a:solidFill>
                  <a:srgbClr val="FF0000"/>
                </a:solidFill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斥力</a:t>
            </a:r>
            <a:r>
              <a:rPr lang="ja-JP" altLang="en-US" sz="2000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を受けているかのように動く移動方法。</a:t>
            </a:r>
            <a:endParaRPr lang="en-US" altLang="ja-JP" sz="2000" dirty="0" smtClean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1554" y="4328160"/>
            <a:ext cx="6212975" cy="1471511"/>
          </a:xfrm>
          <a:prstGeom prst="rect">
            <a:avLst/>
          </a:prstGeom>
          <a:ln w="31750" cap="rnd" cmpd="sng">
            <a:prstDash val="sysDot"/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288000" tIns="180000" rIns="288000" bIns="180000" rtlCol="0">
            <a:spAutoFit/>
          </a:bodyPr>
          <a:lstStyle/>
          <a:p>
            <a:r>
              <a:rPr lang="en-US" altLang="ja-JP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Step1.	</a:t>
            </a:r>
            <a:r>
              <a:rPr lang="ja-JP" altLang="en-US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敵、味方、壁などとの</a:t>
            </a:r>
            <a:r>
              <a:rPr lang="ja-JP" altLang="en-US" dirty="0">
                <a:solidFill>
                  <a:srgbClr val="FF0000"/>
                </a:solidFill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位置関係を導出</a:t>
            </a:r>
            <a:r>
              <a:rPr lang="ja-JP" altLang="en-US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。</a:t>
            </a:r>
            <a:endParaRPr lang="en-US" altLang="ja-JP" dirty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r>
              <a:rPr lang="en-US" altLang="ja-JP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Step2.	</a:t>
            </a:r>
            <a:r>
              <a:rPr lang="ja-JP" altLang="en-US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そこから受ける</a:t>
            </a:r>
            <a:r>
              <a:rPr lang="ja-JP" altLang="en-US" dirty="0">
                <a:solidFill>
                  <a:srgbClr val="FF0000"/>
                </a:solidFill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斥力を合計</a:t>
            </a:r>
            <a:r>
              <a:rPr lang="ja-JP" altLang="en-US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する。</a:t>
            </a:r>
            <a:endParaRPr lang="en-US" altLang="ja-JP" dirty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r>
              <a:rPr lang="en-US" altLang="ja-JP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	(</a:t>
            </a:r>
            <a:r>
              <a:rPr lang="ja-JP" altLang="en-US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重力定数は予め決めておく</a:t>
            </a:r>
            <a:r>
              <a:rPr lang="en-US" altLang="ja-JP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)</a:t>
            </a:r>
          </a:p>
          <a:p>
            <a:r>
              <a:rPr lang="en-US" altLang="ja-JP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Step3.	</a:t>
            </a:r>
            <a:r>
              <a:rPr lang="ja-JP" altLang="en-US" dirty="0">
                <a:solidFill>
                  <a:srgbClr val="FF0000"/>
                </a:solidFill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斥力</a:t>
            </a:r>
            <a:r>
              <a:rPr lang="en-US" altLang="ja-JP" dirty="0">
                <a:solidFill>
                  <a:srgbClr val="FF0000"/>
                </a:solidFill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=</a:t>
            </a:r>
            <a:r>
              <a:rPr lang="ja-JP" altLang="en-US" dirty="0">
                <a:solidFill>
                  <a:srgbClr val="FF0000"/>
                </a:solidFill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移動する向き</a:t>
            </a:r>
            <a:r>
              <a:rPr lang="en-US" altLang="ja-JP" dirty="0">
                <a:solidFill>
                  <a:srgbClr val="FF0000"/>
                </a:solidFill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&amp;</a:t>
            </a:r>
            <a:r>
              <a:rPr lang="ja-JP" altLang="en-US" dirty="0">
                <a:solidFill>
                  <a:srgbClr val="FF0000"/>
                </a:solidFill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距離</a:t>
            </a:r>
            <a:r>
              <a:rPr lang="ja-JP" altLang="en-US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としてロボを移動</a:t>
            </a:r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。</a:t>
            </a:r>
            <a:endParaRPr lang="en-US" altLang="ja-JP" dirty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3413760" y="3246641"/>
            <a:ext cx="3640183" cy="0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509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3211" y="409303"/>
            <a:ext cx="6035040" cy="914400"/>
          </a:xfrm>
        </p:spPr>
        <p:txBody>
          <a:bodyPr>
            <a:noAutofit/>
          </a:bodyPr>
          <a:lstStyle/>
          <a:p>
            <a:pPr algn="l"/>
            <a:r>
              <a:rPr lang="ja-JP" altLang="en-US" sz="5400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索</a:t>
            </a:r>
            <a:r>
              <a:rPr lang="ja-JP" altLang="en-US" sz="5400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敵</a:t>
            </a:r>
            <a:r>
              <a:rPr lang="ja-JP" altLang="en-US" sz="5400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の方法</a:t>
            </a:r>
            <a:endParaRPr kumimoji="1" lang="ja-JP" altLang="en-US" sz="5400" dirty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50520" y="2165123"/>
            <a:ext cx="8575116" cy="4212000"/>
          </a:xfrm>
        </p:spPr>
        <p:txBody>
          <a:bodyPr>
            <a:noAutofit/>
          </a:bodyPr>
          <a:lstStyle/>
          <a:p>
            <a:pPr marL="382270" indent="-382270" algn="l" defTabSz="502412">
              <a:lnSpc>
                <a:spcPct val="100000"/>
              </a:lnSpc>
              <a:spcBef>
                <a:spcPts val="600"/>
              </a:spcBef>
              <a:defRPr sz="3096"/>
            </a:pPr>
            <a:r>
              <a:rPr lang="ja-JP" altLang="en-US" sz="2000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以下の</a:t>
            </a:r>
            <a:r>
              <a:rPr lang="en-US" altLang="ja-JP" sz="2000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2</a:t>
            </a:r>
            <a:r>
              <a:rPr lang="ja-JP" altLang="en-US" sz="2000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パターンを状況に応じて使い分ける</a:t>
            </a:r>
            <a:r>
              <a:rPr lang="ja-JP" altLang="en-US" sz="2000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。</a:t>
            </a:r>
            <a:endParaRPr lang="en-US" altLang="ja-JP" sz="2000" dirty="0" smtClean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pPr marL="382270" indent="-382270" algn="l" defTabSz="502412">
              <a:lnSpc>
                <a:spcPct val="100000"/>
              </a:lnSpc>
              <a:spcBef>
                <a:spcPts val="600"/>
              </a:spcBef>
              <a:defRPr sz="3096"/>
            </a:pPr>
            <a:endParaRPr lang="ja-JP" altLang="en-US" sz="2000" dirty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pPr marL="382270" indent="-382270" algn="l" defTabSz="502412">
              <a:lnSpc>
                <a:spcPct val="100000"/>
              </a:lnSpc>
              <a:spcBef>
                <a:spcPts val="600"/>
              </a:spcBef>
              <a:defRPr sz="3096"/>
            </a:pPr>
            <a:r>
              <a:rPr lang="ja-JP" altLang="en-US" sz="2800" dirty="0">
                <a:solidFill>
                  <a:srgbClr val="FF0000"/>
                </a:solidFill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自チームの数</a:t>
            </a:r>
            <a:r>
              <a:rPr lang="ja-JP" altLang="en-US" sz="2800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≧敵チームの数</a:t>
            </a:r>
          </a:p>
          <a:p>
            <a:pPr marL="839470" lvl="1" indent="-382270" algn="l" defTabSz="502412">
              <a:lnSpc>
                <a:spcPct val="100000"/>
              </a:lnSpc>
              <a:spcBef>
                <a:spcPts val="600"/>
              </a:spcBef>
              <a:defRPr sz="3096"/>
            </a:pPr>
            <a:r>
              <a:rPr lang="ja-JP" altLang="en-US" sz="1800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自チームで分担しながら、全ての敵機をレーダーでロックオン。</a:t>
            </a:r>
          </a:p>
          <a:p>
            <a:pPr marL="839470" lvl="1" indent="-382270" algn="l" defTabSz="502412">
              <a:lnSpc>
                <a:spcPct val="100000"/>
              </a:lnSpc>
              <a:spcBef>
                <a:spcPts val="600"/>
              </a:spcBef>
              <a:defRPr sz="3096"/>
            </a:pPr>
            <a:r>
              <a:rPr lang="ja-JP" altLang="en-US" sz="1800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開始直後はレーダーを</a:t>
            </a:r>
            <a:r>
              <a:rPr lang="en-US" altLang="ja-JP" sz="1800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1</a:t>
            </a:r>
            <a:r>
              <a:rPr lang="ja-JP" altLang="en-US" sz="1800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周させて敵を捕捉。</a:t>
            </a:r>
          </a:p>
          <a:p>
            <a:pPr marL="382270" indent="-382270" algn="l" defTabSz="502412">
              <a:lnSpc>
                <a:spcPct val="100000"/>
              </a:lnSpc>
              <a:spcBef>
                <a:spcPts val="600"/>
              </a:spcBef>
              <a:defRPr sz="3096"/>
            </a:pPr>
            <a:endParaRPr lang="ja-JP" altLang="en-US" sz="2000" dirty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pPr marL="382270" indent="-382270" algn="l" defTabSz="502412">
              <a:lnSpc>
                <a:spcPct val="100000"/>
              </a:lnSpc>
              <a:spcBef>
                <a:spcPts val="600"/>
              </a:spcBef>
              <a:defRPr sz="3096"/>
            </a:pPr>
            <a:r>
              <a:rPr lang="ja-JP" altLang="en-US" sz="2800" dirty="0">
                <a:solidFill>
                  <a:srgbClr val="FF0000"/>
                </a:solidFill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敵チームの数</a:t>
            </a:r>
            <a:r>
              <a:rPr lang="ja-JP" altLang="en-US" sz="2800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＞自チームの数</a:t>
            </a:r>
          </a:p>
          <a:p>
            <a:pPr marL="839470" lvl="1" indent="-382270" algn="l" defTabSz="502412">
              <a:lnSpc>
                <a:spcPct val="100000"/>
              </a:lnSpc>
              <a:spcBef>
                <a:spcPts val="600"/>
              </a:spcBef>
              <a:defRPr sz="3096"/>
            </a:pPr>
            <a:r>
              <a:rPr lang="ja-JP" altLang="en-US" sz="1600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体力の一番少ない機体を集中的に捕捉。</a:t>
            </a:r>
            <a:endParaRPr lang="ja-JP" altLang="en-US" sz="1600" dirty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8058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3211" y="409303"/>
            <a:ext cx="6035040" cy="914400"/>
          </a:xfrm>
        </p:spPr>
        <p:txBody>
          <a:bodyPr>
            <a:noAutofit/>
          </a:bodyPr>
          <a:lstStyle/>
          <a:p>
            <a:pPr algn="l"/>
            <a:r>
              <a:rPr lang="ja-JP" altLang="en-US" sz="5400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攻撃</a:t>
            </a:r>
            <a:r>
              <a:rPr lang="ja-JP" altLang="en-US" sz="5400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の方法</a:t>
            </a:r>
            <a:endParaRPr kumimoji="1" lang="ja-JP" altLang="en-US" sz="5400" dirty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50520" y="2165123"/>
            <a:ext cx="7461070" cy="1736317"/>
          </a:xfrm>
        </p:spPr>
        <p:txBody>
          <a:bodyPr>
            <a:normAutofit/>
          </a:bodyPr>
          <a:lstStyle/>
          <a:p>
            <a:pPr algn="l"/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「</a:t>
            </a:r>
            <a:r>
              <a:rPr lang="ja-JP" altLang="en-US" dirty="0" smtClean="0">
                <a:solidFill>
                  <a:srgbClr val="FF0000"/>
                </a:solidFill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レーダーがある機体</a:t>
            </a:r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」「</a:t>
            </a:r>
            <a:r>
              <a:rPr lang="ja-JP" altLang="en-US" dirty="0" smtClean="0">
                <a:solidFill>
                  <a:srgbClr val="FF0000"/>
                </a:solidFill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体力が最低の機体</a:t>
            </a:r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」を優先的に攻撃。</a:t>
            </a:r>
            <a:endParaRPr lang="en-US" altLang="ja-JP" dirty="0" smtClean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pPr algn="l"/>
            <a:endParaRPr lang="en-US" altLang="ja-JP" dirty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pPr algn="l"/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攻撃パターンは以下の三種。</a:t>
            </a:r>
            <a:endParaRPr lang="en-US" altLang="ja-JP" dirty="0" smtClean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1554" y="3901440"/>
            <a:ext cx="7036526" cy="2302508"/>
          </a:xfrm>
          <a:prstGeom prst="rect">
            <a:avLst/>
          </a:prstGeom>
          <a:solidFill>
            <a:schemeClr val="lt1">
              <a:alpha val="85000"/>
            </a:schemeClr>
          </a:solidFill>
          <a:ln w="38100" cap="rnd" cmpd="sng">
            <a:solidFill>
              <a:schemeClr val="tx1"/>
            </a:solidFill>
            <a:prstDash val="sysDot"/>
          </a:ln>
        </p:spPr>
        <p:txBody>
          <a:bodyPr wrap="square" lIns="288000" tIns="180000" rIns="288000" bIns="180000" rtlCol="0">
            <a:spAutoFit/>
          </a:bodyPr>
          <a:lstStyle/>
          <a:p>
            <a:r>
              <a:rPr lang="en-US" altLang="ja-JP" sz="2400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1.</a:t>
            </a:r>
            <a:r>
              <a:rPr lang="ja-JP" altLang="en-US" sz="2400" dirty="0">
                <a:solidFill>
                  <a:srgbClr val="FF0000"/>
                </a:solidFill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座標</a:t>
            </a:r>
            <a:r>
              <a:rPr lang="ja-JP" altLang="en-US" sz="2400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撃ち</a:t>
            </a:r>
            <a:endParaRPr lang="en-US" altLang="ja-JP" sz="2400" dirty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　　　敵機</a:t>
            </a:r>
            <a:r>
              <a:rPr lang="ja-JP" altLang="en-US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を</a:t>
            </a:r>
            <a:r>
              <a:rPr lang="ja-JP" altLang="en-US" dirty="0">
                <a:solidFill>
                  <a:srgbClr val="FF0000"/>
                </a:solidFill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捉えた位置</a:t>
            </a:r>
            <a:r>
              <a:rPr lang="ja-JP" altLang="en-US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へ弾を撃つ。</a:t>
            </a:r>
            <a:endParaRPr lang="en-US" altLang="ja-JP" dirty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r>
              <a:rPr lang="en-US" altLang="ja-JP" sz="2400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2.</a:t>
            </a:r>
            <a:r>
              <a:rPr lang="ja-JP" altLang="en-US" sz="2400" dirty="0">
                <a:solidFill>
                  <a:srgbClr val="FF0000"/>
                </a:solidFill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等速</a:t>
            </a:r>
            <a:r>
              <a:rPr lang="ja-JP" altLang="en-US" sz="2400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直線運動撃ち</a:t>
            </a:r>
            <a:endParaRPr lang="en-US" altLang="ja-JP" sz="2400" dirty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　　　敵機</a:t>
            </a:r>
            <a:r>
              <a:rPr lang="ja-JP" altLang="en-US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が</a:t>
            </a:r>
            <a:r>
              <a:rPr lang="ja-JP" altLang="en-US" dirty="0">
                <a:solidFill>
                  <a:srgbClr val="FF0000"/>
                </a:solidFill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等速直線運動している場合の予測先</a:t>
            </a:r>
            <a:r>
              <a:rPr lang="ja-JP" altLang="en-US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に撃つ。</a:t>
            </a:r>
            <a:endParaRPr lang="en-US" altLang="ja-JP" dirty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r>
              <a:rPr lang="en-US" altLang="ja-JP" sz="2400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3 .</a:t>
            </a:r>
            <a:r>
              <a:rPr lang="ja-JP" altLang="en-US" sz="2400" dirty="0">
                <a:solidFill>
                  <a:srgbClr val="FF0000"/>
                </a:solidFill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等加速度</a:t>
            </a:r>
            <a:r>
              <a:rPr lang="ja-JP" altLang="en-US" sz="2400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直線運動撃ち</a:t>
            </a:r>
            <a:endParaRPr lang="en-US" altLang="ja-JP" sz="2400" dirty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　　　敵機</a:t>
            </a:r>
            <a:r>
              <a:rPr lang="ja-JP" altLang="en-US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が</a:t>
            </a:r>
            <a:r>
              <a:rPr lang="ja-JP" altLang="en-US" dirty="0">
                <a:solidFill>
                  <a:srgbClr val="FF0000"/>
                </a:solidFill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等加速度直線運動している場合の予測先</a:t>
            </a:r>
            <a:r>
              <a:rPr lang="ja-JP" altLang="en-US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に撃つ。</a:t>
            </a:r>
          </a:p>
        </p:txBody>
      </p:sp>
    </p:spTree>
    <p:extLst>
      <p:ext uri="{BB962C8B-B14F-4D97-AF65-F5344CB8AC3E}">
        <p14:creationId xmlns:p14="http://schemas.microsoft.com/office/powerpoint/2010/main" val="1980581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3211" y="409303"/>
            <a:ext cx="6035040" cy="914400"/>
          </a:xfrm>
        </p:spPr>
        <p:txBody>
          <a:bodyPr>
            <a:noAutofit/>
          </a:bodyPr>
          <a:lstStyle/>
          <a:p>
            <a:pPr algn="l"/>
            <a:r>
              <a:rPr lang="ja-JP" altLang="en-US" sz="5400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回避</a:t>
            </a:r>
            <a:r>
              <a:rPr lang="ja-JP" altLang="en-US" sz="5400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の方法</a:t>
            </a:r>
            <a:endParaRPr kumimoji="1" lang="ja-JP" altLang="en-US" sz="5400" dirty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50520" y="2165123"/>
            <a:ext cx="6858000" cy="4218259"/>
          </a:xfrm>
        </p:spPr>
        <p:txBody>
          <a:bodyPr/>
          <a:lstStyle/>
          <a:p>
            <a:pPr algn="l"/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敵の弾丸の弾道上に定点を設定。自機が定点から一定範囲内にいたら抜け出すように動く。</a:t>
            </a:r>
            <a:endParaRPr lang="ja-JP" altLang="en-US" dirty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32" y="2839663"/>
            <a:ext cx="6162988" cy="354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7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</TotalTime>
  <Words>317</Words>
  <Application>Microsoft Office PowerPoint</Application>
  <PresentationFormat>画面に合わせる (4:3)</PresentationFormat>
  <Paragraphs>57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ＭＳ Ｐゴシック</vt:lpstr>
      <vt:lpstr>小塚ゴシック Std H</vt:lpstr>
      <vt:lpstr>Arial</vt:lpstr>
      <vt:lpstr>Calibri</vt:lpstr>
      <vt:lpstr>Calibri Light</vt:lpstr>
      <vt:lpstr>Office テーマ</vt:lpstr>
      <vt:lpstr>6班の戦略発表</vt:lpstr>
      <vt:lpstr>チーム全体の戦略</vt:lpstr>
      <vt:lpstr>戦車毎の戦略</vt:lpstr>
      <vt:lpstr>移動の方法</vt:lpstr>
      <vt:lpstr>索敵の方法</vt:lpstr>
      <vt:lpstr>攻撃の方法</vt:lpstr>
      <vt:lpstr>回避の方法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チーム全体の戦略</dc:title>
  <dc:creator>小倉且也</dc:creator>
  <cp:lastModifiedBy>小倉且也</cp:lastModifiedBy>
  <cp:revision>18</cp:revision>
  <dcterms:created xsi:type="dcterms:W3CDTF">2016-01-17T07:29:31Z</dcterms:created>
  <dcterms:modified xsi:type="dcterms:W3CDTF">2016-01-19T06:48:01Z</dcterms:modified>
</cp:coreProperties>
</file>