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 &amp; サブタイトル">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タイトルテキスト</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Light"/>
                <a:ea typeface="Helvetica Light"/>
                <a:cs typeface="Helvetica Light"/>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“ここに引用を入力してください。”</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タイトルテキスト</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23" name="Shape 23"/>
          <p:cNvSpPr/>
          <p:nvPr>
            <p:ph type="sldNum" sz="quarter" idx="2"/>
          </p:nvPr>
        </p:nvSpPr>
        <p:spPr>
          <a:xfrm>
            <a:off x="6288709" y="9245600"/>
            <a:ext cx="414682" cy="330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タイトルテキスト</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タイトルテキスト</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 &amp; 箇条書き">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タイトルテキスト</a:t>
            </a:r>
          </a:p>
        </p:txBody>
      </p:sp>
      <p:sp>
        <p:nvSpPr>
          <p:cNvPr id="57" name="Shape 57"/>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タイトルテキスト</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本文レベル1</a:t>
            </a:r>
          </a:p>
          <a:p>
            <a:pPr lvl="1"/>
            <a:r>
              <a:t>本文レベル2</a:t>
            </a:r>
          </a:p>
          <a:p>
            <a:pPr lvl="2"/>
            <a:r>
              <a:t>本文レベル3</a:t>
            </a:r>
          </a:p>
          <a:p>
            <a:pPr lvl="3"/>
            <a:r>
              <a:t>本文レベル4</a:t>
            </a:r>
          </a:p>
          <a:p>
            <a:pPr lvl="4"/>
            <a:r>
              <a:t>本文レベル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画像（3 点）">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4" name="Shape 4"/>
          <p:cNvSpPr/>
          <p:nvPr>
            <p:ph type="sldNum" sz="quarter" idx="2"/>
          </p:nvPr>
        </p:nvSpPr>
        <p:spPr>
          <a:xfrm>
            <a:off x="6288709" y="9251950"/>
            <a:ext cx="414682" cy="330200"/>
          </a:xfrm>
          <a:prstGeom prst="rect">
            <a:avLst/>
          </a:prstGeom>
          <a:ln w="12700">
            <a:miter lim="400000"/>
          </a:ln>
        </p:spPr>
        <p:txBody>
          <a:bodyPr wrap="none" lIns="50800" tIns="50800" rIns="50800" bIns="50800">
            <a:spAutoFit/>
          </a:bodyPr>
          <a:lstStyle>
            <a:lvl1pPr>
              <a:defRPr sz="18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自班ロボの概要</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チーム全体の戦略</a:t>
            </a:r>
          </a:p>
        </p:txBody>
      </p:sp>
      <p:sp>
        <p:nvSpPr>
          <p:cNvPr id="123" name="Shape 123"/>
          <p:cNvSpPr/>
          <p:nvPr>
            <p:ph type="body" idx="1"/>
          </p:nvPr>
        </p:nvSpPr>
        <p:spPr>
          <a:prstGeom prst="rect">
            <a:avLst/>
          </a:prstGeom>
        </p:spPr>
        <p:txBody>
          <a:bodyPr anchor="t"/>
          <a:lstStyle/>
          <a:p>
            <a:pPr/>
            <a:r>
              <a:t>使用する機体はリーダー機と一般機の二体である。</a:t>
            </a:r>
          </a:p>
          <a:p>
            <a:pPr/>
            <a:r>
              <a:t>相手チームの最も体力の低いロボットを重点的に狙うことによって数の上で優位に立つことを狙う。</a:t>
            </a:r>
          </a:p>
          <a:p>
            <a:pPr/>
            <a:r>
              <a:t>相手がドロイド機をチームに組んでいた場合、ドロイドでないレーダーを搭載した機体を狙うことにより、ドロイドを情報的に隔離する。</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戦車ごとの戦略</a:t>
            </a:r>
          </a:p>
        </p:txBody>
      </p:sp>
      <p:sp>
        <p:nvSpPr>
          <p:cNvPr id="126" name="Shape 126"/>
          <p:cNvSpPr/>
          <p:nvPr>
            <p:ph type="body" idx="1"/>
          </p:nvPr>
        </p:nvSpPr>
        <p:spPr>
          <a:prstGeom prst="rect">
            <a:avLst/>
          </a:prstGeom>
        </p:spPr>
        <p:txBody>
          <a:bodyPr anchor="t"/>
          <a:lstStyle/>
          <a:p>
            <a:pPr/>
            <a:r>
              <a:t>戦車ごとに行動を変えることはしない。言うなればそれぞれの戦車は一つの仕組みのみで動く。</a:t>
            </a:r>
          </a:p>
          <a:p>
            <a:pPr/>
            <a:r>
              <a:t>それぞれの機体がレーダーで相手機体の情報を取得し、それらを共有することにより状況に応じた戦略の変更を可能にする。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移動方式</a:t>
            </a:r>
          </a:p>
        </p:txBody>
      </p:sp>
      <p:sp>
        <p:nvSpPr>
          <p:cNvPr id="129" name="Shape 129"/>
          <p:cNvSpPr/>
          <p:nvPr>
            <p:ph type="body" idx="1"/>
          </p:nvPr>
        </p:nvSpPr>
        <p:spPr>
          <a:prstGeom prst="rect">
            <a:avLst/>
          </a:prstGeom>
        </p:spPr>
        <p:txBody>
          <a:bodyPr anchor="t"/>
          <a:lstStyle/>
          <a:p>
            <a:pPr/>
            <a:r>
              <a:t>移動手段には反重力移動を用いる。具体的には重力点を設定し、そこから遠ざかるようにロボットの移動を定める。</a:t>
            </a:r>
          </a:p>
        </p:txBody>
      </p:sp>
      <p:grpSp>
        <p:nvGrpSpPr>
          <p:cNvPr id="141" name="Group 141"/>
          <p:cNvGrpSpPr/>
          <p:nvPr/>
        </p:nvGrpSpPr>
        <p:grpSpPr>
          <a:xfrm>
            <a:off x="1617543" y="4875891"/>
            <a:ext cx="10265410" cy="4359368"/>
            <a:chOff x="0" y="0"/>
            <a:chExt cx="10265408" cy="4359366"/>
          </a:xfrm>
        </p:grpSpPr>
        <p:sp>
          <p:nvSpPr>
            <p:cNvPr id="130" name="Shape 130"/>
            <p:cNvSpPr/>
            <p:nvPr/>
          </p:nvSpPr>
          <p:spPr>
            <a:xfrm>
              <a:off x="0" y="0"/>
              <a:ext cx="10265409" cy="4359367"/>
            </a:xfrm>
            <a:prstGeom prst="rect">
              <a:avLst/>
            </a:prstGeom>
            <a:no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1" name="Shape 131"/>
            <p:cNvSpPr/>
            <p:nvPr/>
          </p:nvSpPr>
          <p:spPr>
            <a:xfrm>
              <a:off x="3346339" y="2027517"/>
              <a:ext cx="408569" cy="408569"/>
            </a:xfrm>
            <a:prstGeom prst="ellipse">
              <a:avLst/>
            </a:prstGeom>
            <a:noFill/>
            <a:ln w="6350" cap="flat">
              <a:solidFill>
                <a:srgbClr val="000000"/>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2" name="Shape 132"/>
            <p:cNvSpPr/>
            <p:nvPr/>
          </p:nvSpPr>
          <p:spPr>
            <a:xfrm flipV="1">
              <a:off x="2299886" y="2245863"/>
              <a:ext cx="1270001" cy="12700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33" name="Shape 133"/>
            <p:cNvSpPr/>
            <p:nvPr/>
          </p:nvSpPr>
          <p:spPr>
            <a:xfrm>
              <a:off x="871956" y="3486449"/>
              <a:ext cx="14859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重力点</a:t>
              </a:r>
            </a:p>
          </p:txBody>
        </p:sp>
        <p:sp>
          <p:nvSpPr>
            <p:cNvPr id="134" name="Shape 134"/>
            <p:cNvSpPr/>
            <p:nvPr/>
          </p:nvSpPr>
          <p:spPr>
            <a:xfrm>
              <a:off x="5600743" y="1015882"/>
              <a:ext cx="814793" cy="73581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5" name="Shape 135"/>
            <p:cNvSpPr/>
            <p:nvPr/>
          </p:nvSpPr>
          <p:spPr>
            <a:xfrm>
              <a:off x="5036589" y="111502"/>
              <a:ext cx="194310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ロボット</a:t>
              </a:r>
            </a:p>
          </p:txBody>
        </p:sp>
        <p:sp>
          <p:nvSpPr>
            <p:cNvPr id="136" name="Shape 136"/>
            <p:cNvSpPr/>
            <p:nvPr/>
          </p:nvSpPr>
          <p:spPr>
            <a:xfrm>
              <a:off x="6008139" y="549294"/>
              <a:ext cx="1" cy="41491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37" name="Shape 137"/>
            <p:cNvSpPr/>
            <p:nvPr/>
          </p:nvSpPr>
          <p:spPr>
            <a:xfrm flipV="1">
              <a:off x="3729757" y="1479974"/>
              <a:ext cx="1871509" cy="747749"/>
            </a:xfrm>
            <a:prstGeom prst="line">
              <a:avLst/>
            </a:prstGeom>
            <a:noFill/>
            <a:ln w="127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400">
                  <a:solidFill>
                    <a:srgbClr val="000000"/>
                  </a:solidFill>
                </a:defRPr>
              </a:pPr>
            </a:p>
          </p:txBody>
        </p:sp>
        <p:sp>
          <p:nvSpPr>
            <p:cNvPr id="138" name="Shape 138"/>
            <p:cNvSpPr/>
            <p:nvPr/>
          </p:nvSpPr>
          <p:spPr>
            <a:xfrm>
              <a:off x="4510063" y="1731477"/>
              <a:ext cx="31089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r</a:t>
              </a:r>
            </a:p>
          </p:txBody>
        </p:sp>
        <p:sp>
          <p:nvSpPr>
            <p:cNvPr id="139" name="Shape 139"/>
            <p:cNvSpPr/>
            <p:nvPr/>
          </p:nvSpPr>
          <p:spPr>
            <a:xfrm flipV="1">
              <a:off x="5954158" y="749354"/>
              <a:ext cx="1667610" cy="666997"/>
            </a:xfrm>
            <a:prstGeom prst="line">
              <a:avLst/>
            </a:prstGeom>
            <a:noFill/>
            <a:ln w="1143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40" name="Shape 140"/>
            <p:cNvSpPr/>
            <p:nvPr/>
          </p:nvSpPr>
          <p:spPr>
            <a:xfrm>
              <a:off x="7645043" y="327356"/>
              <a:ext cx="389535"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F</a:t>
              </a:r>
            </a:p>
          </p:txBody>
        </p:sp>
      </p:gr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索敵手段</a:t>
            </a:r>
          </a:p>
        </p:txBody>
      </p:sp>
      <p:sp>
        <p:nvSpPr>
          <p:cNvPr id="144" name="Shape 144"/>
          <p:cNvSpPr/>
          <p:nvPr>
            <p:ph type="body" idx="1"/>
          </p:nvPr>
        </p:nvSpPr>
        <p:spPr>
          <a:prstGeom prst="rect">
            <a:avLst/>
          </a:prstGeom>
        </p:spPr>
        <p:txBody>
          <a:bodyPr anchor="t"/>
          <a:lstStyle/>
          <a:p>
            <a:pPr marL="382270" indent="-382270" defTabSz="502412">
              <a:spcBef>
                <a:spcPts val="3600"/>
              </a:spcBef>
              <a:defRPr sz="3096"/>
            </a:pPr>
            <a:r>
              <a:t>索敵手段は状況に応じた以下の二つのパターンを用意した。</a:t>
            </a:r>
          </a:p>
          <a:p>
            <a:pPr lvl="1" marL="1092200" indent="-546100" defTabSz="502412">
              <a:spcBef>
                <a:spcPts val="3600"/>
              </a:spcBef>
              <a:buSzPct val="100000"/>
              <a:buAutoNum type="arabicPeriod" startAt="1"/>
              <a:defRPr sz="3096"/>
            </a:pPr>
            <a:r>
              <a:t>自分の機体とWallsを除いた敵機の数が同じ、もしくは自分の機体の方が多い場合は、敵機の全てをレーダーによりロックオンし情報を習得し続ける。開始初期の敵機の補足はレーダーを360度回転することにより行うこととする。</a:t>
            </a:r>
          </a:p>
          <a:p>
            <a:pPr lvl="1" marL="1092200" indent="-546100" defTabSz="502412">
              <a:spcBef>
                <a:spcPts val="3600"/>
              </a:spcBef>
              <a:buSzPct val="100000"/>
              <a:buAutoNum type="arabicPeriod" startAt="1"/>
              <a:defRPr sz="3096"/>
            </a:pPr>
            <a:r>
              <a:t>上記以外の状況下では体力の一番少ない機体を集中的に補足することにした。</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攻撃戦略</a:t>
            </a:r>
          </a:p>
        </p:txBody>
      </p:sp>
      <p:sp>
        <p:nvSpPr>
          <p:cNvPr id="147" name="Shape 147"/>
          <p:cNvSpPr/>
          <p:nvPr>
            <p:ph type="body" idx="1"/>
          </p:nvPr>
        </p:nvSpPr>
        <p:spPr>
          <a:prstGeom prst="rect">
            <a:avLst/>
          </a:prstGeom>
        </p:spPr>
        <p:txBody>
          <a:bodyPr anchor="t"/>
          <a:lstStyle/>
          <a:p>
            <a:pPr marL="320040" indent="-320040" defTabSz="420624">
              <a:spcBef>
                <a:spcPts val="3000"/>
              </a:spcBef>
              <a:defRPr sz="2592"/>
            </a:pPr>
            <a:r>
              <a:t>基本的な方針は優先順位の高い敵機を集中的に撃破するというものである。撃破対象の最上位としてレーダー搭載機かつ体力の最も低い機体を狙い、ドロイド機を優先順位の最下位とした。また射撃パターンは以下の3パターンを用意し、対戦中最も有効であると判断されたものを利用することにした。なお判断には専用のクラスを作成した。</a:t>
            </a:r>
          </a:p>
          <a:p>
            <a:pPr marL="457200" indent="-457200" defTabSz="420624">
              <a:spcBef>
                <a:spcPts val="3000"/>
              </a:spcBef>
              <a:buSzPct val="100000"/>
              <a:buAutoNum type="arabicPeriod" startAt="1"/>
              <a:defRPr sz="2592"/>
            </a:pPr>
            <a:r>
              <a:t>座標撃ち：レーダーによって捉えた敵機の居る座標に弾丸を発射する。</a:t>
            </a:r>
          </a:p>
          <a:p>
            <a:pPr marL="457200" indent="-457200" defTabSz="420624">
              <a:spcBef>
                <a:spcPts val="3000"/>
              </a:spcBef>
              <a:buSzPct val="100000"/>
              <a:buAutoNum type="arabicPeriod" startAt="1"/>
              <a:defRPr sz="2592"/>
            </a:pPr>
            <a:r>
              <a:t>等速直線運動撃ち：相手が等速直線運動をしていると仮定して、その予測移動先に弾丸を反射する。</a:t>
            </a:r>
          </a:p>
          <a:p>
            <a:pPr marL="457200" indent="-457200" defTabSz="420624">
              <a:spcBef>
                <a:spcPts val="3000"/>
              </a:spcBef>
              <a:buSzPct val="100000"/>
              <a:buAutoNum type="arabicPeriod" startAt="1"/>
              <a:defRPr sz="2592"/>
            </a:pPr>
            <a:r>
              <a:t>等加速度直線運動撃ち：相手が等加速度運動をしていると仮定して、その予測先に弾丸を発射する。</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idx="1"/>
          </p:nvPr>
        </p:nvSpPr>
        <p:spPr>
          <a:xfrm>
            <a:off x="667504" y="2609850"/>
            <a:ext cx="11099801" cy="6286500"/>
          </a:xfrm>
          <a:prstGeom prst="rect">
            <a:avLst/>
          </a:prstGeom>
        </p:spPr>
        <p:txBody>
          <a:bodyPr anchor="t"/>
          <a:lstStyle/>
          <a:p>
            <a:pPr/>
            <a:r>
              <a:t>回避は敵の弾丸の弾道上に定点を設定し、そこから一定範囲内に自機がいた場合にすることにした。</a:t>
            </a:r>
          </a:p>
        </p:txBody>
      </p:sp>
      <p:sp>
        <p:nvSpPr>
          <p:cNvPr id="150" name="Shape 150"/>
          <p:cNvSpPr/>
          <p:nvPr>
            <p:ph type="title"/>
          </p:nvPr>
        </p:nvSpPr>
        <p:spPr>
          <a:prstGeom prst="rect">
            <a:avLst/>
          </a:prstGeom>
        </p:spPr>
        <p:txBody>
          <a:bodyPr/>
          <a:lstStyle/>
          <a:p>
            <a:pPr/>
            <a:r>
              <a:t>回避パターン</a:t>
            </a:r>
          </a:p>
        </p:txBody>
      </p:sp>
      <p:grpSp>
        <p:nvGrpSpPr>
          <p:cNvPr id="165" name="Group 165"/>
          <p:cNvGrpSpPr/>
          <p:nvPr/>
        </p:nvGrpSpPr>
        <p:grpSpPr>
          <a:xfrm>
            <a:off x="1542486" y="4172103"/>
            <a:ext cx="9349837" cy="4514522"/>
            <a:chOff x="0" y="0"/>
            <a:chExt cx="9349836" cy="4514520"/>
          </a:xfrm>
        </p:grpSpPr>
        <p:sp>
          <p:nvSpPr>
            <p:cNvPr id="151" name="Shape 151"/>
            <p:cNvSpPr/>
            <p:nvPr/>
          </p:nvSpPr>
          <p:spPr>
            <a:xfrm>
              <a:off x="0" y="0"/>
              <a:ext cx="9349837" cy="4514521"/>
            </a:xfrm>
            <a:prstGeom prst="rect">
              <a:avLst/>
            </a:prstGeom>
            <a:noFill/>
            <a:ln w="12700" cap="flat">
              <a:noFill/>
              <a:miter lim="400000"/>
            </a:ln>
            <a:effectLst/>
          </p:spPr>
          <p:txBody>
            <a:bodyPr wrap="square" lIns="50800" tIns="50800" rIns="50800" bIns="50800" numCol="1" anchor="ctr">
              <a:noAutofit/>
            </a:bodyPr>
            <a:lstStyle/>
            <a:p>
              <a:pPr>
                <a:defRPr sz="2400">
                  <a:solidFill>
                    <a:srgbClr val="000000"/>
                  </a:solidFill>
                </a:defRPr>
              </a:pPr>
            </a:p>
          </p:txBody>
        </p:sp>
        <p:sp>
          <p:nvSpPr>
            <p:cNvPr id="152" name="Shape 152"/>
            <p:cNvSpPr/>
            <p:nvPr/>
          </p:nvSpPr>
          <p:spPr>
            <a:xfrm>
              <a:off x="1849951" y="1824845"/>
              <a:ext cx="901921" cy="86483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53" name="Shape 153"/>
            <p:cNvSpPr/>
            <p:nvPr/>
          </p:nvSpPr>
          <p:spPr>
            <a:xfrm flipV="1">
              <a:off x="3386898" y="2257260"/>
              <a:ext cx="4140614" cy="1"/>
            </a:xfrm>
            <a:prstGeom prst="line">
              <a:avLst/>
            </a:prstGeom>
            <a:noFill/>
            <a:ln w="38100" cap="rnd">
              <a:solidFill>
                <a:srgbClr val="000000"/>
              </a:solidFill>
              <a:custDash>
                <a:ds d="100000" sp="200000"/>
              </a:custDash>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54" name="Shape 154"/>
            <p:cNvSpPr/>
            <p:nvPr/>
          </p:nvSpPr>
          <p:spPr>
            <a:xfrm>
              <a:off x="2749938" y="2074011"/>
              <a:ext cx="629698" cy="366499"/>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55" name="Shape 155"/>
            <p:cNvSpPr/>
            <p:nvPr/>
          </p:nvSpPr>
          <p:spPr>
            <a:xfrm>
              <a:off x="5741089" y="2125286"/>
              <a:ext cx="267621" cy="263949"/>
            </a:xfrm>
            <a:prstGeom prst="ellipse">
              <a:avLst/>
            </a:prstGeom>
            <a:noFill/>
            <a:ln w="25400" cap="flat">
              <a:solidFill>
                <a:srgbClr val="FF2600"/>
              </a:solidFill>
              <a:prstDash val="sysDot"/>
              <a:miter lim="400000"/>
            </a:ln>
            <a:effectLst/>
          </p:spPr>
          <p:txBody>
            <a:bodyPr wrap="square" lIns="50800" tIns="50800" rIns="50800" bIns="50800" numCol="1" anchor="ctr">
              <a:noAutofit/>
            </a:bodyPr>
            <a:lstStyle/>
            <a:p>
              <a:pPr>
                <a:defRPr sz="2400">
                  <a:solidFill>
                    <a:srgbClr val="000000"/>
                  </a:solidFill>
                </a:defRPr>
              </a:pPr>
            </a:p>
          </p:txBody>
        </p:sp>
        <p:sp>
          <p:nvSpPr>
            <p:cNvPr id="156" name="Shape 156"/>
            <p:cNvSpPr/>
            <p:nvPr/>
          </p:nvSpPr>
          <p:spPr>
            <a:xfrm>
              <a:off x="4903254" y="1285615"/>
              <a:ext cx="1943292" cy="1943291"/>
            </a:xfrm>
            <a:prstGeom prst="ellipse">
              <a:avLst/>
            </a:prstGeom>
            <a:noFill/>
            <a:ln w="25400" cap="flat">
              <a:solidFill>
                <a:srgbClr val="8E2811"/>
              </a:solidFill>
              <a:prstDash val="sysDot"/>
              <a:miter lim="400000"/>
            </a:ln>
            <a:effectLst/>
          </p:spPr>
          <p:txBody>
            <a:bodyPr wrap="square" lIns="50800" tIns="50800" rIns="50800" bIns="50800" numCol="1" anchor="ctr">
              <a:noAutofit/>
            </a:bodyPr>
            <a:lstStyle/>
            <a:p>
              <a:pPr>
                <a:defRPr sz="2400">
                  <a:solidFill>
                    <a:srgbClr val="000000"/>
                  </a:solidFill>
                </a:defRPr>
              </a:pPr>
            </a:p>
          </p:txBody>
        </p:sp>
        <p:sp>
          <p:nvSpPr>
            <p:cNvPr id="157" name="Shape 157"/>
            <p:cNvSpPr/>
            <p:nvPr/>
          </p:nvSpPr>
          <p:spPr>
            <a:xfrm flipV="1">
              <a:off x="5929889" y="1532115"/>
              <a:ext cx="629698" cy="629698"/>
            </a:xfrm>
            <a:prstGeom prst="line">
              <a:avLst/>
            </a:prstGeom>
            <a:noFill/>
            <a:ln w="25400" cap="flat">
              <a:solidFill>
                <a:srgbClr val="FF2600"/>
              </a:solidFill>
              <a:prstDash val="solid"/>
              <a:miter lim="400000"/>
              <a:headEnd type="triangle" w="med" len="med"/>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58" name="Shape 158"/>
            <p:cNvSpPr/>
            <p:nvPr/>
          </p:nvSpPr>
          <p:spPr>
            <a:xfrm>
              <a:off x="5929448" y="1355282"/>
              <a:ext cx="31089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r</a:t>
              </a:r>
            </a:p>
          </p:txBody>
        </p:sp>
        <p:sp>
          <p:nvSpPr>
            <p:cNvPr id="159" name="Shape 159"/>
            <p:cNvSpPr/>
            <p:nvPr/>
          </p:nvSpPr>
          <p:spPr>
            <a:xfrm>
              <a:off x="1481609" y="1250283"/>
              <a:ext cx="163860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Enemy</a:t>
              </a:r>
            </a:p>
          </p:txBody>
        </p:sp>
        <p:sp>
          <p:nvSpPr>
            <p:cNvPr id="160" name="Shape 160"/>
            <p:cNvSpPr/>
            <p:nvPr/>
          </p:nvSpPr>
          <p:spPr>
            <a:xfrm>
              <a:off x="3687403" y="2125286"/>
              <a:ext cx="267621" cy="263949"/>
            </a:xfrm>
            <a:prstGeom prst="ellipse">
              <a:avLst/>
            </a:prstGeom>
            <a:solidFill>
              <a:schemeClr val="accent5"/>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61" name="Shape 161"/>
            <p:cNvSpPr/>
            <p:nvPr/>
          </p:nvSpPr>
          <p:spPr>
            <a:xfrm flipH="1" flipV="1">
              <a:off x="5971873" y="2378622"/>
              <a:ext cx="855851" cy="855851"/>
            </a:xfrm>
            <a:prstGeom prst="line">
              <a:avLst/>
            </a:prstGeom>
            <a:noFill/>
            <a:ln w="25400" cap="flat">
              <a:solidFill>
                <a:srgbClr val="FF26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62" name="Shape 162"/>
            <p:cNvSpPr/>
            <p:nvPr/>
          </p:nvSpPr>
          <p:spPr>
            <a:xfrm flipV="1">
              <a:off x="2836348" y="2378622"/>
              <a:ext cx="855852" cy="855851"/>
            </a:xfrm>
            <a:prstGeom prst="line">
              <a:avLst/>
            </a:prstGeom>
            <a:noFill/>
            <a:ln w="25400" cap="flat">
              <a:solidFill>
                <a:srgbClr val="FF2600"/>
              </a:solidFill>
              <a:prstDash val="solid"/>
              <a:miter lim="400000"/>
              <a:tailEnd type="triangle" w="med" len="med"/>
            </a:ln>
            <a:effectLst/>
          </p:spPr>
          <p:txBody>
            <a:bodyPr wrap="square" lIns="50800" tIns="50800" rIns="50800" bIns="50800" numCol="1" anchor="ctr">
              <a:noAutofit/>
            </a:bodyPr>
            <a:lstStyle/>
            <a:p>
              <a:pPr>
                <a:defRPr sz="2400">
                  <a:solidFill>
                    <a:srgbClr val="000000"/>
                  </a:solidFill>
                </a:defRPr>
              </a:pPr>
            </a:p>
          </p:txBody>
        </p:sp>
        <p:sp>
          <p:nvSpPr>
            <p:cNvPr id="163" name="Shape 163"/>
            <p:cNvSpPr/>
            <p:nvPr/>
          </p:nvSpPr>
          <p:spPr>
            <a:xfrm>
              <a:off x="1022599" y="3280995"/>
              <a:ext cx="33147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弾丸の現在位置</a:t>
              </a:r>
            </a:p>
          </p:txBody>
        </p:sp>
        <p:sp>
          <p:nvSpPr>
            <p:cNvPr id="164" name="Shape 164"/>
            <p:cNvSpPr/>
            <p:nvPr/>
          </p:nvSpPr>
          <p:spPr>
            <a:xfrm>
              <a:off x="5402531" y="3280995"/>
              <a:ext cx="33147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弾丸の未来位置</a:t>
              </a:r>
            </a:p>
          </p:txBody>
        </p:sp>
      </p:gr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所感</a:t>
            </a:r>
          </a:p>
        </p:txBody>
      </p:sp>
      <p:sp>
        <p:nvSpPr>
          <p:cNvPr id="168" name="Shape 168"/>
          <p:cNvSpPr/>
          <p:nvPr>
            <p:ph type="body" idx="1"/>
          </p:nvPr>
        </p:nvSpPr>
        <p:spPr>
          <a:prstGeom prst="rect">
            <a:avLst/>
          </a:prstGeom>
        </p:spPr>
        <p:txBody>
          <a:bodyPr anchor="t"/>
          <a:lstStyle/>
          <a:p>
            <a:pPr marL="408940" indent="-408940" defTabSz="537463">
              <a:spcBef>
                <a:spcPts val="3800"/>
              </a:spcBef>
              <a:defRPr sz="3312"/>
            </a:pPr>
            <a:r>
              <a:t>今回は制作予定のロボットが間に間に合わなかったため急遽代替のロボを作成した。</a:t>
            </a:r>
          </a:p>
          <a:p>
            <a:pPr lvl="2" marL="1226819" indent="-408940" defTabSz="537463">
              <a:spcBef>
                <a:spcPts val="3800"/>
              </a:spcBef>
              <a:defRPr sz="3312"/>
            </a:pPr>
            <a:r>
              <a:t>上記の原因として、一つには我々が最新のJavaの使用でコーディングをしていたため、Robocedeがそれをサポートしていなかったことがあげられる。</a:t>
            </a:r>
          </a:p>
          <a:p>
            <a:pPr lvl="2" marL="1226819" indent="-408940" defTabSz="537463">
              <a:spcBef>
                <a:spcPts val="3800"/>
              </a:spcBef>
              <a:defRPr sz="3312"/>
            </a:pPr>
            <a:r>
              <a:t>また、スケジュールの詰めの甘さもあったかと考えられる。少なくともリリースの段階で予備の時間は確保しておくべきであったと感じた。</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予備：代替ロボの仕様</a:t>
            </a:r>
          </a:p>
        </p:txBody>
      </p:sp>
      <p:sp>
        <p:nvSpPr>
          <p:cNvPr id="171" name="Shape 171"/>
          <p:cNvSpPr/>
          <p:nvPr>
            <p:ph type="body" idx="1"/>
          </p:nvPr>
        </p:nvSpPr>
        <p:spPr>
          <a:prstGeom prst="rect">
            <a:avLst/>
          </a:prstGeom>
        </p:spPr>
        <p:txBody>
          <a:bodyPr anchor="t"/>
          <a:lstStyle/>
          <a:p>
            <a:pPr marL="0" indent="0" defTabSz="449833">
              <a:spcBef>
                <a:spcPts val="3200"/>
              </a:spcBef>
              <a:buSzTx/>
              <a:buNone/>
              <a:defRPr sz="2772"/>
            </a:pPr>
            <a:r>
              <a:t>チーム全体としての戦略：味方との連携はしない。</a:t>
            </a:r>
          </a:p>
          <a:p>
            <a:pPr marL="0" indent="0" defTabSz="449833">
              <a:spcBef>
                <a:spcPts val="3200"/>
              </a:spcBef>
              <a:buSzTx/>
              <a:buNone/>
              <a:defRPr sz="2772"/>
            </a:pPr>
            <a:r>
              <a:t>索敵：味方以外の最初に発見したロボットを死ぬまでロックオンする。</a:t>
            </a:r>
          </a:p>
          <a:p>
            <a:pPr marL="0" indent="0" defTabSz="449833">
              <a:spcBef>
                <a:spcPts val="3200"/>
              </a:spcBef>
              <a:buSzTx/>
              <a:buNone/>
              <a:defRPr sz="2772"/>
            </a:pPr>
            <a:r>
              <a:t>移動：敵の周りを回りながら石器する。敵が近くなるにつれてより接近する角度が急になる。</a:t>
            </a:r>
          </a:p>
          <a:p>
            <a:pPr marL="0" indent="0" defTabSz="449833">
              <a:spcBef>
                <a:spcPts val="3200"/>
              </a:spcBef>
              <a:buSzTx/>
              <a:buNone/>
              <a:defRPr sz="2772"/>
            </a:pPr>
            <a:r>
              <a:t>攻撃：等速直接撃ち、すなわち相手が等速直線運動をしていると仮定して、その移動先に向かって射撃する。</a:t>
            </a:r>
          </a:p>
          <a:p>
            <a:pPr marL="0" indent="0" defTabSz="449833">
              <a:spcBef>
                <a:spcPts val="3200"/>
              </a:spcBef>
              <a:buSzTx/>
              <a:buNone/>
              <a:defRPr sz="2772"/>
            </a:pPr>
            <a:r>
              <a:t>回避：敵の射撃を感知したら、敵が遠ければ進行方向を逆にする。敵が近ければ無視する。</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FFFFFF"/>
      </a:dk1>
      <a:lt1>
        <a:srgbClr val="FF26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26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