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8" r:id="rId4"/>
    <p:sldId id="257" r:id="rId5"/>
    <p:sldId id="266" r:id="rId6"/>
    <p:sldId id="260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37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27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56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14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05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48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69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23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8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58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A800-103E-4956-9C37-8760A6D32DD9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27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4A800-103E-4956-9C37-8760A6D32DD9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502DF-3FAE-45B9-8271-4FAE86DD2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94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211" y="409303"/>
            <a:ext cx="6035040" cy="914400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5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6</a:t>
            </a:r>
            <a:r>
              <a:rPr kumimoji="1" lang="ja-JP" altLang="en-US" sz="5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班の戦略発表</a:t>
            </a:r>
            <a:endParaRPr kumimoji="1" lang="ja-JP" altLang="en-US" sz="5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0520" y="2165123"/>
            <a:ext cx="6858000" cy="4218259"/>
          </a:xfrm>
        </p:spPr>
        <p:txBody>
          <a:bodyPr/>
          <a:lstStyle/>
          <a:p>
            <a:pPr algn="l"/>
            <a:r>
              <a:rPr lang="ja-JP" altLang="en-US" sz="32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目次</a:t>
            </a:r>
            <a:endParaRPr lang="en-US" altLang="ja-JP" sz="3200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lvl="1" algn="l">
              <a:lnSpc>
                <a:spcPct val="100000"/>
              </a:lnSpc>
            </a:pPr>
            <a:r>
              <a:rPr lang="ja-JP" altLang="en-US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チーム全体の戦略</a:t>
            </a:r>
            <a:endParaRPr lang="en-US" altLang="ja-JP" sz="2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lvl="1" algn="l">
              <a:lnSpc>
                <a:spcPct val="100000"/>
              </a:lnSpc>
            </a:pPr>
            <a:r>
              <a:rPr lang="ja-JP" altLang="en-US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戦車ごとの</a:t>
            </a:r>
            <a:r>
              <a:rPr lang="ja-JP" altLang="en-US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戦略</a:t>
            </a:r>
            <a:r>
              <a:rPr lang="en-US" altLang="ja-JP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(</a:t>
            </a:r>
            <a:r>
              <a:rPr lang="ja-JP" altLang="en-US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移動</a:t>
            </a:r>
            <a:r>
              <a:rPr lang="en-US" altLang="ja-JP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/</a:t>
            </a:r>
            <a:r>
              <a:rPr lang="ja-JP" altLang="en-US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索敵</a:t>
            </a:r>
            <a:r>
              <a:rPr lang="en-US" altLang="ja-JP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/</a:t>
            </a:r>
            <a:r>
              <a:rPr lang="ja-JP" altLang="en-US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攻撃</a:t>
            </a:r>
            <a:r>
              <a:rPr lang="en-US" altLang="ja-JP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)</a:t>
            </a:r>
            <a:endParaRPr lang="en-US" altLang="ja-JP" sz="2400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lvl="1" algn="l">
              <a:lnSpc>
                <a:spcPct val="100000"/>
              </a:lnSpc>
            </a:pPr>
            <a:r>
              <a:rPr lang="ja-JP" altLang="en-US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長所と短所</a:t>
            </a:r>
            <a:endParaRPr lang="en-US" altLang="ja-JP" sz="2400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lvl="1" algn="l">
              <a:lnSpc>
                <a:spcPct val="100000"/>
              </a:lnSpc>
            </a:pPr>
            <a:r>
              <a:rPr lang="ja-JP" altLang="en-US" sz="24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開発</a:t>
            </a:r>
            <a:r>
              <a:rPr lang="ja-JP" altLang="en-US" sz="2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の困難さ</a:t>
            </a:r>
            <a:endParaRPr lang="en-US" altLang="ja-JP" sz="2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sz="32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班員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(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五十音順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)</a:t>
            </a:r>
          </a:p>
          <a:p>
            <a:pPr lvl="1" algn="l"/>
            <a:r>
              <a:rPr lang="ja-JP" altLang="en-US" sz="28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大西・小倉・金山・佐々木・中村</a:t>
            </a:r>
            <a:endParaRPr lang="en-US" altLang="ja-JP" sz="2800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06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211" y="409303"/>
            <a:ext cx="6035040" cy="914400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チーム全体の戦略</a:t>
            </a:r>
            <a:endParaRPr kumimoji="1" lang="ja-JP" altLang="en-US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0519" y="2165123"/>
            <a:ext cx="7652657" cy="4508632"/>
          </a:xfrm>
          <a:solidFill>
            <a:schemeClr val="bg1">
              <a:alpha val="74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使用する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機体</a:t>
            </a:r>
            <a:endParaRPr lang="en-US" altLang="ja-JP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lvl="1"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・リーダー機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(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少し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HP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が高い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)</a:t>
            </a:r>
          </a:p>
          <a:p>
            <a:pPr lvl="1"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・一般機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(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レーダー付き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)</a:t>
            </a:r>
            <a:endParaRPr lang="ja-JP" altLang="en-US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戦略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1</a:t>
            </a:r>
          </a:p>
          <a:p>
            <a:pPr lvl="1" algn="l"/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Walls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を除く相手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チームの</a:t>
            </a:r>
            <a:r>
              <a:rPr lang="ja-JP" altLang="en-US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最も体力の低いロボット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を重点的に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狙い、機体数に差をつける。</a:t>
            </a:r>
            <a:endParaRPr lang="ja-JP" altLang="en-US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戦略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2</a:t>
            </a:r>
          </a:p>
          <a:p>
            <a:pPr lvl="1"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相手チームにドロイド機があれば、</a:t>
            </a:r>
            <a:r>
              <a:rPr lang="ja-JP" altLang="en-US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レーダー搭載機</a:t>
            </a:r>
            <a:r>
              <a:rPr lang="en-US" altLang="ja-JP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(</a:t>
            </a:r>
            <a:r>
              <a:rPr lang="ja-JP" altLang="en-US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ドロイドじゃない機体</a:t>
            </a:r>
            <a:r>
              <a:rPr lang="en-US" altLang="ja-JP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)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を先に狙い、ドロイドを孤立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させる。</a:t>
            </a:r>
          </a:p>
          <a:p>
            <a:pPr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戦略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3</a:t>
            </a:r>
          </a:p>
          <a:p>
            <a:pPr lvl="1" algn="l"/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リーダー機は定期的にレーダーを回し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、攻撃の優先度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を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決めて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一般機に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送信。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一般機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はそれに従い敵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を狙う。</a:t>
            </a:r>
            <a:endParaRPr lang="ja-JP" altLang="en-US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20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211" y="409303"/>
            <a:ext cx="6035040" cy="914400"/>
          </a:xfrm>
        </p:spPr>
        <p:txBody>
          <a:bodyPr>
            <a:normAutofit/>
          </a:bodyPr>
          <a:lstStyle/>
          <a:p>
            <a:pPr algn="l"/>
            <a:r>
              <a:rPr lang="ja-JP" altLang="en-US" sz="5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戦車ごとの</a:t>
            </a:r>
            <a:r>
              <a:rPr lang="ja-JP" altLang="en-US" sz="54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戦略</a:t>
            </a:r>
            <a:endParaRPr kumimoji="1" lang="ja-JP" altLang="en-US" sz="5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0520" y="2165123"/>
            <a:ext cx="6858000" cy="4218259"/>
          </a:xfrm>
        </p:spPr>
        <p:txBody>
          <a:bodyPr/>
          <a:lstStyle/>
          <a:p>
            <a:pPr algn="l"/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リーダー機　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…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敵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から</a:t>
            </a:r>
            <a:r>
              <a:rPr lang="ja-JP" altLang="en-US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離れるように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動く</a:t>
            </a:r>
          </a:p>
          <a:p>
            <a:pPr algn="l"/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一般機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1	…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敵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と</a:t>
            </a:r>
            <a:r>
              <a:rPr lang="ja-JP" altLang="en-US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距離を保つように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動く</a:t>
            </a:r>
          </a:p>
          <a:p>
            <a:pPr algn="l"/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一般機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2	…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敵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に</a:t>
            </a:r>
            <a:r>
              <a:rPr lang="ja-JP" altLang="en-US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積極的に体当たり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して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いく</a:t>
            </a:r>
            <a:endParaRPr lang="en-US" altLang="ja-JP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endParaRPr lang="en-US" altLang="ja-JP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具体的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な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ルール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はこれから紹介。</a:t>
            </a:r>
            <a:endParaRPr lang="en-US" altLang="ja-JP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・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移動方法</a:t>
            </a:r>
            <a:endParaRPr lang="en-US" altLang="ja-JP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・索敵の方法</a:t>
            </a:r>
            <a:endParaRPr lang="en-US" altLang="ja-JP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・攻撃の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方法</a:t>
            </a:r>
            <a:endParaRPr lang="ja-JP" altLang="en-US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826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211" y="409303"/>
            <a:ext cx="6035040" cy="914400"/>
          </a:xfrm>
        </p:spPr>
        <p:txBody>
          <a:bodyPr>
            <a:noAutofit/>
          </a:bodyPr>
          <a:lstStyle/>
          <a:p>
            <a:pPr algn="l"/>
            <a:r>
              <a:rPr lang="ja-JP" altLang="en-US" sz="5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移動の方法</a:t>
            </a:r>
            <a:endParaRPr kumimoji="1" lang="ja-JP" altLang="en-US" sz="5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0520" y="2165123"/>
            <a:ext cx="8315808" cy="4290268"/>
          </a:xfrm>
        </p:spPr>
        <p:txBody>
          <a:bodyPr>
            <a:normAutofit/>
          </a:bodyPr>
          <a:lstStyle/>
          <a:p>
            <a:pPr algn="l"/>
            <a:r>
              <a:rPr lang="ja-JP" altLang="en-US" sz="32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基本：</a:t>
            </a:r>
            <a:r>
              <a:rPr lang="ja-JP" altLang="en-US" sz="32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敵機</a:t>
            </a:r>
            <a:r>
              <a:rPr lang="ja-JP" altLang="en-US" sz="32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に</a:t>
            </a:r>
            <a:r>
              <a:rPr lang="ja-JP" altLang="en-US" sz="32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対して垂直に</a:t>
            </a:r>
            <a:r>
              <a:rPr lang="ja-JP" altLang="en-US" sz="32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移動。</a:t>
            </a:r>
            <a:endParaRPr lang="en-US" altLang="ja-JP" sz="32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endParaRPr lang="en-US" altLang="ja-JP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sz="28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機体</a:t>
            </a:r>
            <a:r>
              <a:rPr lang="ja-JP" altLang="en-US" sz="28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に</a:t>
            </a:r>
            <a:r>
              <a:rPr lang="ja-JP" altLang="en-US" sz="28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よる違い</a:t>
            </a:r>
            <a:endParaRPr lang="en-US" altLang="ja-JP" sz="2800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リーダー機</a:t>
            </a:r>
            <a:endParaRPr lang="en-US" altLang="ja-JP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lvl="1"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敵に対し更に</a:t>
            </a:r>
            <a:r>
              <a:rPr lang="en-US" altLang="ja-JP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(</a:t>
            </a:r>
            <a:r>
              <a:rPr lang="ja-JP" altLang="en-US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敵との距離</a:t>
            </a:r>
            <a:r>
              <a:rPr lang="en-US" altLang="ja-JP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)</a:t>
            </a:r>
            <a:r>
              <a:rPr lang="en-US" altLang="ja-JP" baseline="30000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-1</a:t>
            </a:r>
            <a:r>
              <a:rPr lang="ja-JP" altLang="en-US" sz="1400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ラジアン</a:t>
            </a:r>
            <a:r>
              <a:rPr lang="ja-JP" altLang="en-US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離れる</a:t>
            </a:r>
            <a:endParaRPr lang="ja-JP" altLang="en-US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一般機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1</a:t>
            </a:r>
          </a:p>
          <a:p>
            <a:pPr lvl="1"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敵に対し</a:t>
            </a:r>
            <a:r>
              <a:rPr lang="ja-JP" altLang="en-US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垂直のまま</a:t>
            </a:r>
            <a:endParaRPr lang="ja-JP" altLang="en-US" dirty="0">
              <a:solidFill>
                <a:srgbClr val="FF0000"/>
              </a:solidFill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一般機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2</a:t>
            </a:r>
          </a:p>
          <a:p>
            <a:pPr lvl="1"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敵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に対し更に</a:t>
            </a:r>
            <a:r>
              <a:rPr lang="en-US" altLang="ja-JP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(</a:t>
            </a:r>
            <a:r>
              <a:rPr lang="ja-JP" altLang="en-US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敵との距離</a:t>
            </a:r>
            <a:r>
              <a:rPr lang="en-US" altLang="ja-JP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)</a:t>
            </a:r>
            <a:r>
              <a:rPr lang="en-US" altLang="ja-JP" baseline="30000" dirty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-1</a:t>
            </a:r>
            <a:r>
              <a:rPr lang="ja-JP" altLang="en-US" sz="1400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ラジアン</a:t>
            </a:r>
            <a:r>
              <a:rPr lang="ja-JP" altLang="en-US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近づく</a:t>
            </a:r>
            <a:endParaRPr lang="en-US" altLang="ja-JP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86" y="2649582"/>
            <a:ext cx="4264025" cy="292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0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211" y="409303"/>
            <a:ext cx="6035040" cy="914400"/>
          </a:xfrm>
        </p:spPr>
        <p:txBody>
          <a:bodyPr>
            <a:noAutofit/>
          </a:bodyPr>
          <a:lstStyle/>
          <a:p>
            <a:pPr algn="l"/>
            <a:r>
              <a:rPr lang="ja-JP" altLang="en-US" sz="54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索敵</a:t>
            </a:r>
            <a:r>
              <a:rPr lang="ja-JP" altLang="en-US" sz="5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の</a:t>
            </a:r>
            <a:r>
              <a:rPr lang="ja-JP" altLang="en-US" sz="5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方法</a:t>
            </a:r>
            <a:endParaRPr kumimoji="1" lang="ja-JP" altLang="en-US" sz="5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0520" y="2165123"/>
            <a:ext cx="8315808" cy="4290268"/>
          </a:xfrm>
        </p:spPr>
        <p:txBody>
          <a:bodyPr>
            <a:normAutofit/>
          </a:bodyPr>
          <a:lstStyle/>
          <a:p>
            <a:pPr algn="l"/>
            <a:r>
              <a:rPr lang="ja-JP" altLang="en-US" sz="28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リーダー</a:t>
            </a:r>
            <a:endParaRPr lang="en-US" altLang="ja-JP" sz="2800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lvl="1" algn="l"/>
            <a:r>
              <a:rPr lang="ja-JP" altLang="en-US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最初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と</a:t>
            </a:r>
            <a:r>
              <a:rPr lang="ja-JP" altLang="en-US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ロボが死ぬ度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にレーダーを数周回転。</a:t>
            </a:r>
            <a:endParaRPr lang="en-US" altLang="ja-JP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lvl="1" algn="l"/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発見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した敵の中で</a:t>
            </a:r>
            <a:r>
              <a:rPr lang="ja-JP" altLang="en-US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最も優先度が高い敵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に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レーダ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ーを</a:t>
            </a:r>
            <a:r>
              <a:rPr lang="ja-JP" altLang="en-US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ロックオン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。</a:t>
            </a:r>
            <a:endParaRPr lang="en-US" altLang="ja-JP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endParaRPr lang="en-US" altLang="ja-JP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sz="28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一般</a:t>
            </a:r>
            <a:r>
              <a:rPr lang="ja-JP" altLang="en-US" sz="28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機</a:t>
            </a:r>
            <a:endParaRPr lang="en-US" altLang="ja-JP" sz="2800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lvl="1"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リーダーが存命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…</a:t>
            </a:r>
            <a:r>
              <a:rPr lang="ja-JP" altLang="en-US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リーダーが指定した敵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にロックオン</a:t>
            </a:r>
            <a:endParaRPr lang="ja-JP" altLang="en-US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lvl="1" algn="l"/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リーダ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ーが戦死</a:t>
            </a:r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…</a:t>
            </a:r>
            <a:r>
              <a:rPr lang="ja-JP" altLang="en-US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最初に捉えた敵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にロックオン</a:t>
            </a:r>
            <a:endParaRPr lang="ja-JP" altLang="en-US" dirty="0">
              <a:solidFill>
                <a:srgbClr val="FF0000"/>
              </a:solidFill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069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211" y="409303"/>
            <a:ext cx="6035040" cy="914400"/>
          </a:xfrm>
        </p:spPr>
        <p:txBody>
          <a:bodyPr>
            <a:noAutofit/>
          </a:bodyPr>
          <a:lstStyle/>
          <a:p>
            <a:pPr algn="l"/>
            <a:r>
              <a:rPr lang="ja-JP" altLang="en-US" sz="54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攻撃</a:t>
            </a:r>
            <a:r>
              <a:rPr lang="ja-JP" altLang="en-US" sz="5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の方法</a:t>
            </a:r>
            <a:endParaRPr kumimoji="1" lang="ja-JP" altLang="en-US" sz="5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0520" y="2165123"/>
            <a:ext cx="7461070" cy="1736317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ロックオンした敵をひたすら攻撃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。</a:t>
            </a:r>
            <a:endParaRPr lang="en-US" altLang="ja-JP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endParaRPr lang="en-US" altLang="ja-JP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円形予測射撃</a:t>
            </a:r>
            <a:endParaRPr lang="en-US" altLang="ja-JP" dirty="0" smtClean="0">
              <a:solidFill>
                <a:srgbClr val="FF0000"/>
              </a:solidFill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lvl="1" algn="l"/>
            <a:r>
              <a:rPr lang="ja-JP" altLang="en-US" sz="1800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敵が同じ速度で円弧状に移動していると仮定し</a:t>
            </a:r>
            <a:r>
              <a:rPr lang="ja-JP" altLang="en-US" sz="18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射撃</a:t>
            </a:r>
            <a:endParaRPr lang="ja-JP" altLang="en-US" sz="18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81" y="3772444"/>
            <a:ext cx="5905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8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211" y="409303"/>
            <a:ext cx="6035040" cy="914400"/>
          </a:xfrm>
        </p:spPr>
        <p:txBody>
          <a:bodyPr>
            <a:noAutofit/>
          </a:bodyPr>
          <a:lstStyle/>
          <a:p>
            <a:pPr algn="l"/>
            <a:r>
              <a:rPr lang="ja-JP" altLang="en-US" sz="5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長所と短所</a:t>
            </a:r>
            <a:endParaRPr kumimoji="1" lang="ja-JP" altLang="en-US" sz="5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0520" y="2165123"/>
            <a:ext cx="6858000" cy="4218259"/>
          </a:xfrm>
        </p:spPr>
        <p:txBody>
          <a:bodyPr/>
          <a:lstStyle/>
          <a:p>
            <a:pPr algn="l"/>
            <a:r>
              <a:rPr lang="ja-JP" altLang="en-US" sz="28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長所</a:t>
            </a:r>
            <a:endParaRPr lang="en-US" altLang="ja-JP" sz="2800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lvl="1" algn="l"/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すべてのロボットで</a:t>
            </a:r>
            <a:r>
              <a:rPr lang="en-US" altLang="ja-JP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1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台の敵を狙うので、すばやく敵の数を減らすことができる。</a:t>
            </a:r>
            <a:endParaRPr lang="en-US" altLang="ja-JP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endParaRPr lang="en-US" altLang="ja-JP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sz="28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短所</a:t>
            </a:r>
            <a:endParaRPr lang="en-US" altLang="ja-JP" sz="2800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lvl="1" algn="l"/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基本的に敵にレーダーをロックオンさせているので、ロックオンしている敵以外に対して無防備である。</a:t>
            </a:r>
            <a:endParaRPr lang="ja-JP" altLang="en-US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300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211" y="409303"/>
            <a:ext cx="6035040" cy="914400"/>
          </a:xfrm>
        </p:spPr>
        <p:txBody>
          <a:bodyPr>
            <a:noAutofit/>
          </a:bodyPr>
          <a:lstStyle/>
          <a:p>
            <a:pPr algn="l"/>
            <a:r>
              <a:rPr lang="ja-JP" altLang="en-US" sz="540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開発の困難さ</a:t>
            </a:r>
            <a:endParaRPr kumimoji="1" lang="ja-JP" altLang="en-US" sz="5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0519" y="2165123"/>
            <a:ext cx="8436429" cy="4218259"/>
          </a:xfrm>
        </p:spPr>
        <p:txBody>
          <a:bodyPr/>
          <a:lstStyle/>
          <a:p>
            <a:pPr algn="l"/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当初開発する予定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の機能が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難航して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、計画通りに進めること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ができなかった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。</a:t>
            </a:r>
            <a:endParaRPr lang="en-US" altLang="ja-JP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endParaRPr lang="en-US" altLang="ja-JP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反省点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開発する時間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を十分に確保できなかった。</a:t>
            </a:r>
            <a:r>
              <a:rPr lang="en-US" altLang="ja-JP" sz="1600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(</a:t>
            </a:r>
            <a:r>
              <a:rPr lang="ja-JP" altLang="en-US" sz="1600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スケジュールの管理不足</a:t>
            </a:r>
            <a:r>
              <a:rPr lang="en-US" altLang="ja-JP" sz="1600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)</a:t>
            </a:r>
            <a:endParaRPr lang="en-US" altLang="ja-JP" dirty="0" smtClean="0">
              <a:solidFill>
                <a:srgbClr val="FF0000"/>
              </a:solidFill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役割</a:t>
            </a:r>
            <a:r>
              <a:rPr lang="ja-JP" altLang="en-US" dirty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分担時に関数名や、関数の戻り値など、具体的な仕様をきちんと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決めなかった。</a:t>
            </a:r>
            <a:r>
              <a:rPr lang="en-US" altLang="ja-JP" sz="1600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(</a:t>
            </a:r>
            <a:r>
              <a:rPr lang="ja-JP" altLang="en-US" sz="1600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打ち合わせ不足</a:t>
            </a:r>
            <a:r>
              <a:rPr lang="en-US" altLang="ja-JP" sz="1600" dirty="0" smtClean="0">
                <a:solidFill>
                  <a:srgbClr val="FF0000"/>
                </a:solidFill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948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211" y="409303"/>
            <a:ext cx="6035040" cy="914400"/>
          </a:xfrm>
        </p:spPr>
        <p:txBody>
          <a:bodyPr>
            <a:noAutofit/>
          </a:bodyPr>
          <a:lstStyle/>
          <a:p>
            <a:pPr algn="l"/>
            <a:r>
              <a:rPr lang="ja-JP" altLang="en-US" sz="5400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終了</a:t>
            </a:r>
            <a:endParaRPr kumimoji="1" lang="ja-JP" altLang="en-US" sz="5400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0520" y="2165123"/>
            <a:ext cx="6858000" cy="4218259"/>
          </a:xfrm>
        </p:spPr>
        <p:txBody>
          <a:bodyPr/>
          <a:lstStyle/>
          <a:p>
            <a:pPr algn="l"/>
            <a:r>
              <a:rPr lang="en-US" altLang="ja-JP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6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班の発表は以上です。</a:t>
            </a:r>
            <a:endParaRPr lang="en-US" altLang="ja-JP" dirty="0" smtClean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  <a:p>
            <a:pPr algn="l"/>
            <a:r>
              <a:rPr lang="ja-JP" altLang="en-US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ご清聴いただきありがとう</a:t>
            </a:r>
            <a:r>
              <a:rPr lang="ja-JP" altLang="en-US" dirty="0" smtClean="0">
                <a:latin typeface="小塚ゴシック Std H" panose="020B0800000000000000" pitchFamily="34" charset="-128"/>
                <a:ea typeface="小塚ゴシック Std H" panose="020B0800000000000000" pitchFamily="34" charset="-128"/>
              </a:rPr>
              <a:t>ございました。</a:t>
            </a:r>
            <a:endParaRPr lang="ja-JP" altLang="en-US" dirty="0">
              <a:latin typeface="小塚ゴシック Std H" panose="020B0800000000000000" pitchFamily="34" charset="-128"/>
              <a:ea typeface="小塚ゴシック Std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793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404</Words>
  <Application>Microsoft Office PowerPoint</Application>
  <PresentationFormat>画面に合わせる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小塚ゴシック Std H</vt:lpstr>
      <vt:lpstr>Arial</vt:lpstr>
      <vt:lpstr>Calibri</vt:lpstr>
      <vt:lpstr>Calibri Light</vt:lpstr>
      <vt:lpstr>Office テーマ</vt:lpstr>
      <vt:lpstr>6班の戦略発表</vt:lpstr>
      <vt:lpstr>チーム全体の戦略</vt:lpstr>
      <vt:lpstr>戦車ごとの戦略</vt:lpstr>
      <vt:lpstr>移動の方法</vt:lpstr>
      <vt:lpstr>索敵の方法</vt:lpstr>
      <vt:lpstr>攻撃の方法</vt:lpstr>
      <vt:lpstr>長所と短所</vt:lpstr>
      <vt:lpstr>開発の困難さ</vt:lpstr>
      <vt:lpstr>終了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チーム全体の戦略</dc:title>
  <dc:creator>小倉且也</dc:creator>
  <cp:lastModifiedBy>小倉且也</cp:lastModifiedBy>
  <cp:revision>40</cp:revision>
  <dcterms:created xsi:type="dcterms:W3CDTF">2016-01-17T07:29:31Z</dcterms:created>
  <dcterms:modified xsi:type="dcterms:W3CDTF">2016-01-20T15:14:51Z</dcterms:modified>
</cp:coreProperties>
</file>