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95" r:id="rId2"/>
    <p:sldId id="397" r:id="rId3"/>
    <p:sldId id="398" r:id="rId4"/>
    <p:sldId id="406" r:id="rId5"/>
    <p:sldId id="407" r:id="rId6"/>
    <p:sldId id="408" r:id="rId7"/>
    <p:sldId id="435" r:id="rId8"/>
    <p:sldId id="434" r:id="rId9"/>
    <p:sldId id="366" r:id="rId10"/>
    <p:sldId id="442" r:id="rId11"/>
    <p:sldId id="437" r:id="rId12"/>
    <p:sldId id="433" r:id="rId13"/>
    <p:sldId id="382" r:id="rId14"/>
    <p:sldId id="438" r:id="rId15"/>
    <p:sldId id="387" r:id="rId16"/>
    <p:sldId id="439" r:id="rId17"/>
    <p:sldId id="440" r:id="rId18"/>
    <p:sldId id="441" r:id="rId19"/>
    <p:sldId id="409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osh Dhopte (BDTS)" initials="SD(" lastIdx="2" clrIdx="0">
    <p:extLst>
      <p:ext uri="{19B8F6BF-5375-455C-9EA6-DF929625EA0E}">
        <p15:presenceInfo xmlns:p15="http://schemas.microsoft.com/office/powerpoint/2012/main" userId="S-1-5-21-3995503830-178758855-2493544469-174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3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82721" autoAdjust="0"/>
  </p:normalViewPr>
  <p:slideViewPr>
    <p:cSldViewPr snapToGrid="0">
      <p:cViewPr>
        <p:scale>
          <a:sx n="75" d="100"/>
          <a:sy n="75" d="100"/>
        </p:scale>
        <p:origin x="66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13:13:18.791" idx="2">
    <p:pos x="5491" y="2340"/>
    <p:text>Getall accoount from FCR only active account with status 8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B4D6-F38C-47B9-9DD0-893909B0C86D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83ED-06E8-4B56-94A4-993F52CE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67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2353-B98A-4BC3-9530-46B9A318BD9C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1CEC-62B2-4254-B58A-07BFF33F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874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espulseuat.yesbank.i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B3E0C0-0236-4837-9D09-71A23BE27722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SR is created in Yes-</a:t>
            </a:r>
            <a:r>
              <a:rPr lang="en-US" dirty="0" err="1"/>
              <a:t>Rapido</a:t>
            </a:r>
            <a:r>
              <a:rPr lang="en-US" dirty="0"/>
              <a:t> portal, the DVU will be required to log-in into the DVU portal,</a:t>
            </a:r>
            <a:r>
              <a:rPr lang="en-US" baseline="0" dirty="0"/>
              <a:t> go to Reports in the Side Menu to see all the reports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4F5081-FDD4-47A4-B446-D1511A707E9A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Report will be seen as above. </a:t>
            </a:r>
          </a:p>
          <a:p>
            <a:r>
              <a:rPr lang="en-US" dirty="0"/>
              <a:t>The</a:t>
            </a:r>
            <a:r>
              <a:rPr lang="en-US" baseline="0" dirty="0"/>
              <a:t> eye icon will give details of each SR that is logged here. </a:t>
            </a:r>
          </a:p>
          <a:p>
            <a:r>
              <a:rPr lang="en-US" baseline="0" dirty="0"/>
              <a:t>The CRM User will need the CRM ID from Column 3 to be entered into CRM System.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87B0729-3032-438A-AC2B-5482DB626D36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Report will be seen as above. </a:t>
            </a:r>
          </a:p>
          <a:p>
            <a:r>
              <a:rPr lang="en-US" dirty="0"/>
              <a:t>The</a:t>
            </a:r>
            <a:r>
              <a:rPr lang="en-US" baseline="0" dirty="0"/>
              <a:t> eye icon will give details of each SR that is logged here. </a:t>
            </a:r>
          </a:p>
          <a:p>
            <a:r>
              <a:rPr lang="en-US" baseline="0" dirty="0"/>
              <a:t>The CRM User will need the CRM ID from Column 3 to be entered into CRM System.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C18E05-CC31-4118-93B0-C2EBA2AF012F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Report will be seen as above. </a:t>
            </a:r>
          </a:p>
          <a:p>
            <a:r>
              <a:rPr lang="en-US" dirty="0"/>
              <a:t>The</a:t>
            </a:r>
            <a:r>
              <a:rPr lang="en-US" baseline="0" dirty="0"/>
              <a:t> eye icon will give details of each SR that is logged here. </a:t>
            </a:r>
          </a:p>
          <a:p>
            <a:r>
              <a:rPr lang="en-US" baseline="0" dirty="0"/>
              <a:t>The CRM User will need the CRM ID from Column 3 to be entered into CRM System.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0DE80E-D69E-4868-83B2-592A5BBC3B8F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Report will be seen as above. </a:t>
            </a:r>
          </a:p>
          <a:p>
            <a:r>
              <a:rPr lang="en-US" dirty="0"/>
              <a:t>The</a:t>
            </a:r>
            <a:r>
              <a:rPr lang="en-US" baseline="0" dirty="0"/>
              <a:t> eye icon will give details of each SR that is logged here. </a:t>
            </a:r>
          </a:p>
          <a:p>
            <a:r>
              <a:rPr lang="en-US" baseline="0" dirty="0"/>
              <a:t>The CRM User will need the CRM ID from Column 3 to be entered into CRM System.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78DBCD-88CF-4EA1-989E-E1EA32AC067A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9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CRM User will  need to log in to the below URL to access into the CRM</a:t>
            </a:r>
            <a:r>
              <a:rPr lang="en-US" baseline="0" dirty="0"/>
              <a:t> system. 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https://yespulseuat.yesbank.in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796593E-D2EC-4B51-A99E-5D61D4301D06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0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CRM user</a:t>
            </a:r>
            <a:r>
              <a:rPr lang="en-US" baseline="0" dirty="0"/>
              <a:t> will have to search for the CRM ID (the CRM ID will be retrieved from DVU Portal) in the Global Search at the top right as highlighted. 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5E5013-B788-4E31-BB99-60C8C40FD6F4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https://www.yesbank.in/ portal, click on Login and then click on Service Center link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F08907-00B1-4BD7-BCA6-E0C183D78578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will have to select,</a:t>
            </a:r>
            <a:r>
              <a:rPr lang="en-US" baseline="0" dirty="0"/>
              <a:t> if he/she is an Existing Customer</a:t>
            </a:r>
          </a:p>
          <a:p>
            <a:endParaRPr lang="en-US" baseline="0" dirty="0"/>
          </a:p>
          <a:p>
            <a:r>
              <a:rPr lang="en-US" baseline="0" dirty="0"/>
              <a:t>If Yes, Customer will be rerouted to Service selection portal</a:t>
            </a:r>
          </a:p>
          <a:p>
            <a:r>
              <a:rPr lang="en-US" baseline="0" dirty="0"/>
              <a:t>If No, Customer will be displayed the existing products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9FD0CB-F54F-4E96-9CAC-1EBCFFB067E3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082353-B98A-4BC3-9530-46B9A318BD9C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560FD0-4983-4A41-AAEA-358DAB0C9F81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082353-B98A-4BC3-9530-46B9A318BD9C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082353-B98A-4BC3-9530-46B9A318BD9C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FA32EED-C4D3-45EA-B72B-E89D0969410C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SR is created in Yes-</a:t>
            </a:r>
            <a:r>
              <a:rPr lang="en-US" dirty="0" err="1"/>
              <a:t>Rapido</a:t>
            </a:r>
            <a:r>
              <a:rPr lang="en-US" dirty="0"/>
              <a:t> portal, the DVU will be required to log-in into the DVU portal,</a:t>
            </a:r>
            <a:r>
              <a:rPr lang="en-US" baseline="0" dirty="0"/>
              <a:t> go to Reports in the Side Menu to see all the reports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C1B0FD-E3C9-4A3D-8B7B-5FFF175D0C0B}" type="datetime1">
              <a:rPr lang="en-US" smtClean="0"/>
              <a:t>8/10/2020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720" y="3092163"/>
            <a:ext cx="10586560" cy="531940"/>
          </a:xfrm>
        </p:spPr>
        <p:txBody>
          <a:bodyPr anchor="b">
            <a:spAutoFit/>
          </a:bodyPr>
          <a:lstStyle>
            <a:lvl1pPr algn="l">
              <a:defRPr sz="3174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20" y="3872856"/>
            <a:ext cx="10586560" cy="390729"/>
          </a:xfrm>
        </p:spPr>
        <p:txBody>
          <a:bodyPr>
            <a:spAutoFit/>
          </a:bodyPr>
          <a:lstStyle>
            <a:lvl1pPr marL="0" indent="0" algn="l">
              <a:buNone/>
              <a:defRPr sz="1814" b="1">
                <a:solidFill>
                  <a:schemeClr val="accent3"/>
                </a:solidFill>
              </a:defRPr>
            </a:lvl1pPr>
            <a:lvl2pPr marL="457209" indent="0" algn="ctr">
              <a:buNone/>
              <a:defRPr sz="2000"/>
            </a:lvl2pPr>
            <a:lvl3pPr marL="914417" indent="0" algn="ctr">
              <a:buNone/>
              <a:defRPr sz="1800"/>
            </a:lvl3pPr>
            <a:lvl4pPr marL="1371626" indent="0" algn="ctr">
              <a:buNone/>
              <a:defRPr sz="1600"/>
            </a:lvl4pPr>
            <a:lvl5pPr marL="1828835" indent="0" algn="ctr">
              <a:buNone/>
              <a:defRPr sz="1600"/>
            </a:lvl5pPr>
            <a:lvl6pPr marL="2286044" indent="0" algn="ctr">
              <a:buNone/>
              <a:defRPr sz="1600"/>
            </a:lvl6pPr>
            <a:lvl7pPr marL="2743252" indent="0" algn="ctr">
              <a:buNone/>
              <a:defRPr sz="1600"/>
            </a:lvl7pPr>
            <a:lvl8pPr marL="3200461" indent="0" algn="ctr">
              <a:buNone/>
              <a:defRPr sz="1600"/>
            </a:lvl8pPr>
            <a:lvl9pPr marL="365766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527564"/>
            <a:ext cx="2743201" cy="31559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451"/>
            </a:lvl1pPr>
          </a:lstStyle>
          <a:p>
            <a:fld id="{32AD3B76-4DAB-4E57-AFB6-CCAD3A061D15}" type="datetime4">
              <a:rPr lang="en-US" smtClean="0"/>
              <a:pPr/>
              <a:t>August 10, 2020</a:t>
            </a:fld>
            <a:endParaRPr lang="en-US" dirty="0"/>
          </a:p>
        </p:txBody>
      </p:sp>
      <p:pic>
        <p:nvPicPr>
          <p:cNvPr id="7" name="Picture 4" descr="Image result for yesbank logo">
            <a:extLst>
              <a:ext uri="{FF2B5EF4-FFF2-40B4-BE49-F238E27FC236}">
                <a16:creationId xmlns:a16="http://schemas.microsoft.com/office/drawing/2014/main" id="{787604D0-E222-4C85-AD21-F7C725F857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6"/>
          <a:stretch/>
        </p:blipFill>
        <p:spPr bwMode="auto">
          <a:xfrm>
            <a:off x="802720" y="1150337"/>
            <a:ext cx="3592593" cy="107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6CBB-390E-419E-A21E-C9DED3EEDEB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-4687213"/>
            <a:ext cx="0" cy="10586560"/>
          </a:xfrm>
          <a:prstGeom prst="line">
            <a:avLst/>
          </a:prstGeom>
          <a:ln w="762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B0910C-6648-4A11-96D2-9B85C3D131D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1031565"/>
            <a:ext cx="0" cy="10586560"/>
          </a:xfrm>
          <a:prstGeom prst="line">
            <a:avLst/>
          </a:prstGeom>
          <a:ln w="76200" cap="rnd">
            <a:solidFill>
              <a:srgbClr val="D7182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07243-4BBC-4DF5-927A-FC30AEF95A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8541" y="5505349"/>
            <a:ext cx="7440738" cy="360029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632" b="1" i="1"/>
            </a:lvl1pPr>
            <a:lvl2pPr marL="248753" indent="0" algn="r">
              <a:buNone/>
              <a:defRPr sz="1632" b="1" i="1"/>
            </a:lvl2pPr>
            <a:lvl3pPr marL="497507" indent="0" algn="r">
              <a:buNone/>
              <a:defRPr sz="1632" b="1" i="1"/>
            </a:lvl3pPr>
            <a:lvl4pPr marL="746260" indent="0" algn="r">
              <a:buNone/>
              <a:defRPr sz="1632" b="1" i="1"/>
            </a:lvl4pPr>
            <a:lvl5pPr marL="1828835" indent="0" algn="r">
              <a:buNone/>
              <a:defRPr sz="1632" b="1" i="1"/>
            </a:lvl5pPr>
          </a:lstStyle>
          <a:p>
            <a:pPr lvl="0"/>
            <a:r>
              <a:rPr lang="en-US" dirty="0"/>
              <a:t>Click to add Presenters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46BB3-3591-4DCC-AC6E-9CFB1DC88DAA}"/>
              </a:ext>
            </a:extLst>
          </p:cNvPr>
          <p:cNvSpPr txBox="1"/>
          <p:nvPr userDrawn="1"/>
        </p:nvSpPr>
        <p:spPr>
          <a:xfrm flipH="1">
            <a:off x="802720" y="6475810"/>
            <a:ext cx="235801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32" b="1" dirty="0">
                <a:solidFill>
                  <a:srgbClr val="B4B4B4"/>
                </a:solidFill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59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37890"/>
            <a:ext cx="10515600" cy="469039"/>
          </a:xfrm>
        </p:spPr>
        <p:txBody>
          <a:bodyPr anchor="b">
            <a:spAutoFit/>
          </a:bodyPr>
          <a:lstStyle>
            <a:lvl1pPr>
              <a:defRPr sz="27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45548"/>
            <a:ext cx="10515600" cy="313979"/>
          </a:xfrm>
        </p:spPr>
        <p:txBody>
          <a:bodyPr>
            <a:spAutoFit/>
          </a:bodyPr>
          <a:lstStyle>
            <a:lvl1pPr marL="0" indent="0">
              <a:buNone/>
              <a:defRPr sz="1360" b="1">
                <a:solidFill>
                  <a:schemeClr val="accent3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2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20" y="1874254"/>
            <a:ext cx="10586560" cy="1463373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7E5E84-3E30-4016-BB6F-4AAFC9EBB0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720" y="1119701"/>
            <a:ext cx="10586560" cy="390729"/>
          </a:xfrm>
        </p:spPr>
        <p:txBody>
          <a:bodyPr>
            <a:spAutoFit/>
          </a:bodyPr>
          <a:lstStyle>
            <a:lvl1pPr marL="0" indent="0">
              <a:buNone/>
              <a:defRPr sz="1814" b="1" i="1">
                <a:solidFill>
                  <a:schemeClr val="accent3"/>
                </a:solidFill>
              </a:defRPr>
            </a:lvl1pPr>
            <a:lvl2pPr marL="248753" indent="0">
              <a:buNone/>
              <a:defRPr sz="2267" b="1" i="1">
                <a:solidFill>
                  <a:schemeClr val="accent3"/>
                </a:solidFill>
              </a:defRPr>
            </a:lvl2pPr>
            <a:lvl3pPr marL="497507" indent="0">
              <a:buNone/>
              <a:defRPr sz="2267" b="1" i="1">
                <a:solidFill>
                  <a:schemeClr val="accent3"/>
                </a:solidFill>
              </a:defRPr>
            </a:lvl3pPr>
            <a:lvl4pPr marL="746260" indent="0">
              <a:buNone/>
              <a:defRPr sz="2267" b="1" i="1">
                <a:solidFill>
                  <a:schemeClr val="accent3"/>
                </a:solidFill>
              </a:defRPr>
            </a:lvl4pPr>
            <a:lvl5pPr marL="1828835" indent="0">
              <a:buNone/>
              <a:defRPr sz="2267" b="1" i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51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20" y="448979"/>
            <a:ext cx="8490108" cy="469039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720" y="2335975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968" y="2335975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06CE03-9EC5-42FF-9B6D-BECAF84BD1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720" y="1119701"/>
            <a:ext cx="10586560" cy="390729"/>
          </a:xfrm>
        </p:spPr>
        <p:txBody>
          <a:bodyPr>
            <a:spAutoFit/>
          </a:bodyPr>
          <a:lstStyle>
            <a:lvl1pPr marL="0" indent="0">
              <a:buNone/>
              <a:defRPr sz="1814" b="1" i="1">
                <a:solidFill>
                  <a:schemeClr val="accent3"/>
                </a:solidFill>
              </a:defRPr>
            </a:lvl1pPr>
            <a:lvl2pPr>
              <a:defRPr sz="2267" b="1" i="1">
                <a:solidFill>
                  <a:schemeClr val="accent3"/>
                </a:solidFill>
              </a:defRPr>
            </a:lvl2pPr>
            <a:lvl3pPr>
              <a:defRPr sz="2267" b="1" i="1">
                <a:solidFill>
                  <a:schemeClr val="accent3"/>
                </a:solidFill>
              </a:defRPr>
            </a:lvl3pPr>
            <a:lvl4pPr>
              <a:defRPr sz="2267" b="1" i="1">
                <a:solidFill>
                  <a:schemeClr val="accent3"/>
                </a:solidFill>
              </a:defRPr>
            </a:lvl4pPr>
            <a:lvl5pPr>
              <a:defRPr sz="2267" b="1" i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EF151D-2550-4CB0-9816-AD55316563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2720" y="1855051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A614ABE-8299-4A2D-B35F-9B38041E1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1968" y="1855051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</p:spTree>
    <p:extLst>
      <p:ext uri="{BB962C8B-B14F-4D97-AF65-F5344CB8AC3E}">
        <p14:creationId xmlns:p14="http://schemas.microsoft.com/office/powerpoint/2010/main" val="9017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20" y="448979"/>
            <a:ext cx="8490108" cy="469039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720" y="1515525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968" y="1515525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EF151D-2550-4CB0-9816-AD55316563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2720" y="1119701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A614ABE-8299-4A2D-B35F-9B38041E1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1968" y="1119701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129ADA-1131-4535-93DC-C08C369E27F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2720" y="4267510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46105D0-44BC-4E93-94E5-B2CBA1D2CE00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61968" y="4267510"/>
            <a:ext cx="5027312" cy="1144278"/>
          </a:xfrm>
        </p:spPr>
        <p:txBody>
          <a:bodyPr>
            <a:spAutoFit/>
          </a:bodyPr>
          <a:lstStyle>
            <a:lvl2pPr>
              <a:buClr>
                <a:srgbClr val="B4B4B4"/>
              </a:buClr>
              <a:defRPr/>
            </a:lvl2pPr>
            <a:lvl3pPr>
              <a:buClr>
                <a:srgbClr val="B4B4B4"/>
              </a:buClr>
              <a:defRPr/>
            </a:lvl3pPr>
            <a:lvl4pPr>
              <a:buClr>
                <a:srgbClr val="B4B4B4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96D55D2-5DBB-4CAE-A73D-7A8B8187D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2720" y="3848648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3953E40-42AF-45E8-A886-CFF31909B9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61968" y="3848648"/>
            <a:ext cx="5027312" cy="360029"/>
          </a:xfrm>
          <a:gradFill>
            <a:gsLst>
              <a:gs pos="0">
                <a:schemeClr val="bg1"/>
              </a:gs>
              <a:gs pos="95000">
                <a:schemeClr val="bg1"/>
              </a:gs>
              <a:gs pos="100000">
                <a:srgbClr val="7D7D7D"/>
              </a:gs>
              <a:gs pos="95000">
                <a:srgbClr val="7D7D7D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48753" lvl="0" indent="-248753" defTabSz="912096"/>
            <a:r>
              <a:rPr lang="en-US" dirty="0"/>
              <a:t>Object title</a:t>
            </a:r>
          </a:p>
        </p:txBody>
      </p:sp>
    </p:spTree>
    <p:extLst>
      <p:ext uri="{BB962C8B-B14F-4D97-AF65-F5344CB8AC3E}">
        <p14:creationId xmlns:p14="http://schemas.microsoft.com/office/powerpoint/2010/main" val="23002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20" y="493286"/>
            <a:ext cx="8490108" cy="4247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961C85-2ABB-41DE-8712-42D9C686EC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720" y="1119701"/>
            <a:ext cx="10586560" cy="390729"/>
          </a:xfrm>
        </p:spPr>
        <p:txBody>
          <a:bodyPr>
            <a:spAutoFit/>
          </a:bodyPr>
          <a:lstStyle>
            <a:lvl1pPr marL="0" indent="0">
              <a:buNone/>
              <a:defRPr sz="1814" b="1" i="1">
                <a:solidFill>
                  <a:schemeClr val="accent3"/>
                </a:solidFill>
              </a:defRPr>
            </a:lvl1pPr>
            <a:lvl2pPr>
              <a:defRPr sz="2267" b="1" i="1">
                <a:solidFill>
                  <a:schemeClr val="accent3"/>
                </a:solidFill>
              </a:defRPr>
            </a:lvl2pPr>
            <a:lvl3pPr>
              <a:defRPr sz="2267" b="1" i="1">
                <a:solidFill>
                  <a:schemeClr val="accent3"/>
                </a:solidFill>
              </a:defRPr>
            </a:lvl3pPr>
            <a:lvl4pPr>
              <a:defRPr sz="2267" b="1" i="1">
                <a:solidFill>
                  <a:schemeClr val="accent3"/>
                </a:solidFill>
              </a:defRPr>
            </a:lvl4pPr>
            <a:lvl5pPr>
              <a:defRPr sz="2267" b="1" i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943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19-08-2019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MVP Kit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720" y="448979"/>
            <a:ext cx="8490108" cy="46903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720" y="1119700"/>
            <a:ext cx="10586560" cy="114427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18839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 b="1">
                <a:solidFill>
                  <a:schemeClr val="tx1"/>
                </a:solidFill>
              </a:defRPr>
            </a:lvl1pPr>
          </a:lstStyle>
          <a:p>
            <a:fld id="{148452AF-029F-4BB4-96B4-F687D2889C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Image result for yesbank logo">
            <a:extLst>
              <a:ext uri="{FF2B5EF4-FFF2-40B4-BE49-F238E27FC236}">
                <a16:creationId xmlns:a16="http://schemas.microsoft.com/office/drawing/2014/main" id="{0170266E-3CE9-4860-BF16-2F4A48BA67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6"/>
          <a:stretch/>
        </p:blipFill>
        <p:spPr bwMode="auto">
          <a:xfrm>
            <a:off x="9470503" y="342349"/>
            <a:ext cx="1918777" cy="5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C0992E-EA71-47A1-AA87-E1021D3C88B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1042777"/>
            <a:ext cx="0" cy="1058656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accent1"/>
                </a:gs>
                <a:gs pos="76000">
                  <a:schemeClr val="accent1"/>
                </a:gs>
                <a:gs pos="76000">
                  <a:srgbClr val="D71820"/>
                </a:gs>
                <a:gs pos="100000">
                  <a:srgbClr val="D71820"/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2FC484-D76F-4E8F-96C2-F9F7E3477B2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-4280203"/>
            <a:ext cx="0" cy="10586560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accent1"/>
                </a:gs>
                <a:gs pos="76000">
                  <a:schemeClr val="accent1"/>
                </a:gs>
                <a:gs pos="76000">
                  <a:srgbClr val="D71820"/>
                </a:gs>
                <a:gs pos="100000">
                  <a:srgbClr val="D71820"/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F4A153-348F-4895-AF63-EAD641D116FD}"/>
              </a:ext>
            </a:extLst>
          </p:cNvPr>
          <p:cNvGrpSpPr/>
          <p:nvPr userDrawn="1"/>
        </p:nvGrpSpPr>
        <p:grpSpPr>
          <a:xfrm>
            <a:off x="12385753" y="909430"/>
            <a:ext cx="531936" cy="207295"/>
            <a:chOff x="10858500" y="1038225"/>
            <a:chExt cx="466344" cy="228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0AD3A0-4AC5-4FCA-923F-5126E51C2F7D}"/>
                </a:ext>
              </a:extLst>
            </p:cNvPr>
            <p:cNvCxnSpPr/>
            <p:nvPr userDrawn="1"/>
          </p:nvCxnSpPr>
          <p:spPr>
            <a:xfrm>
              <a:off x="10858500" y="1038225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17576F-4828-454E-82B1-A39E2D551F08}"/>
                </a:ext>
              </a:extLst>
            </p:cNvPr>
            <p:cNvCxnSpPr/>
            <p:nvPr userDrawn="1"/>
          </p:nvCxnSpPr>
          <p:spPr>
            <a:xfrm>
              <a:off x="10858500" y="1266825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9F3BDD-0AA8-49D0-B5AB-C5378985909D}"/>
              </a:ext>
            </a:extLst>
          </p:cNvPr>
          <p:cNvGrpSpPr/>
          <p:nvPr userDrawn="1"/>
        </p:nvGrpSpPr>
        <p:grpSpPr>
          <a:xfrm>
            <a:off x="12385753" y="6128763"/>
            <a:ext cx="531936" cy="207295"/>
            <a:chOff x="10858500" y="6905625"/>
            <a:chExt cx="466344" cy="2286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E10F74-B313-4C12-A695-42A86A131C19}"/>
                </a:ext>
              </a:extLst>
            </p:cNvPr>
            <p:cNvCxnSpPr/>
            <p:nvPr userDrawn="1"/>
          </p:nvCxnSpPr>
          <p:spPr>
            <a:xfrm>
              <a:off x="10858500" y="6905625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B3322E-7937-4640-90D7-C4026E7F635A}"/>
                </a:ext>
              </a:extLst>
            </p:cNvPr>
            <p:cNvCxnSpPr/>
            <p:nvPr userDrawn="1"/>
          </p:nvCxnSpPr>
          <p:spPr>
            <a:xfrm>
              <a:off x="10858500" y="7134225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A79C27-429B-4D98-8084-FF5130F1AD0B}"/>
              </a:ext>
            </a:extLst>
          </p:cNvPr>
          <p:cNvGrpSpPr/>
          <p:nvPr userDrawn="1"/>
        </p:nvGrpSpPr>
        <p:grpSpPr>
          <a:xfrm>
            <a:off x="12385753" y="3396840"/>
            <a:ext cx="531936" cy="451809"/>
            <a:chOff x="10858500" y="3855892"/>
            <a:chExt cx="466344" cy="49824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C9C00D-BA3A-4D06-ABB3-5361BD807591}"/>
                </a:ext>
              </a:extLst>
            </p:cNvPr>
            <p:cNvCxnSpPr/>
            <p:nvPr userDrawn="1"/>
          </p:nvCxnSpPr>
          <p:spPr>
            <a:xfrm>
              <a:off x="10858500" y="4105014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B064BC-1F50-4D9F-AFC5-E098B1C045E9}"/>
                </a:ext>
              </a:extLst>
            </p:cNvPr>
            <p:cNvCxnSpPr/>
            <p:nvPr userDrawn="1"/>
          </p:nvCxnSpPr>
          <p:spPr>
            <a:xfrm>
              <a:off x="10858500" y="4354137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98EEF5-BB23-462B-919A-E8912E4F97F6}"/>
                </a:ext>
              </a:extLst>
            </p:cNvPr>
            <p:cNvCxnSpPr/>
            <p:nvPr userDrawn="1"/>
          </p:nvCxnSpPr>
          <p:spPr>
            <a:xfrm>
              <a:off x="10858500" y="3855892"/>
              <a:ext cx="466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EAE9AD-9DB6-4A05-80A4-93811D828D36}"/>
              </a:ext>
            </a:extLst>
          </p:cNvPr>
          <p:cNvGrpSpPr/>
          <p:nvPr userDrawn="1"/>
        </p:nvGrpSpPr>
        <p:grpSpPr>
          <a:xfrm>
            <a:off x="800299" y="-621885"/>
            <a:ext cx="10591404" cy="422881"/>
            <a:chOff x="701616" y="-3401380"/>
            <a:chExt cx="9285407" cy="1354974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6D0E6C-DD91-4323-88AD-03C74788BD8F}"/>
                </a:ext>
              </a:extLst>
            </p:cNvPr>
            <p:cNvCxnSpPr/>
            <p:nvPr userDrawn="1"/>
          </p:nvCxnSpPr>
          <p:spPr>
            <a:xfrm rot="5400000">
              <a:off x="-1417032" y="3373495"/>
              <a:ext cx="13549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D23B10-9A58-48B3-AE59-690FE7B46BC7}"/>
                </a:ext>
              </a:extLst>
            </p:cNvPr>
            <p:cNvCxnSpPr/>
            <p:nvPr userDrawn="1"/>
          </p:nvCxnSpPr>
          <p:spPr>
            <a:xfrm rot="5400000">
              <a:off x="-1649530" y="3373495"/>
              <a:ext cx="13549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66A787-8C1B-4250-BD58-EBCFCDF5A9C9}"/>
                </a:ext>
              </a:extLst>
            </p:cNvPr>
            <p:cNvCxnSpPr/>
            <p:nvPr userDrawn="1"/>
          </p:nvCxnSpPr>
          <p:spPr>
            <a:xfrm rot="5400000">
              <a:off x="-1201160" y="3373495"/>
              <a:ext cx="13549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7FC874-C41A-40FD-B0E0-F9C428E73243}"/>
                </a:ext>
              </a:extLst>
            </p:cNvPr>
            <p:cNvCxnSpPr/>
            <p:nvPr userDrawn="1"/>
          </p:nvCxnSpPr>
          <p:spPr>
            <a:xfrm rot="5400000">
              <a:off x="-6073257" y="3373494"/>
              <a:ext cx="13549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AFE186-4CBC-430D-9365-88B9D0D3A8B1}"/>
                </a:ext>
              </a:extLst>
            </p:cNvPr>
            <p:cNvCxnSpPr/>
            <p:nvPr userDrawn="1"/>
          </p:nvCxnSpPr>
          <p:spPr>
            <a:xfrm rot="5400000">
              <a:off x="3212150" y="3373493"/>
              <a:ext cx="13549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18767F-D919-483C-94CC-2C2952872E10}"/>
              </a:ext>
            </a:extLst>
          </p:cNvPr>
          <p:cNvSpPr txBox="1"/>
          <p:nvPr userDrawn="1"/>
        </p:nvSpPr>
        <p:spPr>
          <a:xfrm flipH="1">
            <a:off x="802720" y="6475810"/>
            <a:ext cx="2358018" cy="25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32" b="1" dirty="0">
                <a:solidFill>
                  <a:srgbClr val="B4B4B4"/>
                </a:solidFill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68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4" r:id="rId8"/>
    <p:sldLayoutId id="2147483695" r:id="rId9"/>
  </p:sldLayoutIdLst>
  <p:hf hdr="0" dt="0"/>
  <p:txStyles>
    <p:titleStyle>
      <a:lvl1pPr algn="l" defTabSz="914417" rtl="0" eaLnBrk="1" latinLnBrk="0" hangingPunct="1">
        <a:lnSpc>
          <a:spcPct val="90000"/>
        </a:lnSpc>
        <a:spcBef>
          <a:spcPct val="0"/>
        </a:spcBef>
        <a:buNone/>
        <a:defRPr sz="272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8753" indent="-248753" algn="l" defTabSz="914417" rtl="0" eaLnBrk="1" latinLnBrk="0" hangingPunct="1">
        <a:lnSpc>
          <a:spcPct val="110000"/>
        </a:lnSpc>
        <a:spcBef>
          <a:spcPts val="725"/>
        </a:spcBef>
        <a:buClr>
          <a:schemeClr val="accent1"/>
        </a:buClr>
        <a:buSzPct val="82000"/>
        <a:buFont typeface="Wingdings 2" panose="05020102010507070707" pitchFamily="18" charset="2"/>
        <a:buChar char="¢"/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497507" indent="-248753" algn="l" defTabSz="914417" rtl="0" eaLnBrk="1" latinLnBrk="0" hangingPunct="1">
        <a:lnSpc>
          <a:spcPct val="110000"/>
        </a:lnSpc>
        <a:spcBef>
          <a:spcPts val="544"/>
        </a:spcBef>
        <a:buClr>
          <a:srgbClr val="B4B4B4"/>
        </a:buClr>
        <a:buSzPct val="82000"/>
        <a:buFont typeface="Wingdings 2" panose="05020102010507070707" pitchFamily="18" charset="2"/>
        <a:buChar char="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746260" indent="-248753" algn="l" defTabSz="914417" rtl="0" eaLnBrk="1" latinLnBrk="0" hangingPunct="1">
        <a:lnSpc>
          <a:spcPct val="110000"/>
        </a:lnSpc>
        <a:spcBef>
          <a:spcPts val="363"/>
        </a:spcBef>
        <a:buClr>
          <a:srgbClr val="B4B4B4"/>
        </a:buClr>
        <a:buSzPct val="82000"/>
        <a:buFont typeface="Book Antiqua" panose="02040602050305030304" pitchFamily="18" charset="0"/>
        <a:buChar char="—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995014" indent="-248753" algn="l" defTabSz="914417" rtl="0" eaLnBrk="1" latinLnBrk="0" hangingPunct="1">
        <a:lnSpc>
          <a:spcPct val="110000"/>
        </a:lnSpc>
        <a:spcBef>
          <a:spcPts val="181"/>
        </a:spcBef>
        <a:buClr>
          <a:srgbClr val="B4B4B4"/>
        </a:buClr>
        <a:buSzPct val="82000"/>
        <a:buFont typeface="Book Antiqua" panose="02040602050305030304" pitchFamily="18" charset="0"/>
        <a:buChar char="—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7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5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4" algn="l" defTabSz="9144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4139-FB83-42DB-BA3D-1C175365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2996608"/>
            <a:ext cx="9144000" cy="1754326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MVP Kit for Customer Self Service Portal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875" y="4987636"/>
            <a:ext cx="1004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FD Advices </a:t>
            </a:r>
          </a:p>
        </p:txBody>
      </p:sp>
    </p:spTree>
    <p:extLst>
      <p:ext uri="{BB962C8B-B14F-4D97-AF65-F5344CB8AC3E}">
        <p14:creationId xmlns:p14="http://schemas.microsoft.com/office/powerpoint/2010/main" val="417663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54820-BF5D-424C-881E-0A1B9F4F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176468"/>
            <a:ext cx="1104900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524E5-406F-4AFD-AF5C-E867A32F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0" y="387230"/>
            <a:ext cx="11849100" cy="1943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7AD51-7FD2-4DF5-942B-377BB013E8B8}"/>
              </a:ext>
            </a:extLst>
          </p:cNvPr>
          <p:cNvSpPr/>
          <p:nvPr/>
        </p:nvSpPr>
        <p:spPr>
          <a:xfrm>
            <a:off x="4386471" y="6228523"/>
            <a:ext cx="2504661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17F8B-37BE-4BAD-8596-1D5E06721352}"/>
              </a:ext>
            </a:extLst>
          </p:cNvPr>
          <p:cNvSpPr txBox="1"/>
          <p:nvPr/>
        </p:nvSpPr>
        <p:spPr>
          <a:xfrm>
            <a:off x="6072556" y="1628489"/>
            <a:ext cx="241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Fixed Deposits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E1736-2A10-41CA-B3E8-7826157B7B3C}"/>
              </a:ext>
            </a:extLst>
          </p:cNvPr>
          <p:cNvSpPr/>
          <p:nvPr/>
        </p:nvSpPr>
        <p:spPr>
          <a:xfrm>
            <a:off x="761999" y="2504084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  <a:p>
            <a:pPr algn="ctr"/>
            <a:r>
              <a:rPr lang="en-US" b="1" dirty="0"/>
              <a:t>1234589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12357-A491-4FA5-B84E-136DF1E64C33}"/>
              </a:ext>
            </a:extLst>
          </p:cNvPr>
          <p:cNvSpPr/>
          <p:nvPr/>
        </p:nvSpPr>
        <p:spPr>
          <a:xfrm>
            <a:off x="8633792" y="2537793"/>
            <a:ext cx="1855304" cy="62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Name</a:t>
            </a:r>
          </a:p>
          <a:p>
            <a:pPr algn="ctr"/>
            <a:r>
              <a:rPr lang="en-US" b="1" dirty="0"/>
              <a:t>Rahul </a:t>
            </a:r>
            <a:r>
              <a:rPr lang="en-US" b="1" dirty="0" err="1"/>
              <a:t>Dravid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CEDA3-D154-444A-8BFA-1F701E298B4B}"/>
              </a:ext>
            </a:extLst>
          </p:cNvPr>
          <p:cNvSpPr txBox="1"/>
          <p:nvPr/>
        </p:nvSpPr>
        <p:spPr>
          <a:xfrm>
            <a:off x="3180523" y="4016453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Fixed Deposits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8C8E4-AB19-4679-93AF-7D5699F13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75" y="3186641"/>
            <a:ext cx="1695450" cy="295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1EF7-1B01-4CC2-902D-5A39E37EF9C0}"/>
              </a:ext>
            </a:extLst>
          </p:cNvPr>
          <p:cNvSpPr txBox="1"/>
          <p:nvPr/>
        </p:nvSpPr>
        <p:spPr>
          <a:xfrm>
            <a:off x="3180523" y="4359353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Fixed Deposits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7088F-FDD5-4773-B78C-F20A0C95AC08}"/>
              </a:ext>
            </a:extLst>
          </p:cNvPr>
          <p:cNvSpPr txBox="1"/>
          <p:nvPr/>
        </p:nvSpPr>
        <p:spPr>
          <a:xfrm>
            <a:off x="3193223" y="4714953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Fixed Deposits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20629-2901-4BA6-AE03-16164AED1B65}"/>
              </a:ext>
            </a:extLst>
          </p:cNvPr>
          <p:cNvSpPr txBox="1"/>
          <p:nvPr/>
        </p:nvSpPr>
        <p:spPr>
          <a:xfrm>
            <a:off x="3193223" y="5095953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Fixed Deposits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3F162-900B-4987-B1DD-ABFFBC34B849}"/>
              </a:ext>
            </a:extLst>
          </p:cNvPr>
          <p:cNvSpPr txBox="1"/>
          <p:nvPr/>
        </p:nvSpPr>
        <p:spPr>
          <a:xfrm>
            <a:off x="5382591" y="3708676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Amount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3D8AD-91CE-4F9A-AC75-3D07F1A31E48}"/>
              </a:ext>
            </a:extLst>
          </p:cNvPr>
          <p:cNvSpPr txBox="1"/>
          <p:nvPr/>
        </p:nvSpPr>
        <p:spPr>
          <a:xfrm>
            <a:off x="5407991" y="4026176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50000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CD859-6D5F-4FC3-96D4-017288889104}"/>
              </a:ext>
            </a:extLst>
          </p:cNvPr>
          <p:cNvSpPr txBox="1"/>
          <p:nvPr/>
        </p:nvSpPr>
        <p:spPr>
          <a:xfrm>
            <a:off x="5407991" y="4381060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100000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F0F98-56B5-467F-812B-AA31D3C50E80}"/>
              </a:ext>
            </a:extLst>
          </p:cNvPr>
          <p:cNvSpPr txBox="1"/>
          <p:nvPr/>
        </p:nvSpPr>
        <p:spPr>
          <a:xfrm>
            <a:off x="5398055" y="4708702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200000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B42B9-3EB7-4D88-91C1-7521A2D87B49}"/>
              </a:ext>
            </a:extLst>
          </p:cNvPr>
          <p:cNvSpPr txBox="1"/>
          <p:nvPr/>
        </p:nvSpPr>
        <p:spPr>
          <a:xfrm>
            <a:off x="5407991" y="5036344"/>
            <a:ext cx="149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25000</a:t>
            </a:r>
          </a:p>
        </p:txBody>
      </p:sp>
    </p:spTree>
    <p:extLst>
      <p:ext uri="{BB962C8B-B14F-4D97-AF65-F5344CB8AC3E}">
        <p14:creationId xmlns:p14="http://schemas.microsoft.com/office/powerpoint/2010/main" val="284205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IN"/>
              <a:t>MVP Kit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652114" y="573522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Service Type - Current </a:t>
            </a:r>
            <a:r>
              <a:rPr lang="en-US" b="1" dirty="0"/>
              <a:t>Account / Saving Account Statement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B0628-0B08-40D2-AB0E-199AF03D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1065212"/>
            <a:ext cx="11185525" cy="2314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3F83B4-4075-4242-A4BD-CAB460A9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3502145"/>
            <a:ext cx="11049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1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2" y="1351722"/>
            <a:ext cx="10577111" cy="2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85" y="541687"/>
            <a:ext cx="8490108" cy="424732"/>
          </a:xfrm>
        </p:spPr>
        <p:txBody>
          <a:bodyPr/>
          <a:lstStyle/>
          <a:p>
            <a:r>
              <a:rPr lang="en-US" dirty="0"/>
              <a:t>YES RAPIDO – SR ID on DVU Portal 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7" y="1315452"/>
            <a:ext cx="10068232" cy="42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85" y="541687"/>
            <a:ext cx="8490108" cy="424732"/>
          </a:xfrm>
        </p:spPr>
        <p:txBody>
          <a:bodyPr/>
          <a:lstStyle/>
          <a:p>
            <a:r>
              <a:rPr lang="en-US" dirty="0"/>
              <a:t>YES RAPIDO – SR ID on DVU Portal 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5" y="1118818"/>
            <a:ext cx="9114367" cy="51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2" y="493285"/>
            <a:ext cx="8490108" cy="424732"/>
          </a:xfrm>
        </p:spPr>
        <p:txBody>
          <a:bodyPr/>
          <a:lstStyle/>
          <a:p>
            <a:r>
              <a:rPr lang="en-US" dirty="0"/>
              <a:t>DVU Portal – Liabilities Case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1309585"/>
            <a:ext cx="10603833" cy="46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2" y="493285"/>
            <a:ext cx="8490108" cy="424732"/>
          </a:xfrm>
        </p:spPr>
        <p:txBody>
          <a:bodyPr/>
          <a:lstStyle/>
          <a:p>
            <a:r>
              <a:rPr lang="en-US" dirty="0"/>
              <a:t>DVU Portal – Liabilities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3" y="1243152"/>
            <a:ext cx="10732168" cy="47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2" y="493285"/>
            <a:ext cx="8490108" cy="424732"/>
          </a:xfrm>
        </p:spPr>
        <p:txBody>
          <a:bodyPr/>
          <a:lstStyle/>
          <a:p>
            <a:r>
              <a:rPr lang="en-US" dirty="0"/>
              <a:t>DVU Portal – History / Audit 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7" y="1268006"/>
            <a:ext cx="10635916" cy="43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B24-3505-4566-8529-8475056C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2" y="493285"/>
            <a:ext cx="8490108" cy="424732"/>
          </a:xfrm>
        </p:spPr>
        <p:txBody>
          <a:bodyPr/>
          <a:lstStyle/>
          <a:p>
            <a:r>
              <a:rPr lang="en-US" dirty="0"/>
              <a:t>DVU Portal – View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FFA16-0DFB-4CCF-AF5A-EC3A3F4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14" y="1165559"/>
            <a:ext cx="5838825" cy="21526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4" y="3318209"/>
            <a:ext cx="8448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RAPIDO – CRM System Login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9731" b="6040"/>
          <a:stretch/>
        </p:blipFill>
        <p:spPr>
          <a:xfrm>
            <a:off x="802720" y="1104182"/>
            <a:ext cx="10584148" cy="50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5ECE53-7454-4E4B-8802-8714AA0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53D730-BABF-4570-BC27-8A0297E0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20" y="1119700"/>
            <a:ext cx="10586560" cy="1845377"/>
          </a:xfrm>
        </p:spPr>
        <p:txBody>
          <a:bodyPr/>
          <a:lstStyle/>
          <a:p>
            <a:r>
              <a:rPr lang="en-US" dirty="0"/>
              <a:t>Service Digitization - Customer Self Service Portal</a:t>
            </a:r>
          </a:p>
          <a:p>
            <a:pPr lvl="1"/>
            <a:r>
              <a:rPr lang="en-US" dirty="0"/>
              <a:t>Retails Liabilities 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MVP Visuals</a:t>
            </a:r>
          </a:p>
          <a:p>
            <a:pPr lvl="1"/>
            <a:r>
              <a:rPr lang="en-US" dirty="0"/>
              <a:t>FD Advices Generation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86D6-9DB1-4683-A075-1B088E5F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D744-7775-45E7-876B-AD9B2EC326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F7D7-570A-4886-89B3-12C5E24EBC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ID Search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2AF-029F-4BB4-96B4-F687D2889C9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9333" b="12667"/>
          <a:stretch/>
        </p:blipFill>
        <p:spPr>
          <a:xfrm>
            <a:off x="802720" y="1069675"/>
            <a:ext cx="10618654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86D6-9DB1-4683-A075-1B088E5F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19-08-2019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D744-7775-45E7-876B-AD9B2EC326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IN" dirty="0"/>
              <a:t>MVP Kit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F7D7-570A-4886-89B3-12C5E24EBC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1535" y="1306174"/>
            <a:ext cx="106873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400" b="1" u="sng" dirty="0">
                <a:latin typeface="Book Antiqua" pitchFamily="18" charset="0"/>
              </a:rPr>
              <a:t>The Business Need</a:t>
            </a:r>
          </a:p>
          <a:p>
            <a:pPr marL="285750" indent="-285750"/>
            <a:endParaRPr lang="en-US" sz="1400" b="1" u="sng" dirty="0">
              <a:latin typeface="Book Antiqu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 Antiqua" pitchFamily="18" charset="0"/>
              </a:rPr>
              <a:t>Customer shall be able to raise service request himself / herself in following category with appropriate identification and authentication List of service request as follows: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Book Antiqua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FD Advices Generation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>
              <a:latin typeface="Book Antiqu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 Antiqua" pitchFamily="18" charset="0"/>
              </a:rPr>
              <a:t>Authentication via Registered Mobile Number OTP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 Antiqua" pitchFamily="18" charset="0"/>
              </a:rPr>
              <a:t>No Authorization for </a:t>
            </a:r>
            <a:r>
              <a:rPr lang="en-US" sz="1400" dirty="0"/>
              <a:t>FD Advices Generation </a:t>
            </a:r>
            <a:r>
              <a:rPr lang="en-US" sz="1400" dirty="0">
                <a:latin typeface="Book Antiqua" pitchFamily="18" charset="0"/>
              </a:rPr>
              <a:t> self service request </a:t>
            </a:r>
          </a:p>
          <a:p>
            <a:pPr marL="285750" indent="-285750"/>
            <a:r>
              <a:rPr lang="en-US" sz="1400" dirty="0">
                <a:latin typeface="Book Antiqua" pitchFamily="18" charset="0"/>
              </a:rPr>
              <a:t>	</a:t>
            </a:r>
          </a:p>
          <a:p>
            <a:pPr marL="285750" indent="-285750"/>
            <a:r>
              <a:rPr lang="en-US" sz="1400" b="1" u="sng" dirty="0">
                <a:latin typeface="Book Antiqua" pitchFamily="18" charset="0"/>
              </a:rPr>
              <a:t>Solution Overview </a:t>
            </a:r>
          </a:p>
          <a:p>
            <a:pPr marL="285750" indent="-285750"/>
            <a:endParaRPr lang="en-US" sz="1400" b="1" u="sng" dirty="0">
              <a:latin typeface="Book Antiqua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ook Antiqua" pitchFamily="18" charset="0"/>
              </a:rPr>
              <a:t> The YES RAPIDO based Customer self service portal will be used across various business units such as – retails assets, retails liabilities and credit card, </a:t>
            </a:r>
            <a:r>
              <a:rPr lang="en-US" sz="1400" dirty="0" err="1">
                <a:latin typeface="Book Antiqua" pitchFamily="18" charset="0"/>
              </a:rPr>
              <a:t>etc</a:t>
            </a:r>
            <a:r>
              <a:rPr lang="en-US" sz="1400" dirty="0">
                <a:latin typeface="Book Antiqua" pitchFamily="18" charset="0"/>
              </a:rPr>
              <a:t> </a:t>
            </a:r>
          </a:p>
          <a:p>
            <a:pPr marL="285750" indent="-285750"/>
            <a:endParaRPr lang="en-US" sz="1600" dirty="0">
              <a:latin typeface="Book Antiqua" pitchFamily="18" charset="0"/>
            </a:endParaRPr>
          </a:p>
          <a:p>
            <a:pPr marL="285750" indent="-285750"/>
            <a:endParaRPr lang="en-US" sz="1600" dirty="0">
              <a:latin typeface="Book Antiqua" pitchFamily="18" charset="0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501535" y="535607"/>
            <a:ext cx="7378930" cy="511797"/>
          </a:xfrm>
          <a:prstGeom prst="rect">
            <a:avLst/>
          </a:prstGeom>
          <a:noFill/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400" dirty="0">
                <a:latin typeface="Book Antiqua" pitchFamily="18" charset="0"/>
                <a:ea typeface="+mn-ea"/>
                <a:cs typeface="+mn-cs"/>
              </a:rPr>
              <a:t>Service Digitization - Customer Self Service Portal</a:t>
            </a:r>
          </a:p>
        </p:txBody>
      </p:sp>
    </p:spTree>
    <p:extLst>
      <p:ext uri="{BB962C8B-B14F-4D97-AF65-F5344CB8AC3E}">
        <p14:creationId xmlns:p14="http://schemas.microsoft.com/office/powerpoint/2010/main" val="11238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65330B-55CC-4A44-9A6B-8175B871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Visuals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E771-FEB7-4E22-B953-8323DE0204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5585-26F4-4080-AEAE-F60E65DF92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1984" y="6356350"/>
            <a:ext cx="2741815" cy="376959"/>
          </a:xfrm>
        </p:spPr>
        <p:txBody>
          <a:bodyPr/>
          <a:lstStyle/>
          <a:p>
            <a:fld id="{26677976-F087-4610-B171-7E10AB3DE94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330380" y="573522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Self Service Center - Navigation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" y="1152723"/>
            <a:ext cx="10458882" cy="50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330380" y="573522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 Relationship Selection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0" y="1553935"/>
            <a:ext cx="11347362" cy="34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BD50A-1A86-4151-A02C-4D884034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6" y="1127431"/>
            <a:ext cx="10591800" cy="3295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330380" y="573522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 Relationship Selection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EA628-2D98-459D-A591-6F174A38D925}"/>
              </a:ext>
            </a:extLst>
          </p:cNvPr>
          <p:cNvSpPr txBox="1"/>
          <p:nvPr/>
        </p:nvSpPr>
        <p:spPr>
          <a:xfrm>
            <a:off x="1248939" y="2818522"/>
            <a:ext cx="307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Fixed Deposits Advices Generation</a:t>
            </a:r>
          </a:p>
        </p:txBody>
      </p:sp>
    </p:spTree>
    <p:extLst>
      <p:ext uri="{BB962C8B-B14F-4D97-AF65-F5344CB8AC3E}">
        <p14:creationId xmlns:p14="http://schemas.microsoft.com/office/powerpoint/2010/main" val="273682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7976-F087-4610-B171-7E10AB3DE94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9" y="1119274"/>
            <a:ext cx="10740997" cy="4552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652114" y="573522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 Validation screen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57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56AAA6-6775-4944-9188-112BCEF58D8F}"/>
              </a:ext>
            </a:extLst>
          </p:cNvPr>
          <p:cNvSpPr/>
          <p:nvPr/>
        </p:nvSpPr>
        <p:spPr>
          <a:xfrm>
            <a:off x="793221" y="556589"/>
            <a:ext cx="730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Enter OTP screen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3" y="1252330"/>
            <a:ext cx="10512502" cy="39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8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BL_Color Palett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62A8"/>
      </a:accent1>
      <a:accent2>
        <a:srgbClr val="018FD1"/>
      </a:accent2>
      <a:accent3>
        <a:srgbClr val="47BAED"/>
      </a:accent3>
      <a:accent4>
        <a:srgbClr val="A2E0F8"/>
      </a:accent4>
      <a:accent5>
        <a:srgbClr val="E6E6FA"/>
      </a:accent5>
      <a:accent6>
        <a:srgbClr val="F0F8FF"/>
      </a:accent6>
      <a:hlink>
        <a:srgbClr val="7D7D7D"/>
      </a:hlink>
      <a:folHlink>
        <a:srgbClr val="B4B4B4"/>
      </a:folHlink>
    </a:clrScheme>
    <a:fontScheme name="YBL_Font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7D7D7D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561</Words>
  <Application>Microsoft Office PowerPoint</Application>
  <PresentationFormat>Widescreen</PresentationFormat>
  <Paragraphs>109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Wingdings</vt:lpstr>
      <vt:lpstr>Wingdings 2</vt:lpstr>
      <vt:lpstr>Office Theme</vt:lpstr>
      <vt:lpstr>MVP Kit for Customer Self Service Portal </vt:lpstr>
      <vt:lpstr>Agenda</vt:lpstr>
      <vt:lpstr>PowerPoint Presentation</vt:lpstr>
      <vt:lpstr>MVP Visuals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YES RAPIDO – SR ID on DVU Portal Menu</vt:lpstr>
      <vt:lpstr>YES RAPIDO – SR ID on DVU Portal Menu</vt:lpstr>
      <vt:lpstr>DVU Portal – Liabilities Case List</vt:lpstr>
      <vt:lpstr>DVU Portal – Liabilities Report</vt:lpstr>
      <vt:lpstr>DVU Portal – History / Audit Log</vt:lpstr>
      <vt:lpstr>DVU Portal – View Details</vt:lpstr>
      <vt:lpstr>YES RAPIDO – CRM System Login</vt:lpstr>
      <vt:lpstr>Case ID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Save (TBG)</dc:creator>
  <cp:lastModifiedBy>Santosh Dhopte (BDTS)</cp:lastModifiedBy>
  <cp:revision>311</cp:revision>
  <dcterms:created xsi:type="dcterms:W3CDTF">2018-11-28T12:49:44Z</dcterms:created>
  <dcterms:modified xsi:type="dcterms:W3CDTF">2020-08-10T12:20:47Z</dcterms:modified>
</cp:coreProperties>
</file>