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5" r:id="rId2"/>
    <p:sldId id="412" r:id="rId3"/>
    <p:sldId id="413" r:id="rId4"/>
    <p:sldId id="307" r:id="rId5"/>
    <p:sldId id="414" r:id="rId6"/>
    <p:sldId id="419" r:id="rId7"/>
    <p:sldId id="415" r:id="rId8"/>
    <p:sldId id="420" r:id="rId9"/>
    <p:sldId id="416" r:id="rId10"/>
    <p:sldId id="421" r:id="rId11"/>
    <p:sldId id="417" r:id="rId12"/>
    <p:sldId id="422" r:id="rId13"/>
    <p:sldId id="423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pos="339">
          <p15:clr>
            <a:srgbClr val="A4A3A4"/>
          </p15:clr>
        </p15:guide>
        <p15:guide id="6" pos="56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nkers, Richard" initials="F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FFFFFF"/>
    <a:srgbClr val="3F9C35"/>
    <a:srgbClr val="34B233"/>
    <a:srgbClr val="000000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Stijl, thema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929F9F4-4A8F-4326-A1B4-22849713DDAB}" styleName="Stijl, donker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jl, donker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204" autoAdjust="0"/>
    <p:restoredTop sz="95657" autoAdjust="0"/>
  </p:normalViewPr>
  <p:slideViewPr>
    <p:cSldViewPr snapToGrid="0" showGuides="1">
      <p:cViewPr varScale="1">
        <p:scale>
          <a:sx n="110" d="100"/>
          <a:sy n="110" d="100"/>
        </p:scale>
        <p:origin x="414" y="108"/>
      </p:cViewPr>
      <p:guideLst>
        <p:guide orient="horz" pos="1219"/>
        <p:guide orient="horz" pos="147"/>
        <p:guide orient="horz"/>
        <p:guide orient="horz" pos="3756"/>
        <p:guide pos="339"/>
        <p:guide pos="5632"/>
      </p:guideLst>
    </p:cSldViewPr>
  </p:slideViewPr>
  <p:outlineViewPr>
    <p:cViewPr>
      <p:scale>
        <a:sx n="33" d="100"/>
        <a:sy n="33" d="100"/>
      </p:scale>
      <p:origin x="0" y="2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052D1-807C-425B-B004-1E0A642F2673}" type="datetimeFigureOut">
              <a:rPr lang="nl-NL" smtClean="0"/>
              <a:t>12-9-2017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E367-A578-41DF-B07A-AEEE65D070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35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4" y="230191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10" y="3307559"/>
            <a:ext cx="2647950" cy="26479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20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8" y="3307559"/>
            <a:ext cx="2647950" cy="2647950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4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485775" y="1616403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478635" y="2262389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20" y="1933314"/>
            <a:ext cx="2639660" cy="2628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3" y="1933314"/>
            <a:ext cx="2639660" cy="2628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6" y="1933314"/>
            <a:ext cx="2639660" cy="2628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9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1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3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9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7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3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3"/>
            <a:ext cx="4104000" cy="4027383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3"/>
            <a:ext cx="4104000" cy="571955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2" y="0"/>
            <a:ext cx="9143999" cy="685800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90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90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1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1" y="230187"/>
            <a:ext cx="8442796" cy="84012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1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6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1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5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9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91"/>
            <a:ext cx="8442796" cy="840125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99000">
                  <a:srgbClr val="FFFFFF">
                    <a:alpha val="0"/>
                  </a:srgbClr>
                </a:gs>
                <a:gs pos="1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1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19145" y="6408000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7" y="6438902"/>
            <a:ext cx="1251162" cy="29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53" r:id="rId9"/>
    <p:sldLayoutId id="2147483655" r:id="rId10"/>
    <p:sldLayoutId id="2147483656" r:id="rId11"/>
    <p:sldLayoutId id="2147483657" r:id="rId12"/>
    <p:sldLayoutId id="2147483659" r:id="rId13"/>
    <p:sldLayoutId id="2147483660" r:id="rId14"/>
    <p:sldLayoutId id="2147483661" r:id="rId15"/>
    <p:sldLayoutId id="2147483663" r:id="rId16"/>
    <p:sldLayoutId id="2147483665" r:id="rId17"/>
    <p:sldLayoutId id="214748365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uropepmc.org/articles/PMC2652058/table/tbl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7916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1201" y="1835249"/>
            <a:ext cx="8521188" cy="4089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519145" y="6408000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nl-NL" sz="900" kern="120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</a:t>
            </a:fld>
            <a:endParaRPr lang="en-GB" dirty="0"/>
          </a:p>
        </p:txBody>
      </p:sp>
      <p:pic>
        <p:nvPicPr>
          <p:cNvPr id="8" name="Tijdelijke aanduiding voor afbeelding 2"/>
          <p:cNvPicPr/>
          <p:nvPr/>
        </p:nvPicPr>
        <p:blipFill>
          <a:blip r:embed="rId2"/>
          <a:srcRect l="5526" r="5526"/>
          <a:stretch/>
        </p:blipFill>
        <p:spPr>
          <a:xfrm>
            <a:off x="0" y="0"/>
            <a:ext cx="9143640" cy="6221880"/>
          </a:xfrm>
          <a:prstGeom prst="rect">
            <a:avLst/>
          </a:prstGeom>
          <a:ln>
            <a:noFill/>
          </a:ln>
        </p:spPr>
      </p:pic>
      <p:sp>
        <p:nvSpPr>
          <p:cNvPr id="9" name="Titel 1"/>
          <p:cNvSpPr txBox="1">
            <a:spLocks/>
          </p:cNvSpPr>
          <p:nvPr/>
        </p:nvSpPr>
        <p:spPr bwMode="auto">
          <a:xfrm>
            <a:off x="350422" y="230188"/>
            <a:ext cx="8442796" cy="135308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GB" dirty="0" err="1" smtClean="0">
                <a:solidFill>
                  <a:srgbClr val="000000"/>
                </a:solidFill>
              </a:rPr>
              <a:t>QTLTableMiner</a:t>
            </a:r>
            <a:r>
              <a:rPr lang="en-GB" baseline="30000" dirty="0">
                <a:solidFill>
                  <a:srgbClr val="000000"/>
                </a:solidFill>
              </a:rPr>
              <a:t>++</a:t>
            </a:r>
            <a:r>
              <a:rPr lang="en-GB" dirty="0">
                <a:solidFill>
                  <a:srgbClr val="000000"/>
                </a:solidFill>
              </a:rPr>
              <a:t>: Semantic-mining of QTL tables in scientific articles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986" y="1998384"/>
            <a:ext cx="271516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dirty="0" smtClean="0">
                <a:solidFill>
                  <a:srgbClr val="000000"/>
                </a:solidFill>
                <a:latin typeface="Verdana" pitchFamily="34" charset="0"/>
              </a:rPr>
              <a:t>Gurnoor Singh</a:t>
            </a:r>
          </a:p>
          <a:p>
            <a:pPr>
              <a:lnSpc>
                <a:spcPts val="1800"/>
              </a:lnSpc>
            </a:pPr>
            <a:endParaRPr lang="en-GB" dirty="0" smtClean="0">
              <a:solidFill>
                <a:srgbClr val="000000"/>
              </a:solidFill>
              <a:latin typeface="Verdana" pitchFamily="34" charset="0"/>
            </a:endParaRPr>
          </a:p>
          <a:p>
            <a:pPr>
              <a:lnSpc>
                <a:spcPts val="1800"/>
              </a:lnSpc>
            </a:pPr>
            <a:r>
              <a:rPr lang="en-GB" dirty="0" smtClean="0">
                <a:solidFill>
                  <a:srgbClr val="000000"/>
                </a:solidFill>
                <a:latin typeface="Verdana" pitchFamily="34" charset="0"/>
              </a:rPr>
              <a:t>12</a:t>
            </a:r>
            <a:r>
              <a:rPr lang="en-GB" baseline="30000" dirty="0" smtClean="0">
                <a:solidFill>
                  <a:srgbClr val="000000"/>
                </a:solidFill>
                <a:latin typeface="Verdana" pitchFamily="34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Verdana" pitchFamily="34" charset="0"/>
              </a:rPr>
              <a:t> September, </a:t>
            </a:r>
            <a:r>
              <a:rPr lang="en-GB" dirty="0" smtClean="0">
                <a:solidFill>
                  <a:srgbClr val="000000"/>
                </a:solidFill>
                <a:latin typeface="Verdana" pitchFamily="34" charset="0"/>
              </a:rPr>
              <a:t>2017</a:t>
            </a:r>
            <a:endParaRPr lang="en-GB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840125"/>
          </a:xfrm>
        </p:spPr>
        <p:txBody>
          <a:bodyPr/>
          <a:lstStyle/>
          <a:p>
            <a:r>
              <a:rPr lang="en-GB" dirty="0" smtClean="0"/>
              <a:t>Tet Set: Number of Abbreviations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98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840125"/>
          </a:xfrm>
        </p:spPr>
        <p:txBody>
          <a:bodyPr/>
          <a:lstStyle/>
          <a:p>
            <a:r>
              <a:rPr lang="en-GB" dirty="0" smtClean="0"/>
              <a:t>Training Set: Number of QTL Statements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95" y="1638790"/>
            <a:ext cx="9475470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791650"/>
          </a:xfrm>
        </p:spPr>
        <p:txBody>
          <a:bodyPr/>
          <a:lstStyle/>
          <a:p>
            <a:r>
              <a:rPr lang="en-GB" dirty="0" smtClean="0"/>
              <a:t>Test Set: Number of QTL Statements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12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3" y="1403275"/>
            <a:ext cx="8422958" cy="34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2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791650"/>
          </a:xfrm>
        </p:spPr>
        <p:txBody>
          <a:bodyPr/>
          <a:lstStyle/>
          <a:p>
            <a:r>
              <a:rPr lang="en-GB" dirty="0" smtClean="0"/>
              <a:t>Precision Training vs Test set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13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75300"/>
              </p:ext>
            </p:extLst>
          </p:nvPr>
        </p:nvGraphicFramePr>
        <p:xfrm>
          <a:off x="635726" y="1924595"/>
          <a:ext cx="7062651" cy="25808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87337">
                  <a:extLst>
                    <a:ext uri="{9D8B030D-6E8A-4147-A177-3AD203B41FA5}">
                      <a16:colId xmlns:a16="http://schemas.microsoft.com/office/drawing/2014/main" val="1171322522"/>
                    </a:ext>
                  </a:extLst>
                </a:gridCol>
                <a:gridCol w="1521097">
                  <a:extLst>
                    <a:ext uri="{9D8B030D-6E8A-4147-A177-3AD203B41FA5}">
                      <a16:colId xmlns:a16="http://schemas.microsoft.com/office/drawing/2014/main" val="3462802992"/>
                    </a:ext>
                  </a:extLst>
                </a:gridCol>
                <a:gridCol w="2354217">
                  <a:extLst>
                    <a:ext uri="{9D8B030D-6E8A-4147-A177-3AD203B41FA5}">
                      <a16:colId xmlns:a16="http://schemas.microsoft.com/office/drawing/2014/main" val="1703257926"/>
                    </a:ext>
                  </a:extLst>
                </a:gridCol>
              </a:tblGrid>
              <a:tr h="7600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Training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94894"/>
                  </a:ext>
                </a:extLst>
              </a:tr>
              <a:tr h="589753">
                <a:tc>
                  <a:txBody>
                    <a:bodyPr/>
                    <a:lstStyle/>
                    <a:p>
                      <a:r>
                        <a:rPr lang="en-GB" dirty="0" smtClean="0"/>
                        <a:t> #</a:t>
                      </a:r>
                      <a:r>
                        <a:rPr lang="en-GB" baseline="0" dirty="0" smtClean="0"/>
                        <a:t> of QTL Tables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13503"/>
                  </a:ext>
                </a:extLst>
              </a:tr>
              <a:tr h="590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 #</a:t>
                      </a:r>
                      <a:r>
                        <a:rPr lang="en-GB" baseline="0" dirty="0" smtClean="0"/>
                        <a:t> of abbreviations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09923"/>
                  </a:ext>
                </a:extLst>
              </a:tr>
              <a:tr h="590987">
                <a:tc>
                  <a:txBody>
                    <a:bodyPr/>
                    <a:lstStyle/>
                    <a:p>
                      <a:r>
                        <a:rPr lang="en-GB" dirty="0" smtClean="0"/>
                        <a:t># of QTL statements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07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1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791650"/>
          </a:xfrm>
        </p:spPr>
        <p:txBody>
          <a:bodyPr/>
          <a:lstStyle/>
          <a:p>
            <a:r>
              <a:rPr lang="en-GB" dirty="0" err="1" smtClean="0"/>
              <a:t>QTLTableMiner</a:t>
            </a:r>
            <a:r>
              <a:rPr lang="en-GB" dirty="0" smtClean="0"/>
              <a:t>++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Extracts QTL </a:t>
            </a:r>
            <a:r>
              <a:rPr lang="en-GB" dirty="0"/>
              <a:t>statements from tables of an </a:t>
            </a:r>
            <a:r>
              <a:rPr lang="en-GB" dirty="0" smtClean="0"/>
              <a:t>article.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QTL </a:t>
            </a:r>
            <a:r>
              <a:rPr lang="en-GB" dirty="0" smtClean="0"/>
              <a:t>statement is </a:t>
            </a:r>
            <a:r>
              <a:rPr lang="en-GB" dirty="0"/>
              <a:t>a statement that shows </a:t>
            </a:r>
            <a:r>
              <a:rPr lang="en-GB" dirty="0" smtClean="0"/>
              <a:t>of a trait to a genomic entity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Input: PMCIDs (Europe PMC)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Output: CSV file (List of QTL statements)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SQLite Db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81" y="0"/>
            <a:ext cx="5844921" cy="68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0"/>
            <a:ext cx="8442796" cy="840125"/>
          </a:xfrm>
        </p:spPr>
        <p:txBody>
          <a:bodyPr/>
          <a:lstStyle/>
          <a:p>
            <a:r>
              <a:rPr lang="en-GB" dirty="0"/>
              <a:t>Tables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8597" y="1039833"/>
            <a:ext cx="87058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&lt;table-wrap id="Tab2"&gt;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&lt;label&gt;Table 2&lt;/label&gt;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&lt;caption&gt;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Multiple regression analysis between phenotypic traits and population structure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&lt;/caption&gt;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&lt;table frame="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hsides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" rules="groups"&gt;</a:t>
            </a:r>
          </a:p>
          <a:p>
            <a:endParaRPr lang="en-GB" sz="1100" i="1" dirty="0" smtClean="0">
              <a:solidFill>
                <a:schemeClr val="bg2"/>
              </a:solidFill>
              <a:latin typeface="Verdana" pitchFamily="34" charset="0"/>
            </a:endParaRPr>
          </a:p>
          <a:p>
            <a:endParaRPr lang="en-GB" sz="1100" i="1" dirty="0" smtClean="0">
              <a:solidFill>
                <a:schemeClr val="bg2"/>
              </a:solidFill>
              <a:latin typeface="Verdana" pitchFamily="34" charset="0"/>
            </a:endParaRP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thead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tr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 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valign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="top"&gt;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&gt;Traits&lt;/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>
                <a:solidFill>
                  <a:srgbClr val="FFFF00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rgbClr val="FFFF00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rgbClr val="FFFF00"/>
                </a:solidFill>
                <a:latin typeface="Verdana" pitchFamily="34" charset="0"/>
              </a:rPr>
              <a:t> </a:t>
            </a:r>
            <a:r>
              <a:rPr lang="en-GB" sz="1100" i="1" dirty="0" err="1">
                <a:solidFill>
                  <a:srgbClr val="FFFF00"/>
                </a:solidFill>
                <a:latin typeface="Verdana" pitchFamily="34" charset="0"/>
              </a:rPr>
              <a:t>colspan</a:t>
            </a:r>
            <a:r>
              <a:rPr lang="en-GB" sz="1100" i="1" dirty="0">
                <a:solidFill>
                  <a:srgbClr val="FFFF00"/>
                </a:solidFill>
                <a:latin typeface="Verdana" pitchFamily="34" charset="0"/>
              </a:rPr>
              <a:t>="2"&gt;Regression results&lt;/</a:t>
            </a:r>
            <a:r>
              <a:rPr lang="en-GB" sz="1100" i="1" dirty="0" err="1">
                <a:solidFill>
                  <a:srgbClr val="FFFF00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rgbClr val="FFFF00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&lt;/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tr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tr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 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valign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="top"&gt;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/&gt;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&gt;R&lt;sup&gt;2&lt;/sup&gt;&lt;/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&gt;P-value&lt;/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&lt;/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tr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&lt;/</a:t>
            </a:r>
            <a:r>
              <a:rPr lang="en-GB" sz="1100" i="1" dirty="0" err="1">
                <a:solidFill>
                  <a:schemeClr val="bg2"/>
                </a:solidFill>
                <a:latin typeface="Verdana" pitchFamily="34" charset="0"/>
              </a:rPr>
              <a:t>thead</a:t>
            </a:r>
            <a:r>
              <a:rPr lang="en-GB" sz="1100" i="1" dirty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endParaRPr lang="en-GB" sz="1100" i="1" dirty="0">
              <a:solidFill>
                <a:schemeClr val="bg2"/>
              </a:solidFill>
              <a:latin typeface="Verdana" pitchFamily="34" charset="0"/>
            </a:endParaRPr>
          </a:p>
          <a:p>
            <a:endParaRPr lang="en-GB" sz="1100" i="1" dirty="0">
              <a:solidFill>
                <a:schemeClr val="bg2"/>
              </a:solidFill>
              <a:latin typeface="Verdana" pitchFamily="34" charset="0"/>
            </a:endParaRP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 smtClean="0">
                <a:solidFill>
                  <a:schemeClr val="bg2"/>
                </a:solidFill>
                <a:latin typeface="Verdana" pitchFamily="34" charset="0"/>
              </a:rPr>
              <a:t>tbody</a:t>
            </a:r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</a:t>
            </a:r>
            <a:r>
              <a:rPr lang="en-GB" sz="1100" i="1" dirty="0" err="1" smtClean="0">
                <a:solidFill>
                  <a:schemeClr val="bg2"/>
                </a:solidFill>
                <a:latin typeface="Verdana" pitchFamily="34" charset="0"/>
              </a:rPr>
              <a:t>tr</a:t>
            </a:r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 </a:t>
            </a:r>
            <a:r>
              <a:rPr lang="en-GB" sz="1100" i="1" dirty="0" err="1" smtClean="0">
                <a:solidFill>
                  <a:schemeClr val="bg2"/>
                </a:solidFill>
                <a:latin typeface="Verdana" pitchFamily="34" charset="0"/>
              </a:rPr>
              <a:t>valign</a:t>
            </a:r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="top"&gt;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&lt;td&gt;Ascorbic Acid&lt;/td&gt;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&lt;td char="." align="char"&gt;0.170&lt;/td&gt;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&lt;td char="." align="char"&gt;0.001&lt;/td&gt;</a:t>
            </a:r>
          </a:p>
          <a:p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&lt;/</a:t>
            </a:r>
            <a:r>
              <a:rPr lang="en-GB" sz="1100" i="1" dirty="0" err="1" smtClean="0">
                <a:solidFill>
                  <a:schemeClr val="bg2"/>
                </a:solidFill>
                <a:latin typeface="Verdana" pitchFamily="34" charset="0"/>
              </a:rPr>
              <a:t>tr</a:t>
            </a:r>
            <a:r>
              <a:rPr lang="en-GB" sz="1100" i="1" dirty="0" smtClean="0">
                <a:solidFill>
                  <a:schemeClr val="bg2"/>
                </a:solidFill>
                <a:latin typeface="Verdana" pitchFamily="34" charset="0"/>
              </a:rPr>
              <a:t>&gt;</a:t>
            </a:r>
          </a:p>
          <a:p>
            <a:endParaRPr lang="en-GB" sz="1100" b="1" dirty="0">
              <a:solidFill>
                <a:schemeClr val="bg2"/>
              </a:solidFill>
              <a:latin typeface="Verdana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16305" y="3330231"/>
            <a:ext cx="4957762" cy="2380455"/>
            <a:chOff x="1171575" y="3206285"/>
            <a:chExt cx="3448050" cy="1214903"/>
          </a:xfrm>
        </p:grpSpPr>
        <p:sp>
          <p:nvSpPr>
            <p:cNvPr id="7" name="Rectangle 6"/>
            <p:cNvSpPr/>
            <p:nvPr/>
          </p:nvSpPr>
          <p:spPr>
            <a:xfrm>
              <a:off x="1171575" y="3206285"/>
              <a:ext cx="3448050" cy="1214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5" y="3206285"/>
              <a:ext cx="3448050" cy="1214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ight Arrow 2"/>
          <p:cNvSpPr/>
          <p:nvPr/>
        </p:nvSpPr>
        <p:spPr>
          <a:xfrm>
            <a:off x="3058111" y="3527045"/>
            <a:ext cx="858194" cy="42900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14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61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0976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769 L 0 0.2083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allAtOnce"/>
      <p:bldP spid="3" grpId="0" animBg="1"/>
      <p:bldP spid="3" grpId="1" animBg="1"/>
      <p:bldP spid="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791650"/>
          </a:xfrm>
        </p:spPr>
        <p:txBody>
          <a:bodyPr/>
          <a:lstStyle/>
          <a:p>
            <a:r>
              <a:rPr lang="en-GB" dirty="0" smtClean="0"/>
              <a:t>Training set: Tomato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(</a:t>
            </a:r>
            <a:r>
              <a:rPr lang="en-GB" dirty="0" err="1"/>
              <a:t>TITLE</a:t>
            </a:r>
            <a:r>
              <a:rPr lang="en-GB" dirty="0" err="1" smtClean="0"/>
              <a:t>:“tomato</a:t>
            </a:r>
            <a:r>
              <a:rPr lang="en-GB" dirty="0" smtClean="0"/>
              <a:t>" </a:t>
            </a:r>
            <a:r>
              <a:rPr lang="en-GB" dirty="0"/>
              <a:t>OR TITLE:"</a:t>
            </a:r>
            <a:r>
              <a:rPr lang="en-GB" dirty="0" err="1"/>
              <a:t>solanum</a:t>
            </a:r>
            <a:r>
              <a:rPr lang="en-GB" dirty="0"/>
              <a:t> </a:t>
            </a:r>
            <a:r>
              <a:rPr lang="en-GB" dirty="0" err="1" smtClean="0"/>
              <a:t>lycopersicum</a:t>
            </a:r>
            <a:r>
              <a:rPr lang="en-GB" dirty="0" smtClean="0"/>
              <a:t>") </a:t>
            </a:r>
            <a:r>
              <a:rPr lang="en-GB" dirty="0"/>
              <a:t>AND (TABLE:"QTL" OR </a:t>
            </a:r>
            <a:r>
              <a:rPr lang="en-GB" dirty="0" err="1"/>
              <a:t>TABLE:"trait</a:t>
            </a:r>
            <a:r>
              <a:rPr lang="en-GB" dirty="0"/>
              <a:t>") AND (</a:t>
            </a:r>
            <a:r>
              <a:rPr lang="en-GB" dirty="0" err="1"/>
              <a:t>IN_EPMC:y</a:t>
            </a:r>
            <a:r>
              <a:rPr lang="en-GB" dirty="0"/>
              <a:t>) </a:t>
            </a:r>
            <a:r>
              <a:rPr lang="en-GB" dirty="0" smtClean="0"/>
              <a:t>AND </a:t>
            </a:r>
            <a:r>
              <a:rPr lang="en-GB" dirty="0"/>
              <a:t>(LANG:"</a:t>
            </a:r>
            <a:r>
              <a:rPr lang="en-GB" dirty="0" err="1"/>
              <a:t>eng</a:t>
            </a:r>
            <a:r>
              <a:rPr lang="en-GB" dirty="0"/>
              <a:t>" OR LANG:"</a:t>
            </a:r>
            <a:r>
              <a:rPr lang="en-GB" dirty="0" err="1"/>
              <a:t>en</a:t>
            </a:r>
            <a:r>
              <a:rPr lang="en-GB" dirty="0"/>
              <a:t>" OR </a:t>
            </a:r>
            <a:r>
              <a:rPr lang="en-GB" dirty="0" err="1"/>
              <a:t>LANG:"us</a:t>
            </a:r>
            <a:r>
              <a:rPr lang="en-GB" dirty="0" smtClean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30 Articles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34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840125"/>
          </a:xfrm>
        </p:spPr>
        <p:txBody>
          <a:bodyPr/>
          <a:lstStyle/>
          <a:p>
            <a:r>
              <a:rPr lang="en-GB" dirty="0" smtClean="0"/>
              <a:t>Test set: Potato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(</a:t>
            </a:r>
            <a:r>
              <a:rPr lang="en-GB" dirty="0" err="1"/>
              <a:t>TITLE:"potato</a:t>
            </a:r>
            <a:r>
              <a:rPr lang="en-GB" dirty="0"/>
              <a:t>" OR TITLE:"</a:t>
            </a:r>
            <a:r>
              <a:rPr lang="en-GB" dirty="0" err="1"/>
              <a:t>solanum</a:t>
            </a:r>
            <a:r>
              <a:rPr lang="en-GB" dirty="0"/>
              <a:t> </a:t>
            </a:r>
            <a:r>
              <a:rPr lang="en-GB" dirty="0" err="1"/>
              <a:t>tuberosum</a:t>
            </a:r>
            <a:r>
              <a:rPr lang="en-GB" dirty="0"/>
              <a:t>") AND (TABLE:"QTL" OR </a:t>
            </a:r>
            <a:r>
              <a:rPr lang="en-GB" dirty="0" err="1"/>
              <a:t>TABLE:"trait</a:t>
            </a:r>
            <a:r>
              <a:rPr lang="en-GB" dirty="0"/>
              <a:t>") AND (</a:t>
            </a:r>
            <a:r>
              <a:rPr lang="en-GB" dirty="0" err="1"/>
              <a:t>IN_EPMC:y</a:t>
            </a:r>
            <a:r>
              <a:rPr lang="en-GB" dirty="0"/>
              <a:t>) AND (</a:t>
            </a:r>
            <a:r>
              <a:rPr lang="en-GB" dirty="0" err="1"/>
              <a:t>OPEN_ACCESS:y</a:t>
            </a:r>
            <a:r>
              <a:rPr lang="en-GB" dirty="0"/>
              <a:t>) AND (LANG:"</a:t>
            </a:r>
            <a:r>
              <a:rPr lang="en-GB" dirty="0" err="1"/>
              <a:t>eng</a:t>
            </a:r>
            <a:r>
              <a:rPr lang="en-GB" dirty="0"/>
              <a:t>" OR LANG:"</a:t>
            </a:r>
            <a:r>
              <a:rPr lang="en-GB" dirty="0" err="1"/>
              <a:t>en</a:t>
            </a:r>
            <a:r>
              <a:rPr lang="en-GB" dirty="0"/>
              <a:t>" OR </a:t>
            </a:r>
            <a:r>
              <a:rPr lang="en-GB" dirty="0" err="1"/>
              <a:t>LANG:"us</a:t>
            </a:r>
            <a:r>
              <a:rPr lang="en-GB" dirty="0"/>
              <a:t>")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30 Articles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75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1353086"/>
          </a:xfrm>
        </p:spPr>
        <p:txBody>
          <a:bodyPr/>
          <a:lstStyle/>
          <a:p>
            <a:r>
              <a:rPr lang="en-GB" dirty="0" smtClean="0"/>
              <a:t>Training Set: Number of QTL Tables detected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4" y="1272464"/>
            <a:ext cx="8259128" cy="4649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1368" y="5922093"/>
            <a:ext cx="721672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solidFill>
                  <a:schemeClr val="bg1"/>
                </a:solidFill>
                <a:latin typeface="Verdana" pitchFamily="34" charset="0"/>
              </a:rPr>
              <a:t>67/68</a:t>
            </a:r>
            <a:endParaRPr lang="en-GB" sz="14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5006" y="6408000"/>
            <a:ext cx="184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endParaRPr lang="en-GB" sz="1400" dirty="0" err="1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63040" y="2209627"/>
            <a:ext cx="1366080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solidFill>
                  <a:schemeClr val="tx2"/>
                </a:solidFill>
                <a:latin typeface="Verdana" pitchFamily="34" charset="0"/>
                <a:hlinkClick r:id="rId3"/>
              </a:rPr>
              <a:t>PMC2652058</a:t>
            </a:r>
            <a:endParaRPr lang="en-GB" sz="1400" dirty="0" smtClean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8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840125"/>
          </a:xfrm>
        </p:spPr>
        <p:txBody>
          <a:bodyPr/>
          <a:lstStyle/>
          <a:p>
            <a:r>
              <a:rPr lang="en-GB" dirty="0" smtClean="0"/>
              <a:t>Test Set: Number of QTL Tables detected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6" y="1070316"/>
            <a:ext cx="7878128" cy="46377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66903" y="5930537"/>
            <a:ext cx="721672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solidFill>
                  <a:schemeClr val="bg1"/>
                </a:solidFill>
                <a:latin typeface="Verdana" pitchFamily="34" charset="0"/>
              </a:rPr>
              <a:t>57/71</a:t>
            </a:r>
            <a:endParaRPr lang="en-GB" sz="1400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9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91"/>
            <a:ext cx="8442796" cy="791650"/>
          </a:xfrm>
        </p:spPr>
        <p:txBody>
          <a:bodyPr/>
          <a:lstStyle/>
          <a:p>
            <a:r>
              <a:rPr lang="en-GB" dirty="0" smtClean="0"/>
              <a:t>Training Set: Number of Abbreviations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9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06" y="1197793"/>
            <a:ext cx="8235315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8428"/>
      </p:ext>
    </p:extLst>
  </p:cSld>
  <p:clrMapOvr>
    <a:masterClrMapping/>
  </p:clrMapOvr>
</p:sld>
</file>

<file path=ppt/theme/theme1.xml><?xml version="1.0" encoding="utf-8"?>
<a:theme xmlns:a="http://schemas.openxmlformats.org/drawingml/2006/main" name="Wageningen UR">
  <a:themeElements>
    <a:clrScheme name="Wageningen UR lichtblauwe achtergrond">
      <a:dk1>
        <a:srgbClr val="005172"/>
      </a:dk1>
      <a:lt1>
        <a:srgbClr val="FFFFFF"/>
      </a:lt1>
      <a:dk2>
        <a:srgbClr val="519FD7"/>
      </a:dk2>
      <a:lt2>
        <a:srgbClr val="FFFFFF"/>
      </a:lt2>
      <a:accent1>
        <a:srgbClr val="34B233"/>
      </a:accent1>
      <a:accent2>
        <a:srgbClr val="005172"/>
      </a:accent2>
      <a:accent3>
        <a:srgbClr val="A59D95"/>
      </a:accent3>
      <a:accent4>
        <a:srgbClr val="D5D2CA"/>
      </a:accent4>
      <a:accent5>
        <a:srgbClr val="FF7900"/>
      </a:accent5>
      <a:accent6>
        <a:srgbClr val="00549F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solidFill>
              <a:schemeClr val="bg1"/>
            </a:solidFill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geningen UR lichtblauwe achtergrond">
    <a:dk1>
      <a:srgbClr val="005172"/>
    </a:dk1>
    <a:lt1>
      <a:srgbClr val="FFFFFF"/>
    </a:lt1>
    <a:dk2>
      <a:srgbClr val="519FD7"/>
    </a:dk2>
    <a:lt2>
      <a:srgbClr val="FFFFFF"/>
    </a:lt2>
    <a:accent1>
      <a:srgbClr val="34B233"/>
    </a:accent1>
    <a:accent2>
      <a:srgbClr val="005172"/>
    </a:accent2>
    <a:accent3>
      <a:srgbClr val="A59D95"/>
    </a:accent3>
    <a:accent4>
      <a:srgbClr val="D5D2CA"/>
    </a:accent4>
    <a:accent5>
      <a:srgbClr val="FF7900"/>
    </a:accent5>
    <a:accent6>
      <a:srgbClr val="00549F"/>
    </a:accent6>
    <a:hlink>
      <a:srgbClr val="00549F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9969</TotalTime>
  <Words>249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Wageningen UR</vt:lpstr>
      <vt:lpstr>PowerPoint Presentation</vt:lpstr>
      <vt:lpstr>QTLTableMiner++</vt:lpstr>
      <vt:lpstr>PowerPoint Presentation</vt:lpstr>
      <vt:lpstr>Tables in xml</vt:lpstr>
      <vt:lpstr>Training set: Tomato</vt:lpstr>
      <vt:lpstr>Test set: Potato</vt:lpstr>
      <vt:lpstr>Training Set: Number of QTL Tables detected</vt:lpstr>
      <vt:lpstr>Test Set: Number of QTL Tables detected</vt:lpstr>
      <vt:lpstr>Training Set: Number of Abbreviations</vt:lpstr>
      <vt:lpstr>Tet Set: Number of Abbreviations</vt:lpstr>
      <vt:lpstr>Training Set: Number of QTL Statements</vt:lpstr>
      <vt:lpstr>Test Set: Number of QTL Statements</vt:lpstr>
      <vt:lpstr>Precision Training vs Test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Singh, Gurnoor</cp:lastModifiedBy>
  <cp:revision>630</cp:revision>
  <dcterms:created xsi:type="dcterms:W3CDTF">2011-09-29T08:30:03Z</dcterms:created>
  <dcterms:modified xsi:type="dcterms:W3CDTF">2017-09-12T06:58:39Z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BLUK.pptx</vt:lpwstr>
  </property>
</Properties>
</file>