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Bricolage Grotesque Bold" charset="1" panose="020B0605040402000204"/>
      <p:regular r:id="rId13"/>
    </p:embeddedFont>
    <p:embeddedFont>
      <p:font typeface="Canva Sans Bold" charset="1" panose="020B0803030501040103"/>
      <p:regular r:id="rId14"/>
    </p:embeddedFont>
    <p:embeddedFont>
      <p:font typeface="Canva Sans" charset="1" panose="020B0503030501040103"/>
      <p:regular r:id="rId15"/>
    </p:embeddedFont>
    <p:embeddedFont>
      <p:font typeface="Poppins"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8508"/>
        </a:solidFill>
      </p:bgPr>
    </p:bg>
    <p:spTree>
      <p:nvGrpSpPr>
        <p:cNvPr id="1" name=""/>
        <p:cNvGrpSpPr/>
        <p:nvPr/>
      </p:nvGrpSpPr>
      <p:grpSpPr>
        <a:xfrm>
          <a:off x="0" y="0"/>
          <a:ext cx="0" cy="0"/>
          <a:chOff x="0" y="0"/>
          <a:chExt cx="0" cy="0"/>
        </a:xfrm>
      </p:grpSpPr>
      <p:grpSp>
        <p:nvGrpSpPr>
          <p:cNvPr name="Group 2" id="2"/>
          <p:cNvGrpSpPr/>
          <p:nvPr/>
        </p:nvGrpSpPr>
        <p:grpSpPr>
          <a:xfrm rot="0">
            <a:off x="7090405" y="8445715"/>
            <a:ext cx="770761" cy="77076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AutoShape 5" id="5"/>
          <p:cNvSpPr/>
          <p:nvPr/>
        </p:nvSpPr>
        <p:spPr>
          <a:xfrm>
            <a:off x="736385" y="8831096"/>
            <a:ext cx="4975069" cy="0"/>
          </a:xfrm>
          <a:prstGeom prst="line">
            <a:avLst/>
          </a:prstGeom>
          <a:ln cap="flat" w="38100">
            <a:solidFill>
              <a:srgbClr val="FFFFFF"/>
            </a:solidFill>
            <a:prstDash val="solid"/>
            <a:headEnd type="none" len="sm" w="sm"/>
            <a:tailEnd type="none" len="sm" w="sm"/>
          </a:ln>
        </p:spPr>
      </p:sp>
      <p:sp>
        <p:nvSpPr>
          <p:cNvPr name="TextBox 6" id="6"/>
          <p:cNvSpPr txBox="true"/>
          <p:nvPr/>
        </p:nvSpPr>
        <p:spPr>
          <a:xfrm rot="0">
            <a:off x="3923001" y="1171575"/>
            <a:ext cx="13447560" cy="2340763"/>
          </a:xfrm>
          <a:prstGeom prst="rect">
            <a:avLst/>
          </a:prstGeom>
        </p:spPr>
        <p:txBody>
          <a:bodyPr anchor="t" rtlCol="false" tIns="0" lIns="0" bIns="0" rIns="0">
            <a:spAutoFit/>
          </a:bodyPr>
          <a:lstStyle/>
          <a:p>
            <a:pPr algn="l">
              <a:lnSpc>
                <a:spcPts val="9002"/>
              </a:lnSpc>
            </a:pPr>
            <a:r>
              <a:rPr lang="en-US" sz="8826" b="true">
                <a:solidFill>
                  <a:srgbClr val="FFFFFF"/>
                </a:solidFill>
                <a:latin typeface="Bricolage Grotesque Bold"/>
                <a:ea typeface="Bricolage Grotesque Bold"/>
                <a:cs typeface="Bricolage Grotesque Bold"/>
                <a:sym typeface="Bricolage Grotesque Bold"/>
              </a:rPr>
              <a:t>            Team    </a:t>
            </a:r>
          </a:p>
          <a:p>
            <a:pPr algn="l">
              <a:lnSpc>
                <a:spcPts val="9002"/>
              </a:lnSpc>
            </a:pPr>
            <a:r>
              <a:rPr lang="en-US" sz="8826" b="true">
                <a:solidFill>
                  <a:srgbClr val="FFFFFF"/>
                </a:solidFill>
                <a:latin typeface="Bricolage Grotesque Bold"/>
                <a:ea typeface="Bricolage Grotesque Bold"/>
                <a:cs typeface="Bricolage Grotesque Bold"/>
                <a:sym typeface="Bricolage Grotesque Bold"/>
              </a:rPr>
              <a:t>       Bit Wizards</a:t>
            </a:r>
          </a:p>
        </p:txBody>
      </p:sp>
      <p:sp>
        <p:nvSpPr>
          <p:cNvPr name="Freeform 7" id="7"/>
          <p:cNvSpPr/>
          <p:nvPr/>
        </p:nvSpPr>
        <p:spPr>
          <a:xfrm flipH="false" flipV="false" rot="4326401">
            <a:off x="7517219" y="-2351303"/>
            <a:ext cx="14975430" cy="12945611"/>
          </a:xfrm>
          <a:custGeom>
            <a:avLst/>
            <a:gdLst/>
            <a:ahLst/>
            <a:cxnLst/>
            <a:rect r="r" b="b" t="t" l="l"/>
            <a:pathLst>
              <a:path h="12945611" w="14975430">
                <a:moveTo>
                  <a:pt x="0" y="0"/>
                </a:moveTo>
                <a:lnTo>
                  <a:pt x="14975430" y="0"/>
                </a:lnTo>
                <a:lnTo>
                  <a:pt x="14975430" y="12945611"/>
                </a:lnTo>
                <a:lnTo>
                  <a:pt x="0" y="12945611"/>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1187103">
            <a:off x="14189725" y="5259951"/>
            <a:ext cx="833395" cy="833395"/>
            <a:chOff x="0" y="0"/>
            <a:chExt cx="812800" cy="812800"/>
          </a:xfrm>
        </p:grpSpPr>
        <p:sp>
          <p:nvSpPr>
            <p:cNvPr name="Freeform 9" id="9"/>
            <p:cNvSpPr/>
            <p:nvPr/>
          </p:nvSpPr>
          <p:spPr>
            <a:xfrm flipH="false" flipV="false" rot="0">
              <a:off x="59160" y="59160"/>
              <a:ext cx="694479" cy="694479"/>
            </a:xfrm>
            <a:custGeom>
              <a:avLst/>
              <a:gdLst/>
              <a:ahLst/>
              <a:cxnLst/>
              <a:rect r="r" b="b" t="t" l="l"/>
              <a:pathLst>
                <a:path h="694479" w="694479">
                  <a:moveTo>
                    <a:pt x="386527" y="25020"/>
                  </a:moveTo>
                  <a:lnTo>
                    <a:pt x="437269" y="133745"/>
                  </a:lnTo>
                  <a:cubicBezTo>
                    <a:pt x="462647" y="188123"/>
                    <a:pt x="506357" y="231833"/>
                    <a:pt x="560735" y="257211"/>
                  </a:cubicBezTo>
                  <a:lnTo>
                    <a:pt x="669460" y="307953"/>
                  </a:lnTo>
                  <a:cubicBezTo>
                    <a:pt x="684724" y="315077"/>
                    <a:pt x="694480" y="330396"/>
                    <a:pt x="694480" y="347240"/>
                  </a:cubicBezTo>
                  <a:cubicBezTo>
                    <a:pt x="694480" y="364084"/>
                    <a:pt x="684724" y="379403"/>
                    <a:pt x="669460" y="386527"/>
                  </a:cubicBezTo>
                  <a:lnTo>
                    <a:pt x="560735" y="437269"/>
                  </a:lnTo>
                  <a:cubicBezTo>
                    <a:pt x="506357" y="462647"/>
                    <a:pt x="462647" y="506357"/>
                    <a:pt x="437269" y="560735"/>
                  </a:cubicBezTo>
                  <a:lnTo>
                    <a:pt x="386527" y="669460"/>
                  </a:lnTo>
                  <a:cubicBezTo>
                    <a:pt x="379403" y="684724"/>
                    <a:pt x="364084" y="694480"/>
                    <a:pt x="347240" y="694480"/>
                  </a:cubicBezTo>
                  <a:cubicBezTo>
                    <a:pt x="330396" y="694480"/>
                    <a:pt x="315077" y="684724"/>
                    <a:pt x="307953" y="669460"/>
                  </a:cubicBezTo>
                  <a:lnTo>
                    <a:pt x="257211" y="560735"/>
                  </a:lnTo>
                  <a:cubicBezTo>
                    <a:pt x="231833" y="506357"/>
                    <a:pt x="188123" y="462647"/>
                    <a:pt x="133745" y="437269"/>
                  </a:cubicBezTo>
                  <a:lnTo>
                    <a:pt x="25020" y="386527"/>
                  </a:lnTo>
                  <a:cubicBezTo>
                    <a:pt x="9756" y="379403"/>
                    <a:pt x="0" y="364084"/>
                    <a:pt x="0" y="347240"/>
                  </a:cubicBezTo>
                  <a:cubicBezTo>
                    <a:pt x="0" y="330396"/>
                    <a:pt x="9756" y="315077"/>
                    <a:pt x="25020" y="307953"/>
                  </a:cubicBezTo>
                  <a:lnTo>
                    <a:pt x="133745" y="257211"/>
                  </a:lnTo>
                  <a:cubicBezTo>
                    <a:pt x="188123" y="231833"/>
                    <a:pt x="231833" y="188123"/>
                    <a:pt x="257211" y="133745"/>
                  </a:cubicBezTo>
                  <a:lnTo>
                    <a:pt x="307953" y="25020"/>
                  </a:lnTo>
                  <a:cubicBezTo>
                    <a:pt x="315077" y="9756"/>
                    <a:pt x="330396" y="0"/>
                    <a:pt x="347240" y="0"/>
                  </a:cubicBezTo>
                  <a:cubicBezTo>
                    <a:pt x="364084" y="0"/>
                    <a:pt x="379403" y="9756"/>
                    <a:pt x="386527" y="25020"/>
                  </a:cubicBezTo>
                  <a:close/>
                </a:path>
              </a:pathLst>
            </a:custGeom>
            <a:solidFill>
              <a:srgbClr val="FFFFFF"/>
            </a:solidFill>
          </p:spPr>
        </p:sp>
        <p:sp>
          <p:nvSpPr>
            <p:cNvPr name="TextBox 10" id="10"/>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sp>
        <p:nvSpPr>
          <p:cNvPr name="Freeform 11" id="11"/>
          <p:cNvSpPr/>
          <p:nvPr/>
        </p:nvSpPr>
        <p:spPr>
          <a:xfrm flipH="false" flipV="false" rot="0">
            <a:off x="7307597" y="8679421"/>
            <a:ext cx="336376" cy="303350"/>
          </a:xfrm>
          <a:custGeom>
            <a:avLst/>
            <a:gdLst/>
            <a:ahLst/>
            <a:cxnLst/>
            <a:rect r="r" b="b" t="t" l="l"/>
            <a:pathLst>
              <a:path h="303350" w="336376">
                <a:moveTo>
                  <a:pt x="0" y="0"/>
                </a:moveTo>
                <a:lnTo>
                  <a:pt x="336376" y="0"/>
                </a:lnTo>
                <a:lnTo>
                  <a:pt x="336376" y="303350"/>
                </a:lnTo>
                <a:lnTo>
                  <a:pt x="0" y="303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711704" y="796299"/>
            <a:ext cx="91161" cy="9116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TextBox 15" id="15"/>
          <p:cNvSpPr txBox="true"/>
          <p:nvPr/>
        </p:nvSpPr>
        <p:spPr>
          <a:xfrm rot="0">
            <a:off x="-2420592" y="4289560"/>
            <a:ext cx="12687187" cy="5333413"/>
          </a:xfrm>
          <a:prstGeom prst="rect">
            <a:avLst/>
          </a:prstGeom>
        </p:spPr>
        <p:txBody>
          <a:bodyPr anchor="t" rtlCol="false" tIns="0" lIns="0" bIns="0" rIns="0">
            <a:spAutoFit/>
          </a:bodyPr>
          <a:lstStyle/>
          <a:p>
            <a:pPr algn="ctr">
              <a:lnSpc>
                <a:spcPts val="7034"/>
              </a:lnSpc>
            </a:pPr>
            <a:r>
              <a:rPr lang="en-US" sz="5024" b="true">
                <a:solidFill>
                  <a:srgbClr val="FFFFFF"/>
                </a:solidFill>
                <a:latin typeface="Canva Sans Bold"/>
                <a:ea typeface="Canva Sans Bold"/>
                <a:cs typeface="Canva Sans Bold"/>
                <a:sym typeface="Canva Sans Bold"/>
              </a:rPr>
              <a:t>Members-</a:t>
            </a:r>
          </a:p>
          <a:p>
            <a:pPr algn="ctr">
              <a:lnSpc>
                <a:spcPts val="7034"/>
              </a:lnSpc>
            </a:pPr>
            <a:r>
              <a:rPr lang="en-US" sz="5024" b="true">
                <a:solidFill>
                  <a:srgbClr val="FFFFFF"/>
                </a:solidFill>
                <a:latin typeface="Canva Sans Bold"/>
                <a:ea typeface="Canva Sans Bold"/>
                <a:cs typeface="Canva Sans Bold"/>
                <a:sym typeface="Canva Sans Bold"/>
              </a:rPr>
              <a:t>Jessica Nayak</a:t>
            </a:r>
          </a:p>
          <a:p>
            <a:pPr algn="ctr">
              <a:lnSpc>
                <a:spcPts val="7034"/>
              </a:lnSpc>
            </a:pPr>
            <a:r>
              <a:rPr lang="en-US" sz="5024" b="true">
                <a:solidFill>
                  <a:srgbClr val="FFFFFF"/>
                </a:solidFill>
                <a:latin typeface="Canva Sans Bold"/>
                <a:ea typeface="Canva Sans Bold"/>
                <a:cs typeface="Canva Sans Bold"/>
                <a:sym typeface="Canva Sans Bold"/>
              </a:rPr>
              <a:t>Tanisha Sarkar</a:t>
            </a:r>
          </a:p>
          <a:p>
            <a:pPr algn="ctr">
              <a:lnSpc>
                <a:spcPts val="7034"/>
              </a:lnSpc>
            </a:pPr>
            <a:r>
              <a:rPr lang="en-US" sz="5024" b="true">
                <a:solidFill>
                  <a:srgbClr val="FFFFFF"/>
                </a:solidFill>
                <a:latin typeface="Canva Sans Bold"/>
                <a:ea typeface="Canva Sans Bold"/>
                <a:cs typeface="Canva Sans Bold"/>
                <a:sym typeface="Canva Sans Bold"/>
              </a:rPr>
              <a:t>Pranjal Sawant</a:t>
            </a:r>
          </a:p>
          <a:p>
            <a:pPr algn="ctr">
              <a:lnSpc>
                <a:spcPts val="7034"/>
              </a:lnSpc>
            </a:pPr>
            <a:r>
              <a:rPr lang="en-US" sz="5024" b="true">
                <a:solidFill>
                  <a:srgbClr val="FFFFFF"/>
                </a:solidFill>
                <a:latin typeface="Canva Sans Bold"/>
                <a:ea typeface="Canva Sans Bold"/>
                <a:cs typeface="Canva Sans Bold"/>
                <a:sym typeface="Canva Sans Bold"/>
              </a:rPr>
              <a:t>Vidhi Singh</a:t>
            </a:r>
          </a:p>
          <a:p>
            <a:pPr algn="ctr">
              <a:lnSpc>
                <a:spcPts val="7034"/>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40000">
            <a:off x="-3819830" y="-1029809"/>
            <a:ext cx="12876504" cy="11131181"/>
          </a:xfrm>
          <a:custGeom>
            <a:avLst/>
            <a:gdLst/>
            <a:ahLst/>
            <a:cxnLst/>
            <a:rect r="r" b="b" t="t" l="l"/>
            <a:pathLst>
              <a:path h="11131181" w="12876504">
                <a:moveTo>
                  <a:pt x="0" y="0"/>
                </a:moveTo>
                <a:lnTo>
                  <a:pt x="12876504" y="0"/>
                </a:lnTo>
                <a:lnTo>
                  <a:pt x="12876504" y="11131181"/>
                </a:lnTo>
                <a:lnTo>
                  <a:pt x="0" y="11131181"/>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27874">
            <a:off x="5195621" y="3183393"/>
            <a:ext cx="833395" cy="833395"/>
            <a:chOff x="0" y="0"/>
            <a:chExt cx="812800" cy="812800"/>
          </a:xfrm>
        </p:grpSpPr>
        <p:sp>
          <p:nvSpPr>
            <p:cNvPr name="Freeform 4" id="4"/>
            <p:cNvSpPr/>
            <p:nvPr/>
          </p:nvSpPr>
          <p:spPr>
            <a:xfrm flipH="false" flipV="false" rot="0">
              <a:off x="59160" y="59160"/>
              <a:ext cx="694479" cy="694479"/>
            </a:xfrm>
            <a:custGeom>
              <a:avLst/>
              <a:gdLst/>
              <a:ahLst/>
              <a:cxnLst/>
              <a:rect r="r" b="b" t="t" l="l"/>
              <a:pathLst>
                <a:path h="694479" w="694479">
                  <a:moveTo>
                    <a:pt x="386527" y="25020"/>
                  </a:moveTo>
                  <a:lnTo>
                    <a:pt x="437269" y="133745"/>
                  </a:lnTo>
                  <a:cubicBezTo>
                    <a:pt x="462647" y="188123"/>
                    <a:pt x="506357" y="231833"/>
                    <a:pt x="560735" y="257211"/>
                  </a:cubicBezTo>
                  <a:lnTo>
                    <a:pt x="669460" y="307953"/>
                  </a:lnTo>
                  <a:cubicBezTo>
                    <a:pt x="684724" y="315077"/>
                    <a:pt x="694480" y="330396"/>
                    <a:pt x="694480" y="347240"/>
                  </a:cubicBezTo>
                  <a:cubicBezTo>
                    <a:pt x="694480" y="364084"/>
                    <a:pt x="684724" y="379403"/>
                    <a:pt x="669460" y="386527"/>
                  </a:cubicBezTo>
                  <a:lnTo>
                    <a:pt x="560735" y="437269"/>
                  </a:lnTo>
                  <a:cubicBezTo>
                    <a:pt x="506357" y="462647"/>
                    <a:pt x="462647" y="506357"/>
                    <a:pt x="437269" y="560735"/>
                  </a:cubicBezTo>
                  <a:lnTo>
                    <a:pt x="386527" y="669460"/>
                  </a:lnTo>
                  <a:cubicBezTo>
                    <a:pt x="379403" y="684724"/>
                    <a:pt x="364084" y="694480"/>
                    <a:pt x="347240" y="694480"/>
                  </a:cubicBezTo>
                  <a:cubicBezTo>
                    <a:pt x="330396" y="694480"/>
                    <a:pt x="315077" y="684724"/>
                    <a:pt x="307953" y="669460"/>
                  </a:cubicBezTo>
                  <a:lnTo>
                    <a:pt x="257211" y="560735"/>
                  </a:lnTo>
                  <a:cubicBezTo>
                    <a:pt x="231833" y="506357"/>
                    <a:pt x="188123" y="462647"/>
                    <a:pt x="133745" y="437269"/>
                  </a:cubicBezTo>
                  <a:lnTo>
                    <a:pt x="25020" y="386527"/>
                  </a:lnTo>
                  <a:cubicBezTo>
                    <a:pt x="9756" y="379403"/>
                    <a:pt x="0" y="364084"/>
                    <a:pt x="0" y="347240"/>
                  </a:cubicBezTo>
                  <a:cubicBezTo>
                    <a:pt x="0" y="330396"/>
                    <a:pt x="9756" y="315077"/>
                    <a:pt x="25020" y="307953"/>
                  </a:cubicBezTo>
                  <a:lnTo>
                    <a:pt x="133745" y="257211"/>
                  </a:lnTo>
                  <a:cubicBezTo>
                    <a:pt x="188123" y="231833"/>
                    <a:pt x="231833" y="188123"/>
                    <a:pt x="257211" y="133745"/>
                  </a:cubicBezTo>
                  <a:lnTo>
                    <a:pt x="307953" y="25020"/>
                  </a:lnTo>
                  <a:cubicBezTo>
                    <a:pt x="315077" y="9756"/>
                    <a:pt x="330396" y="0"/>
                    <a:pt x="347240" y="0"/>
                  </a:cubicBezTo>
                  <a:cubicBezTo>
                    <a:pt x="364084" y="0"/>
                    <a:pt x="379403" y="9756"/>
                    <a:pt x="386527" y="25020"/>
                  </a:cubicBezTo>
                  <a:close/>
                </a:path>
              </a:pathLst>
            </a:custGeom>
            <a:solidFill>
              <a:srgbClr val="323232"/>
            </a:solidFill>
          </p:spPr>
        </p:sp>
        <p:sp>
          <p:nvSpPr>
            <p:cNvPr name="TextBox 5" id="5"/>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grpSp>
        <p:nvGrpSpPr>
          <p:cNvPr name="Group 6" id="6"/>
          <p:cNvGrpSpPr/>
          <p:nvPr/>
        </p:nvGrpSpPr>
        <p:grpSpPr>
          <a:xfrm rot="0">
            <a:off x="16295866" y="8617203"/>
            <a:ext cx="770761" cy="77076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Freeform 9" id="9"/>
          <p:cNvSpPr/>
          <p:nvPr/>
        </p:nvSpPr>
        <p:spPr>
          <a:xfrm flipH="false" flipV="false" rot="0">
            <a:off x="16522694" y="8843593"/>
            <a:ext cx="317103" cy="299230"/>
          </a:xfrm>
          <a:custGeom>
            <a:avLst/>
            <a:gdLst/>
            <a:ahLst/>
            <a:cxnLst/>
            <a:rect r="r" b="b" t="t" l="l"/>
            <a:pathLst>
              <a:path h="299230" w="317103">
                <a:moveTo>
                  <a:pt x="0" y="0"/>
                </a:moveTo>
                <a:lnTo>
                  <a:pt x="317103" y="0"/>
                </a:lnTo>
                <a:lnTo>
                  <a:pt x="317103" y="299229"/>
                </a:lnTo>
                <a:lnTo>
                  <a:pt x="0" y="299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7824679" y="3590566"/>
            <a:ext cx="8034785" cy="1076325"/>
          </a:xfrm>
          <a:prstGeom prst="rect">
            <a:avLst/>
          </a:prstGeom>
        </p:spPr>
        <p:txBody>
          <a:bodyPr anchor="t" rtlCol="false" tIns="0" lIns="0" bIns="0" rIns="0">
            <a:spAutoFit/>
          </a:bodyPr>
          <a:lstStyle/>
          <a:p>
            <a:pPr algn="l">
              <a:lnSpc>
                <a:spcPts val="8400"/>
              </a:lnSpc>
            </a:pPr>
            <a:r>
              <a:rPr lang="en-US" sz="7000" b="true">
                <a:solidFill>
                  <a:srgbClr val="EF8508"/>
                </a:solidFill>
                <a:latin typeface="Bricolage Grotesque Bold"/>
                <a:ea typeface="Bricolage Grotesque Bold"/>
                <a:cs typeface="Bricolage Grotesque Bold"/>
                <a:sym typeface="Bricolage Grotesque Bold"/>
              </a:rPr>
              <a:t>DOMAIN</a:t>
            </a:r>
          </a:p>
        </p:txBody>
      </p:sp>
      <p:grpSp>
        <p:nvGrpSpPr>
          <p:cNvPr name="Group 11" id="11"/>
          <p:cNvGrpSpPr/>
          <p:nvPr/>
        </p:nvGrpSpPr>
        <p:grpSpPr>
          <a:xfrm rot="0">
            <a:off x="5408008" y="8093531"/>
            <a:ext cx="1294433" cy="129443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730"/>
                </a:lnSpc>
              </a:pPr>
            </a:p>
          </p:txBody>
        </p:sp>
      </p:grpSp>
      <p:sp>
        <p:nvSpPr>
          <p:cNvPr name="Freeform 14" id="14"/>
          <p:cNvSpPr/>
          <p:nvPr/>
        </p:nvSpPr>
        <p:spPr>
          <a:xfrm flipH="false" flipV="false" rot="0">
            <a:off x="5612319" y="8297841"/>
            <a:ext cx="885811" cy="885811"/>
          </a:xfrm>
          <a:custGeom>
            <a:avLst/>
            <a:gdLst/>
            <a:ahLst/>
            <a:cxnLst/>
            <a:rect r="r" b="b" t="t" l="l"/>
            <a:pathLst>
              <a:path h="885811" w="885811">
                <a:moveTo>
                  <a:pt x="0" y="0"/>
                </a:moveTo>
                <a:lnTo>
                  <a:pt x="885811" y="0"/>
                </a:lnTo>
                <a:lnTo>
                  <a:pt x="885811" y="885811"/>
                </a:lnTo>
                <a:lnTo>
                  <a:pt x="0" y="8858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711704" y="796299"/>
            <a:ext cx="91161" cy="9116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TextBox 18" id="18"/>
          <p:cNvSpPr txBox="true"/>
          <p:nvPr/>
        </p:nvSpPr>
        <p:spPr>
          <a:xfrm rot="0">
            <a:off x="7824679" y="5042355"/>
            <a:ext cx="10180588" cy="6026150"/>
          </a:xfrm>
          <a:prstGeom prst="rect">
            <a:avLst/>
          </a:prstGeom>
        </p:spPr>
        <p:txBody>
          <a:bodyPr anchor="t" rtlCol="false" tIns="0" lIns="0" bIns="0" rIns="0">
            <a:spAutoFit/>
          </a:bodyPr>
          <a:lstStyle/>
          <a:p>
            <a:pPr algn="l">
              <a:lnSpc>
                <a:spcPts val="5599"/>
              </a:lnSpc>
            </a:pPr>
            <a:r>
              <a:rPr lang="en-US" sz="3999">
                <a:solidFill>
                  <a:srgbClr val="EF8508"/>
                </a:solidFill>
                <a:latin typeface="Canva Sans"/>
                <a:ea typeface="Canva Sans"/>
                <a:cs typeface="Canva Sans"/>
                <a:sym typeface="Canva Sans"/>
              </a:rPr>
              <a:t>Web Development</a:t>
            </a:r>
          </a:p>
          <a:p>
            <a:pPr algn="just">
              <a:lnSpc>
                <a:spcPts val="4200"/>
              </a:lnSpc>
            </a:pPr>
            <a:r>
              <a:rPr lang="en-US" sz="3000">
                <a:solidFill>
                  <a:srgbClr val="EF8508"/>
                </a:solidFill>
                <a:latin typeface="Canva Sans"/>
                <a:ea typeface="Canva Sans"/>
                <a:cs typeface="Canva Sans"/>
                <a:sym typeface="Canva Sans"/>
              </a:rPr>
              <a:t>It encompasses a variety of tasks, from creating static websites to developing complex web-based applications, social networking sites, or e-commerce platforms.</a:t>
            </a:r>
          </a:p>
          <a:p>
            <a:pPr algn="just">
              <a:lnSpc>
                <a:spcPts val="4200"/>
              </a:lnSpc>
            </a:pPr>
            <a:r>
              <a:rPr lang="en-US" sz="3000">
                <a:solidFill>
                  <a:srgbClr val="EF8508"/>
                </a:solidFill>
                <a:latin typeface="Poppins"/>
                <a:ea typeface="Poppins"/>
                <a:cs typeface="Poppins"/>
                <a:sym typeface="Poppins"/>
              </a:rPr>
              <a:t>KEY COMPONENTS-</a:t>
            </a:r>
          </a:p>
          <a:p>
            <a:pPr algn="just">
              <a:lnSpc>
                <a:spcPts val="4200"/>
              </a:lnSpc>
            </a:pPr>
            <a:r>
              <a:rPr lang="en-US" sz="3000">
                <a:solidFill>
                  <a:srgbClr val="EF8508"/>
                </a:solidFill>
                <a:latin typeface="Poppins"/>
                <a:ea typeface="Poppins"/>
                <a:cs typeface="Poppins"/>
                <a:sym typeface="Poppins"/>
              </a:rPr>
              <a:t>FRONT END</a:t>
            </a:r>
          </a:p>
          <a:p>
            <a:pPr algn="just">
              <a:lnSpc>
                <a:spcPts val="4200"/>
              </a:lnSpc>
            </a:pPr>
            <a:r>
              <a:rPr lang="en-US" sz="3000">
                <a:solidFill>
                  <a:srgbClr val="EF8508"/>
                </a:solidFill>
                <a:latin typeface="Poppins"/>
                <a:ea typeface="Poppins"/>
                <a:cs typeface="Poppins"/>
                <a:sym typeface="Poppins"/>
              </a:rPr>
              <a:t>BACK END</a:t>
            </a:r>
          </a:p>
          <a:p>
            <a:pPr algn="just">
              <a:lnSpc>
                <a:spcPts val="4200"/>
              </a:lnSpc>
            </a:pPr>
            <a:r>
              <a:rPr lang="en-US" sz="3000">
                <a:solidFill>
                  <a:srgbClr val="EF8508"/>
                </a:solidFill>
                <a:latin typeface="Poppins"/>
                <a:ea typeface="Poppins"/>
                <a:cs typeface="Poppins"/>
                <a:sym typeface="Poppins"/>
              </a:rPr>
              <a:t>FULL STACK DEVELOPMENT</a:t>
            </a:r>
          </a:p>
          <a:p>
            <a:pPr algn="just">
              <a:lnSpc>
                <a:spcPts val="4200"/>
              </a:lnSpc>
            </a:pPr>
          </a:p>
          <a:p>
            <a:pPr algn="just">
              <a:lnSpc>
                <a:spcPts val="4200"/>
              </a:lnSpc>
            </a:pPr>
          </a:p>
        </p:txBody>
      </p:sp>
      <p:sp>
        <p:nvSpPr>
          <p:cNvPr name="TextBox 19" id="19"/>
          <p:cNvSpPr txBox="true"/>
          <p:nvPr/>
        </p:nvSpPr>
        <p:spPr>
          <a:xfrm rot="0">
            <a:off x="4839043" y="326018"/>
            <a:ext cx="12132693" cy="4022725"/>
          </a:xfrm>
          <a:prstGeom prst="rect">
            <a:avLst/>
          </a:prstGeom>
        </p:spPr>
        <p:txBody>
          <a:bodyPr anchor="t" rtlCol="false" tIns="0" lIns="0" bIns="0" rIns="0">
            <a:spAutoFit/>
          </a:bodyPr>
          <a:lstStyle/>
          <a:p>
            <a:pPr algn="ctr">
              <a:lnSpc>
                <a:spcPts val="8400"/>
              </a:lnSpc>
            </a:pPr>
            <a:r>
              <a:rPr lang="en-US" sz="6000" b="true">
                <a:solidFill>
                  <a:srgbClr val="EF8508"/>
                </a:solidFill>
                <a:latin typeface="Canva Sans Bold"/>
                <a:ea typeface="Canva Sans Bold"/>
                <a:cs typeface="Canva Sans Bold"/>
                <a:sym typeface="Canva Sans Bold"/>
              </a:rPr>
              <a:t> EVENT MANAGEMENT WEBSITE</a:t>
            </a:r>
          </a:p>
          <a:p>
            <a:pPr algn="l">
              <a:lnSpc>
                <a:spcPts val="4200"/>
              </a:lnSpc>
            </a:pPr>
            <a:r>
              <a:rPr lang="en-US" sz="3000">
                <a:solidFill>
                  <a:srgbClr val="EF8508"/>
                </a:solidFill>
                <a:latin typeface="Canva Sans"/>
                <a:ea typeface="Canva Sans"/>
                <a:cs typeface="Canva Sans"/>
                <a:sym typeface="Canva Sans"/>
              </a:rPr>
              <a:t>A </a:t>
            </a:r>
            <a:r>
              <a:rPr lang="en-US" sz="3000">
                <a:solidFill>
                  <a:srgbClr val="EF8508"/>
                </a:solidFill>
                <a:latin typeface="Canva Sans"/>
                <a:ea typeface="Canva Sans"/>
                <a:cs typeface="Canva Sans"/>
                <a:sym typeface="Canva Sans"/>
              </a:rPr>
              <a:t>website which can cater to all the needs of the user regarding planning an event. This way all the things they require will be accessible at one place and easier to manage.</a:t>
            </a:r>
          </a:p>
          <a:p>
            <a:pPr algn="l">
              <a:lnSpc>
                <a:spcPts val="112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433227">
            <a:off x="9468052" y="1885168"/>
            <a:ext cx="10589179" cy="10731946"/>
          </a:xfrm>
          <a:custGeom>
            <a:avLst/>
            <a:gdLst/>
            <a:ahLst/>
            <a:cxnLst/>
            <a:rect r="r" b="b" t="t" l="l"/>
            <a:pathLst>
              <a:path h="10731946" w="10589179">
                <a:moveTo>
                  <a:pt x="0" y="0"/>
                </a:moveTo>
                <a:lnTo>
                  <a:pt x="10589179" y="0"/>
                </a:lnTo>
                <a:lnTo>
                  <a:pt x="10589179" y="10731945"/>
                </a:lnTo>
                <a:lnTo>
                  <a:pt x="0" y="10731945"/>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pic>
        <p:nvPicPr>
          <p:cNvPr name="Picture 3" id="3"/>
          <p:cNvPicPr>
            <a:picLocks noChangeAspect="true"/>
          </p:cNvPicPr>
          <p:nvPr/>
        </p:nvPicPr>
        <p:blipFill>
          <a:blip r:embed="rId4"/>
          <a:stretch>
            <a:fillRect/>
          </a:stretch>
        </p:blipFill>
        <p:spPr>
          <a:xfrm rot="0">
            <a:off x="422647" y="8500019"/>
            <a:ext cx="3468688" cy="953890"/>
          </a:xfrm>
          <a:prstGeom prst="rect">
            <a:avLst/>
          </a:prstGeom>
        </p:spPr>
      </p:pic>
      <p:grpSp>
        <p:nvGrpSpPr>
          <p:cNvPr name="Group 4" id="4"/>
          <p:cNvGrpSpPr/>
          <p:nvPr/>
        </p:nvGrpSpPr>
        <p:grpSpPr>
          <a:xfrm rot="-1187103">
            <a:off x="12805801" y="1145151"/>
            <a:ext cx="833395" cy="833395"/>
            <a:chOff x="0" y="0"/>
            <a:chExt cx="812800" cy="812800"/>
          </a:xfrm>
        </p:grpSpPr>
        <p:sp>
          <p:nvSpPr>
            <p:cNvPr name="Freeform 5" id="5"/>
            <p:cNvSpPr/>
            <p:nvPr/>
          </p:nvSpPr>
          <p:spPr>
            <a:xfrm flipH="false" flipV="false" rot="0">
              <a:off x="59160" y="59160"/>
              <a:ext cx="694479" cy="694479"/>
            </a:xfrm>
            <a:custGeom>
              <a:avLst/>
              <a:gdLst/>
              <a:ahLst/>
              <a:cxnLst/>
              <a:rect r="r" b="b" t="t" l="l"/>
              <a:pathLst>
                <a:path h="694479" w="694479">
                  <a:moveTo>
                    <a:pt x="386527" y="25020"/>
                  </a:moveTo>
                  <a:lnTo>
                    <a:pt x="437269" y="133745"/>
                  </a:lnTo>
                  <a:cubicBezTo>
                    <a:pt x="462647" y="188123"/>
                    <a:pt x="506357" y="231833"/>
                    <a:pt x="560735" y="257211"/>
                  </a:cubicBezTo>
                  <a:lnTo>
                    <a:pt x="669460" y="307953"/>
                  </a:lnTo>
                  <a:cubicBezTo>
                    <a:pt x="684724" y="315077"/>
                    <a:pt x="694480" y="330396"/>
                    <a:pt x="694480" y="347240"/>
                  </a:cubicBezTo>
                  <a:cubicBezTo>
                    <a:pt x="694480" y="364084"/>
                    <a:pt x="684724" y="379403"/>
                    <a:pt x="669460" y="386527"/>
                  </a:cubicBezTo>
                  <a:lnTo>
                    <a:pt x="560735" y="437269"/>
                  </a:lnTo>
                  <a:cubicBezTo>
                    <a:pt x="506357" y="462647"/>
                    <a:pt x="462647" y="506357"/>
                    <a:pt x="437269" y="560735"/>
                  </a:cubicBezTo>
                  <a:lnTo>
                    <a:pt x="386527" y="669460"/>
                  </a:lnTo>
                  <a:cubicBezTo>
                    <a:pt x="379403" y="684724"/>
                    <a:pt x="364084" y="694480"/>
                    <a:pt x="347240" y="694480"/>
                  </a:cubicBezTo>
                  <a:cubicBezTo>
                    <a:pt x="330396" y="694480"/>
                    <a:pt x="315077" y="684724"/>
                    <a:pt x="307953" y="669460"/>
                  </a:cubicBezTo>
                  <a:lnTo>
                    <a:pt x="257211" y="560735"/>
                  </a:lnTo>
                  <a:cubicBezTo>
                    <a:pt x="231833" y="506357"/>
                    <a:pt x="188123" y="462647"/>
                    <a:pt x="133745" y="437269"/>
                  </a:cubicBezTo>
                  <a:lnTo>
                    <a:pt x="25020" y="386527"/>
                  </a:lnTo>
                  <a:cubicBezTo>
                    <a:pt x="9756" y="379403"/>
                    <a:pt x="0" y="364084"/>
                    <a:pt x="0" y="347240"/>
                  </a:cubicBezTo>
                  <a:cubicBezTo>
                    <a:pt x="0" y="330396"/>
                    <a:pt x="9756" y="315077"/>
                    <a:pt x="25020" y="307953"/>
                  </a:cubicBezTo>
                  <a:lnTo>
                    <a:pt x="133745" y="257211"/>
                  </a:lnTo>
                  <a:cubicBezTo>
                    <a:pt x="188123" y="231833"/>
                    <a:pt x="231833" y="188123"/>
                    <a:pt x="257211" y="133745"/>
                  </a:cubicBezTo>
                  <a:lnTo>
                    <a:pt x="307953" y="25020"/>
                  </a:lnTo>
                  <a:cubicBezTo>
                    <a:pt x="315077" y="9756"/>
                    <a:pt x="330396" y="0"/>
                    <a:pt x="347240" y="0"/>
                  </a:cubicBezTo>
                  <a:cubicBezTo>
                    <a:pt x="364084" y="0"/>
                    <a:pt x="379403" y="9756"/>
                    <a:pt x="386527" y="25020"/>
                  </a:cubicBezTo>
                  <a:close/>
                </a:path>
              </a:pathLst>
            </a:custGeom>
            <a:solidFill>
              <a:srgbClr val="323232"/>
            </a:solidFill>
          </p:spPr>
        </p:sp>
        <p:sp>
          <p:nvSpPr>
            <p:cNvPr name="TextBox 6" id="6"/>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sp>
        <p:nvSpPr>
          <p:cNvPr name="Freeform 7" id="7"/>
          <p:cNvSpPr/>
          <p:nvPr/>
        </p:nvSpPr>
        <p:spPr>
          <a:xfrm flipH="false" flipV="false" rot="0">
            <a:off x="5052148" y="7357566"/>
            <a:ext cx="294546" cy="322709"/>
          </a:xfrm>
          <a:custGeom>
            <a:avLst/>
            <a:gdLst/>
            <a:ahLst/>
            <a:cxnLst/>
            <a:rect r="r" b="b" t="t" l="l"/>
            <a:pathLst>
              <a:path h="322709" w="294546">
                <a:moveTo>
                  <a:pt x="0" y="0"/>
                </a:moveTo>
                <a:lnTo>
                  <a:pt x="294546" y="0"/>
                </a:lnTo>
                <a:lnTo>
                  <a:pt x="294546" y="322709"/>
                </a:lnTo>
                <a:lnTo>
                  <a:pt x="0" y="3227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11704" y="1660018"/>
            <a:ext cx="7274312" cy="2190114"/>
          </a:xfrm>
          <a:prstGeom prst="rect">
            <a:avLst/>
          </a:prstGeom>
        </p:spPr>
        <p:txBody>
          <a:bodyPr anchor="t" rtlCol="false" tIns="0" lIns="0" bIns="0" rIns="0">
            <a:spAutoFit/>
          </a:bodyPr>
          <a:lstStyle/>
          <a:p>
            <a:pPr algn="l">
              <a:lnSpc>
                <a:spcPts val="8479"/>
              </a:lnSpc>
            </a:pPr>
            <a:r>
              <a:rPr lang="en-US" sz="7999" b="true">
                <a:solidFill>
                  <a:srgbClr val="EF8508"/>
                </a:solidFill>
                <a:latin typeface="Bricolage Grotesque Bold"/>
                <a:ea typeface="Bricolage Grotesque Bold"/>
                <a:cs typeface="Bricolage Grotesque Bold"/>
                <a:sym typeface="Bricolage Grotesque Bold"/>
              </a:rPr>
              <a:t>WHY THIS PROJECT?</a:t>
            </a:r>
          </a:p>
        </p:txBody>
      </p:sp>
      <p:grpSp>
        <p:nvGrpSpPr>
          <p:cNvPr name="Group 9" id="9"/>
          <p:cNvGrpSpPr/>
          <p:nvPr/>
        </p:nvGrpSpPr>
        <p:grpSpPr>
          <a:xfrm rot="0">
            <a:off x="711704" y="796299"/>
            <a:ext cx="91161" cy="9116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TextBox 12" id="12"/>
          <p:cNvSpPr txBox="true"/>
          <p:nvPr/>
        </p:nvSpPr>
        <p:spPr>
          <a:xfrm rot="0">
            <a:off x="450854" y="4096426"/>
            <a:ext cx="9497135" cy="4692650"/>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000000"/>
                </a:solidFill>
                <a:latin typeface="Canva Sans Bold"/>
                <a:ea typeface="Canva Sans Bold"/>
                <a:cs typeface="Canva Sans Bold"/>
                <a:sym typeface="Canva Sans Bold"/>
              </a:rPr>
              <a:t>People often do not have time to properly manage and organize any event be it a corporate event or an informal party .</a:t>
            </a:r>
          </a:p>
          <a:p>
            <a:pPr algn="just" marL="647700" indent="-323850" lvl="1">
              <a:lnSpc>
                <a:spcPts val="4200"/>
              </a:lnSpc>
              <a:buFont typeface="Arial"/>
              <a:buChar char="•"/>
            </a:pPr>
            <a:r>
              <a:rPr lang="en-US" b="true" sz="3000">
                <a:solidFill>
                  <a:srgbClr val="000000"/>
                </a:solidFill>
                <a:latin typeface="Canva Sans Bold"/>
                <a:ea typeface="Canva Sans Bold"/>
                <a:cs typeface="Canva Sans Bold"/>
                <a:sym typeface="Canva Sans Bold"/>
              </a:rPr>
              <a:t> From venues, caterers to decor and invitations, all this can be difficult to manage and keep track of.</a:t>
            </a:r>
          </a:p>
          <a:p>
            <a:pPr algn="just" marL="647700" indent="-323850" lvl="1">
              <a:lnSpc>
                <a:spcPts val="4200"/>
              </a:lnSpc>
              <a:buFont typeface="Arial"/>
              <a:buChar char="•"/>
            </a:pPr>
            <a:r>
              <a:rPr lang="en-US" b="true" sz="3000">
                <a:solidFill>
                  <a:srgbClr val="000000"/>
                </a:solidFill>
                <a:latin typeface="Canva Sans Bold"/>
                <a:ea typeface="Canva Sans Bold"/>
                <a:cs typeface="Canva Sans Bold"/>
                <a:sym typeface="Canva Sans Bold"/>
              </a:rPr>
              <a:t>The website is a one stop for all these processes.</a:t>
            </a:r>
          </a:p>
          <a:p>
            <a:pPr algn="l">
              <a:lnSpc>
                <a:spcPts val="34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972621">
            <a:off x="9633032" y="-915746"/>
            <a:ext cx="13087063" cy="11313199"/>
          </a:xfrm>
          <a:custGeom>
            <a:avLst/>
            <a:gdLst/>
            <a:ahLst/>
            <a:cxnLst/>
            <a:rect r="r" b="b" t="t" l="l"/>
            <a:pathLst>
              <a:path h="11313199" w="13087063">
                <a:moveTo>
                  <a:pt x="0" y="0"/>
                </a:moveTo>
                <a:lnTo>
                  <a:pt x="13087063" y="0"/>
                </a:lnTo>
                <a:lnTo>
                  <a:pt x="13087063" y="11313199"/>
                </a:lnTo>
                <a:lnTo>
                  <a:pt x="0" y="11313199"/>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711282">
            <a:off x="13378580" y="3122514"/>
            <a:ext cx="884591" cy="884591"/>
            <a:chOff x="0" y="0"/>
            <a:chExt cx="812800" cy="812800"/>
          </a:xfrm>
        </p:grpSpPr>
        <p:sp>
          <p:nvSpPr>
            <p:cNvPr name="Freeform 4" id="4"/>
            <p:cNvSpPr/>
            <p:nvPr/>
          </p:nvSpPr>
          <p:spPr>
            <a:xfrm flipH="false" flipV="false" rot="0">
              <a:off x="55736" y="55736"/>
              <a:ext cx="701327" cy="701327"/>
            </a:xfrm>
            <a:custGeom>
              <a:avLst/>
              <a:gdLst/>
              <a:ahLst/>
              <a:cxnLst/>
              <a:rect r="r" b="b" t="t" l="l"/>
              <a:pathLst>
                <a:path h="701327" w="701327">
                  <a:moveTo>
                    <a:pt x="387677" y="23572"/>
                  </a:moveTo>
                  <a:lnTo>
                    <a:pt x="442966" y="142041"/>
                  </a:lnTo>
                  <a:cubicBezTo>
                    <a:pt x="466876" y="193272"/>
                    <a:pt x="508056" y="234452"/>
                    <a:pt x="559287" y="258362"/>
                  </a:cubicBezTo>
                  <a:lnTo>
                    <a:pt x="677756" y="313651"/>
                  </a:lnTo>
                  <a:cubicBezTo>
                    <a:pt x="692136" y="320362"/>
                    <a:pt x="701328" y="334795"/>
                    <a:pt x="701328" y="350664"/>
                  </a:cubicBezTo>
                  <a:cubicBezTo>
                    <a:pt x="701328" y="366533"/>
                    <a:pt x="692136" y="380966"/>
                    <a:pt x="677756" y="387677"/>
                  </a:cubicBezTo>
                  <a:lnTo>
                    <a:pt x="559287" y="442966"/>
                  </a:lnTo>
                  <a:cubicBezTo>
                    <a:pt x="508056" y="466876"/>
                    <a:pt x="466876" y="508056"/>
                    <a:pt x="442966" y="559287"/>
                  </a:cubicBezTo>
                  <a:lnTo>
                    <a:pt x="387677" y="677756"/>
                  </a:lnTo>
                  <a:cubicBezTo>
                    <a:pt x="380966" y="692136"/>
                    <a:pt x="366533" y="701328"/>
                    <a:pt x="350664" y="701328"/>
                  </a:cubicBezTo>
                  <a:cubicBezTo>
                    <a:pt x="334795" y="701328"/>
                    <a:pt x="320362" y="692136"/>
                    <a:pt x="313651" y="677756"/>
                  </a:cubicBezTo>
                  <a:lnTo>
                    <a:pt x="258362" y="559287"/>
                  </a:lnTo>
                  <a:cubicBezTo>
                    <a:pt x="234452" y="508056"/>
                    <a:pt x="193272" y="466876"/>
                    <a:pt x="142041" y="442966"/>
                  </a:cubicBezTo>
                  <a:lnTo>
                    <a:pt x="23572" y="387677"/>
                  </a:lnTo>
                  <a:cubicBezTo>
                    <a:pt x="9192" y="380966"/>
                    <a:pt x="0" y="366533"/>
                    <a:pt x="0" y="350664"/>
                  </a:cubicBezTo>
                  <a:cubicBezTo>
                    <a:pt x="0" y="334795"/>
                    <a:pt x="9192" y="320362"/>
                    <a:pt x="23572" y="313651"/>
                  </a:cubicBezTo>
                  <a:lnTo>
                    <a:pt x="142041" y="258362"/>
                  </a:lnTo>
                  <a:cubicBezTo>
                    <a:pt x="193272" y="234452"/>
                    <a:pt x="234452" y="193272"/>
                    <a:pt x="258362" y="142041"/>
                  </a:cubicBezTo>
                  <a:lnTo>
                    <a:pt x="313651" y="23572"/>
                  </a:lnTo>
                  <a:cubicBezTo>
                    <a:pt x="320362" y="9192"/>
                    <a:pt x="334795" y="0"/>
                    <a:pt x="350664" y="0"/>
                  </a:cubicBezTo>
                  <a:cubicBezTo>
                    <a:pt x="366533" y="0"/>
                    <a:pt x="380966" y="9192"/>
                    <a:pt x="387677" y="23572"/>
                  </a:cubicBezTo>
                  <a:close/>
                </a:path>
              </a:pathLst>
            </a:custGeom>
            <a:solidFill>
              <a:srgbClr val="323232"/>
            </a:solidFill>
          </p:spPr>
        </p:sp>
        <p:sp>
          <p:nvSpPr>
            <p:cNvPr name="TextBox 5" id="5"/>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sp>
        <p:nvSpPr>
          <p:cNvPr name="Freeform 6" id="6"/>
          <p:cNvSpPr/>
          <p:nvPr/>
        </p:nvSpPr>
        <p:spPr>
          <a:xfrm flipH="false" flipV="false" rot="0">
            <a:off x="14675046" y="8464351"/>
            <a:ext cx="262036" cy="361202"/>
          </a:xfrm>
          <a:custGeom>
            <a:avLst/>
            <a:gdLst/>
            <a:ahLst/>
            <a:cxnLst/>
            <a:rect r="r" b="b" t="t" l="l"/>
            <a:pathLst>
              <a:path h="361202" w="262036">
                <a:moveTo>
                  <a:pt x="0" y="0"/>
                </a:moveTo>
                <a:lnTo>
                  <a:pt x="262036" y="0"/>
                </a:lnTo>
                <a:lnTo>
                  <a:pt x="262036" y="361202"/>
                </a:lnTo>
                <a:lnTo>
                  <a:pt x="0" y="361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07814" y="901074"/>
            <a:ext cx="8944412" cy="1113790"/>
          </a:xfrm>
          <a:prstGeom prst="rect">
            <a:avLst/>
          </a:prstGeom>
        </p:spPr>
        <p:txBody>
          <a:bodyPr anchor="t" rtlCol="false" tIns="0" lIns="0" bIns="0" rIns="0">
            <a:spAutoFit/>
          </a:bodyPr>
          <a:lstStyle/>
          <a:p>
            <a:pPr algn="l">
              <a:lnSpc>
                <a:spcPts val="8480"/>
              </a:lnSpc>
            </a:pPr>
            <a:r>
              <a:rPr lang="en-US" sz="8000" b="true">
                <a:solidFill>
                  <a:srgbClr val="EF8508"/>
                </a:solidFill>
                <a:latin typeface="Bricolage Grotesque Bold"/>
                <a:ea typeface="Bricolage Grotesque Bold"/>
                <a:cs typeface="Bricolage Grotesque Bold"/>
                <a:sym typeface="Bricolage Grotesque Bold"/>
              </a:rPr>
              <a:t>FEATURES</a:t>
            </a:r>
          </a:p>
        </p:txBody>
      </p:sp>
      <p:grpSp>
        <p:nvGrpSpPr>
          <p:cNvPr name="Group 8" id="8"/>
          <p:cNvGrpSpPr/>
          <p:nvPr/>
        </p:nvGrpSpPr>
        <p:grpSpPr>
          <a:xfrm rot="0">
            <a:off x="711704" y="796299"/>
            <a:ext cx="91161" cy="9116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TextBox 11" id="11"/>
          <p:cNvSpPr txBox="true"/>
          <p:nvPr/>
        </p:nvSpPr>
        <p:spPr>
          <a:xfrm rot="0">
            <a:off x="711704" y="2336601"/>
            <a:ext cx="14561118" cy="6585395"/>
          </a:xfrm>
          <a:prstGeom prst="rect">
            <a:avLst/>
          </a:prstGeom>
        </p:spPr>
        <p:txBody>
          <a:bodyPr anchor="t" rtlCol="false" tIns="0" lIns="0" bIns="0" rIns="0">
            <a:spAutoFit/>
          </a:bodyPr>
          <a:lstStyle/>
          <a:p>
            <a:pPr algn="just" marL="678362" indent="-339181" lvl="1">
              <a:lnSpc>
                <a:spcPts val="4398"/>
              </a:lnSpc>
              <a:buFont typeface="Arial"/>
              <a:buChar char="•"/>
            </a:pPr>
            <a:r>
              <a:rPr lang="en-US" b="true" sz="3142">
                <a:solidFill>
                  <a:srgbClr val="000000"/>
                </a:solidFill>
                <a:latin typeface="Canva Sans Bold"/>
                <a:ea typeface="Canva Sans Bold"/>
                <a:cs typeface="Canva Sans Bold"/>
                <a:sym typeface="Canva Sans Bold"/>
              </a:rPr>
              <a:t> Let users manage their preferences, view past event history, and save favorite events.</a:t>
            </a:r>
          </a:p>
          <a:p>
            <a:pPr algn="just" marL="678362" indent="-339181" lvl="1">
              <a:lnSpc>
                <a:spcPts val="4398"/>
              </a:lnSpc>
              <a:buFont typeface="Arial"/>
              <a:buChar char="•"/>
            </a:pPr>
            <a:r>
              <a:rPr lang="en-US" b="true" sz="3142">
                <a:solidFill>
                  <a:srgbClr val="000000"/>
                </a:solidFill>
                <a:latin typeface="Canva Sans Bold"/>
                <a:ea typeface="Canva Sans Bold"/>
                <a:cs typeface="Canva Sans Bold"/>
                <a:sym typeface="Canva Sans Bold"/>
              </a:rPr>
              <a:t>Organizer Accounts: Dedicated accounts for event organizers with access to event management tools.</a:t>
            </a:r>
          </a:p>
          <a:p>
            <a:pPr algn="just" marL="678362" indent="-339181" lvl="1">
              <a:lnSpc>
                <a:spcPts val="4398"/>
              </a:lnSpc>
              <a:buFont typeface="Arial"/>
              <a:buChar char="•"/>
            </a:pPr>
            <a:r>
              <a:rPr lang="en-US" b="true" sz="3142">
                <a:solidFill>
                  <a:srgbClr val="000000"/>
                </a:solidFill>
                <a:latin typeface="Canva Sans Bold"/>
                <a:ea typeface="Canva Sans Bold"/>
                <a:cs typeface="Canva Sans Bold"/>
                <a:sym typeface="Canva Sans Bold"/>
              </a:rPr>
              <a:t>Event Categories: Group events by type (concerts, workshops, conferences) for easier browsing.</a:t>
            </a:r>
          </a:p>
          <a:p>
            <a:pPr algn="just" marL="678362" indent="-339181" lvl="1">
              <a:lnSpc>
                <a:spcPts val="4398"/>
              </a:lnSpc>
              <a:buFont typeface="Arial"/>
              <a:buChar char="•"/>
            </a:pPr>
            <a:r>
              <a:rPr lang="en-US" b="true" sz="3142">
                <a:solidFill>
                  <a:srgbClr val="000000"/>
                </a:solidFill>
                <a:latin typeface="Canva Sans Bold"/>
                <a:ea typeface="Canva Sans Bold"/>
                <a:cs typeface="Canva Sans Bold"/>
                <a:sym typeface="Canva Sans Bold"/>
              </a:rPr>
              <a:t>Create/Edit Events: Allow organizers to add events, set ticket prices, manage event capacity, and update event details. </a:t>
            </a:r>
          </a:p>
          <a:p>
            <a:pPr algn="just" marL="678362" indent="-339181" lvl="1">
              <a:lnSpc>
                <a:spcPts val="4398"/>
              </a:lnSpc>
              <a:buFont typeface="Arial"/>
              <a:buChar char="•"/>
            </a:pPr>
            <a:r>
              <a:rPr lang="en-US" b="true" sz="3142">
                <a:solidFill>
                  <a:srgbClr val="000000"/>
                </a:solidFill>
                <a:latin typeface="Canva Sans Bold"/>
                <a:ea typeface="Canva Sans Bold"/>
                <a:cs typeface="Canva Sans Bold"/>
                <a:sym typeface="Canva Sans Bold"/>
              </a:rPr>
              <a:t>Create and manage guest lists and track their RSVPs.</a:t>
            </a:r>
          </a:p>
          <a:p>
            <a:pPr algn="just" marL="678362" indent="-339181" lvl="1">
              <a:lnSpc>
                <a:spcPts val="4398"/>
              </a:lnSpc>
              <a:buFont typeface="Arial"/>
              <a:buChar char="•"/>
            </a:pPr>
            <a:r>
              <a:rPr lang="en-US" b="true" sz="3142">
                <a:solidFill>
                  <a:srgbClr val="000000"/>
                </a:solidFill>
                <a:latin typeface="Canva Sans Bold"/>
                <a:ea typeface="Canva Sans Bold"/>
                <a:cs typeface="Canva Sans Bold"/>
                <a:sym typeface="Canva Sans Bold"/>
              </a:rPr>
              <a:t>Automatically update budget when payments are made or invoices are added. Allow user to set a budget and track expenses.</a:t>
            </a:r>
          </a:p>
          <a:p>
            <a:pPr algn="just">
              <a:lnSpc>
                <a:spcPts val="4398"/>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61137" y="1265949"/>
            <a:ext cx="10746070" cy="8405736"/>
          </a:xfrm>
          <a:prstGeom prst="rect">
            <a:avLst/>
          </a:prstGeom>
        </p:spPr>
        <p:txBody>
          <a:bodyPr anchor="t" rtlCol="false" tIns="0" lIns="0" bIns="0" rIns="0">
            <a:spAutoFit/>
          </a:bodyPr>
          <a:lstStyle/>
          <a:p>
            <a:pPr algn="just">
              <a:lnSpc>
                <a:spcPts val="4466"/>
              </a:lnSpc>
            </a:pPr>
            <a:r>
              <a:rPr lang="en-US" sz="3190" b="true">
                <a:solidFill>
                  <a:srgbClr val="000000"/>
                </a:solidFill>
                <a:latin typeface="Canva Sans Bold"/>
                <a:ea typeface="Canva Sans Bold"/>
                <a:cs typeface="Canva Sans Bold"/>
                <a:sym typeface="Canva Sans Bold"/>
              </a:rPr>
              <a:t> </a:t>
            </a:r>
            <a:r>
              <a:rPr lang="en-US" sz="3190" b="true">
                <a:solidFill>
                  <a:srgbClr val="EF8508"/>
                </a:solidFill>
                <a:latin typeface="Canva Sans Bold"/>
                <a:ea typeface="Canva Sans Bold"/>
                <a:cs typeface="Canva Sans Bold"/>
                <a:sym typeface="Canva Sans Bold"/>
              </a:rPr>
              <a:t>Event Creation &amp; Management</a:t>
            </a:r>
          </a:p>
          <a:p>
            <a:pPr algn="just" marL="688831" indent="-344415" lvl="1">
              <a:lnSpc>
                <a:spcPts val="4466"/>
              </a:lnSpc>
              <a:buFont typeface="Arial"/>
              <a:buChar char="•"/>
            </a:pPr>
            <a:r>
              <a:rPr lang="en-US" b="true" sz="3190">
                <a:solidFill>
                  <a:srgbClr val="000000"/>
                </a:solidFill>
                <a:latin typeface="Canva Sans Bold"/>
                <a:ea typeface="Canva Sans Bold"/>
                <a:cs typeface="Canva Sans Bold"/>
                <a:sym typeface="Canva Sans Bold"/>
              </a:rPr>
              <a:t>Vendor Directory: A curated list of local or relevant vendors (caterers, decorators, photographers, etc.).</a:t>
            </a:r>
          </a:p>
          <a:p>
            <a:pPr algn="just" marL="688831" indent="-344415" lvl="1">
              <a:lnSpc>
                <a:spcPts val="4466"/>
              </a:lnSpc>
              <a:buFont typeface="Arial"/>
              <a:buChar char="•"/>
            </a:pPr>
            <a:r>
              <a:rPr lang="en-US" b="true" sz="3190">
                <a:solidFill>
                  <a:srgbClr val="000000"/>
                </a:solidFill>
                <a:latin typeface="Canva Sans Bold"/>
                <a:ea typeface="Canva Sans Bold"/>
                <a:cs typeface="Canva Sans Bold"/>
                <a:sym typeface="Canva Sans Bold"/>
              </a:rPr>
              <a:t>Allow organizers to directly communicate with vendors through the platform.</a:t>
            </a:r>
          </a:p>
          <a:p>
            <a:pPr algn="just" marL="688831" indent="-344415" lvl="1">
              <a:lnSpc>
                <a:spcPts val="4466"/>
              </a:lnSpc>
              <a:buFont typeface="Arial"/>
              <a:buChar char="•"/>
            </a:pPr>
            <a:r>
              <a:rPr lang="en-US" b="true" sz="3190">
                <a:solidFill>
                  <a:srgbClr val="000000"/>
                </a:solidFill>
                <a:latin typeface="Canva Sans Bold"/>
                <a:ea typeface="Canva Sans Bold"/>
                <a:cs typeface="Canva Sans Bold"/>
                <a:sym typeface="Canva Sans Bold"/>
              </a:rPr>
              <a:t>Custom Event Pages: Allow organizers to create a personalized event page with banners, images, videos, and speaker/performer details.</a:t>
            </a:r>
          </a:p>
          <a:p>
            <a:pPr algn="just" marL="688831" indent="-344415" lvl="1">
              <a:lnSpc>
                <a:spcPts val="4466"/>
              </a:lnSpc>
              <a:buFont typeface="Arial"/>
              <a:buChar char="•"/>
            </a:pPr>
            <a:r>
              <a:rPr lang="en-US" b="true" sz="3190">
                <a:solidFill>
                  <a:srgbClr val="000000"/>
                </a:solidFill>
                <a:latin typeface="Canva Sans Bold"/>
                <a:ea typeface="Canva Sans Bold"/>
                <a:cs typeface="Canva Sans Bold"/>
                <a:sym typeface="Canva Sans Bold"/>
              </a:rPr>
              <a:t>Attendee List: Access and export the list of registered attendees with their contact details.</a:t>
            </a:r>
          </a:p>
          <a:p>
            <a:pPr algn="just" marL="688831" indent="-344415" lvl="1">
              <a:lnSpc>
                <a:spcPts val="4466"/>
              </a:lnSpc>
              <a:buFont typeface="Arial"/>
              <a:buChar char="•"/>
            </a:pPr>
            <a:r>
              <a:rPr lang="en-US" b="true" sz="3190">
                <a:solidFill>
                  <a:srgbClr val="000000"/>
                </a:solidFill>
                <a:latin typeface="Canva Sans Bold"/>
                <a:ea typeface="Canva Sans Bold"/>
                <a:cs typeface="Canva Sans Bold"/>
                <a:sym typeface="Canva Sans Bold"/>
              </a:rPr>
              <a:t>Communication Tools: Send updates or announcements to attendees via email or SMS.</a:t>
            </a:r>
          </a:p>
          <a:p>
            <a:pPr algn="just">
              <a:lnSpc>
                <a:spcPts val="4466"/>
              </a:lnSpc>
            </a:pPr>
          </a:p>
          <a:p>
            <a:pPr algn="just">
              <a:lnSpc>
                <a:spcPts val="4466"/>
              </a:lnSpc>
              <a:spcBef>
                <a:spcPct val="0"/>
              </a:spcBef>
            </a:pPr>
          </a:p>
        </p:txBody>
      </p:sp>
      <p:sp>
        <p:nvSpPr>
          <p:cNvPr name="Freeform 3" id="3"/>
          <p:cNvSpPr/>
          <p:nvPr/>
        </p:nvSpPr>
        <p:spPr>
          <a:xfrm flipH="false" flipV="false" rot="4972621">
            <a:off x="9227780" y="487051"/>
            <a:ext cx="13087063" cy="11313199"/>
          </a:xfrm>
          <a:custGeom>
            <a:avLst/>
            <a:gdLst/>
            <a:ahLst/>
            <a:cxnLst/>
            <a:rect r="r" b="b" t="t" l="l"/>
            <a:pathLst>
              <a:path h="11313199" w="13087063">
                <a:moveTo>
                  <a:pt x="0" y="0"/>
                </a:moveTo>
                <a:lnTo>
                  <a:pt x="13087063" y="0"/>
                </a:lnTo>
                <a:lnTo>
                  <a:pt x="13087063" y="11313200"/>
                </a:lnTo>
                <a:lnTo>
                  <a:pt x="0" y="11313200"/>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748131">
            <a:off x="-4495238" y="2600358"/>
            <a:ext cx="13649784" cy="11799648"/>
          </a:xfrm>
          <a:custGeom>
            <a:avLst/>
            <a:gdLst/>
            <a:ahLst/>
            <a:cxnLst/>
            <a:rect r="r" b="b" t="t" l="l"/>
            <a:pathLst>
              <a:path h="11799648" w="13649784">
                <a:moveTo>
                  <a:pt x="0" y="0"/>
                </a:moveTo>
                <a:lnTo>
                  <a:pt x="13649785" y="0"/>
                </a:lnTo>
                <a:lnTo>
                  <a:pt x="13649785" y="11799648"/>
                </a:lnTo>
                <a:lnTo>
                  <a:pt x="0" y="11799648"/>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926612" y="1937088"/>
            <a:ext cx="12689151" cy="7683928"/>
            <a:chOff x="0" y="0"/>
            <a:chExt cx="3341999" cy="2023751"/>
          </a:xfrm>
        </p:grpSpPr>
        <p:sp>
          <p:nvSpPr>
            <p:cNvPr name="Freeform 4" id="4"/>
            <p:cNvSpPr/>
            <p:nvPr/>
          </p:nvSpPr>
          <p:spPr>
            <a:xfrm flipH="false" flipV="false" rot="0">
              <a:off x="0" y="0"/>
              <a:ext cx="3341999" cy="2023751"/>
            </a:xfrm>
            <a:custGeom>
              <a:avLst/>
              <a:gdLst/>
              <a:ahLst/>
              <a:cxnLst/>
              <a:rect r="r" b="b" t="t" l="l"/>
              <a:pathLst>
                <a:path h="2023751" w="3341999">
                  <a:moveTo>
                    <a:pt x="31116" y="0"/>
                  </a:moveTo>
                  <a:lnTo>
                    <a:pt x="3310882" y="0"/>
                  </a:lnTo>
                  <a:cubicBezTo>
                    <a:pt x="3319135" y="0"/>
                    <a:pt x="3327050" y="3278"/>
                    <a:pt x="3332885" y="9114"/>
                  </a:cubicBezTo>
                  <a:cubicBezTo>
                    <a:pt x="3338720" y="14949"/>
                    <a:pt x="3341999" y="22864"/>
                    <a:pt x="3341999" y="31116"/>
                  </a:cubicBezTo>
                  <a:lnTo>
                    <a:pt x="3341999" y="1992634"/>
                  </a:lnTo>
                  <a:cubicBezTo>
                    <a:pt x="3341999" y="2000887"/>
                    <a:pt x="3338720" y="2008801"/>
                    <a:pt x="3332885" y="2014637"/>
                  </a:cubicBezTo>
                  <a:cubicBezTo>
                    <a:pt x="3327050" y="2020472"/>
                    <a:pt x="3319135" y="2023751"/>
                    <a:pt x="3310882" y="2023751"/>
                  </a:cubicBezTo>
                  <a:lnTo>
                    <a:pt x="31116" y="2023751"/>
                  </a:lnTo>
                  <a:cubicBezTo>
                    <a:pt x="22864" y="2023751"/>
                    <a:pt x="14949" y="2020472"/>
                    <a:pt x="9114" y="2014637"/>
                  </a:cubicBezTo>
                  <a:cubicBezTo>
                    <a:pt x="3278" y="2008801"/>
                    <a:pt x="0" y="2000887"/>
                    <a:pt x="0" y="1992634"/>
                  </a:cubicBezTo>
                  <a:lnTo>
                    <a:pt x="0" y="31116"/>
                  </a:lnTo>
                  <a:cubicBezTo>
                    <a:pt x="0" y="22864"/>
                    <a:pt x="3278" y="14949"/>
                    <a:pt x="9114" y="9114"/>
                  </a:cubicBezTo>
                  <a:cubicBezTo>
                    <a:pt x="14949" y="3278"/>
                    <a:pt x="22864" y="0"/>
                    <a:pt x="31116" y="0"/>
                  </a:cubicBezTo>
                  <a:close/>
                </a:path>
              </a:pathLst>
            </a:custGeom>
            <a:solidFill>
              <a:srgbClr val="323232"/>
            </a:solidFill>
          </p:spPr>
        </p:sp>
        <p:sp>
          <p:nvSpPr>
            <p:cNvPr name="TextBox 5" id="5"/>
            <p:cNvSpPr txBox="true"/>
            <p:nvPr/>
          </p:nvSpPr>
          <p:spPr>
            <a:xfrm>
              <a:off x="0" y="-38100"/>
              <a:ext cx="3341999" cy="2061851"/>
            </a:xfrm>
            <a:prstGeom prst="rect">
              <a:avLst/>
            </a:prstGeom>
          </p:spPr>
          <p:txBody>
            <a:bodyPr anchor="ctr" rtlCol="false" tIns="50800" lIns="50800" bIns="50800" rIns="50800"/>
            <a:lstStyle/>
            <a:p>
              <a:pPr algn="ctr">
                <a:lnSpc>
                  <a:spcPts val="2355"/>
                </a:lnSpc>
              </a:pPr>
              <a:r>
                <a:rPr lang="en-US" b="true" sz="1682">
                  <a:solidFill>
                    <a:srgbClr val="323232"/>
                  </a:solidFill>
                  <a:latin typeface="Bricolage Grotesque Bold"/>
                  <a:ea typeface="Bricolage Grotesque Bold"/>
                  <a:cs typeface="Bricolage Grotesque Bold"/>
                  <a:sym typeface="Bricolage Grotesque Bold"/>
                </a:rPr>
                <a:t>dfjdsf</a:t>
              </a:r>
            </a:p>
          </p:txBody>
        </p:sp>
      </p:grpSp>
      <p:grpSp>
        <p:nvGrpSpPr>
          <p:cNvPr name="Group 6" id="6"/>
          <p:cNvGrpSpPr/>
          <p:nvPr/>
        </p:nvGrpSpPr>
        <p:grpSpPr>
          <a:xfrm rot="0">
            <a:off x="11319877" y="2676209"/>
            <a:ext cx="588433" cy="58843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131568" y="0"/>
                  </a:moveTo>
                  <a:lnTo>
                    <a:pt x="681232" y="0"/>
                  </a:lnTo>
                  <a:cubicBezTo>
                    <a:pt x="716126" y="0"/>
                    <a:pt x="749591" y="13862"/>
                    <a:pt x="774265" y="38535"/>
                  </a:cubicBezTo>
                  <a:cubicBezTo>
                    <a:pt x="798938" y="63209"/>
                    <a:pt x="812800" y="96674"/>
                    <a:pt x="812800" y="131568"/>
                  </a:cubicBezTo>
                  <a:lnTo>
                    <a:pt x="812800" y="681232"/>
                  </a:lnTo>
                  <a:cubicBezTo>
                    <a:pt x="812800" y="716126"/>
                    <a:pt x="798938" y="749591"/>
                    <a:pt x="774265" y="774265"/>
                  </a:cubicBezTo>
                  <a:cubicBezTo>
                    <a:pt x="749591" y="798938"/>
                    <a:pt x="716126" y="812800"/>
                    <a:pt x="681232" y="812800"/>
                  </a:cubicBezTo>
                  <a:lnTo>
                    <a:pt x="131568" y="812800"/>
                  </a:lnTo>
                  <a:cubicBezTo>
                    <a:pt x="96674" y="812800"/>
                    <a:pt x="63209" y="798938"/>
                    <a:pt x="38535" y="774265"/>
                  </a:cubicBezTo>
                  <a:cubicBezTo>
                    <a:pt x="13862" y="749591"/>
                    <a:pt x="0" y="716126"/>
                    <a:pt x="0" y="681232"/>
                  </a:cubicBezTo>
                  <a:lnTo>
                    <a:pt x="0" y="131568"/>
                  </a:lnTo>
                  <a:cubicBezTo>
                    <a:pt x="0" y="96674"/>
                    <a:pt x="13862" y="63209"/>
                    <a:pt x="38535" y="38535"/>
                  </a:cubicBezTo>
                  <a:cubicBezTo>
                    <a:pt x="63209" y="13862"/>
                    <a:pt x="96674" y="0"/>
                    <a:pt x="131568" y="0"/>
                  </a:cubicBezTo>
                  <a:close/>
                </a:path>
              </a:pathLst>
            </a:custGeom>
            <a:solidFill>
              <a:srgbClr val="FFFFFF">
                <a:alpha val="13725"/>
              </a:srgbClr>
            </a:solidFill>
          </p:spPr>
        </p:sp>
        <p:sp>
          <p:nvSpPr>
            <p:cNvPr name="TextBox 8" id="8"/>
            <p:cNvSpPr txBox="true"/>
            <p:nvPr/>
          </p:nvSpPr>
          <p:spPr>
            <a:xfrm>
              <a:off x="0" y="-28575"/>
              <a:ext cx="812800" cy="841375"/>
            </a:xfrm>
            <a:prstGeom prst="rect">
              <a:avLst/>
            </a:prstGeom>
          </p:spPr>
          <p:txBody>
            <a:bodyPr anchor="ctr" rtlCol="false" tIns="48876" lIns="48876" bIns="48876" rIns="48876"/>
            <a:lstStyle/>
            <a:p>
              <a:pPr algn="ctr">
                <a:lnSpc>
                  <a:spcPts val="1616"/>
                </a:lnSpc>
              </a:pPr>
            </a:p>
          </p:txBody>
        </p:sp>
      </p:grpSp>
      <p:grpSp>
        <p:nvGrpSpPr>
          <p:cNvPr name="Group 9" id="9"/>
          <p:cNvGrpSpPr/>
          <p:nvPr/>
        </p:nvGrpSpPr>
        <p:grpSpPr>
          <a:xfrm rot="527874">
            <a:off x="2194835" y="6503242"/>
            <a:ext cx="833395" cy="833395"/>
            <a:chOff x="0" y="0"/>
            <a:chExt cx="812800" cy="812800"/>
          </a:xfrm>
        </p:grpSpPr>
        <p:sp>
          <p:nvSpPr>
            <p:cNvPr name="Freeform 10" id="10"/>
            <p:cNvSpPr/>
            <p:nvPr/>
          </p:nvSpPr>
          <p:spPr>
            <a:xfrm flipH="false" flipV="false" rot="0">
              <a:off x="59160" y="59160"/>
              <a:ext cx="694479" cy="694479"/>
            </a:xfrm>
            <a:custGeom>
              <a:avLst/>
              <a:gdLst/>
              <a:ahLst/>
              <a:cxnLst/>
              <a:rect r="r" b="b" t="t" l="l"/>
              <a:pathLst>
                <a:path h="694479" w="694479">
                  <a:moveTo>
                    <a:pt x="386527" y="25020"/>
                  </a:moveTo>
                  <a:lnTo>
                    <a:pt x="437269" y="133745"/>
                  </a:lnTo>
                  <a:cubicBezTo>
                    <a:pt x="462647" y="188123"/>
                    <a:pt x="506357" y="231833"/>
                    <a:pt x="560735" y="257211"/>
                  </a:cubicBezTo>
                  <a:lnTo>
                    <a:pt x="669460" y="307953"/>
                  </a:lnTo>
                  <a:cubicBezTo>
                    <a:pt x="684724" y="315077"/>
                    <a:pt x="694480" y="330396"/>
                    <a:pt x="694480" y="347240"/>
                  </a:cubicBezTo>
                  <a:cubicBezTo>
                    <a:pt x="694480" y="364084"/>
                    <a:pt x="684724" y="379403"/>
                    <a:pt x="669460" y="386527"/>
                  </a:cubicBezTo>
                  <a:lnTo>
                    <a:pt x="560735" y="437269"/>
                  </a:lnTo>
                  <a:cubicBezTo>
                    <a:pt x="506357" y="462647"/>
                    <a:pt x="462647" y="506357"/>
                    <a:pt x="437269" y="560735"/>
                  </a:cubicBezTo>
                  <a:lnTo>
                    <a:pt x="386527" y="669460"/>
                  </a:lnTo>
                  <a:cubicBezTo>
                    <a:pt x="379403" y="684724"/>
                    <a:pt x="364084" y="694480"/>
                    <a:pt x="347240" y="694480"/>
                  </a:cubicBezTo>
                  <a:cubicBezTo>
                    <a:pt x="330396" y="694480"/>
                    <a:pt x="315077" y="684724"/>
                    <a:pt x="307953" y="669460"/>
                  </a:cubicBezTo>
                  <a:lnTo>
                    <a:pt x="257211" y="560735"/>
                  </a:lnTo>
                  <a:cubicBezTo>
                    <a:pt x="231833" y="506357"/>
                    <a:pt x="188123" y="462647"/>
                    <a:pt x="133745" y="437269"/>
                  </a:cubicBezTo>
                  <a:lnTo>
                    <a:pt x="25020" y="386527"/>
                  </a:lnTo>
                  <a:cubicBezTo>
                    <a:pt x="9756" y="379403"/>
                    <a:pt x="0" y="364084"/>
                    <a:pt x="0" y="347240"/>
                  </a:cubicBezTo>
                  <a:cubicBezTo>
                    <a:pt x="0" y="330396"/>
                    <a:pt x="9756" y="315077"/>
                    <a:pt x="25020" y="307953"/>
                  </a:cubicBezTo>
                  <a:lnTo>
                    <a:pt x="133745" y="257211"/>
                  </a:lnTo>
                  <a:cubicBezTo>
                    <a:pt x="188123" y="231833"/>
                    <a:pt x="231833" y="188123"/>
                    <a:pt x="257211" y="133745"/>
                  </a:cubicBezTo>
                  <a:lnTo>
                    <a:pt x="307953" y="25020"/>
                  </a:lnTo>
                  <a:cubicBezTo>
                    <a:pt x="315077" y="9756"/>
                    <a:pt x="330396" y="0"/>
                    <a:pt x="347240" y="0"/>
                  </a:cubicBezTo>
                  <a:cubicBezTo>
                    <a:pt x="364084" y="0"/>
                    <a:pt x="379403" y="9756"/>
                    <a:pt x="386527" y="25020"/>
                  </a:cubicBezTo>
                  <a:close/>
                </a:path>
              </a:pathLst>
            </a:custGeom>
            <a:solidFill>
              <a:srgbClr val="323232"/>
            </a:solidFill>
          </p:spPr>
        </p:sp>
        <p:sp>
          <p:nvSpPr>
            <p:cNvPr name="TextBox 11" id="11"/>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sp>
        <p:nvSpPr>
          <p:cNvPr name="TextBox 12" id="12"/>
          <p:cNvSpPr txBox="true"/>
          <p:nvPr/>
        </p:nvSpPr>
        <p:spPr>
          <a:xfrm rot="0">
            <a:off x="463192" y="527242"/>
            <a:ext cx="9419965" cy="1409846"/>
          </a:xfrm>
          <a:prstGeom prst="rect">
            <a:avLst/>
          </a:prstGeom>
        </p:spPr>
        <p:txBody>
          <a:bodyPr anchor="t" rtlCol="false" tIns="0" lIns="0" bIns="0" rIns="0">
            <a:spAutoFit/>
          </a:bodyPr>
          <a:lstStyle/>
          <a:p>
            <a:pPr algn="l">
              <a:lnSpc>
                <a:spcPts val="10798"/>
              </a:lnSpc>
            </a:pPr>
            <a:r>
              <a:rPr lang="en-US" sz="10186" b="true">
                <a:solidFill>
                  <a:srgbClr val="EF8508"/>
                </a:solidFill>
                <a:latin typeface="Bricolage Grotesque Bold"/>
                <a:ea typeface="Bricolage Grotesque Bold"/>
                <a:cs typeface="Bricolage Grotesque Bold"/>
                <a:sym typeface="Bricolage Grotesque Bold"/>
              </a:rPr>
              <a:t>TECH STACK</a:t>
            </a:r>
          </a:p>
        </p:txBody>
      </p:sp>
      <p:grpSp>
        <p:nvGrpSpPr>
          <p:cNvPr name="Group 13" id="13"/>
          <p:cNvGrpSpPr/>
          <p:nvPr/>
        </p:nvGrpSpPr>
        <p:grpSpPr>
          <a:xfrm rot="0">
            <a:off x="16413313" y="841879"/>
            <a:ext cx="1294433" cy="129443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730"/>
                </a:lnSpc>
              </a:pPr>
            </a:p>
          </p:txBody>
        </p:sp>
      </p:grpSp>
      <p:sp>
        <p:nvSpPr>
          <p:cNvPr name="Freeform 16" id="16"/>
          <p:cNvSpPr/>
          <p:nvPr/>
        </p:nvSpPr>
        <p:spPr>
          <a:xfrm flipH="false" flipV="false" rot="0">
            <a:off x="16617624" y="1046189"/>
            <a:ext cx="885811" cy="885811"/>
          </a:xfrm>
          <a:custGeom>
            <a:avLst/>
            <a:gdLst/>
            <a:ahLst/>
            <a:cxnLst/>
            <a:rect r="r" b="b" t="t" l="l"/>
            <a:pathLst>
              <a:path h="885811" w="885811">
                <a:moveTo>
                  <a:pt x="0" y="0"/>
                </a:moveTo>
                <a:lnTo>
                  <a:pt x="885811" y="0"/>
                </a:lnTo>
                <a:lnTo>
                  <a:pt x="885811" y="885812"/>
                </a:lnTo>
                <a:lnTo>
                  <a:pt x="0" y="8858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711704" y="796299"/>
            <a:ext cx="91161" cy="9116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
        <p:nvSpPr>
          <p:cNvPr name="TextBox 20" id="20"/>
          <p:cNvSpPr txBox="true"/>
          <p:nvPr/>
        </p:nvSpPr>
        <p:spPr>
          <a:xfrm rot="0">
            <a:off x="5413654" y="2069636"/>
            <a:ext cx="11646876" cy="9257031"/>
          </a:xfrm>
          <a:prstGeom prst="rect">
            <a:avLst/>
          </a:prstGeom>
        </p:spPr>
        <p:txBody>
          <a:bodyPr anchor="t" rtlCol="false" tIns="0" lIns="0" bIns="0" rIns="0">
            <a:spAutoFit/>
          </a:bodyPr>
          <a:lstStyle/>
          <a:p>
            <a:pPr algn="just">
              <a:lnSpc>
                <a:spcPts val="4771"/>
              </a:lnSpc>
            </a:pPr>
            <a:r>
              <a:rPr lang="en-US" sz="3408" b="true">
                <a:solidFill>
                  <a:srgbClr val="FFFFFF"/>
                </a:solidFill>
                <a:latin typeface="Bricolage Grotesque Bold"/>
                <a:ea typeface="Bricolage Grotesque Bold"/>
                <a:cs typeface="Bricolage Grotesque Bold"/>
                <a:sym typeface="Bricolage Grotesque Bold"/>
              </a:rPr>
              <a:t>FRONT END- HTML,CSS JAVASCRIPT</a:t>
            </a:r>
          </a:p>
          <a:p>
            <a:pPr algn="just">
              <a:lnSpc>
                <a:spcPts val="4771"/>
              </a:lnSpc>
            </a:pPr>
          </a:p>
          <a:p>
            <a:pPr algn="just">
              <a:lnSpc>
                <a:spcPts val="4771"/>
              </a:lnSpc>
            </a:pPr>
            <a:r>
              <a:rPr lang="en-US" sz="3408" b="true">
                <a:solidFill>
                  <a:srgbClr val="FFFFFF"/>
                </a:solidFill>
                <a:latin typeface="Bricolage Grotesque Bold"/>
                <a:ea typeface="Bricolage Grotesque Bold"/>
                <a:cs typeface="Bricolage Grotesque Bold"/>
                <a:sym typeface="Bricolage Grotesque Bold"/>
              </a:rPr>
              <a:t>BACK END-Node.js (with Express.js): JavaScript runtime for building fast, scalable server-side applications.</a:t>
            </a:r>
          </a:p>
          <a:p>
            <a:pPr algn="just">
              <a:lnSpc>
                <a:spcPts val="4771"/>
              </a:lnSpc>
            </a:pPr>
          </a:p>
          <a:p>
            <a:pPr algn="just">
              <a:lnSpc>
                <a:spcPts val="4771"/>
              </a:lnSpc>
            </a:pPr>
            <a:r>
              <a:rPr lang="en-US" sz="3408" b="true">
                <a:solidFill>
                  <a:srgbClr val="FFFFFF"/>
                </a:solidFill>
                <a:latin typeface="Bricolage Grotesque Bold"/>
                <a:ea typeface="Bricolage Grotesque Bold"/>
                <a:cs typeface="Bricolage Grotesque Bold"/>
                <a:sym typeface="Bricolage Grotesque Bold"/>
              </a:rPr>
              <a:t>MY SQL for the database.</a:t>
            </a:r>
          </a:p>
          <a:p>
            <a:pPr algn="just">
              <a:lnSpc>
                <a:spcPts val="4771"/>
              </a:lnSpc>
            </a:pPr>
          </a:p>
          <a:p>
            <a:pPr algn="just">
              <a:lnSpc>
                <a:spcPts val="4771"/>
              </a:lnSpc>
            </a:pPr>
            <a:r>
              <a:rPr lang="en-US" sz="3408" b="true">
                <a:solidFill>
                  <a:srgbClr val="FFFFFF"/>
                </a:solidFill>
                <a:latin typeface="Bricolage Grotesque Bold"/>
                <a:ea typeface="Bricolage Grotesque Bold"/>
                <a:cs typeface="Bricolage Grotesque Bold"/>
                <a:sym typeface="Bricolage Grotesque Bold"/>
              </a:rPr>
              <a:t>Restful APIs: The most common method for building APIs using HTTP.</a:t>
            </a:r>
          </a:p>
          <a:p>
            <a:pPr algn="just">
              <a:lnSpc>
                <a:spcPts val="4771"/>
              </a:lnSpc>
            </a:pPr>
          </a:p>
          <a:p>
            <a:pPr algn="just">
              <a:lnSpc>
                <a:spcPts val="4771"/>
              </a:lnSpc>
            </a:pPr>
            <a:r>
              <a:rPr lang="en-US" sz="3408" b="true">
                <a:solidFill>
                  <a:srgbClr val="FFFFFF"/>
                </a:solidFill>
                <a:latin typeface="Bricolage Grotesque Bold"/>
                <a:ea typeface="Bricolage Grotesque Bold"/>
                <a:cs typeface="Bricolage Grotesque Bold"/>
                <a:sym typeface="Bricolage Grotesque Bold"/>
              </a:rPr>
              <a:t>AWS (Amazon Web Services): A suite of cloud services for hosting, storage, and databases.</a:t>
            </a:r>
          </a:p>
          <a:p>
            <a:pPr algn="ctr">
              <a:lnSpc>
                <a:spcPts val="3976"/>
              </a:lnSpc>
            </a:pPr>
          </a:p>
          <a:p>
            <a:pPr algn="ctr">
              <a:lnSpc>
                <a:spcPts val="3976"/>
              </a:lnSpc>
            </a:pPr>
          </a:p>
          <a:p>
            <a:pPr algn="ctr">
              <a:lnSpc>
                <a:spcPts val="3976"/>
              </a:lnSpc>
            </a:pPr>
          </a:p>
          <a:p>
            <a:pPr algn="ctr">
              <a:lnSpc>
                <a:spcPts val="3976"/>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52407" y="-1378056"/>
            <a:ext cx="13389562" cy="13570084"/>
          </a:xfrm>
          <a:custGeom>
            <a:avLst/>
            <a:gdLst/>
            <a:ahLst/>
            <a:cxnLst/>
            <a:rect r="r" b="b" t="t" l="l"/>
            <a:pathLst>
              <a:path h="13570084" w="13389562">
                <a:moveTo>
                  <a:pt x="0" y="0"/>
                </a:moveTo>
                <a:lnTo>
                  <a:pt x="13389562" y="0"/>
                </a:lnTo>
                <a:lnTo>
                  <a:pt x="13389562" y="13570084"/>
                </a:lnTo>
                <a:lnTo>
                  <a:pt x="0" y="135700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961947">
            <a:off x="15075602" y="6645854"/>
            <a:ext cx="915782" cy="915782"/>
            <a:chOff x="0" y="0"/>
            <a:chExt cx="812800" cy="812800"/>
          </a:xfrm>
        </p:grpSpPr>
        <p:sp>
          <p:nvSpPr>
            <p:cNvPr name="Freeform 4" id="4"/>
            <p:cNvSpPr/>
            <p:nvPr/>
          </p:nvSpPr>
          <p:spPr>
            <a:xfrm flipH="false" flipV="false" rot="0">
              <a:off x="59222" y="59222"/>
              <a:ext cx="694356" cy="694356"/>
            </a:xfrm>
            <a:custGeom>
              <a:avLst/>
              <a:gdLst/>
              <a:ahLst/>
              <a:cxnLst/>
              <a:rect r="r" b="b" t="t" l="l"/>
              <a:pathLst>
                <a:path h="694356" w="694356">
                  <a:moveTo>
                    <a:pt x="386506" y="25045"/>
                  </a:moveTo>
                  <a:lnTo>
                    <a:pt x="437166" y="133595"/>
                  </a:lnTo>
                  <a:cubicBezTo>
                    <a:pt x="462570" y="188030"/>
                    <a:pt x="506326" y="231786"/>
                    <a:pt x="560761" y="257190"/>
                  </a:cubicBezTo>
                  <a:lnTo>
                    <a:pt x="669311" y="307850"/>
                  </a:lnTo>
                  <a:cubicBezTo>
                    <a:pt x="684590" y="314981"/>
                    <a:pt x="694356" y="330317"/>
                    <a:pt x="694356" y="347178"/>
                  </a:cubicBezTo>
                  <a:cubicBezTo>
                    <a:pt x="694356" y="364039"/>
                    <a:pt x="684590" y="379375"/>
                    <a:pt x="669311" y="386506"/>
                  </a:cubicBezTo>
                  <a:lnTo>
                    <a:pt x="560761" y="437166"/>
                  </a:lnTo>
                  <a:cubicBezTo>
                    <a:pt x="506326" y="462570"/>
                    <a:pt x="462570" y="506326"/>
                    <a:pt x="437166" y="560761"/>
                  </a:cubicBezTo>
                  <a:lnTo>
                    <a:pt x="386506" y="669311"/>
                  </a:lnTo>
                  <a:cubicBezTo>
                    <a:pt x="379375" y="684590"/>
                    <a:pt x="364039" y="694356"/>
                    <a:pt x="347178" y="694356"/>
                  </a:cubicBezTo>
                  <a:cubicBezTo>
                    <a:pt x="330317" y="694356"/>
                    <a:pt x="314981" y="684590"/>
                    <a:pt x="307850" y="669311"/>
                  </a:cubicBezTo>
                  <a:lnTo>
                    <a:pt x="257190" y="560761"/>
                  </a:lnTo>
                  <a:cubicBezTo>
                    <a:pt x="231786" y="506326"/>
                    <a:pt x="188030" y="462570"/>
                    <a:pt x="133595" y="437166"/>
                  </a:cubicBezTo>
                  <a:lnTo>
                    <a:pt x="25045" y="386506"/>
                  </a:lnTo>
                  <a:cubicBezTo>
                    <a:pt x="9766" y="379375"/>
                    <a:pt x="0" y="364039"/>
                    <a:pt x="0" y="347178"/>
                  </a:cubicBezTo>
                  <a:cubicBezTo>
                    <a:pt x="0" y="330317"/>
                    <a:pt x="9766" y="314981"/>
                    <a:pt x="25045" y="307850"/>
                  </a:cubicBezTo>
                  <a:lnTo>
                    <a:pt x="133595" y="257190"/>
                  </a:lnTo>
                  <a:cubicBezTo>
                    <a:pt x="188030" y="231786"/>
                    <a:pt x="231786" y="188030"/>
                    <a:pt x="257190" y="133595"/>
                  </a:cubicBezTo>
                  <a:lnTo>
                    <a:pt x="307850" y="25045"/>
                  </a:lnTo>
                  <a:cubicBezTo>
                    <a:pt x="314981" y="9766"/>
                    <a:pt x="330317" y="0"/>
                    <a:pt x="347178" y="0"/>
                  </a:cubicBezTo>
                  <a:cubicBezTo>
                    <a:pt x="364039" y="0"/>
                    <a:pt x="379375" y="9766"/>
                    <a:pt x="386506" y="25045"/>
                  </a:cubicBezTo>
                  <a:close/>
                </a:path>
              </a:pathLst>
            </a:custGeom>
            <a:solidFill>
              <a:srgbClr val="323232"/>
            </a:solidFill>
          </p:spPr>
        </p:sp>
        <p:sp>
          <p:nvSpPr>
            <p:cNvPr name="TextBox 5" id="5"/>
            <p:cNvSpPr txBox="true"/>
            <p:nvPr/>
          </p:nvSpPr>
          <p:spPr>
            <a:xfrm>
              <a:off x="190500" y="152400"/>
              <a:ext cx="431800" cy="469900"/>
            </a:xfrm>
            <a:prstGeom prst="rect">
              <a:avLst/>
            </a:prstGeom>
          </p:spPr>
          <p:txBody>
            <a:bodyPr anchor="ctr" rtlCol="false" tIns="50800" lIns="50800" bIns="50800" rIns="50800"/>
            <a:lstStyle/>
            <a:p>
              <a:pPr algn="ctr">
                <a:lnSpc>
                  <a:spcPts val="2730"/>
                </a:lnSpc>
              </a:pPr>
            </a:p>
          </p:txBody>
        </p:sp>
      </p:grpSp>
      <p:sp>
        <p:nvSpPr>
          <p:cNvPr name="Freeform 6" id="6"/>
          <p:cNvSpPr/>
          <p:nvPr/>
        </p:nvSpPr>
        <p:spPr>
          <a:xfrm flipH="false" flipV="false" rot="0">
            <a:off x="8553498" y="2584854"/>
            <a:ext cx="885811" cy="885811"/>
          </a:xfrm>
          <a:custGeom>
            <a:avLst/>
            <a:gdLst/>
            <a:ahLst/>
            <a:cxnLst/>
            <a:rect r="r" b="b" t="t" l="l"/>
            <a:pathLst>
              <a:path h="885811" w="885811">
                <a:moveTo>
                  <a:pt x="0" y="0"/>
                </a:moveTo>
                <a:lnTo>
                  <a:pt x="885812" y="0"/>
                </a:lnTo>
                <a:lnTo>
                  <a:pt x="885812" y="885811"/>
                </a:lnTo>
                <a:lnTo>
                  <a:pt x="0" y="8858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045865" y="4573426"/>
            <a:ext cx="11015266" cy="3418630"/>
          </a:xfrm>
          <a:prstGeom prst="rect">
            <a:avLst/>
          </a:prstGeom>
        </p:spPr>
        <p:txBody>
          <a:bodyPr anchor="t" rtlCol="false" tIns="0" lIns="0" bIns="0" rIns="0">
            <a:spAutoFit/>
          </a:bodyPr>
          <a:lstStyle/>
          <a:p>
            <a:pPr algn="l">
              <a:lnSpc>
                <a:spcPts val="12883"/>
              </a:lnSpc>
            </a:pPr>
            <a:r>
              <a:rPr lang="en-US" sz="14980" b="true">
                <a:solidFill>
                  <a:srgbClr val="323232"/>
                </a:solidFill>
                <a:latin typeface="Bricolage Grotesque Bold"/>
                <a:ea typeface="Bricolage Grotesque Bold"/>
                <a:cs typeface="Bricolage Grotesque Bold"/>
                <a:sym typeface="Bricolage Grotesque Bold"/>
              </a:rPr>
              <a:t>Thank You</a:t>
            </a:r>
          </a:p>
          <a:p>
            <a:pPr algn="l">
              <a:lnSpc>
                <a:spcPts val="12883"/>
              </a:lnSpc>
            </a:pPr>
          </a:p>
        </p:txBody>
      </p:sp>
      <p:grpSp>
        <p:nvGrpSpPr>
          <p:cNvPr name="Group 8" id="8"/>
          <p:cNvGrpSpPr/>
          <p:nvPr/>
        </p:nvGrpSpPr>
        <p:grpSpPr>
          <a:xfrm rot="0">
            <a:off x="711704" y="796299"/>
            <a:ext cx="91161" cy="9116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8508"/>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355"/>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DAGSWc8feCY</dc:identifier>
  <dcterms:modified xsi:type="dcterms:W3CDTF">2011-08-01T06:04:30Z</dcterms:modified>
  <cp:revision>1</cp:revision>
  <dc:title>Team - Bit Wizards</dc:title>
</cp:coreProperties>
</file>