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004000" cy="43562588"/>
  <p:notesSz cx="72517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5pPr>
    <a:lvl6pPr marL="2286000" algn="l" defTabSz="457200" rtl="0" eaLnBrk="1" latinLnBrk="0" hangingPunct="1">
      <a:defRPr sz="4000" kern="1200">
        <a:solidFill>
          <a:schemeClr val="bg2"/>
        </a:solidFill>
        <a:latin typeface="Tahoma" charset="0"/>
        <a:ea typeface="+mn-ea"/>
        <a:cs typeface="+mn-cs"/>
      </a:defRPr>
    </a:lvl6pPr>
    <a:lvl7pPr marL="2743200" algn="l" defTabSz="457200" rtl="0" eaLnBrk="1" latinLnBrk="0" hangingPunct="1">
      <a:defRPr sz="4000" kern="1200">
        <a:solidFill>
          <a:schemeClr val="bg2"/>
        </a:solidFill>
        <a:latin typeface="Tahoma" charset="0"/>
        <a:ea typeface="+mn-ea"/>
        <a:cs typeface="+mn-cs"/>
      </a:defRPr>
    </a:lvl7pPr>
    <a:lvl8pPr marL="3200400" algn="l" defTabSz="457200" rtl="0" eaLnBrk="1" latinLnBrk="0" hangingPunct="1">
      <a:defRPr sz="4000" kern="1200">
        <a:solidFill>
          <a:schemeClr val="bg2"/>
        </a:solidFill>
        <a:latin typeface="Tahoma" charset="0"/>
        <a:ea typeface="+mn-ea"/>
        <a:cs typeface="+mn-cs"/>
      </a:defRPr>
    </a:lvl8pPr>
    <a:lvl9pPr marL="3657600" algn="l" defTabSz="457200" rtl="0" eaLnBrk="1" latinLnBrk="0" hangingPunct="1">
      <a:defRPr sz="4000" kern="1200">
        <a:solidFill>
          <a:schemeClr val="bg2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1">
          <p15:clr>
            <a:srgbClr val="A4A3A4"/>
          </p15:clr>
        </p15:guide>
        <p15:guide id="2" pos="100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2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1B93"/>
    <a:srgbClr val="011893"/>
    <a:srgbClr val="FFFF99"/>
    <a:srgbClr val="000066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95"/>
  </p:normalViewPr>
  <p:slideViewPr>
    <p:cSldViewPr>
      <p:cViewPr varScale="1">
        <p:scale>
          <a:sx n="15" d="100"/>
          <a:sy n="15" d="100"/>
        </p:scale>
        <p:origin x="2040" y="336"/>
      </p:cViewPr>
      <p:guideLst>
        <p:guide orient="horz" pos="13721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3024"/>
        <p:guide pos="22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16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0038" y="0"/>
            <a:ext cx="3141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416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0038" y="9121775"/>
            <a:ext cx="3141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A30BF041-753D-454F-BF46-088325557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16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0038" y="0"/>
            <a:ext cx="3141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5050" y="720725"/>
            <a:ext cx="2643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60888"/>
            <a:ext cx="53181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416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0038" y="9121775"/>
            <a:ext cx="3141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C1A85E22-5C3E-4C4E-A6BF-564F97AEA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45AC4-FBC7-F14B-A293-3184B60CB192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516" y="11415550"/>
            <a:ext cx="27538670" cy="7877642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030" y="20824350"/>
            <a:ext cx="22679640" cy="938995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430DA-2C73-504B-9324-E531DE50B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187BE-3D02-9340-90F8-873E1BE46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84300" y="3268214"/>
            <a:ext cx="6883886" cy="29396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9516" y="3268214"/>
            <a:ext cx="20504794" cy="29396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7B6B1-E5C8-2C47-8F63-A040E607D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0B8E-055C-C243-93D9-47ECB1A19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94" y="23614077"/>
            <a:ext cx="27538670" cy="72976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194" y="15575489"/>
            <a:ext cx="27538670" cy="80385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7A196-B59A-4B49-99D4-382A3F19F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9516" y="10615170"/>
            <a:ext cx="13694340" cy="22049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3846" y="10615170"/>
            <a:ext cx="13694341" cy="22049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A0EF3-B711-A047-A734-FE2D00EB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199" y="1471712"/>
            <a:ext cx="29157305" cy="6124639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199" y="8225633"/>
            <a:ext cx="14314609" cy="34277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199" y="11653344"/>
            <a:ext cx="14314609" cy="21172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8207" y="8225633"/>
            <a:ext cx="14319296" cy="34277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8207" y="11653344"/>
            <a:ext cx="14319296" cy="21172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57CBF-85F3-9844-A1F3-E8689720F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050F5-ECF0-C844-8BB6-A0168AF64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48CD-6FA0-DC40-B432-5236B7F80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199" y="1463013"/>
            <a:ext cx="10658618" cy="62261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289" y="1463012"/>
            <a:ext cx="18111214" cy="313626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199" y="7689148"/>
            <a:ext cx="10658618" cy="25136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083EA-436B-4247-BD0F-7A827671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551" y="25723773"/>
            <a:ext cx="19439245" cy="30362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9551" y="3284165"/>
            <a:ext cx="19439245" cy="220481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551" y="28759991"/>
            <a:ext cx="19439245" cy="4313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2A54E-7B25-6A4B-8B25-CBCA8329A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8713" y="3875088"/>
            <a:ext cx="27206575" cy="725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8713" y="12584113"/>
            <a:ext cx="27206575" cy="261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8713" y="39689088"/>
            <a:ext cx="6669087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>
              <a:defRPr sz="67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79000" y="39554150"/>
            <a:ext cx="11734800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>
              <a:defRPr sz="67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936200" y="39689088"/>
            <a:ext cx="6669088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>
              <a:defRPr sz="67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428BBB56-21F9-8244-8AF1-60D94D4BF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</a:defRPr>
      </a:lvl6pPr>
      <a:lvl7pPr marL="9144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</a:defRPr>
      </a:lvl7pPr>
      <a:lvl8pPr marL="13716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</a:defRPr>
      </a:lvl8pPr>
      <a:lvl9pPr marL="18288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ＭＳ Ｐゴシック" pitchFamily="-65" charset="-128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ＭＳ Ｐゴシック" pitchFamily="-65" charset="-128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ＭＳ Ｐゴシック" pitchFamily="-65" charset="-128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5pPr>
      <a:lvl6pPr marL="103330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6pPr>
      <a:lvl7pPr marL="107902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7pPr>
      <a:lvl8pPr marL="112474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8pPr>
      <a:lvl9pPr marL="117046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1540450" cy="5378450"/>
          </a:xfrm>
        </p:spPr>
        <p:txBody>
          <a:bodyPr/>
          <a:lstStyle/>
          <a:p>
            <a:r>
              <a:rPr lang="en-US" sz="10900" dirty="0"/>
              <a:t>Deconstructing </a:t>
            </a:r>
            <a:r>
              <a:rPr lang="en-US" sz="10900" dirty="0" smtClean="0"/>
              <a:t>M83:</a:t>
            </a:r>
            <a:r>
              <a:rPr lang="en-US" sz="10900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sz="10900" dirty="0" smtClean="0">
                <a:ea typeface="ＭＳ Ｐゴシック" charset="-128"/>
                <a:cs typeface="ＭＳ Ｐゴシック" charset="-128"/>
              </a:rPr>
            </a:br>
            <a:r>
              <a:rPr lang="en-US" sz="9100" dirty="0" err="1" smtClean="0">
                <a:ea typeface="ＭＳ Ｐゴシック" charset="-128"/>
                <a:cs typeface="ＭＳ Ｐゴシック" charset="-128"/>
              </a:rPr>
              <a:t>colours</a:t>
            </a:r>
            <a:r>
              <a:rPr lang="en-US" sz="91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sz="9100" dirty="0">
                <a:ea typeface="ＭＳ Ｐゴシック" charset="-128"/>
                <a:cs typeface="ＭＳ Ｐゴシック" charset="-128"/>
              </a:rPr>
              <a:t>of point sources in </a:t>
            </a:r>
            <a:r>
              <a:rPr lang="en-US" sz="9100" dirty="0" smtClean="0">
                <a:ea typeface="ＭＳ Ｐゴシック" charset="-128"/>
                <a:cs typeface="ＭＳ Ｐゴシック" charset="-128"/>
              </a:rPr>
              <a:t>a nearby galaxy</a:t>
            </a:r>
            <a:endParaRPr lang="en-US" sz="15900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087144"/>
            <a:ext cx="30175200" cy="4876800"/>
          </a:xfrm>
          <a:noFill/>
        </p:spPr>
        <p:txBody>
          <a:bodyPr/>
          <a:lstStyle/>
          <a:p>
            <a:pPr marL="2879725" indent="-1143000">
              <a:lnSpc>
                <a:spcPct val="90000"/>
              </a:lnSpc>
              <a:buAutoNum type="alphaUcPeriod"/>
            </a:pPr>
            <a:r>
              <a:rPr lang="en-US" sz="6000" b="1" dirty="0" err="1" smtClean="0">
                <a:solidFill>
                  <a:srgbClr val="521B93"/>
                </a:solidFill>
                <a:ea typeface="ＭＳ Ｐゴシック" charset="-128"/>
                <a:cs typeface="ＭＳ Ｐゴシック" charset="-128"/>
              </a:rPr>
              <a:t>Kiar</a:t>
            </a:r>
            <a:r>
              <a:rPr lang="en-US" sz="6000" b="1" dirty="0" smtClean="0">
                <a:solidFill>
                  <a:srgbClr val="521B93"/>
                </a:solidFill>
                <a:ea typeface="ＭＳ Ｐゴシック" charset="-128"/>
                <a:cs typeface="ＭＳ Ｐゴシック" charset="-128"/>
              </a:rPr>
              <a:t> &amp; P. Barmby, </a:t>
            </a:r>
            <a:r>
              <a:rPr lang="en-US" sz="4400" b="1" dirty="0" smtClean="0">
                <a:solidFill>
                  <a:srgbClr val="521B93"/>
                </a:solidFill>
                <a:ea typeface="ＭＳ Ｐゴシック" charset="-128"/>
                <a:cs typeface="ＭＳ Ｐゴシック" charset="-128"/>
              </a:rPr>
              <a:t>The </a:t>
            </a:r>
            <a:r>
              <a:rPr lang="en-US" sz="4400" b="1" dirty="0" smtClean="0">
                <a:solidFill>
                  <a:srgbClr val="521B93"/>
                </a:solidFill>
                <a:ea typeface="ＭＳ Ｐゴシック" charset="-128"/>
                <a:cs typeface="ＭＳ Ｐゴシック" charset="-128"/>
              </a:rPr>
              <a:t>University of Western Ontario </a:t>
            </a:r>
            <a:endParaRPr lang="en-US" sz="3600" dirty="0" smtClean="0">
              <a:solidFill>
                <a:srgbClr val="521B93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73" name="TextBox 75"/>
          <p:cNvSpPr txBox="1">
            <a:spLocks noChangeArrowheads="1"/>
          </p:cNvSpPr>
          <p:nvPr/>
        </p:nvSpPr>
        <p:spPr bwMode="auto">
          <a:xfrm>
            <a:off x="2199902" y="6863613"/>
            <a:ext cx="14944725" cy="6740307"/>
          </a:xfrm>
          <a:prstGeom prst="rect">
            <a:avLst/>
          </a:prstGeom>
          <a:noFill/>
          <a:ln w="1905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dirty="0"/>
              <a:t>Abstract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3200" dirty="0"/>
              <a:t>Thousands of individual sources are detected in multi-band imaging observations of even a fraction of a nearby galaxy. This work analyzes a ten-band photometric catalog of nearly </a:t>
            </a:r>
            <a:r>
              <a:rPr lang="en-US" sz="3200" dirty="0" smtClean="0"/>
              <a:t>70 000 </a:t>
            </a:r>
            <a:r>
              <a:rPr lang="en-US" sz="3200" dirty="0"/>
              <a:t>point sources in Messier 83, made as part of the Early Release Science program with HST's WFC3. Two and three dimensional </a:t>
            </a:r>
            <a:r>
              <a:rPr lang="en-US" sz="3200" dirty="0" err="1"/>
              <a:t>colour</a:t>
            </a:r>
            <a:r>
              <a:rPr lang="en-US" sz="3200" dirty="0"/>
              <a:t> spaces were generated using various combinations of four bands and clustered with the K-Means and Mean Shift algorithms. Neither algorithm was able to consistently segment the </a:t>
            </a:r>
            <a:r>
              <a:rPr lang="en-US" sz="3200" dirty="0" err="1"/>
              <a:t>colour</a:t>
            </a:r>
            <a:r>
              <a:rPr lang="en-US" sz="3200" dirty="0"/>
              <a:t> distributions; however K-Means clustering of the UBVI </a:t>
            </a:r>
            <a:r>
              <a:rPr lang="en-US" sz="3200" dirty="0" err="1"/>
              <a:t>colour</a:t>
            </a:r>
            <a:r>
              <a:rPr lang="en-US" sz="3200" dirty="0"/>
              <a:t> space was able to identify a group of objects more likely to be star clusters and Mean Shift was successful in identifying outlying groups at the edges of </a:t>
            </a:r>
            <a:r>
              <a:rPr lang="en-US" sz="3200" dirty="0" err="1"/>
              <a:t>colour</a:t>
            </a:r>
            <a:r>
              <a:rPr lang="en-US" sz="3200" dirty="0"/>
              <a:t> distributions. The 10% of sources detected in all 10 bands were found to differ from each other most strongly in the ultraviolet and blue bands.</a:t>
            </a:r>
            <a:endParaRPr lang="en-US" dirty="0"/>
          </a:p>
        </p:txBody>
      </p:sp>
      <p:sp>
        <p:nvSpPr>
          <p:cNvPr id="15365" name="TextBox 82"/>
          <p:cNvSpPr txBox="1">
            <a:spLocks noChangeArrowheads="1"/>
          </p:cNvSpPr>
          <p:nvPr/>
        </p:nvSpPr>
        <p:spPr bwMode="auto">
          <a:xfrm>
            <a:off x="29265425" y="2970523"/>
            <a:ext cx="2124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@</a:t>
            </a:r>
            <a:r>
              <a:rPr lang="en-US" sz="2800" dirty="0" err="1" smtClean="0"/>
              <a:t>PBarmby</a:t>
            </a:r>
            <a:endParaRPr lang="en-US" sz="2800" dirty="0"/>
          </a:p>
        </p:txBody>
      </p:sp>
      <p:sp>
        <p:nvSpPr>
          <p:cNvPr id="15366" name="Text Box 84"/>
          <p:cNvSpPr txBox="1">
            <a:spLocks noChangeArrowheads="1"/>
          </p:cNvSpPr>
          <p:nvPr/>
        </p:nvSpPr>
        <p:spPr bwMode="auto">
          <a:xfrm>
            <a:off x="7924799" y="15942989"/>
            <a:ext cx="9753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Dataset</a:t>
            </a:r>
            <a:endParaRPr lang="en-US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3200" dirty="0" smtClean="0"/>
              <a:t>Catalog from </a:t>
            </a:r>
            <a:r>
              <a:rPr lang="en-US" sz="3200" dirty="0" err="1" smtClean="0"/>
              <a:t>Chandar</a:t>
            </a:r>
            <a:r>
              <a:rPr lang="en-US" sz="3200" dirty="0" smtClean="0"/>
              <a:t> et al. (2010)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1 WFC3 UVIS field: 162 x 162 </a:t>
            </a:r>
            <a:r>
              <a:rPr lang="en-US" sz="3200" dirty="0" err="1" smtClean="0"/>
              <a:t>arcsec</a:t>
            </a:r>
            <a:endParaRPr lang="en-US" sz="3200" dirty="0" smtClean="0"/>
          </a:p>
          <a:p>
            <a:pPr>
              <a:spcBef>
                <a:spcPct val="50000"/>
              </a:spcBef>
            </a:pPr>
            <a:r>
              <a:rPr lang="en-US" sz="3200" dirty="0" smtClean="0"/>
              <a:t>Observed in 10 filters (see Table)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Source detection on UBVI “</a:t>
            </a:r>
            <a:r>
              <a:rPr lang="en-US" sz="3200" dirty="0" err="1" smtClean="0"/>
              <a:t>whitelight</a:t>
            </a:r>
            <a:r>
              <a:rPr lang="en-US" sz="3200" dirty="0" smtClean="0"/>
              <a:t>” image, photometry in individual bands</a:t>
            </a:r>
            <a:endParaRPr lang="en-US" sz="3200" dirty="0"/>
          </a:p>
        </p:txBody>
      </p:sp>
      <p:sp>
        <p:nvSpPr>
          <p:cNvPr id="15367" name="TextBox 38"/>
          <p:cNvSpPr txBox="1">
            <a:spLocks noChangeArrowheads="1"/>
          </p:cNvSpPr>
          <p:nvPr/>
        </p:nvSpPr>
        <p:spPr bwMode="auto">
          <a:xfrm>
            <a:off x="2199902" y="41669494"/>
            <a:ext cx="1003037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References: </a:t>
            </a:r>
            <a:endParaRPr lang="en-US" sz="3200" b="1" dirty="0" smtClean="0"/>
          </a:p>
          <a:p>
            <a:r>
              <a:rPr lang="en-US" sz="2400" dirty="0" err="1" smtClean="0"/>
              <a:t>Chandar</a:t>
            </a:r>
            <a:r>
              <a:rPr lang="en-US" sz="2400" dirty="0" smtClean="0"/>
              <a:t> </a:t>
            </a:r>
            <a:r>
              <a:rPr lang="en-US" sz="2400" dirty="0"/>
              <a:t>R., Whitmore B. C., Kim H., et al., 2010, </a:t>
            </a:r>
            <a:r>
              <a:rPr lang="en-US" sz="2400" dirty="0" err="1"/>
              <a:t>ApJ</a:t>
            </a:r>
            <a:r>
              <a:rPr lang="en-US" sz="2400" dirty="0"/>
              <a:t>, 719, </a:t>
            </a:r>
            <a:r>
              <a:rPr lang="en-US" sz="2400" dirty="0" smtClean="0"/>
              <a:t>966</a:t>
            </a:r>
          </a:p>
          <a:p>
            <a:r>
              <a:rPr lang="en-US" sz="2400" dirty="0"/>
              <a:t>Conroy C., Gunn J. E., White M., 2009, </a:t>
            </a:r>
            <a:r>
              <a:rPr lang="en-US" sz="2400" dirty="0" err="1"/>
              <a:t>ApJ</a:t>
            </a:r>
            <a:r>
              <a:rPr lang="en-US" sz="2400" dirty="0"/>
              <a:t>, 699, 486 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18334824" y="42193978"/>
            <a:ext cx="11887200" cy="83099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We </a:t>
            </a:r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acknowledge </a:t>
            </a:r>
            <a:r>
              <a:rPr lang="en-US" sz="2400" dirty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financial support from </a:t>
            </a:r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NSERC and </a:t>
            </a:r>
            <a:r>
              <a:rPr lang="en-US" sz="2400" dirty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the efforts of the WFC3 SOC in conducting the ERS </a:t>
            </a:r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program. This </a:t>
            </a:r>
            <a:r>
              <a:rPr lang="en-US" sz="2400" dirty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research has made use of </a:t>
            </a:r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NED and SIMBAD.</a:t>
            </a:r>
            <a:endParaRPr lang="en-US" sz="2000" dirty="0">
              <a:latin typeface="Tahoma" pitchFamily="-109" charset="0"/>
            </a:endParaRPr>
          </a:p>
        </p:txBody>
      </p:sp>
      <p:sp>
        <p:nvSpPr>
          <p:cNvPr id="15378" name="Text Box 84"/>
          <p:cNvSpPr txBox="1">
            <a:spLocks noChangeArrowheads="1"/>
          </p:cNvSpPr>
          <p:nvPr/>
        </p:nvSpPr>
        <p:spPr bwMode="auto">
          <a:xfrm>
            <a:off x="10684482" y="36048543"/>
            <a:ext cx="97917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10-D clustering shows promise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K-means clustering on </a:t>
            </a:r>
            <a:r>
              <a:rPr lang="en-US" sz="3200" dirty="0" err="1" smtClean="0"/>
              <a:t>colours</a:t>
            </a:r>
            <a:r>
              <a:rPr lang="en-US" sz="3200" dirty="0" smtClean="0"/>
              <a:t> (relative to V) of 6800 objects detected in all bands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With 4 clusters, groups differ mostly in UV/blue; one group bright in H-alpha: young star clusters?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Similar results with </a:t>
            </a:r>
            <a:r>
              <a:rPr lang="en-US" sz="3200" dirty="0" err="1" smtClean="0"/>
              <a:t>colours</a:t>
            </a:r>
            <a:r>
              <a:rPr lang="en-US" sz="3200" dirty="0" smtClean="0"/>
              <a:t> relative to other bands, more/fewer clusters</a:t>
            </a:r>
            <a:endParaRPr lang="en-US" sz="3200" dirty="0"/>
          </a:p>
        </p:txBody>
      </p:sp>
      <p:pic>
        <p:nvPicPr>
          <p:cNvPr id="20" name="Picture 19" descr="westernu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2494"/>
            <a:ext cx="6134100" cy="1600200"/>
          </a:xfrm>
          <a:prstGeom prst="rect">
            <a:avLst/>
          </a:prstGeom>
        </p:spPr>
      </p:pic>
      <p:sp>
        <p:nvSpPr>
          <p:cNvPr id="21" name="TextBox 82"/>
          <p:cNvSpPr txBox="1">
            <a:spLocks noChangeArrowheads="1"/>
          </p:cNvSpPr>
          <p:nvPr/>
        </p:nvSpPr>
        <p:spPr bwMode="auto">
          <a:xfrm rot="10800000" flipV="1">
            <a:off x="20078700" y="13659147"/>
            <a:ext cx="106783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NASA, ESA, and the Hubble Heritage Team (STScI/AURA); </a:t>
            </a:r>
            <a:r>
              <a:rPr lang="en-US" sz="2800" dirty="0" smtClean="0"/>
              <a:t>Acknowledgement</a:t>
            </a:r>
            <a:r>
              <a:rPr lang="en-US" sz="2800" dirty="0"/>
              <a:t>: W. Blair (</a:t>
            </a:r>
            <a:r>
              <a:rPr lang="en-US" sz="2800" dirty="0" smtClean="0"/>
              <a:t>STScI/JHU) </a:t>
            </a:r>
            <a:r>
              <a:rPr lang="en-US" sz="2800" dirty="0"/>
              <a:t>and R. O'Connell </a:t>
            </a:r>
            <a:r>
              <a:rPr lang="en-US" sz="2800" dirty="0" smtClean="0"/>
              <a:t>(</a:t>
            </a:r>
            <a:r>
              <a:rPr lang="en-US" sz="2800" dirty="0" err="1" smtClean="0"/>
              <a:t>UVa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200" y="807555"/>
            <a:ext cx="1564639" cy="2040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119" y="6892478"/>
            <a:ext cx="10058400" cy="6546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440" y="35591890"/>
            <a:ext cx="8564880" cy="6077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3" y="35984304"/>
            <a:ext cx="7965381" cy="541954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66671"/>
              </p:ext>
            </p:extLst>
          </p:nvPr>
        </p:nvGraphicFramePr>
        <p:xfrm>
          <a:off x="1522471" y="15549740"/>
          <a:ext cx="6022857" cy="51383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7619"/>
                <a:gridCol w="2007619"/>
                <a:gridCol w="2007619"/>
              </a:tblGrid>
              <a:tr h="466360">
                <a:tc>
                  <a:txBody>
                    <a:bodyPr/>
                    <a:lstStyle/>
                    <a:p>
                      <a:r>
                        <a:rPr lang="en-US" dirty="0" smtClean="0"/>
                        <a:t>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err="1" smtClean="0"/>
                        <a:t>src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S/N&gt;5</a:t>
                      </a:r>
                      <a:endParaRPr lang="en-US" dirty="0"/>
                    </a:p>
                  </a:txBody>
                  <a:tcPr/>
                </a:tc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 smtClean="0"/>
                        <a:t>F225W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Wide UV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15011</a:t>
                      </a:r>
                      <a:endParaRPr lang="en-US" dirty="0"/>
                    </a:p>
                  </a:txBody>
                  <a:tcPr/>
                </a:tc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 smtClean="0"/>
                        <a:t>F336W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U-band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34129</a:t>
                      </a:r>
                      <a:endParaRPr lang="en-US" dirty="0"/>
                    </a:p>
                  </a:txBody>
                  <a:tcPr/>
                </a:tc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 smtClean="0"/>
                        <a:t>F373N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8878</a:t>
                      </a:r>
                      <a:endParaRPr lang="en-US" dirty="0"/>
                    </a:p>
                  </a:txBody>
                  <a:tcPr/>
                </a:tc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 smtClean="0"/>
                        <a:t>F438W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48858</a:t>
                      </a:r>
                      <a:endParaRPr lang="en-US" dirty="0"/>
                    </a:p>
                  </a:txBody>
                  <a:tcPr/>
                </a:tc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 smtClean="0"/>
                        <a:t>F487N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H-beta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13335</a:t>
                      </a:r>
                      <a:endParaRPr lang="en-US" dirty="0"/>
                    </a:p>
                  </a:txBody>
                  <a:tcPr/>
                </a:tc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 smtClean="0"/>
                        <a:t>F502N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14654</a:t>
                      </a:r>
                      <a:endParaRPr lang="en-US" dirty="0"/>
                    </a:p>
                  </a:txBody>
                  <a:tcPr/>
                </a:tc>
              </a:tr>
              <a:tr h="474781">
                <a:tc>
                  <a:txBody>
                    <a:bodyPr/>
                    <a:lstStyle/>
                    <a:p>
                      <a:r>
                        <a:rPr lang="en-US" dirty="0" smtClean="0"/>
                        <a:t>F555W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V-band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65652</a:t>
                      </a:r>
                      <a:endParaRPr lang="en-US" dirty="0"/>
                    </a:p>
                  </a:txBody>
                  <a:tcPr/>
                </a:tc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 smtClean="0"/>
                        <a:t>F657N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H-alpha + NII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23939</a:t>
                      </a:r>
                      <a:endParaRPr lang="en-US" dirty="0"/>
                    </a:p>
                  </a:txBody>
                  <a:tcPr/>
                </a:tc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 smtClean="0"/>
                        <a:t>F673N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25295</a:t>
                      </a:r>
                      <a:endParaRPr lang="en-US" dirty="0"/>
                    </a:p>
                  </a:txBody>
                  <a:tcPr/>
                </a:tc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 smtClean="0"/>
                        <a:t>F814W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I-band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59600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6687800" y="15761494"/>
            <a:ext cx="14290039" cy="6756983"/>
            <a:chOff x="16687800" y="15761494"/>
            <a:chExt cx="14290039" cy="675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7" t="6944" r="7570" b="1693"/>
            <a:stretch/>
          </p:blipFill>
          <p:spPr>
            <a:xfrm>
              <a:off x="16687800" y="15761494"/>
              <a:ext cx="6553200" cy="501253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2" t="7682" r="7846" b="954"/>
            <a:stretch/>
          </p:blipFill>
          <p:spPr>
            <a:xfrm>
              <a:off x="24500839" y="15854363"/>
              <a:ext cx="6477000" cy="5012531"/>
            </a:xfrm>
            <a:prstGeom prst="rect">
              <a:avLst/>
            </a:prstGeom>
          </p:spPr>
        </p:pic>
        <p:sp>
          <p:nvSpPr>
            <p:cNvPr id="29" name="Text Box 84"/>
            <p:cNvSpPr txBox="1">
              <a:spLocks noChangeArrowheads="1"/>
            </p:cNvSpPr>
            <p:nvPr/>
          </p:nvSpPr>
          <p:spPr bwMode="auto">
            <a:xfrm>
              <a:off x="17678399" y="20825706"/>
              <a:ext cx="12180477" cy="1692771"/>
            </a:xfrm>
            <a:prstGeom prst="rect">
              <a:avLst/>
            </a:prstGeom>
            <a:solidFill>
              <a:schemeClr val="tx1">
                <a:alpha val="59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err="1" smtClean="0">
                  <a:solidFill>
                    <a:srgbClr val="FF0000"/>
                  </a:solidFill>
                </a:rPr>
                <a:t>Colour</a:t>
              </a:r>
              <a:r>
                <a:rPr lang="en-US" b="1" dirty="0" smtClean="0">
                  <a:solidFill>
                    <a:srgbClr val="FF0000"/>
                  </a:solidFill>
                </a:rPr>
                <a:t> choice matters</a:t>
              </a:r>
              <a:r>
                <a:rPr lang="en-US" b="1" dirty="0" smtClean="0">
                  <a:solidFill>
                    <a:srgbClr val="FF0000"/>
                  </a:solidFill>
                </a:rPr>
                <a:t>: </a:t>
              </a:r>
              <a:r>
                <a:rPr lang="en-US" sz="3200" dirty="0"/>
                <a:t>s</a:t>
              </a:r>
              <a:r>
                <a:rPr lang="en-US" sz="3200" dirty="0" smtClean="0"/>
                <a:t>ame objects, same bands, but 2 sets of </a:t>
              </a:r>
              <a:r>
                <a:rPr lang="en-US" sz="3200" dirty="0" err="1" smtClean="0"/>
                <a:t>colours</a:t>
              </a:r>
              <a:r>
                <a:rPr lang="en-US" sz="3200" dirty="0" smtClean="0"/>
                <a:t>. Red line is super-solar SSP from FSPS (Conroy et al. 2009), youngest age at red circle.</a:t>
              </a:r>
              <a:endParaRPr lang="en-US" sz="3200" dirty="0"/>
            </a:p>
          </p:txBody>
        </p:sp>
      </p:grpSp>
      <p:sp>
        <p:nvSpPr>
          <p:cNvPr id="30" name="Text Box 84"/>
          <p:cNvSpPr txBox="1">
            <a:spLocks noChangeArrowheads="1"/>
          </p:cNvSpPr>
          <p:nvPr/>
        </p:nvSpPr>
        <p:spPr bwMode="auto">
          <a:xfrm>
            <a:off x="23162023" y="36190503"/>
            <a:ext cx="251650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Solid: broad bands</a:t>
            </a:r>
            <a:endParaRPr lang="en-US" sz="3200" dirty="0"/>
          </a:p>
        </p:txBody>
      </p:sp>
      <p:sp>
        <p:nvSpPr>
          <p:cNvPr id="31" name="Text Box 84"/>
          <p:cNvSpPr txBox="1">
            <a:spLocks noChangeArrowheads="1"/>
          </p:cNvSpPr>
          <p:nvPr/>
        </p:nvSpPr>
        <p:spPr bwMode="auto">
          <a:xfrm>
            <a:off x="26019550" y="37779002"/>
            <a:ext cx="2736730" cy="1077218"/>
          </a:xfrm>
          <a:prstGeom prst="rect">
            <a:avLst/>
          </a:prstGeom>
          <a:solidFill>
            <a:schemeClr val="tx1">
              <a:alpha val="6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smtClean="0"/>
              <a:t>Open: narrow bands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8200" y="22340960"/>
            <a:ext cx="18392855" cy="7504142"/>
            <a:chOff x="1602025" y="23344952"/>
            <a:chExt cx="18392855" cy="7504142"/>
          </a:xfrm>
        </p:grpSpPr>
        <p:sp>
          <p:nvSpPr>
            <p:cNvPr id="15369" name="Text Box 84"/>
            <p:cNvSpPr txBox="1">
              <a:spLocks noChangeArrowheads="1"/>
            </p:cNvSpPr>
            <p:nvPr/>
          </p:nvSpPr>
          <p:spPr bwMode="auto">
            <a:xfrm>
              <a:off x="5862264" y="30141208"/>
              <a:ext cx="76200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FF0000"/>
                  </a:solidFill>
                </a:rPr>
                <a:t>Clustering algorithm matters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4538" y="23445678"/>
              <a:ext cx="5715794" cy="57157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598" y="23344952"/>
              <a:ext cx="5816520" cy="5816520"/>
            </a:xfrm>
            <a:prstGeom prst="rect">
              <a:avLst/>
            </a:prstGeom>
          </p:spPr>
        </p:pic>
        <p:sp>
          <p:nvSpPr>
            <p:cNvPr id="37" name="Text Box 84"/>
            <p:cNvSpPr txBox="1">
              <a:spLocks noChangeArrowheads="1"/>
            </p:cNvSpPr>
            <p:nvPr/>
          </p:nvSpPr>
          <p:spPr bwMode="auto">
            <a:xfrm>
              <a:off x="4509051" y="28826553"/>
              <a:ext cx="442516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 smtClean="0"/>
                <a:t>Mean Shift: one big cluster</a:t>
              </a:r>
              <a:endParaRPr lang="en-US" sz="3200" dirty="0"/>
            </a:p>
          </p:txBody>
        </p:sp>
        <p:sp>
          <p:nvSpPr>
            <p:cNvPr id="38" name="Text Box 84"/>
            <p:cNvSpPr txBox="1">
              <a:spLocks noChangeArrowheads="1"/>
            </p:cNvSpPr>
            <p:nvPr/>
          </p:nvSpPr>
          <p:spPr bwMode="auto">
            <a:xfrm>
              <a:off x="10311526" y="28845664"/>
              <a:ext cx="561427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 smtClean="0"/>
                <a:t>K-Means: comparable-sized clusters</a:t>
              </a:r>
              <a:endParaRPr lang="en-US" sz="3200" dirty="0"/>
            </a:p>
          </p:txBody>
        </p:sp>
        <p:sp>
          <p:nvSpPr>
            <p:cNvPr id="39" name="Text Box 84"/>
            <p:cNvSpPr txBox="1">
              <a:spLocks noChangeArrowheads="1"/>
            </p:cNvSpPr>
            <p:nvPr/>
          </p:nvSpPr>
          <p:spPr bwMode="auto">
            <a:xfrm>
              <a:off x="1602025" y="26683069"/>
              <a:ext cx="224881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 smtClean="0"/>
                <a:t>Cluster </a:t>
              </a:r>
              <a:r>
                <a:rPr lang="en-US" sz="3200" dirty="0" err="1" smtClean="0"/>
                <a:t>centres</a:t>
              </a:r>
              <a:endParaRPr lang="en-US" sz="3200" dirty="0"/>
            </a:p>
          </p:txBody>
        </p:sp>
        <p:sp>
          <p:nvSpPr>
            <p:cNvPr id="42" name="Text Box 84"/>
            <p:cNvSpPr txBox="1">
              <a:spLocks noChangeArrowheads="1"/>
            </p:cNvSpPr>
            <p:nvPr/>
          </p:nvSpPr>
          <p:spPr bwMode="auto">
            <a:xfrm>
              <a:off x="16315223" y="25767322"/>
              <a:ext cx="3679657" cy="1086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smtClean="0"/>
                <a:t>Cluster numbering is arbitrary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897927" y="26722530"/>
            <a:ext cx="16565095" cy="7359605"/>
            <a:chOff x="14410167" y="27528089"/>
            <a:chExt cx="16565095" cy="73596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5181" y="27735135"/>
              <a:ext cx="6959949" cy="695994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3451" y="28255822"/>
              <a:ext cx="5648929" cy="5648929"/>
            </a:xfrm>
            <a:prstGeom prst="rect">
              <a:avLst/>
            </a:prstGeom>
          </p:spPr>
        </p:pic>
        <p:sp>
          <p:nvSpPr>
            <p:cNvPr id="40" name="Text Box 84"/>
            <p:cNvSpPr txBox="1">
              <a:spLocks noChangeArrowheads="1"/>
            </p:cNvSpPr>
            <p:nvPr/>
          </p:nvSpPr>
          <p:spPr bwMode="auto">
            <a:xfrm>
              <a:off x="17144627" y="34179808"/>
              <a:ext cx="1271425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2</a:t>
              </a:r>
              <a:r>
                <a:rPr lang="en-US" b="1" dirty="0" smtClean="0">
                  <a:solidFill>
                    <a:srgbClr val="FF0000"/>
                  </a:solidFill>
                </a:rPr>
                <a:t>-D versus 3-D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colour</a:t>
              </a:r>
              <a:r>
                <a:rPr lang="en-US" b="1" dirty="0" smtClean="0">
                  <a:solidFill>
                    <a:srgbClr val="FF0000"/>
                  </a:solidFill>
                </a:rPr>
                <a:t> space sometimes matters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 Box 84"/>
            <p:cNvSpPr txBox="1">
              <a:spLocks noChangeArrowheads="1"/>
            </p:cNvSpPr>
            <p:nvPr/>
          </p:nvSpPr>
          <p:spPr bwMode="auto">
            <a:xfrm>
              <a:off x="21993789" y="27528089"/>
              <a:ext cx="8981473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 smtClean="0"/>
                <a:t>Projection of K-Means </a:t>
              </a:r>
              <a:r>
                <a:rPr lang="en-US" sz="3200" dirty="0" smtClean="0"/>
                <a:t>K=4 3D </a:t>
              </a:r>
              <a:r>
                <a:rPr lang="en-US" sz="3200" dirty="0"/>
                <a:t>segmentation (compare to above) </a:t>
              </a:r>
              <a:endParaRPr lang="en-US" sz="3200" dirty="0"/>
            </a:p>
          </p:txBody>
        </p: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14410167" y="32063324"/>
              <a:ext cx="340960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 smtClean="0"/>
                <a:t>K-Means K=4 </a:t>
              </a:r>
              <a:r>
                <a:rPr lang="en-US" sz="3200" smtClean="0"/>
                <a:t>3D segmentation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66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hlink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hlink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C:\app\microsoft\msoffice\Templates\Blank Presentation.pot</Template>
  <TotalTime>8622</TotalTime>
  <Words>477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Tahoma</vt:lpstr>
      <vt:lpstr>Times New Roman</vt:lpstr>
      <vt:lpstr>Blank Presentation</vt:lpstr>
      <vt:lpstr>Deconstructing M83: colours of point sources in a nearby galaxy</vt:lpstr>
    </vt:vector>
  </TitlesOfParts>
  <Company>cfa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pbarmby</dc:creator>
  <cp:lastModifiedBy>Pauline Barmby</cp:lastModifiedBy>
  <cp:revision>299</cp:revision>
  <cp:lastPrinted>2010-03-31T18:19:08Z</cp:lastPrinted>
  <dcterms:created xsi:type="dcterms:W3CDTF">2013-04-22T20:15:32Z</dcterms:created>
  <dcterms:modified xsi:type="dcterms:W3CDTF">2017-05-24T14:25:59Z</dcterms:modified>
</cp:coreProperties>
</file>