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C6E4"/>
    <a:srgbClr val="BE9FD1"/>
    <a:srgbClr val="9866B6"/>
    <a:srgbClr val="61A41E"/>
    <a:srgbClr val="E6E6E6"/>
    <a:srgbClr val="9E7E24"/>
    <a:srgbClr val="80881A"/>
    <a:srgbClr val="A51D6E"/>
    <a:srgbClr val="BC060A"/>
    <a:srgbClr val="2459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6" d="100"/>
          <a:sy n="16" d="100"/>
        </p:scale>
        <p:origin x="1260" y="54"/>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1513DE-9E53-4E09-B182-B426A59C8F3C}" type="datetimeFigureOut">
              <a:rPr lang="en-CA" smtClean="0"/>
              <a:t>2016-05-12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263129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1513DE-9E53-4E09-B182-B426A59C8F3C}" type="datetimeFigureOut">
              <a:rPr lang="en-CA" smtClean="0"/>
              <a:t>2016-05-12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146890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1513DE-9E53-4E09-B182-B426A59C8F3C}" type="datetimeFigureOut">
              <a:rPr lang="en-CA" smtClean="0"/>
              <a:t>2016-05-12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365199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1513DE-9E53-4E09-B182-B426A59C8F3C}" type="datetimeFigureOut">
              <a:rPr lang="en-CA" smtClean="0"/>
              <a:t>2016-05-12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289621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1513DE-9E53-4E09-B182-B426A59C8F3C}" type="datetimeFigureOut">
              <a:rPr lang="en-CA" smtClean="0"/>
              <a:t>2016-05-12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4238084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1513DE-9E53-4E09-B182-B426A59C8F3C}" type="datetimeFigureOut">
              <a:rPr lang="en-CA" smtClean="0"/>
              <a:t>2016-05-12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23033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1513DE-9E53-4E09-B182-B426A59C8F3C}" type="datetimeFigureOut">
              <a:rPr lang="en-CA" smtClean="0"/>
              <a:t>2016-05-12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361924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1513DE-9E53-4E09-B182-B426A59C8F3C}" type="datetimeFigureOut">
              <a:rPr lang="en-CA" smtClean="0"/>
              <a:t>2016-05-12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234557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513DE-9E53-4E09-B182-B426A59C8F3C}" type="datetimeFigureOut">
              <a:rPr lang="en-CA" smtClean="0"/>
              <a:t>2016-05-12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427600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513DE-9E53-4E09-B182-B426A59C8F3C}" type="datetimeFigureOut">
              <a:rPr lang="en-CA" smtClean="0"/>
              <a:t>2016-05-12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322916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513DE-9E53-4E09-B182-B426A59C8F3C}" type="datetimeFigureOut">
              <a:rPr lang="en-CA" smtClean="0"/>
              <a:t>2016-05-12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32846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C1513DE-9E53-4E09-B182-B426A59C8F3C}" type="datetimeFigureOut">
              <a:rPr lang="en-CA" smtClean="0"/>
              <a:t>2016-05-12</a:t>
            </a:fld>
            <a:endParaRPr lang="en-CA"/>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78CF4FE-5F12-4C50-970C-813D31C52503}" type="slidenum">
              <a:rPr lang="en-CA" smtClean="0"/>
              <a:t>‹#›</a:t>
            </a:fld>
            <a:endParaRPr lang="en-CA"/>
          </a:p>
        </p:txBody>
      </p:sp>
    </p:spTree>
    <p:extLst>
      <p:ext uri="{BB962C8B-B14F-4D97-AF65-F5344CB8AC3E}">
        <p14:creationId xmlns:p14="http://schemas.microsoft.com/office/powerpoint/2010/main" val="34266236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7683" y="7185490"/>
            <a:ext cx="6284473" cy="7287782"/>
          </a:xfrm>
          <a:prstGeom prst="rect">
            <a:avLst/>
          </a:prstGeom>
        </p:spPr>
      </p:pic>
      <p:sp>
        <p:nvSpPr>
          <p:cNvPr id="21" name="Rectangle 20"/>
          <p:cNvSpPr/>
          <p:nvPr/>
        </p:nvSpPr>
        <p:spPr>
          <a:xfrm>
            <a:off x="440345" y="14427863"/>
            <a:ext cx="13566478" cy="1630958"/>
          </a:xfrm>
          <a:prstGeom prst="rect">
            <a:avLst/>
          </a:prstGeom>
          <a:solidFill>
            <a:srgbClr val="BE9FD1"/>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7200" dirty="0">
                <a:solidFill>
                  <a:schemeClr val="bg1"/>
                </a:solidFill>
                <a:latin typeface="Helvetica Neue Bold Condensed" pitchFamily="-111" charset="0"/>
                <a:sym typeface="Helvetica Neue Bold Condensed" pitchFamily="-111" charset="0"/>
              </a:rPr>
              <a:t> </a:t>
            </a:r>
            <a:r>
              <a:rPr lang="en-US" altLang="en-US" sz="7200" b="1" dirty="0" smtClean="0">
                <a:solidFill>
                  <a:schemeClr val="bg1"/>
                </a:solidFill>
                <a:latin typeface="Helvetica Neue Bold Condensed" pitchFamily="-111" charset="0"/>
                <a:sym typeface="Helvetica Neue Bold Condensed" pitchFamily="-111" charset="0"/>
              </a:rPr>
              <a:t>M83 &amp; Photometry</a:t>
            </a:r>
            <a:endParaRPr lang="en-US" altLang="en-US" sz="7200" b="1" dirty="0">
              <a:solidFill>
                <a:schemeClr val="bg1"/>
              </a:solidFill>
              <a:latin typeface="Helvetica Neue Bold Condensed" pitchFamily="-111" charset="0"/>
              <a:sym typeface="Helvetica Neue Bold Condensed" pitchFamily="-111" charset="0"/>
            </a:endParaRPr>
          </a:p>
        </p:txBody>
      </p:sp>
      <p:sp>
        <p:nvSpPr>
          <p:cNvPr id="49" name="Rectangle 5"/>
          <p:cNvSpPr>
            <a:spLocks/>
          </p:cNvSpPr>
          <p:nvPr/>
        </p:nvSpPr>
        <p:spPr bwMode="auto">
          <a:xfrm>
            <a:off x="440345" y="23139991"/>
            <a:ext cx="13590122" cy="9351689"/>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just"/>
            <a:r>
              <a:rPr lang="en-CA" sz="4500" dirty="0" smtClean="0">
                <a:latin typeface="+mn-lt"/>
              </a:rPr>
              <a:t>The M83 galaxy is located in the Centaurus A Group, 15 million light years away. M83 is a “barred spiral” galaxy, as it has a bar of stars through its center that push gas towards its center. This funnel of gas creates a very active star forming region near its center, creating many new stars.</a:t>
            </a:r>
          </a:p>
          <a:p>
            <a:pPr algn="l"/>
            <a:endParaRPr lang="en-CA" sz="1800" dirty="0" smtClean="0">
              <a:latin typeface="+mn-lt"/>
            </a:endParaRPr>
          </a:p>
          <a:p>
            <a:pPr algn="just"/>
            <a:r>
              <a:rPr lang="en-CA" sz="4500" dirty="0" smtClean="0">
                <a:latin typeface="+mn-lt"/>
              </a:rPr>
              <a:t>Photometry is the measurement and study of the amount of electromagnetic radiation that telescopes receive from celestial objects. Each object emits a specific set of wavelengths of light, which may not be visible to the eye, but reveals clues about the physical properties of the object. The data set used contains 67,840 point sources over 10 wavelengths, each measured using two apertures. </a:t>
            </a:r>
            <a:endParaRPr lang="en-US" altLang="en-US" sz="4500" b="1" dirty="0">
              <a:solidFill>
                <a:schemeClr val="tx1"/>
              </a:solidFill>
              <a:latin typeface="Helvetica" panose="020B0604020202020204" pitchFamily="34" charset="0"/>
              <a:cs typeface="Helvetica" panose="020B0604020202020204" pitchFamily="34" charset="0"/>
              <a:sym typeface="Helvetica" panose="020B0604020202020204" pitchFamily="34" charset="0"/>
            </a:endParaRPr>
          </a:p>
        </p:txBody>
      </p:sp>
      <p:grpSp>
        <p:nvGrpSpPr>
          <p:cNvPr id="6" name="Group 5"/>
          <p:cNvGrpSpPr/>
          <p:nvPr/>
        </p:nvGrpSpPr>
        <p:grpSpPr>
          <a:xfrm>
            <a:off x="430467" y="318830"/>
            <a:ext cx="43068114" cy="3159073"/>
            <a:chOff x="979318" y="415426"/>
            <a:chExt cx="42058442" cy="3159073"/>
          </a:xfrm>
        </p:grpSpPr>
        <p:sp>
          <p:nvSpPr>
            <p:cNvPr id="7172" name="AutoShape 3"/>
            <p:cNvSpPr>
              <a:spLocks/>
            </p:cNvSpPr>
            <p:nvPr/>
          </p:nvSpPr>
          <p:spPr bwMode="auto">
            <a:xfrm>
              <a:off x="979318" y="415426"/>
              <a:ext cx="42058442" cy="3159073"/>
            </a:xfrm>
            <a:prstGeom prst="roundRect">
              <a:avLst>
                <a:gd name="adj" fmla="val 0"/>
              </a:avLst>
            </a:prstGeom>
            <a:solidFill>
              <a:srgbClr val="7030A0"/>
            </a:solidFill>
            <a:ln>
              <a:solidFill>
                <a:schemeClr val="tx1"/>
              </a:solidFill>
            </a:ln>
            <a:extLst/>
          </p:spPr>
          <p:txBody>
            <a:bodyPr lIns="102703" tIns="51351" rIns="102703" bIns="51351"/>
            <a:lstStyle>
              <a:lvl1pPr algn="ctr">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a:defRPr sz="13700">
                  <a:solidFill>
                    <a:srgbClr val="000000"/>
                  </a:solidFill>
                  <a:latin typeface="Gill Sans" pitchFamily="-111" charset="0"/>
                  <a:ea typeface="ヒラギノ角ゴ Pro W3" pitchFamily="-111" charset="-128"/>
                  <a:sym typeface="Gill Sans" pitchFamily="-111" charset="0"/>
                </a:defRPr>
              </a:lvl2pPr>
              <a:lvl3pPr algn="ctr">
                <a:defRPr sz="13700">
                  <a:solidFill>
                    <a:srgbClr val="000000"/>
                  </a:solidFill>
                  <a:latin typeface="Gill Sans" pitchFamily="-111" charset="0"/>
                  <a:ea typeface="ヒラギノ角ゴ Pro W3" pitchFamily="-111" charset="-128"/>
                  <a:sym typeface="Gill Sans" pitchFamily="-111" charset="0"/>
                </a:defRPr>
              </a:lvl3pPr>
              <a:lvl4pPr algn="ctr">
                <a:defRPr sz="13700">
                  <a:solidFill>
                    <a:srgbClr val="000000"/>
                  </a:solidFill>
                  <a:latin typeface="Gill Sans" pitchFamily="-111" charset="0"/>
                  <a:ea typeface="ヒラギノ角ゴ Pro W3" pitchFamily="-111" charset="-128"/>
                  <a:sym typeface="Gill Sans" pitchFamily="-111" charset="0"/>
                </a:defRPr>
              </a:lvl4pPr>
              <a:lvl5pPr algn="ctr">
                <a:defRPr sz="13700">
                  <a:solidFill>
                    <a:srgbClr val="000000"/>
                  </a:solidFill>
                  <a:latin typeface="Gill Sans" pitchFamily="-111" charset="0"/>
                  <a:ea typeface="ヒラギノ角ゴ Pro W3" pitchFamily="-111" charset="-128"/>
                  <a:sym typeface="Gill Sans" pitchFamily="-111" charset="0"/>
                </a:defRPr>
              </a:lvl5pPr>
              <a:lvl6pPr marL="4090988" indent="-1804988" algn="ctr"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eaLnBrk="1" hangingPunct="1"/>
              <a:endParaRPr lang="en-US" altLang="en-US" sz="7742" dirty="0">
                <a:solidFill>
                  <a:schemeClr val="tx1"/>
                </a:solidFill>
              </a:endParaRPr>
            </a:p>
          </p:txBody>
        </p:sp>
        <p:sp>
          <p:nvSpPr>
            <p:cNvPr id="7181" name="Rectangle 12"/>
            <p:cNvSpPr>
              <a:spLocks/>
            </p:cNvSpPr>
            <p:nvPr/>
          </p:nvSpPr>
          <p:spPr bwMode="auto">
            <a:xfrm>
              <a:off x="1418061" y="597813"/>
              <a:ext cx="38632659" cy="134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eaLnBrk="1" hangingPunct="1"/>
              <a:r>
                <a:rPr lang="en-US" altLang="en-US" sz="8000" b="1" dirty="0">
                  <a:solidFill>
                    <a:schemeClr val="bg1"/>
                  </a:solidFill>
                  <a:latin typeface="Helvetica Neue Bold Condensed" pitchFamily="-111" charset="0"/>
                  <a:sym typeface="Helvetica Neue Bold Condensed" pitchFamily="-111" charset="0"/>
                </a:rPr>
                <a:t>Clustering the M83 Galaxy</a:t>
              </a:r>
            </a:p>
          </p:txBody>
        </p:sp>
        <p:sp>
          <p:nvSpPr>
            <p:cNvPr id="7182" name="Rectangle 13"/>
            <p:cNvSpPr>
              <a:spLocks/>
            </p:cNvSpPr>
            <p:nvPr/>
          </p:nvSpPr>
          <p:spPr bwMode="auto">
            <a:xfrm>
              <a:off x="11745279" y="1871097"/>
              <a:ext cx="18380225" cy="1342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eaLnBrk="1" hangingPunct="1"/>
              <a:r>
                <a:rPr lang="en-US" altLang="en-US" sz="4400" b="1" dirty="0">
                  <a:solidFill>
                    <a:schemeClr val="bg1"/>
                  </a:solidFill>
                  <a:latin typeface="Helvetica Neue Bold Condensed" pitchFamily="-111" charset="0"/>
                  <a:sym typeface="Helvetica Neue Bold Condensed" pitchFamily="-111" charset="0"/>
                </a:rPr>
                <a:t>Alexander K. </a:t>
              </a:r>
              <a:r>
                <a:rPr lang="en-US" altLang="en-US" sz="4400" b="1" dirty="0" smtClean="0">
                  <a:solidFill>
                    <a:schemeClr val="bg1"/>
                  </a:solidFill>
                  <a:latin typeface="Helvetica Neue Bold Condensed" pitchFamily="-111" charset="0"/>
                  <a:sym typeface="Helvetica Neue Bold Condensed" pitchFamily="-111" charset="0"/>
                </a:rPr>
                <a:t>Kiar, Dr. P. Barmby</a:t>
              </a:r>
              <a:endParaRPr lang="en-US" altLang="en-US" sz="4400" b="1" dirty="0">
                <a:solidFill>
                  <a:schemeClr val="bg1"/>
                </a:solidFill>
                <a:latin typeface="Helvetica Neue Bold Condensed" pitchFamily="-111" charset="0"/>
                <a:sym typeface="Helvetica Neue Bold Condensed" pitchFamily="-111" charset="0"/>
              </a:endParaRPr>
            </a:p>
            <a:p>
              <a:pPr eaLnBrk="1" hangingPunct="1"/>
              <a:r>
                <a:rPr lang="en-US" altLang="en-US" sz="4400" b="1" dirty="0" smtClean="0">
                  <a:solidFill>
                    <a:schemeClr val="bg1"/>
                  </a:solidFill>
                  <a:latin typeface="Helvetica Neue Bold Condensed" pitchFamily="-111" charset="0"/>
                  <a:sym typeface="Helvetica Neue Bold Condensed" pitchFamily="-111" charset="0"/>
                </a:rPr>
                <a:t>Department of Physics and Astronomy, Western </a:t>
              </a:r>
              <a:r>
                <a:rPr lang="en-US" altLang="en-US" sz="4400" b="1" dirty="0">
                  <a:solidFill>
                    <a:schemeClr val="bg1"/>
                  </a:solidFill>
                  <a:latin typeface="Helvetica Neue Bold Condensed" pitchFamily="-111" charset="0"/>
                  <a:sym typeface="Helvetica Neue Bold Condensed" pitchFamily="-111" charset="0"/>
                </a:rPr>
                <a:t>University</a:t>
              </a:r>
            </a:p>
          </p:txBody>
        </p:sp>
        <p:pic>
          <p:nvPicPr>
            <p:cNvPr id="23" name="Picture 6" descr="http://communications.uwo.ca/comms/img/logo_teasers/Stack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5499" y="567755"/>
              <a:ext cx="2987040" cy="2851583"/>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Rectangle 27"/>
          <p:cNvSpPr/>
          <p:nvPr/>
        </p:nvSpPr>
        <p:spPr>
          <a:xfrm>
            <a:off x="14299230" y="3777106"/>
            <a:ext cx="29199351" cy="1630958"/>
          </a:xfrm>
          <a:prstGeom prst="rect">
            <a:avLst/>
          </a:prstGeom>
          <a:solidFill>
            <a:srgbClr val="BE9FD1"/>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7200" b="1" dirty="0">
                <a:solidFill>
                  <a:schemeClr val="bg1"/>
                </a:solidFill>
                <a:latin typeface="Helvetica Neue Bold Condensed" pitchFamily="-111" charset="0"/>
                <a:sym typeface="Helvetica Neue Bold Condensed" pitchFamily="-111" charset="0"/>
              </a:rPr>
              <a:t> </a:t>
            </a:r>
            <a:r>
              <a:rPr lang="en-US" altLang="en-US" sz="7200" b="1" dirty="0" smtClean="0">
                <a:solidFill>
                  <a:schemeClr val="bg1"/>
                </a:solidFill>
                <a:latin typeface="Helvetica Neue Bold Condensed" pitchFamily="-111" charset="0"/>
                <a:sym typeface="Helvetica Neue Bold Condensed" pitchFamily="-111" charset="0"/>
              </a:rPr>
              <a:t>Clustering Methods</a:t>
            </a:r>
            <a:endParaRPr lang="en-US" altLang="en-US" sz="7200" b="1" dirty="0">
              <a:solidFill>
                <a:schemeClr val="bg1"/>
              </a:solidFill>
              <a:latin typeface="Helvetica Neue Bold Condensed" pitchFamily="-111" charset="0"/>
              <a:sym typeface="Helvetica Neue Bold Condensed" pitchFamily="-111" charset="0"/>
            </a:endParaRPr>
          </a:p>
        </p:txBody>
      </p:sp>
      <p:sp>
        <p:nvSpPr>
          <p:cNvPr id="31" name="Rectangle 5"/>
          <p:cNvSpPr>
            <a:spLocks/>
          </p:cNvSpPr>
          <p:nvPr/>
        </p:nvSpPr>
        <p:spPr bwMode="auto">
          <a:xfrm>
            <a:off x="14360189" y="16417418"/>
            <a:ext cx="14595811" cy="7762739"/>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just">
              <a:lnSpc>
                <a:spcPct val="110000"/>
              </a:lnSpc>
            </a:pPr>
            <a:r>
              <a:rPr lang="en-US" altLang="en-US" sz="3200" b="1"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Right: </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The first panel shows the optimal number of clusters generally lies between 5 and 10. The second panel shows that as the accuracy increases, the lowest proportion of objects in each cluster increases as well. </a:t>
            </a:r>
            <a:r>
              <a:rPr lang="en-US" altLang="en-US" sz="3200" dirty="0">
                <a:solidFill>
                  <a:schemeClr val="tx1"/>
                </a:solidFill>
                <a:latin typeface="Helvetica" panose="020B0604020202020204" pitchFamily="34" charset="0"/>
                <a:cs typeface="Helvetica" panose="020B0604020202020204" pitchFamily="34" charset="0"/>
                <a:sym typeface="Helvetica" panose="020B0604020202020204" pitchFamily="34" charset="0"/>
              </a:rPr>
              <a:t>The clustering tends to become less accurate as the number of clusters imposed on the data increases. </a:t>
            </a:r>
            <a:endPar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endParaRPr>
          </a:p>
          <a:p>
            <a:pPr algn="just" eaLnBrk="1" hangingPunct="1">
              <a:lnSpc>
                <a:spcPct val="110000"/>
              </a:lnSpc>
            </a:pPr>
            <a:r>
              <a:rPr lang="en-US" altLang="en-US" sz="3200" b="1"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Bottom Left:</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 Mean-shift (1) and K-means (2) clustering performed on a combination of wavelengths. These panels show relationship between the methods. The number of clusters predicted by mean-shift accurately describes the data as the K-means plot shows. </a:t>
            </a:r>
          </a:p>
          <a:p>
            <a:pPr algn="just">
              <a:lnSpc>
                <a:spcPct val="110000"/>
              </a:lnSpc>
            </a:pPr>
            <a:r>
              <a:rPr lang="en-US" altLang="en-US" sz="3200" b="1"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Bottom Right: </a:t>
            </a:r>
            <a:r>
              <a:rPr lang="en-US" altLang="en-US" sz="3200" dirty="0">
                <a:solidFill>
                  <a:schemeClr val="tx1"/>
                </a:solidFill>
                <a:latin typeface="Helvetica" panose="020B0604020202020204" pitchFamily="34" charset="0"/>
                <a:cs typeface="Helvetica" panose="020B0604020202020204" pitchFamily="34" charset="0"/>
                <a:sym typeface="Helvetica" panose="020B0604020202020204" pitchFamily="34" charset="0"/>
              </a:rPr>
              <a:t>Mean-shift </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(1</a:t>
            </a:r>
            <a:r>
              <a:rPr lang="en-US" altLang="en-US" sz="3200" dirty="0">
                <a:solidFill>
                  <a:schemeClr val="tx1"/>
                </a:solidFill>
                <a:latin typeface="Helvetica" panose="020B0604020202020204" pitchFamily="34" charset="0"/>
                <a:cs typeface="Helvetica" panose="020B0604020202020204" pitchFamily="34" charset="0"/>
                <a:sym typeface="Helvetica" panose="020B0604020202020204" pitchFamily="34" charset="0"/>
              </a:rPr>
              <a:t>) and K-means </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(2</a:t>
            </a:r>
            <a:r>
              <a:rPr lang="en-US" altLang="en-US" sz="3200" dirty="0">
                <a:solidFill>
                  <a:schemeClr val="tx1"/>
                </a:solidFill>
                <a:latin typeface="Helvetica" panose="020B0604020202020204" pitchFamily="34" charset="0"/>
                <a:cs typeface="Helvetica" panose="020B0604020202020204" pitchFamily="34" charset="0"/>
                <a:sym typeface="Helvetica" panose="020B0604020202020204" pitchFamily="34" charset="0"/>
              </a:rPr>
              <a:t>) clustering performed on a </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different combination </a:t>
            </a:r>
            <a:r>
              <a:rPr lang="en-US" altLang="en-US" sz="3200" dirty="0">
                <a:solidFill>
                  <a:schemeClr val="tx1"/>
                </a:solidFill>
                <a:latin typeface="Helvetica" panose="020B0604020202020204" pitchFamily="34" charset="0"/>
                <a:cs typeface="Helvetica" panose="020B0604020202020204" pitchFamily="34" charset="0"/>
                <a:sym typeface="Helvetica" panose="020B0604020202020204" pitchFamily="34" charset="0"/>
              </a:rPr>
              <a:t>of wavelengths. </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These panels show the loss of accuracy as the number of clusters increases. The number of clusters predicted by mean-shift divides the data excessively where the data is densest. However, k-means is able to effectively identify clusters as the data disperses. </a:t>
            </a:r>
            <a:endParaRPr lang="en-US" altLang="en-US" sz="3200" b="1" dirty="0" smtClean="0">
              <a:solidFill>
                <a:schemeClr val="tx1"/>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35" name="Rectangle 5"/>
          <p:cNvSpPr>
            <a:spLocks/>
          </p:cNvSpPr>
          <p:nvPr/>
        </p:nvSpPr>
        <p:spPr bwMode="auto">
          <a:xfrm>
            <a:off x="416700" y="5707968"/>
            <a:ext cx="13576356" cy="8534147"/>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just"/>
            <a:r>
              <a:rPr lang="en-CA" sz="3100" dirty="0" smtClean="0"/>
              <a:t>Space-based astronomical observatories generate vast quantities of data, and efficient means of analyzing those data are needed. The purpose of this research is to use machine-learning methods to classify point sources of light emission in nearby galaxies. An object’s light emission over different wavelengths is the key data for classification as it indicates the composition of the object, along with its other physical attributes. Mean-shift and k-means clustering methods were applied to observations of point sources in the M83 galaxy, to identify objects that emit similar combinations of light over multiple wavelengths. The data was collected by the Wide Field Camera 3 on the Hubble Space Telescope. The strength of the clustering was tested using a silhouette </a:t>
            </a:r>
            <a:r>
              <a:rPr lang="en-CA" sz="3100" dirty="0"/>
              <a:t>score </a:t>
            </a:r>
            <a:r>
              <a:rPr lang="en-CA" sz="3100" dirty="0" smtClean="0"/>
              <a:t>to </a:t>
            </a:r>
            <a:r>
              <a:rPr lang="en-CA" sz="3100" dirty="0"/>
              <a:t>identify which </a:t>
            </a:r>
            <a:r>
              <a:rPr lang="en-CA" sz="3100" dirty="0" smtClean="0"/>
              <a:t>bands best separated different </a:t>
            </a:r>
            <a:r>
              <a:rPr lang="en-CA" sz="3100" dirty="0"/>
              <a:t>classes of </a:t>
            </a:r>
            <a:r>
              <a:rPr lang="en-CA" sz="3100" dirty="0" smtClean="0"/>
              <a:t>objects. This metric measures an object’s distance from a cluster outside the one it was originally assigned to. The clustering results were also compared with the results of independent classification, to determine if each object was correctly identified. The results of this work will allow astronomers to plan observations that can be used to automatically classify objects in nearby galaxies, leading to a stronger understanding of how stars and star clusters form, and evolve. </a:t>
            </a:r>
            <a:endParaRPr lang="en-CA" sz="3100" dirty="0"/>
          </a:p>
        </p:txBody>
      </p:sp>
      <p:sp>
        <p:nvSpPr>
          <p:cNvPr id="20" name="Rectangle 19"/>
          <p:cNvSpPr/>
          <p:nvPr/>
        </p:nvSpPr>
        <p:spPr>
          <a:xfrm>
            <a:off x="440345" y="3774961"/>
            <a:ext cx="13590122" cy="1633104"/>
          </a:xfrm>
          <a:prstGeom prst="rect">
            <a:avLst/>
          </a:prstGeom>
          <a:solidFill>
            <a:srgbClr val="BE9FD1"/>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7200" b="1" dirty="0" smtClean="0">
                <a:solidFill>
                  <a:schemeClr val="bg1"/>
                </a:solidFill>
                <a:latin typeface="Helvetica Neue Bold Condensed" pitchFamily="-111" charset="0"/>
                <a:sym typeface="Helvetica Neue Bold Condensed" pitchFamily="-111" charset="0"/>
              </a:rPr>
              <a:t>Abstract</a:t>
            </a:r>
            <a:endParaRPr lang="en-US" altLang="en-US" sz="7200" b="1" dirty="0">
              <a:solidFill>
                <a:schemeClr val="bg1"/>
              </a:solidFill>
              <a:latin typeface="Helvetica Neue Bold Condensed" pitchFamily="-111" charset="0"/>
              <a:sym typeface="Helvetica Neue Bold Condensed" pitchFamily="-111" charset="0"/>
            </a:endParaRPr>
          </a:p>
        </p:txBody>
      </p:sp>
      <p:sp>
        <p:nvSpPr>
          <p:cNvPr id="25" name="Rectangle 24"/>
          <p:cNvSpPr/>
          <p:nvPr/>
        </p:nvSpPr>
        <p:spPr>
          <a:xfrm>
            <a:off x="14299229" y="14427863"/>
            <a:ext cx="29199351" cy="1630958"/>
          </a:xfrm>
          <a:prstGeom prst="rect">
            <a:avLst/>
          </a:prstGeom>
          <a:solidFill>
            <a:srgbClr val="BE9FD1"/>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7200" b="1" dirty="0" smtClean="0">
                <a:solidFill>
                  <a:schemeClr val="bg1"/>
                </a:solidFill>
                <a:latin typeface="Helvetica Neue Bold Condensed" pitchFamily="-111" charset="0"/>
                <a:sym typeface="Helvetica Neue Bold Condensed" pitchFamily="-111" charset="0"/>
              </a:rPr>
              <a:t>Results</a:t>
            </a:r>
            <a:endParaRPr lang="en-US" altLang="en-US" sz="7200" b="1" dirty="0">
              <a:solidFill>
                <a:schemeClr val="bg1"/>
              </a:solidFill>
              <a:latin typeface="Helvetica Neue Bold Condensed" pitchFamily="-111" charset="0"/>
              <a:sym typeface="Helvetica Neue Bold Condensed" pitchFamily="-111" charset="0"/>
            </a:endParaRPr>
          </a:p>
        </p:txBody>
      </p:sp>
      <p:grpSp>
        <p:nvGrpSpPr>
          <p:cNvPr id="5" name="Group 4"/>
          <p:cNvGrpSpPr/>
          <p:nvPr/>
        </p:nvGrpSpPr>
        <p:grpSpPr>
          <a:xfrm>
            <a:off x="28036087" y="5766661"/>
            <a:ext cx="15462493" cy="8475454"/>
            <a:chOff x="14393058" y="5766661"/>
            <a:chExt cx="15462493" cy="8475454"/>
          </a:xfrm>
        </p:grpSpPr>
        <p:grpSp>
          <p:nvGrpSpPr>
            <p:cNvPr id="12" name="Group 11"/>
            <p:cNvGrpSpPr/>
            <p:nvPr/>
          </p:nvGrpSpPr>
          <p:grpSpPr>
            <a:xfrm>
              <a:off x="22284642" y="5766661"/>
              <a:ext cx="7570909" cy="8475454"/>
              <a:chOff x="37583308" y="5838271"/>
              <a:chExt cx="5915273" cy="8230993"/>
            </a:xfrm>
          </p:grpSpPr>
          <p:sp>
            <p:nvSpPr>
              <p:cNvPr id="26" name="Rectangle 5"/>
              <p:cNvSpPr>
                <a:spLocks/>
              </p:cNvSpPr>
              <p:nvPr/>
            </p:nvSpPr>
            <p:spPr bwMode="auto">
              <a:xfrm>
                <a:off x="37583308" y="7498513"/>
                <a:ext cx="5915273" cy="6570751"/>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just" eaLnBrk="1" hangingPunct="1">
                  <a:lnSpc>
                    <a:spcPct val="110000"/>
                  </a:lnSpc>
                </a:pPr>
                <a:r>
                  <a:rPr lang="en-US" altLang="en-US" sz="38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K-Means clustering minimizes the sum of squares objective function. The method picks a centroid of each,</a:t>
                </a:r>
                <a:r>
                  <a:rPr lang="en-US" altLang="en-US" sz="3800" i="1"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 k</a:t>
                </a:r>
                <a:r>
                  <a:rPr lang="en-US" altLang="en-US" sz="38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 cluster, and assigns the closest points in the data set to each centroid. The mean-shift output was used as the number of clusters for the k-means algorithm, and the algorithm assigned the objects to each cluster. </a:t>
                </a:r>
                <a:endParaRPr lang="en-US" altLang="en-US" sz="3800" dirty="0">
                  <a:solidFill>
                    <a:schemeClr val="tx1"/>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36" name="Rectangle 35"/>
              <p:cNvSpPr/>
              <p:nvPr/>
            </p:nvSpPr>
            <p:spPr>
              <a:xfrm>
                <a:off x="37583308" y="5838271"/>
                <a:ext cx="5915273" cy="1301646"/>
              </a:xfrm>
              <a:prstGeom prst="rect">
                <a:avLst/>
              </a:prstGeom>
              <a:solidFill>
                <a:srgbClr val="D9C6E4"/>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6600" b="1" dirty="0" smtClean="0">
                    <a:solidFill>
                      <a:schemeClr val="bg1"/>
                    </a:solidFill>
                    <a:latin typeface="Helvetica Neue Bold Condensed" pitchFamily="-111" charset="0"/>
                    <a:sym typeface="Helvetica Neue Bold Condensed" pitchFamily="-111" charset="0"/>
                  </a:rPr>
                  <a:t>K-Means</a:t>
                </a:r>
                <a:endParaRPr lang="en-US" altLang="en-US" sz="7200" b="1" dirty="0">
                  <a:solidFill>
                    <a:schemeClr val="bg1"/>
                  </a:solidFill>
                  <a:latin typeface="Helvetica Neue Bold Condensed" pitchFamily="-111" charset="0"/>
                  <a:sym typeface="Helvetica Neue Bold Condensed" pitchFamily="-111" charset="0"/>
                </a:endParaRPr>
              </a:p>
            </p:txBody>
          </p:sp>
        </p:grpSp>
        <p:grpSp>
          <p:nvGrpSpPr>
            <p:cNvPr id="2" name="Group 1"/>
            <p:cNvGrpSpPr/>
            <p:nvPr/>
          </p:nvGrpSpPr>
          <p:grpSpPr>
            <a:xfrm>
              <a:off x="14393058" y="5766661"/>
              <a:ext cx="7491582" cy="8475454"/>
              <a:chOff x="23049378" y="5838271"/>
              <a:chExt cx="5915273" cy="8230995"/>
            </a:xfrm>
          </p:grpSpPr>
          <p:sp>
            <p:nvSpPr>
              <p:cNvPr id="34" name="Rectangle 33"/>
              <p:cNvSpPr/>
              <p:nvPr/>
            </p:nvSpPr>
            <p:spPr>
              <a:xfrm>
                <a:off x="23049378" y="5838271"/>
                <a:ext cx="5915273" cy="1301646"/>
              </a:xfrm>
              <a:prstGeom prst="rect">
                <a:avLst/>
              </a:prstGeom>
              <a:solidFill>
                <a:srgbClr val="D9C6E4"/>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6600" b="1" dirty="0" smtClean="0">
                    <a:solidFill>
                      <a:schemeClr val="bg1"/>
                    </a:solidFill>
                    <a:latin typeface="Helvetica Neue Bold Condensed" pitchFamily="-111" charset="0"/>
                    <a:sym typeface="Helvetica Neue Bold Condensed" pitchFamily="-111" charset="0"/>
                  </a:rPr>
                  <a:t>Mean-shift</a:t>
                </a:r>
                <a:endParaRPr lang="en-US" altLang="en-US" sz="7200" b="1" dirty="0">
                  <a:solidFill>
                    <a:schemeClr val="bg1"/>
                  </a:solidFill>
                  <a:latin typeface="Helvetica Neue Bold Condensed" pitchFamily="-111" charset="0"/>
                  <a:sym typeface="Helvetica Neue Bold Condensed" pitchFamily="-111" charset="0"/>
                </a:endParaRPr>
              </a:p>
            </p:txBody>
          </p:sp>
          <p:sp>
            <p:nvSpPr>
              <p:cNvPr id="32" name="Rectangle 5"/>
              <p:cNvSpPr>
                <a:spLocks/>
              </p:cNvSpPr>
              <p:nvPr/>
            </p:nvSpPr>
            <p:spPr bwMode="auto">
              <a:xfrm>
                <a:off x="23049378" y="7498514"/>
                <a:ext cx="5912171" cy="6570752"/>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just" eaLnBrk="1" hangingPunct="1">
                  <a:lnSpc>
                    <a:spcPct val="110000"/>
                  </a:lnSpc>
                </a:pPr>
                <a:r>
                  <a:rPr lang="en-US" altLang="en-US" sz="37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Mean-shift clustering finds local modes or peaks in a nonparametric density estimate. The method assigns each data point with the closest peak, and determines the number of clusters. When applied to the data set, the mean-shift method identified areas between two combinations of wavelengths that had a high density of objects. </a:t>
                </a:r>
                <a:endParaRPr lang="en-US" altLang="en-US" sz="3700" dirty="0">
                  <a:solidFill>
                    <a:schemeClr val="tx1"/>
                  </a:solidFill>
                  <a:latin typeface="Helvetica" panose="020B0604020202020204" pitchFamily="34" charset="0"/>
                  <a:cs typeface="Helvetica" panose="020B0604020202020204" pitchFamily="34" charset="0"/>
                  <a:sym typeface="Helvetica" panose="020B0604020202020204" pitchFamily="34" charset="0"/>
                </a:endParaRPr>
              </a:p>
            </p:txBody>
          </p:sp>
        </p:grpSp>
      </p:grpSp>
      <p:grpSp>
        <p:nvGrpSpPr>
          <p:cNvPr id="8" name="Group 7"/>
          <p:cNvGrpSpPr/>
          <p:nvPr/>
        </p:nvGrpSpPr>
        <p:grpSpPr>
          <a:xfrm>
            <a:off x="430467" y="16417417"/>
            <a:ext cx="13557812" cy="6363978"/>
            <a:chOff x="430467" y="16417417"/>
            <a:chExt cx="13557812" cy="6363978"/>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67" y="16417417"/>
              <a:ext cx="13557812" cy="6363978"/>
            </a:xfrm>
            <a:prstGeom prst="rect">
              <a:avLst/>
            </a:prstGeom>
          </p:spPr>
        </p:pic>
        <p:sp>
          <p:nvSpPr>
            <p:cNvPr id="4" name="Rectangle 3"/>
            <p:cNvSpPr/>
            <p:nvPr/>
          </p:nvSpPr>
          <p:spPr>
            <a:xfrm>
              <a:off x="2057400" y="22019395"/>
              <a:ext cx="1866900" cy="723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dirty="0" smtClean="0"/>
                <a:t>438w nm</a:t>
              </a:r>
              <a:endParaRPr lang="en-CA" sz="3200" b="1" dirty="0"/>
            </a:p>
          </p:txBody>
        </p:sp>
        <p:sp>
          <p:nvSpPr>
            <p:cNvPr id="27" name="Rectangle 26"/>
            <p:cNvSpPr/>
            <p:nvPr/>
          </p:nvSpPr>
          <p:spPr>
            <a:xfrm>
              <a:off x="9169303" y="18799306"/>
              <a:ext cx="1866900" cy="723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dirty="0" smtClean="0"/>
                <a:t>814w nm</a:t>
              </a:r>
              <a:endParaRPr lang="en-CA" sz="3200" b="1" dirty="0"/>
            </a:p>
          </p:txBody>
        </p:sp>
        <p:sp>
          <p:nvSpPr>
            <p:cNvPr id="29" name="Rectangle 28"/>
            <p:cNvSpPr/>
            <p:nvPr/>
          </p:nvSpPr>
          <p:spPr>
            <a:xfrm>
              <a:off x="2057400" y="18799306"/>
              <a:ext cx="1866900" cy="723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dirty="0" smtClean="0"/>
                <a:t>336w nm</a:t>
              </a:r>
              <a:endParaRPr lang="en-CA" sz="3200" b="1" dirty="0"/>
            </a:p>
          </p:txBody>
        </p:sp>
        <p:sp>
          <p:nvSpPr>
            <p:cNvPr id="30" name="Rectangle 29"/>
            <p:cNvSpPr/>
            <p:nvPr/>
          </p:nvSpPr>
          <p:spPr>
            <a:xfrm>
              <a:off x="9169303" y="22019395"/>
              <a:ext cx="1866900" cy="723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dirty="0" smtClean="0"/>
                <a:t>657n nm</a:t>
              </a:r>
              <a:endParaRPr lang="en-CA" sz="3200" b="1" dirty="0"/>
            </a:p>
          </p:txBody>
        </p:sp>
      </p:grpSp>
      <p:sp>
        <p:nvSpPr>
          <p:cNvPr id="10" name="Oval 9"/>
          <p:cNvSpPr/>
          <p:nvPr/>
        </p:nvSpPr>
        <p:spPr>
          <a:xfrm>
            <a:off x="1771650" y="16421100"/>
            <a:ext cx="628650" cy="5905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11362931" y="18246775"/>
            <a:ext cx="628650" cy="59055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1771650" y="19609968"/>
            <a:ext cx="628650" cy="5905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8" name="Oval 37"/>
          <p:cNvSpPr/>
          <p:nvPr/>
        </p:nvSpPr>
        <p:spPr>
          <a:xfrm>
            <a:off x="9045478" y="16421100"/>
            <a:ext cx="628650" cy="5905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9197878" y="19756040"/>
            <a:ext cx="628650" cy="5905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4218844" y="18246775"/>
            <a:ext cx="628650" cy="59055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p:cNvSpPr/>
          <p:nvPr/>
        </p:nvSpPr>
        <p:spPr>
          <a:xfrm>
            <a:off x="4218844" y="21552670"/>
            <a:ext cx="628650" cy="59055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p:cNvSpPr/>
          <p:nvPr/>
        </p:nvSpPr>
        <p:spPr>
          <a:xfrm>
            <a:off x="11362931" y="21552670"/>
            <a:ext cx="628650" cy="59055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rot="19839819">
            <a:off x="5350542" y="16369935"/>
            <a:ext cx="990600" cy="182935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p:cNvSpPr/>
          <p:nvPr/>
        </p:nvSpPr>
        <p:spPr>
          <a:xfrm rot="19839819">
            <a:off x="5350543" y="19585281"/>
            <a:ext cx="990600" cy="182935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p:cNvSpPr/>
          <p:nvPr/>
        </p:nvSpPr>
        <p:spPr>
          <a:xfrm rot="19839819">
            <a:off x="12613063" y="16369936"/>
            <a:ext cx="990600" cy="182935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rot="19839819">
            <a:off x="12550516" y="19585281"/>
            <a:ext cx="990600" cy="182935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3" name="Group 42"/>
          <p:cNvGrpSpPr/>
          <p:nvPr/>
        </p:nvGrpSpPr>
        <p:grpSpPr>
          <a:xfrm>
            <a:off x="14299232" y="5768227"/>
            <a:ext cx="13336854" cy="8473888"/>
            <a:chOff x="37583308" y="5838271"/>
            <a:chExt cx="11677117" cy="8300140"/>
          </a:xfrm>
        </p:grpSpPr>
        <p:sp>
          <p:nvSpPr>
            <p:cNvPr id="47" name="Rectangle 5"/>
            <p:cNvSpPr>
              <a:spLocks/>
            </p:cNvSpPr>
            <p:nvPr/>
          </p:nvSpPr>
          <p:spPr bwMode="auto">
            <a:xfrm>
              <a:off x="37583308" y="7498513"/>
              <a:ext cx="5915273" cy="6639898"/>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just" eaLnBrk="1" hangingPunct="1">
                <a:lnSpc>
                  <a:spcPct val="110000"/>
                </a:lnSpc>
              </a:pPr>
              <a:r>
                <a:rPr lang="en-US" altLang="en-US" sz="37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Photometry is performed in an n-dimensional </a:t>
              </a:r>
              <a:r>
                <a:rPr lang="en-US" altLang="en-US" sz="3700" dirty="0" err="1" smtClean="0">
                  <a:solidFill>
                    <a:schemeClr val="tx1"/>
                  </a:solidFill>
                  <a:latin typeface="Helvetica" panose="020B0604020202020204" pitchFamily="34" charset="0"/>
                  <a:cs typeface="Helvetica" panose="020B0604020202020204" pitchFamily="34" charset="0"/>
                  <a:sym typeface="Helvetica" panose="020B0604020202020204" pitchFamily="34" charset="0"/>
                </a:rPr>
                <a:t>colour</a:t>
              </a:r>
              <a:r>
                <a:rPr lang="en-US" altLang="en-US" sz="37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 space. The physical location of the objects is not the primary concern, as that location does not describe the composition of the object. In order to understand an object’s composition, patterns in the </a:t>
              </a:r>
              <a:r>
                <a:rPr lang="en-US" altLang="en-US" sz="3700" dirty="0" err="1" smtClean="0">
                  <a:solidFill>
                    <a:schemeClr val="tx1"/>
                  </a:solidFill>
                  <a:latin typeface="Helvetica" panose="020B0604020202020204" pitchFamily="34" charset="0"/>
                  <a:cs typeface="Helvetica" panose="020B0604020202020204" pitchFamily="34" charset="0"/>
                  <a:sym typeface="Helvetica" panose="020B0604020202020204" pitchFamily="34" charset="0"/>
                </a:rPr>
                <a:t>colour</a:t>
              </a:r>
              <a:r>
                <a:rPr lang="en-US" altLang="en-US" sz="37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 space must be found using clustering algorithms. </a:t>
              </a:r>
              <a:endParaRPr lang="en-US" altLang="en-US" sz="3700" dirty="0">
                <a:solidFill>
                  <a:schemeClr val="tx1"/>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48" name="Rectangle 47"/>
            <p:cNvSpPr/>
            <p:nvPr/>
          </p:nvSpPr>
          <p:spPr>
            <a:xfrm>
              <a:off x="37583308" y="5838271"/>
              <a:ext cx="11677117" cy="1308998"/>
            </a:xfrm>
            <a:prstGeom prst="rect">
              <a:avLst/>
            </a:prstGeom>
            <a:solidFill>
              <a:srgbClr val="D9C6E4"/>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6600" b="1" dirty="0" smtClean="0">
                  <a:solidFill>
                    <a:schemeClr val="bg1"/>
                  </a:solidFill>
                  <a:latin typeface="Helvetica Neue Bold Condensed" pitchFamily="-111" charset="0"/>
                  <a:sym typeface="Helvetica Neue Bold Condensed" pitchFamily="-111" charset="0"/>
                </a:rPr>
                <a:t>Clustering</a:t>
              </a:r>
              <a:endParaRPr lang="en-US" altLang="en-US" sz="7200" b="1" dirty="0">
                <a:solidFill>
                  <a:schemeClr val="bg1"/>
                </a:solidFill>
                <a:latin typeface="Helvetica Neue Bold Condensed" pitchFamily="-111" charset="0"/>
                <a:sym typeface="Helvetica Neue Bold Condensed" pitchFamily="-111" charset="0"/>
              </a:endParaRPr>
            </a:p>
          </p:txBody>
        </p:sp>
      </p:gr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85722" y="16417416"/>
            <a:ext cx="14223515" cy="7762741"/>
          </a:xfrm>
          <a:prstGeom prst="rect">
            <a:avLst/>
          </a:prstGeom>
          <a:ln>
            <a:solidFill>
              <a:schemeClr val="tx1"/>
            </a:solidFill>
          </a:ln>
        </p:spPr>
      </p:pic>
      <p:grpSp>
        <p:nvGrpSpPr>
          <p:cNvPr id="7168" name="Group 7167"/>
          <p:cNvGrpSpPr/>
          <p:nvPr/>
        </p:nvGrpSpPr>
        <p:grpSpPr>
          <a:xfrm>
            <a:off x="14360189" y="24538752"/>
            <a:ext cx="14613120" cy="7952927"/>
            <a:chOff x="14360189" y="24538752"/>
            <a:chExt cx="14613120" cy="7952927"/>
          </a:xfrm>
        </p:grpSpPr>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55274" y="24538752"/>
              <a:ext cx="7918035" cy="7952927"/>
            </a:xfrm>
            <a:prstGeom prst="rect">
              <a:avLst/>
            </a:prstGeom>
            <a:ln>
              <a:solidFill>
                <a:schemeClr val="tx1"/>
              </a:solidFill>
            </a:ln>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60189" y="24538752"/>
              <a:ext cx="7111287" cy="7952927"/>
            </a:xfrm>
            <a:prstGeom prst="rect">
              <a:avLst/>
            </a:prstGeom>
            <a:ln>
              <a:solidFill>
                <a:schemeClr val="tx1"/>
              </a:solidFill>
            </a:ln>
          </p:spPr>
        </p:pic>
      </p:grpSp>
      <p:grpSp>
        <p:nvGrpSpPr>
          <p:cNvPr id="7171" name="Group 7170"/>
          <p:cNvGrpSpPr/>
          <p:nvPr/>
        </p:nvGrpSpPr>
        <p:grpSpPr>
          <a:xfrm>
            <a:off x="29285722" y="24538751"/>
            <a:ext cx="14223514" cy="7952928"/>
            <a:chOff x="29285722" y="24538751"/>
            <a:chExt cx="14223514" cy="7952928"/>
          </a:xfrm>
        </p:grpSpPr>
        <p:pic>
          <p:nvPicPr>
            <p:cNvPr id="7170" name="Picture 716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194021" y="24538751"/>
              <a:ext cx="7315215" cy="7952928"/>
            </a:xfrm>
            <a:prstGeom prst="rect">
              <a:avLst/>
            </a:prstGeom>
            <a:ln>
              <a:solidFill>
                <a:schemeClr val="tx1"/>
              </a:solidFill>
            </a:ln>
          </p:spPr>
        </p:pic>
        <p:pic>
          <p:nvPicPr>
            <p:cNvPr id="7169" name="Picture 71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285722" y="24538752"/>
              <a:ext cx="7315215" cy="7952927"/>
            </a:xfrm>
            <a:prstGeom prst="rect">
              <a:avLst/>
            </a:prstGeom>
            <a:ln>
              <a:solidFill>
                <a:schemeClr val="tx1"/>
              </a:solidFill>
            </a:ln>
          </p:spPr>
        </p:pic>
      </p:grpSp>
    </p:spTree>
    <p:extLst>
      <p:ext uri="{BB962C8B-B14F-4D97-AF65-F5344CB8AC3E}">
        <p14:creationId xmlns:p14="http://schemas.microsoft.com/office/powerpoint/2010/main" val="1883270253"/>
      </p:ext>
    </p:extLst>
  </p:cSld>
  <p:clrMapOvr>
    <a:masterClrMapping/>
  </p:clrMapOvr>
  <p:transition spd="med">
    <p:dissolv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1360</TotalTime>
  <Words>727</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Gill Sans</vt:lpstr>
      <vt:lpstr>Helvetica</vt:lpstr>
      <vt:lpstr>Helvetica Neue Bold Condensed</vt:lpstr>
      <vt:lpstr>ヒラギノ角ゴ Pro W3</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Kiar</dc:creator>
  <cp:lastModifiedBy>Alex Kiar</cp:lastModifiedBy>
  <cp:revision>257</cp:revision>
  <dcterms:created xsi:type="dcterms:W3CDTF">2015-03-04T04:45:24Z</dcterms:created>
  <dcterms:modified xsi:type="dcterms:W3CDTF">2016-05-12T13:44:13Z</dcterms:modified>
</cp:coreProperties>
</file>