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6E4"/>
    <a:srgbClr val="BE9FD1"/>
    <a:srgbClr val="9866B6"/>
    <a:srgbClr val="61A41E"/>
    <a:srgbClr val="E6E6E6"/>
    <a:srgbClr val="9E7E24"/>
    <a:srgbClr val="80881A"/>
    <a:srgbClr val="A51D6E"/>
    <a:srgbClr val="BC060A"/>
    <a:srgbClr val="24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" d="100"/>
          <a:sy n="20" d="100"/>
        </p:scale>
        <p:origin x="684" y="-27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29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9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99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21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08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35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24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5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00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1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6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13DE-9E53-4E09-B182-B426A59C8F3C}" type="datetimeFigureOut">
              <a:rPr lang="en-CA" smtClean="0"/>
              <a:t>2016-05-03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6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40345" y="14427863"/>
            <a:ext cx="13566478" cy="1630958"/>
          </a:xfrm>
          <a:prstGeom prst="rect">
            <a:avLst/>
          </a:prstGeom>
          <a:solidFill>
            <a:srgbClr val="BE9FD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7200" dirty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 </a:t>
            </a:r>
            <a:r>
              <a:rPr lang="en-US" altLang="en-US" sz="7200" b="1" dirty="0" smtClean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Photometry</a:t>
            </a:r>
            <a:endParaRPr lang="en-US" altLang="en-US" sz="7200" b="1" dirty="0">
              <a:solidFill>
                <a:schemeClr val="bg1"/>
              </a:solidFill>
              <a:latin typeface="Helvetica Neue Bold Condensed" pitchFamily="-111" charset="0"/>
              <a:sym typeface="Helvetica Neue Bold Condensed" pitchFamily="-111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1" y="16417418"/>
            <a:ext cx="13590122" cy="8710801"/>
          </a:xfrm>
          <a:prstGeom prst="rect">
            <a:avLst/>
          </a:prstGeom>
        </p:spPr>
      </p:pic>
      <p:sp>
        <p:nvSpPr>
          <p:cNvPr id="49" name="Rectangle 5"/>
          <p:cNvSpPr>
            <a:spLocks/>
          </p:cNvSpPr>
          <p:nvPr/>
        </p:nvSpPr>
        <p:spPr bwMode="auto">
          <a:xfrm>
            <a:off x="440345" y="25486815"/>
            <a:ext cx="13590122" cy="7004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lIns="0" tIns="0" rIns="0" bIns="0"/>
          <a:lstStyle>
            <a:lvl1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1pPr>
            <a:lvl2pPr marL="37931725" indent="-37474525"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2pPr>
            <a:lvl3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3pPr>
            <a:lvl4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4pPr>
            <a:lvl5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5pPr>
            <a:lvl6pPr marL="40909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6pPr>
            <a:lvl7pPr marL="45481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7pPr>
            <a:lvl8pPr marL="50053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8pPr>
            <a:lvl9pPr marL="54625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9pPr>
          </a:lstStyle>
          <a:p>
            <a:pPr algn="l"/>
            <a:r>
              <a:rPr lang="en-CA" sz="6000" dirty="0">
                <a:latin typeface="+mn-lt"/>
              </a:rPr>
              <a:t>Photometry is the measurement </a:t>
            </a:r>
            <a:r>
              <a:rPr lang="en-CA" sz="6000" dirty="0" smtClean="0">
                <a:latin typeface="+mn-lt"/>
              </a:rPr>
              <a:t>and study of </a:t>
            </a:r>
            <a:r>
              <a:rPr lang="en-CA" sz="6000" dirty="0">
                <a:latin typeface="+mn-lt"/>
              </a:rPr>
              <a:t>the amount of electromagnetic radiation that telescopes receive from celestial </a:t>
            </a:r>
            <a:r>
              <a:rPr lang="en-CA" sz="6000" dirty="0" smtClean="0">
                <a:latin typeface="+mn-lt"/>
              </a:rPr>
              <a:t>objects. Each object emits a specific set of wavelengths of light, which may not be visible to the eye, but reveal clues about the physical properties of the object. </a:t>
            </a:r>
            <a:endParaRPr lang="en-CA" sz="6000" dirty="0">
              <a:latin typeface="+mn-lt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025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329" y="5838271"/>
            <a:ext cx="8255971" cy="8230995"/>
          </a:xfrm>
          <a:prstGeom prst="rect">
            <a:avLst/>
          </a:prstGeom>
          <a:ln>
            <a:noFill/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352" y="5706100"/>
            <a:ext cx="8618656" cy="836316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30467" y="318830"/>
            <a:ext cx="43068114" cy="3159073"/>
            <a:chOff x="979318" y="415426"/>
            <a:chExt cx="42058442" cy="3159073"/>
          </a:xfrm>
        </p:grpSpPr>
        <p:sp>
          <p:nvSpPr>
            <p:cNvPr id="7172" name="AutoShape 3"/>
            <p:cNvSpPr>
              <a:spLocks/>
            </p:cNvSpPr>
            <p:nvPr/>
          </p:nvSpPr>
          <p:spPr bwMode="auto">
            <a:xfrm>
              <a:off x="979318" y="415426"/>
              <a:ext cx="42058442" cy="3159073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  <a:extLst/>
          </p:spPr>
          <p:txBody>
            <a:bodyPr lIns="102703" tIns="51351" rIns="102703" bIns="51351"/>
            <a:lstStyle>
              <a:lvl1pPr algn="ctr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1pPr>
              <a:lvl2pPr marL="37931725" indent="-37474525" algn="ctr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2pPr>
              <a:lvl3pPr algn="ctr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3pPr>
              <a:lvl4pPr algn="ctr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4pPr>
              <a:lvl5pPr algn="ctr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5pPr>
              <a:lvl6pPr marL="4090988" indent="-1804988" algn="ctr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6pPr>
              <a:lvl7pPr marL="4548188" indent="-1804988" algn="ctr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7pPr>
              <a:lvl8pPr marL="5005388" indent="-1804988" algn="ctr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8pPr>
              <a:lvl9pPr marL="5462588" indent="-1804988" algn="ctr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9pPr>
            </a:lstStyle>
            <a:p>
              <a:pPr eaLnBrk="1" hangingPunct="1"/>
              <a:endParaRPr lang="en-US" altLang="en-US" sz="7742" dirty="0">
                <a:solidFill>
                  <a:schemeClr val="tx1"/>
                </a:solidFill>
              </a:endParaRPr>
            </a:p>
          </p:txBody>
        </p:sp>
        <p:sp>
          <p:nvSpPr>
            <p:cNvPr id="7181" name="Rectangle 12"/>
            <p:cNvSpPr>
              <a:spLocks/>
            </p:cNvSpPr>
            <p:nvPr/>
          </p:nvSpPr>
          <p:spPr bwMode="auto">
            <a:xfrm>
              <a:off x="1418061" y="597813"/>
              <a:ext cx="38632659" cy="1344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 defTabSz="784225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1pPr>
              <a:lvl2pPr marL="37931725" indent="-37474525" algn="ctr" defTabSz="784225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2pPr>
              <a:lvl3pPr algn="ctr" defTabSz="784225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3pPr>
              <a:lvl4pPr algn="ctr" defTabSz="784225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4pPr>
              <a:lvl5pPr algn="ctr" defTabSz="784225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5pPr>
              <a:lvl6pPr marL="4090988" indent="-1804988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6pPr>
              <a:lvl7pPr marL="4548188" indent="-1804988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7pPr>
              <a:lvl8pPr marL="5005388" indent="-1804988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8pPr>
              <a:lvl9pPr marL="5462588" indent="-1804988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9pPr>
            </a:lstStyle>
            <a:p>
              <a:pPr eaLnBrk="1" hangingPunct="1"/>
              <a:r>
                <a:rPr lang="en-US" altLang="en-US" sz="8000" b="1" dirty="0">
                  <a:solidFill>
                    <a:schemeClr val="bg1"/>
                  </a:solidFill>
                  <a:latin typeface="Helvetica Neue Bold Condensed" pitchFamily="-111" charset="0"/>
                  <a:sym typeface="Helvetica Neue Bold Condensed" pitchFamily="-111" charset="0"/>
                </a:rPr>
                <a:t>Clustering the M83 Galaxy</a:t>
              </a:r>
            </a:p>
          </p:txBody>
        </p:sp>
        <p:sp>
          <p:nvSpPr>
            <p:cNvPr id="7182" name="Rectangle 13"/>
            <p:cNvSpPr>
              <a:spLocks/>
            </p:cNvSpPr>
            <p:nvPr/>
          </p:nvSpPr>
          <p:spPr bwMode="auto">
            <a:xfrm>
              <a:off x="11334347" y="1865110"/>
              <a:ext cx="18380225" cy="1342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 defTabSz="784225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1pPr>
              <a:lvl2pPr marL="37931725" indent="-37474525" algn="ctr" defTabSz="784225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2pPr>
              <a:lvl3pPr algn="ctr" defTabSz="784225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3pPr>
              <a:lvl4pPr algn="ctr" defTabSz="784225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4pPr>
              <a:lvl5pPr algn="ctr" defTabSz="784225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5pPr>
              <a:lvl6pPr marL="4090988" indent="-1804988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6pPr>
              <a:lvl7pPr marL="4548188" indent="-1804988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7pPr>
              <a:lvl8pPr marL="5005388" indent="-1804988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8pPr>
              <a:lvl9pPr marL="5462588" indent="-1804988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9pPr>
            </a:lstStyle>
            <a:p>
              <a:pPr eaLnBrk="1" hangingPunct="1"/>
              <a:r>
                <a:rPr lang="en-US" altLang="en-US" sz="3200" b="1" dirty="0">
                  <a:solidFill>
                    <a:schemeClr val="bg1"/>
                  </a:solidFill>
                  <a:latin typeface="Helvetica Neue Bold Condensed" pitchFamily="-111" charset="0"/>
                  <a:sym typeface="Helvetica Neue Bold Condensed" pitchFamily="-111" charset="0"/>
                </a:rPr>
                <a:t>Alexander K. Kiar</a:t>
              </a:r>
            </a:p>
            <a:p>
              <a:pPr eaLnBrk="1" hangingPunct="1"/>
              <a:r>
                <a:rPr lang="en-US" altLang="en-US" sz="3200" b="1" dirty="0">
                  <a:solidFill>
                    <a:schemeClr val="bg1"/>
                  </a:solidFill>
                  <a:latin typeface="Helvetica Neue Bold Condensed" pitchFamily="-111" charset="0"/>
                  <a:sym typeface="Helvetica Neue Bold Condensed" pitchFamily="-111" charset="0"/>
                </a:rPr>
                <a:t>Supervisor: Dr. P. Barmby </a:t>
              </a:r>
            </a:p>
            <a:p>
              <a:pPr eaLnBrk="1" hangingPunct="1"/>
              <a:r>
                <a:rPr lang="en-US" altLang="en-US" sz="3200" b="1" dirty="0">
                  <a:solidFill>
                    <a:schemeClr val="bg1"/>
                  </a:solidFill>
                  <a:latin typeface="Helvetica Neue Bold Condensed" pitchFamily="-111" charset="0"/>
                  <a:sym typeface="Helvetica Neue Bold Condensed" pitchFamily="-111" charset="0"/>
                </a:rPr>
                <a:t>Western University</a:t>
              </a:r>
            </a:p>
          </p:txBody>
        </p:sp>
        <p:pic>
          <p:nvPicPr>
            <p:cNvPr id="23" name="Picture 6" descr="http://communications.uwo.ca/comms/img/logo_teasers/Stacked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5499" y="567755"/>
              <a:ext cx="2987040" cy="2851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14299230" y="3777106"/>
            <a:ext cx="29199351" cy="1630958"/>
          </a:xfrm>
          <a:prstGeom prst="rect">
            <a:avLst/>
          </a:prstGeom>
          <a:solidFill>
            <a:srgbClr val="BE9FD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7200" b="1" dirty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 </a:t>
            </a:r>
            <a:r>
              <a:rPr lang="en-US" altLang="en-US" sz="7200" b="1" dirty="0" smtClean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Clustering Methods</a:t>
            </a:r>
            <a:endParaRPr lang="en-US" altLang="en-US" sz="7200" b="1" dirty="0">
              <a:solidFill>
                <a:schemeClr val="bg1"/>
              </a:solidFill>
              <a:latin typeface="Helvetica Neue Bold Condensed" pitchFamily="-111" charset="0"/>
              <a:sym typeface="Helvetica Neue Bold Condensed" pitchFamily="-111" charset="0"/>
            </a:endParaRPr>
          </a:p>
        </p:txBody>
      </p:sp>
      <p:sp>
        <p:nvSpPr>
          <p:cNvPr id="31" name="Rectangle 5"/>
          <p:cNvSpPr>
            <a:spLocks/>
          </p:cNvSpPr>
          <p:nvPr/>
        </p:nvSpPr>
        <p:spPr bwMode="auto">
          <a:xfrm>
            <a:off x="14299229" y="16417418"/>
            <a:ext cx="13010851" cy="160742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lIns="0" tIns="0" rIns="0" bIns="0"/>
          <a:lstStyle>
            <a:lvl1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1pPr>
            <a:lvl2pPr marL="37931725" indent="-37474525"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2pPr>
            <a:lvl3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3pPr>
            <a:lvl4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4pPr>
            <a:lvl5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5pPr>
            <a:lvl6pPr marL="40909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6pPr>
            <a:lvl7pPr marL="45481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7pPr>
            <a:lvl8pPr marL="50053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8pPr>
            <a:lvl9pPr marL="54625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en-US" sz="6000" i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-   Trends in silhouette score </a:t>
            </a:r>
          </a:p>
          <a:p>
            <a:pPr marL="857250" indent="-857250" algn="l" eaLnBrk="1" hangingPunct="1">
              <a:lnSpc>
                <a:spcPct val="110000"/>
              </a:lnSpc>
              <a:buFontTx/>
              <a:buChar char="-"/>
            </a:pPr>
            <a:r>
              <a:rPr lang="en-US" altLang="en-US" sz="6000" i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Wavelengths that give the best spread of objects/cluster</a:t>
            </a:r>
          </a:p>
          <a:p>
            <a:pPr marL="857250" indent="-857250" algn="l" eaLnBrk="1" hangingPunct="1">
              <a:lnSpc>
                <a:spcPct val="110000"/>
              </a:lnSpc>
              <a:buFontTx/>
              <a:buChar char="-"/>
            </a:pPr>
            <a:r>
              <a:rPr lang="en-US" altLang="en-US" sz="6000" i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Location of certain types of objects based on color</a:t>
            </a:r>
          </a:p>
          <a:p>
            <a:pPr marL="857250" indent="-857250" algn="l" eaLnBrk="1" hangingPunct="1">
              <a:lnSpc>
                <a:spcPct val="110000"/>
              </a:lnSpc>
              <a:buFontTx/>
              <a:buChar char="-"/>
            </a:pPr>
            <a:r>
              <a:rPr lang="en-US" altLang="en-US" sz="6000" i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Types of objects that are frequently found in certain colors</a:t>
            </a:r>
          </a:p>
          <a:p>
            <a:pPr marL="857250" indent="-857250" algn="l" eaLnBrk="1" hangingPunct="1">
              <a:lnSpc>
                <a:spcPct val="110000"/>
              </a:lnSpc>
              <a:buFontTx/>
              <a:buChar char="-"/>
            </a:pPr>
            <a:r>
              <a:rPr lang="en-US" altLang="en-US" sz="6000" i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What is the accuracy of the clustering? Compare to other lists of objects</a:t>
            </a: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857250" indent="-857250" algn="l" eaLnBrk="1" hangingPunct="1">
              <a:lnSpc>
                <a:spcPct val="110000"/>
              </a:lnSpc>
              <a:buFontTx/>
              <a:buChar char="-"/>
            </a:pPr>
            <a:endParaRPr lang="en-US" altLang="en-US" sz="6000" i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857250" indent="-857250" algn="l" eaLnBrk="1" hangingPunct="1">
              <a:lnSpc>
                <a:spcPct val="110000"/>
              </a:lnSpc>
              <a:buFontTx/>
              <a:buChar char="-"/>
            </a:pPr>
            <a:endParaRPr lang="en-US" altLang="en-US" sz="6000" i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6000" i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32" name="Rectangle 5"/>
          <p:cNvSpPr>
            <a:spLocks/>
          </p:cNvSpPr>
          <p:nvPr/>
        </p:nvSpPr>
        <p:spPr bwMode="auto">
          <a:xfrm>
            <a:off x="23049379" y="7498514"/>
            <a:ext cx="5849526" cy="6570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lIns="0" tIns="0" rIns="0" bIns="0"/>
          <a:lstStyle>
            <a:lvl1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1pPr>
            <a:lvl2pPr marL="37931725" indent="-37474525"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2pPr>
            <a:lvl3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3pPr>
            <a:lvl4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4pPr>
            <a:lvl5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5pPr>
            <a:lvl6pPr marL="40909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6pPr>
            <a:lvl7pPr marL="45481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7pPr>
            <a:lvl8pPr marL="50053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8pPr>
            <a:lvl9pPr marL="54625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en-US" sz="4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Mean-shift clustering finds local modes or peaks in a nonparametric density estimate. The method assigns each data point with the closest peak, and determines the number of clusters.</a:t>
            </a:r>
            <a:endParaRPr lang="en-US" altLang="en-US" sz="4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35" name="Rectangle 5"/>
          <p:cNvSpPr>
            <a:spLocks/>
          </p:cNvSpPr>
          <p:nvPr/>
        </p:nvSpPr>
        <p:spPr bwMode="auto">
          <a:xfrm>
            <a:off x="430467" y="5841407"/>
            <a:ext cx="13576356" cy="8227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lIns="0" tIns="0" rIns="0" bIns="0"/>
          <a:lstStyle>
            <a:lvl1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1pPr>
            <a:lvl2pPr marL="37931725" indent="-37474525"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2pPr>
            <a:lvl3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3pPr>
            <a:lvl4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4pPr>
            <a:lvl5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5pPr>
            <a:lvl6pPr marL="40909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6pPr>
            <a:lvl7pPr marL="45481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7pPr>
            <a:lvl8pPr marL="50053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8pPr>
            <a:lvl9pPr marL="54625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en-US" sz="60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  <a:sym typeface="Helvetica" panose="020B0604020202020204" pitchFamily="34" charset="0"/>
              </a:rPr>
              <a:t>The goal of this research is to  determine which combinations of wavelengths identify certain celestial objects most accurately. Mean-shift and K-means clustering methods were used to identify and catalogue objects, and determine how many clusters of similar objects existed at a variety of wavelengths. </a:t>
            </a:r>
            <a:endParaRPr lang="en-US" altLang="en-US" sz="60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0345" y="3774961"/>
            <a:ext cx="13590122" cy="1633104"/>
          </a:xfrm>
          <a:prstGeom prst="rect">
            <a:avLst/>
          </a:prstGeom>
          <a:solidFill>
            <a:srgbClr val="BE9FD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7200" b="1" dirty="0" smtClean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Abstract</a:t>
            </a:r>
            <a:endParaRPr lang="en-US" altLang="en-US" sz="7200" b="1" dirty="0">
              <a:solidFill>
                <a:schemeClr val="bg1"/>
              </a:solidFill>
              <a:latin typeface="Helvetica Neue Bold Condensed" pitchFamily="-111" charset="0"/>
              <a:sym typeface="Helvetica Neue Bold Condensed" pitchFamily="-111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299229" y="14427863"/>
            <a:ext cx="29199351" cy="1630958"/>
          </a:xfrm>
          <a:prstGeom prst="rect">
            <a:avLst/>
          </a:prstGeom>
          <a:solidFill>
            <a:srgbClr val="BE9FD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7200" b="1" dirty="0" smtClean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Results</a:t>
            </a:r>
            <a:endParaRPr lang="en-US" altLang="en-US" sz="7200" b="1" dirty="0">
              <a:solidFill>
                <a:schemeClr val="bg1"/>
              </a:solidFill>
              <a:latin typeface="Helvetica Neue Bold Condensed" pitchFamily="-111" charset="0"/>
              <a:sym typeface="Helvetica Neue Bold Condensed" pitchFamily="-111" charset="0"/>
            </a:endParaRPr>
          </a:p>
        </p:txBody>
      </p:sp>
      <p:sp>
        <p:nvSpPr>
          <p:cNvPr id="26" name="Rectangle 5"/>
          <p:cNvSpPr>
            <a:spLocks/>
          </p:cNvSpPr>
          <p:nvPr/>
        </p:nvSpPr>
        <p:spPr bwMode="auto">
          <a:xfrm>
            <a:off x="37649055" y="7498513"/>
            <a:ext cx="5849526" cy="65707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lIns="0" tIns="0" rIns="0" bIns="0"/>
          <a:lstStyle>
            <a:lvl1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1pPr>
            <a:lvl2pPr marL="37931725" indent="-37474525"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2pPr>
            <a:lvl3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3pPr>
            <a:lvl4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4pPr>
            <a:lvl5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5pPr>
            <a:lvl6pPr marL="40909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6pPr>
            <a:lvl7pPr marL="45481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7pPr>
            <a:lvl8pPr marL="50053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8pPr>
            <a:lvl9pPr marL="54625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en-US" sz="4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K-Means clustering minimizes the sum of squares objective</a:t>
            </a:r>
            <a:r>
              <a:rPr lang="en-US" altLang="en-US" sz="4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  <a:r>
              <a:rPr lang="en-US" altLang="en-US" sz="4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function. The method picks a centroid of each,</a:t>
            </a:r>
            <a:r>
              <a:rPr lang="en-US" altLang="en-US" sz="4400" i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k</a:t>
            </a:r>
            <a:r>
              <a:rPr lang="en-US" altLang="en-US" sz="4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, cluster, and assigns the closest points in the data set to each centroid. </a:t>
            </a:r>
            <a:endParaRPr lang="en-US" altLang="en-US" sz="4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2486" y="25486815"/>
            <a:ext cx="15906750" cy="6828839"/>
          </a:xfrm>
          <a:prstGeom prst="rect">
            <a:avLst/>
          </a:prstGeom>
        </p:spPr>
      </p:pic>
      <p:pic>
        <p:nvPicPr>
          <p:cNvPr id="1026" name="Picture 2" descr="https://raw.githubusercontent.com/LaurethTeX/Clustering/8405676afbd8e804f0b78c447145b0c0d43e8629/NEDtoREGION-FILE/Screenshot%202014-08-05%2020.45.5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2486" y="16417418"/>
            <a:ext cx="15906750" cy="888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3049378" y="5838271"/>
            <a:ext cx="5915273" cy="1301646"/>
          </a:xfrm>
          <a:prstGeom prst="rect">
            <a:avLst/>
          </a:prstGeom>
          <a:solidFill>
            <a:srgbClr val="D9C6E4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6600" b="1" dirty="0" smtClean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Mean-shift</a:t>
            </a:r>
            <a:endParaRPr lang="en-US" altLang="en-US" sz="7200" b="1" dirty="0">
              <a:solidFill>
                <a:schemeClr val="bg1"/>
              </a:solidFill>
              <a:latin typeface="Helvetica Neue Bold Condensed" pitchFamily="-111" charset="0"/>
              <a:sym typeface="Helvetica Neue Bold Condensed" pitchFamily="-111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583308" y="5838271"/>
            <a:ext cx="5915273" cy="1301646"/>
          </a:xfrm>
          <a:prstGeom prst="rect">
            <a:avLst/>
          </a:prstGeom>
          <a:solidFill>
            <a:srgbClr val="D9C6E4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6600" b="1" dirty="0" smtClean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K-Means</a:t>
            </a:r>
            <a:endParaRPr lang="en-US" altLang="en-US" sz="7200" b="1" dirty="0">
              <a:solidFill>
                <a:schemeClr val="bg1"/>
              </a:solidFill>
              <a:latin typeface="Helvetica Neue Bold Condensed" pitchFamily="-111" charset="0"/>
              <a:sym typeface="Helvetica Neue Bold Condensed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7025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235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Helvetica</vt:lpstr>
      <vt:lpstr>Helvetica Neue Bold Condensed</vt:lpstr>
      <vt:lpstr>ヒラギノ角ゴ Pro W3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Kiar</dc:creator>
  <cp:lastModifiedBy>Alex Kiar</cp:lastModifiedBy>
  <cp:revision>191</cp:revision>
  <dcterms:created xsi:type="dcterms:W3CDTF">2015-03-04T04:45:24Z</dcterms:created>
  <dcterms:modified xsi:type="dcterms:W3CDTF">2016-05-03T19:00:24Z</dcterms:modified>
</cp:coreProperties>
</file>