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43562588"/>
  <p:notesSz cx="72517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bg2"/>
        </a:solidFill>
        <a:latin typeface="Tahoma" charset="0"/>
        <a:ea typeface="+mn-ea"/>
        <a:cs typeface="+mn-cs"/>
      </a:defRPr>
    </a:lvl5pPr>
    <a:lvl6pPr marL="22860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6pPr>
    <a:lvl7pPr marL="27432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7pPr>
    <a:lvl8pPr marL="32004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8pPr>
    <a:lvl9pPr marL="3657600" algn="l" defTabSz="457200" rtl="0" eaLnBrk="1" latinLnBrk="0" hangingPunct="1">
      <a:defRPr sz="4000" kern="1200">
        <a:solidFill>
          <a:schemeClr val="bg2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1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2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B93"/>
    <a:srgbClr val="011893"/>
    <a:srgbClr val="FFFF99"/>
    <a:srgbClr val="000066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0"/>
    <p:restoredTop sz="94595"/>
  </p:normalViewPr>
  <p:slideViewPr>
    <p:cSldViewPr>
      <p:cViewPr>
        <p:scale>
          <a:sx n="100" d="100"/>
          <a:sy n="100" d="100"/>
        </p:scale>
        <p:origin x="-13224" y="-23104"/>
      </p:cViewPr>
      <p:guideLst>
        <p:guide orient="horz" pos="13721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3024"/>
        <p:guide pos="22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A30BF041-753D-454F-BF46-088325557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0038" y="0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5050" y="720725"/>
            <a:ext cx="2643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60888"/>
            <a:ext cx="53181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416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0038" y="9121775"/>
            <a:ext cx="314166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95" tIns="48148" rIns="96295" bIns="48148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C1A85E22-5C3E-4C4E-A6BF-564F97AEA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45AC4-FBC7-F14B-A293-3184B60CB192}" type="slidenum">
              <a:rPr lang="en-US">
                <a:latin typeface="Times New Roman" charset="0"/>
              </a:rPr>
              <a:pPr/>
              <a:t>1</a:t>
            </a:fld>
            <a:endParaRPr lang="en-US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516" y="11415550"/>
            <a:ext cx="27538670" cy="787764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030" y="20824350"/>
            <a:ext cx="22679640" cy="938995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30DA-2C73-504B-9324-E531DE50B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187BE-3D02-9340-90F8-873E1BE46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84300" y="3268214"/>
            <a:ext cx="6883886" cy="29396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9516" y="3268214"/>
            <a:ext cx="20504794" cy="29396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7B6B1-E5C8-2C47-8F63-A040E607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B0B8E-055C-C243-93D9-47ECB1A1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194" y="23614077"/>
            <a:ext cx="27538670" cy="72976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194" y="15575489"/>
            <a:ext cx="27538670" cy="80385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A196-B59A-4B49-99D4-382A3F19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9516" y="10615170"/>
            <a:ext cx="13694340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3846" y="10615170"/>
            <a:ext cx="13694341" cy="220495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0EF3-B711-A047-A734-FE2D00EB0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71712"/>
            <a:ext cx="29157305" cy="6124639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199" y="8225633"/>
            <a:ext cx="14314609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199" y="11653344"/>
            <a:ext cx="14314609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8207" y="8225633"/>
            <a:ext cx="14319296" cy="34277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8207" y="11653344"/>
            <a:ext cx="14319296" cy="21172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57CBF-85F3-9844-A1F3-E8689720F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050F5-ECF0-C844-8BB6-A0168AF64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48CD-6FA0-DC40-B432-5236B7F80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199" y="1463013"/>
            <a:ext cx="10658618" cy="62261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6289" y="1463012"/>
            <a:ext cx="18111214" cy="313626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199" y="7689148"/>
            <a:ext cx="10658618" cy="25136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083EA-436B-4247-BD0F-7A827671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551" y="25723773"/>
            <a:ext cx="19439245" cy="30362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9551" y="3284165"/>
            <a:ext cx="19439245" cy="22048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9551" y="28759991"/>
            <a:ext cx="19439245" cy="4313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2A54E-7B25-6A4B-8B25-CBCA8329A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8713" y="3875088"/>
            <a:ext cx="27206575" cy="72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8713" y="12584113"/>
            <a:ext cx="27206575" cy="261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98713" y="39689088"/>
            <a:ext cx="6669087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79000" y="39554150"/>
            <a:ext cx="117348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936200" y="39689088"/>
            <a:ext cx="6669088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solidFill>
                  <a:schemeClr val="tx1"/>
                </a:solidFill>
                <a:latin typeface="Times New Roman" pitchFamily="-109" charset="0"/>
              </a:defRPr>
            </a:lvl1pPr>
          </a:lstStyle>
          <a:p>
            <a:pPr>
              <a:defRPr/>
            </a:pPr>
            <a:fld id="{428BBB56-21F9-8244-8AF1-60D94D4BF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6pPr>
      <a:lvl7pPr marL="9144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7pPr>
      <a:lvl8pPr marL="13716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8pPr>
      <a:lvl9pPr marL="1828800"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bg2"/>
          </a:solidFill>
          <a:latin typeface="Tahoma" pitchFamily="-65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ＭＳ Ｐゴシック" pitchFamily="-65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ＭＳ Ｐゴシック" pitchFamily="-65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ＭＳ Ｐゴシック" pitchFamily="-65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5pPr>
      <a:lvl6pPr marL="103330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6pPr>
      <a:lvl7pPr marL="107902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7pPr>
      <a:lvl8pPr marL="112474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8pPr>
      <a:lvl9pPr marL="117046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53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" r="6395" b="253"/>
          <a:stretch/>
        </p:blipFill>
        <p:spPr>
          <a:xfrm>
            <a:off x="20974088" y="35118367"/>
            <a:ext cx="9048712" cy="6093928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1540450" cy="5378450"/>
          </a:xfrm>
        </p:spPr>
        <p:txBody>
          <a:bodyPr/>
          <a:lstStyle/>
          <a:p>
            <a:r>
              <a:rPr lang="en-US" sz="10900" dirty="0"/>
              <a:t>Deconstructing M83:</a:t>
            </a:r>
            <a:r>
              <a:rPr lang="en-US" sz="10900" dirty="0">
                <a:ea typeface="ＭＳ Ｐゴシック" charset="-128"/>
                <a:cs typeface="ＭＳ Ｐゴシック" charset="-128"/>
              </a:rPr>
              <a:t/>
            </a:r>
            <a:br>
              <a:rPr lang="en-US" sz="10900" dirty="0">
                <a:ea typeface="ＭＳ Ｐゴシック" charset="-128"/>
                <a:cs typeface="ＭＳ Ｐゴシック" charset="-128"/>
              </a:rPr>
            </a:br>
            <a:r>
              <a:rPr lang="en-US" sz="9100" dirty="0" err="1">
                <a:ea typeface="ＭＳ Ｐゴシック" charset="-128"/>
                <a:cs typeface="ＭＳ Ｐゴシック" charset="-128"/>
              </a:rPr>
              <a:t>colours</a:t>
            </a:r>
            <a:r>
              <a:rPr lang="en-US" sz="9100" dirty="0">
                <a:ea typeface="ＭＳ Ｐゴシック" charset="-128"/>
                <a:cs typeface="ＭＳ Ｐゴシック" charset="-128"/>
              </a:rPr>
              <a:t> of point sources in a nearby galaxy</a:t>
            </a:r>
            <a:endParaRPr lang="en-US" sz="159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5087144"/>
            <a:ext cx="30175200" cy="4876800"/>
          </a:xfrm>
          <a:noFill/>
        </p:spPr>
        <p:txBody>
          <a:bodyPr/>
          <a:lstStyle/>
          <a:p>
            <a:pPr marL="2879725" indent="-1143000">
              <a:lnSpc>
                <a:spcPct val="90000"/>
              </a:lnSpc>
              <a:buAutoNum type="alphaUcPeriod"/>
            </a:pPr>
            <a:r>
              <a:rPr lang="en-US" sz="6000" b="1" dirty="0" err="1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Kiar</a:t>
            </a:r>
            <a:r>
              <a:rPr lang="en-US" sz="6000" b="1" dirty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 &amp; P. Barmby, </a:t>
            </a:r>
            <a:r>
              <a:rPr lang="en-US" sz="4400" b="1" dirty="0">
                <a:solidFill>
                  <a:srgbClr val="521B93"/>
                </a:solidFill>
                <a:ea typeface="ＭＳ Ｐゴシック" charset="-128"/>
                <a:cs typeface="ＭＳ Ｐゴシック" charset="-128"/>
              </a:rPr>
              <a:t>The University of Western Ontario </a:t>
            </a:r>
            <a:endParaRPr lang="en-US" sz="3600" dirty="0">
              <a:solidFill>
                <a:srgbClr val="521B93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73" name="TextBox 75"/>
          <p:cNvSpPr txBox="1">
            <a:spLocks noChangeArrowheads="1"/>
          </p:cNvSpPr>
          <p:nvPr/>
        </p:nvSpPr>
        <p:spPr bwMode="auto">
          <a:xfrm>
            <a:off x="2276475" y="7497187"/>
            <a:ext cx="14944725" cy="6740307"/>
          </a:xfrm>
          <a:prstGeom prst="rect">
            <a:avLst/>
          </a:prstGeom>
          <a:noFill/>
          <a:ln w="19050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dirty="0"/>
              <a:t>Abstract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Thousands of individual sources are detected in multi-band imaging observations of even a fraction of a nearby galaxy. This work analyzes a ten-band photometric catalog of nearly 70 000 point sources in Messier 83, made as part of the Early Release Science program with HST's WFC3. Two and three dimensional </a:t>
            </a:r>
            <a:r>
              <a:rPr lang="en-US" sz="3200" dirty="0" err="1"/>
              <a:t>colour</a:t>
            </a:r>
            <a:r>
              <a:rPr lang="en-US" sz="3200" dirty="0"/>
              <a:t> spaces were generated using various combinations of four bands and clustered with the K-Means and Mean Shift algorithms. Neither algorithm was able to consistently segment the </a:t>
            </a:r>
            <a:r>
              <a:rPr lang="en-US" sz="3200" dirty="0" err="1"/>
              <a:t>colour</a:t>
            </a:r>
            <a:r>
              <a:rPr lang="en-US" sz="3200" dirty="0"/>
              <a:t> distributions; however K-Means clustering of the UBVI </a:t>
            </a:r>
            <a:r>
              <a:rPr lang="en-US" sz="3200" dirty="0" err="1"/>
              <a:t>colour</a:t>
            </a:r>
            <a:r>
              <a:rPr lang="en-US" sz="3200" dirty="0"/>
              <a:t> space was able to identify a group of objects more likely to be star clusters and Mean Shift was successful in identifying outlying groups at the edges of </a:t>
            </a:r>
            <a:r>
              <a:rPr lang="en-US" sz="3200" dirty="0" err="1"/>
              <a:t>colour</a:t>
            </a:r>
            <a:r>
              <a:rPr lang="en-US" sz="3200" dirty="0"/>
              <a:t> distributions. The 10% of sources detected in all 10 bands were found to differ from each other most strongly in the ultraviolet and blue bands.</a:t>
            </a:r>
            <a:endParaRPr lang="en-US" dirty="0"/>
          </a:p>
        </p:txBody>
      </p:sp>
      <p:sp>
        <p:nvSpPr>
          <p:cNvPr id="15365" name="TextBox 82"/>
          <p:cNvSpPr txBox="1">
            <a:spLocks noChangeArrowheads="1"/>
          </p:cNvSpPr>
          <p:nvPr/>
        </p:nvSpPr>
        <p:spPr bwMode="auto">
          <a:xfrm>
            <a:off x="29265425" y="2970523"/>
            <a:ext cx="2124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@</a:t>
            </a:r>
            <a:r>
              <a:rPr lang="en-US" sz="2800" dirty="0" err="1"/>
              <a:t>PBarmby</a:t>
            </a:r>
            <a:endParaRPr lang="en-US" sz="2800" dirty="0"/>
          </a:p>
        </p:txBody>
      </p:sp>
      <p:sp>
        <p:nvSpPr>
          <p:cNvPr id="15366" name="Text Box 84"/>
          <p:cNvSpPr txBox="1">
            <a:spLocks noChangeArrowheads="1"/>
          </p:cNvSpPr>
          <p:nvPr/>
        </p:nvSpPr>
        <p:spPr bwMode="auto">
          <a:xfrm>
            <a:off x="16098469" y="17016710"/>
            <a:ext cx="787168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Dataset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Catalog from </a:t>
            </a:r>
            <a:r>
              <a:rPr lang="en-US" sz="3200" dirty="0" err="1"/>
              <a:t>Chandar</a:t>
            </a:r>
            <a:r>
              <a:rPr lang="en-US" sz="3200" dirty="0"/>
              <a:t> et al. (2010)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1 WFC3 UVIS field: 162 x 162 </a:t>
            </a:r>
            <a:r>
              <a:rPr lang="en-US" sz="3200" dirty="0" err="1"/>
              <a:t>arcsec</a:t>
            </a:r>
            <a:endParaRPr lang="en-US" sz="3200" dirty="0"/>
          </a:p>
          <a:p>
            <a:pPr>
              <a:spcBef>
                <a:spcPct val="50000"/>
              </a:spcBef>
            </a:pPr>
            <a:r>
              <a:rPr lang="en-US" sz="3200" dirty="0"/>
              <a:t>Observed in 10 filters (see Table)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Source detection on UBVI “</a:t>
            </a:r>
            <a:r>
              <a:rPr lang="en-US" sz="3200" dirty="0" err="1"/>
              <a:t>whitelight</a:t>
            </a:r>
            <a:r>
              <a:rPr lang="en-US" sz="3200" dirty="0"/>
              <a:t>” image, photometry in individual bands</a:t>
            </a:r>
          </a:p>
        </p:txBody>
      </p:sp>
      <p:sp>
        <p:nvSpPr>
          <p:cNvPr id="15367" name="TextBox 38"/>
          <p:cNvSpPr txBox="1">
            <a:spLocks noChangeArrowheads="1"/>
          </p:cNvSpPr>
          <p:nvPr/>
        </p:nvSpPr>
        <p:spPr bwMode="auto">
          <a:xfrm>
            <a:off x="2199902" y="40983694"/>
            <a:ext cx="1003037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References: </a:t>
            </a:r>
          </a:p>
          <a:p>
            <a:r>
              <a:rPr lang="en-US" sz="2400" dirty="0" err="1"/>
              <a:t>Chandar</a:t>
            </a:r>
            <a:r>
              <a:rPr lang="en-US" sz="2400" dirty="0"/>
              <a:t> R., Whitmore B. C., Kim H., et al., 2010, </a:t>
            </a:r>
            <a:r>
              <a:rPr lang="en-US" sz="2400" dirty="0" err="1"/>
              <a:t>ApJ</a:t>
            </a:r>
            <a:r>
              <a:rPr lang="en-US" sz="2400" dirty="0"/>
              <a:t>, 719, 966</a:t>
            </a:r>
          </a:p>
          <a:p>
            <a:r>
              <a:rPr lang="en-US" sz="2400" dirty="0"/>
              <a:t>Conroy C., Gunn J. E., White M., 2009, </a:t>
            </a:r>
            <a:r>
              <a:rPr lang="en-US" sz="2400" dirty="0" err="1"/>
              <a:t>ApJ</a:t>
            </a:r>
            <a:r>
              <a:rPr lang="en-US" sz="2400" dirty="0"/>
              <a:t>, 699, 486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334824" y="41508178"/>
            <a:ext cx="11992776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We acknowledge financial support from NSERC and the efforts of the WFC3 SOC in conducting the ERS program. This research has 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used NED, SIMBAD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, </a:t>
            </a:r>
            <a:r>
              <a:rPr lang="en-US" sz="2400" dirty="0" err="1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Scipy</a:t>
            </a:r>
            <a:r>
              <a:rPr lang="en-US" sz="2400" dirty="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 and </a:t>
            </a:r>
            <a:r>
              <a:rPr lang="en-US" sz="2400" dirty="0" err="1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Astropy</a:t>
            </a:r>
            <a:r>
              <a:rPr lang="en-US" sz="2400" smtClean="0">
                <a:latin typeface="Tahoma" pitchFamily="-109" charset="0"/>
                <a:ea typeface="ＭＳ Ｐゴシック" pitchFamily="-109" charset="-128"/>
                <a:cs typeface="ＭＳ Ｐゴシック" pitchFamily="-109" charset="-128"/>
              </a:rPr>
              <a:t>.</a:t>
            </a:r>
            <a:endParaRPr lang="en-US" sz="2000" dirty="0">
              <a:latin typeface="Tahoma" pitchFamily="-109" charset="0"/>
            </a:endParaRPr>
          </a:p>
        </p:txBody>
      </p:sp>
      <p:sp>
        <p:nvSpPr>
          <p:cNvPr id="15378" name="Text Box 84"/>
          <p:cNvSpPr txBox="1">
            <a:spLocks noChangeArrowheads="1"/>
          </p:cNvSpPr>
          <p:nvPr/>
        </p:nvSpPr>
        <p:spPr bwMode="auto">
          <a:xfrm>
            <a:off x="11029950" y="35972889"/>
            <a:ext cx="97917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10-D clustering shows promise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K-means clustering on </a:t>
            </a:r>
            <a:r>
              <a:rPr lang="en-US" sz="3200" dirty="0" err="1"/>
              <a:t>colours</a:t>
            </a:r>
            <a:r>
              <a:rPr lang="en-US" sz="3200" dirty="0"/>
              <a:t> (relative to V) of 6800 objects detected in all bands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With 4 clusters, groups differ mostly in UV/blue; one group bright in H-alpha: young star clusters?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Similar results with </a:t>
            </a:r>
            <a:r>
              <a:rPr lang="en-US" sz="3200" dirty="0" err="1"/>
              <a:t>colours</a:t>
            </a:r>
            <a:r>
              <a:rPr lang="en-US" sz="3200" dirty="0"/>
              <a:t> relative to other bands, more/fewer clusters</a:t>
            </a:r>
          </a:p>
        </p:txBody>
      </p:sp>
      <p:sp>
        <p:nvSpPr>
          <p:cNvPr id="21" name="TextBox 82"/>
          <p:cNvSpPr txBox="1">
            <a:spLocks noChangeArrowheads="1"/>
          </p:cNvSpPr>
          <p:nvPr/>
        </p:nvSpPr>
        <p:spPr bwMode="auto">
          <a:xfrm rot="10800000" flipV="1">
            <a:off x="20078700" y="13963947"/>
            <a:ext cx="106783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NASA, ESA, and the Hubble Heritage Team (STScI/AURA); Acknowledgement: W. Blair (STScI/JHU) and R. O'Connell (</a:t>
            </a:r>
            <a:r>
              <a:rPr lang="en-US" sz="2800" dirty="0" err="1"/>
              <a:t>UVa</a:t>
            </a:r>
            <a:r>
              <a:rPr lang="en-US" sz="28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0" y="807555"/>
            <a:ext cx="1564639" cy="2040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7119" y="7197278"/>
            <a:ext cx="10058400" cy="654634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9656"/>
              </p:ext>
            </p:extLst>
          </p:nvPr>
        </p:nvGraphicFramePr>
        <p:xfrm>
          <a:off x="24172662" y="16393378"/>
          <a:ext cx="6022857" cy="51383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76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7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76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 err="1"/>
                        <a:t>src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S/N&gt;5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F225W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Wide 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F336W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F373N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F438W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F487N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F502N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781">
                <a:tc>
                  <a:txBody>
                    <a:bodyPr/>
                    <a:lstStyle/>
                    <a:p>
                      <a:r>
                        <a:rPr lang="en-US" dirty="0"/>
                        <a:t>F555W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65652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F657N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H-alpha + NII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F673N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r>
                        <a:rPr lang="en-US" dirty="0"/>
                        <a:t>F814W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38200" y="16248128"/>
            <a:ext cx="14290039" cy="6756983"/>
            <a:chOff x="16687800" y="15761494"/>
            <a:chExt cx="14290039" cy="675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7" t="6944" r="7570" b="1693"/>
            <a:stretch/>
          </p:blipFill>
          <p:spPr>
            <a:xfrm>
              <a:off x="16687800" y="15761494"/>
              <a:ext cx="6553200" cy="50125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2" t="7682" r="7846" b="954"/>
            <a:stretch/>
          </p:blipFill>
          <p:spPr>
            <a:xfrm>
              <a:off x="24500839" y="15854363"/>
              <a:ext cx="6477000" cy="5012531"/>
            </a:xfrm>
            <a:prstGeom prst="rect">
              <a:avLst/>
            </a:prstGeom>
          </p:spPr>
        </p:pic>
        <p:sp>
          <p:nvSpPr>
            <p:cNvPr id="29" name="Text Box 84"/>
            <p:cNvSpPr txBox="1">
              <a:spLocks noChangeArrowheads="1"/>
            </p:cNvSpPr>
            <p:nvPr/>
          </p:nvSpPr>
          <p:spPr bwMode="auto">
            <a:xfrm>
              <a:off x="17678399" y="20825706"/>
              <a:ext cx="12180477" cy="1692771"/>
            </a:xfrm>
            <a:prstGeom prst="rect">
              <a:avLst/>
            </a:prstGeom>
            <a:solidFill>
              <a:schemeClr val="tx1">
                <a:alpha val="59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rgbClr val="FF0000"/>
                  </a:solidFill>
                </a:rPr>
                <a:t>Colour</a:t>
              </a:r>
              <a:r>
                <a:rPr lang="en-US" b="1" dirty="0">
                  <a:solidFill>
                    <a:srgbClr val="FF0000"/>
                  </a:solidFill>
                </a:rPr>
                <a:t> choice matters: </a:t>
              </a:r>
              <a:r>
                <a:rPr lang="en-US" sz="3200" dirty="0"/>
                <a:t>same objects, same bands, but 2 sets of </a:t>
              </a:r>
              <a:r>
                <a:rPr lang="en-US" sz="3200" dirty="0" err="1"/>
                <a:t>colours</a:t>
              </a:r>
              <a:r>
                <a:rPr lang="en-US" sz="3200" dirty="0"/>
                <a:t>. Red line is super-solar </a:t>
              </a:r>
              <a:r>
                <a:rPr lang="en-US" sz="3200" dirty="0" smtClean="0"/>
                <a:t>SSP model </a:t>
              </a:r>
              <a:r>
                <a:rPr lang="en-US" sz="3200" dirty="0"/>
                <a:t>from FSPS (Conroy et al. 2009), </a:t>
              </a:r>
              <a:r>
                <a:rPr lang="en-US" sz="3200" dirty="0" smtClean="0"/>
                <a:t>ages 10</a:t>
              </a:r>
              <a:r>
                <a:rPr lang="en-US" sz="3200" baseline="30000" dirty="0" smtClean="0"/>
                <a:t>5</a:t>
              </a:r>
              <a:r>
                <a:rPr lang="en-US" sz="3200" dirty="0" smtClean="0"/>
                <a:t> </a:t>
              </a:r>
              <a:r>
                <a:rPr lang="en-US" sz="3200" dirty="0" err="1" smtClean="0"/>
                <a:t>yr</a:t>
              </a:r>
              <a:r>
                <a:rPr lang="en-US" sz="3200" dirty="0" smtClean="0"/>
                <a:t> (red circle)-10</a:t>
              </a:r>
              <a:r>
                <a:rPr lang="en-US" sz="3200" baseline="30000" dirty="0" smtClean="0"/>
                <a:t>10.3</a:t>
              </a:r>
              <a:r>
                <a:rPr lang="en-US" sz="3200" dirty="0" smtClean="0"/>
                <a:t> yr.</a:t>
              </a:r>
              <a:endParaRPr lang="en-US" sz="3200" dirty="0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22711896" y="36710247"/>
            <a:ext cx="25165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Solid: broad bands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26828730" y="37483049"/>
            <a:ext cx="2736730" cy="1077218"/>
          </a:xfrm>
          <a:prstGeom prst="rect">
            <a:avLst/>
          </a:prstGeom>
          <a:solidFill>
            <a:schemeClr val="tx1">
              <a:alpha val="61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Open: narrow bands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945509" y="31238168"/>
            <a:ext cx="13594942" cy="2654539"/>
            <a:chOff x="17104415" y="32710746"/>
            <a:chExt cx="14022049" cy="2690910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18657230" y="34060084"/>
              <a:ext cx="9174837" cy="134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 smtClean="0">
                  <a:solidFill>
                    <a:srgbClr val="FF0000"/>
                  </a:solidFill>
                </a:rPr>
                <a:t>Colour</a:t>
              </a:r>
              <a:r>
                <a:rPr lang="en-US" b="1" dirty="0" smtClean="0">
                  <a:solidFill>
                    <a:srgbClr val="FF0000"/>
                  </a:solidFill>
                </a:rPr>
                <a:t> space dimensions matter: UBVI 3D results, 4 clusters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23534912" y="32710746"/>
              <a:ext cx="759155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Projection of K-Means K=4 3D segmentation (compare </a:t>
              </a:r>
              <a:r>
                <a:rPr lang="en-US" sz="3200" dirty="0" smtClean="0"/>
                <a:t>to 2D, left</a:t>
              </a:r>
              <a:r>
                <a:rPr lang="en-US" sz="3200" dirty="0"/>
                <a:t>) </a:t>
              </a:r>
            </a:p>
          </p:txBody>
        </p: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17104415" y="32775047"/>
              <a:ext cx="68194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K-Means K=4 3D segmentation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2055" y="27872802"/>
            <a:ext cx="18156009" cy="6111003"/>
            <a:chOff x="1838871" y="25198103"/>
            <a:chExt cx="18156009" cy="6111003"/>
          </a:xfrm>
        </p:grpSpPr>
        <p:sp>
          <p:nvSpPr>
            <p:cNvPr id="15369" name="Text Box 84"/>
            <p:cNvSpPr txBox="1">
              <a:spLocks noChangeArrowheads="1"/>
            </p:cNvSpPr>
            <p:nvPr/>
          </p:nvSpPr>
          <p:spPr bwMode="auto">
            <a:xfrm>
              <a:off x="6135598" y="29985667"/>
              <a:ext cx="8351856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solidFill>
                    <a:srgbClr val="FF0000"/>
                  </a:solidFill>
                </a:rPr>
                <a:t>Clustering algorithm </a:t>
              </a:r>
              <a:r>
                <a:rPr lang="en-US" b="1" dirty="0" smtClean="0">
                  <a:solidFill>
                    <a:srgbClr val="FF0000"/>
                  </a:solidFill>
                </a:rPr>
                <a:t>matters: UBVI 2D results, 5 clusters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4509051" y="28826553"/>
              <a:ext cx="442516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/>
                <a:t>Mean </a:t>
              </a:r>
              <a:r>
                <a:rPr lang="en-US" sz="3200" dirty="0" smtClean="0"/>
                <a:t>Shift: mostly one </a:t>
              </a:r>
              <a:r>
                <a:rPr lang="en-US" sz="3200" dirty="0"/>
                <a:t>big </a:t>
              </a:r>
              <a:r>
                <a:rPr lang="en-US" sz="3200" dirty="0" smtClean="0"/>
                <a:t>cluster</a:t>
              </a:r>
              <a:endParaRPr lang="en-US" sz="3200" dirty="0"/>
            </a:p>
          </p:txBody>
        </p:sp>
        <p:sp>
          <p:nvSpPr>
            <p:cNvPr id="38" name="Text Box 84"/>
            <p:cNvSpPr txBox="1">
              <a:spLocks noChangeArrowheads="1"/>
            </p:cNvSpPr>
            <p:nvPr/>
          </p:nvSpPr>
          <p:spPr bwMode="auto">
            <a:xfrm>
              <a:off x="10311526" y="28845664"/>
              <a:ext cx="561427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 smtClean="0"/>
                <a:t>K-Means: comparably-sized </a:t>
              </a:r>
              <a:r>
                <a:rPr lang="en-US" sz="3200" dirty="0"/>
                <a:t>clusters</a:t>
              </a:r>
            </a:p>
          </p:txBody>
        </p:sp>
        <p:sp>
          <p:nvSpPr>
            <p:cNvPr id="39" name="Text Box 84"/>
            <p:cNvSpPr txBox="1">
              <a:spLocks noChangeArrowheads="1"/>
            </p:cNvSpPr>
            <p:nvPr/>
          </p:nvSpPr>
          <p:spPr bwMode="auto">
            <a:xfrm>
              <a:off x="1838871" y="26448748"/>
              <a:ext cx="224881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Cluster </a:t>
              </a:r>
              <a:r>
                <a:rPr lang="en-US" sz="3200" dirty="0" err="1">
                  <a:solidFill>
                    <a:schemeClr val="accent4">
                      <a:lumMod val="50000"/>
                    </a:schemeClr>
                  </a:solidFill>
                </a:rPr>
                <a:t>centres</a:t>
              </a:r>
              <a:endParaRPr lang="en-US" sz="32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2" name="Text Box 84"/>
            <p:cNvSpPr txBox="1">
              <a:spLocks noChangeArrowheads="1"/>
            </p:cNvSpPr>
            <p:nvPr/>
          </p:nvSpPr>
          <p:spPr bwMode="auto">
            <a:xfrm>
              <a:off x="16315223" y="25198103"/>
              <a:ext cx="3679657" cy="1086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Cluster numbering is arbitrary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V="1">
            <a:off x="16662400" y="25948732"/>
            <a:ext cx="1081292" cy="1727304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14758592" y="29051739"/>
            <a:ext cx="1081290" cy="1177170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7984" r="7228" b="3991"/>
          <a:stretch/>
        </p:blipFill>
        <p:spPr>
          <a:xfrm>
            <a:off x="8734233" y="25254135"/>
            <a:ext cx="6101669" cy="59913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7984" r="7228" b="7058"/>
          <a:stretch/>
        </p:blipFill>
        <p:spPr>
          <a:xfrm>
            <a:off x="2276475" y="25254135"/>
            <a:ext cx="6047970" cy="579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6" t="7984" r="7229" b="9989"/>
          <a:stretch/>
        </p:blipFill>
        <p:spPr>
          <a:xfrm>
            <a:off x="17743692" y="24718813"/>
            <a:ext cx="6460792" cy="64350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" t="7984" r="7228" b="5303"/>
          <a:stretch/>
        </p:blipFill>
        <p:spPr>
          <a:xfrm>
            <a:off x="24981313" y="25316665"/>
            <a:ext cx="5955887" cy="5761029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 bwMode="auto">
          <a:xfrm flipV="1">
            <a:off x="2101614" y="29039700"/>
            <a:ext cx="1041243" cy="352554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23898713" y="24157334"/>
            <a:ext cx="367965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</a:rPr>
              <a:t>Chandar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 et al region IDs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4981313" y="25502994"/>
            <a:ext cx="1038237" cy="552951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0" name="Parallelogram 49"/>
          <p:cNvSpPr/>
          <p:nvPr/>
        </p:nvSpPr>
        <p:spPr bwMode="auto">
          <a:xfrm rot="5645401">
            <a:off x="22861080" y="7908434"/>
            <a:ext cx="4610476" cy="3539720"/>
          </a:xfrm>
          <a:prstGeom prst="parallelogram">
            <a:avLst>
              <a:gd name="adj" fmla="val 13793"/>
            </a:avLst>
          </a:prstGeom>
          <a:noFill/>
          <a:ln w="476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ahoma" pitchFamily="-65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2936200" y="14981487"/>
            <a:ext cx="1268284" cy="3981081"/>
          </a:xfrm>
          <a:prstGeom prst="straightConnector1">
            <a:avLst/>
          </a:prstGeom>
          <a:solidFill>
            <a:schemeClr val="accent1"/>
          </a:solidFill>
          <a:ln w="730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1128273"/>
            <a:ext cx="4886739" cy="1168787"/>
          </a:xfrm>
          <a:prstGeom prst="rect">
            <a:avLst/>
          </a:prstGeom>
        </p:spPr>
      </p:pic>
      <p:pic>
        <p:nvPicPr>
          <p:cNvPr id="15368" name="Picture 1536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7" r="6509"/>
          <a:stretch/>
        </p:blipFill>
        <p:spPr>
          <a:xfrm>
            <a:off x="1798982" y="35293179"/>
            <a:ext cx="8635456" cy="5709626"/>
          </a:xfrm>
          <a:prstGeom prst="rect">
            <a:avLst/>
          </a:prstGeom>
        </p:spPr>
      </p:pic>
      <p:sp>
        <p:nvSpPr>
          <p:cNvPr id="76" name="Text Box 84"/>
          <p:cNvSpPr txBox="1">
            <a:spLocks noChangeArrowheads="1"/>
          </p:cNvSpPr>
          <p:nvPr/>
        </p:nvSpPr>
        <p:spPr bwMode="auto">
          <a:xfrm rot="16200000">
            <a:off x="852889" y="37256385"/>
            <a:ext cx="195182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U-B</a:t>
            </a:r>
            <a:endParaRPr lang="en-US" sz="2800" b="1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66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chemeClr val="hlink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C:\app\microsoft\msoffice\Templates\Blank Presentation.pot</Template>
  <TotalTime>8742</TotalTime>
  <Words>504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Tahoma</vt:lpstr>
      <vt:lpstr>Times New Roman</vt:lpstr>
      <vt:lpstr>Blank Presentation</vt:lpstr>
      <vt:lpstr>Deconstructing M83: colours of point sources in a nearby galaxy</vt:lpstr>
    </vt:vector>
  </TitlesOfParts>
  <Company>cfa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pbarmby</dc:creator>
  <cp:lastModifiedBy>Pauline Barmby</cp:lastModifiedBy>
  <cp:revision>318</cp:revision>
  <cp:lastPrinted>2017-05-25T20:25:16Z</cp:lastPrinted>
  <dcterms:created xsi:type="dcterms:W3CDTF">2013-04-22T20:15:32Z</dcterms:created>
  <dcterms:modified xsi:type="dcterms:W3CDTF">2017-05-25T20:31:04Z</dcterms:modified>
</cp:coreProperties>
</file>