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1"/>
  </p:notesMasterIdLst>
  <p:handoutMasterIdLst>
    <p:handoutMasterId r:id="rId62"/>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64" r:id="rId27"/>
    <p:sldId id="1196" r:id="rId28"/>
    <p:sldId id="1165" r:id="rId29"/>
    <p:sldId id="1197" r:id="rId30"/>
    <p:sldId id="1198" r:id="rId31"/>
    <p:sldId id="1170" r:id="rId32"/>
    <p:sldId id="1179" r:id="rId33"/>
    <p:sldId id="1180" r:id="rId34"/>
    <p:sldId id="1181" r:id="rId35"/>
    <p:sldId id="1182" r:id="rId36"/>
    <p:sldId id="1171" r:id="rId37"/>
    <p:sldId id="1172" r:id="rId38"/>
    <p:sldId id="1173" r:id="rId39"/>
    <p:sldId id="1174" r:id="rId40"/>
    <p:sldId id="1175" r:id="rId41"/>
    <p:sldId id="1176" r:id="rId42"/>
    <p:sldId id="1177" r:id="rId43"/>
    <p:sldId id="1178" r:id="rId44"/>
    <p:sldId id="1183" r:id="rId45"/>
    <p:sldId id="1199" r:id="rId46"/>
    <p:sldId id="1184" r:id="rId47"/>
    <p:sldId id="1185" r:id="rId48"/>
    <p:sldId id="1186" r:id="rId49"/>
    <p:sldId id="1187" r:id="rId50"/>
    <p:sldId id="1188" r:id="rId51"/>
    <p:sldId id="1189" r:id="rId52"/>
    <p:sldId id="1190" r:id="rId53"/>
    <p:sldId id="1191" r:id="rId54"/>
    <p:sldId id="1192" r:id="rId55"/>
    <p:sldId id="1200" r:id="rId56"/>
    <p:sldId id="1201" r:id="rId57"/>
    <p:sldId id="1202" r:id="rId58"/>
    <p:sldId id="1204" r:id="rId59"/>
    <p:sldId id="1149" r:id="rId60"/>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13/12/2022</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13/12/2022</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L2 loss is suitable for a target, or a response variable that is continuous. On the other</a:t>
            </a:r>
          </a:p>
          <a:p>
            <a:r>
              <a:rPr lang="en-GB" dirty="0">
                <a:effectLst/>
                <a:latin typeface="Helvetica" pitchFamily="2" charset="0"/>
              </a:rPr>
              <a:t>hand, in a binary classification problem using LR we would like the output to match either</a:t>
            </a:r>
          </a:p>
          <a:p>
            <a:r>
              <a:rPr lang="en-GB" dirty="0">
                <a:effectLst/>
                <a:latin typeface="Helvetica" pitchFamily="2" charset="0"/>
              </a:rPr>
              <a:t>zero or one and a natural candidate for a loss function is the binary cross-entropy loss.</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56</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first approach is a leave-one-out CV (LOOCV) and the second is a K-fold cross-validation</a:t>
            </a:r>
          </a:p>
          <a:p>
            <a:r>
              <a:rPr lang="en-GB" dirty="0">
                <a:effectLst/>
                <a:latin typeface="Helvetica" pitchFamily="2" charset="0"/>
              </a:rPr>
              <a:t>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57</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13/12/2022</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13/12/2022</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13/12/2022</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13/12/2022</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13/12/2022</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13/12/2022</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13/12/2022</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13/12/2022</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13/12/2022</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69"/>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5" y="4585692"/>
            <a:ext cx="4357886"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29"/>
            <a:ext cx="5069284" cy="246658"/>
          </a:xfrm>
          <a:prstGeom prst="rect">
            <a:avLst/>
          </a:prstGeom>
        </p:spPr>
      </p:pic>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𝑦</m:t>
                              </m:r>
                            </m:e>
                            <m:sub>
                              <m:r>
                                <a:rPr lang="en-GB" sz="1800" b="0" i="1" smtClean="0">
                                  <a:latin typeface="Cambria Math" panose="02040503050406030204" pitchFamily="18" charset="0"/>
                                </a:rPr>
                                <m:t>𝑖</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0</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 </m:t>
                          </m:r>
                        </m:e>
                      </m:acc>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oMath>
                  </m:oMathPara>
                </a14:m>
                <a:endParaRPr lang="en-GB" sz="1800" dirty="0">
                  <a:solidFill>
                    <a:srgbClr val="3333B2"/>
                  </a:solidFill>
                  <a:effectLst/>
                  <a:latin typeface="CMR10"/>
                </a:endParaRP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effectLst/>
                  <a:latin typeface="CMR10"/>
                </a:endParaRPr>
              </a:p>
              <a:p>
                <a:endParaRPr lang="en-GB" sz="1800" dirty="0">
                  <a:solidFill>
                    <a:srgbClr val="3333B2"/>
                  </a:solidFill>
                  <a:latin typeface="CMR10"/>
                </a:endParaRPr>
              </a:p>
              <a:p>
                <a:r>
                  <a:rPr lang="en-GB" sz="1800" dirty="0">
                    <a:solidFill>
                      <a:srgbClr val="3333B2"/>
                    </a:solidFill>
                    <a:effectLst/>
                    <a:latin typeface="CMR10"/>
                  </a:rPr>
                  <a:t>The </a:t>
                </a:r>
                <a:r>
                  <a:rPr lang="en-GB" sz="1800" dirty="0">
                    <a:solidFill>
                      <a:srgbClr val="009900"/>
                    </a:solidFill>
                    <a:effectLst/>
                    <a:latin typeface="CMTI10"/>
                  </a:rPr>
                  <a:t>residual sum of squares </a:t>
                </a:r>
                <a:r>
                  <a:rPr lang="en-GB" sz="1800" dirty="0">
                    <a:solidFill>
                      <a:srgbClr val="3333B2"/>
                    </a:solidFill>
                    <a:effectLst/>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b="0" i="1" smtClean="0">
                        <a:solidFill>
                          <a:srgbClr val="3333B2"/>
                        </a:solidFill>
                        <a:effectLst/>
                        <a:latin typeface="Cambria Math" panose="02040503050406030204" pitchFamily="18" charset="0"/>
                      </a:rPr>
                      <m:t>𝑅𝑆𝑆</m:t>
                    </m:r>
                    <m:r>
                      <a:rPr lang="en-GB" sz="1800" b="0" i="1" smtClean="0">
                        <a:solidFill>
                          <a:srgbClr val="3333B2"/>
                        </a:solidFill>
                        <a:effectLst/>
                        <a:latin typeface="Cambria Math" panose="02040503050406030204" pitchFamily="18" charset="0"/>
                      </a:rPr>
                      <m:t>= </m:t>
                    </m:r>
                    <m:sSubSup>
                      <m:sSubSupPr>
                        <m:ctrlPr>
                          <a:rPr lang="en-GB" sz="1800" b="0" i="1" smtClean="0">
                            <a:solidFill>
                              <a:srgbClr val="3333B2"/>
                            </a:solidFill>
                            <a:effectLst/>
                            <a:latin typeface="Cambria Math" panose="02040503050406030204" pitchFamily="18" charset="0"/>
                          </a:rPr>
                        </m:ctrlPr>
                      </m:sSubSupPr>
                      <m:e>
                        <m:r>
                          <a:rPr lang="en-GB" sz="1800" b="0" i="1" smtClean="0">
                            <a:solidFill>
                              <a:srgbClr val="3333B2"/>
                            </a:solidFill>
                            <a:effectLst/>
                            <a:latin typeface="Cambria Math" panose="02040503050406030204" pitchFamily="18" charset="0"/>
                          </a:rPr>
                          <m:t>𝑒</m:t>
                        </m:r>
                      </m:e>
                      <m:sub>
                        <m:r>
                          <a:rPr lang="en-GB" sz="1800" b="0" i="1" smtClean="0">
                            <a:solidFill>
                              <a:srgbClr val="3333B2"/>
                            </a:solidFill>
                            <a:effectLst/>
                            <a:latin typeface="Cambria Math" panose="02040503050406030204" pitchFamily="18" charset="0"/>
                          </a:rPr>
                          <m:t>1</m:t>
                        </m:r>
                      </m:sub>
                      <m:sup>
                        <m:r>
                          <a:rPr lang="en-GB" sz="1800" b="0" i="1" smtClean="0">
                            <a:solidFill>
                              <a:srgbClr val="3333B2"/>
                            </a:solidFill>
                            <a:effectLst/>
                            <a:latin typeface="Cambria Math" panose="02040503050406030204" pitchFamily="18" charset="0"/>
                          </a:rPr>
                          <m:t>2</m:t>
                        </m:r>
                      </m:sup>
                    </m:sSubSup>
                  </m:oMath>
                </a14:m>
                <a:r>
                  <a:rPr lang="en-GB" sz="1800" dirty="0">
                    <a:solidFill>
                      <a:srgbClr val="3333B2"/>
                    </a:solidFill>
                    <a:effectLst/>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effectLst/>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effectLst/>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effectLst/>
                <a:latin typeface="CMR10"/>
              </a:rPr>
              <a:t>The least squares approach chooses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0</a:t>
            </a:r>
            <a:r>
              <a:rPr lang="el-GR" sz="1800" dirty="0">
                <a:solidFill>
                  <a:srgbClr val="3333B2"/>
                </a:solidFill>
                <a:effectLst/>
                <a:latin typeface="CMR8"/>
              </a:rPr>
              <a:t> </a:t>
            </a:r>
            <a:r>
              <a:rPr lang="en-GB" sz="1800" dirty="0">
                <a:solidFill>
                  <a:srgbClr val="3333B2"/>
                </a:solidFill>
                <a:effectLst/>
                <a:latin typeface="CMR10"/>
              </a:rPr>
              <a:t>and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1</a:t>
            </a:r>
            <a:r>
              <a:rPr lang="el-GR" sz="1800" dirty="0">
                <a:solidFill>
                  <a:srgbClr val="3333B2"/>
                </a:solidFill>
                <a:effectLst/>
                <a:latin typeface="CMR8"/>
              </a:rPr>
              <a:t> </a:t>
            </a:r>
            <a:r>
              <a:rPr lang="en-GB" sz="1800" dirty="0">
                <a:solidFill>
                  <a:srgbClr val="3333B2"/>
                </a:solidFill>
                <a:effectLst/>
                <a:latin typeface="CMR10"/>
              </a:rPr>
              <a:t>to minimize the RSS. </a:t>
            </a:r>
          </a:p>
          <a:p>
            <a:r>
              <a:rPr lang="en-GB" sz="1800" dirty="0">
                <a:solidFill>
                  <a:srgbClr val="3333B2"/>
                </a:solidFill>
                <a:effectLst/>
                <a:latin typeface="CMR10"/>
              </a:rPr>
              <a:t>The minimizing values can be shown to be </a:t>
            </a:r>
            <a:endParaRPr lang="en-GB" sz="1800" dirty="0">
              <a:solidFill>
                <a:srgbClr val="3333B2"/>
              </a:solidFill>
              <a:effectLst/>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0"/>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457200" y="4760650"/>
            <a:ext cx="7772400" cy="738664"/>
          </a:xfrm>
          <a:prstGeom prst="rect">
            <a:avLst/>
          </a:prstGeom>
          <a:noFill/>
        </p:spPr>
        <p:txBody>
          <a:bodyPr wrap="square" rtlCol="0">
            <a:spAutoFit/>
          </a:bodyPr>
          <a:lstStyle/>
          <a:p>
            <a:r>
              <a:rPr lang="en-GB" sz="1400" i="1" dirty="0">
                <a:solidFill>
                  <a:srgbClr val="FF0000"/>
                </a:solidFill>
                <a:latin typeface="Gill Sans MT" panose="020B0502020104020203" pitchFamily="34" charset="77"/>
              </a:rPr>
              <a:t>*Note</a:t>
            </a:r>
            <a:r>
              <a:rPr lang="en-GB" sz="14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and/or you are not expected to know them. </a:t>
            </a: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6"/>
            <a:ext cx="5976664" cy="3824500"/>
          </a:xfrm>
          <a:prstGeom prst="rect">
            <a:avLst/>
          </a:prstGeom>
        </p:spPr>
      </p:pic>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0"/>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8"/>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4"/>
            <a:ext cx="3736088" cy="3937620"/>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latin typeface="-apple-system"/>
              </a:rPr>
              <a:t>A Linear Regression model uses a </a:t>
            </a:r>
            <a:r>
              <a:rPr lang="en-GB" b="0" i="0" u="none" strike="noStrike" dirty="0">
                <a:solidFill>
                  <a:srgbClr val="FF0000"/>
                </a:solidFill>
                <a:effectLst/>
                <a:latin typeface="-apple-system"/>
              </a:rPr>
              <a:t>linear model </a:t>
            </a:r>
            <a:r>
              <a:rPr lang="en-GB" b="0" i="0" u="none" strike="noStrike" dirty="0">
                <a:solidFill>
                  <a:srgbClr val="212529"/>
                </a:solidFill>
                <a:effectLst/>
                <a:latin typeface="-apple-system"/>
              </a:rPr>
              <a:t>with coefficients w = (w</a:t>
            </a:r>
            <a:r>
              <a:rPr lang="en-GB" b="0" i="0" u="none" strike="noStrike" baseline="-25000" dirty="0">
                <a:solidFill>
                  <a:srgbClr val="212529"/>
                </a:solidFill>
                <a:effectLst/>
                <a:latin typeface="-apple-system"/>
              </a:rPr>
              <a:t>1</a:t>
            </a:r>
            <a:r>
              <a:rPr lang="en-GB" b="0" i="0" u="none" strike="noStrike" dirty="0">
                <a:solidFill>
                  <a:srgbClr val="212529"/>
                </a:solidFill>
                <a:effectLst/>
                <a:latin typeface="-apple-system"/>
              </a:rPr>
              <a:t>, …, </a:t>
            </a:r>
            <a:r>
              <a:rPr lang="en-GB" b="0" i="0" u="none" strike="noStrike" dirty="0" err="1">
                <a:solidFill>
                  <a:srgbClr val="212529"/>
                </a:solidFill>
                <a:effectLst/>
                <a:latin typeface="-apple-system"/>
              </a:rPr>
              <a:t>w</a:t>
            </a:r>
            <a:r>
              <a:rPr lang="en-GB" b="0" i="0" u="none" strike="noStrike" baseline="-25000" dirty="0" err="1">
                <a:solidFill>
                  <a:srgbClr val="212529"/>
                </a:solidFill>
                <a:effectLst/>
                <a:latin typeface="-apple-system"/>
              </a:rPr>
              <a:t>n</a:t>
            </a:r>
            <a:r>
              <a:rPr lang="en-GB" b="0" i="0" u="none" strike="noStrike" dirty="0">
                <a:solidFill>
                  <a:srgbClr val="212529"/>
                </a:solidFill>
                <a:effectLst/>
                <a:latin typeface="-apple-system"/>
              </a:rPr>
              <a:t>) to minimise the residual sum of squares between the observed targets in the dataset, and the targets that are predicted by the linear approximation used in the model.</a:t>
            </a:r>
            <a:endParaRPr lang="en-US" dirty="0"/>
          </a:p>
        </p:txBody>
      </p:sp>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0"/>
            <a:ext cx="4064000" cy="59690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89"/>
            <a:ext cx="3456384" cy="646331"/>
          </a:xfrm>
          <a:prstGeom prst="rect">
            <a:avLst/>
          </a:prstGeom>
          <a:noFill/>
        </p:spPr>
        <p:txBody>
          <a:bodyPr wrap="square">
            <a:spAutoFit/>
          </a:bodyPr>
          <a:lstStyle/>
          <a:p>
            <a:r>
              <a:rPr lang="en-GB" dirty="0">
                <a:effectLst/>
                <a:latin typeface="Helvetica" pitchFamily="2" charset="0"/>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4" y="4084271"/>
            <a:ext cx="3456382" cy="646331"/>
          </a:xfrm>
          <a:prstGeom prst="rect">
            <a:avLst/>
          </a:prstGeom>
          <a:noFill/>
        </p:spPr>
        <p:txBody>
          <a:bodyPr wrap="square">
            <a:spAutoFit/>
          </a:bodyPr>
          <a:lstStyle/>
          <a:p>
            <a:r>
              <a:rPr lang="en-GB" dirty="0">
                <a:effectLst/>
                <a:latin typeface="Helvetica" pitchFamily="2" charset="0"/>
              </a:rPr>
              <a:t>(b) Data with polynomial regression (degree 2).</a:t>
            </a:r>
            <a:endParaRPr lang="en-US" dirty="0"/>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the models calculates weights for each of the features in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patient’s cognitive ability will decline and your variables are age and sleep quality, and a cognitive test result, a simple linear model would be:</a:t>
                </a:r>
              </a:p>
              <a:p>
                <a:pPr marL="333361"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latin typeface="Helvetica" pitchFamily="2" charset="0"/>
              </a:rPr>
              <a:t>Predict the change in </a:t>
            </a:r>
            <a:r>
              <a:rPr lang="en-GB" b="0" i="0" u="none" strike="noStrike" dirty="0">
                <a:solidFill>
                  <a:srgbClr val="212121"/>
                </a:solidFill>
                <a:effectLst/>
                <a:latin typeface="BlinkMacSystemFont"/>
              </a:rPr>
              <a:t>Neuropsychiatric Inventory (NPI) </a:t>
            </a:r>
            <a:r>
              <a:rPr lang="en-GB" dirty="0">
                <a:latin typeface="Helvetica" pitchFamily="2" charset="0"/>
              </a:rPr>
              <a:t>scores in people living with dementia as a function of a number of different clinical measurements and/or in-home observations.</a:t>
            </a:r>
          </a:p>
          <a:p>
            <a:pPr lvl="1"/>
            <a:r>
              <a:rPr lang="en-GB" dirty="0">
                <a:latin typeface="Helvetica" pitchFamily="2" charset="0"/>
              </a:rPr>
              <a:t>e.g., https://</a:t>
            </a:r>
            <a:r>
              <a:rPr lang="en-GB" dirty="0" err="1">
                <a:latin typeface="Helvetica" pitchFamily="2" charset="0"/>
              </a:rPr>
              <a:t>pubmed.ncbi.nlm.nih.gov</a:t>
            </a:r>
            <a:r>
              <a:rPr lang="en-GB" dirty="0">
                <a:latin typeface="Helvetica" pitchFamily="2" charset="0"/>
              </a:rPr>
              <a:t>/22531424/</a:t>
            </a:r>
          </a:p>
          <a:p>
            <a:endParaRPr lang="en-GB" dirty="0">
              <a:latin typeface="Helvetica" pitchFamily="2" charset="0"/>
            </a:endParaRPr>
          </a:p>
          <a:p>
            <a:r>
              <a:rPr lang="en-GB" dirty="0">
                <a:latin typeface="Helvetica" pitchFamily="2" charset="0"/>
              </a:rPr>
              <a:t>Predicting the functional consequences after TBI</a:t>
            </a:r>
            <a:r>
              <a:rPr lang="en-US" dirty="0">
                <a:latin typeface="Helvetica" pitchFamily="2" charset="0"/>
              </a:rPr>
              <a:t> as a function of </a:t>
            </a:r>
            <a:r>
              <a:rPr lang="en-GB" dirty="0">
                <a:latin typeface="Helvetica" pitchFamily="2" charset="0"/>
              </a:rPr>
              <a:t>TBI severity, more prominent CT abnormality, past psychiatric history and alcohol intoxication.</a:t>
            </a:r>
          </a:p>
          <a:p>
            <a:pPr lvl="1"/>
            <a:r>
              <a:rPr lang="en-GB" dirty="0">
                <a:latin typeface="Helvetica" pitchFamily="2" charset="0"/>
              </a:rPr>
              <a:t>e.g., https://</a:t>
            </a:r>
            <a:r>
              <a:rPr lang="en-GB" dirty="0" err="1">
                <a:latin typeface="Helvetica" pitchFamily="2" charset="0"/>
              </a:rPr>
              <a:t>pubmed.ncbi.nlm.nih.gov</a:t>
            </a:r>
            <a:r>
              <a:rPr lang="en-GB" dirty="0">
                <a:latin typeface="Helvetica" pitchFamily="2" charset="0"/>
              </a:rPr>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penalizes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i="0" dirty="0">
                <a:solidFill>
                  <a:srgbClr val="3D3B49"/>
                </a:solidFill>
                <a:effectLst/>
                <a:latin typeface="guardian-text-oreilly"/>
              </a:rPr>
              <a:t>Source: Machine Learning with Spark - Second Edition by Rajdeep Dua, Manpreet Singh Ghotra, Nick Pentreath, O’Reilly</a:t>
            </a:r>
            <a:endParaRPr lang="en-GB" sz="900" i="0" dirty="0">
              <a:solidFill>
                <a:srgbClr val="3D3B49"/>
              </a:solidFill>
              <a:effectLst/>
              <a:latin typeface="guardian-text-oreilly"/>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L1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2377177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6"/>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p:spTree>
    <p:extLst>
      <p:ext uri="{BB962C8B-B14F-4D97-AF65-F5344CB8AC3E}">
        <p14:creationId xmlns:p14="http://schemas.microsoft.com/office/powerpoint/2010/main" val="37586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r>
              <a:rPr lang="en-US" dirty="0"/>
              <a:t>L2 </a:t>
            </a:r>
            <a:r>
              <a:rPr lang="en-GB" dirty="0"/>
              <a:t>regularisation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sz="2000" i="1" smtClean="0">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b="0" i="1" smtClean="0">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𝑖</m:t>
                                  </m:r>
                                </m:sub>
                              </m:sSub>
                              <m:r>
                                <a:rPr lang="en-GB" sz="2000" i="1">
                                  <a:latin typeface="Cambria Math" panose="02040503050406030204" pitchFamily="18" charset="0"/>
                                </a:rPr>
                                <m:t>)</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𝜆</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smtClean="0">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sz="2000" i="1" smtClean="0">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spTree>
    <p:extLst>
      <p:ext uri="{BB962C8B-B14F-4D97-AF65-F5344CB8AC3E}">
        <p14:creationId xmlns:p14="http://schemas.microsoft.com/office/powerpoint/2010/main" val="1141684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L1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spTree>
    <p:extLst>
      <p:ext uri="{BB962C8B-B14F-4D97-AF65-F5344CB8AC3E}">
        <p14:creationId xmlns:p14="http://schemas.microsoft.com/office/powerpoint/2010/main" val="322957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30</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1954"/>
            <a:ext cx="6080154" cy="3410818"/>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0"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09663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0" cy="648072"/>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“sigmoid” means S-shaped for a plot. </a:t>
            </a:r>
          </a:p>
          <a:p>
            <a:r>
              <a:rPr lang="en-GB" dirty="0">
                <a:effectLst/>
              </a:rPr>
              <a:t>It is also known as a squashing function, since it maps the whole real line to [0, 1].</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3" y="2457450"/>
            <a:ext cx="5035509" cy="976114"/>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0"/>
            <a:ext cx="3717776" cy="2765383"/>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x = x</a:t>
            </a:r>
            <a:r>
              <a:rPr lang="en-GB" sz="2400" baseline="30000" dirty="0">
                <a:effectLst/>
              </a:rPr>
              <a:t>∗</a:t>
            </a:r>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112" y="2739723"/>
            <a:ext cx="3515072" cy="2614606"/>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effectLst/>
              </a:rPr>
              <a:t>We notice that this decision rule has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sz="2000" dirty="0">
                <a:effectLst/>
              </a:rPr>
              <a:t>Practical methodology</a:t>
            </a:r>
            <a:endParaRPr lang="en-US" sz="2000"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smtClean="0"/>
              <a:pPr/>
              <a:t>36</a:t>
            </a:fld>
            <a:endParaRPr lang="en-GB" altLang="en-US" sz="2000"/>
          </a:p>
        </p:txBody>
      </p:sp>
    </p:spTree>
    <p:extLst>
      <p:ext uri="{BB962C8B-B14F-4D97-AF65-F5344CB8AC3E}">
        <p14:creationId xmlns:p14="http://schemas.microsoft.com/office/powerpoint/2010/main" val="178505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39</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799"/>
            <a:ext cx="5272112" cy="410355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a:p>
                <a:pPr marL="0" indent="0">
                  <a:buNone/>
                </a:pPr>
                <a:r>
                  <a:rPr lang="en-US" dirty="0"/>
                  <a:t>Using training data. </a:t>
                </a:r>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a:p>
        </p:txBody>
      </p:sp>
    </p:spTree>
    <p:extLst>
      <p:ext uri="{BB962C8B-B14F-4D97-AF65-F5344CB8AC3E}">
        <p14:creationId xmlns:p14="http://schemas.microsoft.com/office/powerpoint/2010/main" val="1014333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effectLst/>
              </a:rPr>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effectLst/>
            </a:endParaRPr>
          </a:p>
          <a:p>
            <a:endParaRPr lang="en-GB" sz="1600" dirty="0"/>
          </a:p>
          <a:p>
            <a:endParaRPr lang="en-GB" sz="1600" dirty="0">
              <a:effectLst/>
            </a:endParaRPr>
          </a:p>
          <a:p>
            <a:endParaRPr lang="en-GB" sz="1600" dirty="0"/>
          </a:p>
          <a:p>
            <a:r>
              <a:rPr lang="en-GB" sz="1600" dirty="0">
                <a:effectLst/>
              </a:rPr>
              <a:t>This is illustrated in the figure above, where we see that using a high degree polynomial results in a curve that is very “wiggly”. It is unlikely that the true function has such extreme oscillations. </a:t>
            </a:r>
          </a:p>
          <a:p>
            <a:r>
              <a:rPr lang="en-GB" sz="1600" dirty="0">
                <a:effectLst/>
              </a:rPr>
              <a:t>Using such a model might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4"/>
            <a:ext cx="6336704" cy="1643793"/>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45</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79"/>
            <a:ext cx="7772400" cy="4181642"/>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8"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in order to estimate the accuracy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0" y="1357333"/>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8" y="5478754"/>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p:spTree>
    <p:extLst>
      <p:ext uri="{BB962C8B-B14F-4D97-AF65-F5344CB8AC3E}">
        <p14:creationId xmlns:p14="http://schemas.microsoft.com/office/powerpoint/2010/main" val="358230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Y on x</a:t>
            </a:r>
            <a:r>
              <a:rPr lang="en-GB" sz="2400" baseline="-25000" dirty="0">
                <a:solidFill>
                  <a:srgbClr val="16191F"/>
                </a:solidFill>
              </a:rPr>
              <a:t>1</a:t>
            </a:r>
            <a:r>
              <a:rPr lang="en-GB" sz="2400" dirty="0">
                <a:solidFill>
                  <a:srgbClr val="16191F"/>
                </a:solidFill>
              </a:rPr>
              <a:t>, x</a:t>
            </a:r>
            <a:r>
              <a:rPr lang="en-GB" sz="2400" baseline="-25000" dirty="0">
                <a:solidFill>
                  <a:srgbClr val="16191F"/>
                </a:solidFill>
              </a:rPr>
              <a:t>2</a:t>
            </a:r>
            <a:r>
              <a:rPr lang="en-GB" sz="2400" dirty="0">
                <a:solidFill>
                  <a:srgbClr val="16191F"/>
                </a:solidFill>
              </a:rPr>
              <a:t>,...</a:t>
            </a:r>
            <a:r>
              <a:rPr lang="en-GB" sz="2400" dirty="0" err="1">
                <a:solidFill>
                  <a:srgbClr val="16191F"/>
                </a:solidFill>
              </a:rPr>
              <a:t>x</a:t>
            </a:r>
            <a:r>
              <a:rPr lang="en-GB" sz="2400" baseline="-25000" dirty="0" err="1">
                <a:solidFill>
                  <a:srgbClr val="16191F"/>
                </a:solidFill>
              </a:rPr>
              <a:t>n</a:t>
            </a:r>
            <a:r>
              <a:rPr lang="en-GB" sz="2400" dirty="0">
                <a:solidFill>
                  <a:srgbClr val="16191F"/>
                </a:solidFill>
              </a:rPr>
              <a:t> is linear. </a:t>
            </a:r>
          </a:p>
          <a:p>
            <a:endParaRPr lang="en-US" dirty="0"/>
          </a:p>
        </p:txBody>
      </p:sp>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K folds; then, for each fold k ∈ {1, . . . , K},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900" y="2353444"/>
            <a:ext cx="4178300" cy="270510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85824" y="4585692"/>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Tree>
    <p:extLst>
      <p:ext uri="{BB962C8B-B14F-4D97-AF65-F5344CB8AC3E}">
        <p14:creationId xmlns:p14="http://schemas.microsoft.com/office/powerpoint/2010/main" val="3986366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You have been asked to train a logistic regression model for a binary classification problem using the L2 loss for optimisation. </a:t>
            </a:r>
          </a:p>
          <a:p>
            <a:r>
              <a:rPr lang="en-GB" dirty="0">
                <a:effectLst/>
              </a:rPr>
              <a:t>Do you think L2 is a good choice here?</a:t>
            </a:r>
          </a:p>
          <a:p>
            <a:endParaRPr lang="en-GB" dirty="0"/>
          </a:p>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a:p>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4"/>
            <a:ext cx="3925416" cy="2658577"/>
          </a:xfrm>
          <a:prstGeom prst="rect">
            <a:avLst/>
          </a:prstGeom>
        </p:spPr>
      </p:pic>
      <p:sp>
        <p:nvSpPr>
          <p:cNvPr id="7" name="TextBox 6">
            <a:extLst>
              <a:ext uri="{FF2B5EF4-FFF2-40B4-BE49-F238E27FC236}">
                <a16:creationId xmlns:a16="http://schemas.microsoft.com/office/drawing/2014/main" id="{663A4868-B904-6AAD-F006-793691BAFDC4}"/>
              </a:ext>
            </a:extLst>
          </p:cNvPr>
          <p:cNvSpPr txBox="1"/>
          <p:nvPr/>
        </p:nvSpPr>
        <p:spPr>
          <a:xfrm>
            <a:off x="457200" y="4813347"/>
            <a:ext cx="6419056" cy="369332"/>
          </a:xfrm>
          <a:prstGeom prst="rect">
            <a:avLst/>
          </a:prstGeom>
          <a:noFill/>
        </p:spPr>
        <p:txBody>
          <a:bodyPr wrap="square">
            <a:spAutoFit/>
          </a:bodyPr>
          <a:lstStyle/>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p:txBody>
      </p:sp>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0"/>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dirty="0"/>
              <a:t>Machine Learning: A Probabilistic Perspective Kevin P. Murphy, MIT Press.</a:t>
            </a:r>
          </a:p>
          <a:p>
            <a:pPr lvl="1"/>
            <a:r>
              <a:rPr lang="en-GB" dirty="0" err="1"/>
              <a:t>Tibshirani</a:t>
            </a:r>
            <a:r>
              <a:rPr lang="en-GB" dirty="0"/>
              <a:t> et al.: An introduction to statistical learning: https://</a:t>
            </a:r>
            <a:r>
              <a:rPr lang="en-GB" dirty="0" err="1"/>
              <a:t>www.statlearning.com</a:t>
            </a:r>
            <a:endParaRPr lang="en-GB" dirty="0"/>
          </a:p>
          <a:p>
            <a:pPr lvl="1"/>
            <a:endParaRPr lang="en-GB"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58</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a:t>
            </a:r>
            <a:r>
              <a:rPr lang="en-US" dirty="0" err="1"/>
              <a:t>p.barnaghi@imperial.ac.uk</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085428"/>
            <a:ext cx="4843126" cy="2572561"/>
          </a:xfrm>
          <a:prstGeom prst="rect">
            <a:avLst/>
          </a:prstGeom>
        </p:spPr>
      </p:pic>
    </p:spTree>
    <p:extLst>
      <p:ext uri="{BB962C8B-B14F-4D97-AF65-F5344CB8AC3E}">
        <p14:creationId xmlns:p14="http://schemas.microsoft.com/office/powerpoint/2010/main" val="30526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708" lvl="3" indent="0">
                  <a:buNone/>
                </a:pPr>
                <a14:m>
                  <m:oMathPara xmlns:m="http://schemas.openxmlformats.org/officeDocument/2006/math">
                    <m:oMathParaPr>
                      <m:jc m:val="centerGroup"/>
                    </m:oMathParaPr>
                    <m:oMath xmlns:m="http://schemas.openxmlformats.org/officeDocument/2006/math">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1047708" lvl="3" indent="0">
                  <a:buNone/>
                </a:pPr>
                <a:r>
                  <a:rPr lang="en-GB" sz="1600" dirty="0">
                    <a:effectLst/>
                  </a:rPr>
                  <a:t>Or</a:t>
                </a:r>
                <a:r>
                  <a:rPr lang="en-GB" sz="2000" dirty="0">
                    <a:effectLst/>
                  </a:rPr>
                  <a:t>  </a:t>
                </a:r>
                <a:endParaRPr lang="en-GB" sz="2400" dirty="0">
                  <a:effectLst/>
                </a:endParaRPr>
              </a:p>
              <a:p>
                <a:pPr marL="2285909" lvl="6" indent="0">
                  <a:buNone/>
                </a:pPr>
                <a14:m>
                  <m:oMathPara xmlns:m="http://schemas.openxmlformats.org/officeDocument/2006/math">
                    <m:oMathParaPr>
                      <m:jc m:val="center"/>
                    </m:oMathParaPr>
                    <m:oMath xmlns:m="http://schemas.openxmlformats.org/officeDocument/2006/math">
                      <m:r>
                        <a:rPr lang="en-GB" sz="2000" b="0" i="1" smtClean="0">
                          <a:effectLst/>
                          <a:latin typeface="Cambria Math" panose="02040503050406030204" pitchFamily="18" charset="0"/>
                        </a:rPr>
                        <m:t>   </m:t>
                      </m:r>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2285909" lvl="6" indent="0">
                  <a:buNone/>
                </a:pPr>
                <a:endParaRPr lang="en-GB" sz="2000" b="0" dirty="0">
                  <a:effectLst/>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effectLst/>
                </a:endParaRPr>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effectLst/>
                  <a:latin typeface="CMR10"/>
                </a:endParaRPr>
              </a:p>
              <a:p>
                <a:pPr marL="0" indent="0">
                  <a:buNone/>
                </a:pPr>
                <a14:m>
                  <m:oMathPara xmlns:m="http://schemas.openxmlformats.org/officeDocument/2006/math">
                    <m:oMathParaPr>
                      <m:jc m:val="centerGroup"/>
                    </m:oMathParaPr>
                    <m:oMath xmlns:m="http://schemas.openxmlformats.org/officeDocument/2006/math">
                      <m:r>
                        <a:rPr lang="en-GB" sz="1800" b="0" i="1" smtClean="0">
                          <a:effectLst/>
                          <a:latin typeface="Cambria Math" panose="02040503050406030204" pitchFamily="18" charset="0"/>
                        </a:rPr>
                        <m:t>𝑌</m:t>
                      </m:r>
                      <m:r>
                        <a:rPr lang="en-GB" sz="1800" b="0" i="1" smtClean="0">
                          <a:effectLst/>
                          <a:latin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0</m:t>
                          </m:r>
                        </m:sub>
                      </m:sSub>
                      <m:r>
                        <a:rPr lang="en-GB" sz="1800" b="0" i="1" smtClean="0">
                          <a:effectLst/>
                          <a:latin typeface="Cambria Math" panose="02040503050406030204" pitchFamily="18" charset="0"/>
                          <a:ea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1</m:t>
                          </m:r>
                        </m:sub>
                      </m:sSub>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m:oMathPara>
                </a14:m>
                <a:endParaRPr lang="en-GB" sz="1800" b="0" dirty="0">
                  <a:effectLst/>
                  <a:ea typeface="Cambria Math" panose="02040503050406030204" pitchFamily="18" charset="0"/>
                </a:endParaRPr>
              </a:p>
              <a:p>
                <a:endParaRPr lang="en-GB" sz="1800" dirty="0">
                  <a:latin typeface="CMR10"/>
                </a:endParaRPr>
              </a:p>
              <a:p>
                <a:r>
                  <a:rPr lang="en-GB" sz="1800" dirty="0">
                    <a:effectLst/>
                    <a:latin typeface="CMR10"/>
                  </a:rPr>
                  <a:t>Given some estimates </a:t>
                </a:r>
                <a:r>
                  <a:rPr lang="el-GR" sz="1800" dirty="0">
                    <a:effectLst/>
                    <a:latin typeface="CMMI10"/>
                  </a:rPr>
                  <a:t>β</a:t>
                </a:r>
                <a:r>
                  <a:rPr lang="el-GR" sz="1800" dirty="0">
                    <a:effectLst/>
                    <a:latin typeface="CMR10"/>
                  </a:rPr>
                  <a:t>ˆ</a:t>
                </a:r>
                <a:r>
                  <a:rPr lang="el-GR" sz="1800" baseline="-25000" dirty="0">
                    <a:effectLst/>
                    <a:latin typeface="CMR8"/>
                  </a:rPr>
                  <a:t>0</a:t>
                </a:r>
                <a:r>
                  <a:rPr lang="el-GR" sz="1800" dirty="0">
                    <a:effectLst/>
                    <a:latin typeface="CMR8"/>
                  </a:rPr>
                  <a:t> </a:t>
                </a:r>
                <a:r>
                  <a:rPr lang="en-GB" sz="1800" dirty="0">
                    <a:effectLst/>
                    <a:latin typeface="CMR10"/>
                  </a:rPr>
                  <a:t>and </a:t>
                </a:r>
                <a:r>
                  <a:rPr lang="el-GR" sz="1800" dirty="0">
                    <a:effectLst/>
                    <a:latin typeface="CMMI10"/>
                  </a:rPr>
                  <a:t>β</a:t>
                </a:r>
                <a:r>
                  <a:rPr lang="el-GR" sz="1800" dirty="0">
                    <a:effectLst/>
                    <a:latin typeface="CMR10"/>
                  </a:rPr>
                  <a:t>ˆ</a:t>
                </a:r>
                <a:r>
                  <a:rPr lang="el-GR" sz="1800" baseline="-25000" dirty="0">
                    <a:effectLst/>
                    <a:latin typeface="CMR8"/>
                  </a:rPr>
                  <a:t>1</a:t>
                </a:r>
                <a:r>
                  <a:rPr lang="el-GR" sz="1800" dirty="0">
                    <a:effectLst/>
                    <a:latin typeface="CMR8"/>
                  </a:rPr>
                  <a:t> </a:t>
                </a:r>
                <a:r>
                  <a:rPr lang="en-GB" sz="1800" dirty="0">
                    <a:effectLst/>
                    <a:latin typeface="CMR10"/>
                  </a:rPr>
                  <a:t>for the model coefficients, we predict future values using</a:t>
                </a:r>
              </a:p>
              <a:p>
                <a:pPr marL="0" indent="0">
                  <a:buNone/>
                </a:pPr>
                <a:endParaRPr lang="en-GB" sz="1800" dirty="0">
                  <a:latin typeface="CMR10"/>
                </a:endParaRPr>
              </a:p>
              <a:p>
                <a:pPr marL="0" indent="0">
                  <a:buNone/>
                </a:pPr>
                <a:r>
                  <a:rPr lang="en-GB" sz="1800" dirty="0">
                    <a:latin typeface="CMR10"/>
                  </a:rPr>
                  <a:t>			</a:t>
                </a:r>
                <a:r>
                  <a:rPr lang="en-GB" sz="1800" b="0" dirty="0">
                    <a:effectLst/>
                  </a:rPr>
                  <a:t>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r>
                      <a:rPr lang="en-GB" sz="1800" b="0" i="1" smtClean="0">
                        <a:effectLst/>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b="0" i="1" smtClean="0">
                        <a:effectLst/>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ea typeface="Cambria Math" panose="02040503050406030204" pitchFamily="18" charset="0"/>
                              </a:rPr>
                              <m:t>1</m:t>
                            </m:r>
                          </m:sub>
                        </m:sSub>
                      </m:e>
                    </m:acc>
                    <m:r>
                      <a:rPr lang="en-GB" sz="1800" b="0" i="1" smtClean="0">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a14:m>
                <a:endParaRPr lang="en-GB" sz="1800" dirty="0">
                  <a:latin typeface="CMR10"/>
                </a:endParaRPr>
              </a:p>
              <a:p>
                <a:pPr marL="3047878" lvl="8" indent="0">
                  <a:buNone/>
                </a:pPr>
                <a:r>
                  <a:rPr lang="en-GB" sz="1133" dirty="0">
                    <a:effectLst/>
                    <a:latin typeface="CMMI10"/>
                  </a:rPr>
                  <a:t> </a:t>
                </a:r>
                <a:endParaRPr lang="en-GB" sz="933" dirty="0">
                  <a:effectLst/>
                </a:endParaRPr>
              </a:p>
              <a:p>
                <a:r>
                  <a:rPr lang="en-GB" sz="1800" dirty="0">
                    <a:effectLst/>
                    <a:latin typeface="CMR10"/>
                  </a:rPr>
                  <a:t>where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oMath>
                </a14:m>
                <a:r>
                  <a:rPr lang="en-GB" sz="1800" dirty="0">
                    <a:effectLst/>
                    <a:latin typeface="CMR10"/>
                  </a:rPr>
                  <a:t> indicates a prediction of </a:t>
                </a:r>
                <a:r>
                  <a:rPr lang="en-GB" sz="1800" dirty="0">
                    <a:effectLst/>
                    <a:latin typeface="CMMI10"/>
                  </a:rPr>
                  <a:t>Y </a:t>
                </a:r>
                <a:r>
                  <a:rPr lang="en-GB" sz="1800" dirty="0">
                    <a:effectLst/>
                    <a:latin typeface="CMR10"/>
                  </a:rPr>
                  <a:t>on the basis of </a:t>
                </a:r>
                <a:r>
                  <a:rPr lang="en-GB" sz="1800" dirty="0">
                    <a:effectLst/>
                    <a:latin typeface="CMMI10"/>
                  </a:rPr>
                  <a:t>X </a:t>
                </a:r>
                <a:r>
                  <a:rPr lang="en-GB" sz="1800" dirty="0">
                    <a:effectLst/>
                    <a:latin typeface="CMR10"/>
                  </a:rPr>
                  <a:t>= </a:t>
                </a:r>
                <a:r>
                  <a:rPr lang="en-GB" sz="1800" dirty="0">
                    <a:effectLst/>
                    <a:latin typeface="CMMI10"/>
                  </a:rPr>
                  <a:t>x</a:t>
                </a:r>
                <a:r>
                  <a:rPr lang="en-GB" sz="1800" dirty="0">
                    <a:effectLst/>
                    <a:latin typeface="CMR10"/>
                  </a:rPr>
                  <a:t>. The </a:t>
                </a:r>
                <a:r>
                  <a:rPr lang="en-GB" sz="1800" dirty="0">
                    <a:solidFill>
                      <a:srgbClr val="FF0000"/>
                    </a:solidFill>
                    <a:effectLst/>
                    <a:latin typeface="CMTI10"/>
                  </a:rPr>
                  <a:t>hat </a:t>
                </a:r>
                <a:r>
                  <a:rPr lang="en-GB" sz="1800" dirty="0">
                    <a:effectLst/>
                    <a:latin typeface="CMR10"/>
                  </a:rPr>
                  <a:t>symbol denotes an estimated value. </a:t>
                </a:r>
                <a:endParaRPr lang="en-GB" sz="1600" dirty="0">
                  <a:effectLst/>
                </a:endParaRPr>
              </a:p>
              <a:p>
                <a:pPr marL="0" indent="0">
                  <a:buNone/>
                </a:pPr>
                <a:r>
                  <a:rPr lang="en-GB" sz="1800" dirty="0">
                    <a:effectLst/>
                    <a:latin typeface="CMR10"/>
                  </a:rPr>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4" y="1142737"/>
            <a:ext cx="4717876" cy="3504708"/>
          </a:xfrm>
          <a:prstGeom prst="rect">
            <a:avLst/>
          </a:prstGeom>
        </p:spPr>
      </p:pic>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36519</TotalTime>
  <Words>2917</Words>
  <Application>Microsoft Macintosh PowerPoint</Application>
  <PresentationFormat>On-screen Show (16:10)</PresentationFormat>
  <Paragraphs>325</Paragraphs>
  <Slides>59</Slides>
  <Notes>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Slide Titles</vt:lpstr>
      </vt:variant>
      <vt:variant>
        <vt:i4>59</vt:i4>
      </vt:variant>
      <vt:variant>
        <vt:lpstr>Custom Shows</vt:lpstr>
      </vt:variant>
      <vt:variant>
        <vt:i4>1</vt:i4>
      </vt:variant>
    </vt:vector>
  </HeadingPairs>
  <TitlesOfParts>
    <vt:vector size="76" baseType="lpstr">
      <vt:lpstr>-apple-system</vt:lpstr>
      <vt:lpstr>Arial</vt:lpstr>
      <vt:lpstr>BlinkMacSystemFont</vt:lpstr>
      <vt:lpstr>Calibri</vt:lpstr>
      <vt:lpstr>Cambria Math</vt:lpstr>
      <vt:lpstr>CMMI10</vt:lpstr>
      <vt:lpstr>CMR10</vt:lpstr>
      <vt:lpstr>CMR8</vt:lpstr>
      <vt:lpstr>CMSY10</vt:lpstr>
      <vt:lpstr>CMTI10</vt:lpstr>
      <vt:lpstr>Gill Sans MT</vt:lpstr>
      <vt:lpstr>guardian-text-oreilly</vt:lpstr>
      <vt:lpstr>Helvetica</vt:lpstr>
      <vt:lpstr>Lora</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L1 Regularisation (Lasso)</vt:lpstr>
      <vt:lpstr>Lasso – setting λ </vt:lpstr>
      <vt:lpstr>L2 regularisation (Ridge)</vt:lpstr>
      <vt:lpstr>Lasso and Ridge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No free lunch theorem</vt:lpstr>
      <vt:lpstr>Different models for different problems</vt:lpstr>
      <vt:lpstr>Review questions  </vt:lpstr>
      <vt:lpstr>Q1</vt:lpstr>
      <vt:lpstr>Q2</vt:lpstr>
      <vt:lpstr>Acknowledgement</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159</cp:revision>
  <cp:lastPrinted>2018-10-01T18:07:26Z</cp:lastPrinted>
  <dcterms:created xsi:type="dcterms:W3CDTF">2015-10-05T13:27:19Z</dcterms:created>
  <dcterms:modified xsi:type="dcterms:W3CDTF">2022-12-13T10:24:08Z</dcterms:modified>
  <cp:category/>
</cp:coreProperties>
</file>