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5" r:id="rId1"/>
  </p:sldMasterIdLst>
  <p:notesMasterIdLst>
    <p:notesMasterId r:id="rId29"/>
  </p:notesMasterIdLst>
  <p:handoutMasterIdLst>
    <p:handoutMasterId r:id="rId30"/>
  </p:handoutMasterIdLst>
  <p:sldIdLst>
    <p:sldId id="297" r:id="rId2"/>
    <p:sldId id="1295" r:id="rId3"/>
    <p:sldId id="1294" r:id="rId4"/>
    <p:sldId id="1296" r:id="rId5"/>
    <p:sldId id="1751618702" r:id="rId6"/>
    <p:sldId id="1751618693" r:id="rId7"/>
    <p:sldId id="1751618701" r:id="rId8"/>
    <p:sldId id="1751618694" r:id="rId9"/>
    <p:sldId id="1297" r:id="rId10"/>
    <p:sldId id="1751618703" r:id="rId11"/>
    <p:sldId id="1751618704" r:id="rId12"/>
    <p:sldId id="1751618705" r:id="rId13"/>
    <p:sldId id="1751618706" r:id="rId14"/>
    <p:sldId id="1751618707" r:id="rId15"/>
    <p:sldId id="1751618708" r:id="rId16"/>
    <p:sldId id="1751618709" r:id="rId17"/>
    <p:sldId id="1751618710" r:id="rId18"/>
    <p:sldId id="1751618711" r:id="rId19"/>
    <p:sldId id="1751618712" r:id="rId20"/>
    <p:sldId id="1751618713" r:id="rId21"/>
    <p:sldId id="1751618714" r:id="rId22"/>
    <p:sldId id="1751618715" r:id="rId23"/>
    <p:sldId id="1751618717" r:id="rId24"/>
    <p:sldId id="1751618718" r:id="rId25"/>
    <p:sldId id="1751618719" r:id="rId26"/>
    <p:sldId id="1751618716" r:id="rId27"/>
    <p:sldId id="1149" r:id="rId28"/>
  </p:sldIdLst>
  <p:sldSz cx="9144000" cy="5715000" type="screen16x10"/>
  <p:notesSz cx="7099300" cy="10234613"/>
  <p:custShowLst>
    <p:custShow name="Custom Show 1" id="0">
      <p:sldLst/>
    </p:custShow>
  </p:custShow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3CBD0"/>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7"/>
    <p:restoredTop sz="90259"/>
  </p:normalViewPr>
  <p:slideViewPr>
    <p:cSldViewPr>
      <p:cViewPr varScale="1">
        <p:scale>
          <a:sx n="122" d="100"/>
          <a:sy n="122" d="100"/>
        </p:scale>
        <p:origin x="1456" y="192"/>
      </p:cViewPr>
      <p:guideLst>
        <p:guide orient="horz" pos="180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84" y="-11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3EEB7E-342C-4D44-8425-C98E9D60EF2B}"/>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3" name="Date Placeholder 2">
            <a:extLst>
              <a:ext uri="{FF2B5EF4-FFF2-40B4-BE49-F238E27FC236}">
                <a16:creationId xmlns:a16="http://schemas.microsoft.com/office/drawing/2014/main" id="{9A43D0DD-932A-5741-880E-160F8E56A889}"/>
              </a:ext>
            </a:extLst>
          </p:cNvPr>
          <p:cNvSpPr>
            <a:spLocks noGrp="1"/>
          </p:cNvSpPr>
          <p:nvPr>
            <p:ph type="dt" sz="quarter"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C1C3F073-AC64-0F45-9937-4D0EE9B5E984}" type="datetimeFigureOut">
              <a:rPr lang="en-GB" altLang="en-US"/>
              <a:pPr>
                <a:defRPr/>
              </a:pPr>
              <a:t>25/12/2022</a:t>
            </a:fld>
            <a:endParaRPr lang="en-GB" altLang="en-US" dirty="0"/>
          </a:p>
        </p:txBody>
      </p:sp>
      <p:sp>
        <p:nvSpPr>
          <p:cNvPr id="4" name="Footer Placeholder 3">
            <a:extLst>
              <a:ext uri="{FF2B5EF4-FFF2-40B4-BE49-F238E27FC236}">
                <a16:creationId xmlns:a16="http://schemas.microsoft.com/office/drawing/2014/main" id="{8A873E12-75FF-1948-A0BC-C4BC40ED2AEF}"/>
              </a:ext>
            </a:extLst>
          </p:cNvPr>
          <p:cNvSpPr>
            <a:spLocks noGrp="1"/>
          </p:cNvSpPr>
          <p:nvPr>
            <p:ph type="ftr" sz="quarter" idx="2"/>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5" name="Slide Number Placeholder 4">
            <a:extLst>
              <a:ext uri="{FF2B5EF4-FFF2-40B4-BE49-F238E27FC236}">
                <a16:creationId xmlns:a16="http://schemas.microsoft.com/office/drawing/2014/main" id="{A174CBEF-A2D1-1F49-8374-059301F11E29}"/>
              </a:ext>
            </a:extLst>
          </p:cNvPr>
          <p:cNvSpPr>
            <a:spLocks noGrp="1"/>
          </p:cNvSpPr>
          <p:nvPr>
            <p:ph type="sldNum" sz="quarter" idx="3"/>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2DDEE506-C1C1-F54C-BD40-4038D1DAC300}" type="slidenum">
              <a:rPr lang="en-GB" altLang="en-US"/>
              <a:pPr/>
              <a:t>‹#›</a:t>
            </a:fld>
            <a:endParaRPr lang="en-GB" alt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6C4E84-BDFC-C845-8F71-4073A1793A60}"/>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3" name="Date Placeholder 2">
            <a:extLst>
              <a:ext uri="{FF2B5EF4-FFF2-40B4-BE49-F238E27FC236}">
                <a16:creationId xmlns:a16="http://schemas.microsoft.com/office/drawing/2014/main" id="{20CA4964-B399-484A-8577-D0634ABA68EC}"/>
              </a:ext>
            </a:extLst>
          </p:cNvPr>
          <p:cNvSpPr>
            <a:spLocks noGrp="1"/>
          </p:cNvSpPr>
          <p:nvPr>
            <p:ph type="dt"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8232F774-E9B5-3D45-8CA4-AA6FA7471BBC}" type="datetimeFigureOut">
              <a:rPr lang="en-GB" altLang="en-US"/>
              <a:pPr>
                <a:defRPr/>
              </a:pPr>
              <a:t>25/12/2022</a:t>
            </a:fld>
            <a:endParaRPr lang="en-GB" altLang="en-US" dirty="0"/>
          </a:p>
        </p:txBody>
      </p:sp>
      <p:sp>
        <p:nvSpPr>
          <p:cNvPr id="4" name="Slide Image Placeholder 3">
            <a:extLst>
              <a:ext uri="{FF2B5EF4-FFF2-40B4-BE49-F238E27FC236}">
                <a16:creationId xmlns:a16="http://schemas.microsoft.com/office/drawing/2014/main" id="{FB514B9D-D61E-4F4B-9546-FEC972D4D34A}"/>
              </a:ext>
            </a:extLst>
          </p:cNvPr>
          <p:cNvSpPr>
            <a:spLocks noGrp="1" noRot="1" noChangeAspect="1"/>
          </p:cNvSpPr>
          <p:nvPr>
            <p:ph type="sldImg" idx="2"/>
          </p:nvPr>
        </p:nvSpPr>
        <p:spPr>
          <a:xfrm>
            <a:off x="479425" y="768350"/>
            <a:ext cx="6140450" cy="3838575"/>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a:extLst>
              <a:ext uri="{FF2B5EF4-FFF2-40B4-BE49-F238E27FC236}">
                <a16:creationId xmlns:a16="http://schemas.microsoft.com/office/drawing/2014/main" id="{63A3D1E0-B275-2942-BD74-B78E50E55750}"/>
              </a:ext>
            </a:extLst>
          </p:cNvPr>
          <p:cNvSpPr>
            <a:spLocks noGrp="1"/>
          </p:cNvSpPr>
          <p:nvPr>
            <p:ph type="body" sz="quarter" idx="3"/>
          </p:nvPr>
        </p:nvSpPr>
        <p:spPr>
          <a:xfrm>
            <a:off x="709613" y="4862513"/>
            <a:ext cx="5680075" cy="460375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0C77B21E-BA26-5844-B79E-C0C486E03839}"/>
              </a:ext>
            </a:extLst>
          </p:cNvPr>
          <p:cNvSpPr>
            <a:spLocks noGrp="1"/>
          </p:cNvSpPr>
          <p:nvPr>
            <p:ph type="ftr" sz="quarter" idx="4"/>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7" name="Slide Number Placeholder 6">
            <a:extLst>
              <a:ext uri="{FF2B5EF4-FFF2-40B4-BE49-F238E27FC236}">
                <a16:creationId xmlns:a16="http://schemas.microsoft.com/office/drawing/2014/main" id="{9866462E-DFBE-F243-A709-392C7B2F87A7}"/>
              </a:ext>
            </a:extLst>
          </p:cNvPr>
          <p:cNvSpPr>
            <a:spLocks noGrp="1"/>
          </p:cNvSpPr>
          <p:nvPr>
            <p:ph type="sldNum" sz="quarter" idx="5"/>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59214167-E1A5-3945-8E06-82ED2D3A03C3}" type="slidenum">
              <a:rPr lang="en-GB" altLang="en-US"/>
              <a:pPr/>
              <a:t>‹#›</a:t>
            </a:fld>
            <a:endParaRPr lang="en-GB"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a:extLst>
              <a:ext uri="{FF2B5EF4-FFF2-40B4-BE49-F238E27FC236}">
                <a16:creationId xmlns:a16="http://schemas.microsoft.com/office/drawing/2014/main" id="{EA98A093-E190-1643-8621-BBE2A9C510CB}"/>
              </a:ext>
            </a:extLst>
          </p:cNvPr>
          <p:cNvSpPr>
            <a:spLocks noGrp="1" noRot="1" noChangeAspect="1" noTextEdit="1"/>
          </p:cNvSpPr>
          <p:nvPr>
            <p:ph type="sldImg"/>
          </p:nvPr>
        </p:nvSpPr>
        <p:spPr bwMode="auto">
          <a:xfrm>
            <a:off x="479425" y="768350"/>
            <a:ext cx="6140450"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a:extLst>
              <a:ext uri="{FF2B5EF4-FFF2-40B4-BE49-F238E27FC236}">
                <a16:creationId xmlns:a16="http://schemas.microsoft.com/office/drawing/2014/main" id="{F89A2DD9-251B-444E-A338-898649BE3D9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dirty="0">
              <a:ea typeface="ＭＳ Ｐゴシック" panose="020B0600070205080204" pitchFamily="34" charset="-128"/>
            </a:endParaRPr>
          </a:p>
        </p:txBody>
      </p:sp>
      <p:sp>
        <p:nvSpPr>
          <p:cNvPr id="17411" name="Slide Number Placeholder 3">
            <a:extLst>
              <a:ext uri="{FF2B5EF4-FFF2-40B4-BE49-F238E27FC236}">
                <a16:creationId xmlns:a16="http://schemas.microsoft.com/office/drawing/2014/main" id="{5997BF2D-BD94-1048-9965-9A6B956FA52A}"/>
              </a:ext>
            </a:extLst>
          </p:cNvPr>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8E0D41DE-6798-4242-A467-5F112D2E08E5}" type="slidenum">
              <a:rPr lang="en-GB" altLang="en-US" sz="1200">
                <a:latin typeface="Calibri" panose="020F0502020204030204" pitchFamily="34" charset="0"/>
              </a:rPr>
              <a:pPr algn="r" eaLnBrk="1" hangingPunct="1"/>
              <a:t>1</a:t>
            </a:fld>
            <a:endParaRPr lang="en-GB" altLang="en-US" sz="12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dirty="0"/>
              <a:t>Click to edit Master title style</a:t>
            </a:r>
            <a:endParaRPr lang="en-GB" dirty="0"/>
          </a:p>
        </p:txBody>
      </p:sp>
      <p:sp>
        <p:nvSpPr>
          <p:cNvPr id="3" name="Subtitle 2"/>
          <p:cNvSpPr>
            <a:spLocks noGrp="1"/>
          </p:cNvSpPr>
          <p:nvPr>
            <p:ph type="subTitle" idx="1"/>
          </p:nvPr>
        </p:nvSpPr>
        <p:spPr>
          <a:xfrm>
            <a:off x="1371600" y="3238500"/>
            <a:ext cx="6400800" cy="1460500"/>
          </a:xfrm>
        </p:spPr>
        <p:txBody>
          <a:bodyPr/>
          <a:lstStyle>
            <a:lvl1pPr marL="0" indent="0" algn="ctr">
              <a:buNone/>
              <a:defRPr/>
            </a:lvl1pPr>
            <a:lvl2pPr marL="380985" indent="0" algn="ctr">
              <a:buNone/>
              <a:defRPr/>
            </a:lvl2pPr>
            <a:lvl3pPr marL="761970" indent="0" algn="ctr">
              <a:buNone/>
              <a:defRPr/>
            </a:lvl3pPr>
            <a:lvl4pPr marL="1142954" indent="0" algn="ctr">
              <a:buNone/>
              <a:defRPr/>
            </a:lvl4pPr>
            <a:lvl5pPr marL="1523939" indent="0" algn="ctr">
              <a:buNone/>
              <a:defRPr/>
            </a:lvl5pPr>
            <a:lvl6pPr marL="1904924" indent="0" algn="ctr">
              <a:buNone/>
              <a:defRPr/>
            </a:lvl6pPr>
            <a:lvl7pPr marL="2285909" indent="0" algn="ctr">
              <a:buNone/>
              <a:defRPr/>
            </a:lvl7pPr>
            <a:lvl8pPr marL="2666893" indent="0" algn="ctr">
              <a:buNone/>
              <a:defRPr/>
            </a:lvl8pPr>
            <a:lvl9pPr marL="3047878"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7D904B62-305C-9C42-89D2-6119E8D3FBC9}"/>
              </a:ext>
            </a:extLst>
          </p:cNvPr>
          <p:cNvSpPr>
            <a:spLocks noGrp="1" noChangeArrowheads="1"/>
          </p:cNvSpPr>
          <p:nvPr>
            <p:ph type="dt" sz="half" idx="10"/>
          </p:nvPr>
        </p:nvSpPr>
        <p:spPr>
          <a:ln/>
        </p:spPr>
        <p:txBody>
          <a:bodyPr/>
          <a:lstStyle>
            <a:lvl1pPr>
              <a:defRPr/>
            </a:lvl1pPr>
          </a:lstStyle>
          <a:p>
            <a:pPr>
              <a:defRPr/>
            </a:pPr>
            <a:fld id="{5E86D6CB-748E-2A4D-9235-ACA1CC8B3124}" type="datetime1">
              <a:rPr lang="en-GB" altLang="en-US"/>
              <a:pPr>
                <a:defRPr/>
              </a:pPr>
              <a:t>25/12/2022</a:t>
            </a:fld>
            <a:endParaRPr lang="en-GB" altLang="en-US" dirty="0"/>
          </a:p>
        </p:txBody>
      </p:sp>
      <p:sp>
        <p:nvSpPr>
          <p:cNvPr id="5" name="Rectangle 5">
            <a:extLst>
              <a:ext uri="{FF2B5EF4-FFF2-40B4-BE49-F238E27FC236}">
                <a16:creationId xmlns:a16="http://schemas.microsoft.com/office/drawing/2014/main" id="{A20A5CDC-63CE-2149-BB64-1D172ABCAE45}"/>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456E990A-4372-3143-8C6B-05BF7CBDF335}"/>
              </a:ext>
            </a:extLst>
          </p:cNvPr>
          <p:cNvSpPr>
            <a:spLocks noGrp="1" noChangeArrowheads="1"/>
          </p:cNvSpPr>
          <p:nvPr>
            <p:ph type="sldNum" sz="quarter" idx="12"/>
          </p:nvPr>
        </p:nvSpPr>
        <p:spPr>
          <a:ln/>
        </p:spPr>
        <p:txBody>
          <a:bodyPr/>
          <a:lstStyle>
            <a:lvl1pPr>
              <a:defRPr/>
            </a:lvl1pPr>
          </a:lstStyle>
          <a:p>
            <a:fld id="{EA06C18F-E135-A341-9ACE-C10EE9C0B8A2}" type="slidenum">
              <a:rPr lang="en-GB" altLang="en-US"/>
              <a:pPr/>
              <a:t>‹#›</a:t>
            </a:fld>
            <a:endParaRPr lang="en-GB" altLang="en-US" dirty="0"/>
          </a:p>
        </p:txBody>
      </p:sp>
    </p:spTree>
    <p:extLst>
      <p:ext uri="{BB962C8B-B14F-4D97-AF65-F5344CB8AC3E}">
        <p14:creationId xmlns:p14="http://schemas.microsoft.com/office/powerpoint/2010/main" val="698640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MT" panose="020B0502020104020203" pitchFamily="34" charset="77"/>
                <a:ea typeface="Helvetica Neue" panose="02000503000000020004" pitchFamily="2" charset="0"/>
                <a:cs typeface="Helvetica Neue" panose="02000503000000020004" pitchFamily="2" charset="0"/>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lvl1pPr>
              <a:spcAft>
                <a:spcPts val="600"/>
              </a:spcAft>
              <a:defRPr>
                <a:latin typeface="Gill Sans MT" panose="020B0502020104020203" pitchFamily="34" charset="77"/>
                <a:ea typeface="Helvetica Neue" panose="02000503000000020004" pitchFamily="2" charset="0"/>
                <a:cs typeface="Helvetica Neue" panose="02000503000000020004" pitchFamily="2" charset="0"/>
              </a:defRPr>
            </a:lvl1pPr>
            <a:lvl2pPr>
              <a:spcAft>
                <a:spcPts val="600"/>
              </a:spcAft>
              <a:defRPr>
                <a:latin typeface="Gill Sans MT" panose="020B0502020104020203" pitchFamily="34" charset="77"/>
                <a:ea typeface="Helvetica Neue" panose="02000503000000020004" pitchFamily="2" charset="0"/>
                <a:cs typeface="Helvetica Neue" panose="02000503000000020004" pitchFamily="2" charset="0"/>
              </a:defRPr>
            </a:lvl2pPr>
            <a:lvl3pPr>
              <a:spcAft>
                <a:spcPts val="600"/>
              </a:spcAft>
              <a:defRPr>
                <a:latin typeface="Gill Sans MT" panose="020B0502020104020203" pitchFamily="34" charset="77"/>
                <a:ea typeface="Helvetica Neue" panose="02000503000000020004" pitchFamily="2" charset="0"/>
                <a:cs typeface="Helvetica Neue" panose="02000503000000020004" pitchFamily="2" charset="0"/>
              </a:defRPr>
            </a:lvl3pPr>
            <a:lvl4pPr>
              <a:spcAft>
                <a:spcPts val="600"/>
              </a:spcAft>
              <a:defRPr>
                <a:latin typeface="Gill Sans MT" panose="020B0502020104020203" pitchFamily="34" charset="77"/>
                <a:ea typeface="Helvetica Neue" panose="02000503000000020004" pitchFamily="2" charset="0"/>
                <a:cs typeface="Helvetica Neue" panose="02000503000000020004" pitchFamily="2" charset="0"/>
              </a:defRPr>
            </a:lvl4pPr>
            <a:lvl5pPr>
              <a:spcAft>
                <a:spcPts val="600"/>
              </a:spcAft>
              <a:defRPr>
                <a:latin typeface="Gill Sans MT" panose="020B0502020104020203" pitchFamily="34" charset="77"/>
                <a:ea typeface="Helvetica Neue" panose="02000503000000020004" pitchFamily="2" charset="0"/>
                <a:cs typeface="Helvetica Neue" panose="02000503000000020004"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tangle 4">
            <a:extLst>
              <a:ext uri="{FF2B5EF4-FFF2-40B4-BE49-F238E27FC236}">
                <a16:creationId xmlns:a16="http://schemas.microsoft.com/office/drawing/2014/main" id="{9F80C212-5C02-0841-968F-9F42CEC69851}"/>
              </a:ext>
            </a:extLst>
          </p:cNvPr>
          <p:cNvSpPr>
            <a:spLocks noGrp="1" noChangeArrowheads="1"/>
          </p:cNvSpPr>
          <p:nvPr>
            <p:ph type="dt" sz="half" idx="10"/>
          </p:nvPr>
        </p:nvSpPr>
        <p:spPr>
          <a:ln/>
        </p:spPr>
        <p:txBody>
          <a:bodyPr/>
          <a:lstStyle>
            <a:lvl1pPr>
              <a:defRPr>
                <a:latin typeface="Gill Sans MT" panose="020B0502020104020203" pitchFamily="34" charset="77"/>
                <a:ea typeface="Helvetica Neue" panose="02000503000000020004" pitchFamily="2" charset="0"/>
                <a:cs typeface="Helvetica Neue" panose="02000503000000020004" pitchFamily="2" charset="0"/>
              </a:defRPr>
            </a:lvl1pPr>
          </a:lstStyle>
          <a:p>
            <a:pPr>
              <a:defRPr/>
            </a:pPr>
            <a:fld id="{D9BFEE09-3372-E049-AB13-389BF2DB6A64}" type="datetime1">
              <a:rPr lang="en-GB" altLang="en-US" smtClean="0"/>
              <a:pPr>
                <a:defRPr/>
              </a:pPr>
              <a:t>25/12/2022</a:t>
            </a:fld>
            <a:endParaRPr lang="en-GB" altLang="en-US" dirty="0"/>
          </a:p>
        </p:txBody>
      </p:sp>
      <p:sp>
        <p:nvSpPr>
          <p:cNvPr id="5" name="Rectangle 5">
            <a:extLst>
              <a:ext uri="{FF2B5EF4-FFF2-40B4-BE49-F238E27FC236}">
                <a16:creationId xmlns:a16="http://schemas.microsoft.com/office/drawing/2014/main" id="{6E5D9107-6114-9943-80E2-AE83171C7863}"/>
              </a:ext>
            </a:extLst>
          </p:cNvPr>
          <p:cNvSpPr>
            <a:spLocks noGrp="1" noChangeArrowheads="1"/>
          </p:cNvSpPr>
          <p:nvPr>
            <p:ph type="ftr" sz="quarter" idx="11"/>
          </p:nvPr>
        </p:nvSpPr>
        <p:spPr>
          <a:ln/>
        </p:spPr>
        <p:txBody>
          <a:bodyPr/>
          <a:lstStyle>
            <a:lvl1pPr>
              <a:defRPr>
                <a:latin typeface="Gill Sans MT" panose="020B0502020104020203" pitchFamily="34" charset="77"/>
                <a:ea typeface="Helvetica Neue" panose="02000503000000020004" pitchFamily="2" charset="0"/>
                <a:cs typeface="Helvetica Neue" panose="02000503000000020004" pitchFamily="2" charset="0"/>
              </a:defRPr>
            </a:lvl1pPr>
          </a:lstStyle>
          <a:p>
            <a:pPr>
              <a:defRPr/>
            </a:pPr>
            <a:endParaRPr lang="en-GB" dirty="0"/>
          </a:p>
        </p:txBody>
      </p:sp>
      <p:sp>
        <p:nvSpPr>
          <p:cNvPr id="6" name="Rectangle 6">
            <a:extLst>
              <a:ext uri="{FF2B5EF4-FFF2-40B4-BE49-F238E27FC236}">
                <a16:creationId xmlns:a16="http://schemas.microsoft.com/office/drawing/2014/main" id="{307A0751-7085-4346-AA45-3E148D7EEA8C}"/>
              </a:ext>
            </a:extLst>
          </p:cNvPr>
          <p:cNvSpPr>
            <a:spLocks noGrp="1" noChangeArrowheads="1"/>
          </p:cNvSpPr>
          <p:nvPr>
            <p:ph type="sldNum" sz="quarter" idx="12"/>
          </p:nvPr>
        </p:nvSpPr>
        <p:spPr>
          <a:ln/>
        </p:spPr>
        <p:txBody>
          <a:bodyPr/>
          <a:lstStyle>
            <a:lvl1pPr>
              <a:defRPr>
                <a:latin typeface="Gill Sans MT" panose="020B0502020104020203" pitchFamily="34" charset="77"/>
                <a:ea typeface="Helvetica Neue" panose="02000503000000020004" pitchFamily="2" charset="0"/>
                <a:cs typeface="Helvetica Neue" panose="02000503000000020004" pitchFamily="2" charset="0"/>
              </a:defRPr>
            </a:lvl1pPr>
          </a:lstStyle>
          <a:p>
            <a:fld id="{44E22EE9-B8A0-0641-9265-052CFE9B95A7}" type="slidenum">
              <a:rPr lang="en-GB" altLang="en-US" smtClean="0"/>
              <a:pPr/>
              <a:t>‹#›</a:t>
            </a:fld>
            <a:endParaRPr lang="en-GB" altLang="en-US" dirty="0"/>
          </a:p>
        </p:txBody>
      </p:sp>
    </p:spTree>
    <p:extLst>
      <p:ext uri="{BB962C8B-B14F-4D97-AF65-F5344CB8AC3E}">
        <p14:creationId xmlns:p14="http://schemas.microsoft.com/office/powerpoint/2010/main" val="1449780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3333" b="1" cap="all"/>
            </a:lvl1pPr>
          </a:lstStyle>
          <a:p>
            <a:r>
              <a:rPr lang="en-US"/>
              <a:t>Click to edit Master title style</a:t>
            </a:r>
            <a:endParaRPr lang="en-GB"/>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1667"/>
            </a:lvl1pPr>
            <a:lvl2pPr marL="380985" indent="0">
              <a:buNone/>
              <a:defRPr sz="1500"/>
            </a:lvl2pPr>
            <a:lvl3pPr marL="761970" indent="0">
              <a:buNone/>
              <a:defRPr sz="1333"/>
            </a:lvl3pPr>
            <a:lvl4pPr marL="1142954" indent="0">
              <a:buNone/>
              <a:defRPr sz="1167"/>
            </a:lvl4pPr>
            <a:lvl5pPr marL="1523939" indent="0">
              <a:buNone/>
              <a:defRPr sz="1167"/>
            </a:lvl5pPr>
            <a:lvl6pPr marL="1904924" indent="0">
              <a:buNone/>
              <a:defRPr sz="1167"/>
            </a:lvl6pPr>
            <a:lvl7pPr marL="2285909" indent="0">
              <a:buNone/>
              <a:defRPr sz="1167"/>
            </a:lvl7pPr>
            <a:lvl8pPr marL="2666893" indent="0">
              <a:buNone/>
              <a:defRPr sz="1167"/>
            </a:lvl8pPr>
            <a:lvl9pPr marL="3047878" indent="0">
              <a:buNone/>
              <a:defRPr sz="1167"/>
            </a:lvl9pPr>
          </a:lstStyle>
          <a:p>
            <a:pPr lvl="0"/>
            <a:r>
              <a:rPr lang="en-US"/>
              <a:t>Click to edit Master text styles</a:t>
            </a:r>
          </a:p>
        </p:txBody>
      </p:sp>
      <p:sp>
        <p:nvSpPr>
          <p:cNvPr id="4" name="Rectangle 4">
            <a:extLst>
              <a:ext uri="{FF2B5EF4-FFF2-40B4-BE49-F238E27FC236}">
                <a16:creationId xmlns:a16="http://schemas.microsoft.com/office/drawing/2014/main" id="{0993CF81-ACE4-4544-B7C6-4B3AA9A98B33}"/>
              </a:ext>
            </a:extLst>
          </p:cNvPr>
          <p:cNvSpPr>
            <a:spLocks noGrp="1" noChangeArrowheads="1"/>
          </p:cNvSpPr>
          <p:nvPr>
            <p:ph type="dt" sz="half" idx="10"/>
          </p:nvPr>
        </p:nvSpPr>
        <p:spPr>
          <a:ln/>
        </p:spPr>
        <p:txBody>
          <a:bodyPr/>
          <a:lstStyle>
            <a:lvl1pPr>
              <a:defRPr/>
            </a:lvl1pPr>
          </a:lstStyle>
          <a:p>
            <a:pPr>
              <a:defRPr/>
            </a:pPr>
            <a:fld id="{09B9050B-8877-4640-B6D9-2E87E66B219C}" type="datetime1">
              <a:rPr lang="en-GB" altLang="en-US"/>
              <a:pPr>
                <a:defRPr/>
              </a:pPr>
              <a:t>25/12/2022</a:t>
            </a:fld>
            <a:endParaRPr lang="en-GB" altLang="en-US" dirty="0"/>
          </a:p>
        </p:txBody>
      </p:sp>
      <p:sp>
        <p:nvSpPr>
          <p:cNvPr id="5" name="Rectangle 5">
            <a:extLst>
              <a:ext uri="{FF2B5EF4-FFF2-40B4-BE49-F238E27FC236}">
                <a16:creationId xmlns:a16="http://schemas.microsoft.com/office/drawing/2014/main" id="{CB4DB7D0-696F-9241-AE9B-CE074CBD2FD2}"/>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DC354506-7C5F-6747-9655-00931CDCE0E6}"/>
              </a:ext>
            </a:extLst>
          </p:cNvPr>
          <p:cNvSpPr>
            <a:spLocks noGrp="1" noChangeArrowheads="1"/>
          </p:cNvSpPr>
          <p:nvPr>
            <p:ph type="sldNum" sz="quarter" idx="12"/>
          </p:nvPr>
        </p:nvSpPr>
        <p:spPr>
          <a:ln/>
        </p:spPr>
        <p:txBody>
          <a:bodyPr/>
          <a:lstStyle>
            <a:lvl1pPr>
              <a:defRPr/>
            </a:lvl1pPr>
          </a:lstStyle>
          <a:p>
            <a:fld id="{9834D1D5-66F3-7D4D-9A3F-F24FEF0D885E}" type="slidenum">
              <a:rPr lang="en-GB" altLang="en-US"/>
              <a:pPr/>
              <a:t>‹#›</a:t>
            </a:fld>
            <a:endParaRPr lang="en-GB" altLang="en-US" dirty="0"/>
          </a:p>
        </p:txBody>
      </p:sp>
    </p:spTree>
    <p:extLst>
      <p:ext uri="{BB962C8B-B14F-4D97-AF65-F5344CB8AC3E}">
        <p14:creationId xmlns:p14="http://schemas.microsoft.com/office/powerpoint/2010/main" val="8655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sz="half" idx="1"/>
          </p:nvPr>
        </p:nvSpPr>
        <p:spPr>
          <a:xfrm>
            <a:off x="457200" y="1057011"/>
            <a:ext cx="4038600" cy="4140729"/>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057011"/>
            <a:ext cx="4038600" cy="4140729"/>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F44D70F9-4211-0143-A00A-74FD549C381F}"/>
              </a:ext>
            </a:extLst>
          </p:cNvPr>
          <p:cNvSpPr>
            <a:spLocks noGrp="1" noChangeArrowheads="1"/>
          </p:cNvSpPr>
          <p:nvPr>
            <p:ph type="dt" sz="half" idx="10"/>
          </p:nvPr>
        </p:nvSpPr>
        <p:spPr>
          <a:ln/>
        </p:spPr>
        <p:txBody>
          <a:bodyPr/>
          <a:lstStyle>
            <a:lvl1pPr>
              <a:defRPr/>
            </a:lvl1pPr>
          </a:lstStyle>
          <a:p>
            <a:pPr>
              <a:defRPr/>
            </a:pPr>
            <a:fld id="{B3FC2FB3-EE14-7E49-98D2-13C02D70E5BC}" type="datetime1">
              <a:rPr lang="en-GB" altLang="en-US"/>
              <a:pPr>
                <a:defRPr/>
              </a:pPr>
              <a:t>25/12/2022</a:t>
            </a:fld>
            <a:endParaRPr lang="en-GB" altLang="en-US" dirty="0"/>
          </a:p>
        </p:txBody>
      </p:sp>
      <p:sp>
        <p:nvSpPr>
          <p:cNvPr id="6" name="Rectangle 5">
            <a:extLst>
              <a:ext uri="{FF2B5EF4-FFF2-40B4-BE49-F238E27FC236}">
                <a16:creationId xmlns:a16="http://schemas.microsoft.com/office/drawing/2014/main" id="{6CEBDA81-9371-4B44-AAB5-58DD18297259}"/>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56FC44E8-8B94-2140-AAC1-D1DB3CA612FB}"/>
              </a:ext>
            </a:extLst>
          </p:cNvPr>
          <p:cNvSpPr>
            <a:spLocks noGrp="1" noChangeArrowheads="1"/>
          </p:cNvSpPr>
          <p:nvPr>
            <p:ph type="sldNum" sz="quarter" idx="12"/>
          </p:nvPr>
        </p:nvSpPr>
        <p:spPr>
          <a:ln/>
        </p:spPr>
        <p:txBody>
          <a:bodyPr/>
          <a:lstStyle>
            <a:lvl1pPr>
              <a:defRPr/>
            </a:lvl1pPr>
          </a:lstStyle>
          <a:p>
            <a:fld id="{05B77588-0990-C44C-8474-E51C03A2EE1F}" type="slidenum">
              <a:rPr lang="en-GB" altLang="en-US"/>
              <a:pPr/>
              <a:t>‹#›</a:t>
            </a:fld>
            <a:endParaRPr lang="en-GB" altLang="en-US" dirty="0"/>
          </a:p>
        </p:txBody>
      </p:sp>
    </p:spTree>
    <p:extLst>
      <p:ext uri="{BB962C8B-B14F-4D97-AF65-F5344CB8AC3E}">
        <p14:creationId xmlns:p14="http://schemas.microsoft.com/office/powerpoint/2010/main" val="2773087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p:spPr>
        <p:txBody>
          <a:bodyPr/>
          <a:lstStyle>
            <a:lvl1pPr>
              <a:defRPr/>
            </a:lvl1pPr>
          </a:lstStyle>
          <a:p>
            <a:r>
              <a:rPr lang="en-US" dirty="0"/>
              <a:t>Click to edit Master title style</a:t>
            </a:r>
            <a:endParaRPr lang="en-GB" dirty="0"/>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30AE9B1B-D176-FE4F-A689-147073DF995A}"/>
              </a:ext>
            </a:extLst>
          </p:cNvPr>
          <p:cNvSpPr>
            <a:spLocks noGrp="1" noChangeArrowheads="1"/>
          </p:cNvSpPr>
          <p:nvPr>
            <p:ph type="dt" sz="half" idx="10"/>
          </p:nvPr>
        </p:nvSpPr>
        <p:spPr>
          <a:ln/>
        </p:spPr>
        <p:txBody>
          <a:bodyPr/>
          <a:lstStyle>
            <a:lvl1pPr>
              <a:defRPr/>
            </a:lvl1pPr>
          </a:lstStyle>
          <a:p>
            <a:pPr>
              <a:defRPr/>
            </a:pPr>
            <a:fld id="{E51637A3-19CF-D949-812B-5D1B21CC9C08}" type="datetime1">
              <a:rPr lang="en-GB" altLang="en-US"/>
              <a:pPr>
                <a:defRPr/>
              </a:pPr>
              <a:t>25/12/2022</a:t>
            </a:fld>
            <a:endParaRPr lang="en-GB" altLang="en-US" dirty="0"/>
          </a:p>
        </p:txBody>
      </p:sp>
      <p:sp>
        <p:nvSpPr>
          <p:cNvPr id="8" name="Rectangle 5">
            <a:extLst>
              <a:ext uri="{FF2B5EF4-FFF2-40B4-BE49-F238E27FC236}">
                <a16:creationId xmlns:a16="http://schemas.microsoft.com/office/drawing/2014/main" id="{EC5752A3-E971-CA43-ABFA-B24AC9FB3C02}"/>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9" name="Rectangle 6">
            <a:extLst>
              <a:ext uri="{FF2B5EF4-FFF2-40B4-BE49-F238E27FC236}">
                <a16:creationId xmlns:a16="http://schemas.microsoft.com/office/drawing/2014/main" id="{64C13404-7FCF-6A45-9196-8A19666B3F67}"/>
              </a:ext>
            </a:extLst>
          </p:cNvPr>
          <p:cNvSpPr>
            <a:spLocks noGrp="1" noChangeArrowheads="1"/>
          </p:cNvSpPr>
          <p:nvPr>
            <p:ph type="sldNum" sz="quarter" idx="12"/>
          </p:nvPr>
        </p:nvSpPr>
        <p:spPr>
          <a:ln/>
        </p:spPr>
        <p:txBody>
          <a:bodyPr/>
          <a:lstStyle>
            <a:lvl1pPr>
              <a:defRPr/>
            </a:lvl1pPr>
          </a:lstStyle>
          <a:p>
            <a:fld id="{DCA72DD2-BA3F-8543-B2C7-E0B55D5E1680}" type="slidenum">
              <a:rPr lang="en-GB" altLang="en-US"/>
              <a:pPr/>
              <a:t>‹#›</a:t>
            </a:fld>
            <a:endParaRPr lang="en-GB" altLang="en-US" dirty="0"/>
          </a:p>
        </p:txBody>
      </p:sp>
    </p:spTree>
    <p:extLst>
      <p:ext uri="{BB962C8B-B14F-4D97-AF65-F5344CB8AC3E}">
        <p14:creationId xmlns:p14="http://schemas.microsoft.com/office/powerpoint/2010/main" val="1059773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Rectangle 4">
            <a:extLst>
              <a:ext uri="{FF2B5EF4-FFF2-40B4-BE49-F238E27FC236}">
                <a16:creationId xmlns:a16="http://schemas.microsoft.com/office/drawing/2014/main" id="{2BD602C5-7899-464F-A639-12459D4BCF9F}"/>
              </a:ext>
            </a:extLst>
          </p:cNvPr>
          <p:cNvSpPr>
            <a:spLocks noGrp="1" noChangeArrowheads="1"/>
          </p:cNvSpPr>
          <p:nvPr>
            <p:ph type="dt" sz="half" idx="10"/>
          </p:nvPr>
        </p:nvSpPr>
        <p:spPr>
          <a:ln/>
        </p:spPr>
        <p:txBody>
          <a:bodyPr/>
          <a:lstStyle>
            <a:lvl1pPr>
              <a:defRPr/>
            </a:lvl1pPr>
          </a:lstStyle>
          <a:p>
            <a:pPr>
              <a:defRPr/>
            </a:pPr>
            <a:fld id="{96112A1F-3D8B-B042-B58F-D24C94D3FC8B}" type="datetime1">
              <a:rPr lang="en-GB" altLang="en-US"/>
              <a:pPr>
                <a:defRPr/>
              </a:pPr>
              <a:t>25/12/2022</a:t>
            </a:fld>
            <a:endParaRPr lang="en-GB" altLang="en-US" dirty="0"/>
          </a:p>
        </p:txBody>
      </p:sp>
      <p:sp>
        <p:nvSpPr>
          <p:cNvPr id="4" name="Rectangle 5">
            <a:extLst>
              <a:ext uri="{FF2B5EF4-FFF2-40B4-BE49-F238E27FC236}">
                <a16:creationId xmlns:a16="http://schemas.microsoft.com/office/drawing/2014/main" id="{D5159869-5AEA-194C-AD5D-4668FA066ACF}"/>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5" name="Rectangle 6">
            <a:extLst>
              <a:ext uri="{FF2B5EF4-FFF2-40B4-BE49-F238E27FC236}">
                <a16:creationId xmlns:a16="http://schemas.microsoft.com/office/drawing/2014/main" id="{69D21F11-F0BF-FB4C-B982-2D648656D057}"/>
              </a:ext>
            </a:extLst>
          </p:cNvPr>
          <p:cNvSpPr>
            <a:spLocks noGrp="1" noChangeArrowheads="1"/>
          </p:cNvSpPr>
          <p:nvPr>
            <p:ph type="sldNum" sz="quarter" idx="12"/>
          </p:nvPr>
        </p:nvSpPr>
        <p:spPr>
          <a:ln/>
        </p:spPr>
        <p:txBody>
          <a:bodyPr/>
          <a:lstStyle>
            <a:lvl1pPr>
              <a:defRPr/>
            </a:lvl1pPr>
          </a:lstStyle>
          <a:p>
            <a:fld id="{BB98F552-A29D-2D4E-8192-F20670493719}" type="slidenum">
              <a:rPr lang="en-GB" altLang="en-US"/>
              <a:pPr/>
              <a:t>‹#›</a:t>
            </a:fld>
            <a:endParaRPr lang="en-GB" altLang="en-US" dirty="0"/>
          </a:p>
        </p:txBody>
      </p:sp>
    </p:spTree>
    <p:extLst>
      <p:ext uri="{BB962C8B-B14F-4D97-AF65-F5344CB8AC3E}">
        <p14:creationId xmlns:p14="http://schemas.microsoft.com/office/powerpoint/2010/main" val="904500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FB7CE7D-9A6B-C74C-B7CE-C9B74D6FED50}"/>
              </a:ext>
            </a:extLst>
          </p:cNvPr>
          <p:cNvSpPr>
            <a:spLocks noGrp="1" noChangeArrowheads="1"/>
          </p:cNvSpPr>
          <p:nvPr>
            <p:ph type="dt" sz="half" idx="10"/>
          </p:nvPr>
        </p:nvSpPr>
        <p:spPr>
          <a:ln/>
        </p:spPr>
        <p:txBody>
          <a:bodyPr/>
          <a:lstStyle>
            <a:lvl1pPr>
              <a:defRPr/>
            </a:lvl1pPr>
          </a:lstStyle>
          <a:p>
            <a:pPr>
              <a:defRPr/>
            </a:pPr>
            <a:fld id="{5031F30A-C80F-BD4E-A710-DF42755B1458}" type="datetime1">
              <a:rPr lang="en-GB" altLang="en-US"/>
              <a:pPr>
                <a:defRPr/>
              </a:pPr>
              <a:t>25/12/2022</a:t>
            </a:fld>
            <a:endParaRPr lang="en-GB" altLang="en-US" dirty="0"/>
          </a:p>
        </p:txBody>
      </p:sp>
      <p:sp>
        <p:nvSpPr>
          <p:cNvPr id="3" name="Rectangle 5">
            <a:extLst>
              <a:ext uri="{FF2B5EF4-FFF2-40B4-BE49-F238E27FC236}">
                <a16:creationId xmlns:a16="http://schemas.microsoft.com/office/drawing/2014/main" id="{860F0C16-2F9F-4E49-8ABE-41DC8E1D63E1}"/>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4" name="Rectangle 6">
            <a:extLst>
              <a:ext uri="{FF2B5EF4-FFF2-40B4-BE49-F238E27FC236}">
                <a16:creationId xmlns:a16="http://schemas.microsoft.com/office/drawing/2014/main" id="{BA8C51AD-F4CE-DB4B-B82C-25C7F802388A}"/>
              </a:ext>
            </a:extLst>
          </p:cNvPr>
          <p:cNvSpPr>
            <a:spLocks noGrp="1" noChangeArrowheads="1"/>
          </p:cNvSpPr>
          <p:nvPr>
            <p:ph type="sldNum" sz="quarter" idx="12"/>
          </p:nvPr>
        </p:nvSpPr>
        <p:spPr>
          <a:ln/>
        </p:spPr>
        <p:txBody>
          <a:bodyPr/>
          <a:lstStyle>
            <a:lvl1pPr>
              <a:defRPr/>
            </a:lvl1pPr>
          </a:lstStyle>
          <a:p>
            <a:fld id="{894E80F9-0E08-3C4F-9F14-79BF2B78232D}" type="slidenum">
              <a:rPr lang="en-GB" altLang="en-US"/>
              <a:pPr/>
              <a:t>‹#›</a:t>
            </a:fld>
            <a:endParaRPr lang="en-GB" altLang="en-US" dirty="0"/>
          </a:p>
        </p:txBody>
      </p:sp>
    </p:spTree>
    <p:extLst>
      <p:ext uri="{BB962C8B-B14F-4D97-AF65-F5344CB8AC3E}">
        <p14:creationId xmlns:p14="http://schemas.microsoft.com/office/powerpoint/2010/main" val="366688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1667" b="1"/>
            </a:lvl1pPr>
          </a:lstStyle>
          <a:p>
            <a:r>
              <a:rPr lang="en-US"/>
              <a:t>Click to edit Master title style</a:t>
            </a:r>
            <a:endParaRPr lang="en-GB"/>
          </a:p>
        </p:txBody>
      </p:sp>
      <p:sp>
        <p:nvSpPr>
          <p:cNvPr id="3" name="Picture Placeholder 2"/>
          <p:cNvSpPr>
            <a:spLocks noGrp="1"/>
          </p:cNvSpPr>
          <p:nvPr>
            <p:ph type="pic" idx="1"/>
          </p:nvPr>
        </p:nvSpPr>
        <p:spPr>
          <a:xfrm>
            <a:off x="1792288" y="510646"/>
            <a:ext cx="5486400" cy="3429000"/>
          </a:xfrm>
        </p:spPr>
        <p:txBody>
          <a:bodyPr/>
          <a:lstStyle>
            <a:lvl1pPr marL="0" indent="0">
              <a:buNone/>
              <a:defRPr sz="2667"/>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pPr lvl="0"/>
            <a:endParaRPr lang="en-GB" noProof="0" dirty="0"/>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a:t>Click to edit Master text styles</a:t>
            </a:r>
          </a:p>
        </p:txBody>
      </p:sp>
      <p:sp>
        <p:nvSpPr>
          <p:cNvPr id="5" name="Rectangle 4">
            <a:extLst>
              <a:ext uri="{FF2B5EF4-FFF2-40B4-BE49-F238E27FC236}">
                <a16:creationId xmlns:a16="http://schemas.microsoft.com/office/drawing/2014/main" id="{0BBEE74E-6597-2542-BEAC-6EE46E2B6C8B}"/>
              </a:ext>
            </a:extLst>
          </p:cNvPr>
          <p:cNvSpPr>
            <a:spLocks noGrp="1" noChangeArrowheads="1"/>
          </p:cNvSpPr>
          <p:nvPr>
            <p:ph type="dt" sz="half" idx="10"/>
          </p:nvPr>
        </p:nvSpPr>
        <p:spPr>
          <a:ln/>
        </p:spPr>
        <p:txBody>
          <a:bodyPr/>
          <a:lstStyle>
            <a:lvl1pPr>
              <a:defRPr/>
            </a:lvl1pPr>
          </a:lstStyle>
          <a:p>
            <a:pPr>
              <a:defRPr/>
            </a:pPr>
            <a:fld id="{602AAE65-CBF6-3340-A33F-493A066C018D}" type="datetime1">
              <a:rPr lang="en-GB" altLang="en-US"/>
              <a:pPr>
                <a:defRPr/>
              </a:pPr>
              <a:t>25/12/2022</a:t>
            </a:fld>
            <a:endParaRPr lang="en-GB" altLang="en-US" dirty="0"/>
          </a:p>
        </p:txBody>
      </p:sp>
      <p:sp>
        <p:nvSpPr>
          <p:cNvPr id="6" name="Rectangle 5">
            <a:extLst>
              <a:ext uri="{FF2B5EF4-FFF2-40B4-BE49-F238E27FC236}">
                <a16:creationId xmlns:a16="http://schemas.microsoft.com/office/drawing/2014/main" id="{7B073538-0A29-944C-9950-62FB5FD02D96}"/>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1B10C969-E888-BA47-A043-DA41A67CBE61}"/>
              </a:ext>
            </a:extLst>
          </p:cNvPr>
          <p:cNvSpPr>
            <a:spLocks noGrp="1" noChangeArrowheads="1"/>
          </p:cNvSpPr>
          <p:nvPr>
            <p:ph type="sldNum" sz="quarter" idx="12"/>
          </p:nvPr>
        </p:nvSpPr>
        <p:spPr>
          <a:ln/>
        </p:spPr>
        <p:txBody>
          <a:bodyPr/>
          <a:lstStyle>
            <a:lvl1pPr>
              <a:defRPr/>
            </a:lvl1pPr>
          </a:lstStyle>
          <a:p>
            <a:fld id="{49AAAEAD-034E-5D49-9732-F6556D5202DC}" type="slidenum">
              <a:rPr lang="en-GB" altLang="en-US"/>
              <a:pPr/>
              <a:t>‹#›</a:t>
            </a:fld>
            <a:endParaRPr lang="en-GB" altLang="en-US" dirty="0"/>
          </a:p>
        </p:txBody>
      </p:sp>
    </p:spTree>
    <p:extLst>
      <p:ext uri="{BB962C8B-B14F-4D97-AF65-F5344CB8AC3E}">
        <p14:creationId xmlns:p14="http://schemas.microsoft.com/office/powerpoint/2010/main" val="2693052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ulleted list">
    <p:spTree>
      <p:nvGrpSpPr>
        <p:cNvPr id="1" name=""/>
        <p:cNvGrpSpPr/>
        <p:nvPr/>
      </p:nvGrpSpPr>
      <p:grpSpPr>
        <a:xfrm>
          <a:off x="0" y="0"/>
          <a:ext cx="0" cy="0"/>
          <a:chOff x="0" y="0"/>
          <a:chExt cx="0" cy="0"/>
        </a:xfrm>
      </p:grpSpPr>
      <p:sp>
        <p:nvSpPr>
          <p:cNvPr id="6" name="Text Placeholder 5"/>
          <p:cNvSpPr>
            <a:spLocks noGrp="1"/>
          </p:cNvSpPr>
          <p:nvPr>
            <p:ph type="body" sz="quarter" idx="12" hasCustomPrompt="1"/>
          </p:nvPr>
        </p:nvSpPr>
        <p:spPr>
          <a:xfrm>
            <a:off x="539750" y="570001"/>
            <a:ext cx="8057244" cy="375697"/>
          </a:xfrm>
          <a:prstGeom prst="rect">
            <a:avLst/>
          </a:prstGeom>
        </p:spPr>
        <p:txBody>
          <a:bodyPr lIns="0" tIns="0" rIns="0" bIns="0"/>
          <a:lstStyle>
            <a:lvl1pPr marL="0" indent="0" algn="l" rtl="0">
              <a:buFont typeface="Arial" charset="0"/>
              <a:buNone/>
              <a:defRPr lang="en-GB" sz="2250" b="0" i="0" u="none" strike="noStrike" baseline="0" smtClean="0">
                <a:solidFill>
                  <a:srgbClr val="00326E"/>
                </a:solidFill>
                <a:latin typeface="Helvetica Neue" panose="02000503000000020004" pitchFamily="2" charset="0"/>
                <a:ea typeface="Helvetica Neue" panose="02000503000000020004" pitchFamily="2" charset="0"/>
                <a:cs typeface="Helvetica Neue" panose="02000503000000020004" pitchFamily="2" charset="0"/>
              </a:defRPr>
            </a:lvl1pPr>
          </a:lstStyle>
          <a:p>
            <a:r>
              <a:rPr lang="en-GB"/>
              <a:t>Bulleted list</a:t>
            </a:r>
          </a:p>
        </p:txBody>
      </p:sp>
      <p:sp>
        <p:nvSpPr>
          <p:cNvPr id="9" name="Text Placeholder 8"/>
          <p:cNvSpPr>
            <a:spLocks noGrp="1"/>
          </p:cNvSpPr>
          <p:nvPr>
            <p:ph type="body" sz="quarter" idx="13" hasCustomPrompt="1"/>
          </p:nvPr>
        </p:nvSpPr>
        <p:spPr>
          <a:xfrm>
            <a:off x="539752" y="1260001"/>
            <a:ext cx="8056562" cy="3926417"/>
          </a:xfrm>
          <a:prstGeom prst="rect">
            <a:avLst/>
          </a:prstGeom>
        </p:spPr>
        <p:txBody>
          <a:bodyPr lIns="0" tIns="0" rIns="0" bIns="0"/>
          <a:lstStyle>
            <a:lvl1pPr marL="0" indent="0">
              <a:lnSpc>
                <a:spcPct val="100000"/>
              </a:lnSpc>
              <a:spcAft>
                <a:spcPts val="600"/>
              </a:spcAft>
              <a:buNone/>
              <a:defRPr sz="1575" b="0" i="0" spc="-23" baseline="0">
                <a:solidFill>
                  <a:srgbClr val="343433"/>
                </a:solidFill>
                <a:latin typeface="Helvetica Neue" panose="02000503000000020004" pitchFamily="2" charset="0"/>
                <a:ea typeface="Helvetica Neue" panose="02000503000000020004" pitchFamily="2" charset="0"/>
                <a:cs typeface="Helvetica Neue" panose="02000503000000020004" pitchFamily="2" charset="0"/>
              </a:defRPr>
            </a:lvl1pPr>
            <a:lvl2pPr marL="296993" indent="-296993">
              <a:lnSpc>
                <a:spcPct val="100000"/>
              </a:lnSpc>
              <a:spcBef>
                <a:spcPts val="0"/>
              </a:spcBef>
              <a:spcAft>
                <a:spcPts val="600"/>
              </a:spcAft>
              <a:buClr>
                <a:srgbClr val="0AC8FF"/>
              </a:buClr>
              <a:buSzPct val="100000"/>
              <a:buFont typeface="LucidaGrande" charset="0"/>
              <a:buChar char="•"/>
              <a:tabLst>
                <a:tab pos="296993" algn="l"/>
              </a:tabLst>
              <a:defRPr sz="1575" b="0" i="0">
                <a:solidFill>
                  <a:srgbClr val="343433"/>
                </a:solidFill>
                <a:latin typeface="Helvetica Neue" panose="02000503000000020004" pitchFamily="2" charset="0"/>
                <a:ea typeface="Helvetica Neue" panose="02000503000000020004" pitchFamily="2" charset="0"/>
                <a:cs typeface="Helvetica Neue" panose="02000503000000020004" pitchFamily="2" charset="0"/>
              </a:defRPr>
            </a:lvl2pPr>
            <a:lvl3pPr marL="593985" indent="-296993">
              <a:spcBef>
                <a:spcPts val="300"/>
              </a:spcBef>
              <a:spcAft>
                <a:spcPts val="1050"/>
              </a:spcAft>
              <a:buFont typeface="LucidaGrande" charset="0"/>
              <a:buChar char="-"/>
              <a:defRPr sz="1575" b="0" i="0">
                <a:solidFill>
                  <a:srgbClr val="343433"/>
                </a:solidFill>
                <a:latin typeface="Arial" charset="0"/>
                <a:ea typeface="Arial" charset="0"/>
                <a:cs typeface="Arial" charset="0"/>
              </a:defRPr>
            </a:lvl3pPr>
            <a:lvl4pPr>
              <a:spcAft>
                <a:spcPts val="600"/>
              </a:spcAft>
              <a:defRPr sz="1575" b="0" i="0">
                <a:solidFill>
                  <a:srgbClr val="343433"/>
                </a:solidFill>
                <a:latin typeface="Helvetica Neue LT Std 45 Light" charset="0"/>
                <a:ea typeface="Helvetica Neue LT Std 45 Light" charset="0"/>
                <a:cs typeface="Helvetica Neue LT Std 45 Light" charset="0"/>
              </a:defRPr>
            </a:lvl4pPr>
            <a:lvl5pPr>
              <a:spcAft>
                <a:spcPts val="600"/>
              </a:spcAft>
              <a:defRPr sz="1575" b="0" i="0">
                <a:solidFill>
                  <a:srgbClr val="343433"/>
                </a:solidFill>
                <a:latin typeface="Helvetica Neue LT Std 45 Light" charset="0"/>
                <a:ea typeface="Helvetica Neue LT Std 45 Light" charset="0"/>
                <a:cs typeface="Helvetica Neue LT Std 45 Light" charset="0"/>
              </a:defRPr>
            </a:lvl5pPr>
          </a:lstStyle>
          <a:p>
            <a:pPr lvl="0"/>
            <a:r>
              <a:rPr lang="en-GB"/>
              <a:t>Introductory line:</a:t>
            </a:r>
          </a:p>
          <a:p>
            <a:pPr lvl="1"/>
            <a:r>
              <a:rPr lang="en-GB"/>
              <a:t>bullet point </a:t>
            </a:r>
          </a:p>
          <a:p>
            <a:pPr lvl="1"/>
            <a:r>
              <a:rPr lang="en-GB"/>
              <a:t>when creating presentations, keep titles in UK DRI dark blue</a:t>
            </a:r>
          </a:p>
          <a:p>
            <a:pPr lvl="2"/>
            <a:r>
              <a:rPr lang="en-GB"/>
              <a:t>bullet point level 2</a:t>
            </a:r>
          </a:p>
          <a:p>
            <a:pPr lvl="1"/>
            <a:r>
              <a:rPr lang="en-GB"/>
              <a:t>do not use UK DRI sky blue for titles or copy</a:t>
            </a:r>
          </a:p>
          <a:p>
            <a:pPr lvl="2"/>
            <a:r>
              <a:rPr lang="en-GB"/>
              <a:t>UK DRI sky blue should be used for highlights only </a:t>
            </a:r>
            <a:br>
              <a:rPr lang="en-GB"/>
            </a:br>
            <a:r>
              <a:rPr lang="en-GB" err="1"/>
              <a:t>eg</a:t>
            </a:r>
            <a:r>
              <a:rPr lang="en-GB"/>
              <a:t> lines or bullet points</a:t>
            </a:r>
          </a:p>
          <a:p>
            <a:pPr lvl="1"/>
            <a:endParaRPr lang="en-GB"/>
          </a:p>
          <a:p>
            <a:endParaRPr lang="en-US"/>
          </a:p>
        </p:txBody>
      </p:sp>
      <p:sp>
        <p:nvSpPr>
          <p:cNvPr id="5" name="Slide Number Placeholder 4"/>
          <p:cNvSpPr>
            <a:spLocks noGrp="1"/>
          </p:cNvSpPr>
          <p:nvPr>
            <p:ph type="sldNum" sz="quarter" idx="15"/>
          </p:nvPr>
        </p:nvSpPr>
        <p:spPr/>
        <p:txBody>
          <a:bodyPr/>
          <a:lstStyle>
            <a:lvl1pPr>
              <a:defRPr>
                <a:latin typeface="Helvetica Neue" panose="02000503000000020004" pitchFamily="2" charset="0"/>
                <a:ea typeface="Helvetica Neue" panose="02000503000000020004" pitchFamily="2" charset="0"/>
                <a:cs typeface="Helvetica Neue" panose="02000503000000020004" pitchFamily="2" charset="0"/>
              </a:defRPr>
            </a:lvl1pPr>
          </a:lstStyle>
          <a:p>
            <a:fld id="{5DE7DA32-08EE-2E47-89DC-05D3233974D5}" type="slidenum">
              <a:rPr lang="en-US" smtClean="0"/>
              <a:pPr/>
              <a:t>‹#›</a:t>
            </a:fld>
            <a:endParaRPr lang="en-US" dirty="0"/>
          </a:p>
        </p:txBody>
      </p:sp>
    </p:spTree>
    <p:extLst>
      <p:ext uri="{BB962C8B-B14F-4D97-AF65-F5344CB8AC3E}">
        <p14:creationId xmlns:p14="http://schemas.microsoft.com/office/powerpoint/2010/main" val="1641218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6967DE2-EE65-284E-9E01-04B61B3966C0}"/>
              </a:ext>
            </a:extLst>
          </p:cNvPr>
          <p:cNvSpPr>
            <a:spLocks noGrp="1" noChangeArrowheads="1"/>
          </p:cNvSpPr>
          <p:nvPr>
            <p:ph type="title"/>
          </p:nvPr>
        </p:nvSpPr>
        <p:spPr bwMode="auto">
          <a:xfrm>
            <a:off x="457200" y="-22490"/>
            <a:ext cx="8229600" cy="952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dirty="0"/>
              <a:t>Click to edit Master title style</a:t>
            </a:r>
          </a:p>
        </p:txBody>
      </p:sp>
      <p:sp>
        <p:nvSpPr>
          <p:cNvPr id="1027" name="Rectangle 3">
            <a:extLst>
              <a:ext uri="{FF2B5EF4-FFF2-40B4-BE49-F238E27FC236}">
                <a16:creationId xmlns:a16="http://schemas.microsoft.com/office/drawing/2014/main" id="{FD155C9C-B87E-EC41-A98B-C31C30EBE6DF}"/>
              </a:ext>
            </a:extLst>
          </p:cNvPr>
          <p:cNvSpPr>
            <a:spLocks noGrp="1" noChangeArrowheads="1"/>
          </p:cNvSpPr>
          <p:nvPr>
            <p:ph type="body" idx="1"/>
          </p:nvPr>
        </p:nvSpPr>
        <p:spPr bwMode="auto">
          <a:xfrm>
            <a:off x="457200" y="1057011"/>
            <a:ext cx="8229600" cy="4140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A9046EFE-2A25-E94A-B1D6-640DBF11E24A}"/>
              </a:ext>
            </a:extLst>
          </p:cNvPr>
          <p:cNvSpPr>
            <a:spLocks noGrp="1" noChangeArrowheads="1"/>
          </p:cNvSpPr>
          <p:nvPr>
            <p:ph type="dt" sz="half" idx="2"/>
          </p:nvPr>
        </p:nvSpPr>
        <p:spPr bwMode="auto">
          <a:xfrm>
            <a:off x="457200" y="5318126"/>
            <a:ext cx="2133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167" smtClean="0">
                <a:latin typeface="Gill Sans MT" panose="020B0502020104020203" pitchFamily="34" charset="77"/>
                <a:ea typeface="Helvetica Neue" panose="02000503000000020004" pitchFamily="2" charset="0"/>
                <a:cs typeface="Helvetica Neue" panose="02000503000000020004" pitchFamily="2" charset="0"/>
              </a:defRPr>
            </a:lvl1pPr>
          </a:lstStyle>
          <a:p>
            <a:pPr>
              <a:defRPr/>
            </a:pPr>
            <a:fld id="{AD94234F-0D0A-E947-8D54-AB6E4080FFC3}" type="datetime1">
              <a:rPr lang="en-GB" altLang="en-US" smtClean="0"/>
              <a:pPr>
                <a:defRPr/>
              </a:pPr>
              <a:t>25/12/2022</a:t>
            </a:fld>
            <a:endParaRPr lang="en-GB" altLang="en-US" dirty="0"/>
          </a:p>
        </p:txBody>
      </p:sp>
      <p:sp>
        <p:nvSpPr>
          <p:cNvPr id="1029" name="Rectangle 5">
            <a:extLst>
              <a:ext uri="{FF2B5EF4-FFF2-40B4-BE49-F238E27FC236}">
                <a16:creationId xmlns:a16="http://schemas.microsoft.com/office/drawing/2014/main" id="{152AA15D-0E37-9A4D-800B-5EAD365A4BCE}"/>
              </a:ext>
            </a:extLst>
          </p:cNvPr>
          <p:cNvSpPr>
            <a:spLocks noGrp="1" noChangeArrowheads="1"/>
          </p:cNvSpPr>
          <p:nvPr>
            <p:ph type="ftr" sz="quarter" idx="3"/>
          </p:nvPr>
        </p:nvSpPr>
        <p:spPr bwMode="auto">
          <a:xfrm>
            <a:off x="3124200" y="5318126"/>
            <a:ext cx="2895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167">
                <a:latin typeface="Gill Sans MT" panose="020B0502020104020203" pitchFamily="34" charset="77"/>
                <a:ea typeface="Helvetica Neue" panose="02000503000000020004" pitchFamily="2" charset="0"/>
                <a:cs typeface="Helvetica Neue" panose="02000503000000020004" pitchFamily="2" charset="0"/>
              </a:defRPr>
            </a:lvl1pPr>
          </a:lstStyle>
          <a:p>
            <a:pPr>
              <a:defRPr/>
            </a:pPr>
            <a:endParaRPr lang="en-GB" dirty="0"/>
          </a:p>
        </p:txBody>
      </p:sp>
      <p:sp>
        <p:nvSpPr>
          <p:cNvPr id="1030" name="Rectangle 6">
            <a:extLst>
              <a:ext uri="{FF2B5EF4-FFF2-40B4-BE49-F238E27FC236}">
                <a16:creationId xmlns:a16="http://schemas.microsoft.com/office/drawing/2014/main" id="{C116671B-B7F5-A640-A03B-2CB79D5B87F6}"/>
              </a:ext>
            </a:extLst>
          </p:cNvPr>
          <p:cNvSpPr>
            <a:spLocks noGrp="1" noChangeArrowheads="1"/>
          </p:cNvSpPr>
          <p:nvPr>
            <p:ph type="sldNum" sz="quarter" idx="4"/>
          </p:nvPr>
        </p:nvSpPr>
        <p:spPr bwMode="auto">
          <a:xfrm>
            <a:off x="6553200" y="5318126"/>
            <a:ext cx="2133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167">
                <a:latin typeface="Gill Sans MT" panose="020B0502020104020203" pitchFamily="34" charset="77"/>
                <a:ea typeface="Helvetica Neue" panose="02000503000000020004" pitchFamily="2" charset="0"/>
                <a:cs typeface="Helvetica Neue" panose="02000503000000020004" pitchFamily="2" charset="0"/>
              </a:defRPr>
            </a:lvl1pPr>
          </a:lstStyle>
          <a:p>
            <a:fld id="{07E9AECC-8061-DA49-97AE-2E5615142E93}" type="slidenum">
              <a:rPr lang="en-GB" altLang="en-US" smtClean="0"/>
              <a:pPr/>
              <a:t>‹#›</a:t>
            </a:fld>
            <a:endParaRPr lang="en-GB" altLang="en-US" dirty="0"/>
          </a:p>
        </p:txBody>
      </p:sp>
      <p:pic>
        <p:nvPicPr>
          <p:cNvPr id="2" name="Graphic 1">
            <a:extLst>
              <a:ext uri="{FF2B5EF4-FFF2-40B4-BE49-F238E27FC236}">
                <a16:creationId xmlns:a16="http://schemas.microsoft.com/office/drawing/2014/main" id="{5884D537-B656-B6C7-4179-E7FDF2565DE0}"/>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452320" y="113770"/>
            <a:ext cx="1603063" cy="579029"/>
          </a:xfrm>
          <a:prstGeom prst="rect">
            <a:avLst/>
          </a:prstGeom>
        </p:spPr>
      </p:pic>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9" r:id="rId8"/>
    <p:sldLayoutId id="2147483770" r:id="rId9"/>
  </p:sldLayoutIdLst>
  <p:hf hdr="0" ftr="0" dt="0"/>
  <p:txStyles>
    <p:titleStyle>
      <a:lvl1pPr algn="l" rtl="0" eaLnBrk="0" fontAlgn="base" hangingPunct="0">
        <a:spcBef>
          <a:spcPct val="0"/>
        </a:spcBef>
        <a:spcAft>
          <a:spcPct val="0"/>
        </a:spcAft>
        <a:defRPr sz="2333">
          <a:solidFill>
            <a:srgbClr val="003D7D"/>
          </a:solidFill>
          <a:latin typeface="Gill Sans MT" panose="020B0502020104020203" pitchFamily="34" charset="77"/>
          <a:ea typeface="Helvetica Neue" panose="02000503000000020004" pitchFamily="2" charset="0"/>
          <a:cs typeface="Helvetica Neue" panose="02000503000000020004" pitchFamily="2" charset="0"/>
        </a:defRPr>
      </a:lvl1pPr>
      <a:lvl2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2pPr>
      <a:lvl3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3pPr>
      <a:lvl4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4pPr>
      <a:lvl5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5pPr>
      <a:lvl6pPr marL="380985" algn="l" rtl="0" eaLnBrk="0" fontAlgn="base" hangingPunct="0">
        <a:spcBef>
          <a:spcPct val="0"/>
        </a:spcBef>
        <a:spcAft>
          <a:spcPct val="0"/>
        </a:spcAft>
        <a:defRPr sz="2333">
          <a:solidFill>
            <a:srgbClr val="003D7D"/>
          </a:solidFill>
          <a:latin typeface="Verdana" pitchFamily="34" charset="0"/>
          <a:cs typeface="Arial" charset="0"/>
        </a:defRPr>
      </a:lvl6pPr>
      <a:lvl7pPr marL="761970" algn="l" rtl="0" eaLnBrk="0" fontAlgn="base" hangingPunct="0">
        <a:spcBef>
          <a:spcPct val="0"/>
        </a:spcBef>
        <a:spcAft>
          <a:spcPct val="0"/>
        </a:spcAft>
        <a:defRPr sz="2333">
          <a:solidFill>
            <a:srgbClr val="003D7D"/>
          </a:solidFill>
          <a:latin typeface="Verdana" pitchFamily="34" charset="0"/>
          <a:cs typeface="Arial" charset="0"/>
        </a:defRPr>
      </a:lvl7pPr>
      <a:lvl8pPr marL="1142954" algn="l" rtl="0" eaLnBrk="0" fontAlgn="base" hangingPunct="0">
        <a:spcBef>
          <a:spcPct val="0"/>
        </a:spcBef>
        <a:spcAft>
          <a:spcPct val="0"/>
        </a:spcAft>
        <a:defRPr sz="2333">
          <a:solidFill>
            <a:srgbClr val="003D7D"/>
          </a:solidFill>
          <a:latin typeface="Verdana" pitchFamily="34" charset="0"/>
          <a:cs typeface="Arial" charset="0"/>
        </a:defRPr>
      </a:lvl8pPr>
      <a:lvl9pPr marL="1523939" algn="l" rtl="0" eaLnBrk="0" fontAlgn="base" hangingPunct="0">
        <a:spcBef>
          <a:spcPct val="0"/>
        </a:spcBef>
        <a:spcAft>
          <a:spcPct val="0"/>
        </a:spcAft>
        <a:defRPr sz="2333">
          <a:solidFill>
            <a:srgbClr val="003D7D"/>
          </a:solidFill>
          <a:latin typeface="Verdana" pitchFamily="34" charset="0"/>
          <a:cs typeface="Arial" charset="0"/>
        </a:defRPr>
      </a:lvl9pPr>
    </p:titleStyle>
    <p:bodyStyle>
      <a:lvl1pPr marL="285739" indent="-285739" algn="l" rtl="0" eaLnBrk="0" fontAlgn="base" hangingPunct="0">
        <a:spcBef>
          <a:spcPct val="20000"/>
        </a:spcBef>
        <a:spcAft>
          <a:spcPct val="0"/>
        </a:spcAft>
        <a:buFont typeface="Verdana" panose="020B0604030504040204" pitchFamily="34" charset="0"/>
        <a:buChar char="−"/>
        <a:defRPr sz="2000">
          <a:solidFill>
            <a:schemeClr val="tx1"/>
          </a:solidFill>
          <a:latin typeface="Gill Sans MT" panose="020B0502020104020203" pitchFamily="34" charset="77"/>
          <a:ea typeface="Helvetica Neue" panose="02000503000000020004" pitchFamily="2" charset="0"/>
          <a:cs typeface="Helvetica Neue" panose="02000503000000020004" pitchFamily="2" charset="0"/>
        </a:defRPr>
      </a:lvl1pPr>
      <a:lvl2pPr marL="619100" indent="-238115" algn="l" rtl="0" eaLnBrk="0" fontAlgn="base" hangingPunct="0">
        <a:spcBef>
          <a:spcPct val="20000"/>
        </a:spcBef>
        <a:spcAft>
          <a:spcPct val="0"/>
        </a:spcAft>
        <a:buFont typeface="Verdana" panose="020B0604030504040204" pitchFamily="34" charset="0"/>
        <a:buChar char="−"/>
        <a:defRPr sz="1667">
          <a:solidFill>
            <a:schemeClr val="tx1"/>
          </a:solidFill>
          <a:latin typeface="Gill Sans MT" panose="020B0502020104020203" pitchFamily="34" charset="77"/>
          <a:ea typeface="Helvetica Neue" panose="02000503000000020004" pitchFamily="2" charset="0"/>
          <a:cs typeface="Helvetica Neue" panose="02000503000000020004" pitchFamily="2" charset="0"/>
        </a:defRPr>
      </a:lvl2pPr>
      <a:lvl3pPr marL="952462" indent="-190492" algn="l" rtl="0" eaLnBrk="0" fontAlgn="base" hangingPunct="0">
        <a:spcBef>
          <a:spcPct val="20000"/>
        </a:spcBef>
        <a:spcAft>
          <a:spcPct val="0"/>
        </a:spcAft>
        <a:buFont typeface="Verdana" panose="020B0604030504040204" pitchFamily="34" charset="0"/>
        <a:buChar char="−"/>
        <a:defRPr>
          <a:solidFill>
            <a:schemeClr val="tx1"/>
          </a:solidFill>
          <a:latin typeface="Gill Sans MT" panose="020B0502020104020203" pitchFamily="34" charset="77"/>
          <a:ea typeface="Helvetica Neue" panose="02000503000000020004" pitchFamily="2" charset="0"/>
          <a:cs typeface="Helvetica Neue" panose="02000503000000020004" pitchFamily="2" charset="0"/>
        </a:defRPr>
      </a:lvl3pPr>
      <a:lvl4pPr marL="1333447" indent="-190492" algn="l" rtl="0"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Helvetica Neue" panose="02000503000000020004" pitchFamily="2" charset="0"/>
          <a:cs typeface="Helvetica Neue" panose="02000503000000020004" pitchFamily="2" charset="0"/>
        </a:defRPr>
      </a:lvl4pPr>
      <a:lvl5pPr marL="1714431" indent="-190492" algn="l" rtl="0"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Helvetica Neue" panose="02000503000000020004" pitchFamily="2" charset="0"/>
          <a:cs typeface="Helvetica Neue" panose="02000503000000020004" pitchFamily="2" charset="0"/>
        </a:defRPr>
      </a:lvl5pPr>
      <a:lvl6pPr marL="2095416"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6pPr>
      <a:lvl7pPr marL="2476401"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7pPr>
      <a:lvl8pPr marL="2857386"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8pPr>
      <a:lvl9pPr marL="3238370"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3">
            <a:extLst>
              <a:ext uri="{FF2B5EF4-FFF2-40B4-BE49-F238E27FC236}">
                <a16:creationId xmlns:a16="http://schemas.microsoft.com/office/drawing/2014/main" id="{AF6BA273-C058-A046-BA6B-4B58FA82B6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Verdana" panose="020B0604030504040204" pitchFamily="34" charset="0"/>
              <a:buChar char="−"/>
              <a:defRPr sz="20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619100" indent="-238115">
              <a:spcBef>
                <a:spcPct val="20000"/>
              </a:spcBef>
              <a:buFont typeface="Verdana" panose="020B0604030504040204" pitchFamily="34" charset="0"/>
              <a:buChar char="−"/>
              <a:defRPr sz="1667">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952462" indent="-190492">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333447" indent="-190492">
              <a:spcBef>
                <a:spcPct val="20000"/>
              </a:spcBef>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1714431" indent="-190492">
              <a:spcBef>
                <a:spcPct val="20000"/>
              </a:spcBef>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095416"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476401"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2857386"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238370"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a:spcBef>
                <a:spcPct val="0"/>
              </a:spcBef>
              <a:buFontTx/>
              <a:buNone/>
            </a:pPr>
            <a:fld id="{0F366BD3-0E5B-9C42-A03F-75400BAFC63E}" type="slidenum">
              <a:rPr lang="en-GB" altLang="en-US" sz="1167">
                <a:ea typeface="Helvetica Neue" panose="02000503000000020004" pitchFamily="2" charset="0"/>
                <a:cs typeface="Helvetica Neue" panose="02000503000000020004" pitchFamily="2" charset="0"/>
              </a:rPr>
              <a:pPr>
                <a:spcBef>
                  <a:spcPct val="0"/>
                </a:spcBef>
                <a:buFontTx/>
                <a:buNone/>
              </a:pPr>
              <a:t>1</a:t>
            </a:fld>
            <a:endParaRPr lang="en-GB" altLang="en-US" sz="1167" dirty="0">
              <a:ea typeface="Helvetica Neue" panose="02000503000000020004" pitchFamily="2" charset="0"/>
              <a:cs typeface="Helvetica Neue" panose="02000503000000020004" pitchFamily="2" charset="0"/>
            </a:endParaRPr>
          </a:p>
        </p:txBody>
      </p:sp>
      <p:sp>
        <p:nvSpPr>
          <p:cNvPr id="16386" name="Text Box 2">
            <a:extLst>
              <a:ext uri="{FF2B5EF4-FFF2-40B4-BE49-F238E27FC236}">
                <a16:creationId xmlns:a16="http://schemas.microsoft.com/office/drawing/2014/main" id="{CB2856F0-5122-C748-A4E1-B1FC924AA33E}"/>
              </a:ext>
            </a:extLst>
          </p:cNvPr>
          <p:cNvSpPr txBox="1">
            <a:spLocks noChangeArrowheads="1"/>
          </p:cNvSpPr>
          <p:nvPr/>
        </p:nvSpPr>
        <p:spPr bwMode="auto">
          <a:xfrm>
            <a:off x="1043608" y="1345332"/>
            <a:ext cx="7200800" cy="2451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r>
              <a:rPr lang="en-GB" altLang="en-US" sz="3333" dirty="0">
                <a:solidFill>
                  <a:srgbClr val="003D7D"/>
                </a:solidFill>
                <a:ea typeface="Helvetica Neue" panose="02000503000000020004" pitchFamily="2" charset="0"/>
                <a:cs typeface="Helvetica Neue" panose="02000503000000020004" pitchFamily="2" charset="0"/>
              </a:rPr>
              <a:t>Machine Learning for Neuroscience </a:t>
            </a:r>
          </a:p>
          <a:p>
            <a:pPr eaLnBrk="1" hangingPunct="1">
              <a:spcBef>
                <a:spcPct val="0"/>
              </a:spcBef>
              <a:buFontTx/>
              <a:buNone/>
            </a:pPr>
            <a:endParaRPr lang="en-GB" altLang="en-US" sz="3000" dirty="0">
              <a:solidFill>
                <a:srgbClr val="003D7D"/>
              </a:solidFill>
              <a:ea typeface="Helvetica Neue" panose="02000503000000020004" pitchFamily="2" charset="0"/>
              <a:cs typeface="Helvetica Neue" panose="02000503000000020004" pitchFamily="2" charset="0"/>
            </a:endParaRPr>
          </a:p>
          <a:p>
            <a:pPr eaLnBrk="1" hangingPunct="1">
              <a:spcBef>
                <a:spcPct val="0"/>
              </a:spcBef>
              <a:buNone/>
            </a:pPr>
            <a:r>
              <a:rPr lang="en-GB" sz="2000" dirty="0">
                <a:solidFill>
                  <a:srgbClr val="003D7D"/>
                </a:solidFill>
                <a:ea typeface="Helvetica Neue" panose="02000503000000020004" pitchFamily="2" charset="0"/>
                <a:cs typeface="Helvetica Neue" panose="02000503000000020004" pitchFamily="2" charset="0"/>
              </a:rPr>
              <a:t>Ethical considerations and responsible machine learning</a:t>
            </a:r>
          </a:p>
          <a:p>
            <a:pPr eaLnBrk="1" hangingPunct="1">
              <a:spcBef>
                <a:spcPct val="0"/>
              </a:spcBef>
              <a:buNone/>
            </a:pPr>
            <a:endParaRPr lang="en-GB" sz="2000" dirty="0">
              <a:solidFill>
                <a:srgbClr val="003D7D"/>
              </a:solidFill>
              <a:ea typeface="Helvetica Neue" panose="02000503000000020004" pitchFamily="2" charset="0"/>
              <a:cs typeface="Helvetica Neue" panose="02000503000000020004" pitchFamily="2" charset="0"/>
            </a:endParaRPr>
          </a:p>
          <a:p>
            <a:pPr eaLnBrk="1" hangingPunct="1">
              <a:spcBef>
                <a:spcPct val="0"/>
              </a:spcBef>
              <a:buFontTx/>
              <a:buNone/>
            </a:pPr>
            <a:r>
              <a:rPr lang="en-GB" altLang="en-US" sz="2000" dirty="0">
                <a:solidFill>
                  <a:srgbClr val="003D7D"/>
                </a:solidFill>
                <a:ea typeface="Helvetica Neue" panose="02000503000000020004" pitchFamily="2" charset="0"/>
                <a:cs typeface="Helvetica Neue" panose="02000503000000020004" pitchFamily="2" charset="0"/>
              </a:rPr>
              <a:t> </a:t>
            </a:r>
          </a:p>
          <a:p>
            <a:pPr eaLnBrk="1" hangingPunct="1">
              <a:spcBef>
                <a:spcPct val="0"/>
              </a:spcBef>
              <a:buFontTx/>
              <a:buNone/>
            </a:pPr>
            <a:endParaRPr lang="en-GB" altLang="en-US" sz="3000" dirty="0">
              <a:solidFill>
                <a:srgbClr val="003D7D"/>
              </a:solidFill>
              <a:ea typeface="Helvetica Neue" panose="02000503000000020004" pitchFamily="2" charset="0"/>
              <a:cs typeface="Helvetica Neue" panose="02000503000000020004" pitchFamily="2" charset="0"/>
            </a:endParaRPr>
          </a:p>
        </p:txBody>
      </p:sp>
      <p:sp>
        <p:nvSpPr>
          <p:cNvPr id="16387" name="Text Box 4">
            <a:extLst>
              <a:ext uri="{FF2B5EF4-FFF2-40B4-BE49-F238E27FC236}">
                <a16:creationId xmlns:a16="http://schemas.microsoft.com/office/drawing/2014/main" id="{77FCB97C-8E46-1747-89C5-F16122F24E7D}"/>
              </a:ext>
            </a:extLst>
          </p:cNvPr>
          <p:cNvSpPr txBox="1">
            <a:spLocks noChangeArrowheads="1"/>
          </p:cNvSpPr>
          <p:nvPr/>
        </p:nvSpPr>
        <p:spPr bwMode="auto">
          <a:xfrm>
            <a:off x="1103139" y="3611488"/>
            <a:ext cx="4415896" cy="122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50000"/>
              </a:spcBef>
              <a:buFontTx/>
              <a:buNone/>
            </a:pPr>
            <a:r>
              <a:rPr lang="en-GB" altLang="en-US" sz="1333" dirty="0">
                <a:solidFill>
                  <a:srgbClr val="003D7D"/>
                </a:solidFill>
                <a:ea typeface="Helvetica Neue" panose="02000503000000020004" pitchFamily="2" charset="0"/>
                <a:cs typeface="Helvetica Neue" panose="02000503000000020004" pitchFamily="2" charset="0"/>
              </a:rPr>
              <a:t>Payam Barnaghi</a:t>
            </a:r>
          </a:p>
          <a:p>
            <a:pPr eaLnBrk="1" hangingPunct="1">
              <a:spcBef>
                <a:spcPct val="50000"/>
              </a:spcBef>
              <a:buFontTx/>
              <a:buNone/>
            </a:pPr>
            <a:r>
              <a:rPr lang="en-GB" altLang="en-US" sz="1333" dirty="0">
                <a:solidFill>
                  <a:srgbClr val="003D7D"/>
                </a:solidFill>
                <a:ea typeface="Helvetica Neue" panose="02000503000000020004" pitchFamily="2" charset="0"/>
                <a:cs typeface="Helvetica Neue" panose="02000503000000020004" pitchFamily="2" charset="0"/>
              </a:rPr>
              <a:t>Department of Brain Sciences</a:t>
            </a:r>
          </a:p>
          <a:p>
            <a:pPr eaLnBrk="1" hangingPunct="1">
              <a:spcBef>
                <a:spcPct val="50000"/>
              </a:spcBef>
              <a:buFontTx/>
              <a:buNone/>
            </a:pPr>
            <a:r>
              <a:rPr lang="en-GB" altLang="en-US" sz="1333" dirty="0">
                <a:solidFill>
                  <a:srgbClr val="003D7D"/>
                </a:solidFill>
                <a:ea typeface="Helvetica Neue" panose="02000503000000020004" pitchFamily="2" charset="0"/>
                <a:cs typeface="Helvetica Neue" panose="02000503000000020004" pitchFamily="2" charset="0"/>
              </a:rPr>
              <a:t>Imperial College London  </a:t>
            </a:r>
          </a:p>
          <a:p>
            <a:pPr eaLnBrk="1" hangingPunct="1">
              <a:spcBef>
                <a:spcPct val="50000"/>
              </a:spcBef>
              <a:buFontTx/>
              <a:buNone/>
            </a:pPr>
            <a:r>
              <a:rPr lang="en-GB" altLang="en-US" sz="1333" dirty="0">
                <a:solidFill>
                  <a:srgbClr val="003D7D"/>
                </a:solidFill>
              </a:rPr>
              <a:t>January 2023</a:t>
            </a:r>
          </a:p>
        </p:txBody>
      </p:sp>
      <p:sp>
        <p:nvSpPr>
          <p:cNvPr id="16388" name="Rectangle 8">
            <a:extLst>
              <a:ext uri="{FF2B5EF4-FFF2-40B4-BE49-F238E27FC236}">
                <a16:creationId xmlns:a16="http://schemas.microsoft.com/office/drawing/2014/main" id="{668D6855-F81A-A24F-918B-A2C47560C262}"/>
              </a:ext>
            </a:extLst>
          </p:cNvPr>
          <p:cNvSpPr>
            <a:spLocks noChangeArrowheads="1"/>
          </p:cNvSpPr>
          <p:nvPr/>
        </p:nvSpPr>
        <p:spPr bwMode="auto">
          <a:xfrm>
            <a:off x="7752292" y="5197740"/>
            <a:ext cx="298979" cy="3611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endParaRPr lang="en-GB" altLang="en-US" sz="1500" dirty="0">
              <a:ea typeface="Helvetica Neue" panose="02000503000000020004" pitchFamily="2" charset="0"/>
              <a:cs typeface="Helvetica Neue" panose="02000503000000020004" pitchFamily="2" charset="0"/>
            </a:endParaRPr>
          </a:p>
        </p:txBody>
      </p:sp>
      <p:sp>
        <p:nvSpPr>
          <p:cNvPr id="4" name="Rectangle 3">
            <a:extLst>
              <a:ext uri="{FF2B5EF4-FFF2-40B4-BE49-F238E27FC236}">
                <a16:creationId xmlns:a16="http://schemas.microsoft.com/office/drawing/2014/main" id="{5E18BEC9-A3BB-7FCC-2484-4024CA13A7BA}"/>
              </a:ext>
            </a:extLst>
          </p:cNvPr>
          <p:cNvSpPr/>
          <p:nvPr/>
        </p:nvSpPr>
        <p:spPr>
          <a:xfrm>
            <a:off x="8376976" y="5241190"/>
            <a:ext cx="408955"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MT" panose="020B0502020104020203" pitchFamily="34" charset="77"/>
              <a:ea typeface="Helvetica Neue" panose="02000503000000020004" pitchFamily="2" charset="0"/>
              <a:cs typeface="Helvetica Neue" panose="02000503000000020004" pitchFamily="2" charset="0"/>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3499E-1513-502F-095F-5842E1E948F2}"/>
              </a:ext>
            </a:extLst>
          </p:cNvPr>
          <p:cNvSpPr>
            <a:spLocks noGrp="1"/>
          </p:cNvSpPr>
          <p:nvPr>
            <p:ph type="title"/>
          </p:nvPr>
        </p:nvSpPr>
        <p:spPr/>
        <p:txBody>
          <a:bodyPr/>
          <a:lstStyle/>
          <a:p>
            <a:r>
              <a:rPr lang="en-GB" dirty="0"/>
              <a:t>Outcomes and end-points </a:t>
            </a:r>
          </a:p>
        </p:txBody>
      </p:sp>
      <p:sp>
        <p:nvSpPr>
          <p:cNvPr id="3" name="Content Placeholder 2">
            <a:extLst>
              <a:ext uri="{FF2B5EF4-FFF2-40B4-BE49-F238E27FC236}">
                <a16:creationId xmlns:a16="http://schemas.microsoft.com/office/drawing/2014/main" id="{68060AE8-1A0E-94CA-CF06-5E44DEDE8D09}"/>
              </a:ext>
            </a:extLst>
          </p:cNvPr>
          <p:cNvSpPr>
            <a:spLocks noGrp="1"/>
          </p:cNvSpPr>
          <p:nvPr>
            <p:ph idx="1"/>
          </p:nvPr>
        </p:nvSpPr>
        <p:spPr/>
        <p:txBody>
          <a:bodyPr/>
          <a:lstStyle/>
          <a:p>
            <a:r>
              <a:rPr lang="en-GB" dirty="0"/>
              <a:t>The clinical and care end-points should be clearly defined. </a:t>
            </a:r>
          </a:p>
          <a:p>
            <a:r>
              <a:rPr lang="en-GB" dirty="0"/>
              <a:t>For example if the model is going to be used for prediction of an adverse health condition in a hospital setting, what timeframe would be clinically useful for the model to make the predictions? i.e., predicting a specific condition 5 mins before it happens may not be as useful in a real-world setting.  </a:t>
            </a:r>
          </a:p>
          <a:p>
            <a:endParaRPr lang="en-GB" dirty="0"/>
          </a:p>
        </p:txBody>
      </p:sp>
      <p:sp>
        <p:nvSpPr>
          <p:cNvPr id="4" name="Slide Number Placeholder 3">
            <a:extLst>
              <a:ext uri="{FF2B5EF4-FFF2-40B4-BE49-F238E27FC236}">
                <a16:creationId xmlns:a16="http://schemas.microsoft.com/office/drawing/2014/main" id="{A9C207FF-8BA6-C46F-094D-66757E731AF8}"/>
              </a:ext>
            </a:extLst>
          </p:cNvPr>
          <p:cNvSpPr>
            <a:spLocks noGrp="1"/>
          </p:cNvSpPr>
          <p:nvPr>
            <p:ph type="sldNum" sz="quarter" idx="12"/>
          </p:nvPr>
        </p:nvSpPr>
        <p:spPr/>
        <p:txBody>
          <a:bodyPr/>
          <a:lstStyle/>
          <a:p>
            <a:fld id="{44E22EE9-B8A0-0641-9265-052CFE9B95A7}" type="slidenum">
              <a:rPr lang="en-GB" altLang="en-US" smtClean="0"/>
              <a:pPr/>
              <a:t>10</a:t>
            </a:fld>
            <a:endParaRPr lang="en-GB" altLang="en-US" dirty="0"/>
          </a:p>
        </p:txBody>
      </p:sp>
    </p:spTree>
    <p:extLst>
      <p:ext uri="{BB962C8B-B14F-4D97-AF65-F5344CB8AC3E}">
        <p14:creationId xmlns:p14="http://schemas.microsoft.com/office/powerpoint/2010/main" val="809178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6C04C-3EEF-D2BA-0F92-DFF2AEC3E319}"/>
              </a:ext>
            </a:extLst>
          </p:cNvPr>
          <p:cNvSpPr>
            <a:spLocks noGrp="1"/>
          </p:cNvSpPr>
          <p:nvPr>
            <p:ph type="title"/>
          </p:nvPr>
        </p:nvSpPr>
        <p:spPr/>
        <p:txBody>
          <a:bodyPr/>
          <a:lstStyle/>
          <a:p>
            <a:r>
              <a:rPr lang="en-GB" dirty="0"/>
              <a:t>Multi-source data</a:t>
            </a:r>
          </a:p>
        </p:txBody>
      </p:sp>
      <p:sp>
        <p:nvSpPr>
          <p:cNvPr id="3" name="Content Placeholder 2">
            <a:extLst>
              <a:ext uri="{FF2B5EF4-FFF2-40B4-BE49-F238E27FC236}">
                <a16:creationId xmlns:a16="http://schemas.microsoft.com/office/drawing/2014/main" id="{BC48779E-C352-8EFE-0403-41EBEDC23B77}"/>
              </a:ext>
            </a:extLst>
          </p:cNvPr>
          <p:cNvSpPr>
            <a:spLocks noGrp="1"/>
          </p:cNvSpPr>
          <p:nvPr>
            <p:ph idx="1"/>
          </p:nvPr>
        </p:nvSpPr>
        <p:spPr/>
        <p:txBody>
          <a:bodyPr/>
          <a:lstStyle/>
          <a:p>
            <a:r>
              <a:rPr lang="en-GB" dirty="0"/>
              <a:t>Harmonising the data and investigating different sources of noise, potential error and inconsistencies are important.</a:t>
            </a:r>
          </a:p>
          <a:p>
            <a:r>
              <a:rPr lang="en-GB" dirty="0"/>
              <a:t>If different devices are used to collect the data, you need to consider solutions to reduce the effect of calibration and measurements errors and variations. </a:t>
            </a:r>
          </a:p>
          <a:p>
            <a:r>
              <a:rPr lang="en-GB" dirty="0"/>
              <a:t>You need to investigate the protocols and procedures that have been used in each site to collect the data to make sure the data is consistent. </a:t>
            </a:r>
          </a:p>
          <a:p>
            <a:r>
              <a:rPr lang="en-GB" dirty="0"/>
              <a:t>For more information please refer to Alexander Capstick’s and Francesca Palermo’s work on the LAP model: </a:t>
            </a:r>
          </a:p>
          <a:p>
            <a:pPr lvl="1"/>
            <a:r>
              <a:rPr lang="en-GB" dirty="0"/>
              <a:t>https://github.com/alexcapstick/LossAdaptedPlasticity</a:t>
            </a:r>
          </a:p>
          <a:p>
            <a:pPr lvl="1"/>
            <a:r>
              <a:rPr lang="en-GB" dirty="0"/>
              <a:t>https://arxiv.org/abs/2212.02895</a:t>
            </a:r>
          </a:p>
        </p:txBody>
      </p:sp>
      <p:sp>
        <p:nvSpPr>
          <p:cNvPr id="4" name="Slide Number Placeholder 3">
            <a:extLst>
              <a:ext uri="{FF2B5EF4-FFF2-40B4-BE49-F238E27FC236}">
                <a16:creationId xmlns:a16="http://schemas.microsoft.com/office/drawing/2014/main" id="{CAB86332-EE06-8E53-3CF7-76B371B5EBF3}"/>
              </a:ext>
            </a:extLst>
          </p:cNvPr>
          <p:cNvSpPr>
            <a:spLocks noGrp="1"/>
          </p:cNvSpPr>
          <p:nvPr>
            <p:ph type="sldNum" sz="quarter" idx="12"/>
          </p:nvPr>
        </p:nvSpPr>
        <p:spPr/>
        <p:txBody>
          <a:bodyPr/>
          <a:lstStyle/>
          <a:p>
            <a:fld id="{44E22EE9-B8A0-0641-9265-052CFE9B95A7}" type="slidenum">
              <a:rPr lang="en-GB" altLang="en-US" smtClean="0"/>
              <a:pPr/>
              <a:t>11</a:t>
            </a:fld>
            <a:endParaRPr lang="en-GB" altLang="en-US" dirty="0"/>
          </a:p>
        </p:txBody>
      </p:sp>
    </p:spTree>
    <p:extLst>
      <p:ext uri="{BB962C8B-B14F-4D97-AF65-F5344CB8AC3E}">
        <p14:creationId xmlns:p14="http://schemas.microsoft.com/office/powerpoint/2010/main" val="2674824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AD2F6-8966-455D-1BBA-40F8937E98DE}"/>
              </a:ext>
            </a:extLst>
          </p:cNvPr>
          <p:cNvSpPr>
            <a:spLocks noGrp="1"/>
          </p:cNvSpPr>
          <p:nvPr>
            <p:ph type="title"/>
          </p:nvPr>
        </p:nvSpPr>
        <p:spPr/>
        <p:txBody>
          <a:bodyPr/>
          <a:lstStyle/>
          <a:p>
            <a:r>
              <a:rPr lang="en-GB" dirty="0"/>
              <a:t>Ethical implications - bias</a:t>
            </a:r>
          </a:p>
        </p:txBody>
      </p:sp>
      <p:sp>
        <p:nvSpPr>
          <p:cNvPr id="3" name="Content Placeholder 2">
            <a:extLst>
              <a:ext uri="{FF2B5EF4-FFF2-40B4-BE49-F238E27FC236}">
                <a16:creationId xmlns:a16="http://schemas.microsoft.com/office/drawing/2014/main" id="{4D64F0B0-DA17-C9E8-FA1E-1F7DEB43A22E}"/>
              </a:ext>
            </a:extLst>
          </p:cNvPr>
          <p:cNvSpPr>
            <a:spLocks noGrp="1"/>
          </p:cNvSpPr>
          <p:nvPr>
            <p:ph idx="1"/>
          </p:nvPr>
        </p:nvSpPr>
        <p:spPr/>
        <p:txBody>
          <a:bodyPr/>
          <a:lstStyle/>
          <a:p>
            <a:r>
              <a:rPr lang="en-GB" b="0" i="0" u="none" strike="noStrike" dirty="0">
                <a:solidFill>
                  <a:srgbClr val="222222"/>
                </a:solidFill>
                <a:effectLst/>
              </a:rPr>
              <a:t>Several </a:t>
            </a:r>
            <a:r>
              <a:rPr lang="en-GB" dirty="0">
                <a:solidFill>
                  <a:srgbClr val="222222"/>
                </a:solidFill>
              </a:rPr>
              <a:t>works </a:t>
            </a:r>
            <a:r>
              <a:rPr lang="en-GB" b="0" i="0" u="none" strike="noStrike" dirty="0">
                <a:solidFill>
                  <a:srgbClr val="222222"/>
                </a:solidFill>
                <a:effectLst/>
              </a:rPr>
              <a:t>have identified ways in which non-health-related ML can exacerbate existing social inequalities by reflecting and amplifying existing race, sex and other biases. </a:t>
            </a:r>
          </a:p>
          <a:p>
            <a:r>
              <a:rPr lang="en-GB" b="0" i="0" u="none" strike="noStrike" dirty="0">
                <a:solidFill>
                  <a:srgbClr val="222222"/>
                </a:solidFill>
                <a:effectLst/>
              </a:rPr>
              <a:t>Health care is not immune to bias. </a:t>
            </a:r>
          </a:p>
          <a:p>
            <a:r>
              <a:rPr lang="en-GB" b="0" i="0" u="none" strike="noStrike" dirty="0">
                <a:solidFill>
                  <a:srgbClr val="222222"/>
                </a:solidFill>
                <a:effectLst/>
              </a:rPr>
              <a:t>The health data on which algorithms are trained are likely to be influenced by many facets of social inequality, including bias toward those who contribute the most data. </a:t>
            </a:r>
            <a:endParaRPr lang="en-GB" dirty="0"/>
          </a:p>
        </p:txBody>
      </p:sp>
      <p:sp>
        <p:nvSpPr>
          <p:cNvPr id="4" name="Slide Number Placeholder 3">
            <a:extLst>
              <a:ext uri="{FF2B5EF4-FFF2-40B4-BE49-F238E27FC236}">
                <a16:creationId xmlns:a16="http://schemas.microsoft.com/office/drawing/2014/main" id="{4B961BC3-EBFB-3F23-303C-DA8B31848517}"/>
              </a:ext>
            </a:extLst>
          </p:cNvPr>
          <p:cNvSpPr>
            <a:spLocks noGrp="1"/>
          </p:cNvSpPr>
          <p:nvPr>
            <p:ph type="sldNum" sz="quarter" idx="12"/>
          </p:nvPr>
        </p:nvSpPr>
        <p:spPr/>
        <p:txBody>
          <a:bodyPr/>
          <a:lstStyle/>
          <a:p>
            <a:fld id="{44E22EE9-B8A0-0641-9265-052CFE9B95A7}" type="slidenum">
              <a:rPr lang="en-GB" altLang="en-US" smtClean="0"/>
              <a:pPr/>
              <a:t>12</a:t>
            </a:fld>
            <a:endParaRPr lang="en-GB" altLang="en-US" dirty="0"/>
          </a:p>
        </p:txBody>
      </p:sp>
      <p:sp>
        <p:nvSpPr>
          <p:cNvPr id="6" name="TextBox 5">
            <a:extLst>
              <a:ext uri="{FF2B5EF4-FFF2-40B4-BE49-F238E27FC236}">
                <a16:creationId xmlns:a16="http://schemas.microsoft.com/office/drawing/2014/main" id="{FFC96485-F0D1-B8B3-6B63-74F6AAA079A3}"/>
              </a:ext>
            </a:extLst>
          </p:cNvPr>
          <p:cNvSpPr txBox="1"/>
          <p:nvPr/>
        </p:nvSpPr>
        <p:spPr>
          <a:xfrm>
            <a:off x="611560" y="5071581"/>
            <a:ext cx="5598368" cy="369332"/>
          </a:xfrm>
          <a:prstGeom prst="rect">
            <a:avLst/>
          </a:prstGeom>
          <a:noFill/>
        </p:spPr>
        <p:txBody>
          <a:bodyPr wrap="square">
            <a:spAutoFit/>
          </a:bodyPr>
          <a:lstStyle/>
          <a:p>
            <a:r>
              <a:rPr lang="en-GB" sz="900" i="0" u="none" strike="noStrike" dirty="0">
                <a:solidFill>
                  <a:srgbClr val="222222"/>
                </a:solidFill>
                <a:effectLst/>
                <a:latin typeface="-apple-system"/>
              </a:rPr>
              <a:t>Source: Wiens, J., Saria, S., Sendak, M. </a:t>
            </a:r>
            <a:r>
              <a:rPr lang="en-GB" sz="900" i="1" u="none" strike="noStrike" dirty="0">
                <a:solidFill>
                  <a:srgbClr val="222222"/>
                </a:solidFill>
                <a:effectLst/>
                <a:latin typeface="-apple-system"/>
              </a:rPr>
              <a:t>et al.</a:t>
            </a:r>
            <a:r>
              <a:rPr lang="en-GB" sz="900" i="0" u="none" strike="noStrike" dirty="0">
                <a:solidFill>
                  <a:srgbClr val="222222"/>
                </a:solidFill>
                <a:effectLst/>
                <a:latin typeface="-apple-system"/>
              </a:rPr>
              <a:t> Do no harm: a roadmap for responsible machine learning for health care. </a:t>
            </a:r>
            <a:r>
              <a:rPr lang="en-GB" sz="900" i="1" u="none" strike="noStrike" dirty="0">
                <a:solidFill>
                  <a:srgbClr val="222222"/>
                </a:solidFill>
                <a:effectLst/>
                <a:latin typeface="-apple-system"/>
              </a:rPr>
              <a:t>Nat Med</a:t>
            </a:r>
            <a:r>
              <a:rPr lang="en-GB" sz="900" i="0" u="none" strike="noStrike" dirty="0">
                <a:solidFill>
                  <a:srgbClr val="222222"/>
                </a:solidFill>
                <a:effectLst/>
                <a:latin typeface="-apple-system"/>
              </a:rPr>
              <a:t> 25, 1337–1340 (2019). </a:t>
            </a:r>
            <a:endParaRPr lang="en-GB" sz="900" dirty="0"/>
          </a:p>
        </p:txBody>
      </p:sp>
    </p:spTree>
    <p:extLst>
      <p:ext uri="{BB962C8B-B14F-4D97-AF65-F5344CB8AC3E}">
        <p14:creationId xmlns:p14="http://schemas.microsoft.com/office/powerpoint/2010/main" val="2084972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44280-323A-4E60-EF2F-29C3C0CEDC52}"/>
              </a:ext>
            </a:extLst>
          </p:cNvPr>
          <p:cNvSpPr>
            <a:spLocks noGrp="1"/>
          </p:cNvSpPr>
          <p:nvPr>
            <p:ph type="title"/>
          </p:nvPr>
        </p:nvSpPr>
        <p:spPr/>
        <p:txBody>
          <a:bodyPr/>
          <a:lstStyle/>
          <a:p>
            <a:r>
              <a:rPr lang="en-GB" dirty="0"/>
              <a:t>Algorithmic bias</a:t>
            </a:r>
          </a:p>
        </p:txBody>
      </p:sp>
      <p:sp>
        <p:nvSpPr>
          <p:cNvPr id="3" name="Content Placeholder 2">
            <a:extLst>
              <a:ext uri="{FF2B5EF4-FFF2-40B4-BE49-F238E27FC236}">
                <a16:creationId xmlns:a16="http://schemas.microsoft.com/office/drawing/2014/main" id="{6CA0BE00-3EFA-6CCC-ADAF-A43B6D16014E}"/>
              </a:ext>
            </a:extLst>
          </p:cNvPr>
          <p:cNvSpPr>
            <a:spLocks noGrp="1"/>
          </p:cNvSpPr>
          <p:nvPr>
            <p:ph idx="1"/>
          </p:nvPr>
        </p:nvSpPr>
        <p:spPr/>
        <p:txBody>
          <a:bodyPr/>
          <a:lstStyle/>
          <a:p>
            <a:r>
              <a:rPr lang="en-GB" dirty="0">
                <a:solidFill>
                  <a:srgbClr val="222222"/>
                </a:solidFill>
              </a:rPr>
              <a:t>A</a:t>
            </a:r>
            <a:r>
              <a:rPr lang="en-GB" b="0" i="0" u="none" strike="noStrike" dirty="0">
                <a:solidFill>
                  <a:srgbClr val="222222"/>
                </a:solidFill>
                <a:effectLst/>
              </a:rPr>
              <a:t>lgorithms that predict an individual’s risk for a condition or suitability of a specific treatment may be biased toward those who are able to access and afford the procedure. </a:t>
            </a:r>
          </a:p>
          <a:p>
            <a:r>
              <a:rPr lang="en-GB" dirty="0">
                <a:solidFill>
                  <a:srgbClr val="222222"/>
                </a:solidFill>
              </a:rPr>
              <a:t>This could happen by feeding data from the people have had that treatment in the past which won’t include people who couldn’t afford it in the first place or didn’t have access to it.</a:t>
            </a:r>
            <a:endParaRPr lang="en-GB" b="0" i="0" u="none" strike="noStrike" dirty="0">
              <a:solidFill>
                <a:srgbClr val="222222"/>
              </a:solidFill>
              <a:effectLst/>
            </a:endParaRPr>
          </a:p>
          <a:p>
            <a:r>
              <a:rPr lang="en-GB" b="0" i="0" u="none" strike="noStrike" dirty="0">
                <a:solidFill>
                  <a:srgbClr val="222222"/>
                </a:solidFill>
                <a:effectLst/>
              </a:rPr>
              <a:t>Some of this bias can be corrected for during model training</a:t>
            </a:r>
            <a:r>
              <a:rPr lang="en-GB" dirty="0">
                <a:solidFill>
                  <a:srgbClr val="222222"/>
                </a:solidFill>
              </a:rPr>
              <a:t> when the data is divided to training, validation and test sets. </a:t>
            </a:r>
            <a:r>
              <a:rPr lang="en-GB" b="0" i="0" u="none" strike="noStrike" dirty="0">
                <a:solidFill>
                  <a:srgbClr val="222222"/>
                </a:solidFill>
                <a:effectLst/>
              </a:rPr>
              <a:t> </a:t>
            </a:r>
          </a:p>
          <a:p>
            <a:r>
              <a:rPr lang="en-GB" b="0" i="0" u="none" strike="noStrike" dirty="0">
                <a:solidFill>
                  <a:srgbClr val="222222"/>
                </a:solidFill>
                <a:effectLst/>
              </a:rPr>
              <a:t>In general, awareness is necessary to investigate when potential biases could be present in the data and what can be done to mitigate their effect. </a:t>
            </a:r>
            <a:endParaRPr lang="en-GB" dirty="0"/>
          </a:p>
        </p:txBody>
      </p:sp>
      <p:sp>
        <p:nvSpPr>
          <p:cNvPr id="4" name="Slide Number Placeholder 3">
            <a:extLst>
              <a:ext uri="{FF2B5EF4-FFF2-40B4-BE49-F238E27FC236}">
                <a16:creationId xmlns:a16="http://schemas.microsoft.com/office/drawing/2014/main" id="{3979052A-6F49-8BA1-F9B3-55746F65E611}"/>
              </a:ext>
            </a:extLst>
          </p:cNvPr>
          <p:cNvSpPr>
            <a:spLocks noGrp="1"/>
          </p:cNvSpPr>
          <p:nvPr>
            <p:ph type="sldNum" sz="quarter" idx="12"/>
          </p:nvPr>
        </p:nvSpPr>
        <p:spPr/>
        <p:txBody>
          <a:bodyPr/>
          <a:lstStyle/>
          <a:p>
            <a:fld id="{44E22EE9-B8A0-0641-9265-052CFE9B95A7}" type="slidenum">
              <a:rPr lang="en-GB" altLang="en-US" smtClean="0"/>
              <a:pPr/>
              <a:t>13</a:t>
            </a:fld>
            <a:endParaRPr lang="en-GB" altLang="en-US" dirty="0"/>
          </a:p>
        </p:txBody>
      </p:sp>
      <p:sp>
        <p:nvSpPr>
          <p:cNvPr id="5" name="TextBox 4">
            <a:extLst>
              <a:ext uri="{FF2B5EF4-FFF2-40B4-BE49-F238E27FC236}">
                <a16:creationId xmlns:a16="http://schemas.microsoft.com/office/drawing/2014/main" id="{E4EDA76D-887F-86A0-6E99-722642D44F76}"/>
              </a:ext>
            </a:extLst>
          </p:cNvPr>
          <p:cNvSpPr txBox="1"/>
          <p:nvPr/>
        </p:nvSpPr>
        <p:spPr>
          <a:xfrm>
            <a:off x="611560" y="5071581"/>
            <a:ext cx="5598368" cy="369332"/>
          </a:xfrm>
          <a:prstGeom prst="rect">
            <a:avLst/>
          </a:prstGeom>
          <a:noFill/>
        </p:spPr>
        <p:txBody>
          <a:bodyPr wrap="square">
            <a:spAutoFit/>
          </a:bodyPr>
          <a:lstStyle/>
          <a:p>
            <a:r>
              <a:rPr lang="en-GB" sz="900" i="0" u="none" strike="noStrike" dirty="0">
                <a:solidFill>
                  <a:srgbClr val="222222"/>
                </a:solidFill>
                <a:effectLst/>
                <a:latin typeface="-apple-system"/>
              </a:rPr>
              <a:t>Source: Wiens, J., Saria, S., Sendak, M. </a:t>
            </a:r>
            <a:r>
              <a:rPr lang="en-GB" sz="900" i="1" u="none" strike="noStrike" dirty="0">
                <a:solidFill>
                  <a:srgbClr val="222222"/>
                </a:solidFill>
                <a:effectLst/>
                <a:latin typeface="-apple-system"/>
              </a:rPr>
              <a:t>et al.</a:t>
            </a:r>
            <a:r>
              <a:rPr lang="en-GB" sz="900" i="0" u="none" strike="noStrike" dirty="0">
                <a:solidFill>
                  <a:srgbClr val="222222"/>
                </a:solidFill>
                <a:effectLst/>
                <a:latin typeface="-apple-system"/>
              </a:rPr>
              <a:t> Do no harm: a roadmap for responsible machine learning for health care. </a:t>
            </a:r>
            <a:r>
              <a:rPr lang="en-GB" sz="900" i="1" u="none" strike="noStrike" dirty="0">
                <a:solidFill>
                  <a:srgbClr val="222222"/>
                </a:solidFill>
                <a:effectLst/>
                <a:latin typeface="-apple-system"/>
              </a:rPr>
              <a:t>Nat Med</a:t>
            </a:r>
            <a:r>
              <a:rPr lang="en-GB" sz="900" i="0" u="none" strike="noStrike" dirty="0">
                <a:solidFill>
                  <a:srgbClr val="222222"/>
                </a:solidFill>
                <a:effectLst/>
                <a:latin typeface="-apple-system"/>
              </a:rPr>
              <a:t> 25, 1337–1340 (2019). </a:t>
            </a:r>
            <a:endParaRPr lang="en-GB" sz="900" dirty="0"/>
          </a:p>
        </p:txBody>
      </p:sp>
    </p:spTree>
    <p:extLst>
      <p:ext uri="{BB962C8B-B14F-4D97-AF65-F5344CB8AC3E}">
        <p14:creationId xmlns:p14="http://schemas.microsoft.com/office/powerpoint/2010/main" val="170189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003EF-C699-2399-2F74-2883C17496FA}"/>
              </a:ext>
            </a:extLst>
          </p:cNvPr>
          <p:cNvSpPr>
            <a:spLocks noGrp="1"/>
          </p:cNvSpPr>
          <p:nvPr>
            <p:ph type="title"/>
          </p:nvPr>
        </p:nvSpPr>
        <p:spPr/>
        <p:txBody>
          <a:bodyPr/>
          <a:lstStyle/>
          <a:p>
            <a:r>
              <a:rPr lang="en-GB" dirty="0"/>
              <a:t>Robust evaluation of the models</a:t>
            </a:r>
          </a:p>
        </p:txBody>
      </p:sp>
      <p:sp>
        <p:nvSpPr>
          <p:cNvPr id="3" name="Content Placeholder 2">
            <a:extLst>
              <a:ext uri="{FF2B5EF4-FFF2-40B4-BE49-F238E27FC236}">
                <a16:creationId xmlns:a16="http://schemas.microsoft.com/office/drawing/2014/main" id="{5AA48FE8-1C84-C07E-51E2-30883BFC1B24}"/>
              </a:ext>
            </a:extLst>
          </p:cNvPr>
          <p:cNvSpPr>
            <a:spLocks noGrp="1"/>
          </p:cNvSpPr>
          <p:nvPr>
            <p:ph idx="1"/>
          </p:nvPr>
        </p:nvSpPr>
        <p:spPr/>
        <p:txBody>
          <a:bodyPr/>
          <a:lstStyle/>
          <a:p>
            <a:r>
              <a:rPr lang="en-GB" b="0" i="0" u="none" strike="noStrike" dirty="0">
                <a:solidFill>
                  <a:srgbClr val="222222"/>
                </a:solidFill>
                <a:effectLst/>
              </a:rPr>
              <a:t>When a model is designed for an environment, validation within that environment requires careful thought to ensure that no unintended label leakage has occurred between the datasets used for model tuning and independent testing. </a:t>
            </a:r>
          </a:p>
          <a:p>
            <a:r>
              <a:rPr lang="en-GB" b="0" i="0" u="none" strike="noStrike" dirty="0">
                <a:solidFill>
                  <a:srgbClr val="222222"/>
                </a:solidFill>
                <a:effectLst/>
              </a:rPr>
              <a:t>For example, the ‘radiologist-level’ performance recently achieved across several tasks using chest X-rays. The data used in the analysis consisted of multiple frontal-view X-ray images per patient. It was important to split data at the patient level, as opposed to random splitting, so that no images from the same patient appeared in both the training and testing sets.</a:t>
            </a:r>
            <a:endParaRPr lang="en-GB" dirty="0"/>
          </a:p>
        </p:txBody>
      </p:sp>
      <p:sp>
        <p:nvSpPr>
          <p:cNvPr id="4" name="Slide Number Placeholder 3">
            <a:extLst>
              <a:ext uri="{FF2B5EF4-FFF2-40B4-BE49-F238E27FC236}">
                <a16:creationId xmlns:a16="http://schemas.microsoft.com/office/drawing/2014/main" id="{5A5EA32F-B447-405C-E0B0-FA8E619A6C4A}"/>
              </a:ext>
            </a:extLst>
          </p:cNvPr>
          <p:cNvSpPr>
            <a:spLocks noGrp="1"/>
          </p:cNvSpPr>
          <p:nvPr>
            <p:ph type="sldNum" sz="quarter" idx="12"/>
          </p:nvPr>
        </p:nvSpPr>
        <p:spPr/>
        <p:txBody>
          <a:bodyPr/>
          <a:lstStyle/>
          <a:p>
            <a:fld id="{44E22EE9-B8A0-0641-9265-052CFE9B95A7}" type="slidenum">
              <a:rPr lang="en-GB" altLang="en-US" smtClean="0"/>
              <a:pPr/>
              <a:t>14</a:t>
            </a:fld>
            <a:endParaRPr lang="en-GB" altLang="en-US" dirty="0"/>
          </a:p>
        </p:txBody>
      </p:sp>
      <p:sp>
        <p:nvSpPr>
          <p:cNvPr id="5" name="TextBox 4">
            <a:extLst>
              <a:ext uri="{FF2B5EF4-FFF2-40B4-BE49-F238E27FC236}">
                <a16:creationId xmlns:a16="http://schemas.microsoft.com/office/drawing/2014/main" id="{D15674ED-BB1F-DE3D-B0B1-DEF1925A1143}"/>
              </a:ext>
            </a:extLst>
          </p:cNvPr>
          <p:cNvSpPr txBox="1"/>
          <p:nvPr/>
        </p:nvSpPr>
        <p:spPr>
          <a:xfrm>
            <a:off x="611560" y="5071581"/>
            <a:ext cx="5598368" cy="369332"/>
          </a:xfrm>
          <a:prstGeom prst="rect">
            <a:avLst/>
          </a:prstGeom>
          <a:noFill/>
        </p:spPr>
        <p:txBody>
          <a:bodyPr wrap="square">
            <a:spAutoFit/>
          </a:bodyPr>
          <a:lstStyle/>
          <a:p>
            <a:r>
              <a:rPr lang="en-GB" sz="900" i="0" u="none" strike="noStrike" dirty="0">
                <a:solidFill>
                  <a:srgbClr val="222222"/>
                </a:solidFill>
                <a:effectLst/>
                <a:latin typeface="-apple-system"/>
              </a:rPr>
              <a:t>Source: Wiens, J., Saria, S., Sendak, M. </a:t>
            </a:r>
            <a:r>
              <a:rPr lang="en-GB" sz="900" i="1" u="none" strike="noStrike" dirty="0">
                <a:solidFill>
                  <a:srgbClr val="222222"/>
                </a:solidFill>
                <a:effectLst/>
                <a:latin typeface="-apple-system"/>
              </a:rPr>
              <a:t>et al.</a:t>
            </a:r>
            <a:r>
              <a:rPr lang="en-GB" sz="900" i="0" u="none" strike="noStrike" dirty="0">
                <a:solidFill>
                  <a:srgbClr val="222222"/>
                </a:solidFill>
                <a:effectLst/>
                <a:latin typeface="-apple-system"/>
              </a:rPr>
              <a:t> Do no harm: a roadmap for responsible machine learning for health care. </a:t>
            </a:r>
            <a:r>
              <a:rPr lang="en-GB" sz="900" i="1" u="none" strike="noStrike" dirty="0">
                <a:solidFill>
                  <a:srgbClr val="222222"/>
                </a:solidFill>
                <a:effectLst/>
                <a:latin typeface="-apple-system"/>
              </a:rPr>
              <a:t>Nat Med</a:t>
            </a:r>
            <a:r>
              <a:rPr lang="en-GB" sz="900" i="0" u="none" strike="noStrike" dirty="0">
                <a:solidFill>
                  <a:srgbClr val="222222"/>
                </a:solidFill>
                <a:effectLst/>
                <a:latin typeface="-apple-system"/>
              </a:rPr>
              <a:t> 25, 1337–1340 (2019). </a:t>
            </a:r>
            <a:endParaRPr lang="en-GB" sz="900" dirty="0"/>
          </a:p>
        </p:txBody>
      </p:sp>
    </p:spTree>
    <p:extLst>
      <p:ext uri="{BB962C8B-B14F-4D97-AF65-F5344CB8AC3E}">
        <p14:creationId xmlns:p14="http://schemas.microsoft.com/office/powerpoint/2010/main" val="3099472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246FE-2C79-1A28-2195-43C52815B4E6}"/>
              </a:ext>
            </a:extLst>
          </p:cNvPr>
          <p:cNvSpPr>
            <a:spLocks noGrp="1"/>
          </p:cNvSpPr>
          <p:nvPr>
            <p:ph type="title"/>
          </p:nvPr>
        </p:nvSpPr>
        <p:spPr/>
        <p:txBody>
          <a:bodyPr/>
          <a:lstStyle/>
          <a:p>
            <a:r>
              <a:rPr lang="en-GB" dirty="0"/>
              <a:t>Importance of qualitative analysis</a:t>
            </a:r>
          </a:p>
        </p:txBody>
      </p:sp>
      <p:sp>
        <p:nvSpPr>
          <p:cNvPr id="3" name="Content Placeholder 2">
            <a:extLst>
              <a:ext uri="{FF2B5EF4-FFF2-40B4-BE49-F238E27FC236}">
                <a16:creationId xmlns:a16="http://schemas.microsoft.com/office/drawing/2014/main" id="{6FBB96F8-665F-28B3-4C27-33423892F346}"/>
              </a:ext>
            </a:extLst>
          </p:cNvPr>
          <p:cNvSpPr>
            <a:spLocks noGrp="1"/>
          </p:cNvSpPr>
          <p:nvPr>
            <p:ph idx="1"/>
          </p:nvPr>
        </p:nvSpPr>
        <p:spPr/>
        <p:txBody>
          <a:bodyPr/>
          <a:lstStyle/>
          <a:p>
            <a:r>
              <a:rPr lang="en-GB" b="0" i="0" u="none" strike="noStrike" dirty="0">
                <a:solidFill>
                  <a:srgbClr val="222222"/>
                </a:solidFill>
                <a:effectLst/>
              </a:rPr>
              <a:t>Beyond quantitative measures of performance, qualitative approaches can expose concerns associated with bias and confounding that the quantitative measures might have missed. </a:t>
            </a:r>
          </a:p>
          <a:p>
            <a:r>
              <a:rPr lang="en-GB" b="0" i="0" u="none" strike="noStrike" dirty="0">
                <a:solidFill>
                  <a:srgbClr val="222222"/>
                </a:solidFill>
                <a:effectLst/>
              </a:rPr>
              <a:t>For example, clinical experts can investigate explanations provided at individual test points to determine whether the model is plausible and relevant.</a:t>
            </a:r>
            <a:endParaRPr lang="en-GB" dirty="0"/>
          </a:p>
        </p:txBody>
      </p:sp>
      <p:sp>
        <p:nvSpPr>
          <p:cNvPr id="4" name="Slide Number Placeholder 3">
            <a:extLst>
              <a:ext uri="{FF2B5EF4-FFF2-40B4-BE49-F238E27FC236}">
                <a16:creationId xmlns:a16="http://schemas.microsoft.com/office/drawing/2014/main" id="{7CFABD42-9626-D4D1-F1F5-76AA7E78A078}"/>
              </a:ext>
            </a:extLst>
          </p:cNvPr>
          <p:cNvSpPr>
            <a:spLocks noGrp="1"/>
          </p:cNvSpPr>
          <p:nvPr>
            <p:ph type="sldNum" sz="quarter" idx="12"/>
          </p:nvPr>
        </p:nvSpPr>
        <p:spPr/>
        <p:txBody>
          <a:bodyPr/>
          <a:lstStyle/>
          <a:p>
            <a:fld id="{44E22EE9-B8A0-0641-9265-052CFE9B95A7}" type="slidenum">
              <a:rPr lang="en-GB" altLang="en-US" smtClean="0"/>
              <a:pPr/>
              <a:t>15</a:t>
            </a:fld>
            <a:endParaRPr lang="en-GB" altLang="en-US" dirty="0"/>
          </a:p>
        </p:txBody>
      </p:sp>
      <p:sp>
        <p:nvSpPr>
          <p:cNvPr id="5" name="TextBox 4">
            <a:extLst>
              <a:ext uri="{FF2B5EF4-FFF2-40B4-BE49-F238E27FC236}">
                <a16:creationId xmlns:a16="http://schemas.microsoft.com/office/drawing/2014/main" id="{361778E1-E174-880B-6344-712F807C5771}"/>
              </a:ext>
            </a:extLst>
          </p:cNvPr>
          <p:cNvSpPr txBox="1"/>
          <p:nvPr/>
        </p:nvSpPr>
        <p:spPr>
          <a:xfrm>
            <a:off x="611560" y="5071581"/>
            <a:ext cx="5598368" cy="369332"/>
          </a:xfrm>
          <a:prstGeom prst="rect">
            <a:avLst/>
          </a:prstGeom>
          <a:noFill/>
        </p:spPr>
        <p:txBody>
          <a:bodyPr wrap="square">
            <a:spAutoFit/>
          </a:bodyPr>
          <a:lstStyle/>
          <a:p>
            <a:r>
              <a:rPr lang="en-GB" sz="900" i="0" u="none" strike="noStrike" dirty="0">
                <a:solidFill>
                  <a:srgbClr val="222222"/>
                </a:solidFill>
                <a:effectLst/>
                <a:latin typeface="-apple-system"/>
              </a:rPr>
              <a:t>Source: Wiens, J., Saria, S., Sendak, M. </a:t>
            </a:r>
            <a:r>
              <a:rPr lang="en-GB" sz="900" i="1" u="none" strike="noStrike" dirty="0">
                <a:solidFill>
                  <a:srgbClr val="222222"/>
                </a:solidFill>
                <a:effectLst/>
                <a:latin typeface="-apple-system"/>
              </a:rPr>
              <a:t>et al.</a:t>
            </a:r>
            <a:r>
              <a:rPr lang="en-GB" sz="900" i="0" u="none" strike="noStrike" dirty="0">
                <a:solidFill>
                  <a:srgbClr val="222222"/>
                </a:solidFill>
                <a:effectLst/>
                <a:latin typeface="-apple-system"/>
              </a:rPr>
              <a:t> Do no harm: a roadmap for responsible machine learning for health care. </a:t>
            </a:r>
            <a:r>
              <a:rPr lang="en-GB" sz="900" i="1" u="none" strike="noStrike" dirty="0">
                <a:solidFill>
                  <a:srgbClr val="222222"/>
                </a:solidFill>
                <a:effectLst/>
                <a:latin typeface="-apple-system"/>
              </a:rPr>
              <a:t>Nat Med</a:t>
            </a:r>
            <a:r>
              <a:rPr lang="en-GB" sz="900" i="0" u="none" strike="noStrike" dirty="0">
                <a:solidFill>
                  <a:srgbClr val="222222"/>
                </a:solidFill>
                <a:effectLst/>
                <a:latin typeface="-apple-system"/>
              </a:rPr>
              <a:t> 25, 1337–1340 (2019). </a:t>
            </a:r>
            <a:endParaRPr lang="en-GB" sz="900" dirty="0"/>
          </a:p>
        </p:txBody>
      </p:sp>
    </p:spTree>
    <p:extLst>
      <p:ext uri="{BB962C8B-B14F-4D97-AF65-F5344CB8AC3E}">
        <p14:creationId xmlns:p14="http://schemas.microsoft.com/office/powerpoint/2010/main" val="898643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12F7B-5CAF-EB98-0E79-4F740BF37387}"/>
              </a:ext>
            </a:extLst>
          </p:cNvPr>
          <p:cNvSpPr>
            <a:spLocks noGrp="1"/>
          </p:cNvSpPr>
          <p:nvPr>
            <p:ph type="title"/>
          </p:nvPr>
        </p:nvSpPr>
        <p:spPr/>
        <p:txBody>
          <a:bodyPr/>
          <a:lstStyle/>
          <a:p>
            <a:r>
              <a:rPr lang="en-GB" dirty="0"/>
              <a:t>Reporting and context of the application</a:t>
            </a:r>
          </a:p>
        </p:txBody>
      </p:sp>
      <p:sp>
        <p:nvSpPr>
          <p:cNvPr id="3" name="Content Placeholder 2">
            <a:extLst>
              <a:ext uri="{FF2B5EF4-FFF2-40B4-BE49-F238E27FC236}">
                <a16:creationId xmlns:a16="http://schemas.microsoft.com/office/drawing/2014/main" id="{D246A3E5-88FA-8A8F-0E90-4B16BEE8EEEA}"/>
              </a:ext>
            </a:extLst>
          </p:cNvPr>
          <p:cNvSpPr>
            <a:spLocks noGrp="1"/>
          </p:cNvSpPr>
          <p:nvPr>
            <p:ph idx="1"/>
          </p:nvPr>
        </p:nvSpPr>
        <p:spPr/>
        <p:txBody>
          <a:bodyPr/>
          <a:lstStyle/>
          <a:p>
            <a:r>
              <a:rPr lang="en-GB" b="0" i="0" u="none" strike="noStrike" dirty="0">
                <a:solidFill>
                  <a:srgbClr val="222222"/>
                </a:solidFill>
                <a:effectLst/>
              </a:rPr>
              <a:t>Proposed reporting guidelines developed by the community provide good ideas to outline the importance of clear descriptions of the source of the data, participants, outcomes and predictors, and in some cases require the model itself (e.g., regression coefficients) to be presented. </a:t>
            </a:r>
          </a:p>
          <a:p>
            <a:r>
              <a:rPr lang="en-GB" b="0" i="0" u="none" strike="noStrike" dirty="0">
                <a:solidFill>
                  <a:srgbClr val="222222"/>
                </a:solidFill>
                <a:effectLst/>
              </a:rPr>
              <a:t>This last requirement creates a potential for unintended consequences and even harm, if the model is then applied inappropriately. </a:t>
            </a:r>
          </a:p>
          <a:p>
            <a:r>
              <a:rPr lang="en-GB" b="0" i="0" u="none" strike="noStrike" dirty="0">
                <a:solidFill>
                  <a:srgbClr val="222222"/>
                </a:solidFill>
                <a:effectLst/>
              </a:rPr>
              <a:t>For example, a recent study in building models to predict healthcare-associated infections found that variables associated with risk at one hospital were protective in another. </a:t>
            </a:r>
          </a:p>
          <a:p>
            <a:r>
              <a:rPr lang="en-GB" dirty="0">
                <a:solidFill>
                  <a:srgbClr val="222222"/>
                </a:solidFill>
              </a:rPr>
              <a:t>So it is important to </a:t>
            </a:r>
            <a:r>
              <a:rPr lang="en-GB" b="0" i="0" u="none" strike="noStrike" dirty="0">
                <a:solidFill>
                  <a:srgbClr val="222222"/>
                </a:solidFill>
                <a:effectLst/>
              </a:rPr>
              <a:t>report the context(s) in which the model applies and was validated</a:t>
            </a:r>
            <a:endParaRPr lang="en-GB" dirty="0"/>
          </a:p>
        </p:txBody>
      </p:sp>
      <p:sp>
        <p:nvSpPr>
          <p:cNvPr id="4" name="Slide Number Placeholder 3">
            <a:extLst>
              <a:ext uri="{FF2B5EF4-FFF2-40B4-BE49-F238E27FC236}">
                <a16:creationId xmlns:a16="http://schemas.microsoft.com/office/drawing/2014/main" id="{FB436FD4-DF65-01EB-0E1A-F4844A38D834}"/>
              </a:ext>
            </a:extLst>
          </p:cNvPr>
          <p:cNvSpPr>
            <a:spLocks noGrp="1"/>
          </p:cNvSpPr>
          <p:nvPr>
            <p:ph type="sldNum" sz="quarter" idx="12"/>
          </p:nvPr>
        </p:nvSpPr>
        <p:spPr/>
        <p:txBody>
          <a:bodyPr/>
          <a:lstStyle/>
          <a:p>
            <a:fld id="{44E22EE9-B8A0-0641-9265-052CFE9B95A7}" type="slidenum">
              <a:rPr lang="en-GB" altLang="en-US" smtClean="0"/>
              <a:pPr/>
              <a:t>16</a:t>
            </a:fld>
            <a:endParaRPr lang="en-GB" altLang="en-US" dirty="0"/>
          </a:p>
        </p:txBody>
      </p:sp>
      <p:sp>
        <p:nvSpPr>
          <p:cNvPr id="5" name="TextBox 4">
            <a:extLst>
              <a:ext uri="{FF2B5EF4-FFF2-40B4-BE49-F238E27FC236}">
                <a16:creationId xmlns:a16="http://schemas.microsoft.com/office/drawing/2014/main" id="{C68E3E2C-0AFB-9C2B-5C91-DE3CB0564C25}"/>
              </a:ext>
            </a:extLst>
          </p:cNvPr>
          <p:cNvSpPr txBox="1"/>
          <p:nvPr/>
        </p:nvSpPr>
        <p:spPr>
          <a:xfrm>
            <a:off x="611560" y="5071581"/>
            <a:ext cx="5598368" cy="369332"/>
          </a:xfrm>
          <a:prstGeom prst="rect">
            <a:avLst/>
          </a:prstGeom>
          <a:noFill/>
        </p:spPr>
        <p:txBody>
          <a:bodyPr wrap="square">
            <a:spAutoFit/>
          </a:bodyPr>
          <a:lstStyle/>
          <a:p>
            <a:r>
              <a:rPr lang="en-GB" sz="900" i="0" u="none" strike="noStrike" dirty="0">
                <a:solidFill>
                  <a:srgbClr val="222222"/>
                </a:solidFill>
                <a:effectLst/>
                <a:latin typeface="-apple-system"/>
              </a:rPr>
              <a:t>Source: Wiens, J., Saria, S., Sendak, M. </a:t>
            </a:r>
            <a:r>
              <a:rPr lang="en-GB" sz="900" i="1" u="none" strike="noStrike" dirty="0">
                <a:solidFill>
                  <a:srgbClr val="222222"/>
                </a:solidFill>
                <a:effectLst/>
                <a:latin typeface="-apple-system"/>
              </a:rPr>
              <a:t>et al.</a:t>
            </a:r>
            <a:r>
              <a:rPr lang="en-GB" sz="900" i="0" u="none" strike="noStrike" dirty="0">
                <a:solidFill>
                  <a:srgbClr val="222222"/>
                </a:solidFill>
                <a:effectLst/>
                <a:latin typeface="-apple-system"/>
              </a:rPr>
              <a:t> Do no harm: a roadmap for responsible machine learning for health care. </a:t>
            </a:r>
            <a:r>
              <a:rPr lang="en-GB" sz="900" i="1" u="none" strike="noStrike" dirty="0">
                <a:solidFill>
                  <a:srgbClr val="222222"/>
                </a:solidFill>
                <a:effectLst/>
                <a:latin typeface="-apple-system"/>
              </a:rPr>
              <a:t>Nat Med</a:t>
            </a:r>
            <a:r>
              <a:rPr lang="en-GB" sz="900" i="0" u="none" strike="noStrike" dirty="0">
                <a:solidFill>
                  <a:srgbClr val="222222"/>
                </a:solidFill>
                <a:effectLst/>
                <a:latin typeface="-apple-system"/>
              </a:rPr>
              <a:t> 25, 1337–1340 (2019). </a:t>
            </a:r>
            <a:endParaRPr lang="en-GB" sz="900" dirty="0"/>
          </a:p>
        </p:txBody>
      </p:sp>
    </p:spTree>
    <p:extLst>
      <p:ext uri="{BB962C8B-B14F-4D97-AF65-F5344CB8AC3E}">
        <p14:creationId xmlns:p14="http://schemas.microsoft.com/office/powerpoint/2010/main" val="236176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F6BA4-F7ED-6A16-866E-12EF2B2E6EA0}"/>
              </a:ext>
            </a:extLst>
          </p:cNvPr>
          <p:cNvSpPr>
            <a:spLocks noGrp="1"/>
          </p:cNvSpPr>
          <p:nvPr>
            <p:ph type="title"/>
          </p:nvPr>
        </p:nvSpPr>
        <p:spPr/>
        <p:txBody>
          <a:bodyPr/>
          <a:lstStyle/>
          <a:p>
            <a:r>
              <a:rPr lang="en-GB" dirty="0"/>
              <a:t>Deployment and maintenance responsibility </a:t>
            </a:r>
          </a:p>
        </p:txBody>
      </p:sp>
      <p:sp>
        <p:nvSpPr>
          <p:cNvPr id="3" name="Content Placeholder 2">
            <a:extLst>
              <a:ext uri="{FF2B5EF4-FFF2-40B4-BE49-F238E27FC236}">
                <a16:creationId xmlns:a16="http://schemas.microsoft.com/office/drawing/2014/main" id="{795D400B-A001-9B8B-4B57-9ADEC9CD0186}"/>
              </a:ext>
            </a:extLst>
          </p:cNvPr>
          <p:cNvSpPr>
            <a:spLocks noGrp="1"/>
          </p:cNvSpPr>
          <p:nvPr>
            <p:ph idx="1"/>
          </p:nvPr>
        </p:nvSpPr>
        <p:spPr/>
        <p:txBody>
          <a:bodyPr/>
          <a:lstStyle/>
          <a:p>
            <a:r>
              <a:rPr lang="en-GB" b="0" i="0" u="none" strike="noStrike" dirty="0">
                <a:solidFill>
                  <a:srgbClr val="222222"/>
                </a:solidFill>
                <a:effectLst/>
              </a:rPr>
              <a:t>Effectively applying a predictive model in an ethical, legal and morally responsible manner within a real-world healthcare setting can be substantially more difficult than developing a model in a curated experimental environment. </a:t>
            </a:r>
          </a:p>
          <a:p>
            <a:r>
              <a:rPr lang="en-GB" b="0" i="0" u="none" strike="noStrike" dirty="0">
                <a:solidFill>
                  <a:srgbClr val="222222"/>
                </a:solidFill>
                <a:effectLst/>
              </a:rPr>
              <a:t>Before integrating in patient care, it is critical to test the system in ‘silent’ mode, in which predictions are made in real time and exposed to a group of clinical experts but not acted upon.</a:t>
            </a:r>
          </a:p>
          <a:p>
            <a:r>
              <a:rPr lang="en-GB" b="0" i="0" u="none" strike="noStrike" dirty="0">
                <a:solidFill>
                  <a:srgbClr val="222222"/>
                </a:solidFill>
                <a:effectLst/>
              </a:rPr>
              <a:t>This prospective validation allows clinicians to identify and review errors in real-world settings. </a:t>
            </a:r>
            <a:endParaRPr lang="en-GB" dirty="0"/>
          </a:p>
        </p:txBody>
      </p:sp>
      <p:sp>
        <p:nvSpPr>
          <p:cNvPr id="4" name="Slide Number Placeholder 3">
            <a:extLst>
              <a:ext uri="{FF2B5EF4-FFF2-40B4-BE49-F238E27FC236}">
                <a16:creationId xmlns:a16="http://schemas.microsoft.com/office/drawing/2014/main" id="{6D48C2E6-699A-D46B-72E2-8FA0D4BB951A}"/>
              </a:ext>
            </a:extLst>
          </p:cNvPr>
          <p:cNvSpPr>
            <a:spLocks noGrp="1"/>
          </p:cNvSpPr>
          <p:nvPr>
            <p:ph type="sldNum" sz="quarter" idx="12"/>
          </p:nvPr>
        </p:nvSpPr>
        <p:spPr/>
        <p:txBody>
          <a:bodyPr/>
          <a:lstStyle/>
          <a:p>
            <a:fld id="{44E22EE9-B8A0-0641-9265-052CFE9B95A7}" type="slidenum">
              <a:rPr lang="en-GB" altLang="en-US" smtClean="0"/>
              <a:pPr/>
              <a:t>17</a:t>
            </a:fld>
            <a:endParaRPr lang="en-GB" altLang="en-US" dirty="0"/>
          </a:p>
        </p:txBody>
      </p:sp>
      <p:sp>
        <p:nvSpPr>
          <p:cNvPr id="5" name="TextBox 4">
            <a:extLst>
              <a:ext uri="{FF2B5EF4-FFF2-40B4-BE49-F238E27FC236}">
                <a16:creationId xmlns:a16="http://schemas.microsoft.com/office/drawing/2014/main" id="{7EF0AFA8-01A7-E851-B4CC-AA6A710922B2}"/>
              </a:ext>
            </a:extLst>
          </p:cNvPr>
          <p:cNvSpPr txBox="1"/>
          <p:nvPr/>
        </p:nvSpPr>
        <p:spPr>
          <a:xfrm>
            <a:off x="611560" y="5071581"/>
            <a:ext cx="5598368" cy="369332"/>
          </a:xfrm>
          <a:prstGeom prst="rect">
            <a:avLst/>
          </a:prstGeom>
          <a:noFill/>
        </p:spPr>
        <p:txBody>
          <a:bodyPr wrap="square">
            <a:spAutoFit/>
          </a:bodyPr>
          <a:lstStyle/>
          <a:p>
            <a:r>
              <a:rPr lang="en-GB" sz="900" i="0" u="none" strike="noStrike" dirty="0">
                <a:solidFill>
                  <a:srgbClr val="222222"/>
                </a:solidFill>
                <a:effectLst/>
                <a:latin typeface="-apple-system"/>
              </a:rPr>
              <a:t>Source: Wiens, J., Saria, S., Sendak, M. </a:t>
            </a:r>
            <a:r>
              <a:rPr lang="en-GB" sz="900" i="1" u="none" strike="noStrike" dirty="0">
                <a:solidFill>
                  <a:srgbClr val="222222"/>
                </a:solidFill>
                <a:effectLst/>
                <a:latin typeface="-apple-system"/>
              </a:rPr>
              <a:t>et al.</a:t>
            </a:r>
            <a:r>
              <a:rPr lang="en-GB" sz="900" i="0" u="none" strike="noStrike" dirty="0">
                <a:solidFill>
                  <a:srgbClr val="222222"/>
                </a:solidFill>
                <a:effectLst/>
                <a:latin typeface="-apple-system"/>
              </a:rPr>
              <a:t> Do no harm: a roadmap for responsible machine learning for health care. </a:t>
            </a:r>
            <a:r>
              <a:rPr lang="en-GB" sz="900" i="1" u="none" strike="noStrike" dirty="0">
                <a:solidFill>
                  <a:srgbClr val="222222"/>
                </a:solidFill>
                <a:effectLst/>
                <a:latin typeface="-apple-system"/>
              </a:rPr>
              <a:t>Nat Med</a:t>
            </a:r>
            <a:r>
              <a:rPr lang="en-GB" sz="900" i="0" u="none" strike="noStrike" dirty="0">
                <a:solidFill>
                  <a:srgbClr val="222222"/>
                </a:solidFill>
                <a:effectLst/>
                <a:latin typeface="-apple-system"/>
              </a:rPr>
              <a:t> 25, 1337–1340 (2019). </a:t>
            </a:r>
            <a:endParaRPr lang="en-GB" sz="900" dirty="0"/>
          </a:p>
        </p:txBody>
      </p:sp>
    </p:spTree>
    <p:extLst>
      <p:ext uri="{BB962C8B-B14F-4D97-AF65-F5344CB8AC3E}">
        <p14:creationId xmlns:p14="http://schemas.microsoft.com/office/powerpoint/2010/main" val="3037675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B5292-12E7-A4E7-762F-961934720159}"/>
              </a:ext>
            </a:extLst>
          </p:cNvPr>
          <p:cNvSpPr>
            <a:spLocks noGrp="1"/>
          </p:cNvSpPr>
          <p:nvPr>
            <p:ph type="title"/>
          </p:nvPr>
        </p:nvSpPr>
        <p:spPr/>
        <p:txBody>
          <a:bodyPr/>
          <a:lstStyle/>
          <a:p>
            <a:r>
              <a:rPr lang="en-GB" dirty="0"/>
              <a:t>A roadmap for deploying effective ML systems</a:t>
            </a:r>
          </a:p>
        </p:txBody>
      </p:sp>
      <p:sp>
        <p:nvSpPr>
          <p:cNvPr id="3" name="Slide Number Placeholder 2">
            <a:extLst>
              <a:ext uri="{FF2B5EF4-FFF2-40B4-BE49-F238E27FC236}">
                <a16:creationId xmlns:a16="http://schemas.microsoft.com/office/drawing/2014/main" id="{5A7A4CFB-974D-BF15-771B-E45EB123E744}"/>
              </a:ext>
            </a:extLst>
          </p:cNvPr>
          <p:cNvSpPr>
            <a:spLocks noGrp="1"/>
          </p:cNvSpPr>
          <p:nvPr>
            <p:ph type="sldNum" sz="quarter" idx="12"/>
          </p:nvPr>
        </p:nvSpPr>
        <p:spPr/>
        <p:txBody>
          <a:bodyPr/>
          <a:lstStyle/>
          <a:p>
            <a:fld id="{BB98F552-A29D-2D4E-8192-F20670493719}" type="slidenum">
              <a:rPr lang="en-GB" altLang="en-US" smtClean="0"/>
              <a:pPr/>
              <a:t>18</a:t>
            </a:fld>
            <a:endParaRPr lang="en-GB" altLang="en-US" dirty="0"/>
          </a:p>
        </p:txBody>
      </p:sp>
      <p:sp>
        <p:nvSpPr>
          <p:cNvPr id="4" name="TextBox 3">
            <a:extLst>
              <a:ext uri="{FF2B5EF4-FFF2-40B4-BE49-F238E27FC236}">
                <a16:creationId xmlns:a16="http://schemas.microsoft.com/office/drawing/2014/main" id="{90C9E17D-1845-504C-3DF1-F1301EC88A98}"/>
              </a:ext>
            </a:extLst>
          </p:cNvPr>
          <p:cNvSpPr txBox="1"/>
          <p:nvPr/>
        </p:nvSpPr>
        <p:spPr>
          <a:xfrm>
            <a:off x="611560" y="5071581"/>
            <a:ext cx="5598368" cy="369332"/>
          </a:xfrm>
          <a:prstGeom prst="rect">
            <a:avLst/>
          </a:prstGeom>
          <a:noFill/>
        </p:spPr>
        <p:txBody>
          <a:bodyPr wrap="square">
            <a:spAutoFit/>
          </a:bodyPr>
          <a:lstStyle/>
          <a:p>
            <a:r>
              <a:rPr lang="en-GB" sz="900" i="0" u="none" strike="noStrike" dirty="0">
                <a:solidFill>
                  <a:srgbClr val="222222"/>
                </a:solidFill>
                <a:effectLst/>
                <a:latin typeface="-apple-system"/>
              </a:rPr>
              <a:t>Source: Wiens, J., Saria, S., Sendak, M. </a:t>
            </a:r>
            <a:r>
              <a:rPr lang="en-GB" sz="900" i="1" u="none" strike="noStrike" dirty="0">
                <a:solidFill>
                  <a:srgbClr val="222222"/>
                </a:solidFill>
                <a:effectLst/>
                <a:latin typeface="-apple-system"/>
              </a:rPr>
              <a:t>et al.</a:t>
            </a:r>
            <a:r>
              <a:rPr lang="en-GB" sz="900" i="0" u="none" strike="noStrike" dirty="0">
                <a:solidFill>
                  <a:srgbClr val="222222"/>
                </a:solidFill>
                <a:effectLst/>
                <a:latin typeface="-apple-system"/>
              </a:rPr>
              <a:t> Do no harm: a roadmap for responsible machine learning for health care. </a:t>
            </a:r>
            <a:r>
              <a:rPr lang="en-GB" sz="900" i="1" u="none" strike="noStrike" dirty="0">
                <a:solidFill>
                  <a:srgbClr val="222222"/>
                </a:solidFill>
                <a:effectLst/>
                <a:latin typeface="-apple-system"/>
              </a:rPr>
              <a:t>Nat Med</a:t>
            </a:r>
            <a:r>
              <a:rPr lang="en-GB" sz="900" i="0" u="none" strike="noStrike" dirty="0">
                <a:solidFill>
                  <a:srgbClr val="222222"/>
                </a:solidFill>
                <a:effectLst/>
                <a:latin typeface="-apple-system"/>
              </a:rPr>
              <a:t> 25, 1337–1340 (2019). </a:t>
            </a:r>
            <a:endParaRPr lang="en-GB" sz="900" dirty="0"/>
          </a:p>
        </p:txBody>
      </p:sp>
      <p:pic>
        <p:nvPicPr>
          <p:cNvPr id="1026" name="Picture 2" descr="figure 1">
            <a:extLst>
              <a:ext uri="{FF2B5EF4-FFF2-40B4-BE49-F238E27FC236}">
                <a16:creationId xmlns:a16="http://schemas.microsoft.com/office/drawing/2014/main" id="{A0CEC00F-5225-9B8C-7C0A-4F952D90E4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094369"/>
            <a:ext cx="6264696" cy="3621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9993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D237E-DF5B-6EA0-B117-4B74E58AD8B2}"/>
              </a:ext>
            </a:extLst>
          </p:cNvPr>
          <p:cNvSpPr>
            <a:spLocks noGrp="1"/>
          </p:cNvSpPr>
          <p:nvPr>
            <p:ph type="title"/>
          </p:nvPr>
        </p:nvSpPr>
        <p:spPr/>
        <p:txBody>
          <a:bodyPr/>
          <a:lstStyle/>
          <a:p>
            <a:r>
              <a:rPr lang="en-GB" dirty="0"/>
              <a:t>Explainability of the models</a:t>
            </a:r>
          </a:p>
        </p:txBody>
      </p:sp>
      <p:sp>
        <p:nvSpPr>
          <p:cNvPr id="3" name="Content Placeholder 2">
            <a:extLst>
              <a:ext uri="{FF2B5EF4-FFF2-40B4-BE49-F238E27FC236}">
                <a16:creationId xmlns:a16="http://schemas.microsoft.com/office/drawing/2014/main" id="{2D9C6F35-8C40-3073-184C-ADB8A6DD1CDF}"/>
              </a:ext>
            </a:extLst>
          </p:cNvPr>
          <p:cNvSpPr>
            <a:spLocks noGrp="1"/>
          </p:cNvSpPr>
          <p:nvPr>
            <p:ph idx="1"/>
          </p:nvPr>
        </p:nvSpPr>
        <p:spPr/>
        <p:txBody>
          <a:bodyPr/>
          <a:lstStyle/>
          <a:p>
            <a:r>
              <a:rPr lang="en-GB" sz="1800" dirty="0">
                <a:effectLst/>
              </a:rPr>
              <a:t>Providing explanation to the decision making process in ML models is important to make them ore interpretable.</a:t>
            </a:r>
          </a:p>
          <a:p>
            <a:r>
              <a:rPr lang="en-GB" sz="1800" dirty="0"/>
              <a:t>F</a:t>
            </a:r>
            <a:r>
              <a:rPr lang="en-GB" sz="1800" dirty="0">
                <a:effectLst/>
              </a:rPr>
              <a:t>or example providing feature importance/contributions in the predictions helps to provide more explanation to the decision making/prediction process of the model. </a:t>
            </a:r>
          </a:p>
          <a:p>
            <a:endParaRPr lang="en-GB" sz="1800" dirty="0"/>
          </a:p>
          <a:p>
            <a:r>
              <a:rPr lang="en-GB" sz="1800" dirty="0">
                <a:effectLst/>
              </a:rPr>
              <a:t>In recent years using methods such as SHAP graph, highlights in imaging or heatmaps are used to add more explainability to the models. </a:t>
            </a:r>
          </a:p>
          <a:p>
            <a:endParaRPr lang="en-GB" sz="1800" dirty="0"/>
          </a:p>
          <a:p>
            <a:r>
              <a:rPr lang="en-GB" sz="1800" dirty="0"/>
              <a:t>However, evaluating the explainability of the models should not be limited just to presenting them. Further investigation and clinical/care expert knowledge and analysis should be sought for the provided explanations.  </a:t>
            </a:r>
            <a:endParaRPr lang="en-GB" sz="1800" dirty="0">
              <a:effectLst/>
            </a:endParaRPr>
          </a:p>
          <a:p>
            <a:endParaRPr lang="en-GB" dirty="0"/>
          </a:p>
        </p:txBody>
      </p:sp>
      <p:sp>
        <p:nvSpPr>
          <p:cNvPr id="4" name="Slide Number Placeholder 3">
            <a:extLst>
              <a:ext uri="{FF2B5EF4-FFF2-40B4-BE49-F238E27FC236}">
                <a16:creationId xmlns:a16="http://schemas.microsoft.com/office/drawing/2014/main" id="{242FED94-D690-0C10-8565-B6C0AF565E2A}"/>
              </a:ext>
            </a:extLst>
          </p:cNvPr>
          <p:cNvSpPr>
            <a:spLocks noGrp="1"/>
          </p:cNvSpPr>
          <p:nvPr>
            <p:ph type="sldNum" sz="quarter" idx="12"/>
          </p:nvPr>
        </p:nvSpPr>
        <p:spPr/>
        <p:txBody>
          <a:bodyPr/>
          <a:lstStyle/>
          <a:p>
            <a:fld id="{44E22EE9-B8A0-0641-9265-052CFE9B95A7}" type="slidenum">
              <a:rPr lang="en-GB" altLang="en-US" smtClean="0"/>
              <a:pPr/>
              <a:t>19</a:t>
            </a:fld>
            <a:endParaRPr lang="en-GB" altLang="en-US" dirty="0"/>
          </a:p>
        </p:txBody>
      </p:sp>
    </p:spTree>
    <p:extLst>
      <p:ext uri="{BB962C8B-B14F-4D97-AF65-F5344CB8AC3E}">
        <p14:creationId xmlns:p14="http://schemas.microsoft.com/office/powerpoint/2010/main" val="526148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0CA34-5601-2ACA-FD4A-FE498B13BFFD}"/>
              </a:ext>
            </a:extLst>
          </p:cNvPr>
          <p:cNvSpPr>
            <a:spLocks noGrp="1"/>
          </p:cNvSpPr>
          <p:nvPr>
            <p:ph type="title"/>
          </p:nvPr>
        </p:nvSpPr>
        <p:spPr/>
        <p:txBody>
          <a:bodyPr/>
          <a:lstStyle/>
          <a:p>
            <a:r>
              <a:rPr lang="en-GB" dirty="0"/>
              <a:t>Machine learning for healthcare and medicine</a:t>
            </a:r>
          </a:p>
        </p:txBody>
      </p:sp>
      <p:sp>
        <p:nvSpPr>
          <p:cNvPr id="3" name="Content Placeholder 2">
            <a:extLst>
              <a:ext uri="{FF2B5EF4-FFF2-40B4-BE49-F238E27FC236}">
                <a16:creationId xmlns:a16="http://schemas.microsoft.com/office/drawing/2014/main" id="{3586FA5A-8F83-F601-6015-9B1891E8379C}"/>
              </a:ext>
            </a:extLst>
          </p:cNvPr>
          <p:cNvSpPr>
            <a:spLocks noGrp="1"/>
          </p:cNvSpPr>
          <p:nvPr>
            <p:ph idx="1"/>
          </p:nvPr>
        </p:nvSpPr>
        <p:spPr/>
        <p:txBody>
          <a:bodyPr/>
          <a:lstStyle/>
          <a:p>
            <a:r>
              <a:rPr lang="en-GB" dirty="0"/>
              <a:t>The ultimate goal of developing machine learning models and systems in healthcare is deploying them in real-world setting and using them for patient care. </a:t>
            </a:r>
          </a:p>
        </p:txBody>
      </p:sp>
      <p:sp>
        <p:nvSpPr>
          <p:cNvPr id="4" name="Slide Number Placeholder 3">
            <a:extLst>
              <a:ext uri="{FF2B5EF4-FFF2-40B4-BE49-F238E27FC236}">
                <a16:creationId xmlns:a16="http://schemas.microsoft.com/office/drawing/2014/main" id="{F99DBDDF-43BC-B914-D45E-6A2BD5828A79}"/>
              </a:ext>
            </a:extLst>
          </p:cNvPr>
          <p:cNvSpPr>
            <a:spLocks noGrp="1"/>
          </p:cNvSpPr>
          <p:nvPr>
            <p:ph type="sldNum" sz="quarter" idx="12"/>
          </p:nvPr>
        </p:nvSpPr>
        <p:spPr/>
        <p:txBody>
          <a:bodyPr/>
          <a:lstStyle/>
          <a:p>
            <a:fld id="{44E22EE9-B8A0-0641-9265-052CFE9B95A7}" type="slidenum">
              <a:rPr lang="en-GB" altLang="en-US" smtClean="0"/>
              <a:pPr/>
              <a:t>2</a:t>
            </a:fld>
            <a:endParaRPr lang="en-GB" altLang="en-US" dirty="0"/>
          </a:p>
        </p:txBody>
      </p:sp>
    </p:spTree>
    <p:extLst>
      <p:ext uri="{BB962C8B-B14F-4D97-AF65-F5344CB8AC3E}">
        <p14:creationId xmlns:p14="http://schemas.microsoft.com/office/powerpoint/2010/main" val="98255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5C658-4F61-B975-6AF5-135D08FAB1EB}"/>
              </a:ext>
            </a:extLst>
          </p:cNvPr>
          <p:cNvSpPr>
            <a:spLocks noGrp="1"/>
          </p:cNvSpPr>
          <p:nvPr>
            <p:ph type="title"/>
          </p:nvPr>
        </p:nvSpPr>
        <p:spPr/>
        <p:txBody>
          <a:bodyPr/>
          <a:lstStyle/>
          <a:p>
            <a:r>
              <a:rPr lang="en-GB" dirty="0"/>
              <a:t>Explaining what and to whom</a:t>
            </a:r>
          </a:p>
        </p:txBody>
      </p:sp>
      <p:sp>
        <p:nvSpPr>
          <p:cNvPr id="3" name="Content Placeholder 2">
            <a:extLst>
              <a:ext uri="{FF2B5EF4-FFF2-40B4-BE49-F238E27FC236}">
                <a16:creationId xmlns:a16="http://schemas.microsoft.com/office/drawing/2014/main" id="{51FE0C04-B3A3-EFA5-5C5A-34BEA940D85F}"/>
              </a:ext>
            </a:extLst>
          </p:cNvPr>
          <p:cNvSpPr>
            <a:spLocks noGrp="1"/>
          </p:cNvSpPr>
          <p:nvPr>
            <p:ph idx="1"/>
          </p:nvPr>
        </p:nvSpPr>
        <p:spPr/>
        <p:txBody>
          <a:bodyPr/>
          <a:lstStyle/>
          <a:p>
            <a:r>
              <a:rPr lang="en-GB" sz="2000" dirty="0">
                <a:effectLst/>
              </a:rPr>
              <a:t>For example in some models designed for </a:t>
            </a:r>
            <a:r>
              <a:rPr lang="en-GB" sz="2000" dirty="0"/>
              <a:t>medical imaging a heatmap or a region highlight is used to show the area that the model has been look for to obtain the results/predictions. </a:t>
            </a:r>
          </a:p>
          <a:p>
            <a:r>
              <a:rPr lang="en-GB" sz="2000" dirty="0">
                <a:effectLst/>
              </a:rPr>
              <a:t>“However, the important question for users trying to understand an individual decision is not where the model was looking but instead whether it was reasonable that the model was looking in this region” [1]. </a:t>
            </a:r>
          </a:p>
          <a:p>
            <a:endParaRPr lang="en-GB" dirty="0"/>
          </a:p>
          <a:p>
            <a:r>
              <a:rPr lang="en-GB" dirty="0"/>
              <a:t>A good article on this topic: </a:t>
            </a:r>
          </a:p>
          <a:p>
            <a:pPr marL="380985" lvl="1" indent="0">
              <a:buNone/>
            </a:pPr>
            <a:r>
              <a:rPr lang="en-GB" dirty="0"/>
              <a:t>[1] Ghassemi M, Oakden-Rayner L, Beam AL. The false hope of current approaches to explainable artificial intelligence in health care. Lancet Digit Health. 2021 Nov;3(11):e745-e750. doi: 10.1016/S2589-7500(21)00208-9. PMID: 34711379.</a:t>
            </a:r>
          </a:p>
        </p:txBody>
      </p:sp>
      <p:sp>
        <p:nvSpPr>
          <p:cNvPr id="4" name="Slide Number Placeholder 3">
            <a:extLst>
              <a:ext uri="{FF2B5EF4-FFF2-40B4-BE49-F238E27FC236}">
                <a16:creationId xmlns:a16="http://schemas.microsoft.com/office/drawing/2014/main" id="{6D5BCA61-0263-9838-7EB1-6E6C1D45B8B5}"/>
              </a:ext>
            </a:extLst>
          </p:cNvPr>
          <p:cNvSpPr>
            <a:spLocks noGrp="1"/>
          </p:cNvSpPr>
          <p:nvPr>
            <p:ph type="sldNum" sz="quarter" idx="12"/>
          </p:nvPr>
        </p:nvSpPr>
        <p:spPr/>
        <p:txBody>
          <a:bodyPr/>
          <a:lstStyle/>
          <a:p>
            <a:fld id="{44E22EE9-B8A0-0641-9265-052CFE9B95A7}" type="slidenum">
              <a:rPr lang="en-GB" altLang="en-US" smtClean="0"/>
              <a:pPr/>
              <a:t>20</a:t>
            </a:fld>
            <a:endParaRPr lang="en-GB" altLang="en-US" dirty="0"/>
          </a:p>
        </p:txBody>
      </p:sp>
    </p:spTree>
    <p:extLst>
      <p:ext uri="{BB962C8B-B14F-4D97-AF65-F5344CB8AC3E}">
        <p14:creationId xmlns:p14="http://schemas.microsoft.com/office/powerpoint/2010/main" val="3600972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DB379-6098-56A2-0A26-DC41282E4052}"/>
              </a:ext>
            </a:extLst>
          </p:cNvPr>
          <p:cNvSpPr>
            <a:spLocks noGrp="1"/>
          </p:cNvSpPr>
          <p:nvPr>
            <p:ph type="title"/>
          </p:nvPr>
        </p:nvSpPr>
        <p:spPr/>
        <p:txBody>
          <a:bodyPr/>
          <a:lstStyle/>
          <a:p>
            <a:r>
              <a:rPr lang="en-GB" dirty="0"/>
              <a:t>Privacy issues </a:t>
            </a:r>
          </a:p>
        </p:txBody>
      </p:sp>
      <p:sp>
        <p:nvSpPr>
          <p:cNvPr id="3" name="Content Placeholder 2">
            <a:extLst>
              <a:ext uri="{FF2B5EF4-FFF2-40B4-BE49-F238E27FC236}">
                <a16:creationId xmlns:a16="http://schemas.microsoft.com/office/drawing/2014/main" id="{C0DA6EC0-FB9E-FBEA-0611-3121AEB4FA3B}"/>
              </a:ext>
            </a:extLst>
          </p:cNvPr>
          <p:cNvSpPr>
            <a:spLocks noGrp="1"/>
          </p:cNvSpPr>
          <p:nvPr>
            <p:ph idx="1"/>
          </p:nvPr>
        </p:nvSpPr>
        <p:spPr/>
        <p:txBody>
          <a:bodyPr/>
          <a:lstStyle/>
          <a:p>
            <a:r>
              <a:rPr lang="en-GB" dirty="0"/>
              <a:t>Methods such as imputation and predictive analysis could reveal information about participants that they have declared to provide. </a:t>
            </a:r>
          </a:p>
          <a:p>
            <a:r>
              <a:rPr lang="en-GB" dirty="0"/>
              <a:t>For example, a data imputation methods could provide an estimated for a variable (e.g. alcohol consumption) that they had declined to provide. </a:t>
            </a:r>
          </a:p>
          <a:p>
            <a:r>
              <a:rPr lang="en-GB" dirty="0"/>
              <a:t>Or narrowing down the analysis to small sub-group in a dataset in not handled carefully could risk making the participants identifiable. </a:t>
            </a:r>
          </a:p>
        </p:txBody>
      </p:sp>
      <p:sp>
        <p:nvSpPr>
          <p:cNvPr id="4" name="Slide Number Placeholder 3">
            <a:extLst>
              <a:ext uri="{FF2B5EF4-FFF2-40B4-BE49-F238E27FC236}">
                <a16:creationId xmlns:a16="http://schemas.microsoft.com/office/drawing/2014/main" id="{38E79A20-0D13-ECA4-6158-08F383A5B686}"/>
              </a:ext>
            </a:extLst>
          </p:cNvPr>
          <p:cNvSpPr>
            <a:spLocks noGrp="1"/>
          </p:cNvSpPr>
          <p:nvPr>
            <p:ph type="sldNum" sz="quarter" idx="12"/>
          </p:nvPr>
        </p:nvSpPr>
        <p:spPr/>
        <p:txBody>
          <a:bodyPr/>
          <a:lstStyle/>
          <a:p>
            <a:fld id="{44E22EE9-B8A0-0641-9265-052CFE9B95A7}" type="slidenum">
              <a:rPr lang="en-GB" altLang="en-US" smtClean="0"/>
              <a:pPr/>
              <a:t>21</a:t>
            </a:fld>
            <a:endParaRPr lang="en-GB" altLang="en-US" dirty="0"/>
          </a:p>
        </p:txBody>
      </p:sp>
    </p:spTree>
    <p:extLst>
      <p:ext uri="{BB962C8B-B14F-4D97-AF65-F5344CB8AC3E}">
        <p14:creationId xmlns:p14="http://schemas.microsoft.com/office/powerpoint/2010/main" val="3632827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12EC3-9170-F892-350B-78F7C4389493}"/>
              </a:ext>
            </a:extLst>
          </p:cNvPr>
          <p:cNvSpPr>
            <a:spLocks noGrp="1"/>
          </p:cNvSpPr>
          <p:nvPr>
            <p:ph type="title"/>
          </p:nvPr>
        </p:nvSpPr>
        <p:spPr/>
        <p:txBody>
          <a:bodyPr/>
          <a:lstStyle/>
          <a:p>
            <a:r>
              <a:rPr lang="en-GB" dirty="0"/>
              <a:t>Fairness and imbalance</a:t>
            </a:r>
          </a:p>
        </p:txBody>
      </p:sp>
      <p:sp>
        <p:nvSpPr>
          <p:cNvPr id="3" name="Content Placeholder 2">
            <a:extLst>
              <a:ext uri="{FF2B5EF4-FFF2-40B4-BE49-F238E27FC236}">
                <a16:creationId xmlns:a16="http://schemas.microsoft.com/office/drawing/2014/main" id="{BFCCE3A6-66DD-513E-5C8B-1ED11DA6F735}"/>
              </a:ext>
            </a:extLst>
          </p:cNvPr>
          <p:cNvSpPr>
            <a:spLocks noGrp="1"/>
          </p:cNvSpPr>
          <p:nvPr>
            <p:ph idx="1"/>
          </p:nvPr>
        </p:nvSpPr>
        <p:spPr/>
        <p:txBody>
          <a:bodyPr/>
          <a:lstStyle/>
          <a:p>
            <a:r>
              <a:rPr lang="en-GB" sz="1800" dirty="0">
                <a:solidFill>
                  <a:srgbClr val="0E101A"/>
                </a:solidFill>
                <a:effectLst/>
                <a:ea typeface="Times New Roman" panose="02020603050405020304" pitchFamily="18" charset="0"/>
              </a:rPr>
              <a:t>Analysing the outcomes and actions driven by the designed methods could help to investigate if data or sampling issues have led to biased decisions. </a:t>
            </a:r>
          </a:p>
          <a:p>
            <a:r>
              <a:rPr lang="en-GB" sz="1800" dirty="0">
                <a:solidFill>
                  <a:srgbClr val="0E101A"/>
                </a:solidFill>
                <a:effectLst/>
                <a:ea typeface="Times New Roman" panose="02020603050405020304" pitchFamily="18" charset="0"/>
              </a:rPr>
              <a:t>Prediction</a:t>
            </a:r>
            <a:r>
              <a:rPr lang="en-GB" sz="1800" dirty="0">
                <a:solidFill>
                  <a:srgbClr val="0E101A"/>
                </a:solidFill>
                <a:ea typeface="Times New Roman" panose="02020603050405020304" pitchFamily="18" charset="0"/>
              </a:rPr>
              <a:t>s and </a:t>
            </a:r>
            <a:r>
              <a:rPr lang="en-GB" sz="1800" dirty="0">
                <a:solidFill>
                  <a:srgbClr val="0E101A"/>
                </a:solidFill>
                <a:effectLst/>
                <a:ea typeface="Times New Roman" panose="02020603050405020304" pitchFamily="18" charset="0"/>
              </a:rPr>
              <a:t>decisions should be also investigated for potential disparity across different demographics and groups. </a:t>
            </a:r>
          </a:p>
          <a:p>
            <a:r>
              <a:rPr lang="en-GB" sz="1800" dirty="0">
                <a:solidFill>
                  <a:srgbClr val="0E101A"/>
                </a:solidFill>
                <a:ea typeface="Times New Roman" panose="02020603050405020304" pitchFamily="18" charset="0"/>
              </a:rPr>
              <a:t>The </a:t>
            </a:r>
            <a:r>
              <a:rPr lang="en-GB" sz="1800" dirty="0">
                <a:solidFill>
                  <a:srgbClr val="0E101A"/>
                </a:solidFill>
                <a:effectLst/>
                <a:ea typeface="Times New Roman" panose="02020603050405020304" pitchFamily="18" charset="0"/>
              </a:rPr>
              <a:t>training data should be investigated for unfair bias or imbalance. </a:t>
            </a:r>
            <a:endParaRPr lang="en-GB" dirty="0"/>
          </a:p>
        </p:txBody>
      </p:sp>
      <p:sp>
        <p:nvSpPr>
          <p:cNvPr id="4" name="Slide Number Placeholder 3">
            <a:extLst>
              <a:ext uri="{FF2B5EF4-FFF2-40B4-BE49-F238E27FC236}">
                <a16:creationId xmlns:a16="http://schemas.microsoft.com/office/drawing/2014/main" id="{D36BF1D3-31BC-5C45-DA90-195EFCBD3EAD}"/>
              </a:ext>
            </a:extLst>
          </p:cNvPr>
          <p:cNvSpPr>
            <a:spLocks noGrp="1"/>
          </p:cNvSpPr>
          <p:nvPr>
            <p:ph type="sldNum" sz="quarter" idx="12"/>
          </p:nvPr>
        </p:nvSpPr>
        <p:spPr/>
        <p:txBody>
          <a:bodyPr/>
          <a:lstStyle/>
          <a:p>
            <a:fld id="{44E22EE9-B8A0-0641-9265-052CFE9B95A7}" type="slidenum">
              <a:rPr lang="en-GB" altLang="en-US" smtClean="0"/>
              <a:pPr/>
              <a:t>22</a:t>
            </a:fld>
            <a:endParaRPr lang="en-GB" altLang="en-US" dirty="0"/>
          </a:p>
        </p:txBody>
      </p:sp>
    </p:spTree>
    <p:extLst>
      <p:ext uri="{BB962C8B-B14F-4D97-AF65-F5344CB8AC3E}">
        <p14:creationId xmlns:p14="http://schemas.microsoft.com/office/powerpoint/2010/main" val="4249848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34C05-598F-B87E-C2F9-4F3FD2A69793}"/>
              </a:ext>
            </a:extLst>
          </p:cNvPr>
          <p:cNvSpPr>
            <a:spLocks noGrp="1"/>
          </p:cNvSpPr>
          <p:nvPr>
            <p:ph type="title"/>
          </p:nvPr>
        </p:nvSpPr>
        <p:spPr/>
        <p:txBody>
          <a:bodyPr/>
          <a:lstStyle/>
          <a:p>
            <a:r>
              <a:rPr lang="en-GB" dirty="0"/>
              <a:t>Evaluation metrics </a:t>
            </a:r>
          </a:p>
        </p:txBody>
      </p:sp>
      <p:sp>
        <p:nvSpPr>
          <p:cNvPr id="3" name="Content Placeholder 2">
            <a:extLst>
              <a:ext uri="{FF2B5EF4-FFF2-40B4-BE49-F238E27FC236}">
                <a16:creationId xmlns:a16="http://schemas.microsoft.com/office/drawing/2014/main" id="{8B3EC7BB-872D-C3FC-3F3F-7FA545796E6B}"/>
              </a:ext>
            </a:extLst>
          </p:cNvPr>
          <p:cNvSpPr>
            <a:spLocks noGrp="1"/>
          </p:cNvSpPr>
          <p:nvPr>
            <p:ph idx="1"/>
          </p:nvPr>
        </p:nvSpPr>
        <p:spPr/>
        <p:txBody>
          <a:bodyPr/>
          <a:lstStyle/>
          <a:p>
            <a:r>
              <a:rPr lang="en-GB" dirty="0"/>
              <a:t>Appropriate evaluation metrics and suitable/applicable targets for the intended outcomes should be considered. </a:t>
            </a:r>
          </a:p>
          <a:p>
            <a:r>
              <a:rPr lang="en-GB" dirty="0"/>
              <a:t>For example, what time window would be suitable for the input data to make a prediction and what are the acceptable sensitivity and specificity thresholds for the intended applications. </a:t>
            </a:r>
          </a:p>
          <a:p>
            <a:endParaRPr lang="en-GB" dirty="0"/>
          </a:p>
          <a:p>
            <a:r>
              <a:rPr lang="en-GB" dirty="0"/>
              <a:t>In some applications, specificity and sensitivity or precision/recall may not carry the same weight; so the methods that look for an optimum balance between the tow measures will not suitable for this type of applications. </a:t>
            </a:r>
          </a:p>
          <a:p>
            <a:r>
              <a:rPr lang="en-GB" dirty="0"/>
              <a:t>For example, a screening test may require higher recall but lower precision could be tolerated. </a:t>
            </a:r>
          </a:p>
          <a:p>
            <a:endParaRPr lang="en-GB" dirty="0"/>
          </a:p>
        </p:txBody>
      </p:sp>
      <p:sp>
        <p:nvSpPr>
          <p:cNvPr id="4" name="Slide Number Placeholder 3">
            <a:extLst>
              <a:ext uri="{FF2B5EF4-FFF2-40B4-BE49-F238E27FC236}">
                <a16:creationId xmlns:a16="http://schemas.microsoft.com/office/drawing/2014/main" id="{4BB8ECFA-27EA-B53E-9045-50FB7EBD0F98}"/>
              </a:ext>
            </a:extLst>
          </p:cNvPr>
          <p:cNvSpPr>
            <a:spLocks noGrp="1"/>
          </p:cNvSpPr>
          <p:nvPr>
            <p:ph type="sldNum" sz="quarter" idx="12"/>
          </p:nvPr>
        </p:nvSpPr>
        <p:spPr/>
        <p:txBody>
          <a:bodyPr/>
          <a:lstStyle/>
          <a:p>
            <a:fld id="{44E22EE9-B8A0-0641-9265-052CFE9B95A7}" type="slidenum">
              <a:rPr lang="en-GB" altLang="en-US" smtClean="0"/>
              <a:pPr/>
              <a:t>23</a:t>
            </a:fld>
            <a:endParaRPr lang="en-GB" altLang="en-US" dirty="0"/>
          </a:p>
        </p:txBody>
      </p:sp>
    </p:spTree>
    <p:extLst>
      <p:ext uri="{BB962C8B-B14F-4D97-AF65-F5344CB8AC3E}">
        <p14:creationId xmlns:p14="http://schemas.microsoft.com/office/powerpoint/2010/main" val="2879524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DD5F8-FECA-FF75-32D1-A87B04789CCE}"/>
              </a:ext>
            </a:extLst>
          </p:cNvPr>
          <p:cNvSpPr>
            <a:spLocks noGrp="1"/>
          </p:cNvSpPr>
          <p:nvPr>
            <p:ph type="title"/>
          </p:nvPr>
        </p:nvSpPr>
        <p:spPr/>
        <p:txBody>
          <a:bodyPr/>
          <a:lstStyle/>
          <a:p>
            <a:r>
              <a:rPr lang="en-GB" dirty="0"/>
              <a:t>Prediction and analysis errors </a:t>
            </a:r>
          </a:p>
        </p:txBody>
      </p:sp>
      <p:sp>
        <p:nvSpPr>
          <p:cNvPr id="3" name="Content Placeholder 2">
            <a:extLst>
              <a:ext uri="{FF2B5EF4-FFF2-40B4-BE49-F238E27FC236}">
                <a16:creationId xmlns:a16="http://schemas.microsoft.com/office/drawing/2014/main" id="{0E3B93CF-CBCF-5AAA-F541-37CE6742811B}"/>
              </a:ext>
            </a:extLst>
          </p:cNvPr>
          <p:cNvSpPr>
            <a:spLocks noGrp="1"/>
          </p:cNvSpPr>
          <p:nvPr>
            <p:ph idx="1"/>
          </p:nvPr>
        </p:nvSpPr>
        <p:spPr/>
        <p:txBody>
          <a:bodyPr/>
          <a:lstStyle/>
          <a:p>
            <a:r>
              <a:rPr lang="en-GB" dirty="0"/>
              <a:t>In real-world deployment you may need to identify suitable channels and procedures to investigate/report the prediction errors </a:t>
            </a:r>
          </a:p>
          <a:p>
            <a:r>
              <a:rPr lang="en-GB" dirty="0"/>
              <a:t>Identifying procedures and steps to re-train/adjusted the model to avoid potentially harmful errors. </a:t>
            </a:r>
          </a:p>
          <a:p>
            <a:r>
              <a:rPr lang="en-GB" dirty="0"/>
              <a:t>This, however, should be done carefully and not to add further inconsistencies or potential bias/errors to the model. </a:t>
            </a:r>
          </a:p>
        </p:txBody>
      </p:sp>
      <p:sp>
        <p:nvSpPr>
          <p:cNvPr id="4" name="Slide Number Placeholder 3">
            <a:extLst>
              <a:ext uri="{FF2B5EF4-FFF2-40B4-BE49-F238E27FC236}">
                <a16:creationId xmlns:a16="http://schemas.microsoft.com/office/drawing/2014/main" id="{2778D1B4-A2AD-6A2D-7A79-BF09F8FA2B19}"/>
              </a:ext>
            </a:extLst>
          </p:cNvPr>
          <p:cNvSpPr>
            <a:spLocks noGrp="1"/>
          </p:cNvSpPr>
          <p:nvPr>
            <p:ph type="sldNum" sz="quarter" idx="12"/>
          </p:nvPr>
        </p:nvSpPr>
        <p:spPr/>
        <p:txBody>
          <a:bodyPr/>
          <a:lstStyle/>
          <a:p>
            <a:fld id="{44E22EE9-B8A0-0641-9265-052CFE9B95A7}" type="slidenum">
              <a:rPr lang="en-GB" altLang="en-US" smtClean="0"/>
              <a:pPr/>
              <a:t>24</a:t>
            </a:fld>
            <a:endParaRPr lang="en-GB" altLang="en-US" dirty="0"/>
          </a:p>
        </p:txBody>
      </p:sp>
    </p:spTree>
    <p:extLst>
      <p:ext uri="{BB962C8B-B14F-4D97-AF65-F5344CB8AC3E}">
        <p14:creationId xmlns:p14="http://schemas.microsoft.com/office/powerpoint/2010/main" val="779862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FBBD4-09FA-5FE5-8423-E83FBCB0639A}"/>
              </a:ext>
            </a:extLst>
          </p:cNvPr>
          <p:cNvSpPr>
            <a:spLocks noGrp="1"/>
          </p:cNvSpPr>
          <p:nvPr>
            <p:ph type="title"/>
          </p:nvPr>
        </p:nvSpPr>
        <p:spPr/>
        <p:txBody>
          <a:bodyPr/>
          <a:lstStyle/>
          <a:p>
            <a:r>
              <a:rPr lang="en-GB" dirty="0"/>
              <a:t>Regulatory framework and existing guidelines</a:t>
            </a:r>
          </a:p>
        </p:txBody>
      </p:sp>
      <p:sp>
        <p:nvSpPr>
          <p:cNvPr id="3" name="Content Placeholder 2">
            <a:extLst>
              <a:ext uri="{FF2B5EF4-FFF2-40B4-BE49-F238E27FC236}">
                <a16:creationId xmlns:a16="http://schemas.microsoft.com/office/drawing/2014/main" id="{37A0CCED-1876-8FCF-4D6F-F1EC890466EB}"/>
              </a:ext>
            </a:extLst>
          </p:cNvPr>
          <p:cNvSpPr>
            <a:spLocks noGrp="1"/>
          </p:cNvSpPr>
          <p:nvPr>
            <p:ph idx="1"/>
          </p:nvPr>
        </p:nvSpPr>
        <p:spPr/>
        <p:txBody>
          <a:bodyPr/>
          <a:lstStyle/>
          <a:p>
            <a:r>
              <a:rPr lang="en-GB" dirty="0"/>
              <a:t>In designing and deploying ML models for healthcare and medical applications you need to investigate the regulatory requirements. </a:t>
            </a:r>
          </a:p>
          <a:p>
            <a:r>
              <a:rPr lang="en-GB" dirty="0"/>
              <a:t>e.g., UKCA (UK), CE (Europe), FDA (USA) requirements and medical device registration. </a:t>
            </a:r>
          </a:p>
          <a:p>
            <a:r>
              <a:rPr lang="en-GB" dirty="0"/>
              <a:t>The existing guidelines for treatment and interventions. For example the NICE guidelines: https://www.nice.org.uk/guidance</a:t>
            </a:r>
          </a:p>
          <a:p>
            <a:endParaRPr lang="en-GB" dirty="0"/>
          </a:p>
          <a:p>
            <a:pPr lvl="1"/>
            <a:endParaRPr lang="en-GB" dirty="0"/>
          </a:p>
        </p:txBody>
      </p:sp>
      <p:sp>
        <p:nvSpPr>
          <p:cNvPr id="4" name="Slide Number Placeholder 3">
            <a:extLst>
              <a:ext uri="{FF2B5EF4-FFF2-40B4-BE49-F238E27FC236}">
                <a16:creationId xmlns:a16="http://schemas.microsoft.com/office/drawing/2014/main" id="{DB588E14-BE34-987A-02C9-747A6E201E5D}"/>
              </a:ext>
            </a:extLst>
          </p:cNvPr>
          <p:cNvSpPr>
            <a:spLocks noGrp="1"/>
          </p:cNvSpPr>
          <p:nvPr>
            <p:ph type="sldNum" sz="quarter" idx="12"/>
          </p:nvPr>
        </p:nvSpPr>
        <p:spPr/>
        <p:txBody>
          <a:bodyPr/>
          <a:lstStyle/>
          <a:p>
            <a:fld id="{44E22EE9-B8A0-0641-9265-052CFE9B95A7}" type="slidenum">
              <a:rPr lang="en-GB" altLang="en-US" smtClean="0"/>
              <a:pPr/>
              <a:t>25</a:t>
            </a:fld>
            <a:endParaRPr lang="en-GB" altLang="en-US" dirty="0"/>
          </a:p>
        </p:txBody>
      </p:sp>
    </p:spTree>
    <p:extLst>
      <p:ext uri="{BB962C8B-B14F-4D97-AF65-F5344CB8AC3E}">
        <p14:creationId xmlns:p14="http://schemas.microsoft.com/office/powerpoint/2010/main" val="3421450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194EA-BAC5-94CE-10A8-BC01C2C84A60}"/>
              </a:ext>
            </a:extLst>
          </p:cNvPr>
          <p:cNvSpPr>
            <a:spLocks noGrp="1"/>
          </p:cNvSpPr>
          <p:nvPr>
            <p:ph type="title"/>
          </p:nvPr>
        </p:nvSpPr>
        <p:spPr/>
        <p:txBody>
          <a:bodyPr/>
          <a:lstStyle/>
          <a:p>
            <a:r>
              <a:rPr lang="en-GB" dirty="0"/>
              <a:t>Further reading</a:t>
            </a:r>
          </a:p>
        </p:txBody>
      </p:sp>
      <p:sp>
        <p:nvSpPr>
          <p:cNvPr id="3" name="Content Placeholder 2">
            <a:extLst>
              <a:ext uri="{FF2B5EF4-FFF2-40B4-BE49-F238E27FC236}">
                <a16:creationId xmlns:a16="http://schemas.microsoft.com/office/drawing/2014/main" id="{FF16FAB4-15F5-2372-B233-D71F0AD12336}"/>
              </a:ext>
            </a:extLst>
          </p:cNvPr>
          <p:cNvSpPr>
            <a:spLocks noGrp="1"/>
          </p:cNvSpPr>
          <p:nvPr>
            <p:ph idx="1"/>
          </p:nvPr>
        </p:nvSpPr>
        <p:spPr/>
        <p:txBody>
          <a:bodyPr/>
          <a:lstStyle/>
          <a:p>
            <a:r>
              <a:rPr lang="en-GB" dirty="0"/>
              <a:t>A good article on this topic: </a:t>
            </a:r>
          </a:p>
          <a:p>
            <a:r>
              <a:rPr lang="en-GB" dirty="0"/>
              <a:t>Wiens, J., Saria, S., Sendak, M. et al. Do no harm: a roadmap for responsible machine learning for health care. Nat Med 25, 1337–1340 (2019). https://doi.org/10.1038/s41591-019-0548-6</a:t>
            </a:r>
          </a:p>
        </p:txBody>
      </p:sp>
      <p:sp>
        <p:nvSpPr>
          <p:cNvPr id="4" name="Slide Number Placeholder 3">
            <a:extLst>
              <a:ext uri="{FF2B5EF4-FFF2-40B4-BE49-F238E27FC236}">
                <a16:creationId xmlns:a16="http://schemas.microsoft.com/office/drawing/2014/main" id="{89ED84EF-1FAB-5DC6-064B-97B81CA6F3A6}"/>
              </a:ext>
            </a:extLst>
          </p:cNvPr>
          <p:cNvSpPr>
            <a:spLocks noGrp="1"/>
          </p:cNvSpPr>
          <p:nvPr>
            <p:ph type="sldNum" sz="quarter" idx="12"/>
          </p:nvPr>
        </p:nvSpPr>
        <p:spPr/>
        <p:txBody>
          <a:bodyPr/>
          <a:lstStyle/>
          <a:p>
            <a:fld id="{44E22EE9-B8A0-0641-9265-052CFE9B95A7}" type="slidenum">
              <a:rPr lang="en-GB" altLang="en-US" smtClean="0"/>
              <a:pPr/>
              <a:t>26</a:t>
            </a:fld>
            <a:endParaRPr lang="en-GB" altLang="en-US" dirty="0"/>
          </a:p>
        </p:txBody>
      </p:sp>
    </p:spTree>
    <p:extLst>
      <p:ext uri="{BB962C8B-B14F-4D97-AF65-F5344CB8AC3E}">
        <p14:creationId xmlns:p14="http://schemas.microsoft.com/office/powerpoint/2010/main" val="2071506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D4B0E-EC4B-AF65-F5A6-6C77B84E688D}"/>
              </a:ext>
            </a:extLst>
          </p:cNvPr>
          <p:cNvSpPr>
            <a:spLocks noGrp="1"/>
          </p:cNvSpPr>
          <p:nvPr>
            <p:ph type="title"/>
          </p:nvPr>
        </p:nvSpPr>
        <p:spPr/>
        <p:txBody>
          <a:bodyPr/>
          <a:lstStyle/>
          <a:p>
            <a:r>
              <a:rPr lang="en-US" dirty="0"/>
              <a:t>If you have any questions </a:t>
            </a:r>
          </a:p>
        </p:txBody>
      </p:sp>
      <p:sp>
        <p:nvSpPr>
          <p:cNvPr id="3" name="Content Placeholder 2">
            <a:extLst>
              <a:ext uri="{FF2B5EF4-FFF2-40B4-BE49-F238E27FC236}">
                <a16:creationId xmlns:a16="http://schemas.microsoft.com/office/drawing/2014/main" id="{F37C2CD0-A4E6-0FCE-E04C-C1C1CB0C3E1D}"/>
              </a:ext>
            </a:extLst>
          </p:cNvPr>
          <p:cNvSpPr>
            <a:spLocks noGrp="1"/>
          </p:cNvSpPr>
          <p:nvPr>
            <p:ph idx="1"/>
          </p:nvPr>
        </p:nvSpPr>
        <p:spPr/>
        <p:txBody>
          <a:bodyPr/>
          <a:lstStyle/>
          <a:p>
            <a:r>
              <a:rPr lang="en-US" dirty="0"/>
              <a:t>Please feel free to come and see me (9</a:t>
            </a:r>
            <a:r>
              <a:rPr lang="en-US" baseline="30000" dirty="0"/>
              <a:t>th</a:t>
            </a:r>
            <a:r>
              <a:rPr lang="en-US" dirty="0"/>
              <a:t> Floor, Sir Michael Uren Research Hub, White City Campus) or email (p.barnaghi@imperial.ac.uk). </a:t>
            </a:r>
          </a:p>
          <a:p>
            <a:endParaRPr lang="en-US" dirty="0"/>
          </a:p>
        </p:txBody>
      </p:sp>
      <p:sp>
        <p:nvSpPr>
          <p:cNvPr id="4" name="Slide Number Placeholder 3">
            <a:extLst>
              <a:ext uri="{FF2B5EF4-FFF2-40B4-BE49-F238E27FC236}">
                <a16:creationId xmlns:a16="http://schemas.microsoft.com/office/drawing/2014/main" id="{5871F661-CD16-4A1E-EAB3-76CFDCC66AF4}"/>
              </a:ext>
            </a:extLst>
          </p:cNvPr>
          <p:cNvSpPr>
            <a:spLocks noGrp="1"/>
          </p:cNvSpPr>
          <p:nvPr>
            <p:ph type="sldNum" sz="quarter" idx="12"/>
          </p:nvPr>
        </p:nvSpPr>
        <p:spPr/>
        <p:txBody>
          <a:bodyPr/>
          <a:lstStyle/>
          <a:p>
            <a:fld id="{44E22EE9-B8A0-0641-9265-052CFE9B95A7}" type="slidenum">
              <a:rPr lang="en-GB" altLang="en-US" smtClean="0"/>
              <a:pPr/>
              <a:t>27</a:t>
            </a:fld>
            <a:endParaRPr lang="en-GB" altLang="en-US" dirty="0"/>
          </a:p>
        </p:txBody>
      </p:sp>
    </p:spTree>
    <p:extLst>
      <p:ext uri="{BB962C8B-B14F-4D97-AF65-F5344CB8AC3E}">
        <p14:creationId xmlns:p14="http://schemas.microsoft.com/office/powerpoint/2010/main" val="339632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9FC30-E0FF-1FEF-299A-DB4531D47100}"/>
              </a:ext>
            </a:extLst>
          </p:cNvPr>
          <p:cNvSpPr>
            <a:spLocks noGrp="1"/>
          </p:cNvSpPr>
          <p:nvPr>
            <p:ph type="title"/>
          </p:nvPr>
        </p:nvSpPr>
        <p:spPr/>
        <p:txBody>
          <a:bodyPr/>
          <a:lstStyle/>
          <a:p>
            <a:r>
              <a:rPr lang="en-GB" dirty="0"/>
              <a:t>ML deployments in real-world settings</a:t>
            </a:r>
          </a:p>
        </p:txBody>
      </p:sp>
      <p:sp>
        <p:nvSpPr>
          <p:cNvPr id="3" name="Content Placeholder 2">
            <a:extLst>
              <a:ext uri="{FF2B5EF4-FFF2-40B4-BE49-F238E27FC236}">
                <a16:creationId xmlns:a16="http://schemas.microsoft.com/office/drawing/2014/main" id="{246A6DB1-7314-82A1-4259-8CDA4A1B4C15}"/>
              </a:ext>
            </a:extLst>
          </p:cNvPr>
          <p:cNvSpPr>
            <a:spLocks noGrp="1"/>
          </p:cNvSpPr>
          <p:nvPr>
            <p:ph idx="1"/>
          </p:nvPr>
        </p:nvSpPr>
        <p:spPr/>
        <p:txBody>
          <a:bodyPr/>
          <a:lstStyle/>
          <a:p>
            <a:r>
              <a:rPr lang="en-GB" dirty="0"/>
              <a:t>The systems are often are used for decision-support by keeping human-in-the-loop. </a:t>
            </a:r>
          </a:p>
          <a:p>
            <a:r>
              <a:rPr lang="en-GB" dirty="0"/>
              <a:t>However, trustworthiness, reliability and robustness of the systems/models must be considered and investigated prior to the deployments. </a:t>
            </a:r>
          </a:p>
          <a:p>
            <a:r>
              <a:rPr lang="en-GB" dirty="0"/>
              <a:t>The users’ perceptions of the system and appropriate training should be also considered.   </a:t>
            </a:r>
          </a:p>
          <a:p>
            <a:endParaRPr lang="en-GB" dirty="0"/>
          </a:p>
        </p:txBody>
      </p:sp>
      <p:sp>
        <p:nvSpPr>
          <p:cNvPr id="4" name="Slide Number Placeholder 3">
            <a:extLst>
              <a:ext uri="{FF2B5EF4-FFF2-40B4-BE49-F238E27FC236}">
                <a16:creationId xmlns:a16="http://schemas.microsoft.com/office/drawing/2014/main" id="{3D024156-287C-83BE-03EF-AB852B399FE6}"/>
              </a:ext>
            </a:extLst>
          </p:cNvPr>
          <p:cNvSpPr>
            <a:spLocks noGrp="1"/>
          </p:cNvSpPr>
          <p:nvPr>
            <p:ph type="sldNum" sz="quarter" idx="12"/>
          </p:nvPr>
        </p:nvSpPr>
        <p:spPr/>
        <p:txBody>
          <a:bodyPr/>
          <a:lstStyle/>
          <a:p>
            <a:fld id="{44E22EE9-B8A0-0641-9265-052CFE9B95A7}" type="slidenum">
              <a:rPr lang="en-GB" altLang="en-US" smtClean="0"/>
              <a:pPr/>
              <a:t>3</a:t>
            </a:fld>
            <a:endParaRPr lang="en-GB" altLang="en-US" dirty="0"/>
          </a:p>
        </p:txBody>
      </p:sp>
    </p:spTree>
    <p:extLst>
      <p:ext uri="{BB962C8B-B14F-4D97-AF65-F5344CB8AC3E}">
        <p14:creationId xmlns:p14="http://schemas.microsoft.com/office/powerpoint/2010/main" val="1792140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EDFF4-93B4-49D5-13F6-F473313843DD}"/>
              </a:ext>
            </a:extLst>
          </p:cNvPr>
          <p:cNvSpPr>
            <a:spLocks noGrp="1"/>
          </p:cNvSpPr>
          <p:nvPr>
            <p:ph type="title"/>
          </p:nvPr>
        </p:nvSpPr>
        <p:spPr/>
        <p:txBody>
          <a:bodyPr/>
          <a:lstStyle/>
          <a:p>
            <a:r>
              <a:rPr lang="en-GB" dirty="0"/>
              <a:t>Offline and online models</a:t>
            </a:r>
          </a:p>
        </p:txBody>
      </p:sp>
      <p:sp>
        <p:nvSpPr>
          <p:cNvPr id="3" name="Content Placeholder 2">
            <a:extLst>
              <a:ext uri="{FF2B5EF4-FFF2-40B4-BE49-F238E27FC236}">
                <a16:creationId xmlns:a16="http://schemas.microsoft.com/office/drawing/2014/main" id="{1C0A2F1E-2D80-F48B-8F02-B32C9B78E227}"/>
              </a:ext>
            </a:extLst>
          </p:cNvPr>
          <p:cNvSpPr>
            <a:spLocks noGrp="1"/>
          </p:cNvSpPr>
          <p:nvPr>
            <p:ph idx="1"/>
          </p:nvPr>
        </p:nvSpPr>
        <p:spPr/>
        <p:txBody>
          <a:bodyPr/>
          <a:lstStyle/>
          <a:p>
            <a:r>
              <a:rPr lang="en-GB" dirty="0"/>
              <a:t>Some models are designed to process offline and pre-collected datasets and can provide exploratory analysis and insights to the contributing factors to a diseases, cluster and groups of features or patients based on different fractures.</a:t>
            </a:r>
          </a:p>
          <a:p>
            <a:endParaRPr lang="en-GB" dirty="0"/>
          </a:p>
          <a:p>
            <a:r>
              <a:rPr lang="en-GB" dirty="0"/>
              <a:t>Online models are trained based on some existing data and deployed in operational settings. Sometimes their parameters are fixed and sometimes they are either periodically re-trained or learn as new data emerges (i.e. online or continual learning). </a:t>
            </a:r>
          </a:p>
        </p:txBody>
      </p:sp>
      <p:sp>
        <p:nvSpPr>
          <p:cNvPr id="4" name="Slide Number Placeholder 3">
            <a:extLst>
              <a:ext uri="{FF2B5EF4-FFF2-40B4-BE49-F238E27FC236}">
                <a16:creationId xmlns:a16="http://schemas.microsoft.com/office/drawing/2014/main" id="{D138E45A-DADC-231E-D22C-0419D35FC482}"/>
              </a:ext>
            </a:extLst>
          </p:cNvPr>
          <p:cNvSpPr>
            <a:spLocks noGrp="1"/>
          </p:cNvSpPr>
          <p:nvPr>
            <p:ph type="sldNum" sz="quarter" idx="12"/>
          </p:nvPr>
        </p:nvSpPr>
        <p:spPr/>
        <p:txBody>
          <a:bodyPr/>
          <a:lstStyle/>
          <a:p>
            <a:fld id="{44E22EE9-B8A0-0641-9265-052CFE9B95A7}" type="slidenum">
              <a:rPr lang="en-GB" altLang="en-US" smtClean="0"/>
              <a:pPr/>
              <a:t>4</a:t>
            </a:fld>
            <a:endParaRPr lang="en-GB" altLang="en-US" dirty="0"/>
          </a:p>
        </p:txBody>
      </p:sp>
    </p:spTree>
    <p:extLst>
      <p:ext uri="{BB962C8B-B14F-4D97-AF65-F5344CB8AC3E}">
        <p14:creationId xmlns:p14="http://schemas.microsoft.com/office/powerpoint/2010/main" val="3371302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0774D1F-5EF6-EC41-6C7E-EE36BF89D157}"/>
              </a:ext>
            </a:extLst>
          </p:cNvPr>
          <p:cNvSpPr>
            <a:spLocks noGrp="1"/>
          </p:cNvSpPr>
          <p:nvPr>
            <p:ph type="title"/>
          </p:nvPr>
        </p:nvSpPr>
        <p:spPr/>
        <p:txBody>
          <a:bodyPr/>
          <a:lstStyle/>
          <a:p>
            <a:r>
              <a:rPr lang="en-GB" dirty="0"/>
              <a:t>Continual learning</a:t>
            </a:r>
          </a:p>
        </p:txBody>
      </p:sp>
      <p:sp>
        <p:nvSpPr>
          <p:cNvPr id="2" name="Text Placeholder 1">
            <a:extLst>
              <a:ext uri="{FF2B5EF4-FFF2-40B4-BE49-F238E27FC236}">
                <a16:creationId xmlns:a16="http://schemas.microsoft.com/office/drawing/2014/main" id="{FA2F5A22-D145-D54F-9A8A-41B8B92036C8}"/>
              </a:ext>
            </a:extLst>
          </p:cNvPr>
          <p:cNvSpPr>
            <a:spLocks noGrp="1"/>
          </p:cNvSpPr>
          <p:nvPr>
            <p:ph idx="1"/>
          </p:nvPr>
        </p:nvSpPr>
        <p:spPr/>
        <p:txBody>
          <a:bodyPr/>
          <a:lstStyle/>
          <a:p>
            <a:pPr marL="257175" indent="-257175">
              <a:buClr>
                <a:srgbClr val="FF0000"/>
              </a:buClr>
              <a:buFont typeface="Wingdings" pitchFamily="2" charset="2"/>
              <a:buChar char="§"/>
            </a:pPr>
            <a:r>
              <a:rPr lang="en-GB" sz="2000" dirty="0">
                <a:solidFill>
                  <a:schemeClr val="tx1"/>
                </a:solidFill>
                <a:latin typeface="Gill Sans MT" panose="020B0502020104020203" pitchFamily="34" charset="77"/>
              </a:rPr>
              <a:t>“Modern machine learning excels at training powerful models from fixed datasets and stationary environments, often exceeding human-level ability.”</a:t>
            </a:r>
          </a:p>
          <a:p>
            <a:pPr marL="257175" indent="-257175">
              <a:buClr>
                <a:srgbClr val="FF0000"/>
              </a:buClr>
              <a:buFont typeface="Wingdings" pitchFamily="2" charset="2"/>
              <a:buChar char="§"/>
            </a:pPr>
            <a:r>
              <a:rPr lang="en-GB" sz="2000" dirty="0">
                <a:solidFill>
                  <a:schemeClr val="tx1"/>
                </a:solidFill>
                <a:latin typeface="Gill Sans MT" panose="020B0502020104020203" pitchFamily="34" charset="77"/>
              </a:rPr>
              <a:t>“Yet, these models fail to emulate the process of human learning, which is efficient, robust, and able to learn incrementally, from sequential experience in a non-stationary world.”</a:t>
            </a:r>
          </a:p>
          <a:p>
            <a:endParaRPr lang="en-US" dirty="0"/>
          </a:p>
          <a:p>
            <a:endParaRPr lang="en-US" dirty="0"/>
          </a:p>
        </p:txBody>
      </p:sp>
      <p:sp>
        <p:nvSpPr>
          <p:cNvPr id="4" name="Slide Number Placeholder 3">
            <a:extLst>
              <a:ext uri="{FF2B5EF4-FFF2-40B4-BE49-F238E27FC236}">
                <a16:creationId xmlns:a16="http://schemas.microsoft.com/office/drawing/2014/main" id="{9FF79DE7-90AD-C246-B91A-A2CAE1D389E8}"/>
              </a:ext>
            </a:extLst>
          </p:cNvPr>
          <p:cNvSpPr>
            <a:spLocks noGrp="1"/>
          </p:cNvSpPr>
          <p:nvPr>
            <p:ph type="sldNum" sz="quarter" idx="12"/>
          </p:nvPr>
        </p:nvSpPr>
        <p:spPr/>
        <p:txBody>
          <a:bodyPr/>
          <a:lstStyle/>
          <a:p>
            <a:fld id="{5DE7DA32-08EE-2E47-89DC-05D3233974D5}" type="slidenum">
              <a:rPr lang="en-US" smtClean="0"/>
              <a:pPr/>
              <a:t>5</a:t>
            </a:fld>
            <a:endParaRPr lang="en-US" dirty="0"/>
          </a:p>
        </p:txBody>
      </p:sp>
      <p:sp>
        <p:nvSpPr>
          <p:cNvPr id="5" name="TextBox 4">
            <a:extLst>
              <a:ext uri="{FF2B5EF4-FFF2-40B4-BE49-F238E27FC236}">
                <a16:creationId xmlns:a16="http://schemas.microsoft.com/office/drawing/2014/main" id="{719FD980-ABA2-C440-BA93-FA7E446F7746}"/>
              </a:ext>
            </a:extLst>
          </p:cNvPr>
          <p:cNvSpPr txBox="1"/>
          <p:nvPr/>
        </p:nvSpPr>
        <p:spPr>
          <a:xfrm>
            <a:off x="547687" y="4456980"/>
            <a:ext cx="4531838" cy="346249"/>
          </a:xfrm>
          <a:prstGeom prst="rect">
            <a:avLst/>
          </a:prstGeom>
          <a:noFill/>
        </p:spPr>
        <p:txBody>
          <a:bodyPr wrap="square">
            <a:spAutoFit/>
          </a:bodyPr>
          <a:lstStyle/>
          <a:p>
            <a:r>
              <a:rPr lang="en-GB" sz="825" dirty="0">
                <a:latin typeface="Helvetica Neue" panose="02000503000000020004" pitchFamily="2" charset="0"/>
                <a:ea typeface="Helvetica Neue" panose="02000503000000020004" pitchFamily="2" charset="0"/>
                <a:cs typeface="Helvetica Neue" panose="02000503000000020004" pitchFamily="2" charset="0"/>
              </a:rPr>
              <a:t>Source: R. Hadsell  et al., Embracing Change: Continual Learning in Deep Neural Networks, </a:t>
            </a:r>
          </a:p>
          <a:p>
            <a:r>
              <a:rPr lang="en-GB" sz="825" dirty="0">
                <a:latin typeface="Helvetica Neue" panose="02000503000000020004" pitchFamily="2" charset="0"/>
                <a:ea typeface="Helvetica Neue" panose="02000503000000020004" pitchFamily="2" charset="0"/>
                <a:cs typeface="Helvetica Neue" panose="02000503000000020004" pitchFamily="2" charset="0"/>
              </a:rPr>
              <a:t>Trends in Cognitive Sciences, December 2020, Vol. 24, No. 12. </a:t>
            </a:r>
          </a:p>
        </p:txBody>
      </p:sp>
    </p:spTree>
    <p:extLst>
      <p:ext uri="{BB962C8B-B14F-4D97-AF65-F5344CB8AC3E}">
        <p14:creationId xmlns:p14="http://schemas.microsoft.com/office/powerpoint/2010/main" val="3649672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CCFFDA-89E5-23E9-C62B-43C3A3C7C28E}"/>
              </a:ext>
            </a:extLst>
          </p:cNvPr>
          <p:cNvSpPr>
            <a:spLocks noGrp="1"/>
          </p:cNvSpPr>
          <p:nvPr>
            <p:ph type="title"/>
          </p:nvPr>
        </p:nvSpPr>
        <p:spPr/>
        <p:txBody>
          <a:bodyPr/>
          <a:lstStyle/>
          <a:p>
            <a:r>
              <a:rPr lang="en-US" dirty="0"/>
              <a:t>Why do we need continual learning?</a:t>
            </a:r>
            <a:endParaRPr lang="en-GB" dirty="0"/>
          </a:p>
        </p:txBody>
      </p:sp>
      <p:sp>
        <p:nvSpPr>
          <p:cNvPr id="2" name="Text Placeholder 1">
            <a:extLst>
              <a:ext uri="{FF2B5EF4-FFF2-40B4-BE49-F238E27FC236}">
                <a16:creationId xmlns:a16="http://schemas.microsoft.com/office/drawing/2014/main" id="{3E1D06A0-DC2B-A24F-9C17-A292079CD1E4}"/>
              </a:ext>
            </a:extLst>
          </p:cNvPr>
          <p:cNvSpPr>
            <a:spLocks noGrp="1"/>
          </p:cNvSpPr>
          <p:nvPr>
            <p:ph idx="1"/>
          </p:nvPr>
        </p:nvSpPr>
        <p:spPr/>
        <p:txBody>
          <a:bodyPr/>
          <a:lstStyle/>
          <a:p>
            <a:pPr marL="257175" indent="-257175">
              <a:buClr>
                <a:srgbClr val="FF0000"/>
              </a:buClr>
              <a:buFont typeface="Wingdings" pitchFamily="2" charset="2"/>
              <a:buChar char="§"/>
            </a:pPr>
            <a:r>
              <a:rPr lang="en-US" dirty="0"/>
              <a:t>In continual learning, the model repeatedly receives new data, and the training data is not complete at a fixed given time. </a:t>
            </a:r>
          </a:p>
          <a:p>
            <a:pPr marL="257175" indent="-257175">
              <a:buClr>
                <a:srgbClr val="FF0000"/>
              </a:buClr>
              <a:buFont typeface="Wingdings" pitchFamily="2" charset="2"/>
              <a:buChar char="§"/>
            </a:pPr>
            <a:r>
              <a:rPr lang="en-US" dirty="0"/>
              <a:t>If we re-train the entire model whenever there are new instances, it would be very inefficient, and we have to store the trained samples.</a:t>
            </a:r>
          </a:p>
          <a:p>
            <a:pPr marL="257175" indent="-257175">
              <a:buClr>
                <a:srgbClr val="FF0000"/>
              </a:buClr>
              <a:buFont typeface="Wingdings" pitchFamily="2" charset="2"/>
              <a:buChar char="§"/>
            </a:pPr>
            <a:r>
              <a:rPr lang="en-US" dirty="0"/>
              <a:t>The key challenge continual learning scenarios in changing environments is how to incrementally and continually learn new tasks without forgetting the previous or creating highly complex models that may require accessing the entire training data. </a:t>
            </a:r>
          </a:p>
        </p:txBody>
      </p:sp>
      <p:sp>
        <p:nvSpPr>
          <p:cNvPr id="4" name="Slide Number Placeholder 3">
            <a:extLst>
              <a:ext uri="{FF2B5EF4-FFF2-40B4-BE49-F238E27FC236}">
                <a16:creationId xmlns:a16="http://schemas.microsoft.com/office/drawing/2014/main" id="{0DEBA8AA-A0A6-A243-A14F-FC2E57CBA353}"/>
              </a:ext>
            </a:extLst>
          </p:cNvPr>
          <p:cNvSpPr>
            <a:spLocks noGrp="1"/>
          </p:cNvSpPr>
          <p:nvPr>
            <p:ph type="sldNum" sz="quarter" idx="12"/>
          </p:nvPr>
        </p:nvSpPr>
        <p:spPr/>
        <p:txBody>
          <a:bodyPr/>
          <a:lstStyle/>
          <a:p>
            <a:fld id="{5DE7DA32-08EE-2E47-89DC-05D3233974D5}" type="slidenum">
              <a:rPr lang="en-US" smtClean="0"/>
              <a:t>6</a:t>
            </a:fld>
            <a:endParaRPr lang="en-US" dirty="0"/>
          </a:p>
        </p:txBody>
      </p:sp>
    </p:spTree>
    <p:extLst>
      <p:ext uri="{BB962C8B-B14F-4D97-AF65-F5344CB8AC3E}">
        <p14:creationId xmlns:p14="http://schemas.microsoft.com/office/powerpoint/2010/main" val="1916803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A23695-C37C-198E-14BD-787EB49C3CDC}"/>
              </a:ext>
            </a:extLst>
          </p:cNvPr>
          <p:cNvSpPr>
            <a:spLocks noGrp="1"/>
          </p:cNvSpPr>
          <p:nvPr>
            <p:ph type="title"/>
          </p:nvPr>
        </p:nvSpPr>
        <p:spPr/>
        <p:txBody>
          <a:bodyPr/>
          <a:lstStyle/>
          <a:p>
            <a:r>
              <a:rPr lang="en-GB" dirty="0"/>
              <a:t>Continual learning</a:t>
            </a:r>
          </a:p>
        </p:txBody>
      </p:sp>
      <p:sp>
        <p:nvSpPr>
          <p:cNvPr id="4" name="Slide Number Placeholder 3">
            <a:extLst>
              <a:ext uri="{FF2B5EF4-FFF2-40B4-BE49-F238E27FC236}">
                <a16:creationId xmlns:a16="http://schemas.microsoft.com/office/drawing/2014/main" id="{2BC0A4F0-BE8A-454E-8DC4-F924648A3F0A}"/>
              </a:ext>
            </a:extLst>
          </p:cNvPr>
          <p:cNvSpPr>
            <a:spLocks noGrp="1"/>
          </p:cNvSpPr>
          <p:nvPr>
            <p:ph type="sldNum" sz="quarter" idx="12"/>
          </p:nvPr>
        </p:nvSpPr>
        <p:spPr/>
        <p:txBody>
          <a:bodyPr/>
          <a:lstStyle/>
          <a:p>
            <a:fld id="{5DE7DA32-08EE-2E47-89DC-05D3233974D5}" type="slidenum">
              <a:rPr lang="en-US" smtClean="0"/>
              <a:pPr/>
              <a:t>7</a:t>
            </a:fld>
            <a:endParaRPr lang="en-US" dirty="0"/>
          </a:p>
        </p:txBody>
      </p:sp>
      <p:sp>
        <p:nvSpPr>
          <p:cNvPr id="7" name="TextBox 6">
            <a:extLst>
              <a:ext uri="{FF2B5EF4-FFF2-40B4-BE49-F238E27FC236}">
                <a16:creationId xmlns:a16="http://schemas.microsoft.com/office/drawing/2014/main" id="{C2BEFEB2-8DC0-4D45-AA1D-BAC84B30E0BE}"/>
              </a:ext>
            </a:extLst>
          </p:cNvPr>
          <p:cNvSpPr txBox="1"/>
          <p:nvPr/>
        </p:nvSpPr>
        <p:spPr>
          <a:xfrm>
            <a:off x="464705" y="4439168"/>
            <a:ext cx="4531838" cy="346249"/>
          </a:xfrm>
          <a:prstGeom prst="rect">
            <a:avLst/>
          </a:prstGeom>
          <a:noFill/>
        </p:spPr>
        <p:txBody>
          <a:bodyPr wrap="square">
            <a:spAutoFit/>
          </a:bodyPr>
          <a:lstStyle/>
          <a:p>
            <a:r>
              <a:rPr lang="en-GB" sz="825" dirty="0">
                <a:latin typeface="Helvetica Neue" panose="02000503000000020004" pitchFamily="2" charset="0"/>
                <a:ea typeface="Helvetica Neue" panose="02000503000000020004" pitchFamily="2" charset="0"/>
                <a:cs typeface="Helvetica Neue" panose="02000503000000020004" pitchFamily="2" charset="0"/>
              </a:rPr>
              <a:t>Source: R. Hadsell  et al., Embracing Change: Continual Learning in Deep Neural Networks, </a:t>
            </a:r>
          </a:p>
          <a:p>
            <a:r>
              <a:rPr lang="en-GB" sz="825" dirty="0">
                <a:latin typeface="Helvetica Neue" panose="02000503000000020004" pitchFamily="2" charset="0"/>
                <a:ea typeface="Helvetica Neue" panose="02000503000000020004" pitchFamily="2" charset="0"/>
                <a:cs typeface="Helvetica Neue" panose="02000503000000020004" pitchFamily="2" charset="0"/>
              </a:rPr>
              <a:t>Trends in Cognitive Sciences, December 2020, Vol. 24, No. 12. </a:t>
            </a:r>
          </a:p>
        </p:txBody>
      </p:sp>
      <p:pic>
        <p:nvPicPr>
          <p:cNvPr id="8" name="Picture 7" descr="Chart&#10;&#10;Description automatically generated">
            <a:extLst>
              <a:ext uri="{FF2B5EF4-FFF2-40B4-BE49-F238E27FC236}">
                <a16:creationId xmlns:a16="http://schemas.microsoft.com/office/drawing/2014/main" id="{9C9CF2D6-E035-144B-A966-9CE181F8B2B3}"/>
              </a:ext>
            </a:extLst>
          </p:cNvPr>
          <p:cNvPicPr>
            <a:picLocks noChangeAspect="1"/>
          </p:cNvPicPr>
          <p:nvPr/>
        </p:nvPicPr>
        <p:blipFill rotWithShape="1">
          <a:blip r:embed="rId2"/>
          <a:srcRect l="3116" r="3475"/>
          <a:stretch/>
        </p:blipFill>
        <p:spPr>
          <a:xfrm>
            <a:off x="160316" y="1580094"/>
            <a:ext cx="8327573" cy="2415859"/>
          </a:xfrm>
          <a:prstGeom prst="rect">
            <a:avLst/>
          </a:prstGeom>
        </p:spPr>
      </p:pic>
    </p:spTree>
    <p:extLst>
      <p:ext uri="{BB962C8B-B14F-4D97-AF65-F5344CB8AC3E}">
        <p14:creationId xmlns:p14="http://schemas.microsoft.com/office/powerpoint/2010/main" val="2507361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A62781-A66B-BC43-47E5-7FC648CD0E7A}"/>
              </a:ext>
            </a:extLst>
          </p:cNvPr>
          <p:cNvSpPr>
            <a:spLocks noGrp="1"/>
          </p:cNvSpPr>
          <p:nvPr>
            <p:ph type="title"/>
          </p:nvPr>
        </p:nvSpPr>
        <p:spPr/>
        <p:txBody>
          <a:bodyPr/>
          <a:lstStyle/>
          <a:p>
            <a:r>
              <a:rPr lang="en-US" dirty="0"/>
              <a:t>Forgetting problem in machine learning models</a:t>
            </a:r>
            <a:endParaRPr lang="en-GB" dirty="0"/>
          </a:p>
        </p:txBody>
      </p:sp>
      <p:sp>
        <p:nvSpPr>
          <p:cNvPr id="2" name="Text Placeholder 1">
            <a:extLst>
              <a:ext uri="{FF2B5EF4-FFF2-40B4-BE49-F238E27FC236}">
                <a16:creationId xmlns:a16="http://schemas.microsoft.com/office/drawing/2014/main" id="{FC9C364C-C4E9-9943-ABDD-E9D1FAAF9880}"/>
              </a:ext>
            </a:extLst>
          </p:cNvPr>
          <p:cNvSpPr>
            <a:spLocks noGrp="1"/>
          </p:cNvSpPr>
          <p:nvPr>
            <p:ph idx="1"/>
          </p:nvPr>
        </p:nvSpPr>
        <p:spPr/>
        <p:txBody>
          <a:bodyPr/>
          <a:lstStyle/>
          <a:p>
            <a:pPr marL="257175" indent="-257175">
              <a:buClr>
                <a:srgbClr val="FF0000"/>
              </a:buClr>
              <a:buFont typeface="Wingdings" pitchFamily="2" charset="2"/>
              <a:buChar char="§"/>
            </a:pPr>
            <a:r>
              <a:rPr lang="en-US" dirty="0"/>
              <a:t>Most of the common deep learning models are not capable of adapting to different tasks without forgetting what they have learned in the past. </a:t>
            </a:r>
          </a:p>
          <a:p>
            <a:pPr marL="257175" indent="-257175">
              <a:buClr>
                <a:srgbClr val="FF0000"/>
              </a:buClr>
              <a:buFont typeface="Wingdings" pitchFamily="2" charset="2"/>
              <a:buChar char="§"/>
            </a:pPr>
            <a:r>
              <a:rPr lang="en-US" dirty="0"/>
              <a:t>Updating and altering tasks of an already learned model leads to the loss of the previously learned knowledge as the network is not able to maintain the important weights for various distributions. </a:t>
            </a:r>
          </a:p>
          <a:p>
            <a:pPr marL="257175" indent="-257175">
              <a:buClr>
                <a:srgbClr val="FF0000"/>
              </a:buClr>
              <a:buFont typeface="Wingdings" pitchFamily="2" charset="2"/>
              <a:buChar char="§"/>
            </a:pPr>
            <a:r>
              <a:rPr lang="en-US" dirty="0"/>
              <a:t>The attempt to sequentially or continuously learn and adapt to various distributions will eventually result in a model collapse. This phenomenon is referred as catastrophic forgetting or interference (</a:t>
            </a:r>
            <a:r>
              <a:rPr lang="en-US" i="1" dirty="0"/>
              <a:t>McCloskey et al., 1989</a:t>
            </a:r>
            <a:r>
              <a:rPr lang="en-US" dirty="0"/>
              <a:t>) (</a:t>
            </a:r>
            <a:r>
              <a:rPr lang="en-US" i="1" dirty="0"/>
              <a:t>Goodfellow et al., 2013</a:t>
            </a:r>
            <a:r>
              <a:rPr lang="en-US" dirty="0"/>
              <a:t>). </a:t>
            </a:r>
          </a:p>
        </p:txBody>
      </p:sp>
      <p:sp>
        <p:nvSpPr>
          <p:cNvPr id="4" name="Slide Number Placeholder 3">
            <a:extLst>
              <a:ext uri="{FF2B5EF4-FFF2-40B4-BE49-F238E27FC236}">
                <a16:creationId xmlns:a16="http://schemas.microsoft.com/office/drawing/2014/main" id="{CA64531A-8E82-5347-937C-7DAF052FC35A}"/>
              </a:ext>
            </a:extLst>
          </p:cNvPr>
          <p:cNvSpPr>
            <a:spLocks noGrp="1"/>
          </p:cNvSpPr>
          <p:nvPr>
            <p:ph type="sldNum" sz="quarter" idx="12"/>
          </p:nvPr>
        </p:nvSpPr>
        <p:spPr/>
        <p:txBody>
          <a:bodyPr/>
          <a:lstStyle/>
          <a:p>
            <a:fld id="{5DE7DA32-08EE-2E47-89DC-05D3233974D5}" type="slidenum">
              <a:rPr lang="en-US" smtClean="0"/>
              <a:t>8</a:t>
            </a:fld>
            <a:endParaRPr lang="en-US" dirty="0"/>
          </a:p>
        </p:txBody>
      </p:sp>
    </p:spTree>
    <p:extLst>
      <p:ext uri="{BB962C8B-B14F-4D97-AF65-F5344CB8AC3E}">
        <p14:creationId xmlns:p14="http://schemas.microsoft.com/office/powerpoint/2010/main" val="1473814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F8AF8-2A4B-5C76-952F-C0CE0421222E}"/>
              </a:ext>
            </a:extLst>
          </p:cNvPr>
          <p:cNvSpPr>
            <a:spLocks noGrp="1"/>
          </p:cNvSpPr>
          <p:nvPr>
            <p:ph type="title"/>
          </p:nvPr>
        </p:nvSpPr>
        <p:spPr/>
        <p:txBody>
          <a:bodyPr/>
          <a:lstStyle/>
          <a:p>
            <a:r>
              <a:rPr lang="en-GB" dirty="0"/>
              <a:t>Developing clinically and/or care applicable solutions</a:t>
            </a:r>
          </a:p>
        </p:txBody>
      </p:sp>
      <p:sp>
        <p:nvSpPr>
          <p:cNvPr id="3" name="Content Placeholder 2">
            <a:extLst>
              <a:ext uri="{FF2B5EF4-FFF2-40B4-BE49-F238E27FC236}">
                <a16:creationId xmlns:a16="http://schemas.microsoft.com/office/drawing/2014/main" id="{4D83EC53-315E-5AC6-F255-1DEBC8B31082}"/>
              </a:ext>
            </a:extLst>
          </p:cNvPr>
          <p:cNvSpPr>
            <a:spLocks noGrp="1"/>
          </p:cNvSpPr>
          <p:nvPr>
            <p:ph idx="1"/>
          </p:nvPr>
        </p:nvSpPr>
        <p:spPr/>
        <p:txBody>
          <a:bodyPr/>
          <a:lstStyle/>
          <a:p>
            <a:r>
              <a:rPr lang="en-GB" dirty="0"/>
              <a:t>Before designing any model the dataset should be thoroughly investigated and the collection setting/condition, noise, bias, imbalance and suitability of the dataset for the planned analysis be carefully considered. </a:t>
            </a:r>
          </a:p>
          <a:p>
            <a:r>
              <a:rPr lang="en-GB" dirty="0"/>
              <a:t>We should investigate how and when the data is collected and how and when it is going to be used and for what purpose. </a:t>
            </a:r>
          </a:p>
        </p:txBody>
      </p:sp>
      <p:sp>
        <p:nvSpPr>
          <p:cNvPr id="4" name="Slide Number Placeholder 3">
            <a:extLst>
              <a:ext uri="{FF2B5EF4-FFF2-40B4-BE49-F238E27FC236}">
                <a16:creationId xmlns:a16="http://schemas.microsoft.com/office/drawing/2014/main" id="{8B9C871E-E371-CE0A-45E2-4F185BBC0E5A}"/>
              </a:ext>
            </a:extLst>
          </p:cNvPr>
          <p:cNvSpPr>
            <a:spLocks noGrp="1"/>
          </p:cNvSpPr>
          <p:nvPr>
            <p:ph type="sldNum" sz="quarter" idx="12"/>
          </p:nvPr>
        </p:nvSpPr>
        <p:spPr/>
        <p:txBody>
          <a:bodyPr/>
          <a:lstStyle/>
          <a:p>
            <a:fld id="{44E22EE9-B8A0-0641-9265-052CFE9B95A7}" type="slidenum">
              <a:rPr lang="en-GB" altLang="en-US" smtClean="0"/>
              <a:pPr/>
              <a:t>9</a:t>
            </a:fld>
            <a:endParaRPr lang="en-GB" altLang="en-US" dirty="0"/>
          </a:p>
        </p:txBody>
      </p:sp>
    </p:spTree>
    <p:extLst>
      <p:ext uri="{BB962C8B-B14F-4D97-AF65-F5344CB8AC3E}">
        <p14:creationId xmlns:p14="http://schemas.microsoft.com/office/powerpoint/2010/main" val="984864957"/>
      </p:ext>
    </p:extLst>
  </p:cSld>
  <p:clrMapOvr>
    <a:masterClrMapping/>
  </p:clrMapOvr>
</p:sld>
</file>

<file path=ppt/theme/theme1.xml><?xml version="1.0" encoding="utf-8"?>
<a:theme xmlns:a="http://schemas.openxmlformats.org/drawingml/2006/main" name="CCSR">
  <a:themeElements>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CSR">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CS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CS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CS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CS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CS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CS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CS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CS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CS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CS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CS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27B08E2-1ED8-9047-9A41-7FD6E07FF0DE}">
  <we:reference id="wa200002290" version="1.0.0.3" store="en-001" storeType="OMEX"/>
  <we:alternateReferences>
    <we:reference id="WA200002290" version="1.0.0.3" store="" storeType="OMEX"/>
  </we:alternateReferences>
  <we:properties>
    <we:property name="mathList" value="[{&quot;id&quot;:&quot;1&quot;,&quot;code&quot;:&quot;$\\hat{y}\\,=\\,w_{0}\\,\\times\\,x_{0}\\,+\\,w_{1}\\times\\,x_{1}\\,+\\,w_{2\\,}\\times\\,x_{3}\\,+\\,...\\,+\\,w_{n}\\,\\times\\,x_{n}$&quot;,&quot;font&quot;:{&quot;size&quot;:18,&quot;family&quot;:&quot;Arial&quot;,&quot;color&quot;:&quot;black&quot;},&quot;type&quot;:&quot;$&quot;},{&quot;id&quot;:&quot;1&quot;,&quot;code&quot;:&quot;$\\sum_{i=1}^{m}\\left(y_{i\\,-\\,}\\hat{y}\\right)^{2}$&quot;,&quot;font&quot;:{&quot;size&quot;:&quot;18&quot;,&quot;family&quot;:&quot;Arial&quot;,&quot;color&quot;:&quot;black&quot;},&quot;type&quot;:&quot;$&quot;},{&quot;id&quot;:&quot;1&quot;,&quot;code&quot;:&quot;$\\sum_{i=1}^{m}\\left(y_{i\\,-\\,}\\hat{y}\\right)^{2}\\,=\\,\\sum_{i=1}^{m}\\left(y_{i}\\,-\\,\\sum_{j=1}^{n}\\,x_{ij}\\right)$&quot;,&quot;font&quot;:{&quot;size&quot;:&quot;18&quot;,&quot;family&quot;:&quot;Arial&quot;,&quot;color&quot;:&quot;black&quot;},&quot;type&quot;:&quot;$&quot;},{&quot;id&quot;:&quot;1&quot;,&quot;code&quot;:&quot;$\\sum_{i=1}^{m}\\left(y_{i\\,-\\,}\\hat{y}\\right)^{2}\\,=\\,\\sum_{i=1}^{m}\\left(y_{i}\\,-\\,\\sum_{j=1}^{n}\\,x_{ij}\\right)\\,+\\,\\lambda\\,\\sum_{j=0}^{n}\\,w_{j^{}}^{2}$&quot;,&quot;font&quot;:{&quot;size&quot;:12,&quot;family&quot;:&quot;Arial&quot;,&quot;color&quot;:&quot;black&quot;},&quot;type&quot;:&quot;$&quot;},{&quot;id&quot;:&quot;1&quot;,&quot;code&quot;:&quot;$\\sum_{i=1}^{m}\\left(y_{i\\,-\\,}\\hat{y}\\right)^{2}\\,=\\,\\sum_{i=1}^{m}\\left(y_{i}\\,-\\,\\sum_{j=1}^{n}\\,x_{ij}\\right)\\,+\\,\\lambda\\,\\sum_{j=0}^{n}\\,w_{j^{}}^{}$&quot;,&quot;font&quot;:{&quot;size&quot;:12,&quot;family&quot;:&quot;Arial&quot;,&quot;color&quot;:&quot;black&quot;},&quot;type&quot;:&quot;$&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40143</TotalTime>
  <Words>2337</Words>
  <Application>Microsoft Macintosh PowerPoint</Application>
  <PresentationFormat>On-screen Show (16:10)</PresentationFormat>
  <Paragraphs>148</Paragraphs>
  <Slides>27</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Slide Titles</vt:lpstr>
      </vt:variant>
      <vt:variant>
        <vt:i4>27</vt:i4>
      </vt:variant>
      <vt:variant>
        <vt:lpstr>Custom Shows</vt:lpstr>
      </vt:variant>
      <vt:variant>
        <vt:i4>1</vt:i4>
      </vt:variant>
    </vt:vector>
  </HeadingPairs>
  <TitlesOfParts>
    <vt:vector size="38" baseType="lpstr">
      <vt:lpstr>-apple-system</vt:lpstr>
      <vt:lpstr>Arial</vt:lpstr>
      <vt:lpstr>Calibri</vt:lpstr>
      <vt:lpstr>Gill Sans MT</vt:lpstr>
      <vt:lpstr>Helvetica Neue</vt:lpstr>
      <vt:lpstr>Helvetica Neue LT Std 45 Light</vt:lpstr>
      <vt:lpstr>LucidaGrande</vt:lpstr>
      <vt:lpstr>Verdana</vt:lpstr>
      <vt:lpstr>Wingdings</vt:lpstr>
      <vt:lpstr>CCSR</vt:lpstr>
      <vt:lpstr>PowerPoint Presentation</vt:lpstr>
      <vt:lpstr>Machine learning for healthcare and medicine</vt:lpstr>
      <vt:lpstr>ML deployments in real-world settings</vt:lpstr>
      <vt:lpstr>Offline and online models</vt:lpstr>
      <vt:lpstr>Continual learning</vt:lpstr>
      <vt:lpstr>Why do we need continual learning?</vt:lpstr>
      <vt:lpstr>Continual learning</vt:lpstr>
      <vt:lpstr>Forgetting problem in machine learning models</vt:lpstr>
      <vt:lpstr>Developing clinically and/or care applicable solutions</vt:lpstr>
      <vt:lpstr>Outcomes and end-points </vt:lpstr>
      <vt:lpstr>Multi-source data</vt:lpstr>
      <vt:lpstr>Ethical implications - bias</vt:lpstr>
      <vt:lpstr>Algorithmic bias</vt:lpstr>
      <vt:lpstr>Robust evaluation of the models</vt:lpstr>
      <vt:lpstr>Importance of qualitative analysis</vt:lpstr>
      <vt:lpstr>Reporting and context of the application</vt:lpstr>
      <vt:lpstr>Deployment and maintenance responsibility </vt:lpstr>
      <vt:lpstr>A roadmap for deploying effective ML systems</vt:lpstr>
      <vt:lpstr>Explainability of the models</vt:lpstr>
      <vt:lpstr>Explaining what and to whom</vt:lpstr>
      <vt:lpstr>Privacy issues </vt:lpstr>
      <vt:lpstr>Fairness and imbalance</vt:lpstr>
      <vt:lpstr>Evaluation metrics </vt:lpstr>
      <vt:lpstr>Prediction and analysis errors </vt:lpstr>
      <vt:lpstr>Regulatory framework and existing guidelines</vt:lpstr>
      <vt:lpstr>Further reading</vt:lpstr>
      <vt:lpstr>If you have any questions </vt:lpstr>
      <vt:lpstr>Custom Show 1</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neuroscience</dc:title>
  <dc:subject/>
  <dc:creator>P. Barnaghi</dc:creator>
  <cp:keywords/>
  <dc:description/>
  <cp:lastModifiedBy>Barnaghi, Payam</cp:lastModifiedBy>
  <cp:revision>249</cp:revision>
  <cp:lastPrinted>2018-10-01T18:07:26Z</cp:lastPrinted>
  <dcterms:created xsi:type="dcterms:W3CDTF">2015-10-05T13:27:19Z</dcterms:created>
  <dcterms:modified xsi:type="dcterms:W3CDTF">2022-12-25T21:26:04Z</dcterms:modified>
  <cp:category/>
</cp:coreProperties>
</file>