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59"/>
  </p:notesMasterIdLst>
  <p:handoutMasterIdLst>
    <p:handoutMasterId r:id="rId60"/>
  </p:handoutMasterIdLst>
  <p:sldIdLst>
    <p:sldId id="297" r:id="rId2"/>
    <p:sldId id="1229" r:id="rId3"/>
    <p:sldId id="1248" r:id="rId4"/>
    <p:sldId id="1230" r:id="rId5"/>
    <p:sldId id="1231" r:id="rId6"/>
    <p:sldId id="1232" r:id="rId7"/>
    <p:sldId id="1234" r:id="rId8"/>
    <p:sldId id="1235" r:id="rId9"/>
    <p:sldId id="1200" r:id="rId10"/>
    <p:sldId id="1201" r:id="rId11"/>
    <p:sldId id="1202" r:id="rId12"/>
    <p:sldId id="1203" r:id="rId13"/>
    <p:sldId id="1256" r:id="rId14"/>
    <p:sldId id="1257" r:id="rId15"/>
    <p:sldId id="1204" r:id="rId16"/>
    <p:sldId id="1249" r:id="rId17"/>
    <p:sldId id="1205" r:id="rId18"/>
    <p:sldId id="1206" r:id="rId19"/>
    <p:sldId id="1207" r:id="rId20"/>
    <p:sldId id="1209" r:id="rId21"/>
    <p:sldId id="1210" r:id="rId22"/>
    <p:sldId id="1208" r:id="rId23"/>
    <p:sldId id="1250" r:id="rId24"/>
    <p:sldId id="1214" r:id="rId25"/>
    <p:sldId id="1215" r:id="rId26"/>
    <p:sldId id="1216" r:id="rId27"/>
    <p:sldId id="1251" r:id="rId28"/>
    <p:sldId id="1217" r:id="rId29"/>
    <p:sldId id="1218" r:id="rId30"/>
    <p:sldId id="1219" r:id="rId31"/>
    <p:sldId id="1211" r:id="rId32"/>
    <p:sldId id="1222" r:id="rId33"/>
    <p:sldId id="1223" r:id="rId34"/>
    <p:sldId id="1224" r:id="rId35"/>
    <p:sldId id="1226" r:id="rId36"/>
    <p:sldId id="1227" r:id="rId37"/>
    <p:sldId id="1228" r:id="rId38"/>
    <p:sldId id="1252" r:id="rId39"/>
    <p:sldId id="1233" r:id="rId40"/>
    <p:sldId id="1236" r:id="rId41"/>
    <p:sldId id="1237" r:id="rId42"/>
    <p:sldId id="1238" r:id="rId43"/>
    <p:sldId id="1239" r:id="rId44"/>
    <p:sldId id="1240" r:id="rId45"/>
    <p:sldId id="1241" r:id="rId46"/>
    <p:sldId id="1242" r:id="rId47"/>
    <p:sldId id="1213" r:id="rId48"/>
    <p:sldId id="1243" r:id="rId49"/>
    <p:sldId id="1244" r:id="rId50"/>
    <p:sldId id="1245" r:id="rId51"/>
    <p:sldId id="1246" r:id="rId52"/>
    <p:sldId id="1253" r:id="rId53"/>
    <p:sldId id="1254" r:id="rId54"/>
    <p:sldId id="1255" r:id="rId55"/>
    <p:sldId id="1258" r:id="rId56"/>
    <p:sldId id="1247" r:id="rId57"/>
    <p:sldId id="1149" r:id="rId58"/>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88432"/>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13/12/2022</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13/12/2022</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202122"/>
                </a:solidFill>
                <a:effectLst/>
                <a:latin typeface="Arial" panose="020B0604020202020204" pitchFamily="34" charset="0"/>
              </a:rPr>
              <a:t>The entropy of the unknown result of the next toss of the coin is maximized if the coin is fair (that is, if heads and tails both have equal probability 1/2). This is the situation of maximum uncertainty as it is most difficult to predict the outcome of the next toss; the result of each toss of the coin delivers one full bit of information. This is because</a:t>
            </a:r>
          </a:p>
          <a:p>
            <a:pPr algn="l"/>
            <a:r>
              <a:rPr lang="en-GB" b="0" i="0" u="none" strike="noStrike" dirty="0">
                <a:solidFill>
                  <a:srgbClr val="202122"/>
                </a:solidFill>
                <a:effectLst/>
                <a:latin typeface="Arial" panose="020B0604020202020204" pitchFamily="34" charset="0"/>
              </a:rPr>
              <a:t>H(X)=−∑</a:t>
            </a:r>
            <a:r>
              <a:rPr lang="en-GB" b="0" i="0" u="none" strike="noStrike" dirty="0" err="1">
                <a:solidFill>
                  <a:srgbClr val="202122"/>
                </a:solidFill>
                <a:effectLst/>
                <a:latin typeface="Arial" panose="020B0604020202020204" pitchFamily="34" charset="0"/>
              </a:rPr>
              <a:t>i</a:t>
            </a:r>
            <a:r>
              <a:rPr lang="en-GB" b="0" i="0" u="none" strike="noStrike" dirty="0">
                <a:solidFill>
                  <a:srgbClr val="202122"/>
                </a:solidFill>
                <a:effectLst/>
                <a:latin typeface="Arial" panose="020B0604020202020204" pitchFamily="34" charset="0"/>
              </a:rPr>
              <a:t>=1np(xi)</a:t>
            </a:r>
            <a:r>
              <a:rPr lang="en-GB" b="0" i="0" u="none" strike="noStrike" dirty="0" err="1">
                <a:solidFill>
                  <a:srgbClr val="202122"/>
                </a:solidFill>
                <a:effectLst/>
                <a:latin typeface="Arial" panose="020B0604020202020204" pitchFamily="34" charset="0"/>
              </a:rPr>
              <a:t>logb⁡p</a:t>
            </a:r>
            <a:r>
              <a:rPr lang="en-GB" b="0" i="0" u="none" strike="noStrike" dirty="0">
                <a:solidFill>
                  <a:srgbClr val="202122"/>
                </a:solidFill>
                <a:effectLst/>
                <a:latin typeface="Arial" panose="020B0604020202020204" pitchFamily="34" charset="0"/>
              </a:rPr>
              <a:t>(xi)=−∑</a:t>
            </a:r>
            <a:r>
              <a:rPr lang="en-GB" b="0" i="0" u="none" strike="noStrike" dirty="0" err="1">
                <a:solidFill>
                  <a:srgbClr val="202122"/>
                </a:solidFill>
                <a:effectLst/>
                <a:latin typeface="Arial" panose="020B0604020202020204" pitchFamily="34" charset="0"/>
              </a:rPr>
              <a:t>i</a:t>
            </a:r>
            <a:r>
              <a:rPr lang="en-GB" b="0" i="0" u="none" strike="noStrike" dirty="0">
                <a:solidFill>
                  <a:srgbClr val="202122"/>
                </a:solidFill>
                <a:effectLst/>
                <a:latin typeface="Arial" panose="020B0604020202020204" pitchFamily="34" charset="0"/>
              </a:rPr>
              <a:t>=1212log2⁡12=−∑</a:t>
            </a:r>
            <a:r>
              <a:rPr lang="en-GB" b="0" i="0" u="none" strike="noStrike" dirty="0" err="1">
                <a:solidFill>
                  <a:srgbClr val="202122"/>
                </a:solidFill>
                <a:effectLst/>
                <a:latin typeface="Arial" panose="020B0604020202020204" pitchFamily="34" charset="0"/>
              </a:rPr>
              <a:t>i</a:t>
            </a:r>
            <a:r>
              <a:rPr lang="en-GB" b="0" i="0" u="none" strike="noStrike" dirty="0">
                <a:solidFill>
                  <a:srgbClr val="202122"/>
                </a:solidFill>
                <a:effectLst/>
                <a:latin typeface="Arial" panose="020B0604020202020204" pitchFamily="34" charset="0"/>
              </a:rPr>
              <a:t>=1212⋅(−1)=1</a:t>
            </a:r>
          </a:p>
          <a:p>
            <a:r>
              <a:rPr lang="en-GB" dirty="0"/>
              <a:t>(source Wikipedia)</a:t>
            </a:r>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42</a:t>
            </a:fld>
            <a:endParaRPr lang="en-GB" altLang="en-US" dirty="0"/>
          </a:p>
        </p:txBody>
      </p:sp>
    </p:spTree>
    <p:extLst>
      <p:ext uri="{BB962C8B-B14F-4D97-AF65-F5344CB8AC3E}">
        <p14:creationId xmlns:p14="http://schemas.microsoft.com/office/powerpoint/2010/main" val="17651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13/12/2022</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13/12/2022</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13/12/2022</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13/12/2022</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13/12/2022</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13/12/2022</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13/12/2022</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13/12/2022</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13/12/2022</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4" name="Graphic 3">
            <a:extLst>
              <a:ext uri="{FF2B5EF4-FFF2-40B4-BE49-F238E27FC236}">
                <a16:creationId xmlns:a16="http://schemas.microsoft.com/office/drawing/2014/main" id="{B9604F54-9604-FF49-6911-AE81AD1B048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Probability and information theory</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Autumn 2022</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41ADDF1-0AB0-13F7-A3AD-7C76AADDFE37}"/>
                  </a:ext>
                </a:extLst>
              </p:cNvPr>
              <p:cNvSpPr>
                <a:spLocks noGrp="1"/>
              </p:cNvSpPr>
              <p:nvPr>
                <p:ph type="title"/>
              </p:nvPr>
            </p:nvSpPr>
            <p:spPr/>
            <p:txBody>
              <a:bodyPr/>
              <a:lstStyle/>
              <a:p>
                <a:r>
                  <a:rPr lang="en-GB" dirty="0">
                    <a:effectLst/>
                  </a:rPr>
                  <a:t>p(</a:t>
                </a:r>
                <a14:m>
                  <m:oMath xmlns:m="http://schemas.openxmlformats.org/officeDocument/2006/math">
                    <m:acc>
                      <m:accPr>
                        <m:chr m:val="̅"/>
                        <m:ctrlPr>
                          <a:rPr lang="en-GB" i="1" smtClean="0">
                            <a:effectLst/>
                            <a:latin typeface="Cambria Math" panose="02040503050406030204" pitchFamily="18" charset="0"/>
                          </a:rPr>
                        </m:ctrlPr>
                      </m:accPr>
                      <m:e>
                        <m:r>
                          <a:rPr lang="en-GB" b="0" i="1" smtClean="0">
                            <a:effectLst/>
                            <a:latin typeface="Cambria Math" panose="02040503050406030204" pitchFamily="18" charset="0"/>
                          </a:rPr>
                          <m:t>𝐴</m:t>
                        </m:r>
                      </m:e>
                    </m:acc>
                  </m:oMath>
                </a14:m>
                <a:r>
                  <a:rPr lang="en-GB" dirty="0">
                    <a:effectLst/>
                  </a:rPr>
                  <a:t>)</a:t>
                </a:r>
                <a:endParaRPr lang="en-US" dirty="0"/>
              </a:p>
            </p:txBody>
          </p:sp>
        </mc:Choice>
        <mc:Fallback xmlns="">
          <p:sp>
            <p:nvSpPr>
              <p:cNvPr id="2" name="Title 1">
                <a:extLst>
                  <a:ext uri="{FF2B5EF4-FFF2-40B4-BE49-F238E27FC236}">
                    <a16:creationId xmlns:a16="http://schemas.microsoft.com/office/drawing/2014/main" id="{641ADDF1-0AB0-13F7-A3AD-7C76AADDFE37}"/>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D99583-E5FF-9C54-A108-7079ACDB0F4F}"/>
                  </a:ext>
                </a:extLst>
              </p:cNvPr>
              <p:cNvSpPr>
                <a:spLocks noGrp="1"/>
              </p:cNvSpPr>
              <p:nvPr>
                <p:ph idx="1"/>
              </p:nvPr>
            </p:nvSpPr>
            <p:spPr/>
            <p:txBody>
              <a:bodyPr/>
              <a:lstStyle/>
              <a:p>
                <a:r>
                  <a:rPr lang="en-GB" dirty="0">
                    <a:effectLst/>
                  </a:rPr>
                  <a:t>We write p(</a:t>
                </a:r>
                <a14:m>
                  <m:oMath xmlns:m="http://schemas.openxmlformats.org/officeDocument/2006/math">
                    <m:acc>
                      <m:accPr>
                        <m:chr m:val="̅"/>
                        <m:ctrlPr>
                          <a:rPr lang="en-GB" i="1" smtClean="0">
                            <a:effectLst/>
                            <a:latin typeface="Cambria Math" panose="02040503050406030204" pitchFamily="18" charset="0"/>
                          </a:rPr>
                        </m:ctrlPr>
                      </m:accPr>
                      <m:e>
                        <m:r>
                          <a:rPr lang="en-GB" b="0" i="1" smtClean="0">
                            <a:effectLst/>
                            <a:latin typeface="Cambria Math" panose="02040503050406030204" pitchFamily="18" charset="0"/>
                          </a:rPr>
                          <m:t>𝐴</m:t>
                        </m:r>
                      </m:e>
                    </m:acc>
                  </m:oMath>
                </a14:m>
                <a:r>
                  <a:rPr lang="en-GB" dirty="0">
                    <a:effectLst/>
                  </a:rPr>
                  <a:t>) to denote the probability of the event not A; this is defined to p(</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𝐴</m:t>
                        </m:r>
                      </m:e>
                    </m:acc>
                  </m:oMath>
                </a14:m>
                <a:r>
                  <a:rPr lang="en-GB" dirty="0">
                    <a:effectLst/>
                  </a:rPr>
                  <a:t>) = 1 − p(A). </a:t>
                </a:r>
              </a:p>
              <a:p>
                <a:r>
                  <a:rPr lang="en-GB" dirty="0">
                    <a:effectLst/>
                  </a:rPr>
                  <a:t>We will often write A = 1 to mean the event A is true, and A = 0 to mean the event A is false.</a:t>
                </a:r>
              </a:p>
              <a:p>
                <a:endParaRPr lang="en-US" dirty="0"/>
              </a:p>
            </p:txBody>
          </p:sp>
        </mc:Choice>
        <mc:Fallback xmlns="">
          <p:sp>
            <p:nvSpPr>
              <p:cNvPr id="3" name="Content Placeholder 2">
                <a:extLst>
                  <a:ext uri="{FF2B5EF4-FFF2-40B4-BE49-F238E27FC236}">
                    <a16:creationId xmlns:a16="http://schemas.microsoft.com/office/drawing/2014/main" id="{71D99583-E5FF-9C54-A108-7079ACDB0F4F}"/>
                  </a:ext>
                </a:extLst>
              </p:cNvPr>
              <p:cNvSpPr>
                <a:spLocks noGrp="1" noRot="1" noChangeAspect="1" noMove="1" noResize="1" noEditPoints="1" noAdjustHandles="1" noChangeArrowheads="1" noChangeShapeType="1" noTextEdit="1"/>
              </p:cNvSpPr>
              <p:nvPr>
                <p:ph idx="1"/>
              </p:nvPr>
            </p:nvSpPr>
            <p:spPr>
              <a:blipFill>
                <a:blip r:embed="rId3"/>
                <a:stretch>
                  <a:fillRect l="-772" t="-1223" r="-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10E768EE-4CE7-7DCB-4C6B-BFB8E357CBCF}"/>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spTree>
    <p:extLst>
      <p:ext uri="{BB962C8B-B14F-4D97-AF65-F5344CB8AC3E}">
        <p14:creationId xmlns:p14="http://schemas.microsoft.com/office/powerpoint/2010/main" val="23754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72B-6191-94D8-B14D-AB5551C95328}"/>
              </a:ext>
            </a:extLst>
          </p:cNvPr>
          <p:cNvSpPr>
            <a:spLocks noGrp="1"/>
          </p:cNvSpPr>
          <p:nvPr>
            <p:ph type="title"/>
          </p:nvPr>
        </p:nvSpPr>
        <p:spPr/>
        <p:txBody>
          <a:bodyPr/>
          <a:lstStyle/>
          <a:p>
            <a:r>
              <a:rPr lang="en-GB" dirty="0">
                <a:effectLst/>
              </a:rPr>
              <a:t>Probability of a union of two events</a:t>
            </a:r>
            <a:endParaRPr lang="en-US" dirty="0"/>
          </a:p>
        </p:txBody>
      </p:sp>
      <p:sp>
        <p:nvSpPr>
          <p:cNvPr id="3" name="Content Placeholder 2">
            <a:extLst>
              <a:ext uri="{FF2B5EF4-FFF2-40B4-BE49-F238E27FC236}">
                <a16:creationId xmlns:a16="http://schemas.microsoft.com/office/drawing/2014/main" id="{A0666C9C-5938-83E9-C57F-0646A9327D63}"/>
              </a:ext>
            </a:extLst>
          </p:cNvPr>
          <p:cNvSpPr>
            <a:spLocks noGrp="1"/>
          </p:cNvSpPr>
          <p:nvPr>
            <p:ph idx="1"/>
          </p:nvPr>
        </p:nvSpPr>
        <p:spPr/>
        <p:txBody>
          <a:bodyPr/>
          <a:lstStyle/>
          <a:p>
            <a:r>
              <a:rPr lang="en-GB" dirty="0">
                <a:effectLst/>
              </a:rPr>
              <a:t>Given two events, A and B, we define the probability of A or B as follows:</a:t>
            </a:r>
          </a:p>
          <a:p>
            <a:endParaRPr lang="en-US" dirty="0"/>
          </a:p>
        </p:txBody>
      </p:sp>
      <p:sp>
        <p:nvSpPr>
          <p:cNvPr id="4" name="Slide Number Placeholder 3">
            <a:extLst>
              <a:ext uri="{FF2B5EF4-FFF2-40B4-BE49-F238E27FC236}">
                <a16:creationId xmlns:a16="http://schemas.microsoft.com/office/drawing/2014/main" id="{ED2F8274-2018-1402-D3D4-6A27A6C89433}"/>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p:pic>
        <p:nvPicPr>
          <p:cNvPr id="6" name="Picture 5" descr="Text&#10;&#10;Description automatically generated">
            <a:extLst>
              <a:ext uri="{FF2B5EF4-FFF2-40B4-BE49-F238E27FC236}">
                <a16:creationId xmlns:a16="http://schemas.microsoft.com/office/drawing/2014/main" id="{ED9E1550-AE1C-C7B2-972F-C53BCDDBC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2374900"/>
            <a:ext cx="6515100" cy="965200"/>
          </a:xfrm>
          <a:prstGeom prst="rect">
            <a:avLst/>
          </a:prstGeom>
        </p:spPr>
      </p:pic>
      <p:sp>
        <p:nvSpPr>
          <p:cNvPr id="5" name="Oval 4">
            <a:extLst>
              <a:ext uri="{FF2B5EF4-FFF2-40B4-BE49-F238E27FC236}">
                <a16:creationId xmlns:a16="http://schemas.microsoft.com/office/drawing/2014/main" id="{326049B6-9DC0-1D5E-2A3F-51612736ECC3}"/>
              </a:ext>
            </a:extLst>
          </p:cNvPr>
          <p:cNvSpPr/>
          <p:nvPr/>
        </p:nvSpPr>
        <p:spPr>
          <a:xfrm>
            <a:off x="971600" y="3937620"/>
            <a:ext cx="1241326" cy="1188112"/>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D63A8F0C-2D08-E09D-1DD5-8CCC838B376B}"/>
              </a:ext>
            </a:extLst>
          </p:cNvPr>
          <p:cNvSpPr/>
          <p:nvPr/>
        </p:nvSpPr>
        <p:spPr>
          <a:xfrm>
            <a:off x="2339752" y="3937620"/>
            <a:ext cx="1241326" cy="1188112"/>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Oval 7">
            <a:extLst>
              <a:ext uri="{FF2B5EF4-FFF2-40B4-BE49-F238E27FC236}">
                <a16:creationId xmlns:a16="http://schemas.microsoft.com/office/drawing/2014/main" id="{9AC5CEEF-D910-68CA-710A-53F4BB6F8FEB}"/>
              </a:ext>
            </a:extLst>
          </p:cNvPr>
          <p:cNvSpPr/>
          <p:nvPr/>
        </p:nvSpPr>
        <p:spPr>
          <a:xfrm>
            <a:off x="4932040" y="3937620"/>
            <a:ext cx="1241326" cy="1188112"/>
          </a:xfrm>
          <a:prstGeom prst="ellipse">
            <a:avLst/>
          </a:prstGeom>
          <a:solidFill>
            <a:srgbClr val="FF000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9" name="Oval 8">
            <a:extLst>
              <a:ext uri="{FF2B5EF4-FFF2-40B4-BE49-F238E27FC236}">
                <a16:creationId xmlns:a16="http://schemas.microsoft.com/office/drawing/2014/main" id="{B7C59F63-C4D1-92E6-9B3A-A4FF8DC8E14A}"/>
              </a:ext>
            </a:extLst>
          </p:cNvPr>
          <p:cNvSpPr/>
          <p:nvPr/>
        </p:nvSpPr>
        <p:spPr>
          <a:xfrm>
            <a:off x="5868144" y="3916994"/>
            <a:ext cx="1241326" cy="1188112"/>
          </a:xfrm>
          <a:prstGeom prst="ellipse">
            <a:avLst/>
          </a:prstGeom>
          <a:solidFill>
            <a:srgbClr val="0070C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298503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16BD-2880-AE92-70BF-71B1AD40396A}"/>
              </a:ext>
            </a:extLst>
          </p:cNvPr>
          <p:cNvSpPr>
            <a:spLocks noGrp="1"/>
          </p:cNvSpPr>
          <p:nvPr>
            <p:ph type="title"/>
          </p:nvPr>
        </p:nvSpPr>
        <p:spPr/>
        <p:txBody>
          <a:bodyPr/>
          <a:lstStyle/>
          <a:p>
            <a:r>
              <a:rPr lang="en-GB" dirty="0">
                <a:effectLst/>
              </a:rPr>
              <a:t>Joint probabilities</a:t>
            </a:r>
            <a:endParaRPr lang="en-US" dirty="0"/>
          </a:p>
        </p:txBody>
      </p:sp>
      <p:sp>
        <p:nvSpPr>
          <p:cNvPr id="3" name="Content Placeholder 2">
            <a:extLst>
              <a:ext uri="{FF2B5EF4-FFF2-40B4-BE49-F238E27FC236}">
                <a16:creationId xmlns:a16="http://schemas.microsoft.com/office/drawing/2014/main" id="{08D7CC92-CE9C-655E-C812-F7A09A5B607F}"/>
              </a:ext>
            </a:extLst>
          </p:cNvPr>
          <p:cNvSpPr>
            <a:spLocks noGrp="1"/>
          </p:cNvSpPr>
          <p:nvPr>
            <p:ph idx="1"/>
          </p:nvPr>
        </p:nvSpPr>
        <p:spPr/>
        <p:txBody>
          <a:bodyPr/>
          <a:lstStyle/>
          <a:p>
            <a:endParaRPr lang="en-US" dirty="0"/>
          </a:p>
          <a:p>
            <a:endParaRPr lang="en-US" dirty="0"/>
          </a:p>
          <a:p>
            <a:r>
              <a:rPr lang="en-GB" dirty="0">
                <a:effectLst/>
              </a:rPr>
              <a:t>This is sometimes called the product rule. Given a joint distribution on two events p(A,B), we define the marginal distribution as follows:</a:t>
            </a:r>
          </a:p>
          <a:p>
            <a:endParaRPr lang="en-US" dirty="0"/>
          </a:p>
        </p:txBody>
      </p:sp>
      <p:sp>
        <p:nvSpPr>
          <p:cNvPr id="4" name="Slide Number Placeholder 3">
            <a:extLst>
              <a:ext uri="{FF2B5EF4-FFF2-40B4-BE49-F238E27FC236}">
                <a16:creationId xmlns:a16="http://schemas.microsoft.com/office/drawing/2014/main" id="{90E0BE41-63E3-0A95-F75C-6FCEA79E1905}"/>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pic>
        <p:nvPicPr>
          <p:cNvPr id="6" name="Picture 5" descr="A picture containing text, clock, watch, gauge&#10;&#10;Description automatically generated">
            <a:extLst>
              <a:ext uri="{FF2B5EF4-FFF2-40B4-BE49-F238E27FC236}">
                <a16:creationId xmlns:a16="http://schemas.microsoft.com/office/drawing/2014/main" id="{7B0F5E85-CDAD-FEC3-4911-49353B071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057011"/>
            <a:ext cx="5073898" cy="691129"/>
          </a:xfrm>
          <a:prstGeom prst="rect">
            <a:avLst/>
          </a:prstGeom>
        </p:spPr>
      </p:pic>
      <p:pic>
        <p:nvPicPr>
          <p:cNvPr id="8" name="Picture 7" descr="A picture containing text, watch, clock&#10;&#10;Description automatically generated">
            <a:extLst>
              <a:ext uri="{FF2B5EF4-FFF2-40B4-BE49-F238E27FC236}">
                <a16:creationId xmlns:a16="http://schemas.microsoft.com/office/drawing/2014/main" id="{71BC952C-7753-3815-B155-549EABA5A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201026"/>
            <a:ext cx="5073898" cy="743818"/>
          </a:xfrm>
          <a:prstGeom prst="rect">
            <a:avLst/>
          </a:prstGeom>
        </p:spPr>
      </p:pic>
    </p:spTree>
    <p:extLst>
      <p:ext uri="{BB962C8B-B14F-4D97-AF65-F5344CB8AC3E}">
        <p14:creationId xmlns:p14="http://schemas.microsoft.com/office/powerpoint/2010/main" val="117848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416D-C40C-4C9C-1D6B-C75052E36FDF}"/>
              </a:ext>
            </a:extLst>
          </p:cNvPr>
          <p:cNvSpPr>
            <a:spLocks noGrp="1"/>
          </p:cNvSpPr>
          <p:nvPr>
            <p:ph type="title"/>
          </p:nvPr>
        </p:nvSpPr>
        <p:spPr/>
        <p:txBody>
          <a:bodyPr/>
          <a:lstStyle/>
          <a:p>
            <a:r>
              <a:rPr lang="en-GB" dirty="0"/>
              <a:t>Marginalisation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19B00D-5046-9E27-C570-3A6FE48E3168}"/>
                  </a:ext>
                </a:extLst>
              </p:cNvPr>
              <p:cNvSpPr>
                <a:spLocks noGrp="1"/>
              </p:cNvSpPr>
              <p:nvPr>
                <p:ph idx="1"/>
              </p:nvPr>
            </p:nvSpPr>
            <p:spPr/>
            <p:txBody>
              <a:bodyPr/>
              <a:lstStyle/>
              <a:p>
                <a:r>
                  <a:rPr lang="en-GB" b="0" i="0" dirty="0">
                    <a:effectLst/>
                  </a:rPr>
                  <a:t>Let’ assume that you want to compute </a:t>
                </a:r>
                <a:r>
                  <a:rPr lang="en-GB" b="0" i="0" u="none" strike="noStrike" dirty="0">
                    <a:effectLst/>
                  </a:rPr>
                  <a:t>𝑃(𝑋=𝑥)</a:t>
                </a:r>
                <a:r>
                  <a:rPr lang="en-GB" b="0" i="0" dirty="0">
                    <a:effectLst/>
                  </a:rPr>
                  <a:t>, but we are not given the direct probability distribution over </a:t>
                </a:r>
                <a:r>
                  <a:rPr lang="en-GB" b="0" i="0" u="none" strike="noStrike" dirty="0">
                    <a:effectLst/>
                  </a:rPr>
                  <a:t>𝑋</a:t>
                </a:r>
                <a:r>
                  <a:rPr lang="en-GB" u="none" strike="noStrike" dirty="0"/>
                  <a:t>.</a:t>
                </a:r>
              </a:p>
              <a:p>
                <a:r>
                  <a:rPr lang="en-GB" b="0" i="0" dirty="0">
                    <a:effectLst/>
                  </a:rPr>
                  <a:t>We are instead given a </a:t>
                </a:r>
                <a:r>
                  <a:rPr lang="en-GB" b="0" i="0" u="none" strike="noStrike" dirty="0">
                    <a:solidFill>
                      <a:srgbClr val="FF0000"/>
                    </a:solidFill>
                    <a:effectLst/>
                  </a:rPr>
                  <a:t>joint probability distribution</a:t>
                </a:r>
                <a:r>
                  <a:rPr lang="en-GB" b="0" i="0" dirty="0">
                    <a:solidFill>
                      <a:srgbClr val="FF0000"/>
                    </a:solidFill>
                    <a:effectLst/>
                  </a:rPr>
                  <a:t> </a:t>
                </a:r>
                <a:r>
                  <a:rPr lang="en-GB" b="0" i="0" dirty="0">
                    <a:effectLst/>
                  </a:rPr>
                  <a:t>over </a:t>
                </a:r>
                <a:r>
                  <a:rPr lang="en-GB" b="0" i="0" u="none" strike="noStrike" dirty="0">
                    <a:effectLst/>
                  </a:rPr>
                  <a:t>𝑋</a:t>
                </a:r>
                <a:r>
                  <a:rPr lang="en-GB" b="0" i="0" dirty="0">
                    <a:effectLst/>
                  </a:rPr>
                  <a:t> and some other random variable(s) </a:t>
                </a:r>
                <a:r>
                  <a:rPr lang="en-GB" b="0" i="0" u="none" strike="noStrike" dirty="0">
                    <a:effectLst/>
                  </a:rPr>
                  <a:t>𝑌</a:t>
                </a:r>
                <a:r>
                  <a:rPr lang="en-GB" b="0" i="0" dirty="0">
                    <a:effectLst/>
                  </a:rPr>
                  <a:t>. </a:t>
                </a:r>
              </a:p>
              <a:p>
                <a:r>
                  <a:rPr lang="en-GB" b="0" i="0" dirty="0">
                    <a:effectLst/>
                  </a:rPr>
                  <a:t>In this case we can just say:</a:t>
                </a:r>
              </a:p>
              <a:p>
                <a:pPr marL="0" indent="0">
                  <a:buNone/>
                </a:pPr>
                <a:r>
                  <a:rPr lang="en-GB" u="none" strike="noStrike" dirty="0"/>
                  <a:t>	</a:t>
                </a:r>
                <a14:m>
                  <m:oMath xmlns:m="http://schemas.openxmlformats.org/officeDocument/2006/math">
                    <m:r>
                      <a:rPr lang="en-GB" b="0" i="1" u="none" strike="noStrike" smtClean="0">
                        <a:latin typeface="Cambria Math" panose="02040503050406030204" pitchFamily="18" charset="0"/>
                      </a:rPr>
                      <m:t>𝑝</m:t>
                    </m:r>
                    <m:d>
                      <m:dPr>
                        <m:ctrlPr>
                          <a:rPr lang="en-GB" b="0" i="1" u="none" strike="noStrike" smtClean="0">
                            <a:latin typeface="Cambria Math" panose="02040503050406030204" pitchFamily="18" charset="0"/>
                          </a:rPr>
                        </m:ctrlPr>
                      </m:dPr>
                      <m:e>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e>
                    </m:d>
                    <m:r>
                      <a:rPr lang="en-GB" b="0" i="1" u="none" strike="noStrike" smtClean="0">
                        <a:latin typeface="Cambria Math" panose="02040503050406030204" pitchFamily="18" charset="0"/>
                      </a:rPr>
                      <m:t>= </m:t>
                    </m:r>
                    <m:nary>
                      <m:naryPr>
                        <m:chr m:val="∑"/>
                        <m:supHide m:val="on"/>
                        <m:ctrlPr>
                          <a:rPr lang="en-GB" b="0" i="1" u="none" strike="noStrike" smtClean="0">
                            <a:latin typeface="Cambria Math" panose="02040503050406030204" pitchFamily="18" charset="0"/>
                          </a:rPr>
                        </m:ctrlPr>
                      </m:naryPr>
                      <m:sub>
                        <m:r>
                          <a:rPr lang="en-GB" b="0" i="1" u="none" strike="noStrike" smtClean="0">
                            <a:latin typeface="Cambria Math" panose="02040503050406030204" pitchFamily="18" charset="0"/>
                          </a:rPr>
                          <m:t>𝑌</m:t>
                        </m:r>
                      </m:sub>
                      <m:sup/>
                      <m:e>
                        <m:r>
                          <a:rPr lang="en-GB" b="0" i="1" u="none" strike="noStrike" smtClean="0">
                            <a:latin typeface="Cambria Math" panose="02040503050406030204" pitchFamily="18" charset="0"/>
                          </a:rPr>
                          <m:t>𝑝</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r>
                          <a:rPr lang="en-GB" b="0" i="1" u="none" strike="noStrike" smtClean="0">
                            <a:latin typeface="Cambria Math" panose="02040503050406030204" pitchFamily="18" charset="0"/>
                          </a:rPr>
                          <m:t>, </m:t>
                        </m:r>
                        <m:r>
                          <a:rPr lang="en-GB" b="0" i="1" u="none" strike="noStrike" smtClean="0">
                            <a:latin typeface="Cambria Math" panose="02040503050406030204" pitchFamily="18" charset="0"/>
                          </a:rPr>
                          <m:t>𝑌</m:t>
                        </m:r>
                        <m:r>
                          <a:rPr lang="en-GB" b="0" i="1" u="none" strike="noStrike" smtClean="0">
                            <a:latin typeface="Cambria Math" panose="02040503050406030204" pitchFamily="18" charset="0"/>
                          </a:rPr>
                          <m:t>)</m:t>
                        </m:r>
                      </m:e>
                    </m:nary>
                  </m:oMath>
                </a14:m>
                <a:endParaRPr lang="en-GB" u="none" strike="noStrike" dirty="0"/>
              </a:p>
              <a:p>
                <a:pPr marL="0" indent="0">
                  <a:buNone/>
                </a:pPr>
                <a:endParaRPr lang="en-GB" b="0" i="0" dirty="0">
                  <a:effectLst/>
                </a:endParaRPr>
              </a:p>
              <a:p>
                <a:endParaRPr lang="en-GB" dirty="0"/>
              </a:p>
            </p:txBody>
          </p:sp>
        </mc:Choice>
        <mc:Fallback xmlns="">
          <p:sp>
            <p:nvSpPr>
              <p:cNvPr id="3" name="Content Placeholder 2">
                <a:extLst>
                  <a:ext uri="{FF2B5EF4-FFF2-40B4-BE49-F238E27FC236}">
                    <a16:creationId xmlns:a16="http://schemas.microsoft.com/office/drawing/2014/main" id="{D519B00D-5046-9E27-C570-3A6FE48E3168}"/>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2336DBDB-E1E5-9614-3C68-A1A54C9BD639}"/>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sp>
        <p:nvSpPr>
          <p:cNvPr id="6" name="TextBox 5">
            <a:extLst>
              <a:ext uri="{FF2B5EF4-FFF2-40B4-BE49-F238E27FC236}">
                <a16:creationId xmlns:a16="http://schemas.microsoft.com/office/drawing/2014/main" id="{1538DFA1-2AA2-7840-B655-4DAB7DA8203A}"/>
              </a:ext>
            </a:extLst>
          </p:cNvPr>
          <p:cNvSpPr txBox="1"/>
          <p:nvPr/>
        </p:nvSpPr>
        <p:spPr>
          <a:xfrm>
            <a:off x="462629" y="5228846"/>
            <a:ext cx="4572000" cy="230832"/>
          </a:xfrm>
          <a:prstGeom prst="rect">
            <a:avLst/>
          </a:prstGeom>
          <a:noFill/>
        </p:spPr>
        <p:txBody>
          <a:bodyPr wrap="square">
            <a:spAutoFit/>
          </a:bodyPr>
          <a:lstStyle/>
          <a:p>
            <a:r>
              <a:rPr lang="en-GB" sz="900" dirty="0"/>
              <a:t>Adapted from Rohan Saxena, Quora, https://</a:t>
            </a:r>
            <a:r>
              <a:rPr lang="en-GB" sz="900" dirty="0" err="1"/>
              <a:t>qr.ae</a:t>
            </a:r>
            <a:r>
              <a:rPr lang="en-GB" sz="900" dirty="0"/>
              <a:t>/</a:t>
            </a:r>
            <a:r>
              <a:rPr lang="en-GB" sz="900" dirty="0" err="1"/>
              <a:t>pvjMYC</a:t>
            </a:r>
            <a:endParaRPr lang="en-GB" sz="900" dirty="0"/>
          </a:p>
        </p:txBody>
      </p:sp>
    </p:spTree>
    <p:extLst>
      <p:ext uri="{BB962C8B-B14F-4D97-AF65-F5344CB8AC3E}">
        <p14:creationId xmlns:p14="http://schemas.microsoft.com/office/powerpoint/2010/main" val="282704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FA08-522D-A923-72F8-18CB337C86E3}"/>
              </a:ext>
            </a:extLst>
          </p:cNvPr>
          <p:cNvSpPr>
            <a:spLocks noGrp="1"/>
          </p:cNvSpPr>
          <p:nvPr>
            <p:ph type="title"/>
          </p:nvPr>
        </p:nvSpPr>
        <p:spPr/>
        <p:txBody>
          <a:bodyPr/>
          <a:lstStyle/>
          <a:p>
            <a:r>
              <a:rPr lang="en-GB" dirty="0"/>
              <a:t>Marginalisation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A6146F-198C-283E-5883-0E1DB2F595F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u="none" strike="noStrike" smtClean="0">
                          <a:latin typeface="Cambria Math" panose="02040503050406030204" pitchFamily="18" charset="0"/>
                        </a:rPr>
                        <m:t>𝑝</m:t>
                      </m:r>
                      <m:d>
                        <m:dPr>
                          <m:ctrlPr>
                            <a:rPr lang="en-GB" b="0" i="1" u="none" strike="noStrike" smtClean="0">
                              <a:latin typeface="Cambria Math" panose="02040503050406030204" pitchFamily="18" charset="0"/>
                            </a:rPr>
                          </m:ctrlPr>
                        </m:dPr>
                        <m:e>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e>
                      </m:d>
                      <m:r>
                        <a:rPr lang="en-GB" b="0" i="1" u="none" strike="noStrike" smtClean="0">
                          <a:latin typeface="Cambria Math" panose="02040503050406030204" pitchFamily="18" charset="0"/>
                        </a:rPr>
                        <m:t>= </m:t>
                      </m:r>
                      <m:nary>
                        <m:naryPr>
                          <m:chr m:val="∑"/>
                          <m:supHide m:val="on"/>
                          <m:ctrlPr>
                            <a:rPr lang="en-GB" b="0" i="1" u="none" strike="noStrike" smtClean="0">
                              <a:latin typeface="Cambria Math" panose="02040503050406030204" pitchFamily="18" charset="0"/>
                            </a:rPr>
                          </m:ctrlPr>
                        </m:naryPr>
                        <m:sub>
                          <m:r>
                            <a:rPr lang="en-GB" b="0" i="1" u="none" strike="noStrike" smtClean="0">
                              <a:latin typeface="Cambria Math" panose="02040503050406030204" pitchFamily="18" charset="0"/>
                            </a:rPr>
                            <m:t>𝑌</m:t>
                          </m:r>
                        </m:sub>
                        <m:sup/>
                        <m:e>
                          <m:r>
                            <a:rPr lang="en-GB" b="0" i="1" u="none" strike="noStrike" smtClean="0">
                              <a:latin typeface="Cambria Math" panose="02040503050406030204" pitchFamily="18" charset="0"/>
                            </a:rPr>
                            <m:t>𝑝</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r>
                            <a:rPr lang="en-GB" b="0" i="1" u="none" strike="noStrike" smtClean="0">
                              <a:latin typeface="Cambria Math" panose="02040503050406030204" pitchFamily="18" charset="0"/>
                            </a:rPr>
                            <m:t>, </m:t>
                          </m:r>
                          <m:r>
                            <a:rPr lang="en-GB" b="0" i="1" u="none" strike="noStrike" smtClean="0">
                              <a:latin typeface="Cambria Math" panose="02040503050406030204" pitchFamily="18" charset="0"/>
                            </a:rPr>
                            <m:t>𝑌</m:t>
                          </m:r>
                          <m:r>
                            <a:rPr lang="en-GB" b="0" i="1" u="none" strike="noStrike" smtClean="0">
                              <a:latin typeface="Cambria Math" panose="02040503050406030204" pitchFamily="18" charset="0"/>
                            </a:rPr>
                            <m:t>)</m:t>
                          </m:r>
                        </m:e>
                      </m:nary>
                    </m:oMath>
                  </m:oMathPara>
                </a14:m>
                <a:endParaRPr lang="en-GB" dirty="0"/>
              </a:p>
              <a:p>
                <a:pPr marL="0" indent="0">
                  <a:buNone/>
                </a:pPr>
                <a:r>
                  <a:rPr lang="en-GB" dirty="0"/>
                  <a:t>This means to find 𝑃(𝑋=𝑥), we sum all the probability values where 𝑋=𝑥 occurs with all possible values of 𝑌.</a:t>
                </a:r>
              </a:p>
              <a:p>
                <a:pPr marL="0" indent="0">
                  <a:buNone/>
                </a:pPr>
                <a:r>
                  <a:rPr lang="en-GB" dirty="0"/>
                  <a:t>This makes sense, intuitively. To see how, let’s say 𝑌 can take on 𝑛 values: 𝑦1,𝑦2,…,𝑦𝑛.</a:t>
                </a:r>
              </a:p>
              <a:p>
                <a:pPr marL="0" indent="0">
                  <a:buNone/>
                </a:pPr>
                <a:r>
                  <a:rPr lang="en-GB" dirty="0"/>
                  <a:t>We can find how often 𝑋=𝑥 occurs if we consider how often 𝑋=𝑥 occurs with each individual value of 𝑌, and sum up all such values to get the total value of the “often-ness” of 𝑋.</a:t>
                </a:r>
              </a:p>
              <a:p>
                <a:endParaRPr lang="en-GB" dirty="0"/>
              </a:p>
            </p:txBody>
          </p:sp>
        </mc:Choice>
        <mc:Fallback xmlns="">
          <p:sp>
            <p:nvSpPr>
              <p:cNvPr id="3" name="Content Placeholder 2">
                <a:extLst>
                  <a:ext uri="{FF2B5EF4-FFF2-40B4-BE49-F238E27FC236}">
                    <a16:creationId xmlns:a16="http://schemas.microsoft.com/office/drawing/2014/main" id="{51A6146F-198C-283E-5883-0E1DB2F595F7}"/>
                  </a:ext>
                </a:extLst>
              </p:cNvPr>
              <p:cNvSpPr>
                <a:spLocks noGrp="1" noRot="1" noChangeAspect="1" noMove="1" noResize="1" noEditPoints="1" noAdjustHandles="1" noChangeArrowheads="1" noChangeShapeType="1" noTextEdit="1"/>
              </p:cNvSpPr>
              <p:nvPr>
                <p:ph idx="1"/>
              </p:nvPr>
            </p:nvSpPr>
            <p:spPr>
              <a:blipFill>
                <a:blip r:embed="rId2"/>
                <a:stretch>
                  <a:fillRect l="-772" t="-2568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16F3DFEE-6B77-0049-ACEF-029C45503711}"/>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
        <p:nvSpPr>
          <p:cNvPr id="5" name="TextBox 4">
            <a:extLst>
              <a:ext uri="{FF2B5EF4-FFF2-40B4-BE49-F238E27FC236}">
                <a16:creationId xmlns:a16="http://schemas.microsoft.com/office/drawing/2014/main" id="{21B1134B-81D1-D401-48F0-EA1B4CEBF3C7}"/>
              </a:ext>
            </a:extLst>
          </p:cNvPr>
          <p:cNvSpPr txBox="1"/>
          <p:nvPr/>
        </p:nvSpPr>
        <p:spPr>
          <a:xfrm>
            <a:off x="462629" y="5228846"/>
            <a:ext cx="4572000" cy="230832"/>
          </a:xfrm>
          <a:prstGeom prst="rect">
            <a:avLst/>
          </a:prstGeom>
          <a:noFill/>
        </p:spPr>
        <p:txBody>
          <a:bodyPr wrap="square">
            <a:spAutoFit/>
          </a:bodyPr>
          <a:lstStyle/>
          <a:p>
            <a:r>
              <a:rPr lang="en-GB" sz="900" dirty="0"/>
              <a:t>Adapted from Rohan Saxena, Quora, https://</a:t>
            </a:r>
            <a:r>
              <a:rPr lang="en-GB" sz="900" dirty="0" err="1"/>
              <a:t>qr.ae</a:t>
            </a:r>
            <a:r>
              <a:rPr lang="en-GB" sz="900" dirty="0"/>
              <a:t>/</a:t>
            </a:r>
            <a:r>
              <a:rPr lang="en-GB" sz="900" dirty="0" err="1"/>
              <a:t>pvjMYC</a:t>
            </a:r>
            <a:endParaRPr lang="en-GB" sz="900" dirty="0"/>
          </a:p>
        </p:txBody>
      </p:sp>
    </p:spTree>
    <p:extLst>
      <p:ext uri="{BB962C8B-B14F-4D97-AF65-F5344CB8AC3E}">
        <p14:creationId xmlns:p14="http://schemas.microsoft.com/office/powerpoint/2010/main" val="19450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A662-CAAD-AE02-C809-E6C125C0B167}"/>
              </a:ext>
            </a:extLst>
          </p:cNvPr>
          <p:cNvSpPr>
            <a:spLocks noGrp="1"/>
          </p:cNvSpPr>
          <p:nvPr>
            <p:ph type="title"/>
          </p:nvPr>
        </p:nvSpPr>
        <p:spPr/>
        <p:txBody>
          <a:bodyPr/>
          <a:lstStyle/>
          <a:p>
            <a:r>
              <a:rPr lang="en-GB" dirty="0">
                <a:effectLst/>
              </a:rPr>
              <a:t>Conditional probability</a:t>
            </a:r>
            <a:endParaRPr lang="en-US" dirty="0"/>
          </a:p>
        </p:txBody>
      </p:sp>
      <p:sp>
        <p:nvSpPr>
          <p:cNvPr id="3" name="Content Placeholder 2">
            <a:extLst>
              <a:ext uri="{FF2B5EF4-FFF2-40B4-BE49-F238E27FC236}">
                <a16:creationId xmlns:a16="http://schemas.microsoft.com/office/drawing/2014/main" id="{5B0F77EB-8808-E4AA-5EAD-B71FC9D0677C}"/>
              </a:ext>
            </a:extLst>
          </p:cNvPr>
          <p:cNvSpPr>
            <a:spLocks noGrp="1"/>
          </p:cNvSpPr>
          <p:nvPr>
            <p:ph idx="1"/>
          </p:nvPr>
        </p:nvSpPr>
        <p:spPr/>
        <p:txBody>
          <a:bodyPr/>
          <a:lstStyle/>
          <a:p>
            <a:r>
              <a:rPr lang="en-GB" dirty="0">
                <a:effectLst/>
              </a:rPr>
              <a:t>We define the conditional probability of event A, given that event B is true, as follows:</a:t>
            </a:r>
          </a:p>
          <a:p>
            <a:endParaRPr lang="en-US" dirty="0"/>
          </a:p>
        </p:txBody>
      </p:sp>
      <p:sp>
        <p:nvSpPr>
          <p:cNvPr id="4" name="Slide Number Placeholder 3">
            <a:extLst>
              <a:ext uri="{FF2B5EF4-FFF2-40B4-BE49-F238E27FC236}">
                <a16:creationId xmlns:a16="http://schemas.microsoft.com/office/drawing/2014/main" id="{577785AF-D66D-86B8-B220-3DCC04712599}"/>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pic>
        <p:nvPicPr>
          <p:cNvPr id="6" name="Picture 5" descr="Text, whiteboard&#10;&#10;Description automatically generated">
            <a:extLst>
              <a:ext uri="{FF2B5EF4-FFF2-40B4-BE49-F238E27FC236}">
                <a16:creationId xmlns:a16="http://schemas.microsoft.com/office/drawing/2014/main" id="{A91DFCFB-4FB2-ED96-78ED-69A63139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881700"/>
            <a:ext cx="4663435" cy="1189980"/>
          </a:xfrm>
          <a:prstGeom prst="rect">
            <a:avLst/>
          </a:prstGeom>
        </p:spPr>
      </p:pic>
      <p:sp>
        <p:nvSpPr>
          <p:cNvPr id="5" name="Oval 4">
            <a:extLst>
              <a:ext uri="{FF2B5EF4-FFF2-40B4-BE49-F238E27FC236}">
                <a16:creationId xmlns:a16="http://schemas.microsoft.com/office/drawing/2014/main" id="{21BDA4E5-1348-9B2D-CE5A-84CA682EDDE1}"/>
              </a:ext>
            </a:extLst>
          </p:cNvPr>
          <p:cNvSpPr/>
          <p:nvPr/>
        </p:nvSpPr>
        <p:spPr>
          <a:xfrm>
            <a:off x="3203848" y="3219306"/>
            <a:ext cx="1241326" cy="1188112"/>
          </a:xfrm>
          <a:prstGeom prst="ellipse">
            <a:avLst/>
          </a:prstGeom>
          <a:solidFill>
            <a:srgbClr val="FF000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97D53D84-EC46-A4CE-2BA9-E3B34F240D35}"/>
              </a:ext>
            </a:extLst>
          </p:cNvPr>
          <p:cNvSpPr/>
          <p:nvPr/>
        </p:nvSpPr>
        <p:spPr>
          <a:xfrm>
            <a:off x="4139952" y="3198680"/>
            <a:ext cx="1241326" cy="1188112"/>
          </a:xfrm>
          <a:prstGeom prst="ellipse">
            <a:avLst/>
          </a:prstGeom>
          <a:solidFill>
            <a:srgbClr val="0070C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Arrow Connector 8">
            <a:extLst>
              <a:ext uri="{FF2B5EF4-FFF2-40B4-BE49-F238E27FC236}">
                <a16:creationId xmlns:a16="http://schemas.microsoft.com/office/drawing/2014/main" id="{F7920E94-B952-0568-C076-D06278DFB0F4}"/>
              </a:ext>
            </a:extLst>
          </p:cNvPr>
          <p:cNvCxnSpPr>
            <a:cxnSpLocks/>
          </p:cNvCxnSpPr>
          <p:nvPr/>
        </p:nvCxnSpPr>
        <p:spPr>
          <a:xfrm>
            <a:off x="4283968" y="3794467"/>
            <a:ext cx="1800200" cy="719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1EB6F0-F56B-8142-737F-2213F32DDC23}"/>
              </a:ext>
            </a:extLst>
          </p:cNvPr>
          <p:cNvSpPr txBox="1"/>
          <p:nvPr/>
        </p:nvSpPr>
        <p:spPr>
          <a:xfrm>
            <a:off x="6013284" y="4456126"/>
            <a:ext cx="902811" cy="369332"/>
          </a:xfrm>
          <a:prstGeom prst="rect">
            <a:avLst/>
          </a:prstGeom>
          <a:noFill/>
        </p:spPr>
        <p:txBody>
          <a:bodyPr wrap="none" rtlCol="0">
            <a:spAutoFit/>
          </a:bodyPr>
          <a:lstStyle/>
          <a:p>
            <a:r>
              <a:rPr lang="en-GB" dirty="0"/>
              <a:t>p(A,B) </a:t>
            </a:r>
          </a:p>
        </p:txBody>
      </p:sp>
    </p:spTree>
    <p:extLst>
      <p:ext uri="{BB962C8B-B14F-4D97-AF65-F5344CB8AC3E}">
        <p14:creationId xmlns:p14="http://schemas.microsoft.com/office/powerpoint/2010/main" val="400240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A235-2B39-F770-1149-AF82306A9FBA}"/>
              </a:ext>
            </a:extLst>
          </p:cNvPr>
          <p:cNvSpPr>
            <a:spLocks noGrp="1"/>
          </p:cNvSpPr>
          <p:nvPr>
            <p:ph type="title"/>
          </p:nvPr>
        </p:nvSpPr>
        <p:spPr/>
        <p:txBody>
          <a:bodyPr/>
          <a:lstStyle/>
          <a:p>
            <a:r>
              <a:rPr lang="en-GB" dirty="0"/>
              <a:t>Bayes rule </a:t>
            </a:r>
          </a:p>
        </p:txBody>
      </p:sp>
      <p:sp>
        <p:nvSpPr>
          <p:cNvPr id="3" name="Slide Number Placeholder 2">
            <a:extLst>
              <a:ext uri="{FF2B5EF4-FFF2-40B4-BE49-F238E27FC236}">
                <a16:creationId xmlns:a16="http://schemas.microsoft.com/office/drawing/2014/main" id="{42E490CA-BFBA-FC2E-491D-2FBAF857B18F}"/>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0C198F-9DC4-239A-2C29-19695128A52B}"/>
                  </a:ext>
                </a:extLst>
              </p:cNvPr>
              <p:cNvSpPr txBox="1"/>
              <p:nvPr/>
            </p:nvSpPr>
            <p:spPr>
              <a:xfrm>
                <a:off x="2206373" y="2065412"/>
                <a:ext cx="4321311" cy="1135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𝑝</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𝐴</m:t>
                          </m:r>
                        </m:e>
                        <m:e>
                          <m:r>
                            <a:rPr lang="en-GB" sz="3200" b="0" i="1" smtClean="0">
                              <a:latin typeface="Cambria Math" panose="02040503050406030204" pitchFamily="18" charset="0"/>
                            </a:rPr>
                            <m:t>𝐵</m:t>
                          </m:r>
                        </m:e>
                      </m:d>
                      <m:r>
                        <a:rPr lang="el-GR" sz="3200" i="1" smtClean="0">
                          <a:latin typeface="Cambria Math" panose="02040503050406030204" pitchFamily="18" charset="0"/>
                        </a:rPr>
                        <m:t>=</m:t>
                      </m:r>
                      <m:f>
                        <m:fPr>
                          <m:ctrlPr>
                            <a:rPr lang="el-GR" sz="3200" i="1" smtClean="0">
                              <a:latin typeface="Cambria Math" panose="02040503050406030204" pitchFamily="18" charset="0"/>
                            </a:rPr>
                          </m:ctrlPr>
                        </m:fPr>
                        <m:num>
                          <m:r>
                            <a:rPr lang="en-GB" sz="3200" i="1">
                              <a:latin typeface="Cambria Math" panose="02040503050406030204" pitchFamily="18" charset="0"/>
                            </a:rPr>
                            <m:t>𝑝</m:t>
                          </m:r>
                          <m:d>
                            <m:dPr>
                              <m:ctrlPr>
                                <a:rPr lang="en-GB" sz="3200" i="1">
                                  <a:latin typeface="Cambria Math" panose="02040503050406030204" pitchFamily="18" charset="0"/>
                                </a:rPr>
                              </m:ctrlPr>
                            </m:dPr>
                            <m:e>
                              <m:r>
                                <a:rPr lang="en-GB" sz="3200" b="0" i="1" smtClean="0">
                                  <a:latin typeface="Cambria Math" panose="02040503050406030204" pitchFamily="18" charset="0"/>
                                </a:rPr>
                                <m:t>𝐵</m:t>
                              </m:r>
                            </m:e>
                            <m:e>
                              <m:r>
                                <a:rPr lang="en-GB" sz="3200" b="0" i="1" smtClean="0">
                                  <a:latin typeface="Cambria Math" panose="02040503050406030204" pitchFamily="18" charset="0"/>
                                </a:rPr>
                                <m:t>𝐴</m:t>
                              </m:r>
                            </m:e>
                          </m:d>
                          <m:r>
                            <a:rPr lang="en-GB" sz="3200" b="0" i="1" smtClean="0">
                              <a:latin typeface="Cambria Math" panose="02040503050406030204" pitchFamily="18" charset="0"/>
                            </a:rPr>
                            <m:t>. </m:t>
                          </m:r>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𝐴</m:t>
                          </m:r>
                          <m:r>
                            <a:rPr lang="en-GB" sz="3200" b="0" i="1" smtClean="0">
                              <a:latin typeface="Cambria Math" panose="02040503050406030204" pitchFamily="18" charset="0"/>
                            </a:rPr>
                            <m:t>)</m:t>
                          </m:r>
                        </m:num>
                        <m:den>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𝐵</m:t>
                          </m:r>
                          <m:r>
                            <a:rPr lang="en-GB" sz="3200" b="0" i="1" smtClean="0">
                              <a:latin typeface="Cambria Math" panose="02040503050406030204" pitchFamily="18" charset="0"/>
                            </a:rPr>
                            <m:t>)</m:t>
                          </m:r>
                        </m:den>
                      </m:f>
                    </m:oMath>
                  </m:oMathPara>
                </a14:m>
                <a:endParaRPr lang="en-GB" dirty="0"/>
              </a:p>
            </p:txBody>
          </p:sp>
        </mc:Choice>
        <mc:Fallback xmlns="">
          <p:sp>
            <p:nvSpPr>
              <p:cNvPr id="4" name="TextBox 3">
                <a:extLst>
                  <a:ext uri="{FF2B5EF4-FFF2-40B4-BE49-F238E27FC236}">
                    <a16:creationId xmlns:a16="http://schemas.microsoft.com/office/drawing/2014/main" id="{380C198F-9DC4-239A-2C29-19695128A52B}"/>
                  </a:ext>
                </a:extLst>
              </p:cNvPr>
              <p:cNvSpPr txBox="1">
                <a:spLocks noRot="1" noChangeAspect="1" noMove="1" noResize="1" noEditPoints="1" noAdjustHandles="1" noChangeArrowheads="1" noChangeShapeType="1" noTextEdit="1"/>
              </p:cNvSpPr>
              <p:nvPr/>
            </p:nvSpPr>
            <p:spPr>
              <a:xfrm>
                <a:off x="2206373" y="2065412"/>
                <a:ext cx="4321311" cy="1135375"/>
              </a:xfrm>
              <a:prstGeom prst="rect">
                <a:avLst/>
              </a:prstGeom>
              <a:blipFill>
                <a:blip r:embed="rId2"/>
                <a:stretch>
                  <a:fillRect r="-292" b="-12088"/>
                </a:stretch>
              </a:blipFill>
            </p:spPr>
            <p:txBody>
              <a:bodyPr/>
              <a:lstStyle/>
              <a:p>
                <a:r>
                  <a:rPr lang="en-GB">
                    <a:noFill/>
                  </a:rPr>
                  <a:t> </a:t>
                </a:r>
              </a:p>
            </p:txBody>
          </p:sp>
        </mc:Fallback>
      </mc:AlternateContent>
      <p:sp>
        <p:nvSpPr>
          <p:cNvPr id="5" name="Rounded Rectangular Callout 4">
            <a:extLst>
              <a:ext uri="{FF2B5EF4-FFF2-40B4-BE49-F238E27FC236}">
                <a16:creationId xmlns:a16="http://schemas.microsoft.com/office/drawing/2014/main" id="{12B4F7C0-EB28-D84E-139A-989B8656F1D6}"/>
              </a:ext>
            </a:extLst>
          </p:cNvPr>
          <p:cNvSpPr/>
          <p:nvPr/>
        </p:nvSpPr>
        <p:spPr>
          <a:xfrm>
            <a:off x="899591" y="1449667"/>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Posterior</a:t>
            </a:r>
          </a:p>
        </p:txBody>
      </p:sp>
      <p:sp>
        <p:nvSpPr>
          <p:cNvPr id="6" name="Rounded Rectangular Callout 5">
            <a:extLst>
              <a:ext uri="{FF2B5EF4-FFF2-40B4-BE49-F238E27FC236}">
                <a16:creationId xmlns:a16="http://schemas.microsoft.com/office/drawing/2014/main" id="{E1585D8D-AB70-4CBE-8ECE-18D798FA99AB}"/>
              </a:ext>
            </a:extLst>
          </p:cNvPr>
          <p:cNvSpPr/>
          <p:nvPr/>
        </p:nvSpPr>
        <p:spPr>
          <a:xfrm>
            <a:off x="3129475" y="1057300"/>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Likelihood</a:t>
            </a:r>
          </a:p>
        </p:txBody>
      </p:sp>
      <p:sp>
        <p:nvSpPr>
          <p:cNvPr id="7" name="Rounded Rectangular Callout 6">
            <a:extLst>
              <a:ext uri="{FF2B5EF4-FFF2-40B4-BE49-F238E27FC236}">
                <a16:creationId xmlns:a16="http://schemas.microsoft.com/office/drawing/2014/main" id="{3356BD59-FE16-1E16-0EBC-7A52589BA653}"/>
              </a:ext>
            </a:extLst>
          </p:cNvPr>
          <p:cNvSpPr/>
          <p:nvPr/>
        </p:nvSpPr>
        <p:spPr>
          <a:xfrm>
            <a:off x="5940152" y="1057300"/>
            <a:ext cx="904439" cy="612648"/>
          </a:xfrm>
          <a:prstGeom prst="wedgeRoundRectCallout">
            <a:avLst>
              <a:gd name="adj1" fmla="val -52177"/>
              <a:gd name="adj2" fmla="val 119772"/>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Prior</a:t>
            </a:r>
          </a:p>
        </p:txBody>
      </p:sp>
      <p:sp>
        <p:nvSpPr>
          <p:cNvPr id="8" name="Rounded Rectangular Callout 7">
            <a:extLst>
              <a:ext uri="{FF2B5EF4-FFF2-40B4-BE49-F238E27FC236}">
                <a16:creationId xmlns:a16="http://schemas.microsoft.com/office/drawing/2014/main" id="{DFDDF7B8-018D-D890-D2BF-F31ABC6B9E9C}"/>
              </a:ext>
            </a:extLst>
          </p:cNvPr>
          <p:cNvSpPr/>
          <p:nvPr/>
        </p:nvSpPr>
        <p:spPr>
          <a:xfrm>
            <a:off x="3825395" y="3596251"/>
            <a:ext cx="1789148" cy="612648"/>
          </a:xfrm>
          <a:prstGeom prst="wedgeRoundRectCallout">
            <a:avLst>
              <a:gd name="adj1" fmla="val 28255"/>
              <a:gd name="adj2" fmla="val -107580"/>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Marginalisation</a:t>
            </a:r>
          </a:p>
        </p:txBody>
      </p:sp>
    </p:spTree>
    <p:extLst>
      <p:ext uri="{BB962C8B-B14F-4D97-AF65-F5344CB8AC3E}">
        <p14:creationId xmlns:p14="http://schemas.microsoft.com/office/powerpoint/2010/main" val="39628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078A-4DD0-709D-3044-D398A73E861D}"/>
              </a:ext>
            </a:extLst>
          </p:cNvPr>
          <p:cNvSpPr>
            <a:spLocks noGrp="1"/>
          </p:cNvSpPr>
          <p:nvPr>
            <p:ph type="title"/>
          </p:nvPr>
        </p:nvSpPr>
        <p:spPr/>
        <p:txBody>
          <a:bodyPr/>
          <a:lstStyle/>
          <a:p>
            <a:r>
              <a:rPr lang="en-GB" dirty="0">
                <a:effectLst/>
              </a:rPr>
              <a:t>Bayes theorem</a:t>
            </a:r>
            <a:endParaRPr lang="en-US" dirty="0"/>
          </a:p>
        </p:txBody>
      </p:sp>
      <p:sp>
        <p:nvSpPr>
          <p:cNvPr id="3" name="Content Placeholder 2">
            <a:extLst>
              <a:ext uri="{FF2B5EF4-FFF2-40B4-BE49-F238E27FC236}">
                <a16:creationId xmlns:a16="http://schemas.microsoft.com/office/drawing/2014/main" id="{67617F30-9C78-58FC-ACFA-1C8AF3CF66C9}"/>
              </a:ext>
            </a:extLst>
          </p:cNvPr>
          <p:cNvSpPr>
            <a:spLocks noGrp="1"/>
          </p:cNvSpPr>
          <p:nvPr>
            <p:ph idx="1"/>
          </p:nvPr>
        </p:nvSpPr>
        <p:spPr/>
        <p:txBody>
          <a:bodyPr/>
          <a:lstStyle/>
          <a:p>
            <a:r>
              <a:rPr lang="en-GB" dirty="0">
                <a:effectLst/>
              </a:rPr>
              <a:t>Combining the definition of conditional probability with the product and sum rules yields Bayes rule, also called Bayes theorem:</a:t>
            </a:r>
          </a:p>
          <a:p>
            <a:endParaRPr lang="en-US" dirty="0"/>
          </a:p>
        </p:txBody>
      </p:sp>
      <p:sp>
        <p:nvSpPr>
          <p:cNvPr id="4" name="Slide Number Placeholder 3">
            <a:extLst>
              <a:ext uri="{FF2B5EF4-FFF2-40B4-BE49-F238E27FC236}">
                <a16:creationId xmlns:a16="http://schemas.microsoft.com/office/drawing/2014/main" id="{121E4F8C-B5CC-A635-DAA7-D6D242DB201F}"/>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pic>
        <p:nvPicPr>
          <p:cNvPr id="6" name="Picture 5" descr="Graphical user interface, application, Word&#10;&#10;Description automatically generated">
            <a:extLst>
              <a:ext uri="{FF2B5EF4-FFF2-40B4-BE49-F238E27FC236}">
                <a16:creationId xmlns:a16="http://schemas.microsoft.com/office/drawing/2014/main" id="{9730A853-81C5-4057-2754-3D04FDC2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387600"/>
            <a:ext cx="7391400" cy="939800"/>
          </a:xfrm>
          <a:prstGeom prst="rect">
            <a:avLst/>
          </a:prstGeom>
        </p:spPr>
      </p:pic>
    </p:spTree>
    <p:extLst>
      <p:ext uri="{BB962C8B-B14F-4D97-AF65-F5344CB8AC3E}">
        <p14:creationId xmlns:p14="http://schemas.microsoft.com/office/powerpoint/2010/main" val="282883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6672-4D0A-3153-5183-969E11C38190}"/>
              </a:ext>
            </a:extLst>
          </p:cNvPr>
          <p:cNvSpPr>
            <a:spLocks noGrp="1"/>
          </p:cNvSpPr>
          <p:nvPr>
            <p:ph type="title"/>
          </p:nvPr>
        </p:nvSpPr>
        <p:spPr/>
        <p:txBody>
          <a:bodyPr/>
          <a:lstStyle/>
          <a:p>
            <a:r>
              <a:rPr lang="en-GB" dirty="0">
                <a:effectLst/>
                <a:latin typeface="Helvetica" pitchFamily="2" charset="0"/>
              </a:rPr>
              <a:t>Example: medical diagnosis</a:t>
            </a:r>
            <a:endParaRPr lang="en-US" dirty="0"/>
          </a:p>
        </p:txBody>
      </p:sp>
      <p:sp>
        <p:nvSpPr>
          <p:cNvPr id="3" name="Content Placeholder 2">
            <a:extLst>
              <a:ext uri="{FF2B5EF4-FFF2-40B4-BE49-F238E27FC236}">
                <a16:creationId xmlns:a16="http://schemas.microsoft.com/office/drawing/2014/main" id="{1A07EE49-322A-1BDF-9658-E6431C0B31B5}"/>
              </a:ext>
            </a:extLst>
          </p:cNvPr>
          <p:cNvSpPr>
            <a:spLocks noGrp="1"/>
          </p:cNvSpPr>
          <p:nvPr>
            <p:ph idx="1"/>
          </p:nvPr>
        </p:nvSpPr>
        <p:spPr/>
        <p:txBody>
          <a:bodyPr/>
          <a:lstStyle/>
          <a:p>
            <a:r>
              <a:rPr lang="en-GB" dirty="0">
                <a:effectLst/>
              </a:rPr>
              <a:t>As an example of how to use the Bayes rule, consider the following medical diagnosis problem.</a:t>
            </a:r>
          </a:p>
          <a:p>
            <a:r>
              <a:rPr lang="en-GB" dirty="0">
                <a:effectLst/>
              </a:rPr>
              <a:t>Suppose you have a patient who are in their 40s, and you decide to have a medical test for diagnosing AZ disease. If the test is positive, what is the probability of the patient has AZ disease? </a:t>
            </a:r>
          </a:p>
          <a:p>
            <a:endParaRPr lang="en-GB" dirty="0">
              <a:effectLst/>
            </a:endParaRPr>
          </a:p>
          <a:p>
            <a:r>
              <a:rPr lang="en-GB" dirty="0">
                <a:effectLst/>
              </a:rPr>
              <a:t>That</a:t>
            </a:r>
            <a:r>
              <a:rPr lang="en-GB" dirty="0"/>
              <a:t> </a:t>
            </a:r>
            <a:r>
              <a:rPr lang="en-GB" dirty="0">
                <a:effectLst/>
              </a:rPr>
              <a:t>obviously depends on how reliable the test is.</a:t>
            </a:r>
          </a:p>
          <a:p>
            <a:endParaRPr lang="en-US" dirty="0"/>
          </a:p>
        </p:txBody>
      </p:sp>
      <p:sp>
        <p:nvSpPr>
          <p:cNvPr id="4" name="Slide Number Placeholder 3">
            <a:extLst>
              <a:ext uri="{FF2B5EF4-FFF2-40B4-BE49-F238E27FC236}">
                <a16:creationId xmlns:a16="http://schemas.microsoft.com/office/drawing/2014/main" id="{B8856BCD-574D-D78E-ABFB-A1BDB64D4C02}"/>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dirty="0"/>
          </a:p>
        </p:txBody>
      </p:sp>
    </p:spTree>
    <p:extLst>
      <p:ext uri="{BB962C8B-B14F-4D97-AF65-F5344CB8AC3E}">
        <p14:creationId xmlns:p14="http://schemas.microsoft.com/office/powerpoint/2010/main" val="351943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7F12-86B0-D7CC-71F6-9B9067549502}"/>
              </a:ext>
            </a:extLst>
          </p:cNvPr>
          <p:cNvSpPr>
            <a:spLocks noGrp="1"/>
          </p:cNvSpPr>
          <p:nvPr>
            <p:ph type="title"/>
          </p:nvPr>
        </p:nvSpPr>
        <p:spPr/>
        <p:txBody>
          <a:bodyPr/>
          <a:lstStyle/>
          <a:p>
            <a:r>
              <a:rPr lang="en-GB" dirty="0">
                <a:effectLst/>
              </a:rPr>
              <a:t>Example: medical diagnosis</a:t>
            </a:r>
            <a:endParaRPr lang="en-US" dirty="0"/>
          </a:p>
        </p:txBody>
      </p:sp>
      <p:sp>
        <p:nvSpPr>
          <p:cNvPr id="3" name="Content Placeholder 2">
            <a:extLst>
              <a:ext uri="{FF2B5EF4-FFF2-40B4-BE49-F238E27FC236}">
                <a16:creationId xmlns:a16="http://schemas.microsoft.com/office/drawing/2014/main" id="{0CE43907-5A8C-626E-B3FB-08120031840E}"/>
              </a:ext>
            </a:extLst>
          </p:cNvPr>
          <p:cNvSpPr>
            <a:spLocks noGrp="1"/>
          </p:cNvSpPr>
          <p:nvPr>
            <p:ph idx="1"/>
          </p:nvPr>
        </p:nvSpPr>
        <p:spPr/>
        <p:txBody>
          <a:bodyPr/>
          <a:lstStyle/>
          <a:p>
            <a:r>
              <a:rPr lang="en-GB" dirty="0">
                <a:effectLst/>
              </a:rPr>
              <a:t>Suppose you are told the test has a </a:t>
            </a:r>
            <a:r>
              <a:rPr lang="en-GB" b="1" dirty="0">
                <a:effectLst/>
              </a:rPr>
              <a:t>sensitivity </a:t>
            </a:r>
            <a:r>
              <a:rPr lang="en-GB" dirty="0">
                <a:effectLst/>
              </a:rPr>
              <a:t>of 80%, which means, if a patient has AD, the test will be positive with probability 0.8. </a:t>
            </a:r>
          </a:p>
          <a:p>
            <a:r>
              <a:rPr lang="en-GB" dirty="0">
                <a:effectLst/>
              </a:rPr>
              <a:t>In other words,</a:t>
            </a:r>
          </a:p>
          <a:p>
            <a:endParaRPr lang="en-GB" dirty="0"/>
          </a:p>
          <a:p>
            <a:endParaRPr lang="en-GB" dirty="0">
              <a:effectLst/>
            </a:endParaRPr>
          </a:p>
          <a:p>
            <a:r>
              <a:rPr lang="en-GB" dirty="0">
                <a:effectLst/>
              </a:rPr>
              <a:t>where x = 1 is the test is positive, and y = 1 is the event the patient has AD. </a:t>
            </a:r>
          </a:p>
          <a:p>
            <a:r>
              <a:rPr lang="en-GB" dirty="0">
                <a:effectLst/>
              </a:rPr>
              <a:t>Many people conclude they are therefore 80% likely to have AD. </a:t>
            </a:r>
            <a:r>
              <a:rPr lang="en-GB" dirty="0">
                <a:solidFill>
                  <a:srgbClr val="FF0000"/>
                </a:solidFill>
                <a:effectLst/>
              </a:rPr>
              <a:t>But this is not true</a:t>
            </a:r>
            <a:r>
              <a:rPr lang="en-GB" dirty="0">
                <a:effectLst/>
              </a:rPr>
              <a:t>! It ignores the prior probability of having AZ, which is quite low:</a:t>
            </a:r>
          </a:p>
          <a:p>
            <a:endParaRPr lang="en-GB" dirty="0">
              <a:effectLst/>
            </a:endParaRPr>
          </a:p>
          <a:p>
            <a:endParaRPr lang="en-GB" b="1" dirty="0">
              <a:effectLst/>
            </a:endParaRPr>
          </a:p>
          <a:p>
            <a:endParaRPr lang="en-US" dirty="0"/>
          </a:p>
        </p:txBody>
      </p:sp>
      <p:sp>
        <p:nvSpPr>
          <p:cNvPr id="4" name="Slide Number Placeholder 3">
            <a:extLst>
              <a:ext uri="{FF2B5EF4-FFF2-40B4-BE49-F238E27FC236}">
                <a16:creationId xmlns:a16="http://schemas.microsoft.com/office/drawing/2014/main" id="{B43361DB-713F-AF46-61E0-6149EB9E7FE8}"/>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pic>
        <p:nvPicPr>
          <p:cNvPr id="6" name="Picture 5" descr="A picture containing text&#10;&#10;Description automatically generated">
            <a:extLst>
              <a:ext uri="{FF2B5EF4-FFF2-40B4-BE49-F238E27FC236}">
                <a16:creationId xmlns:a16="http://schemas.microsoft.com/office/drawing/2014/main" id="{66104ED0-C7C7-DC11-0516-305DB71B3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281436"/>
            <a:ext cx="3242449" cy="692398"/>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96109B40-389A-B75F-8BD6-7DB12C9C0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045" y="4775854"/>
            <a:ext cx="2928281" cy="637332"/>
          </a:xfrm>
          <a:prstGeom prst="rect">
            <a:avLst/>
          </a:prstGeom>
        </p:spPr>
      </p:pic>
    </p:spTree>
    <p:extLst>
      <p:ext uri="{BB962C8B-B14F-4D97-AF65-F5344CB8AC3E}">
        <p14:creationId xmlns:p14="http://schemas.microsoft.com/office/powerpoint/2010/main" val="8847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6E79-5FE8-B3B6-3758-2E13A3154A81}"/>
              </a:ext>
            </a:extLst>
          </p:cNvPr>
          <p:cNvSpPr>
            <a:spLocks noGrp="1"/>
          </p:cNvSpPr>
          <p:nvPr>
            <p:ph type="title"/>
          </p:nvPr>
        </p:nvSpPr>
        <p:spPr/>
        <p:txBody>
          <a:bodyPr/>
          <a:lstStyle/>
          <a:p>
            <a:r>
              <a:rPr lang="en-GB" dirty="0"/>
              <a:t>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F88AFC-BA85-87C2-EF84-E7F3AA7B70CA}"/>
                  </a:ext>
                </a:extLst>
              </p:cNvPr>
              <p:cNvSpPr>
                <a:spLocks noGrp="1"/>
              </p:cNvSpPr>
              <p:nvPr>
                <p:ph idx="1"/>
              </p:nvPr>
            </p:nvSpPr>
            <p:spPr/>
            <p:txBody>
              <a:bodyPr/>
              <a:lstStyle/>
              <a:p>
                <a:r>
                  <a:rPr lang="en-GB" dirty="0"/>
                  <a:t>The probability of an event is the fraction of times that event occurs out of the total numb er of trials, in the limit that the total number of trials goes to infinity. </a:t>
                </a:r>
              </a:p>
              <a:p>
                <a:r>
                  <a:rPr lang="en-GB" dirty="0"/>
                  <a:t>By definition probabilities must be between [0,1]</a:t>
                </a:r>
              </a:p>
              <a:p>
                <a:endParaRPr lang="en-GB" dirty="0"/>
              </a:p>
              <a:p>
                <a:r>
                  <a:rPr lang="en-GB" dirty="0"/>
                  <a:t>The probability that </a:t>
                </a:r>
                <a14:m>
                  <m:oMath xmlns:m="http://schemas.openxmlformats.org/officeDocument/2006/math">
                    <m:r>
                      <a:rPr lang="en-GB" i="1" dirty="0" smtClean="0">
                        <a:latin typeface="Cambria Math" panose="02040503050406030204" pitchFamily="18" charset="0"/>
                      </a:rPr>
                      <m:t>𝑋</m:t>
                    </m:r>
                  </m:oMath>
                </a14:m>
                <a:r>
                  <a:rPr lang="en-GB" dirty="0"/>
                  <a:t> will take the value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oMath>
                </a14:m>
                <a:r>
                  <a:rPr lang="en-GB" dirty="0"/>
                  <a:t> and </a:t>
                </a:r>
                <a14:m>
                  <m:oMath xmlns:m="http://schemas.openxmlformats.org/officeDocument/2006/math">
                    <m:r>
                      <a:rPr lang="en-GB" b="0" i="1" dirty="0" smtClean="0">
                        <a:latin typeface="Cambria Math" panose="02040503050406030204" pitchFamily="18" charset="0"/>
                      </a:rPr>
                      <m:t>𝑌</m:t>
                    </m:r>
                  </m:oMath>
                </a14:m>
                <a:r>
                  <a:rPr lang="en-GB" dirty="0"/>
                  <a:t> will take the value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𝑗</m:t>
                        </m:r>
                      </m:sub>
                    </m:sSub>
                  </m:oMath>
                </a14:m>
                <a:r>
                  <a:rPr lang="en-GB" dirty="0"/>
                  <a:t> is written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1" dirty="0" smtClean="0">
                              <a:latin typeface="Cambria Math" panose="02040503050406030204" pitchFamily="18" charset="0"/>
                            </a:rPr>
                            <m:t>, </m:t>
                          </m:r>
                          <m:r>
                            <a:rPr lang="en-GB" b="0" i="1" dirty="0" smtClean="0">
                              <a:latin typeface="Cambria Math" panose="02040503050406030204" pitchFamily="18" charset="0"/>
                            </a:rPr>
                            <m:t>𝑌</m:t>
                          </m:r>
                          <m:r>
                            <a:rPr lang="en-GB" b="0" i="1" dirty="0" smtClean="0">
                              <a:latin typeface="Cambria Math" panose="02040503050406030204" pitchFamily="18" charset="0"/>
                            </a:rPr>
                            <m:t>=</m:t>
                          </m:r>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sub>
                          </m:sSub>
                        </m:e>
                      </m:d>
                      <m:r>
                        <a:rPr lang="en-GB" b="0" i="1" dirty="0" smtClean="0">
                          <a:latin typeface="Cambria Math" panose="02040503050406030204" pitchFamily="18" charset="0"/>
                        </a:rPr>
                        <m:t>= </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𝑖𝑗</m:t>
                              </m:r>
                            </m:sub>
                          </m:sSub>
                        </m:num>
                        <m:den>
                          <m:r>
                            <a:rPr lang="en-GB" b="0" i="1" dirty="0" smtClean="0">
                              <a:latin typeface="Cambria Math" panose="02040503050406030204" pitchFamily="18" charset="0"/>
                            </a:rPr>
                            <m:t>𝑁</m:t>
                          </m:r>
                        </m:den>
                      </m:f>
                    </m:oMath>
                  </m:oMathPara>
                </a14:m>
                <a:endParaRPr lang="en-GB" dirty="0"/>
              </a:p>
              <a:p>
                <a:pPr marL="0" indent="0">
                  <a:buNone/>
                </a:pPr>
                <a:r>
                  <a:rPr lang="en-GB" dirty="0"/>
                  <a:t>Where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𝑖𝑗</m:t>
                        </m:r>
                      </m:sub>
                    </m:sSub>
                  </m:oMath>
                </a14:m>
                <a:r>
                  <a:rPr lang="en-GB" dirty="0"/>
                  <a:t> is the number of points that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𝑗</m:t>
                        </m:r>
                      </m:sub>
                    </m:sSub>
                  </m:oMath>
                </a14:m>
                <a:r>
                  <a:rPr lang="en-GB" dirty="0"/>
                  <a:t> occur together. </a:t>
                </a:r>
              </a:p>
            </p:txBody>
          </p:sp>
        </mc:Choice>
        <mc:Fallback xmlns="">
          <p:sp>
            <p:nvSpPr>
              <p:cNvPr id="3" name="Content Placeholder 2">
                <a:extLst>
                  <a:ext uri="{FF2B5EF4-FFF2-40B4-BE49-F238E27FC236}">
                    <a16:creationId xmlns:a16="http://schemas.microsoft.com/office/drawing/2014/main" id="{7AF88AFC-BA85-87C2-EF84-E7F3AA7B70CA}"/>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898D340-879A-3CAA-2523-F1BF7F38BD31}"/>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spTree>
    <p:extLst>
      <p:ext uri="{BB962C8B-B14F-4D97-AF65-F5344CB8AC3E}">
        <p14:creationId xmlns:p14="http://schemas.microsoft.com/office/powerpoint/2010/main" val="356216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8DF3-FB34-5042-7EA5-36ADCAA3219C}"/>
              </a:ext>
            </a:extLst>
          </p:cNvPr>
          <p:cNvSpPr>
            <a:spLocks noGrp="1"/>
          </p:cNvSpPr>
          <p:nvPr>
            <p:ph type="title"/>
          </p:nvPr>
        </p:nvSpPr>
        <p:spPr/>
        <p:txBody>
          <a:bodyPr/>
          <a:lstStyle/>
          <a:p>
            <a:r>
              <a:rPr lang="en-GB" dirty="0">
                <a:effectLst/>
              </a:rPr>
              <a:t>Example: medical diagnosis</a:t>
            </a:r>
            <a:endParaRPr lang="en-US" dirty="0"/>
          </a:p>
        </p:txBody>
      </p:sp>
      <p:sp>
        <p:nvSpPr>
          <p:cNvPr id="3" name="Content Placeholder 2">
            <a:extLst>
              <a:ext uri="{FF2B5EF4-FFF2-40B4-BE49-F238E27FC236}">
                <a16:creationId xmlns:a16="http://schemas.microsoft.com/office/drawing/2014/main" id="{85D2F9D2-E54D-0B42-473F-06E1F66580EB}"/>
              </a:ext>
            </a:extLst>
          </p:cNvPr>
          <p:cNvSpPr>
            <a:spLocks noGrp="1"/>
          </p:cNvSpPr>
          <p:nvPr>
            <p:ph idx="1"/>
          </p:nvPr>
        </p:nvSpPr>
        <p:spPr/>
        <p:txBody>
          <a:bodyPr/>
          <a:lstStyle/>
          <a:p>
            <a:r>
              <a:rPr lang="en-GB" sz="1800" dirty="0">
                <a:effectLst/>
              </a:rPr>
              <a:t>Ignoring this prior is called the </a:t>
            </a:r>
            <a:r>
              <a:rPr lang="en-GB" sz="1800" dirty="0">
                <a:solidFill>
                  <a:srgbClr val="FF0000"/>
                </a:solidFill>
                <a:effectLst/>
              </a:rPr>
              <a:t>base rate fallacy</a:t>
            </a:r>
            <a:r>
              <a:rPr lang="en-GB" sz="1800" dirty="0">
                <a:effectLst/>
              </a:rPr>
              <a:t>. We also need to take into account the fact that the test may be a false positive or false alarm. Unfortunately, such false positives are quite likely (for example due to the screening technology):</a:t>
            </a:r>
          </a:p>
          <a:p>
            <a:pPr marL="0" indent="0">
              <a:buNone/>
            </a:pPr>
            <a:endParaRPr lang="en-GB" sz="1800" dirty="0">
              <a:effectLst/>
            </a:endParaRPr>
          </a:p>
          <a:p>
            <a:r>
              <a:rPr lang="en-GB" sz="1800" dirty="0">
                <a:effectLst/>
              </a:rPr>
              <a:t>Combining these three terms using Bayes rule, we can compute the correct answer as follows:</a:t>
            </a:r>
          </a:p>
          <a:p>
            <a:endParaRPr lang="en-GB" sz="1800" dirty="0">
              <a:effectLst/>
            </a:endParaRPr>
          </a:p>
          <a:p>
            <a:endParaRPr lang="en-GB" sz="1800" dirty="0"/>
          </a:p>
          <a:p>
            <a:endParaRPr lang="en-GB" sz="1800" dirty="0">
              <a:effectLst/>
            </a:endParaRPr>
          </a:p>
          <a:p>
            <a:r>
              <a:rPr lang="en-GB" sz="1800" dirty="0">
                <a:effectLst/>
              </a:rPr>
              <a:t>where p(y = 0) = 1 − p(y = 1) = 0.996. In other words, if </a:t>
            </a:r>
            <a:r>
              <a:rPr lang="en-GB" sz="1800" dirty="0"/>
              <a:t>the</a:t>
            </a:r>
            <a:r>
              <a:rPr lang="en-GB" sz="1800" dirty="0">
                <a:effectLst/>
              </a:rPr>
              <a:t> test is positive, the patient has about a 3% chance of having AD.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4C19B572-30D8-4D6F-0A87-091A75C1A45E}"/>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pic>
        <p:nvPicPr>
          <p:cNvPr id="6" name="Picture 5" descr="A picture containing text, watch, clock, gauge&#10;&#10;Description automatically generated">
            <a:extLst>
              <a:ext uri="{FF2B5EF4-FFF2-40B4-BE49-F238E27FC236}">
                <a16:creationId xmlns:a16="http://schemas.microsoft.com/office/drawing/2014/main" id="{069E59E4-69DE-F245-5507-D580B71A6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1952928"/>
            <a:ext cx="2869171" cy="56514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3619B34C-49EE-9E88-D6A7-3C162EA9E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3227201"/>
            <a:ext cx="5635724" cy="978836"/>
          </a:xfrm>
          <a:prstGeom prst="rect">
            <a:avLst/>
          </a:prstGeom>
        </p:spPr>
      </p:pic>
    </p:spTree>
    <p:extLst>
      <p:ext uri="{BB962C8B-B14F-4D97-AF65-F5344CB8AC3E}">
        <p14:creationId xmlns:p14="http://schemas.microsoft.com/office/powerpoint/2010/main" val="89435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853E-CDD5-3EFC-40B8-4644FAA5CC75}"/>
              </a:ext>
            </a:extLst>
          </p:cNvPr>
          <p:cNvSpPr>
            <a:spLocks noGrp="1"/>
          </p:cNvSpPr>
          <p:nvPr>
            <p:ph type="title"/>
          </p:nvPr>
        </p:nvSpPr>
        <p:spPr/>
        <p:txBody>
          <a:bodyPr/>
          <a:lstStyle/>
          <a:p>
            <a:r>
              <a:rPr lang="en-GB" dirty="0">
                <a:effectLst/>
                <a:latin typeface="Helvetica" pitchFamily="2" charset="0"/>
              </a:rPr>
              <a:t>Example: medical diagnosis</a:t>
            </a:r>
            <a:endParaRPr lang="en-US" dirty="0"/>
          </a:p>
        </p:txBody>
      </p:sp>
      <p:sp>
        <p:nvSpPr>
          <p:cNvPr id="3" name="Slide Number Placeholder 2">
            <a:extLst>
              <a:ext uri="{FF2B5EF4-FFF2-40B4-BE49-F238E27FC236}">
                <a16:creationId xmlns:a16="http://schemas.microsoft.com/office/drawing/2014/main" id="{3CF8A030-71C3-303A-6D25-408680240A21}"/>
              </a:ext>
            </a:extLst>
          </p:cNvPr>
          <p:cNvSpPr>
            <a:spLocks noGrp="1"/>
          </p:cNvSpPr>
          <p:nvPr>
            <p:ph type="sldNum" sz="quarter" idx="12"/>
          </p:nvPr>
        </p:nvSpPr>
        <p:spPr/>
        <p:txBody>
          <a:bodyPr/>
          <a:lstStyle/>
          <a:p>
            <a:fld id="{BB98F552-A29D-2D4E-8192-F20670493719}" type="slidenum">
              <a:rPr lang="en-GB" altLang="en-US" smtClean="0"/>
              <a:pPr/>
              <a:t>21</a:t>
            </a:fld>
            <a:endParaRPr lang="en-GB" altLang="en-US" dirty="0"/>
          </a:p>
        </p:txBody>
      </p:sp>
      <p:pic>
        <p:nvPicPr>
          <p:cNvPr id="4" name="Picture 3" descr="A picture containing text&#10;&#10;Description automatically generated">
            <a:extLst>
              <a:ext uri="{FF2B5EF4-FFF2-40B4-BE49-F238E27FC236}">
                <a16:creationId xmlns:a16="http://schemas.microsoft.com/office/drawing/2014/main" id="{EFF3503F-1AB8-198B-8DC2-3E14B68FA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60" y="1192527"/>
            <a:ext cx="2810401" cy="600138"/>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BFCE0527-5999-1005-417E-E5804AC88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82" y="1955773"/>
            <a:ext cx="2640249" cy="574643"/>
          </a:xfrm>
          <a:prstGeom prst="rect">
            <a:avLst/>
          </a:prstGeom>
        </p:spPr>
      </p:pic>
      <p:pic>
        <p:nvPicPr>
          <p:cNvPr id="6" name="Picture 5" descr="A picture containing text, watch, clock, gauge&#10;&#10;Description automatically generated">
            <a:extLst>
              <a:ext uri="{FF2B5EF4-FFF2-40B4-BE49-F238E27FC236}">
                <a16:creationId xmlns:a16="http://schemas.microsoft.com/office/drawing/2014/main" id="{94DCCCF9-C4A7-88F9-40F2-8A38CBC2C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698" y="2693524"/>
            <a:ext cx="3083197" cy="607297"/>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0B87FFF5-44CA-E1D9-4D40-3C96480931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698" y="3431275"/>
            <a:ext cx="7616958" cy="1322945"/>
          </a:xfrm>
          <a:prstGeom prst="rect">
            <a:avLst/>
          </a:prstGeom>
        </p:spPr>
      </p:pic>
    </p:spTree>
    <p:extLst>
      <p:ext uri="{BB962C8B-B14F-4D97-AF65-F5344CB8AC3E}">
        <p14:creationId xmlns:p14="http://schemas.microsoft.com/office/powerpoint/2010/main" val="3845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BE19-4E9E-C919-25A1-DF875B0546C5}"/>
              </a:ext>
            </a:extLst>
          </p:cNvPr>
          <p:cNvSpPr>
            <a:spLocks noGrp="1"/>
          </p:cNvSpPr>
          <p:nvPr>
            <p:ph type="title"/>
          </p:nvPr>
        </p:nvSpPr>
        <p:spPr/>
        <p:txBody>
          <a:bodyPr/>
          <a:lstStyle/>
          <a:p>
            <a:r>
              <a:rPr lang="en-GB" dirty="0">
                <a:effectLst/>
              </a:rPr>
              <a:t>Independence</a:t>
            </a:r>
            <a:endParaRPr lang="en-US" dirty="0"/>
          </a:p>
        </p:txBody>
      </p:sp>
      <p:sp>
        <p:nvSpPr>
          <p:cNvPr id="3" name="Content Placeholder 2">
            <a:extLst>
              <a:ext uri="{FF2B5EF4-FFF2-40B4-BE49-F238E27FC236}">
                <a16:creationId xmlns:a16="http://schemas.microsoft.com/office/drawing/2014/main" id="{CF2525D4-825F-CF14-7166-039055A0D8EB}"/>
              </a:ext>
            </a:extLst>
          </p:cNvPr>
          <p:cNvSpPr>
            <a:spLocks noGrp="1"/>
          </p:cNvSpPr>
          <p:nvPr>
            <p:ph idx="1"/>
          </p:nvPr>
        </p:nvSpPr>
        <p:spPr/>
        <p:txBody>
          <a:bodyPr/>
          <a:lstStyle/>
          <a:p>
            <a:r>
              <a:rPr lang="en-GB" dirty="0">
                <a:effectLst/>
              </a:rPr>
              <a:t>We say X and Y are unconditionally independent or marginally independent, denoted X ⊥ Y , if we can represent the joint as: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5E1E67F-E223-658F-1CAB-A00AB54FD569}"/>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pic>
        <p:nvPicPr>
          <p:cNvPr id="6" name="Picture 5" descr="Text&#10;&#10;Description automatically generated">
            <a:extLst>
              <a:ext uri="{FF2B5EF4-FFF2-40B4-BE49-F238E27FC236}">
                <a16:creationId xmlns:a16="http://schemas.microsoft.com/office/drawing/2014/main" id="{7713C0DC-982C-79D9-CC1F-EB50F7FEA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018" y="2232918"/>
            <a:ext cx="4321551" cy="768598"/>
          </a:xfrm>
          <a:prstGeom prst="rect">
            <a:avLst/>
          </a:prstGeom>
        </p:spPr>
      </p:pic>
      <p:sp>
        <p:nvSpPr>
          <p:cNvPr id="5" name="Oval 4">
            <a:extLst>
              <a:ext uri="{FF2B5EF4-FFF2-40B4-BE49-F238E27FC236}">
                <a16:creationId xmlns:a16="http://schemas.microsoft.com/office/drawing/2014/main" id="{A4B39121-4854-DC7D-B1D7-D1804FC1FFC7}"/>
              </a:ext>
            </a:extLst>
          </p:cNvPr>
          <p:cNvSpPr/>
          <p:nvPr/>
        </p:nvSpPr>
        <p:spPr>
          <a:xfrm>
            <a:off x="971600" y="3721596"/>
            <a:ext cx="1241326" cy="1188112"/>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34680F3D-C6B1-A677-6509-6DDB056F9B06}"/>
              </a:ext>
            </a:extLst>
          </p:cNvPr>
          <p:cNvSpPr/>
          <p:nvPr/>
        </p:nvSpPr>
        <p:spPr>
          <a:xfrm>
            <a:off x="2339752" y="3721596"/>
            <a:ext cx="1241326" cy="1188112"/>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4176858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2448-24FE-5FD8-A7BF-3E37401A81CF}"/>
              </a:ext>
            </a:extLst>
          </p:cNvPr>
          <p:cNvSpPr>
            <a:spLocks noGrp="1"/>
          </p:cNvSpPr>
          <p:nvPr>
            <p:ph type="title"/>
          </p:nvPr>
        </p:nvSpPr>
        <p:spPr/>
        <p:txBody>
          <a:bodyPr/>
          <a:lstStyle/>
          <a:p>
            <a:r>
              <a:rPr lang="en-GB" dirty="0"/>
              <a:t>Probability density function </a:t>
            </a:r>
          </a:p>
        </p:txBody>
      </p:sp>
      <p:sp>
        <p:nvSpPr>
          <p:cNvPr id="4" name="Content Placeholder 3">
            <a:extLst>
              <a:ext uri="{FF2B5EF4-FFF2-40B4-BE49-F238E27FC236}">
                <a16:creationId xmlns:a16="http://schemas.microsoft.com/office/drawing/2014/main" id="{BA2D16A2-EAA3-5C96-FFA8-9214EC7BB0BE}"/>
              </a:ext>
            </a:extLst>
          </p:cNvPr>
          <p:cNvSpPr>
            <a:spLocks noGrp="1"/>
          </p:cNvSpPr>
          <p:nvPr>
            <p:ph idx="1"/>
          </p:nvPr>
        </p:nvSpPr>
        <p:spPr/>
        <p:txBody>
          <a:bodyPr/>
          <a:lstStyle/>
          <a:p>
            <a:r>
              <a:rPr lang="en-GB" dirty="0"/>
              <a:t>Consider a dice</a:t>
            </a:r>
          </a:p>
        </p:txBody>
      </p:sp>
      <p:sp>
        <p:nvSpPr>
          <p:cNvPr id="3" name="Slide Number Placeholder 2">
            <a:extLst>
              <a:ext uri="{FF2B5EF4-FFF2-40B4-BE49-F238E27FC236}">
                <a16:creationId xmlns:a16="http://schemas.microsoft.com/office/drawing/2014/main" id="{ECF25A56-BC4D-5D20-177F-E4059F82BA3B}"/>
              </a:ext>
            </a:extLst>
          </p:cNvPr>
          <p:cNvSpPr>
            <a:spLocks noGrp="1"/>
          </p:cNvSpPr>
          <p:nvPr>
            <p:ph type="sldNum" sz="quarter" idx="12"/>
          </p:nvPr>
        </p:nvSpPr>
        <p:spPr/>
        <p:txBody>
          <a:bodyPr/>
          <a:lstStyle/>
          <a:p>
            <a:fld id="{BB98F552-A29D-2D4E-8192-F20670493719}" type="slidenum">
              <a:rPr lang="en-GB" altLang="en-US" smtClean="0"/>
              <a:pPr/>
              <a:t>23</a:t>
            </a:fld>
            <a:endParaRPr lang="en-GB" altLang="en-US" dirty="0"/>
          </a:p>
        </p:txBody>
      </p:sp>
      <p:cxnSp>
        <p:nvCxnSpPr>
          <p:cNvPr id="6" name="Straight Connector 5">
            <a:extLst>
              <a:ext uri="{FF2B5EF4-FFF2-40B4-BE49-F238E27FC236}">
                <a16:creationId xmlns:a16="http://schemas.microsoft.com/office/drawing/2014/main" id="{CE6996A7-EFCB-75E8-AFDA-5500A6265A4C}"/>
              </a:ext>
            </a:extLst>
          </p:cNvPr>
          <p:cNvCxnSpPr/>
          <p:nvPr/>
        </p:nvCxnSpPr>
        <p:spPr>
          <a:xfrm>
            <a:off x="971600" y="2281436"/>
            <a:ext cx="0" cy="194421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6A8C140-5574-E609-B846-4C655BF8C4CE}"/>
              </a:ext>
            </a:extLst>
          </p:cNvPr>
          <p:cNvCxnSpPr>
            <a:cxnSpLocks/>
          </p:cNvCxnSpPr>
          <p:nvPr/>
        </p:nvCxnSpPr>
        <p:spPr>
          <a:xfrm flipH="1">
            <a:off x="971600" y="4214488"/>
            <a:ext cx="3096344" cy="1116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05D935-BCE6-3A4B-701D-C18C8A8E04A5}"/>
              </a:ext>
            </a:extLst>
          </p:cNvPr>
          <p:cNvSpPr txBox="1"/>
          <p:nvPr/>
        </p:nvSpPr>
        <p:spPr>
          <a:xfrm>
            <a:off x="1115616" y="4350212"/>
            <a:ext cx="284052" cy="307777"/>
          </a:xfrm>
          <a:prstGeom prst="rect">
            <a:avLst/>
          </a:prstGeom>
          <a:noFill/>
        </p:spPr>
        <p:txBody>
          <a:bodyPr wrap="none" rtlCol="0">
            <a:spAutoFit/>
          </a:bodyPr>
          <a:lstStyle/>
          <a:p>
            <a:r>
              <a:rPr lang="en-GB" sz="1400" dirty="0"/>
              <a:t>1</a:t>
            </a:r>
          </a:p>
        </p:txBody>
      </p:sp>
      <p:sp>
        <p:nvSpPr>
          <p:cNvPr id="11" name="TextBox 10">
            <a:extLst>
              <a:ext uri="{FF2B5EF4-FFF2-40B4-BE49-F238E27FC236}">
                <a16:creationId xmlns:a16="http://schemas.microsoft.com/office/drawing/2014/main" id="{E0955426-3A42-18B5-EC59-BD81A871ADF0}"/>
              </a:ext>
            </a:extLst>
          </p:cNvPr>
          <p:cNvSpPr txBox="1"/>
          <p:nvPr/>
        </p:nvSpPr>
        <p:spPr>
          <a:xfrm>
            <a:off x="1547664" y="4350211"/>
            <a:ext cx="284052" cy="307777"/>
          </a:xfrm>
          <a:prstGeom prst="rect">
            <a:avLst/>
          </a:prstGeom>
          <a:noFill/>
        </p:spPr>
        <p:txBody>
          <a:bodyPr wrap="none" rtlCol="0">
            <a:spAutoFit/>
          </a:bodyPr>
          <a:lstStyle/>
          <a:p>
            <a:r>
              <a:rPr lang="en-GB" sz="1400" dirty="0"/>
              <a:t>2</a:t>
            </a:r>
          </a:p>
        </p:txBody>
      </p:sp>
      <p:sp>
        <p:nvSpPr>
          <p:cNvPr id="12" name="TextBox 11">
            <a:extLst>
              <a:ext uri="{FF2B5EF4-FFF2-40B4-BE49-F238E27FC236}">
                <a16:creationId xmlns:a16="http://schemas.microsoft.com/office/drawing/2014/main" id="{4A880179-0E32-BBD0-2E0D-A31CA575FE0E}"/>
              </a:ext>
            </a:extLst>
          </p:cNvPr>
          <p:cNvSpPr txBox="1"/>
          <p:nvPr/>
        </p:nvSpPr>
        <p:spPr>
          <a:xfrm>
            <a:off x="2028185" y="4350211"/>
            <a:ext cx="284052" cy="307777"/>
          </a:xfrm>
          <a:prstGeom prst="rect">
            <a:avLst/>
          </a:prstGeom>
          <a:noFill/>
        </p:spPr>
        <p:txBody>
          <a:bodyPr wrap="none" rtlCol="0">
            <a:spAutoFit/>
          </a:bodyPr>
          <a:lstStyle/>
          <a:p>
            <a:r>
              <a:rPr lang="en-GB" sz="1400" dirty="0"/>
              <a:t>3</a:t>
            </a:r>
          </a:p>
        </p:txBody>
      </p:sp>
      <p:sp>
        <p:nvSpPr>
          <p:cNvPr id="13" name="TextBox 12">
            <a:extLst>
              <a:ext uri="{FF2B5EF4-FFF2-40B4-BE49-F238E27FC236}">
                <a16:creationId xmlns:a16="http://schemas.microsoft.com/office/drawing/2014/main" id="{C1D58781-B5F8-ACF0-D19A-1CD3F81ACD93}"/>
              </a:ext>
            </a:extLst>
          </p:cNvPr>
          <p:cNvSpPr txBox="1"/>
          <p:nvPr/>
        </p:nvSpPr>
        <p:spPr>
          <a:xfrm>
            <a:off x="2534231" y="4350209"/>
            <a:ext cx="284052" cy="307777"/>
          </a:xfrm>
          <a:prstGeom prst="rect">
            <a:avLst/>
          </a:prstGeom>
          <a:noFill/>
        </p:spPr>
        <p:txBody>
          <a:bodyPr wrap="none" rtlCol="0">
            <a:spAutoFit/>
          </a:bodyPr>
          <a:lstStyle/>
          <a:p>
            <a:r>
              <a:rPr lang="en-GB" sz="1400" dirty="0"/>
              <a:t>4</a:t>
            </a:r>
          </a:p>
        </p:txBody>
      </p:sp>
      <p:sp>
        <p:nvSpPr>
          <p:cNvPr id="14" name="TextBox 13">
            <a:extLst>
              <a:ext uri="{FF2B5EF4-FFF2-40B4-BE49-F238E27FC236}">
                <a16:creationId xmlns:a16="http://schemas.microsoft.com/office/drawing/2014/main" id="{4D63DADD-B87C-0074-DE91-CA4700E812B3}"/>
              </a:ext>
            </a:extLst>
          </p:cNvPr>
          <p:cNvSpPr txBox="1"/>
          <p:nvPr/>
        </p:nvSpPr>
        <p:spPr>
          <a:xfrm>
            <a:off x="2987824" y="4350210"/>
            <a:ext cx="284052" cy="307777"/>
          </a:xfrm>
          <a:prstGeom prst="rect">
            <a:avLst/>
          </a:prstGeom>
          <a:noFill/>
        </p:spPr>
        <p:txBody>
          <a:bodyPr wrap="none" rtlCol="0">
            <a:spAutoFit/>
          </a:bodyPr>
          <a:lstStyle/>
          <a:p>
            <a:r>
              <a:rPr lang="en-GB" sz="1400" dirty="0"/>
              <a:t>5</a:t>
            </a:r>
          </a:p>
        </p:txBody>
      </p:sp>
      <p:sp>
        <p:nvSpPr>
          <p:cNvPr id="15" name="TextBox 14">
            <a:extLst>
              <a:ext uri="{FF2B5EF4-FFF2-40B4-BE49-F238E27FC236}">
                <a16:creationId xmlns:a16="http://schemas.microsoft.com/office/drawing/2014/main" id="{34417DF9-7F3C-FEDC-2701-CB79F291CD02}"/>
              </a:ext>
            </a:extLst>
          </p:cNvPr>
          <p:cNvSpPr txBox="1"/>
          <p:nvPr/>
        </p:nvSpPr>
        <p:spPr>
          <a:xfrm>
            <a:off x="3419872" y="4350209"/>
            <a:ext cx="284052" cy="307777"/>
          </a:xfrm>
          <a:prstGeom prst="rect">
            <a:avLst/>
          </a:prstGeom>
          <a:noFill/>
        </p:spPr>
        <p:txBody>
          <a:bodyPr wrap="none" rtlCol="0">
            <a:spAutoFit/>
          </a:bodyPr>
          <a:lstStyle/>
          <a:p>
            <a:r>
              <a:rPr lang="en-GB" sz="1400" dirty="0"/>
              <a:t>6</a:t>
            </a:r>
          </a:p>
        </p:txBody>
      </p:sp>
      <p:sp>
        <p:nvSpPr>
          <p:cNvPr id="16" name="Rectangle 15">
            <a:extLst>
              <a:ext uri="{FF2B5EF4-FFF2-40B4-BE49-F238E27FC236}">
                <a16:creationId xmlns:a16="http://schemas.microsoft.com/office/drawing/2014/main" id="{54110CC1-B206-A3AE-1870-106CA8A0F89F}"/>
              </a:ext>
            </a:extLst>
          </p:cNvPr>
          <p:cNvSpPr/>
          <p:nvPr/>
        </p:nvSpPr>
        <p:spPr>
          <a:xfrm>
            <a:off x="1115616" y="3577580"/>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813EA6E4-953F-2A2D-5DF5-958A39767CED}"/>
              </a:ext>
            </a:extLst>
          </p:cNvPr>
          <p:cNvSpPr/>
          <p:nvPr/>
        </p:nvSpPr>
        <p:spPr>
          <a:xfrm>
            <a:off x="1547664" y="3577580"/>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054793F4-70B1-F473-9185-7420A0E5C3F4}"/>
              </a:ext>
            </a:extLst>
          </p:cNvPr>
          <p:cNvSpPr/>
          <p:nvPr/>
        </p:nvSpPr>
        <p:spPr>
          <a:xfrm>
            <a:off x="2028185" y="3577580"/>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D522234E-5986-3EED-B862-DCCDC7510A54}"/>
              </a:ext>
            </a:extLst>
          </p:cNvPr>
          <p:cNvSpPr/>
          <p:nvPr/>
        </p:nvSpPr>
        <p:spPr>
          <a:xfrm>
            <a:off x="2513678" y="3573445"/>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039684CC-D747-2BA3-53D3-6FD2F5E399AA}"/>
              </a:ext>
            </a:extLst>
          </p:cNvPr>
          <p:cNvSpPr/>
          <p:nvPr/>
        </p:nvSpPr>
        <p:spPr>
          <a:xfrm>
            <a:off x="2994199" y="3573445"/>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43ADC5D-8579-FC04-F8F4-144FE2B29E74}"/>
              </a:ext>
            </a:extLst>
          </p:cNvPr>
          <p:cNvSpPr/>
          <p:nvPr/>
        </p:nvSpPr>
        <p:spPr>
          <a:xfrm>
            <a:off x="3459146" y="3566416"/>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F2BB8765-2297-BA2F-1BDF-EBB6E40AD873}"/>
              </a:ext>
            </a:extLst>
          </p:cNvPr>
          <p:cNvSpPr txBox="1"/>
          <p:nvPr/>
        </p:nvSpPr>
        <p:spPr>
          <a:xfrm>
            <a:off x="373773" y="3434945"/>
            <a:ext cx="482824" cy="276999"/>
          </a:xfrm>
          <a:prstGeom prst="rect">
            <a:avLst/>
          </a:prstGeom>
          <a:noFill/>
        </p:spPr>
        <p:txBody>
          <a:bodyPr wrap="none" rtlCol="0">
            <a:spAutoFit/>
          </a:bodyPr>
          <a:lstStyle/>
          <a:p>
            <a:r>
              <a:rPr lang="en-GB" sz="1200" dirty="0"/>
              <a:t>0.16</a:t>
            </a:r>
          </a:p>
        </p:txBody>
      </p:sp>
      <p:cxnSp>
        <p:nvCxnSpPr>
          <p:cNvPr id="25" name="Straight Connector 24">
            <a:extLst>
              <a:ext uri="{FF2B5EF4-FFF2-40B4-BE49-F238E27FC236}">
                <a16:creationId xmlns:a16="http://schemas.microsoft.com/office/drawing/2014/main" id="{004F3248-9DF7-990F-2AC0-DFA55FB59498}"/>
              </a:ext>
            </a:extLst>
          </p:cNvPr>
          <p:cNvCxnSpPr/>
          <p:nvPr/>
        </p:nvCxnSpPr>
        <p:spPr>
          <a:xfrm>
            <a:off x="914175" y="3573445"/>
            <a:ext cx="5742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154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75E8-94E5-7A2C-C992-3635E09CC3FF}"/>
              </a:ext>
            </a:extLst>
          </p:cNvPr>
          <p:cNvSpPr>
            <a:spLocks noGrp="1"/>
          </p:cNvSpPr>
          <p:nvPr>
            <p:ph type="title"/>
          </p:nvPr>
        </p:nvSpPr>
        <p:spPr/>
        <p:txBody>
          <a:bodyPr/>
          <a:lstStyle/>
          <a:p>
            <a:r>
              <a:rPr lang="en-GB" dirty="0">
                <a:effectLst/>
              </a:rPr>
              <a:t>Continuous random variables</a:t>
            </a:r>
            <a:endParaRPr lang="en-GB" dirty="0"/>
          </a:p>
        </p:txBody>
      </p:sp>
      <p:sp>
        <p:nvSpPr>
          <p:cNvPr id="3" name="Content Placeholder 2">
            <a:extLst>
              <a:ext uri="{FF2B5EF4-FFF2-40B4-BE49-F238E27FC236}">
                <a16:creationId xmlns:a16="http://schemas.microsoft.com/office/drawing/2014/main" id="{035D7A74-3217-860C-C0A2-D14C43359E2E}"/>
              </a:ext>
            </a:extLst>
          </p:cNvPr>
          <p:cNvSpPr>
            <a:spLocks noGrp="1"/>
          </p:cNvSpPr>
          <p:nvPr>
            <p:ph idx="1"/>
          </p:nvPr>
        </p:nvSpPr>
        <p:spPr/>
        <p:txBody>
          <a:bodyPr/>
          <a:lstStyle/>
          <a:p>
            <a:r>
              <a:rPr lang="en-GB" dirty="0">
                <a:effectLst/>
              </a:rPr>
              <a:t>So far, we have only considered reasoning about uncertain discrete quantities. </a:t>
            </a:r>
          </a:p>
          <a:p>
            <a:r>
              <a:rPr lang="en-GB" dirty="0">
                <a:effectLst/>
              </a:rPr>
              <a:t>Suppose X is some uncertain continuous quantity. The probability that X lies in any interval </a:t>
            </a:r>
            <a:r>
              <a:rPr lang="en-GB" dirty="0">
                <a:solidFill>
                  <a:srgbClr val="FF0000"/>
                </a:solidFill>
                <a:effectLst/>
              </a:rPr>
              <a:t>a ≤ X ≤ b </a:t>
            </a:r>
            <a:r>
              <a:rPr lang="en-GB" dirty="0">
                <a:effectLst/>
              </a:rPr>
              <a:t>can be computed as follows.</a:t>
            </a:r>
          </a:p>
          <a:p>
            <a:r>
              <a:rPr lang="en-GB" dirty="0"/>
              <a:t>Let’s d</a:t>
            </a:r>
            <a:r>
              <a:rPr lang="en-GB" dirty="0">
                <a:effectLst/>
              </a:rPr>
              <a:t>efine the events A = (X ≤ a), B = (X ≤ b) and W = (a &lt; X ≤ b).</a:t>
            </a:r>
          </a:p>
          <a:p>
            <a:endParaRPr lang="en-GB" dirty="0"/>
          </a:p>
          <a:p>
            <a:endParaRPr lang="en-GB" dirty="0">
              <a:effectLst/>
            </a:endParaRPr>
          </a:p>
          <a:p>
            <a:pPr marL="0" indent="0" algn="ctr">
              <a:buNone/>
            </a:pPr>
            <a:r>
              <a:rPr lang="en-GB" dirty="0">
                <a:effectLst/>
              </a:rPr>
              <a:t>p(W) = p(B) − p(A)</a:t>
            </a:r>
          </a:p>
          <a:p>
            <a:pPr marL="0" indent="0" algn="ctr">
              <a:buNone/>
            </a:pPr>
            <a:r>
              <a:rPr lang="en-GB" dirty="0">
                <a:effectLst/>
              </a:rPr>
              <a:t>p(B) = p(A) + p(W)</a:t>
            </a:r>
          </a:p>
          <a:p>
            <a:endParaRPr lang="en-GB" dirty="0">
              <a:effectLst/>
            </a:endParaRPr>
          </a:p>
          <a:p>
            <a:endParaRPr lang="en-GB" dirty="0">
              <a:effectLst/>
            </a:endParaRPr>
          </a:p>
          <a:p>
            <a:endParaRPr lang="en-GB" dirty="0">
              <a:effectLst/>
            </a:endParaRPr>
          </a:p>
          <a:p>
            <a:endParaRPr lang="en-GB" dirty="0"/>
          </a:p>
        </p:txBody>
      </p:sp>
      <p:sp>
        <p:nvSpPr>
          <p:cNvPr id="4" name="Slide Number Placeholder 3">
            <a:extLst>
              <a:ext uri="{FF2B5EF4-FFF2-40B4-BE49-F238E27FC236}">
                <a16:creationId xmlns:a16="http://schemas.microsoft.com/office/drawing/2014/main" id="{D4202DA3-F747-3ADC-0697-A41A1702DFEB}"/>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546630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5986-8956-511F-0256-5D307E1ED8C3}"/>
              </a:ext>
            </a:extLst>
          </p:cNvPr>
          <p:cNvSpPr>
            <a:spLocks noGrp="1"/>
          </p:cNvSpPr>
          <p:nvPr>
            <p:ph type="title"/>
          </p:nvPr>
        </p:nvSpPr>
        <p:spPr/>
        <p:txBody>
          <a:bodyPr/>
          <a:lstStyle/>
          <a:p>
            <a:r>
              <a:rPr lang="en-GB" dirty="0">
                <a:effectLst/>
              </a:rPr>
              <a:t>Cumulative Distribution Function (</a:t>
            </a:r>
            <a:r>
              <a:rPr lang="en-GB" dirty="0" err="1">
                <a:effectLst/>
              </a:rPr>
              <a:t>cdf</a:t>
            </a:r>
            <a:r>
              <a:rPr lang="en-GB" dirty="0">
                <a:effectLst/>
              </a:rPr>
              <a:t>)</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FF6D83-CA59-7539-BFC1-82AB7F04635F}"/>
                  </a:ext>
                </a:extLst>
              </p:cNvPr>
              <p:cNvSpPr>
                <a:spLocks noGrp="1"/>
              </p:cNvSpPr>
              <p:nvPr>
                <p:ph idx="1"/>
              </p:nvPr>
            </p:nvSpPr>
            <p:spPr/>
            <p:txBody>
              <a:bodyPr/>
              <a:lstStyle/>
              <a:p>
                <a:r>
                  <a:rPr lang="en-GB" dirty="0">
                    <a:effectLst/>
                  </a:rPr>
                  <a:t>Define the function </a:t>
                </a:r>
                <a14:m>
                  <m:oMath xmlns:m="http://schemas.openxmlformats.org/officeDocument/2006/math">
                    <m:r>
                      <m:rPr>
                        <m:sty m:val="p"/>
                      </m:rPr>
                      <a:rPr lang="en-GB" b="0" i="0" smtClean="0">
                        <a:effectLst/>
                        <a:latin typeface="Cambria Math" panose="02040503050406030204" pitchFamily="18" charset="0"/>
                      </a:rPr>
                      <m:t>F</m:t>
                    </m:r>
                    <m:d>
                      <m:dPr>
                        <m:ctrlPr>
                          <a:rPr lang="en-GB" b="0" i="1" smtClean="0">
                            <a:effectLst/>
                            <a:latin typeface="Cambria Math" panose="02040503050406030204" pitchFamily="18" charset="0"/>
                          </a:rPr>
                        </m:ctrlPr>
                      </m:dPr>
                      <m:e>
                        <m:r>
                          <m:rPr>
                            <m:sty m:val="p"/>
                          </m:rPr>
                          <a:rPr lang="en-GB" b="0" i="0" smtClean="0">
                            <a:effectLst/>
                            <a:latin typeface="Cambria Math" panose="02040503050406030204" pitchFamily="18" charset="0"/>
                          </a:rPr>
                          <m:t>q</m:t>
                        </m:r>
                      </m:e>
                    </m:d>
                    <m:r>
                      <a:rPr lang="en-GB" i="1" smtClean="0">
                        <a:effectLst/>
                        <a:latin typeface="Cambria Math" panose="02040503050406030204" pitchFamily="18" charset="0"/>
                      </a:rPr>
                      <m:t>≜</m:t>
                    </m:r>
                    <m:r>
                      <a:rPr lang="en-GB" b="0" i="1" smtClean="0">
                        <a:effectLst/>
                        <a:latin typeface="Cambria Math" panose="02040503050406030204" pitchFamily="18" charset="0"/>
                      </a:rPr>
                      <m:t>𝑝</m:t>
                    </m:r>
                    <m:r>
                      <a:rPr lang="en-GB" b="0" i="1" smtClean="0">
                        <a:effectLst/>
                        <a:latin typeface="Cambria Math" panose="02040503050406030204" pitchFamily="18" charset="0"/>
                      </a:rPr>
                      <m:t>(</m:t>
                    </m:r>
                    <m:r>
                      <a:rPr lang="en-GB" b="0" i="1" smtClean="0">
                        <a:effectLst/>
                        <a:latin typeface="Cambria Math" panose="02040503050406030204" pitchFamily="18" charset="0"/>
                      </a:rPr>
                      <m:t>𝑥</m:t>
                    </m:r>
                    <m:r>
                      <a:rPr lang="en-GB" b="0" i="1" smtClean="0">
                        <a:effectLst/>
                        <a:latin typeface="Cambria Math" panose="02040503050406030204" pitchFamily="18" charset="0"/>
                      </a:rPr>
                      <m:t>≤</m:t>
                    </m:r>
                    <m:r>
                      <a:rPr lang="en-GB" b="0" i="1" smtClean="0">
                        <a:effectLst/>
                        <a:latin typeface="Cambria Math" panose="02040503050406030204" pitchFamily="18" charset="0"/>
                      </a:rPr>
                      <m:t>𝑞</m:t>
                    </m:r>
                    <m:r>
                      <a:rPr lang="en-GB" b="0" i="1" smtClean="0">
                        <a:effectLst/>
                        <a:latin typeface="Cambria Math" panose="02040503050406030204" pitchFamily="18" charset="0"/>
                      </a:rPr>
                      <m:t>)</m:t>
                    </m:r>
                  </m:oMath>
                </a14:m>
                <a:r>
                  <a:rPr lang="en-GB" dirty="0">
                    <a:effectLst/>
                  </a:rPr>
                  <a:t>. This is called the cumulative distribution function or </a:t>
                </a:r>
                <a:r>
                  <a:rPr lang="en-GB" dirty="0" err="1">
                    <a:effectLst/>
                  </a:rPr>
                  <a:t>cdf</a:t>
                </a:r>
                <a:r>
                  <a:rPr lang="en-GB" dirty="0">
                    <a:effectLst/>
                  </a:rPr>
                  <a:t> of X.</a:t>
                </a:r>
              </a:p>
              <a:p>
                <a:endParaRPr lang="en-GB" dirty="0"/>
              </a:p>
              <a:p>
                <a:pPr marL="0" indent="0">
                  <a:buNone/>
                </a:pPr>
                <a:r>
                  <a:rPr lang="en-GB" dirty="0">
                    <a:effectLst/>
                  </a:rPr>
                  <a:t>p(a &lt; X ≤ b) = F(b) − F(a)</a:t>
                </a:r>
              </a:p>
              <a:p>
                <a:endParaRPr lang="en-GB" dirty="0">
                  <a:effectLst/>
                </a:endParaRPr>
              </a:p>
              <a:p>
                <a:endParaRPr lang="en-GB" dirty="0"/>
              </a:p>
            </p:txBody>
          </p:sp>
        </mc:Choice>
        <mc:Fallback xmlns="">
          <p:sp>
            <p:nvSpPr>
              <p:cNvPr id="3" name="Content Placeholder 2">
                <a:extLst>
                  <a:ext uri="{FF2B5EF4-FFF2-40B4-BE49-F238E27FC236}">
                    <a16:creationId xmlns:a16="http://schemas.microsoft.com/office/drawing/2014/main" id="{20FF6D83-CA59-7539-BFC1-82AB7F04635F}"/>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5B91325-3C4F-54F9-68C3-51DE44F3FA8A}"/>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pic>
        <p:nvPicPr>
          <p:cNvPr id="6" name="Picture 5" descr="Diagram&#10;&#10;Description automatically generated">
            <a:extLst>
              <a:ext uri="{FF2B5EF4-FFF2-40B4-BE49-F238E27FC236}">
                <a16:creationId xmlns:a16="http://schemas.microsoft.com/office/drawing/2014/main" id="{4CAE2533-711B-0ADF-04F6-A527432E2C30}"/>
              </a:ext>
            </a:extLst>
          </p:cNvPr>
          <p:cNvPicPr>
            <a:picLocks noChangeAspect="1"/>
          </p:cNvPicPr>
          <p:nvPr/>
        </p:nvPicPr>
        <p:blipFill rotWithShape="1">
          <a:blip r:embed="rId3">
            <a:extLst>
              <a:ext uri="{28A0092B-C50C-407E-A947-70E740481C1C}">
                <a14:useLocalDpi xmlns:a14="http://schemas.microsoft.com/office/drawing/2010/main" val="0"/>
              </a:ext>
            </a:extLst>
          </a:blip>
          <a:srcRect l="8203" t="9625" r="6385"/>
          <a:stretch/>
        </p:blipFill>
        <p:spPr>
          <a:xfrm>
            <a:off x="4771464" y="2164120"/>
            <a:ext cx="3563472" cy="2526920"/>
          </a:xfrm>
          <a:prstGeom prst="rect">
            <a:avLst/>
          </a:prstGeom>
        </p:spPr>
      </p:pic>
    </p:spTree>
    <p:extLst>
      <p:ext uri="{BB962C8B-B14F-4D97-AF65-F5344CB8AC3E}">
        <p14:creationId xmlns:p14="http://schemas.microsoft.com/office/powerpoint/2010/main" val="3871760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6EF0-E1CD-EE9B-E002-1B990687C334}"/>
              </a:ext>
            </a:extLst>
          </p:cNvPr>
          <p:cNvSpPr>
            <a:spLocks noGrp="1"/>
          </p:cNvSpPr>
          <p:nvPr>
            <p:ph type="title"/>
          </p:nvPr>
        </p:nvSpPr>
        <p:spPr/>
        <p:txBody>
          <a:bodyPr/>
          <a:lstStyle/>
          <a:p>
            <a:r>
              <a:rPr lang="en-GB" dirty="0"/>
              <a:t>Probability Density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A0995-CE30-0188-7823-50B14669B0D6}"/>
                  </a:ext>
                </a:extLst>
              </p:cNvPr>
              <p:cNvSpPr>
                <a:spLocks noGrp="1"/>
              </p:cNvSpPr>
              <p:nvPr>
                <p:ph idx="1"/>
              </p:nvPr>
            </p:nvSpPr>
            <p:spPr/>
            <p:txBody>
              <a:bodyPr/>
              <a:lstStyle/>
              <a:p>
                <a:r>
                  <a:rPr lang="en-GB" dirty="0">
                    <a:effectLst/>
                  </a:rPr>
                  <a:t>Now define f(x)= </a:t>
                </a:r>
                <a14:m>
                  <m:oMath xmlns:m="http://schemas.openxmlformats.org/officeDocument/2006/math">
                    <m:f>
                      <m:fPr>
                        <m:ctrlPr>
                          <a:rPr lang="en-GB" i="1" smtClean="0">
                            <a:effectLst/>
                            <a:latin typeface="Cambria Math" panose="02040503050406030204" pitchFamily="18" charset="0"/>
                          </a:rPr>
                        </m:ctrlPr>
                      </m:fPr>
                      <m:num>
                        <m:r>
                          <a:rPr lang="en-GB" i="1" smtClean="0">
                            <a:effectLst/>
                            <a:latin typeface="Cambria Math" panose="02040503050406030204" pitchFamily="18" charset="0"/>
                          </a:rPr>
                          <m:t>𝑑</m:t>
                        </m:r>
                      </m:num>
                      <m:den>
                        <m:r>
                          <a:rPr lang="en-GB" i="1" smtClean="0">
                            <a:effectLst/>
                            <a:latin typeface="Cambria Math" panose="02040503050406030204" pitchFamily="18" charset="0"/>
                          </a:rPr>
                          <m:t>𝑑𝑥</m:t>
                        </m:r>
                      </m:den>
                    </m:f>
                    <m:r>
                      <a:rPr lang="en-GB" b="0" i="1" smtClean="0">
                        <a:effectLst/>
                        <a:latin typeface="Cambria Math" panose="02040503050406030204" pitchFamily="18" charset="0"/>
                      </a:rPr>
                      <m:t>𝐹</m:t>
                    </m:r>
                    <m:d>
                      <m:dPr>
                        <m:ctrlPr>
                          <a:rPr lang="en-GB" b="0" i="1" smtClean="0">
                            <a:effectLst/>
                            <a:latin typeface="Cambria Math" panose="02040503050406030204" pitchFamily="18" charset="0"/>
                          </a:rPr>
                        </m:ctrlPr>
                      </m:dPr>
                      <m:e>
                        <m:r>
                          <a:rPr lang="en-GB" b="0" i="1" smtClean="0">
                            <a:effectLst/>
                            <a:latin typeface="Cambria Math" panose="02040503050406030204" pitchFamily="18" charset="0"/>
                          </a:rPr>
                          <m:t>𝑥</m:t>
                        </m:r>
                      </m:e>
                    </m:d>
                  </m:oMath>
                </a14:m>
                <a:r>
                  <a:rPr lang="en-GB" dirty="0">
                    <a:effectLst/>
                  </a:rPr>
                  <a:t> (we assume this derivative exists); this is called the probability density function or pdf.</a:t>
                </a:r>
              </a:p>
              <a:p>
                <a:r>
                  <a:rPr lang="en-GB" dirty="0">
                    <a:effectLst/>
                  </a:rPr>
                  <a:t>Given a pdf, we can compute the probability of a continuous variable being in a finite interval as follows:</a:t>
                </a:r>
              </a:p>
              <a:p>
                <a:endParaRPr lang="en-GB" dirty="0"/>
              </a:p>
              <a:p>
                <a:endParaRPr lang="en-GB" dirty="0">
                  <a:effectLst/>
                </a:endParaRPr>
              </a:p>
              <a:p>
                <a:r>
                  <a:rPr lang="en-GB" dirty="0">
                    <a:effectLst/>
                  </a:rPr>
                  <a:t>As the size of the interval gets smaller, we can write</a:t>
                </a:r>
              </a:p>
              <a:p>
                <a:endParaRPr lang="en-GB" dirty="0">
                  <a:effectLst/>
                </a:endParaRPr>
              </a:p>
              <a:p>
                <a:endParaRPr lang="en-GB" dirty="0">
                  <a:effectLst/>
                </a:endParaRPr>
              </a:p>
              <a:p>
                <a:endParaRPr lang="en-GB" dirty="0"/>
              </a:p>
            </p:txBody>
          </p:sp>
        </mc:Choice>
        <mc:Fallback xmlns="">
          <p:sp>
            <p:nvSpPr>
              <p:cNvPr id="3" name="Content Placeholder 2">
                <a:extLst>
                  <a:ext uri="{FF2B5EF4-FFF2-40B4-BE49-F238E27FC236}">
                    <a16:creationId xmlns:a16="http://schemas.microsoft.com/office/drawing/2014/main" id="{3E5A0995-CE30-0188-7823-50B14669B0D6}"/>
                  </a:ext>
                </a:extLst>
              </p:cNvPr>
              <p:cNvSpPr>
                <a:spLocks noGrp="1" noRot="1" noChangeAspect="1" noMove="1" noResize="1" noEditPoints="1" noAdjustHandles="1" noChangeArrowheads="1" noChangeShapeType="1" noTextEdit="1"/>
              </p:cNvSpPr>
              <p:nvPr>
                <p:ph idx="1"/>
              </p:nvPr>
            </p:nvSpPr>
            <p:spPr>
              <a:blipFill>
                <a:blip r:embed="rId2"/>
                <a:stretch>
                  <a:fillRect l="-772" r="-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955DBCC-46EE-5D40-3E07-E66F85C1E87E}"/>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pic>
        <p:nvPicPr>
          <p:cNvPr id="6" name="Picture 5" descr="A picture containing watch, clock&#10;&#10;Description automatically generated">
            <a:extLst>
              <a:ext uri="{FF2B5EF4-FFF2-40B4-BE49-F238E27FC236}">
                <a16:creationId xmlns:a16="http://schemas.microsoft.com/office/drawing/2014/main" id="{4D7AD85E-D32F-FF4D-8004-27B063D97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2720975"/>
            <a:ext cx="3276600" cy="812800"/>
          </a:xfrm>
          <a:prstGeom prst="rect">
            <a:avLst/>
          </a:prstGeom>
        </p:spPr>
      </p:pic>
      <p:pic>
        <p:nvPicPr>
          <p:cNvPr id="8" name="Picture 7" descr="Chart&#10;&#10;Description automatically generated with medium confidence">
            <a:extLst>
              <a:ext uri="{FF2B5EF4-FFF2-40B4-BE49-F238E27FC236}">
                <a16:creationId xmlns:a16="http://schemas.microsoft.com/office/drawing/2014/main" id="{35A78163-A221-827E-3B00-D4A7635A8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776" y="4391289"/>
            <a:ext cx="3302000" cy="533400"/>
          </a:xfrm>
          <a:prstGeom prst="rect">
            <a:avLst/>
          </a:prstGeom>
        </p:spPr>
      </p:pic>
    </p:spTree>
    <p:extLst>
      <p:ext uri="{BB962C8B-B14F-4D97-AF65-F5344CB8AC3E}">
        <p14:creationId xmlns:p14="http://schemas.microsoft.com/office/powerpoint/2010/main" val="1389152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7E42-6449-E0C6-3E40-ADF9EDFDA567}"/>
              </a:ext>
            </a:extLst>
          </p:cNvPr>
          <p:cNvSpPr>
            <a:spLocks noGrp="1"/>
          </p:cNvSpPr>
          <p:nvPr>
            <p:ph type="title"/>
          </p:nvPr>
        </p:nvSpPr>
        <p:spPr/>
        <p:txBody>
          <a:bodyPr/>
          <a:lstStyle/>
          <a:p>
            <a:r>
              <a:rPr lang="en-GB" sz="2000" dirty="0"/>
              <a:t>Probability Density Function vs Cumulative Distribution Function </a:t>
            </a:r>
          </a:p>
        </p:txBody>
      </p:sp>
      <p:sp>
        <p:nvSpPr>
          <p:cNvPr id="3" name="Slide Number Placeholder 2">
            <a:extLst>
              <a:ext uri="{FF2B5EF4-FFF2-40B4-BE49-F238E27FC236}">
                <a16:creationId xmlns:a16="http://schemas.microsoft.com/office/drawing/2014/main" id="{92269CD5-D322-7B6C-A6EC-308DBE727D09}"/>
              </a:ext>
            </a:extLst>
          </p:cNvPr>
          <p:cNvSpPr>
            <a:spLocks noGrp="1"/>
          </p:cNvSpPr>
          <p:nvPr>
            <p:ph type="sldNum" sz="quarter" idx="12"/>
          </p:nvPr>
        </p:nvSpPr>
        <p:spPr/>
        <p:txBody>
          <a:bodyPr/>
          <a:lstStyle/>
          <a:p>
            <a:fld id="{BB98F552-A29D-2D4E-8192-F20670493719}" type="slidenum">
              <a:rPr lang="en-GB" altLang="en-US" smtClean="0"/>
              <a:pPr/>
              <a:t>27</a:t>
            </a:fld>
            <a:endParaRPr lang="en-GB" altLang="en-US" dirty="0"/>
          </a:p>
        </p:txBody>
      </p:sp>
      <p:pic>
        <p:nvPicPr>
          <p:cNvPr id="5" name="Picture 4" descr="Chart, histogram&#10;&#10;Description automatically generated">
            <a:extLst>
              <a:ext uri="{FF2B5EF4-FFF2-40B4-BE49-F238E27FC236}">
                <a16:creationId xmlns:a16="http://schemas.microsoft.com/office/drawing/2014/main" id="{9BDB6467-9B1F-C4E7-83E9-B2565D5E8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59" y="1628099"/>
            <a:ext cx="3791505" cy="2462138"/>
          </a:xfrm>
          <a:prstGeom prst="rect">
            <a:avLst/>
          </a:prstGeom>
        </p:spPr>
      </p:pic>
      <p:pic>
        <p:nvPicPr>
          <p:cNvPr id="7" name="Picture 6" descr="Chart&#10;&#10;Description automatically generated">
            <a:extLst>
              <a:ext uri="{FF2B5EF4-FFF2-40B4-BE49-F238E27FC236}">
                <a16:creationId xmlns:a16="http://schemas.microsoft.com/office/drawing/2014/main" id="{1B33291D-9B9D-78DA-A202-46FBD812A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492248"/>
            <a:ext cx="3794563" cy="2631554"/>
          </a:xfrm>
          <a:prstGeom prst="rect">
            <a:avLst/>
          </a:prstGeom>
        </p:spPr>
      </p:pic>
      <p:sp>
        <p:nvSpPr>
          <p:cNvPr id="8" name="TextBox 7">
            <a:extLst>
              <a:ext uri="{FF2B5EF4-FFF2-40B4-BE49-F238E27FC236}">
                <a16:creationId xmlns:a16="http://schemas.microsoft.com/office/drawing/2014/main" id="{7A5F5F94-D716-264D-3A12-B21E0874B044}"/>
              </a:ext>
            </a:extLst>
          </p:cNvPr>
          <p:cNvSpPr txBox="1"/>
          <p:nvPr/>
        </p:nvSpPr>
        <p:spPr>
          <a:xfrm>
            <a:off x="1012341" y="5073664"/>
            <a:ext cx="1736950" cy="276999"/>
          </a:xfrm>
          <a:prstGeom prst="rect">
            <a:avLst/>
          </a:prstGeom>
          <a:noFill/>
        </p:spPr>
        <p:txBody>
          <a:bodyPr wrap="none" rtlCol="0">
            <a:spAutoFit/>
          </a:bodyPr>
          <a:lstStyle/>
          <a:p>
            <a:r>
              <a:rPr lang="en-GB" sz="1200" dirty="0"/>
              <a:t>Code: </a:t>
            </a:r>
            <a:r>
              <a:rPr lang="en-GB" sz="1200" dirty="0" err="1"/>
              <a:t>PDF_CDF.ipynb</a:t>
            </a:r>
            <a:endParaRPr lang="en-GB" sz="1200" dirty="0"/>
          </a:p>
        </p:txBody>
      </p:sp>
      <p:pic>
        <p:nvPicPr>
          <p:cNvPr id="1026" name="Picture 2">
            <a:extLst>
              <a:ext uri="{FF2B5EF4-FFF2-40B4-BE49-F238E27FC236}">
                <a16:creationId xmlns:a16="http://schemas.microsoft.com/office/drawing/2014/main" id="{AC47DD87-0CEB-6BE3-6193-8AB26A0F03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990762"/>
            <a:ext cx="471686" cy="51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232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68DA-56DD-1D66-1CEA-94BBA3C90AA2}"/>
              </a:ext>
            </a:extLst>
          </p:cNvPr>
          <p:cNvSpPr>
            <a:spLocks noGrp="1"/>
          </p:cNvSpPr>
          <p:nvPr>
            <p:ph type="title"/>
          </p:nvPr>
        </p:nvSpPr>
        <p:spPr/>
        <p:txBody>
          <a:bodyPr/>
          <a:lstStyle/>
          <a:p>
            <a:r>
              <a:rPr lang="en-GB" dirty="0"/>
              <a:t>p</a:t>
            </a:r>
            <a:r>
              <a:rPr lang="en-GB" dirty="0">
                <a:effectLst/>
              </a:rPr>
              <a:t>df for the standard normal</a:t>
            </a:r>
            <a:endParaRPr lang="en-GB" dirty="0"/>
          </a:p>
        </p:txBody>
      </p:sp>
      <p:sp>
        <p:nvSpPr>
          <p:cNvPr id="3" name="Content Placeholder 2">
            <a:extLst>
              <a:ext uri="{FF2B5EF4-FFF2-40B4-BE49-F238E27FC236}">
                <a16:creationId xmlns:a16="http://schemas.microsoft.com/office/drawing/2014/main" id="{9476CE1B-04A3-F6D5-87C6-07DFC115657F}"/>
              </a:ext>
            </a:extLst>
          </p:cNvPr>
          <p:cNvSpPr>
            <a:spLocks noGrp="1"/>
          </p:cNvSpPr>
          <p:nvPr>
            <p:ph idx="1"/>
          </p:nvPr>
        </p:nvSpPr>
        <p:spPr/>
        <p:txBody>
          <a:bodyPr/>
          <a:lstStyle/>
          <a:p>
            <a:endParaRPr lang="en-GB" dirty="0">
              <a:effectLst/>
            </a:endParaRPr>
          </a:p>
          <a:p>
            <a:endParaRPr lang="en-GB" dirty="0"/>
          </a:p>
          <a:p>
            <a:endParaRPr lang="en-GB" dirty="0">
              <a:effectLst/>
            </a:endParaRPr>
          </a:p>
          <a:p>
            <a:endParaRPr lang="en-GB" dirty="0"/>
          </a:p>
          <a:p>
            <a:endParaRPr lang="en-GB" dirty="0">
              <a:effectLst/>
            </a:endParaRPr>
          </a:p>
          <a:p>
            <a:endParaRPr lang="en-GB" dirty="0">
              <a:effectLst/>
            </a:endParaRPr>
          </a:p>
          <a:p>
            <a:r>
              <a:rPr lang="en-GB" dirty="0">
                <a:effectLst/>
              </a:rPr>
              <a:t>Corresponding pdf for a Gaussian distribution. The shaded regions each contain </a:t>
            </a:r>
            <a:r>
              <a:rPr lang="el-GR" dirty="0">
                <a:effectLst/>
                <a:latin typeface="Helvetica" pitchFamily="2" charset="0"/>
              </a:rPr>
              <a:t>α/2 </a:t>
            </a:r>
            <a:r>
              <a:rPr lang="en-GB" dirty="0">
                <a:effectLst/>
              </a:rPr>
              <a:t>of the probability mass. Therefore the nonshaded region contains 1 − </a:t>
            </a:r>
            <a:r>
              <a:rPr lang="el-GR" dirty="0">
                <a:effectLst/>
                <a:latin typeface="Helvetica" pitchFamily="2" charset="0"/>
              </a:rPr>
              <a:t>α </a:t>
            </a:r>
            <a:r>
              <a:rPr lang="en-GB" dirty="0">
                <a:effectLst/>
              </a:rPr>
              <a:t>of the probability mass.</a:t>
            </a:r>
          </a:p>
          <a:p>
            <a:endParaRPr lang="en-GB" dirty="0"/>
          </a:p>
        </p:txBody>
      </p:sp>
      <p:sp>
        <p:nvSpPr>
          <p:cNvPr id="4" name="Slide Number Placeholder 3">
            <a:extLst>
              <a:ext uri="{FF2B5EF4-FFF2-40B4-BE49-F238E27FC236}">
                <a16:creationId xmlns:a16="http://schemas.microsoft.com/office/drawing/2014/main" id="{CED18EEE-0BE4-6E12-045C-90E39F6BA072}"/>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pic>
        <p:nvPicPr>
          <p:cNvPr id="6" name="Picture 5" descr="A picture containing histogram&#10;&#10;Description automatically generated">
            <a:extLst>
              <a:ext uri="{FF2B5EF4-FFF2-40B4-BE49-F238E27FC236}">
                <a16:creationId xmlns:a16="http://schemas.microsoft.com/office/drawing/2014/main" id="{BA3744B6-AF84-0B43-391C-DA9BD4E2F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1034555"/>
            <a:ext cx="3429000" cy="2349500"/>
          </a:xfrm>
          <a:prstGeom prst="rect">
            <a:avLst/>
          </a:prstGeom>
        </p:spPr>
      </p:pic>
    </p:spTree>
    <p:extLst>
      <p:ext uri="{BB962C8B-B14F-4D97-AF65-F5344CB8AC3E}">
        <p14:creationId xmlns:p14="http://schemas.microsoft.com/office/powerpoint/2010/main" val="9322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3390-DB6F-26A0-0215-2273F220EA47}"/>
              </a:ext>
            </a:extLst>
          </p:cNvPr>
          <p:cNvSpPr>
            <a:spLocks noGrp="1"/>
          </p:cNvSpPr>
          <p:nvPr>
            <p:ph type="title"/>
          </p:nvPr>
        </p:nvSpPr>
        <p:spPr/>
        <p:txBody>
          <a:bodyPr/>
          <a:lstStyle/>
          <a:p>
            <a:r>
              <a:rPr lang="en-GB" dirty="0">
                <a:effectLst/>
              </a:rPr>
              <a:t>Mean</a:t>
            </a:r>
            <a:endParaRPr lang="en-GB" dirty="0"/>
          </a:p>
        </p:txBody>
      </p:sp>
      <p:sp>
        <p:nvSpPr>
          <p:cNvPr id="3" name="Content Placeholder 2">
            <a:extLst>
              <a:ext uri="{FF2B5EF4-FFF2-40B4-BE49-F238E27FC236}">
                <a16:creationId xmlns:a16="http://schemas.microsoft.com/office/drawing/2014/main" id="{EB369B4A-EB6A-A5B1-3EBA-7F6646E81FB1}"/>
              </a:ext>
            </a:extLst>
          </p:cNvPr>
          <p:cNvSpPr>
            <a:spLocks noGrp="1"/>
          </p:cNvSpPr>
          <p:nvPr>
            <p:ph idx="1"/>
          </p:nvPr>
        </p:nvSpPr>
        <p:spPr/>
        <p:txBody>
          <a:bodyPr/>
          <a:lstStyle/>
          <a:p>
            <a:r>
              <a:rPr lang="en-GB" dirty="0">
                <a:effectLst/>
              </a:rPr>
              <a:t>The most familiar property of a distribution is its mean, or expected value, denoted by </a:t>
            </a:r>
            <a:r>
              <a:rPr lang="el-GR" dirty="0">
                <a:solidFill>
                  <a:srgbClr val="FF0000"/>
                </a:solidFill>
                <a:effectLst/>
                <a:latin typeface="Helvetica" pitchFamily="2" charset="0"/>
              </a:rPr>
              <a:t>μ</a:t>
            </a:r>
            <a:r>
              <a:rPr lang="el-GR" dirty="0">
                <a:effectLst/>
                <a:latin typeface="Helvetica" pitchFamily="2" charset="0"/>
              </a:rPr>
              <a:t>. </a:t>
            </a:r>
            <a:endParaRPr lang="en-GB" dirty="0">
              <a:effectLst/>
            </a:endParaRPr>
          </a:p>
          <a:p>
            <a:r>
              <a:rPr lang="en-GB" dirty="0">
                <a:effectLst/>
              </a:rPr>
              <a:t>For discrete random variable, it is defined as:</a:t>
            </a:r>
          </a:p>
          <a:p>
            <a:endParaRPr lang="en-GB" dirty="0"/>
          </a:p>
          <a:p>
            <a:endParaRPr lang="en-GB" dirty="0">
              <a:effectLst/>
            </a:endParaRPr>
          </a:p>
          <a:p>
            <a:r>
              <a:rPr lang="en-GB" dirty="0">
                <a:effectLst/>
              </a:rPr>
              <a:t>and for continuous random variables, it is defined as</a:t>
            </a:r>
          </a:p>
          <a:p>
            <a:endParaRPr lang="en-GB" dirty="0">
              <a:effectLst/>
            </a:endParaRPr>
          </a:p>
          <a:p>
            <a:endParaRPr lang="en-GB" dirty="0"/>
          </a:p>
        </p:txBody>
      </p:sp>
      <p:sp>
        <p:nvSpPr>
          <p:cNvPr id="4" name="Slide Number Placeholder 3">
            <a:extLst>
              <a:ext uri="{FF2B5EF4-FFF2-40B4-BE49-F238E27FC236}">
                <a16:creationId xmlns:a16="http://schemas.microsoft.com/office/drawing/2014/main" id="{A3DFAA95-1745-67D7-57E1-201B0294B439}"/>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pic>
        <p:nvPicPr>
          <p:cNvPr id="6" name="Picture 5" descr="A picture containing graphical user interface&#10;&#10;Description automatically generated">
            <a:extLst>
              <a:ext uri="{FF2B5EF4-FFF2-40B4-BE49-F238E27FC236}">
                <a16:creationId xmlns:a16="http://schemas.microsoft.com/office/drawing/2014/main" id="{CBD5B24A-B0B3-1E23-4D99-FCA040B35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374900"/>
            <a:ext cx="2819400" cy="4826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9EF6BFA4-7749-18AE-7273-876BF59B3FE0}"/>
              </a:ext>
            </a:extLst>
          </p:cNvPr>
          <p:cNvPicPr>
            <a:picLocks noChangeAspect="1"/>
          </p:cNvPicPr>
          <p:nvPr/>
        </p:nvPicPr>
        <p:blipFill rotWithShape="1">
          <a:blip r:embed="rId3">
            <a:extLst>
              <a:ext uri="{28A0092B-C50C-407E-A947-70E740481C1C}">
                <a14:useLocalDpi xmlns:a14="http://schemas.microsoft.com/office/drawing/2010/main" val="0"/>
              </a:ext>
            </a:extLst>
          </a:blip>
          <a:srcRect b="9523"/>
          <a:stretch/>
        </p:blipFill>
        <p:spPr>
          <a:xfrm>
            <a:off x="2771800" y="3934089"/>
            <a:ext cx="2743200" cy="482600"/>
          </a:xfrm>
          <a:prstGeom prst="rect">
            <a:avLst/>
          </a:prstGeom>
        </p:spPr>
      </p:pic>
    </p:spTree>
    <p:extLst>
      <p:ext uri="{BB962C8B-B14F-4D97-AF65-F5344CB8AC3E}">
        <p14:creationId xmlns:p14="http://schemas.microsoft.com/office/powerpoint/2010/main" val="183349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7F43-7ED3-5946-7B0B-17EAC8859656}"/>
              </a:ext>
            </a:extLst>
          </p:cNvPr>
          <p:cNvSpPr>
            <a:spLocks noGrp="1"/>
          </p:cNvSpPr>
          <p:nvPr>
            <p:ph type="title"/>
          </p:nvPr>
        </p:nvSpPr>
        <p:spPr/>
        <p:txBody>
          <a:bodyPr/>
          <a:lstStyle/>
          <a:p>
            <a:r>
              <a:rPr lang="en-GB" dirty="0"/>
              <a:t>Mathematical notations	</a:t>
            </a:r>
          </a:p>
        </p:txBody>
      </p:sp>
      <p:sp>
        <p:nvSpPr>
          <p:cNvPr id="3" name="Content Placeholder 2">
            <a:extLst>
              <a:ext uri="{FF2B5EF4-FFF2-40B4-BE49-F238E27FC236}">
                <a16:creationId xmlns:a16="http://schemas.microsoft.com/office/drawing/2014/main" id="{9A5019F8-4DCC-0239-4BE8-E1A1141DFACC}"/>
              </a:ext>
            </a:extLst>
          </p:cNvPr>
          <p:cNvSpPr>
            <a:spLocks noGrp="1"/>
          </p:cNvSpPr>
          <p:nvPr>
            <p:ph idx="1"/>
          </p:nvPr>
        </p:nvSpPr>
        <p:spPr/>
        <p:txBody>
          <a:bodyPr/>
          <a:lstStyle/>
          <a:p>
            <a:r>
              <a:rPr lang="en-GB" dirty="0"/>
              <a:t>In machine learning papers and books you will come across a lot of mathematical notations describing different concepts. </a:t>
            </a:r>
          </a:p>
          <a:p>
            <a:r>
              <a:rPr lang="en-GB" dirty="0"/>
              <a:t>Throughout these series, we will show (some of) the concepts in the mathematical form to help you get more familiar with notations and how to read and interpret them. </a:t>
            </a:r>
          </a:p>
        </p:txBody>
      </p:sp>
      <p:sp>
        <p:nvSpPr>
          <p:cNvPr id="4" name="Slide Number Placeholder 3">
            <a:extLst>
              <a:ext uri="{FF2B5EF4-FFF2-40B4-BE49-F238E27FC236}">
                <a16:creationId xmlns:a16="http://schemas.microsoft.com/office/drawing/2014/main" id="{C148DED6-0EE4-6C6C-7BD5-FC95F4ECB83A}"/>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spTree>
    <p:extLst>
      <p:ext uri="{BB962C8B-B14F-4D97-AF65-F5344CB8AC3E}">
        <p14:creationId xmlns:p14="http://schemas.microsoft.com/office/powerpoint/2010/main" val="2639750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51E1-51CC-EEE3-C5DF-2706580B017A}"/>
              </a:ext>
            </a:extLst>
          </p:cNvPr>
          <p:cNvSpPr>
            <a:spLocks noGrp="1"/>
          </p:cNvSpPr>
          <p:nvPr>
            <p:ph type="title"/>
          </p:nvPr>
        </p:nvSpPr>
        <p:spPr/>
        <p:txBody>
          <a:bodyPr/>
          <a:lstStyle/>
          <a:p>
            <a:r>
              <a:rPr lang="en-GB" dirty="0"/>
              <a:t>Example: Expected value</a:t>
            </a:r>
          </a:p>
        </p:txBody>
      </p:sp>
      <p:sp>
        <p:nvSpPr>
          <p:cNvPr id="4" name="Slide Number Placeholder 3">
            <a:extLst>
              <a:ext uri="{FF2B5EF4-FFF2-40B4-BE49-F238E27FC236}">
                <a16:creationId xmlns:a16="http://schemas.microsoft.com/office/drawing/2014/main" id="{165C16EF-7E3A-7B4E-D12C-9851A4D139A1}"/>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Tree>
    <p:extLst>
      <p:ext uri="{BB962C8B-B14F-4D97-AF65-F5344CB8AC3E}">
        <p14:creationId xmlns:p14="http://schemas.microsoft.com/office/powerpoint/2010/main" val="2967888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BD15-EF3A-CE7B-8F7B-68BAF869F011}"/>
              </a:ext>
            </a:extLst>
          </p:cNvPr>
          <p:cNvSpPr>
            <a:spLocks noGrp="1"/>
          </p:cNvSpPr>
          <p:nvPr>
            <p:ph type="title"/>
          </p:nvPr>
        </p:nvSpPr>
        <p:spPr/>
        <p:txBody>
          <a:bodyPr/>
          <a:lstStyle/>
          <a:p>
            <a:r>
              <a:rPr lang="en-US" dirty="0"/>
              <a:t>Bernoulli </a:t>
            </a:r>
          </a:p>
        </p:txBody>
      </p:sp>
      <p:sp>
        <p:nvSpPr>
          <p:cNvPr id="3" name="Content Placeholder 2">
            <a:extLst>
              <a:ext uri="{FF2B5EF4-FFF2-40B4-BE49-F238E27FC236}">
                <a16:creationId xmlns:a16="http://schemas.microsoft.com/office/drawing/2014/main" id="{15705A2D-9C44-AC80-4E41-A203013B7512}"/>
              </a:ext>
            </a:extLst>
          </p:cNvPr>
          <p:cNvSpPr>
            <a:spLocks noGrp="1"/>
          </p:cNvSpPr>
          <p:nvPr>
            <p:ph idx="1"/>
          </p:nvPr>
        </p:nvSpPr>
        <p:spPr/>
        <p:txBody>
          <a:bodyPr/>
          <a:lstStyle/>
          <a:p>
            <a:r>
              <a:rPr lang="en-GB" dirty="0">
                <a:effectLst/>
              </a:rPr>
              <a:t>Suppose we toss a coin only once. Let X ∈ {0, 1} be a binary random variable, with probability of “success” or “heads” of </a:t>
            </a:r>
            <a:r>
              <a:rPr lang="el-GR" dirty="0">
                <a:effectLst/>
                <a:latin typeface="Helvetica" pitchFamily="2" charset="0"/>
              </a:rPr>
              <a:t>θ.</a:t>
            </a:r>
            <a:endParaRPr lang="en-GB" dirty="0">
              <a:effectLst/>
            </a:endParaRPr>
          </a:p>
          <a:p>
            <a:r>
              <a:rPr lang="en-GB" dirty="0">
                <a:effectLst/>
              </a:rPr>
              <a:t>We say that X has a Bernoulli distribution. This is written as X ∼ Ber(</a:t>
            </a:r>
            <a:r>
              <a:rPr lang="el-GR" dirty="0">
                <a:effectLst/>
                <a:latin typeface="Helvetica" pitchFamily="2" charset="0"/>
              </a:rPr>
              <a:t>θ), </a:t>
            </a:r>
            <a:r>
              <a:rPr lang="en-GB" dirty="0">
                <a:effectLst/>
              </a:rPr>
              <a:t>where the </a:t>
            </a:r>
            <a:r>
              <a:rPr lang="en-GB" dirty="0" err="1">
                <a:effectLst/>
              </a:rPr>
              <a:t>pmf</a:t>
            </a:r>
            <a:r>
              <a:rPr lang="en-GB" dirty="0">
                <a:effectLst/>
              </a:rPr>
              <a:t> is defined as</a:t>
            </a:r>
          </a:p>
          <a:p>
            <a:endParaRPr lang="el-GR"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38D6186E-E6A4-5708-AC49-97C13B79E3A3}"/>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pic>
        <p:nvPicPr>
          <p:cNvPr id="6" name="Picture 5" descr="Text&#10;&#10;Description automatically generated">
            <a:extLst>
              <a:ext uri="{FF2B5EF4-FFF2-40B4-BE49-F238E27FC236}">
                <a16:creationId xmlns:a16="http://schemas.microsoft.com/office/drawing/2014/main" id="{62179E57-1498-4A75-6116-34D8BA4FE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802508"/>
            <a:ext cx="4227898" cy="648072"/>
          </a:xfrm>
          <a:prstGeom prst="rect">
            <a:avLst/>
          </a:prstGeom>
        </p:spPr>
      </p:pic>
      <p:pic>
        <p:nvPicPr>
          <p:cNvPr id="8" name="Picture 7" descr="A picture containing clock&#10;&#10;Description automatically generated">
            <a:extLst>
              <a:ext uri="{FF2B5EF4-FFF2-40B4-BE49-F238E27FC236}">
                <a16:creationId xmlns:a16="http://schemas.microsoft.com/office/drawing/2014/main" id="{92056493-5A56-295C-6B76-486AC46BB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435308"/>
            <a:ext cx="4090658" cy="775072"/>
          </a:xfrm>
          <a:prstGeom prst="rect">
            <a:avLst/>
          </a:prstGeom>
        </p:spPr>
      </p:pic>
    </p:spTree>
    <p:extLst>
      <p:ext uri="{BB962C8B-B14F-4D97-AF65-F5344CB8AC3E}">
        <p14:creationId xmlns:p14="http://schemas.microsoft.com/office/powerpoint/2010/main" val="50420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80F2-17BE-D235-8455-BF973BA7954A}"/>
              </a:ext>
            </a:extLst>
          </p:cNvPr>
          <p:cNvSpPr>
            <a:spLocks noGrp="1"/>
          </p:cNvSpPr>
          <p:nvPr>
            <p:ph type="title"/>
          </p:nvPr>
        </p:nvSpPr>
        <p:spPr/>
        <p:txBody>
          <a:bodyPr/>
          <a:lstStyle/>
          <a:p>
            <a:r>
              <a:rPr lang="en-GB" dirty="0">
                <a:effectLst/>
              </a:rPr>
              <a:t>Binomial distribution</a:t>
            </a:r>
            <a:endParaRPr lang="en-GB" dirty="0"/>
          </a:p>
        </p:txBody>
      </p:sp>
      <p:sp>
        <p:nvSpPr>
          <p:cNvPr id="3" name="Content Placeholder 2">
            <a:extLst>
              <a:ext uri="{FF2B5EF4-FFF2-40B4-BE49-F238E27FC236}">
                <a16:creationId xmlns:a16="http://schemas.microsoft.com/office/drawing/2014/main" id="{010B9133-31AF-0B9F-9099-DA979B14550B}"/>
              </a:ext>
            </a:extLst>
          </p:cNvPr>
          <p:cNvSpPr>
            <a:spLocks noGrp="1"/>
          </p:cNvSpPr>
          <p:nvPr>
            <p:ph idx="1"/>
          </p:nvPr>
        </p:nvSpPr>
        <p:spPr/>
        <p:txBody>
          <a:bodyPr/>
          <a:lstStyle/>
          <a:p>
            <a:r>
              <a:rPr lang="en-GB" dirty="0">
                <a:effectLst/>
              </a:rPr>
              <a:t>Suppose we toss a coin n times. Let X ∈ {0, . . . , n} be the number of heads. If the probability of heads is </a:t>
            </a:r>
            <a:r>
              <a:rPr lang="el-GR" dirty="0">
                <a:effectLst/>
                <a:latin typeface="Helvetica" pitchFamily="2" charset="0"/>
              </a:rPr>
              <a:t>θ, </a:t>
            </a:r>
            <a:r>
              <a:rPr lang="en-GB" dirty="0">
                <a:effectLst/>
              </a:rPr>
              <a:t>then we say X has a binomial distribution, written as X ∼ Bin(n, </a:t>
            </a:r>
            <a:r>
              <a:rPr lang="el-GR" dirty="0">
                <a:effectLst/>
                <a:latin typeface="Helvetica" pitchFamily="2" charset="0"/>
              </a:rPr>
              <a:t>θ).</a:t>
            </a:r>
          </a:p>
          <a:p>
            <a:endParaRPr lang="en-GB" dirty="0"/>
          </a:p>
        </p:txBody>
      </p:sp>
      <p:sp>
        <p:nvSpPr>
          <p:cNvPr id="4" name="Slide Number Placeholder 3">
            <a:extLst>
              <a:ext uri="{FF2B5EF4-FFF2-40B4-BE49-F238E27FC236}">
                <a16:creationId xmlns:a16="http://schemas.microsoft.com/office/drawing/2014/main" id="{E94507EC-232E-E092-C7E3-4678E449BD6E}"/>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Tree>
    <p:extLst>
      <p:ext uri="{BB962C8B-B14F-4D97-AF65-F5344CB8AC3E}">
        <p14:creationId xmlns:p14="http://schemas.microsoft.com/office/powerpoint/2010/main" val="198880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BCCE-966F-4CAA-0A52-E5D281933F28}"/>
              </a:ext>
            </a:extLst>
          </p:cNvPr>
          <p:cNvSpPr>
            <a:spLocks noGrp="1"/>
          </p:cNvSpPr>
          <p:nvPr>
            <p:ph type="title"/>
          </p:nvPr>
        </p:nvSpPr>
        <p:spPr/>
        <p:txBody>
          <a:bodyPr/>
          <a:lstStyle/>
          <a:p>
            <a:r>
              <a:rPr lang="en-GB" dirty="0">
                <a:effectLst/>
              </a:rPr>
              <a:t>Binomial distribution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125B00-6AF7-9068-5109-31D153FBDFE1}"/>
                  </a:ext>
                </a:extLst>
              </p:cNvPr>
              <p:cNvSpPr>
                <a:spLocks noGrp="1"/>
              </p:cNvSpPr>
              <p:nvPr>
                <p:ph idx="1"/>
              </p:nvPr>
            </p:nvSpPr>
            <p:spPr/>
            <p:txBody>
              <a:bodyPr/>
              <a:lstStyle/>
              <a:p>
                <a:r>
                  <a:rPr lang="en-GB" dirty="0"/>
                  <a:t>If we toss </a:t>
                </a:r>
                <a:r>
                  <a:rPr lang="en-GB" dirty="0">
                    <a:effectLst/>
                  </a:rPr>
                  <a:t>a coin n times and want to determine the probability of k heads (probability of a head is </a:t>
                </a:r>
                <a:r>
                  <a:rPr lang="el-GR" dirty="0">
                    <a:effectLst/>
                    <a:latin typeface="Helvetica" pitchFamily="2" charset="0"/>
                  </a:rPr>
                  <a:t>θ</a:t>
                </a:r>
                <a:r>
                  <a:rPr lang="en-GB" dirty="0">
                    <a:effectLst/>
                  </a:rPr>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666723" lvl="2"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−1</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−2</m:t>
                          </m:r>
                        </m:e>
                      </m:d>
                      <m:r>
                        <a:rPr lang="en-GB" b="0" i="1" smtClean="0">
                          <a:latin typeface="Cambria Math" panose="02040503050406030204" pitchFamily="18" charset="0"/>
                        </a:rPr>
                        <m:t>∗ …∗1</m:t>
                      </m:r>
                    </m:oMath>
                  </m:oMathPara>
                </a14:m>
                <a:endParaRPr lang="en-GB" b="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AC125B00-6AF7-9068-5109-31D153FBDFE1}"/>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A91E4AC-42B7-069B-D407-8A2434A555C2}"/>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pic>
        <p:nvPicPr>
          <p:cNvPr id="6" name="Picture 5" descr="Text, letter, whiteboard&#10;&#10;Description automatically generated">
            <a:extLst>
              <a:ext uri="{FF2B5EF4-FFF2-40B4-BE49-F238E27FC236}">
                <a16:creationId xmlns:a16="http://schemas.microsoft.com/office/drawing/2014/main" id="{12B55B52-2857-A691-7B4E-C5DF5343B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209428"/>
            <a:ext cx="3937000" cy="1549400"/>
          </a:xfrm>
          <a:prstGeom prst="rect">
            <a:avLst/>
          </a:prstGeom>
        </p:spPr>
      </p:pic>
    </p:spTree>
    <p:extLst>
      <p:ext uri="{BB962C8B-B14F-4D97-AF65-F5344CB8AC3E}">
        <p14:creationId xmlns:p14="http://schemas.microsoft.com/office/powerpoint/2010/main" val="1798683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E42A-8FDE-D068-1DAF-18B2ED36B0EB}"/>
              </a:ext>
            </a:extLst>
          </p:cNvPr>
          <p:cNvSpPr>
            <a:spLocks noGrp="1"/>
          </p:cNvSpPr>
          <p:nvPr>
            <p:ph type="title"/>
          </p:nvPr>
        </p:nvSpPr>
        <p:spPr/>
        <p:txBody>
          <a:bodyPr/>
          <a:lstStyle/>
          <a:p>
            <a:r>
              <a:rPr lang="en-GB" dirty="0">
                <a:effectLst/>
              </a:rPr>
              <a:t>The multinomial and </a:t>
            </a:r>
            <a:r>
              <a:rPr lang="en-GB" dirty="0" err="1">
                <a:effectLst/>
              </a:rPr>
              <a:t>multinoulli</a:t>
            </a:r>
            <a:r>
              <a:rPr lang="en-GB" dirty="0">
                <a:effectLst/>
              </a:rPr>
              <a:t> distributions*</a:t>
            </a:r>
            <a:endParaRPr lang="en-GB" dirty="0"/>
          </a:p>
        </p:txBody>
      </p:sp>
      <p:sp>
        <p:nvSpPr>
          <p:cNvPr id="3" name="Content Placeholder 2">
            <a:extLst>
              <a:ext uri="{FF2B5EF4-FFF2-40B4-BE49-F238E27FC236}">
                <a16:creationId xmlns:a16="http://schemas.microsoft.com/office/drawing/2014/main" id="{F734DC7F-B778-C82E-22AD-12F4F2348F15}"/>
              </a:ext>
            </a:extLst>
          </p:cNvPr>
          <p:cNvSpPr>
            <a:spLocks noGrp="1"/>
          </p:cNvSpPr>
          <p:nvPr>
            <p:ph idx="1"/>
          </p:nvPr>
        </p:nvSpPr>
        <p:spPr/>
        <p:txBody>
          <a:bodyPr/>
          <a:lstStyle/>
          <a:p>
            <a:r>
              <a:rPr lang="en-GB" dirty="0">
                <a:effectLst/>
              </a:rPr>
              <a:t>The binomial distribution can be used to model the outcomes of coin tosses. To model the outcomes of tossing a K-sided die, we can use the multinomial distribution. </a:t>
            </a:r>
          </a:p>
          <a:p>
            <a:r>
              <a:rPr lang="en-GB" dirty="0">
                <a:effectLst/>
              </a:rPr>
              <a:t>This is defined as follows: let x = (x</a:t>
            </a:r>
            <a:r>
              <a:rPr lang="en-GB" baseline="-25000" dirty="0">
                <a:effectLst/>
              </a:rPr>
              <a:t>1</a:t>
            </a:r>
            <a:r>
              <a:rPr lang="en-GB" dirty="0">
                <a:effectLst/>
              </a:rPr>
              <a:t>, . . . , </a:t>
            </a:r>
            <a:r>
              <a:rPr lang="en-GB" dirty="0" err="1">
                <a:effectLst/>
              </a:rPr>
              <a:t>x</a:t>
            </a:r>
            <a:r>
              <a:rPr lang="en-GB" baseline="-25000" dirty="0" err="1">
                <a:effectLst/>
              </a:rPr>
              <a:t>K</a:t>
            </a:r>
            <a:r>
              <a:rPr lang="en-GB" dirty="0">
                <a:effectLst/>
              </a:rPr>
              <a:t>) be a random vector, where </a:t>
            </a:r>
            <a:r>
              <a:rPr lang="en-GB" dirty="0" err="1">
                <a:effectLst/>
              </a:rPr>
              <a:t>x</a:t>
            </a:r>
            <a:r>
              <a:rPr lang="en-GB" baseline="-25000" dirty="0" err="1">
                <a:effectLst/>
              </a:rPr>
              <a:t>j</a:t>
            </a:r>
            <a:r>
              <a:rPr lang="en-GB" dirty="0">
                <a:effectLst/>
              </a:rPr>
              <a:t> is the number of times side j of the die occurs.</a:t>
            </a:r>
          </a:p>
          <a:p>
            <a:endParaRPr lang="en-GB" dirty="0"/>
          </a:p>
        </p:txBody>
      </p:sp>
      <p:sp>
        <p:nvSpPr>
          <p:cNvPr id="4" name="Slide Number Placeholder 3">
            <a:extLst>
              <a:ext uri="{FF2B5EF4-FFF2-40B4-BE49-F238E27FC236}">
                <a16:creationId xmlns:a16="http://schemas.microsoft.com/office/drawing/2014/main" id="{5852F111-584B-EC27-4272-2CFA45E27030}"/>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pic>
        <p:nvPicPr>
          <p:cNvPr id="6" name="Picture 5" descr="Text, letter&#10;&#10;Description automatically generated">
            <a:extLst>
              <a:ext uri="{FF2B5EF4-FFF2-40B4-BE49-F238E27FC236}">
                <a16:creationId xmlns:a16="http://schemas.microsoft.com/office/drawing/2014/main" id="{5A4613BD-C14B-7803-EE08-60486DC34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213233"/>
            <a:ext cx="5537200" cy="2044700"/>
          </a:xfrm>
          <a:prstGeom prst="rect">
            <a:avLst/>
          </a:prstGeom>
        </p:spPr>
      </p:pic>
    </p:spTree>
    <p:extLst>
      <p:ext uri="{BB962C8B-B14F-4D97-AF65-F5344CB8AC3E}">
        <p14:creationId xmlns:p14="http://schemas.microsoft.com/office/powerpoint/2010/main" val="2038398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1B6B-EF08-757C-5DDD-87E44E9FE56F}"/>
              </a:ext>
            </a:extLst>
          </p:cNvPr>
          <p:cNvSpPr>
            <a:spLocks noGrp="1"/>
          </p:cNvSpPr>
          <p:nvPr>
            <p:ph type="title"/>
          </p:nvPr>
        </p:nvSpPr>
        <p:spPr/>
        <p:txBody>
          <a:bodyPr/>
          <a:lstStyle/>
          <a:p>
            <a:r>
              <a:rPr lang="en-GB" dirty="0">
                <a:effectLst/>
              </a:rPr>
              <a:t>Application: DNA sequence</a:t>
            </a:r>
            <a:endParaRPr lang="en-GB" dirty="0"/>
          </a:p>
        </p:txBody>
      </p:sp>
      <p:sp>
        <p:nvSpPr>
          <p:cNvPr id="4" name="Slide Number Placeholder 3">
            <a:extLst>
              <a:ext uri="{FF2B5EF4-FFF2-40B4-BE49-F238E27FC236}">
                <a16:creationId xmlns:a16="http://schemas.microsoft.com/office/drawing/2014/main" id="{7AA24760-FAD6-C2D9-42DD-EFC3F24142EA}"/>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dirty="0"/>
          </a:p>
        </p:txBody>
      </p:sp>
      <p:pic>
        <p:nvPicPr>
          <p:cNvPr id="6" name="Picture 5" descr="A picture containing text&#10;&#10;Description automatically generated">
            <a:extLst>
              <a:ext uri="{FF2B5EF4-FFF2-40B4-BE49-F238E27FC236}">
                <a16:creationId xmlns:a16="http://schemas.microsoft.com/office/drawing/2014/main" id="{69D25DE6-7B93-3591-EC37-BFE650CBB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73324"/>
            <a:ext cx="3183384" cy="2381463"/>
          </a:xfrm>
          <a:prstGeom prst="rect">
            <a:avLst/>
          </a:prstGeom>
        </p:spPr>
      </p:pic>
    </p:spTree>
    <p:extLst>
      <p:ext uri="{BB962C8B-B14F-4D97-AF65-F5344CB8AC3E}">
        <p14:creationId xmlns:p14="http://schemas.microsoft.com/office/powerpoint/2010/main" val="3098987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C0C0-84EF-844A-D7EF-92B79588CB90}"/>
              </a:ext>
            </a:extLst>
          </p:cNvPr>
          <p:cNvSpPr>
            <a:spLocks noGrp="1"/>
          </p:cNvSpPr>
          <p:nvPr>
            <p:ph type="title"/>
          </p:nvPr>
        </p:nvSpPr>
        <p:spPr/>
        <p:txBody>
          <a:bodyPr/>
          <a:lstStyle/>
          <a:p>
            <a:r>
              <a:rPr lang="en-GB" dirty="0">
                <a:effectLst/>
              </a:rPr>
              <a:t>Gaussian (normal) distribution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AB5B83-1B40-3A25-624D-DC720768DDA7}"/>
                  </a:ext>
                </a:extLst>
              </p:cNvPr>
              <p:cNvSpPr>
                <a:spLocks noGrp="1"/>
              </p:cNvSpPr>
              <p:nvPr>
                <p:ph idx="1"/>
              </p:nvPr>
            </p:nvSpPr>
            <p:spPr/>
            <p:txBody>
              <a:bodyPr/>
              <a:lstStyle/>
              <a:p>
                <a:r>
                  <a:rPr lang="en-GB" dirty="0">
                    <a:effectLst/>
                  </a:rPr>
                  <a:t>The most widely used distribution in statistics and machine learning is the Gaussian or normal distribution. Its pdf is given by</a:t>
                </a:r>
              </a:p>
              <a:p>
                <a:endParaRPr lang="en-GB" dirty="0"/>
              </a:p>
              <a:p>
                <a:endParaRPr lang="en-GB" dirty="0">
                  <a:effectLst/>
                </a:endParaRPr>
              </a:p>
              <a:p>
                <a:endParaRPr lang="en-GB" dirty="0"/>
              </a:p>
              <a:p>
                <a:endParaRPr lang="en-GB" dirty="0">
                  <a:effectLst/>
                </a:endParaRPr>
              </a:p>
              <a:p>
                <a:r>
                  <a:rPr lang="en-GB" dirty="0">
                    <a:effectLst/>
                  </a:rPr>
                  <a:t>We write X ∼ </a:t>
                </a:r>
                <a14:m>
                  <m:oMath xmlns:m="http://schemas.openxmlformats.org/officeDocument/2006/math">
                    <m:r>
                      <a:rPr lang="en-GB" i="1" dirty="0" smtClean="0">
                        <a:effectLst/>
                        <a:latin typeface="Cambria Math" panose="02040503050406030204" pitchFamily="18" charset="0"/>
                        <a:ea typeface="Cambria Math" panose="02040503050406030204" pitchFamily="18" charset="0"/>
                      </a:rPr>
                      <m:t>𝒩</m:t>
                    </m:r>
                  </m:oMath>
                </a14:m>
                <a:r>
                  <a:rPr lang="en-GB" dirty="0">
                    <a:effectLst/>
                  </a:rPr>
                  <a:t>(</a:t>
                </a:r>
                <a:r>
                  <a:rPr lang="el-GR" dirty="0">
                    <a:effectLst/>
                    <a:latin typeface="Helvetica" pitchFamily="2" charset="0"/>
                  </a:rPr>
                  <a:t>μ, σ</a:t>
                </a:r>
                <a:r>
                  <a:rPr lang="el-GR" baseline="30000" dirty="0">
                    <a:effectLst/>
                    <a:latin typeface="Helvetica" pitchFamily="2" charset="0"/>
                  </a:rPr>
                  <a:t>2</a:t>
                </a:r>
                <a:r>
                  <a:rPr lang="el-GR" dirty="0">
                    <a:effectLst/>
                    <a:latin typeface="Helvetica" pitchFamily="2" charset="0"/>
                  </a:rPr>
                  <a:t>) </a:t>
                </a:r>
                <a:r>
                  <a:rPr lang="en-GB" dirty="0">
                    <a:effectLst/>
                  </a:rPr>
                  <a:t>to denote that p(X = x) = </a:t>
                </a:r>
                <a14:m>
                  <m:oMath xmlns:m="http://schemas.openxmlformats.org/officeDocument/2006/math">
                    <m:r>
                      <a:rPr lang="en-GB" i="1" dirty="0">
                        <a:latin typeface="Cambria Math" panose="02040503050406030204" pitchFamily="18" charset="0"/>
                        <a:ea typeface="Cambria Math" panose="02040503050406030204" pitchFamily="18" charset="0"/>
                      </a:rPr>
                      <m:t>𝒩</m:t>
                    </m:r>
                  </m:oMath>
                </a14:m>
                <a:r>
                  <a:rPr lang="en-GB" dirty="0">
                    <a:effectLst/>
                  </a:rPr>
                  <a:t>(x|</a:t>
                </a:r>
                <a:r>
                  <a:rPr lang="el-GR" dirty="0">
                    <a:effectLst/>
                    <a:latin typeface="Helvetica" pitchFamily="2" charset="0"/>
                  </a:rPr>
                  <a:t>μ, σ</a:t>
                </a:r>
                <a:r>
                  <a:rPr lang="el-GR" baseline="30000" dirty="0">
                    <a:effectLst/>
                    <a:latin typeface="Helvetica" pitchFamily="2" charset="0"/>
                  </a:rPr>
                  <a:t>2</a:t>
                </a:r>
                <a:r>
                  <a:rPr lang="el-GR" dirty="0">
                    <a:effectLst/>
                    <a:latin typeface="Helvetica" pitchFamily="2" charset="0"/>
                  </a:rPr>
                  <a:t>). </a:t>
                </a:r>
                <a:r>
                  <a:rPr lang="en-GB" dirty="0">
                    <a:effectLst/>
                  </a:rPr>
                  <a:t>If X ∼ </a:t>
                </a:r>
                <a14:m>
                  <m:oMath xmlns:m="http://schemas.openxmlformats.org/officeDocument/2006/math">
                    <m:r>
                      <a:rPr lang="en-GB" i="1" dirty="0">
                        <a:latin typeface="Cambria Math" panose="02040503050406030204" pitchFamily="18" charset="0"/>
                        <a:ea typeface="Cambria Math" panose="02040503050406030204" pitchFamily="18" charset="0"/>
                      </a:rPr>
                      <m:t>𝒩</m:t>
                    </m:r>
                  </m:oMath>
                </a14:m>
                <a:r>
                  <a:rPr lang="en-GB" dirty="0">
                    <a:effectLst/>
                  </a:rPr>
                  <a:t>(0, 1), we say X follows a standard normal distribution. </a:t>
                </a:r>
                <a:r>
                  <a:rPr lang="en-GB" dirty="0"/>
                  <a:t>T</a:t>
                </a:r>
                <a:r>
                  <a:rPr lang="en-GB" dirty="0">
                    <a:effectLst/>
                  </a:rPr>
                  <a:t>his is sometimes called the bell curve.</a:t>
                </a:r>
              </a:p>
              <a:p>
                <a:endParaRPr lang="en-GB" dirty="0">
                  <a:effectLst/>
                </a:endParaRPr>
              </a:p>
              <a:p>
                <a:endParaRPr lang="en-GB" dirty="0"/>
              </a:p>
            </p:txBody>
          </p:sp>
        </mc:Choice>
        <mc:Fallback xmlns="">
          <p:sp>
            <p:nvSpPr>
              <p:cNvPr id="3" name="Content Placeholder 2">
                <a:extLst>
                  <a:ext uri="{FF2B5EF4-FFF2-40B4-BE49-F238E27FC236}">
                    <a16:creationId xmlns:a16="http://schemas.microsoft.com/office/drawing/2014/main" id="{16AB5B83-1B40-3A25-624D-DC720768DDA7}"/>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745F9CA-7FA1-CB88-1A29-BB4F9DB91BB9}"/>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p:pic>
        <p:nvPicPr>
          <p:cNvPr id="6" name="Picture 5" descr="A picture containing text, clock&#10;&#10;Description automatically generated">
            <a:extLst>
              <a:ext uri="{FF2B5EF4-FFF2-40B4-BE49-F238E27FC236}">
                <a16:creationId xmlns:a16="http://schemas.microsoft.com/office/drawing/2014/main" id="{F4804FC5-3FAF-3479-9F80-32C62B398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200" y="2289175"/>
            <a:ext cx="4165600" cy="838200"/>
          </a:xfrm>
          <a:prstGeom prst="rect">
            <a:avLst/>
          </a:prstGeom>
        </p:spPr>
      </p:pic>
    </p:spTree>
    <p:extLst>
      <p:ext uri="{BB962C8B-B14F-4D97-AF65-F5344CB8AC3E}">
        <p14:creationId xmlns:p14="http://schemas.microsoft.com/office/powerpoint/2010/main" val="4160415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9AD6-5FC9-422E-7090-7A6D1EB7DFAD}"/>
              </a:ext>
            </a:extLst>
          </p:cNvPr>
          <p:cNvSpPr>
            <a:spLocks noGrp="1"/>
          </p:cNvSpPr>
          <p:nvPr>
            <p:ph type="title"/>
          </p:nvPr>
        </p:nvSpPr>
        <p:spPr/>
        <p:txBody>
          <a:bodyPr/>
          <a:lstStyle/>
          <a:p>
            <a:r>
              <a:rPr lang="en-GB" dirty="0">
                <a:latin typeface="Helvetica" pitchFamily="2" charset="0"/>
              </a:rPr>
              <a:t>T</a:t>
            </a:r>
            <a:r>
              <a:rPr lang="en-GB" dirty="0">
                <a:effectLst/>
                <a:latin typeface="Helvetica" pitchFamily="2" charset="0"/>
              </a:rPr>
              <a:t>he standard normal distribution</a:t>
            </a:r>
            <a:endParaRPr lang="en-GB" dirty="0"/>
          </a:p>
        </p:txBody>
      </p:sp>
      <p:sp>
        <p:nvSpPr>
          <p:cNvPr id="4" name="Slide Number Placeholder 3">
            <a:extLst>
              <a:ext uri="{FF2B5EF4-FFF2-40B4-BE49-F238E27FC236}">
                <a16:creationId xmlns:a16="http://schemas.microsoft.com/office/drawing/2014/main" id="{AD6145CE-C251-7711-80C3-68DD9A87BE0F}"/>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pic>
        <p:nvPicPr>
          <p:cNvPr id="11" name="Picture 10">
            <a:extLst>
              <a:ext uri="{FF2B5EF4-FFF2-40B4-BE49-F238E27FC236}">
                <a16:creationId xmlns:a16="http://schemas.microsoft.com/office/drawing/2014/main" id="{C5803985-7E26-A9C4-C7B1-220E54BCA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930011"/>
            <a:ext cx="6375400" cy="3962400"/>
          </a:xfrm>
          <a:prstGeom prst="rect">
            <a:avLst/>
          </a:prstGeom>
        </p:spPr>
      </p:pic>
      <p:sp>
        <p:nvSpPr>
          <p:cNvPr id="12" name="TextBox 11">
            <a:extLst>
              <a:ext uri="{FF2B5EF4-FFF2-40B4-BE49-F238E27FC236}">
                <a16:creationId xmlns:a16="http://schemas.microsoft.com/office/drawing/2014/main" id="{8E9E1189-15DF-B039-697B-F6B0B18C30E1}"/>
              </a:ext>
            </a:extLst>
          </p:cNvPr>
          <p:cNvSpPr txBox="1"/>
          <p:nvPr/>
        </p:nvSpPr>
        <p:spPr>
          <a:xfrm>
            <a:off x="457200" y="5370398"/>
            <a:ext cx="5673348" cy="230832"/>
          </a:xfrm>
          <a:prstGeom prst="rect">
            <a:avLst/>
          </a:prstGeom>
          <a:noFill/>
        </p:spPr>
        <p:txBody>
          <a:bodyPr wrap="none" rtlCol="0">
            <a:spAutoFit/>
          </a:bodyPr>
          <a:lstStyle/>
          <a:p>
            <a:r>
              <a:rPr lang="en-GB" sz="900" dirty="0"/>
              <a:t>Source: Goodfellow et al., Deep Learning, MIT Press, https://</a:t>
            </a:r>
            <a:r>
              <a:rPr lang="en-GB" sz="900" dirty="0" err="1"/>
              <a:t>www.deeplearningbook.org</a:t>
            </a:r>
            <a:r>
              <a:rPr lang="en-GB" sz="900" dirty="0"/>
              <a:t>/contents/</a:t>
            </a:r>
            <a:r>
              <a:rPr lang="en-GB" sz="900" dirty="0" err="1"/>
              <a:t>prob.html</a:t>
            </a:r>
            <a:endParaRPr lang="en-GB" sz="900" dirty="0"/>
          </a:p>
        </p:txBody>
      </p:sp>
    </p:spTree>
    <p:extLst>
      <p:ext uri="{BB962C8B-B14F-4D97-AF65-F5344CB8AC3E}">
        <p14:creationId xmlns:p14="http://schemas.microsoft.com/office/powerpoint/2010/main" val="1275539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821C-5BCF-A641-F063-A7F54DB0DA4A}"/>
              </a:ext>
            </a:extLst>
          </p:cNvPr>
          <p:cNvSpPr>
            <a:spLocks noGrp="1"/>
          </p:cNvSpPr>
          <p:nvPr>
            <p:ph type="title"/>
          </p:nvPr>
        </p:nvSpPr>
        <p:spPr/>
        <p:txBody>
          <a:bodyPr/>
          <a:lstStyle/>
          <a:p>
            <a:r>
              <a:rPr lang="en-GB" dirty="0"/>
              <a:t>Multivariate Gaussian</a:t>
            </a:r>
          </a:p>
        </p:txBody>
      </p:sp>
      <p:sp>
        <p:nvSpPr>
          <p:cNvPr id="4" name="Slide Number Placeholder 3">
            <a:extLst>
              <a:ext uri="{FF2B5EF4-FFF2-40B4-BE49-F238E27FC236}">
                <a16:creationId xmlns:a16="http://schemas.microsoft.com/office/drawing/2014/main" id="{3742E6A5-4113-A151-0A64-582286188305}"/>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pic>
        <p:nvPicPr>
          <p:cNvPr id="6" name="Picture 5" descr="Chart, surface chart&#10;&#10;Description automatically generated">
            <a:extLst>
              <a:ext uri="{FF2B5EF4-FFF2-40B4-BE49-F238E27FC236}">
                <a16:creationId xmlns:a16="http://schemas.microsoft.com/office/drawing/2014/main" id="{767A33B2-821A-5E17-68CF-96CA7BCE0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3" y="1290768"/>
            <a:ext cx="4266076" cy="3635177"/>
          </a:xfrm>
          <a:prstGeom prst="rect">
            <a:avLst/>
          </a:prstGeom>
        </p:spPr>
      </p:pic>
      <p:pic>
        <p:nvPicPr>
          <p:cNvPr id="2050" name="Picture 2">
            <a:extLst>
              <a:ext uri="{FF2B5EF4-FFF2-40B4-BE49-F238E27FC236}">
                <a16:creationId xmlns:a16="http://schemas.microsoft.com/office/drawing/2014/main" id="{6374D3A4-C396-9246-290B-78642A5A9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548" y="1220744"/>
            <a:ext cx="4338389" cy="3273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70977E-F5BE-49D5-F746-9971475EED39}"/>
              </a:ext>
            </a:extLst>
          </p:cNvPr>
          <p:cNvSpPr txBox="1"/>
          <p:nvPr/>
        </p:nvSpPr>
        <p:spPr>
          <a:xfrm>
            <a:off x="387971" y="5370398"/>
            <a:ext cx="3960440" cy="230832"/>
          </a:xfrm>
          <a:prstGeom prst="rect">
            <a:avLst/>
          </a:prstGeom>
          <a:noFill/>
        </p:spPr>
        <p:txBody>
          <a:bodyPr wrap="square">
            <a:spAutoFit/>
          </a:bodyPr>
          <a:lstStyle/>
          <a:p>
            <a:r>
              <a:rPr lang="en-GB" sz="900" dirty="0"/>
              <a:t>Source: https://</a:t>
            </a:r>
            <a:r>
              <a:rPr lang="en-GB" sz="900" dirty="0" err="1"/>
              <a:t>commons.wikimedia.org</a:t>
            </a:r>
            <a:r>
              <a:rPr lang="en-GB" sz="900" dirty="0"/>
              <a:t>/wiki/</a:t>
            </a:r>
            <a:r>
              <a:rPr lang="en-GB" sz="900" dirty="0" err="1"/>
              <a:t>File:MultivariateNormal.png</a:t>
            </a:r>
            <a:endParaRPr lang="en-GB" sz="900" dirty="0"/>
          </a:p>
        </p:txBody>
      </p:sp>
    </p:spTree>
    <p:extLst>
      <p:ext uri="{BB962C8B-B14F-4D97-AF65-F5344CB8AC3E}">
        <p14:creationId xmlns:p14="http://schemas.microsoft.com/office/powerpoint/2010/main" val="4266523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49A-465E-714D-388D-F9ED88FD74D5}"/>
              </a:ext>
            </a:extLst>
          </p:cNvPr>
          <p:cNvSpPr>
            <a:spLocks noGrp="1"/>
          </p:cNvSpPr>
          <p:nvPr>
            <p:ph type="title"/>
          </p:nvPr>
        </p:nvSpPr>
        <p:spPr/>
        <p:txBody>
          <a:bodyPr/>
          <a:lstStyle/>
          <a:p>
            <a:r>
              <a:rPr lang="en-GB" dirty="0"/>
              <a:t>Information Theory</a:t>
            </a:r>
          </a:p>
        </p:txBody>
      </p:sp>
      <p:sp>
        <p:nvSpPr>
          <p:cNvPr id="3" name="Content Placeholder 2">
            <a:extLst>
              <a:ext uri="{FF2B5EF4-FFF2-40B4-BE49-F238E27FC236}">
                <a16:creationId xmlns:a16="http://schemas.microsoft.com/office/drawing/2014/main" id="{1B1DF21E-9B1F-0ECD-B130-67B1D15CCACC}"/>
              </a:ext>
            </a:extLst>
          </p:cNvPr>
          <p:cNvSpPr>
            <a:spLocks noGrp="1"/>
          </p:cNvSpPr>
          <p:nvPr>
            <p:ph idx="1"/>
          </p:nvPr>
        </p:nvSpPr>
        <p:spPr/>
        <p:txBody>
          <a:bodyPr/>
          <a:lstStyle/>
          <a:p>
            <a:pPr algn="l"/>
            <a:r>
              <a:rPr lang="en-GB" b="0" i="0" u="none" strike="noStrike" dirty="0">
                <a:solidFill>
                  <a:srgbClr val="000000"/>
                </a:solidFill>
                <a:effectLst/>
              </a:rPr>
              <a:t>The basic intuition behind information theory is that learning that an unlikely event has occurred is more informative than learning that a likely event has occurred.</a:t>
            </a:r>
          </a:p>
          <a:p>
            <a:pPr algn="l"/>
            <a:endParaRPr lang="en-GB" dirty="0">
              <a:solidFill>
                <a:srgbClr val="000000"/>
              </a:solidFill>
            </a:endParaRPr>
          </a:p>
          <a:p>
            <a:pPr algn="l"/>
            <a:r>
              <a:rPr lang="en-GB" b="0" i="0" u="none" strike="noStrike" dirty="0">
                <a:solidFill>
                  <a:srgbClr val="000000"/>
                </a:solidFill>
                <a:effectLst/>
              </a:rPr>
              <a:t>Likely events should have low information content, and in the extreme case, events that are guaranteed to happen should have no information content whatsoever.</a:t>
            </a:r>
          </a:p>
          <a:p>
            <a:pPr algn="l"/>
            <a:r>
              <a:rPr lang="en-GB" b="0" i="0" u="none" strike="noStrike" dirty="0">
                <a:solidFill>
                  <a:srgbClr val="000000"/>
                </a:solidFill>
                <a:effectLst/>
              </a:rPr>
              <a:t>Less</a:t>
            </a:r>
            <a:r>
              <a:rPr lang="en-GB" b="0" i="0" u="none" strike="noStrike" dirty="0">
                <a:effectLst/>
              </a:rPr>
              <a:t> </a:t>
            </a:r>
            <a:r>
              <a:rPr lang="en-GB" b="0" i="0" u="none" strike="noStrike" dirty="0">
                <a:solidFill>
                  <a:srgbClr val="000000"/>
                </a:solidFill>
                <a:effectLst/>
              </a:rPr>
              <a:t>likely</a:t>
            </a:r>
            <a:r>
              <a:rPr lang="en-GB" b="0" i="0" u="none" strike="noStrike" dirty="0">
                <a:effectLst/>
              </a:rPr>
              <a:t> </a:t>
            </a:r>
            <a:r>
              <a:rPr lang="en-GB" b="0" i="0" u="none" strike="noStrike" dirty="0">
                <a:solidFill>
                  <a:srgbClr val="000000"/>
                </a:solidFill>
                <a:effectLst/>
              </a:rPr>
              <a:t>events</a:t>
            </a:r>
            <a:r>
              <a:rPr lang="en-GB" b="0" i="0" u="none" strike="noStrike" dirty="0">
                <a:effectLst/>
              </a:rPr>
              <a:t> </a:t>
            </a:r>
            <a:r>
              <a:rPr lang="en-GB" b="0" i="0" u="none" strike="noStrike" dirty="0">
                <a:solidFill>
                  <a:srgbClr val="000000"/>
                </a:solidFill>
                <a:effectLst/>
              </a:rPr>
              <a:t>should</a:t>
            </a:r>
            <a:r>
              <a:rPr lang="en-GB" b="0" i="0" u="none" strike="noStrike" dirty="0">
                <a:effectLst/>
              </a:rPr>
              <a:t> </a:t>
            </a:r>
            <a:r>
              <a:rPr lang="en-GB" b="0" i="0" u="none" strike="noStrike" dirty="0">
                <a:solidFill>
                  <a:srgbClr val="000000"/>
                </a:solidFill>
                <a:effectLst/>
              </a:rPr>
              <a:t>have</a:t>
            </a:r>
            <a:r>
              <a:rPr lang="en-GB" b="0" i="0" u="none" strike="noStrike" dirty="0">
                <a:effectLst/>
              </a:rPr>
              <a:t> </a:t>
            </a:r>
            <a:r>
              <a:rPr lang="en-GB" b="0" i="0" u="none" strike="noStrike" dirty="0">
                <a:solidFill>
                  <a:srgbClr val="000000"/>
                </a:solidFill>
                <a:effectLst/>
              </a:rPr>
              <a:t>higher</a:t>
            </a:r>
            <a:r>
              <a:rPr lang="en-GB" b="0" i="0" u="none" strike="noStrike" dirty="0">
                <a:effectLst/>
              </a:rPr>
              <a:t> </a:t>
            </a:r>
            <a:r>
              <a:rPr lang="en-GB" b="0" i="0" u="none" strike="noStrike" dirty="0">
                <a:solidFill>
                  <a:srgbClr val="000000"/>
                </a:solidFill>
                <a:effectLst/>
              </a:rPr>
              <a:t>information</a:t>
            </a:r>
            <a:r>
              <a:rPr lang="en-GB" b="0" i="0" u="none" strike="noStrike" dirty="0">
                <a:effectLst/>
              </a:rPr>
              <a:t> </a:t>
            </a:r>
            <a:r>
              <a:rPr lang="en-GB" b="0" i="0" u="none" strike="noStrike" dirty="0">
                <a:solidFill>
                  <a:srgbClr val="000000"/>
                </a:solidFill>
                <a:effectLst/>
              </a:rPr>
              <a:t>content.</a:t>
            </a:r>
            <a:endParaRPr lang="en-GB" dirty="0">
              <a:solidFill>
                <a:srgbClr val="000000"/>
              </a:solidFill>
            </a:endParaRPr>
          </a:p>
          <a:p>
            <a:pPr algn="l"/>
            <a:endParaRPr lang="en-GB" b="0" i="0" u="none" strike="noStrike" dirty="0">
              <a:solidFill>
                <a:srgbClr val="000000"/>
              </a:solidFill>
              <a:effectLst/>
            </a:endParaRPr>
          </a:p>
          <a:p>
            <a:pPr algn="l"/>
            <a:endParaRPr lang="en-GB" b="0" i="0" u="none" strike="noStrike" dirty="0">
              <a:solidFill>
                <a:srgbClr val="000000"/>
              </a:solidFill>
              <a:effectLst/>
            </a:endParaRPr>
          </a:p>
          <a:p>
            <a:endParaRPr lang="en-GB" dirty="0"/>
          </a:p>
        </p:txBody>
      </p:sp>
      <p:sp>
        <p:nvSpPr>
          <p:cNvPr id="4" name="Slide Number Placeholder 3">
            <a:extLst>
              <a:ext uri="{FF2B5EF4-FFF2-40B4-BE49-F238E27FC236}">
                <a16:creationId xmlns:a16="http://schemas.microsoft.com/office/drawing/2014/main" id="{92EF0E75-E65F-C53C-9592-AECC628D5E7A}"/>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p:spTree>
    <p:extLst>
      <p:ext uri="{BB962C8B-B14F-4D97-AF65-F5344CB8AC3E}">
        <p14:creationId xmlns:p14="http://schemas.microsoft.com/office/powerpoint/2010/main" val="277717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8C6B-A848-E94C-6680-7A7B141ED24B}"/>
              </a:ext>
            </a:extLst>
          </p:cNvPr>
          <p:cNvSpPr>
            <a:spLocks noGrp="1"/>
          </p:cNvSpPr>
          <p:nvPr>
            <p:ph type="title"/>
          </p:nvPr>
        </p:nvSpPr>
        <p:spPr/>
        <p:txBody>
          <a:bodyPr/>
          <a:lstStyle/>
          <a:p>
            <a:r>
              <a:rPr lang="en-GB" dirty="0"/>
              <a:t>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D09E18-523B-B588-6B0C-D13AA24EC981}"/>
                  </a:ext>
                </a:extLst>
              </p:cNvPr>
              <p:cNvSpPr>
                <a:spLocks noGrp="1"/>
              </p:cNvSpPr>
              <p:nvPr>
                <p:ph idx="1"/>
              </p:nvPr>
            </p:nvSpPr>
            <p:spPr/>
            <p:txBody>
              <a:bodyPr/>
              <a:lstStyle/>
              <a:p>
                <a:r>
                  <a:rPr lang="en-GB" dirty="0"/>
                  <a:t>The probability that X takes the value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𝑗</m:t>
                        </m:r>
                      </m:sub>
                    </m:sSub>
                  </m:oMath>
                </a14:m>
                <a:r>
                  <a:rPr lang="en-GB" dirty="0"/>
                  <a:t> irrespective of the value of Y is written as p(x=X)</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𝑁</m:t>
                          </m:r>
                        </m:den>
                      </m:f>
                    </m:oMath>
                  </m:oMathPara>
                </a14:m>
                <a:endParaRPr lang="en-GB" dirty="0"/>
              </a:p>
            </p:txBody>
          </p:sp>
        </mc:Choice>
        <mc:Fallback xmlns="">
          <p:sp>
            <p:nvSpPr>
              <p:cNvPr id="3" name="Content Placeholder 2">
                <a:extLst>
                  <a:ext uri="{FF2B5EF4-FFF2-40B4-BE49-F238E27FC236}">
                    <a16:creationId xmlns:a16="http://schemas.microsoft.com/office/drawing/2014/main" id="{36D09E18-523B-B588-6B0C-D13AA24EC981}"/>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AABAB02-9743-5A5B-1547-DEBA5AA50429}"/>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712524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C799-E513-4A44-A37D-7B7A063BF227}"/>
              </a:ext>
            </a:extLst>
          </p:cNvPr>
          <p:cNvSpPr>
            <a:spLocks noGrp="1"/>
          </p:cNvSpPr>
          <p:nvPr>
            <p:ph type="title"/>
          </p:nvPr>
        </p:nvSpPr>
        <p:spPr/>
        <p:txBody>
          <a:bodyPr/>
          <a:lstStyle/>
          <a:p>
            <a:r>
              <a:rPr lang="en-GB" dirty="0"/>
              <a:t>Information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1FE10B-3996-C047-5BED-44631E914757}"/>
                  </a:ext>
                </a:extLst>
              </p:cNvPr>
              <p:cNvSpPr>
                <a:spLocks noGrp="1"/>
              </p:cNvSpPr>
              <p:nvPr>
                <p:ph idx="1"/>
              </p:nvPr>
            </p:nvSpPr>
            <p:spPr/>
            <p:txBody>
              <a:bodyPr/>
              <a:lstStyle/>
              <a:p>
                <a:r>
                  <a:rPr lang="en-GB" b="0" i="0" u="none" strike="noStrike" dirty="0">
                    <a:solidFill>
                      <a:srgbClr val="000000"/>
                    </a:solidFill>
                    <a:effectLst/>
                  </a:rPr>
                  <a:t>Independent events should have additive information. </a:t>
                </a:r>
              </a:p>
              <a:p>
                <a:r>
                  <a:rPr lang="en-GB" b="0" i="0" u="none" strike="noStrike" dirty="0">
                    <a:solidFill>
                      <a:srgbClr val="000000"/>
                    </a:solidFill>
                    <a:effectLst/>
                  </a:rPr>
                  <a:t>For example, ﬁnding out that a tossed coin has come up as heads twice should convey twice as much information as ﬁnding out that a tossed coin has come up as heads once.</a:t>
                </a:r>
              </a:p>
              <a:p>
                <a:endParaRPr lang="en-GB" dirty="0">
                  <a:solidFill>
                    <a:srgbClr val="000000"/>
                  </a:solidFill>
                </a:endParaRPr>
              </a:p>
              <a:p>
                <a:pPr algn="l"/>
                <a:r>
                  <a:rPr lang="en-GB" b="0" i="0" u="none" strike="noStrike" dirty="0">
                    <a:solidFill>
                      <a:srgbClr val="000000"/>
                    </a:solidFill>
                    <a:effectLst/>
                  </a:rPr>
                  <a:t>To satisfy all three of these properties, the self-information</a:t>
                </a:r>
              </a:p>
              <a:p>
                <a:pPr marL="0" indent="0" algn="l">
                  <a:buNone/>
                </a:pPr>
                <a:r>
                  <a:rPr lang="en-GB" b="0" i="0" u="none" strike="noStrike" dirty="0">
                    <a:solidFill>
                      <a:srgbClr val="000000"/>
                    </a:solidFill>
                    <a:effectLst/>
                  </a:rPr>
                  <a:t> of an event x = x is defined as:</a:t>
                </a:r>
              </a:p>
              <a:p>
                <a:pPr marL="0" indent="0" algn="l">
                  <a:buNone/>
                </a:pPr>
                <a14:m>
                  <m:oMathPara xmlns:m="http://schemas.openxmlformats.org/officeDocument/2006/math">
                    <m:oMathParaPr>
                      <m:jc m:val="centerGroup"/>
                    </m:oMathParaPr>
                    <m:oMath xmlns:m="http://schemas.openxmlformats.org/officeDocument/2006/math">
                      <m:r>
                        <a:rPr lang="en-GB" b="0" i="1" u="none" strike="noStrike" smtClean="0">
                          <a:solidFill>
                            <a:srgbClr val="000000"/>
                          </a:solidFill>
                          <a:effectLst/>
                          <a:latin typeface="Cambria Math" panose="02040503050406030204" pitchFamily="18" charset="0"/>
                        </a:rPr>
                        <m:t>𝐼</m:t>
                      </m:r>
                      <m:d>
                        <m:dPr>
                          <m:ctrlPr>
                            <a:rPr lang="en-GB" b="0" i="1" u="none" strike="noStrike" smtClean="0">
                              <a:solidFill>
                                <a:srgbClr val="000000"/>
                              </a:solidFill>
                              <a:effectLst/>
                              <a:latin typeface="Cambria Math" panose="02040503050406030204" pitchFamily="18" charset="0"/>
                            </a:rPr>
                          </m:ctrlPr>
                        </m:dPr>
                        <m:e>
                          <m:r>
                            <a:rPr lang="en-GB" b="0" i="1" u="none" strike="noStrike" smtClean="0">
                              <a:solidFill>
                                <a:srgbClr val="000000"/>
                              </a:solidFill>
                              <a:effectLst/>
                              <a:latin typeface="Cambria Math" panose="02040503050406030204" pitchFamily="18" charset="0"/>
                            </a:rPr>
                            <m:t>𝑥</m:t>
                          </m:r>
                        </m:e>
                      </m:d>
                      <m:r>
                        <a:rPr lang="en-GB" b="0" i="1" u="none" strike="noStrike" smtClean="0">
                          <a:solidFill>
                            <a:srgbClr val="000000"/>
                          </a:solidFill>
                          <a:effectLst/>
                          <a:latin typeface="Cambria Math" panose="02040503050406030204" pitchFamily="18" charset="0"/>
                        </a:rPr>
                        <m:t>=− </m:t>
                      </m:r>
                      <m:func>
                        <m:funcPr>
                          <m:ctrlPr>
                            <a:rPr lang="en-GB" b="0" i="1" u="none" strike="noStrike" smtClean="0">
                              <a:solidFill>
                                <a:srgbClr val="000000"/>
                              </a:solidFill>
                              <a:effectLst/>
                              <a:latin typeface="Cambria Math" panose="02040503050406030204" pitchFamily="18" charset="0"/>
                            </a:rPr>
                          </m:ctrlPr>
                        </m:funcPr>
                        <m:fName>
                          <m:r>
                            <m:rPr>
                              <m:sty m:val="p"/>
                            </m:rPr>
                            <a:rPr lang="en-GB" b="0" i="0" u="none" strike="noStrike" smtClean="0">
                              <a:solidFill>
                                <a:srgbClr val="000000"/>
                              </a:solidFill>
                              <a:effectLst/>
                              <a:latin typeface="Cambria Math" panose="02040503050406030204" pitchFamily="18" charset="0"/>
                            </a:rPr>
                            <m:t>log</m:t>
                          </m:r>
                        </m:fName>
                        <m:e>
                          <m:r>
                            <a:rPr lang="en-GB" b="0" i="1" u="none" strike="noStrike" smtClean="0">
                              <a:solidFill>
                                <a:srgbClr val="000000"/>
                              </a:solidFill>
                              <a:effectLst/>
                              <a:latin typeface="Cambria Math" panose="02040503050406030204" pitchFamily="18" charset="0"/>
                            </a:rPr>
                            <m:t>𝑝</m:t>
                          </m:r>
                          <m:r>
                            <a:rPr lang="en-GB" b="0" i="1" u="none" strike="noStrike" smtClean="0">
                              <a:solidFill>
                                <a:srgbClr val="000000"/>
                              </a:solidFill>
                              <a:effectLst/>
                              <a:latin typeface="Cambria Math" panose="02040503050406030204" pitchFamily="18" charset="0"/>
                            </a:rPr>
                            <m:t>(</m:t>
                          </m:r>
                          <m:r>
                            <a:rPr lang="en-GB" b="0" i="1" u="none" strike="noStrike" smtClean="0">
                              <a:solidFill>
                                <a:srgbClr val="000000"/>
                              </a:solidFill>
                              <a:effectLst/>
                              <a:latin typeface="Cambria Math" panose="02040503050406030204" pitchFamily="18" charset="0"/>
                            </a:rPr>
                            <m:t>𝑥</m:t>
                          </m:r>
                          <m:r>
                            <a:rPr lang="en-GB" b="0" i="1" u="none" strike="noStrike" smtClean="0">
                              <a:solidFill>
                                <a:srgbClr val="000000"/>
                              </a:solidFill>
                              <a:effectLst/>
                              <a:latin typeface="Cambria Math" panose="02040503050406030204" pitchFamily="18" charset="0"/>
                            </a:rPr>
                            <m:t>)</m:t>
                          </m:r>
                        </m:e>
                      </m:func>
                    </m:oMath>
                  </m:oMathPara>
                </a14:m>
                <a:endParaRPr lang="en-GB" b="0" i="0" u="none" strike="noStrike" dirty="0">
                  <a:solidFill>
                    <a:srgbClr val="000000"/>
                  </a:solidFill>
                  <a:effectLst/>
                </a:endParaRPr>
              </a:p>
              <a:p>
                <a:endParaRPr lang="en-GB" b="0" i="0" u="none" strike="noStrike" dirty="0">
                  <a:solidFill>
                    <a:srgbClr val="000000"/>
                  </a:solidFill>
                  <a:effectLst/>
                </a:endParaRPr>
              </a:p>
              <a:p>
                <a:endParaRPr lang="en-GB" dirty="0"/>
              </a:p>
            </p:txBody>
          </p:sp>
        </mc:Choice>
        <mc:Fallback xmlns="">
          <p:sp>
            <p:nvSpPr>
              <p:cNvPr id="3" name="Content Placeholder 2">
                <a:extLst>
                  <a:ext uri="{FF2B5EF4-FFF2-40B4-BE49-F238E27FC236}">
                    <a16:creationId xmlns:a16="http://schemas.microsoft.com/office/drawing/2014/main" id="{071FE10B-3996-C047-5BED-44631E914757}"/>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D596EB3-99A1-2C60-5706-4F0944C64F1E}"/>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Tree>
    <p:extLst>
      <p:ext uri="{BB962C8B-B14F-4D97-AF65-F5344CB8AC3E}">
        <p14:creationId xmlns:p14="http://schemas.microsoft.com/office/powerpoint/2010/main" val="2146958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1802-7B81-F8BF-C19F-29E254758EE1}"/>
              </a:ext>
            </a:extLst>
          </p:cNvPr>
          <p:cNvSpPr>
            <a:spLocks noGrp="1"/>
          </p:cNvSpPr>
          <p:nvPr>
            <p:ph type="title"/>
          </p:nvPr>
        </p:nvSpPr>
        <p:spPr/>
        <p:txBody>
          <a:bodyPr/>
          <a:lstStyle/>
          <a:p>
            <a:r>
              <a:rPr lang="en-GB" dirty="0"/>
              <a:t>Shannon's 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8A945F-11EF-828C-2EF9-25BF192D6B0F}"/>
                  </a:ext>
                </a:extLst>
              </p:cNvPr>
              <p:cNvSpPr>
                <a:spLocks noGrp="1"/>
              </p:cNvSpPr>
              <p:nvPr>
                <p:ph idx="1"/>
              </p:nvPr>
            </p:nvSpPr>
            <p:spPr/>
            <p:txBody>
              <a:bodyPr/>
              <a:lstStyle/>
              <a:p>
                <a:r>
                  <a:rPr lang="en-GB" b="0" i="0" u="none" strike="noStrike" dirty="0">
                    <a:solidFill>
                      <a:srgbClr val="000000"/>
                    </a:solidFill>
                    <a:effectLst/>
                  </a:rPr>
                  <a:t>Self-information</a:t>
                </a:r>
                <a:r>
                  <a:rPr lang="en-GB" b="0" i="0" u="none" strike="noStrike" dirty="0">
                    <a:effectLst/>
                  </a:rPr>
                  <a:t> </a:t>
                </a:r>
                <a:r>
                  <a:rPr lang="en-GB" b="0" i="0" u="none" strike="noStrike" dirty="0">
                    <a:solidFill>
                      <a:srgbClr val="000000"/>
                    </a:solidFill>
                    <a:effectLst/>
                  </a:rPr>
                  <a:t>deals</a:t>
                </a:r>
                <a:r>
                  <a:rPr lang="en-GB" b="0" i="0" u="none" strike="noStrike" dirty="0">
                    <a:effectLst/>
                  </a:rPr>
                  <a:t> </a:t>
                </a:r>
                <a:r>
                  <a:rPr lang="en-GB" b="0" i="0" u="none" strike="noStrike" dirty="0">
                    <a:solidFill>
                      <a:srgbClr val="000000"/>
                    </a:solidFill>
                    <a:effectLst/>
                  </a:rPr>
                  <a:t>only</a:t>
                </a:r>
                <a:r>
                  <a:rPr lang="en-GB" b="0" i="0" u="none" strike="noStrike" dirty="0">
                    <a:effectLst/>
                  </a:rPr>
                  <a:t> </a:t>
                </a:r>
                <a:r>
                  <a:rPr lang="en-GB" b="0" i="0" u="none" strike="noStrike" dirty="0">
                    <a:solidFill>
                      <a:srgbClr val="000000"/>
                    </a:solidFill>
                    <a:effectLst/>
                  </a:rPr>
                  <a:t>with</a:t>
                </a:r>
                <a:r>
                  <a:rPr lang="en-GB" b="0" i="0" u="none" strike="noStrike" dirty="0">
                    <a:effectLst/>
                  </a:rPr>
                  <a:t> </a:t>
                </a:r>
                <a:r>
                  <a:rPr lang="en-GB" b="0" i="0" u="none" strike="noStrike" dirty="0">
                    <a:solidFill>
                      <a:srgbClr val="000000"/>
                    </a:solidFill>
                    <a:effectLst/>
                  </a:rPr>
                  <a:t>a</a:t>
                </a:r>
                <a:r>
                  <a:rPr lang="en-GB" b="0" i="0" u="none" strike="noStrike" dirty="0">
                    <a:effectLst/>
                  </a:rPr>
                  <a:t> </a:t>
                </a:r>
                <a:r>
                  <a:rPr lang="en-GB" b="0" i="0" u="none" strike="noStrike" dirty="0">
                    <a:solidFill>
                      <a:srgbClr val="000000"/>
                    </a:solidFill>
                    <a:effectLst/>
                  </a:rPr>
                  <a:t>single</a:t>
                </a:r>
                <a:r>
                  <a:rPr lang="en-GB" b="0" i="0" u="none" strike="noStrike" dirty="0">
                    <a:effectLst/>
                  </a:rPr>
                  <a:t> </a:t>
                </a:r>
                <a:r>
                  <a:rPr lang="en-GB" b="0" i="0" u="none" strike="noStrike" dirty="0">
                    <a:solidFill>
                      <a:srgbClr val="000000"/>
                    </a:solidFill>
                    <a:effectLst/>
                  </a:rPr>
                  <a:t>outcome.</a:t>
                </a:r>
                <a:r>
                  <a:rPr lang="en-GB" b="0" i="0" u="none" strike="noStrike" dirty="0">
                    <a:effectLst/>
                  </a:rPr>
                  <a:t> </a:t>
                </a:r>
              </a:p>
              <a:p>
                <a:pPr algn="l"/>
                <a:r>
                  <a:rPr lang="en-GB" b="0" i="0" u="none" strike="noStrike" dirty="0">
                    <a:solidFill>
                      <a:srgbClr val="000000"/>
                    </a:solidFill>
                    <a:effectLst/>
                  </a:rPr>
                  <a:t>We can quantify the amount of uncertainty in an entire probability distribution using the Shannon entropy:</a:t>
                </a:r>
              </a:p>
              <a:p>
                <a:pPr algn="l"/>
                <a:endParaRPr lang="en-GB" dirty="0">
                  <a:solidFill>
                    <a:srgbClr val="000000"/>
                  </a:solidFill>
                </a:endParaRPr>
              </a:p>
              <a:p>
                <a:pPr marL="0" indent="0" algn="l">
                  <a:buNone/>
                </a:pPr>
                <a14:m>
                  <m:oMathPara xmlns:m="http://schemas.openxmlformats.org/officeDocument/2006/math">
                    <m:oMathParaPr>
                      <m:jc m:val="centerGroup"/>
                    </m:oMathParaPr>
                    <m:oMath xmlns:m="http://schemas.openxmlformats.org/officeDocument/2006/math">
                      <m:r>
                        <a:rPr lang="en-GB" b="0" i="1" u="none" strike="noStrike" smtClean="0">
                          <a:solidFill>
                            <a:srgbClr val="000000"/>
                          </a:solidFill>
                          <a:effectLst/>
                          <a:latin typeface="Cambria Math" panose="02040503050406030204" pitchFamily="18" charset="0"/>
                        </a:rPr>
                        <m:t>𝐻</m:t>
                      </m:r>
                      <m:r>
                        <a:rPr lang="en-GB" b="0" i="1" u="none" strike="noStrike" smtClean="0">
                          <a:solidFill>
                            <a:srgbClr val="000000"/>
                          </a:solidFill>
                          <a:effectLst/>
                          <a:latin typeface="Cambria Math" panose="02040503050406030204" pitchFamily="18" charset="0"/>
                        </a:rPr>
                        <m:t>=− </m:t>
                      </m:r>
                      <m:nary>
                        <m:naryPr>
                          <m:chr m:val="∑"/>
                          <m:supHide m:val="on"/>
                          <m:ctrlPr>
                            <a:rPr lang="en-GB" b="0" i="1" u="none" strike="noStrike" smtClean="0">
                              <a:solidFill>
                                <a:srgbClr val="000000"/>
                              </a:solidFill>
                              <a:effectLst/>
                              <a:latin typeface="Cambria Math" panose="02040503050406030204" pitchFamily="18" charset="0"/>
                            </a:rPr>
                          </m:ctrlPr>
                        </m:naryPr>
                        <m:sub>
                          <m:r>
                            <m:rPr>
                              <m:brk m:alnAt="7"/>
                            </m:rPr>
                            <a:rPr lang="en-GB" b="0" i="1" u="none" strike="noStrike" smtClean="0">
                              <a:solidFill>
                                <a:srgbClr val="000000"/>
                              </a:solidFill>
                              <a:effectLst/>
                              <a:latin typeface="Cambria Math" panose="02040503050406030204" pitchFamily="18" charset="0"/>
                            </a:rPr>
                            <m:t>𝑥</m:t>
                          </m:r>
                        </m:sub>
                        <m:sup/>
                        <m:e>
                          <m:r>
                            <a:rPr lang="en-GB" b="0" i="1" u="none" strike="noStrike" smtClean="0">
                              <a:solidFill>
                                <a:srgbClr val="000000"/>
                              </a:solidFill>
                              <a:effectLst/>
                              <a:latin typeface="Cambria Math" panose="02040503050406030204" pitchFamily="18" charset="0"/>
                            </a:rPr>
                            <m:t>𝑝</m:t>
                          </m:r>
                          <m:d>
                            <m:dPr>
                              <m:ctrlPr>
                                <a:rPr lang="en-GB" b="0" i="1" u="none" strike="noStrike" smtClean="0">
                                  <a:solidFill>
                                    <a:srgbClr val="000000"/>
                                  </a:solidFill>
                                  <a:effectLst/>
                                  <a:latin typeface="Cambria Math" panose="02040503050406030204" pitchFamily="18" charset="0"/>
                                </a:rPr>
                              </m:ctrlPr>
                            </m:dPr>
                            <m:e>
                              <m:r>
                                <a:rPr lang="en-GB" b="0" i="1" u="none" strike="noStrike" smtClean="0">
                                  <a:solidFill>
                                    <a:srgbClr val="000000"/>
                                  </a:solidFill>
                                  <a:effectLst/>
                                  <a:latin typeface="Cambria Math" panose="02040503050406030204" pitchFamily="18" charset="0"/>
                                </a:rPr>
                                <m:t>𝑥</m:t>
                              </m:r>
                            </m:e>
                          </m:d>
                          <m:r>
                            <a:rPr lang="en-GB" b="0" i="1" u="none" strike="noStrike" smtClean="0">
                              <a:solidFill>
                                <a:srgbClr val="000000"/>
                              </a:solidFill>
                              <a:effectLst/>
                              <a:latin typeface="Cambria Math" panose="02040503050406030204" pitchFamily="18" charset="0"/>
                            </a:rPr>
                            <m:t> . </m:t>
                          </m:r>
                          <m:func>
                            <m:funcPr>
                              <m:ctrlPr>
                                <a:rPr lang="en-GB" b="0" i="1" u="none" strike="noStrike" smtClean="0">
                                  <a:solidFill>
                                    <a:srgbClr val="000000"/>
                                  </a:solidFill>
                                  <a:effectLst/>
                                  <a:latin typeface="Cambria Math" panose="02040503050406030204" pitchFamily="18" charset="0"/>
                                </a:rPr>
                              </m:ctrlPr>
                            </m:funcPr>
                            <m:fName>
                              <m:r>
                                <m:rPr>
                                  <m:sty m:val="p"/>
                                </m:rPr>
                                <a:rPr lang="en-GB" b="0" i="0" u="none" strike="noStrike" smtClean="0">
                                  <a:solidFill>
                                    <a:srgbClr val="000000"/>
                                  </a:solidFill>
                                  <a:effectLst/>
                                  <a:latin typeface="Cambria Math" panose="02040503050406030204" pitchFamily="18" charset="0"/>
                                </a:rPr>
                                <m:t>log</m:t>
                              </m:r>
                            </m:fName>
                            <m:e>
                              <m:r>
                                <a:rPr lang="en-GB" b="0" i="1" u="none" strike="noStrike" smtClean="0">
                                  <a:solidFill>
                                    <a:srgbClr val="000000"/>
                                  </a:solidFill>
                                  <a:effectLst/>
                                  <a:latin typeface="Cambria Math" panose="02040503050406030204" pitchFamily="18" charset="0"/>
                                </a:rPr>
                                <m:t>𝑝</m:t>
                              </m:r>
                              <m:r>
                                <a:rPr lang="en-GB" b="0" i="1" u="none" strike="noStrike" smtClean="0">
                                  <a:solidFill>
                                    <a:srgbClr val="000000"/>
                                  </a:solidFill>
                                  <a:effectLst/>
                                  <a:latin typeface="Cambria Math" panose="02040503050406030204" pitchFamily="18" charset="0"/>
                                </a:rPr>
                                <m:t>(</m:t>
                              </m:r>
                              <m:r>
                                <a:rPr lang="en-GB" b="0" i="1" u="none" strike="noStrike" smtClean="0">
                                  <a:solidFill>
                                    <a:srgbClr val="000000"/>
                                  </a:solidFill>
                                  <a:effectLst/>
                                  <a:latin typeface="Cambria Math" panose="02040503050406030204" pitchFamily="18" charset="0"/>
                                </a:rPr>
                                <m:t>𝑥</m:t>
                              </m:r>
                              <m:r>
                                <a:rPr lang="en-GB" b="0" i="1" u="none" strike="noStrike" smtClean="0">
                                  <a:solidFill>
                                    <a:srgbClr val="000000"/>
                                  </a:solidFill>
                                  <a:effectLst/>
                                  <a:latin typeface="Cambria Math" panose="02040503050406030204" pitchFamily="18" charset="0"/>
                                </a:rPr>
                                <m:t>)</m:t>
                              </m:r>
                            </m:e>
                          </m:func>
                        </m:e>
                      </m:nary>
                    </m:oMath>
                  </m:oMathPara>
                </a14:m>
                <a:endParaRPr lang="en-GB" b="0" i="0" u="none" strike="noStrike" dirty="0">
                  <a:solidFill>
                    <a:srgbClr val="000000"/>
                  </a:solidFill>
                  <a:effectLst/>
                </a:endParaRPr>
              </a:p>
              <a:p>
                <a:endParaRPr lang="en-GB" dirty="0"/>
              </a:p>
            </p:txBody>
          </p:sp>
        </mc:Choice>
        <mc:Fallback xmlns="">
          <p:sp>
            <p:nvSpPr>
              <p:cNvPr id="3" name="Content Placeholder 2">
                <a:extLst>
                  <a:ext uri="{FF2B5EF4-FFF2-40B4-BE49-F238E27FC236}">
                    <a16:creationId xmlns:a16="http://schemas.microsoft.com/office/drawing/2014/main" id="{228A945F-11EF-828C-2EF9-25BF192D6B0F}"/>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F770149-3562-CC08-62D5-FB34691D3571}"/>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Tree>
    <p:extLst>
      <p:ext uri="{BB962C8B-B14F-4D97-AF65-F5344CB8AC3E}">
        <p14:creationId xmlns:p14="http://schemas.microsoft.com/office/powerpoint/2010/main" val="3914835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C258-D0E2-4D7C-8902-DDCA49002038}"/>
              </a:ext>
            </a:extLst>
          </p:cNvPr>
          <p:cNvSpPr>
            <a:spLocks noGrp="1"/>
          </p:cNvSpPr>
          <p:nvPr>
            <p:ph type="title"/>
          </p:nvPr>
        </p:nvSpPr>
        <p:spPr/>
        <p:txBody>
          <a:bodyPr/>
          <a:lstStyle/>
          <a:p>
            <a:r>
              <a:rPr lang="en-GB" dirty="0"/>
              <a:t>Example 1</a:t>
            </a:r>
          </a:p>
        </p:txBody>
      </p:sp>
      <p:sp>
        <p:nvSpPr>
          <p:cNvPr id="3" name="Content Placeholder 2">
            <a:extLst>
              <a:ext uri="{FF2B5EF4-FFF2-40B4-BE49-F238E27FC236}">
                <a16:creationId xmlns:a16="http://schemas.microsoft.com/office/drawing/2014/main" id="{11B5D377-8FE7-6AFA-536B-05EE4EB5CAFC}"/>
              </a:ext>
            </a:extLst>
          </p:cNvPr>
          <p:cNvSpPr>
            <a:spLocks noGrp="1"/>
          </p:cNvSpPr>
          <p:nvPr>
            <p:ph idx="1"/>
          </p:nvPr>
        </p:nvSpPr>
        <p:spPr/>
        <p:txBody>
          <a:bodyPr/>
          <a:lstStyle/>
          <a:p>
            <a:r>
              <a:rPr lang="en-GB" dirty="0"/>
              <a:t>Calculate the entropy of tossing a fair coin.</a:t>
            </a:r>
          </a:p>
        </p:txBody>
      </p:sp>
      <p:sp>
        <p:nvSpPr>
          <p:cNvPr id="4" name="Slide Number Placeholder 3">
            <a:extLst>
              <a:ext uri="{FF2B5EF4-FFF2-40B4-BE49-F238E27FC236}">
                <a16:creationId xmlns:a16="http://schemas.microsoft.com/office/drawing/2014/main" id="{7F261B02-730C-EA54-62F2-4182135D90B9}"/>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p:spTree>
    <p:extLst>
      <p:ext uri="{BB962C8B-B14F-4D97-AF65-F5344CB8AC3E}">
        <p14:creationId xmlns:p14="http://schemas.microsoft.com/office/powerpoint/2010/main" val="2011944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4EDE-8B2A-8791-0176-FD4AC3B561CD}"/>
              </a:ext>
            </a:extLst>
          </p:cNvPr>
          <p:cNvSpPr>
            <a:spLocks noGrp="1"/>
          </p:cNvSpPr>
          <p:nvPr>
            <p:ph type="title"/>
          </p:nvPr>
        </p:nvSpPr>
        <p:spPr/>
        <p:txBody>
          <a:bodyPr/>
          <a:lstStyle/>
          <a:p>
            <a:r>
              <a:rPr lang="en-GB" dirty="0"/>
              <a:t>Example 2</a:t>
            </a:r>
          </a:p>
        </p:txBody>
      </p:sp>
      <p:sp>
        <p:nvSpPr>
          <p:cNvPr id="3" name="Content Placeholder 2">
            <a:extLst>
              <a:ext uri="{FF2B5EF4-FFF2-40B4-BE49-F238E27FC236}">
                <a16:creationId xmlns:a16="http://schemas.microsoft.com/office/drawing/2014/main" id="{69FEAFAA-DB18-E1F9-DA70-61B8339D28A6}"/>
              </a:ext>
            </a:extLst>
          </p:cNvPr>
          <p:cNvSpPr>
            <a:spLocks noGrp="1"/>
          </p:cNvSpPr>
          <p:nvPr>
            <p:ph idx="1"/>
          </p:nvPr>
        </p:nvSpPr>
        <p:spPr/>
        <p:txBody>
          <a:bodyPr/>
          <a:lstStyle/>
          <a:p>
            <a:r>
              <a:rPr lang="en-GB" dirty="0"/>
              <a:t>Calculate the entropy of tossing an unfair coin (p(H) =0.3, p(T)=0.7).</a:t>
            </a:r>
          </a:p>
          <a:p>
            <a:endParaRPr lang="en-GB" dirty="0"/>
          </a:p>
        </p:txBody>
      </p:sp>
      <p:sp>
        <p:nvSpPr>
          <p:cNvPr id="4" name="Slide Number Placeholder 3">
            <a:extLst>
              <a:ext uri="{FF2B5EF4-FFF2-40B4-BE49-F238E27FC236}">
                <a16:creationId xmlns:a16="http://schemas.microsoft.com/office/drawing/2014/main" id="{E44657A8-87CC-BAA8-EE41-CFF645B8C1A0}"/>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p:spTree>
    <p:extLst>
      <p:ext uri="{BB962C8B-B14F-4D97-AF65-F5344CB8AC3E}">
        <p14:creationId xmlns:p14="http://schemas.microsoft.com/office/powerpoint/2010/main" val="527621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B8B6-D6C1-5290-0A43-39A65F073A36}"/>
              </a:ext>
            </a:extLst>
          </p:cNvPr>
          <p:cNvSpPr>
            <a:spLocks noGrp="1"/>
          </p:cNvSpPr>
          <p:nvPr>
            <p:ph type="title"/>
          </p:nvPr>
        </p:nvSpPr>
        <p:spPr/>
        <p:txBody>
          <a:bodyPr/>
          <a:lstStyle/>
          <a:p>
            <a:r>
              <a:rPr lang="en-GB" dirty="0"/>
              <a:t>Example 3</a:t>
            </a:r>
          </a:p>
        </p:txBody>
      </p:sp>
      <p:sp>
        <p:nvSpPr>
          <p:cNvPr id="3" name="Content Placeholder 2">
            <a:extLst>
              <a:ext uri="{FF2B5EF4-FFF2-40B4-BE49-F238E27FC236}">
                <a16:creationId xmlns:a16="http://schemas.microsoft.com/office/drawing/2014/main" id="{B07686D2-F92F-8626-5E78-07D24F9657D4}"/>
              </a:ext>
            </a:extLst>
          </p:cNvPr>
          <p:cNvSpPr>
            <a:spLocks noGrp="1"/>
          </p:cNvSpPr>
          <p:nvPr>
            <p:ph idx="1"/>
          </p:nvPr>
        </p:nvSpPr>
        <p:spPr/>
        <p:txBody>
          <a:bodyPr/>
          <a:lstStyle/>
          <a:p>
            <a:r>
              <a:rPr lang="en-GB" dirty="0"/>
              <a:t>Calculate the entropy of each of these sequences (with the given data).</a:t>
            </a:r>
          </a:p>
        </p:txBody>
      </p:sp>
      <p:sp>
        <p:nvSpPr>
          <p:cNvPr id="4" name="Slide Number Placeholder 3">
            <a:extLst>
              <a:ext uri="{FF2B5EF4-FFF2-40B4-BE49-F238E27FC236}">
                <a16:creationId xmlns:a16="http://schemas.microsoft.com/office/drawing/2014/main" id="{711A8BAF-AFCC-ADEB-3AA4-56D979EB1E46}"/>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pic>
        <p:nvPicPr>
          <p:cNvPr id="5" name="Picture 4" descr="A picture containing text&#10;&#10;Description automatically generated">
            <a:extLst>
              <a:ext uri="{FF2B5EF4-FFF2-40B4-BE49-F238E27FC236}">
                <a16:creationId xmlns:a16="http://schemas.microsoft.com/office/drawing/2014/main" id="{B908E5F5-FF26-078D-0FD9-8AB65B02D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666768"/>
            <a:ext cx="3183384" cy="2381463"/>
          </a:xfrm>
          <a:prstGeom prst="rect">
            <a:avLst/>
          </a:prstGeom>
        </p:spPr>
      </p:pic>
    </p:spTree>
    <p:extLst>
      <p:ext uri="{BB962C8B-B14F-4D97-AF65-F5344CB8AC3E}">
        <p14:creationId xmlns:p14="http://schemas.microsoft.com/office/powerpoint/2010/main" val="2528707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DD52-83D4-A0D9-0EAD-80A74B51B259}"/>
              </a:ext>
            </a:extLst>
          </p:cNvPr>
          <p:cNvSpPr>
            <a:spLocks noGrp="1"/>
          </p:cNvSpPr>
          <p:nvPr>
            <p:ph type="title"/>
          </p:nvPr>
        </p:nvSpPr>
        <p:spPr/>
        <p:txBody>
          <a:bodyPr/>
          <a:lstStyle/>
          <a:p>
            <a:r>
              <a:rPr lang="en-GB" dirty="0"/>
              <a:t>Conditional independence</a:t>
            </a:r>
          </a:p>
        </p:txBody>
      </p:sp>
      <p:sp>
        <p:nvSpPr>
          <p:cNvPr id="3" name="Content Placeholder 2">
            <a:extLst>
              <a:ext uri="{FF2B5EF4-FFF2-40B4-BE49-F238E27FC236}">
                <a16:creationId xmlns:a16="http://schemas.microsoft.com/office/drawing/2014/main" id="{F88BB7C6-3DD2-C9B6-D121-F85E6A3249B0}"/>
              </a:ext>
            </a:extLst>
          </p:cNvPr>
          <p:cNvSpPr>
            <a:spLocks noGrp="1"/>
          </p:cNvSpPr>
          <p:nvPr>
            <p:ph idx="1"/>
          </p:nvPr>
        </p:nvSpPr>
        <p:spPr/>
        <p:txBody>
          <a:bodyPr/>
          <a:lstStyle/>
          <a:p>
            <a:r>
              <a:rPr lang="en-GB" dirty="0">
                <a:effectLst/>
              </a:rPr>
              <a:t>Suppose we assume that x</a:t>
            </a:r>
            <a:r>
              <a:rPr lang="en-GB" baseline="-25000" dirty="0">
                <a:effectLst/>
              </a:rPr>
              <a:t>t+1</a:t>
            </a:r>
            <a:r>
              <a:rPr lang="en-GB" dirty="0">
                <a:effectLst/>
              </a:rPr>
              <a:t> is independent from  x</a:t>
            </a:r>
            <a:r>
              <a:rPr lang="en-GB" baseline="-25000" dirty="0">
                <a:effectLst/>
              </a:rPr>
              <a:t>1:</a:t>
            </a:r>
            <a:r>
              <a:rPr lang="en-GB" baseline="-25000" dirty="0"/>
              <a:t>t-1</a:t>
            </a:r>
            <a:endParaRPr lang="en-GB" dirty="0">
              <a:effectLst/>
            </a:endParaRPr>
          </a:p>
          <a:p>
            <a:r>
              <a:rPr lang="en-GB" dirty="0"/>
              <a:t>I</a:t>
            </a:r>
            <a:r>
              <a:rPr lang="en-GB" dirty="0">
                <a:effectLst/>
              </a:rPr>
              <a:t>n words, “the future is independent of the past given the present”.</a:t>
            </a:r>
          </a:p>
          <a:p>
            <a:r>
              <a:rPr lang="en-GB" dirty="0">
                <a:effectLst/>
              </a:rPr>
              <a:t>This is called the (first order) Markov assumption.</a:t>
            </a:r>
          </a:p>
          <a:p>
            <a:endParaRPr lang="en-GB" dirty="0">
              <a:effectLst/>
            </a:endParaRPr>
          </a:p>
          <a:p>
            <a:endParaRPr lang="en-GB" dirty="0"/>
          </a:p>
        </p:txBody>
      </p:sp>
      <p:sp>
        <p:nvSpPr>
          <p:cNvPr id="4" name="Slide Number Placeholder 3">
            <a:extLst>
              <a:ext uri="{FF2B5EF4-FFF2-40B4-BE49-F238E27FC236}">
                <a16:creationId xmlns:a16="http://schemas.microsoft.com/office/drawing/2014/main" id="{97C11C10-FA3B-7B58-CEF0-F2BE8365C67D}"/>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dirty="0"/>
          </a:p>
        </p:txBody>
      </p:sp>
    </p:spTree>
    <p:extLst>
      <p:ext uri="{BB962C8B-B14F-4D97-AF65-F5344CB8AC3E}">
        <p14:creationId xmlns:p14="http://schemas.microsoft.com/office/powerpoint/2010/main" val="2672072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F043-18D6-4F53-74AC-95D8DEE00C07}"/>
              </a:ext>
            </a:extLst>
          </p:cNvPr>
          <p:cNvSpPr>
            <a:spLocks noGrp="1"/>
          </p:cNvSpPr>
          <p:nvPr>
            <p:ph type="title"/>
          </p:nvPr>
        </p:nvSpPr>
        <p:spPr/>
        <p:txBody>
          <a:bodyPr/>
          <a:lstStyle/>
          <a:p>
            <a:r>
              <a:rPr lang="en-GB" dirty="0"/>
              <a:t>Markov chains</a:t>
            </a:r>
          </a:p>
        </p:txBody>
      </p:sp>
      <p:sp>
        <p:nvSpPr>
          <p:cNvPr id="3" name="Slide Number Placeholder 2">
            <a:extLst>
              <a:ext uri="{FF2B5EF4-FFF2-40B4-BE49-F238E27FC236}">
                <a16:creationId xmlns:a16="http://schemas.microsoft.com/office/drawing/2014/main" id="{F159E8AE-DCBE-3641-680F-58C728971343}"/>
              </a:ext>
            </a:extLst>
          </p:cNvPr>
          <p:cNvSpPr>
            <a:spLocks noGrp="1"/>
          </p:cNvSpPr>
          <p:nvPr>
            <p:ph type="sldNum" sz="quarter" idx="12"/>
          </p:nvPr>
        </p:nvSpPr>
        <p:spPr/>
        <p:txBody>
          <a:bodyPr/>
          <a:lstStyle/>
          <a:p>
            <a:fld id="{BB98F552-A29D-2D4E-8192-F20670493719}" type="slidenum">
              <a:rPr lang="en-GB" altLang="en-US" smtClean="0"/>
              <a:pPr/>
              <a:t>46</a:t>
            </a:fld>
            <a:endParaRPr lang="en-GB" altLang="en-US" dirty="0"/>
          </a:p>
        </p:txBody>
      </p:sp>
      <p:sp>
        <p:nvSpPr>
          <p:cNvPr id="4" name="Oval 3">
            <a:extLst>
              <a:ext uri="{FF2B5EF4-FFF2-40B4-BE49-F238E27FC236}">
                <a16:creationId xmlns:a16="http://schemas.microsoft.com/office/drawing/2014/main" id="{AAAC29FD-35F7-FCA3-6ACA-7CF32226A06D}"/>
              </a:ext>
            </a:extLst>
          </p:cNvPr>
          <p:cNvSpPr/>
          <p:nvPr/>
        </p:nvSpPr>
        <p:spPr>
          <a:xfrm>
            <a:off x="1763688" y="2353444"/>
            <a:ext cx="432048" cy="43204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5" name="Oval 4">
            <a:extLst>
              <a:ext uri="{FF2B5EF4-FFF2-40B4-BE49-F238E27FC236}">
                <a16:creationId xmlns:a16="http://schemas.microsoft.com/office/drawing/2014/main" id="{E122D428-6EBA-05E7-9850-24B6CD7864B8}"/>
              </a:ext>
            </a:extLst>
          </p:cNvPr>
          <p:cNvSpPr/>
          <p:nvPr/>
        </p:nvSpPr>
        <p:spPr>
          <a:xfrm>
            <a:off x="4644008" y="2353444"/>
            <a:ext cx="432048" cy="43204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7" name="Curved Connector 6">
            <a:extLst>
              <a:ext uri="{FF2B5EF4-FFF2-40B4-BE49-F238E27FC236}">
                <a16:creationId xmlns:a16="http://schemas.microsoft.com/office/drawing/2014/main" id="{095BAB3D-C03E-83C1-CD1D-AFFC71F5047D}"/>
              </a:ext>
            </a:extLst>
          </p:cNvPr>
          <p:cNvCxnSpPr>
            <a:stCxn id="4" idx="0"/>
            <a:endCxn id="5" idx="0"/>
          </p:cNvCxnSpPr>
          <p:nvPr/>
        </p:nvCxnSpPr>
        <p:spPr>
          <a:xfrm rot="5400000" flipH="1" flipV="1">
            <a:off x="3419872" y="913284"/>
            <a:ext cx="12700" cy="2880320"/>
          </a:xfrm>
          <a:prstGeom prst="curvedConnector3">
            <a:avLst>
              <a:gd name="adj1" fmla="val 4562787"/>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A36873F3-1237-375E-3ED7-9CD2E791184D}"/>
              </a:ext>
            </a:extLst>
          </p:cNvPr>
          <p:cNvCxnSpPr>
            <a:cxnSpLocks/>
            <a:stCxn id="5" idx="4"/>
            <a:endCxn id="4" idx="4"/>
          </p:cNvCxnSpPr>
          <p:nvPr/>
        </p:nvCxnSpPr>
        <p:spPr>
          <a:xfrm rot="5400000">
            <a:off x="3419872" y="1345332"/>
            <a:ext cx="12700" cy="2880320"/>
          </a:xfrm>
          <a:prstGeom prst="curvedConnector3">
            <a:avLst>
              <a:gd name="adj1" fmla="val 6069764"/>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7385A7A4-187C-0A0C-06C8-265712251F81}"/>
              </a:ext>
            </a:extLst>
          </p:cNvPr>
          <p:cNvCxnSpPr>
            <a:cxnSpLocks/>
            <a:stCxn id="5" idx="6"/>
            <a:endCxn id="5" idx="5"/>
          </p:cNvCxnSpPr>
          <p:nvPr/>
        </p:nvCxnSpPr>
        <p:spPr>
          <a:xfrm flipH="1">
            <a:off x="5012784" y="2569468"/>
            <a:ext cx="63272" cy="152752"/>
          </a:xfrm>
          <a:prstGeom prst="curvedConnector4">
            <a:avLst>
              <a:gd name="adj1" fmla="val -361297"/>
              <a:gd name="adj2" fmla="val 291076"/>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2F1E23B1-D9E2-4FAA-5A2E-F2849EA39331}"/>
              </a:ext>
            </a:extLst>
          </p:cNvPr>
          <p:cNvCxnSpPr>
            <a:cxnSpLocks/>
            <a:stCxn id="4" idx="2"/>
            <a:endCxn id="4" idx="1"/>
          </p:cNvCxnSpPr>
          <p:nvPr/>
        </p:nvCxnSpPr>
        <p:spPr>
          <a:xfrm rot="10800000" flipH="1">
            <a:off x="1763688" y="2416716"/>
            <a:ext cx="63272" cy="152752"/>
          </a:xfrm>
          <a:prstGeom prst="curvedConnector4">
            <a:avLst>
              <a:gd name="adj1" fmla="val -361297"/>
              <a:gd name="adj2" fmla="val 291076"/>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786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17B4-9CBE-C4F7-D066-7A93401FE3B1}"/>
              </a:ext>
            </a:extLst>
          </p:cNvPr>
          <p:cNvSpPr>
            <a:spLocks noGrp="1"/>
          </p:cNvSpPr>
          <p:nvPr>
            <p:ph type="title"/>
          </p:nvPr>
        </p:nvSpPr>
        <p:spPr/>
        <p:txBody>
          <a:bodyPr/>
          <a:lstStyle/>
          <a:p>
            <a:r>
              <a:rPr lang="en-GB" dirty="0"/>
              <a:t>Behaviour modelling using MC</a:t>
            </a:r>
          </a:p>
        </p:txBody>
      </p:sp>
      <p:sp>
        <p:nvSpPr>
          <p:cNvPr id="3" name="Content Placeholder 2">
            <a:extLst>
              <a:ext uri="{FF2B5EF4-FFF2-40B4-BE49-F238E27FC236}">
                <a16:creationId xmlns:a16="http://schemas.microsoft.com/office/drawing/2014/main" id="{814CBE4B-D758-AFE9-B455-A572637AB6C5}"/>
              </a:ext>
            </a:extLst>
          </p:cNvPr>
          <p:cNvSpPr>
            <a:spLocks noGrp="1"/>
          </p:cNvSpPr>
          <p:nvPr>
            <p:ph idx="1"/>
          </p:nvPr>
        </p:nvSpPr>
        <p:spPr/>
        <p:txBody>
          <a:bodyPr/>
          <a:lstStyle/>
          <a:p>
            <a:r>
              <a:rPr lang="en-GB" dirty="0"/>
              <a:t>Imagine each activity/behaviour state is modelled as a Markov chain state.</a:t>
            </a:r>
          </a:p>
          <a:p>
            <a:r>
              <a:rPr lang="en-GB" dirty="0"/>
              <a:t>Identify the transitions.</a:t>
            </a:r>
          </a:p>
          <a:p>
            <a:r>
              <a:rPr lang="en-GB" dirty="0"/>
              <a:t>Determine the probability of being in each state and the probability of transitioning between the states.</a:t>
            </a:r>
          </a:p>
          <a:p>
            <a:r>
              <a:rPr lang="en-GB" dirty="0"/>
              <a:t>You can use this information to build a Markov Chain model.</a:t>
            </a:r>
          </a:p>
          <a:p>
            <a:r>
              <a:rPr lang="en-GB" dirty="0"/>
              <a:t>You can use the chain probability rule to calculate the probability of being at a current state given an earlier observation. </a:t>
            </a:r>
          </a:p>
        </p:txBody>
      </p:sp>
      <p:sp>
        <p:nvSpPr>
          <p:cNvPr id="4" name="Slide Number Placeholder 3">
            <a:extLst>
              <a:ext uri="{FF2B5EF4-FFF2-40B4-BE49-F238E27FC236}">
                <a16:creationId xmlns:a16="http://schemas.microsoft.com/office/drawing/2014/main" id="{FB7E9BB9-79F2-D339-F3EA-AEF42316B5FE}"/>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Tree>
    <p:extLst>
      <p:ext uri="{BB962C8B-B14F-4D97-AF65-F5344CB8AC3E}">
        <p14:creationId xmlns:p14="http://schemas.microsoft.com/office/powerpoint/2010/main" val="1634524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03D6-316C-AA9D-C0A3-67D179BC8C3D}"/>
              </a:ext>
            </a:extLst>
          </p:cNvPr>
          <p:cNvSpPr>
            <a:spLocks noGrp="1"/>
          </p:cNvSpPr>
          <p:nvPr>
            <p:ph type="title"/>
          </p:nvPr>
        </p:nvSpPr>
        <p:spPr/>
        <p:txBody>
          <a:bodyPr/>
          <a:lstStyle/>
          <a:p>
            <a:r>
              <a:rPr lang="en-GB" dirty="0"/>
              <a:t>Example – daily activity monitoring</a:t>
            </a:r>
          </a:p>
        </p:txBody>
      </p:sp>
      <p:sp>
        <p:nvSpPr>
          <p:cNvPr id="3" name="Slide Number Placeholder 2">
            <a:extLst>
              <a:ext uri="{FF2B5EF4-FFF2-40B4-BE49-F238E27FC236}">
                <a16:creationId xmlns:a16="http://schemas.microsoft.com/office/drawing/2014/main" id="{88D09361-5E3F-F5BE-D4A5-059656E0B8B9}"/>
              </a:ext>
            </a:extLst>
          </p:cNvPr>
          <p:cNvSpPr>
            <a:spLocks noGrp="1"/>
          </p:cNvSpPr>
          <p:nvPr>
            <p:ph type="sldNum" sz="quarter" idx="12"/>
          </p:nvPr>
        </p:nvSpPr>
        <p:spPr/>
        <p:txBody>
          <a:bodyPr/>
          <a:lstStyle/>
          <a:p>
            <a:fld id="{BB98F552-A29D-2D4E-8192-F20670493719}" type="slidenum">
              <a:rPr lang="en-GB" altLang="en-US" smtClean="0"/>
              <a:pPr/>
              <a:t>48</a:t>
            </a:fld>
            <a:endParaRPr lang="en-GB" altLang="en-US" dirty="0"/>
          </a:p>
        </p:txBody>
      </p:sp>
      <p:pic>
        <p:nvPicPr>
          <p:cNvPr id="4" name="Picture 3" descr="Diagram&#10;&#10;Description automatically generated">
            <a:extLst>
              <a:ext uri="{FF2B5EF4-FFF2-40B4-BE49-F238E27FC236}">
                <a16:creationId xmlns:a16="http://schemas.microsoft.com/office/drawing/2014/main" id="{353AF815-E6E8-3D9B-63D1-A57B6FDD800C}"/>
              </a:ext>
            </a:extLst>
          </p:cNvPr>
          <p:cNvPicPr>
            <a:picLocks noChangeAspect="1"/>
          </p:cNvPicPr>
          <p:nvPr/>
        </p:nvPicPr>
        <p:blipFill rotWithShape="1">
          <a:blip r:embed="rId2"/>
          <a:srcRect t="-231"/>
          <a:stretch/>
        </p:blipFill>
        <p:spPr>
          <a:xfrm>
            <a:off x="762555" y="1411163"/>
            <a:ext cx="7618890" cy="2892674"/>
          </a:xfrm>
          <a:prstGeom prst="rect">
            <a:avLst/>
          </a:prstGeom>
        </p:spPr>
      </p:pic>
    </p:spTree>
    <p:extLst>
      <p:ext uri="{BB962C8B-B14F-4D97-AF65-F5344CB8AC3E}">
        <p14:creationId xmlns:p14="http://schemas.microsoft.com/office/powerpoint/2010/main" val="2605591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CE14-94B6-8111-FD5C-055A0D65EBEA}"/>
              </a:ext>
            </a:extLst>
          </p:cNvPr>
          <p:cNvSpPr>
            <a:spLocks noGrp="1"/>
          </p:cNvSpPr>
          <p:nvPr>
            <p:ph type="title"/>
          </p:nvPr>
        </p:nvSpPr>
        <p:spPr/>
        <p:txBody>
          <a:bodyPr/>
          <a:lstStyle/>
          <a:p>
            <a:r>
              <a:rPr lang="en-US" dirty="0"/>
              <a:t>Continuous remote monitoring – activity data</a:t>
            </a:r>
            <a:endParaRPr lang="en-GB" dirty="0"/>
          </a:p>
        </p:txBody>
      </p:sp>
      <p:sp>
        <p:nvSpPr>
          <p:cNvPr id="4" name="Slide Number Placeholder 3">
            <a:extLst>
              <a:ext uri="{FF2B5EF4-FFF2-40B4-BE49-F238E27FC236}">
                <a16:creationId xmlns:a16="http://schemas.microsoft.com/office/drawing/2014/main" id="{E2AA1863-295B-FF82-A053-B22FC5B36A25}"/>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pic>
        <p:nvPicPr>
          <p:cNvPr id="5" name="Picture 4" descr="A picture containing background pattern&#10;&#10;Description automatically generated">
            <a:extLst>
              <a:ext uri="{FF2B5EF4-FFF2-40B4-BE49-F238E27FC236}">
                <a16:creationId xmlns:a16="http://schemas.microsoft.com/office/drawing/2014/main" id="{D522CA98-DC03-64D2-EA34-CE7D2CE7990E}"/>
              </a:ext>
            </a:extLst>
          </p:cNvPr>
          <p:cNvPicPr>
            <a:picLocks noChangeAspect="1"/>
          </p:cNvPicPr>
          <p:nvPr/>
        </p:nvPicPr>
        <p:blipFill>
          <a:blip r:embed="rId2"/>
          <a:stretch>
            <a:fillRect/>
          </a:stretch>
        </p:blipFill>
        <p:spPr>
          <a:xfrm>
            <a:off x="7620000" y="2040661"/>
            <a:ext cx="1218833" cy="2166815"/>
          </a:xfrm>
          <a:prstGeom prst="rect">
            <a:avLst/>
          </a:prstGeom>
        </p:spPr>
      </p:pic>
      <p:pic>
        <p:nvPicPr>
          <p:cNvPr id="6" name="Picture 5" descr="A picture containing text, star, night sky&#10;&#10;Description automatically generated">
            <a:extLst>
              <a:ext uri="{FF2B5EF4-FFF2-40B4-BE49-F238E27FC236}">
                <a16:creationId xmlns:a16="http://schemas.microsoft.com/office/drawing/2014/main" id="{432B5912-E946-33C4-67E9-C37EB92629C3}"/>
              </a:ext>
            </a:extLst>
          </p:cNvPr>
          <p:cNvPicPr>
            <a:picLocks noChangeAspect="1"/>
          </p:cNvPicPr>
          <p:nvPr/>
        </p:nvPicPr>
        <p:blipFill rotWithShape="1">
          <a:blip r:embed="rId3"/>
          <a:srcRect b="6947"/>
          <a:stretch/>
        </p:blipFill>
        <p:spPr>
          <a:xfrm>
            <a:off x="480810" y="1078786"/>
            <a:ext cx="6747133" cy="2070948"/>
          </a:xfrm>
          <a:prstGeom prst="rect">
            <a:avLst/>
          </a:prstGeom>
        </p:spPr>
      </p:pic>
      <p:pic>
        <p:nvPicPr>
          <p:cNvPr id="7" name="Picture 6" descr="A picture containing text, screenshot&#10;&#10;Description automatically generated">
            <a:extLst>
              <a:ext uri="{FF2B5EF4-FFF2-40B4-BE49-F238E27FC236}">
                <a16:creationId xmlns:a16="http://schemas.microsoft.com/office/drawing/2014/main" id="{176B167B-762B-E94B-2BF7-BD010DD4E576}"/>
              </a:ext>
            </a:extLst>
          </p:cNvPr>
          <p:cNvPicPr>
            <a:picLocks noChangeAspect="1"/>
          </p:cNvPicPr>
          <p:nvPr/>
        </p:nvPicPr>
        <p:blipFill>
          <a:blip r:embed="rId4"/>
          <a:stretch>
            <a:fillRect/>
          </a:stretch>
        </p:blipFill>
        <p:spPr>
          <a:xfrm>
            <a:off x="457199" y="3272455"/>
            <a:ext cx="6770743" cy="2233356"/>
          </a:xfrm>
          <a:prstGeom prst="rect">
            <a:avLst/>
          </a:prstGeom>
        </p:spPr>
      </p:pic>
    </p:spTree>
    <p:extLst>
      <p:ext uri="{BB962C8B-B14F-4D97-AF65-F5344CB8AC3E}">
        <p14:creationId xmlns:p14="http://schemas.microsoft.com/office/powerpoint/2010/main" val="148694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B899-CD27-28F3-2EA4-1031063FF347}"/>
              </a:ext>
            </a:extLst>
          </p:cNvPr>
          <p:cNvSpPr>
            <a:spLocks noGrp="1"/>
          </p:cNvSpPr>
          <p:nvPr>
            <p:ph type="title"/>
          </p:nvPr>
        </p:nvSpPr>
        <p:spPr/>
        <p:txBody>
          <a:bodyPr/>
          <a:lstStyle/>
          <a:p>
            <a:r>
              <a:rPr lang="en-GB" dirty="0"/>
              <a:t>Example</a:t>
            </a:r>
          </a:p>
        </p:txBody>
      </p:sp>
      <p:sp>
        <p:nvSpPr>
          <p:cNvPr id="3" name="Slide Number Placeholder 2">
            <a:extLst>
              <a:ext uri="{FF2B5EF4-FFF2-40B4-BE49-F238E27FC236}">
                <a16:creationId xmlns:a16="http://schemas.microsoft.com/office/drawing/2014/main" id="{C4EDE6ED-0FEC-6143-2258-5B34DB1CE298}"/>
              </a:ext>
            </a:extLst>
          </p:cNvPr>
          <p:cNvSpPr>
            <a:spLocks noGrp="1"/>
          </p:cNvSpPr>
          <p:nvPr>
            <p:ph type="sldNum" sz="quarter" idx="12"/>
          </p:nvPr>
        </p:nvSpPr>
        <p:spPr/>
        <p:txBody>
          <a:bodyPr/>
          <a:lstStyle/>
          <a:p>
            <a:fld id="{BB98F552-A29D-2D4E-8192-F20670493719}" type="slidenum">
              <a:rPr lang="en-GB" altLang="en-US" smtClean="0"/>
              <a:pPr/>
              <a:t>5</a:t>
            </a:fld>
            <a:endParaRPr lang="en-GB" altLang="en-US" dirty="0"/>
          </a:p>
        </p:txBody>
      </p:sp>
      <p:pic>
        <p:nvPicPr>
          <p:cNvPr id="4" name="Picture 3" descr="A picture containing text&#10;&#10;Description automatically generated">
            <a:extLst>
              <a:ext uri="{FF2B5EF4-FFF2-40B4-BE49-F238E27FC236}">
                <a16:creationId xmlns:a16="http://schemas.microsoft.com/office/drawing/2014/main" id="{EBE561D9-E876-C1E0-11BB-CAA665B45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83" y="1201316"/>
            <a:ext cx="3465201" cy="2592288"/>
          </a:xfrm>
          <a:prstGeom prst="rect">
            <a:avLst/>
          </a:prstGeom>
        </p:spPr>
      </p:pic>
    </p:spTree>
    <p:extLst>
      <p:ext uri="{BB962C8B-B14F-4D97-AF65-F5344CB8AC3E}">
        <p14:creationId xmlns:p14="http://schemas.microsoft.com/office/powerpoint/2010/main" val="1740409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5B02-0B76-A4A5-7ED2-664D1E6E8018}"/>
              </a:ext>
            </a:extLst>
          </p:cNvPr>
          <p:cNvSpPr>
            <a:spLocks noGrp="1"/>
          </p:cNvSpPr>
          <p:nvPr>
            <p:ph type="title"/>
          </p:nvPr>
        </p:nvSpPr>
        <p:spPr/>
        <p:txBody>
          <a:bodyPr/>
          <a:lstStyle/>
          <a:p>
            <a:r>
              <a:rPr lang="en-GB" dirty="0"/>
              <a:t>Changes in activity patterns</a:t>
            </a:r>
          </a:p>
        </p:txBody>
      </p:sp>
      <p:sp>
        <p:nvSpPr>
          <p:cNvPr id="3" name="Slide Number Placeholder 2">
            <a:extLst>
              <a:ext uri="{FF2B5EF4-FFF2-40B4-BE49-F238E27FC236}">
                <a16:creationId xmlns:a16="http://schemas.microsoft.com/office/drawing/2014/main" id="{E993C3D2-0B56-936F-624C-F0634C2720E3}"/>
              </a:ext>
            </a:extLst>
          </p:cNvPr>
          <p:cNvSpPr>
            <a:spLocks noGrp="1"/>
          </p:cNvSpPr>
          <p:nvPr>
            <p:ph type="sldNum" sz="quarter" idx="12"/>
          </p:nvPr>
        </p:nvSpPr>
        <p:spPr/>
        <p:txBody>
          <a:bodyPr/>
          <a:lstStyle/>
          <a:p>
            <a:fld id="{BB98F552-A29D-2D4E-8192-F20670493719}" type="slidenum">
              <a:rPr lang="en-GB" altLang="en-US" smtClean="0"/>
              <a:pPr/>
              <a:t>50</a:t>
            </a:fld>
            <a:endParaRPr lang="en-GB" altLang="en-US" dirty="0"/>
          </a:p>
        </p:txBody>
      </p:sp>
      <p:pic>
        <p:nvPicPr>
          <p:cNvPr id="4" name="Picture 3" descr="Diagram&#10;&#10;Description automatically generated">
            <a:extLst>
              <a:ext uri="{FF2B5EF4-FFF2-40B4-BE49-F238E27FC236}">
                <a16:creationId xmlns:a16="http://schemas.microsoft.com/office/drawing/2014/main" id="{7EEC9B4F-BC00-201A-E27C-F83580BCEF59}"/>
              </a:ext>
            </a:extLst>
          </p:cNvPr>
          <p:cNvPicPr>
            <a:picLocks noChangeAspect="1"/>
          </p:cNvPicPr>
          <p:nvPr/>
        </p:nvPicPr>
        <p:blipFill>
          <a:blip r:embed="rId2"/>
          <a:stretch>
            <a:fillRect/>
          </a:stretch>
        </p:blipFill>
        <p:spPr>
          <a:xfrm>
            <a:off x="683568" y="1633364"/>
            <a:ext cx="7588250" cy="3297737"/>
          </a:xfrm>
          <a:prstGeom prst="rect">
            <a:avLst/>
          </a:prstGeom>
        </p:spPr>
      </p:pic>
      <p:sp>
        <p:nvSpPr>
          <p:cNvPr id="6" name="TextBox 5">
            <a:extLst>
              <a:ext uri="{FF2B5EF4-FFF2-40B4-BE49-F238E27FC236}">
                <a16:creationId xmlns:a16="http://schemas.microsoft.com/office/drawing/2014/main" id="{F6AA3816-94FE-C85A-946A-59ED1ECE4625}"/>
              </a:ext>
            </a:extLst>
          </p:cNvPr>
          <p:cNvSpPr txBox="1"/>
          <p:nvPr/>
        </p:nvSpPr>
        <p:spPr>
          <a:xfrm>
            <a:off x="682765" y="5344262"/>
            <a:ext cx="4572000" cy="230832"/>
          </a:xfrm>
          <a:prstGeom prst="rect">
            <a:avLst/>
          </a:prstGeom>
          <a:noFill/>
        </p:spPr>
        <p:txBody>
          <a:bodyPr wrap="square">
            <a:spAutoFit/>
          </a:bodyPr>
          <a:lstStyle/>
          <a:p>
            <a:r>
              <a:rPr lang="en-GB" sz="900" dirty="0"/>
              <a:t>For more information see:  https://</a:t>
            </a:r>
            <a:r>
              <a:rPr lang="en-GB" sz="900" dirty="0" err="1"/>
              <a:t>arxiv.org</a:t>
            </a:r>
            <a:r>
              <a:rPr lang="en-GB" sz="900" dirty="0"/>
              <a:t>/abs/2210.01736</a:t>
            </a:r>
          </a:p>
        </p:txBody>
      </p:sp>
    </p:spTree>
    <p:extLst>
      <p:ext uri="{BB962C8B-B14F-4D97-AF65-F5344CB8AC3E}">
        <p14:creationId xmlns:p14="http://schemas.microsoft.com/office/powerpoint/2010/main" val="1948982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1507-26E8-C105-7628-6CC6F2911EAB}"/>
              </a:ext>
            </a:extLst>
          </p:cNvPr>
          <p:cNvSpPr>
            <a:spLocks noGrp="1"/>
          </p:cNvSpPr>
          <p:nvPr>
            <p:ph type="title"/>
          </p:nvPr>
        </p:nvSpPr>
        <p:spPr/>
        <p:txBody>
          <a:bodyPr/>
          <a:lstStyle/>
          <a:p>
            <a:r>
              <a:rPr lang="en-GB" dirty="0"/>
              <a:t>Measuring changes in activity patterns</a:t>
            </a:r>
          </a:p>
        </p:txBody>
      </p:sp>
      <p:sp>
        <p:nvSpPr>
          <p:cNvPr id="3" name="Slide Number Placeholder 2">
            <a:extLst>
              <a:ext uri="{FF2B5EF4-FFF2-40B4-BE49-F238E27FC236}">
                <a16:creationId xmlns:a16="http://schemas.microsoft.com/office/drawing/2014/main" id="{4455F334-E8E7-308E-7D43-854DB3BD8A45}"/>
              </a:ext>
            </a:extLst>
          </p:cNvPr>
          <p:cNvSpPr>
            <a:spLocks noGrp="1"/>
          </p:cNvSpPr>
          <p:nvPr>
            <p:ph type="sldNum" sz="quarter" idx="12"/>
          </p:nvPr>
        </p:nvSpPr>
        <p:spPr/>
        <p:txBody>
          <a:bodyPr/>
          <a:lstStyle/>
          <a:p>
            <a:fld id="{BB98F552-A29D-2D4E-8192-F20670493719}" type="slidenum">
              <a:rPr lang="en-GB" altLang="en-US" smtClean="0"/>
              <a:pPr/>
              <a:t>51</a:t>
            </a:fld>
            <a:endParaRPr lang="en-GB" altLang="en-US" dirty="0"/>
          </a:p>
        </p:txBody>
      </p:sp>
      <p:pic>
        <p:nvPicPr>
          <p:cNvPr id="4" name="Picture 3" descr="Calendar&#10;&#10;Description automatically generated">
            <a:extLst>
              <a:ext uri="{FF2B5EF4-FFF2-40B4-BE49-F238E27FC236}">
                <a16:creationId xmlns:a16="http://schemas.microsoft.com/office/drawing/2014/main" id="{A10F8656-EA0A-E31D-A662-B827F12E87CF}"/>
              </a:ext>
            </a:extLst>
          </p:cNvPr>
          <p:cNvPicPr>
            <a:picLocks noChangeAspect="1"/>
          </p:cNvPicPr>
          <p:nvPr/>
        </p:nvPicPr>
        <p:blipFill rotWithShape="1">
          <a:blip r:embed="rId2"/>
          <a:srcRect b="46836"/>
          <a:stretch/>
        </p:blipFill>
        <p:spPr>
          <a:xfrm>
            <a:off x="611560" y="1273324"/>
            <a:ext cx="7749433" cy="3456384"/>
          </a:xfrm>
          <a:prstGeom prst="rect">
            <a:avLst/>
          </a:prstGeom>
        </p:spPr>
      </p:pic>
      <p:sp>
        <p:nvSpPr>
          <p:cNvPr id="5" name="TextBox 4">
            <a:extLst>
              <a:ext uri="{FF2B5EF4-FFF2-40B4-BE49-F238E27FC236}">
                <a16:creationId xmlns:a16="http://schemas.microsoft.com/office/drawing/2014/main" id="{C2257612-ED5D-6F6E-7875-B4870BDF58D3}"/>
              </a:ext>
            </a:extLst>
          </p:cNvPr>
          <p:cNvSpPr txBox="1"/>
          <p:nvPr/>
        </p:nvSpPr>
        <p:spPr>
          <a:xfrm>
            <a:off x="682765" y="5344262"/>
            <a:ext cx="4572000" cy="230832"/>
          </a:xfrm>
          <a:prstGeom prst="rect">
            <a:avLst/>
          </a:prstGeom>
          <a:noFill/>
        </p:spPr>
        <p:txBody>
          <a:bodyPr wrap="square">
            <a:spAutoFit/>
          </a:bodyPr>
          <a:lstStyle/>
          <a:p>
            <a:r>
              <a:rPr lang="en-GB" sz="900" dirty="0"/>
              <a:t>For more information see:  https://</a:t>
            </a:r>
            <a:r>
              <a:rPr lang="en-GB" sz="900" dirty="0" err="1"/>
              <a:t>arxiv.org</a:t>
            </a:r>
            <a:r>
              <a:rPr lang="en-GB" sz="900" dirty="0"/>
              <a:t>/abs/2210.01736</a:t>
            </a:r>
          </a:p>
        </p:txBody>
      </p:sp>
    </p:spTree>
    <p:extLst>
      <p:ext uri="{BB962C8B-B14F-4D97-AF65-F5344CB8AC3E}">
        <p14:creationId xmlns:p14="http://schemas.microsoft.com/office/powerpoint/2010/main" val="4287164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F79D02-8837-15AA-D6D6-DB1B1D110FD2}"/>
              </a:ext>
            </a:extLst>
          </p:cNvPr>
          <p:cNvSpPr>
            <a:spLocks noGrp="1"/>
          </p:cNvSpPr>
          <p:nvPr>
            <p:ph type="ctrTitle"/>
          </p:nvPr>
        </p:nvSpPr>
        <p:spPr/>
        <p:txBody>
          <a:bodyPr/>
          <a:lstStyle/>
          <a:p>
            <a:r>
              <a:rPr lang="en-GB" dirty="0"/>
              <a:t>Review questions</a:t>
            </a:r>
          </a:p>
        </p:txBody>
      </p:sp>
      <p:sp>
        <p:nvSpPr>
          <p:cNvPr id="6" name="Subtitle 5">
            <a:extLst>
              <a:ext uri="{FF2B5EF4-FFF2-40B4-BE49-F238E27FC236}">
                <a16:creationId xmlns:a16="http://schemas.microsoft.com/office/drawing/2014/main" id="{D5A7BA15-9749-F1A6-44B3-596F754786F6}"/>
              </a:ext>
            </a:extLst>
          </p:cNvPr>
          <p:cNvSpPr>
            <a:spLocks noGrp="1"/>
          </p:cNvSpPr>
          <p:nvPr>
            <p:ph type="subTitle" idx="1"/>
          </p:nvPr>
        </p:nvSpPr>
        <p:spPr/>
        <p:txBody>
          <a:bodyPr/>
          <a:lstStyle/>
          <a:p>
            <a:endParaRPr lang="en-GB"/>
          </a:p>
        </p:txBody>
      </p:sp>
      <p:sp>
        <p:nvSpPr>
          <p:cNvPr id="4" name="Slide Number Placeholder 3">
            <a:extLst>
              <a:ext uri="{FF2B5EF4-FFF2-40B4-BE49-F238E27FC236}">
                <a16:creationId xmlns:a16="http://schemas.microsoft.com/office/drawing/2014/main" id="{35C9D1F3-B990-51EE-887E-04821BD32891}"/>
              </a:ext>
            </a:extLst>
          </p:cNvPr>
          <p:cNvSpPr>
            <a:spLocks noGrp="1"/>
          </p:cNvSpPr>
          <p:nvPr>
            <p:ph type="sldNum" sz="quarter" idx="12"/>
          </p:nvPr>
        </p:nvSpPr>
        <p:spPr/>
        <p:txBody>
          <a:bodyPr/>
          <a:lstStyle/>
          <a:p>
            <a:fld id="{44E22EE9-B8A0-0641-9265-052CFE9B95A7}" type="slidenum">
              <a:rPr lang="en-GB" altLang="en-US" smtClean="0"/>
              <a:pPr/>
              <a:t>52</a:t>
            </a:fld>
            <a:endParaRPr lang="en-GB" altLang="en-US" dirty="0"/>
          </a:p>
        </p:txBody>
      </p:sp>
    </p:spTree>
    <p:extLst>
      <p:ext uri="{BB962C8B-B14F-4D97-AF65-F5344CB8AC3E}">
        <p14:creationId xmlns:p14="http://schemas.microsoft.com/office/powerpoint/2010/main" val="82697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0C9E-3BCD-BF31-FEAE-CD70AFA4262E}"/>
              </a:ext>
            </a:extLst>
          </p:cNvPr>
          <p:cNvSpPr>
            <a:spLocks noGrp="1"/>
          </p:cNvSpPr>
          <p:nvPr>
            <p:ph type="title"/>
          </p:nvPr>
        </p:nvSpPr>
        <p:spPr/>
        <p:txBody>
          <a:bodyPr/>
          <a:lstStyle/>
          <a:p>
            <a:r>
              <a:rPr lang="en-GB" dirty="0"/>
              <a:t>Q1. Entropy</a:t>
            </a:r>
          </a:p>
        </p:txBody>
      </p:sp>
      <p:sp>
        <p:nvSpPr>
          <p:cNvPr id="5" name="Content Placeholder 4">
            <a:extLst>
              <a:ext uri="{FF2B5EF4-FFF2-40B4-BE49-F238E27FC236}">
                <a16:creationId xmlns:a16="http://schemas.microsoft.com/office/drawing/2014/main" id="{371F54E7-D514-148C-3C7D-D662A0F4DFCE}"/>
              </a:ext>
            </a:extLst>
          </p:cNvPr>
          <p:cNvSpPr>
            <a:spLocks noGrp="1"/>
          </p:cNvSpPr>
          <p:nvPr>
            <p:ph idx="1"/>
          </p:nvPr>
        </p:nvSpPr>
        <p:spPr>
          <a:xfrm>
            <a:off x="457200" y="1057011"/>
            <a:ext cx="3466728" cy="4140729"/>
          </a:xfrm>
        </p:spPr>
        <p:txBody>
          <a:bodyPr/>
          <a:lstStyle/>
          <a:p>
            <a:r>
              <a:rPr lang="en-GB" dirty="0"/>
              <a:t>Let’s assume we build a Markov chain and then measure the entropy in activity states of a patient at home over time.</a:t>
            </a:r>
          </a:p>
          <a:p>
            <a:r>
              <a:rPr lang="en-GB" dirty="0"/>
              <a:t>If the patient’s activity suddenly reduces over time, will the entropy decrease or increase? </a:t>
            </a:r>
          </a:p>
        </p:txBody>
      </p:sp>
      <p:sp>
        <p:nvSpPr>
          <p:cNvPr id="3" name="Slide Number Placeholder 2">
            <a:extLst>
              <a:ext uri="{FF2B5EF4-FFF2-40B4-BE49-F238E27FC236}">
                <a16:creationId xmlns:a16="http://schemas.microsoft.com/office/drawing/2014/main" id="{258B70C8-E168-6134-306B-77CE560833C6}"/>
              </a:ext>
            </a:extLst>
          </p:cNvPr>
          <p:cNvSpPr>
            <a:spLocks noGrp="1"/>
          </p:cNvSpPr>
          <p:nvPr>
            <p:ph type="sldNum" sz="quarter" idx="12"/>
          </p:nvPr>
        </p:nvSpPr>
        <p:spPr/>
        <p:txBody>
          <a:bodyPr/>
          <a:lstStyle/>
          <a:p>
            <a:fld id="{BB98F552-A29D-2D4E-8192-F20670493719}" type="slidenum">
              <a:rPr lang="en-GB" altLang="en-US" smtClean="0"/>
              <a:pPr/>
              <a:t>53</a:t>
            </a:fld>
            <a:endParaRPr lang="en-GB" altLang="en-US" dirty="0"/>
          </a:p>
        </p:txBody>
      </p:sp>
      <p:pic>
        <p:nvPicPr>
          <p:cNvPr id="4" name="Picture 3" descr="Diagram&#10;&#10;Description automatically generated">
            <a:extLst>
              <a:ext uri="{FF2B5EF4-FFF2-40B4-BE49-F238E27FC236}">
                <a16:creationId xmlns:a16="http://schemas.microsoft.com/office/drawing/2014/main" id="{BAC676A0-DBC1-ADFB-53EC-463AB2AFDD75}"/>
              </a:ext>
            </a:extLst>
          </p:cNvPr>
          <p:cNvPicPr>
            <a:picLocks noChangeAspect="1"/>
          </p:cNvPicPr>
          <p:nvPr/>
        </p:nvPicPr>
        <p:blipFill rotWithShape="1">
          <a:blip r:embed="rId2"/>
          <a:srcRect r="43063"/>
          <a:stretch/>
        </p:blipFill>
        <p:spPr>
          <a:xfrm>
            <a:off x="4283968" y="1561356"/>
            <a:ext cx="4320480" cy="3297737"/>
          </a:xfrm>
          <a:prstGeom prst="rect">
            <a:avLst/>
          </a:prstGeom>
        </p:spPr>
      </p:pic>
    </p:spTree>
    <p:extLst>
      <p:ext uri="{BB962C8B-B14F-4D97-AF65-F5344CB8AC3E}">
        <p14:creationId xmlns:p14="http://schemas.microsoft.com/office/powerpoint/2010/main" val="507111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2F43-CD78-97D9-B980-93EA3390E903}"/>
              </a:ext>
            </a:extLst>
          </p:cNvPr>
          <p:cNvSpPr>
            <a:spLocks noGrp="1"/>
          </p:cNvSpPr>
          <p:nvPr>
            <p:ph type="title"/>
          </p:nvPr>
        </p:nvSpPr>
        <p:spPr/>
        <p:txBody>
          <a:bodyPr/>
          <a:lstStyle/>
          <a:p>
            <a:r>
              <a:rPr lang="en-GB" dirty="0"/>
              <a:t>Q2. Overfitting</a:t>
            </a:r>
          </a:p>
        </p:txBody>
      </p:sp>
      <p:sp>
        <p:nvSpPr>
          <p:cNvPr id="3" name="Content Placeholder 2">
            <a:extLst>
              <a:ext uri="{FF2B5EF4-FFF2-40B4-BE49-F238E27FC236}">
                <a16:creationId xmlns:a16="http://schemas.microsoft.com/office/drawing/2014/main" id="{51EAD0F9-D4A0-9485-6F53-D32164E4FCA0}"/>
              </a:ext>
            </a:extLst>
          </p:cNvPr>
          <p:cNvSpPr>
            <a:spLocks noGrp="1"/>
          </p:cNvSpPr>
          <p:nvPr>
            <p:ph idx="1"/>
          </p:nvPr>
        </p:nvSpPr>
        <p:spPr/>
        <p:txBody>
          <a:bodyPr/>
          <a:lstStyle/>
          <a:p>
            <a:r>
              <a:rPr lang="en-GB" b="0" i="0" u="none" strike="noStrike" dirty="0">
                <a:solidFill>
                  <a:srgbClr val="444444"/>
                </a:solidFill>
                <a:effectLst/>
              </a:rPr>
              <a:t>If we have more features than the number of training samples, there is risk to overfit the model.</a:t>
            </a:r>
          </a:p>
          <a:p>
            <a:r>
              <a:rPr lang="en-GB" dirty="0">
                <a:solidFill>
                  <a:srgbClr val="444444"/>
                </a:solidFill>
              </a:rPr>
              <a:t>True or False? </a:t>
            </a:r>
            <a:endParaRPr lang="en-GB" b="0" i="0" u="none" strike="noStrike" dirty="0">
              <a:solidFill>
                <a:srgbClr val="444444"/>
              </a:solidFill>
              <a:effectLst/>
            </a:endParaRPr>
          </a:p>
          <a:p>
            <a:endParaRPr lang="en-GB" dirty="0"/>
          </a:p>
        </p:txBody>
      </p:sp>
      <p:sp>
        <p:nvSpPr>
          <p:cNvPr id="4" name="Slide Number Placeholder 3">
            <a:extLst>
              <a:ext uri="{FF2B5EF4-FFF2-40B4-BE49-F238E27FC236}">
                <a16:creationId xmlns:a16="http://schemas.microsoft.com/office/drawing/2014/main" id="{3CFA6AE7-A76B-F5EC-8FB3-2987709E9F6A}"/>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dirty="0"/>
          </a:p>
        </p:txBody>
      </p:sp>
    </p:spTree>
    <p:extLst>
      <p:ext uri="{BB962C8B-B14F-4D97-AF65-F5344CB8AC3E}">
        <p14:creationId xmlns:p14="http://schemas.microsoft.com/office/powerpoint/2010/main" val="2860330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6ACE-97B0-5D7D-BAA6-6FBF2CEF17DF}"/>
              </a:ext>
            </a:extLst>
          </p:cNvPr>
          <p:cNvSpPr>
            <a:spLocks noGrp="1"/>
          </p:cNvSpPr>
          <p:nvPr>
            <p:ph type="title"/>
          </p:nvPr>
        </p:nvSpPr>
        <p:spPr/>
        <p:txBody>
          <a:bodyPr/>
          <a:lstStyle/>
          <a:p>
            <a:r>
              <a:rPr lang="en-GB" dirty="0"/>
              <a:t>Q3. Probability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F2262E1-45F7-58DF-A4A2-C8CF7321D42E}"/>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u="none" strike="noStrike" smtClean="0">
                          <a:latin typeface="Cambria Math" panose="02040503050406030204" pitchFamily="18" charset="0"/>
                        </a:rPr>
                        <m:t>𝑝</m:t>
                      </m:r>
                      <m:d>
                        <m:dPr>
                          <m:ctrlPr>
                            <a:rPr lang="en-GB" b="0" i="1" u="none" strike="noStrike" smtClean="0">
                              <a:latin typeface="Cambria Math" panose="02040503050406030204" pitchFamily="18" charset="0"/>
                            </a:rPr>
                          </m:ctrlPr>
                        </m:dPr>
                        <m:e>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e>
                      </m:d>
                      <m:r>
                        <a:rPr lang="en-GB" b="0" i="1" u="none" strike="noStrike" smtClean="0">
                          <a:latin typeface="Cambria Math" panose="02040503050406030204" pitchFamily="18" charset="0"/>
                        </a:rPr>
                        <m:t>= </m:t>
                      </m:r>
                      <m:nary>
                        <m:naryPr>
                          <m:chr m:val="∑"/>
                          <m:supHide m:val="on"/>
                          <m:ctrlPr>
                            <a:rPr lang="en-GB" b="0" i="1" u="none" strike="noStrike" smtClean="0">
                              <a:latin typeface="Cambria Math" panose="02040503050406030204" pitchFamily="18" charset="0"/>
                            </a:rPr>
                          </m:ctrlPr>
                        </m:naryPr>
                        <m:sub>
                          <m:r>
                            <a:rPr lang="en-GB" b="0" i="1" u="none" strike="noStrike" smtClean="0">
                              <a:latin typeface="Cambria Math" panose="02040503050406030204" pitchFamily="18" charset="0"/>
                            </a:rPr>
                            <m:t>𝑌</m:t>
                          </m:r>
                        </m:sub>
                        <m:sup/>
                        <m:e>
                          <m:r>
                            <a:rPr lang="en-GB" b="0" i="1" u="none" strike="noStrike" smtClean="0">
                              <a:latin typeface="Cambria Math" panose="02040503050406030204" pitchFamily="18" charset="0"/>
                            </a:rPr>
                            <m:t>𝑝</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r>
                            <a:rPr lang="en-GB" b="0" i="1" u="none" strike="noStrike" smtClean="0">
                              <a:latin typeface="Cambria Math" panose="02040503050406030204" pitchFamily="18" charset="0"/>
                            </a:rPr>
                            <m:t>, </m:t>
                          </m:r>
                          <m:r>
                            <a:rPr lang="en-GB" b="0" i="1" u="none" strike="noStrike" smtClean="0">
                              <a:latin typeface="Cambria Math" panose="02040503050406030204" pitchFamily="18" charset="0"/>
                            </a:rPr>
                            <m:t>𝑌</m:t>
                          </m:r>
                          <m:r>
                            <a:rPr lang="en-GB" b="0" i="1" u="none" strike="noStrike" smtClean="0">
                              <a:latin typeface="Cambria Math" panose="02040503050406030204" pitchFamily="18" charset="0"/>
                            </a:rPr>
                            <m:t>)</m:t>
                          </m:r>
                        </m:e>
                      </m:nary>
                    </m:oMath>
                  </m:oMathPara>
                </a14:m>
                <a:endParaRPr lang="en-GB" dirty="0"/>
              </a:p>
              <a:p>
                <a:pPr marL="0" indent="0">
                  <a:buNone/>
                </a:pPr>
                <a:r>
                  <a:rPr lang="en-GB" dirty="0"/>
                  <a:t>If we are not given the direct distribution of 𝑥 to find 𝑃(𝑋=𝑥), we sum all the probability values where 𝑋=𝑥 occurs with all possible values of 𝑌.</a:t>
                </a:r>
              </a:p>
              <a:p>
                <a:pPr marL="0" indent="0">
                  <a:buNone/>
                </a:pPr>
                <a:r>
                  <a:rPr lang="en-GB" dirty="0"/>
                  <a:t>What is this called in probability theory? </a:t>
                </a:r>
              </a:p>
              <a:p>
                <a:endParaRPr lang="en-GB" dirty="0"/>
              </a:p>
            </p:txBody>
          </p:sp>
        </mc:Choice>
        <mc:Fallback xmlns="">
          <p:sp>
            <p:nvSpPr>
              <p:cNvPr id="4" name="Content Placeholder 3">
                <a:extLst>
                  <a:ext uri="{FF2B5EF4-FFF2-40B4-BE49-F238E27FC236}">
                    <a16:creationId xmlns:a16="http://schemas.microsoft.com/office/drawing/2014/main" id="{AF2262E1-45F7-58DF-A4A2-C8CF7321D42E}"/>
                  </a:ext>
                </a:extLst>
              </p:cNvPr>
              <p:cNvSpPr>
                <a:spLocks noGrp="1" noRot="1" noChangeAspect="1" noMove="1" noResize="1" noEditPoints="1" noAdjustHandles="1" noChangeArrowheads="1" noChangeShapeType="1" noTextEdit="1"/>
              </p:cNvSpPr>
              <p:nvPr>
                <p:ph idx="1"/>
              </p:nvPr>
            </p:nvSpPr>
            <p:spPr>
              <a:blipFill>
                <a:blip r:embed="rId2"/>
                <a:stretch>
                  <a:fillRect l="-772" t="-25688"/>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693B5BFF-1457-7FD9-C425-E20EFBA8F5CB}"/>
              </a:ext>
            </a:extLst>
          </p:cNvPr>
          <p:cNvSpPr>
            <a:spLocks noGrp="1"/>
          </p:cNvSpPr>
          <p:nvPr>
            <p:ph type="sldNum" sz="quarter" idx="12"/>
          </p:nvPr>
        </p:nvSpPr>
        <p:spPr/>
        <p:txBody>
          <a:bodyPr/>
          <a:lstStyle/>
          <a:p>
            <a:fld id="{BB98F552-A29D-2D4E-8192-F20670493719}" type="slidenum">
              <a:rPr lang="en-GB" altLang="en-US" smtClean="0"/>
              <a:pPr/>
              <a:t>55</a:t>
            </a:fld>
            <a:endParaRPr lang="en-GB" altLang="en-US" dirty="0"/>
          </a:p>
        </p:txBody>
      </p:sp>
    </p:spTree>
    <p:extLst>
      <p:ext uri="{BB962C8B-B14F-4D97-AF65-F5344CB8AC3E}">
        <p14:creationId xmlns:p14="http://schemas.microsoft.com/office/powerpoint/2010/main" val="3201694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Several slides in this lecture are adapted from Kevin Murphy’s book: </a:t>
            </a:r>
          </a:p>
          <a:p>
            <a:pPr lvl="1"/>
            <a:r>
              <a:rPr lang="en-GB" dirty="0"/>
              <a:t>Machine Learning: A Probabilistic Perspective Kevin P. Murphy, MIT Press.</a:t>
            </a:r>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56</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123A-C529-05FF-5E18-416DF530D19A}"/>
              </a:ext>
            </a:extLst>
          </p:cNvPr>
          <p:cNvSpPr>
            <a:spLocks noGrp="1"/>
          </p:cNvSpPr>
          <p:nvPr>
            <p:ph type="title"/>
          </p:nvPr>
        </p:nvSpPr>
        <p:spPr/>
        <p:txBody>
          <a:bodyPr/>
          <a:lstStyle/>
          <a:p>
            <a:r>
              <a:rPr lang="en-GB" dirty="0"/>
              <a:t>Example- How do you represent these as probability? </a:t>
            </a:r>
          </a:p>
        </p:txBody>
      </p:sp>
      <p:sp>
        <p:nvSpPr>
          <p:cNvPr id="3" name="Content Placeholder 2">
            <a:extLst>
              <a:ext uri="{FF2B5EF4-FFF2-40B4-BE49-F238E27FC236}">
                <a16:creationId xmlns:a16="http://schemas.microsoft.com/office/drawing/2014/main" id="{D03A27B2-C311-63B2-E437-BC3043932729}"/>
              </a:ext>
            </a:extLst>
          </p:cNvPr>
          <p:cNvSpPr>
            <a:spLocks noGrp="1"/>
          </p:cNvSpPr>
          <p:nvPr>
            <p:ph idx="1"/>
          </p:nvPr>
        </p:nvSpPr>
        <p:spPr/>
        <p:txBody>
          <a:bodyPr/>
          <a:lstStyle/>
          <a:p>
            <a:pPr algn="l"/>
            <a:r>
              <a:rPr lang="en-GB" b="0" i="0" u="none" strike="noStrike" dirty="0">
                <a:solidFill>
                  <a:srgbClr val="212B32"/>
                </a:solidFill>
                <a:effectLst/>
              </a:rPr>
              <a:t>Alzheimer's disease is most common in people over the age of 65.</a:t>
            </a:r>
          </a:p>
          <a:p>
            <a:pPr algn="l"/>
            <a:r>
              <a:rPr lang="en-GB" b="0" i="0" u="none" strike="noStrike" dirty="0">
                <a:solidFill>
                  <a:srgbClr val="212B32"/>
                </a:solidFill>
                <a:effectLst/>
              </a:rPr>
              <a:t>The risk of Alzheimer's disease and other types of dementia increases with age, affecting an estimated 1 in 14 people over the age of 65 and 1 in every 6 people over the age of 80.</a:t>
            </a:r>
          </a:p>
          <a:p>
            <a:pPr algn="l"/>
            <a:r>
              <a:rPr lang="en-GB" b="0" i="0" u="none" strike="noStrike" dirty="0">
                <a:solidFill>
                  <a:srgbClr val="212B32"/>
                </a:solidFill>
                <a:effectLst/>
              </a:rPr>
              <a:t>But around 1 in every 20 people with Alzheimer's disease are under the age of 65. This is called early- or young-onset Alzheimer's disease.</a:t>
            </a:r>
          </a:p>
          <a:p>
            <a:endParaRPr lang="en-GB" dirty="0"/>
          </a:p>
        </p:txBody>
      </p:sp>
      <p:sp>
        <p:nvSpPr>
          <p:cNvPr id="4" name="Slide Number Placeholder 3">
            <a:extLst>
              <a:ext uri="{FF2B5EF4-FFF2-40B4-BE49-F238E27FC236}">
                <a16:creationId xmlns:a16="http://schemas.microsoft.com/office/drawing/2014/main" id="{498EED8E-5513-4BE0-F2F1-984BC9077FE1}"/>
              </a:ext>
            </a:extLst>
          </p:cNvPr>
          <p:cNvSpPr>
            <a:spLocks noGrp="1"/>
          </p:cNvSpPr>
          <p:nvPr>
            <p:ph type="sldNum" sz="quarter" idx="12"/>
          </p:nvPr>
        </p:nvSpPr>
        <p:spPr/>
        <p:txBody>
          <a:bodyPr/>
          <a:lstStyle/>
          <a:p>
            <a:fld id="{44E22EE9-B8A0-0641-9265-052CFE9B95A7}" type="slidenum">
              <a:rPr lang="en-GB" altLang="en-US" smtClean="0"/>
              <a:pPr/>
              <a:t>6</a:t>
            </a:fld>
            <a:endParaRPr lang="en-GB" altLang="en-US" dirty="0"/>
          </a:p>
        </p:txBody>
      </p:sp>
      <p:sp>
        <p:nvSpPr>
          <p:cNvPr id="5" name="TextBox 4">
            <a:extLst>
              <a:ext uri="{FF2B5EF4-FFF2-40B4-BE49-F238E27FC236}">
                <a16:creationId xmlns:a16="http://schemas.microsoft.com/office/drawing/2014/main" id="{D1A3C695-7F07-5709-FDD5-6E164CC06E4A}"/>
              </a:ext>
            </a:extLst>
          </p:cNvPr>
          <p:cNvSpPr txBox="1"/>
          <p:nvPr/>
        </p:nvSpPr>
        <p:spPr>
          <a:xfrm>
            <a:off x="539552" y="5372245"/>
            <a:ext cx="3454792" cy="230832"/>
          </a:xfrm>
          <a:prstGeom prst="rect">
            <a:avLst/>
          </a:prstGeom>
          <a:noFill/>
        </p:spPr>
        <p:txBody>
          <a:bodyPr wrap="none" rtlCol="0">
            <a:spAutoFit/>
          </a:bodyPr>
          <a:lstStyle/>
          <a:p>
            <a:r>
              <a:rPr lang="en-GB" sz="900" dirty="0">
                <a:latin typeface="Gill Sans MT" panose="020B0502020104020203" pitchFamily="34" charset="77"/>
              </a:rPr>
              <a:t>Data source: NHS, https://</a:t>
            </a:r>
            <a:r>
              <a:rPr lang="en-GB" sz="900" dirty="0" err="1">
                <a:latin typeface="Gill Sans MT" panose="020B0502020104020203" pitchFamily="34" charset="77"/>
              </a:rPr>
              <a:t>www.nhs.uk</a:t>
            </a:r>
            <a:r>
              <a:rPr lang="en-GB" sz="900" dirty="0">
                <a:latin typeface="Gill Sans MT" panose="020B0502020104020203" pitchFamily="34" charset="77"/>
              </a:rPr>
              <a:t>/conditions/</a:t>
            </a:r>
            <a:r>
              <a:rPr lang="en-GB" sz="900" dirty="0" err="1">
                <a:latin typeface="Gill Sans MT" panose="020B0502020104020203" pitchFamily="34" charset="77"/>
              </a:rPr>
              <a:t>alzheimers</a:t>
            </a:r>
            <a:r>
              <a:rPr lang="en-GB" sz="900" dirty="0">
                <a:latin typeface="Gill Sans MT" panose="020B0502020104020203" pitchFamily="34" charset="77"/>
              </a:rPr>
              <a:t>-disease/</a:t>
            </a:r>
          </a:p>
        </p:txBody>
      </p:sp>
    </p:spTree>
    <p:extLst>
      <p:ext uri="{BB962C8B-B14F-4D97-AF65-F5344CB8AC3E}">
        <p14:creationId xmlns:p14="http://schemas.microsoft.com/office/powerpoint/2010/main" val="36118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5CC0-843D-8514-0FFB-59B80B4B1F2D}"/>
              </a:ext>
            </a:extLst>
          </p:cNvPr>
          <p:cNvSpPr>
            <a:spLocks noGrp="1"/>
          </p:cNvSpPr>
          <p:nvPr>
            <p:ph type="title"/>
          </p:nvPr>
        </p:nvSpPr>
        <p:spPr/>
        <p:txBody>
          <a:bodyPr/>
          <a:lstStyle/>
          <a:p>
            <a:r>
              <a:rPr lang="en-GB" dirty="0"/>
              <a:t>Random variable</a:t>
            </a:r>
          </a:p>
        </p:txBody>
      </p:sp>
      <p:sp>
        <p:nvSpPr>
          <p:cNvPr id="3" name="Content Placeholder 2">
            <a:extLst>
              <a:ext uri="{FF2B5EF4-FFF2-40B4-BE49-F238E27FC236}">
                <a16:creationId xmlns:a16="http://schemas.microsoft.com/office/drawing/2014/main" id="{3E7FDE9E-21D8-6A02-5123-63A09B2A8478}"/>
              </a:ext>
            </a:extLst>
          </p:cNvPr>
          <p:cNvSpPr>
            <a:spLocks noGrp="1"/>
          </p:cNvSpPr>
          <p:nvPr>
            <p:ph idx="1"/>
          </p:nvPr>
        </p:nvSpPr>
        <p:spPr/>
        <p:txBody>
          <a:bodyPr/>
          <a:lstStyle/>
          <a:p>
            <a:pPr algn="l"/>
            <a:r>
              <a:rPr lang="en-GB" b="0" i="0" u="none" strike="noStrike" dirty="0">
                <a:solidFill>
                  <a:srgbClr val="000000"/>
                </a:solidFill>
                <a:effectLst/>
              </a:rPr>
              <a:t>A random variable is a variable that can take on different values randomly.</a:t>
            </a:r>
          </a:p>
          <a:p>
            <a:pPr algn="l"/>
            <a:r>
              <a:rPr lang="en-GB" b="0" i="0" u="none" strike="noStrike" dirty="0">
                <a:solidFill>
                  <a:srgbClr val="000000"/>
                </a:solidFill>
                <a:effectLst/>
              </a:rPr>
              <a:t>Random variables may be discrete or continuous. A discrete random variable is one that has a ﬁnite or countably inﬁnite number of states.</a:t>
            </a:r>
          </a:p>
          <a:p>
            <a:pPr algn="l"/>
            <a:r>
              <a:rPr lang="en-GB" b="0" i="0" u="none" strike="noStrike" dirty="0">
                <a:solidFill>
                  <a:srgbClr val="000000"/>
                </a:solidFill>
                <a:effectLst/>
              </a:rPr>
              <a:t>Note that these states are not necessarily the integers; they can also just be named states that are not considered to have any numerical value.</a:t>
            </a:r>
          </a:p>
          <a:p>
            <a:endParaRPr lang="en-GB" dirty="0"/>
          </a:p>
        </p:txBody>
      </p:sp>
      <p:sp>
        <p:nvSpPr>
          <p:cNvPr id="4" name="Slide Number Placeholder 3">
            <a:extLst>
              <a:ext uri="{FF2B5EF4-FFF2-40B4-BE49-F238E27FC236}">
                <a16:creationId xmlns:a16="http://schemas.microsoft.com/office/drawing/2014/main" id="{10744255-3596-46C8-916E-AC7D756EEB39}"/>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spTree>
    <p:extLst>
      <p:ext uri="{BB962C8B-B14F-4D97-AF65-F5344CB8AC3E}">
        <p14:creationId xmlns:p14="http://schemas.microsoft.com/office/powerpoint/2010/main" val="102669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8845-4140-58AE-DF09-5C7338D279BE}"/>
              </a:ext>
            </a:extLst>
          </p:cNvPr>
          <p:cNvSpPr>
            <a:spLocks noGrp="1"/>
          </p:cNvSpPr>
          <p:nvPr>
            <p:ph type="title"/>
          </p:nvPr>
        </p:nvSpPr>
        <p:spPr/>
        <p:txBody>
          <a:bodyPr/>
          <a:lstStyle/>
          <a:p>
            <a:r>
              <a:rPr lang="en-GB" dirty="0"/>
              <a:t>Probability distribution</a:t>
            </a:r>
          </a:p>
        </p:txBody>
      </p:sp>
      <p:sp>
        <p:nvSpPr>
          <p:cNvPr id="3" name="Content Placeholder 2">
            <a:extLst>
              <a:ext uri="{FF2B5EF4-FFF2-40B4-BE49-F238E27FC236}">
                <a16:creationId xmlns:a16="http://schemas.microsoft.com/office/drawing/2014/main" id="{72AD8F8C-77E5-83C6-3FEF-5DA60A4A6F54}"/>
              </a:ext>
            </a:extLst>
          </p:cNvPr>
          <p:cNvSpPr>
            <a:spLocks noGrp="1"/>
          </p:cNvSpPr>
          <p:nvPr>
            <p:ph idx="1"/>
          </p:nvPr>
        </p:nvSpPr>
        <p:spPr/>
        <p:txBody>
          <a:bodyPr/>
          <a:lstStyle/>
          <a:p>
            <a:pPr algn="l"/>
            <a:r>
              <a:rPr lang="en-GB" b="0" i="0" u="none" strike="noStrike" dirty="0">
                <a:solidFill>
                  <a:srgbClr val="000000"/>
                </a:solidFill>
                <a:effectLst/>
              </a:rPr>
              <a:t>A probability distribution is a description of how likely a random variable or set of random variables is to take on each of its possible states. </a:t>
            </a:r>
          </a:p>
          <a:p>
            <a:pPr algn="l"/>
            <a:r>
              <a:rPr lang="en-GB" b="0" i="0" u="none" strike="noStrike" dirty="0">
                <a:solidFill>
                  <a:srgbClr val="000000"/>
                </a:solidFill>
                <a:effectLst/>
              </a:rPr>
              <a:t>The way we describe probability distributions depends on whether the variables are discrete or continuous.</a:t>
            </a:r>
          </a:p>
          <a:p>
            <a:endParaRPr lang="en-GB" dirty="0"/>
          </a:p>
        </p:txBody>
      </p:sp>
      <p:sp>
        <p:nvSpPr>
          <p:cNvPr id="4" name="Slide Number Placeholder 3">
            <a:extLst>
              <a:ext uri="{FF2B5EF4-FFF2-40B4-BE49-F238E27FC236}">
                <a16:creationId xmlns:a16="http://schemas.microsoft.com/office/drawing/2014/main" id="{833BF8D2-131A-AB5C-8CC1-684A880D9822}"/>
              </a:ext>
            </a:extLst>
          </p:cNvPr>
          <p:cNvSpPr>
            <a:spLocks noGrp="1"/>
          </p:cNvSpPr>
          <p:nvPr>
            <p:ph type="sldNum" sz="quarter" idx="12"/>
          </p:nvPr>
        </p:nvSpPr>
        <p:spPr/>
        <p:txBody>
          <a:bodyPr/>
          <a:lstStyle/>
          <a:p>
            <a:fld id="{44E22EE9-B8A0-0641-9265-052CFE9B95A7}" type="slidenum">
              <a:rPr lang="en-GB" altLang="en-US" smtClean="0"/>
              <a:pPr/>
              <a:t>8</a:t>
            </a:fld>
            <a:endParaRPr lang="en-GB" altLang="en-US" dirty="0"/>
          </a:p>
        </p:txBody>
      </p:sp>
    </p:spTree>
    <p:extLst>
      <p:ext uri="{BB962C8B-B14F-4D97-AF65-F5344CB8AC3E}">
        <p14:creationId xmlns:p14="http://schemas.microsoft.com/office/powerpoint/2010/main" val="131069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1376-05EA-B52C-BD6B-B164486C6BEB}"/>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C576BD2A-11A0-9483-6F7A-AC1BB46CA009}"/>
              </a:ext>
            </a:extLst>
          </p:cNvPr>
          <p:cNvSpPr>
            <a:spLocks noGrp="1"/>
          </p:cNvSpPr>
          <p:nvPr>
            <p:ph idx="1"/>
          </p:nvPr>
        </p:nvSpPr>
        <p:spPr/>
        <p:txBody>
          <a:bodyPr/>
          <a:lstStyle/>
          <a:p>
            <a:r>
              <a:rPr lang="en-GB" dirty="0">
                <a:effectLst/>
              </a:rPr>
              <a:t>The expression p(A) denotes the probability that the event A is true.</a:t>
            </a:r>
          </a:p>
          <a:p>
            <a:r>
              <a:rPr lang="en-GB" dirty="0">
                <a:effectLst/>
              </a:rPr>
              <a:t>For example, </a:t>
            </a:r>
            <a:r>
              <a:rPr lang="en-GB" dirty="0">
                <a:solidFill>
                  <a:srgbClr val="FF0000"/>
                </a:solidFill>
                <a:effectLst/>
              </a:rPr>
              <a:t>A</a:t>
            </a:r>
            <a:r>
              <a:rPr lang="en-GB" dirty="0">
                <a:effectLst/>
              </a:rPr>
              <a:t> might be the logical expression “A patient has Alzheimer’s disease”.</a:t>
            </a:r>
          </a:p>
          <a:p>
            <a:r>
              <a:rPr lang="en-GB" dirty="0">
                <a:effectLst/>
              </a:rPr>
              <a:t>We require that 0 ≤ p(A) ≤ 1, </a:t>
            </a:r>
          </a:p>
          <a:p>
            <a:pPr marL="0" indent="0">
              <a:buNone/>
            </a:pPr>
            <a:endParaRPr lang="en-GB" dirty="0">
              <a:effectLst/>
            </a:endParaRPr>
          </a:p>
          <a:p>
            <a:pPr marL="0" indent="0">
              <a:buNone/>
            </a:pPr>
            <a:r>
              <a:rPr lang="en-GB" dirty="0">
                <a:effectLst/>
              </a:rPr>
              <a:t>Where</a:t>
            </a:r>
            <a:r>
              <a:rPr lang="en-GB" dirty="0"/>
              <a:t> </a:t>
            </a:r>
            <a:r>
              <a:rPr lang="en-GB" dirty="0">
                <a:effectLst/>
              </a:rPr>
              <a:t>p(A) = 0 means the person definitely does not have the disease, and p(A) = 1 means the patient definitely has the disease.</a:t>
            </a:r>
          </a:p>
          <a:p>
            <a:endParaRPr lang="en-US" dirty="0"/>
          </a:p>
        </p:txBody>
      </p:sp>
      <p:sp>
        <p:nvSpPr>
          <p:cNvPr id="4" name="Slide Number Placeholder 3">
            <a:extLst>
              <a:ext uri="{FF2B5EF4-FFF2-40B4-BE49-F238E27FC236}">
                <a16:creationId xmlns:a16="http://schemas.microsoft.com/office/drawing/2014/main" id="{0B72A73E-FF64-D546-5579-A57525478128}"/>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spTree>
    <p:extLst>
      <p:ext uri="{BB962C8B-B14F-4D97-AF65-F5344CB8AC3E}">
        <p14:creationId xmlns:p14="http://schemas.microsoft.com/office/powerpoint/2010/main" val="1706775504"/>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38052</TotalTime>
  <Words>2587</Words>
  <Application>Microsoft Macintosh PowerPoint</Application>
  <PresentationFormat>On-screen Show (16:10)</PresentationFormat>
  <Paragraphs>303</Paragraphs>
  <Slides>57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57</vt:i4>
      </vt:variant>
      <vt:variant>
        <vt:lpstr>Custom Shows</vt:lpstr>
      </vt:variant>
      <vt:variant>
        <vt:i4>1</vt:i4>
      </vt:variant>
    </vt:vector>
  </HeadingPairs>
  <TitlesOfParts>
    <vt:vector size="65" baseType="lpstr">
      <vt:lpstr>Arial</vt:lpstr>
      <vt:lpstr>Calibri</vt:lpstr>
      <vt:lpstr>Cambria Math</vt:lpstr>
      <vt:lpstr>Gill Sans MT</vt:lpstr>
      <vt:lpstr>Helvetica</vt:lpstr>
      <vt:lpstr>Verdana</vt:lpstr>
      <vt:lpstr>CCSR</vt:lpstr>
      <vt:lpstr>PowerPoint Presentation</vt:lpstr>
      <vt:lpstr>Probability</vt:lpstr>
      <vt:lpstr>Mathematical notations </vt:lpstr>
      <vt:lpstr>Probability</vt:lpstr>
      <vt:lpstr>Example</vt:lpstr>
      <vt:lpstr>Example- How do you represent these as probability? </vt:lpstr>
      <vt:lpstr>Random variable</vt:lpstr>
      <vt:lpstr>Probability distribution</vt:lpstr>
      <vt:lpstr>Probability</vt:lpstr>
      <vt:lpstr>p(A ̅)</vt:lpstr>
      <vt:lpstr>Probability of a union of two events</vt:lpstr>
      <vt:lpstr>Joint probabilities</vt:lpstr>
      <vt:lpstr>Marginalisation</vt:lpstr>
      <vt:lpstr>Marginalisation</vt:lpstr>
      <vt:lpstr>Conditional probability</vt:lpstr>
      <vt:lpstr>Bayes rule </vt:lpstr>
      <vt:lpstr>Bayes theorem</vt:lpstr>
      <vt:lpstr>Example: medical diagnosis</vt:lpstr>
      <vt:lpstr>Example: medical diagnosis</vt:lpstr>
      <vt:lpstr>Example: medical diagnosis</vt:lpstr>
      <vt:lpstr>Example: medical diagnosis</vt:lpstr>
      <vt:lpstr>Independence</vt:lpstr>
      <vt:lpstr>Probability density function </vt:lpstr>
      <vt:lpstr>Continuous random variables</vt:lpstr>
      <vt:lpstr>Cumulative Distribution Function (cdf)</vt:lpstr>
      <vt:lpstr>Probability Density Function*</vt:lpstr>
      <vt:lpstr>Probability Density Function vs Cumulative Distribution Function </vt:lpstr>
      <vt:lpstr>pdf for the standard normal</vt:lpstr>
      <vt:lpstr>Mean</vt:lpstr>
      <vt:lpstr>Example: Expected value</vt:lpstr>
      <vt:lpstr>Bernoulli </vt:lpstr>
      <vt:lpstr>Binomial distribution</vt:lpstr>
      <vt:lpstr>Binomial distribution</vt:lpstr>
      <vt:lpstr>The multinomial and multinoulli distributions*</vt:lpstr>
      <vt:lpstr>Application: DNA sequence</vt:lpstr>
      <vt:lpstr>Gaussian (normal) distribution</vt:lpstr>
      <vt:lpstr>The standard normal distribution</vt:lpstr>
      <vt:lpstr>Multivariate Gaussian</vt:lpstr>
      <vt:lpstr>Information Theory</vt:lpstr>
      <vt:lpstr>Information Theory</vt:lpstr>
      <vt:lpstr>Shannon's entropy</vt:lpstr>
      <vt:lpstr>Example 1</vt:lpstr>
      <vt:lpstr>Example 2</vt:lpstr>
      <vt:lpstr>Example 3</vt:lpstr>
      <vt:lpstr>Conditional independence</vt:lpstr>
      <vt:lpstr>Markov chains</vt:lpstr>
      <vt:lpstr>Behaviour modelling using MC</vt:lpstr>
      <vt:lpstr>Example – daily activity monitoring</vt:lpstr>
      <vt:lpstr>Continuous remote monitoring – activity data</vt:lpstr>
      <vt:lpstr>Changes in activity patterns</vt:lpstr>
      <vt:lpstr>Measuring changes in activity patterns</vt:lpstr>
      <vt:lpstr>Review questions</vt:lpstr>
      <vt:lpstr>Q1. Entropy</vt:lpstr>
      <vt:lpstr>Q2. Overfitting</vt:lpstr>
      <vt:lpstr>Q3. Probability</vt:lpstr>
      <vt:lpstr>Acknowledgement</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200</cp:revision>
  <cp:lastPrinted>2018-10-01T18:07:26Z</cp:lastPrinted>
  <dcterms:created xsi:type="dcterms:W3CDTF">2015-10-05T13:27:19Z</dcterms:created>
  <dcterms:modified xsi:type="dcterms:W3CDTF">2022-12-13T10:28:27Z</dcterms:modified>
  <cp:category/>
</cp:coreProperties>
</file>