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5" r:id="rId1"/>
  </p:sldMasterIdLst>
  <p:notesMasterIdLst>
    <p:notesMasterId r:id="rId50"/>
  </p:notesMasterIdLst>
  <p:handoutMasterIdLst>
    <p:handoutMasterId r:id="rId51"/>
  </p:handoutMasterIdLst>
  <p:sldIdLst>
    <p:sldId id="297" r:id="rId2"/>
    <p:sldId id="1248" r:id="rId3"/>
    <p:sldId id="1249" r:id="rId4"/>
    <p:sldId id="1250" r:id="rId5"/>
    <p:sldId id="1251" r:id="rId6"/>
    <p:sldId id="1252" r:id="rId7"/>
    <p:sldId id="1253" r:id="rId8"/>
    <p:sldId id="1254" r:id="rId9"/>
    <p:sldId id="1255" r:id="rId10"/>
    <p:sldId id="1256" r:id="rId11"/>
    <p:sldId id="1257" r:id="rId12"/>
    <p:sldId id="1247" r:id="rId13"/>
    <p:sldId id="1258" r:id="rId14"/>
    <p:sldId id="1259" r:id="rId15"/>
    <p:sldId id="1260" r:id="rId16"/>
    <p:sldId id="1261" r:id="rId17"/>
    <p:sldId id="1262" r:id="rId18"/>
    <p:sldId id="1263" r:id="rId19"/>
    <p:sldId id="1264" r:id="rId20"/>
    <p:sldId id="1265" r:id="rId21"/>
    <p:sldId id="1268" r:id="rId22"/>
    <p:sldId id="1272" r:id="rId23"/>
    <p:sldId id="1273" r:id="rId24"/>
    <p:sldId id="1274" r:id="rId25"/>
    <p:sldId id="1275" r:id="rId26"/>
    <p:sldId id="1276" r:id="rId27"/>
    <p:sldId id="1277" r:id="rId28"/>
    <p:sldId id="1267" r:id="rId29"/>
    <p:sldId id="1270" r:id="rId30"/>
    <p:sldId id="1266" r:id="rId31"/>
    <p:sldId id="1278" r:id="rId32"/>
    <p:sldId id="1280" r:id="rId33"/>
    <p:sldId id="1281" r:id="rId34"/>
    <p:sldId id="1279" r:id="rId35"/>
    <p:sldId id="1282" r:id="rId36"/>
    <p:sldId id="1285" r:id="rId37"/>
    <p:sldId id="1286" r:id="rId38"/>
    <p:sldId id="1283" r:id="rId39"/>
    <p:sldId id="1284" r:id="rId40"/>
    <p:sldId id="1287" r:id="rId41"/>
    <p:sldId id="1288" r:id="rId42"/>
    <p:sldId id="1289" r:id="rId43"/>
    <p:sldId id="1290" r:id="rId44"/>
    <p:sldId id="1291" r:id="rId45"/>
    <p:sldId id="1292" r:id="rId46"/>
    <p:sldId id="1293" r:id="rId47"/>
    <p:sldId id="1294" r:id="rId48"/>
    <p:sldId id="1149" r:id="rId49"/>
  </p:sldIdLst>
  <p:sldSz cx="9144000" cy="5715000" type="screen16x10"/>
  <p:notesSz cx="7099300" cy="10234613"/>
  <p:custShowLst>
    <p:custShow name="Custom Show 1" id="0">
      <p:sldLst/>
    </p:custShow>
  </p:custShow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3CB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17"/>
    <p:restoredTop sz="88409"/>
  </p:normalViewPr>
  <p:slideViewPr>
    <p:cSldViewPr>
      <p:cViewPr varScale="1">
        <p:scale>
          <a:sx n="134" d="100"/>
          <a:sy n="134" d="100"/>
        </p:scale>
        <p:origin x="1096" y="176"/>
      </p:cViewPr>
      <p:guideLst>
        <p:guide orient="horz" pos="180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84" y="-11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3EEB7E-342C-4D44-8425-C98E9D60EF2B}"/>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3" name="Date Placeholder 2">
            <a:extLst>
              <a:ext uri="{FF2B5EF4-FFF2-40B4-BE49-F238E27FC236}">
                <a16:creationId xmlns:a16="http://schemas.microsoft.com/office/drawing/2014/main" id="{9A43D0DD-932A-5741-880E-160F8E56A889}"/>
              </a:ext>
            </a:extLst>
          </p:cNvPr>
          <p:cNvSpPr>
            <a:spLocks noGrp="1"/>
          </p:cNvSpPr>
          <p:nvPr>
            <p:ph type="dt" sz="quarter"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C1C3F073-AC64-0F45-9937-4D0EE9B5E984}" type="datetimeFigureOut">
              <a:rPr lang="en-GB" altLang="en-US"/>
              <a:pPr>
                <a:defRPr/>
              </a:pPr>
              <a:t>14/12/2022</a:t>
            </a:fld>
            <a:endParaRPr lang="en-GB" altLang="en-US" dirty="0"/>
          </a:p>
        </p:txBody>
      </p:sp>
      <p:sp>
        <p:nvSpPr>
          <p:cNvPr id="4" name="Footer Placeholder 3">
            <a:extLst>
              <a:ext uri="{FF2B5EF4-FFF2-40B4-BE49-F238E27FC236}">
                <a16:creationId xmlns:a16="http://schemas.microsoft.com/office/drawing/2014/main" id="{8A873E12-75FF-1948-A0BC-C4BC40ED2AEF}"/>
              </a:ext>
            </a:extLst>
          </p:cNvPr>
          <p:cNvSpPr>
            <a:spLocks noGrp="1"/>
          </p:cNvSpPr>
          <p:nvPr>
            <p:ph type="ftr" sz="quarter" idx="2"/>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5" name="Slide Number Placeholder 4">
            <a:extLst>
              <a:ext uri="{FF2B5EF4-FFF2-40B4-BE49-F238E27FC236}">
                <a16:creationId xmlns:a16="http://schemas.microsoft.com/office/drawing/2014/main" id="{A174CBEF-A2D1-1F49-8374-059301F11E29}"/>
              </a:ext>
            </a:extLst>
          </p:cNvPr>
          <p:cNvSpPr>
            <a:spLocks noGrp="1"/>
          </p:cNvSpPr>
          <p:nvPr>
            <p:ph type="sldNum" sz="quarter" idx="3"/>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2DDEE506-C1C1-F54C-BD40-4038D1DAC300}" type="slidenum">
              <a:rPr lang="en-GB" altLang="en-US"/>
              <a:pPr/>
              <a:t>‹#›</a:t>
            </a:fld>
            <a:endParaRPr lang="en-GB" alt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6C4E84-BDFC-C845-8F71-4073A1793A60}"/>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3" name="Date Placeholder 2">
            <a:extLst>
              <a:ext uri="{FF2B5EF4-FFF2-40B4-BE49-F238E27FC236}">
                <a16:creationId xmlns:a16="http://schemas.microsoft.com/office/drawing/2014/main" id="{20CA4964-B399-484A-8577-D0634ABA68EC}"/>
              </a:ext>
            </a:extLst>
          </p:cNvPr>
          <p:cNvSpPr>
            <a:spLocks noGrp="1"/>
          </p:cNvSpPr>
          <p:nvPr>
            <p:ph type="dt"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8232F774-E9B5-3D45-8CA4-AA6FA7471BBC}" type="datetimeFigureOut">
              <a:rPr lang="en-GB" altLang="en-US"/>
              <a:pPr>
                <a:defRPr/>
              </a:pPr>
              <a:t>14/12/2022</a:t>
            </a:fld>
            <a:endParaRPr lang="en-GB" altLang="en-US" dirty="0"/>
          </a:p>
        </p:txBody>
      </p:sp>
      <p:sp>
        <p:nvSpPr>
          <p:cNvPr id="4" name="Slide Image Placeholder 3">
            <a:extLst>
              <a:ext uri="{FF2B5EF4-FFF2-40B4-BE49-F238E27FC236}">
                <a16:creationId xmlns:a16="http://schemas.microsoft.com/office/drawing/2014/main" id="{FB514B9D-D61E-4F4B-9546-FEC972D4D34A}"/>
              </a:ext>
            </a:extLst>
          </p:cNvPr>
          <p:cNvSpPr>
            <a:spLocks noGrp="1" noRot="1" noChangeAspect="1"/>
          </p:cNvSpPr>
          <p:nvPr>
            <p:ph type="sldImg" idx="2"/>
          </p:nvPr>
        </p:nvSpPr>
        <p:spPr>
          <a:xfrm>
            <a:off x="479425" y="768350"/>
            <a:ext cx="6140450" cy="3838575"/>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a:extLst>
              <a:ext uri="{FF2B5EF4-FFF2-40B4-BE49-F238E27FC236}">
                <a16:creationId xmlns:a16="http://schemas.microsoft.com/office/drawing/2014/main" id="{63A3D1E0-B275-2942-BD74-B78E50E55750}"/>
              </a:ext>
            </a:extLst>
          </p:cNvPr>
          <p:cNvSpPr>
            <a:spLocks noGrp="1"/>
          </p:cNvSpPr>
          <p:nvPr>
            <p:ph type="body" sz="quarter" idx="3"/>
          </p:nvPr>
        </p:nvSpPr>
        <p:spPr>
          <a:xfrm>
            <a:off x="709613" y="4862513"/>
            <a:ext cx="5680075" cy="460375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0C77B21E-BA26-5844-B79E-C0C486E03839}"/>
              </a:ext>
            </a:extLst>
          </p:cNvPr>
          <p:cNvSpPr>
            <a:spLocks noGrp="1"/>
          </p:cNvSpPr>
          <p:nvPr>
            <p:ph type="ftr" sz="quarter" idx="4"/>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7" name="Slide Number Placeholder 6">
            <a:extLst>
              <a:ext uri="{FF2B5EF4-FFF2-40B4-BE49-F238E27FC236}">
                <a16:creationId xmlns:a16="http://schemas.microsoft.com/office/drawing/2014/main" id="{9866462E-DFBE-F243-A709-392C7B2F87A7}"/>
              </a:ext>
            </a:extLst>
          </p:cNvPr>
          <p:cNvSpPr>
            <a:spLocks noGrp="1"/>
          </p:cNvSpPr>
          <p:nvPr>
            <p:ph type="sldNum" sz="quarter" idx="5"/>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59214167-E1A5-3945-8E06-82ED2D3A03C3}" type="slidenum">
              <a:rPr lang="en-GB" altLang="en-US"/>
              <a:pPr/>
              <a:t>‹#›</a:t>
            </a:fld>
            <a:endParaRPr lang="en-GB"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a:extLst>
              <a:ext uri="{FF2B5EF4-FFF2-40B4-BE49-F238E27FC236}">
                <a16:creationId xmlns:a16="http://schemas.microsoft.com/office/drawing/2014/main" id="{EA98A093-E190-1643-8621-BBE2A9C510CB}"/>
              </a:ext>
            </a:extLst>
          </p:cNvPr>
          <p:cNvSpPr>
            <a:spLocks noGrp="1" noRot="1" noChangeAspect="1" noTextEdit="1"/>
          </p:cNvSpPr>
          <p:nvPr>
            <p:ph type="sldImg"/>
          </p:nvPr>
        </p:nvSpPr>
        <p:spPr bwMode="auto">
          <a:xfrm>
            <a:off x="479425" y="768350"/>
            <a:ext cx="6140450"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a:extLst>
              <a:ext uri="{FF2B5EF4-FFF2-40B4-BE49-F238E27FC236}">
                <a16:creationId xmlns:a16="http://schemas.microsoft.com/office/drawing/2014/main" id="{F89A2DD9-251B-444E-A338-898649BE3D9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dirty="0">
              <a:ea typeface="ＭＳ Ｐゴシック" panose="020B0600070205080204" pitchFamily="34" charset="-128"/>
            </a:endParaRPr>
          </a:p>
        </p:txBody>
      </p:sp>
      <p:sp>
        <p:nvSpPr>
          <p:cNvPr id="17411" name="Slide Number Placeholder 3">
            <a:extLst>
              <a:ext uri="{FF2B5EF4-FFF2-40B4-BE49-F238E27FC236}">
                <a16:creationId xmlns:a16="http://schemas.microsoft.com/office/drawing/2014/main" id="{5997BF2D-BD94-1048-9965-9A6B956FA52A}"/>
              </a:ext>
            </a:extLst>
          </p:cNvPr>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8E0D41DE-6798-4242-A467-5F112D2E08E5}" type="slidenum">
              <a:rPr lang="en-GB" altLang="en-US" sz="1200">
                <a:latin typeface="Calibri" panose="020F0502020204030204" pitchFamily="34" charset="0"/>
              </a:rPr>
              <a:pPr algn="r" eaLnBrk="1" hangingPunct="1"/>
              <a:t>1</a:t>
            </a:fld>
            <a:endParaRPr lang="en-GB" altLang="en-US" sz="12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dirty="0"/>
              <a:t>Click to edit Master title style</a:t>
            </a:r>
            <a:endParaRPr lang="en-GB" dirty="0"/>
          </a:p>
        </p:txBody>
      </p:sp>
      <p:sp>
        <p:nvSpPr>
          <p:cNvPr id="3" name="Subtitle 2"/>
          <p:cNvSpPr>
            <a:spLocks noGrp="1"/>
          </p:cNvSpPr>
          <p:nvPr>
            <p:ph type="subTitle" idx="1"/>
          </p:nvPr>
        </p:nvSpPr>
        <p:spPr>
          <a:xfrm>
            <a:off x="1371600" y="3238500"/>
            <a:ext cx="6400800" cy="1460500"/>
          </a:xfrm>
        </p:spPr>
        <p:txBody>
          <a:bodyPr/>
          <a:lstStyle>
            <a:lvl1pPr marL="0" indent="0" algn="ctr">
              <a:buNone/>
              <a:defRPr/>
            </a:lvl1pPr>
            <a:lvl2pPr marL="380985" indent="0" algn="ctr">
              <a:buNone/>
              <a:defRPr/>
            </a:lvl2pPr>
            <a:lvl3pPr marL="761970" indent="0" algn="ctr">
              <a:buNone/>
              <a:defRPr/>
            </a:lvl3pPr>
            <a:lvl4pPr marL="1142954" indent="0" algn="ctr">
              <a:buNone/>
              <a:defRPr/>
            </a:lvl4pPr>
            <a:lvl5pPr marL="1523939" indent="0" algn="ctr">
              <a:buNone/>
              <a:defRPr/>
            </a:lvl5pPr>
            <a:lvl6pPr marL="1904924" indent="0" algn="ctr">
              <a:buNone/>
              <a:defRPr/>
            </a:lvl6pPr>
            <a:lvl7pPr marL="2285909" indent="0" algn="ctr">
              <a:buNone/>
              <a:defRPr/>
            </a:lvl7pPr>
            <a:lvl8pPr marL="2666893" indent="0" algn="ctr">
              <a:buNone/>
              <a:defRPr/>
            </a:lvl8pPr>
            <a:lvl9pPr marL="3047878"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7D904B62-305C-9C42-89D2-6119E8D3FBC9}"/>
              </a:ext>
            </a:extLst>
          </p:cNvPr>
          <p:cNvSpPr>
            <a:spLocks noGrp="1" noChangeArrowheads="1"/>
          </p:cNvSpPr>
          <p:nvPr>
            <p:ph type="dt" sz="half" idx="10"/>
          </p:nvPr>
        </p:nvSpPr>
        <p:spPr>
          <a:ln/>
        </p:spPr>
        <p:txBody>
          <a:bodyPr/>
          <a:lstStyle>
            <a:lvl1pPr>
              <a:defRPr/>
            </a:lvl1pPr>
          </a:lstStyle>
          <a:p>
            <a:pPr>
              <a:defRPr/>
            </a:pPr>
            <a:fld id="{5E86D6CB-748E-2A4D-9235-ACA1CC8B3124}" type="datetime1">
              <a:rPr lang="en-GB" altLang="en-US"/>
              <a:pPr>
                <a:defRPr/>
              </a:pPr>
              <a:t>14/12/2022</a:t>
            </a:fld>
            <a:endParaRPr lang="en-GB" altLang="en-US" dirty="0"/>
          </a:p>
        </p:txBody>
      </p:sp>
      <p:sp>
        <p:nvSpPr>
          <p:cNvPr id="5" name="Rectangle 5">
            <a:extLst>
              <a:ext uri="{FF2B5EF4-FFF2-40B4-BE49-F238E27FC236}">
                <a16:creationId xmlns:a16="http://schemas.microsoft.com/office/drawing/2014/main" id="{A20A5CDC-63CE-2149-BB64-1D172ABCAE45}"/>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456E990A-4372-3143-8C6B-05BF7CBDF335}"/>
              </a:ext>
            </a:extLst>
          </p:cNvPr>
          <p:cNvSpPr>
            <a:spLocks noGrp="1" noChangeArrowheads="1"/>
          </p:cNvSpPr>
          <p:nvPr>
            <p:ph type="sldNum" sz="quarter" idx="12"/>
          </p:nvPr>
        </p:nvSpPr>
        <p:spPr>
          <a:ln/>
        </p:spPr>
        <p:txBody>
          <a:bodyPr/>
          <a:lstStyle>
            <a:lvl1pPr>
              <a:defRPr/>
            </a:lvl1pPr>
          </a:lstStyle>
          <a:p>
            <a:fld id="{EA06C18F-E135-A341-9ACE-C10EE9C0B8A2}" type="slidenum">
              <a:rPr lang="en-GB" altLang="en-US"/>
              <a:pPr/>
              <a:t>‹#›</a:t>
            </a:fld>
            <a:endParaRPr lang="en-GB" altLang="en-US" dirty="0"/>
          </a:p>
        </p:txBody>
      </p:sp>
    </p:spTree>
    <p:extLst>
      <p:ext uri="{BB962C8B-B14F-4D97-AF65-F5344CB8AC3E}">
        <p14:creationId xmlns:p14="http://schemas.microsoft.com/office/powerpoint/2010/main" val="698640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anose="020B0502020104020203" pitchFamily="34" charset="77"/>
              </a:defRPr>
            </a:lvl1pPr>
          </a:lstStyle>
          <a:p>
            <a:r>
              <a:rPr lang="en-US"/>
              <a:t>Click to edit Master title style</a:t>
            </a:r>
            <a:endParaRPr lang="en-GB"/>
          </a:p>
        </p:txBody>
      </p:sp>
      <p:sp>
        <p:nvSpPr>
          <p:cNvPr id="3" name="Content Placeholder 2"/>
          <p:cNvSpPr>
            <a:spLocks noGrp="1"/>
          </p:cNvSpPr>
          <p:nvPr>
            <p:ph idx="1"/>
          </p:nvPr>
        </p:nvSpPr>
        <p:spPr/>
        <p:txBody>
          <a:bodyPr/>
          <a:lstStyle>
            <a:lvl1pPr>
              <a:spcAft>
                <a:spcPts val="600"/>
              </a:spcAft>
              <a:defRPr>
                <a:latin typeface="Gill Sans MT" panose="020B0502020104020203" pitchFamily="34" charset="77"/>
              </a:defRPr>
            </a:lvl1pPr>
            <a:lvl2pPr>
              <a:spcAft>
                <a:spcPts val="600"/>
              </a:spcAft>
              <a:defRPr>
                <a:latin typeface="Gill Sans MT" panose="020B0502020104020203" pitchFamily="34" charset="77"/>
              </a:defRPr>
            </a:lvl2pPr>
            <a:lvl3pPr>
              <a:spcAft>
                <a:spcPts val="600"/>
              </a:spcAft>
              <a:defRPr>
                <a:latin typeface="Gill Sans MT" panose="020B0502020104020203" pitchFamily="34" charset="77"/>
              </a:defRPr>
            </a:lvl3pPr>
            <a:lvl4pPr>
              <a:spcAft>
                <a:spcPts val="600"/>
              </a:spcAft>
              <a:defRPr>
                <a:latin typeface="Gill Sans MT" panose="020B0502020104020203" pitchFamily="34" charset="77"/>
              </a:defRPr>
            </a:lvl4pPr>
            <a:lvl5pPr>
              <a:spcAft>
                <a:spcPts val="600"/>
              </a:spcAft>
              <a:defRPr>
                <a:latin typeface="Gill Sans MT" panose="020B0502020104020203" pitchFamily="34"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4">
            <a:extLst>
              <a:ext uri="{FF2B5EF4-FFF2-40B4-BE49-F238E27FC236}">
                <a16:creationId xmlns:a16="http://schemas.microsoft.com/office/drawing/2014/main" id="{9F80C212-5C02-0841-968F-9F42CEC69851}"/>
              </a:ext>
            </a:extLst>
          </p:cNvPr>
          <p:cNvSpPr>
            <a:spLocks noGrp="1" noChangeArrowheads="1"/>
          </p:cNvSpPr>
          <p:nvPr>
            <p:ph type="dt" sz="half" idx="10"/>
          </p:nvPr>
        </p:nvSpPr>
        <p:spPr>
          <a:ln/>
        </p:spPr>
        <p:txBody>
          <a:bodyPr/>
          <a:lstStyle>
            <a:lvl1pPr>
              <a:defRPr/>
            </a:lvl1pPr>
          </a:lstStyle>
          <a:p>
            <a:pPr>
              <a:defRPr/>
            </a:pPr>
            <a:fld id="{D9BFEE09-3372-E049-AB13-389BF2DB6A64}" type="datetime1">
              <a:rPr lang="en-GB" altLang="en-US"/>
              <a:pPr>
                <a:defRPr/>
              </a:pPr>
              <a:t>14/12/2022</a:t>
            </a:fld>
            <a:endParaRPr lang="en-GB" altLang="en-US" dirty="0"/>
          </a:p>
        </p:txBody>
      </p:sp>
      <p:sp>
        <p:nvSpPr>
          <p:cNvPr id="5" name="Rectangle 5">
            <a:extLst>
              <a:ext uri="{FF2B5EF4-FFF2-40B4-BE49-F238E27FC236}">
                <a16:creationId xmlns:a16="http://schemas.microsoft.com/office/drawing/2014/main" id="{6E5D9107-6114-9943-80E2-AE83171C7863}"/>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307A0751-7085-4346-AA45-3E148D7EEA8C}"/>
              </a:ext>
            </a:extLst>
          </p:cNvPr>
          <p:cNvSpPr>
            <a:spLocks noGrp="1" noChangeArrowheads="1"/>
          </p:cNvSpPr>
          <p:nvPr>
            <p:ph type="sldNum" sz="quarter" idx="12"/>
          </p:nvPr>
        </p:nvSpPr>
        <p:spPr>
          <a:ln/>
        </p:spPr>
        <p:txBody>
          <a:bodyPr/>
          <a:lstStyle>
            <a:lvl1pPr>
              <a:defRPr/>
            </a:lvl1pPr>
          </a:lstStyle>
          <a:p>
            <a:fld id="{44E22EE9-B8A0-0641-9265-052CFE9B95A7}" type="slidenum">
              <a:rPr lang="en-GB" altLang="en-US"/>
              <a:pPr/>
              <a:t>‹#›</a:t>
            </a:fld>
            <a:endParaRPr lang="en-GB" altLang="en-US" dirty="0"/>
          </a:p>
        </p:txBody>
      </p:sp>
    </p:spTree>
    <p:extLst>
      <p:ext uri="{BB962C8B-B14F-4D97-AF65-F5344CB8AC3E}">
        <p14:creationId xmlns:p14="http://schemas.microsoft.com/office/powerpoint/2010/main" val="1449780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3333" b="1" cap="all"/>
            </a:lvl1pPr>
          </a:lstStyle>
          <a:p>
            <a:r>
              <a:rPr lang="en-US"/>
              <a:t>Click to edit Master title style</a:t>
            </a:r>
            <a:endParaRPr lang="en-GB"/>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1667"/>
            </a:lvl1pPr>
            <a:lvl2pPr marL="380985" indent="0">
              <a:buNone/>
              <a:defRPr sz="1500"/>
            </a:lvl2pPr>
            <a:lvl3pPr marL="761970" indent="0">
              <a:buNone/>
              <a:defRPr sz="1333"/>
            </a:lvl3pPr>
            <a:lvl4pPr marL="1142954" indent="0">
              <a:buNone/>
              <a:defRPr sz="1167"/>
            </a:lvl4pPr>
            <a:lvl5pPr marL="1523939" indent="0">
              <a:buNone/>
              <a:defRPr sz="1167"/>
            </a:lvl5pPr>
            <a:lvl6pPr marL="1904924" indent="0">
              <a:buNone/>
              <a:defRPr sz="1167"/>
            </a:lvl6pPr>
            <a:lvl7pPr marL="2285909" indent="0">
              <a:buNone/>
              <a:defRPr sz="1167"/>
            </a:lvl7pPr>
            <a:lvl8pPr marL="2666893" indent="0">
              <a:buNone/>
              <a:defRPr sz="1167"/>
            </a:lvl8pPr>
            <a:lvl9pPr marL="3047878" indent="0">
              <a:buNone/>
              <a:defRPr sz="1167"/>
            </a:lvl9pPr>
          </a:lstStyle>
          <a:p>
            <a:pPr lvl="0"/>
            <a:r>
              <a:rPr lang="en-US"/>
              <a:t>Click to edit Master text styles</a:t>
            </a:r>
          </a:p>
        </p:txBody>
      </p:sp>
      <p:sp>
        <p:nvSpPr>
          <p:cNvPr id="4" name="Rectangle 4">
            <a:extLst>
              <a:ext uri="{FF2B5EF4-FFF2-40B4-BE49-F238E27FC236}">
                <a16:creationId xmlns:a16="http://schemas.microsoft.com/office/drawing/2014/main" id="{0993CF81-ACE4-4544-B7C6-4B3AA9A98B33}"/>
              </a:ext>
            </a:extLst>
          </p:cNvPr>
          <p:cNvSpPr>
            <a:spLocks noGrp="1" noChangeArrowheads="1"/>
          </p:cNvSpPr>
          <p:nvPr>
            <p:ph type="dt" sz="half" idx="10"/>
          </p:nvPr>
        </p:nvSpPr>
        <p:spPr>
          <a:ln/>
        </p:spPr>
        <p:txBody>
          <a:bodyPr/>
          <a:lstStyle>
            <a:lvl1pPr>
              <a:defRPr/>
            </a:lvl1pPr>
          </a:lstStyle>
          <a:p>
            <a:pPr>
              <a:defRPr/>
            </a:pPr>
            <a:fld id="{09B9050B-8877-4640-B6D9-2E87E66B219C}" type="datetime1">
              <a:rPr lang="en-GB" altLang="en-US"/>
              <a:pPr>
                <a:defRPr/>
              </a:pPr>
              <a:t>14/12/2022</a:t>
            </a:fld>
            <a:endParaRPr lang="en-GB" altLang="en-US" dirty="0"/>
          </a:p>
        </p:txBody>
      </p:sp>
      <p:sp>
        <p:nvSpPr>
          <p:cNvPr id="5" name="Rectangle 5">
            <a:extLst>
              <a:ext uri="{FF2B5EF4-FFF2-40B4-BE49-F238E27FC236}">
                <a16:creationId xmlns:a16="http://schemas.microsoft.com/office/drawing/2014/main" id="{CB4DB7D0-696F-9241-AE9B-CE074CBD2FD2}"/>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DC354506-7C5F-6747-9655-00931CDCE0E6}"/>
              </a:ext>
            </a:extLst>
          </p:cNvPr>
          <p:cNvSpPr>
            <a:spLocks noGrp="1" noChangeArrowheads="1"/>
          </p:cNvSpPr>
          <p:nvPr>
            <p:ph type="sldNum" sz="quarter" idx="12"/>
          </p:nvPr>
        </p:nvSpPr>
        <p:spPr>
          <a:ln/>
        </p:spPr>
        <p:txBody>
          <a:bodyPr/>
          <a:lstStyle>
            <a:lvl1pPr>
              <a:defRPr/>
            </a:lvl1pPr>
          </a:lstStyle>
          <a:p>
            <a:fld id="{9834D1D5-66F3-7D4D-9A3F-F24FEF0D885E}" type="slidenum">
              <a:rPr lang="en-GB" altLang="en-US"/>
              <a:pPr/>
              <a:t>‹#›</a:t>
            </a:fld>
            <a:endParaRPr lang="en-GB" altLang="en-US" dirty="0"/>
          </a:p>
        </p:txBody>
      </p:sp>
    </p:spTree>
    <p:extLst>
      <p:ext uri="{BB962C8B-B14F-4D97-AF65-F5344CB8AC3E}">
        <p14:creationId xmlns:p14="http://schemas.microsoft.com/office/powerpoint/2010/main" val="8655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057011"/>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057011"/>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F44D70F9-4211-0143-A00A-74FD549C381F}"/>
              </a:ext>
            </a:extLst>
          </p:cNvPr>
          <p:cNvSpPr>
            <a:spLocks noGrp="1" noChangeArrowheads="1"/>
          </p:cNvSpPr>
          <p:nvPr>
            <p:ph type="dt" sz="half" idx="10"/>
          </p:nvPr>
        </p:nvSpPr>
        <p:spPr>
          <a:ln/>
        </p:spPr>
        <p:txBody>
          <a:bodyPr/>
          <a:lstStyle>
            <a:lvl1pPr>
              <a:defRPr/>
            </a:lvl1pPr>
          </a:lstStyle>
          <a:p>
            <a:pPr>
              <a:defRPr/>
            </a:pPr>
            <a:fld id="{B3FC2FB3-EE14-7E49-98D2-13C02D70E5BC}" type="datetime1">
              <a:rPr lang="en-GB" altLang="en-US"/>
              <a:pPr>
                <a:defRPr/>
              </a:pPr>
              <a:t>14/12/2022</a:t>
            </a:fld>
            <a:endParaRPr lang="en-GB" altLang="en-US" dirty="0"/>
          </a:p>
        </p:txBody>
      </p:sp>
      <p:sp>
        <p:nvSpPr>
          <p:cNvPr id="6" name="Rectangle 5">
            <a:extLst>
              <a:ext uri="{FF2B5EF4-FFF2-40B4-BE49-F238E27FC236}">
                <a16:creationId xmlns:a16="http://schemas.microsoft.com/office/drawing/2014/main" id="{6CEBDA81-9371-4B44-AAB5-58DD18297259}"/>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56FC44E8-8B94-2140-AAC1-D1DB3CA612FB}"/>
              </a:ext>
            </a:extLst>
          </p:cNvPr>
          <p:cNvSpPr>
            <a:spLocks noGrp="1" noChangeArrowheads="1"/>
          </p:cNvSpPr>
          <p:nvPr>
            <p:ph type="sldNum" sz="quarter" idx="12"/>
          </p:nvPr>
        </p:nvSpPr>
        <p:spPr>
          <a:ln/>
        </p:spPr>
        <p:txBody>
          <a:bodyPr/>
          <a:lstStyle>
            <a:lvl1pPr>
              <a:defRPr/>
            </a:lvl1pPr>
          </a:lstStyle>
          <a:p>
            <a:fld id="{05B77588-0990-C44C-8474-E51C03A2EE1F}" type="slidenum">
              <a:rPr lang="en-GB" altLang="en-US"/>
              <a:pPr/>
              <a:t>‹#›</a:t>
            </a:fld>
            <a:endParaRPr lang="en-GB" altLang="en-US" dirty="0"/>
          </a:p>
        </p:txBody>
      </p:sp>
    </p:spTree>
    <p:extLst>
      <p:ext uri="{BB962C8B-B14F-4D97-AF65-F5344CB8AC3E}">
        <p14:creationId xmlns:p14="http://schemas.microsoft.com/office/powerpoint/2010/main" val="277308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30AE9B1B-D176-FE4F-A689-147073DF995A}"/>
              </a:ext>
            </a:extLst>
          </p:cNvPr>
          <p:cNvSpPr>
            <a:spLocks noGrp="1" noChangeArrowheads="1"/>
          </p:cNvSpPr>
          <p:nvPr>
            <p:ph type="dt" sz="half" idx="10"/>
          </p:nvPr>
        </p:nvSpPr>
        <p:spPr>
          <a:ln/>
        </p:spPr>
        <p:txBody>
          <a:bodyPr/>
          <a:lstStyle>
            <a:lvl1pPr>
              <a:defRPr/>
            </a:lvl1pPr>
          </a:lstStyle>
          <a:p>
            <a:pPr>
              <a:defRPr/>
            </a:pPr>
            <a:fld id="{E51637A3-19CF-D949-812B-5D1B21CC9C08}" type="datetime1">
              <a:rPr lang="en-GB" altLang="en-US"/>
              <a:pPr>
                <a:defRPr/>
              </a:pPr>
              <a:t>14/12/2022</a:t>
            </a:fld>
            <a:endParaRPr lang="en-GB" altLang="en-US" dirty="0"/>
          </a:p>
        </p:txBody>
      </p:sp>
      <p:sp>
        <p:nvSpPr>
          <p:cNvPr id="8" name="Rectangle 5">
            <a:extLst>
              <a:ext uri="{FF2B5EF4-FFF2-40B4-BE49-F238E27FC236}">
                <a16:creationId xmlns:a16="http://schemas.microsoft.com/office/drawing/2014/main" id="{EC5752A3-E971-CA43-ABFA-B24AC9FB3C02}"/>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9" name="Rectangle 6">
            <a:extLst>
              <a:ext uri="{FF2B5EF4-FFF2-40B4-BE49-F238E27FC236}">
                <a16:creationId xmlns:a16="http://schemas.microsoft.com/office/drawing/2014/main" id="{64C13404-7FCF-6A45-9196-8A19666B3F67}"/>
              </a:ext>
            </a:extLst>
          </p:cNvPr>
          <p:cNvSpPr>
            <a:spLocks noGrp="1" noChangeArrowheads="1"/>
          </p:cNvSpPr>
          <p:nvPr>
            <p:ph type="sldNum" sz="quarter" idx="12"/>
          </p:nvPr>
        </p:nvSpPr>
        <p:spPr>
          <a:ln/>
        </p:spPr>
        <p:txBody>
          <a:bodyPr/>
          <a:lstStyle>
            <a:lvl1pPr>
              <a:defRPr/>
            </a:lvl1pPr>
          </a:lstStyle>
          <a:p>
            <a:fld id="{DCA72DD2-BA3F-8543-B2C7-E0B55D5E1680}" type="slidenum">
              <a:rPr lang="en-GB" altLang="en-US"/>
              <a:pPr/>
              <a:t>‹#›</a:t>
            </a:fld>
            <a:endParaRPr lang="en-GB" altLang="en-US" dirty="0"/>
          </a:p>
        </p:txBody>
      </p:sp>
    </p:spTree>
    <p:extLst>
      <p:ext uri="{BB962C8B-B14F-4D97-AF65-F5344CB8AC3E}">
        <p14:creationId xmlns:p14="http://schemas.microsoft.com/office/powerpoint/2010/main" val="1059773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2BD602C5-7899-464F-A639-12459D4BCF9F}"/>
              </a:ext>
            </a:extLst>
          </p:cNvPr>
          <p:cNvSpPr>
            <a:spLocks noGrp="1" noChangeArrowheads="1"/>
          </p:cNvSpPr>
          <p:nvPr>
            <p:ph type="dt" sz="half" idx="10"/>
          </p:nvPr>
        </p:nvSpPr>
        <p:spPr>
          <a:ln/>
        </p:spPr>
        <p:txBody>
          <a:bodyPr/>
          <a:lstStyle>
            <a:lvl1pPr>
              <a:defRPr/>
            </a:lvl1pPr>
          </a:lstStyle>
          <a:p>
            <a:pPr>
              <a:defRPr/>
            </a:pPr>
            <a:fld id="{96112A1F-3D8B-B042-B58F-D24C94D3FC8B}" type="datetime1">
              <a:rPr lang="en-GB" altLang="en-US"/>
              <a:pPr>
                <a:defRPr/>
              </a:pPr>
              <a:t>14/12/2022</a:t>
            </a:fld>
            <a:endParaRPr lang="en-GB" altLang="en-US" dirty="0"/>
          </a:p>
        </p:txBody>
      </p:sp>
      <p:sp>
        <p:nvSpPr>
          <p:cNvPr id="4" name="Rectangle 5">
            <a:extLst>
              <a:ext uri="{FF2B5EF4-FFF2-40B4-BE49-F238E27FC236}">
                <a16:creationId xmlns:a16="http://schemas.microsoft.com/office/drawing/2014/main" id="{D5159869-5AEA-194C-AD5D-4668FA066ACF}"/>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5" name="Rectangle 6">
            <a:extLst>
              <a:ext uri="{FF2B5EF4-FFF2-40B4-BE49-F238E27FC236}">
                <a16:creationId xmlns:a16="http://schemas.microsoft.com/office/drawing/2014/main" id="{69D21F11-F0BF-FB4C-B982-2D648656D057}"/>
              </a:ext>
            </a:extLst>
          </p:cNvPr>
          <p:cNvSpPr>
            <a:spLocks noGrp="1" noChangeArrowheads="1"/>
          </p:cNvSpPr>
          <p:nvPr>
            <p:ph type="sldNum" sz="quarter" idx="12"/>
          </p:nvPr>
        </p:nvSpPr>
        <p:spPr>
          <a:ln/>
        </p:spPr>
        <p:txBody>
          <a:bodyPr/>
          <a:lstStyle>
            <a:lvl1pPr>
              <a:defRPr/>
            </a:lvl1pPr>
          </a:lstStyle>
          <a:p>
            <a:fld id="{BB98F552-A29D-2D4E-8192-F20670493719}" type="slidenum">
              <a:rPr lang="en-GB" altLang="en-US"/>
              <a:pPr/>
              <a:t>‹#›</a:t>
            </a:fld>
            <a:endParaRPr lang="en-GB" altLang="en-US" dirty="0"/>
          </a:p>
        </p:txBody>
      </p:sp>
    </p:spTree>
    <p:extLst>
      <p:ext uri="{BB962C8B-B14F-4D97-AF65-F5344CB8AC3E}">
        <p14:creationId xmlns:p14="http://schemas.microsoft.com/office/powerpoint/2010/main" val="904500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FB7CE7D-9A6B-C74C-B7CE-C9B74D6FED50}"/>
              </a:ext>
            </a:extLst>
          </p:cNvPr>
          <p:cNvSpPr>
            <a:spLocks noGrp="1" noChangeArrowheads="1"/>
          </p:cNvSpPr>
          <p:nvPr>
            <p:ph type="dt" sz="half" idx="10"/>
          </p:nvPr>
        </p:nvSpPr>
        <p:spPr>
          <a:ln/>
        </p:spPr>
        <p:txBody>
          <a:bodyPr/>
          <a:lstStyle>
            <a:lvl1pPr>
              <a:defRPr/>
            </a:lvl1pPr>
          </a:lstStyle>
          <a:p>
            <a:pPr>
              <a:defRPr/>
            </a:pPr>
            <a:fld id="{5031F30A-C80F-BD4E-A710-DF42755B1458}" type="datetime1">
              <a:rPr lang="en-GB" altLang="en-US"/>
              <a:pPr>
                <a:defRPr/>
              </a:pPr>
              <a:t>14/12/2022</a:t>
            </a:fld>
            <a:endParaRPr lang="en-GB" altLang="en-US" dirty="0"/>
          </a:p>
        </p:txBody>
      </p:sp>
      <p:sp>
        <p:nvSpPr>
          <p:cNvPr id="3" name="Rectangle 5">
            <a:extLst>
              <a:ext uri="{FF2B5EF4-FFF2-40B4-BE49-F238E27FC236}">
                <a16:creationId xmlns:a16="http://schemas.microsoft.com/office/drawing/2014/main" id="{860F0C16-2F9F-4E49-8ABE-41DC8E1D63E1}"/>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4" name="Rectangle 6">
            <a:extLst>
              <a:ext uri="{FF2B5EF4-FFF2-40B4-BE49-F238E27FC236}">
                <a16:creationId xmlns:a16="http://schemas.microsoft.com/office/drawing/2014/main" id="{BA8C51AD-F4CE-DB4B-B82C-25C7F802388A}"/>
              </a:ext>
            </a:extLst>
          </p:cNvPr>
          <p:cNvSpPr>
            <a:spLocks noGrp="1" noChangeArrowheads="1"/>
          </p:cNvSpPr>
          <p:nvPr>
            <p:ph type="sldNum" sz="quarter" idx="12"/>
          </p:nvPr>
        </p:nvSpPr>
        <p:spPr>
          <a:ln/>
        </p:spPr>
        <p:txBody>
          <a:bodyPr/>
          <a:lstStyle>
            <a:lvl1pPr>
              <a:defRPr/>
            </a:lvl1pPr>
          </a:lstStyle>
          <a:p>
            <a:fld id="{894E80F9-0E08-3C4F-9F14-79BF2B78232D}" type="slidenum">
              <a:rPr lang="en-GB" altLang="en-US"/>
              <a:pPr/>
              <a:t>‹#›</a:t>
            </a:fld>
            <a:endParaRPr lang="en-GB" altLang="en-US" dirty="0"/>
          </a:p>
        </p:txBody>
      </p:sp>
    </p:spTree>
    <p:extLst>
      <p:ext uri="{BB962C8B-B14F-4D97-AF65-F5344CB8AC3E}">
        <p14:creationId xmlns:p14="http://schemas.microsoft.com/office/powerpoint/2010/main" val="366688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1667" b="1"/>
            </a:lvl1pPr>
          </a:lstStyle>
          <a:p>
            <a:r>
              <a:rPr lang="en-US"/>
              <a:t>Click to edit Master title style</a:t>
            </a:r>
            <a:endParaRPr lang="en-GB"/>
          </a:p>
        </p:txBody>
      </p:sp>
      <p:sp>
        <p:nvSpPr>
          <p:cNvPr id="3" name="Picture Placeholder 2"/>
          <p:cNvSpPr>
            <a:spLocks noGrp="1"/>
          </p:cNvSpPr>
          <p:nvPr>
            <p:ph type="pic" idx="1"/>
          </p:nvPr>
        </p:nvSpPr>
        <p:spPr>
          <a:xfrm>
            <a:off x="1792288" y="510646"/>
            <a:ext cx="5486400" cy="3429000"/>
          </a:xfrm>
        </p:spPr>
        <p:txBody>
          <a:bodyPr/>
          <a:lstStyle>
            <a:lvl1pPr marL="0" indent="0">
              <a:buNone/>
              <a:defRPr sz="2667"/>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pPr lvl="0"/>
            <a:endParaRPr lang="en-GB" noProof="0" dirty="0"/>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a:t>Click to edit Master text styles</a:t>
            </a:r>
          </a:p>
        </p:txBody>
      </p:sp>
      <p:sp>
        <p:nvSpPr>
          <p:cNvPr id="5" name="Rectangle 4">
            <a:extLst>
              <a:ext uri="{FF2B5EF4-FFF2-40B4-BE49-F238E27FC236}">
                <a16:creationId xmlns:a16="http://schemas.microsoft.com/office/drawing/2014/main" id="{0BBEE74E-6597-2542-BEAC-6EE46E2B6C8B}"/>
              </a:ext>
            </a:extLst>
          </p:cNvPr>
          <p:cNvSpPr>
            <a:spLocks noGrp="1" noChangeArrowheads="1"/>
          </p:cNvSpPr>
          <p:nvPr>
            <p:ph type="dt" sz="half" idx="10"/>
          </p:nvPr>
        </p:nvSpPr>
        <p:spPr>
          <a:ln/>
        </p:spPr>
        <p:txBody>
          <a:bodyPr/>
          <a:lstStyle>
            <a:lvl1pPr>
              <a:defRPr/>
            </a:lvl1pPr>
          </a:lstStyle>
          <a:p>
            <a:pPr>
              <a:defRPr/>
            </a:pPr>
            <a:fld id="{602AAE65-CBF6-3340-A33F-493A066C018D}" type="datetime1">
              <a:rPr lang="en-GB" altLang="en-US"/>
              <a:pPr>
                <a:defRPr/>
              </a:pPr>
              <a:t>14/12/2022</a:t>
            </a:fld>
            <a:endParaRPr lang="en-GB" altLang="en-US" dirty="0"/>
          </a:p>
        </p:txBody>
      </p:sp>
      <p:sp>
        <p:nvSpPr>
          <p:cNvPr id="6" name="Rectangle 5">
            <a:extLst>
              <a:ext uri="{FF2B5EF4-FFF2-40B4-BE49-F238E27FC236}">
                <a16:creationId xmlns:a16="http://schemas.microsoft.com/office/drawing/2014/main" id="{7B073538-0A29-944C-9950-62FB5FD02D96}"/>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1B10C969-E888-BA47-A043-DA41A67CBE61}"/>
              </a:ext>
            </a:extLst>
          </p:cNvPr>
          <p:cNvSpPr>
            <a:spLocks noGrp="1" noChangeArrowheads="1"/>
          </p:cNvSpPr>
          <p:nvPr>
            <p:ph type="sldNum" sz="quarter" idx="12"/>
          </p:nvPr>
        </p:nvSpPr>
        <p:spPr>
          <a:ln/>
        </p:spPr>
        <p:txBody>
          <a:bodyPr/>
          <a:lstStyle>
            <a:lvl1pPr>
              <a:defRPr/>
            </a:lvl1pPr>
          </a:lstStyle>
          <a:p>
            <a:fld id="{49AAAEAD-034E-5D49-9732-F6556D5202DC}" type="slidenum">
              <a:rPr lang="en-GB" altLang="en-US"/>
              <a:pPr/>
              <a:t>‹#›</a:t>
            </a:fld>
            <a:endParaRPr lang="en-GB" altLang="en-US" dirty="0"/>
          </a:p>
        </p:txBody>
      </p:sp>
    </p:spTree>
    <p:extLst>
      <p:ext uri="{BB962C8B-B14F-4D97-AF65-F5344CB8AC3E}">
        <p14:creationId xmlns:p14="http://schemas.microsoft.com/office/powerpoint/2010/main" val="2693052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6967DE2-EE65-284E-9E01-04B61B3966C0}"/>
              </a:ext>
            </a:extLst>
          </p:cNvPr>
          <p:cNvSpPr>
            <a:spLocks noGrp="1" noChangeArrowheads="1"/>
          </p:cNvSpPr>
          <p:nvPr>
            <p:ph type="title"/>
          </p:nvPr>
        </p:nvSpPr>
        <p:spPr bwMode="auto">
          <a:xfrm>
            <a:off x="457200" y="-22490"/>
            <a:ext cx="8229600" cy="952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FD155C9C-B87E-EC41-A98B-C31C30EBE6DF}"/>
              </a:ext>
            </a:extLst>
          </p:cNvPr>
          <p:cNvSpPr>
            <a:spLocks noGrp="1" noChangeArrowheads="1"/>
          </p:cNvSpPr>
          <p:nvPr>
            <p:ph type="body" idx="1"/>
          </p:nvPr>
        </p:nvSpPr>
        <p:spPr bwMode="auto">
          <a:xfrm>
            <a:off x="457200" y="1057011"/>
            <a:ext cx="8229600" cy="4140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A9046EFE-2A25-E94A-B1D6-640DBF11E24A}"/>
              </a:ext>
            </a:extLst>
          </p:cNvPr>
          <p:cNvSpPr>
            <a:spLocks noGrp="1" noChangeArrowheads="1"/>
          </p:cNvSpPr>
          <p:nvPr>
            <p:ph type="dt" sz="half" idx="2"/>
          </p:nvPr>
        </p:nvSpPr>
        <p:spPr bwMode="auto">
          <a:xfrm>
            <a:off x="457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167" smtClean="0">
                <a:latin typeface="Gill Sans MT" panose="020B0502020104020203" pitchFamily="34" charset="77"/>
                <a:ea typeface="ＭＳ Ｐゴシック" charset="-128"/>
              </a:defRPr>
            </a:lvl1pPr>
          </a:lstStyle>
          <a:p>
            <a:pPr>
              <a:defRPr/>
            </a:pPr>
            <a:fld id="{AD94234F-0D0A-E947-8D54-AB6E4080FFC3}" type="datetime1">
              <a:rPr lang="en-GB" altLang="en-US"/>
              <a:pPr>
                <a:defRPr/>
              </a:pPr>
              <a:t>14/12/2022</a:t>
            </a:fld>
            <a:endParaRPr lang="en-GB" altLang="en-US" dirty="0"/>
          </a:p>
        </p:txBody>
      </p:sp>
      <p:sp>
        <p:nvSpPr>
          <p:cNvPr id="1029" name="Rectangle 5">
            <a:extLst>
              <a:ext uri="{FF2B5EF4-FFF2-40B4-BE49-F238E27FC236}">
                <a16:creationId xmlns:a16="http://schemas.microsoft.com/office/drawing/2014/main" id="{152AA15D-0E37-9A4D-800B-5EAD365A4BCE}"/>
              </a:ext>
            </a:extLst>
          </p:cNvPr>
          <p:cNvSpPr>
            <a:spLocks noGrp="1" noChangeArrowheads="1"/>
          </p:cNvSpPr>
          <p:nvPr>
            <p:ph type="ftr" sz="quarter" idx="3"/>
          </p:nvPr>
        </p:nvSpPr>
        <p:spPr bwMode="auto">
          <a:xfrm>
            <a:off x="3124200" y="5318126"/>
            <a:ext cx="2895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167">
                <a:latin typeface="Gill Sans MT" panose="020B0502020104020203" pitchFamily="34" charset="77"/>
                <a:ea typeface="ＭＳ Ｐゴシック" charset="0"/>
              </a:defRPr>
            </a:lvl1pPr>
          </a:lstStyle>
          <a:p>
            <a:pPr>
              <a:defRPr/>
            </a:pPr>
            <a:endParaRPr lang="en-GB" dirty="0"/>
          </a:p>
        </p:txBody>
      </p:sp>
      <p:sp>
        <p:nvSpPr>
          <p:cNvPr id="1030" name="Rectangle 6">
            <a:extLst>
              <a:ext uri="{FF2B5EF4-FFF2-40B4-BE49-F238E27FC236}">
                <a16:creationId xmlns:a16="http://schemas.microsoft.com/office/drawing/2014/main" id="{C116671B-B7F5-A640-A03B-2CB79D5B87F6}"/>
              </a:ext>
            </a:extLst>
          </p:cNvPr>
          <p:cNvSpPr>
            <a:spLocks noGrp="1" noChangeArrowheads="1"/>
          </p:cNvSpPr>
          <p:nvPr>
            <p:ph type="sldNum" sz="quarter" idx="4"/>
          </p:nvPr>
        </p:nvSpPr>
        <p:spPr bwMode="auto">
          <a:xfrm>
            <a:off x="6553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167">
                <a:latin typeface="Gill Sans MT" panose="020B0502020104020203" pitchFamily="34" charset="77"/>
              </a:defRPr>
            </a:lvl1pPr>
          </a:lstStyle>
          <a:p>
            <a:fld id="{07E9AECC-8061-DA49-97AE-2E5615142E93}" type="slidenum">
              <a:rPr lang="en-GB" altLang="en-US"/>
              <a:pPr/>
              <a:t>‹#›</a:t>
            </a:fld>
            <a:endParaRPr lang="en-GB" altLang="en-US" dirty="0"/>
          </a:p>
        </p:txBody>
      </p:sp>
      <p:pic>
        <p:nvPicPr>
          <p:cNvPr id="2" name="Graphic 1">
            <a:extLst>
              <a:ext uri="{FF2B5EF4-FFF2-40B4-BE49-F238E27FC236}">
                <a16:creationId xmlns:a16="http://schemas.microsoft.com/office/drawing/2014/main" id="{071F41EA-FC85-116C-B884-0713778BA073}"/>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452320" y="113770"/>
            <a:ext cx="1603063" cy="579029"/>
          </a:xfrm>
          <a:prstGeom prst="rect">
            <a:avLst/>
          </a:prstGeom>
        </p:spPr>
      </p:pic>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9" r:id="rId8"/>
  </p:sldLayoutIdLst>
  <p:hf hdr="0" ftr="0" dt="0"/>
  <p:txStyles>
    <p:titleStyle>
      <a:lvl1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mj-cs"/>
        </a:defRPr>
      </a:lvl1pPr>
      <a:lvl2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2pPr>
      <a:lvl3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3pPr>
      <a:lvl4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4pPr>
      <a:lvl5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5pPr>
      <a:lvl6pPr marL="380985" algn="l" rtl="0" eaLnBrk="0" fontAlgn="base" hangingPunct="0">
        <a:spcBef>
          <a:spcPct val="0"/>
        </a:spcBef>
        <a:spcAft>
          <a:spcPct val="0"/>
        </a:spcAft>
        <a:defRPr sz="2333">
          <a:solidFill>
            <a:srgbClr val="003D7D"/>
          </a:solidFill>
          <a:latin typeface="Verdana" pitchFamily="34" charset="0"/>
          <a:cs typeface="Arial" charset="0"/>
        </a:defRPr>
      </a:lvl6pPr>
      <a:lvl7pPr marL="761970" algn="l" rtl="0" eaLnBrk="0" fontAlgn="base" hangingPunct="0">
        <a:spcBef>
          <a:spcPct val="0"/>
        </a:spcBef>
        <a:spcAft>
          <a:spcPct val="0"/>
        </a:spcAft>
        <a:defRPr sz="2333">
          <a:solidFill>
            <a:srgbClr val="003D7D"/>
          </a:solidFill>
          <a:latin typeface="Verdana" pitchFamily="34" charset="0"/>
          <a:cs typeface="Arial" charset="0"/>
        </a:defRPr>
      </a:lvl7pPr>
      <a:lvl8pPr marL="1142954" algn="l" rtl="0" eaLnBrk="0" fontAlgn="base" hangingPunct="0">
        <a:spcBef>
          <a:spcPct val="0"/>
        </a:spcBef>
        <a:spcAft>
          <a:spcPct val="0"/>
        </a:spcAft>
        <a:defRPr sz="2333">
          <a:solidFill>
            <a:srgbClr val="003D7D"/>
          </a:solidFill>
          <a:latin typeface="Verdana" pitchFamily="34" charset="0"/>
          <a:cs typeface="Arial" charset="0"/>
        </a:defRPr>
      </a:lvl8pPr>
      <a:lvl9pPr marL="1523939" algn="l" rtl="0" eaLnBrk="0" fontAlgn="base" hangingPunct="0">
        <a:spcBef>
          <a:spcPct val="0"/>
        </a:spcBef>
        <a:spcAft>
          <a:spcPct val="0"/>
        </a:spcAft>
        <a:defRPr sz="2333">
          <a:solidFill>
            <a:srgbClr val="003D7D"/>
          </a:solidFill>
          <a:latin typeface="Verdana" pitchFamily="34" charset="0"/>
          <a:cs typeface="Arial" charset="0"/>
        </a:defRPr>
      </a:lvl9pPr>
    </p:titleStyle>
    <p:bodyStyle>
      <a:lvl1pPr marL="285739" indent="-285739" algn="l" rtl="0" eaLnBrk="0" fontAlgn="base" hangingPunct="0">
        <a:spcBef>
          <a:spcPct val="20000"/>
        </a:spcBef>
        <a:spcAft>
          <a:spcPct val="0"/>
        </a:spcAft>
        <a:buFont typeface="Verdana" panose="020B0604030504040204" pitchFamily="34" charset="0"/>
        <a:buChar char="−"/>
        <a:defRPr sz="2000">
          <a:solidFill>
            <a:schemeClr val="tx1"/>
          </a:solidFill>
          <a:latin typeface="Gill Sans MT" panose="020B0502020104020203" pitchFamily="34" charset="77"/>
          <a:ea typeface="ＭＳ Ｐゴシック" charset="0"/>
          <a:cs typeface="+mn-cs"/>
        </a:defRPr>
      </a:lvl1pPr>
      <a:lvl2pPr marL="619100" indent="-238115" algn="l" rtl="0" eaLnBrk="0" fontAlgn="base" hangingPunct="0">
        <a:spcBef>
          <a:spcPct val="20000"/>
        </a:spcBef>
        <a:spcAft>
          <a:spcPct val="0"/>
        </a:spcAft>
        <a:buFont typeface="Verdana" panose="020B0604030504040204" pitchFamily="34" charset="0"/>
        <a:buChar char="−"/>
        <a:defRPr sz="1667">
          <a:solidFill>
            <a:schemeClr val="tx1"/>
          </a:solidFill>
          <a:latin typeface="Gill Sans MT" panose="020B0502020104020203" pitchFamily="34" charset="77"/>
          <a:ea typeface="Arial" charset="0"/>
          <a:cs typeface="+mn-cs"/>
        </a:defRPr>
      </a:lvl2pPr>
      <a:lvl3pPr marL="952462" indent="-190492" algn="l" rtl="0" eaLnBrk="0" fontAlgn="base" hangingPunct="0">
        <a:spcBef>
          <a:spcPct val="20000"/>
        </a:spcBef>
        <a:spcAft>
          <a:spcPct val="0"/>
        </a:spcAft>
        <a:buFont typeface="Verdana" panose="020B0604030504040204" pitchFamily="34" charset="0"/>
        <a:buChar char="−"/>
        <a:defRPr>
          <a:solidFill>
            <a:schemeClr val="tx1"/>
          </a:solidFill>
          <a:latin typeface="Gill Sans MT" panose="020B0502020104020203" pitchFamily="34" charset="77"/>
          <a:ea typeface="Arial" charset="0"/>
          <a:cs typeface="+mn-cs"/>
        </a:defRPr>
      </a:lvl3pPr>
      <a:lvl4pPr marL="1333447" indent="-190492"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charset="0"/>
          <a:cs typeface="+mn-cs"/>
        </a:defRPr>
      </a:lvl4pPr>
      <a:lvl5pPr marL="1714431" indent="-190492"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charset="0"/>
          <a:cs typeface="+mn-cs"/>
        </a:defRPr>
      </a:lvl5pPr>
      <a:lvl6pPr marL="2095416"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6pPr>
      <a:lvl7pPr marL="2476401"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7pPr>
      <a:lvl8pPr marL="2857386"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8pPr>
      <a:lvl9pPr marL="3238370"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scikit-learn.org/stable/modules/generated/sklearn.ensemble.BaggingRegressor.html#sklearn.ensemble.BaggingRegressor" TargetMode="External"/><Relationship Id="rId2" Type="http://schemas.openxmlformats.org/officeDocument/2006/relationships/hyperlink" Target="https://scikit-learn.org/stable/modules/generated/sklearn.ensemble.BaggingClassifier.html#sklearn.ensemble.BaggingClassifier"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scikit-learn.org/stable/modules/ensemble.html#b200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3">
            <a:extLst>
              <a:ext uri="{FF2B5EF4-FFF2-40B4-BE49-F238E27FC236}">
                <a16:creationId xmlns:a16="http://schemas.microsoft.com/office/drawing/2014/main" id="{AF6BA273-C058-A046-BA6B-4B58FA82B6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Verdana" panose="020B0604030504040204" pitchFamily="34" charset="0"/>
              <a:buChar char="−"/>
              <a:defRPr sz="20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619100" indent="-238115">
              <a:spcBef>
                <a:spcPct val="20000"/>
              </a:spcBef>
              <a:buFont typeface="Verdana" panose="020B0604030504040204" pitchFamily="34" charset="0"/>
              <a:buChar char="−"/>
              <a:defRPr sz="1667">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952462" indent="-190492">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333447" indent="-190492">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1714431" indent="-190492">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095416"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476401"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2857386"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238370"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a:spcBef>
                <a:spcPct val="0"/>
              </a:spcBef>
              <a:buFontTx/>
              <a:buNone/>
            </a:pPr>
            <a:fld id="{0F366BD3-0E5B-9C42-A03F-75400BAFC63E}" type="slidenum">
              <a:rPr lang="en-GB" altLang="en-US" sz="1167"/>
              <a:pPr>
                <a:spcBef>
                  <a:spcPct val="0"/>
                </a:spcBef>
                <a:buFontTx/>
                <a:buNone/>
              </a:pPr>
              <a:t>1</a:t>
            </a:fld>
            <a:endParaRPr lang="en-GB" altLang="en-US" sz="1167" dirty="0"/>
          </a:p>
        </p:txBody>
      </p:sp>
      <p:sp>
        <p:nvSpPr>
          <p:cNvPr id="16386" name="Text Box 2">
            <a:extLst>
              <a:ext uri="{FF2B5EF4-FFF2-40B4-BE49-F238E27FC236}">
                <a16:creationId xmlns:a16="http://schemas.microsoft.com/office/drawing/2014/main" id="{CB2856F0-5122-C748-A4E1-B1FC924AA33E}"/>
              </a:ext>
            </a:extLst>
          </p:cNvPr>
          <p:cNvSpPr txBox="1">
            <a:spLocks noChangeArrowheads="1"/>
          </p:cNvSpPr>
          <p:nvPr/>
        </p:nvSpPr>
        <p:spPr bwMode="auto">
          <a:xfrm>
            <a:off x="1043608" y="1345332"/>
            <a:ext cx="6299729" cy="2513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r>
              <a:rPr lang="en-GB" altLang="en-US" sz="3333" dirty="0">
                <a:solidFill>
                  <a:srgbClr val="003D7D"/>
                </a:solidFill>
              </a:rPr>
              <a:t>Machine Learning for Neuroscience </a:t>
            </a:r>
          </a:p>
          <a:p>
            <a:pPr eaLnBrk="1" hangingPunct="1">
              <a:spcBef>
                <a:spcPct val="0"/>
              </a:spcBef>
              <a:buFontTx/>
              <a:buNone/>
            </a:pPr>
            <a:endParaRPr lang="en-GB" altLang="en-US" sz="3000" dirty="0">
              <a:solidFill>
                <a:srgbClr val="003D7D"/>
              </a:solidFill>
            </a:endParaRPr>
          </a:p>
          <a:p>
            <a:pPr eaLnBrk="1" hangingPunct="1">
              <a:spcBef>
                <a:spcPct val="0"/>
              </a:spcBef>
              <a:buNone/>
            </a:pPr>
            <a:r>
              <a:rPr lang="en-GB" sz="2000" dirty="0">
                <a:solidFill>
                  <a:srgbClr val="003D7D"/>
                </a:solidFill>
              </a:rPr>
              <a:t>Ensemble models and kernel based models</a:t>
            </a:r>
          </a:p>
          <a:p>
            <a:pPr eaLnBrk="1" hangingPunct="1">
              <a:spcBef>
                <a:spcPct val="0"/>
              </a:spcBef>
              <a:buNone/>
            </a:pPr>
            <a:endParaRPr lang="en-GB" sz="2000" dirty="0">
              <a:solidFill>
                <a:srgbClr val="003D7D"/>
              </a:solidFill>
            </a:endParaRPr>
          </a:p>
          <a:p>
            <a:pPr eaLnBrk="1" hangingPunct="1">
              <a:spcBef>
                <a:spcPct val="0"/>
              </a:spcBef>
              <a:buFontTx/>
              <a:buNone/>
            </a:pPr>
            <a:r>
              <a:rPr lang="en-GB" altLang="en-US" sz="2000" dirty="0">
                <a:solidFill>
                  <a:srgbClr val="003D7D"/>
                </a:solidFill>
              </a:rPr>
              <a:t> </a:t>
            </a:r>
          </a:p>
          <a:p>
            <a:pPr eaLnBrk="1" hangingPunct="1">
              <a:spcBef>
                <a:spcPct val="0"/>
              </a:spcBef>
              <a:buFontTx/>
              <a:buNone/>
            </a:pPr>
            <a:endParaRPr lang="en-GB" altLang="en-US" sz="3000" dirty="0">
              <a:solidFill>
                <a:srgbClr val="003D7D"/>
              </a:solidFill>
            </a:endParaRPr>
          </a:p>
        </p:txBody>
      </p:sp>
      <p:sp>
        <p:nvSpPr>
          <p:cNvPr id="16387" name="Text Box 4">
            <a:extLst>
              <a:ext uri="{FF2B5EF4-FFF2-40B4-BE49-F238E27FC236}">
                <a16:creationId xmlns:a16="http://schemas.microsoft.com/office/drawing/2014/main" id="{77FCB97C-8E46-1747-89C5-F16122F24E7D}"/>
              </a:ext>
            </a:extLst>
          </p:cNvPr>
          <p:cNvSpPr txBox="1">
            <a:spLocks noChangeArrowheads="1"/>
          </p:cNvSpPr>
          <p:nvPr/>
        </p:nvSpPr>
        <p:spPr bwMode="auto">
          <a:xfrm>
            <a:off x="1103139" y="3611488"/>
            <a:ext cx="4415896" cy="122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50000"/>
              </a:spcBef>
              <a:buFontTx/>
              <a:buNone/>
            </a:pPr>
            <a:r>
              <a:rPr lang="en-GB" altLang="en-US" sz="1333" dirty="0">
                <a:solidFill>
                  <a:srgbClr val="003D7D"/>
                </a:solidFill>
              </a:rPr>
              <a:t>Payam Barnaghi</a:t>
            </a:r>
          </a:p>
          <a:p>
            <a:pPr eaLnBrk="1" hangingPunct="1">
              <a:spcBef>
                <a:spcPct val="50000"/>
              </a:spcBef>
              <a:buFontTx/>
              <a:buNone/>
            </a:pPr>
            <a:r>
              <a:rPr lang="en-GB" altLang="en-US" sz="1333" dirty="0">
                <a:solidFill>
                  <a:srgbClr val="003D7D"/>
                </a:solidFill>
              </a:rPr>
              <a:t>Department of Brain Sciences</a:t>
            </a:r>
          </a:p>
          <a:p>
            <a:pPr eaLnBrk="1" hangingPunct="1">
              <a:spcBef>
                <a:spcPct val="50000"/>
              </a:spcBef>
              <a:buFontTx/>
              <a:buNone/>
            </a:pPr>
            <a:r>
              <a:rPr lang="en-GB" altLang="en-US" sz="1333" dirty="0">
                <a:solidFill>
                  <a:srgbClr val="003D7D"/>
                </a:solidFill>
              </a:rPr>
              <a:t>Imperial College London  </a:t>
            </a:r>
          </a:p>
          <a:p>
            <a:pPr eaLnBrk="1" hangingPunct="1">
              <a:spcBef>
                <a:spcPct val="50000"/>
              </a:spcBef>
              <a:buFontTx/>
              <a:buNone/>
            </a:pPr>
            <a:r>
              <a:rPr lang="en-GB" altLang="en-US" sz="1333" dirty="0">
                <a:solidFill>
                  <a:srgbClr val="003D7D"/>
                </a:solidFill>
              </a:rPr>
              <a:t>Autumn 2022</a:t>
            </a:r>
          </a:p>
        </p:txBody>
      </p:sp>
      <p:sp>
        <p:nvSpPr>
          <p:cNvPr id="16388" name="Rectangle 8">
            <a:extLst>
              <a:ext uri="{FF2B5EF4-FFF2-40B4-BE49-F238E27FC236}">
                <a16:creationId xmlns:a16="http://schemas.microsoft.com/office/drawing/2014/main" id="{668D6855-F81A-A24F-918B-A2C47560C262}"/>
              </a:ext>
            </a:extLst>
          </p:cNvPr>
          <p:cNvSpPr>
            <a:spLocks noChangeArrowheads="1"/>
          </p:cNvSpPr>
          <p:nvPr/>
        </p:nvSpPr>
        <p:spPr bwMode="auto">
          <a:xfrm>
            <a:off x="7752292" y="5197740"/>
            <a:ext cx="298979" cy="3611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endParaRPr lang="en-GB" altLang="en-US" sz="1500" dirty="0"/>
          </a:p>
        </p:txBody>
      </p:sp>
      <p:sp>
        <p:nvSpPr>
          <p:cNvPr id="4" name="Rectangle 3">
            <a:extLst>
              <a:ext uri="{FF2B5EF4-FFF2-40B4-BE49-F238E27FC236}">
                <a16:creationId xmlns:a16="http://schemas.microsoft.com/office/drawing/2014/main" id="{5E18BEC9-A3BB-7FCC-2484-4024CA13A7BA}"/>
              </a:ext>
            </a:extLst>
          </p:cNvPr>
          <p:cNvSpPr/>
          <p:nvPr/>
        </p:nvSpPr>
        <p:spPr>
          <a:xfrm>
            <a:off x="8376976" y="5241190"/>
            <a:ext cx="408955"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00362-81D7-CE21-6C8A-3D01BC983FCE}"/>
              </a:ext>
            </a:extLst>
          </p:cNvPr>
          <p:cNvSpPr>
            <a:spLocks noGrp="1"/>
          </p:cNvSpPr>
          <p:nvPr>
            <p:ph type="title"/>
          </p:nvPr>
        </p:nvSpPr>
        <p:spPr/>
        <p:txBody>
          <a:bodyPr/>
          <a:lstStyle/>
          <a:p>
            <a:r>
              <a:rPr lang="en-GB" dirty="0"/>
              <a:t>RBF Kernel in more generalised form*</a:t>
            </a:r>
          </a:p>
        </p:txBody>
      </p:sp>
      <p:sp>
        <p:nvSpPr>
          <p:cNvPr id="3" name="Slide Number Placeholder 2">
            <a:extLst>
              <a:ext uri="{FF2B5EF4-FFF2-40B4-BE49-F238E27FC236}">
                <a16:creationId xmlns:a16="http://schemas.microsoft.com/office/drawing/2014/main" id="{44D92669-3498-CFFB-95FC-4A24AE117D65}"/>
              </a:ext>
            </a:extLst>
          </p:cNvPr>
          <p:cNvSpPr>
            <a:spLocks noGrp="1"/>
          </p:cNvSpPr>
          <p:nvPr>
            <p:ph type="sldNum" sz="quarter" idx="12"/>
          </p:nvPr>
        </p:nvSpPr>
        <p:spPr/>
        <p:txBody>
          <a:bodyPr/>
          <a:lstStyle/>
          <a:p>
            <a:fld id="{BB98F552-A29D-2D4E-8192-F20670493719}" type="slidenum">
              <a:rPr lang="en-GB" altLang="en-US" smtClean="0"/>
              <a:pPr/>
              <a:t>10</a:t>
            </a:fld>
            <a:endParaRPr lang="en-GB" altLang="en-US" dirty="0"/>
          </a:p>
        </p:txBody>
      </p:sp>
      <p:pic>
        <p:nvPicPr>
          <p:cNvPr id="5" name="Picture 4" descr="Text, letter&#10;&#10;Description automatically generated">
            <a:extLst>
              <a:ext uri="{FF2B5EF4-FFF2-40B4-BE49-F238E27FC236}">
                <a16:creationId xmlns:a16="http://schemas.microsoft.com/office/drawing/2014/main" id="{E07EDC3F-B91D-38DD-9F2B-5D6547222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273324"/>
            <a:ext cx="7772400" cy="2321326"/>
          </a:xfrm>
          <a:prstGeom prst="rect">
            <a:avLst/>
          </a:prstGeom>
        </p:spPr>
      </p:pic>
      <p:sp>
        <p:nvSpPr>
          <p:cNvPr id="6" name="TextBox 5">
            <a:extLst>
              <a:ext uri="{FF2B5EF4-FFF2-40B4-BE49-F238E27FC236}">
                <a16:creationId xmlns:a16="http://schemas.microsoft.com/office/drawing/2014/main" id="{0325A371-8233-5E4A-E47F-5A4D2098FD63}"/>
              </a:ext>
            </a:extLst>
          </p:cNvPr>
          <p:cNvSpPr txBox="1"/>
          <p:nvPr/>
        </p:nvSpPr>
        <p:spPr>
          <a:xfrm>
            <a:off x="755576" y="5324958"/>
            <a:ext cx="4246675" cy="246221"/>
          </a:xfrm>
          <a:prstGeom prst="rect">
            <a:avLst/>
          </a:prstGeom>
          <a:noFill/>
        </p:spPr>
        <p:txBody>
          <a:bodyPr wrap="none" rtlCol="0">
            <a:spAutoFit/>
          </a:bodyPr>
          <a:lstStyle/>
          <a:p>
            <a:r>
              <a:rPr lang="en-GB" sz="1000" dirty="0">
                <a:latin typeface="Gill Sans MT" panose="020B0502020104020203" pitchFamily="34" charset="77"/>
              </a:rPr>
              <a:t>Source: Kevin Murphy, Machine Learning: A probabilistic Approach, MIT Press.</a:t>
            </a:r>
          </a:p>
        </p:txBody>
      </p:sp>
    </p:spTree>
    <p:extLst>
      <p:ext uri="{BB962C8B-B14F-4D97-AF65-F5344CB8AC3E}">
        <p14:creationId xmlns:p14="http://schemas.microsoft.com/office/powerpoint/2010/main" val="2928087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9E809-E7F7-2862-3FAC-BDDE68F14CDE}"/>
              </a:ext>
            </a:extLst>
          </p:cNvPr>
          <p:cNvSpPr>
            <a:spLocks noGrp="1"/>
          </p:cNvSpPr>
          <p:nvPr>
            <p:ph type="title"/>
          </p:nvPr>
        </p:nvSpPr>
        <p:spPr/>
        <p:txBody>
          <a:bodyPr/>
          <a:lstStyle/>
          <a:p>
            <a:r>
              <a:rPr lang="en-GB" dirty="0"/>
              <a:t>Another polynomial function</a:t>
            </a:r>
          </a:p>
        </p:txBody>
      </p:sp>
      <p:sp>
        <p:nvSpPr>
          <p:cNvPr id="3" name="Slide Number Placeholder 2">
            <a:extLst>
              <a:ext uri="{FF2B5EF4-FFF2-40B4-BE49-F238E27FC236}">
                <a16:creationId xmlns:a16="http://schemas.microsoft.com/office/drawing/2014/main" id="{559CEADB-9A32-7600-514F-DFEBA394A950}"/>
              </a:ext>
            </a:extLst>
          </p:cNvPr>
          <p:cNvSpPr>
            <a:spLocks noGrp="1"/>
          </p:cNvSpPr>
          <p:nvPr>
            <p:ph type="sldNum" sz="quarter" idx="12"/>
          </p:nvPr>
        </p:nvSpPr>
        <p:spPr/>
        <p:txBody>
          <a:bodyPr/>
          <a:lstStyle/>
          <a:p>
            <a:fld id="{BB98F552-A29D-2D4E-8192-F20670493719}" type="slidenum">
              <a:rPr lang="en-GB" altLang="en-US" smtClean="0"/>
              <a:pPr/>
              <a:t>11</a:t>
            </a:fld>
            <a:endParaRPr lang="en-GB" altLang="en-US" dirty="0"/>
          </a:p>
        </p:txBody>
      </p:sp>
      <p:pic>
        <p:nvPicPr>
          <p:cNvPr id="5" name="Picture 4" descr="Graphical user interface, text&#10;&#10;Description automatically generated">
            <a:extLst>
              <a:ext uri="{FF2B5EF4-FFF2-40B4-BE49-F238E27FC236}">
                <a16:creationId xmlns:a16="http://schemas.microsoft.com/office/drawing/2014/main" id="{BEFF6853-8CB6-98C2-CC61-685C3F757A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057300"/>
            <a:ext cx="7772400" cy="1656249"/>
          </a:xfrm>
          <a:prstGeom prst="rect">
            <a:avLst/>
          </a:prstGeom>
        </p:spPr>
      </p:pic>
      <p:pic>
        <p:nvPicPr>
          <p:cNvPr id="7" name="Picture 6" descr="Chart, scatter chart&#10;&#10;Description automatically generated">
            <a:extLst>
              <a:ext uri="{FF2B5EF4-FFF2-40B4-BE49-F238E27FC236}">
                <a16:creationId xmlns:a16="http://schemas.microsoft.com/office/drawing/2014/main" id="{AC56A7EB-9C1A-67A3-3BB8-6163152436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12" y="2719618"/>
            <a:ext cx="5442942" cy="2810909"/>
          </a:xfrm>
          <a:prstGeom prst="rect">
            <a:avLst/>
          </a:prstGeom>
        </p:spPr>
      </p:pic>
      <p:sp>
        <p:nvSpPr>
          <p:cNvPr id="8" name="TextBox 7">
            <a:extLst>
              <a:ext uri="{FF2B5EF4-FFF2-40B4-BE49-F238E27FC236}">
                <a16:creationId xmlns:a16="http://schemas.microsoft.com/office/drawing/2014/main" id="{47E266D5-2896-A338-35F6-81CD75772A18}"/>
              </a:ext>
            </a:extLst>
          </p:cNvPr>
          <p:cNvSpPr txBox="1"/>
          <p:nvPr/>
        </p:nvSpPr>
        <p:spPr>
          <a:xfrm>
            <a:off x="971600" y="5491599"/>
            <a:ext cx="5598368" cy="246221"/>
          </a:xfrm>
          <a:prstGeom prst="rect">
            <a:avLst/>
          </a:prstGeom>
          <a:noFill/>
        </p:spPr>
        <p:txBody>
          <a:bodyPr wrap="square">
            <a:spAutoFit/>
          </a:bodyPr>
          <a:lstStyle/>
          <a:p>
            <a:r>
              <a:rPr lang="en-GB" sz="1000" dirty="0">
                <a:latin typeface="Gill Sans MT" panose="020B0502020104020203" pitchFamily="34" charset="77"/>
              </a:rPr>
              <a:t>Source: https://</a:t>
            </a:r>
            <a:r>
              <a:rPr lang="en-GB" sz="1000" dirty="0" err="1">
                <a:latin typeface="Gill Sans MT" panose="020B0502020104020203" pitchFamily="34" charset="77"/>
              </a:rPr>
              <a:t>xavierbourretsicotte.github.io</a:t>
            </a:r>
            <a:r>
              <a:rPr lang="en-GB" sz="1000" dirty="0">
                <a:latin typeface="Gill Sans MT" panose="020B0502020104020203" pitchFamily="34" charset="77"/>
              </a:rPr>
              <a:t>/</a:t>
            </a:r>
            <a:r>
              <a:rPr lang="en-GB" sz="1000" dirty="0" err="1">
                <a:latin typeface="Gill Sans MT" panose="020B0502020104020203" pitchFamily="34" charset="77"/>
              </a:rPr>
              <a:t>Kernel_feature_map.html</a:t>
            </a:r>
            <a:endParaRPr lang="en-GB" sz="1000" dirty="0">
              <a:latin typeface="Gill Sans MT" panose="020B0502020104020203" pitchFamily="34" charset="77"/>
            </a:endParaRPr>
          </a:p>
        </p:txBody>
      </p:sp>
    </p:spTree>
    <p:extLst>
      <p:ext uri="{BB962C8B-B14F-4D97-AF65-F5344CB8AC3E}">
        <p14:creationId xmlns:p14="http://schemas.microsoft.com/office/powerpoint/2010/main" val="3379158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A669C-66F4-A29F-8654-C23A68882DAB}"/>
              </a:ext>
            </a:extLst>
          </p:cNvPr>
          <p:cNvSpPr>
            <a:spLocks noGrp="1"/>
          </p:cNvSpPr>
          <p:nvPr>
            <p:ph type="title"/>
          </p:nvPr>
        </p:nvSpPr>
        <p:spPr/>
        <p:txBody>
          <a:bodyPr/>
          <a:lstStyle/>
          <a:p>
            <a:r>
              <a:rPr lang="en-GB" dirty="0"/>
              <a:t>Support Vector Machines</a:t>
            </a:r>
          </a:p>
        </p:txBody>
      </p:sp>
      <p:sp>
        <p:nvSpPr>
          <p:cNvPr id="3" name="Content Placeholder 2">
            <a:extLst>
              <a:ext uri="{FF2B5EF4-FFF2-40B4-BE49-F238E27FC236}">
                <a16:creationId xmlns:a16="http://schemas.microsoft.com/office/drawing/2014/main" id="{2970E544-9FE9-2121-06A2-3A18632F11BB}"/>
              </a:ext>
            </a:extLst>
          </p:cNvPr>
          <p:cNvSpPr>
            <a:spLocks noGrp="1"/>
          </p:cNvSpPr>
          <p:nvPr>
            <p:ph idx="1"/>
          </p:nvPr>
        </p:nvSpPr>
        <p:spPr/>
        <p:txBody>
          <a:bodyPr/>
          <a:lstStyle/>
          <a:p>
            <a:r>
              <a:rPr lang="en-GB" altLang="en-US" dirty="0">
                <a:latin typeface="Gill Sans MT" panose="020B0502020104020203" pitchFamily="34" charset="77"/>
                <a:ea typeface="ＭＳ Ｐゴシック" panose="020B0600070205080204" pitchFamily="34" charset="-128"/>
              </a:rPr>
              <a:t>Support vector machines (SVMs) are a set of supervised learning methods used for classification, regression and outliers detection.</a:t>
            </a:r>
          </a:p>
          <a:p>
            <a:r>
              <a:rPr lang="en-GB" altLang="en-US" dirty="0">
                <a:latin typeface="Gill Sans MT" panose="020B0502020104020203" pitchFamily="34" charset="77"/>
                <a:ea typeface="ＭＳ Ｐゴシック" panose="020B0600070205080204" pitchFamily="34" charset="-128"/>
              </a:rPr>
              <a:t>The advantages of support vector machines are:</a:t>
            </a:r>
          </a:p>
          <a:p>
            <a:pPr lvl="1"/>
            <a:r>
              <a:rPr lang="en-GB" altLang="en-US" sz="2000" dirty="0">
                <a:latin typeface="Gill Sans MT" panose="020B0502020104020203" pitchFamily="34" charset="77"/>
                <a:ea typeface="ＭＳ Ｐゴシック" panose="020B0600070205080204" pitchFamily="34" charset="-128"/>
              </a:rPr>
              <a:t>Effective in high dimensional spaces.</a:t>
            </a:r>
          </a:p>
          <a:p>
            <a:pPr lvl="1"/>
            <a:r>
              <a:rPr lang="en-GB" altLang="en-US" sz="2000" dirty="0">
                <a:latin typeface="Gill Sans MT" panose="020B0502020104020203" pitchFamily="34" charset="77"/>
                <a:ea typeface="ＭＳ Ｐゴシック" panose="020B0600070205080204" pitchFamily="34" charset="-128"/>
              </a:rPr>
              <a:t>Still effective in cases where number of dimensions is greater than the number of samples.</a:t>
            </a:r>
          </a:p>
          <a:p>
            <a:pPr lvl="1"/>
            <a:r>
              <a:rPr lang="en-GB" altLang="en-US" sz="2000" dirty="0">
                <a:latin typeface="Gill Sans MT" panose="020B0502020104020203" pitchFamily="34" charset="77"/>
                <a:ea typeface="ＭＳ Ｐゴシック" panose="020B0600070205080204" pitchFamily="34" charset="-128"/>
              </a:rPr>
              <a:t>Uses a subset of training points in the decision function (called support vectors), so it is also memory efficient.</a:t>
            </a:r>
          </a:p>
          <a:p>
            <a:pPr lvl="1"/>
            <a:r>
              <a:rPr lang="en-GB" altLang="en-US" sz="2000" dirty="0">
                <a:latin typeface="Gill Sans MT" panose="020B0502020104020203" pitchFamily="34" charset="77"/>
                <a:ea typeface="ＭＳ Ｐゴシック" panose="020B0600070205080204" pitchFamily="34" charset="-128"/>
              </a:rPr>
              <a:t>Versatile: different Kernel functions can be specified for the decision function. Common kernels are provided, but it is also possible to specify custom kernels.</a:t>
            </a:r>
          </a:p>
          <a:p>
            <a:endParaRPr lang="en-GB" dirty="0"/>
          </a:p>
        </p:txBody>
      </p:sp>
      <p:sp>
        <p:nvSpPr>
          <p:cNvPr id="4" name="Slide Number Placeholder 3">
            <a:extLst>
              <a:ext uri="{FF2B5EF4-FFF2-40B4-BE49-F238E27FC236}">
                <a16:creationId xmlns:a16="http://schemas.microsoft.com/office/drawing/2014/main" id="{E0DA3B5E-389A-2AA7-1C28-28676E54B902}"/>
              </a:ext>
            </a:extLst>
          </p:cNvPr>
          <p:cNvSpPr>
            <a:spLocks noGrp="1"/>
          </p:cNvSpPr>
          <p:nvPr>
            <p:ph type="sldNum" sz="quarter" idx="12"/>
          </p:nvPr>
        </p:nvSpPr>
        <p:spPr/>
        <p:txBody>
          <a:bodyPr/>
          <a:lstStyle/>
          <a:p>
            <a:fld id="{44E22EE9-B8A0-0641-9265-052CFE9B95A7}" type="slidenum">
              <a:rPr lang="en-GB" altLang="en-US" smtClean="0"/>
              <a:pPr/>
              <a:t>12</a:t>
            </a:fld>
            <a:endParaRPr lang="en-GB" altLang="en-US" dirty="0"/>
          </a:p>
        </p:txBody>
      </p:sp>
      <p:sp>
        <p:nvSpPr>
          <p:cNvPr id="5" name="TextBox 4">
            <a:extLst>
              <a:ext uri="{FF2B5EF4-FFF2-40B4-BE49-F238E27FC236}">
                <a16:creationId xmlns:a16="http://schemas.microsoft.com/office/drawing/2014/main" id="{E275514D-24C3-7C49-615A-6D16A76A97EE}"/>
              </a:ext>
            </a:extLst>
          </p:cNvPr>
          <p:cNvSpPr txBox="1"/>
          <p:nvPr/>
        </p:nvSpPr>
        <p:spPr>
          <a:xfrm>
            <a:off x="457200" y="5355009"/>
            <a:ext cx="1183337" cy="246221"/>
          </a:xfrm>
          <a:prstGeom prst="rect">
            <a:avLst/>
          </a:prstGeom>
          <a:noFill/>
        </p:spPr>
        <p:txBody>
          <a:bodyPr wrap="none" rtlCol="0">
            <a:spAutoFit/>
          </a:bodyPr>
          <a:lstStyle/>
          <a:p>
            <a:r>
              <a:rPr lang="en-GB" sz="1000" dirty="0">
                <a:latin typeface="Gill Sans MT" panose="020B0502020104020203" pitchFamily="34" charset="77"/>
              </a:rPr>
              <a:t>Source: Scikit learn</a:t>
            </a:r>
          </a:p>
        </p:txBody>
      </p:sp>
    </p:spTree>
    <p:extLst>
      <p:ext uri="{BB962C8B-B14F-4D97-AF65-F5344CB8AC3E}">
        <p14:creationId xmlns:p14="http://schemas.microsoft.com/office/powerpoint/2010/main" val="3775032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A3271-3C6B-E052-4B02-2E092A00D37E}"/>
              </a:ext>
            </a:extLst>
          </p:cNvPr>
          <p:cNvSpPr>
            <a:spLocks noGrp="1"/>
          </p:cNvSpPr>
          <p:nvPr>
            <p:ph type="title"/>
          </p:nvPr>
        </p:nvSpPr>
        <p:spPr/>
        <p:txBody>
          <a:bodyPr/>
          <a:lstStyle/>
          <a:p>
            <a:r>
              <a:rPr lang="en-GB" dirty="0"/>
              <a:t>SVM - disadvantages</a:t>
            </a:r>
          </a:p>
        </p:txBody>
      </p:sp>
      <p:sp>
        <p:nvSpPr>
          <p:cNvPr id="3" name="Content Placeholder 2">
            <a:extLst>
              <a:ext uri="{FF2B5EF4-FFF2-40B4-BE49-F238E27FC236}">
                <a16:creationId xmlns:a16="http://schemas.microsoft.com/office/drawing/2014/main" id="{3CB099E5-65A0-747B-F18C-D390D312F0E5}"/>
              </a:ext>
            </a:extLst>
          </p:cNvPr>
          <p:cNvSpPr>
            <a:spLocks noGrp="1"/>
          </p:cNvSpPr>
          <p:nvPr>
            <p:ph idx="1"/>
          </p:nvPr>
        </p:nvSpPr>
        <p:spPr/>
        <p:txBody>
          <a:bodyPr/>
          <a:lstStyle/>
          <a:p>
            <a:r>
              <a:rPr lang="en-GB" altLang="en-US" dirty="0">
                <a:latin typeface="Gill Sans MT" panose="020B0502020104020203" pitchFamily="34" charset="77"/>
                <a:ea typeface="ＭＳ Ｐゴシック" panose="020B0600070205080204" pitchFamily="34" charset="-128"/>
              </a:rPr>
              <a:t>The disadvantages of support vector machines include:</a:t>
            </a:r>
          </a:p>
          <a:p>
            <a:pPr lvl="1"/>
            <a:r>
              <a:rPr lang="en-GB" altLang="en-US" sz="2000" dirty="0">
                <a:latin typeface="Gill Sans MT" panose="020B0502020104020203" pitchFamily="34" charset="77"/>
                <a:ea typeface="ＭＳ Ｐゴシック" panose="020B0600070205080204" pitchFamily="34" charset="-128"/>
              </a:rPr>
              <a:t>If the number of features is much greater than the number of samples, the method is likely to give poor performances.</a:t>
            </a:r>
          </a:p>
          <a:p>
            <a:pPr lvl="1"/>
            <a:r>
              <a:rPr lang="en-GB" altLang="en-US" sz="2000" dirty="0">
                <a:latin typeface="Gill Sans MT" panose="020B0502020104020203" pitchFamily="34" charset="77"/>
                <a:ea typeface="ＭＳ Ｐゴシック" panose="020B0600070205080204" pitchFamily="34" charset="-128"/>
              </a:rPr>
              <a:t>SVMs </a:t>
            </a:r>
            <a:r>
              <a:rPr lang="en-GB" altLang="en-US" sz="2000" b="1" dirty="0">
                <a:solidFill>
                  <a:srgbClr val="FF0000"/>
                </a:solidFill>
                <a:latin typeface="Gill Sans MT" panose="020B0502020104020203" pitchFamily="34" charset="77"/>
                <a:ea typeface="ＭＳ Ｐゴシック" panose="020B0600070205080204" pitchFamily="34" charset="-128"/>
              </a:rPr>
              <a:t>do not directly provide probability estimates</a:t>
            </a:r>
            <a:r>
              <a:rPr lang="en-GB" altLang="en-US" sz="2000" dirty="0">
                <a:latin typeface="Gill Sans MT" panose="020B0502020104020203" pitchFamily="34" charset="77"/>
                <a:ea typeface="ＭＳ Ｐゴシック" panose="020B0600070205080204" pitchFamily="34" charset="-128"/>
              </a:rPr>
              <a:t>.</a:t>
            </a:r>
          </a:p>
          <a:p>
            <a:endParaRPr lang="en-GB" dirty="0"/>
          </a:p>
        </p:txBody>
      </p:sp>
      <p:sp>
        <p:nvSpPr>
          <p:cNvPr id="4" name="Slide Number Placeholder 3">
            <a:extLst>
              <a:ext uri="{FF2B5EF4-FFF2-40B4-BE49-F238E27FC236}">
                <a16:creationId xmlns:a16="http://schemas.microsoft.com/office/drawing/2014/main" id="{EF44F9DC-82A2-0EF6-665A-47E5C7AEA6F0}"/>
              </a:ext>
            </a:extLst>
          </p:cNvPr>
          <p:cNvSpPr>
            <a:spLocks noGrp="1"/>
          </p:cNvSpPr>
          <p:nvPr>
            <p:ph type="sldNum" sz="quarter" idx="12"/>
          </p:nvPr>
        </p:nvSpPr>
        <p:spPr/>
        <p:txBody>
          <a:bodyPr/>
          <a:lstStyle/>
          <a:p>
            <a:fld id="{44E22EE9-B8A0-0641-9265-052CFE9B95A7}" type="slidenum">
              <a:rPr lang="en-GB" altLang="en-US" smtClean="0"/>
              <a:pPr/>
              <a:t>13</a:t>
            </a:fld>
            <a:endParaRPr lang="en-GB" altLang="en-US" dirty="0"/>
          </a:p>
        </p:txBody>
      </p:sp>
    </p:spTree>
    <p:extLst>
      <p:ext uri="{BB962C8B-B14F-4D97-AF65-F5344CB8AC3E}">
        <p14:creationId xmlns:p14="http://schemas.microsoft.com/office/powerpoint/2010/main" val="1442844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604CD-B8A7-90E0-C8EC-B045E993C48E}"/>
              </a:ext>
            </a:extLst>
          </p:cNvPr>
          <p:cNvSpPr>
            <a:spLocks noGrp="1"/>
          </p:cNvSpPr>
          <p:nvPr>
            <p:ph type="title"/>
          </p:nvPr>
        </p:nvSpPr>
        <p:spPr/>
        <p:txBody>
          <a:bodyPr/>
          <a:lstStyle/>
          <a:p>
            <a:r>
              <a:rPr lang="en-GB" dirty="0"/>
              <a:t>SVM Classifier</a:t>
            </a:r>
          </a:p>
        </p:txBody>
      </p:sp>
      <p:sp>
        <p:nvSpPr>
          <p:cNvPr id="3" name="Content Placeholder 2">
            <a:extLst>
              <a:ext uri="{FF2B5EF4-FFF2-40B4-BE49-F238E27FC236}">
                <a16:creationId xmlns:a16="http://schemas.microsoft.com/office/drawing/2014/main" id="{C30E44A8-F350-1DD1-608F-E92CEA6F7E47}"/>
              </a:ext>
            </a:extLst>
          </p:cNvPr>
          <p:cNvSpPr>
            <a:spLocks noGrp="1"/>
          </p:cNvSpPr>
          <p:nvPr>
            <p:ph idx="1"/>
          </p:nvPr>
        </p:nvSpPr>
        <p:spPr/>
        <p:txBody>
          <a:bodyPr/>
          <a:lstStyle/>
          <a:p>
            <a:r>
              <a:rPr lang="en-GB" altLang="en-US" dirty="0">
                <a:latin typeface="Gill Sans MT" panose="020B0502020104020203" pitchFamily="34" charset="77"/>
                <a:ea typeface="ＭＳ Ｐゴシック" panose="020B0600070205080204" pitchFamily="34" charset="-128"/>
              </a:rPr>
              <a:t>A Support Vector Machine (SVM) is a discriminative classifier formally defined by a separating hyperplane. </a:t>
            </a:r>
          </a:p>
          <a:p>
            <a:r>
              <a:rPr lang="en-GB" altLang="en-US" dirty="0">
                <a:latin typeface="Gill Sans MT" panose="020B0502020104020203" pitchFamily="34" charset="77"/>
                <a:ea typeface="ＭＳ Ｐゴシック" panose="020B0600070205080204" pitchFamily="34" charset="-128"/>
              </a:rPr>
              <a:t>In other words, given labelled training data (supervised learning), the algorithm outputs an optimal hyperplane which categorizes new examples.</a:t>
            </a:r>
          </a:p>
          <a:p>
            <a:endParaRPr lang="en-GB" altLang="en-US" dirty="0">
              <a:latin typeface="Gill Sans MT" panose="020B0502020104020203" pitchFamily="34" charset="77"/>
              <a:ea typeface="ＭＳ Ｐゴシック" panose="020B0600070205080204" pitchFamily="34" charset="-128"/>
            </a:endParaRPr>
          </a:p>
          <a:p>
            <a:r>
              <a:rPr lang="en-GB" altLang="en-US" dirty="0">
                <a:latin typeface="Gill Sans MT" panose="020B0502020104020203" pitchFamily="34" charset="77"/>
                <a:ea typeface="ＭＳ Ｐゴシック" panose="020B0600070205080204" pitchFamily="34" charset="-128"/>
              </a:rPr>
              <a:t>e.g. For a linearly separable set of 2D-points which belong to one of two classes, find a separating straight line.</a:t>
            </a:r>
          </a:p>
          <a:p>
            <a:endParaRPr lang="en-GB" dirty="0"/>
          </a:p>
        </p:txBody>
      </p:sp>
      <p:sp>
        <p:nvSpPr>
          <p:cNvPr id="4" name="Slide Number Placeholder 3">
            <a:extLst>
              <a:ext uri="{FF2B5EF4-FFF2-40B4-BE49-F238E27FC236}">
                <a16:creationId xmlns:a16="http://schemas.microsoft.com/office/drawing/2014/main" id="{5237824E-52BF-49E8-45B5-FAD4DF01534F}"/>
              </a:ext>
            </a:extLst>
          </p:cNvPr>
          <p:cNvSpPr>
            <a:spLocks noGrp="1"/>
          </p:cNvSpPr>
          <p:nvPr>
            <p:ph type="sldNum" sz="quarter" idx="12"/>
          </p:nvPr>
        </p:nvSpPr>
        <p:spPr/>
        <p:txBody>
          <a:bodyPr/>
          <a:lstStyle/>
          <a:p>
            <a:fld id="{44E22EE9-B8A0-0641-9265-052CFE9B95A7}" type="slidenum">
              <a:rPr lang="en-GB" altLang="en-US" smtClean="0"/>
              <a:pPr/>
              <a:t>14</a:t>
            </a:fld>
            <a:endParaRPr lang="en-GB" altLang="en-US" dirty="0"/>
          </a:p>
        </p:txBody>
      </p:sp>
    </p:spTree>
    <p:extLst>
      <p:ext uri="{BB962C8B-B14F-4D97-AF65-F5344CB8AC3E}">
        <p14:creationId xmlns:p14="http://schemas.microsoft.com/office/powerpoint/2010/main" val="431555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13ECC-968A-9D70-3149-03163F5EB8B6}"/>
              </a:ext>
            </a:extLst>
          </p:cNvPr>
          <p:cNvSpPr>
            <a:spLocks noGrp="1"/>
          </p:cNvSpPr>
          <p:nvPr>
            <p:ph type="title"/>
          </p:nvPr>
        </p:nvSpPr>
        <p:spPr/>
        <p:txBody>
          <a:bodyPr/>
          <a:lstStyle/>
          <a:p>
            <a:r>
              <a:rPr lang="en-GB" dirty="0"/>
              <a:t>SVM Example</a:t>
            </a:r>
          </a:p>
        </p:txBody>
      </p:sp>
      <p:sp>
        <p:nvSpPr>
          <p:cNvPr id="4" name="Slide Number Placeholder 3">
            <a:extLst>
              <a:ext uri="{FF2B5EF4-FFF2-40B4-BE49-F238E27FC236}">
                <a16:creationId xmlns:a16="http://schemas.microsoft.com/office/drawing/2014/main" id="{EB3EBF28-C635-4A10-AE78-64D050E115E0}"/>
              </a:ext>
            </a:extLst>
          </p:cNvPr>
          <p:cNvSpPr>
            <a:spLocks noGrp="1"/>
          </p:cNvSpPr>
          <p:nvPr>
            <p:ph type="sldNum" sz="quarter" idx="12"/>
          </p:nvPr>
        </p:nvSpPr>
        <p:spPr/>
        <p:txBody>
          <a:bodyPr/>
          <a:lstStyle/>
          <a:p>
            <a:fld id="{44E22EE9-B8A0-0641-9265-052CFE9B95A7}" type="slidenum">
              <a:rPr lang="en-GB" altLang="en-US" smtClean="0"/>
              <a:pPr/>
              <a:t>15</a:t>
            </a:fld>
            <a:endParaRPr lang="en-GB" altLang="en-US" dirty="0"/>
          </a:p>
        </p:txBody>
      </p:sp>
      <p:sp>
        <p:nvSpPr>
          <p:cNvPr id="6" name="TextBox 5">
            <a:extLst>
              <a:ext uri="{FF2B5EF4-FFF2-40B4-BE49-F238E27FC236}">
                <a16:creationId xmlns:a16="http://schemas.microsoft.com/office/drawing/2014/main" id="{80BDF68A-7787-2D69-ED1C-C29B4C47F2F8}"/>
              </a:ext>
            </a:extLst>
          </p:cNvPr>
          <p:cNvSpPr txBox="1"/>
          <p:nvPr/>
        </p:nvSpPr>
        <p:spPr>
          <a:xfrm>
            <a:off x="450776" y="5324740"/>
            <a:ext cx="6102424" cy="230832"/>
          </a:xfrm>
          <a:prstGeom prst="rect">
            <a:avLst/>
          </a:prstGeom>
          <a:noFill/>
        </p:spPr>
        <p:txBody>
          <a:bodyPr wrap="square">
            <a:spAutoFit/>
          </a:bodyPr>
          <a:lstStyle/>
          <a:p>
            <a:r>
              <a:rPr lang="en-GB" sz="900" dirty="0">
                <a:latin typeface="Gill Sans MT" panose="020B0502020104020203" pitchFamily="34" charset="77"/>
              </a:rPr>
              <a:t>Source: https://</a:t>
            </a:r>
            <a:r>
              <a:rPr lang="en-GB" sz="900" dirty="0" err="1">
                <a:latin typeface="Gill Sans MT" panose="020B0502020104020203" pitchFamily="34" charset="77"/>
              </a:rPr>
              <a:t>vovkos.github.io</a:t>
            </a:r>
            <a:r>
              <a:rPr lang="en-GB" sz="900" dirty="0">
                <a:latin typeface="Gill Sans MT" panose="020B0502020104020203" pitchFamily="34" charset="77"/>
              </a:rPr>
              <a:t>/</a:t>
            </a:r>
            <a:r>
              <a:rPr lang="en-GB" sz="900" dirty="0" err="1">
                <a:latin typeface="Gill Sans MT" panose="020B0502020104020203" pitchFamily="34" charset="77"/>
              </a:rPr>
              <a:t>doxyrest</a:t>
            </a:r>
            <a:r>
              <a:rPr lang="en-GB" sz="900" dirty="0">
                <a:latin typeface="Gill Sans MT" panose="020B0502020104020203" pitchFamily="34" charset="77"/>
              </a:rPr>
              <a:t>-showcase/</a:t>
            </a:r>
            <a:r>
              <a:rPr lang="en-GB" sz="900" dirty="0" err="1">
                <a:latin typeface="Gill Sans MT" panose="020B0502020104020203" pitchFamily="34" charset="77"/>
              </a:rPr>
              <a:t>opencv</a:t>
            </a:r>
            <a:r>
              <a:rPr lang="en-GB" sz="900" dirty="0">
                <a:latin typeface="Gill Sans MT" panose="020B0502020104020203" pitchFamily="34" charset="77"/>
              </a:rPr>
              <a:t>/</a:t>
            </a:r>
            <a:r>
              <a:rPr lang="en-GB" sz="900" dirty="0" err="1">
                <a:latin typeface="Gill Sans MT" panose="020B0502020104020203" pitchFamily="34" charset="77"/>
              </a:rPr>
              <a:t>sphinx_rtd_theme</a:t>
            </a:r>
            <a:r>
              <a:rPr lang="en-GB" sz="900" dirty="0">
                <a:latin typeface="Gill Sans MT" panose="020B0502020104020203" pitchFamily="34" charset="77"/>
              </a:rPr>
              <a:t>/</a:t>
            </a:r>
            <a:r>
              <a:rPr lang="en-GB" sz="900" dirty="0" err="1">
                <a:latin typeface="Gill Sans MT" panose="020B0502020104020203" pitchFamily="34" charset="77"/>
              </a:rPr>
              <a:t>page_tutorial_introduction_to_svm.html</a:t>
            </a:r>
            <a:endParaRPr lang="en-GB" sz="900" dirty="0">
              <a:latin typeface="Gill Sans MT" panose="020B0502020104020203" pitchFamily="34" charset="77"/>
            </a:endParaRPr>
          </a:p>
        </p:txBody>
      </p:sp>
      <p:pic>
        <p:nvPicPr>
          <p:cNvPr id="7" name="Picture 3">
            <a:extLst>
              <a:ext uri="{FF2B5EF4-FFF2-40B4-BE49-F238E27FC236}">
                <a16:creationId xmlns:a16="http://schemas.microsoft.com/office/drawing/2014/main" id="{40C09238-A160-930D-86BE-E3E2CF69507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1257168"/>
            <a:ext cx="38100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5216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D0E5D-4A4C-0051-442A-AD92318736B0}"/>
              </a:ext>
            </a:extLst>
          </p:cNvPr>
          <p:cNvSpPr>
            <a:spLocks noGrp="1"/>
          </p:cNvSpPr>
          <p:nvPr>
            <p:ph type="title"/>
          </p:nvPr>
        </p:nvSpPr>
        <p:spPr/>
        <p:txBody>
          <a:bodyPr/>
          <a:lstStyle/>
          <a:p>
            <a:r>
              <a:rPr lang="en-GB" dirty="0"/>
              <a:t>Linear separation</a:t>
            </a:r>
          </a:p>
        </p:txBody>
      </p:sp>
      <p:sp>
        <p:nvSpPr>
          <p:cNvPr id="3" name="Content Placeholder 2">
            <a:extLst>
              <a:ext uri="{FF2B5EF4-FFF2-40B4-BE49-F238E27FC236}">
                <a16:creationId xmlns:a16="http://schemas.microsoft.com/office/drawing/2014/main" id="{BDF6C8FE-3DC9-0C2B-8089-BB44B7E4FFF2}"/>
              </a:ext>
            </a:extLst>
          </p:cNvPr>
          <p:cNvSpPr>
            <a:spLocks noGrp="1"/>
          </p:cNvSpPr>
          <p:nvPr>
            <p:ph idx="1"/>
          </p:nvPr>
        </p:nvSpPr>
        <p:spPr/>
        <p:txBody>
          <a:bodyPr/>
          <a:lstStyle/>
          <a:p>
            <a:r>
              <a:rPr lang="en-GB" altLang="en-US" dirty="0">
                <a:latin typeface="Gill Sans MT" panose="020B0502020104020203" pitchFamily="34" charset="77"/>
                <a:ea typeface="ＭＳ Ｐゴシック" panose="020B0600070205080204" pitchFamily="34" charset="-128"/>
              </a:rPr>
              <a:t>In this example we deal with lines and points in the Cartesian plane instead of hyperplanes and vectors in a high dimensional space. </a:t>
            </a:r>
          </a:p>
          <a:p>
            <a:r>
              <a:rPr lang="en-GB" altLang="en-US" dirty="0">
                <a:latin typeface="Gill Sans MT" panose="020B0502020104020203" pitchFamily="34" charset="77"/>
                <a:ea typeface="ＭＳ Ｐゴシック" panose="020B0600070205080204" pitchFamily="34" charset="-128"/>
              </a:rPr>
              <a:t>This is a simplification of the problem.</a:t>
            </a:r>
          </a:p>
          <a:p>
            <a:r>
              <a:rPr lang="en-GB" altLang="en-US" dirty="0">
                <a:latin typeface="Gill Sans MT" panose="020B0502020104020203" pitchFamily="34" charset="77"/>
                <a:ea typeface="ＭＳ Ｐゴシック" panose="020B0600070205080204" pitchFamily="34" charset="-128"/>
              </a:rPr>
              <a:t>It is important to understand that this is done only because our intuition is better built from examples that are easy to imagine. </a:t>
            </a:r>
          </a:p>
          <a:p>
            <a:r>
              <a:rPr lang="en-GB" altLang="en-US" dirty="0">
                <a:latin typeface="Gill Sans MT" panose="020B0502020104020203" pitchFamily="34" charset="77"/>
                <a:ea typeface="ＭＳ Ｐゴシック" panose="020B0600070205080204" pitchFamily="34" charset="-128"/>
              </a:rPr>
              <a:t>However, the same concepts apply to tasks where the examples to classify lie in a space whose dimension is higher than two.</a:t>
            </a:r>
          </a:p>
          <a:p>
            <a:endParaRPr lang="en-GB" dirty="0"/>
          </a:p>
        </p:txBody>
      </p:sp>
      <p:sp>
        <p:nvSpPr>
          <p:cNvPr id="4" name="Slide Number Placeholder 3">
            <a:extLst>
              <a:ext uri="{FF2B5EF4-FFF2-40B4-BE49-F238E27FC236}">
                <a16:creationId xmlns:a16="http://schemas.microsoft.com/office/drawing/2014/main" id="{6E0F2E23-5025-2CEF-AA19-2156675A7EC2}"/>
              </a:ext>
            </a:extLst>
          </p:cNvPr>
          <p:cNvSpPr>
            <a:spLocks noGrp="1"/>
          </p:cNvSpPr>
          <p:nvPr>
            <p:ph type="sldNum" sz="quarter" idx="12"/>
          </p:nvPr>
        </p:nvSpPr>
        <p:spPr/>
        <p:txBody>
          <a:bodyPr/>
          <a:lstStyle/>
          <a:p>
            <a:fld id="{44E22EE9-B8A0-0641-9265-052CFE9B95A7}" type="slidenum">
              <a:rPr lang="en-GB" altLang="en-US" smtClean="0"/>
              <a:pPr/>
              <a:t>16</a:t>
            </a:fld>
            <a:endParaRPr lang="en-GB" altLang="en-US" dirty="0"/>
          </a:p>
        </p:txBody>
      </p:sp>
      <p:sp>
        <p:nvSpPr>
          <p:cNvPr id="5" name="TextBox 4">
            <a:extLst>
              <a:ext uri="{FF2B5EF4-FFF2-40B4-BE49-F238E27FC236}">
                <a16:creationId xmlns:a16="http://schemas.microsoft.com/office/drawing/2014/main" id="{67D91A3B-6062-E274-0C06-A6174415393C}"/>
              </a:ext>
            </a:extLst>
          </p:cNvPr>
          <p:cNvSpPr txBox="1"/>
          <p:nvPr/>
        </p:nvSpPr>
        <p:spPr>
          <a:xfrm>
            <a:off x="450776" y="5324740"/>
            <a:ext cx="6102424" cy="230832"/>
          </a:xfrm>
          <a:prstGeom prst="rect">
            <a:avLst/>
          </a:prstGeom>
          <a:noFill/>
        </p:spPr>
        <p:txBody>
          <a:bodyPr wrap="square">
            <a:spAutoFit/>
          </a:bodyPr>
          <a:lstStyle/>
          <a:p>
            <a:r>
              <a:rPr lang="en-GB" sz="900" dirty="0">
                <a:latin typeface="Gill Sans MT" panose="020B0502020104020203" pitchFamily="34" charset="77"/>
              </a:rPr>
              <a:t>Source: https://</a:t>
            </a:r>
            <a:r>
              <a:rPr lang="en-GB" sz="900" dirty="0" err="1">
                <a:latin typeface="Gill Sans MT" panose="020B0502020104020203" pitchFamily="34" charset="77"/>
              </a:rPr>
              <a:t>vovkos.github.io</a:t>
            </a:r>
            <a:r>
              <a:rPr lang="en-GB" sz="900" dirty="0">
                <a:latin typeface="Gill Sans MT" panose="020B0502020104020203" pitchFamily="34" charset="77"/>
              </a:rPr>
              <a:t>/</a:t>
            </a:r>
            <a:r>
              <a:rPr lang="en-GB" sz="900" dirty="0" err="1">
                <a:latin typeface="Gill Sans MT" panose="020B0502020104020203" pitchFamily="34" charset="77"/>
              </a:rPr>
              <a:t>doxyrest</a:t>
            </a:r>
            <a:r>
              <a:rPr lang="en-GB" sz="900" dirty="0">
                <a:latin typeface="Gill Sans MT" panose="020B0502020104020203" pitchFamily="34" charset="77"/>
              </a:rPr>
              <a:t>-showcase/</a:t>
            </a:r>
            <a:r>
              <a:rPr lang="en-GB" sz="900" dirty="0" err="1">
                <a:latin typeface="Gill Sans MT" panose="020B0502020104020203" pitchFamily="34" charset="77"/>
              </a:rPr>
              <a:t>opencv</a:t>
            </a:r>
            <a:r>
              <a:rPr lang="en-GB" sz="900" dirty="0">
                <a:latin typeface="Gill Sans MT" panose="020B0502020104020203" pitchFamily="34" charset="77"/>
              </a:rPr>
              <a:t>/</a:t>
            </a:r>
            <a:r>
              <a:rPr lang="en-GB" sz="900" dirty="0" err="1">
                <a:latin typeface="Gill Sans MT" panose="020B0502020104020203" pitchFamily="34" charset="77"/>
              </a:rPr>
              <a:t>sphinx_rtd_theme</a:t>
            </a:r>
            <a:r>
              <a:rPr lang="en-GB" sz="900" dirty="0">
                <a:latin typeface="Gill Sans MT" panose="020B0502020104020203" pitchFamily="34" charset="77"/>
              </a:rPr>
              <a:t>/</a:t>
            </a:r>
            <a:r>
              <a:rPr lang="en-GB" sz="900" dirty="0" err="1">
                <a:latin typeface="Gill Sans MT" panose="020B0502020104020203" pitchFamily="34" charset="77"/>
              </a:rPr>
              <a:t>page_tutorial_introduction_to_svm.html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1423941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E7DEC1-71E1-B049-8C1B-86C1185E1C2C}"/>
              </a:ext>
            </a:extLst>
          </p:cNvPr>
          <p:cNvSpPr>
            <a:spLocks noGrp="1"/>
          </p:cNvSpPr>
          <p:nvPr>
            <p:ph type="title"/>
          </p:nvPr>
        </p:nvSpPr>
        <p:spPr/>
        <p:txBody>
          <a:bodyPr/>
          <a:lstStyle/>
          <a:p>
            <a:r>
              <a:rPr lang="en-GB" dirty="0"/>
              <a:t>SVM – linear separation</a:t>
            </a:r>
          </a:p>
        </p:txBody>
      </p:sp>
      <p:sp>
        <p:nvSpPr>
          <p:cNvPr id="5" name="Content Placeholder 4">
            <a:extLst>
              <a:ext uri="{FF2B5EF4-FFF2-40B4-BE49-F238E27FC236}">
                <a16:creationId xmlns:a16="http://schemas.microsoft.com/office/drawing/2014/main" id="{4AAB2B03-0FE2-97A5-2B57-A0444E98449E}"/>
              </a:ext>
            </a:extLst>
          </p:cNvPr>
          <p:cNvSpPr>
            <a:spLocks noGrp="1"/>
          </p:cNvSpPr>
          <p:nvPr>
            <p:ph idx="1"/>
          </p:nvPr>
        </p:nvSpPr>
        <p:spPr/>
        <p:txBody>
          <a:bodyPr/>
          <a:lstStyle/>
          <a:p>
            <a:r>
              <a:rPr lang="en-GB" altLang="en-US" dirty="0">
                <a:latin typeface="Gill Sans MT" panose="020B0502020104020203" pitchFamily="34" charset="77"/>
                <a:ea typeface="ＭＳ Ｐゴシック" panose="020B0600070205080204" pitchFamily="34" charset="-128"/>
              </a:rPr>
              <a:t>We can intuitively define a criterion to estimate the worth of the lines:</a:t>
            </a:r>
          </a:p>
          <a:p>
            <a:pPr lvl="1"/>
            <a:r>
              <a:rPr lang="en-GB" altLang="en-US" sz="2000" dirty="0">
                <a:latin typeface="Gill Sans MT" panose="020B0502020104020203" pitchFamily="34" charset="77"/>
                <a:ea typeface="ＭＳ Ｐゴシック" panose="020B0600070205080204" pitchFamily="34" charset="-128"/>
              </a:rPr>
              <a:t>A line is bad if it passes too close to the points because it will be noise sensitive and it will not generalize correctly. Therefore, our goal should be to find the line passing as far as possible from all points.</a:t>
            </a:r>
          </a:p>
          <a:p>
            <a:pPr lvl="1"/>
            <a:r>
              <a:rPr lang="en-GB" altLang="en-US" sz="2000" dirty="0">
                <a:latin typeface="Gill Sans MT" panose="020B0502020104020203" pitchFamily="34" charset="77"/>
                <a:ea typeface="ＭＳ Ｐゴシック" panose="020B0600070205080204" pitchFamily="34" charset="-128"/>
              </a:rPr>
              <a:t>Then, the operation of the SVM algorithm is based on finding the hyperplane that gives the largest minimum distance to the training examples. </a:t>
            </a:r>
          </a:p>
          <a:p>
            <a:pPr lvl="1"/>
            <a:r>
              <a:rPr lang="en-GB" altLang="en-US" sz="2000" dirty="0">
                <a:latin typeface="Gill Sans MT" panose="020B0502020104020203" pitchFamily="34" charset="77"/>
                <a:ea typeface="ＭＳ Ｐゴシック" panose="020B0600070205080204" pitchFamily="34" charset="-128"/>
              </a:rPr>
              <a:t>This distance receives the important name of margin within SVM</a:t>
            </a:r>
            <a:r>
              <a:rPr lang="en-GB" altLang="en-GB" sz="2000" dirty="0">
                <a:latin typeface="Gill Sans MT" panose="020B0502020104020203" pitchFamily="34" charset="77"/>
                <a:ea typeface="ＭＳ Ｐゴシック" panose="020B0600070205080204" pitchFamily="34" charset="-128"/>
              </a:rPr>
              <a:t>’</a:t>
            </a:r>
            <a:r>
              <a:rPr lang="en-GB" altLang="en-US" sz="2000" dirty="0">
                <a:latin typeface="Gill Sans MT" panose="020B0502020104020203" pitchFamily="34" charset="77"/>
                <a:ea typeface="ＭＳ Ｐゴシック" panose="020B0600070205080204" pitchFamily="34" charset="-128"/>
              </a:rPr>
              <a:t>s theory. Therefore, the optimal separating hyperplane maximizes the margin of the training data.</a:t>
            </a:r>
          </a:p>
          <a:p>
            <a:endParaRPr lang="en-GB" dirty="0"/>
          </a:p>
        </p:txBody>
      </p:sp>
      <p:sp>
        <p:nvSpPr>
          <p:cNvPr id="3" name="Slide Number Placeholder 2">
            <a:extLst>
              <a:ext uri="{FF2B5EF4-FFF2-40B4-BE49-F238E27FC236}">
                <a16:creationId xmlns:a16="http://schemas.microsoft.com/office/drawing/2014/main" id="{988C5454-79F4-E2FD-4BD8-D2F308021FE3}"/>
              </a:ext>
            </a:extLst>
          </p:cNvPr>
          <p:cNvSpPr>
            <a:spLocks noGrp="1"/>
          </p:cNvSpPr>
          <p:nvPr>
            <p:ph type="sldNum" sz="quarter" idx="12"/>
          </p:nvPr>
        </p:nvSpPr>
        <p:spPr/>
        <p:txBody>
          <a:bodyPr/>
          <a:lstStyle/>
          <a:p>
            <a:fld id="{BB98F552-A29D-2D4E-8192-F20670493719}" type="slidenum">
              <a:rPr lang="en-GB" altLang="en-US" smtClean="0"/>
              <a:pPr/>
              <a:t>17</a:t>
            </a:fld>
            <a:endParaRPr lang="en-GB" altLang="en-US" dirty="0"/>
          </a:p>
        </p:txBody>
      </p:sp>
      <p:sp>
        <p:nvSpPr>
          <p:cNvPr id="6" name="TextBox 5">
            <a:extLst>
              <a:ext uri="{FF2B5EF4-FFF2-40B4-BE49-F238E27FC236}">
                <a16:creationId xmlns:a16="http://schemas.microsoft.com/office/drawing/2014/main" id="{054D29A4-A58B-43B8-A27E-02047E94C1E0}"/>
              </a:ext>
            </a:extLst>
          </p:cNvPr>
          <p:cNvSpPr txBox="1"/>
          <p:nvPr/>
        </p:nvSpPr>
        <p:spPr>
          <a:xfrm>
            <a:off x="450776" y="5324740"/>
            <a:ext cx="6102424" cy="230832"/>
          </a:xfrm>
          <a:prstGeom prst="rect">
            <a:avLst/>
          </a:prstGeom>
          <a:noFill/>
        </p:spPr>
        <p:txBody>
          <a:bodyPr wrap="square">
            <a:spAutoFit/>
          </a:bodyPr>
          <a:lstStyle/>
          <a:p>
            <a:r>
              <a:rPr lang="en-GB" sz="900" dirty="0">
                <a:latin typeface="Gill Sans MT" panose="020B0502020104020203" pitchFamily="34" charset="77"/>
              </a:rPr>
              <a:t>Source: https://</a:t>
            </a:r>
            <a:r>
              <a:rPr lang="en-GB" sz="900" dirty="0" err="1">
                <a:latin typeface="Gill Sans MT" panose="020B0502020104020203" pitchFamily="34" charset="77"/>
              </a:rPr>
              <a:t>vovkos.github.io</a:t>
            </a:r>
            <a:r>
              <a:rPr lang="en-GB" sz="900" dirty="0">
                <a:latin typeface="Gill Sans MT" panose="020B0502020104020203" pitchFamily="34" charset="77"/>
              </a:rPr>
              <a:t>/</a:t>
            </a:r>
            <a:r>
              <a:rPr lang="en-GB" sz="900" dirty="0" err="1">
                <a:latin typeface="Gill Sans MT" panose="020B0502020104020203" pitchFamily="34" charset="77"/>
              </a:rPr>
              <a:t>doxyrest</a:t>
            </a:r>
            <a:r>
              <a:rPr lang="en-GB" sz="900" dirty="0">
                <a:latin typeface="Gill Sans MT" panose="020B0502020104020203" pitchFamily="34" charset="77"/>
              </a:rPr>
              <a:t>-showcase/</a:t>
            </a:r>
            <a:r>
              <a:rPr lang="en-GB" sz="900" dirty="0" err="1">
                <a:latin typeface="Gill Sans MT" panose="020B0502020104020203" pitchFamily="34" charset="77"/>
              </a:rPr>
              <a:t>opencv</a:t>
            </a:r>
            <a:r>
              <a:rPr lang="en-GB" sz="900" dirty="0">
                <a:latin typeface="Gill Sans MT" panose="020B0502020104020203" pitchFamily="34" charset="77"/>
              </a:rPr>
              <a:t>/</a:t>
            </a:r>
            <a:r>
              <a:rPr lang="en-GB" sz="900" dirty="0" err="1">
                <a:latin typeface="Gill Sans MT" panose="020B0502020104020203" pitchFamily="34" charset="77"/>
              </a:rPr>
              <a:t>sphinx_rtd_theme</a:t>
            </a:r>
            <a:r>
              <a:rPr lang="en-GB" sz="900" dirty="0">
                <a:latin typeface="Gill Sans MT" panose="020B0502020104020203" pitchFamily="34" charset="77"/>
              </a:rPr>
              <a:t>/</a:t>
            </a:r>
            <a:r>
              <a:rPr lang="en-GB" sz="900" dirty="0" err="1">
                <a:latin typeface="Gill Sans MT" panose="020B0502020104020203" pitchFamily="34" charset="77"/>
              </a:rPr>
              <a:t>page_tutorial_introduction_to_svm.html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547421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3FD70-EBF7-D622-9A5A-ADD36429F814}"/>
              </a:ext>
            </a:extLst>
          </p:cNvPr>
          <p:cNvSpPr>
            <a:spLocks noGrp="1"/>
          </p:cNvSpPr>
          <p:nvPr>
            <p:ph type="title"/>
          </p:nvPr>
        </p:nvSpPr>
        <p:spPr/>
        <p:txBody>
          <a:bodyPr/>
          <a:lstStyle/>
          <a:p>
            <a:r>
              <a:rPr lang="en-GB" altLang="en-US" dirty="0">
                <a:latin typeface="Gill Sans MT" panose="020B0502020104020203" pitchFamily="34" charset="77"/>
                <a:ea typeface="ＭＳ Ｐゴシック" panose="020B0600070205080204" pitchFamily="34" charset="-128"/>
              </a:rPr>
              <a:t>Example: SVM for a linearly separable set of 2d-points</a:t>
            </a:r>
            <a:endParaRPr lang="en-GB" dirty="0"/>
          </a:p>
        </p:txBody>
      </p:sp>
      <p:sp>
        <p:nvSpPr>
          <p:cNvPr id="3" name="Slide Number Placeholder 2">
            <a:extLst>
              <a:ext uri="{FF2B5EF4-FFF2-40B4-BE49-F238E27FC236}">
                <a16:creationId xmlns:a16="http://schemas.microsoft.com/office/drawing/2014/main" id="{C455DBFA-9D1B-0E5D-9F42-27CA1F38A36C}"/>
              </a:ext>
            </a:extLst>
          </p:cNvPr>
          <p:cNvSpPr>
            <a:spLocks noGrp="1"/>
          </p:cNvSpPr>
          <p:nvPr>
            <p:ph type="sldNum" sz="quarter" idx="12"/>
          </p:nvPr>
        </p:nvSpPr>
        <p:spPr/>
        <p:txBody>
          <a:bodyPr/>
          <a:lstStyle/>
          <a:p>
            <a:fld id="{BB98F552-A29D-2D4E-8192-F20670493719}" type="slidenum">
              <a:rPr lang="en-GB" altLang="en-US" smtClean="0"/>
              <a:pPr/>
              <a:t>18</a:t>
            </a:fld>
            <a:endParaRPr lang="en-GB" altLang="en-US" dirty="0"/>
          </a:p>
        </p:txBody>
      </p:sp>
      <p:pic>
        <p:nvPicPr>
          <p:cNvPr id="4" name="Picture 3">
            <a:extLst>
              <a:ext uri="{FF2B5EF4-FFF2-40B4-BE49-F238E27FC236}">
                <a16:creationId xmlns:a16="http://schemas.microsoft.com/office/drawing/2014/main" id="{1B5D9796-AB08-B538-78D1-B0DA7681D5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252499"/>
            <a:ext cx="4120902" cy="4065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C00FC8EB-487B-2F7A-E7A7-E550395CFBBA}"/>
              </a:ext>
            </a:extLst>
          </p:cNvPr>
          <p:cNvSpPr txBox="1"/>
          <p:nvPr/>
        </p:nvSpPr>
        <p:spPr>
          <a:xfrm>
            <a:off x="450776" y="5324740"/>
            <a:ext cx="6102424" cy="230832"/>
          </a:xfrm>
          <a:prstGeom prst="rect">
            <a:avLst/>
          </a:prstGeom>
          <a:noFill/>
        </p:spPr>
        <p:txBody>
          <a:bodyPr wrap="square">
            <a:spAutoFit/>
          </a:bodyPr>
          <a:lstStyle/>
          <a:p>
            <a:r>
              <a:rPr lang="en-GB" sz="900" dirty="0">
                <a:latin typeface="Gill Sans MT" panose="020B0502020104020203" pitchFamily="34" charset="77"/>
              </a:rPr>
              <a:t>Source: https://</a:t>
            </a:r>
            <a:r>
              <a:rPr lang="en-GB" sz="900" dirty="0" err="1">
                <a:latin typeface="Gill Sans MT" panose="020B0502020104020203" pitchFamily="34" charset="77"/>
              </a:rPr>
              <a:t>vovkos.github.io</a:t>
            </a:r>
            <a:r>
              <a:rPr lang="en-GB" sz="900" dirty="0">
                <a:latin typeface="Gill Sans MT" panose="020B0502020104020203" pitchFamily="34" charset="77"/>
              </a:rPr>
              <a:t>/</a:t>
            </a:r>
            <a:r>
              <a:rPr lang="en-GB" sz="900" dirty="0" err="1">
                <a:latin typeface="Gill Sans MT" panose="020B0502020104020203" pitchFamily="34" charset="77"/>
              </a:rPr>
              <a:t>doxyrest</a:t>
            </a:r>
            <a:r>
              <a:rPr lang="en-GB" sz="900" dirty="0">
                <a:latin typeface="Gill Sans MT" panose="020B0502020104020203" pitchFamily="34" charset="77"/>
              </a:rPr>
              <a:t>-showcase/</a:t>
            </a:r>
            <a:r>
              <a:rPr lang="en-GB" sz="900" dirty="0" err="1">
                <a:latin typeface="Gill Sans MT" panose="020B0502020104020203" pitchFamily="34" charset="77"/>
              </a:rPr>
              <a:t>opencv</a:t>
            </a:r>
            <a:r>
              <a:rPr lang="en-GB" sz="900" dirty="0">
                <a:latin typeface="Gill Sans MT" panose="020B0502020104020203" pitchFamily="34" charset="77"/>
              </a:rPr>
              <a:t>/</a:t>
            </a:r>
            <a:r>
              <a:rPr lang="en-GB" sz="900" dirty="0" err="1">
                <a:latin typeface="Gill Sans MT" panose="020B0502020104020203" pitchFamily="34" charset="77"/>
              </a:rPr>
              <a:t>sphinx_rtd_theme</a:t>
            </a:r>
            <a:r>
              <a:rPr lang="en-GB" sz="900" dirty="0">
                <a:latin typeface="Gill Sans MT" panose="020B0502020104020203" pitchFamily="34" charset="77"/>
              </a:rPr>
              <a:t>/</a:t>
            </a:r>
            <a:r>
              <a:rPr lang="en-GB" sz="900" dirty="0" err="1">
                <a:latin typeface="Gill Sans MT" panose="020B0502020104020203" pitchFamily="34" charset="77"/>
              </a:rPr>
              <a:t>page_tutorial_introduction_to_svm.html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610914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37E28-C5C2-3A5D-BAC4-0FE4D9958720}"/>
              </a:ext>
            </a:extLst>
          </p:cNvPr>
          <p:cNvSpPr>
            <a:spLocks noGrp="1"/>
          </p:cNvSpPr>
          <p:nvPr>
            <p:ph type="title"/>
          </p:nvPr>
        </p:nvSpPr>
        <p:spPr/>
        <p:txBody>
          <a:bodyPr/>
          <a:lstStyle/>
          <a:p>
            <a:r>
              <a:rPr lang="en-GB" dirty="0"/>
              <a:t>SVM with different kernels</a:t>
            </a:r>
          </a:p>
        </p:txBody>
      </p:sp>
      <p:sp>
        <p:nvSpPr>
          <p:cNvPr id="4" name="Slide Number Placeholder 3">
            <a:extLst>
              <a:ext uri="{FF2B5EF4-FFF2-40B4-BE49-F238E27FC236}">
                <a16:creationId xmlns:a16="http://schemas.microsoft.com/office/drawing/2014/main" id="{C4D0F89C-D3A9-4DDC-8C3E-9CDE848309EA}"/>
              </a:ext>
            </a:extLst>
          </p:cNvPr>
          <p:cNvSpPr>
            <a:spLocks noGrp="1"/>
          </p:cNvSpPr>
          <p:nvPr>
            <p:ph type="sldNum" sz="quarter" idx="12"/>
          </p:nvPr>
        </p:nvSpPr>
        <p:spPr/>
        <p:txBody>
          <a:bodyPr/>
          <a:lstStyle/>
          <a:p>
            <a:fld id="{44E22EE9-B8A0-0641-9265-052CFE9B95A7}" type="slidenum">
              <a:rPr lang="en-GB" altLang="en-US" smtClean="0"/>
              <a:pPr/>
              <a:t>19</a:t>
            </a:fld>
            <a:endParaRPr lang="en-GB" altLang="en-US" dirty="0"/>
          </a:p>
        </p:txBody>
      </p:sp>
      <p:pic>
        <p:nvPicPr>
          <p:cNvPr id="5" name="Picture 3" descr="Screen Shot 2017-02-21 at 21.02.25.png">
            <a:extLst>
              <a:ext uri="{FF2B5EF4-FFF2-40B4-BE49-F238E27FC236}">
                <a16:creationId xmlns:a16="http://schemas.microsoft.com/office/drawing/2014/main" id="{0C53E78D-2D63-84FC-8D43-ED6004E02E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262054"/>
            <a:ext cx="5508600" cy="4056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F935F9DD-E627-F565-AE23-03157F7F89DC}"/>
              </a:ext>
            </a:extLst>
          </p:cNvPr>
          <p:cNvSpPr txBox="1"/>
          <p:nvPr/>
        </p:nvSpPr>
        <p:spPr>
          <a:xfrm>
            <a:off x="450776" y="5324740"/>
            <a:ext cx="6102424" cy="230832"/>
          </a:xfrm>
          <a:prstGeom prst="rect">
            <a:avLst/>
          </a:prstGeom>
          <a:noFill/>
        </p:spPr>
        <p:txBody>
          <a:bodyPr wrap="square">
            <a:spAutoFit/>
          </a:bodyPr>
          <a:lstStyle/>
          <a:p>
            <a:r>
              <a:rPr lang="en-GB" sz="900" dirty="0">
                <a:latin typeface="Gill Sans MT" panose="020B0502020104020203" pitchFamily="34" charset="77"/>
              </a:rPr>
              <a:t>Source: https://</a:t>
            </a:r>
            <a:r>
              <a:rPr lang="en-GB" sz="900" dirty="0" err="1">
                <a:latin typeface="Gill Sans MT" panose="020B0502020104020203" pitchFamily="34" charset="77"/>
              </a:rPr>
              <a:t>vovkos.github.io</a:t>
            </a:r>
            <a:r>
              <a:rPr lang="en-GB" sz="900" dirty="0">
                <a:latin typeface="Gill Sans MT" panose="020B0502020104020203" pitchFamily="34" charset="77"/>
              </a:rPr>
              <a:t>/</a:t>
            </a:r>
            <a:r>
              <a:rPr lang="en-GB" sz="900" dirty="0" err="1">
                <a:latin typeface="Gill Sans MT" panose="020B0502020104020203" pitchFamily="34" charset="77"/>
              </a:rPr>
              <a:t>doxyrest</a:t>
            </a:r>
            <a:r>
              <a:rPr lang="en-GB" sz="900" dirty="0">
                <a:latin typeface="Gill Sans MT" panose="020B0502020104020203" pitchFamily="34" charset="77"/>
              </a:rPr>
              <a:t>-showcase/</a:t>
            </a:r>
            <a:r>
              <a:rPr lang="en-GB" sz="900" dirty="0" err="1">
                <a:latin typeface="Gill Sans MT" panose="020B0502020104020203" pitchFamily="34" charset="77"/>
              </a:rPr>
              <a:t>opencv</a:t>
            </a:r>
            <a:r>
              <a:rPr lang="en-GB" sz="900" dirty="0">
                <a:latin typeface="Gill Sans MT" panose="020B0502020104020203" pitchFamily="34" charset="77"/>
              </a:rPr>
              <a:t>/</a:t>
            </a:r>
            <a:r>
              <a:rPr lang="en-GB" sz="900" dirty="0" err="1">
                <a:latin typeface="Gill Sans MT" panose="020B0502020104020203" pitchFamily="34" charset="77"/>
              </a:rPr>
              <a:t>sphinx_rtd_theme</a:t>
            </a:r>
            <a:r>
              <a:rPr lang="en-GB" sz="900" dirty="0">
                <a:latin typeface="Gill Sans MT" panose="020B0502020104020203" pitchFamily="34" charset="77"/>
              </a:rPr>
              <a:t>/</a:t>
            </a:r>
            <a:r>
              <a:rPr lang="en-GB" sz="900" dirty="0" err="1">
                <a:latin typeface="Gill Sans MT" panose="020B0502020104020203" pitchFamily="34" charset="77"/>
              </a:rPr>
              <a:t>page_tutorial_introduction_to_svm.html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411193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C5635-A018-AD46-75B3-7D0808F41FAF}"/>
              </a:ext>
            </a:extLst>
          </p:cNvPr>
          <p:cNvSpPr>
            <a:spLocks noGrp="1"/>
          </p:cNvSpPr>
          <p:nvPr>
            <p:ph type="title"/>
          </p:nvPr>
        </p:nvSpPr>
        <p:spPr/>
        <p:txBody>
          <a:bodyPr/>
          <a:lstStyle/>
          <a:p>
            <a:r>
              <a:rPr lang="en-GB" dirty="0"/>
              <a:t>Feature Vectors</a:t>
            </a:r>
          </a:p>
        </p:txBody>
      </p:sp>
      <p:sp>
        <p:nvSpPr>
          <p:cNvPr id="3" name="Content Placeholder 2">
            <a:extLst>
              <a:ext uri="{FF2B5EF4-FFF2-40B4-BE49-F238E27FC236}">
                <a16:creationId xmlns:a16="http://schemas.microsoft.com/office/drawing/2014/main" id="{B75F8FCD-4F7B-C11B-B301-5EF74A9BAD12}"/>
              </a:ext>
            </a:extLst>
          </p:cNvPr>
          <p:cNvSpPr>
            <a:spLocks noGrp="1"/>
          </p:cNvSpPr>
          <p:nvPr>
            <p:ph idx="1"/>
          </p:nvPr>
        </p:nvSpPr>
        <p:spPr/>
        <p:txBody>
          <a:bodyPr/>
          <a:lstStyle/>
          <a:p>
            <a:r>
              <a:rPr lang="en-GB" dirty="0">
                <a:effectLst/>
              </a:rPr>
              <a:t>So far we have been assuming that each item that we wish to classify or cluster or process can be represented as a fixed-size feature vector.</a:t>
            </a:r>
          </a:p>
          <a:p>
            <a:r>
              <a:rPr lang="en-GB" dirty="0">
                <a:effectLst/>
              </a:rPr>
              <a:t>However, for certain types of items/concepts, it is not clear how to best represent them as fixed-sized feature vectors.</a:t>
            </a:r>
          </a:p>
          <a:p>
            <a:r>
              <a:rPr lang="en-GB" dirty="0">
                <a:effectLst/>
              </a:rPr>
              <a:t>For example, how do we represent a text document or protein sequence, which can be of variable length? or a molecular structure, which has complex 3d geometry? or an evolutionary tree, which has variable size and shape?</a:t>
            </a:r>
          </a:p>
          <a:p>
            <a:endParaRPr lang="en-GB" dirty="0">
              <a:effectLst/>
              <a:latin typeface="Helvetica" pitchFamily="2" charset="0"/>
            </a:endParaRPr>
          </a:p>
          <a:p>
            <a:endParaRPr lang="en-GB" dirty="0">
              <a:effectLst/>
              <a:latin typeface="Helvetica" pitchFamily="2" charset="0"/>
            </a:endParaRPr>
          </a:p>
          <a:p>
            <a:endParaRPr lang="en-GB" dirty="0"/>
          </a:p>
        </p:txBody>
      </p:sp>
      <p:sp>
        <p:nvSpPr>
          <p:cNvPr id="4" name="Slide Number Placeholder 3">
            <a:extLst>
              <a:ext uri="{FF2B5EF4-FFF2-40B4-BE49-F238E27FC236}">
                <a16:creationId xmlns:a16="http://schemas.microsoft.com/office/drawing/2014/main" id="{1C92E810-5811-8A7C-78FD-D1421052D32F}"/>
              </a:ext>
            </a:extLst>
          </p:cNvPr>
          <p:cNvSpPr>
            <a:spLocks noGrp="1"/>
          </p:cNvSpPr>
          <p:nvPr>
            <p:ph type="sldNum" sz="quarter" idx="12"/>
          </p:nvPr>
        </p:nvSpPr>
        <p:spPr/>
        <p:txBody>
          <a:bodyPr/>
          <a:lstStyle/>
          <a:p>
            <a:fld id="{44E22EE9-B8A0-0641-9265-052CFE9B95A7}" type="slidenum">
              <a:rPr lang="en-GB" altLang="en-US" smtClean="0"/>
              <a:pPr/>
              <a:t>2</a:t>
            </a:fld>
            <a:endParaRPr lang="en-GB" altLang="en-US" dirty="0"/>
          </a:p>
        </p:txBody>
      </p:sp>
    </p:spTree>
    <p:extLst>
      <p:ext uri="{BB962C8B-B14F-4D97-AF65-F5344CB8AC3E}">
        <p14:creationId xmlns:p14="http://schemas.microsoft.com/office/powerpoint/2010/main" val="3847669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6BCFE-1B44-72D1-0A06-2B93A63242A1}"/>
              </a:ext>
            </a:extLst>
          </p:cNvPr>
          <p:cNvSpPr>
            <a:spLocks noGrp="1"/>
          </p:cNvSpPr>
          <p:nvPr>
            <p:ph type="title"/>
          </p:nvPr>
        </p:nvSpPr>
        <p:spPr/>
        <p:txBody>
          <a:bodyPr/>
          <a:lstStyle/>
          <a:p>
            <a:r>
              <a:rPr lang="en-GB" dirty="0"/>
              <a:t>Decision Trees</a:t>
            </a:r>
          </a:p>
        </p:txBody>
      </p:sp>
      <p:sp>
        <p:nvSpPr>
          <p:cNvPr id="3" name="Content Placeholder 2">
            <a:extLst>
              <a:ext uri="{FF2B5EF4-FFF2-40B4-BE49-F238E27FC236}">
                <a16:creationId xmlns:a16="http://schemas.microsoft.com/office/drawing/2014/main" id="{A91C0F59-7092-9C07-472D-15A8D002F241}"/>
              </a:ext>
            </a:extLst>
          </p:cNvPr>
          <p:cNvSpPr>
            <a:spLocks noGrp="1"/>
          </p:cNvSpPr>
          <p:nvPr>
            <p:ph idx="1"/>
          </p:nvPr>
        </p:nvSpPr>
        <p:spPr/>
        <p:txBody>
          <a:bodyPr/>
          <a:lstStyle/>
          <a:p>
            <a:r>
              <a:rPr lang="en-US" dirty="0"/>
              <a:t>A decision tree model is an interpretable model in which the final output is based on a series of comparisons of the values of predictors against threshold values. </a:t>
            </a:r>
          </a:p>
          <a:p>
            <a:r>
              <a:rPr lang="en-US" dirty="0"/>
              <a:t>DTs are made up of nodes, branches, and leaves.</a:t>
            </a:r>
          </a:p>
          <a:p>
            <a:r>
              <a:rPr lang="en-US" dirty="0"/>
              <a:t>Each node represents a feature, each branch a choice, and each leaf an outcome. </a:t>
            </a:r>
          </a:p>
          <a:p>
            <a:r>
              <a:rPr lang="en-US" dirty="0"/>
              <a:t>DTs take a top-down approach to data, attempting to group and classify observations that are similar amongst them and searching for the optimal criteria to partition the observations that are dissimilar until they reach a particular level of similarity.</a:t>
            </a:r>
            <a:endParaRPr lang="en-GB" dirty="0"/>
          </a:p>
        </p:txBody>
      </p:sp>
      <p:sp>
        <p:nvSpPr>
          <p:cNvPr id="4" name="Slide Number Placeholder 3">
            <a:extLst>
              <a:ext uri="{FF2B5EF4-FFF2-40B4-BE49-F238E27FC236}">
                <a16:creationId xmlns:a16="http://schemas.microsoft.com/office/drawing/2014/main" id="{4F953275-6596-419B-25C7-5C0D3A118C53}"/>
              </a:ext>
            </a:extLst>
          </p:cNvPr>
          <p:cNvSpPr>
            <a:spLocks noGrp="1"/>
          </p:cNvSpPr>
          <p:nvPr>
            <p:ph type="sldNum" sz="quarter" idx="12"/>
          </p:nvPr>
        </p:nvSpPr>
        <p:spPr/>
        <p:txBody>
          <a:bodyPr/>
          <a:lstStyle/>
          <a:p>
            <a:fld id="{44E22EE9-B8A0-0641-9265-052CFE9B95A7}" type="slidenum">
              <a:rPr lang="en-GB" altLang="en-US" smtClean="0"/>
              <a:pPr/>
              <a:t>20</a:t>
            </a:fld>
            <a:endParaRPr lang="en-GB" altLang="en-US" dirty="0"/>
          </a:p>
        </p:txBody>
      </p:sp>
    </p:spTree>
    <p:extLst>
      <p:ext uri="{BB962C8B-B14F-4D97-AF65-F5344CB8AC3E}">
        <p14:creationId xmlns:p14="http://schemas.microsoft.com/office/powerpoint/2010/main" val="3350196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6BCFE-1B44-72D1-0A06-2B93A63242A1}"/>
              </a:ext>
            </a:extLst>
          </p:cNvPr>
          <p:cNvSpPr>
            <a:spLocks noGrp="1"/>
          </p:cNvSpPr>
          <p:nvPr>
            <p:ph type="title"/>
          </p:nvPr>
        </p:nvSpPr>
        <p:spPr/>
        <p:txBody>
          <a:bodyPr/>
          <a:lstStyle/>
          <a:p>
            <a:r>
              <a:rPr lang="en-GB" dirty="0"/>
              <a:t>Decision Trees - Example</a:t>
            </a:r>
          </a:p>
        </p:txBody>
      </p:sp>
      <p:sp>
        <p:nvSpPr>
          <p:cNvPr id="4" name="Slide Number Placeholder 3">
            <a:extLst>
              <a:ext uri="{FF2B5EF4-FFF2-40B4-BE49-F238E27FC236}">
                <a16:creationId xmlns:a16="http://schemas.microsoft.com/office/drawing/2014/main" id="{4F953275-6596-419B-25C7-5C0D3A118C53}"/>
              </a:ext>
            </a:extLst>
          </p:cNvPr>
          <p:cNvSpPr>
            <a:spLocks noGrp="1"/>
          </p:cNvSpPr>
          <p:nvPr>
            <p:ph type="sldNum" sz="quarter" idx="12"/>
          </p:nvPr>
        </p:nvSpPr>
        <p:spPr/>
        <p:txBody>
          <a:bodyPr/>
          <a:lstStyle/>
          <a:p>
            <a:fld id="{44E22EE9-B8A0-0641-9265-052CFE9B95A7}" type="slidenum">
              <a:rPr lang="en-GB" altLang="en-US" smtClean="0"/>
              <a:pPr/>
              <a:t>21</a:t>
            </a:fld>
            <a:endParaRPr lang="en-GB" altLang="en-US" dirty="0"/>
          </a:p>
        </p:txBody>
      </p:sp>
      <p:pic>
        <p:nvPicPr>
          <p:cNvPr id="1026" name="Picture 2" descr="Simple Explanation on How Decision Tree Algorithm Makes Decisions –  Regenerative">
            <a:extLst>
              <a:ext uri="{FF2B5EF4-FFF2-40B4-BE49-F238E27FC236}">
                <a16:creationId xmlns:a16="http://schemas.microsoft.com/office/drawing/2014/main" id="{41EFA233-A8B8-35FE-4470-BADF5C0FF5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107882"/>
            <a:ext cx="7200800" cy="39729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DF7B102-9A6D-1666-ADD4-231F6BA6B50C}"/>
              </a:ext>
            </a:extLst>
          </p:cNvPr>
          <p:cNvSpPr txBox="1"/>
          <p:nvPr/>
        </p:nvSpPr>
        <p:spPr>
          <a:xfrm>
            <a:off x="450776" y="5324740"/>
            <a:ext cx="6102424" cy="230832"/>
          </a:xfrm>
          <a:prstGeom prst="rect">
            <a:avLst/>
          </a:prstGeom>
          <a:noFill/>
        </p:spPr>
        <p:txBody>
          <a:bodyPr wrap="square">
            <a:spAutoFit/>
          </a:bodyPr>
          <a:lstStyle/>
          <a:p>
            <a:r>
              <a:rPr lang="en-GB" sz="900" dirty="0">
                <a:latin typeface="Gill Sans MT" panose="020B0502020104020203" pitchFamily="34" charset="77"/>
              </a:rPr>
              <a:t>Source: https://regenerativetoday.com/simple-explanation-on-how-decision-tree-algorithm-makes-decisions/</a:t>
            </a:r>
          </a:p>
        </p:txBody>
      </p:sp>
    </p:spTree>
    <p:extLst>
      <p:ext uri="{BB962C8B-B14F-4D97-AF65-F5344CB8AC3E}">
        <p14:creationId xmlns:p14="http://schemas.microsoft.com/office/powerpoint/2010/main" val="238091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E58DF-ED5B-F52A-4D9E-A8AD54EBD659}"/>
              </a:ext>
            </a:extLst>
          </p:cNvPr>
          <p:cNvSpPr>
            <a:spLocks noGrp="1"/>
          </p:cNvSpPr>
          <p:nvPr>
            <p:ph type="title"/>
          </p:nvPr>
        </p:nvSpPr>
        <p:spPr/>
        <p:txBody>
          <a:bodyPr/>
          <a:lstStyle/>
          <a:p>
            <a:r>
              <a:rPr lang="en-GB" dirty="0"/>
              <a:t>Decision Making Using DTs </a:t>
            </a:r>
          </a:p>
        </p:txBody>
      </p:sp>
      <p:sp>
        <p:nvSpPr>
          <p:cNvPr id="3" name="Slide Number Placeholder 2">
            <a:extLst>
              <a:ext uri="{FF2B5EF4-FFF2-40B4-BE49-F238E27FC236}">
                <a16:creationId xmlns:a16="http://schemas.microsoft.com/office/drawing/2014/main" id="{88F24773-C2BE-F2CF-4BB3-7994697BE3B7}"/>
              </a:ext>
            </a:extLst>
          </p:cNvPr>
          <p:cNvSpPr>
            <a:spLocks noGrp="1"/>
          </p:cNvSpPr>
          <p:nvPr>
            <p:ph type="sldNum" sz="quarter" idx="12"/>
          </p:nvPr>
        </p:nvSpPr>
        <p:spPr/>
        <p:txBody>
          <a:bodyPr/>
          <a:lstStyle/>
          <a:p>
            <a:fld id="{BB98F552-A29D-2D4E-8192-F20670493719}" type="slidenum">
              <a:rPr lang="en-GB" altLang="en-US" smtClean="0"/>
              <a:pPr/>
              <a:t>22</a:t>
            </a:fld>
            <a:endParaRPr lang="en-GB" altLang="en-US" dirty="0"/>
          </a:p>
        </p:txBody>
      </p:sp>
      <p:pic>
        <p:nvPicPr>
          <p:cNvPr id="1026" name="Picture 2" descr="figure 1">
            <a:extLst>
              <a:ext uri="{FF2B5EF4-FFF2-40B4-BE49-F238E27FC236}">
                <a16:creationId xmlns:a16="http://schemas.microsoft.com/office/drawing/2014/main" id="{BBE566FA-3F32-8D42-5FB3-94E4596937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982" b="52121"/>
          <a:stretch/>
        </p:blipFill>
        <p:spPr bwMode="auto">
          <a:xfrm>
            <a:off x="0" y="2065412"/>
            <a:ext cx="4397895" cy="273630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figure 1">
            <a:extLst>
              <a:ext uri="{FF2B5EF4-FFF2-40B4-BE49-F238E27FC236}">
                <a16:creationId xmlns:a16="http://schemas.microsoft.com/office/drawing/2014/main" id="{60546C0F-7B9B-7B96-4114-BE63E8E27F4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967" t="50232"/>
          <a:stretch/>
        </p:blipFill>
        <p:spPr bwMode="auto">
          <a:xfrm>
            <a:off x="4194935" y="1701953"/>
            <a:ext cx="4716530" cy="28442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6F27C18-BD8E-D2A3-9F49-831BB46DC0A7}"/>
              </a:ext>
            </a:extLst>
          </p:cNvPr>
          <p:cNvSpPr txBox="1"/>
          <p:nvPr/>
        </p:nvSpPr>
        <p:spPr>
          <a:xfrm>
            <a:off x="329443" y="5204327"/>
            <a:ext cx="8136904" cy="369332"/>
          </a:xfrm>
          <a:prstGeom prst="rect">
            <a:avLst/>
          </a:prstGeom>
          <a:noFill/>
        </p:spPr>
        <p:txBody>
          <a:bodyPr wrap="square">
            <a:spAutoFit/>
          </a:bodyPr>
          <a:lstStyle/>
          <a:p>
            <a:r>
              <a:rPr lang="en-GB" sz="900" b="0" i="0" u="none" strike="noStrike" dirty="0">
                <a:solidFill>
                  <a:srgbClr val="222222"/>
                </a:solidFill>
                <a:effectLst/>
                <a:latin typeface="Gill Sans MT" panose="020B0502020104020203" pitchFamily="34" charset="77"/>
              </a:rPr>
              <a:t>Source: Valdes, G., Luna, J., Eaton, E. </a:t>
            </a:r>
            <a:r>
              <a:rPr lang="en-GB" sz="900" b="0" i="1" u="none" strike="noStrike" dirty="0">
                <a:solidFill>
                  <a:srgbClr val="222222"/>
                </a:solidFill>
                <a:effectLst/>
                <a:latin typeface="Gill Sans MT" panose="020B0502020104020203" pitchFamily="34" charset="77"/>
              </a:rPr>
              <a:t>et al.</a:t>
            </a:r>
            <a:r>
              <a:rPr lang="en-GB" sz="900" b="0" i="0" u="none" strike="noStrike" dirty="0">
                <a:solidFill>
                  <a:srgbClr val="222222"/>
                </a:solidFill>
                <a:effectLst/>
                <a:latin typeface="Gill Sans MT" panose="020B0502020104020203" pitchFamily="34" charset="77"/>
              </a:rPr>
              <a:t> </a:t>
            </a:r>
            <a:r>
              <a:rPr lang="en-GB" sz="900" b="0" i="0" u="none" strike="noStrike" dirty="0" err="1">
                <a:solidFill>
                  <a:srgbClr val="222222"/>
                </a:solidFill>
                <a:effectLst/>
                <a:latin typeface="Gill Sans MT" panose="020B0502020104020203" pitchFamily="34" charset="77"/>
              </a:rPr>
              <a:t>MediBoost</a:t>
            </a:r>
            <a:r>
              <a:rPr lang="en-GB" sz="900" b="0" i="0" u="none" strike="noStrike" dirty="0">
                <a:solidFill>
                  <a:srgbClr val="222222"/>
                </a:solidFill>
                <a:effectLst/>
                <a:latin typeface="Gill Sans MT" panose="020B0502020104020203" pitchFamily="34" charset="77"/>
              </a:rPr>
              <a:t>: a Patient Stratification Tool for Interpretable Decision Making in the Era of Precision Medicine. </a:t>
            </a:r>
            <a:r>
              <a:rPr lang="en-GB" sz="900" b="0" i="1" u="none" strike="noStrike" dirty="0">
                <a:solidFill>
                  <a:srgbClr val="222222"/>
                </a:solidFill>
                <a:effectLst/>
                <a:latin typeface="Gill Sans MT" panose="020B0502020104020203" pitchFamily="34" charset="77"/>
              </a:rPr>
              <a:t>Sci Rep</a:t>
            </a:r>
            <a:r>
              <a:rPr lang="en-GB" sz="900" b="0" i="0" u="none" strike="noStrike" dirty="0">
                <a:solidFill>
                  <a:srgbClr val="222222"/>
                </a:solidFill>
                <a:effectLst/>
                <a:latin typeface="Gill Sans MT" panose="020B0502020104020203" pitchFamily="34" charset="77"/>
              </a:rPr>
              <a:t> </a:t>
            </a:r>
            <a:r>
              <a:rPr lang="en-GB" sz="900" i="0" u="none" strike="noStrike" dirty="0">
                <a:solidFill>
                  <a:srgbClr val="222222"/>
                </a:solidFill>
                <a:effectLst/>
                <a:latin typeface="Gill Sans MT" panose="020B0502020104020203" pitchFamily="34" charset="77"/>
              </a:rPr>
              <a:t>6,</a:t>
            </a:r>
            <a:r>
              <a:rPr lang="en-GB" sz="900" b="0" i="0" u="none" strike="noStrike" dirty="0">
                <a:solidFill>
                  <a:srgbClr val="222222"/>
                </a:solidFill>
                <a:effectLst/>
                <a:latin typeface="Gill Sans MT" panose="020B0502020104020203" pitchFamily="34" charset="77"/>
              </a:rPr>
              <a:t> 37854 (2016). https://</a:t>
            </a:r>
            <a:r>
              <a:rPr lang="en-GB" sz="900" b="0" i="0" u="none" strike="noStrike" dirty="0" err="1">
                <a:solidFill>
                  <a:srgbClr val="222222"/>
                </a:solidFill>
                <a:effectLst/>
                <a:latin typeface="Gill Sans MT" panose="020B0502020104020203" pitchFamily="34" charset="77"/>
              </a:rPr>
              <a:t>doi.org</a:t>
            </a:r>
            <a:r>
              <a:rPr lang="en-GB" sz="900" b="0" i="0" u="none" strike="noStrike" dirty="0">
                <a:solidFill>
                  <a:srgbClr val="222222"/>
                </a:solidFill>
                <a:effectLst/>
                <a:latin typeface="Gill Sans MT" panose="020B0502020104020203" pitchFamily="34" charset="77"/>
              </a:rPr>
              <a:t>/10.1038/srep37854</a:t>
            </a:r>
            <a:endParaRPr lang="en-GB" sz="900" dirty="0">
              <a:latin typeface="Gill Sans MT" panose="020B0502020104020203" pitchFamily="34" charset="77"/>
            </a:endParaRPr>
          </a:p>
        </p:txBody>
      </p:sp>
    </p:spTree>
    <p:extLst>
      <p:ext uri="{BB962C8B-B14F-4D97-AF65-F5344CB8AC3E}">
        <p14:creationId xmlns:p14="http://schemas.microsoft.com/office/powerpoint/2010/main" val="931014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D25BE-F22B-7FCE-CC18-BC0A2EC69119}"/>
              </a:ext>
            </a:extLst>
          </p:cNvPr>
          <p:cNvSpPr>
            <a:spLocks noGrp="1"/>
          </p:cNvSpPr>
          <p:nvPr>
            <p:ph type="title"/>
          </p:nvPr>
        </p:nvSpPr>
        <p:spPr/>
        <p:txBody>
          <a:bodyPr/>
          <a:lstStyle/>
          <a:p>
            <a:r>
              <a:rPr lang="en-GB" dirty="0"/>
              <a:t>DTs in Clinical Applications </a:t>
            </a:r>
          </a:p>
        </p:txBody>
      </p:sp>
      <p:sp>
        <p:nvSpPr>
          <p:cNvPr id="3" name="Slide Number Placeholder 2">
            <a:extLst>
              <a:ext uri="{FF2B5EF4-FFF2-40B4-BE49-F238E27FC236}">
                <a16:creationId xmlns:a16="http://schemas.microsoft.com/office/drawing/2014/main" id="{7BFAAD43-80A5-78D9-B883-A37220EAD54C}"/>
              </a:ext>
            </a:extLst>
          </p:cNvPr>
          <p:cNvSpPr>
            <a:spLocks noGrp="1"/>
          </p:cNvSpPr>
          <p:nvPr>
            <p:ph type="sldNum" sz="quarter" idx="12"/>
          </p:nvPr>
        </p:nvSpPr>
        <p:spPr/>
        <p:txBody>
          <a:bodyPr/>
          <a:lstStyle/>
          <a:p>
            <a:fld id="{BB98F552-A29D-2D4E-8192-F20670493719}" type="slidenum">
              <a:rPr lang="en-GB" altLang="en-US" smtClean="0"/>
              <a:pPr/>
              <a:t>23</a:t>
            </a:fld>
            <a:endParaRPr lang="en-GB" altLang="en-US" dirty="0"/>
          </a:p>
        </p:txBody>
      </p:sp>
      <p:pic>
        <p:nvPicPr>
          <p:cNvPr id="2050" name="Picture 2" descr="figure 4">
            <a:extLst>
              <a:ext uri="{FF2B5EF4-FFF2-40B4-BE49-F238E27FC236}">
                <a16:creationId xmlns:a16="http://schemas.microsoft.com/office/drawing/2014/main" id="{2F91C07D-CEA4-5770-6CE2-E03ABC2571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726315"/>
            <a:ext cx="5024859" cy="42623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AE2E252-1F68-6615-85A2-1625DD9C43FB}"/>
              </a:ext>
            </a:extLst>
          </p:cNvPr>
          <p:cNvSpPr txBox="1"/>
          <p:nvPr/>
        </p:nvSpPr>
        <p:spPr>
          <a:xfrm>
            <a:off x="329443" y="5204327"/>
            <a:ext cx="8136904" cy="369332"/>
          </a:xfrm>
          <a:prstGeom prst="rect">
            <a:avLst/>
          </a:prstGeom>
          <a:noFill/>
        </p:spPr>
        <p:txBody>
          <a:bodyPr wrap="square">
            <a:spAutoFit/>
          </a:bodyPr>
          <a:lstStyle/>
          <a:p>
            <a:r>
              <a:rPr lang="en-GB" sz="900" b="0" i="0" u="none" strike="noStrike" dirty="0">
                <a:solidFill>
                  <a:srgbClr val="222222"/>
                </a:solidFill>
                <a:effectLst/>
                <a:latin typeface="Gill Sans MT" panose="020B0502020104020203" pitchFamily="34" charset="77"/>
              </a:rPr>
              <a:t>Source: Valdes, G., Luna, J., Eaton, E. </a:t>
            </a:r>
            <a:r>
              <a:rPr lang="en-GB" sz="900" b="0" i="1" u="none" strike="noStrike" dirty="0">
                <a:solidFill>
                  <a:srgbClr val="222222"/>
                </a:solidFill>
                <a:effectLst/>
                <a:latin typeface="Gill Sans MT" panose="020B0502020104020203" pitchFamily="34" charset="77"/>
              </a:rPr>
              <a:t>et al.</a:t>
            </a:r>
            <a:r>
              <a:rPr lang="en-GB" sz="900" b="0" i="0" u="none" strike="noStrike" dirty="0">
                <a:solidFill>
                  <a:srgbClr val="222222"/>
                </a:solidFill>
                <a:effectLst/>
                <a:latin typeface="Gill Sans MT" panose="020B0502020104020203" pitchFamily="34" charset="77"/>
              </a:rPr>
              <a:t> </a:t>
            </a:r>
            <a:r>
              <a:rPr lang="en-GB" sz="900" b="0" i="0" u="none" strike="noStrike" dirty="0" err="1">
                <a:solidFill>
                  <a:srgbClr val="222222"/>
                </a:solidFill>
                <a:effectLst/>
                <a:latin typeface="Gill Sans MT" panose="020B0502020104020203" pitchFamily="34" charset="77"/>
              </a:rPr>
              <a:t>MediBoost</a:t>
            </a:r>
            <a:r>
              <a:rPr lang="en-GB" sz="900" b="0" i="0" u="none" strike="noStrike" dirty="0">
                <a:solidFill>
                  <a:srgbClr val="222222"/>
                </a:solidFill>
                <a:effectLst/>
                <a:latin typeface="Gill Sans MT" panose="020B0502020104020203" pitchFamily="34" charset="77"/>
              </a:rPr>
              <a:t>: a Patient Stratification Tool for Interpretable Decision Making in the Era of Precision Medicine. </a:t>
            </a:r>
            <a:r>
              <a:rPr lang="en-GB" sz="900" b="0" i="1" u="none" strike="noStrike" dirty="0">
                <a:solidFill>
                  <a:srgbClr val="222222"/>
                </a:solidFill>
                <a:effectLst/>
                <a:latin typeface="Gill Sans MT" panose="020B0502020104020203" pitchFamily="34" charset="77"/>
              </a:rPr>
              <a:t>Sci Rep</a:t>
            </a:r>
            <a:r>
              <a:rPr lang="en-GB" sz="900" b="0" i="0" u="none" strike="noStrike" dirty="0">
                <a:solidFill>
                  <a:srgbClr val="222222"/>
                </a:solidFill>
                <a:effectLst/>
                <a:latin typeface="Gill Sans MT" panose="020B0502020104020203" pitchFamily="34" charset="77"/>
              </a:rPr>
              <a:t> </a:t>
            </a:r>
            <a:r>
              <a:rPr lang="en-GB" sz="900" i="0" u="none" strike="noStrike" dirty="0">
                <a:solidFill>
                  <a:srgbClr val="222222"/>
                </a:solidFill>
                <a:effectLst/>
                <a:latin typeface="Gill Sans MT" panose="020B0502020104020203" pitchFamily="34" charset="77"/>
              </a:rPr>
              <a:t>6,</a:t>
            </a:r>
            <a:r>
              <a:rPr lang="en-GB" sz="900" b="0" i="0" u="none" strike="noStrike" dirty="0">
                <a:solidFill>
                  <a:srgbClr val="222222"/>
                </a:solidFill>
                <a:effectLst/>
                <a:latin typeface="Gill Sans MT" panose="020B0502020104020203" pitchFamily="34" charset="77"/>
              </a:rPr>
              <a:t> 37854 (2016). https://</a:t>
            </a:r>
            <a:r>
              <a:rPr lang="en-GB" sz="900" b="0" i="0" u="none" strike="noStrike" dirty="0" err="1">
                <a:solidFill>
                  <a:srgbClr val="222222"/>
                </a:solidFill>
                <a:effectLst/>
                <a:latin typeface="Gill Sans MT" panose="020B0502020104020203" pitchFamily="34" charset="77"/>
              </a:rPr>
              <a:t>doi.org</a:t>
            </a:r>
            <a:r>
              <a:rPr lang="en-GB" sz="900" b="0" i="0" u="none" strike="noStrike" dirty="0">
                <a:solidFill>
                  <a:srgbClr val="222222"/>
                </a:solidFill>
                <a:effectLst/>
                <a:latin typeface="Gill Sans MT" panose="020B0502020104020203" pitchFamily="34" charset="77"/>
              </a:rPr>
              <a:t>/10.1038/srep37854</a:t>
            </a:r>
            <a:endParaRPr lang="en-GB" sz="900" dirty="0">
              <a:latin typeface="Gill Sans MT" panose="020B0502020104020203" pitchFamily="34" charset="77"/>
            </a:endParaRPr>
          </a:p>
        </p:txBody>
      </p:sp>
    </p:spTree>
    <p:extLst>
      <p:ext uri="{BB962C8B-B14F-4D97-AF65-F5344CB8AC3E}">
        <p14:creationId xmlns:p14="http://schemas.microsoft.com/office/powerpoint/2010/main" val="1237926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F002C-DFB4-165A-DCD3-64F9F193DD11}"/>
              </a:ext>
            </a:extLst>
          </p:cNvPr>
          <p:cNvSpPr>
            <a:spLocks noGrp="1"/>
          </p:cNvSpPr>
          <p:nvPr>
            <p:ph type="title"/>
          </p:nvPr>
        </p:nvSpPr>
        <p:spPr/>
        <p:txBody>
          <a:bodyPr/>
          <a:lstStyle/>
          <a:p>
            <a:r>
              <a:rPr lang="en-GB" dirty="0"/>
              <a:t>A decision tree model in TBI</a:t>
            </a:r>
          </a:p>
        </p:txBody>
      </p:sp>
      <p:sp>
        <p:nvSpPr>
          <p:cNvPr id="3" name="Slide Number Placeholder 2">
            <a:extLst>
              <a:ext uri="{FF2B5EF4-FFF2-40B4-BE49-F238E27FC236}">
                <a16:creationId xmlns:a16="http://schemas.microsoft.com/office/drawing/2014/main" id="{FF392E89-71FC-00E3-00FB-CE64C7232D25}"/>
              </a:ext>
            </a:extLst>
          </p:cNvPr>
          <p:cNvSpPr>
            <a:spLocks noGrp="1"/>
          </p:cNvSpPr>
          <p:nvPr>
            <p:ph type="sldNum" sz="quarter" idx="12"/>
          </p:nvPr>
        </p:nvSpPr>
        <p:spPr/>
        <p:txBody>
          <a:bodyPr/>
          <a:lstStyle/>
          <a:p>
            <a:fld id="{BB98F552-A29D-2D4E-8192-F20670493719}" type="slidenum">
              <a:rPr lang="en-GB" altLang="en-US" smtClean="0"/>
              <a:pPr/>
              <a:t>24</a:t>
            </a:fld>
            <a:endParaRPr lang="en-GB" altLang="en-US" dirty="0"/>
          </a:p>
        </p:txBody>
      </p:sp>
      <p:pic>
        <p:nvPicPr>
          <p:cNvPr id="3074" name="Picture 2">
            <a:extLst>
              <a:ext uri="{FF2B5EF4-FFF2-40B4-BE49-F238E27FC236}">
                <a16:creationId xmlns:a16="http://schemas.microsoft.com/office/drawing/2014/main" id="{860CDDA8-CBF7-55DB-56DD-CEEF7D89EA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930011"/>
            <a:ext cx="5868392" cy="405104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A8C8A32-6F9C-0DF5-6F26-CA83FA2DE0F5}"/>
              </a:ext>
            </a:extLst>
          </p:cNvPr>
          <p:cNvSpPr txBox="1"/>
          <p:nvPr/>
        </p:nvSpPr>
        <p:spPr>
          <a:xfrm>
            <a:off x="251520" y="5318126"/>
            <a:ext cx="6462464" cy="369332"/>
          </a:xfrm>
          <a:prstGeom prst="rect">
            <a:avLst/>
          </a:prstGeom>
          <a:noFill/>
        </p:spPr>
        <p:txBody>
          <a:bodyPr wrap="square">
            <a:spAutoFit/>
          </a:bodyPr>
          <a:lstStyle/>
          <a:p>
            <a:r>
              <a:rPr lang="en-GB" sz="900" b="0" i="0" u="none" strike="noStrike" dirty="0">
                <a:solidFill>
                  <a:srgbClr val="000000"/>
                </a:solidFill>
                <a:effectLst/>
                <a:latin typeface="Gill Sans MT" panose="020B0502020104020203" pitchFamily="34" charset="77"/>
              </a:rPr>
              <a:t>Source: Phan, T. G., Chen, J., Singhal, S., Ma, H., Clissold, B. B., Ly, J., &amp; </a:t>
            </a:r>
            <a:r>
              <a:rPr lang="en-GB" sz="900" b="0" i="0" u="none" strike="noStrike" dirty="0" err="1">
                <a:solidFill>
                  <a:srgbClr val="000000"/>
                </a:solidFill>
                <a:effectLst/>
                <a:latin typeface="Gill Sans MT" panose="020B0502020104020203" pitchFamily="34" charset="77"/>
              </a:rPr>
              <a:t>Beare</a:t>
            </a:r>
            <a:r>
              <a:rPr lang="en-GB" sz="900" b="0" i="0" u="none" strike="noStrike" dirty="0">
                <a:solidFill>
                  <a:srgbClr val="000000"/>
                </a:solidFill>
                <a:effectLst/>
                <a:latin typeface="Gill Sans MT" panose="020B0502020104020203" pitchFamily="34" charset="77"/>
              </a:rPr>
              <a:t>, R. (2018). Exploratory Use of Decision Tree Analysis in Classification of Outcome in Hypoxic–Ischemic Brain Injury. </a:t>
            </a:r>
            <a:r>
              <a:rPr lang="en-GB" sz="900" b="0" i="1" u="none" strike="noStrike" dirty="0">
                <a:solidFill>
                  <a:srgbClr val="000000"/>
                </a:solidFill>
                <a:effectLst/>
                <a:latin typeface="Gill Sans MT" panose="020B0502020104020203" pitchFamily="34" charset="77"/>
              </a:rPr>
              <a:t>Frontiers in Neurology</a:t>
            </a:r>
            <a:r>
              <a:rPr lang="en-GB" sz="900" b="0" i="0" u="none" strike="noStrike" dirty="0">
                <a:solidFill>
                  <a:srgbClr val="000000"/>
                </a:solidFill>
                <a:effectLst/>
                <a:latin typeface="Gill Sans MT" panose="020B0502020104020203" pitchFamily="34" charset="77"/>
              </a:rPr>
              <a:t>, </a:t>
            </a:r>
            <a:r>
              <a:rPr lang="en-GB" sz="900" b="0" i="1" u="none" strike="noStrike" dirty="0">
                <a:solidFill>
                  <a:srgbClr val="000000"/>
                </a:solidFill>
                <a:effectLst/>
                <a:latin typeface="Gill Sans MT" panose="020B0502020104020203" pitchFamily="34" charset="77"/>
              </a:rPr>
              <a:t>9</a:t>
            </a:r>
            <a:r>
              <a:rPr lang="en-GB" sz="900" b="0" i="0" u="none" strike="noStrike" dirty="0">
                <a:solidFill>
                  <a:srgbClr val="000000"/>
                </a:solidFill>
                <a:effectLst/>
                <a:latin typeface="Gill Sans MT" panose="020B0502020104020203" pitchFamily="34" charset="77"/>
              </a:rPr>
              <a:t>. https://</a:t>
            </a:r>
            <a:r>
              <a:rPr lang="en-GB" sz="900" b="0" i="0" u="none" strike="noStrike" dirty="0" err="1">
                <a:solidFill>
                  <a:srgbClr val="000000"/>
                </a:solidFill>
                <a:effectLst/>
                <a:latin typeface="Gill Sans MT" panose="020B0502020104020203" pitchFamily="34" charset="77"/>
              </a:rPr>
              <a:t>doi.org</a:t>
            </a:r>
            <a:r>
              <a:rPr lang="en-GB" sz="900" b="0" i="0" u="none" strike="noStrike" dirty="0">
                <a:solidFill>
                  <a:srgbClr val="000000"/>
                </a:solidFill>
                <a:effectLst/>
                <a:latin typeface="Gill Sans MT" panose="020B0502020104020203" pitchFamily="34" charset="77"/>
              </a:rPr>
              <a:t>/10.3389/fneur.2018.00126</a:t>
            </a:r>
            <a:endParaRPr lang="en-GB" sz="900" dirty="0">
              <a:latin typeface="Gill Sans MT" panose="020B0502020104020203" pitchFamily="34" charset="77"/>
            </a:endParaRPr>
          </a:p>
        </p:txBody>
      </p:sp>
    </p:spTree>
    <p:extLst>
      <p:ext uri="{BB962C8B-B14F-4D97-AF65-F5344CB8AC3E}">
        <p14:creationId xmlns:p14="http://schemas.microsoft.com/office/powerpoint/2010/main" val="2226318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38C09-C7B5-EC78-2145-59DAA05779E5}"/>
              </a:ext>
            </a:extLst>
          </p:cNvPr>
          <p:cNvSpPr>
            <a:spLocks noGrp="1"/>
          </p:cNvSpPr>
          <p:nvPr>
            <p:ph type="title"/>
          </p:nvPr>
        </p:nvSpPr>
        <p:spPr/>
        <p:txBody>
          <a:bodyPr/>
          <a:lstStyle/>
          <a:p>
            <a:r>
              <a:rPr lang="en-GB" dirty="0"/>
              <a:t>Learning decision trees</a:t>
            </a:r>
          </a:p>
        </p:txBody>
      </p:sp>
      <p:sp>
        <p:nvSpPr>
          <p:cNvPr id="3" name="Content Placeholder 2">
            <a:extLst>
              <a:ext uri="{FF2B5EF4-FFF2-40B4-BE49-F238E27FC236}">
                <a16:creationId xmlns:a16="http://schemas.microsoft.com/office/drawing/2014/main" id="{C3ED730C-7899-7743-2330-2800B1CD50DE}"/>
              </a:ext>
            </a:extLst>
          </p:cNvPr>
          <p:cNvSpPr>
            <a:spLocks noGrp="1"/>
          </p:cNvSpPr>
          <p:nvPr>
            <p:ph idx="1"/>
          </p:nvPr>
        </p:nvSpPr>
        <p:spPr/>
        <p:txBody>
          <a:bodyPr/>
          <a:lstStyle/>
          <a:p>
            <a:r>
              <a:rPr lang="en-GB" dirty="0">
                <a:solidFill>
                  <a:srgbClr val="212529"/>
                </a:solidFill>
              </a:rPr>
              <a:t>Decision Trees (DTs) are a non-parametric supervised learning method used for classification and regression. </a:t>
            </a:r>
          </a:p>
          <a:p>
            <a:r>
              <a:rPr lang="en-GB" dirty="0">
                <a:solidFill>
                  <a:srgbClr val="212529"/>
                </a:solidFill>
              </a:rPr>
              <a:t>The goal is to create a model that predicts the value of a target variable by learning simple decision rules inferred from the data features. </a:t>
            </a:r>
          </a:p>
          <a:p>
            <a:r>
              <a:rPr lang="en-GB" dirty="0">
                <a:solidFill>
                  <a:srgbClr val="212529"/>
                </a:solidFill>
              </a:rPr>
              <a:t>A tree can be seen as a piecewise constant </a:t>
            </a:r>
            <a:r>
              <a:rPr lang="en-GB" b="0" i="0" u="none" strike="noStrike" dirty="0">
                <a:solidFill>
                  <a:srgbClr val="212529"/>
                </a:solidFill>
                <a:effectLst/>
              </a:rPr>
              <a:t>approximation.</a:t>
            </a:r>
            <a:endParaRPr lang="en-GB" dirty="0"/>
          </a:p>
        </p:txBody>
      </p:sp>
      <p:sp>
        <p:nvSpPr>
          <p:cNvPr id="4" name="Slide Number Placeholder 3">
            <a:extLst>
              <a:ext uri="{FF2B5EF4-FFF2-40B4-BE49-F238E27FC236}">
                <a16:creationId xmlns:a16="http://schemas.microsoft.com/office/drawing/2014/main" id="{499D60E6-7FE6-9760-8BDF-95E119546F2E}"/>
              </a:ext>
            </a:extLst>
          </p:cNvPr>
          <p:cNvSpPr>
            <a:spLocks noGrp="1"/>
          </p:cNvSpPr>
          <p:nvPr>
            <p:ph type="sldNum" sz="quarter" idx="12"/>
          </p:nvPr>
        </p:nvSpPr>
        <p:spPr/>
        <p:txBody>
          <a:bodyPr/>
          <a:lstStyle/>
          <a:p>
            <a:fld id="{44E22EE9-B8A0-0641-9265-052CFE9B95A7}" type="slidenum">
              <a:rPr lang="en-GB" altLang="en-US" smtClean="0"/>
              <a:pPr/>
              <a:t>25</a:t>
            </a:fld>
            <a:endParaRPr lang="en-GB" altLang="en-US" dirty="0"/>
          </a:p>
        </p:txBody>
      </p:sp>
      <p:sp>
        <p:nvSpPr>
          <p:cNvPr id="6" name="TextBox 5">
            <a:extLst>
              <a:ext uri="{FF2B5EF4-FFF2-40B4-BE49-F238E27FC236}">
                <a16:creationId xmlns:a16="http://schemas.microsoft.com/office/drawing/2014/main" id="{C4549FE1-243F-7432-09DA-8B7F2287810A}"/>
              </a:ext>
            </a:extLst>
          </p:cNvPr>
          <p:cNvSpPr txBox="1"/>
          <p:nvPr/>
        </p:nvSpPr>
        <p:spPr>
          <a:xfrm>
            <a:off x="539552" y="5370398"/>
            <a:ext cx="4572000" cy="230832"/>
          </a:xfrm>
          <a:prstGeom prst="rect">
            <a:avLst/>
          </a:prstGeom>
          <a:noFill/>
        </p:spPr>
        <p:txBody>
          <a:bodyPr wrap="square">
            <a:spAutoFit/>
          </a:bodyPr>
          <a:lstStyle/>
          <a:p>
            <a:r>
              <a:rPr lang="en-GB" sz="900" dirty="0">
                <a:latin typeface="Gill Sans MT" panose="020B0502020104020203" pitchFamily="34" charset="77"/>
              </a:rPr>
              <a:t>Source: https://scikit-</a:t>
            </a:r>
            <a:r>
              <a:rPr lang="en-GB" sz="900" dirty="0" err="1">
                <a:latin typeface="Gill Sans MT" panose="020B0502020104020203" pitchFamily="34" charset="77"/>
              </a:rPr>
              <a:t>learn.org</a:t>
            </a:r>
            <a:r>
              <a:rPr lang="en-GB" sz="900" dirty="0">
                <a:latin typeface="Gill Sans MT" panose="020B0502020104020203" pitchFamily="34" charset="77"/>
              </a:rPr>
              <a:t>/stable/modules/</a:t>
            </a:r>
            <a:r>
              <a:rPr lang="en-GB" sz="900" dirty="0" err="1">
                <a:latin typeface="Gill Sans MT" panose="020B0502020104020203" pitchFamily="34" charset="77"/>
              </a:rPr>
              <a:t>tree.html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1685011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ED475-55C1-CA06-3D76-F33CC805C019}"/>
              </a:ext>
            </a:extLst>
          </p:cNvPr>
          <p:cNvSpPr>
            <a:spLocks noGrp="1"/>
          </p:cNvSpPr>
          <p:nvPr>
            <p:ph type="title"/>
          </p:nvPr>
        </p:nvSpPr>
        <p:spPr/>
        <p:txBody>
          <a:bodyPr/>
          <a:lstStyle/>
          <a:p>
            <a:r>
              <a:rPr lang="en-GB" dirty="0"/>
              <a:t>Learning decision trees</a:t>
            </a:r>
          </a:p>
        </p:txBody>
      </p:sp>
      <p:sp>
        <p:nvSpPr>
          <p:cNvPr id="3" name="Content Placeholder 2">
            <a:extLst>
              <a:ext uri="{FF2B5EF4-FFF2-40B4-BE49-F238E27FC236}">
                <a16:creationId xmlns:a16="http://schemas.microsoft.com/office/drawing/2014/main" id="{1861457D-2EC4-EE2B-90AB-7BE4B4470CE1}"/>
              </a:ext>
            </a:extLst>
          </p:cNvPr>
          <p:cNvSpPr>
            <a:spLocks noGrp="1"/>
          </p:cNvSpPr>
          <p:nvPr>
            <p:ph idx="1"/>
          </p:nvPr>
        </p:nvSpPr>
        <p:spPr/>
        <p:txBody>
          <a:bodyPr/>
          <a:lstStyle/>
          <a:p>
            <a:r>
              <a:rPr lang="en-GB" dirty="0"/>
              <a:t>There are different algorithms to learn decision tree structure from the data. </a:t>
            </a:r>
          </a:p>
          <a:p>
            <a:r>
              <a:rPr lang="en-GB" dirty="0"/>
              <a:t>In principle these algorithms start with a root node in the tree structure and explore the features in the data and create rules that can separate the data one step at a time. </a:t>
            </a:r>
          </a:p>
          <a:p>
            <a:r>
              <a:rPr lang="en-GB" dirty="0"/>
              <a:t>One of the basic algorithms is ID3. </a:t>
            </a:r>
          </a:p>
        </p:txBody>
      </p:sp>
      <p:sp>
        <p:nvSpPr>
          <p:cNvPr id="4" name="Slide Number Placeholder 3">
            <a:extLst>
              <a:ext uri="{FF2B5EF4-FFF2-40B4-BE49-F238E27FC236}">
                <a16:creationId xmlns:a16="http://schemas.microsoft.com/office/drawing/2014/main" id="{BAEFA7B8-EAD7-E531-B7A3-6E8B8773EC2C}"/>
              </a:ext>
            </a:extLst>
          </p:cNvPr>
          <p:cNvSpPr>
            <a:spLocks noGrp="1"/>
          </p:cNvSpPr>
          <p:nvPr>
            <p:ph type="sldNum" sz="quarter" idx="12"/>
          </p:nvPr>
        </p:nvSpPr>
        <p:spPr/>
        <p:txBody>
          <a:bodyPr/>
          <a:lstStyle/>
          <a:p>
            <a:fld id="{44E22EE9-B8A0-0641-9265-052CFE9B95A7}" type="slidenum">
              <a:rPr lang="en-GB" altLang="en-US" smtClean="0"/>
              <a:pPr/>
              <a:t>26</a:t>
            </a:fld>
            <a:endParaRPr lang="en-GB" altLang="en-US" dirty="0"/>
          </a:p>
        </p:txBody>
      </p:sp>
    </p:spTree>
    <p:extLst>
      <p:ext uri="{BB962C8B-B14F-4D97-AF65-F5344CB8AC3E}">
        <p14:creationId xmlns:p14="http://schemas.microsoft.com/office/powerpoint/2010/main" val="1358812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03005-2424-DDB8-0901-5325E1BB3450}"/>
              </a:ext>
            </a:extLst>
          </p:cNvPr>
          <p:cNvSpPr>
            <a:spLocks noGrp="1"/>
          </p:cNvSpPr>
          <p:nvPr>
            <p:ph type="title"/>
          </p:nvPr>
        </p:nvSpPr>
        <p:spPr/>
        <p:txBody>
          <a:bodyPr/>
          <a:lstStyle/>
          <a:p>
            <a:r>
              <a:rPr lang="en-GB" dirty="0"/>
              <a:t>The ID3 algorithms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3630037-6634-5AF2-6232-B1B02493003A}"/>
                  </a:ext>
                </a:extLst>
              </p:cNvPr>
              <p:cNvSpPr>
                <a:spLocks noGrp="1"/>
              </p:cNvSpPr>
              <p:nvPr>
                <p:ph idx="1"/>
              </p:nvPr>
            </p:nvSpPr>
            <p:spPr/>
            <p:txBody>
              <a:bodyPr/>
              <a:lstStyle/>
              <a:p>
                <a:pPr marL="0" indent="0" algn="l">
                  <a:buNone/>
                </a:pPr>
                <a:r>
                  <a:rPr lang="en-GB" i="0" u="none" strike="noStrike" dirty="0">
                    <a:solidFill>
                      <a:srgbClr val="111111"/>
                    </a:solidFill>
                    <a:effectLst/>
                  </a:rPr>
                  <a:t> - Start with the dataset and set the root node.</a:t>
                </a:r>
              </a:p>
              <a:p>
                <a:pPr algn="l">
                  <a:buFontTx/>
                  <a:buChar char="-"/>
                </a:pPr>
                <a:r>
                  <a:rPr lang="en-GB" dirty="0">
                    <a:solidFill>
                      <a:srgbClr val="111111"/>
                    </a:solidFill>
                  </a:rPr>
                  <a:t>Start iterating through the dataset and </a:t>
                </a:r>
                <a:r>
                  <a:rPr lang="en-GB" i="0" u="none" strike="noStrike" dirty="0">
                    <a:solidFill>
                      <a:srgbClr val="111111"/>
                    </a:solidFill>
                    <a:effectLst/>
                  </a:rPr>
                  <a:t>at each step go through the features of the data and calculate Entropy(</a:t>
                </a:r>
                <a14:m>
                  <m:oMath xmlns:m="http://schemas.openxmlformats.org/officeDocument/2006/math">
                    <m:r>
                      <a:rPr lang="en-GB" i="1" u="none" strike="noStrike" dirty="0" smtClean="0">
                        <a:solidFill>
                          <a:srgbClr val="111111"/>
                        </a:solidFill>
                        <a:effectLst/>
                        <a:latin typeface="Cambria Math" panose="02040503050406030204" pitchFamily="18" charset="0"/>
                        <a:ea typeface="Cambria Math" panose="02040503050406030204" pitchFamily="18" charset="0"/>
                      </a:rPr>
                      <m:t>ℋ</m:t>
                    </m:r>
                  </m:oMath>
                </a14:m>
                <a:r>
                  <a:rPr lang="en-GB" i="0" u="none" strike="noStrike" dirty="0">
                    <a:solidFill>
                      <a:srgbClr val="111111"/>
                    </a:solidFill>
                    <a:effectLst/>
                  </a:rPr>
                  <a:t>) and Information gain(IG) of the features.</a:t>
                </a:r>
              </a:p>
              <a:p>
                <a:pPr algn="l">
                  <a:buFontTx/>
                  <a:buChar char="-"/>
                </a:pPr>
                <a:r>
                  <a:rPr lang="en-GB" dirty="0">
                    <a:solidFill>
                      <a:srgbClr val="111111"/>
                    </a:solidFill>
                  </a:rPr>
                  <a:t>S</a:t>
                </a:r>
                <a:r>
                  <a:rPr lang="en-GB" i="0" u="none" strike="noStrike" dirty="0">
                    <a:solidFill>
                      <a:srgbClr val="111111"/>
                    </a:solidFill>
                    <a:effectLst/>
                  </a:rPr>
                  <a:t>elects the feature which has the lowest Entropy or highest Information gain.</a:t>
                </a:r>
              </a:p>
              <a:p>
                <a:pPr algn="l">
                  <a:buFontTx/>
                  <a:buChar char="-"/>
                </a:pPr>
                <a:r>
                  <a:rPr lang="en-GB" dirty="0">
                    <a:solidFill>
                      <a:srgbClr val="111111"/>
                    </a:solidFill>
                  </a:rPr>
                  <a:t>S</a:t>
                </a:r>
                <a:r>
                  <a:rPr lang="en-GB" i="0" u="none" strike="noStrike" dirty="0">
                    <a:solidFill>
                      <a:srgbClr val="111111"/>
                    </a:solidFill>
                    <a:effectLst/>
                  </a:rPr>
                  <a:t>plit the tree </a:t>
                </a:r>
                <a:r>
                  <a:rPr lang="en-GB" dirty="0">
                    <a:solidFill>
                      <a:srgbClr val="111111"/>
                    </a:solidFill>
                  </a:rPr>
                  <a:t>by </a:t>
                </a:r>
                <a:r>
                  <a:rPr lang="en-GB" i="0" u="none" strike="noStrike" dirty="0">
                    <a:solidFill>
                      <a:srgbClr val="111111"/>
                    </a:solidFill>
                    <a:effectLst/>
                  </a:rPr>
                  <a:t>the selected feature to create a a new branch in the tree structure</a:t>
                </a:r>
                <a:r>
                  <a:rPr lang="en-GB" dirty="0">
                    <a:solidFill>
                      <a:srgbClr val="111111"/>
                    </a:solidFill>
                  </a:rPr>
                  <a:t>.</a:t>
                </a:r>
              </a:p>
              <a:p>
                <a:pPr algn="l">
                  <a:buFontTx/>
                  <a:buChar char="-"/>
                </a:pPr>
                <a:r>
                  <a:rPr lang="en-GB" i="0" u="none" strike="noStrike" dirty="0">
                    <a:solidFill>
                      <a:srgbClr val="111111"/>
                    </a:solidFill>
                    <a:effectLst/>
                  </a:rPr>
                  <a:t>Continue the algorithm by considering only the features that have never selected before.</a:t>
                </a:r>
              </a:p>
              <a:p>
                <a:endParaRPr lang="en-GB" dirty="0"/>
              </a:p>
            </p:txBody>
          </p:sp>
        </mc:Choice>
        <mc:Fallback>
          <p:sp>
            <p:nvSpPr>
              <p:cNvPr id="3" name="Content Placeholder 2">
                <a:extLst>
                  <a:ext uri="{FF2B5EF4-FFF2-40B4-BE49-F238E27FC236}">
                    <a16:creationId xmlns:a16="http://schemas.microsoft.com/office/drawing/2014/main" id="{23630037-6634-5AF2-6232-B1B02493003A}"/>
                  </a:ext>
                </a:extLst>
              </p:cNvPr>
              <p:cNvSpPr>
                <a:spLocks noGrp="1" noRot="1" noChangeAspect="1" noMove="1" noResize="1" noEditPoints="1" noAdjustHandles="1" noChangeArrowheads="1" noChangeShapeType="1" noTextEdit="1"/>
              </p:cNvSpPr>
              <p:nvPr>
                <p:ph idx="1"/>
              </p:nvPr>
            </p:nvSpPr>
            <p:spPr>
              <a:blipFill>
                <a:blip r:embed="rId2"/>
                <a:stretch>
                  <a:fillRect l="-772" t="-917" r="-1389"/>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7DBE5553-F700-0B49-C0CC-64F366315F7D}"/>
              </a:ext>
            </a:extLst>
          </p:cNvPr>
          <p:cNvSpPr>
            <a:spLocks noGrp="1"/>
          </p:cNvSpPr>
          <p:nvPr>
            <p:ph type="sldNum" sz="quarter" idx="12"/>
          </p:nvPr>
        </p:nvSpPr>
        <p:spPr/>
        <p:txBody>
          <a:bodyPr/>
          <a:lstStyle/>
          <a:p>
            <a:fld id="{44E22EE9-B8A0-0641-9265-052CFE9B95A7}" type="slidenum">
              <a:rPr lang="en-GB" altLang="en-US" smtClean="0"/>
              <a:pPr/>
              <a:t>27</a:t>
            </a:fld>
            <a:endParaRPr lang="en-GB" altLang="en-US" dirty="0"/>
          </a:p>
        </p:txBody>
      </p:sp>
    </p:spTree>
    <p:extLst>
      <p:ext uri="{BB962C8B-B14F-4D97-AF65-F5344CB8AC3E}">
        <p14:creationId xmlns:p14="http://schemas.microsoft.com/office/powerpoint/2010/main" val="835644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6BCFE-1B44-72D1-0A06-2B93A63242A1}"/>
              </a:ext>
            </a:extLst>
          </p:cNvPr>
          <p:cNvSpPr>
            <a:spLocks noGrp="1"/>
          </p:cNvSpPr>
          <p:nvPr>
            <p:ph type="title"/>
          </p:nvPr>
        </p:nvSpPr>
        <p:spPr/>
        <p:txBody>
          <a:bodyPr/>
          <a:lstStyle/>
          <a:p>
            <a:r>
              <a:rPr lang="en-GB" dirty="0"/>
              <a:t>Decision Trees - Limitations</a:t>
            </a:r>
          </a:p>
        </p:txBody>
      </p:sp>
      <p:sp>
        <p:nvSpPr>
          <p:cNvPr id="3" name="Content Placeholder 2">
            <a:extLst>
              <a:ext uri="{FF2B5EF4-FFF2-40B4-BE49-F238E27FC236}">
                <a16:creationId xmlns:a16="http://schemas.microsoft.com/office/drawing/2014/main" id="{A91C0F59-7092-9C07-472D-15A8D002F241}"/>
              </a:ext>
            </a:extLst>
          </p:cNvPr>
          <p:cNvSpPr>
            <a:spLocks noGrp="1"/>
          </p:cNvSpPr>
          <p:nvPr>
            <p:ph idx="1"/>
          </p:nvPr>
        </p:nvSpPr>
        <p:spPr/>
        <p:txBody>
          <a:bodyPr/>
          <a:lstStyle/>
          <a:p>
            <a:r>
              <a:rPr lang="en-GB" dirty="0"/>
              <a:t>Prone to overfit</a:t>
            </a:r>
          </a:p>
          <a:p>
            <a:r>
              <a:rPr lang="en-GB" dirty="0"/>
              <a:t>Poor generalisation performances</a:t>
            </a:r>
          </a:p>
          <a:p>
            <a:r>
              <a:rPr lang="en-GB" dirty="0"/>
              <a:t>High variance</a:t>
            </a:r>
          </a:p>
          <a:p>
            <a:pPr lvl="1"/>
            <a:r>
              <a:rPr lang="en-US" dirty="0"/>
              <a:t>a slight change in the data can result in a completely different set of splits, which can make interpretation difficult</a:t>
            </a:r>
          </a:p>
          <a:p>
            <a:r>
              <a:rPr lang="en-US" dirty="0"/>
              <a:t>Can be inherently unstable</a:t>
            </a:r>
          </a:p>
          <a:p>
            <a:pPr lvl="1"/>
            <a:r>
              <a:rPr lang="en-US" dirty="0"/>
              <a:t>the effect of an error in the top splits propagates down to all of the splits below due to their hierarchical nature</a:t>
            </a:r>
            <a:endParaRPr lang="en-GB" dirty="0"/>
          </a:p>
          <a:p>
            <a:r>
              <a:rPr lang="en-GB" dirty="0"/>
              <a:t>Produce biased trees for unbalanced dataset</a:t>
            </a:r>
          </a:p>
        </p:txBody>
      </p:sp>
      <p:sp>
        <p:nvSpPr>
          <p:cNvPr id="4" name="Slide Number Placeholder 3">
            <a:extLst>
              <a:ext uri="{FF2B5EF4-FFF2-40B4-BE49-F238E27FC236}">
                <a16:creationId xmlns:a16="http://schemas.microsoft.com/office/drawing/2014/main" id="{4F953275-6596-419B-25C7-5C0D3A118C53}"/>
              </a:ext>
            </a:extLst>
          </p:cNvPr>
          <p:cNvSpPr>
            <a:spLocks noGrp="1"/>
          </p:cNvSpPr>
          <p:nvPr>
            <p:ph type="sldNum" sz="quarter" idx="12"/>
          </p:nvPr>
        </p:nvSpPr>
        <p:spPr/>
        <p:txBody>
          <a:bodyPr/>
          <a:lstStyle/>
          <a:p>
            <a:fld id="{44E22EE9-B8A0-0641-9265-052CFE9B95A7}" type="slidenum">
              <a:rPr lang="en-GB" altLang="en-US" smtClean="0"/>
              <a:pPr/>
              <a:t>28</a:t>
            </a:fld>
            <a:endParaRPr lang="en-GB" altLang="en-US" dirty="0"/>
          </a:p>
        </p:txBody>
      </p:sp>
    </p:spTree>
    <p:extLst>
      <p:ext uri="{BB962C8B-B14F-4D97-AF65-F5344CB8AC3E}">
        <p14:creationId xmlns:p14="http://schemas.microsoft.com/office/powerpoint/2010/main" val="386279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6BCFE-1B44-72D1-0A06-2B93A63242A1}"/>
              </a:ext>
            </a:extLst>
          </p:cNvPr>
          <p:cNvSpPr>
            <a:spLocks noGrp="1"/>
          </p:cNvSpPr>
          <p:nvPr>
            <p:ph type="title"/>
          </p:nvPr>
        </p:nvSpPr>
        <p:spPr/>
        <p:txBody>
          <a:bodyPr/>
          <a:lstStyle/>
          <a:p>
            <a:r>
              <a:rPr lang="en-GB" dirty="0"/>
              <a:t>How to overcome these limitations?</a:t>
            </a:r>
          </a:p>
        </p:txBody>
      </p:sp>
      <p:sp>
        <p:nvSpPr>
          <p:cNvPr id="3" name="Content Placeholder 2">
            <a:extLst>
              <a:ext uri="{FF2B5EF4-FFF2-40B4-BE49-F238E27FC236}">
                <a16:creationId xmlns:a16="http://schemas.microsoft.com/office/drawing/2014/main" id="{A91C0F59-7092-9C07-472D-15A8D002F241}"/>
              </a:ext>
            </a:extLst>
          </p:cNvPr>
          <p:cNvSpPr>
            <a:spLocks noGrp="1"/>
          </p:cNvSpPr>
          <p:nvPr>
            <p:ph idx="1"/>
          </p:nvPr>
        </p:nvSpPr>
        <p:spPr/>
        <p:txBody>
          <a:bodyPr/>
          <a:lstStyle/>
          <a:p>
            <a:r>
              <a:rPr lang="en-GB" dirty="0"/>
              <a:t>Ensemble:</a:t>
            </a:r>
          </a:p>
          <a:p>
            <a:pPr lvl="1"/>
            <a:r>
              <a:rPr lang="en-GB" dirty="0"/>
              <a:t>Single DT is fast but does not perform well</a:t>
            </a:r>
          </a:p>
          <a:p>
            <a:pPr lvl="1"/>
            <a:r>
              <a:rPr lang="en-GB" dirty="0"/>
              <a:t>Learn from multiple trees</a:t>
            </a:r>
          </a:p>
          <a:p>
            <a:pPr marL="0" indent="0">
              <a:buNone/>
            </a:pPr>
            <a:r>
              <a:rPr lang="en-GB" dirty="0"/>
              <a:t>Need to be careful to not learn the same </a:t>
            </a:r>
          </a:p>
          <a:p>
            <a:r>
              <a:rPr lang="en-GB" dirty="0"/>
              <a:t>Bagging: </a:t>
            </a:r>
          </a:p>
          <a:p>
            <a:pPr lvl="1"/>
            <a:r>
              <a:rPr lang="en-US" dirty="0"/>
              <a:t>Bootstrap aggregating, a method that results in low variance</a:t>
            </a:r>
          </a:p>
          <a:p>
            <a:pPr lvl="1"/>
            <a:r>
              <a:rPr lang="en-US" dirty="0"/>
              <a:t>Construct N trees and learn a classifier for each bootstrap sample and average them</a:t>
            </a:r>
          </a:p>
          <a:p>
            <a:pPr lvl="1"/>
            <a:r>
              <a:rPr lang="en-US" dirty="0"/>
              <a:t>Can improve the accuracy of unstable models that tend to overfit</a:t>
            </a:r>
            <a:endParaRPr lang="en-GB" dirty="0"/>
          </a:p>
          <a:p>
            <a:r>
              <a:rPr lang="en-GB" dirty="0"/>
              <a:t>Feature Randomness:</a:t>
            </a:r>
          </a:p>
          <a:p>
            <a:pPr lvl="1"/>
            <a:r>
              <a:rPr lang="en-US" dirty="0"/>
              <a:t>Feature bagging generates a random subset of features, which ensures low correlation among models</a:t>
            </a:r>
            <a:endParaRPr lang="en-GB" dirty="0"/>
          </a:p>
        </p:txBody>
      </p:sp>
      <p:sp>
        <p:nvSpPr>
          <p:cNvPr id="4" name="Slide Number Placeholder 3">
            <a:extLst>
              <a:ext uri="{FF2B5EF4-FFF2-40B4-BE49-F238E27FC236}">
                <a16:creationId xmlns:a16="http://schemas.microsoft.com/office/drawing/2014/main" id="{4F953275-6596-419B-25C7-5C0D3A118C53}"/>
              </a:ext>
            </a:extLst>
          </p:cNvPr>
          <p:cNvSpPr>
            <a:spLocks noGrp="1"/>
          </p:cNvSpPr>
          <p:nvPr>
            <p:ph type="sldNum" sz="quarter" idx="12"/>
          </p:nvPr>
        </p:nvSpPr>
        <p:spPr/>
        <p:txBody>
          <a:bodyPr/>
          <a:lstStyle/>
          <a:p>
            <a:fld id="{44E22EE9-B8A0-0641-9265-052CFE9B95A7}" type="slidenum">
              <a:rPr lang="en-GB" altLang="en-US" smtClean="0"/>
              <a:pPr/>
              <a:t>29</a:t>
            </a:fld>
            <a:endParaRPr lang="en-GB" altLang="en-US" dirty="0"/>
          </a:p>
        </p:txBody>
      </p:sp>
    </p:spTree>
    <p:extLst>
      <p:ext uri="{BB962C8B-B14F-4D97-AF65-F5344CB8AC3E}">
        <p14:creationId xmlns:p14="http://schemas.microsoft.com/office/powerpoint/2010/main" val="2754905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DACF-A0DC-2DAC-6E58-3BF2F156A68B}"/>
              </a:ext>
            </a:extLst>
          </p:cNvPr>
          <p:cNvSpPr>
            <a:spLocks noGrp="1"/>
          </p:cNvSpPr>
          <p:nvPr>
            <p:ph type="title"/>
          </p:nvPr>
        </p:nvSpPr>
        <p:spPr/>
        <p:txBody>
          <a:bodyPr/>
          <a:lstStyle/>
          <a:p>
            <a:r>
              <a:rPr lang="en-GB" dirty="0"/>
              <a:t>Kernel functions</a:t>
            </a:r>
          </a:p>
        </p:txBody>
      </p:sp>
      <p:sp>
        <p:nvSpPr>
          <p:cNvPr id="3" name="Content Placeholder 2">
            <a:extLst>
              <a:ext uri="{FF2B5EF4-FFF2-40B4-BE49-F238E27FC236}">
                <a16:creationId xmlns:a16="http://schemas.microsoft.com/office/drawing/2014/main" id="{85502B2B-1A8A-0B91-6C15-4F3EA451FAF5}"/>
              </a:ext>
            </a:extLst>
          </p:cNvPr>
          <p:cNvSpPr>
            <a:spLocks noGrp="1"/>
          </p:cNvSpPr>
          <p:nvPr>
            <p:ph idx="1"/>
          </p:nvPr>
        </p:nvSpPr>
        <p:spPr/>
        <p:txBody>
          <a:bodyPr/>
          <a:lstStyle/>
          <a:p>
            <a:r>
              <a:rPr lang="en-GB" dirty="0">
                <a:effectLst/>
              </a:rPr>
              <a:t>One approach to the latter problem is to assume that we have some way of measuring the similarity between items, that doesn’t require pre-processing them into feature vector format.</a:t>
            </a:r>
          </a:p>
          <a:p>
            <a:r>
              <a:rPr lang="en-GB" dirty="0"/>
              <a:t>For example we can apply a function to transform the original data into a higher dimensional space in which the data items can then be compared/processed. </a:t>
            </a:r>
          </a:p>
          <a:p>
            <a:r>
              <a:rPr lang="en-GB" dirty="0">
                <a:effectLst/>
              </a:rPr>
              <a:t>This process </a:t>
            </a:r>
            <a:r>
              <a:rPr lang="en-GB" dirty="0"/>
              <a:t>can be done via kernel functions.</a:t>
            </a:r>
            <a:endParaRPr lang="en-GB" dirty="0">
              <a:effectLst/>
            </a:endParaRPr>
          </a:p>
          <a:p>
            <a:endParaRPr lang="en-GB" dirty="0"/>
          </a:p>
        </p:txBody>
      </p:sp>
      <p:sp>
        <p:nvSpPr>
          <p:cNvPr id="4" name="Slide Number Placeholder 3">
            <a:extLst>
              <a:ext uri="{FF2B5EF4-FFF2-40B4-BE49-F238E27FC236}">
                <a16:creationId xmlns:a16="http://schemas.microsoft.com/office/drawing/2014/main" id="{25A79231-9CD1-A0BC-D5F3-8B8A1D968F8D}"/>
              </a:ext>
            </a:extLst>
          </p:cNvPr>
          <p:cNvSpPr>
            <a:spLocks noGrp="1"/>
          </p:cNvSpPr>
          <p:nvPr>
            <p:ph type="sldNum" sz="quarter" idx="12"/>
          </p:nvPr>
        </p:nvSpPr>
        <p:spPr/>
        <p:txBody>
          <a:bodyPr/>
          <a:lstStyle/>
          <a:p>
            <a:fld id="{44E22EE9-B8A0-0641-9265-052CFE9B95A7}" type="slidenum">
              <a:rPr lang="en-GB" altLang="en-US" smtClean="0"/>
              <a:pPr/>
              <a:t>3</a:t>
            </a:fld>
            <a:endParaRPr lang="en-GB" altLang="en-US" dirty="0"/>
          </a:p>
        </p:txBody>
      </p:sp>
    </p:spTree>
    <p:extLst>
      <p:ext uri="{BB962C8B-B14F-4D97-AF65-F5344CB8AC3E}">
        <p14:creationId xmlns:p14="http://schemas.microsoft.com/office/powerpoint/2010/main" val="3465604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7C2BB-8E20-9514-89F4-516978D5675B}"/>
              </a:ext>
            </a:extLst>
          </p:cNvPr>
          <p:cNvSpPr>
            <a:spLocks noGrp="1"/>
          </p:cNvSpPr>
          <p:nvPr>
            <p:ph type="title"/>
          </p:nvPr>
        </p:nvSpPr>
        <p:spPr/>
        <p:txBody>
          <a:bodyPr/>
          <a:lstStyle/>
          <a:p>
            <a:r>
              <a:rPr lang="en-GB" dirty="0"/>
              <a:t>Random Forest</a:t>
            </a:r>
          </a:p>
        </p:txBody>
      </p:sp>
      <p:sp>
        <p:nvSpPr>
          <p:cNvPr id="3" name="Content Placeholder 2">
            <a:extLst>
              <a:ext uri="{FF2B5EF4-FFF2-40B4-BE49-F238E27FC236}">
                <a16:creationId xmlns:a16="http://schemas.microsoft.com/office/drawing/2014/main" id="{07D1961E-731E-C5D2-602B-2309B2514052}"/>
              </a:ext>
            </a:extLst>
          </p:cNvPr>
          <p:cNvSpPr>
            <a:spLocks noGrp="1"/>
          </p:cNvSpPr>
          <p:nvPr>
            <p:ph idx="1"/>
          </p:nvPr>
        </p:nvSpPr>
        <p:spPr/>
        <p:txBody>
          <a:bodyPr/>
          <a:lstStyle/>
          <a:p>
            <a:r>
              <a:rPr lang="en-US" dirty="0"/>
              <a:t>Random Forest was introduced in 2001to overcome these issues [1].</a:t>
            </a:r>
          </a:p>
          <a:p>
            <a:r>
              <a:rPr lang="en-US" dirty="0"/>
              <a:t>Ensemble model consisting of multiple decision trees</a:t>
            </a:r>
          </a:p>
          <a:p>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2AB8114B-5295-72F7-5A0B-A658EE7E6CF2}"/>
              </a:ext>
            </a:extLst>
          </p:cNvPr>
          <p:cNvSpPr>
            <a:spLocks noGrp="1"/>
          </p:cNvSpPr>
          <p:nvPr>
            <p:ph type="sldNum" sz="quarter" idx="12"/>
          </p:nvPr>
        </p:nvSpPr>
        <p:spPr/>
        <p:txBody>
          <a:bodyPr/>
          <a:lstStyle/>
          <a:p>
            <a:fld id="{44E22EE9-B8A0-0641-9265-052CFE9B95A7}" type="slidenum">
              <a:rPr lang="en-GB" altLang="en-US" smtClean="0"/>
              <a:pPr/>
              <a:t>30</a:t>
            </a:fld>
            <a:endParaRPr lang="en-GB" altLang="en-US" dirty="0"/>
          </a:p>
        </p:txBody>
      </p:sp>
      <p:sp>
        <p:nvSpPr>
          <p:cNvPr id="5" name="TextBox 4">
            <a:extLst>
              <a:ext uri="{FF2B5EF4-FFF2-40B4-BE49-F238E27FC236}">
                <a16:creationId xmlns:a16="http://schemas.microsoft.com/office/drawing/2014/main" id="{B7A952BA-21EB-83CA-1A44-B7D0C221BBC4}"/>
              </a:ext>
            </a:extLst>
          </p:cNvPr>
          <p:cNvSpPr txBox="1"/>
          <p:nvPr/>
        </p:nvSpPr>
        <p:spPr>
          <a:xfrm>
            <a:off x="450776" y="5324740"/>
            <a:ext cx="6102424" cy="230832"/>
          </a:xfrm>
          <a:prstGeom prst="rect">
            <a:avLst/>
          </a:prstGeom>
          <a:noFill/>
        </p:spPr>
        <p:txBody>
          <a:bodyPr wrap="square">
            <a:spAutoFit/>
          </a:bodyPr>
          <a:lstStyle/>
          <a:p>
            <a:r>
              <a:rPr lang="en-US" sz="900" dirty="0">
                <a:latin typeface="Gill Sans MT" panose="020B0502020104020203" pitchFamily="34" charset="77"/>
              </a:rPr>
              <a:t>[1] </a:t>
            </a:r>
            <a:r>
              <a:rPr lang="en-US" sz="900" dirty="0" err="1">
                <a:latin typeface="Gill Sans MT" panose="020B0502020104020203" pitchFamily="34" charset="77"/>
              </a:rPr>
              <a:t>Breiman</a:t>
            </a:r>
            <a:r>
              <a:rPr lang="en-US" sz="900" dirty="0">
                <a:latin typeface="Gill Sans MT" panose="020B0502020104020203" pitchFamily="34" charset="77"/>
              </a:rPr>
              <a:t>, Leo. "Random forests." Machine learning 45.1 (2001): 5-32.</a:t>
            </a:r>
          </a:p>
        </p:txBody>
      </p:sp>
      <p:grpSp>
        <p:nvGrpSpPr>
          <p:cNvPr id="9" name="Group 8">
            <a:extLst>
              <a:ext uri="{FF2B5EF4-FFF2-40B4-BE49-F238E27FC236}">
                <a16:creationId xmlns:a16="http://schemas.microsoft.com/office/drawing/2014/main" id="{64988395-D577-0BCD-AC45-FB50E1570AE8}"/>
              </a:ext>
            </a:extLst>
          </p:cNvPr>
          <p:cNvGrpSpPr/>
          <p:nvPr/>
        </p:nvGrpSpPr>
        <p:grpSpPr>
          <a:xfrm>
            <a:off x="755576" y="2305353"/>
            <a:ext cx="7632848" cy="2588116"/>
            <a:chOff x="755576" y="2305353"/>
            <a:chExt cx="7632848" cy="2588116"/>
          </a:xfrm>
        </p:grpSpPr>
        <p:pic>
          <p:nvPicPr>
            <p:cNvPr id="6" name="Content Placeholder 5">
              <a:extLst>
                <a:ext uri="{FF2B5EF4-FFF2-40B4-BE49-F238E27FC236}">
                  <a16:creationId xmlns:a16="http://schemas.microsoft.com/office/drawing/2014/main" id="{0839480A-68D3-53B7-6136-E39D4AB6C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55576" y="2305353"/>
              <a:ext cx="7632848" cy="2284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CCE7AFAF-8FA2-A839-9F84-D918C5A37D19}"/>
                </a:ext>
              </a:extLst>
            </p:cNvPr>
            <p:cNvSpPr txBox="1"/>
            <p:nvPr/>
          </p:nvSpPr>
          <p:spPr>
            <a:xfrm>
              <a:off x="6228184" y="4585692"/>
              <a:ext cx="1565920" cy="307777"/>
            </a:xfrm>
            <a:prstGeom prst="rect">
              <a:avLst/>
            </a:prstGeom>
            <a:noFill/>
          </p:spPr>
          <p:txBody>
            <a:bodyPr wrap="square">
              <a:spAutoFit/>
            </a:bodyPr>
            <a:lstStyle/>
            <a:p>
              <a:pPr algn="ctr"/>
              <a:r>
                <a:rPr lang="en-GB" sz="1400" dirty="0">
                  <a:latin typeface="Gill Sans MT" panose="020B0502020104020203" pitchFamily="34" charset="77"/>
                  <a:ea typeface="ＭＳ Ｐゴシック" charset="0"/>
                </a:rPr>
                <a:t>Majority vote </a:t>
              </a:r>
            </a:p>
          </p:txBody>
        </p:sp>
      </p:grpSp>
    </p:spTree>
    <p:extLst>
      <p:ext uri="{BB962C8B-B14F-4D97-AF65-F5344CB8AC3E}">
        <p14:creationId xmlns:p14="http://schemas.microsoft.com/office/powerpoint/2010/main" val="2817444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4695D-D3B4-6E9B-B5C0-EBF1CF9034D5}"/>
              </a:ext>
            </a:extLst>
          </p:cNvPr>
          <p:cNvSpPr>
            <a:spLocks noGrp="1"/>
          </p:cNvSpPr>
          <p:nvPr>
            <p:ph type="title"/>
          </p:nvPr>
        </p:nvSpPr>
        <p:spPr/>
        <p:txBody>
          <a:bodyPr/>
          <a:lstStyle/>
          <a:p>
            <a:r>
              <a:rPr lang="en-GB" dirty="0"/>
              <a:t>Ensemble models </a:t>
            </a:r>
          </a:p>
        </p:txBody>
      </p:sp>
      <p:sp>
        <p:nvSpPr>
          <p:cNvPr id="3" name="Content Placeholder 2">
            <a:extLst>
              <a:ext uri="{FF2B5EF4-FFF2-40B4-BE49-F238E27FC236}">
                <a16:creationId xmlns:a16="http://schemas.microsoft.com/office/drawing/2014/main" id="{FD535F95-5D68-57FF-9780-0F828D8BB6F0}"/>
              </a:ext>
            </a:extLst>
          </p:cNvPr>
          <p:cNvSpPr>
            <a:spLocks noGrp="1"/>
          </p:cNvSpPr>
          <p:nvPr>
            <p:ph idx="1"/>
          </p:nvPr>
        </p:nvSpPr>
        <p:spPr/>
        <p:txBody>
          <a:bodyPr/>
          <a:lstStyle/>
          <a:p>
            <a:pPr algn="l"/>
            <a:r>
              <a:rPr lang="en-GB" i="0" u="none" strike="noStrike" dirty="0">
                <a:solidFill>
                  <a:srgbClr val="212529"/>
                </a:solidFill>
                <a:effectLst/>
              </a:rPr>
              <a:t>The goal of ensemble methods is to combine the predictions of several base estimators built with a given learning algorithm in order to improve generalisability / robustness over a single estimator.</a:t>
            </a:r>
          </a:p>
          <a:p>
            <a:pPr algn="l"/>
            <a:endParaRPr lang="en-GB" i="0" u="none" strike="noStrike" dirty="0">
              <a:solidFill>
                <a:srgbClr val="212529"/>
              </a:solidFill>
              <a:effectLst/>
            </a:endParaRPr>
          </a:p>
          <a:p>
            <a:pPr algn="l"/>
            <a:r>
              <a:rPr lang="en-GB" i="0" u="none" strike="noStrike" dirty="0">
                <a:solidFill>
                  <a:srgbClr val="212529"/>
                </a:solidFill>
                <a:effectLst/>
              </a:rPr>
              <a:t>Two families of ensemble methods are usually distinguished:</a:t>
            </a:r>
          </a:p>
          <a:p>
            <a:pPr lvl="1"/>
            <a:r>
              <a:rPr lang="en-GB" dirty="0">
                <a:solidFill>
                  <a:srgbClr val="212529"/>
                </a:solidFill>
              </a:rPr>
              <a:t>Averaging methods</a:t>
            </a:r>
          </a:p>
          <a:p>
            <a:pPr lvl="1"/>
            <a:r>
              <a:rPr lang="en-GB" dirty="0">
                <a:solidFill>
                  <a:srgbClr val="212529"/>
                </a:solidFill>
              </a:rPr>
              <a:t>Boosting methods</a:t>
            </a:r>
            <a:endParaRPr lang="en-GB" i="0" u="none" strike="noStrike" dirty="0">
              <a:solidFill>
                <a:srgbClr val="212529"/>
              </a:solidFill>
              <a:effectLst/>
            </a:endParaRPr>
          </a:p>
          <a:p>
            <a:endParaRPr lang="en-GB" dirty="0"/>
          </a:p>
        </p:txBody>
      </p:sp>
      <p:sp>
        <p:nvSpPr>
          <p:cNvPr id="4" name="Slide Number Placeholder 3">
            <a:extLst>
              <a:ext uri="{FF2B5EF4-FFF2-40B4-BE49-F238E27FC236}">
                <a16:creationId xmlns:a16="http://schemas.microsoft.com/office/drawing/2014/main" id="{CFC9C476-7C82-C262-35F7-8F728F5ED29E}"/>
              </a:ext>
            </a:extLst>
          </p:cNvPr>
          <p:cNvSpPr>
            <a:spLocks noGrp="1"/>
          </p:cNvSpPr>
          <p:nvPr>
            <p:ph type="sldNum" sz="quarter" idx="12"/>
          </p:nvPr>
        </p:nvSpPr>
        <p:spPr/>
        <p:txBody>
          <a:bodyPr/>
          <a:lstStyle/>
          <a:p>
            <a:fld id="{44E22EE9-B8A0-0641-9265-052CFE9B95A7}" type="slidenum">
              <a:rPr lang="en-GB" altLang="en-US" smtClean="0"/>
              <a:pPr/>
              <a:t>31</a:t>
            </a:fld>
            <a:endParaRPr lang="en-GB" altLang="en-US" dirty="0"/>
          </a:p>
        </p:txBody>
      </p:sp>
      <p:sp>
        <p:nvSpPr>
          <p:cNvPr id="6" name="TextBox 5">
            <a:extLst>
              <a:ext uri="{FF2B5EF4-FFF2-40B4-BE49-F238E27FC236}">
                <a16:creationId xmlns:a16="http://schemas.microsoft.com/office/drawing/2014/main" id="{CD39F01C-13F4-FD71-A89E-54B89AA260D0}"/>
              </a:ext>
            </a:extLst>
          </p:cNvPr>
          <p:cNvSpPr txBox="1"/>
          <p:nvPr/>
        </p:nvSpPr>
        <p:spPr>
          <a:xfrm>
            <a:off x="457200" y="5142517"/>
            <a:ext cx="3610744" cy="230832"/>
          </a:xfrm>
          <a:prstGeom prst="rect">
            <a:avLst/>
          </a:prstGeom>
          <a:noFill/>
        </p:spPr>
        <p:txBody>
          <a:bodyPr wrap="square">
            <a:spAutoFit/>
          </a:bodyPr>
          <a:lstStyle/>
          <a:p>
            <a:r>
              <a:rPr lang="en-GB" sz="900" dirty="0">
                <a:latin typeface="Gill Sans MT" panose="020B0502020104020203" pitchFamily="34" charset="77"/>
              </a:rPr>
              <a:t>Source: https://scikit-</a:t>
            </a:r>
            <a:r>
              <a:rPr lang="en-GB" sz="900" dirty="0" err="1">
                <a:latin typeface="Gill Sans MT" panose="020B0502020104020203" pitchFamily="34" charset="77"/>
              </a:rPr>
              <a:t>learn.org</a:t>
            </a:r>
            <a:r>
              <a:rPr lang="en-GB" sz="900" dirty="0">
                <a:latin typeface="Gill Sans MT" panose="020B0502020104020203" pitchFamily="34" charset="77"/>
              </a:rPr>
              <a:t>/stable/modules/</a:t>
            </a:r>
            <a:r>
              <a:rPr lang="en-GB" sz="900" dirty="0" err="1">
                <a:latin typeface="Gill Sans MT" panose="020B0502020104020203" pitchFamily="34" charset="77"/>
              </a:rPr>
              <a:t>ensemble.html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23259065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16C46-208B-2512-09BD-749AC9B087FD}"/>
              </a:ext>
            </a:extLst>
          </p:cNvPr>
          <p:cNvSpPr>
            <a:spLocks noGrp="1"/>
          </p:cNvSpPr>
          <p:nvPr>
            <p:ph type="title"/>
          </p:nvPr>
        </p:nvSpPr>
        <p:spPr/>
        <p:txBody>
          <a:bodyPr/>
          <a:lstStyle/>
          <a:p>
            <a:r>
              <a:rPr lang="en-GB" dirty="0"/>
              <a:t>Averaging methods</a:t>
            </a:r>
          </a:p>
        </p:txBody>
      </p:sp>
      <p:sp>
        <p:nvSpPr>
          <p:cNvPr id="3" name="Content Placeholder 2">
            <a:extLst>
              <a:ext uri="{FF2B5EF4-FFF2-40B4-BE49-F238E27FC236}">
                <a16:creationId xmlns:a16="http://schemas.microsoft.com/office/drawing/2014/main" id="{4CDE8C39-0FDD-761D-E849-9D6286C86F33}"/>
              </a:ext>
            </a:extLst>
          </p:cNvPr>
          <p:cNvSpPr>
            <a:spLocks noGrp="1"/>
          </p:cNvSpPr>
          <p:nvPr>
            <p:ph idx="1"/>
          </p:nvPr>
        </p:nvSpPr>
        <p:spPr/>
        <p:txBody>
          <a:bodyPr/>
          <a:lstStyle/>
          <a:p>
            <a:pPr>
              <a:spcBef>
                <a:spcPts val="0"/>
              </a:spcBef>
              <a:spcAft>
                <a:spcPts val="0"/>
              </a:spcAft>
            </a:pPr>
            <a:r>
              <a:rPr lang="en-GB" dirty="0">
                <a:solidFill>
                  <a:srgbClr val="0E101A"/>
                </a:solidFill>
              </a:rPr>
              <a:t>In averaging methods, the driving principle is to build several estimators independently and then average their predictions. </a:t>
            </a:r>
          </a:p>
          <a:p>
            <a:pPr>
              <a:spcBef>
                <a:spcPts val="0"/>
              </a:spcBef>
              <a:spcAft>
                <a:spcPts val="0"/>
              </a:spcAft>
            </a:pPr>
            <a:endParaRPr lang="en-GB" dirty="0">
              <a:solidFill>
                <a:srgbClr val="0E101A"/>
              </a:solidFill>
            </a:endParaRPr>
          </a:p>
          <a:p>
            <a:pPr>
              <a:spcBef>
                <a:spcPts val="0"/>
              </a:spcBef>
              <a:spcAft>
                <a:spcPts val="0"/>
              </a:spcAft>
            </a:pPr>
            <a:r>
              <a:rPr lang="en-GB" dirty="0">
                <a:solidFill>
                  <a:srgbClr val="0E101A"/>
                </a:solidFill>
              </a:rPr>
              <a:t>On average, the combined estimator is usually better than any single base estimator because its variance is reduced.</a:t>
            </a:r>
          </a:p>
          <a:p>
            <a:pPr>
              <a:spcBef>
                <a:spcPts val="0"/>
              </a:spcBef>
              <a:spcAft>
                <a:spcPts val="0"/>
              </a:spcAft>
            </a:pPr>
            <a:endParaRPr lang="en-GB" dirty="0">
              <a:solidFill>
                <a:srgbClr val="0E101A"/>
              </a:solidFill>
            </a:endParaRPr>
          </a:p>
          <a:p>
            <a:pPr>
              <a:spcBef>
                <a:spcPts val="0"/>
              </a:spcBef>
              <a:spcAft>
                <a:spcPts val="0"/>
              </a:spcAft>
            </a:pPr>
            <a:r>
              <a:rPr lang="en-GB" dirty="0">
                <a:solidFill>
                  <a:srgbClr val="0E101A"/>
                </a:solidFill>
              </a:rPr>
              <a:t>Examples: Bagging methods</a:t>
            </a:r>
            <a:endParaRPr lang="en-GB" dirty="0"/>
          </a:p>
        </p:txBody>
      </p:sp>
      <p:sp>
        <p:nvSpPr>
          <p:cNvPr id="4" name="Slide Number Placeholder 3">
            <a:extLst>
              <a:ext uri="{FF2B5EF4-FFF2-40B4-BE49-F238E27FC236}">
                <a16:creationId xmlns:a16="http://schemas.microsoft.com/office/drawing/2014/main" id="{E08AE168-5710-5820-568B-F485677B00F0}"/>
              </a:ext>
            </a:extLst>
          </p:cNvPr>
          <p:cNvSpPr>
            <a:spLocks noGrp="1"/>
          </p:cNvSpPr>
          <p:nvPr>
            <p:ph type="sldNum" sz="quarter" idx="12"/>
          </p:nvPr>
        </p:nvSpPr>
        <p:spPr/>
        <p:txBody>
          <a:bodyPr/>
          <a:lstStyle/>
          <a:p>
            <a:fld id="{44E22EE9-B8A0-0641-9265-052CFE9B95A7}" type="slidenum">
              <a:rPr lang="en-GB" altLang="en-US" smtClean="0"/>
              <a:pPr/>
              <a:t>32</a:t>
            </a:fld>
            <a:endParaRPr lang="en-GB" altLang="en-US" dirty="0"/>
          </a:p>
        </p:txBody>
      </p:sp>
      <p:sp>
        <p:nvSpPr>
          <p:cNvPr id="5" name="TextBox 4">
            <a:extLst>
              <a:ext uri="{FF2B5EF4-FFF2-40B4-BE49-F238E27FC236}">
                <a16:creationId xmlns:a16="http://schemas.microsoft.com/office/drawing/2014/main" id="{F4E315C0-AB45-2A6D-43BF-7BBDF0623B58}"/>
              </a:ext>
            </a:extLst>
          </p:cNvPr>
          <p:cNvSpPr txBox="1"/>
          <p:nvPr/>
        </p:nvSpPr>
        <p:spPr>
          <a:xfrm>
            <a:off x="457200" y="5142517"/>
            <a:ext cx="3610744" cy="230832"/>
          </a:xfrm>
          <a:prstGeom prst="rect">
            <a:avLst/>
          </a:prstGeom>
          <a:noFill/>
        </p:spPr>
        <p:txBody>
          <a:bodyPr wrap="square">
            <a:spAutoFit/>
          </a:bodyPr>
          <a:lstStyle/>
          <a:p>
            <a:r>
              <a:rPr lang="en-GB" sz="900" dirty="0">
                <a:latin typeface="Gill Sans MT" panose="020B0502020104020203" pitchFamily="34" charset="77"/>
              </a:rPr>
              <a:t>Source: https://scikit-</a:t>
            </a:r>
            <a:r>
              <a:rPr lang="en-GB" sz="900" dirty="0" err="1">
                <a:latin typeface="Gill Sans MT" panose="020B0502020104020203" pitchFamily="34" charset="77"/>
              </a:rPr>
              <a:t>learn.org</a:t>
            </a:r>
            <a:r>
              <a:rPr lang="en-GB" sz="900" dirty="0">
                <a:latin typeface="Gill Sans MT" panose="020B0502020104020203" pitchFamily="34" charset="77"/>
              </a:rPr>
              <a:t>/stable/modules/</a:t>
            </a:r>
            <a:r>
              <a:rPr lang="en-GB" sz="900" dirty="0" err="1">
                <a:latin typeface="Gill Sans MT" panose="020B0502020104020203" pitchFamily="34" charset="77"/>
              </a:rPr>
              <a:t>ensemble.html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3000764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00844-650D-1813-2A8B-C2263576476E}"/>
              </a:ext>
            </a:extLst>
          </p:cNvPr>
          <p:cNvSpPr>
            <a:spLocks noGrp="1"/>
          </p:cNvSpPr>
          <p:nvPr>
            <p:ph type="title"/>
          </p:nvPr>
        </p:nvSpPr>
        <p:spPr/>
        <p:txBody>
          <a:bodyPr/>
          <a:lstStyle/>
          <a:p>
            <a:r>
              <a:rPr lang="en-GB" dirty="0"/>
              <a:t>Bagging</a:t>
            </a:r>
          </a:p>
        </p:txBody>
      </p:sp>
      <p:sp>
        <p:nvSpPr>
          <p:cNvPr id="3" name="Content Placeholder 2">
            <a:extLst>
              <a:ext uri="{FF2B5EF4-FFF2-40B4-BE49-F238E27FC236}">
                <a16:creationId xmlns:a16="http://schemas.microsoft.com/office/drawing/2014/main" id="{DAF82759-BDF2-354A-8C57-C987333F2E08}"/>
              </a:ext>
            </a:extLst>
          </p:cNvPr>
          <p:cNvSpPr>
            <a:spLocks noGrp="1"/>
          </p:cNvSpPr>
          <p:nvPr>
            <p:ph idx="1"/>
          </p:nvPr>
        </p:nvSpPr>
        <p:spPr/>
        <p:txBody>
          <a:bodyPr/>
          <a:lstStyle/>
          <a:p>
            <a:r>
              <a:rPr lang="en-GB" sz="1800" b="0" i="0" u="none" strike="noStrike" dirty="0">
                <a:solidFill>
                  <a:srgbClr val="212529"/>
                </a:solidFill>
                <a:effectLst/>
              </a:rPr>
              <a:t>Bagging methods come in many flavours but mostly differ from each other by the way they draw random subsets of the training set:</a:t>
            </a:r>
          </a:p>
          <a:p>
            <a:pPr lvl="1"/>
            <a:r>
              <a:rPr lang="en-GB" sz="1800" b="0" i="0" u="none" strike="noStrike" dirty="0">
                <a:solidFill>
                  <a:srgbClr val="212529"/>
                </a:solidFill>
                <a:effectLst/>
              </a:rPr>
              <a:t>When random subsets of the dataset are drawn as random subsets of the samples, then this algorithm is known as </a:t>
            </a:r>
            <a:r>
              <a:rPr lang="en-GB" sz="1800" b="0" i="0" u="none" strike="noStrike" dirty="0">
                <a:solidFill>
                  <a:srgbClr val="FF0000"/>
                </a:solidFill>
                <a:effectLst/>
              </a:rPr>
              <a:t>Pasting</a:t>
            </a:r>
            <a:r>
              <a:rPr lang="en-GB" sz="1800" b="0" i="0" u="none" strike="noStrike" dirty="0">
                <a:effectLst/>
              </a:rPr>
              <a:t>.</a:t>
            </a:r>
            <a:endParaRPr lang="en-GB" sz="1800" dirty="0"/>
          </a:p>
          <a:p>
            <a:pPr lvl="1"/>
            <a:r>
              <a:rPr lang="en-GB" sz="1800" b="0" i="0" u="none" strike="noStrike" dirty="0">
                <a:solidFill>
                  <a:srgbClr val="212529"/>
                </a:solidFill>
                <a:effectLst/>
              </a:rPr>
              <a:t>When samples are drawn with replacement, then the method is known as </a:t>
            </a:r>
            <a:r>
              <a:rPr lang="en-GB" sz="1800" b="0" i="0" u="none" strike="noStrike" dirty="0">
                <a:solidFill>
                  <a:srgbClr val="FF0000"/>
                </a:solidFill>
                <a:effectLst/>
              </a:rPr>
              <a:t>Bagging</a:t>
            </a:r>
            <a:r>
              <a:rPr lang="en-GB" sz="1800" b="0" i="0" u="none" strike="noStrike" dirty="0">
                <a:effectLst/>
              </a:rPr>
              <a:t>.</a:t>
            </a:r>
          </a:p>
          <a:p>
            <a:pPr lvl="1"/>
            <a:r>
              <a:rPr lang="en-GB" sz="1800" b="0" i="0" u="none" strike="noStrike" dirty="0">
                <a:solidFill>
                  <a:srgbClr val="212529"/>
                </a:solidFill>
                <a:effectLst/>
              </a:rPr>
              <a:t>When random subsets of the dataset are drawn as random subsets of the features, then the method is known as </a:t>
            </a:r>
            <a:r>
              <a:rPr lang="en-GB" sz="1800" b="0" i="0" u="none" strike="noStrike" dirty="0">
                <a:solidFill>
                  <a:srgbClr val="FF0000"/>
                </a:solidFill>
                <a:effectLst/>
              </a:rPr>
              <a:t>Random Subspaces</a:t>
            </a:r>
            <a:r>
              <a:rPr lang="en-GB" sz="1800" b="0" i="0" u="none" strike="noStrike" dirty="0">
                <a:solidFill>
                  <a:srgbClr val="212529"/>
                </a:solidFill>
                <a:effectLst/>
              </a:rPr>
              <a:t>.</a:t>
            </a:r>
          </a:p>
          <a:p>
            <a:pPr lvl="1"/>
            <a:r>
              <a:rPr lang="en-GB" sz="1800" b="0" i="0" u="none" strike="noStrike" dirty="0">
                <a:solidFill>
                  <a:srgbClr val="212529"/>
                </a:solidFill>
                <a:effectLst/>
              </a:rPr>
              <a:t>Finally, when base estimators are built on subsets of both samples and features, then the method is known as </a:t>
            </a:r>
            <a:r>
              <a:rPr lang="en-GB" sz="1800" b="0" i="0" u="none" strike="noStrike" dirty="0">
                <a:solidFill>
                  <a:srgbClr val="FF0000"/>
                </a:solidFill>
                <a:effectLst/>
              </a:rPr>
              <a:t>Random Patches</a:t>
            </a:r>
            <a:r>
              <a:rPr lang="en-GB" sz="1800" b="0" i="0" u="none" strike="noStrike" dirty="0">
                <a:solidFill>
                  <a:srgbClr val="212529"/>
                </a:solidFill>
                <a:effectLst/>
              </a:rPr>
              <a:t>.</a:t>
            </a:r>
          </a:p>
          <a:p>
            <a:r>
              <a:rPr lang="en-GB" sz="1800" b="0" i="0" u="none" strike="noStrike" dirty="0">
                <a:solidFill>
                  <a:srgbClr val="212529"/>
                </a:solidFill>
                <a:effectLst/>
              </a:rPr>
              <a:t>In scikit-learn, bagging methods are offered as a unified </a:t>
            </a:r>
            <a:r>
              <a:rPr lang="en-GB" sz="1800" b="0" i="0" u="none" strike="noStrike" dirty="0">
                <a:solidFill>
                  <a:srgbClr val="2878A2"/>
                </a:solidFill>
                <a:effectLst/>
                <a:hlinkClick r:id="rId2" tooltip="sklearn.ensemble.BaggingClassifier"/>
              </a:rPr>
              <a:t>BaggingClassifier</a:t>
            </a:r>
            <a:r>
              <a:rPr lang="en-GB" sz="1800" b="0" i="0" u="none" strike="noStrike" dirty="0">
                <a:solidFill>
                  <a:srgbClr val="212529"/>
                </a:solidFill>
                <a:effectLst/>
              </a:rPr>
              <a:t> meta-estimator (resp. </a:t>
            </a:r>
            <a:r>
              <a:rPr lang="en-GB" sz="1800" b="0" i="0" u="none" strike="noStrike" dirty="0">
                <a:solidFill>
                  <a:srgbClr val="2878A2"/>
                </a:solidFill>
                <a:effectLst/>
                <a:hlinkClick r:id="rId3" tooltip="sklearn.ensemble.BaggingRegressor"/>
              </a:rPr>
              <a:t>BaggingRegressor</a:t>
            </a:r>
            <a:r>
              <a:rPr lang="en-GB" sz="1800" b="0" i="0" u="none" strike="noStrike" dirty="0">
                <a:solidFill>
                  <a:srgbClr val="212529"/>
                </a:solidFill>
                <a:effectLst/>
              </a:rPr>
              <a:t>), taking as input a user-specified estimator along with parameters specifying the strategy to draw random subsets. </a:t>
            </a:r>
            <a:endParaRPr lang="en-GB" sz="1800" dirty="0"/>
          </a:p>
        </p:txBody>
      </p:sp>
      <p:sp>
        <p:nvSpPr>
          <p:cNvPr id="4" name="Slide Number Placeholder 3">
            <a:extLst>
              <a:ext uri="{FF2B5EF4-FFF2-40B4-BE49-F238E27FC236}">
                <a16:creationId xmlns:a16="http://schemas.microsoft.com/office/drawing/2014/main" id="{FD01B4A4-D146-372B-1D7C-428D7827885D}"/>
              </a:ext>
            </a:extLst>
          </p:cNvPr>
          <p:cNvSpPr>
            <a:spLocks noGrp="1"/>
          </p:cNvSpPr>
          <p:nvPr>
            <p:ph type="sldNum" sz="quarter" idx="12"/>
          </p:nvPr>
        </p:nvSpPr>
        <p:spPr/>
        <p:txBody>
          <a:bodyPr/>
          <a:lstStyle/>
          <a:p>
            <a:fld id="{44E22EE9-B8A0-0641-9265-052CFE9B95A7}" type="slidenum">
              <a:rPr lang="en-GB" altLang="en-US" smtClean="0"/>
              <a:pPr/>
              <a:t>33</a:t>
            </a:fld>
            <a:endParaRPr lang="en-GB" altLang="en-US" dirty="0"/>
          </a:p>
        </p:txBody>
      </p:sp>
      <p:sp>
        <p:nvSpPr>
          <p:cNvPr id="5" name="TextBox 4">
            <a:extLst>
              <a:ext uri="{FF2B5EF4-FFF2-40B4-BE49-F238E27FC236}">
                <a16:creationId xmlns:a16="http://schemas.microsoft.com/office/drawing/2014/main" id="{46B11BD1-80CD-8896-2ACC-85EACAB116F2}"/>
              </a:ext>
            </a:extLst>
          </p:cNvPr>
          <p:cNvSpPr txBox="1"/>
          <p:nvPr/>
        </p:nvSpPr>
        <p:spPr>
          <a:xfrm>
            <a:off x="457200" y="5459678"/>
            <a:ext cx="3610744" cy="230832"/>
          </a:xfrm>
          <a:prstGeom prst="rect">
            <a:avLst/>
          </a:prstGeom>
          <a:noFill/>
        </p:spPr>
        <p:txBody>
          <a:bodyPr wrap="square">
            <a:spAutoFit/>
          </a:bodyPr>
          <a:lstStyle/>
          <a:p>
            <a:r>
              <a:rPr lang="en-GB" sz="900" dirty="0">
                <a:latin typeface="Gill Sans MT" panose="020B0502020104020203" pitchFamily="34" charset="77"/>
              </a:rPr>
              <a:t>Source: https://scikit-</a:t>
            </a:r>
            <a:r>
              <a:rPr lang="en-GB" sz="900" dirty="0" err="1">
                <a:latin typeface="Gill Sans MT" panose="020B0502020104020203" pitchFamily="34" charset="77"/>
              </a:rPr>
              <a:t>learn.org</a:t>
            </a:r>
            <a:r>
              <a:rPr lang="en-GB" sz="900" dirty="0">
                <a:latin typeface="Gill Sans MT" panose="020B0502020104020203" pitchFamily="34" charset="77"/>
              </a:rPr>
              <a:t>/stable/modules/</a:t>
            </a:r>
            <a:r>
              <a:rPr lang="en-GB" sz="900" dirty="0" err="1">
                <a:latin typeface="Gill Sans MT" panose="020B0502020104020203" pitchFamily="34" charset="77"/>
              </a:rPr>
              <a:t>ensemble.html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19622728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FB214-A0EC-EC82-1059-4CD8FBBDE250}"/>
              </a:ext>
            </a:extLst>
          </p:cNvPr>
          <p:cNvSpPr>
            <a:spLocks noGrp="1"/>
          </p:cNvSpPr>
          <p:nvPr>
            <p:ph type="title"/>
          </p:nvPr>
        </p:nvSpPr>
        <p:spPr/>
        <p:txBody>
          <a:bodyPr/>
          <a:lstStyle/>
          <a:p>
            <a:r>
              <a:rPr lang="en-GB" dirty="0"/>
              <a:t>Boosting methods</a:t>
            </a:r>
          </a:p>
        </p:txBody>
      </p:sp>
      <p:sp>
        <p:nvSpPr>
          <p:cNvPr id="3" name="Content Placeholder 2">
            <a:extLst>
              <a:ext uri="{FF2B5EF4-FFF2-40B4-BE49-F238E27FC236}">
                <a16:creationId xmlns:a16="http://schemas.microsoft.com/office/drawing/2014/main" id="{BA35327F-6FEA-83A9-11F1-5865F3B5AEFF}"/>
              </a:ext>
            </a:extLst>
          </p:cNvPr>
          <p:cNvSpPr>
            <a:spLocks noGrp="1"/>
          </p:cNvSpPr>
          <p:nvPr>
            <p:ph idx="1"/>
          </p:nvPr>
        </p:nvSpPr>
        <p:spPr/>
        <p:txBody>
          <a:bodyPr/>
          <a:lstStyle/>
          <a:p>
            <a:pPr>
              <a:spcBef>
                <a:spcPts val="0"/>
              </a:spcBef>
              <a:spcAft>
                <a:spcPts val="0"/>
              </a:spcAft>
            </a:pPr>
            <a:r>
              <a:rPr lang="en-GB" dirty="0">
                <a:solidFill>
                  <a:srgbClr val="0E101A"/>
                </a:solidFill>
                <a:effectLst/>
              </a:rPr>
              <a:t>By contrast, in </a:t>
            </a:r>
            <a:r>
              <a:rPr lang="en-GB" b="1" dirty="0">
                <a:solidFill>
                  <a:srgbClr val="0E101A"/>
                </a:solidFill>
                <a:effectLst/>
              </a:rPr>
              <a:t>boosting methods</a:t>
            </a:r>
            <a:r>
              <a:rPr lang="en-GB" dirty="0">
                <a:solidFill>
                  <a:srgbClr val="0E101A"/>
                </a:solidFill>
                <a:effectLst/>
              </a:rPr>
              <a:t>, base estimators are built sequentially, and one tries to reduce the bias of the combined estimator. </a:t>
            </a:r>
          </a:p>
          <a:p>
            <a:pPr>
              <a:spcBef>
                <a:spcPts val="0"/>
              </a:spcBef>
              <a:spcAft>
                <a:spcPts val="0"/>
              </a:spcAft>
            </a:pPr>
            <a:endParaRPr lang="en-GB" dirty="0">
              <a:solidFill>
                <a:srgbClr val="0E101A"/>
              </a:solidFill>
            </a:endParaRPr>
          </a:p>
          <a:p>
            <a:pPr>
              <a:spcBef>
                <a:spcPts val="0"/>
              </a:spcBef>
              <a:spcAft>
                <a:spcPts val="0"/>
              </a:spcAft>
            </a:pPr>
            <a:r>
              <a:rPr lang="en-GB" dirty="0">
                <a:solidFill>
                  <a:srgbClr val="0E101A"/>
                </a:solidFill>
                <a:effectLst/>
              </a:rPr>
              <a:t>The motivation is to combine several weak models to produce a powerful ensemble.</a:t>
            </a:r>
          </a:p>
          <a:p>
            <a:pPr>
              <a:spcBef>
                <a:spcPts val="0"/>
              </a:spcBef>
              <a:spcAft>
                <a:spcPts val="0"/>
              </a:spcAft>
            </a:pPr>
            <a:endParaRPr lang="en-GB" dirty="0">
              <a:solidFill>
                <a:srgbClr val="0E101A"/>
              </a:solidFill>
              <a:effectLst/>
            </a:endParaRPr>
          </a:p>
          <a:p>
            <a:pPr>
              <a:spcBef>
                <a:spcPts val="0"/>
              </a:spcBef>
              <a:spcAft>
                <a:spcPts val="0"/>
              </a:spcAft>
            </a:pPr>
            <a:r>
              <a:rPr lang="en-GB" dirty="0">
                <a:solidFill>
                  <a:srgbClr val="0E101A"/>
                </a:solidFill>
                <a:effectLst/>
              </a:rPr>
              <a:t>Examples: AdaBoost, Gradient Tree Boosting</a:t>
            </a:r>
          </a:p>
          <a:p>
            <a:endParaRPr lang="en-GB" dirty="0"/>
          </a:p>
        </p:txBody>
      </p:sp>
      <p:sp>
        <p:nvSpPr>
          <p:cNvPr id="4" name="Slide Number Placeholder 3">
            <a:extLst>
              <a:ext uri="{FF2B5EF4-FFF2-40B4-BE49-F238E27FC236}">
                <a16:creationId xmlns:a16="http://schemas.microsoft.com/office/drawing/2014/main" id="{37B452EC-A869-421B-DBEF-C6829468A6C5}"/>
              </a:ext>
            </a:extLst>
          </p:cNvPr>
          <p:cNvSpPr>
            <a:spLocks noGrp="1"/>
          </p:cNvSpPr>
          <p:nvPr>
            <p:ph type="sldNum" sz="quarter" idx="12"/>
          </p:nvPr>
        </p:nvSpPr>
        <p:spPr/>
        <p:txBody>
          <a:bodyPr/>
          <a:lstStyle/>
          <a:p>
            <a:fld id="{44E22EE9-B8A0-0641-9265-052CFE9B95A7}" type="slidenum">
              <a:rPr lang="en-GB" altLang="en-US" smtClean="0"/>
              <a:pPr/>
              <a:t>34</a:t>
            </a:fld>
            <a:endParaRPr lang="en-GB" altLang="en-US" dirty="0"/>
          </a:p>
        </p:txBody>
      </p:sp>
      <p:sp>
        <p:nvSpPr>
          <p:cNvPr id="5" name="TextBox 4">
            <a:extLst>
              <a:ext uri="{FF2B5EF4-FFF2-40B4-BE49-F238E27FC236}">
                <a16:creationId xmlns:a16="http://schemas.microsoft.com/office/drawing/2014/main" id="{53F38CF3-A265-40C1-67CC-6EEB1642D1B2}"/>
              </a:ext>
            </a:extLst>
          </p:cNvPr>
          <p:cNvSpPr txBox="1"/>
          <p:nvPr/>
        </p:nvSpPr>
        <p:spPr>
          <a:xfrm>
            <a:off x="457200" y="5142517"/>
            <a:ext cx="3610744" cy="230832"/>
          </a:xfrm>
          <a:prstGeom prst="rect">
            <a:avLst/>
          </a:prstGeom>
          <a:noFill/>
        </p:spPr>
        <p:txBody>
          <a:bodyPr wrap="square">
            <a:spAutoFit/>
          </a:bodyPr>
          <a:lstStyle/>
          <a:p>
            <a:r>
              <a:rPr lang="en-GB" sz="900" dirty="0">
                <a:latin typeface="Gill Sans MT" panose="020B0502020104020203" pitchFamily="34" charset="77"/>
              </a:rPr>
              <a:t>Source: https://scikit-</a:t>
            </a:r>
            <a:r>
              <a:rPr lang="en-GB" sz="900" dirty="0" err="1">
                <a:latin typeface="Gill Sans MT" panose="020B0502020104020203" pitchFamily="34" charset="77"/>
              </a:rPr>
              <a:t>learn.org</a:t>
            </a:r>
            <a:r>
              <a:rPr lang="en-GB" sz="900" dirty="0">
                <a:latin typeface="Gill Sans MT" panose="020B0502020104020203" pitchFamily="34" charset="77"/>
              </a:rPr>
              <a:t>/stable/modules/</a:t>
            </a:r>
            <a:r>
              <a:rPr lang="en-GB" sz="900" dirty="0" err="1">
                <a:latin typeface="Gill Sans MT" panose="020B0502020104020203" pitchFamily="34" charset="77"/>
              </a:rPr>
              <a:t>ensemble.html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6571611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85316-1836-A681-ECC5-565E914D8950}"/>
              </a:ext>
            </a:extLst>
          </p:cNvPr>
          <p:cNvSpPr>
            <a:spLocks noGrp="1"/>
          </p:cNvSpPr>
          <p:nvPr>
            <p:ph type="title"/>
          </p:nvPr>
        </p:nvSpPr>
        <p:spPr/>
        <p:txBody>
          <a:bodyPr/>
          <a:lstStyle/>
          <a:p>
            <a:r>
              <a:rPr lang="en-GB" dirty="0"/>
              <a:t>Random Forests</a:t>
            </a:r>
          </a:p>
        </p:txBody>
      </p:sp>
      <p:sp>
        <p:nvSpPr>
          <p:cNvPr id="3" name="Content Placeholder 2">
            <a:extLst>
              <a:ext uri="{FF2B5EF4-FFF2-40B4-BE49-F238E27FC236}">
                <a16:creationId xmlns:a16="http://schemas.microsoft.com/office/drawing/2014/main" id="{58F7710C-6815-C91F-6A90-166D43EB3263}"/>
              </a:ext>
            </a:extLst>
          </p:cNvPr>
          <p:cNvSpPr>
            <a:spLocks noGrp="1"/>
          </p:cNvSpPr>
          <p:nvPr>
            <p:ph idx="1"/>
          </p:nvPr>
        </p:nvSpPr>
        <p:spPr/>
        <p:txBody>
          <a:bodyPr/>
          <a:lstStyle/>
          <a:p>
            <a:r>
              <a:rPr lang="en-GB" dirty="0"/>
              <a:t>In random forests, each tree in the ensemble is built from a sample drawn with replacement (i.e., a bootstrap sample) from the training set.</a:t>
            </a:r>
          </a:p>
          <a:p>
            <a:endParaRPr lang="en-GB" dirty="0"/>
          </a:p>
          <a:p>
            <a:r>
              <a:rPr lang="en-GB" dirty="0"/>
              <a:t> When splitting each node during the construction of a tree, the best split is found either from all input features or a random subset of size </a:t>
            </a:r>
            <a:r>
              <a:rPr lang="en-GB" dirty="0" err="1"/>
              <a:t>max_features</a:t>
            </a:r>
            <a:r>
              <a:rPr lang="en-GB" dirty="0"/>
              <a:t>. </a:t>
            </a:r>
          </a:p>
          <a:p>
            <a:endParaRPr lang="en-GB" dirty="0"/>
          </a:p>
          <a:p>
            <a:r>
              <a:rPr lang="en-GB" dirty="0"/>
              <a:t>The purpose of these two sources of randomness is to decrease the variance of the forest estimator. </a:t>
            </a:r>
          </a:p>
          <a:p>
            <a:endParaRPr lang="en-GB" dirty="0"/>
          </a:p>
        </p:txBody>
      </p:sp>
      <p:sp>
        <p:nvSpPr>
          <p:cNvPr id="4" name="Slide Number Placeholder 3">
            <a:extLst>
              <a:ext uri="{FF2B5EF4-FFF2-40B4-BE49-F238E27FC236}">
                <a16:creationId xmlns:a16="http://schemas.microsoft.com/office/drawing/2014/main" id="{88567EC3-CDE6-2D5E-2BE4-47BFB8C8CB78}"/>
              </a:ext>
            </a:extLst>
          </p:cNvPr>
          <p:cNvSpPr>
            <a:spLocks noGrp="1"/>
          </p:cNvSpPr>
          <p:nvPr>
            <p:ph type="sldNum" sz="quarter" idx="12"/>
          </p:nvPr>
        </p:nvSpPr>
        <p:spPr/>
        <p:txBody>
          <a:bodyPr/>
          <a:lstStyle/>
          <a:p>
            <a:fld id="{44E22EE9-B8A0-0641-9265-052CFE9B95A7}" type="slidenum">
              <a:rPr lang="en-GB" altLang="en-US" smtClean="0"/>
              <a:pPr/>
              <a:t>35</a:t>
            </a:fld>
            <a:endParaRPr lang="en-GB" altLang="en-US" dirty="0"/>
          </a:p>
        </p:txBody>
      </p:sp>
      <p:sp>
        <p:nvSpPr>
          <p:cNvPr id="5" name="TextBox 4">
            <a:extLst>
              <a:ext uri="{FF2B5EF4-FFF2-40B4-BE49-F238E27FC236}">
                <a16:creationId xmlns:a16="http://schemas.microsoft.com/office/drawing/2014/main" id="{543641CD-CCA4-BF1F-2B25-15CB46363505}"/>
              </a:ext>
            </a:extLst>
          </p:cNvPr>
          <p:cNvSpPr txBox="1"/>
          <p:nvPr/>
        </p:nvSpPr>
        <p:spPr>
          <a:xfrm>
            <a:off x="457200" y="5142517"/>
            <a:ext cx="3610744" cy="230832"/>
          </a:xfrm>
          <a:prstGeom prst="rect">
            <a:avLst/>
          </a:prstGeom>
          <a:noFill/>
        </p:spPr>
        <p:txBody>
          <a:bodyPr wrap="square">
            <a:spAutoFit/>
          </a:bodyPr>
          <a:lstStyle/>
          <a:p>
            <a:r>
              <a:rPr lang="en-GB" sz="900" dirty="0">
                <a:latin typeface="Gill Sans MT" panose="020B0502020104020203" pitchFamily="34" charset="77"/>
              </a:rPr>
              <a:t>Source: https://scikit-</a:t>
            </a:r>
            <a:r>
              <a:rPr lang="en-GB" sz="900" dirty="0" err="1">
                <a:latin typeface="Gill Sans MT" panose="020B0502020104020203" pitchFamily="34" charset="77"/>
              </a:rPr>
              <a:t>learn.org</a:t>
            </a:r>
            <a:r>
              <a:rPr lang="en-GB" sz="900" dirty="0">
                <a:latin typeface="Gill Sans MT" panose="020B0502020104020203" pitchFamily="34" charset="77"/>
              </a:rPr>
              <a:t>/stable/modules/</a:t>
            </a:r>
            <a:r>
              <a:rPr lang="en-GB" sz="900" dirty="0" err="1">
                <a:latin typeface="Gill Sans MT" panose="020B0502020104020203" pitchFamily="34" charset="77"/>
              </a:rPr>
              <a:t>ensemble.html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14567670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1ECBD-32A6-02E9-9BCA-DA3CECDE782B}"/>
              </a:ext>
            </a:extLst>
          </p:cNvPr>
          <p:cNvSpPr>
            <a:spLocks noGrp="1"/>
          </p:cNvSpPr>
          <p:nvPr>
            <p:ph type="title"/>
          </p:nvPr>
        </p:nvSpPr>
        <p:spPr/>
        <p:txBody>
          <a:bodyPr/>
          <a:lstStyle/>
          <a:p>
            <a:r>
              <a:rPr lang="en-GB" dirty="0"/>
              <a:t>Structure of Random Forests</a:t>
            </a:r>
          </a:p>
        </p:txBody>
      </p:sp>
      <p:sp>
        <p:nvSpPr>
          <p:cNvPr id="3" name="Slide Number Placeholder 2">
            <a:extLst>
              <a:ext uri="{FF2B5EF4-FFF2-40B4-BE49-F238E27FC236}">
                <a16:creationId xmlns:a16="http://schemas.microsoft.com/office/drawing/2014/main" id="{75292245-E990-9E90-EAAF-CD0DE5589D76}"/>
              </a:ext>
            </a:extLst>
          </p:cNvPr>
          <p:cNvSpPr>
            <a:spLocks noGrp="1"/>
          </p:cNvSpPr>
          <p:nvPr>
            <p:ph type="sldNum" sz="quarter" idx="12"/>
          </p:nvPr>
        </p:nvSpPr>
        <p:spPr/>
        <p:txBody>
          <a:bodyPr/>
          <a:lstStyle/>
          <a:p>
            <a:fld id="{BB98F552-A29D-2D4E-8192-F20670493719}" type="slidenum">
              <a:rPr lang="en-GB" altLang="en-US" smtClean="0"/>
              <a:pPr/>
              <a:t>36</a:t>
            </a:fld>
            <a:endParaRPr lang="en-GB" altLang="en-US" dirty="0"/>
          </a:p>
        </p:txBody>
      </p:sp>
      <p:pic>
        <p:nvPicPr>
          <p:cNvPr id="4098" name="Picture 2" descr="Figure 3">
            <a:extLst>
              <a:ext uri="{FF2B5EF4-FFF2-40B4-BE49-F238E27FC236}">
                <a16:creationId xmlns:a16="http://schemas.microsoft.com/office/drawing/2014/main" id="{AC02FF1A-4BC7-D653-8439-A23BCFB18F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3916" y="794059"/>
            <a:ext cx="4666084" cy="44298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40DCBAC-E3AE-8207-792D-98037AB2D28F}"/>
              </a:ext>
            </a:extLst>
          </p:cNvPr>
          <p:cNvSpPr txBox="1"/>
          <p:nvPr/>
        </p:nvSpPr>
        <p:spPr>
          <a:xfrm>
            <a:off x="179512" y="5275012"/>
            <a:ext cx="8022305" cy="369332"/>
          </a:xfrm>
          <a:prstGeom prst="rect">
            <a:avLst/>
          </a:prstGeom>
          <a:noFill/>
        </p:spPr>
        <p:txBody>
          <a:bodyPr wrap="square">
            <a:spAutoFit/>
          </a:bodyPr>
          <a:lstStyle/>
          <a:p>
            <a:r>
              <a:rPr lang="en-GB" sz="900" b="0" i="0" u="none" strike="noStrike" dirty="0">
                <a:solidFill>
                  <a:srgbClr val="222222"/>
                </a:solidFill>
                <a:effectLst/>
                <a:latin typeface="Gill Sans MT" panose="020B0502020104020203" pitchFamily="34" charset="77"/>
              </a:rPr>
              <a:t>Source: </a:t>
            </a:r>
            <a:r>
              <a:rPr lang="en-GB" sz="900" b="0" i="0" u="none" strike="noStrike" dirty="0" err="1">
                <a:solidFill>
                  <a:srgbClr val="222222"/>
                </a:solidFill>
                <a:effectLst/>
                <a:latin typeface="Gill Sans MT" panose="020B0502020104020203" pitchFamily="34" charset="77"/>
              </a:rPr>
              <a:t>Malebary</a:t>
            </a:r>
            <a:r>
              <a:rPr lang="en-GB" sz="900" b="0" i="0" u="none" strike="noStrike" dirty="0">
                <a:solidFill>
                  <a:srgbClr val="222222"/>
                </a:solidFill>
                <a:effectLst/>
                <a:latin typeface="Gill Sans MT" panose="020B0502020104020203" pitchFamily="34" charset="77"/>
              </a:rPr>
              <a:t>, S.J., Khan, Y.D. Evaluating machine learning methodologies for identification of cancer driver genes. </a:t>
            </a:r>
            <a:r>
              <a:rPr lang="en-GB" sz="900" b="0" i="1" u="none" strike="noStrike" dirty="0">
                <a:solidFill>
                  <a:srgbClr val="222222"/>
                </a:solidFill>
                <a:effectLst/>
                <a:latin typeface="Gill Sans MT" panose="020B0502020104020203" pitchFamily="34" charset="77"/>
              </a:rPr>
              <a:t>Sci Rep</a:t>
            </a:r>
            <a:r>
              <a:rPr lang="en-GB" sz="900" b="0" i="0" u="none" strike="noStrike" dirty="0">
                <a:solidFill>
                  <a:srgbClr val="222222"/>
                </a:solidFill>
                <a:effectLst/>
                <a:latin typeface="Gill Sans MT" panose="020B0502020104020203" pitchFamily="34" charset="77"/>
              </a:rPr>
              <a:t> </a:t>
            </a:r>
            <a:r>
              <a:rPr lang="en-GB" sz="900" b="1" i="0" u="none" strike="noStrike" dirty="0">
                <a:solidFill>
                  <a:srgbClr val="222222"/>
                </a:solidFill>
                <a:effectLst/>
                <a:latin typeface="Gill Sans MT" panose="020B0502020104020203" pitchFamily="34" charset="77"/>
              </a:rPr>
              <a:t>11</a:t>
            </a:r>
            <a:r>
              <a:rPr lang="en-GB" sz="900" b="0" i="0" u="none" strike="noStrike" dirty="0">
                <a:solidFill>
                  <a:srgbClr val="222222"/>
                </a:solidFill>
                <a:effectLst/>
                <a:latin typeface="Gill Sans MT" panose="020B0502020104020203" pitchFamily="34" charset="77"/>
              </a:rPr>
              <a:t>, 12281 (2021). https://</a:t>
            </a:r>
            <a:r>
              <a:rPr lang="en-GB" sz="900" b="0" i="0" u="none" strike="noStrike" dirty="0" err="1">
                <a:solidFill>
                  <a:srgbClr val="222222"/>
                </a:solidFill>
                <a:effectLst/>
                <a:latin typeface="Gill Sans MT" panose="020B0502020104020203" pitchFamily="34" charset="77"/>
              </a:rPr>
              <a:t>doi.org</a:t>
            </a:r>
            <a:r>
              <a:rPr lang="en-GB" sz="900" b="0" i="0" u="none" strike="noStrike" dirty="0">
                <a:solidFill>
                  <a:srgbClr val="222222"/>
                </a:solidFill>
                <a:effectLst/>
                <a:latin typeface="Gill Sans MT" panose="020B0502020104020203" pitchFamily="34" charset="77"/>
              </a:rPr>
              <a:t>/10.1038/s41598-021-91656-8</a:t>
            </a:r>
            <a:endParaRPr lang="en-GB" sz="900" dirty="0">
              <a:latin typeface="Gill Sans MT" panose="020B0502020104020203" pitchFamily="34" charset="77"/>
            </a:endParaRPr>
          </a:p>
        </p:txBody>
      </p:sp>
    </p:spTree>
    <p:extLst>
      <p:ext uri="{BB962C8B-B14F-4D97-AF65-F5344CB8AC3E}">
        <p14:creationId xmlns:p14="http://schemas.microsoft.com/office/powerpoint/2010/main" val="39939553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1551-092D-BFBA-889E-1ACE242D6E73}"/>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2CA596FD-FE3B-7D0F-F2B4-CEE2F61FA37C}"/>
              </a:ext>
            </a:extLst>
          </p:cNvPr>
          <p:cNvSpPr>
            <a:spLocks noGrp="1"/>
          </p:cNvSpPr>
          <p:nvPr>
            <p:ph idx="1"/>
          </p:nvPr>
        </p:nvSpPr>
        <p:spPr/>
        <p:txBody>
          <a:bodyPr/>
          <a:lstStyle/>
          <a:p>
            <a:r>
              <a:rPr lang="en-GB" i="0" u="none" strike="noStrike" dirty="0">
                <a:solidFill>
                  <a:srgbClr val="222222"/>
                </a:solidFill>
                <a:effectLst/>
              </a:rPr>
              <a:t>Selecting the most important self-assessed features for predicting conversion to mild cognitive impairment with random forest and permutation-based methods:</a:t>
            </a:r>
          </a:p>
          <a:p>
            <a:pPr lvl="1"/>
            <a:r>
              <a:rPr lang="en-GB" b="0" i="0" u="none" strike="noStrike" dirty="0">
                <a:solidFill>
                  <a:srgbClr val="222222"/>
                </a:solidFill>
                <a:effectLst/>
                <a:latin typeface="-apple-system"/>
              </a:rPr>
              <a:t>Gómez-Ramírez, J.,  et al.(2020), https://</a:t>
            </a:r>
            <a:r>
              <a:rPr lang="en-GB" b="0" i="0" u="none" strike="noStrike" dirty="0" err="1">
                <a:solidFill>
                  <a:srgbClr val="222222"/>
                </a:solidFill>
                <a:effectLst/>
                <a:latin typeface="-apple-system"/>
              </a:rPr>
              <a:t>doi.org</a:t>
            </a:r>
            <a:r>
              <a:rPr lang="en-GB" b="0" i="0" u="none" strike="noStrike" dirty="0">
                <a:solidFill>
                  <a:srgbClr val="222222"/>
                </a:solidFill>
                <a:effectLst/>
                <a:latin typeface="-apple-system"/>
              </a:rPr>
              <a:t>/10.1038/s41598-020-77296-4</a:t>
            </a:r>
            <a:endParaRPr lang="en-GB" i="0" u="none" strike="noStrike" dirty="0">
              <a:solidFill>
                <a:srgbClr val="222222"/>
              </a:solidFill>
              <a:effectLst/>
            </a:endParaRPr>
          </a:p>
          <a:p>
            <a:endParaRPr lang="en-GB" dirty="0"/>
          </a:p>
        </p:txBody>
      </p:sp>
      <p:sp>
        <p:nvSpPr>
          <p:cNvPr id="4" name="Slide Number Placeholder 3">
            <a:extLst>
              <a:ext uri="{FF2B5EF4-FFF2-40B4-BE49-F238E27FC236}">
                <a16:creationId xmlns:a16="http://schemas.microsoft.com/office/drawing/2014/main" id="{A2C77F3C-A545-FA60-4CDE-72006FAD7CA1}"/>
              </a:ext>
            </a:extLst>
          </p:cNvPr>
          <p:cNvSpPr>
            <a:spLocks noGrp="1"/>
          </p:cNvSpPr>
          <p:nvPr>
            <p:ph type="sldNum" sz="quarter" idx="12"/>
          </p:nvPr>
        </p:nvSpPr>
        <p:spPr/>
        <p:txBody>
          <a:bodyPr/>
          <a:lstStyle/>
          <a:p>
            <a:fld id="{44E22EE9-B8A0-0641-9265-052CFE9B95A7}" type="slidenum">
              <a:rPr lang="en-GB" altLang="en-US" smtClean="0"/>
              <a:pPr/>
              <a:t>37</a:t>
            </a:fld>
            <a:endParaRPr lang="en-GB" altLang="en-US" dirty="0"/>
          </a:p>
        </p:txBody>
      </p:sp>
      <p:pic>
        <p:nvPicPr>
          <p:cNvPr id="5122" name="Picture 2" descr="figure 6">
            <a:extLst>
              <a:ext uri="{FF2B5EF4-FFF2-40B4-BE49-F238E27FC236}">
                <a16:creationId xmlns:a16="http://schemas.microsoft.com/office/drawing/2014/main" id="{F8C90DF3-5E36-5A7F-A423-12B9EE22AB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5040"/>
          <a:stretch/>
        </p:blipFill>
        <p:spPr bwMode="auto">
          <a:xfrm>
            <a:off x="2279650" y="2688465"/>
            <a:ext cx="4584700" cy="2569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830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0561B-24DA-A65C-1F9F-C74506834517}"/>
              </a:ext>
            </a:extLst>
          </p:cNvPr>
          <p:cNvSpPr>
            <a:spLocks noGrp="1"/>
          </p:cNvSpPr>
          <p:nvPr>
            <p:ph type="title"/>
          </p:nvPr>
        </p:nvSpPr>
        <p:spPr/>
        <p:txBody>
          <a:bodyPr/>
          <a:lstStyle/>
          <a:p>
            <a:r>
              <a:rPr lang="en-GB" dirty="0"/>
              <a:t>Random Forests</a:t>
            </a:r>
          </a:p>
        </p:txBody>
      </p:sp>
      <p:sp>
        <p:nvSpPr>
          <p:cNvPr id="3" name="Content Placeholder 2">
            <a:extLst>
              <a:ext uri="{FF2B5EF4-FFF2-40B4-BE49-F238E27FC236}">
                <a16:creationId xmlns:a16="http://schemas.microsoft.com/office/drawing/2014/main" id="{D64A94CF-3704-8BF7-2276-53908538AE63}"/>
              </a:ext>
            </a:extLst>
          </p:cNvPr>
          <p:cNvSpPr>
            <a:spLocks noGrp="1"/>
          </p:cNvSpPr>
          <p:nvPr>
            <p:ph idx="1"/>
          </p:nvPr>
        </p:nvSpPr>
        <p:spPr/>
        <p:txBody>
          <a:bodyPr/>
          <a:lstStyle/>
          <a:p>
            <a:r>
              <a:rPr lang="en-GB" dirty="0"/>
              <a:t>Individual decision trees typically exhibit high variance and tend to overfit.</a:t>
            </a:r>
          </a:p>
          <a:p>
            <a:pPr marL="0" indent="0">
              <a:buNone/>
            </a:pPr>
            <a:r>
              <a:rPr lang="en-GB" dirty="0"/>
              <a:t> </a:t>
            </a:r>
          </a:p>
          <a:p>
            <a:r>
              <a:rPr lang="en-GB" dirty="0"/>
              <a:t>The injected randomness in forests yields decision trees with somewhat decoupled prediction errors. </a:t>
            </a:r>
          </a:p>
          <a:p>
            <a:pPr marL="0" indent="0">
              <a:buNone/>
            </a:pPr>
            <a:endParaRPr lang="en-GB" dirty="0"/>
          </a:p>
          <a:p>
            <a:pPr>
              <a:spcBef>
                <a:spcPts val="0"/>
              </a:spcBef>
              <a:spcAft>
                <a:spcPts val="0"/>
              </a:spcAft>
            </a:pPr>
            <a:r>
              <a:rPr lang="en-GB" dirty="0">
                <a:solidFill>
                  <a:srgbClr val="0E101A"/>
                </a:solidFill>
                <a:effectLst/>
              </a:rPr>
              <a:t>By taking an average of those predictions, some errors can cancel out. Random forests achieve a reduced variance by combining diverse trees, sometimes at the cost of a slight increase in bias. </a:t>
            </a:r>
          </a:p>
          <a:p>
            <a:pPr marL="0" indent="0">
              <a:spcBef>
                <a:spcPts val="0"/>
              </a:spcBef>
              <a:spcAft>
                <a:spcPts val="0"/>
              </a:spcAft>
              <a:buNone/>
            </a:pPr>
            <a:br>
              <a:rPr lang="en-GB" dirty="0">
                <a:solidFill>
                  <a:srgbClr val="0E101A"/>
                </a:solidFill>
                <a:effectLst/>
              </a:rPr>
            </a:br>
            <a:endParaRPr lang="en-GB" dirty="0">
              <a:solidFill>
                <a:srgbClr val="0E101A"/>
              </a:solidFill>
              <a:effectLst/>
            </a:endParaRPr>
          </a:p>
          <a:p>
            <a:endParaRPr lang="en-GB" dirty="0"/>
          </a:p>
          <a:p>
            <a:endParaRPr lang="en-GB" dirty="0"/>
          </a:p>
        </p:txBody>
      </p:sp>
      <p:sp>
        <p:nvSpPr>
          <p:cNvPr id="4" name="Slide Number Placeholder 3">
            <a:extLst>
              <a:ext uri="{FF2B5EF4-FFF2-40B4-BE49-F238E27FC236}">
                <a16:creationId xmlns:a16="http://schemas.microsoft.com/office/drawing/2014/main" id="{1A0A4572-1681-92AF-86D6-AE3689C9E1F3}"/>
              </a:ext>
            </a:extLst>
          </p:cNvPr>
          <p:cNvSpPr>
            <a:spLocks noGrp="1"/>
          </p:cNvSpPr>
          <p:nvPr>
            <p:ph type="sldNum" sz="quarter" idx="12"/>
          </p:nvPr>
        </p:nvSpPr>
        <p:spPr/>
        <p:txBody>
          <a:bodyPr/>
          <a:lstStyle/>
          <a:p>
            <a:fld id="{44E22EE9-B8A0-0641-9265-052CFE9B95A7}" type="slidenum">
              <a:rPr lang="en-GB" altLang="en-US" smtClean="0"/>
              <a:pPr/>
              <a:t>38</a:t>
            </a:fld>
            <a:endParaRPr lang="en-GB" altLang="en-US" dirty="0"/>
          </a:p>
        </p:txBody>
      </p:sp>
      <p:sp>
        <p:nvSpPr>
          <p:cNvPr id="5" name="TextBox 4">
            <a:extLst>
              <a:ext uri="{FF2B5EF4-FFF2-40B4-BE49-F238E27FC236}">
                <a16:creationId xmlns:a16="http://schemas.microsoft.com/office/drawing/2014/main" id="{8156FDB0-C7FC-23BE-5F6B-4389973B962D}"/>
              </a:ext>
            </a:extLst>
          </p:cNvPr>
          <p:cNvSpPr txBox="1"/>
          <p:nvPr/>
        </p:nvSpPr>
        <p:spPr>
          <a:xfrm>
            <a:off x="457200" y="5142517"/>
            <a:ext cx="3610744" cy="230832"/>
          </a:xfrm>
          <a:prstGeom prst="rect">
            <a:avLst/>
          </a:prstGeom>
          <a:noFill/>
        </p:spPr>
        <p:txBody>
          <a:bodyPr wrap="square">
            <a:spAutoFit/>
          </a:bodyPr>
          <a:lstStyle/>
          <a:p>
            <a:r>
              <a:rPr lang="en-GB" sz="900" dirty="0">
                <a:latin typeface="Gill Sans MT" panose="020B0502020104020203" pitchFamily="34" charset="77"/>
              </a:rPr>
              <a:t>Source: https://scikit-</a:t>
            </a:r>
            <a:r>
              <a:rPr lang="en-GB" sz="900" dirty="0" err="1">
                <a:latin typeface="Gill Sans MT" panose="020B0502020104020203" pitchFamily="34" charset="77"/>
              </a:rPr>
              <a:t>learn.org</a:t>
            </a:r>
            <a:r>
              <a:rPr lang="en-GB" sz="900" dirty="0">
                <a:latin typeface="Gill Sans MT" panose="020B0502020104020203" pitchFamily="34" charset="77"/>
              </a:rPr>
              <a:t>/stable/modules/</a:t>
            </a:r>
            <a:r>
              <a:rPr lang="en-GB" sz="900" dirty="0" err="1">
                <a:latin typeface="Gill Sans MT" panose="020B0502020104020203" pitchFamily="34" charset="77"/>
              </a:rPr>
              <a:t>ensemble.html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10235865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863AF-A142-86DF-CD60-6B99DA223D7A}"/>
              </a:ext>
            </a:extLst>
          </p:cNvPr>
          <p:cNvSpPr>
            <a:spLocks noGrp="1"/>
          </p:cNvSpPr>
          <p:nvPr>
            <p:ph type="title"/>
          </p:nvPr>
        </p:nvSpPr>
        <p:spPr/>
        <p:txBody>
          <a:bodyPr/>
          <a:lstStyle/>
          <a:p>
            <a:r>
              <a:rPr lang="en-GB" dirty="0"/>
              <a:t>Practical note on RFs</a:t>
            </a:r>
          </a:p>
        </p:txBody>
      </p:sp>
      <p:sp>
        <p:nvSpPr>
          <p:cNvPr id="3" name="Content Placeholder 2">
            <a:extLst>
              <a:ext uri="{FF2B5EF4-FFF2-40B4-BE49-F238E27FC236}">
                <a16:creationId xmlns:a16="http://schemas.microsoft.com/office/drawing/2014/main" id="{DCF2001B-3654-876F-873D-9943F2C10C6A}"/>
              </a:ext>
            </a:extLst>
          </p:cNvPr>
          <p:cNvSpPr>
            <a:spLocks noGrp="1"/>
          </p:cNvSpPr>
          <p:nvPr>
            <p:ph idx="1"/>
          </p:nvPr>
        </p:nvSpPr>
        <p:spPr/>
        <p:txBody>
          <a:bodyPr/>
          <a:lstStyle/>
          <a:p>
            <a:pPr>
              <a:spcBef>
                <a:spcPts val="0"/>
              </a:spcBef>
              <a:spcAft>
                <a:spcPts val="0"/>
              </a:spcAft>
            </a:pPr>
            <a:r>
              <a:rPr lang="en-GB" dirty="0">
                <a:solidFill>
                  <a:srgbClr val="0E101A"/>
                </a:solidFill>
                <a:effectLst/>
              </a:rPr>
              <a:t>In practice, the variance reduction is often significant, yield ding an overall better model.</a:t>
            </a:r>
          </a:p>
          <a:p>
            <a:pPr marL="0" indent="0">
              <a:spcBef>
                <a:spcPts val="0"/>
              </a:spcBef>
              <a:spcAft>
                <a:spcPts val="0"/>
              </a:spcAft>
              <a:buNone/>
            </a:pPr>
            <a:br>
              <a:rPr lang="en-GB" dirty="0">
                <a:solidFill>
                  <a:srgbClr val="0E101A"/>
                </a:solidFill>
                <a:effectLst/>
              </a:rPr>
            </a:br>
            <a:endParaRPr lang="en-GB" dirty="0">
              <a:solidFill>
                <a:srgbClr val="0E101A"/>
              </a:solidFill>
              <a:effectLst/>
            </a:endParaRPr>
          </a:p>
          <a:p>
            <a:pPr>
              <a:spcBef>
                <a:spcPts val="0"/>
              </a:spcBef>
              <a:spcAft>
                <a:spcPts val="0"/>
              </a:spcAft>
            </a:pPr>
            <a:r>
              <a:rPr lang="en-GB" dirty="0">
                <a:solidFill>
                  <a:srgbClr val="0E101A"/>
                </a:solidFill>
                <a:effectLst/>
              </a:rPr>
              <a:t>In contrast to the original publication </a:t>
            </a:r>
            <a:r>
              <a:rPr lang="en-GB" dirty="0">
                <a:solidFill>
                  <a:srgbClr val="4A6EE0"/>
                </a:solidFill>
                <a:effectLst/>
                <a:hlinkClick r:id="rId2"/>
              </a:rPr>
              <a:t>[B2001]</a:t>
            </a:r>
            <a:r>
              <a:rPr lang="en-GB" dirty="0">
                <a:solidFill>
                  <a:srgbClr val="0E101A"/>
                </a:solidFill>
                <a:effectLst/>
              </a:rPr>
              <a:t>, the scikit-learn implementation combines classifiers by averaging their probabilistic prediction, instead of letting each classifier vote for a single class.</a:t>
            </a:r>
          </a:p>
          <a:p>
            <a:endParaRPr lang="en-GB" dirty="0"/>
          </a:p>
        </p:txBody>
      </p:sp>
      <p:sp>
        <p:nvSpPr>
          <p:cNvPr id="4" name="Slide Number Placeholder 3">
            <a:extLst>
              <a:ext uri="{FF2B5EF4-FFF2-40B4-BE49-F238E27FC236}">
                <a16:creationId xmlns:a16="http://schemas.microsoft.com/office/drawing/2014/main" id="{6DB0F69D-6A55-E665-BB33-6D49DEA993BA}"/>
              </a:ext>
            </a:extLst>
          </p:cNvPr>
          <p:cNvSpPr>
            <a:spLocks noGrp="1"/>
          </p:cNvSpPr>
          <p:nvPr>
            <p:ph type="sldNum" sz="quarter" idx="12"/>
          </p:nvPr>
        </p:nvSpPr>
        <p:spPr/>
        <p:txBody>
          <a:bodyPr/>
          <a:lstStyle/>
          <a:p>
            <a:fld id="{44E22EE9-B8A0-0641-9265-052CFE9B95A7}" type="slidenum">
              <a:rPr lang="en-GB" altLang="en-US" smtClean="0"/>
              <a:pPr/>
              <a:t>39</a:t>
            </a:fld>
            <a:endParaRPr lang="en-GB" altLang="en-US" dirty="0"/>
          </a:p>
        </p:txBody>
      </p:sp>
      <p:sp>
        <p:nvSpPr>
          <p:cNvPr id="5" name="TextBox 4">
            <a:extLst>
              <a:ext uri="{FF2B5EF4-FFF2-40B4-BE49-F238E27FC236}">
                <a16:creationId xmlns:a16="http://schemas.microsoft.com/office/drawing/2014/main" id="{D773CE62-9F87-B82B-61D4-1766DA6DE567}"/>
              </a:ext>
            </a:extLst>
          </p:cNvPr>
          <p:cNvSpPr txBox="1"/>
          <p:nvPr/>
        </p:nvSpPr>
        <p:spPr>
          <a:xfrm>
            <a:off x="457200" y="5142517"/>
            <a:ext cx="3610744" cy="230832"/>
          </a:xfrm>
          <a:prstGeom prst="rect">
            <a:avLst/>
          </a:prstGeom>
          <a:noFill/>
        </p:spPr>
        <p:txBody>
          <a:bodyPr wrap="square">
            <a:spAutoFit/>
          </a:bodyPr>
          <a:lstStyle/>
          <a:p>
            <a:r>
              <a:rPr lang="en-GB" sz="900" dirty="0">
                <a:latin typeface="Gill Sans MT" panose="020B0502020104020203" pitchFamily="34" charset="77"/>
              </a:rPr>
              <a:t>Source: https://scikit-</a:t>
            </a:r>
            <a:r>
              <a:rPr lang="en-GB" sz="900" dirty="0" err="1">
                <a:latin typeface="Gill Sans MT" panose="020B0502020104020203" pitchFamily="34" charset="77"/>
              </a:rPr>
              <a:t>learn.org</a:t>
            </a:r>
            <a:r>
              <a:rPr lang="en-GB" sz="900" dirty="0">
                <a:latin typeface="Gill Sans MT" panose="020B0502020104020203" pitchFamily="34" charset="77"/>
              </a:rPr>
              <a:t>/stable/modules/</a:t>
            </a:r>
            <a:r>
              <a:rPr lang="en-GB" sz="900" dirty="0" err="1">
                <a:latin typeface="Gill Sans MT" panose="020B0502020104020203" pitchFamily="34" charset="77"/>
              </a:rPr>
              <a:t>ensemble.html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726433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E2B54-8411-BD30-C6B4-1E5A71B8096C}"/>
              </a:ext>
            </a:extLst>
          </p:cNvPr>
          <p:cNvSpPr>
            <a:spLocks noGrp="1"/>
          </p:cNvSpPr>
          <p:nvPr>
            <p:ph type="title"/>
          </p:nvPr>
        </p:nvSpPr>
        <p:spPr/>
        <p:txBody>
          <a:bodyPr/>
          <a:lstStyle/>
          <a:p>
            <a:r>
              <a:rPr lang="en-GB" dirty="0"/>
              <a:t>Linear separability </a:t>
            </a:r>
          </a:p>
        </p:txBody>
      </p:sp>
      <p:sp>
        <p:nvSpPr>
          <p:cNvPr id="3" name="Content Placeholder 2">
            <a:extLst>
              <a:ext uri="{FF2B5EF4-FFF2-40B4-BE49-F238E27FC236}">
                <a16:creationId xmlns:a16="http://schemas.microsoft.com/office/drawing/2014/main" id="{2626BF0A-DDD5-BC7F-4549-6A8C48894FD9}"/>
              </a:ext>
            </a:extLst>
          </p:cNvPr>
          <p:cNvSpPr>
            <a:spLocks noGrp="1"/>
          </p:cNvSpPr>
          <p:nvPr>
            <p:ph idx="1"/>
          </p:nvPr>
        </p:nvSpPr>
        <p:spPr/>
        <p:txBody>
          <a:bodyPr/>
          <a:lstStyle/>
          <a:p>
            <a:r>
              <a:rPr lang="en-GB" dirty="0">
                <a:effectLst/>
              </a:rPr>
              <a:t>We have also often assumed that the data items are lineally separable; but what if the data was not linearly separable. </a:t>
            </a:r>
          </a:p>
          <a:p>
            <a:r>
              <a:rPr lang="en-GB" i="0" u="none" strike="noStrike" dirty="0">
                <a:solidFill>
                  <a:srgbClr val="202124"/>
                </a:solidFill>
                <a:effectLst/>
              </a:rPr>
              <a:t>In this case, we can again apply a </a:t>
            </a:r>
            <a:r>
              <a:rPr lang="en-GB" dirty="0">
                <a:solidFill>
                  <a:srgbClr val="202124"/>
                </a:solidFill>
              </a:rPr>
              <a:t>kernel </a:t>
            </a:r>
            <a:r>
              <a:rPr lang="en-GB" i="0" u="none" strike="noStrike" dirty="0">
                <a:solidFill>
                  <a:srgbClr val="202124"/>
                </a:solidFill>
                <a:effectLst/>
              </a:rPr>
              <a:t>that maps each data instance (from the original non-linear observation space) into a higher-dimensional space in which in this </a:t>
            </a:r>
            <a:r>
              <a:rPr lang="en-GB" dirty="0">
                <a:solidFill>
                  <a:srgbClr val="202124"/>
                </a:solidFill>
              </a:rPr>
              <a:t>new space </a:t>
            </a:r>
            <a:r>
              <a:rPr lang="en-GB" i="0" u="none" strike="noStrike" dirty="0">
                <a:solidFill>
                  <a:srgbClr val="202124"/>
                </a:solidFill>
                <a:effectLst/>
              </a:rPr>
              <a:t>the data instances become separable.</a:t>
            </a:r>
            <a:endParaRPr lang="en-GB" dirty="0">
              <a:effectLst/>
            </a:endParaRPr>
          </a:p>
          <a:p>
            <a:endParaRPr lang="en-GB" dirty="0"/>
          </a:p>
        </p:txBody>
      </p:sp>
      <p:sp>
        <p:nvSpPr>
          <p:cNvPr id="4" name="Slide Number Placeholder 3">
            <a:extLst>
              <a:ext uri="{FF2B5EF4-FFF2-40B4-BE49-F238E27FC236}">
                <a16:creationId xmlns:a16="http://schemas.microsoft.com/office/drawing/2014/main" id="{EF656544-CBA3-4EBF-76FA-D9CFC25F9CA1}"/>
              </a:ext>
            </a:extLst>
          </p:cNvPr>
          <p:cNvSpPr>
            <a:spLocks noGrp="1"/>
          </p:cNvSpPr>
          <p:nvPr>
            <p:ph type="sldNum" sz="quarter" idx="12"/>
          </p:nvPr>
        </p:nvSpPr>
        <p:spPr/>
        <p:txBody>
          <a:bodyPr/>
          <a:lstStyle/>
          <a:p>
            <a:fld id="{44E22EE9-B8A0-0641-9265-052CFE9B95A7}" type="slidenum">
              <a:rPr lang="en-GB" altLang="en-US" smtClean="0"/>
              <a:pPr/>
              <a:t>4</a:t>
            </a:fld>
            <a:endParaRPr lang="en-GB" altLang="en-US" dirty="0"/>
          </a:p>
        </p:txBody>
      </p:sp>
    </p:spTree>
    <p:extLst>
      <p:ext uri="{BB962C8B-B14F-4D97-AF65-F5344CB8AC3E}">
        <p14:creationId xmlns:p14="http://schemas.microsoft.com/office/powerpoint/2010/main" val="29021067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74C0E-7BC3-F822-FA36-4C59121E7AA8}"/>
              </a:ext>
            </a:extLst>
          </p:cNvPr>
          <p:cNvSpPr>
            <a:spLocks noGrp="1"/>
          </p:cNvSpPr>
          <p:nvPr>
            <p:ph type="title"/>
          </p:nvPr>
        </p:nvSpPr>
        <p:spPr/>
        <p:txBody>
          <a:bodyPr/>
          <a:lstStyle/>
          <a:p>
            <a:r>
              <a:rPr lang="en-GB" dirty="0"/>
              <a:t>SHAP</a:t>
            </a:r>
          </a:p>
        </p:txBody>
      </p:sp>
      <p:sp>
        <p:nvSpPr>
          <p:cNvPr id="3" name="Content Placeholder 2">
            <a:extLst>
              <a:ext uri="{FF2B5EF4-FFF2-40B4-BE49-F238E27FC236}">
                <a16:creationId xmlns:a16="http://schemas.microsoft.com/office/drawing/2014/main" id="{C0662F57-DC14-48E0-795A-8C5BA9015351}"/>
              </a:ext>
            </a:extLst>
          </p:cNvPr>
          <p:cNvSpPr>
            <a:spLocks noGrp="1"/>
          </p:cNvSpPr>
          <p:nvPr>
            <p:ph idx="1"/>
          </p:nvPr>
        </p:nvSpPr>
        <p:spPr/>
        <p:txBody>
          <a:bodyPr/>
          <a:lstStyle/>
          <a:p>
            <a:r>
              <a:rPr lang="en-GB" i="0" u="none" strike="noStrike" dirty="0">
                <a:solidFill>
                  <a:srgbClr val="24292F"/>
                </a:solidFill>
                <a:effectLst/>
              </a:rPr>
              <a:t>SHAP (</a:t>
            </a:r>
            <a:r>
              <a:rPr lang="en-GB" i="0" u="none" strike="noStrike" dirty="0" err="1">
                <a:solidFill>
                  <a:srgbClr val="24292F"/>
                </a:solidFill>
                <a:effectLst/>
              </a:rPr>
              <a:t>SHapley</a:t>
            </a:r>
            <a:r>
              <a:rPr lang="en-GB" i="0" u="none" strike="noStrike" dirty="0">
                <a:solidFill>
                  <a:srgbClr val="24292F"/>
                </a:solidFill>
                <a:effectLst/>
              </a:rPr>
              <a:t> Additive </a:t>
            </a:r>
            <a:r>
              <a:rPr lang="en-GB" i="0" u="none" strike="noStrike" dirty="0" err="1">
                <a:solidFill>
                  <a:srgbClr val="24292F"/>
                </a:solidFill>
                <a:effectLst/>
              </a:rPr>
              <a:t>exPlanations</a:t>
            </a:r>
            <a:r>
              <a:rPr lang="en-GB" i="0" u="none" strike="noStrike" dirty="0">
                <a:solidFill>
                  <a:srgbClr val="24292F"/>
                </a:solidFill>
                <a:effectLst/>
              </a:rPr>
              <a:t>) is a game theoretic approach to explain the output of any machine learning model. </a:t>
            </a:r>
          </a:p>
          <a:p>
            <a:r>
              <a:rPr lang="en-GB" i="0" u="none" strike="noStrike" dirty="0">
                <a:solidFill>
                  <a:srgbClr val="24292F"/>
                </a:solidFill>
                <a:effectLst/>
              </a:rPr>
              <a:t>It connects optimal credit allocation with local explanations using the classic Shapley values from game theory and their related extensions.</a:t>
            </a:r>
          </a:p>
          <a:p>
            <a:endParaRPr lang="en-GB" dirty="0">
              <a:solidFill>
                <a:srgbClr val="24292F"/>
              </a:solidFill>
            </a:endParaRPr>
          </a:p>
          <a:p>
            <a:r>
              <a:rPr lang="en-GB" dirty="0">
                <a:solidFill>
                  <a:srgbClr val="24292F"/>
                </a:solidFill>
              </a:rPr>
              <a:t>See: https://</a:t>
            </a:r>
            <a:r>
              <a:rPr lang="en-GB" dirty="0" err="1">
                <a:solidFill>
                  <a:srgbClr val="24292F"/>
                </a:solidFill>
              </a:rPr>
              <a:t>github.com</a:t>
            </a:r>
            <a:r>
              <a:rPr lang="en-GB" dirty="0">
                <a:solidFill>
                  <a:srgbClr val="24292F"/>
                </a:solidFill>
              </a:rPr>
              <a:t>/</a:t>
            </a:r>
            <a:r>
              <a:rPr lang="en-GB" dirty="0" err="1">
                <a:solidFill>
                  <a:srgbClr val="24292F"/>
                </a:solidFill>
              </a:rPr>
              <a:t>slundberg</a:t>
            </a:r>
            <a:r>
              <a:rPr lang="en-GB" dirty="0">
                <a:solidFill>
                  <a:srgbClr val="24292F"/>
                </a:solidFill>
              </a:rPr>
              <a:t>/</a:t>
            </a:r>
            <a:r>
              <a:rPr lang="en-GB" dirty="0" err="1">
                <a:solidFill>
                  <a:srgbClr val="24292F"/>
                </a:solidFill>
              </a:rPr>
              <a:t>shap</a:t>
            </a:r>
            <a:endParaRPr lang="en-GB" dirty="0"/>
          </a:p>
        </p:txBody>
      </p:sp>
      <p:sp>
        <p:nvSpPr>
          <p:cNvPr id="4" name="Slide Number Placeholder 3">
            <a:extLst>
              <a:ext uri="{FF2B5EF4-FFF2-40B4-BE49-F238E27FC236}">
                <a16:creationId xmlns:a16="http://schemas.microsoft.com/office/drawing/2014/main" id="{B965A4D8-1BA9-C628-9BC8-6068B5960857}"/>
              </a:ext>
            </a:extLst>
          </p:cNvPr>
          <p:cNvSpPr>
            <a:spLocks noGrp="1"/>
          </p:cNvSpPr>
          <p:nvPr>
            <p:ph type="sldNum" sz="quarter" idx="12"/>
          </p:nvPr>
        </p:nvSpPr>
        <p:spPr/>
        <p:txBody>
          <a:bodyPr/>
          <a:lstStyle/>
          <a:p>
            <a:fld id="{44E22EE9-B8A0-0641-9265-052CFE9B95A7}" type="slidenum">
              <a:rPr lang="en-GB" altLang="en-US" smtClean="0"/>
              <a:pPr/>
              <a:t>40</a:t>
            </a:fld>
            <a:endParaRPr lang="en-GB" altLang="en-US" dirty="0"/>
          </a:p>
        </p:txBody>
      </p:sp>
    </p:spTree>
    <p:extLst>
      <p:ext uri="{BB962C8B-B14F-4D97-AF65-F5344CB8AC3E}">
        <p14:creationId xmlns:p14="http://schemas.microsoft.com/office/powerpoint/2010/main" val="23280321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06756-159A-039D-7D0E-488E0746EC08}"/>
              </a:ext>
            </a:extLst>
          </p:cNvPr>
          <p:cNvSpPr>
            <a:spLocks noGrp="1"/>
          </p:cNvSpPr>
          <p:nvPr>
            <p:ph type="title"/>
          </p:nvPr>
        </p:nvSpPr>
        <p:spPr/>
        <p:txBody>
          <a:bodyPr/>
          <a:lstStyle/>
          <a:p>
            <a:r>
              <a:rPr lang="en-GB" dirty="0"/>
              <a:t>SHAP example 1</a:t>
            </a:r>
          </a:p>
        </p:txBody>
      </p:sp>
      <p:sp>
        <p:nvSpPr>
          <p:cNvPr id="3" name="Slide Number Placeholder 2">
            <a:extLst>
              <a:ext uri="{FF2B5EF4-FFF2-40B4-BE49-F238E27FC236}">
                <a16:creationId xmlns:a16="http://schemas.microsoft.com/office/drawing/2014/main" id="{F2FC4E30-BF51-41A8-7872-74805D9E07C1}"/>
              </a:ext>
            </a:extLst>
          </p:cNvPr>
          <p:cNvSpPr>
            <a:spLocks noGrp="1"/>
          </p:cNvSpPr>
          <p:nvPr>
            <p:ph type="sldNum" sz="quarter" idx="12"/>
          </p:nvPr>
        </p:nvSpPr>
        <p:spPr/>
        <p:txBody>
          <a:bodyPr/>
          <a:lstStyle/>
          <a:p>
            <a:fld id="{BB98F552-A29D-2D4E-8192-F20670493719}" type="slidenum">
              <a:rPr lang="en-GB" altLang="en-US" smtClean="0"/>
              <a:pPr/>
              <a:t>41</a:t>
            </a:fld>
            <a:endParaRPr lang="en-GB" altLang="en-US" dirty="0"/>
          </a:p>
        </p:txBody>
      </p:sp>
      <p:pic>
        <p:nvPicPr>
          <p:cNvPr id="5" name="Picture 4" descr="Chart, bar chart&#10;&#10;Description automatically generated">
            <a:extLst>
              <a:ext uri="{FF2B5EF4-FFF2-40B4-BE49-F238E27FC236}">
                <a16:creationId xmlns:a16="http://schemas.microsoft.com/office/drawing/2014/main" id="{2B6C0260-ED16-64DC-1DF5-4DF6BCA2C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333589"/>
            <a:ext cx="6285136" cy="3580958"/>
          </a:xfrm>
          <a:prstGeom prst="rect">
            <a:avLst/>
          </a:prstGeom>
        </p:spPr>
      </p:pic>
    </p:spTree>
    <p:extLst>
      <p:ext uri="{BB962C8B-B14F-4D97-AF65-F5344CB8AC3E}">
        <p14:creationId xmlns:p14="http://schemas.microsoft.com/office/powerpoint/2010/main" val="15822330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77268-CF2E-E95D-E160-41C6B574E616}"/>
              </a:ext>
            </a:extLst>
          </p:cNvPr>
          <p:cNvSpPr>
            <a:spLocks noGrp="1"/>
          </p:cNvSpPr>
          <p:nvPr>
            <p:ph type="title"/>
          </p:nvPr>
        </p:nvSpPr>
        <p:spPr/>
        <p:txBody>
          <a:bodyPr/>
          <a:lstStyle/>
          <a:p>
            <a:r>
              <a:rPr lang="en-GB" dirty="0"/>
              <a:t>SHAP example 2</a:t>
            </a:r>
          </a:p>
        </p:txBody>
      </p:sp>
      <p:sp>
        <p:nvSpPr>
          <p:cNvPr id="3" name="Slide Number Placeholder 2">
            <a:extLst>
              <a:ext uri="{FF2B5EF4-FFF2-40B4-BE49-F238E27FC236}">
                <a16:creationId xmlns:a16="http://schemas.microsoft.com/office/drawing/2014/main" id="{02A5C14C-43DC-08B1-32FA-B6EC939A1F58}"/>
              </a:ext>
            </a:extLst>
          </p:cNvPr>
          <p:cNvSpPr>
            <a:spLocks noGrp="1"/>
          </p:cNvSpPr>
          <p:nvPr>
            <p:ph type="sldNum" sz="quarter" idx="12"/>
          </p:nvPr>
        </p:nvSpPr>
        <p:spPr/>
        <p:txBody>
          <a:bodyPr/>
          <a:lstStyle/>
          <a:p>
            <a:fld id="{BB98F552-A29D-2D4E-8192-F20670493719}" type="slidenum">
              <a:rPr lang="en-GB" altLang="en-US" smtClean="0"/>
              <a:pPr/>
              <a:t>42</a:t>
            </a:fld>
            <a:endParaRPr lang="en-GB" altLang="en-US" dirty="0"/>
          </a:p>
        </p:txBody>
      </p:sp>
      <p:pic>
        <p:nvPicPr>
          <p:cNvPr id="5" name="Picture 4" descr="A picture containing graphical user interface&#10;&#10;Description automatically generated">
            <a:extLst>
              <a:ext uri="{FF2B5EF4-FFF2-40B4-BE49-F238E27FC236}">
                <a16:creationId xmlns:a16="http://schemas.microsoft.com/office/drawing/2014/main" id="{1505151E-C2E7-B287-8615-18C5CEFB9F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129308"/>
            <a:ext cx="7772400" cy="3687869"/>
          </a:xfrm>
          <a:prstGeom prst="rect">
            <a:avLst/>
          </a:prstGeom>
        </p:spPr>
      </p:pic>
    </p:spTree>
    <p:extLst>
      <p:ext uri="{BB962C8B-B14F-4D97-AF65-F5344CB8AC3E}">
        <p14:creationId xmlns:p14="http://schemas.microsoft.com/office/powerpoint/2010/main" val="10306514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E7F20-ED9F-BD09-0227-0A3E8077366F}"/>
              </a:ext>
            </a:extLst>
          </p:cNvPr>
          <p:cNvSpPr>
            <a:spLocks noGrp="1"/>
          </p:cNvSpPr>
          <p:nvPr>
            <p:ph type="title"/>
          </p:nvPr>
        </p:nvSpPr>
        <p:spPr/>
        <p:txBody>
          <a:bodyPr/>
          <a:lstStyle/>
          <a:p>
            <a:r>
              <a:rPr lang="en-GB" dirty="0"/>
              <a:t>SHAP example 3</a:t>
            </a:r>
          </a:p>
        </p:txBody>
      </p:sp>
      <p:sp>
        <p:nvSpPr>
          <p:cNvPr id="4" name="Slide Number Placeholder 3">
            <a:extLst>
              <a:ext uri="{FF2B5EF4-FFF2-40B4-BE49-F238E27FC236}">
                <a16:creationId xmlns:a16="http://schemas.microsoft.com/office/drawing/2014/main" id="{5051C8AD-A35E-5C7B-D2EF-882DECD1B9BF}"/>
              </a:ext>
            </a:extLst>
          </p:cNvPr>
          <p:cNvSpPr>
            <a:spLocks noGrp="1"/>
          </p:cNvSpPr>
          <p:nvPr>
            <p:ph type="sldNum" sz="quarter" idx="12"/>
          </p:nvPr>
        </p:nvSpPr>
        <p:spPr/>
        <p:txBody>
          <a:bodyPr/>
          <a:lstStyle/>
          <a:p>
            <a:fld id="{44E22EE9-B8A0-0641-9265-052CFE9B95A7}" type="slidenum">
              <a:rPr lang="en-GB" altLang="en-US" smtClean="0"/>
              <a:pPr/>
              <a:t>43</a:t>
            </a:fld>
            <a:endParaRPr lang="en-GB" altLang="en-US" dirty="0"/>
          </a:p>
        </p:txBody>
      </p:sp>
      <p:pic>
        <p:nvPicPr>
          <p:cNvPr id="5" name="Picture 4">
            <a:extLst>
              <a:ext uri="{FF2B5EF4-FFF2-40B4-BE49-F238E27FC236}">
                <a16:creationId xmlns:a16="http://schemas.microsoft.com/office/drawing/2014/main" id="{989C7375-AF5D-CF72-94AB-3DEBEC841370}"/>
              </a:ext>
            </a:extLst>
          </p:cNvPr>
          <p:cNvPicPr>
            <a:picLocks noChangeAspect="1"/>
          </p:cNvPicPr>
          <p:nvPr/>
        </p:nvPicPr>
        <p:blipFill>
          <a:blip r:embed="rId2"/>
          <a:stretch>
            <a:fillRect/>
          </a:stretch>
        </p:blipFill>
        <p:spPr>
          <a:xfrm>
            <a:off x="323528" y="5021264"/>
            <a:ext cx="7848872" cy="579966"/>
          </a:xfrm>
          <a:prstGeom prst="rect">
            <a:avLst/>
          </a:prstGeom>
        </p:spPr>
      </p:pic>
      <p:pic>
        <p:nvPicPr>
          <p:cNvPr id="6" name="Picture 5" descr="Chart&#10;&#10;Description automatically generated">
            <a:extLst>
              <a:ext uri="{FF2B5EF4-FFF2-40B4-BE49-F238E27FC236}">
                <a16:creationId xmlns:a16="http://schemas.microsoft.com/office/drawing/2014/main" id="{06804849-FC61-8B87-0857-CA68137434D6}"/>
              </a:ext>
            </a:extLst>
          </p:cNvPr>
          <p:cNvPicPr>
            <a:picLocks noChangeAspect="1"/>
          </p:cNvPicPr>
          <p:nvPr/>
        </p:nvPicPr>
        <p:blipFill>
          <a:blip r:embed="rId3"/>
          <a:stretch>
            <a:fillRect/>
          </a:stretch>
        </p:blipFill>
        <p:spPr>
          <a:xfrm>
            <a:off x="1547664" y="639983"/>
            <a:ext cx="5787177" cy="4435033"/>
          </a:xfrm>
          <a:prstGeom prst="rect">
            <a:avLst/>
          </a:prstGeom>
        </p:spPr>
      </p:pic>
    </p:spTree>
    <p:extLst>
      <p:ext uri="{BB962C8B-B14F-4D97-AF65-F5344CB8AC3E}">
        <p14:creationId xmlns:p14="http://schemas.microsoft.com/office/powerpoint/2010/main" val="35771756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9B593-ADD8-1671-11A1-4220FE6F6F8D}"/>
              </a:ext>
            </a:extLst>
          </p:cNvPr>
          <p:cNvSpPr>
            <a:spLocks noGrp="1"/>
          </p:cNvSpPr>
          <p:nvPr>
            <p:ph type="ctrTitle"/>
          </p:nvPr>
        </p:nvSpPr>
        <p:spPr/>
        <p:txBody>
          <a:bodyPr/>
          <a:lstStyle/>
          <a:p>
            <a:r>
              <a:rPr lang="en-GB" dirty="0"/>
              <a:t>Review questions </a:t>
            </a:r>
          </a:p>
        </p:txBody>
      </p:sp>
    </p:spTree>
    <p:extLst>
      <p:ext uri="{BB962C8B-B14F-4D97-AF65-F5344CB8AC3E}">
        <p14:creationId xmlns:p14="http://schemas.microsoft.com/office/powerpoint/2010/main" val="13729532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ED76A-0EE9-34A1-EF11-3C294409EB3F}"/>
              </a:ext>
            </a:extLst>
          </p:cNvPr>
          <p:cNvSpPr>
            <a:spLocks noGrp="1"/>
          </p:cNvSpPr>
          <p:nvPr>
            <p:ph type="title"/>
          </p:nvPr>
        </p:nvSpPr>
        <p:spPr/>
        <p:txBody>
          <a:bodyPr/>
          <a:lstStyle/>
          <a:p>
            <a:r>
              <a:rPr lang="en-GB" dirty="0"/>
              <a:t>Q1 – RF vs DT</a:t>
            </a:r>
          </a:p>
        </p:txBody>
      </p:sp>
      <p:sp>
        <p:nvSpPr>
          <p:cNvPr id="3" name="Content Placeholder 2">
            <a:extLst>
              <a:ext uri="{FF2B5EF4-FFF2-40B4-BE49-F238E27FC236}">
                <a16:creationId xmlns:a16="http://schemas.microsoft.com/office/drawing/2014/main" id="{0A2C8A23-EB07-D851-A025-5137671C8A62}"/>
              </a:ext>
            </a:extLst>
          </p:cNvPr>
          <p:cNvSpPr>
            <a:spLocks noGrp="1"/>
          </p:cNvSpPr>
          <p:nvPr>
            <p:ph idx="1"/>
          </p:nvPr>
        </p:nvSpPr>
        <p:spPr/>
        <p:txBody>
          <a:bodyPr/>
          <a:lstStyle/>
          <a:p>
            <a:r>
              <a:rPr lang="en-GB" dirty="0"/>
              <a:t>If we have a dataset with multiple features in which the samples vary, and the different features contribute to the overall class prediction, which of DT or RF could be a good choice? </a:t>
            </a:r>
          </a:p>
          <a:p>
            <a:endParaRPr lang="en-GB" dirty="0"/>
          </a:p>
          <a:p>
            <a:r>
              <a:rPr lang="en-GB" dirty="0" err="1"/>
              <a:t>menti</a:t>
            </a:r>
            <a:r>
              <a:rPr lang="en-GB" dirty="0"/>
              <a:t> code will be provided. </a:t>
            </a:r>
          </a:p>
        </p:txBody>
      </p:sp>
      <p:sp>
        <p:nvSpPr>
          <p:cNvPr id="4" name="Slide Number Placeholder 3">
            <a:extLst>
              <a:ext uri="{FF2B5EF4-FFF2-40B4-BE49-F238E27FC236}">
                <a16:creationId xmlns:a16="http://schemas.microsoft.com/office/drawing/2014/main" id="{C35B87EF-D44B-A966-13BB-5CB3BA9A894F}"/>
              </a:ext>
            </a:extLst>
          </p:cNvPr>
          <p:cNvSpPr>
            <a:spLocks noGrp="1"/>
          </p:cNvSpPr>
          <p:nvPr>
            <p:ph type="sldNum" sz="quarter" idx="12"/>
          </p:nvPr>
        </p:nvSpPr>
        <p:spPr/>
        <p:txBody>
          <a:bodyPr/>
          <a:lstStyle/>
          <a:p>
            <a:fld id="{44E22EE9-B8A0-0641-9265-052CFE9B95A7}" type="slidenum">
              <a:rPr lang="en-GB" altLang="en-US" smtClean="0"/>
              <a:pPr/>
              <a:t>45</a:t>
            </a:fld>
            <a:endParaRPr lang="en-GB" altLang="en-US" dirty="0"/>
          </a:p>
        </p:txBody>
      </p:sp>
    </p:spTree>
    <p:extLst>
      <p:ext uri="{BB962C8B-B14F-4D97-AF65-F5344CB8AC3E}">
        <p14:creationId xmlns:p14="http://schemas.microsoft.com/office/powerpoint/2010/main" val="36393776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41C0D-265D-A602-3B1B-A163035B63FC}"/>
              </a:ext>
            </a:extLst>
          </p:cNvPr>
          <p:cNvSpPr>
            <a:spLocks noGrp="1"/>
          </p:cNvSpPr>
          <p:nvPr>
            <p:ph type="title"/>
          </p:nvPr>
        </p:nvSpPr>
        <p:spPr/>
        <p:txBody>
          <a:bodyPr/>
          <a:lstStyle/>
          <a:p>
            <a:r>
              <a:rPr lang="en-GB" dirty="0"/>
              <a:t>Q2</a:t>
            </a:r>
          </a:p>
        </p:txBody>
      </p:sp>
      <p:sp>
        <p:nvSpPr>
          <p:cNvPr id="3" name="Content Placeholder 2">
            <a:extLst>
              <a:ext uri="{FF2B5EF4-FFF2-40B4-BE49-F238E27FC236}">
                <a16:creationId xmlns:a16="http://schemas.microsoft.com/office/drawing/2014/main" id="{DFA6B0B8-B110-E235-1A81-C9587A06287C}"/>
              </a:ext>
            </a:extLst>
          </p:cNvPr>
          <p:cNvSpPr>
            <a:spLocks noGrp="1"/>
          </p:cNvSpPr>
          <p:nvPr>
            <p:ph idx="1"/>
          </p:nvPr>
        </p:nvSpPr>
        <p:spPr/>
        <p:txBody>
          <a:bodyPr/>
          <a:lstStyle/>
          <a:p>
            <a:r>
              <a:rPr lang="en-GB" sz="2000" b="0" i="0" u="none" strike="noStrike" dirty="0">
                <a:solidFill>
                  <a:srgbClr val="212529"/>
                </a:solidFill>
                <a:effectLst/>
              </a:rPr>
              <a:t>In a Random forest model, when samples are drawn with replacement, what is the method known as?</a:t>
            </a:r>
            <a:endParaRPr lang="en-GB" dirty="0"/>
          </a:p>
        </p:txBody>
      </p:sp>
      <p:sp>
        <p:nvSpPr>
          <p:cNvPr id="4" name="Slide Number Placeholder 3">
            <a:extLst>
              <a:ext uri="{FF2B5EF4-FFF2-40B4-BE49-F238E27FC236}">
                <a16:creationId xmlns:a16="http://schemas.microsoft.com/office/drawing/2014/main" id="{41E93681-5D98-12FA-E4D7-25247B3D83E8}"/>
              </a:ext>
            </a:extLst>
          </p:cNvPr>
          <p:cNvSpPr>
            <a:spLocks noGrp="1"/>
          </p:cNvSpPr>
          <p:nvPr>
            <p:ph type="sldNum" sz="quarter" idx="12"/>
          </p:nvPr>
        </p:nvSpPr>
        <p:spPr/>
        <p:txBody>
          <a:bodyPr/>
          <a:lstStyle/>
          <a:p>
            <a:fld id="{44E22EE9-B8A0-0641-9265-052CFE9B95A7}" type="slidenum">
              <a:rPr lang="en-GB" altLang="en-US" smtClean="0"/>
              <a:pPr/>
              <a:t>46</a:t>
            </a:fld>
            <a:endParaRPr lang="en-GB" altLang="en-US" dirty="0"/>
          </a:p>
        </p:txBody>
      </p:sp>
    </p:spTree>
    <p:extLst>
      <p:ext uri="{BB962C8B-B14F-4D97-AF65-F5344CB8AC3E}">
        <p14:creationId xmlns:p14="http://schemas.microsoft.com/office/powerpoint/2010/main" val="28771919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29240-2B07-33F2-713E-146C198C0CA2}"/>
              </a:ext>
            </a:extLst>
          </p:cNvPr>
          <p:cNvSpPr>
            <a:spLocks noGrp="1"/>
          </p:cNvSpPr>
          <p:nvPr>
            <p:ph type="title"/>
          </p:nvPr>
        </p:nvSpPr>
        <p:spPr/>
        <p:txBody>
          <a:bodyPr/>
          <a:lstStyle/>
          <a:p>
            <a:r>
              <a:rPr lang="en-GB" dirty="0"/>
              <a:t>Q3</a:t>
            </a:r>
          </a:p>
        </p:txBody>
      </p:sp>
      <p:sp>
        <p:nvSpPr>
          <p:cNvPr id="3" name="Content Placeholder 2">
            <a:extLst>
              <a:ext uri="{FF2B5EF4-FFF2-40B4-BE49-F238E27FC236}">
                <a16:creationId xmlns:a16="http://schemas.microsoft.com/office/drawing/2014/main" id="{6AC76671-778E-835A-B193-CF1D171B418B}"/>
              </a:ext>
            </a:extLst>
          </p:cNvPr>
          <p:cNvSpPr>
            <a:spLocks noGrp="1"/>
          </p:cNvSpPr>
          <p:nvPr>
            <p:ph idx="1"/>
          </p:nvPr>
        </p:nvSpPr>
        <p:spPr/>
        <p:txBody>
          <a:bodyPr/>
          <a:lstStyle/>
          <a:p>
            <a:r>
              <a:rPr lang="en-GB" dirty="0"/>
              <a:t>In SVM models, there is a hyperparameter known as the Soft Margin of SVM (shown as </a:t>
            </a:r>
            <a:r>
              <a:rPr lang="en-GB" b="1" dirty="0"/>
              <a:t>C</a:t>
            </a:r>
            <a:r>
              <a:rPr lang="en-GB" dirty="0"/>
              <a:t> in the model implementation). The </a:t>
            </a:r>
            <a:r>
              <a:rPr lang="en-GB" b="1" dirty="0"/>
              <a:t>C</a:t>
            </a:r>
            <a:r>
              <a:rPr lang="en-GB" dirty="0"/>
              <a:t> hyperparameter introduces a penalty for each misclassified sample.</a:t>
            </a:r>
          </a:p>
          <a:p>
            <a:r>
              <a:rPr lang="en-GB" dirty="0"/>
              <a:t>If you set </a:t>
            </a:r>
            <a:r>
              <a:rPr lang="en-GB" b="1" dirty="0"/>
              <a:t>C</a:t>
            </a:r>
            <a:r>
              <a:rPr lang="en-GB" dirty="0"/>
              <a:t> to a large value, it will imply a small margin in support vectors. What issue do you think the small margins in support vectors could then cause?</a:t>
            </a:r>
          </a:p>
        </p:txBody>
      </p:sp>
      <p:sp>
        <p:nvSpPr>
          <p:cNvPr id="4" name="Slide Number Placeholder 3">
            <a:extLst>
              <a:ext uri="{FF2B5EF4-FFF2-40B4-BE49-F238E27FC236}">
                <a16:creationId xmlns:a16="http://schemas.microsoft.com/office/drawing/2014/main" id="{D4DAAEEB-0DE1-2D37-5F0E-993F65F7C32D}"/>
              </a:ext>
            </a:extLst>
          </p:cNvPr>
          <p:cNvSpPr>
            <a:spLocks noGrp="1"/>
          </p:cNvSpPr>
          <p:nvPr>
            <p:ph type="sldNum" sz="quarter" idx="12"/>
          </p:nvPr>
        </p:nvSpPr>
        <p:spPr/>
        <p:txBody>
          <a:bodyPr/>
          <a:lstStyle/>
          <a:p>
            <a:fld id="{44E22EE9-B8A0-0641-9265-052CFE9B95A7}" type="slidenum">
              <a:rPr lang="en-GB" altLang="en-US" smtClean="0"/>
              <a:pPr/>
              <a:t>47</a:t>
            </a:fld>
            <a:endParaRPr lang="en-GB" altLang="en-US" dirty="0"/>
          </a:p>
        </p:txBody>
      </p:sp>
    </p:spTree>
    <p:extLst>
      <p:ext uri="{BB962C8B-B14F-4D97-AF65-F5344CB8AC3E}">
        <p14:creationId xmlns:p14="http://schemas.microsoft.com/office/powerpoint/2010/main" val="10128419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D4B0E-EC4B-AF65-F5A6-6C77B84E688D}"/>
              </a:ext>
            </a:extLst>
          </p:cNvPr>
          <p:cNvSpPr>
            <a:spLocks noGrp="1"/>
          </p:cNvSpPr>
          <p:nvPr>
            <p:ph type="title"/>
          </p:nvPr>
        </p:nvSpPr>
        <p:spPr/>
        <p:txBody>
          <a:bodyPr/>
          <a:lstStyle/>
          <a:p>
            <a:r>
              <a:rPr lang="en-US" dirty="0"/>
              <a:t>If you have any questions </a:t>
            </a:r>
          </a:p>
        </p:txBody>
      </p:sp>
      <p:sp>
        <p:nvSpPr>
          <p:cNvPr id="3" name="Content Placeholder 2">
            <a:extLst>
              <a:ext uri="{FF2B5EF4-FFF2-40B4-BE49-F238E27FC236}">
                <a16:creationId xmlns:a16="http://schemas.microsoft.com/office/drawing/2014/main" id="{F37C2CD0-A4E6-0FCE-E04C-C1C1CB0C3E1D}"/>
              </a:ext>
            </a:extLst>
          </p:cNvPr>
          <p:cNvSpPr>
            <a:spLocks noGrp="1"/>
          </p:cNvSpPr>
          <p:nvPr>
            <p:ph idx="1"/>
          </p:nvPr>
        </p:nvSpPr>
        <p:spPr/>
        <p:txBody>
          <a:bodyPr/>
          <a:lstStyle/>
          <a:p>
            <a:r>
              <a:rPr lang="en-US" dirty="0"/>
              <a:t>Please feel free to come and see me (9</a:t>
            </a:r>
            <a:r>
              <a:rPr lang="en-US" baseline="30000" dirty="0"/>
              <a:t>th</a:t>
            </a:r>
            <a:r>
              <a:rPr lang="en-US" dirty="0"/>
              <a:t> Floor, Sir Michael Uren Research Hub, White City Campus) or email (p.barnaghi@imperial.ac.uk). </a:t>
            </a:r>
          </a:p>
          <a:p>
            <a:endParaRPr lang="en-US" dirty="0"/>
          </a:p>
        </p:txBody>
      </p:sp>
      <p:sp>
        <p:nvSpPr>
          <p:cNvPr id="4" name="Slide Number Placeholder 3">
            <a:extLst>
              <a:ext uri="{FF2B5EF4-FFF2-40B4-BE49-F238E27FC236}">
                <a16:creationId xmlns:a16="http://schemas.microsoft.com/office/drawing/2014/main" id="{5871F661-CD16-4A1E-EAB3-76CFDCC66AF4}"/>
              </a:ext>
            </a:extLst>
          </p:cNvPr>
          <p:cNvSpPr>
            <a:spLocks noGrp="1"/>
          </p:cNvSpPr>
          <p:nvPr>
            <p:ph type="sldNum" sz="quarter" idx="12"/>
          </p:nvPr>
        </p:nvSpPr>
        <p:spPr/>
        <p:txBody>
          <a:bodyPr/>
          <a:lstStyle/>
          <a:p>
            <a:fld id="{44E22EE9-B8A0-0641-9265-052CFE9B95A7}" type="slidenum">
              <a:rPr lang="en-GB" altLang="en-US" smtClean="0"/>
              <a:pPr/>
              <a:t>48</a:t>
            </a:fld>
            <a:endParaRPr lang="en-GB" altLang="en-US" dirty="0"/>
          </a:p>
        </p:txBody>
      </p:sp>
    </p:spTree>
    <p:extLst>
      <p:ext uri="{BB962C8B-B14F-4D97-AF65-F5344CB8AC3E}">
        <p14:creationId xmlns:p14="http://schemas.microsoft.com/office/powerpoint/2010/main" val="339632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2C3D7-DAC3-9A4F-A5A7-9205D4EEF4FE}"/>
              </a:ext>
            </a:extLst>
          </p:cNvPr>
          <p:cNvSpPr>
            <a:spLocks noGrp="1"/>
          </p:cNvSpPr>
          <p:nvPr>
            <p:ph type="title"/>
          </p:nvPr>
        </p:nvSpPr>
        <p:spPr/>
        <p:txBody>
          <a:bodyPr/>
          <a:lstStyle/>
          <a:p>
            <a:r>
              <a:rPr lang="en-GB" dirty="0"/>
              <a:t>Example</a:t>
            </a:r>
          </a:p>
        </p:txBody>
      </p:sp>
      <p:sp>
        <p:nvSpPr>
          <p:cNvPr id="3" name="Slide Number Placeholder 2">
            <a:extLst>
              <a:ext uri="{FF2B5EF4-FFF2-40B4-BE49-F238E27FC236}">
                <a16:creationId xmlns:a16="http://schemas.microsoft.com/office/drawing/2014/main" id="{39460941-09E5-23D4-236B-F168659C6120}"/>
              </a:ext>
            </a:extLst>
          </p:cNvPr>
          <p:cNvSpPr>
            <a:spLocks noGrp="1"/>
          </p:cNvSpPr>
          <p:nvPr>
            <p:ph type="sldNum" sz="quarter" idx="12"/>
          </p:nvPr>
        </p:nvSpPr>
        <p:spPr/>
        <p:txBody>
          <a:bodyPr/>
          <a:lstStyle/>
          <a:p>
            <a:fld id="{BB98F552-A29D-2D4E-8192-F20670493719}" type="slidenum">
              <a:rPr lang="en-GB" altLang="en-US" smtClean="0"/>
              <a:pPr/>
              <a:t>5</a:t>
            </a:fld>
            <a:endParaRPr lang="en-GB" altLang="en-US" dirty="0"/>
          </a:p>
        </p:txBody>
      </p:sp>
      <p:pic>
        <p:nvPicPr>
          <p:cNvPr id="5" name="Picture 4" descr="Chart, scatter chart&#10;&#10;Description automatically generated">
            <a:extLst>
              <a:ext uri="{FF2B5EF4-FFF2-40B4-BE49-F238E27FC236}">
                <a16:creationId xmlns:a16="http://schemas.microsoft.com/office/drawing/2014/main" id="{0B282224-3637-81FB-20E4-DE57E7800D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913347"/>
            <a:ext cx="4575259" cy="4370927"/>
          </a:xfrm>
          <a:prstGeom prst="rect">
            <a:avLst/>
          </a:prstGeom>
        </p:spPr>
      </p:pic>
      <p:sp>
        <p:nvSpPr>
          <p:cNvPr id="6" name="TextBox 5">
            <a:extLst>
              <a:ext uri="{FF2B5EF4-FFF2-40B4-BE49-F238E27FC236}">
                <a16:creationId xmlns:a16="http://schemas.microsoft.com/office/drawing/2014/main" id="{C76F6162-5506-07F2-3A0E-D5E312264261}"/>
              </a:ext>
            </a:extLst>
          </p:cNvPr>
          <p:cNvSpPr txBox="1"/>
          <p:nvPr/>
        </p:nvSpPr>
        <p:spPr>
          <a:xfrm>
            <a:off x="984824" y="5213457"/>
            <a:ext cx="5598368" cy="246221"/>
          </a:xfrm>
          <a:prstGeom prst="rect">
            <a:avLst/>
          </a:prstGeom>
          <a:noFill/>
        </p:spPr>
        <p:txBody>
          <a:bodyPr wrap="square">
            <a:spAutoFit/>
          </a:bodyPr>
          <a:lstStyle/>
          <a:p>
            <a:r>
              <a:rPr lang="en-GB" sz="1000" dirty="0">
                <a:latin typeface="Gill Sans MT" panose="020B0502020104020203" pitchFamily="34" charset="77"/>
              </a:rPr>
              <a:t>Source: https://</a:t>
            </a:r>
            <a:r>
              <a:rPr lang="en-GB" sz="1000" dirty="0" err="1">
                <a:latin typeface="Gill Sans MT" panose="020B0502020104020203" pitchFamily="34" charset="77"/>
              </a:rPr>
              <a:t>xavierbourretsicotte.github.io</a:t>
            </a:r>
            <a:r>
              <a:rPr lang="en-GB" sz="1000" dirty="0">
                <a:latin typeface="Gill Sans MT" panose="020B0502020104020203" pitchFamily="34" charset="77"/>
              </a:rPr>
              <a:t>/</a:t>
            </a:r>
            <a:r>
              <a:rPr lang="en-GB" sz="1000" dirty="0" err="1">
                <a:latin typeface="Gill Sans MT" panose="020B0502020104020203" pitchFamily="34" charset="77"/>
              </a:rPr>
              <a:t>Kernel_feature_map.html</a:t>
            </a:r>
            <a:endParaRPr lang="en-GB" sz="1000" dirty="0">
              <a:latin typeface="Gill Sans MT" panose="020B0502020104020203" pitchFamily="34" charset="77"/>
            </a:endParaRPr>
          </a:p>
        </p:txBody>
      </p:sp>
    </p:spTree>
    <p:extLst>
      <p:ext uri="{BB962C8B-B14F-4D97-AF65-F5344CB8AC3E}">
        <p14:creationId xmlns:p14="http://schemas.microsoft.com/office/powerpoint/2010/main" val="2429646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BE53D-278A-2052-8BD7-C4F0053EF639}"/>
              </a:ext>
            </a:extLst>
          </p:cNvPr>
          <p:cNvSpPr>
            <a:spLocks noGrp="1"/>
          </p:cNvSpPr>
          <p:nvPr>
            <p:ph type="title"/>
          </p:nvPr>
        </p:nvSpPr>
        <p:spPr/>
        <p:txBody>
          <a:bodyPr/>
          <a:lstStyle/>
          <a:p>
            <a:r>
              <a:rPr lang="en-GB" dirty="0"/>
              <a:t>Example – applying polynomial kernel</a:t>
            </a:r>
          </a:p>
        </p:txBody>
      </p:sp>
      <p:sp>
        <p:nvSpPr>
          <p:cNvPr id="3" name="Slide Number Placeholder 2">
            <a:extLst>
              <a:ext uri="{FF2B5EF4-FFF2-40B4-BE49-F238E27FC236}">
                <a16:creationId xmlns:a16="http://schemas.microsoft.com/office/drawing/2014/main" id="{2653ADF9-63BD-C075-3761-77E24A62AB67}"/>
              </a:ext>
            </a:extLst>
          </p:cNvPr>
          <p:cNvSpPr>
            <a:spLocks noGrp="1"/>
          </p:cNvSpPr>
          <p:nvPr>
            <p:ph type="sldNum" sz="quarter" idx="12"/>
          </p:nvPr>
        </p:nvSpPr>
        <p:spPr/>
        <p:txBody>
          <a:bodyPr/>
          <a:lstStyle/>
          <a:p>
            <a:fld id="{BB98F552-A29D-2D4E-8192-F20670493719}" type="slidenum">
              <a:rPr lang="en-GB" altLang="en-US" smtClean="0"/>
              <a:pPr/>
              <a:t>6</a:t>
            </a:fld>
            <a:endParaRPr lang="en-GB" altLang="en-US" dirty="0"/>
          </a:p>
        </p:txBody>
      </p:sp>
      <p:pic>
        <p:nvPicPr>
          <p:cNvPr id="5" name="Picture 4" descr="Chart, scatter chart&#10;&#10;Description automatically generated">
            <a:extLst>
              <a:ext uri="{FF2B5EF4-FFF2-40B4-BE49-F238E27FC236}">
                <a16:creationId xmlns:a16="http://schemas.microsoft.com/office/drawing/2014/main" id="{3C7371EB-63CC-9AB6-D5A1-E41CBE018C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930011"/>
            <a:ext cx="7772400" cy="4032297"/>
          </a:xfrm>
          <a:prstGeom prst="rect">
            <a:avLst/>
          </a:prstGeom>
        </p:spPr>
      </p:pic>
      <p:sp>
        <p:nvSpPr>
          <p:cNvPr id="7" name="TextBox 6">
            <a:extLst>
              <a:ext uri="{FF2B5EF4-FFF2-40B4-BE49-F238E27FC236}">
                <a16:creationId xmlns:a16="http://schemas.microsoft.com/office/drawing/2014/main" id="{4017D4C3-5C50-98CA-9C9F-709C5F6FA803}"/>
              </a:ext>
            </a:extLst>
          </p:cNvPr>
          <p:cNvSpPr txBox="1"/>
          <p:nvPr/>
        </p:nvSpPr>
        <p:spPr>
          <a:xfrm>
            <a:off x="984824" y="5213457"/>
            <a:ext cx="5598368" cy="246221"/>
          </a:xfrm>
          <a:prstGeom prst="rect">
            <a:avLst/>
          </a:prstGeom>
          <a:noFill/>
        </p:spPr>
        <p:txBody>
          <a:bodyPr wrap="square">
            <a:spAutoFit/>
          </a:bodyPr>
          <a:lstStyle/>
          <a:p>
            <a:r>
              <a:rPr lang="en-GB" sz="1000" dirty="0">
                <a:latin typeface="Gill Sans MT" panose="020B0502020104020203" pitchFamily="34" charset="77"/>
              </a:rPr>
              <a:t>Source: https://</a:t>
            </a:r>
            <a:r>
              <a:rPr lang="en-GB" sz="1000" dirty="0" err="1">
                <a:latin typeface="Gill Sans MT" panose="020B0502020104020203" pitchFamily="34" charset="77"/>
              </a:rPr>
              <a:t>xavierbourretsicotte.github.io</a:t>
            </a:r>
            <a:r>
              <a:rPr lang="en-GB" sz="1000" dirty="0">
                <a:latin typeface="Gill Sans MT" panose="020B0502020104020203" pitchFamily="34" charset="77"/>
              </a:rPr>
              <a:t>/</a:t>
            </a:r>
            <a:r>
              <a:rPr lang="en-GB" sz="1000" dirty="0" err="1">
                <a:latin typeface="Gill Sans MT" panose="020B0502020104020203" pitchFamily="34" charset="77"/>
              </a:rPr>
              <a:t>Kernel_feature_map.html</a:t>
            </a:r>
            <a:endParaRPr lang="en-GB" sz="1000" dirty="0">
              <a:latin typeface="Gill Sans MT" panose="020B0502020104020203" pitchFamily="34" charset="77"/>
            </a:endParaRPr>
          </a:p>
        </p:txBody>
      </p:sp>
    </p:spTree>
    <p:extLst>
      <p:ext uri="{BB962C8B-B14F-4D97-AF65-F5344CB8AC3E}">
        <p14:creationId xmlns:p14="http://schemas.microsoft.com/office/powerpoint/2010/main" val="2457728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5799B-50CA-ADDC-CDE5-27360542A289}"/>
              </a:ext>
            </a:extLst>
          </p:cNvPr>
          <p:cNvSpPr>
            <a:spLocks noGrp="1"/>
          </p:cNvSpPr>
          <p:nvPr>
            <p:ph type="title"/>
          </p:nvPr>
        </p:nvSpPr>
        <p:spPr/>
        <p:txBody>
          <a:bodyPr/>
          <a:lstStyle/>
          <a:p>
            <a:r>
              <a:rPr lang="en-GB" dirty="0"/>
              <a:t>What is a polynomial kernel?</a:t>
            </a:r>
          </a:p>
        </p:txBody>
      </p:sp>
      <p:sp>
        <p:nvSpPr>
          <p:cNvPr id="4" name="Content Placeholder 3">
            <a:extLst>
              <a:ext uri="{FF2B5EF4-FFF2-40B4-BE49-F238E27FC236}">
                <a16:creationId xmlns:a16="http://schemas.microsoft.com/office/drawing/2014/main" id="{E93AEBCE-3481-58BA-791F-A333F30BA202}"/>
              </a:ext>
            </a:extLst>
          </p:cNvPr>
          <p:cNvSpPr>
            <a:spLocks noGrp="1"/>
          </p:cNvSpPr>
          <p:nvPr>
            <p:ph idx="1"/>
          </p:nvPr>
        </p:nvSpPr>
        <p:spPr/>
        <p:txBody>
          <a:bodyPr/>
          <a:lstStyle/>
          <a:p>
            <a:r>
              <a:rPr lang="en-GB" dirty="0"/>
              <a:t>If our data is a set of (x</a:t>
            </a:r>
            <a:r>
              <a:rPr lang="en-GB" baseline="-25000" dirty="0"/>
              <a:t>1</a:t>
            </a:r>
            <a:r>
              <a:rPr lang="en-GB" dirty="0"/>
              <a:t>, x</a:t>
            </a:r>
            <a:r>
              <a:rPr lang="en-GB" baseline="-25000" dirty="0"/>
              <a:t>2</a:t>
            </a:r>
            <a:r>
              <a:rPr lang="en-GB" dirty="0"/>
              <a:t>)</a:t>
            </a:r>
          </a:p>
          <a:p>
            <a:r>
              <a:rPr lang="en-GB" dirty="0"/>
              <a:t>Transform it to (z</a:t>
            </a:r>
            <a:r>
              <a:rPr lang="en-GB" baseline="-25000" dirty="0"/>
              <a:t>1</a:t>
            </a:r>
            <a:r>
              <a:rPr lang="en-GB" dirty="0"/>
              <a:t>,z</a:t>
            </a:r>
            <a:r>
              <a:rPr lang="en-GB" baseline="-25000" dirty="0"/>
              <a:t>2</a:t>
            </a:r>
            <a:r>
              <a:rPr lang="en-GB" dirty="0"/>
              <a:t>,z</a:t>
            </a:r>
            <a:r>
              <a:rPr lang="en-GB" baseline="-25000" dirty="0"/>
              <a:t>3</a:t>
            </a:r>
            <a:r>
              <a:rPr lang="en-GB" dirty="0"/>
              <a:t>) in which: </a:t>
            </a:r>
          </a:p>
          <a:p>
            <a:pPr lvl="1"/>
            <a:r>
              <a:rPr lang="en-GB" sz="1800" dirty="0"/>
              <a:t>z</a:t>
            </a:r>
            <a:r>
              <a:rPr lang="en-GB" sz="1800" baseline="-25000" dirty="0"/>
              <a:t>1</a:t>
            </a:r>
            <a:r>
              <a:rPr lang="en-GB" sz="1800" dirty="0"/>
              <a:t> = x</a:t>
            </a:r>
            <a:r>
              <a:rPr lang="en-GB" sz="1800" baseline="-25000" dirty="0"/>
              <a:t>1</a:t>
            </a:r>
            <a:r>
              <a:rPr lang="en-GB" sz="1800" dirty="0"/>
              <a:t>; </a:t>
            </a:r>
          </a:p>
          <a:p>
            <a:pPr lvl="1"/>
            <a:r>
              <a:rPr lang="en-GB" sz="1800" dirty="0"/>
              <a:t>z</a:t>
            </a:r>
            <a:r>
              <a:rPr lang="en-GB" sz="1800" baseline="-25000" dirty="0"/>
              <a:t>2</a:t>
            </a:r>
            <a:r>
              <a:rPr lang="en-GB" sz="1800" dirty="0"/>
              <a:t> = x</a:t>
            </a:r>
            <a:r>
              <a:rPr lang="en-GB" sz="1800" baseline="-25000" dirty="0"/>
              <a:t>2</a:t>
            </a:r>
            <a:r>
              <a:rPr lang="en-GB" sz="1800" dirty="0"/>
              <a:t>; </a:t>
            </a:r>
          </a:p>
          <a:p>
            <a:pPr lvl="1"/>
            <a:r>
              <a:rPr lang="en-GB" sz="1800" dirty="0"/>
              <a:t>z</a:t>
            </a:r>
            <a:r>
              <a:rPr lang="en-GB" sz="1800" baseline="-25000" dirty="0"/>
              <a:t>3</a:t>
            </a:r>
            <a:r>
              <a:rPr lang="en-GB" sz="1800" dirty="0"/>
              <a:t> = x</a:t>
            </a:r>
            <a:r>
              <a:rPr lang="en-GB" sz="1800" baseline="-25000" dirty="0"/>
              <a:t>1</a:t>
            </a:r>
            <a:r>
              <a:rPr lang="en-GB" sz="1800" baseline="30000" dirty="0"/>
              <a:t>2</a:t>
            </a:r>
            <a:r>
              <a:rPr lang="en-GB" sz="1800" dirty="0"/>
              <a:t> + x</a:t>
            </a:r>
            <a:r>
              <a:rPr lang="en-GB" sz="1800" baseline="-25000" dirty="0"/>
              <a:t>2</a:t>
            </a:r>
            <a:r>
              <a:rPr lang="en-GB" sz="1800" baseline="30000" dirty="0"/>
              <a:t>2</a:t>
            </a:r>
          </a:p>
          <a:p>
            <a:r>
              <a:rPr lang="en-GB" dirty="0"/>
              <a:t>(z</a:t>
            </a:r>
            <a:r>
              <a:rPr lang="en-GB" baseline="-25000" dirty="0"/>
              <a:t>1</a:t>
            </a:r>
            <a:r>
              <a:rPr lang="en-GB" dirty="0"/>
              <a:t>,z</a:t>
            </a:r>
            <a:r>
              <a:rPr lang="en-GB" baseline="-25000" dirty="0"/>
              <a:t>2</a:t>
            </a:r>
            <a:r>
              <a:rPr lang="en-GB" dirty="0"/>
              <a:t>,z</a:t>
            </a:r>
            <a:r>
              <a:rPr lang="en-GB" baseline="-25000" dirty="0"/>
              <a:t>3</a:t>
            </a:r>
            <a:r>
              <a:rPr lang="en-GB" dirty="0"/>
              <a:t>)= (</a:t>
            </a:r>
            <a:r>
              <a:rPr lang="en-GB" sz="2000" dirty="0"/>
              <a:t>x</a:t>
            </a:r>
            <a:r>
              <a:rPr lang="en-GB" sz="2000" baseline="-25000" dirty="0"/>
              <a:t>1</a:t>
            </a:r>
            <a:r>
              <a:rPr lang="en-GB" sz="2000" dirty="0"/>
              <a:t>, x</a:t>
            </a:r>
            <a:r>
              <a:rPr lang="en-GB" sz="2000" baseline="-25000" dirty="0"/>
              <a:t>2</a:t>
            </a:r>
            <a:r>
              <a:rPr lang="en-GB" baseline="-25000" dirty="0"/>
              <a:t>, </a:t>
            </a:r>
            <a:r>
              <a:rPr lang="en-GB" dirty="0"/>
              <a:t>,</a:t>
            </a:r>
            <a:r>
              <a:rPr lang="en-GB" sz="2000" dirty="0"/>
              <a:t>x</a:t>
            </a:r>
            <a:r>
              <a:rPr lang="en-GB" sz="2000" baseline="-25000" dirty="0"/>
              <a:t>1</a:t>
            </a:r>
            <a:r>
              <a:rPr lang="en-GB" sz="2000" baseline="30000" dirty="0"/>
              <a:t>2</a:t>
            </a:r>
            <a:r>
              <a:rPr lang="en-GB" sz="2000" dirty="0"/>
              <a:t> + x</a:t>
            </a:r>
            <a:r>
              <a:rPr lang="en-GB" sz="2000" baseline="-25000" dirty="0"/>
              <a:t>2</a:t>
            </a:r>
            <a:r>
              <a:rPr lang="en-GB" sz="2000" baseline="30000" dirty="0"/>
              <a:t>2</a:t>
            </a:r>
            <a:r>
              <a:rPr lang="en-GB" sz="2000" dirty="0"/>
              <a:t>)</a:t>
            </a:r>
          </a:p>
          <a:p>
            <a:r>
              <a:rPr lang="en-GB" dirty="0"/>
              <a:t>This is in fact sum of polynomials</a:t>
            </a:r>
          </a:p>
          <a:p>
            <a:endParaRPr lang="en-GB" dirty="0"/>
          </a:p>
        </p:txBody>
      </p:sp>
      <p:sp>
        <p:nvSpPr>
          <p:cNvPr id="3" name="Slide Number Placeholder 2">
            <a:extLst>
              <a:ext uri="{FF2B5EF4-FFF2-40B4-BE49-F238E27FC236}">
                <a16:creationId xmlns:a16="http://schemas.microsoft.com/office/drawing/2014/main" id="{72F12EB3-C846-B8A6-CC56-4EC627FC9231}"/>
              </a:ext>
            </a:extLst>
          </p:cNvPr>
          <p:cNvSpPr>
            <a:spLocks noGrp="1"/>
          </p:cNvSpPr>
          <p:nvPr>
            <p:ph type="sldNum" sz="quarter" idx="12"/>
          </p:nvPr>
        </p:nvSpPr>
        <p:spPr/>
        <p:txBody>
          <a:bodyPr/>
          <a:lstStyle/>
          <a:p>
            <a:fld id="{BB98F552-A29D-2D4E-8192-F20670493719}" type="slidenum">
              <a:rPr lang="en-GB" altLang="en-US" smtClean="0"/>
              <a:pPr/>
              <a:t>7</a:t>
            </a:fld>
            <a:endParaRPr lang="en-GB" altLang="en-US" dirty="0"/>
          </a:p>
        </p:txBody>
      </p:sp>
    </p:spTree>
    <p:extLst>
      <p:ext uri="{BB962C8B-B14F-4D97-AF65-F5344CB8AC3E}">
        <p14:creationId xmlns:p14="http://schemas.microsoft.com/office/powerpoint/2010/main" val="1511828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FFB92-1556-E6F8-66DC-75497CBF50B7}"/>
              </a:ext>
            </a:extLst>
          </p:cNvPr>
          <p:cNvSpPr>
            <a:spLocks noGrp="1"/>
          </p:cNvSpPr>
          <p:nvPr>
            <p:ph type="title"/>
          </p:nvPr>
        </p:nvSpPr>
        <p:spPr/>
        <p:txBody>
          <a:bodyPr/>
          <a:lstStyle/>
          <a:p>
            <a:r>
              <a:rPr lang="en-GB" dirty="0"/>
              <a:t>A polynomial kernel</a:t>
            </a:r>
          </a:p>
        </p:txBody>
      </p:sp>
      <p:sp>
        <p:nvSpPr>
          <p:cNvPr id="3" name="Slide Number Placeholder 2">
            <a:extLst>
              <a:ext uri="{FF2B5EF4-FFF2-40B4-BE49-F238E27FC236}">
                <a16:creationId xmlns:a16="http://schemas.microsoft.com/office/drawing/2014/main" id="{A77DC5F4-5992-47A5-D3F7-3A3FC17D626D}"/>
              </a:ext>
            </a:extLst>
          </p:cNvPr>
          <p:cNvSpPr>
            <a:spLocks noGrp="1"/>
          </p:cNvSpPr>
          <p:nvPr>
            <p:ph type="sldNum" sz="quarter" idx="12"/>
          </p:nvPr>
        </p:nvSpPr>
        <p:spPr/>
        <p:txBody>
          <a:bodyPr/>
          <a:lstStyle/>
          <a:p>
            <a:fld id="{BB98F552-A29D-2D4E-8192-F20670493719}" type="slidenum">
              <a:rPr lang="en-GB" altLang="en-US" smtClean="0"/>
              <a:pPr/>
              <a:t>8</a:t>
            </a:fld>
            <a:endParaRPr lang="en-GB" altLang="en-US" dirty="0"/>
          </a:p>
        </p:txBody>
      </p:sp>
      <p:pic>
        <p:nvPicPr>
          <p:cNvPr id="5" name="Picture 4" descr="Graphical user interface, text, application&#10;&#10;Description automatically generated">
            <a:extLst>
              <a:ext uri="{FF2B5EF4-FFF2-40B4-BE49-F238E27FC236}">
                <a16:creationId xmlns:a16="http://schemas.microsoft.com/office/drawing/2014/main" id="{E01CD895-2EB1-010B-4AB3-22D5071430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107760"/>
            <a:ext cx="7772400" cy="1345025"/>
          </a:xfrm>
          <a:prstGeom prst="rect">
            <a:avLst/>
          </a:prstGeom>
        </p:spPr>
      </p:pic>
      <p:pic>
        <p:nvPicPr>
          <p:cNvPr id="7" name="Picture 6" descr="Chart, scatter chart&#10;&#10;Description automatically generated">
            <a:extLst>
              <a:ext uri="{FF2B5EF4-FFF2-40B4-BE49-F238E27FC236}">
                <a16:creationId xmlns:a16="http://schemas.microsoft.com/office/drawing/2014/main" id="{F21D756C-E186-9CF5-1A16-1F6FFF874B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656" y="2701619"/>
            <a:ext cx="5487516" cy="2760237"/>
          </a:xfrm>
          <a:prstGeom prst="rect">
            <a:avLst/>
          </a:prstGeom>
        </p:spPr>
      </p:pic>
      <p:sp>
        <p:nvSpPr>
          <p:cNvPr id="8" name="TextBox 7">
            <a:extLst>
              <a:ext uri="{FF2B5EF4-FFF2-40B4-BE49-F238E27FC236}">
                <a16:creationId xmlns:a16="http://schemas.microsoft.com/office/drawing/2014/main" id="{C80DAB15-04F9-4E8A-A349-5C9CDFEC22A4}"/>
              </a:ext>
            </a:extLst>
          </p:cNvPr>
          <p:cNvSpPr txBox="1"/>
          <p:nvPr/>
        </p:nvSpPr>
        <p:spPr>
          <a:xfrm>
            <a:off x="984824" y="5419591"/>
            <a:ext cx="5598368" cy="246221"/>
          </a:xfrm>
          <a:prstGeom prst="rect">
            <a:avLst/>
          </a:prstGeom>
          <a:noFill/>
        </p:spPr>
        <p:txBody>
          <a:bodyPr wrap="square">
            <a:spAutoFit/>
          </a:bodyPr>
          <a:lstStyle/>
          <a:p>
            <a:r>
              <a:rPr lang="en-GB" sz="1000" dirty="0">
                <a:latin typeface="Gill Sans MT" panose="020B0502020104020203" pitchFamily="34" charset="77"/>
              </a:rPr>
              <a:t>Source: https://</a:t>
            </a:r>
            <a:r>
              <a:rPr lang="en-GB" sz="1000" dirty="0" err="1">
                <a:latin typeface="Gill Sans MT" panose="020B0502020104020203" pitchFamily="34" charset="77"/>
              </a:rPr>
              <a:t>xavierbourretsicotte.github.io</a:t>
            </a:r>
            <a:r>
              <a:rPr lang="en-GB" sz="1000" dirty="0">
                <a:latin typeface="Gill Sans MT" panose="020B0502020104020203" pitchFamily="34" charset="77"/>
              </a:rPr>
              <a:t>/</a:t>
            </a:r>
            <a:r>
              <a:rPr lang="en-GB" sz="1000" dirty="0" err="1">
                <a:latin typeface="Gill Sans MT" panose="020B0502020104020203" pitchFamily="34" charset="77"/>
              </a:rPr>
              <a:t>Kernel_feature_map.html</a:t>
            </a:r>
            <a:endParaRPr lang="en-GB" sz="1000" dirty="0">
              <a:latin typeface="Gill Sans MT" panose="020B0502020104020203" pitchFamily="34" charset="77"/>
            </a:endParaRPr>
          </a:p>
        </p:txBody>
      </p:sp>
    </p:spTree>
    <p:extLst>
      <p:ext uri="{BB962C8B-B14F-4D97-AF65-F5344CB8AC3E}">
        <p14:creationId xmlns:p14="http://schemas.microsoft.com/office/powerpoint/2010/main" val="3088468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F2DD0-8F9A-C927-0175-4063B1FBFA17}"/>
              </a:ext>
            </a:extLst>
          </p:cNvPr>
          <p:cNvSpPr>
            <a:spLocks noGrp="1"/>
          </p:cNvSpPr>
          <p:nvPr>
            <p:ph type="title"/>
          </p:nvPr>
        </p:nvSpPr>
        <p:spPr/>
        <p:txBody>
          <a:bodyPr/>
          <a:lstStyle/>
          <a:p>
            <a:pPr algn="l"/>
            <a:r>
              <a:rPr lang="en-GB" dirty="0"/>
              <a:t>Gaussian Radial Basis Function (RBF)</a:t>
            </a:r>
          </a:p>
        </p:txBody>
      </p:sp>
      <p:sp>
        <p:nvSpPr>
          <p:cNvPr id="4" name="Slide Number Placeholder 3">
            <a:extLst>
              <a:ext uri="{FF2B5EF4-FFF2-40B4-BE49-F238E27FC236}">
                <a16:creationId xmlns:a16="http://schemas.microsoft.com/office/drawing/2014/main" id="{0E130091-22A3-E3D2-DA8E-B11D47669AF4}"/>
              </a:ext>
            </a:extLst>
          </p:cNvPr>
          <p:cNvSpPr>
            <a:spLocks noGrp="1"/>
          </p:cNvSpPr>
          <p:nvPr>
            <p:ph type="sldNum" sz="quarter" idx="12"/>
          </p:nvPr>
        </p:nvSpPr>
        <p:spPr/>
        <p:txBody>
          <a:bodyPr/>
          <a:lstStyle/>
          <a:p>
            <a:fld id="{44E22EE9-B8A0-0641-9265-052CFE9B95A7}" type="slidenum">
              <a:rPr lang="en-GB" altLang="en-US" smtClean="0"/>
              <a:pPr/>
              <a:t>9</a:t>
            </a:fld>
            <a:endParaRPr lang="en-GB" altLang="en-US" dirty="0"/>
          </a:p>
        </p:txBody>
      </p:sp>
      <p:pic>
        <p:nvPicPr>
          <p:cNvPr id="6" name="Picture 5" descr="Graphical user interface, text, application&#10;&#10;Description automatically generated">
            <a:extLst>
              <a:ext uri="{FF2B5EF4-FFF2-40B4-BE49-F238E27FC236}">
                <a16:creationId xmlns:a16="http://schemas.microsoft.com/office/drawing/2014/main" id="{9F5A90BE-5B28-2146-23B4-0DB837CD0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057301"/>
            <a:ext cx="7702624" cy="1641212"/>
          </a:xfrm>
          <a:prstGeom prst="rect">
            <a:avLst/>
          </a:prstGeom>
        </p:spPr>
      </p:pic>
      <p:pic>
        <p:nvPicPr>
          <p:cNvPr id="8" name="Picture 7" descr="Chart, scatter chart&#10;&#10;Description automatically generated">
            <a:extLst>
              <a:ext uri="{FF2B5EF4-FFF2-40B4-BE49-F238E27FC236}">
                <a16:creationId xmlns:a16="http://schemas.microsoft.com/office/drawing/2014/main" id="{71DA3824-304E-8D5B-09EF-4E4D6A9D70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696" y="2876621"/>
            <a:ext cx="5282034" cy="2612705"/>
          </a:xfrm>
          <a:prstGeom prst="rect">
            <a:avLst/>
          </a:prstGeom>
        </p:spPr>
      </p:pic>
      <p:sp>
        <p:nvSpPr>
          <p:cNvPr id="9" name="TextBox 8">
            <a:extLst>
              <a:ext uri="{FF2B5EF4-FFF2-40B4-BE49-F238E27FC236}">
                <a16:creationId xmlns:a16="http://schemas.microsoft.com/office/drawing/2014/main" id="{BE03F3AA-93E6-E6C7-D734-FB7102D94053}"/>
              </a:ext>
            </a:extLst>
          </p:cNvPr>
          <p:cNvSpPr txBox="1"/>
          <p:nvPr/>
        </p:nvSpPr>
        <p:spPr>
          <a:xfrm>
            <a:off x="984824" y="5491599"/>
            <a:ext cx="5598368" cy="246221"/>
          </a:xfrm>
          <a:prstGeom prst="rect">
            <a:avLst/>
          </a:prstGeom>
          <a:noFill/>
        </p:spPr>
        <p:txBody>
          <a:bodyPr wrap="square">
            <a:spAutoFit/>
          </a:bodyPr>
          <a:lstStyle/>
          <a:p>
            <a:r>
              <a:rPr lang="en-GB" sz="1000" dirty="0">
                <a:latin typeface="Gill Sans MT" panose="020B0502020104020203" pitchFamily="34" charset="77"/>
              </a:rPr>
              <a:t>Source: https://</a:t>
            </a:r>
            <a:r>
              <a:rPr lang="en-GB" sz="1000" dirty="0" err="1">
                <a:latin typeface="Gill Sans MT" panose="020B0502020104020203" pitchFamily="34" charset="77"/>
              </a:rPr>
              <a:t>xavierbourretsicotte.github.io</a:t>
            </a:r>
            <a:r>
              <a:rPr lang="en-GB" sz="1000" dirty="0">
                <a:latin typeface="Gill Sans MT" panose="020B0502020104020203" pitchFamily="34" charset="77"/>
              </a:rPr>
              <a:t>/</a:t>
            </a:r>
            <a:r>
              <a:rPr lang="en-GB" sz="1000" dirty="0" err="1">
                <a:latin typeface="Gill Sans MT" panose="020B0502020104020203" pitchFamily="34" charset="77"/>
              </a:rPr>
              <a:t>Kernel_feature_map.html</a:t>
            </a:r>
            <a:endParaRPr lang="en-GB" sz="1000" dirty="0">
              <a:latin typeface="Gill Sans MT" panose="020B0502020104020203" pitchFamily="34" charset="77"/>
            </a:endParaRPr>
          </a:p>
        </p:txBody>
      </p:sp>
    </p:spTree>
    <p:extLst>
      <p:ext uri="{BB962C8B-B14F-4D97-AF65-F5344CB8AC3E}">
        <p14:creationId xmlns:p14="http://schemas.microsoft.com/office/powerpoint/2010/main" val="2356222040"/>
      </p:ext>
    </p:extLst>
  </p:cSld>
  <p:clrMapOvr>
    <a:masterClrMapping/>
  </p:clrMapOvr>
</p:sld>
</file>

<file path=ppt/theme/theme1.xml><?xml version="1.0" encoding="utf-8"?>
<a:theme xmlns:a="http://schemas.openxmlformats.org/drawingml/2006/main" name="CCSR">
  <a:themeElements>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CSR">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CS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CS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CS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CS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CS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CS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CS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CS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CS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CS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CS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27B08E2-1ED8-9047-9A41-7FD6E07FF0DE}">
  <we:reference id="wa200002290" version="1.0.0.3" store="en-001" storeType="OMEX"/>
  <we:alternateReferences>
    <we:reference id="WA200002290" version="1.0.0.3" store="" storeType="OMEX"/>
  </we:alternateReferences>
  <we:properties>
    <we:property name="mathList" value="[{&quot;id&quot;:&quot;1&quot;,&quot;code&quot;:&quot;$\\hat{y}\\,=\\,w_{0}\\,\\times\\,x_{0}\\,+\\,w_{1}\\times\\,x_{1}\\,+\\,w_{2\\,}\\times\\,x_{3}\\,+\\,...\\,+\\,w_{n}\\,\\times\\,x_{n}$&quot;,&quot;font&quot;:{&quot;size&quot;:18,&quot;family&quot;:&quot;Arial&quot;,&quot;color&quot;:&quot;black&quot;},&quot;type&quot;:&quot;$&quot;},{&quot;id&quot;:&quot;1&quot;,&quot;code&quot;:&quot;$\\sum_{i=1}^{m}\\left(y_{i\\,-\\,}\\hat{y}\\right)^{2}$&quot;,&quot;font&quot;:{&quot;size&quot;:&quot;18&quot;,&quot;family&quot;:&quot;Arial&quot;,&quot;color&quot;:&quot;black&quot;},&quot;type&quot;:&quot;$&quot;},{&quot;id&quot;:&quot;1&quot;,&quot;code&quot;:&quot;$\\sum_{i=1}^{m}\\left(y_{i\\,-\\,}\\hat{y}\\right)^{2}\\,=\\,\\sum_{i=1}^{m}\\left(y_{i}\\,-\\,\\sum_{j=1}^{n}\\,x_{ij}\\right)$&quot;,&quot;font&quot;:{&quot;size&quot;:&quot;18&quot;,&quot;family&quot;:&quot;Arial&quot;,&quot;color&quot;:&quot;black&quot;},&quot;type&quot;:&quot;$&quot;},{&quot;id&quot;:&quot;1&quot;,&quot;code&quot;:&quot;$\\sum_{i=1}^{m}\\left(y_{i\\,-\\,}\\hat{y}\\right)^{2}\\,=\\,\\sum_{i=1}^{m}\\left(y_{i}\\,-\\,\\sum_{j=1}^{n}\\,x_{ij}\\right)\\,+\\,\\lambda\\,\\sum_{j=0}^{n}\\,w_{j^{}}^{2}$&quot;,&quot;font&quot;:{&quot;size&quot;:12,&quot;family&quot;:&quot;Arial&quot;,&quot;color&quot;:&quot;black&quot;},&quot;type&quot;:&quot;$&quot;},{&quot;id&quot;:&quot;1&quot;,&quot;code&quot;:&quot;$\\sum_{i=1}^{m}\\left(y_{i\\,-\\,}\\hat{y}\\right)^{2}\\,=\\,\\sum_{i=1}^{m}\\left(y_{i}\\,-\\,\\sum_{j=1}^{n}\\,x_{ij}\\right)\\,+\\,\\lambda\\,\\sum_{j=0}^{n}\\,w_{j^{}}^{}$&quot;,&quot;font&quot;:{&quot;size&quot;:12,&quot;family&quot;:&quot;Arial&quot;,&quot;color&quot;:&quot;black&quot;},&quot;type&quot;:&quot;$&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39772</TotalTime>
  <Words>2718</Words>
  <Application>Microsoft Macintosh PowerPoint</Application>
  <PresentationFormat>On-screen Show (16:10)</PresentationFormat>
  <Paragraphs>251</Paragraphs>
  <Slides>48</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48</vt:i4>
      </vt:variant>
      <vt:variant>
        <vt:lpstr>Custom Shows</vt:lpstr>
      </vt:variant>
      <vt:variant>
        <vt:i4>1</vt:i4>
      </vt:variant>
    </vt:vector>
  </HeadingPairs>
  <TitlesOfParts>
    <vt:vector size="57" baseType="lpstr">
      <vt:lpstr>-apple-system</vt:lpstr>
      <vt:lpstr>Arial</vt:lpstr>
      <vt:lpstr>Calibri</vt:lpstr>
      <vt:lpstr>Cambria Math</vt:lpstr>
      <vt:lpstr>Gill Sans MT</vt:lpstr>
      <vt:lpstr>Helvetica</vt:lpstr>
      <vt:lpstr>Verdana</vt:lpstr>
      <vt:lpstr>CCSR</vt:lpstr>
      <vt:lpstr>PowerPoint Presentation</vt:lpstr>
      <vt:lpstr>Feature Vectors</vt:lpstr>
      <vt:lpstr>Kernel functions</vt:lpstr>
      <vt:lpstr>Linear separability </vt:lpstr>
      <vt:lpstr>Example</vt:lpstr>
      <vt:lpstr>Example – applying polynomial kernel</vt:lpstr>
      <vt:lpstr>What is a polynomial kernel?</vt:lpstr>
      <vt:lpstr>A polynomial kernel</vt:lpstr>
      <vt:lpstr>Gaussian Radial Basis Function (RBF)</vt:lpstr>
      <vt:lpstr>RBF Kernel in more generalised form*</vt:lpstr>
      <vt:lpstr>Another polynomial function</vt:lpstr>
      <vt:lpstr>Support Vector Machines</vt:lpstr>
      <vt:lpstr>SVM - disadvantages</vt:lpstr>
      <vt:lpstr>SVM Classifier</vt:lpstr>
      <vt:lpstr>SVM Example</vt:lpstr>
      <vt:lpstr>Linear separation</vt:lpstr>
      <vt:lpstr>SVM – linear separation</vt:lpstr>
      <vt:lpstr>Example: SVM for a linearly separable set of 2d-points</vt:lpstr>
      <vt:lpstr>SVM with different kernels</vt:lpstr>
      <vt:lpstr>Decision Trees</vt:lpstr>
      <vt:lpstr>Decision Trees - Example</vt:lpstr>
      <vt:lpstr>Decision Making Using DTs </vt:lpstr>
      <vt:lpstr>DTs in Clinical Applications </vt:lpstr>
      <vt:lpstr>A decision tree model in TBI</vt:lpstr>
      <vt:lpstr>Learning decision trees</vt:lpstr>
      <vt:lpstr>Learning decision trees</vt:lpstr>
      <vt:lpstr>The ID3 algorithms</vt:lpstr>
      <vt:lpstr>Decision Trees - Limitations</vt:lpstr>
      <vt:lpstr>How to overcome these limitations?</vt:lpstr>
      <vt:lpstr>Random Forest</vt:lpstr>
      <vt:lpstr>Ensemble models </vt:lpstr>
      <vt:lpstr>Averaging methods</vt:lpstr>
      <vt:lpstr>Bagging</vt:lpstr>
      <vt:lpstr>Boosting methods</vt:lpstr>
      <vt:lpstr>Random Forests</vt:lpstr>
      <vt:lpstr>Structure of Random Forests</vt:lpstr>
      <vt:lpstr>Example</vt:lpstr>
      <vt:lpstr>Random Forests</vt:lpstr>
      <vt:lpstr>Practical note on RFs</vt:lpstr>
      <vt:lpstr>SHAP</vt:lpstr>
      <vt:lpstr>SHAP example 1</vt:lpstr>
      <vt:lpstr>SHAP example 2</vt:lpstr>
      <vt:lpstr>SHAP example 3</vt:lpstr>
      <vt:lpstr>Review questions </vt:lpstr>
      <vt:lpstr>Q1 – RF vs DT</vt:lpstr>
      <vt:lpstr>Q2</vt:lpstr>
      <vt:lpstr>Q3</vt:lpstr>
      <vt:lpstr>If you have any questions </vt:lpstr>
      <vt:lpstr>Custom Show 1</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neuroscience</dc:title>
  <dc:subject/>
  <dc:creator>P. Barnaghi</dc:creator>
  <cp:keywords/>
  <dc:description/>
  <cp:lastModifiedBy>Barnaghi, Payam</cp:lastModifiedBy>
  <cp:revision>211</cp:revision>
  <cp:lastPrinted>2018-10-01T18:07:26Z</cp:lastPrinted>
  <dcterms:created xsi:type="dcterms:W3CDTF">2015-10-05T13:27:19Z</dcterms:created>
  <dcterms:modified xsi:type="dcterms:W3CDTF">2022-12-15T17:14:58Z</dcterms:modified>
  <cp:category/>
</cp:coreProperties>
</file>