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61"/>
  </p:notesMasterIdLst>
  <p:handoutMasterIdLst>
    <p:handoutMasterId r:id="rId62"/>
  </p:handoutMasterIdLst>
  <p:sldIdLst>
    <p:sldId id="297" r:id="rId2"/>
    <p:sldId id="750" r:id="rId3"/>
    <p:sldId id="745" r:id="rId4"/>
    <p:sldId id="743" r:id="rId5"/>
    <p:sldId id="747" r:id="rId6"/>
    <p:sldId id="749" r:id="rId7"/>
    <p:sldId id="1275" r:id="rId8"/>
    <p:sldId id="1276" r:id="rId9"/>
    <p:sldId id="1277" r:id="rId10"/>
    <p:sldId id="740" r:id="rId11"/>
    <p:sldId id="739" r:id="rId12"/>
    <p:sldId id="741" r:id="rId13"/>
    <p:sldId id="742" r:id="rId14"/>
    <p:sldId id="1278" r:id="rId15"/>
    <p:sldId id="1279" r:id="rId16"/>
    <p:sldId id="1280" r:id="rId17"/>
    <p:sldId id="1281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289" r:id="rId26"/>
    <p:sldId id="1296" r:id="rId27"/>
    <p:sldId id="1293" r:id="rId28"/>
    <p:sldId id="1297" r:id="rId29"/>
    <p:sldId id="1295" r:id="rId30"/>
    <p:sldId id="1290" r:id="rId31"/>
    <p:sldId id="1316" r:id="rId32"/>
    <p:sldId id="1300" r:id="rId33"/>
    <p:sldId id="1299" r:id="rId34"/>
    <p:sldId id="1301" r:id="rId35"/>
    <p:sldId id="1302" r:id="rId36"/>
    <p:sldId id="1303" r:id="rId37"/>
    <p:sldId id="1304" r:id="rId38"/>
    <p:sldId id="1298" r:id="rId39"/>
    <p:sldId id="1305" r:id="rId40"/>
    <p:sldId id="1306" r:id="rId41"/>
    <p:sldId id="1307" r:id="rId42"/>
    <p:sldId id="1308" r:id="rId43"/>
    <p:sldId id="1309" r:id="rId44"/>
    <p:sldId id="1310" r:id="rId45"/>
    <p:sldId id="1311" r:id="rId46"/>
    <p:sldId id="1312" r:id="rId47"/>
    <p:sldId id="1313" r:id="rId48"/>
    <p:sldId id="1319" r:id="rId49"/>
    <p:sldId id="756" r:id="rId50"/>
    <p:sldId id="755" r:id="rId51"/>
    <p:sldId id="1314" r:id="rId52"/>
    <p:sldId id="1315" r:id="rId53"/>
    <p:sldId id="1294" r:id="rId54"/>
    <p:sldId id="1317" r:id="rId55"/>
    <p:sldId id="1318" r:id="rId56"/>
    <p:sldId id="1229" r:id="rId57"/>
    <p:sldId id="1149" r:id="rId58"/>
    <p:sldId id="1274" r:id="rId59"/>
    <p:sldId id="1291" r:id="rId60"/>
  </p:sldIdLst>
  <p:sldSz cx="9144000" cy="5715000" type="screen16x10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21"/>
    <a:srgbClr val="E3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88432"/>
  </p:normalViewPr>
  <p:slideViewPr>
    <p:cSldViewPr>
      <p:cViewPr varScale="1">
        <p:scale>
          <a:sx n="120" d="100"/>
          <a:sy n="120" d="100"/>
        </p:scale>
        <p:origin x="1496" y="1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EEB7E-342C-4D44-8425-C98E9D60E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3D0DD-932A-5741-880E-160F8E56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1C3F073-AC64-0F45-9937-4D0EE9B5E984}" type="datetimeFigureOut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3E12-75FF-1948-A0BC-C4BC40ED2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CBEF-A2D1-1F49-8374-059301F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DDEE506-C1C1-F54C-BD40-4038D1DAC30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C4E84-BDFC-C845-8F71-4073A1793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4964-B399-484A-8577-D0634ABA68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32F774-E9B5-3D45-8CA4-AA6FA7471BBC}" type="datetimeFigureOut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514B9D-D61E-4F4B-9546-FEC972D4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3D1E0-B275-2942-BD74-B78E50E5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21E-BA26-5844-B79E-C0C486E03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62E-DFBE-F243-A709-392C7B2F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214167-E1A5-3945-8E06-82ED2D3A03C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A98A093-E190-1643-8621-BBE2A9C51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768350"/>
            <a:ext cx="614045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89A2DD9-251B-444E-A338-898649BE3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997BF2D-BD94-1048-9965-9A6B956FA52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0D41DE-6798-4242-A467-5F112D2E08E5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Times"/>
              </a:rPr>
              <a:t>Here, </a:t>
            </a:r>
            <a:r>
              <a:rPr lang="en-GB" sz="1800" dirty="0">
                <a:effectLst/>
                <a:latin typeface="MT2MIT"/>
              </a:rPr>
              <a:t>E</a:t>
            </a:r>
            <a:r>
              <a:rPr lang="en-GB" sz="1800" dirty="0">
                <a:effectLst/>
                <a:latin typeface="Times"/>
              </a:rPr>
              <a:t>K is the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Nernst potential, </a:t>
            </a:r>
            <a:r>
              <a:rPr lang="en-GB" sz="1800" dirty="0">
                <a:effectLst/>
                <a:latin typeface="MT2MIT"/>
              </a:rPr>
              <a:t>R </a:t>
            </a:r>
            <a:r>
              <a:rPr lang="en-GB" sz="1800" dirty="0">
                <a:effectLst/>
                <a:latin typeface="Times"/>
              </a:rPr>
              <a:t>is the gas constant, </a:t>
            </a:r>
            <a:r>
              <a:rPr lang="en-GB" sz="1800" dirty="0">
                <a:effectLst/>
                <a:latin typeface="MT2MIT"/>
              </a:rPr>
              <a:t>T </a:t>
            </a:r>
            <a:r>
              <a:rPr lang="en-GB" sz="1800" dirty="0">
                <a:effectLst/>
                <a:latin typeface="Times"/>
              </a:rPr>
              <a:t>is the absolute temperature in kelvin, </a:t>
            </a:r>
            <a:r>
              <a:rPr lang="en-GB" sz="1800" i="1" dirty="0">
                <a:effectLst/>
                <a:latin typeface="Times"/>
              </a:rPr>
              <a:t>z </a:t>
            </a:r>
            <a:r>
              <a:rPr lang="en-GB" sz="1800" dirty="0">
                <a:effectLst/>
                <a:latin typeface="Times"/>
              </a:rPr>
              <a:t>is the valence of K</a:t>
            </a:r>
            <a:r>
              <a:rPr lang="en-GB" sz="1800" dirty="0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Times"/>
              </a:rPr>
              <a:t>, </a:t>
            </a:r>
            <a:r>
              <a:rPr lang="en-GB" sz="1800" dirty="0">
                <a:effectLst/>
                <a:latin typeface="MT2MIT"/>
              </a:rPr>
              <a:t>F </a:t>
            </a:r>
            <a:r>
              <a:rPr lang="en-GB" sz="1800" dirty="0">
                <a:effectLst/>
                <a:latin typeface="Times"/>
              </a:rPr>
              <a:t>is Faraday’s constant,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out</a:t>
            </a:r>
            <a:r>
              <a:rPr lang="en-GB" sz="1800" dirty="0">
                <a:effectLst/>
                <a:latin typeface="Times"/>
              </a:rPr>
              <a:t>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in</a:t>
            </a:r>
            <a:r>
              <a:rPr lang="en-GB" sz="1800" dirty="0">
                <a:effectLst/>
                <a:latin typeface="Times"/>
              </a:rPr>
              <a:t> are the concentrations of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ions outside and inside the cell. A similar formula holds for the </a:t>
            </a:r>
            <a:r>
              <a:rPr lang="en-GB" sz="1800" dirty="0" err="1">
                <a:effectLst/>
                <a:latin typeface="Times"/>
              </a:rPr>
              <a:t>Na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and Cl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Nernst potentials.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941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82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862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6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04B62-305C-9C42-89D2-6119E8D3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D6CB-748E-2A4D-9235-ACA1CC8B3124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A5CDC-63CE-2149-BB64-1D172ABCA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E990A-4372-3143-8C6B-05BF7CBDF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C18F-E135-A341-9ACE-C10EE9C0B8A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8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Gill Sans MT" panose="020B0502020104020203" pitchFamily="34" charset="77"/>
              </a:defRPr>
            </a:lvl1pPr>
            <a:lvl2pPr>
              <a:spcAft>
                <a:spcPts val="600"/>
              </a:spcAft>
              <a:defRPr>
                <a:latin typeface="Gill Sans MT" panose="020B0502020104020203" pitchFamily="34" charset="77"/>
              </a:defRPr>
            </a:lvl2pPr>
            <a:lvl3pPr>
              <a:spcAft>
                <a:spcPts val="600"/>
              </a:spcAft>
              <a:defRPr>
                <a:latin typeface="Gill Sans MT" panose="020B0502020104020203" pitchFamily="34" charset="77"/>
              </a:defRPr>
            </a:lvl3pPr>
            <a:lvl4pPr>
              <a:spcAft>
                <a:spcPts val="600"/>
              </a:spcAft>
              <a:defRPr>
                <a:latin typeface="Gill Sans MT" panose="020B0502020104020203" pitchFamily="34" charset="77"/>
              </a:defRPr>
            </a:lvl4pPr>
            <a:lvl5pPr>
              <a:spcAft>
                <a:spcPts val="600"/>
              </a:spcAft>
              <a:defRPr>
                <a:latin typeface="Gill Sans MT" panose="020B050202010402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0C212-5C02-0841-968F-9F42CEC6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EE09-3372-E049-AB13-389BF2DB6A64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5D9107-6114-9943-80E2-AE83171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A0751-7085-4346-AA45-3E148D7E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2EE9-B8A0-0641-9265-052CFE9B95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9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3CF81-ACE4-4544-B7C6-4B3AA9A98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9050B-8877-4640-B6D9-2E87E66B219C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DB7D0-696F-9241-AE9B-CE074CBD2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54506-7C5F-6747-9655-00931CDC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D1D5-66F3-7D4D-9A3F-F24FEF0D88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5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D70F9-4211-0143-A00A-74FD549C3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2FB3-EE14-7E49-98D2-13C02D70E5BC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DA81-9371-4B44-AAB5-58DD18297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44E8-8B94-2140-AAC1-D1DB3CA61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7588-0990-C44C-8474-E51C03A2EE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30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AE9B1B-D176-FE4F-A689-147073DF9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37A3-19CF-D949-812B-5D1B21CC9C08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5752A3-E971-CA43-ABFA-B24AC9FB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C13404-7FCF-6A45-9196-8A19666B3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2DD2-BA3F-8543-B2C7-E0B55D5E168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7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D602C5-7899-464F-A639-12459D4B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2A1F-3D8B-B042-B58F-D24C94D3FC8B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59869-5AEA-194C-AD5D-4668FA066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21F11-F0BF-FB4C-B982-2D648656D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F552-A29D-2D4E-8192-F2067049371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4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B7CE7D-9A6B-C74C-B7CE-C9B74D6FE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1F30A-C80F-BD4E-A710-DF42755B1458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0F0C16-2F9F-4E49-8ABE-41DC8E1D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8C51AD-F4CE-DB4B-B82C-25C7F802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80F9-0E08-3C4F-9F14-79BF2B78232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68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E74E-6597-2542-BEAC-6EE46E2B6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AE65-CBF6-3340-A33F-493A066C018D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3538-0A29-944C-9950-62FB5FD02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0C969-E888-BA47-A043-DA41A67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EAD-034E-5D49-9732-F6556D5202D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930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967DE2-EE65-284E-9E01-04B61B39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490"/>
            <a:ext cx="8229600" cy="9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155C9C-B87E-EC41-A98B-C31C30EB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7011"/>
            <a:ext cx="8229600" cy="414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46EFE-2A25-E94A-B1D6-640DBF11E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smtClean="0">
                <a:latin typeface="Gill Sans MT" panose="020B0502020104020203" pitchFamily="34" charset="77"/>
                <a:ea typeface="ＭＳ Ｐゴシック" charset="-128"/>
              </a:defRPr>
            </a:lvl1pPr>
          </a:lstStyle>
          <a:p>
            <a:pPr>
              <a:defRPr/>
            </a:pPr>
            <a:fld id="{AD94234F-0D0A-E947-8D54-AB6E4080FFC3}" type="datetime1">
              <a:rPr lang="en-GB" altLang="en-US"/>
              <a:pPr>
                <a:defRPr/>
              </a:pPr>
              <a:t>20/12/2022</a:t>
            </a:fld>
            <a:endParaRPr lang="en-GB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2AA15D-0E37-9A4D-800B-5EAD365A4B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18126"/>
            <a:ext cx="2895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>
                <a:latin typeface="Gill Sans MT" panose="020B0502020104020203" pitchFamily="34" charset="77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16671B-B7F5-A640-A03B-2CB79D5B8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>
                <a:latin typeface="Gill Sans MT" panose="020B0502020104020203" pitchFamily="34" charset="77"/>
              </a:defRPr>
            </a:lvl1pPr>
          </a:lstStyle>
          <a:p>
            <a:fld id="{07E9AECC-8061-DA49-97AE-2E5615142E93}" type="slidenum">
              <a:rPr lang="en-GB" altLang="en-US"/>
              <a:pPr/>
              <a:t>‹#›</a:t>
            </a:fld>
            <a:endParaRPr lang="en-GB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1CCDBB-A232-0CBD-6C05-BC3916F1E6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2320" y="113770"/>
            <a:ext cx="1603063" cy="579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5pPr>
      <a:lvl6pPr marL="380985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6pPr>
      <a:lvl7pPr marL="761970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7pPr>
      <a:lvl8pPr marL="1142954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8pPr>
      <a:lvl9pPr marL="1523939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000">
          <a:solidFill>
            <a:schemeClr val="tx1"/>
          </a:solidFill>
          <a:latin typeface="Gill Sans MT" panose="020B0502020104020203" pitchFamily="34" charset="77"/>
          <a:ea typeface="ＭＳ Ｐゴシック" charset="0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67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5pPr>
      <a:lvl6pPr marL="209541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6pPr>
      <a:lvl7pPr marL="2476401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7pPr>
      <a:lvl8pPr marL="285738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8pPr>
      <a:lvl9pPr marL="3238370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F6BA273-C058-A046-BA6B-4B58FA8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619100" indent="-238115">
              <a:spcBef>
                <a:spcPct val="20000"/>
              </a:spcBef>
              <a:buFont typeface="Verdana" panose="020B0604030504040204" pitchFamily="34" charset="0"/>
              <a:buChar char="−"/>
              <a:defRPr sz="1667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52462" indent="-190492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3447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14431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66BD3-0E5B-9C42-A03F-75400BAFC63E}" type="slidenum">
              <a:rPr lang="en-GB" altLang="en-US" sz="1167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167" dirty="0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B2856F0-5122-C748-A4E1-B1FC924A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5332"/>
            <a:ext cx="6299729" cy="251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33" dirty="0">
                <a:solidFill>
                  <a:srgbClr val="003D7D"/>
                </a:solidFill>
              </a:rPr>
              <a:t>Machine Learning for Neuroscience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solidFill>
                  <a:srgbClr val="003D7D"/>
                </a:solidFill>
              </a:rPr>
              <a:t>Bayesian models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2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3D7D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77FCB97C-8E46-1747-89C5-F16122F2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39" y="3611488"/>
            <a:ext cx="4415896" cy="12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Payam Barnaghi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Department of Brain Sciences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Imperial College London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January 2023</a:t>
            </a:r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668D6855-F81A-A24F-918B-A2C47560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92" y="5197740"/>
            <a:ext cx="298979" cy="3611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8BEC9-A3BB-7FCC-2484-4024CA13A7BA}"/>
              </a:ext>
            </a:extLst>
          </p:cNvPr>
          <p:cNvSpPr/>
          <p:nvPr/>
        </p:nvSpPr>
        <p:spPr>
          <a:xfrm>
            <a:off x="8376976" y="5241190"/>
            <a:ext cx="4089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B2A-872E-5942-A31F-CD4EDB9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D196B-99C1-7A44-A7CE-B5C5301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D53D55-EF41-3743-9700-4ED13771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67" y="1177313"/>
            <a:ext cx="2391833" cy="50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CCEEA80-E8A5-5144-951E-F4EEE698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61" y="2026708"/>
            <a:ext cx="3799417" cy="32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289-99B4-9B4A-9EE7-4330F11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B068-7054-9245-B012-9E556151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33" dirty="0"/>
              <a:t>The half rectifying nonlinearity simulates some of the properties of biological neurons:</a:t>
            </a:r>
          </a:p>
          <a:p>
            <a:pPr lvl="1"/>
            <a:r>
              <a:rPr lang="en-US" sz="2000" dirty="0"/>
              <a:t>For some inputs, biological neurons are completely inactive</a:t>
            </a:r>
          </a:p>
          <a:p>
            <a:pPr lvl="1"/>
            <a:r>
              <a:rPr lang="en-US" sz="2000" dirty="0"/>
              <a:t>For some inputs, a biological neuron’s output is proportional to its inputs</a:t>
            </a:r>
          </a:p>
          <a:p>
            <a:pPr lvl="1"/>
            <a:r>
              <a:rPr lang="en-US" sz="2000" dirty="0"/>
              <a:t>Most of the time, biological neurons operate in a way that they are inactive (i.e., they have sparse activation).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FD5A-5050-D84B-8E1B-F23DF042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062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061F-5A41-5048-A33A-5315265A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E120B-7512-6D48-A4F5-47494F4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9F4F3B-1107-9A44-A66A-23C721D1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982928"/>
            <a:ext cx="3439583" cy="155575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304930-30B7-2F46-B729-0900A6A0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2591595"/>
            <a:ext cx="3439583" cy="2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276-8F6A-1141-A64F-6F6B2CE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Rectification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9FEBE-7D27-8A4D-BEFD-D3D3487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536F519-F4E7-8F4F-AD73-F6B43EE3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1417340"/>
            <a:ext cx="4487333" cy="68791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3C3FD5-B8D2-7448-A909-6FEC4056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214500"/>
            <a:ext cx="3683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238-C5E2-71FB-1E1D-9E926F7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linearity in machine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35F-A90A-A785-3941-34AB7D4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past lectures we have seen that the decision space and feature representation in most of the machine learning problems is not linear.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So the question is how to add nonlinearity to the neural networks models?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57DD-B2BB-3109-CE92-FB7BF71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126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FC-DEDF-A0DC-2C29-1B46085F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0EE5-30A5-E5AC-F870-174E705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overcome the limitations of linear models by also incorporating one or more hidden layers (with activation functions). </a:t>
            </a:r>
          </a:p>
          <a:p>
            <a:r>
              <a:rPr lang="en-GB" b="0" i="0" u="none" strike="noStrike" dirty="0">
                <a:effectLst/>
              </a:rPr>
              <a:t>The easiest way to do this is to stack many fully connected layers on top of each other. </a:t>
            </a:r>
          </a:p>
          <a:p>
            <a:r>
              <a:rPr lang="en-GB" b="0" i="0" u="none" strike="noStrike" dirty="0">
                <a:effectLst/>
              </a:rPr>
              <a:t>Each layer feeds into the layer above it, until we generate outputs.</a:t>
            </a:r>
          </a:p>
          <a:p>
            <a:r>
              <a:rPr lang="en-GB" dirty="0"/>
              <a:t>This architecture is commonly called a multilayer perceptron, often abbreviated as </a:t>
            </a:r>
            <a:r>
              <a:rPr lang="en-GB" i="1" dirty="0"/>
              <a:t>MLP.</a:t>
            </a: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930-4D7F-F628-A944-46133D4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54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F3-C05E-D156-701B-0CD3B6B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Multilayer perceptron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A676-8820-B6B6-6FF0-E1E4E79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D9B19A3-3884-43E3-D202-DD879268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9308"/>
            <a:ext cx="7056784" cy="36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D519F-FB93-EE90-1DEC-7EE313BAFAF4}"/>
              </a:ext>
            </a:extLst>
          </p:cNvPr>
          <p:cNvSpPr txBox="1"/>
          <p:nvPr/>
        </p:nvSpPr>
        <p:spPr>
          <a:xfrm>
            <a:off x="815560" y="5290830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Drawn using: https://</a:t>
            </a:r>
            <a:r>
              <a:rPr lang="en-GB" sz="900" dirty="0" err="1">
                <a:cs typeface="Arial" panose="020B0604020202020204" pitchFamily="34" charset="0"/>
              </a:rPr>
              <a:t>alexlenail.me</a:t>
            </a:r>
            <a:r>
              <a:rPr lang="en-GB" sz="900" dirty="0">
                <a:cs typeface="Arial" panose="020B0604020202020204" pitchFamily="34" charset="0"/>
              </a:rPr>
              <a:t>/NN-SVG/</a:t>
            </a:r>
          </a:p>
        </p:txBody>
      </p:sp>
    </p:spTree>
    <p:extLst>
      <p:ext uri="{BB962C8B-B14F-4D97-AF65-F5344CB8AC3E}">
        <p14:creationId xmlns:p14="http://schemas.microsoft.com/office/powerpoint/2010/main" val="6962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DF66-2141-7BB6-5156-1479717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architecture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5151-0369-731F-D21C-5FF4FA41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think of the first L−1 layers as our representation and the final layer as our linear predictor.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2B77F-518A-79E1-AAD7-F312C9F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9D1B-BB70-EDDE-A6BA-ADAC3FB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07A0-AB8E-C1D9-0A60-CE1E6B00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layer </a:t>
            </a:r>
          </a:p>
          <a:p>
            <a:r>
              <a:rPr lang="en-GB" dirty="0"/>
              <a:t>Hidden layers </a:t>
            </a:r>
          </a:p>
          <a:p>
            <a:r>
              <a:rPr lang="en-GB" dirty="0"/>
              <a:t>Output layer</a:t>
            </a:r>
          </a:p>
          <a:p>
            <a:endParaRPr lang="en-GB" dirty="0"/>
          </a:p>
          <a:p>
            <a:r>
              <a:rPr lang="en-GB" dirty="0"/>
              <a:t>The number of hidden layers determine the depth of the network. The term “deep learning” originates from this terminology. </a:t>
            </a:r>
          </a:p>
          <a:p>
            <a:r>
              <a:rPr lang="en-GB" dirty="0"/>
              <a:t>The width of the network is determined by the number of nodes (dimensionality) in the hidden layer(s).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0B4D-262A-9834-0C47-94EBA3F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649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8053-FDC9-B60F-A57E-944D259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neuroscience has inspired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2C-242C-8F94-9A26-4CC2246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 idea of using may layers of connected neurons and networks (here are very structurally connected). </a:t>
            </a:r>
          </a:p>
          <a:p>
            <a:r>
              <a:rPr lang="en-GB" dirty="0"/>
              <a:t>The concept of using an activation function. </a:t>
            </a:r>
          </a:p>
          <a:p>
            <a:r>
              <a:rPr lang="en-GB" dirty="0"/>
              <a:t>There are several more advanced architectures that mimic other concepts from neuroscience such as memory based models (e.g. LSTM), attention based models (e.g. Transformers).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9669E-D4A0-A023-7685-AE2BE49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4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919-EC1D-914C-A2DE-4033353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Hodgkin-Huxley neuron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1BFD8-F2E5-5846-A4CC-EC6E3BE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85DF1-9EC5-174D-BEA3-399DA17B7E86}"/>
              </a:ext>
            </a:extLst>
          </p:cNvPr>
          <p:cNvSpPr txBox="1"/>
          <p:nvPr/>
        </p:nvSpPr>
        <p:spPr>
          <a:xfrm>
            <a:off x="899592" y="4117963"/>
            <a:ext cx="7115100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This is a computational model of a neuron; in ML we are interested in modelling an </a:t>
            </a:r>
            <a:r>
              <a:rPr lang="en-US" sz="2333" dirty="0">
                <a:solidFill>
                  <a:srgbClr val="7030A0"/>
                </a:solidFill>
                <a:latin typeface="Gill Sans MT" panose="020B0502020104020203" pitchFamily="34" charset="77"/>
              </a:rPr>
              <a:t>artificial neuron </a:t>
            </a:r>
            <a:r>
              <a:rPr lang="en-US" sz="2000" dirty="0">
                <a:latin typeface="Gill Sans MT" panose="020B0502020104020203" pitchFamily="34" charset="77"/>
              </a:rPr>
              <a:t>that can help us to solve (machine) learning and decision-making problems.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858B14-6F23-0B49-AFDA-4A70E2EC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1" y="793887"/>
            <a:ext cx="5496083" cy="310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1EDCE-3486-4B43-A536-4BC44BAD9630}"/>
              </a:ext>
            </a:extLst>
          </p:cNvPr>
          <p:cNvSpPr txBox="1"/>
          <p:nvPr/>
        </p:nvSpPr>
        <p:spPr>
          <a:xfrm>
            <a:off x="1143001" y="5411920"/>
            <a:ext cx="4281941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3" dirty="0"/>
              <a:t>Image from: http://</a:t>
            </a:r>
            <a:r>
              <a:rPr lang="en-US" sz="833" dirty="0" err="1"/>
              <a:t>www.math.pitt.edu</a:t>
            </a:r>
            <a:r>
              <a:rPr lang="en-US" sz="833" dirty="0"/>
              <a:t>/~</a:t>
            </a:r>
            <a:r>
              <a:rPr lang="en-US" sz="833" dirty="0" err="1"/>
              <a:t>bdoiron</a:t>
            </a:r>
            <a:r>
              <a:rPr lang="en-US" sz="833" dirty="0"/>
              <a:t>/assets/ermentrout-and-terman-ch-1.pdf</a:t>
            </a:r>
          </a:p>
        </p:txBody>
      </p:sp>
    </p:spTree>
    <p:extLst>
      <p:ext uri="{BB962C8B-B14F-4D97-AF65-F5344CB8AC3E}">
        <p14:creationId xmlns:p14="http://schemas.microsoft.com/office/powerpoint/2010/main" val="38914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441-1871-2CA5-4614-187187D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9A52-F495-E3CF-46C1-E1F2B495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Forward propagation</a:t>
            </a:r>
            <a:r>
              <a:rPr lang="en-GB" b="0" i="0" u="none" strike="noStrike" dirty="0">
                <a:effectLst/>
              </a:rPr>
              <a:t> (or </a:t>
            </a:r>
            <a:r>
              <a:rPr lang="en-GB" b="0" i="1" u="none" strike="noStrike" dirty="0">
                <a:effectLst/>
              </a:rPr>
              <a:t>forward pass</a:t>
            </a:r>
            <a:r>
              <a:rPr lang="en-GB" b="0" i="0" u="none" strike="noStrike" dirty="0">
                <a:effectLst/>
              </a:rPr>
              <a:t>) refers to the calculation and storage of intermediate variables (including outputs) for a neural network in order from the input layer to the output layer. </a:t>
            </a:r>
          </a:p>
          <a:p>
            <a:r>
              <a:rPr lang="en-GB" b="0" i="0" u="none" strike="noStrike" dirty="0">
                <a:effectLst/>
              </a:rPr>
              <a:t>We now work step-by-step through the mechanics of a neural network with one hidden layer. </a:t>
            </a:r>
          </a:p>
          <a:p>
            <a:r>
              <a:rPr lang="en-GB" dirty="0"/>
              <a:t>For the sake of simplicity, let’s assume that our hidden layer does not include a bias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404B-57F2-CEE7-C616-2BB8E22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391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9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05" y="3657240"/>
            <a:ext cx="114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7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9A3D-008E-35C4-9A58-8D4984F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B8C-3F36-70A9-45D8-015BEFC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Backpropagation</a:t>
            </a:r>
            <a:r>
              <a:rPr lang="en-GB" b="0" i="0" u="none" strike="noStrike" dirty="0">
                <a:effectLst/>
              </a:rPr>
              <a:t> refers to the method of calculating the gradient of neural network parameters. </a:t>
            </a:r>
          </a:p>
          <a:p>
            <a:r>
              <a:rPr lang="en-GB" b="0" i="0" u="none" strike="noStrike" dirty="0">
                <a:effectLst/>
              </a:rPr>
              <a:t>The method traverses the network in reverse order, from the output to the input layer, according to the </a:t>
            </a:r>
            <a:r>
              <a:rPr lang="en-GB" b="0" i="1" u="none" strike="noStrike" dirty="0">
                <a:effectLst/>
              </a:rPr>
              <a:t>chain rule</a:t>
            </a:r>
            <a:r>
              <a:rPr lang="en-GB" b="0" i="0" u="none" strike="noStrike" dirty="0">
                <a:effectLst/>
              </a:rPr>
              <a:t> from calculus. </a:t>
            </a:r>
          </a:p>
          <a:p>
            <a:r>
              <a:rPr lang="en-GB" b="0" i="0" u="none" strike="noStrike" dirty="0">
                <a:effectLst/>
              </a:rPr>
              <a:t>The algorithm stores any intermediate variables (partial derivatives) required while calculating the gradient with respect to some parameters.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FD3B-1A2A-59A7-D7A9-5800D693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41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B46-D574-30CA-269A-65BEFF90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29B5-D6A1-3C1D-2009-929F7B0F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we start with random weight initialisation </a:t>
            </a:r>
          </a:p>
          <a:p>
            <a:r>
              <a:rPr lang="en-GB" dirty="0"/>
              <a:t>And then go through multiple iterations applying all the training samples (forward propagation)</a:t>
            </a:r>
          </a:p>
          <a:p>
            <a:r>
              <a:rPr lang="en-GB" dirty="0"/>
              <a:t>Then calculate the error/loss based on a loss function </a:t>
            </a:r>
          </a:p>
          <a:p>
            <a:r>
              <a:rPr lang="en-GB" dirty="0"/>
              <a:t>After that we use the error/loss value to update the weights </a:t>
            </a:r>
          </a:p>
          <a:p>
            <a:r>
              <a:rPr lang="en-GB" dirty="0"/>
              <a:t>We repeat this training iteration several times; in NN terms each iteration of trying all the training samples in one round is called on “</a:t>
            </a:r>
            <a:r>
              <a:rPr lang="en-GB" i="1" dirty="0"/>
              <a:t>epoch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0E62-FCEE-4D99-C5BE-E52F147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25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D4B2-A4B3-69DF-FB08-29407217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4A37-1C3B-957F-5626-9A71D1A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When training neural networks, forward and backward propagation depend on each other. </a:t>
            </a:r>
          </a:p>
          <a:p>
            <a:r>
              <a:rPr lang="en-GB" b="0" i="0" u="none" strike="noStrike" dirty="0">
                <a:effectLst/>
              </a:rPr>
              <a:t>In forward propagation, we traverse the computational graph in the direction of dependencies and compute all the variables on its path. </a:t>
            </a:r>
          </a:p>
          <a:p>
            <a:r>
              <a:rPr lang="en-GB" b="0" i="0" u="none" strike="noStrike" dirty="0">
                <a:effectLst/>
              </a:rPr>
              <a:t>These are then used for backpropagation where the compute order on the graph is reversed.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B971-CAF6-60BA-42E1-0B44BE7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6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352-4E0D-AB95-AF31-FD45549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4D6-BE4E-CCDF-C645-D3D7910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question is how to update the weights to optimise the model to obtain less error/loss.</a:t>
            </a:r>
          </a:p>
          <a:p>
            <a:r>
              <a:rPr lang="en-GB" dirty="0"/>
              <a:t>We need a way to calculate the intermediary values for backpropagation and updating the weights. </a:t>
            </a:r>
          </a:p>
          <a:p>
            <a:r>
              <a:rPr lang="en-GB" dirty="0"/>
              <a:t>We need a hyperparameter to control the rate of change. This is often done by a hyperparameter called  “</a:t>
            </a:r>
            <a:r>
              <a:rPr lang="en-GB" i="1" dirty="0"/>
              <a:t>learning rate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CFD3-5412-9FB8-5033-48FB2B3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7431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29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26420AB-D58C-604F-A88F-F19F0E525D42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B330B-4735-8448-9728-D285CB59EE9D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27CC1-8BC9-8349-98E7-C5326D50BC7B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C6360-1296-8E45-8093-0BAE79CBBD4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75FD6-726D-0F45-9EEC-02B56D737BE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B9DEB-E1E6-E647-9929-1A83871E5D2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033F7B-07CB-7E4C-99AA-AC4BD31CA2B3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8C86AD4-6C95-F44A-9672-F8DD95E63173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17A50-C199-B844-B192-30B250CF1F24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7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4E6A-0B2A-D973-6341-0489066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Gradient in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950B-0D48-D2E3-FD99-25D6B113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more precisely </a:t>
            </a:r>
            <a:r>
              <a:rPr lang="en-GB" b="0" i="0" u="none" strike="noStrike" dirty="0">
                <a:effectLst/>
              </a:rPr>
              <a:t>gradient of neural network parameters. </a:t>
            </a:r>
          </a:p>
          <a:p>
            <a:r>
              <a:rPr lang="en-GB" dirty="0"/>
              <a:t>In backpropagation, we need to calculate the partial derivates of variables with respect to some parameters.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ADFF-A798-3BA5-2F1C-8422E69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88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BEF-4240-0076-A8E8-FF156DF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and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C8-688D-778D-9E57-50D1D9A0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A </a:t>
            </a:r>
            <a:r>
              <a:rPr lang="en-GB" b="0" i="1" u="none" strike="noStrike" dirty="0">
                <a:effectLst/>
              </a:rPr>
              <a:t>derivative</a:t>
            </a:r>
            <a:r>
              <a:rPr lang="en-GB" b="0" i="0" u="none" strike="noStrike" dirty="0">
                <a:effectLst/>
              </a:rPr>
              <a:t> is the rate of change in a function with respect to changes in its arguments. </a:t>
            </a:r>
          </a:p>
          <a:p>
            <a:r>
              <a:rPr lang="en-GB" b="0" i="0" u="none" strike="noStrike" dirty="0">
                <a:effectLst/>
              </a:rPr>
              <a:t>Derivatives can tell us how rapidly a loss function would increase or decrease were we to </a:t>
            </a:r>
            <a:r>
              <a:rPr lang="en-GB" b="0" i="1" u="none" strike="noStrike" dirty="0">
                <a:effectLst/>
              </a:rPr>
              <a:t>increase</a:t>
            </a:r>
            <a:r>
              <a:rPr lang="en-GB" b="0" i="0" u="none" strike="noStrike" dirty="0">
                <a:effectLst/>
              </a:rPr>
              <a:t> or </a:t>
            </a:r>
            <a:r>
              <a:rPr lang="en-GB" b="0" i="1" u="none" strike="noStrike" dirty="0">
                <a:effectLst/>
              </a:rPr>
              <a:t>decrease</a:t>
            </a:r>
            <a:r>
              <a:rPr lang="en-GB" b="0" i="0" u="none" strike="noStrike" dirty="0">
                <a:effectLst/>
              </a:rPr>
              <a:t> each parameter by an infinitesimally small amount.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E9FD-6772-010D-C3D0-3681A40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31</a:t>
            </a:fld>
            <a:endParaRPr lang="en-GB" alt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8A8FA2-8AB4-5298-7C70-18FC81E6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096192"/>
            <a:ext cx="3594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36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/>
                        <m:t>0.3364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0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400"/>
                        <m:t>0.3364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4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45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/>
                        <m:t>0.0788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7030A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0.0788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6325349" y="2577967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w1 - grad_w1;</a:t>
            </a:r>
          </a:p>
          <a:p>
            <a:endParaRPr lang="en-GB" sz="1400" dirty="0"/>
          </a:p>
          <a:p>
            <a:r>
              <a:rPr lang="en-GB" sz="1400" dirty="0"/>
              <a:t>w2 = w2 - grad_w2;</a:t>
            </a:r>
          </a:p>
        </p:txBody>
      </p:sp>
    </p:spTree>
    <p:extLst>
      <p:ext uri="{BB962C8B-B14F-4D97-AF65-F5344CB8AC3E}">
        <p14:creationId xmlns:p14="http://schemas.microsoft.com/office/powerpoint/2010/main" val="1640924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7030A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0.0788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5949238" y="2577967"/>
            <a:ext cx="3054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– (</a:t>
            </a:r>
            <a:r>
              <a:rPr lang="en-GB" sz="1400" dirty="0" err="1"/>
              <a:t>learning_rate</a:t>
            </a:r>
            <a:r>
              <a:rPr lang="en-GB" sz="1400" dirty="0"/>
              <a:t> * grad_w1)</a:t>
            </a:r>
          </a:p>
          <a:p>
            <a:endParaRPr lang="en-GB" sz="1400" dirty="0"/>
          </a:p>
          <a:p>
            <a:r>
              <a:rPr lang="en-GB" sz="1400" dirty="0"/>
              <a:t>w2 = w2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465289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B78B3-1817-653F-3C13-C2B2939A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62C5-EC6C-0D28-BEB8-27B5775B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rate is a hyperparameter that controls the change of weights in neural networks with respect to the gradient. </a:t>
            </a:r>
          </a:p>
          <a:p>
            <a:r>
              <a:rPr lang="en-GB" dirty="0"/>
              <a:t>Learning rate scales the magnitude of change for the weights. </a:t>
            </a:r>
          </a:p>
          <a:p>
            <a:endParaRPr lang="en-GB" dirty="0"/>
          </a:p>
          <a:p>
            <a:r>
              <a:rPr lang="en-GB" dirty="0"/>
              <a:t>For example: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38420-F27C-0888-6A18-B059A78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3A7BE-97E2-728D-F05C-0426D8BD2B23}"/>
              </a:ext>
            </a:extLst>
          </p:cNvPr>
          <p:cNvSpPr txBox="1"/>
          <p:nvPr/>
        </p:nvSpPr>
        <p:spPr>
          <a:xfrm>
            <a:off x="1115616" y="3433564"/>
            <a:ext cx="3054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– (</a:t>
            </a:r>
            <a:r>
              <a:rPr lang="en-GB" sz="1400" dirty="0" err="1"/>
              <a:t>learning_rate</a:t>
            </a:r>
            <a:r>
              <a:rPr lang="en-GB" sz="1400" dirty="0"/>
              <a:t> * grad_w1)</a:t>
            </a:r>
          </a:p>
          <a:p>
            <a:endParaRPr lang="en-GB" sz="1400" dirty="0"/>
          </a:p>
          <a:p>
            <a:r>
              <a:rPr lang="en-GB" sz="1400" dirty="0"/>
              <a:t>w2 = w2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133327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F4BE-8B93-9230-1ECF-BAED072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a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3205-9F83-CE59-EF1A-E1D03E8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ways to choose and optimise the learning rate.</a:t>
            </a:r>
          </a:p>
          <a:p>
            <a:r>
              <a:rPr lang="en-GB" dirty="0"/>
              <a:t>A simple approach is to start with a relatively large value (e.g. 0.01 or 0.1) and then (exponentially) reduce it over iterations.</a:t>
            </a:r>
          </a:p>
          <a:p>
            <a:r>
              <a:rPr lang="en-GB" dirty="0"/>
              <a:t>With dynamic learning rates, if the learning decreases too rapidly, it would affect the network convergence (i.e. finding an optimal solution). </a:t>
            </a:r>
          </a:p>
          <a:p>
            <a:r>
              <a:rPr lang="en-GB" dirty="0"/>
              <a:t>If (a large) learning rate changes too slowly, the network may fail to converge to a good enough solution since noise (noise in samples than causes noisy gradients) could keep on driving the network away from an optimal solution.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FDCA-57B8-B87B-D91D-2F70CFA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98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BFF80-518D-924B-9D32-CA06E4BB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vs biological neuron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BDE-5AA1-D34F-B323-FFA871F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0F9-0E08-3C4F-9F14-79BF2B78232D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D9C38-12C6-A447-81EA-366049D9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3" y="957544"/>
            <a:ext cx="3675392" cy="19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9895E8-71E6-0D4C-8783-03D46CD3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4907" r="9271" b="9242"/>
          <a:stretch/>
        </p:blipFill>
        <p:spPr>
          <a:xfrm>
            <a:off x="2651787" y="2970640"/>
            <a:ext cx="3300367" cy="25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14C-9D1B-6A2A-6670-C79FFE7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4F3-38FD-465C-C610-C5D8CAE6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While stochastic gradient descent remains a popular optimization strategy, learning with it can sometimes be slow. The method of momentum (</a:t>
            </a:r>
            <a:r>
              <a:rPr lang="en-GB" b="0" i="0" u="none" strike="noStrike" dirty="0" err="1">
                <a:solidFill>
                  <a:srgbClr val="0070C0"/>
                </a:solidFill>
                <a:effectLst/>
              </a:rPr>
              <a:t>Polyak</a:t>
            </a:r>
            <a:r>
              <a:rPr lang="en-GB" b="0" i="0" u="none" strike="noStrike" dirty="0">
                <a:solidFill>
                  <a:srgbClr val="0070C0"/>
                </a:solidFill>
                <a:effectLst/>
              </a:rPr>
              <a:t>, 1964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) is designed to accelerate learning.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momentum algorithm accumulates an exponentially decaying moving average of past gradients and continues to move in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their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direction.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Formally, the momentum algorithm introduces a variable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that plays the role of velocity - it is the direction and speed at which the parameters move through parameter space.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2D09-34CE-72A8-6EEC-32708D58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40</a:t>
            </a:fld>
            <a:endParaRPr lang="en-GB" alt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0193E82-B0EA-E303-4C04-7FB619A4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19839"/>
            <a:ext cx="27813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21A26-D725-2B30-8CC9-2F0190AA72E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Parts of the text are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4639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50FC-0361-B5A3-B6E0-7324DED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 the momentum acts like a normal gradient decent: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E5F7-D038-0B07-FE44-B7C01A9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41</a:t>
            </a:fld>
            <a:endParaRPr lang="en-GB" alt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ECA6847-30EA-024E-0AB8-5A67DED67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67834"/>
            <a:ext cx="2781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9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13B-648D-61AD-5F36-05D0708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with adaptive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843-7332-E984-074C-1808F9F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u="none" strike="noStrike" dirty="0" err="1">
                <a:solidFill>
                  <a:srgbClr val="C00000"/>
                </a:solidFill>
                <a:effectLst/>
              </a:rPr>
              <a:t>AdaGrad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adapts the learning rates of all model parameters by scaling them inversely proportional to the square root of the sum of all the historical squared values of the gradient (</a:t>
            </a:r>
            <a:r>
              <a:rPr lang="en-GB" b="0" i="0" u="none" strike="noStrike" dirty="0" err="1">
                <a:effectLst/>
              </a:rPr>
              <a:t>Duchi</a:t>
            </a:r>
            <a:r>
              <a:rPr lang="en-GB" b="0" i="0" u="none" strike="noStrike" dirty="0">
                <a:effectLst/>
              </a:rPr>
              <a:t> et al.,2011).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49B2B-9FB5-BDC5-3EB1-6EFC0D3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E007-41D1-E7AD-C57A-6BB307250326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5043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60E-BB58-D5CA-BFE8-857364A9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631B-D2CC-3C2C-F96E-83387A3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b="0" i="0" u="none" strike="noStrike" dirty="0" err="1">
                <a:solidFill>
                  <a:srgbClr val="C00000"/>
                </a:solidFill>
                <a:effectLst/>
              </a:rPr>
              <a:t>RMSProp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(Hinton, 2012) modiﬁes </a:t>
            </a:r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to perform better in the nonconvex setting by changing the gradient accumulation into an exponentially weighted moving average.</a:t>
            </a:r>
          </a:p>
          <a:p>
            <a:pPr algn="l"/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shrinks the learning rate according to the entire history of the squared gradient and may have made the learning rate too small before arriving at such a convex structure. </a:t>
            </a:r>
          </a:p>
          <a:p>
            <a:pPr algn="l"/>
            <a:r>
              <a:rPr lang="en-GB" b="0" i="0" u="none" strike="noStrike" dirty="0" err="1">
                <a:effectLst/>
              </a:rPr>
              <a:t>RMSProp</a:t>
            </a:r>
            <a:r>
              <a:rPr lang="en-GB" b="0" i="0" u="none" strike="noStrike" dirty="0">
                <a:effectLst/>
              </a:rPr>
              <a:t> uses an exponentially decaying average to discard history from the extreme past so that it can converge rapidly.</a:t>
            </a:r>
          </a:p>
          <a:p>
            <a:pPr algn="l"/>
            <a:r>
              <a:rPr lang="en-GB" dirty="0"/>
              <a:t>It has a decay rate parameter. </a:t>
            </a:r>
            <a:endParaRPr lang="en-GB" b="0" i="0" u="none" strike="noStrike" dirty="0">
              <a:effectLst/>
            </a:endParaRPr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9B26-6B81-DA97-0C9B-618D829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67021-FF1F-9828-7D7E-4F076C3D01F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0368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CE3-94CA-EBF7-EE00-B378B01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90F-D4E4-0E1F-6F55-F77E150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Adam (</a:t>
            </a:r>
            <a:r>
              <a:rPr lang="en-GB" b="0" i="0" u="none" strike="noStrike" dirty="0" err="1">
                <a:effectLst/>
              </a:rPr>
              <a:t>Kingma</a:t>
            </a:r>
            <a:r>
              <a:rPr lang="en-GB" b="0" i="0" u="none" strike="noStrike" dirty="0">
                <a:effectLst/>
              </a:rPr>
              <a:t> and Ba, 2014) is another adaptive learning rate optimization algorithm. </a:t>
            </a:r>
          </a:p>
          <a:p>
            <a:pPr algn="l"/>
            <a:r>
              <a:rPr lang="en-GB" dirty="0"/>
              <a:t>The name “Adam” derives from the phrase “adaptive moments.”</a:t>
            </a:r>
          </a:p>
          <a:p>
            <a:pPr algn="l"/>
            <a:r>
              <a:rPr lang="en-GB" dirty="0"/>
              <a:t>In Adam, momentum is incorporated directly as an estimate of the ﬁrst-order moment (with exponential weighting) of the gradient. </a:t>
            </a:r>
          </a:p>
          <a:p>
            <a:pPr algn="l"/>
            <a:r>
              <a:rPr lang="en-GB" dirty="0"/>
              <a:t>The most straightforward way to add momentum to </a:t>
            </a:r>
            <a:r>
              <a:rPr lang="en-GB" dirty="0" err="1"/>
              <a:t>RMSProp</a:t>
            </a:r>
            <a:r>
              <a:rPr lang="en-GB" dirty="0"/>
              <a:t> is to apply momentum to the rescaled gradients.</a:t>
            </a:r>
          </a:p>
          <a:p>
            <a:pPr algn="l"/>
            <a:r>
              <a:rPr lang="en-GB" dirty="0"/>
              <a:t>Adam includes bias corrections to the estimates of both the ﬁrst-order moments (the momentum term) and the (uncentered) second-order moments to account for their initialization at the origin.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DD0D-5A03-0691-6C79-53748A90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F3E6-BD6E-B40E-0300-57D144E79C0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8054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9B9-3CA5-0840-D139-3FDA776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8DB6D-C962-36FD-5B1A-7A635DC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45</a:t>
            </a:fld>
            <a:endParaRPr lang="en-GB" alt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88F0D1D-43F4-5ED7-D2CB-7C45A370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808491"/>
            <a:ext cx="3251200" cy="952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19A81C-4F0F-9220-F3BA-408C15C6687D}"/>
              </a:ext>
            </a:extLst>
          </p:cNvPr>
          <p:cNvSpPr txBox="1"/>
          <p:nvPr/>
        </p:nvSpPr>
        <p:spPr>
          <a:xfrm>
            <a:off x="457200" y="930011"/>
            <a:ext cx="8435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effectLst/>
                <a:latin typeface="Gill Sans MT" panose="020B0502020104020203" pitchFamily="34" charset="77"/>
              </a:rPr>
              <a:t>Adam uses exponential weighted moving averages (also known as leaky averaging) to obtain an estimate of both the momentum and also the second moment of the gradient. </a:t>
            </a:r>
            <a:endParaRPr lang="en-GB" sz="2000" dirty="0">
              <a:latin typeface="Gill Sans MT" panose="020B050202010402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6F63B-EB2F-7C26-BE95-10E03F672CDE}"/>
              </a:ext>
            </a:extLst>
          </p:cNvPr>
          <p:cNvSpPr txBox="1"/>
          <p:nvPr/>
        </p:nvSpPr>
        <p:spPr>
          <a:xfrm>
            <a:off x="457200" y="22953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β1 </a:t>
            </a:r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and </a:t>
            </a:r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β2 </a:t>
            </a:r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are nonnegative weighting parameters. </a:t>
            </a:r>
          </a:p>
          <a:p>
            <a:endParaRPr lang="en-GB" b="0" i="0" u="none" strike="noStrike" dirty="0">
              <a:effectLst/>
              <a:latin typeface="Gill Sans MT" panose="020B0502020104020203" pitchFamily="34" charset="77"/>
            </a:endParaRPr>
          </a:p>
          <a:p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Common choices for them are </a:t>
            </a:r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β1=0.9 </a:t>
            </a:r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and </a:t>
            </a:r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β2=0.999. </a:t>
            </a:r>
            <a:endParaRPr lang="en-GB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833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BA5-5C81-B9BD-8302-DDAF10AA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B11F6-36DB-B6EF-2822-85DCDC12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46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A0D1E0A-0258-B0D2-B541-0D6A6CF9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919163"/>
            <a:ext cx="3251200" cy="9525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AA59881-EEFC-B004-0A7C-F20CEDA11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187125"/>
            <a:ext cx="3797300" cy="901700"/>
          </a:xfrm>
          <a:prstGeom prst="rect">
            <a:avLst/>
          </a:prstGeom>
        </p:spPr>
      </p:pic>
      <p:pic>
        <p:nvPicPr>
          <p:cNvPr id="6" name="Picture 5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66805C6E-6783-BD03-33FB-E9BA38CD4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377975"/>
            <a:ext cx="2032000" cy="8255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114944-2A95-69ED-1ADE-9E8DC913F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99" y="4659653"/>
            <a:ext cx="2133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05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DC9-1FB1-56DB-50C4-C6F5357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359-681B-9616-D015-A0DE3E9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depends on the complexity of the data and the decision boundaries (i.e. how separable the data is).</a:t>
            </a:r>
          </a:p>
          <a:p>
            <a:r>
              <a:rPr lang="en-GB" dirty="0"/>
              <a:t>This could also depend on the number of features/dimension. </a:t>
            </a:r>
          </a:p>
          <a:p>
            <a:r>
              <a:rPr lang="en-GB" dirty="0"/>
              <a:t>A very basic recommendation, for less complex problems, 2 to 3 hidden layers and for more complex problems 3 to 5 hidden layers could be used.</a:t>
            </a:r>
          </a:p>
          <a:p>
            <a:r>
              <a:rPr lang="en-GB" dirty="0"/>
              <a:t>Several deep learning architectures use more layers; the more layers you add, the more hyperparameters to train and optimise. This adds to the complexity of your network and would impact the convergence (and overfitting) of your network. </a:t>
            </a:r>
          </a:p>
          <a:p>
            <a:r>
              <a:rPr lang="en-GB" dirty="0"/>
              <a:t>The number of neurons in hidden layers is also important (width) of the network.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65D0-D4A4-DEF3-9F16-7FA9A135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935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A8DE-2C1E-6DD1-57E7-8A36003C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3F29-A55F-B7FD-B367-576E952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Dropout is a regularisation technique to reduce the risk of </a:t>
            </a:r>
            <a:r>
              <a:rPr lang="en-GB" dirty="0" err="1"/>
              <a:t>overftinng</a:t>
            </a:r>
            <a:r>
              <a:rPr lang="en-GB" dirty="0"/>
              <a:t> in neural networks. </a:t>
            </a:r>
          </a:p>
          <a:p>
            <a:r>
              <a:rPr lang="en-GB" dirty="0"/>
              <a:t>In neural networks it refers to dropping input and hidden layer nodes temporarily. </a:t>
            </a:r>
          </a:p>
          <a:p>
            <a:r>
              <a:rPr lang="en-GB" dirty="0"/>
              <a:t>This creates a new temporary architecture by randomly dropping a percentage of the nodes during the training process.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B722E-4157-7FCE-67BF-341FE0A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4764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415-CD99-1C4A-A0DE-7D0BF31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–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F820-089D-C846-A018-B35AF74B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idea behind applying dropout is that training a neural network with adding a stochastic </a:t>
            </a:r>
            <a:r>
              <a:rPr lang="en-US" dirty="0" err="1"/>
              <a:t>behaviour</a:t>
            </a:r>
            <a:r>
              <a:rPr lang="en-US" dirty="0"/>
              <a:t> and making predictions and averaging over multiple stochastic decisions simulate a from of bagging with parameter sharing.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Bagging (i.e., bootstrap aggregation) several models are combined to reduce the generalization error. </a:t>
            </a:r>
          </a:p>
          <a:p>
            <a:r>
              <a:rPr lang="en-US" dirty="0"/>
              <a:t>The idea of Bagging is to train multiple models separately, then use all the models to vote on the output for the test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2E95-10A7-FE45-86AE-B8B534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02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with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86561" y="1961098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72000" y="1597360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38A57F0-762F-B3E1-8F8F-169AACFC8286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97518-9CAD-A6C8-A805-9EA688CA55C2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195F6D-88AA-B54B-29C3-0950518B39E0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2AA7C-C3E9-23B7-C81C-9E2020A2582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94691-1DEB-0F38-15B0-5095BC715D29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64D247-E860-AA73-9F7C-A338779B68C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3FDF1-5626-5C93-35C1-A4126EED109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578B2-3C55-AD7A-D590-65C0A0A364EB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C8C6-8FC2-6E08-ADBA-FC93D14EB9B7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65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11AA-1D7C-3946-95CF-74F16E2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Dropouts – practical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335C-5133-B14E-999A-7E0AB187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training sample is very small, dropout method is not very effective. </a:t>
            </a:r>
          </a:p>
          <a:p>
            <a:r>
              <a:rPr lang="en-US" dirty="0"/>
              <a:t>When additional unlabeled samples are available,  unsupervised feature learning can improve the performance better than dropout.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8931-EB8D-CD41-A57D-53DE989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466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E43-D9E7-EAFB-B262-A31B30E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D2B5-AE09-EBF0-4970-14A56F07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51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4E03E5-18C4-DDFA-77C6-DFCA035E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340"/>
            <a:ext cx="7772400" cy="23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DECC-2000-3CD9-3EA1-DD3CF1A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944EA-A188-89FB-9F9D-2230006E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52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3D4226-A77B-ED36-9701-4BDEA821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7" y="646002"/>
            <a:ext cx="7772400" cy="46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2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EA2-14BC-76D1-379F-525047D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41476"/>
            <a:ext cx="8229600" cy="952501"/>
          </a:xfrm>
        </p:spPr>
        <p:txBody>
          <a:bodyPr/>
          <a:lstStyle/>
          <a:p>
            <a:r>
              <a:rPr lang="en-GB" dirty="0"/>
              <a:t>Review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CE4F5-FE1F-EFA2-7A2E-4EEC1B2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33404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0F2-3821-CD3D-B330-CD4F242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99EC-FACD-9F52-BC28-40113A70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could be the purpose of a NN architecture like this?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14E9-EACD-0287-4107-3D552A2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54</a:t>
            </a:fld>
            <a:endParaRPr lang="en-GB" alt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97288C9-9E88-B6B0-F7F8-6C441D2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340"/>
            <a:ext cx="7772400" cy="31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4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F8EF-3CAD-00AF-7B8A-A1D5620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E818-E523-E292-D896-F6A8049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will not improve the convergence of a neural networks model?</a:t>
            </a:r>
          </a:p>
          <a:p>
            <a:pPr lvl="1"/>
            <a:r>
              <a:rPr lang="en-GB" dirty="0"/>
              <a:t>Adaptive learning rate</a:t>
            </a:r>
          </a:p>
          <a:p>
            <a:pPr lvl="1"/>
            <a:r>
              <a:rPr lang="en-GB" dirty="0"/>
              <a:t>Data normalisation</a:t>
            </a:r>
          </a:p>
          <a:p>
            <a:pPr lvl="1"/>
            <a:r>
              <a:rPr lang="en-GB" dirty="0"/>
              <a:t>Using an optimiser method</a:t>
            </a:r>
          </a:p>
          <a:p>
            <a:pPr lvl="1"/>
            <a:r>
              <a:rPr lang="en-GB" dirty="0"/>
              <a:t>Initialising all the weights to zero (zero initialisation)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D7BF-80DB-160C-C9DE-D82E4E2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9124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F4E-9B94-F5CB-203A-DCC969CC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8951-2515-EE74-D7C0-67A8C7F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Several slides are adapted from Dive into Deep Learning by Aston Zhang et al., https://d2l.ai/</a:t>
            </a:r>
            <a:r>
              <a:rPr lang="en-GB" sz="1800" dirty="0" err="1"/>
              <a:t>index.html</a:t>
            </a:r>
            <a:r>
              <a:rPr lang="en-GB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C321-C8FD-6B4F-73D6-4A04023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35266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B0E-EC4B-AF65-F5A6-6C77B84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CD0-A4E6-0FCE-E04C-C1C1CB0C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come and see me (9</a:t>
            </a:r>
            <a:r>
              <a:rPr lang="en-US" baseline="30000" dirty="0"/>
              <a:t>th</a:t>
            </a:r>
            <a:r>
              <a:rPr lang="en-US" dirty="0"/>
              <a:t> Floor, Sir Michael Uren Research Hub, White City Campus) or email (p.barnaghi@imperial.ac.uk).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F661-CD16-4A1E-EAB3-76CFDCC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9632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D05-FE96-EDFD-05C6-8D929E4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381249"/>
            <a:ext cx="8229600" cy="952501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CBC6-DBC3-1E50-C147-F67DB22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8604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60A-A8A4-F82E-F90F-372A336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of Sigmoid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7A28-C1D7-A6F3-E2B4-F772C30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59</a:t>
            </a:fld>
            <a:endParaRPr lang="en-GB" alt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3708E42-7032-E8EC-9C1A-B0D75EA1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73524"/>
            <a:ext cx="7162800" cy="9398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AFA948-A7FD-41D9-C08F-A0EE91CF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16026"/>
            <a:ext cx="3251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9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and the effect of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16016" y="1962814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05992" y="1545504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D54E21-7E97-3D8B-C28D-71A1F2ADB344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696075-8365-E07F-7C47-DC7BFFC4E7B8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AE69A-52CE-6097-6099-F08DC39A6601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96FF-DC04-5717-0BC7-CDEF61535F43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D0F9C-ACD9-D503-AE48-6D1D161C4C9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4FF11-E092-09ED-2B79-2EFD1CC1475A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1B654-2C69-C32E-2813-0EAE4A6201D0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D1E5C-D5FF-E473-13D3-549FC2C0283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46F038-64E6-ACDF-B95D-B1C7D5E7ADAA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A2B0C-6530-BE47-7536-1ADE576C0BEA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/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blipFill>
                <a:blip r:embed="rId9"/>
                <a:stretch>
                  <a:fillRect l="-1111" t="-94545" b="-15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3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2D1F-6C35-D3BA-4B1D-35B0E4A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with an activation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3251C-4400-3693-027B-1B21C91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82F7CC-A2CA-EE65-1660-64A15271DA27}"/>
              </a:ext>
            </a:extLst>
          </p:cNvPr>
          <p:cNvCxnSpPr>
            <a:cxnSpLocks/>
          </p:cNvCxnSpPr>
          <p:nvPr/>
        </p:nvCxnSpPr>
        <p:spPr>
          <a:xfrm>
            <a:off x="4755616" y="1964759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1BAA2F-873D-7ADE-6948-EC4065570FEB}"/>
              </a:ext>
            </a:extLst>
          </p:cNvPr>
          <p:cNvSpPr/>
          <p:nvPr/>
        </p:nvSpPr>
        <p:spPr>
          <a:xfrm>
            <a:off x="4541055" y="1601021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900440-900D-8CF0-01B1-949535B17D1F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11427-36C0-4177-4E5A-7DF527123597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18938A-CFAF-DAA4-5199-39F863434F02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A38FE-3437-47E8-C25A-81241C63048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46ED8-4502-43FF-55A9-7876FB55EA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D12DB5-16F1-BC0E-D049-4E078ABC391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9F601-AAD1-29D8-8BF1-E19FF92108A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597054" y="3307550"/>
            <a:ext cx="1757049" cy="5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44C31A-A0BC-9CDA-95C3-D413FCC6A5B8}"/>
              </a:ext>
            </a:extLst>
          </p:cNvPr>
          <p:cNvSpPr/>
          <p:nvPr/>
        </p:nvSpPr>
        <p:spPr>
          <a:xfrm>
            <a:off x="7354103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9637E-3504-9750-C449-E9A691B312B2}"/>
              </a:ext>
            </a:extLst>
          </p:cNvPr>
          <p:cNvSpPr txBox="1"/>
          <p:nvPr/>
        </p:nvSpPr>
        <p:spPr>
          <a:xfrm>
            <a:off x="7530477" y="3113081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/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blipFill>
                <a:blip r:embed="rId8"/>
                <a:stretch>
                  <a:fillRect l="-1316" t="-98529" b="-15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EB3FB558-963D-BE06-4D8F-A703F49DF840}"/>
              </a:ext>
            </a:extLst>
          </p:cNvPr>
          <p:cNvSpPr/>
          <p:nvPr/>
        </p:nvSpPr>
        <p:spPr>
          <a:xfrm>
            <a:off x="6102350" y="2967710"/>
            <a:ext cx="660073" cy="660073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730CC1-143E-7669-856D-EE8FC8E7B98C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/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blipFill>
                <a:blip r:embed="rId9"/>
                <a:stretch>
                  <a:fillRect l="-25581" t="-98148" b="-15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A30978-9E88-45E3-329C-15B6AE8697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7456" y="3174594"/>
            <a:ext cx="329860" cy="288030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228BDBAA-FB42-FFF1-74BE-8D485AA43C0E}"/>
              </a:ext>
            </a:extLst>
          </p:cNvPr>
          <p:cNvSpPr/>
          <p:nvPr/>
        </p:nvSpPr>
        <p:spPr>
          <a:xfrm rot="16200000">
            <a:off x="5296076" y="2826440"/>
            <a:ext cx="475001" cy="2883258"/>
          </a:xfrm>
          <a:prstGeom prst="leftBrace">
            <a:avLst/>
          </a:prstGeom>
          <a:ln>
            <a:solidFill>
              <a:srgbClr val="FF0000">
                <a:alpha val="6424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2D8-A467-821D-A60E-840A94D2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linear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FD6A-C284-6CB3-DBD8-72441E2E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b="0" i="0" u="none" strike="noStrike" dirty="0">
                <a:effectLst/>
              </a:rPr>
              <a:t>inearity implies the </a:t>
            </a:r>
            <a:r>
              <a:rPr lang="en-GB" b="0" i="1" u="none" strike="noStrike" dirty="0">
                <a:effectLst/>
              </a:rPr>
              <a:t>weaker</a:t>
            </a:r>
            <a:r>
              <a:rPr lang="en-GB" b="0" i="0" u="none" strike="noStrike" dirty="0">
                <a:effectLst/>
              </a:rPr>
              <a:t> assumption of </a:t>
            </a:r>
            <a:r>
              <a:rPr lang="en-GB" b="0" i="1" u="none" strike="noStrike" dirty="0">
                <a:effectLst/>
              </a:rPr>
              <a:t>monotonicity</a:t>
            </a:r>
            <a:r>
              <a:rPr lang="en-GB" b="0" i="0" u="none" strike="noStrike" dirty="0">
                <a:effectLst/>
              </a:rPr>
              <a:t>, i.e., that any increase in our feature must either always cause an increase in our model’s output (if the corresponding weight is positive), or always cause a decrease in our model’s output (if the corresponding weight is negative). </a:t>
            </a:r>
          </a:p>
          <a:p>
            <a:endParaRPr lang="en-GB" dirty="0"/>
          </a:p>
          <a:p>
            <a:r>
              <a:rPr lang="en-GB" dirty="0"/>
              <a:t>But this is not always true or helpful in real world applications. e.g. For individuals with a body temperature above 37C (98.6F), higher temperatures indicate greater risk. However, this risk is not linearly increase when for example the temperature drops below 37 or goes above 38.5.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7E94-E3E7-22A4-20D8-5C2E767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2100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1AD0-7605-36B5-065E-04D88629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9130-AB1B-A028-8EDC-2EBFBF8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710E6-7EEA-E08C-90C0-B4FA6116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" y="1057299"/>
            <a:ext cx="2920142" cy="21975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FBED10-8162-D382-2008-3035F595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41276"/>
            <a:ext cx="4909573" cy="3016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/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/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91870"/>
      </p:ext>
    </p:extLst>
  </p:cSld>
  <p:clrMapOvr>
    <a:masterClrMapping/>
  </p:clrMapOvr>
</p:sld>
</file>

<file path=ppt/theme/theme1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B08E2-1ED8-9047-9A41-7FD6E07FF0DE}">
  <we:reference id="wa200002290" version="1.0.0.3" store="en-001" storeType="OMEX"/>
  <we:alternateReferences>
    <we:reference id="WA200002290" version="1.0.0.3" store="" storeType="OMEX"/>
  </we:alternateReferences>
  <we:properties>
    <we:property name="mathList" value="[{&quot;id&quot;:&quot;1&quot;,&quot;code&quot;:&quot;$\\hat{y}\\,=\\,w_{0}\\,\\times\\,x_{0}\\,+\\,w_{1}\\times\\,x_{1}\\,+\\,w_{2\\,}\\times\\,x_{3}\\,+\\,...\\,+\\,w_{n}\\,\\times\\,x_{n}$&quot;,&quot;font&quot;:{&quot;size&quot;:18,&quot;family&quot;:&quot;Arial&quot;,&quot;color&quot;:&quot;black&quot;},&quot;type&quot;:&quot;$&quot;},{&quot;id&quot;:&quot;1&quot;,&quot;code&quot;:&quot;$\\sum_{i=1}^{m}\\left(y_{i\\,-\\,}\\hat{y}\\right)^{2}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2}$&quot;,&quot;font&quot;:{&quot;size&quot;:12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47367</TotalTime>
  <Words>2842</Words>
  <Application>Microsoft Macintosh PowerPoint</Application>
  <PresentationFormat>On-screen Show (16:10)</PresentationFormat>
  <Paragraphs>415</Paragraphs>
  <Slides>59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  <vt:variant>
        <vt:lpstr>Custom Shows</vt:lpstr>
      </vt:variant>
      <vt:variant>
        <vt:i4>1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Gill Sans MT</vt:lpstr>
      <vt:lpstr>MT2MIT</vt:lpstr>
      <vt:lpstr>MT2SYS</vt:lpstr>
      <vt:lpstr>Roboto</vt:lpstr>
      <vt:lpstr>Times</vt:lpstr>
      <vt:lpstr>Verdana</vt:lpstr>
      <vt:lpstr>CCSR</vt:lpstr>
      <vt:lpstr>PowerPoint Presentation</vt:lpstr>
      <vt:lpstr>Hodgkin-Huxley neuron model</vt:lpstr>
      <vt:lpstr>Artificial Neuron </vt:lpstr>
      <vt:lpstr>Artificial neuron vs biological neuron</vt:lpstr>
      <vt:lpstr>Artificial Neuron with bias </vt:lpstr>
      <vt:lpstr>Artificial neurons and the effect of bias </vt:lpstr>
      <vt:lpstr>NN with an activation function</vt:lpstr>
      <vt:lpstr>Limitations of linear models </vt:lpstr>
      <vt:lpstr>Sigmoid function </vt:lpstr>
      <vt:lpstr>Rectified Linear Units (ReLU)</vt:lpstr>
      <vt:lpstr>ReLU</vt:lpstr>
      <vt:lpstr>Leaky ReLU</vt:lpstr>
      <vt:lpstr>Absolute Value Rectification</vt:lpstr>
      <vt:lpstr>Non linearity in machine problems</vt:lpstr>
      <vt:lpstr>Hidden layers </vt:lpstr>
      <vt:lpstr>Multilayer perceptron architecture</vt:lpstr>
      <vt:lpstr>MLP architecture </vt:lpstr>
      <vt:lpstr>Layers in a neural network</vt:lpstr>
      <vt:lpstr>How neuroscience has inspired this model</vt:lpstr>
      <vt:lpstr>Forward propagation </vt:lpstr>
      <vt:lpstr>Forward propagation – step 1</vt:lpstr>
      <vt:lpstr>Forward propagation – step 2</vt:lpstr>
      <vt:lpstr>Forward propagation – step 3</vt:lpstr>
      <vt:lpstr>Forward propagation – Loss function (l)</vt:lpstr>
      <vt:lpstr>Back propagation </vt:lpstr>
      <vt:lpstr>Training a neural network - 1</vt:lpstr>
      <vt:lpstr>Training neural networks</vt:lpstr>
      <vt:lpstr>Training a neural network - 1</vt:lpstr>
      <vt:lpstr>Forward propagation – Loss function (l)</vt:lpstr>
      <vt:lpstr>Gradient in neural network</vt:lpstr>
      <vt:lpstr>Derivatives and Differentiation</vt:lpstr>
      <vt:lpstr>Example - 1</vt:lpstr>
      <vt:lpstr>Example - 2</vt:lpstr>
      <vt:lpstr>Example – backpropagation</vt:lpstr>
      <vt:lpstr>Example – backpropagation</vt:lpstr>
      <vt:lpstr>Example – backpropagation</vt:lpstr>
      <vt:lpstr>Example – backpropagation</vt:lpstr>
      <vt:lpstr>Learning rate</vt:lpstr>
      <vt:lpstr>How to choose a learning rate</vt:lpstr>
      <vt:lpstr>Momentum</vt:lpstr>
      <vt:lpstr>Momentum</vt:lpstr>
      <vt:lpstr>Algorithms with adaptive learning rate</vt:lpstr>
      <vt:lpstr>RMSProp</vt:lpstr>
      <vt:lpstr>Adam</vt:lpstr>
      <vt:lpstr>Adam*</vt:lpstr>
      <vt:lpstr>Adam*</vt:lpstr>
      <vt:lpstr>How to choose the number of hidden layers</vt:lpstr>
      <vt:lpstr>Dropouts</vt:lpstr>
      <vt:lpstr>Dropout – philosophy </vt:lpstr>
      <vt:lpstr>Dropouts – practical notes</vt:lpstr>
      <vt:lpstr>Example - 1</vt:lpstr>
      <vt:lpstr>Example -2</vt:lpstr>
      <vt:lpstr>Review questions</vt:lpstr>
      <vt:lpstr>Q1</vt:lpstr>
      <vt:lpstr>Q2</vt:lpstr>
      <vt:lpstr>Acknowledgments</vt:lpstr>
      <vt:lpstr>If you have any questions </vt:lpstr>
      <vt:lpstr>Further reading</vt:lpstr>
      <vt:lpstr>Derivative of Sigmoid function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neuroscience</dc:title>
  <dc:subject/>
  <dc:creator>P. Barnaghi</dc:creator>
  <cp:keywords/>
  <dc:description/>
  <cp:lastModifiedBy>Barnaghi, Payam</cp:lastModifiedBy>
  <cp:revision>279</cp:revision>
  <cp:lastPrinted>2018-10-01T18:07:26Z</cp:lastPrinted>
  <dcterms:created xsi:type="dcterms:W3CDTF">2015-10-05T13:27:19Z</dcterms:created>
  <dcterms:modified xsi:type="dcterms:W3CDTF">2022-12-20T08:58:33Z</dcterms:modified>
  <cp:category/>
</cp:coreProperties>
</file>