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6"/>
  </p:notesMasterIdLst>
  <p:handoutMasterIdLst>
    <p:handoutMasterId r:id="rId67"/>
  </p:handoutMasterIdLst>
  <p:sldIdLst>
    <p:sldId id="297" r:id="rId2"/>
    <p:sldId id="1242" r:id="rId3"/>
    <p:sldId id="1243" r:id="rId4"/>
    <p:sldId id="1249" r:id="rId5"/>
    <p:sldId id="1250" r:id="rId6"/>
    <p:sldId id="1206" r:id="rId7"/>
    <p:sldId id="1207" r:id="rId8"/>
    <p:sldId id="1208" r:id="rId9"/>
    <p:sldId id="1209" r:id="rId10"/>
    <p:sldId id="1210" r:id="rId11"/>
    <p:sldId id="1212" r:id="rId12"/>
    <p:sldId id="1213" r:id="rId13"/>
    <p:sldId id="1214" r:id="rId14"/>
    <p:sldId id="1215" r:id="rId15"/>
    <p:sldId id="1220" r:id="rId16"/>
    <p:sldId id="1221" r:id="rId17"/>
    <p:sldId id="1222" r:id="rId18"/>
    <p:sldId id="1223" r:id="rId19"/>
    <p:sldId id="1225" r:id="rId20"/>
    <p:sldId id="1226" r:id="rId21"/>
    <p:sldId id="1227" r:id="rId22"/>
    <p:sldId id="1228" r:id="rId23"/>
    <p:sldId id="1230" r:id="rId24"/>
    <p:sldId id="1231" r:id="rId25"/>
    <p:sldId id="1232" r:id="rId26"/>
    <p:sldId id="1233" r:id="rId27"/>
    <p:sldId id="1234" r:id="rId28"/>
    <p:sldId id="1235" r:id="rId29"/>
    <p:sldId id="1236" r:id="rId30"/>
    <p:sldId id="1237" r:id="rId31"/>
    <p:sldId id="1238" r:id="rId32"/>
    <p:sldId id="1239" r:id="rId33"/>
    <p:sldId id="1240" r:id="rId34"/>
    <p:sldId id="1241" r:id="rId35"/>
    <p:sldId id="1251" r:id="rId36"/>
    <p:sldId id="1252" r:id="rId37"/>
    <p:sldId id="1253" r:id="rId38"/>
    <p:sldId id="1254" r:id="rId39"/>
    <p:sldId id="1255" r:id="rId40"/>
    <p:sldId id="1256" r:id="rId41"/>
    <p:sldId id="1257" r:id="rId42"/>
    <p:sldId id="1258" r:id="rId43"/>
    <p:sldId id="1259" r:id="rId44"/>
    <p:sldId id="1260" r:id="rId45"/>
    <p:sldId id="1261" r:id="rId46"/>
    <p:sldId id="1262" r:id="rId47"/>
    <p:sldId id="1263" r:id="rId48"/>
    <p:sldId id="1264" r:id="rId49"/>
    <p:sldId id="1265" r:id="rId50"/>
    <p:sldId id="1267" r:id="rId51"/>
    <p:sldId id="1268" r:id="rId52"/>
    <p:sldId id="1269" r:id="rId53"/>
    <p:sldId id="1271" r:id="rId54"/>
    <p:sldId id="1273" r:id="rId55"/>
    <p:sldId id="1266" r:id="rId56"/>
    <p:sldId id="1275" r:id="rId57"/>
    <p:sldId id="1276" r:id="rId58"/>
    <p:sldId id="1277" r:id="rId59"/>
    <p:sldId id="1270" r:id="rId60"/>
    <p:sldId id="1229" r:id="rId61"/>
    <p:sldId id="1149" r:id="rId62"/>
    <p:sldId id="1274" r:id="rId63"/>
    <p:sldId id="1218" r:id="rId64"/>
    <p:sldId id="1219" r:id="rId65"/>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09/01/2023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09/01/2023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09/01/2023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09/01/2023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09/01/2023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09/01/2023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09/01/2023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09/01/2023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3" name="Graphic 2">
            <a:extLst>
              <a:ext uri="{FF2B5EF4-FFF2-40B4-BE49-F238E27FC236}">
                <a16:creationId xmlns:a16="http://schemas.microsoft.com/office/drawing/2014/main" id="{861CCDBB-A232-0CBD-6C05-BC3916F1E69F}"/>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ikit-learn.org/stable/modules/generated/sklearn.naive_bayes.MultinomialNB.html#sklearn.naive_bayes.MultinomialN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ikit-learn.org/stable/modules/generated/sklearn.naive_bayes.CategoricalNB.html#sklearn.naive_bayes.CategoricalNB"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Bayesian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a:solidFill>
                  <a:srgbClr val="003D7D"/>
                </a:solidFill>
              </a:rPr>
              <a:t>January 2023</a:t>
            </a:r>
            <a:endParaRPr lang="en-GB" altLang="en-US" sz="1333" dirty="0">
              <a:solidFill>
                <a:srgbClr val="003D7D"/>
              </a:solidFill>
            </a:endParaRP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CE1-0E17-2E08-C133-C14B2FA65D71}"/>
              </a:ext>
            </a:extLst>
          </p:cNvPr>
          <p:cNvSpPr>
            <a:spLocks noGrp="1"/>
          </p:cNvSpPr>
          <p:nvPr>
            <p:ph type="title"/>
          </p:nvPr>
        </p:nvSpPr>
        <p:spPr/>
        <p:txBody>
          <a:bodyPr/>
          <a:lstStyle/>
          <a:p>
            <a:r>
              <a:rPr lang="en-GB" dirty="0"/>
              <a:t>Determining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35C4-AB65-B8E5-E6E8-7E654271C994}"/>
                  </a:ext>
                </a:extLst>
              </p:cNvPr>
              <p:cNvSpPr>
                <a:spLocks noGrp="1"/>
              </p:cNvSpPr>
              <p:nvPr>
                <p:ph idx="1"/>
              </p:nvPr>
            </p:nvSpPr>
            <p:spPr/>
            <p:txBody>
              <a:bodyPr/>
              <a:lstStyle/>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r>
                          <a:rPr lang="en-GB" sz="2000" b="0" i="1" smtClean="0">
                            <a:latin typeface="Cambria Math" panose="02040503050406030204" pitchFamily="18" charset="0"/>
                          </a:rPr>
                          <m:t>𝑋</m:t>
                        </m:r>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𝑋</m:t>
                            </m:r>
                          </m:e>
                          <m:e>
                            <m:r>
                              <a:rPr lang="en-GB" sz="2000" b="0" i="1" smtClean="0">
                                <a:latin typeface="Cambria Math" panose="02040503050406030204" pitchFamily="18" charset="0"/>
                              </a:rPr>
                              <m:t>𝑦</m:t>
                            </m:r>
                          </m:e>
                        </m:d>
                        <m:r>
                          <a:rPr lang="en-GB" sz="2000" b="0" i="1" smtClean="0">
                            <a:latin typeface="Cambria Math" panose="02040503050406030204" pitchFamily="18" charset="0"/>
                          </a:rPr>
                          <m:t>.  </m:t>
                        </m:r>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𝑦</m:t>
                        </m:r>
                        <m:r>
                          <a:rPr lang="en-GB" sz="2000" b="0" i="1" smtClean="0">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m:oMathPara>
                </a14:m>
                <a:endParaRPr lang="en-GB" dirty="0"/>
              </a:p>
              <a:p>
                <a:pPr marL="0" indent="0">
                  <a:buNone/>
                </a:pPr>
                <a:endParaRPr lang="en-GB" dirty="0"/>
              </a:p>
              <a:p>
                <a:pPr marL="0" indent="0">
                  <a:buNone/>
                </a:pPr>
                <a:r>
                  <a:rPr lang="en-GB" dirty="0"/>
                  <a:t>Because we have assumed the features are independent, we can say:</a:t>
                </a:r>
              </a:p>
              <a:p>
                <a:pPr marL="0" indent="0">
                  <a:buNone/>
                </a:pPr>
                <a:endParaRPr lang="en-GB" dirty="0"/>
              </a:p>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sz="2000" b="0" i="1" smtClean="0">
                                <a:latin typeface="Cambria Math" panose="02040503050406030204" pitchFamily="18" charset="0"/>
                              </a:rPr>
                              <m:t>𝑦</m:t>
                            </m:r>
                          </m:e>
                        </m:d>
                        <m:r>
                          <a:rPr lang="en-GB" sz="2000"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r>
                  <a:rPr lang="en-GB" sz="2400" b="0" dirty="0"/>
                  <a:t>		      </a:t>
                </a:r>
                <a14:m>
                  <m:oMath xmlns:m="http://schemas.openxmlformats.org/officeDocument/2006/math">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b="0" i="1" smtClean="0">
                                <a:latin typeface="Cambria Math" panose="02040503050406030204" pitchFamily="18" charset="0"/>
                              </a:rPr>
                              <m:t>𝑦</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r>
                          <a:rPr lang="en-GB" i="1">
                            <a:latin typeface="Cambria Math" panose="02040503050406030204" pitchFamily="18" charset="0"/>
                          </a:rPr>
                          <m:t>)</m:t>
                        </m:r>
                      </m:den>
                    </m:f>
                  </m:oMath>
                </a14:m>
                <a:r>
                  <a:rPr lang="en-GB" sz="2800" dirty="0"/>
                  <a:t> </a:t>
                </a:r>
              </a:p>
              <a:p>
                <a:pPr marL="0" indent="0">
                  <a:buNone/>
                </a:pPr>
                <a:endParaRPr lang="en-GB" sz="240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65D35C4-AB65-B8E5-E6E8-7E654271C994}"/>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17FBDE-A3E4-E82E-8457-EA42D3406BBC}"/>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281932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38DB-F3F1-531A-AE79-21003D82218B}"/>
              </a:ext>
            </a:extLst>
          </p:cNvPr>
          <p:cNvSpPr>
            <a:spLocks noGrp="1"/>
          </p:cNvSpPr>
          <p:nvPr>
            <p:ph type="title"/>
          </p:nvPr>
        </p:nvSpPr>
        <p:spPr/>
        <p:txBody>
          <a:bodyPr/>
          <a:lstStyle/>
          <a:p>
            <a:r>
              <a:rPr lang="en-GB" dirty="0"/>
              <a:t>Let’s simplify</a:t>
            </a:r>
          </a:p>
        </p:txBody>
      </p:sp>
      <p:pic>
        <p:nvPicPr>
          <p:cNvPr id="6" name="Content Placeholder 5" descr="Text&#10;&#10;Description automatically generated">
            <a:extLst>
              <a:ext uri="{FF2B5EF4-FFF2-40B4-BE49-F238E27FC236}">
                <a16:creationId xmlns:a16="http://schemas.microsoft.com/office/drawing/2014/main" id="{FC197389-E936-CDBB-CDD6-C7A1E8821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201316"/>
            <a:ext cx="3413179" cy="1080120"/>
          </a:xfrm>
        </p:spPr>
      </p:pic>
      <p:sp>
        <p:nvSpPr>
          <p:cNvPr id="4" name="Slide Number Placeholder 3">
            <a:extLst>
              <a:ext uri="{FF2B5EF4-FFF2-40B4-BE49-F238E27FC236}">
                <a16:creationId xmlns:a16="http://schemas.microsoft.com/office/drawing/2014/main" id="{B8A942AA-FAD7-E9B4-929E-D5D93C540DAA}"/>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4493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CB9B-D188-F6D0-74EB-327AF97DF25C}"/>
              </a:ext>
            </a:extLst>
          </p:cNvPr>
          <p:cNvSpPr>
            <a:spLocks noGrp="1"/>
          </p:cNvSpPr>
          <p:nvPr>
            <p:ph type="title"/>
          </p:nvPr>
        </p:nvSpPr>
        <p:spPr>
          <a:xfrm>
            <a:off x="457200" y="307807"/>
            <a:ext cx="8229600" cy="952501"/>
          </a:xfrm>
        </p:spPr>
        <p:txBody>
          <a:bodyPr/>
          <a:lstStyle/>
          <a:p>
            <a:r>
              <a:rPr lang="en-GB" dirty="0"/>
              <a:t>Example</a:t>
            </a:r>
          </a:p>
        </p:txBody>
      </p:sp>
      <p:sp>
        <p:nvSpPr>
          <p:cNvPr id="4" name="Slide Number Placeholder 3">
            <a:extLst>
              <a:ext uri="{FF2B5EF4-FFF2-40B4-BE49-F238E27FC236}">
                <a16:creationId xmlns:a16="http://schemas.microsoft.com/office/drawing/2014/main" id="{27DBC6A6-A513-93B1-B72C-E0928A44F71F}"/>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graphicFrame>
        <p:nvGraphicFramePr>
          <p:cNvPr id="3" name="Table 7">
            <a:extLst>
              <a:ext uri="{FF2B5EF4-FFF2-40B4-BE49-F238E27FC236}">
                <a16:creationId xmlns:a16="http://schemas.microsoft.com/office/drawing/2014/main" id="{611EECBF-EA52-9EA0-329B-5B5E5BA44BE7}"/>
              </a:ext>
            </a:extLst>
          </p:cNvPr>
          <p:cNvGraphicFramePr>
            <a:graphicFrameLocks noGrp="1"/>
          </p:cNvGraphicFramePr>
          <p:nvPr>
            <p:extLst>
              <p:ext uri="{D42A27DB-BD31-4B8C-83A1-F6EECF244321}">
                <p14:modId xmlns:p14="http://schemas.microsoft.com/office/powerpoint/2010/main" val="1941413852"/>
              </p:ext>
            </p:extLst>
          </p:nvPr>
        </p:nvGraphicFramePr>
        <p:xfrm>
          <a:off x="755730" y="1489348"/>
          <a:ext cx="3836218" cy="3708400"/>
        </p:xfrm>
        <a:graphic>
          <a:graphicData uri="http://schemas.openxmlformats.org/drawingml/2006/table">
            <a:tbl>
              <a:tblPr>
                <a:tableStyleId>{5C22544A-7EE6-4342-B048-85BDC9FD1C3A}</a:tableStyleId>
              </a:tblPr>
              <a:tblGrid>
                <a:gridCol w="955898">
                  <a:extLst>
                    <a:ext uri="{9D8B030D-6E8A-4147-A177-3AD203B41FA5}">
                      <a16:colId xmlns:a16="http://schemas.microsoft.com/office/drawing/2014/main" val="3454517217"/>
                    </a:ext>
                  </a:extLst>
                </a:gridCol>
                <a:gridCol w="792088">
                  <a:extLst>
                    <a:ext uri="{9D8B030D-6E8A-4147-A177-3AD203B41FA5}">
                      <a16:colId xmlns:a16="http://schemas.microsoft.com/office/drawing/2014/main" val="1959795726"/>
                    </a:ext>
                  </a:extLst>
                </a:gridCol>
                <a:gridCol w="936104">
                  <a:extLst>
                    <a:ext uri="{9D8B030D-6E8A-4147-A177-3AD203B41FA5}">
                      <a16:colId xmlns:a16="http://schemas.microsoft.com/office/drawing/2014/main" val="2549682635"/>
                    </a:ext>
                  </a:extLst>
                </a:gridCol>
                <a:gridCol w="1152128">
                  <a:extLst>
                    <a:ext uri="{9D8B030D-6E8A-4147-A177-3AD203B41FA5}">
                      <a16:colId xmlns:a16="http://schemas.microsoft.com/office/drawing/2014/main" val="3264904379"/>
                    </a:ext>
                  </a:extLst>
                </a:gridCol>
              </a:tblGrid>
              <a:tr h="370840">
                <a:tc>
                  <a:txBody>
                    <a:bodyPr/>
                    <a:lstStyle/>
                    <a:p>
                      <a:r>
                        <a:rPr lang="en-GB" sz="1200" b="0" dirty="0">
                          <a:solidFill>
                            <a:schemeClr val="tx1"/>
                          </a:solidFill>
                          <a:latin typeface="Gill Sans MT" panose="020B0502020104020203" pitchFamily="34" charset="77"/>
                        </a:rPr>
                        <a:t>Patient #01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8277957"/>
                  </a:ext>
                </a:extLst>
              </a:tr>
              <a:tr h="370840">
                <a:tc>
                  <a:txBody>
                    <a:bodyPr/>
                    <a:lstStyle/>
                    <a:p>
                      <a:r>
                        <a:rPr lang="en-GB" sz="1200" b="0" dirty="0">
                          <a:solidFill>
                            <a:schemeClr val="tx1"/>
                          </a:solidFill>
                          <a:latin typeface="Gill Sans MT" panose="020B0502020104020203" pitchFamily="34" charset="77"/>
                        </a:rPr>
                        <a:t>Patient #02</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3769"/>
                  </a:ext>
                </a:extLst>
              </a:tr>
              <a:tr h="370840">
                <a:tc>
                  <a:txBody>
                    <a:bodyPr/>
                    <a:lstStyle/>
                    <a:p>
                      <a:r>
                        <a:rPr lang="en-GB" sz="1200" b="0" dirty="0">
                          <a:solidFill>
                            <a:schemeClr val="tx1"/>
                          </a:solidFill>
                          <a:latin typeface="Gill Sans MT" panose="020B0502020104020203" pitchFamily="34" charset="77"/>
                        </a:rPr>
                        <a:t>Patient #03</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412788"/>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#04</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4742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#05</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429183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#06</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953551"/>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#07</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236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#08</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515287"/>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#09</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189179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#10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92395"/>
                  </a:ext>
                </a:extLst>
              </a:tr>
            </a:tbl>
          </a:graphicData>
        </a:graphic>
      </p:graphicFrame>
      <p:sp>
        <p:nvSpPr>
          <p:cNvPr id="8" name="TextBox 7">
            <a:extLst>
              <a:ext uri="{FF2B5EF4-FFF2-40B4-BE49-F238E27FC236}">
                <a16:creationId xmlns:a16="http://schemas.microsoft.com/office/drawing/2014/main" id="{D88B9A9C-6AF4-C0E3-C611-0D45273E3542}"/>
              </a:ext>
            </a:extLst>
          </p:cNvPr>
          <p:cNvSpPr txBox="1"/>
          <p:nvPr/>
        </p:nvSpPr>
        <p:spPr>
          <a:xfrm>
            <a:off x="1632596" y="1097829"/>
            <a:ext cx="784189" cy="276999"/>
          </a:xfrm>
          <a:prstGeom prst="rect">
            <a:avLst/>
          </a:prstGeom>
          <a:noFill/>
        </p:spPr>
        <p:txBody>
          <a:bodyPr wrap="none" rtlCol="0">
            <a:spAutoFit/>
          </a:bodyPr>
          <a:lstStyle/>
          <a:p>
            <a:r>
              <a:rPr lang="en-GB" sz="1200" b="1" dirty="0"/>
              <a:t>High BP</a:t>
            </a:r>
          </a:p>
        </p:txBody>
      </p:sp>
      <p:sp>
        <p:nvSpPr>
          <p:cNvPr id="9" name="TextBox 8">
            <a:extLst>
              <a:ext uri="{FF2B5EF4-FFF2-40B4-BE49-F238E27FC236}">
                <a16:creationId xmlns:a16="http://schemas.microsoft.com/office/drawing/2014/main" id="{68572C9B-0D8C-BBAD-C9ED-0DD4D3003473}"/>
              </a:ext>
            </a:extLst>
          </p:cNvPr>
          <p:cNvSpPr txBox="1"/>
          <p:nvPr/>
        </p:nvSpPr>
        <p:spPr>
          <a:xfrm>
            <a:off x="2713986" y="1079879"/>
            <a:ext cx="433132" cy="276999"/>
          </a:xfrm>
          <a:prstGeom prst="rect">
            <a:avLst/>
          </a:prstGeom>
          <a:noFill/>
        </p:spPr>
        <p:txBody>
          <a:bodyPr wrap="none" rtlCol="0">
            <a:spAutoFit/>
          </a:bodyPr>
          <a:lstStyle/>
          <a:p>
            <a:r>
              <a:rPr lang="en-GB" sz="1200" b="1" dirty="0"/>
              <a:t>TBI</a:t>
            </a:r>
          </a:p>
        </p:txBody>
      </p:sp>
      <p:sp>
        <p:nvSpPr>
          <p:cNvPr id="12" name="TextBox 11">
            <a:extLst>
              <a:ext uri="{FF2B5EF4-FFF2-40B4-BE49-F238E27FC236}">
                <a16:creationId xmlns:a16="http://schemas.microsoft.com/office/drawing/2014/main" id="{C07FD6EB-4673-C9DE-6E67-7A412FA4BB0E}"/>
              </a:ext>
            </a:extLst>
          </p:cNvPr>
          <p:cNvSpPr txBox="1"/>
          <p:nvPr/>
        </p:nvSpPr>
        <p:spPr>
          <a:xfrm>
            <a:off x="3571203" y="1066571"/>
            <a:ext cx="763351" cy="276999"/>
          </a:xfrm>
          <a:prstGeom prst="rect">
            <a:avLst/>
          </a:prstGeom>
          <a:noFill/>
        </p:spPr>
        <p:txBody>
          <a:bodyPr wrap="none" rtlCol="0">
            <a:spAutoFit/>
          </a:bodyPr>
          <a:lstStyle/>
          <a:p>
            <a:r>
              <a:rPr lang="en-GB" sz="1200" b="1" dirty="0"/>
              <a:t>Disease</a:t>
            </a:r>
          </a:p>
        </p:txBody>
      </p:sp>
      <p:pic>
        <p:nvPicPr>
          <p:cNvPr id="14" name="Content Placeholder 5" descr="Text&#10;&#10;Description automatically generated">
            <a:extLst>
              <a:ext uri="{FF2B5EF4-FFF2-40B4-BE49-F238E27FC236}">
                <a16:creationId xmlns:a16="http://schemas.microsoft.com/office/drawing/2014/main" id="{75BB9C5F-F9FB-C4FF-B403-1022E51C9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856" y="687392"/>
            <a:ext cx="3413179" cy="1080120"/>
          </a:xfrm>
        </p:spPr>
      </p:pic>
    </p:spTree>
    <p:extLst>
      <p:ext uri="{BB962C8B-B14F-4D97-AF65-F5344CB8AC3E}">
        <p14:creationId xmlns:p14="http://schemas.microsoft.com/office/powerpoint/2010/main" val="26762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53C-CF8B-56BF-BF45-1DA7EFE879D7}"/>
              </a:ext>
            </a:extLst>
          </p:cNvPr>
          <p:cNvSpPr>
            <a:spLocks noGrp="1"/>
          </p:cNvSpPr>
          <p:nvPr>
            <p:ph type="title"/>
          </p:nvPr>
        </p:nvSpPr>
        <p:spPr/>
        <p:txBody>
          <a:bodyPr/>
          <a:lstStyle/>
          <a:p>
            <a:r>
              <a:rPr lang="en-GB" dirty="0"/>
              <a:t>Algorithm for Naïve Bayes (with binary features)</a:t>
            </a:r>
          </a:p>
        </p:txBody>
      </p:sp>
      <p:sp>
        <p:nvSpPr>
          <p:cNvPr id="4" name="Slide Number Placeholder 3">
            <a:extLst>
              <a:ext uri="{FF2B5EF4-FFF2-40B4-BE49-F238E27FC236}">
                <a16:creationId xmlns:a16="http://schemas.microsoft.com/office/drawing/2014/main" id="{8C5E69D9-151B-5315-7C61-6C0264420E8E}"/>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pic>
        <p:nvPicPr>
          <p:cNvPr id="6" name="Picture 5" descr="Text&#10;&#10;Description automatically generated">
            <a:extLst>
              <a:ext uri="{FF2B5EF4-FFF2-40B4-BE49-F238E27FC236}">
                <a16:creationId xmlns:a16="http://schemas.microsoft.com/office/drawing/2014/main" id="{6B1E83DE-CBB7-BB49-1A75-ADE56303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01316"/>
            <a:ext cx="5384800" cy="2463800"/>
          </a:xfrm>
          <a:prstGeom prst="rect">
            <a:avLst/>
          </a:prstGeom>
        </p:spPr>
      </p:pic>
    </p:spTree>
    <p:extLst>
      <p:ext uri="{BB962C8B-B14F-4D97-AF65-F5344CB8AC3E}">
        <p14:creationId xmlns:p14="http://schemas.microsoft.com/office/powerpoint/2010/main" val="1436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2FB5-4D93-8A59-23FC-4C4C501C494B}"/>
              </a:ext>
            </a:extLst>
          </p:cNvPr>
          <p:cNvSpPr>
            <a:spLocks noGrp="1"/>
          </p:cNvSpPr>
          <p:nvPr>
            <p:ph type="title"/>
          </p:nvPr>
        </p:nvSpPr>
        <p:spPr/>
        <p:txBody>
          <a:bodyPr/>
          <a:lstStyle/>
          <a:p>
            <a:r>
              <a:rPr lang="en-GB" dirty="0"/>
              <a:t>What about continuous variables?</a:t>
            </a:r>
          </a:p>
        </p:txBody>
      </p:sp>
      <p:sp>
        <p:nvSpPr>
          <p:cNvPr id="3" name="Content Placeholder 2">
            <a:extLst>
              <a:ext uri="{FF2B5EF4-FFF2-40B4-BE49-F238E27FC236}">
                <a16:creationId xmlns:a16="http://schemas.microsoft.com/office/drawing/2014/main" id="{6ED599D5-B4CC-0293-85E6-825FD2A28DEE}"/>
              </a:ext>
            </a:extLst>
          </p:cNvPr>
          <p:cNvSpPr>
            <a:spLocks noGrp="1"/>
          </p:cNvSpPr>
          <p:nvPr>
            <p:ph idx="1"/>
          </p:nvPr>
        </p:nvSpPr>
        <p:spPr/>
        <p:txBody>
          <a:bodyPr/>
          <a:lstStyle/>
          <a:p>
            <a:r>
              <a:rPr lang="en-GB" dirty="0">
                <a:effectLst/>
              </a:rPr>
              <a:t> In the case of real-valued features, we can use the Gaussian distribution: </a:t>
            </a:r>
            <a:endParaRPr lang="en-GB" dirty="0"/>
          </a:p>
          <a:p>
            <a:endParaRPr lang="en-GB" dirty="0">
              <a:effectLst/>
            </a:endParaRPr>
          </a:p>
          <a:p>
            <a:endParaRPr lang="en-GB" dirty="0"/>
          </a:p>
        </p:txBody>
      </p:sp>
      <p:sp>
        <p:nvSpPr>
          <p:cNvPr id="4" name="Slide Number Placeholder 3">
            <a:extLst>
              <a:ext uri="{FF2B5EF4-FFF2-40B4-BE49-F238E27FC236}">
                <a16:creationId xmlns:a16="http://schemas.microsoft.com/office/drawing/2014/main" id="{507FF6B8-305B-439D-912F-BC524509883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pic>
        <p:nvPicPr>
          <p:cNvPr id="6" name="Picture 5" descr="Text&#10;&#10;Description automatically generated with low confidence">
            <a:extLst>
              <a:ext uri="{FF2B5EF4-FFF2-40B4-BE49-F238E27FC236}">
                <a16:creationId xmlns:a16="http://schemas.microsoft.com/office/drawing/2014/main" id="{10C3CF87-3D6A-C9CA-61E9-EEE8B116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353444"/>
            <a:ext cx="1651000" cy="406400"/>
          </a:xfrm>
          <a:prstGeom prst="rect">
            <a:avLst/>
          </a:prstGeom>
        </p:spPr>
      </p:pic>
      <p:pic>
        <p:nvPicPr>
          <p:cNvPr id="8" name="Picture 7">
            <a:extLst>
              <a:ext uri="{FF2B5EF4-FFF2-40B4-BE49-F238E27FC236}">
                <a16:creationId xmlns:a16="http://schemas.microsoft.com/office/drawing/2014/main" id="{A006A8CC-DCBD-1725-E47D-6962FE2B17A9}"/>
              </a:ext>
            </a:extLst>
          </p:cNvPr>
          <p:cNvPicPr>
            <a:picLocks noChangeAspect="1"/>
          </p:cNvPicPr>
          <p:nvPr/>
        </p:nvPicPr>
        <p:blipFill rotWithShape="1">
          <a:blip r:embed="rId3">
            <a:extLst>
              <a:ext uri="{28A0092B-C50C-407E-A947-70E740481C1C}">
                <a14:useLocalDpi xmlns:a14="http://schemas.microsoft.com/office/drawing/2010/main" val="0"/>
              </a:ext>
            </a:extLst>
          </a:blip>
          <a:srcRect r="75912" b="50000"/>
          <a:stretch/>
        </p:blipFill>
        <p:spPr>
          <a:xfrm>
            <a:off x="2339752" y="2457255"/>
            <a:ext cx="1872208" cy="302590"/>
          </a:xfrm>
          <a:prstGeom prst="rect">
            <a:avLst/>
          </a:prstGeom>
        </p:spPr>
      </p:pic>
      <p:grpSp>
        <p:nvGrpSpPr>
          <p:cNvPr id="13" name="Group 12">
            <a:extLst>
              <a:ext uri="{FF2B5EF4-FFF2-40B4-BE49-F238E27FC236}">
                <a16:creationId xmlns:a16="http://schemas.microsoft.com/office/drawing/2014/main" id="{D7B7A055-FCAC-CF8A-86F8-6CCA83277BB6}"/>
              </a:ext>
            </a:extLst>
          </p:cNvPr>
          <p:cNvGrpSpPr/>
          <p:nvPr/>
        </p:nvGrpSpPr>
        <p:grpSpPr>
          <a:xfrm>
            <a:off x="722809" y="3071023"/>
            <a:ext cx="6604174" cy="605179"/>
            <a:chOff x="722809" y="3071023"/>
            <a:chExt cx="6604174" cy="605179"/>
          </a:xfrm>
        </p:grpSpPr>
        <p:pic>
          <p:nvPicPr>
            <p:cNvPr id="10" name="Picture 9">
              <a:extLst>
                <a:ext uri="{FF2B5EF4-FFF2-40B4-BE49-F238E27FC236}">
                  <a16:creationId xmlns:a16="http://schemas.microsoft.com/office/drawing/2014/main" id="{F4B76BED-E8E0-1819-9CB3-7237B34548C5}"/>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a:stretch/>
          </p:blipFill>
          <p:spPr>
            <a:xfrm>
              <a:off x="722809" y="3071023"/>
              <a:ext cx="5830416" cy="605179"/>
            </a:xfrm>
            <a:prstGeom prst="rect">
              <a:avLst/>
            </a:prstGeom>
          </p:spPr>
        </p:pic>
        <p:pic>
          <p:nvPicPr>
            <p:cNvPr id="12" name="Picture 11">
              <a:extLst>
                <a:ext uri="{FF2B5EF4-FFF2-40B4-BE49-F238E27FC236}">
                  <a16:creationId xmlns:a16="http://schemas.microsoft.com/office/drawing/2014/main" id="{C82EFA8A-D7CD-E67D-D946-EF2FE65A13C6}"/>
                </a:ext>
              </a:extLst>
            </p:cNvPr>
            <p:cNvPicPr>
              <a:picLocks noChangeAspect="1"/>
            </p:cNvPicPr>
            <p:nvPr/>
          </p:nvPicPr>
          <p:blipFill rotWithShape="1">
            <a:blip r:embed="rId3">
              <a:extLst>
                <a:ext uri="{28A0092B-C50C-407E-A947-70E740481C1C}">
                  <a14:useLocalDpi xmlns:a14="http://schemas.microsoft.com/office/drawing/2010/main" val="0"/>
                </a:ext>
              </a:extLst>
            </a:blip>
            <a:srcRect l="1391" t="53858" r="88177" b="11204"/>
            <a:stretch/>
          </p:blipFill>
          <p:spPr>
            <a:xfrm>
              <a:off x="6516216" y="3150119"/>
              <a:ext cx="810767" cy="211437"/>
            </a:xfrm>
            <a:prstGeom prst="rect">
              <a:avLst/>
            </a:prstGeom>
          </p:spPr>
        </p:pic>
      </p:grpSp>
    </p:spTree>
    <p:extLst>
      <p:ext uri="{BB962C8B-B14F-4D97-AF65-F5344CB8AC3E}">
        <p14:creationId xmlns:p14="http://schemas.microsoft.com/office/powerpoint/2010/main" val="244115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958-3866-3CB1-357C-B593F7011CF5}"/>
              </a:ext>
            </a:extLst>
          </p:cNvPr>
          <p:cNvSpPr>
            <a:spLocks noGrp="1"/>
          </p:cNvSpPr>
          <p:nvPr>
            <p:ph type="title"/>
          </p:nvPr>
        </p:nvSpPr>
        <p:spPr/>
        <p:txBody>
          <a:bodyPr/>
          <a:lstStyle/>
          <a:p>
            <a:r>
              <a:rPr lang="en-GB" dirty="0"/>
              <a:t>Bayesian decision methods </a:t>
            </a:r>
          </a:p>
        </p:txBody>
      </p:sp>
      <p:sp>
        <p:nvSpPr>
          <p:cNvPr id="3" name="Content Placeholder 2">
            <a:extLst>
              <a:ext uri="{FF2B5EF4-FFF2-40B4-BE49-F238E27FC236}">
                <a16:creationId xmlns:a16="http://schemas.microsoft.com/office/drawing/2014/main" id="{A7009983-A9A5-CB4C-2410-58B59F833098}"/>
              </a:ext>
            </a:extLst>
          </p:cNvPr>
          <p:cNvSpPr>
            <a:spLocks noGrp="1"/>
          </p:cNvSpPr>
          <p:nvPr>
            <p:ph idx="1"/>
          </p:nvPr>
        </p:nvSpPr>
        <p:spPr/>
        <p:txBody>
          <a:bodyPr/>
          <a:lstStyle/>
          <a:p>
            <a:r>
              <a:rPr lang="en-GB" dirty="0"/>
              <a:t>Suppose we have an input vector x with a corresponding vector y of target variables.</a:t>
            </a:r>
          </a:p>
          <a:p>
            <a:endParaRPr lang="en-GB" dirty="0"/>
          </a:p>
          <a:p>
            <a:endParaRPr lang="en-GB" dirty="0"/>
          </a:p>
          <a:p>
            <a:endParaRPr lang="en-GB" dirty="0"/>
          </a:p>
          <a:p>
            <a:endParaRPr lang="en-GB" dirty="0"/>
          </a:p>
          <a:p>
            <a:r>
              <a:rPr lang="en-GB" dirty="0"/>
              <a:t>Our goal is to predict y given a new value for x. </a:t>
            </a:r>
          </a:p>
          <a:p>
            <a:r>
              <a:rPr lang="en-GB" dirty="0"/>
              <a:t>For a regression problem y will contain continuous (real valued) variables and for a classification problem y will represent class labels. </a:t>
            </a:r>
          </a:p>
        </p:txBody>
      </p:sp>
      <p:sp>
        <p:nvSpPr>
          <p:cNvPr id="4" name="Slide Number Placeholder 3">
            <a:extLst>
              <a:ext uri="{FF2B5EF4-FFF2-40B4-BE49-F238E27FC236}">
                <a16:creationId xmlns:a16="http://schemas.microsoft.com/office/drawing/2014/main" id="{27F33239-9A6F-1892-7819-4FE5FC5F6571}"/>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13586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8F58-B7F7-30CF-319D-03BD61153872}"/>
              </a:ext>
            </a:extLst>
          </p:cNvPr>
          <p:cNvSpPr>
            <a:spLocks noGrp="1"/>
          </p:cNvSpPr>
          <p:nvPr>
            <p:ph type="title"/>
          </p:nvPr>
        </p:nvSpPr>
        <p:spPr/>
        <p:txBody>
          <a:bodyPr/>
          <a:lstStyle/>
          <a:p>
            <a:r>
              <a:rPr lang="en-GB" dirty="0"/>
              <a:t>Joint probability</a:t>
            </a:r>
          </a:p>
        </p:txBody>
      </p:sp>
      <p:sp>
        <p:nvSpPr>
          <p:cNvPr id="3" name="Content Placeholder 2">
            <a:extLst>
              <a:ext uri="{FF2B5EF4-FFF2-40B4-BE49-F238E27FC236}">
                <a16:creationId xmlns:a16="http://schemas.microsoft.com/office/drawing/2014/main" id="{CBC347F6-78A7-5A81-9E2E-4B17B96F9744}"/>
              </a:ext>
            </a:extLst>
          </p:cNvPr>
          <p:cNvSpPr>
            <a:spLocks noGrp="1"/>
          </p:cNvSpPr>
          <p:nvPr>
            <p:ph idx="1"/>
          </p:nvPr>
        </p:nvSpPr>
        <p:spPr/>
        <p:txBody>
          <a:bodyPr/>
          <a:lstStyle/>
          <a:p>
            <a:r>
              <a:rPr lang="en-GB" dirty="0"/>
              <a:t>The joint probability distribution p(</a:t>
            </a:r>
            <a:r>
              <a:rPr lang="en-GB" dirty="0" err="1"/>
              <a:t>x,y</a:t>
            </a:r>
            <a:r>
              <a:rPr lang="en-GB" dirty="0"/>
              <a:t>) provides a summary of the uncertainty associated with these variables. </a:t>
            </a:r>
          </a:p>
          <a:p>
            <a:r>
              <a:rPr lang="en-GB" dirty="0"/>
              <a:t>Determining p(</a:t>
            </a:r>
            <a:r>
              <a:rPr lang="en-GB" dirty="0" err="1"/>
              <a:t>x,y</a:t>
            </a:r>
            <a:r>
              <a:rPr lang="en-GB" dirty="0"/>
              <a:t>) from a set of training data is also referred to as </a:t>
            </a:r>
            <a:r>
              <a:rPr lang="en-GB" i="1" dirty="0">
                <a:solidFill>
                  <a:srgbClr val="FF0000"/>
                </a:solidFill>
              </a:rPr>
              <a:t>inference</a:t>
            </a:r>
            <a:r>
              <a:rPr lang="en-GB" dirty="0"/>
              <a:t>. </a:t>
            </a:r>
          </a:p>
          <a:p>
            <a:endParaRPr lang="en-GB" dirty="0"/>
          </a:p>
          <a:p>
            <a:r>
              <a:rPr lang="en-GB" dirty="0"/>
              <a:t>Consider a medical diagnosis example in which we have taken an MRI scan of a patient. We want to determine whether the patient has a certain type of neurological disorder or not. </a:t>
            </a:r>
          </a:p>
        </p:txBody>
      </p:sp>
      <p:sp>
        <p:nvSpPr>
          <p:cNvPr id="4" name="Slide Number Placeholder 3">
            <a:extLst>
              <a:ext uri="{FF2B5EF4-FFF2-40B4-BE49-F238E27FC236}">
                <a16:creationId xmlns:a16="http://schemas.microsoft.com/office/drawing/2014/main" id="{09ADA728-D250-0978-F07B-707C5EDB51CD}"/>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Tree>
    <p:extLst>
      <p:ext uri="{BB962C8B-B14F-4D97-AF65-F5344CB8AC3E}">
        <p14:creationId xmlns:p14="http://schemas.microsoft.com/office/powerpoint/2010/main" val="32888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1E18-5DB1-4840-D085-0C690508C581}"/>
              </a:ext>
            </a:extLst>
          </p:cNvPr>
          <p:cNvSpPr>
            <a:spLocks noGrp="1"/>
          </p:cNvSpPr>
          <p:nvPr>
            <p:ph type="title"/>
          </p:nvPr>
        </p:nvSpPr>
        <p:spPr/>
        <p:txBody>
          <a:bodyPr/>
          <a:lstStyle/>
          <a:p>
            <a:r>
              <a:rPr lang="en-GB" dirty="0"/>
              <a:t>Medical diagnosis example</a:t>
            </a:r>
          </a:p>
        </p:txBody>
      </p:sp>
      <p:sp>
        <p:nvSpPr>
          <p:cNvPr id="3" name="Content Placeholder 2">
            <a:extLst>
              <a:ext uri="{FF2B5EF4-FFF2-40B4-BE49-F238E27FC236}">
                <a16:creationId xmlns:a16="http://schemas.microsoft.com/office/drawing/2014/main" id="{9E7F7278-E18A-E27D-807D-0B306AC87C0F}"/>
              </a:ext>
            </a:extLst>
          </p:cNvPr>
          <p:cNvSpPr>
            <a:spLocks noGrp="1"/>
          </p:cNvSpPr>
          <p:nvPr>
            <p:ph idx="1"/>
          </p:nvPr>
        </p:nvSpPr>
        <p:spPr/>
        <p:txBody>
          <a:bodyPr/>
          <a:lstStyle/>
          <a:p>
            <a:r>
              <a:rPr lang="en-GB" dirty="0"/>
              <a:t>In the previous example, the input vector x is the set of pixels (or engineered features) from the scan.</a:t>
            </a:r>
          </a:p>
          <a:p>
            <a:r>
              <a:rPr lang="en-GB" dirty="0"/>
              <a:t>y will represent the presence of the disease; for the presence of the disease we show it for example with </a:t>
            </a:r>
            <a:r>
              <a:rPr lang="en-GB" dirty="0">
                <a:latin typeface="Herculanum" panose="02000505000000020004" pitchFamily="2" charset="77"/>
              </a:rPr>
              <a:t>C</a:t>
            </a:r>
            <a:r>
              <a:rPr lang="en-GB" baseline="-25000" dirty="0">
                <a:latin typeface="Herculanum" panose="02000505000000020004" pitchFamily="2" charset="77"/>
              </a:rPr>
              <a:t>1 </a:t>
            </a:r>
            <a:r>
              <a:rPr lang="en-GB" dirty="0"/>
              <a:t>and for the absence of the disease we should it as </a:t>
            </a:r>
            <a:r>
              <a:rPr lang="en-GB" dirty="0">
                <a:latin typeface="Herculanum" panose="02000505000000020004" pitchFamily="2" charset="77"/>
              </a:rPr>
              <a:t>C</a:t>
            </a:r>
            <a:r>
              <a:rPr lang="en-GB" baseline="-25000" dirty="0">
                <a:latin typeface="Herculanum" panose="02000505000000020004" pitchFamily="2" charset="77"/>
              </a:rPr>
              <a:t>2.</a:t>
            </a:r>
          </a:p>
          <a:p>
            <a:r>
              <a:rPr lang="en-GB" dirty="0"/>
              <a:t>The general inference problem then involves determining the join distribution p(x, </a:t>
            </a:r>
            <a:r>
              <a:rPr lang="en-GB" dirty="0">
                <a:latin typeface="Herculanum" panose="02000505000000020004" pitchFamily="2" charset="77"/>
              </a:rPr>
              <a:t>C</a:t>
            </a:r>
            <a:r>
              <a:rPr lang="en-GB" baseline="-25000" dirty="0">
                <a:latin typeface="Herculanum" panose="02000505000000020004" pitchFamily="2" charset="77"/>
              </a:rPr>
              <a:t>k</a:t>
            </a:r>
            <a:r>
              <a:rPr lang="en-GB" dirty="0"/>
              <a:t>)</a:t>
            </a:r>
          </a:p>
        </p:txBody>
      </p:sp>
      <p:sp>
        <p:nvSpPr>
          <p:cNvPr id="4" name="Slide Number Placeholder 3">
            <a:extLst>
              <a:ext uri="{FF2B5EF4-FFF2-40B4-BE49-F238E27FC236}">
                <a16:creationId xmlns:a16="http://schemas.microsoft.com/office/drawing/2014/main" id="{74248405-4E18-2CFE-F213-9B401CD1F1B7}"/>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Tree>
    <p:extLst>
      <p:ext uri="{BB962C8B-B14F-4D97-AF65-F5344CB8AC3E}">
        <p14:creationId xmlns:p14="http://schemas.microsoft.com/office/powerpoint/2010/main" val="416837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5C6-22EB-3E6A-D49A-78BAEC398D02}"/>
              </a:ext>
            </a:extLst>
          </p:cNvPr>
          <p:cNvSpPr>
            <a:spLocks noGrp="1"/>
          </p:cNvSpPr>
          <p:nvPr>
            <p:ph type="title"/>
          </p:nvPr>
        </p:nvSpPr>
        <p:spPr/>
        <p:txBody>
          <a:bodyPr/>
          <a:lstStyle/>
          <a:p>
            <a:r>
              <a:rPr lang="en-GB" dirty="0"/>
              <a:t>Example- applying Bayesian theorem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FB4422-6BFF-2859-EB1C-E119C7AFB4E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r>
                            <a:rPr lang="en-GB" b="0" i="1" smtClean="0">
                              <a:latin typeface="Cambria Math" panose="02040503050406030204" pitchFamily="18" charset="0"/>
                            </a:rPr>
                            <m:t> </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den>
                      </m:f>
                    </m:oMath>
                  </m:oMathPara>
                </a14:m>
                <a:endParaRPr lang="en-GB" dirty="0"/>
              </a:p>
              <a:p>
                <a:pPr marL="0" indent="0">
                  <a:buNone/>
                </a:pPr>
                <a:endParaRPr lang="en-GB" dirty="0"/>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oMath>
                </a14:m>
                <a:r>
                  <a:rPr lang="en-GB" dirty="0"/>
                  <a:t> is our prior</a:t>
                </a:r>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oMath>
                </a14:m>
                <a:r>
                  <a:rPr lang="en-GB" dirty="0"/>
                  <a:t> is our posterior </a:t>
                </a:r>
              </a:p>
              <a:p>
                <a:pPr marL="0" indent="0">
                  <a:buNone/>
                </a:pPr>
                <a:endParaRPr lang="en-GB" dirty="0"/>
              </a:p>
              <a:p>
                <a:pPr marL="0" indent="0">
                  <a:buNone/>
                </a:pPr>
                <a:r>
                  <a:rPr lang="en-GB" dirty="0"/>
                  <a:t>Posterior = prior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Likelihood / evidence</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𝑝𝑟𝑖𝑜𝑟</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𝐿𝑖𝑘𝑒𝑙𝑖h𝑜𝑜𝑑</m:t>
                      </m:r>
                    </m:oMath>
                  </m:oMathPara>
                </a14:m>
                <a:endParaRPr lang="en-GB" dirty="0"/>
              </a:p>
            </p:txBody>
          </p:sp>
        </mc:Choice>
        <mc:Fallback xmlns="">
          <p:sp>
            <p:nvSpPr>
              <p:cNvPr id="4" name="Content Placeholder 3">
                <a:extLst>
                  <a:ext uri="{FF2B5EF4-FFF2-40B4-BE49-F238E27FC236}">
                    <a16:creationId xmlns:a16="http://schemas.microsoft.com/office/drawing/2014/main" id="{06FB4422-6BFF-2859-EB1C-E119C7AFB4E1}"/>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18A7D6E-11E1-A26C-A571-C775987FF1A2}"/>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Tree>
    <p:extLst>
      <p:ext uri="{BB962C8B-B14F-4D97-AF65-F5344CB8AC3E}">
        <p14:creationId xmlns:p14="http://schemas.microsoft.com/office/powerpoint/2010/main" val="6074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7F2B-548F-984F-6F1A-3B83DC6093F3}"/>
              </a:ext>
            </a:extLst>
          </p:cNvPr>
          <p:cNvSpPr>
            <a:spLocks noGrp="1"/>
          </p:cNvSpPr>
          <p:nvPr>
            <p:ph type="title"/>
          </p:nvPr>
        </p:nvSpPr>
        <p:spPr/>
        <p:txBody>
          <a:bodyPr/>
          <a:lstStyle/>
          <a:p>
            <a:r>
              <a:rPr lang="en-GB" dirty="0"/>
              <a:t>Bayesian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504820-5068-F9A1-4DF1-DD1E477CE34A}"/>
                  </a:ext>
                </a:extLst>
              </p:cNvPr>
              <p:cNvSpPr>
                <a:spLocks noGrp="1"/>
              </p:cNvSpPr>
              <p:nvPr>
                <p:ph idx="1"/>
              </p:nvPr>
            </p:nvSpPr>
            <p:spPr/>
            <p:txBody>
              <a:bodyPr/>
              <a:lstStyle/>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endParaRPr lang="en-GB" dirty="0"/>
              </a:p>
              <a:p>
                <a:pPr marL="0" indent="0">
                  <a:buNone/>
                </a:pPr>
                <a:endParaRPr lang="en-GB"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represents the unknown parameter(s) that we want to estimate</a:t>
                </a:r>
              </a:p>
            </p:txBody>
          </p:sp>
        </mc:Choice>
        <mc:Fallback xmlns="">
          <p:sp>
            <p:nvSpPr>
              <p:cNvPr id="3" name="Content Placeholder 2">
                <a:extLst>
                  <a:ext uri="{FF2B5EF4-FFF2-40B4-BE49-F238E27FC236}">
                    <a16:creationId xmlns:a16="http://schemas.microsoft.com/office/drawing/2014/main" id="{73504820-5068-F9A1-4DF1-DD1E477CE3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29186C-8C33-D2DB-11E3-24E6286270A6}"/>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18627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374900"/>
            <a:ext cx="6515100" cy="96520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971600" y="3937620"/>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2339752" y="3937620"/>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4932040" y="3937620"/>
            <a:ext cx="1241326" cy="1188112"/>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5868144" y="3916994"/>
            <a:ext cx="1241326" cy="1188112"/>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351750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7306-11D0-D945-4203-25A438D717C0}"/>
              </a:ext>
            </a:extLst>
          </p:cNvPr>
          <p:cNvSpPr>
            <a:spLocks noGrp="1"/>
          </p:cNvSpPr>
          <p:nvPr>
            <p:ph type="title"/>
          </p:nvPr>
        </p:nvSpPr>
        <p:spPr/>
        <p:txBody>
          <a:bodyPr/>
          <a:lstStyle/>
          <a:p>
            <a:r>
              <a:rPr lang="en-GB" dirty="0"/>
              <a:t>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20AC-9902-C1E4-45D9-9B5A0DF8976E}"/>
                  </a:ext>
                </a:extLst>
              </p:cNvPr>
              <p:cNvSpPr>
                <a:spLocks noGrp="1"/>
              </p:cNvSpPr>
              <p:nvPr>
                <p:ph idx="1"/>
              </p:nvPr>
            </p:nvSpPr>
            <p:spPr/>
            <p:txBody>
              <a:bodyPr/>
              <a:lstStyle/>
              <a:p>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is called likelihood.</a:t>
                </a:r>
              </a:p>
              <a:p>
                <a:r>
                  <a:rPr lang="en-GB" dirty="0"/>
                  <a:t>This means the probability of generated a particular sample if the parameter of our model was equal to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a:t>
                </a:r>
              </a:p>
              <a:p>
                <a:endParaRPr lang="en-GB" dirty="0"/>
              </a:p>
              <a:p>
                <a:r>
                  <a:rPr lang="en-GB" dirty="0"/>
                  <a:t>For example, if our data includes samples from a population with features that indicate if they had high blood pressure and if they had a history of TBI (X) associated with target variable as having Alzheimer’s disease or not (y); then</a:t>
                </a:r>
              </a:p>
              <a:p>
                <a:r>
                  <a:rPr lang="en-GB" dirty="0"/>
                  <a:t>Then the likelihood will present, if someone had Alzheimer’s disease, what is the probability that they had high blood pressure and/or a history TBI (depending on what likelihood we are interested in).  </a:t>
                </a:r>
              </a:p>
            </p:txBody>
          </p:sp>
        </mc:Choice>
        <mc:Fallback xmlns="">
          <p:sp>
            <p:nvSpPr>
              <p:cNvPr id="3" name="Content Placeholder 2">
                <a:extLst>
                  <a:ext uri="{FF2B5EF4-FFF2-40B4-BE49-F238E27FC236}">
                    <a16:creationId xmlns:a16="http://schemas.microsoft.com/office/drawing/2014/main" id="{B99A20AC-9902-C1E4-45D9-9B5A0DF8976E}"/>
                  </a:ext>
                </a:extLst>
              </p:cNvPr>
              <p:cNvSpPr>
                <a:spLocks noGrp="1" noRot="1" noChangeAspect="1" noMove="1" noResize="1" noEditPoints="1" noAdjustHandles="1" noChangeArrowheads="1" noChangeShapeType="1" noTextEdit="1"/>
              </p:cNvSpPr>
              <p:nvPr>
                <p:ph idx="1"/>
              </p:nvPr>
            </p:nvSpPr>
            <p:spPr>
              <a:blipFill>
                <a:blip r:embed="rId2"/>
                <a:stretch>
                  <a:fillRect l="-772" t="-1223" r="-16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8B2D6B-7553-A12C-1CD6-746EECFD10C2}"/>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8397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421-9CBD-A994-12B5-C143F4FE51D0}"/>
              </a:ext>
            </a:extLst>
          </p:cNvPr>
          <p:cNvSpPr>
            <a:spLocks noGrp="1"/>
          </p:cNvSpPr>
          <p:nvPr>
            <p:ph type="title"/>
          </p:nvPr>
        </p:nvSpPr>
        <p:spPr/>
        <p:txBody>
          <a:bodyPr/>
          <a:lstStyle/>
          <a:p>
            <a:r>
              <a:rPr lang="en-GB" dirty="0"/>
              <a:t>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CD8BE1-D8B2-010D-74D8-6476DA1BA99B}"/>
                  </a:ext>
                </a:extLst>
              </p:cNvPr>
              <p:cNvSpPr>
                <a:spLocks noGrp="1"/>
              </p:cNvSpPr>
              <p:nvPr>
                <p:ph idx="1"/>
              </p:nvPr>
            </p:nvSpPr>
            <p:spPr/>
            <p:txBody>
              <a:bodyPr/>
              <a:lstStyle/>
              <a:p>
                <a:r>
                  <a:rPr lang="en-GB" dirty="0"/>
                  <a:t>In principle, we define the likelihood function and then try to calculate the parameter values that maximise the likelihood of obtaining our data. </a:t>
                </a:r>
              </a:p>
              <a:p>
                <a:endParaRPr lang="en-GB" dirty="0"/>
              </a:p>
              <a:p>
                <a:r>
                  <a:rPr lang="en-GB" dirty="0"/>
                  <a:t>In other words in the previous example: </a:t>
                </a:r>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we assumed that we know the parameter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but what if try to use a method to identify what value(s) for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would maximise the likelihood of obtaining the data.</a:t>
                </a:r>
              </a:p>
              <a:p>
                <a:endParaRPr lang="en-GB" dirty="0"/>
              </a:p>
              <a:p>
                <a:r>
                  <a:rPr lang="en-GB" dirty="0"/>
                  <a:t>For example, in the case of a disease, we may not know the prevalence of the disease in advance in the population. </a:t>
                </a:r>
              </a:p>
            </p:txBody>
          </p:sp>
        </mc:Choice>
        <mc:Fallback xmlns="">
          <p:sp>
            <p:nvSpPr>
              <p:cNvPr id="3" name="Content Placeholder 2">
                <a:extLst>
                  <a:ext uri="{FF2B5EF4-FFF2-40B4-BE49-F238E27FC236}">
                    <a16:creationId xmlns:a16="http://schemas.microsoft.com/office/drawing/2014/main" id="{8ACD8BE1-D8B2-010D-74D8-6476DA1BA99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8ED51F-7342-B378-4590-615150200DC2}"/>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22378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F77-4C09-63B8-00ED-08D0948C777B}"/>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7ABCA-874C-104B-3C92-093FAC45962E}"/>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Note that since we are varying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and assuming data is constant this is a likelihood and not a probability. </a:t>
                </a:r>
              </a:p>
            </p:txBody>
          </p:sp>
        </mc:Choice>
        <mc:Fallback xmlns="">
          <p:sp>
            <p:nvSpPr>
              <p:cNvPr id="3" name="Content Placeholder 2">
                <a:extLst>
                  <a:ext uri="{FF2B5EF4-FFF2-40B4-BE49-F238E27FC236}">
                    <a16:creationId xmlns:a16="http://schemas.microsoft.com/office/drawing/2014/main" id="{7E27ABCA-874C-104B-3C92-093FAC45962E}"/>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1FF0A73-4C36-E661-F6C3-FC15284E788E}"/>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23722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4DFF-42FF-5D6B-09A9-BEA6C05A0E27}"/>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9741-2011-9DB3-A8BA-0A8C95DCA858}"/>
                  </a:ext>
                </a:extLst>
              </p:cNvPr>
              <p:cNvSpPr>
                <a:spLocks noGrp="1"/>
              </p:cNvSpPr>
              <p:nvPr>
                <p:ph idx="1"/>
              </p:nvPr>
            </p:nvSpPr>
            <p:spPr/>
            <p:txBody>
              <a:bodyPr/>
              <a:lstStyle/>
              <a:p>
                <a:r>
                  <a:rPr lang="en-GB" dirty="0"/>
                  <a:t>We are now interested in finding the value of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that maximises the likelihood function. </a:t>
                </a:r>
              </a:p>
              <a:p>
                <a:r>
                  <a:rPr lang="en-GB" dirty="0">
                    <a:solidFill>
                      <a:srgbClr val="FF0000"/>
                    </a:solidFill>
                  </a:rPr>
                  <a:t>This is called maximum likelihood</a:t>
                </a:r>
                <a:r>
                  <a:rPr lang="en-GB" dirty="0"/>
                  <a:t>. </a:t>
                </a:r>
              </a:p>
              <a:p>
                <a:r>
                  <a:rPr lang="en-GB" dirty="0"/>
                  <a:t>This us used a lot in probabilistic machine learning models to find the parameters for the model that will maximise the likelihood function and will find the optimum parameters that we can use in our model to make predictions in the future.  </a:t>
                </a:r>
              </a:p>
              <a:p>
                <a:r>
                  <a:rPr lang="en-GB" dirty="0"/>
                  <a:t>Reminder: </a:t>
                </a:r>
                <a:endParaRPr lang="en-GB"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GB" smtClean="0">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𝐿𝑖𝑘𝑒𝑙𝑖h𝑜𝑜𝑑</m:t>
                      </m:r>
                      <m:r>
                        <a:rPr lang="en-GB" b="0" i="1" smtClean="0">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𝑝𝑟𝑖𝑜𝑟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C2BF9741-2011-9DB3-A8BA-0A8C95DCA858}"/>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B04907-2FA3-1018-4D9E-698CA1D01371}"/>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7611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D25D-4926-11C9-2D64-1F34FE5E86D2}"/>
              </a:ext>
            </a:extLst>
          </p:cNvPr>
          <p:cNvSpPr>
            <a:spLocks noGrp="1"/>
          </p:cNvSpPr>
          <p:nvPr>
            <p:ph type="title"/>
          </p:nvPr>
        </p:nvSpPr>
        <p:spPr/>
        <p:txBody>
          <a:bodyPr/>
          <a:lstStyle/>
          <a:p>
            <a:r>
              <a:rPr lang="en-GB" dirty="0"/>
              <a:t>Repeating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C6169-717B-9585-4249-2ACF00156FC4}"/>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How to find what value for theta will maximise this?</a:t>
                </a:r>
              </a:p>
            </p:txBody>
          </p:sp>
        </mc:Choice>
        <mc:Fallback xmlns="">
          <p:sp>
            <p:nvSpPr>
              <p:cNvPr id="3" name="Content Placeholder 2">
                <a:extLst>
                  <a:ext uri="{FF2B5EF4-FFF2-40B4-BE49-F238E27FC236}">
                    <a16:creationId xmlns:a16="http://schemas.microsoft.com/office/drawing/2014/main" id="{93DC6169-717B-9585-4249-2ACF00156FC4}"/>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AE097F-BFA2-E515-6891-5E83FC560C3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328195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611-F7AA-9C67-B1F0-1BD88771D533}"/>
              </a:ext>
            </a:extLst>
          </p:cNvPr>
          <p:cNvSpPr>
            <a:spLocks noGrp="1"/>
          </p:cNvSpPr>
          <p:nvPr>
            <p:ph type="title"/>
          </p:nvPr>
        </p:nvSpPr>
        <p:spPr/>
        <p:txBody>
          <a:bodyPr/>
          <a:lstStyle/>
          <a:p>
            <a:r>
              <a:rPr lang="en-GB" dirty="0"/>
              <a:t>Log likelihood*</a:t>
            </a:r>
          </a:p>
        </p:txBody>
      </p:sp>
      <p:sp>
        <p:nvSpPr>
          <p:cNvPr id="3" name="Content Placeholder 2">
            <a:extLst>
              <a:ext uri="{FF2B5EF4-FFF2-40B4-BE49-F238E27FC236}">
                <a16:creationId xmlns:a16="http://schemas.microsoft.com/office/drawing/2014/main" id="{72F73833-7209-8E6F-F152-D47F5A3659DB}"/>
              </a:ext>
            </a:extLst>
          </p:cNvPr>
          <p:cNvSpPr>
            <a:spLocks noGrp="1"/>
          </p:cNvSpPr>
          <p:nvPr>
            <p:ph idx="1"/>
          </p:nvPr>
        </p:nvSpPr>
        <p:spPr/>
        <p:txBody>
          <a:bodyPr/>
          <a:lstStyle/>
          <a:p>
            <a:r>
              <a:rPr lang="en-GB" dirty="0"/>
              <a:t>Regarding the next few slides:</a:t>
            </a:r>
          </a:p>
          <a:p>
            <a:r>
              <a:rPr lang="en-GB" dirty="0"/>
              <a:t>I don’t expect you to know or use the maths discussed here- this is just added for your information and for those who might be interested in pursuing Bayesian methods further. </a:t>
            </a:r>
          </a:p>
          <a:p>
            <a:r>
              <a:rPr lang="en-GB" dirty="0"/>
              <a:t>Most of the modern libraries will learn your model and optimise the parameters for you automatically, including the models that we are going to use in our lab experiment. </a:t>
            </a:r>
          </a:p>
          <a:p>
            <a:pPr marL="0" indent="0">
              <a:buNone/>
            </a:pPr>
            <a:endParaRPr lang="en-GB" dirty="0"/>
          </a:p>
        </p:txBody>
      </p:sp>
      <p:sp>
        <p:nvSpPr>
          <p:cNvPr id="4" name="Slide Number Placeholder 3">
            <a:extLst>
              <a:ext uri="{FF2B5EF4-FFF2-40B4-BE49-F238E27FC236}">
                <a16:creationId xmlns:a16="http://schemas.microsoft.com/office/drawing/2014/main" id="{048FD614-85A3-8011-B581-6F45052BD021}"/>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3708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292-FCFE-9369-C044-FBA807F76D65}"/>
              </a:ext>
            </a:extLst>
          </p:cNvPr>
          <p:cNvSpPr>
            <a:spLocks noGrp="1"/>
          </p:cNvSpPr>
          <p:nvPr>
            <p:ph type="title"/>
          </p:nvPr>
        </p:nvSpPr>
        <p:spPr/>
        <p:txBody>
          <a:bodyPr/>
          <a:lstStyle/>
          <a:p>
            <a:r>
              <a:rPr lang="en-GB" dirty="0"/>
              <a:t>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DB8D1-DBEA-EA80-62FA-47B144471D6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r>
                  <a:rPr lang="en-GB" dirty="0"/>
                  <a:t>How to find what value for theta will maximise this?</a:t>
                </a:r>
              </a:p>
              <a:p>
                <a:endParaRPr lang="en-GB" dirty="0"/>
              </a:p>
              <a:p>
                <a:r>
                  <a:rPr lang="en-GB" dirty="0"/>
                  <a:t>These three rules are going to help us: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p:txBody>
          </p:sp>
        </mc:Choice>
        <mc:Fallback xmlns="">
          <p:sp>
            <p:nvSpPr>
              <p:cNvPr id="3" name="Content Placeholder 2">
                <a:extLst>
                  <a:ext uri="{FF2B5EF4-FFF2-40B4-BE49-F238E27FC236}">
                    <a16:creationId xmlns:a16="http://schemas.microsoft.com/office/drawing/2014/main" id="{914DB8D1-DBEA-EA80-62FA-47B144471D63}"/>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75BA719-E2A5-C700-5B89-5C5EBA8890D5}"/>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319966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49-21B7-502F-B40B-424D311E8A3D}"/>
              </a:ext>
            </a:extLst>
          </p:cNvPr>
          <p:cNvSpPr>
            <a:spLocks noGrp="1"/>
          </p:cNvSpPr>
          <p:nvPr>
            <p:ph type="title"/>
          </p:nvPr>
        </p:nvSpPr>
        <p:spPr/>
        <p:txBody>
          <a:bodyPr/>
          <a:lstStyle/>
          <a:p>
            <a:r>
              <a:rPr lang="en-GB" dirty="0"/>
              <a:t>Maximising the Log likelihood*</a:t>
            </a:r>
          </a:p>
        </p:txBody>
      </p:sp>
      <p:sp>
        <p:nvSpPr>
          <p:cNvPr id="3" name="Content Placeholder 2">
            <a:extLst>
              <a:ext uri="{FF2B5EF4-FFF2-40B4-BE49-F238E27FC236}">
                <a16:creationId xmlns:a16="http://schemas.microsoft.com/office/drawing/2014/main" id="{B89FE3B7-C2B9-23D9-597E-080BB717DCDF}"/>
              </a:ext>
            </a:extLst>
          </p:cNvPr>
          <p:cNvSpPr>
            <a:spLocks noGrp="1"/>
          </p:cNvSpPr>
          <p:nvPr>
            <p:ph idx="1"/>
          </p:nvPr>
        </p:nvSpPr>
        <p:spPr/>
        <p:txBody>
          <a:bodyPr/>
          <a:lstStyle/>
          <a:p>
            <a:r>
              <a:rPr lang="en-GB" dirty="0"/>
              <a:t>To maximise this, take calculate log likelihood, and take the derivative and then set it equal to zero.</a:t>
            </a:r>
          </a:p>
          <a:p>
            <a:r>
              <a:rPr lang="en-GB" dirty="0"/>
              <a:t>We calculate the log likelihood for simplicity of working with sums (+) instead of multiplications (x) [needed for the step below]</a:t>
            </a:r>
          </a:p>
          <a:p>
            <a:r>
              <a:rPr lang="en-GB" dirty="0"/>
              <a:t>We take the first derivative and set it to zero because the first derivative will give us the slope of change;</a:t>
            </a:r>
          </a:p>
          <a:p>
            <a:r>
              <a:rPr lang="en-GB" dirty="0"/>
              <a:t>And setting it to zero will give you the point that the point that the function is maximised. </a:t>
            </a:r>
          </a:p>
        </p:txBody>
      </p:sp>
      <p:sp>
        <p:nvSpPr>
          <p:cNvPr id="4" name="Slide Number Placeholder 3">
            <a:extLst>
              <a:ext uri="{FF2B5EF4-FFF2-40B4-BE49-F238E27FC236}">
                <a16:creationId xmlns:a16="http://schemas.microsoft.com/office/drawing/2014/main" id="{D5CAF33C-20EC-28F9-D33F-A5F77040F73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1663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B74-6FAE-CB8A-31FD-59057114A743}"/>
              </a:ext>
            </a:extLst>
          </p:cNvPr>
          <p:cNvSpPr>
            <a:spLocks noGrp="1"/>
          </p:cNvSpPr>
          <p:nvPr>
            <p:ph type="title"/>
          </p:nvPr>
        </p:nvSpPr>
        <p:spPr/>
        <p:txBody>
          <a:bodyPr/>
          <a:lstStyle/>
          <a:p>
            <a:r>
              <a:rPr lang="en-GB" dirty="0"/>
              <a:t>Maximising the 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A92C4-9B19-CA9D-8A6D-FD1F61212B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a:p>
                <a:pPr marL="0" indent="0" algn="ctr">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r>
                            <a:rPr lang="en-GB" i="1">
                              <a:latin typeface="Cambria Math" panose="02040503050406030204" pitchFamily="18" charset="0"/>
                              <a:ea typeface="Cambria Math" panose="02040503050406030204" pitchFamily="18" charset="0"/>
                            </a:rPr>
                            <m:t>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ea typeface="Cambria Math" panose="02040503050406030204" pitchFamily="18" charset="0"/>
                                </a:rPr>
                                <m:t>𝑋</m:t>
                              </m:r>
                              <m:r>
                                <a:rPr lang="en-GB" i="1">
                                  <a:latin typeface="Cambria Math" panose="02040503050406030204" pitchFamily="18" charset="0"/>
                                  <a:ea typeface="Cambria Math" panose="02040503050406030204" pitchFamily="18" charset="0"/>
                                </a:rPr>
                                <m:t>=10, </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=100</m:t>
                              </m:r>
                            </m:e>
                          </m:d>
                        </m:e>
                      </m:func>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d>
                            <m:dPr>
                              <m:ctrlPr>
                                <a:rPr lang="en-GB" i="1">
                                  <a:latin typeface="Cambria Math" panose="02040503050406030204" pitchFamily="18" charset="0"/>
                                  <a:ea typeface="Cambria Math" panose="02040503050406030204" pitchFamily="18" charset="0"/>
                                </a:rPr>
                              </m:ctrlPr>
                            </m:dPr>
                            <m:e>
                              <m:f>
                                <m:fPr>
                                  <m:type m:val="noBa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100</m:t>
                                  </m:r>
                                </m:num>
                                <m:den>
                                  <m:r>
                                    <a:rPr lang="en-GB" i="1">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m:t>
                          </m:r>
                        </m:e>
                      </m:func>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𝜃</m:t>
                              </m:r>
                            </m:e>
                            <m:sup>
                              <m:r>
                                <a:rPr lang="en-GB" i="1">
                                  <a:latin typeface="Cambria Math" panose="02040503050406030204" pitchFamily="18" charset="0"/>
                                  <a:ea typeface="Cambria Math" panose="02040503050406030204" pitchFamily="18" charset="0"/>
                                </a:rPr>
                                <m:t>10</m:t>
                              </m:r>
                            </m:sup>
                          </m:sSup>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𝜃</m:t>
                                      </m:r>
                                    </m:e>
                                  </m:d>
                                </m:e>
                                <m:sup>
                                  <m:r>
                                    <a:rPr lang="en-GB" i="1">
                                      <a:latin typeface="Cambria Math" panose="02040503050406030204" pitchFamily="18" charset="0"/>
                                      <a:ea typeface="Cambria Math" panose="02040503050406030204" pitchFamily="18" charset="0"/>
                                    </a:rPr>
                                    <m:t>90</m:t>
                                  </m:r>
                                </m:sup>
                              </m:sSup>
                            </m:e>
                          </m:func>
                        </m:e>
                      </m:func>
                    </m:oMath>
                  </m:oMathPara>
                </a14:m>
                <a:endParaRPr lang="en-GB" dirty="0"/>
              </a:p>
              <a:p>
                <a:pPr marL="0" indent="0" algn="ctr">
                  <a:buNone/>
                </a:pP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en-GB" b="0" i="1" smtClean="0">
                            <a:latin typeface="Cambria Math" panose="02040503050406030204" pitchFamily="18" charset="0"/>
                          </a:rPr>
                          <m:t>𝑙</m:t>
                        </m:r>
                      </m:num>
                      <m:den>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𝜃</m:t>
                        </m:r>
                      </m:den>
                    </m:f>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10</m:t>
                        </m:r>
                      </m:num>
                      <m:den>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 − </m:t>
                    </m:r>
                    <m:f>
                      <m:fPr>
                        <m:ctrlPr>
                          <a:rPr lang="en-GB" b="0"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=0</m:t>
                    </m:r>
                  </m:oMath>
                </a14:m>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r>
                        <a:rPr lang="en-GB" b="0" i="1" smtClean="0">
                          <a:latin typeface="Cambria Math" panose="02040503050406030204" pitchFamily="18" charset="0"/>
                          <a:ea typeface="Cambria Math" panose="02040503050406030204" pitchFamily="18" charset="0"/>
                        </a:rPr>
                        <m:t>=1/10</m:t>
                      </m:r>
                    </m:oMath>
                  </m:oMathPara>
                </a14:m>
                <a:endParaRPr lang="en-GB" dirty="0"/>
              </a:p>
            </p:txBody>
          </p:sp>
        </mc:Choice>
        <mc:Fallback xmlns="">
          <p:sp>
            <p:nvSpPr>
              <p:cNvPr id="3" name="Content Placeholder 2">
                <a:extLst>
                  <a:ext uri="{FF2B5EF4-FFF2-40B4-BE49-F238E27FC236}">
                    <a16:creationId xmlns:a16="http://schemas.microsoft.com/office/drawing/2014/main" id="{A07A92C4-9B19-CA9D-8A6D-FD1F61212B48}"/>
                  </a:ext>
                </a:extLst>
              </p:cNvPr>
              <p:cNvSpPr>
                <a:spLocks noGrp="1" noRot="1" noChangeAspect="1" noMove="1" noResize="1" noEditPoints="1" noAdjustHandles="1" noChangeArrowheads="1" noChangeShapeType="1" noTextEdit="1"/>
              </p:cNvSpPr>
              <p:nvPr>
                <p:ph idx="1"/>
              </p:nvPr>
            </p:nvSpPr>
            <p:spPr>
              <a:blipFill>
                <a:blip r:embed="rId2"/>
                <a:stretch>
                  <a:fillRect b="-336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FEBF779-3A1C-50DA-1CD3-D8543AD3DF04}"/>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169733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B89-FC98-D115-B002-1D4E9551EBDC}"/>
              </a:ext>
            </a:extLst>
          </p:cNvPr>
          <p:cNvSpPr>
            <a:spLocks noGrp="1"/>
          </p:cNvSpPr>
          <p:nvPr>
            <p:ph type="title"/>
          </p:nvPr>
        </p:nvSpPr>
        <p:spPr/>
        <p:txBody>
          <a:bodyPr/>
          <a:lstStyle/>
          <a:p>
            <a:r>
              <a:rPr lang="en-GB" dirty="0"/>
              <a:t>Naïve Bayes in python</a:t>
            </a:r>
          </a:p>
        </p:txBody>
      </p:sp>
      <p:sp>
        <p:nvSpPr>
          <p:cNvPr id="5" name="Content Placeholder 4">
            <a:extLst>
              <a:ext uri="{FF2B5EF4-FFF2-40B4-BE49-F238E27FC236}">
                <a16:creationId xmlns:a16="http://schemas.microsoft.com/office/drawing/2014/main" id="{F3077DFA-EC72-C239-1508-0BC995BC84E9}"/>
              </a:ext>
            </a:extLst>
          </p:cNvPr>
          <p:cNvSpPr>
            <a:spLocks noGrp="1"/>
          </p:cNvSpPr>
          <p:nvPr>
            <p:ph idx="1"/>
          </p:nvPr>
        </p:nvSpPr>
        <p:spPr/>
        <p:txBody>
          <a:bodyPr/>
          <a:lstStyle/>
          <a:p>
            <a:r>
              <a:rPr lang="en-GB" dirty="0"/>
              <a:t>It required a small amount of training data to estimate the necessary parameters.</a:t>
            </a:r>
          </a:p>
          <a:p>
            <a:r>
              <a:rPr lang="en-GB" dirty="0"/>
              <a:t>Naive Bayes learners and classifiers can be extremely fast compared to more sophisticated methods.</a:t>
            </a:r>
          </a:p>
          <a:p>
            <a:r>
              <a:rPr lang="en-GB" dirty="0"/>
              <a:t>On the flip side, although naive Bayes is known as a decent classifier, it is known to be a bad estimator, so the probability outputs from </a:t>
            </a:r>
            <a:r>
              <a:rPr lang="en-GB" dirty="0" err="1">
                <a:latin typeface="Courier New" panose="02070309020205020404" pitchFamily="49" charset="0"/>
                <a:cs typeface="Courier New" panose="02070309020205020404" pitchFamily="49" charset="0"/>
              </a:rPr>
              <a:t>predict_proba</a:t>
            </a:r>
            <a:r>
              <a:rPr lang="en-GB" dirty="0">
                <a:latin typeface="Courier New" panose="02070309020205020404" pitchFamily="49" charset="0"/>
                <a:cs typeface="Courier New" panose="02070309020205020404" pitchFamily="49" charset="0"/>
              </a:rPr>
              <a:t> </a:t>
            </a:r>
            <a:r>
              <a:rPr lang="en-GB" dirty="0"/>
              <a:t>(in </a:t>
            </a:r>
            <a:r>
              <a:rPr lang="en-GB" dirty="0" err="1"/>
              <a:t>Pythin</a:t>
            </a:r>
            <a:r>
              <a:rPr lang="en-GB" dirty="0"/>
              <a:t> scikit learn) are not to be taken too seriously.</a:t>
            </a:r>
          </a:p>
        </p:txBody>
      </p:sp>
      <p:sp>
        <p:nvSpPr>
          <p:cNvPr id="4" name="Slide Number Placeholder 3">
            <a:extLst>
              <a:ext uri="{FF2B5EF4-FFF2-40B4-BE49-F238E27FC236}">
                <a16:creationId xmlns:a16="http://schemas.microsoft.com/office/drawing/2014/main" id="{C6920C62-CC2A-78BF-FFB8-1D3F6A4A678F}"/>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
        <p:nvSpPr>
          <p:cNvPr id="7" name="TextBox 6">
            <a:extLst>
              <a:ext uri="{FF2B5EF4-FFF2-40B4-BE49-F238E27FC236}">
                <a16:creationId xmlns:a16="http://schemas.microsoft.com/office/drawing/2014/main" id="{54A76910-5994-F52F-1A2E-3DB80D4A3DE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169654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1700"/>
            <a:ext cx="4663435" cy="1189980"/>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3203848" y="3219306"/>
            <a:ext cx="1241326" cy="1188112"/>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4139952" y="3198680"/>
            <a:ext cx="1241326" cy="1188112"/>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4283968" y="3794467"/>
            <a:ext cx="1800200" cy="719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6013284" y="4456126"/>
            <a:ext cx="902811" cy="369332"/>
          </a:xfrm>
          <a:prstGeom prst="rect">
            <a:avLst/>
          </a:prstGeom>
          <a:noFill/>
        </p:spPr>
        <p:txBody>
          <a:bodyPr wrap="none" rtlCol="0">
            <a:spAutoFit/>
          </a:bodyPr>
          <a:lstStyle/>
          <a:p>
            <a:r>
              <a:rPr lang="en-GB" dirty="0"/>
              <a:t>p(A,B) </a:t>
            </a:r>
          </a:p>
        </p:txBody>
      </p:sp>
    </p:spTree>
    <p:extLst>
      <p:ext uri="{BB962C8B-B14F-4D97-AF65-F5344CB8AC3E}">
        <p14:creationId xmlns:p14="http://schemas.microsoft.com/office/powerpoint/2010/main" val="141173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F26-EDE2-46AF-4D35-B2034358E656}"/>
              </a:ext>
            </a:extLst>
          </p:cNvPr>
          <p:cNvSpPr>
            <a:spLocks noGrp="1"/>
          </p:cNvSpPr>
          <p:nvPr>
            <p:ph type="title"/>
          </p:nvPr>
        </p:nvSpPr>
        <p:spPr/>
        <p:txBody>
          <a:bodyPr/>
          <a:lstStyle/>
          <a:p>
            <a:r>
              <a:rPr lang="en-GB" dirty="0"/>
              <a:t>Naïve Bayes in python</a:t>
            </a:r>
          </a:p>
        </p:txBody>
      </p:sp>
      <p:sp>
        <p:nvSpPr>
          <p:cNvPr id="3" name="Content Placeholder 2">
            <a:extLst>
              <a:ext uri="{FF2B5EF4-FFF2-40B4-BE49-F238E27FC236}">
                <a16:creationId xmlns:a16="http://schemas.microsoft.com/office/drawing/2014/main" id="{CFBC0F44-751C-0F89-8F6C-2CEEB8CF03AD}"/>
              </a:ext>
            </a:extLst>
          </p:cNvPr>
          <p:cNvSpPr>
            <a:spLocks noGrp="1"/>
          </p:cNvSpPr>
          <p:nvPr>
            <p:ph idx="1"/>
          </p:nvPr>
        </p:nvSpPr>
        <p:spPr/>
        <p:txBody>
          <a:bodyPr/>
          <a:lstStyle/>
          <a:p>
            <a:r>
              <a:rPr lang="en-GB" b="0" i="0" u="none" strike="noStrike" dirty="0">
                <a:solidFill>
                  <a:srgbClr val="212529"/>
                </a:solidFill>
                <a:effectLst/>
              </a:rPr>
              <a:t>Gaussian Naive Bayes: </a:t>
            </a:r>
          </a:p>
          <a:p>
            <a:r>
              <a:rPr lang="en-GB" dirty="0">
                <a:solidFill>
                  <a:srgbClr val="FF0000"/>
                </a:solidFill>
                <a:hlinkClick r:id="rId2" tooltip="sklearn.naive_bayes.GaussianNB">
                  <a:extLst>
                    <a:ext uri="{A12FA001-AC4F-418D-AE19-62706E023703}">
                      <ahyp:hlinkClr xmlns:ahyp="http://schemas.microsoft.com/office/drawing/2018/hyperlinkcolor" val="tx"/>
                    </a:ext>
                  </a:extLst>
                </a:hlinkClick>
              </a:rPr>
              <a:t>GaussianNB</a:t>
            </a:r>
            <a:r>
              <a:rPr lang="en-GB" dirty="0">
                <a:solidFill>
                  <a:srgbClr val="212529"/>
                </a:solidFill>
              </a:rPr>
              <a:t> implements the Gaussian Naive Bayes algorithm for classification. The likelihood of the features is assumed to be Gaussian:</a:t>
            </a:r>
          </a:p>
          <a:p>
            <a:pPr marL="0" indent="0">
              <a:buNone/>
            </a:pPr>
            <a:endParaRPr lang="en-GB" dirty="0">
              <a:solidFill>
                <a:srgbClr val="212529"/>
              </a:solidFill>
            </a:endParaRPr>
          </a:p>
          <a:p>
            <a:pPr marL="0" indent="0">
              <a:buNone/>
            </a:pPr>
            <a:endParaRPr lang="en-GB" dirty="0">
              <a:solidFill>
                <a:srgbClr val="212529"/>
              </a:solidFill>
            </a:endParaRP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σ</a:t>
            </a:r>
            <a:r>
              <a:rPr lang="en-GB" b="0" i="0" u="none" strike="noStrike" baseline="-25000" dirty="0">
                <a:solidFill>
                  <a:srgbClr val="212529"/>
                </a:solidFill>
                <a:effectLst/>
              </a:rPr>
              <a:t>y</a:t>
            </a:r>
            <a:r>
              <a:rPr lang="en-GB" b="0" i="0" u="none" strike="noStrike" dirty="0">
                <a:solidFill>
                  <a:srgbClr val="212529"/>
                </a:solidFill>
                <a:effectLst/>
              </a:rPr>
              <a:t> and </a:t>
            </a:r>
            <a:r>
              <a:rPr lang="el-GR" b="0" i="0" u="none" strike="noStrike" dirty="0">
                <a:solidFill>
                  <a:srgbClr val="212529"/>
                </a:solidFill>
                <a:effectLst/>
                <a:latin typeface="-apple-system"/>
              </a:rPr>
              <a:t>μ</a:t>
            </a:r>
            <a:r>
              <a:rPr lang="en-GB" b="0" i="0" u="none" strike="noStrike" baseline="-25000" dirty="0">
                <a:solidFill>
                  <a:srgbClr val="212529"/>
                </a:solidFill>
                <a:effectLst/>
              </a:rPr>
              <a:t>y</a:t>
            </a:r>
            <a:r>
              <a:rPr lang="en-GB" b="0" i="0" u="none" strike="noStrike" dirty="0">
                <a:solidFill>
                  <a:srgbClr val="212529"/>
                </a:solidFill>
                <a:effectLst/>
              </a:rPr>
              <a:t> are estimated using maximum likelihood.</a:t>
            </a:r>
            <a:endParaRPr lang="en-GB"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BF0E413E-D4DD-DC14-52FD-1142D4EF0002}"/>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pic>
        <p:nvPicPr>
          <p:cNvPr id="6" name="Picture 5" descr="Diagram&#10;&#10;Description automatically generated">
            <a:extLst>
              <a:ext uri="{FF2B5EF4-FFF2-40B4-BE49-F238E27FC236}">
                <a16:creationId xmlns:a16="http://schemas.microsoft.com/office/drawing/2014/main" id="{C3377B90-2709-0558-BCE0-E2BC7441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152650"/>
            <a:ext cx="5067300" cy="1409700"/>
          </a:xfrm>
          <a:prstGeom prst="rect">
            <a:avLst/>
          </a:prstGeom>
        </p:spPr>
      </p:pic>
      <p:sp>
        <p:nvSpPr>
          <p:cNvPr id="7" name="TextBox 6">
            <a:extLst>
              <a:ext uri="{FF2B5EF4-FFF2-40B4-BE49-F238E27FC236}">
                <a16:creationId xmlns:a16="http://schemas.microsoft.com/office/drawing/2014/main" id="{4FD44B81-985B-04FB-F5BD-C070317B92D0}"/>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243987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E5D-1EB1-2C9A-4073-445BC638D348}"/>
              </a:ext>
            </a:extLst>
          </p:cNvPr>
          <p:cNvSpPr>
            <a:spLocks noGrp="1"/>
          </p:cNvSpPr>
          <p:nvPr>
            <p:ph type="title"/>
          </p:nvPr>
        </p:nvSpPr>
        <p:spPr/>
        <p:txBody>
          <a:bodyPr/>
          <a:lstStyle/>
          <a:p>
            <a:r>
              <a:rPr lang="en-GB" dirty="0"/>
              <a:t>Gaussian Naive Bayes</a:t>
            </a:r>
          </a:p>
        </p:txBody>
      </p:sp>
      <p:sp>
        <p:nvSpPr>
          <p:cNvPr id="4" name="Slide Number Placeholder 3">
            <a:extLst>
              <a:ext uri="{FF2B5EF4-FFF2-40B4-BE49-F238E27FC236}">
                <a16:creationId xmlns:a16="http://schemas.microsoft.com/office/drawing/2014/main" id="{52B68527-D6F0-4979-109F-A04E38783007}"/>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807EF4E6-0371-E3DE-3D4B-EF049934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73324"/>
            <a:ext cx="7772400" cy="2059036"/>
          </a:xfrm>
          <a:prstGeom prst="rect">
            <a:avLst/>
          </a:prstGeom>
        </p:spPr>
      </p:pic>
      <p:sp>
        <p:nvSpPr>
          <p:cNvPr id="7" name="TextBox 6">
            <a:extLst>
              <a:ext uri="{FF2B5EF4-FFF2-40B4-BE49-F238E27FC236}">
                <a16:creationId xmlns:a16="http://schemas.microsoft.com/office/drawing/2014/main" id="{D4078C1A-F5BD-B572-FE5F-6FE3B2FEFCBA}"/>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36397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DB1-0932-4BEA-1E92-816DFE13D26E}"/>
              </a:ext>
            </a:extLst>
          </p:cNvPr>
          <p:cNvSpPr>
            <a:spLocks noGrp="1"/>
          </p:cNvSpPr>
          <p:nvPr>
            <p:ph type="title"/>
          </p:nvPr>
        </p:nvSpPr>
        <p:spPr/>
        <p:txBody>
          <a:bodyPr/>
          <a:lstStyle/>
          <a:p>
            <a:r>
              <a:rPr lang="en-GB" dirty="0"/>
              <a:t>Multinomial Naive Bayes</a:t>
            </a:r>
          </a:p>
        </p:txBody>
      </p:sp>
      <p:sp>
        <p:nvSpPr>
          <p:cNvPr id="3" name="Content Placeholder 2">
            <a:extLst>
              <a:ext uri="{FF2B5EF4-FFF2-40B4-BE49-F238E27FC236}">
                <a16:creationId xmlns:a16="http://schemas.microsoft.com/office/drawing/2014/main" id="{2DCF1DC2-74C0-B241-0F0F-75C733344DC9}"/>
              </a:ext>
            </a:extLst>
          </p:cNvPr>
          <p:cNvSpPr>
            <a:spLocks noGrp="1"/>
          </p:cNvSpPr>
          <p:nvPr>
            <p:ph idx="1"/>
          </p:nvPr>
        </p:nvSpPr>
        <p:spPr/>
        <p:txBody>
          <a:bodyPr/>
          <a:lstStyle/>
          <a:p>
            <a:r>
              <a:rPr lang="en-GB" b="0" i="0" u="none" strike="noStrike" dirty="0">
                <a:solidFill>
                  <a:srgbClr val="FF0000"/>
                </a:solidFill>
                <a:effectLst/>
                <a:hlinkClick r:id="rId2" tooltip="sklearn.naive_bayes.MultinomialNB">
                  <a:extLst>
                    <a:ext uri="{A12FA001-AC4F-418D-AE19-62706E023703}">
                      <ahyp:hlinkClr xmlns:ahyp="http://schemas.microsoft.com/office/drawing/2018/hyperlinkcolor" val="tx"/>
                    </a:ext>
                  </a:extLst>
                </a:hlinkClick>
              </a:rPr>
              <a:t>MultinomialNB</a:t>
            </a:r>
            <a:r>
              <a:rPr lang="en-GB" b="0" i="0" u="none" strike="noStrike" dirty="0">
                <a:solidFill>
                  <a:srgbClr val="212529"/>
                </a:solidFill>
                <a:effectLst/>
              </a:rPr>
              <a:t> implements the naive Bayes algorithm for multinomially distributed data, and is one of the two classic naive Bayes variants used in text classification. </a:t>
            </a:r>
          </a:p>
          <a:p>
            <a:r>
              <a:rPr lang="en-GB" b="0" i="0" u="none" strike="noStrike" dirty="0">
                <a:solidFill>
                  <a:srgbClr val="212529"/>
                </a:solidFill>
                <a:effectLst/>
              </a:rPr>
              <a:t>The distribution is parametrized by vectors </a:t>
            </a:r>
            <a:r>
              <a:rPr lang="el-GR" b="0" i="0" u="none" strike="noStrike" dirty="0">
                <a:solidFill>
                  <a:srgbClr val="212529"/>
                </a:solidFill>
                <a:effectLst/>
                <a:latin typeface="-apple-system"/>
              </a:rPr>
              <a:t>θ</a:t>
            </a:r>
            <a:r>
              <a:rPr lang="en-GB" b="0" i="0" u="none" strike="noStrike" dirty="0">
                <a:solidFill>
                  <a:srgbClr val="212529"/>
                </a:solidFill>
                <a:effectLst/>
              </a:rPr>
              <a:t>y=(</a:t>
            </a:r>
            <a:r>
              <a:rPr lang="el-GR" b="0" i="0" u="none" strike="noStrike" dirty="0">
                <a:solidFill>
                  <a:srgbClr val="212529"/>
                </a:solidFill>
                <a:effectLst/>
                <a:latin typeface="-apple-system"/>
              </a:rPr>
              <a:t>θ</a:t>
            </a:r>
            <a:r>
              <a:rPr lang="en-GB" b="0" i="0" u="none" strike="noStrike" baseline="-25000" dirty="0">
                <a:solidFill>
                  <a:srgbClr val="212529"/>
                </a:solidFill>
                <a:effectLst/>
              </a:rPr>
              <a:t>y1</a:t>
            </a:r>
            <a:r>
              <a:rPr lang="en-GB" b="0" i="0" u="none" strike="noStrike" dirty="0">
                <a:solidFill>
                  <a:srgbClr val="212529"/>
                </a:solidFill>
                <a:effectLst/>
              </a:rPr>
              <a:t>,…,</a:t>
            </a:r>
            <a:r>
              <a:rPr lang="el-GR" b="0" i="0" u="none" strike="noStrike" dirty="0">
                <a:solidFill>
                  <a:srgbClr val="212529"/>
                </a:solidFill>
                <a:effectLst/>
                <a:latin typeface="-apple-system"/>
              </a:rPr>
              <a:t>θ</a:t>
            </a:r>
            <a:r>
              <a:rPr lang="en-GB" b="0" i="0" u="none" strike="noStrike" baseline="-25000" dirty="0" err="1">
                <a:solidFill>
                  <a:srgbClr val="212529"/>
                </a:solidFill>
                <a:effectLst/>
              </a:rPr>
              <a:t>yn</a:t>
            </a:r>
            <a:r>
              <a:rPr lang="en-GB" b="0" i="0" u="none" strike="noStrike" dirty="0">
                <a:solidFill>
                  <a:srgbClr val="212529"/>
                </a:solidFill>
                <a:effectLst/>
              </a:rPr>
              <a:t>) for each class y, where n is the number of features and </a:t>
            </a:r>
            <a:r>
              <a:rPr lang="el-GR" b="0" i="0" u="none" strike="noStrike" dirty="0">
                <a:solidFill>
                  <a:srgbClr val="212529"/>
                </a:solidFill>
                <a:effectLst/>
                <a:highlight>
                  <a:srgbClr val="FFFF00"/>
                </a:highlight>
                <a:latin typeface="-apple-system"/>
              </a:rPr>
              <a:t>θ</a:t>
            </a:r>
            <a:r>
              <a:rPr lang="en-GB" b="0" i="0" u="none" strike="noStrike" dirty="0" err="1">
                <a:solidFill>
                  <a:srgbClr val="212529"/>
                </a:solidFill>
                <a:effectLst/>
                <a:highlight>
                  <a:srgbClr val="FFFF00"/>
                </a:highlight>
              </a:rPr>
              <a:t>yi</a:t>
            </a:r>
            <a:r>
              <a:rPr lang="en-GB" b="0" i="0" u="none" strike="noStrike" dirty="0">
                <a:solidFill>
                  <a:srgbClr val="212529"/>
                </a:solidFill>
                <a:effectLst/>
                <a:highlight>
                  <a:srgbClr val="FFFF00"/>
                </a:highlight>
              </a:rPr>
              <a:t> </a:t>
            </a:r>
            <a:r>
              <a:rPr lang="en-GB" b="0" i="0" u="none" strike="noStrike" dirty="0">
                <a:solidFill>
                  <a:srgbClr val="212529"/>
                </a:solidFill>
                <a:effectLst/>
              </a:rPr>
              <a:t>is the probability </a:t>
            </a:r>
            <a:r>
              <a:rPr lang="en-GB" b="0" i="0" u="none" strike="noStrike" dirty="0">
                <a:solidFill>
                  <a:srgbClr val="212529"/>
                </a:solidFill>
                <a:effectLst/>
                <a:highlight>
                  <a:srgbClr val="FFFF00"/>
                </a:highlight>
              </a:rPr>
              <a:t>P(</a:t>
            </a:r>
            <a:r>
              <a:rPr lang="en-GB" b="0" i="0" u="none" strike="noStrike" dirty="0" err="1">
                <a:solidFill>
                  <a:srgbClr val="212529"/>
                </a:solidFill>
                <a:effectLst/>
                <a:highlight>
                  <a:srgbClr val="FFFF00"/>
                </a:highlight>
              </a:rPr>
              <a:t>x</a:t>
            </a:r>
            <a:r>
              <a:rPr lang="en-GB" b="0" i="0" u="none" strike="noStrike" baseline="-25000" dirty="0" err="1">
                <a:solidFill>
                  <a:srgbClr val="212529"/>
                </a:solidFill>
                <a:effectLst/>
                <a:highlight>
                  <a:srgbClr val="FFFF00"/>
                </a:highlight>
              </a:rPr>
              <a:t>i</a:t>
            </a:r>
            <a:r>
              <a:rPr lang="en-GB" b="0" i="0" u="none" strike="noStrike" dirty="0" err="1">
                <a:solidFill>
                  <a:srgbClr val="212529"/>
                </a:solidFill>
                <a:effectLst/>
                <a:highlight>
                  <a:srgbClr val="FFFF00"/>
                </a:highlight>
              </a:rPr>
              <a:t>∣y</a:t>
            </a:r>
            <a:r>
              <a:rPr lang="en-GB" b="0" i="0" u="none" strike="noStrike" dirty="0">
                <a:solidFill>
                  <a:srgbClr val="212529"/>
                </a:solidFill>
                <a:effectLst/>
                <a:highlight>
                  <a:srgbClr val="FFFF00"/>
                </a:highlight>
              </a:rPr>
              <a:t>) </a:t>
            </a:r>
            <a:r>
              <a:rPr lang="en-GB" b="0" i="0" u="none" strike="noStrike" dirty="0">
                <a:solidFill>
                  <a:srgbClr val="212529"/>
                </a:solidFill>
                <a:effectLst/>
              </a:rPr>
              <a:t>of feature </a:t>
            </a:r>
            <a:r>
              <a:rPr lang="en-GB" b="0" i="0" u="none" strike="noStrike" dirty="0" err="1">
                <a:solidFill>
                  <a:srgbClr val="212529"/>
                </a:solidFill>
                <a:effectLst/>
                <a:highlight>
                  <a:srgbClr val="FFFF00"/>
                </a:highlight>
              </a:rPr>
              <a:t>i</a:t>
            </a:r>
            <a:r>
              <a:rPr lang="en-GB" b="0" i="0" u="none" strike="noStrike" dirty="0">
                <a:solidFill>
                  <a:srgbClr val="212529"/>
                </a:solidFill>
                <a:effectLst/>
              </a:rPr>
              <a:t> appearing in a sample belonging to class y.</a:t>
            </a: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θ</a:t>
            </a:r>
            <a:r>
              <a:rPr lang="en-GB" b="0" i="0" u="none" strike="noStrike" dirty="0">
                <a:solidFill>
                  <a:srgbClr val="212529"/>
                </a:solidFill>
                <a:effectLst/>
              </a:rPr>
              <a:t>y is estimated by a smoothed version of maximum likelihood, i.e. relative frequency counting:</a:t>
            </a:r>
            <a:endParaRPr lang="en-GB" dirty="0"/>
          </a:p>
        </p:txBody>
      </p:sp>
      <p:sp>
        <p:nvSpPr>
          <p:cNvPr id="4" name="Slide Number Placeholder 3">
            <a:extLst>
              <a:ext uri="{FF2B5EF4-FFF2-40B4-BE49-F238E27FC236}">
                <a16:creationId xmlns:a16="http://schemas.microsoft.com/office/drawing/2014/main" id="{D67D169D-7BD9-B1D9-6E82-5ED83CA42AE8}"/>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5" name="TextBox 4">
            <a:extLst>
              <a:ext uri="{FF2B5EF4-FFF2-40B4-BE49-F238E27FC236}">
                <a16:creationId xmlns:a16="http://schemas.microsoft.com/office/drawing/2014/main" id="{E6F40664-A944-F3C5-14E7-637D9AF00BD7}"/>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40216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845E-1FC6-8606-58D5-8DB84C806529}"/>
              </a:ext>
            </a:extLst>
          </p:cNvPr>
          <p:cNvSpPr>
            <a:spLocks noGrp="1"/>
          </p:cNvSpPr>
          <p:nvPr>
            <p:ph type="title"/>
          </p:nvPr>
        </p:nvSpPr>
        <p:spPr/>
        <p:txBody>
          <a:bodyPr/>
          <a:lstStyle/>
          <a:p>
            <a:r>
              <a:rPr lang="en-GB" dirty="0"/>
              <a:t>Multinomial Naive Bayes</a:t>
            </a:r>
          </a:p>
        </p:txBody>
      </p:sp>
      <p:sp>
        <p:nvSpPr>
          <p:cNvPr id="3" name="Content Placeholder 2">
            <a:extLst>
              <a:ext uri="{FF2B5EF4-FFF2-40B4-BE49-F238E27FC236}">
                <a16:creationId xmlns:a16="http://schemas.microsoft.com/office/drawing/2014/main" id="{A047307B-3A23-B5C5-45BE-2459C0459F75}"/>
              </a:ext>
            </a:extLst>
          </p:cNvPr>
          <p:cNvSpPr>
            <a:spLocks noGrp="1"/>
          </p:cNvSpPr>
          <p:nvPr>
            <p:ph idx="1"/>
          </p:nvPr>
        </p:nvSpPr>
        <p:spPr/>
        <p:txBody>
          <a:bodyPr/>
          <a:lstStyle/>
          <a:p>
            <a:pPr algn="l"/>
            <a:r>
              <a:rPr lang="en-GB" b="0" i="0" u="none" strike="noStrike" dirty="0">
                <a:solidFill>
                  <a:srgbClr val="212529"/>
                </a:solidFill>
                <a:effectLst/>
                <a:latin typeface="-apple-system"/>
              </a:rPr>
              <a:t>The parameters </a:t>
            </a:r>
            <a:r>
              <a:rPr lang="el-GR" b="0" i="0" u="none" strike="noStrike" dirty="0">
                <a:solidFill>
                  <a:srgbClr val="212529"/>
                </a:solidFill>
                <a:effectLst/>
                <a:latin typeface="-apple-system"/>
              </a:rPr>
              <a:t>θ</a:t>
            </a:r>
            <a:r>
              <a:rPr lang="en-GB" b="0" i="0" u="none" strike="noStrike" dirty="0">
                <a:solidFill>
                  <a:srgbClr val="212529"/>
                </a:solidFill>
                <a:effectLst/>
                <a:latin typeface="-apple-system"/>
              </a:rPr>
              <a:t>y is estimated by a smoothed version of maximum likelihood, i.e. relative frequency counting:</a:t>
            </a:r>
          </a:p>
          <a:p>
            <a:pPr marL="0" indent="0">
              <a:buNone/>
            </a:pPr>
            <a:endParaRPr lang="en-GB" dirty="0"/>
          </a:p>
        </p:txBody>
      </p:sp>
      <p:sp>
        <p:nvSpPr>
          <p:cNvPr id="4" name="Slide Number Placeholder 3">
            <a:extLst>
              <a:ext uri="{FF2B5EF4-FFF2-40B4-BE49-F238E27FC236}">
                <a16:creationId xmlns:a16="http://schemas.microsoft.com/office/drawing/2014/main" id="{744D87F7-CBB0-D112-ECC2-F06411782E6F}"/>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4304FE2C-F4DE-1A5F-29B4-393BD4A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6707"/>
            <a:ext cx="7772400" cy="1601585"/>
          </a:xfrm>
          <a:prstGeom prst="rect">
            <a:avLst/>
          </a:prstGeom>
        </p:spPr>
      </p:pic>
      <p:sp>
        <p:nvSpPr>
          <p:cNvPr id="7" name="TextBox 6">
            <a:extLst>
              <a:ext uri="{FF2B5EF4-FFF2-40B4-BE49-F238E27FC236}">
                <a16:creationId xmlns:a16="http://schemas.microsoft.com/office/drawing/2014/main" id="{CCA9BF67-3324-ED24-A4F0-4480C76E1D1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10704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38A2-482B-FF38-6386-A6698965E6CC}"/>
              </a:ext>
            </a:extLst>
          </p:cNvPr>
          <p:cNvSpPr>
            <a:spLocks noGrp="1"/>
          </p:cNvSpPr>
          <p:nvPr>
            <p:ph type="title"/>
          </p:nvPr>
        </p:nvSpPr>
        <p:spPr/>
        <p:txBody>
          <a:bodyPr/>
          <a:lstStyle/>
          <a:p>
            <a:r>
              <a:rPr lang="en-GB" b="0" i="0" u="none" strike="noStrike" dirty="0">
                <a:solidFill>
                  <a:srgbClr val="212529"/>
                </a:solidFill>
                <a:effectLst/>
              </a:rPr>
              <a:t>Categorical Naive Bayes</a:t>
            </a:r>
            <a:endParaRPr lang="en-GB" dirty="0"/>
          </a:p>
        </p:txBody>
      </p:sp>
      <p:sp>
        <p:nvSpPr>
          <p:cNvPr id="3" name="Content Placeholder 2">
            <a:extLst>
              <a:ext uri="{FF2B5EF4-FFF2-40B4-BE49-F238E27FC236}">
                <a16:creationId xmlns:a16="http://schemas.microsoft.com/office/drawing/2014/main" id="{F17DDF2B-18DD-B889-7DB8-37004007DB4A}"/>
              </a:ext>
            </a:extLst>
          </p:cNvPr>
          <p:cNvSpPr>
            <a:spLocks noGrp="1"/>
          </p:cNvSpPr>
          <p:nvPr>
            <p:ph idx="1"/>
          </p:nvPr>
        </p:nvSpPr>
        <p:spPr/>
        <p:txBody>
          <a:bodyPr/>
          <a:lstStyle/>
          <a:p>
            <a:r>
              <a:rPr lang="en-GB" b="0" i="0" u="none" strike="noStrike" dirty="0">
                <a:solidFill>
                  <a:srgbClr val="FF0000"/>
                </a:solidFill>
                <a:effectLst/>
                <a:hlinkClick r:id="rId2" tooltip="sklearn.naive_bayes.CategoricalNB">
                  <a:extLst>
                    <a:ext uri="{A12FA001-AC4F-418D-AE19-62706E023703}">
                      <ahyp:hlinkClr xmlns:ahyp="http://schemas.microsoft.com/office/drawing/2018/hyperlinkcolor" val="tx"/>
                    </a:ext>
                  </a:extLst>
                </a:hlinkClick>
              </a:rPr>
              <a:t>CategoricalNB</a:t>
            </a:r>
            <a:r>
              <a:rPr lang="en-GB" b="0" i="0" u="none" strike="noStrike" dirty="0">
                <a:solidFill>
                  <a:srgbClr val="212529"/>
                </a:solidFill>
                <a:effectLst/>
              </a:rPr>
              <a:t> implements the categorical naive Bayes algorithm for categorically distributed data. It assumes that each feature, which is described by the index </a:t>
            </a:r>
            <a:r>
              <a:rPr lang="en-GB" b="0" i="0" u="none" strike="noStrike" dirty="0" err="1">
                <a:solidFill>
                  <a:srgbClr val="212529"/>
                </a:solidFill>
                <a:effectLst/>
              </a:rPr>
              <a:t>i</a:t>
            </a:r>
            <a:r>
              <a:rPr lang="en-GB" b="0" i="0" u="none" strike="noStrike" dirty="0">
                <a:solidFill>
                  <a:srgbClr val="212529"/>
                </a:solidFill>
                <a:effectLst/>
              </a:rPr>
              <a:t>, has its own categorical distribution.</a:t>
            </a:r>
          </a:p>
          <a:p>
            <a:endParaRPr lang="en-GB" dirty="0">
              <a:solidFill>
                <a:srgbClr val="212529"/>
              </a:solidFill>
            </a:endParaRPr>
          </a:p>
          <a:p>
            <a:r>
              <a:rPr lang="en-GB" dirty="0">
                <a:solidFill>
                  <a:srgbClr val="212529"/>
                </a:solidFill>
              </a:rPr>
              <a:t>More on Bayesian models in Python scikit-learn at:</a:t>
            </a:r>
          </a:p>
          <a:p>
            <a:pPr marL="333361" lvl="1" indent="0">
              <a:buNone/>
            </a:pPr>
            <a:r>
              <a:rPr lang="en-GB" sz="1800" dirty="0"/>
              <a:t>https://</a:t>
            </a:r>
            <a:r>
              <a:rPr lang="en-GB" sz="1800" dirty="0" err="1"/>
              <a:t>scikitlearn.org</a:t>
            </a:r>
            <a:r>
              <a:rPr lang="en-GB" sz="1800" dirty="0"/>
              <a:t>/stable/modules/</a:t>
            </a:r>
            <a:r>
              <a:rPr lang="en-GB" sz="1800" dirty="0" err="1"/>
              <a:t>naive_bayes.html</a:t>
            </a:r>
            <a:endParaRPr lang="en-GB" sz="1800"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68219E53-A8C2-2BC0-8A1E-AA3709746F7C}"/>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Tree>
    <p:extLst>
      <p:ext uri="{BB962C8B-B14F-4D97-AF65-F5344CB8AC3E}">
        <p14:creationId xmlns:p14="http://schemas.microsoft.com/office/powerpoint/2010/main" val="3017109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45F-D560-BC0F-08A9-B01704FA492D}"/>
              </a:ext>
            </a:extLst>
          </p:cNvPr>
          <p:cNvSpPr>
            <a:spLocks noGrp="1"/>
          </p:cNvSpPr>
          <p:nvPr>
            <p:ph type="ctrTitle"/>
          </p:nvPr>
        </p:nvSpPr>
        <p:spPr/>
        <p:txBody>
          <a:bodyPr/>
          <a:lstStyle/>
          <a:p>
            <a:r>
              <a:rPr lang="en-GB" dirty="0"/>
              <a:t>Evaluation metrics</a:t>
            </a:r>
          </a:p>
        </p:txBody>
      </p:sp>
      <p:sp>
        <p:nvSpPr>
          <p:cNvPr id="3" name="Subtitle 2">
            <a:extLst>
              <a:ext uri="{FF2B5EF4-FFF2-40B4-BE49-F238E27FC236}">
                <a16:creationId xmlns:a16="http://schemas.microsoft.com/office/drawing/2014/main" id="{1F7EF3AD-0A14-1668-BE45-79946CF9162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34899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DF7-40D9-FCC4-3CD8-8F47ED51CDD4}"/>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33080530-7B9D-C896-83FB-A16064AD61B7}"/>
              </a:ext>
            </a:extLst>
          </p:cNvPr>
          <p:cNvSpPr>
            <a:spLocks noGrp="1"/>
          </p:cNvSpPr>
          <p:nvPr>
            <p:ph idx="1"/>
          </p:nvPr>
        </p:nvSpPr>
        <p:spPr/>
        <p:txBody>
          <a:bodyPr/>
          <a:lstStyle/>
          <a:p>
            <a:r>
              <a:rPr lang="en-GB" dirty="0"/>
              <a:t>Precision defines what proportion of positive identifications have actually been correct.</a:t>
            </a:r>
          </a:p>
          <a:p>
            <a:endParaRPr lang="en-GB" dirty="0"/>
          </a:p>
          <a:p>
            <a:endParaRPr lang="en-GB" dirty="0"/>
          </a:p>
          <a:p>
            <a:endParaRPr lang="en-GB" dirty="0"/>
          </a:p>
          <a:p>
            <a:pPr marL="0" indent="0">
              <a:buNone/>
            </a:pPr>
            <a:r>
              <a:rPr lang="en-GB" dirty="0"/>
              <a:t>TP = True Positive</a:t>
            </a:r>
          </a:p>
          <a:p>
            <a:pPr marL="0" indent="0">
              <a:buNone/>
            </a:pPr>
            <a:r>
              <a:rPr lang="en-GB" dirty="0"/>
              <a:t>FP = False Positive</a:t>
            </a:r>
          </a:p>
          <a:p>
            <a:endParaRPr lang="en-GB" dirty="0"/>
          </a:p>
          <a:p>
            <a:endParaRPr lang="en-GB" dirty="0"/>
          </a:p>
        </p:txBody>
      </p:sp>
      <p:sp>
        <p:nvSpPr>
          <p:cNvPr id="4" name="Slide Number Placeholder 3">
            <a:extLst>
              <a:ext uri="{FF2B5EF4-FFF2-40B4-BE49-F238E27FC236}">
                <a16:creationId xmlns:a16="http://schemas.microsoft.com/office/drawing/2014/main" id="{5DF67209-18F8-8938-DA66-CB4FCBCACFAC}"/>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DF4101-8047-EF8D-CE9E-74026D98B4DF}"/>
                  </a:ext>
                </a:extLst>
              </p:cNvPr>
              <p:cNvSpPr txBox="1"/>
              <p:nvPr/>
            </p:nvSpPr>
            <p:spPr>
              <a:xfrm>
                <a:off x="1835696" y="2065412"/>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BDF4101-8047-EF8D-CE9E-74026D98B4DF}"/>
                  </a:ext>
                </a:extLst>
              </p:cNvPr>
              <p:cNvSpPr txBox="1">
                <a:spLocks noRot="1" noChangeAspect="1" noMove="1" noResize="1" noEditPoints="1" noAdjustHandles="1" noChangeArrowheads="1" noChangeShapeType="1" noTextEdit="1"/>
              </p:cNvSpPr>
              <p:nvPr/>
            </p:nvSpPr>
            <p:spPr>
              <a:xfrm>
                <a:off x="1835696" y="2065412"/>
                <a:ext cx="2523063" cy="892488"/>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3590CC6F-5DDB-C72A-03EA-8D9382D3ED2D}"/>
              </a:ext>
            </a:extLst>
          </p:cNvPr>
          <p:cNvGraphicFramePr>
            <a:graphicFrameLocks noGrp="1"/>
          </p:cNvGraphicFramePr>
          <p:nvPr>
            <p:extLst>
              <p:ext uri="{D42A27DB-BD31-4B8C-83A1-F6EECF244321}">
                <p14:modId xmlns:p14="http://schemas.microsoft.com/office/powerpoint/2010/main" val="327122843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580B6B2A-9C5F-179E-2641-A1FD004B0C60}"/>
              </a:ext>
            </a:extLst>
          </p:cNvPr>
          <p:cNvSpPr txBox="1"/>
          <p:nvPr/>
        </p:nvSpPr>
        <p:spPr>
          <a:xfrm>
            <a:off x="4358759" y="3523822"/>
            <a:ext cx="2873928" cy="338554"/>
          </a:xfrm>
          <a:prstGeom prst="rect">
            <a:avLst/>
          </a:prstGeom>
          <a:noFill/>
        </p:spPr>
        <p:txBody>
          <a:bodyPr wrap="none" rtlCol="0">
            <a:spAutoFit/>
          </a:bodyPr>
          <a:lstStyle/>
          <a:p>
            <a:r>
              <a:rPr lang="en-GB" sz="1600" dirty="0">
                <a:latin typeface="Gill Sans MT" panose="020B0502020104020203" pitchFamily="34" charset="77"/>
              </a:rPr>
              <a:t>Example: Calculate the Precision</a:t>
            </a:r>
          </a:p>
        </p:txBody>
      </p:sp>
    </p:spTree>
    <p:extLst>
      <p:ext uri="{BB962C8B-B14F-4D97-AF65-F5344CB8AC3E}">
        <p14:creationId xmlns:p14="http://schemas.microsoft.com/office/powerpoint/2010/main" val="3685288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1D9C-0E72-3FA9-3570-E68245F3A431}"/>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43CFA3EE-CA18-0EBA-4F30-C49F0F5706CE}"/>
              </a:ext>
            </a:extLst>
          </p:cNvPr>
          <p:cNvSpPr>
            <a:spLocks noGrp="1"/>
          </p:cNvSpPr>
          <p:nvPr>
            <p:ph idx="1"/>
          </p:nvPr>
        </p:nvSpPr>
        <p:spPr/>
        <p:txBody>
          <a:bodyPr/>
          <a:lstStyle/>
          <a:p>
            <a:pPr algn="l"/>
            <a:r>
              <a:rPr lang="en-GB" i="0" u="none" strike="noStrike" dirty="0">
                <a:solidFill>
                  <a:srgbClr val="202124"/>
                </a:solidFill>
                <a:effectLst/>
              </a:rPr>
              <a:t>Recall defines the </a:t>
            </a:r>
            <a:r>
              <a:rPr lang="en-GB" dirty="0">
                <a:effectLst/>
              </a:rPr>
              <a:t>proportion of actual positives that were identified correctly.</a:t>
            </a:r>
          </a:p>
          <a:p>
            <a:pPr algn="l"/>
            <a:endParaRPr lang="en-GB" dirty="0"/>
          </a:p>
          <a:p>
            <a:pPr algn="l"/>
            <a:endParaRPr lang="en-GB" dirty="0">
              <a:effectLst/>
            </a:endParaRPr>
          </a:p>
          <a:p>
            <a:pPr algn="l"/>
            <a:endParaRPr lang="en-GB" dirty="0"/>
          </a:p>
          <a:p>
            <a:pPr marL="0" indent="0">
              <a:buNone/>
            </a:pPr>
            <a:r>
              <a:rPr lang="en-GB" dirty="0"/>
              <a:t>TP = True Positive</a:t>
            </a:r>
          </a:p>
          <a:p>
            <a:pPr marL="0" indent="0">
              <a:buNone/>
            </a:pPr>
            <a:r>
              <a:rPr lang="en-GB" dirty="0"/>
              <a:t>FN = False Negative</a:t>
            </a:r>
          </a:p>
          <a:p>
            <a:pPr algn="l"/>
            <a:endParaRPr lang="en-GB" dirty="0">
              <a:effectLst/>
            </a:endParaRPr>
          </a:p>
          <a:p>
            <a:endParaRPr lang="en-GB" dirty="0"/>
          </a:p>
        </p:txBody>
      </p:sp>
      <p:sp>
        <p:nvSpPr>
          <p:cNvPr id="4" name="Slide Number Placeholder 3">
            <a:extLst>
              <a:ext uri="{FF2B5EF4-FFF2-40B4-BE49-F238E27FC236}">
                <a16:creationId xmlns:a16="http://schemas.microsoft.com/office/drawing/2014/main" id="{DA878B5C-BDB7-932E-385E-BE3E497DF2B3}"/>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graphicFrame>
        <p:nvGraphicFramePr>
          <p:cNvPr id="5" name="Table 6">
            <a:extLst>
              <a:ext uri="{FF2B5EF4-FFF2-40B4-BE49-F238E27FC236}">
                <a16:creationId xmlns:a16="http://schemas.microsoft.com/office/drawing/2014/main" id="{1A4FEF63-9B4A-510F-CF0F-773189343CCC}"/>
              </a:ext>
            </a:extLst>
          </p:cNvPr>
          <p:cNvGraphicFramePr>
            <a:graphicFrameLocks noGrp="1"/>
          </p:cNvGraphicFramePr>
          <p:nvPr>
            <p:extLst>
              <p:ext uri="{D42A27DB-BD31-4B8C-83A1-F6EECF244321}">
                <p14:modId xmlns:p14="http://schemas.microsoft.com/office/powerpoint/2010/main" val="1748116411"/>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97FCC2BA-8389-A6AE-9294-F0EB068F5D73}"/>
              </a:ext>
            </a:extLst>
          </p:cNvPr>
          <p:cNvSpPr txBox="1"/>
          <p:nvPr/>
        </p:nvSpPr>
        <p:spPr>
          <a:xfrm>
            <a:off x="4358759" y="3523822"/>
            <a:ext cx="2608727" cy="338554"/>
          </a:xfrm>
          <a:prstGeom prst="rect">
            <a:avLst/>
          </a:prstGeom>
          <a:noFill/>
        </p:spPr>
        <p:txBody>
          <a:bodyPr wrap="none" rtlCol="0">
            <a:spAutoFit/>
          </a:bodyPr>
          <a:lstStyle/>
          <a:p>
            <a:r>
              <a:rPr lang="en-GB" sz="1600" dirty="0">
                <a:latin typeface="Gill Sans MT" panose="020B0502020104020203" pitchFamily="34" charset="77"/>
              </a:rPr>
              <a:t>Example: Calculate the 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54EE8-E0A7-A20E-1097-5739F37A3B49}"/>
                  </a:ext>
                </a:extLst>
              </p:cNvPr>
              <p:cNvSpPr txBox="1"/>
              <p:nvPr/>
            </p:nvSpPr>
            <p:spPr>
              <a:xfrm>
                <a:off x="1835696" y="2065412"/>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E1B54EE8-E0A7-A20E-1097-5739F37A3B49}"/>
                  </a:ext>
                </a:extLst>
              </p:cNvPr>
              <p:cNvSpPr txBox="1">
                <a:spLocks noRot="1" noChangeAspect="1" noMove="1" noResize="1" noEditPoints="1" noAdjustHandles="1" noChangeArrowheads="1" noChangeShapeType="1" noTextEdit="1"/>
              </p:cNvSpPr>
              <p:nvPr/>
            </p:nvSpPr>
            <p:spPr>
              <a:xfrm>
                <a:off x="1835696" y="2065412"/>
                <a:ext cx="2164823" cy="89248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4166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DAE-DC90-06D8-7ECC-AAE7F6743C32}"/>
              </a:ext>
            </a:extLst>
          </p:cNvPr>
          <p:cNvSpPr>
            <a:spLocks noGrp="1"/>
          </p:cNvSpPr>
          <p:nvPr>
            <p:ph type="title"/>
          </p:nvPr>
        </p:nvSpPr>
        <p:spPr/>
        <p:txBody>
          <a:bodyPr/>
          <a:lstStyle/>
          <a:p>
            <a:r>
              <a:rPr lang="en-GB" dirty="0"/>
              <a:t>Precision and Recall</a:t>
            </a:r>
          </a:p>
        </p:txBody>
      </p:sp>
      <p:sp>
        <p:nvSpPr>
          <p:cNvPr id="4" name="Slide Number Placeholder 3">
            <a:extLst>
              <a:ext uri="{FF2B5EF4-FFF2-40B4-BE49-F238E27FC236}">
                <a16:creationId xmlns:a16="http://schemas.microsoft.com/office/drawing/2014/main" id="{1EA42013-1296-5D3A-1C8B-E4470BB5A6D8}"/>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10" name="TextBox 9">
            <a:extLst>
              <a:ext uri="{FF2B5EF4-FFF2-40B4-BE49-F238E27FC236}">
                <a16:creationId xmlns:a16="http://schemas.microsoft.com/office/drawing/2014/main" id="{D62CDA0E-491F-AE00-1993-543CD59AB3A2}"/>
              </a:ext>
            </a:extLst>
          </p:cNvPr>
          <p:cNvSpPr txBox="1"/>
          <p:nvPr/>
        </p:nvSpPr>
        <p:spPr>
          <a:xfrm>
            <a:off x="457200" y="5437718"/>
            <a:ext cx="6030416" cy="230832"/>
          </a:xfrm>
          <a:prstGeom prst="rect">
            <a:avLst/>
          </a:prstGeom>
          <a:noFill/>
        </p:spPr>
        <p:txBody>
          <a:bodyPr wrap="square">
            <a:spAutoFit/>
          </a:bodyPr>
          <a:lstStyle/>
          <a:p>
            <a:r>
              <a:rPr lang="en-GB" sz="900" dirty="0"/>
              <a:t>Image source: https://</a:t>
            </a:r>
            <a:r>
              <a:rPr lang="en-GB" sz="900" dirty="0" err="1"/>
              <a:t>developers.google.com</a:t>
            </a:r>
            <a:r>
              <a:rPr lang="en-GB" sz="900" dirty="0"/>
              <a:t>/machine-learning/crash-course/classification/precision-and-recall</a:t>
            </a:r>
          </a:p>
        </p:txBody>
      </p:sp>
      <p:pic>
        <p:nvPicPr>
          <p:cNvPr id="13" name="Picture 12" descr="A picture containing diagram&#10;&#10;Description automatically generated">
            <a:extLst>
              <a:ext uri="{FF2B5EF4-FFF2-40B4-BE49-F238E27FC236}">
                <a16:creationId xmlns:a16="http://schemas.microsoft.com/office/drawing/2014/main" id="{0B0CBF01-E1BB-EE24-EEA5-75C4377A8FE8}"/>
              </a:ext>
            </a:extLst>
          </p:cNvPr>
          <p:cNvPicPr>
            <a:picLocks noChangeAspect="1"/>
          </p:cNvPicPr>
          <p:nvPr/>
        </p:nvPicPr>
        <p:blipFill rotWithShape="1">
          <a:blip r:embed="rId2">
            <a:extLst>
              <a:ext uri="{28A0092B-C50C-407E-A947-70E740481C1C}">
                <a14:useLocalDpi xmlns:a14="http://schemas.microsoft.com/office/drawing/2010/main" val="0"/>
              </a:ext>
            </a:extLst>
          </a:blip>
          <a:srcRect t="6958"/>
          <a:stretch/>
        </p:blipFill>
        <p:spPr>
          <a:xfrm>
            <a:off x="3739915" y="896360"/>
            <a:ext cx="4938501" cy="1458475"/>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CE5610B4-F02D-FD3F-5696-79BA20BB8209}"/>
              </a:ext>
            </a:extLst>
          </p:cNvPr>
          <p:cNvPicPr>
            <a:picLocks noChangeAspect="1"/>
          </p:cNvPicPr>
          <p:nvPr/>
        </p:nvPicPr>
        <p:blipFill rotWithShape="1">
          <a:blip r:embed="rId3">
            <a:extLst>
              <a:ext uri="{28A0092B-C50C-407E-A947-70E740481C1C}">
                <a14:useLocalDpi xmlns:a14="http://schemas.microsoft.com/office/drawing/2010/main" val="0"/>
              </a:ext>
            </a:extLst>
          </a:blip>
          <a:srcRect t="11813"/>
          <a:stretch/>
        </p:blipFill>
        <p:spPr>
          <a:xfrm>
            <a:off x="3776502" y="2270206"/>
            <a:ext cx="4938501" cy="1458475"/>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0F1D519E-BC3B-4A24-7335-452AFC71D2FF}"/>
              </a:ext>
            </a:extLst>
          </p:cNvPr>
          <p:cNvPicPr>
            <a:picLocks noChangeAspect="1"/>
          </p:cNvPicPr>
          <p:nvPr/>
        </p:nvPicPr>
        <p:blipFill rotWithShape="1">
          <a:blip r:embed="rId4">
            <a:extLst>
              <a:ext uri="{28A0092B-C50C-407E-A947-70E740481C1C}">
                <a14:useLocalDpi xmlns:a14="http://schemas.microsoft.com/office/drawing/2010/main" val="0"/>
              </a:ext>
            </a:extLst>
          </a:blip>
          <a:srcRect t="8188"/>
          <a:stretch/>
        </p:blipFill>
        <p:spPr>
          <a:xfrm>
            <a:off x="3776502" y="3782067"/>
            <a:ext cx="4962115" cy="1525704"/>
          </a:xfrm>
          <a:prstGeom prst="rect">
            <a:avLst/>
          </a:prstGeom>
        </p:spPr>
      </p:pic>
      <p:sp>
        <p:nvSpPr>
          <p:cNvPr id="19" name="TextBox 18">
            <a:extLst>
              <a:ext uri="{FF2B5EF4-FFF2-40B4-BE49-F238E27FC236}">
                <a16:creationId xmlns:a16="http://schemas.microsoft.com/office/drawing/2014/main" id="{D3082B93-0A9B-41D6-D300-11391AC34A5C}"/>
              </a:ext>
            </a:extLst>
          </p:cNvPr>
          <p:cNvSpPr txBox="1"/>
          <p:nvPr/>
        </p:nvSpPr>
        <p:spPr>
          <a:xfrm>
            <a:off x="428997" y="1192979"/>
            <a:ext cx="2918867" cy="923330"/>
          </a:xfrm>
          <a:prstGeom prst="rect">
            <a:avLst/>
          </a:prstGeom>
          <a:noFill/>
        </p:spPr>
        <p:txBody>
          <a:bodyPr wrap="square">
            <a:spAutoFit/>
          </a:bodyPr>
          <a:lstStyle/>
          <a:p>
            <a:r>
              <a:rPr lang="en-GB" dirty="0"/>
              <a:t>How decision threshold could affected Precision and Recall</a:t>
            </a:r>
          </a:p>
        </p:txBody>
      </p:sp>
    </p:spTree>
    <p:extLst>
      <p:ext uri="{BB962C8B-B14F-4D97-AF65-F5344CB8AC3E}">
        <p14:creationId xmlns:p14="http://schemas.microsoft.com/office/powerpoint/2010/main" val="400567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F0C6-B554-B688-D5DF-D75CAADF94FC}"/>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22621703-0D6D-7ACC-AA2F-728100117E44}"/>
              </a:ext>
            </a:extLst>
          </p:cNvPr>
          <p:cNvSpPr>
            <a:spLocks noGrp="1"/>
          </p:cNvSpPr>
          <p:nvPr>
            <p:ph idx="1"/>
          </p:nvPr>
        </p:nvSpPr>
        <p:spPr/>
        <p:txBody>
          <a:bodyPr/>
          <a:lstStyle/>
          <a:p>
            <a:r>
              <a:rPr lang="en-GB" b="0" i="0" u="none" strike="noStrike" dirty="0">
                <a:solidFill>
                  <a:srgbClr val="202124"/>
                </a:solidFill>
                <a:effectLst/>
              </a:rPr>
              <a:t>Accuracy is a metric to evaluate classification models. </a:t>
            </a:r>
          </a:p>
          <a:p>
            <a:r>
              <a:rPr lang="en-GB" dirty="0">
                <a:solidFill>
                  <a:srgbClr val="202124"/>
                </a:solidFill>
              </a:rPr>
              <a:t>It shows </a:t>
            </a:r>
            <a:r>
              <a:rPr lang="en-GB" b="0" i="0" u="none" strike="noStrike" dirty="0">
                <a:solidFill>
                  <a:srgbClr val="202124"/>
                </a:solidFill>
                <a:effectLst/>
              </a:rPr>
              <a:t>the fraction of predictions that the model has made correct predictions. </a:t>
            </a:r>
            <a:endParaRPr lang="en-GB" dirty="0"/>
          </a:p>
        </p:txBody>
      </p:sp>
      <p:sp>
        <p:nvSpPr>
          <p:cNvPr id="4" name="Slide Number Placeholder 3">
            <a:extLst>
              <a:ext uri="{FF2B5EF4-FFF2-40B4-BE49-F238E27FC236}">
                <a16:creationId xmlns:a16="http://schemas.microsoft.com/office/drawing/2014/main" id="{0567D0A2-49EB-5C7B-4E5B-8596274C2BC3}"/>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E384D8-6B9C-ED19-31F6-A40774BF3E79}"/>
                  </a:ext>
                </a:extLst>
              </p:cNvPr>
              <p:cNvSpPr txBox="1"/>
              <p:nvPr/>
            </p:nvSpPr>
            <p:spPr>
              <a:xfrm>
                <a:off x="1079873" y="2681131"/>
                <a:ext cx="4552336"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𝑁𝑢𝑚𝑏𝑒𝑟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𝑐𝑜𝑟𝑟𝑒𝑐𝑡</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3E384D8-6B9C-ED19-31F6-A40774BF3E79}"/>
                  </a:ext>
                </a:extLst>
              </p:cNvPr>
              <p:cNvSpPr txBox="1">
                <a:spLocks noRot="1" noChangeAspect="1" noMove="1" noResize="1" noEditPoints="1" noAdjustHandles="1" noChangeArrowheads="1" noChangeShapeType="1" noTextEdit="1"/>
              </p:cNvSpPr>
              <p:nvPr/>
            </p:nvSpPr>
            <p:spPr>
              <a:xfrm>
                <a:off x="1079873" y="2681131"/>
                <a:ext cx="4552336" cy="94448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6A6E5E-FDC1-E036-BD2C-275004313BAF}"/>
                  </a:ext>
                </a:extLst>
              </p:cNvPr>
              <p:cNvSpPr txBox="1"/>
              <p:nvPr/>
            </p:nvSpPr>
            <p:spPr>
              <a:xfrm>
                <a:off x="1108026" y="3752620"/>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C06A6E5E-FDC1-E036-BD2C-275004313BAF}"/>
                  </a:ext>
                </a:extLst>
              </p:cNvPr>
              <p:cNvSpPr txBox="1">
                <a:spLocks noRot="1" noChangeAspect="1" noMove="1" noResize="1" noEditPoints="1" noAdjustHandles="1" noChangeArrowheads="1" noChangeShapeType="1" noTextEdit="1"/>
              </p:cNvSpPr>
              <p:nvPr/>
            </p:nvSpPr>
            <p:spPr>
              <a:xfrm>
                <a:off x="1108026" y="3752620"/>
                <a:ext cx="3279488"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4</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2206373" y="2065412"/>
                <a:ext cx="4321311" cy="1135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𝐴</m:t>
                          </m:r>
                        </m:e>
                        <m:e>
                          <m:r>
                            <a:rPr lang="en-GB" sz="3200" b="0" i="1" smtClean="0">
                              <a:latin typeface="Cambria Math" panose="02040503050406030204" pitchFamily="18" charset="0"/>
                            </a:rPr>
                            <m:t>𝐵</m:t>
                          </m:r>
                        </m:e>
                      </m:d>
                      <m:r>
                        <a:rPr lang="el-GR" sz="3200" i="1" smtClean="0">
                          <a:latin typeface="Cambria Math" panose="02040503050406030204" pitchFamily="18" charset="0"/>
                        </a:rPr>
                        <m:t>=</m:t>
                      </m:r>
                      <m:f>
                        <m:fPr>
                          <m:ctrlPr>
                            <a:rPr lang="el-GR" sz="3200" i="1" smtClean="0">
                              <a:latin typeface="Cambria Math" panose="02040503050406030204" pitchFamily="18" charset="0"/>
                            </a:rPr>
                          </m:ctrlPr>
                        </m:fPr>
                        <m:num>
                          <m:r>
                            <a:rPr lang="en-GB" sz="3200" i="1">
                              <a:latin typeface="Cambria Math" panose="02040503050406030204" pitchFamily="18" charset="0"/>
                            </a:rPr>
                            <m:t>𝑝</m:t>
                          </m:r>
                          <m:d>
                            <m:dPr>
                              <m:ctrlPr>
                                <a:rPr lang="en-GB" sz="3200" i="1">
                                  <a:latin typeface="Cambria Math" panose="02040503050406030204" pitchFamily="18" charset="0"/>
                                </a:rPr>
                              </m:ctrlPr>
                            </m:dPr>
                            <m:e>
                              <m:r>
                                <a:rPr lang="en-GB" sz="3200" b="0" i="1" smtClean="0">
                                  <a:latin typeface="Cambria Math" panose="02040503050406030204" pitchFamily="18" charset="0"/>
                                </a:rPr>
                                <m:t>𝐵</m:t>
                              </m:r>
                            </m:e>
                            <m:e>
                              <m:r>
                                <a:rPr lang="en-GB" sz="3200" b="0" i="1" smtClean="0">
                                  <a:latin typeface="Cambria Math" panose="02040503050406030204" pitchFamily="18" charset="0"/>
                                </a:rPr>
                                <m:t>𝐴</m:t>
                              </m:r>
                            </m:e>
                          </m:d>
                          <m:r>
                            <a:rPr lang="en-GB" sz="3200" b="0" i="1" smtClean="0">
                              <a:latin typeface="Cambria Math" panose="02040503050406030204" pitchFamily="18" charset="0"/>
                            </a:rPr>
                            <m:t>. </m:t>
                          </m:r>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𝐴</m:t>
                          </m:r>
                          <m:r>
                            <a:rPr lang="en-GB" sz="3200" b="0" i="1" smtClean="0">
                              <a:latin typeface="Cambria Math" panose="02040503050406030204" pitchFamily="18" charset="0"/>
                            </a:rPr>
                            <m:t>)</m:t>
                          </m:r>
                        </m:num>
                        <m:den>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𝐵</m:t>
                          </m:r>
                          <m:r>
                            <a:rPr lang="en-GB" sz="3200" b="0" i="1" smtClean="0">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2206373" y="2065412"/>
                <a:ext cx="4321311" cy="1135375"/>
              </a:xfrm>
              <a:prstGeom prst="rect">
                <a:avLst/>
              </a:prstGeom>
              <a:blipFill>
                <a:blip r:embed="rId2"/>
                <a:stretch>
                  <a:fillRect r="-292" b="-1208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899591" y="1449667"/>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3129475" y="1057300"/>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5940152" y="1057300"/>
            <a:ext cx="904439" cy="61264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3677426" y="4009628"/>
            <a:ext cx="1789148" cy="632884"/>
          </a:xfrm>
          <a:prstGeom prst="wedgeRoundRectCallout">
            <a:avLst>
              <a:gd name="adj1" fmla="val 38952"/>
              <a:gd name="adj2" fmla="val -163021"/>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0C5-A003-D8EA-6178-1D28CD9C307D}"/>
              </a:ext>
            </a:extLst>
          </p:cNvPr>
          <p:cNvSpPr>
            <a:spLocks noGrp="1"/>
          </p:cNvSpPr>
          <p:nvPr>
            <p:ph type="title"/>
          </p:nvPr>
        </p:nvSpPr>
        <p:spPr/>
        <p:txBody>
          <a:bodyPr/>
          <a:lstStyle/>
          <a:p>
            <a:r>
              <a:rPr lang="en-GB" dirty="0"/>
              <a:t>Accuracy – how to interpret it</a:t>
            </a:r>
          </a:p>
        </p:txBody>
      </p:sp>
      <p:sp>
        <p:nvSpPr>
          <p:cNvPr id="3" name="Content Placeholder 2">
            <a:extLst>
              <a:ext uri="{FF2B5EF4-FFF2-40B4-BE49-F238E27FC236}">
                <a16:creationId xmlns:a16="http://schemas.microsoft.com/office/drawing/2014/main" id="{8897CDAC-1E81-7FB3-F12D-DA61D8098DD4}"/>
              </a:ext>
            </a:extLst>
          </p:cNvPr>
          <p:cNvSpPr>
            <a:spLocks noGrp="1"/>
          </p:cNvSpPr>
          <p:nvPr>
            <p:ph idx="1"/>
          </p:nvPr>
        </p:nvSpPr>
        <p:spPr/>
        <p:txBody>
          <a:bodyPr/>
          <a:lstStyle/>
          <a:p>
            <a:r>
              <a:rPr lang="en-GB" dirty="0"/>
              <a:t>Accuracy could be a misleading metric without sufficient (other) complimentary information. </a:t>
            </a:r>
          </a:p>
          <a:p>
            <a:r>
              <a:rPr lang="en-GB" dirty="0"/>
              <a:t>Imagine we have a model that has </a:t>
            </a:r>
            <a:r>
              <a:rPr lang="en-GB" b="0" i="0" u="none" strike="noStrike" dirty="0">
                <a:solidFill>
                  <a:srgbClr val="202124"/>
                </a:solidFill>
                <a:effectLst/>
              </a:rPr>
              <a:t>classified 100 tumours as malignant (the positive class) and benign (the negative class). </a:t>
            </a:r>
          </a:p>
          <a:p>
            <a:r>
              <a:rPr lang="en-GB" dirty="0">
                <a:solidFill>
                  <a:srgbClr val="202124"/>
                </a:solidFill>
              </a:rPr>
              <a:t>If someone tells you that the accuracy of the model is 91%; is that good? </a:t>
            </a:r>
            <a:endParaRPr lang="en-GB" dirty="0"/>
          </a:p>
        </p:txBody>
      </p:sp>
      <p:sp>
        <p:nvSpPr>
          <p:cNvPr id="4" name="Slide Number Placeholder 3">
            <a:extLst>
              <a:ext uri="{FF2B5EF4-FFF2-40B4-BE49-F238E27FC236}">
                <a16:creationId xmlns:a16="http://schemas.microsoft.com/office/drawing/2014/main" id="{9934652F-70ED-F7E6-9B80-9AA69D1D72A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
        <p:nvSpPr>
          <p:cNvPr id="6" name="TextBox 5">
            <a:extLst>
              <a:ext uri="{FF2B5EF4-FFF2-40B4-BE49-F238E27FC236}">
                <a16:creationId xmlns:a16="http://schemas.microsoft.com/office/drawing/2014/main" id="{FBF27886-2E0C-AF7D-2946-218F6788436A}"/>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3420728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990-BE31-4555-B500-04030860E294}"/>
              </a:ext>
            </a:extLst>
          </p:cNvPr>
          <p:cNvSpPr>
            <a:spLocks noGrp="1"/>
          </p:cNvSpPr>
          <p:nvPr>
            <p:ph type="title"/>
          </p:nvPr>
        </p:nvSpPr>
        <p:spPr/>
        <p:txBody>
          <a:bodyPr/>
          <a:lstStyle/>
          <a:p>
            <a:r>
              <a:rPr lang="en-GB" dirty="0"/>
              <a:t>Accuracy interpretation example</a:t>
            </a:r>
          </a:p>
        </p:txBody>
      </p:sp>
      <p:sp>
        <p:nvSpPr>
          <p:cNvPr id="3" name="Content Placeholder 2">
            <a:extLst>
              <a:ext uri="{FF2B5EF4-FFF2-40B4-BE49-F238E27FC236}">
                <a16:creationId xmlns:a16="http://schemas.microsoft.com/office/drawing/2014/main" id="{AE4959B8-CB41-92DA-94BB-511654DE8364}"/>
              </a:ext>
            </a:extLst>
          </p:cNvPr>
          <p:cNvSpPr>
            <a:spLocks noGrp="1"/>
          </p:cNvSpPr>
          <p:nvPr>
            <p:ph idx="1"/>
          </p:nvPr>
        </p:nvSpPr>
        <p:spPr/>
        <p:txBody>
          <a:bodyPr/>
          <a:lstStyle/>
          <a:p>
            <a:pPr algn="l"/>
            <a:r>
              <a:rPr lang="en-GB" b="0" i="0" u="none" strike="noStrike" dirty="0">
                <a:solidFill>
                  <a:srgbClr val="202124"/>
                </a:solidFill>
                <a:effectLst/>
              </a:rPr>
              <a:t>Of the 100 tumour examples, 91 are benign (90 TNs and 1 FP) and 9 are malignant (1 TP and 8 FNs).</a:t>
            </a:r>
          </a:p>
          <a:p>
            <a:pPr algn="l"/>
            <a:r>
              <a:rPr lang="en-GB" b="0" i="0" u="none" strike="noStrike" dirty="0">
                <a:solidFill>
                  <a:srgbClr val="202124"/>
                </a:solidFill>
                <a:effectLst/>
              </a:rPr>
              <a:t>Of the 91 benign tumours, the model correctly identifies 90 as benign. That's good. </a:t>
            </a:r>
          </a:p>
          <a:p>
            <a:pPr algn="l"/>
            <a:r>
              <a:rPr lang="en-GB" b="0" i="0" u="none" strike="noStrike" dirty="0">
                <a:solidFill>
                  <a:srgbClr val="202124"/>
                </a:solidFill>
                <a:effectLst/>
              </a:rPr>
              <a:t>However, of the 9 malignant tumours, the model only correctly identifies 1 as malignant—a terrible outcome, as 8 out of 9 malignancies go undiagnosed!</a:t>
            </a:r>
          </a:p>
          <a:p>
            <a:endParaRPr lang="en-GB" dirty="0"/>
          </a:p>
        </p:txBody>
      </p:sp>
      <p:sp>
        <p:nvSpPr>
          <p:cNvPr id="4" name="Slide Number Placeholder 3">
            <a:extLst>
              <a:ext uri="{FF2B5EF4-FFF2-40B4-BE49-F238E27FC236}">
                <a16:creationId xmlns:a16="http://schemas.microsoft.com/office/drawing/2014/main" id="{B5DEB029-2E12-DAE7-7223-31AFC71BE6C3}"/>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5" name="TextBox 4">
            <a:extLst>
              <a:ext uri="{FF2B5EF4-FFF2-40B4-BE49-F238E27FC236}">
                <a16:creationId xmlns:a16="http://schemas.microsoft.com/office/drawing/2014/main" id="{BBC88181-604B-8A40-6C6D-484EEBB59EB7}"/>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2306093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32FA-A6C8-3AFF-2E70-FFD37B72E2E6}"/>
              </a:ext>
            </a:extLst>
          </p:cNvPr>
          <p:cNvSpPr>
            <a:spLocks noGrp="1"/>
          </p:cNvSpPr>
          <p:nvPr>
            <p:ph type="title"/>
          </p:nvPr>
        </p:nvSpPr>
        <p:spPr/>
        <p:txBody>
          <a:bodyPr/>
          <a:lstStyle/>
          <a:p>
            <a:r>
              <a:rPr lang="en-GB" dirty="0"/>
              <a:t>F</a:t>
            </a:r>
            <a:r>
              <a:rPr lang="en-GB" baseline="-25000" dirty="0"/>
              <a:t>1</a:t>
            </a:r>
            <a:r>
              <a:rPr lang="en-GB" dirty="0"/>
              <a:t> Score </a:t>
            </a:r>
          </a:p>
        </p:txBody>
      </p:sp>
      <p:sp>
        <p:nvSpPr>
          <p:cNvPr id="3" name="Content Placeholder 2">
            <a:extLst>
              <a:ext uri="{FF2B5EF4-FFF2-40B4-BE49-F238E27FC236}">
                <a16:creationId xmlns:a16="http://schemas.microsoft.com/office/drawing/2014/main" id="{8ED17D19-BE66-5588-852D-96AEFB86F723}"/>
              </a:ext>
            </a:extLst>
          </p:cNvPr>
          <p:cNvSpPr>
            <a:spLocks noGrp="1"/>
          </p:cNvSpPr>
          <p:nvPr>
            <p:ph idx="1"/>
          </p:nvPr>
        </p:nvSpPr>
        <p:spPr/>
        <p:txBody>
          <a:bodyPr/>
          <a:lstStyle/>
          <a:p>
            <a:r>
              <a:rPr lang="en-GB" dirty="0"/>
              <a:t>F</a:t>
            </a:r>
            <a:r>
              <a:rPr lang="en-GB" baseline="-25000" dirty="0"/>
              <a:t>1</a:t>
            </a:r>
            <a:r>
              <a:rPr lang="en-GB" dirty="0"/>
              <a:t> score is the harmonic mean of precision and recall. </a:t>
            </a:r>
          </a:p>
        </p:txBody>
      </p:sp>
      <p:sp>
        <p:nvSpPr>
          <p:cNvPr id="4" name="Slide Number Placeholder 3">
            <a:extLst>
              <a:ext uri="{FF2B5EF4-FFF2-40B4-BE49-F238E27FC236}">
                <a16:creationId xmlns:a16="http://schemas.microsoft.com/office/drawing/2014/main" id="{ADC1E392-E683-ACF0-321A-484158C4B08A}"/>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9AB632-200D-88AC-5B5B-5BD512705DDD}"/>
                  </a:ext>
                </a:extLst>
              </p:cNvPr>
              <p:cNvSpPr txBox="1"/>
              <p:nvPr/>
            </p:nvSpPr>
            <p:spPr>
              <a:xfrm>
                <a:off x="683568" y="2065412"/>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AE9AB632-200D-88AC-5B5B-5BD512705DDD}"/>
                  </a:ext>
                </a:extLst>
              </p:cNvPr>
              <p:cNvSpPr txBox="1">
                <a:spLocks noRot="1" noChangeAspect="1" noMove="1" noResize="1" noEditPoints="1" noAdjustHandles="1" noChangeArrowheads="1" noChangeShapeType="1" noTextEdit="1"/>
              </p:cNvSpPr>
              <p:nvPr/>
            </p:nvSpPr>
            <p:spPr>
              <a:xfrm>
                <a:off x="683568" y="2065412"/>
                <a:ext cx="3431965" cy="899862"/>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1837C5B5-BA91-4385-286B-C3B10312DB29}"/>
              </a:ext>
            </a:extLst>
          </p:cNvPr>
          <p:cNvGraphicFramePr>
            <a:graphicFrameLocks noGrp="1"/>
          </p:cNvGraphicFramePr>
          <p:nvPr>
            <p:extLst>
              <p:ext uri="{D42A27DB-BD31-4B8C-83A1-F6EECF244321}">
                <p14:modId xmlns:p14="http://schemas.microsoft.com/office/powerpoint/2010/main" val="911988028"/>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9DFC5B8C-8397-D872-3845-210C99AEC408}"/>
              </a:ext>
            </a:extLst>
          </p:cNvPr>
          <p:cNvSpPr txBox="1"/>
          <p:nvPr/>
        </p:nvSpPr>
        <p:spPr>
          <a:xfrm>
            <a:off x="4358759" y="3523822"/>
            <a:ext cx="2833853" cy="338554"/>
          </a:xfrm>
          <a:prstGeom prst="rect">
            <a:avLst/>
          </a:prstGeom>
          <a:noFill/>
        </p:spPr>
        <p:txBody>
          <a:bodyPr wrap="none" rtlCol="0">
            <a:spAutoFit/>
          </a:bodyPr>
          <a:lstStyle/>
          <a:p>
            <a:r>
              <a:rPr lang="en-GB" sz="1600" dirty="0">
                <a:latin typeface="Gill Sans MT" panose="020B0502020104020203" pitchFamily="34" charset="77"/>
              </a:rPr>
              <a:t>Example: Calculate the F</a:t>
            </a:r>
            <a:r>
              <a:rPr lang="en-GB" sz="1600" baseline="-25000" dirty="0">
                <a:latin typeface="Gill Sans MT" panose="020B0502020104020203" pitchFamily="34" charset="77"/>
              </a:rPr>
              <a:t>1</a:t>
            </a:r>
            <a:r>
              <a:rPr lang="en-GB" sz="1600" dirty="0">
                <a:latin typeface="Gill Sans MT" panose="020B0502020104020203" pitchFamily="34" charset="77"/>
              </a:rPr>
              <a:t> score</a:t>
            </a:r>
          </a:p>
        </p:txBody>
      </p:sp>
    </p:spTree>
    <p:extLst>
      <p:ext uri="{BB962C8B-B14F-4D97-AF65-F5344CB8AC3E}">
        <p14:creationId xmlns:p14="http://schemas.microsoft.com/office/powerpoint/2010/main" val="73309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844-A209-DCF7-DC41-0E0C5CDC0645}"/>
              </a:ext>
            </a:extLst>
          </p:cNvPr>
          <p:cNvSpPr>
            <a:spLocks noGrp="1"/>
          </p:cNvSpPr>
          <p:nvPr>
            <p:ph type="title"/>
          </p:nvPr>
        </p:nvSpPr>
        <p:spPr/>
        <p:txBody>
          <a:bodyPr/>
          <a:lstStyle/>
          <a:p>
            <a:r>
              <a:rPr lang="en-GB" dirty="0"/>
              <a:t>ROC curve (receiver operating characteristic curve)</a:t>
            </a:r>
          </a:p>
        </p:txBody>
      </p:sp>
      <p:sp>
        <p:nvSpPr>
          <p:cNvPr id="3" name="Content Placeholder 2">
            <a:extLst>
              <a:ext uri="{FF2B5EF4-FFF2-40B4-BE49-F238E27FC236}">
                <a16:creationId xmlns:a16="http://schemas.microsoft.com/office/drawing/2014/main" id="{8BB57C40-8B30-9E38-C778-FDC22C097412}"/>
              </a:ext>
            </a:extLst>
          </p:cNvPr>
          <p:cNvSpPr>
            <a:spLocks noGrp="1"/>
          </p:cNvSpPr>
          <p:nvPr>
            <p:ph idx="1"/>
          </p:nvPr>
        </p:nvSpPr>
        <p:spPr/>
        <p:txBody>
          <a:bodyPr/>
          <a:lstStyle/>
          <a:p>
            <a:r>
              <a:rPr lang="en-GB" i="0" u="none" strike="noStrike" dirty="0">
                <a:solidFill>
                  <a:srgbClr val="202124"/>
                </a:solidFill>
                <a:effectLst/>
              </a:rPr>
              <a:t>A ROC curve (receiver operating characteristic curve) is a graph showing the performance of a classification model at all classification thresholds. This curve plots two parameters:</a:t>
            </a:r>
          </a:p>
          <a:p>
            <a:pPr lvl="1"/>
            <a:r>
              <a:rPr lang="en-GB" sz="2000" b="0" i="0" u="none" strike="noStrike" dirty="0">
                <a:solidFill>
                  <a:srgbClr val="202124"/>
                </a:solidFill>
                <a:effectLst/>
              </a:rPr>
              <a:t>True Positive Rate (TPR)</a:t>
            </a:r>
          </a:p>
          <a:p>
            <a:pPr lvl="1"/>
            <a:r>
              <a:rPr lang="en-GB" sz="2000" b="0" i="0" u="none" strike="noStrike" dirty="0">
                <a:solidFill>
                  <a:srgbClr val="202124"/>
                </a:solidFill>
                <a:effectLst/>
              </a:rPr>
              <a:t>False Positive Rate (FNR)</a:t>
            </a:r>
          </a:p>
          <a:p>
            <a:endParaRPr lang="en-GB" dirty="0"/>
          </a:p>
        </p:txBody>
      </p:sp>
      <p:sp>
        <p:nvSpPr>
          <p:cNvPr id="4" name="Slide Number Placeholder 3">
            <a:extLst>
              <a:ext uri="{FF2B5EF4-FFF2-40B4-BE49-F238E27FC236}">
                <a16:creationId xmlns:a16="http://schemas.microsoft.com/office/drawing/2014/main" id="{6509E0CC-7497-A4EB-9630-9AC0D02BCB6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sp>
        <p:nvSpPr>
          <p:cNvPr id="6" name="TextBox 5">
            <a:extLst>
              <a:ext uri="{FF2B5EF4-FFF2-40B4-BE49-F238E27FC236}">
                <a16:creationId xmlns:a16="http://schemas.microsoft.com/office/drawing/2014/main" id="{61354017-2ABA-6FA5-266A-F2C0C449472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008E9-CD95-4AF7-FF54-9F3AABA83BD1}"/>
                  </a:ext>
                </a:extLst>
              </p:cNvPr>
              <p:cNvSpPr txBox="1"/>
              <p:nvPr/>
            </p:nvSpPr>
            <p:spPr>
              <a:xfrm>
                <a:off x="899592" y="3289548"/>
                <a:ext cx="1964961"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3E008E9-CD95-4AF7-FF54-9F3AABA83BD1}"/>
                  </a:ext>
                </a:extLst>
              </p:cNvPr>
              <p:cNvSpPr txBox="1">
                <a:spLocks noRot="1" noChangeAspect="1" noMove="1" noResize="1" noEditPoints="1" noAdjustHandles="1" noChangeArrowheads="1" noChangeShapeType="1" noTextEdit="1"/>
              </p:cNvSpPr>
              <p:nvPr/>
            </p:nvSpPr>
            <p:spPr>
              <a:xfrm>
                <a:off x="899592" y="3289548"/>
                <a:ext cx="1964961"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B353A0-C484-9EA7-3634-1C4463DBE4C4}"/>
                  </a:ext>
                </a:extLst>
              </p:cNvPr>
              <p:cNvSpPr txBox="1"/>
              <p:nvPr/>
            </p:nvSpPr>
            <p:spPr>
              <a:xfrm>
                <a:off x="899591" y="4081636"/>
                <a:ext cx="202267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𝐹𝑁𝑅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𝐹𝑁</m:t>
                          </m:r>
                        </m:num>
                        <m:den>
                          <m:r>
                            <a:rPr lang="en-GB" b="0" i="1" smtClean="0">
                              <a:latin typeface="Cambria Math" panose="02040503050406030204" pitchFamily="18" charset="0"/>
                            </a:rPr>
                            <m:t>𝐹𝑁</m:t>
                          </m:r>
                          <m:r>
                            <a:rPr lang="en-GB" b="0" i="1" smtClean="0">
                              <a:latin typeface="Cambria Math" panose="02040503050406030204" pitchFamily="18" charset="0"/>
                            </a:rPr>
                            <m:t>+</m:t>
                          </m:r>
                          <m:r>
                            <a:rPr lang="en-GB" b="0" i="1" smtClean="0">
                              <a:latin typeface="Cambria Math" panose="02040503050406030204" pitchFamily="18" charset="0"/>
                            </a:rPr>
                            <m:t>𝑇𝑁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F6B353A0-C484-9EA7-3634-1C4463DBE4C4}"/>
                  </a:ext>
                </a:extLst>
              </p:cNvPr>
              <p:cNvSpPr txBox="1">
                <a:spLocks noRot="1" noChangeAspect="1" noMove="1" noResize="1" noEditPoints="1" noAdjustHandles="1" noChangeArrowheads="1" noChangeShapeType="1" noTextEdit="1"/>
              </p:cNvSpPr>
              <p:nvPr/>
            </p:nvSpPr>
            <p:spPr>
              <a:xfrm>
                <a:off x="899591" y="4081636"/>
                <a:ext cx="2022670" cy="892488"/>
              </a:xfrm>
              <a:prstGeom prst="rect">
                <a:avLst/>
              </a:prstGeom>
              <a:blipFill>
                <a:blip r:embed="rId3"/>
                <a:stretch>
                  <a:fillRect/>
                </a:stretch>
              </a:blipFill>
            </p:spPr>
            <p:txBody>
              <a:bodyPr/>
              <a:lstStyle/>
              <a:p>
                <a:r>
                  <a:rPr lang="en-GB">
                    <a:noFill/>
                  </a:rPr>
                  <a:t> </a:t>
                </a:r>
              </a:p>
            </p:txBody>
          </p:sp>
        </mc:Fallback>
      </mc:AlternateContent>
      <p:sp>
        <p:nvSpPr>
          <p:cNvPr id="9" name="Rectangular Callout 8">
            <a:extLst>
              <a:ext uri="{FF2B5EF4-FFF2-40B4-BE49-F238E27FC236}">
                <a16:creationId xmlns:a16="http://schemas.microsoft.com/office/drawing/2014/main" id="{F925A92A-9F38-BF11-4B04-120FDF7A2213}"/>
              </a:ext>
            </a:extLst>
          </p:cNvPr>
          <p:cNvSpPr/>
          <p:nvPr/>
        </p:nvSpPr>
        <p:spPr>
          <a:xfrm>
            <a:off x="3995935" y="3001516"/>
            <a:ext cx="1224137" cy="475150"/>
          </a:xfrm>
          <a:prstGeom prst="wedgeRectCallout">
            <a:avLst>
              <a:gd name="adj1" fmla="val -134452"/>
              <a:gd name="adj2" fmla="val 72771"/>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Gill Sans MT" panose="020B0502020104020203" pitchFamily="34" charset="77"/>
              </a:rPr>
              <a:t>Does this look familiar?</a:t>
            </a:r>
          </a:p>
        </p:txBody>
      </p:sp>
    </p:spTree>
    <p:extLst>
      <p:ext uri="{BB962C8B-B14F-4D97-AF65-F5344CB8AC3E}">
        <p14:creationId xmlns:p14="http://schemas.microsoft.com/office/powerpoint/2010/main" val="1704907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CD9-AC37-703E-9057-38B742D4BDFE}"/>
              </a:ext>
            </a:extLst>
          </p:cNvPr>
          <p:cNvSpPr>
            <a:spLocks noGrp="1"/>
          </p:cNvSpPr>
          <p:nvPr>
            <p:ph type="title"/>
          </p:nvPr>
        </p:nvSpPr>
        <p:spPr/>
        <p:txBody>
          <a:bodyPr/>
          <a:lstStyle/>
          <a:p>
            <a:r>
              <a:rPr lang="en-GB" dirty="0"/>
              <a:t>ROC curve</a:t>
            </a:r>
          </a:p>
        </p:txBody>
      </p:sp>
      <p:sp>
        <p:nvSpPr>
          <p:cNvPr id="3" name="Content Placeholder 2">
            <a:extLst>
              <a:ext uri="{FF2B5EF4-FFF2-40B4-BE49-F238E27FC236}">
                <a16:creationId xmlns:a16="http://schemas.microsoft.com/office/drawing/2014/main" id="{FB1F83D0-426A-755F-C54F-B6D4D99F4748}"/>
              </a:ext>
            </a:extLst>
          </p:cNvPr>
          <p:cNvSpPr>
            <a:spLocks noGrp="1"/>
          </p:cNvSpPr>
          <p:nvPr>
            <p:ph idx="1"/>
          </p:nvPr>
        </p:nvSpPr>
        <p:spPr/>
        <p:txBody>
          <a:bodyPr/>
          <a:lstStyle/>
          <a:p>
            <a:r>
              <a:rPr lang="en-GB" b="0" i="0" u="none" strike="noStrike" dirty="0">
                <a:solidFill>
                  <a:srgbClr val="202124"/>
                </a:solidFill>
                <a:effectLst/>
              </a:rPr>
              <a:t>A ROC curve plots TPR vs. FPR at different classification thresholds. Lowering the classification threshold classifies more items as positive, thus increasing both False Positives and True Positives.</a:t>
            </a:r>
            <a:endParaRPr lang="en-GB" dirty="0"/>
          </a:p>
        </p:txBody>
      </p:sp>
      <p:sp>
        <p:nvSpPr>
          <p:cNvPr id="4" name="Slide Number Placeholder 3">
            <a:extLst>
              <a:ext uri="{FF2B5EF4-FFF2-40B4-BE49-F238E27FC236}">
                <a16:creationId xmlns:a16="http://schemas.microsoft.com/office/drawing/2014/main" id="{512F29BD-0A48-876D-7782-2446A92B8774}"/>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8" name="Picture 7" descr="Diagram&#10;&#10;Description automatically generated">
            <a:extLst>
              <a:ext uri="{FF2B5EF4-FFF2-40B4-BE49-F238E27FC236}">
                <a16:creationId xmlns:a16="http://schemas.microsoft.com/office/drawing/2014/main" id="{74DBB27D-9978-F092-6A2E-5111194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226612"/>
            <a:ext cx="4191992" cy="2971128"/>
          </a:xfrm>
          <a:prstGeom prst="rect">
            <a:avLst/>
          </a:prstGeom>
        </p:spPr>
      </p:pic>
      <p:sp>
        <p:nvSpPr>
          <p:cNvPr id="9" name="TextBox 8">
            <a:extLst>
              <a:ext uri="{FF2B5EF4-FFF2-40B4-BE49-F238E27FC236}">
                <a16:creationId xmlns:a16="http://schemas.microsoft.com/office/drawing/2014/main" id="{2DD808B1-5A9C-AA2C-0F46-0E8C355CB6E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06795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9D78-D38F-32B3-1EA7-FEBFEE7D3C12}"/>
              </a:ext>
            </a:extLst>
          </p:cNvPr>
          <p:cNvSpPr>
            <a:spLocks noGrp="1"/>
          </p:cNvSpPr>
          <p:nvPr>
            <p:ph type="title"/>
          </p:nvPr>
        </p:nvSpPr>
        <p:spPr>
          <a:xfrm>
            <a:off x="457200" y="-22490"/>
            <a:ext cx="8229600" cy="952501"/>
          </a:xfrm>
        </p:spPr>
        <p:txBody>
          <a:bodyPr wrap="square" anchor="ctr">
            <a:normAutofit/>
          </a:bodyPr>
          <a:lstStyle/>
          <a:p>
            <a:r>
              <a:rPr lang="en-GB" dirty="0"/>
              <a:t>AUC: Area Under the ROC Curve</a:t>
            </a:r>
          </a:p>
        </p:txBody>
      </p:sp>
      <p:sp>
        <p:nvSpPr>
          <p:cNvPr id="3" name="Content Placeholder 2">
            <a:extLst>
              <a:ext uri="{FF2B5EF4-FFF2-40B4-BE49-F238E27FC236}">
                <a16:creationId xmlns:a16="http://schemas.microsoft.com/office/drawing/2014/main" id="{F941AFDE-66A4-A53C-70F6-2CFA0E0DEB71}"/>
              </a:ext>
            </a:extLst>
          </p:cNvPr>
          <p:cNvSpPr>
            <a:spLocks noGrp="1"/>
          </p:cNvSpPr>
          <p:nvPr>
            <p:ph sz="half" idx="1"/>
          </p:nvPr>
        </p:nvSpPr>
        <p:spPr>
          <a:xfrm>
            <a:off x="457200" y="1057011"/>
            <a:ext cx="4038600" cy="4140729"/>
          </a:xfrm>
        </p:spPr>
        <p:txBody>
          <a:bodyPr wrap="square" anchor="t">
            <a:normAutofit/>
          </a:bodyPr>
          <a:lstStyle/>
          <a:p>
            <a:r>
              <a:rPr lang="en-GB" i="0" u="none" strike="noStrike">
                <a:effectLst/>
              </a:rPr>
              <a:t>AUC stands for "Area under the ROC Curve." </a:t>
            </a:r>
          </a:p>
          <a:p>
            <a:r>
              <a:rPr lang="en-GB" i="0" u="none" strike="noStrike">
                <a:effectLst/>
              </a:rPr>
              <a:t>AUC measures the entire two-dimensional area underneath the entire ROC curve.</a:t>
            </a:r>
          </a:p>
          <a:p>
            <a:r>
              <a:rPr lang="en-GB"/>
              <a:t>AUC provides an aggregate measure of performance across all possible classification thresholds. </a:t>
            </a:r>
          </a:p>
        </p:txBody>
      </p:sp>
      <p:pic>
        <p:nvPicPr>
          <p:cNvPr id="6" name="Picture 5" descr="Chart, shape&#10;&#10;Description automatically generated with medium confidence">
            <a:extLst>
              <a:ext uri="{FF2B5EF4-FFF2-40B4-BE49-F238E27FC236}">
                <a16:creationId xmlns:a16="http://schemas.microsoft.com/office/drawing/2014/main" id="{62DBF8A2-D908-AA2B-7CDC-0F1386B0E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501839"/>
            <a:ext cx="4038600" cy="3251072"/>
          </a:xfrm>
          <a:prstGeom prst="rect">
            <a:avLst/>
          </a:prstGeom>
          <a:noFill/>
        </p:spPr>
      </p:pic>
      <p:sp>
        <p:nvSpPr>
          <p:cNvPr id="4" name="Slide Number Placeholder 3">
            <a:extLst>
              <a:ext uri="{FF2B5EF4-FFF2-40B4-BE49-F238E27FC236}">
                <a16:creationId xmlns:a16="http://schemas.microsoft.com/office/drawing/2014/main" id="{0882299B-84B5-3D50-C739-31CEF1C9FA0C}"/>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45</a:t>
            </a:fld>
            <a:endParaRPr lang="en-GB" altLang="en-US"/>
          </a:p>
        </p:txBody>
      </p:sp>
      <p:sp>
        <p:nvSpPr>
          <p:cNvPr id="7" name="TextBox 6">
            <a:extLst>
              <a:ext uri="{FF2B5EF4-FFF2-40B4-BE49-F238E27FC236}">
                <a16:creationId xmlns:a16="http://schemas.microsoft.com/office/drawing/2014/main" id="{CF9979B0-7AAC-5CE2-1F87-9056D9E2077E}"/>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68075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F752-CC37-0AB5-5A38-F03FBA4B8103}"/>
              </a:ext>
            </a:extLst>
          </p:cNvPr>
          <p:cNvSpPr>
            <a:spLocks noGrp="1"/>
          </p:cNvSpPr>
          <p:nvPr>
            <p:ph type="title"/>
          </p:nvPr>
        </p:nvSpPr>
        <p:spPr/>
        <p:txBody>
          <a:bodyPr/>
          <a:lstStyle/>
          <a:p>
            <a:r>
              <a:rPr lang="en-GB" dirty="0"/>
              <a:t>Cases that AUC could be useful</a:t>
            </a:r>
          </a:p>
        </p:txBody>
      </p:sp>
      <p:sp>
        <p:nvSpPr>
          <p:cNvPr id="3" name="Content Placeholder 2">
            <a:extLst>
              <a:ext uri="{FF2B5EF4-FFF2-40B4-BE49-F238E27FC236}">
                <a16:creationId xmlns:a16="http://schemas.microsoft.com/office/drawing/2014/main" id="{23F37AC2-2350-438B-755A-2A06055D8070}"/>
              </a:ext>
            </a:extLst>
          </p:cNvPr>
          <p:cNvSpPr>
            <a:spLocks noGrp="1"/>
          </p:cNvSpPr>
          <p:nvPr>
            <p:ph idx="1"/>
          </p:nvPr>
        </p:nvSpPr>
        <p:spPr/>
        <p:txBody>
          <a:bodyPr/>
          <a:lstStyle/>
          <a:p>
            <a:pPr algn="l"/>
            <a:r>
              <a:rPr lang="en-GB" b="0" i="0" u="none" strike="noStrike" dirty="0">
                <a:solidFill>
                  <a:srgbClr val="202124"/>
                </a:solidFill>
                <a:effectLst/>
              </a:rPr>
              <a:t>AUC is desirable for the following two reasons:</a:t>
            </a:r>
          </a:p>
          <a:p>
            <a:pPr lvl="1"/>
            <a:r>
              <a:rPr lang="en-GB" sz="2000" dirty="0">
                <a:solidFill>
                  <a:srgbClr val="202124"/>
                </a:solidFill>
                <a:ea typeface="ＭＳ Ｐゴシック" charset="0"/>
              </a:rPr>
              <a:t>AUC is scale-invariant. It measures how well predictions are ranked, rather than their absolute values.</a:t>
            </a:r>
          </a:p>
          <a:p>
            <a:pPr lvl="1"/>
            <a:r>
              <a:rPr lang="en-GB" sz="2000" dirty="0">
                <a:solidFill>
                  <a:srgbClr val="202124"/>
                </a:solidFill>
                <a:ea typeface="ＭＳ Ｐゴシック" charset="0"/>
              </a:rPr>
              <a:t>AUC is classification-threshold-invariant. It measures the quality of the model's predictions irrespective of what classification threshold is chosen.</a:t>
            </a:r>
          </a:p>
          <a:p>
            <a:endParaRPr lang="en-GB" dirty="0"/>
          </a:p>
        </p:txBody>
      </p:sp>
      <p:sp>
        <p:nvSpPr>
          <p:cNvPr id="4" name="Slide Number Placeholder 3">
            <a:extLst>
              <a:ext uri="{FF2B5EF4-FFF2-40B4-BE49-F238E27FC236}">
                <a16:creationId xmlns:a16="http://schemas.microsoft.com/office/drawing/2014/main" id="{2D63B776-EF6D-61FE-1E6F-0F52594E5C54}"/>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dirty="0"/>
          </a:p>
        </p:txBody>
      </p:sp>
      <p:sp>
        <p:nvSpPr>
          <p:cNvPr id="5" name="TextBox 4">
            <a:extLst>
              <a:ext uri="{FF2B5EF4-FFF2-40B4-BE49-F238E27FC236}">
                <a16:creationId xmlns:a16="http://schemas.microsoft.com/office/drawing/2014/main" id="{DEE8C39D-B9E6-1505-4C35-E57131AFC70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641170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2051-2128-AEEE-CA8D-3B198BF5AFD8}"/>
              </a:ext>
            </a:extLst>
          </p:cNvPr>
          <p:cNvSpPr>
            <a:spLocks noGrp="1"/>
          </p:cNvSpPr>
          <p:nvPr>
            <p:ph type="title"/>
          </p:nvPr>
        </p:nvSpPr>
        <p:spPr/>
        <p:txBody>
          <a:bodyPr/>
          <a:lstStyle/>
          <a:p>
            <a:r>
              <a:rPr lang="en-GB" dirty="0"/>
              <a:t>Cases that AUC will NOT be useful</a:t>
            </a:r>
          </a:p>
        </p:txBody>
      </p:sp>
      <p:sp>
        <p:nvSpPr>
          <p:cNvPr id="3" name="Content Placeholder 2">
            <a:extLst>
              <a:ext uri="{FF2B5EF4-FFF2-40B4-BE49-F238E27FC236}">
                <a16:creationId xmlns:a16="http://schemas.microsoft.com/office/drawing/2014/main" id="{1529DA66-CFE0-D72A-2543-4F8F64D451B6}"/>
              </a:ext>
            </a:extLst>
          </p:cNvPr>
          <p:cNvSpPr>
            <a:spLocks noGrp="1"/>
          </p:cNvSpPr>
          <p:nvPr>
            <p:ph idx="1"/>
          </p:nvPr>
        </p:nvSpPr>
        <p:spPr/>
        <p:txBody>
          <a:bodyPr/>
          <a:lstStyle/>
          <a:p>
            <a:pPr algn="l">
              <a:buFont typeface="Arial" panose="020B0604020202020204" pitchFamily="34" charset="0"/>
              <a:buChar char="•"/>
            </a:pPr>
            <a:r>
              <a:rPr lang="en-GB" i="0" u="none" strike="noStrike" dirty="0">
                <a:solidFill>
                  <a:srgbClr val="202124"/>
                </a:solidFill>
                <a:effectLst/>
              </a:rPr>
              <a:t>Scale invariance is not always desirable. For example, sometimes we really do need well calibrated probability outputs, and AUC won’t tell us about that.</a:t>
            </a:r>
          </a:p>
          <a:p>
            <a:pPr algn="l">
              <a:buFont typeface="Arial" panose="020B0604020202020204" pitchFamily="34" charset="0"/>
              <a:buChar char="•"/>
            </a:pPr>
            <a:r>
              <a:rPr lang="en-GB" i="0" u="none" strike="noStrike" dirty="0">
                <a:solidFill>
                  <a:srgbClr val="202124"/>
                </a:solidFill>
                <a:effectLst/>
              </a:rPr>
              <a:t>Classification-threshold invariance is not always desirable. In cases where there are wide disparities in the cost of false negatives vs. false positives, it may be critical to minimize one type of classification error. For example, in a medical test that FPs and FNs do not carry equal weights. AUC isn't a useful metric for this type of optimisation.</a:t>
            </a:r>
          </a:p>
          <a:p>
            <a:endParaRPr lang="en-GB" dirty="0"/>
          </a:p>
        </p:txBody>
      </p:sp>
      <p:sp>
        <p:nvSpPr>
          <p:cNvPr id="4" name="Slide Number Placeholder 3">
            <a:extLst>
              <a:ext uri="{FF2B5EF4-FFF2-40B4-BE49-F238E27FC236}">
                <a16:creationId xmlns:a16="http://schemas.microsoft.com/office/drawing/2014/main" id="{21596D96-BAC7-7AFB-A4EF-F9C09AAFAB97}"/>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
        <p:nvSpPr>
          <p:cNvPr id="5" name="TextBox 4">
            <a:extLst>
              <a:ext uri="{FF2B5EF4-FFF2-40B4-BE49-F238E27FC236}">
                <a16:creationId xmlns:a16="http://schemas.microsoft.com/office/drawing/2014/main" id="{2C7C6D17-3855-DB02-ED1E-E0328D76CF2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258545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DDEE-FB54-50ED-C020-A8E6EC1E5366}"/>
              </a:ext>
            </a:extLst>
          </p:cNvPr>
          <p:cNvSpPr>
            <a:spLocks noGrp="1"/>
          </p:cNvSpPr>
          <p:nvPr>
            <p:ph type="title"/>
          </p:nvPr>
        </p:nvSpPr>
        <p:spPr/>
        <p:txBody>
          <a:bodyPr/>
          <a:lstStyle/>
          <a:p>
            <a:r>
              <a:rPr lang="en-GB" dirty="0"/>
              <a:t>Prediction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9B2E9-88D2-ABE4-9297-A36AC1EC83B9}"/>
                  </a:ext>
                </a:extLst>
              </p:cNvPr>
              <p:cNvSpPr>
                <a:spLocks noGrp="1"/>
              </p:cNvSpPr>
              <p:nvPr>
                <p:ph idx="1"/>
              </p:nvPr>
            </p:nvSpPr>
            <p:spPr/>
            <p:txBody>
              <a:bodyPr/>
              <a:lstStyle/>
              <a:p>
                <a:r>
                  <a:rPr lang="en-GB" dirty="0"/>
                  <a:t>Some of the reasons: </a:t>
                </a:r>
              </a:p>
              <a:p>
                <a:pPr lvl="1"/>
                <a:r>
                  <a:rPr lang="en-GB" sz="2000" dirty="0"/>
                  <a:t>The training set doesn't adequately represent certain subsets of the data space. </a:t>
                </a:r>
              </a:p>
              <a:p>
                <a:pPr lvl="1"/>
                <a:r>
                  <a:rPr lang="en-GB" sz="2000" dirty="0"/>
                  <a:t>Some subsets of the data set are noisier than others. </a:t>
                </a:r>
              </a:p>
              <a:p>
                <a:pPr lvl="1"/>
                <a:r>
                  <a:rPr lang="en-GB" sz="2000" dirty="0"/>
                  <a:t>The model is overly regularised. </a:t>
                </a:r>
              </a:p>
              <a:p>
                <a:r>
                  <a:rPr lang="en-GB" dirty="0"/>
                  <a:t>It can be also determined as: </a:t>
                </a:r>
              </a:p>
              <a:p>
                <a:pPr marL="380985"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𝑃𝑟𝑒𝑑𝑖𝑐𝑡𝑖𝑜𝑛</m:t>
                      </m:r>
                      <m:r>
                        <a:rPr lang="en-GB" b="0" i="1" smtClean="0">
                          <a:latin typeface="Cambria Math" panose="02040503050406030204" pitchFamily="18" charset="0"/>
                        </a:rPr>
                        <m:t> </m:t>
                      </m:r>
                      <m:r>
                        <a:rPr lang="en-GB" b="0" i="1" smtClean="0">
                          <a:latin typeface="Cambria Math" panose="02040503050406030204" pitchFamily="18" charset="0"/>
                        </a:rPr>
                        <m:t>𝑏𝑖𝑎𝑠</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𝑙𝑎𝑏𝑒𝑙𝑠</m:t>
                      </m:r>
                    </m:oMath>
                  </m:oMathPara>
                </a14:m>
                <a:endParaRPr lang="en-GB" dirty="0"/>
              </a:p>
            </p:txBody>
          </p:sp>
        </mc:Choice>
        <mc:Fallback xmlns="">
          <p:sp>
            <p:nvSpPr>
              <p:cNvPr id="3" name="Content Placeholder 2">
                <a:extLst>
                  <a:ext uri="{FF2B5EF4-FFF2-40B4-BE49-F238E27FC236}">
                    <a16:creationId xmlns:a16="http://schemas.microsoft.com/office/drawing/2014/main" id="{5499B2E9-88D2-ABE4-9297-A36AC1EC83B9}"/>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AF55A54-2678-1984-514F-6C2705DAB09E}"/>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
        <p:nvSpPr>
          <p:cNvPr id="6" name="TextBox 5">
            <a:extLst>
              <a:ext uri="{FF2B5EF4-FFF2-40B4-BE49-F238E27FC236}">
                <a16:creationId xmlns:a16="http://schemas.microsoft.com/office/drawing/2014/main" id="{36B9CEDF-3287-E838-7810-6AF710433250}"/>
              </a:ext>
            </a:extLst>
          </p:cNvPr>
          <p:cNvSpPr txBox="1"/>
          <p:nvPr/>
        </p:nvSpPr>
        <p:spPr>
          <a:xfrm>
            <a:off x="453802" y="5195805"/>
            <a:ext cx="576064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/machine-learning/crash-course/classification/prediction-bias</a:t>
            </a:r>
          </a:p>
        </p:txBody>
      </p:sp>
    </p:spTree>
    <p:extLst>
      <p:ext uri="{BB962C8B-B14F-4D97-AF65-F5344CB8AC3E}">
        <p14:creationId xmlns:p14="http://schemas.microsoft.com/office/powerpoint/2010/main" val="931115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01E-1501-4255-7802-A0D0E6F8D939}"/>
              </a:ext>
            </a:extLst>
          </p:cNvPr>
          <p:cNvSpPr>
            <a:spLocks noGrp="1"/>
          </p:cNvSpPr>
          <p:nvPr>
            <p:ph type="title"/>
          </p:nvPr>
        </p:nvSpPr>
        <p:spPr/>
        <p:txBody>
          <a:bodyPr/>
          <a:lstStyle/>
          <a:p>
            <a:r>
              <a:rPr lang="en-GB" dirty="0"/>
              <a:t>Sensitivity and specificity</a:t>
            </a:r>
          </a:p>
        </p:txBody>
      </p:sp>
      <p:sp>
        <p:nvSpPr>
          <p:cNvPr id="3" name="Content Placeholder 2">
            <a:extLst>
              <a:ext uri="{FF2B5EF4-FFF2-40B4-BE49-F238E27FC236}">
                <a16:creationId xmlns:a16="http://schemas.microsoft.com/office/drawing/2014/main" id="{59630B1E-98D3-558A-6945-EA241D24063C}"/>
              </a:ext>
            </a:extLst>
          </p:cNvPr>
          <p:cNvSpPr>
            <a:spLocks noGrp="1"/>
          </p:cNvSpPr>
          <p:nvPr>
            <p:ph idx="1"/>
          </p:nvPr>
        </p:nvSpPr>
        <p:spPr/>
        <p:txBody>
          <a:bodyPr/>
          <a:lstStyle/>
          <a:p>
            <a:r>
              <a:rPr lang="en-GB" dirty="0">
                <a:solidFill>
                  <a:srgbClr val="002060"/>
                </a:solidFill>
              </a:rPr>
              <a:t>Sensitivity</a:t>
            </a:r>
            <a:r>
              <a:rPr lang="en-GB" dirty="0">
                <a:solidFill>
                  <a:srgbClr val="333333"/>
                </a:solidFill>
              </a:rPr>
              <a:t>: the ability of a test to correctly identify patients with a disease.</a:t>
            </a:r>
          </a:p>
          <a:p>
            <a:r>
              <a:rPr lang="en-GB" dirty="0">
                <a:solidFill>
                  <a:srgbClr val="002060"/>
                </a:solidFill>
              </a:rPr>
              <a:t>Specificity</a:t>
            </a:r>
            <a:r>
              <a:rPr lang="en-GB" dirty="0">
                <a:solidFill>
                  <a:srgbClr val="333333"/>
                </a:solidFill>
              </a:rPr>
              <a:t>: the ability of a test to correctly identify people without the disease.</a:t>
            </a:r>
          </a:p>
          <a:p>
            <a:r>
              <a:rPr lang="en-GB" dirty="0">
                <a:solidFill>
                  <a:srgbClr val="002060"/>
                </a:solidFill>
              </a:rPr>
              <a:t>Prevalence</a:t>
            </a:r>
            <a:r>
              <a:rPr lang="en-GB" dirty="0">
                <a:solidFill>
                  <a:srgbClr val="333333"/>
                </a:solidFill>
              </a:rPr>
              <a:t>: the percentage of people in a population who have the condition of interest.</a:t>
            </a:r>
          </a:p>
        </p:txBody>
      </p:sp>
      <p:sp>
        <p:nvSpPr>
          <p:cNvPr id="4" name="Slide Number Placeholder 3">
            <a:extLst>
              <a:ext uri="{FF2B5EF4-FFF2-40B4-BE49-F238E27FC236}">
                <a16:creationId xmlns:a16="http://schemas.microsoft.com/office/drawing/2014/main" id="{B0BDDBE0-DF81-20F9-6AE5-C8347848D7DA}"/>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
        <p:nvSpPr>
          <p:cNvPr id="6" name="TextBox 5">
            <a:extLst>
              <a:ext uri="{FF2B5EF4-FFF2-40B4-BE49-F238E27FC236}">
                <a16:creationId xmlns:a16="http://schemas.microsoft.com/office/drawing/2014/main" id="{3C2B78AD-76D5-AE52-B829-D4073D9BCB30}"/>
              </a:ext>
            </a:extLst>
          </p:cNvPr>
          <p:cNvSpPr txBox="1"/>
          <p:nvPr/>
        </p:nvSpPr>
        <p:spPr>
          <a:xfrm>
            <a:off x="457200" y="5344262"/>
            <a:ext cx="6030416" cy="230832"/>
          </a:xfrm>
          <a:prstGeom prst="rect">
            <a:avLst/>
          </a:prstGeom>
          <a:noFill/>
        </p:spPr>
        <p:txBody>
          <a:bodyPr wrap="square">
            <a:spAutoFit/>
          </a:bodyPr>
          <a:lstStyle/>
          <a:p>
            <a:r>
              <a:rPr lang="en-GB" sz="900" i="0" dirty="0">
                <a:effectLst/>
              </a:rPr>
              <a:t>Source: Swift A, </a:t>
            </a:r>
            <a:r>
              <a:rPr lang="en-GB" sz="900" i="0" dirty="0" err="1">
                <a:effectLst/>
              </a:rPr>
              <a:t>Heale</a:t>
            </a:r>
            <a:r>
              <a:rPr lang="en-GB" sz="900" i="0" dirty="0">
                <a:effectLst/>
              </a:rPr>
              <a:t> R, Twycross A, What are sensitivity and specificity?, </a:t>
            </a:r>
            <a:r>
              <a:rPr lang="en-GB" sz="900" i="1" dirty="0">
                <a:effectLst/>
              </a:rPr>
              <a:t>Evidence-Based Nursing </a:t>
            </a:r>
            <a:r>
              <a:rPr lang="en-GB" sz="900" i="0" dirty="0">
                <a:effectLst/>
              </a:rPr>
              <a:t>2020;23:2-4.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39FD1-611C-0DBA-3D39-3ED3BE436351}"/>
                  </a:ext>
                </a:extLst>
              </p:cNvPr>
              <p:cNvSpPr txBox="1"/>
              <p:nvPr/>
            </p:nvSpPr>
            <p:spPr>
              <a:xfrm>
                <a:off x="611560" y="3289548"/>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03A39FD1-611C-0DBA-3D39-3ED3BE436351}"/>
                  </a:ext>
                </a:extLst>
              </p:cNvPr>
              <p:cNvSpPr txBox="1">
                <a:spLocks noRot="1" noChangeAspect="1" noMove="1" noResize="1" noEditPoints="1" noAdjustHandles="1" noChangeArrowheads="1" noChangeShapeType="1" noTextEdit="1"/>
              </p:cNvSpPr>
              <p:nvPr/>
            </p:nvSpPr>
            <p:spPr>
              <a:xfrm>
                <a:off x="611560" y="3289548"/>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D03E2-B825-B226-1F27-E8553190C012}"/>
                  </a:ext>
                </a:extLst>
              </p:cNvPr>
              <p:cNvSpPr txBox="1"/>
              <p:nvPr/>
            </p:nvSpPr>
            <p:spPr>
              <a:xfrm>
                <a:off x="611559"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78D03E2-B825-B226-1F27-E8553190C012}"/>
                  </a:ext>
                </a:extLst>
              </p:cNvPr>
              <p:cNvSpPr txBox="1">
                <a:spLocks noRot="1" noChangeAspect="1" noMove="1" noResize="1" noEditPoints="1" noAdjustHandles="1" noChangeArrowheads="1" noChangeShapeType="1" noTextEdit="1"/>
              </p:cNvSpPr>
              <p:nvPr/>
            </p:nvSpPr>
            <p:spPr>
              <a:xfrm>
                <a:off x="611559" y="4257733"/>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0824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Bayes rule, also called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387600"/>
            <a:ext cx="7391400" cy="939800"/>
          </a:xfrm>
          <a:prstGeom prst="rect">
            <a:avLst/>
          </a:prstGeom>
        </p:spPr>
      </p:pic>
    </p:spTree>
    <p:extLst>
      <p:ext uri="{BB962C8B-B14F-4D97-AF65-F5344CB8AC3E}">
        <p14:creationId xmlns:p14="http://schemas.microsoft.com/office/powerpoint/2010/main" val="16872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1EF-38B1-7C92-4886-A806449B2AB3}"/>
              </a:ext>
            </a:extLst>
          </p:cNvPr>
          <p:cNvSpPr>
            <a:spLocks noGrp="1"/>
          </p:cNvSpPr>
          <p:nvPr>
            <p:ph type="title"/>
          </p:nvPr>
        </p:nvSpPr>
        <p:spPr/>
        <p:txBody>
          <a:bodyPr/>
          <a:lstStyle/>
          <a:p>
            <a:r>
              <a:rPr lang="en-GB" dirty="0"/>
              <a:t>Example</a:t>
            </a:r>
          </a:p>
        </p:txBody>
      </p:sp>
      <p:sp>
        <p:nvSpPr>
          <p:cNvPr id="4" name="Slide Number Placeholder 3">
            <a:extLst>
              <a:ext uri="{FF2B5EF4-FFF2-40B4-BE49-F238E27FC236}">
                <a16:creationId xmlns:a16="http://schemas.microsoft.com/office/drawing/2014/main" id="{F3C78819-38CE-3A71-47D1-3EDEE97639E1}"/>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graphicFrame>
        <p:nvGraphicFramePr>
          <p:cNvPr id="5" name="Table 6">
            <a:extLst>
              <a:ext uri="{FF2B5EF4-FFF2-40B4-BE49-F238E27FC236}">
                <a16:creationId xmlns:a16="http://schemas.microsoft.com/office/drawing/2014/main" id="{D9AD61A1-4693-E7C5-60D0-27F022AE4A1B}"/>
              </a:ext>
            </a:extLst>
          </p:cNvPr>
          <p:cNvGraphicFramePr>
            <a:graphicFrameLocks noGrp="1"/>
          </p:cNvGraphicFramePr>
          <p:nvPr>
            <p:extLst>
              <p:ext uri="{D42A27DB-BD31-4B8C-83A1-F6EECF244321}">
                <p14:modId xmlns:p14="http://schemas.microsoft.com/office/powerpoint/2010/main" val="126359289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633FA31C-1AF5-56BE-E75D-EF8C71091A74}"/>
              </a:ext>
            </a:extLst>
          </p:cNvPr>
          <p:cNvSpPr txBox="1"/>
          <p:nvPr/>
        </p:nvSpPr>
        <p:spPr>
          <a:xfrm>
            <a:off x="4358759" y="3523822"/>
            <a:ext cx="4158831" cy="338554"/>
          </a:xfrm>
          <a:prstGeom prst="rect">
            <a:avLst/>
          </a:prstGeom>
          <a:noFill/>
        </p:spPr>
        <p:txBody>
          <a:bodyPr wrap="none" rtlCol="0">
            <a:spAutoFit/>
          </a:bodyPr>
          <a:lstStyle/>
          <a:p>
            <a:r>
              <a:rPr lang="en-GB" sz="1600" dirty="0">
                <a:latin typeface="Gill Sans MT" panose="020B0502020104020203" pitchFamily="34" charset="77"/>
              </a:rPr>
              <a:t>Example: Calculate the sensitivity and specificity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922B1-466E-183C-47F1-2FF5AF57C336}"/>
                  </a:ext>
                </a:extLst>
              </p:cNvPr>
              <p:cNvSpPr txBox="1"/>
              <p:nvPr/>
            </p:nvSpPr>
            <p:spPr>
              <a:xfrm>
                <a:off x="483915" y="1457267"/>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60922B1-466E-183C-47F1-2FF5AF57C336}"/>
                  </a:ext>
                </a:extLst>
              </p:cNvPr>
              <p:cNvSpPr txBox="1">
                <a:spLocks noRot="1" noChangeAspect="1" noMove="1" noResize="1" noEditPoints="1" noAdjustHandles="1" noChangeArrowheads="1" noChangeShapeType="1" noTextEdit="1"/>
              </p:cNvSpPr>
              <p:nvPr/>
            </p:nvSpPr>
            <p:spPr>
              <a:xfrm>
                <a:off x="483915" y="1457267"/>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EB1EB-C849-CCD3-EF49-37D2815DAA4F}"/>
                  </a:ext>
                </a:extLst>
              </p:cNvPr>
              <p:cNvSpPr txBox="1"/>
              <p:nvPr/>
            </p:nvSpPr>
            <p:spPr>
              <a:xfrm>
                <a:off x="457200" y="2411256"/>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7FFEB1EB-C849-CCD3-EF49-37D2815DAA4F}"/>
                  </a:ext>
                </a:extLst>
              </p:cNvPr>
              <p:cNvSpPr txBox="1">
                <a:spLocks noRot="1" noChangeAspect="1" noMove="1" noResize="1" noEditPoints="1" noAdjustHandles="1" noChangeArrowheads="1" noChangeShapeType="1" noTextEdit="1"/>
              </p:cNvSpPr>
              <p:nvPr/>
            </p:nvSpPr>
            <p:spPr>
              <a:xfrm>
                <a:off x="457200" y="2411256"/>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17655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CB0-9BD9-DFCC-F142-35AE33B171B4}"/>
              </a:ext>
            </a:extLst>
          </p:cNvPr>
          <p:cNvSpPr>
            <a:spLocks noGrp="1"/>
          </p:cNvSpPr>
          <p:nvPr>
            <p:ph type="title"/>
          </p:nvPr>
        </p:nvSpPr>
        <p:spPr/>
        <p:txBody>
          <a:bodyPr/>
          <a:lstStyle/>
          <a:p>
            <a:r>
              <a:rPr lang="en-GB" dirty="0"/>
              <a:t>Specificity and Sensitivity </a:t>
            </a:r>
          </a:p>
        </p:txBody>
      </p:sp>
      <p:sp>
        <p:nvSpPr>
          <p:cNvPr id="3" name="Slide Number Placeholder 2">
            <a:extLst>
              <a:ext uri="{FF2B5EF4-FFF2-40B4-BE49-F238E27FC236}">
                <a16:creationId xmlns:a16="http://schemas.microsoft.com/office/drawing/2014/main" id="{C2CF96AF-B9C1-058C-2FE8-E9B214380944}"/>
              </a:ext>
            </a:extLst>
          </p:cNvPr>
          <p:cNvSpPr>
            <a:spLocks noGrp="1"/>
          </p:cNvSpPr>
          <p:nvPr>
            <p:ph type="sldNum" sz="quarter" idx="12"/>
          </p:nvPr>
        </p:nvSpPr>
        <p:spPr/>
        <p:txBody>
          <a:bodyPr/>
          <a:lstStyle/>
          <a:p>
            <a:fld id="{BB98F552-A29D-2D4E-8192-F20670493719}" type="slidenum">
              <a:rPr lang="en-GB" altLang="en-US" smtClean="0"/>
              <a:pPr/>
              <a:t>51</a:t>
            </a:fld>
            <a:endParaRPr lang="en-GB" altLang="en-US" dirty="0"/>
          </a:p>
        </p:txBody>
      </p:sp>
      <p:pic>
        <p:nvPicPr>
          <p:cNvPr id="1026" name="Picture 2" descr="High sensitivity and low specificity">
            <a:extLst>
              <a:ext uri="{FF2B5EF4-FFF2-40B4-BE49-F238E27FC236}">
                <a16:creationId xmlns:a16="http://schemas.microsoft.com/office/drawing/2014/main" id="{AA2E221B-8E2F-5C26-3FC3-F82D83AC7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7"/>
          <a:stretch/>
        </p:blipFill>
        <p:spPr bwMode="auto">
          <a:xfrm>
            <a:off x="520589" y="1417341"/>
            <a:ext cx="3824359" cy="2931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 sensitivity and high specificity">
            <a:extLst>
              <a:ext uri="{FF2B5EF4-FFF2-40B4-BE49-F238E27FC236}">
                <a16:creationId xmlns:a16="http://schemas.microsoft.com/office/drawing/2014/main" id="{6A2AD227-E6CC-612D-A53E-59B45D32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477" y="1429148"/>
            <a:ext cx="3892934" cy="291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AC9C2-8358-1D84-6D1A-A0650D934DCC}"/>
              </a:ext>
            </a:extLst>
          </p:cNvPr>
          <p:cNvSpPr txBox="1"/>
          <p:nvPr/>
        </p:nvSpPr>
        <p:spPr>
          <a:xfrm>
            <a:off x="457200" y="5436705"/>
            <a:ext cx="3510136" cy="230832"/>
          </a:xfrm>
          <a:prstGeom prst="rect">
            <a:avLst/>
          </a:prstGeom>
          <a:noFill/>
        </p:spPr>
        <p:txBody>
          <a:bodyPr wrap="square">
            <a:spAutoFit/>
          </a:bodyPr>
          <a:lstStyle/>
          <a:p>
            <a:r>
              <a:rPr lang="en-GB" sz="900" dirty="0"/>
              <a:t>Source: https://</a:t>
            </a:r>
            <a:r>
              <a:rPr lang="en-GB" sz="900" dirty="0" err="1"/>
              <a:t>en.wikipedia.org</a:t>
            </a:r>
            <a:r>
              <a:rPr lang="en-GB" sz="900" dirty="0"/>
              <a:t>/wiki/</a:t>
            </a:r>
            <a:r>
              <a:rPr lang="en-GB" sz="900" dirty="0" err="1"/>
              <a:t>Sensitivity_and_specificity</a:t>
            </a:r>
            <a:endParaRPr lang="en-GB" sz="900" dirty="0"/>
          </a:p>
        </p:txBody>
      </p:sp>
    </p:spTree>
    <p:extLst>
      <p:ext uri="{BB962C8B-B14F-4D97-AF65-F5344CB8AC3E}">
        <p14:creationId xmlns:p14="http://schemas.microsoft.com/office/powerpoint/2010/main" val="327049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51F-1369-0196-8F31-BA0E09664A1B}"/>
              </a:ext>
            </a:extLst>
          </p:cNvPr>
          <p:cNvSpPr>
            <a:spLocks noGrp="1"/>
          </p:cNvSpPr>
          <p:nvPr>
            <p:ph type="title"/>
          </p:nvPr>
        </p:nvSpPr>
        <p:spPr/>
        <p:txBody>
          <a:bodyPr/>
          <a:lstStyle/>
          <a:p>
            <a:r>
              <a:rPr lang="en-GB" dirty="0"/>
              <a:t>Confusion matrix</a:t>
            </a:r>
          </a:p>
        </p:txBody>
      </p:sp>
      <p:sp>
        <p:nvSpPr>
          <p:cNvPr id="3" name="Slide Number Placeholder 2">
            <a:extLst>
              <a:ext uri="{FF2B5EF4-FFF2-40B4-BE49-F238E27FC236}">
                <a16:creationId xmlns:a16="http://schemas.microsoft.com/office/drawing/2014/main" id="{772F8F9F-44F8-E6C7-FBED-BF5E3BC5C465}"/>
              </a:ext>
            </a:extLst>
          </p:cNvPr>
          <p:cNvSpPr>
            <a:spLocks noGrp="1"/>
          </p:cNvSpPr>
          <p:nvPr>
            <p:ph type="sldNum" sz="quarter" idx="12"/>
          </p:nvPr>
        </p:nvSpPr>
        <p:spPr/>
        <p:txBody>
          <a:bodyPr/>
          <a:lstStyle/>
          <a:p>
            <a:fld id="{BB98F552-A29D-2D4E-8192-F20670493719}" type="slidenum">
              <a:rPr lang="en-GB" altLang="en-US" smtClean="0"/>
              <a:pPr/>
              <a:t>52</a:t>
            </a:fld>
            <a:endParaRPr lang="en-GB" altLang="en-US" dirty="0"/>
          </a:p>
        </p:txBody>
      </p:sp>
      <p:pic>
        <p:nvPicPr>
          <p:cNvPr id="7" name="Picture 6" descr="Chart&#10;&#10;Description automatically generated">
            <a:extLst>
              <a:ext uri="{FF2B5EF4-FFF2-40B4-BE49-F238E27FC236}">
                <a16:creationId xmlns:a16="http://schemas.microsoft.com/office/drawing/2014/main" id="{E77C2372-60C8-51E5-A4FD-80BD70B9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447" y="1168400"/>
            <a:ext cx="3681803" cy="3561308"/>
          </a:xfrm>
          <a:prstGeom prst="rect">
            <a:avLst/>
          </a:prstGeom>
        </p:spPr>
      </p:pic>
    </p:spTree>
    <p:extLst>
      <p:ext uri="{BB962C8B-B14F-4D97-AF65-F5344CB8AC3E}">
        <p14:creationId xmlns:p14="http://schemas.microsoft.com/office/powerpoint/2010/main" val="2052923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67E-A9BB-FEE1-4CD8-8B0EF224F8DB}"/>
              </a:ext>
            </a:extLst>
          </p:cNvPr>
          <p:cNvSpPr>
            <a:spLocks noGrp="1"/>
          </p:cNvSpPr>
          <p:nvPr>
            <p:ph type="title"/>
          </p:nvPr>
        </p:nvSpPr>
        <p:spPr>
          <a:xfrm>
            <a:off x="457200" y="-22490"/>
            <a:ext cx="8229600" cy="952501"/>
          </a:xfrm>
        </p:spPr>
        <p:txBody>
          <a:bodyPr wrap="square" anchor="ctr">
            <a:normAutofit/>
          </a:bodyPr>
          <a:lstStyle/>
          <a:p>
            <a:r>
              <a:rPr lang="en-GB" dirty="0"/>
              <a:t>Youden’s index</a:t>
            </a:r>
          </a:p>
        </p:txBody>
      </p:sp>
      <p:sp>
        <p:nvSpPr>
          <p:cNvPr id="2055" name="Content Placeholder 2">
            <a:extLst>
              <a:ext uri="{FF2B5EF4-FFF2-40B4-BE49-F238E27FC236}">
                <a16:creationId xmlns:a16="http://schemas.microsoft.com/office/drawing/2014/main" id="{B856A6A8-DF3F-BB3E-C950-6A4F0345AC6B}"/>
              </a:ext>
            </a:extLst>
          </p:cNvPr>
          <p:cNvSpPr>
            <a:spLocks noGrp="1"/>
          </p:cNvSpPr>
          <p:nvPr>
            <p:ph sz="half" idx="1"/>
          </p:nvPr>
        </p:nvSpPr>
        <p:spPr>
          <a:xfrm>
            <a:off x="457200" y="1057011"/>
            <a:ext cx="4038600" cy="2088521"/>
          </a:xfrm>
        </p:spPr>
        <p:txBody>
          <a:bodyPr/>
          <a:lstStyle/>
          <a:p>
            <a:r>
              <a:rPr lang="en-US" sz="2000" dirty="0"/>
              <a:t>Captures the “informedness” measure. </a:t>
            </a:r>
          </a:p>
          <a:p>
            <a:r>
              <a:rPr lang="en-US" sz="2000" dirty="0"/>
              <a:t>Or in other words the performance of a diagnostic test.</a:t>
            </a:r>
          </a:p>
          <a:p>
            <a:endParaRPr lang="en-US" sz="2000" dirty="0"/>
          </a:p>
          <a:p>
            <a:endParaRPr lang="en-US" sz="2000" dirty="0"/>
          </a:p>
          <a:p>
            <a:endParaRPr lang="en-US" sz="2000" dirty="0"/>
          </a:p>
          <a:p>
            <a:endParaRPr lang="en-US" sz="2000" dirty="0"/>
          </a:p>
          <a:p>
            <a:r>
              <a:rPr lang="en-GB" sz="1800" dirty="0">
                <a:solidFill>
                  <a:srgbClr val="0E101A"/>
                </a:solidFill>
                <a:effectLst/>
                <a:latin typeface="Arial" panose="020B0604020202020204" pitchFamily="34" charset="0"/>
                <a:ea typeface="Times New Roman" panose="02020603050405020304" pitchFamily="18" charset="0"/>
              </a:rPr>
              <a:t>The classification thresholds can be selected to maximise informedness.</a:t>
            </a:r>
            <a:r>
              <a:rPr lang="en-GB" sz="1600" dirty="0">
                <a:effectLst/>
              </a:rPr>
              <a:t> </a:t>
            </a:r>
            <a:r>
              <a:rPr lang="en-US" sz="2000" dirty="0"/>
              <a:t> </a:t>
            </a:r>
          </a:p>
        </p:txBody>
      </p:sp>
      <p:pic>
        <p:nvPicPr>
          <p:cNvPr id="2050" name="Picture 2" descr="Chart&#10;&#10;Description automatically generated">
            <a:extLst>
              <a:ext uri="{FF2B5EF4-FFF2-40B4-BE49-F238E27FC236}">
                <a16:creationId xmlns:a16="http://schemas.microsoft.com/office/drawing/2014/main" id="{6745281E-AE6D-9318-9E68-BDBB93FEC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769268"/>
            <a:ext cx="4038600" cy="3887153"/>
          </a:xfrm>
          <a:prstGeom prst="rect">
            <a:avLst/>
          </a:prstGeom>
          <a:solidFill>
            <a:srgbClr val="FFFFFF"/>
          </a:solidFill>
        </p:spPr>
      </p:pic>
      <p:sp>
        <p:nvSpPr>
          <p:cNvPr id="4" name="Slide Number Placeholder 3">
            <a:extLst>
              <a:ext uri="{FF2B5EF4-FFF2-40B4-BE49-F238E27FC236}">
                <a16:creationId xmlns:a16="http://schemas.microsoft.com/office/drawing/2014/main" id="{21F0D161-FFD2-3A8F-B586-3C6BB5C8B6E7}"/>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53</a:t>
            </a:fld>
            <a:endParaRPr lang="en-GB" altLang="en-US"/>
          </a:p>
        </p:txBody>
      </p:sp>
      <p:sp>
        <p:nvSpPr>
          <p:cNvPr id="6" name="TextBox 5">
            <a:extLst>
              <a:ext uri="{FF2B5EF4-FFF2-40B4-BE49-F238E27FC236}">
                <a16:creationId xmlns:a16="http://schemas.microsoft.com/office/drawing/2014/main" id="{B131CCCD-CFEB-8161-E268-11F98717C0F7}"/>
              </a:ext>
            </a:extLst>
          </p:cNvPr>
          <p:cNvSpPr txBox="1"/>
          <p:nvPr/>
        </p:nvSpPr>
        <p:spPr>
          <a:xfrm>
            <a:off x="5436096" y="4629616"/>
            <a:ext cx="3006080" cy="553998"/>
          </a:xfrm>
          <a:prstGeom prst="rect">
            <a:avLst/>
          </a:prstGeom>
          <a:noFill/>
        </p:spPr>
        <p:txBody>
          <a:bodyPr wrap="square">
            <a:spAutoFit/>
          </a:bodyPr>
          <a:lstStyle/>
          <a:p>
            <a:r>
              <a:rPr lang="en-GB" sz="1000" b="0" i="0" u="none" strike="noStrike" dirty="0">
                <a:solidFill>
                  <a:srgbClr val="202122"/>
                </a:solidFill>
                <a:effectLst/>
                <a:latin typeface="Arial" panose="020B0604020202020204" pitchFamily="34" charset="0"/>
              </a:rPr>
              <a:t>Solid red: ROC curve; Dashed line: Chance level; Vertical line (J) maximum value of Youden's index for the ROC </a:t>
            </a:r>
            <a:endParaRPr lang="en-GB" sz="1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1F1989-278F-3C05-754C-010A5963FC84}"/>
                  </a:ext>
                </a:extLst>
              </p:cNvPr>
              <p:cNvSpPr txBox="1"/>
              <p:nvPr/>
            </p:nvSpPr>
            <p:spPr>
              <a:xfrm>
                <a:off x="534380" y="2949366"/>
                <a:ext cx="388424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𝐽</m:t>
                      </m:r>
                      <m:r>
                        <a:rPr lang="en-GB" b="0" i="1" smtClean="0">
                          <a:latin typeface="Cambria Math" panose="02040503050406030204" pitchFamily="18" charset="0"/>
                        </a:rPr>
                        <m:t>= </m:t>
                      </m:r>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m:t>
                      </m:r>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−1</m:t>
                      </m:r>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DE1F1989-278F-3C05-754C-010A5963FC84}"/>
                  </a:ext>
                </a:extLst>
              </p:cNvPr>
              <p:cNvSpPr txBox="1">
                <a:spLocks noRot="1" noChangeAspect="1" noMove="1" noResize="1" noEditPoints="1" noAdjustHandles="1" noChangeArrowheads="1" noChangeShapeType="1" noTextEdit="1"/>
              </p:cNvSpPr>
              <p:nvPr/>
            </p:nvSpPr>
            <p:spPr>
              <a:xfrm>
                <a:off x="534380" y="2949366"/>
                <a:ext cx="3884240" cy="646331"/>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A16D56A-3331-F045-8CBA-07E163C1C309}"/>
              </a:ext>
            </a:extLst>
          </p:cNvPr>
          <p:cNvSpPr txBox="1"/>
          <p:nvPr/>
        </p:nvSpPr>
        <p:spPr>
          <a:xfrm>
            <a:off x="555737" y="5345474"/>
            <a:ext cx="4572000" cy="230832"/>
          </a:xfrm>
          <a:prstGeom prst="rect">
            <a:avLst/>
          </a:prstGeom>
          <a:noFill/>
        </p:spPr>
        <p:txBody>
          <a:bodyPr wrap="square">
            <a:spAutoFit/>
          </a:bodyPr>
          <a:lstStyle/>
          <a:p>
            <a:r>
              <a:rPr lang="en-GB" sz="900" dirty="0"/>
              <a:t>Source: https://</a:t>
            </a:r>
            <a:r>
              <a:rPr lang="en-GB" sz="900" dirty="0" err="1"/>
              <a:t>en.wikipedia.org</a:t>
            </a:r>
            <a:r>
              <a:rPr lang="en-GB" sz="900" dirty="0"/>
              <a:t>/wiki/Youden%27s_J_statistic</a:t>
            </a:r>
          </a:p>
        </p:txBody>
      </p:sp>
    </p:spTree>
    <p:extLst>
      <p:ext uri="{BB962C8B-B14F-4D97-AF65-F5344CB8AC3E}">
        <p14:creationId xmlns:p14="http://schemas.microsoft.com/office/powerpoint/2010/main" val="1177282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95A-5BE8-E91B-21E9-88D53314916D}"/>
              </a:ext>
            </a:extLst>
          </p:cNvPr>
          <p:cNvSpPr>
            <a:spLocks noGrp="1"/>
          </p:cNvSpPr>
          <p:nvPr>
            <p:ph type="title"/>
          </p:nvPr>
        </p:nvSpPr>
        <p:spPr/>
        <p:txBody>
          <a:bodyPr/>
          <a:lstStyle/>
          <a:p>
            <a:r>
              <a:rPr lang="en-GB" dirty="0"/>
              <a:t>Probability calibration</a:t>
            </a:r>
          </a:p>
        </p:txBody>
      </p:sp>
      <p:sp>
        <p:nvSpPr>
          <p:cNvPr id="3" name="Content Placeholder 2">
            <a:extLst>
              <a:ext uri="{FF2B5EF4-FFF2-40B4-BE49-F238E27FC236}">
                <a16:creationId xmlns:a16="http://schemas.microsoft.com/office/drawing/2014/main" id="{802E3705-453B-408D-6DAB-C12C20CB140A}"/>
              </a:ext>
            </a:extLst>
          </p:cNvPr>
          <p:cNvSpPr>
            <a:spLocks noGrp="1"/>
          </p:cNvSpPr>
          <p:nvPr>
            <p:ph idx="1"/>
          </p:nvPr>
        </p:nvSpPr>
        <p:spPr/>
        <p:txBody>
          <a:bodyPr/>
          <a:lstStyle/>
          <a:p>
            <a:r>
              <a:rPr lang="en-GB" b="0" i="0" u="none" strike="noStrike" dirty="0">
                <a:solidFill>
                  <a:srgbClr val="212529"/>
                </a:solidFill>
                <a:effectLst/>
              </a:rPr>
              <a:t>Sometimes in classification you may want to predict the class label as well as probability of the label for that class. </a:t>
            </a:r>
          </a:p>
          <a:p>
            <a:r>
              <a:rPr lang="en-GB" b="0" i="0" u="none" strike="noStrike" dirty="0">
                <a:solidFill>
                  <a:srgbClr val="212529"/>
                </a:solidFill>
                <a:effectLst/>
              </a:rPr>
              <a:t>This probability will provide an estimate/measure on the prediction. </a:t>
            </a:r>
          </a:p>
          <a:p>
            <a:r>
              <a:rPr lang="en-GB" b="0" i="0" u="none" strike="noStrike" dirty="0">
                <a:solidFill>
                  <a:srgbClr val="212529"/>
                </a:solidFill>
                <a:effectLst/>
              </a:rPr>
              <a:t>You need to be aware that some models can give poor estimates of the class probabilities (e.g. Naïve bayes). </a:t>
            </a:r>
          </a:p>
          <a:p>
            <a:r>
              <a:rPr lang="en-GB" dirty="0">
                <a:solidFill>
                  <a:srgbClr val="212529"/>
                </a:solidFill>
              </a:rPr>
              <a:t>Calibrating a classifier consists of fitting a regressor (called a calibrator) that maps the output of the classifier to a calibrated probability in [0, 1].</a:t>
            </a:r>
          </a:p>
          <a:p>
            <a:pPr algn="l"/>
            <a:r>
              <a:rPr lang="en-GB" dirty="0">
                <a:solidFill>
                  <a:srgbClr val="212529"/>
                </a:solidFill>
              </a:rPr>
              <a:t>Denoting the output of the classifier for a given sample by f</a:t>
            </a:r>
            <a:r>
              <a:rPr lang="en-GB" baseline="-25000" dirty="0">
                <a:solidFill>
                  <a:srgbClr val="212529"/>
                </a:solidFill>
              </a:rPr>
              <a:t>i</a:t>
            </a:r>
            <a:r>
              <a:rPr lang="en-GB" dirty="0">
                <a:solidFill>
                  <a:srgbClr val="212529"/>
                </a:solidFill>
              </a:rPr>
              <a:t>, the calibrator tries to predict p(</a:t>
            </a:r>
            <a:r>
              <a:rPr lang="en-GB" dirty="0" err="1">
                <a:solidFill>
                  <a:srgbClr val="212529"/>
                </a:solidFill>
              </a:rPr>
              <a:t>y</a:t>
            </a:r>
            <a:r>
              <a:rPr lang="en-GB" baseline="-25000" dirty="0" err="1">
                <a:solidFill>
                  <a:srgbClr val="212529"/>
                </a:solidFill>
              </a:rPr>
              <a:t>i</a:t>
            </a:r>
            <a:r>
              <a:rPr lang="en-GB" dirty="0">
                <a:solidFill>
                  <a:srgbClr val="212529"/>
                </a:solidFill>
              </a:rPr>
              <a:t>=1|f</a:t>
            </a:r>
            <a:r>
              <a:rPr lang="en-GB" baseline="-25000" dirty="0">
                <a:solidFill>
                  <a:srgbClr val="212529"/>
                </a:solidFill>
              </a:rPr>
              <a:t>i</a:t>
            </a:r>
            <a:r>
              <a:rPr lang="en-GB" dirty="0">
                <a:solidFill>
                  <a:srgbClr val="212529"/>
                </a:solidFill>
              </a:rPr>
              <a:t>).</a:t>
            </a:r>
          </a:p>
          <a:p>
            <a:r>
              <a:rPr lang="en-GB" dirty="0"/>
              <a:t>See: https://scikit-</a:t>
            </a:r>
            <a:r>
              <a:rPr lang="en-GB" dirty="0" err="1"/>
              <a:t>learn.org</a:t>
            </a:r>
            <a:r>
              <a:rPr lang="en-GB" dirty="0"/>
              <a:t>/stable/modules/</a:t>
            </a:r>
            <a:r>
              <a:rPr lang="en-GB" dirty="0" err="1"/>
              <a:t>calibration.html</a:t>
            </a:r>
            <a:br>
              <a:rPr lang="en-GB" dirty="0"/>
            </a:br>
            <a:r>
              <a:rPr lang="en-GB" dirty="0">
                <a:solidFill>
                  <a:srgbClr val="212529"/>
                </a:solidFill>
              </a:rPr>
              <a:t> </a:t>
            </a:r>
          </a:p>
        </p:txBody>
      </p:sp>
      <p:sp>
        <p:nvSpPr>
          <p:cNvPr id="4" name="Slide Number Placeholder 3">
            <a:extLst>
              <a:ext uri="{FF2B5EF4-FFF2-40B4-BE49-F238E27FC236}">
                <a16:creationId xmlns:a16="http://schemas.microsoft.com/office/drawing/2014/main" id="{31F34981-0836-0961-7F3D-5685FBE981C4}"/>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dirty="0"/>
          </a:p>
        </p:txBody>
      </p:sp>
    </p:spTree>
    <p:extLst>
      <p:ext uri="{BB962C8B-B14F-4D97-AF65-F5344CB8AC3E}">
        <p14:creationId xmlns:p14="http://schemas.microsoft.com/office/powerpoint/2010/main" val="2741467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8AE-B546-379E-4A9E-EB44434FD7B6}"/>
              </a:ext>
            </a:extLst>
          </p:cNvPr>
          <p:cNvSpPr>
            <a:spLocks noGrp="1"/>
          </p:cNvSpPr>
          <p:nvPr>
            <p:ph type="title"/>
          </p:nvPr>
        </p:nvSpPr>
        <p:spPr/>
        <p:txBody>
          <a:bodyPr/>
          <a:lstStyle/>
          <a:p>
            <a:r>
              <a:rPr lang="en-GB" dirty="0"/>
              <a:t>All in one place</a:t>
            </a:r>
          </a:p>
        </p:txBody>
      </p:sp>
      <p:sp>
        <p:nvSpPr>
          <p:cNvPr id="4" name="Slide Number Placeholder 3">
            <a:extLst>
              <a:ext uri="{FF2B5EF4-FFF2-40B4-BE49-F238E27FC236}">
                <a16:creationId xmlns:a16="http://schemas.microsoft.com/office/drawing/2014/main" id="{E2AFF361-49E0-E910-78E2-9A2A168B6340}"/>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ED662-1031-F4EC-2B95-27041580C63F}"/>
                  </a:ext>
                </a:extLst>
              </p:cNvPr>
              <p:cNvSpPr txBox="1"/>
              <p:nvPr/>
            </p:nvSpPr>
            <p:spPr>
              <a:xfrm>
                <a:off x="457200" y="1273324"/>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4BFED662-1031-F4EC-2B95-27041580C63F}"/>
                  </a:ext>
                </a:extLst>
              </p:cNvPr>
              <p:cNvSpPr txBox="1">
                <a:spLocks noRot="1" noChangeAspect="1" noMove="1" noResize="1" noEditPoints="1" noAdjustHandles="1" noChangeArrowheads="1" noChangeShapeType="1" noTextEdit="1"/>
              </p:cNvSpPr>
              <p:nvPr/>
            </p:nvSpPr>
            <p:spPr>
              <a:xfrm>
                <a:off x="457200" y="1273324"/>
                <a:ext cx="252306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ACDEF-5FFB-54FA-6FDB-9BE58A5F9A96}"/>
                  </a:ext>
                </a:extLst>
              </p:cNvPr>
              <p:cNvSpPr txBox="1"/>
              <p:nvPr/>
            </p:nvSpPr>
            <p:spPr>
              <a:xfrm>
                <a:off x="457200" y="3365245"/>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305ACDEF-5FFB-54FA-6FDB-9BE58A5F9A96}"/>
                  </a:ext>
                </a:extLst>
              </p:cNvPr>
              <p:cNvSpPr txBox="1">
                <a:spLocks noRot="1" noChangeAspect="1" noMove="1" noResize="1" noEditPoints="1" noAdjustHandles="1" noChangeArrowheads="1" noChangeShapeType="1" noTextEdit="1"/>
              </p:cNvSpPr>
              <p:nvPr/>
            </p:nvSpPr>
            <p:spPr>
              <a:xfrm>
                <a:off x="457200" y="3365245"/>
                <a:ext cx="2727413"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C0F96-A365-471E-8416-7CD5E7D59B56}"/>
                  </a:ext>
                </a:extLst>
              </p:cNvPr>
              <p:cNvSpPr txBox="1"/>
              <p:nvPr/>
            </p:nvSpPr>
            <p:spPr>
              <a:xfrm>
                <a:off x="442270"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F2FC0F96-A365-471E-8416-7CD5E7D59B56}"/>
                  </a:ext>
                </a:extLst>
              </p:cNvPr>
              <p:cNvSpPr txBox="1">
                <a:spLocks noRot="1" noChangeAspect="1" noMove="1" noResize="1" noEditPoints="1" noAdjustHandles="1" noChangeArrowheads="1" noChangeShapeType="1" noTextEdit="1"/>
              </p:cNvSpPr>
              <p:nvPr/>
            </p:nvSpPr>
            <p:spPr>
              <a:xfrm>
                <a:off x="442270" y="4257733"/>
                <a:ext cx="2706575" cy="89248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B2E7F-CF94-04F9-C5CC-3A2F15344C04}"/>
                  </a:ext>
                </a:extLst>
              </p:cNvPr>
              <p:cNvSpPr txBox="1"/>
              <p:nvPr/>
            </p:nvSpPr>
            <p:spPr>
              <a:xfrm>
                <a:off x="457200" y="2099356"/>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C2B2E7F-CF94-04F9-C5CC-3A2F15344C04}"/>
                  </a:ext>
                </a:extLst>
              </p:cNvPr>
              <p:cNvSpPr txBox="1">
                <a:spLocks noRot="1" noChangeAspect="1" noMove="1" noResize="1" noEditPoints="1" noAdjustHandles="1" noChangeArrowheads="1" noChangeShapeType="1" noTextEdit="1"/>
              </p:cNvSpPr>
              <p:nvPr/>
            </p:nvSpPr>
            <p:spPr>
              <a:xfrm>
                <a:off x="457200" y="2099356"/>
                <a:ext cx="2164823" cy="89248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64935-E6B5-A9F7-5EFC-02B18AD81FBE}"/>
                  </a:ext>
                </a:extLst>
              </p:cNvPr>
              <p:cNvSpPr txBox="1"/>
              <p:nvPr/>
            </p:nvSpPr>
            <p:spPr>
              <a:xfrm>
                <a:off x="3851920" y="1247766"/>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9" name="TextBox 8">
                <a:extLst>
                  <a:ext uri="{FF2B5EF4-FFF2-40B4-BE49-F238E27FC236}">
                    <a16:creationId xmlns:a16="http://schemas.microsoft.com/office/drawing/2014/main" id="{E9464935-E6B5-A9F7-5EFC-02B18AD81FBE}"/>
                  </a:ext>
                </a:extLst>
              </p:cNvPr>
              <p:cNvSpPr txBox="1">
                <a:spLocks noRot="1" noChangeAspect="1" noMove="1" noResize="1" noEditPoints="1" noAdjustHandles="1" noChangeArrowheads="1" noChangeShapeType="1" noTextEdit="1"/>
              </p:cNvSpPr>
              <p:nvPr/>
            </p:nvSpPr>
            <p:spPr>
              <a:xfrm>
                <a:off x="3851920" y="1247766"/>
                <a:ext cx="3431965" cy="89986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2146DF-A58B-7342-420C-20D79EA45305}"/>
                  </a:ext>
                </a:extLst>
              </p:cNvPr>
              <p:cNvSpPr txBox="1"/>
              <p:nvPr/>
            </p:nvSpPr>
            <p:spPr>
              <a:xfrm>
                <a:off x="3928158" y="2165812"/>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10" name="TextBox 9">
                <a:extLst>
                  <a:ext uri="{FF2B5EF4-FFF2-40B4-BE49-F238E27FC236}">
                    <a16:creationId xmlns:a16="http://schemas.microsoft.com/office/drawing/2014/main" id="{E82146DF-A58B-7342-420C-20D79EA45305}"/>
                  </a:ext>
                </a:extLst>
              </p:cNvPr>
              <p:cNvSpPr txBox="1">
                <a:spLocks noRot="1" noChangeAspect="1" noMove="1" noResize="1" noEditPoints="1" noAdjustHandles="1" noChangeArrowheads="1" noChangeShapeType="1" noTextEdit="1"/>
              </p:cNvSpPr>
              <p:nvPr/>
            </p:nvSpPr>
            <p:spPr>
              <a:xfrm>
                <a:off x="3928158" y="2165812"/>
                <a:ext cx="3279488" cy="892488"/>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74831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FE056-DF0A-5DCF-7050-DE6E8088859B}"/>
              </a:ext>
            </a:extLst>
          </p:cNvPr>
          <p:cNvSpPr>
            <a:spLocks noGrp="1"/>
          </p:cNvSpPr>
          <p:nvPr>
            <p:ph type="body" idx="1"/>
          </p:nvPr>
        </p:nvSpPr>
        <p:spPr/>
        <p:txBody>
          <a:bodyPr/>
          <a:lstStyle/>
          <a:p>
            <a:r>
              <a:rPr lang="en-GB" sz="2333" dirty="0">
                <a:solidFill>
                  <a:srgbClr val="003D7D"/>
                </a:solidFill>
                <a:cs typeface="+mj-cs"/>
              </a:rPr>
              <a:t>Review Questions</a:t>
            </a:r>
          </a:p>
        </p:txBody>
      </p:sp>
      <p:sp>
        <p:nvSpPr>
          <p:cNvPr id="4" name="Slide Number Placeholder 3">
            <a:extLst>
              <a:ext uri="{FF2B5EF4-FFF2-40B4-BE49-F238E27FC236}">
                <a16:creationId xmlns:a16="http://schemas.microsoft.com/office/drawing/2014/main" id="{20D96238-E015-B7F7-D513-34CCC1FD5705}"/>
              </a:ext>
            </a:extLst>
          </p:cNvPr>
          <p:cNvSpPr>
            <a:spLocks noGrp="1"/>
          </p:cNvSpPr>
          <p:nvPr>
            <p:ph type="sldNum" sz="quarter" idx="12"/>
          </p:nvPr>
        </p:nvSpPr>
        <p:spPr/>
        <p:txBody>
          <a:bodyPr/>
          <a:lstStyle/>
          <a:p>
            <a:fld id="{9834D1D5-66F3-7D4D-9A3F-F24FEF0D885E}" type="slidenum">
              <a:rPr lang="en-GB" altLang="en-US" smtClean="0"/>
              <a:pPr/>
              <a:t>56</a:t>
            </a:fld>
            <a:endParaRPr lang="en-GB" altLang="en-US" dirty="0"/>
          </a:p>
        </p:txBody>
      </p:sp>
    </p:spTree>
    <p:extLst>
      <p:ext uri="{BB962C8B-B14F-4D97-AF65-F5344CB8AC3E}">
        <p14:creationId xmlns:p14="http://schemas.microsoft.com/office/powerpoint/2010/main" val="3843795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7E74-5244-B068-C837-02704729E7EB}"/>
              </a:ext>
            </a:extLst>
          </p:cNvPr>
          <p:cNvSpPr>
            <a:spLocks noGrp="1"/>
          </p:cNvSpPr>
          <p:nvPr>
            <p:ph type="title"/>
          </p:nvPr>
        </p:nvSpPr>
        <p:spPr/>
        <p:txBody>
          <a:bodyPr/>
          <a:lstStyle/>
          <a:p>
            <a:r>
              <a:rPr lang="en-GB" dirty="0"/>
              <a:t>Q1</a:t>
            </a:r>
          </a:p>
        </p:txBody>
      </p:sp>
      <p:sp>
        <p:nvSpPr>
          <p:cNvPr id="3" name="Content Placeholder 2">
            <a:extLst>
              <a:ext uri="{FF2B5EF4-FFF2-40B4-BE49-F238E27FC236}">
                <a16:creationId xmlns:a16="http://schemas.microsoft.com/office/drawing/2014/main" id="{286A1D42-D5E2-D29B-BD83-08E87B76C2AC}"/>
              </a:ext>
            </a:extLst>
          </p:cNvPr>
          <p:cNvSpPr>
            <a:spLocks noGrp="1"/>
          </p:cNvSpPr>
          <p:nvPr>
            <p:ph idx="1"/>
          </p:nvPr>
        </p:nvSpPr>
        <p:spPr/>
        <p:txBody>
          <a:bodyPr/>
          <a:lstStyle/>
          <a:p>
            <a:r>
              <a:rPr lang="en-GB" dirty="0"/>
              <a:t>Imagine you come across a model that its accuracy is 91%; is that good?</a:t>
            </a:r>
          </a:p>
          <a:p>
            <a:endParaRPr lang="en-GB" dirty="0"/>
          </a:p>
          <a:p>
            <a:endParaRPr lang="en-GB" dirty="0"/>
          </a:p>
          <a:p>
            <a:endParaRPr lang="en-GB" dirty="0"/>
          </a:p>
          <a:p>
            <a:pPr marL="0" indent="0">
              <a:buNone/>
            </a:pPr>
            <a:r>
              <a:rPr lang="en-GB" i="1" dirty="0" err="1"/>
              <a:t>menti</a:t>
            </a:r>
            <a:r>
              <a:rPr lang="en-GB" i="1" dirty="0"/>
              <a:t> code will be provided.  </a:t>
            </a:r>
          </a:p>
        </p:txBody>
      </p:sp>
      <p:sp>
        <p:nvSpPr>
          <p:cNvPr id="4" name="Slide Number Placeholder 3">
            <a:extLst>
              <a:ext uri="{FF2B5EF4-FFF2-40B4-BE49-F238E27FC236}">
                <a16:creationId xmlns:a16="http://schemas.microsoft.com/office/drawing/2014/main" id="{57FE20D2-60F5-42D5-B160-ED45F97E5BEF}"/>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dirty="0"/>
          </a:p>
        </p:txBody>
      </p:sp>
    </p:spTree>
    <p:extLst>
      <p:ext uri="{BB962C8B-B14F-4D97-AF65-F5344CB8AC3E}">
        <p14:creationId xmlns:p14="http://schemas.microsoft.com/office/powerpoint/2010/main" val="3617302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089C-EDCE-4482-2279-E5633638789B}"/>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87D58C6A-F1B1-6070-7BFB-7DCF3B693FDD}"/>
              </a:ext>
            </a:extLst>
          </p:cNvPr>
          <p:cNvSpPr>
            <a:spLocks noGrp="1"/>
          </p:cNvSpPr>
          <p:nvPr>
            <p:ph idx="1"/>
          </p:nvPr>
        </p:nvSpPr>
        <p:spPr/>
        <p:txBody>
          <a:bodyPr/>
          <a:lstStyle/>
          <a:p>
            <a:r>
              <a:rPr lang="en-GB" dirty="0"/>
              <a:t>Imagine you are working on a screening tool for the risk of Alzheimer's disease using electronic healthcare data. You will implement an ML model that will process historical medical records. What metric will give you a higher weight (if any)? </a:t>
            </a:r>
          </a:p>
          <a:p>
            <a:endParaRPr lang="en-GB" dirty="0"/>
          </a:p>
          <a:p>
            <a:pPr marL="0" indent="0">
              <a:buNone/>
            </a:pPr>
            <a:r>
              <a:rPr lang="en-GB" i="1" dirty="0" err="1"/>
              <a:t>menti</a:t>
            </a:r>
            <a:r>
              <a:rPr lang="en-GB" i="1" dirty="0"/>
              <a:t> code will be provided.  </a:t>
            </a:r>
          </a:p>
          <a:p>
            <a:pPr marL="0" indent="0">
              <a:buNone/>
            </a:pPr>
            <a:endParaRPr lang="en-GB" dirty="0"/>
          </a:p>
        </p:txBody>
      </p:sp>
      <p:sp>
        <p:nvSpPr>
          <p:cNvPr id="4" name="Slide Number Placeholder 3">
            <a:extLst>
              <a:ext uri="{FF2B5EF4-FFF2-40B4-BE49-F238E27FC236}">
                <a16:creationId xmlns:a16="http://schemas.microsoft.com/office/drawing/2014/main" id="{614783BF-7FB0-1B5E-94B7-C097BE416AE5}"/>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dirty="0"/>
          </a:p>
        </p:txBody>
      </p:sp>
    </p:spTree>
    <p:extLst>
      <p:ext uri="{BB962C8B-B14F-4D97-AF65-F5344CB8AC3E}">
        <p14:creationId xmlns:p14="http://schemas.microsoft.com/office/powerpoint/2010/main" val="3665407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CC1-7A67-AA91-6F61-8AC6A67912A4}"/>
              </a:ext>
            </a:extLst>
          </p:cNvPr>
          <p:cNvSpPr>
            <a:spLocks noGrp="1"/>
          </p:cNvSpPr>
          <p:nvPr>
            <p:ph type="title"/>
          </p:nvPr>
        </p:nvSpPr>
        <p:spPr/>
        <p:txBody>
          <a:bodyPr/>
          <a:lstStyle/>
          <a:p>
            <a:r>
              <a:rPr lang="en-GB" dirty="0"/>
              <a:t>Metric in Scikit-learn</a:t>
            </a:r>
          </a:p>
        </p:txBody>
      </p:sp>
      <p:sp>
        <p:nvSpPr>
          <p:cNvPr id="3" name="Content Placeholder 2">
            <a:extLst>
              <a:ext uri="{FF2B5EF4-FFF2-40B4-BE49-F238E27FC236}">
                <a16:creationId xmlns:a16="http://schemas.microsoft.com/office/drawing/2014/main" id="{2470700A-58E6-6488-A40E-3870D89839A7}"/>
              </a:ext>
            </a:extLst>
          </p:cNvPr>
          <p:cNvSpPr>
            <a:spLocks noGrp="1"/>
          </p:cNvSpPr>
          <p:nvPr>
            <p:ph idx="1"/>
          </p:nvPr>
        </p:nvSpPr>
        <p:spPr/>
        <p:txBody>
          <a:bodyPr/>
          <a:lstStyle/>
          <a:p>
            <a:r>
              <a:rPr lang="en-GB" dirty="0"/>
              <a:t>Metrics and scoring:</a:t>
            </a:r>
          </a:p>
          <a:p>
            <a:pPr marL="0" indent="0">
              <a:buNone/>
            </a:pPr>
            <a:r>
              <a:rPr lang="en-GB" dirty="0"/>
              <a:t>https://scikit-</a:t>
            </a:r>
            <a:r>
              <a:rPr lang="en-GB" dirty="0" err="1"/>
              <a:t>learn.org</a:t>
            </a:r>
            <a:r>
              <a:rPr lang="en-GB" dirty="0"/>
              <a:t>/stable/modules/</a:t>
            </a:r>
            <a:r>
              <a:rPr lang="en-GB" dirty="0" err="1"/>
              <a:t>model_evaluation.html#confusion-matrix</a:t>
            </a:r>
            <a:endParaRPr lang="en-GB" dirty="0"/>
          </a:p>
        </p:txBody>
      </p:sp>
      <p:sp>
        <p:nvSpPr>
          <p:cNvPr id="4" name="Slide Number Placeholder 3">
            <a:extLst>
              <a:ext uri="{FF2B5EF4-FFF2-40B4-BE49-F238E27FC236}">
                <a16:creationId xmlns:a16="http://schemas.microsoft.com/office/drawing/2014/main" id="{365BDEE5-4677-E9D4-9A0F-03CA15AEEC28}"/>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43805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DF4E-8992-D96B-20DF-79B0B0F789B1}"/>
              </a:ext>
            </a:extLst>
          </p:cNvPr>
          <p:cNvSpPr>
            <a:spLocks noGrp="1"/>
          </p:cNvSpPr>
          <p:nvPr>
            <p:ph type="title"/>
          </p:nvPr>
        </p:nvSpPr>
        <p:spPr/>
        <p:txBody>
          <a:bodyPr/>
          <a:lstStyle/>
          <a:p>
            <a:r>
              <a:rPr lang="en-GB" dirty="0"/>
              <a:t>Bayesian Classification</a:t>
            </a:r>
          </a:p>
        </p:txBody>
      </p:sp>
      <p:sp>
        <p:nvSpPr>
          <p:cNvPr id="3" name="Content Placeholder 2">
            <a:extLst>
              <a:ext uri="{FF2B5EF4-FFF2-40B4-BE49-F238E27FC236}">
                <a16:creationId xmlns:a16="http://schemas.microsoft.com/office/drawing/2014/main" id="{83563DA1-1F12-EA61-54EA-2413F59B36AB}"/>
              </a:ext>
            </a:extLst>
          </p:cNvPr>
          <p:cNvSpPr>
            <a:spLocks noGrp="1"/>
          </p:cNvSpPr>
          <p:nvPr>
            <p:ph idx="1"/>
          </p:nvPr>
        </p:nvSpPr>
        <p:spPr/>
        <p:txBody>
          <a:bodyPr/>
          <a:lstStyle/>
          <a:p>
            <a:r>
              <a:rPr lang="en-GB" b="0" i="0" u="none" strike="noStrike" dirty="0">
                <a:solidFill>
                  <a:srgbClr val="000000"/>
                </a:solidFill>
                <a:effectLst/>
              </a:rPr>
              <a:t>Naive Bayes classifiers are built on Bayesian classification methods.</a:t>
            </a:r>
          </a:p>
          <a:p>
            <a:r>
              <a:rPr lang="en-GB" b="0" i="0" u="none" strike="noStrike" dirty="0">
                <a:solidFill>
                  <a:srgbClr val="000000"/>
                </a:solidFill>
                <a:effectLst/>
              </a:rPr>
              <a:t>These rely on </a:t>
            </a:r>
            <a:r>
              <a:rPr lang="en-GB" b="0" i="0" u="none" strike="noStrike" dirty="0" err="1">
                <a:solidFill>
                  <a:srgbClr val="000000"/>
                </a:solidFill>
                <a:effectLst/>
              </a:rPr>
              <a:t>Bayes's</a:t>
            </a:r>
            <a:r>
              <a:rPr lang="en-GB" b="0" i="0" u="none" strike="noStrike" dirty="0">
                <a:solidFill>
                  <a:srgbClr val="000000"/>
                </a:solidFill>
                <a:effectLst/>
              </a:rPr>
              <a:t> theorem, which describes the relationship of conditional probabilities of statistical quantities. </a:t>
            </a:r>
          </a:p>
          <a:p>
            <a:r>
              <a:rPr lang="en-GB" b="0" i="0" u="none" strike="noStrike" dirty="0">
                <a:solidFill>
                  <a:srgbClr val="000000"/>
                </a:solidFill>
                <a:effectLst/>
              </a:rPr>
              <a:t>In Bayesian classification, we are interested in finding the probability of a label given some observed features, which we can write as P(L | features). </a:t>
            </a:r>
            <a:endParaRPr lang="en-GB" dirty="0"/>
          </a:p>
        </p:txBody>
      </p:sp>
      <p:sp>
        <p:nvSpPr>
          <p:cNvPr id="4" name="Slide Number Placeholder 3">
            <a:extLst>
              <a:ext uri="{FF2B5EF4-FFF2-40B4-BE49-F238E27FC236}">
                <a16:creationId xmlns:a16="http://schemas.microsoft.com/office/drawing/2014/main" id="{33C0163D-9148-D8CB-AA04-6A8B91074F19}"/>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6" name="TextBox 5">
            <a:extLst>
              <a:ext uri="{FF2B5EF4-FFF2-40B4-BE49-F238E27FC236}">
                <a16:creationId xmlns:a16="http://schemas.microsoft.com/office/drawing/2014/main" id="{9E34FA80-9F6E-B816-069C-1FCCDD63F196}"/>
              </a:ext>
            </a:extLst>
          </p:cNvPr>
          <p:cNvSpPr txBox="1"/>
          <p:nvPr/>
        </p:nvSpPr>
        <p:spPr>
          <a:xfrm>
            <a:off x="457200" y="5328873"/>
            <a:ext cx="5328592" cy="261610"/>
          </a:xfrm>
          <a:prstGeom prst="rect">
            <a:avLst/>
          </a:prstGeom>
          <a:noFill/>
        </p:spPr>
        <p:txBody>
          <a:bodyPr wrap="square">
            <a:spAutoFit/>
          </a:bodyPr>
          <a:lstStyle/>
          <a:p>
            <a:r>
              <a:rPr lang="en-GB" sz="1100" dirty="0">
                <a:latin typeface="Gill Sans MT" panose="020B0502020104020203" pitchFamily="34" charset="77"/>
              </a:rPr>
              <a:t>Source: Python Data Science Handbook by Jake </a:t>
            </a:r>
            <a:r>
              <a:rPr lang="en-GB" sz="1100" dirty="0" err="1">
                <a:latin typeface="Gill Sans MT" panose="020B0502020104020203" pitchFamily="34" charset="77"/>
              </a:rPr>
              <a:t>VanderPlas</a:t>
            </a:r>
            <a:r>
              <a:rPr lang="en-GB" sz="1100" dirty="0">
                <a:latin typeface="Gill Sans MT" panose="020B0502020104020203" pitchFamily="34" charset="77"/>
              </a:rPr>
              <a:t>.</a:t>
            </a:r>
          </a:p>
        </p:txBody>
      </p:sp>
    </p:spTree>
    <p:extLst>
      <p:ext uri="{BB962C8B-B14F-4D97-AF65-F5344CB8AC3E}">
        <p14:creationId xmlns:p14="http://schemas.microsoft.com/office/powerpoint/2010/main" val="2614086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F4E-9B94-F5CB-203A-DCC969CCA43A}"/>
              </a:ext>
            </a:extLst>
          </p:cNvPr>
          <p:cNvSpPr>
            <a:spLocks noGrp="1"/>
          </p:cNvSpPr>
          <p:nvPr>
            <p:ph type="title"/>
          </p:nvPr>
        </p:nvSpPr>
        <p:spPr/>
        <p:txBody>
          <a:bodyPr/>
          <a:lstStyle/>
          <a:p>
            <a:r>
              <a:rPr lang="en-GB" dirty="0"/>
              <a:t>Acknowledgments</a:t>
            </a:r>
          </a:p>
        </p:txBody>
      </p:sp>
      <p:sp>
        <p:nvSpPr>
          <p:cNvPr id="3" name="Content Placeholder 2">
            <a:extLst>
              <a:ext uri="{FF2B5EF4-FFF2-40B4-BE49-F238E27FC236}">
                <a16:creationId xmlns:a16="http://schemas.microsoft.com/office/drawing/2014/main" id="{95878951-2515-EE74-D7C0-67A8C7FA66CC}"/>
              </a:ext>
            </a:extLst>
          </p:cNvPr>
          <p:cNvSpPr>
            <a:spLocks noGrp="1"/>
          </p:cNvSpPr>
          <p:nvPr>
            <p:ph idx="1"/>
          </p:nvPr>
        </p:nvSpPr>
        <p:spPr/>
        <p:txBody>
          <a:bodyPr/>
          <a:lstStyle/>
          <a:p>
            <a:r>
              <a:rPr lang="en-GB" sz="1800" dirty="0"/>
              <a:t>The slides on likelihood estimation are adapted form “A student’s guide to Bayesian Statistics) by Ben Lambert, SAGE, 2019.</a:t>
            </a:r>
          </a:p>
          <a:p>
            <a:r>
              <a:rPr lang="en-GB" sz="1800" dirty="0"/>
              <a:t>Several slides in this lecture are adapted from Kevin Murphy’s book: </a:t>
            </a:r>
          </a:p>
          <a:p>
            <a:pPr lvl="1"/>
            <a:r>
              <a:rPr lang="en-GB" sz="1800" dirty="0"/>
              <a:t>Machine Learning: A Probabilistic Perspective Kevin P. Murphy, MIT Press.</a:t>
            </a:r>
          </a:p>
        </p:txBody>
      </p:sp>
      <p:sp>
        <p:nvSpPr>
          <p:cNvPr id="4" name="Slide Number Placeholder 3">
            <a:extLst>
              <a:ext uri="{FF2B5EF4-FFF2-40B4-BE49-F238E27FC236}">
                <a16:creationId xmlns:a16="http://schemas.microsoft.com/office/drawing/2014/main" id="{9168C321-C8FD-6B4F-73D6-4A04023A70E9}"/>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dirty="0"/>
          </a:p>
        </p:txBody>
      </p:sp>
    </p:spTree>
    <p:extLst>
      <p:ext uri="{BB962C8B-B14F-4D97-AF65-F5344CB8AC3E}">
        <p14:creationId xmlns:p14="http://schemas.microsoft.com/office/powerpoint/2010/main" val="2653526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4D05-FE96-EDFD-05C6-8D929E43D4D0}"/>
              </a:ext>
            </a:extLst>
          </p:cNvPr>
          <p:cNvSpPr>
            <a:spLocks noGrp="1"/>
          </p:cNvSpPr>
          <p:nvPr>
            <p:ph type="title"/>
          </p:nvPr>
        </p:nvSpPr>
        <p:spPr>
          <a:xfrm>
            <a:off x="755576" y="2381249"/>
            <a:ext cx="8229600" cy="952501"/>
          </a:xfrm>
        </p:spPr>
        <p:txBody>
          <a:bodyPr/>
          <a:lstStyle/>
          <a:p>
            <a:r>
              <a:rPr lang="en-GB" dirty="0"/>
              <a:t>Further reading</a:t>
            </a:r>
          </a:p>
        </p:txBody>
      </p:sp>
      <p:sp>
        <p:nvSpPr>
          <p:cNvPr id="4" name="Slide Number Placeholder 3">
            <a:extLst>
              <a:ext uri="{FF2B5EF4-FFF2-40B4-BE49-F238E27FC236}">
                <a16:creationId xmlns:a16="http://schemas.microsoft.com/office/drawing/2014/main" id="{82F2CBC6-DBC3-1E50-C147-F67DB2215EEE}"/>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dirty="0"/>
          </a:p>
        </p:txBody>
      </p:sp>
    </p:spTree>
    <p:extLst>
      <p:ext uri="{BB962C8B-B14F-4D97-AF65-F5344CB8AC3E}">
        <p14:creationId xmlns:p14="http://schemas.microsoft.com/office/powerpoint/2010/main" val="2198604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76D2-6CCE-2CFD-4ED1-D92C5840E5AA}"/>
              </a:ext>
            </a:extLst>
          </p:cNvPr>
          <p:cNvSpPr>
            <a:spLocks noGrp="1"/>
          </p:cNvSpPr>
          <p:nvPr>
            <p:ph type="title"/>
          </p:nvPr>
        </p:nvSpPr>
        <p:spPr/>
        <p:txBody>
          <a:bodyPr/>
          <a:lstStyle/>
          <a:p>
            <a:r>
              <a:rPr lang="en-GB" dirty="0">
                <a:effectLst/>
                <a:latin typeface="Helvetica" pitchFamily="2" charset="0"/>
              </a:rPr>
              <a:t>Marginal, conditional and joint probabilities</a:t>
            </a:r>
            <a:endParaRPr lang="en-GB" dirty="0"/>
          </a:p>
        </p:txBody>
      </p:sp>
      <p:sp>
        <p:nvSpPr>
          <p:cNvPr id="4" name="Slide Number Placeholder 3">
            <a:extLst>
              <a:ext uri="{FF2B5EF4-FFF2-40B4-BE49-F238E27FC236}">
                <a16:creationId xmlns:a16="http://schemas.microsoft.com/office/drawing/2014/main" id="{A57A94B4-3A36-27AC-4425-57DAF4472248}"/>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pic>
        <p:nvPicPr>
          <p:cNvPr id="6" name="Picture 5" descr="A picture containing text, crossword puzzle&#10;&#10;Description automatically generated">
            <a:extLst>
              <a:ext uri="{FF2B5EF4-FFF2-40B4-BE49-F238E27FC236}">
                <a16:creationId xmlns:a16="http://schemas.microsoft.com/office/drawing/2014/main" id="{3F8566DE-F50B-DF0D-8E4F-6C95ED1F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82" y="1114677"/>
            <a:ext cx="7104236" cy="2597122"/>
          </a:xfrm>
          <a:prstGeom prst="rect">
            <a:avLst/>
          </a:prstGeom>
        </p:spPr>
      </p:pic>
      <p:sp>
        <p:nvSpPr>
          <p:cNvPr id="8" name="TextBox 7">
            <a:extLst>
              <a:ext uri="{FF2B5EF4-FFF2-40B4-BE49-F238E27FC236}">
                <a16:creationId xmlns:a16="http://schemas.microsoft.com/office/drawing/2014/main" id="{F4036FE0-E8FD-7F4B-1FC5-6C3C15A52099}"/>
              </a:ext>
            </a:extLst>
          </p:cNvPr>
          <p:cNvSpPr txBox="1"/>
          <p:nvPr/>
        </p:nvSpPr>
        <p:spPr>
          <a:xfrm>
            <a:off x="683568" y="4302463"/>
            <a:ext cx="6048672" cy="830997"/>
          </a:xfrm>
          <a:prstGeom prst="rect">
            <a:avLst/>
          </a:prstGeom>
          <a:noFill/>
        </p:spPr>
        <p:txBody>
          <a:bodyPr wrap="square">
            <a:spAutoFit/>
          </a:bodyPr>
          <a:lstStyle/>
          <a:p>
            <a:r>
              <a:rPr lang="en-GB" sz="1200" dirty="0">
                <a:effectLst/>
                <a:latin typeface="Gill Sans MT" panose="020B0502020104020203" pitchFamily="34" charset="77"/>
              </a:rPr>
              <a:t>For independent events, marginal and conditional probabilities are the same and joint probabilities are calculated using the product of probabilities. If one of the coins, </a:t>
            </a:r>
            <a:r>
              <a:rPr lang="en-GB" sz="1200" dirty="0" err="1">
                <a:effectLst/>
                <a:latin typeface="Gill Sans MT" panose="020B0502020104020203" pitchFamily="34" charset="77"/>
              </a:rPr>
              <a:t>Cb</a:t>
            </a:r>
            <a:r>
              <a:rPr lang="en-GB" sz="1200" dirty="0">
                <a:effectLst/>
                <a:latin typeface="Gill Sans MT" panose="020B0502020104020203" pitchFamily="34" charset="77"/>
              </a:rPr>
              <a:t>, is biased (yields heads (H) 75% of the time), the events are dependent, and joint probability is calculated using conditional probabilities.</a:t>
            </a:r>
          </a:p>
        </p:txBody>
      </p:sp>
      <p:sp>
        <p:nvSpPr>
          <p:cNvPr id="10" name="TextBox 9">
            <a:extLst>
              <a:ext uri="{FF2B5EF4-FFF2-40B4-BE49-F238E27FC236}">
                <a16:creationId xmlns:a16="http://schemas.microsoft.com/office/drawing/2014/main" id="{47147D05-5D70-65B6-73EF-7BA6DE42623C}"/>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645312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49D6-A6E9-1CE3-B75F-D7F4061D3E73}"/>
              </a:ext>
            </a:extLst>
          </p:cNvPr>
          <p:cNvSpPr>
            <a:spLocks noGrp="1"/>
          </p:cNvSpPr>
          <p:nvPr>
            <p:ph type="title"/>
          </p:nvPr>
        </p:nvSpPr>
        <p:spPr/>
        <p:txBody>
          <a:bodyPr/>
          <a:lstStyle/>
          <a:p>
            <a:r>
              <a:rPr lang="en-GB" dirty="0"/>
              <a:t>Prior, Posterior</a:t>
            </a:r>
          </a:p>
        </p:txBody>
      </p:sp>
      <p:sp>
        <p:nvSpPr>
          <p:cNvPr id="3" name="Slide Number Placeholder 2">
            <a:extLst>
              <a:ext uri="{FF2B5EF4-FFF2-40B4-BE49-F238E27FC236}">
                <a16:creationId xmlns:a16="http://schemas.microsoft.com/office/drawing/2014/main" id="{3F80F230-6D10-D9D9-8117-AB58F0485370}"/>
              </a:ext>
            </a:extLst>
          </p:cNvPr>
          <p:cNvSpPr>
            <a:spLocks noGrp="1"/>
          </p:cNvSpPr>
          <p:nvPr>
            <p:ph type="sldNum" sz="quarter" idx="12"/>
          </p:nvPr>
        </p:nvSpPr>
        <p:spPr/>
        <p:txBody>
          <a:bodyPr/>
          <a:lstStyle/>
          <a:p>
            <a:fld id="{BB98F552-A29D-2D4E-8192-F20670493719}" type="slidenum">
              <a:rPr lang="en-GB" altLang="en-US" smtClean="0"/>
              <a:pPr/>
              <a:t>64</a:t>
            </a:fld>
            <a:endParaRPr lang="en-GB" altLang="en-US" dirty="0"/>
          </a:p>
        </p:txBody>
      </p:sp>
      <p:pic>
        <p:nvPicPr>
          <p:cNvPr id="5" name="Picture 4" descr="A picture containing text, crossword puzzle&#10;&#10;Description automatically generated">
            <a:extLst>
              <a:ext uri="{FF2B5EF4-FFF2-40B4-BE49-F238E27FC236}">
                <a16:creationId xmlns:a16="http://schemas.microsoft.com/office/drawing/2014/main" id="{DDDB415B-2136-4B66-E169-FDB97D58D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1057300"/>
            <a:ext cx="7632700" cy="3162300"/>
          </a:xfrm>
          <a:prstGeom prst="rect">
            <a:avLst/>
          </a:prstGeom>
        </p:spPr>
      </p:pic>
      <p:sp>
        <p:nvSpPr>
          <p:cNvPr id="6" name="TextBox 5">
            <a:extLst>
              <a:ext uri="{FF2B5EF4-FFF2-40B4-BE49-F238E27FC236}">
                <a16:creationId xmlns:a16="http://schemas.microsoft.com/office/drawing/2014/main" id="{E47586B2-0910-EC12-B696-2697190C114B}"/>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277496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F67-0ECD-CAEC-7C29-EB0ECBF96A97}"/>
              </a:ext>
            </a:extLst>
          </p:cNvPr>
          <p:cNvSpPr>
            <a:spLocks noGrp="1"/>
          </p:cNvSpPr>
          <p:nvPr>
            <p:ph type="title"/>
          </p:nvPr>
        </p:nvSpPr>
        <p:spPr/>
        <p:txBody>
          <a:bodyPr/>
          <a:lstStyle/>
          <a:p>
            <a:r>
              <a:rPr lang="en-GB" dirty="0"/>
              <a:t>Naïve Bayes</a:t>
            </a:r>
          </a:p>
        </p:txBody>
      </p:sp>
      <p:sp>
        <p:nvSpPr>
          <p:cNvPr id="3" name="Content Placeholder 2">
            <a:extLst>
              <a:ext uri="{FF2B5EF4-FFF2-40B4-BE49-F238E27FC236}">
                <a16:creationId xmlns:a16="http://schemas.microsoft.com/office/drawing/2014/main" id="{100C4BE5-3170-8925-9854-34110C6E50E2}"/>
              </a:ext>
            </a:extLst>
          </p:cNvPr>
          <p:cNvSpPr>
            <a:spLocks noGrp="1"/>
          </p:cNvSpPr>
          <p:nvPr>
            <p:ph idx="1"/>
          </p:nvPr>
        </p:nvSpPr>
        <p:spPr/>
        <p:txBody>
          <a:bodyPr/>
          <a:lstStyle/>
          <a:p>
            <a:r>
              <a:rPr lang="en-GB" dirty="0"/>
              <a:t>We call it Naïve because it assumes that all the features are independent. In practice this is not always true – but this assumptions allows us to apply the Bayesian theorem: </a:t>
            </a:r>
          </a:p>
        </p:txBody>
      </p:sp>
      <p:sp>
        <p:nvSpPr>
          <p:cNvPr id="4" name="Slide Number Placeholder 3">
            <a:extLst>
              <a:ext uri="{FF2B5EF4-FFF2-40B4-BE49-F238E27FC236}">
                <a16:creationId xmlns:a16="http://schemas.microsoft.com/office/drawing/2014/main" id="{BDA42A72-28A9-9593-ECF1-298F0EEA0607}"/>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8" name="Picture 7" descr="Text&#10;&#10;Description automatically generated with medium confidence">
            <a:extLst>
              <a:ext uri="{FF2B5EF4-FFF2-40B4-BE49-F238E27FC236}">
                <a16:creationId xmlns:a16="http://schemas.microsoft.com/office/drawing/2014/main" id="{F00E2535-CEF0-A173-7731-DBFDF1F7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569468"/>
            <a:ext cx="5217178" cy="1007864"/>
          </a:xfrm>
          <a:prstGeom prst="rect">
            <a:avLst/>
          </a:prstGeom>
        </p:spPr>
      </p:pic>
    </p:spTree>
    <p:extLst>
      <p:ext uri="{BB962C8B-B14F-4D97-AF65-F5344CB8AC3E}">
        <p14:creationId xmlns:p14="http://schemas.microsoft.com/office/powerpoint/2010/main" val="329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71D-1DD9-C906-3978-7A72E81B0C9A}"/>
              </a:ext>
            </a:extLst>
          </p:cNvPr>
          <p:cNvSpPr>
            <a:spLocks noGrp="1"/>
          </p:cNvSpPr>
          <p:nvPr>
            <p:ph type="title"/>
          </p:nvPr>
        </p:nvSpPr>
        <p:spPr/>
        <p:txBody>
          <a:bodyPr/>
          <a:lstStyle/>
          <a:p>
            <a:r>
              <a:rPr lang="en-GB" dirty="0"/>
              <a:t>Assumptions in Naïve Bayes</a:t>
            </a:r>
          </a:p>
        </p:txBody>
      </p:sp>
      <p:sp>
        <p:nvSpPr>
          <p:cNvPr id="3" name="Content Placeholder 2">
            <a:extLst>
              <a:ext uri="{FF2B5EF4-FFF2-40B4-BE49-F238E27FC236}">
                <a16:creationId xmlns:a16="http://schemas.microsoft.com/office/drawing/2014/main" id="{9FAE29B5-743E-3436-A83A-02F353C0A36A}"/>
              </a:ext>
            </a:extLst>
          </p:cNvPr>
          <p:cNvSpPr>
            <a:spLocks noGrp="1"/>
          </p:cNvSpPr>
          <p:nvPr>
            <p:ph idx="1"/>
          </p:nvPr>
        </p:nvSpPr>
        <p:spPr/>
        <p:txBody>
          <a:bodyPr/>
          <a:lstStyle/>
          <a:p>
            <a:r>
              <a:rPr lang="en-GB" dirty="0"/>
              <a:t>We assume that the features are:</a:t>
            </a:r>
          </a:p>
          <a:p>
            <a:pPr lvl="1"/>
            <a:r>
              <a:rPr lang="en-GB" sz="2000" dirty="0">
                <a:ea typeface="ＭＳ Ｐゴシック" charset="0"/>
              </a:rPr>
              <a:t>Independent </a:t>
            </a:r>
          </a:p>
          <a:p>
            <a:pPr lvl="1"/>
            <a:r>
              <a:rPr lang="en-GB" sz="2000" dirty="0">
                <a:ea typeface="ＭＳ Ｐゴシック" charset="0"/>
              </a:rPr>
              <a:t>Equally contribute towards the outcome or in other words each feature has the same importance in decision making. </a:t>
            </a:r>
          </a:p>
          <a:p>
            <a:pPr lvl="1"/>
            <a:endParaRPr lang="en-GB" sz="2000" dirty="0">
              <a:ea typeface="ＭＳ Ｐゴシック" charset="0"/>
            </a:endParaRPr>
          </a:p>
          <a:p>
            <a:r>
              <a:rPr lang="en-GB" dirty="0"/>
              <a:t>Obviously these assumptions are not correct in the real-world; but often the models that we can build could be useful in real-world practice (with caution obviously).  </a:t>
            </a:r>
          </a:p>
        </p:txBody>
      </p:sp>
      <p:sp>
        <p:nvSpPr>
          <p:cNvPr id="4" name="Slide Number Placeholder 3">
            <a:extLst>
              <a:ext uri="{FF2B5EF4-FFF2-40B4-BE49-F238E27FC236}">
                <a16:creationId xmlns:a16="http://schemas.microsoft.com/office/drawing/2014/main" id="{7162AE57-AEFD-3E3E-A1A2-5B4A8924B199}"/>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p:spTree>
    <p:extLst>
      <p:ext uri="{BB962C8B-B14F-4D97-AF65-F5344CB8AC3E}">
        <p14:creationId xmlns:p14="http://schemas.microsoft.com/office/powerpoint/2010/main" val="2443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B63B-1354-FE02-41F4-137E9924B0D7}"/>
              </a:ext>
            </a:extLst>
          </p:cNvPr>
          <p:cNvSpPr>
            <a:spLocks noGrp="1"/>
          </p:cNvSpPr>
          <p:nvPr>
            <p:ph type="title"/>
          </p:nvPr>
        </p:nvSpPr>
        <p:spPr/>
        <p:txBody>
          <a:bodyPr/>
          <a:lstStyle/>
          <a:p>
            <a:r>
              <a:rPr lang="en-GB"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B1BE1-678E-CBC7-E15F-85B1C9D912B9}"/>
                  </a:ext>
                </a:extLst>
              </p:cNvPr>
              <p:cNvSpPr>
                <a:spLocks noGrp="1"/>
              </p:cNvSpPr>
              <p:nvPr>
                <p:ph idx="1"/>
              </p:nvPr>
            </p:nvSpPr>
            <p:spPr/>
            <p:txBody>
              <a:bodyPr/>
              <a:lstStyle/>
              <a:p>
                <a:pPr marL="0" indent="0" algn="ctr">
                  <a:buNone/>
                </a:pPr>
                <a14:m>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𝑦</m:t>
                        </m:r>
                      </m:e>
                      <m:e>
                        <m:r>
                          <a:rPr lang="en-GB" sz="2800" b="0" i="1" smtClean="0">
                            <a:latin typeface="Cambria Math" panose="02040503050406030204" pitchFamily="18" charset="0"/>
                          </a:rPr>
                          <m:t>𝑋</m:t>
                        </m:r>
                      </m:e>
                    </m:d>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𝑋</m:t>
                            </m:r>
                          </m:e>
                          <m:e>
                            <m:r>
                              <a:rPr lang="en-GB" sz="2800" b="0" i="1" smtClean="0">
                                <a:latin typeface="Cambria Math" panose="02040503050406030204" pitchFamily="18" charset="0"/>
                              </a:rPr>
                              <m:t>𝑦</m:t>
                            </m:r>
                          </m:e>
                        </m:d>
                        <m:r>
                          <a:rPr lang="en-GB" sz="2800" b="0" i="1" smtClean="0">
                            <a:latin typeface="Cambria Math" panose="02040503050406030204" pitchFamily="18" charset="0"/>
                          </a:rPr>
                          <m:t>.  </m:t>
                        </m:r>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𝑦</m:t>
                        </m:r>
                        <m:r>
                          <a:rPr lang="en-GB" sz="2800" b="0" i="1" smtClean="0">
                            <a:latin typeface="Cambria Math" panose="02040503050406030204" pitchFamily="18" charset="0"/>
                          </a:rPr>
                          <m:t>)</m:t>
                        </m:r>
                      </m:num>
                      <m:den>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𝑋</m:t>
                        </m:r>
                        <m:r>
                          <a:rPr lang="en-GB" sz="2800" b="0" i="1" smtClean="0">
                            <a:latin typeface="Cambria Math" panose="02040503050406030204" pitchFamily="18" charset="0"/>
                          </a:rPr>
                          <m:t>)</m:t>
                        </m:r>
                      </m:den>
                    </m:f>
                  </m:oMath>
                </a14:m>
                <a:r>
                  <a:rPr lang="en-GB" sz="3600" dirty="0"/>
                  <a:t> </a:t>
                </a:r>
              </a:p>
              <a:p>
                <a:pPr marL="0" indent="0">
                  <a:buNone/>
                </a:pPr>
                <a:endParaRPr lang="en-GB" dirty="0"/>
              </a:p>
              <a:p>
                <a14:m>
                  <m:oMath xmlns:m="http://schemas.openxmlformats.org/officeDocument/2006/math">
                    <m:r>
                      <a:rPr lang="en-GB" sz="2000" b="0" i="1" smtClean="0">
                        <a:latin typeface="Cambria Math" panose="02040503050406030204" pitchFamily="18" charset="0"/>
                      </a:rPr>
                      <m:t>𝑦</m:t>
                    </m:r>
                  </m:oMath>
                </a14:m>
                <a:r>
                  <a:rPr lang="en-GB" dirty="0"/>
                  <a:t> is our outcome/targe (e.g. if someone has a type of disease) </a:t>
                </a:r>
              </a:p>
              <a:p>
                <a14:m>
                  <m:oMath xmlns:m="http://schemas.openxmlformats.org/officeDocument/2006/math">
                    <m:r>
                      <a:rPr lang="en-GB" sz="2000" b="0" i="1" smtClean="0">
                        <a:latin typeface="Cambria Math" panose="02040503050406030204" pitchFamily="18" charset="0"/>
                      </a:rPr>
                      <m:t>𝑋</m:t>
                    </m:r>
                  </m:oMath>
                </a14:m>
                <a:r>
                  <a:rPr lang="en-GB" dirty="0"/>
                  <a:t> represents the samples; each features is shown 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dirty="0"/>
              </a:p>
              <a:p>
                <a:r>
                  <a:rPr lang="en-GB" dirty="0"/>
                  <a:t>In other words </a:t>
                </a:r>
                <a14:m>
                  <m:oMath xmlns:m="http://schemas.openxmlformats.org/officeDocument/2006/math">
                    <m:r>
                      <a:rPr lang="en-GB" sz="2000" b="0" i="1" smtClean="0">
                        <a:latin typeface="Cambria Math" panose="02040503050406030204" pitchFamily="18" charset="0"/>
                      </a:rPr>
                      <m:t>𝑋</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a14:m>
                <a:r>
                  <a:rPr lang="en-GB" dirty="0"/>
                  <a:t> features.</a:t>
                </a:r>
              </a:p>
            </p:txBody>
          </p:sp>
        </mc:Choice>
        <mc:Fallback xmlns="">
          <p:sp>
            <p:nvSpPr>
              <p:cNvPr id="3" name="Content Placeholder 2">
                <a:extLst>
                  <a:ext uri="{FF2B5EF4-FFF2-40B4-BE49-F238E27FC236}">
                    <a16:creationId xmlns:a16="http://schemas.microsoft.com/office/drawing/2014/main" id="{AB6B1BE1-678E-CBC7-E15F-85B1C9D912B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CCF544-4140-C958-420D-27833D00C69D}"/>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682493955"/>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46405</TotalTime>
  <Words>3339</Words>
  <Application>Microsoft Macintosh PowerPoint</Application>
  <PresentationFormat>On-screen Show (16:10)</PresentationFormat>
  <Paragraphs>444</Paragraphs>
  <Slides>64</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5" baseType="lpstr">
      <vt:lpstr>-apple-system</vt:lpstr>
      <vt:lpstr>Arial</vt:lpstr>
      <vt:lpstr>Calibri</vt:lpstr>
      <vt:lpstr>Cambria Math</vt:lpstr>
      <vt:lpstr>Courier New</vt:lpstr>
      <vt:lpstr>Gill Sans MT</vt:lpstr>
      <vt:lpstr>Helvetica</vt:lpstr>
      <vt:lpstr>Herculanum</vt:lpstr>
      <vt:lpstr>Verdana</vt:lpstr>
      <vt:lpstr>CCSR</vt:lpstr>
      <vt:lpstr>PowerPoint Presentation</vt:lpstr>
      <vt:lpstr>Probability of a union of two events</vt:lpstr>
      <vt:lpstr>Conditional probability</vt:lpstr>
      <vt:lpstr>Bayes rule </vt:lpstr>
      <vt:lpstr>Bayes theorem</vt:lpstr>
      <vt:lpstr>Bayesian Classification</vt:lpstr>
      <vt:lpstr>Naïve Bayes</vt:lpstr>
      <vt:lpstr>Assumptions in Naïve Bayes</vt:lpstr>
      <vt:lpstr>Bayes rule</vt:lpstr>
      <vt:lpstr>Determining Naïve Bayes</vt:lpstr>
      <vt:lpstr>Let’s simplify</vt:lpstr>
      <vt:lpstr>Example</vt:lpstr>
      <vt:lpstr>Algorithm for Naïve Bayes (with binary features)</vt:lpstr>
      <vt:lpstr>What about continuous variables?</vt:lpstr>
      <vt:lpstr>Bayesian decision methods </vt:lpstr>
      <vt:lpstr>Joint probability</vt:lpstr>
      <vt:lpstr>Medical diagnosis example</vt:lpstr>
      <vt:lpstr>Example- applying Bayesian theorem </vt:lpstr>
      <vt:lpstr>Bayesian inference </vt:lpstr>
      <vt:lpstr>Likelihood</vt:lpstr>
      <vt:lpstr>Maximum likelihood*</vt:lpstr>
      <vt:lpstr>Estimating the maximum likelihood*</vt:lpstr>
      <vt:lpstr>Estimating the maximum likelihood*</vt:lpstr>
      <vt:lpstr>Repeating our example*</vt:lpstr>
      <vt:lpstr>Log likelihood*</vt:lpstr>
      <vt:lpstr>Log likelihood*</vt:lpstr>
      <vt:lpstr>Maximising the Log likelihood*</vt:lpstr>
      <vt:lpstr>Maximising the Log likelihood*</vt:lpstr>
      <vt:lpstr>Naïve Bayes in python</vt:lpstr>
      <vt:lpstr>Naïve Bayes in python</vt:lpstr>
      <vt:lpstr>Gaussian Naive Bayes</vt:lpstr>
      <vt:lpstr>Multinomial Naive Bayes</vt:lpstr>
      <vt:lpstr>Multinomial Naive Bayes</vt:lpstr>
      <vt:lpstr>Categorical Naive Bayes</vt:lpstr>
      <vt:lpstr>Evaluation metrics</vt:lpstr>
      <vt:lpstr>Precision and Recall </vt:lpstr>
      <vt:lpstr>Recall</vt:lpstr>
      <vt:lpstr>Precision and Recall</vt:lpstr>
      <vt:lpstr>Accuracy</vt:lpstr>
      <vt:lpstr>Accuracy – how to interpret it</vt:lpstr>
      <vt:lpstr>Accuracy interpretation example</vt:lpstr>
      <vt:lpstr>F1 Score </vt:lpstr>
      <vt:lpstr>ROC curve (receiver operating characteristic curve)</vt:lpstr>
      <vt:lpstr>ROC curve</vt:lpstr>
      <vt:lpstr>AUC: Area Under the ROC Curve</vt:lpstr>
      <vt:lpstr>Cases that AUC could be useful</vt:lpstr>
      <vt:lpstr>Cases that AUC will NOT be useful</vt:lpstr>
      <vt:lpstr>Prediction bias</vt:lpstr>
      <vt:lpstr>Sensitivity and specificity</vt:lpstr>
      <vt:lpstr>Example</vt:lpstr>
      <vt:lpstr>Specificity and Sensitivity </vt:lpstr>
      <vt:lpstr>Confusion matrix</vt:lpstr>
      <vt:lpstr>Youden’s index</vt:lpstr>
      <vt:lpstr>Probability calibration</vt:lpstr>
      <vt:lpstr>All in one place</vt:lpstr>
      <vt:lpstr>PowerPoint Presentation</vt:lpstr>
      <vt:lpstr>Q1</vt:lpstr>
      <vt:lpstr>Q2</vt:lpstr>
      <vt:lpstr>Metric in Scikit-learn</vt:lpstr>
      <vt:lpstr>Acknowledgments</vt:lpstr>
      <vt:lpstr>If you have any questions </vt:lpstr>
      <vt:lpstr>Further reading</vt:lpstr>
      <vt:lpstr>Marginal, conditional and joint probabilities</vt:lpstr>
      <vt:lpstr>Prior, Posterior</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250</cp:revision>
  <cp:lastPrinted>2018-10-01T18:07:26Z</cp:lastPrinted>
  <dcterms:created xsi:type="dcterms:W3CDTF">2015-10-05T13:27:19Z</dcterms:created>
  <dcterms:modified xsi:type="dcterms:W3CDTF">2023-01-09T08:59:39Z</dcterms:modified>
  <cp:category/>
</cp:coreProperties>
</file>