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62"/>
  </p:notesMasterIdLst>
  <p:handoutMasterIdLst>
    <p:handoutMasterId r:id="rId63"/>
  </p:handoutMasterIdLst>
  <p:sldIdLst>
    <p:sldId id="297" r:id="rId2"/>
    <p:sldId id="1150" r:id="rId3"/>
    <p:sldId id="1205" r:id="rId4"/>
    <p:sldId id="1151" r:id="rId5"/>
    <p:sldId id="1152" r:id="rId6"/>
    <p:sldId id="1153" r:id="rId7"/>
    <p:sldId id="1154" r:id="rId8"/>
    <p:sldId id="1155" r:id="rId9"/>
    <p:sldId id="1156" r:id="rId10"/>
    <p:sldId id="1157" r:id="rId11"/>
    <p:sldId id="1206" r:id="rId12"/>
    <p:sldId id="1158" r:id="rId13"/>
    <p:sldId id="1159" r:id="rId14"/>
    <p:sldId id="1160" r:id="rId15"/>
    <p:sldId id="1166" r:id="rId16"/>
    <p:sldId id="1161" r:id="rId17"/>
    <p:sldId id="1162" r:id="rId18"/>
    <p:sldId id="1163" r:id="rId19"/>
    <p:sldId id="1168" r:id="rId20"/>
    <p:sldId id="1169" r:id="rId21"/>
    <p:sldId id="1167" r:id="rId22"/>
    <p:sldId id="1193" r:id="rId23"/>
    <p:sldId id="1194" r:id="rId24"/>
    <p:sldId id="1195" r:id="rId25"/>
    <p:sldId id="1207" r:id="rId26"/>
    <p:sldId id="1198" r:id="rId27"/>
    <p:sldId id="1170" r:id="rId28"/>
    <p:sldId id="1179" r:id="rId29"/>
    <p:sldId id="1180" r:id="rId30"/>
    <p:sldId id="1181" r:id="rId31"/>
    <p:sldId id="1182" r:id="rId32"/>
    <p:sldId id="1171" r:id="rId33"/>
    <p:sldId id="1172" r:id="rId34"/>
    <p:sldId id="1173" r:id="rId35"/>
    <p:sldId id="1174" r:id="rId36"/>
    <p:sldId id="1175" r:id="rId37"/>
    <p:sldId id="1176" r:id="rId38"/>
    <p:sldId id="1177" r:id="rId39"/>
    <p:sldId id="1178" r:id="rId40"/>
    <p:sldId id="1183" r:id="rId41"/>
    <p:sldId id="1199" r:id="rId42"/>
    <p:sldId id="1184" r:id="rId43"/>
    <p:sldId id="1185" r:id="rId44"/>
    <p:sldId id="1186" r:id="rId45"/>
    <p:sldId id="1187" r:id="rId46"/>
    <p:sldId id="1188" r:id="rId47"/>
    <p:sldId id="1189" r:id="rId48"/>
    <p:sldId id="1190" r:id="rId49"/>
    <p:sldId id="1191" r:id="rId50"/>
    <p:sldId id="1192" r:id="rId51"/>
    <p:sldId id="1200" r:id="rId52"/>
    <p:sldId id="1201" r:id="rId53"/>
    <p:sldId id="1202" r:id="rId54"/>
    <p:sldId id="1204" r:id="rId55"/>
    <p:sldId id="1208" r:id="rId56"/>
    <p:sldId id="1164" r:id="rId57"/>
    <p:sldId id="1196" r:id="rId58"/>
    <p:sldId id="1165" r:id="rId59"/>
    <p:sldId id="1197" r:id="rId60"/>
    <p:sldId id="1149" r:id="rId61"/>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p:restoredTop sz="88356"/>
  </p:normalViewPr>
  <p:slideViewPr>
    <p:cSldViewPr>
      <p:cViewPr varScale="1">
        <p:scale>
          <a:sx n="120" d="100"/>
          <a:sy n="120" d="100"/>
        </p:scale>
        <p:origin x="1496" y="168"/>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09/01/2023</a:t>
            </a:fld>
            <a:endParaRPr lang="en-GB" altLang="en-US"/>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09/01/2023</a:t>
            </a:fld>
            <a:endParaRPr lang="en-GB" altLang="en-US"/>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pitchFamily="2" charset="0"/>
              </a:rPr>
              <a:t>The L2 loss is suitable for a target, or a response variable that is continuous. On the other</a:t>
            </a:r>
          </a:p>
          <a:p>
            <a:r>
              <a:rPr lang="en-GB" dirty="0">
                <a:effectLst/>
                <a:latin typeface="Helvetica" pitchFamily="2" charset="0"/>
              </a:rPr>
              <a:t>hand, in a binary classification problem using LR we would like the output to match either</a:t>
            </a:r>
          </a:p>
          <a:p>
            <a:r>
              <a:rPr lang="en-GB" dirty="0">
                <a:effectLst/>
                <a:latin typeface="Helvetica" pitchFamily="2" charset="0"/>
              </a:rPr>
              <a:t>zero or one and a natural candidate for a loss function is the binary cross-entropy loss.</a:t>
            </a:r>
          </a:p>
          <a:p>
            <a:endParaRPr lang="en-US" dirty="0"/>
          </a:p>
        </p:txBody>
      </p:sp>
      <p:sp>
        <p:nvSpPr>
          <p:cNvPr id="4" name="Slide Number Placeholder 3"/>
          <p:cNvSpPr>
            <a:spLocks noGrp="1"/>
          </p:cNvSpPr>
          <p:nvPr>
            <p:ph type="sldNum" sz="quarter" idx="5"/>
          </p:nvPr>
        </p:nvSpPr>
        <p:spPr/>
        <p:txBody>
          <a:bodyPr/>
          <a:lstStyle/>
          <a:p>
            <a:fld id="{59214167-E1A5-3945-8E06-82ED2D3A03C3}" type="slidenum">
              <a:rPr lang="en-GB" altLang="en-US" smtClean="0"/>
              <a:pPr/>
              <a:t>52</a:t>
            </a:fld>
            <a:endParaRPr lang="en-GB" altLang="en-US"/>
          </a:p>
        </p:txBody>
      </p:sp>
    </p:spTree>
    <p:extLst>
      <p:ext uri="{BB962C8B-B14F-4D97-AF65-F5344CB8AC3E}">
        <p14:creationId xmlns:p14="http://schemas.microsoft.com/office/powerpoint/2010/main" val="302221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pitchFamily="2" charset="0"/>
              </a:rPr>
              <a:t>The first approach is a leave-one-out CV (LOOCV) and the second is a K-fold cross-validation</a:t>
            </a:r>
          </a:p>
          <a:p>
            <a:r>
              <a:rPr lang="en-GB" dirty="0">
                <a:effectLst/>
                <a:latin typeface="Helvetica" pitchFamily="2" charset="0"/>
              </a:rPr>
              <a:t>approach.</a:t>
            </a:r>
          </a:p>
          <a:p>
            <a:endParaRPr lang="en-US" dirty="0"/>
          </a:p>
        </p:txBody>
      </p:sp>
      <p:sp>
        <p:nvSpPr>
          <p:cNvPr id="4" name="Slide Number Placeholder 3"/>
          <p:cNvSpPr>
            <a:spLocks noGrp="1"/>
          </p:cNvSpPr>
          <p:nvPr>
            <p:ph type="sldNum" sz="quarter" idx="5"/>
          </p:nvPr>
        </p:nvSpPr>
        <p:spPr/>
        <p:txBody>
          <a:bodyPr/>
          <a:lstStyle/>
          <a:p>
            <a:fld id="{59214167-E1A5-3945-8E06-82ED2D3A03C3}" type="slidenum">
              <a:rPr lang="en-GB" altLang="en-US" smtClean="0"/>
              <a:pPr/>
              <a:t>53</a:t>
            </a:fld>
            <a:endParaRPr lang="en-GB" altLang="en-US"/>
          </a:p>
        </p:txBody>
      </p:sp>
    </p:spTree>
    <p:extLst>
      <p:ext uri="{BB962C8B-B14F-4D97-AF65-F5344CB8AC3E}">
        <p14:creationId xmlns:p14="http://schemas.microsoft.com/office/powerpoint/2010/main" val="253313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09/01/2023</a:t>
            </a:fld>
            <a:endParaRPr lang="en-GB" altLang="en-US"/>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defRPr>
            </a:lvl1pPr>
            <a:lvl2pPr>
              <a:spcAft>
                <a:spcPts val="600"/>
              </a:spcAft>
              <a:defRPr>
                <a:latin typeface="Gill Sans MT" panose="020B0502020104020203" pitchFamily="34" charset="77"/>
              </a:defRPr>
            </a:lvl2pPr>
            <a:lvl3pPr>
              <a:spcAft>
                <a:spcPts val="600"/>
              </a:spcAft>
              <a:defRPr>
                <a:latin typeface="Gill Sans MT" panose="020B0502020104020203" pitchFamily="34" charset="77"/>
              </a:defRPr>
            </a:lvl3pPr>
            <a:lvl4pPr>
              <a:spcAft>
                <a:spcPts val="600"/>
              </a:spcAft>
              <a:defRPr>
                <a:latin typeface="Gill Sans MT" panose="020B0502020104020203" pitchFamily="34" charset="77"/>
              </a:defRPr>
            </a:lvl4pPr>
            <a:lvl5pPr>
              <a:spcAft>
                <a:spcPts val="60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09/01/2023</a:t>
            </a:fld>
            <a:endParaRPr lang="en-GB" altLang="en-US"/>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09/01/2023</a:t>
            </a:fld>
            <a:endParaRPr lang="en-GB" altLang="en-US"/>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09/01/2023</a:t>
            </a:fld>
            <a:endParaRPr lang="en-GB" altLang="en-US"/>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09/01/2023</a:t>
            </a:fld>
            <a:endParaRPr lang="en-GB" altLang="en-US"/>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09/01/2023</a:t>
            </a:fld>
            <a:endParaRPr lang="en-GB" altLang="en-US"/>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09/01/2023</a:t>
            </a:fld>
            <a:endParaRPr lang="en-GB" altLang="en-US"/>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09/01/2023</a:t>
            </a:fld>
            <a:endParaRPr lang="en-GB" altLang="en-US"/>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09/01/2023</a:t>
            </a:fld>
            <a:endParaRPr lang="en-GB" altLang="en-US"/>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ＭＳ Ｐゴシック" charset="0"/>
              </a:defRPr>
            </a:lvl1pPr>
          </a:lstStyle>
          <a:p>
            <a:pPr>
              <a:defRPr/>
            </a:pPr>
            <a:endParaRPr lang="en-GB"/>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defRPr>
            </a:lvl1pPr>
          </a:lstStyle>
          <a:p>
            <a:fld id="{07E9AECC-8061-DA49-97AE-2E5615142E93}" type="slidenum">
              <a:rPr lang="en-GB" altLang="en-US"/>
              <a:pPr/>
              <a:t>‹#›</a:t>
            </a:fld>
            <a:endParaRPr lang="en-GB" altLang="en-US"/>
          </a:p>
        </p:txBody>
      </p:sp>
      <p:pic>
        <p:nvPicPr>
          <p:cNvPr id="2" name="Graphic 1">
            <a:extLst>
              <a:ext uri="{FF2B5EF4-FFF2-40B4-BE49-F238E27FC236}">
                <a16:creationId xmlns:a16="http://schemas.microsoft.com/office/drawing/2014/main" id="{53A3A363-7BDB-0011-BBFD-2AE874825249}"/>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ＭＳ Ｐゴシック" charset="0"/>
          <a:cs typeface="+mn-cs"/>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Arial" charset="0"/>
          <a:cs typeface="+mn-cs"/>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learning.oreilly.com/library/view/machine-learning-with/978178588993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pPr>
                <a:spcBef>
                  <a:spcPct val="0"/>
                </a:spcBef>
                <a:buFontTx/>
                <a:buNone/>
              </a:pPr>
              <a:t>1</a:t>
            </a:fld>
            <a:endParaRPr lang="en-GB" altLang="en-US" sz="1167"/>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6299729" cy="214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rPr>
              <a:t>Machine Learning for Neuroscience </a:t>
            </a:r>
          </a:p>
          <a:p>
            <a:pPr eaLnBrk="1" hangingPunct="1">
              <a:spcBef>
                <a:spcPct val="0"/>
              </a:spcBef>
              <a:buFontTx/>
              <a:buNone/>
            </a:pPr>
            <a:endParaRPr lang="en-GB" altLang="en-US" sz="3000" dirty="0">
              <a:solidFill>
                <a:srgbClr val="003D7D"/>
              </a:solidFill>
            </a:endParaRPr>
          </a:p>
          <a:p>
            <a:pPr eaLnBrk="1" hangingPunct="1">
              <a:spcBef>
                <a:spcPct val="0"/>
              </a:spcBef>
              <a:buNone/>
            </a:pPr>
            <a:r>
              <a:rPr lang="en-GB" sz="2000" dirty="0">
                <a:solidFill>
                  <a:srgbClr val="003D7D"/>
                </a:solidFill>
              </a:rPr>
              <a:t>Regression models and linear prediction</a:t>
            </a:r>
          </a:p>
          <a:p>
            <a:pPr eaLnBrk="1" hangingPunct="1">
              <a:spcBef>
                <a:spcPct val="0"/>
              </a:spcBef>
              <a:buFontTx/>
              <a:buNone/>
            </a:pPr>
            <a:r>
              <a:rPr lang="en-GB" altLang="en-US" sz="2000" dirty="0">
                <a:solidFill>
                  <a:srgbClr val="003D7D"/>
                </a:solidFill>
              </a:rPr>
              <a:t> </a:t>
            </a:r>
          </a:p>
          <a:p>
            <a:pPr eaLnBrk="1" hangingPunct="1">
              <a:spcBef>
                <a:spcPct val="0"/>
              </a:spcBef>
              <a:buFontTx/>
              <a:buNone/>
            </a:pPr>
            <a:endParaRPr lang="en-GB" altLang="en-US" sz="3000" dirty="0">
              <a:solidFill>
                <a:srgbClr val="003D7D"/>
              </a:solidFill>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rPr>
              <a:t>Payam </a:t>
            </a:r>
            <a:r>
              <a:rPr lang="en-GB" altLang="en-US" sz="1333" dirty="0" err="1">
                <a:solidFill>
                  <a:srgbClr val="003D7D"/>
                </a:solidFill>
              </a:rPr>
              <a:t>Barnaghi</a:t>
            </a:r>
            <a:endParaRPr lang="en-GB" altLang="en-US" sz="1333" dirty="0">
              <a:solidFill>
                <a:srgbClr val="003D7D"/>
              </a:solidFill>
            </a:endParaRPr>
          </a:p>
          <a:p>
            <a:pPr eaLnBrk="1" hangingPunct="1">
              <a:spcBef>
                <a:spcPct val="50000"/>
              </a:spcBef>
              <a:buFontTx/>
              <a:buNone/>
            </a:pPr>
            <a:r>
              <a:rPr lang="en-GB" altLang="en-US" sz="1333" dirty="0">
                <a:solidFill>
                  <a:srgbClr val="003D7D"/>
                </a:solidFill>
              </a:rPr>
              <a:t>Department of Brain Sciences</a:t>
            </a:r>
          </a:p>
          <a:p>
            <a:pPr eaLnBrk="1" hangingPunct="1">
              <a:spcBef>
                <a:spcPct val="50000"/>
              </a:spcBef>
              <a:buFontTx/>
              <a:buNone/>
            </a:pPr>
            <a:r>
              <a:rPr lang="en-GB" altLang="en-US" sz="1333" dirty="0">
                <a:solidFill>
                  <a:srgbClr val="003D7D"/>
                </a:solidFill>
              </a:rPr>
              <a:t>Imperial College London  </a:t>
            </a:r>
          </a:p>
          <a:p>
            <a:pPr eaLnBrk="1" hangingPunct="1">
              <a:spcBef>
                <a:spcPct val="50000"/>
              </a:spcBef>
              <a:buFontTx/>
              <a:buNone/>
            </a:pPr>
            <a:r>
              <a:rPr lang="en-GB" altLang="en-US" sz="1333" dirty="0">
                <a:solidFill>
                  <a:srgbClr val="003D7D"/>
                </a:solidFill>
              </a:rPr>
              <a:t>January 2023</a:t>
            </a: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C8EA-2AF4-C357-29BE-82142C313885}"/>
              </a:ext>
            </a:extLst>
          </p:cNvPr>
          <p:cNvSpPr>
            <a:spLocks noGrp="1"/>
          </p:cNvSpPr>
          <p:nvPr>
            <p:ph type="title"/>
          </p:nvPr>
        </p:nvSpPr>
        <p:spPr/>
        <p:txBody>
          <a:bodyPr/>
          <a:lstStyle/>
          <a:p>
            <a:r>
              <a:rPr lang="en-US" dirty="0"/>
              <a:t>Estimating the parameters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BC8BBF-8A93-37C8-C9B4-3414B04580FE}"/>
                  </a:ext>
                </a:extLst>
              </p:cNvPr>
              <p:cNvSpPr>
                <a:spLocks noGrp="1"/>
              </p:cNvSpPr>
              <p:nvPr>
                <p:ph idx="1"/>
              </p:nvPr>
            </p:nvSpPr>
            <p:spPr/>
            <p:txBody>
              <a:bodyPr/>
              <a:lstStyle/>
              <a:p>
                <a:r>
                  <a:rPr lang="en-US" dirty="0"/>
                  <a:t>Let:</a:t>
                </a:r>
              </a:p>
              <a:p>
                <a:pPr marL="0" indent="0">
                  <a:buNone/>
                </a:pPr>
                <a:r>
                  <a:rPr lang="en-US" dirty="0"/>
                  <a:t>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e>
                    </m:acc>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0</m:t>
                            </m:r>
                          </m:sub>
                        </m:sSub>
                      </m:e>
                    </m:acc>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1</m:t>
                            </m:r>
                          </m:sub>
                        </m:sSub>
                        <m:r>
                          <a:rPr lang="en-GB" b="0" i="1" smtClean="0">
                            <a:latin typeface="Cambria Math" panose="02040503050406030204" pitchFamily="18" charset="0"/>
                          </a:rPr>
                          <m:t> </m:t>
                        </m:r>
                      </m:e>
                    </m:acc>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r>
                  <a:rPr lang="en-US" dirty="0"/>
                  <a:t> </a:t>
                </a:r>
              </a:p>
              <a:p>
                <a:pPr marL="0" indent="0">
                  <a:buNone/>
                </a:pPr>
                <a:endParaRPr lang="en-US" dirty="0"/>
              </a:p>
              <a:p>
                <a:pPr marL="0" indent="0">
                  <a:buNone/>
                </a:pPr>
                <a:r>
                  <a:rPr lang="en-US" dirty="0"/>
                  <a:t>And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oMath>
                </a14:m>
                <a:r>
                  <a:rPr lang="en-US" dirty="0"/>
                  <a:t> to be the actual value of the target for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oMath>
                </a14:m>
                <a:endParaRPr lang="en-US" dirty="0"/>
              </a:p>
              <a:p>
                <a:pPr marL="0" indent="0">
                  <a:buNone/>
                </a:pPr>
                <a:endParaRPr lang="en-US" dirty="0"/>
              </a:p>
              <a:p>
                <a:pPr marL="0" indent="0">
                  <a:buNone/>
                </a:pPr>
                <a:r>
                  <a:rPr lang="en-US" dirty="0"/>
                  <a:t>Then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𝑒</m:t>
                        </m:r>
                      </m:e>
                      <m:sub>
                        <m:r>
                          <a:rPr lang="en-GB" i="1">
                            <a:latin typeface="Cambria Math" panose="02040503050406030204" pitchFamily="18" charset="0"/>
                          </a:rPr>
                          <m:t>𝑖</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oMath>
                </a14:m>
                <a:r>
                  <a:rPr lang="en-US" dirty="0"/>
                  <a:t> -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acc>
                  </m:oMath>
                </a14:m>
                <a:r>
                  <a:rPr lang="en-US" dirty="0"/>
                  <a:t> represents the error or the </a:t>
                </a:r>
                <a:r>
                  <a:rPr lang="en-US" dirty="0" err="1"/>
                  <a:t>i</a:t>
                </a:r>
                <a:r>
                  <a:rPr lang="en-US" baseline="30000" dirty="0" err="1"/>
                  <a:t>th</a:t>
                </a:r>
                <a:r>
                  <a:rPr lang="en-US" baseline="30000" dirty="0"/>
                  <a:t>  </a:t>
                </a:r>
                <a:r>
                  <a:rPr lang="en-US" i="1" dirty="0">
                    <a:solidFill>
                      <a:srgbClr val="FF0000"/>
                    </a:solidFill>
                  </a:rPr>
                  <a:t>residual. </a:t>
                </a:r>
              </a:p>
            </p:txBody>
          </p:sp>
        </mc:Choice>
        <mc:Fallback>
          <p:sp>
            <p:nvSpPr>
              <p:cNvPr id="3" name="Content Placeholder 2">
                <a:extLst>
                  <a:ext uri="{FF2B5EF4-FFF2-40B4-BE49-F238E27FC236}">
                    <a16:creationId xmlns:a16="http://schemas.microsoft.com/office/drawing/2014/main" id="{3ABC8BBF-8A93-37C8-C9B4-3414B04580FE}"/>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38BDC542-9014-EE91-1E89-4079F90D3216}"/>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a:p>
        </p:txBody>
      </p:sp>
    </p:spTree>
    <p:extLst>
      <p:ext uri="{BB962C8B-B14F-4D97-AF65-F5344CB8AC3E}">
        <p14:creationId xmlns:p14="http://schemas.microsoft.com/office/powerpoint/2010/main" val="164000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B20D-E909-4DF5-4D96-B61DA7F8C657}"/>
              </a:ext>
            </a:extLst>
          </p:cNvPr>
          <p:cNvSpPr>
            <a:spLocks noGrp="1"/>
          </p:cNvSpPr>
          <p:nvPr>
            <p:ph type="title"/>
          </p:nvPr>
        </p:nvSpPr>
        <p:spPr/>
        <p:txBody>
          <a:bodyPr/>
          <a:lstStyle/>
          <a:p>
            <a:r>
              <a:rPr lang="en-GB" dirty="0"/>
              <a:t>Residual</a:t>
            </a:r>
          </a:p>
        </p:txBody>
      </p:sp>
      <p:sp>
        <p:nvSpPr>
          <p:cNvPr id="3" name="Slide Number Placeholder 2">
            <a:extLst>
              <a:ext uri="{FF2B5EF4-FFF2-40B4-BE49-F238E27FC236}">
                <a16:creationId xmlns:a16="http://schemas.microsoft.com/office/drawing/2014/main" id="{EDE5AE4B-3B8B-B95A-8A13-6DFE3E3A6C5F}"/>
              </a:ext>
            </a:extLst>
          </p:cNvPr>
          <p:cNvSpPr>
            <a:spLocks noGrp="1"/>
          </p:cNvSpPr>
          <p:nvPr>
            <p:ph type="sldNum" sz="quarter" idx="12"/>
          </p:nvPr>
        </p:nvSpPr>
        <p:spPr/>
        <p:txBody>
          <a:bodyPr/>
          <a:lstStyle/>
          <a:p>
            <a:fld id="{BB98F552-A29D-2D4E-8192-F20670493719}" type="slidenum">
              <a:rPr lang="en-GB" altLang="en-US" smtClean="0"/>
              <a:pPr/>
              <a:t>11</a:t>
            </a:fld>
            <a:endParaRPr lang="en-GB" altLang="en-US"/>
          </a:p>
        </p:txBody>
      </p:sp>
      <p:pic>
        <p:nvPicPr>
          <p:cNvPr id="4" name="Picture 3" descr="Chart, line chart&#10;&#10;Description automatically generated">
            <a:extLst>
              <a:ext uri="{FF2B5EF4-FFF2-40B4-BE49-F238E27FC236}">
                <a16:creationId xmlns:a16="http://schemas.microsoft.com/office/drawing/2014/main" id="{D2FF551D-F6A6-B04A-7990-1EBA7401A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324269"/>
            <a:ext cx="3382896" cy="2549429"/>
          </a:xfrm>
          <a:prstGeom prst="rect">
            <a:avLst/>
          </a:prstGeom>
        </p:spPr>
      </p:pic>
      <p:pic>
        <p:nvPicPr>
          <p:cNvPr id="5" name="Picture 4">
            <a:extLst>
              <a:ext uri="{FF2B5EF4-FFF2-40B4-BE49-F238E27FC236}">
                <a16:creationId xmlns:a16="http://schemas.microsoft.com/office/drawing/2014/main" id="{6B17C73B-C642-BB85-E59C-C8A82B4ED81A}"/>
              </a:ext>
            </a:extLst>
          </p:cNvPr>
          <p:cNvPicPr>
            <a:picLocks/>
          </p:cNvPicPr>
          <p:nvPr/>
        </p:nvPicPr>
        <p:blipFill>
          <a:blip r:embed="rId3"/>
          <a:stretch>
            <a:fillRect/>
          </a:stretch>
        </p:blipFill>
        <p:spPr>
          <a:xfrm>
            <a:off x="928965" y="4585692"/>
            <a:ext cx="4357886" cy="190103"/>
          </a:xfrm>
          <a:prstGeom prst="rect">
            <a:avLst/>
          </a:prstGeom>
        </p:spPr>
      </p:pic>
      <p:pic>
        <p:nvPicPr>
          <p:cNvPr id="6" name="Picture 5">
            <a:extLst>
              <a:ext uri="{FF2B5EF4-FFF2-40B4-BE49-F238E27FC236}">
                <a16:creationId xmlns:a16="http://schemas.microsoft.com/office/drawing/2014/main" id="{572923BA-DE8D-3176-B4C5-58F972DAA197}"/>
              </a:ext>
            </a:extLst>
          </p:cNvPr>
          <p:cNvPicPr>
            <a:picLocks/>
          </p:cNvPicPr>
          <p:nvPr/>
        </p:nvPicPr>
        <p:blipFill>
          <a:blip r:embed="rId4"/>
          <a:stretch>
            <a:fillRect/>
          </a:stretch>
        </p:blipFill>
        <p:spPr>
          <a:xfrm>
            <a:off x="961487" y="5057429"/>
            <a:ext cx="5069284" cy="246658"/>
          </a:xfrm>
          <a:prstGeom prst="rect">
            <a:avLst/>
          </a:prstGeom>
        </p:spPr>
      </p:pic>
    </p:spTree>
    <p:extLst>
      <p:ext uri="{BB962C8B-B14F-4D97-AF65-F5344CB8AC3E}">
        <p14:creationId xmlns:p14="http://schemas.microsoft.com/office/powerpoint/2010/main" val="3261606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5C33-B7C4-24D5-4F0C-FE69B8CE8B8B}"/>
              </a:ext>
            </a:extLst>
          </p:cNvPr>
          <p:cNvSpPr>
            <a:spLocks noGrp="1"/>
          </p:cNvSpPr>
          <p:nvPr>
            <p:ph type="title"/>
          </p:nvPr>
        </p:nvSpPr>
        <p:spPr/>
        <p:txBody>
          <a:bodyPr/>
          <a:lstStyle/>
          <a:p>
            <a:r>
              <a:rPr lang="en-US" dirty="0"/>
              <a:t>Estimating the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1BA1AF-98DC-C21D-88A0-4BD532226726}"/>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𝑦</m:t>
                              </m:r>
                            </m:e>
                            <m:sub>
                              <m:r>
                                <a:rPr lang="en-GB" sz="1800" b="0" i="1" smtClean="0">
                                  <a:latin typeface="Cambria Math" panose="02040503050406030204" pitchFamily="18" charset="0"/>
                                </a:rPr>
                                <m:t>𝑖</m:t>
                              </m:r>
                            </m:sub>
                          </m:sSub>
                        </m:e>
                      </m:acc>
                      <m:r>
                        <a:rPr lang="en-GB" sz="1800" b="0" i="1" smtClean="0">
                          <a:latin typeface="Cambria Math" panose="02040503050406030204" pitchFamily="18" charset="0"/>
                        </a:rPr>
                        <m:t>= </m:t>
                      </m:r>
                      <m:acc>
                        <m:accPr>
                          <m:chr m:val="̂"/>
                          <m:ctrlPr>
                            <a:rPr lang="en-GB" sz="1800" b="0" i="1" smtClean="0">
                              <a:latin typeface="Cambria Math" panose="02040503050406030204" pitchFamily="18" charset="0"/>
                            </a:rPr>
                          </m:ctrlPr>
                        </m:accP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rPr>
                                <m:t>0</m:t>
                              </m:r>
                            </m:sub>
                          </m:sSub>
                        </m:e>
                      </m:acc>
                      <m:r>
                        <a:rPr lang="en-GB" sz="1800" b="0" i="1" smtClean="0">
                          <a:latin typeface="Cambria Math" panose="02040503050406030204" pitchFamily="18" charset="0"/>
                        </a:rPr>
                        <m:t>+  </m:t>
                      </m:r>
                      <m:acc>
                        <m:accPr>
                          <m:chr m:val="̂"/>
                          <m:ctrlPr>
                            <a:rPr lang="en-GB" sz="1800" b="0" i="1" smtClean="0">
                              <a:latin typeface="Cambria Math" panose="02040503050406030204" pitchFamily="18" charset="0"/>
                            </a:rPr>
                          </m:ctrlPr>
                        </m:accP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rPr>
                                <m:t>1</m:t>
                              </m:r>
                            </m:sub>
                          </m:sSub>
                          <m:r>
                            <a:rPr lang="en-GB" sz="1800" b="0" i="1" smtClean="0">
                              <a:latin typeface="Cambria Math" panose="02040503050406030204" pitchFamily="18" charset="0"/>
                            </a:rPr>
                            <m:t> </m:t>
                          </m:r>
                        </m:e>
                      </m:acc>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𝑖</m:t>
                          </m:r>
                        </m:sub>
                      </m:sSub>
                    </m:oMath>
                  </m:oMathPara>
                </a14:m>
                <a:endParaRPr lang="en-GB" sz="1800" dirty="0">
                  <a:solidFill>
                    <a:srgbClr val="3333B2"/>
                  </a:solidFill>
                  <a:effectLst/>
                  <a:latin typeface="CMR10"/>
                </a:endParaRPr>
              </a:p>
              <a:p>
                <a:pPr marL="0" indent="0" algn="ctr">
                  <a:buNone/>
                </a:pPr>
                <a14:m>
                  <m:oMath xmlns:m="http://schemas.openxmlformats.org/officeDocument/2006/math">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𝑒</m:t>
                        </m:r>
                      </m:e>
                      <m:sub>
                        <m:r>
                          <a:rPr lang="en-GB" sz="1800" i="1">
                            <a:latin typeface="Cambria Math" panose="02040503050406030204" pitchFamily="18" charset="0"/>
                          </a:rPr>
                          <m:t>𝑖</m:t>
                        </m:r>
                      </m:sub>
                    </m:sSub>
                  </m:oMath>
                </a14:m>
                <a:r>
                  <a:rPr lang="en-US" sz="1800" dirty="0"/>
                  <a:t> = </a:t>
                </a:r>
                <a14:m>
                  <m:oMath xmlns:m="http://schemas.openxmlformats.org/officeDocument/2006/math">
                    <m:sSub>
                      <m:sSubPr>
                        <m:ctrlPr>
                          <a:rPr lang="en-US" sz="1800" i="1">
                            <a:latin typeface="Cambria Math" panose="02040503050406030204" pitchFamily="18" charset="0"/>
                          </a:rPr>
                        </m:ctrlPr>
                      </m:sSubPr>
                      <m:e>
                        <m:r>
                          <a:rPr lang="en-GB" sz="1800" i="1">
                            <a:latin typeface="Cambria Math" panose="02040503050406030204" pitchFamily="18" charset="0"/>
                          </a:rPr>
                          <m:t>𝑦</m:t>
                        </m:r>
                      </m:e>
                      <m:sub>
                        <m:r>
                          <a:rPr lang="en-GB" sz="1800" i="1">
                            <a:latin typeface="Cambria Math" panose="02040503050406030204" pitchFamily="18" charset="0"/>
                          </a:rPr>
                          <m:t>𝑖</m:t>
                        </m:r>
                      </m:sub>
                    </m:sSub>
                  </m:oMath>
                </a14:m>
                <a:r>
                  <a:rPr lang="en-US" sz="1800" dirty="0"/>
                  <a:t> - </a:t>
                </a:r>
                <a14:m>
                  <m:oMath xmlns:m="http://schemas.openxmlformats.org/officeDocument/2006/math">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GB" sz="1800" i="1">
                                <a:latin typeface="Cambria Math" panose="02040503050406030204" pitchFamily="18" charset="0"/>
                              </a:rPr>
                              <m:t>𝑦</m:t>
                            </m:r>
                          </m:e>
                          <m:sub>
                            <m:r>
                              <a:rPr lang="en-GB" sz="1800" i="1">
                                <a:latin typeface="Cambria Math" panose="02040503050406030204" pitchFamily="18" charset="0"/>
                              </a:rPr>
                              <m:t>𝑖</m:t>
                            </m:r>
                          </m:sub>
                        </m:sSub>
                      </m:e>
                    </m:acc>
                  </m:oMath>
                </a14:m>
                <a:endParaRPr lang="en-GB" sz="1800" dirty="0">
                  <a:solidFill>
                    <a:srgbClr val="3333B2"/>
                  </a:solidFill>
                  <a:effectLst/>
                  <a:latin typeface="CMR10"/>
                </a:endParaRPr>
              </a:p>
              <a:p>
                <a:endParaRPr lang="en-GB" sz="1800" dirty="0">
                  <a:solidFill>
                    <a:srgbClr val="3333B2"/>
                  </a:solidFill>
                  <a:latin typeface="CMR10"/>
                </a:endParaRPr>
              </a:p>
              <a:p>
                <a:r>
                  <a:rPr lang="en-GB" sz="1800" dirty="0">
                    <a:solidFill>
                      <a:srgbClr val="3333B2"/>
                    </a:solidFill>
                    <a:effectLst/>
                    <a:latin typeface="CMR10"/>
                  </a:rPr>
                  <a:t>The </a:t>
                </a:r>
                <a:r>
                  <a:rPr lang="en-GB" sz="1800" dirty="0">
                    <a:solidFill>
                      <a:srgbClr val="009900"/>
                    </a:solidFill>
                    <a:effectLst/>
                    <a:latin typeface="CMTI10"/>
                  </a:rPr>
                  <a:t>residual sum of squares </a:t>
                </a:r>
                <a:r>
                  <a:rPr lang="en-GB" sz="1800" dirty="0">
                    <a:solidFill>
                      <a:srgbClr val="3333B2"/>
                    </a:solidFill>
                    <a:effectLst/>
                    <a:latin typeface="CMR10"/>
                  </a:rPr>
                  <a:t>(RSS) is defined as:</a:t>
                </a:r>
              </a:p>
              <a:p>
                <a:endParaRPr lang="en-GB" sz="1800" dirty="0">
                  <a:solidFill>
                    <a:srgbClr val="3333B2"/>
                  </a:solidFill>
                  <a:latin typeface="CMR10"/>
                </a:endParaRPr>
              </a:p>
              <a:p>
                <a:pPr marL="0" indent="0">
                  <a:buNone/>
                </a:pPr>
                <a14:m>
                  <m:oMath xmlns:m="http://schemas.openxmlformats.org/officeDocument/2006/math">
                    <m:r>
                      <a:rPr lang="en-GB" sz="1800" b="0" i="1" smtClean="0">
                        <a:solidFill>
                          <a:srgbClr val="3333B2"/>
                        </a:solidFill>
                        <a:effectLst/>
                        <a:latin typeface="Cambria Math" panose="02040503050406030204" pitchFamily="18" charset="0"/>
                      </a:rPr>
                      <m:t>𝑅𝑆𝑆</m:t>
                    </m:r>
                    <m:r>
                      <a:rPr lang="en-GB" sz="1800" b="0" i="1" smtClean="0">
                        <a:solidFill>
                          <a:srgbClr val="3333B2"/>
                        </a:solidFill>
                        <a:effectLst/>
                        <a:latin typeface="Cambria Math" panose="02040503050406030204" pitchFamily="18" charset="0"/>
                      </a:rPr>
                      <m:t>= </m:t>
                    </m:r>
                    <m:sSubSup>
                      <m:sSubSupPr>
                        <m:ctrlPr>
                          <a:rPr lang="en-GB" sz="1800" b="0" i="1" smtClean="0">
                            <a:solidFill>
                              <a:srgbClr val="3333B2"/>
                            </a:solidFill>
                            <a:effectLst/>
                            <a:latin typeface="Cambria Math" panose="02040503050406030204" pitchFamily="18" charset="0"/>
                          </a:rPr>
                        </m:ctrlPr>
                      </m:sSubSupPr>
                      <m:e>
                        <m:r>
                          <a:rPr lang="en-GB" sz="1800" b="0" i="1" smtClean="0">
                            <a:solidFill>
                              <a:srgbClr val="3333B2"/>
                            </a:solidFill>
                            <a:effectLst/>
                            <a:latin typeface="Cambria Math" panose="02040503050406030204" pitchFamily="18" charset="0"/>
                          </a:rPr>
                          <m:t>𝑒</m:t>
                        </m:r>
                      </m:e>
                      <m:sub>
                        <m:r>
                          <a:rPr lang="en-GB" sz="1800" b="0" i="1" smtClean="0">
                            <a:solidFill>
                              <a:srgbClr val="3333B2"/>
                            </a:solidFill>
                            <a:effectLst/>
                            <a:latin typeface="Cambria Math" panose="02040503050406030204" pitchFamily="18" charset="0"/>
                          </a:rPr>
                          <m:t>1</m:t>
                        </m:r>
                      </m:sub>
                      <m:sup>
                        <m:r>
                          <a:rPr lang="en-GB" sz="1800" b="0" i="1" smtClean="0">
                            <a:solidFill>
                              <a:srgbClr val="3333B2"/>
                            </a:solidFill>
                            <a:effectLst/>
                            <a:latin typeface="Cambria Math" panose="02040503050406030204" pitchFamily="18" charset="0"/>
                          </a:rPr>
                          <m:t>2</m:t>
                        </m:r>
                      </m:sup>
                    </m:sSubSup>
                  </m:oMath>
                </a14:m>
                <a:r>
                  <a:rPr lang="en-GB" sz="1800" dirty="0">
                    <a:solidFill>
                      <a:srgbClr val="3333B2"/>
                    </a:solidFill>
                    <a:effectLst/>
                    <a:latin typeface="CMR10"/>
                  </a:rPr>
                  <a:t> + </a:t>
                </a:r>
                <a14:m>
                  <m:oMath xmlns:m="http://schemas.openxmlformats.org/officeDocument/2006/math">
                    <m:sSubSup>
                      <m:sSubSupPr>
                        <m:ctrlPr>
                          <a:rPr lang="en-GB" sz="1800" i="1">
                            <a:solidFill>
                              <a:srgbClr val="3333B2"/>
                            </a:solidFill>
                            <a:latin typeface="Cambria Math" panose="02040503050406030204" pitchFamily="18" charset="0"/>
                          </a:rPr>
                        </m:ctrlPr>
                      </m:sSubSupPr>
                      <m:e>
                        <m:r>
                          <a:rPr lang="en-GB" sz="1800" i="1">
                            <a:solidFill>
                              <a:srgbClr val="3333B2"/>
                            </a:solidFill>
                            <a:latin typeface="Cambria Math" panose="02040503050406030204" pitchFamily="18" charset="0"/>
                          </a:rPr>
                          <m:t>𝑒</m:t>
                        </m:r>
                      </m:e>
                      <m:sub>
                        <m:r>
                          <a:rPr lang="en-GB" sz="1800" b="0" i="1" smtClean="0">
                            <a:solidFill>
                              <a:srgbClr val="3333B2"/>
                            </a:solidFill>
                            <a:latin typeface="Cambria Math" panose="02040503050406030204" pitchFamily="18" charset="0"/>
                          </a:rPr>
                          <m:t>2</m:t>
                        </m:r>
                      </m:sub>
                      <m:sup>
                        <m:r>
                          <a:rPr lang="en-GB" sz="1800" i="1">
                            <a:solidFill>
                              <a:srgbClr val="3333B2"/>
                            </a:solidFill>
                            <a:latin typeface="Cambria Math" panose="02040503050406030204" pitchFamily="18" charset="0"/>
                          </a:rPr>
                          <m:t>2</m:t>
                        </m:r>
                      </m:sup>
                    </m:sSubSup>
                  </m:oMath>
                </a14:m>
                <a:r>
                  <a:rPr lang="en-GB" sz="1800" dirty="0">
                    <a:solidFill>
                      <a:srgbClr val="3333B2"/>
                    </a:solidFill>
                    <a:effectLst/>
                    <a:latin typeface="CMR10"/>
                  </a:rPr>
                  <a:t> + … + </a:t>
                </a:r>
                <a14:m>
                  <m:oMath xmlns:m="http://schemas.openxmlformats.org/officeDocument/2006/math">
                    <m:sSubSup>
                      <m:sSubSupPr>
                        <m:ctrlPr>
                          <a:rPr lang="en-GB" sz="1800" i="1">
                            <a:solidFill>
                              <a:srgbClr val="3333B2"/>
                            </a:solidFill>
                            <a:latin typeface="Cambria Math" panose="02040503050406030204" pitchFamily="18" charset="0"/>
                          </a:rPr>
                        </m:ctrlPr>
                      </m:sSubSupPr>
                      <m:e>
                        <m:r>
                          <a:rPr lang="en-GB" sz="1800" i="1">
                            <a:solidFill>
                              <a:srgbClr val="3333B2"/>
                            </a:solidFill>
                            <a:latin typeface="Cambria Math" panose="02040503050406030204" pitchFamily="18" charset="0"/>
                          </a:rPr>
                          <m:t>𝑒</m:t>
                        </m:r>
                      </m:e>
                      <m:sub>
                        <m:r>
                          <a:rPr lang="en-GB" sz="1800" b="0" i="1" smtClean="0">
                            <a:solidFill>
                              <a:srgbClr val="3333B2"/>
                            </a:solidFill>
                            <a:latin typeface="Cambria Math" panose="02040503050406030204" pitchFamily="18" charset="0"/>
                          </a:rPr>
                          <m:t>𝑛</m:t>
                        </m:r>
                      </m:sub>
                      <m:sup>
                        <m:r>
                          <a:rPr lang="en-GB" sz="1800" i="1">
                            <a:solidFill>
                              <a:srgbClr val="3333B2"/>
                            </a:solidFill>
                            <a:latin typeface="Cambria Math" panose="02040503050406030204" pitchFamily="18" charset="0"/>
                          </a:rPr>
                          <m:t>2</m:t>
                        </m:r>
                      </m:sup>
                    </m:sSubSup>
                  </m:oMath>
                </a14:m>
                <a:r>
                  <a:rPr lang="en-GB" sz="1800" dirty="0">
                    <a:solidFill>
                      <a:srgbClr val="3333B2"/>
                    </a:solidFill>
                    <a:latin typeface="CMR10"/>
                  </a:rPr>
                  <a:t> </a:t>
                </a:r>
                <a:endParaRPr lang="en-GB" sz="1800" dirty="0">
                  <a:solidFill>
                    <a:srgbClr val="3333B2"/>
                  </a:solidFill>
                  <a:effectLst/>
                  <a:latin typeface="CMSY10"/>
                </a:endParaRPr>
              </a:p>
              <a:p>
                <a:endParaRPr lang="en-US" dirty="0"/>
              </a:p>
            </p:txBody>
          </p:sp>
        </mc:Choice>
        <mc:Fallback xmlns="">
          <p:sp>
            <p:nvSpPr>
              <p:cNvPr id="3" name="Content Placeholder 2">
                <a:extLst>
                  <a:ext uri="{FF2B5EF4-FFF2-40B4-BE49-F238E27FC236}">
                    <a16:creationId xmlns:a16="http://schemas.microsoft.com/office/drawing/2014/main" id="{FC1BA1AF-98DC-C21D-88A0-4BD532226726}"/>
                  </a:ext>
                </a:extLst>
              </p:cNvPr>
              <p:cNvSpPr>
                <a:spLocks noGrp="1" noRot="1" noChangeAspect="1" noMove="1" noResize="1" noEditPoints="1" noAdjustHandles="1" noChangeArrowheads="1" noChangeShapeType="1" noTextEdit="1"/>
              </p:cNvSpPr>
              <p:nvPr>
                <p:ph idx="1"/>
              </p:nvPr>
            </p:nvSpPr>
            <p:spPr>
              <a:blipFill>
                <a:blip r:embed="rId2"/>
                <a:stretch>
                  <a:fillRect l="-617" t="-6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2467E29-CBB9-64D0-6C0B-FD4C777B3EC2}"/>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a:p>
        </p:txBody>
      </p:sp>
    </p:spTree>
    <p:extLst>
      <p:ext uri="{BB962C8B-B14F-4D97-AF65-F5344CB8AC3E}">
        <p14:creationId xmlns:p14="http://schemas.microsoft.com/office/powerpoint/2010/main" val="256659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978A-D401-DC94-4427-5CFDD65C3E6C}"/>
              </a:ext>
            </a:extLst>
          </p:cNvPr>
          <p:cNvSpPr>
            <a:spLocks noGrp="1"/>
          </p:cNvSpPr>
          <p:nvPr>
            <p:ph type="title"/>
          </p:nvPr>
        </p:nvSpPr>
        <p:spPr/>
        <p:txBody>
          <a:bodyPr/>
          <a:lstStyle/>
          <a:p>
            <a:r>
              <a:rPr lang="en-US" dirty="0"/>
              <a:t>Estimating the parameters*</a:t>
            </a:r>
          </a:p>
        </p:txBody>
      </p:sp>
      <p:sp>
        <p:nvSpPr>
          <p:cNvPr id="3" name="Content Placeholder 2">
            <a:extLst>
              <a:ext uri="{FF2B5EF4-FFF2-40B4-BE49-F238E27FC236}">
                <a16:creationId xmlns:a16="http://schemas.microsoft.com/office/drawing/2014/main" id="{9ACCEFB1-FC27-7C02-DCF0-B17BD4FC796E}"/>
              </a:ext>
            </a:extLst>
          </p:cNvPr>
          <p:cNvSpPr>
            <a:spLocks noGrp="1"/>
          </p:cNvSpPr>
          <p:nvPr>
            <p:ph idx="1"/>
          </p:nvPr>
        </p:nvSpPr>
        <p:spPr/>
        <p:txBody>
          <a:bodyPr/>
          <a:lstStyle/>
          <a:p>
            <a:r>
              <a:rPr lang="en-GB" sz="1800" dirty="0">
                <a:solidFill>
                  <a:srgbClr val="3333B2"/>
                </a:solidFill>
                <a:effectLst/>
                <a:latin typeface="CMR10"/>
              </a:rPr>
              <a:t>The least squares approach chooses </a:t>
            </a:r>
            <a:r>
              <a:rPr lang="el-GR" sz="1800" dirty="0">
                <a:solidFill>
                  <a:srgbClr val="3333B2"/>
                </a:solidFill>
                <a:effectLst/>
                <a:latin typeface="CMMI10"/>
              </a:rPr>
              <a:t>β</a:t>
            </a:r>
            <a:r>
              <a:rPr lang="el-GR" sz="1800" dirty="0">
                <a:solidFill>
                  <a:srgbClr val="3333B2"/>
                </a:solidFill>
                <a:effectLst/>
                <a:latin typeface="CMR10"/>
              </a:rPr>
              <a:t>ˆ</a:t>
            </a:r>
            <a:r>
              <a:rPr lang="el-GR" sz="1800" baseline="-25000" dirty="0">
                <a:solidFill>
                  <a:srgbClr val="3333B2"/>
                </a:solidFill>
                <a:effectLst/>
                <a:latin typeface="CMR8"/>
              </a:rPr>
              <a:t>0</a:t>
            </a:r>
            <a:r>
              <a:rPr lang="el-GR" sz="1800" dirty="0">
                <a:solidFill>
                  <a:srgbClr val="3333B2"/>
                </a:solidFill>
                <a:effectLst/>
                <a:latin typeface="CMR8"/>
              </a:rPr>
              <a:t> </a:t>
            </a:r>
            <a:r>
              <a:rPr lang="en-GB" sz="1800" dirty="0">
                <a:solidFill>
                  <a:srgbClr val="3333B2"/>
                </a:solidFill>
                <a:effectLst/>
                <a:latin typeface="CMR10"/>
              </a:rPr>
              <a:t>and </a:t>
            </a:r>
            <a:r>
              <a:rPr lang="el-GR" sz="1800" dirty="0">
                <a:solidFill>
                  <a:srgbClr val="3333B2"/>
                </a:solidFill>
                <a:effectLst/>
                <a:latin typeface="CMMI10"/>
              </a:rPr>
              <a:t>β</a:t>
            </a:r>
            <a:r>
              <a:rPr lang="el-GR" sz="1800" dirty="0">
                <a:solidFill>
                  <a:srgbClr val="3333B2"/>
                </a:solidFill>
                <a:effectLst/>
                <a:latin typeface="CMR10"/>
              </a:rPr>
              <a:t>ˆ</a:t>
            </a:r>
            <a:r>
              <a:rPr lang="el-GR" sz="1800" baseline="-25000" dirty="0">
                <a:solidFill>
                  <a:srgbClr val="3333B2"/>
                </a:solidFill>
                <a:effectLst/>
                <a:latin typeface="CMR8"/>
              </a:rPr>
              <a:t>1</a:t>
            </a:r>
            <a:r>
              <a:rPr lang="el-GR" sz="1800" dirty="0">
                <a:solidFill>
                  <a:srgbClr val="3333B2"/>
                </a:solidFill>
                <a:effectLst/>
                <a:latin typeface="CMR8"/>
              </a:rPr>
              <a:t> </a:t>
            </a:r>
            <a:r>
              <a:rPr lang="en-GB" sz="1800" dirty="0">
                <a:solidFill>
                  <a:srgbClr val="3333B2"/>
                </a:solidFill>
                <a:effectLst/>
                <a:latin typeface="CMR10"/>
              </a:rPr>
              <a:t>to minimize the RSS. </a:t>
            </a:r>
          </a:p>
          <a:p>
            <a:r>
              <a:rPr lang="en-GB" sz="1800" dirty="0">
                <a:solidFill>
                  <a:srgbClr val="3333B2"/>
                </a:solidFill>
                <a:effectLst/>
                <a:latin typeface="CMR10"/>
              </a:rPr>
              <a:t>The minimizing values can be shown to be </a:t>
            </a:r>
            <a:endParaRPr lang="en-GB" sz="1800" dirty="0">
              <a:solidFill>
                <a:srgbClr val="3333B2"/>
              </a:solidFill>
              <a:effectLst/>
              <a:latin typeface="CMSY10"/>
            </a:endParaRPr>
          </a:p>
          <a:p>
            <a:endParaRPr lang="en-US" dirty="0"/>
          </a:p>
        </p:txBody>
      </p:sp>
      <p:sp>
        <p:nvSpPr>
          <p:cNvPr id="4" name="Slide Number Placeholder 3">
            <a:extLst>
              <a:ext uri="{FF2B5EF4-FFF2-40B4-BE49-F238E27FC236}">
                <a16:creationId xmlns:a16="http://schemas.microsoft.com/office/drawing/2014/main" id="{71951B5C-5A7C-6B5E-26E1-A7CC0F1C3FE2}"/>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a:p>
        </p:txBody>
      </p:sp>
      <p:pic>
        <p:nvPicPr>
          <p:cNvPr id="6" name="Picture 5" descr="Text, letter&#10;&#10;Description automatically generated">
            <a:extLst>
              <a:ext uri="{FF2B5EF4-FFF2-40B4-BE49-F238E27FC236}">
                <a16:creationId xmlns:a16="http://schemas.microsoft.com/office/drawing/2014/main" id="{87147173-93B4-FB12-1F9E-57C796A57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137420"/>
            <a:ext cx="7772400" cy="2281485"/>
          </a:xfrm>
          <a:prstGeom prst="rect">
            <a:avLst/>
          </a:prstGeom>
        </p:spPr>
      </p:pic>
      <p:sp>
        <p:nvSpPr>
          <p:cNvPr id="5" name="TextBox 4">
            <a:extLst>
              <a:ext uri="{FF2B5EF4-FFF2-40B4-BE49-F238E27FC236}">
                <a16:creationId xmlns:a16="http://schemas.microsoft.com/office/drawing/2014/main" id="{05FC7A76-D32B-6862-5BBC-2B364B2037B2}"/>
              </a:ext>
            </a:extLst>
          </p:cNvPr>
          <p:cNvSpPr txBox="1"/>
          <p:nvPr/>
        </p:nvSpPr>
        <p:spPr>
          <a:xfrm>
            <a:off x="457200" y="4760650"/>
            <a:ext cx="7772400" cy="738664"/>
          </a:xfrm>
          <a:prstGeom prst="rect">
            <a:avLst/>
          </a:prstGeom>
          <a:noFill/>
        </p:spPr>
        <p:txBody>
          <a:bodyPr wrap="square" rtlCol="0">
            <a:spAutoFit/>
          </a:bodyPr>
          <a:lstStyle/>
          <a:p>
            <a:r>
              <a:rPr lang="en-GB" sz="1400" i="1" dirty="0">
                <a:solidFill>
                  <a:srgbClr val="FF0000"/>
                </a:solidFill>
                <a:latin typeface="Gill Sans MT" panose="020B0502020104020203" pitchFamily="34" charset="77"/>
              </a:rPr>
              <a:t>*Note</a:t>
            </a:r>
            <a:r>
              <a:rPr lang="en-GB" sz="1400" dirty="0">
                <a:latin typeface="Gill Sans MT" panose="020B0502020104020203" pitchFamily="34" charset="77"/>
              </a:rPr>
              <a:t>:  When you see this star sign (*) on the slides, it means you can skip this slide if you are not interested in the detailed mathematical background. This information is provided as additional background and will not be part of the module assessment and/or you are not expected to know them. </a:t>
            </a:r>
          </a:p>
        </p:txBody>
      </p:sp>
    </p:spTree>
    <p:extLst>
      <p:ext uri="{BB962C8B-B14F-4D97-AF65-F5344CB8AC3E}">
        <p14:creationId xmlns:p14="http://schemas.microsoft.com/office/powerpoint/2010/main" val="361816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6CAC-819D-CCF5-8CB6-C7E6D06D2031}"/>
              </a:ext>
            </a:extLst>
          </p:cNvPr>
          <p:cNvSpPr>
            <a:spLocks noGrp="1"/>
          </p:cNvSpPr>
          <p:nvPr>
            <p:ph type="title"/>
          </p:nvPr>
        </p:nvSpPr>
        <p:spPr/>
        <p:txBody>
          <a:bodyPr/>
          <a:lstStyle/>
          <a:p>
            <a:r>
              <a:rPr lang="en-US" dirty="0"/>
              <a:t>Estimating the parameters in a simple regression</a:t>
            </a:r>
          </a:p>
        </p:txBody>
      </p:sp>
      <p:sp>
        <p:nvSpPr>
          <p:cNvPr id="3" name="Slide Number Placeholder 2">
            <a:extLst>
              <a:ext uri="{FF2B5EF4-FFF2-40B4-BE49-F238E27FC236}">
                <a16:creationId xmlns:a16="http://schemas.microsoft.com/office/drawing/2014/main" id="{2F5E7DE9-59AC-1C51-5DDD-B5046AEB31E9}"/>
              </a:ext>
            </a:extLst>
          </p:cNvPr>
          <p:cNvSpPr>
            <a:spLocks noGrp="1"/>
          </p:cNvSpPr>
          <p:nvPr>
            <p:ph type="sldNum" sz="quarter" idx="12"/>
          </p:nvPr>
        </p:nvSpPr>
        <p:spPr/>
        <p:txBody>
          <a:bodyPr/>
          <a:lstStyle/>
          <a:p>
            <a:fld id="{BB98F552-A29D-2D4E-8192-F20670493719}" type="slidenum">
              <a:rPr lang="en-GB" altLang="en-US" smtClean="0"/>
              <a:pPr/>
              <a:t>14</a:t>
            </a:fld>
            <a:endParaRPr lang="en-GB" altLang="en-US"/>
          </a:p>
        </p:txBody>
      </p:sp>
      <p:pic>
        <p:nvPicPr>
          <p:cNvPr id="5" name="Picture 4" descr="Chart, scatter chart&#10;&#10;Description automatically generated">
            <a:extLst>
              <a:ext uri="{FF2B5EF4-FFF2-40B4-BE49-F238E27FC236}">
                <a16:creationId xmlns:a16="http://schemas.microsoft.com/office/drawing/2014/main" id="{7CECF945-64B7-CFED-1CEA-CE14B1984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182546"/>
            <a:ext cx="5976664" cy="3824500"/>
          </a:xfrm>
          <a:prstGeom prst="rect">
            <a:avLst/>
          </a:prstGeom>
        </p:spPr>
      </p:pic>
    </p:spTree>
    <p:extLst>
      <p:ext uri="{BB962C8B-B14F-4D97-AF65-F5344CB8AC3E}">
        <p14:creationId xmlns:p14="http://schemas.microsoft.com/office/powerpoint/2010/main" val="361632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6AD69C-B7B6-E304-102E-E872ECC588AC}"/>
              </a:ext>
            </a:extLst>
          </p:cNvPr>
          <p:cNvSpPr>
            <a:spLocks noGrp="1"/>
          </p:cNvSpPr>
          <p:nvPr>
            <p:ph type="sldNum" sz="quarter" idx="12"/>
          </p:nvPr>
        </p:nvSpPr>
        <p:spPr/>
        <p:txBody>
          <a:bodyPr/>
          <a:lstStyle/>
          <a:p>
            <a:fld id="{894E80F9-0E08-3C4F-9F14-79BF2B78232D}" type="slidenum">
              <a:rPr lang="en-GB" altLang="en-US" smtClean="0"/>
              <a:pPr/>
              <a:t>15</a:t>
            </a:fld>
            <a:endParaRPr lang="en-GB" altLang="en-US"/>
          </a:p>
        </p:txBody>
      </p:sp>
      <p:pic>
        <p:nvPicPr>
          <p:cNvPr id="1026" name="Picture 2" descr="Figure">
            <a:extLst>
              <a:ext uri="{FF2B5EF4-FFF2-40B4-BE49-F238E27FC236}">
                <a16:creationId xmlns:a16="http://schemas.microsoft.com/office/drawing/2014/main" id="{6B327A0F-A1BF-2BF1-F875-700FD4919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673610"/>
            <a:ext cx="6192688" cy="46445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B27A779-0817-8AB9-D21C-CA1070B57CC2}"/>
              </a:ext>
            </a:extLst>
          </p:cNvPr>
          <p:cNvSpPr txBox="1"/>
          <p:nvPr/>
        </p:nvSpPr>
        <p:spPr>
          <a:xfrm>
            <a:off x="431329" y="5299678"/>
            <a:ext cx="7787208" cy="230832"/>
          </a:xfrm>
          <a:prstGeom prst="rect">
            <a:avLst/>
          </a:prstGeom>
          <a:noFill/>
        </p:spPr>
        <p:txBody>
          <a:bodyPr wrap="square" rtlCol="0">
            <a:spAutoFit/>
          </a:bodyPr>
          <a:lstStyle/>
          <a:p>
            <a:r>
              <a:rPr lang="en-US" sz="900" dirty="0"/>
              <a:t>Source: Nagesh Singh Chauhan, </a:t>
            </a:r>
            <a:r>
              <a:rPr lang="en-US" sz="900" dirty="0" err="1"/>
              <a:t>KDnuggets</a:t>
            </a:r>
            <a:r>
              <a:rPr lang="en-US" sz="900" dirty="0"/>
              <a:t> </a:t>
            </a:r>
            <a:r>
              <a:rPr lang="en-US" sz="900" i="1" dirty="0"/>
              <a:t>https://</a:t>
            </a:r>
            <a:r>
              <a:rPr lang="en-US" sz="900" i="1" dirty="0" err="1"/>
              <a:t>www.kdnuggets.com</a:t>
            </a:r>
            <a:r>
              <a:rPr lang="en-US" sz="900" i="1" dirty="0"/>
              <a:t>/2019/03/beginners-guide-linear-regression-python-scikit-</a:t>
            </a:r>
            <a:r>
              <a:rPr lang="en-US" sz="900" i="1" dirty="0" err="1"/>
              <a:t>learn.html</a:t>
            </a:r>
            <a:endParaRPr lang="en-US" sz="900" i="1" dirty="0"/>
          </a:p>
        </p:txBody>
      </p:sp>
    </p:spTree>
    <p:extLst>
      <p:ext uri="{BB962C8B-B14F-4D97-AF65-F5344CB8AC3E}">
        <p14:creationId xmlns:p14="http://schemas.microsoft.com/office/powerpoint/2010/main" val="110319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4A37-BBA4-6CC7-F420-636EE060D4E8}"/>
              </a:ext>
            </a:extLst>
          </p:cNvPr>
          <p:cNvSpPr>
            <a:spLocks noGrp="1"/>
          </p:cNvSpPr>
          <p:nvPr>
            <p:ph type="title"/>
          </p:nvPr>
        </p:nvSpPr>
        <p:spPr/>
        <p:txBody>
          <a:bodyPr/>
          <a:lstStyle/>
          <a:p>
            <a:r>
              <a:rPr lang="en-GB" dirty="0"/>
              <a:t>Estimation and prediction for multiple regression </a:t>
            </a:r>
            <a:endParaRPr lang="en-US" dirty="0"/>
          </a:p>
        </p:txBody>
      </p:sp>
      <p:sp>
        <p:nvSpPr>
          <p:cNvPr id="3" name="Slide Number Placeholder 2">
            <a:extLst>
              <a:ext uri="{FF2B5EF4-FFF2-40B4-BE49-F238E27FC236}">
                <a16:creationId xmlns:a16="http://schemas.microsoft.com/office/drawing/2014/main" id="{6B74DC2B-C186-5CE5-9D37-3B92B96D0DA5}"/>
              </a:ext>
            </a:extLst>
          </p:cNvPr>
          <p:cNvSpPr>
            <a:spLocks noGrp="1"/>
          </p:cNvSpPr>
          <p:nvPr>
            <p:ph type="sldNum" sz="quarter" idx="12"/>
          </p:nvPr>
        </p:nvSpPr>
        <p:spPr/>
        <p:txBody>
          <a:bodyPr/>
          <a:lstStyle/>
          <a:p>
            <a:fld id="{BB98F552-A29D-2D4E-8192-F20670493719}" type="slidenum">
              <a:rPr lang="en-GB" altLang="en-US" smtClean="0"/>
              <a:pPr/>
              <a:t>16</a:t>
            </a:fld>
            <a:endParaRPr lang="en-GB" altLang="en-US"/>
          </a:p>
        </p:txBody>
      </p:sp>
      <p:pic>
        <p:nvPicPr>
          <p:cNvPr id="5" name="Picture 4" descr="Chart, scatter chart&#10;&#10;Description automatically generated">
            <a:extLst>
              <a:ext uri="{FF2B5EF4-FFF2-40B4-BE49-F238E27FC236}">
                <a16:creationId xmlns:a16="http://schemas.microsoft.com/office/drawing/2014/main" id="{8857C4ED-5A8D-4755-C327-203FD2FA6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1273324"/>
            <a:ext cx="3736088" cy="3937620"/>
          </a:xfrm>
          <a:prstGeom prst="rect">
            <a:avLst/>
          </a:prstGeom>
        </p:spPr>
      </p:pic>
    </p:spTree>
    <p:extLst>
      <p:ext uri="{BB962C8B-B14F-4D97-AF65-F5344CB8AC3E}">
        <p14:creationId xmlns:p14="http://schemas.microsoft.com/office/powerpoint/2010/main" val="34950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1635-AE83-E1F1-7B43-608CA274969C}"/>
              </a:ext>
            </a:extLst>
          </p:cNvPr>
          <p:cNvSpPr>
            <a:spLocks noGrp="1"/>
          </p:cNvSpPr>
          <p:nvPr>
            <p:ph type="title"/>
          </p:nvPr>
        </p:nvSpPr>
        <p:spPr/>
        <p:txBody>
          <a:bodyPr/>
          <a:lstStyle/>
          <a:p>
            <a:r>
              <a:rPr lang="en-US" dirty="0"/>
              <a:t>Defining linear regression - again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41CCBAF-C1CA-2CD7-2CC2-588186BE91CD}"/>
                  </a:ext>
                </a:extLst>
              </p:cNvPr>
              <p:cNvSpPr>
                <a:spLocks noGrp="1"/>
              </p:cNvSpPr>
              <p:nvPr>
                <p:ph idx="1"/>
              </p:nvPr>
            </p:nvSpPr>
            <p:spPr/>
            <p:txBody>
              <a:bodyPr/>
              <a:lstStyle/>
              <a:p>
                <a:r>
                  <a:rPr lang="en-GB" b="0" i="0" u="none" strike="noStrike" dirty="0">
                    <a:solidFill>
                      <a:srgbClr val="212529"/>
                    </a:solidFill>
                    <a:effectLst/>
                    <a:latin typeface="-apple-system"/>
                  </a:rPr>
                  <a:t>A Linear Regression model uses a </a:t>
                </a:r>
                <a:r>
                  <a:rPr lang="en-GB" b="0" i="0" u="none" strike="noStrike" dirty="0">
                    <a:solidFill>
                      <a:srgbClr val="FF0000"/>
                    </a:solidFill>
                    <a:effectLst/>
                    <a:latin typeface="-apple-system"/>
                  </a:rPr>
                  <a:t>linear model </a:t>
                </a:r>
                <a:r>
                  <a:rPr lang="en-GB" b="0" i="0" u="none" strike="noStrike" dirty="0">
                    <a:solidFill>
                      <a:srgbClr val="212529"/>
                    </a:solidFill>
                    <a:effectLst/>
                    <a:latin typeface="-apple-system"/>
                  </a:rPr>
                  <a:t>with coefficients </a:t>
                </a:r>
                <a:br>
                  <a:rPr lang="en-GB" b="0" i="1" u="none" strike="noStrike" dirty="0">
                    <a:solidFill>
                      <a:srgbClr val="212529"/>
                    </a:solidFill>
                    <a:effectLst/>
                    <a:latin typeface="Cambria Math" panose="02040503050406030204" pitchFamily="18" charset="0"/>
                  </a:rPr>
                </a:br>
                <a14:m>
                  <m:oMath xmlns:m="http://schemas.openxmlformats.org/officeDocument/2006/math">
                    <m:r>
                      <a:rPr lang="en-GB" b="0" i="1" u="none" strike="noStrike" dirty="0" smtClean="0">
                        <a:solidFill>
                          <a:srgbClr val="212529"/>
                        </a:solidFill>
                        <a:effectLst/>
                        <a:latin typeface="Cambria Math" panose="02040503050406030204" pitchFamily="18" charset="0"/>
                      </a:rPr>
                      <m:t>𝑤</m:t>
                    </m:r>
                    <m:r>
                      <a:rPr lang="en-GB" b="0" i="1" u="none" strike="noStrike" dirty="0" smtClean="0">
                        <a:solidFill>
                          <a:srgbClr val="212529"/>
                        </a:solidFill>
                        <a:effectLst/>
                        <a:latin typeface="Cambria Math" panose="02040503050406030204" pitchFamily="18" charset="0"/>
                      </a:rPr>
                      <m:t> = (</m:t>
                    </m:r>
                    <m:r>
                      <a:rPr lang="en-GB" b="0" i="1" u="none" strike="noStrike" dirty="0" smtClean="0">
                        <a:solidFill>
                          <a:srgbClr val="212529"/>
                        </a:solidFill>
                        <a:effectLst/>
                        <a:latin typeface="Cambria Math" panose="02040503050406030204" pitchFamily="18" charset="0"/>
                      </a:rPr>
                      <m:t>𝑤</m:t>
                    </m:r>
                    <m:r>
                      <a:rPr lang="en-GB" b="0" i="1" u="none" strike="noStrike" baseline="-25000" dirty="0">
                        <a:solidFill>
                          <a:srgbClr val="212529"/>
                        </a:solidFill>
                        <a:effectLst/>
                        <a:latin typeface="Cambria Math" panose="02040503050406030204" pitchFamily="18" charset="0"/>
                      </a:rPr>
                      <m:t>1</m:t>
                    </m:r>
                    <m:r>
                      <a:rPr lang="en-GB" b="0" i="1" u="none" strike="noStrike" dirty="0">
                        <a:solidFill>
                          <a:srgbClr val="212529"/>
                        </a:solidFill>
                        <a:effectLst/>
                        <a:latin typeface="Cambria Math" panose="02040503050406030204" pitchFamily="18" charset="0"/>
                      </a:rPr>
                      <m:t>, …, </m:t>
                    </m:r>
                    <m:r>
                      <a:rPr lang="en-GB" b="0" i="1" u="none" strike="noStrike" dirty="0" err="1">
                        <a:solidFill>
                          <a:srgbClr val="212529"/>
                        </a:solidFill>
                        <a:effectLst/>
                        <a:latin typeface="Cambria Math" panose="02040503050406030204" pitchFamily="18" charset="0"/>
                      </a:rPr>
                      <m:t>𝑤</m:t>
                    </m:r>
                    <m:r>
                      <a:rPr lang="en-GB" b="0" i="1" u="none" strike="noStrike" baseline="-25000" dirty="0" err="1">
                        <a:solidFill>
                          <a:srgbClr val="212529"/>
                        </a:solidFill>
                        <a:effectLst/>
                        <a:latin typeface="Cambria Math" panose="02040503050406030204" pitchFamily="18" charset="0"/>
                      </a:rPr>
                      <m:t>𝑛</m:t>
                    </m:r>
                    <m:r>
                      <a:rPr lang="en-GB" b="0" i="1" u="none" strike="noStrike" dirty="0">
                        <a:solidFill>
                          <a:srgbClr val="212529"/>
                        </a:solidFill>
                        <a:effectLst/>
                        <a:latin typeface="Cambria Math" panose="02040503050406030204" pitchFamily="18" charset="0"/>
                      </a:rPr>
                      <m:t>)</m:t>
                    </m:r>
                  </m:oMath>
                </a14:m>
                <a:r>
                  <a:rPr lang="en-GB" b="0" i="0" u="none" strike="noStrike" dirty="0">
                    <a:solidFill>
                      <a:srgbClr val="212529"/>
                    </a:solidFill>
                    <a:effectLst/>
                    <a:latin typeface="-apple-system"/>
                  </a:rPr>
                  <a:t> to minimise the residual sum of squares between the observed targets in the dataset, and the targets that are predicted by the linear approximation used in the model.</a:t>
                </a:r>
                <a:endParaRPr lang="en-US" dirty="0"/>
              </a:p>
            </p:txBody>
          </p:sp>
        </mc:Choice>
        <mc:Fallback>
          <p:sp>
            <p:nvSpPr>
              <p:cNvPr id="3" name="Content Placeholder 2">
                <a:extLst>
                  <a:ext uri="{FF2B5EF4-FFF2-40B4-BE49-F238E27FC236}">
                    <a16:creationId xmlns:a16="http://schemas.microsoft.com/office/drawing/2014/main" id="{E41CCBAF-C1CA-2CD7-2CC2-588186BE91CD}"/>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1078435-E1D4-1DD9-26C6-91D7C2D20B43}"/>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a:p>
        </p:txBody>
      </p:sp>
    </p:spTree>
    <p:extLst>
      <p:ext uri="{BB962C8B-B14F-4D97-AF65-F5344CB8AC3E}">
        <p14:creationId xmlns:p14="http://schemas.microsoft.com/office/powerpoint/2010/main" val="390234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767D-AC10-E237-5EBC-62D228C869E4}"/>
              </a:ext>
            </a:extLst>
          </p:cNvPr>
          <p:cNvSpPr>
            <a:spLocks noGrp="1"/>
          </p:cNvSpPr>
          <p:nvPr>
            <p:ph type="title"/>
          </p:nvPr>
        </p:nvSpPr>
        <p:spPr/>
        <p:txBody>
          <a:bodyPr/>
          <a:lstStyle/>
          <a:p>
            <a:r>
              <a:rPr lang="en-US" dirty="0"/>
              <a:t>Sequential learning – Stochastic Gradient Descent* </a:t>
            </a:r>
          </a:p>
        </p:txBody>
      </p:sp>
      <p:sp>
        <p:nvSpPr>
          <p:cNvPr id="3" name="Content Placeholder 2">
            <a:extLst>
              <a:ext uri="{FF2B5EF4-FFF2-40B4-BE49-F238E27FC236}">
                <a16:creationId xmlns:a16="http://schemas.microsoft.com/office/drawing/2014/main" id="{630B48B5-5C3F-0C99-9A5F-275C77187491}"/>
              </a:ext>
            </a:extLst>
          </p:cNvPr>
          <p:cNvSpPr>
            <a:spLocks noGrp="1"/>
          </p:cNvSpPr>
          <p:nvPr>
            <p:ph idx="1"/>
          </p:nvPr>
        </p:nvSpPr>
        <p:spPr/>
        <p:txBody>
          <a:bodyPr/>
          <a:lstStyle/>
          <a:p>
            <a:r>
              <a:rPr lang="en-GB" altLang="en-US" dirty="0"/>
              <a:t>The input data is considered one at a time. </a:t>
            </a:r>
          </a:p>
          <a:p>
            <a:r>
              <a:rPr lang="en-GB" altLang="en-US" dirty="0"/>
              <a:t>We can use stochastic (sequential) gradient descent to learn the parameters of a multiparameter regression:</a:t>
            </a:r>
          </a:p>
          <a:p>
            <a:endParaRPr lang="en-GB" altLang="en-US" dirty="0"/>
          </a:p>
          <a:p>
            <a:pPr marL="0" indent="0">
              <a:buNone/>
            </a:pPr>
            <a:endParaRPr lang="en-GB" altLang="en-US" dirty="0"/>
          </a:p>
          <a:p>
            <a:pPr marL="0" indent="0">
              <a:buNone/>
            </a:pPr>
            <a:endParaRPr lang="en-GB" altLang="en-US" dirty="0"/>
          </a:p>
          <a:p>
            <a:r>
              <a:rPr lang="en-GB" altLang="en-US" dirty="0"/>
              <a:t>This is also known as the </a:t>
            </a:r>
            <a:r>
              <a:rPr lang="en-GB" altLang="en-US" i="1" dirty="0"/>
              <a:t>least-mean-squares (LMS) algorithm</a:t>
            </a:r>
            <a:r>
              <a:rPr lang="en-GB" altLang="en-US" dirty="0"/>
              <a:t>.</a:t>
            </a:r>
          </a:p>
          <a:p>
            <a:r>
              <a:rPr lang="en-GB" altLang="en-US" dirty="0"/>
              <a:t>More on this topic later – in the neural networks section.</a:t>
            </a:r>
          </a:p>
          <a:p>
            <a:endParaRPr lang="en-GB" altLang="en-US" dirty="0"/>
          </a:p>
          <a:p>
            <a:endParaRPr lang="en-GB" altLang="en-US" dirty="0"/>
          </a:p>
          <a:p>
            <a:endParaRPr lang="en-GB" altLang="en-US" dirty="0"/>
          </a:p>
          <a:p>
            <a:endParaRPr lang="en-GB" altLang="en-US" dirty="0"/>
          </a:p>
          <a:p>
            <a:endParaRPr lang="en-US" dirty="0"/>
          </a:p>
        </p:txBody>
      </p:sp>
      <p:sp>
        <p:nvSpPr>
          <p:cNvPr id="4" name="Slide Number Placeholder 3">
            <a:extLst>
              <a:ext uri="{FF2B5EF4-FFF2-40B4-BE49-F238E27FC236}">
                <a16:creationId xmlns:a16="http://schemas.microsoft.com/office/drawing/2014/main" id="{DA5BDA5C-7C73-53A4-DA53-48FC6FA200FB}"/>
              </a:ext>
            </a:extLst>
          </p:cNvPr>
          <p:cNvSpPr>
            <a:spLocks noGrp="1"/>
          </p:cNvSpPr>
          <p:nvPr>
            <p:ph type="sldNum" sz="quarter" idx="12"/>
          </p:nvPr>
        </p:nvSpPr>
        <p:spPr/>
        <p:txBody>
          <a:bodyPr/>
          <a:lstStyle/>
          <a:p>
            <a:fld id="{44E22EE9-B8A0-0641-9265-052CFE9B95A7}" type="slidenum">
              <a:rPr lang="en-GB" altLang="en-US" smtClean="0"/>
              <a:pPr/>
              <a:t>18</a:t>
            </a:fld>
            <a:endParaRPr lang="en-GB" altLang="en-US"/>
          </a:p>
        </p:txBody>
      </p:sp>
      <p:pic>
        <p:nvPicPr>
          <p:cNvPr id="6" name="Picture 5" descr="Logo&#10;&#10;Description automatically generated with medium confidence">
            <a:extLst>
              <a:ext uri="{FF2B5EF4-FFF2-40B4-BE49-F238E27FC236}">
                <a16:creationId xmlns:a16="http://schemas.microsoft.com/office/drawing/2014/main" id="{F290C447-0F51-FB49-C4CB-83DD564F0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298700"/>
            <a:ext cx="4064000" cy="596900"/>
          </a:xfrm>
          <a:prstGeom prst="rect">
            <a:avLst/>
          </a:prstGeom>
        </p:spPr>
      </p:pic>
    </p:spTree>
    <p:extLst>
      <p:ext uri="{BB962C8B-B14F-4D97-AF65-F5344CB8AC3E}">
        <p14:creationId xmlns:p14="http://schemas.microsoft.com/office/powerpoint/2010/main" val="108551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42D0-3738-5C31-4FB1-5760E639F850}"/>
              </a:ext>
            </a:extLst>
          </p:cNvPr>
          <p:cNvSpPr>
            <a:spLocks noGrp="1"/>
          </p:cNvSpPr>
          <p:nvPr>
            <p:ph type="title"/>
          </p:nvPr>
        </p:nvSpPr>
        <p:spPr/>
        <p:txBody>
          <a:bodyPr/>
          <a:lstStyle/>
          <a:p>
            <a:r>
              <a:rPr lang="en-US" dirty="0"/>
              <a:t>Obviously, the solution is not always a line</a:t>
            </a:r>
          </a:p>
        </p:txBody>
      </p:sp>
      <p:sp>
        <p:nvSpPr>
          <p:cNvPr id="3" name="Slide Number Placeholder 2">
            <a:extLst>
              <a:ext uri="{FF2B5EF4-FFF2-40B4-BE49-F238E27FC236}">
                <a16:creationId xmlns:a16="http://schemas.microsoft.com/office/drawing/2014/main" id="{FF779BC4-93CE-740F-87F8-3A877516BC63}"/>
              </a:ext>
            </a:extLst>
          </p:cNvPr>
          <p:cNvSpPr>
            <a:spLocks noGrp="1"/>
          </p:cNvSpPr>
          <p:nvPr>
            <p:ph type="sldNum" sz="quarter" idx="12"/>
          </p:nvPr>
        </p:nvSpPr>
        <p:spPr/>
        <p:txBody>
          <a:bodyPr/>
          <a:lstStyle/>
          <a:p>
            <a:fld id="{BB98F552-A29D-2D4E-8192-F20670493719}" type="slidenum">
              <a:rPr lang="en-GB" altLang="en-US" smtClean="0"/>
              <a:pPr/>
              <a:t>19</a:t>
            </a:fld>
            <a:endParaRPr lang="en-GB" altLang="en-US"/>
          </a:p>
        </p:txBody>
      </p:sp>
      <p:pic>
        <p:nvPicPr>
          <p:cNvPr id="5" name="Picture 4" descr="Chart&#10;&#10;Description automatically generated with medium confidence">
            <a:extLst>
              <a:ext uri="{FF2B5EF4-FFF2-40B4-BE49-F238E27FC236}">
                <a16:creationId xmlns:a16="http://schemas.microsoft.com/office/drawing/2014/main" id="{F4DD6507-3717-F854-DD84-B3A8BC3A5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9880"/>
            <a:ext cx="8788680" cy="2646784"/>
          </a:xfrm>
          <a:prstGeom prst="rect">
            <a:avLst/>
          </a:prstGeom>
        </p:spPr>
      </p:pic>
      <p:sp>
        <p:nvSpPr>
          <p:cNvPr id="7" name="TextBox 6">
            <a:extLst>
              <a:ext uri="{FF2B5EF4-FFF2-40B4-BE49-F238E27FC236}">
                <a16:creationId xmlns:a16="http://schemas.microsoft.com/office/drawing/2014/main" id="{09A24407-427B-3823-DA65-FB046A388508}"/>
              </a:ext>
            </a:extLst>
          </p:cNvPr>
          <p:cNvSpPr txBox="1"/>
          <p:nvPr/>
        </p:nvSpPr>
        <p:spPr>
          <a:xfrm>
            <a:off x="755576" y="4008789"/>
            <a:ext cx="3456384" cy="646331"/>
          </a:xfrm>
          <a:prstGeom prst="rect">
            <a:avLst/>
          </a:prstGeom>
          <a:noFill/>
        </p:spPr>
        <p:txBody>
          <a:bodyPr wrap="square">
            <a:spAutoFit/>
          </a:bodyPr>
          <a:lstStyle/>
          <a:p>
            <a:r>
              <a:rPr lang="en-GB" dirty="0">
                <a:effectLst/>
                <a:latin typeface="Gill Sans MT" panose="020B0502020104020203" pitchFamily="34" charset="77"/>
              </a:rPr>
              <a:t>(a) Linear regression on some 1d data. </a:t>
            </a:r>
          </a:p>
        </p:txBody>
      </p:sp>
      <p:sp>
        <p:nvSpPr>
          <p:cNvPr id="9" name="TextBox 8">
            <a:extLst>
              <a:ext uri="{FF2B5EF4-FFF2-40B4-BE49-F238E27FC236}">
                <a16:creationId xmlns:a16="http://schemas.microsoft.com/office/drawing/2014/main" id="{A2C7CACA-61DB-E3D4-99C9-55B499F6F609}"/>
              </a:ext>
            </a:extLst>
          </p:cNvPr>
          <p:cNvSpPr txBox="1"/>
          <p:nvPr/>
        </p:nvSpPr>
        <p:spPr>
          <a:xfrm>
            <a:off x="5148064" y="4084271"/>
            <a:ext cx="3456382" cy="646331"/>
          </a:xfrm>
          <a:prstGeom prst="rect">
            <a:avLst/>
          </a:prstGeom>
          <a:noFill/>
        </p:spPr>
        <p:txBody>
          <a:bodyPr wrap="square">
            <a:spAutoFit/>
          </a:bodyPr>
          <a:lstStyle/>
          <a:p>
            <a:r>
              <a:rPr lang="en-GB" dirty="0">
                <a:effectLst/>
                <a:latin typeface="Gill Sans MT" panose="020B0502020104020203" pitchFamily="34" charset="77"/>
              </a:rPr>
              <a:t>(b) Data with polynomial regression (degree 2).</a:t>
            </a:r>
            <a:endParaRPr lang="en-US" dirty="0">
              <a:latin typeface="Gill Sans MT" panose="020B0502020104020203" pitchFamily="34" charset="77"/>
            </a:endParaRPr>
          </a:p>
        </p:txBody>
      </p:sp>
    </p:spTree>
    <p:extLst>
      <p:ext uri="{BB962C8B-B14F-4D97-AF65-F5344CB8AC3E}">
        <p14:creationId xmlns:p14="http://schemas.microsoft.com/office/powerpoint/2010/main" val="169984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AEE32-20F3-3F43-D2E4-B13A2C86862B}"/>
              </a:ext>
            </a:extLst>
          </p:cNvPr>
          <p:cNvSpPr>
            <a:spLocks noGrp="1"/>
          </p:cNvSpPr>
          <p:nvPr>
            <p:ph type="title"/>
          </p:nvPr>
        </p:nvSpPr>
        <p:spPr/>
        <p:txBody>
          <a:bodyPr/>
          <a:lstStyle/>
          <a:p>
            <a:r>
              <a:rPr lang="en-US" dirty="0"/>
              <a:t>Linear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169F126-E04C-DF25-3165-46F58F00431B}"/>
                  </a:ext>
                </a:extLst>
              </p:cNvPr>
              <p:cNvSpPr>
                <a:spLocks noGrp="1"/>
              </p:cNvSpPr>
              <p:nvPr>
                <p:ph idx="1"/>
              </p:nvPr>
            </p:nvSpPr>
            <p:spPr/>
            <p:txBody>
              <a:bodyPr/>
              <a:lstStyle/>
              <a:p>
                <a:r>
                  <a:rPr lang="en-GB" b="0" i="0" u="none" strike="noStrike" dirty="0">
                    <a:solidFill>
                      <a:srgbClr val="16191F"/>
                    </a:solidFill>
                    <a:effectLst/>
                  </a:rPr>
                  <a:t>Linear models uses a </a:t>
                </a:r>
                <a:r>
                  <a:rPr lang="en-GB" b="0" i="1" u="none" strike="noStrike" dirty="0">
                    <a:solidFill>
                      <a:srgbClr val="16191F"/>
                    </a:solidFill>
                    <a:effectLst/>
                  </a:rPr>
                  <a:t>linear</a:t>
                </a:r>
                <a:r>
                  <a:rPr lang="en-GB" b="0" i="0" u="none" strike="noStrike" dirty="0">
                    <a:solidFill>
                      <a:srgbClr val="16191F"/>
                    </a:solidFill>
                    <a:effectLst/>
                  </a:rPr>
                  <a:t> combination of features to make their assessments/predictions. </a:t>
                </a:r>
              </a:p>
              <a:p>
                <a:endParaRPr lang="en-GB" b="0" i="0" u="none" strike="noStrike" dirty="0">
                  <a:solidFill>
                    <a:srgbClr val="16191F"/>
                  </a:solidFill>
                  <a:effectLst/>
                </a:endParaRPr>
              </a:p>
              <a:p>
                <a:r>
                  <a:rPr lang="en-GB" b="0" i="0" u="none" strike="noStrike" dirty="0">
                    <a:solidFill>
                      <a:srgbClr val="16191F"/>
                    </a:solidFill>
                    <a:effectLst/>
                  </a:rPr>
                  <a:t>During the training process, model calculates weights for each of the features in the </a:t>
                </a:r>
                <a:r>
                  <a:rPr lang="en-GB" dirty="0">
                    <a:solidFill>
                      <a:srgbClr val="16191F"/>
                    </a:solidFill>
                  </a:rPr>
                  <a:t>data </a:t>
                </a:r>
                <a:r>
                  <a:rPr lang="en-GB" b="0" i="0" u="none" strike="noStrike" dirty="0">
                    <a:solidFill>
                      <a:srgbClr val="16191F"/>
                    </a:solidFill>
                    <a:effectLst/>
                  </a:rPr>
                  <a:t>to build a model that can predict or estimate a target value.</a:t>
                </a:r>
              </a:p>
              <a:p>
                <a:r>
                  <a:rPr lang="en-GB" b="0" i="0" u="none" strike="noStrike" dirty="0">
                    <a:solidFill>
                      <a:srgbClr val="16191F"/>
                    </a:solidFill>
                    <a:effectLst/>
                  </a:rPr>
                  <a:t>For example, if your target is the risk that a patient’s cognitive ability will decline and your variables are age and sleep quality, and a cognitive test result, a simple linear model would be:</a:t>
                </a:r>
              </a:p>
              <a:p>
                <a:pPr marL="333361" lvl="1"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𝐴𝑔𝑒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 </m:t>
                    </m:r>
                    <m:r>
                      <a:rPr lang="en-GB" b="0" i="1" smtClean="0">
                        <a:solidFill>
                          <a:srgbClr val="7030A0"/>
                        </a:solidFill>
                        <a:latin typeface="Cambria Math" panose="02040503050406030204" pitchFamily="18" charset="0"/>
                        <a:ea typeface="Cambria Math" panose="02040503050406030204" pitchFamily="18" charset="0"/>
                      </a:rPr>
                      <m:t>𝑆𝑙𝑒𝑒𝑝𝑄𝑢𝑎𝑙𝑖𝑡𝑦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𝐶𝑜𝑔𝑛𝑖𝑡𝑖𝑣𝑒𝑇𝑒𝑠𝑡𝑆𝑐𝑜𝑟𝑒</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𝑅𝑖𝑠𝑘</m:t>
                    </m:r>
                    <m:r>
                      <a:rPr lang="en-GB" b="0" i="1" smtClean="0">
                        <a:latin typeface="Cambria Math" panose="02040503050406030204" pitchFamily="18" charset="0"/>
                        <a:ea typeface="Cambria Math" panose="02040503050406030204" pitchFamily="18" charset="0"/>
                      </a:rPr>
                      <m:t>_</m:t>
                    </m:r>
                    <m:r>
                      <a:rPr lang="en-GB" b="0" i="1" smtClean="0">
                        <a:latin typeface="Cambria Math" panose="02040503050406030204" pitchFamily="18" charset="0"/>
                        <a:ea typeface="Cambria Math" panose="02040503050406030204" pitchFamily="18" charset="0"/>
                      </a:rPr>
                      <m:t>𝑠𝑐𝑜𝑟𝑒</m:t>
                    </m:r>
                    <m:r>
                      <a:rPr lang="en-GB" b="0" i="1" smtClean="0">
                        <a:latin typeface="Cambria Math" panose="02040503050406030204" pitchFamily="18" charset="0"/>
                        <a:ea typeface="Cambria Math" panose="02040503050406030204" pitchFamily="18" charset="0"/>
                      </a:rPr>
                      <m:t>  </m:t>
                    </m:r>
                  </m:oMath>
                </a14:m>
                <a:r>
                  <a:rPr lang="en-US" dirty="0"/>
                  <a:t>  </a:t>
                </a:r>
              </a:p>
            </p:txBody>
          </p:sp>
        </mc:Choice>
        <mc:Fallback>
          <p:sp>
            <p:nvSpPr>
              <p:cNvPr id="3" name="Content Placeholder 2">
                <a:extLst>
                  <a:ext uri="{FF2B5EF4-FFF2-40B4-BE49-F238E27FC236}">
                    <a16:creationId xmlns:a16="http://schemas.microsoft.com/office/drawing/2014/main" id="{2169F126-E04C-DF25-3165-46F58F00431B}"/>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83376BF7-731D-0400-0767-05C13B10CC87}"/>
              </a:ext>
            </a:extLst>
          </p:cNvPr>
          <p:cNvSpPr>
            <a:spLocks noGrp="1"/>
          </p:cNvSpPr>
          <p:nvPr>
            <p:ph type="sldNum" sz="quarter" idx="12"/>
          </p:nvPr>
        </p:nvSpPr>
        <p:spPr/>
        <p:txBody>
          <a:bodyPr/>
          <a:lstStyle/>
          <a:p>
            <a:fld id="{44E22EE9-B8A0-0641-9265-052CFE9B95A7}" type="slidenum">
              <a:rPr lang="en-GB" altLang="en-US" smtClean="0"/>
              <a:pPr/>
              <a:t>2</a:t>
            </a:fld>
            <a:endParaRPr lang="en-GB" altLang="en-US"/>
          </a:p>
        </p:txBody>
      </p:sp>
    </p:spTree>
    <p:extLst>
      <p:ext uri="{BB962C8B-B14F-4D97-AF65-F5344CB8AC3E}">
        <p14:creationId xmlns:p14="http://schemas.microsoft.com/office/powerpoint/2010/main" val="3322062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C809-58AD-C3CB-10E1-CE09B0A14459}"/>
              </a:ext>
            </a:extLst>
          </p:cNvPr>
          <p:cNvSpPr>
            <a:spLocks noGrp="1"/>
          </p:cNvSpPr>
          <p:nvPr>
            <p:ph type="title"/>
          </p:nvPr>
        </p:nvSpPr>
        <p:spPr/>
        <p:txBody>
          <a:bodyPr/>
          <a:lstStyle/>
          <a:p>
            <a:r>
              <a:rPr lang="en-US" dirty="0"/>
              <a:t>Type of problems that we can apply to</a:t>
            </a:r>
          </a:p>
        </p:txBody>
      </p:sp>
      <p:sp>
        <p:nvSpPr>
          <p:cNvPr id="3" name="Content Placeholder 2">
            <a:extLst>
              <a:ext uri="{FF2B5EF4-FFF2-40B4-BE49-F238E27FC236}">
                <a16:creationId xmlns:a16="http://schemas.microsoft.com/office/drawing/2014/main" id="{570D8C4A-CEFE-D7D1-F165-37E50C272C5A}"/>
              </a:ext>
            </a:extLst>
          </p:cNvPr>
          <p:cNvSpPr>
            <a:spLocks noGrp="1"/>
          </p:cNvSpPr>
          <p:nvPr>
            <p:ph idx="1"/>
          </p:nvPr>
        </p:nvSpPr>
        <p:spPr/>
        <p:txBody>
          <a:bodyPr/>
          <a:lstStyle/>
          <a:p>
            <a:r>
              <a:rPr lang="en-GB" dirty="0">
                <a:effectLst/>
              </a:rPr>
              <a:t>Predict the change in </a:t>
            </a:r>
            <a:r>
              <a:rPr lang="en-GB" b="0" i="0" u="none" strike="noStrike" dirty="0">
                <a:solidFill>
                  <a:srgbClr val="212121"/>
                </a:solidFill>
                <a:effectLst/>
              </a:rPr>
              <a:t>Neuropsychiatric Inventory (NPI) </a:t>
            </a:r>
            <a:r>
              <a:rPr lang="en-GB" dirty="0"/>
              <a:t>scores in people living with dementia as a function of a number of different clinical measurements and/or in-home observations.</a:t>
            </a:r>
          </a:p>
          <a:p>
            <a:pPr lvl="1"/>
            <a:r>
              <a:rPr lang="en-GB" dirty="0"/>
              <a:t>e.g., https://</a:t>
            </a:r>
            <a:r>
              <a:rPr lang="en-GB" dirty="0" err="1"/>
              <a:t>pubmed.ncbi.nlm.nih.gov</a:t>
            </a:r>
            <a:r>
              <a:rPr lang="en-GB" dirty="0"/>
              <a:t>/22531424/</a:t>
            </a:r>
          </a:p>
          <a:p>
            <a:endParaRPr lang="en-GB" dirty="0"/>
          </a:p>
          <a:p>
            <a:r>
              <a:rPr lang="en-GB" dirty="0"/>
              <a:t>Predicting the functional consequences after TBI</a:t>
            </a:r>
            <a:r>
              <a:rPr lang="en-US" dirty="0"/>
              <a:t> as a function of </a:t>
            </a:r>
            <a:r>
              <a:rPr lang="en-GB" dirty="0"/>
              <a:t>TBI severity, more prominent CT abnormality, past psychiatric history and alcohol intoxication.</a:t>
            </a:r>
          </a:p>
          <a:p>
            <a:pPr lvl="1"/>
            <a:r>
              <a:rPr lang="en-GB" dirty="0"/>
              <a:t>e.g., https://</a:t>
            </a:r>
            <a:r>
              <a:rPr lang="en-GB" dirty="0" err="1"/>
              <a:t>pubmed.ncbi.nlm.nih.gov</a:t>
            </a:r>
            <a:r>
              <a:rPr lang="en-GB" dirty="0"/>
              <a:t>/34711118/</a:t>
            </a:r>
          </a:p>
        </p:txBody>
      </p:sp>
      <p:sp>
        <p:nvSpPr>
          <p:cNvPr id="4" name="Slide Number Placeholder 3">
            <a:extLst>
              <a:ext uri="{FF2B5EF4-FFF2-40B4-BE49-F238E27FC236}">
                <a16:creationId xmlns:a16="http://schemas.microsoft.com/office/drawing/2014/main" id="{4034ED31-F2E6-EEB4-78F0-4EABEDFB131C}"/>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a:p>
        </p:txBody>
      </p:sp>
    </p:spTree>
    <p:extLst>
      <p:ext uri="{BB962C8B-B14F-4D97-AF65-F5344CB8AC3E}">
        <p14:creationId xmlns:p14="http://schemas.microsoft.com/office/powerpoint/2010/main" val="349220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4771-008E-02FA-ABE2-E48750EDFDA2}"/>
              </a:ext>
            </a:extLst>
          </p:cNvPr>
          <p:cNvSpPr>
            <a:spLocks noGrp="1"/>
          </p:cNvSpPr>
          <p:nvPr>
            <p:ph type="title"/>
          </p:nvPr>
        </p:nvSpPr>
        <p:spPr/>
        <p:txBody>
          <a:bodyPr/>
          <a:lstStyle/>
          <a:p>
            <a:r>
              <a:rPr lang="en-US" dirty="0"/>
              <a:t>How to evaluate your LR model</a:t>
            </a:r>
          </a:p>
        </p:txBody>
      </p:sp>
      <p:sp>
        <p:nvSpPr>
          <p:cNvPr id="3" name="Content Placeholder 2">
            <a:extLst>
              <a:ext uri="{FF2B5EF4-FFF2-40B4-BE49-F238E27FC236}">
                <a16:creationId xmlns:a16="http://schemas.microsoft.com/office/drawing/2014/main" id="{5AEE57D0-CA75-AE9A-36B2-68BB185B0FE9}"/>
              </a:ext>
            </a:extLst>
          </p:cNvPr>
          <p:cNvSpPr>
            <a:spLocks noGrp="1"/>
          </p:cNvSpPr>
          <p:nvPr>
            <p:ph idx="1"/>
          </p:nvPr>
        </p:nvSpPr>
        <p:spPr/>
        <p:txBody>
          <a:bodyPr/>
          <a:lstStyle/>
          <a:p>
            <a:r>
              <a:rPr lang="en-GB" i="0" u="none" strike="noStrike" dirty="0">
                <a:solidFill>
                  <a:srgbClr val="111111"/>
                </a:solidFill>
                <a:effectLst/>
              </a:rPr>
              <a:t>Mean Absolute Error (MAE)</a:t>
            </a:r>
          </a:p>
          <a:p>
            <a:r>
              <a:rPr lang="en-GB" i="0" u="none" strike="noStrike" dirty="0">
                <a:solidFill>
                  <a:srgbClr val="111111"/>
                </a:solidFill>
                <a:effectLst/>
              </a:rPr>
              <a:t>Mean Squared Error (MSE)</a:t>
            </a:r>
            <a:endParaRPr lang="en-GB" dirty="0">
              <a:solidFill>
                <a:srgbClr val="111111"/>
              </a:solidFill>
            </a:endParaRPr>
          </a:p>
          <a:p>
            <a:r>
              <a:rPr lang="en-GB" i="0" u="none" strike="noStrike" dirty="0">
                <a:solidFill>
                  <a:srgbClr val="111111"/>
                </a:solidFill>
                <a:effectLst/>
              </a:rPr>
              <a:t>Root Mean Squared Error (RMSE)</a:t>
            </a:r>
            <a:endParaRPr lang="en-US" dirty="0"/>
          </a:p>
        </p:txBody>
      </p:sp>
      <p:sp>
        <p:nvSpPr>
          <p:cNvPr id="4" name="Slide Number Placeholder 3">
            <a:extLst>
              <a:ext uri="{FF2B5EF4-FFF2-40B4-BE49-F238E27FC236}">
                <a16:creationId xmlns:a16="http://schemas.microsoft.com/office/drawing/2014/main" id="{C3B89068-9393-6573-25C1-31F50DFC8E5E}"/>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a:p>
        </p:txBody>
      </p:sp>
    </p:spTree>
    <p:extLst>
      <p:ext uri="{BB962C8B-B14F-4D97-AF65-F5344CB8AC3E}">
        <p14:creationId xmlns:p14="http://schemas.microsoft.com/office/powerpoint/2010/main" val="378257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21AE-5956-A44B-16FD-2ED9838F985B}"/>
              </a:ext>
            </a:extLst>
          </p:cNvPr>
          <p:cNvSpPr>
            <a:spLocks noGrp="1"/>
          </p:cNvSpPr>
          <p:nvPr>
            <p:ph type="title"/>
          </p:nvPr>
        </p:nvSpPr>
        <p:spPr/>
        <p:txBody>
          <a:bodyPr/>
          <a:lstStyle/>
          <a:p>
            <a:r>
              <a:rPr lang="en-GB" dirty="0"/>
              <a:t>Mean Absolute Error (MAE)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939A2F-CFA7-50D9-F17D-B3774036A64C}"/>
                  </a:ext>
                </a:extLst>
              </p:cNvPr>
              <p:cNvSpPr>
                <a:spLocks noGrp="1"/>
              </p:cNvSpPr>
              <p:nvPr>
                <p:ph idx="1"/>
              </p:nvPr>
            </p:nvSpPr>
            <p:spPr/>
            <p:txBody>
              <a:bodyPr/>
              <a:lstStyle/>
              <a:p>
                <a:r>
                  <a:rPr lang="en-US" dirty="0"/>
                  <a:t>MAE is the mean of the absolute error values</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𝑀𝐴𝐸</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𝑛</m:t>
                          </m:r>
                        </m:den>
                      </m:f>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d>
                            <m:dPr>
                              <m:begChr m:val="|"/>
                              <m:endChr m:val="|"/>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BC939A2F-CFA7-50D9-F17D-B3774036A64C}"/>
                  </a:ext>
                </a:extLst>
              </p:cNvPr>
              <p:cNvSpPr>
                <a:spLocks noGrp="1" noRot="1" noChangeAspect="1" noMove="1" noResize="1" noEditPoints="1" noAdjustHandles="1" noChangeArrowheads="1" noChangeShapeType="1" noTextEdit="1"/>
              </p:cNvSpPr>
              <p:nvPr>
                <p:ph idx="1"/>
              </p:nvPr>
            </p:nvSpPr>
            <p:spPr>
              <a:blipFill>
                <a:blip r:embed="rId2"/>
                <a:stretch>
                  <a:fillRect l="-772" t="-36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4FCA6D9-40BE-C835-C0CA-D1E14822599A}"/>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a:p>
        </p:txBody>
      </p:sp>
    </p:spTree>
    <p:extLst>
      <p:ext uri="{BB962C8B-B14F-4D97-AF65-F5344CB8AC3E}">
        <p14:creationId xmlns:p14="http://schemas.microsoft.com/office/powerpoint/2010/main" val="354019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D736-9CFC-FF72-A2BB-13BFC28599F5}"/>
              </a:ext>
            </a:extLst>
          </p:cNvPr>
          <p:cNvSpPr>
            <a:spLocks noGrp="1"/>
          </p:cNvSpPr>
          <p:nvPr>
            <p:ph type="title"/>
          </p:nvPr>
        </p:nvSpPr>
        <p:spPr/>
        <p:txBody>
          <a:bodyPr/>
          <a:lstStyle/>
          <a:p>
            <a:r>
              <a:rPr lang="en-GB" dirty="0"/>
              <a:t>Mean Squared Error (MSE)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BBA329-D929-CE40-A2A7-A598D3737F8C}"/>
                  </a:ext>
                </a:extLst>
              </p:cNvPr>
              <p:cNvSpPr>
                <a:spLocks noGrp="1"/>
              </p:cNvSpPr>
              <p:nvPr>
                <p:ph idx="1"/>
              </p:nvPr>
            </p:nvSpPr>
            <p:spPr/>
            <p:txBody>
              <a:bodyPr/>
              <a:lstStyle/>
              <a:p>
                <a:r>
                  <a:rPr lang="en-US" dirty="0"/>
                  <a:t>MSE is the mean of squared error</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𝑀𝑆𝐸</m:t>
                      </m:r>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𝑛</m:t>
                          </m:r>
                        </m:den>
                      </m:f>
                      <m:r>
                        <a:rPr lang="en-GB" i="1">
                          <a:latin typeface="Cambria Math" panose="02040503050406030204" pitchFamily="18" charset="0"/>
                        </a:rPr>
                        <m:t> </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e>
                      </m:nary>
                    </m:oMath>
                  </m:oMathPara>
                </a14:m>
                <a:endParaRPr lang="en-US" dirty="0"/>
              </a:p>
              <a:p>
                <a:pPr marL="0" indent="0">
                  <a:buNone/>
                </a:pPr>
                <a:endParaRPr lang="en-US" dirty="0"/>
              </a:p>
              <a:p>
                <a:r>
                  <a:rPr lang="en-US" dirty="0"/>
                  <a:t>What do you think is the effect of squaring the errors here? </a:t>
                </a:r>
              </a:p>
              <a:p>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01BBA329-D929-CE40-A2A7-A598D3737F8C}"/>
                  </a:ext>
                </a:extLst>
              </p:cNvPr>
              <p:cNvSpPr>
                <a:spLocks noGrp="1" noRot="1" noChangeAspect="1" noMove="1" noResize="1" noEditPoints="1" noAdjustHandles="1" noChangeArrowheads="1" noChangeShapeType="1" noTextEdit="1"/>
              </p:cNvSpPr>
              <p:nvPr>
                <p:ph idx="1"/>
              </p:nvPr>
            </p:nvSpPr>
            <p:spPr>
              <a:blipFill>
                <a:blip r:embed="rId2"/>
                <a:stretch>
                  <a:fillRect l="-772" t="-36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A95BF1-3F32-4F6A-3180-213B803249B4}"/>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a:p>
        </p:txBody>
      </p:sp>
    </p:spTree>
    <p:extLst>
      <p:ext uri="{BB962C8B-B14F-4D97-AF65-F5344CB8AC3E}">
        <p14:creationId xmlns:p14="http://schemas.microsoft.com/office/powerpoint/2010/main" val="4141732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6271-7AF7-EAA6-8572-CC032A43C5FC}"/>
              </a:ext>
            </a:extLst>
          </p:cNvPr>
          <p:cNvSpPr>
            <a:spLocks noGrp="1"/>
          </p:cNvSpPr>
          <p:nvPr>
            <p:ph type="title"/>
          </p:nvPr>
        </p:nvSpPr>
        <p:spPr/>
        <p:txBody>
          <a:bodyPr/>
          <a:lstStyle/>
          <a:p>
            <a:r>
              <a:rPr lang="en-GB" dirty="0"/>
              <a:t>Root Mean Squared Error (RMSE)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22E01E-B617-B018-A452-122DD87FCAB5}"/>
                  </a:ext>
                </a:extLst>
              </p:cNvPr>
              <p:cNvSpPr>
                <a:spLocks noGrp="1"/>
              </p:cNvSpPr>
              <p:nvPr>
                <p:ph idx="1"/>
              </p:nvPr>
            </p:nvSpPr>
            <p:spPr/>
            <p:txBody>
              <a:bodyPr/>
              <a:lstStyle/>
              <a:p>
                <a:r>
                  <a:rPr lang="en-US" dirty="0"/>
                  <a:t>The square root of mean square errors</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𝑅𝑀𝑆𝐸</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𝑛</m:t>
                              </m:r>
                            </m:den>
                          </m:f>
                          <m:r>
                            <a:rPr lang="en-GB" i="1">
                              <a:latin typeface="Cambria Math" panose="02040503050406030204" pitchFamily="18" charset="0"/>
                            </a:rPr>
                            <m:t> </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e>
                      </m:rad>
                    </m:oMath>
                  </m:oMathPara>
                </a14:m>
                <a:endParaRPr lang="en-US" dirty="0"/>
              </a:p>
            </p:txBody>
          </p:sp>
        </mc:Choice>
        <mc:Fallback xmlns="">
          <p:sp>
            <p:nvSpPr>
              <p:cNvPr id="3" name="Content Placeholder 2">
                <a:extLst>
                  <a:ext uri="{FF2B5EF4-FFF2-40B4-BE49-F238E27FC236}">
                    <a16:creationId xmlns:a16="http://schemas.microsoft.com/office/drawing/2014/main" id="{4122E01E-B617-B018-A452-122DD87FCAB5}"/>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4E1740E-7F71-AB74-57F9-1034F102448D}"/>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a:p>
        </p:txBody>
      </p:sp>
    </p:spTree>
    <p:extLst>
      <p:ext uri="{BB962C8B-B14F-4D97-AF65-F5344CB8AC3E}">
        <p14:creationId xmlns:p14="http://schemas.microsoft.com/office/powerpoint/2010/main" val="4185388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88EF-B18C-742E-FA62-D45A727F4B94}"/>
              </a:ext>
            </a:extLst>
          </p:cNvPr>
          <p:cNvSpPr>
            <a:spLocks noGrp="1"/>
          </p:cNvSpPr>
          <p:nvPr>
            <p:ph type="title"/>
          </p:nvPr>
        </p:nvSpPr>
        <p:spPr/>
        <p:txBody>
          <a:bodyPr/>
          <a:lstStyle/>
          <a:p>
            <a:r>
              <a:rPr lang="en-GB" sz="1800" dirty="0"/>
              <a:t>Mean Squared Error (MSE) and Root Mean Squared Error (RMSE)</a:t>
            </a:r>
          </a:p>
        </p:txBody>
      </p:sp>
      <p:sp>
        <p:nvSpPr>
          <p:cNvPr id="3" name="Content Placeholder 2">
            <a:extLst>
              <a:ext uri="{FF2B5EF4-FFF2-40B4-BE49-F238E27FC236}">
                <a16:creationId xmlns:a16="http://schemas.microsoft.com/office/drawing/2014/main" id="{9A71728D-9524-7BAA-F5B8-677E067F8857}"/>
              </a:ext>
            </a:extLst>
          </p:cNvPr>
          <p:cNvSpPr>
            <a:spLocks noGrp="1"/>
          </p:cNvSpPr>
          <p:nvPr>
            <p:ph idx="1"/>
          </p:nvPr>
        </p:nvSpPr>
        <p:spPr/>
        <p:txBody>
          <a:bodyPr/>
          <a:lstStyle/>
          <a:p>
            <a:r>
              <a:rPr lang="en-GB" b="0" i="0" u="none" strike="noStrike" dirty="0">
                <a:solidFill>
                  <a:srgbClr val="000000"/>
                </a:solidFill>
                <a:effectLst/>
              </a:rPr>
              <a:t>RMSE is the square root of MSE. </a:t>
            </a:r>
          </a:p>
          <a:p>
            <a:r>
              <a:rPr lang="en-GB" b="0" i="0" u="none" strike="noStrike" dirty="0">
                <a:solidFill>
                  <a:srgbClr val="000000"/>
                </a:solidFill>
                <a:effectLst/>
              </a:rPr>
              <a:t>MSE is measured in units that are the square of the target variable, while RMSE is measured in the same units as the target variable. </a:t>
            </a:r>
          </a:p>
          <a:p>
            <a:r>
              <a:rPr lang="en-GB" b="0" i="0" u="none" strike="noStrike" dirty="0">
                <a:solidFill>
                  <a:srgbClr val="000000"/>
                </a:solidFill>
                <a:effectLst/>
              </a:rPr>
              <a:t>Due to its formulation, MSE, just like the squared loss function that it derives from, effectively penalises larger errors more severely.</a:t>
            </a:r>
            <a:endParaRPr lang="en-GB" dirty="0"/>
          </a:p>
        </p:txBody>
      </p:sp>
      <p:sp>
        <p:nvSpPr>
          <p:cNvPr id="4" name="Slide Number Placeholder 3">
            <a:extLst>
              <a:ext uri="{FF2B5EF4-FFF2-40B4-BE49-F238E27FC236}">
                <a16:creationId xmlns:a16="http://schemas.microsoft.com/office/drawing/2014/main" id="{24586205-A331-CBB9-4781-10E723DD93C0}"/>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a:p>
        </p:txBody>
      </p:sp>
      <p:sp>
        <p:nvSpPr>
          <p:cNvPr id="6" name="TextBox 5">
            <a:extLst>
              <a:ext uri="{FF2B5EF4-FFF2-40B4-BE49-F238E27FC236}">
                <a16:creationId xmlns:a16="http://schemas.microsoft.com/office/drawing/2014/main" id="{6481FAAD-C78C-F5DC-3614-478FF7D401FD}"/>
              </a:ext>
            </a:extLst>
          </p:cNvPr>
          <p:cNvSpPr txBox="1"/>
          <p:nvPr/>
        </p:nvSpPr>
        <p:spPr>
          <a:xfrm>
            <a:off x="448469" y="5142517"/>
            <a:ext cx="5976664" cy="230832"/>
          </a:xfrm>
          <a:prstGeom prst="rect">
            <a:avLst/>
          </a:prstGeom>
          <a:noFill/>
        </p:spPr>
        <p:txBody>
          <a:bodyPr wrap="square">
            <a:spAutoFit/>
          </a:bodyPr>
          <a:lstStyle/>
          <a:p>
            <a:pPr algn="ctr" fontAlgn="base"/>
            <a:r>
              <a:rPr lang="en-GB" sz="900" i="0" dirty="0">
                <a:solidFill>
                  <a:srgbClr val="3D3B49"/>
                </a:solidFill>
                <a:effectLst/>
                <a:latin typeface="guardian-text-oreilly"/>
              </a:rPr>
              <a:t>Source: Machine Learning with Spark - Second Edition by Rajdeep Dua, Manpreet Singh Ghotra, Nick Pentreath, O’Reilly</a:t>
            </a:r>
            <a:endParaRPr lang="en-GB" sz="900" i="0" dirty="0">
              <a:solidFill>
                <a:srgbClr val="3D3B49"/>
              </a:solidFill>
              <a:effectLst/>
              <a:latin typeface="guardian-text-oreilly"/>
              <a:hlinkClick r:id="rId2"/>
            </a:endParaRPr>
          </a:p>
        </p:txBody>
      </p:sp>
    </p:spTree>
    <p:extLst>
      <p:ext uri="{BB962C8B-B14F-4D97-AF65-F5344CB8AC3E}">
        <p14:creationId xmlns:p14="http://schemas.microsoft.com/office/powerpoint/2010/main" val="3673133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F96B-D94A-991A-1DEA-4C744C690965}"/>
              </a:ext>
            </a:extLst>
          </p:cNvPr>
          <p:cNvSpPr>
            <a:spLocks noGrp="1"/>
          </p:cNvSpPr>
          <p:nvPr>
            <p:ph type="title"/>
          </p:nvPr>
        </p:nvSpPr>
        <p:spPr/>
        <p:txBody>
          <a:bodyPr/>
          <a:lstStyle/>
          <a:p>
            <a:r>
              <a:rPr lang="en-US" dirty="0"/>
              <a:t>Linear regression in Python</a:t>
            </a:r>
          </a:p>
        </p:txBody>
      </p:sp>
      <p:sp>
        <p:nvSpPr>
          <p:cNvPr id="3" name="Slide Number Placeholder 2">
            <a:extLst>
              <a:ext uri="{FF2B5EF4-FFF2-40B4-BE49-F238E27FC236}">
                <a16:creationId xmlns:a16="http://schemas.microsoft.com/office/drawing/2014/main" id="{AE8D9B19-5916-990A-44ED-CAA0B3C22223}"/>
              </a:ext>
            </a:extLst>
          </p:cNvPr>
          <p:cNvSpPr>
            <a:spLocks noGrp="1"/>
          </p:cNvSpPr>
          <p:nvPr>
            <p:ph type="sldNum" sz="quarter" idx="12"/>
          </p:nvPr>
        </p:nvSpPr>
        <p:spPr/>
        <p:txBody>
          <a:bodyPr/>
          <a:lstStyle/>
          <a:p>
            <a:fld id="{BB98F552-A29D-2D4E-8192-F20670493719}" type="slidenum">
              <a:rPr lang="en-GB" altLang="en-US" smtClean="0"/>
              <a:pPr/>
              <a:t>26</a:t>
            </a:fld>
            <a:endParaRPr lang="en-GB" altLang="en-US"/>
          </a:p>
        </p:txBody>
      </p:sp>
      <p:pic>
        <p:nvPicPr>
          <p:cNvPr id="5" name="Picture 4" descr="Text&#10;&#10;Description automatically generated">
            <a:extLst>
              <a:ext uri="{FF2B5EF4-FFF2-40B4-BE49-F238E27FC236}">
                <a16:creationId xmlns:a16="http://schemas.microsoft.com/office/drawing/2014/main" id="{C9A8C307-D3B3-0B06-2E47-5DF9A447B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241954"/>
            <a:ext cx="6080154" cy="3410818"/>
          </a:xfrm>
          <a:prstGeom prst="rect">
            <a:avLst/>
          </a:prstGeom>
        </p:spPr>
      </p:pic>
      <p:sp>
        <p:nvSpPr>
          <p:cNvPr id="6" name="TextBox 5">
            <a:extLst>
              <a:ext uri="{FF2B5EF4-FFF2-40B4-BE49-F238E27FC236}">
                <a16:creationId xmlns:a16="http://schemas.microsoft.com/office/drawing/2014/main" id="{428BA21D-2048-BC3E-EE77-0E7001446AB1}"/>
              </a:ext>
            </a:extLst>
          </p:cNvPr>
          <p:cNvSpPr txBox="1"/>
          <p:nvPr/>
        </p:nvSpPr>
        <p:spPr>
          <a:xfrm>
            <a:off x="611560" y="5318126"/>
            <a:ext cx="1271502" cy="246221"/>
          </a:xfrm>
          <a:prstGeom prst="rect">
            <a:avLst/>
          </a:prstGeom>
          <a:noFill/>
        </p:spPr>
        <p:txBody>
          <a:bodyPr wrap="none" rtlCol="0">
            <a:spAutoFit/>
          </a:bodyPr>
          <a:lstStyle/>
          <a:p>
            <a:r>
              <a:rPr lang="en-US" sz="1000" dirty="0"/>
              <a:t>Source: scikit-learn</a:t>
            </a:r>
          </a:p>
        </p:txBody>
      </p:sp>
    </p:spTree>
    <p:extLst>
      <p:ext uri="{BB962C8B-B14F-4D97-AF65-F5344CB8AC3E}">
        <p14:creationId xmlns:p14="http://schemas.microsoft.com/office/powerpoint/2010/main" val="3096639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152-01FF-8DE5-27C1-63ACD18681C9}"/>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8BF36EB2-799C-F14D-9533-C2FA317FCB09}"/>
              </a:ext>
            </a:extLst>
          </p:cNvPr>
          <p:cNvSpPr>
            <a:spLocks noGrp="1"/>
          </p:cNvSpPr>
          <p:nvPr>
            <p:ph idx="1"/>
          </p:nvPr>
        </p:nvSpPr>
        <p:spPr/>
        <p:txBody>
          <a:bodyPr/>
          <a:lstStyle/>
          <a:p>
            <a:r>
              <a:rPr lang="en-GB" dirty="0">
                <a:effectLst/>
              </a:rPr>
              <a:t>We can generalise linear regression to the (binary) classification setting by making some changes.</a:t>
            </a:r>
          </a:p>
          <a:p>
            <a:endParaRPr lang="en-GB" dirty="0"/>
          </a:p>
          <a:p>
            <a:r>
              <a:rPr lang="en-GB" dirty="0">
                <a:effectLst/>
              </a:rPr>
              <a:t>We compute a linear combination of the inputs, as before, but then we pass this through a function that ensures 0 ≤ </a:t>
            </a:r>
            <a:r>
              <a:rPr lang="el-GR" dirty="0">
                <a:effectLst/>
                <a:latin typeface="Helvetica" pitchFamily="2" charset="0"/>
              </a:rPr>
              <a:t>μ(</a:t>
            </a:r>
            <a:r>
              <a:rPr lang="en-GB" dirty="0">
                <a:effectLst/>
              </a:rPr>
              <a:t>x) ≤ 1 by defining:</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6B4945E4-CDEE-62AC-D447-72EDC493D2A7}"/>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a:p>
        </p:txBody>
      </p:sp>
      <p:pic>
        <p:nvPicPr>
          <p:cNvPr id="8" name="Picture 7" descr="Logo&#10;&#10;Description automatically generated with low confidence">
            <a:extLst>
              <a:ext uri="{FF2B5EF4-FFF2-40B4-BE49-F238E27FC236}">
                <a16:creationId xmlns:a16="http://schemas.microsoft.com/office/drawing/2014/main" id="{6E74637A-7BBF-DEC2-A49D-58ECE6F74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294" y="3217540"/>
            <a:ext cx="2966730" cy="648072"/>
          </a:xfrm>
          <a:prstGeom prst="rect">
            <a:avLst/>
          </a:prstGeom>
        </p:spPr>
      </p:pic>
    </p:spTree>
    <p:extLst>
      <p:ext uri="{BB962C8B-B14F-4D97-AF65-F5344CB8AC3E}">
        <p14:creationId xmlns:p14="http://schemas.microsoft.com/office/powerpoint/2010/main" val="2219624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539D-FA56-7EDE-C99E-A01C128D82F6}"/>
              </a:ext>
            </a:extLst>
          </p:cNvPr>
          <p:cNvSpPr>
            <a:spLocks noGrp="1"/>
          </p:cNvSpPr>
          <p:nvPr>
            <p:ph type="title"/>
          </p:nvPr>
        </p:nvSpPr>
        <p:spPr/>
        <p:txBody>
          <a:bodyPr/>
          <a:lstStyle/>
          <a:p>
            <a:r>
              <a:rPr lang="en-US" dirty="0"/>
              <a:t>The Sigmoid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AC93DCB-816B-BACC-6A92-C528C243219A}"/>
                  </a:ext>
                </a:extLst>
              </p:cNvPr>
              <p:cNvSpPr>
                <a:spLocks noGrp="1"/>
              </p:cNvSpPr>
              <p:nvPr>
                <p:ph idx="1"/>
              </p:nvPr>
            </p:nvSpPr>
            <p:spPr/>
            <p:txBody>
              <a:bodyPr/>
              <a:lstStyle/>
              <a:p>
                <a:r>
                  <a:rPr lang="en-GB" dirty="0">
                    <a:effectLst/>
                  </a:rPr>
                  <a:t>where </a:t>
                </a:r>
                <a:r>
                  <a:rPr lang="en-GB" dirty="0" err="1">
                    <a:effectLst/>
                  </a:rPr>
                  <a:t>sigm</a:t>
                </a:r>
                <a:r>
                  <a:rPr lang="en-GB" dirty="0">
                    <a:effectLst/>
                  </a:rPr>
                  <a:t>(</a:t>
                </a:r>
                <a:r>
                  <a:rPr lang="el-GR" dirty="0">
                    <a:effectLst/>
                    <a:latin typeface="Helvetica" pitchFamily="2" charset="0"/>
                  </a:rPr>
                  <a:t>η) </a:t>
                </a:r>
                <a:r>
                  <a:rPr lang="en-GB" dirty="0">
                    <a:effectLst/>
                  </a:rPr>
                  <a:t>refers to the sigmoid function, also known as the </a:t>
                </a:r>
                <a:r>
                  <a:rPr lang="en-GB" i="1" dirty="0">
                    <a:effectLst/>
                  </a:rPr>
                  <a:t>logistic</a:t>
                </a:r>
                <a:r>
                  <a:rPr lang="en-GB" dirty="0">
                    <a:effectLst/>
                  </a:rPr>
                  <a:t> or </a:t>
                </a:r>
                <a:r>
                  <a:rPr lang="en-GB" i="1" dirty="0">
                    <a:effectLst/>
                  </a:rPr>
                  <a:t>logit</a:t>
                </a:r>
                <a:r>
                  <a:rPr lang="en-GB" dirty="0">
                    <a:effectLst/>
                  </a:rPr>
                  <a:t> function.</a:t>
                </a:r>
              </a:p>
              <a:p>
                <a:r>
                  <a:rPr lang="en-GB" dirty="0">
                    <a:effectLst/>
                  </a:rPr>
                  <a:t>This is defined as</a:t>
                </a:r>
              </a:p>
              <a:p>
                <a:endParaRPr lang="en-GB" dirty="0"/>
              </a:p>
              <a:p>
                <a:endParaRPr lang="en-GB" dirty="0">
                  <a:effectLst/>
                </a:endParaRPr>
              </a:p>
              <a:p>
                <a:endParaRPr lang="en-GB" dirty="0"/>
              </a:p>
              <a:p>
                <a:endParaRPr lang="en-GB" dirty="0">
                  <a:effectLst/>
                </a:endParaRPr>
              </a:p>
              <a:p>
                <a:r>
                  <a:rPr lang="en-GB" dirty="0">
                    <a:effectLst/>
                  </a:rPr>
                  <a:t>The term “</a:t>
                </a:r>
                <a14:m>
                  <m:oMath xmlns:m="http://schemas.openxmlformats.org/officeDocument/2006/math">
                    <m:r>
                      <a:rPr lang="en-GB" i="1" dirty="0" smtClean="0">
                        <a:effectLst/>
                        <a:latin typeface="Cambria Math" panose="02040503050406030204" pitchFamily="18" charset="0"/>
                      </a:rPr>
                      <m:t>𝑠𝑖𝑔𝑚𝑜𝑖𝑑</m:t>
                    </m:r>
                  </m:oMath>
                </a14:m>
                <a:r>
                  <a:rPr lang="en-GB" dirty="0">
                    <a:effectLst/>
                  </a:rPr>
                  <a:t>” means S-shaped for a plot. </a:t>
                </a:r>
              </a:p>
              <a:p>
                <a:r>
                  <a:rPr lang="en-GB" dirty="0">
                    <a:effectLst/>
                  </a:rPr>
                  <a:t>It is also known as a squashing function, since it maps the whole real line to [0, 1].</a:t>
                </a:r>
              </a:p>
              <a:p>
                <a:endParaRPr lang="en-GB" dirty="0">
                  <a:effectLst/>
                </a:endParaRPr>
              </a:p>
              <a:p>
                <a:endParaRPr lang="en-US" dirty="0"/>
              </a:p>
            </p:txBody>
          </p:sp>
        </mc:Choice>
        <mc:Fallback>
          <p:sp>
            <p:nvSpPr>
              <p:cNvPr id="3" name="Content Placeholder 2">
                <a:extLst>
                  <a:ext uri="{FF2B5EF4-FFF2-40B4-BE49-F238E27FC236}">
                    <a16:creationId xmlns:a16="http://schemas.microsoft.com/office/drawing/2014/main" id="{1AC93DCB-816B-BACC-6A92-C528C243219A}"/>
                  </a:ext>
                </a:extLst>
              </p:cNvPr>
              <p:cNvSpPr>
                <a:spLocks noGrp="1" noRot="1" noChangeAspect="1" noMove="1" noResize="1" noEditPoints="1" noAdjustHandles="1" noChangeArrowheads="1" noChangeShapeType="1" noTextEdit="1"/>
              </p:cNvSpPr>
              <p:nvPr>
                <p:ph idx="1"/>
              </p:nvPr>
            </p:nvSpPr>
            <p:spPr>
              <a:blipFill>
                <a:blip r:embed="rId2"/>
                <a:stretch>
                  <a:fillRect l="-772" t="-1223" r="-1543" b="-183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946D7DC-9310-839F-5948-8BA8DCD207EF}"/>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a:p>
        </p:txBody>
      </p:sp>
      <p:pic>
        <p:nvPicPr>
          <p:cNvPr id="6" name="Picture 5" descr="Chart, box and whisker chart&#10;&#10;Description automatically generated">
            <a:extLst>
              <a:ext uri="{FF2B5EF4-FFF2-40B4-BE49-F238E27FC236}">
                <a16:creationId xmlns:a16="http://schemas.microsoft.com/office/drawing/2014/main" id="{61C43AFA-D551-9D55-A25A-CD1BF135E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3" y="2457450"/>
            <a:ext cx="5035509" cy="976114"/>
          </a:xfrm>
          <a:prstGeom prst="rect">
            <a:avLst/>
          </a:prstGeom>
        </p:spPr>
      </p:pic>
    </p:spTree>
    <p:extLst>
      <p:ext uri="{BB962C8B-B14F-4D97-AF65-F5344CB8AC3E}">
        <p14:creationId xmlns:p14="http://schemas.microsoft.com/office/powerpoint/2010/main" val="3137900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2134-9BCB-0854-3561-40483D5A537A}"/>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5ECAE4BA-0083-F430-8106-008F9912FFDF}"/>
              </a:ext>
            </a:extLst>
          </p:cNvPr>
          <p:cNvSpPr>
            <a:spLocks noGrp="1"/>
          </p:cNvSpPr>
          <p:nvPr>
            <p:ph idx="1"/>
          </p:nvPr>
        </p:nvSpPr>
        <p:spPr/>
        <p:txBody>
          <a:bodyPr/>
          <a:lstStyle/>
          <a:p>
            <a:r>
              <a:rPr lang="en-GB" dirty="0">
                <a:effectLst/>
              </a:rPr>
              <a:t>The process of applyin</a:t>
            </a:r>
            <a:r>
              <a:rPr lang="en-GB" dirty="0"/>
              <a:t>g </a:t>
            </a:r>
            <a:r>
              <a:rPr lang="en-GB" dirty="0">
                <a:effectLst/>
              </a:rPr>
              <a:t>linear combination of the inputs, as before, but then we pass this through a logistics function is called logistic regression due to its similarity to linear regression (</a:t>
            </a:r>
            <a:r>
              <a:rPr lang="en-GB" dirty="0">
                <a:solidFill>
                  <a:srgbClr val="FF0000"/>
                </a:solidFill>
                <a:effectLst/>
              </a:rPr>
              <a:t>although it is a form of classification, not regression</a:t>
            </a:r>
            <a:r>
              <a:rPr lang="en-GB" dirty="0">
                <a:effectLst/>
              </a:rPr>
              <a:t>!).</a:t>
            </a:r>
          </a:p>
          <a:p>
            <a:endParaRPr lang="en-US" dirty="0"/>
          </a:p>
        </p:txBody>
      </p:sp>
      <p:sp>
        <p:nvSpPr>
          <p:cNvPr id="4" name="Slide Number Placeholder 3">
            <a:extLst>
              <a:ext uri="{FF2B5EF4-FFF2-40B4-BE49-F238E27FC236}">
                <a16:creationId xmlns:a16="http://schemas.microsoft.com/office/drawing/2014/main" id="{A4FA4787-30AD-F45B-5986-A68F207B97F3}"/>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a:p>
        </p:txBody>
      </p:sp>
      <p:pic>
        <p:nvPicPr>
          <p:cNvPr id="7" name="Picture 6" descr="Chart, histogram, rectangle&#10;&#10;Description automatically generated">
            <a:extLst>
              <a:ext uri="{FF2B5EF4-FFF2-40B4-BE49-F238E27FC236}">
                <a16:creationId xmlns:a16="http://schemas.microsoft.com/office/drawing/2014/main" id="{7D7F34D0-5C23-A25E-A762-989AA8A60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2492550"/>
            <a:ext cx="3717776" cy="2765383"/>
          </a:xfrm>
          <a:prstGeom prst="rect">
            <a:avLst/>
          </a:prstGeom>
        </p:spPr>
      </p:pic>
    </p:spTree>
    <p:extLst>
      <p:ext uri="{BB962C8B-B14F-4D97-AF65-F5344CB8AC3E}">
        <p14:creationId xmlns:p14="http://schemas.microsoft.com/office/powerpoint/2010/main" val="3937787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D577-C290-419C-7CA1-5061F09F66FD}"/>
              </a:ext>
            </a:extLst>
          </p:cNvPr>
          <p:cNvSpPr>
            <a:spLocks noGrp="1"/>
          </p:cNvSpPr>
          <p:nvPr>
            <p:ph type="title"/>
          </p:nvPr>
        </p:nvSpPr>
        <p:spPr/>
        <p:txBody>
          <a:bodyPr/>
          <a:lstStyle/>
          <a:p>
            <a:r>
              <a:rPr lang="en-GB" dirty="0"/>
              <a:t>Linear models: example </a:t>
            </a:r>
          </a:p>
        </p:txBody>
      </p:sp>
      <p:sp>
        <p:nvSpPr>
          <p:cNvPr id="3" name="Slide Number Placeholder 2">
            <a:extLst>
              <a:ext uri="{FF2B5EF4-FFF2-40B4-BE49-F238E27FC236}">
                <a16:creationId xmlns:a16="http://schemas.microsoft.com/office/drawing/2014/main" id="{53C13E17-8B05-56D0-C3DC-C56547022FD6}"/>
              </a:ext>
            </a:extLst>
          </p:cNvPr>
          <p:cNvSpPr>
            <a:spLocks noGrp="1"/>
          </p:cNvSpPr>
          <p:nvPr>
            <p:ph type="sldNum" sz="quarter" idx="12"/>
          </p:nvPr>
        </p:nvSpPr>
        <p:spPr/>
        <p:txBody>
          <a:bodyPr/>
          <a:lstStyle/>
          <a:p>
            <a:fld id="{BB98F552-A29D-2D4E-8192-F20670493719}" type="slidenum">
              <a:rPr lang="en-GB" altLang="en-US" smtClean="0"/>
              <a:pPr/>
              <a:t>3</a:t>
            </a:fld>
            <a:endParaRPr lang="en-GB" altLang="en-US"/>
          </a:p>
        </p:txBody>
      </p:sp>
    </p:spTree>
    <p:extLst>
      <p:ext uri="{BB962C8B-B14F-4D97-AF65-F5344CB8AC3E}">
        <p14:creationId xmlns:p14="http://schemas.microsoft.com/office/powerpoint/2010/main" val="556793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A4B1-C304-B786-790A-517346F1E0D4}"/>
              </a:ext>
            </a:extLst>
          </p:cNvPr>
          <p:cNvSpPr>
            <a:spLocks noGrp="1"/>
          </p:cNvSpPr>
          <p:nvPr>
            <p:ph type="title"/>
          </p:nvPr>
        </p:nvSpPr>
        <p:spPr/>
        <p:txBody>
          <a:bodyPr/>
          <a:lstStyle/>
          <a:p>
            <a:r>
              <a:rPr lang="en-US" dirty="0"/>
              <a:t>Decision boundary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28AEE32-4024-9C15-05BF-8B288681D24F}"/>
                  </a:ext>
                </a:extLst>
              </p:cNvPr>
              <p:cNvSpPr>
                <a:spLocks noGrp="1"/>
              </p:cNvSpPr>
              <p:nvPr>
                <p:ph idx="1"/>
              </p:nvPr>
            </p:nvSpPr>
            <p:spPr/>
            <p:txBody>
              <a:bodyPr/>
              <a:lstStyle/>
              <a:p>
                <a:r>
                  <a:rPr lang="en-GB" dirty="0">
                    <a:effectLst/>
                  </a:rPr>
                  <a:t>We can imagine drawing a vertical line at </a:t>
                </a:r>
                <a14:m>
                  <m:oMath xmlns:m="http://schemas.openxmlformats.org/officeDocument/2006/math">
                    <m:r>
                      <a:rPr lang="en-GB" i="1" dirty="0" smtClean="0">
                        <a:effectLst/>
                        <a:latin typeface="Cambria Math" panose="02040503050406030204" pitchFamily="18" charset="0"/>
                      </a:rPr>
                      <m:t>𝑥</m:t>
                    </m:r>
                    <m:r>
                      <a:rPr lang="en-GB" i="1" dirty="0" smtClean="0">
                        <a:effectLst/>
                        <a:latin typeface="Cambria Math" panose="02040503050406030204" pitchFamily="18" charset="0"/>
                      </a:rPr>
                      <m:t> = </m:t>
                    </m:r>
                    <m:r>
                      <a:rPr lang="en-GB" i="1" dirty="0" smtClean="0">
                        <a:effectLst/>
                        <a:latin typeface="Cambria Math" panose="02040503050406030204" pitchFamily="18" charset="0"/>
                      </a:rPr>
                      <m:t>𝑥</m:t>
                    </m:r>
                    <m:r>
                      <a:rPr lang="en-GB" b="0" i="1" baseline="30000" dirty="0" smtClean="0">
                        <a:effectLst/>
                        <a:latin typeface="Cambria Math" panose="02040503050406030204" pitchFamily="18" charset="0"/>
                      </a:rPr>
                      <m:t>∗</m:t>
                    </m:r>
                  </m:oMath>
                </a14:m>
                <a:r>
                  <a:rPr lang="en-GB" dirty="0">
                    <a:effectLst/>
                  </a:rPr>
                  <a:t>; this is known as a  decision boundary. </a:t>
                </a:r>
              </a:p>
              <a:p>
                <a:r>
                  <a:rPr lang="en-GB" dirty="0">
                    <a:effectLst/>
                  </a:rPr>
                  <a:t>Everything to the left of this line is classified as a 0, and everything to the right of the line is classified as a 1.</a:t>
                </a:r>
              </a:p>
              <a:p>
                <a:endParaRPr lang="en-US" dirty="0"/>
              </a:p>
            </p:txBody>
          </p:sp>
        </mc:Choice>
        <mc:Fallback>
          <p:sp>
            <p:nvSpPr>
              <p:cNvPr id="3" name="Content Placeholder 2">
                <a:extLst>
                  <a:ext uri="{FF2B5EF4-FFF2-40B4-BE49-F238E27FC236}">
                    <a16:creationId xmlns:a16="http://schemas.microsoft.com/office/drawing/2014/main" id="{F28AEE32-4024-9C15-05BF-8B288681D24F}"/>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C9FF1F8F-7032-BCB0-EA45-5368E53AEE65}"/>
              </a:ext>
            </a:extLst>
          </p:cNvPr>
          <p:cNvSpPr>
            <a:spLocks noGrp="1"/>
          </p:cNvSpPr>
          <p:nvPr>
            <p:ph type="sldNum" sz="quarter" idx="12"/>
          </p:nvPr>
        </p:nvSpPr>
        <p:spPr/>
        <p:txBody>
          <a:bodyPr/>
          <a:lstStyle/>
          <a:p>
            <a:fld id="{44E22EE9-B8A0-0641-9265-052CFE9B95A7}" type="slidenum">
              <a:rPr lang="en-GB" altLang="en-US" smtClean="0"/>
              <a:pPr/>
              <a:t>30</a:t>
            </a:fld>
            <a:endParaRPr lang="en-GB" altLang="en-US"/>
          </a:p>
        </p:txBody>
      </p:sp>
      <p:pic>
        <p:nvPicPr>
          <p:cNvPr id="5" name="Picture 4" descr="Chart, histogram, rectangle&#10;&#10;Description automatically generated">
            <a:extLst>
              <a:ext uri="{FF2B5EF4-FFF2-40B4-BE49-F238E27FC236}">
                <a16:creationId xmlns:a16="http://schemas.microsoft.com/office/drawing/2014/main" id="{D3085FA8-9BE4-098F-A6A6-70C7EB39A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3112" y="2739723"/>
            <a:ext cx="3515072" cy="2614606"/>
          </a:xfrm>
          <a:prstGeom prst="rect">
            <a:avLst/>
          </a:prstGeom>
        </p:spPr>
      </p:pic>
    </p:spTree>
    <p:extLst>
      <p:ext uri="{BB962C8B-B14F-4D97-AF65-F5344CB8AC3E}">
        <p14:creationId xmlns:p14="http://schemas.microsoft.com/office/powerpoint/2010/main" val="580022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69CD-3FD6-73BF-FB8A-0247DF86466B}"/>
              </a:ext>
            </a:extLst>
          </p:cNvPr>
          <p:cNvSpPr>
            <a:spLocks noGrp="1"/>
          </p:cNvSpPr>
          <p:nvPr>
            <p:ph type="title"/>
          </p:nvPr>
        </p:nvSpPr>
        <p:spPr/>
        <p:txBody>
          <a:bodyPr/>
          <a:lstStyle/>
          <a:p>
            <a:r>
              <a:rPr lang="en-US" dirty="0"/>
              <a:t>Decision boundary</a:t>
            </a:r>
          </a:p>
        </p:txBody>
      </p:sp>
      <p:sp>
        <p:nvSpPr>
          <p:cNvPr id="3" name="Content Placeholder 2">
            <a:extLst>
              <a:ext uri="{FF2B5EF4-FFF2-40B4-BE49-F238E27FC236}">
                <a16:creationId xmlns:a16="http://schemas.microsoft.com/office/drawing/2014/main" id="{C08D12DE-D4F0-323F-8F22-8A06AF32062B}"/>
              </a:ext>
            </a:extLst>
          </p:cNvPr>
          <p:cNvSpPr>
            <a:spLocks noGrp="1"/>
          </p:cNvSpPr>
          <p:nvPr>
            <p:ph idx="1"/>
          </p:nvPr>
        </p:nvSpPr>
        <p:spPr/>
        <p:txBody>
          <a:bodyPr/>
          <a:lstStyle/>
          <a:p>
            <a:r>
              <a:rPr lang="en-GB" dirty="0">
                <a:effectLst/>
              </a:rPr>
              <a:t>We notice that this decision rule has a non-zero error rate even on the training set. This is because the data is not linearly separable, i.e., there is no straight line we can draw to separate the 0s from the 1s. </a:t>
            </a:r>
          </a:p>
          <a:p>
            <a:r>
              <a:rPr lang="en-GB" dirty="0">
                <a:effectLst/>
              </a:rPr>
              <a:t>We can create models with non-linear decision boundaries using basis function expansion, just as we did with non-linear regression.</a:t>
            </a:r>
          </a:p>
          <a:p>
            <a:endParaRPr lang="en-US" dirty="0"/>
          </a:p>
        </p:txBody>
      </p:sp>
      <p:sp>
        <p:nvSpPr>
          <p:cNvPr id="4" name="Slide Number Placeholder 3">
            <a:extLst>
              <a:ext uri="{FF2B5EF4-FFF2-40B4-BE49-F238E27FC236}">
                <a16:creationId xmlns:a16="http://schemas.microsoft.com/office/drawing/2014/main" id="{F5B8E9A2-612E-6908-65CE-E42802673CD9}"/>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a:p>
        </p:txBody>
      </p:sp>
      <p:pic>
        <p:nvPicPr>
          <p:cNvPr id="5" name="Picture 4" descr="Chart, histogram, rectangle&#10;&#10;Description automatically generated">
            <a:extLst>
              <a:ext uri="{FF2B5EF4-FFF2-40B4-BE49-F238E27FC236}">
                <a16:creationId xmlns:a16="http://schemas.microsoft.com/office/drawing/2014/main" id="{F2B02216-71E8-048E-88B7-BF2B9307A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3342964"/>
            <a:ext cx="2664296" cy="1981776"/>
          </a:xfrm>
          <a:prstGeom prst="rect">
            <a:avLst/>
          </a:prstGeom>
        </p:spPr>
      </p:pic>
    </p:spTree>
    <p:extLst>
      <p:ext uri="{BB962C8B-B14F-4D97-AF65-F5344CB8AC3E}">
        <p14:creationId xmlns:p14="http://schemas.microsoft.com/office/powerpoint/2010/main" val="799478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C7F-E241-5063-8A5F-C7D4CF7E31B6}"/>
              </a:ext>
            </a:extLst>
          </p:cNvPr>
          <p:cNvSpPr>
            <a:spLocks noGrp="1"/>
          </p:cNvSpPr>
          <p:nvPr>
            <p:ph type="title"/>
          </p:nvPr>
        </p:nvSpPr>
        <p:spPr/>
        <p:txBody>
          <a:bodyPr/>
          <a:lstStyle/>
          <a:p>
            <a:r>
              <a:rPr lang="en-GB" dirty="0"/>
              <a:t>Practical methodology</a:t>
            </a:r>
            <a:endParaRPr lang="en-US" dirty="0"/>
          </a:p>
        </p:txBody>
      </p:sp>
      <p:sp>
        <p:nvSpPr>
          <p:cNvPr id="3" name="Content Placeholder 2">
            <a:extLst>
              <a:ext uri="{FF2B5EF4-FFF2-40B4-BE49-F238E27FC236}">
                <a16:creationId xmlns:a16="http://schemas.microsoft.com/office/drawing/2014/main" id="{81C263B3-CF61-4661-65F7-157AE30DFF1D}"/>
              </a:ext>
            </a:extLst>
          </p:cNvPr>
          <p:cNvSpPr>
            <a:spLocks noGrp="1"/>
          </p:cNvSpPr>
          <p:nvPr>
            <p:ph idx="1"/>
          </p:nvPr>
        </p:nvSpPr>
        <p:spPr/>
        <p:txBody>
          <a:bodyPr/>
          <a:lstStyle/>
          <a:p>
            <a:r>
              <a:rPr lang="en-GB" dirty="0">
                <a:effectLst/>
              </a:rPr>
              <a:t>Parametric vs non-parametric models</a:t>
            </a:r>
          </a:p>
          <a:p>
            <a:r>
              <a:rPr lang="en-GB" dirty="0"/>
              <a:t>Non-parametric models makes no assumption on the data distribution or dataset size to generate a model.</a:t>
            </a:r>
            <a:endParaRPr lang="en-GB" sz="1667" dirty="0"/>
          </a:p>
          <a:p>
            <a:r>
              <a:rPr lang="en-GB" dirty="0"/>
              <a:t>The parametric models have a fixed set of parameters (e.g., k-means) </a:t>
            </a:r>
          </a:p>
          <a:p>
            <a:r>
              <a:rPr lang="en-GB" dirty="0"/>
              <a:t>In non-parametric models the number of parameters grow with the amount of training data.</a:t>
            </a:r>
          </a:p>
          <a:p>
            <a:endParaRPr lang="en-US" dirty="0"/>
          </a:p>
        </p:txBody>
      </p:sp>
      <p:sp>
        <p:nvSpPr>
          <p:cNvPr id="4" name="Slide Number Placeholder 3">
            <a:extLst>
              <a:ext uri="{FF2B5EF4-FFF2-40B4-BE49-F238E27FC236}">
                <a16:creationId xmlns:a16="http://schemas.microsoft.com/office/drawing/2014/main" id="{4E27C170-1F06-5A02-95EC-99940D28A664}"/>
              </a:ext>
            </a:extLst>
          </p:cNvPr>
          <p:cNvSpPr>
            <a:spLocks noGrp="1"/>
          </p:cNvSpPr>
          <p:nvPr>
            <p:ph type="sldNum" sz="quarter" idx="12"/>
          </p:nvPr>
        </p:nvSpPr>
        <p:spPr/>
        <p:txBody>
          <a:bodyPr/>
          <a:lstStyle/>
          <a:p>
            <a:fld id="{44E22EE9-B8A0-0641-9265-052CFE9B95A7}" type="slidenum">
              <a:rPr lang="en-GB" altLang="en-US" sz="2000" smtClean="0"/>
              <a:pPr/>
              <a:t>32</a:t>
            </a:fld>
            <a:endParaRPr lang="en-GB" altLang="en-US" sz="2000"/>
          </a:p>
        </p:txBody>
      </p:sp>
    </p:spTree>
    <p:extLst>
      <p:ext uri="{BB962C8B-B14F-4D97-AF65-F5344CB8AC3E}">
        <p14:creationId xmlns:p14="http://schemas.microsoft.com/office/powerpoint/2010/main" val="178505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A016-C257-8455-E860-F6A3DB4E48C0}"/>
              </a:ext>
            </a:extLst>
          </p:cNvPr>
          <p:cNvSpPr>
            <a:spLocks noGrp="1"/>
          </p:cNvSpPr>
          <p:nvPr>
            <p:ph type="title"/>
          </p:nvPr>
        </p:nvSpPr>
        <p:spPr/>
        <p:txBody>
          <a:bodyPr/>
          <a:lstStyle/>
          <a:p>
            <a:r>
              <a:rPr lang="en-GB" dirty="0">
                <a:effectLst/>
                <a:ea typeface="Helvetica Neue" panose="02000503000000020004" pitchFamily="2" charset="0"/>
                <a:cs typeface="Helvetica Neue" panose="02000503000000020004" pitchFamily="2" charset="0"/>
              </a:rPr>
              <a:t>Parametric vs non-parametric models</a:t>
            </a:r>
            <a:endParaRPr lang="en-US" dirty="0">
              <a:ea typeface="Helvetica Neue" panose="02000503000000020004" pitchFamily="2" charset="0"/>
              <a:cs typeface="Helvetica Neue" panose="02000503000000020004" pitchFamily="2" charset="0"/>
            </a:endParaRPr>
          </a:p>
        </p:txBody>
      </p:sp>
      <p:sp>
        <p:nvSpPr>
          <p:cNvPr id="3" name="Content Placeholder 2">
            <a:extLst>
              <a:ext uri="{FF2B5EF4-FFF2-40B4-BE49-F238E27FC236}">
                <a16:creationId xmlns:a16="http://schemas.microsoft.com/office/drawing/2014/main" id="{1C50344E-9485-EA89-0F7C-EBC5EB22EDCD}"/>
              </a:ext>
            </a:extLst>
          </p:cNvPr>
          <p:cNvSpPr>
            <a:spLocks noGrp="1"/>
          </p:cNvSpPr>
          <p:nvPr>
            <p:ph idx="1"/>
          </p:nvPr>
        </p:nvSpPr>
        <p:spPr/>
        <p:txBody>
          <a:bodyPr/>
          <a:lstStyle/>
          <a:p>
            <a:r>
              <a:rPr lang="en-GB" dirty="0">
                <a:effectLst/>
              </a:rPr>
              <a:t>Parametric models have the advantage of often being faster to use, but the disadvantage of making stronger assumptions about the nature of the data distributions. </a:t>
            </a:r>
          </a:p>
          <a:p>
            <a:r>
              <a:rPr lang="en-GB" dirty="0">
                <a:effectLst/>
              </a:rPr>
              <a:t>Nonparametric</a:t>
            </a:r>
            <a:r>
              <a:rPr lang="en-GB" dirty="0"/>
              <a:t> </a:t>
            </a:r>
            <a:r>
              <a:rPr lang="en-GB" dirty="0">
                <a:effectLst/>
              </a:rPr>
              <a:t>models are more flexible, but often computationally intractable for large datasets.</a:t>
            </a:r>
          </a:p>
          <a:p>
            <a:endParaRPr lang="en-US" dirty="0"/>
          </a:p>
        </p:txBody>
      </p:sp>
      <p:sp>
        <p:nvSpPr>
          <p:cNvPr id="4" name="Slide Number Placeholder 3">
            <a:extLst>
              <a:ext uri="{FF2B5EF4-FFF2-40B4-BE49-F238E27FC236}">
                <a16:creationId xmlns:a16="http://schemas.microsoft.com/office/drawing/2014/main" id="{82355A2B-560F-BF23-651E-216989DD2925}"/>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a:p>
        </p:txBody>
      </p:sp>
    </p:spTree>
    <p:extLst>
      <p:ext uri="{BB962C8B-B14F-4D97-AF65-F5344CB8AC3E}">
        <p14:creationId xmlns:p14="http://schemas.microsoft.com/office/powerpoint/2010/main" val="1252844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6C19-73B9-BDF8-BF2E-16EEB8903EEB}"/>
              </a:ext>
            </a:extLst>
          </p:cNvPr>
          <p:cNvSpPr>
            <a:spLocks noGrp="1"/>
          </p:cNvSpPr>
          <p:nvPr>
            <p:ph type="title"/>
          </p:nvPr>
        </p:nvSpPr>
        <p:spPr/>
        <p:txBody>
          <a:bodyPr/>
          <a:lstStyle/>
          <a:p>
            <a:r>
              <a:rPr lang="en-GB" dirty="0">
                <a:effectLst/>
              </a:rPr>
              <a:t>K-nearest neighbours</a:t>
            </a:r>
            <a:endParaRPr lang="en-US" dirty="0"/>
          </a:p>
        </p:txBody>
      </p:sp>
      <p:sp>
        <p:nvSpPr>
          <p:cNvPr id="3" name="Content Placeholder 2">
            <a:extLst>
              <a:ext uri="{FF2B5EF4-FFF2-40B4-BE49-F238E27FC236}">
                <a16:creationId xmlns:a16="http://schemas.microsoft.com/office/drawing/2014/main" id="{ED109FD7-7972-3218-412E-A1CEB71F0E7F}"/>
              </a:ext>
            </a:extLst>
          </p:cNvPr>
          <p:cNvSpPr>
            <a:spLocks noGrp="1"/>
          </p:cNvSpPr>
          <p:nvPr>
            <p:ph idx="1"/>
          </p:nvPr>
        </p:nvSpPr>
        <p:spPr/>
        <p:txBody>
          <a:bodyPr/>
          <a:lstStyle/>
          <a:p>
            <a:r>
              <a:rPr lang="en-GB" dirty="0">
                <a:effectLst/>
              </a:rPr>
              <a:t>A simple example of a non-parametric classifier is the K nearest neighbour (KNN) classifier.</a:t>
            </a:r>
          </a:p>
          <a:p>
            <a:pPr marL="0" indent="0">
              <a:buNone/>
            </a:pPr>
            <a:endParaRPr lang="en-GB" dirty="0">
              <a:effectLst/>
            </a:endParaRPr>
          </a:p>
          <a:p>
            <a:r>
              <a:rPr lang="en-GB" dirty="0">
                <a:effectLst/>
              </a:rPr>
              <a:t>KNN simply “looks at” the K points in the training set that are nearest to the test input x.</a:t>
            </a:r>
          </a:p>
          <a:p>
            <a:r>
              <a:rPr lang="en-GB" dirty="0">
                <a:effectLst/>
              </a:rPr>
              <a:t>It then counts how many members of each class are in this set and returns that empirical fraction as the estimate.</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A52156F3-7F4C-45D8-D73E-4D974AF3ECC7}"/>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a:p>
        </p:txBody>
      </p:sp>
    </p:spTree>
    <p:extLst>
      <p:ext uri="{BB962C8B-B14F-4D97-AF65-F5344CB8AC3E}">
        <p14:creationId xmlns:p14="http://schemas.microsoft.com/office/powerpoint/2010/main" val="1885826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1AB8-7760-18E2-1294-8EB11B468A8A}"/>
              </a:ext>
            </a:extLst>
          </p:cNvPr>
          <p:cNvSpPr>
            <a:spLocks noGrp="1"/>
          </p:cNvSpPr>
          <p:nvPr>
            <p:ph type="title"/>
          </p:nvPr>
        </p:nvSpPr>
        <p:spPr/>
        <p:txBody>
          <a:bodyPr/>
          <a:lstStyle/>
          <a:p>
            <a:r>
              <a:rPr lang="en-GB" dirty="0">
                <a:effectLst/>
              </a:rPr>
              <a:t>K-nearest neighbours - example</a:t>
            </a:r>
            <a:endParaRPr lang="en-US" dirty="0"/>
          </a:p>
        </p:txBody>
      </p:sp>
      <p:sp>
        <p:nvSpPr>
          <p:cNvPr id="3" name="Slide Number Placeholder 2">
            <a:extLst>
              <a:ext uri="{FF2B5EF4-FFF2-40B4-BE49-F238E27FC236}">
                <a16:creationId xmlns:a16="http://schemas.microsoft.com/office/drawing/2014/main" id="{D8BDB8CE-BFFB-B86E-FFC7-4CB456EE30DE}"/>
              </a:ext>
            </a:extLst>
          </p:cNvPr>
          <p:cNvSpPr>
            <a:spLocks noGrp="1"/>
          </p:cNvSpPr>
          <p:nvPr>
            <p:ph type="sldNum" sz="quarter" idx="12"/>
          </p:nvPr>
        </p:nvSpPr>
        <p:spPr/>
        <p:txBody>
          <a:bodyPr/>
          <a:lstStyle/>
          <a:p>
            <a:fld id="{BB98F552-A29D-2D4E-8192-F20670493719}" type="slidenum">
              <a:rPr lang="en-GB" altLang="en-US" smtClean="0"/>
              <a:pPr/>
              <a:t>35</a:t>
            </a:fld>
            <a:endParaRPr lang="en-GB" altLang="en-US"/>
          </a:p>
        </p:txBody>
      </p:sp>
      <p:pic>
        <p:nvPicPr>
          <p:cNvPr id="5" name="Picture 4" descr="Chart, scatter chart&#10;&#10;Description automatically generated">
            <a:extLst>
              <a:ext uri="{FF2B5EF4-FFF2-40B4-BE49-F238E27FC236}">
                <a16:creationId xmlns:a16="http://schemas.microsoft.com/office/drawing/2014/main" id="{7DC6313C-5853-4F6D-867B-E4187A060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939799"/>
            <a:ext cx="5272112" cy="4103551"/>
          </a:xfrm>
          <a:prstGeom prst="rect">
            <a:avLst/>
          </a:prstGeom>
        </p:spPr>
      </p:pic>
    </p:spTree>
    <p:extLst>
      <p:ext uri="{BB962C8B-B14F-4D97-AF65-F5344CB8AC3E}">
        <p14:creationId xmlns:p14="http://schemas.microsoft.com/office/powerpoint/2010/main" val="2604775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8627-4EAF-146E-E650-73FD8AAEE173}"/>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0AA881B9-8146-B566-7568-2A83D4AA13AA}"/>
              </a:ext>
            </a:extLst>
          </p:cNvPr>
          <p:cNvSpPr>
            <a:spLocks noGrp="1"/>
          </p:cNvSpPr>
          <p:nvPr>
            <p:ph idx="1"/>
          </p:nvPr>
        </p:nvSpPr>
        <p:spPr/>
        <p:txBody>
          <a:bodyPr/>
          <a:lstStyle/>
          <a:p>
            <a:r>
              <a:rPr lang="en-GB" dirty="0">
                <a:effectLst/>
              </a:rPr>
              <a:t>This method is an example of memory-based learning or instance-based learning.</a:t>
            </a:r>
          </a:p>
          <a:p>
            <a:r>
              <a:rPr lang="en-GB" dirty="0">
                <a:effectLst/>
              </a:rPr>
              <a:t>The most common distance metric to use is Euclidean distance although other metrics can be used.</a:t>
            </a: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715D3E09-01AB-66A6-FB68-2B6AC02D4B75}"/>
              </a:ext>
            </a:extLst>
          </p:cNvPr>
          <p:cNvSpPr>
            <a:spLocks noGrp="1"/>
          </p:cNvSpPr>
          <p:nvPr>
            <p:ph type="sldNum" sz="quarter" idx="12"/>
          </p:nvPr>
        </p:nvSpPr>
        <p:spPr/>
        <p:txBody>
          <a:bodyPr/>
          <a:lstStyle/>
          <a:p>
            <a:fld id="{44E22EE9-B8A0-0641-9265-052CFE9B95A7}" type="slidenum">
              <a:rPr lang="en-GB" altLang="en-US" smtClean="0"/>
              <a:pPr/>
              <a:t>36</a:t>
            </a:fld>
            <a:endParaRPr lang="en-GB" altLang="en-US"/>
          </a:p>
        </p:txBody>
      </p:sp>
    </p:spTree>
    <p:extLst>
      <p:ext uri="{BB962C8B-B14F-4D97-AF65-F5344CB8AC3E}">
        <p14:creationId xmlns:p14="http://schemas.microsoft.com/office/powerpoint/2010/main" val="2282637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6161-192A-30EC-543E-04919E2B22E8}"/>
              </a:ext>
            </a:extLst>
          </p:cNvPr>
          <p:cNvSpPr>
            <a:spLocks noGrp="1"/>
          </p:cNvSpPr>
          <p:nvPr>
            <p:ph type="title"/>
          </p:nvPr>
        </p:nvSpPr>
        <p:spPr/>
        <p:txBody>
          <a:bodyPr/>
          <a:lstStyle/>
          <a:p>
            <a:r>
              <a:rPr lang="en-GB" dirty="0">
                <a:effectLst/>
              </a:rPr>
              <a:t>Euclidean distance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7676B0-55A3-868B-DE8D-93CC5784392E}"/>
                  </a:ext>
                </a:extLst>
              </p:cNvPr>
              <p:cNvSpPr>
                <a:spLocks noGrp="1"/>
              </p:cNvSpPr>
              <p:nvPr>
                <p:ph idx="1"/>
              </p:nvPr>
            </p:nvSpPr>
            <p:spPr/>
            <p:txBody>
              <a:bodyPr/>
              <a:lstStyle/>
              <a:p>
                <a:r>
                  <a:rPr lang="en-GB" dirty="0">
                    <a:solidFill>
                      <a:srgbClr val="292929"/>
                    </a:solidFill>
                  </a:rPr>
                  <a:t>Euclidean distance </a:t>
                </a:r>
                <a:r>
                  <a:rPr lang="en-GB" b="0" i="0" u="none" strike="noStrike" dirty="0">
                    <a:solidFill>
                      <a:srgbClr val="292929"/>
                    </a:solidFill>
                    <a:effectLst/>
                  </a:rPr>
                  <a:t>is a distance measure that determines the length of a segment that connects points between two points.</a:t>
                </a:r>
              </a:p>
              <a:p>
                <a:pPr marL="0" indent="0">
                  <a:buNone/>
                </a:pPr>
                <a:endParaRPr lang="en-GB" dirty="0">
                  <a:solidFill>
                    <a:srgbClr val="292929"/>
                  </a:solidFill>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𝐷𝑖𝑠𝑡</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 </m:t>
                              </m:r>
                            </m:e>
                          </m:nary>
                        </m:e>
                      </m:rad>
                    </m:oMath>
                  </m:oMathPara>
                </a14:m>
                <a:endParaRPr lang="en-US" dirty="0"/>
              </a:p>
              <a:p>
                <a:pPr>
                  <a:buFontTx/>
                  <a:buChar char="-"/>
                </a:pPr>
                <a:r>
                  <a:rPr lang="en-GB" b="0" i="0" u="none" strike="noStrike" dirty="0">
                    <a:solidFill>
                      <a:srgbClr val="292929"/>
                    </a:solidFill>
                    <a:effectLst/>
                  </a:rPr>
                  <a:t>Euclidean distance can be skewed depending on the units/scale of the features. </a:t>
                </a:r>
              </a:p>
              <a:p>
                <a:pPr>
                  <a:buFontTx/>
                  <a:buChar char="-"/>
                </a:pPr>
                <a:r>
                  <a:rPr lang="en-GB" dirty="0">
                    <a:solidFill>
                      <a:srgbClr val="292929"/>
                    </a:solidFill>
                  </a:rPr>
                  <a:t>Remember you may need to </a:t>
                </a:r>
                <a:r>
                  <a:rPr lang="en-GB" b="0" i="0" u="none" strike="noStrike" dirty="0">
                    <a:solidFill>
                      <a:srgbClr val="292929"/>
                    </a:solidFill>
                    <a:effectLst/>
                  </a:rPr>
                  <a:t>normalise your data/features before applying the </a:t>
                </a:r>
                <a:r>
                  <a:rPr lang="en-GB" dirty="0">
                    <a:solidFill>
                      <a:srgbClr val="292929"/>
                    </a:solidFill>
                  </a:rPr>
                  <a:t>Euclidean distance.</a:t>
                </a:r>
                <a:endParaRPr lang="en-US" dirty="0"/>
              </a:p>
            </p:txBody>
          </p:sp>
        </mc:Choice>
        <mc:Fallback xmlns="">
          <p:sp>
            <p:nvSpPr>
              <p:cNvPr id="3" name="Content Placeholder 2">
                <a:extLst>
                  <a:ext uri="{FF2B5EF4-FFF2-40B4-BE49-F238E27FC236}">
                    <a16:creationId xmlns:a16="http://schemas.microsoft.com/office/drawing/2014/main" id="{527676B0-55A3-868B-DE8D-93CC5784392E}"/>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A92C1095-6260-BD91-C952-95DBD68A9507}"/>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a:p>
        </p:txBody>
      </p:sp>
    </p:spTree>
    <p:extLst>
      <p:ext uri="{BB962C8B-B14F-4D97-AF65-F5344CB8AC3E}">
        <p14:creationId xmlns:p14="http://schemas.microsoft.com/office/powerpoint/2010/main" val="77780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4FE6-F8A4-3A48-237D-2C1A2B692FCB}"/>
              </a:ext>
            </a:extLst>
          </p:cNvPr>
          <p:cNvSpPr>
            <a:spLocks noGrp="1"/>
          </p:cNvSpPr>
          <p:nvPr>
            <p:ph type="title"/>
          </p:nvPr>
        </p:nvSpPr>
        <p:spPr/>
        <p:txBody>
          <a:bodyPr/>
          <a:lstStyle/>
          <a:p>
            <a:r>
              <a:rPr lang="en-GB" dirty="0">
                <a:effectLst/>
                <a:latin typeface="Helvetica" pitchFamily="2" charset="0"/>
              </a:rPr>
              <a:t>Euclidean distance - example</a:t>
            </a:r>
            <a:endParaRPr lang="en-US" dirty="0"/>
          </a:p>
        </p:txBody>
      </p:sp>
      <p:sp>
        <p:nvSpPr>
          <p:cNvPr id="3" name="Slide Number Placeholder 2">
            <a:extLst>
              <a:ext uri="{FF2B5EF4-FFF2-40B4-BE49-F238E27FC236}">
                <a16:creationId xmlns:a16="http://schemas.microsoft.com/office/drawing/2014/main" id="{E234CD1D-9EAD-9924-3E9D-005B0CBC06B1}"/>
              </a:ext>
            </a:extLst>
          </p:cNvPr>
          <p:cNvSpPr>
            <a:spLocks noGrp="1"/>
          </p:cNvSpPr>
          <p:nvPr>
            <p:ph type="sldNum" sz="quarter" idx="12"/>
          </p:nvPr>
        </p:nvSpPr>
        <p:spPr/>
        <p:txBody>
          <a:bodyPr/>
          <a:lstStyle/>
          <a:p>
            <a:fld id="{BB98F552-A29D-2D4E-8192-F20670493719}" type="slidenum">
              <a:rPr lang="en-GB" altLang="en-US" smtClean="0"/>
              <a:pPr/>
              <a:t>38</a:t>
            </a:fld>
            <a:endParaRPr lang="en-GB" alt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E422152-8247-95C7-205D-A68C38C080CC}"/>
                  </a:ext>
                </a:extLst>
              </p:cNvPr>
              <p:cNvSpPr txBox="1"/>
              <p:nvPr/>
            </p:nvSpPr>
            <p:spPr>
              <a:xfrm>
                <a:off x="4591873" y="946712"/>
                <a:ext cx="4572000" cy="1169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𝐷𝑖𝑠𝑡</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 </m:t>
                              </m:r>
                            </m:e>
                          </m:nary>
                        </m:e>
                      </m:rad>
                    </m:oMath>
                  </m:oMathPara>
                </a14:m>
                <a:endParaRPr lang="en-GB" dirty="0"/>
              </a:p>
            </p:txBody>
          </p:sp>
        </mc:Choice>
        <mc:Fallback>
          <p:sp>
            <p:nvSpPr>
              <p:cNvPr id="5" name="TextBox 4">
                <a:extLst>
                  <a:ext uri="{FF2B5EF4-FFF2-40B4-BE49-F238E27FC236}">
                    <a16:creationId xmlns:a16="http://schemas.microsoft.com/office/drawing/2014/main" id="{CE422152-8247-95C7-205D-A68C38C080CC}"/>
                  </a:ext>
                </a:extLst>
              </p:cNvPr>
              <p:cNvSpPr txBox="1">
                <a:spLocks noRot="1" noChangeAspect="1" noMove="1" noResize="1" noEditPoints="1" noAdjustHandles="1" noChangeArrowheads="1" noChangeShapeType="1" noTextEdit="1"/>
              </p:cNvSpPr>
              <p:nvPr/>
            </p:nvSpPr>
            <p:spPr>
              <a:xfrm>
                <a:off x="4591873" y="946712"/>
                <a:ext cx="4572000" cy="1169936"/>
              </a:xfrm>
              <a:prstGeom prst="rect">
                <a:avLst/>
              </a:prstGeom>
              <a:blipFill>
                <a:blip r:embed="rId2"/>
                <a:stretch>
                  <a:fillRect t="-56989" b="-100000"/>
                </a:stretch>
              </a:blipFill>
            </p:spPr>
            <p:txBody>
              <a:bodyPr/>
              <a:lstStyle/>
              <a:p>
                <a:r>
                  <a:rPr lang="en-GB">
                    <a:noFill/>
                  </a:rPr>
                  <a:t> </a:t>
                </a:r>
              </a:p>
            </p:txBody>
          </p:sp>
        </mc:Fallback>
      </mc:AlternateContent>
    </p:spTree>
    <p:extLst>
      <p:ext uri="{BB962C8B-B14F-4D97-AF65-F5344CB8AC3E}">
        <p14:creationId xmlns:p14="http://schemas.microsoft.com/office/powerpoint/2010/main" val="1014333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BC4B-B21F-212E-D133-E16BDD55A098}"/>
              </a:ext>
            </a:extLst>
          </p:cNvPr>
          <p:cNvSpPr>
            <a:spLocks noGrp="1"/>
          </p:cNvSpPr>
          <p:nvPr>
            <p:ph type="title"/>
          </p:nvPr>
        </p:nvSpPr>
        <p:spPr/>
        <p:txBody>
          <a:bodyPr/>
          <a:lstStyle/>
          <a:p>
            <a:r>
              <a:rPr lang="en-GB" dirty="0">
                <a:effectLst/>
              </a:rPr>
              <a:t>The curse of dimensionality</a:t>
            </a:r>
            <a:endParaRPr lang="en-US" dirty="0"/>
          </a:p>
        </p:txBody>
      </p:sp>
      <p:sp>
        <p:nvSpPr>
          <p:cNvPr id="3" name="Content Placeholder 2">
            <a:extLst>
              <a:ext uri="{FF2B5EF4-FFF2-40B4-BE49-F238E27FC236}">
                <a16:creationId xmlns:a16="http://schemas.microsoft.com/office/drawing/2014/main" id="{3EF2E847-3891-BDBD-854B-B7315A5D6665}"/>
              </a:ext>
            </a:extLst>
          </p:cNvPr>
          <p:cNvSpPr>
            <a:spLocks noGrp="1"/>
          </p:cNvSpPr>
          <p:nvPr>
            <p:ph idx="1"/>
          </p:nvPr>
        </p:nvSpPr>
        <p:spPr/>
        <p:txBody>
          <a:bodyPr/>
          <a:lstStyle/>
          <a:p>
            <a:r>
              <a:rPr lang="en-GB" dirty="0">
                <a:effectLst/>
              </a:rPr>
              <a:t>The KNN classifier is simple and can work quite well, provided it is given a good distance metric and has enough labelled training data.</a:t>
            </a:r>
          </a:p>
          <a:p>
            <a:r>
              <a:rPr lang="en-GB" dirty="0">
                <a:effectLst/>
              </a:rPr>
              <a:t>In fact, it can be shown that the KNN classifier can come within a factor of 2 of the best possible performance, if N →∞ (Cover and Hart 1967).</a:t>
            </a:r>
          </a:p>
          <a:p>
            <a:r>
              <a:rPr lang="en-GB" dirty="0">
                <a:effectLst/>
              </a:rPr>
              <a:t>However, the main problem with KNN classifiers is that they do not work well with high dimensional inputs. The poor performance in high dimensional settings is due to the </a:t>
            </a:r>
            <a:r>
              <a:rPr lang="en-GB" i="1" dirty="0">
                <a:solidFill>
                  <a:srgbClr val="7030A0"/>
                </a:solidFill>
                <a:effectLst/>
              </a:rPr>
              <a:t>curse of dimensionality</a:t>
            </a:r>
            <a:r>
              <a:rPr lang="en-GB" dirty="0">
                <a:effectLst/>
              </a:rPr>
              <a:t>.</a:t>
            </a:r>
          </a:p>
          <a:p>
            <a:endParaRPr lang="en-US" dirty="0"/>
          </a:p>
        </p:txBody>
      </p:sp>
      <p:sp>
        <p:nvSpPr>
          <p:cNvPr id="4" name="Slide Number Placeholder 3">
            <a:extLst>
              <a:ext uri="{FF2B5EF4-FFF2-40B4-BE49-F238E27FC236}">
                <a16:creationId xmlns:a16="http://schemas.microsoft.com/office/drawing/2014/main" id="{005FCA57-C5A2-DBF9-B2D6-30C469289C56}"/>
              </a:ext>
            </a:extLst>
          </p:cNvPr>
          <p:cNvSpPr>
            <a:spLocks noGrp="1"/>
          </p:cNvSpPr>
          <p:nvPr>
            <p:ph type="sldNum" sz="quarter" idx="12"/>
          </p:nvPr>
        </p:nvSpPr>
        <p:spPr/>
        <p:txBody>
          <a:bodyPr/>
          <a:lstStyle/>
          <a:p>
            <a:fld id="{44E22EE9-B8A0-0641-9265-052CFE9B95A7}" type="slidenum">
              <a:rPr lang="en-GB" altLang="en-US" smtClean="0"/>
              <a:pPr/>
              <a:t>39</a:t>
            </a:fld>
            <a:endParaRPr lang="en-GB" altLang="en-US"/>
          </a:p>
        </p:txBody>
      </p:sp>
    </p:spTree>
    <p:extLst>
      <p:ext uri="{BB962C8B-B14F-4D97-AF65-F5344CB8AC3E}">
        <p14:creationId xmlns:p14="http://schemas.microsoft.com/office/powerpoint/2010/main" val="104776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3E33-1695-7ABD-E741-4E00EE604C2E}"/>
              </a:ext>
            </a:extLst>
          </p:cNvPr>
          <p:cNvSpPr>
            <a:spLocks noGrp="1"/>
          </p:cNvSpPr>
          <p:nvPr>
            <p:ph type="title"/>
          </p:nvPr>
        </p:nvSpPr>
        <p:spPr/>
        <p:txBody>
          <a:bodyPr/>
          <a:lstStyle/>
          <a:p>
            <a:r>
              <a:rPr lang="en-US" dirty="0"/>
              <a:t>Linear models - training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5A3165-8C03-4A21-9AE7-473C60450C29}"/>
                  </a:ext>
                </a:extLst>
              </p:cNvPr>
              <p:cNvSpPr>
                <a:spLocks noGrp="1"/>
              </p:cNvSpPr>
              <p:nvPr>
                <p:ph idx="1"/>
              </p:nvPr>
            </p:nvSpPr>
            <p:spPr/>
            <p:txBody>
              <a:bodyPr/>
              <a:lstStyle/>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𝐴𝑔𝑒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 </m:t>
                    </m:r>
                    <m:r>
                      <a:rPr lang="en-GB" b="0" i="1" smtClean="0">
                        <a:solidFill>
                          <a:srgbClr val="7030A0"/>
                        </a:solidFill>
                        <a:latin typeface="Cambria Math" panose="02040503050406030204" pitchFamily="18" charset="0"/>
                        <a:ea typeface="Cambria Math" panose="02040503050406030204" pitchFamily="18" charset="0"/>
                      </a:rPr>
                      <m:t>𝑆𝑙𝑒𝑒𝑝𝑄𝑢𝑎𝑙𝑖𝑡𝑦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𝐶𝑜𝑔𝑛𝑖𝑡𝑖𝑣𝑒𝑇𝑒𝑠𝑡𝑆𝑐𝑜𝑟𝑒</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𝑅𝑖𝑠𝑘</m:t>
                    </m:r>
                    <m:r>
                      <a:rPr lang="en-GB" b="0" i="1" smtClean="0">
                        <a:latin typeface="Cambria Math" panose="02040503050406030204" pitchFamily="18" charset="0"/>
                        <a:ea typeface="Cambria Math" panose="02040503050406030204" pitchFamily="18" charset="0"/>
                      </a:rPr>
                      <m:t>_</m:t>
                    </m:r>
                    <m:r>
                      <a:rPr lang="en-GB" b="0" i="1" smtClean="0">
                        <a:latin typeface="Cambria Math" panose="02040503050406030204" pitchFamily="18" charset="0"/>
                        <a:ea typeface="Cambria Math" panose="02040503050406030204" pitchFamily="18" charset="0"/>
                      </a:rPr>
                      <m:t>𝑠𝑐𝑜𝑟𝑒</m:t>
                    </m:r>
                    <m:r>
                      <a:rPr lang="en-GB" b="0" i="1" smtClean="0">
                        <a:latin typeface="Cambria Math" panose="02040503050406030204" pitchFamily="18" charset="0"/>
                        <a:ea typeface="Cambria Math" panose="02040503050406030204" pitchFamily="18" charset="0"/>
                      </a:rPr>
                      <m:t>  </m:t>
                    </m:r>
                  </m:oMath>
                </a14:m>
                <a:r>
                  <a:rPr lang="en-US" dirty="0"/>
                  <a:t>  </a:t>
                </a:r>
              </a:p>
              <a:p>
                <a:pPr marL="0" indent="0">
                  <a:buNone/>
                </a:pPr>
                <a:endParaRPr lang="en-US" dirty="0"/>
              </a:p>
              <a:p>
                <a:pPr marL="0" indent="0">
                  <a:buNone/>
                </a:pPr>
                <a:endParaRPr lang="en-US" dirty="0"/>
              </a:p>
              <a:p>
                <a:pPr marL="0" indent="0">
                  <a:buNone/>
                </a:pPr>
                <a:r>
                  <a:rPr lang="en-US" dirty="0"/>
                  <a:t>The question is how to learn the coefficients (weights in ML terms)?</a:t>
                </a:r>
              </a:p>
              <a:p>
                <a:pPr marL="0" indent="0">
                  <a:buNone/>
                </a:pPr>
                <a:endParaRPr lang="en-US" dirty="0"/>
              </a:p>
              <a:p>
                <a:pPr marL="0" indent="0">
                  <a:buNone/>
                </a:pPr>
                <a:r>
                  <a:rPr lang="en-US" dirty="0"/>
                  <a:t>Using training data. </a:t>
                </a:r>
              </a:p>
            </p:txBody>
          </p:sp>
        </mc:Choice>
        <mc:Fallback xmlns="">
          <p:sp>
            <p:nvSpPr>
              <p:cNvPr id="3" name="Content Placeholder 2">
                <a:extLst>
                  <a:ext uri="{FF2B5EF4-FFF2-40B4-BE49-F238E27FC236}">
                    <a16:creationId xmlns:a16="http://schemas.microsoft.com/office/drawing/2014/main" id="{225A3165-8C03-4A21-9AE7-473C60450C29}"/>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F1042A9-49A1-24FA-1986-0A5DCCA6195C}"/>
              </a:ext>
            </a:extLst>
          </p:cNvPr>
          <p:cNvSpPr>
            <a:spLocks noGrp="1"/>
          </p:cNvSpPr>
          <p:nvPr>
            <p:ph type="sldNum" sz="quarter" idx="12"/>
          </p:nvPr>
        </p:nvSpPr>
        <p:spPr/>
        <p:txBody>
          <a:bodyPr/>
          <a:lstStyle/>
          <a:p>
            <a:fld id="{44E22EE9-B8A0-0641-9265-052CFE9B95A7}" type="slidenum">
              <a:rPr lang="en-GB" altLang="en-US" smtClean="0"/>
              <a:pPr/>
              <a:t>4</a:t>
            </a:fld>
            <a:endParaRPr lang="en-GB" altLang="en-US"/>
          </a:p>
        </p:txBody>
      </p:sp>
    </p:spTree>
    <p:extLst>
      <p:ext uri="{BB962C8B-B14F-4D97-AF65-F5344CB8AC3E}">
        <p14:creationId xmlns:p14="http://schemas.microsoft.com/office/powerpoint/2010/main" val="1330174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012C-C5F2-2043-C035-3E72BC1C424C}"/>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62D1DD5E-8C40-3A83-E71F-1AB99EE4A4FC}"/>
              </a:ext>
            </a:extLst>
          </p:cNvPr>
          <p:cNvSpPr>
            <a:spLocks noGrp="1"/>
          </p:cNvSpPr>
          <p:nvPr>
            <p:ph idx="1"/>
          </p:nvPr>
        </p:nvSpPr>
        <p:spPr/>
        <p:txBody>
          <a:bodyPr/>
          <a:lstStyle/>
          <a:p>
            <a:r>
              <a:rPr lang="en-GB" sz="1600" dirty="0">
                <a:effectLst/>
              </a:rPr>
              <a:t>When we fit highly flexible models, we need to be careful that we do not overfit the data, that is, we should avoid trying to model every minor variation in the input, since this is more likely to be noise than true signal. </a:t>
            </a:r>
          </a:p>
          <a:p>
            <a:endParaRPr lang="en-GB" sz="1600" dirty="0"/>
          </a:p>
          <a:p>
            <a:endParaRPr lang="en-GB" sz="1600" dirty="0">
              <a:effectLst/>
            </a:endParaRPr>
          </a:p>
          <a:p>
            <a:endParaRPr lang="en-GB" sz="1600" dirty="0"/>
          </a:p>
          <a:p>
            <a:endParaRPr lang="en-GB" sz="1600" dirty="0">
              <a:effectLst/>
            </a:endParaRPr>
          </a:p>
          <a:p>
            <a:endParaRPr lang="en-GB" sz="1600" dirty="0"/>
          </a:p>
          <a:p>
            <a:r>
              <a:rPr lang="en-GB" sz="1600" dirty="0">
                <a:effectLst/>
              </a:rPr>
              <a:t>This is illustrated in the figure above, where we see that using a high degree polynomial results in a curve that is very “wiggly”. It is unlikely that the true function has such extreme oscillations. </a:t>
            </a:r>
          </a:p>
          <a:p>
            <a:r>
              <a:rPr lang="en-GB" sz="1600" dirty="0">
                <a:effectLst/>
              </a:rPr>
              <a:t>Using such a model might result in accurate predictions of future outputs.</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C13175EA-1BB2-FBAC-1705-F041A3AD71C1}"/>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a:p>
        </p:txBody>
      </p:sp>
      <p:pic>
        <p:nvPicPr>
          <p:cNvPr id="6" name="Picture 5" descr="Diagram&#10;&#10;Description automatically generated with medium confidence">
            <a:extLst>
              <a:ext uri="{FF2B5EF4-FFF2-40B4-BE49-F238E27FC236}">
                <a16:creationId xmlns:a16="http://schemas.microsoft.com/office/drawing/2014/main" id="{56488A4E-318B-D63C-121E-7F8223C0FFF5}"/>
              </a:ext>
            </a:extLst>
          </p:cNvPr>
          <p:cNvPicPr>
            <a:picLocks noChangeAspect="1"/>
          </p:cNvPicPr>
          <p:nvPr/>
        </p:nvPicPr>
        <p:blipFill rotWithShape="1">
          <a:blip r:embed="rId2">
            <a:extLst>
              <a:ext uri="{28A0092B-C50C-407E-A947-70E740481C1C}">
                <a14:useLocalDpi xmlns:a14="http://schemas.microsoft.com/office/drawing/2010/main" val="0"/>
              </a:ext>
            </a:extLst>
          </a:blip>
          <a:srcRect t="14034" b="7376"/>
          <a:stretch/>
        </p:blipFill>
        <p:spPr>
          <a:xfrm>
            <a:off x="1187624" y="1993404"/>
            <a:ext cx="6336704" cy="1643793"/>
          </a:xfrm>
          <a:prstGeom prst="rect">
            <a:avLst/>
          </a:prstGeom>
        </p:spPr>
      </p:pic>
    </p:spTree>
    <p:extLst>
      <p:ext uri="{BB962C8B-B14F-4D97-AF65-F5344CB8AC3E}">
        <p14:creationId xmlns:p14="http://schemas.microsoft.com/office/powerpoint/2010/main" val="1705591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46DE-A630-6A8D-7E15-1BBCFE257428}"/>
              </a:ext>
            </a:extLst>
          </p:cNvPr>
          <p:cNvSpPr>
            <a:spLocks noGrp="1"/>
          </p:cNvSpPr>
          <p:nvPr>
            <p:ph type="title"/>
          </p:nvPr>
        </p:nvSpPr>
        <p:spPr/>
        <p:txBody>
          <a:bodyPr/>
          <a:lstStyle/>
          <a:p>
            <a:r>
              <a:rPr lang="en-US" dirty="0"/>
              <a:t>KNN in Python</a:t>
            </a:r>
          </a:p>
        </p:txBody>
      </p:sp>
      <p:sp>
        <p:nvSpPr>
          <p:cNvPr id="3" name="Slide Number Placeholder 2">
            <a:extLst>
              <a:ext uri="{FF2B5EF4-FFF2-40B4-BE49-F238E27FC236}">
                <a16:creationId xmlns:a16="http://schemas.microsoft.com/office/drawing/2014/main" id="{DD05F6B8-E4F9-F842-9D66-6313524309D5}"/>
              </a:ext>
            </a:extLst>
          </p:cNvPr>
          <p:cNvSpPr>
            <a:spLocks noGrp="1"/>
          </p:cNvSpPr>
          <p:nvPr>
            <p:ph type="sldNum" sz="quarter" idx="12"/>
          </p:nvPr>
        </p:nvSpPr>
        <p:spPr/>
        <p:txBody>
          <a:bodyPr/>
          <a:lstStyle/>
          <a:p>
            <a:fld id="{BB98F552-A29D-2D4E-8192-F20670493719}" type="slidenum">
              <a:rPr lang="en-GB" altLang="en-US" smtClean="0"/>
              <a:pPr/>
              <a:t>41</a:t>
            </a:fld>
            <a:endParaRPr lang="en-GB" altLang="en-US"/>
          </a:p>
        </p:txBody>
      </p:sp>
      <p:pic>
        <p:nvPicPr>
          <p:cNvPr id="5" name="Picture 4" descr="Graphical user interface, text, application, email&#10;&#10;Description automatically generated">
            <a:extLst>
              <a:ext uri="{FF2B5EF4-FFF2-40B4-BE49-F238E27FC236}">
                <a16:creationId xmlns:a16="http://schemas.microsoft.com/office/drawing/2014/main" id="{2A5219DD-B07E-1704-DAB2-B2B9948FA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96" y="766679"/>
            <a:ext cx="7772400" cy="4181642"/>
          </a:xfrm>
          <a:prstGeom prst="rect">
            <a:avLst/>
          </a:prstGeom>
        </p:spPr>
      </p:pic>
      <p:sp>
        <p:nvSpPr>
          <p:cNvPr id="6" name="TextBox 5">
            <a:extLst>
              <a:ext uri="{FF2B5EF4-FFF2-40B4-BE49-F238E27FC236}">
                <a16:creationId xmlns:a16="http://schemas.microsoft.com/office/drawing/2014/main" id="{AB4D2F20-5FEB-6B85-4513-E52D72657387}"/>
              </a:ext>
            </a:extLst>
          </p:cNvPr>
          <p:cNvSpPr txBox="1"/>
          <p:nvPr/>
        </p:nvSpPr>
        <p:spPr>
          <a:xfrm>
            <a:off x="683568" y="5318126"/>
            <a:ext cx="1271502" cy="246221"/>
          </a:xfrm>
          <a:prstGeom prst="rect">
            <a:avLst/>
          </a:prstGeom>
          <a:noFill/>
        </p:spPr>
        <p:txBody>
          <a:bodyPr wrap="none" rtlCol="0">
            <a:spAutoFit/>
          </a:bodyPr>
          <a:lstStyle/>
          <a:p>
            <a:r>
              <a:rPr lang="en-US" sz="1000" dirty="0"/>
              <a:t>Source: scikit-learn</a:t>
            </a:r>
          </a:p>
        </p:txBody>
      </p:sp>
    </p:spTree>
    <p:extLst>
      <p:ext uri="{BB962C8B-B14F-4D97-AF65-F5344CB8AC3E}">
        <p14:creationId xmlns:p14="http://schemas.microsoft.com/office/powerpoint/2010/main" val="3433223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1B14-0085-34F1-E23A-C418F55FEA44}"/>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F3648474-BBE1-E6C3-FE38-172783F0FD04}"/>
              </a:ext>
            </a:extLst>
          </p:cNvPr>
          <p:cNvSpPr>
            <a:spLocks noGrp="1"/>
          </p:cNvSpPr>
          <p:nvPr>
            <p:ph idx="1"/>
          </p:nvPr>
        </p:nvSpPr>
        <p:spPr/>
        <p:txBody>
          <a:bodyPr/>
          <a:lstStyle/>
          <a:p>
            <a:r>
              <a:rPr lang="en-GB" dirty="0">
                <a:effectLst/>
              </a:rPr>
              <a:t>When we have a variety of models of different complexity (e.g., linear or logistic regression models with different degree polynomials, or KNN classifiers with different values of K), how should we pick the right one?</a:t>
            </a:r>
          </a:p>
          <a:p>
            <a:endParaRPr lang="en-US" dirty="0"/>
          </a:p>
        </p:txBody>
      </p:sp>
      <p:sp>
        <p:nvSpPr>
          <p:cNvPr id="4" name="Slide Number Placeholder 3">
            <a:extLst>
              <a:ext uri="{FF2B5EF4-FFF2-40B4-BE49-F238E27FC236}">
                <a16:creationId xmlns:a16="http://schemas.microsoft.com/office/drawing/2014/main" id="{9C43E36D-E499-BEF6-C3B8-554139D586D4}"/>
              </a:ext>
            </a:extLst>
          </p:cNvPr>
          <p:cNvSpPr>
            <a:spLocks noGrp="1"/>
          </p:cNvSpPr>
          <p:nvPr>
            <p:ph type="sldNum" sz="quarter" idx="12"/>
          </p:nvPr>
        </p:nvSpPr>
        <p:spPr/>
        <p:txBody>
          <a:bodyPr/>
          <a:lstStyle/>
          <a:p>
            <a:fld id="{44E22EE9-B8A0-0641-9265-052CFE9B95A7}" type="slidenum">
              <a:rPr lang="en-GB" altLang="en-US" smtClean="0"/>
              <a:pPr/>
              <a:t>42</a:t>
            </a:fld>
            <a:endParaRPr lang="en-GB" altLang="en-US"/>
          </a:p>
        </p:txBody>
      </p:sp>
    </p:spTree>
    <p:extLst>
      <p:ext uri="{BB962C8B-B14F-4D97-AF65-F5344CB8AC3E}">
        <p14:creationId xmlns:p14="http://schemas.microsoft.com/office/powerpoint/2010/main" val="1359593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CFC5-5624-37D2-D287-626CDB571E70}"/>
              </a:ext>
            </a:extLst>
          </p:cNvPr>
          <p:cNvSpPr>
            <a:spLocks noGrp="1"/>
          </p:cNvSpPr>
          <p:nvPr>
            <p:ph type="title"/>
          </p:nvPr>
        </p:nvSpPr>
        <p:spPr/>
        <p:txBody>
          <a:bodyPr/>
          <a:lstStyle/>
          <a:p>
            <a:r>
              <a:rPr lang="en-US" dirty="0"/>
              <a:t>Misclassification rate</a:t>
            </a:r>
          </a:p>
        </p:txBody>
      </p:sp>
      <p:sp>
        <p:nvSpPr>
          <p:cNvPr id="3" name="Content Placeholder 2">
            <a:extLst>
              <a:ext uri="{FF2B5EF4-FFF2-40B4-BE49-F238E27FC236}">
                <a16:creationId xmlns:a16="http://schemas.microsoft.com/office/drawing/2014/main" id="{2B16FE20-A20E-DEAD-EE76-3A67B8B3F72F}"/>
              </a:ext>
            </a:extLst>
          </p:cNvPr>
          <p:cNvSpPr>
            <a:spLocks noGrp="1"/>
          </p:cNvSpPr>
          <p:nvPr>
            <p:ph idx="1"/>
          </p:nvPr>
        </p:nvSpPr>
        <p:spPr/>
        <p:txBody>
          <a:bodyPr/>
          <a:lstStyle/>
          <a:p>
            <a:r>
              <a:rPr lang="en-GB" dirty="0">
                <a:effectLst/>
              </a:rPr>
              <a:t>A natural approach is to compute the misclassification rate on the training set for each method.</a:t>
            </a:r>
          </a:p>
          <a:p>
            <a:r>
              <a:rPr lang="en-GB" dirty="0">
                <a:effectLst/>
              </a:rPr>
              <a:t>However, what we really care about is generalisation error, which is the expected value of the misclassification rate when averaged over future data.</a:t>
            </a:r>
          </a:p>
          <a:p>
            <a:r>
              <a:rPr lang="en-GB" dirty="0">
                <a:effectLst/>
              </a:rPr>
              <a:t>This can be approximated by computing the misclassification rate on a large independent </a:t>
            </a:r>
            <a:r>
              <a:rPr lang="en-GB" dirty="0">
                <a:solidFill>
                  <a:srgbClr val="FF0000"/>
                </a:solidFill>
                <a:effectLst/>
              </a:rPr>
              <a:t>test set</a:t>
            </a:r>
            <a:r>
              <a:rPr lang="en-GB" dirty="0">
                <a:effectLst/>
              </a:rPr>
              <a:t>, not used during model training.</a:t>
            </a:r>
          </a:p>
          <a:p>
            <a:endParaRPr lang="en-GB" dirty="0">
              <a:effectLst/>
            </a:endParaRP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5B5F96F7-92D0-8432-156F-D9768A1B7D5C}"/>
              </a:ext>
            </a:extLst>
          </p:cNvPr>
          <p:cNvSpPr>
            <a:spLocks noGrp="1"/>
          </p:cNvSpPr>
          <p:nvPr>
            <p:ph type="sldNum" sz="quarter" idx="12"/>
          </p:nvPr>
        </p:nvSpPr>
        <p:spPr/>
        <p:txBody>
          <a:bodyPr/>
          <a:lstStyle/>
          <a:p>
            <a:fld id="{44E22EE9-B8A0-0641-9265-052CFE9B95A7}" type="slidenum">
              <a:rPr lang="en-GB" altLang="en-US" smtClean="0"/>
              <a:pPr/>
              <a:t>43</a:t>
            </a:fld>
            <a:endParaRPr lang="en-GB" altLang="en-US"/>
          </a:p>
        </p:txBody>
      </p:sp>
    </p:spTree>
    <p:extLst>
      <p:ext uri="{BB962C8B-B14F-4D97-AF65-F5344CB8AC3E}">
        <p14:creationId xmlns:p14="http://schemas.microsoft.com/office/powerpoint/2010/main" val="2977041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4B71-995C-E2FC-6272-F858DACCCD5E}"/>
              </a:ext>
            </a:extLst>
          </p:cNvPr>
          <p:cNvSpPr>
            <a:spLocks noGrp="1"/>
          </p:cNvSpPr>
          <p:nvPr>
            <p:ph type="title"/>
          </p:nvPr>
        </p:nvSpPr>
        <p:spPr/>
        <p:txBody>
          <a:bodyPr/>
          <a:lstStyle/>
          <a:p>
            <a:r>
              <a:rPr lang="en-US" dirty="0"/>
              <a:t>Model selection - revisited</a:t>
            </a:r>
          </a:p>
        </p:txBody>
      </p:sp>
      <p:sp>
        <p:nvSpPr>
          <p:cNvPr id="3" name="Content Placeholder 2">
            <a:extLst>
              <a:ext uri="{FF2B5EF4-FFF2-40B4-BE49-F238E27FC236}">
                <a16:creationId xmlns:a16="http://schemas.microsoft.com/office/drawing/2014/main" id="{176E7B53-FF71-8020-2903-D5FC9E846E72}"/>
              </a:ext>
            </a:extLst>
          </p:cNvPr>
          <p:cNvSpPr>
            <a:spLocks noGrp="1"/>
          </p:cNvSpPr>
          <p:nvPr>
            <p:ph idx="1"/>
          </p:nvPr>
        </p:nvSpPr>
        <p:spPr/>
        <p:txBody>
          <a:bodyPr/>
          <a:lstStyle/>
          <a:p>
            <a:r>
              <a:rPr lang="en-GB" dirty="0">
                <a:effectLst/>
              </a:rPr>
              <a:t>When training the model, we don’t have access to the test set (by assumption), so we cannot use the test set to pick the model of the right complexity. </a:t>
            </a:r>
          </a:p>
          <a:p>
            <a:r>
              <a:rPr lang="en-GB" dirty="0">
                <a:effectLst/>
              </a:rPr>
              <a:t>However, we can create a test set by partitioning the training set into two: the part used for training the model, and a second part, called the </a:t>
            </a:r>
            <a:r>
              <a:rPr lang="en-GB" dirty="0">
                <a:solidFill>
                  <a:srgbClr val="FF0000"/>
                </a:solidFill>
                <a:effectLst/>
              </a:rPr>
              <a:t>validation set</a:t>
            </a:r>
            <a:r>
              <a:rPr lang="en-GB" dirty="0">
                <a:effectLst/>
              </a:rPr>
              <a:t>, used for selecting the model complexity. </a:t>
            </a:r>
          </a:p>
          <a:p>
            <a:r>
              <a:rPr lang="en-GB" dirty="0">
                <a:effectLst/>
              </a:rPr>
              <a:t>We then fit all the models on the training set, and evaluate their performance on the validation set, and pick the best. </a:t>
            </a:r>
          </a:p>
          <a:p>
            <a:r>
              <a:rPr lang="en-GB" dirty="0">
                <a:effectLst/>
              </a:rPr>
              <a:t>Once we have picked the best, we can refit it to all the available data. If we have a separate test set, we can evaluate performance on this, in order to estimate the accuracy of our</a:t>
            </a:r>
            <a:r>
              <a:rPr lang="en-GB" dirty="0"/>
              <a:t> </a:t>
            </a:r>
            <a:r>
              <a:rPr lang="en-GB" dirty="0">
                <a:effectLst/>
              </a:rPr>
              <a:t>method.</a:t>
            </a:r>
          </a:p>
          <a:p>
            <a:endParaRPr lang="en-US" dirty="0"/>
          </a:p>
        </p:txBody>
      </p:sp>
      <p:sp>
        <p:nvSpPr>
          <p:cNvPr id="4" name="Slide Number Placeholder 3">
            <a:extLst>
              <a:ext uri="{FF2B5EF4-FFF2-40B4-BE49-F238E27FC236}">
                <a16:creationId xmlns:a16="http://schemas.microsoft.com/office/drawing/2014/main" id="{B59A71A4-E442-8C11-1C21-362017182918}"/>
              </a:ext>
            </a:extLst>
          </p:cNvPr>
          <p:cNvSpPr>
            <a:spLocks noGrp="1"/>
          </p:cNvSpPr>
          <p:nvPr>
            <p:ph type="sldNum" sz="quarter" idx="12"/>
          </p:nvPr>
        </p:nvSpPr>
        <p:spPr/>
        <p:txBody>
          <a:bodyPr/>
          <a:lstStyle/>
          <a:p>
            <a:fld id="{44E22EE9-B8A0-0641-9265-052CFE9B95A7}" type="slidenum">
              <a:rPr lang="en-GB" altLang="en-US" smtClean="0"/>
              <a:pPr/>
              <a:t>44</a:t>
            </a:fld>
            <a:endParaRPr lang="en-GB" altLang="en-US"/>
          </a:p>
        </p:txBody>
      </p:sp>
    </p:spTree>
    <p:extLst>
      <p:ext uri="{BB962C8B-B14F-4D97-AF65-F5344CB8AC3E}">
        <p14:creationId xmlns:p14="http://schemas.microsoft.com/office/powerpoint/2010/main" val="3179898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AAA9-12BE-8DFF-8128-00A7B3A4B411}"/>
              </a:ext>
            </a:extLst>
          </p:cNvPr>
          <p:cNvSpPr>
            <a:spLocks noGrp="1"/>
          </p:cNvSpPr>
          <p:nvPr>
            <p:ph type="title"/>
          </p:nvPr>
        </p:nvSpPr>
        <p:spPr/>
        <p:txBody>
          <a:bodyPr/>
          <a:lstStyle/>
          <a:p>
            <a:r>
              <a:rPr lang="en-US" dirty="0"/>
              <a:t>Training and test errors</a:t>
            </a:r>
          </a:p>
        </p:txBody>
      </p:sp>
      <p:sp>
        <p:nvSpPr>
          <p:cNvPr id="4" name="Slide Number Placeholder 3">
            <a:extLst>
              <a:ext uri="{FF2B5EF4-FFF2-40B4-BE49-F238E27FC236}">
                <a16:creationId xmlns:a16="http://schemas.microsoft.com/office/drawing/2014/main" id="{0C778544-2E65-1186-EA28-7FDFC0B8A6AC}"/>
              </a:ext>
            </a:extLst>
          </p:cNvPr>
          <p:cNvSpPr>
            <a:spLocks noGrp="1"/>
          </p:cNvSpPr>
          <p:nvPr>
            <p:ph type="sldNum" sz="quarter" idx="12"/>
          </p:nvPr>
        </p:nvSpPr>
        <p:spPr/>
        <p:txBody>
          <a:bodyPr/>
          <a:lstStyle/>
          <a:p>
            <a:fld id="{44E22EE9-B8A0-0641-9265-052CFE9B95A7}" type="slidenum">
              <a:rPr lang="en-GB" altLang="en-US" smtClean="0"/>
              <a:pPr/>
              <a:t>45</a:t>
            </a:fld>
            <a:endParaRPr lang="en-GB" altLang="en-US"/>
          </a:p>
        </p:txBody>
      </p:sp>
      <p:pic>
        <p:nvPicPr>
          <p:cNvPr id="3" name="Picture 2" descr="A picture containing graphical user interface&#10;&#10;Description automatically generated">
            <a:extLst>
              <a:ext uri="{FF2B5EF4-FFF2-40B4-BE49-F238E27FC236}">
                <a16:creationId xmlns:a16="http://schemas.microsoft.com/office/drawing/2014/main" id="{8A55A281-DD90-D165-C65B-486AAAD27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640" y="1357333"/>
            <a:ext cx="6918639" cy="3338795"/>
          </a:xfrm>
          <a:prstGeom prst="rect">
            <a:avLst/>
          </a:prstGeom>
        </p:spPr>
      </p:pic>
      <p:sp>
        <p:nvSpPr>
          <p:cNvPr id="5" name="TextBox 4">
            <a:extLst>
              <a:ext uri="{FF2B5EF4-FFF2-40B4-BE49-F238E27FC236}">
                <a16:creationId xmlns:a16="http://schemas.microsoft.com/office/drawing/2014/main" id="{50788C3E-5FCD-364D-F6CE-0B026D5F9809}"/>
              </a:ext>
            </a:extLst>
          </p:cNvPr>
          <p:cNvSpPr txBox="1"/>
          <p:nvPr/>
        </p:nvSpPr>
        <p:spPr>
          <a:xfrm>
            <a:off x="1156938" y="5478754"/>
            <a:ext cx="2626040" cy="220510"/>
          </a:xfrm>
          <a:prstGeom prst="rect">
            <a:avLst/>
          </a:prstGeom>
          <a:noFill/>
        </p:spPr>
        <p:txBody>
          <a:bodyPr wrap="none" rtlCol="0">
            <a:spAutoFit/>
          </a:bodyPr>
          <a:lstStyle/>
          <a:p>
            <a:r>
              <a:rPr lang="en-US" sz="833" dirty="0">
                <a:latin typeface="Gill Sans MT" panose="020B0502020104020203" pitchFamily="34" charset="77"/>
              </a:rPr>
              <a:t>Source: Deep Learning, Ian Goodfellow et al, MIT press.</a:t>
            </a:r>
          </a:p>
        </p:txBody>
      </p:sp>
    </p:spTree>
    <p:extLst>
      <p:ext uri="{BB962C8B-B14F-4D97-AF65-F5344CB8AC3E}">
        <p14:creationId xmlns:p14="http://schemas.microsoft.com/office/powerpoint/2010/main" val="3582300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5CED-E583-F515-F5D5-CE4F82563188}"/>
              </a:ext>
            </a:extLst>
          </p:cNvPr>
          <p:cNvSpPr>
            <a:spLocks noGrp="1"/>
          </p:cNvSpPr>
          <p:nvPr>
            <p:ph type="title"/>
          </p:nvPr>
        </p:nvSpPr>
        <p:spPr/>
        <p:txBody>
          <a:bodyPr/>
          <a:lstStyle/>
          <a:p>
            <a:r>
              <a:rPr lang="en-US" dirty="0"/>
              <a:t>Cross validation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6BE0485-AB7A-C130-A53F-7FDCD07E05BB}"/>
                  </a:ext>
                </a:extLst>
              </p:cNvPr>
              <p:cNvSpPr>
                <a:spLocks noGrp="1"/>
              </p:cNvSpPr>
              <p:nvPr>
                <p:ph idx="1"/>
              </p:nvPr>
            </p:nvSpPr>
            <p:spPr/>
            <p:txBody>
              <a:bodyPr/>
              <a:lstStyle/>
              <a:p>
                <a:r>
                  <a:rPr lang="en-GB" dirty="0">
                    <a:effectLst/>
                  </a:rPr>
                  <a:t>The idea is simple: we split the training data into K folds; then, for each fold </a:t>
                </a:r>
                <a14:m>
                  <m:oMath xmlns:m="http://schemas.openxmlformats.org/officeDocument/2006/math">
                    <m:r>
                      <a:rPr lang="en-GB" i="1" dirty="0" smtClean="0">
                        <a:effectLst/>
                        <a:latin typeface="Cambria Math" panose="02040503050406030204" pitchFamily="18" charset="0"/>
                      </a:rPr>
                      <m:t>𝑘</m:t>
                    </m:r>
                    <m:r>
                      <a:rPr lang="en-GB" i="1" dirty="0" smtClean="0">
                        <a:effectLst/>
                        <a:latin typeface="Cambria Math" panose="02040503050406030204" pitchFamily="18" charset="0"/>
                      </a:rPr>
                      <m:t> ∈ {1, . . . , </m:t>
                    </m:r>
                    <m:r>
                      <a:rPr lang="en-GB" i="1" dirty="0" smtClean="0">
                        <a:effectLst/>
                        <a:latin typeface="Cambria Math" panose="02040503050406030204" pitchFamily="18" charset="0"/>
                      </a:rPr>
                      <m:t>𝐾</m:t>
                    </m:r>
                    <m:r>
                      <a:rPr lang="en-GB" i="1" dirty="0" smtClean="0">
                        <a:effectLst/>
                        <a:latin typeface="Cambria Math" panose="02040503050406030204" pitchFamily="18" charset="0"/>
                      </a:rPr>
                      <m:t>}</m:t>
                    </m:r>
                  </m:oMath>
                </a14:m>
                <a:r>
                  <a:rPr lang="en-GB" dirty="0">
                    <a:effectLst/>
                  </a:rPr>
                  <a:t>, we train on all the folds but the </a:t>
                </a:r>
                <a:r>
                  <a:rPr lang="en-GB" dirty="0" err="1">
                    <a:effectLst/>
                  </a:rPr>
                  <a:t>k’th</a:t>
                </a:r>
                <a:r>
                  <a:rPr lang="en-GB" dirty="0">
                    <a:effectLst/>
                  </a:rPr>
                  <a:t>, and test on the </a:t>
                </a:r>
                <a:r>
                  <a:rPr lang="en-GB" dirty="0" err="1">
                    <a:effectLst/>
                  </a:rPr>
                  <a:t>k’th</a:t>
                </a:r>
                <a:r>
                  <a:rPr lang="en-GB" dirty="0">
                    <a:effectLst/>
                  </a:rPr>
                  <a:t>, in a round-robin fashion.</a:t>
                </a:r>
              </a:p>
              <a:p>
                <a:endParaRPr lang="en-US" dirty="0"/>
              </a:p>
            </p:txBody>
          </p:sp>
        </mc:Choice>
        <mc:Fallback>
          <p:sp>
            <p:nvSpPr>
              <p:cNvPr id="3" name="Content Placeholder 2">
                <a:extLst>
                  <a:ext uri="{FF2B5EF4-FFF2-40B4-BE49-F238E27FC236}">
                    <a16:creationId xmlns:a16="http://schemas.microsoft.com/office/drawing/2014/main" id="{36BE0485-AB7A-C130-A53F-7FDCD07E05BB}"/>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4ADBB904-0827-C1D6-B36F-0830538B9B8A}"/>
              </a:ext>
            </a:extLst>
          </p:cNvPr>
          <p:cNvSpPr>
            <a:spLocks noGrp="1"/>
          </p:cNvSpPr>
          <p:nvPr>
            <p:ph type="sldNum" sz="quarter" idx="12"/>
          </p:nvPr>
        </p:nvSpPr>
        <p:spPr/>
        <p:txBody>
          <a:bodyPr/>
          <a:lstStyle/>
          <a:p>
            <a:fld id="{44E22EE9-B8A0-0641-9265-052CFE9B95A7}" type="slidenum">
              <a:rPr lang="en-GB" altLang="en-US" smtClean="0"/>
              <a:pPr/>
              <a:t>46</a:t>
            </a:fld>
            <a:endParaRPr lang="en-GB" altLang="en-US"/>
          </a:p>
        </p:txBody>
      </p:sp>
      <p:pic>
        <p:nvPicPr>
          <p:cNvPr id="6" name="Picture 5" descr="Chart, bar chart&#10;&#10;Description automatically generated">
            <a:extLst>
              <a:ext uri="{FF2B5EF4-FFF2-40B4-BE49-F238E27FC236}">
                <a16:creationId xmlns:a16="http://schemas.microsoft.com/office/drawing/2014/main" id="{3AE3437A-054B-B0A5-4E25-72199F7CF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900" y="2353444"/>
            <a:ext cx="4178300" cy="2705100"/>
          </a:xfrm>
          <a:prstGeom prst="rect">
            <a:avLst/>
          </a:prstGeom>
        </p:spPr>
      </p:pic>
    </p:spTree>
    <p:extLst>
      <p:ext uri="{BB962C8B-B14F-4D97-AF65-F5344CB8AC3E}">
        <p14:creationId xmlns:p14="http://schemas.microsoft.com/office/powerpoint/2010/main" val="2512078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6501-3DAF-BB57-D4A7-FD9187BA70B8}"/>
              </a:ext>
            </a:extLst>
          </p:cNvPr>
          <p:cNvSpPr>
            <a:spLocks noGrp="1"/>
          </p:cNvSpPr>
          <p:nvPr>
            <p:ph type="title"/>
          </p:nvPr>
        </p:nvSpPr>
        <p:spPr/>
        <p:txBody>
          <a:bodyPr/>
          <a:lstStyle/>
          <a:p>
            <a:r>
              <a:rPr lang="en-US" dirty="0"/>
              <a:t>N-Fold cross validation</a:t>
            </a:r>
          </a:p>
        </p:txBody>
      </p:sp>
      <p:sp>
        <p:nvSpPr>
          <p:cNvPr id="3" name="Content Placeholder 2">
            <a:extLst>
              <a:ext uri="{FF2B5EF4-FFF2-40B4-BE49-F238E27FC236}">
                <a16:creationId xmlns:a16="http://schemas.microsoft.com/office/drawing/2014/main" id="{53A55346-0230-4765-1776-B4A392242181}"/>
              </a:ext>
            </a:extLst>
          </p:cNvPr>
          <p:cNvSpPr>
            <a:spLocks noGrp="1"/>
          </p:cNvSpPr>
          <p:nvPr>
            <p:ph idx="1"/>
          </p:nvPr>
        </p:nvSpPr>
        <p:spPr/>
        <p:txBody>
          <a:bodyPr/>
          <a:lstStyle/>
          <a:p>
            <a:r>
              <a:rPr lang="en-GB" dirty="0">
                <a:effectLst/>
              </a:rPr>
              <a:t>We then compute the error averaged over all the folds and use this as a proxy for the test error.</a:t>
            </a:r>
          </a:p>
          <a:p>
            <a:r>
              <a:rPr lang="en-GB" dirty="0">
                <a:effectLst/>
              </a:rPr>
              <a:t>Note that each point gets predicted only once, although it will be used for training K−1 times.</a:t>
            </a:r>
          </a:p>
          <a:p>
            <a:r>
              <a:rPr lang="en-GB" dirty="0">
                <a:effectLst/>
              </a:rPr>
              <a:t>It is common to use K = 5 or 10; this is called 5 or 10-fold CV. </a:t>
            </a:r>
          </a:p>
          <a:p>
            <a:r>
              <a:rPr lang="en-GB" dirty="0">
                <a:effectLst/>
              </a:rPr>
              <a:t>If we set K = N, then we get a method called </a:t>
            </a:r>
            <a:r>
              <a:rPr lang="en-GB" dirty="0">
                <a:solidFill>
                  <a:srgbClr val="FF0000"/>
                </a:solidFill>
                <a:effectLst/>
              </a:rPr>
              <a:t>leave-one out cross validation</a:t>
            </a:r>
            <a:r>
              <a:rPr lang="en-GB" dirty="0">
                <a:effectLst/>
              </a:rPr>
              <a:t>, or  LOOCV, since in fold </a:t>
            </a:r>
            <a:r>
              <a:rPr lang="en-GB" dirty="0" err="1">
                <a:effectLst/>
              </a:rPr>
              <a:t>i</a:t>
            </a:r>
            <a:r>
              <a:rPr lang="en-GB" dirty="0">
                <a:effectLst/>
              </a:rPr>
              <a:t>, we train on all the data cases except for </a:t>
            </a:r>
            <a:r>
              <a:rPr lang="en-GB" dirty="0" err="1">
                <a:effectLst/>
              </a:rPr>
              <a:t>i</a:t>
            </a:r>
            <a:r>
              <a:rPr lang="en-GB" dirty="0">
                <a:effectLst/>
              </a:rPr>
              <a:t>, and then test on </a:t>
            </a:r>
            <a:r>
              <a:rPr lang="en-GB" dirty="0" err="1">
                <a:effectLst/>
              </a:rPr>
              <a:t>i</a:t>
            </a:r>
            <a:r>
              <a:rPr lang="en-GB" dirty="0">
                <a:effectLst/>
              </a:rPr>
              <a:t>.</a:t>
            </a:r>
          </a:p>
          <a:p>
            <a:endParaRPr lang="en-US" dirty="0"/>
          </a:p>
        </p:txBody>
      </p:sp>
      <p:sp>
        <p:nvSpPr>
          <p:cNvPr id="4" name="Slide Number Placeholder 3">
            <a:extLst>
              <a:ext uri="{FF2B5EF4-FFF2-40B4-BE49-F238E27FC236}">
                <a16:creationId xmlns:a16="http://schemas.microsoft.com/office/drawing/2014/main" id="{0BD44DAD-B2AA-D6A0-04E7-68792C241FB1}"/>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a:p>
        </p:txBody>
      </p:sp>
    </p:spTree>
    <p:extLst>
      <p:ext uri="{BB962C8B-B14F-4D97-AF65-F5344CB8AC3E}">
        <p14:creationId xmlns:p14="http://schemas.microsoft.com/office/powerpoint/2010/main" val="3030131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D3DE-A813-3301-3E28-6E8F869EF78C}"/>
              </a:ext>
            </a:extLst>
          </p:cNvPr>
          <p:cNvSpPr>
            <a:spLocks noGrp="1"/>
          </p:cNvSpPr>
          <p:nvPr>
            <p:ph type="title"/>
          </p:nvPr>
        </p:nvSpPr>
        <p:spPr/>
        <p:txBody>
          <a:bodyPr/>
          <a:lstStyle/>
          <a:p>
            <a:r>
              <a:rPr lang="en-US" dirty="0"/>
              <a:t>Cross validation and model selection</a:t>
            </a:r>
          </a:p>
        </p:txBody>
      </p:sp>
      <p:sp>
        <p:nvSpPr>
          <p:cNvPr id="3" name="Content Placeholder 2">
            <a:extLst>
              <a:ext uri="{FF2B5EF4-FFF2-40B4-BE49-F238E27FC236}">
                <a16:creationId xmlns:a16="http://schemas.microsoft.com/office/drawing/2014/main" id="{DE813BCD-C975-459A-4C21-D74C4ADAE02F}"/>
              </a:ext>
            </a:extLst>
          </p:cNvPr>
          <p:cNvSpPr>
            <a:spLocks noGrp="1"/>
          </p:cNvSpPr>
          <p:nvPr>
            <p:ph idx="1"/>
          </p:nvPr>
        </p:nvSpPr>
        <p:spPr/>
        <p:txBody>
          <a:bodyPr/>
          <a:lstStyle/>
          <a:p>
            <a:r>
              <a:rPr lang="en-GB" dirty="0">
                <a:effectLst/>
              </a:rPr>
              <a:t>Choosing K for a KNN classifier is a special case of a more general problem known as model selection, where we have to choose between models with different degrees of flexibility. </a:t>
            </a:r>
          </a:p>
          <a:p>
            <a:r>
              <a:rPr lang="en-GB" dirty="0">
                <a:effectLst/>
              </a:rPr>
              <a:t>Cross validation</a:t>
            </a:r>
            <a:r>
              <a:rPr lang="en-GB" dirty="0"/>
              <a:t> </a:t>
            </a:r>
            <a:r>
              <a:rPr lang="en-GB" dirty="0">
                <a:effectLst/>
              </a:rPr>
              <a:t>is widely used for solving such problems, although there are other methods/approaches for this (more on this topic later).</a:t>
            </a:r>
          </a:p>
          <a:p>
            <a:endParaRPr lang="en-US" dirty="0"/>
          </a:p>
        </p:txBody>
      </p:sp>
      <p:sp>
        <p:nvSpPr>
          <p:cNvPr id="4" name="Slide Number Placeholder 3">
            <a:extLst>
              <a:ext uri="{FF2B5EF4-FFF2-40B4-BE49-F238E27FC236}">
                <a16:creationId xmlns:a16="http://schemas.microsoft.com/office/drawing/2014/main" id="{C321A487-A026-2A3F-A0E5-7111129B0738}"/>
              </a:ext>
            </a:extLst>
          </p:cNvPr>
          <p:cNvSpPr>
            <a:spLocks noGrp="1"/>
          </p:cNvSpPr>
          <p:nvPr>
            <p:ph type="sldNum" sz="quarter" idx="12"/>
          </p:nvPr>
        </p:nvSpPr>
        <p:spPr/>
        <p:txBody>
          <a:bodyPr/>
          <a:lstStyle/>
          <a:p>
            <a:fld id="{44E22EE9-B8A0-0641-9265-052CFE9B95A7}" type="slidenum">
              <a:rPr lang="en-GB" altLang="en-US" smtClean="0"/>
              <a:pPr/>
              <a:t>48</a:t>
            </a:fld>
            <a:endParaRPr lang="en-GB" altLang="en-US"/>
          </a:p>
        </p:txBody>
      </p:sp>
    </p:spTree>
    <p:extLst>
      <p:ext uri="{BB962C8B-B14F-4D97-AF65-F5344CB8AC3E}">
        <p14:creationId xmlns:p14="http://schemas.microsoft.com/office/powerpoint/2010/main" val="1703163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E3CC-0455-E1AE-804B-64F9B6229E57}"/>
              </a:ext>
            </a:extLst>
          </p:cNvPr>
          <p:cNvSpPr>
            <a:spLocks noGrp="1"/>
          </p:cNvSpPr>
          <p:nvPr>
            <p:ph type="title"/>
          </p:nvPr>
        </p:nvSpPr>
        <p:spPr/>
        <p:txBody>
          <a:bodyPr/>
          <a:lstStyle/>
          <a:p>
            <a:r>
              <a:rPr lang="en-GB" dirty="0">
                <a:effectLst/>
              </a:rPr>
              <a:t>No free lunch theorem</a:t>
            </a:r>
            <a:endParaRPr lang="en-US" dirty="0"/>
          </a:p>
        </p:txBody>
      </p:sp>
      <p:sp>
        <p:nvSpPr>
          <p:cNvPr id="3" name="Content Placeholder 2">
            <a:extLst>
              <a:ext uri="{FF2B5EF4-FFF2-40B4-BE49-F238E27FC236}">
                <a16:creationId xmlns:a16="http://schemas.microsoft.com/office/drawing/2014/main" id="{D5B76C03-71C6-8E39-DE45-E3E43A30BAD4}"/>
              </a:ext>
            </a:extLst>
          </p:cNvPr>
          <p:cNvSpPr>
            <a:spLocks noGrp="1"/>
          </p:cNvSpPr>
          <p:nvPr>
            <p:ph idx="1"/>
          </p:nvPr>
        </p:nvSpPr>
        <p:spPr/>
        <p:txBody>
          <a:bodyPr/>
          <a:lstStyle/>
          <a:p>
            <a:r>
              <a:rPr lang="en-GB" dirty="0">
                <a:effectLst/>
              </a:rPr>
              <a:t>All models are wrong, but some models are useful. — George Box (Box and Draper 1987).</a:t>
            </a:r>
          </a:p>
          <a:p>
            <a:r>
              <a:rPr lang="en-GB" dirty="0">
                <a:effectLst/>
              </a:rPr>
              <a:t>Much of machine learning is concerned with devising different models, and different algorithms to fit them. </a:t>
            </a:r>
          </a:p>
          <a:p>
            <a:r>
              <a:rPr lang="en-GB" dirty="0">
                <a:effectLst/>
              </a:rPr>
              <a:t>We can use methods such as cross validation to empirically choose the best method for our problem. </a:t>
            </a:r>
          </a:p>
          <a:p>
            <a:r>
              <a:rPr lang="en-GB" dirty="0">
                <a:effectLst/>
              </a:rPr>
              <a:t>However, there is no universally best model — this is sometimes called the </a:t>
            </a:r>
            <a:r>
              <a:rPr lang="en-GB" dirty="0">
                <a:solidFill>
                  <a:srgbClr val="FF0000"/>
                </a:solidFill>
                <a:effectLst/>
              </a:rPr>
              <a:t>no free lunch theorem </a:t>
            </a:r>
            <a:r>
              <a:rPr lang="en-GB" dirty="0">
                <a:effectLst/>
              </a:rPr>
              <a:t>(Wolpert 1996).</a:t>
            </a:r>
          </a:p>
          <a:p>
            <a:r>
              <a:rPr lang="en-GB" dirty="0">
                <a:effectLst/>
              </a:rPr>
              <a:t>The reason for this is that a set of assumptions that works well in one domain may work poorly in another.</a:t>
            </a: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F6EBDBCD-E606-A61E-FFA1-3016A7C6A463}"/>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a:p>
        </p:txBody>
      </p:sp>
    </p:spTree>
    <p:extLst>
      <p:ext uri="{BB962C8B-B14F-4D97-AF65-F5344CB8AC3E}">
        <p14:creationId xmlns:p14="http://schemas.microsoft.com/office/powerpoint/2010/main" val="1865672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79EE-57CE-3FA0-327E-72998777495F}"/>
              </a:ext>
            </a:extLst>
          </p:cNvPr>
          <p:cNvSpPr>
            <a:spLocks noGrp="1"/>
          </p:cNvSpPr>
          <p:nvPr>
            <p:ph type="title"/>
          </p:nvPr>
        </p:nvSpPr>
        <p:spPr/>
        <p:txBody>
          <a:bodyPr/>
          <a:lstStyle/>
          <a:p>
            <a:r>
              <a:rPr lang="en-US" dirty="0"/>
              <a:t>Linear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73CCC68-FE7A-8D69-0A74-0C0240DE8E30}"/>
                  </a:ext>
                </a:extLst>
              </p:cNvPr>
              <p:cNvSpPr>
                <a:spLocks noGrp="1"/>
              </p:cNvSpPr>
              <p:nvPr>
                <p:ph idx="1"/>
              </p:nvPr>
            </p:nvSpPr>
            <p:spPr/>
            <p:txBody>
              <a:bodyPr/>
              <a:lstStyle/>
              <a:p>
                <a:r>
                  <a:rPr lang="en-GB" sz="2400" dirty="0">
                    <a:solidFill>
                      <a:srgbClr val="16191F"/>
                    </a:solidFill>
                  </a:rPr>
                  <a:t>Linear regression is a simple approach to supervised learning. It assumes that the dependence of </a:t>
                </a:r>
                <a14:m>
                  <m:oMath xmlns:m="http://schemas.openxmlformats.org/officeDocument/2006/math">
                    <m:r>
                      <a:rPr lang="en-GB" sz="2400" i="1" dirty="0" smtClean="0">
                        <a:solidFill>
                          <a:srgbClr val="16191F"/>
                        </a:solidFill>
                        <a:latin typeface="Cambria Math" panose="02040503050406030204" pitchFamily="18" charset="0"/>
                      </a:rPr>
                      <m:t>𝑌</m:t>
                    </m:r>
                  </m:oMath>
                </a14:m>
                <a:r>
                  <a:rPr lang="en-GB" sz="2400" dirty="0">
                    <a:solidFill>
                      <a:srgbClr val="16191F"/>
                    </a:solidFill>
                  </a:rPr>
                  <a:t> on </a:t>
                </a:r>
                <a14:m>
                  <m:oMath xmlns:m="http://schemas.openxmlformats.org/officeDocument/2006/math">
                    <m:r>
                      <a:rPr lang="en-GB" sz="2400" i="1" dirty="0" smtClean="0">
                        <a:solidFill>
                          <a:srgbClr val="16191F"/>
                        </a:solidFill>
                        <a:latin typeface="Cambria Math" panose="02040503050406030204" pitchFamily="18" charset="0"/>
                      </a:rPr>
                      <m:t>𝑥</m:t>
                    </m:r>
                    <m:r>
                      <a:rPr lang="en-GB" sz="2400" i="1" baseline="-25000" dirty="0">
                        <a:solidFill>
                          <a:srgbClr val="16191F"/>
                        </a:solidFill>
                        <a:latin typeface="Cambria Math" panose="02040503050406030204" pitchFamily="18" charset="0"/>
                      </a:rPr>
                      <m:t>1</m:t>
                    </m:r>
                    <m:r>
                      <a:rPr lang="en-GB" sz="2400" i="1" dirty="0">
                        <a:solidFill>
                          <a:srgbClr val="16191F"/>
                        </a:solidFill>
                        <a:latin typeface="Cambria Math" panose="02040503050406030204" pitchFamily="18" charset="0"/>
                      </a:rPr>
                      <m:t>, </m:t>
                    </m:r>
                    <m:r>
                      <a:rPr lang="en-GB" sz="2400" i="1" dirty="0">
                        <a:solidFill>
                          <a:srgbClr val="16191F"/>
                        </a:solidFill>
                        <a:latin typeface="Cambria Math" panose="02040503050406030204" pitchFamily="18" charset="0"/>
                      </a:rPr>
                      <m:t>𝑥</m:t>
                    </m:r>
                    <m:r>
                      <a:rPr lang="en-GB" sz="2400" i="1" baseline="-25000" dirty="0">
                        <a:solidFill>
                          <a:srgbClr val="16191F"/>
                        </a:solidFill>
                        <a:latin typeface="Cambria Math" panose="02040503050406030204" pitchFamily="18" charset="0"/>
                      </a:rPr>
                      <m:t>2</m:t>
                    </m:r>
                    <m:r>
                      <a:rPr lang="en-GB" sz="2400" i="1" dirty="0">
                        <a:solidFill>
                          <a:srgbClr val="16191F"/>
                        </a:solidFill>
                        <a:latin typeface="Cambria Math" panose="02040503050406030204" pitchFamily="18" charset="0"/>
                      </a:rPr>
                      <m:t>,…</m:t>
                    </m:r>
                    <m:r>
                      <a:rPr lang="en-GB" sz="2400" i="1" dirty="0" err="1">
                        <a:solidFill>
                          <a:srgbClr val="16191F"/>
                        </a:solidFill>
                        <a:latin typeface="Cambria Math" panose="02040503050406030204" pitchFamily="18" charset="0"/>
                      </a:rPr>
                      <m:t>𝑥</m:t>
                    </m:r>
                    <m:r>
                      <a:rPr lang="en-GB" sz="2400" i="1" baseline="-25000" dirty="0" err="1">
                        <a:solidFill>
                          <a:srgbClr val="16191F"/>
                        </a:solidFill>
                        <a:latin typeface="Cambria Math" panose="02040503050406030204" pitchFamily="18" charset="0"/>
                      </a:rPr>
                      <m:t>𝑛</m:t>
                    </m:r>
                  </m:oMath>
                </a14:m>
                <a:r>
                  <a:rPr lang="en-GB" sz="2400" dirty="0">
                    <a:solidFill>
                      <a:srgbClr val="16191F"/>
                    </a:solidFill>
                  </a:rPr>
                  <a:t> is linear. </a:t>
                </a:r>
              </a:p>
              <a:p>
                <a:endParaRPr lang="en-US" dirty="0"/>
              </a:p>
            </p:txBody>
          </p:sp>
        </mc:Choice>
        <mc:Fallback>
          <p:sp>
            <p:nvSpPr>
              <p:cNvPr id="3" name="Content Placeholder 2">
                <a:extLst>
                  <a:ext uri="{FF2B5EF4-FFF2-40B4-BE49-F238E27FC236}">
                    <a16:creationId xmlns:a16="http://schemas.microsoft.com/office/drawing/2014/main" id="{D73CCC68-FE7A-8D69-0A74-0C0240DE8E30}"/>
                  </a:ext>
                </a:extLst>
              </p:cNvPr>
              <p:cNvSpPr>
                <a:spLocks noGrp="1" noRot="1" noChangeAspect="1" noMove="1" noResize="1" noEditPoints="1" noAdjustHandles="1" noChangeArrowheads="1" noChangeShapeType="1" noTextEdit="1"/>
              </p:cNvSpPr>
              <p:nvPr>
                <p:ph idx="1"/>
              </p:nvPr>
            </p:nvSpPr>
            <p:spPr>
              <a:blipFill>
                <a:blip r:embed="rId2"/>
                <a:stretch>
                  <a:fillRect l="-1235" t="-1529"/>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ECB7832-76F3-5D0A-5C54-ECAA45347006}"/>
              </a:ext>
            </a:extLst>
          </p:cNvPr>
          <p:cNvSpPr>
            <a:spLocks noGrp="1"/>
          </p:cNvSpPr>
          <p:nvPr>
            <p:ph type="sldNum" sz="quarter" idx="12"/>
          </p:nvPr>
        </p:nvSpPr>
        <p:spPr/>
        <p:txBody>
          <a:bodyPr/>
          <a:lstStyle/>
          <a:p>
            <a:fld id="{44E22EE9-B8A0-0641-9265-052CFE9B95A7}" type="slidenum">
              <a:rPr lang="en-GB" altLang="en-US" smtClean="0"/>
              <a:pPr/>
              <a:t>5</a:t>
            </a:fld>
            <a:endParaRPr lang="en-GB" altLang="en-US"/>
          </a:p>
        </p:txBody>
      </p:sp>
    </p:spTree>
    <p:extLst>
      <p:ext uri="{BB962C8B-B14F-4D97-AF65-F5344CB8AC3E}">
        <p14:creationId xmlns:p14="http://schemas.microsoft.com/office/powerpoint/2010/main" val="2923393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AAA5-E1D7-3043-2877-057F0BD50284}"/>
              </a:ext>
            </a:extLst>
          </p:cNvPr>
          <p:cNvSpPr>
            <a:spLocks noGrp="1"/>
          </p:cNvSpPr>
          <p:nvPr>
            <p:ph type="title"/>
          </p:nvPr>
        </p:nvSpPr>
        <p:spPr/>
        <p:txBody>
          <a:bodyPr/>
          <a:lstStyle/>
          <a:p>
            <a:r>
              <a:rPr lang="en-US" dirty="0"/>
              <a:t>Different models for different problems</a:t>
            </a:r>
          </a:p>
        </p:txBody>
      </p:sp>
      <p:sp>
        <p:nvSpPr>
          <p:cNvPr id="3" name="Content Placeholder 2">
            <a:extLst>
              <a:ext uri="{FF2B5EF4-FFF2-40B4-BE49-F238E27FC236}">
                <a16:creationId xmlns:a16="http://schemas.microsoft.com/office/drawing/2014/main" id="{DEB5A09B-B8E2-EA96-0581-4B89330073E6}"/>
              </a:ext>
            </a:extLst>
          </p:cNvPr>
          <p:cNvSpPr>
            <a:spLocks noGrp="1"/>
          </p:cNvSpPr>
          <p:nvPr>
            <p:ph idx="1"/>
          </p:nvPr>
        </p:nvSpPr>
        <p:spPr/>
        <p:txBody>
          <a:bodyPr/>
          <a:lstStyle/>
          <a:p>
            <a:r>
              <a:rPr lang="en-GB" dirty="0">
                <a:effectLst/>
              </a:rPr>
              <a:t>We need to develop many different types of models, to cover the wide variety of data that occurs in the real world. </a:t>
            </a:r>
          </a:p>
          <a:p>
            <a:r>
              <a:rPr lang="en-GB" dirty="0">
                <a:effectLst/>
              </a:rPr>
              <a:t>And for each model, there may be many different methods that we can use to train the model, which make different speed-accuracy-complexity trade-offs.</a:t>
            </a:r>
          </a:p>
          <a:p>
            <a:r>
              <a:rPr lang="en-GB" dirty="0"/>
              <a:t>More on this next week. </a:t>
            </a:r>
            <a:endParaRPr lang="en-GB" dirty="0">
              <a:effectLst/>
            </a:endParaRPr>
          </a:p>
          <a:p>
            <a:endParaRPr lang="en-US" dirty="0"/>
          </a:p>
        </p:txBody>
      </p:sp>
      <p:sp>
        <p:nvSpPr>
          <p:cNvPr id="4" name="Slide Number Placeholder 3">
            <a:extLst>
              <a:ext uri="{FF2B5EF4-FFF2-40B4-BE49-F238E27FC236}">
                <a16:creationId xmlns:a16="http://schemas.microsoft.com/office/drawing/2014/main" id="{E51998B3-0621-D2E3-E35A-AF7F1B5CFE90}"/>
              </a:ext>
            </a:extLst>
          </p:cNvPr>
          <p:cNvSpPr>
            <a:spLocks noGrp="1"/>
          </p:cNvSpPr>
          <p:nvPr>
            <p:ph type="sldNum" sz="quarter" idx="12"/>
          </p:nvPr>
        </p:nvSpPr>
        <p:spPr/>
        <p:txBody>
          <a:bodyPr/>
          <a:lstStyle/>
          <a:p>
            <a:fld id="{44E22EE9-B8A0-0641-9265-052CFE9B95A7}" type="slidenum">
              <a:rPr lang="en-GB" altLang="en-US" smtClean="0"/>
              <a:pPr/>
              <a:t>50</a:t>
            </a:fld>
            <a:endParaRPr lang="en-GB" altLang="en-US"/>
          </a:p>
        </p:txBody>
      </p:sp>
    </p:spTree>
    <p:extLst>
      <p:ext uri="{BB962C8B-B14F-4D97-AF65-F5344CB8AC3E}">
        <p14:creationId xmlns:p14="http://schemas.microsoft.com/office/powerpoint/2010/main" val="2992820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CC93-E4FF-28E3-DD8B-DED2A62DC7F1}"/>
              </a:ext>
            </a:extLst>
          </p:cNvPr>
          <p:cNvSpPr>
            <a:spLocks noGrp="1"/>
          </p:cNvSpPr>
          <p:nvPr>
            <p:ph type="ctrTitle"/>
          </p:nvPr>
        </p:nvSpPr>
        <p:spPr/>
        <p:txBody>
          <a:bodyPr/>
          <a:lstStyle/>
          <a:p>
            <a:r>
              <a:rPr lang="en-US" dirty="0"/>
              <a:t>Review questions</a:t>
            </a:r>
            <a:br>
              <a:rPr lang="en-US" dirty="0"/>
            </a:br>
            <a:br>
              <a:rPr lang="en-US" dirty="0"/>
            </a:br>
            <a:endParaRPr lang="en-US" dirty="0"/>
          </a:p>
        </p:txBody>
      </p:sp>
      <p:sp>
        <p:nvSpPr>
          <p:cNvPr id="5" name="TextBox 4">
            <a:extLst>
              <a:ext uri="{FF2B5EF4-FFF2-40B4-BE49-F238E27FC236}">
                <a16:creationId xmlns:a16="http://schemas.microsoft.com/office/drawing/2014/main" id="{FBCC4C34-2C45-6E0E-84DF-0FC1BF803333}"/>
              </a:ext>
            </a:extLst>
          </p:cNvPr>
          <p:cNvSpPr txBox="1"/>
          <p:nvPr/>
        </p:nvSpPr>
        <p:spPr>
          <a:xfrm>
            <a:off x="685824" y="4585692"/>
            <a:ext cx="5326335" cy="600164"/>
          </a:xfrm>
          <a:prstGeom prst="rect">
            <a:avLst/>
          </a:prstGeom>
          <a:noFill/>
        </p:spPr>
        <p:txBody>
          <a:bodyPr wrap="square">
            <a:spAutoFit/>
          </a:bodyPr>
          <a:lstStyle/>
          <a:p>
            <a:r>
              <a:rPr lang="en-US" sz="1100" dirty="0">
                <a:latin typeface="Gill Sans MT" panose="020B0502020104020203" pitchFamily="34" charset="77"/>
              </a:rPr>
              <a:t>Source: The questions are adapted from “Deep Learning Interviews”, </a:t>
            </a:r>
            <a:r>
              <a:rPr lang="en-US" sz="1100" dirty="0" err="1">
                <a:latin typeface="Gill Sans MT" panose="020B0502020104020203" pitchFamily="34" charset="77"/>
              </a:rPr>
              <a:t>Shlomo</a:t>
            </a:r>
            <a:r>
              <a:rPr lang="en-US" sz="1100" dirty="0">
                <a:latin typeface="Gill Sans MT" panose="020B0502020104020203" pitchFamily="34" charset="77"/>
              </a:rPr>
              <a:t> </a:t>
            </a:r>
            <a:r>
              <a:rPr lang="en-US" sz="1100" dirty="0" err="1">
                <a:latin typeface="Gill Sans MT" panose="020B0502020104020203" pitchFamily="34" charset="77"/>
              </a:rPr>
              <a:t>Kashani</a:t>
            </a:r>
            <a:r>
              <a:rPr lang="en-US" sz="1100" dirty="0">
                <a:latin typeface="Gill Sans MT" panose="020B0502020104020203" pitchFamily="34" charset="77"/>
              </a:rPr>
              <a:t>.</a:t>
            </a:r>
            <a:br>
              <a:rPr lang="en-GB" sz="1100" dirty="0">
                <a:latin typeface="Gill Sans MT" panose="020B0502020104020203" pitchFamily="34" charset="77"/>
              </a:rPr>
            </a:br>
            <a:br>
              <a:rPr lang="en-GB" sz="1100" dirty="0">
                <a:latin typeface="Gill Sans MT" panose="020B0502020104020203" pitchFamily="34" charset="77"/>
              </a:rPr>
            </a:br>
            <a:endParaRPr lang="en-US" sz="1100" dirty="0">
              <a:latin typeface="Gill Sans MT" panose="020B0502020104020203" pitchFamily="34" charset="77"/>
            </a:endParaRPr>
          </a:p>
        </p:txBody>
      </p:sp>
    </p:spTree>
    <p:extLst>
      <p:ext uri="{BB962C8B-B14F-4D97-AF65-F5344CB8AC3E}">
        <p14:creationId xmlns:p14="http://schemas.microsoft.com/office/powerpoint/2010/main" val="39863669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74B2-E2D0-9042-87C1-C0E7D2A3BB7F}"/>
              </a:ext>
            </a:extLst>
          </p:cNvPr>
          <p:cNvSpPr>
            <a:spLocks noGrp="1"/>
          </p:cNvSpPr>
          <p:nvPr>
            <p:ph type="title"/>
          </p:nvPr>
        </p:nvSpPr>
        <p:spPr/>
        <p:txBody>
          <a:bodyPr/>
          <a:lstStyle/>
          <a:p>
            <a:r>
              <a:rPr lang="en-US" dirty="0"/>
              <a:t>Q1</a:t>
            </a:r>
          </a:p>
        </p:txBody>
      </p:sp>
      <p:sp>
        <p:nvSpPr>
          <p:cNvPr id="3" name="Content Placeholder 2">
            <a:extLst>
              <a:ext uri="{FF2B5EF4-FFF2-40B4-BE49-F238E27FC236}">
                <a16:creationId xmlns:a16="http://schemas.microsoft.com/office/drawing/2014/main" id="{2CFDFE78-D269-3A4B-63CF-318E74C56518}"/>
              </a:ext>
            </a:extLst>
          </p:cNvPr>
          <p:cNvSpPr>
            <a:spLocks noGrp="1"/>
          </p:cNvSpPr>
          <p:nvPr>
            <p:ph idx="1"/>
          </p:nvPr>
        </p:nvSpPr>
        <p:spPr/>
        <p:txBody>
          <a:bodyPr/>
          <a:lstStyle/>
          <a:p>
            <a:r>
              <a:rPr lang="en-GB" dirty="0">
                <a:effectLst/>
              </a:rPr>
              <a:t>You have been asked to train a logistic regression model for a binary classification problem using the L2 loss for optimisation. </a:t>
            </a:r>
          </a:p>
          <a:p>
            <a:r>
              <a:rPr lang="en-GB" dirty="0">
                <a:effectLst/>
              </a:rPr>
              <a:t>Do you think L2 is a good choice here?</a:t>
            </a:r>
          </a:p>
          <a:p>
            <a:endParaRPr lang="en-GB" dirty="0"/>
          </a:p>
          <a:p>
            <a:r>
              <a:rPr lang="en-GB" dirty="0">
                <a:effectLst/>
              </a:rPr>
              <a:t>Use </a:t>
            </a:r>
            <a:r>
              <a:rPr lang="en-GB" dirty="0" err="1">
                <a:effectLst/>
              </a:rPr>
              <a:t>menti</a:t>
            </a:r>
            <a:r>
              <a:rPr lang="en-GB" dirty="0">
                <a:effectLst/>
              </a:rPr>
              <a:t> to vote (the </a:t>
            </a:r>
            <a:r>
              <a:rPr lang="en-GB" dirty="0" err="1">
                <a:effectLst/>
              </a:rPr>
              <a:t>menti</a:t>
            </a:r>
            <a:r>
              <a:rPr lang="en-GB" dirty="0">
                <a:effectLst/>
              </a:rPr>
              <a:t> code will be announced) </a:t>
            </a:r>
          </a:p>
          <a:p>
            <a:endParaRPr lang="en-US" dirty="0"/>
          </a:p>
        </p:txBody>
      </p:sp>
      <p:sp>
        <p:nvSpPr>
          <p:cNvPr id="4" name="Slide Number Placeholder 3">
            <a:extLst>
              <a:ext uri="{FF2B5EF4-FFF2-40B4-BE49-F238E27FC236}">
                <a16:creationId xmlns:a16="http://schemas.microsoft.com/office/drawing/2014/main" id="{1BFD9D68-B0D8-F6F8-0FF0-6924CBAF38F4}"/>
              </a:ext>
            </a:extLst>
          </p:cNvPr>
          <p:cNvSpPr>
            <a:spLocks noGrp="1"/>
          </p:cNvSpPr>
          <p:nvPr>
            <p:ph type="sldNum" sz="quarter" idx="12"/>
          </p:nvPr>
        </p:nvSpPr>
        <p:spPr/>
        <p:txBody>
          <a:bodyPr/>
          <a:lstStyle/>
          <a:p>
            <a:fld id="{44E22EE9-B8A0-0641-9265-052CFE9B95A7}" type="slidenum">
              <a:rPr lang="en-GB" altLang="en-US" smtClean="0"/>
              <a:pPr/>
              <a:t>52</a:t>
            </a:fld>
            <a:endParaRPr lang="en-GB" altLang="en-US"/>
          </a:p>
        </p:txBody>
      </p:sp>
    </p:spTree>
    <p:extLst>
      <p:ext uri="{BB962C8B-B14F-4D97-AF65-F5344CB8AC3E}">
        <p14:creationId xmlns:p14="http://schemas.microsoft.com/office/powerpoint/2010/main" val="11980820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719B-20D6-14A9-1BC2-1DD0AB032D75}"/>
              </a:ext>
            </a:extLst>
          </p:cNvPr>
          <p:cNvSpPr>
            <a:spLocks noGrp="1"/>
          </p:cNvSpPr>
          <p:nvPr>
            <p:ph type="title"/>
          </p:nvPr>
        </p:nvSpPr>
        <p:spPr/>
        <p:txBody>
          <a:bodyPr/>
          <a:lstStyle/>
          <a:p>
            <a:r>
              <a:rPr lang="en-US" dirty="0"/>
              <a:t>Q2</a:t>
            </a:r>
          </a:p>
        </p:txBody>
      </p:sp>
      <p:sp>
        <p:nvSpPr>
          <p:cNvPr id="3" name="Content Placeholder 2">
            <a:extLst>
              <a:ext uri="{FF2B5EF4-FFF2-40B4-BE49-F238E27FC236}">
                <a16:creationId xmlns:a16="http://schemas.microsoft.com/office/drawing/2014/main" id="{B1985887-BA25-DEE3-E3B1-601D390E8D21}"/>
              </a:ext>
            </a:extLst>
          </p:cNvPr>
          <p:cNvSpPr>
            <a:spLocks noGrp="1"/>
          </p:cNvSpPr>
          <p:nvPr>
            <p:ph idx="1"/>
          </p:nvPr>
        </p:nvSpPr>
        <p:spPr/>
        <p:txBody>
          <a:bodyPr/>
          <a:lstStyle/>
          <a:p>
            <a:r>
              <a:rPr lang="en-US" dirty="0"/>
              <a:t>The figure </a:t>
            </a:r>
            <a:r>
              <a:rPr lang="en-GB" dirty="0">
                <a:effectLst/>
              </a:rPr>
              <a:t>depicts two different cross-validation approaches. Which one is a k-fold cross validation?</a:t>
            </a:r>
          </a:p>
          <a:p>
            <a:endParaRPr lang="en-US" dirty="0"/>
          </a:p>
        </p:txBody>
      </p:sp>
      <p:sp>
        <p:nvSpPr>
          <p:cNvPr id="4" name="Slide Number Placeholder 3">
            <a:extLst>
              <a:ext uri="{FF2B5EF4-FFF2-40B4-BE49-F238E27FC236}">
                <a16:creationId xmlns:a16="http://schemas.microsoft.com/office/drawing/2014/main" id="{AD60E229-FFA6-B507-8EB3-D92DC219441A}"/>
              </a:ext>
            </a:extLst>
          </p:cNvPr>
          <p:cNvSpPr>
            <a:spLocks noGrp="1"/>
          </p:cNvSpPr>
          <p:nvPr>
            <p:ph type="sldNum" sz="quarter" idx="12"/>
          </p:nvPr>
        </p:nvSpPr>
        <p:spPr/>
        <p:txBody>
          <a:bodyPr/>
          <a:lstStyle/>
          <a:p>
            <a:fld id="{44E22EE9-B8A0-0641-9265-052CFE9B95A7}" type="slidenum">
              <a:rPr lang="en-GB" altLang="en-US" smtClean="0"/>
              <a:pPr/>
              <a:t>53</a:t>
            </a:fld>
            <a:endParaRPr lang="en-GB" altLang="en-US"/>
          </a:p>
        </p:txBody>
      </p:sp>
      <p:pic>
        <p:nvPicPr>
          <p:cNvPr id="6" name="Picture 5" descr="Graphical user interface, text, application&#10;&#10;Description automatically generated">
            <a:extLst>
              <a:ext uri="{FF2B5EF4-FFF2-40B4-BE49-F238E27FC236}">
                <a16:creationId xmlns:a16="http://schemas.microsoft.com/office/drawing/2014/main" id="{F990A73D-1998-0351-7047-A2E38138C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5" y="1949984"/>
            <a:ext cx="3925416" cy="2658577"/>
          </a:xfrm>
          <a:prstGeom prst="rect">
            <a:avLst/>
          </a:prstGeom>
        </p:spPr>
      </p:pic>
      <p:sp>
        <p:nvSpPr>
          <p:cNvPr id="7" name="TextBox 6">
            <a:extLst>
              <a:ext uri="{FF2B5EF4-FFF2-40B4-BE49-F238E27FC236}">
                <a16:creationId xmlns:a16="http://schemas.microsoft.com/office/drawing/2014/main" id="{663A4868-B904-6AAD-F006-793691BAFDC4}"/>
              </a:ext>
            </a:extLst>
          </p:cNvPr>
          <p:cNvSpPr txBox="1"/>
          <p:nvPr/>
        </p:nvSpPr>
        <p:spPr>
          <a:xfrm>
            <a:off x="457200" y="4813347"/>
            <a:ext cx="6419056" cy="369332"/>
          </a:xfrm>
          <a:prstGeom prst="rect">
            <a:avLst/>
          </a:prstGeom>
          <a:noFill/>
        </p:spPr>
        <p:txBody>
          <a:bodyPr wrap="square">
            <a:spAutoFit/>
          </a:bodyPr>
          <a:lstStyle/>
          <a:p>
            <a:r>
              <a:rPr lang="en-GB" dirty="0">
                <a:effectLst/>
              </a:rPr>
              <a:t>Use </a:t>
            </a:r>
            <a:r>
              <a:rPr lang="en-GB" dirty="0" err="1">
                <a:effectLst/>
              </a:rPr>
              <a:t>menti</a:t>
            </a:r>
            <a:r>
              <a:rPr lang="en-GB" dirty="0">
                <a:effectLst/>
              </a:rPr>
              <a:t> to vote (the </a:t>
            </a:r>
            <a:r>
              <a:rPr lang="en-GB" dirty="0" err="1">
                <a:effectLst/>
              </a:rPr>
              <a:t>menti</a:t>
            </a:r>
            <a:r>
              <a:rPr lang="en-GB" dirty="0">
                <a:effectLst/>
              </a:rPr>
              <a:t> code will be announced) </a:t>
            </a:r>
          </a:p>
        </p:txBody>
      </p:sp>
      <p:sp>
        <p:nvSpPr>
          <p:cNvPr id="8" name="TextBox 7">
            <a:extLst>
              <a:ext uri="{FF2B5EF4-FFF2-40B4-BE49-F238E27FC236}">
                <a16:creationId xmlns:a16="http://schemas.microsoft.com/office/drawing/2014/main" id="{B0E7FC38-88F4-A0D6-653D-985ABD08A9FB}"/>
              </a:ext>
            </a:extLst>
          </p:cNvPr>
          <p:cNvSpPr txBox="1"/>
          <p:nvPr/>
        </p:nvSpPr>
        <p:spPr>
          <a:xfrm>
            <a:off x="2267744" y="2565847"/>
            <a:ext cx="466794" cy="369332"/>
          </a:xfrm>
          <a:prstGeom prst="rect">
            <a:avLst/>
          </a:prstGeom>
          <a:noFill/>
        </p:spPr>
        <p:txBody>
          <a:bodyPr wrap="none" rtlCol="0">
            <a:spAutoFit/>
          </a:bodyPr>
          <a:lstStyle/>
          <a:p>
            <a:r>
              <a:rPr lang="en-GB" dirty="0"/>
              <a:t>(a)</a:t>
            </a:r>
          </a:p>
        </p:txBody>
      </p:sp>
      <p:sp>
        <p:nvSpPr>
          <p:cNvPr id="9" name="TextBox 8">
            <a:extLst>
              <a:ext uri="{FF2B5EF4-FFF2-40B4-BE49-F238E27FC236}">
                <a16:creationId xmlns:a16="http://schemas.microsoft.com/office/drawing/2014/main" id="{59615712-F3D4-6D22-A00A-4F645424A960}"/>
              </a:ext>
            </a:extLst>
          </p:cNvPr>
          <p:cNvSpPr txBox="1"/>
          <p:nvPr/>
        </p:nvSpPr>
        <p:spPr>
          <a:xfrm>
            <a:off x="2267744" y="3735010"/>
            <a:ext cx="466794" cy="369332"/>
          </a:xfrm>
          <a:prstGeom prst="rect">
            <a:avLst/>
          </a:prstGeom>
          <a:noFill/>
        </p:spPr>
        <p:txBody>
          <a:bodyPr wrap="none" rtlCol="0">
            <a:spAutoFit/>
          </a:bodyPr>
          <a:lstStyle/>
          <a:p>
            <a:r>
              <a:rPr lang="en-GB" dirty="0"/>
              <a:t>(b)</a:t>
            </a:r>
          </a:p>
        </p:txBody>
      </p:sp>
    </p:spTree>
    <p:extLst>
      <p:ext uri="{BB962C8B-B14F-4D97-AF65-F5344CB8AC3E}">
        <p14:creationId xmlns:p14="http://schemas.microsoft.com/office/powerpoint/2010/main" val="25077485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A7DC5C-3103-ADBE-1DC0-E4640E831A31}"/>
              </a:ext>
            </a:extLst>
          </p:cNvPr>
          <p:cNvSpPr>
            <a:spLocks noGrp="1"/>
          </p:cNvSpPr>
          <p:nvPr>
            <p:ph type="title"/>
          </p:nvPr>
        </p:nvSpPr>
        <p:spPr/>
        <p:txBody>
          <a:bodyPr/>
          <a:lstStyle/>
          <a:p>
            <a:r>
              <a:rPr lang="en-GB" dirty="0"/>
              <a:t>Acknowledgement</a:t>
            </a:r>
          </a:p>
        </p:txBody>
      </p:sp>
      <p:sp>
        <p:nvSpPr>
          <p:cNvPr id="5" name="Content Placeholder 4">
            <a:extLst>
              <a:ext uri="{FF2B5EF4-FFF2-40B4-BE49-F238E27FC236}">
                <a16:creationId xmlns:a16="http://schemas.microsoft.com/office/drawing/2014/main" id="{B451242D-C151-85A0-9E87-7A9B2C390B48}"/>
              </a:ext>
            </a:extLst>
          </p:cNvPr>
          <p:cNvSpPr>
            <a:spLocks noGrp="1"/>
          </p:cNvSpPr>
          <p:nvPr>
            <p:ph idx="1"/>
          </p:nvPr>
        </p:nvSpPr>
        <p:spPr/>
        <p:txBody>
          <a:bodyPr/>
          <a:lstStyle/>
          <a:p>
            <a:r>
              <a:rPr lang="en-GB" dirty="0"/>
              <a:t>Several slides in this lecture are adapted from Kevin Murphy’s and </a:t>
            </a:r>
            <a:r>
              <a:rPr lang="en-GB" dirty="0" err="1"/>
              <a:t>Tibshirani</a:t>
            </a:r>
            <a:r>
              <a:rPr lang="en-GB" dirty="0"/>
              <a:t> et al.’s book: </a:t>
            </a:r>
          </a:p>
          <a:p>
            <a:pPr lvl="1"/>
            <a:r>
              <a:rPr lang="en-GB" dirty="0"/>
              <a:t>Machine Learning: A Probabilistic Perspective Kevin P. Murphy, MIT Press.</a:t>
            </a:r>
          </a:p>
          <a:p>
            <a:pPr lvl="1"/>
            <a:r>
              <a:rPr lang="en-GB" dirty="0" err="1"/>
              <a:t>Tibshirani</a:t>
            </a:r>
            <a:r>
              <a:rPr lang="en-GB" dirty="0"/>
              <a:t> et al.: An introduction to statistical learning: https://</a:t>
            </a:r>
            <a:r>
              <a:rPr lang="en-GB" dirty="0" err="1"/>
              <a:t>www.statlearning.com</a:t>
            </a:r>
            <a:endParaRPr lang="en-GB" dirty="0"/>
          </a:p>
          <a:p>
            <a:pPr lvl="1"/>
            <a:endParaRPr lang="en-GB" dirty="0"/>
          </a:p>
          <a:p>
            <a:endParaRPr lang="en-GB" dirty="0"/>
          </a:p>
        </p:txBody>
      </p:sp>
      <p:sp>
        <p:nvSpPr>
          <p:cNvPr id="3" name="Slide Number Placeholder 2">
            <a:extLst>
              <a:ext uri="{FF2B5EF4-FFF2-40B4-BE49-F238E27FC236}">
                <a16:creationId xmlns:a16="http://schemas.microsoft.com/office/drawing/2014/main" id="{58DC5304-E620-2599-3D14-592B685DE65C}"/>
              </a:ext>
            </a:extLst>
          </p:cNvPr>
          <p:cNvSpPr>
            <a:spLocks noGrp="1"/>
          </p:cNvSpPr>
          <p:nvPr>
            <p:ph type="sldNum" sz="quarter" idx="12"/>
          </p:nvPr>
        </p:nvSpPr>
        <p:spPr/>
        <p:txBody>
          <a:bodyPr/>
          <a:lstStyle/>
          <a:p>
            <a:fld id="{BB98F552-A29D-2D4E-8192-F20670493719}" type="slidenum">
              <a:rPr lang="en-GB" altLang="en-US" smtClean="0"/>
              <a:pPr/>
              <a:t>54</a:t>
            </a:fld>
            <a:endParaRPr lang="en-GB" altLang="en-US"/>
          </a:p>
        </p:txBody>
      </p:sp>
    </p:spTree>
    <p:extLst>
      <p:ext uri="{BB962C8B-B14F-4D97-AF65-F5344CB8AC3E}">
        <p14:creationId xmlns:p14="http://schemas.microsoft.com/office/powerpoint/2010/main" val="21485447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5633-C540-03D5-EB8C-3FB88F894368}"/>
              </a:ext>
            </a:extLst>
          </p:cNvPr>
          <p:cNvSpPr>
            <a:spLocks noGrp="1"/>
          </p:cNvSpPr>
          <p:nvPr>
            <p:ph type="ctrTitle"/>
          </p:nvPr>
        </p:nvSpPr>
        <p:spPr/>
        <p:txBody>
          <a:bodyPr/>
          <a:lstStyle/>
          <a:p>
            <a:r>
              <a:rPr lang="en-GB" dirty="0"/>
              <a:t>Additional slides (optional further reading)</a:t>
            </a:r>
          </a:p>
        </p:txBody>
      </p:sp>
      <p:sp>
        <p:nvSpPr>
          <p:cNvPr id="3" name="Subtitle 2">
            <a:extLst>
              <a:ext uri="{FF2B5EF4-FFF2-40B4-BE49-F238E27FC236}">
                <a16:creationId xmlns:a16="http://schemas.microsoft.com/office/drawing/2014/main" id="{A4CDBEFB-95F3-3F0F-5BE7-9001C2C84785}"/>
              </a:ext>
            </a:extLst>
          </p:cNvPr>
          <p:cNvSpPr>
            <a:spLocks noGrp="1"/>
          </p:cNvSpPr>
          <p:nvPr>
            <p:ph type="subTitle" idx="1"/>
          </p:nvPr>
        </p:nvSpPr>
        <p:spPr>
          <a:xfrm>
            <a:off x="685800" y="3361556"/>
            <a:ext cx="6400800" cy="1460500"/>
          </a:xfrm>
        </p:spPr>
        <p:txBody>
          <a:bodyPr/>
          <a:lstStyle/>
          <a:p>
            <a:pPr algn="l"/>
            <a:r>
              <a:rPr lang="en-GB" sz="1600" dirty="0"/>
              <a:t>In the linear regression section, we discussed different metrics to minimise the error. There are also methods that control the weights (coefficients) and try to find optimise values/sets of coefficients/weights that can be used in a regression model. Lasso and Ridge are two of these techniques. The next few slides discuss them briefly.</a:t>
            </a:r>
          </a:p>
        </p:txBody>
      </p:sp>
    </p:spTree>
    <p:extLst>
      <p:ext uri="{BB962C8B-B14F-4D97-AF65-F5344CB8AC3E}">
        <p14:creationId xmlns:p14="http://schemas.microsoft.com/office/powerpoint/2010/main" val="946693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110E-FDCE-7C80-3D8D-7128C0D81C05}"/>
              </a:ext>
            </a:extLst>
          </p:cNvPr>
          <p:cNvSpPr>
            <a:spLocks noGrp="1"/>
          </p:cNvSpPr>
          <p:nvPr>
            <p:ph type="title"/>
          </p:nvPr>
        </p:nvSpPr>
        <p:spPr/>
        <p:txBody>
          <a:bodyPr/>
          <a:lstStyle/>
          <a:p>
            <a:r>
              <a:rPr lang="en-GB" dirty="0"/>
              <a:t>L1 Regularisation (Lasso)*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66204E5-577F-AD2E-480E-4B71292FBE78}"/>
                  </a:ext>
                </a:extLst>
              </p:cNvPr>
              <p:cNvSpPr>
                <a:spLocks noGrp="1"/>
              </p:cNvSpPr>
              <p:nvPr>
                <p:ph idx="1"/>
              </p:nvPr>
            </p:nvSpPr>
            <p:spPr/>
            <p:txBody>
              <a:bodyPr/>
              <a:lstStyle/>
              <a:p>
                <a:r>
                  <a:rPr lang="en-GB" dirty="0"/>
                  <a:t>Lasso is an acronym for: Least Absolute Shrinkage and Selection Operator.</a:t>
                </a:r>
              </a:p>
              <a:p>
                <a:r>
                  <a:rPr lang="en-GB" dirty="0"/>
                  <a:t>Lasso regression is a regression model that uses </a:t>
                </a:r>
                <a14:m>
                  <m:oMath xmlns:m="http://schemas.openxmlformats.org/officeDocument/2006/math">
                    <m:r>
                      <a:rPr lang="en-GB" i="1" dirty="0" smtClean="0">
                        <a:latin typeface="Cambria Math" panose="02040503050406030204" pitchFamily="18" charset="0"/>
                        <a:ea typeface="Cambria Math" panose="02040503050406030204" pitchFamily="18" charset="0"/>
                      </a:rPr>
                      <m:t>ℓ</m:t>
                    </m:r>
                    <m:r>
                      <a:rPr lang="en-GB" i="1" dirty="0" smtClean="0">
                        <a:latin typeface="Cambria Math" panose="02040503050406030204" pitchFamily="18" charset="0"/>
                      </a:rPr>
                      <m:t>1</m:t>
                    </m:r>
                  </m:oMath>
                </a14:m>
                <a:r>
                  <a:rPr lang="en-GB" dirty="0"/>
                  <a:t> regularisation. </a:t>
                </a:r>
              </a:p>
              <a:p>
                <a:r>
                  <a:rPr lang="en-GB" dirty="0"/>
                  <a:t>In LASSO we modify the optimisation function and add a coefficient which is calculated based on the square of weights (parameters).</a:t>
                </a:r>
              </a:p>
              <a:p>
                <a:endParaRPr lang="en-GB" dirty="0"/>
              </a:p>
              <a:p>
                <a:pPr marL="0" indent="0" algn="ctr">
                  <a:buNone/>
                </a:pPr>
                <a14:m>
                  <m:oMathPara xmlns:m="http://schemas.openxmlformats.org/officeDocument/2006/math">
                    <m:oMathParaPr>
                      <m:jc m:val="centerGroup"/>
                    </m:oMathParaPr>
                    <m:oMath xmlns:m="http://schemas.openxmlformats.org/officeDocument/2006/math">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𝑖</m:t>
                          </m:r>
                          <m:r>
                            <a:rPr lang="en-GB" sz="2800" i="1">
                              <a:latin typeface="Cambria Math" panose="02040503050406030204" pitchFamily="18" charset="0"/>
                            </a:rPr>
                            <m:t>=1</m:t>
                          </m:r>
                        </m:sub>
                        <m:sup>
                          <m:r>
                            <a:rPr lang="en-GB" sz="2800" i="1">
                              <a:latin typeface="Cambria Math" panose="02040503050406030204" pitchFamily="18" charset="0"/>
                            </a:rPr>
                            <m:t>𝑛</m:t>
                          </m:r>
                        </m:sup>
                        <m:e>
                          <m:sSup>
                            <m:sSupPr>
                              <m:ctrlPr>
                                <a:rPr lang="en-GB" sz="2800" i="1">
                                  <a:latin typeface="Cambria Math" panose="02040503050406030204" pitchFamily="18" charset="0"/>
                                </a:rPr>
                              </m:ctrlPr>
                            </m:sSupPr>
                            <m:e>
                              <m:r>
                                <a:rPr lang="en-GB" sz="2800" i="1">
                                  <a:latin typeface="Cambria Math" panose="02040503050406030204" pitchFamily="18" charset="0"/>
                                </a:rPr>
                                <m:t>(</m:t>
                              </m:r>
                              <m:sSub>
                                <m:sSubPr>
                                  <m:ctrlPr>
                                    <a:rPr lang="en-GB" sz="2800" i="1">
                                      <a:latin typeface="Cambria Math" panose="02040503050406030204" pitchFamily="18" charset="0"/>
                                    </a:rPr>
                                  </m:ctrlPr>
                                </m:sSubPr>
                                <m:e>
                                  <m:acc>
                                    <m:accPr>
                                      <m:chr m:val="̂"/>
                                      <m:ctrlPr>
                                        <a:rPr lang="en-GB" sz="2800" i="1">
                                          <a:latin typeface="Cambria Math" panose="02040503050406030204" pitchFamily="18" charset="0"/>
                                        </a:rPr>
                                      </m:ctrlPr>
                                    </m:accPr>
                                    <m:e>
                                      <m:r>
                                        <a:rPr lang="en-GB" sz="2800" i="1">
                                          <a:latin typeface="Cambria Math" panose="02040503050406030204" pitchFamily="18" charset="0"/>
                                        </a:rPr>
                                        <m:t>𝑦</m:t>
                                      </m:r>
                                    </m:e>
                                  </m:acc>
                                </m:e>
                                <m:sub>
                                  <m:r>
                                    <a:rPr lang="en-GB" sz="2800" i="1">
                                      <a:latin typeface="Cambria Math" panose="02040503050406030204" pitchFamily="18" charset="0"/>
                                    </a:rPr>
                                    <m:t>𝑖</m:t>
                                  </m:r>
                                </m:sub>
                              </m:sSub>
                              <m:r>
                                <a:rPr lang="en-GB" sz="2800" i="1">
                                  <a:latin typeface="Cambria Math" panose="02040503050406030204" pitchFamily="18" charset="0"/>
                                </a:rPr>
                                <m:t>− </m:t>
                              </m:r>
                              <m:sSub>
                                <m:sSubPr>
                                  <m:ctrlPr>
                                    <a:rPr lang="en-GB" sz="2800" i="1">
                                      <a:latin typeface="Cambria Math" panose="02040503050406030204" pitchFamily="18" charset="0"/>
                                    </a:rPr>
                                  </m:ctrlPr>
                                </m:sSubPr>
                                <m:e>
                                  <m:r>
                                    <a:rPr lang="en-GB" sz="2800" i="1">
                                      <a:latin typeface="Cambria Math" panose="02040503050406030204" pitchFamily="18" charset="0"/>
                                    </a:rPr>
                                    <m:t>𝑦</m:t>
                                  </m:r>
                                </m:e>
                                <m:sub>
                                  <m:r>
                                    <a:rPr lang="en-GB" sz="2800" i="1">
                                      <a:latin typeface="Cambria Math" panose="02040503050406030204" pitchFamily="18" charset="0"/>
                                    </a:rPr>
                                    <m:t>𝑖</m:t>
                                  </m:r>
                                </m:sub>
                              </m:sSub>
                              <m:r>
                                <a:rPr lang="en-GB" sz="2800" i="1">
                                  <a:latin typeface="Cambria Math" panose="02040503050406030204" pitchFamily="18" charset="0"/>
                                </a:rPr>
                                <m:t>)</m:t>
                              </m:r>
                            </m:e>
                            <m:sup>
                              <m:r>
                                <a:rPr lang="en-GB" sz="2800" i="1">
                                  <a:latin typeface="Cambria Math" panose="02040503050406030204" pitchFamily="18" charset="0"/>
                                </a:rPr>
                                <m:t>2</m:t>
                              </m:r>
                            </m:sup>
                          </m:sSup>
                          <m:r>
                            <a:rPr lang="en-GB" sz="2800" i="1">
                              <a:latin typeface="Cambria Math" panose="02040503050406030204" pitchFamily="18" charset="0"/>
                            </a:rPr>
                            <m:t>+ </m:t>
                          </m:r>
                          <m:r>
                            <a:rPr lang="en-GB" sz="2800" i="1">
                              <a:latin typeface="Cambria Math" panose="02040503050406030204" pitchFamily="18" charset="0"/>
                              <a:ea typeface="Cambria Math" panose="02040503050406030204" pitchFamily="18" charset="0"/>
                            </a:rPr>
                            <m:t>𝜆</m:t>
                          </m:r>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𝑖</m:t>
                              </m:r>
                              <m:r>
                                <a:rPr lang="en-GB" sz="2800" i="1">
                                  <a:latin typeface="Cambria Math" panose="02040503050406030204" pitchFamily="18" charset="0"/>
                                </a:rPr>
                                <m:t>=1</m:t>
                              </m:r>
                            </m:sub>
                            <m:sup>
                              <m:r>
                                <a:rPr lang="en-GB" sz="2800" i="1">
                                  <a:latin typeface="Cambria Math" panose="02040503050406030204" pitchFamily="18" charset="0"/>
                                </a:rPr>
                                <m:t>𝑛</m:t>
                              </m:r>
                            </m:sup>
                            <m:e>
                              <m:d>
                                <m:dPr>
                                  <m:begChr m:val="|"/>
                                  <m:endChr m:val="|"/>
                                  <m:ctrlPr>
                                    <a:rPr lang="en-GB" sz="2800" i="1">
                                      <a:latin typeface="Cambria Math" panose="02040503050406030204" pitchFamily="18" charset="0"/>
                                    </a:rPr>
                                  </m:ctrlPr>
                                </m:dPr>
                                <m:e>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GB" sz="2800" i="1">
                                          <a:latin typeface="Cambria Math" panose="02040503050406030204" pitchFamily="18" charset="0"/>
                                        </a:rPr>
                                        <m:t>𝑖</m:t>
                                      </m:r>
                                    </m:sub>
                                  </m:sSub>
                                </m:e>
                              </m:d>
                            </m:e>
                          </m:nary>
                        </m:e>
                      </m:nary>
                    </m:oMath>
                  </m:oMathPara>
                </a14:m>
                <a:endParaRPr lang="en-GB" b="0" i="0" u="none" strike="noStrike" dirty="0">
                  <a:solidFill>
                    <a:srgbClr val="3A3B41"/>
                  </a:solidFill>
                  <a:effectLst/>
                  <a:latin typeface="Lora" panose="020F0502020204030204" pitchFamily="34" charset="0"/>
                </a:endParaRPr>
              </a:p>
            </p:txBody>
          </p:sp>
        </mc:Choice>
        <mc:Fallback>
          <p:sp>
            <p:nvSpPr>
              <p:cNvPr id="3" name="Content Placeholder 2">
                <a:extLst>
                  <a:ext uri="{FF2B5EF4-FFF2-40B4-BE49-F238E27FC236}">
                    <a16:creationId xmlns:a16="http://schemas.microsoft.com/office/drawing/2014/main" id="{566204E5-577F-AD2E-480E-4B71292FBE78}"/>
                  </a:ext>
                </a:extLst>
              </p:cNvPr>
              <p:cNvSpPr>
                <a:spLocks noGrp="1" noRot="1" noChangeAspect="1" noMove="1" noResize="1" noEditPoints="1" noAdjustHandles="1" noChangeArrowheads="1" noChangeShapeType="1" noTextEdit="1"/>
              </p:cNvSpPr>
              <p:nvPr>
                <p:ph idx="1"/>
              </p:nvPr>
            </p:nvSpPr>
            <p:spPr>
              <a:blipFill>
                <a:blip r:embed="rId2"/>
                <a:stretch>
                  <a:fillRect l="-772" t="-1223" r="-154" b="-2905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F3414E7-F898-A40C-7D19-ACB0E5F8E599}"/>
              </a:ext>
            </a:extLst>
          </p:cNvPr>
          <p:cNvSpPr>
            <a:spLocks noGrp="1"/>
          </p:cNvSpPr>
          <p:nvPr>
            <p:ph type="sldNum" sz="quarter" idx="12"/>
          </p:nvPr>
        </p:nvSpPr>
        <p:spPr/>
        <p:txBody>
          <a:bodyPr/>
          <a:lstStyle/>
          <a:p>
            <a:fld id="{44E22EE9-B8A0-0641-9265-052CFE9B95A7}" type="slidenum">
              <a:rPr lang="en-GB" altLang="en-US" smtClean="0"/>
              <a:pPr/>
              <a:t>56</a:t>
            </a:fld>
            <a:endParaRPr lang="en-GB" altLang="en-US" dirty="0"/>
          </a:p>
        </p:txBody>
      </p:sp>
    </p:spTree>
    <p:extLst>
      <p:ext uri="{BB962C8B-B14F-4D97-AF65-F5344CB8AC3E}">
        <p14:creationId xmlns:p14="http://schemas.microsoft.com/office/powerpoint/2010/main" val="38803970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DC55F513-D073-9C88-B35D-1D27D8E301BF}"/>
                  </a:ext>
                </a:extLst>
              </p:cNvPr>
              <p:cNvSpPr>
                <a:spLocks noGrp="1"/>
              </p:cNvSpPr>
              <p:nvPr>
                <p:ph type="title"/>
              </p:nvPr>
            </p:nvSpPr>
            <p:spPr/>
            <p:txBody>
              <a:bodyPr/>
              <a:lstStyle/>
              <a:p>
                <a:r>
                  <a:rPr lang="en-US" dirty="0"/>
                  <a:t>Lasso – setting </a:t>
                </a:r>
                <a14:m>
                  <m:oMath xmlns:m="http://schemas.openxmlformats.org/officeDocument/2006/math">
                    <m:r>
                      <a:rPr lang="en-GB" sz="2000" b="0" i="1" smtClean="0">
                        <a:latin typeface="Cambria Math" panose="02040503050406030204" pitchFamily="18" charset="0"/>
                        <a:ea typeface="Cambria Math" panose="02040503050406030204" pitchFamily="18" charset="0"/>
                      </a:rPr>
                      <m:t>𝜆</m:t>
                    </m:r>
                  </m:oMath>
                </a14:m>
                <a:r>
                  <a:rPr lang="en-US" dirty="0"/>
                  <a:t>* </a:t>
                </a:r>
              </a:p>
            </p:txBody>
          </p:sp>
        </mc:Choice>
        <mc:Fallback>
          <p:sp>
            <p:nvSpPr>
              <p:cNvPr id="2" name="Title 1">
                <a:extLst>
                  <a:ext uri="{FF2B5EF4-FFF2-40B4-BE49-F238E27FC236}">
                    <a16:creationId xmlns:a16="http://schemas.microsoft.com/office/drawing/2014/main" id="{DC55F513-D073-9C88-B35D-1D27D8E301BF}"/>
                  </a:ext>
                </a:extLst>
              </p:cNvPr>
              <p:cNvSpPr>
                <a:spLocks noGrp="1" noRot="1" noChangeAspect="1" noMove="1" noResize="1" noEditPoints="1" noAdjustHandles="1" noChangeArrowheads="1" noChangeShapeType="1" noTextEdit="1"/>
              </p:cNvSpPr>
              <p:nvPr>
                <p:ph type="title"/>
              </p:nvPr>
            </p:nvSpPr>
            <p:spPr>
              <a:blipFill>
                <a:blip r:embed="rId2"/>
                <a:stretch>
                  <a:fillRect l="-12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0AB5DF-02AF-AC38-7A5D-4AB24C38F672}"/>
                  </a:ext>
                </a:extLst>
              </p:cNvPr>
              <p:cNvSpPr>
                <a:spLocks noGrp="1"/>
              </p:cNvSpPr>
              <p:nvPr>
                <p:ph idx="1"/>
              </p:nvPr>
            </p:nvSpPr>
            <p:spPr/>
            <p:txBody>
              <a:bodyPr/>
              <a:lstStyle/>
              <a:p>
                <a:endParaRPr lang="en-GB" dirty="0"/>
              </a:p>
              <a:p>
                <a:pPr marL="0" indent="0" algn="ctr">
                  <a:buNone/>
                </a:pPr>
                <a14:m>
                  <m:oMathPara xmlns:m="http://schemas.openxmlformats.org/officeDocument/2006/math">
                    <m:oMathParaPr>
                      <m:jc m:val="centerGroup"/>
                    </m:oMathParaPr>
                    <m:oMath xmlns:m="http://schemas.openxmlformats.org/officeDocument/2006/math">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=1</m:t>
                          </m:r>
                        </m:sub>
                        <m:sup>
                          <m:r>
                            <a:rPr lang="en-GB" sz="2400" i="1">
                              <a:latin typeface="Cambria Math" panose="02040503050406030204" pitchFamily="18" charset="0"/>
                            </a:rPr>
                            <m:t>𝑛</m:t>
                          </m:r>
                        </m:sup>
                        <m:e>
                          <m:sSup>
                            <m:sSupPr>
                              <m:ctrlPr>
                                <a:rPr lang="en-GB" sz="2400" i="1">
                                  <a:latin typeface="Cambria Math" panose="02040503050406030204" pitchFamily="18" charset="0"/>
                                </a:rPr>
                              </m:ctrlPr>
                            </m:sSupPr>
                            <m:e>
                              <m:r>
                                <a:rPr lang="en-GB" sz="2400" i="1">
                                  <a:latin typeface="Cambria Math" panose="02040503050406030204" pitchFamily="18" charset="0"/>
                                </a:rPr>
                                <m:t>(</m:t>
                              </m:r>
                              <m:sSub>
                                <m:sSubPr>
                                  <m:ctrlPr>
                                    <a:rPr lang="en-GB"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en-GB" sz="2400" i="1">
                                          <a:latin typeface="Cambria Math" panose="02040503050406030204" pitchFamily="18" charset="0"/>
                                        </a:rPr>
                                        <m:t>𝑦</m:t>
                                      </m:r>
                                    </m:e>
                                  </m:acc>
                                </m:e>
                                <m:sub>
                                  <m:r>
                                    <a:rPr lang="en-GB" sz="2400" i="1">
                                      <a:latin typeface="Cambria Math" panose="02040503050406030204" pitchFamily="18" charset="0"/>
                                    </a:rPr>
                                    <m:t>𝑖</m:t>
                                  </m:r>
                                </m:sub>
                              </m:sSub>
                              <m:r>
                                <a:rPr lang="en-GB" sz="2400" i="1">
                                  <a:latin typeface="Cambria Math" panose="02040503050406030204" pitchFamily="18" charset="0"/>
                                </a:rPr>
                                <m:t>− </m:t>
                              </m:r>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𝑖</m:t>
                                  </m:r>
                                </m:sub>
                              </m:sSub>
                              <m:r>
                                <a:rPr lang="en-GB" sz="2400" i="1">
                                  <a:latin typeface="Cambria Math" panose="02040503050406030204" pitchFamily="18" charset="0"/>
                                </a:rPr>
                                <m:t>)</m:t>
                              </m:r>
                            </m:e>
                            <m:sup>
                              <m:r>
                                <a:rPr lang="en-GB" sz="2400" i="1">
                                  <a:latin typeface="Cambria Math" panose="02040503050406030204" pitchFamily="18" charset="0"/>
                                </a:rPr>
                                <m:t>2</m:t>
                              </m:r>
                            </m:sup>
                          </m:sSup>
                          <m:r>
                            <a:rPr lang="en-GB" sz="2400" i="1">
                              <a:latin typeface="Cambria Math" panose="02040503050406030204" pitchFamily="18" charset="0"/>
                            </a:rPr>
                            <m:t>+ </m:t>
                          </m:r>
                          <m:r>
                            <a:rPr lang="en-GB" sz="2400" i="1">
                              <a:latin typeface="Cambria Math" panose="02040503050406030204" pitchFamily="18" charset="0"/>
                              <a:ea typeface="Cambria Math" panose="02040503050406030204" pitchFamily="18" charset="0"/>
                            </a:rPr>
                            <m:t>𝜆</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=1</m:t>
                              </m:r>
                            </m:sub>
                            <m:sup>
                              <m:r>
                                <a:rPr lang="en-GB" sz="2400" i="1">
                                  <a:latin typeface="Cambria Math" panose="02040503050406030204" pitchFamily="18" charset="0"/>
                                </a:rPr>
                                <m:t>𝑛</m:t>
                              </m:r>
                            </m:sup>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i="1">
                                          <a:latin typeface="Cambria Math" panose="02040503050406030204" pitchFamily="18" charset="0"/>
                                        </a:rPr>
                                        <m:t>𝑖</m:t>
                                      </m:r>
                                    </m:sub>
                                  </m:sSub>
                                </m:e>
                              </m:d>
                            </m:e>
                          </m:nary>
                        </m:e>
                      </m:nary>
                    </m:oMath>
                  </m:oMathPara>
                </a14:m>
                <a:endParaRPr lang="en-US" sz="2400" dirty="0"/>
              </a:p>
              <a:p>
                <a:endParaRPr lang="en-GB" dirty="0"/>
              </a:p>
              <a:p>
                <a:r>
                  <a:rPr lang="en-GB" dirty="0"/>
                  <a:t>If we set lambda to zero, then the function becomes like an ordinary least squares </a:t>
                </a:r>
              </a:p>
              <a:p>
                <a:r>
                  <a:rPr lang="en-GB" dirty="0"/>
                  <a:t>If we set lambda  to a very large value, it will make coefficients to be come zero, which will make the model underfit .</a:t>
                </a:r>
                <a:endParaRPr lang="en-US" dirty="0"/>
              </a:p>
              <a:p>
                <a:endParaRPr lang="en-US" dirty="0"/>
              </a:p>
            </p:txBody>
          </p:sp>
        </mc:Choice>
        <mc:Fallback xmlns="">
          <p:sp>
            <p:nvSpPr>
              <p:cNvPr id="3" name="Content Placeholder 2">
                <a:extLst>
                  <a:ext uri="{FF2B5EF4-FFF2-40B4-BE49-F238E27FC236}">
                    <a16:creationId xmlns:a16="http://schemas.microsoft.com/office/drawing/2014/main" id="{720AB5DF-02AF-AC38-7A5D-4AB24C38F672}"/>
                  </a:ext>
                </a:extLst>
              </p:cNvPr>
              <p:cNvSpPr>
                <a:spLocks noGrp="1" noRot="1" noChangeAspect="1" noMove="1" noResize="1" noEditPoints="1" noAdjustHandles="1" noChangeArrowheads="1" noChangeShapeType="1" noTextEdit="1"/>
              </p:cNvSpPr>
              <p:nvPr>
                <p:ph idx="1"/>
              </p:nvPr>
            </p:nvSpPr>
            <p:spPr>
              <a:blipFill>
                <a:blip r:embed="rId3"/>
                <a:stretch>
                  <a:fillRect l="-772" t="-19572" r="-4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1E79C06-2DE6-5A29-BA72-CF7910ECF91C}"/>
              </a:ext>
            </a:extLst>
          </p:cNvPr>
          <p:cNvSpPr>
            <a:spLocks noGrp="1"/>
          </p:cNvSpPr>
          <p:nvPr>
            <p:ph type="sldNum" sz="quarter" idx="12"/>
          </p:nvPr>
        </p:nvSpPr>
        <p:spPr/>
        <p:txBody>
          <a:bodyPr/>
          <a:lstStyle/>
          <a:p>
            <a:fld id="{44E22EE9-B8A0-0641-9265-052CFE9B95A7}" type="slidenum">
              <a:rPr lang="en-GB" altLang="en-US" smtClean="0"/>
              <a:pPr/>
              <a:t>57</a:t>
            </a:fld>
            <a:endParaRPr lang="en-GB" altLang="en-US"/>
          </a:p>
        </p:txBody>
      </p:sp>
      <p:sp>
        <p:nvSpPr>
          <p:cNvPr id="5" name="TextBox 4">
            <a:extLst>
              <a:ext uri="{FF2B5EF4-FFF2-40B4-BE49-F238E27FC236}">
                <a16:creationId xmlns:a16="http://schemas.microsoft.com/office/drawing/2014/main" id="{AB4CD3D2-3017-21F6-2F39-575519E1F510}"/>
              </a:ext>
            </a:extLst>
          </p:cNvPr>
          <p:cNvSpPr txBox="1"/>
          <p:nvPr/>
        </p:nvSpPr>
        <p:spPr>
          <a:xfrm>
            <a:off x="611560" y="5318126"/>
            <a:ext cx="3493264" cy="230832"/>
          </a:xfrm>
          <a:prstGeom prst="rect">
            <a:avLst/>
          </a:prstGeom>
          <a:noFill/>
        </p:spPr>
        <p:txBody>
          <a:bodyPr wrap="none" rtlCol="0">
            <a:spAutoFit/>
          </a:bodyPr>
          <a:lstStyle/>
          <a:p>
            <a:r>
              <a:rPr lang="en-US" sz="900" dirty="0">
                <a:latin typeface="Gill Sans MT" panose="020B0502020104020203" pitchFamily="34" charset="77"/>
              </a:rPr>
              <a:t>Source: </a:t>
            </a:r>
            <a:r>
              <a:rPr lang="en-US" sz="900" dirty="0" err="1">
                <a:latin typeface="Gill Sans MT" panose="020B0502020104020203" pitchFamily="34" charset="77"/>
              </a:rPr>
              <a:t>Anuja</a:t>
            </a:r>
            <a:r>
              <a:rPr lang="en-US" sz="900" dirty="0">
                <a:latin typeface="Gill Sans MT" panose="020B0502020104020203" pitchFamily="34" charset="77"/>
              </a:rPr>
              <a:t> Nagpal, https://</a:t>
            </a:r>
            <a:r>
              <a:rPr lang="en-US" sz="900" dirty="0" err="1">
                <a:latin typeface="Gill Sans MT" panose="020B0502020104020203" pitchFamily="34" charset="77"/>
              </a:rPr>
              <a:t>builtin.com</a:t>
            </a:r>
            <a:r>
              <a:rPr lang="en-US" sz="900" dirty="0">
                <a:latin typeface="Gill Sans MT" panose="020B0502020104020203" pitchFamily="34" charset="77"/>
              </a:rPr>
              <a:t>/data-science/l2-regularization</a:t>
            </a:r>
          </a:p>
        </p:txBody>
      </p:sp>
    </p:spTree>
    <p:extLst>
      <p:ext uri="{BB962C8B-B14F-4D97-AF65-F5344CB8AC3E}">
        <p14:creationId xmlns:p14="http://schemas.microsoft.com/office/powerpoint/2010/main" val="546731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412EEF82-7C5A-597E-A0D2-4E7E3380860F}"/>
                  </a:ext>
                </a:extLst>
              </p:cNvPr>
              <p:cNvSpPr>
                <a:spLocks noGrp="1"/>
              </p:cNvSpPr>
              <p:nvPr>
                <p:ph type="title"/>
              </p:nvPr>
            </p:nvSpPr>
            <p:spPr/>
            <p:txBody>
              <a:bodyPr/>
              <a:lstStyle/>
              <a:p>
                <a14:m>
                  <m:oMath xmlns:m="http://schemas.openxmlformats.org/officeDocument/2006/math">
                    <m:r>
                      <a:rPr lang="en-US" i="1" dirty="0" smtClean="0">
                        <a:latin typeface="Cambria Math" panose="02040503050406030204" pitchFamily="18" charset="0"/>
                        <a:ea typeface="Cambria Math" panose="02040503050406030204" pitchFamily="18" charset="0"/>
                      </a:rPr>
                      <m:t>ℓ</m:t>
                    </m:r>
                    <m:r>
                      <a:rPr lang="en-GB" b="0" i="1" dirty="0" smtClean="0">
                        <a:latin typeface="Cambria Math" panose="02040503050406030204" pitchFamily="18" charset="0"/>
                        <a:ea typeface="Cambria Math" panose="02040503050406030204" pitchFamily="18" charset="0"/>
                      </a:rPr>
                      <m:t>2</m:t>
                    </m:r>
                  </m:oMath>
                </a14:m>
                <a:r>
                  <a:rPr lang="en-US" dirty="0"/>
                  <a:t> </a:t>
                </a:r>
                <a:r>
                  <a:rPr lang="en-GB" dirty="0"/>
                  <a:t>regularisation (Ridge)*</a:t>
                </a:r>
              </a:p>
            </p:txBody>
          </p:sp>
        </mc:Choice>
        <mc:Fallback>
          <p:sp>
            <p:nvSpPr>
              <p:cNvPr id="2" name="Title 1">
                <a:extLst>
                  <a:ext uri="{FF2B5EF4-FFF2-40B4-BE49-F238E27FC236}">
                    <a16:creationId xmlns:a16="http://schemas.microsoft.com/office/drawing/2014/main" id="{412EEF82-7C5A-597E-A0D2-4E7E3380860F}"/>
                  </a:ext>
                </a:extLst>
              </p:cNvPr>
              <p:cNvSpPr>
                <a:spLocks noGrp="1" noRot="1" noChangeAspect="1" noMove="1" noResize="1" noEditPoints="1" noAdjustHandles="1" noChangeArrowheads="1" noChangeShapeType="1" noTextEdit="1"/>
              </p:cNvSpPr>
              <p:nvPr>
                <p:ph type="title"/>
              </p:nvPr>
            </p:nvSpPr>
            <p:spPr>
              <a:blipFill>
                <a:blip r:embed="rId2"/>
                <a:stretch>
                  <a:fillRect l="-15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309BA8-8775-B6C6-DA98-9367F6722D9A}"/>
                  </a:ext>
                </a:extLst>
              </p:cNvPr>
              <p:cNvSpPr>
                <a:spLocks noGrp="1"/>
              </p:cNvSpPr>
              <p:nvPr>
                <p:ph idx="1"/>
              </p:nvPr>
            </p:nvSpPr>
            <p:spPr/>
            <p:txBody>
              <a:bodyPr/>
              <a:lstStyle/>
              <a:p>
                <a:r>
                  <a:rPr lang="en-GB" dirty="0"/>
                  <a:t>Ridge regression sum of squared weight values as the penalty term in the optimisation function. </a:t>
                </a:r>
                <a:endParaRPr lang="en-US" dirty="0"/>
              </a:p>
              <a:p>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nary>
                        <m:naryPr>
                          <m:chr m:val="∑"/>
                          <m:ctrlPr>
                            <a:rPr lang="en-GB" sz="2000" i="1" smtClean="0">
                              <a:latin typeface="Cambria Math" panose="02040503050406030204" pitchFamily="18" charset="0"/>
                            </a:rPr>
                          </m:ctrlPr>
                        </m:naryPr>
                        <m:sub>
                          <m:r>
                            <m:rPr>
                              <m:brk m:alnAt="23"/>
                            </m:rPr>
                            <a:rPr lang="en-GB" sz="2000" i="1">
                              <a:latin typeface="Cambria Math" panose="02040503050406030204" pitchFamily="18" charset="0"/>
                            </a:rPr>
                            <m:t>𝑖</m:t>
                          </m:r>
                          <m:r>
                            <a:rPr lang="en-GB" sz="2000" i="1">
                              <a:latin typeface="Cambria Math" panose="02040503050406030204" pitchFamily="18" charset="0"/>
                            </a:rPr>
                            <m:t>=1</m:t>
                          </m:r>
                        </m:sub>
                        <m:sup>
                          <m:r>
                            <a:rPr lang="en-GB" sz="2000" i="1">
                              <a:latin typeface="Cambria Math" panose="02040503050406030204" pitchFamily="18" charset="0"/>
                            </a:rPr>
                            <m:t>𝑛</m:t>
                          </m:r>
                        </m:sup>
                        <m:e>
                          <m:sSup>
                            <m:sSupPr>
                              <m:ctrlPr>
                                <a:rPr lang="en-GB" sz="2000" b="0" i="1" smtClean="0">
                                  <a:latin typeface="Cambria Math" panose="02040503050406030204" pitchFamily="18" charset="0"/>
                                </a:rPr>
                              </m:ctrlPr>
                            </m:sSupPr>
                            <m:e>
                              <m:r>
                                <a:rPr lang="en-GB" sz="2000" i="1">
                                  <a:latin typeface="Cambria Math" panose="02040503050406030204" pitchFamily="18" charset="0"/>
                                </a:rPr>
                                <m:t>(</m:t>
                              </m:r>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GB" sz="2000" i="1">
                                      <a:latin typeface="Cambria Math" panose="02040503050406030204" pitchFamily="18" charset="0"/>
                                    </a:rPr>
                                    <m:t>𝑖</m:t>
                                  </m:r>
                                </m:sub>
                              </m:sSub>
                              <m:r>
                                <a:rPr lang="en-GB" sz="2000" i="1">
                                  <a:latin typeface="Cambria Math" panose="02040503050406030204" pitchFamily="18" charset="0"/>
                                </a:rPr>
                                <m:t>− </m:t>
                              </m:r>
                              <m:sSub>
                                <m:sSubPr>
                                  <m:ctrlPr>
                                    <a:rPr lang="en-GB" sz="2000" i="1">
                                      <a:latin typeface="Cambria Math" panose="02040503050406030204" pitchFamily="18" charset="0"/>
                                    </a:rPr>
                                  </m:ctrlPr>
                                </m:sSubPr>
                                <m:e>
                                  <m:r>
                                    <a:rPr lang="en-GB" sz="2000" i="1">
                                      <a:latin typeface="Cambria Math" panose="02040503050406030204" pitchFamily="18" charset="0"/>
                                    </a:rPr>
                                    <m:t>𝑦</m:t>
                                  </m:r>
                                </m:e>
                                <m:sub>
                                  <m:r>
                                    <a:rPr lang="en-GB" sz="2000" i="1">
                                      <a:latin typeface="Cambria Math" panose="02040503050406030204" pitchFamily="18" charset="0"/>
                                    </a:rPr>
                                    <m:t>𝑖</m:t>
                                  </m:r>
                                </m:sub>
                              </m:sSub>
                              <m:r>
                                <a:rPr lang="en-GB" sz="2000" i="1">
                                  <a:latin typeface="Cambria Math" panose="02040503050406030204" pitchFamily="18" charset="0"/>
                                </a:rPr>
                                <m:t>)</m:t>
                              </m:r>
                            </m:e>
                            <m:sup>
                              <m:r>
                                <a:rPr lang="en-GB" sz="2000" b="0" i="1" smtClean="0">
                                  <a:latin typeface="Cambria Math" panose="02040503050406030204" pitchFamily="18" charset="0"/>
                                </a:rPr>
                                <m:t>2</m:t>
                              </m:r>
                            </m:sup>
                          </m:sSup>
                          <m:r>
                            <a:rPr lang="en-GB" sz="2000" b="0" i="1" smtClean="0">
                              <a:latin typeface="Cambria Math" panose="02040503050406030204" pitchFamily="18" charset="0"/>
                            </a:rPr>
                            <m:t>+ </m:t>
                          </m:r>
                          <m:r>
                            <a:rPr lang="en-GB" sz="2000" b="0" i="1" smtClean="0">
                              <a:latin typeface="Cambria Math" panose="02040503050406030204" pitchFamily="18" charset="0"/>
                              <a:ea typeface="Cambria Math" panose="02040503050406030204" pitchFamily="18" charset="0"/>
                            </a:rPr>
                            <m:t>𝜆</m:t>
                          </m:r>
                          <m:nary>
                            <m:naryPr>
                              <m:chr m:val="∑"/>
                              <m:ctrlPr>
                                <a:rPr lang="en-GB" sz="2000" i="1">
                                  <a:latin typeface="Cambria Math" panose="02040503050406030204" pitchFamily="18" charset="0"/>
                                </a:rPr>
                              </m:ctrlPr>
                            </m:naryPr>
                            <m:sub>
                              <m:r>
                                <m:rPr>
                                  <m:brk m:alnAt="23"/>
                                </m:rPr>
                                <a:rPr lang="en-GB" sz="2000" i="1">
                                  <a:latin typeface="Cambria Math" panose="02040503050406030204" pitchFamily="18" charset="0"/>
                                </a:rPr>
                                <m:t>𝑖</m:t>
                              </m:r>
                              <m:r>
                                <a:rPr lang="en-GB" sz="2000" i="1">
                                  <a:latin typeface="Cambria Math" panose="02040503050406030204" pitchFamily="18" charset="0"/>
                                </a:rPr>
                                <m:t>=1</m:t>
                              </m:r>
                            </m:sub>
                            <m:sup>
                              <m:r>
                                <a:rPr lang="en-GB" sz="2000" i="1">
                                  <a:latin typeface="Cambria Math" panose="02040503050406030204" pitchFamily="18" charset="0"/>
                                </a:rPr>
                                <m:t>𝑛</m:t>
                              </m:r>
                            </m:sup>
                            <m:e>
                              <m:sSup>
                                <m:sSupPr>
                                  <m:ctrlPr>
                                    <a:rPr lang="en-GB" sz="2000" i="1" smtClean="0">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rPr>
                                        <m:t>𝑖</m:t>
                                      </m:r>
                                    </m:sub>
                                  </m:sSub>
                                </m:e>
                                <m:sup>
                                  <m:r>
                                    <a:rPr lang="en-GB" sz="2000" i="1" smtClean="0">
                                      <a:latin typeface="Cambria Math" panose="02040503050406030204" pitchFamily="18" charset="0"/>
                                    </a:rPr>
                                    <m:t>2</m:t>
                                  </m:r>
                                </m:sup>
                              </m:sSup>
                            </m:e>
                          </m:nary>
                        </m:e>
                      </m:nary>
                    </m:oMath>
                  </m:oMathPara>
                </a14:m>
                <a:endParaRPr lang="en-US" dirty="0"/>
              </a:p>
            </p:txBody>
          </p:sp>
        </mc:Choice>
        <mc:Fallback xmlns="">
          <p:sp>
            <p:nvSpPr>
              <p:cNvPr id="3" name="Content Placeholder 2">
                <a:extLst>
                  <a:ext uri="{FF2B5EF4-FFF2-40B4-BE49-F238E27FC236}">
                    <a16:creationId xmlns:a16="http://schemas.microsoft.com/office/drawing/2014/main" id="{D6309BA8-8775-B6C6-DA98-9367F6722D9A}"/>
                  </a:ext>
                </a:extLst>
              </p:cNvPr>
              <p:cNvSpPr>
                <a:spLocks noGrp="1" noRot="1" noChangeAspect="1" noMove="1" noResize="1" noEditPoints="1" noAdjustHandles="1" noChangeArrowheads="1" noChangeShapeType="1" noTextEdit="1"/>
              </p:cNvSpPr>
              <p:nvPr>
                <p:ph idx="1"/>
              </p:nvPr>
            </p:nvSpPr>
            <p:spPr>
              <a:blipFill>
                <a:blip r:embed="rId3"/>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C7FF4EC-F60E-CC92-9D46-8D98940AE3C9}"/>
              </a:ext>
            </a:extLst>
          </p:cNvPr>
          <p:cNvSpPr>
            <a:spLocks noGrp="1"/>
          </p:cNvSpPr>
          <p:nvPr>
            <p:ph type="sldNum" sz="quarter" idx="12"/>
          </p:nvPr>
        </p:nvSpPr>
        <p:spPr/>
        <p:txBody>
          <a:bodyPr/>
          <a:lstStyle/>
          <a:p>
            <a:fld id="{44E22EE9-B8A0-0641-9265-052CFE9B95A7}" type="slidenum">
              <a:rPr lang="en-GB" altLang="en-US" smtClean="0"/>
              <a:pPr/>
              <a:t>58</a:t>
            </a:fld>
            <a:endParaRPr lang="en-GB" altLang="en-US"/>
          </a:p>
        </p:txBody>
      </p:sp>
    </p:spTree>
    <p:extLst>
      <p:ext uri="{BB962C8B-B14F-4D97-AF65-F5344CB8AC3E}">
        <p14:creationId xmlns:p14="http://schemas.microsoft.com/office/powerpoint/2010/main" val="7557632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94D01-6ACF-A51D-922B-21B48A6E2F2C}"/>
              </a:ext>
            </a:extLst>
          </p:cNvPr>
          <p:cNvSpPr>
            <a:spLocks noGrp="1"/>
          </p:cNvSpPr>
          <p:nvPr>
            <p:ph type="title"/>
          </p:nvPr>
        </p:nvSpPr>
        <p:spPr/>
        <p:txBody>
          <a:bodyPr/>
          <a:lstStyle/>
          <a:p>
            <a:r>
              <a:rPr lang="en-US" dirty="0"/>
              <a:t>Lasso and Ridge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891933E-645F-2FA9-EC48-8425E0B4C623}"/>
                  </a:ext>
                </a:extLst>
              </p:cNvPr>
              <p:cNvSpPr>
                <a:spLocks noGrp="1"/>
              </p:cNvSpPr>
              <p:nvPr>
                <p:ph idx="1"/>
              </p:nvPr>
            </p:nvSpPr>
            <p:spPr/>
            <p:txBody>
              <a:bodyPr/>
              <a:lstStyle/>
              <a:p>
                <a:r>
                  <a:rPr lang="en-GB" dirty="0"/>
                  <a:t>The key difference between these two techniques is that lasso shrinks the less important feature’s coefficient to zero thus, removing some features altogether. </a:t>
                </a:r>
              </a:p>
              <a:p>
                <a:r>
                  <a:rPr lang="en-GB" dirty="0"/>
                  <a:t>In other words, </a:t>
                </a:r>
                <a14:m>
                  <m:oMath xmlns:m="http://schemas.openxmlformats.org/officeDocument/2006/math">
                    <m:r>
                      <a:rPr lang="en-US" i="1" dirty="0" smtClean="0">
                        <a:latin typeface="Cambria Math" panose="02040503050406030204" pitchFamily="18" charset="0"/>
                        <a:ea typeface="Cambria Math" panose="02040503050406030204" pitchFamily="18" charset="0"/>
                      </a:rPr>
                      <m:t>ℓ</m:t>
                    </m:r>
                    <m:r>
                      <a:rPr lang="en-GB" b="0" i="1" dirty="0" smtClean="0">
                        <a:latin typeface="Cambria Math" panose="02040503050406030204" pitchFamily="18" charset="0"/>
                        <a:ea typeface="Cambria Math" panose="02040503050406030204" pitchFamily="18" charset="0"/>
                      </a:rPr>
                      <m:t>1</m:t>
                    </m:r>
                  </m:oMath>
                </a14:m>
                <a:r>
                  <a:rPr lang="en-GB" dirty="0"/>
                  <a:t> regularisation works well for feature selection in case we have a huge number of features.</a:t>
                </a:r>
              </a:p>
              <a:p>
                <a:endParaRPr lang="en-GB" dirty="0"/>
              </a:p>
              <a:p>
                <a:r>
                  <a:rPr lang="en-GB" dirty="0"/>
                  <a:t>Ridge reduces the complexity of the model by shrinking the coefficient (penalises higher weights). </a:t>
                </a:r>
              </a:p>
              <a:p>
                <a:endParaRPr lang="en-US" dirty="0"/>
              </a:p>
            </p:txBody>
          </p:sp>
        </mc:Choice>
        <mc:Fallback>
          <p:sp>
            <p:nvSpPr>
              <p:cNvPr id="3" name="Content Placeholder 2">
                <a:extLst>
                  <a:ext uri="{FF2B5EF4-FFF2-40B4-BE49-F238E27FC236}">
                    <a16:creationId xmlns:a16="http://schemas.microsoft.com/office/drawing/2014/main" id="{B891933E-645F-2FA9-EC48-8425E0B4C623}"/>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66ABDA3D-4221-05D9-384B-2701EF44B4EA}"/>
              </a:ext>
            </a:extLst>
          </p:cNvPr>
          <p:cNvSpPr>
            <a:spLocks noGrp="1"/>
          </p:cNvSpPr>
          <p:nvPr>
            <p:ph type="sldNum" sz="quarter" idx="12"/>
          </p:nvPr>
        </p:nvSpPr>
        <p:spPr/>
        <p:txBody>
          <a:bodyPr/>
          <a:lstStyle/>
          <a:p>
            <a:fld id="{44E22EE9-B8A0-0641-9265-052CFE9B95A7}" type="slidenum">
              <a:rPr lang="en-GB" altLang="en-US" smtClean="0"/>
              <a:pPr/>
              <a:t>59</a:t>
            </a:fld>
            <a:endParaRPr lang="en-GB" altLang="en-US"/>
          </a:p>
        </p:txBody>
      </p:sp>
    </p:spTree>
    <p:extLst>
      <p:ext uri="{BB962C8B-B14F-4D97-AF65-F5344CB8AC3E}">
        <p14:creationId xmlns:p14="http://schemas.microsoft.com/office/powerpoint/2010/main" val="26524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34B9-C5AC-4BF4-D3AA-2000D083BC2B}"/>
              </a:ext>
            </a:extLst>
          </p:cNvPr>
          <p:cNvSpPr>
            <a:spLocks noGrp="1"/>
          </p:cNvSpPr>
          <p:nvPr>
            <p:ph type="title"/>
          </p:nvPr>
        </p:nvSpPr>
        <p:spPr/>
        <p:txBody>
          <a:bodyPr/>
          <a:lstStyle/>
          <a:p>
            <a:r>
              <a:rPr lang="en-US" dirty="0"/>
              <a:t>Linear regression and non-linear functions</a:t>
            </a:r>
          </a:p>
        </p:txBody>
      </p:sp>
      <p:sp>
        <p:nvSpPr>
          <p:cNvPr id="3" name="Content Placeholder 2">
            <a:extLst>
              <a:ext uri="{FF2B5EF4-FFF2-40B4-BE49-F238E27FC236}">
                <a16:creationId xmlns:a16="http://schemas.microsoft.com/office/drawing/2014/main" id="{CFAD670A-BDB3-B9DB-7C5C-2A1930BB642B}"/>
              </a:ext>
            </a:extLst>
          </p:cNvPr>
          <p:cNvSpPr>
            <a:spLocks noGrp="1"/>
          </p:cNvSpPr>
          <p:nvPr>
            <p:ph idx="1"/>
          </p:nvPr>
        </p:nvSpPr>
        <p:spPr/>
        <p:txBody>
          <a:bodyPr/>
          <a:lstStyle/>
          <a:p>
            <a:r>
              <a:rPr lang="en-GB" dirty="0">
                <a:solidFill>
                  <a:srgbClr val="16191F"/>
                </a:solidFill>
              </a:rPr>
              <a:t>Linear regression is a simple approach to supervised learning. </a:t>
            </a:r>
          </a:p>
          <a:p>
            <a:r>
              <a:rPr lang="en-GB" dirty="0">
                <a:solidFill>
                  <a:srgbClr val="16191F"/>
                </a:solidFill>
              </a:rPr>
              <a:t>It assumes that the target (often shown as Y) is dependent on the features.</a:t>
            </a: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r>
              <a:rPr lang="en-GB" dirty="0">
                <a:solidFill>
                  <a:srgbClr val="16191F"/>
                </a:solidFill>
              </a:rPr>
              <a:t>True regression functions are never linear! </a:t>
            </a:r>
          </a:p>
          <a:p>
            <a:endParaRPr lang="en-US" dirty="0"/>
          </a:p>
        </p:txBody>
      </p:sp>
      <p:sp>
        <p:nvSpPr>
          <p:cNvPr id="4" name="Slide Number Placeholder 3">
            <a:extLst>
              <a:ext uri="{FF2B5EF4-FFF2-40B4-BE49-F238E27FC236}">
                <a16:creationId xmlns:a16="http://schemas.microsoft.com/office/drawing/2014/main" id="{547F8676-2CAB-C0DE-0504-BBB6F347CB08}"/>
              </a:ext>
            </a:extLst>
          </p:cNvPr>
          <p:cNvSpPr>
            <a:spLocks noGrp="1"/>
          </p:cNvSpPr>
          <p:nvPr>
            <p:ph type="sldNum" sz="quarter" idx="12"/>
          </p:nvPr>
        </p:nvSpPr>
        <p:spPr/>
        <p:txBody>
          <a:bodyPr/>
          <a:lstStyle/>
          <a:p>
            <a:fld id="{44E22EE9-B8A0-0641-9265-052CFE9B95A7}" type="slidenum">
              <a:rPr lang="en-GB" altLang="en-US" smtClean="0"/>
              <a:pPr/>
              <a:t>6</a:t>
            </a:fld>
            <a:endParaRPr lang="en-GB" altLang="en-US"/>
          </a:p>
        </p:txBody>
      </p:sp>
      <p:pic>
        <p:nvPicPr>
          <p:cNvPr id="8" name="Picture 7" descr="Chart, line chart&#10;&#10;Description automatically generated">
            <a:extLst>
              <a:ext uri="{FF2B5EF4-FFF2-40B4-BE49-F238E27FC236}">
                <a16:creationId xmlns:a16="http://schemas.microsoft.com/office/drawing/2014/main" id="{736087E0-D9B8-AD80-C22E-B3F17D365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085428"/>
            <a:ext cx="4843126" cy="2572561"/>
          </a:xfrm>
          <a:prstGeom prst="rect">
            <a:avLst/>
          </a:prstGeom>
        </p:spPr>
      </p:pic>
    </p:spTree>
    <p:extLst>
      <p:ext uri="{BB962C8B-B14F-4D97-AF65-F5344CB8AC3E}">
        <p14:creationId xmlns:p14="http://schemas.microsoft.com/office/powerpoint/2010/main" val="3052610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come and see me (9</a:t>
            </a:r>
            <a:r>
              <a:rPr lang="en-US" baseline="30000" dirty="0"/>
              <a:t>th</a:t>
            </a:r>
            <a:r>
              <a:rPr lang="en-US" dirty="0"/>
              <a:t> Floor, Sir Michael Uren Research Hub, White City Campus) or email (</a:t>
            </a:r>
            <a:r>
              <a:rPr lang="en-US" dirty="0" err="1"/>
              <a:t>p.barnaghi@imperial.ac.uk</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60</a:t>
            </a:fld>
            <a:endParaRPr lang="en-GB" altLang="en-US"/>
          </a:p>
        </p:txBody>
      </p:sp>
    </p:spTree>
    <p:extLst>
      <p:ext uri="{BB962C8B-B14F-4D97-AF65-F5344CB8AC3E}">
        <p14:creationId xmlns:p14="http://schemas.microsoft.com/office/powerpoint/2010/main" val="33963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CD01-1669-EC34-1451-0A0ED944EC97}"/>
              </a:ext>
            </a:extLst>
          </p:cNvPr>
          <p:cNvSpPr>
            <a:spLocks noGrp="1"/>
          </p:cNvSpPr>
          <p:nvPr>
            <p:ph type="title"/>
          </p:nvPr>
        </p:nvSpPr>
        <p:spPr/>
        <p:txBody>
          <a:bodyPr/>
          <a:lstStyle/>
          <a:p>
            <a:r>
              <a:rPr lang="en-GB" dirty="0"/>
              <a:t>The terminology in linear regression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BAC6FF-AE24-D45F-161B-ACA8C82AB652}"/>
                  </a:ext>
                </a:extLst>
              </p:cNvPr>
              <p:cNvSpPr>
                <a:spLocks noGrp="1"/>
              </p:cNvSpPr>
              <p:nvPr>
                <p:ph idx="1"/>
              </p:nvPr>
            </p:nvSpPr>
            <p:spPr/>
            <p:txBody>
              <a:bodyPr/>
              <a:lstStyle/>
              <a:p>
                <a:r>
                  <a:rPr lang="en-GB" dirty="0"/>
                  <a:t>Let’s</a:t>
                </a:r>
                <a:r>
                  <a:rPr lang="en-GB" dirty="0">
                    <a:effectLst/>
                  </a:rPr>
                  <a:t> assume a model:</a:t>
                </a:r>
              </a:p>
              <a:p>
                <a:pPr marL="1047708" lvl="3" indent="0">
                  <a:buNone/>
                </a:pPr>
                <a14:m>
                  <m:oMathPara xmlns:m="http://schemas.openxmlformats.org/officeDocument/2006/math">
                    <m:oMathParaPr>
                      <m:jc m:val="centerGroup"/>
                    </m:oMathParaPr>
                    <m:oMath xmlns:m="http://schemas.openxmlformats.org/officeDocument/2006/math">
                      <m:r>
                        <a:rPr lang="en-GB" sz="2000" b="0" i="1" smtClean="0">
                          <a:effectLst/>
                          <a:latin typeface="Cambria Math" panose="02040503050406030204" pitchFamily="18" charset="0"/>
                        </a:rPr>
                        <m:t>𝑌</m:t>
                      </m:r>
                      <m:r>
                        <a:rPr lang="en-GB" sz="2000" b="0" i="1" smtClean="0">
                          <a:effectLst/>
                          <a:latin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𝛽</m:t>
                          </m:r>
                        </m:e>
                        <m:sub>
                          <m:r>
                            <a:rPr lang="en-GB" sz="2000" b="0" i="1" smtClean="0">
                              <a:effectLst/>
                              <a:latin typeface="Cambria Math" panose="02040503050406030204" pitchFamily="18" charset="0"/>
                              <a:ea typeface="Cambria Math" panose="02040503050406030204" pitchFamily="18" charset="0"/>
                            </a:rPr>
                            <m:t>0</m:t>
                          </m:r>
                        </m:sub>
                      </m:sSub>
                      <m:r>
                        <a:rPr lang="en-GB" sz="2000" b="0" i="1" smtClean="0">
                          <a:effectLst/>
                          <a:latin typeface="Cambria Math" panose="02040503050406030204" pitchFamily="18" charset="0"/>
                          <a:ea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𝛽</m:t>
                          </m:r>
                        </m:e>
                        <m:sub>
                          <m:r>
                            <a:rPr lang="en-GB" sz="2000" b="0" i="1" smtClean="0">
                              <a:effectLst/>
                              <a:latin typeface="Cambria Math" panose="02040503050406030204" pitchFamily="18" charset="0"/>
                              <a:ea typeface="Cambria Math" panose="02040503050406030204" pitchFamily="18" charset="0"/>
                            </a:rPr>
                            <m:t>1</m:t>
                          </m:r>
                        </m:sub>
                      </m:sSub>
                      <m:r>
                        <a:rPr lang="en-GB" sz="2000" b="0" i="1" smtClean="0">
                          <a:effectLst/>
                          <a:latin typeface="Cambria Math" panose="02040503050406030204" pitchFamily="18" charset="0"/>
                          <a:ea typeface="Cambria Math" panose="02040503050406030204" pitchFamily="18" charset="0"/>
                        </a:rPr>
                        <m:t>𝑋</m:t>
                      </m:r>
                      <m:r>
                        <a:rPr lang="en-GB" sz="2000" b="0" i="1" smtClean="0">
                          <a:effectLst/>
                          <a:latin typeface="Cambria Math" panose="02040503050406030204" pitchFamily="18" charset="0"/>
                          <a:ea typeface="Cambria Math" panose="02040503050406030204" pitchFamily="18" charset="0"/>
                        </a:rPr>
                        <m:t>+ </m:t>
                      </m:r>
                      <m:r>
                        <a:rPr lang="en-GB" sz="2000" b="0" i="1" smtClean="0">
                          <a:effectLst/>
                          <a:latin typeface="Cambria Math" panose="02040503050406030204" pitchFamily="18" charset="0"/>
                          <a:ea typeface="Cambria Math" panose="02040503050406030204" pitchFamily="18" charset="0"/>
                        </a:rPr>
                        <m:t>𝜀</m:t>
                      </m:r>
                    </m:oMath>
                  </m:oMathPara>
                </a14:m>
                <a:endParaRPr lang="en-GB" sz="2000" b="0" dirty="0">
                  <a:effectLst/>
                  <a:ea typeface="Cambria Math" panose="02040503050406030204" pitchFamily="18" charset="0"/>
                </a:endParaRPr>
              </a:p>
              <a:p>
                <a:pPr marL="1047708" lvl="3" indent="0">
                  <a:buNone/>
                </a:pPr>
                <a:r>
                  <a:rPr lang="en-GB" sz="1600" dirty="0">
                    <a:effectLst/>
                  </a:rPr>
                  <a:t>Or</a:t>
                </a:r>
                <a:r>
                  <a:rPr lang="en-GB" sz="2000" dirty="0">
                    <a:effectLst/>
                  </a:rPr>
                  <a:t>  </a:t>
                </a:r>
                <a:endParaRPr lang="en-GB" sz="2400" dirty="0">
                  <a:effectLst/>
                </a:endParaRPr>
              </a:p>
              <a:p>
                <a:pPr marL="2285909" lvl="6" indent="0">
                  <a:buNone/>
                </a:pPr>
                <a14:m>
                  <m:oMathPara xmlns:m="http://schemas.openxmlformats.org/officeDocument/2006/math">
                    <m:oMathParaPr>
                      <m:jc m:val="center"/>
                    </m:oMathParaPr>
                    <m:oMath xmlns:m="http://schemas.openxmlformats.org/officeDocument/2006/math">
                      <m:r>
                        <a:rPr lang="en-GB" sz="2000" b="0" i="1" smtClean="0">
                          <a:effectLst/>
                          <a:latin typeface="Cambria Math" panose="02040503050406030204" pitchFamily="18" charset="0"/>
                        </a:rPr>
                        <m:t>   </m:t>
                      </m:r>
                      <m:r>
                        <a:rPr lang="en-GB" sz="2000" b="0" i="1" smtClean="0">
                          <a:effectLst/>
                          <a:latin typeface="Cambria Math" panose="02040503050406030204" pitchFamily="18" charset="0"/>
                        </a:rPr>
                        <m:t>𝑌</m:t>
                      </m:r>
                      <m:r>
                        <a:rPr lang="en-GB" sz="2000" b="0" i="1" smtClean="0">
                          <a:effectLst/>
                          <a:latin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𝑤</m:t>
                          </m:r>
                        </m:e>
                        <m:sub>
                          <m:r>
                            <a:rPr lang="en-GB" sz="2000" b="0" i="1" smtClean="0">
                              <a:effectLst/>
                              <a:latin typeface="Cambria Math" panose="02040503050406030204" pitchFamily="18" charset="0"/>
                              <a:ea typeface="Cambria Math" panose="02040503050406030204" pitchFamily="18" charset="0"/>
                            </a:rPr>
                            <m:t>0</m:t>
                          </m:r>
                        </m:sub>
                      </m:sSub>
                      <m:r>
                        <a:rPr lang="en-GB" sz="2000" b="0" i="1" smtClean="0">
                          <a:effectLst/>
                          <a:latin typeface="Cambria Math" panose="02040503050406030204" pitchFamily="18" charset="0"/>
                          <a:ea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𝑤</m:t>
                          </m:r>
                        </m:e>
                        <m:sub>
                          <m:r>
                            <a:rPr lang="en-GB" sz="2000" b="0" i="1" smtClean="0">
                              <a:effectLst/>
                              <a:latin typeface="Cambria Math" panose="02040503050406030204" pitchFamily="18" charset="0"/>
                              <a:ea typeface="Cambria Math" panose="02040503050406030204" pitchFamily="18" charset="0"/>
                            </a:rPr>
                            <m:t>1</m:t>
                          </m:r>
                        </m:sub>
                      </m:sSub>
                      <m:r>
                        <a:rPr lang="en-GB" sz="2000" b="0" i="1" smtClean="0">
                          <a:effectLst/>
                          <a:latin typeface="Cambria Math" panose="02040503050406030204" pitchFamily="18" charset="0"/>
                          <a:ea typeface="Cambria Math" panose="02040503050406030204" pitchFamily="18" charset="0"/>
                        </a:rPr>
                        <m:t>𝑋</m:t>
                      </m:r>
                      <m:r>
                        <a:rPr lang="en-GB" sz="2000" b="0" i="1" smtClean="0">
                          <a:effectLst/>
                          <a:latin typeface="Cambria Math" panose="02040503050406030204" pitchFamily="18" charset="0"/>
                          <a:ea typeface="Cambria Math" panose="02040503050406030204" pitchFamily="18" charset="0"/>
                        </a:rPr>
                        <m:t>+ </m:t>
                      </m:r>
                      <m:r>
                        <a:rPr lang="en-GB" sz="2000" b="0" i="1" smtClean="0">
                          <a:effectLst/>
                          <a:latin typeface="Cambria Math" panose="02040503050406030204" pitchFamily="18" charset="0"/>
                          <a:ea typeface="Cambria Math" panose="02040503050406030204" pitchFamily="18" charset="0"/>
                        </a:rPr>
                        <m:t>𝜀</m:t>
                      </m:r>
                    </m:oMath>
                  </m:oMathPara>
                </a14:m>
                <a:endParaRPr lang="en-GB" sz="2000" b="0" dirty="0">
                  <a:effectLst/>
                  <a:ea typeface="Cambria Math" panose="02040503050406030204" pitchFamily="18" charset="0"/>
                </a:endParaRPr>
              </a:p>
              <a:p>
                <a:pPr marL="2285909" lvl="6" indent="0">
                  <a:buNone/>
                </a:pPr>
                <a:endParaRPr lang="en-GB" sz="2000" b="0" dirty="0">
                  <a:effectLst/>
                  <a:ea typeface="Cambria Math" panose="02040503050406030204" pitchFamily="18" charset="0"/>
                </a:endParaRPr>
              </a:p>
              <a:p>
                <a:r>
                  <a:rPr lang="en-GB" dirty="0">
                    <a:effectLst/>
                  </a:rPr>
                  <a:t>where </a:t>
                </a:r>
                <a:r>
                  <a:rPr lang="el-GR" dirty="0">
                    <a:effectLst/>
                    <a:latin typeface="CMMI10"/>
                  </a:rPr>
                  <a:t>β</a:t>
                </a:r>
                <a:r>
                  <a:rPr lang="el-GR" baseline="-25000" dirty="0">
                    <a:effectLst/>
                    <a:latin typeface="CMR8"/>
                  </a:rPr>
                  <a:t>0</a:t>
                </a:r>
                <a:r>
                  <a:rPr lang="el-GR" dirty="0">
                    <a:effectLst/>
                    <a:latin typeface="CMR8"/>
                  </a:rPr>
                  <a:t> </a:t>
                </a:r>
                <a:r>
                  <a:rPr lang="en-GB" dirty="0">
                    <a:effectLst/>
                  </a:rPr>
                  <a:t>and </a:t>
                </a:r>
                <a:r>
                  <a:rPr lang="el-GR" dirty="0">
                    <a:effectLst/>
                    <a:latin typeface="CMMI10"/>
                  </a:rPr>
                  <a:t>β</a:t>
                </a:r>
                <a:r>
                  <a:rPr lang="el-GR" baseline="-25000" dirty="0">
                    <a:effectLst/>
                    <a:latin typeface="CMR8"/>
                  </a:rPr>
                  <a:t>1</a:t>
                </a:r>
                <a:r>
                  <a:rPr lang="el-GR" dirty="0">
                    <a:effectLst/>
                    <a:latin typeface="CMR8"/>
                  </a:rPr>
                  <a:t> </a:t>
                </a:r>
                <a:r>
                  <a:rPr lang="en-GB" dirty="0">
                    <a:effectLst/>
                  </a:rPr>
                  <a:t>are two unknown parameters that represent the </a:t>
                </a:r>
                <a:r>
                  <a:rPr lang="en-GB" dirty="0">
                    <a:solidFill>
                      <a:srgbClr val="FF0000"/>
                    </a:solidFill>
                    <a:effectLst/>
                  </a:rPr>
                  <a:t>intercept</a:t>
                </a:r>
                <a:r>
                  <a:rPr lang="en-GB" dirty="0">
                    <a:solidFill>
                      <a:srgbClr val="009900"/>
                    </a:solidFill>
                    <a:effectLst/>
                  </a:rPr>
                  <a:t> </a:t>
                </a:r>
                <a:r>
                  <a:rPr lang="en-GB" dirty="0">
                    <a:effectLst/>
                  </a:rPr>
                  <a:t>and </a:t>
                </a:r>
                <a:r>
                  <a:rPr lang="en-GB" dirty="0">
                    <a:solidFill>
                      <a:srgbClr val="FF0000"/>
                    </a:solidFill>
                    <a:effectLst/>
                  </a:rPr>
                  <a:t>slope</a:t>
                </a:r>
                <a:r>
                  <a:rPr lang="en-GB" dirty="0">
                    <a:effectLst/>
                  </a:rPr>
                  <a:t>, also known as </a:t>
                </a:r>
                <a:r>
                  <a:rPr lang="en-GB" dirty="0">
                    <a:solidFill>
                      <a:srgbClr val="FF0000"/>
                    </a:solidFill>
                    <a:effectLst/>
                  </a:rPr>
                  <a:t>coefficients</a:t>
                </a:r>
                <a:r>
                  <a:rPr lang="en-GB" dirty="0">
                    <a:solidFill>
                      <a:srgbClr val="009900"/>
                    </a:solidFill>
                  </a:rPr>
                  <a:t> </a:t>
                </a:r>
                <a:r>
                  <a:rPr lang="en-GB" dirty="0">
                    <a:solidFill>
                      <a:srgbClr val="009900"/>
                    </a:solidFill>
                    <a:effectLst/>
                  </a:rPr>
                  <a:t> </a:t>
                </a:r>
                <a:r>
                  <a:rPr lang="en-GB" dirty="0">
                    <a:effectLst/>
                  </a:rPr>
                  <a:t>or </a:t>
                </a:r>
                <a:r>
                  <a:rPr lang="en-GB" dirty="0">
                    <a:solidFill>
                      <a:srgbClr val="FF0000"/>
                    </a:solidFill>
                    <a:effectLst/>
                  </a:rPr>
                  <a:t>weights</a:t>
                </a:r>
                <a:r>
                  <a:rPr lang="en-GB" dirty="0">
                    <a:effectLst/>
                  </a:rPr>
                  <a:t>, and </a:t>
                </a:r>
                <a:r>
                  <a:rPr lang="el-GR" dirty="0">
                    <a:effectLst/>
                    <a:latin typeface="CMMI10"/>
                  </a:rPr>
                  <a:t>ε </a:t>
                </a:r>
                <a:r>
                  <a:rPr lang="en-GB" dirty="0">
                    <a:effectLst/>
                  </a:rPr>
                  <a:t>is the error term. </a:t>
                </a:r>
                <a:endParaRPr lang="en-GB" sz="2400" dirty="0">
                  <a:effectLst/>
                </a:endParaRPr>
              </a:p>
              <a:p>
                <a:endParaRPr lang="en-US" dirty="0"/>
              </a:p>
            </p:txBody>
          </p:sp>
        </mc:Choice>
        <mc:Fallback xmlns="">
          <p:sp>
            <p:nvSpPr>
              <p:cNvPr id="3" name="Content Placeholder 2">
                <a:extLst>
                  <a:ext uri="{FF2B5EF4-FFF2-40B4-BE49-F238E27FC236}">
                    <a16:creationId xmlns:a16="http://schemas.microsoft.com/office/drawing/2014/main" id="{8FBAC6FF-AE24-D45F-161B-ACA8C82AB652}"/>
                  </a:ext>
                </a:extLst>
              </p:cNvPr>
              <p:cNvSpPr>
                <a:spLocks noGrp="1" noRot="1" noChangeAspect="1" noMove="1" noResize="1" noEditPoints="1" noAdjustHandles="1" noChangeArrowheads="1" noChangeShapeType="1" noTextEdit="1"/>
              </p:cNvSpPr>
              <p:nvPr>
                <p:ph idx="1"/>
              </p:nvPr>
            </p:nvSpPr>
            <p:spPr>
              <a:blipFill>
                <a:blip r:embed="rId2"/>
                <a:stretch>
                  <a:fillRect l="-772" t="-1223" r="-46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4365CD49-827E-3F71-A9BA-DDE151D76422}"/>
              </a:ext>
            </a:extLst>
          </p:cNvPr>
          <p:cNvSpPr>
            <a:spLocks noGrp="1"/>
          </p:cNvSpPr>
          <p:nvPr>
            <p:ph type="sldNum" sz="quarter" idx="12"/>
          </p:nvPr>
        </p:nvSpPr>
        <p:spPr/>
        <p:txBody>
          <a:bodyPr/>
          <a:lstStyle/>
          <a:p>
            <a:fld id="{44E22EE9-B8A0-0641-9265-052CFE9B95A7}" type="slidenum">
              <a:rPr lang="en-GB" altLang="en-US" smtClean="0"/>
              <a:pPr/>
              <a:t>7</a:t>
            </a:fld>
            <a:endParaRPr lang="en-GB" altLang="en-US"/>
          </a:p>
        </p:txBody>
      </p:sp>
    </p:spTree>
    <p:extLst>
      <p:ext uri="{BB962C8B-B14F-4D97-AF65-F5344CB8AC3E}">
        <p14:creationId xmlns:p14="http://schemas.microsoft.com/office/powerpoint/2010/main" val="302184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ECFF-F7DB-00BA-2093-2C1F03914878}"/>
              </a:ext>
            </a:extLst>
          </p:cNvPr>
          <p:cNvSpPr>
            <a:spLocks noGrp="1"/>
          </p:cNvSpPr>
          <p:nvPr>
            <p:ph type="title"/>
          </p:nvPr>
        </p:nvSpPr>
        <p:spPr/>
        <p:txBody>
          <a:bodyPr/>
          <a:lstStyle/>
          <a:p>
            <a:r>
              <a:rPr lang="en-GB" dirty="0"/>
              <a:t>Simple linear regression using a single predictor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DE68CA-F8AC-5C4A-DF95-BCB32EE5C902}"/>
                  </a:ext>
                </a:extLst>
              </p:cNvPr>
              <p:cNvSpPr>
                <a:spLocks noGrp="1"/>
              </p:cNvSpPr>
              <p:nvPr>
                <p:ph idx="1"/>
              </p:nvPr>
            </p:nvSpPr>
            <p:spPr/>
            <p:txBody>
              <a:bodyPr/>
              <a:lstStyle/>
              <a:p>
                <a:endParaRPr lang="en-GB" sz="1800" dirty="0">
                  <a:effectLst/>
                </a:endParaRPr>
              </a:p>
              <a:p>
                <a:pPr marL="0" indent="0">
                  <a:buNone/>
                </a:pPr>
                <a14:m>
                  <m:oMathPara xmlns:m="http://schemas.openxmlformats.org/officeDocument/2006/math">
                    <m:oMathParaPr>
                      <m:jc m:val="centerGroup"/>
                    </m:oMathParaPr>
                    <m:oMath xmlns:m="http://schemas.openxmlformats.org/officeDocument/2006/math">
                      <m:r>
                        <a:rPr lang="en-GB" sz="1800" b="0" i="1" smtClean="0">
                          <a:effectLst/>
                          <a:latin typeface="Cambria Math" panose="02040503050406030204" pitchFamily="18" charset="0"/>
                        </a:rPr>
                        <m:t>𝑌</m:t>
                      </m:r>
                      <m:r>
                        <a:rPr lang="en-GB" sz="1800" b="0" i="1" smtClean="0">
                          <a:effectLst/>
                          <a:latin typeface="Cambria Math" panose="02040503050406030204" pitchFamily="18" charset="0"/>
                        </a:rPr>
                        <m:t>= </m:t>
                      </m:r>
                      <m:sSub>
                        <m:sSubPr>
                          <m:ctrlPr>
                            <a:rPr lang="en-GB" sz="1800" b="0" i="1" smtClean="0">
                              <a:effectLst/>
                              <a:latin typeface="Cambria Math" panose="02040503050406030204" pitchFamily="18" charset="0"/>
                              <a:ea typeface="Cambria Math" panose="02040503050406030204" pitchFamily="18" charset="0"/>
                            </a:rPr>
                          </m:ctrlPr>
                        </m:sSubPr>
                        <m:e>
                          <m:r>
                            <a:rPr lang="en-GB" sz="1800" b="0" i="1" smtClean="0">
                              <a:effectLst/>
                              <a:latin typeface="Cambria Math" panose="02040503050406030204" pitchFamily="18" charset="0"/>
                              <a:ea typeface="Cambria Math" panose="02040503050406030204" pitchFamily="18" charset="0"/>
                            </a:rPr>
                            <m:t>𝛽</m:t>
                          </m:r>
                        </m:e>
                        <m:sub>
                          <m:r>
                            <a:rPr lang="en-GB" sz="1800" b="0" i="1" smtClean="0">
                              <a:effectLst/>
                              <a:latin typeface="Cambria Math" panose="02040503050406030204" pitchFamily="18" charset="0"/>
                              <a:ea typeface="Cambria Math" panose="02040503050406030204" pitchFamily="18" charset="0"/>
                            </a:rPr>
                            <m:t>0</m:t>
                          </m:r>
                        </m:sub>
                      </m:sSub>
                      <m:r>
                        <a:rPr lang="en-GB" sz="1800" b="0" i="1" smtClean="0">
                          <a:effectLst/>
                          <a:latin typeface="Cambria Math" panose="02040503050406030204" pitchFamily="18" charset="0"/>
                          <a:ea typeface="Cambria Math" panose="02040503050406030204" pitchFamily="18" charset="0"/>
                        </a:rPr>
                        <m:t>+ </m:t>
                      </m:r>
                      <m:sSub>
                        <m:sSubPr>
                          <m:ctrlPr>
                            <a:rPr lang="en-GB" sz="1800" b="0" i="1" smtClean="0">
                              <a:effectLst/>
                              <a:latin typeface="Cambria Math" panose="02040503050406030204" pitchFamily="18" charset="0"/>
                              <a:ea typeface="Cambria Math" panose="02040503050406030204" pitchFamily="18" charset="0"/>
                            </a:rPr>
                          </m:ctrlPr>
                        </m:sSubPr>
                        <m:e>
                          <m:r>
                            <a:rPr lang="en-GB" sz="1800" b="0" i="1" smtClean="0">
                              <a:effectLst/>
                              <a:latin typeface="Cambria Math" panose="02040503050406030204" pitchFamily="18" charset="0"/>
                              <a:ea typeface="Cambria Math" panose="02040503050406030204" pitchFamily="18" charset="0"/>
                            </a:rPr>
                            <m:t>𝛽</m:t>
                          </m:r>
                        </m:e>
                        <m:sub>
                          <m:r>
                            <a:rPr lang="en-GB" sz="1800" b="0" i="1" smtClean="0">
                              <a:effectLst/>
                              <a:latin typeface="Cambria Math" panose="02040503050406030204" pitchFamily="18" charset="0"/>
                              <a:ea typeface="Cambria Math" panose="02040503050406030204" pitchFamily="18" charset="0"/>
                            </a:rPr>
                            <m:t>1</m:t>
                          </m:r>
                        </m:sub>
                      </m:sSub>
                      <m:r>
                        <a:rPr lang="en-GB" sz="1800" b="0" i="1" smtClean="0">
                          <a:effectLst/>
                          <a:latin typeface="Cambria Math" panose="02040503050406030204" pitchFamily="18" charset="0"/>
                          <a:ea typeface="Cambria Math" panose="02040503050406030204" pitchFamily="18" charset="0"/>
                        </a:rPr>
                        <m:t>𝑋</m:t>
                      </m:r>
                      <m:r>
                        <a:rPr lang="en-GB" sz="1800" b="0" i="1" smtClean="0">
                          <a:effectLst/>
                          <a:latin typeface="Cambria Math" panose="02040503050406030204" pitchFamily="18" charset="0"/>
                          <a:ea typeface="Cambria Math" panose="02040503050406030204" pitchFamily="18" charset="0"/>
                        </a:rPr>
                        <m:t>+ </m:t>
                      </m:r>
                      <m:r>
                        <a:rPr lang="en-GB" sz="1800" b="0" i="1" smtClean="0">
                          <a:effectLst/>
                          <a:latin typeface="Cambria Math" panose="02040503050406030204" pitchFamily="18" charset="0"/>
                          <a:ea typeface="Cambria Math" panose="02040503050406030204" pitchFamily="18" charset="0"/>
                        </a:rPr>
                        <m:t>𝜀</m:t>
                      </m:r>
                    </m:oMath>
                  </m:oMathPara>
                </a14:m>
                <a:endParaRPr lang="en-GB" sz="1800" b="0" dirty="0">
                  <a:effectLst/>
                  <a:ea typeface="Cambria Math" panose="02040503050406030204" pitchFamily="18" charset="0"/>
                </a:endParaRPr>
              </a:p>
              <a:p>
                <a:endParaRPr lang="en-GB" sz="1800" dirty="0"/>
              </a:p>
              <a:p>
                <a:r>
                  <a:rPr lang="en-GB" sz="1800" dirty="0">
                    <a:effectLst/>
                  </a:rPr>
                  <a:t>Given some estimates </a:t>
                </a:r>
                <a:r>
                  <a:rPr lang="el-GR" sz="1800" dirty="0">
                    <a:effectLst/>
                    <a:latin typeface="CMMI10"/>
                  </a:rPr>
                  <a:t>β</a:t>
                </a:r>
                <a:r>
                  <a:rPr lang="el-GR" sz="1800" dirty="0">
                    <a:effectLst/>
                    <a:latin typeface="CMR10"/>
                  </a:rPr>
                  <a:t>ˆ</a:t>
                </a:r>
                <a:r>
                  <a:rPr lang="el-GR" sz="1800" baseline="-25000" dirty="0">
                    <a:effectLst/>
                    <a:latin typeface="CMR8"/>
                  </a:rPr>
                  <a:t>0</a:t>
                </a:r>
                <a:r>
                  <a:rPr lang="el-GR" sz="1800" dirty="0">
                    <a:effectLst/>
                    <a:latin typeface="CMR8"/>
                  </a:rPr>
                  <a:t> </a:t>
                </a:r>
                <a:r>
                  <a:rPr lang="en-GB" sz="1800" dirty="0">
                    <a:effectLst/>
                  </a:rPr>
                  <a:t>and </a:t>
                </a:r>
                <a:r>
                  <a:rPr lang="el-GR" sz="1800" dirty="0">
                    <a:effectLst/>
                    <a:latin typeface="CMMI10"/>
                  </a:rPr>
                  <a:t>β</a:t>
                </a:r>
                <a:r>
                  <a:rPr lang="el-GR" sz="1800" dirty="0">
                    <a:effectLst/>
                    <a:latin typeface="CMR10"/>
                  </a:rPr>
                  <a:t>ˆ</a:t>
                </a:r>
                <a:r>
                  <a:rPr lang="el-GR" sz="1800" baseline="-25000" dirty="0">
                    <a:effectLst/>
                    <a:latin typeface="CMR8"/>
                  </a:rPr>
                  <a:t>1</a:t>
                </a:r>
                <a:r>
                  <a:rPr lang="el-GR" sz="1800" dirty="0">
                    <a:effectLst/>
                    <a:latin typeface="CMR8"/>
                  </a:rPr>
                  <a:t> </a:t>
                </a:r>
                <a:r>
                  <a:rPr lang="en-GB" sz="1800" dirty="0">
                    <a:effectLst/>
                  </a:rPr>
                  <a:t>for the model coefficients, we want to predict future values using:</a:t>
                </a:r>
              </a:p>
              <a:p>
                <a:pPr marL="0" indent="0">
                  <a:buNone/>
                </a:pPr>
                <a:endParaRPr lang="en-GB" sz="1800" dirty="0"/>
              </a:p>
              <a:p>
                <a:pPr marL="0" indent="0">
                  <a:buNone/>
                </a:pPr>
                <a:r>
                  <a:rPr lang="en-GB" sz="1800" dirty="0"/>
                  <a:t>			</a:t>
                </a:r>
                <a:r>
                  <a:rPr lang="en-GB" sz="1800" b="0" dirty="0">
                    <a:effectLst/>
                  </a:rPr>
                  <a:t> </a:t>
                </a:r>
                <a14:m>
                  <m:oMath xmlns:m="http://schemas.openxmlformats.org/officeDocument/2006/math">
                    <m:acc>
                      <m:accPr>
                        <m:chr m:val="̂"/>
                        <m:ctrlPr>
                          <a:rPr lang="en-GB" sz="1800" b="0" i="1" smtClean="0">
                            <a:effectLst/>
                            <a:latin typeface="Cambria Math" panose="02040503050406030204" pitchFamily="18" charset="0"/>
                          </a:rPr>
                        </m:ctrlPr>
                      </m:accPr>
                      <m:e>
                        <m:r>
                          <a:rPr lang="en-GB" sz="1800" b="0" i="1" smtClean="0">
                            <a:effectLst/>
                            <a:latin typeface="Cambria Math" panose="02040503050406030204" pitchFamily="18" charset="0"/>
                          </a:rPr>
                          <m:t>𝑌</m:t>
                        </m:r>
                      </m:e>
                    </m:acc>
                    <m:r>
                      <a:rPr lang="en-GB" sz="1800" b="0" i="1" smtClean="0">
                        <a:effectLst/>
                        <a:latin typeface="Cambria Math" panose="02040503050406030204" pitchFamily="18" charset="0"/>
                      </a:rPr>
                      <m:t>=</m:t>
                    </m:r>
                    <m:acc>
                      <m:accPr>
                        <m:chr m:val="̂"/>
                        <m:ctrlPr>
                          <a:rPr lang="en-GB" sz="1800" i="1">
                            <a:latin typeface="Cambria Math" panose="02040503050406030204" pitchFamily="18" charset="0"/>
                            <a:ea typeface="Cambria Math" panose="02040503050406030204" pitchFamily="18" charset="0"/>
                          </a:rPr>
                        </m:ctrlPr>
                      </m:accPr>
                      <m:e>
                        <m:sSub>
                          <m:sSubPr>
                            <m:ctrlPr>
                              <a:rPr lang="en-GB" sz="1800" i="1">
                                <a:latin typeface="Cambria Math" panose="02040503050406030204" pitchFamily="18" charset="0"/>
                                <a:ea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ea typeface="Cambria Math" panose="02040503050406030204" pitchFamily="18" charset="0"/>
                              </a:rPr>
                              <m:t>0</m:t>
                            </m:r>
                          </m:sub>
                        </m:sSub>
                      </m:e>
                    </m:acc>
                    <m:r>
                      <a:rPr lang="en-GB" sz="1800" b="0" i="1" smtClean="0">
                        <a:effectLst/>
                        <a:latin typeface="Cambria Math" panose="02040503050406030204" pitchFamily="18" charset="0"/>
                        <a:ea typeface="Cambria Math" panose="02040503050406030204" pitchFamily="18" charset="0"/>
                      </a:rPr>
                      <m:t>+</m:t>
                    </m:r>
                    <m:acc>
                      <m:accPr>
                        <m:chr m:val="̂"/>
                        <m:ctrlPr>
                          <a:rPr lang="en-GB" sz="1800" i="1">
                            <a:latin typeface="Cambria Math" panose="02040503050406030204" pitchFamily="18" charset="0"/>
                            <a:ea typeface="Cambria Math" panose="02040503050406030204" pitchFamily="18" charset="0"/>
                          </a:rPr>
                        </m:ctrlPr>
                      </m:accPr>
                      <m:e>
                        <m:sSub>
                          <m:sSubPr>
                            <m:ctrlPr>
                              <a:rPr lang="en-GB" sz="1800" i="1">
                                <a:latin typeface="Cambria Math" panose="02040503050406030204" pitchFamily="18" charset="0"/>
                                <a:ea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ea typeface="Cambria Math" panose="02040503050406030204" pitchFamily="18" charset="0"/>
                              </a:rPr>
                              <m:t>1</m:t>
                            </m:r>
                          </m:sub>
                        </m:sSub>
                      </m:e>
                    </m:acc>
                    <m:r>
                      <a:rPr lang="en-GB" sz="1800" b="0" i="1" smtClean="0">
                        <a:latin typeface="Cambria Math" panose="02040503050406030204" pitchFamily="18" charset="0"/>
                        <a:ea typeface="Cambria Math" panose="02040503050406030204" pitchFamily="18" charset="0"/>
                      </a:rPr>
                      <m:t> </m:t>
                    </m:r>
                    <m:r>
                      <a:rPr lang="en-GB" sz="1800" b="0" i="1" smtClean="0">
                        <a:effectLst/>
                        <a:latin typeface="Cambria Math" panose="02040503050406030204" pitchFamily="18" charset="0"/>
                        <a:ea typeface="Cambria Math" panose="02040503050406030204" pitchFamily="18" charset="0"/>
                      </a:rPr>
                      <m:t>𝑋</m:t>
                    </m:r>
                    <m:r>
                      <a:rPr lang="en-GB" sz="1800" b="0" i="1" smtClean="0">
                        <a:effectLst/>
                        <a:latin typeface="Cambria Math" panose="02040503050406030204" pitchFamily="18" charset="0"/>
                        <a:ea typeface="Cambria Math" panose="02040503050406030204" pitchFamily="18" charset="0"/>
                      </a:rPr>
                      <m:t>+ </m:t>
                    </m:r>
                    <m:r>
                      <a:rPr lang="en-GB" sz="1800" b="0" i="1" smtClean="0">
                        <a:effectLst/>
                        <a:latin typeface="Cambria Math" panose="02040503050406030204" pitchFamily="18" charset="0"/>
                        <a:ea typeface="Cambria Math" panose="02040503050406030204" pitchFamily="18" charset="0"/>
                      </a:rPr>
                      <m:t>𝜀</m:t>
                    </m:r>
                  </m:oMath>
                </a14:m>
                <a:endParaRPr lang="en-GB" sz="1800" dirty="0"/>
              </a:p>
              <a:p>
                <a:pPr marL="3047878" lvl="8" indent="0">
                  <a:buNone/>
                </a:pPr>
                <a:r>
                  <a:rPr lang="en-GB" sz="1133" dirty="0">
                    <a:effectLst/>
                    <a:latin typeface="Gill Sans MT" panose="020B0502020104020203" pitchFamily="34" charset="77"/>
                  </a:rPr>
                  <a:t> </a:t>
                </a:r>
                <a:endParaRPr lang="en-GB" sz="933" dirty="0">
                  <a:effectLst/>
                  <a:latin typeface="Gill Sans MT" panose="020B0502020104020203" pitchFamily="34" charset="77"/>
                </a:endParaRPr>
              </a:p>
              <a:p>
                <a:r>
                  <a:rPr lang="en-GB" sz="1800" dirty="0">
                    <a:effectLst/>
                  </a:rPr>
                  <a:t>where </a:t>
                </a:r>
                <a14:m>
                  <m:oMath xmlns:m="http://schemas.openxmlformats.org/officeDocument/2006/math">
                    <m:acc>
                      <m:accPr>
                        <m:chr m:val="̂"/>
                        <m:ctrlPr>
                          <a:rPr lang="en-GB" sz="1800" b="0" i="1" smtClean="0">
                            <a:effectLst/>
                            <a:latin typeface="Cambria Math" panose="02040503050406030204" pitchFamily="18" charset="0"/>
                          </a:rPr>
                        </m:ctrlPr>
                      </m:accPr>
                      <m:e>
                        <m:r>
                          <a:rPr lang="en-GB" sz="1800" b="0" i="1" smtClean="0">
                            <a:effectLst/>
                            <a:latin typeface="Cambria Math" panose="02040503050406030204" pitchFamily="18" charset="0"/>
                          </a:rPr>
                          <m:t>𝑌</m:t>
                        </m:r>
                      </m:e>
                    </m:acc>
                  </m:oMath>
                </a14:m>
                <a:r>
                  <a:rPr lang="en-GB" sz="1800" dirty="0">
                    <a:effectLst/>
                  </a:rPr>
                  <a:t> indicates a prediction of </a:t>
                </a:r>
                <a14:m>
                  <m:oMath xmlns:m="http://schemas.openxmlformats.org/officeDocument/2006/math">
                    <m:r>
                      <a:rPr lang="en-GB" sz="1800" i="1" dirty="0" smtClean="0">
                        <a:effectLst/>
                        <a:latin typeface="Cambria Math" panose="02040503050406030204" pitchFamily="18" charset="0"/>
                      </a:rPr>
                      <m:t>𝑌</m:t>
                    </m:r>
                  </m:oMath>
                </a14:m>
                <a:r>
                  <a:rPr lang="en-GB" sz="1800" dirty="0">
                    <a:effectLst/>
                  </a:rPr>
                  <a:t> on the basis of </a:t>
                </a:r>
                <a14:m>
                  <m:oMath xmlns:m="http://schemas.openxmlformats.org/officeDocument/2006/math">
                    <m:r>
                      <a:rPr lang="en-GB" sz="1800" i="1" dirty="0" smtClean="0">
                        <a:effectLst/>
                        <a:latin typeface="Cambria Math" panose="02040503050406030204" pitchFamily="18" charset="0"/>
                      </a:rPr>
                      <m:t>𝑋</m:t>
                    </m:r>
                    <m:r>
                      <a:rPr lang="en-GB" sz="1800" i="1" dirty="0" smtClean="0">
                        <a:effectLst/>
                        <a:latin typeface="Cambria Math" panose="02040503050406030204" pitchFamily="18" charset="0"/>
                      </a:rPr>
                      <m:t> = </m:t>
                    </m:r>
                    <m:r>
                      <a:rPr lang="en-GB" sz="1800" i="1" dirty="0" smtClean="0">
                        <a:effectLst/>
                        <a:latin typeface="Cambria Math" panose="02040503050406030204" pitchFamily="18" charset="0"/>
                      </a:rPr>
                      <m:t>𝑥</m:t>
                    </m:r>
                    <m:r>
                      <a:rPr lang="en-GB" sz="1800" i="1" dirty="0" smtClean="0">
                        <a:effectLst/>
                        <a:latin typeface="Cambria Math" panose="02040503050406030204" pitchFamily="18" charset="0"/>
                      </a:rPr>
                      <m:t>. </m:t>
                    </m:r>
                  </m:oMath>
                </a14:m>
                <a:r>
                  <a:rPr lang="en-GB" sz="1800" dirty="0">
                    <a:effectLst/>
                  </a:rPr>
                  <a:t>The </a:t>
                </a:r>
                <a:r>
                  <a:rPr lang="en-GB" sz="1800" dirty="0">
                    <a:solidFill>
                      <a:srgbClr val="FF0000"/>
                    </a:solidFill>
                    <a:effectLst/>
                  </a:rPr>
                  <a:t>hat </a:t>
                </a:r>
                <a:r>
                  <a:rPr lang="en-GB" sz="1800" dirty="0">
                    <a:effectLst/>
                  </a:rPr>
                  <a:t>symbol denotes an estimated value. </a:t>
                </a:r>
                <a:endParaRPr lang="en-GB" sz="1600" dirty="0">
                  <a:effectLst/>
                </a:endParaRPr>
              </a:p>
              <a:p>
                <a:pPr marL="0" indent="0">
                  <a:buNone/>
                </a:pPr>
                <a:r>
                  <a:rPr lang="en-GB" sz="1800" dirty="0">
                    <a:effectLst/>
                  </a:rPr>
                  <a:t> </a:t>
                </a:r>
                <a:endParaRPr lang="en-GB" dirty="0">
                  <a:effectLst/>
                </a:endParaRPr>
              </a:p>
              <a:p>
                <a:endParaRPr lang="en-US" dirty="0"/>
              </a:p>
            </p:txBody>
          </p:sp>
        </mc:Choice>
        <mc:Fallback>
          <p:sp>
            <p:nvSpPr>
              <p:cNvPr id="3" name="Content Placeholder 2">
                <a:extLst>
                  <a:ext uri="{FF2B5EF4-FFF2-40B4-BE49-F238E27FC236}">
                    <a16:creationId xmlns:a16="http://schemas.microsoft.com/office/drawing/2014/main" id="{23DE68CA-F8AC-5C4A-DF95-BCB32EE5C902}"/>
                  </a:ext>
                </a:extLst>
              </p:cNvPr>
              <p:cNvSpPr>
                <a:spLocks noGrp="1" noRot="1" noChangeAspect="1" noMove="1" noResize="1" noEditPoints="1" noAdjustHandles="1" noChangeArrowheads="1" noChangeShapeType="1" noTextEdit="1"/>
              </p:cNvSpPr>
              <p:nvPr>
                <p:ph idx="1"/>
              </p:nvPr>
            </p:nvSpPr>
            <p:spPr>
              <a:blipFill>
                <a:blip r:embed="rId2"/>
                <a:stretch>
                  <a:fillRect l="-61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185F7E8-E905-CB79-45DB-3DEF6CCC0977}"/>
              </a:ext>
            </a:extLst>
          </p:cNvPr>
          <p:cNvSpPr>
            <a:spLocks noGrp="1"/>
          </p:cNvSpPr>
          <p:nvPr>
            <p:ph type="sldNum" sz="quarter" idx="12"/>
          </p:nvPr>
        </p:nvSpPr>
        <p:spPr/>
        <p:txBody>
          <a:bodyPr/>
          <a:lstStyle/>
          <a:p>
            <a:fld id="{44E22EE9-B8A0-0641-9265-052CFE9B95A7}" type="slidenum">
              <a:rPr lang="en-GB" altLang="en-US" smtClean="0"/>
              <a:pPr/>
              <a:t>8</a:t>
            </a:fld>
            <a:endParaRPr lang="en-GB" altLang="en-US"/>
          </a:p>
        </p:txBody>
      </p:sp>
    </p:spTree>
    <p:extLst>
      <p:ext uri="{BB962C8B-B14F-4D97-AF65-F5344CB8AC3E}">
        <p14:creationId xmlns:p14="http://schemas.microsoft.com/office/powerpoint/2010/main" val="228081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F76C-437D-150F-85FE-B599094EF1B8}"/>
              </a:ext>
            </a:extLst>
          </p:cNvPr>
          <p:cNvSpPr>
            <a:spLocks noGrp="1"/>
          </p:cNvSpPr>
          <p:nvPr>
            <p:ph type="title"/>
          </p:nvPr>
        </p:nvSpPr>
        <p:spPr/>
        <p:txBody>
          <a:bodyPr/>
          <a:lstStyle/>
          <a:p>
            <a:r>
              <a:rPr lang="en-US" dirty="0"/>
              <a:t>Liner regression and parameters</a:t>
            </a:r>
          </a:p>
        </p:txBody>
      </p:sp>
      <p:sp>
        <p:nvSpPr>
          <p:cNvPr id="3" name="Slide Number Placeholder 2">
            <a:extLst>
              <a:ext uri="{FF2B5EF4-FFF2-40B4-BE49-F238E27FC236}">
                <a16:creationId xmlns:a16="http://schemas.microsoft.com/office/drawing/2014/main" id="{86095CC7-169D-A5C3-2ACC-F82BD8BCB9B8}"/>
              </a:ext>
            </a:extLst>
          </p:cNvPr>
          <p:cNvSpPr>
            <a:spLocks noGrp="1"/>
          </p:cNvSpPr>
          <p:nvPr>
            <p:ph type="sldNum" sz="quarter" idx="12"/>
          </p:nvPr>
        </p:nvSpPr>
        <p:spPr/>
        <p:txBody>
          <a:bodyPr/>
          <a:lstStyle/>
          <a:p>
            <a:fld id="{BB98F552-A29D-2D4E-8192-F20670493719}" type="slidenum">
              <a:rPr lang="en-GB" altLang="en-US" smtClean="0"/>
              <a:pPr/>
              <a:t>9</a:t>
            </a:fld>
            <a:endParaRPr lang="en-GB" altLang="en-US"/>
          </a:p>
        </p:txBody>
      </p:sp>
      <p:pic>
        <p:nvPicPr>
          <p:cNvPr id="4" name="Picture 3" descr="Chart&#10;&#10;Description automatically generated">
            <a:extLst>
              <a:ext uri="{FF2B5EF4-FFF2-40B4-BE49-F238E27FC236}">
                <a16:creationId xmlns:a16="http://schemas.microsoft.com/office/drawing/2014/main" id="{AD4BCE94-3947-C41A-46DC-91CFC48C9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324" y="1142737"/>
            <a:ext cx="4717876" cy="3504708"/>
          </a:xfrm>
          <a:prstGeom prst="rect">
            <a:avLst/>
          </a:prstGeom>
        </p:spPr>
      </p:pic>
    </p:spTree>
    <p:extLst>
      <p:ext uri="{BB962C8B-B14F-4D97-AF65-F5344CB8AC3E}">
        <p14:creationId xmlns:p14="http://schemas.microsoft.com/office/powerpoint/2010/main" val="2506226586"/>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36654</TotalTime>
  <Words>3006</Words>
  <Application>Microsoft Macintosh PowerPoint</Application>
  <PresentationFormat>On-screen Show (16:10)</PresentationFormat>
  <Paragraphs>328</Paragraphs>
  <Slides>60</Slides>
  <Notes>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Slide Titles</vt:lpstr>
      </vt:variant>
      <vt:variant>
        <vt:i4>60</vt:i4>
      </vt:variant>
      <vt:variant>
        <vt:lpstr>Custom Shows</vt:lpstr>
      </vt:variant>
      <vt:variant>
        <vt:i4>1</vt:i4>
      </vt:variant>
    </vt:vector>
  </HeadingPairs>
  <TitlesOfParts>
    <vt:vector size="76" baseType="lpstr">
      <vt:lpstr>-apple-system</vt:lpstr>
      <vt:lpstr>Arial</vt:lpstr>
      <vt:lpstr>Calibri</vt:lpstr>
      <vt:lpstr>Cambria Math</vt:lpstr>
      <vt:lpstr>CMMI10</vt:lpstr>
      <vt:lpstr>CMR10</vt:lpstr>
      <vt:lpstr>CMR8</vt:lpstr>
      <vt:lpstr>CMSY10</vt:lpstr>
      <vt:lpstr>CMTI10</vt:lpstr>
      <vt:lpstr>Gill Sans MT</vt:lpstr>
      <vt:lpstr>guardian-text-oreilly</vt:lpstr>
      <vt:lpstr>Helvetica</vt:lpstr>
      <vt:lpstr>Lora</vt:lpstr>
      <vt:lpstr>Verdana</vt:lpstr>
      <vt:lpstr>CCSR</vt:lpstr>
      <vt:lpstr>PowerPoint Presentation</vt:lpstr>
      <vt:lpstr>Linear models</vt:lpstr>
      <vt:lpstr>Linear models: example </vt:lpstr>
      <vt:lpstr>Linear models - training</vt:lpstr>
      <vt:lpstr>Linear regression</vt:lpstr>
      <vt:lpstr>Linear regression and non-linear functions</vt:lpstr>
      <vt:lpstr>The terminology in linear regression</vt:lpstr>
      <vt:lpstr>Simple linear regression using a single predictor </vt:lpstr>
      <vt:lpstr>Liner regression and parameters</vt:lpstr>
      <vt:lpstr>Estimating the parameters</vt:lpstr>
      <vt:lpstr>Residual</vt:lpstr>
      <vt:lpstr>Estimating the parameters</vt:lpstr>
      <vt:lpstr>Estimating the parameters*</vt:lpstr>
      <vt:lpstr>Estimating the parameters in a simple regression</vt:lpstr>
      <vt:lpstr>PowerPoint Presentation</vt:lpstr>
      <vt:lpstr>Estimation and prediction for multiple regression </vt:lpstr>
      <vt:lpstr>Defining linear regression - again</vt:lpstr>
      <vt:lpstr>Sequential learning – Stochastic Gradient Descent* </vt:lpstr>
      <vt:lpstr>Obviously, the solution is not always a line</vt:lpstr>
      <vt:lpstr>Type of problems that we can apply to</vt:lpstr>
      <vt:lpstr>How to evaluate your LR model</vt:lpstr>
      <vt:lpstr>Mean Absolute Error (MAE)</vt:lpstr>
      <vt:lpstr>Mean Squared Error (MSE)</vt:lpstr>
      <vt:lpstr>Root Mean Squared Error (RMSE)</vt:lpstr>
      <vt:lpstr>Mean Squared Error (MSE) and Root Mean Squared Error (RMSE)</vt:lpstr>
      <vt:lpstr>Linear regression in Python</vt:lpstr>
      <vt:lpstr>Logistic regression</vt:lpstr>
      <vt:lpstr>The Sigmoid function</vt:lpstr>
      <vt:lpstr>Logistic regression</vt:lpstr>
      <vt:lpstr>Decision boundary</vt:lpstr>
      <vt:lpstr>Decision boundary</vt:lpstr>
      <vt:lpstr>Practical methodology</vt:lpstr>
      <vt:lpstr>Parametric vs non-parametric models</vt:lpstr>
      <vt:lpstr>K-nearest neighbours</vt:lpstr>
      <vt:lpstr>K-nearest neighbours - example</vt:lpstr>
      <vt:lpstr>KNN</vt:lpstr>
      <vt:lpstr>Euclidean distance</vt:lpstr>
      <vt:lpstr>Euclidean distance - example</vt:lpstr>
      <vt:lpstr>The curse of dimensionality</vt:lpstr>
      <vt:lpstr>Overfitting</vt:lpstr>
      <vt:lpstr>KNN in Python</vt:lpstr>
      <vt:lpstr>Model selection</vt:lpstr>
      <vt:lpstr>Misclassification rate</vt:lpstr>
      <vt:lpstr>Model selection - revisited</vt:lpstr>
      <vt:lpstr>Training and test errors</vt:lpstr>
      <vt:lpstr>Cross validation</vt:lpstr>
      <vt:lpstr>N-Fold cross validation</vt:lpstr>
      <vt:lpstr>Cross validation and model selection</vt:lpstr>
      <vt:lpstr>No free lunch theorem</vt:lpstr>
      <vt:lpstr>Different models for different problems</vt:lpstr>
      <vt:lpstr>Review questions  </vt:lpstr>
      <vt:lpstr>Q1</vt:lpstr>
      <vt:lpstr>Q2</vt:lpstr>
      <vt:lpstr>Acknowledgement</vt:lpstr>
      <vt:lpstr>Additional slides (optional further reading)</vt:lpstr>
      <vt:lpstr>L1 Regularisation (Lasso)*</vt:lpstr>
      <vt:lpstr>Lasso – setting λ* </vt:lpstr>
      <vt:lpstr>ℓ2 regularisation (Ridge)*</vt:lpstr>
      <vt:lpstr>Lasso and Ridge</vt:lpstr>
      <vt:lpstr>If you have any questions </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170</cp:revision>
  <cp:lastPrinted>2018-10-01T18:07:26Z</cp:lastPrinted>
  <dcterms:created xsi:type="dcterms:W3CDTF">2015-10-05T13:27:19Z</dcterms:created>
  <dcterms:modified xsi:type="dcterms:W3CDTF">2023-01-09T13:10:46Z</dcterms:modified>
  <cp:category/>
</cp:coreProperties>
</file>