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69"/>
  </p:notesMasterIdLst>
  <p:handoutMasterIdLst>
    <p:handoutMasterId r:id="rId70"/>
  </p:handoutMasterIdLst>
  <p:sldIdLst>
    <p:sldId id="297" r:id="rId2"/>
    <p:sldId id="750" r:id="rId3"/>
    <p:sldId id="745" r:id="rId4"/>
    <p:sldId id="743" r:id="rId5"/>
    <p:sldId id="747" r:id="rId6"/>
    <p:sldId id="749" r:id="rId7"/>
    <p:sldId id="1275" r:id="rId8"/>
    <p:sldId id="1276" r:id="rId9"/>
    <p:sldId id="1277" r:id="rId10"/>
    <p:sldId id="740" r:id="rId11"/>
    <p:sldId id="739" r:id="rId12"/>
    <p:sldId id="741" r:id="rId13"/>
    <p:sldId id="742" r:id="rId14"/>
    <p:sldId id="1278" r:id="rId15"/>
    <p:sldId id="1279" r:id="rId16"/>
    <p:sldId id="1280" r:id="rId17"/>
    <p:sldId id="1281" r:id="rId18"/>
    <p:sldId id="1282" r:id="rId19"/>
    <p:sldId id="1283" r:id="rId20"/>
    <p:sldId id="1284" r:id="rId21"/>
    <p:sldId id="1285" r:id="rId22"/>
    <p:sldId id="1286" r:id="rId23"/>
    <p:sldId id="1287" r:id="rId24"/>
    <p:sldId id="1288" r:id="rId25"/>
    <p:sldId id="1289" r:id="rId26"/>
    <p:sldId id="1296" r:id="rId27"/>
    <p:sldId id="1293" r:id="rId28"/>
    <p:sldId id="1297" r:id="rId29"/>
    <p:sldId id="1295" r:id="rId30"/>
    <p:sldId id="1290" r:id="rId31"/>
    <p:sldId id="1316" r:id="rId32"/>
    <p:sldId id="1300" r:id="rId33"/>
    <p:sldId id="1299" r:id="rId34"/>
    <p:sldId id="1301" r:id="rId35"/>
    <p:sldId id="1302" r:id="rId36"/>
    <p:sldId id="1303" r:id="rId37"/>
    <p:sldId id="1304" r:id="rId38"/>
    <p:sldId id="1298" r:id="rId39"/>
    <p:sldId id="1305" r:id="rId40"/>
    <p:sldId id="1322" r:id="rId41"/>
    <p:sldId id="1306" r:id="rId42"/>
    <p:sldId id="1323" r:id="rId43"/>
    <p:sldId id="1324" r:id="rId44"/>
    <p:sldId id="1307" r:id="rId45"/>
    <p:sldId id="1308" r:id="rId46"/>
    <p:sldId id="1309" r:id="rId47"/>
    <p:sldId id="1310" r:id="rId48"/>
    <p:sldId id="1311" r:id="rId49"/>
    <p:sldId id="1312" r:id="rId50"/>
    <p:sldId id="1321" r:id="rId51"/>
    <p:sldId id="1313" r:id="rId52"/>
    <p:sldId id="1319" r:id="rId53"/>
    <p:sldId id="756" r:id="rId54"/>
    <p:sldId id="755" r:id="rId55"/>
    <p:sldId id="1314" r:id="rId56"/>
    <p:sldId id="1315" r:id="rId57"/>
    <p:sldId id="1294" r:id="rId58"/>
    <p:sldId id="1317" r:id="rId59"/>
    <p:sldId id="1318" r:id="rId60"/>
    <p:sldId id="1229" r:id="rId61"/>
    <p:sldId id="1149" r:id="rId62"/>
    <p:sldId id="1274" r:id="rId63"/>
    <p:sldId id="1291" r:id="rId64"/>
    <p:sldId id="1320" r:id="rId65"/>
    <p:sldId id="1325" r:id="rId66"/>
    <p:sldId id="1326" r:id="rId67"/>
    <p:sldId id="1327" r:id="rId68"/>
  </p:sldIdLst>
  <p:sldSz cx="9144000" cy="5715000" type="screen16x10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21"/>
    <a:srgbClr val="E3C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/>
    <p:restoredTop sz="88432"/>
  </p:normalViewPr>
  <p:slideViewPr>
    <p:cSldViewPr>
      <p:cViewPr varScale="1">
        <p:scale>
          <a:sx n="120" d="100"/>
          <a:sy n="120" d="100"/>
        </p:scale>
        <p:origin x="1496" y="16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3EEB7E-342C-4D44-8425-C98E9D60E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3D0DD-932A-5741-880E-160F8E56A8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1C3F073-AC64-0F45-9937-4D0EE9B5E984}" type="datetimeFigureOut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3E12-75FF-1948-A0BC-C4BC40ED2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CBEF-A2D1-1F49-8374-059301F11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DDEE506-C1C1-F54C-BD40-4038D1DAC30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6C4E84-BDFC-C845-8F71-4073A1793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4964-B399-484A-8577-D0634ABA68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32F774-E9B5-3D45-8CA4-AA6FA7471BBC}" type="datetimeFigureOut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514B9D-D61E-4F4B-9546-FEC972D4D3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768350"/>
            <a:ext cx="61404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A3D1E0-B275-2942-BD74-B78E50E5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B21E-BA26-5844-B79E-C0C486E03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462E-DFBE-F243-A709-392C7B2F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9214167-E1A5-3945-8E06-82ED2D3A03C3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A98A093-E190-1643-8621-BBE2A9C510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768350"/>
            <a:ext cx="614045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89A2DD9-251B-444E-A338-898649BE3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997BF2D-BD94-1048-9965-9A6B956FA52A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0D41DE-6798-4242-A467-5F112D2E08E5}" type="slidenum">
              <a:rPr lang="en-GB" alt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Times"/>
              </a:rPr>
              <a:t>Here, </a:t>
            </a:r>
            <a:r>
              <a:rPr lang="en-GB" sz="1800" dirty="0">
                <a:effectLst/>
                <a:latin typeface="MT2MIT"/>
              </a:rPr>
              <a:t>E</a:t>
            </a:r>
            <a:r>
              <a:rPr lang="en-GB" sz="1800" dirty="0">
                <a:effectLst/>
                <a:latin typeface="Times"/>
              </a:rPr>
              <a:t>K is the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Nernst potential, </a:t>
            </a:r>
            <a:r>
              <a:rPr lang="en-GB" sz="1800" dirty="0">
                <a:effectLst/>
                <a:latin typeface="MT2MIT"/>
              </a:rPr>
              <a:t>R </a:t>
            </a:r>
            <a:r>
              <a:rPr lang="en-GB" sz="1800" dirty="0">
                <a:effectLst/>
                <a:latin typeface="Times"/>
              </a:rPr>
              <a:t>is the gas constant, </a:t>
            </a:r>
            <a:r>
              <a:rPr lang="en-GB" sz="1800" dirty="0">
                <a:effectLst/>
                <a:latin typeface="MT2MIT"/>
              </a:rPr>
              <a:t>T </a:t>
            </a:r>
            <a:r>
              <a:rPr lang="en-GB" sz="1800" dirty="0">
                <a:effectLst/>
                <a:latin typeface="Times"/>
              </a:rPr>
              <a:t>is the absolute temperature in kelvin, </a:t>
            </a:r>
            <a:r>
              <a:rPr lang="en-GB" sz="1800" i="1" dirty="0">
                <a:effectLst/>
                <a:latin typeface="Times"/>
              </a:rPr>
              <a:t>z </a:t>
            </a:r>
            <a:r>
              <a:rPr lang="en-GB" sz="1800" dirty="0">
                <a:effectLst/>
                <a:latin typeface="Times"/>
              </a:rPr>
              <a:t>is the valence of K</a:t>
            </a:r>
            <a:r>
              <a:rPr lang="en-GB" sz="1800" dirty="0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Times"/>
              </a:rPr>
              <a:t>, </a:t>
            </a:r>
            <a:r>
              <a:rPr lang="en-GB" sz="1800" dirty="0">
                <a:effectLst/>
                <a:latin typeface="MT2MIT"/>
              </a:rPr>
              <a:t>F </a:t>
            </a:r>
            <a:r>
              <a:rPr lang="en-GB" sz="1800" dirty="0">
                <a:effectLst/>
                <a:latin typeface="Times"/>
              </a:rPr>
              <a:t>is Faraday’s constant,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out</a:t>
            </a:r>
            <a:r>
              <a:rPr lang="en-GB" sz="1800" dirty="0">
                <a:effectLst/>
                <a:latin typeface="Times"/>
              </a:rPr>
              <a:t> and </a:t>
            </a:r>
            <a:r>
              <a:rPr lang="en-GB" sz="1800" dirty="0" err="1">
                <a:effectLst/>
                <a:latin typeface="MT2MIT"/>
              </a:rPr>
              <a:t>ŒK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 err="1">
                <a:effectLst/>
                <a:latin typeface="Times"/>
              </a:rPr>
              <a:t>in</a:t>
            </a:r>
            <a:r>
              <a:rPr lang="en-GB" sz="1800" dirty="0">
                <a:effectLst/>
                <a:latin typeface="Times"/>
              </a:rPr>
              <a:t> are the concentrations of K</a:t>
            </a:r>
            <a:r>
              <a:rPr lang="en-GB" sz="1800" dirty="0">
                <a:effectLst/>
                <a:latin typeface="MT2SYS"/>
              </a:rPr>
              <a:t>C </a:t>
            </a:r>
            <a:r>
              <a:rPr lang="en-GB" sz="1800" dirty="0">
                <a:effectLst/>
                <a:latin typeface="Times"/>
              </a:rPr>
              <a:t>ions outside and inside the cell. A similar formula holds for the </a:t>
            </a:r>
            <a:r>
              <a:rPr lang="en-GB" sz="1800" dirty="0" err="1">
                <a:effectLst/>
                <a:latin typeface="Times"/>
              </a:rPr>
              <a:t>Na</a:t>
            </a:r>
            <a:r>
              <a:rPr lang="en-GB" sz="1800" dirty="0" err="1">
                <a:effectLst/>
                <a:latin typeface="MT2SYS"/>
              </a:rPr>
              <a:t>C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and Cl</a:t>
            </a:r>
            <a:r>
              <a:rPr lang="en-GB" sz="1800" dirty="0">
                <a:effectLst/>
                <a:latin typeface="MT2SYS"/>
              </a:rPr>
              <a:t> </a:t>
            </a:r>
            <a:r>
              <a:rPr lang="en-GB" sz="1800" dirty="0">
                <a:effectLst/>
                <a:latin typeface="Times"/>
              </a:rPr>
              <a:t>Nernst potentials.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941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829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862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14167-E1A5-3945-8E06-82ED2D3A03C3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067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380985" indent="0" algn="ctr">
              <a:buNone/>
              <a:defRPr/>
            </a:lvl2pPr>
            <a:lvl3pPr marL="761970" indent="0" algn="ctr">
              <a:buNone/>
              <a:defRPr/>
            </a:lvl3pPr>
            <a:lvl4pPr marL="1142954" indent="0" algn="ctr">
              <a:buNone/>
              <a:defRPr/>
            </a:lvl4pPr>
            <a:lvl5pPr marL="1523939" indent="0" algn="ctr">
              <a:buNone/>
              <a:defRPr/>
            </a:lvl5pPr>
            <a:lvl6pPr marL="1904924" indent="0" algn="ctr">
              <a:buNone/>
              <a:defRPr/>
            </a:lvl6pPr>
            <a:lvl7pPr marL="2285909" indent="0" algn="ctr">
              <a:buNone/>
              <a:defRPr/>
            </a:lvl7pPr>
            <a:lvl8pPr marL="2666893" indent="0" algn="ctr">
              <a:buNone/>
              <a:defRPr/>
            </a:lvl8pPr>
            <a:lvl9pPr marL="3047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904B62-305C-9C42-89D2-6119E8D3F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D6CB-748E-2A4D-9235-ACA1CC8B3124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A5CDC-63CE-2149-BB64-1D172ABCA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6E990A-4372-3143-8C6B-05BF7CBDF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C18F-E135-A341-9ACE-C10EE9C0B8A2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86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>
                <a:latin typeface="Gill Sans MT" panose="020B0502020104020203" pitchFamily="34" charset="77"/>
              </a:defRPr>
            </a:lvl1pPr>
            <a:lvl2pPr>
              <a:spcAft>
                <a:spcPts val="600"/>
              </a:spcAft>
              <a:defRPr>
                <a:latin typeface="Gill Sans MT" panose="020B0502020104020203" pitchFamily="34" charset="77"/>
              </a:defRPr>
            </a:lvl2pPr>
            <a:lvl3pPr>
              <a:spcAft>
                <a:spcPts val="600"/>
              </a:spcAft>
              <a:defRPr>
                <a:latin typeface="Gill Sans MT" panose="020B0502020104020203" pitchFamily="34" charset="77"/>
              </a:defRPr>
            </a:lvl3pPr>
            <a:lvl4pPr>
              <a:spcAft>
                <a:spcPts val="600"/>
              </a:spcAft>
              <a:defRPr>
                <a:latin typeface="Gill Sans MT" panose="020B0502020104020203" pitchFamily="34" charset="77"/>
              </a:defRPr>
            </a:lvl4pPr>
            <a:lvl5pPr>
              <a:spcAft>
                <a:spcPts val="600"/>
              </a:spcAft>
              <a:defRPr>
                <a:latin typeface="Gill Sans MT" panose="020B050202010402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0C212-5C02-0841-968F-9F42CEC69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EE09-3372-E049-AB13-389BF2DB6A64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5D9107-6114-9943-80E2-AE83171C7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7A0751-7085-4346-AA45-3E148D7E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22EE9-B8A0-0641-9265-052CFE9B95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97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93CF81-ACE4-4544-B7C6-4B3AA9A98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9050B-8877-4640-B6D9-2E87E66B219C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4DB7D0-696F-9241-AE9B-CE074CBD2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354506-7C5F-6747-9655-00931CDCE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4D1D5-66F3-7D4D-9A3F-F24FEF0D885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5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7011"/>
            <a:ext cx="4038600" cy="4140729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D70F9-4211-0143-A00A-74FD549C3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C2FB3-EE14-7E49-98D2-13C02D70E5BC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BDA81-9371-4B44-AAB5-58DD18297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C44E8-8B94-2140-AAC1-D1DB3CA61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77588-0990-C44C-8474-E51C03A2EE1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30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AE9B1B-D176-FE4F-A689-147073DF9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37A3-19CF-D949-812B-5D1B21CC9C08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5752A3-E971-CA43-ABFA-B24AC9FB3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C13404-7FCF-6A45-9196-8A19666B3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72DD2-BA3F-8543-B2C7-E0B55D5E168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97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D602C5-7899-464F-A639-12459D4BC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2A1F-3D8B-B042-B58F-D24C94D3FC8B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159869-5AEA-194C-AD5D-4668FA066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D21F11-F0BF-FB4C-B982-2D648656D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8F552-A29D-2D4E-8192-F2067049371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45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B7CE7D-9A6B-C74C-B7CE-C9B74D6FE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1F30A-C80F-BD4E-A710-DF42755B1458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0F0C16-2F9F-4E49-8ABE-41DC8E1D6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8C51AD-F4CE-DB4B-B82C-25C7F8023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E80F9-0E08-3C4F-9F14-79BF2B78232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68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EE74E-6597-2542-BEAC-6EE46E2B6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AE65-CBF6-3340-A33F-493A066C018D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73538-0A29-944C-9950-62FB5FD02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0C969-E888-BA47-A043-DA41A67CB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AAEAD-034E-5D49-9732-F6556D5202D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9305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6967DE2-EE65-284E-9E01-04B61B39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2490"/>
            <a:ext cx="8229600" cy="95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155C9C-B87E-EC41-A98B-C31C30EBE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7011"/>
            <a:ext cx="8229600" cy="414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46EFE-2A25-E94A-B1D6-640DBF11E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67" smtClean="0">
                <a:latin typeface="Gill Sans MT" panose="020B0502020104020203" pitchFamily="34" charset="77"/>
                <a:ea typeface="ＭＳ Ｐゴシック" charset="-128"/>
              </a:defRPr>
            </a:lvl1pPr>
          </a:lstStyle>
          <a:p>
            <a:pPr>
              <a:defRPr/>
            </a:pPr>
            <a:fld id="{AD94234F-0D0A-E947-8D54-AB6E4080FFC3}" type="datetime1">
              <a:rPr lang="en-GB" altLang="en-US"/>
              <a:pPr>
                <a:defRPr/>
              </a:pPr>
              <a:t>22/01/2023</a:t>
            </a:fld>
            <a:endParaRPr lang="en-GB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2AA15D-0E37-9A4D-800B-5EAD365A4B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318126"/>
            <a:ext cx="2895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67">
                <a:latin typeface="Gill Sans MT" panose="020B0502020104020203" pitchFamily="34" charset="77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16671B-B7F5-A640-A03B-2CB79D5B8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318126"/>
            <a:ext cx="2133600" cy="28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67">
                <a:latin typeface="Gill Sans MT" panose="020B0502020104020203" pitchFamily="34" charset="77"/>
              </a:defRPr>
            </a:lvl1pPr>
          </a:lstStyle>
          <a:p>
            <a:fld id="{07E9AECC-8061-DA49-97AE-2E5615142E93}" type="slidenum">
              <a:rPr lang="en-GB" altLang="en-US"/>
              <a:pPr/>
              <a:t>‹#›</a:t>
            </a:fld>
            <a:endParaRPr lang="en-GB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1CCDBB-A232-0CBD-6C05-BC3916F1E69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2320" y="113770"/>
            <a:ext cx="1603063" cy="579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5pPr>
      <a:lvl6pPr marL="380985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6pPr>
      <a:lvl7pPr marL="761970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7pPr>
      <a:lvl8pPr marL="1142954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8pPr>
      <a:lvl9pPr marL="1523939" algn="l" rtl="0" eaLnBrk="0" fontAlgn="base" hangingPunct="0">
        <a:spcBef>
          <a:spcPct val="0"/>
        </a:spcBef>
        <a:spcAft>
          <a:spcPct val="0"/>
        </a:spcAft>
        <a:defRPr sz="2333">
          <a:solidFill>
            <a:srgbClr val="003D7D"/>
          </a:solidFill>
          <a:latin typeface="Verdana" pitchFamily="34" charset="0"/>
          <a:cs typeface="Arial" charset="0"/>
        </a:defRPr>
      </a:lvl9pPr>
    </p:titleStyle>
    <p:bodyStyle>
      <a:lvl1pPr marL="285739" indent="-285739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2000">
          <a:solidFill>
            <a:schemeClr val="tx1"/>
          </a:solidFill>
          <a:latin typeface="Gill Sans MT" panose="020B0502020104020203" pitchFamily="34" charset="77"/>
          <a:ea typeface="ＭＳ Ｐゴシック" charset="0"/>
          <a:cs typeface="+mn-cs"/>
        </a:defRPr>
      </a:lvl1pPr>
      <a:lvl2pPr marL="619100" indent="-238115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667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2pPr>
      <a:lvl3pPr marL="952462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3pPr>
      <a:lvl4pPr marL="1333447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4pPr>
      <a:lvl5pPr marL="1714431" indent="-190492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333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5pPr>
      <a:lvl6pPr marL="209541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6pPr>
      <a:lvl7pPr marL="2476401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7pPr>
      <a:lvl8pPr marL="2857386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8pPr>
      <a:lvl9pPr marL="3238370" indent="-19049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3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contents/optimization.htm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AF6BA273-C058-A046-BA6B-4B58FA82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619100" indent="-238115">
              <a:spcBef>
                <a:spcPct val="20000"/>
              </a:spcBef>
              <a:buFont typeface="Verdana" panose="020B0604030504040204" pitchFamily="34" charset="0"/>
              <a:buChar char="−"/>
              <a:defRPr sz="1667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52462" indent="-190492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33447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714431" indent="-190492">
              <a:spcBef>
                <a:spcPct val="20000"/>
              </a:spcBef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333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66BD3-0E5B-9C42-A03F-75400BAFC63E}" type="slidenum">
              <a:rPr lang="en-GB" altLang="en-US" sz="1167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167" dirty="0"/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CB2856F0-5122-C748-A4E1-B1FC924A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5332"/>
            <a:ext cx="6299729" cy="251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333" dirty="0">
                <a:solidFill>
                  <a:srgbClr val="003D7D"/>
                </a:solidFill>
              </a:rPr>
              <a:t>Machine Learning for Neuroscience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GB" sz="2000" dirty="0">
                <a:solidFill>
                  <a:srgbClr val="003D7D"/>
                </a:solidFill>
              </a:rPr>
              <a:t>Neural Networks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sz="2000" dirty="0">
              <a:solidFill>
                <a:srgbClr val="003D7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003D7D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000" dirty="0">
              <a:solidFill>
                <a:srgbClr val="003D7D"/>
              </a:solidFill>
            </a:endParaRP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77FCB97C-8E46-1747-89C5-F16122F24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139" y="3611488"/>
            <a:ext cx="4415896" cy="122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Payam Barnaghi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Department of Brain Sciences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Imperial College London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333" dirty="0">
                <a:solidFill>
                  <a:srgbClr val="003D7D"/>
                </a:solidFill>
              </a:rPr>
              <a:t>January 2023</a:t>
            </a:r>
          </a:p>
        </p:txBody>
      </p:sp>
      <p:sp>
        <p:nvSpPr>
          <p:cNvPr id="16388" name="Rectangle 8">
            <a:extLst>
              <a:ext uri="{FF2B5EF4-FFF2-40B4-BE49-F238E27FC236}">
                <a16:creationId xmlns:a16="http://schemas.microsoft.com/office/drawing/2014/main" id="{668D6855-F81A-A24F-918B-A2C47560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292" y="5197740"/>
            <a:ext cx="298979" cy="3611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8BEC9-A3BB-7FCC-2484-4024CA13A7BA}"/>
              </a:ext>
            </a:extLst>
          </p:cNvPr>
          <p:cNvSpPr/>
          <p:nvPr/>
        </p:nvSpPr>
        <p:spPr>
          <a:xfrm>
            <a:off x="8376976" y="5241190"/>
            <a:ext cx="40895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3B2A-872E-5942-A31F-CD4EDB9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D196B-99C1-7A44-A7CE-B5C53011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D53D55-EF41-3743-9700-4ED13771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67" y="1177313"/>
            <a:ext cx="2391833" cy="50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CCEEA80-E8A5-5144-951E-F4EEE698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61" y="2026708"/>
            <a:ext cx="3799417" cy="32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D289-99B4-9B4A-9EE7-4330F117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B068-7054-9245-B012-9E556151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33" dirty="0"/>
              <a:t>The half rectifying nonlinearity simulates some of the properties of biological neurons:</a:t>
            </a:r>
          </a:p>
          <a:p>
            <a:pPr lvl="1"/>
            <a:r>
              <a:rPr lang="en-US" sz="2000" dirty="0"/>
              <a:t>For some inputs, biological neurons are completely inactive</a:t>
            </a:r>
          </a:p>
          <a:p>
            <a:pPr lvl="1"/>
            <a:r>
              <a:rPr lang="en-US" sz="2000" dirty="0"/>
              <a:t>For some inputs, a biological neuron’s output is proportional to its inputs</a:t>
            </a:r>
          </a:p>
          <a:p>
            <a:pPr lvl="1"/>
            <a:r>
              <a:rPr lang="en-US" sz="2000" dirty="0"/>
              <a:t>Most of the time, biological neurons operate in a way that they are inactive (i.e., they have sparse activation).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FD5A-5050-D84B-8E1B-F23DF042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062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061F-5A41-5048-A33A-5315265A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E120B-7512-6D48-A4F5-47494F4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9F4F3B-1107-9A44-A66A-23C721D1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982928"/>
            <a:ext cx="3439583" cy="155575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A304930-30B7-2F46-B729-0900A6A0E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1" y="2591595"/>
            <a:ext cx="3439583" cy="29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8276-8F6A-1141-A64F-6F6B2CEF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 Rectification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9FEBE-7D27-8A4D-BEFD-D3D3487A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536F519-F4E7-8F4F-AD73-F6B43EE3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54" y="1417340"/>
            <a:ext cx="4487333" cy="68791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3C3FD5-B8D2-7448-A909-6FEC4056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214500"/>
            <a:ext cx="36830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5238-C5E2-71FB-1E1D-9E926F7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linearity in machine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535F-A90A-A785-3941-34AB7D49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past lectures we have seen that the decision space and feature representation in most of the machine learning problems is not linear.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So the question is how to add nonlinearity to the neural networks models?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57DD-B2BB-3109-CE92-FB7BF715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126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FC-DEDF-A0DC-2C29-1B46085F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0EE5-30A5-E5AC-F870-174E705F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overcome the limitations of linear models by also incorporating one or more hidden layers (with activation functions). </a:t>
            </a:r>
          </a:p>
          <a:p>
            <a:r>
              <a:rPr lang="en-GB" b="0" i="0" u="none" strike="noStrike" dirty="0">
                <a:effectLst/>
              </a:rPr>
              <a:t>The easiest way to do this is to stack many fully connected layers on top of each other. </a:t>
            </a:r>
          </a:p>
          <a:p>
            <a:r>
              <a:rPr lang="en-GB" b="0" i="0" u="none" strike="noStrike" dirty="0">
                <a:effectLst/>
              </a:rPr>
              <a:t>Each layer feeds into the layer above it, until we generate outputs.</a:t>
            </a:r>
          </a:p>
          <a:p>
            <a:r>
              <a:rPr lang="en-GB" dirty="0"/>
              <a:t>This architecture is commonly called a multilayer perceptron, often abbreviated as </a:t>
            </a:r>
            <a:r>
              <a:rPr lang="en-GB" i="1" dirty="0"/>
              <a:t>MLP.</a:t>
            </a:r>
            <a:r>
              <a:rPr lang="en-GB" dirty="0"/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CE930-4D7F-F628-A944-46133D42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0544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3F3-C05E-D156-701B-0CD3B6B1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Multilayer perceptron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A676-8820-B6B6-6FF0-E1E4E795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BD9B19A3-3884-43E3-D202-DD879268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9308"/>
            <a:ext cx="7056784" cy="364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3D519F-FB93-EE90-1DEC-7EE313BAFAF4}"/>
              </a:ext>
            </a:extLst>
          </p:cNvPr>
          <p:cNvSpPr txBox="1"/>
          <p:nvPr/>
        </p:nvSpPr>
        <p:spPr>
          <a:xfrm>
            <a:off x="815560" y="5290830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cs typeface="Arial" panose="020B0604020202020204" pitchFamily="34" charset="0"/>
              </a:rPr>
              <a:t>Drawn using: https://</a:t>
            </a:r>
            <a:r>
              <a:rPr lang="en-GB" sz="900" dirty="0" err="1">
                <a:cs typeface="Arial" panose="020B0604020202020204" pitchFamily="34" charset="0"/>
              </a:rPr>
              <a:t>alexlenail.me</a:t>
            </a:r>
            <a:r>
              <a:rPr lang="en-GB" sz="900" dirty="0">
                <a:cs typeface="Arial" panose="020B0604020202020204" pitchFamily="34" charset="0"/>
              </a:rPr>
              <a:t>/NN-SVG/</a:t>
            </a:r>
          </a:p>
        </p:txBody>
      </p:sp>
    </p:spTree>
    <p:extLst>
      <p:ext uri="{BB962C8B-B14F-4D97-AF65-F5344CB8AC3E}">
        <p14:creationId xmlns:p14="http://schemas.microsoft.com/office/powerpoint/2010/main" val="69625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DF66-2141-7BB6-5156-14797170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architecture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5151-0369-731F-D21C-5FF4FA41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We can think of the first L−1 layers as our representation and the final layer as our linear predictor.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2B77F-518A-79E1-AAD7-F312C9F5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5775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9D1B-BB70-EDDE-A6BA-ADAC3FBA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07A0-AB8E-C1D9-0A60-CE1E6B00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layer </a:t>
            </a:r>
          </a:p>
          <a:p>
            <a:r>
              <a:rPr lang="en-GB" dirty="0"/>
              <a:t>Hidden layers </a:t>
            </a:r>
          </a:p>
          <a:p>
            <a:r>
              <a:rPr lang="en-GB" dirty="0"/>
              <a:t>Output layer</a:t>
            </a:r>
          </a:p>
          <a:p>
            <a:endParaRPr lang="en-GB" dirty="0"/>
          </a:p>
          <a:p>
            <a:r>
              <a:rPr lang="en-GB" dirty="0"/>
              <a:t>The number of hidden layers determine the depth of the network. The term “deep learning” originates from this terminology. </a:t>
            </a:r>
          </a:p>
          <a:p>
            <a:r>
              <a:rPr lang="en-GB" dirty="0"/>
              <a:t>The width of the network is determined by the number of nodes (dimensionality) in the hidden layer(s).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0B4D-262A-9834-0C47-94EBA3FD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0649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8053-FDC9-B60F-A57E-944D259D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neuroscience has inspired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2C-242C-8F94-9A26-4CC2246C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 idea of using may layers of connected neurons and networks (here are very structurally connected). </a:t>
            </a:r>
          </a:p>
          <a:p>
            <a:r>
              <a:rPr lang="en-GB" dirty="0"/>
              <a:t>The concept of using an activation function. </a:t>
            </a:r>
          </a:p>
          <a:p>
            <a:r>
              <a:rPr lang="en-GB" dirty="0"/>
              <a:t>There are several more advanced architectures that mimic other concepts from neuroscience such as memory based models (e.g. LSTM), attention based models (e.g. Transformers).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9669E-D4A0-A023-7685-AE2BE499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46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4919-EC1D-914C-A2DE-40333534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Hodgkin-Huxley neuron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1BFD8-F2E5-5846-A4CC-EC6E3BE5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85DF1-9EC5-174D-BEA3-399DA17B7E86}"/>
              </a:ext>
            </a:extLst>
          </p:cNvPr>
          <p:cNvSpPr txBox="1"/>
          <p:nvPr/>
        </p:nvSpPr>
        <p:spPr>
          <a:xfrm>
            <a:off x="899592" y="4117963"/>
            <a:ext cx="7115100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This is a computational model of a biological neuron; in contrast, in ML we are interested in modelling an </a:t>
            </a:r>
            <a:r>
              <a:rPr lang="en-US" sz="2333" dirty="0">
                <a:solidFill>
                  <a:srgbClr val="7030A0"/>
                </a:solidFill>
                <a:latin typeface="Gill Sans MT" panose="020B0502020104020203" pitchFamily="34" charset="77"/>
              </a:rPr>
              <a:t>artificial neuron </a:t>
            </a:r>
            <a:r>
              <a:rPr lang="en-US" sz="2000" dirty="0">
                <a:latin typeface="Gill Sans MT" panose="020B0502020104020203" pitchFamily="34" charset="77"/>
              </a:rPr>
              <a:t>that can help us to solve (machine) learning and decision-making problems.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B858B14-6F23-0B49-AFDA-4A70E2EC7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1" y="793887"/>
            <a:ext cx="5496083" cy="3103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1EDCE-3486-4B43-A536-4BC44BAD9630}"/>
              </a:ext>
            </a:extLst>
          </p:cNvPr>
          <p:cNvSpPr txBox="1"/>
          <p:nvPr/>
        </p:nvSpPr>
        <p:spPr>
          <a:xfrm>
            <a:off x="896808" y="5432542"/>
            <a:ext cx="4281941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33" dirty="0"/>
              <a:t>Image from: http://</a:t>
            </a:r>
            <a:r>
              <a:rPr lang="en-US" sz="833" dirty="0" err="1"/>
              <a:t>www.math.pitt.edu</a:t>
            </a:r>
            <a:r>
              <a:rPr lang="en-US" sz="833" dirty="0"/>
              <a:t>/~</a:t>
            </a:r>
            <a:r>
              <a:rPr lang="en-US" sz="833" dirty="0" err="1"/>
              <a:t>bdoiron</a:t>
            </a:r>
            <a:r>
              <a:rPr lang="en-US" sz="833" dirty="0"/>
              <a:t>/assets/ermentrout-and-terman-ch-1.pdf</a:t>
            </a:r>
          </a:p>
        </p:txBody>
      </p:sp>
    </p:spTree>
    <p:extLst>
      <p:ext uri="{BB962C8B-B14F-4D97-AF65-F5344CB8AC3E}">
        <p14:creationId xmlns:p14="http://schemas.microsoft.com/office/powerpoint/2010/main" val="3891419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4441-1871-2CA5-4614-187187DB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9A52-F495-E3CF-46C1-E1F2B495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Forward propagation</a:t>
            </a:r>
            <a:r>
              <a:rPr lang="en-GB" b="0" i="0" u="none" strike="noStrike" dirty="0">
                <a:effectLst/>
              </a:rPr>
              <a:t> (or </a:t>
            </a:r>
            <a:r>
              <a:rPr lang="en-GB" b="0" i="1" u="none" strike="noStrike" dirty="0">
                <a:effectLst/>
              </a:rPr>
              <a:t>forward pass</a:t>
            </a:r>
            <a:r>
              <a:rPr lang="en-GB" b="0" i="0" u="none" strike="noStrike" dirty="0">
                <a:effectLst/>
              </a:rPr>
              <a:t>) refers to the calculation and storage of intermediate variables (including outputs) for a neural network in order from the input layer to the output layer. </a:t>
            </a:r>
          </a:p>
          <a:p>
            <a:r>
              <a:rPr lang="en-GB" b="0" i="0" u="none" strike="noStrike" dirty="0">
                <a:effectLst/>
              </a:rPr>
              <a:t>We now work step-by-step through the mechanics of a neural network with one hidden layer. </a:t>
            </a:r>
          </a:p>
          <a:p>
            <a:r>
              <a:rPr lang="en-GB" dirty="0"/>
              <a:t>For the sake of simplicity, let’s assume that our hidden layer does not include a bias term.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1404B-57F2-CEE7-C616-2BB8E22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2391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21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9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22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05" y="3657240"/>
            <a:ext cx="114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2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step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23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7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9A3D-008E-35C4-9A58-8D4984F5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6B8C-3F36-70A9-45D8-015BEFC1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u="none" strike="noStrike" dirty="0">
                <a:effectLst/>
              </a:rPr>
              <a:t>Backpropagation</a:t>
            </a:r>
            <a:r>
              <a:rPr lang="en-GB" b="0" i="0" u="none" strike="noStrike" dirty="0">
                <a:effectLst/>
              </a:rPr>
              <a:t> refers to the method of calculating the gradient of neural network parameters. </a:t>
            </a:r>
          </a:p>
          <a:p>
            <a:r>
              <a:rPr lang="en-GB" b="0" i="0" u="none" strike="noStrike" dirty="0">
                <a:effectLst/>
              </a:rPr>
              <a:t>The method traverses the network in reverse order, from the output to the input layer, according to the </a:t>
            </a:r>
            <a:r>
              <a:rPr lang="en-GB" b="0" i="1" u="none" strike="noStrike" dirty="0">
                <a:effectLst/>
              </a:rPr>
              <a:t>chain rule</a:t>
            </a:r>
            <a:r>
              <a:rPr lang="en-GB" b="0" i="0" u="none" strike="noStrike" dirty="0">
                <a:effectLst/>
              </a:rPr>
              <a:t> from calculus. </a:t>
            </a:r>
          </a:p>
          <a:p>
            <a:r>
              <a:rPr lang="en-GB" b="0" i="0" u="none" strike="noStrike" dirty="0">
                <a:effectLst/>
              </a:rPr>
              <a:t>The algorithm stores any intermediate variables (partial derivatives) required while calculating the gradient with respect to some parameters.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FD3B-1A2A-59A7-D7A9-5800D693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41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5B46-D574-30CA-269A-65BEFF90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29B5-D6A1-3C1D-2009-929F7B0F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we start with random weight initialisation </a:t>
            </a:r>
          </a:p>
          <a:p>
            <a:r>
              <a:rPr lang="en-GB" dirty="0"/>
              <a:t>And then go through multiple iterations applying all the training samples (forward propagation)</a:t>
            </a:r>
          </a:p>
          <a:p>
            <a:r>
              <a:rPr lang="en-GB" dirty="0"/>
              <a:t>Then calculate the error/loss based on a loss function </a:t>
            </a:r>
          </a:p>
          <a:p>
            <a:r>
              <a:rPr lang="en-GB" dirty="0"/>
              <a:t>After that we use the error/loss value to update the weights </a:t>
            </a:r>
          </a:p>
          <a:p>
            <a:r>
              <a:rPr lang="en-GB" dirty="0"/>
              <a:t>We repeat this training iteration several times; in NN terms each iteration of trying all the training samples in one round is called on “</a:t>
            </a:r>
            <a:r>
              <a:rPr lang="en-GB" i="1" dirty="0"/>
              <a:t>epoch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F0E62-FCEE-4D99-C5BE-E52F1478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256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D4B2-A4B3-69DF-FB08-29407217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4A37-1C3B-957F-5626-9A71D1A2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When training neural networks, forward and backward propagation depend on each other. </a:t>
            </a:r>
          </a:p>
          <a:p>
            <a:r>
              <a:rPr lang="en-GB" b="0" i="0" u="none" strike="noStrike" dirty="0">
                <a:effectLst/>
              </a:rPr>
              <a:t>In forward propagation, we traverse the computational graph in the direction of dependencies and compute all the variables on its path. </a:t>
            </a:r>
          </a:p>
          <a:p>
            <a:r>
              <a:rPr lang="en-GB" b="0" i="0" u="none" strike="noStrike" dirty="0">
                <a:effectLst/>
              </a:rPr>
              <a:t>These are then used for backpropagation where the compute order on the graph is reversed.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4B971-CAF6-60BA-42E1-0B44BE7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206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0352-4E0D-AB95-AF31-FD455491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 neural network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44D6-BE4E-CCDF-C645-D3D79105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the question is how to update the weights to optimise the model to obtain less error/loss.</a:t>
            </a:r>
          </a:p>
          <a:p>
            <a:r>
              <a:rPr lang="en-GB" dirty="0"/>
              <a:t>We need a way to calculate the intermediary values for backpropagation and updating the weights. </a:t>
            </a:r>
          </a:p>
          <a:p>
            <a:r>
              <a:rPr lang="en-GB" dirty="0"/>
              <a:t>We need a hyperparameter to control the rate of change. This is often done by a hyperparameter called  “</a:t>
            </a:r>
            <a:r>
              <a:rPr lang="en-GB" i="1" dirty="0"/>
              <a:t>learning rate</a:t>
            </a:r>
            <a:r>
              <a:rPr lang="en-GB" dirty="0"/>
              <a:t>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CFD3-5412-9FB8-5033-48FB2B33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7431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propagation – Loss function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29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6D2E8A2-BB82-4744-A2E8-BA194A3CF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26420AB-D58C-604F-A88F-F19F0E525D42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5B330B-4735-8448-9728-D285CB59EE9D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A27CC1-8BC9-8349-98E7-C5326D50BC7B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C6360-1296-8E45-8093-0BAE79CBBD4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275FD6-726D-0F45-9EEC-02B56D737BE7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B9DEB-E1E6-E647-9929-1A83871E5D2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033F7B-07CB-7E4C-99AA-AC4BD31CA2B3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8C86AD4-6C95-F44A-9672-F8DD95E63173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17A50-C199-B844-B192-30B250CF1F24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60B2A7-0D8A-CA4E-9BB4-A237935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776ED9-4636-4F40-B6CD-52533040C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D5C45-3712-8A4C-BE9E-C5E1A821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C8A62C-0627-B17C-6FC4-0C3B99B92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18D1E1-DEA8-F7C5-4C01-74003AC26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7F1516-8334-2756-2F90-2EAE22E1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37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4E6A-0B2A-D973-6341-04890660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Gradient in neural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950B-0D48-D2E3-FD99-25D6B113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 more precisely </a:t>
            </a:r>
            <a:r>
              <a:rPr lang="en-GB" b="0" i="0" u="none" strike="noStrike" dirty="0">
                <a:effectLst/>
              </a:rPr>
              <a:t>gradient of neural network parameters. </a:t>
            </a:r>
          </a:p>
          <a:p>
            <a:r>
              <a:rPr lang="en-GB" dirty="0"/>
              <a:t>In backpropagation, we need to calculate the partial derivates of variables with respect to some parameters.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ADFF-A798-3BA5-2F1C-8422E69A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886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2BEF-4240-0076-A8E8-FF156DF5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Derivatives and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5EC8-688D-778D-9E57-50D1D9A0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</a:rPr>
              <a:t>A </a:t>
            </a:r>
            <a:r>
              <a:rPr lang="en-GB" b="0" i="1" u="none" strike="noStrike" dirty="0">
                <a:effectLst/>
              </a:rPr>
              <a:t>derivative</a:t>
            </a:r>
            <a:r>
              <a:rPr lang="en-GB" b="0" i="0" u="none" strike="noStrike" dirty="0">
                <a:effectLst/>
              </a:rPr>
              <a:t> is the rate of change in a function with respect to changes in its arguments. </a:t>
            </a:r>
          </a:p>
          <a:p>
            <a:r>
              <a:rPr lang="en-GB" b="0" i="0" u="none" strike="noStrike" dirty="0">
                <a:effectLst/>
              </a:rPr>
              <a:t>Derivatives can tell us how rapidly a loss function would increase or decrease were we to </a:t>
            </a:r>
            <a:r>
              <a:rPr lang="en-GB" b="0" i="1" u="none" strike="noStrike" dirty="0">
                <a:effectLst/>
              </a:rPr>
              <a:t>increase</a:t>
            </a:r>
            <a:r>
              <a:rPr lang="en-GB" b="0" i="0" u="none" strike="noStrike" dirty="0">
                <a:effectLst/>
              </a:rPr>
              <a:t> or </a:t>
            </a:r>
            <a:r>
              <a:rPr lang="en-GB" b="0" i="1" u="none" strike="noStrike" dirty="0">
                <a:effectLst/>
              </a:rPr>
              <a:t>decrease</a:t>
            </a:r>
            <a:r>
              <a:rPr lang="en-GB" b="0" i="0" u="none" strike="noStrike" dirty="0">
                <a:effectLst/>
              </a:rPr>
              <a:t> each parameter by an infinitesimally small amount.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2E9FD-6772-010D-C3D0-3681A40A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31</a:t>
            </a:fld>
            <a:endParaRPr lang="en-GB" alt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98A8FA2-8AB4-5298-7C70-18FC81E6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857500"/>
            <a:ext cx="3594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32</a:t>
            </a:fld>
            <a:endParaRPr lang="en-GB" alt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89EB65-BB8E-083D-16B9-CE8FFF8DF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/>
          <a:stretch/>
        </p:blipFill>
        <p:spPr>
          <a:xfrm>
            <a:off x="679748" y="1298923"/>
            <a:ext cx="6241256" cy="1896059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E2ED8857-8FFB-032F-1D57-E590ABC2B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82640"/>
            <a:ext cx="1384300" cy="4826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F4F43EC9-6914-1059-71DB-91BFDDD5073E}"/>
              </a:ext>
            </a:extLst>
          </p:cNvPr>
          <p:cNvSpPr/>
          <p:nvPr/>
        </p:nvSpPr>
        <p:spPr>
          <a:xfrm rot="16200000">
            <a:off x="1947929" y="2177644"/>
            <a:ext cx="567623" cy="2376266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B7391B1-C787-411C-8718-0612FBDAD72C}"/>
              </a:ext>
            </a:extLst>
          </p:cNvPr>
          <p:cNvSpPr/>
          <p:nvPr/>
        </p:nvSpPr>
        <p:spPr>
          <a:xfrm rot="16200000">
            <a:off x="3399494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EBA783-5108-3133-DCCA-21A686559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69" y="3717652"/>
            <a:ext cx="1143000" cy="508000"/>
          </a:xfrm>
          <a:prstGeom prst="rect">
            <a:avLst/>
          </a:prstGeom>
        </p:spPr>
      </p:pic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F8F2DA33-4E29-6CCE-8EE2-03181BF18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1" y="3715748"/>
            <a:ext cx="1346200" cy="431800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985E0CA5-DC1F-7448-84DE-A5F1CF884698}"/>
              </a:ext>
            </a:extLst>
          </p:cNvPr>
          <p:cNvSpPr/>
          <p:nvPr/>
        </p:nvSpPr>
        <p:spPr>
          <a:xfrm rot="16200000">
            <a:off x="4783852" y="2284915"/>
            <a:ext cx="567623" cy="2177027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FE17017-0733-62B4-6E60-71377F2F4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03" y="3563894"/>
            <a:ext cx="1358900" cy="647700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38B29EE8-A631-FDA4-F56B-878CDEFFC3FE}"/>
              </a:ext>
            </a:extLst>
          </p:cNvPr>
          <p:cNvSpPr/>
          <p:nvPr/>
        </p:nvSpPr>
        <p:spPr>
          <a:xfrm rot="16200000">
            <a:off x="6133377" y="3125154"/>
            <a:ext cx="567623" cy="481248"/>
          </a:xfrm>
          <a:prstGeom prst="leftBrace">
            <a:avLst>
              <a:gd name="adj1" fmla="val 8333"/>
              <a:gd name="adj2" fmla="val 46663"/>
            </a:avLst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36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33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/>
                        <m:t>0.3364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51" y="3001516"/>
                <a:ext cx="6177012" cy="209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0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34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400"/>
                        <m:t>0.3364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 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4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400" b="1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5773888" cy="3248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45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35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 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/>
                        <m:t>0.0788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0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en-GB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200" b="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× 0.5</m:t>
                      </m:r>
                      <m:r>
                        <a:rPr lang="en-GB" sz="1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GB" sz="1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200"/>
                        <m:t>0.3364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=0.5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1.16=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𝟓𝟖</m:t>
                    </m:r>
                    <m:r>
                      <a:rPr lang="en-GB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 </a:t>
                </a:r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=0.34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1.16=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7030A0"/>
                          </a:solidFill>
                        </a:rPr>
                        <m:t>0.3944</m:t>
                      </m:r>
                    </m:oMath>
                  </m:oMathPara>
                </a14:m>
                <a:endParaRPr lang="en-GB" sz="1200" b="1" dirty="0"/>
              </a:p>
              <a:p>
                <a:endParaRPr lang="en-GB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11 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0.394=</m:t>
                      </m:r>
                      <m:r>
                        <m:rPr>
                          <m:nor/>
                        </m:rPr>
                        <a:rPr lang="en-GB" sz="1200" b="1" smtClean="0">
                          <a:solidFill>
                            <a:srgbClr val="FF0000"/>
                          </a:solidFill>
                        </a:rPr>
                        <m:t>0.0788</m:t>
                      </m:r>
                    </m:oMath>
                  </m:oMathPara>
                </a14:m>
                <a:endParaRPr lang="en-GB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5" y="2577967"/>
                <a:ext cx="4971169" cy="305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</a:t>
            </a:r>
            <a:r>
              <a:rPr lang="en-GB" sz="1400" baseline="300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6325349" y="2577967"/>
            <a:ext cx="18004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w1 - grad_w1;</a:t>
            </a:r>
          </a:p>
          <a:p>
            <a:endParaRPr lang="en-GB" sz="1400" dirty="0"/>
          </a:p>
          <a:p>
            <a:r>
              <a:rPr lang="en-GB" sz="1400" dirty="0"/>
              <a:t>w2 = w2 - grad_w2;</a:t>
            </a:r>
          </a:p>
        </p:txBody>
      </p:sp>
    </p:spTree>
    <p:extLst>
      <p:ext uri="{BB962C8B-B14F-4D97-AF65-F5344CB8AC3E}">
        <p14:creationId xmlns:p14="http://schemas.microsoft.com/office/powerpoint/2010/main" val="1640924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D04B-63E2-2102-E151-FA24237B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backpropagation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8111A-C574-1A6E-5B30-13CB1C3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F5F30-DA14-6844-684F-7A1579FC201D}"/>
              </a:ext>
            </a:extLst>
          </p:cNvPr>
          <p:cNvSpPr txBox="1"/>
          <p:nvPr/>
        </p:nvSpPr>
        <p:spPr>
          <a:xfrm>
            <a:off x="587699" y="930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7816F-BECC-D34B-A88B-28298BB311EF}"/>
              </a:ext>
            </a:extLst>
          </p:cNvPr>
          <p:cNvSpPr txBox="1"/>
          <p:nvPr/>
        </p:nvSpPr>
        <p:spPr>
          <a:xfrm>
            <a:off x="457200" y="15031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92BFC-ECEA-C627-0DB9-B262B993C1D9}"/>
              </a:ext>
            </a:extLst>
          </p:cNvPr>
          <p:cNvSpPr txBox="1"/>
          <p:nvPr/>
        </p:nvSpPr>
        <p:spPr>
          <a:xfrm>
            <a:off x="473090" y="209845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0.3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42043D7-A979-D261-24DE-02997A02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2644" r="2123"/>
          <a:stretch/>
        </p:blipFill>
        <p:spPr>
          <a:xfrm>
            <a:off x="871751" y="847624"/>
            <a:ext cx="6353845" cy="16188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8AD8A1-8A5C-C7DA-F1F8-9791963A929F}"/>
              </a:ext>
            </a:extLst>
          </p:cNvPr>
          <p:cNvSpPr txBox="1"/>
          <p:nvPr/>
        </p:nvSpPr>
        <p:spPr>
          <a:xfrm>
            <a:off x="2051720" y="93001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0136F-474A-B210-2517-5B108B8502F3}"/>
              </a:ext>
            </a:extLst>
          </p:cNvPr>
          <p:cNvSpPr txBox="1"/>
          <p:nvPr/>
        </p:nvSpPr>
        <p:spPr>
          <a:xfrm>
            <a:off x="2016656" y="1349275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C4C71-EE04-E744-A4E9-FA978271D3DE}"/>
              </a:ext>
            </a:extLst>
          </p:cNvPr>
          <p:cNvSpPr txBox="1"/>
          <p:nvPr/>
        </p:nvSpPr>
        <p:spPr>
          <a:xfrm>
            <a:off x="2016656" y="1719839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7F570-180A-A3C9-10C3-EDB5A50E4CCC}"/>
              </a:ext>
            </a:extLst>
          </p:cNvPr>
          <p:cNvSpPr txBox="1"/>
          <p:nvPr/>
        </p:nvSpPr>
        <p:spPr>
          <a:xfrm>
            <a:off x="4860032" y="129285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/>
              <p:nvPr/>
            </p:nvSpPr>
            <p:spPr>
              <a:xfrm>
                <a:off x="513489" y="2548867"/>
                <a:ext cx="4563109" cy="2741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1×0.2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0.5 × 0.1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0.3 × 0.3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0.34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i="1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0, 0.34</m:t>
                              </m:r>
                            </m:e>
                          </m:d>
                        </m:e>
                      </m:func>
                      <m:r>
                        <a:rPr lang="en-GB" sz="1100" i="1">
                          <a:latin typeface="Cambria Math" panose="02040503050406030204" pitchFamily="18" charset="0"/>
                        </a:rPr>
                        <m:t>=0.34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 0.5=0.17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(0.75−0.17)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1100" i="1">
                          <a:latin typeface="Cambria Math" panose="02040503050406030204" pitchFamily="18" charset="0"/>
                        </a:rPr>
                        <m:t>0.3364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=2 × 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0.75 −0.17</m:t>
                          </m: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</a:rPr>
                        <m:t>=1.16 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=0.5 ×</m:t>
                    </m:r>
                    <m:r>
                      <a:rPr lang="en-GB" sz="1100" i="1">
                        <a:latin typeface="Cambria Math" panose="02040503050406030204" pitchFamily="18" charset="0"/>
                      </a:rPr>
                      <m:t>𝑔𝑟𝑎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GB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=0.5 × 1.16=</m:t>
                    </m:r>
                    <m:r>
                      <a:rPr lang="en-GB" sz="11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0.58 </m:t>
                    </m:r>
                  </m:oMath>
                </a14:m>
                <a:r>
                  <a:rPr lang="en-GB" sz="1100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=0.34 × 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1.16=</m:t>
                      </m:r>
                      <m:r>
                        <m:rPr>
                          <m:nor/>
                        </m:rPr>
                        <a:rPr lang="en-GB" sz="1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0.3944</m:t>
                      </m:r>
                    </m:oMath>
                  </m:oMathPara>
                </a14:m>
                <a:endParaRPr lang="en-GB" sz="1100" dirty="0">
                  <a:latin typeface="Cambria Math" panose="02040503050406030204" pitchFamily="18" charset="0"/>
                </a:endParaRPr>
              </a:p>
              <a:p>
                <a:endParaRPr lang="en-GB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1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11 ×</m:t>
                      </m:r>
                      <m:r>
                        <a:rPr lang="en-GB" sz="1100" i="1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</a:rPr>
                        <m:t>=0.2 × </m:t>
                      </m:r>
                      <m:r>
                        <a:rPr lang="en-GB" sz="1100" i="0">
                          <a:latin typeface="Cambria Math" panose="02040503050406030204" pitchFamily="18" charset="0"/>
                        </a:rPr>
                        <m:t>0.394=</m:t>
                      </m:r>
                      <m:r>
                        <m:rPr>
                          <m:nor/>
                        </m:rPr>
                        <a:rPr lang="en-GB" sz="1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0.0788</m:t>
                      </m:r>
                    </m:oMath>
                  </m:oMathPara>
                </a14:m>
                <a:endParaRPr lang="en-GB" sz="11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F93F30-3DF0-9F6C-C066-E95C83FF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" y="2548867"/>
                <a:ext cx="4563109" cy="2741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701A993-2417-1A73-8C41-EF37BD2C78EA}"/>
              </a:ext>
            </a:extLst>
          </p:cNvPr>
          <p:cNvSpPr txBox="1"/>
          <p:nvPr/>
        </p:nvSpPr>
        <p:spPr>
          <a:xfrm>
            <a:off x="7731454" y="113896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y = 0.75 (output)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A7967-BE35-E2F6-272E-79E58CCFFFA0}"/>
              </a:ext>
            </a:extLst>
          </p:cNvPr>
          <p:cNvSpPr txBox="1"/>
          <p:nvPr/>
        </p:nvSpPr>
        <p:spPr>
          <a:xfrm>
            <a:off x="117063" y="69726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D38C2-C588-13A7-DAAF-38DA4454E1E3}"/>
              </a:ext>
            </a:extLst>
          </p:cNvPr>
          <p:cNvSpPr txBox="1"/>
          <p:nvPr/>
        </p:nvSpPr>
        <p:spPr>
          <a:xfrm>
            <a:off x="7731454" y="1662021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</a:rPr>
              <a:t>loss = (y – o)2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/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B19557-CDC6-DBDC-9F8A-9EFBB4CD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2" y="2006570"/>
                <a:ext cx="1773731" cy="3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/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5BF9CD-C608-277F-49EE-2EA1FBD6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3" y="663848"/>
                <a:ext cx="20774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/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B359D1-0555-0477-41EA-3939E669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13" y="663848"/>
                <a:ext cx="194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/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6C0D1D-7E25-1074-B160-ED550538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38" y="621497"/>
                <a:ext cx="46145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/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7CE28F-0DCB-3B48-E871-A7A6F46F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20" y="642673"/>
                <a:ext cx="46145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8A003F-E169-41B4-2035-EAD313EA755A}"/>
              </a:ext>
            </a:extLst>
          </p:cNvPr>
          <p:cNvCxnSpPr>
            <a:cxnSpLocks/>
          </p:cNvCxnSpPr>
          <p:nvPr/>
        </p:nvCxnSpPr>
        <p:spPr>
          <a:xfrm flipV="1">
            <a:off x="2016656" y="985292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E41D3-EE72-3591-6760-0B599728D343}"/>
              </a:ext>
            </a:extLst>
          </p:cNvPr>
          <p:cNvCxnSpPr>
            <a:cxnSpLocks/>
          </p:cNvCxnSpPr>
          <p:nvPr/>
        </p:nvCxnSpPr>
        <p:spPr>
          <a:xfrm flipV="1">
            <a:off x="3591080" y="978314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8EB45F-7CC0-7C63-6756-0C92411B5C59}"/>
              </a:ext>
            </a:extLst>
          </p:cNvPr>
          <p:cNvCxnSpPr>
            <a:cxnSpLocks/>
          </p:cNvCxnSpPr>
          <p:nvPr/>
        </p:nvCxnSpPr>
        <p:spPr>
          <a:xfrm flipV="1">
            <a:off x="6635690" y="961106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B2C92F-C155-DBA1-0CA5-8500CE3A7A5F}"/>
              </a:ext>
            </a:extLst>
          </p:cNvPr>
          <p:cNvCxnSpPr>
            <a:cxnSpLocks/>
          </p:cNvCxnSpPr>
          <p:nvPr/>
        </p:nvCxnSpPr>
        <p:spPr>
          <a:xfrm flipV="1">
            <a:off x="7592679" y="954883"/>
            <a:ext cx="468196" cy="55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BCF997-E723-0F70-4C73-9349D7DDED01}"/>
              </a:ext>
            </a:extLst>
          </p:cNvPr>
          <p:cNvCxnSpPr>
            <a:cxnSpLocks/>
          </p:cNvCxnSpPr>
          <p:nvPr/>
        </p:nvCxnSpPr>
        <p:spPr>
          <a:xfrm flipH="1">
            <a:off x="5374537" y="1969798"/>
            <a:ext cx="484419" cy="0"/>
          </a:xfrm>
          <a:prstGeom prst="straightConnector1">
            <a:avLst/>
          </a:prstGeom>
          <a:ln>
            <a:solidFill>
              <a:srgbClr val="FF66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F8F067-F70A-5F10-3699-3B0A2251754C}"/>
              </a:ext>
            </a:extLst>
          </p:cNvPr>
          <p:cNvSpPr txBox="1"/>
          <p:nvPr/>
        </p:nvSpPr>
        <p:spPr>
          <a:xfrm>
            <a:off x="5949238" y="2577967"/>
            <a:ext cx="31694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</a:t>
            </a:r>
            <a:r>
              <a:rPr lang="en-GB" sz="1400" baseline="-25000" dirty="0"/>
              <a:t>11</a:t>
            </a:r>
            <a:r>
              <a:rPr lang="en-GB" sz="1400" dirty="0"/>
              <a:t> = w</a:t>
            </a:r>
            <a:r>
              <a:rPr lang="en-GB" sz="1400" baseline="-25000" dirty="0"/>
              <a:t>11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11</a:t>
            </a:r>
            <a:r>
              <a:rPr lang="en-GB" sz="1400" dirty="0"/>
              <a:t>)</a:t>
            </a:r>
          </a:p>
          <a:p>
            <a:r>
              <a:rPr lang="en-GB" sz="1400" dirty="0"/>
              <a:t>w</a:t>
            </a:r>
            <a:r>
              <a:rPr lang="en-GB" sz="1400" baseline="-25000" dirty="0"/>
              <a:t>12</a:t>
            </a:r>
            <a:r>
              <a:rPr lang="en-GB" sz="1400" dirty="0"/>
              <a:t> = w</a:t>
            </a:r>
            <a:r>
              <a:rPr lang="en-GB" sz="1400" baseline="-25000" dirty="0"/>
              <a:t>12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12</a:t>
            </a:r>
            <a:r>
              <a:rPr lang="en-GB" sz="1400" dirty="0"/>
              <a:t>)</a:t>
            </a:r>
          </a:p>
          <a:p>
            <a:r>
              <a:rPr lang="en-GB" sz="1400" dirty="0"/>
              <a:t>w</a:t>
            </a:r>
            <a:r>
              <a:rPr lang="en-GB" sz="1400" baseline="-25000" dirty="0"/>
              <a:t>13</a:t>
            </a:r>
            <a:r>
              <a:rPr lang="en-GB" sz="1400" dirty="0"/>
              <a:t> = w</a:t>
            </a:r>
            <a:r>
              <a:rPr lang="en-GB" sz="1400" baseline="-25000" dirty="0"/>
              <a:t>13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</a:t>
            </a:r>
            <a:r>
              <a:rPr lang="en-GB" sz="1400" baseline="-25000" dirty="0"/>
              <a:t>13</a:t>
            </a:r>
            <a:r>
              <a:rPr lang="en-GB" sz="1400" dirty="0"/>
              <a:t>)</a:t>
            </a:r>
          </a:p>
          <a:p>
            <a:endParaRPr lang="en-GB" sz="1400" dirty="0"/>
          </a:p>
          <a:p>
            <a:r>
              <a:rPr lang="en-GB" sz="1400" dirty="0"/>
              <a:t>w</a:t>
            </a:r>
            <a:r>
              <a:rPr lang="en-GB" sz="1400" baseline="-25000" dirty="0"/>
              <a:t>2</a:t>
            </a:r>
            <a:r>
              <a:rPr lang="en-GB" sz="1400" dirty="0"/>
              <a:t> = w</a:t>
            </a:r>
            <a:r>
              <a:rPr lang="en-GB" sz="1400" baseline="-25000" dirty="0"/>
              <a:t>2</a:t>
            </a:r>
            <a:r>
              <a:rPr lang="en-GB" sz="1400" dirty="0"/>
              <a:t>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465289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B78B3-1817-653F-3C13-C2B2939A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62C5-EC6C-0D28-BEB8-27B5775B1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Learning rate is a hyperparameter that controls the change of weights in neural networks with respect to the gradient. </a:t>
            </a:r>
          </a:p>
          <a:p>
            <a:r>
              <a:rPr lang="en-GB" dirty="0"/>
              <a:t>Learning rate scales the magnitude of change for the weights. </a:t>
            </a:r>
          </a:p>
          <a:p>
            <a:endParaRPr lang="en-GB" dirty="0"/>
          </a:p>
          <a:p>
            <a:r>
              <a:rPr lang="en-GB" dirty="0"/>
              <a:t>For example: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38420-F27C-0888-6A18-B059A78D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38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3A7BE-97E2-728D-F05C-0426D8BD2B23}"/>
              </a:ext>
            </a:extLst>
          </p:cNvPr>
          <p:cNvSpPr txBox="1"/>
          <p:nvPr/>
        </p:nvSpPr>
        <p:spPr>
          <a:xfrm>
            <a:off x="1115616" y="3433564"/>
            <a:ext cx="3054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w1 = w1 – (</a:t>
            </a:r>
            <a:r>
              <a:rPr lang="en-GB" sz="1400" dirty="0" err="1"/>
              <a:t>learning_rate</a:t>
            </a:r>
            <a:r>
              <a:rPr lang="en-GB" sz="1400" dirty="0"/>
              <a:t> * grad_w1)</a:t>
            </a:r>
          </a:p>
          <a:p>
            <a:endParaRPr lang="en-GB" sz="1400" dirty="0"/>
          </a:p>
          <a:p>
            <a:r>
              <a:rPr lang="en-GB" sz="1400" dirty="0"/>
              <a:t>w2 = w2 – (</a:t>
            </a:r>
            <a:r>
              <a:rPr lang="en-GB" sz="1400" dirty="0" err="1"/>
              <a:t>learning_rate</a:t>
            </a:r>
            <a:r>
              <a:rPr lang="en-GB" sz="1400" dirty="0"/>
              <a:t> * grad_w2)</a:t>
            </a:r>
          </a:p>
        </p:txBody>
      </p:sp>
    </p:spTree>
    <p:extLst>
      <p:ext uri="{BB962C8B-B14F-4D97-AF65-F5344CB8AC3E}">
        <p14:creationId xmlns:p14="http://schemas.microsoft.com/office/powerpoint/2010/main" val="1133327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F4BE-8B93-9230-1ECF-BAED0728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a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3205-9F83-CE59-EF1A-E1D03E8F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various ways to choose and optimise the learning rate.</a:t>
            </a:r>
          </a:p>
          <a:p>
            <a:r>
              <a:rPr lang="en-GB" dirty="0"/>
              <a:t>A simple approach is to start with a relatively large value (e.g. 0.01 or 0.1) and then (exponentially) reduce it over iterations.</a:t>
            </a:r>
          </a:p>
          <a:p>
            <a:r>
              <a:rPr lang="en-GB" dirty="0"/>
              <a:t>With dynamic learning rates, if the learning decreases too rapidly, it would affect the network convergence (i.e. finding an optimal solution). </a:t>
            </a:r>
          </a:p>
          <a:p>
            <a:r>
              <a:rPr lang="en-GB" dirty="0"/>
              <a:t>If (a large) learning rate changes too slowly, the network may fail to converge to a good enough solution since noise (noise in samples than causes noisy gradients) could keep on driving the network away from an optimal solution.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7FDCA-57B8-B87B-D91D-2F70CFA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3982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BFF80-518D-924B-9D32-CA06E4BB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vs biological neuron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F9BDE-5AA1-D34F-B323-FFA871F7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80F9-0E08-3C4F-9F14-79BF2B78232D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D9C38-12C6-A447-81EA-366049D9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3" y="957544"/>
            <a:ext cx="3675392" cy="19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9895E8-71E6-0D4C-8783-03D46CD33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4907" r="9271" b="9242"/>
          <a:stretch/>
        </p:blipFill>
        <p:spPr>
          <a:xfrm>
            <a:off x="2651787" y="2970640"/>
            <a:ext cx="3300367" cy="25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9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C6A0-858F-E282-9E35-4E6CC503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Exploding and vanishing gradients*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7EE39-EA94-1B58-26E9-9030AC8B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40</a:t>
            </a:fld>
            <a:endParaRPr lang="en-GB" alt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9C6428B-9917-8361-B743-2FBA4824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23" y="1489348"/>
            <a:ext cx="4469482" cy="2216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244E3-3A8C-F7FE-6E1F-F003BA961146}"/>
              </a:ext>
            </a:extLst>
          </p:cNvPr>
          <p:cNvSpPr txBox="1"/>
          <p:nvPr/>
        </p:nvSpPr>
        <p:spPr>
          <a:xfrm>
            <a:off x="430730" y="1201316"/>
            <a:ext cx="44694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The objective function </a:t>
            </a:r>
            <a:r>
              <a:rPr lang="en-GB" dirty="0">
                <a:solidFill>
                  <a:srgbClr val="000000"/>
                </a:solidFill>
                <a:latin typeface="Gill Sans MT" panose="020B0502020104020203" pitchFamily="34" charset="77"/>
              </a:rPr>
              <a:t>for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 highly nonlinear deep neural networks or for recurrent neural networks often contains sharp nonlinearities in parameter space resulting from the multiplication of several parameters. </a:t>
            </a:r>
          </a:p>
          <a:p>
            <a:pPr algn="l"/>
            <a:endParaRPr lang="en-GB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These nonlinearities give rise to very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high derivatives in some places. </a:t>
            </a:r>
          </a:p>
          <a:p>
            <a:pPr algn="l"/>
            <a:endParaRPr lang="en-GB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When the parameters get close to such a cliﬀ region, a gradient descent update can catapult the parameters very far, possibly losing most of the optimisation work that has been done.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50982-F5B3-7017-EB9A-D124874CF39E}"/>
              </a:ext>
            </a:extLst>
          </p:cNvPr>
          <p:cNvSpPr txBox="1"/>
          <p:nvPr/>
        </p:nvSpPr>
        <p:spPr>
          <a:xfrm>
            <a:off x="611560" y="5344262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</a:t>
            </a:r>
            <a:r>
              <a:rPr lang="en-GB" sz="900" dirty="0">
                <a:hlinkClick r:id="rId3"/>
              </a:rPr>
              <a:t>https://www.deeplearningbook.org/contents/optimization.html</a:t>
            </a:r>
            <a:endParaRPr lang="en-GB" sz="900" dirty="0"/>
          </a:p>
          <a:p>
            <a:r>
              <a:rPr lang="en-GB" sz="900" dirty="0"/>
              <a:t>Original figure from (</a:t>
            </a:r>
            <a:r>
              <a:rPr lang="en-GB" sz="900" dirty="0" err="1"/>
              <a:t>Pascanu</a:t>
            </a:r>
            <a:r>
              <a:rPr lang="en-GB" sz="900" dirty="0"/>
              <a:t> </a:t>
            </a:r>
            <a:r>
              <a:rPr lang="en-GB" sz="900" i="1" dirty="0"/>
              <a:t>et al</a:t>
            </a:r>
            <a:r>
              <a:rPr lang="en-GB" sz="900" dirty="0"/>
              <a:t>., 2013)</a:t>
            </a:r>
          </a:p>
        </p:txBody>
      </p:sp>
    </p:spTree>
    <p:extLst>
      <p:ext uri="{BB962C8B-B14F-4D97-AF65-F5344CB8AC3E}">
        <p14:creationId xmlns:p14="http://schemas.microsoft.com/office/powerpoint/2010/main" val="2969302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14C-9D1B-6A2A-6670-C79FFE7C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A4F3-38FD-465C-C610-C5D8CAE61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While stochastic gradient descent remains a popular optimisation strategy, learning with it can sometimes be slow. The method of momentum (</a:t>
                </a:r>
                <a:r>
                  <a:rPr lang="en-GB" b="0" i="0" u="none" strike="noStrike" dirty="0" err="1">
                    <a:solidFill>
                      <a:srgbClr val="0070C0"/>
                    </a:solidFill>
                    <a:effectLst/>
                  </a:rPr>
                  <a:t>Polyak</a:t>
                </a:r>
                <a:r>
                  <a:rPr lang="en-GB" b="0" i="0" u="none" strike="noStrike" dirty="0">
                    <a:solidFill>
                      <a:srgbClr val="0070C0"/>
                    </a:solidFill>
                    <a:effectLst/>
                  </a:rPr>
                  <a:t>, 1964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) is designed to accelerate learning.</a:t>
                </a:r>
              </a:p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The momentum algorithm accumulates an exponentially decaying moving average of past gradients and continues to move in</a:t>
                </a:r>
                <a:r>
                  <a:rPr lang="en-GB" b="0" i="0" u="none" strike="noStrike" dirty="0">
                    <a:effectLst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their</a:t>
                </a:r>
                <a:r>
                  <a:rPr lang="en-GB" b="0" i="0" u="none" strike="noStrike" dirty="0">
                    <a:effectLst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direction.</a:t>
                </a:r>
              </a:p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Formally, the momentum algorithm introduces a variable </a:t>
                </a:r>
                <a14:m>
                  <m:oMath xmlns:m="http://schemas.openxmlformats.org/officeDocument/2006/math">
                    <m:r>
                      <a:rPr lang="en-GB" sz="28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 that plays the role of velocity - it is the direction and speed at which the parameters move through parameter space.</a:t>
                </a: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A4F3-38FD-465C-C610-C5D8CAE61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 r="-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E2D09-34CE-72A8-6EEC-32708D58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41</a:t>
            </a:fld>
            <a:endParaRPr lang="en-GB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21A26-D725-2B30-8CC9-2F0190AA72E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746398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CA67-47C8-7FFB-3D52-D2B1BC33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784DF-0D4C-4D2B-D531-1D7BA9A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42</a:t>
            </a:fld>
            <a:endParaRPr lang="en-GB" alt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0F9E4B8-5089-8AA0-EC82-ACA6EE21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34099"/>
            <a:ext cx="7772400" cy="3255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9B2A7A-2EA2-3976-51F9-757502D868B3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1550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69E6-C546-6F2A-B812-9629E40D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SGD with momentum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A7361-E5E7-6D30-E8CF-6B450BFF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43</a:t>
            </a:fld>
            <a:endParaRPr lang="en-GB" alt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23EE55B-82DB-08B4-A506-448547B4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9308"/>
            <a:ext cx="7772400" cy="3060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D8A50-ADD0-A833-E957-7F4F9DA9CD45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779096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50FC-0361-B5A3-B6E0-7324DEDB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Momentum*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dirty="0"/>
                  <a:t> the momentum acts like a normal gradient decent: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A9843-F827-4E14-54EE-5778EC8EA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9E5F7-D038-0B07-FE44-B7C01A99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44</a:t>
            </a:fld>
            <a:endParaRPr lang="en-GB" alt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286CA93-600A-5C7C-2386-C265C79E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72" y="2738197"/>
            <a:ext cx="2781300" cy="25197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2B548-2A77-BC6D-D7C7-1BEBCC049A6E}"/>
                  </a:ext>
                </a:extLst>
              </p:cNvPr>
              <p:cNvSpPr txBox="1"/>
              <p:nvPr/>
            </p:nvSpPr>
            <p:spPr>
              <a:xfrm>
                <a:off x="804670" y="3361556"/>
                <a:ext cx="3888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An example  with a non-zero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2B548-2A77-BC6D-D7C7-1BEBCC049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0" y="3361556"/>
                <a:ext cx="3888432" cy="369332"/>
              </a:xfrm>
              <a:prstGeom prst="rect">
                <a:avLst/>
              </a:prstGeom>
              <a:blipFill>
                <a:blip r:embed="rId4"/>
                <a:stretch>
                  <a:fillRect l="-1303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59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13B-648D-61AD-5F36-05D07084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with adaptive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843-7332-E984-074C-1808F9FA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u="none" strike="noStrike" dirty="0" err="1">
                <a:solidFill>
                  <a:srgbClr val="C00000"/>
                </a:solidFill>
                <a:effectLst/>
              </a:rPr>
              <a:t>AdaGrad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adapts the learning rates of all model parameters by scaling them inversely proportional to the square root of the sum of all the historical squared values of the gradient (</a:t>
            </a:r>
            <a:r>
              <a:rPr lang="en-GB" b="0" i="0" u="none" strike="noStrike" dirty="0" err="1">
                <a:effectLst/>
              </a:rPr>
              <a:t>Duchi</a:t>
            </a:r>
            <a:r>
              <a:rPr lang="en-GB" b="0" i="0" u="none" strike="noStrike" dirty="0">
                <a:effectLst/>
              </a:rPr>
              <a:t> et al.,2011).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49B2B-9FB5-BDC5-3EB1-6EFC0D35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45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E007-41D1-E7AD-C57A-6BB307250326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85043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60E-BB58-D5CA-BFE8-857364A9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RMSProp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631B-D2CC-3C2C-F96E-83387A31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The </a:t>
            </a:r>
            <a:r>
              <a:rPr lang="en-GB" b="0" i="0" u="none" strike="noStrike" dirty="0" err="1">
                <a:solidFill>
                  <a:srgbClr val="C00000"/>
                </a:solidFill>
                <a:effectLst/>
              </a:rPr>
              <a:t>RMSProp</a:t>
            </a:r>
            <a:r>
              <a:rPr lang="en-GB" dirty="0"/>
              <a:t> </a:t>
            </a:r>
            <a:r>
              <a:rPr lang="en-GB" b="0" i="0" u="none" strike="noStrike" dirty="0">
                <a:effectLst/>
              </a:rPr>
              <a:t>algorithm (Hinton, 2012) modiﬁes </a:t>
            </a:r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to perform better in the nonconvex setting by changing the gradient accumulation into an exponentially weighted moving average.</a:t>
            </a:r>
          </a:p>
          <a:p>
            <a:pPr algn="l"/>
            <a:r>
              <a:rPr lang="en-GB" b="0" i="0" u="none" strike="noStrike" dirty="0" err="1">
                <a:effectLst/>
              </a:rPr>
              <a:t>AdaGrad</a:t>
            </a:r>
            <a:r>
              <a:rPr lang="en-GB" b="0" i="0" u="none" strike="noStrike" dirty="0">
                <a:effectLst/>
              </a:rPr>
              <a:t> shrinks the learning rate according to the entire history of the squared gradient and may have made the learning rate too small before arriving at such a convex structure. </a:t>
            </a:r>
          </a:p>
          <a:p>
            <a:pPr algn="l"/>
            <a:r>
              <a:rPr lang="en-GB" b="0" i="0" u="none" strike="noStrike" dirty="0" err="1">
                <a:effectLst/>
              </a:rPr>
              <a:t>RMSProp</a:t>
            </a:r>
            <a:r>
              <a:rPr lang="en-GB" b="0" i="0" u="none" strike="noStrike" dirty="0">
                <a:effectLst/>
              </a:rPr>
              <a:t> uses an exponentially decaying average to discard history from the extreme past so that it can converge rapidly.</a:t>
            </a:r>
          </a:p>
          <a:p>
            <a:pPr algn="l"/>
            <a:r>
              <a:rPr lang="en-GB" dirty="0"/>
              <a:t>It has a decay rate parameter. </a:t>
            </a:r>
            <a:endParaRPr lang="en-GB" b="0" i="0" u="none" strike="noStrike" dirty="0">
              <a:effectLst/>
            </a:endParaRPr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9B26-6B81-DA97-0C9B-618D829D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67021-FF1F-9828-7D7E-4F076C3D01FC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40368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5CE3-94CA-EBF7-EE00-B378B01A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690F-D4E4-0E1F-6F55-F77E1507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effectLst/>
              </a:rPr>
              <a:t>Adam (</a:t>
            </a:r>
            <a:r>
              <a:rPr lang="en-GB" b="0" i="0" u="none" strike="noStrike" dirty="0" err="1">
                <a:effectLst/>
              </a:rPr>
              <a:t>Kingma</a:t>
            </a:r>
            <a:r>
              <a:rPr lang="en-GB" b="0" i="0" u="none" strike="noStrike" dirty="0">
                <a:effectLst/>
              </a:rPr>
              <a:t> and Ba, 2014) is another adaptive learning rate optimization algorithm. </a:t>
            </a:r>
          </a:p>
          <a:p>
            <a:pPr algn="l"/>
            <a:r>
              <a:rPr lang="en-GB" dirty="0"/>
              <a:t>The name “Adam” derives from the phrase “adaptive moments.”</a:t>
            </a:r>
          </a:p>
          <a:p>
            <a:pPr algn="l"/>
            <a:r>
              <a:rPr lang="en-GB" dirty="0"/>
              <a:t>In Adam, momentum is incorporated directly as an estimate of the ﬁrst-order moment (with exponential weighting) of the gradient. </a:t>
            </a:r>
          </a:p>
          <a:p>
            <a:pPr algn="l"/>
            <a:r>
              <a:rPr lang="en-GB" dirty="0"/>
              <a:t>The most straightforward way to add momentum to </a:t>
            </a:r>
            <a:r>
              <a:rPr lang="en-GB" dirty="0" err="1"/>
              <a:t>RMSProp</a:t>
            </a:r>
            <a:r>
              <a:rPr lang="en-GB" dirty="0"/>
              <a:t> is to apply momentum to the rescaled gradients.</a:t>
            </a:r>
          </a:p>
          <a:p>
            <a:pPr algn="l"/>
            <a:r>
              <a:rPr lang="en-GB" dirty="0"/>
              <a:t>Adam includes bias corrections to the estimates of both the ﬁrst-order moments (the momentum term) and the (uncentered) second-order moments to account for their initialization at the origin.</a:t>
            </a:r>
          </a:p>
          <a:p>
            <a:pPr algn="l"/>
            <a:endParaRPr lang="en-GB" dirty="0"/>
          </a:p>
          <a:p>
            <a:pPr algn="l"/>
            <a:endParaRPr lang="en-GB" b="0" i="0" u="none" strike="noStrike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CDD0D-5A03-0691-6C79-53748A90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47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F3E6-BD6E-B40E-0300-57D144E79C0A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58054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19B9-3CA5-0840-D139-3FDA7762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8DB6D-C962-36FD-5B1A-7A635DCB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48</a:t>
            </a:fld>
            <a:endParaRPr lang="en-GB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9A81C-4F0F-9220-F3BA-408C15C6687D}"/>
              </a:ext>
            </a:extLst>
          </p:cNvPr>
          <p:cNvSpPr txBox="1"/>
          <p:nvPr/>
        </p:nvSpPr>
        <p:spPr>
          <a:xfrm>
            <a:off x="457200" y="930011"/>
            <a:ext cx="8435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u="none" strike="noStrike" dirty="0">
                <a:effectLst/>
                <a:latin typeface="Gill Sans MT" panose="020B0502020104020203" pitchFamily="34" charset="77"/>
              </a:rPr>
              <a:t>Adam uses exponential weighted moving averages (also known as leaky averaging) to obtain an estimate of both the momentum and also the second moment of the gradient. </a:t>
            </a:r>
            <a:endParaRPr lang="en-GB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833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ABA5-5C81-B9BD-8302-DDAF10AA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B11F6-36DB-B6EF-2822-85DCDC12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49</a:t>
            </a:fld>
            <a:endParaRPr lang="en-GB" alt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1042FF3-06F1-D667-308D-DF3C463D4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39464"/>
            <a:ext cx="6178025" cy="4643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648DC7-73C9-57A3-A04F-06FB02DB43F0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35550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with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86561" y="1961098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72000" y="1597360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/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7F071D0-2C76-7ADB-FC49-BF7C05CE3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3" y="2497460"/>
                <a:ext cx="1625120" cy="1620180"/>
              </a:xfrm>
              <a:prstGeom prst="ellipse">
                <a:avLst/>
              </a:prstGeom>
              <a:blipFill>
                <a:blip r:embed="rId3"/>
                <a:stretch>
                  <a:fillRect l="-27692" t="-27692" b="-5692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38A57F0-762F-B3E1-8F8F-169AACFC8286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97518-9CAD-A6C8-A805-9EA688CA55C2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195F6D-88AA-B54B-29C3-0950518B39E0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32AA7C-C3E9-23B7-C81C-9E2020A2582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B94691-1DEB-0F38-15B0-5095BC715D29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64D247-E860-AA73-9F7C-A338779B68C5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F3FDF1-5626-5C93-35C1-A4126EED109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578B2-3C55-AD7A-D590-65C0A0A364EB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CC8C6-8FC2-6E08-ADBA-FC93D14EB9B7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9E72D-DB94-B73E-614D-961EC7C9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C29A72-AD4C-4B15-D8A2-80F48C90E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D979A2-E4CB-73F3-0468-A82A1B87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A17C3C-B2E3-1B7D-A51C-DDC2BDC5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68C3E8-C4C6-EB1B-6B1C-593C7E5C2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0020F9-0CE5-14B4-A87A-DCC7C74D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65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766-FE10-9FEE-3399-FA9A94A5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Adam**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5712F-C7A5-3B52-4AC5-DA1CF396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50</a:t>
            </a:fld>
            <a:endParaRPr lang="en-GB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F23DFC-D6CE-CDDD-D9A8-E5C6C98E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1"/>
          <a:stretch/>
        </p:blipFill>
        <p:spPr>
          <a:xfrm>
            <a:off x="2843808" y="201243"/>
            <a:ext cx="4608512" cy="5312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0B251D-0B5D-A4F2-5FC9-BE81D8A6AEEA}"/>
              </a:ext>
            </a:extLst>
          </p:cNvPr>
          <p:cNvSpPr txBox="1"/>
          <p:nvPr/>
        </p:nvSpPr>
        <p:spPr>
          <a:xfrm>
            <a:off x="251520" y="5470425"/>
            <a:ext cx="6534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See: https://</a:t>
            </a:r>
            <a:r>
              <a:rPr lang="en-GB" sz="1050" dirty="0" err="1"/>
              <a:t>pytorch.org</a:t>
            </a:r>
            <a:r>
              <a:rPr lang="en-GB" sz="1050" dirty="0"/>
              <a:t>/docs/stable/generated/</a:t>
            </a:r>
            <a:r>
              <a:rPr lang="en-GB" sz="1050" dirty="0" err="1"/>
              <a:t>torch.optim.Adam.html</a:t>
            </a:r>
            <a:endParaRPr lang="en-GB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59A67-D6E1-B40D-A784-D24C012F0B42}"/>
              </a:ext>
            </a:extLst>
          </p:cNvPr>
          <p:cNvSpPr txBox="1"/>
          <p:nvPr/>
        </p:nvSpPr>
        <p:spPr>
          <a:xfrm>
            <a:off x="251520" y="1322898"/>
            <a:ext cx="2811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ill Sans MT" panose="020B0502020104020203" pitchFamily="34" charset="77"/>
              </a:rPr>
              <a:t>Same as the previous slide with just different notations to show the variables and parameters.</a:t>
            </a:r>
          </a:p>
        </p:txBody>
      </p:sp>
    </p:spTree>
    <p:extLst>
      <p:ext uri="{BB962C8B-B14F-4D97-AF65-F5344CB8AC3E}">
        <p14:creationId xmlns:p14="http://schemas.microsoft.com/office/powerpoint/2010/main" val="758628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DC9-1FB1-56DB-50C4-C6F53570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choose the number of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7359-681B-9616-D015-A0DE3E93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depends on the complexity of the data and the decision boundaries (i.e. how separable the data is).</a:t>
            </a:r>
          </a:p>
          <a:p>
            <a:r>
              <a:rPr lang="en-GB" dirty="0"/>
              <a:t>This could also depend on the number of features/dimension. </a:t>
            </a:r>
          </a:p>
          <a:p>
            <a:r>
              <a:rPr lang="en-GB" dirty="0"/>
              <a:t>A very basic recommendation, for less complex problems, 2 to 3 hidden layers and for more complex problems 3 to 5 hidden layers could be used.</a:t>
            </a:r>
          </a:p>
          <a:p>
            <a:r>
              <a:rPr lang="en-GB" dirty="0"/>
              <a:t>Several deep learning architectures use more layers; the more layers you add, the more hyperparameters to train and optimise. This adds to the complexity of your network and would impact the convergence (and overfitting) of your network. </a:t>
            </a:r>
          </a:p>
          <a:p>
            <a:r>
              <a:rPr lang="en-GB" dirty="0"/>
              <a:t>The number of neurons in hidden layers is also important (width) of the network.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65D0-D4A4-DEF3-9F16-7FA9A135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5935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A8DE-2C1E-6DD1-57E7-8A36003C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3F29-A55F-B7FD-B367-576E9520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Dropout is a regularisation technique to reduce the risk of overfitting in neural networks. </a:t>
            </a:r>
          </a:p>
          <a:p>
            <a:r>
              <a:rPr lang="en-GB" dirty="0"/>
              <a:t>In neural networks it refers to dropping input and hidden layer nodes temporarily. </a:t>
            </a:r>
          </a:p>
          <a:p>
            <a:r>
              <a:rPr lang="en-GB" dirty="0"/>
              <a:t>This creates a new temporary architecture by randomly dropping a percentage of the nodes during the training process.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B722E-4157-7FCE-67BF-341FE0A1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84764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C415-CD99-1C4A-A0DE-7D0BF31D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– 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F820-089D-C846-A018-B35AF74BD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idea behind applying dropout is that training a neural network with adding a stochastic </a:t>
            </a:r>
            <a:r>
              <a:rPr lang="en-US" dirty="0" err="1"/>
              <a:t>behaviour</a:t>
            </a:r>
            <a:r>
              <a:rPr lang="en-US" dirty="0"/>
              <a:t> and making predictions and averaging over multiple stochastic decisions simulate a from of bagging with parameter sharing.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Bagging (i.e., bootstrap aggregation) several models are combined to reduce the generalization error. </a:t>
            </a:r>
          </a:p>
          <a:p>
            <a:r>
              <a:rPr lang="en-US" dirty="0"/>
              <a:t>The idea of Bagging is to train multiple models separately, then use all the models to vote on the output for the test example.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92E95-10A7-FE45-86AE-B8B534FF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025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11AA-1D7C-3946-95CF-74F16E2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Dropouts – practical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335C-5133-B14E-999A-7E0AB187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training sample is very small, dropout method is not very effective. </a:t>
            </a:r>
          </a:p>
          <a:p>
            <a:r>
              <a:rPr lang="en-US" dirty="0"/>
              <a:t>When additional unlabeled samples are available,  unsupervised feature learning can improve the performance better than dropout.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E8931-EB8D-CD41-A57D-53DE989B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466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6E43-D9E7-EAFB-B262-A31B30E9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D2B5-AE09-EBF0-4970-14A56F07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55</a:t>
            </a:fld>
            <a:endParaRPr lang="en-GB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44E03E5-18C4-DDFA-77C6-DFCA035E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7340"/>
            <a:ext cx="7772400" cy="23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4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DECC-2000-3CD9-3EA1-DD3CF1A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944EA-A188-89FB-9F9D-2230006E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56</a:t>
            </a:fld>
            <a:endParaRPr lang="en-GB" alt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3D4226-A77B-ED36-9701-4BDEA821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97" y="646002"/>
            <a:ext cx="7772400" cy="467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2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EA2-14BC-76D1-379F-525047DC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904999"/>
            <a:ext cx="8229600" cy="952501"/>
          </a:xfrm>
        </p:spPr>
        <p:txBody>
          <a:bodyPr/>
          <a:lstStyle/>
          <a:p>
            <a:r>
              <a:rPr lang="en-GB" dirty="0"/>
              <a:t>Review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CE4F5-FE1F-EFA2-7A2E-4EEC1B2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57</a:t>
            </a:fld>
            <a:endParaRPr lang="en-GB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4E32F-EC5E-BD2C-CA3D-3FA8B318C09D}"/>
              </a:ext>
            </a:extLst>
          </p:cNvPr>
          <p:cNvSpPr txBox="1"/>
          <p:nvPr/>
        </p:nvSpPr>
        <p:spPr>
          <a:xfrm>
            <a:off x="683568" y="3903147"/>
            <a:ext cx="288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3D7D"/>
                </a:solidFill>
                <a:latin typeface="Gill Sans MT" panose="020B0502020104020203" pitchFamily="34" charset="77"/>
                <a:ea typeface="ＭＳ Ｐゴシック" charset="0"/>
                <a:cs typeface="+mj-cs"/>
              </a:rPr>
              <a:t>Mentimeter</a:t>
            </a:r>
            <a:r>
              <a:rPr lang="en-GB" dirty="0">
                <a:solidFill>
                  <a:srgbClr val="003D7D"/>
                </a:solidFill>
                <a:latin typeface="Gill Sans MT" panose="020B0502020104020203" pitchFamily="34" charset="77"/>
                <a:ea typeface="ＭＳ Ｐゴシック" charset="0"/>
                <a:cs typeface="+mj-cs"/>
              </a:rPr>
              <a:t> code: 5825 9955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2F5BE60-0106-7B0F-EA15-75070BC2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94" y="1959098"/>
            <a:ext cx="2698602" cy="26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4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B0F2-3821-CD3D-B330-CD4F2421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99EC-FACD-9F52-BC28-40113A70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could be the purpose of a NN architecture like this?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314E9-EACD-0287-4107-3D552A2E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58</a:t>
            </a:fld>
            <a:endParaRPr lang="en-GB" alt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97288C9-9E88-B6B0-F7F8-6C441D2B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7340"/>
            <a:ext cx="7772400" cy="31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4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F8EF-3CAD-00AF-7B8A-A1D5620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E818-E523-E292-D896-F6A80494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these will not improve the convergence of a neural networks model?</a:t>
            </a:r>
          </a:p>
          <a:p>
            <a:pPr lvl="1"/>
            <a:r>
              <a:rPr lang="en-GB" dirty="0"/>
              <a:t>Adaptive learning rate</a:t>
            </a:r>
          </a:p>
          <a:p>
            <a:pPr lvl="1"/>
            <a:r>
              <a:rPr lang="en-GB" dirty="0"/>
              <a:t>Data normalisation</a:t>
            </a:r>
          </a:p>
          <a:p>
            <a:pPr lvl="1"/>
            <a:r>
              <a:rPr lang="en-GB" dirty="0"/>
              <a:t>Using an optimiser method</a:t>
            </a:r>
          </a:p>
          <a:p>
            <a:pPr lvl="1"/>
            <a:r>
              <a:rPr lang="en-GB" dirty="0"/>
              <a:t>Initialising all the weights to zero (zero initialisation)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D7BF-80DB-160C-C9DE-D82E4E21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7912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E882-0F1A-F849-85F1-BF4063E0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neurons and the effect of bias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4AD7C-269A-8B44-8927-16802B67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</a:t>
            </a:fld>
            <a:endParaRPr lang="en-GB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E7765-2EC3-0F48-ACA1-75666BA95C07}"/>
              </a:ext>
            </a:extLst>
          </p:cNvPr>
          <p:cNvCxnSpPr>
            <a:cxnSpLocks/>
          </p:cNvCxnSpPr>
          <p:nvPr/>
        </p:nvCxnSpPr>
        <p:spPr>
          <a:xfrm>
            <a:off x="4716016" y="1962814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A3EFA-674C-8D4C-8FAB-94077AA15D93}"/>
              </a:ext>
            </a:extLst>
          </p:cNvPr>
          <p:cNvSpPr/>
          <p:nvPr/>
        </p:nvSpPr>
        <p:spPr>
          <a:xfrm>
            <a:off x="4505992" y="1545504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D54E21-7E97-3D8B-C28D-71A1F2ADB344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696075-8365-E07F-7C47-DC7BFFC4E7B8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AE69A-52CE-6097-6099-F08DC39A6601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996FF-DC04-5717-0BC7-CDEF61535F43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D0F9C-ACD9-D503-AE48-6D1D161C4C9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C4FF11-E092-09ED-2B79-2EFD1CC1475A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1B654-2C69-C32E-2813-0EAE4A6201D0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8D1E5C-D5FF-E473-13D3-549FC2C02834}"/>
              </a:ext>
            </a:extLst>
          </p:cNvPr>
          <p:cNvCxnSpPr>
            <a:cxnSpLocks/>
          </p:cNvCxnSpPr>
          <p:nvPr/>
        </p:nvCxnSpPr>
        <p:spPr>
          <a:xfrm>
            <a:off x="5597054" y="3307550"/>
            <a:ext cx="840093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346F038-64E6-ACDF-B95D-B1C7D5E7ADAA}"/>
              </a:ext>
            </a:extLst>
          </p:cNvPr>
          <p:cNvSpPr/>
          <p:nvPr/>
        </p:nvSpPr>
        <p:spPr>
          <a:xfrm>
            <a:off x="6437147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1A2B0C-6530-BE47-7536-1ADE576C0BEA}"/>
              </a:ext>
            </a:extLst>
          </p:cNvPr>
          <p:cNvSpPr txBox="1"/>
          <p:nvPr/>
        </p:nvSpPr>
        <p:spPr>
          <a:xfrm>
            <a:off x="6640941" y="3136240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AA0E74-0FFD-17E5-002E-78DF3213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EDE47B-15CA-B763-D54E-BF77F2CD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CBBC7F-48FA-FB05-BE8A-9E6CD739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E7F061-7B58-900A-DDBB-95ECE19C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D7D5B4-D180-89EA-00FD-40905FC6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9C3AA8-3195-25CB-9E98-4583B7C7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/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A791F2-98C6-6979-37F3-5F0BDDFE1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010" y="2957467"/>
                <a:ext cx="2282966" cy="680699"/>
              </a:xfrm>
              <a:prstGeom prst="rect">
                <a:avLst/>
              </a:prstGeom>
              <a:blipFill>
                <a:blip r:embed="rId9"/>
                <a:stretch>
                  <a:fillRect l="-1111" t="-94545" b="-15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939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F4E-9B94-F5CB-203A-DCC969CC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8951-2515-EE74-D7C0-67A8C7FA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Several slides are adapted from Dive into Deep Learning by Aston Zhang et al., https://d2l.ai/</a:t>
            </a:r>
            <a:r>
              <a:rPr lang="en-GB" sz="1800" dirty="0" err="1"/>
              <a:t>index.html</a:t>
            </a:r>
            <a:r>
              <a:rPr lang="en-GB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8C321-C8FD-6B4F-73D6-4A04023A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53526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B0E-EC4B-AF65-F5A6-6C77B84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2CD0-A4E6-0FCE-E04C-C1C1CB0C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come and see me (9</a:t>
            </a:r>
            <a:r>
              <a:rPr lang="en-US" baseline="30000" dirty="0"/>
              <a:t>th</a:t>
            </a:r>
            <a:r>
              <a:rPr lang="en-US" dirty="0"/>
              <a:t> Floor, Sir Michael Uren Research Hub, White City Campus) or email (p.barnaghi@imperial.ac.uk).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F661-CD16-4A1E-EAB3-76CFDCC6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96320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D05-FE96-EDFD-05C6-8D929E43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381249"/>
            <a:ext cx="8229600" cy="952501"/>
          </a:xfrm>
        </p:spPr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2CBC6-DBC3-1E50-C147-F67DB221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98604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60A-A8A4-F82E-F90F-372A336B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 of Sigmoid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7A28-C1D7-A6F3-E2B4-F772C30E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63</a:t>
            </a:fld>
            <a:endParaRPr lang="en-GB" altLang="en-US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3708E42-7032-E8EC-9C1A-B0D75EA13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94632"/>
            <a:ext cx="7162800" cy="9398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AAFA948-A7FD-41D9-C08F-A0EE91CFD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64" y="1043732"/>
            <a:ext cx="32512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0E3CF-81A8-927D-BBBE-A2F4E5C9C5B2}"/>
              </a:ext>
            </a:extLst>
          </p:cNvPr>
          <p:cNvSpPr txBox="1"/>
          <p:nvPr/>
        </p:nvSpPr>
        <p:spPr>
          <a:xfrm>
            <a:off x="683568" y="5164237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Source for the formula: Dive into Deep Learning by Aston Zhang </a:t>
            </a:r>
            <a:r>
              <a:rPr lang="en-GB" sz="1400" i="1" dirty="0"/>
              <a:t>et al</a:t>
            </a:r>
            <a:r>
              <a:rPr lang="en-GB" sz="1400" dirty="0"/>
              <a:t>., https://d2l.ai/</a:t>
            </a:r>
            <a:r>
              <a:rPr lang="en-GB" sz="1400" dirty="0" err="1"/>
              <a:t>index.html</a:t>
            </a:r>
            <a:r>
              <a:rPr lang="en-GB" sz="1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816963-5EDC-1615-83B5-5DA477B6E7E9}"/>
                  </a:ext>
                </a:extLst>
              </p:cNvPr>
              <p:cNvSpPr txBox="1"/>
              <p:nvPr/>
            </p:nvSpPr>
            <p:spPr>
              <a:xfrm>
                <a:off x="1035164" y="3199116"/>
                <a:ext cx="742526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Gill Sans MT" panose="020B0502020104020203" pitchFamily="34" charset="77"/>
                  </a:rPr>
                  <a:t>If you are interested in the proof on how this is derived, see: </a:t>
                </a:r>
              </a:p>
              <a:p>
                <a:r>
                  <a:rPr lang="en-GB" sz="1400" dirty="0"/>
                  <a:t>Lin (2019, Jan. 12). Data science: Data science tutorials. </a:t>
                </a:r>
              </a:p>
              <a:p>
                <a:r>
                  <a:rPr lang="en-GB" sz="1600" dirty="0">
                    <a:latin typeface="Gill Sans MT" panose="020B0502020104020203" pitchFamily="34" charset="77"/>
                  </a:rPr>
                  <a:t>https://</a:t>
                </a:r>
                <a:r>
                  <a:rPr lang="en-GB" sz="1600" dirty="0" err="1">
                    <a:latin typeface="Gill Sans MT" panose="020B0502020104020203" pitchFamily="34" charset="77"/>
                  </a:rPr>
                  <a:t>hausetutorials.netlify.app</a:t>
                </a:r>
                <a:r>
                  <a:rPr lang="en-GB" sz="1600" dirty="0">
                    <a:latin typeface="Gill Sans MT" panose="020B0502020104020203" pitchFamily="34" charset="77"/>
                  </a:rPr>
                  <a:t>/posts/2019-12-01-neural-networks-deriving-the-sigmoid-derivative/</a:t>
                </a:r>
              </a:p>
              <a:p>
                <a:endParaRPr lang="en-GB" sz="1600" dirty="0">
                  <a:latin typeface="Gill Sans MT" panose="020B0502020104020203" pitchFamily="34" charset="77"/>
                </a:endParaRPr>
              </a:p>
              <a:p>
                <a:r>
                  <a:rPr lang="en-GB" sz="1600" dirty="0">
                    <a:latin typeface="Gill Sans MT" panose="020B0502020104020203" pitchFamily="34" charset="77"/>
                  </a:rPr>
                  <a:t>For more information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600" i="1" baseline="3000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>
                    <a:latin typeface="Gill Sans MT" panose="020B0502020104020203" pitchFamily="34" charset="77"/>
                  </a:rPr>
                  <a:t> derivative, see: </a:t>
                </a:r>
              </a:p>
              <a:p>
                <a:r>
                  <a:rPr lang="en-GB" sz="1400" dirty="0">
                    <a:latin typeface="Gill Sans MT" panose="020B0502020104020203" pitchFamily="34" charset="77"/>
                  </a:rPr>
                  <a:t>http://</a:t>
                </a:r>
                <a:r>
                  <a:rPr lang="en-GB" sz="1400" dirty="0" err="1">
                    <a:latin typeface="Gill Sans MT" panose="020B0502020104020203" pitchFamily="34" charset="77"/>
                  </a:rPr>
                  <a:t>www.intuitive-calculus.com</a:t>
                </a:r>
                <a:r>
                  <a:rPr lang="en-GB" sz="1400" dirty="0">
                    <a:latin typeface="Gill Sans MT" panose="020B0502020104020203" pitchFamily="34" charset="77"/>
                  </a:rPr>
                  <a:t>/derivative-of-e-</a:t>
                </a:r>
                <a:r>
                  <a:rPr lang="en-GB" sz="1400" dirty="0" err="1">
                    <a:latin typeface="Gill Sans MT" panose="020B0502020104020203" pitchFamily="34" charset="77"/>
                  </a:rPr>
                  <a:t>x.html</a:t>
                </a:r>
                <a:endParaRPr lang="en-GB" sz="1400" dirty="0">
                  <a:latin typeface="Gill Sans MT" panose="020B0502020104020203" pitchFamily="34" charset="7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816963-5EDC-1615-83B5-5DA477B6E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4" y="3199116"/>
                <a:ext cx="7425267" cy="1754326"/>
              </a:xfrm>
              <a:prstGeom prst="rect">
                <a:avLst/>
              </a:prstGeom>
              <a:blipFill>
                <a:blip r:embed="rId4"/>
                <a:stretch>
                  <a:fillRect l="-341" t="-1439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3956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18F-A11E-FE9E-0CF1-8B12DD54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of </a:t>
            </a:r>
            <a:r>
              <a:rPr lang="en-GB" dirty="0" err="1"/>
              <a:t>ReLU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BE678-EA12-C153-6C91-C7B7C390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64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/>
              <p:nvPr/>
            </p:nvSpPr>
            <p:spPr>
              <a:xfrm>
                <a:off x="816165" y="1417340"/>
                <a:ext cx="510742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F3238-89B7-5D4C-4A85-20C5E4A7D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5" y="1417340"/>
                <a:ext cx="5107424" cy="710194"/>
              </a:xfrm>
              <a:prstGeom prst="rect">
                <a:avLst/>
              </a:prstGeom>
              <a:blipFill>
                <a:blip r:embed="rId2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2ACACA-2A9A-76B4-8B1E-58E60550B044}"/>
              </a:ext>
            </a:extLst>
          </p:cNvPr>
          <p:cNvSpPr txBox="1"/>
          <p:nvPr/>
        </p:nvSpPr>
        <p:spPr>
          <a:xfrm>
            <a:off x="792358" y="2766350"/>
            <a:ext cx="759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Gill Sans MT" panose="020B0502020104020203" pitchFamily="34" charset="77"/>
              </a:rPr>
              <a:t>For other gradients and an excellent summary you can refer to the blog post by by Andrew Wood at: </a:t>
            </a:r>
          </a:p>
          <a:p>
            <a:endParaRPr lang="en-GB" sz="1600" dirty="0">
              <a:latin typeface="Gill Sans MT" panose="020B0502020104020203" pitchFamily="34" charset="77"/>
            </a:endParaRPr>
          </a:p>
          <a:p>
            <a:r>
              <a:rPr lang="en-GB" sz="1600" dirty="0">
                <a:latin typeface="Gill Sans MT" panose="020B0502020104020203" pitchFamily="34" charset="77"/>
              </a:rPr>
              <a:t>https://aew61.github.io/blog/</a:t>
            </a:r>
            <a:r>
              <a:rPr lang="en-GB" sz="1600" dirty="0" err="1">
                <a:latin typeface="Gill Sans MT" panose="020B0502020104020203" pitchFamily="34" charset="77"/>
              </a:rPr>
              <a:t>artificial_neural_networks</a:t>
            </a:r>
            <a:r>
              <a:rPr lang="en-GB" sz="1600" dirty="0">
                <a:latin typeface="Gill Sans MT" panose="020B0502020104020203" pitchFamily="34" charset="77"/>
              </a:rPr>
              <a:t>/1_background/1.b_activation_functions_and_derivatives.html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FAD7C-2470-61CB-C21C-1903FF1643F5}"/>
              </a:ext>
            </a:extLst>
          </p:cNvPr>
          <p:cNvSpPr txBox="1"/>
          <p:nvPr/>
        </p:nvSpPr>
        <p:spPr>
          <a:xfrm>
            <a:off x="683568" y="5164237"/>
            <a:ext cx="640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Source: Dive into Deep Learning by Aston Zhang et al., https://d2l.ai/</a:t>
            </a:r>
            <a:r>
              <a:rPr lang="en-GB" sz="1400" dirty="0" err="1"/>
              <a:t>index.html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762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F21-5AEA-3149-F47E-30440D08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C03D0-BB5A-6B8A-A336-7332F9DD7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Newton’s method is an optimization scheme based on using a second-order Taylor series expansion to approximate </a:t>
                </a:r>
                <a14:m>
                  <m:oMath xmlns:m="http://schemas.openxmlformats.org/officeDocument/2006/math">
                    <m:r>
                      <a:rPr lang="en-GB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b="0" i="0" u="none" strike="noStrike" dirty="0">
                    <a:solidFill>
                      <a:srgbClr val="000000"/>
                    </a:solidFill>
                    <a:effectLst/>
                    <a:latin typeface="ff6"/>
                  </a:rPr>
                  <a:t> 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near some point</a:t>
                </a:r>
                <a:r>
                  <a:rPr lang="en-GB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b="0" i="1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</a:rPr>
                  <a:t>ignoring derivatives of higher order:</a:t>
                </a:r>
              </a:p>
              <a:p>
                <a:pPr algn="l"/>
                <a:endParaRPr lang="en-GB" dirty="0">
                  <a:solidFill>
                    <a:srgbClr val="000000"/>
                  </a:solidFill>
                </a:endParaRP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is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𝐻𝑒𝑠𝑠𝑖𝑎𝑛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</a:rPr>
                  <a:t> with respect to </a:t>
                </a:r>
                <a:r>
                  <a:rPr lang="el-GR" dirty="0">
                    <a:solidFill>
                      <a:srgbClr val="000000"/>
                    </a:solidFill>
                  </a:rPr>
                  <a:t>θ</a:t>
                </a:r>
                <a:r>
                  <a:rPr lang="en-GB" dirty="0">
                    <a:solidFill>
                      <a:srgbClr val="000000"/>
                    </a:solidFill>
                  </a:rPr>
                  <a:t> evaluated at </a:t>
                </a:r>
                <a:r>
                  <a:rPr lang="el-GR" dirty="0">
                    <a:solidFill>
                      <a:srgbClr val="000000"/>
                    </a:solidFill>
                  </a:rPr>
                  <a:t>θ</a:t>
                </a:r>
                <a:r>
                  <a:rPr lang="el-GR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GB" dirty="0">
                    <a:solidFill>
                      <a:srgbClr val="000000"/>
                    </a:solidFill>
                  </a:rPr>
                  <a:t> If we then solve for the critical point of this function, we obtain the Newton parameter update rule:</a:t>
                </a:r>
              </a:p>
              <a:p>
                <a:pPr algn="l"/>
                <a:endParaRPr lang="en-GB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C03D0-BB5A-6B8A-A336-7332F9DD7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1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D188-70C7-FCA1-78E3-3A763BE5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65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237BC-1400-14DA-3F5A-1CE55CF82D1B}"/>
              </a:ext>
            </a:extLst>
          </p:cNvPr>
          <p:cNvSpPr txBox="1"/>
          <p:nvPr/>
        </p:nvSpPr>
        <p:spPr>
          <a:xfrm>
            <a:off x="611560" y="5197740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https://www.deeplearningbook.org/contents/optimization.html</a:t>
            </a:r>
          </a:p>
          <a:p>
            <a:r>
              <a:rPr lang="en-GB" sz="900" dirty="0">
                <a:solidFill>
                  <a:srgbClr val="7030A0"/>
                </a:solidFill>
              </a:rPr>
              <a:t>For more information see Chapter 8 of Goodfellow et al.’s book.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1114E-35AE-5CC3-6C92-C351AADB5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234609"/>
            <a:ext cx="6667500" cy="609600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4D345B66-F4C0-885F-42EA-17086F20A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053466"/>
            <a:ext cx="2819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19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ECE8-C6EF-F525-7694-F321D68D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Newton’s method –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BE93-CC03-0310-806F-8D1E9788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If the objective function is convex but not quadratic (there are higher-order terms), this update can be iterated, yielding the training algorithm associated with Newton’s method, given in algorithm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87471-641D-6B25-C82B-C9A65EA8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F0928-A051-36C9-13B5-6D95191246BC}"/>
              </a:ext>
            </a:extLst>
          </p:cNvPr>
          <p:cNvSpPr txBox="1"/>
          <p:nvPr/>
        </p:nvSpPr>
        <p:spPr>
          <a:xfrm>
            <a:off x="611560" y="5344262"/>
            <a:ext cx="7416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Source: Adapted from Goodfellow et al., deep Learning, https://</a:t>
            </a:r>
            <a:r>
              <a:rPr lang="en-GB" sz="900" dirty="0" err="1"/>
              <a:t>www.deeplearningbook.org</a:t>
            </a:r>
            <a:r>
              <a:rPr lang="en-GB" sz="900" dirty="0"/>
              <a:t>/contents/</a:t>
            </a:r>
            <a:r>
              <a:rPr lang="en-GB" sz="900" dirty="0" err="1"/>
              <a:t>optimization.html</a:t>
            </a:r>
            <a:endParaRPr lang="en-GB" sz="900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DCB2F3E-251B-5AF4-9594-9559F2FCC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9"/>
          <a:stretch/>
        </p:blipFill>
        <p:spPr>
          <a:xfrm>
            <a:off x="1043608" y="2353444"/>
            <a:ext cx="6864081" cy="25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029584-4E15-0292-99F1-221978567A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𝐻𝑒𝑠𝑠𝑖𝑎𝑛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Matrix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029584-4E15-0292-99F1-221978567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16B3-D39C-9DE6-D406-6F1B8356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more information on Hessian matrix and how to derive it, see:</a:t>
            </a:r>
          </a:p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www.khanacademy.org</a:t>
            </a:r>
            <a:r>
              <a:rPr lang="en-GB" dirty="0"/>
              <a:t>/math/multivariable-calculus/applications-of-multivariable-derivatives/quadratic-approximations/a/the-hessian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B5FEB-032F-EE76-16C2-5507A1A7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67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376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2D1F-6C35-D3BA-4B1D-35B0E4A8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NN with an activation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3251C-4400-3693-027B-1B21C91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82F7CC-A2CA-EE65-1660-64A15271DA27}"/>
              </a:ext>
            </a:extLst>
          </p:cNvPr>
          <p:cNvCxnSpPr>
            <a:cxnSpLocks/>
          </p:cNvCxnSpPr>
          <p:nvPr/>
        </p:nvCxnSpPr>
        <p:spPr>
          <a:xfrm>
            <a:off x="4755616" y="1964759"/>
            <a:ext cx="0" cy="5363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E1BAA2F-873D-7ADE-6948-EC4065570FEB}"/>
              </a:ext>
            </a:extLst>
          </p:cNvPr>
          <p:cNvSpPr/>
          <p:nvPr/>
        </p:nvSpPr>
        <p:spPr>
          <a:xfrm>
            <a:off x="4541055" y="1601021"/>
            <a:ext cx="420047" cy="363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900440-900D-8CF0-01B1-949535B17D1F}"/>
              </a:ext>
            </a:extLst>
          </p:cNvPr>
          <p:cNvSpPr/>
          <p:nvPr/>
        </p:nvSpPr>
        <p:spPr>
          <a:xfrm>
            <a:off x="1811694" y="1837387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11427-36C0-4177-4E5A-7DF527123597}"/>
              </a:ext>
            </a:extLst>
          </p:cNvPr>
          <p:cNvSpPr/>
          <p:nvPr/>
        </p:nvSpPr>
        <p:spPr>
          <a:xfrm>
            <a:off x="1806754" y="4023044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18938A-CFAF-DAA4-5199-39F863434F02}"/>
              </a:ext>
            </a:extLst>
          </p:cNvPr>
          <p:cNvSpPr/>
          <p:nvPr/>
        </p:nvSpPr>
        <p:spPr>
          <a:xfrm>
            <a:off x="1806754" y="2957909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A38FE-3437-47E8-C25A-81241C63048E}"/>
              </a:ext>
            </a:extLst>
          </p:cNvPr>
          <p:cNvCxnSpPr>
            <a:cxnSpLocks/>
          </p:cNvCxnSpPr>
          <p:nvPr/>
        </p:nvCxnSpPr>
        <p:spPr>
          <a:xfrm>
            <a:off x="2466827" y="2291135"/>
            <a:ext cx="1625120" cy="6289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E46ED8-4502-43FF-55A9-7876FB55EA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466827" y="3287945"/>
            <a:ext cx="1505107" cy="196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D12DB5-16F1-BC0E-D049-4E078ABC391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466827" y="3716846"/>
            <a:ext cx="1625120" cy="6362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9F601-AAD1-29D8-8BF1-E19FF92108A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597054" y="3307550"/>
            <a:ext cx="1757049" cy="5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B44C31A-A0BC-9CDA-95C3-D413FCC6A5B8}"/>
              </a:ext>
            </a:extLst>
          </p:cNvPr>
          <p:cNvSpPr/>
          <p:nvPr/>
        </p:nvSpPr>
        <p:spPr>
          <a:xfrm>
            <a:off x="7354103" y="2978093"/>
            <a:ext cx="660073" cy="66007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9637E-3504-9750-C449-E9A691B312B2}"/>
              </a:ext>
            </a:extLst>
          </p:cNvPr>
          <p:cNvSpPr txBox="1"/>
          <p:nvPr/>
        </p:nvSpPr>
        <p:spPr>
          <a:xfrm>
            <a:off x="7530477" y="3113081"/>
            <a:ext cx="3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/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CCD36-102D-5AC0-6BAB-003B0E28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4112"/>
                <a:ext cx="3715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/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90C2E0-0E0E-BFC6-7134-18E9BBFC7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252" y="3073524"/>
                <a:ext cx="371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/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516F0-475C-0D33-E051-E6EDEF0C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144352"/>
                <a:ext cx="37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/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351F71-760B-F3BE-4016-4CF0C18A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02" y="2910854"/>
                <a:ext cx="6600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/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7D8B7E-3DD8-687C-ABBD-95CCFDF8A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2106469"/>
                <a:ext cx="660073" cy="369332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/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48189-F117-7D8B-9295-47364CE7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63" y="3675417"/>
                <a:ext cx="660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/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55E2B-2E94-FEFA-4391-9D91B3F61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65" y="4454281"/>
                <a:ext cx="2883258" cy="848758"/>
              </a:xfrm>
              <a:prstGeom prst="rect">
                <a:avLst/>
              </a:prstGeom>
              <a:blipFill>
                <a:blip r:embed="rId8"/>
                <a:stretch>
                  <a:fillRect l="-1316" t="-98529" b="-15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EB3FB558-963D-BE06-4D8F-A703F49DF840}"/>
              </a:ext>
            </a:extLst>
          </p:cNvPr>
          <p:cNvSpPr/>
          <p:nvPr/>
        </p:nvSpPr>
        <p:spPr>
          <a:xfrm>
            <a:off x="6102350" y="2967710"/>
            <a:ext cx="660073" cy="660073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730CC1-143E-7669-856D-EE8FC8E7B98C}"/>
              </a:ext>
            </a:extLst>
          </p:cNvPr>
          <p:cNvSpPr/>
          <p:nvPr/>
        </p:nvSpPr>
        <p:spPr>
          <a:xfrm>
            <a:off x="3971933" y="2497460"/>
            <a:ext cx="1625120" cy="16201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/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390CAC-AE66-9EE5-FEBC-929DCA0C7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32" y="2895795"/>
                <a:ext cx="1620177" cy="680699"/>
              </a:xfrm>
              <a:prstGeom prst="rect">
                <a:avLst/>
              </a:prstGeom>
              <a:blipFill>
                <a:blip r:embed="rId9"/>
                <a:stretch>
                  <a:fillRect l="-25581" t="-98148" b="-15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5A30978-9E88-45E3-329C-15B6AE8697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7456" y="3174594"/>
            <a:ext cx="329860" cy="288030"/>
          </a:xfrm>
          <a:prstGeom prst="bentConnector3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228BDBAA-FB42-FFF1-74BE-8D485AA43C0E}"/>
              </a:ext>
            </a:extLst>
          </p:cNvPr>
          <p:cNvSpPr/>
          <p:nvPr/>
        </p:nvSpPr>
        <p:spPr>
          <a:xfrm rot="16200000">
            <a:off x="5296076" y="2826440"/>
            <a:ext cx="475001" cy="2883258"/>
          </a:xfrm>
          <a:prstGeom prst="leftBrace">
            <a:avLst/>
          </a:prstGeom>
          <a:ln>
            <a:solidFill>
              <a:srgbClr val="FF0000">
                <a:alpha val="64242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2D8-A467-821D-A60E-840A94D2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linear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FD6A-C284-6CB3-DBD8-72441E2EB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b="0" i="0" u="none" strike="noStrike" dirty="0">
                <a:effectLst/>
              </a:rPr>
              <a:t>inearity implies the </a:t>
            </a:r>
            <a:r>
              <a:rPr lang="en-GB" b="0" i="1" u="none" strike="noStrike" dirty="0">
                <a:effectLst/>
              </a:rPr>
              <a:t>weaker</a:t>
            </a:r>
            <a:r>
              <a:rPr lang="en-GB" b="0" i="0" u="none" strike="noStrike" dirty="0">
                <a:effectLst/>
              </a:rPr>
              <a:t> assumption of </a:t>
            </a:r>
            <a:r>
              <a:rPr lang="en-GB" b="0" i="1" u="none" strike="noStrike" dirty="0">
                <a:effectLst/>
              </a:rPr>
              <a:t>monotonicity</a:t>
            </a:r>
            <a:r>
              <a:rPr lang="en-GB" b="0" i="0" u="none" strike="noStrike" dirty="0">
                <a:effectLst/>
              </a:rPr>
              <a:t>, i.e., that any increase in our feature must either always cause an increase in our model’s output (if the corresponding weight is positive), or always cause a decrease in our model’s output (if the corresponding weight is negative). </a:t>
            </a:r>
          </a:p>
          <a:p>
            <a:endParaRPr lang="en-GB" dirty="0"/>
          </a:p>
          <a:p>
            <a:r>
              <a:rPr lang="en-GB" dirty="0"/>
              <a:t>But this is not always true or helpful in real world applications. e.g. For individuals with a body temperature above 37C (98.6F), higher temperatures indicate greater risk. However, this risk is not linearly increase when for example the temperature drops below 37 or goes above 38.5.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7E94-E3E7-22A4-20D8-5C2E767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2100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1AD0-7605-36B5-065E-04D88629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Sigmoid function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E9130-AB1B-A028-8EDC-2EBFBF8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E710E6-7EEA-E08C-90C0-B4FA6116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0" y="1057299"/>
            <a:ext cx="2920142" cy="2197531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DFBED10-8162-D382-2008-3035F5958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841276"/>
            <a:ext cx="4909573" cy="3016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/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7EF3C-5208-C702-093F-15A27CCC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4009628"/>
                <a:ext cx="2472728" cy="617348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/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AAF72-84AC-C8F5-3F51-2E81CA7D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8" y="4870541"/>
                <a:ext cx="2958246" cy="661912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191870"/>
      </p:ext>
    </p:extLst>
  </p:cSld>
  <p:clrMapOvr>
    <a:masterClrMapping/>
  </p:clrMapOvr>
</p:sld>
</file>

<file path=ppt/theme/theme1.xml><?xml version="1.0" encoding="utf-8"?>
<a:theme xmlns:a="http://schemas.openxmlformats.org/drawingml/2006/main" name="CCSR">
  <a:themeElements>
    <a:clrScheme name="CCS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SR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CS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7B08E2-1ED8-9047-9A41-7FD6E07FF0DE}">
  <we:reference id="wa200002290" version="1.0.0.3" store="en-001" storeType="OMEX"/>
  <we:alternateReferences>
    <we:reference id="WA200002290" version="1.0.0.3" store="" storeType="OMEX"/>
  </we:alternateReferences>
  <we:properties>
    <we:property name="mathList" value="[{&quot;id&quot;:&quot;1&quot;,&quot;code&quot;:&quot;$\\hat{y}\\,=\\,w_{0}\\,\\times\\,x_{0}\\,+\\,w_{1}\\times\\,x_{1}\\,+\\,w_{2\\,}\\times\\,x_{3}\\,+\\,...\\,+\\,w_{n}\\,\\times\\,x_{n}$&quot;,&quot;font&quot;:{&quot;size&quot;:18,&quot;family&quot;:&quot;Arial&quot;,&quot;color&quot;:&quot;black&quot;},&quot;type&quot;:&quot;$&quot;},{&quot;id&quot;:&quot;1&quot;,&quot;code&quot;:&quot;$\\sum_{i=1}^{m}\\left(y_{i\\,-\\,}\\hat{y}\\right)^{2}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2}$&quot;,&quot;font&quot;:{&quot;size&quot;:12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}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47949</TotalTime>
  <Words>3473</Words>
  <Application>Microsoft Macintosh PowerPoint</Application>
  <PresentationFormat>On-screen Show (16:10)</PresentationFormat>
  <Paragraphs>467</Paragraphs>
  <Slides>67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  <vt:variant>
        <vt:lpstr>Custom Shows</vt:lpstr>
      </vt:variant>
      <vt:variant>
        <vt:i4>1</vt:i4>
      </vt:variant>
    </vt:vector>
  </HeadingPairs>
  <TitlesOfParts>
    <vt:vector size="78" baseType="lpstr">
      <vt:lpstr>Arial</vt:lpstr>
      <vt:lpstr>Calibri</vt:lpstr>
      <vt:lpstr>Cambria Math</vt:lpstr>
      <vt:lpstr>ff6</vt:lpstr>
      <vt:lpstr>Gill Sans MT</vt:lpstr>
      <vt:lpstr>MT2MIT</vt:lpstr>
      <vt:lpstr>MT2SYS</vt:lpstr>
      <vt:lpstr>Times</vt:lpstr>
      <vt:lpstr>Verdana</vt:lpstr>
      <vt:lpstr>CCSR</vt:lpstr>
      <vt:lpstr>PowerPoint Presentation</vt:lpstr>
      <vt:lpstr>Hodgkin-Huxley neuron model</vt:lpstr>
      <vt:lpstr>Artificial Neuron </vt:lpstr>
      <vt:lpstr>Artificial neuron vs biological neuron</vt:lpstr>
      <vt:lpstr>Artificial Neuron with bias </vt:lpstr>
      <vt:lpstr>Artificial neurons and the effect of bias </vt:lpstr>
      <vt:lpstr>NN with an activation function</vt:lpstr>
      <vt:lpstr>Limitations of linear models </vt:lpstr>
      <vt:lpstr>Sigmoid function </vt:lpstr>
      <vt:lpstr>Rectified Linear Units (ReLU)</vt:lpstr>
      <vt:lpstr>ReLU</vt:lpstr>
      <vt:lpstr>Leaky ReLU</vt:lpstr>
      <vt:lpstr>Absolute Value Rectification</vt:lpstr>
      <vt:lpstr>Non linearity in machine problems</vt:lpstr>
      <vt:lpstr>Hidden layers </vt:lpstr>
      <vt:lpstr>Multilayer perceptron architecture</vt:lpstr>
      <vt:lpstr>MLP architecture </vt:lpstr>
      <vt:lpstr>Layers in a neural network</vt:lpstr>
      <vt:lpstr>How neuroscience has inspired this model</vt:lpstr>
      <vt:lpstr>Forward propagation </vt:lpstr>
      <vt:lpstr>Forward propagation – step 1</vt:lpstr>
      <vt:lpstr>Forward propagation – step 2</vt:lpstr>
      <vt:lpstr>Forward propagation – step 3</vt:lpstr>
      <vt:lpstr>Forward propagation – Loss function (l)</vt:lpstr>
      <vt:lpstr>Back propagation </vt:lpstr>
      <vt:lpstr>Training a neural network - 1</vt:lpstr>
      <vt:lpstr>Training neural networks</vt:lpstr>
      <vt:lpstr>Training a neural network - 1</vt:lpstr>
      <vt:lpstr>Forward propagation – Loss function (l)</vt:lpstr>
      <vt:lpstr>Gradient in neural network</vt:lpstr>
      <vt:lpstr>Derivatives and Differentiation</vt:lpstr>
      <vt:lpstr>Example - 1</vt:lpstr>
      <vt:lpstr>Example - 2</vt:lpstr>
      <vt:lpstr>Example – backpropagation</vt:lpstr>
      <vt:lpstr>Example – backpropagation</vt:lpstr>
      <vt:lpstr>Example – backpropagation</vt:lpstr>
      <vt:lpstr>Example – backpropagation</vt:lpstr>
      <vt:lpstr>Learning rate</vt:lpstr>
      <vt:lpstr>How to choose a learning rate</vt:lpstr>
      <vt:lpstr>Exploding and vanishing gradients*</vt:lpstr>
      <vt:lpstr>Momentum</vt:lpstr>
      <vt:lpstr>SGD</vt:lpstr>
      <vt:lpstr>SGD with momentum</vt:lpstr>
      <vt:lpstr>Momentum*</vt:lpstr>
      <vt:lpstr>Algorithms with adaptive learning rate</vt:lpstr>
      <vt:lpstr>RMSProp</vt:lpstr>
      <vt:lpstr>Adam</vt:lpstr>
      <vt:lpstr>Adam*</vt:lpstr>
      <vt:lpstr>Adam*</vt:lpstr>
      <vt:lpstr>Adam**</vt:lpstr>
      <vt:lpstr>How to choose the number of hidden layers</vt:lpstr>
      <vt:lpstr>Dropouts</vt:lpstr>
      <vt:lpstr>Dropout – philosophy </vt:lpstr>
      <vt:lpstr>Dropouts – practical notes</vt:lpstr>
      <vt:lpstr>Example - 1</vt:lpstr>
      <vt:lpstr>Example -2</vt:lpstr>
      <vt:lpstr>Review questions</vt:lpstr>
      <vt:lpstr>Q1</vt:lpstr>
      <vt:lpstr>Q2</vt:lpstr>
      <vt:lpstr>Acknowledgments</vt:lpstr>
      <vt:lpstr>If you have any questions </vt:lpstr>
      <vt:lpstr>Further reading</vt:lpstr>
      <vt:lpstr>Derivative of Sigmoid function</vt:lpstr>
      <vt:lpstr>Gradient of ReLU</vt:lpstr>
      <vt:lpstr>Newton’s method</vt:lpstr>
      <vt:lpstr>Newton’s method – the algorithm</vt:lpstr>
      <vt:lpstr>The Hessian Matrix (H)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neuroscience</dc:title>
  <dc:subject/>
  <dc:creator>P. Barnaghi</dc:creator>
  <cp:keywords/>
  <dc:description/>
  <cp:lastModifiedBy>Barnaghi, Payam</cp:lastModifiedBy>
  <cp:revision>302</cp:revision>
  <cp:lastPrinted>2018-10-01T18:07:26Z</cp:lastPrinted>
  <dcterms:created xsi:type="dcterms:W3CDTF">2015-10-05T13:27:19Z</dcterms:created>
  <dcterms:modified xsi:type="dcterms:W3CDTF">2023-01-22T12:04:37Z</dcterms:modified>
  <cp:category/>
</cp:coreProperties>
</file>