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8" r:id="rId5"/>
    <p:sldId id="265" r:id="rId6"/>
    <p:sldId id="270" r:id="rId7"/>
    <p:sldId id="269" r:id="rId8"/>
    <p:sldId id="271" r:id="rId9"/>
    <p:sldId id="272" r:id="rId10"/>
    <p:sldId id="273" r:id="rId11"/>
    <p:sldId id="267" r:id="rId12"/>
    <p:sldId id="263" r:id="rId13"/>
    <p:sldId id="264" r:id="rId1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90" d="100"/>
          <a:sy n="90" d="100"/>
        </p:scale>
        <p:origin x="355"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F6DE0ACA-03BC-46D6-9D4D-3FE672280FD2}" type="slidenum">
              <a:rPr/>
              <a:pPr/>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02D5E523-FFA3-4105-8C15-30B5DC71F893}" type="slidenum">
              <a:rPr/>
              <a:pPr/>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35DD45FD-2B75-46F3-8500-1CA3B0C5D658}" type="slidenum">
              <a:rPr/>
              <a:pPr/>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32FD64C0-15F1-471C-9E50-9DE70748CF53}" type="slidenum">
              <a:rPr/>
              <a:pPr/>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B932CF5-990D-4109-834E-B5F479C67FEC}" type="slidenum">
              <a:rPr/>
              <a:pPr/>
              <a:t>‹#›</a:t>
            </a:fld>
            <a:endParaRPr/>
          </a:p>
        </p:txBody>
      </p:sp>
      <p:sp>
        <p:nvSpPr>
          <p:cNvPr id="2"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20111CD9-D0AF-457D-9A4F-98FC04BC9A31}" type="slidenum">
              <a:rPr/>
              <a:pPr/>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6F803718-B8BF-497F-A984-712BA1ED5D22}" type="slidenum">
              <a:rPr/>
              <a:pPr/>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4C4CC7DF-1A0F-4CAC-8445-C88DCF9CF90E}" type="slidenum">
              <a:rPr/>
              <a:pPr/>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DFF3E4A3-4C94-4785-A0E6-29AA5BBC5DE4}" type="slidenum">
              <a:rPr/>
              <a:pPr/>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1731DF4-7314-4F43-ADF2-78EF8CAAEF2D}" type="slidenum">
              <a:rPr/>
              <a:pPr/>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E1AC3676-484E-4704-B7A7-7DB709AE2100}" type="slidenum">
              <a:rPr/>
              <a:pPr/>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CECAE218-CAC7-47E3-A7FE-2C38C494088F}" type="slidenum">
              <a:rPr/>
              <a:pPr/>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Rounded Corners 6"/>
          <p:cNvSpPr/>
          <p:nvPr/>
        </p:nvSpPr>
        <p:spPr>
          <a:xfrm>
            <a:off x="9867960" y="365040"/>
            <a:ext cx="2323440" cy="729360"/>
          </a:xfrm>
          <a:prstGeom prst="roundRect">
            <a:avLst>
              <a:gd name="adj" fmla="val 16667"/>
            </a:avLst>
          </a:prstGeom>
          <a:blipFill rotWithShape="0">
            <a:blip r:embed="rId14"/>
            <a:srcRect/>
            <a:stretch/>
          </a:blipFill>
          <a:ln>
            <a:no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IN" sz="1800" b="0" strike="noStrike" spc="-1">
              <a:solidFill>
                <a:schemeClr val="lt1"/>
              </a:solidFill>
              <a:latin typeface="Calibri"/>
              <a:ea typeface="DejaVu Sans"/>
            </a:endParaRPr>
          </a:p>
        </p:txBody>
      </p:sp>
      <p:sp>
        <p:nvSpPr>
          <p:cNvPr id="7" name="PlaceHolder 1"/>
          <p:cNvSpPr>
            <a:spLocks noGrp="1"/>
          </p:cNvSpPr>
          <p:nvPr>
            <p:ph type="ftr" idx="1"/>
          </p:nvPr>
        </p:nvSpPr>
        <p:spPr>
          <a:xfrm>
            <a:off x="4038480" y="6356520"/>
            <a:ext cx="4114080" cy="36432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 </a:t>
            </a:r>
          </a:p>
        </p:txBody>
      </p:sp>
      <p:sp>
        <p:nvSpPr>
          <p:cNvPr id="2" name="PlaceHolder 2"/>
          <p:cNvSpPr>
            <a:spLocks noGrp="1"/>
          </p:cNvSpPr>
          <p:nvPr>
            <p:ph type="sldNum" idx="2"/>
          </p:nvPr>
        </p:nvSpPr>
        <p:spPr>
          <a:xfrm>
            <a:off x="8610480" y="6356520"/>
            <a:ext cx="2742480" cy="36432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IN" sz="1200" b="0" strike="noStrike" spc="-1">
                <a:solidFill>
                  <a:srgbClr val="8B8B8B"/>
                </a:solidFill>
                <a:latin typeface="Calibri"/>
              </a:defRPr>
            </a:lvl1pPr>
          </a:lstStyle>
          <a:p>
            <a:pPr indent="0" algn="r">
              <a:lnSpc>
                <a:spcPct val="100000"/>
              </a:lnSpc>
              <a:buNone/>
              <a:tabLst>
                <a:tab pos="0" algn="l"/>
              </a:tabLst>
            </a:pPr>
            <a:fld id="{46E93278-1DF5-4FAB-BCA3-32B4116A7B24}" type="slidenum">
              <a:rPr lang="en-IN" sz="1200" b="0" strike="noStrike" spc="-1">
                <a:solidFill>
                  <a:srgbClr val="8B8B8B"/>
                </a:solidFill>
                <a:latin typeface="Calibri"/>
              </a:rPr>
              <a:pPr indent="0" algn="r">
                <a:lnSpc>
                  <a:spcPct val="100000"/>
                </a:lnSpc>
                <a:buNone/>
                <a:tabLst>
                  <a:tab pos="0" algn="l"/>
                </a:tabLst>
              </a:pPr>
              <a:t>‹#›</a:t>
            </a:fld>
            <a:endParaRPr lang="en-IN" sz="1200" b="0" strike="noStrike" spc="-1">
              <a:solidFill>
                <a:srgbClr val="000000"/>
              </a:solidFill>
              <a:latin typeface="Times New Roman"/>
            </a:endParaRPr>
          </a:p>
        </p:txBody>
      </p:sp>
      <p:sp>
        <p:nvSpPr>
          <p:cNvPr id="3" name="PlaceHolder 3"/>
          <p:cNvSpPr>
            <a:spLocks noGrp="1"/>
          </p:cNvSpPr>
          <p:nvPr>
            <p:ph type="dt" idx="3"/>
          </p:nvPr>
        </p:nvSpPr>
        <p:spPr>
          <a:xfrm>
            <a:off x="838080" y="6356520"/>
            <a:ext cx="2742480" cy="364320"/>
          </a:xfrm>
          <a:prstGeom prst="rect">
            <a:avLst/>
          </a:prstGeom>
          <a:noFill/>
          <a:ln w="0">
            <a:noFill/>
          </a:ln>
        </p:spPr>
        <p:txBody>
          <a:bodyPr lIns="90000" tIns="45000" rIns="90000" bIns="45000" anchor="ctr">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 </a:t>
            </a:r>
          </a:p>
        </p:txBody>
      </p:sp>
      <p:sp>
        <p:nvSpPr>
          <p:cNvPr id="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PBinay123/FSD_PROJECT_A2_GRP8/"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laceHolder 1"/>
          <p:cNvSpPr>
            <a:spLocks noGrp="1"/>
          </p:cNvSpPr>
          <p:nvPr>
            <p:ph/>
          </p:nvPr>
        </p:nvSpPr>
        <p:spPr>
          <a:xfrm>
            <a:off x="0" y="1537920"/>
            <a:ext cx="12191400" cy="5319360"/>
          </a:xfrm>
          <a:prstGeom prst="rect">
            <a:avLst/>
          </a:prstGeom>
          <a:noFill/>
          <a:ln w="0">
            <a:noFill/>
          </a:ln>
        </p:spPr>
        <p:txBody>
          <a:bodyPr lIns="90000" tIns="45000" rIns="90000" bIns="45000" anchor="t">
            <a:normAutofit/>
          </a:bodyPr>
          <a:lstStyle/>
          <a:p>
            <a:pPr marL="246960" indent="0" algn="ctr">
              <a:lnSpc>
                <a:spcPct val="200000"/>
              </a:lnSpc>
              <a:spcBef>
                <a:spcPts val="1001"/>
              </a:spcBef>
              <a:buNone/>
              <a:tabLst>
                <a:tab pos="0" algn="l"/>
              </a:tabLst>
            </a:pPr>
            <a:endParaRPr lang="en-IN" sz="1800" b="0" strike="noStrike" spc="-1" dirty="0">
              <a:solidFill>
                <a:srgbClr val="000000"/>
              </a:solidFill>
              <a:latin typeface="Arial"/>
            </a:endParaRPr>
          </a:p>
          <a:p>
            <a:pPr marL="246960" indent="0" algn="ctr">
              <a:lnSpc>
                <a:spcPct val="200000"/>
              </a:lnSpc>
              <a:spcBef>
                <a:spcPts val="1001"/>
              </a:spcBef>
              <a:buNone/>
              <a:tabLst>
                <a:tab pos="0" algn="l"/>
              </a:tabLst>
            </a:pPr>
            <a:endParaRPr lang="en-US" sz="1800" b="1" strike="noStrike" spc="-1" dirty="0">
              <a:solidFill>
                <a:srgbClr val="333333"/>
              </a:solidFill>
              <a:latin typeface="Times New Roman"/>
            </a:endParaRPr>
          </a:p>
          <a:p>
            <a:pPr marL="246960" indent="0" algn="ctr">
              <a:lnSpc>
                <a:spcPct val="200000"/>
              </a:lnSpc>
              <a:spcBef>
                <a:spcPts val="1001"/>
              </a:spcBef>
              <a:buNone/>
              <a:tabLst>
                <a:tab pos="0" algn="l"/>
              </a:tabLst>
            </a:pPr>
            <a:r>
              <a:rPr lang="en-US" sz="1800" b="1" strike="noStrike" spc="-1" dirty="0">
                <a:solidFill>
                  <a:srgbClr val="333333"/>
                </a:solidFill>
                <a:latin typeface="Times New Roman"/>
              </a:rPr>
              <a:t> </a:t>
            </a:r>
            <a:endParaRPr lang="en-IN" sz="1800" b="1" strike="noStrike" spc="-1" dirty="0">
              <a:solidFill>
                <a:srgbClr val="000000"/>
              </a:solidFill>
              <a:latin typeface="Arial"/>
            </a:endParaRPr>
          </a:p>
          <a:p>
            <a:pPr marL="246960" indent="0" algn="just">
              <a:lnSpc>
                <a:spcPct val="200000"/>
              </a:lnSpc>
              <a:spcBef>
                <a:spcPts val="1001"/>
              </a:spcBef>
              <a:buNone/>
              <a:tabLst>
                <a:tab pos="0" algn="l"/>
              </a:tabLst>
            </a:pPr>
            <a:endParaRPr lang="en-IN" sz="1800" b="0" strike="noStrike" spc="-1" dirty="0">
              <a:solidFill>
                <a:srgbClr val="000000"/>
              </a:solidFill>
              <a:latin typeface="Arial"/>
            </a:endParaRPr>
          </a:p>
          <a:p>
            <a:pPr marL="246960" indent="0" algn="ctr">
              <a:lnSpc>
                <a:spcPct val="100000"/>
              </a:lnSpc>
              <a:spcBef>
                <a:spcPts val="1001"/>
              </a:spcBef>
              <a:buNone/>
              <a:tabLst>
                <a:tab pos="0" algn="l"/>
              </a:tabLst>
            </a:pPr>
            <a:r>
              <a:rPr lang="en-US" sz="1800" b="1" strike="noStrike" spc="-1" dirty="0">
                <a:solidFill>
                  <a:srgbClr val="333333"/>
                </a:solidFill>
                <a:latin typeface="Times New Roman"/>
              </a:rPr>
              <a:t>Under the Guidance of</a:t>
            </a:r>
            <a:endParaRPr lang="en-IN" sz="1800" b="1" strike="noStrike" spc="-1" dirty="0">
              <a:solidFill>
                <a:srgbClr val="000000"/>
              </a:solidFill>
              <a:latin typeface="Arial"/>
            </a:endParaRPr>
          </a:p>
          <a:p>
            <a:pPr marL="246960" indent="0" algn="ctr">
              <a:lnSpc>
                <a:spcPct val="100000"/>
              </a:lnSpc>
              <a:spcBef>
                <a:spcPts val="1001"/>
              </a:spcBef>
              <a:buNone/>
              <a:tabLst>
                <a:tab pos="0" algn="l"/>
              </a:tabLst>
            </a:pPr>
            <a:r>
              <a:rPr lang="sv-SE" sz="1800" spc="-1" dirty="0">
                <a:solidFill>
                  <a:srgbClr val="000000"/>
                </a:solidFill>
              </a:rPr>
              <a:t>Dr.A.Siva Krishna Reddy</a:t>
            </a:r>
            <a:endParaRPr lang="en-IN" sz="1800" b="0" strike="noStrike" spc="-1" dirty="0">
              <a:solidFill>
                <a:srgbClr val="000000"/>
              </a:solidFill>
              <a:latin typeface="Arial"/>
            </a:endParaRPr>
          </a:p>
          <a:p>
            <a:pPr marL="246960" indent="0" algn="ctr">
              <a:lnSpc>
                <a:spcPct val="100000"/>
              </a:lnSpc>
              <a:spcBef>
                <a:spcPts val="1001"/>
              </a:spcBef>
              <a:buNone/>
              <a:tabLst>
                <a:tab pos="0" algn="l"/>
              </a:tabLst>
            </a:pPr>
            <a:r>
              <a:rPr lang="en-IN" sz="1800" b="0" strike="noStrike" spc="-1" dirty="0">
                <a:solidFill>
                  <a:srgbClr val="000000"/>
                </a:solidFill>
                <a:latin typeface="Arial"/>
              </a:rPr>
              <a:t>FSAD-</a:t>
            </a:r>
            <a:r>
              <a:rPr lang="en-IN" sz="1800" dirty="0"/>
              <a:t>23SDCS12E</a:t>
            </a:r>
            <a:endParaRPr lang="en-IN" sz="1800" b="0" strike="noStrike" spc="-1" dirty="0">
              <a:solidFill>
                <a:srgbClr val="000000"/>
              </a:solidFill>
              <a:latin typeface="Arial"/>
            </a:endParaRPr>
          </a:p>
          <a:p>
            <a:pPr marL="246960" indent="0" algn="ctr">
              <a:lnSpc>
                <a:spcPct val="90000"/>
              </a:lnSpc>
              <a:spcBef>
                <a:spcPts val="1001"/>
              </a:spcBef>
              <a:buNone/>
              <a:tabLst>
                <a:tab pos="0" algn="l"/>
              </a:tabLst>
            </a:pPr>
            <a:r>
              <a:rPr lang="en-US" sz="2800" b="0" strike="noStrike" spc="-1" dirty="0">
                <a:solidFill>
                  <a:srgbClr val="333333"/>
                </a:solidFill>
                <a:latin typeface="inter-regular"/>
              </a:rPr>
              <a:t>Computer Science and Engineering Department </a:t>
            </a:r>
            <a:endParaRPr lang="en-IN" sz="2800" b="0" strike="noStrike" spc="-1" dirty="0">
              <a:solidFill>
                <a:srgbClr val="000000"/>
              </a:solidFill>
              <a:latin typeface="Arial"/>
            </a:endParaRPr>
          </a:p>
          <a:p>
            <a:pPr marL="246960" indent="0" algn="ctr">
              <a:lnSpc>
                <a:spcPct val="90000"/>
              </a:lnSpc>
              <a:spcBef>
                <a:spcPts val="1001"/>
              </a:spcBef>
              <a:buNone/>
              <a:tabLst>
                <a:tab pos="0" algn="l"/>
              </a:tabLst>
            </a:pPr>
            <a:r>
              <a:rPr lang="en-US" sz="2800" b="0" strike="noStrike" spc="-1" dirty="0">
                <a:solidFill>
                  <a:srgbClr val="333333"/>
                </a:solidFill>
                <a:latin typeface="inter-regular"/>
              </a:rPr>
              <a:t>KL Hyderabad Off Campus, Aziz Nagar ,Hyderabad</a:t>
            </a:r>
            <a:endParaRPr lang="en-IN" sz="2800" b="0" strike="noStrike" spc="-1" dirty="0">
              <a:solidFill>
                <a:srgbClr val="000000"/>
              </a:solidFill>
              <a:latin typeface="Arial"/>
            </a:endParaRPr>
          </a:p>
          <a:p>
            <a:pPr marL="246960" indent="0">
              <a:lnSpc>
                <a:spcPct val="90000"/>
              </a:lnSpc>
              <a:spcBef>
                <a:spcPts val="1001"/>
              </a:spcBef>
              <a:buNone/>
              <a:tabLst>
                <a:tab pos="0" algn="l"/>
              </a:tabLst>
            </a:pPr>
            <a:endParaRPr lang="en-IN" sz="2800" b="0" strike="noStrike" spc="-1" dirty="0">
              <a:solidFill>
                <a:srgbClr val="000000"/>
              </a:solidFill>
              <a:latin typeface="Arial"/>
            </a:endParaRPr>
          </a:p>
        </p:txBody>
      </p:sp>
      <p:sp>
        <p:nvSpPr>
          <p:cNvPr id="43" name="PlaceHolder 2"/>
          <p:cNvSpPr>
            <a:spLocks noGrp="1"/>
          </p:cNvSpPr>
          <p:nvPr>
            <p:ph type="title"/>
          </p:nvPr>
        </p:nvSpPr>
        <p:spPr>
          <a:xfrm>
            <a:off x="0" y="0"/>
            <a:ext cx="12191400" cy="1689840"/>
          </a:xfrm>
          <a:prstGeom prst="rect">
            <a:avLst/>
          </a:prstGeom>
          <a:noFill/>
          <a:ln w="0">
            <a:noFill/>
          </a:ln>
        </p:spPr>
        <p:txBody>
          <a:bodyPr lIns="90000" tIns="45000" rIns="90000" bIns="45000" anchor="ctr">
            <a:normAutofit fontScale="90000"/>
          </a:bodyPr>
          <a:lstStyle/>
          <a:p>
            <a:pPr indent="0" algn="ctr">
              <a:lnSpc>
                <a:spcPct val="90000"/>
              </a:lnSpc>
              <a:buNone/>
              <a:tabLst>
                <a:tab pos="0" algn="l"/>
              </a:tabLst>
            </a:pPr>
            <a:r>
              <a:rPr lang="en-US" sz="4000" b="1" strike="noStrike" spc="-1" dirty="0">
                <a:solidFill>
                  <a:srgbClr val="000000"/>
                </a:solidFill>
                <a:latin typeface="Calibri Light"/>
              </a:rPr>
              <a:t>Review-2 </a:t>
            </a:r>
            <a:br>
              <a:rPr lang="en-US" sz="4000" b="1" strike="noStrike" spc="-1" dirty="0">
                <a:solidFill>
                  <a:srgbClr val="000000"/>
                </a:solidFill>
                <a:latin typeface="Calibri Light"/>
              </a:rPr>
            </a:br>
            <a:r>
              <a:rPr lang="en-US" sz="4000" b="1" strike="noStrike" spc="-1" dirty="0">
                <a:solidFill>
                  <a:srgbClr val="000000"/>
                </a:solidFill>
                <a:latin typeface="Calibri Light"/>
              </a:rPr>
              <a:t>on</a:t>
            </a:r>
            <a:br>
              <a:rPr sz="4000" dirty="0"/>
            </a:br>
            <a:r>
              <a:rPr lang="en-IN" sz="4000" dirty="0"/>
              <a:t>TIME-TABLE GENERATOR</a:t>
            </a:r>
            <a:endParaRPr lang="en-IN" sz="4000" b="0" strike="noStrike" spc="-1" dirty="0">
              <a:solidFill>
                <a:srgbClr val="000000"/>
              </a:solidFill>
              <a:latin typeface="Arial"/>
            </a:endParaRPr>
          </a:p>
        </p:txBody>
      </p:sp>
      <p:sp>
        <p:nvSpPr>
          <p:cNvPr id="3" name="Rectangle 2">
            <a:extLst>
              <a:ext uri="{FF2B5EF4-FFF2-40B4-BE49-F238E27FC236}">
                <a16:creationId xmlns:a16="http://schemas.microsoft.com/office/drawing/2014/main" id="{3A6C1C1C-FD28-BF4E-11C3-ED6C85B1AAA7}"/>
              </a:ext>
            </a:extLst>
          </p:cNvPr>
          <p:cNvSpPr>
            <a:spLocks noChangeArrowheads="1"/>
          </p:cNvSpPr>
          <p:nvPr/>
        </p:nvSpPr>
        <p:spPr bwMode="auto">
          <a:xfrm>
            <a:off x="3302000" y="2447666"/>
            <a:ext cx="677948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Kappe Naveen Kumar</a:t>
            </a:r>
            <a:r>
              <a:rPr kumimoji="0" lang="en-US" altLang="en-US" sz="1800" b="0" i="0" u="none" strike="noStrike" cap="none" normalizeH="0" baseline="0" dirty="0">
                <a:ln>
                  <a:noFill/>
                </a:ln>
                <a:solidFill>
                  <a:schemeClr val="tx1"/>
                </a:solidFill>
                <a:effectLst/>
                <a:latin typeface="Arial" panose="020B0604020202020204" pitchFamily="34" charset="0"/>
              </a:rPr>
              <a:t> (Team Lead) - Student ID: 2310030089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 Binay Reddy</a:t>
            </a:r>
            <a:r>
              <a:rPr kumimoji="0" lang="en-US" altLang="en-US" sz="1800" b="0" i="0" u="none" strike="noStrike" cap="none" normalizeH="0" baseline="0" dirty="0">
                <a:ln>
                  <a:noFill/>
                </a:ln>
                <a:solidFill>
                  <a:schemeClr val="tx1"/>
                </a:solidFill>
                <a:effectLst/>
                <a:latin typeface="Arial" panose="020B0604020202020204" pitchFamily="34" charset="0"/>
              </a:rPr>
              <a:t> - Student ID: 2310030386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 Sai Varshith</a:t>
            </a:r>
            <a:r>
              <a:rPr kumimoji="0" lang="en-US" altLang="en-US" sz="1800" b="0" i="0" u="none" strike="noStrike" cap="none" normalizeH="0" baseline="0" dirty="0">
                <a:ln>
                  <a:noFill/>
                </a:ln>
                <a:solidFill>
                  <a:schemeClr val="tx1"/>
                </a:solidFill>
                <a:effectLst/>
                <a:latin typeface="Arial" panose="020B0604020202020204" pitchFamily="34" charset="0"/>
              </a:rPr>
              <a:t> - Student ID: 2310030220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 Vishal Kumar</a:t>
            </a:r>
            <a:r>
              <a:rPr kumimoji="0" lang="en-US" altLang="en-US" sz="1800" b="0" i="0" u="none" strike="noStrike" cap="none" normalizeH="0" baseline="0" dirty="0">
                <a:ln>
                  <a:noFill/>
                </a:ln>
                <a:solidFill>
                  <a:schemeClr val="tx1"/>
                </a:solidFill>
                <a:effectLst/>
                <a:latin typeface="Arial" panose="020B0604020202020204" pitchFamily="34" charset="0"/>
              </a:rPr>
              <a:t> - Student ID: 2310030442</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
                                            <p:txEl>
                                              <p:pRg st="4" end="4"/>
                                            </p:txEl>
                                          </p:spTgt>
                                        </p:tgtEl>
                                        <p:attrNameLst>
                                          <p:attrName>style.visibility</p:attrName>
                                        </p:attrNameLst>
                                      </p:cBhvr>
                                      <p:to>
                                        <p:strVal val="visible"/>
                                      </p:to>
                                    </p:set>
                                    <p:anim calcmode="lin" valueType="num">
                                      <p:cBhvr additive="repl">
                                        <p:cTn id="7" dur="500" fill="hold"/>
                                        <p:tgtEl>
                                          <p:spTgt spid="42">
                                            <p:txEl>
                                              <p:pRg st="4" end="4"/>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4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2">
                                            <p:txEl>
                                              <p:pRg st="5" end="5"/>
                                            </p:txEl>
                                          </p:spTgt>
                                        </p:tgtEl>
                                        <p:attrNameLst>
                                          <p:attrName>style.visibility</p:attrName>
                                        </p:attrNameLst>
                                      </p:cBhvr>
                                      <p:to>
                                        <p:strVal val="visible"/>
                                      </p:to>
                                    </p:set>
                                    <p:anim calcmode="lin" valueType="num">
                                      <p:cBhvr additive="repl">
                                        <p:cTn id="13" dur="500" fill="hold"/>
                                        <p:tgtEl>
                                          <p:spTgt spid="42">
                                            <p:txEl>
                                              <p:pRg st="5" end="5"/>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4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2">
                                            <p:txEl>
                                              <p:pRg st="6" end="6"/>
                                            </p:txEl>
                                          </p:spTgt>
                                        </p:tgtEl>
                                        <p:attrNameLst>
                                          <p:attrName>style.visibility</p:attrName>
                                        </p:attrNameLst>
                                      </p:cBhvr>
                                      <p:to>
                                        <p:strVal val="visible"/>
                                      </p:to>
                                    </p:set>
                                    <p:anim calcmode="lin" valueType="num">
                                      <p:cBhvr additive="repl">
                                        <p:cTn id="19" dur="500" fill="hold"/>
                                        <p:tgtEl>
                                          <p:spTgt spid="42">
                                            <p:txEl>
                                              <p:pRg st="6" end="6"/>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4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95D442-9217-2C34-ECC6-6CC3FA6D215D}"/>
              </a:ext>
            </a:extLst>
          </p:cNvPr>
          <p:cNvSpPr txBox="1"/>
          <p:nvPr/>
        </p:nvSpPr>
        <p:spPr>
          <a:xfrm>
            <a:off x="177801" y="827180"/>
            <a:ext cx="11667066" cy="6217087"/>
          </a:xfrm>
          <a:prstGeom prst="rect">
            <a:avLst/>
          </a:prstGeom>
          <a:noFill/>
        </p:spPr>
        <p:txBody>
          <a:bodyPr wrap="square">
            <a:spAutoFit/>
          </a:bodyPr>
          <a:lstStyle/>
          <a:p>
            <a:pPr>
              <a:buNone/>
            </a:pPr>
            <a:r>
              <a:rPr lang="en-US" b="1" dirty="0">
                <a:latin typeface="Baskerville Old Face" panose="02020602080505020303" pitchFamily="18" charset="0"/>
              </a:rPr>
              <a:t>3</a:t>
            </a:r>
            <a:r>
              <a:rPr lang="en-US" sz="2000" b="1" dirty="0">
                <a:latin typeface="Baskerville Old Face" panose="02020602080505020303" pitchFamily="18" charset="0"/>
              </a:rPr>
              <a:t>. Timetable Generation Process</a:t>
            </a:r>
          </a:p>
          <a:p>
            <a:pPr>
              <a:buFont typeface="Arial" panose="020B0604020202020204" pitchFamily="34" charset="0"/>
              <a:buChar char="•"/>
            </a:pPr>
            <a:r>
              <a:rPr lang="en-US" sz="2000" b="1" dirty="0">
                <a:latin typeface="Baskerville Old Face" panose="02020602080505020303" pitchFamily="18" charset="0"/>
              </a:rPr>
              <a:t>Step 1:</a:t>
            </a:r>
            <a:r>
              <a:rPr lang="en-US" sz="2000" dirty="0">
                <a:latin typeface="Baskerville Old Face" panose="02020602080505020303" pitchFamily="18" charset="0"/>
              </a:rPr>
              <a:t> The system validates inputs and ensures all constraints are met.</a:t>
            </a:r>
          </a:p>
          <a:p>
            <a:pPr>
              <a:buFont typeface="Arial" panose="020B0604020202020204" pitchFamily="34" charset="0"/>
              <a:buChar char="•"/>
            </a:pPr>
            <a:r>
              <a:rPr lang="en-US" sz="2000" b="1" dirty="0">
                <a:latin typeface="Baskerville Old Face" panose="02020602080505020303" pitchFamily="18" charset="0"/>
              </a:rPr>
              <a:t>Step 2:</a:t>
            </a:r>
            <a:r>
              <a:rPr lang="en-US" sz="2000" dirty="0">
                <a:latin typeface="Baskerville Old Face" panose="02020602080505020303" pitchFamily="18" charset="0"/>
              </a:rPr>
              <a:t> The scheduling algorithm generates a draft timetable.</a:t>
            </a:r>
          </a:p>
          <a:p>
            <a:pPr>
              <a:buFont typeface="Arial" panose="020B0604020202020204" pitchFamily="34" charset="0"/>
              <a:buChar char="•"/>
            </a:pPr>
            <a:r>
              <a:rPr lang="en-US" sz="2000" b="1" dirty="0">
                <a:latin typeface="Baskerville Old Face" panose="02020602080505020303" pitchFamily="18" charset="0"/>
              </a:rPr>
              <a:t>Step 3:</a:t>
            </a:r>
            <a:r>
              <a:rPr lang="en-US" sz="2000" dirty="0">
                <a:latin typeface="Baskerville Old Face" panose="02020602080505020303" pitchFamily="18" charset="0"/>
              </a:rPr>
              <a:t> If conflicts are detected, the system iterates and refines using smart conflict resolution techniques.</a:t>
            </a:r>
          </a:p>
          <a:p>
            <a:pPr>
              <a:buFont typeface="Arial" panose="020B0604020202020204" pitchFamily="34" charset="0"/>
              <a:buChar char="•"/>
            </a:pPr>
            <a:r>
              <a:rPr lang="en-US" sz="2000" b="1" dirty="0">
                <a:latin typeface="Baskerville Old Face" panose="02020602080505020303" pitchFamily="18" charset="0"/>
              </a:rPr>
              <a:t>Step 4:</a:t>
            </a:r>
            <a:r>
              <a:rPr lang="en-US" sz="2000" dirty="0">
                <a:latin typeface="Baskerville Old Face" panose="02020602080505020303" pitchFamily="18" charset="0"/>
              </a:rPr>
              <a:t> The final timetable is generated and stored.</a:t>
            </a:r>
          </a:p>
          <a:p>
            <a:pPr>
              <a:buFont typeface="Arial" panose="020B0604020202020204" pitchFamily="34" charset="0"/>
              <a:buChar char="•"/>
            </a:pPr>
            <a:endParaRPr lang="en-US" sz="2000" dirty="0">
              <a:latin typeface="Baskerville Old Face" panose="02020602080505020303" pitchFamily="18" charset="0"/>
            </a:endParaRPr>
          </a:p>
          <a:p>
            <a:pPr>
              <a:buNone/>
            </a:pPr>
            <a:r>
              <a:rPr lang="en-US" sz="2000" b="1" dirty="0">
                <a:latin typeface="Baskerville Old Face" panose="02020602080505020303" pitchFamily="18" charset="0"/>
              </a:rPr>
              <a:t>4. Real-Time Updates &amp; Adaptive Scheduling</a:t>
            </a:r>
          </a:p>
          <a:p>
            <a:pPr>
              <a:buFont typeface="Arial" panose="020B0604020202020204" pitchFamily="34" charset="0"/>
              <a:buChar char="•"/>
            </a:pPr>
            <a:r>
              <a:rPr lang="en-US" sz="2000" dirty="0">
                <a:latin typeface="Baskerville Old Face" panose="02020602080505020303" pitchFamily="18" charset="0"/>
              </a:rPr>
              <a:t>If a faculty member is unavailable, the system dynamically adjusts the timetable in real time.</a:t>
            </a:r>
          </a:p>
          <a:p>
            <a:pPr>
              <a:buFont typeface="Arial" panose="020B0604020202020204" pitchFamily="34" charset="0"/>
              <a:buChar char="•"/>
            </a:pPr>
            <a:r>
              <a:rPr lang="en-US" sz="2000" dirty="0">
                <a:latin typeface="Baskerville Old Face" panose="02020602080505020303" pitchFamily="18" charset="0"/>
              </a:rPr>
              <a:t>The system prioritizes alternate faculty or reschedules the class without disrupting the overall schedule.</a:t>
            </a:r>
          </a:p>
          <a:p>
            <a:pPr>
              <a:buFont typeface="Arial" panose="020B0604020202020204" pitchFamily="34" charset="0"/>
              <a:buChar char="•"/>
            </a:pPr>
            <a:endParaRPr lang="en-US" sz="2000" dirty="0">
              <a:latin typeface="Baskerville Old Face" panose="02020602080505020303" pitchFamily="18" charset="0"/>
            </a:endParaRPr>
          </a:p>
          <a:p>
            <a:pPr>
              <a:buNone/>
            </a:pPr>
            <a:r>
              <a:rPr lang="en-US" sz="2000" b="1" dirty="0">
                <a:latin typeface="Baskerville Old Face" panose="02020602080505020303" pitchFamily="18" charset="0"/>
              </a:rPr>
              <a:t>5. Timetable Visualization &amp; Export</a:t>
            </a:r>
          </a:p>
          <a:p>
            <a:pPr>
              <a:buFont typeface="Arial" panose="020B0604020202020204" pitchFamily="34" charset="0"/>
              <a:buChar char="•"/>
            </a:pPr>
            <a:r>
              <a:rPr lang="en-US" sz="2000" dirty="0">
                <a:latin typeface="Baskerville Old Face" panose="02020602080505020303" pitchFamily="18" charset="0"/>
              </a:rPr>
              <a:t>The generated timetable is displayed in a user-friendly format (calendar view, table format).</a:t>
            </a:r>
          </a:p>
          <a:p>
            <a:pPr>
              <a:buFont typeface="Arial" panose="020B0604020202020204" pitchFamily="34" charset="0"/>
              <a:buChar char="•"/>
            </a:pPr>
            <a:r>
              <a:rPr lang="en-US" sz="2000" dirty="0">
                <a:latin typeface="Baskerville Old Face" panose="02020602080505020303" pitchFamily="18" charset="0"/>
              </a:rPr>
              <a:t>Users can export the final schedule as PDF, Excel, or integrate with institutional systems.</a:t>
            </a:r>
          </a:p>
          <a:p>
            <a:endParaRPr lang="en-US" sz="2000" dirty="0">
              <a:latin typeface="Baskerville Old Face" panose="02020602080505020303" pitchFamily="18" charset="0"/>
            </a:endParaRPr>
          </a:p>
          <a:p>
            <a:pPr>
              <a:buNone/>
            </a:pPr>
            <a:r>
              <a:rPr lang="en-US" sz="2000" b="1" dirty="0">
                <a:latin typeface="Baskerville Old Face" panose="02020602080505020303" pitchFamily="18" charset="0"/>
              </a:rPr>
              <a:t>Algorithm Used (Example: Genetic Algorithm Approach)</a:t>
            </a:r>
          </a:p>
          <a:p>
            <a:pPr>
              <a:buNone/>
            </a:pPr>
            <a:endParaRPr lang="en-US" sz="2000" b="1" dirty="0">
              <a:latin typeface="Baskerville Old Face" panose="02020602080505020303" pitchFamily="18" charset="0"/>
            </a:endParaRPr>
          </a:p>
          <a:p>
            <a:pPr>
              <a:buFont typeface="+mj-lt"/>
              <a:buAutoNum type="arabicPeriod"/>
            </a:pPr>
            <a:r>
              <a:rPr lang="en-US" sz="2000" b="1" dirty="0">
                <a:latin typeface="Baskerville Old Face" panose="02020602080505020303" pitchFamily="18" charset="0"/>
              </a:rPr>
              <a:t>Initialize Population</a:t>
            </a:r>
            <a:r>
              <a:rPr lang="en-US" sz="2000" dirty="0">
                <a:latin typeface="Baskerville Old Face" panose="02020602080505020303" pitchFamily="18" charset="0"/>
              </a:rPr>
              <a:t> – Generate multiple possible schedules randomly.</a:t>
            </a:r>
          </a:p>
          <a:p>
            <a:pPr>
              <a:buFont typeface="+mj-lt"/>
              <a:buAutoNum type="arabicPeriod"/>
            </a:pPr>
            <a:r>
              <a:rPr lang="en-US" sz="2000" b="1" dirty="0">
                <a:latin typeface="Baskerville Old Face" panose="02020602080505020303" pitchFamily="18" charset="0"/>
              </a:rPr>
              <a:t>Evaluate Fitness</a:t>
            </a:r>
            <a:r>
              <a:rPr lang="en-US" sz="2000" dirty="0">
                <a:latin typeface="Baskerville Old Face" panose="02020602080505020303" pitchFamily="18" charset="0"/>
              </a:rPr>
              <a:t> – Check constraint satisfaction (no conflicts, balanced workload).</a:t>
            </a:r>
          </a:p>
          <a:p>
            <a:pPr>
              <a:buFont typeface="+mj-lt"/>
              <a:buAutoNum type="arabicPeriod"/>
            </a:pPr>
            <a:r>
              <a:rPr lang="en-US" sz="2000" b="1" dirty="0">
                <a:latin typeface="Baskerville Old Face" panose="02020602080505020303" pitchFamily="18" charset="0"/>
              </a:rPr>
              <a:t>Selection Process</a:t>
            </a:r>
            <a:r>
              <a:rPr lang="en-US" sz="2000" dirty="0">
                <a:latin typeface="Baskerville Old Face" panose="02020602080505020303" pitchFamily="18" charset="0"/>
              </a:rPr>
              <a:t> – Choose the best schedules for the next iteration.</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315798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0" y="0"/>
            <a:ext cx="12191400" cy="1324800"/>
          </a:xfrm>
          <a:prstGeom prst="rect">
            <a:avLst/>
          </a:prstGeom>
          <a:noFill/>
          <a:ln w="0">
            <a:noFill/>
          </a:ln>
        </p:spPr>
        <p:txBody>
          <a:bodyPr lIns="90000" tIns="45000" rIns="90000" bIns="45000" anchor="ctr">
            <a:normAutofit/>
          </a:bodyPr>
          <a:lstStyle/>
          <a:p>
            <a:pPr algn="ctr">
              <a:lnSpc>
                <a:spcPct val="90000"/>
              </a:lnSpc>
              <a:spcBef>
                <a:spcPts val="1001"/>
              </a:spcBef>
              <a:buClr>
                <a:srgbClr val="000000"/>
              </a:buClr>
            </a:pPr>
            <a:r>
              <a:rPr lang="en-US" sz="2800" spc="-1" dirty="0">
                <a:solidFill>
                  <a:srgbClr val="000000"/>
                </a:solidFill>
                <a:latin typeface="Algerian" panose="04020705040A02060702" pitchFamily="82" charset="0"/>
              </a:rPr>
              <a:t>Designs</a:t>
            </a:r>
          </a:p>
        </p:txBody>
      </p:sp>
      <p:sp>
        <p:nvSpPr>
          <p:cNvPr id="53" name="PlaceHolder 2"/>
          <p:cNvSpPr>
            <a:spLocks noGrp="1"/>
          </p:cNvSpPr>
          <p:nvPr>
            <p:ph/>
          </p:nvPr>
        </p:nvSpPr>
        <p:spPr>
          <a:xfrm>
            <a:off x="770466" y="1151467"/>
            <a:ext cx="11254253" cy="5024693"/>
          </a:xfrm>
          <a:prstGeom prst="rect">
            <a:avLst/>
          </a:prstGeom>
          <a:noFill/>
          <a:ln w="0">
            <a:noFill/>
          </a:ln>
        </p:spPr>
        <p:txBody>
          <a:bodyPr lIns="90000" tIns="45000" rIns="90000" bIns="45000" anchor="t">
            <a:normAutofit/>
          </a:bodyPr>
          <a:lstStyle/>
          <a:p>
            <a:pPr indent="0">
              <a:lnSpc>
                <a:spcPct val="90000"/>
              </a:lnSpc>
              <a:spcBef>
                <a:spcPts val="1001"/>
              </a:spcBef>
              <a:buNone/>
              <a:tabLst>
                <a:tab pos="0" algn="l"/>
              </a:tabLst>
            </a:pPr>
            <a:r>
              <a:rPr lang="en-IN" sz="2000" b="0" strike="noStrike" spc="-1" dirty="0">
                <a:solidFill>
                  <a:srgbClr val="000000"/>
                </a:solidFill>
                <a:latin typeface="Baskerville Old Face" panose="02020602080505020303" pitchFamily="18" charset="0"/>
              </a:rPr>
              <a:t>Time Table Generator :</a:t>
            </a:r>
          </a:p>
        </p:txBody>
      </p:sp>
      <p:pic>
        <p:nvPicPr>
          <p:cNvPr id="3" name="Picture 2">
            <a:extLst>
              <a:ext uri="{FF2B5EF4-FFF2-40B4-BE49-F238E27FC236}">
                <a16:creationId xmlns:a16="http://schemas.microsoft.com/office/drawing/2014/main" id="{6B1B1DE9-23A9-EA41-7EEE-BEC504228ADD}"/>
              </a:ext>
            </a:extLst>
          </p:cNvPr>
          <p:cNvPicPr>
            <a:picLocks noChangeAspect="1"/>
          </p:cNvPicPr>
          <p:nvPr/>
        </p:nvPicPr>
        <p:blipFill>
          <a:blip r:embed="rId2"/>
          <a:stretch>
            <a:fillRect/>
          </a:stretch>
        </p:blipFill>
        <p:spPr>
          <a:xfrm>
            <a:off x="1295399" y="1751182"/>
            <a:ext cx="8974667" cy="4776618"/>
          </a:xfrm>
          <a:prstGeom prst="rect">
            <a:avLst/>
          </a:prstGeom>
        </p:spPr>
      </p:pic>
    </p:spTree>
    <p:extLst>
      <p:ext uri="{BB962C8B-B14F-4D97-AF65-F5344CB8AC3E}">
        <p14:creationId xmlns:p14="http://schemas.microsoft.com/office/powerpoint/2010/main" val="3374729086"/>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360360" y="365040"/>
            <a:ext cx="10992960" cy="1324800"/>
          </a:xfrm>
          <a:prstGeom prst="rect">
            <a:avLst/>
          </a:prstGeom>
          <a:noFill/>
          <a:ln w="0">
            <a:noFill/>
          </a:ln>
        </p:spPr>
        <p:txBody>
          <a:bodyPr lIns="90000" tIns="45000" rIns="90000" bIns="45000" anchor="ctr">
            <a:noAutofit/>
          </a:bodyPr>
          <a:lstStyle/>
          <a:p>
            <a:pPr indent="0">
              <a:lnSpc>
                <a:spcPct val="90000"/>
              </a:lnSpc>
              <a:buNone/>
              <a:tabLst>
                <a:tab pos="0" algn="l"/>
              </a:tabLst>
            </a:pPr>
            <a:r>
              <a:rPr lang="en-US" sz="2800" b="0" strike="noStrike" spc="-1" dirty="0">
                <a:solidFill>
                  <a:srgbClr val="000000"/>
                </a:solidFill>
                <a:latin typeface="Algerian" panose="04020705040A02060702" pitchFamily="82" charset="0"/>
              </a:rPr>
              <a:t>References</a:t>
            </a:r>
            <a:br>
              <a:rPr lang="en-US" sz="2800" b="0" strike="noStrike" spc="-1" dirty="0">
                <a:solidFill>
                  <a:srgbClr val="000000"/>
                </a:solidFill>
                <a:latin typeface="Algerian" panose="04020705040A02060702" pitchFamily="82" charset="0"/>
              </a:rPr>
            </a:br>
            <a:endParaRPr lang="en-IN" sz="2800" b="0" strike="noStrike" spc="-1" dirty="0">
              <a:solidFill>
                <a:srgbClr val="000000"/>
              </a:solidFill>
              <a:latin typeface="Algerian" panose="04020705040A02060702" pitchFamily="82" charset="0"/>
            </a:endParaRPr>
          </a:p>
        </p:txBody>
      </p:sp>
      <p:sp>
        <p:nvSpPr>
          <p:cNvPr id="57" name="PlaceHolder 2"/>
          <p:cNvSpPr>
            <a:spLocks noGrp="1"/>
          </p:cNvSpPr>
          <p:nvPr>
            <p:ph/>
          </p:nvPr>
        </p:nvSpPr>
        <p:spPr>
          <a:xfrm>
            <a:off x="838080" y="1825560"/>
            <a:ext cx="10514880" cy="4350600"/>
          </a:xfrm>
          <a:prstGeom prst="rect">
            <a:avLst/>
          </a:prstGeom>
          <a:noFill/>
          <a:ln w="0">
            <a:noFill/>
          </a:ln>
        </p:spPr>
        <p:txBody>
          <a:bodyPr lIns="90000" tIns="45000" rIns="90000" bIns="45000" anchor="t">
            <a:noAutofit/>
          </a:bodyPr>
          <a:lstStyle/>
          <a:p>
            <a:pPr marL="228600" indent="-228600">
              <a:lnSpc>
                <a:spcPct val="90000"/>
              </a:lnSpc>
              <a:spcBef>
                <a:spcPts val="1001"/>
              </a:spcBef>
              <a:buClr>
                <a:srgbClr val="610B4B"/>
              </a:buClr>
              <a:buFont typeface="Arial"/>
              <a:buChar char="•"/>
            </a:pPr>
            <a:r>
              <a:rPr lang="en-US" sz="2000" b="0" strike="noStrike" spc="-1" dirty="0">
                <a:solidFill>
                  <a:srgbClr val="610B4B"/>
                </a:solidFill>
                <a:latin typeface="Baskerville Old Face" panose="02020602080505020303" pitchFamily="18" charset="0"/>
              </a:rPr>
              <a:t>List the Research paper titles, or website links , textbooks.</a:t>
            </a:r>
          </a:p>
          <a:p>
            <a:pPr marL="228600" indent="-228600">
              <a:lnSpc>
                <a:spcPct val="90000"/>
              </a:lnSpc>
              <a:spcBef>
                <a:spcPts val="1001"/>
              </a:spcBef>
              <a:buClr>
                <a:srgbClr val="610B4B"/>
              </a:buClr>
              <a:buFont typeface="Arial"/>
              <a:buChar char="•"/>
            </a:pPr>
            <a:r>
              <a:rPr lang="en-US" sz="2000" b="0" strike="noStrike" spc="-1" dirty="0">
                <a:solidFill>
                  <a:srgbClr val="610B4B"/>
                </a:solidFill>
                <a:latin typeface="Baskerville Old Face" panose="02020602080505020303" pitchFamily="18" charset="0"/>
              </a:rPr>
              <a:t> </a:t>
            </a:r>
            <a:r>
              <a:rPr lang="en-US" sz="2000" b="0" strike="noStrike" spc="-1" dirty="0">
                <a:solidFill>
                  <a:srgbClr val="610B4B"/>
                </a:solidFill>
                <a:latin typeface="Baskerville Old Face" panose="02020602080505020303" pitchFamily="18" charset="0"/>
                <a:hlinkClick r:id="rId2"/>
              </a:rPr>
              <a:t>https://github.com/PBinay123/FSD_PROJECT_A2_GRP8/</a:t>
            </a:r>
            <a:endParaRPr lang="en-US" sz="2000" b="0" strike="noStrike" spc="-1" dirty="0">
              <a:solidFill>
                <a:srgbClr val="610B4B"/>
              </a:solidFill>
              <a:latin typeface="Baskerville Old Face" panose="02020602080505020303" pitchFamily="18" charset="0"/>
            </a:endParaRPr>
          </a:p>
          <a:p>
            <a:pPr marL="228600" indent="-228600">
              <a:lnSpc>
                <a:spcPct val="90000"/>
              </a:lnSpc>
              <a:spcBef>
                <a:spcPts val="1001"/>
              </a:spcBef>
              <a:buClr>
                <a:srgbClr val="610B4B"/>
              </a:buClr>
              <a:buFont typeface="Arial"/>
              <a:buChar char="•"/>
            </a:pPr>
            <a:endParaRPr lang="en-IN" sz="2000" b="0" strike="noStrike" spc="-1" dirty="0">
              <a:solidFill>
                <a:srgbClr val="610B4B"/>
              </a:solidFill>
              <a:latin typeface="Baskerville Old Face" panose="02020602080505020303" pitchFamily="18" charset="0"/>
            </a:endParaRPr>
          </a:p>
        </p:txBody>
      </p:sp>
    </p:spTree>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laceHolder 1"/>
          <p:cNvSpPr>
            <a:spLocks noGrp="1"/>
          </p:cNvSpPr>
          <p:nvPr>
            <p:ph/>
          </p:nvPr>
        </p:nvSpPr>
        <p:spPr>
          <a:xfrm>
            <a:off x="838080" y="817560"/>
            <a:ext cx="10514880" cy="5358960"/>
          </a:xfrm>
          <a:prstGeom prst="rect">
            <a:avLst/>
          </a:prstGeom>
          <a:noFill/>
          <a:ln w="0">
            <a:noFill/>
          </a:ln>
        </p:spPr>
        <p:txBody>
          <a:bodyPr lIns="90000" tIns="45000" rIns="90000" bIns="45000" anchor="t">
            <a:normAutofit/>
          </a:bodyPr>
          <a:lstStyle/>
          <a:p>
            <a:pPr indent="0" algn="ctr">
              <a:lnSpc>
                <a:spcPct val="90000"/>
              </a:lnSpc>
              <a:spcBef>
                <a:spcPts val="1001"/>
              </a:spcBef>
              <a:buNone/>
              <a:tabLst>
                <a:tab pos="0" algn="l"/>
              </a:tabLst>
            </a:pPr>
            <a:endParaRPr lang="en-IN" sz="6000" b="0" strike="noStrike" spc="-1">
              <a:solidFill>
                <a:srgbClr val="000000"/>
              </a:solidFill>
              <a:latin typeface="Arial"/>
            </a:endParaRPr>
          </a:p>
          <a:p>
            <a:pPr indent="0" algn="ctr">
              <a:lnSpc>
                <a:spcPct val="90000"/>
              </a:lnSpc>
              <a:spcBef>
                <a:spcPts val="1001"/>
              </a:spcBef>
              <a:buNone/>
              <a:tabLst>
                <a:tab pos="0" algn="l"/>
              </a:tabLst>
            </a:pPr>
            <a:endParaRPr lang="en-IN" sz="6000" b="0" strike="noStrike" spc="-1">
              <a:solidFill>
                <a:srgbClr val="000000"/>
              </a:solidFill>
              <a:latin typeface="Arial"/>
            </a:endParaRPr>
          </a:p>
          <a:p>
            <a:pPr indent="0" algn="ctr">
              <a:lnSpc>
                <a:spcPct val="90000"/>
              </a:lnSpc>
              <a:spcBef>
                <a:spcPts val="1001"/>
              </a:spcBef>
              <a:buNone/>
              <a:tabLst>
                <a:tab pos="0" algn="l"/>
              </a:tabLst>
            </a:pPr>
            <a:r>
              <a:rPr lang="en-US" sz="6000" b="0" strike="noStrike" spc="-1">
                <a:solidFill>
                  <a:srgbClr val="000000"/>
                </a:solidFill>
                <a:latin typeface="Times New Roman"/>
              </a:rPr>
              <a:t>Thank you and Any Queries</a:t>
            </a:r>
            <a:endParaRPr lang="en-IN" sz="6000" b="0" strike="noStrike" spc="-1">
              <a:solidFill>
                <a:srgbClr val="000000"/>
              </a:solidFill>
              <a:latin typeface="Arial"/>
            </a:endParaRPr>
          </a:p>
        </p:txBody>
      </p:sp>
    </p:spTree>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4880" cy="1172160"/>
          </a:xfrm>
          <a:prstGeom prst="rect">
            <a:avLst/>
          </a:prstGeom>
          <a:noFill/>
          <a:ln w="0">
            <a:noFill/>
          </a:ln>
        </p:spPr>
        <p:txBody>
          <a:bodyPr lIns="90000" tIns="45000" rIns="90000" bIns="45000" anchor="ctr">
            <a:noAutofit/>
          </a:bodyPr>
          <a:lstStyle/>
          <a:p>
            <a:pPr indent="0" algn="ctr">
              <a:lnSpc>
                <a:spcPct val="90000"/>
              </a:lnSpc>
              <a:buNone/>
              <a:tabLst>
                <a:tab pos="0" algn="l"/>
              </a:tabLst>
            </a:pPr>
            <a:r>
              <a:rPr lang="en-US" sz="4400" b="1" strike="noStrike" spc="-1" dirty="0">
                <a:solidFill>
                  <a:srgbClr val="000000"/>
                </a:solidFill>
                <a:latin typeface="Calibri Light"/>
              </a:rPr>
              <a:t>Overview</a:t>
            </a:r>
            <a:endParaRPr lang="en-IN" sz="4400" b="1" strike="noStrike" spc="-1" dirty="0">
              <a:solidFill>
                <a:srgbClr val="000000"/>
              </a:solidFill>
              <a:latin typeface="Arial"/>
            </a:endParaRPr>
          </a:p>
        </p:txBody>
      </p:sp>
      <p:sp>
        <p:nvSpPr>
          <p:cNvPr id="45" name="PlaceHolder 2"/>
          <p:cNvSpPr>
            <a:spLocks noGrp="1"/>
          </p:cNvSpPr>
          <p:nvPr>
            <p:ph/>
          </p:nvPr>
        </p:nvSpPr>
        <p:spPr>
          <a:xfrm>
            <a:off x="838080" y="1825560"/>
            <a:ext cx="10514880" cy="4350600"/>
          </a:xfrm>
          <a:prstGeom prst="rect">
            <a:avLst/>
          </a:prstGeom>
          <a:noFill/>
          <a:ln w="0">
            <a:noFill/>
          </a:ln>
        </p:spPr>
        <p:txBody>
          <a:bodyPr lIns="90000" tIns="45000" rIns="90000" bIns="45000" anchor="t">
            <a:normAutofit/>
          </a:bodyPr>
          <a:lstStyle/>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Introduction</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Objectives of the Project</a:t>
            </a:r>
          </a:p>
          <a:p>
            <a:pPr marL="228600" indent="-228600">
              <a:lnSpc>
                <a:spcPct val="90000"/>
              </a:lnSpc>
              <a:spcBef>
                <a:spcPts val="1001"/>
              </a:spcBef>
              <a:buClr>
                <a:srgbClr val="000000"/>
              </a:buClr>
              <a:buFont typeface="Arial"/>
              <a:buChar char="•"/>
            </a:pPr>
            <a:r>
              <a:rPr lang="en-US" sz="2400" spc="-1" dirty="0">
                <a:solidFill>
                  <a:srgbClr val="000000"/>
                </a:solidFill>
                <a:latin typeface="Times New Roman"/>
              </a:rPr>
              <a:t>Literature Review</a:t>
            </a:r>
            <a:endParaRPr lang="en-IN" sz="2400" b="0" strike="noStrike" spc="-1" dirty="0">
              <a:solidFill>
                <a:srgbClr val="000000"/>
              </a:solidFill>
              <a:latin typeface="Arial"/>
            </a:endParaRP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Proposed Methodology/Architecture/Algorithm/Technique/</a:t>
            </a:r>
            <a:r>
              <a:rPr lang="en-US" sz="2400" b="0" strike="noStrike" spc="-1" dirty="0" err="1">
                <a:solidFill>
                  <a:srgbClr val="000000"/>
                </a:solidFill>
                <a:latin typeface="Times New Roman"/>
              </a:rPr>
              <a:t>etc</a:t>
            </a:r>
            <a:endParaRPr lang="en-US" sz="2400" b="0" strike="noStrike" spc="-1" dirty="0">
              <a:solidFill>
                <a:srgbClr val="000000"/>
              </a:solidFill>
              <a:latin typeface="Times New Roman"/>
            </a:endParaRPr>
          </a:p>
          <a:p>
            <a:pPr marL="228600" indent="-228600">
              <a:lnSpc>
                <a:spcPct val="90000"/>
              </a:lnSpc>
              <a:spcBef>
                <a:spcPts val="1001"/>
              </a:spcBef>
              <a:buClr>
                <a:srgbClr val="000000"/>
              </a:buClr>
              <a:buFont typeface="Arial"/>
              <a:buChar char="•"/>
            </a:pPr>
            <a:r>
              <a:rPr lang="en-US" sz="2400" spc="-1" dirty="0">
                <a:solidFill>
                  <a:srgbClr val="000000"/>
                </a:solidFill>
                <a:latin typeface="Times New Roman"/>
              </a:rPr>
              <a:t>Design (diagrams)</a:t>
            </a:r>
          </a:p>
          <a:p>
            <a:pPr marL="228600" indent="-228600">
              <a:lnSpc>
                <a:spcPct val="90000"/>
              </a:lnSpc>
              <a:spcBef>
                <a:spcPts val="1001"/>
              </a:spcBef>
              <a:buClr>
                <a:srgbClr val="000000"/>
              </a:buClr>
              <a:buFont typeface="Arial"/>
              <a:buChar char="•"/>
            </a:pPr>
            <a:r>
              <a:rPr lang="en-US" sz="2400" b="0" strike="noStrike" spc="-1" dirty="0">
                <a:solidFill>
                  <a:srgbClr val="000000"/>
                </a:solidFill>
                <a:latin typeface="Times New Roman"/>
              </a:rPr>
              <a:t>References</a:t>
            </a:r>
            <a:endParaRPr lang="en-IN" sz="2400" b="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0" y="0"/>
            <a:ext cx="12192000" cy="1202267"/>
          </a:xfrm>
          <a:prstGeom prst="rect">
            <a:avLst/>
          </a:prstGeom>
          <a:noFill/>
          <a:ln w="0">
            <a:noFill/>
          </a:ln>
        </p:spPr>
        <p:txBody>
          <a:bodyPr lIns="90000" tIns="45000" rIns="90000" bIns="45000" anchor="ctr">
            <a:normAutofit fontScale="90000"/>
          </a:bodyPr>
          <a:lstStyle/>
          <a:p>
            <a:pPr indent="0" algn="ctr">
              <a:lnSpc>
                <a:spcPct val="90000"/>
              </a:lnSpc>
              <a:buNone/>
              <a:tabLst>
                <a:tab pos="0" algn="l"/>
              </a:tabLst>
            </a:pPr>
            <a:br>
              <a:rPr lang="en-US" strike="noStrike" spc="-1" dirty="0">
                <a:solidFill>
                  <a:srgbClr val="000000"/>
                </a:solidFill>
                <a:latin typeface="Times New Roman" panose="02020603050405020304" pitchFamily="18" charset="0"/>
                <a:cs typeface="Times New Roman" panose="02020603050405020304" pitchFamily="18" charset="0"/>
              </a:rPr>
            </a:br>
            <a:r>
              <a:rPr lang="en-US" sz="3100" strike="noStrike" spc="-1" dirty="0">
                <a:solidFill>
                  <a:srgbClr val="000000"/>
                </a:solidFill>
                <a:latin typeface="Algerian" panose="04020705040A02060702" pitchFamily="82" charset="0"/>
                <a:cs typeface="Times New Roman" panose="02020603050405020304" pitchFamily="18" charset="0"/>
              </a:rPr>
              <a:t>Introduction</a:t>
            </a:r>
            <a:br>
              <a:rPr lang="en-US" sz="2700" strike="noStrike" spc="-1" dirty="0">
                <a:solidFill>
                  <a:srgbClr val="000000"/>
                </a:solidFill>
                <a:latin typeface="Algerian" panose="04020705040A02060702" pitchFamily="82" charset="0"/>
                <a:cs typeface="Times New Roman" panose="02020603050405020304" pitchFamily="18" charset="0"/>
              </a:rPr>
            </a:br>
            <a:endParaRPr lang="en-IN" sz="2700" strike="noStrike" spc="-1" dirty="0">
              <a:solidFill>
                <a:srgbClr val="000000"/>
              </a:solidFill>
              <a:latin typeface="Algerian" panose="04020705040A02060702" pitchFamily="82" charset="0"/>
              <a:cs typeface="Times New Roman" panose="02020603050405020304" pitchFamily="18" charset="0"/>
            </a:endParaRPr>
          </a:p>
        </p:txBody>
      </p:sp>
      <p:sp>
        <p:nvSpPr>
          <p:cNvPr id="47" name="PlaceHolder 2"/>
          <p:cNvSpPr>
            <a:spLocks noGrp="1"/>
          </p:cNvSpPr>
          <p:nvPr>
            <p:ph/>
          </p:nvPr>
        </p:nvSpPr>
        <p:spPr>
          <a:xfrm>
            <a:off x="243840" y="1324800"/>
            <a:ext cx="11601060" cy="4850640"/>
          </a:xfrm>
          <a:prstGeom prst="rect">
            <a:avLst/>
          </a:prstGeom>
          <a:noFill/>
          <a:ln w="0">
            <a:noFill/>
          </a:ln>
        </p:spPr>
        <p:txBody>
          <a:bodyPr lIns="90000" tIns="45000" rIns="90000" bIns="45000" anchor="t">
            <a:normAutofit/>
          </a:bodyPr>
          <a:lstStyle/>
          <a:p>
            <a:pPr>
              <a:buNone/>
            </a:pPr>
            <a:r>
              <a:rPr lang="en-US" sz="2000" dirty="0"/>
              <a:t>    </a:t>
            </a:r>
            <a:r>
              <a:rPr lang="en-US" sz="2000" dirty="0">
                <a:latin typeface="Baskerville Old Face" panose="02020602080505020303" pitchFamily="18" charset="0"/>
              </a:rPr>
              <a:t>In educational institutions, creating and managing a timetable is a crucial yet highly complex task. A well-structured timetable ensures the smooth functioning of academic activities by scheduling classes, allocating faculty, and managing room availability. However, manually generating a timetable is time-consuming, error-prone, and often leads to conflicts such as overlapping lectures, faculty overload, and improper room assignments.</a:t>
            </a:r>
          </a:p>
          <a:p>
            <a:pPr>
              <a:buNone/>
            </a:pPr>
            <a:r>
              <a:rPr lang="en-US" sz="2000" dirty="0">
                <a:latin typeface="Baskerville Old Face" panose="02020602080505020303" pitchFamily="18" charset="0"/>
              </a:rPr>
              <a:t>   The Time Table Generator is an advanced software solution designed to automate and optimize the scheduling process. It considers multiple constraints, including faculty availability, course requirements, student preferences, and classroom capacity, to create an efficient, conflict-free timetable. The system significantly reduces human intervention, minimizes scheduling errors, and improves resource utilization.</a:t>
            </a:r>
          </a:p>
          <a:p>
            <a:pPr>
              <a:buNone/>
            </a:pPr>
            <a:r>
              <a:rPr lang="en-US" sz="2000" dirty="0">
                <a:latin typeface="Baskerville Old Face" panose="02020602080505020303" pitchFamily="18" charset="0"/>
              </a:rPr>
              <a:t>    Unlike traditional scheduling methods, this system incorporates AI-driven adaptive scheduling, which                                       dynamically adjusts the timetable based on real-time changes such as faculty unavailability, course modifications, or classroom constraints. It employs smart conflict resolution techniques, ensuring that faculty workload distribution remains balanced and fair.</a:t>
            </a:r>
          </a:p>
        </p:txBody>
      </p:sp>
    </p:spTree>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17E8AF-2561-1908-A3B3-713141D2A6A4}"/>
              </a:ext>
            </a:extLst>
          </p:cNvPr>
          <p:cNvSpPr txBox="1"/>
          <p:nvPr/>
        </p:nvSpPr>
        <p:spPr>
          <a:xfrm>
            <a:off x="455869" y="1162378"/>
            <a:ext cx="11438467" cy="4708981"/>
          </a:xfrm>
          <a:prstGeom prst="rect">
            <a:avLst/>
          </a:prstGeom>
          <a:noFill/>
        </p:spPr>
        <p:txBody>
          <a:bodyPr wrap="square">
            <a:spAutoFit/>
          </a:bodyPr>
          <a:lstStyle/>
          <a:p>
            <a:pPr>
              <a:buNone/>
            </a:pPr>
            <a:r>
              <a:rPr lang="en-US" sz="2000" b="1" dirty="0">
                <a:latin typeface="Baskerville Old Face" panose="02020602080505020303" pitchFamily="18" charset="0"/>
              </a:rPr>
              <a:t>Key Features of the Time Table Generator:</a:t>
            </a:r>
          </a:p>
          <a:p>
            <a:pPr>
              <a:buNone/>
            </a:pPr>
            <a:endParaRPr lang="en-US" sz="2000" b="1" dirty="0">
              <a:latin typeface="Baskerville Old Face" panose="02020602080505020303" pitchFamily="18" charset="0"/>
            </a:endParaRPr>
          </a:p>
          <a:p>
            <a:pPr>
              <a:buNone/>
            </a:pPr>
            <a:r>
              <a:rPr lang="en-US" sz="2000" dirty="0">
                <a:latin typeface="Baskerville Old Face" panose="02020602080505020303" pitchFamily="18" charset="0"/>
              </a:rPr>
              <a:t> </a:t>
            </a:r>
            <a:r>
              <a:rPr lang="en-US" sz="2000" b="1" dirty="0">
                <a:latin typeface="Baskerville Old Face" panose="02020602080505020303" pitchFamily="18" charset="0"/>
              </a:rPr>
              <a:t>Automated Scheduling</a:t>
            </a:r>
            <a:r>
              <a:rPr lang="en-US" sz="2000" dirty="0">
                <a:latin typeface="Baskerville Old Face" panose="02020602080505020303" pitchFamily="18" charset="0"/>
              </a:rPr>
              <a:t> – Reduces manual effort and eliminates human errors.</a:t>
            </a:r>
          </a:p>
          <a:p>
            <a:pPr>
              <a:buNone/>
            </a:pPr>
            <a:br>
              <a:rPr lang="en-US" sz="2000" dirty="0">
                <a:latin typeface="Baskerville Old Face" panose="02020602080505020303" pitchFamily="18" charset="0"/>
              </a:rPr>
            </a:br>
            <a:r>
              <a:rPr lang="en-US" sz="2000" dirty="0">
                <a:latin typeface="Baskerville Old Face" panose="02020602080505020303" pitchFamily="18" charset="0"/>
              </a:rPr>
              <a:t> </a:t>
            </a:r>
            <a:r>
              <a:rPr lang="en-US" sz="2000" b="1" dirty="0">
                <a:latin typeface="Baskerville Old Face" panose="02020602080505020303" pitchFamily="18" charset="0"/>
              </a:rPr>
              <a:t>Conflict-Free Allocation</a:t>
            </a:r>
            <a:r>
              <a:rPr lang="en-US" sz="2000" dirty="0">
                <a:latin typeface="Baskerville Old Face" panose="02020602080505020303" pitchFamily="18" charset="0"/>
              </a:rPr>
              <a:t> – Ensures no overlapping classes, proper faculty assignments, and optimized room utilization.</a:t>
            </a:r>
          </a:p>
          <a:p>
            <a:pPr>
              <a:buNone/>
            </a:pPr>
            <a:br>
              <a:rPr lang="en-US" sz="2000" dirty="0">
                <a:latin typeface="Baskerville Old Face" panose="02020602080505020303" pitchFamily="18" charset="0"/>
              </a:rPr>
            </a:br>
            <a:r>
              <a:rPr lang="en-US" sz="2000" dirty="0">
                <a:latin typeface="Baskerville Old Face" panose="02020602080505020303" pitchFamily="18" charset="0"/>
              </a:rPr>
              <a:t> </a:t>
            </a:r>
            <a:r>
              <a:rPr lang="en-US" sz="2000" b="1" dirty="0">
                <a:latin typeface="Baskerville Old Face" panose="02020602080505020303" pitchFamily="18" charset="0"/>
              </a:rPr>
              <a:t>Real-Time Updates</a:t>
            </a:r>
            <a:r>
              <a:rPr lang="en-US" sz="2000" dirty="0">
                <a:latin typeface="Baskerville Old Face" panose="02020602080505020303" pitchFamily="18" charset="0"/>
              </a:rPr>
              <a:t> – Adjusts schedules dynamically when changes occur.</a:t>
            </a:r>
          </a:p>
          <a:p>
            <a:pPr>
              <a:buNone/>
            </a:pPr>
            <a:br>
              <a:rPr lang="en-US" sz="2000" dirty="0">
                <a:latin typeface="Baskerville Old Face" panose="02020602080505020303" pitchFamily="18" charset="0"/>
              </a:rPr>
            </a:br>
            <a:r>
              <a:rPr lang="en-US" sz="2000" dirty="0">
                <a:latin typeface="Baskerville Old Face" panose="02020602080505020303" pitchFamily="18" charset="0"/>
              </a:rPr>
              <a:t> </a:t>
            </a:r>
            <a:r>
              <a:rPr lang="en-US" sz="2000" b="1" dirty="0">
                <a:latin typeface="Baskerville Old Face" panose="02020602080505020303" pitchFamily="18" charset="0"/>
              </a:rPr>
              <a:t>Fair Workload Distribution</a:t>
            </a:r>
            <a:r>
              <a:rPr lang="en-US" sz="2000" dirty="0">
                <a:latin typeface="Baskerville Old Face" panose="02020602080505020303" pitchFamily="18" charset="0"/>
              </a:rPr>
              <a:t> – Prevents faculty from being overloaded or underutilized.</a:t>
            </a:r>
          </a:p>
          <a:p>
            <a:pPr>
              <a:buNone/>
            </a:pPr>
            <a:br>
              <a:rPr lang="en-US" sz="2000" dirty="0">
                <a:latin typeface="Baskerville Old Face" panose="02020602080505020303" pitchFamily="18" charset="0"/>
              </a:rPr>
            </a:br>
            <a:r>
              <a:rPr lang="en-US" sz="2000" dirty="0">
                <a:latin typeface="Baskerville Old Face" panose="02020602080505020303" pitchFamily="18" charset="0"/>
              </a:rPr>
              <a:t> </a:t>
            </a:r>
            <a:r>
              <a:rPr lang="en-US" sz="2000" b="1" dirty="0">
                <a:latin typeface="Baskerville Old Face" panose="02020602080505020303" pitchFamily="18" charset="0"/>
              </a:rPr>
              <a:t>Customizable Constraints</a:t>
            </a:r>
            <a:r>
              <a:rPr lang="en-US" sz="2000" dirty="0">
                <a:latin typeface="Baskerville Old Face" panose="02020602080505020303" pitchFamily="18" charset="0"/>
              </a:rPr>
              <a:t> – Institutions can define specific rules and constraints for scheduling.</a:t>
            </a:r>
          </a:p>
          <a:p>
            <a:pPr>
              <a:buNone/>
            </a:pPr>
            <a:endParaRPr lang="en-US" sz="2000" dirty="0">
              <a:latin typeface="Baskerville Old Face" panose="02020602080505020303" pitchFamily="18" charset="0"/>
            </a:endParaRPr>
          </a:p>
          <a:p>
            <a:r>
              <a:rPr lang="en-US" sz="2000" dirty="0">
                <a:latin typeface="Baskerville Old Face" panose="02020602080505020303" pitchFamily="18" charset="0"/>
              </a:rPr>
              <a:t>With this automated system, educational institutions can streamline the timetable generation process, improve efficiency, and ensure a seamless academic workflow. </a:t>
            </a:r>
          </a:p>
        </p:txBody>
      </p:sp>
      <p:sp>
        <p:nvSpPr>
          <p:cNvPr id="2" name="TextBox 1">
            <a:extLst>
              <a:ext uri="{FF2B5EF4-FFF2-40B4-BE49-F238E27FC236}">
                <a16:creationId xmlns:a16="http://schemas.microsoft.com/office/drawing/2014/main" id="{539D3916-3DBE-ABCE-B9BB-E64AEDF0D165}"/>
              </a:ext>
            </a:extLst>
          </p:cNvPr>
          <p:cNvSpPr txBox="1"/>
          <p:nvPr/>
        </p:nvSpPr>
        <p:spPr>
          <a:xfrm>
            <a:off x="4563291" y="583474"/>
            <a:ext cx="184731" cy="369332"/>
          </a:xfrm>
          <a:prstGeom prst="rect">
            <a:avLst/>
          </a:prstGeom>
          <a:noFill/>
        </p:spPr>
        <p:txBody>
          <a:bodyPr wrap="none" rtlCol="0">
            <a:spAutoFit/>
          </a:bodyPr>
          <a:lstStyle/>
          <a:p>
            <a:endParaRPr lang="en-IN" dirty="0"/>
          </a:p>
        </p:txBody>
      </p:sp>
    </p:spTree>
    <p:extLst>
      <p:ext uri="{BB962C8B-B14F-4D97-AF65-F5344CB8AC3E}">
        <p14:creationId xmlns:p14="http://schemas.microsoft.com/office/powerpoint/2010/main" val="571804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183614" y="203200"/>
            <a:ext cx="12191400" cy="1324800"/>
          </a:xfrm>
          <a:prstGeom prst="rect">
            <a:avLst/>
          </a:prstGeom>
          <a:noFill/>
          <a:ln w="0">
            <a:noFill/>
          </a:ln>
        </p:spPr>
        <p:txBody>
          <a:bodyPr lIns="90000" tIns="45000" rIns="90000" bIns="45000" anchor="ctr">
            <a:normAutofit/>
          </a:bodyPr>
          <a:lstStyle/>
          <a:p>
            <a:pPr indent="0" algn="ctr">
              <a:lnSpc>
                <a:spcPct val="90000"/>
              </a:lnSpc>
              <a:buNone/>
              <a:tabLst>
                <a:tab pos="0" algn="l"/>
              </a:tabLst>
            </a:pPr>
            <a:r>
              <a:rPr lang="en-US" sz="2800" b="1" strike="noStrike" spc="-1" dirty="0">
                <a:solidFill>
                  <a:srgbClr val="000000"/>
                </a:solidFill>
                <a:latin typeface="Algerian" panose="04020705040A02060702" pitchFamily="82" charset="0"/>
              </a:rPr>
              <a:t>Objectives of the Project</a:t>
            </a:r>
          </a:p>
        </p:txBody>
      </p:sp>
      <p:sp>
        <p:nvSpPr>
          <p:cNvPr id="51" name="PlaceHolder 2"/>
          <p:cNvSpPr>
            <a:spLocks noGrp="1"/>
          </p:cNvSpPr>
          <p:nvPr>
            <p:ph/>
          </p:nvPr>
        </p:nvSpPr>
        <p:spPr>
          <a:xfrm>
            <a:off x="509386" y="1884320"/>
            <a:ext cx="11498400" cy="4850640"/>
          </a:xfrm>
          <a:prstGeom prst="rect">
            <a:avLst/>
          </a:prstGeom>
          <a:noFill/>
          <a:ln w="0">
            <a:noFill/>
          </a:ln>
        </p:spPr>
        <p:txBody>
          <a:bodyPr lIns="90000" tIns="45000" rIns="90000" bIns="45000" anchor="t">
            <a:normAutofit/>
          </a:bodyPr>
          <a:lstStyle/>
          <a:p>
            <a:pPr>
              <a:buNone/>
            </a:pPr>
            <a:r>
              <a:rPr lang="en-US" sz="2000" b="1" dirty="0">
                <a:latin typeface="Baskerville Old Face" panose="02020602080505020303" pitchFamily="18" charset="0"/>
              </a:rPr>
              <a:t>Objectives of Time Table Generator</a:t>
            </a:r>
          </a:p>
          <a:p>
            <a:pPr>
              <a:buNone/>
            </a:pPr>
            <a:endParaRPr lang="en-US" sz="2000" b="1" dirty="0">
              <a:latin typeface="Baskerville Old Face" panose="02020602080505020303" pitchFamily="18" charset="0"/>
            </a:endParaRPr>
          </a:p>
          <a:p>
            <a:pPr>
              <a:buNone/>
            </a:pPr>
            <a:r>
              <a:rPr lang="en-US" sz="2000" b="1" dirty="0">
                <a:latin typeface="Baskerville Old Face" panose="02020602080505020303" pitchFamily="18" charset="0"/>
              </a:rPr>
              <a:t>Automate the Scheduling Process</a:t>
            </a:r>
            <a:r>
              <a:rPr lang="en-US" sz="2000" dirty="0">
                <a:latin typeface="Baskerville Old Face" panose="02020602080505020303" pitchFamily="18" charset="0"/>
              </a:rPr>
              <a:t> – Reduce manual effort and eliminate human errors in timetable creation.</a:t>
            </a:r>
          </a:p>
          <a:p>
            <a:pPr>
              <a:buNone/>
            </a:pPr>
            <a:r>
              <a:rPr lang="en-US" sz="2000" dirty="0">
                <a:latin typeface="Baskerville Old Face" panose="02020602080505020303" pitchFamily="18" charset="0"/>
              </a:rPr>
              <a:t> </a:t>
            </a:r>
            <a:r>
              <a:rPr lang="en-US" sz="2000" b="1" dirty="0">
                <a:latin typeface="Baskerville Old Face" panose="02020602080505020303" pitchFamily="18" charset="0"/>
              </a:rPr>
              <a:t>Ensure Conflict-Free Timetables</a:t>
            </a:r>
            <a:r>
              <a:rPr lang="en-US" sz="2000" dirty="0">
                <a:latin typeface="Baskerville Old Face" panose="02020602080505020303" pitchFamily="18" charset="0"/>
              </a:rPr>
              <a:t> – Prevent overlapping lectures, faculty overload, and room allocation issues.</a:t>
            </a:r>
          </a:p>
          <a:p>
            <a:pPr>
              <a:buNone/>
            </a:pPr>
            <a:r>
              <a:rPr lang="en-US" sz="2000" dirty="0">
                <a:latin typeface="Baskerville Old Face" panose="02020602080505020303" pitchFamily="18" charset="0"/>
              </a:rPr>
              <a:t> </a:t>
            </a:r>
            <a:r>
              <a:rPr lang="en-US" sz="2000" b="1" dirty="0">
                <a:latin typeface="Baskerville Old Face" panose="02020602080505020303" pitchFamily="18" charset="0"/>
              </a:rPr>
              <a:t>Optimize Resource Utilization</a:t>
            </a:r>
            <a:r>
              <a:rPr lang="en-US" sz="2000" dirty="0">
                <a:latin typeface="Baskerville Old Face" panose="02020602080505020303" pitchFamily="18" charset="0"/>
              </a:rPr>
              <a:t> – Efficiently allocate faculty, classrooms, and time slots to maximize usage.</a:t>
            </a:r>
          </a:p>
          <a:p>
            <a:pPr>
              <a:buNone/>
            </a:pPr>
            <a:r>
              <a:rPr lang="en-US" sz="2000" dirty="0">
                <a:latin typeface="Baskerville Old Face" panose="02020602080505020303" pitchFamily="18" charset="0"/>
              </a:rPr>
              <a:t> </a:t>
            </a:r>
            <a:r>
              <a:rPr lang="en-US" sz="2000" b="1" dirty="0">
                <a:latin typeface="Baskerville Old Face" panose="02020602080505020303" pitchFamily="18" charset="0"/>
              </a:rPr>
              <a:t>Enhance Flexibility and Adaptability</a:t>
            </a:r>
            <a:r>
              <a:rPr lang="en-US" sz="2000" dirty="0">
                <a:latin typeface="Baskerville Old Face" panose="02020602080505020303" pitchFamily="18" charset="0"/>
              </a:rPr>
              <a:t> – Adjust schedules dynamically based on real-time changes such as faculty unavailability or course modifications.</a:t>
            </a:r>
          </a:p>
          <a:p>
            <a:pPr>
              <a:buNone/>
            </a:pPr>
            <a:r>
              <a:rPr lang="en-US" sz="2000" dirty="0">
                <a:latin typeface="Baskerville Old Face" panose="02020602080505020303" pitchFamily="18" charset="0"/>
              </a:rPr>
              <a:t> </a:t>
            </a:r>
            <a:r>
              <a:rPr lang="en-US" sz="2000" b="1" dirty="0">
                <a:latin typeface="Baskerville Old Face" panose="02020602080505020303" pitchFamily="18" charset="0"/>
              </a:rPr>
              <a:t>Improve Workload Distribution</a:t>
            </a:r>
            <a:r>
              <a:rPr lang="en-US" sz="2000" dirty="0">
                <a:latin typeface="Baskerville Old Face" panose="02020602080505020303" pitchFamily="18" charset="0"/>
              </a:rPr>
              <a:t> – Ensure a fair and balanced distribution of classes among faculty members.</a:t>
            </a:r>
          </a:p>
          <a:p>
            <a:pPr>
              <a:buNone/>
            </a:pPr>
            <a:r>
              <a:rPr lang="en-US" sz="2000" dirty="0">
                <a:latin typeface="Baskerville Old Face" panose="02020602080505020303" pitchFamily="18" charset="0"/>
              </a:rPr>
              <a:t> </a:t>
            </a:r>
            <a:r>
              <a:rPr lang="en-US" sz="2000" b="1" dirty="0">
                <a:latin typeface="Baskerville Old Face" panose="02020602080505020303" pitchFamily="18" charset="0"/>
              </a:rPr>
              <a:t>Increase Efficiency and Accuracy</a:t>
            </a:r>
            <a:r>
              <a:rPr lang="en-US" sz="2000" dirty="0">
                <a:latin typeface="Baskerville Old Face" panose="02020602080505020303" pitchFamily="18" charset="0"/>
              </a:rPr>
              <a:t> – Generate accurate timetables in less time compared to traditional manual methods.</a:t>
            </a:r>
          </a:p>
        </p:txBody>
      </p:sp>
    </p:spTree>
    <p:extLst>
      <p:ext uri="{BB962C8B-B14F-4D97-AF65-F5344CB8AC3E}">
        <p14:creationId xmlns:p14="http://schemas.microsoft.com/office/powerpoint/2010/main" val="2389279418"/>
      </p:ext>
    </p:extLst>
  </p:cSld>
  <p:clrMapOvr>
    <a:masterClrMapping/>
  </p:clrMapOvr>
  <mc:AlternateContent xmlns:mc="http://schemas.openxmlformats.org/markup-compatibility/2006" xmlns:p14="http://schemas.microsoft.com/office/powerpoint/2010/main">
    <mc:Choice Requires="p14">
      <p:transition spd="slow" p14:dur="34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C85B1-B75E-1A10-4BA9-98098B57E022}"/>
              </a:ext>
            </a:extLst>
          </p:cNvPr>
          <p:cNvSpPr>
            <a:spLocks noGrp="1"/>
          </p:cNvSpPr>
          <p:nvPr>
            <p:ph type="title"/>
          </p:nvPr>
        </p:nvSpPr>
        <p:spPr>
          <a:xfrm>
            <a:off x="1871013" y="703800"/>
            <a:ext cx="10972440" cy="419606"/>
          </a:xfrm>
        </p:spPr>
        <p:txBody>
          <a:bodyPr/>
          <a:lstStyle/>
          <a:p>
            <a:r>
              <a:rPr lang="en-US" sz="2400" b="1" dirty="0">
                <a:latin typeface="Algerian" panose="04020705040A02060702" pitchFamily="82" charset="0"/>
              </a:rPr>
              <a:t>Literature Review on Time Table Generator</a:t>
            </a:r>
            <a:br>
              <a:rPr lang="en-US" sz="2400" b="1" dirty="0"/>
            </a:br>
            <a:endParaRPr lang="en-IN" sz="2400" dirty="0"/>
          </a:p>
        </p:txBody>
      </p:sp>
      <p:sp>
        <p:nvSpPr>
          <p:cNvPr id="3" name="Subtitle 2">
            <a:extLst>
              <a:ext uri="{FF2B5EF4-FFF2-40B4-BE49-F238E27FC236}">
                <a16:creationId xmlns:a16="http://schemas.microsoft.com/office/drawing/2014/main" id="{614F9DF1-5CB3-BB32-5BCD-68F4EE36C3D1}"/>
              </a:ext>
            </a:extLst>
          </p:cNvPr>
          <p:cNvSpPr>
            <a:spLocks noGrp="1"/>
          </p:cNvSpPr>
          <p:nvPr>
            <p:ph type="subTitle"/>
          </p:nvPr>
        </p:nvSpPr>
        <p:spPr>
          <a:xfrm>
            <a:off x="474313" y="913603"/>
            <a:ext cx="10972440" cy="5880600"/>
          </a:xfrm>
        </p:spPr>
        <p:txBody>
          <a:bodyPr/>
          <a:lstStyle/>
          <a:p>
            <a:pPr>
              <a:buNone/>
            </a:pPr>
            <a:endParaRPr lang="en-US" sz="1800" b="1" dirty="0"/>
          </a:p>
          <a:p>
            <a:pPr>
              <a:buNone/>
            </a:pPr>
            <a:endParaRPr lang="en-US" sz="2000" b="1" dirty="0">
              <a:latin typeface="Baskerville Old Face" panose="02020602080505020303" pitchFamily="18" charset="0"/>
            </a:endParaRPr>
          </a:p>
          <a:p>
            <a:pPr>
              <a:buNone/>
            </a:pPr>
            <a:r>
              <a:rPr lang="en-US" sz="2000" b="1" dirty="0">
                <a:latin typeface="Baskerville Old Face" panose="02020602080505020303" pitchFamily="18" charset="0"/>
              </a:rPr>
              <a:t>1.Introduction to Timetable Scheduling</a:t>
            </a:r>
          </a:p>
          <a:p>
            <a:pPr>
              <a:buNone/>
            </a:pPr>
            <a:endParaRPr lang="en-US" sz="2000" b="1" dirty="0">
              <a:latin typeface="Baskerville Old Face" panose="02020602080505020303" pitchFamily="18" charset="0"/>
            </a:endParaRPr>
          </a:p>
          <a:p>
            <a:pPr>
              <a:buNone/>
            </a:pPr>
            <a:r>
              <a:rPr lang="en-US" sz="2000" dirty="0">
                <a:latin typeface="Baskerville Old Face" panose="02020602080505020303" pitchFamily="18" charset="0"/>
              </a:rPr>
              <a:t>Timetable scheduling is a well-known problem in educational institutions, involving the allocation of                                                                                                                                                               classes, faculty, and rooms based on various constraints. Traditional manual scheduling is inefficient,</a:t>
            </a:r>
          </a:p>
          <a:p>
            <a:pPr>
              <a:buNone/>
            </a:pPr>
            <a:r>
              <a:rPr lang="en-US" sz="2000" dirty="0">
                <a:latin typeface="Baskerville Old Face" panose="02020602080505020303" pitchFamily="18" charset="0"/>
              </a:rPr>
              <a:t>time-consuming, and prone to conflicts. Researchers have proposed various automated solutions using      algorithms such as Genetic Algorithms (GA), Constraint Satisfaction Problems (CSP), and Artificial Intelligence (AI)-based techniques to optimize scheduling.</a:t>
            </a:r>
          </a:p>
          <a:p>
            <a:pPr>
              <a:buNone/>
            </a:pPr>
            <a:endParaRPr lang="en-US" sz="2000" dirty="0">
              <a:latin typeface="Baskerville Old Face" panose="02020602080505020303" pitchFamily="18" charset="0"/>
            </a:endParaRPr>
          </a:p>
          <a:p>
            <a:pPr>
              <a:buNone/>
            </a:pPr>
            <a:r>
              <a:rPr lang="en-US" sz="2000" b="1" dirty="0">
                <a:latin typeface="Baskerville Old Face" panose="02020602080505020303" pitchFamily="18" charset="0"/>
              </a:rPr>
              <a:t>2. Existing Approaches to Timetable Generation</a:t>
            </a:r>
          </a:p>
          <a:p>
            <a:pPr>
              <a:buNone/>
            </a:pPr>
            <a:endParaRPr lang="en-US" sz="2000" b="1" dirty="0">
              <a:latin typeface="Baskerville Old Face" panose="02020602080505020303" pitchFamily="18" charset="0"/>
            </a:endParaRPr>
          </a:p>
          <a:p>
            <a:pPr>
              <a:buNone/>
            </a:pPr>
            <a:r>
              <a:rPr lang="en-US" sz="2000" dirty="0">
                <a:latin typeface="Baskerville Old Face" panose="02020602080505020303" pitchFamily="18" charset="0"/>
              </a:rPr>
              <a:t>Several studies have been conducted to improve timetable scheduling efficiency.</a:t>
            </a:r>
          </a:p>
          <a:p>
            <a:pPr>
              <a:buNone/>
            </a:pPr>
            <a:endParaRPr lang="en-US" sz="2000" dirty="0">
              <a:latin typeface="Baskerville Old Face" panose="02020602080505020303" pitchFamily="18" charset="0"/>
            </a:endParaRPr>
          </a:p>
          <a:p>
            <a:pPr>
              <a:buNone/>
            </a:pPr>
            <a:r>
              <a:rPr lang="en-US" sz="2000" dirty="0">
                <a:latin typeface="Baskerville Old Face" panose="02020602080505020303" pitchFamily="18" charset="0"/>
              </a:rPr>
              <a:t>Genetic Algorithm (GA) Approach:</a:t>
            </a:r>
          </a:p>
          <a:p>
            <a:pPr marL="0" indent="0">
              <a:buNone/>
            </a:pPr>
            <a:r>
              <a:rPr lang="en-US" sz="2000" dirty="0">
                <a:latin typeface="Baskerville Old Face" panose="02020602080505020303" pitchFamily="18" charset="0"/>
              </a:rPr>
              <a:t>Research by D. Abramson et al. (1991) introduced a GA-based scheduling system that improves timetable optimization by reducing conflicts and ensuring better resource allocation.</a:t>
            </a:r>
          </a:p>
          <a:p>
            <a:pPr marL="0" indent="0">
              <a:buNone/>
            </a:pPr>
            <a:endParaRPr lang="en-US" sz="2000" dirty="0">
              <a:latin typeface="Baskerville Old Face" panose="02020602080505020303" pitchFamily="18" charset="0"/>
            </a:endParaRPr>
          </a:p>
          <a:p>
            <a:pPr marL="0" indent="0">
              <a:buNone/>
            </a:pPr>
            <a:r>
              <a:rPr lang="en-US" sz="2000" dirty="0">
                <a:latin typeface="Baskerville Old Face" panose="02020602080505020303" pitchFamily="18" charset="0"/>
              </a:rPr>
              <a:t>A study by T. Hussain et al. (2019) demonstrated that GA-based scheduling reduces conflicts by 30% compared to traditional methods.</a:t>
            </a:r>
          </a:p>
          <a:p>
            <a:pPr>
              <a:buNone/>
            </a:pPr>
            <a:r>
              <a:rPr lang="en-US" sz="2000" dirty="0">
                <a:latin typeface="Baskerville Old Face" panose="02020602080505020303" pitchFamily="18" charset="0"/>
              </a:rPr>
              <a:t> </a:t>
            </a:r>
          </a:p>
        </p:txBody>
      </p:sp>
    </p:spTree>
    <p:extLst>
      <p:ext uri="{BB962C8B-B14F-4D97-AF65-F5344CB8AC3E}">
        <p14:creationId xmlns:p14="http://schemas.microsoft.com/office/powerpoint/2010/main" val="4266742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36763F-7F6E-F430-9DCA-1940A99C315C}"/>
              </a:ext>
            </a:extLst>
          </p:cNvPr>
          <p:cNvSpPr>
            <a:spLocks noChangeArrowheads="1"/>
          </p:cNvSpPr>
          <p:nvPr/>
        </p:nvSpPr>
        <p:spPr bwMode="auto">
          <a:xfrm>
            <a:off x="497597" y="439479"/>
            <a:ext cx="10345783" cy="621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Baskerville Old Face" panose="02020602080505020303" pitchFamily="18" charset="0"/>
              </a:rPr>
              <a:t>Constraint Satisfaction Problem (CSP) Approach:</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i="0" u="none" strike="noStrike" cap="none" normalizeH="0" baseline="0" dirty="0">
              <a:ln>
                <a:noFill/>
              </a:ln>
              <a:solidFill>
                <a:schemeClr val="tx1"/>
              </a:solidFill>
              <a:effectLst/>
              <a:latin typeface="Baskerville Old Face" panose="02020602080505020303"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Baskerville Old Face" panose="02020602080505020303" pitchFamily="18" charset="0"/>
              </a:rPr>
              <a:t>M. W. Carter and G. Laporte (1996)</a:t>
            </a:r>
            <a:r>
              <a:rPr kumimoji="0" lang="en-US" altLang="en-US" sz="2000" i="0" u="none" strike="noStrike" cap="none" normalizeH="0" baseline="0" dirty="0">
                <a:ln>
                  <a:noFill/>
                </a:ln>
                <a:solidFill>
                  <a:schemeClr val="tx1"/>
                </a:solidFill>
                <a:effectLst/>
                <a:latin typeface="Baskerville Old Face" panose="02020602080505020303" pitchFamily="18" charset="0"/>
              </a:rPr>
              <a:t> explored CSP-based scheduling, which applies constraint-solving techniques to ensure a conflict-free timetable.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Baskerville Old Face" panose="02020602080505020303" pitchFamily="18" charset="0"/>
              </a:rPr>
              <a:t>Recent studies indicate that CSP methods perform well in predefined rule-based scheduling but lack adaptability to dynamic changes.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i="0" u="none" strike="noStrike" cap="none" normalizeH="0" baseline="0" dirty="0">
              <a:ln>
                <a:noFill/>
              </a:ln>
              <a:solidFill>
                <a:schemeClr val="tx1"/>
              </a:solidFill>
              <a:effectLst/>
              <a:latin typeface="Baskerville Old Face" panose="02020602080505020303"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Baskerville Old Face" panose="02020602080505020303" pitchFamily="18" charset="0"/>
              </a:rPr>
              <a:t>AI and Machine Learning-Based Approaches: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i="0" u="none" strike="noStrike" cap="none" normalizeH="0" baseline="0" dirty="0">
              <a:ln>
                <a:noFill/>
              </a:ln>
              <a:solidFill>
                <a:schemeClr val="tx1"/>
              </a:solidFill>
              <a:effectLst/>
              <a:latin typeface="Baskerville Old Face" panose="02020602080505020303"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Baskerville Old Face" panose="02020602080505020303" pitchFamily="18" charset="0"/>
              </a:rPr>
              <a:t>P. Kumar et al. (2021)</a:t>
            </a:r>
            <a:r>
              <a:rPr kumimoji="0" lang="en-US" altLang="en-US" sz="2000" i="0" u="none" strike="noStrike" cap="none" normalizeH="0" baseline="0" dirty="0">
                <a:ln>
                  <a:noFill/>
                </a:ln>
                <a:solidFill>
                  <a:schemeClr val="tx1"/>
                </a:solidFill>
                <a:effectLst/>
                <a:latin typeface="Baskerville Old Face" panose="02020602080505020303" pitchFamily="18" charset="0"/>
              </a:rPr>
              <a:t> developed an AI-based timetable generator that dynamically adjusts schedules based on real-time constraints such as faculty availability and classroom changes.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i="0" u="none" strike="noStrike" cap="none" normalizeH="0" baseline="0" dirty="0">
              <a:ln>
                <a:noFill/>
              </a:ln>
              <a:solidFill>
                <a:schemeClr val="tx1"/>
              </a:solidFill>
              <a:effectLst/>
              <a:latin typeface="Baskerville Old Face" panose="02020602080505020303" pitchFamily="18" charset="0"/>
            </a:endParaRPr>
          </a:p>
          <a:p>
            <a:pPr>
              <a:buNone/>
            </a:pPr>
            <a:r>
              <a:rPr lang="en-US" sz="2000" b="1" dirty="0">
                <a:latin typeface="Baskerville Old Face" panose="02020602080505020303" pitchFamily="18" charset="0"/>
              </a:rPr>
              <a:t>3. Gaps in Existing Systems</a:t>
            </a:r>
          </a:p>
          <a:p>
            <a:pPr>
              <a:buNone/>
            </a:pPr>
            <a:r>
              <a:rPr lang="en-US" sz="2000" dirty="0">
                <a:latin typeface="Baskerville Old Face" panose="02020602080505020303" pitchFamily="18" charset="0"/>
              </a:rPr>
              <a:t>Despite advancements, existing timetable scheduling systems still face challenges:</a:t>
            </a:r>
          </a:p>
          <a:p>
            <a:pPr>
              <a:buFont typeface="Arial" panose="020B0604020202020204" pitchFamily="34" charset="0"/>
              <a:buChar char="•"/>
            </a:pPr>
            <a:r>
              <a:rPr lang="en-US" sz="2000" b="1" dirty="0">
                <a:latin typeface="Baskerville Old Face" panose="02020602080505020303" pitchFamily="18" charset="0"/>
              </a:rPr>
              <a:t>Lack of real-time adaptability:</a:t>
            </a:r>
            <a:r>
              <a:rPr lang="en-US" sz="2000" dirty="0">
                <a:latin typeface="Baskerville Old Face" panose="02020602080505020303" pitchFamily="18" charset="0"/>
              </a:rPr>
              <a:t> Many systems fail to update dynamically when last-minute faculty or room changes occur.</a:t>
            </a:r>
          </a:p>
          <a:p>
            <a:pPr>
              <a:buFont typeface="Arial" panose="020B0604020202020204" pitchFamily="34" charset="0"/>
              <a:buChar char="•"/>
            </a:pPr>
            <a:endParaRPr lang="en-US" sz="2000" dirty="0">
              <a:latin typeface="Baskerville Old Face" panose="02020602080505020303" pitchFamily="18" charset="0"/>
            </a:endParaRPr>
          </a:p>
          <a:p>
            <a:pPr>
              <a:buFont typeface="Arial" panose="020B0604020202020204" pitchFamily="34" charset="0"/>
              <a:buChar char="•"/>
            </a:pPr>
            <a:r>
              <a:rPr lang="en-US" sz="2000" b="1" dirty="0">
                <a:latin typeface="Baskerville Old Face" panose="02020602080505020303" pitchFamily="18" charset="0"/>
              </a:rPr>
              <a:t>High computational complexity:</a:t>
            </a:r>
            <a:r>
              <a:rPr lang="en-US" sz="2000" dirty="0">
                <a:latin typeface="Baskerville Old Face" panose="02020602080505020303" pitchFamily="18" charset="0"/>
              </a:rPr>
              <a:t> Some optimization algorithms require extensive processing power, making them inefficient for large institutions.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9835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0037438-78F7-86F2-9938-059009304B5E}"/>
              </a:ext>
            </a:extLst>
          </p:cNvPr>
          <p:cNvSpPr>
            <a:spLocks noGrp="1"/>
          </p:cNvSpPr>
          <p:nvPr>
            <p:ph type="subTitle"/>
          </p:nvPr>
        </p:nvSpPr>
        <p:spPr>
          <a:xfrm>
            <a:off x="516647" y="0"/>
            <a:ext cx="10972440" cy="5452532"/>
          </a:xfrm>
        </p:spPr>
        <p:txBody>
          <a:bodyPr/>
          <a:lstStyle/>
          <a:p>
            <a:pPr>
              <a:buNone/>
            </a:pPr>
            <a:r>
              <a:rPr lang="en-US" sz="1800" b="1" dirty="0"/>
              <a:t>4. Conclusion</a:t>
            </a:r>
          </a:p>
          <a:p>
            <a:r>
              <a:rPr lang="en-US" sz="1800" dirty="0">
                <a:latin typeface="Baskerville Old Face" panose="02020602080505020303" pitchFamily="18" charset="0"/>
              </a:rPr>
              <a:t>The literature suggests that AI-based models, particularly those incorporating machine learning and adaptive scheduling techniques, offer the most promising solutions for automated timetable generation. Our project builds upon these findings by implementing AI-driven adaptive scheduling with real-time conflict resolution, ensuring an efficient, flexible, and optimized timetable for educational institutions.</a:t>
            </a:r>
          </a:p>
          <a:p>
            <a:endParaRPr lang="en-IN" dirty="0"/>
          </a:p>
        </p:txBody>
      </p:sp>
    </p:spTree>
    <p:extLst>
      <p:ext uri="{BB962C8B-B14F-4D97-AF65-F5344CB8AC3E}">
        <p14:creationId xmlns:p14="http://schemas.microsoft.com/office/powerpoint/2010/main" val="982165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EA449-EA60-B442-EF6E-00CC95B472C9}"/>
              </a:ext>
            </a:extLst>
          </p:cNvPr>
          <p:cNvSpPr>
            <a:spLocks noGrp="1"/>
          </p:cNvSpPr>
          <p:nvPr>
            <p:ph type="title"/>
          </p:nvPr>
        </p:nvSpPr>
        <p:spPr>
          <a:xfrm>
            <a:off x="203680" y="500600"/>
            <a:ext cx="10972440" cy="1144800"/>
          </a:xfrm>
        </p:spPr>
        <p:txBody>
          <a:bodyPr/>
          <a:lstStyle/>
          <a:p>
            <a:pPr algn="ctr"/>
            <a:r>
              <a:rPr lang="en-US" sz="2800" b="1" strike="noStrike" spc="-1" dirty="0">
                <a:solidFill>
                  <a:srgbClr val="000000"/>
                </a:solidFill>
                <a:latin typeface="Algerian" panose="04020705040A02060702" pitchFamily="82" charset="0"/>
              </a:rPr>
              <a:t>Proposed Methodology</a:t>
            </a:r>
            <a:br>
              <a:rPr lang="en-US" sz="2800" b="0" strike="noStrike" spc="-1" dirty="0">
                <a:solidFill>
                  <a:srgbClr val="000000"/>
                </a:solidFill>
                <a:latin typeface="Algerian" panose="04020705040A02060702" pitchFamily="82" charset="0"/>
              </a:rPr>
            </a:br>
            <a:endParaRPr lang="en-IN" sz="2800" dirty="0">
              <a:latin typeface="Algerian" panose="04020705040A02060702" pitchFamily="82" charset="0"/>
            </a:endParaRPr>
          </a:p>
        </p:txBody>
      </p:sp>
      <p:sp>
        <p:nvSpPr>
          <p:cNvPr id="3" name="Subtitle 2">
            <a:extLst>
              <a:ext uri="{FF2B5EF4-FFF2-40B4-BE49-F238E27FC236}">
                <a16:creationId xmlns:a16="http://schemas.microsoft.com/office/drawing/2014/main" id="{ABC32DF0-1AE7-F1EA-2BEC-CF2237DCE139}"/>
              </a:ext>
            </a:extLst>
          </p:cNvPr>
          <p:cNvSpPr>
            <a:spLocks noGrp="1"/>
          </p:cNvSpPr>
          <p:nvPr>
            <p:ph type="subTitle"/>
          </p:nvPr>
        </p:nvSpPr>
        <p:spPr>
          <a:xfrm>
            <a:off x="305280" y="2016053"/>
            <a:ext cx="10972440" cy="3977280"/>
          </a:xfrm>
        </p:spPr>
        <p:txBody>
          <a:bodyPr/>
          <a:lstStyle/>
          <a:p>
            <a:pPr>
              <a:buNone/>
            </a:pPr>
            <a:r>
              <a:rPr lang="en-US" sz="2000" b="1" dirty="0">
                <a:latin typeface="Baskerville Old Face" panose="02020602080505020303" pitchFamily="18" charset="0"/>
              </a:rPr>
              <a:t>The Time Table Generator follows a structured approach that ensures optimized scheduling while addressing real-time constraints. The methodology consists of multiple stages:</a:t>
            </a:r>
          </a:p>
          <a:p>
            <a:pPr>
              <a:buNone/>
            </a:pPr>
            <a:endParaRPr lang="en-US" sz="2000" b="1" dirty="0">
              <a:latin typeface="Baskerville Old Face" panose="02020602080505020303" pitchFamily="18" charset="0"/>
            </a:endParaRPr>
          </a:p>
          <a:p>
            <a:pPr>
              <a:buNone/>
            </a:pPr>
            <a:r>
              <a:rPr lang="en-US" sz="2000" b="1" dirty="0">
                <a:latin typeface="Baskerville Old Face" panose="02020602080505020303" pitchFamily="18" charset="0"/>
              </a:rPr>
              <a:t>1. Data Collection &amp; Input Processing</a:t>
            </a:r>
          </a:p>
          <a:p>
            <a:pPr>
              <a:buFont typeface="Arial" panose="020B0604020202020204" pitchFamily="34" charset="0"/>
              <a:buChar char="•"/>
            </a:pPr>
            <a:r>
              <a:rPr lang="en-US" sz="2000" dirty="0">
                <a:latin typeface="Baskerville Old Face" panose="02020602080505020303" pitchFamily="18" charset="0"/>
              </a:rPr>
              <a:t>Collect inputs such as faculty availability, subjects, classrooms, student preferences, and time slots.</a:t>
            </a:r>
          </a:p>
          <a:p>
            <a:pPr>
              <a:buFont typeface="Arial" panose="020B0604020202020204" pitchFamily="34" charset="0"/>
              <a:buChar char="•"/>
            </a:pPr>
            <a:endParaRPr lang="en-US" sz="2000" b="1" dirty="0">
              <a:latin typeface="Baskerville Old Face" panose="02020602080505020303" pitchFamily="18" charset="0"/>
            </a:endParaRPr>
          </a:p>
          <a:p>
            <a:pPr>
              <a:buFont typeface="Arial" panose="020B0604020202020204" pitchFamily="34" charset="0"/>
              <a:buChar char="•"/>
            </a:pPr>
            <a:r>
              <a:rPr lang="en-US" sz="2000" dirty="0">
                <a:latin typeface="Baskerville Old Face" panose="02020602080505020303" pitchFamily="18" charset="0"/>
              </a:rPr>
              <a:t>Define hard constraints (e.g., no overlapping classes, faculty availability) and soft constraints (e.g., preferred time slots).</a:t>
            </a:r>
          </a:p>
          <a:p>
            <a:pPr>
              <a:buFont typeface="Arial" panose="020B0604020202020204" pitchFamily="34" charset="0"/>
              <a:buChar char="•"/>
            </a:pPr>
            <a:endParaRPr lang="en-US" sz="2000" b="1" dirty="0">
              <a:latin typeface="Baskerville Old Face" panose="02020602080505020303" pitchFamily="18" charset="0"/>
            </a:endParaRPr>
          </a:p>
          <a:p>
            <a:pPr>
              <a:buNone/>
            </a:pPr>
            <a:r>
              <a:rPr lang="en-US" sz="2000" b="1" dirty="0">
                <a:latin typeface="Baskerville Old Face" panose="02020602080505020303" pitchFamily="18" charset="0"/>
              </a:rPr>
              <a:t>2. Constraint Handling &amp; Optimization</a:t>
            </a:r>
          </a:p>
          <a:p>
            <a:pPr>
              <a:buFont typeface="Arial" panose="020B0604020202020204" pitchFamily="34" charset="0"/>
              <a:buChar char="•"/>
            </a:pPr>
            <a:r>
              <a:rPr lang="en-US" sz="2000" dirty="0">
                <a:latin typeface="Baskerville Old Face" panose="02020602080505020303" pitchFamily="18" charset="0"/>
              </a:rPr>
              <a:t>Implement an AI-driven scheduling algorithm (Genetic Algorithm, Constraint Satisfaction Problem, or Heuristic-based approach).</a:t>
            </a:r>
          </a:p>
          <a:p>
            <a:pPr>
              <a:buFont typeface="Arial" panose="020B0604020202020204" pitchFamily="34" charset="0"/>
              <a:buChar char="•"/>
            </a:pPr>
            <a:endParaRPr lang="en-US" sz="2000" b="1" dirty="0">
              <a:latin typeface="Baskerville Old Face" panose="02020602080505020303" pitchFamily="18" charset="0"/>
            </a:endParaRPr>
          </a:p>
          <a:p>
            <a:pPr>
              <a:buFont typeface="Arial" panose="020B0604020202020204" pitchFamily="34" charset="0"/>
              <a:buChar char="•"/>
            </a:pPr>
            <a:r>
              <a:rPr lang="en-US" sz="2000" b="1" dirty="0">
                <a:latin typeface="Baskerville Old Face" panose="02020602080505020303" pitchFamily="18" charset="0"/>
              </a:rPr>
              <a:t>The algorithm assigns faculty and subjects to time slots while ensuring:</a:t>
            </a:r>
            <a:br>
              <a:rPr lang="en-US" sz="2000" b="1" dirty="0">
                <a:latin typeface="Baskerville Old Face" panose="02020602080505020303" pitchFamily="18" charset="0"/>
              </a:rPr>
            </a:br>
            <a:r>
              <a:rPr lang="en-US" sz="2000" b="1" dirty="0">
                <a:latin typeface="Baskerville Old Face" panose="02020602080505020303" pitchFamily="18" charset="0"/>
              </a:rPr>
              <a:t> </a:t>
            </a:r>
            <a:r>
              <a:rPr lang="en-US" sz="2000" dirty="0">
                <a:latin typeface="Baskerville Old Face" panose="02020602080505020303" pitchFamily="18" charset="0"/>
              </a:rPr>
              <a:t>No class conflicts</a:t>
            </a:r>
            <a:br>
              <a:rPr lang="en-US" sz="2000" dirty="0">
                <a:latin typeface="Baskerville Old Face" panose="02020602080505020303" pitchFamily="18" charset="0"/>
              </a:rPr>
            </a:br>
            <a:r>
              <a:rPr lang="en-US" sz="2000" dirty="0">
                <a:latin typeface="Baskerville Old Face" panose="02020602080505020303" pitchFamily="18" charset="0"/>
              </a:rPr>
              <a:t> Optimal room utilization</a:t>
            </a:r>
            <a:br>
              <a:rPr lang="en-US" sz="2000" dirty="0">
                <a:latin typeface="Baskerville Old Face" panose="02020602080505020303" pitchFamily="18" charset="0"/>
              </a:rPr>
            </a:br>
            <a:r>
              <a:rPr lang="en-US" sz="2000" dirty="0">
                <a:latin typeface="Baskerville Old Face" panose="02020602080505020303" pitchFamily="18" charset="0"/>
              </a:rPr>
              <a:t> Balanced faculty workload</a:t>
            </a:r>
          </a:p>
          <a:p>
            <a:endParaRPr lang="en-IN" dirty="0"/>
          </a:p>
        </p:txBody>
      </p:sp>
    </p:spTree>
    <p:extLst>
      <p:ext uri="{BB962C8B-B14F-4D97-AF65-F5344CB8AC3E}">
        <p14:creationId xmlns:p14="http://schemas.microsoft.com/office/powerpoint/2010/main" val="386423291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227</TotalTime>
  <Words>1219</Words>
  <Application>Microsoft Office PowerPoint</Application>
  <PresentationFormat>Widescreen</PresentationFormat>
  <Paragraphs>115</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Algerian</vt:lpstr>
      <vt:lpstr>Arial</vt:lpstr>
      <vt:lpstr>Baskerville Old Face</vt:lpstr>
      <vt:lpstr>Calibri</vt:lpstr>
      <vt:lpstr>Calibri Light</vt:lpstr>
      <vt:lpstr>inter-regular</vt:lpstr>
      <vt:lpstr>Symbol</vt:lpstr>
      <vt:lpstr>Times New Roman</vt:lpstr>
      <vt:lpstr>Wingdings</vt:lpstr>
      <vt:lpstr>Office Theme</vt:lpstr>
      <vt:lpstr>Review-2  on TIME-TABLE GENERATOR</vt:lpstr>
      <vt:lpstr>Overview</vt:lpstr>
      <vt:lpstr> Introduction </vt:lpstr>
      <vt:lpstr>PowerPoint Presentation</vt:lpstr>
      <vt:lpstr>Objectives of the Project</vt:lpstr>
      <vt:lpstr>Literature Review on Time Table Generator </vt:lpstr>
      <vt:lpstr>PowerPoint Presentation</vt:lpstr>
      <vt:lpstr>PowerPoint Presentation</vt:lpstr>
      <vt:lpstr>Proposed Methodology </vt:lpstr>
      <vt:lpstr>PowerPoint Presentation</vt:lpstr>
      <vt:lpstr>Designs</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Management in JDBC</dc:title>
  <dc:creator>Chiranjeevi Lect</dc:creator>
  <cp:lastModifiedBy>PAREPALLY SAI VARSHITH</cp:lastModifiedBy>
  <cp:revision>29</cp:revision>
  <dcterms:created xsi:type="dcterms:W3CDTF">2023-08-05T05:18:30Z</dcterms:created>
  <dcterms:modified xsi:type="dcterms:W3CDTF">2025-04-19T05:33:56Z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9</vt:i4>
  </property>
</Properties>
</file>