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Zero-knowledge_proof#The_Ali_Baba_cav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2d661e99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2d661e99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2e108b0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2e108b0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f757788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f757788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Both</a:t>
            </a:r>
            <a:endParaRPr/>
          </a:p>
          <a:p>
            <a:pPr indent="-298450" lvl="0" marL="457200" rtl="0" algn="l">
              <a:spcBef>
                <a:spcPts val="0"/>
              </a:spcBef>
              <a:spcAft>
                <a:spcPts val="0"/>
              </a:spcAft>
              <a:buSzPts val="1100"/>
              <a:buChar char="-"/>
            </a:pPr>
            <a:r>
              <a:rPr lang="en"/>
              <a:t>Statement: the markers are two different colors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Secret: I do not reveal what two colors the markers are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Method: If the markers are different colors, then I can determine whether or not Parker swaps the markers behind his back with perfect accuracy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Verification: Parker asks me verify whether or not he swapped the two markers until the probability of guessing blind is so unlikely that he is convinced I know the markers are different colors. Parker makes his judgement based on the set of correctly- and incorrectly-guessed</a:t>
            </a:r>
            <a:r>
              <a:rPr lang="en"/>
              <a:t> swaps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f757788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f757788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a:p>
            <a:pPr indent="0" lvl="0" marL="0" rtl="0" algn="l">
              <a:spcBef>
                <a:spcPts val="0"/>
              </a:spcBef>
              <a:spcAft>
                <a:spcPts val="0"/>
              </a:spcAft>
              <a:buNone/>
            </a:pPr>
            <a:r>
              <a:rPr lang="en"/>
              <a:t>Graphical example of the </a:t>
            </a:r>
            <a:r>
              <a:rPr lang="en" u="sng">
                <a:solidFill>
                  <a:schemeClr val="hlink"/>
                </a:solidFill>
                <a:hlinkClick r:id="rId2"/>
              </a:rPr>
              <a:t>Ali Baba Cave</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Your digital signature method is not zero knowledge because Alice just revealed that she knows the private key. Even if she didn't reveal what the private key is.</a:t>
            </a:r>
            <a:endParaRPr/>
          </a:p>
          <a:p>
            <a:pPr indent="0" lvl="0" marL="0" rtl="0" algn="l">
              <a:lnSpc>
                <a:spcPct val="115000"/>
              </a:lnSpc>
              <a:spcBef>
                <a:spcPts val="1200"/>
              </a:spcBef>
              <a:spcAft>
                <a:spcPts val="0"/>
              </a:spcAft>
              <a:buClr>
                <a:schemeClr val="dk1"/>
              </a:buClr>
              <a:buSzPts val="1100"/>
              <a:buFont typeface="Arial"/>
              <a:buNone/>
            </a:pPr>
            <a:r>
              <a:rPr lang="en"/>
              <a:t>A common explanation of zero knowledge is the story of the Ali Baba cave. The paper goes in depth, starting in the "Jealous Reporter" section, to highlight that not only is the secret hidden, but also the knowledge that someone could have the secret is also hidden.</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f757788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f757788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Bob picks two random numbers: </a:t>
            </a:r>
            <a:r>
              <a:rPr i="1" lang="en">
                <a:solidFill>
                  <a:schemeClr val="dk1"/>
                </a:solidFill>
              </a:rPr>
              <a:t>a</a:t>
            </a:r>
            <a:r>
              <a:rPr lang="en">
                <a:solidFill>
                  <a:schemeClr val="dk1"/>
                </a:solidFill>
              </a:rPr>
              <a:t> and </a:t>
            </a:r>
            <a:r>
              <a:rPr i="1" lang="en">
                <a:solidFill>
                  <a:schemeClr val="dk1"/>
                </a:solidFill>
              </a:rPr>
              <a:t>b</a:t>
            </a:r>
            <a:r>
              <a:rPr lang="en">
                <a:solidFill>
                  <a:schemeClr val="dk1"/>
                </a:solidFill>
              </a:rPr>
              <a:t>, and uses them to blind the message, sending to Alice:</a:t>
            </a:r>
            <a:br>
              <a:rPr lang="en">
                <a:solidFill>
                  <a:schemeClr val="dk1"/>
                </a:solidFill>
              </a:rPr>
            </a:br>
            <a:r>
              <a:rPr lang="en">
                <a:solidFill>
                  <a:schemeClr val="dk1"/>
                </a:solidFill>
              </a:rPr>
              <a:t> </a:t>
            </a:r>
            <a:r>
              <a:rPr i="1" lang="en">
                <a:solidFill>
                  <a:schemeClr val="dk1"/>
                </a:solidFill>
              </a:rPr>
              <a:t>c = m</a:t>
            </a:r>
            <a:r>
              <a:rPr baseline="30000" i="1" lang="en">
                <a:solidFill>
                  <a:schemeClr val="dk1"/>
                </a:solidFill>
              </a:rPr>
              <a:t>a</a:t>
            </a:r>
            <a:r>
              <a:rPr i="1" lang="en">
                <a:solidFill>
                  <a:schemeClr val="dk1"/>
                </a:solidFill>
              </a:rPr>
              <a:t>g</a:t>
            </a:r>
            <a:r>
              <a:rPr baseline="30000" i="1" lang="en">
                <a:solidFill>
                  <a:schemeClr val="dk1"/>
                </a:solidFill>
              </a:rPr>
              <a:t>b</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Alice picks a random number, </a:t>
            </a:r>
            <a:r>
              <a:rPr i="1" lang="en">
                <a:solidFill>
                  <a:schemeClr val="dk1"/>
                </a:solidFill>
              </a:rPr>
              <a:t>q</a:t>
            </a:r>
            <a:r>
              <a:rPr lang="en">
                <a:solidFill>
                  <a:schemeClr val="dk1"/>
                </a:solidFill>
              </a:rPr>
              <a:t>, uses it to blind, </a:t>
            </a:r>
            <a:r>
              <a:rPr i="1" lang="en">
                <a:solidFill>
                  <a:schemeClr val="dk1"/>
                </a:solidFill>
              </a:rPr>
              <a:t>c</a:t>
            </a:r>
            <a:r>
              <a:rPr lang="en">
                <a:solidFill>
                  <a:schemeClr val="dk1"/>
                </a:solidFill>
              </a:rPr>
              <a:t>, and then signing this using her private key, </a:t>
            </a:r>
            <a:r>
              <a:rPr i="1" lang="en">
                <a:solidFill>
                  <a:schemeClr val="dk1"/>
                </a:solidFill>
              </a:rPr>
              <a:t>x</a:t>
            </a:r>
            <a:r>
              <a:rPr lang="en">
                <a:solidFill>
                  <a:schemeClr val="dk1"/>
                </a:solidFill>
              </a:rPr>
              <a:t>, sending to Bob:</a:t>
            </a:r>
            <a:br>
              <a:rPr lang="en">
                <a:solidFill>
                  <a:schemeClr val="dk1"/>
                </a:solidFill>
              </a:rPr>
            </a:br>
            <a:r>
              <a:rPr lang="en">
                <a:solidFill>
                  <a:schemeClr val="dk1"/>
                </a:solidFill>
              </a:rPr>
              <a:t> </a:t>
            </a:r>
            <a:r>
              <a:rPr i="1" lang="en">
                <a:solidFill>
                  <a:schemeClr val="dk1"/>
                </a:solidFill>
              </a:rPr>
              <a:t>s</a:t>
            </a:r>
            <a:r>
              <a:rPr baseline="-25000" i="1" lang="en">
                <a:solidFill>
                  <a:schemeClr val="dk1"/>
                </a:solidFill>
              </a:rPr>
              <a:t>1</a:t>
            </a:r>
            <a:r>
              <a:rPr i="1" lang="en">
                <a:solidFill>
                  <a:schemeClr val="dk1"/>
                </a:solidFill>
              </a:rPr>
              <a:t> = cg</a:t>
            </a:r>
            <a:r>
              <a:rPr baseline="30000" i="1" lang="en">
                <a:solidFill>
                  <a:schemeClr val="dk1"/>
                </a:solidFill>
              </a:rPr>
              <a:t>q</a:t>
            </a:r>
            <a:r>
              <a:rPr lang="en">
                <a:solidFill>
                  <a:schemeClr val="dk1"/>
                </a:solidFill>
              </a:rPr>
              <a:t> and</a:t>
            </a:r>
            <a:br>
              <a:rPr lang="en">
                <a:solidFill>
                  <a:schemeClr val="dk1"/>
                </a:solidFill>
              </a:rPr>
            </a:br>
            <a:r>
              <a:rPr i="1" lang="en">
                <a:solidFill>
                  <a:schemeClr val="dk1"/>
                </a:solidFill>
              </a:rPr>
              <a:t>s</a:t>
            </a:r>
            <a:r>
              <a:rPr baseline="-25000" i="1" lang="en">
                <a:solidFill>
                  <a:schemeClr val="dk1"/>
                </a:solidFill>
              </a:rPr>
              <a:t>2</a:t>
            </a:r>
            <a:r>
              <a:rPr lang="en">
                <a:solidFill>
                  <a:schemeClr val="dk1"/>
                </a:solidFill>
              </a:rPr>
              <a:t> = </a:t>
            </a:r>
            <a:r>
              <a:rPr i="1" lang="en">
                <a:solidFill>
                  <a:schemeClr val="dk1"/>
                </a:solidFill>
              </a:rPr>
              <a:t>s</a:t>
            </a:r>
            <a:r>
              <a:rPr baseline="-25000" i="1" lang="en">
                <a:solidFill>
                  <a:schemeClr val="dk1"/>
                </a:solidFill>
              </a:rPr>
              <a:t>1</a:t>
            </a:r>
            <a:r>
              <a:rPr baseline="30000" i="1" lang="en">
                <a:solidFill>
                  <a:schemeClr val="dk1"/>
                </a:solidFill>
              </a:rPr>
              <a:t>x</a:t>
            </a:r>
            <a:r>
              <a:rPr lang="en">
                <a:solidFill>
                  <a:schemeClr val="dk1"/>
                </a:solidFill>
              </a:rPr>
              <a:t>.</a:t>
            </a:r>
            <a:br>
              <a:rPr lang="en">
                <a:solidFill>
                  <a:schemeClr val="dk1"/>
                </a:solidFill>
              </a:rPr>
            </a:br>
            <a:r>
              <a:rPr lang="en">
                <a:solidFill>
                  <a:schemeClr val="dk1"/>
                </a:solidFill>
              </a:rPr>
              <a:t> Note that</a:t>
            </a:r>
            <a:br>
              <a:rPr lang="en">
                <a:solidFill>
                  <a:schemeClr val="dk1"/>
                </a:solidFill>
              </a:rPr>
            </a:br>
            <a:r>
              <a:rPr lang="en">
                <a:solidFill>
                  <a:schemeClr val="dk1"/>
                </a:solidFill>
              </a:rPr>
              <a:t> </a:t>
            </a:r>
            <a:r>
              <a:rPr i="1" lang="en">
                <a:solidFill>
                  <a:schemeClr val="dk1"/>
                </a:solidFill>
              </a:rPr>
              <a:t>s</a:t>
            </a:r>
            <a:r>
              <a:rPr baseline="-25000" i="1" lang="en">
                <a:solidFill>
                  <a:schemeClr val="dk1"/>
                </a:solidFill>
              </a:rPr>
              <a:t>1</a:t>
            </a:r>
            <a:r>
              <a:rPr baseline="30000" i="1" lang="en">
                <a:solidFill>
                  <a:schemeClr val="dk1"/>
                </a:solidFill>
              </a:rPr>
              <a:t>x</a:t>
            </a:r>
            <a:r>
              <a:rPr lang="en">
                <a:solidFill>
                  <a:schemeClr val="dk1"/>
                </a:solidFill>
              </a:rPr>
              <a:t> = </a:t>
            </a:r>
            <a:r>
              <a:rPr i="1" lang="en">
                <a:solidFill>
                  <a:schemeClr val="dk1"/>
                </a:solidFill>
              </a:rPr>
              <a:t>(cg</a:t>
            </a:r>
            <a:r>
              <a:rPr baseline="30000" i="1" lang="en">
                <a:solidFill>
                  <a:schemeClr val="dk1"/>
                </a:solidFill>
              </a:rPr>
              <a:t>q</a:t>
            </a:r>
            <a:r>
              <a:rPr i="1" lang="en">
                <a:solidFill>
                  <a:schemeClr val="dk1"/>
                </a:solidFill>
              </a:rPr>
              <a:t>)</a:t>
            </a:r>
            <a:r>
              <a:rPr baseline="30000" i="1" lang="en">
                <a:solidFill>
                  <a:schemeClr val="dk1"/>
                </a:solidFill>
              </a:rPr>
              <a:t>x</a:t>
            </a:r>
            <a:r>
              <a:rPr lang="en">
                <a:solidFill>
                  <a:schemeClr val="dk1"/>
                </a:solidFill>
              </a:rPr>
              <a:t> = </a:t>
            </a:r>
            <a:r>
              <a:rPr i="1" lang="en">
                <a:solidFill>
                  <a:schemeClr val="dk1"/>
                </a:solidFill>
              </a:rPr>
              <a:t>(m</a:t>
            </a:r>
            <a:r>
              <a:rPr baseline="30000" i="1" lang="en">
                <a:solidFill>
                  <a:schemeClr val="dk1"/>
                </a:solidFill>
              </a:rPr>
              <a:t>a</a:t>
            </a:r>
            <a:r>
              <a:rPr i="1" lang="en">
                <a:solidFill>
                  <a:schemeClr val="dk1"/>
                </a:solidFill>
              </a:rPr>
              <a:t>g</a:t>
            </a:r>
            <a:r>
              <a:rPr baseline="30000" i="1" lang="en">
                <a:solidFill>
                  <a:schemeClr val="dk1"/>
                </a:solidFill>
              </a:rPr>
              <a:t>b</a:t>
            </a:r>
            <a:r>
              <a:rPr lang="en">
                <a:solidFill>
                  <a:schemeClr val="dk1"/>
                </a:solidFill>
              </a:rPr>
              <a:t>)</a:t>
            </a:r>
            <a:r>
              <a:rPr baseline="30000" lang="en">
                <a:solidFill>
                  <a:schemeClr val="dk1"/>
                </a:solidFill>
              </a:rPr>
              <a:t>x</a:t>
            </a:r>
            <a:r>
              <a:rPr lang="en">
                <a:solidFill>
                  <a:schemeClr val="dk1"/>
                </a:solidFill>
              </a:rPr>
              <a:t>g</a:t>
            </a:r>
            <a:r>
              <a:rPr baseline="30000" lang="en">
                <a:solidFill>
                  <a:schemeClr val="dk1"/>
                </a:solidFill>
              </a:rPr>
              <a:t>qx</a:t>
            </a:r>
            <a:r>
              <a:rPr i="1" lang="en">
                <a:solidFill>
                  <a:schemeClr val="dk1"/>
                </a:solidFill>
              </a:rPr>
              <a:t> = </a:t>
            </a:r>
            <a:r>
              <a:rPr lang="en">
                <a:solidFill>
                  <a:schemeClr val="dk1"/>
                </a:solidFill>
              </a:rPr>
              <a:t>(m</a:t>
            </a:r>
            <a:r>
              <a:rPr baseline="30000" lang="en">
                <a:solidFill>
                  <a:schemeClr val="dk1"/>
                </a:solidFill>
              </a:rPr>
              <a:t>x</a:t>
            </a:r>
            <a:r>
              <a:rPr lang="en">
                <a:solidFill>
                  <a:schemeClr val="dk1"/>
                </a:solidFill>
              </a:rPr>
              <a:t>)</a:t>
            </a:r>
            <a:r>
              <a:rPr baseline="30000" lang="en">
                <a:solidFill>
                  <a:schemeClr val="dk1"/>
                </a:solidFill>
              </a:rPr>
              <a:t>a</a:t>
            </a:r>
            <a:r>
              <a:rPr lang="en">
                <a:solidFill>
                  <a:schemeClr val="dk1"/>
                </a:solidFill>
              </a:rPr>
              <a:t>(g</a:t>
            </a:r>
            <a:r>
              <a:rPr baseline="30000" lang="en">
                <a:solidFill>
                  <a:schemeClr val="dk1"/>
                </a:solidFill>
              </a:rPr>
              <a:t>x</a:t>
            </a:r>
            <a:r>
              <a:rPr lang="en">
                <a:solidFill>
                  <a:schemeClr val="dk1"/>
                </a:solidFill>
              </a:rPr>
              <a:t>)</a:t>
            </a:r>
            <a:r>
              <a:rPr baseline="30000" lang="en">
                <a:solidFill>
                  <a:schemeClr val="dk1"/>
                </a:solidFill>
              </a:rPr>
              <a:t>b+q</a:t>
            </a:r>
            <a:r>
              <a:rPr i="1" lang="en">
                <a:solidFill>
                  <a:schemeClr val="dk1"/>
                </a:solidFill>
              </a:rPr>
              <a:t> = </a:t>
            </a:r>
            <a:r>
              <a:rPr lang="en">
                <a:solidFill>
                  <a:schemeClr val="dk1"/>
                </a:solidFill>
              </a:rPr>
              <a:t>z</a:t>
            </a:r>
            <a:r>
              <a:rPr baseline="30000" lang="en">
                <a:solidFill>
                  <a:schemeClr val="dk1"/>
                </a:solidFill>
              </a:rPr>
              <a:t>a</a:t>
            </a:r>
            <a:r>
              <a:rPr lang="en">
                <a:solidFill>
                  <a:schemeClr val="dk1"/>
                </a:solidFill>
              </a:rPr>
              <a:t>y</a:t>
            </a:r>
            <a:r>
              <a:rPr baseline="30000" lang="en">
                <a:solidFill>
                  <a:schemeClr val="dk1"/>
                </a:solidFill>
              </a:rPr>
              <a:t>b+q</a:t>
            </a:r>
            <a:r>
              <a:rPr i="1" lang="en">
                <a:solidFill>
                  <a:schemeClr val="dk1"/>
                </a:solidFill>
              </a:rPr>
              <a:t>.</a:t>
            </a:r>
            <a:endParaRPr i="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Bob reveals </a:t>
            </a:r>
            <a:r>
              <a:rPr i="1" lang="en">
                <a:solidFill>
                  <a:schemeClr val="dk1"/>
                </a:solidFill>
              </a:rPr>
              <a:t>a</a:t>
            </a:r>
            <a:r>
              <a:rPr lang="en">
                <a:solidFill>
                  <a:schemeClr val="dk1"/>
                </a:solidFill>
              </a:rPr>
              <a:t> and </a:t>
            </a:r>
            <a:r>
              <a:rPr i="1" lang="en">
                <a:solidFill>
                  <a:schemeClr val="dk1"/>
                </a:solidFill>
              </a:rPr>
              <a:t>b</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Alice verifies that </a:t>
            </a:r>
            <a:r>
              <a:rPr i="1" lang="en">
                <a:solidFill>
                  <a:schemeClr val="dk1"/>
                </a:solidFill>
              </a:rPr>
              <a:t>a</a:t>
            </a:r>
            <a:r>
              <a:rPr lang="en">
                <a:solidFill>
                  <a:schemeClr val="dk1"/>
                </a:solidFill>
              </a:rPr>
              <a:t> and </a:t>
            </a:r>
            <a:r>
              <a:rPr i="1" lang="en">
                <a:solidFill>
                  <a:schemeClr val="dk1"/>
                </a:solidFill>
              </a:rPr>
              <a:t>b</a:t>
            </a:r>
            <a:r>
              <a:rPr lang="en">
                <a:solidFill>
                  <a:schemeClr val="dk1"/>
                </a:solidFill>
              </a:rPr>
              <a:t> are the correct blind values, then, if so, reveals </a:t>
            </a:r>
            <a:r>
              <a:rPr i="1" lang="en">
                <a:solidFill>
                  <a:schemeClr val="dk1"/>
                </a:solidFill>
              </a:rPr>
              <a:t>q</a:t>
            </a:r>
            <a:r>
              <a:rPr lang="en">
                <a:solidFill>
                  <a:schemeClr val="dk1"/>
                </a:solidFill>
              </a:rPr>
              <a:t>. Revealing these blinds makes the exchange zero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Bob verifies </a:t>
            </a:r>
            <a:r>
              <a:rPr i="1" lang="en">
                <a:solidFill>
                  <a:schemeClr val="dk1"/>
                </a:solidFill>
              </a:rPr>
              <a:t>s</a:t>
            </a:r>
            <a:r>
              <a:rPr baseline="-25000" i="1" lang="en">
                <a:solidFill>
                  <a:schemeClr val="dk1"/>
                </a:solidFill>
              </a:rPr>
              <a:t>1</a:t>
            </a:r>
            <a:r>
              <a:rPr lang="en">
                <a:solidFill>
                  <a:schemeClr val="dk1"/>
                </a:solidFill>
              </a:rPr>
              <a:t> = </a:t>
            </a:r>
            <a:r>
              <a:rPr i="1" lang="en">
                <a:solidFill>
                  <a:schemeClr val="dk1"/>
                </a:solidFill>
              </a:rPr>
              <a:t>cg</a:t>
            </a:r>
            <a:r>
              <a:rPr baseline="30000" i="1" lang="en">
                <a:solidFill>
                  <a:schemeClr val="dk1"/>
                </a:solidFill>
              </a:rPr>
              <a:t>q</a:t>
            </a:r>
            <a:r>
              <a:rPr lang="en">
                <a:solidFill>
                  <a:schemeClr val="dk1"/>
                </a:solidFill>
              </a:rPr>
              <a:t>, proving </a:t>
            </a:r>
            <a:r>
              <a:rPr i="1" lang="en">
                <a:solidFill>
                  <a:schemeClr val="dk1"/>
                </a:solidFill>
              </a:rPr>
              <a:t>q</a:t>
            </a:r>
            <a:r>
              <a:rPr lang="en">
                <a:solidFill>
                  <a:schemeClr val="dk1"/>
                </a:solidFill>
              </a:rPr>
              <a:t> has not been chosen dishonestly, and</a:t>
            </a:r>
            <a:br>
              <a:rPr lang="en">
                <a:solidFill>
                  <a:schemeClr val="dk1"/>
                </a:solidFill>
              </a:rPr>
            </a:br>
            <a:r>
              <a:rPr lang="en">
                <a:solidFill>
                  <a:schemeClr val="dk1"/>
                </a:solidFill>
              </a:rPr>
              <a:t> </a:t>
            </a:r>
            <a:r>
              <a:rPr i="1" lang="en">
                <a:solidFill>
                  <a:schemeClr val="dk1"/>
                </a:solidFill>
              </a:rPr>
              <a:t>s</a:t>
            </a:r>
            <a:r>
              <a:rPr baseline="-25000" i="1" lang="en">
                <a:solidFill>
                  <a:schemeClr val="dk1"/>
                </a:solidFill>
              </a:rPr>
              <a:t>2</a:t>
            </a:r>
            <a:r>
              <a:rPr lang="en">
                <a:solidFill>
                  <a:schemeClr val="dk1"/>
                </a:solidFill>
              </a:rPr>
              <a:t> = </a:t>
            </a:r>
            <a:r>
              <a:rPr i="1" lang="en">
                <a:solidFill>
                  <a:schemeClr val="dk1"/>
                </a:solidFill>
              </a:rPr>
              <a:t>z</a:t>
            </a:r>
            <a:r>
              <a:rPr baseline="30000" i="1" lang="en">
                <a:solidFill>
                  <a:schemeClr val="dk1"/>
                </a:solidFill>
              </a:rPr>
              <a:t>a</a:t>
            </a:r>
            <a:r>
              <a:rPr i="1" lang="en">
                <a:solidFill>
                  <a:schemeClr val="dk1"/>
                </a:solidFill>
              </a:rPr>
              <a:t>y</a:t>
            </a:r>
            <a:r>
              <a:rPr baseline="30000" i="1" lang="en">
                <a:solidFill>
                  <a:schemeClr val="dk1"/>
                </a:solidFill>
              </a:rPr>
              <a:t>b+q</a:t>
            </a:r>
            <a:r>
              <a:rPr lang="en">
                <a:solidFill>
                  <a:schemeClr val="dk1"/>
                </a:solidFill>
              </a:rPr>
              <a:t>,</a:t>
            </a:r>
            <a:br>
              <a:rPr lang="en">
                <a:solidFill>
                  <a:schemeClr val="dk1"/>
                </a:solidFill>
              </a:rPr>
            </a:br>
            <a:r>
              <a:rPr lang="en">
                <a:solidFill>
                  <a:schemeClr val="dk1"/>
                </a:solidFill>
              </a:rPr>
              <a:t> proving z is valid signature issued by Alice's key. Note that</a:t>
            </a:r>
            <a:br>
              <a:rPr lang="en">
                <a:solidFill>
                  <a:schemeClr val="dk1"/>
                </a:solidFill>
              </a:rPr>
            </a:br>
            <a:r>
              <a:rPr lang="en">
                <a:solidFill>
                  <a:schemeClr val="dk1"/>
                </a:solidFill>
              </a:rPr>
              <a:t> </a:t>
            </a:r>
            <a:r>
              <a:rPr i="1" lang="en">
                <a:solidFill>
                  <a:schemeClr val="dk1"/>
                </a:solidFill>
              </a:rPr>
              <a:t>z</a:t>
            </a:r>
            <a:r>
              <a:rPr baseline="30000" i="1" lang="en">
                <a:solidFill>
                  <a:schemeClr val="dk1"/>
                </a:solidFill>
              </a:rPr>
              <a:t>a</a:t>
            </a:r>
            <a:r>
              <a:rPr i="1" lang="en">
                <a:solidFill>
                  <a:schemeClr val="dk1"/>
                </a:solidFill>
              </a:rPr>
              <a:t>y</a:t>
            </a:r>
            <a:r>
              <a:rPr baseline="30000" i="1" lang="en">
                <a:solidFill>
                  <a:schemeClr val="dk1"/>
                </a:solidFill>
              </a:rPr>
              <a:t>b+q</a:t>
            </a:r>
            <a:r>
              <a:rPr lang="en">
                <a:solidFill>
                  <a:schemeClr val="dk1"/>
                </a:solidFill>
              </a:rPr>
              <a:t> = </a:t>
            </a:r>
            <a:r>
              <a:rPr i="1" lang="en">
                <a:solidFill>
                  <a:schemeClr val="dk1"/>
                </a:solidFill>
              </a:rPr>
              <a:t>(m</a:t>
            </a:r>
            <a:r>
              <a:rPr baseline="30000" i="1" lang="en">
                <a:solidFill>
                  <a:schemeClr val="dk1"/>
                </a:solidFill>
              </a:rPr>
              <a:t>x</a:t>
            </a:r>
            <a:r>
              <a:rPr i="1" lang="en">
                <a:solidFill>
                  <a:schemeClr val="dk1"/>
                </a:solidFill>
              </a:rPr>
              <a:t>)</a:t>
            </a:r>
            <a:r>
              <a:rPr baseline="30000" i="1" lang="en">
                <a:solidFill>
                  <a:schemeClr val="dk1"/>
                </a:solidFill>
              </a:rPr>
              <a:t>a</a:t>
            </a:r>
            <a:r>
              <a:rPr i="1" lang="en">
                <a:solidFill>
                  <a:schemeClr val="dk1"/>
                </a:solidFill>
              </a:rPr>
              <a:t>(g</a:t>
            </a:r>
            <a:r>
              <a:rPr baseline="30000" i="1" lang="en">
                <a:solidFill>
                  <a:schemeClr val="dk1"/>
                </a:solidFill>
              </a:rPr>
              <a:t>x</a:t>
            </a:r>
            <a:r>
              <a:rPr i="1" lang="en">
                <a:solidFill>
                  <a:schemeClr val="dk1"/>
                </a:solidFill>
              </a:rPr>
              <a:t>)</a:t>
            </a:r>
            <a:r>
              <a:rPr baseline="30000" i="1" lang="en">
                <a:solidFill>
                  <a:schemeClr val="dk1"/>
                </a:solidFill>
              </a:rPr>
              <a:t>b+q</a:t>
            </a:r>
            <a:r>
              <a:rPr lang="en">
                <a:solidFill>
                  <a:schemeClr val="dk1"/>
                </a:solidFill>
              </a:rPr>
              <a:t>.</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Another implementation that employs Zero Knowledge proofs</a:t>
            </a:r>
            <a:endParaRPr/>
          </a:p>
          <a:p>
            <a:pPr indent="0" lvl="0" marL="0" rtl="0" algn="l">
              <a:spcBef>
                <a:spcPts val="0"/>
              </a:spcBef>
              <a:spcAft>
                <a:spcPts val="0"/>
              </a:spcAft>
              <a:buNone/>
            </a:pPr>
            <a:r>
              <a:rPr lang="en"/>
              <a:t>It was invented by David Chaum and Hans van Antwerpen in 1989</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2e108b0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2e108b0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Bob picks two random numbers: </a:t>
            </a:r>
            <a:r>
              <a:rPr i="1" lang="en">
                <a:solidFill>
                  <a:schemeClr val="dk1"/>
                </a:solidFill>
              </a:rPr>
              <a:t>a</a:t>
            </a:r>
            <a:r>
              <a:rPr lang="en">
                <a:solidFill>
                  <a:schemeClr val="dk1"/>
                </a:solidFill>
              </a:rPr>
              <a:t> and </a:t>
            </a:r>
            <a:r>
              <a:rPr i="1" lang="en">
                <a:solidFill>
                  <a:schemeClr val="dk1"/>
                </a:solidFill>
              </a:rPr>
              <a:t>b</a:t>
            </a:r>
            <a:r>
              <a:rPr lang="en">
                <a:solidFill>
                  <a:schemeClr val="dk1"/>
                </a:solidFill>
              </a:rPr>
              <a:t>, and uses them to blind the message, sending to Alice:</a:t>
            </a:r>
            <a:br>
              <a:rPr lang="en">
                <a:solidFill>
                  <a:schemeClr val="dk1"/>
                </a:solidFill>
              </a:rPr>
            </a:br>
            <a:r>
              <a:rPr lang="en">
                <a:solidFill>
                  <a:schemeClr val="dk1"/>
                </a:solidFill>
              </a:rPr>
              <a:t> </a:t>
            </a:r>
            <a:r>
              <a:rPr i="1" lang="en">
                <a:solidFill>
                  <a:schemeClr val="dk1"/>
                </a:solidFill>
              </a:rPr>
              <a:t>c = m</a:t>
            </a:r>
            <a:r>
              <a:rPr baseline="30000" i="1" lang="en">
                <a:solidFill>
                  <a:schemeClr val="dk1"/>
                </a:solidFill>
              </a:rPr>
              <a:t>a</a:t>
            </a:r>
            <a:r>
              <a:rPr i="1" lang="en">
                <a:solidFill>
                  <a:schemeClr val="dk1"/>
                </a:solidFill>
              </a:rPr>
              <a:t>g</a:t>
            </a:r>
            <a:r>
              <a:rPr baseline="30000" i="1" lang="en">
                <a:solidFill>
                  <a:schemeClr val="dk1"/>
                </a:solidFill>
              </a:rPr>
              <a:t>b</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Alice picks a random number, </a:t>
            </a:r>
            <a:r>
              <a:rPr i="1" lang="en">
                <a:solidFill>
                  <a:schemeClr val="dk1"/>
                </a:solidFill>
              </a:rPr>
              <a:t>q</a:t>
            </a:r>
            <a:r>
              <a:rPr lang="en">
                <a:solidFill>
                  <a:schemeClr val="dk1"/>
                </a:solidFill>
              </a:rPr>
              <a:t>, uses it to blind, </a:t>
            </a:r>
            <a:r>
              <a:rPr i="1" lang="en">
                <a:solidFill>
                  <a:schemeClr val="dk1"/>
                </a:solidFill>
              </a:rPr>
              <a:t>c</a:t>
            </a:r>
            <a:r>
              <a:rPr lang="en">
                <a:solidFill>
                  <a:schemeClr val="dk1"/>
                </a:solidFill>
              </a:rPr>
              <a:t>, and then signing this using her private key, </a:t>
            </a:r>
            <a:r>
              <a:rPr i="1" lang="en">
                <a:solidFill>
                  <a:schemeClr val="dk1"/>
                </a:solidFill>
              </a:rPr>
              <a:t>x</a:t>
            </a:r>
            <a:r>
              <a:rPr lang="en">
                <a:solidFill>
                  <a:schemeClr val="dk1"/>
                </a:solidFill>
              </a:rPr>
              <a:t>, sending to Bob:</a:t>
            </a:r>
            <a:br>
              <a:rPr lang="en">
                <a:solidFill>
                  <a:schemeClr val="dk1"/>
                </a:solidFill>
              </a:rPr>
            </a:br>
            <a:r>
              <a:rPr lang="en">
                <a:solidFill>
                  <a:schemeClr val="dk1"/>
                </a:solidFill>
              </a:rPr>
              <a:t> </a:t>
            </a:r>
            <a:r>
              <a:rPr i="1" lang="en">
                <a:solidFill>
                  <a:schemeClr val="dk1"/>
                </a:solidFill>
              </a:rPr>
              <a:t>s</a:t>
            </a:r>
            <a:r>
              <a:rPr baseline="-25000" i="1" lang="en">
                <a:solidFill>
                  <a:schemeClr val="dk1"/>
                </a:solidFill>
              </a:rPr>
              <a:t>1</a:t>
            </a:r>
            <a:r>
              <a:rPr i="1" lang="en">
                <a:solidFill>
                  <a:schemeClr val="dk1"/>
                </a:solidFill>
              </a:rPr>
              <a:t> = cg</a:t>
            </a:r>
            <a:r>
              <a:rPr baseline="30000" i="1" lang="en">
                <a:solidFill>
                  <a:schemeClr val="dk1"/>
                </a:solidFill>
              </a:rPr>
              <a:t>q</a:t>
            </a:r>
            <a:r>
              <a:rPr lang="en">
                <a:solidFill>
                  <a:schemeClr val="dk1"/>
                </a:solidFill>
              </a:rPr>
              <a:t> and</a:t>
            </a:r>
            <a:br>
              <a:rPr lang="en">
                <a:solidFill>
                  <a:schemeClr val="dk1"/>
                </a:solidFill>
              </a:rPr>
            </a:br>
            <a:r>
              <a:rPr i="1" lang="en">
                <a:solidFill>
                  <a:schemeClr val="dk1"/>
                </a:solidFill>
              </a:rPr>
              <a:t>s</a:t>
            </a:r>
            <a:r>
              <a:rPr baseline="-25000" i="1" lang="en">
                <a:solidFill>
                  <a:schemeClr val="dk1"/>
                </a:solidFill>
              </a:rPr>
              <a:t>2</a:t>
            </a:r>
            <a:r>
              <a:rPr lang="en">
                <a:solidFill>
                  <a:schemeClr val="dk1"/>
                </a:solidFill>
              </a:rPr>
              <a:t> = </a:t>
            </a:r>
            <a:r>
              <a:rPr i="1" lang="en">
                <a:solidFill>
                  <a:schemeClr val="dk1"/>
                </a:solidFill>
              </a:rPr>
              <a:t>s</a:t>
            </a:r>
            <a:r>
              <a:rPr baseline="-25000" i="1" lang="en">
                <a:solidFill>
                  <a:schemeClr val="dk1"/>
                </a:solidFill>
              </a:rPr>
              <a:t>1</a:t>
            </a:r>
            <a:r>
              <a:rPr baseline="30000" i="1" lang="en">
                <a:solidFill>
                  <a:schemeClr val="dk1"/>
                </a:solidFill>
              </a:rPr>
              <a:t>x</a:t>
            </a:r>
            <a:r>
              <a:rPr lang="en">
                <a:solidFill>
                  <a:schemeClr val="dk1"/>
                </a:solidFill>
              </a:rPr>
              <a:t>.</a:t>
            </a:r>
            <a:br>
              <a:rPr lang="en">
                <a:solidFill>
                  <a:schemeClr val="dk1"/>
                </a:solidFill>
              </a:rPr>
            </a:br>
            <a:r>
              <a:rPr lang="en">
                <a:solidFill>
                  <a:schemeClr val="dk1"/>
                </a:solidFill>
              </a:rPr>
              <a:t> Note that</a:t>
            </a:r>
            <a:br>
              <a:rPr lang="en">
                <a:solidFill>
                  <a:schemeClr val="dk1"/>
                </a:solidFill>
              </a:rPr>
            </a:br>
            <a:r>
              <a:rPr lang="en">
                <a:solidFill>
                  <a:schemeClr val="dk1"/>
                </a:solidFill>
              </a:rPr>
              <a:t> </a:t>
            </a:r>
            <a:r>
              <a:rPr i="1" lang="en">
                <a:solidFill>
                  <a:schemeClr val="dk1"/>
                </a:solidFill>
              </a:rPr>
              <a:t>s</a:t>
            </a:r>
            <a:r>
              <a:rPr baseline="-25000" i="1" lang="en">
                <a:solidFill>
                  <a:schemeClr val="dk1"/>
                </a:solidFill>
              </a:rPr>
              <a:t>1</a:t>
            </a:r>
            <a:r>
              <a:rPr baseline="30000" i="1" lang="en">
                <a:solidFill>
                  <a:schemeClr val="dk1"/>
                </a:solidFill>
              </a:rPr>
              <a:t>x</a:t>
            </a:r>
            <a:r>
              <a:rPr lang="en">
                <a:solidFill>
                  <a:schemeClr val="dk1"/>
                </a:solidFill>
              </a:rPr>
              <a:t> = </a:t>
            </a:r>
            <a:r>
              <a:rPr i="1" lang="en">
                <a:solidFill>
                  <a:schemeClr val="dk1"/>
                </a:solidFill>
              </a:rPr>
              <a:t>(cg</a:t>
            </a:r>
            <a:r>
              <a:rPr baseline="30000" i="1" lang="en">
                <a:solidFill>
                  <a:schemeClr val="dk1"/>
                </a:solidFill>
              </a:rPr>
              <a:t>q</a:t>
            </a:r>
            <a:r>
              <a:rPr i="1" lang="en">
                <a:solidFill>
                  <a:schemeClr val="dk1"/>
                </a:solidFill>
              </a:rPr>
              <a:t>)</a:t>
            </a:r>
            <a:r>
              <a:rPr baseline="30000" i="1" lang="en">
                <a:solidFill>
                  <a:schemeClr val="dk1"/>
                </a:solidFill>
              </a:rPr>
              <a:t>x</a:t>
            </a:r>
            <a:r>
              <a:rPr lang="en">
                <a:solidFill>
                  <a:schemeClr val="dk1"/>
                </a:solidFill>
              </a:rPr>
              <a:t> = </a:t>
            </a:r>
            <a:r>
              <a:rPr i="1" lang="en">
                <a:solidFill>
                  <a:schemeClr val="dk1"/>
                </a:solidFill>
              </a:rPr>
              <a:t>(m</a:t>
            </a:r>
            <a:r>
              <a:rPr baseline="30000" i="1" lang="en">
                <a:solidFill>
                  <a:schemeClr val="dk1"/>
                </a:solidFill>
              </a:rPr>
              <a:t>a</a:t>
            </a:r>
            <a:r>
              <a:rPr i="1" lang="en">
                <a:solidFill>
                  <a:schemeClr val="dk1"/>
                </a:solidFill>
              </a:rPr>
              <a:t>g</a:t>
            </a:r>
            <a:r>
              <a:rPr baseline="30000" i="1" lang="en">
                <a:solidFill>
                  <a:schemeClr val="dk1"/>
                </a:solidFill>
              </a:rPr>
              <a:t>b</a:t>
            </a:r>
            <a:r>
              <a:rPr lang="en">
                <a:solidFill>
                  <a:schemeClr val="dk1"/>
                </a:solidFill>
              </a:rPr>
              <a:t>)</a:t>
            </a:r>
            <a:r>
              <a:rPr baseline="30000" lang="en">
                <a:solidFill>
                  <a:schemeClr val="dk1"/>
                </a:solidFill>
              </a:rPr>
              <a:t>x</a:t>
            </a:r>
            <a:r>
              <a:rPr lang="en">
                <a:solidFill>
                  <a:schemeClr val="dk1"/>
                </a:solidFill>
              </a:rPr>
              <a:t>g</a:t>
            </a:r>
            <a:r>
              <a:rPr baseline="30000" lang="en">
                <a:solidFill>
                  <a:schemeClr val="dk1"/>
                </a:solidFill>
              </a:rPr>
              <a:t>qx</a:t>
            </a:r>
            <a:r>
              <a:rPr i="1" lang="en">
                <a:solidFill>
                  <a:schemeClr val="dk1"/>
                </a:solidFill>
              </a:rPr>
              <a:t> = </a:t>
            </a:r>
            <a:r>
              <a:rPr lang="en">
                <a:solidFill>
                  <a:schemeClr val="dk1"/>
                </a:solidFill>
              </a:rPr>
              <a:t>(m</a:t>
            </a:r>
            <a:r>
              <a:rPr baseline="30000" lang="en">
                <a:solidFill>
                  <a:schemeClr val="dk1"/>
                </a:solidFill>
              </a:rPr>
              <a:t>x</a:t>
            </a:r>
            <a:r>
              <a:rPr lang="en">
                <a:solidFill>
                  <a:schemeClr val="dk1"/>
                </a:solidFill>
              </a:rPr>
              <a:t>)</a:t>
            </a:r>
            <a:r>
              <a:rPr baseline="30000" lang="en">
                <a:solidFill>
                  <a:schemeClr val="dk1"/>
                </a:solidFill>
              </a:rPr>
              <a:t>a</a:t>
            </a:r>
            <a:r>
              <a:rPr lang="en">
                <a:solidFill>
                  <a:schemeClr val="dk1"/>
                </a:solidFill>
              </a:rPr>
              <a:t>(g</a:t>
            </a:r>
            <a:r>
              <a:rPr baseline="30000" lang="en">
                <a:solidFill>
                  <a:schemeClr val="dk1"/>
                </a:solidFill>
              </a:rPr>
              <a:t>x</a:t>
            </a:r>
            <a:r>
              <a:rPr lang="en">
                <a:solidFill>
                  <a:schemeClr val="dk1"/>
                </a:solidFill>
              </a:rPr>
              <a:t>)</a:t>
            </a:r>
            <a:r>
              <a:rPr baseline="30000" lang="en">
                <a:solidFill>
                  <a:schemeClr val="dk1"/>
                </a:solidFill>
              </a:rPr>
              <a:t>b+q</a:t>
            </a:r>
            <a:r>
              <a:rPr i="1" lang="en">
                <a:solidFill>
                  <a:schemeClr val="dk1"/>
                </a:solidFill>
              </a:rPr>
              <a:t> = </a:t>
            </a:r>
            <a:r>
              <a:rPr lang="en">
                <a:solidFill>
                  <a:schemeClr val="dk1"/>
                </a:solidFill>
              </a:rPr>
              <a:t>z</a:t>
            </a:r>
            <a:r>
              <a:rPr baseline="30000" lang="en">
                <a:solidFill>
                  <a:schemeClr val="dk1"/>
                </a:solidFill>
              </a:rPr>
              <a:t>a</a:t>
            </a:r>
            <a:r>
              <a:rPr lang="en">
                <a:solidFill>
                  <a:schemeClr val="dk1"/>
                </a:solidFill>
              </a:rPr>
              <a:t>y</a:t>
            </a:r>
            <a:r>
              <a:rPr baseline="30000" lang="en">
                <a:solidFill>
                  <a:schemeClr val="dk1"/>
                </a:solidFill>
              </a:rPr>
              <a:t>b+q</a:t>
            </a:r>
            <a:r>
              <a:rPr i="1" lang="en">
                <a:solidFill>
                  <a:schemeClr val="dk1"/>
                </a:solidFill>
              </a:rPr>
              <a:t>.</a:t>
            </a:r>
            <a:endParaRPr i="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Bob reveals </a:t>
            </a:r>
            <a:r>
              <a:rPr i="1" lang="en">
                <a:solidFill>
                  <a:schemeClr val="dk1"/>
                </a:solidFill>
              </a:rPr>
              <a:t>a</a:t>
            </a:r>
            <a:r>
              <a:rPr lang="en">
                <a:solidFill>
                  <a:schemeClr val="dk1"/>
                </a:solidFill>
              </a:rPr>
              <a:t> and </a:t>
            </a:r>
            <a:r>
              <a:rPr i="1" lang="en">
                <a:solidFill>
                  <a:schemeClr val="dk1"/>
                </a:solidFill>
              </a:rPr>
              <a:t>b</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Alice verifies that </a:t>
            </a:r>
            <a:r>
              <a:rPr i="1" lang="en">
                <a:solidFill>
                  <a:schemeClr val="dk1"/>
                </a:solidFill>
              </a:rPr>
              <a:t>a</a:t>
            </a:r>
            <a:r>
              <a:rPr lang="en">
                <a:solidFill>
                  <a:schemeClr val="dk1"/>
                </a:solidFill>
              </a:rPr>
              <a:t> and </a:t>
            </a:r>
            <a:r>
              <a:rPr i="1" lang="en">
                <a:solidFill>
                  <a:schemeClr val="dk1"/>
                </a:solidFill>
              </a:rPr>
              <a:t>b</a:t>
            </a:r>
            <a:r>
              <a:rPr lang="en">
                <a:solidFill>
                  <a:schemeClr val="dk1"/>
                </a:solidFill>
              </a:rPr>
              <a:t> are the correct blind values, then, if so, reveals </a:t>
            </a:r>
            <a:r>
              <a:rPr i="1" lang="en">
                <a:solidFill>
                  <a:schemeClr val="dk1"/>
                </a:solidFill>
              </a:rPr>
              <a:t>q</a:t>
            </a:r>
            <a:r>
              <a:rPr lang="en">
                <a:solidFill>
                  <a:schemeClr val="dk1"/>
                </a:solidFill>
              </a:rPr>
              <a:t>. Revealing these blinds makes the exchange zero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Bob verifies </a:t>
            </a:r>
            <a:r>
              <a:rPr i="1" lang="en">
                <a:solidFill>
                  <a:schemeClr val="dk1"/>
                </a:solidFill>
              </a:rPr>
              <a:t>s</a:t>
            </a:r>
            <a:r>
              <a:rPr baseline="-25000" i="1" lang="en">
                <a:solidFill>
                  <a:schemeClr val="dk1"/>
                </a:solidFill>
              </a:rPr>
              <a:t>1</a:t>
            </a:r>
            <a:r>
              <a:rPr lang="en">
                <a:solidFill>
                  <a:schemeClr val="dk1"/>
                </a:solidFill>
              </a:rPr>
              <a:t> = </a:t>
            </a:r>
            <a:r>
              <a:rPr i="1" lang="en">
                <a:solidFill>
                  <a:schemeClr val="dk1"/>
                </a:solidFill>
              </a:rPr>
              <a:t>cg</a:t>
            </a:r>
            <a:r>
              <a:rPr baseline="30000" i="1" lang="en">
                <a:solidFill>
                  <a:schemeClr val="dk1"/>
                </a:solidFill>
              </a:rPr>
              <a:t>q</a:t>
            </a:r>
            <a:r>
              <a:rPr lang="en">
                <a:solidFill>
                  <a:schemeClr val="dk1"/>
                </a:solidFill>
              </a:rPr>
              <a:t>, proving </a:t>
            </a:r>
            <a:r>
              <a:rPr i="1" lang="en">
                <a:solidFill>
                  <a:schemeClr val="dk1"/>
                </a:solidFill>
              </a:rPr>
              <a:t>q</a:t>
            </a:r>
            <a:r>
              <a:rPr lang="en">
                <a:solidFill>
                  <a:schemeClr val="dk1"/>
                </a:solidFill>
              </a:rPr>
              <a:t> has not been chosen dishonestly, and</a:t>
            </a:r>
            <a:br>
              <a:rPr lang="en">
                <a:solidFill>
                  <a:schemeClr val="dk1"/>
                </a:solidFill>
              </a:rPr>
            </a:br>
            <a:r>
              <a:rPr lang="en">
                <a:solidFill>
                  <a:schemeClr val="dk1"/>
                </a:solidFill>
              </a:rPr>
              <a:t> </a:t>
            </a:r>
            <a:r>
              <a:rPr i="1" lang="en">
                <a:solidFill>
                  <a:schemeClr val="dk1"/>
                </a:solidFill>
              </a:rPr>
              <a:t>s</a:t>
            </a:r>
            <a:r>
              <a:rPr baseline="-25000" i="1" lang="en">
                <a:solidFill>
                  <a:schemeClr val="dk1"/>
                </a:solidFill>
              </a:rPr>
              <a:t>2</a:t>
            </a:r>
            <a:r>
              <a:rPr lang="en">
                <a:solidFill>
                  <a:schemeClr val="dk1"/>
                </a:solidFill>
              </a:rPr>
              <a:t> = </a:t>
            </a:r>
            <a:r>
              <a:rPr i="1" lang="en">
                <a:solidFill>
                  <a:schemeClr val="dk1"/>
                </a:solidFill>
              </a:rPr>
              <a:t>z</a:t>
            </a:r>
            <a:r>
              <a:rPr baseline="30000" i="1" lang="en">
                <a:solidFill>
                  <a:schemeClr val="dk1"/>
                </a:solidFill>
              </a:rPr>
              <a:t>a</a:t>
            </a:r>
            <a:r>
              <a:rPr i="1" lang="en">
                <a:solidFill>
                  <a:schemeClr val="dk1"/>
                </a:solidFill>
              </a:rPr>
              <a:t>y</a:t>
            </a:r>
            <a:r>
              <a:rPr baseline="30000" i="1" lang="en">
                <a:solidFill>
                  <a:schemeClr val="dk1"/>
                </a:solidFill>
              </a:rPr>
              <a:t>b+q</a:t>
            </a:r>
            <a:r>
              <a:rPr lang="en">
                <a:solidFill>
                  <a:schemeClr val="dk1"/>
                </a:solidFill>
              </a:rPr>
              <a:t>,</a:t>
            </a:r>
            <a:br>
              <a:rPr lang="en">
                <a:solidFill>
                  <a:schemeClr val="dk1"/>
                </a:solidFill>
              </a:rPr>
            </a:br>
            <a:r>
              <a:rPr lang="en">
                <a:solidFill>
                  <a:schemeClr val="dk1"/>
                </a:solidFill>
              </a:rPr>
              <a:t> proving z is valid signature issued by Alice's key. Note that</a:t>
            </a:r>
            <a:br>
              <a:rPr lang="en">
                <a:solidFill>
                  <a:schemeClr val="dk1"/>
                </a:solidFill>
              </a:rPr>
            </a:br>
            <a:r>
              <a:rPr lang="en">
                <a:solidFill>
                  <a:schemeClr val="dk1"/>
                </a:solidFill>
              </a:rPr>
              <a:t> </a:t>
            </a:r>
            <a:r>
              <a:rPr i="1" lang="en">
                <a:solidFill>
                  <a:schemeClr val="dk1"/>
                </a:solidFill>
              </a:rPr>
              <a:t>z</a:t>
            </a:r>
            <a:r>
              <a:rPr baseline="30000" i="1" lang="en">
                <a:solidFill>
                  <a:schemeClr val="dk1"/>
                </a:solidFill>
              </a:rPr>
              <a:t>a</a:t>
            </a:r>
            <a:r>
              <a:rPr i="1" lang="en">
                <a:solidFill>
                  <a:schemeClr val="dk1"/>
                </a:solidFill>
              </a:rPr>
              <a:t>y</a:t>
            </a:r>
            <a:r>
              <a:rPr baseline="30000" i="1" lang="en">
                <a:solidFill>
                  <a:schemeClr val="dk1"/>
                </a:solidFill>
              </a:rPr>
              <a:t>b+q</a:t>
            </a:r>
            <a:r>
              <a:rPr lang="en">
                <a:solidFill>
                  <a:schemeClr val="dk1"/>
                </a:solidFill>
              </a:rPr>
              <a:t> = </a:t>
            </a:r>
            <a:r>
              <a:rPr i="1" lang="en">
                <a:solidFill>
                  <a:schemeClr val="dk1"/>
                </a:solidFill>
              </a:rPr>
              <a:t>(m</a:t>
            </a:r>
            <a:r>
              <a:rPr baseline="30000" i="1" lang="en">
                <a:solidFill>
                  <a:schemeClr val="dk1"/>
                </a:solidFill>
              </a:rPr>
              <a:t>x</a:t>
            </a:r>
            <a:r>
              <a:rPr i="1" lang="en">
                <a:solidFill>
                  <a:schemeClr val="dk1"/>
                </a:solidFill>
              </a:rPr>
              <a:t>)</a:t>
            </a:r>
            <a:r>
              <a:rPr baseline="30000" i="1" lang="en">
                <a:solidFill>
                  <a:schemeClr val="dk1"/>
                </a:solidFill>
              </a:rPr>
              <a:t>a</a:t>
            </a:r>
            <a:r>
              <a:rPr i="1" lang="en">
                <a:solidFill>
                  <a:schemeClr val="dk1"/>
                </a:solidFill>
              </a:rPr>
              <a:t>(g</a:t>
            </a:r>
            <a:r>
              <a:rPr baseline="30000" i="1" lang="en">
                <a:solidFill>
                  <a:schemeClr val="dk1"/>
                </a:solidFill>
              </a:rPr>
              <a:t>x</a:t>
            </a:r>
            <a:r>
              <a:rPr i="1" lang="en">
                <a:solidFill>
                  <a:schemeClr val="dk1"/>
                </a:solidFill>
              </a:rPr>
              <a:t>)</a:t>
            </a:r>
            <a:r>
              <a:rPr baseline="30000" i="1" lang="en">
                <a:solidFill>
                  <a:schemeClr val="dk1"/>
                </a:solidFill>
              </a:rPr>
              <a:t>b+q</a:t>
            </a:r>
            <a:r>
              <a:rPr lang="en">
                <a:solidFill>
                  <a:schemeClr val="dk1"/>
                </a:solidFill>
              </a:rPr>
              <a:t>.</a:t>
            </a:r>
            <a:endParaRPr>
              <a:solidFill>
                <a:schemeClr val="dk1"/>
              </a:solidFill>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f757788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f757788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2d661e99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2d661e99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2e108b0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2e108b0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2e108b0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2e108b0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34f5174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34f5174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Completeness: if a statement is true, if the person proving (prover) is </a:t>
            </a:r>
            <a:r>
              <a:rPr lang="en"/>
              <a:t>convinced</a:t>
            </a:r>
            <a:r>
              <a:rPr lang="en"/>
              <a:t> he knows, the person listening for proof (verifier) should also be convinced.</a:t>
            </a:r>
            <a:endParaRPr/>
          </a:p>
          <a:p>
            <a:pPr indent="-298450" lvl="0" marL="457200" rtl="0" algn="l">
              <a:spcBef>
                <a:spcPts val="0"/>
              </a:spcBef>
              <a:spcAft>
                <a:spcPts val="0"/>
              </a:spcAft>
              <a:buSzPts val="1100"/>
              <a:buChar char="-"/>
            </a:pPr>
            <a:r>
              <a:rPr lang="en"/>
              <a:t>Soundness: if a statement is false, </a:t>
            </a:r>
            <a:r>
              <a:rPr lang="en"/>
              <a:t>no </a:t>
            </a:r>
            <a:r>
              <a:rPr lang="en">
                <a:solidFill>
                  <a:schemeClr val="dk1"/>
                </a:solidFill>
              </a:rPr>
              <a:t>prover can convince an honest verifier</a:t>
            </a:r>
            <a:r>
              <a:rPr lang="en">
                <a:solidFill>
                  <a:schemeClr val="dk1"/>
                </a:solidFill>
              </a:rPr>
              <a:t> that it is true, except with some small probability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Zero-knowledge: if the statement is true, </a:t>
            </a:r>
            <a:r>
              <a:rPr lang="en">
                <a:solidFill>
                  <a:schemeClr val="dk1"/>
                </a:solidFill>
              </a:rPr>
              <a:t>no verifier</a:t>
            </a:r>
            <a:r>
              <a:rPr lang="en">
                <a:solidFill>
                  <a:schemeClr val="dk1"/>
                </a:solidFill>
              </a:rPr>
              <a:t> learns </a:t>
            </a:r>
            <a:r>
              <a:rPr lang="en">
                <a:solidFill>
                  <a:schemeClr val="dk1"/>
                </a:solidFill>
              </a:rPr>
              <a:t>anything </a:t>
            </a:r>
            <a:r>
              <a:rPr lang="en">
                <a:solidFill>
                  <a:schemeClr val="dk1"/>
                </a:solidFill>
              </a:rPr>
              <a:t>other than the fact that the statement is true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f75778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f75778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Define challenge/response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f757788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f757788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2e108b0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2e108b0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2d661e99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2d661e99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2d661e99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2d661e99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2d661e99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2d661e99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300">
                <a:solidFill>
                  <a:schemeClr val="dk1"/>
                </a:solidFill>
                <a:latin typeface="Lato"/>
                <a:ea typeface="Lato"/>
                <a:cs typeface="Lato"/>
                <a:sym typeface="Lato"/>
              </a:rPr>
              <a:t>Ethan</a:t>
            </a:r>
            <a:endParaRPr sz="1300">
              <a:solidFill>
                <a:schemeClr val="dk1"/>
              </a:solidFill>
              <a:latin typeface="Lato"/>
              <a:ea typeface="Lato"/>
              <a:cs typeface="Lato"/>
              <a:sym typeface="Lato"/>
            </a:endParaRPr>
          </a:p>
          <a:p>
            <a:pPr indent="-298450" lvl="0" marL="457200" rtl="0" algn="l">
              <a:lnSpc>
                <a:spcPct val="115000"/>
              </a:lnSpc>
              <a:spcBef>
                <a:spcPts val="0"/>
              </a:spcBef>
              <a:spcAft>
                <a:spcPts val="0"/>
              </a:spcAft>
              <a:buClr>
                <a:schemeClr val="dk1"/>
              </a:buClr>
              <a:buSzPts val="1100"/>
              <a:buChar char="-"/>
            </a:pPr>
            <a:r>
              <a:t/>
            </a:r>
            <a:endParaRPr sz="1300">
              <a:solidFill>
                <a:schemeClr val="dk1"/>
              </a:solidFill>
              <a:latin typeface="Lato"/>
              <a:ea typeface="Lato"/>
              <a:cs typeface="Lato"/>
              <a:sym typeface="Lato"/>
            </a:endParaRPr>
          </a:p>
          <a:p>
            <a:pPr indent="-298450" lvl="0" marL="457200" rtl="0" algn="l">
              <a:lnSpc>
                <a:spcPct val="115000"/>
              </a:lnSpc>
              <a:spcBef>
                <a:spcPts val="0"/>
              </a:spcBef>
              <a:spcAft>
                <a:spcPts val="0"/>
              </a:spcAft>
              <a:buClr>
                <a:schemeClr val="dk1"/>
              </a:buClr>
              <a:buSzPts val="1100"/>
              <a:buChar char="-"/>
            </a:pPr>
            <a:r>
              <a:rPr lang="en" sz="1300">
                <a:solidFill>
                  <a:schemeClr val="dk1"/>
                </a:solidFill>
                <a:latin typeface="Lato"/>
                <a:ea typeface="Lato"/>
                <a:cs typeface="Lato"/>
                <a:sym typeface="Lato"/>
              </a:rPr>
              <a:t>The verifier must not be able to convince any other party that the statement is true</a:t>
            </a:r>
            <a:endParaRPr>
              <a:solidFill>
                <a:schemeClr val="dk1"/>
              </a:solidFill>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Claim: “26781 is a prime number”</a:t>
            </a:r>
            <a:endParaRPr/>
          </a:p>
          <a:p>
            <a:pPr indent="-298450" lvl="0" marL="457200" rtl="0" algn="l">
              <a:spcBef>
                <a:spcPts val="0"/>
              </a:spcBef>
              <a:spcAft>
                <a:spcPts val="0"/>
              </a:spcAft>
              <a:buSzPts val="1100"/>
              <a:buChar char="-"/>
            </a:pPr>
            <a:r>
              <a:rPr lang="en"/>
              <a:t>Disproof: “113 x 237 = 26781, therefore it is composite”</a:t>
            </a:r>
            <a:endParaRPr/>
          </a:p>
          <a:p>
            <a:pPr indent="-298450" lvl="0" marL="457200" rtl="0" algn="l">
              <a:spcBef>
                <a:spcPts val="0"/>
              </a:spcBef>
              <a:spcAft>
                <a:spcPts val="0"/>
              </a:spcAft>
              <a:buSzPts val="1100"/>
              <a:buChar char="-"/>
            </a:pPr>
            <a:r>
              <a:rPr lang="en"/>
              <a:t>RESULT: verifier gains some knowledge (26781 is composite)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ircularise.com/blogs/zero-knowledge-proofs-explained-in-3-examples" TargetMode="External"/><Relationship Id="rId4" Type="http://schemas.openxmlformats.org/officeDocument/2006/relationships/hyperlink" Target="https://en.wikipedia.org/wiki/Zero-knowledge_proof" TargetMode="External"/><Relationship Id="rId9" Type="http://schemas.openxmlformats.org/officeDocument/2006/relationships/hyperlink" Target="http://people.csail.mit.edu/silvio/Selected%20Scientific%20Papers/Proof%20Systems/The_Knowledge_Complexity_Of_Interactive_Proof_Systems.pdf" TargetMode="External"/><Relationship Id="rId5" Type="http://schemas.openxmlformats.org/officeDocument/2006/relationships/hyperlink" Target="https://www.cs.princeton.edu/courses/archive/spr06/cos522/ip.pdf" TargetMode="External"/><Relationship Id="rId6" Type="http://schemas.openxmlformats.org/officeDocument/2006/relationships/hyperlink" Target="https://en.wikipedia.org/wiki/Interactive_proof_system" TargetMode="External"/><Relationship Id="rId7" Type="http://schemas.openxmlformats.org/officeDocument/2006/relationships/hyperlink" Target="https://www.cs.cornell.edu/~rafael/papers/bbZK.pdf" TargetMode="External"/><Relationship Id="rId8" Type="http://schemas.openxmlformats.org/officeDocument/2006/relationships/hyperlink" Target="https://research.ibm.com/projects/zero-knowledge-proof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46400" y="1782300"/>
            <a:ext cx="61674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Zero-knowledge Proofs </a:t>
            </a:r>
            <a:endParaRPr/>
          </a:p>
        </p:txBody>
      </p:sp>
      <p:sp>
        <p:nvSpPr>
          <p:cNvPr id="135" name="Google Shape;135;p13"/>
          <p:cNvSpPr txBox="1"/>
          <p:nvPr>
            <p:ph idx="1" type="subTitle"/>
          </p:nvPr>
        </p:nvSpPr>
        <p:spPr>
          <a:xfrm>
            <a:off x="151000" y="45415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Parker Blue &amp; Ethan Cox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Zero-knowledge Proofs Cont.</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Not a protocol but a quality of a protocol. It is essential for the anonymity authentication behind protocols like ZK-SNARK and ZK-STARK (used in cryptocurrency)</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Zero-knowledge proofs are distinct from mathematical proofs because the verifier determines the statement is likely—not certain—to be true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Many protocols that use zero-knowledge proofs use </a:t>
            </a:r>
            <a:r>
              <a:rPr b="1" i="1" lang="en"/>
              <a:t>blinding </a:t>
            </a:r>
            <a:r>
              <a:rPr lang="en"/>
              <a:t>to hide their inputs and outputs with a bijective encoding function </a:t>
            </a:r>
            <a:r>
              <a:rPr i="1" lang="en"/>
              <a:t>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NP-complete</a:t>
            </a:r>
            <a:endParaRPr>
              <a:latin typeface="Lato"/>
              <a:ea typeface="Lato"/>
              <a:cs typeface="Lato"/>
              <a:sym typeface="Lato"/>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for "nondeterministic polynomial-time complete"</a:t>
            </a:r>
            <a:endParaRPr/>
          </a:p>
          <a:p>
            <a:pPr indent="0" lvl="0" marL="0" rtl="0" algn="l">
              <a:spcBef>
                <a:spcPts val="1200"/>
              </a:spcBef>
              <a:spcAft>
                <a:spcPts val="0"/>
              </a:spcAft>
              <a:buNone/>
            </a:pPr>
            <a:r>
              <a:rPr lang="en"/>
              <a:t>A decision problem      is NP-complete if:</a:t>
            </a:r>
            <a:endParaRPr/>
          </a:p>
          <a:p>
            <a:pPr indent="-311150" lvl="0" marL="457200" rtl="0" algn="l">
              <a:spcBef>
                <a:spcPts val="1200"/>
              </a:spcBef>
              <a:spcAft>
                <a:spcPts val="0"/>
              </a:spcAft>
              <a:buSzPts val="1300"/>
              <a:buChar char="-"/>
            </a:pPr>
            <a:r>
              <a:rPr lang="en"/>
              <a:t>     is in NP</a:t>
            </a:r>
            <a:endParaRPr/>
          </a:p>
          <a:p>
            <a:pPr indent="-311150" lvl="0" marL="457200" rtl="0" algn="l">
              <a:spcBef>
                <a:spcPts val="0"/>
              </a:spcBef>
              <a:spcAft>
                <a:spcPts val="0"/>
              </a:spcAft>
              <a:buSzPts val="1300"/>
              <a:buChar char="-"/>
            </a:pPr>
            <a:r>
              <a:rPr lang="en"/>
              <a:t>Every problem in NP is reducible to         in polynomial time.</a:t>
            </a:r>
            <a:endParaRPr/>
          </a:p>
          <a:p>
            <a:pPr indent="0" lvl="0" marL="0" rtl="0" algn="l">
              <a:spcBef>
                <a:spcPts val="1200"/>
              </a:spcBef>
              <a:spcAft>
                <a:spcPts val="0"/>
              </a:spcAft>
              <a:buNone/>
            </a:pPr>
            <a:r>
              <a:rPr lang="en"/>
              <a:t>NP - the set of all decision problems whose solutions can be verified in polynomial time</a:t>
            </a:r>
            <a:endParaRPr/>
          </a:p>
          <a:p>
            <a:pPr indent="0" lvl="0" marL="0" rtl="0" algn="l">
              <a:spcBef>
                <a:spcPts val="1200"/>
              </a:spcBef>
              <a:spcAft>
                <a:spcPts val="0"/>
              </a:spcAft>
              <a:buNone/>
            </a:pPr>
            <a:r>
              <a:rPr lang="en"/>
              <a:t>Decision problem - yes/no</a:t>
            </a:r>
            <a:endParaRPr/>
          </a:p>
          <a:p>
            <a:pPr indent="0" lvl="0" marL="0" rtl="0" algn="l">
              <a:spcBef>
                <a:spcPts val="1200"/>
              </a:spcBef>
              <a:spcAft>
                <a:spcPts val="1200"/>
              </a:spcAft>
              <a:buNone/>
            </a:pPr>
            <a:r>
              <a:rPr lang="en"/>
              <a:t>Although a solution to an NP-complete problem can be verified "quickly", there is no known way to find a solution quickly (P vs NP, different topic)</a:t>
            </a:r>
            <a:endParaRPr/>
          </a:p>
        </p:txBody>
      </p:sp>
      <p:pic>
        <p:nvPicPr>
          <p:cNvPr id="198" name="Google Shape;198;p23" title="[255,255,255,&quot;https://www.codecogs.com/eqnedit.php?latex=C#0&quot;]"/>
          <p:cNvPicPr preferRelativeResize="0"/>
          <p:nvPr/>
        </p:nvPicPr>
        <p:blipFill>
          <a:blip r:embed="rId3">
            <a:alphaModFix/>
          </a:blip>
          <a:stretch>
            <a:fillRect/>
          </a:stretch>
        </p:blipFill>
        <p:spPr>
          <a:xfrm>
            <a:off x="4438250" y="2667307"/>
            <a:ext cx="133750" cy="137568"/>
          </a:xfrm>
          <a:prstGeom prst="rect">
            <a:avLst/>
          </a:prstGeom>
          <a:noFill/>
          <a:ln>
            <a:noFill/>
          </a:ln>
        </p:spPr>
      </p:pic>
      <p:pic>
        <p:nvPicPr>
          <p:cNvPr id="199" name="Google Shape;199;p23" title="[255,255,255,&quot;https://www.codecogs.com/eqnedit.php?latex=C#0&quot;]"/>
          <p:cNvPicPr preferRelativeResize="0"/>
          <p:nvPr/>
        </p:nvPicPr>
        <p:blipFill>
          <a:blip r:embed="rId3">
            <a:alphaModFix/>
          </a:blip>
          <a:stretch>
            <a:fillRect/>
          </a:stretch>
        </p:blipFill>
        <p:spPr>
          <a:xfrm>
            <a:off x="2799800" y="2076200"/>
            <a:ext cx="133762" cy="137583"/>
          </a:xfrm>
          <a:prstGeom prst="rect">
            <a:avLst/>
          </a:prstGeom>
          <a:noFill/>
          <a:ln>
            <a:noFill/>
          </a:ln>
        </p:spPr>
      </p:pic>
      <p:pic>
        <p:nvPicPr>
          <p:cNvPr id="200" name="Google Shape;200;p23" title="[255,255,255,&quot;https://www.codecogs.com/eqnedit.php?latex=C#0&quot;]"/>
          <p:cNvPicPr preferRelativeResize="0"/>
          <p:nvPr/>
        </p:nvPicPr>
        <p:blipFill>
          <a:blip r:embed="rId3">
            <a:alphaModFix/>
          </a:blip>
          <a:stretch>
            <a:fillRect/>
          </a:stretch>
        </p:blipFill>
        <p:spPr>
          <a:xfrm>
            <a:off x="1821350" y="2467688"/>
            <a:ext cx="133762" cy="1375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Showcase (In-class Example)</a:t>
            </a:r>
            <a:endParaRPr/>
          </a:p>
        </p:txBody>
      </p:sp>
      <p:sp>
        <p:nvSpPr>
          <p:cNvPr id="206" name="Google Shape;206;p24"/>
          <p:cNvSpPr txBox="1"/>
          <p:nvPr>
            <p:ph idx="1" type="body"/>
          </p:nvPr>
        </p:nvSpPr>
        <p:spPr>
          <a:xfrm>
            <a:off x="1297500" y="15334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Idea: convince Parker that I know the markers are two different colors without revealing what colors the markers are (he gains zero knowledge)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5"/>
          <p:cNvPicPr preferRelativeResize="0"/>
          <p:nvPr/>
        </p:nvPicPr>
        <p:blipFill>
          <a:blip r:embed="rId3">
            <a:alphaModFix/>
          </a:blip>
          <a:stretch>
            <a:fillRect/>
          </a:stretch>
        </p:blipFill>
        <p:spPr>
          <a:xfrm>
            <a:off x="397875" y="0"/>
            <a:ext cx="822961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Mathematical Foundation</a:t>
            </a:r>
            <a:endParaRPr/>
          </a:p>
        </p:txBody>
      </p:sp>
      <p:pic>
        <p:nvPicPr>
          <p:cNvPr id="217" name="Google Shape;217;p26"/>
          <p:cNvPicPr preferRelativeResize="0"/>
          <p:nvPr/>
        </p:nvPicPr>
        <p:blipFill>
          <a:blip r:embed="rId3">
            <a:alphaModFix/>
          </a:blip>
          <a:stretch>
            <a:fillRect/>
          </a:stretch>
        </p:blipFill>
        <p:spPr>
          <a:xfrm>
            <a:off x="1625775" y="1307850"/>
            <a:ext cx="6382346" cy="3835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Signatures Confirmation Diagram (1991)</a:t>
            </a:r>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7"/>
          <p:cNvPicPr preferRelativeResize="0"/>
          <p:nvPr/>
        </p:nvPicPr>
        <p:blipFill>
          <a:blip r:embed="rId3">
            <a:alphaModFix/>
          </a:blip>
          <a:stretch>
            <a:fillRect/>
          </a:stretch>
        </p:blipFill>
        <p:spPr>
          <a:xfrm>
            <a:off x="3041662" y="1567550"/>
            <a:ext cx="3060671" cy="2911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Practical Applications</a:t>
            </a:r>
            <a:endParaRPr/>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Char char="-"/>
            </a:pPr>
            <a:r>
              <a:rPr lang="en" sz="1200"/>
              <a:t>Authentication systems - Prove ID or secret Information</a:t>
            </a:r>
            <a:endParaRPr sz="1200"/>
          </a:p>
          <a:p>
            <a:pPr indent="-304800" lvl="0" marL="457200" rtl="0" algn="l">
              <a:lnSpc>
                <a:spcPct val="200000"/>
              </a:lnSpc>
              <a:spcBef>
                <a:spcPts val="0"/>
              </a:spcBef>
              <a:spcAft>
                <a:spcPts val="0"/>
              </a:spcAft>
              <a:buSzPts val="1200"/>
              <a:buChar char="-"/>
            </a:pPr>
            <a:r>
              <a:rPr lang="en" sz="1200"/>
              <a:t>Ethical Behavior - force proof of actions are good without revealing actions</a:t>
            </a:r>
            <a:endParaRPr sz="1200"/>
          </a:p>
          <a:p>
            <a:pPr indent="-304800" lvl="0" marL="457200" rtl="0" algn="l">
              <a:lnSpc>
                <a:spcPct val="200000"/>
              </a:lnSpc>
              <a:spcBef>
                <a:spcPts val="0"/>
              </a:spcBef>
              <a:spcAft>
                <a:spcPts val="0"/>
              </a:spcAft>
              <a:buSzPts val="1200"/>
              <a:buChar char="-"/>
            </a:pPr>
            <a:r>
              <a:rPr lang="en" sz="1200"/>
              <a:t>Cryptocurrency - independent and </a:t>
            </a:r>
            <a:r>
              <a:rPr lang="en" sz="1200"/>
              <a:t>asynchronous</a:t>
            </a:r>
            <a:r>
              <a:rPr lang="en" sz="1200"/>
              <a:t> verification </a:t>
            </a:r>
            <a:endParaRPr sz="1200"/>
          </a:p>
          <a:p>
            <a:pPr indent="-304800" lvl="0" marL="457200" rtl="0" algn="l">
              <a:lnSpc>
                <a:spcPct val="200000"/>
              </a:lnSpc>
              <a:spcBef>
                <a:spcPts val="0"/>
              </a:spcBef>
              <a:spcAft>
                <a:spcPts val="0"/>
              </a:spcAft>
              <a:buSzPts val="1200"/>
              <a:buChar char="-"/>
            </a:pPr>
            <a:r>
              <a:rPr lang="en" sz="1200"/>
              <a:t>Even us</a:t>
            </a:r>
            <a:r>
              <a:rPr lang="en" sz="1200"/>
              <a:t>ed</a:t>
            </a:r>
            <a:r>
              <a:rPr lang="en" sz="1200"/>
              <a:t> in </a:t>
            </a:r>
            <a:r>
              <a:rPr lang="en" sz="1200"/>
              <a:t>nuclear</a:t>
            </a:r>
            <a:r>
              <a:rPr lang="en" sz="1200"/>
              <a:t> </a:t>
            </a:r>
            <a:r>
              <a:rPr lang="en" sz="1200"/>
              <a:t>disarmament</a:t>
            </a:r>
            <a:endParaRPr sz="1200"/>
          </a:p>
          <a:p>
            <a:pPr indent="0" lvl="0" marL="0" rtl="0" algn="l">
              <a:lnSpc>
                <a:spcPct val="200000"/>
              </a:lnSpc>
              <a:spcBef>
                <a:spcPts val="1200"/>
              </a:spcBef>
              <a:spcAft>
                <a:spcPts val="120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052550" y="211470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return 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References</a:t>
            </a:r>
            <a:endParaRPr>
              <a:latin typeface="Lato"/>
              <a:ea typeface="Lato"/>
              <a:cs typeface="Lato"/>
              <a:sym typeface="Lato"/>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hlinkClick r:id="rId3"/>
              </a:rPr>
              <a:t>https://www.circularise.com/blogs/zero-knowledge-proofs-explained-in-3-examples</a:t>
            </a:r>
            <a:endParaRPr/>
          </a:p>
          <a:p>
            <a:pPr indent="0" lvl="0" marL="0" rtl="0" algn="l">
              <a:spcBef>
                <a:spcPts val="1200"/>
              </a:spcBef>
              <a:spcAft>
                <a:spcPts val="0"/>
              </a:spcAft>
              <a:buNone/>
            </a:pPr>
            <a:r>
              <a:rPr lang="en" u="sng">
                <a:solidFill>
                  <a:schemeClr val="hlink"/>
                </a:solidFill>
                <a:hlinkClick r:id="rId4"/>
              </a:rPr>
              <a:t>https://en.wikipedia.org/wiki/Zero-knowledge_proof</a:t>
            </a:r>
            <a:endParaRPr/>
          </a:p>
          <a:p>
            <a:pPr indent="0" lvl="0" marL="0" rtl="0" algn="l">
              <a:spcBef>
                <a:spcPts val="1200"/>
              </a:spcBef>
              <a:spcAft>
                <a:spcPts val="0"/>
              </a:spcAft>
              <a:buNone/>
            </a:pPr>
            <a:r>
              <a:rPr lang="en" u="sng">
                <a:solidFill>
                  <a:schemeClr val="hlink"/>
                </a:solidFill>
                <a:hlinkClick r:id="rId5"/>
              </a:rPr>
              <a:t>https://www.cs.princeton.edu/courses/archive/spr06/cos522/ip.pdf</a:t>
            </a:r>
            <a:endParaRPr/>
          </a:p>
          <a:p>
            <a:pPr indent="0" lvl="0" marL="0" rtl="0" algn="l">
              <a:spcBef>
                <a:spcPts val="1200"/>
              </a:spcBef>
              <a:spcAft>
                <a:spcPts val="0"/>
              </a:spcAft>
              <a:buNone/>
            </a:pPr>
            <a:r>
              <a:rPr lang="en" u="sng">
                <a:solidFill>
                  <a:schemeClr val="hlink"/>
                </a:solidFill>
                <a:hlinkClick r:id="rId6"/>
              </a:rPr>
              <a:t>https://en.wikipedia.org/wiki/Interactive_proof_system</a:t>
            </a:r>
            <a:endParaRPr/>
          </a:p>
          <a:p>
            <a:pPr indent="0" lvl="0" marL="0" rtl="0" algn="l">
              <a:spcBef>
                <a:spcPts val="1200"/>
              </a:spcBef>
              <a:spcAft>
                <a:spcPts val="0"/>
              </a:spcAft>
              <a:buNone/>
            </a:pPr>
            <a:r>
              <a:rPr lang="en" u="sng">
                <a:solidFill>
                  <a:schemeClr val="hlink"/>
                </a:solidFill>
                <a:hlinkClick r:id="rId7"/>
              </a:rPr>
              <a:t>https://www.cs.cornell.edu/~rafael/papers/bbZK.pdf</a:t>
            </a:r>
            <a:endParaRPr/>
          </a:p>
          <a:p>
            <a:pPr indent="0" lvl="0" marL="0" rtl="0" algn="l">
              <a:spcBef>
                <a:spcPts val="1200"/>
              </a:spcBef>
              <a:spcAft>
                <a:spcPts val="0"/>
              </a:spcAft>
              <a:buNone/>
            </a:pPr>
            <a:r>
              <a:rPr lang="en" u="sng">
                <a:solidFill>
                  <a:schemeClr val="hlink"/>
                </a:solidFill>
                <a:hlinkClick r:id="rId8"/>
              </a:rPr>
              <a:t>https://research.ibm.com/projects/zero-knowledge-proofs</a:t>
            </a:r>
            <a:endParaRPr/>
          </a:p>
          <a:p>
            <a:pPr indent="0" lvl="0" marL="0" rtl="0" algn="l">
              <a:spcBef>
                <a:spcPts val="1200"/>
              </a:spcBef>
              <a:spcAft>
                <a:spcPts val="0"/>
              </a:spcAft>
              <a:buNone/>
            </a:pPr>
            <a:r>
              <a:rPr lang="en" u="sng">
                <a:solidFill>
                  <a:schemeClr val="hlink"/>
                </a:solidFill>
                <a:hlinkClick r:id="rId9"/>
              </a:rPr>
              <a:t>http://people.csail.mit.edu/silvio/Selected%20Scientific%20Papers/Proof%20Systems/The_Knowledge_Complexity_Of_Interactive_Proof_Systems.pdf</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 </a:t>
            </a:r>
            <a:endParaRPr/>
          </a:p>
        </p:txBody>
      </p:sp>
      <p:sp>
        <p:nvSpPr>
          <p:cNvPr id="141" name="Google Shape;141;p14"/>
          <p:cNvSpPr txBox="1"/>
          <p:nvPr>
            <p:ph idx="1" type="body"/>
          </p:nvPr>
        </p:nvSpPr>
        <p:spPr>
          <a:xfrm>
            <a:off x="1297500" y="1048775"/>
            <a:ext cx="7038900" cy="39162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None/>
            </a:pPr>
            <a:r>
              <a:rPr lang="en" sz="5700"/>
              <a:t>Introduction</a:t>
            </a:r>
            <a:endParaRPr sz="5700"/>
          </a:p>
          <a:p>
            <a:pPr indent="0" lvl="0" marL="0" rtl="0" algn="l">
              <a:lnSpc>
                <a:spcPct val="200000"/>
              </a:lnSpc>
              <a:spcBef>
                <a:spcPts val="1200"/>
              </a:spcBef>
              <a:spcAft>
                <a:spcPts val="0"/>
              </a:spcAft>
              <a:buNone/>
            </a:pPr>
            <a:r>
              <a:rPr lang="en" sz="5700"/>
              <a:t>Interactive Proof Systems</a:t>
            </a:r>
            <a:endParaRPr sz="5700"/>
          </a:p>
          <a:p>
            <a:pPr indent="0" lvl="0" marL="0" rtl="0" algn="l">
              <a:lnSpc>
                <a:spcPct val="200000"/>
              </a:lnSpc>
              <a:spcBef>
                <a:spcPts val="1200"/>
              </a:spcBef>
              <a:spcAft>
                <a:spcPts val="0"/>
              </a:spcAft>
              <a:buNone/>
            </a:pPr>
            <a:r>
              <a:rPr lang="en" sz="5700"/>
              <a:t>Zero-knowledge Proofs</a:t>
            </a:r>
            <a:endParaRPr sz="5700"/>
          </a:p>
          <a:p>
            <a:pPr indent="0" lvl="0" marL="0" rtl="0" algn="l">
              <a:lnSpc>
                <a:spcPct val="200000"/>
              </a:lnSpc>
              <a:spcBef>
                <a:spcPts val="1200"/>
              </a:spcBef>
              <a:spcAft>
                <a:spcPts val="0"/>
              </a:spcAft>
              <a:buNone/>
            </a:pPr>
            <a:r>
              <a:rPr lang="en" sz="5700"/>
              <a:t>Live Demonstration</a:t>
            </a:r>
            <a:endParaRPr sz="5700"/>
          </a:p>
          <a:p>
            <a:pPr indent="0" lvl="0" marL="0" rtl="0" algn="l">
              <a:lnSpc>
                <a:spcPct val="200000"/>
              </a:lnSpc>
              <a:spcBef>
                <a:spcPts val="1200"/>
              </a:spcBef>
              <a:spcAft>
                <a:spcPts val="0"/>
              </a:spcAft>
              <a:buNone/>
            </a:pPr>
            <a:r>
              <a:rPr lang="en" sz="5700"/>
              <a:t>Undeniable Signatures</a:t>
            </a:r>
            <a:endParaRPr sz="5700"/>
          </a:p>
          <a:p>
            <a:pPr indent="0" lvl="0" marL="0" rtl="0" algn="l">
              <a:lnSpc>
                <a:spcPct val="200000"/>
              </a:lnSpc>
              <a:spcBef>
                <a:spcPts val="1200"/>
              </a:spcBef>
              <a:spcAft>
                <a:spcPts val="0"/>
              </a:spcAft>
              <a:buNone/>
            </a:pPr>
            <a:r>
              <a:rPr lang="en" sz="5700"/>
              <a:t>Other Applications</a:t>
            </a:r>
            <a:endParaRPr sz="5700"/>
          </a:p>
          <a:p>
            <a:pPr indent="0" lvl="0" marL="0" rtl="0" algn="l">
              <a:spcBef>
                <a:spcPts val="1200"/>
              </a:spcBef>
              <a:spcAft>
                <a:spcPts val="0"/>
              </a:spcAft>
              <a:buNone/>
            </a:pPr>
            <a:r>
              <a:t/>
            </a:r>
            <a:endParaRPr sz="5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NP Complete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Quality of a protocol rather than a protocol itself</a:t>
            </a:r>
            <a:endParaRPr/>
          </a:p>
        </p:txBody>
      </p:sp>
      <p:pic>
        <p:nvPicPr>
          <p:cNvPr id="142" name="Google Shape;142;p14"/>
          <p:cNvPicPr preferRelativeResize="0"/>
          <p:nvPr/>
        </p:nvPicPr>
        <p:blipFill>
          <a:blip r:embed="rId3">
            <a:alphaModFix/>
          </a:blip>
          <a:stretch>
            <a:fillRect/>
          </a:stretch>
        </p:blipFill>
        <p:spPr>
          <a:xfrm>
            <a:off x="4187352" y="1416979"/>
            <a:ext cx="4149051" cy="256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sz="1200"/>
              <a:t>Originally</a:t>
            </a:r>
            <a:r>
              <a:rPr lang="en" sz="1200"/>
              <a:t> Developed in 1988 as a follow up to Arthur-Merlin Communication/protocol</a:t>
            </a:r>
            <a:endParaRPr sz="1200"/>
          </a:p>
          <a:p>
            <a:pPr indent="-304800" lvl="0" marL="457200" rtl="0" algn="l">
              <a:lnSpc>
                <a:spcPct val="200000"/>
              </a:lnSpc>
              <a:spcBef>
                <a:spcPts val="0"/>
              </a:spcBef>
              <a:spcAft>
                <a:spcPts val="0"/>
              </a:spcAft>
              <a:buSzPts val="1200"/>
              <a:buChar char="-"/>
            </a:pPr>
            <a:r>
              <a:rPr lang="en" sz="1200"/>
              <a:t>A technique for proving a statement to be true without revealing any other information</a:t>
            </a:r>
            <a:endParaRPr sz="1200"/>
          </a:p>
          <a:p>
            <a:pPr indent="-304800" lvl="0" marL="457200" rtl="0" algn="l">
              <a:lnSpc>
                <a:spcPct val="200000"/>
              </a:lnSpc>
              <a:spcBef>
                <a:spcPts val="0"/>
              </a:spcBef>
              <a:spcAft>
                <a:spcPts val="0"/>
              </a:spcAft>
              <a:buSzPts val="1200"/>
              <a:buChar char="-"/>
            </a:pPr>
            <a:r>
              <a:rPr lang="en" sz="1200"/>
              <a:t>Known as an “interactive proof system” </a:t>
            </a:r>
            <a:endParaRPr sz="1200"/>
          </a:p>
          <a:p>
            <a:pPr indent="-304800" lvl="0" marL="457200" rtl="0" algn="l">
              <a:lnSpc>
                <a:spcPct val="200000"/>
              </a:lnSpc>
              <a:spcBef>
                <a:spcPts val="0"/>
              </a:spcBef>
              <a:spcAft>
                <a:spcPts val="0"/>
              </a:spcAft>
              <a:buSzPts val="1200"/>
              <a:buChar char="-"/>
            </a:pPr>
            <a:r>
              <a:rPr lang="en" sz="1200"/>
              <a:t>Must </a:t>
            </a:r>
            <a:r>
              <a:rPr lang="en" sz="1200"/>
              <a:t>satisfy</a:t>
            </a:r>
            <a:r>
              <a:rPr lang="en" sz="1200"/>
              <a:t> three properties:</a:t>
            </a:r>
            <a:endParaRPr sz="1200"/>
          </a:p>
          <a:p>
            <a:pPr indent="-304800" lvl="0" marL="914400" rtl="0" algn="l">
              <a:lnSpc>
                <a:spcPct val="200000"/>
              </a:lnSpc>
              <a:spcBef>
                <a:spcPts val="0"/>
              </a:spcBef>
              <a:spcAft>
                <a:spcPts val="0"/>
              </a:spcAft>
              <a:buSzPts val="1200"/>
              <a:buAutoNum type="arabicPeriod"/>
            </a:pPr>
            <a:r>
              <a:rPr lang="en" sz="1200"/>
              <a:t>Completeness - If prover is convincing (true), verifier is convinced</a:t>
            </a:r>
            <a:endParaRPr sz="1200"/>
          </a:p>
          <a:p>
            <a:pPr indent="-304800" lvl="0" marL="914400" rtl="0" algn="l">
              <a:lnSpc>
                <a:spcPct val="200000"/>
              </a:lnSpc>
              <a:spcBef>
                <a:spcPts val="0"/>
              </a:spcBef>
              <a:spcAft>
                <a:spcPts val="0"/>
              </a:spcAft>
              <a:buSzPts val="1200"/>
              <a:buAutoNum type="arabicPeriod"/>
            </a:pPr>
            <a:r>
              <a:rPr lang="en" sz="1200"/>
              <a:t>Soundness - If false, no prover tricks verifier (except with minute probability)</a:t>
            </a:r>
            <a:endParaRPr sz="1200"/>
          </a:p>
          <a:p>
            <a:pPr indent="-304800" lvl="0" marL="914400" rtl="0" algn="l">
              <a:lnSpc>
                <a:spcPct val="200000"/>
              </a:lnSpc>
              <a:spcBef>
                <a:spcPts val="0"/>
              </a:spcBef>
              <a:spcAft>
                <a:spcPts val="0"/>
              </a:spcAft>
              <a:buSzPts val="1200"/>
              <a:buAutoNum type="arabicPeriod"/>
            </a:pPr>
            <a:r>
              <a:rPr lang="en" sz="1200"/>
              <a:t>Zero-Knowledge - If </a:t>
            </a:r>
            <a:r>
              <a:rPr lang="en" sz="1200"/>
              <a:t>statement is true, that is all the verifier learns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Relevant Terminology</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Char char="-"/>
            </a:pPr>
            <a:r>
              <a:rPr lang="en" sz="1200"/>
              <a:t>Interactive Proof System (Challenge/Response)</a:t>
            </a:r>
            <a:endParaRPr sz="1200"/>
          </a:p>
          <a:p>
            <a:pPr indent="-304800" lvl="1" marL="914400" rtl="0" algn="l">
              <a:lnSpc>
                <a:spcPct val="200000"/>
              </a:lnSpc>
              <a:spcBef>
                <a:spcPts val="0"/>
              </a:spcBef>
              <a:spcAft>
                <a:spcPts val="0"/>
              </a:spcAft>
              <a:buSzPts val="1200"/>
              <a:buChar char="-"/>
            </a:pPr>
            <a:r>
              <a:rPr lang="en" sz="1200"/>
              <a:t>A system where a prover tries to convince a verifier that a given statement is true</a:t>
            </a:r>
            <a:endParaRPr sz="1200"/>
          </a:p>
          <a:p>
            <a:pPr indent="-304800" lvl="0" marL="457200" rtl="0" algn="l">
              <a:lnSpc>
                <a:spcPct val="200000"/>
              </a:lnSpc>
              <a:spcBef>
                <a:spcPts val="0"/>
              </a:spcBef>
              <a:spcAft>
                <a:spcPts val="0"/>
              </a:spcAft>
              <a:buSzPts val="1200"/>
              <a:buChar char="-"/>
            </a:pPr>
            <a:r>
              <a:rPr lang="en" sz="1200"/>
              <a:t>Zero-knowledge Proof:</a:t>
            </a:r>
            <a:endParaRPr sz="1200"/>
          </a:p>
          <a:p>
            <a:pPr indent="-304800" lvl="1" marL="914400" rtl="0" algn="l">
              <a:lnSpc>
                <a:spcPct val="200000"/>
              </a:lnSpc>
              <a:spcBef>
                <a:spcPts val="0"/>
              </a:spcBef>
              <a:spcAft>
                <a:spcPts val="0"/>
              </a:spcAft>
              <a:buSzPts val="1200"/>
              <a:buChar char="-"/>
            </a:pPr>
            <a:r>
              <a:rPr lang="en" sz="1200"/>
              <a:t>An interactive proof system where the verifier proves that a statement is true without providing any other information about the thing itself</a:t>
            </a:r>
            <a:endParaRPr sz="1200"/>
          </a:p>
          <a:p>
            <a:pPr indent="-304800" lvl="0" marL="457200" rtl="0" algn="l">
              <a:lnSpc>
                <a:spcPct val="200000"/>
              </a:lnSpc>
              <a:spcBef>
                <a:spcPts val="0"/>
              </a:spcBef>
              <a:spcAft>
                <a:spcPts val="0"/>
              </a:spcAft>
              <a:buSzPts val="1200"/>
              <a:buChar char="-"/>
            </a:pPr>
            <a:r>
              <a:rPr lang="en" sz="1200"/>
              <a:t>Public-key Cryptography: </a:t>
            </a:r>
            <a:endParaRPr sz="1200"/>
          </a:p>
          <a:p>
            <a:pPr indent="-304800" lvl="1" marL="914400" rtl="0" algn="l">
              <a:lnSpc>
                <a:spcPct val="200000"/>
              </a:lnSpc>
              <a:spcBef>
                <a:spcPts val="0"/>
              </a:spcBef>
              <a:spcAft>
                <a:spcPts val="0"/>
              </a:spcAft>
              <a:buSzPts val="1200"/>
              <a:buChar char="-"/>
            </a:pPr>
            <a:r>
              <a:rPr lang="en" sz="1200"/>
              <a:t>a cryptographic system based on a pair of a public and private key</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 Brief History</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SzPts val="935"/>
              <a:buNone/>
            </a:pPr>
            <a:r>
              <a:rPr lang="en" sz="1020"/>
              <a:t>“The Knowledge Complexity of Interactive Proof-Systems” - paper by Goldwasser, Micali, and Rackoff</a:t>
            </a:r>
            <a:endParaRPr sz="1020"/>
          </a:p>
          <a:p>
            <a:pPr indent="0" lvl="0" marL="0" rtl="0" algn="l">
              <a:lnSpc>
                <a:spcPct val="190000"/>
              </a:lnSpc>
              <a:spcBef>
                <a:spcPts val="1200"/>
              </a:spcBef>
              <a:spcAft>
                <a:spcPts val="0"/>
              </a:spcAft>
              <a:buSzPts val="935"/>
              <a:buNone/>
            </a:pPr>
            <a:r>
              <a:rPr lang="en" sz="1020"/>
              <a:t>Wins first Gödel Prize in 1993 for theoretical computer science</a:t>
            </a:r>
            <a:endParaRPr sz="1020"/>
          </a:p>
          <a:p>
            <a:pPr indent="0" lvl="0" marL="0" rtl="0" algn="l">
              <a:lnSpc>
                <a:spcPct val="190000"/>
              </a:lnSpc>
              <a:spcBef>
                <a:spcPts val="1200"/>
              </a:spcBef>
              <a:spcAft>
                <a:spcPts val="0"/>
              </a:spcAft>
              <a:buSzPts val="935"/>
              <a:buNone/>
            </a:pPr>
            <a:r>
              <a:rPr lang="en" sz="1020"/>
              <a:t>Ben-Or et al. proved any interactive proof system can be proved in zero knowledge, causing explosion of further research</a:t>
            </a:r>
            <a:endParaRPr sz="1020"/>
          </a:p>
          <a:p>
            <a:pPr indent="0" lvl="0" marL="0" rtl="0" algn="l">
              <a:lnSpc>
                <a:spcPct val="190000"/>
              </a:lnSpc>
              <a:spcBef>
                <a:spcPts val="1200"/>
              </a:spcBef>
              <a:spcAft>
                <a:spcPts val="0"/>
              </a:spcAft>
              <a:buSzPts val="935"/>
              <a:buNone/>
            </a:pPr>
            <a:r>
              <a:rPr lang="en" sz="1020"/>
              <a:t>Led to creation of non-interactive zero-knowledge, allowing independent verification or asynchronous verification</a:t>
            </a:r>
            <a:endParaRPr sz="1020"/>
          </a:p>
          <a:p>
            <a:pPr indent="0" lvl="0" marL="0" rtl="0" algn="l">
              <a:lnSpc>
                <a:spcPct val="190000"/>
              </a:lnSpc>
              <a:spcBef>
                <a:spcPts val="1200"/>
              </a:spcBef>
              <a:spcAft>
                <a:spcPts val="0"/>
              </a:spcAft>
              <a:buSzPts val="935"/>
              <a:buNone/>
            </a:pPr>
            <a:r>
              <a:rPr lang="en" sz="1020"/>
              <a:t>Development of multi-prover interactive proof systems allowed verifier to examine all of them at once in isolation further limiting falsification</a:t>
            </a:r>
            <a:endParaRPr sz="1020"/>
          </a:p>
          <a:p>
            <a:pPr indent="0" lvl="0" marL="0" rtl="0" algn="l">
              <a:lnSpc>
                <a:spcPct val="190000"/>
              </a:lnSpc>
              <a:spcBef>
                <a:spcPts val="1200"/>
              </a:spcBef>
              <a:spcAft>
                <a:spcPts val="1200"/>
              </a:spcAft>
              <a:buSzPts val="935"/>
              <a:buNone/>
            </a:pPr>
            <a:r>
              <a:rPr lang="en" sz="1020"/>
              <a:t>Used today in blockchain (non interactive) </a:t>
            </a:r>
            <a:endParaRPr sz="10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Interactive Proof Systems</a:t>
            </a:r>
            <a:endParaRPr/>
          </a:p>
        </p:txBody>
      </p:sp>
      <p:sp>
        <p:nvSpPr>
          <p:cNvPr id="166" name="Google Shape;166;p18"/>
          <p:cNvSpPr txBox="1"/>
          <p:nvPr>
            <p:ph idx="1" type="body"/>
          </p:nvPr>
        </p:nvSpPr>
        <p:spPr>
          <a:xfrm>
            <a:off x="1297500" y="1567550"/>
            <a:ext cx="7038900" cy="347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computational model where one person (the prover) tries to convince another person (the verifier) that a given statement is true through a series of challenges/responses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After </a:t>
            </a:r>
            <a:r>
              <a:rPr i="1" lang="en"/>
              <a:t>x</a:t>
            </a:r>
            <a:r>
              <a:rPr lang="en"/>
              <a:t> interactions, the verifier chooses to accept or reject the prover’s claim that the given statement is true based on the set of all responses up until that point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An interactive system must be </a:t>
            </a:r>
            <a:r>
              <a:rPr b="1" i="1" lang="en"/>
              <a:t>complete</a:t>
            </a:r>
            <a:r>
              <a:rPr lang="en"/>
              <a:t> and </a:t>
            </a:r>
            <a:r>
              <a:rPr b="1" i="1" lang="en"/>
              <a:t>sound</a:t>
            </a:r>
            <a:endParaRPr b="1"/>
          </a:p>
          <a:p>
            <a:pPr indent="-311150" lvl="1" marL="914400" rtl="0" algn="l">
              <a:spcBef>
                <a:spcPts val="0"/>
              </a:spcBef>
              <a:spcAft>
                <a:spcPts val="0"/>
              </a:spcAft>
              <a:buSzPts val="1300"/>
              <a:buChar char="-"/>
            </a:pPr>
            <a:r>
              <a:rPr lang="en" sz="1300"/>
              <a:t>Complete: the verifier must be able to be </a:t>
            </a:r>
            <a:r>
              <a:rPr lang="en" sz="1300"/>
              <a:t>convinced</a:t>
            </a:r>
            <a:r>
              <a:rPr lang="en" sz="1300"/>
              <a:t> of a true statement</a:t>
            </a:r>
            <a:endParaRPr sz="1300"/>
          </a:p>
          <a:p>
            <a:pPr indent="-311150" lvl="1" marL="914400" rtl="0" algn="l">
              <a:spcBef>
                <a:spcPts val="0"/>
              </a:spcBef>
              <a:spcAft>
                <a:spcPts val="0"/>
              </a:spcAft>
              <a:buSzPts val="1300"/>
              <a:buChar char="-"/>
            </a:pPr>
            <a:r>
              <a:rPr lang="en" sz="1300"/>
              <a:t>Sound: the verifier must only have a small probably to accept a false statement</a:t>
            </a:r>
            <a:endParaRPr sz="13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Diagram of an Interactive Proof System</a:t>
            </a:r>
            <a:endParaRPr/>
          </a:p>
        </p:txBody>
      </p:sp>
      <p:pic>
        <p:nvPicPr>
          <p:cNvPr id="172" name="Google Shape;172;p19"/>
          <p:cNvPicPr preferRelativeResize="0"/>
          <p:nvPr/>
        </p:nvPicPr>
        <p:blipFill>
          <a:blip r:embed="rId3">
            <a:alphaModFix/>
          </a:blip>
          <a:stretch>
            <a:fillRect/>
          </a:stretch>
        </p:blipFill>
        <p:spPr>
          <a:xfrm>
            <a:off x="1711800" y="1307838"/>
            <a:ext cx="6210300" cy="2562225"/>
          </a:xfrm>
          <a:prstGeom prst="rect">
            <a:avLst/>
          </a:prstGeom>
          <a:noFill/>
          <a:ln>
            <a:noFill/>
          </a:ln>
        </p:spPr>
      </p:pic>
      <p:pic>
        <p:nvPicPr>
          <p:cNvPr id="173" name="Google Shape;173;p19"/>
          <p:cNvPicPr preferRelativeResize="0"/>
          <p:nvPr/>
        </p:nvPicPr>
        <p:blipFill>
          <a:blip r:embed="rId4">
            <a:alphaModFix/>
          </a:blip>
          <a:stretch>
            <a:fillRect/>
          </a:stretch>
        </p:blipFill>
        <p:spPr>
          <a:xfrm>
            <a:off x="3999213" y="3870075"/>
            <a:ext cx="1635477" cy="122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Lato"/>
                <a:ea typeface="Lato"/>
                <a:cs typeface="Lato"/>
                <a:sym typeface="Lato"/>
              </a:rPr>
              <a:t>Arthur-Merlin Protocol</a:t>
            </a:r>
            <a:endParaRPr>
              <a:latin typeface="Lato"/>
              <a:ea typeface="Lato"/>
              <a:cs typeface="Lato"/>
              <a:sym typeface="Lato"/>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Developed in 1985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Interactive Proof system, but with a catch: </a:t>
            </a:r>
            <a:endParaRPr/>
          </a:p>
          <a:p>
            <a:pPr indent="-298450" lvl="1" marL="914400" rtl="0" algn="l">
              <a:spcBef>
                <a:spcPts val="0"/>
              </a:spcBef>
              <a:spcAft>
                <a:spcPts val="0"/>
              </a:spcAft>
              <a:buSzPts val="1100"/>
              <a:buChar char="-"/>
            </a:pPr>
            <a:r>
              <a:rPr lang="en"/>
              <a:t>Verifiers </a:t>
            </a:r>
            <a:r>
              <a:rPr lang="en"/>
              <a:t>constrained</a:t>
            </a:r>
            <a:r>
              <a:rPr lang="en"/>
              <a:t> to public (prover allowed to access verifiers results)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More </a:t>
            </a:r>
            <a:r>
              <a:rPr lang="en"/>
              <a:t>theoretical</a:t>
            </a:r>
            <a:r>
              <a:rPr lang="en"/>
              <a:t> than useful</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Used to to prove all </a:t>
            </a:r>
            <a:r>
              <a:rPr lang="en"/>
              <a:t>interactive</a:t>
            </a:r>
            <a:r>
              <a:rPr lang="en"/>
              <a:t> proof systems with private statements have equivalent public solutions as well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Zero-knowledge Proofs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Traditional proofs </a:t>
            </a:r>
            <a:r>
              <a:rPr lang="en"/>
              <a:t>result</a:t>
            </a:r>
            <a:r>
              <a:rPr lang="en"/>
              <a:t> in the verifier gaining some knowledge</a:t>
            </a:r>
            <a:endParaRPr/>
          </a:p>
          <a:p>
            <a:pPr indent="-304800" lvl="1" marL="914400" rtl="0" algn="l">
              <a:lnSpc>
                <a:spcPct val="100000"/>
              </a:lnSpc>
              <a:spcBef>
                <a:spcPts val="0"/>
              </a:spcBef>
              <a:spcAft>
                <a:spcPts val="0"/>
              </a:spcAft>
              <a:buSzPts val="1200"/>
              <a:buChar char="-"/>
            </a:pPr>
            <a:r>
              <a:rPr lang="en" sz="1200"/>
              <a:t>Statement</a:t>
            </a:r>
            <a:r>
              <a:rPr lang="en" sz="1200"/>
              <a:t> (prover): “26781 is not a prime number”</a:t>
            </a:r>
            <a:endParaRPr sz="1200"/>
          </a:p>
          <a:p>
            <a:pPr indent="-304800" lvl="1" marL="914400" rtl="0" algn="l">
              <a:lnSpc>
                <a:spcPct val="100000"/>
              </a:lnSpc>
              <a:spcBef>
                <a:spcPts val="0"/>
              </a:spcBef>
              <a:spcAft>
                <a:spcPts val="0"/>
              </a:spcAft>
              <a:buSzPts val="1200"/>
              <a:buChar char="-"/>
            </a:pPr>
            <a:r>
              <a:rPr lang="en" sz="1200"/>
              <a:t>Disproof (prover): “113 x 237 = 26781, therefore it is composite”</a:t>
            </a:r>
            <a:endParaRPr sz="1200"/>
          </a:p>
          <a:p>
            <a:pPr indent="-304800" lvl="1" marL="914400" rtl="0" algn="l">
              <a:lnSpc>
                <a:spcPct val="100000"/>
              </a:lnSpc>
              <a:spcBef>
                <a:spcPts val="0"/>
              </a:spcBef>
              <a:spcAft>
                <a:spcPts val="0"/>
              </a:spcAft>
              <a:buSzPts val="1200"/>
              <a:buChar char="-"/>
            </a:pPr>
            <a:r>
              <a:rPr lang="en" sz="1200"/>
              <a:t>Result: verifier gains some knowledge (26781 is composite) </a:t>
            </a:r>
            <a:endParaRPr sz="1200"/>
          </a:p>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n"/>
              <a:t>A</a:t>
            </a:r>
            <a:r>
              <a:rPr lang="en"/>
              <a:t> type of interactive proof (a </a:t>
            </a:r>
            <a:r>
              <a:rPr b="1" i="1" lang="en"/>
              <a:t>complete</a:t>
            </a:r>
            <a:r>
              <a:rPr lang="en"/>
              <a:t> and </a:t>
            </a:r>
            <a:r>
              <a:rPr b="1" i="1" lang="en"/>
              <a:t>sound</a:t>
            </a:r>
            <a:r>
              <a:rPr lang="en"/>
              <a:t>)</a:t>
            </a:r>
            <a:r>
              <a:rPr b="1" lang="en"/>
              <a:t> </a:t>
            </a:r>
            <a:r>
              <a:rPr lang="en"/>
              <a:t>proof that is additionally  </a:t>
            </a:r>
            <a:r>
              <a:rPr b="1" i="1" lang="en"/>
              <a:t>zero-knowledge</a:t>
            </a:r>
            <a:r>
              <a:rPr lang="en"/>
              <a:t>. Upon being convinced, the verifier will gain no knowledge, making the secret irreproducible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prover must convince the verifier that the statement is true without revealing any other information. The statement is limited to the claim that the prover knows some secret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