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7" r:id="rId8"/>
    <p:sldId id="269" r:id="rId9"/>
    <p:sldId id="264" r:id="rId10"/>
    <p:sldId id="265" r:id="rId11"/>
    <p:sldId id="275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129F46-DC6C-47AF-95F6-E2FE0E0A2866}" type="datetimeFigureOut">
              <a:rPr lang="hr-HR" smtClean="0"/>
              <a:t>26.9.2017.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0035A51-61A4-4B46-AADF-B03BBB9262DA}" type="slidenum">
              <a:rPr lang="hr-HR" smtClean="0"/>
              <a:t>‹#›</a:t>
            </a:fld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Raspoznavanje uzoraka i strojno učenje</a:t>
            </a:r>
            <a:br>
              <a:rPr lang="hr-HR" dirty="0" smtClean="0"/>
            </a:b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dirty="0"/>
              <a:t>Klasifikacija i cross-validacija putem Random forest metode</a:t>
            </a:r>
            <a:endParaRPr lang="hr-HR" dirty="0"/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6250528" y="49411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Petar Bošnjak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1412776"/>
                <a:ext cx="7408333" cy="471338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𝑆</m:t>
                    </m:r>
                    <m:r>
                      <a:rPr lang="hr-HR" i="1">
                        <a:latin typeface="Cambria Math"/>
                      </a:rPr>
                      <m:t>1= </m:t>
                    </m:r>
                    <m:d>
                      <m:dPr>
                        <m:begChr m:val="["/>
                        <m:endChr m:val="]"/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14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35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35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35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35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𝑆</m:t>
                    </m:r>
                    <m:r>
                      <a:rPr lang="hr-HR" i="1">
                        <a:latin typeface="Cambria Math"/>
                      </a:rPr>
                      <m:t>2= </m:t>
                    </m:r>
                    <m:d>
                      <m:dPr>
                        <m:begChr m:val="["/>
                        <m:endChr m:val="]"/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𝑆𝑀</m:t>
                    </m:r>
                    <m:r>
                      <a:rPr lang="hr-HR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27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27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1412776"/>
                <a:ext cx="7408333" cy="4713387"/>
              </a:xfrm>
              <a:blipFill rotWithShape="1">
                <a:blip r:embed="rId2"/>
                <a:stretch>
                  <a:fillRect b="-685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12776"/>
            <a:ext cx="7408333" cy="4713387"/>
          </a:xfrm>
        </p:spPr>
        <p:txBody>
          <a:bodyPr>
            <a:normAutofit/>
          </a:bodyPr>
          <a:lstStyle/>
          <a:p>
            <a:endParaRPr lang="hr-HR" dirty="0" smtClean="0"/>
          </a:p>
          <a:p>
            <a:r>
              <a:rPr lang="hr-HR" dirty="0"/>
              <a:t>Od svakog od tih podskupova S1,S2...SM generiramo jedno stablo odluke. </a:t>
            </a:r>
            <a:endParaRPr lang="hr-HR" dirty="0" smtClean="0"/>
          </a:p>
          <a:p>
            <a:r>
              <a:rPr lang="hr-HR" dirty="0" smtClean="0"/>
              <a:t>Svako </a:t>
            </a:r>
            <a:r>
              <a:rPr lang="hr-HR" dirty="0"/>
              <a:t>stablo nastavlja sa svojim algoritmom zaključivanja te donosi odluku o rješenju, tj. izlazu podatka kojeg primamo kao ulaz (klasificira</a:t>
            </a:r>
            <a:r>
              <a:rPr lang="hr-HR"/>
              <a:t>). </a:t>
            </a:r>
            <a:endParaRPr lang="hr-HR" smtClean="0"/>
          </a:p>
          <a:p>
            <a:r>
              <a:rPr lang="hr-HR" smtClean="0"/>
              <a:t>Nakon </a:t>
            </a:r>
            <a:r>
              <a:rPr lang="hr-HR" dirty="0"/>
              <a:t>toga rješenje koje je najpopularnije među svim stablima uzima se kao globalno rješenje algoritma. </a:t>
            </a:r>
          </a:p>
        </p:txBody>
      </p:sp>
    </p:spTree>
    <p:extLst>
      <p:ext uri="{BB962C8B-B14F-4D97-AF65-F5344CB8AC3E}">
        <p14:creationId xmlns:p14="http://schemas.microsoft.com/office/powerpoint/2010/main" val="31447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 smtClean="0"/>
              <a:t>Mogućnost </a:t>
            </a:r>
            <a:r>
              <a:rPr lang="hr-HR" dirty="0"/>
              <a:t>korištenja za klasifikaciju i regresiju</a:t>
            </a:r>
          </a:p>
          <a:p>
            <a:pPr lvl="0"/>
            <a:r>
              <a:rPr lang="hr-HR" dirty="0"/>
              <a:t>Vrlo dobro podnosi mogući nedostatak vrijednosti ulaza</a:t>
            </a:r>
          </a:p>
          <a:p>
            <a:pPr lvl="0"/>
            <a:r>
              <a:rPr lang="hr-HR" dirty="0"/>
              <a:t>Dobro sprječava </a:t>
            </a:r>
            <a:r>
              <a:rPr lang="hr-HR" i="1" dirty="0"/>
              <a:t>overfitting </a:t>
            </a:r>
            <a:endParaRPr lang="hr-HR" dirty="0"/>
          </a:p>
          <a:p>
            <a:pPr lvl="0"/>
            <a:r>
              <a:rPr lang="hr-HR" dirty="0"/>
              <a:t>Pogodan je za korištenje na velikim višedimenzionalnim </a:t>
            </a:r>
            <a:r>
              <a:rPr lang="hr-HR" i="1" dirty="0"/>
              <a:t>dataset-ovima</a:t>
            </a:r>
            <a:endParaRPr lang="hr-HR" dirty="0"/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Prednosti algoritma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659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i="1" dirty="0"/>
              <a:t>feature importance</a:t>
            </a:r>
            <a:endParaRPr lang="hr-HR" i="1" dirty="0" smtClean="0"/>
          </a:p>
          <a:p>
            <a:r>
              <a:rPr lang="hr-HR" i="1" dirty="0" smtClean="0"/>
              <a:t>10-fold</a:t>
            </a:r>
            <a:r>
              <a:rPr lang="hr-HR" dirty="0" smtClean="0"/>
              <a:t> cross-validacija</a:t>
            </a:r>
          </a:p>
          <a:p>
            <a:r>
              <a:rPr lang="hr-HR" i="1" dirty="0"/>
              <a:t>accuracy, recall i </a:t>
            </a:r>
            <a:r>
              <a:rPr lang="hr-HR" i="1" dirty="0" smtClean="0"/>
              <a:t>precision</a:t>
            </a:r>
          </a:p>
          <a:p>
            <a:r>
              <a:rPr lang="hr-HR" dirty="0" smtClean="0"/>
              <a:t>sklearn.ensemble.RandomForestClassifier(</a:t>
            </a:r>
            <a:r>
              <a:rPr lang="hr-HR" i="1" dirty="0" smtClean="0"/>
              <a:t>n_estimators=10</a:t>
            </a:r>
            <a:r>
              <a:rPr lang="hr-HR" dirty="0"/>
              <a:t>, </a:t>
            </a:r>
            <a:r>
              <a:rPr lang="hr-HR" i="1" dirty="0"/>
              <a:t>criterion=’gini’</a:t>
            </a:r>
            <a:r>
              <a:rPr lang="hr-HR" dirty="0"/>
              <a:t>, </a:t>
            </a:r>
            <a:r>
              <a:rPr lang="hr-HR" i="1" dirty="0"/>
              <a:t>max_depth=None</a:t>
            </a:r>
            <a:r>
              <a:rPr lang="hr-HR" dirty="0" smtClean="0"/>
              <a:t>, </a:t>
            </a:r>
            <a:r>
              <a:rPr lang="hr-HR" i="1" dirty="0"/>
              <a:t>max_features=’auto</a:t>
            </a:r>
            <a:r>
              <a:rPr lang="hr-HR" i="1"/>
              <a:t>’</a:t>
            </a:r>
            <a:r>
              <a:rPr lang="hr-HR"/>
              <a:t>, </a:t>
            </a:r>
            <a:r>
              <a:rPr lang="hr-HR" i="1" smtClean="0"/>
              <a:t>max_leaf_nodes=None</a:t>
            </a:r>
            <a:r>
              <a:rPr lang="hr-HR" smtClean="0"/>
              <a:t>)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Rješenje problema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17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osnjak\Desktop\OW5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63073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\winpython\ws\RUSU_projekt\graphs\10_accurac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774825"/>
            <a:ext cx="7408862" cy="3989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39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Najbolji rezultati zabilježeni su kada se koristilo 10 najznačajnijih ulaza, među kojima su već poznati tumorski markeri Ca153 i CEA, količina feritina, hemoglobina, limfocita, kolesterola, eritrocita itd. No, rezultati rijetko kada premašuju 80% točnosti što ih još uvijek čini neuvjerljivima za pozdanu klasifikaciju uzoraka. Neka od mogućih rješenja jest pribavljivanje većeg skupa uzoraka i kombiniranje različitih algoritama za učenje. </a:t>
            </a:r>
          </a:p>
          <a:p>
            <a:r>
              <a:rPr lang="hr-HR" dirty="0"/>
              <a:t>Trenutno, korištenje ovakve medote detekcije tumora je moguće samo kao mjera vjerojatnosti pojave tumora, nikako kao definitivna metoda detekcije.  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802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Tema projektnog zadatka jest eksplorativna analiza i klasifikacija podataka analize testova krvi i tumorskih markera. </a:t>
            </a:r>
            <a:endParaRPr lang="hr-HR" dirty="0" smtClean="0"/>
          </a:p>
          <a:p>
            <a:r>
              <a:rPr lang="hr-HR" dirty="0"/>
              <a:t>Cilj je ustanoviti može li se poboljšati dijagnoza tumora kombinirajući testove tumorskih markera Ca 15-3 i CEA sa rutinskim testovima krvi.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80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Ca </a:t>
            </a:r>
            <a:r>
              <a:rPr lang="hr-HR" dirty="0"/>
              <a:t>15-3 = karcinomski antigen – U/ml</a:t>
            </a:r>
          </a:p>
          <a:p>
            <a:r>
              <a:rPr lang="hr-HR" dirty="0"/>
              <a:t>CEA = carcinom embrionic antigen – ng/ml</a:t>
            </a:r>
          </a:p>
          <a:p>
            <a:endParaRPr lang="hr-HR" dirty="0" smtClean="0"/>
          </a:p>
          <a:p>
            <a:r>
              <a:rPr lang="hr-HR" dirty="0"/>
              <a:t>WBC = white blood cells, leukociti – br x 10</a:t>
            </a:r>
            <a:r>
              <a:rPr lang="hr-HR" baseline="30000" dirty="0"/>
              <a:t>9</a:t>
            </a:r>
            <a:r>
              <a:rPr lang="hr-HR" dirty="0"/>
              <a:t>/L krvi</a:t>
            </a:r>
          </a:p>
          <a:p>
            <a:r>
              <a:rPr lang="hr-HR" dirty="0"/>
              <a:t>RBC = red blood cells, eritrociti - br x 10</a:t>
            </a:r>
            <a:r>
              <a:rPr lang="hr-HR" baseline="30000" dirty="0"/>
              <a:t>12</a:t>
            </a:r>
            <a:r>
              <a:rPr lang="hr-HR" dirty="0"/>
              <a:t>/L  krvi</a:t>
            </a:r>
          </a:p>
          <a:p>
            <a:r>
              <a:rPr lang="hr-HR" dirty="0"/>
              <a:t>HGB = hemoglobin – g/L  krvi</a:t>
            </a:r>
          </a:p>
          <a:p>
            <a:r>
              <a:rPr lang="hr-HR" dirty="0"/>
              <a:t>HTC = hematokrit – vol% ukupne mase eritrocita u L krvi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Skup 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Decision Tree</a:t>
            </a:r>
            <a:endParaRPr lang="hr-HR" dirty="0"/>
          </a:p>
        </p:txBody>
      </p:sp>
      <p:pic>
        <p:nvPicPr>
          <p:cNvPr id="5" name="Content Placeholder 4" descr="C:\Users\Ajvarmen\Desktop\bez border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96944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2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jvarmen\Desktop\decisiontre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24935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jvarmen\Desktop\flowcha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5472608" cy="5544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1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escription: C:\Users\Ajvarmen\Desktop\wbc-r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448072"/>
            <a:ext cx="4139952" cy="282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 descr="Description: C:\Users\Ajvarmen\Desktop\hgb-f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8999"/>
            <a:ext cx="4032448" cy="264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640" y="3391151"/>
            <a:ext cx="100219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WBC-RBC prikaz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3537" y="6278488"/>
            <a:ext cx="98937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HGB-FER prikaz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268760"/>
            <a:ext cx="7408333" cy="4857403"/>
          </a:xfrm>
        </p:spPr>
        <p:txBody>
          <a:bodyPr>
            <a:normAutofit/>
          </a:bodyPr>
          <a:lstStyle/>
          <a:p>
            <a:r>
              <a:rPr lang="hr-HR" dirty="0" smtClean="0"/>
              <a:t>Information </a:t>
            </a:r>
            <a:r>
              <a:rPr lang="hr-HR" dirty="0"/>
              <a:t>gain (</a:t>
            </a:r>
            <a:r>
              <a:rPr lang="hr-HR" dirty="0" smtClean="0"/>
              <a:t>entropy)</a:t>
            </a:r>
          </a:p>
          <a:p>
            <a:r>
              <a:rPr lang="hr-HR" dirty="0" smtClean="0"/>
              <a:t>H(s) = -p(+) * log2</a:t>
            </a:r>
            <a:r>
              <a:rPr lang="hr-HR" dirty="0"/>
              <a:t> p(+) -p</a:t>
            </a:r>
            <a:r>
              <a:rPr lang="hr-HR" dirty="0" smtClean="0"/>
              <a:t>(-) </a:t>
            </a:r>
            <a:r>
              <a:rPr lang="hr-HR" dirty="0"/>
              <a:t>* log2 p</a:t>
            </a:r>
            <a:r>
              <a:rPr lang="hr-HR" dirty="0" smtClean="0"/>
              <a:t>(-) bits</a:t>
            </a:r>
          </a:p>
          <a:p>
            <a:r>
              <a:rPr lang="hr-HR" dirty="0" smtClean="0"/>
              <a:t>S – podskup skupa podataka</a:t>
            </a:r>
          </a:p>
          <a:p>
            <a:r>
              <a:rPr lang="hr-HR" dirty="0"/>
              <a:t>p</a:t>
            </a:r>
            <a:r>
              <a:rPr lang="hr-HR" dirty="0" smtClean="0"/>
              <a:t>(+)/</a:t>
            </a:r>
            <a:r>
              <a:rPr lang="hr-HR" dirty="0"/>
              <a:t> p</a:t>
            </a:r>
            <a:r>
              <a:rPr lang="hr-HR" dirty="0" smtClean="0"/>
              <a:t>(-) % pozitivnih/negativnih ishoda  S</a:t>
            </a:r>
          </a:p>
          <a:p>
            <a:r>
              <a:rPr lang="hr-HR" dirty="0" smtClean="0"/>
              <a:t>Koliko bitova nam je potrebno kako bi odredili da X pripada S</a:t>
            </a:r>
          </a:p>
          <a:p>
            <a:r>
              <a:rPr lang="hr-HR" dirty="0" smtClean="0"/>
              <a:t>Gain(S,A) = H(s) – sum[(Sv/S)*H(Sv)]</a:t>
            </a:r>
          </a:p>
          <a:p>
            <a:r>
              <a:rPr lang="hr-HR" dirty="0" smtClean="0"/>
              <a:t>V-mogući ishodi</a:t>
            </a:r>
          </a:p>
          <a:p>
            <a:r>
              <a:rPr lang="hr-HR" dirty="0" smtClean="0"/>
              <a:t>Sv-podskup gdje je  Xa = V</a:t>
            </a:r>
          </a:p>
          <a:p>
            <a:endParaRPr lang="hr-HR" dirty="0"/>
          </a:p>
          <a:p>
            <a:r>
              <a:rPr lang="hr-HR" dirty="0" smtClean="0"/>
              <a:t>Gini indeks – mjera nejednakosti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717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hr-HR" dirty="0"/>
                  <a:t>Pretpostavimo da imamo skup podataka S, sačinjen od 3 ulaza (f</a:t>
                </a:r>
                <a:r>
                  <a:rPr lang="hr-HR" baseline="-25000" dirty="0"/>
                  <a:t>a</a:t>
                </a:r>
                <a:r>
                  <a:rPr lang="hr-HR" dirty="0"/>
                  <a:t>, f</a:t>
                </a:r>
                <a:r>
                  <a:rPr lang="hr-HR" baseline="-25000" dirty="0"/>
                  <a:t>b</a:t>
                </a:r>
                <a:r>
                  <a:rPr lang="hr-HR" dirty="0"/>
                  <a:t> i f</a:t>
                </a:r>
                <a:r>
                  <a:rPr lang="hr-HR" baseline="-25000" dirty="0"/>
                  <a:t>c</a:t>
                </a:r>
                <a:r>
                  <a:rPr lang="hr-HR" dirty="0"/>
                  <a:t>), 1 izlaza (C), te N mjerenja:</a:t>
                </a:r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/>
                      </a:rPr>
                      <m:t>𝑆</m:t>
                    </m:r>
                    <m:r>
                      <a:rPr lang="hr-HR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𝑓𝑎𝑁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𝑓𝑏𝑁</m:t>
                              </m:r>
                            </m:e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𝑓𝑐𝑁</m:t>
                              </m:r>
                            </m:e>
                          </m:mr>
                        </m:m>
                        <m:r>
                          <a:rPr lang="hr-HR" i="1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hr-H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𝐶𝑁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r>
                  <a:rPr lang="hr-HR" dirty="0"/>
                  <a:t>U kojem fa1 predstavlja 1. ulaz 1. mjerenja, faN 1. ulaz N-tog mjerenja, dok C1 predstalja izlaz sustava 1. mjerenja itd. </a:t>
                </a:r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70" t="-1767" r="-494" b="-1519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Random forest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04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</TotalTime>
  <Words>619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Raspoznavanje uzoraka i strojno učenje </vt:lpstr>
      <vt:lpstr>Tema</vt:lpstr>
      <vt:lpstr>Skup podataka</vt:lpstr>
      <vt:lpstr>Decision Tree</vt:lpstr>
      <vt:lpstr>PowerPoint Presentation</vt:lpstr>
      <vt:lpstr>PowerPoint Presentation</vt:lpstr>
      <vt:lpstr>PowerPoint Presentation</vt:lpstr>
      <vt:lpstr>PowerPoint Presentation</vt:lpstr>
      <vt:lpstr>Random forest</vt:lpstr>
      <vt:lpstr>PowerPoint Presentation</vt:lpstr>
      <vt:lpstr>PowerPoint Presentation</vt:lpstr>
      <vt:lpstr>Prednosti algoritma</vt:lpstr>
      <vt:lpstr>Rješenje problema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Raspoznavanje uzoraka i strojno učenje</dc:title>
  <dc:creator>Bosnjak</dc:creator>
  <cp:lastModifiedBy>Bosnjak</cp:lastModifiedBy>
  <cp:revision>9</cp:revision>
  <dcterms:created xsi:type="dcterms:W3CDTF">2017-09-26T08:49:55Z</dcterms:created>
  <dcterms:modified xsi:type="dcterms:W3CDTF">2017-09-26T11:05:15Z</dcterms:modified>
</cp:coreProperties>
</file>