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In this capstone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We define electricity intensity as electricity demand per person or dollar of economic activity. We argue that falling electricity intensity is driven largely by increased energy efficiency. Increases in efficiency across industrial, commercial and household sectors have arrested the growth in electricity consumption.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d17b04af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d17b04a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happening in 37203?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17b04a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17b04a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d17b04a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d17b04a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d17b04af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d17b04af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d17b04af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d17b04af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d17b04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d17b04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d17b04a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d17b04a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d17b04af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d17b04af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d17b04af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d17b04af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d17b04af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d17b04af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d17b04af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d17b04af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d17b04a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d17b04a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d17b04a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d17b04a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 error bars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d17b04a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d17b04a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plot could be better </a:t>
            </a:r>
            <a:endParaRPr/>
          </a:p>
          <a:p>
            <a:pPr indent="0" lvl="0" marL="0" rtl="0" algn="l">
              <a:spcBef>
                <a:spcPts val="0"/>
              </a:spcBef>
              <a:spcAft>
                <a:spcPts val="0"/>
              </a:spcAft>
              <a:buNone/>
            </a:pPr>
            <a:r>
              <a:rPr lang="en"/>
              <a:t>Annual avg of each zip code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d17b04a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d17b04a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d17b04a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d17b04a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Permits issued between 2015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cccee38c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cccee38c3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d17b04a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d17b04a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2012/2018 comparison graph</a:t>
            </a:r>
            <a:endParaRPr/>
          </a:p>
          <a:p>
            <a:pPr indent="0" lvl="0" marL="0" rtl="0" algn="l">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cccee38c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cccee38c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d17b04a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d17b04a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d17b04af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d17b04af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highlight>
                  <a:srgbClr val="FFFFFF"/>
                </a:highlight>
              </a:rPr>
              <a:t>Tennessee is not far behind Louisiana in terms of energy usage, consuming an average of 14,856 kWh per household in 2016. Electric prices in the state ranked on the lower side of the spectrum (7th lowest in the nation), but conversely, state residents received the 7th highest bills.(according to choose energy.com)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63793ba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63793ba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d17b04a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d17b04a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cccee38c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cccee38c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year being 2012, there is a decline trend lowest in 2019 as per the updated dataset on </a:t>
            </a:r>
            <a:r>
              <a:rPr lang="en" sz="850">
                <a:solidFill>
                  <a:srgbClr val="2F2F2F"/>
                </a:solidFill>
                <a:highlight>
                  <a:srgbClr val="FFFFFF"/>
                </a:highlight>
              </a:rPr>
              <a:t>December 20,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cccee38c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cccee38c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Decline in </a:t>
            </a:r>
            <a:r>
              <a:rPr lang="en"/>
              <a:t>average</a:t>
            </a:r>
            <a:r>
              <a:rPr lang="en"/>
              <a:t> energy consumption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cccee38c3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cccee38c3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cccee38c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cccee38c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ata.nashville.gov/Energy-Usage/NES-Monthly-Energy-Consumption-by-Customer-Type-an/vbx7-mn5i" TargetMode="External"/><Relationship Id="rId4" Type="http://schemas.openxmlformats.org/officeDocument/2006/relationships/hyperlink" Target="https://www.eia.gov/" TargetMode="External"/><Relationship Id="rId5" Type="http://schemas.openxmlformats.org/officeDocument/2006/relationships/hyperlink" Target="https://www.unitedstateszipcodes.org/" TargetMode="External"/><Relationship Id="rId6" Type="http://schemas.openxmlformats.org/officeDocument/2006/relationships/hyperlink" Target="https://www.chooseenergy.com/news/article/the-states-that-use-the-most-and-least-amount-of-energy-per-household/" TargetMode="External"/><Relationship Id="rId7" Type="http://schemas.openxmlformats.org/officeDocument/2006/relationships/hyperlink" Target="https://www.statista.com/statistics/807951/average-monthly-electricity-usage-in-major-us-cit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ublic.tableau.com/profile/bush1897#!/vizhome/EnergyConsumption_15781937576950/Mydashboard?publish=y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059925" y="150400"/>
            <a:ext cx="6868200" cy="234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Analysis of </a:t>
            </a:r>
            <a:r>
              <a:rPr lang="en" sz="3000"/>
              <a:t>Monthly Energy Consumption by Customer Type and Zip Code in Nashville TN</a:t>
            </a:r>
            <a:endParaRPr sz="3000"/>
          </a:p>
        </p:txBody>
      </p:sp>
      <p:pic>
        <p:nvPicPr>
          <p:cNvPr id="278" name="Google Shape;278;p13"/>
          <p:cNvPicPr preferRelativeResize="0"/>
          <p:nvPr/>
        </p:nvPicPr>
        <p:blipFill>
          <a:blip r:embed="rId4">
            <a:alphaModFix/>
          </a:blip>
          <a:stretch>
            <a:fillRect/>
          </a:stretch>
        </p:blipFill>
        <p:spPr>
          <a:xfrm>
            <a:off x="69475" y="150400"/>
            <a:ext cx="1986250" cy="1604900"/>
          </a:xfrm>
          <a:prstGeom prst="rect">
            <a:avLst/>
          </a:prstGeom>
          <a:noFill/>
          <a:ln>
            <a:noFill/>
          </a:ln>
        </p:spPr>
      </p:pic>
      <p:sp>
        <p:nvSpPr>
          <p:cNvPr id="279" name="Google Shape;279;p13"/>
          <p:cNvSpPr txBox="1"/>
          <p:nvPr/>
        </p:nvSpPr>
        <p:spPr>
          <a:xfrm>
            <a:off x="5667725" y="4157800"/>
            <a:ext cx="3366900" cy="8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Nunito"/>
                <a:ea typeface="Nunito"/>
                <a:cs typeface="Nunito"/>
                <a:sym typeface="Nunito"/>
              </a:rPr>
              <a:t>By </a:t>
            </a:r>
            <a:endParaRPr sz="1800">
              <a:solidFill>
                <a:srgbClr val="F3F3F3"/>
              </a:solidFill>
              <a:latin typeface="Nunito"/>
              <a:ea typeface="Nunito"/>
              <a:cs typeface="Nunito"/>
              <a:sym typeface="Nunito"/>
            </a:endParaRPr>
          </a:p>
          <a:p>
            <a:pPr indent="0" lvl="0" marL="0" rtl="0" algn="ctr">
              <a:spcBef>
                <a:spcPts val="0"/>
              </a:spcBef>
              <a:spcAft>
                <a:spcPts val="0"/>
              </a:spcAft>
              <a:buNone/>
            </a:pPr>
            <a:r>
              <a:rPr lang="en" sz="1800">
                <a:solidFill>
                  <a:srgbClr val="F3F3F3"/>
                </a:solidFill>
                <a:latin typeface="Nunito"/>
                <a:ea typeface="Nunito"/>
                <a:cs typeface="Nunito"/>
                <a:sym typeface="Nunito"/>
              </a:rPr>
              <a:t>Peter Busienei</a:t>
            </a:r>
            <a:endParaRPr sz="1800">
              <a:solidFill>
                <a:srgbClr val="F3F3F3"/>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idx="4294967295" type="title"/>
          </p:nvPr>
        </p:nvSpPr>
        <p:spPr>
          <a:xfrm>
            <a:off x="1314125" y="100050"/>
            <a:ext cx="7030500" cy="71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Total energy consumption per zip code</a:t>
            </a:r>
            <a:endParaRPr sz="2400"/>
          </a:p>
        </p:txBody>
      </p:sp>
      <p:pic>
        <p:nvPicPr>
          <p:cNvPr id="338" name="Google Shape;338;p22"/>
          <p:cNvPicPr preferRelativeResize="0"/>
          <p:nvPr/>
        </p:nvPicPr>
        <p:blipFill>
          <a:blip r:embed="rId3">
            <a:alphaModFix/>
          </a:blip>
          <a:stretch>
            <a:fillRect/>
          </a:stretch>
        </p:blipFill>
        <p:spPr>
          <a:xfrm>
            <a:off x="1838450" y="718950"/>
            <a:ext cx="5804500" cy="4272150"/>
          </a:xfrm>
          <a:prstGeom prst="rect">
            <a:avLst/>
          </a:prstGeom>
          <a:noFill/>
          <a:ln>
            <a:noFill/>
          </a:ln>
        </p:spPr>
      </p:pic>
      <p:pic>
        <p:nvPicPr>
          <p:cNvPr id="339" name="Google Shape;339;p22"/>
          <p:cNvPicPr preferRelativeResize="0"/>
          <p:nvPr/>
        </p:nvPicPr>
        <p:blipFill>
          <a:blip r:embed="rId4">
            <a:alphaModFix/>
          </a:blip>
          <a:stretch>
            <a:fillRect/>
          </a:stretch>
        </p:blipFill>
        <p:spPr>
          <a:xfrm>
            <a:off x="7787550" y="3166550"/>
            <a:ext cx="1225175" cy="1327875"/>
          </a:xfrm>
          <a:prstGeom prst="rect">
            <a:avLst/>
          </a:prstGeom>
          <a:noFill/>
          <a:ln>
            <a:noFill/>
          </a:ln>
        </p:spPr>
      </p:pic>
      <p:sp>
        <p:nvSpPr>
          <p:cNvPr id="340" name="Google Shape;340;p22"/>
          <p:cNvSpPr/>
          <p:nvPr/>
        </p:nvSpPr>
        <p:spPr>
          <a:xfrm rot="4752942">
            <a:off x="6279557" y="2533966"/>
            <a:ext cx="185985" cy="1495990"/>
          </a:xfrm>
          <a:prstGeom prst="downArrow">
            <a:avLst>
              <a:gd fmla="val 68252"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txBox="1"/>
          <p:nvPr/>
        </p:nvSpPr>
        <p:spPr>
          <a:xfrm>
            <a:off x="5322800" y="3256000"/>
            <a:ext cx="537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NSS</a:t>
            </a:r>
            <a:endParaRPr b="1" sz="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idx="4294967295" type="title"/>
          </p:nvPr>
        </p:nvSpPr>
        <p:spPr>
          <a:xfrm>
            <a:off x="1303800" y="65175"/>
            <a:ext cx="7030500" cy="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Avg monthly energy consumption per zip code</a:t>
            </a:r>
            <a:endParaRPr sz="2400"/>
          </a:p>
        </p:txBody>
      </p:sp>
      <p:pic>
        <p:nvPicPr>
          <p:cNvPr id="347" name="Google Shape;347;p23"/>
          <p:cNvPicPr preferRelativeResize="0"/>
          <p:nvPr/>
        </p:nvPicPr>
        <p:blipFill>
          <a:blip r:embed="rId3">
            <a:alphaModFix/>
          </a:blip>
          <a:stretch>
            <a:fillRect/>
          </a:stretch>
        </p:blipFill>
        <p:spPr>
          <a:xfrm>
            <a:off x="1075550" y="988275"/>
            <a:ext cx="6702123" cy="3948650"/>
          </a:xfrm>
          <a:prstGeom prst="rect">
            <a:avLst/>
          </a:prstGeom>
          <a:noFill/>
          <a:ln>
            <a:noFill/>
          </a:ln>
        </p:spPr>
      </p:pic>
      <p:sp>
        <p:nvSpPr>
          <p:cNvPr id="348" name="Google Shape;348;p23"/>
          <p:cNvSpPr txBox="1"/>
          <p:nvPr/>
        </p:nvSpPr>
        <p:spPr>
          <a:xfrm>
            <a:off x="3884825" y="4762500"/>
            <a:ext cx="9708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Zip code</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idx="4294967295" type="title"/>
          </p:nvPr>
        </p:nvSpPr>
        <p:spPr>
          <a:xfrm>
            <a:off x="1303800" y="65175"/>
            <a:ext cx="70305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Residential energy consumption per month</a:t>
            </a:r>
            <a:endParaRPr sz="2400"/>
          </a:p>
        </p:txBody>
      </p:sp>
      <p:pic>
        <p:nvPicPr>
          <p:cNvPr id="354" name="Google Shape;354;p24"/>
          <p:cNvPicPr preferRelativeResize="0"/>
          <p:nvPr/>
        </p:nvPicPr>
        <p:blipFill>
          <a:blip r:embed="rId3">
            <a:alphaModFix/>
          </a:blip>
          <a:stretch>
            <a:fillRect/>
          </a:stretch>
        </p:blipFill>
        <p:spPr>
          <a:xfrm>
            <a:off x="1905000" y="844275"/>
            <a:ext cx="5512037" cy="4146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idx="4294967295" type="title"/>
          </p:nvPr>
        </p:nvSpPr>
        <p:spPr>
          <a:xfrm>
            <a:off x="1303800" y="65175"/>
            <a:ext cx="70305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Lowest energy consuming zip codes</a:t>
            </a:r>
            <a:endParaRPr sz="2400"/>
          </a:p>
        </p:txBody>
      </p:sp>
      <p:pic>
        <p:nvPicPr>
          <p:cNvPr id="360" name="Google Shape;360;p25"/>
          <p:cNvPicPr preferRelativeResize="0"/>
          <p:nvPr/>
        </p:nvPicPr>
        <p:blipFill>
          <a:blip r:embed="rId3">
            <a:alphaModFix/>
          </a:blip>
          <a:stretch>
            <a:fillRect/>
          </a:stretch>
        </p:blipFill>
        <p:spPr>
          <a:xfrm>
            <a:off x="96025" y="1727065"/>
            <a:ext cx="5150751" cy="2770460"/>
          </a:xfrm>
          <a:prstGeom prst="rect">
            <a:avLst/>
          </a:prstGeom>
          <a:noFill/>
          <a:ln>
            <a:noFill/>
          </a:ln>
        </p:spPr>
      </p:pic>
      <p:pic>
        <p:nvPicPr>
          <p:cNvPr id="361" name="Google Shape;361;p25"/>
          <p:cNvPicPr preferRelativeResize="0"/>
          <p:nvPr/>
        </p:nvPicPr>
        <p:blipFill>
          <a:blip r:embed="rId4">
            <a:alphaModFix/>
          </a:blip>
          <a:stretch>
            <a:fillRect/>
          </a:stretch>
        </p:blipFill>
        <p:spPr>
          <a:xfrm>
            <a:off x="5322975" y="1765125"/>
            <a:ext cx="3744826" cy="273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6"/>
          <p:cNvSpPr txBox="1"/>
          <p:nvPr>
            <p:ph idx="4294967295" type="title"/>
          </p:nvPr>
        </p:nvSpPr>
        <p:spPr>
          <a:xfrm>
            <a:off x="1303800" y="65175"/>
            <a:ext cx="7030500" cy="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Top </a:t>
            </a:r>
            <a:r>
              <a:rPr lang="en" sz="2400"/>
              <a:t>10 energy consuming zip codes</a:t>
            </a:r>
            <a:endParaRPr sz="2400"/>
          </a:p>
        </p:txBody>
      </p:sp>
      <p:pic>
        <p:nvPicPr>
          <p:cNvPr id="367" name="Google Shape;367;p26"/>
          <p:cNvPicPr preferRelativeResize="0"/>
          <p:nvPr/>
        </p:nvPicPr>
        <p:blipFill>
          <a:blip r:embed="rId3">
            <a:alphaModFix/>
          </a:blip>
          <a:stretch>
            <a:fillRect/>
          </a:stretch>
        </p:blipFill>
        <p:spPr>
          <a:xfrm>
            <a:off x="61075" y="2467271"/>
            <a:ext cx="4510925" cy="2575504"/>
          </a:xfrm>
          <a:prstGeom prst="rect">
            <a:avLst/>
          </a:prstGeom>
          <a:noFill/>
          <a:ln>
            <a:noFill/>
          </a:ln>
        </p:spPr>
      </p:pic>
      <p:pic>
        <p:nvPicPr>
          <p:cNvPr id="368" name="Google Shape;368;p26"/>
          <p:cNvPicPr preferRelativeResize="0"/>
          <p:nvPr/>
        </p:nvPicPr>
        <p:blipFill>
          <a:blip r:embed="rId4">
            <a:alphaModFix/>
          </a:blip>
          <a:stretch>
            <a:fillRect/>
          </a:stretch>
        </p:blipFill>
        <p:spPr>
          <a:xfrm>
            <a:off x="4619775" y="733300"/>
            <a:ext cx="4510925" cy="2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7"/>
          <p:cNvSpPr txBox="1"/>
          <p:nvPr>
            <p:ph idx="4294967295" type="title"/>
          </p:nvPr>
        </p:nvSpPr>
        <p:spPr>
          <a:xfrm>
            <a:off x="547400" y="141375"/>
            <a:ext cx="8417400" cy="5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Where is more </a:t>
            </a:r>
            <a:r>
              <a:rPr lang="en" sz="2400"/>
              <a:t>energy consumed?</a:t>
            </a:r>
            <a:endParaRPr sz="2400"/>
          </a:p>
        </p:txBody>
      </p:sp>
      <p:pic>
        <p:nvPicPr>
          <p:cNvPr id="374" name="Google Shape;374;p27"/>
          <p:cNvPicPr preferRelativeResize="0"/>
          <p:nvPr/>
        </p:nvPicPr>
        <p:blipFill>
          <a:blip r:embed="rId3">
            <a:alphaModFix/>
          </a:blip>
          <a:stretch>
            <a:fillRect/>
          </a:stretch>
        </p:blipFill>
        <p:spPr>
          <a:xfrm>
            <a:off x="1458825" y="771900"/>
            <a:ext cx="5866474" cy="431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8"/>
          <p:cNvSpPr txBox="1"/>
          <p:nvPr>
            <p:ph idx="4294967295" type="body"/>
          </p:nvPr>
        </p:nvSpPr>
        <p:spPr>
          <a:xfrm>
            <a:off x="1303800" y="1300950"/>
            <a:ext cx="7030500" cy="3357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Data.Nashville.gov(</a:t>
            </a:r>
            <a:r>
              <a:rPr lang="en" sz="1100" u="sng">
                <a:solidFill>
                  <a:schemeClr val="hlink"/>
                </a:solidFill>
                <a:latin typeface="Arial"/>
                <a:ea typeface="Arial"/>
                <a:cs typeface="Arial"/>
                <a:sym typeface="Arial"/>
                <a:hlinkClick r:id="rId3"/>
              </a:rPr>
              <a:t>https://data.nashville.gov/Energy-Usage/NES-Monthly-Energy-Consumption-by-Customer-Type-an/vbx7-mn5i</a:t>
            </a:r>
            <a:r>
              <a:rPr lang="en"/>
              <a:t>)</a:t>
            </a:r>
            <a:endParaRPr/>
          </a:p>
          <a:p>
            <a:pPr indent="-311150" lvl="0" marL="457200" rtl="0" algn="l">
              <a:lnSpc>
                <a:spcPct val="150000"/>
              </a:lnSpc>
              <a:spcBef>
                <a:spcPts val="0"/>
              </a:spcBef>
              <a:spcAft>
                <a:spcPts val="0"/>
              </a:spcAft>
              <a:buSzPts val="1300"/>
              <a:buChar char="❖"/>
            </a:pPr>
            <a:r>
              <a:rPr lang="en"/>
              <a:t>U.S. Energy Information administration( </a:t>
            </a:r>
            <a:r>
              <a:rPr lang="en" sz="1100" u="sng">
                <a:solidFill>
                  <a:schemeClr val="hlink"/>
                </a:solidFill>
                <a:latin typeface="Arial"/>
                <a:ea typeface="Arial"/>
                <a:cs typeface="Arial"/>
                <a:sym typeface="Arial"/>
                <a:hlinkClick r:id="rId4"/>
              </a:rPr>
              <a:t>https://www.eia.gov/</a:t>
            </a:r>
            <a:r>
              <a:rPr lang="en"/>
              <a:t>)</a:t>
            </a:r>
            <a:endParaRPr/>
          </a:p>
          <a:p>
            <a:pPr indent="-311150" lvl="0" marL="457200" rtl="0" algn="l">
              <a:lnSpc>
                <a:spcPct val="150000"/>
              </a:lnSpc>
              <a:spcBef>
                <a:spcPts val="0"/>
              </a:spcBef>
              <a:spcAft>
                <a:spcPts val="0"/>
              </a:spcAft>
              <a:buSzPts val="1300"/>
              <a:buChar char="❖"/>
            </a:pPr>
            <a:r>
              <a:rPr lang="en"/>
              <a:t>United States zip codes(</a:t>
            </a:r>
            <a:r>
              <a:rPr lang="en" sz="1100" u="sng">
                <a:solidFill>
                  <a:schemeClr val="hlink"/>
                </a:solidFill>
                <a:latin typeface="Arial"/>
                <a:ea typeface="Arial"/>
                <a:cs typeface="Arial"/>
                <a:sym typeface="Arial"/>
                <a:hlinkClick r:id="rId5"/>
              </a:rPr>
              <a:t>https://www.unitedstateszipcodes.org/</a:t>
            </a:r>
            <a:r>
              <a:rPr lang="en"/>
              <a:t>)</a:t>
            </a:r>
            <a:endParaRPr/>
          </a:p>
          <a:p>
            <a:pPr indent="-311150" lvl="0" marL="457200" rtl="0" algn="l">
              <a:lnSpc>
                <a:spcPct val="150000"/>
              </a:lnSpc>
              <a:spcBef>
                <a:spcPts val="0"/>
              </a:spcBef>
              <a:spcAft>
                <a:spcPts val="0"/>
              </a:spcAft>
              <a:buSzPts val="1300"/>
              <a:buChar char="❖"/>
            </a:pPr>
            <a:r>
              <a:rPr lang="en"/>
              <a:t>Choose energy (</a:t>
            </a:r>
            <a:r>
              <a:rPr lang="en" sz="1100" u="sng">
                <a:solidFill>
                  <a:schemeClr val="hlink"/>
                </a:solidFill>
                <a:latin typeface="Arial"/>
                <a:ea typeface="Arial"/>
                <a:cs typeface="Arial"/>
                <a:sym typeface="Arial"/>
                <a:hlinkClick r:id="rId6"/>
              </a:rPr>
              <a:t>https://www.chooseenergy.com/news/article/the-states-that-use-the-most-and-least-amount-of-energy-per-household/</a:t>
            </a:r>
            <a:r>
              <a:rPr lang="en"/>
              <a:t>)</a:t>
            </a:r>
            <a:endParaRPr/>
          </a:p>
          <a:p>
            <a:pPr indent="-311150" lvl="0" marL="457200" rtl="0" algn="l">
              <a:lnSpc>
                <a:spcPct val="150000"/>
              </a:lnSpc>
              <a:spcBef>
                <a:spcPts val="0"/>
              </a:spcBef>
              <a:spcAft>
                <a:spcPts val="0"/>
              </a:spcAft>
              <a:buSzPts val="1300"/>
              <a:buChar char="❖"/>
            </a:pPr>
            <a:r>
              <a:rPr lang="en"/>
              <a:t>Statistica (</a:t>
            </a:r>
            <a:r>
              <a:rPr lang="en" sz="1100" u="sng">
                <a:solidFill>
                  <a:schemeClr val="hlink"/>
                </a:solidFill>
                <a:latin typeface="Arial"/>
                <a:ea typeface="Arial"/>
                <a:cs typeface="Arial"/>
                <a:sym typeface="Arial"/>
                <a:hlinkClick r:id="rId7"/>
              </a:rPr>
              <a:t>https://www.statista.com/statistics/807951/average-monthly-electricity-usage-in-major-us-cities/</a:t>
            </a:r>
            <a:r>
              <a:rPr lang="en"/>
              <a:t>)</a:t>
            </a:r>
            <a:endParaRPr/>
          </a:p>
          <a:p>
            <a:pPr indent="-311150" lvl="0" marL="457200" rtl="0" algn="l">
              <a:lnSpc>
                <a:spcPct val="150000"/>
              </a:lnSpc>
              <a:spcBef>
                <a:spcPts val="0"/>
              </a:spcBef>
              <a:spcAft>
                <a:spcPts val="0"/>
              </a:spcAft>
              <a:buSzPts val="1300"/>
              <a:buChar char="❖"/>
            </a:pPr>
            <a:r>
              <a:t/>
            </a:r>
            <a:endParaRPr/>
          </a:p>
        </p:txBody>
      </p:sp>
      <p:sp>
        <p:nvSpPr>
          <p:cNvPr id="380" name="Google Shape;380;p28"/>
          <p:cNvSpPr txBox="1"/>
          <p:nvPr>
            <p:ph idx="4294967295" type="title"/>
          </p:nvPr>
        </p:nvSpPr>
        <p:spPr>
          <a:xfrm>
            <a:off x="1303800" y="598575"/>
            <a:ext cx="7030500" cy="4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9"/>
          <p:cNvSpPr txBox="1"/>
          <p:nvPr>
            <p:ph idx="4294967295"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6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Tableau Viz</a:t>
            </a:r>
            <a:endParaRPr/>
          </a:p>
        </p:txBody>
      </p:sp>
      <p:sp>
        <p:nvSpPr>
          <p:cNvPr id="391" name="Google Shape;391;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https://public.tableau.com/profile/bush1897#!/vizhome/EnergyConsumption_15781937576950/Mydashboard?publish=yes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idx="4294967295" type="title"/>
          </p:nvPr>
        </p:nvSpPr>
        <p:spPr>
          <a:xfrm>
            <a:off x="1303800" y="6747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nvSpPr>
        <p:spPr>
          <a:xfrm>
            <a:off x="980050" y="1106275"/>
            <a:ext cx="8076600" cy="3656100"/>
          </a:xfrm>
          <a:prstGeom prst="rect">
            <a:avLst/>
          </a:prstGeom>
          <a:noFill/>
          <a:ln>
            <a:noFill/>
          </a:ln>
        </p:spPr>
        <p:txBody>
          <a:bodyPr anchorCtr="0" anchor="t" bIns="91425" lIns="91425" spcFirstLastPara="1" rIns="91425" wrap="square" tIns="91425">
            <a:noAutofit/>
          </a:bodyPr>
          <a:lstStyle/>
          <a:p>
            <a:pPr indent="-317500" lvl="0" marL="457200" marR="215900" rtl="0" algn="l">
              <a:lnSpc>
                <a:spcPct val="150000"/>
              </a:lnSpc>
              <a:spcBef>
                <a:spcPts val="400"/>
              </a:spcBef>
              <a:spcAft>
                <a:spcPts val="0"/>
              </a:spcAft>
              <a:buClr>
                <a:srgbClr val="333333"/>
              </a:buClr>
              <a:buSzPts val="1400"/>
              <a:buChar char="■"/>
            </a:pPr>
            <a:r>
              <a:rPr lang="en">
                <a:solidFill>
                  <a:srgbClr val="333333"/>
                </a:solidFill>
                <a:highlight>
                  <a:srgbClr val="FFFFFF"/>
                </a:highlight>
              </a:rPr>
              <a:t>Tennessee is the headquarters of the TVA, a federal public power corporation that serves parts of seven southeastern states. </a:t>
            </a:r>
            <a:endParaRPr>
              <a:solidFill>
                <a:srgbClr val="333333"/>
              </a:solidFill>
              <a:highlight>
                <a:srgbClr val="FFFFFF"/>
              </a:highlight>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highlight>
                  <a:srgbClr val="FFFFFF"/>
                </a:highlight>
              </a:rPr>
              <a:t>About half of Tennessee's electricity generating facilities, including the 10 largest power plants in the state, are owned and operated by the TVA.</a:t>
            </a:r>
            <a:endParaRPr>
              <a:solidFill>
                <a:srgbClr val="333333"/>
              </a:solidFill>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rPr>
              <a:t>The Tennessee Valley Authority (TVA) is the nation's largest public power corporation. It owns more than 90% of Tennessee's electric generating capacity and half the power plants, including the 10 largest power plants in the state.</a:t>
            </a:r>
            <a:endParaRPr>
              <a:solidFill>
                <a:srgbClr val="333333"/>
              </a:solidFill>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highlight>
                  <a:srgbClr val="FAFAFA"/>
                </a:highlight>
              </a:rPr>
              <a:t>Average price of electricity: 10.65 ¢/kWh</a:t>
            </a:r>
            <a:endParaRPr>
              <a:solidFill>
                <a:srgbClr val="333333"/>
              </a:solidFill>
              <a:highlight>
                <a:srgbClr val="FAFAFA"/>
              </a:highlight>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highlight>
                  <a:srgbClr val="FAFAFA"/>
                </a:highlight>
              </a:rPr>
              <a:t>Average monthly usage: 1,238 kWh per customer (2nd highest)</a:t>
            </a:r>
            <a:endParaRPr>
              <a:solidFill>
                <a:srgbClr val="333333"/>
              </a:solidFill>
              <a:highlight>
                <a:srgbClr val="FAFAFA"/>
              </a:highlight>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highlight>
                  <a:srgbClr val="FAFAFA"/>
                </a:highlight>
              </a:rPr>
              <a:t>Average monthly bill: $129 (7th highest)</a:t>
            </a:r>
            <a:endParaRPr>
              <a:solidFill>
                <a:srgbClr val="333333"/>
              </a:solidFill>
              <a:highlight>
                <a:srgbClr val="FAFAFA"/>
              </a:highlight>
            </a:endParaRPr>
          </a:p>
          <a:p>
            <a:pPr indent="-317500" lvl="0" marL="457200" marR="215900" rtl="0" algn="l">
              <a:lnSpc>
                <a:spcPct val="150000"/>
              </a:lnSpc>
              <a:spcBef>
                <a:spcPts val="0"/>
              </a:spcBef>
              <a:spcAft>
                <a:spcPts val="0"/>
              </a:spcAft>
              <a:buClr>
                <a:srgbClr val="333333"/>
              </a:buClr>
              <a:buSzPts val="1400"/>
              <a:buChar char="■"/>
            </a:pPr>
            <a:r>
              <a:rPr lang="en">
                <a:solidFill>
                  <a:srgbClr val="333333"/>
                </a:solidFill>
                <a:highlight>
                  <a:srgbClr val="FAFAFA"/>
                </a:highlight>
              </a:rPr>
              <a:t>Largest electricity source: Nuclear</a:t>
            </a:r>
            <a:endParaRPr>
              <a:solidFill>
                <a:srgbClr val="333333"/>
              </a:solidFill>
              <a:highlight>
                <a:srgbClr val="FAFAFA"/>
              </a:highlight>
            </a:endParaRPr>
          </a:p>
          <a:p>
            <a:pPr indent="0" lvl="0" marL="457200" marR="215900" rtl="0" algn="l">
              <a:lnSpc>
                <a:spcPct val="150000"/>
              </a:lnSpc>
              <a:spcBef>
                <a:spcPts val="3100"/>
              </a:spcBef>
              <a:spcAft>
                <a:spcPts val="0"/>
              </a:spcAft>
              <a:buNone/>
            </a:pPr>
            <a:r>
              <a:t/>
            </a:r>
            <a:endParaRPr sz="1200">
              <a:solidFill>
                <a:srgbClr val="333333"/>
              </a:solidFill>
            </a:endParaRPr>
          </a:p>
          <a:p>
            <a:pPr indent="0" lvl="0" marL="457200" marR="215900" rtl="0" algn="l">
              <a:lnSpc>
                <a:spcPct val="115000"/>
              </a:lnSpc>
              <a:spcBef>
                <a:spcPts val="3100"/>
              </a:spcBef>
              <a:spcAft>
                <a:spcPts val="3100"/>
              </a:spcAft>
              <a:buNone/>
            </a:pPr>
            <a:r>
              <a:t/>
            </a:r>
            <a:endParaRPr>
              <a:solidFill>
                <a:srgbClr val="333333"/>
              </a:solidFill>
            </a:endParaRPr>
          </a:p>
        </p:txBody>
      </p:sp>
      <p:sp>
        <p:nvSpPr>
          <p:cNvPr id="285" name="Google Shape;285;p14"/>
          <p:cNvSpPr txBox="1"/>
          <p:nvPr>
            <p:ph idx="4294967295" type="title"/>
          </p:nvPr>
        </p:nvSpPr>
        <p:spPr>
          <a:xfrm>
            <a:off x="1272825" y="227900"/>
            <a:ext cx="7030500" cy="7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Facts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2"/>
          <p:cNvSpPr txBox="1"/>
          <p:nvPr>
            <p:ph idx="4294967295" type="title"/>
          </p:nvPr>
        </p:nvSpPr>
        <p:spPr>
          <a:xfrm>
            <a:off x="1303800" y="141375"/>
            <a:ext cx="72687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Nashville daily avg population growth</a:t>
            </a:r>
            <a:endParaRPr/>
          </a:p>
        </p:txBody>
      </p:sp>
      <p:pic>
        <p:nvPicPr>
          <p:cNvPr id="402" name="Google Shape;402;p32"/>
          <p:cNvPicPr preferRelativeResize="0"/>
          <p:nvPr/>
        </p:nvPicPr>
        <p:blipFill>
          <a:blip r:embed="rId3">
            <a:alphaModFix/>
          </a:blip>
          <a:stretch>
            <a:fillRect/>
          </a:stretch>
        </p:blipFill>
        <p:spPr>
          <a:xfrm>
            <a:off x="2357375" y="907975"/>
            <a:ext cx="4809354" cy="4235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3"/>
          <p:cNvSpPr txBox="1"/>
          <p:nvPr>
            <p:ph idx="4294967295" type="title"/>
          </p:nvPr>
        </p:nvSpPr>
        <p:spPr>
          <a:xfrm>
            <a:off x="764300" y="65175"/>
            <a:ext cx="7569900" cy="6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Energy consumption trends over the years</a:t>
            </a:r>
            <a:endParaRPr sz="2400"/>
          </a:p>
        </p:txBody>
      </p:sp>
      <p:pic>
        <p:nvPicPr>
          <p:cNvPr id="408" name="Google Shape;408;p33"/>
          <p:cNvPicPr preferRelativeResize="0"/>
          <p:nvPr/>
        </p:nvPicPr>
        <p:blipFill>
          <a:blip r:embed="rId3">
            <a:alphaModFix/>
          </a:blip>
          <a:stretch>
            <a:fillRect/>
          </a:stretch>
        </p:blipFill>
        <p:spPr>
          <a:xfrm>
            <a:off x="468725" y="734325"/>
            <a:ext cx="8392976" cy="403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ph idx="4294967295" type="title"/>
          </p:nvPr>
        </p:nvSpPr>
        <p:spPr>
          <a:xfrm>
            <a:off x="1303800" y="141375"/>
            <a:ext cx="7030500" cy="6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Residential monthly energy consumption</a:t>
            </a:r>
            <a:endParaRPr sz="2400"/>
          </a:p>
        </p:txBody>
      </p:sp>
      <p:pic>
        <p:nvPicPr>
          <p:cNvPr id="414" name="Google Shape;414;p34"/>
          <p:cNvPicPr preferRelativeResize="0"/>
          <p:nvPr/>
        </p:nvPicPr>
        <p:blipFill>
          <a:blip r:embed="rId3">
            <a:alphaModFix/>
          </a:blip>
          <a:stretch>
            <a:fillRect/>
          </a:stretch>
        </p:blipFill>
        <p:spPr>
          <a:xfrm>
            <a:off x="1146450" y="703800"/>
            <a:ext cx="7997549" cy="4361050"/>
          </a:xfrm>
          <a:prstGeom prst="rect">
            <a:avLst/>
          </a:prstGeom>
          <a:noFill/>
          <a:ln>
            <a:noFill/>
          </a:ln>
        </p:spPr>
      </p:pic>
      <p:cxnSp>
        <p:nvCxnSpPr>
          <p:cNvPr id="415" name="Google Shape;415;p34"/>
          <p:cNvCxnSpPr/>
          <p:nvPr/>
        </p:nvCxnSpPr>
        <p:spPr>
          <a:xfrm flipH="1">
            <a:off x="1569775" y="1322025"/>
            <a:ext cx="134400" cy="371700"/>
          </a:xfrm>
          <a:prstGeom prst="straightConnector1">
            <a:avLst/>
          </a:prstGeom>
          <a:noFill/>
          <a:ln cap="flat" cmpd="sng" w="9525">
            <a:solidFill>
              <a:srgbClr val="FF0000"/>
            </a:solidFill>
            <a:prstDash val="solid"/>
            <a:round/>
            <a:headEnd len="med" w="med" type="none"/>
            <a:tailEnd len="med" w="med" type="triangle"/>
          </a:ln>
        </p:spPr>
      </p:cxnSp>
      <p:cxnSp>
        <p:nvCxnSpPr>
          <p:cNvPr id="416" name="Google Shape;416;p34"/>
          <p:cNvCxnSpPr/>
          <p:nvPr/>
        </p:nvCxnSpPr>
        <p:spPr>
          <a:xfrm flipH="1">
            <a:off x="5657275" y="896050"/>
            <a:ext cx="134400" cy="371700"/>
          </a:xfrm>
          <a:prstGeom prst="straightConnector1">
            <a:avLst/>
          </a:prstGeom>
          <a:noFill/>
          <a:ln cap="flat" cmpd="sng" w="9525">
            <a:solidFill>
              <a:srgbClr val="FF0000"/>
            </a:solidFill>
            <a:prstDash val="solid"/>
            <a:round/>
            <a:headEnd len="med" w="med" type="none"/>
            <a:tailEnd len="med" w="med" type="triangle"/>
          </a:ln>
          <a:effectLst>
            <a:outerShdw blurRad="57150" rotWithShape="0" algn="bl" dir="5400000" dist="19050">
              <a:srgbClr val="FF0000">
                <a:alpha val="50000"/>
              </a:srgbClr>
            </a:outerShdw>
            <a:reflection blurRad="0" dir="5400000" dist="38100" endA="0" endPos="30000" fadeDir="5400012" kx="0" rotWithShape="0" algn="bl" stPos="0" sy="-100000" ky="0"/>
          </a:effectLst>
        </p:spPr>
      </p:cxnSp>
      <p:cxnSp>
        <p:nvCxnSpPr>
          <p:cNvPr id="417" name="Google Shape;417;p34"/>
          <p:cNvCxnSpPr/>
          <p:nvPr/>
        </p:nvCxnSpPr>
        <p:spPr>
          <a:xfrm flipH="1">
            <a:off x="2907400" y="1823075"/>
            <a:ext cx="134400" cy="371700"/>
          </a:xfrm>
          <a:prstGeom prst="straightConnector1">
            <a:avLst/>
          </a:prstGeom>
          <a:noFill/>
          <a:ln cap="flat" cmpd="sng" w="9525">
            <a:solidFill>
              <a:srgbClr val="FF0000"/>
            </a:solidFill>
            <a:prstDash val="solid"/>
            <a:round/>
            <a:headEnd len="med" w="med" type="none"/>
            <a:tailEnd len="med" w="med" type="triangle"/>
          </a:ln>
        </p:spPr>
      </p:cxnSp>
      <p:cxnSp>
        <p:nvCxnSpPr>
          <p:cNvPr id="418" name="Google Shape;418;p34"/>
          <p:cNvCxnSpPr/>
          <p:nvPr/>
        </p:nvCxnSpPr>
        <p:spPr>
          <a:xfrm flipH="1">
            <a:off x="5394000" y="1626825"/>
            <a:ext cx="134400" cy="371700"/>
          </a:xfrm>
          <a:prstGeom prst="straightConnector1">
            <a:avLst/>
          </a:prstGeom>
          <a:noFill/>
          <a:ln cap="flat" cmpd="sng" w="9525">
            <a:solidFill>
              <a:srgbClr val="FF0000"/>
            </a:solidFill>
            <a:prstDash val="solid"/>
            <a:round/>
            <a:headEnd len="med" w="med" type="none"/>
            <a:tailEnd len="med" w="med" type="triangle"/>
          </a:ln>
        </p:spPr>
      </p:cxnSp>
      <p:cxnSp>
        <p:nvCxnSpPr>
          <p:cNvPr id="419" name="Google Shape;419;p34"/>
          <p:cNvCxnSpPr/>
          <p:nvPr/>
        </p:nvCxnSpPr>
        <p:spPr>
          <a:xfrm flipH="1">
            <a:off x="4751850" y="3962125"/>
            <a:ext cx="134400" cy="371700"/>
          </a:xfrm>
          <a:prstGeom prst="straightConnector1">
            <a:avLst/>
          </a:prstGeom>
          <a:noFill/>
          <a:ln cap="flat" cmpd="sng" w="9525">
            <a:solidFill>
              <a:srgbClr val="38761D"/>
            </a:solidFill>
            <a:prstDash val="solid"/>
            <a:round/>
            <a:headEnd len="med" w="med" type="none"/>
            <a:tailEnd len="med" w="med" type="triangle"/>
          </a:ln>
        </p:spPr>
      </p:cxnSp>
      <p:cxnSp>
        <p:nvCxnSpPr>
          <p:cNvPr id="420" name="Google Shape;420;p34"/>
          <p:cNvCxnSpPr/>
          <p:nvPr/>
        </p:nvCxnSpPr>
        <p:spPr>
          <a:xfrm flipH="1">
            <a:off x="1874575" y="1626825"/>
            <a:ext cx="134400" cy="371700"/>
          </a:xfrm>
          <a:prstGeom prst="straightConnector1">
            <a:avLst/>
          </a:prstGeom>
          <a:noFill/>
          <a:ln cap="flat" cmpd="sng" w="9525">
            <a:solidFill>
              <a:srgbClr val="FF0000"/>
            </a:solidFill>
            <a:prstDash val="solid"/>
            <a:round/>
            <a:headEnd len="med" w="med" type="none"/>
            <a:tailEnd len="med" w="med" type="triangle"/>
          </a:ln>
        </p:spPr>
      </p:cxnSp>
      <p:cxnSp>
        <p:nvCxnSpPr>
          <p:cNvPr id="421" name="Google Shape;421;p34"/>
          <p:cNvCxnSpPr/>
          <p:nvPr/>
        </p:nvCxnSpPr>
        <p:spPr>
          <a:xfrm flipH="1">
            <a:off x="4357800" y="4060750"/>
            <a:ext cx="134400" cy="371700"/>
          </a:xfrm>
          <a:prstGeom prst="straightConnector1">
            <a:avLst/>
          </a:prstGeom>
          <a:noFill/>
          <a:ln cap="flat" cmpd="sng" w="9525">
            <a:solidFill>
              <a:srgbClr val="38761D"/>
            </a:solidFill>
            <a:prstDash val="solid"/>
            <a:round/>
            <a:headEnd len="med" w="med" type="none"/>
            <a:tailEnd len="med" w="med" type="triangle"/>
          </a:ln>
        </p:spPr>
      </p:cxnSp>
      <p:cxnSp>
        <p:nvCxnSpPr>
          <p:cNvPr id="422" name="Google Shape;422;p34"/>
          <p:cNvCxnSpPr/>
          <p:nvPr/>
        </p:nvCxnSpPr>
        <p:spPr>
          <a:xfrm flipH="1">
            <a:off x="2246625" y="4060750"/>
            <a:ext cx="134400" cy="371700"/>
          </a:xfrm>
          <a:prstGeom prst="straightConnector1">
            <a:avLst/>
          </a:prstGeom>
          <a:noFill/>
          <a:ln cap="flat" cmpd="sng" w="9525">
            <a:solidFill>
              <a:srgbClr val="38761D"/>
            </a:solidFill>
            <a:prstDash val="solid"/>
            <a:round/>
            <a:headEnd len="med" w="med" type="none"/>
            <a:tailEnd len="med" w="med" type="triangle"/>
          </a:ln>
        </p:spPr>
      </p:cxnSp>
      <p:cxnSp>
        <p:nvCxnSpPr>
          <p:cNvPr id="423" name="Google Shape;423;p34"/>
          <p:cNvCxnSpPr/>
          <p:nvPr/>
        </p:nvCxnSpPr>
        <p:spPr>
          <a:xfrm flipH="1">
            <a:off x="3884525" y="4060750"/>
            <a:ext cx="134400" cy="371700"/>
          </a:xfrm>
          <a:prstGeom prst="straightConnector1">
            <a:avLst/>
          </a:prstGeom>
          <a:noFill/>
          <a:ln cap="flat" cmpd="sng" w="9525">
            <a:solidFill>
              <a:srgbClr val="38761D"/>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65175"/>
            <a:ext cx="7630200" cy="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energy consumption per year ermonth</a:t>
            </a:r>
            <a:endParaRPr/>
          </a:p>
        </p:txBody>
      </p:sp>
      <p:pic>
        <p:nvPicPr>
          <p:cNvPr id="429" name="Google Shape;429;p35"/>
          <p:cNvPicPr preferRelativeResize="0"/>
          <p:nvPr/>
        </p:nvPicPr>
        <p:blipFill>
          <a:blip r:embed="rId3">
            <a:alphaModFix/>
          </a:blip>
          <a:stretch>
            <a:fillRect/>
          </a:stretch>
        </p:blipFill>
        <p:spPr>
          <a:xfrm>
            <a:off x="1300450" y="609875"/>
            <a:ext cx="6652350" cy="4465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6"/>
          <p:cNvSpPr txBox="1"/>
          <p:nvPr>
            <p:ph idx="4294967295" type="title"/>
          </p:nvPr>
        </p:nvSpPr>
        <p:spPr>
          <a:xfrm>
            <a:off x="1303800" y="369975"/>
            <a:ext cx="70305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Total building permits issued</a:t>
            </a:r>
            <a:endParaRPr sz="2400"/>
          </a:p>
        </p:txBody>
      </p:sp>
      <p:pic>
        <p:nvPicPr>
          <p:cNvPr id="435" name="Google Shape;435;p36"/>
          <p:cNvPicPr preferRelativeResize="0"/>
          <p:nvPr/>
        </p:nvPicPr>
        <p:blipFill>
          <a:blip r:embed="rId3">
            <a:alphaModFix/>
          </a:blip>
          <a:stretch>
            <a:fillRect/>
          </a:stretch>
        </p:blipFill>
        <p:spPr>
          <a:xfrm>
            <a:off x="636475" y="1269675"/>
            <a:ext cx="8346626" cy="3530925"/>
          </a:xfrm>
          <a:prstGeom prst="rect">
            <a:avLst/>
          </a:prstGeom>
          <a:noFill/>
          <a:ln>
            <a:noFill/>
          </a:ln>
        </p:spPr>
      </p:pic>
      <p:cxnSp>
        <p:nvCxnSpPr>
          <p:cNvPr id="436" name="Google Shape;436;p36"/>
          <p:cNvCxnSpPr/>
          <p:nvPr/>
        </p:nvCxnSpPr>
        <p:spPr>
          <a:xfrm flipH="1">
            <a:off x="1680875" y="1692075"/>
            <a:ext cx="224100" cy="403500"/>
          </a:xfrm>
          <a:prstGeom prst="straightConnector1">
            <a:avLst/>
          </a:prstGeom>
          <a:noFill/>
          <a:ln cap="flat" cmpd="sng" w="9525">
            <a:solidFill>
              <a:srgbClr val="FF0000"/>
            </a:solidFill>
            <a:prstDash val="solid"/>
            <a:round/>
            <a:headEnd len="med" w="med" type="none"/>
            <a:tailEnd len="med" w="med" type="triangle"/>
          </a:ln>
        </p:spPr>
      </p:cxnSp>
      <p:cxnSp>
        <p:nvCxnSpPr>
          <p:cNvPr id="437" name="Google Shape;437;p36"/>
          <p:cNvCxnSpPr/>
          <p:nvPr/>
        </p:nvCxnSpPr>
        <p:spPr>
          <a:xfrm flipH="1">
            <a:off x="5385325" y="2207550"/>
            <a:ext cx="15900" cy="466200"/>
          </a:xfrm>
          <a:prstGeom prst="straightConnector1">
            <a:avLst/>
          </a:prstGeom>
          <a:noFill/>
          <a:ln cap="flat" cmpd="sng" w="9525">
            <a:solidFill>
              <a:srgbClr val="FF0000"/>
            </a:solidFill>
            <a:prstDash val="solid"/>
            <a:round/>
            <a:headEnd len="med" w="med" type="none"/>
            <a:tailEnd len="med" w="med" type="triangle"/>
          </a:ln>
        </p:spPr>
      </p:cxnSp>
      <p:cxnSp>
        <p:nvCxnSpPr>
          <p:cNvPr id="438" name="Google Shape;438;p36"/>
          <p:cNvCxnSpPr/>
          <p:nvPr/>
        </p:nvCxnSpPr>
        <p:spPr>
          <a:xfrm flipH="1">
            <a:off x="6210225" y="2327400"/>
            <a:ext cx="94200" cy="488700"/>
          </a:xfrm>
          <a:prstGeom prst="straightConnector1">
            <a:avLst/>
          </a:prstGeom>
          <a:noFill/>
          <a:ln cap="flat" cmpd="sng" w="9525">
            <a:solidFill>
              <a:srgbClr val="FF0000"/>
            </a:solidFill>
            <a:prstDash val="solid"/>
            <a:round/>
            <a:headEnd len="med" w="med" type="none"/>
            <a:tailEnd len="med" w="med" type="triangle"/>
          </a:ln>
        </p:spPr>
      </p:cxnSp>
      <p:cxnSp>
        <p:nvCxnSpPr>
          <p:cNvPr id="439" name="Google Shape;439;p36"/>
          <p:cNvCxnSpPr/>
          <p:nvPr/>
        </p:nvCxnSpPr>
        <p:spPr>
          <a:xfrm>
            <a:off x="4986625" y="2801475"/>
            <a:ext cx="13500" cy="477900"/>
          </a:xfrm>
          <a:prstGeom prst="straightConnector1">
            <a:avLst/>
          </a:prstGeom>
          <a:noFill/>
          <a:ln cap="flat" cmpd="sng" w="9525">
            <a:solidFill>
              <a:srgbClr val="FF0000"/>
            </a:solidFill>
            <a:prstDash val="solid"/>
            <a:round/>
            <a:headEnd len="med" w="med" type="none"/>
            <a:tailEnd len="med" w="med" type="triangle"/>
          </a:ln>
        </p:spPr>
      </p:cxnSp>
      <p:cxnSp>
        <p:nvCxnSpPr>
          <p:cNvPr id="440" name="Google Shape;440;p36"/>
          <p:cNvCxnSpPr/>
          <p:nvPr/>
        </p:nvCxnSpPr>
        <p:spPr>
          <a:xfrm flipH="1">
            <a:off x="2023900" y="3417800"/>
            <a:ext cx="49200" cy="432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7"/>
          <p:cNvSpPr txBox="1"/>
          <p:nvPr>
            <p:ph idx="4294967295" type="title"/>
          </p:nvPr>
        </p:nvSpPr>
        <p:spPr>
          <a:xfrm>
            <a:off x="1303800" y="141375"/>
            <a:ext cx="70305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energy consumption per zip code</a:t>
            </a:r>
            <a:endParaRPr/>
          </a:p>
        </p:txBody>
      </p:sp>
      <p:pic>
        <p:nvPicPr>
          <p:cNvPr id="446" name="Google Shape;446;p37"/>
          <p:cNvPicPr preferRelativeResize="0"/>
          <p:nvPr/>
        </p:nvPicPr>
        <p:blipFill>
          <a:blip r:embed="rId3">
            <a:alphaModFix/>
          </a:blip>
          <a:stretch>
            <a:fillRect/>
          </a:stretch>
        </p:blipFill>
        <p:spPr>
          <a:xfrm>
            <a:off x="1198075" y="925350"/>
            <a:ext cx="7591326" cy="413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1303800" y="141375"/>
            <a:ext cx="7030500" cy="7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Residential annual energy consumption per zip code</a:t>
            </a:r>
            <a:endParaRPr sz="2400"/>
          </a:p>
        </p:txBody>
      </p:sp>
      <p:sp>
        <p:nvSpPr>
          <p:cNvPr id="452" name="Google Shape;452;p38"/>
          <p:cNvSpPr txBox="1"/>
          <p:nvPr>
            <p:ph idx="1" type="body"/>
          </p:nvPr>
        </p:nvSpPr>
        <p:spPr>
          <a:xfrm>
            <a:off x="470150" y="1331125"/>
            <a:ext cx="7864200" cy="320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3" name="Google Shape;453;p38"/>
          <p:cNvPicPr preferRelativeResize="0"/>
          <p:nvPr/>
        </p:nvPicPr>
        <p:blipFill>
          <a:blip r:embed="rId3">
            <a:alphaModFix/>
          </a:blip>
          <a:stretch>
            <a:fillRect/>
          </a:stretch>
        </p:blipFill>
        <p:spPr>
          <a:xfrm>
            <a:off x="270825" y="1229075"/>
            <a:ext cx="8776776" cy="3762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9"/>
          <p:cNvSpPr txBox="1"/>
          <p:nvPr>
            <p:ph type="title"/>
          </p:nvPr>
        </p:nvSpPr>
        <p:spPr>
          <a:xfrm>
            <a:off x="1303800" y="-11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0" name="Google Shape;460;p39"/>
          <p:cNvPicPr preferRelativeResize="0"/>
          <p:nvPr/>
        </p:nvPicPr>
        <p:blipFill>
          <a:blip r:embed="rId3">
            <a:alphaModFix/>
          </a:blip>
          <a:stretch>
            <a:fillRect/>
          </a:stretch>
        </p:blipFill>
        <p:spPr>
          <a:xfrm>
            <a:off x="966484" y="979575"/>
            <a:ext cx="7460342" cy="408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residential</a:t>
            </a:r>
            <a:endParaRPr/>
          </a:p>
        </p:txBody>
      </p:sp>
      <p:sp>
        <p:nvSpPr>
          <p:cNvPr id="466" name="Google Shape;466;p40"/>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7" name="Google Shape;467;p40"/>
          <p:cNvPicPr preferRelativeResize="0"/>
          <p:nvPr/>
        </p:nvPicPr>
        <p:blipFill>
          <a:blip r:embed="rId3">
            <a:alphaModFix/>
          </a:blip>
          <a:stretch>
            <a:fillRect/>
          </a:stretch>
        </p:blipFill>
        <p:spPr>
          <a:xfrm>
            <a:off x="1063375" y="1337200"/>
            <a:ext cx="7235350" cy="380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4294967295" type="title"/>
          </p:nvPr>
        </p:nvSpPr>
        <p:spPr>
          <a:xfrm>
            <a:off x="1293475" y="598575"/>
            <a:ext cx="7030500" cy="5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Terms used by Nashville electric service</a:t>
            </a:r>
            <a:endParaRPr sz="2400"/>
          </a:p>
        </p:txBody>
      </p:sp>
      <p:sp>
        <p:nvSpPr>
          <p:cNvPr id="291" name="Google Shape;291;p15"/>
          <p:cNvSpPr txBox="1"/>
          <p:nvPr/>
        </p:nvSpPr>
        <p:spPr>
          <a:xfrm>
            <a:off x="1058775" y="1172775"/>
            <a:ext cx="7632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95D46"/>
              </a:buClr>
              <a:buSzPts val="1800"/>
              <a:buChar char="❖"/>
            </a:pPr>
            <a:r>
              <a:rPr b="1" lang="en" sz="1800"/>
              <a:t>Residential: </a:t>
            </a:r>
            <a:r>
              <a:rPr lang="en" sz="1800"/>
              <a:t>services for individual homes on permanent foundations, that are not part of a park. </a:t>
            </a:r>
            <a:endParaRPr sz="1800"/>
          </a:p>
          <a:p>
            <a:pPr indent="-342900" lvl="0" marL="457200" rtl="0" algn="l">
              <a:lnSpc>
                <a:spcPct val="115000"/>
              </a:lnSpc>
              <a:spcBef>
                <a:spcPts val="0"/>
              </a:spcBef>
              <a:spcAft>
                <a:spcPts val="0"/>
              </a:spcAft>
              <a:buClr>
                <a:srgbClr val="695D46"/>
              </a:buClr>
              <a:buSzPts val="1800"/>
              <a:buChar char="❖"/>
            </a:pPr>
            <a:r>
              <a:rPr b="1" lang="en" sz="1800"/>
              <a:t>Commercial:</a:t>
            </a:r>
            <a:r>
              <a:rPr lang="en" sz="1800"/>
              <a:t> services to permanent commercial or industrial structures, outbuildings on residential property (barns, shops, pump-houses, garages, etc.), or any three-phase service whether it is for residential or commercial use. </a:t>
            </a:r>
            <a:endParaRPr sz="1800"/>
          </a:p>
          <a:p>
            <a:pPr indent="-342900" lvl="0" marL="457200" rtl="0" algn="l">
              <a:lnSpc>
                <a:spcPct val="115000"/>
              </a:lnSpc>
              <a:spcBef>
                <a:spcPts val="0"/>
              </a:spcBef>
              <a:spcAft>
                <a:spcPts val="0"/>
              </a:spcAft>
              <a:buSzPts val="1800"/>
              <a:buChar char="❖"/>
            </a:pPr>
            <a:r>
              <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idx="4294967295" type="title"/>
          </p:nvPr>
        </p:nvSpPr>
        <p:spPr>
          <a:xfrm>
            <a:off x="1303800" y="369975"/>
            <a:ext cx="7030500" cy="7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Agenda</a:t>
            </a:r>
            <a:endParaRPr sz="2400"/>
          </a:p>
        </p:txBody>
      </p:sp>
      <p:sp>
        <p:nvSpPr>
          <p:cNvPr id="297" name="Google Shape;297;p16"/>
          <p:cNvSpPr txBox="1"/>
          <p:nvPr/>
        </p:nvSpPr>
        <p:spPr>
          <a:xfrm>
            <a:off x="700050" y="1295150"/>
            <a:ext cx="8238000" cy="3325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Classify consumers to different types</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Analyze trends and total annual electric consumption </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Analyze average annual energy consumption </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Show average annual energy consumption per customer type </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Show insights from the data for NES average energy consumption by zip code</a:t>
            </a:r>
            <a:endParaRPr sz="1800">
              <a:solidFill>
                <a:srgbClr val="695D46"/>
              </a:solidFill>
            </a:endParaRPr>
          </a:p>
          <a:p>
            <a:pPr indent="-342900" lvl="0" marL="457200" rtl="0" algn="l">
              <a:lnSpc>
                <a:spcPct val="150000"/>
              </a:lnSpc>
              <a:spcBef>
                <a:spcPts val="0"/>
              </a:spcBef>
              <a:spcAft>
                <a:spcPts val="0"/>
              </a:spcAft>
              <a:buClr>
                <a:srgbClr val="695D46"/>
              </a:buClr>
              <a:buSzPts val="1800"/>
              <a:buChar char="❖"/>
            </a:pPr>
            <a:r>
              <a:rPr lang="en" sz="1800">
                <a:solidFill>
                  <a:srgbClr val="695D46"/>
                </a:solidFill>
              </a:rPr>
              <a:t>The 10 highest and lowest energy consuming zip codes</a:t>
            </a:r>
            <a:endParaRPr sz="1800">
              <a:solidFill>
                <a:srgbClr val="695D46"/>
              </a:solidFill>
            </a:endParaRPr>
          </a:p>
          <a:p>
            <a:pPr indent="0" lvl="0" marL="457200" rtl="0" algn="l">
              <a:lnSpc>
                <a:spcPct val="100000"/>
              </a:lnSpc>
              <a:spcBef>
                <a:spcPts val="0"/>
              </a:spcBef>
              <a:spcAft>
                <a:spcPts val="0"/>
              </a:spcAft>
              <a:buNone/>
            </a:pPr>
            <a:r>
              <a:t/>
            </a:r>
            <a:endParaRPr sz="1800">
              <a:solidFill>
                <a:srgbClr val="695D46"/>
              </a:solidFill>
            </a:endParaRPr>
          </a:p>
          <a:p>
            <a:pPr indent="0" lvl="0" marL="0" rtl="0" algn="l">
              <a:lnSpc>
                <a:spcPct val="150000"/>
              </a:lnSpc>
              <a:spcBef>
                <a:spcPts val="0"/>
              </a:spcBef>
              <a:spcAft>
                <a:spcPts val="0"/>
              </a:spcAft>
              <a:buNone/>
            </a:pPr>
            <a:r>
              <a:t/>
            </a:r>
            <a:endParaRPr sz="2000">
              <a:solidFill>
                <a:srgbClr val="695D46"/>
              </a:solidFill>
            </a:endParaRPr>
          </a:p>
          <a:p>
            <a:pPr indent="0" lvl="0" marL="0" rtl="0" algn="l">
              <a:lnSpc>
                <a:spcPct val="150000"/>
              </a:lnSpc>
              <a:spcBef>
                <a:spcPts val="0"/>
              </a:spcBef>
              <a:spcAft>
                <a:spcPts val="0"/>
              </a:spcAft>
              <a:buNone/>
            </a:pPr>
            <a:r>
              <a:t/>
            </a:r>
            <a:endParaRPr sz="2000">
              <a:solidFill>
                <a:srgbClr val="695D4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idx="4294967295" type="title"/>
          </p:nvPr>
        </p:nvSpPr>
        <p:spPr>
          <a:xfrm>
            <a:off x="1303800" y="141375"/>
            <a:ext cx="7030500" cy="7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 the highest consumer?</a:t>
            </a:r>
            <a:endParaRPr/>
          </a:p>
        </p:txBody>
      </p:sp>
      <p:grpSp>
        <p:nvGrpSpPr>
          <p:cNvPr id="303" name="Google Shape;303;p17"/>
          <p:cNvGrpSpPr/>
          <p:nvPr/>
        </p:nvGrpSpPr>
        <p:grpSpPr>
          <a:xfrm>
            <a:off x="1882616" y="919297"/>
            <a:ext cx="4527253" cy="3529547"/>
            <a:chOff x="998936" y="1038100"/>
            <a:chExt cx="4469154" cy="3821925"/>
          </a:xfrm>
        </p:grpSpPr>
        <p:pic>
          <p:nvPicPr>
            <p:cNvPr id="304" name="Google Shape;304;p17"/>
            <p:cNvPicPr preferRelativeResize="0"/>
            <p:nvPr/>
          </p:nvPicPr>
          <p:blipFill>
            <a:blip r:embed="rId3">
              <a:alphaModFix/>
            </a:blip>
            <a:stretch>
              <a:fillRect/>
            </a:stretch>
          </p:blipFill>
          <p:spPr>
            <a:xfrm>
              <a:off x="998936" y="1038100"/>
              <a:ext cx="4469154" cy="3821925"/>
            </a:xfrm>
            <a:prstGeom prst="rect">
              <a:avLst/>
            </a:prstGeom>
            <a:noFill/>
            <a:ln>
              <a:noFill/>
            </a:ln>
          </p:spPr>
        </p:pic>
        <p:sp>
          <p:nvSpPr>
            <p:cNvPr id="305" name="Google Shape;305;p17"/>
            <p:cNvSpPr txBox="1"/>
            <p:nvPr/>
          </p:nvSpPr>
          <p:spPr>
            <a:xfrm>
              <a:off x="2756965" y="2032220"/>
              <a:ext cx="953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53.1%</a:t>
              </a:r>
              <a:endParaRPr sz="1200">
                <a:latin typeface="Nunito"/>
                <a:ea typeface="Nunito"/>
                <a:cs typeface="Nunito"/>
                <a:sym typeface="Nunito"/>
              </a:endParaRPr>
            </a:p>
          </p:txBody>
        </p:sp>
        <p:sp>
          <p:nvSpPr>
            <p:cNvPr id="306" name="Google Shape;306;p17"/>
            <p:cNvSpPr txBox="1"/>
            <p:nvPr/>
          </p:nvSpPr>
          <p:spPr>
            <a:xfrm>
              <a:off x="2445807" y="3522007"/>
              <a:ext cx="953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26.2%</a:t>
              </a:r>
              <a:endParaRPr sz="1200">
                <a:latin typeface="Nunito"/>
                <a:ea typeface="Nunito"/>
                <a:cs typeface="Nunito"/>
                <a:sym typeface="Nunito"/>
              </a:endParaRPr>
            </a:p>
          </p:txBody>
        </p:sp>
        <p:sp>
          <p:nvSpPr>
            <p:cNvPr id="307" name="Google Shape;307;p17"/>
            <p:cNvSpPr txBox="1"/>
            <p:nvPr/>
          </p:nvSpPr>
          <p:spPr>
            <a:xfrm>
              <a:off x="3699481" y="3438111"/>
              <a:ext cx="900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17.7%</a:t>
              </a:r>
              <a:endParaRPr sz="1200">
                <a:latin typeface="Nunito"/>
                <a:ea typeface="Nunito"/>
                <a:cs typeface="Nunito"/>
                <a:sym typeface="Nunito"/>
              </a:endParaRPr>
            </a:p>
          </p:txBody>
        </p:sp>
        <p:sp>
          <p:nvSpPr>
            <p:cNvPr id="308" name="Google Shape;308;p17"/>
            <p:cNvSpPr txBox="1"/>
            <p:nvPr/>
          </p:nvSpPr>
          <p:spPr>
            <a:xfrm>
              <a:off x="4267211" y="2870185"/>
              <a:ext cx="872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3%</a:t>
              </a:r>
              <a:endParaRPr sz="1200">
                <a:latin typeface="Nunito"/>
                <a:ea typeface="Nunito"/>
                <a:cs typeface="Nunito"/>
                <a:sym typeface="Nuni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idx="4294967295" type="title"/>
          </p:nvPr>
        </p:nvSpPr>
        <p:spPr>
          <a:xfrm>
            <a:off x="276600" y="31650"/>
            <a:ext cx="87033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Total Energy consumption in Nashville city (2012-2019)</a:t>
            </a:r>
            <a:endParaRPr sz="2400"/>
          </a:p>
        </p:txBody>
      </p:sp>
      <p:pic>
        <p:nvPicPr>
          <p:cNvPr id="314" name="Google Shape;314;p18"/>
          <p:cNvPicPr preferRelativeResize="0"/>
          <p:nvPr/>
        </p:nvPicPr>
        <p:blipFill>
          <a:blip r:embed="rId3">
            <a:alphaModFix/>
          </a:blip>
          <a:stretch>
            <a:fillRect/>
          </a:stretch>
        </p:blipFill>
        <p:spPr>
          <a:xfrm>
            <a:off x="152400" y="774625"/>
            <a:ext cx="8839202" cy="372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idx="4294967295" type="title"/>
          </p:nvPr>
        </p:nvSpPr>
        <p:spPr>
          <a:xfrm>
            <a:off x="789850" y="65175"/>
            <a:ext cx="81714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Avg</a:t>
            </a:r>
            <a:r>
              <a:rPr lang="en" sz="2400"/>
              <a:t> annual energy consumption in (kWh)</a:t>
            </a:r>
            <a:endParaRPr sz="2400"/>
          </a:p>
        </p:txBody>
      </p:sp>
      <p:pic>
        <p:nvPicPr>
          <p:cNvPr id="320" name="Google Shape;320;p19"/>
          <p:cNvPicPr preferRelativeResize="0"/>
          <p:nvPr/>
        </p:nvPicPr>
        <p:blipFill>
          <a:blip r:embed="rId3">
            <a:alphaModFix/>
          </a:blip>
          <a:stretch>
            <a:fillRect/>
          </a:stretch>
        </p:blipFill>
        <p:spPr>
          <a:xfrm>
            <a:off x="78450" y="1073525"/>
            <a:ext cx="9065549" cy="391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idx="4294967295" type="title"/>
          </p:nvPr>
        </p:nvSpPr>
        <p:spPr>
          <a:xfrm>
            <a:off x="47025" y="65175"/>
            <a:ext cx="9008100" cy="6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Avg a</a:t>
            </a:r>
            <a:r>
              <a:rPr lang="en" sz="2400"/>
              <a:t>nnual energy consumption by customer type</a:t>
            </a:r>
            <a:endParaRPr sz="2400"/>
          </a:p>
        </p:txBody>
      </p:sp>
      <p:pic>
        <p:nvPicPr>
          <p:cNvPr id="326" name="Google Shape;326;p20"/>
          <p:cNvPicPr preferRelativeResize="0"/>
          <p:nvPr/>
        </p:nvPicPr>
        <p:blipFill>
          <a:blip r:embed="rId3">
            <a:alphaModFix/>
          </a:blip>
          <a:stretch>
            <a:fillRect/>
          </a:stretch>
        </p:blipFill>
        <p:spPr>
          <a:xfrm>
            <a:off x="152400" y="843975"/>
            <a:ext cx="8612615" cy="414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Google Shape;331;p21"/>
          <p:cNvPicPr preferRelativeResize="0"/>
          <p:nvPr/>
        </p:nvPicPr>
        <p:blipFill>
          <a:blip r:embed="rId3">
            <a:alphaModFix/>
          </a:blip>
          <a:stretch>
            <a:fillRect/>
          </a:stretch>
        </p:blipFill>
        <p:spPr>
          <a:xfrm>
            <a:off x="1346950" y="730150"/>
            <a:ext cx="7416051" cy="3669000"/>
          </a:xfrm>
          <a:prstGeom prst="rect">
            <a:avLst/>
          </a:prstGeom>
          <a:noFill/>
          <a:ln>
            <a:noFill/>
          </a:ln>
        </p:spPr>
      </p:pic>
      <p:sp>
        <p:nvSpPr>
          <p:cNvPr id="332" name="Google Shape;332;p21"/>
          <p:cNvSpPr txBox="1"/>
          <p:nvPr/>
        </p:nvSpPr>
        <p:spPr>
          <a:xfrm>
            <a:off x="165250" y="-125"/>
            <a:ext cx="86739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Maven Pro"/>
                <a:ea typeface="Maven Pro"/>
                <a:cs typeface="Maven Pro"/>
                <a:sym typeface="Maven Pro"/>
              </a:rPr>
              <a:t>Avg monthly energy consumption by customer type</a:t>
            </a:r>
            <a:endParaRPr sz="2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