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aven Pro" pitchFamily="2" charset="77"/>
      <p:regular r:id="rId31"/>
      <p:bold r:id="rId32"/>
    </p:embeddedFont>
    <p:embeddedFont>
      <p:font typeface="Nunito" pitchFamily="2" charset="77"/>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0" d="100"/>
          <a:sy n="120" d="100"/>
        </p:scale>
        <p:origin x="200" y="5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In this capstone ...</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We define electricity intensity as electricity demand per person or dollar of economic activity. We argue that falling electricity intensity is driven largely by increased energy efficiency. Increases in efficiency across industrial, commercial and household sectors have arrested the growth in electricity consumption.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6d17b04af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6d17b04af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happening in 37203?</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d17b04af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6d17b04af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333333"/>
                </a:solidFill>
                <a:highlight>
                  <a:srgbClr val="FFFFFF"/>
                </a:highlight>
              </a:rPr>
              <a:t>Average annual electricity consumption for a U.S. residential utility customer was 10,972 kilowatthours (kWh), an average of about 914 kWh per month. Tennessee had the highest annual electricity consumption at 15,394 kWh per residential customer as per U.S. Energy information administration.</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6d17b04af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6d17b04af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d17b04af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d17b04af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d17b04af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6d17b04af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d17b04af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d17b04af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d17b04af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6d17b04af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6d17b04af6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6d17b04af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6d17b04af6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6d17b04af6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d17b04af6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6d17b04af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d17b04af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d17b04af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1" i="0" u="none" strike="noStrike" cap="none" dirty="0">
                <a:solidFill>
                  <a:srgbClr val="000000"/>
                </a:solidFill>
                <a:effectLst/>
                <a:latin typeface="Arial"/>
                <a:ea typeface="Arial"/>
                <a:cs typeface="Arial"/>
                <a:sym typeface="Arial"/>
              </a:rPr>
              <a:t>1922</a:t>
            </a:r>
            <a:r>
              <a:rPr lang="en-US" sz="1100" b="0" i="0" u="none" strike="noStrike" cap="none" dirty="0">
                <a:solidFill>
                  <a:srgbClr val="000000"/>
                </a:solidFill>
                <a:effectLst/>
                <a:latin typeface="Arial"/>
                <a:ea typeface="Arial"/>
                <a:cs typeface="Arial"/>
                <a:sym typeface="Arial"/>
              </a:rPr>
              <a:t> - Nashville's street car company merges into a new entity called the Tennessee Electric Power Co. (TEPCO).</a:t>
            </a:r>
          </a:p>
          <a:p>
            <a:pPr fontAlgn="base"/>
            <a:r>
              <a:rPr lang="en-US" sz="1100" b="1" i="0" u="none" strike="noStrike" cap="none" dirty="0">
                <a:solidFill>
                  <a:srgbClr val="000000"/>
                </a:solidFill>
                <a:effectLst/>
                <a:latin typeface="Arial"/>
                <a:ea typeface="Arial"/>
                <a:cs typeface="Arial"/>
                <a:sym typeface="Arial"/>
              </a:rPr>
              <a:t>1938</a:t>
            </a:r>
            <a:r>
              <a:rPr lang="en-US" sz="1100" b="0" i="0" u="none" strike="noStrike" cap="none" dirty="0">
                <a:solidFill>
                  <a:srgbClr val="000000"/>
                </a:solidFill>
                <a:effectLst/>
                <a:latin typeface="Arial"/>
                <a:ea typeface="Arial"/>
                <a:cs typeface="Arial"/>
                <a:sym typeface="Arial"/>
              </a:rPr>
              <a:t> - TEPCO sues the Tennessee Valley Authority for trying to sell power in Nashville.</a:t>
            </a:r>
          </a:p>
          <a:p>
            <a:pPr fontAlgn="base"/>
            <a:r>
              <a:rPr lang="en-US" sz="1100" b="1" i="0" u="none" strike="noStrike" cap="none" dirty="0">
                <a:solidFill>
                  <a:srgbClr val="000000"/>
                </a:solidFill>
                <a:effectLst/>
                <a:latin typeface="Arial"/>
                <a:ea typeface="Arial"/>
                <a:cs typeface="Arial"/>
                <a:sym typeface="Arial"/>
              </a:rPr>
              <a:t>1939</a:t>
            </a:r>
            <a:r>
              <a:rPr lang="en-US" sz="1100" b="0" i="0" u="none" strike="noStrike" cap="none" dirty="0">
                <a:solidFill>
                  <a:srgbClr val="000000"/>
                </a:solidFill>
                <a:effectLst/>
                <a:latin typeface="Arial"/>
                <a:ea typeface="Arial"/>
                <a:cs typeface="Arial"/>
                <a:sym typeface="Arial"/>
              </a:rPr>
              <a:t> - TVA wins the lawsuit and buys TEPCO for $79 million. Five-hundred employees of TEPCO become employees of the newly created Nashville Electric Service.</a:t>
            </a:r>
          </a:p>
          <a:p>
            <a:pPr fontAlgn="base"/>
            <a:r>
              <a:rPr lang="en-US" sz="1100" b="1" i="0" u="none" strike="noStrike" cap="none" dirty="0">
                <a:solidFill>
                  <a:srgbClr val="000000"/>
                </a:solidFill>
                <a:effectLst/>
                <a:latin typeface="Arial"/>
                <a:ea typeface="Arial"/>
                <a:cs typeface="Arial"/>
                <a:sym typeface="Arial"/>
              </a:rPr>
              <a:t>1950</a:t>
            </a:r>
            <a:r>
              <a:rPr lang="en-US" sz="1100" b="0" i="0" u="none" strike="noStrike" cap="none" dirty="0">
                <a:solidFill>
                  <a:srgbClr val="000000"/>
                </a:solidFill>
                <a:effectLst/>
                <a:latin typeface="Arial"/>
                <a:ea typeface="Arial"/>
                <a:cs typeface="Arial"/>
                <a:sym typeface="Arial"/>
              </a:rPr>
              <a:t> - Construction begins on NES' headquarters at Church Street and 13th Avenue.</a:t>
            </a:r>
          </a:p>
          <a:p>
            <a:pPr fontAlgn="base"/>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6d17b04af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6d17b04af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6d17b04af6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6d17b04af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SD error bars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d17b04af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d17b04af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plot could be better </a:t>
            </a:r>
            <a:endParaRPr/>
          </a:p>
          <a:p>
            <a:pPr marL="0" lvl="0" indent="0" algn="l" rtl="0">
              <a:spcBef>
                <a:spcPts val="0"/>
              </a:spcBef>
              <a:spcAft>
                <a:spcPts val="0"/>
              </a:spcAft>
              <a:buNone/>
            </a:pPr>
            <a:r>
              <a:rPr lang="en"/>
              <a:t>Annual avg of each zip code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d17b04af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6d17b04af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d17b04af6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d17b04af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Permits issued between 2015</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6cccee38c3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6cccee38c3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6d17b04af6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6d17b04af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2012/2018 comparison graph</a:t>
            </a:r>
            <a:endParaRPr/>
          </a:p>
          <a:p>
            <a:pPr marL="0" lvl="0" indent="0" algn="l" rtl="0">
              <a:spcBef>
                <a:spcPts val="0"/>
              </a:spcBef>
              <a:spcAft>
                <a:spcPts val="0"/>
              </a:spcAft>
              <a:buNone/>
            </a:pPr>
            <a:r>
              <a:rPr lang="en" sz="1050">
                <a:solidFill>
                  <a:srgbClr val="333333"/>
                </a:solidFill>
                <a:highlight>
                  <a:srgbClr val="FFFFFF"/>
                </a:highlight>
              </a:rPr>
              <a:t>Average annual electricity consumption for a U.S. residential utility customer was 10,972 kilowatthours (kWh), an average of about 914 kWh per month. Tennessee had the highest annual electricity consumption at 15,394 kWh per residential customer as per U.S. Energy information administration.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6cccee38c3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6cccee38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d17b04af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d17b04af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6d17b04af6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6d17b04af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NES will visit your property to design a lighting plan tailored to your needs</a:t>
            </a:r>
            <a:endParaRPr lang="en" sz="1600"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63793ba0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63793ba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6d17b04af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6d17b04af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cccee38c3_0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cccee38c3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Highest year being 2012, there is a decline trend lowest in 2019 as per the updated dataset on </a:t>
            </a:r>
            <a:r>
              <a:rPr lang="en" sz="850">
                <a:solidFill>
                  <a:srgbClr val="2F2F2F"/>
                </a:solidFill>
                <a:highlight>
                  <a:srgbClr val="FFFFFF"/>
                </a:highlight>
              </a:rPr>
              <a:t>December 20, 2019</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cccee38c3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cccee38c3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Decline in average energy consumption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cccee38c3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6cccee38c3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6cccee38c3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6cccee38c3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hyperlink" Target="https://www.statista.com/statistics/807951/average-monthly-electricity-usage-in-major-us-cities/" TargetMode="External"/><Relationship Id="rId3" Type="http://schemas.openxmlformats.org/officeDocument/2006/relationships/image" Target="../media/image3.jpg"/><Relationship Id="rId7" Type="http://schemas.openxmlformats.org/officeDocument/2006/relationships/hyperlink" Target="https://www.chooseenergy.com/news/article/the-states-that-use-the-most-and-least-amount-of-energy-per-household/"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hyperlink" Target="https://www.unitedstateszipcodes.org/" TargetMode="External"/><Relationship Id="rId5" Type="http://schemas.openxmlformats.org/officeDocument/2006/relationships/hyperlink" Target="https://www.eia.gov/" TargetMode="External"/><Relationship Id="rId4" Type="http://schemas.openxmlformats.org/officeDocument/2006/relationships/hyperlink" Target="https://data.nashville.gov/Energy-Usage/NES-Monthly-Energy-Consumption-by-Customer-Type-an/vbx7-mn5i" TargetMode="External"/><Relationship Id="rId9" Type="http://schemas.openxmlformats.org/officeDocument/2006/relationships/hyperlink" Target="https://www.nespower.com/content.aspx?page=abou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public.tableau.com/profile/bush1897#!/vizhome/EnergyConsumption_15781937576950/Mydashboard?publish=ye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059925" y="150400"/>
            <a:ext cx="6868200" cy="234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Analysis of Monthly Energy Consumption by Customer Type and Zip Code in Nashville TN</a:t>
            </a:r>
            <a:endParaRPr sz="3000"/>
          </a:p>
        </p:txBody>
      </p:sp>
      <p:pic>
        <p:nvPicPr>
          <p:cNvPr id="278" name="Google Shape;278;p13"/>
          <p:cNvPicPr preferRelativeResize="0"/>
          <p:nvPr/>
        </p:nvPicPr>
        <p:blipFill>
          <a:blip r:embed="rId4">
            <a:alphaModFix/>
          </a:blip>
          <a:stretch>
            <a:fillRect/>
          </a:stretch>
        </p:blipFill>
        <p:spPr>
          <a:xfrm>
            <a:off x="69475" y="150400"/>
            <a:ext cx="1986250" cy="1604900"/>
          </a:xfrm>
          <a:prstGeom prst="rect">
            <a:avLst/>
          </a:prstGeom>
          <a:noFill/>
          <a:ln>
            <a:noFill/>
          </a:ln>
        </p:spPr>
      </p:pic>
      <p:sp>
        <p:nvSpPr>
          <p:cNvPr id="279" name="Google Shape;279;p13"/>
          <p:cNvSpPr txBox="1"/>
          <p:nvPr/>
        </p:nvSpPr>
        <p:spPr>
          <a:xfrm>
            <a:off x="5667725" y="4157800"/>
            <a:ext cx="3366900" cy="81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3F3F3"/>
                </a:solidFill>
                <a:latin typeface="Nunito"/>
                <a:ea typeface="Nunito"/>
                <a:cs typeface="Nunito"/>
                <a:sym typeface="Nunito"/>
              </a:rPr>
              <a:t>By </a:t>
            </a:r>
            <a:endParaRPr sz="1800">
              <a:solidFill>
                <a:srgbClr val="F3F3F3"/>
              </a:solidFill>
              <a:latin typeface="Nunito"/>
              <a:ea typeface="Nunito"/>
              <a:cs typeface="Nunito"/>
              <a:sym typeface="Nunito"/>
            </a:endParaRPr>
          </a:p>
          <a:p>
            <a:pPr marL="0" lvl="0" indent="0" algn="ctr" rtl="0">
              <a:spcBef>
                <a:spcPts val="0"/>
              </a:spcBef>
              <a:spcAft>
                <a:spcPts val="0"/>
              </a:spcAft>
              <a:buNone/>
            </a:pPr>
            <a:r>
              <a:rPr lang="en" sz="1800">
                <a:solidFill>
                  <a:srgbClr val="F3F3F3"/>
                </a:solidFill>
                <a:latin typeface="Nunito"/>
                <a:ea typeface="Nunito"/>
                <a:cs typeface="Nunito"/>
                <a:sym typeface="Nunito"/>
              </a:rPr>
              <a:t>Peter Busienei</a:t>
            </a:r>
            <a:endParaRPr sz="1800">
              <a:solidFill>
                <a:srgbClr val="F3F3F3"/>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36"/>
        <p:cNvGrpSpPr/>
        <p:nvPr/>
      </p:nvGrpSpPr>
      <p:grpSpPr>
        <a:xfrm>
          <a:off x="0" y="0"/>
          <a:ext cx="0" cy="0"/>
          <a:chOff x="0" y="0"/>
          <a:chExt cx="0" cy="0"/>
        </a:xfrm>
      </p:grpSpPr>
      <p:sp>
        <p:nvSpPr>
          <p:cNvPr id="337" name="Google Shape;337;p22"/>
          <p:cNvSpPr txBox="1">
            <a:spLocks noGrp="1"/>
          </p:cNvSpPr>
          <p:nvPr>
            <p:ph type="title" idx="4294967295"/>
          </p:nvPr>
        </p:nvSpPr>
        <p:spPr>
          <a:xfrm>
            <a:off x="1314125" y="100050"/>
            <a:ext cx="7030500" cy="71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Total energy consumption per zip code</a:t>
            </a:r>
            <a:endParaRPr sz="2400"/>
          </a:p>
        </p:txBody>
      </p:sp>
      <p:pic>
        <p:nvPicPr>
          <p:cNvPr id="338" name="Google Shape;338;p22"/>
          <p:cNvPicPr preferRelativeResize="0"/>
          <p:nvPr/>
        </p:nvPicPr>
        <p:blipFill>
          <a:blip r:embed="rId4">
            <a:alphaModFix/>
          </a:blip>
          <a:stretch>
            <a:fillRect/>
          </a:stretch>
        </p:blipFill>
        <p:spPr>
          <a:xfrm>
            <a:off x="1838450" y="718950"/>
            <a:ext cx="5804500" cy="4272150"/>
          </a:xfrm>
          <a:prstGeom prst="rect">
            <a:avLst/>
          </a:prstGeom>
          <a:noFill/>
          <a:ln>
            <a:noFill/>
          </a:ln>
        </p:spPr>
      </p:pic>
      <p:pic>
        <p:nvPicPr>
          <p:cNvPr id="339" name="Google Shape;339;p22"/>
          <p:cNvPicPr preferRelativeResize="0"/>
          <p:nvPr/>
        </p:nvPicPr>
        <p:blipFill>
          <a:blip r:embed="rId5">
            <a:alphaModFix/>
          </a:blip>
          <a:stretch>
            <a:fillRect/>
          </a:stretch>
        </p:blipFill>
        <p:spPr>
          <a:xfrm>
            <a:off x="7787550" y="3166550"/>
            <a:ext cx="1225175" cy="1327875"/>
          </a:xfrm>
          <a:prstGeom prst="rect">
            <a:avLst/>
          </a:prstGeom>
          <a:noFill/>
          <a:ln>
            <a:noFill/>
          </a:ln>
        </p:spPr>
      </p:pic>
      <p:sp>
        <p:nvSpPr>
          <p:cNvPr id="340" name="Google Shape;340;p22"/>
          <p:cNvSpPr/>
          <p:nvPr/>
        </p:nvSpPr>
        <p:spPr>
          <a:xfrm rot="4752942">
            <a:off x="6279557" y="2533966"/>
            <a:ext cx="185985" cy="1495990"/>
          </a:xfrm>
          <a:prstGeom prst="downArrow">
            <a:avLst>
              <a:gd name="adj1" fmla="val 68252"/>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txBox="1"/>
          <p:nvPr/>
        </p:nvSpPr>
        <p:spPr>
          <a:xfrm>
            <a:off x="5322800" y="3256000"/>
            <a:ext cx="537900" cy="25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NSS</a:t>
            </a:r>
            <a:endParaRPr sz="800" b="1">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45"/>
        <p:cNvGrpSpPr/>
        <p:nvPr/>
      </p:nvGrpSpPr>
      <p:grpSpPr>
        <a:xfrm>
          <a:off x="0" y="0"/>
          <a:ext cx="0" cy="0"/>
          <a:chOff x="0" y="0"/>
          <a:chExt cx="0" cy="0"/>
        </a:xfrm>
      </p:grpSpPr>
      <p:sp>
        <p:nvSpPr>
          <p:cNvPr id="346" name="Google Shape;346;p23"/>
          <p:cNvSpPr txBox="1">
            <a:spLocks noGrp="1"/>
          </p:cNvSpPr>
          <p:nvPr>
            <p:ph type="title" idx="4294967295"/>
          </p:nvPr>
        </p:nvSpPr>
        <p:spPr>
          <a:xfrm>
            <a:off x="1303800" y="65175"/>
            <a:ext cx="7030500" cy="6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Avg monthly energy consumption per zip code</a:t>
            </a:r>
            <a:endParaRPr sz="2400"/>
          </a:p>
        </p:txBody>
      </p:sp>
      <p:pic>
        <p:nvPicPr>
          <p:cNvPr id="347" name="Google Shape;347;p23"/>
          <p:cNvPicPr preferRelativeResize="0"/>
          <p:nvPr/>
        </p:nvPicPr>
        <p:blipFill>
          <a:blip r:embed="rId4">
            <a:alphaModFix/>
          </a:blip>
          <a:stretch>
            <a:fillRect/>
          </a:stretch>
        </p:blipFill>
        <p:spPr>
          <a:xfrm>
            <a:off x="1075550" y="988275"/>
            <a:ext cx="6702123" cy="3948650"/>
          </a:xfrm>
          <a:prstGeom prst="rect">
            <a:avLst/>
          </a:prstGeom>
          <a:noFill/>
          <a:ln>
            <a:noFill/>
          </a:ln>
        </p:spPr>
      </p:pic>
      <p:sp>
        <p:nvSpPr>
          <p:cNvPr id="348" name="Google Shape;348;p23"/>
          <p:cNvSpPr txBox="1"/>
          <p:nvPr/>
        </p:nvSpPr>
        <p:spPr>
          <a:xfrm>
            <a:off x="3884825" y="4762500"/>
            <a:ext cx="970800" cy="2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Nunito"/>
                <a:ea typeface="Nunito"/>
                <a:cs typeface="Nunito"/>
                <a:sym typeface="Nunito"/>
              </a:rPr>
              <a:t>Zip code</a:t>
            </a:r>
            <a:endParaRPr sz="10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idx="4294967295"/>
          </p:nvPr>
        </p:nvSpPr>
        <p:spPr>
          <a:xfrm>
            <a:off x="1303800" y="65175"/>
            <a:ext cx="7030500" cy="6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Residential energy consumption per month</a:t>
            </a:r>
            <a:endParaRPr sz="2400"/>
          </a:p>
        </p:txBody>
      </p:sp>
      <p:pic>
        <p:nvPicPr>
          <p:cNvPr id="354" name="Google Shape;354;p24"/>
          <p:cNvPicPr preferRelativeResize="0"/>
          <p:nvPr/>
        </p:nvPicPr>
        <p:blipFill>
          <a:blip r:embed="rId3">
            <a:alphaModFix/>
          </a:blip>
          <a:stretch>
            <a:fillRect/>
          </a:stretch>
        </p:blipFill>
        <p:spPr>
          <a:xfrm>
            <a:off x="1905000" y="844275"/>
            <a:ext cx="5512037" cy="41468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58"/>
        <p:cNvGrpSpPr/>
        <p:nvPr/>
      </p:nvGrpSpPr>
      <p:grpSpPr>
        <a:xfrm>
          <a:off x="0" y="0"/>
          <a:ext cx="0" cy="0"/>
          <a:chOff x="0" y="0"/>
          <a:chExt cx="0" cy="0"/>
        </a:xfrm>
      </p:grpSpPr>
      <p:sp>
        <p:nvSpPr>
          <p:cNvPr id="359" name="Google Shape;359;p25"/>
          <p:cNvSpPr txBox="1">
            <a:spLocks noGrp="1"/>
          </p:cNvSpPr>
          <p:nvPr>
            <p:ph type="title" idx="4294967295"/>
          </p:nvPr>
        </p:nvSpPr>
        <p:spPr>
          <a:xfrm>
            <a:off x="1303800" y="65175"/>
            <a:ext cx="7030500" cy="55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Lowest energy consuming zip codes</a:t>
            </a:r>
            <a:endParaRPr sz="2400"/>
          </a:p>
        </p:txBody>
      </p:sp>
      <p:pic>
        <p:nvPicPr>
          <p:cNvPr id="360" name="Google Shape;360;p25"/>
          <p:cNvPicPr preferRelativeResize="0"/>
          <p:nvPr/>
        </p:nvPicPr>
        <p:blipFill>
          <a:blip r:embed="rId4">
            <a:alphaModFix/>
          </a:blip>
          <a:stretch>
            <a:fillRect/>
          </a:stretch>
        </p:blipFill>
        <p:spPr>
          <a:xfrm>
            <a:off x="96025" y="1727065"/>
            <a:ext cx="5150751" cy="2770460"/>
          </a:xfrm>
          <a:prstGeom prst="rect">
            <a:avLst/>
          </a:prstGeom>
          <a:noFill/>
          <a:ln>
            <a:noFill/>
          </a:ln>
        </p:spPr>
      </p:pic>
      <p:pic>
        <p:nvPicPr>
          <p:cNvPr id="361" name="Google Shape;361;p25"/>
          <p:cNvPicPr preferRelativeResize="0"/>
          <p:nvPr/>
        </p:nvPicPr>
        <p:blipFill>
          <a:blip r:embed="rId5">
            <a:alphaModFix/>
          </a:blip>
          <a:stretch>
            <a:fillRect/>
          </a:stretch>
        </p:blipFill>
        <p:spPr>
          <a:xfrm>
            <a:off x="5322975" y="1765125"/>
            <a:ext cx="3744826" cy="273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65"/>
        <p:cNvGrpSpPr/>
        <p:nvPr/>
      </p:nvGrpSpPr>
      <p:grpSpPr>
        <a:xfrm>
          <a:off x="0" y="0"/>
          <a:ext cx="0" cy="0"/>
          <a:chOff x="0" y="0"/>
          <a:chExt cx="0" cy="0"/>
        </a:xfrm>
      </p:grpSpPr>
      <p:sp>
        <p:nvSpPr>
          <p:cNvPr id="366" name="Google Shape;366;p26"/>
          <p:cNvSpPr txBox="1">
            <a:spLocks noGrp="1"/>
          </p:cNvSpPr>
          <p:nvPr>
            <p:ph type="title" idx="4294967295"/>
          </p:nvPr>
        </p:nvSpPr>
        <p:spPr>
          <a:xfrm>
            <a:off x="1303800" y="65175"/>
            <a:ext cx="7030500" cy="55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Top 10 energy consuming zip codes</a:t>
            </a:r>
            <a:endParaRPr sz="2400"/>
          </a:p>
        </p:txBody>
      </p:sp>
      <p:pic>
        <p:nvPicPr>
          <p:cNvPr id="367" name="Google Shape;367;p26"/>
          <p:cNvPicPr preferRelativeResize="0"/>
          <p:nvPr/>
        </p:nvPicPr>
        <p:blipFill>
          <a:blip r:embed="rId4">
            <a:alphaModFix/>
          </a:blip>
          <a:stretch>
            <a:fillRect/>
          </a:stretch>
        </p:blipFill>
        <p:spPr>
          <a:xfrm>
            <a:off x="61075" y="2467271"/>
            <a:ext cx="4510925" cy="2575504"/>
          </a:xfrm>
          <a:prstGeom prst="rect">
            <a:avLst/>
          </a:prstGeom>
          <a:noFill/>
          <a:ln>
            <a:noFill/>
          </a:ln>
        </p:spPr>
      </p:pic>
      <p:pic>
        <p:nvPicPr>
          <p:cNvPr id="368" name="Google Shape;368;p26"/>
          <p:cNvPicPr preferRelativeResize="0"/>
          <p:nvPr/>
        </p:nvPicPr>
        <p:blipFill>
          <a:blip r:embed="rId5">
            <a:alphaModFix/>
          </a:blip>
          <a:stretch>
            <a:fillRect/>
          </a:stretch>
        </p:blipFill>
        <p:spPr>
          <a:xfrm>
            <a:off x="4619775" y="733300"/>
            <a:ext cx="4510925" cy="267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72"/>
        <p:cNvGrpSpPr/>
        <p:nvPr/>
      </p:nvGrpSpPr>
      <p:grpSpPr>
        <a:xfrm>
          <a:off x="0" y="0"/>
          <a:ext cx="0" cy="0"/>
          <a:chOff x="0" y="0"/>
          <a:chExt cx="0" cy="0"/>
        </a:xfrm>
      </p:grpSpPr>
      <p:sp>
        <p:nvSpPr>
          <p:cNvPr id="373" name="Google Shape;373;p27"/>
          <p:cNvSpPr txBox="1">
            <a:spLocks noGrp="1"/>
          </p:cNvSpPr>
          <p:nvPr>
            <p:ph type="title" idx="4294967295"/>
          </p:nvPr>
        </p:nvSpPr>
        <p:spPr>
          <a:xfrm>
            <a:off x="547400" y="141375"/>
            <a:ext cx="8417400" cy="53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Where is more energy consumed?</a:t>
            </a:r>
            <a:endParaRPr sz="2400"/>
          </a:p>
        </p:txBody>
      </p:sp>
      <p:pic>
        <p:nvPicPr>
          <p:cNvPr id="374" name="Google Shape;374;p27"/>
          <p:cNvPicPr preferRelativeResize="0"/>
          <p:nvPr/>
        </p:nvPicPr>
        <p:blipFill>
          <a:blip r:embed="rId4">
            <a:alphaModFix/>
          </a:blip>
          <a:stretch>
            <a:fillRect/>
          </a:stretch>
        </p:blipFill>
        <p:spPr>
          <a:xfrm>
            <a:off x="1458825" y="771900"/>
            <a:ext cx="5866474" cy="431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78"/>
        <p:cNvGrpSpPr/>
        <p:nvPr/>
      </p:nvGrpSpPr>
      <p:grpSpPr>
        <a:xfrm>
          <a:off x="0" y="0"/>
          <a:ext cx="0" cy="0"/>
          <a:chOff x="0" y="0"/>
          <a:chExt cx="0" cy="0"/>
        </a:xfrm>
      </p:grpSpPr>
      <p:sp>
        <p:nvSpPr>
          <p:cNvPr id="379" name="Google Shape;379;p28"/>
          <p:cNvSpPr txBox="1">
            <a:spLocks noGrp="1"/>
          </p:cNvSpPr>
          <p:nvPr>
            <p:ph type="body" idx="4294967295"/>
          </p:nvPr>
        </p:nvSpPr>
        <p:spPr>
          <a:xfrm>
            <a:off x="1303800" y="1300950"/>
            <a:ext cx="7030500" cy="33570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dirty="0" err="1"/>
              <a:t>Data.Nashville.gov</a:t>
            </a:r>
            <a:r>
              <a:rPr lang="en" dirty="0"/>
              <a:t> (</a:t>
            </a:r>
            <a:r>
              <a:rPr lang="en" sz="1100" u="sng" dirty="0">
                <a:solidFill>
                  <a:schemeClr val="hlink"/>
                </a:solidFill>
                <a:latin typeface="Arial"/>
                <a:ea typeface="Arial"/>
                <a:cs typeface="Arial"/>
                <a:sym typeface="Arial"/>
                <a:hlinkClick r:id="rId4"/>
              </a:rPr>
              <a:t>https://data.nashville.gov/Energy-Usage/NES-Monthly-Energy-Consumption-by-Customer-Type-an/vbx7-mn5i</a:t>
            </a:r>
            <a:r>
              <a:rPr lang="en" dirty="0"/>
              <a:t>)</a:t>
            </a:r>
            <a:endParaRPr dirty="0"/>
          </a:p>
          <a:p>
            <a:pPr marL="457200" lvl="0" indent="-311150" algn="l" rtl="0">
              <a:lnSpc>
                <a:spcPct val="150000"/>
              </a:lnSpc>
              <a:spcBef>
                <a:spcPts val="0"/>
              </a:spcBef>
              <a:spcAft>
                <a:spcPts val="0"/>
              </a:spcAft>
              <a:buSzPts val="1300"/>
              <a:buChar char="❖"/>
            </a:pPr>
            <a:r>
              <a:rPr lang="en" dirty="0"/>
              <a:t>U.S. Energy Information administration( </a:t>
            </a:r>
            <a:r>
              <a:rPr lang="en" sz="1100" u="sng" dirty="0">
                <a:solidFill>
                  <a:schemeClr val="hlink"/>
                </a:solidFill>
                <a:latin typeface="Arial"/>
                <a:ea typeface="Arial"/>
                <a:cs typeface="Arial"/>
                <a:sym typeface="Arial"/>
                <a:hlinkClick r:id="rId5"/>
              </a:rPr>
              <a:t>https://www.eia.gov/</a:t>
            </a:r>
            <a:r>
              <a:rPr lang="en" dirty="0"/>
              <a:t>)</a:t>
            </a:r>
            <a:endParaRPr dirty="0"/>
          </a:p>
          <a:p>
            <a:pPr marL="457200" lvl="0" indent="-311150" algn="l" rtl="0">
              <a:lnSpc>
                <a:spcPct val="150000"/>
              </a:lnSpc>
              <a:spcBef>
                <a:spcPts val="0"/>
              </a:spcBef>
              <a:spcAft>
                <a:spcPts val="0"/>
              </a:spcAft>
              <a:buSzPts val="1300"/>
              <a:buChar char="❖"/>
            </a:pPr>
            <a:r>
              <a:rPr lang="en" dirty="0"/>
              <a:t>United States zip codes(</a:t>
            </a:r>
            <a:r>
              <a:rPr lang="en" sz="1100" u="sng" dirty="0">
                <a:solidFill>
                  <a:schemeClr val="hlink"/>
                </a:solidFill>
                <a:latin typeface="Arial"/>
                <a:ea typeface="Arial"/>
                <a:cs typeface="Arial"/>
                <a:sym typeface="Arial"/>
                <a:hlinkClick r:id="rId6"/>
              </a:rPr>
              <a:t>https://www.unitedstateszipcodes.org/</a:t>
            </a:r>
            <a:r>
              <a:rPr lang="en" dirty="0"/>
              <a:t>)</a:t>
            </a:r>
            <a:endParaRPr dirty="0"/>
          </a:p>
          <a:p>
            <a:pPr marL="457200" lvl="0" indent="-311150" algn="l" rtl="0">
              <a:lnSpc>
                <a:spcPct val="150000"/>
              </a:lnSpc>
              <a:spcBef>
                <a:spcPts val="0"/>
              </a:spcBef>
              <a:spcAft>
                <a:spcPts val="0"/>
              </a:spcAft>
              <a:buSzPts val="1300"/>
              <a:buChar char="❖"/>
            </a:pPr>
            <a:r>
              <a:rPr lang="en" dirty="0"/>
              <a:t>Choose energy (</a:t>
            </a:r>
            <a:r>
              <a:rPr lang="en" sz="1100" u="sng" dirty="0">
                <a:solidFill>
                  <a:schemeClr val="hlink"/>
                </a:solidFill>
                <a:latin typeface="Arial"/>
                <a:ea typeface="Arial"/>
                <a:cs typeface="Arial"/>
                <a:sym typeface="Arial"/>
                <a:hlinkClick r:id="rId7"/>
              </a:rPr>
              <a:t>https://www.chooseenergy.com/news/article/the-states-that-use-the-most-and-least-amount-of-energy-per-household/</a:t>
            </a:r>
            <a:r>
              <a:rPr lang="en" dirty="0"/>
              <a:t>)</a:t>
            </a:r>
            <a:endParaRPr dirty="0"/>
          </a:p>
          <a:p>
            <a:pPr marL="457200" lvl="0" indent="-311150" algn="l" rtl="0">
              <a:lnSpc>
                <a:spcPct val="150000"/>
              </a:lnSpc>
              <a:spcBef>
                <a:spcPts val="0"/>
              </a:spcBef>
              <a:spcAft>
                <a:spcPts val="0"/>
              </a:spcAft>
              <a:buSzPts val="1300"/>
              <a:buChar char="❖"/>
            </a:pPr>
            <a:r>
              <a:rPr lang="en" dirty="0" err="1"/>
              <a:t>Statistica</a:t>
            </a:r>
            <a:r>
              <a:rPr lang="en" dirty="0"/>
              <a:t> (</a:t>
            </a:r>
            <a:r>
              <a:rPr lang="en" sz="1100" u="sng" dirty="0">
                <a:solidFill>
                  <a:schemeClr val="hlink"/>
                </a:solidFill>
                <a:latin typeface="Arial"/>
                <a:ea typeface="Arial"/>
                <a:cs typeface="Arial"/>
                <a:sym typeface="Arial"/>
                <a:hlinkClick r:id="rId8"/>
              </a:rPr>
              <a:t>https://www.statista.com/statistics/807951/average-monthly-electricity-usage-in-major-us-cities/</a:t>
            </a:r>
            <a:r>
              <a:rPr lang="en" dirty="0"/>
              <a:t>)</a:t>
            </a:r>
          </a:p>
          <a:p>
            <a:pPr lvl="0">
              <a:lnSpc>
                <a:spcPct val="150000"/>
              </a:lnSpc>
              <a:buChar char="❖"/>
            </a:pPr>
            <a:r>
              <a:rPr lang="en" dirty="0"/>
              <a:t> Nashville Electric Service </a:t>
            </a:r>
            <a:r>
              <a:rPr lang="en-US" dirty="0">
                <a:hlinkClick r:id="rId9"/>
              </a:rPr>
              <a:t>https://www.nespower.com</a:t>
            </a:r>
            <a:endParaRPr dirty="0"/>
          </a:p>
          <a:p>
            <a:pPr marL="457200" lvl="0" indent="-311150" algn="l" rtl="0">
              <a:lnSpc>
                <a:spcPct val="150000"/>
              </a:lnSpc>
              <a:spcBef>
                <a:spcPts val="0"/>
              </a:spcBef>
              <a:spcAft>
                <a:spcPts val="0"/>
              </a:spcAft>
              <a:buSzPts val="1300"/>
              <a:buChar char="❖"/>
            </a:pPr>
            <a:endParaRPr dirty="0"/>
          </a:p>
        </p:txBody>
      </p:sp>
      <p:sp>
        <p:nvSpPr>
          <p:cNvPr id="380" name="Google Shape;380;p28"/>
          <p:cNvSpPr txBox="1">
            <a:spLocks noGrp="1"/>
          </p:cNvSpPr>
          <p:nvPr>
            <p:ph type="title" idx="4294967295"/>
          </p:nvPr>
        </p:nvSpPr>
        <p:spPr>
          <a:xfrm>
            <a:off x="1303800" y="598575"/>
            <a:ext cx="7030500" cy="4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9"/>
          <p:cNvSpPr txBox="1">
            <a:spLocks noGrp="1"/>
          </p:cNvSpPr>
          <p:nvPr>
            <p:ph type="title" idx="4294967295"/>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title"/>
          </p:nvPr>
        </p:nvSpPr>
        <p:spPr>
          <a:xfrm>
            <a:off x="1303800" y="598575"/>
            <a:ext cx="70305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Tableau Viz</a:t>
            </a:r>
            <a:endParaRPr/>
          </a:p>
        </p:txBody>
      </p:sp>
      <p:sp>
        <p:nvSpPr>
          <p:cNvPr id="391" name="Google Shape;391;p3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latin typeface="Arial"/>
                <a:ea typeface="Arial"/>
                <a:cs typeface="Arial"/>
                <a:sym typeface="Arial"/>
                <a:hlinkClick r:id="rId3"/>
              </a:rPr>
              <a:t>https://public.tableau.com/profile/bush1897#!/vizhome/EnergyConsumption_15781937576950/Mydashboard?publish=yes</a:t>
            </a: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1"/>
          <p:cNvSpPr txBox="1">
            <a:spLocks noGrp="1"/>
          </p:cNvSpPr>
          <p:nvPr>
            <p:ph type="title" idx="4294967295"/>
          </p:nvPr>
        </p:nvSpPr>
        <p:spPr>
          <a:xfrm>
            <a:off x="1303800" y="6747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
            <a:lum/>
          </a:blip>
          <a:srcRect/>
          <a:stretch>
            <a:fillRect t="-22000" b="-22000"/>
          </a:stretch>
        </a:blipFill>
        <a:effectLst/>
      </p:bgPr>
    </p:bg>
    <p:spTree>
      <p:nvGrpSpPr>
        <p:cNvPr id="1" name="Shape 283"/>
        <p:cNvGrpSpPr/>
        <p:nvPr/>
      </p:nvGrpSpPr>
      <p:grpSpPr>
        <a:xfrm>
          <a:off x="0" y="0"/>
          <a:ext cx="0" cy="0"/>
          <a:chOff x="0" y="0"/>
          <a:chExt cx="0" cy="0"/>
        </a:xfrm>
      </p:grpSpPr>
      <p:sp>
        <p:nvSpPr>
          <p:cNvPr id="284" name="Google Shape;284;p14"/>
          <p:cNvSpPr txBox="1"/>
          <p:nvPr/>
        </p:nvSpPr>
        <p:spPr>
          <a:xfrm>
            <a:off x="980050" y="1106275"/>
            <a:ext cx="8076600" cy="3656100"/>
          </a:xfrm>
          <a:prstGeom prst="rect">
            <a:avLst/>
          </a:prstGeom>
          <a:noFill/>
          <a:ln>
            <a:noFill/>
          </a:ln>
        </p:spPr>
        <p:txBody>
          <a:bodyPr spcFirstLastPara="1" wrap="square" lIns="91425" tIns="91425" rIns="91425" bIns="91425" anchor="t" anchorCtr="0">
            <a:noAutofit/>
          </a:bodyPr>
          <a:lstStyle/>
          <a:p>
            <a:pPr marL="285750" lvl="0" indent="-285750">
              <a:lnSpc>
                <a:spcPct val="150000"/>
              </a:lnSpc>
              <a:buFont typeface="Arial" panose="020B0604020202020204" pitchFamily="34" charset="0"/>
              <a:buChar char="•"/>
            </a:pPr>
            <a:r>
              <a:rPr lang="en-US" dirty="0">
                <a:highlight>
                  <a:srgbClr val="FFFFFF"/>
                </a:highlight>
              </a:rPr>
              <a:t>Nashville Electric Service(NES) is one of the 12 largest public electric utilities in the nation, distributing energy to more than 400,000 customers in Middle Tennessee.</a:t>
            </a:r>
          </a:p>
          <a:p>
            <a:pPr marL="285750" lvl="0" indent="-285750">
              <a:lnSpc>
                <a:spcPct val="150000"/>
              </a:lnSpc>
              <a:buFont typeface="Arial" panose="020B0604020202020204" pitchFamily="34" charset="0"/>
              <a:buChar char="•"/>
            </a:pPr>
            <a:r>
              <a:rPr lang="en-US" dirty="0">
                <a:highlight>
                  <a:srgbClr val="FFFFFF"/>
                </a:highlight>
              </a:rPr>
              <a:t>NES has been in service for 80 years</a:t>
            </a:r>
          </a:p>
          <a:p>
            <a:pPr marL="285750" indent="-285750">
              <a:lnSpc>
                <a:spcPct val="150000"/>
              </a:lnSpc>
              <a:buFont typeface="Arial" panose="020B0604020202020204" pitchFamily="34" charset="0"/>
              <a:buChar char="•"/>
            </a:pPr>
            <a:r>
              <a:rPr lang="en-US" dirty="0">
                <a:highlight>
                  <a:srgbClr val="FFFFFF"/>
                </a:highlight>
              </a:rPr>
              <a:t>NES is among only four percent of all public utilities in the country to receive the Reliable Public Power Providers Diamond Award, the industry’s highest honor for offering safe and reliable electricity to customers.</a:t>
            </a:r>
          </a:p>
          <a:p>
            <a:pPr marL="285750" lvl="0" indent="-285750">
              <a:lnSpc>
                <a:spcPct val="150000"/>
              </a:lnSpc>
              <a:buFont typeface="Arial" panose="020B0604020202020204" pitchFamily="34" charset="0"/>
              <a:buChar char="•"/>
            </a:pPr>
            <a:r>
              <a:rPr lang="en" dirty="0">
                <a:solidFill>
                  <a:srgbClr val="333333"/>
                </a:solidFill>
                <a:highlight>
                  <a:srgbClr val="FAFAFA"/>
                </a:highlight>
              </a:rPr>
              <a:t>Average price of electricity: 10.65 ¢/kWh</a:t>
            </a:r>
          </a:p>
          <a:p>
            <a:pPr marL="285750" lvl="0" indent="-285750">
              <a:lnSpc>
                <a:spcPct val="150000"/>
              </a:lnSpc>
              <a:buFont typeface="Arial" panose="020B0604020202020204" pitchFamily="34" charset="0"/>
              <a:buChar char="•"/>
            </a:pPr>
            <a:r>
              <a:rPr lang="en" dirty="0">
                <a:solidFill>
                  <a:srgbClr val="333333"/>
                </a:solidFill>
                <a:highlight>
                  <a:srgbClr val="FAFAFA"/>
                </a:highlight>
              </a:rPr>
              <a:t>Average monthly usage: 1,238 kWh per customer (2nd highest in the nation)</a:t>
            </a:r>
          </a:p>
          <a:p>
            <a:pPr marL="285750" lvl="0" indent="-285750">
              <a:lnSpc>
                <a:spcPct val="150000"/>
              </a:lnSpc>
              <a:buFont typeface="Arial" panose="020B0604020202020204" pitchFamily="34" charset="0"/>
              <a:buChar char="•"/>
            </a:pPr>
            <a:r>
              <a:rPr lang="en" dirty="0">
                <a:solidFill>
                  <a:srgbClr val="333333"/>
                </a:solidFill>
                <a:highlight>
                  <a:srgbClr val="FAFAFA"/>
                </a:highlight>
              </a:rPr>
              <a:t>Average monthly bill: $129 (7th highest)</a:t>
            </a:r>
          </a:p>
          <a:p>
            <a:pPr marL="457200" marR="215900" lvl="0" indent="0" algn="l" rtl="0">
              <a:lnSpc>
                <a:spcPct val="150000"/>
              </a:lnSpc>
              <a:spcBef>
                <a:spcPts val="3100"/>
              </a:spcBef>
              <a:spcAft>
                <a:spcPts val="0"/>
              </a:spcAft>
              <a:buNone/>
            </a:pPr>
            <a:endParaRPr sz="1200" dirty="0">
              <a:solidFill>
                <a:srgbClr val="333333"/>
              </a:solidFill>
            </a:endParaRPr>
          </a:p>
          <a:p>
            <a:pPr marL="457200" marR="215900" lvl="0" indent="0" algn="l" rtl="0">
              <a:lnSpc>
                <a:spcPct val="115000"/>
              </a:lnSpc>
              <a:spcBef>
                <a:spcPts val="3100"/>
              </a:spcBef>
              <a:spcAft>
                <a:spcPts val="3100"/>
              </a:spcAft>
              <a:buNone/>
            </a:pPr>
            <a:endParaRPr dirty="0">
              <a:solidFill>
                <a:srgbClr val="333333"/>
              </a:solidFill>
            </a:endParaRPr>
          </a:p>
        </p:txBody>
      </p:sp>
      <p:sp>
        <p:nvSpPr>
          <p:cNvPr id="285" name="Google Shape;285;p14"/>
          <p:cNvSpPr txBox="1">
            <a:spLocks noGrp="1"/>
          </p:cNvSpPr>
          <p:nvPr>
            <p:ph type="title" idx="4294967295"/>
          </p:nvPr>
        </p:nvSpPr>
        <p:spPr>
          <a:xfrm>
            <a:off x="1272825" y="227900"/>
            <a:ext cx="7030500" cy="74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Facts</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idx="4294967295"/>
          </p:nvPr>
        </p:nvSpPr>
        <p:spPr>
          <a:xfrm>
            <a:off x="1303800" y="141375"/>
            <a:ext cx="72687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Nashville daily avg population growth</a:t>
            </a:r>
            <a:endParaRPr/>
          </a:p>
        </p:txBody>
      </p:sp>
      <p:pic>
        <p:nvPicPr>
          <p:cNvPr id="402" name="Google Shape;402;p32"/>
          <p:cNvPicPr preferRelativeResize="0"/>
          <p:nvPr/>
        </p:nvPicPr>
        <p:blipFill>
          <a:blip r:embed="rId3">
            <a:alphaModFix/>
          </a:blip>
          <a:stretch>
            <a:fillRect/>
          </a:stretch>
        </p:blipFill>
        <p:spPr>
          <a:xfrm>
            <a:off x="2357375" y="907975"/>
            <a:ext cx="4809354" cy="4235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3"/>
          <p:cNvSpPr txBox="1">
            <a:spLocks noGrp="1"/>
          </p:cNvSpPr>
          <p:nvPr>
            <p:ph type="title" idx="4294967295"/>
          </p:nvPr>
        </p:nvSpPr>
        <p:spPr>
          <a:xfrm>
            <a:off x="764300" y="65175"/>
            <a:ext cx="7569900" cy="6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Energy consumption trends over the years</a:t>
            </a:r>
            <a:endParaRPr sz="2400"/>
          </a:p>
        </p:txBody>
      </p:sp>
      <p:pic>
        <p:nvPicPr>
          <p:cNvPr id="408" name="Google Shape;408;p33"/>
          <p:cNvPicPr preferRelativeResize="0"/>
          <p:nvPr/>
        </p:nvPicPr>
        <p:blipFill>
          <a:blip r:embed="rId3">
            <a:alphaModFix/>
          </a:blip>
          <a:stretch>
            <a:fillRect/>
          </a:stretch>
        </p:blipFill>
        <p:spPr>
          <a:xfrm>
            <a:off x="468725" y="734325"/>
            <a:ext cx="8392976" cy="403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4"/>
          <p:cNvSpPr txBox="1">
            <a:spLocks noGrp="1"/>
          </p:cNvSpPr>
          <p:nvPr>
            <p:ph type="title" idx="4294967295"/>
          </p:nvPr>
        </p:nvSpPr>
        <p:spPr>
          <a:xfrm>
            <a:off x="1303800" y="141375"/>
            <a:ext cx="7030500" cy="6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Residential monthly energy consumption</a:t>
            </a:r>
            <a:endParaRPr sz="2400"/>
          </a:p>
        </p:txBody>
      </p:sp>
      <p:pic>
        <p:nvPicPr>
          <p:cNvPr id="414" name="Google Shape;414;p34"/>
          <p:cNvPicPr preferRelativeResize="0"/>
          <p:nvPr/>
        </p:nvPicPr>
        <p:blipFill>
          <a:blip r:embed="rId3">
            <a:alphaModFix/>
          </a:blip>
          <a:stretch>
            <a:fillRect/>
          </a:stretch>
        </p:blipFill>
        <p:spPr>
          <a:xfrm>
            <a:off x="1146450" y="703800"/>
            <a:ext cx="7997549" cy="4361050"/>
          </a:xfrm>
          <a:prstGeom prst="rect">
            <a:avLst/>
          </a:prstGeom>
          <a:noFill/>
          <a:ln>
            <a:noFill/>
          </a:ln>
        </p:spPr>
      </p:pic>
      <p:cxnSp>
        <p:nvCxnSpPr>
          <p:cNvPr id="415" name="Google Shape;415;p34"/>
          <p:cNvCxnSpPr/>
          <p:nvPr/>
        </p:nvCxnSpPr>
        <p:spPr>
          <a:xfrm flipH="1">
            <a:off x="1569775" y="1322025"/>
            <a:ext cx="134400" cy="371700"/>
          </a:xfrm>
          <a:prstGeom prst="straightConnector1">
            <a:avLst/>
          </a:prstGeom>
          <a:noFill/>
          <a:ln w="9525" cap="flat" cmpd="sng">
            <a:solidFill>
              <a:srgbClr val="FF0000"/>
            </a:solidFill>
            <a:prstDash val="solid"/>
            <a:round/>
            <a:headEnd type="none" w="med" len="med"/>
            <a:tailEnd type="triangle" w="med" len="med"/>
          </a:ln>
        </p:spPr>
      </p:cxnSp>
      <p:cxnSp>
        <p:nvCxnSpPr>
          <p:cNvPr id="416" name="Google Shape;416;p34"/>
          <p:cNvCxnSpPr/>
          <p:nvPr/>
        </p:nvCxnSpPr>
        <p:spPr>
          <a:xfrm flipH="1">
            <a:off x="5657275" y="896050"/>
            <a:ext cx="134400" cy="371700"/>
          </a:xfrm>
          <a:prstGeom prst="straightConnector1">
            <a:avLst/>
          </a:prstGeom>
          <a:noFill/>
          <a:ln w="9525" cap="flat" cmpd="sng">
            <a:solidFill>
              <a:srgbClr val="FF0000"/>
            </a:solidFill>
            <a:prstDash val="solid"/>
            <a:round/>
            <a:headEnd type="none" w="med" len="med"/>
            <a:tailEnd type="triangle" w="med" len="med"/>
          </a:ln>
          <a:effectLst>
            <a:outerShdw blurRad="57150" dist="19050" dir="5400000" algn="bl" rotWithShape="0">
              <a:srgbClr val="FF0000">
                <a:alpha val="50000"/>
              </a:srgbClr>
            </a:outerShdw>
            <a:reflection endPos="30000" dist="38100" dir="5400000" fadeDir="5400012" sy="-100000" algn="bl" rotWithShape="0"/>
          </a:effectLst>
        </p:spPr>
      </p:cxnSp>
      <p:cxnSp>
        <p:nvCxnSpPr>
          <p:cNvPr id="417" name="Google Shape;417;p34"/>
          <p:cNvCxnSpPr/>
          <p:nvPr/>
        </p:nvCxnSpPr>
        <p:spPr>
          <a:xfrm flipH="1">
            <a:off x="2907400" y="1823075"/>
            <a:ext cx="134400" cy="371700"/>
          </a:xfrm>
          <a:prstGeom prst="straightConnector1">
            <a:avLst/>
          </a:prstGeom>
          <a:noFill/>
          <a:ln w="9525" cap="flat" cmpd="sng">
            <a:solidFill>
              <a:srgbClr val="FF0000"/>
            </a:solidFill>
            <a:prstDash val="solid"/>
            <a:round/>
            <a:headEnd type="none" w="med" len="med"/>
            <a:tailEnd type="triangle" w="med" len="med"/>
          </a:ln>
        </p:spPr>
      </p:cxnSp>
      <p:cxnSp>
        <p:nvCxnSpPr>
          <p:cNvPr id="418" name="Google Shape;418;p34"/>
          <p:cNvCxnSpPr/>
          <p:nvPr/>
        </p:nvCxnSpPr>
        <p:spPr>
          <a:xfrm flipH="1">
            <a:off x="5394000" y="1626825"/>
            <a:ext cx="134400" cy="371700"/>
          </a:xfrm>
          <a:prstGeom prst="straightConnector1">
            <a:avLst/>
          </a:prstGeom>
          <a:noFill/>
          <a:ln w="9525" cap="flat" cmpd="sng">
            <a:solidFill>
              <a:srgbClr val="FF0000"/>
            </a:solidFill>
            <a:prstDash val="solid"/>
            <a:round/>
            <a:headEnd type="none" w="med" len="med"/>
            <a:tailEnd type="triangle" w="med" len="med"/>
          </a:ln>
        </p:spPr>
      </p:cxnSp>
      <p:cxnSp>
        <p:nvCxnSpPr>
          <p:cNvPr id="419" name="Google Shape;419;p34"/>
          <p:cNvCxnSpPr/>
          <p:nvPr/>
        </p:nvCxnSpPr>
        <p:spPr>
          <a:xfrm flipH="1">
            <a:off x="4751850" y="3962125"/>
            <a:ext cx="134400" cy="371700"/>
          </a:xfrm>
          <a:prstGeom prst="straightConnector1">
            <a:avLst/>
          </a:prstGeom>
          <a:noFill/>
          <a:ln w="9525" cap="flat" cmpd="sng">
            <a:solidFill>
              <a:srgbClr val="38761D"/>
            </a:solidFill>
            <a:prstDash val="solid"/>
            <a:round/>
            <a:headEnd type="none" w="med" len="med"/>
            <a:tailEnd type="triangle" w="med" len="med"/>
          </a:ln>
        </p:spPr>
      </p:cxnSp>
      <p:cxnSp>
        <p:nvCxnSpPr>
          <p:cNvPr id="420" name="Google Shape;420;p34"/>
          <p:cNvCxnSpPr/>
          <p:nvPr/>
        </p:nvCxnSpPr>
        <p:spPr>
          <a:xfrm flipH="1">
            <a:off x="1874575" y="1626825"/>
            <a:ext cx="134400" cy="371700"/>
          </a:xfrm>
          <a:prstGeom prst="straightConnector1">
            <a:avLst/>
          </a:prstGeom>
          <a:noFill/>
          <a:ln w="9525" cap="flat" cmpd="sng">
            <a:solidFill>
              <a:srgbClr val="FF0000"/>
            </a:solidFill>
            <a:prstDash val="solid"/>
            <a:round/>
            <a:headEnd type="none" w="med" len="med"/>
            <a:tailEnd type="triangle" w="med" len="med"/>
          </a:ln>
        </p:spPr>
      </p:cxnSp>
      <p:cxnSp>
        <p:nvCxnSpPr>
          <p:cNvPr id="421" name="Google Shape;421;p34"/>
          <p:cNvCxnSpPr/>
          <p:nvPr/>
        </p:nvCxnSpPr>
        <p:spPr>
          <a:xfrm flipH="1">
            <a:off x="4357800" y="4060750"/>
            <a:ext cx="134400" cy="371700"/>
          </a:xfrm>
          <a:prstGeom prst="straightConnector1">
            <a:avLst/>
          </a:prstGeom>
          <a:noFill/>
          <a:ln w="9525" cap="flat" cmpd="sng">
            <a:solidFill>
              <a:srgbClr val="38761D"/>
            </a:solidFill>
            <a:prstDash val="solid"/>
            <a:round/>
            <a:headEnd type="none" w="med" len="med"/>
            <a:tailEnd type="triangle" w="med" len="med"/>
          </a:ln>
        </p:spPr>
      </p:cxnSp>
      <p:cxnSp>
        <p:nvCxnSpPr>
          <p:cNvPr id="422" name="Google Shape;422;p34"/>
          <p:cNvCxnSpPr/>
          <p:nvPr/>
        </p:nvCxnSpPr>
        <p:spPr>
          <a:xfrm flipH="1">
            <a:off x="2246625" y="4060750"/>
            <a:ext cx="134400" cy="371700"/>
          </a:xfrm>
          <a:prstGeom prst="straightConnector1">
            <a:avLst/>
          </a:prstGeom>
          <a:noFill/>
          <a:ln w="9525" cap="flat" cmpd="sng">
            <a:solidFill>
              <a:srgbClr val="38761D"/>
            </a:solidFill>
            <a:prstDash val="solid"/>
            <a:round/>
            <a:headEnd type="none" w="med" len="med"/>
            <a:tailEnd type="triangle" w="med" len="med"/>
          </a:ln>
        </p:spPr>
      </p:cxnSp>
      <p:cxnSp>
        <p:nvCxnSpPr>
          <p:cNvPr id="423" name="Google Shape;423;p34"/>
          <p:cNvCxnSpPr/>
          <p:nvPr/>
        </p:nvCxnSpPr>
        <p:spPr>
          <a:xfrm flipH="1">
            <a:off x="3884525" y="4060750"/>
            <a:ext cx="134400" cy="371700"/>
          </a:xfrm>
          <a:prstGeom prst="straightConnector1">
            <a:avLst/>
          </a:prstGeom>
          <a:noFill/>
          <a:ln w="9525" cap="flat" cmpd="sng">
            <a:solidFill>
              <a:srgbClr val="38761D"/>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427"/>
        <p:cNvGrpSpPr/>
        <p:nvPr/>
      </p:nvGrpSpPr>
      <p:grpSpPr>
        <a:xfrm>
          <a:off x="0" y="0"/>
          <a:ext cx="0" cy="0"/>
          <a:chOff x="0" y="0"/>
          <a:chExt cx="0" cy="0"/>
        </a:xfrm>
      </p:grpSpPr>
      <p:sp>
        <p:nvSpPr>
          <p:cNvPr id="428" name="Google Shape;428;p35"/>
          <p:cNvSpPr txBox="1">
            <a:spLocks noGrp="1"/>
          </p:cNvSpPr>
          <p:nvPr>
            <p:ph type="title"/>
          </p:nvPr>
        </p:nvSpPr>
        <p:spPr>
          <a:xfrm>
            <a:off x="1303800" y="65175"/>
            <a:ext cx="7630200" cy="6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Monthly energy consumption per year ermonth</a:t>
            </a:r>
            <a:endParaRPr/>
          </a:p>
        </p:txBody>
      </p:sp>
      <p:pic>
        <p:nvPicPr>
          <p:cNvPr id="429" name="Google Shape;429;p35"/>
          <p:cNvPicPr preferRelativeResize="0"/>
          <p:nvPr/>
        </p:nvPicPr>
        <p:blipFill>
          <a:blip r:embed="rId3">
            <a:alphaModFix/>
          </a:blip>
          <a:stretch>
            <a:fillRect/>
          </a:stretch>
        </p:blipFill>
        <p:spPr>
          <a:xfrm>
            <a:off x="1300450" y="609875"/>
            <a:ext cx="6652350" cy="44653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6"/>
          <p:cNvSpPr txBox="1">
            <a:spLocks noGrp="1"/>
          </p:cNvSpPr>
          <p:nvPr>
            <p:ph type="title" idx="4294967295"/>
          </p:nvPr>
        </p:nvSpPr>
        <p:spPr>
          <a:xfrm>
            <a:off x="1303800" y="369975"/>
            <a:ext cx="70305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Total building permits issued</a:t>
            </a:r>
            <a:endParaRPr sz="2400"/>
          </a:p>
        </p:txBody>
      </p:sp>
      <p:pic>
        <p:nvPicPr>
          <p:cNvPr id="435" name="Google Shape;435;p36"/>
          <p:cNvPicPr preferRelativeResize="0"/>
          <p:nvPr/>
        </p:nvPicPr>
        <p:blipFill>
          <a:blip r:embed="rId3">
            <a:alphaModFix/>
          </a:blip>
          <a:stretch>
            <a:fillRect/>
          </a:stretch>
        </p:blipFill>
        <p:spPr>
          <a:xfrm>
            <a:off x="636475" y="1269675"/>
            <a:ext cx="8346626" cy="3530925"/>
          </a:xfrm>
          <a:prstGeom prst="rect">
            <a:avLst/>
          </a:prstGeom>
          <a:noFill/>
          <a:ln>
            <a:noFill/>
          </a:ln>
        </p:spPr>
      </p:pic>
      <p:cxnSp>
        <p:nvCxnSpPr>
          <p:cNvPr id="436" name="Google Shape;436;p36"/>
          <p:cNvCxnSpPr/>
          <p:nvPr/>
        </p:nvCxnSpPr>
        <p:spPr>
          <a:xfrm flipH="1">
            <a:off x="1680875" y="1692075"/>
            <a:ext cx="224100" cy="403500"/>
          </a:xfrm>
          <a:prstGeom prst="straightConnector1">
            <a:avLst/>
          </a:prstGeom>
          <a:noFill/>
          <a:ln w="9525" cap="flat" cmpd="sng">
            <a:solidFill>
              <a:srgbClr val="FF0000"/>
            </a:solidFill>
            <a:prstDash val="solid"/>
            <a:round/>
            <a:headEnd type="none" w="med" len="med"/>
            <a:tailEnd type="triangle" w="med" len="med"/>
          </a:ln>
        </p:spPr>
      </p:cxnSp>
      <p:cxnSp>
        <p:nvCxnSpPr>
          <p:cNvPr id="437" name="Google Shape;437;p36"/>
          <p:cNvCxnSpPr/>
          <p:nvPr/>
        </p:nvCxnSpPr>
        <p:spPr>
          <a:xfrm flipH="1">
            <a:off x="5385325" y="2207550"/>
            <a:ext cx="15900" cy="466200"/>
          </a:xfrm>
          <a:prstGeom prst="straightConnector1">
            <a:avLst/>
          </a:prstGeom>
          <a:noFill/>
          <a:ln w="9525" cap="flat" cmpd="sng">
            <a:solidFill>
              <a:srgbClr val="FF0000"/>
            </a:solidFill>
            <a:prstDash val="solid"/>
            <a:round/>
            <a:headEnd type="none" w="med" len="med"/>
            <a:tailEnd type="triangle" w="med" len="med"/>
          </a:ln>
        </p:spPr>
      </p:cxnSp>
      <p:cxnSp>
        <p:nvCxnSpPr>
          <p:cNvPr id="438" name="Google Shape;438;p36"/>
          <p:cNvCxnSpPr/>
          <p:nvPr/>
        </p:nvCxnSpPr>
        <p:spPr>
          <a:xfrm flipH="1">
            <a:off x="6210225" y="2327400"/>
            <a:ext cx="94200" cy="488700"/>
          </a:xfrm>
          <a:prstGeom prst="straightConnector1">
            <a:avLst/>
          </a:prstGeom>
          <a:noFill/>
          <a:ln w="9525" cap="flat" cmpd="sng">
            <a:solidFill>
              <a:srgbClr val="FF0000"/>
            </a:solidFill>
            <a:prstDash val="solid"/>
            <a:round/>
            <a:headEnd type="none" w="med" len="med"/>
            <a:tailEnd type="triangle" w="med" len="med"/>
          </a:ln>
        </p:spPr>
      </p:cxnSp>
      <p:cxnSp>
        <p:nvCxnSpPr>
          <p:cNvPr id="439" name="Google Shape;439;p36"/>
          <p:cNvCxnSpPr/>
          <p:nvPr/>
        </p:nvCxnSpPr>
        <p:spPr>
          <a:xfrm>
            <a:off x="4986625" y="2801475"/>
            <a:ext cx="13500" cy="477900"/>
          </a:xfrm>
          <a:prstGeom prst="straightConnector1">
            <a:avLst/>
          </a:prstGeom>
          <a:noFill/>
          <a:ln w="9525" cap="flat" cmpd="sng">
            <a:solidFill>
              <a:srgbClr val="FF0000"/>
            </a:solidFill>
            <a:prstDash val="solid"/>
            <a:round/>
            <a:headEnd type="none" w="med" len="med"/>
            <a:tailEnd type="triangle" w="med" len="med"/>
          </a:ln>
        </p:spPr>
      </p:cxnSp>
      <p:cxnSp>
        <p:nvCxnSpPr>
          <p:cNvPr id="440" name="Google Shape;440;p36"/>
          <p:cNvCxnSpPr/>
          <p:nvPr/>
        </p:nvCxnSpPr>
        <p:spPr>
          <a:xfrm flipH="1">
            <a:off x="2023900" y="3417800"/>
            <a:ext cx="49200" cy="4326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7"/>
          <p:cNvSpPr txBox="1">
            <a:spLocks noGrp="1"/>
          </p:cNvSpPr>
          <p:nvPr>
            <p:ph type="title" idx="4294967295"/>
          </p:nvPr>
        </p:nvSpPr>
        <p:spPr>
          <a:xfrm>
            <a:off x="1303800" y="141375"/>
            <a:ext cx="7030500" cy="6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Total energy consumption per zip code</a:t>
            </a:r>
            <a:endParaRPr/>
          </a:p>
        </p:txBody>
      </p:sp>
      <p:pic>
        <p:nvPicPr>
          <p:cNvPr id="446" name="Google Shape;446;p37"/>
          <p:cNvPicPr preferRelativeResize="0"/>
          <p:nvPr/>
        </p:nvPicPr>
        <p:blipFill>
          <a:blip r:embed="rId3">
            <a:alphaModFix/>
          </a:blip>
          <a:stretch>
            <a:fillRect/>
          </a:stretch>
        </p:blipFill>
        <p:spPr>
          <a:xfrm>
            <a:off x="1198075" y="925350"/>
            <a:ext cx="7591326" cy="4139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8"/>
          <p:cNvSpPr txBox="1">
            <a:spLocks noGrp="1"/>
          </p:cNvSpPr>
          <p:nvPr>
            <p:ph type="title"/>
          </p:nvPr>
        </p:nvSpPr>
        <p:spPr>
          <a:xfrm>
            <a:off x="1303800" y="141375"/>
            <a:ext cx="70305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Residential annual energy consumption per zip code</a:t>
            </a:r>
            <a:endParaRPr sz="2400"/>
          </a:p>
        </p:txBody>
      </p:sp>
      <p:sp>
        <p:nvSpPr>
          <p:cNvPr id="452" name="Google Shape;452;p38"/>
          <p:cNvSpPr txBox="1">
            <a:spLocks noGrp="1"/>
          </p:cNvSpPr>
          <p:nvPr>
            <p:ph type="body" idx="1"/>
          </p:nvPr>
        </p:nvSpPr>
        <p:spPr>
          <a:xfrm>
            <a:off x="470150" y="1331125"/>
            <a:ext cx="7864200" cy="320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53" name="Google Shape;453;p38"/>
          <p:cNvPicPr preferRelativeResize="0"/>
          <p:nvPr/>
        </p:nvPicPr>
        <p:blipFill>
          <a:blip r:embed="rId3">
            <a:alphaModFix/>
          </a:blip>
          <a:stretch>
            <a:fillRect/>
          </a:stretch>
        </p:blipFill>
        <p:spPr>
          <a:xfrm>
            <a:off x="270825" y="1229075"/>
            <a:ext cx="8776776" cy="37620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9"/>
          <p:cNvSpPr txBox="1">
            <a:spLocks noGrp="1"/>
          </p:cNvSpPr>
          <p:nvPr>
            <p:ph type="title"/>
          </p:nvPr>
        </p:nvSpPr>
        <p:spPr>
          <a:xfrm>
            <a:off x="1303800" y="-1102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3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60" name="Google Shape;460;p39"/>
          <p:cNvPicPr preferRelativeResize="0"/>
          <p:nvPr/>
        </p:nvPicPr>
        <p:blipFill>
          <a:blip r:embed="rId3">
            <a:alphaModFix/>
          </a:blip>
          <a:stretch>
            <a:fillRect/>
          </a:stretch>
        </p:blipFill>
        <p:spPr>
          <a:xfrm>
            <a:off x="966484" y="979575"/>
            <a:ext cx="7460342" cy="4082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residential</a:t>
            </a:r>
            <a:endParaRPr/>
          </a:p>
        </p:txBody>
      </p:sp>
      <p:sp>
        <p:nvSpPr>
          <p:cNvPr id="466" name="Google Shape;466;p4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67" name="Google Shape;467;p40"/>
          <p:cNvPicPr preferRelativeResize="0"/>
          <p:nvPr/>
        </p:nvPicPr>
        <p:blipFill>
          <a:blip r:embed="rId3">
            <a:alphaModFix/>
          </a:blip>
          <a:stretch>
            <a:fillRect/>
          </a:stretch>
        </p:blipFill>
        <p:spPr>
          <a:xfrm>
            <a:off x="1063375" y="1337200"/>
            <a:ext cx="7235350" cy="3806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
            <a:lum/>
          </a:blip>
          <a:srcRect/>
          <a:stretch>
            <a:fillRect t="-22000" b="-22000"/>
          </a:stretch>
        </a:blipFill>
        <a:effectLst/>
      </p:bgPr>
    </p:bg>
    <p:spTree>
      <p:nvGrpSpPr>
        <p:cNvPr id="1" name="Shape 289"/>
        <p:cNvGrpSpPr/>
        <p:nvPr/>
      </p:nvGrpSpPr>
      <p:grpSpPr>
        <a:xfrm>
          <a:off x="0" y="0"/>
          <a:ext cx="0" cy="0"/>
          <a:chOff x="0" y="0"/>
          <a:chExt cx="0" cy="0"/>
        </a:xfrm>
      </p:grpSpPr>
      <p:sp>
        <p:nvSpPr>
          <p:cNvPr id="290" name="Google Shape;290;p15"/>
          <p:cNvSpPr txBox="1">
            <a:spLocks noGrp="1"/>
          </p:cNvSpPr>
          <p:nvPr>
            <p:ph type="title" idx="4294967295"/>
          </p:nvPr>
        </p:nvSpPr>
        <p:spPr>
          <a:xfrm>
            <a:off x="1293475" y="95687"/>
            <a:ext cx="7030500" cy="4391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Nashville electric service(NES) customers</a:t>
            </a:r>
            <a:endParaRPr sz="2400" dirty="0"/>
          </a:p>
        </p:txBody>
      </p:sp>
      <p:sp>
        <p:nvSpPr>
          <p:cNvPr id="291" name="Google Shape;291;p15"/>
          <p:cNvSpPr txBox="1"/>
          <p:nvPr/>
        </p:nvSpPr>
        <p:spPr>
          <a:xfrm>
            <a:off x="1058775" y="992017"/>
            <a:ext cx="7632600" cy="377136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695D46"/>
              </a:buClr>
              <a:buSzPts val="1800"/>
              <a:buChar char="❖"/>
            </a:pPr>
            <a:r>
              <a:rPr lang="en" sz="1800" b="1" dirty="0"/>
              <a:t>Residential: </a:t>
            </a:r>
            <a:r>
              <a:rPr lang="en" sz="1600" dirty="0"/>
              <a:t>services for individual homes on permanent foundations, that are not part of a park</a:t>
            </a:r>
            <a:r>
              <a:rPr lang="en" sz="1800" dirty="0"/>
              <a:t>. </a:t>
            </a:r>
            <a:endParaRPr sz="1800" dirty="0"/>
          </a:p>
          <a:p>
            <a:pPr marL="457200" lvl="0" indent="-342900" algn="l" rtl="0">
              <a:lnSpc>
                <a:spcPct val="115000"/>
              </a:lnSpc>
              <a:spcBef>
                <a:spcPts val="0"/>
              </a:spcBef>
              <a:spcAft>
                <a:spcPts val="0"/>
              </a:spcAft>
              <a:buClr>
                <a:srgbClr val="695D46"/>
              </a:buClr>
              <a:buSzPts val="1800"/>
              <a:buChar char="❖"/>
            </a:pPr>
            <a:r>
              <a:rPr lang="en" sz="1800" b="1" dirty="0"/>
              <a:t>Commercial:</a:t>
            </a:r>
            <a:r>
              <a:rPr lang="en" sz="1800" dirty="0"/>
              <a:t> </a:t>
            </a:r>
            <a:r>
              <a:rPr lang="en" sz="1600" dirty="0"/>
              <a:t>services to permanent commercial or industrial structures, outbuildings on residential property (barns, shops, pump-houses, garages, etc.), or any three-phase service whether it is for residential or commercial use. </a:t>
            </a:r>
          </a:p>
          <a:p>
            <a:pPr marL="457200" lvl="0" indent="-342900">
              <a:lnSpc>
                <a:spcPct val="115000"/>
              </a:lnSpc>
              <a:buClr>
                <a:srgbClr val="695D46"/>
              </a:buClr>
              <a:buSzPts val="1800"/>
              <a:buChar char="❖"/>
            </a:pPr>
            <a:r>
              <a:rPr lang="en" sz="1800" b="1" dirty="0"/>
              <a:t>Outdoor Lighting</a:t>
            </a:r>
            <a:r>
              <a:rPr lang="en" sz="1800" dirty="0"/>
              <a:t>:</a:t>
            </a:r>
            <a:r>
              <a:rPr lang="en" sz="1600" dirty="0"/>
              <a:t> services for </a:t>
            </a:r>
            <a:r>
              <a:rPr lang="en-US" sz="1600" dirty="0"/>
              <a:t>outdoor security lighting to create a safer environment for homes or business. Lights can be installed on existing utility poles or on specially placed poles based on the necessary level of lighting.</a:t>
            </a:r>
          </a:p>
          <a:p>
            <a:pPr marL="457200" lvl="0" indent="-342900">
              <a:lnSpc>
                <a:spcPct val="115000"/>
              </a:lnSpc>
              <a:buClr>
                <a:srgbClr val="695D46"/>
              </a:buClr>
              <a:buSzPts val="1800"/>
              <a:buChar char="❖"/>
            </a:pPr>
            <a:r>
              <a:rPr lang="en-US" sz="1800" b="1" dirty="0"/>
              <a:t>Seasonal:  </a:t>
            </a:r>
            <a:r>
              <a:rPr lang="en-US" sz="1600" dirty="0"/>
              <a:t>Services offered during holidays such as Christmas tree stands, Christmas lights in Lebanon </a:t>
            </a:r>
            <a:r>
              <a:rPr lang="en-US" sz="1600" dirty="0" err="1"/>
              <a:t>etc</a:t>
            </a:r>
            <a:r>
              <a:rPr lang="en-US" sz="1600" dirty="0"/>
              <a:t> </a:t>
            </a:r>
            <a:endParaRPr sz="1800" dirty="0"/>
          </a:p>
          <a:p>
            <a:pPr marL="457200" lvl="0" indent="-342900" algn="l" rtl="0">
              <a:lnSpc>
                <a:spcPct val="115000"/>
              </a:lnSpc>
              <a:spcBef>
                <a:spcPts val="0"/>
              </a:spcBef>
              <a:spcAft>
                <a:spcPts val="0"/>
              </a:spcAft>
              <a:buSzPts val="1800"/>
              <a:buChar char="❖"/>
            </a:pPr>
            <a:endParaRPr sz="1800" dirty="0"/>
          </a:p>
          <a:p>
            <a:pPr marL="0" lvl="0" indent="0" algn="l" rtl="0">
              <a:lnSpc>
                <a:spcPct val="115000"/>
              </a:lnSpc>
              <a:spcBef>
                <a:spcPts val="0"/>
              </a:spcBef>
              <a:spcAft>
                <a:spcPts val="0"/>
              </a:spcAft>
              <a:buNone/>
            </a:pPr>
            <a:endParaRPr sz="1800" dirty="0"/>
          </a:p>
        </p:txBody>
      </p:sp>
      <p:pic>
        <p:nvPicPr>
          <p:cNvPr id="3" name="Picture 2" descr="A sign on the side of a road&#10;&#10;Description automatically generated">
            <a:extLst>
              <a:ext uri="{FF2B5EF4-FFF2-40B4-BE49-F238E27FC236}">
                <a16:creationId xmlns:a16="http://schemas.microsoft.com/office/drawing/2014/main" id="{56EACD82-64BB-B041-A30F-5E9FDDCB1BFC}"/>
              </a:ext>
            </a:extLst>
          </p:cNvPr>
          <p:cNvPicPr>
            <a:picLocks noChangeAspect="1"/>
          </p:cNvPicPr>
          <p:nvPr/>
        </p:nvPicPr>
        <p:blipFill>
          <a:blip r:embed="rId4"/>
          <a:stretch>
            <a:fillRect/>
          </a:stretch>
        </p:blipFill>
        <p:spPr>
          <a:xfrm>
            <a:off x="90852" y="56079"/>
            <a:ext cx="1589092" cy="574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
            <a:lum/>
          </a:blip>
          <a:srcRect/>
          <a:stretch>
            <a:fillRect t="-22000" b="-22000"/>
          </a:stretch>
        </a:blipFill>
        <a:effectLst/>
      </p:bgPr>
    </p:bg>
    <p:spTree>
      <p:nvGrpSpPr>
        <p:cNvPr id="1" name="Shape 295"/>
        <p:cNvGrpSpPr/>
        <p:nvPr/>
      </p:nvGrpSpPr>
      <p:grpSpPr>
        <a:xfrm>
          <a:off x="0" y="0"/>
          <a:ext cx="0" cy="0"/>
          <a:chOff x="0" y="0"/>
          <a:chExt cx="0" cy="0"/>
        </a:xfrm>
      </p:grpSpPr>
      <p:sp>
        <p:nvSpPr>
          <p:cNvPr id="296" name="Google Shape;296;p16"/>
          <p:cNvSpPr txBox="1">
            <a:spLocks noGrp="1"/>
          </p:cNvSpPr>
          <p:nvPr>
            <p:ph type="title" idx="4294967295"/>
          </p:nvPr>
        </p:nvSpPr>
        <p:spPr>
          <a:xfrm>
            <a:off x="1303800" y="369975"/>
            <a:ext cx="7030500" cy="7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Agenda</a:t>
            </a:r>
            <a:endParaRPr sz="2400"/>
          </a:p>
        </p:txBody>
      </p:sp>
      <p:sp>
        <p:nvSpPr>
          <p:cNvPr id="297" name="Google Shape;297;p16"/>
          <p:cNvSpPr txBox="1"/>
          <p:nvPr/>
        </p:nvSpPr>
        <p:spPr>
          <a:xfrm>
            <a:off x="700050" y="1295150"/>
            <a:ext cx="8238000" cy="33252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800">
              <a:solidFill>
                <a:srgbClr val="695D46"/>
              </a:solidFill>
            </a:endParaRPr>
          </a:p>
          <a:p>
            <a:pPr marL="457200" lvl="0" indent="-342900" algn="l" rtl="0">
              <a:lnSpc>
                <a:spcPct val="150000"/>
              </a:lnSpc>
              <a:spcBef>
                <a:spcPts val="0"/>
              </a:spcBef>
              <a:spcAft>
                <a:spcPts val="0"/>
              </a:spcAft>
              <a:buClr>
                <a:srgbClr val="695D46"/>
              </a:buClr>
              <a:buSzPts val="1800"/>
              <a:buChar char="❖"/>
            </a:pPr>
            <a:r>
              <a:rPr lang="en" sz="1800">
                <a:solidFill>
                  <a:srgbClr val="695D46"/>
                </a:solidFill>
              </a:rPr>
              <a:t>Classify consumers to different types</a:t>
            </a:r>
            <a:endParaRPr sz="1800">
              <a:solidFill>
                <a:srgbClr val="695D46"/>
              </a:solidFill>
            </a:endParaRPr>
          </a:p>
          <a:p>
            <a:pPr marL="457200" lvl="0" indent="-342900" algn="l" rtl="0">
              <a:lnSpc>
                <a:spcPct val="150000"/>
              </a:lnSpc>
              <a:spcBef>
                <a:spcPts val="0"/>
              </a:spcBef>
              <a:spcAft>
                <a:spcPts val="0"/>
              </a:spcAft>
              <a:buClr>
                <a:srgbClr val="695D46"/>
              </a:buClr>
              <a:buSzPts val="1800"/>
              <a:buChar char="❖"/>
            </a:pPr>
            <a:r>
              <a:rPr lang="en" sz="1800">
                <a:solidFill>
                  <a:srgbClr val="695D46"/>
                </a:solidFill>
              </a:rPr>
              <a:t>Analyze trends and total annual electric consumption </a:t>
            </a:r>
            <a:endParaRPr sz="1800">
              <a:solidFill>
                <a:srgbClr val="695D46"/>
              </a:solidFill>
            </a:endParaRPr>
          </a:p>
          <a:p>
            <a:pPr marL="457200" lvl="0" indent="-342900" algn="l" rtl="0">
              <a:lnSpc>
                <a:spcPct val="150000"/>
              </a:lnSpc>
              <a:spcBef>
                <a:spcPts val="0"/>
              </a:spcBef>
              <a:spcAft>
                <a:spcPts val="0"/>
              </a:spcAft>
              <a:buClr>
                <a:srgbClr val="695D46"/>
              </a:buClr>
              <a:buSzPts val="1800"/>
              <a:buChar char="❖"/>
            </a:pPr>
            <a:r>
              <a:rPr lang="en" sz="1800">
                <a:solidFill>
                  <a:srgbClr val="695D46"/>
                </a:solidFill>
              </a:rPr>
              <a:t>Analyze average annual energy consumption </a:t>
            </a:r>
            <a:endParaRPr sz="1800">
              <a:solidFill>
                <a:srgbClr val="695D46"/>
              </a:solidFill>
            </a:endParaRPr>
          </a:p>
          <a:p>
            <a:pPr marL="457200" lvl="0" indent="-342900" algn="l" rtl="0">
              <a:lnSpc>
                <a:spcPct val="150000"/>
              </a:lnSpc>
              <a:spcBef>
                <a:spcPts val="0"/>
              </a:spcBef>
              <a:spcAft>
                <a:spcPts val="0"/>
              </a:spcAft>
              <a:buClr>
                <a:srgbClr val="695D46"/>
              </a:buClr>
              <a:buSzPts val="1800"/>
              <a:buChar char="❖"/>
            </a:pPr>
            <a:r>
              <a:rPr lang="en" sz="1800">
                <a:solidFill>
                  <a:srgbClr val="695D46"/>
                </a:solidFill>
              </a:rPr>
              <a:t>Show average annual energy consumption per customer type </a:t>
            </a:r>
            <a:endParaRPr sz="1800">
              <a:solidFill>
                <a:srgbClr val="695D46"/>
              </a:solidFill>
            </a:endParaRPr>
          </a:p>
          <a:p>
            <a:pPr marL="457200" lvl="0" indent="-342900" algn="l" rtl="0">
              <a:lnSpc>
                <a:spcPct val="150000"/>
              </a:lnSpc>
              <a:spcBef>
                <a:spcPts val="0"/>
              </a:spcBef>
              <a:spcAft>
                <a:spcPts val="0"/>
              </a:spcAft>
              <a:buClr>
                <a:srgbClr val="695D46"/>
              </a:buClr>
              <a:buSzPts val="1800"/>
              <a:buChar char="❖"/>
            </a:pPr>
            <a:r>
              <a:rPr lang="en" sz="1800">
                <a:solidFill>
                  <a:srgbClr val="695D46"/>
                </a:solidFill>
              </a:rPr>
              <a:t>Show insights from the data for NES average energy consumption by zip code</a:t>
            </a:r>
            <a:endParaRPr sz="1800">
              <a:solidFill>
                <a:srgbClr val="695D46"/>
              </a:solidFill>
            </a:endParaRPr>
          </a:p>
          <a:p>
            <a:pPr marL="457200" lvl="0" indent="-342900" algn="l" rtl="0">
              <a:lnSpc>
                <a:spcPct val="150000"/>
              </a:lnSpc>
              <a:spcBef>
                <a:spcPts val="0"/>
              </a:spcBef>
              <a:spcAft>
                <a:spcPts val="0"/>
              </a:spcAft>
              <a:buClr>
                <a:srgbClr val="695D46"/>
              </a:buClr>
              <a:buSzPts val="1800"/>
              <a:buChar char="❖"/>
            </a:pPr>
            <a:r>
              <a:rPr lang="en" sz="1800">
                <a:solidFill>
                  <a:srgbClr val="695D46"/>
                </a:solidFill>
              </a:rPr>
              <a:t>The 10 highest and lowest energy consuming zip codes</a:t>
            </a:r>
            <a:endParaRPr sz="1800">
              <a:solidFill>
                <a:srgbClr val="695D46"/>
              </a:solidFill>
            </a:endParaRPr>
          </a:p>
          <a:p>
            <a:pPr marL="457200" lvl="0" indent="0" algn="l" rtl="0">
              <a:lnSpc>
                <a:spcPct val="100000"/>
              </a:lnSpc>
              <a:spcBef>
                <a:spcPts val="0"/>
              </a:spcBef>
              <a:spcAft>
                <a:spcPts val="0"/>
              </a:spcAft>
              <a:buNone/>
            </a:pPr>
            <a:endParaRPr sz="1800">
              <a:solidFill>
                <a:srgbClr val="695D46"/>
              </a:solidFill>
            </a:endParaRPr>
          </a:p>
          <a:p>
            <a:pPr marL="0" lvl="0" indent="0" algn="l" rtl="0">
              <a:lnSpc>
                <a:spcPct val="150000"/>
              </a:lnSpc>
              <a:spcBef>
                <a:spcPts val="0"/>
              </a:spcBef>
              <a:spcAft>
                <a:spcPts val="0"/>
              </a:spcAft>
              <a:buNone/>
            </a:pPr>
            <a:endParaRPr sz="2000">
              <a:solidFill>
                <a:srgbClr val="695D46"/>
              </a:solidFill>
            </a:endParaRPr>
          </a:p>
          <a:p>
            <a:pPr marL="0" lvl="0" indent="0" algn="l" rtl="0">
              <a:lnSpc>
                <a:spcPct val="150000"/>
              </a:lnSpc>
              <a:spcBef>
                <a:spcPts val="0"/>
              </a:spcBef>
              <a:spcAft>
                <a:spcPts val="0"/>
              </a:spcAft>
              <a:buNone/>
            </a:pPr>
            <a:endParaRPr sz="2000">
              <a:solidFill>
                <a:srgbClr val="695D4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01"/>
        <p:cNvGrpSpPr/>
        <p:nvPr/>
      </p:nvGrpSpPr>
      <p:grpSpPr>
        <a:xfrm>
          <a:off x="0" y="0"/>
          <a:ext cx="0" cy="0"/>
          <a:chOff x="0" y="0"/>
          <a:chExt cx="0" cy="0"/>
        </a:xfrm>
      </p:grpSpPr>
      <p:sp>
        <p:nvSpPr>
          <p:cNvPr id="302" name="Google Shape;302;p17"/>
          <p:cNvSpPr txBox="1">
            <a:spLocks noGrp="1"/>
          </p:cNvSpPr>
          <p:nvPr>
            <p:ph type="title" idx="4294967295"/>
          </p:nvPr>
        </p:nvSpPr>
        <p:spPr>
          <a:xfrm>
            <a:off x="1303800" y="141375"/>
            <a:ext cx="7030500" cy="7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Who’s the highest consumer?</a:t>
            </a:r>
            <a:endParaRPr/>
          </a:p>
        </p:txBody>
      </p:sp>
      <p:grpSp>
        <p:nvGrpSpPr>
          <p:cNvPr id="303" name="Google Shape;303;p17"/>
          <p:cNvGrpSpPr/>
          <p:nvPr/>
        </p:nvGrpSpPr>
        <p:grpSpPr>
          <a:xfrm>
            <a:off x="1882616" y="919297"/>
            <a:ext cx="4527253" cy="3529547"/>
            <a:chOff x="998936" y="1038100"/>
            <a:chExt cx="4469154" cy="3821925"/>
          </a:xfrm>
        </p:grpSpPr>
        <p:pic>
          <p:nvPicPr>
            <p:cNvPr id="304" name="Google Shape;304;p17"/>
            <p:cNvPicPr preferRelativeResize="0"/>
            <p:nvPr/>
          </p:nvPicPr>
          <p:blipFill>
            <a:blip r:embed="rId4">
              <a:alphaModFix/>
            </a:blip>
            <a:stretch>
              <a:fillRect/>
            </a:stretch>
          </p:blipFill>
          <p:spPr>
            <a:xfrm>
              <a:off x="998936" y="1038100"/>
              <a:ext cx="4469154" cy="3821925"/>
            </a:xfrm>
            <a:prstGeom prst="rect">
              <a:avLst/>
            </a:prstGeom>
            <a:noFill/>
            <a:ln>
              <a:noFill/>
            </a:ln>
          </p:spPr>
        </p:pic>
        <p:sp>
          <p:nvSpPr>
            <p:cNvPr id="305" name="Google Shape;305;p17"/>
            <p:cNvSpPr txBox="1"/>
            <p:nvPr/>
          </p:nvSpPr>
          <p:spPr>
            <a:xfrm>
              <a:off x="2756965" y="2032220"/>
              <a:ext cx="953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Nunito"/>
                  <a:ea typeface="Nunito"/>
                  <a:cs typeface="Nunito"/>
                  <a:sym typeface="Nunito"/>
                </a:rPr>
                <a:t>53.1%</a:t>
              </a:r>
              <a:endParaRPr sz="1200">
                <a:latin typeface="Nunito"/>
                <a:ea typeface="Nunito"/>
                <a:cs typeface="Nunito"/>
                <a:sym typeface="Nunito"/>
              </a:endParaRPr>
            </a:p>
          </p:txBody>
        </p:sp>
        <p:sp>
          <p:nvSpPr>
            <p:cNvPr id="306" name="Google Shape;306;p17"/>
            <p:cNvSpPr txBox="1"/>
            <p:nvPr/>
          </p:nvSpPr>
          <p:spPr>
            <a:xfrm>
              <a:off x="2445807" y="3522007"/>
              <a:ext cx="953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Nunito"/>
                  <a:ea typeface="Nunito"/>
                  <a:cs typeface="Nunito"/>
                  <a:sym typeface="Nunito"/>
                </a:rPr>
                <a:t>26.2%</a:t>
              </a:r>
              <a:endParaRPr sz="1200">
                <a:latin typeface="Nunito"/>
                <a:ea typeface="Nunito"/>
                <a:cs typeface="Nunito"/>
                <a:sym typeface="Nunito"/>
              </a:endParaRPr>
            </a:p>
          </p:txBody>
        </p:sp>
        <p:sp>
          <p:nvSpPr>
            <p:cNvPr id="307" name="Google Shape;307;p17"/>
            <p:cNvSpPr txBox="1"/>
            <p:nvPr/>
          </p:nvSpPr>
          <p:spPr>
            <a:xfrm>
              <a:off x="3699481" y="3438111"/>
              <a:ext cx="9000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Nunito"/>
                  <a:ea typeface="Nunito"/>
                  <a:cs typeface="Nunito"/>
                  <a:sym typeface="Nunito"/>
                </a:rPr>
                <a:t>17.7%</a:t>
              </a:r>
              <a:endParaRPr sz="1200">
                <a:latin typeface="Nunito"/>
                <a:ea typeface="Nunito"/>
                <a:cs typeface="Nunito"/>
                <a:sym typeface="Nunito"/>
              </a:endParaRPr>
            </a:p>
          </p:txBody>
        </p:sp>
        <p:sp>
          <p:nvSpPr>
            <p:cNvPr id="308" name="Google Shape;308;p17"/>
            <p:cNvSpPr txBox="1"/>
            <p:nvPr/>
          </p:nvSpPr>
          <p:spPr>
            <a:xfrm>
              <a:off x="4267211" y="2870185"/>
              <a:ext cx="8724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Nunito"/>
                  <a:ea typeface="Nunito"/>
                  <a:cs typeface="Nunito"/>
                  <a:sym typeface="Nunito"/>
                </a:rPr>
                <a:t>3%</a:t>
              </a:r>
              <a:endParaRPr sz="1200">
                <a:latin typeface="Nunito"/>
                <a:ea typeface="Nunito"/>
                <a:cs typeface="Nunito"/>
                <a:sym typeface="Nuni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12"/>
        <p:cNvGrpSpPr/>
        <p:nvPr/>
      </p:nvGrpSpPr>
      <p:grpSpPr>
        <a:xfrm>
          <a:off x="0" y="0"/>
          <a:ext cx="0" cy="0"/>
          <a:chOff x="0" y="0"/>
          <a:chExt cx="0" cy="0"/>
        </a:xfrm>
      </p:grpSpPr>
      <p:sp>
        <p:nvSpPr>
          <p:cNvPr id="313" name="Google Shape;313;p18"/>
          <p:cNvSpPr txBox="1">
            <a:spLocks noGrp="1"/>
          </p:cNvSpPr>
          <p:nvPr>
            <p:ph type="title" idx="4294967295"/>
          </p:nvPr>
        </p:nvSpPr>
        <p:spPr>
          <a:xfrm>
            <a:off x="276600" y="31650"/>
            <a:ext cx="87033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Total Energy consumption in Nashville city (2012-2019)</a:t>
            </a:r>
            <a:endParaRPr sz="2400"/>
          </a:p>
        </p:txBody>
      </p:sp>
      <p:pic>
        <p:nvPicPr>
          <p:cNvPr id="314" name="Google Shape;314;p18"/>
          <p:cNvPicPr preferRelativeResize="0"/>
          <p:nvPr/>
        </p:nvPicPr>
        <p:blipFill>
          <a:blip r:embed="rId4">
            <a:alphaModFix/>
          </a:blip>
          <a:stretch>
            <a:fillRect/>
          </a:stretch>
        </p:blipFill>
        <p:spPr>
          <a:xfrm>
            <a:off x="152400" y="774625"/>
            <a:ext cx="8839202" cy="372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18"/>
        <p:cNvGrpSpPr/>
        <p:nvPr/>
      </p:nvGrpSpPr>
      <p:grpSpPr>
        <a:xfrm>
          <a:off x="0" y="0"/>
          <a:ext cx="0" cy="0"/>
          <a:chOff x="0" y="0"/>
          <a:chExt cx="0" cy="0"/>
        </a:xfrm>
      </p:grpSpPr>
      <p:sp>
        <p:nvSpPr>
          <p:cNvPr id="319" name="Google Shape;319;p19"/>
          <p:cNvSpPr txBox="1">
            <a:spLocks noGrp="1"/>
          </p:cNvSpPr>
          <p:nvPr>
            <p:ph type="title" idx="4294967295"/>
          </p:nvPr>
        </p:nvSpPr>
        <p:spPr>
          <a:xfrm>
            <a:off x="789850" y="65175"/>
            <a:ext cx="81714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Avg annual energy consumption in (kWh)</a:t>
            </a:r>
            <a:endParaRPr sz="2400"/>
          </a:p>
        </p:txBody>
      </p:sp>
      <p:pic>
        <p:nvPicPr>
          <p:cNvPr id="320" name="Google Shape;320;p19"/>
          <p:cNvPicPr preferRelativeResize="0"/>
          <p:nvPr/>
        </p:nvPicPr>
        <p:blipFill>
          <a:blip r:embed="rId4">
            <a:alphaModFix/>
          </a:blip>
          <a:stretch>
            <a:fillRect/>
          </a:stretch>
        </p:blipFill>
        <p:spPr>
          <a:xfrm>
            <a:off x="78450" y="1073525"/>
            <a:ext cx="9065549" cy="391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24"/>
        <p:cNvGrpSpPr/>
        <p:nvPr/>
      </p:nvGrpSpPr>
      <p:grpSpPr>
        <a:xfrm>
          <a:off x="0" y="0"/>
          <a:ext cx="0" cy="0"/>
          <a:chOff x="0" y="0"/>
          <a:chExt cx="0" cy="0"/>
        </a:xfrm>
      </p:grpSpPr>
      <p:sp>
        <p:nvSpPr>
          <p:cNvPr id="325" name="Google Shape;325;p20"/>
          <p:cNvSpPr txBox="1">
            <a:spLocks noGrp="1"/>
          </p:cNvSpPr>
          <p:nvPr>
            <p:ph type="title" idx="4294967295"/>
          </p:nvPr>
        </p:nvSpPr>
        <p:spPr>
          <a:xfrm>
            <a:off x="47025" y="65175"/>
            <a:ext cx="9008100" cy="62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Avg annual energy consumption by customer type</a:t>
            </a:r>
            <a:endParaRPr sz="2400"/>
          </a:p>
        </p:txBody>
      </p:sp>
      <p:pic>
        <p:nvPicPr>
          <p:cNvPr id="326" name="Google Shape;326;p20"/>
          <p:cNvPicPr preferRelativeResize="0"/>
          <p:nvPr/>
        </p:nvPicPr>
        <p:blipFill>
          <a:blip r:embed="rId4">
            <a:alphaModFix/>
          </a:blip>
          <a:stretch>
            <a:fillRect/>
          </a:stretch>
        </p:blipFill>
        <p:spPr>
          <a:xfrm>
            <a:off x="152400" y="843975"/>
            <a:ext cx="8612615" cy="414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
            <a:lum/>
          </a:blip>
          <a:srcRect/>
          <a:stretch>
            <a:fillRect t="-22000" b="-22000"/>
          </a:stretch>
        </a:blipFill>
        <a:effectLst/>
      </p:bgPr>
    </p:bg>
    <p:spTree>
      <p:nvGrpSpPr>
        <p:cNvPr id="1" name="Shape 330"/>
        <p:cNvGrpSpPr/>
        <p:nvPr/>
      </p:nvGrpSpPr>
      <p:grpSpPr>
        <a:xfrm>
          <a:off x="0" y="0"/>
          <a:ext cx="0" cy="0"/>
          <a:chOff x="0" y="0"/>
          <a:chExt cx="0" cy="0"/>
        </a:xfrm>
      </p:grpSpPr>
      <p:pic>
        <p:nvPicPr>
          <p:cNvPr id="331" name="Google Shape;331;p21"/>
          <p:cNvPicPr preferRelativeResize="0"/>
          <p:nvPr/>
        </p:nvPicPr>
        <p:blipFill>
          <a:blip r:embed="rId4">
            <a:alphaModFix/>
          </a:blip>
          <a:stretch>
            <a:fillRect/>
          </a:stretch>
        </p:blipFill>
        <p:spPr>
          <a:xfrm>
            <a:off x="1346950" y="730150"/>
            <a:ext cx="7416051" cy="3669000"/>
          </a:xfrm>
          <a:prstGeom prst="rect">
            <a:avLst/>
          </a:prstGeom>
          <a:noFill/>
          <a:ln>
            <a:noFill/>
          </a:ln>
        </p:spPr>
      </p:pic>
      <p:sp>
        <p:nvSpPr>
          <p:cNvPr id="332" name="Google Shape;332;p21"/>
          <p:cNvSpPr txBox="1"/>
          <p:nvPr/>
        </p:nvSpPr>
        <p:spPr>
          <a:xfrm>
            <a:off x="165250" y="-125"/>
            <a:ext cx="8673900" cy="47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2"/>
                </a:solidFill>
                <a:latin typeface="Maven Pro"/>
                <a:ea typeface="Maven Pro"/>
                <a:cs typeface="Maven Pro"/>
                <a:sym typeface="Maven Pro"/>
              </a:rPr>
              <a:t>Avg monthly energy consumption by customer type</a:t>
            </a:r>
            <a:endParaRPr sz="24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837</Words>
  <Application>Microsoft Macintosh PowerPoint</Application>
  <PresentationFormat>On-screen Show (16:9)</PresentationFormat>
  <Paragraphs>78</Paragraphs>
  <Slides>28</Slides>
  <Notes>28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Maven Pro</vt:lpstr>
      <vt:lpstr>Nunito</vt:lpstr>
      <vt:lpstr>Times New Roman</vt:lpstr>
      <vt:lpstr>Arial</vt:lpstr>
      <vt:lpstr>Momentum</vt:lpstr>
      <vt:lpstr>Analysis of Monthly Energy Consumption by Customer Type and Zip Code in Nashville TN</vt:lpstr>
      <vt:lpstr>Facts</vt:lpstr>
      <vt:lpstr>Nashville electric service(NES) customers</vt:lpstr>
      <vt:lpstr>Agenda</vt:lpstr>
      <vt:lpstr>Who’s the highest consumer?</vt:lpstr>
      <vt:lpstr>Total Energy consumption in Nashville city (2012-2019)</vt:lpstr>
      <vt:lpstr>Avg annual energy consumption in (kWh)</vt:lpstr>
      <vt:lpstr>Avg annual energy consumption by customer type</vt:lpstr>
      <vt:lpstr>PowerPoint Presentation</vt:lpstr>
      <vt:lpstr>Total energy consumption per zip code</vt:lpstr>
      <vt:lpstr>Avg monthly energy consumption per zip code</vt:lpstr>
      <vt:lpstr>Residential energy consumption per month</vt:lpstr>
      <vt:lpstr>Lowest energy consuming zip codes</vt:lpstr>
      <vt:lpstr>Top 10 energy consuming zip codes</vt:lpstr>
      <vt:lpstr>Where is more energy consumed?</vt:lpstr>
      <vt:lpstr>References </vt:lpstr>
      <vt:lpstr>Thank You!</vt:lpstr>
      <vt:lpstr>Tableau Viz</vt:lpstr>
      <vt:lpstr>Appendix</vt:lpstr>
      <vt:lpstr>Nashville daily avg population growth</vt:lpstr>
      <vt:lpstr>Energy consumption trends over the years</vt:lpstr>
      <vt:lpstr>Residential monthly energy consumption</vt:lpstr>
      <vt:lpstr>Monthly energy consumption per year ermonth</vt:lpstr>
      <vt:lpstr>Total building permits issued</vt:lpstr>
      <vt:lpstr>Total energy consumption per zip code</vt:lpstr>
      <vt:lpstr>Residential annual energy consumption per zip code</vt:lpstr>
      <vt:lpstr>PowerPoint Presentation</vt:lpstr>
      <vt:lpstr>residential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Monthly Energy Consumption by Customer Type and Zip Code in Nashville TN</dc:title>
  <cp:lastModifiedBy>Busienei, Peter</cp:lastModifiedBy>
  <cp:revision>9</cp:revision>
  <dcterms:modified xsi:type="dcterms:W3CDTF">2020-01-07T19:33:06Z</dcterms:modified>
</cp:coreProperties>
</file>