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0" r:id="rId3"/>
    <p:sldId id="257" r:id="rId4"/>
    <p:sldId id="258" r:id="rId5"/>
    <p:sldId id="261" r:id="rId6"/>
    <p:sldId id="267" r:id="rId7"/>
    <p:sldId id="262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EAF736-2928-48BB-96EB-BEAE712DF865}">
          <p14:sldIdLst>
            <p14:sldId id="268"/>
            <p14:sldId id="260"/>
            <p14:sldId id="257"/>
            <p14:sldId id="258"/>
            <p14:sldId id="261"/>
            <p14:sldId id="267"/>
            <p14:sldId id="262"/>
          </p14:sldIdLst>
        </p14:section>
        <p14:section name="Top runners participation" id="{A1F26802-6339-47D9-BD14-CA4AB6E590EE}">
          <p14:sldIdLst>
            <p14:sldId id="264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busi\Documents\projects\marathons-from-access-flying-tigers\Marathons%20Peter%20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busi\Documents\projects\marathons-from-access-flying-tigers\Marathons%20Peter%20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busi\Documents\projects\marathons-from-access-flying-tigers\Marathons%20Peter%20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Initial</a:t>
            </a:r>
            <a:r>
              <a:rPr lang="en-US" baseline="0" dirty="0"/>
              <a:t> Analysis of Marathons (‘16-’19)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Fastest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2016 Half Maratons</c:v>
                </c:pt>
                <c:pt idx="1">
                  <c:v>2016 Marathons</c:v>
                </c:pt>
                <c:pt idx="2">
                  <c:v>2017 Half Marathons</c:v>
                </c:pt>
                <c:pt idx="3">
                  <c:v>2017 Marathons</c:v>
                </c:pt>
                <c:pt idx="4">
                  <c:v>2018 Half Marathons</c:v>
                </c:pt>
                <c:pt idx="5">
                  <c:v>2018 Marathons</c:v>
                </c:pt>
                <c:pt idx="6">
                  <c:v>2019 Half Marathons</c:v>
                </c:pt>
                <c:pt idx="7">
                  <c:v>2019 Marathons</c:v>
                </c:pt>
              </c:strCache>
            </c:strRef>
          </c:cat>
          <c:val>
            <c:numRef>
              <c:f>Sheet1!$B$2:$B$9</c:f>
              <c:numCache>
                <c:formatCode>h:mm:ss</c:formatCode>
                <c:ptCount val="8"/>
                <c:pt idx="0">
                  <c:v>4.9479166666666664E-2</c:v>
                </c:pt>
                <c:pt idx="1">
                  <c:v>0.10118055555555555</c:v>
                </c:pt>
                <c:pt idx="2">
                  <c:v>4.9282407407407407E-2</c:v>
                </c:pt>
                <c:pt idx="3">
                  <c:v>0.11140046296296297</c:v>
                </c:pt>
                <c:pt idx="4">
                  <c:v>4.8206018518518516E-2</c:v>
                </c:pt>
                <c:pt idx="5">
                  <c:v>0.10296296296296296</c:v>
                </c:pt>
                <c:pt idx="6">
                  <c:v>4.8645833333333333E-2</c:v>
                </c:pt>
                <c:pt idx="7">
                  <c:v>0.10762731481481481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12-4B93-BA6E-4AE340ED73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Slowest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2016 Half Maratons</c:v>
                </c:pt>
                <c:pt idx="1">
                  <c:v>2016 Marathons</c:v>
                </c:pt>
                <c:pt idx="2">
                  <c:v>2017 Half Marathons</c:v>
                </c:pt>
                <c:pt idx="3">
                  <c:v>2017 Marathons</c:v>
                </c:pt>
                <c:pt idx="4">
                  <c:v>2018 Half Marathons</c:v>
                </c:pt>
                <c:pt idx="5">
                  <c:v>2018 Marathons</c:v>
                </c:pt>
                <c:pt idx="6">
                  <c:v>2019 Half Marathons</c:v>
                </c:pt>
                <c:pt idx="7">
                  <c:v>2019 Marathons</c:v>
                </c:pt>
              </c:strCache>
            </c:strRef>
          </c:cat>
          <c:val>
            <c:numRef>
              <c:f>Sheet1!$C$2:$C$9</c:f>
              <c:numCache>
                <c:formatCode>h:mm:ss</c:formatCode>
                <c:ptCount val="8"/>
                <c:pt idx="0">
                  <c:v>0.2046412037037037</c:v>
                </c:pt>
                <c:pt idx="1">
                  <c:v>0.29166666666666669</c:v>
                </c:pt>
                <c:pt idx="2">
                  <c:v>0.26277777777777778</c:v>
                </c:pt>
                <c:pt idx="3">
                  <c:v>0.27660879629629631</c:v>
                </c:pt>
                <c:pt idx="4">
                  <c:v>0.20006944444444444</c:v>
                </c:pt>
                <c:pt idx="5">
                  <c:v>0.27408564814814818</c:v>
                </c:pt>
                <c:pt idx="6">
                  <c:v>0.21082175925925925</c:v>
                </c:pt>
                <c:pt idx="7">
                  <c:v>0.2804976851851852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12-4B93-BA6E-4AE340ED73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2016 Half Maratons</c:v>
                </c:pt>
                <c:pt idx="1">
                  <c:v>2016 Marathons</c:v>
                </c:pt>
                <c:pt idx="2">
                  <c:v>2017 Half Marathons</c:v>
                </c:pt>
                <c:pt idx="3">
                  <c:v>2017 Marathons</c:v>
                </c:pt>
                <c:pt idx="4">
                  <c:v>2018 Half Marathons</c:v>
                </c:pt>
                <c:pt idx="5">
                  <c:v>2018 Marathons</c:v>
                </c:pt>
                <c:pt idx="6">
                  <c:v>2019 Half Marathons</c:v>
                </c:pt>
                <c:pt idx="7">
                  <c:v>2019 Marathons</c:v>
                </c:pt>
              </c:strCache>
            </c:strRef>
          </c:cat>
          <c:val>
            <c:numRef>
              <c:f>Sheet1!$D$2:$D$9</c:f>
              <c:numCache>
                <c:formatCode>h:mm:ss</c:formatCode>
                <c:ptCount val="8"/>
                <c:pt idx="0">
                  <c:v>0.10159722222222223</c:v>
                </c:pt>
                <c:pt idx="1">
                  <c:v>0.19814236111111111</c:v>
                </c:pt>
                <c:pt idx="2">
                  <c:v>0.11081018518518519</c:v>
                </c:pt>
                <c:pt idx="3">
                  <c:v>0.20711226851851852</c:v>
                </c:pt>
                <c:pt idx="4">
                  <c:v>0.10106481481481482</c:v>
                </c:pt>
                <c:pt idx="5">
                  <c:v>0.20024884259259257</c:v>
                </c:pt>
                <c:pt idx="6">
                  <c:v>0.10146990740740741</c:v>
                </c:pt>
                <c:pt idx="7">
                  <c:v>0.1957986111111111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12-4B93-BA6E-4AE340ED73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2016 Half Maratons</c:v>
                </c:pt>
                <c:pt idx="1">
                  <c:v>2016 Marathons</c:v>
                </c:pt>
                <c:pt idx="2">
                  <c:v>2017 Half Marathons</c:v>
                </c:pt>
                <c:pt idx="3">
                  <c:v>2017 Marathons</c:v>
                </c:pt>
                <c:pt idx="4">
                  <c:v>2018 Half Marathons</c:v>
                </c:pt>
                <c:pt idx="5">
                  <c:v>2018 Marathons</c:v>
                </c:pt>
                <c:pt idx="6">
                  <c:v>2019 Half Marathons</c:v>
                </c:pt>
                <c:pt idx="7">
                  <c:v>2019 Marathons</c:v>
                </c:pt>
              </c:strCache>
            </c:strRef>
          </c:cat>
          <c:val>
            <c:numRef>
              <c:f>Sheet1!$E$2:$E$9</c:f>
              <c:numCache>
                <c:formatCode>h:mm:ss</c:formatCode>
                <c:ptCount val="8"/>
                <c:pt idx="0">
                  <c:v>0.10551566805475435</c:v>
                </c:pt>
                <c:pt idx="1">
                  <c:v>0.19986688638587782</c:v>
                </c:pt>
                <c:pt idx="2">
                  <c:v>0.11388139408901438</c:v>
                </c:pt>
                <c:pt idx="3">
                  <c:v>0.20446649901625072</c:v>
                </c:pt>
                <c:pt idx="4">
                  <c:v>0.10539351851851853</c:v>
                </c:pt>
                <c:pt idx="5">
                  <c:v>0.20026579034391487</c:v>
                </c:pt>
                <c:pt idx="6">
                  <c:v>0.10563271323392288</c:v>
                </c:pt>
                <c:pt idx="7">
                  <c:v>0.19593882160707429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12-4B93-BA6E-4AE340ED7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22626128"/>
        <c:axId val="425930560"/>
      </c:stockChart>
      <c:catAx>
        <c:axId val="22262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30560"/>
        <c:crosses val="autoZero"/>
        <c:auto val="1"/>
        <c:lblAlgn val="ctr"/>
        <c:lblOffset val="100"/>
        <c:noMultiLvlLbl val="0"/>
      </c:catAx>
      <c:valAx>
        <c:axId val="4259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Percentage of runners faster than Oprah</a:t>
            </a:r>
          </a:p>
        </c:rich>
      </c:tx>
      <c:layout>
        <c:manualLayout>
          <c:xMode val="edge"/>
          <c:yMode val="edge"/>
          <c:x val="0.154312499999999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945497047244096E-2"/>
          <c:y val="0.11848836623472156"/>
          <c:w val="0.68076599409448824"/>
          <c:h val="0.82641007465489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faster than Oprah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31750"/>
            </a:effectLst>
          </c:spPr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A0-42D0-B100-868E3CAA7666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A0-42D0-B100-868E3CAA7666}"/>
                </c:ext>
              </c:extLst>
            </c:dLbl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A0-42D0-B100-868E3CAA7666}"/>
                </c:ext>
              </c:extLst>
            </c:dLbl>
            <c:dLbl>
              <c:idx val="3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A0-42D0-B100-868E3CAA76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0.37</c:v>
                </c:pt>
                <c:pt idx="1">
                  <c:v>0.25</c:v>
                </c:pt>
                <c:pt idx="2">
                  <c:v>0.36</c:v>
                </c:pt>
                <c:pt idx="3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0-42D0-B100-868E3CAA7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Slower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0.00%</c:formatCode>
                <c:ptCount val="4"/>
                <c:pt idx="0">
                  <c:v>0.63</c:v>
                </c:pt>
                <c:pt idx="1">
                  <c:v>0.75</c:v>
                </c:pt>
                <c:pt idx="2">
                  <c:v>0.64</c:v>
                </c:pt>
                <c:pt idx="3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A0-42D0-B100-868E3CAA7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293888"/>
        <c:axId val="115780112"/>
      </c:barChart>
      <c:catAx>
        <c:axId val="1132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80112"/>
        <c:crosses val="autoZero"/>
        <c:auto val="1"/>
        <c:lblAlgn val="ctr"/>
        <c:lblOffset val="100"/>
        <c:noMultiLvlLbl val="0"/>
      </c:catAx>
      <c:valAx>
        <c:axId val="11578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</a:t>
                </a:r>
                <a:r>
                  <a:rPr lang="en-US" dirty="0" err="1"/>
                  <a:t>TPercentage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5265149639333796E-3"/>
              <c:y val="0.40738900461888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Scott’s Marathon</a:t>
            </a:r>
            <a:r>
              <a:rPr lang="en-US" sz="1600" b="1" baseline="0" dirty="0"/>
              <a:t> </a:t>
            </a:r>
            <a:r>
              <a:rPr lang="en-US" sz="1600" b="1" dirty="0"/>
              <a:t>time difference with runners  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Analysis!$A$46</c:f>
              <c:strCache>
                <c:ptCount val="1"/>
                <c:pt idx="0">
                  <c:v>Scott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Analysis!$B$45:$E$45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Analysis!$B$46:$E$46</c:f>
              <c:numCache>
                <c:formatCode>h:mm:ss</c:formatCode>
                <c:ptCount val="4"/>
                <c:pt idx="0">
                  <c:v>0.10118055555555555</c:v>
                </c:pt>
                <c:pt idx="1">
                  <c:v>0.11140046296296297</c:v>
                </c:pt>
                <c:pt idx="2">
                  <c:v>0.10296296296296296</c:v>
                </c:pt>
                <c:pt idx="3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1-46FA-8CC6-5A7B50535905}"/>
            </c:ext>
          </c:extLst>
        </c:ser>
        <c:ser>
          <c:idx val="1"/>
          <c:order val="1"/>
          <c:tx>
            <c:strRef>
              <c:f>Analysis!$A$47</c:f>
              <c:strCache>
                <c:ptCount val="1"/>
                <c:pt idx="0">
                  <c:v> Runner up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Analysis!$B$45:$E$45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Analysis!$B$47:$E$47</c:f>
              <c:numCache>
                <c:formatCode>h:mm:ss</c:formatCode>
                <c:ptCount val="4"/>
                <c:pt idx="0">
                  <c:v>0.10744212962962962</c:v>
                </c:pt>
                <c:pt idx="1">
                  <c:v>0.12254629629629629</c:v>
                </c:pt>
                <c:pt idx="2">
                  <c:v>0.10407407407407407</c:v>
                </c:pt>
                <c:pt idx="3">
                  <c:v>0.10791666666666666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F1-46FA-8CC6-5A7B50535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236976"/>
        <c:axId val="695742000"/>
      </c:barChart>
      <c:lineChart>
        <c:grouping val="stacked"/>
        <c:varyColors val="0"/>
        <c:ser>
          <c:idx val="2"/>
          <c:order val="2"/>
          <c:tx>
            <c:strRef>
              <c:f>Analysis!$A$48</c:f>
              <c:strCache>
                <c:ptCount val="1"/>
                <c:pt idx="0">
                  <c:v> Difference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Analysis!$B$45:$E$45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Analysis!$B$48:$E$48</c:f>
              <c:numCache>
                <c:formatCode>h:mm:ss</c:formatCode>
                <c:ptCount val="4"/>
                <c:pt idx="0" formatCode="hh:mm:ss;@">
                  <c:v>6.2615740740740722E-3</c:v>
                </c:pt>
                <c:pt idx="1">
                  <c:v>1.1145833333333327E-2</c:v>
                </c:pt>
                <c:pt idx="2">
                  <c:v>1.1111111111111044E-3</c:v>
                </c:pt>
                <c:pt idx="3">
                  <c:v>2.893518518518462E-4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F1-46FA-8CC6-5A7B50535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280472"/>
        <c:axId val="720284736"/>
      </c:lineChart>
      <c:catAx>
        <c:axId val="69623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742000"/>
        <c:crosses val="autoZero"/>
        <c:auto val="1"/>
        <c:lblAlgn val="ctr"/>
        <c:lblOffset val="100"/>
        <c:noMultiLvlLbl val="0"/>
      </c:catAx>
      <c:valAx>
        <c:axId val="6957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36976"/>
        <c:crosses val="autoZero"/>
        <c:crossBetween val="between"/>
      </c:valAx>
      <c:valAx>
        <c:axId val="720284736"/>
        <c:scaling>
          <c:orientation val="minMax"/>
        </c:scaling>
        <c:delete val="0"/>
        <c:axPos val="r"/>
        <c:numFmt formatCode="hh:mm:ss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280472"/>
        <c:crosses val="max"/>
        <c:crossBetween val="between"/>
      </c:valAx>
      <c:catAx>
        <c:axId val="720280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0284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754321340191798"/>
          <c:y val="9.384128638935528E-2"/>
          <c:w val="0.26491348149566452"/>
          <c:h val="3.7870849133720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Marathon Quartiles</a:t>
            </a:r>
          </a:p>
        </c:rich>
      </c:tx>
      <c:layout>
        <c:manualLayout>
          <c:xMode val="edge"/>
          <c:yMode val="edge"/>
          <c:x val="0.36487542588089028"/>
          <c:y val="4.20516705372712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Analysis!$A$32</c:f>
              <c:strCache>
                <c:ptCount val="1"/>
                <c:pt idx="0">
                  <c:v>2016 Half_Marathon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Analysis!$B$31:$E$31</c:f>
              <c:strCache>
                <c:ptCount val="4"/>
                <c:pt idx="1">
                  <c:v>1st quartile</c:v>
                </c:pt>
                <c:pt idx="2">
                  <c:v>2nd quart</c:v>
                </c:pt>
                <c:pt idx="3">
                  <c:v>3rd quart</c:v>
                </c:pt>
              </c:strCache>
            </c:strRef>
          </c:cat>
          <c:val>
            <c:numRef>
              <c:f>Analysis!$B$32:$F$32</c:f>
              <c:numCache>
                <c:formatCode>h:mm:ss</c:formatCode>
                <c:ptCount val="5"/>
                <c:pt idx="1">
                  <c:v>8.9097222222222217E-2</c:v>
                </c:pt>
                <c:pt idx="2">
                  <c:v>0.10159722222222223</c:v>
                </c:pt>
                <c:pt idx="3">
                  <c:v>0.11818287037037037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D-48C3-9F5E-C4D4096B6F60}"/>
            </c:ext>
          </c:extLst>
        </c:ser>
        <c:ser>
          <c:idx val="1"/>
          <c:order val="1"/>
          <c:tx>
            <c:strRef>
              <c:f>Analysis!$A$33</c:f>
              <c:strCache>
                <c:ptCount val="1"/>
                <c:pt idx="0">
                  <c:v>2017 Half_Marathon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Analysis!$B$31:$E$31</c:f>
              <c:strCache>
                <c:ptCount val="4"/>
                <c:pt idx="1">
                  <c:v>1st quartile</c:v>
                </c:pt>
                <c:pt idx="2">
                  <c:v>2nd quart</c:v>
                </c:pt>
                <c:pt idx="3">
                  <c:v>3rd quart</c:v>
                </c:pt>
              </c:strCache>
            </c:strRef>
          </c:cat>
          <c:val>
            <c:numRef>
              <c:f>Analysis!$B$33:$F$33</c:f>
              <c:numCache>
                <c:formatCode>h:mm:ss</c:formatCode>
                <c:ptCount val="5"/>
                <c:pt idx="1">
                  <c:v>9.6030092592592597E-2</c:v>
                </c:pt>
                <c:pt idx="2">
                  <c:v>0.11081018518518519</c:v>
                </c:pt>
                <c:pt idx="3">
                  <c:v>0.12858796296296296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8D-48C3-9F5E-C4D4096B6F60}"/>
            </c:ext>
          </c:extLst>
        </c:ser>
        <c:ser>
          <c:idx val="2"/>
          <c:order val="2"/>
          <c:tx>
            <c:strRef>
              <c:f>Analysis!$A$34</c:f>
              <c:strCache>
                <c:ptCount val="1"/>
                <c:pt idx="0">
                  <c:v>2018 Half_Marathon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Analysis!$B$31:$E$31</c:f>
              <c:strCache>
                <c:ptCount val="4"/>
                <c:pt idx="1">
                  <c:v>1st quartile</c:v>
                </c:pt>
                <c:pt idx="2">
                  <c:v>2nd quart</c:v>
                </c:pt>
                <c:pt idx="3">
                  <c:v>3rd quart</c:v>
                </c:pt>
              </c:strCache>
            </c:strRef>
          </c:cat>
          <c:val>
            <c:numRef>
              <c:f>Analysis!$B$34:$F$34</c:f>
              <c:numCache>
                <c:formatCode>h:mm:ss</c:formatCode>
                <c:ptCount val="5"/>
                <c:pt idx="1">
                  <c:v>8.8437500000000002E-2</c:v>
                </c:pt>
                <c:pt idx="2">
                  <c:v>0.10106481481481482</c:v>
                </c:pt>
                <c:pt idx="3">
                  <c:v>0.11893518518518519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8D-48C3-9F5E-C4D4096B6F60}"/>
            </c:ext>
          </c:extLst>
        </c:ser>
        <c:ser>
          <c:idx val="3"/>
          <c:order val="3"/>
          <c:tx>
            <c:strRef>
              <c:f>Analysis!$A$35</c:f>
              <c:strCache>
                <c:ptCount val="1"/>
                <c:pt idx="0">
                  <c:v>2019 Half_Marathon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Analysis!$B$31:$E$31</c:f>
              <c:strCache>
                <c:ptCount val="4"/>
                <c:pt idx="1">
                  <c:v>1st quartile</c:v>
                </c:pt>
                <c:pt idx="2">
                  <c:v>2nd quart</c:v>
                </c:pt>
                <c:pt idx="3">
                  <c:v>3rd quart</c:v>
                </c:pt>
              </c:strCache>
            </c:strRef>
          </c:cat>
          <c:val>
            <c:numRef>
              <c:f>Analysis!$B$35:$F$35</c:f>
              <c:numCache>
                <c:formatCode>h:mm:ss</c:formatCode>
                <c:ptCount val="5"/>
                <c:pt idx="1">
                  <c:v>8.8240740740740745E-2</c:v>
                </c:pt>
                <c:pt idx="2">
                  <c:v>0.10146990740740741</c:v>
                </c:pt>
                <c:pt idx="3">
                  <c:v>0.11909722222222222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8D-48C3-9F5E-C4D4096B6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732688"/>
        <c:axId val="359726784"/>
      </c:barChart>
      <c:catAx>
        <c:axId val="359732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Quadrant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726784"/>
        <c:crosses val="autoZero"/>
        <c:auto val="1"/>
        <c:lblAlgn val="ctr"/>
        <c:lblOffset val="100"/>
        <c:noMultiLvlLbl val="0"/>
      </c:catAx>
      <c:valAx>
        <c:axId val="3597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73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93488716706182"/>
          <c:y val="0.94035020673262326"/>
          <c:w val="0.588130125919203"/>
          <c:h val="3.86895423751906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ysClr val="windowText" lastClr="000000"/>
                </a:solidFill>
              </a:rPr>
              <a:t>Unique runners  2016-2019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'Bonus '!$C$12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'Bonus '!$B$13:$B$29</c:f>
              <c:strCache>
                <c:ptCount val="17"/>
                <c:pt idx="0">
                  <c:v>Scott Wietecha,2016</c:v>
                </c:pt>
                <c:pt idx="1">
                  <c:v>Brian Shelton,2016</c:v>
                </c:pt>
                <c:pt idx="2">
                  <c:v>Christopher Capps,2016</c:v>
                </c:pt>
                <c:pt idx="3">
                  <c:v>Jason Grimes,2016</c:v>
                </c:pt>
                <c:pt idx="4">
                  <c:v>David Adams,2016</c:v>
                </c:pt>
                <c:pt idx="5">
                  <c:v>Ryan Regnier,2017</c:v>
                </c:pt>
                <c:pt idx="6">
                  <c:v>Daniel Everett,2017</c:v>
                </c:pt>
                <c:pt idx="7">
                  <c:v>Khris Vickroy,2017</c:v>
                </c:pt>
                <c:pt idx="8">
                  <c:v>Marcus Dilallo,2017</c:v>
                </c:pt>
                <c:pt idx="9">
                  <c:v>Garang Madut,2018</c:v>
                </c:pt>
                <c:pt idx="10">
                  <c:v>Kevin Fink,2018</c:v>
                </c:pt>
                <c:pt idx="11">
                  <c:v>Andrew Hodges,2018</c:v>
                </c:pt>
                <c:pt idx="12">
                  <c:v>Nicholas Aubert,2018</c:v>
                </c:pt>
                <c:pt idx="13">
                  <c:v>Jordan Wilson,2019</c:v>
                </c:pt>
                <c:pt idx="14">
                  <c:v>Steelton Flynn,2019</c:v>
                </c:pt>
                <c:pt idx="15">
                  <c:v>Thomas Ellis,2019</c:v>
                </c:pt>
                <c:pt idx="16">
                  <c:v>Nicholas Tseffos,2019</c:v>
                </c:pt>
              </c:strCache>
            </c:strRef>
          </c:cat>
          <c:val>
            <c:numRef>
              <c:f>'Bonus '!$C$13:$C$29</c:f>
              <c:numCache>
                <c:formatCode>h:mm:ss</c:formatCode>
                <c:ptCount val="17"/>
                <c:pt idx="0">
                  <c:v>0.10118055555555555</c:v>
                </c:pt>
                <c:pt idx="1">
                  <c:v>0.10407407407407407</c:v>
                </c:pt>
                <c:pt idx="2">
                  <c:v>0.10744212962962962</c:v>
                </c:pt>
                <c:pt idx="3">
                  <c:v>0.10791666666666666</c:v>
                </c:pt>
                <c:pt idx="4">
                  <c:v>0.11021990740740741</c:v>
                </c:pt>
                <c:pt idx="5">
                  <c:v>0.1104050925925926</c:v>
                </c:pt>
                <c:pt idx="6">
                  <c:v>0.11109953703703704</c:v>
                </c:pt>
                <c:pt idx="7">
                  <c:v>0.11260416666666667</c:v>
                </c:pt>
                <c:pt idx="8">
                  <c:v>0.11387731481481482</c:v>
                </c:pt>
                <c:pt idx="9">
                  <c:v>0.11465277777777778</c:v>
                </c:pt>
                <c:pt idx="10">
                  <c:v>0.1162962962962963</c:v>
                </c:pt>
                <c:pt idx="11">
                  <c:v>0.11679398148148148</c:v>
                </c:pt>
                <c:pt idx="12">
                  <c:v>0.11715277777777777</c:v>
                </c:pt>
                <c:pt idx="13">
                  <c:v>0.12254629629629629</c:v>
                </c:pt>
                <c:pt idx="14">
                  <c:v>0.12563657407407408</c:v>
                </c:pt>
                <c:pt idx="15">
                  <c:v>0.12832175925925926</c:v>
                </c:pt>
                <c:pt idx="16">
                  <c:v>0.12839120370370372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23-47E9-81B1-218CFFA63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955640"/>
        <c:axId val="721953344"/>
      </c:barChart>
      <c:catAx>
        <c:axId val="721955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Name</a:t>
                </a:r>
                <a:r>
                  <a:rPr lang="en-US" sz="1200" b="1" baseline="0"/>
                  <a:t> &amp; Year</a:t>
                </a:r>
                <a:endParaRPr 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953344"/>
        <c:crosses val="autoZero"/>
        <c:auto val="1"/>
        <c:lblAlgn val="ctr"/>
        <c:lblOffset val="100"/>
        <c:noMultiLvlLbl val="0"/>
      </c:catAx>
      <c:valAx>
        <c:axId val="72195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955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170-43B0-4E67-8C45-AE12878D2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534" y="146575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sto MT" panose="02040603050505030304" pitchFamily="18" charset="0"/>
              </a:rPr>
              <a:t>ANALYSIS (2016-2019)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A5A61-C9AF-4870-A9AD-8A588A3E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9823" y="3894615"/>
            <a:ext cx="3729811" cy="140039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000" dirty="0"/>
              <a:t>By the </a:t>
            </a:r>
            <a:r>
              <a:rPr lang="en-US" sz="3000" b="1" i="1" dirty="0"/>
              <a:t>Flying Tigers</a:t>
            </a:r>
          </a:p>
          <a:p>
            <a:pPr marL="285750" indent="-285750" algn="ctr">
              <a:buFontTx/>
              <a:buChar char="-"/>
            </a:pPr>
            <a:r>
              <a:rPr lang="en-US" sz="3300" dirty="0"/>
              <a:t>Doug</a:t>
            </a:r>
          </a:p>
          <a:p>
            <a:pPr marL="285750" indent="-285750" algn="ctr">
              <a:buFontTx/>
              <a:buChar char="-"/>
            </a:pPr>
            <a:r>
              <a:rPr lang="en-US" sz="3300" dirty="0"/>
              <a:t>Peter</a:t>
            </a:r>
          </a:p>
          <a:p>
            <a:pPr marL="285750" indent="-285750" algn="ctr">
              <a:buFontTx/>
              <a:buChar char="-"/>
            </a:pPr>
            <a:r>
              <a:rPr lang="en-US" sz="3300" dirty="0"/>
              <a:t>Seth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90799-5C0B-4FF6-B5AA-246652C3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60" y="459410"/>
            <a:ext cx="7140594" cy="24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1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FBD3E-869B-479E-8CB2-E500FDD766F4}"/>
              </a:ext>
            </a:extLst>
          </p:cNvPr>
          <p:cNvSpPr txBox="1"/>
          <p:nvPr/>
        </p:nvSpPr>
        <p:spPr>
          <a:xfrm>
            <a:off x="4505093" y="2921620"/>
            <a:ext cx="508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0273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97F2A-9DB3-44ED-94FB-285CCC59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236" y="221362"/>
            <a:ext cx="9342268" cy="125989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Descriptive analysis data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6AA0DBEB-89A6-44E8-B1D0-15DACB7B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751" y="2301970"/>
            <a:ext cx="3893531" cy="3759253"/>
          </a:xfrm>
        </p:spPr>
        <p:txBody>
          <a:bodyPr>
            <a:normAutofit/>
          </a:bodyPr>
          <a:lstStyle/>
          <a:p>
            <a:r>
              <a:rPr lang="en-US" dirty="0"/>
              <a:t>The 2016 marathon registered the slowest time.</a:t>
            </a:r>
          </a:p>
          <a:p>
            <a:r>
              <a:rPr lang="en-US" dirty="0"/>
              <a:t>2017 half-marathon registered the slowest time</a:t>
            </a:r>
          </a:p>
          <a:p>
            <a:r>
              <a:rPr lang="en-US" dirty="0"/>
              <a:t>2019 marathon registered the fastest time.</a:t>
            </a:r>
          </a:p>
          <a:p>
            <a:r>
              <a:rPr lang="en-US" dirty="0"/>
              <a:t>2018 half-marathon registered the fastest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57AD5D-7867-4F3E-860F-1082D3F9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95693"/>
              </p:ext>
            </p:extLst>
          </p:nvPr>
        </p:nvGraphicFramePr>
        <p:xfrm>
          <a:off x="839801" y="1569592"/>
          <a:ext cx="7405950" cy="47735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2612">
                  <a:extLst>
                    <a:ext uri="{9D8B030D-6E8A-4147-A177-3AD203B41FA5}">
                      <a16:colId xmlns:a16="http://schemas.microsoft.com/office/drawing/2014/main" val="2036640266"/>
                    </a:ext>
                  </a:extLst>
                </a:gridCol>
                <a:gridCol w="825107">
                  <a:extLst>
                    <a:ext uri="{9D8B030D-6E8A-4147-A177-3AD203B41FA5}">
                      <a16:colId xmlns:a16="http://schemas.microsoft.com/office/drawing/2014/main" val="4183475542"/>
                    </a:ext>
                  </a:extLst>
                </a:gridCol>
                <a:gridCol w="1735998">
                  <a:extLst>
                    <a:ext uri="{9D8B030D-6E8A-4147-A177-3AD203B41FA5}">
                      <a16:colId xmlns:a16="http://schemas.microsoft.com/office/drawing/2014/main" val="2379826249"/>
                    </a:ext>
                  </a:extLst>
                </a:gridCol>
                <a:gridCol w="1357859">
                  <a:extLst>
                    <a:ext uri="{9D8B030D-6E8A-4147-A177-3AD203B41FA5}">
                      <a16:colId xmlns:a16="http://schemas.microsoft.com/office/drawing/2014/main" val="1146940101"/>
                    </a:ext>
                  </a:extLst>
                </a:gridCol>
                <a:gridCol w="1794374">
                  <a:extLst>
                    <a:ext uri="{9D8B030D-6E8A-4147-A177-3AD203B41FA5}">
                      <a16:colId xmlns:a16="http://schemas.microsoft.com/office/drawing/2014/main" val="1272084977"/>
                    </a:ext>
                  </a:extLst>
                </a:gridCol>
              </a:tblGrid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Fastest</a:t>
                      </a:r>
                      <a:endParaRPr lang="en-US" sz="1100" b="1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Slowest</a:t>
                      </a:r>
                      <a:endParaRPr lang="en-US" sz="1100" b="1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1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Mean</a:t>
                      </a:r>
                      <a:endParaRPr lang="en-US" sz="1100" b="1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47196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2016 Half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1:11:15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4:54:41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2:26:18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2:31:57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5167007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2016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2:25:42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7:00:00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4:45:19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4:47:48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287684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2017 Half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1:10:58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6:18:24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2:39:34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2:43:59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4171318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2017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2:40:25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6:38:19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4:58:14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4:54:26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694282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2018 Half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1:09:25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4:48:06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2:25:32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4:48:23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57923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2018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2:28:16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6:34:41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4:48:21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4:48:23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618270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2019 Half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1:10:03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5:03:35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2:26:07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2:32:07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4778444"/>
                  </a:ext>
                </a:extLst>
              </a:tr>
              <a:tr h="53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2019 Marathons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2:34:59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6:43:55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4:41:57</a:t>
                      </a:r>
                      <a:endParaRPr lang="en-US" sz="11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4:42:09</a:t>
                      </a:r>
                      <a:endParaRPr lang="en-US" sz="11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57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2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51E975-72F4-4540-9CE2-CFF0531BE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8956"/>
              </p:ext>
            </p:extLst>
          </p:nvPr>
        </p:nvGraphicFramePr>
        <p:xfrm>
          <a:off x="2350052" y="8129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673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FA34E6-D2AF-47B4-8D55-26B990039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46195"/>
              </p:ext>
            </p:extLst>
          </p:nvPr>
        </p:nvGraphicFramePr>
        <p:xfrm>
          <a:off x="2620895" y="643468"/>
          <a:ext cx="9132950" cy="586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45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8FA1-A3CE-4CB0-8C4C-ADE90069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2017 discrepancy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5808-9DB1-4B65-AE51-626BCB27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849" y="1405054"/>
            <a:ext cx="9229763" cy="4506168"/>
          </a:xfrm>
        </p:spPr>
        <p:txBody>
          <a:bodyPr>
            <a:normAutofit/>
          </a:bodyPr>
          <a:lstStyle/>
          <a:p>
            <a:r>
              <a:rPr lang="en-US" dirty="0"/>
              <a:t>Runners in 2017 events ran significantly slower overall than in the other 3 events.</a:t>
            </a:r>
          </a:p>
          <a:p>
            <a:r>
              <a:rPr lang="en-US" dirty="0"/>
              <a:t>Hypothesis: The weather conditions were less ideal around the timing of this event. </a:t>
            </a:r>
          </a:p>
          <a:p>
            <a:endParaRPr lang="en-US" dirty="0"/>
          </a:p>
          <a:p>
            <a:r>
              <a:rPr lang="en-US" dirty="0"/>
              <a:t>Runners ran 7.78% slower than the previous year &amp; 8.59% slower than the following year.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“Conditions for the 18th annual race were brutal in the full and half marathons… with temperatures reaching 80 degrees in the morning”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1500" dirty="0"/>
              <a:t>The Tennessean, “Scott </a:t>
            </a:r>
            <a:r>
              <a:rPr lang="en-US" sz="1500" dirty="0" err="1"/>
              <a:t>Wietecha</a:t>
            </a:r>
            <a:r>
              <a:rPr lang="en-US" sz="1500" dirty="0"/>
              <a:t> win 5</a:t>
            </a:r>
            <a:r>
              <a:rPr lang="en-US" sz="1500" baseline="30000" dirty="0"/>
              <a:t>th</a:t>
            </a:r>
            <a:r>
              <a:rPr lang="en-US" sz="1500" dirty="0"/>
              <a:t> Nashville Marathon using new strategy</a:t>
            </a:r>
          </a:p>
        </p:txBody>
      </p:sp>
    </p:spTree>
    <p:extLst>
      <p:ext uri="{BB962C8B-B14F-4D97-AF65-F5344CB8AC3E}">
        <p14:creationId xmlns:p14="http://schemas.microsoft.com/office/powerpoint/2010/main" val="35272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AFE66C-AE7D-4539-8216-73B913372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36187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4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ED0803-0133-49C2-9858-E132FF17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9F6D6-AB42-424F-9B81-E57F502B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5BAFE5D0-C0A7-4C07-B852-6F0A7CF2A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FB59C-7DB7-44D0-8E43-6826F5E27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183605"/>
              </p:ext>
            </p:extLst>
          </p:nvPr>
        </p:nvGraphicFramePr>
        <p:xfrm>
          <a:off x="1794896" y="423746"/>
          <a:ext cx="10025397" cy="5531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19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F0D7F1-3AA3-41FE-962C-5DB0B5A9B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C17A32D-661C-4A7D-B00F-ED07721E9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4934C4F-A6E0-4531-BCA6-E0299B443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BC56C65-6D5F-44BD-987D-CB705ECD8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2F08DB5-0184-4523-A76B-F3BE3B64C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F92F39F-8BE5-4422-975B-806D8763E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B45B674-93EA-4CB2-8BFE-4DD11ECB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9F663F7-D512-43BF-A60F-548158DD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5792ABF-EE75-49E2-A0E0-3247D09E5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6862EA5-AD9D-43A8-B7D6-57A620D20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6312FE8-78B6-4653-92B0-7ADC66B3B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6DC1169-7F5B-490D-BE24-C32167EBB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4759D47-CB5B-46A1-8BDF-546FF607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955F5D-8B25-4A69-9A86-1963D8A5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4215EA8-B880-40B5-BCFF-DCFCE9C46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FBCFB3E-4A32-4040-A28F-B296CE90C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CE682E-721B-41C1-8F59-A68EEBC50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C9C7739-9AD6-4B85-A486-C92E99CD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5C48EE9C-CD0F-4779-9399-65AC7632B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4D0D1044-849F-4C27-A652-D2910B840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37B7AEAD-E626-4827-B5EF-F9DD361C8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D97C048D-34F0-45AB-9C46-0A797344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D70364F-56BC-43CE-BD82-E6065E8B7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00D1134-DA53-4E46-A37D-77B2B74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971E03E-2FA8-4F0F-A287-58C7B091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1139B5CD-D486-4C27-9AD1-9E856E26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30CC7B-1674-4BB1-B36F-D9B325A42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05C24618-074C-47D2-A727-57045F7E6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821B5C-BE22-40BC-A9CE-E37D44CA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2" y="3101093"/>
            <a:ext cx="2799187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Participation of top runners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B12406-B92C-490F-A24D-AE9FB6A1067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2625638"/>
              </p:ext>
            </p:extLst>
          </p:nvPr>
        </p:nvGraphicFramePr>
        <p:xfrm>
          <a:off x="5058751" y="641551"/>
          <a:ext cx="6141001" cy="5264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65224">
                  <a:extLst>
                    <a:ext uri="{9D8B030D-6E8A-4147-A177-3AD203B41FA5}">
                      <a16:colId xmlns:a16="http://schemas.microsoft.com/office/drawing/2014/main" val="1317181819"/>
                    </a:ext>
                  </a:extLst>
                </a:gridCol>
                <a:gridCol w="769383">
                  <a:extLst>
                    <a:ext uri="{9D8B030D-6E8A-4147-A177-3AD203B41FA5}">
                      <a16:colId xmlns:a16="http://schemas.microsoft.com/office/drawing/2014/main" val="751544185"/>
                    </a:ext>
                  </a:extLst>
                </a:gridCol>
                <a:gridCol w="769383">
                  <a:extLst>
                    <a:ext uri="{9D8B030D-6E8A-4147-A177-3AD203B41FA5}">
                      <a16:colId xmlns:a16="http://schemas.microsoft.com/office/drawing/2014/main" val="2758134197"/>
                    </a:ext>
                  </a:extLst>
                </a:gridCol>
                <a:gridCol w="769383">
                  <a:extLst>
                    <a:ext uri="{9D8B030D-6E8A-4147-A177-3AD203B41FA5}">
                      <a16:colId xmlns:a16="http://schemas.microsoft.com/office/drawing/2014/main" val="2206171058"/>
                    </a:ext>
                  </a:extLst>
                </a:gridCol>
                <a:gridCol w="769383">
                  <a:extLst>
                    <a:ext uri="{9D8B030D-6E8A-4147-A177-3AD203B41FA5}">
                      <a16:colId xmlns:a16="http://schemas.microsoft.com/office/drawing/2014/main" val="523289906"/>
                    </a:ext>
                  </a:extLst>
                </a:gridCol>
                <a:gridCol w="1398245">
                  <a:extLst>
                    <a:ext uri="{9D8B030D-6E8A-4147-A177-3AD203B41FA5}">
                      <a16:colId xmlns:a16="http://schemas.microsoft.com/office/drawing/2014/main" val="4039661296"/>
                    </a:ext>
                  </a:extLst>
                </a:gridCol>
              </a:tblGrid>
              <a:tr h="250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Top Runners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2016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2017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2018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2019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 of Marathons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629352014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Scott Wietecha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74486595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Brian Shelton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308629540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Christopher Capps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4022133934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Jason Grimes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3556980747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David Adams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2942324333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Ryan Regnier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656936752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Daniel Everett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5537841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Khris Vickroy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3551556104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Marcus Dilallo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2549376463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Edgar Garza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2100023702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Garang Madut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2136813071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Kevin Fink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832850075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Andrew Hodges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646107638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Nicholas Aubert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09582811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Dan Shafer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88213106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Jordan Wilson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767401142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Steelton Flynn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4197360922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Thomas Ellis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439033526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Nicholas Tseffos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2543362638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Satoshi Mitsumori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b"/>
                </a:tc>
                <a:extLst>
                  <a:ext uri="{0D108BD9-81ED-4DB2-BD59-A6C34878D82A}">
                    <a16:rowId xmlns:a16="http://schemas.microsoft.com/office/drawing/2014/main" val="138082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0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B40178-B21D-4BF6-A8EE-E7867D0DB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980689"/>
              </p:ext>
            </p:extLst>
          </p:nvPr>
        </p:nvGraphicFramePr>
        <p:xfrm>
          <a:off x="2112580" y="488732"/>
          <a:ext cx="8592592" cy="573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49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383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Century Gothic</vt:lpstr>
      <vt:lpstr>Wingdings 3</vt:lpstr>
      <vt:lpstr>Wisp</vt:lpstr>
      <vt:lpstr>ANALYSIS (2016-2019) </vt:lpstr>
      <vt:lpstr>Descriptive analysis data </vt:lpstr>
      <vt:lpstr>PowerPoint Presentation</vt:lpstr>
      <vt:lpstr>PowerPoint Presentation</vt:lpstr>
      <vt:lpstr>2017 discrepancy</vt:lpstr>
      <vt:lpstr>PowerPoint Presentation</vt:lpstr>
      <vt:lpstr>PowerPoint Presentation</vt:lpstr>
      <vt:lpstr>Participation of top runners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(2016-2019) </dc:title>
  <dc:creator>Peter Busienei</dc:creator>
  <cp:lastModifiedBy>Peter Busienei</cp:lastModifiedBy>
  <cp:revision>8</cp:revision>
  <dcterms:created xsi:type="dcterms:W3CDTF">2019-07-21T17:18:57Z</dcterms:created>
  <dcterms:modified xsi:type="dcterms:W3CDTF">2019-07-21T17:41:25Z</dcterms:modified>
</cp:coreProperties>
</file>