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av" ContentType="audio/wav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93"/>
  </p:notesMasterIdLst>
  <p:handoutMasterIdLst>
    <p:handoutMasterId r:id="rId94"/>
  </p:handoutMasterIdLst>
  <p:sldIdLst>
    <p:sldId id="257" r:id="rId2"/>
    <p:sldId id="258" r:id="rId3"/>
    <p:sldId id="259" r:id="rId4"/>
    <p:sldId id="260" r:id="rId5"/>
    <p:sldId id="261" r:id="rId6"/>
    <p:sldId id="282" r:id="rId7"/>
    <p:sldId id="348" r:id="rId8"/>
    <p:sldId id="262" r:id="rId9"/>
    <p:sldId id="263" r:id="rId10"/>
    <p:sldId id="265" r:id="rId11"/>
    <p:sldId id="281" r:id="rId12"/>
    <p:sldId id="266" r:id="rId13"/>
    <p:sldId id="279" r:id="rId14"/>
    <p:sldId id="267" r:id="rId15"/>
    <p:sldId id="268" r:id="rId16"/>
    <p:sldId id="269" r:id="rId17"/>
    <p:sldId id="270" r:id="rId18"/>
    <p:sldId id="271" r:id="rId19"/>
    <p:sldId id="272" r:id="rId20"/>
    <p:sldId id="283" r:id="rId21"/>
    <p:sldId id="273" r:id="rId22"/>
    <p:sldId id="275" r:id="rId23"/>
    <p:sldId id="274" r:id="rId24"/>
    <p:sldId id="276" r:id="rId25"/>
    <p:sldId id="277" r:id="rId26"/>
    <p:sldId id="278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349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50" r:id="rId59"/>
    <p:sldId id="319" r:id="rId60"/>
    <p:sldId id="320" r:id="rId61"/>
    <p:sldId id="321" r:id="rId62"/>
    <p:sldId id="322" r:id="rId63"/>
    <p:sldId id="323" r:id="rId64"/>
    <p:sldId id="326" r:id="rId65"/>
    <p:sldId id="324" r:id="rId66"/>
    <p:sldId id="325" r:id="rId67"/>
    <p:sldId id="351" r:id="rId68"/>
    <p:sldId id="317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52" r:id="rId86"/>
    <p:sldId id="343" r:id="rId87"/>
    <p:sldId id="344" r:id="rId88"/>
    <p:sldId id="345" r:id="rId89"/>
    <p:sldId id="346" r:id="rId90"/>
    <p:sldId id="353" r:id="rId91"/>
    <p:sldId id="347" r:id="rId9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E576FB-B118-47D0-984A-56B0B3730734}">
          <p14:sldIdLst>
            <p14:sldId id="257"/>
            <p14:sldId id="258"/>
            <p14:sldId id="259"/>
            <p14:sldId id="260"/>
            <p14:sldId id="261"/>
            <p14:sldId id="282"/>
            <p14:sldId id="348"/>
            <p14:sldId id="262"/>
            <p14:sldId id="263"/>
            <p14:sldId id="265"/>
            <p14:sldId id="281"/>
            <p14:sldId id="266"/>
            <p14:sldId id="279"/>
            <p14:sldId id="267"/>
            <p14:sldId id="268"/>
            <p14:sldId id="269"/>
            <p14:sldId id="270"/>
            <p14:sldId id="271"/>
            <p14:sldId id="272"/>
            <p14:sldId id="283"/>
            <p14:sldId id="273"/>
            <p14:sldId id="275"/>
            <p14:sldId id="274"/>
            <p14:sldId id="276"/>
            <p14:sldId id="277"/>
            <p14:sldId id="278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349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50"/>
            <p14:sldId id="319"/>
            <p14:sldId id="320"/>
            <p14:sldId id="321"/>
            <p14:sldId id="322"/>
            <p14:sldId id="323"/>
            <p14:sldId id="326"/>
            <p14:sldId id="324"/>
            <p14:sldId id="325"/>
            <p14:sldId id="351"/>
            <p14:sldId id="317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52"/>
            <p14:sldId id="343"/>
            <p14:sldId id="344"/>
            <p14:sldId id="345"/>
            <p14:sldId id="346"/>
            <p14:sldId id="353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94751" autoAdjust="0"/>
  </p:normalViewPr>
  <p:slideViewPr>
    <p:cSldViewPr snapToGrid="0">
      <p:cViewPr>
        <p:scale>
          <a:sx n="75" d="100"/>
          <a:sy n="75" d="100"/>
        </p:scale>
        <p:origin x="2168" y="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notesMaster" Target="notesMasters/notesMaster1.xml"/><Relationship Id="rId94" Type="http://schemas.openxmlformats.org/officeDocument/2006/relationships/handoutMaster" Target="handoutMasters/handoutMaster1.xml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C95DDA-FE7F-4EAE-908A-274A857A78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C971B1C-FA51-45EC-88D8-2FE978F32F7F}">
      <dgm:prSet custT="1"/>
      <dgm:spPr/>
      <dgm:t>
        <a:bodyPr/>
        <a:lstStyle/>
        <a:p>
          <a:pPr rtl="0"/>
          <a:r>
            <a:rPr lang="zh-CN" sz="2400" dirty="0" smtClean="0">
              <a:latin typeface="+mj-ea"/>
              <a:ea typeface="+mj-ea"/>
            </a:rPr>
            <a:t>由字母、数字或下划线组成，不能由数字开始</a:t>
          </a:r>
          <a:endParaRPr lang="en-US" sz="2400" dirty="0">
            <a:latin typeface="+mj-ea"/>
            <a:ea typeface="+mj-ea"/>
          </a:endParaRPr>
        </a:p>
      </dgm:t>
    </dgm:pt>
    <dgm:pt modelId="{0A0EEBA5-1813-4B29-96C5-D7C69D4C18D4}" type="parTrans" cxnId="{046CD5EA-45C4-4D28-8A4F-479D4B8D139A}">
      <dgm:prSet/>
      <dgm:spPr/>
      <dgm:t>
        <a:bodyPr/>
        <a:lstStyle/>
        <a:p>
          <a:endParaRPr lang="zh-CN" altLang="en-US"/>
        </a:p>
      </dgm:t>
    </dgm:pt>
    <dgm:pt modelId="{BED9C2B1-7BDB-4ECD-91C7-C2C2E3B664C3}" type="sibTrans" cxnId="{046CD5EA-45C4-4D28-8A4F-479D4B8D139A}">
      <dgm:prSet/>
      <dgm:spPr/>
      <dgm:t>
        <a:bodyPr/>
        <a:lstStyle/>
        <a:p>
          <a:endParaRPr lang="zh-CN" altLang="en-US"/>
        </a:p>
      </dgm:t>
    </dgm:pt>
    <dgm:pt modelId="{8FC54DDC-3B2A-4EAA-BF01-B7056DBDACB5}">
      <dgm:prSet custT="1"/>
      <dgm:spPr/>
      <dgm:t>
        <a:bodyPr/>
        <a:lstStyle/>
        <a:p>
          <a:pPr rtl="0"/>
          <a:r>
            <a:rPr lang="zh-CN" sz="2400" dirty="0" smtClean="0">
              <a:latin typeface="+mj-ea"/>
              <a:ea typeface="+mj-ea"/>
            </a:rPr>
            <a:t>英文字母严格区分大小写</a:t>
          </a:r>
          <a:endParaRPr lang="en-US" sz="2400" dirty="0">
            <a:latin typeface="+mj-ea"/>
            <a:ea typeface="+mj-ea"/>
          </a:endParaRPr>
        </a:p>
      </dgm:t>
    </dgm:pt>
    <dgm:pt modelId="{891F3748-7EB9-45EA-A897-72F4988CB3F0}" type="parTrans" cxnId="{16AB8278-10F6-4CAC-9BA3-6D71079BA17B}">
      <dgm:prSet/>
      <dgm:spPr/>
      <dgm:t>
        <a:bodyPr/>
        <a:lstStyle/>
        <a:p>
          <a:endParaRPr lang="zh-CN" altLang="en-US"/>
        </a:p>
      </dgm:t>
    </dgm:pt>
    <dgm:pt modelId="{3E024A69-A116-4488-88A0-6F02DB0FD6F8}" type="sibTrans" cxnId="{16AB8278-10F6-4CAC-9BA3-6D71079BA17B}">
      <dgm:prSet/>
      <dgm:spPr/>
      <dgm:t>
        <a:bodyPr/>
        <a:lstStyle/>
        <a:p>
          <a:endParaRPr lang="zh-CN" altLang="en-US"/>
        </a:p>
      </dgm:t>
    </dgm:pt>
    <dgm:pt modelId="{6F5AC7C0-547D-45B9-AB68-E52D221105E1}">
      <dgm:prSet custT="1"/>
      <dgm:spPr/>
      <dgm:t>
        <a:bodyPr/>
        <a:lstStyle/>
        <a:p>
          <a:pPr rtl="0"/>
          <a:r>
            <a:rPr lang="zh-CN" sz="2400" dirty="0" smtClean="0">
              <a:latin typeface="+mj-ea"/>
              <a:ea typeface="+mj-ea"/>
            </a:rPr>
            <a:t>不能和系统关键字重复</a:t>
          </a:r>
          <a:endParaRPr lang="en-US" sz="2400" dirty="0">
            <a:latin typeface="+mj-ea"/>
            <a:ea typeface="+mj-ea"/>
          </a:endParaRPr>
        </a:p>
      </dgm:t>
    </dgm:pt>
    <dgm:pt modelId="{5D4D20E9-9C9F-497F-AF0B-E882B866B2DD}" type="parTrans" cxnId="{45705C75-A996-4946-B400-0353400CB4B2}">
      <dgm:prSet/>
      <dgm:spPr/>
      <dgm:t>
        <a:bodyPr/>
        <a:lstStyle/>
        <a:p>
          <a:endParaRPr lang="zh-CN" altLang="en-US"/>
        </a:p>
      </dgm:t>
    </dgm:pt>
    <dgm:pt modelId="{6463A504-BBAA-46C6-84B4-87FEDC96604E}" type="sibTrans" cxnId="{45705C75-A996-4946-B400-0353400CB4B2}">
      <dgm:prSet/>
      <dgm:spPr/>
      <dgm:t>
        <a:bodyPr/>
        <a:lstStyle/>
        <a:p>
          <a:endParaRPr lang="zh-CN" altLang="en-US"/>
        </a:p>
      </dgm:t>
    </dgm:pt>
    <dgm:pt modelId="{2E3725F7-0E2A-451F-855A-966A27DD2EC5}">
      <dgm:prSet custT="1"/>
      <dgm:spPr/>
      <dgm:t>
        <a:bodyPr/>
        <a:lstStyle/>
        <a:p>
          <a:pPr rtl="0"/>
          <a:r>
            <a:rPr lang="zh-CN" altLang="en-US" sz="2400" dirty="0" smtClean="0">
              <a:latin typeface="+mj-ea"/>
              <a:ea typeface="+mj-ea"/>
            </a:rPr>
            <a:t>标识符的命名应该尽量“见名知义”</a:t>
          </a:r>
          <a:endParaRPr lang="zh-CN" altLang="en-US" sz="2400" dirty="0">
            <a:latin typeface="+mj-ea"/>
            <a:ea typeface="+mj-ea"/>
          </a:endParaRPr>
        </a:p>
      </dgm:t>
    </dgm:pt>
    <dgm:pt modelId="{506BB4BA-79EC-40A0-9CDB-4FC49EC5DAA5}" type="parTrans" cxnId="{B264703E-03F8-4B9B-9203-3CB8BA924189}">
      <dgm:prSet/>
      <dgm:spPr/>
      <dgm:t>
        <a:bodyPr/>
        <a:lstStyle/>
        <a:p>
          <a:endParaRPr lang="zh-CN" altLang="en-US"/>
        </a:p>
      </dgm:t>
    </dgm:pt>
    <dgm:pt modelId="{E44F5135-5D25-4534-B1EF-49F2487824EB}" type="sibTrans" cxnId="{B264703E-03F8-4B9B-9203-3CB8BA924189}">
      <dgm:prSet/>
      <dgm:spPr/>
      <dgm:t>
        <a:bodyPr/>
        <a:lstStyle/>
        <a:p>
          <a:endParaRPr lang="zh-CN" altLang="en-US"/>
        </a:p>
      </dgm:t>
    </dgm:pt>
    <dgm:pt modelId="{EBDA9672-78F5-43C3-A5C2-4635256579D1}" type="pres">
      <dgm:prSet presAssocID="{98C95DDA-FE7F-4EAE-908A-274A857A78B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1F6A31E-96A2-4B9F-8691-D86AC2A663A3}" type="pres">
      <dgm:prSet presAssocID="{4C971B1C-FA51-45EC-88D8-2FE978F32F7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C9FEC9-A54C-49E1-8F9E-DDB6480AB943}" type="pres">
      <dgm:prSet presAssocID="{BED9C2B1-7BDB-4ECD-91C7-C2C2E3B664C3}" presName="spacer" presStyleCnt="0"/>
      <dgm:spPr/>
    </dgm:pt>
    <dgm:pt modelId="{0F0C011B-2FEC-4917-BA18-57698A58DFF7}" type="pres">
      <dgm:prSet presAssocID="{8FC54DDC-3B2A-4EAA-BF01-B7056DBDACB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44A989-A19F-4566-BB56-48800998E699}" type="pres">
      <dgm:prSet presAssocID="{3E024A69-A116-4488-88A0-6F02DB0FD6F8}" presName="spacer" presStyleCnt="0"/>
      <dgm:spPr/>
    </dgm:pt>
    <dgm:pt modelId="{A405AA5D-31F0-4683-89F9-F01AC35768CD}" type="pres">
      <dgm:prSet presAssocID="{6F5AC7C0-547D-45B9-AB68-E52D221105E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D3394B-8867-48BB-AD8B-30A5B0EA3021}" type="pres">
      <dgm:prSet presAssocID="{6463A504-BBAA-46C6-84B4-87FEDC96604E}" presName="spacer" presStyleCnt="0"/>
      <dgm:spPr/>
    </dgm:pt>
    <dgm:pt modelId="{F1180798-04C6-4B6B-A62A-EB7D75AD1381}" type="pres">
      <dgm:prSet presAssocID="{2E3725F7-0E2A-451F-855A-966A27DD2EC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46CD5EA-45C4-4D28-8A4F-479D4B8D139A}" srcId="{98C95DDA-FE7F-4EAE-908A-274A857A78BF}" destId="{4C971B1C-FA51-45EC-88D8-2FE978F32F7F}" srcOrd="0" destOrd="0" parTransId="{0A0EEBA5-1813-4B29-96C5-D7C69D4C18D4}" sibTransId="{BED9C2B1-7BDB-4ECD-91C7-C2C2E3B664C3}"/>
    <dgm:cxn modelId="{45705C75-A996-4946-B400-0353400CB4B2}" srcId="{98C95DDA-FE7F-4EAE-908A-274A857A78BF}" destId="{6F5AC7C0-547D-45B9-AB68-E52D221105E1}" srcOrd="2" destOrd="0" parTransId="{5D4D20E9-9C9F-497F-AF0B-E882B866B2DD}" sibTransId="{6463A504-BBAA-46C6-84B4-87FEDC96604E}"/>
    <dgm:cxn modelId="{16AB8278-10F6-4CAC-9BA3-6D71079BA17B}" srcId="{98C95DDA-FE7F-4EAE-908A-274A857A78BF}" destId="{8FC54DDC-3B2A-4EAA-BF01-B7056DBDACB5}" srcOrd="1" destOrd="0" parTransId="{891F3748-7EB9-45EA-A897-72F4988CB3F0}" sibTransId="{3E024A69-A116-4488-88A0-6F02DB0FD6F8}"/>
    <dgm:cxn modelId="{7BCF4E87-4473-45B5-8F38-319131FFDC2E}" type="presOf" srcId="{2E3725F7-0E2A-451F-855A-966A27DD2EC5}" destId="{F1180798-04C6-4B6B-A62A-EB7D75AD1381}" srcOrd="0" destOrd="0" presId="urn:microsoft.com/office/officeart/2005/8/layout/vList2"/>
    <dgm:cxn modelId="{B52E1204-42ED-44DE-903D-602392A191AE}" type="presOf" srcId="{4C971B1C-FA51-45EC-88D8-2FE978F32F7F}" destId="{91F6A31E-96A2-4B9F-8691-D86AC2A663A3}" srcOrd="0" destOrd="0" presId="urn:microsoft.com/office/officeart/2005/8/layout/vList2"/>
    <dgm:cxn modelId="{1FC77AA5-0230-454E-906C-933DEDF2D4C5}" type="presOf" srcId="{6F5AC7C0-547D-45B9-AB68-E52D221105E1}" destId="{A405AA5D-31F0-4683-89F9-F01AC35768CD}" srcOrd="0" destOrd="0" presId="urn:microsoft.com/office/officeart/2005/8/layout/vList2"/>
    <dgm:cxn modelId="{59673C33-6A4D-4A60-B041-8BACD0583763}" type="presOf" srcId="{8FC54DDC-3B2A-4EAA-BF01-B7056DBDACB5}" destId="{0F0C011B-2FEC-4917-BA18-57698A58DFF7}" srcOrd="0" destOrd="0" presId="urn:microsoft.com/office/officeart/2005/8/layout/vList2"/>
    <dgm:cxn modelId="{3090DF55-6D10-45F7-BC7E-F2459E2FE9FF}" type="presOf" srcId="{98C95DDA-FE7F-4EAE-908A-274A857A78BF}" destId="{EBDA9672-78F5-43C3-A5C2-4635256579D1}" srcOrd="0" destOrd="0" presId="urn:microsoft.com/office/officeart/2005/8/layout/vList2"/>
    <dgm:cxn modelId="{B264703E-03F8-4B9B-9203-3CB8BA924189}" srcId="{98C95DDA-FE7F-4EAE-908A-274A857A78BF}" destId="{2E3725F7-0E2A-451F-855A-966A27DD2EC5}" srcOrd="3" destOrd="0" parTransId="{506BB4BA-79EC-40A0-9CDB-4FC49EC5DAA5}" sibTransId="{E44F5135-5D25-4534-B1EF-49F2487824EB}"/>
    <dgm:cxn modelId="{9398BECA-7815-4211-99AA-25E12714B169}" type="presParOf" srcId="{EBDA9672-78F5-43C3-A5C2-4635256579D1}" destId="{91F6A31E-96A2-4B9F-8691-D86AC2A663A3}" srcOrd="0" destOrd="0" presId="urn:microsoft.com/office/officeart/2005/8/layout/vList2"/>
    <dgm:cxn modelId="{28797888-461B-44FB-BFF2-4D2E7A34FFD8}" type="presParOf" srcId="{EBDA9672-78F5-43C3-A5C2-4635256579D1}" destId="{27C9FEC9-A54C-49E1-8F9E-DDB6480AB943}" srcOrd="1" destOrd="0" presId="urn:microsoft.com/office/officeart/2005/8/layout/vList2"/>
    <dgm:cxn modelId="{452BE6E1-4E64-4C69-98BA-FB9E5DA41DB6}" type="presParOf" srcId="{EBDA9672-78F5-43C3-A5C2-4635256579D1}" destId="{0F0C011B-2FEC-4917-BA18-57698A58DFF7}" srcOrd="2" destOrd="0" presId="urn:microsoft.com/office/officeart/2005/8/layout/vList2"/>
    <dgm:cxn modelId="{93C07B65-2523-40F4-AF98-06D6927B8BBA}" type="presParOf" srcId="{EBDA9672-78F5-43C3-A5C2-4635256579D1}" destId="{D244A989-A19F-4566-BB56-48800998E699}" srcOrd="3" destOrd="0" presId="urn:microsoft.com/office/officeart/2005/8/layout/vList2"/>
    <dgm:cxn modelId="{87F87824-CBF7-4E46-9B9C-2461F7DE6479}" type="presParOf" srcId="{EBDA9672-78F5-43C3-A5C2-4635256579D1}" destId="{A405AA5D-31F0-4683-89F9-F01AC35768CD}" srcOrd="4" destOrd="0" presId="urn:microsoft.com/office/officeart/2005/8/layout/vList2"/>
    <dgm:cxn modelId="{65C72BAA-DE84-404D-BA86-F7508CCC6853}" type="presParOf" srcId="{EBDA9672-78F5-43C3-A5C2-4635256579D1}" destId="{D8D3394B-8867-48BB-AD8B-30A5B0EA3021}" srcOrd="5" destOrd="0" presId="urn:microsoft.com/office/officeart/2005/8/layout/vList2"/>
    <dgm:cxn modelId="{A8BE4710-16B7-4ACB-8AF4-7B4E8D3C7B3B}" type="presParOf" srcId="{EBDA9672-78F5-43C3-A5C2-4635256579D1}" destId="{F1180798-04C6-4B6B-A62A-EB7D75AD138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AC7B0B-E05A-4522-93E4-D11B89949A5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B26FA9-4F96-477D-89A5-0D9A962411A5}">
      <dgm:prSet/>
      <dgm:spPr/>
      <dgm:t>
        <a:bodyPr/>
        <a:lstStyle/>
        <a:p>
          <a:pPr rtl="0"/>
          <a:r>
            <a:rPr lang="zh-CN" dirty="0" smtClean="0">
              <a:latin typeface="+mj-ea"/>
              <a:ea typeface="+mj-ea"/>
            </a:rPr>
            <a:t>整数型</a:t>
          </a:r>
          <a:r>
            <a:rPr lang="zh-CN" altLang="en-US" dirty="0" smtClean="0">
              <a:latin typeface="+mj-ea"/>
              <a:ea typeface="+mj-ea"/>
            </a:rPr>
            <a:t>：</a:t>
          </a:r>
          <a:r>
            <a:rPr lang="en-US" altLang="zh-CN" dirty="0" smtClean="0">
              <a:latin typeface="+mj-ea"/>
              <a:ea typeface="+mj-ea"/>
            </a:rPr>
            <a:t>int</a:t>
          </a:r>
          <a:endParaRPr lang="en-US" dirty="0">
            <a:latin typeface="+mj-ea"/>
            <a:ea typeface="+mj-ea"/>
          </a:endParaRPr>
        </a:p>
      </dgm:t>
    </dgm:pt>
    <dgm:pt modelId="{F15A61DA-655B-4052-B7AB-1C3BBEA6A419}" type="parTrans" cxnId="{B795A76C-11BB-4AE5-8959-C0383D41AFF7}">
      <dgm:prSet/>
      <dgm:spPr/>
      <dgm:t>
        <a:bodyPr/>
        <a:lstStyle/>
        <a:p>
          <a:endParaRPr lang="zh-CN" altLang="en-US"/>
        </a:p>
      </dgm:t>
    </dgm:pt>
    <dgm:pt modelId="{868C3C03-4FF9-45A7-ACF7-0BC2F5166DA0}" type="sibTrans" cxnId="{B795A76C-11BB-4AE5-8959-C0383D41AFF7}">
      <dgm:prSet/>
      <dgm:spPr/>
      <dgm:t>
        <a:bodyPr/>
        <a:lstStyle/>
        <a:p>
          <a:endParaRPr lang="zh-CN" altLang="en-US"/>
        </a:p>
      </dgm:t>
    </dgm:pt>
    <dgm:pt modelId="{B7E5FE1A-4662-4FF6-961F-E4AD06236CE1}">
      <dgm:prSet/>
      <dgm:spPr/>
      <dgm:t>
        <a:bodyPr/>
        <a:lstStyle/>
        <a:p>
          <a:pPr rtl="0"/>
          <a:r>
            <a:rPr lang="zh-CN" dirty="0" smtClean="0">
              <a:latin typeface="+mj-ea"/>
              <a:ea typeface="+mj-ea"/>
            </a:rPr>
            <a:t>字符型</a:t>
          </a:r>
          <a:r>
            <a:rPr lang="zh-CN" altLang="en-US" dirty="0" smtClean="0">
              <a:latin typeface="+mj-ea"/>
              <a:ea typeface="+mj-ea"/>
            </a:rPr>
            <a:t>：</a:t>
          </a:r>
          <a:r>
            <a:rPr lang="en-US" altLang="zh-CN" dirty="0" smtClean="0">
              <a:latin typeface="+mj-ea"/>
              <a:ea typeface="+mj-ea"/>
            </a:rPr>
            <a:t>char</a:t>
          </a:r>
          <a:endParaRPr lang="en-US" dirty="0">
            <a:latin typeface="+mj-ea"/>
            <a:ea typeface="+mj-ea"/>
          </a:endParaRPr>
        </a:p>
      </dgm:t>
    </dgm:pt>
    <dgm:pt modelId="{98AE417A-41A3-4B54-A725-86F172CA61B7}" type="parTrans" cxnId="{54310D59-5BC4-4440-BC84-9A705BE8B245}">
      <dgm:prSet/>
      <dgm:spPr/>
      <dgm:t>
        <a:bodyPr/>
        <a:lstStyle/>
        <a:p>
          <a:endParaRPr lang="zh-CN" altLang="en-US"/>
        </a:p>
      </dgm:t>
    </dgm:pt>
    <dgm:pt modelId="{79E4240F-7748-4A9E-BF52-C0AE9A6094E3}" type="sibTrans" cxnId="{54310D59-5BC4-4440-BC84-9A705BE8B245}">
      <dgm:prSet/>
      <dgm:spPr/>
      <dgm:t>
        <a:bodyPr/>
        <a:lstStyle/>
        <a:p>
          <a:endParaRPr lang="zh-CN" altLang="en-US"/>
        </a:p>
      </dgm:t>
    </dgm:pt>
    <dgm:pt modelId="{5504C06A-5598-45E3-A5D1-0994F58DF3A7}">
      <dgm:prSet/>
      <dgm:spPr/>
      <dgm:t>
        <a:bodyPr/>
        <a:lstStyle/>
        <a:p>
          <a:pPr rtl="0"/>
          <a:r>
            <a:rPr lang="zh-CN" dirty="0" smtClean="0">
              <a:latin typeface="+mj-ea"/>
              <a:ea typeface="+mj-ea"/>
            </a:rPr>
            <a:t>实数型</a:t>
          </a:r>
          <a:r>
            <a:rPr lang="zh-CN" altLang="en-US" dirty="0" smtClean="0">
              <a:latin typeface="+mj-ea"/>
              <a:ea typeface="+mj-ea"/>
            </a:rPr>
            <a:t>：</a:t>
          </a:r>
          <a:r>
            <a:rPr lang="en-US" altLang="zh-CN" dirty="0" smtClean="0">
              <a:latin typeface="+mj-ea"/>
              <a:ea typeface="+mj-ea"/>
            </a:rPr>
            <a:t>float</a:t>
          </a:r>
          <a:r>
            <a:rPr lang="zh-CN" altLang="en-US" dirty="0" smtClean="0">
              <a:latin typeface="+mj-ea"/>
              <a:ea typeface="+mj-ea"/>
            </a:rPr>
            <a:t>（单）</a:t>
          </a:r>
          <a:r>
            <a:rPr lang="en-US" altLang="zh-CN" dirty="0" smtClean="0">
              <a:latin typeface="+mj-ea"/>
              <a:ea typeface="+mj-ea"/>
            </a:rPr>
            <a:t>   double</a:t>
          </a:r>
          <a:r>
            <a:rPr lang="zh-CN" altLang="en-US" dirty="0" smtClean="0">
              <a:latin typeface="+mj-ea"/>
              <a:ea typeface="+mj-ea"/>
            </a:rPr>
            <a:t>（双）</a:t>
          </a:r>
          <a:endParaRPr lang="en-US" dirty="0">
            <a:latin typeface="+mj-ea"/>
            <a:ea typeface="+mj-ea"/>
          </a:endParaRPr>
        </a:p>
      </dgm:t>
    </dgm:pt>
    <dgm:pt modelId="{38A61CA9-1D53-4861-AF20-ECB9349422DD}" type="parTrans" cxnId="{E1281B76-15E6-40DF-A228-BA48993D87A1}">
      <dgm:prSet/>
      <dgm:spPr/>
      <dgm:t>
        <a:bodyPr/>
        <a:lstStyle/>
        <a:p>
          <a:endParaRPr lang="zh-CN" altLang="en-US"/>
        </a:p>
      </dgm:t>
    </dgm:pt>
    <dgm:pt modelId="{E55AD876-E1E5-4529-950F-0FE46D29FFFD}" type="sibTrans" cxnId="{E1281B76-15E6-40DF-A228-BA48993D87A1}">
      <dgm:prSet/>
      <dgm:spPr/>
      <dgm:t>
        <a:bodyPr/>
        <a:lstStyle/>
        <a:p>
          <a:endParaRPr lang="zh-CN" altLang="en-US"/>
        </a:p>
      </dgm:t>
    </dgm:pt>
    <dgm:pt modelId="{D8C53382-B73A-400A-910A-FC94CAE5FCFA}">
      <dgm:prSet/>
      <dgm:spPr/>
      <dgm:t>
        <a:bodyPr/>
        <a:lstStyle/>
        <a:p>
          <a:pPr rtl="0"/>
          <a:r>
            <a:rPr lang="zh-CN" dirty="0" smtClean="0">
              <a:latin typeface="+mj-ea"/>
              <a:ea typeface="+mj-ea"/>
            </a:rPr>
            <a:t>逻辑型</a:t>
          </a:r>
          <a:r>
            <a:rPr lang="zh-CN" altLang="en-US" dirty="0" smtClean="0">
              <a:latin typeface="+mj-ea"/>
              <a:ea typeface="+mj-ea"/>
            </a:rPr>
            <a:t>：</a:t>
          </a:r>
          <a:r>
            <a:rPr lang="en-US" altLang="zh-CN" dirty="0" err="1" smtClean="0">
              <a:latin typeface="+mj-ea"/>
              <a:ea typeface="+mj-ea"/>
            </a:rPr>
            <a:t>bool</a:t>
          </a:r>
          <a:endParaRPr lang="zh-CN" dirty="0">
            <a:latin typeface="+mj-ea"/>
            <a:ea typeface="+mj-ea"/>
          </a:endParaRPr>
        </a:p>
      </dgm:t>
    </dgm:pt>
    <dgm:pt modelId="{F4D41C15-38F1-4712-AA96-7D6FFF501A01}" type="parTrans" cxnId="{BBDF0205-79EB-445A-A197-8B993CA9A501}">
      <dgm:prSet/>
      <dgm:spPr/>
      <dgm:t>
        <a:bodyPr/>
        <a:lstStyle/>
        <a:p>
          <a:endParaRPr lang="zh-CN" altLang="en-US"/>
        </a:p>
      </dgm:t>
    </dgm:pt>
    <dgm:pt modelId="{DA649273-D4A0-4752-8BBC-53F976AF80AB}" type="sibTrans" cxnId="{BBDF0205-79EB-445A-A197-8B993CA9A501}">
      <dgm:prSet/>
      <dgm:spPr/>
      <dgm:t>
        <a:bodyPr/>
        <a:lstStyle/>
        <a:p>
          <a:endParaRPr lang="zh-CN" altLang="en-US"/>
        </a:p>
      </dgm:t>
    </dgm:pt>
    <dgm:pt modelId="{8D8B9809-5409-41B5-983F-D1A25F1C550B}" type="pres">
      <dgm:prSet presAssocID="{B6AC7B0B-E05A-4522-93E4-D11B89949A5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7EBF82-13F1-4A73-9B98-B230118CDEEA}" type="pres">
      <dgm:prSet presAssocID="{A4B26FA9-4F96-477D-89A5-0D9A962411A5}" presName="parentLin" presStyleCnt="0"/>
      <dgm:spPr/>
    </dgm:pt>
    <dgm:pt modelId="{C0B52416-10A6-400C-96C3-82D9C0F34490}" type="pres">
      <dgm:prSet presAssocID="{A4B26FA9-4F96-477D-89A5-0D9A962411A5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3CAE502F-CD4B-4B08-A0AD-29770974CE3F}" type="pres">
      <dgm:prSet presAssocID="{A4B26FA9-4F96-477D-89A5-0D9A962411A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A0E892-E1DE-473C-BC22-38595DE0CF74}" type="pres">
      <dgm:prSet presAssocID="{A4B26FA9-4F96-477D-89A5-0D9A962411A5}" presName="negativeSpace" presStyleCnt="0"/>
      <dgm:spPr/>
    </dgm:pt>
    <dgm:pt modelId="{DFDA342A-D64E-496B-874A-9F9FED761C6D}" type="pres">
      <dgm:prSet presAssocID="{A4B26FA9-4F96-477D-89A5-0D9A962411A5}" presName="childText" presStyleLbl="conFgAcc1" presStyleIdx="0" presStyleCnt="4">
        <dgm:presLayoutVars>
          <dgm:bulletEnabled val="1"/>
        </dgm:presLayoutVars>
      </dgm:prSet>
      <dgm:spPr/>
    </dgm:pt>
    <dgm:pt modelId="{F1D1C3DB-4457-4FF1-A1CE-CC7656CC50C4}" type="pres">
      <dgm:prSet presAssocID="{868C3C03-4FF9-45A7-ACF7-0BC2F5166DA0}" presName="spaceBetweenRectangles" presStyleCnt="0"/>
      <dgm:spPr/>
    </dgm:pt>
    <dgm:pt modelId="{4C803A34-3EB0-452F-B3A9-5613110C1938}" type="pres">
      <dgm:prSet presAssocID="{B7E5FE1A-4662-4FF6-961F-E4AD06236CE1}" presName="parentLin" presStyleCnt="0"/>
      <dgm:spPr/>
    </dgm:pt>
    <dgm:pt modelId="{74E27125-19D0-457E-808B-D3C5FECAB7E1}" type="pres">
      <dgm:prSet presAssocID="{B7E5FE1A-4662-4FF6-961F-E4AD06236CE1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8CE6A4D8-793B-4D86-84BD-E9AA2B45E16E}" type="pres">
      <dgm:prSet presAssocID="{B7E5FE1A-4662-4FF6-961F-E4AD06236CE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DA0322-173F-43FD-97BF-8524784030F2}" type="pres">
      <dgm:prSet presAssocID="{B7E5FE1A-4662-4FF6-961F-E4AD06236CE1}" presName="negativeSpace" presStyleCnt="0"/>
      <dgm:spPr/>
    </dgm:pt>
    <dgm:pt modelId="{31609103-A9FE-4AEA-AD8A-5D4C5D961E3F}" type="pres">
      <dgm:prSet presAssocID="{B7E5FE1A-4662-4FF6-961F-E4AD06236CE1}" presName="childText" presStyleLbl="conFgAcc1" presStyleIdx="1" presStyleCnt="4">
        <dgm:presLayoutVars>
          <dgm:bulletEnabled val="1"/>
        </dgm:presLayoutVars>
      </dgm:prSet>
      <dgm:spPr/>
    </dgm:pt>
    <dgm:pt modelId="{7E701ED8-756C-45EB-8AA0-C2BD9F875C61}" type="pres">
      <dgm:prSet presAssocID="{79E4240F-7748-4A9E-BF52-C0AE9A6094E3}" presName="spaceBetweenRectangles" presStyleCnt="0"/>
      <dgm:spPr/>
    </dgm:pt>
    <dgm:pt modelId="{788C8C22-6F08-495A-90B6-EC401130DBC3}" type="pres">
      <dgm:prSet presAssocID="{5504C06A-5598-45E3-A5D1-0994F58DF3A7}" presName="parentLin" presStyleCnt="0"/>
      <dgm:spPr/>
    </dgm:pt>
    <dgm:pt modelId="{CDD86BCA-D163-410B-85C0-69F7A487FF16}" type="pres">
      <dgm:prSet presAssocID="{5504C06A-5598-45E3-A5D1-0994F58DF3A7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1D9F8F63-082F-47A1-B4CF-513F8EE8D79B}" type="pres">
      <dgm:prSet presAssocID="{5504C06A-5598-45E3-A5D1-0994F58DF3A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AEC55B-4648-4721-BAF5-3308746F0E88}" type="pres">
      <dgm:prSet presAssocID="{5504C06A-5598-45E3-A5D1-0994F58DF3A7}" presName="negativeSpace" presStyleCnt="0"/>
      <dgm:spPr/>
    </dgm:pt>
    <dgm:pt modelId="{28C0C04A-DD17-4ED3-9B64-CB0319D7BA40}" type="pres">
      <dgm:prSet presAssocID="{5504C06A-5598-45E3-A5D1-0994F58DF3A7}" presName="childText" presStyleLbl="conFgAcc1" presStyleIdx="2" presStyleCnt="4">
        <dgm:presLayoutVars>
          <dgm:bulletEnabled val="1"/>
        </dgm:presLayoutVars>
      </dgm:prSet>
      <dgm:spPr/>
    </dgm:pt>
    <dgm:pt modelId="{BF5539F0-30E9-4807-BCA2-FB81C5442B70}" type="pres">
      <dgm:prSet presAssocID="{E55AD876-E1E5-4529-950F-0FE46D29FFFD}" presName="spaceBetweenRectangles" presStyleCnt="0"/>
      <dgm:spPr/>
    </dgm:pt>
    <dgm:pt modelId="{30C55100-D3CB-4A9A-8E3A-6AED392C3F6E}" type="pres">
      <dgm:prSet presAssocID="{D8C53382-B73A-400A-910A-FC94CAE5FCFA}" presName="parentLin" presStyleCnt="0"/>
      <dgm:spPr/>
    </dgm:pt>
    <dgm:pt modelId="{5E368AB2-EFAC-4AA5-BBF2-D5F5F176022F}" type="pres">
      <dgm:prSet presAssocID="{D8C53382-B73A-400A-910A-FC94CAE5FCFA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AE25DB3F-860C-496E-8C08-DCBA22B2D402}" type="pres">
      <dgm:prSet presAssocID="{D8C53382-B73A-400A-910A-FC94CAE5FCF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38B6B5-F27D-4A47-940D-6B062ACF7EE8}" type="pres">
      <dgm:prSet presAssocID="{D8C53382-B73A-400A-910A-FC94CAE5FCFA}" presName="negativeSpace" presStyleCnt="0"/>
      <dgm:spPr/>
    </dgm:pt>
    <dgm:pt modelId="{40E91D23-77AC-4E31-BEE2-D53849FA39C2}" type="pres">
      <dgm:prSet presAssocID="{D8C53382-B73A-400A-910A-FC94CAE5FCF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A0B67B6-9DE1-4928-8045-8DD4B4A6E253}" type="presOf" srcId="{B7E5FE1A-4662-4FF6-961F-E4AD06236CE1}" destId="{8CE6A4D8-793B-4D86-84BD-E9AA2B45E16E}" srcOrd="1" destOrd="0" presId="urn:microsoft.com/office/officeart/2005/8/layout/list1"/>
    <dgm:cxn modelId="{C065E0C3-5D01-4E59-BC47-89300DAD47FA}" type="presOf" srcId="{5504C06A-5598-45E3-A5D1-0994F58DF3A7}" destId="{1D9F8F63-082F-47A1-B4CF-513F8EE8D79B}" srcOrd="1" destOrd="0" presId="urn:microsoft.com/office/officeart/2005/8/layout/list1"/>
    <dgm:cxn modelId="{8612A9BB-F46D-48F6-A15C-610BFDE4F205}" type="presOf" srcId="{D8C53382-B73A-400A-910A-FC94CAE5FCFA}" destId="{5E368AB2-EFAC-4AA5-BBF2-D5F5F176022F}" srcOrd="0" destOrd="0" presId="urn:microsoft.com/office/officeart/2005/8/layout/list1"/>
    <dgm:cxn modelId="{B964EBD3-769F-499C-A07B-BE76618B9EC0}" type="presOf" srcId="{A4B26FA9-4F96-477D-89A5-0D9A962411A5}" destId="{3CAE502F-CD4B-4B08-A0AD-29770974CE3F}" srcOrd="1" destOrd="0" presId="urn:microsoft.com/office/officeart/2005/8/layout/list1"/>
    <dgm:cxn modelId="{B795A76C-11BB-4AE5-8959-C0383D41AFF7}" srcId="{B6AC7B0B-E05A-4522-93E4-D11B89949A5A}" destId="{A4B26FA9-4F96-477D-89A5-0D9A962411A5}" srcOrd="0" destOrd="0" parTransId="{F15A61DA-655B-4052-B7AB-1C3BBEA6A419}" sibTransId="{868C3C03-4FF9-45A7-ACF7-0BC2F5166DA0}"/>
    <dgm:cxn modelId="{A1914F21-D288-47B7-B0E9-FC8FC752225A}" type="presOf" srcId="{B7E5FE1A-4662-4FF6-961F-E4AD06236CE1}" destId="{74E27125-19D0-457E-808B-D3C5FECAB7E1}" srcOrd="0" destOrd="0" presId="urn:microsoft.com/office/officeart/2005/8/layout/list1"/>
    <dgm:cxn modelId="{BAA91C76-C8CF-4B27-BF2E-BC3121A2B1EF}" type="presOf" srcId="{D8C53382-B73A-400A-910A-FC94CAE5FCFA}" destId="{AE25DB3F-860C-496E-8C08-DCBA22B2D402}" srcOrd="1" destOrd="0" presId="urn:microsoft.com/office/officeart/2005/8/layout/list1"/>
    <dgm:cxn modelId="{BBDF0205-79EB-445A-A197-8B993CA9A501}" srcId="{B6AC7B0B-E05A-4522-93E4-D11B89949A5A}" destId="{D8C53382-B73A-400A-910A-FC94CAE5FCFA}" srcOrd="3" destOrd="0" parTransId="{F4D41C15-38F1-4712-AA96-7D6FFF501A01}" sibTransId="{DA649273-D4A0-4752-8BBC-53F976AF80AB}"/>
    <dgm:cxn modelId="{4F79678D-5CD6-4F37-B9E8-67E8BA5C0EE0}" type="presOf" srcId="{A4B26FA9-4F96-477D-89A5-0D9A962411A5}" destId="{C0B52416-10A6-400C-96C3-82D9C0F34490}" srcOrd="0" destOrd="0" presId="urn:microsoft.com/office/officeart/2005/8/layout/list1"/>
    <dgm:cxn modelId="{F807B456-D0F4-4EAD-AA03-88D9CFF656D0}" type="presOf" srcId="{5504C06A-5598-45E3-A5D1-0994F58DF3A7}" destId="{CDD86BCA-D163-410B-85C0-69F7A487FF16}" srcOrd="0" destOrd="0" presId="urn:microsoft.com/office/officeart/2005/8/layout/list1"/>
    <dgm:cxn modelId="{48749F22-AE84-485A-87E9-0246C0D48357}" type="presOf" srcId="{B6AC7B0B-E05A-4522-93E4-D11B89949A5A}" destId="{8D8B9809-5409-41B5-983F-D1A25F1C550B}" srcOrd="0" destOrd="0" presId="urn:microsoft.com/office/officeart/2005/8/layout/list1"/>
    <dgm:cxn modelId="{54310D59-5BC4-4440-BC84-9A705BE8B245}" srcId="{B6AC7B0B-E05A-4522-93E4-D11B89949A5A}" destId="{B7E5FE1A-4662-4FF6-961F-E4AD06236CE1}" srcOrd="1" destOrd="0" parTransId="{98AE417A-41A3-4B54-A725-86F172CA61B7}" sibTransId="{79E4240F-7748-4A9E-BF52-C0AE9A6094E3}"/>
    <dgm:cxn modelId="{E1281B76-15E6-40DF-A228-BA48993D87A1}" srcId="{B6AC7B0B-E05A-4522-93E4-D11B89949A5A}" destId="{5504C06A-5598-45E3-A5D1-0994F58DF3A7}" srcOrd="2" destOrd="0" parTransId="{38A61CA9-1D53-4861-AF20-ECB9349422DD}" sibTransId="{E55AD876-E1E5-4529-950F-0FE46D29FFFD}"/>
    <dgm:cxn modelId="{5EFD8D72-6891-4EB4-804C-D9F0B1F6F732}" type="presParOf" srcId="{8D8B9809-5409-41B5-983F-D1A25F1C550B}" destId="{A47EBF82-13F1-4A73-9B98-B230118CDEEA}" srcOrd="0" destOrd="0" presId="urn:microsoft.com/office/officeart/2005/8/layout/list1"/>
    <dgm:cxn modelId="{40BA169F-29FB-4C0E-B564-AF4A00AE803E}" type="presParOf" srcId="{A47EBF82-13F1-4A73-9B98-B230118CDEEA}" destId="{C0B52416-10A6-400C-96C3-82D9C0F34490}" srcOrd="0" destOrd="0" presId="urn:microsoft.com/office/officeart/2005/8/layout/list1"/>
    <dgm:cxn modelId="{70659750-83AC-43E3-8AD9-EE2741F96F7F}" type="presParOf" srcId="{A47EBF82-13F1-4A73-9B98-B230118CDEEA}" destId="{3CAE502F-CD4B-4B08-A0AD-29770974CE3F}" srcOrd="1" destOrd="0" presId="urn:microsoft.com/office/officeart/2005/8/layout/list1"/>
    <dgm:cxn modelId="{C10A6AE5-00ED-472D-91F3-9E8C5B110BDF}" type="presParOf" srcId="{8D8B9809-5409-41B5-983F-D1A25F1C550B}" destId="{9EA0E892-E1DE-473C-BC22-38595DE0CF74}" srcOrd="1" destOrd="0" presId="urn:microsoft.com/office/officeart/2005/8/layout/list1"/>
    <dgm:cxn modelId="{1CF9F00E-5706-4987-B736-218862A4EAC5}" type="presParOf" srcId="{8D8B9809-5409-41B5-983F-D1A25F1C550B}" destId="{DFDA342A-D64E-496B-874A-9F9FED761C6D}" srcOrd="2" destOrd="0" presId="urn:microsoft.com/office/officeart/2005/8/layout/list1"/>
    <dgm:cxn modelId="{889094AB-2383-4331-833F-D167415934BC}" type="presParOf" srcId="{8D8B9809-5409-41B5-983F-D1A25F1C550B}" destId="{F1D1C3DB-4457-4FF1-A1CE-CC7656CC50C4}" srcOrd="3" destOrd="0" presId="urn:microsoft.com/office/officeart/2005/8/layout/list1"/>
    <dgm:cxn modelId="{DC9C3B0E-D0E6-4861-BA17-0F17C57007D7}" type="presParOf" srcId="{8D8B9809-5409-41B5-983F-D1A25F1C550B}" destId="{4C803A34-3EB0-452F-B3A9-5613110C1938}" srcOrd="4" destOrd="0" presId="urn:microsoft.com/office/officeart/2005/8/layout/list1"/>
    <dgm:cxn modelId="{C63939C0-9DBA-4D5B-90AA-95AC4DAC8B76}" type="presParOf" srcId="{4C803A34-3EB0-452F-B3A9-5613110C1938}" destId="{74E27125-19D0-457E-808B-D3C5FECAB7E1}" srcOrd="0" destOrd="0" presId="urn:microsoft.com/office/officeart/2005/8/layout/list1"/>
    <dgm:cxn modelId="{F3B603E5-6067-41D6-AAB3-D45377310FD1}" type="presParOf" srcId="{4C803A34-3EB0-452F-B3A9-5613110C1938}" destId="{8CE6A4D8-793B-4D86-84BD-E9AA2B45E16E}" srcOrd="1" destOrd="0" presId="urn:microsoft.com/office/officeart/2005/8/layout/list1"/>
    <dgm:cxn modelId="{4DC5BF99-8C44-4041-A62F-EFA05049A931}" type="presParOf" srcId="{8D8B9809-5409-41B5-983F-D1A25F1C550B}" destId="{91DA0322-173F-43FD-97BF-8524784030F2}" srcOrd="5" destOrd="0" presId="urn:microsoft.com/office/officeart/2005/8/layout/list1"/>
    <dgm:cxn modelId="{FD0CC06B-B6C7-4FCC-89A9-0035C0C21752}" type="presParOf" srcId="{8D8B9809-5409-41B5-983F-D1A25F1C550B}" destId="{31609103-A9FE-4AEA-AD8A-5D4C5D961E3F}" srcOrd="6" destOrd="0" presId="urn:microsoft.com/office/officeart/2005/8/layout/list1"/>
    <dgm:cxn modelId="{F425F214-12C4-4573-9A8E-362EB58652A3}" type="presParOf" srcId="{8D8B9809-5409-41B5-983F-D1A25F1C550B}" destId="{7E701ED8-756C-45EB-8AA0-C2BD9F875C61}" srcOrd="7" destOrd="0" presId="urn:microsoft.com/office/officeart/2005/8/layout/list1"/>
    <dgm:cxn modelId="{43EBA246-F19B-4771-8D66-2EB801AFBE98}" type="presParOf" srcId="{8D8B9809-5409-41B5-983F-D1A25F1C550B}" destId="{788C8C22-6F08-495A-90B6-EC401130DBC3}" srcOrd="8" destOrd="0" presId="urn:microsoft.com/office/officeart/2005/8/layout/list1"/>
    <dgm:cxn modelId="{929B55AC-4B88-42FB-AE49-0B8A63DF42A8}" type="presParOf" srcId="{788C8C22-6F08-495A-90B6-EC401130DBC3}" destId="{CDD86BCA-D163-410B-85C0-69F7A487FF16}" srcOrd="0" destOrd="0" presId="urn:microsoft.com/office/officeart/2005/8/layout/list1"/>
    <dgm:cxn modelId="{8936EB89-5F16-42B4-B2BB-823CB3393D0B}" type="presParOf" srcId="{788C8C22-6F08-495A-90B6-EC401130DBC3}" destId="{1D9F8F63-082F-47A1-B4CF-513F8EE8D79B}" srcOrd="1" destOrd="0" presId="urn:microsoft.com/office/officeart/2005/8/layout/list1"/>
    <dgm:cxn modelId="{B367BAFC-91AE-4592-97CE-870D105E7BD9}" type="presParOf" srcId="{8D8B9809-5409-41B5-983F-D1A25F1C550B}" destId="{50AEC55B-4648-4721-BAF5-3308746F0E88}" srcOrd="9" destOrd="0" presId="urn:microsoft.com/office/officeart/2005/8/layout/list1"/>
    <dgm:cxn modelId="{E7E23999-FD40-4E58-8837-F9E8C772F5FA}" type="presParOf" srcId="{8D8B9809-5409-41B5-983F-D1A25F1C550B}" destId="{28C0C04A-DD17-4ED3-9B64-CB0319D7BA40}" srcOrd="10" destOrd="0" presId="urn:microsoft.com/office/officeart/2005/8/layout/list1"/>
    <dgm:cxn modelId="{3FAABC09-2F26-43FD-97F3-93E13C1A5E1D}" type="presParOf" srcId="{8D8B9809-5409-41B5-983F-D1A25F1C550B}" destId="{BF5539F0-30E9-4807-BCA2-FB81C5442B70}" srcOrd="11" destOrd="0" presId="urn:microsoft.com/office/officeart/2005/8/layout/list1"/>
    <dgm:cxn modelId="{03DA6858-8356-451E-B186-C0586F06367B}" type="presParOf" srcId="{8D8B9809-5409-41B5-983F-D1A25F1C550B}" destId="{30C55100-D3CB-4A9A-8E3A-6AED392C3F6E}" srcOrd="12" destOrd="0" presId="urn:microsoft.com/office/officeart/2005/8/layout/list1"/>
    <dgm:cxn modelId="{6A36D014-583D-41AF-8FB1-6AFBC97845C3}" type="presParOf" srcId="{30C55100-D3CB-4A9A-8E3A-6AED392C3F6E}" destId="{5E368AB2-EFAC-4AA5-BBF2-D5F5F176022F}" srcOrd="0" destOrd="0" presId="urn:microsoft.com/office/officeart/2005/8/layout/list1"/>
    <dgm:cxn modelId="{56DDA1F5-1077-40B1-9A20-E4F7F4A5DBBB}" type="presParOf" srcId="{30C55100-D3CB-4A9A-8E3A-6AED392C3F6E}" destId="{AE25DB3F-860C-496E-8C08-DCBA22B2D402}" srcOrd="1" destOrd="0" presId="urn:microsoft.com/office/officeart/2005/8/layout/list1"/>
    <dgm:cxn modelId="{B0B2D88E-1957-47FE-BA9D-E87C0966793A}" type="presParOf" srcId="{8D8B9809-5409-41B5-983F-D1A25F1C550B}" destId="{7138B6B5-F27D-4A47-940D-6B062ACF7EE8}" srcOrd="13" destOrd="0" presId="urn:microsoft.com/office/officeart/2005/8/layout/list1"/>
    <dgm:cxn modelId="{AD4EC6A2-8E22-46BD-9CB3-D07FFA5BD639}" type="presParOf" srcId="{8D8B9809-5409-41B5-983F-D1A25F1C550B}" destId="{40E91D23-77AC-4E31-BEE2-D53849FA39C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743963-9E0A-442E-9671-6B108EF395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7513AEF-CB2B-4F11-AD93-6E9C227DAFC6}">
      <dgm:prSet/>
      <dgm:spPr/>
      <dgm:t>
        <a:bodyPr/>
        <a:lstStyle/>
        <a:p>
          <a:pPr rtl="0"/>
          <a:r>
            <a:rPr lang="zh-CN" b="1" dirty="0" smtClean="0">
              <a:latin typeface="+mj-ea"/>
              <a:ea typeface="+mj-ea"/>
            </a:rPr>
            <a:t>算术运算符</a:t>
          </a:r>
          <a:r>
            <a:rPr lang="zh-CN" altLang="en-US" b="1" dirty="0" smtClean="0">
              <a:latin typeface="+mj-ea"/>
              <a:ea typeface="+mj-ea"/>
            </a:rPr>
            <a:t>：数学运算的各类运算符</a:t>
          </a:r>
          <a:endParaRPr lang="en-US" b="1" dirty="0">
            <a:latin typeface="+mj-ea"/>
            <a:ea typeface="+mj-ea"/>
          </a:endParaRPr>
        </a:p>
      </dgm:t>
    </dgm:pt>
    <dgm:pt modelId="{B5CE28B2-530A-4F02-8089-76402D8BBEF8}" type="parTrans" cxnId="{636A0A5F-09FE-4ABD-98CF-C1CA8ECF2EFC}">
      <dgm:prSet/>
      <dgm:spPr/>
      <dgm:t>
        <a:bodyPr/>
        <a:lstStyle/>
        <a:p>
          <a:endParaRPr lang="zh-CN" altLang="en-US"/>
        </a:p>
      </dgm:t>
    </dgm:pt>
    <dgm:pt modelId="{FD4DC4DF-F1D3-4903-8737-91B8F9206842}" type="sibTrans" cxnId="{636A0A5F-09FE-4ABD-98CF-C1CA8ECF2EFC}">
      <dgm:prSet/>
      <dgm:spPr/>
      <dgm:t>
        <a:bodyPr/>
        <a:lstStyle/>
        <a:p>
          <a:endParaRPr lang="zh-CN" altLang="en-US"/>
        </a:p>
      </dgm:t>
    </dgm:pt>
    <dgm:pt modelId="{FCF4AF28-8794-4813-B294-0C9BD13994D7}">
      <dgm:prSet/>
      <dgm:spPr/>
      <dgm:t>
        <a:bodyPr/>
        <a:lstStyle/>
        <a:p>
          <a:pPr rtl="0"/>
          <a:r>
            <a:rPr lang="zh-CN" b="1" dirty="0" smtClean="0">
              <a:latin typeface="+mj-ea"/>
              <a:ea typeface="+mj-ea"/>
            </a:rPr>
            <a:t>赋值运算符</a:t>
          </a:r>
          <a:r>
            <a:rPr lang="zh-CN" altLang="en-US" b="1" dirty="0" smtClean="0">
              <a:latin typeface="+mj-ea"/>
              <a:ea typeface="+mj-ea"/>
            </a:rPr>
            <a:t>：赋值和复合赋值运算符</a:t>
          </a:r>
          <a:endParaRPr lang="en-US" b="1" dirty="0">
            <a:latin typeface="+mj-ea"/>
            <a:ea typeface="+mj-ea"/>
          </a:endParaRPr>
        </a:p>
      </dgm:t>
    </dgm:pt>
    <dgm:pt modelId="{D9551D7B-E01F-41FF-BD62-199E43857367}" type="parTrans" cxnId="{78A38D99-F74F-4545-8BAA-C9FA8637FCF7}">
      <dgm:prSet/>
      <dgm:spPr/>
      <dgm:t>
        <a:bodyPr/>
        <a:lstStyle/>
        <a:p>
          <a:endParaRPr lang="zh-CN" altLang="en-US"/>
        </a:p>
      </dgm:t>
    </dgm:pt>
    <dgm:pt modelId="{26EF0A87-E73A-4F71-BED7-35E7DE81427D}" type="sibTrans" cxnId="{78A38D99-F74F-4545-8BAA-C9FA8637FCF7}">
      <dgm:prSet/>
      <dgm:spPr/>
      <dgm:t>
        <a:bodyPr/>
        <a:lstStyle/>
        <a:p>
          <a:endParaRPr lang="zh-CN" altLang="en-US"/>
        </a:p>
      </dgm:t>
    </dgm:pt>
    <dgm:pt modelId="{AAD7AA13-EA79-4926-8625-EAF34AF6D911}">
      <dgm:prSet/>
      <dgm:spPr/>
      <dgm:t>
        <a:bodyPr/>
        <a:lstStyle/>
        <a:p>
          <a:pPr rtl="0"/>
          <a:r>
            <a:rPr lang="zh-CN" b="1" dirty="0" smtClean="0">
              <a:latin typeface="+mj-ea"/>
              <a:ea typeface="+mj-ea"/>
            </a:rPr>
            <a:t>关系运算符</a:t>
          </a:r>
          <a:r>
            <a:rPr lang="zh-CN" altLang="en-US" b="1" dirty="0" smtClean="0">
              <a:latin typeface="+mj-ea"/>
              <a:ea typeface="+mj-ea"/>
            </a:rPr>
            <a:t>：判断大小关系的运算符</a:t>
          </a:r>
          <a:endParaRPr lang="en-US" b="1" dirty="0">
            <a:latin typeface="+mj-ea"/>
            <a:ea typeface="+mj-ea"/>
          </a:endParaRPr>
        </a:p>
      </dgm:t>
    </dgm:pt>
    <dgm:pt modelId="{88D3664F-B852-4E41-90E8-37A92B861837}" type="parTrans" cxnId="{97BF47C5-2B1A-4DDF-BD77-8BFEEA735E86}">
      <dgm:prSet/>
      <dgm:spPr/>
      <dgm:t>
        <a:bodyPr/>
        <a:lstStyle/>
        <a:p>
          <a:endParaRPr lang="zh-CN" altLang="en-US"/>
        </a:p>
      </dgm:t>
    </dgm:pt>
    <dgm:pt modelId="{189E4346-F367-4D36-829E-35EA3032FE7C}" type="sibTrans" cxnId="{97BF47C5-2B1A-4DDF-BD77-8BFEEA735E86}">
      <dgm:prSet/>
      <dgm:spPr/>
      <dgm:t>
        <a:bodyPr/>
        <a:lstStyle/>
        <a:p>
          <a:endParaRPr lang="zh-CN" altLang="en-US"/>
        </a:p>
      </dgm:t>
    </dgm:pt>
    <dgm:pt modelId="{7F6CD308-AEA5-4FFF-9365-C01CCED7A8DB}">
      <dgm:prSet/>
      <dgm:spPr/>
      <dgm:t>
        <a:bodyPr/>
        <a:lstStyle/>
        <a:p>
          <a:pPr rtl="0"/>
          <a:r>
            <a:rPr lang="zh-CN" b="1" dirty="0" smtClean="0">
              <a:latin typeface="+mj-ea"/>
              <a:ea typeface="+mj-ea"/>
            </a:rPr>
            <a:t>逻辑运算符</a:t>
          </a:r>
          <a:r>
            <a:rPr lang="zh-CN" altLang="en-US" b="1" dirty="0" smtClean="0">
              <a:latin typeface="+mj-ea"/>
              <a:ea typeface="+mj-ea"/>
            </a:rPr>
            <a:t>：进行逻辑运算的运算符</a:t>
          </a:r>
          <a:endParaRPr lang="en-US" b="1" dirty="0">
            <a:latin typeface="+mj-ea"/>
            <a:ea typeface="+mj-ea"/>
          </a:endParaRPr>
        </a:p>
      </dgm:t>
    </dgm:pt>
    <dgm:pt modelId="{14328BC2-C8E9-4622-A86F-220E40344B46}" type="parTrans" cxnId="{7C6ABF63-91CB-45B0-A437-AF13DDB3040C}">
      <dgm:prSet/>
      <dgm:spPr/>
      <dgm:t>
        <a:bodyPr/>
        <a:lstStyle/>
        <a:p>
          <a:endParaRPr lang="zh-CN" altLang="en-US"/>
        </a:p>
      </dgm:t>
    </dgm:pt>
    <dgm:pt modelId="{717BA514-6EAA-4F09-B84F-43FDA2816731}" type="sibTrans" cxnId="{7C6ABF63-91CB-45B0-A437-AF13DDB3040C}">
      <dgm:prSet/>
      <dgm:spPr/>
      <dgm:t>
        <a:bodyPr/>
        <a:lstStyle/>
        <a:p>
          <a:endParaRPr lang="zh-CN" altLang="en-US"/>
        </a:p>
      </dgm:t>
    </dgm:pt>
    <dgm:pt modelId="{3A09A258-BF25-4BA3-951A-819552B7F278}">
      <dgm:prSet/>
      <dgm:spPr/>
      <dgm:t>
        <a:bodyPr/>
        <a:lstStyle/>
        <a:p>
          <a:pPr rtl="0"/>
          <a:r>
            <a:rPr lang="zh-CN" b="1" dirty="0" smtClean="0">
              <a:latin typeface="+mj-ea"/>
              <a:ea typeface="+mj-ea"/>
            </a:rPr>
            <a:t>位运算符</a:t>
          </a:r>
          <a:r>
            <a:rPr lang="zh-CN" altLang="en-US" b="1" dirty="0" smtClean="0">
              <a:latin typeface="+mj-ea"/>
              <a:ea typeface="+mj-ea"/>
            </a:rPr>
            <a:t>：进行二进制操作的运算符</a:t>
          </a:r>
          <a:endParaRPr lang="en-US" b="1" dirty="0">
            <a:latin typeface="+mj-ea"/>
            <a:ea typeface="+mj-ea"/>
          </a:endParaRPr>
        </a:p>
      </dgm:t>
    </dgm:pt>
    <dgm:pt modelId="{2C48D7DC-B150-4507-B316-E7B916DCC825}" type="parTrans" cxnId="{4B6F5ABE-26AC-4279-A814-E56BD7E5F555}">
      <dgm:prSet/>
      <dgm:spPr/>
      <dgm:t>
        <a:bodyPr/>
        <a:lstStyle/>
        <a:p>
          <a:endParaRPr lang="zh-CN" altLang="en-US"/>
        </a:p>
      </dgm:t>
    </dgm:pt>
    <dgm:pt modelId="{25BE96C2-A8D8-4556-86D3-C08813DEF2FF}" type="sibTrans" cxnId="{4B6F5ABE-26AC-4279-A814-E56BD7E5F555}">
      <dgm:prSet/>
      <dgm:spPr/>
      <dgm:t>
        <a:bodyPr/>
        <a:lstStyle/>
        <a:p>
          <a:endParaRPr lang="zh-CN" altLang="en-US"/>
        </a:p>
      </dgm:t>
    </dgm:pt>
    <dgm:pt modelId="{DE69476A-A634-4370-B7A8-EE491C4DB81F}">
      <dgm:prSet/>
      <dgm:spPr/>
      <dgm:t>
        <a:bodyPr/>
        <a:lstStyle/>
        <a:p>
          <a:pPr rtl="0"/>
          <a:r>
            <a:rPr lang="zh-CN" b="1" dirty="0" smtClean="0">
              <a:latin typeface="+mj-ea"/>
              <a:ea typeface="+mj-ea"/>
            </a:rPr>
            <a:t>其他运算符</a:t>
          </a:r>
          <a:r>
            <a:rPr lang="zh-CN" altLang="en-US" b="1" dirty="0" smtClean="0">
              <a:latin typeface="+mj-ea"/>
              <a:ea typeface="+mj-ea"/>
            </a:rPr>
            <a:t>：逗号运算符、</a:t>
          </a:r>
          <a:r>
            <a:rPr lang="en-US" altLang="zh-CN" b="1" dirty="0" err="1" smtClean="0">
              <a:latin typeface="+mj-ea"/>
              <a:ea typeface="+mj-ea"/>
            </a:rPr>
            <a:t>sizeof</a:t>
          </a:r>
          <a:r>
            <a:rPr lang="zh-CN" altLang="en-US" b="1" dirty="0" smtClean="0">
              <a:latin typeface="+mj-ea"/>
              <a:ea typeface="+mj-ea"/>
            </a:rPr>
            <a:t>等</a:t>
          </a:r>
          <a:endParaRPr lang="zh-CN" b="1" dirty="0">
            <a:latin typeface="+mj-ea"/>
            <a:ea typeface="+mj-ea"/>
          </a:endParaRPr>
        </a:p>
      </dgm:t>
    </dgm:pt>
    <dgm:pt modelId="{B464FFBB-79F5-44C2-B8B7-D651EE1D1D7A}" type="parTrans" cxnId="{62993953-5030-4F65-A7F7-4A4BDAC4FC32}">
      <dgm:prSet/>
      <dgm:spPr/>
      <dgm:t>
        <a:bodyPr/>
        <a:lstStyle/>
        <a:p>
          <a:endParaRPr lang="zh-CN" altLang="en-US"/>
        </a:p>
      </dgm:t>
    </dgm:pt>
    <dgm:pt modelId="{05A66202-1A0E-4F94-A857-4259148BD590}" type="sibTrans" cxnId="{62993953-5030-4F65-A7F7-4A4BDAC4FC32}">
      <dgm:prSet/>
      <dgm:spPr/>
      <dgm:t>
        <a:bodyPr/>
        <a:lstStyle/>
        <a:p>
          <a:endParaRPr lang="zh-CN" altLang="en-US"/>
        </a:p>
      </dgm:t>
    </dgm:pt>
    <dgm:pt modelId="{CA3CB537-7286-427C-8A1D-09C538E66D07}" type="pres">
      <dgm:prSet presAssocID="{4F743963-9E0A-442E-9671-6B108EF395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4269D7-CFEA-42CF-8F46-5256563C309E}" type="pres">
      <dgm:prSet presAssocID="{27513AEF-CB2B-4F11-AD93-6E9C227DAFC6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5F0543-B2C6-4FAC-AA49-A4B717C70405}" type="pres">
      <dgm:prSet presAssocID="{FD4DC4DF-F1D3-4903-8737-91B8F9206842}" presName="spacer" presStyleCnt="0"/>
      <dgm:spPr/>
    </dgm:pt>
    <dgm:pt modelId="{0A3FABF4-6F8C-4A06-9AA3-8F1437B71B3E}" type="pres">
      <dgm:prSet presAssocID="{FCF4AF28-8794-4813-B294-0C9BD13994D7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7B691B-5C1D-4C6C-853C-17A904727586}" type="pres">
      <dgm:prSet presAssocID="{26EF0A87-E73A-4F71-BED7-35E7DE81427D}" presName="spacer" presStyleCnt="0"/>
      <dgm:spPr/>
    </dgm:pt>
    <dgm:pt modelId="{8F19C819-5ED0-408A-AB1A-F2C7BCBAB047}" type="pres">
      <dgm:prSet presAssocID="{AAD7AA13-EA79-4926-8625-EAF34AF6D91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39ABA5-2526-4D8B-93BF-BAB3A79A9F07}" type="pres">
      <dgm:prSet presAssocID="{189E4346-F367-4D36-829E-35EA3032FE7C}" presName="spacer" presStyleCnt="0"/>
      <dgm:spPr/>
    </dgm:pt>
    <dgm:pt modelId="{05F9AE54-797E-4C96-86AC-099D52B15522}" type="pres">
      <dgm:prSet presAssocID="{7F6CD308-AEA5-4FFF-9365-C01CCED7A8DB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38F844-2C00-41B2-910C-47589B54EDC9}" type="pres">
      <dgm:prSet presAssocID="{717BA514-6EAA-4F09-B84F-43FDA2816731}" presName="spacer" presStyleCnt="0"/>
      <dgm:spPr/>
    </dgm:pt>
    <dgm:pt modelId="{CD3F6E74-272D-4BA4-B6AF-B918AA5E5D1D}" type="pres">
      <dgm:prSet presAssocID="{3A09A258-BF25-4BA3-951A-819552B7F278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FD7498-4104-4200-9CD4-FE9B750BA422}" type="pres">
      <dgm:prSet presAssocID="{25BE96C2-A8D8-4556-86D3-C08813DEF2FF}" presName="spacer" presStyleCnt="0"/>
      <dgm:spPr/>
    </dgm:pt>
    <dgm:pt modelId="{62A435C3-DF46-41C8-8C24-5629172F01B0}" type="pres">
      <dgm:prSet presAssocID="{DE69476A-A634-4370-B7A8-EE491C4DB81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B89BE29-5ED2-7743-8CDE-EB634BDA3752}" type="presOf" srcId="{DE69476A-A634-4370-B7A8-EE491C4DB81F}" destId="{62A435C3-DF46-41C8-8C24-5629172F01B0}" srcOrd="0" destOrd="0" presId="urn:microsoft.com/office/officeart/2005/8/layout/vList2"/>
    <dgm:cxn modelId="{B2548847-BF79-284F-9BE5-3EF210A14392}" type="presOf" srcId="{3A09A258-BF25-4BA3-951A-819552B7F278}" destId="{CD3F6E74-272D-4BA4-B6AF-B918AA5E5D1D}" srcOrd="0" destOrd="0" presId="urn:microsoft.com/office/officeart/2005/8/layout/vList2"/>
    <dgm:cxn modelId="{636A0A5F-09FE-4ABD-98CF-C1CA8ECF2EFC}" srcId="{4F743963-9E0A-442E-9671-6B108EF39537}" destId="{27513AEF-CB2B-4F11-AD93-6E9C227DAFC6}" srcOrd="0" destOrd="0" parTransId="{B5CE28B2-530A-4F02-8089-76402D8BBEF8}" sibTransId="{FD4DC4DF-F1D3-4903-8737-91B8F9206842}"/>
    <dgm:cxn modelId="{54C3FB0F-290F-F343-B620-D1C3956E3552}" type="presOf" srcId="{27513AEF-CB2B-4F11-AD93-6E9C227DAFC6}" destId="{A84269D7-CFEA-42CF-8F46-5256563C309E}" srcOrd="0" destOrd="0" presId="urn:microsoft.com/office/officeart/2005/8/layout/vList2"/>
    <dgm:cxn modelId="{7C6ABF63-91CB-45B0-A437-AF13DDB3040C}" srcId="{4F743963-9E0A-442E-9671-6B108EF39537}" destId="{7F6CD308-AEA5-4FFF-9365-C01CCED7A8DB}" srcOrd="3" destOrd="0" parTransId="{14328BC2-C8E9-4622-A86F-220E40344B46}" sibTransId="{717BA514-6EAA-4F09-B84F-43FDA2816731}"/>
    <dgm:cxn modelId="{02060159-07A9-DD4C-B401-3A2349FD9579}" type="presOf" srcId="{4F743963-9E0A-442E-9671-6B108EF39537}" destId="{CA3CB537-7286-427C-8A1D-09C538E66D07}" srcOrd="0" destOrd="0" presId="urn:microsoft.com/office/officeart/2005/8/layout/vList2"/>
    <dgm:cxn modelId="{62993953-5030-4F65-A7F7-4A4BDAC4FC32}" srcId="{4F743963-9E0A-442E-9671-6B108EF39537}" destId="{DE69476A-A634-4370-B7A8-EE491C4DB81F}" srcOrd="5" destOrd="0" parTransId="{B464FFBB-79F5-44C2-B8B7-D651EE1D1D7A}" sibTransId="{05A66202-1A0E-4F94-A857-4259148BD590}"/>
    <dgm:cxn modelId="{4B6F5ABE-26AC-4279-A814-E56BD7E5F555}" srcId="{4F743963-9E0A-442E-9671-6B108EF39537}" destId="{3A09A258-BF25-4BA3-951A-819552B7F278}" srcOrd="4" destOrd="0" parTransId="{2C48D7DC-B150-4507-B316-E7B916DCC825}" sibTransId="{25BE96C2-A8D8-4556-86D3-C08813DEF2FF}"/>
    <dgm:cxn modelId="{86F221A1-1CE2-BD49-8541-AD536874830E}" type="presOf" srcId="{FCF4AF28-8794-4813-B294-0C9BD13994D7}" destId="{0A3FABF4-6F8C-4A06-9AA3-8F1437B71B3E}" srcOrd="0" destOrd="0" presId="urn:microsoft.com/office/officeart/2005/8/layout/vList2"/>
    <dgm:cxn modelId="{75695E89-2AEF-AB47-8D95-657B07C80BE0}" type="presOf" srcId="{AAD7AA13-EA79-4926-8625-EAF34AF6D911}" destId="{8F19C819-5ED0-408A-AB1A-F2C7BCBAB047}" srcOrd="0" destOrd="0" presId="urn:microsoft.com/office/officeart/2005/8/layout/vList2"/>
    <dgm:cxn modelId="{78A38D99-F74F-4545-8BAA-C9FA8637FCF7}" srcId="{4F743963-9E0A-442E-9671-6B108EF39537}" destId="{FCF4AF28-8794-4813-B294-0C9BD13994D7}" srcOrd="1" destOrd="0" parTransId="{D9551D7B-E01F-41FF-BD62-199E43857367}" sibTransId="{26EF0A87-E73A-4F71-BED7-35E7DE81427D}"/>
    <dgm:cxn modelId="{97BF47C5-2B1A-4DDF-BD77-8BFEEA735E86}" srcId="{4F743963-9E0A-442E-9671-6B108EF39537}" destId="{AAD7AA13-EA79-4926-8625-EAF34AF6D911}" srcOrd="2" destOrd="0" parTransId="{88D3664F-B852-4E41-90E8-37A92B861837}" sibTransId="{189E4346-F367-4D36-829E-35EA3032FE7C}"/>
    <dgm:cxn modelId="{5BB86036-E0AB-874B-B6D7-864D8DE88252}" type="presOf" srcId="{7F6CD308-AEA5-4FFF-9365-C01CCED7A8DB}" destId="{05F9AE54-797E-4C96-86AC-099D52B15522}" srcOrd="0" destOrd="0" presId="urn:microsoft.com/office/officeart/2005/8/layout/vList2"/>
    <dgm:cxn modelId="{319CD12E-20F7-3749-A111-20F0A88B0DC7}" type="presParOf" srcId="{CA3CB537-7286-427C-8A1D-09C538E66D07}" destId="{A84269D7-CFEA-42CF-8F46-5256563C309E}" srcOrd="0" destOrd="0" presId="urn:microsoft.com/office/officeart/2005/8/layout/vList2"/>
    <dgm:cxn modelId="{7053684D-87E3-1E42-A4D4-68D87509BDDD}" type="presParOf" srcId="{CA3CB537-7286-427C-8A1D-09C538E66D07}" destId="{F45F0543-B2C6-4FAC-AA49-A4B717C70405}" srcOrd="1" destOrd="0" presId="urn:microsoft.com/office/officeart/2005/8/layout/vList2"/>
    <dgm:cxn modelId="{3C28EC7C-FD12-B349-B3EC-3FF99D1ED142}" type="presParOf" srcId="{CA3CB537-7286-427C-8A1D-09C538E66D07}" destId="{0A3FABF4-6F8C-4A06-9AA3-8F1437B71B3E}" srcOrd="2" destOrd="0" presId="urn:microsoft.com/office/officeart/2005/8/layout/vList2"/>
    <dgm:cxn modelId="{B5D94605-91E4-7A4B-8B48-2AD2280E1A1D}" type="presParOf" srcId="{CA3CB537-7286-427C-8A1D-09C538E66D07}" destId="{957B691B-5C1D-4C6C-853C-17A904727586}" srcOrd="3" destOrd="0" presId="urn:microsoft.com/office/officeart/2005/8/layout/vList2"/>
    <dgm:cxn modelId="{AE26C33D-C00D-394A-B596-DCBBDF569272}" type="presParOf" srcId="{CA3CB537-7286-427C-8A1D-09C538E66D07}" destId="{8F19C819-5ED0-408A-AB1A-F2C7BCBAB047}" srcOrd="4" destOrd="0" presId="urn:microsoft.com/office/officeart/2005/8/layout/vList2"/>
    <dgm:cxn modelId="{1159F415-375E-9E45-89D0-400540D32DF1}" type="presParOf" srcId="{CA3CB537-7286-427C-8A1D-09C538E66D07}" destId="{2F39ABA5-2526-4D8B-93BF-BAB3A79A9F07}" srcOrd="5" destOrd="0" presId="urn:microsoft.com/office/officeart/2005/8/layout/vList2"/>
    <dgm:cxn modelId="{CA952B30-AA58-3B49-9CFA-D1AEEF404D79}" type="presParOf" srcId="{CA3CB537-7286-427C-8A1D-09C538E66D07}" destId="{05F9AE54-797E-4C96-86AC-099D52B15522}" srcOrd="6" destOrd="0" presId="urn:microsoft.com/office/officeart/2005/8/layout/vList2"/>
    <dgm:cxn modelId="{7178E4FF-3482-094B-86F1-4847A02BA5E1}" type="presParOf" srcId="{CA3CB537-7286-427C-8A1D-09C538E66D07}" destId="{8B38F844-2C00-41B2-910C-47589B54EDC9}" srcOrd="7" destOrd="0" presId="urn:microsoft.com/office/officeart/2005/8/layout/vList2"/>
    <dgm:cxn modelId="{C0433F12-9119-534C-A198-42241C6DBA33}" type="presParOf" srcId="{CA3CB537-7286-427C-8A1D-09C538E66D07}" destId="{CD3F6E74-272D-4BA4-B6AF-B918AA5E5D1D}" srcOrd="8" destOrd="0" presId="urn:microsoft.com/office/officeart/2005/8/layout/vList2"/>
    <dgm:cxn modelId="{9263B42C-63F3-E74E-A65D-29A296A55D00}" type="presParOf" srcId="{CA3CB537-7286-427C-8A1D-09C538E66D07}" destId="{B9FD7498-4104-4200-9CD4-FE9B750BA422}" srcOrd="9" destOrd="0" presId="urn:microsoft.com/office/officeart/2005/8/layout/vList2"/>
    <dgm:cxn modelId="{AD6EA7D1-1799-F04D-88DA-A758A4804BA4}" type="presParOf" srcId="{CA3CB537-7286-427C-8A1D-09C538E66D07}" destId="{62A435C3-DF46-41C8-8C24-5629172F01B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42CC6F-3784-43F4-BB15-09B941A38A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20C4E6-6695-4196-B3D2-94A5F352F827}">
      <dgm:prSet/>
      <dgm:spPr/>
      <dgm:t>
        <a:bodyPr/>
        <a:lstStyle/>
        <a:p>
          <a:pPr rtl="0"/>
          <a:r>
            <a:rPr lang="zh-CN" dirty="0" smtClean="0"/>
            <a:t>忽略了乘号和括号的使用</a:t>
          </a:r>
          <a:endParaRPr lang="en-US" dirty="0"/>
        </a:p>
      </dgm:t>
    </dgm:pt>
    <dgm:pt modelId="{7BB9B028-144C-4DA7-BB57-06F401A7F95F}" type="parTrans" cxnId="{1EBEB16E-AE78-41F7-822E-50D5A66C2E0B}">
      <dgm:prSet/>
      <dgm:spPr/>
      <dgm:t>
        <a:bodyPr/>
        <a:lstStyle/>
        <a:p>
          <a:endParaRPr lang="zh-CN" altLang="en-US"/>
        </a:p>
      </dgm:t>
    </dgm:pt>
    <dgm:pt modelId="{73582166-87A6-4920-9217-74CD81610F1A}" type="sibTrans" cxnId="{1EBEB16E-AE78-41F7-822E-50D5A66C2E0B}">
      <dgm:prSet/>
      <dgm:spPr/>
      <dgm:t>
        <a:bodyPr/>
        <a:lstStyle/>
        <a:p>
          <a:endParaRPr lang="zh-CN" altLang="en-US"/>
        </a:p>
      </dgm:t>
    </dgm:pt>
    <dgm:pt modelId="{93FC42F7-68A6-424D-951D-A722AA98038D}">
      <dgm:prSet/>
      <dgm:spPr/>
      <dgm:t>
        <a:bodyPr/>
        <a:lstStyle/>
        <a:p>
          <a:pPr rtl="0"/>
          <a:r>
            <a:rPr lang="zh-CN" dirty="0" smtClean="0"/>
            <a:t>忽略了</a:t>
          </a:r>
          <a:r>
            <a:rPr lang="en-US" dirty="0" smtClean="0"/>
            <a:t>C++</a:t>
          </a:r>
          <a:r>
            <a:rPr lang="zh-CN" dirty="0" smtClean="0"/>
            <a:t>中整除问题</a:t>
          </a:r>
          <a:endParaRPr lang="en-US" dirty="0"/>
        </a:p>
      </dgm:t>
    </dgm:pt>
    <dgm:pt modelId="{3D093F91-0C34-4502-BABD-25C4DC1FD886}" type="parTrans" cxnId="{B82B0A80-C7FB-4103-BE46-DC358E8023DE}">
      <dgm:prSet/>
      <dgm:spPr/>
      <dgm:t>
        <a:bodyPr/>
        <a:lstStyle/>
        <a:p>
          <a:endParaRPr lang="zh-CN" altLang="en-US"/>
        </a:p>
      </dgm:t>
    </dgm:pt>
    <dgm:pt modelId="{D1C711B3-4327-4CA6-A8F2-2BF50ABB3FDE}" type="sibTrans" cxnId="{B82B0A80-C7FB-4103-BE46-DC358E8023DE}">
      <dgm:prSet/>
      <dgm:spPr/>
      <dgm:t>
        <a:bodyPr/>
        <a:lstStyle/>
        <a:p>
          <a:endParaRPr lang="zh-CN" altLang="en-US"/>
        </a:p>
      </dgm:t>
    </dgm:pt>
    <dgm:pt modelId="{05B80FB1-572F-418E-A83D-F906C68DC966}">
      <dgm:prSet/>
      <dgm:spPr/>
      <dgm:t>
        <a:bodyPr/>
        <a:lstStyle/>
        <a:p>
          <a:pPr rtl="0"/>
          <a:r>
            <a:rPr lang="zh-CN" dirty="0" smtClean="0"/>
            <a:t>平方或立方的表达该如何实现</a:t>
          </a:r>
          <a:endParaRPr lang="en-US" dirty="0"/>
        </a:p>
      </dgm:t>
    </dgm:pt>
    <dgm:pt modelId="{2ACB257F-09D8-47B1-AFCC-E30EBE536C4B}" type="parTrans" cxnId="{AC08DCE1-CDA9-4323-AC9A-252CDFEF46BA}">
      <dgm:prSet/>
      <dgm:spPr/>
      <dgm:t>
        <a:bodyPr/>
        <a:lstStyle/>
        <a:p>
          <a:endParaRPr lang="zh-CN" altLang="en-US"/>
        </a:p>
      </dgm:t>
    </dgm:pt>
    <dgm:pt modelId="{77268BCF-03CF-41C3-815A-31235C84C63C}" type="sibTrans" cxnId="{AC08DCE1-CDA9-4323-AC9A-252CDFEF46BA}">
      <dgm:prSet/>
      <dgm:spPr/>
      <dgm:t>
        <a:bodyPr/>
        <a:lstStyle/>
        <a:p>
          <a:endParaRPr lang="zh-CN" altLang="en-US"/>
        </a:p>
      </dgm:t>
    </dgm:pt>
    <dgm:pt modelId="{76629566-7C17-4C69-99EF-CE44DBB3460D}">
      <dgm:prSet/>
      <dgm:spPr/>
      <dgm:t>
        <a:bodyPr/>
        <a:lstStyle/>
        <a:p>
          <a:pPr rtl="0"/>
          <a:r>
            <a:rPr lang="zh-CN" dirty="0" smtClean="0"/>
            <a:t>常用数学函数该如何表达</a:t>
          </a:r>
          <a:endParaRPr lang="en-US" dirty="0"/>
        </a:p>
      </dgm:t>
    </dgm:pt>
    <dgm:pt modelId="{FE7E1592-0EC4-4CE4-B7D8-B4A973C01EFD}" type="parTrans" cxnId="{0FF1A212-827D-4600-AD37-4F43C6EDCDD4}">
      <dgm:prSet/>
      <dgm:spPr/>
      <dgm:t>
        <a:bodyPr/>
        <a:lstStyle/>
        <a:p>
          <a:endParaRPr lang="zh-CN" altLang="en-US"/>
        </a:p>
      </dgm:t>
    </dgm:pt>
    <dgm:pt modelId="{8E49733E-C64B-4AC4-9F66-404E13C69C80}" type="sibTrans" cxnId="{0FF1A212-827D-4600-AD37-4F43C6EDCDD4}">
      <dgm:prSet/>
      <dgm:spPr/>
      <dgm:t>
        <a:bodyPr/>
        <a:lstStyle/>
        <a:p>
          <a:endParaRPr lang="zh-CN" altLang="en-US"/>
        </a:p>
      </dgm:t>
    </dgm:pt>
    <dgm:pt modelId="{D5D69B53-D9BD-4DBD-942D-26FAA8267BA2}" type="pres">
      <dgm:prSet presAssocID="{1542CC6F-3784-43F4-BB15-09B941A38A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704E75D-8FF7-470B-9269-653D950E29E9}" type="pres">
      <dgm:prSet presAssocID="{7920C4E6-6695-4196-B3D2-94A5F352F82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5E6582-6C26-4DB7-A5BC-E2EFF568E39A}" type="pres">
      <dgm:prSet presAssocID="{73582166-87A6-4920-9217-74CD81610F1A}" presName="spacer" presStyleCnt="0"/>
      <dgm:spPr/>
    </dgm:pt>
    <dgm:pt modelId="{E59F2C70-6493-4AFD-A1DA-179987C30306}" type="pres">
      <dgm:prSet presAssocID="{93FC42F7-68A6-424D-951D-A722AA98038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BC561A-0FF9-422F-82E7-68BE4B9CEDE1}" type="pres">
      <dgm:prSet presAssocID="{D1C711B3-4327-4CA6-A8F2-2BF50ABB3FDE}" presName="spacer" presStyleCnt="0"/>
      <dgm:spPr/>
    </dgm:pt>
    <dgm:pt modelId="{0919BE56-6D42-4E4C-BEA1-80818C76445D}" type="pres">
      <dgm:prSet presAssocID="{05B80FB1-572F-418E-A83D-F906C68DC96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3D5FDA-D74D-4B1A-B006-8B0261955CDC}" type="pres">
      <dgm:prSet presAssocID="{77268BCF-03CF-41C3-815A-31235C84C63C}" presName="spacer" presStyleCnt="0"/>
      <dgm:spPr/>
    </dgm:pt>
    <dgm:pt modelId="{4E748C53-EB52-477D-A328-0FDABAA5C8A8}" type="pres">
      <dgm:prSet presAssocID="{76629566-7C17-4C69-99EF-CE44DBB3460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83598D-E026-864D-B179-C3D07F3F5129}" type="presOf" srcId="{05B80FB1-572F-418E-A83D-F906C68DC966}" destId="{0919BE56-6D42-4E4C-BEA1-80818C76445D}" srcOrd="0" destOrd="0" presId="urn:microsoft.com/office/officeart/2005/8/layout/vList2"/>
    <dgm:cxn modelId="{162AF05D-7983-F24C-BE4B-2C070A08E758}" type="presOf" srcId="{76629566-7C17-4C69-99EF-CE44DBB3460D}" destId="{4E748C53-EB52-477D-A328-0FDABAA5C8A8}" srcOrd="0" destOrd="0" presId="urn:microsoft.com/office/officeart/2005/8/layout/vList2"/>
    <dgm:cxn modelId="{AC08DCE1-CDA9-4323-AC9A-252CDFEF46BA}" srcId="{1542CC6F-3784-43F4-BB15-09B941A38ADD}" destId="{05B80FB1-572F-418E-A83D-F906C68DC966}" srcOrd="2" destOrd="0" parTransId="{2ACB257F-09D8-47B1-AFCC-E30EBE536C4B}" sibTransId="{77268BCF-03CF-41C3-815A-31235C84C63C}"/>
    <dgm:cxn modelId="{5A30202A-145F-C749-8636-DAC4E8D66C8F}" type="presOf" srcId="{7920C4E6-6695-4196-B3D2-94A5F352F827}" destId="{9704E75D-8FF7-470B-9269-653D950E29E9}" srcOrd="0" destOrd="0" presId="urn:microsoft.com/office/officeart/2005/8/layout/vList2"/>
    <dgm:cxn modelId="{F1EEC315-A125-0B40-BF99-A8867C1A625C}" type="presOf" srcId="{1542CC6F-3784-43F4-BB15-09B941A38ADD}" destId="{D5D69B53-D9BD-4DBD-942D-26FAA8267BA2}" srcOrd="0" destOrd="0" presId="urn:microsoft.com/office/officeart/2005/8/layout/vList2"/>
    <dgm:cxn modelId="{B82B0A80-C7FB-4103-BE46-DC358E8023DE}" srcId="{1542CC6F-3784-43F4-BB15-09B941A38ADD}" destId="{93FC42F7-68A6-424D-951D-A722AA98038D}" srcOrd="1" destOrd="0" parTransId="{3D093F91-0C34-4502-BABD-25C4DC1FD886}" sibTransId="{D1C711B3-4327-4CA6-A8F2-2BF50ABB3FDE}"/>
    <dgm:cxn modelId="{1EBEB16E-AE78-41F7-822E-50D5A66C2E0B}" srcId="{1542CC6F-3784-43F4-BB15-09B941A38ADD}" destId="{7920C4E6-6695-4196-B3D2-94A5F352F827}" srcOrd="0" destOrd="0" parTransId="{7BB9B028-144C-4DA7-BB57-06F401A7F95F}" sibTransId="{73582166-87A6-4920-9217-74CD81610F1A}"/>
    <dgm:cxn modelId="{0FF1A212-827D-4600-AD37-4F43C6EDCDD4}" srcId="{1542CC6F-3784-43F4-BB15-09B941A38ADD}" destId="{76629566-7C17-4C69-99EF-CE44DBB3460D}" srcOrd="3" destOrd="0" parTransId="{FE7E1592-0EC4-4CE4-B7D8-B4A973C01EFD}" sibTransId="{8E49733E-C64B-4AC4-9F66-404E13C69C80}"/>
    <dgm:cxn modelId="{6DE140A8-FCD1-514A-9B49-5D51775E9902}" type="presOf" srcId="{93FC42F7-68A6-424D-951D-A722AA98038D}" destId="{E59F2C70-6493-4AFD-A1DA-179987C30306}" srcOrd="0" destOrd="0" presId="urn:microsoft.com/office/officeart/2005/8/layout/vList2"/>
    <dgm:cxn modelId="{10453CB9-EE8F-3C4D-AC37-98B1687D9C8C}" type="presParOf" srcId="{D5D69B53-D9BD-4DBD-942D-26FAA8267BA2}" destId="{9704E75D-8FF7-470B-9269-653D950E29E9}" srcOrd="0" destOrd="0" presId="urn:microsoft.com/office/officeart/2005/8/layout/vList2"/>
    <dgm:cxn modelId="{BE50275E-8EE0-A840-AFF8-1D3F53AFA25F}" type="presParOf" srcId="{D5D69B53-D9BD-4DBD-942D-26FAA8267BA2}" destId="{9C5E6582-6C26-4DB7-A5BC-E2EFF568E39A}" srcOrd="1" destOrd="0" presId="urn:microsoft.com/office/officeart/2005/8/layout/vList2"/>
    <dgm:cxn modelId="{9B93CB46-086A-9447-8460-BCC98847704E}" type="presParOf" srcId="{D5D69B53-D9BD-4DBD-942D-26FAA8267BA2}" destId="{E59F2C70-6493-4AFD-A1DA-179987C30306}" srcOrd="2" destOrd="0" presId="urn:microsoft.com/office/officeart/2005/8/layout/vList2"/>
    <dgm:cxn modelId="{C95765A5-FBC9-9243-B7B4-77D09B842937}" type="presParOf" srcId="{D5D69B53-D9BD-4DBD-942D-26FAA8267BA2}" destId="{7EBC561A-0FF9-422F-82E7-68BE4B9CEDE1}" srcOrd="3" destOrd="0" presId="urn:microsoft.com/office/officeart/2005/8/layout/vList2"/>
    <dgm:cxn modelId="{83B55DF3-249E-7B4A-AFDA-C3A1B4EA0574}" type="presParOf" srcId="{D5D69B53-D9BD-4DBD-942D-26FAA8267BA2}" destId="{0919BE56-6D42-4E4C-BEA1-80818C76445D}" srcOrd="4" destOrd="0" presId="urn:microsoft.com/office/officeart/2005/8/layout/vList2"/>
    <dgm:cxn modelId="{FE26C5A8-B7A4-0C40-99A2-0DE618322E93}" type="presParOf" srcId="{D5D69B53-D9BD-4DBD-942D-26FAA8267BA2}" destId="{5D3D5FDA-D74D-4B1A-B006-8B0261955CDC}" srcOrd="5" destOrd="0" presId="urn:microsoft.com/office/officeart/2005/8/layout/vList2"/>
    <dgm:cxn modelId="{C2F6DDB3-584F-4F45-811F-04B11E63E4D8}" type="presParOf" srcId="{D5D69B53-D9BD-4DBD-942D-26FAA8267BA2}" destId="{4E748C53-EB52-477D-A328-0FDABAA5C8A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DC3FDD-61ED-4C35-90A0-3EE9C749A9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F3DA803-45E2-4955-B253-BE2B7AD27092}">
      <dgm:prSet/>
      <dgm:spPr/>
      <dgm:t>
        <a:bodyPr/>
        <a:lstStyle/>
        <a:p>
          <a:pPr rtl="0"/>
          <a:r>
            <a:rPr lang="zh-CN" dirty="0" smtClean="0"/>
            <a:t>自动类型转换</a:t>
          </a:r>
          <a:endParaRPr lang="en-US" dirty="0"/>
        </a:p>
      </dgm:t>
    </dgm:pt>
    <dgm:pt modelId="{84F16B5D-2F7F-4B49-863D-65440187EB17}" type="parTrans" cxnId="{58181DD7-D3CA-4C01-B376-58D18A81B005}">
      <dgm:prSet/>
      <dgm:spPr/>
      <dgm:t>
        <a:bodyPr/>
        <a:lstStyle/>
        <a:p>
          <a:endParaRPr lang="zh-CN" altLang="en-US"/>
        </a:p>
      </dgm:t>
    </dgm:pt>
    <dgm:pt modelId="{1C6A9339-3C8D-4B54-9DF9-F4E48B6AB27D}" type="sibTrans" cxnId="{58181DD7-D3CA-4C01-B376-58D18A81B005}">
      <dgm:prSet/>
      <dgm:spPr/>
      <dgm:t>
        <a:bodyPr/>
        <a:lstStyle/>
        <a:p>
          <a:endParaRPr lang="zh-CN" altLang="en-US"/>
        </a:p>
      </dgm:t>
    </dgm:pt>
    <dgm:pt modelId="{85A0DADB-726D-4586-8081-DFEA918437EE}">
      <dgm:prSet/>
      <dgm:spPr/>
      <dgm:t>
        <a:bodyPr/>
        <a:lstStyle/>
        <a:p>
          <a:pPr rtl="0"/>
          <a:r>
            <a:rPr lang="zh-CN" dirty="0" smtClean="0"/>
            <a:t>赋值类型转换</a:t>
          </a:r>
          <a:endParaRPr lang="en-US" dirty="0"/>
        </a:p>
      </dgm:t>
    </dgm:pt>
    <dgm:pt modelId="{2D714C5C-821E-49A4-BA4E-629278B883F0}" type="parTrans" cxnId="{34CC7F70-062F-41DF-96D9-321E282D12E7}">
      <dgm:prSet/>
      <dgm:spPr/>
      <dgm:t>
        <a:bodyPr/>
        <a:lstStyle/>
        <a:p>
          <a:endParaRPr lang="zh-CN" altLang="en-US"/>
        </a:p>
      </dgm:t>
    </dgm:pt>
    <dgm:pt modelId="{4B801135-224E-45AC-BCDE-091035F8735F}" type="sibTrans" cxnId="{34CC7F70-062F-41DF-96D9-321E282D12E7}">
      <dgm:prSet/>
      <dgm:spPr/>
      <dgm:t>
        <a:bodyPr/>
        <a:lstStyle/>
        <a:p>
          <a:endParaRPr lang="zh-CN" altLang="en-US"/>
        </a:p>
      </dgm:t>
    </dgm:pt>
    <dgm:pt modelId="{710077C9-B896-4A00-BAAE-8DED70683F5F}">
      <dgm:prSet/>
      <dgm:spPr/>
      <dgm:t>
        <a:bodyPr/>
        <a:lstStyle/>
        <a:p>
          <a:pPr rtl="0"/>
          <a:r>
            <a:rPr lang="zh-CN" dirty="0" smtClean="0"/>
            <a:t>强制类型转换</a:t>
          </a:r>
          <a:endParaRPr lang="zh-CN" dirty="0"/>
        </a:p>
      </dgm:t>
    </dgm:pt>
    <dgm:pt modelId="{F292B1C8-C52F-40BB-94E6-62A1DA7A1EE6}" type="parTrans" cxnId="{3C4C168B-ADD4-4327-8CD1-0A0A830FC04E}">
      <dgm:prSet/>
      <dgm:spPr/>
      <dgm:t>
        <a:bodyPr/>
        <a:lstStyle/>
        <a:p>
          <a:endParaRPr lang="zh-CN" altLang="en-US"/>
        </a:p>
      </dgm:t>
    </dgm:pt>
    <dgm:pt modelId="{64FCD043-5178-45D7-AED4-D5D21FEBF992}" type="sibTrans" cxnId="{3C4C168B-ADD4-4327-8CD1-0A0A830FC04E}">
      <dgm:prSet/>
      <dgm:spPr/>
      <dgm:t>
        <a:bodyPr/>
        <a:lstStyle/>
        <a:p>
          <a:endParaRPr lang="zh-CN" altLang="en-US"/>
        </a:p>
      </dgm:t>
    </dgm:pt>
    <dgm:pt modelId="{411DB2D6-3F90-48C5-AB4B-63F3BD080197}" type="pres">
      <dgm:prSet presAssocID="{79DC3FDD-61ED-4C35-90A0-3EE9C749A91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BA72898-CF05-419E-9C13-91F64F940560}" type="pres">
      <dgm:prSet presAssocID="{FF3DA803-45E2-4955-B253-BE2B7AD2709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FF87C6-7BB4-4CA7-8182-679A8F2844C1}" type="pres">
      <dgm:prSet presAssocID="{1C6A9339-3C8D-4B54-9DF9-F4E48B6AB27D}" presName="spacer" presStyleCnt="0"/>
      <dgm:spPr/>
    </dgm:pt>
    <dgm:pt modelId="{CC60600E-BF6E-4AF4-B318-E4E679DDBF00}" type="pres">
      <dgm:prSet presAssocID="{85A0DADB-726D-4586-8081-DFEA918437E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58A73A-BF2E-4904-949C-B4B3459C2505}" type="pres">
      <dgm:prSet presAssocID="{4B801135-224E-45AC-BCDE-091035F8735F}" presName="spacer" presStyleCnt="0"/>
      <dgm:spPr/>
    </dgm:pt>
    <dgm:pt modelId="{22501CA5-B7A7-444D-BB39-E8F863B3DF7D}" type="pres">
      <dgm:prSet presAssocID="{710077C9-B896-4A00-BAAE-8DED70683F5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4CC7F70-062F-41DF-96D9-321E282D12E7}" srcId="{79DC3FDD-61ED-4C35-90A0-3EE9C749A918}" destId="{85A0DADB-726D-4586-8081-DFEA918437EE}" srcOrd="1" destOrd="0" parTransId="{2D714C5C-821E-49A4-BA4E-629278B883F0}" sibTransId="{4B801135-224E-45AC-BCDE-091035F8735F}"/>
    <dgm:cxn modelId="{565D795A-12DC-E14F-9799-7A0E6BBF1F94}" type="presOf" srcId="{FF3DA803-45E2-4955-B253-BE2B7AD27092}" destId="{6BA72898-CF05-419E-9C13-91F64F940560}" srcOrd="0" destOrd="0" presId="urn:microsoft.com/office/officeart/2005/8/layout/vList2"/>
    <dgm:cxn modelId="{3C4C168B-ADD4-4327-8CD1-0A0A830FC04E}" srcId="{79DC3FDD-61ED-4C35-90A0-3EE9C749A918}" destId="{710077C9-B896-4A00-BAAE-8DED70683F5F}" srcOrd="2" destOrd="0" parTransId="{F292B1C8-C52F-40BB-94E6-62A1DA7A1EE6}" sibTransId="{64FCD043-5178-45D7-AED4-D5D21FEBF992}"/>
    <dgm:cxn modelId="{672D7169-3E49-054D-A37B-1C3521F175FF}" type="presOf" srcId="{710077C9-B896-4A00-BAAE-8DED70683F5F}" destId="{22501CA5-B7A7-444D-BB39-E8F863B3DF7D}" srcOrd="0" destOrd="0" presId="urn:microsoft.com/office/officeart/2005/8/layout/vList2"/>
    <dgm:cxn modelId="{58181DD7-D3CA-4C01-B376-58D18A81B005}" srcId="{79DC3FDD-61ED-4C35-90A0-3EE9C749A918}" destId="{FF3DA803-45E2-4955-B253-BE2B7AD27092}" srcOrd="0" destOrd="0" parTransId="{84F16B5D-2F7F-4B49-863D-65440187EB17}" sibTransId="{1C6A9339-3C8D-4B54-9DF9-F4E48B6AB27D}"/>
    <dgm:cxn modelId="{2FDB468C-5A34-AA49-A7E7-FC0DA9034312}" type="presOf" srcId="{85A0DADB-726D-4586-8081-DFEA918437EE}" destId="{CC60600E-BF6E-4AF4-B318-E4E679DDBF00}" srcOrd="0" destOrd="0" presId="urn:microsoft.com/office/officeart/2005/8/layout/vList2"/>
    <dgm:cxn modelId="{4ADD2EAC-1561-C845-82F5-2120C01FBE56}" type="presOf" srcId="{79DC3FDD-61ED-4C35-90A0-3EE9C749A918}" destId="{411DB2D6-3F90-48C5-AB4B-63F3BD080197}" srcOrd="0" destOrd="0" presId="urn:microsoft.com/office/officeart/2005/8/layout/vList2"/>
    <dgm:cxn modelId="{F2CC76D1-5093-5947-8D48-7E23ED311BF6}" type="presParOf" srcId="{411DB2D6-3F90-48C5-AB4B-63F3BD080197}" destId="{6BA72898-CF05-419E-9C13-91F64F940560}" srcOrd="0" destOrd="0" presId="urn:microsoft.com/office/officeart/2005/8/layout/vList2"/>
    <dgm:cxn modelId="{E4FDB7D8-5453-D948-9823-0BF53FF47652}" type="presParOf" srcId="{411DB2D6-3F90-48C5-AB4B-63F3BD080197}" destId="{75FF87C6-7BB4-4CA7-8182-679A8F2844C1}" srcOrd="1" destOrd="0" presId="urn:microsoft.com/office/officeart/2005/8/layout/vList2"/>
    <dgm:cxn modelId="{8798ED66-BDB8-4546-A0D8-BCF81848A564}" type="presParOf" srcId="{411DB2D6-3F90-48C5-AB4B-63F3BD080197}" destId="{CC60600E-BF6E-4AF4-B318-E4E679DDBF00}" srcOrd="2" destOrd="0" presId="urn:microsoft.com/office/officeart/2005/8/layout/vList2"/>
    <dgm:cxn modelId="{16D96B03-1FBF-4148-B87D-113C55D44C8F}" type="presParOf" srcId="{411DB2D6-3F90-48C5-AB4B-63F3BD080197}" destId="{A858A73A-BF2E-4904-949C-B4B3459C2505}" srcOrd="3" destOrd="0" presId="urn:microsoft.com/office/officeart/2005/8/layout/vList2"/>
    <dgm:cxn modelId="{77C0328A-A05A-3349-A54F-B10905CE6401}" type="presParOf" srcId="{411DB2D6-3F90-48C5-AB4B-63F3BD080197}" destId="{22501CA5-B7A7-444D-BB39-E8F863B3DF7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7EEAC5-62F0-4039-A326-5D218EF695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B1AD49F-9497-4E33-BB49-E5A24F790D15}">
      <dgm:prSet/>
      <dgm:spPr/>
      <dgm:t>
        <a:bodyPr/>
        <a:lstStyle/>
        <a:p>
          <a:pPr rtl="0"/>
          <a:r>
            <a:rPr lang="zh-CN" dirty="0" smtClean="0">
              <a:latin typeface="+mj-ea"/>
              <a:ea typeface="+mj-ea"/>
            </a:rPr>
            <a:t>其他进制的输入和输出</a:t>
          </a:r>
          <a:endParaRPr lang="en-US" dirty="0">
            <a:latin typeface="+mj-ea"/>
            <a:ea typeface="+mj-ea"/>
          </a:endParaRPr>
        </a:p>
      </dgm:t>
    </dgm:pt>
    <dgm:pt modelId="{8525A9ED-6F04-44CF-BE4A-8D7BD88EAF57}" type="parTrans" cxnId="{DAB2C489-46A8-408E-9080-94E702299E5F}">
      <dgm:prSet/>
      <dgm:spPr/>
      <dgm:t>
        <a:bodyPr/>
        <a:lstStyle/>
        <a:p>
          <a:endParaRPr lang="zh-CN" altLang="en-US"/>
        </a:p>
      </dgm:t>
    </dgm:pt>
    <dgm:pt modelId="{79852CD3-3F17-4217-B36A-9FDE0BF68142}" type="sibTrans" cxnId="{DAB2C489-46A8-408E-9080-94E702299E5F}">
      <dgm:prSet/>
      <dgm:spPr/>
      <dgm:t>
        <a:bodyPr/>
        <a:lstStyle/>
        <a:p>
          <a:endParaRPr lang="zh-CN" altLang="en-US"/>
        </a:p>
      </dgm:t>
    </dgm:pt>
    <dgm:pt modelId="{647F9EF5-7D9E-4274-95BB-25D55A3CB793}">
      <dgm:prSet/>
      <dgm:spPr/>
      <dgm:t>
        <a:bodyPr/>
        <a:lstStyle/>
        <a:p>
          <a:pPr rtl="0"/>
          <a:r>
            <a:rPr lang="zh-CN" dirty="0" smtClean="0">
              <a:latin typeface="+mj-ea"/>
              <a:ea typeface="+mj-ea"/>
            </a:rPr>
            <a:t>详细的输出格式控制</a:t>
          </a:r>
          <a:endParaRPr lang="en-US" dirty="0">
            <a:latin typeface="+mj-ea"/>
            <a:ea typeface="+mj-ea"/>
          </a:endParaRPr>
        </a:p>
      </dgm:t>
    </dgm:pt>
    <dgm:pt modelId="{D9AEEB17-26D0-4675-B8A4-C1EE427DB73C}" type="parTrans" cxnId="{3CE8D871-E608-4625-9E06-AC85703F76CB}">
      <dgm:prSet/>
      <dgm:spPr/>
      <dgm:t>
        <a:bodyPr/>
        <a:lstStyle/>
        <a:p>
          <a:endParaRPr lang="zh-CN" altLang="en-US"/>
        </a:p>
      </dgm:t>
    </dgm:pt>
    <dgm:pt modelId="{A6835872-E8ED-4F3C-A4B0-CAEE8AD1C175}" type="sibTrans" cxnId="{3CE8D871-E608-4625-9E06-AC85703F76CB}">
      <dgm:prSet/>
      <dgm:spPr/>
      <dgm:t>
        <a:bodyPr/>
        <a:lstStyle/>
        <a:p>
          <a:endParaRPr lang="zh-CN" altLang="en-US"/>
        </a:p>
      </dgm:t>
    </dgm:pt>
    <dgm:pt modelId="{BBEE125F-D6A7-4BB3-8584-4418EAFF12B4}">
      <dgm:prSet/>
      <dgm:spPr/>
      <dgm:t>
        <a:bodyPr/>
        <a:lstStyle/>
        <a:p>
          <a:pPr rtl="0"/>
          <a:r>
            <a:rPr lang="zh-CN" dirty="0" smtClean="0">
              <a:latin typeface="+mj-ea"/>
              <a:ea typeface="+mj-ea"/>
            </a:rPr>
            <a:t>新的头文件</a:t>
          </a:r>
          <a:r>
            <a:rPr lang="en-US" dirty="0" smtClean="0">
              <a:latin typeface="+mj-ea"/>
              <a:ea typeface="+mj-ea"/>
            </a:rPr>
            <a:t>&lt;</a:t>
          </a:r>
          <a:r>
            <a:rPr lang="en-US" dirty="0" err="1" smtClean="0">
              <a:latin typeface="+mj-ea"/>
              <a:ea typeface="+mj-ea"/>
            </a:rPr>
            <a:t>iomanip</a:t>
          </a:r>
          <a:r>
            <a:rPr lang="en-US" dirty="0" smtClean="0">
              <a:latin typeface="+mj-ea"/>
              <a:ea typeface="+mj-ea"/>
            </a:rPr>
            <a:t>&gt;</a:t>
          </a:r>
          <a:endParaRPr lang="zh-CN" dirty="0">
            <a:latin typeface="+mj-ea"/>
            <a:ea typeface="+mj-ea"/>
          </a:endParaRPr>
        </a:p>
      </dgm:t>
    </dgm:pt>
    <dgm:pt modelId="{DD369513-78FE-464F-B891-D6F0B659FF4C}" type="parTrans" cxnId="{988B90A6-D609-4A2D-BD64-A36727174774}">
      <dgm:prSet/>
      <dgm:spPr/>
      <dgm:t>
        <a:bodyPr/>
        <a:lstStyle/>
        <a:p>
          <a:endParaRPr lang="zh-CN" altLang="en-US"/>
        </a:p>
      </dgm:t>
    </dgm:pt>
    <dgm:pt modelId="{6F1B44DB-9710-412B-ABB4-415877FB01DF}" type="sibTrans" cxnId="{988B90A6-D609-4A2D-BD64-A36727174774}">
      <dgm:prSet/>
      <dgm:spPr/>
      <dgm:t>
        <a:bodyPr/>
        <a:lstStyle/>
        <a:p>
          <a:endParaRPr lang="zh-CN" altLang="en-US"/>
        </a:p>
      </dgm:t>
    </dgm:pt>
    <dgm:pt modelId="{B954C437-2FB8-4BC9-9E17-EF289E665DCE}">
      <dgm:prSet/>
      <dgm:spPr/>
      <dgm:t>
        <a:bodyPr/>
        <a:lstStyle/>
        <a:p>
          <a:pPr rtl="0"/>
          <a:r>
            <a:rPr lang="zh-CN" dirty="0" smtClean="0">
              <a:latin typeface="+mj-ea"/>
              <a:ea typeface="+mj-ea"/>
            </a:rPr>
            <a:t>本部分内容请自学和练习</a:t>
          </a:r>
          <a:endParaRPr lang="en-US" dirty="0">
            <a:latin typeface="+mj-ea"/>
            <a:ea typeface="+mj-ea"/>
          </a:endParaRPr>
        </a:p>
      </dgm:t>
    </dgm:pt>
    <dgm:pt modelId="{F774F27B-8209-4BBA-8FB2-2CE11A3980BA}" type="parTrans" cxnId="{60331983-8A7E-478E-9CC4-323DE38E9A2E}">
      <dgm:prSet/>
      <dgm:spPr/>
      <dgm:t>
        <a:bodyPr/>
        <a:lstStyle/>
        <a:p>
          <a:endParaRPr lang="zh-CN" altLang="en-US"/>
        </a:p>
      </dgm:t>
    </dgm:pt>
    <dgm:pt modelId="{37A6CA06-DC94-4A82-9083-2ED2E8A68EFB}" type="sibTrans" cxnId="{60331983-8A7E-478E-9CC4-323DE38E9A2E}">
      <dgm:prSet/>
      <dgm:spPr/>
      <dgm:t>
        <a:bodyPr/>
        <a:lstStyle/>
        <a:p>
          <a:endParaRPr lang="zh-CN" altLang="en-US"/>
        </a:p>
      </dgm:t>
    </dgm:pt>
    <dgm:pt modelId="{153A7C8A-1BB3-4FF7-9C68-D33E23CA2B0D}" type="pres">
      <dgm:prSet presAssocID="{077EEAC5-62F0-4039-A326-5D218EF6954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983F6D8-9B71-4313-BBE9-C6E0F9093612}" type="pres">
      <dgm:prSet presAssocID="{2B1AD49F-9497-4E33-BB49-E5A24F790D1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92B146-52BB-4B0E-9B2D-3CB9E947A1CF}" type="pres">
      <dgm:prSet presAssocID="{79852CD3-3F17-4217-B36A-9FDE0BF68142}" presName="spacer" presStyleCnt="0"/>
      <dgm:spPr/>
    </dgm:pt>
    <dgm:pt modelId="{7B038116-D8BA-4673-9BC2-14796D093CE2}" type="pres">
      <dgm:prSet presAssocID="{647F9EF5-7D9E-4274-95BB-25D55A3CB79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042EB8-31EA-4F31-BF74-10FD26D35DA6}" type="pres">
      <dgm:prSet presAssocID="{A6835872-E8ED-4F3C-A4B0-CAEE8AD1C175}" presName="spacer" presStyleCnt="0"/>
      <dgm:spPr/>
    </dgm:pt>
    <dgm:pt modelId="{4F205E49-EC6F-4413-A3EF-1512C596ABEA}" type="pres">
      <dgm:prSet presAssocID="{BBEE125F-D6A7-4BB3-8584-4418EAFF12B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AD645E-E134-46AE-9EC9-DAC297F574F5}" type="pres">
      <dgm:prSet presAssocID="{6F1B44DB-9710-412B-ABB4-415877FB01DF}" presName="spacer" presStyleCnt="0"/>
      <dgm:spPr/>
    </dgm:pt>
    <dgm:pt modelId="{E772E23A-671E-4FC0-9EAB-887AEAD275AF}" type="pres">
      <dgm:prSet presAssocID="{B954C437-2FB8-4BC9-9E17-EF289E665DC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CE8D871-E608-4625-9E06-AC85703F76CB}" srcId="{077EEAC5-62F0-4039-A326-5D218EF69541}" destId="{647F9EF5-7D9E-4274-95BB-25D55A3CB793}" srcOrd="1" destOrd="0" parTransId="{D9AEEB17-26D0-4675-B8A4-C1EE427DB73C}" sibTransId="{A6835872-E8ED-4F3C-A4B0-CAEE8AD1C175}"/>
    <dgm:cxn modelId="{0AF28AB9-FA3C-AD41-87EF-96C722126775}" type="presOf" srcId="{B954C437-2FB8-4BC9-9E17-EF289E665DCE}" destId="{E772E23A-671E-4FC0-9EAB-887AEAD275AF}" srcOrd="0" destOrd="0" presId="urn:microsoft.com/office/officeart/2005/8/layout/vList2"/>
    <dgm:cxn modelId="{8FE38B8E-A2A8-EC4E-9BB9-3F61AE08E74A}" type="presOf" srcId="{077EEAC5-62F0-4039-A326-5D218EF69541}" destId="{153A7C8A-1BB3-4FF7-9C68-D33E23CA2B0D}" srcOrd="0" destOrd="0" presId="urn:microsoft.com/office/officeart/2005/8/layout/vList2"/>
    <dgm:cxn modelId="{641BD7B3-2C80-B642-A2E5-0A25D51567C9}" type="presOf" srcId="{2B1AD49F-9497-4E33-BB49-E5A24F790D15}" destId="{6983F6D8-9B71-4313-BBE9-C6E0F9093612}" srcOrd="0" destOrd="0" presId="urn:microsoft.com/office/officeart/2005/8/layout/vList2"/>
    <dgm:cxn modelId="{4BD5EC88-927F-3E40-964D-9EB14BB91453}" type="presOf" srcId="{647F9EF5-7D9E-4274-95BB-25D55A3CB793}" destId="{7B038116-D8BA-4673-9BC2-14796D093CE2}" srcOrd="0" destOrd="0" presId="urn:microsoft.com/office/officeart/2005/8/layout/vList2"/>
    <dgm:cxn modelId="{60331983-8A7E-478E-9CC4-323DE38E9A2E}" srcId="{077EEAC5-62F0-4039-A326-5D218EF69541}" destId="{B954C437-2FB8-4BC9-9E17-EF289E665DCE}" srcOrd="3" destOrd="0" parTransId="{F774F27B-8209-4BBA-8FB2-2CE11A3980BA}" sibTransId="{37A6CA06-DC94-4A82-9083-2ED2E8A68EFB}"/>
    <dgm:cxn modelId="{988B90A6-D609-4A2D-BD64-A36727174774}" srcId="{077EEAC5-62F0-4039-A326-5D218EF69541}" destId="{BBEE125F-D6A7-4BB3-8584-4418EAFF12B4}" srcOrd="2" destOrd="0" parTransId="{DD369513-78FE-464F-B891-D6F0B659FF4C}" sibTransId="{6F1B44DB-9710-412B-ABB4-415877FB01DF}"/>
    <dgm:cxn modelId="{DAB2C489-46A8-408E-9080-94E702299E5F}" srcId="{077EEAC5-62F0-4039-A326-5D218EF69541}" destId="{2B1AD49F-9497-4E33-BB49-E5A24F790D15}" srcOrd="0" destOrd="0" parTransId="{8525A9ED-6F04-44CF-BE4A-8D7BD88EAF57}" sibTransId="{79852CD3-3F17-4217-B36A-9FDE0BF68142}"/>
    <dgm:cxn modelId="{0D58FB41-B59E-2145-A184-E3A50212C63F}" type="presOf" srcId="{BBEE125F-D6A7-4BB3-8584-4418EAFF12B4}" destId="{4F205E49-EC6F-4413-A3EF-1512C596ABEA}" srcOrd="0" destOrd="0" presId="urn:microsoft.com/office/officeart/2005/8/layout/vList2"/>
    <dgm:cxn modelId="{669474E9-1AD1-1E4D-9D2A-3568C061DB81}" type="presParOf" srcId="{153A7C8A-1BB3-4FF7-9C68-D33E23CA2B0D}" destId="{6983F6D8-9B71-4313-BBE9-C6E0F9093612}" srcOrd="0" destOrd="0" presId="urn:microsoft.com/office/officeart/2005/8/layout/vList2"/>
    <dgm:cxn modelId="{96E41A6A-60CC-384A-8F34-FAA4C85780FF}" type="presParOf" srcId="{153A7C8A-1BB3-4FF7-9C68-D33E23CA2B0D}" destId="{ED92B146-52BB-4B0E-9B2D-3CB9E947A1CF}" srcOrd="1" destOrd="0" presId="urn:microsoft.com/office/officeart/2005/8/layout/vList2"/>
    <dgm:cxn modelId="{1B6DCD90-C70B-4448-B167-199900E177C3}" type="presParOf" srcId="{153A7C8A-1BB3-4FF7-9C68-D33E23CA2B0D}" destId="{7B038116-D8BA-4673-9BC2-14796D093CE2}" srcOrd="2" destOrd="0" presId="urn:microsoft.com/office/officeart/2005/8/layout/vList2"/>
    <dgm:cxn modelId="{10E71D98-BAC2-D74E-84A9-63CB5668B425}" type="presParOf" srcId="{153A7C8A-1BB3-4FF7-9C68-D33E23CA2B0D}" destId="{8E042EB8-31EA-4F31-BF74-10FD26D35DA6}" srcOrd="3" destOrd="0" presId="urn:microsoft.com/office/officeart/2005/8/layout/vList2"/>
    <dgm:cxn modelId="{B6B1E87A-0CF1-3F41-A6BC-824A2F10BB16}" type="presParOf" srcId="{153A7C8A-1BB3-4FF7-9C68-D33E23CA2B0D}" destId="{4F205E49-EC6F-4413-A3EF-1512C596ABEA}" srcOrd="4" destOrd="0" presId="urn:microsoft.com/office/officeart/2005/8/layout/vList2"/>
    <dgm:cxn modelId="{3492316C-03A0-A540-B913-BF0243905D96}" type="presParOf" srcId="{153A7C8A-1BB3-4FF7-9C68-D33E23CA2B0D}" destId="{F0AD645E-E134-46AE-9EC9-DAC297F574F5}" srcOrd="5" destOrd="0" presId="urn:microsoft.com/office/officeart/2005/8/layout/vList2"/>
    <dgm:cxn modelId="{B6F87B1B-20CF-F847-B379-5460A7B89642}" type="presParOf" srcId="{153A7C8A-1BB3-4FF7-9C68-D33E23CA2B0D}" destId="{E772E23A-671E-4FC0-9EAB-887AEAD275A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6A31E-96A2-4B9F-8691-D86AC2A663A3}">
      <dsp:nvSpPr>
        <dsp:cNvPr id="0" name=""/>
        <dsp:cNvSpPr/>
      </dsp:nvSpPr>
      <dsp:spPr>
        <a:xfrm>
          <a:off x="0" y="30430"/>
          <a:ext cx="7704667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>
              <a:latin typeface="+mj-ea"/>
              <a:ea typeface="+mj-ea"/>
            </a:rPr>
            <a:t>由字母、数字或下划线组成，不能由数字开始</a:t>
          </a:r>
          <a:endParaRPr lang="en-US" sz="2400" kern="1200" dirty="0">
            <a:latin typeface="+mj-ea"/>
            <a:ea typeface="+mj-ea"/>
          </a:endParaRPr>
        </a:p>
      </dsp:txBody>
      <dsp:txXfrm>
        <a:off x="38381" y="68811"/>
        <a:ext cx="7627905" cy="709478"/>
      </dsp:txXfrm>
    </dsp:sp>
    <dsp:sp modelId="{0F0C011B-2FEC-4917-BA18-57698A58DFF7}">
      <dsp:nvSpPr>
        <dsp:cNvPr id="0" name=""/>
        <dsp:cNvSpPr/>
      </dsp:nvSpPr>
      <dsp:spPr>
        <a:xfrm>
          <a:off x="0" y="937630"/>
          <a:ext cx="7704667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>
              <a:latin typeface="+mj-ea"/>
              <a:ea typeface="+mj-ea"/>
            </a:rPr>
            <a:t>英文字母严格区分大小写</a:t>
          </a:r>
          <a:endParaRPr lang="en-US" sz="2400" kern="1200" dirty="0">
            <a:latin typeface="+mj-ea"/>
            <a:ea typeface="+mj-ea"/>
          </a:endParaRPr>
        </a:p>
      </dsp:txBody>
      <dsp:txXfrm>
        <a:off x="38381" y="976011"/>
        <a:ext cx="7627905" cy="709478"/>
      </dsp:txXfrm>
    </dsp:sp>
    <dsp:sp modelId="{A405AA5D-31F0-4683-89F9-F01AC35768CD}">
      <dsp:nvSpPr>
        <dsp:cNvPr id="0" name=""/>
        <dsp:cNvSpPr/>
      </dsp:nvSpPr>
      <dsp:spPr>
        <a:xfrm>
          <a:off x="0" y="1844830"/>
          <a:ext cx="7704667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>
              <a:latin typeface="+mj-ea"/>
              <a:ea typeface="+mj-ea"/>
            </a:rPr>
            <a:t>不能和系统关键字重复</a:t>
          </a:r>
          <a:endParaRPr lang="en-US" sz="2400" kern="1200" dirty="0">
            <a:latin typeface="+mj-ea"/>
            <a:ea typeface="+mj-ea"/>
          </a:endParaRPr>
        </a:p>
      </dsp:txBody>
      <dsp:txXfrm>
        <a:off x="38381" y="1883211"/>
        <a:ext cx="7627905" cy="709478"/>
      </dsp:txXfrm>
    </dsp:sp>
    <dsp:sp modelId="{F1180798-04C6-4B6B-A62A-EB7D75AD1381}">
      <dsp:nvSpPr>
        <dsp:cNvPr id="0" name=""/>
        <dsp:cNvSpPr/>
      </dsp:nvSpPr>
      <dsp:spPr>
        <a:xfrm>
          <a:off x="0" y="2752030"/>
          <a:ext cx="7704667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+mj-ea"/>
              <a:ea typeface="+mj-ea"/>
            </a:rPr>
            <a:t>标识符的命名应该尽量“见名知义”</a:t>
          </a:r>
          <a:endParaRPr lang="zh-CN" altLang="en-US" sz="2400" kern="1200" dirty="0">
            <a:latin typeface="+mj-ea"/>
            <a:ea typeface="+mj-ea"/>
          </a:endParaRPr>
        </a:p>
      </dsp:txBody>
      <dsp:txXfrm>
        <a:off x="38381" y="2790411"/>
        <a:ext cx="7627905" cy="709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A342A-D64E-496B-874A-9F9FED761C6D}">
      <dsp:nvSpPr>
        <dsp:cNvPr id="0" name=""/>
        <dsp:cNvSpPr/>
      </dsp:nvSpPr>
      <dsp:spPr>
        <a:xfrm>
          <a:off x="0" y="537050"/>
          <a:ext cx="7704667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E502F-CD4B-4B08-A0AD-29770974CE3F}">
      <dsp:nvSpPr>
        <dsp:cNvPr id="0" name=""/>
        <dsp:cNvSpPr/>
      </dsp:nvSpPr>
      <dsp:spPr>
        <a:xfrm>
          <a:off x="385233" y="168049"/>
          <a:ext cx="5393266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53" tIns="0" rIns="203853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>
              <a:latin typeface="+mj-ea"/>
              <a:ea typeface="+mj-ea"/>
            </a:rPr>
            <a:t>整数型</a:t>
          </a:r>
          <a:r>
            <a:rPr lang="zh-CN" altLang="en-US" sz="2500" kern="1200" dirty="0" smtClean="0">
              <a:latin typeface="+mj-ea"/>
              <a:ea typeface="+mj-ea"/>
            </a:rPr>
            <a:t>：</a:t>
          </a:r>
          <a:r>
            <a:rPr lang="en-US" altLang="zh-CN" sz="2500" kern="1200" dirty="0" smtClean="0">
              <a:latin typeface="+mj-ea"/>
              <a:ea typeface="+mj-ea"/>
            </a:rPr>
            <a:t>int</a:t>
          </a:r>
          <a:endParaRPr lang="en-US" sz="2500" kern="1200" dirty="0">
            <a:latin typeface="+mj-ea"/>
            <a:ea typeface="+mj-ea"/>
          </a:endParaRPr>
        </a:p>
      </dsp:txBody>
      <dsp:txXfrm>
        <a:off x="421259" y="204075"/>
        <a:ext cx="5321214" cy="665948"/>
      </dsp:txXfrm>
    </dsp:sp>
    <dsp:sp modelId="{31609103-A9FE-4AEA-AD8A-5D4C5D961E3F}">
      <dsp:nvSpPr>
        <dsp:cNvPr id="0" name=""/>
        <dsp:cNvSpPr/>
      </dsp:nvSpPr>
      <dsp:spPr>
        <a:xfrm>
          <a:off x="0" y="1671050"/>
          <a:ext cx="7704667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6A4D8-793B-4D86-84BD-E9AA2B45E16E}">
      <dsp:nvSpPr>
        <dsp:cNvPr id="0" name=""/>
        <dsp:cNvSpPr/>
      </dsp:nvSpPr>
      <dsp:spPr>
        <a:xfrm>
          <a:off x="385233" y="1302050"/>
          <a:ext cx="5393266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53" tIns="0" rIns="203853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>
              <a:latin typeface="+mj-ea"/>
              <a:ea typeface="+mj-ea"/>
            </a:rPr>
            <a:t>字符型</a:t>
          </a:r>
          <a:r>
            <a:rPr lang="zh-CN" altLang="en-US" sz="2500" kern="1200" dirty="0" smtClean="0">
              <a:latin typeface="+mj-ea"/>
              <a:ea typeface="+mj-ea"/>
            </a:rPr>
            <a:t>：</a:t>
          </a:r>
          <a:r>
            <a:rPr lang="en-US" altLang="zh-CN" sz="2500" kern="1200" dirty="0" smtClean="0">
              <a:latin typeface="+mj-ea"/>
              <a:ea typeface="+mj-ea"/>
            </a:rPr>
            <a:t>char</a:t>
          </a:r>
          <a:endParaRPr lang="en-US" sz="2500" kern="1200" dirty="0">
            <a:latin typeface="+mj-ea"/>
            <a:ea typeface="+mj-ea"/>
          </a:endParaRPr>
        </a:p>
      </dsp:txBody>
      <dsp:txXfrm>
        <a:off x="421259" y="1338076"/>
        <a:ext cx="5321214" cy="665948"/>
      </dsp:txXfrm>
    </dsp:sp>
    <dsp:sp modelId="{28C0C04A-DD17-4ED3-9B64-CB0319D7BA40}">
      <dsp:nvSpPr>
        <dsp:cNvPr id="0" name=""/>
        <dsp:cNvSpPr/>
      </dsp:nvSpPr>
      <dsp:spPr>
        <a:xfrm>
          <a:off x="0" y="2805050"/>
          <a:ext cx="7704667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F8F63-082F-47A1-B4CF-513F8EE8D79B}">
      <dsp:nvSpPr>
        <dsp:cNvPr id="0" name=""/>
        <dsp:cNvSpPr/>
      </dsp:nvSpPr>
      <dsp:spPr>
        <a:xfrm>
          <a:off x="385233" y="2436050"/>
          <a:ext cx="5393266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53" tIns="0" rIns="203853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>
              <a:latin typeface="+mj-ea"/>
              <a:ea typeface="+mj-ea"/>
            </a:rPr>
            <a:t>实数型</a:t>
          </a:r>
          <a:r>
            <a:rPr lang="zh-CN" altLang="en-US" sz="2500" kern="1200" dirty="0" smtClean="0">
              <a:latin typeface="+mj-ea"/>
              <a:ea typeface="+mj-ea"/>
            </a:rPr>
            <a:t>：</a:t>
          </a:r>
          <a:r>
            <a:rPr lang="en-US" altLang="zh-CN" sz="2500" kern="1200" dirty="0" smtClean="0">
              <a:latin typeface="+mj-ea"/>
              <a:ea typeface="+mj-ea"/>
            </a:rPr>
            <a:t>float</a:t>
          </a:r>
          <a:r>
            <a:rPr lang="zh-CN" altLang="en-US" sz="2500" kern="1200" dirty="0" smtClean="0">
              <a:latin typeface="+mj-ea"/>
              <a:ea typeface="+mj-ea"/>
            </a:rPr>
            <a:t>（单）</a:t>
          </a:r>
          <a:r>
            <a:rPr lang="en-US" altLang="zh-CN" sz="2500" kern="1200" dirty="0" smtClean="0">
              <a:latin typeface="+mj-ea"/>
              <a:ea typeface="+mj-ea"/>
            </a:rPr>
            <a:t>   double</a:t>
          </a:r>
          <a:r>
            <a:rPr lang="zh-CN" altLang="en-US" sz="2500" kern="1200" dirty="0" smtClean="0">
              <a:latin typeface="+mj-ea"/>
              <a:ea typeface="+mj-ea"/>
            </a:rPr>
            <a:t>（双）</a:t>
          </a:r>
          <a:endParaRPr lang="en-US" sz="2500" kern="1200" dirty="0">
            <a:latin typeface="+mj-ea"/>
            <a:ea typeface="+mj-ea"/>
          </a:endParaRPr>
        </a:p>
      </dsp:txBody>
      <dsp:txXfrm>
        <a:off x="421259" y="2472076"/>
        <a:ext cx="5321214" cy="665948"/>
      </dsp:txXfrm>
    </dsp:sp>
    <dsp:sp modelId="{40E91D23-77AC-4E31-BEE2-D53849FA39C2}">
      <dsp:nvSpPr>
        <dsp:cNvPr id="0" name=""/>
        <dsp:cNvSpPr/>
      </dsp:nvSpPr>
      <dsp:spPr>
        <a:xfrm>
          <a:off x="0" y="3939050"/>
          <a:ext cx="7704667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5DB3F-860C-496E-8C08-DCBA22B2D402}">
      <dsp:nvSpPr>
        <dsp:cNvPr id="0" name=""/>
        <dsp:cNvSpPr/>
      </dsp:nvSpPr>
      <dsp:spPr>
        <a:xfrm>
          <a:off x="385233" y="3570050"/>
          <a:ext cx="5393266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53" tIns="0" rIns="203853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>
              <a:latin typeface="+mj-ea"/>
              <a:ea typeface="+mj-ea"/>
            </a:rPr>
            <a:t>逻辑型</a:t>
          </a:r>
          <a:r>
            <a:rPr lang="zh-CN" altLang="en-US" sz="2500" kern="1200" dirty="0" smtClean="0">
              <a:latin typeface="+mj-ea"/>
              <a:ea typeface="+mj-ea"/>
            </a:rPr>
            <a:t>：</a:t>
          </a:r>
          <a:r>
            <a:rPr lang="en-US" altLang="zh-CN" sz="2500" kern="1200" dirty="0" err="1" smtClean="0">
              <a:latin typeface="+mj-ea"/>
              <a:ea typeface="+mj-ea"/>
            </a:rPr>
            <a:t>bool</a:t>
          </a:r>
          <a:endParaRPr lang="zh-CN" sz="2500" kern="1200" dirty="0">
            <a:latin typeface="+mj-ea"/>
            <a:ea typeface="+mj-ea"/>
          </a:endParaRPr>
        </a:p>
      </dsp:txBody>
      <dsp:txXfrm>
        <a:off x="421259" y="3606076"/>
        <a:ext cx="5321214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269D7-CFEA-42CF-8F46-5256563C309E}">
      <dsp:nvSpPr>
        <dsp:cNvPr id="0" name=""/>
        <dsp:cNvSpPr/>
      </dsp:nvSpPr>
      <dsp:spPr>
        <a:xfrm>
          <a:off x="0" y="42890"/>
          <a:ext cx="7704667" cy="720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b="1" kern="1200" dirty="0" smtClean="0">
              <a:latin typeface="+mj-ea"/>
              <a:ea typeface="+mj-ea"/>
            </a:rPr>
            <a:t>算术运算符</a:t>
          </a:r>
          <a:r>
            <a:rPr lang="zh-CN" altLang="en-US" sz="2800" b="1" kern="1200" dirty="0" smtClean="0">
              <a:latin typeface="+mj-ea"/>
              <a:ea typeface="+mj-ea"/>
            </a:rPr>
            <a:t>：数学运算的各类运算符</a:t>
          </a:r>
          <a:endParaRPr lang="en-US" sz="2800" b="1" kern="1200" dirty="0">
            <a:latin typeface="+mj-ea"/>
            <a:ea typeface="+mj-ea"/>
          </a:endParaRPr>
        </a:p>
      </dsp:txBody>
      <dsp:txXfrm>
        <a:off x="35183" y="78073"/>
        <a:ext cx="7634301" cy="650354"/>
      </dsp:txXfrm>
    </dsp:sp>
    <dsp:sp modelId="{0A3FABF4-6F8C-4A06-9AA3-8F1437B71B3E}">
      <dsp:nvSpPr>
        <dsp:cNvPr id="0" name=""/>
        <dsp:cNvSpPr/>
      </dsp:nvSpPr>
      <dsp:spPr>
        <a:xfrm>
          <a:off x="0" y="844250"/>
          <a:ext cx="7704667" cy="720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b="1" kern="1200" dirty="0" smtClean="0">
              <a:latin typeface="+mj-ea"/>
              <a:ea typeface="+mj-ea"/>
            </a:rPr>
            <a:t>赋值运算符</a:t>
          </a:r>
          <a:r>
            <a:rPr lang="zh-CN" altLang="en-US" sz="2800" b="1" kern="1200" dirty="0" smtClean="0">
              <a:latin typeface="+mj-ea"/>
              <a:ea typeface="+mj-ea"/>
            </a:rPr>
            <a:t>：赋值和复合赋值运算符</a:t>
          </a:r>
          <a:endParaRPr lang="en-US" sz="2800" b="1" kern="1200" dirty="0">
            <a:latin typeface="+mj-ea"/>
            <a:ea typeface="+mj-ea"/>
          </a:endParaRPr>
        </a:p>
      </dsp:txBody>
      <dsp:txXfrm>
        <a:off x="35183" y="879433"/>
        <a:ext cx="7634301" cy="650354"/>
      </dsp:txXfrm>
    </dsp:sp>
    <dsp:sp modelId="{8F19C819-5ED0-408A-AB1A-F2C7BCBAB047}">
      <dsp:nvSpPr>
        <dsp:cNvPr id="0" name=""/>
        <dsp:cNvSpPr/>
      </dsp:nvSpPr>
      <dsp:spPr>
        <a:xfrm>
          <a:off x="0" y="1645610"/>
          <a:ext cx="7704667" cy="720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b="1" kern="1200" dirty="0" smtClean="0">
              <a:latin typeface="+mj-ea"/>
              <a:ea typeface="+mj-ea"/>
            </a:rPr>
            <a:t>关系运算符</a:t>
          </a:r>
          <a:r>
            <a:rPr lang="zh-CN" altLang="en-US" sz="2800" b="1" kern="1200" dirty="0" smtClean="0">
              <a:latin typeface="+mj-ea"/>
              <a:ea typeface="+mj-ea"/>
            </a:rPr>
            <a:t>：判断大小关系的运算符</a:t>
          </a:r>
          <a:endParaRPr lang="en-US" sz="2800" b="1" kern="1200" dirty="0">
            <a:latin typeface="+mj-ea"/>
            <a:ea typeface="+mj-ea"/>
          </a:endParaRPr>
        </a:p>
      </dsp:txBody>
      <dsp:txXfrm>
        <a:off x="35183" y="1680793"/>
        <a:ext cx="7634301" cy="650354"/>
      </dsp:txXfrm>
    </dsp:sp>
    <dsp:sp modelId="{05F9AE54-797E-4C96-86AC-099D52B15522}">
      <dsp:nvSpPr>
        <dsp:cNvPr id="0" name=""/>
        <dsp:cNvSpPr/>
      </dsp:nvSpPr>
      <dsp:spPr>
        <a:xfrm>
          <a:off x="0" y="2446970"/>
          <a:ext cx="7704667" cy="720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b="1" kern="1200" dirty="0" smtClean="0">
              <a:latin typeface="+mj-ea"/>
              <a:ea typeface="+mj-ea"/>
            </a:rPr>
            <a:t>逻辑运算符</a:t>
          </a:r>
          <a:r>
            <a:rPr lang="zh-CN" altLang="en-US" sz="2800" b="1" kern="1200" dirty="0" smtClean="0">
              <a:latin typeface="+mj-ea"/>
              <a:ea typeface="+mj-ea"/>
            </a:rPr>
            <a:t>：进行逻辑运算的运算符</a:t>
          </a:r>
          <a:endParaRPr lang="en-US" sz="2800" b="1" kern="1200" dirty="0">
            <a:latin typeface="+mj-ea"/>
            <a:ea typeface="+mj-ea"/>
          </a:endParaRPr>
        </a:p>
      </dsp:txBody>
      <dsp:txXfrm>
        <a:off x="35183" y="2482153"/>
        <a:ext cx="7634301" cy="650354"/>
      </dsp:txXfrm>
    </dsp:sp>
    <dsp:sp modelId="{CD3F6E74-272D-4BA4-B6AF-B918AA5E5D1D}">
      <dsp:nvSpPr>
        <dsp:cNvPr id="0" name=""/>
        <dsp:cNvSpPr/>
      </dsp:nvSpPr>
      <dsp:spPr>
        <a:xfrm>
          <a:off x="0" y="3248330"/>
          <a:ext cx="7704667" cy="720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b="1" kern="1200" dirty="0" smtClean="0">
              <a:latin typeface="+mj-ea"/>
              <a:ea typeface="+mj-ea"/>
            </a:rPr>
            <a:t>位运算符</a:t>
          </a:r>
          <a:r>
            <a:rPr lang="zh-CN" altLang="en-US" sz="2800" b="1" kern="1200" dirty="0" smtClean="0">
              <a:latin typeface="+mj-ea"/>
              <a:ea typeface="+mj-ea"/>
            </a:rPr>
            <a:t>：进行二进制操作的运算符</a:t>
          </a:r>
          <a:endParaRPr lang="en-US" sz="2800" b="1" kern="1200" dirty="0">
            <a:latin typeface="+mj-ea"/>
            <a:ea typeface="+mj-ea"/>
          </a:endParaRPr>
        </a:p>
      </dsp:txBody>
      <dsp:txXfrm>
        <a:off x="35183" y="3283513"/>
        <a:ext cx="7634301" cy="650354"/>
      </dsp:txXfrm>
    </dsp:sp>
    <dsp:sp modelId="{62A435C3-DF46-41C8-8C24-5629172F01B0}">
      <dsp:nvSpPr>
        <dsp:cNvPr id="0" name=""/>
        <dsp:cNvSpPr/>
      </dsp:nvSpPr>
      <dsp:spPr>
        <a:xfrm>
          <a:off x="0" y="4049689"/>
          <a:ext cx="7704667" cy="720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b="1" kern="1200" dirty="0" smtClean="0">
              <a:latin typeface="+mj-ea"/>
              <a:ea typeface="+mj-ea"/>
            </a:rPr>
            <a:t>其他运算符</a:t>
          </a:r>
          <a:r>
            <a:rPr lang="zh-CN" altLang="en-US" sz="2800" b="1" kern="1200" dirty="0" smtClean="0">
              <a:latin typeface="+mj-ea"/>
              <a:ea typeface="+mj-ea"/>
            </a:rPr>
            <a:t>：逗号运算符、</a:t>
          </a:r>
          <a:r>
            <a:rPr lang="en-US" altLang="zh-CN" sz="2800" b="1" kern="1200" dirty="0" err="1" smtClean="0">
              <a:latin typeface="+mj-ea"/>
              <a:ea typeface="+mj-ea"/>
            </a:rPr>
            <a:t>sizeof</a:t>
          </a:r>
          <a:r>
            <a:rPr lang="zh-CN" altLang="en-US" sz="2800" b="1" kern="1200" dirty="0" smtClean="0">
              <a:latin typeface="+mj-ea"/>
              <a:ea typeface="+mj-ea"/>
            </a:rPr>
            <a:t>等</a:t>
          </a:r>
          <a:endParaRPr lang="zh-CN" sz="2800" b="1" kern="1200" dirty="0">
            <a:latin typeface="+mj-ea"/>
            <a:ea typeface="+mj-ea"/>
          </a:endParaRPr>
        </a:p>
      </dsp:txBody>
      <dsp:txXfrm>
        <a:off x="35183" y="4084872"/>
        <a:ext cx="7634301" cy="6503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4E75D-8FF7-470B-9269-653D950E29E9}">
      <dsp:nvSpPr>
        <dsp:cNvPr id="0" name=""/>
        <dsp:cNvSpPr/>
      </dsp:nvSpPr>
      <dsp:spPr>
        <a:xfrm>
          <a:off x="0" y="3899"/>
          <a:ext cx="7704667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dirty="0" smtClean="0"/>
            <a:t>忽略了乘号和括号的使用</a:t>
          </a:r>
          <a:endParaRPr lang="en-US" sz="4000" kern="1200" dirty="0"/>
        </a:p>
      </dsp:txBody>
      <dsp:txXfrm>
        <a:off x="46834" y="50733"/>
        <a:ext cx="7610999" cy="865732"/>
      </dsp:txXfrm>
    </dsp:sp>
    <dsp:sp modelId="{E59F2C70-6493-4AFD-A1DA-179987C30306}">
      <dsp:nvSpPr>
        <dsp:cNvPr id="0" name=""/>
        <dsp:cNvSpPr/>
      </dsp:nvSpPr>
      <dsp:spPr>
        <a:xfrm>
          <a:off x="0" y="1078499"/>
          <a:ext cx="7704667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dirty="0" smtClean="0"/>
            <a:t>忽略了</a:t>
          </a:r>
          <a:r>
            <a:rPr lang="en-US" sz="4000" kern="1200" dirty="0" smtClean="0"/>
            <a:t>C++</a:t>
          </a:r>
          <a:r>
            <a:rPr lang="zh-CN" sz="4000" kern="1200" dirty="0" smtClean="0"/>
            <a:t>中整除问题</a:t>
          </a:r>
          <a:endParaRPr lang="en-US" sz="4000" kern="1200" dirty="0"/>
        </a:p>
      </dsp:txBody>
      <dsp:txXfrm>
        <a:off x="46834" y="1125333"/>
        <a:ext cx="7610999" cy="865732"/>
      </dsp:txXfrm>
    </dsp:sp>
    <dsp:sp modelId="{0919BE56-6D42-4E4C-BEA1-80818C76445D}">
      <dsp:nvSpPr>
        <dsp:cNvPr id="0" name=""/>
        <dsp:cNvSpPr/>
      </dsp:nvSpPr>
      <dsp:spPr>
        <a:xfrm>
          <a:off x="0" y="2153100"/>
          <a:ext cx="7704667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dirty="0" smtClean="0"/>
            <a:t>平方或立方的表达该如何实现</a:t>
          </a:r>
          <a:endParaRPr lang="en-US" sz="4000" kern="1200" dirty="0"/>
        </a:p>
      </dsp:txBody>
      <dsp:txXfrm>
        <a:off x="46834" y="2199934"/>
        <a:ext cx="7610999" cy="865732"/>
      </dsp:txXfrm>
    </dsp:sp>
    <dsp:sp modelId="{4E748C53-EB52-477D-A328-0FDABAA5C8A8}">
      <dsp:nvSpPr>
        <dsp:cNvPr id="0" name=""/>
        <dsp:cNvSpPr/>
      </dsp:nvSpPr>
      <dsp:spPr>
        <a:xfrm>
          <a:off x="0" y="3227700"/>
          <a:ext cx="7704667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dirty="0" smtClean="0"/>
            <a:t>常用数学函数该如何表达</a:t>
          </a:r>
          <a:endParaRPr lang="en-US" sz="4000" kern="1200" dirty="0"/>
        </a:p>
      </dsp:txBody>
      <dsp:txXfrm>
        <a:off x="46834" y="3274534"/>
        <a:ext cx="7610999" cy="8657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72898-CF05-419E-9C13-91F64F940560}">
      <dsp:nvSpPr>
        <dsp:cNvPr id="0" name=""/>
        <dsp:cNvSpPr/>
      </dsp:nvSpPr>
      <dsp:spPr>
        <a:xfrm>
          <a:off x="0" y="6574"/>
          <a:ext cx="7704667" cy="1199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000" kern="1200" dirty="0" smtClean="0"/>
            <a:t>自动类型转换</a:t>
          </a:r>
          <a:endParaRPr lang="en-US" sz="5000" kern="1200" dirty="0"/>
        </a:p>
      </dsp:txBody>
      <dsp:txXfrm>
        <a:off x="58543" y="65117"/>
        <a:ext cx="7587581" cy="1082164"/>
      </dsp:txXfrm>
    </dsp:sp>
    <dsp:sp modelId="{CC60600E-BF6E-4AF4-B318-E4E679DDBF00}">
      <dsp:nvSpPr>
        <dsp:cNvPr id="0" name=""/>
        <dsp:cNvSpPr/>
      </dsp:nvSpPr>
      <dsp:spPr>
        <a:xfrm>
          <a:off x="0" y="1349825"/>
          <a:ext cx="7704667" cy="1199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000" kern="1200" dirty="0" smtClean="0"/>
            <a:t>赋值类型转换</a:t>
          </a:r>
          <a:endParaRPr lang="en-US" sz="5000" kern="1200" dirty="0"/>
        </a:p>
      </dsp:txBody>
      <dsp:txXfrm>
        <a:off x="58543" y="1408368"/>
        <a:ext cx="7587581" cy="1082164"/>
      </dsp:txXfrm>
    </dsp:sp>
    <dsp:sp modelId="{22501CA5-B7A7-444D-BB39-E8F863B3DF7D}">
      <dsp:nvSpPr>
        <dsp:cNvPr id="0" name=""/>
        <dsp:cNvSpPr/>
      </dsp:nvSpPr>
      <dsp:spPr>
        <a:xfrm>
          <a:off x="0" y="2693075"/>
          <a:ext cx="7704667" cy="1199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000" kern="1200" dirty="0" smtClean="0"/>
            <a:t>强制类型转换</a:t>
          </a:r>
          <a:endParaRPr lang="zh-CN" sz="5000" kern="1200" dirty="0"/>
        </a:p>
      </dsp:txBody>
      <dsp:txXfrm>
        <a:off x="58543" y="2751618"/>
        <a:ext cx="7587581" cy="10821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3F6D8-9B71-4313-BBE9-C6E0F9093612}">
      <dsp:nvSpPr>
        <dsp:cNvPr id="0" name=""/>
        <dsp:cNvSpPr/>
      </dsp:nvSpPr>
      <dsp:spPr>
        <a:xfrm>
          <a:off x="0" y="11849"/>
          <a:ext cx="7704667" cy="952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700" kern="1200" dirty="0" smtClean="0">
              <a:latin typeface="+mj-ea"/>
              <a:ea typeface="+mj-ea"/>
            </a:rPr>
            <a:t>其他进制的输入和输出</a:t>
          </a:r>
          <a:endParaRPr lang="en-US" sz="3700" kern="1200" dirty="0">
            <a:latin typeface="+mj-ea"/>
            <a:ea typeface="+mj-ea"/>
          </a:endParaRPr>
        </a:p>
      </dsp:txBody>
      <dsp:txXfrm>
        <a:off x="46491" y="58340"/>
        <a:ext cx="7611685" cy="859398"/>
      </dsp:txXfrm>
    </dsp:sp>
    <dsp:sp modelId="{7B038116-D8BA-4673-9BC2-14796D093CE2}">
      <dsp:nvSpPr>
        <dsp:cNvPr id="0" name=""/>
        <dsp:cNvSpPr/>
      </dsp:nvSpPr>
      <dsp:spPr>
        <a:xfrm>
          <a:off x="0" y="1070790"/>
          <a:ext cx="7704667" cy="952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700" kern="1200" dirty="0" smtClean="0">
              <a:latin typeface="+mj-ea"/>
              <a:ea typeface="+mj-ea"/>
            </a:rPr>
            <a:t>详细的输出格式控制</a:t>
          </a:r>
          <a:endParaRPr lang="en-US" sz="3700" kern="1200" dirty="0">
            <a:latin typeface="+mj-ea"/>
            <a:ea typeface="+mj-ea"/>
          </a:endParaRPr>
        </a:p>
      </dsp:txBody>
      <dsp:txXfrm>
        <a:off x="46491" y="1117281"/>
        <a:ext cx="7611685" cy="859398"/>
      </dsp:txXfrm>
    </dsp:sp>
    <dsp:sp modelId="{4F205E49-EC6F-4413-A3EF-1512C596ABEA}">
      <dsp:nvSpPr>
        <dsp:cNvPr id="0" name=""/>
        <dsp:cNvSpPr/>
      </dsp:nvSpPr>
      <dsp:spPr>
        <a:xfrm>
          <a:off x="0" y="2129730"/>
          <a:ext cx="7704667" cy="952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700" kern="1200" dirty="0" smtClean="0">
              <a:latin typeface="+mj-ea"/>
              <a:ea typeface="+mj-ea"/>
            </a:rPr>
            <a:t>新的头文件</a:t>
          </a:r>
          <a:r>
            <a:rPr lang="en-US" sz="3700" kern="1200" dirty="0" smtClean="0">
              <a:latin typeface="+mj-ea"/>
              <a:ea typeface="+mj-ea"/>
            </a:rPr>
            <a:t>&lt;</a:t>
          </a:r>
          <a:r>
            <a:rPr lang="en-US" sz="3700" kern="1200" dirty="0" err="1" smtClean="0">
              <a:latin typeface="+mj-ea"/>
              <a:ea typeface="+mj-ea"/>
            </a:rPr>
            <a:t>iomanip</a:t>
          </a:r>
          <a:r>
            <a:rPr lang="en-US" sz="3700" kern="1200" dirty="0" smtClean="0">
              <a:latin typeface="+mj-ea"/>
              <a:ea typeface="+mj-ea"/>
            </a:rPr>
            <a:t>&gt;</a:t>
          </a:r>
          <a:endParaRPr lang="zh-CN" sz="3700" kern="1200" dirty="0">
            <a:latin typeface="+mj-ea"/>
            <a:ea typeface="+mj-ea"/>
          </a:endParaRPr>
        </a:p>
      </dsp:txBody>
      <dsp:txXfrm>
        <a:off x="46491" y="2176221"/>
        <a:ext cx="7611685" cy="859398"/>
      </dsp:txXfrm>
    </dsp:sp>
    <dsp:sp modelId="{E772E23A-671E-4FC0-9EAB-887AEAD275AF}">
      <dsp:nvSpPr>
        <dsp:cNvPr id="0" name=""/>
        <dsp:cNvSpPr/>
      </dsp:nvSpPr>
      <dsp:spPr>
        <a:xfrm>
          <a:off x="0" y="3188670"/>
          <a:ext cx="7704667" cy="952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700" kern="1200" dirty="0" smtClean="0">
              <a:latin typeface="+mj-ea"/>
              <a:ea typeface="+mj-ea"/>
            </a:rPr>
            <a:t>本部分内容请自学和练习</a:t>
          </a:r>
          <a:endParaRPr lang="en-US" sz="3700" kern="1200" dirty="0">
            <a:latin typeface="+mj-ea"/>
            <a:ea typeface="+mj-ea"/>
          </a:endParaRPr>
        </a:p>
      </dsp:txBody>
      <dsp:txXfrm>
        <a:off x="46491" y="3235161"/>
        <a:ext cx="7611685" cy="859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DDD5C-9C38-4A30-8E31-B88421014A2D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1434C-F81B-42F9-9158-C4B6DBE35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913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4D416-C403-FA4C-A449-BADA3AA04181}" type="datetimeFigureOut">
              <a:rPr kumimoji="1" lang="zh-CN" altLang="en-US" smtClean="0"/>
              <a:t>2017/9/26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7926-1438-D544-9A63-5773D05AB0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0092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7926-1438-D544-9A63-5773D05AB074}" type="slidenum">
              <a:rPr kumimoji="1" lang="zh-CN" altLang="en-US" smtClean="0"/>
              <a:t>80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582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cin</a:t>
            </a:r>
            <a:r>
              <a:rPr lang="en-US" altLang="zh-CN" dirty="0" smtClean="0"/>
              <a:t>&gt;&gt;"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a"&gt;&gt;a;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860B6-4D72-4217-9A6E-E1E5EB861472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15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7" name="TextBox 16"/>
          <p:cNvSpPr txBox="1"/>
          <p:nvPr userDrawn="1"/>
        </p:nvSpPr>
        <p:spPr>
          <a:xfrm rot="2923046">
            <a:off x="2361604" y="5736205"/>
            <a:ext cx="1472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60000" endA="900" endPos="60000" dist="29997" dir="5400000" sy="-100000" algn="bl" rotWithShape="0"/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C++</a:t>
            </a:r>
            <a:endParaRPr lang="zh-CN" alt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  <a:reflection blurRad="6350" stA="60000" endA="900" endPos="60000" dist="29997" dir="5400000" sy="-100000" algn="bl" rotWithShape="0"/>
              </a:effectLst>
              <a:latin typeface="+mj-lt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0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66701"/>
            <a:ext cx="7704667" cy="1206500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676400"/>
            <a:ext cx="7704667" cy="4737100"/>
          </a:xfrm>
        </p:spPr>
        <p:txBody>
          <a:bodyPr anchor="ctr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98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图片3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2178495" cy="685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 rot="2815297">
            <a:off x="863682" y="6197312"/>
            <a:ext cx="1472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cap="none" spc="0" dirty="0" smtClean="0">
                <a:ln w="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C++</a:t>
            </a:r>
            <a:endParaRPr lang="zh-CN" altLang="en-US" sz="3200" b="0" cap="none" spc="0" dirty="0">
              <a:ln w="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+mj-lt"/>
              <a:cs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1790700"/>
            <a:ext cx="7704666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6107" y="228601"/>
            <a:ext cx="7990693" cy="1219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6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b="1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4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2892" y="3916377"/>
            <a:ext cx="6540161" cy="1809345"/>
          </a:xfrm>
        </p:spPr>
        <p:txBody>
          <a:bodyPr>
            <a:normAutofit fontScale="85000" lnSpcReduction="10000"/>
          </a:bodyPr>
          <a:lstStyle/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sz="5700" b="1" dirty="0" smtClean="0">
                <a:latin typeface="+mj-ea"/>
                <a:ea typeface="+mj-ea"/>
              </a:rPr>
              <a:t>第一章</a:t>
            </a:r>
            <a:r>
              <a:rPr lang="en-US" altLang="zh-CN" sz="5700" b="1" dirty="0" smtClean="0">
                <a:latin typeface="+mj-ea"/>
                <a:ea typeface="+mj-ea"/>
              </a:rPr>
              <a:t> C++</a:t>
            </a:r>
            <a:r>
              <a:rPr lang="zh-CN" altLang="en-US" sz="5700" b="1" dirty="0" smtClean="0">
                <a:latin typeface="+mj-ea"/>
                <a:ea typeface="+mj-ea"/>
              </a:rPr>
              <a:t>基础知识</a:t>
            </a: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5" name="Picture 3" descr="F:\work\seu&amp;wpi summer workshop\方案\200810221326163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870" y="831762"/>
            <a:ext cx="2880000" cy="2880000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3749226" y="5909733"/>
            <a:ext cx="4477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dirty="0" smtClean="0">
                <a:latin typeface="+mj-ea"/>
                <a:ea typeface="+mj-ea"/>
              </a:rPr>
              <a:t>东南大学</a:t>
            </a:r>
            <a:r>
              <a:rPr kumimoji="1" lang="en-US" altLang="zh-CN" dirty="0" smtClean="0">
                <a:latin typeface="+mj-ea"/>
                <a:ea typeface="+mj-ea"/>
              </a:rPr>
              <a:t> </a:t>
            </a:r>
            <a:r>
              <a:rPr kumimoji="1" lang="zh-CN" altLang="en-US" dirty="0" smtClean="0">
                <a:latin typeface="+mj-ea"/>
                <a:ea typeface="+mj-ea"/>
              </a:rPr>
              <a:t>生物科学与医学工程学院 </a:t>
            </a:r>
            <a:r>
              <a:rPr kumimoji="1" lang="zh-CN" altLang="en-US" dirty="0" smtClean="0">
                <a:latin typeface="+mj-ea"/>
                <a:ea typeface="+mj-ea"/>
              </a:rPr>
              <a:t>夏小俊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algn="r"/>
            <a:r>
              <a:rPr kumimoji="1" lang="en-US" altLang="zh-CN" dirty="0" smtClean="0">
                <a:latin typeface="+mj-ea"/>
                <a:ea typeface="+mj-ea"/>
              </a:rPr>
              <a:t>Email: </a:t>
            </a:r>
            <a:r>
              <a:rPr kumimoji="1" lang="en-US" altLang="zh-CN" dirty="0" err="1" smtClean="0">
                <a:latin typeface="+mj-ea"/>
                <a:ea typeface="+mj-ea"/>
              </a:rPr>
              <a:t>xxj.rcls@seu.edu.cn</a:t>
            </a:r>
            <a:endParaRPr kumimoji="1"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2713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19200" y="304800"/>
            <a:ext cx="7843838" cy="1412875"/>
          </a:xfrm>
        </p:spPr>
        <p:txBody>
          <a:bodyPr/>
          <a:lstStyle/>
          <a:p>
            <a:r>
              <a:rPr lang="en-US" altLang="zh-CN" b="1" dirty="0"/>
              <a:t>	</a:t>
            </a:r>
            <a:r>
              <a:rPr lang="zh-CN" altLang="en-US" b="1" dirty="0"/>
              <a:t>标识符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995488" y="1982788"/>
            <a:ext cx="5921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6600"/>
                </a:solidFill>
                <a:latin typeface="+mj-ea"/>
                <a:ea typeface="+mj-ea"/>
              </a:rPr>
              <a:t>例</a:t>
            </a:r>
            <a:r>
              <a:rPr kumimoji="1" lang="en-US" altLang="zh-CN" sz="2800" b="1" dirty="0">
                <a:solidFill>
                  <a:srgbClr val="006600"/>
                </a:solidFill>
                <a:latin typeface="+mj-ea"/>
                <a:ea typeface="+mj-ea"/>
              </a:rPr>
              <a:t>:  </a:t>
            </a:r>
            <a:r>
              <a:rPr kumimoji="1" lang="zh-CN" altLang="en-US" sz="2800" b="1" dirty="0">
                <a:solidFill>
                  <a:srgbClr val="006600"/>
                </a:solidFill>
                <a:latin typeface="+mj-ea"/>
                <a:ea typeface="+mj-ea"/>
              </a:rPr>
              <a:t>判断下面哪些是合法的标识符：</a:t>
            </a:r>
            <a:r>
              <a:rPr kumimoji="1" lang="zh-CN" altLang="en-US" sz="2800" dirty="0">
                <a:latin typeface="+mj-ea"/>
                <a:ea typeface="+mj-ea"/>
              </a:rPr>
              <a:t> </a:t>
            </a:r>
          </a:p>
        </p:txBody>
      </p:sp>
      <p:sp>
        <p:nvSpPr>
          <p:cNvPr id="41988" name="AutoShape 4" descr="正确&#10;"/>
          <p:cNvSpPr>
            <a:spLocks noChangeArrowheads="1"/>
          </p:cNvSpPr>
          <p:nvPr/>
        </p:nvSpPr>
        <p:spPr bwMode="auto">
          <a:xfrm>
            <a:off x="4510088" y="3125788"/>
            <a:ext cx="307975" cy="357187"/>
          </a:xfrm>
          <a:prstGeom prst="smileyFace">
            <a:avLst>
              <a:gd name="adj" fmla="val 465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41989" name="AutoShape 5" descr="正确"/>
          <p:cNvSpPr>
            <a:spLocks noChangeArrowheads="1"/>
          </p:cNvSpPr>
          <p:nvPr/>
        </p:nvSpPr>
        <p:spPr bwMode="auto">
          <a:xfrm>
            <a:off x="4495800" y="5640388"/>
            <a:ext cx="307975" cy="357187"/>
          </a:xfrm>
          <a:prstGeom prst="smileyFace">
            <a:avLst>
              <a:gd name="adj" fmla="val 465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41990" name="AutoShape 6" descr="正确"/>
          <p:cNvSpPr>
            <a:spLocks noChangeArrowheads="1"/>
          </p:cNvSpPr>
          <p:nvPr/>
        </p:nvSpPr>
        <p:spPr bwMode="auto">
          <a:xfrm>
            <a:off x="4510088" y="4344988"/>
            <a:ext cx="307975" cy="357187"/>
          </a:xfrm>
          <a:prstGeom prst="smileyFace">
            <a:avLst>
              <a:gd name="adj" fmla="val 465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41991" name="AutoShape 7" descr="正确"/>
          <p:cNvSpPr>
            <a:spLocks noChangeArrowheads="1"/>
          </p:cNvSpPr>
          <p:nvPr/>
        </p:nvSpPr>
        <p:spPr bwMode="auto">
          <a:xfrm>
            <a:off x="7939088" y="3735388"/>
            <a:ext cx="307975" cy="357187"/>
          </a:xfrm>
          <a:prstGeom prst="smileyFace">
            <a:avLst>
              <a:gd name="adj" fmla="val 465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41992" name="AutoShape 8" descr="错误"/>
          <p:cNvSpPr>
            <a:spLocks noChangeArrowheads="1"/>
          </p:cNvSpPr>
          <p:nvPr/>
        </p:nvSpPr>
        <p:spPr bwMode="auto">
          <a:xfrm>
            <a:off x="4510088" y="3735388"/>
            <a:ext cx="307975" cy="357187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41993" name="AutoShape 9" descr="错误"/>
          <p:cNvSpPr>
            <a:spLocks noChangeArrowheads="1"/>
          </p:cNvSpPr>
          <p:nvPr/>
        </p:nvSpPr>
        <p:spPr bwMode="auto">
          <a:xfrm>
            <a:off x="7939088" y="5129213"/>
            <a:ext cx="307975" cy="357187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41994" name="AutoShape 10" descr="错误"/>
          <p:cNvSpPr>
            <a:spLocks noChangeArrowheads="1"/>
          </p:cNvSpPr>
          <p:nvPr/>
        </p:nvSpPr>
        <p:spPr bwMode="auto">
          <a:xfrm>
            <a:off x="4510088" y="4954588"/>
            <a:ext cx="307975" cy="357187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41995" name="AutoShape 11" descr="错误"/>
          <p:cNvSpPr>
            <a:spLocks noChangeArrowheads="1"/>
          </p:cNvSpPr>
          <p:nvPr/>
        </p:nvSpPr>
        <p:spPr bwMode="auto">
          <a:xfrm>
            <a:off x="7939088" y="4443413"/>
            <a:ext cx="307975" cy="357187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41996" name="AutoShape 12" descr="错误"/>
          <p:cNvSpPr>
            <a:spLocks noChangeArrowheads="1"/>
          </p:cNvSpPr>
          <p:nvPr/>
        </p:nvSpPr>
        <p:spPr bwMode="auto">
          <a:xfrm>
            <a:off x="7939088" y="3125788"/>
            <a:ext cx="307975" cy="357187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2667000" y="304958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dirty="0" err="1">
                <a:latin typeface="+mj-ea"/>
                <a:ea typeface="+mj-ea"/>
              </a:rPr>
              <a:t>MyFile</a:t>
            </a:r>
            <a:endParaRPr kumimoji="1" lang="en-US" altLang="zh-CN" sz="2800" b="1" dirty="0">
              <a:latin typeface="+mj-ea"/>
              <a:ea typeface="+mj-ea"/>
            </a:endParaRP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1778000" y="3682534"/>
            <a:ext cx="2463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dirty="0">
                <a:latin typeface="+mj-ea"/>
                <a:ea typeface="+mj-ea"/>
              </a:rPr>
              <a:t>Salary  94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2286000" y="4265146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dirty="0">
                <a:latin typeface="+mj-ea"/>
                <a:ea typeface="+mj-ea"/>
              </a:rPr>
              <a:t>amount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2667000" y="48895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>
                <a:latin typeface="+mj-ea"/>
                <a:ea typeface="+mj-ea"/>
              </a:rPr>
              <a:t>void</a:t>
            </a: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5588000" y="3049121"/>
            <a:ext cx="1943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dirty="0">
                <a:latin typeface="+mj-ea"/>
                <a:ea typeface="+mj-ea"/>
              </a:rPr>
              <a:t>94Salary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5600700" y="3658721"/>
            <a:ext cx="19177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dirty="0">
                <a:latin typeface="+mj-ea"/>
                <a:ea typeface="+mj-ea"/>
              </a:rPr>
              <a:t>Salary94</a:t>
            </a: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5638800" y="4355634"/>
            <a:ext cx="1892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dirty="0">
                <a:latin typeface="+mj-ea"/>
                <a:ea typeface="+mj-ea"/>
              </a:rPr>
              <a:t>$amount</a:t>
            </a:r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5981700" y="503078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dirty="0">
                <a:latin typeface="+mj-ea"/>
                <a:ea typeface="+mj-ea"/>
              </a:rPr>
              <a:t>f3.5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1028700" y="5535146"/>
            <a:ext cx="3200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dirty="0" err="1">
                <a:latin typeface="+mj-ea"/>
                <a:ea typeface="+mj-ea"/>
              </a:rPr>
              <a:t>Num_of_Student</a:t>
            </a:r>
            <a:endParaRPr kumimoji="1"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  <p:bldP spid="41989" grpId="0" animBg="1"/>
      <p:bldP spid="41990" grpId="0" animBg="1"/>
      <p:bldP spid="41991" grpId="0" animBg="1"/>
      <p:bldP spid="41992" grpId="0" animBg="1"/>
      <p:bldP spid="41993" grpId="0" animBg="1"/>
      <p:bldP spid="41994" grpId="0" animBg="1"/>
      <p:bldP spid="41995" grpId="0" animBg="1"/>
      <p:bldP spid="41996" grpId="0" animBg="1"/>
      <p:bldP spid="41997" grpId="0" autoUpdateAnimBg="0"/>
      <p:bldP spid="41998" grpId="0" autoUpdateAnimBg="0"/>
      <p:bldP spid="41999" grpId="0" autoUpdateAnimBg="0"/>
      <p:bldP spid="42000" grpId="0" autoUpdateAnimBg="0"/>
      <p:bldP spid="42001" grpId="0" autoUpdateAnimBg="0"/>
      <p:bldP spid="42002" grpId="0" autoUpdateAnimBg="0"/>
      <p:bldP spid="42003" grpId="0" autoUpdateAnimBg="0"/>
      <p:bldP spid="42004" grpId="0" autoUpdateAnimBg="0"/>
      <p:bldP spid="4200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标识符的命名建议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sz="3200" dirty="0" smtClean="0"/>
              <a:t>基于控制台的</a:t>
            </a:r>
            <a:r>
              <a:rPr kumimoji="1" lang="en-US" altLang="zh-CN" sz="3200" dirty="0" smtClean="0"/>
              <a:t>C++</a:t>
            </a:r>
            <a:r>
              <a:rPr kumimoji="1" lang="zh-CN" altLang="en-US" sz="3200" dirty="0" smtClean="0"/>
              <a:t>程序，一般建议用小写的英文单词来定义标识符</a:t>
            </a:r>
            <a:r>
              <a:rPr kumimoji="1" lang="zh-CN" altLang="en-US" sz="3200" dirty="0" smtClean="0"/>
              <a:t>。</a:t>
            </a:r>
          </a:p>
          <a:p>
            <a:r>
              <a:rPr kumimoji="1" lang="zh-CN" altLang="en-US" sz="3200" dirty="0" smtClean="0"/>
              <a:t>复杂的标识符可参考驼峰命名法</a:t>
            </a:r>
            <a:r>
              <a:rPr kumimoji="1" lang="en-US" altLang="zh-CN" sz="3200" dirty="0" smtClean="0"/>
              <a:t>(</a:t>
            </a:r>
            <a:r>
              <a:rPr kumimoji="1" lang="zh-CN" altLang="en-US" sz="3200" dirty="0" smtClean="0"/>
              <a:t>如</a:t>
            </a:r>
            <a:r>
              <a:rPr kumimoji="1" lang="en-US" altLang="zh-CN" sz="3200" i="1" dirty="0" err="1" smtClean="0"/>
              <a:t>MyFile</a:t>
            </a:r>
            <a:r>
              <a:rPr kumimoji="1" lang="en-US" altLang="zh-CN" sz="3200" dirty="0" smtClean="0"/>
              <a:t>)</a:t>
            </a:r>
            <a:r>
              <a:rPr kumimoji="1" lang="zh-CN" altLang="en-US" sz="3200" dirty="0" smtClean="0"/>
              <a:t>或匈牙利命名法</a:t>
            </a:r>
            <a:r>
              <a:rPr kumimoji="1" lang="en-US" altLang="zh-CN" sz="3200" dirty="0" smtClean="0"/>
              <a:t>(</a:t>
            </a:r>
            <a:r>
              <a:rPr kumimoji="1" lang="zh-CN" altLang="en-US" sz="3200" dirty="0" smtClean="0"/>
              <a:t>如</a:t>
            </a:r>
            <a:r>
              <a:rPr kumimoji="1" lang="en-US" altLang="zh-CN" sz="3200" i="1" dirty="0" err="1" smtClean="0"/>
              <a:t>i</a:t>
            </a:r>
            <a:r>
              <a:rPr kumimoji="1" lang="en-US" altLang="zh-CN" sz="3200" i="1" dirty="0" err="1" smtClean="0"/>
              <a:t>MyFile</a:t>
            </a:r>
            <a:r>
              <a:rPr kumimoji="1" lang="zh-CN" altLang="en-US" sz="3200" dirty="0" smtClean="0"/>
              <a:t>，</a:t>
            </a:r>
            <a:r>
              <a:rPr kumimoji="1" lang="en-US" altLang="zh-CN" sz="3200" dirty="0" err="1" smtClean="0"/>
              <a:t>i</a:t>
            </a:r>
            <a:r>
              <a:rPr kumimoji="1" lang="zh-CN" altLang="en-US" sz="3200" dirty="0" smtClean="0"/>
              <a:t>代表类型</a:t>
            </a:r>
            <a:r>
              <a:rPr kumimoji="1" lang="en-US" altLang="zh-CN" sz="3200" dirty="0" smtClean="0"/>
              <a:t>)</a:t>
            </a:r>
            <a:r>
              <a:rPr kumimoji="1" lang="zh-CN" altLang="en-US" sz="3200" dirty="0" smtClean="0"/>
              <a:t>。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不要</a:t>
            </a:r>
            <a:r>
              <a:rPr kumimoji="1" lang="zh-CN" altLang="en-US" sz="3200" dirty="0" smtClean="0"/>
              <a:t>同时</a:t>
            </a:r>
            <a:r>
              <a:rPr kumimoji="1" lang="zh-CN" altLang="en-US" sz="3200" dirty="0" smtClean="0"/>
              <a:t>使用</a:t>
            </a:r>
            <a:r>
              <a:rPr kumimoji="1" lang="zh-CN" altLang="en-US" sz="3200" dirty="0" smtClean="0"/>
              <a:t>外观上容易混淆的字符（如</a:t>
            </a:r>
            <a:r>
              <a:rPr kumimoji="1" lang="en-US" altLang="zh-CN" sz="3200" dirty="0" smtClean="0"/>
              <a:t>1</a:t>
            </a:r>
            <a:r>
              <a:rPr kumimoji="1" lang="zh-CN" altLang="en-US" sz="3200" dirty="0" smtClean="0"/>
              <a:t>和</a:t>
            </a:r>
            <a:r>
              <a:rPr kumimoji="1" lang="en-US" altLang="zh-CN" sz="3200" dirty="0" smtClean="0"/>
              <a:t>l</a:t>
            </a:r>
            <a:r>
              <a:rPr kumimoji="1" lang="zh-CN" altLang="en-US" sz="3200" dirty="0" smtClean="0"/>
              <a:t>，</a:t>
            </a:r>
            <a:r>
              <a:rPr kumimoji="1" lang="en-US" altLang="zh-CN" sz="3200" dirty="0" smtClean="0"/>
              <a:t>0</a:t>
            </a:r>
            <a:r>
              <a:rPr kumimoji="1" lang="zh-CN" altLang="en-US" sz="3200" dirty="0" smtClean="0"/>
              <a:t>和</a:t>
            </a:r>
            <a:r>
              <a:rPr kumimoji="1" lang="en-US" altLang="zh-CN" sz="3200" dirty="0" smtClean="0"/>
              <a:t>O</a:t>
            </a:r>
            <a:r>
              <a:rPr kumimoji="1" lang="zh-CN" altLang="en-US" sz="3200" dirty="0" smtClean="0"/>
              <a:t>）。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除非特别简单的程序，尽量不要用</a:t>
            </a:r>
            <a:r>
              <a:rPr kumimoji="1" lang="en-US" altLang="zh-CN" sz="3200" dirty="0" err="1" smtClean="0"/>
              <a:t>a,b,c</a:t>
            </a:r>
            <a:r>
              <a:rPr kumimoji="1" lang="zh-CN" altLang="en-US" sz="3200" dirty="0" smtClean="0"/>
              <a:t>或</a:t>
            </a:r>
            <a:r>
              <a:rPr kumimoji="1" lang="en-US" altLang="zh-CN" sz="3200" dirty="0" err="1" smtClean="0"/>
              <a:t>x,y,z</a:t>
            </a:r>
            <a:r>
              <a:rPr kumimoji="1" lang="zh-CN" altLang="en-US" sz="3200" dirty="0" smtClean="0"/>
              <a:t>这样无意义的简单字符。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在标识符定义的后面添加注释是一种很好的习惯。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80819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中的数据类型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C++</a:t>
            </a:r>
            <a:r>
              <a:rPr lang="zh-CN" altLang="en-US" sz="3200" dirty="0" smtClean="0"/>
              <a:t>为</a:t>
            </a:r>
            <a:r>
              <a:rPr lang="zh-CN" altLang="en-US" sz="3200" b="1" dirty="0" smtClean="0">
                <a:solidFill>
                  <a:srgbClr val="7030A0"/>
                </a:solidFill>
              </a:rPr>
              <a:t>强</a:t>
            </a:r>
            <a:r>
              <a:rPr lang="zh-CN" altLang="en-US" sz="3200" dirty="0" smtClean="0"/>
              <a:t>类型语言，所有数据的使用严格遵从“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先定义后使用</a:t>
            </a:r>
            <a:r>
              <a:rPr lang="zh-CN" altLang="en-US" sz="3200" dirty="0" smtClean="0"/>
              <a:t>”的原则。</a:t>
            </a:r>
            <a:endParaRPr lang="en-US" altLang="zh-CN" sz="3200" dirty="0" smtClean="0"/>
          </a:p>
          <a:p>
            <a:r>
              <a:rPr lang="zh-CN" altLang="en-US" sz="3200" dirty="0" smtClean="0"/>
              <a:t>定义数据的时候，必须指定一</a:t>
            </a:r>
            <a:r>
              <a:rPr lang="zh-CN" altLang="en-US" sz="3200" dirty="0" smtClean="0"/>
              <a:t>个</a:t>
            </a:r>
            <a:r>
              <a:rPr lang="zh-CN" altLang="en-US" sz="3200" dirty="0" smtClean="0"/>
              <a:t>与数据本身意义相符的</a:t>
            </a:r>
            <a:r>
              <a:rPr lang="zh-CN" altLang="en-US" sz="3200" dirty="0" smtClean="0"/>
              <a:t>类型，之后</a:t>
            </a:r>
            <a:r>
              <a:rPr lang="zh-CN" altLang="en-US" sz="3200" dirty="0" smtClean="0"/>
              <a:t>无法更改。</a:t>
            </a:r>
            <a:endParaRPr lang="en-US" altLang="zh-CN" sz="3200" dirty="0"/>
          </a:p>
          <a:p>
            <a:r>
              <a:rPr lang="zh-CN" altLang="en-US" sz="3200" dirty="0" smtClean="0"/>
              <a:t>不同的数据类型，占据内存空间大小</a:t>
            </a:r>
            <a:r>
              <a:rPr lang="zh-CN" altLang="zh-CN" sz="3200" dirty="0" smtClean="0"/>
              <a:t>、</a:t>
            </a:r>
            <a:r>
              <a:rPr lang="zh-CN" altLang="en-US" sz="3200" dirty="0" smtClean="0"/>
              <a:t>数据的编码形式、可支持的操作等往往不同。</a:t>
            </a:r>
            <a:endParaRPr lang="zh-CN" alt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中的数据类型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200" dirty="0"/>
          </a:p>
          <a:p>
            <a:r>
              <a:rPr lang="en-US" altLang="zh-CN" sz="3200" dirty="0"/>
              <a:t>C++</a:t>
            </a:r>
            <a:r>
              <a:rPr lang="zh-CN" altLang="en-US" sz="3200" dirty="0"/>
              <a:t>当中内置了数种基本数据类型，用来满足基本程序设计的</a:t>
            </a:r>
            <a:r>
              <a:rPr lang="zh-CN" altLang="en-US" sz="3200" dirty="0" smtClean="0"/>
              <a:t>要求。</a:t>
            </a:r>
            <a:endParaRPr lang="en-US" altLang="zh-CN" sz="3200" dirty="0" smtClean="0"/>
          </a:p>
          <a:p>
            <a:r>
              <a:rPr lang="en-US" altLang="zh-CN" sz="3200" dirty="0" smtClean="0"/>
              <a:t>C++</a:t>
            </a:r>
            <a:r>
              <a:rPr lang="zh-CN" altLang="en-US" sz="3200" dirty="0" smtClean="0"/>
              <a:t>支持</a:t>
            </a:r>
            <a:r>
              <a:rPr lang="zh-CN" altLang="en-US" sz="3200" dirty="0" smtClean="0"/>
              <a:t>各种自定义类型</a:t>
            </a:r>
            <a:r>
              <a:rPr lang="zh-CN" altLang="en-US" sz="3200" dirty="0"/>
              <a:t>，如数组、指针、</a:t>
            </a:r>
            <a:r>
              <a:rPr lang="zh-CN" altLang="en-US" sz="3200" dirty="0" smtClean="0"/>
              <a:t>结构体和类，以拓宽程序的灵活性。</a:t>
            </a:r>
            <a:endParaRPr lang="en-US" altLang="zh-CN" sz="3200" dirty="0"/>
          </a:p>
          <a:p>
            <a:r>
              <a:rPr lang="zh-CN" altLang="en-US" sz="3200" dirty="0" smtClean="0"/>
              <a:t>数据本身具备</a:t>
            </a:r>
            <a:r>
              <a:rPr lang="zh-CN" altLang="en-US" sz="3200" dirty="0"/>
              <a:t>的特点和取值范围，决定了应该给其选择何种类型。</a:t>
            </a:r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313309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中的基本数据类型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982133" y="1676400"/>
          <a:ext cx="7704667" cy="4737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整数类型</a:t>
            </a:r>
            <a:r>
              <a:rPr lang="en-US" altLang="zh-CN" dirty="0" smtClean="0"/>
              <a:t>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</a:t>
            </a:r>
            <a:r>
              <a:rPr lang="zh-CN" altLang="en-US" dirty="0" smtClean="0"/>
              <a:t>类型用来存放整数数据，其存储长度和计算机的字长有</a:t>
            </a:r>
            <a:r>
              <a:rPr lang="zh-CN" altLang="en-US" dirty="0" smtClean="0"/>
              <a:t>关系。</a:t>
            </a:r>
            <a:endParaRPr lang="en-US" altLang="zh-CN" dirty="0" smtClean="0"/>
          </a:p>
          <a:p>
            <a:r>
              <a:rPr lang="en-US" altLang="zh-CN" dirty="0" smtClean="0"/>
              <a:t>int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zh-CN" altLang="en-US" dirty="0" smtClean="0"/>
              <a:t>计算机</a:t>
            </a:r>
            <a:r>
              <a:rPr lang="zh-CN" altLang="en-US" dirty="0" smtClean="0"/>
              <a:t>中的长度为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字节，其容纳范围为</a:t>
            </a:r>
            <a:r>
              <a:rPr lang="en-US" altLang="zh-CN" dirty="0" smtClean="0"/>
              <a:t>-2</a:t>
            </a:r>
            <a:r>
              <a:rPr lang="en-US" altLang="zh-CN" baseline="30000" dirty="0" smtClean="0"/>
              <a:t>31</a:t>
            </a:r>
            <a:r>
              <a:rPr lang="en-US" altLang="zh-CN" dirty="0" smtClean="0"/>
              <a:t> </a:t>
            </a:r>
            <a:r>
              <a:rPr lang="zh-CN" altLang="en-US" dirty="0" smtClean="0"/>
              <a:t>～ 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31</a:t>
            </a:r>
            <a:r>
              <a:rPr lang="en-US" altLang="zh-CN" dirty="0" smtClean="0"/>
              <a:t>-1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int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zh-CN" altLang="en-US" dirty="0" smtClean="0"/>
              <a:t>计算机</a:t>
            </a:r>
            <a:r>
              <a:rPr lang="zh-CN" altLang="en-US" dirty="0" smtClean="0"/>
              <a:t>中的长度为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字节，其容纳范围为</a:t>
            </a:r>
            <a:r>
              <a:rPr lang="en-US" altLang="zh-CN" dirty="0" smtClean="0"/>
              <a:t>-2</a:t>
            </a:r>
            <a:r>
              <a:rPr lang="en-US" altLang="zh-CN" baseline="30000" dirty="0" smtClean="0"/>
              <a:t>15</a:t>
            </a:r>
            <a:r>
              <a:rPr lang="en-US" altLang="zh-CN" dirty="0" smtClean="0"/>
              <a:t> </a:t>
            </a:r>
            <a:r>
              <a:rPr lang="zh-CN" altLang="en-US" dirty="0" smtClean="0"/>
              <a:t>～ 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15</a:t>
            </a:r>
            <a:r>
              <a:rPr lang="en-US" altLang="zh-CN" dirty="0" smtClean="0"/>
              <a:t>-1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如果数据超出其范围，则会发生溢出，导致结果不准确！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整数类型</a:t>
            </a:r>
            <a:r>
              <a:rPr lang="en-US" altLang="zh-CN" dirty="0" smtClean="0"/>
              <a:t>int</a:t>
            </a:r>
            <a:r>
              <a:rPr lang="zh-CN" altLang="en-US" dirty="0" smtClean="0"/>
              <a:t>的修饰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int</a:t>
            </a:r>
            <a:r>
              <a:rPr lang="zh-CN" altLang="en-US" dirty="0" smtClean="0"/>
              <a:t>类型的前面可以用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signed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四个关键字修饰</a:t>
            </a:r>
            <a:endParaRPr lang="en-US" altLang="zh-CN" dirty="0" smtClean="0"/>
          </a:p>
          <a:p>
            <a:r>
              <a:rPr lang="en-US" altLang="zh-CN" dirty="0" smtClean="0"/>
              <a:t>short int</a:t>
            </a:r>
            <a:r>
              <a:rPr lang="zh-CN" altLang="en-US" dirty="0" smtClean="0"/>
              <a:t>长度</a:t>
            </a:r>
            <a:r>
              <a:rPr lang="zh-CN" altLang="en-US" dirty="0" smtClean="0"/>
              <a:t>小于等于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字节，</a:t>
            </a:r>
            <a:r>
              <a:rPr lang="en-US" altLang="zh-CN" dirty="0" smtClean="0"/>
              <a:t>long int</a:t>
            </a:r>
            <a:r>
              <a:rPr lang="zh-CN" altLang="en-US" dirty="0" smtClean="0"/>
              <a:t>长度</a:t>
            </a:r>
            <a:r>
              <a:rPr lang="zh-CN" altLang="en-US" dirty="0" smtClean="0"/>
              <a:t>大于等于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字节（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位编译器下为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字节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signed int</a:t>
            </a:r>
            <a:r>
              <a:rPr lang="zh-CN" altLang="en-US" dirty="0" smtClean="0"/>
              <a:t>表示整数格式为补码（默认），而</a:t>
            </a:r>
            <a:r>
              <a:rPr lang="en-US" altLang="zh-CN" dirty="0" smtClean="0"/>
              <a:t>unsigned int</a:t>
            </a:r>
            <a:r>
              <a:rPr lang="zh-CN" altLang="en-US" dirty="0" smtClean="0"/>
              <a:t>表示整数格式为纯数值类型。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TIPS</a:t>
            </a:r>
            <a:r>
              <a:rPr lang="zh-CN" altLang="en-US" sz="2400" i="1" dirty="0" smtClean="0">
                <a:solidFill>
                  <a:srgbClr val="FF0000"/>
                </a:solidFill>
              </a:rPr>
              <a:t>：上述两组单词可以组合，格式不限。</a:t>
            </a:r>
            <a:endParaRPr lang="zh-CN" altLang="en-US" sz="2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整数类型</a:t>
            </a:r>
            <a:r>
              <a:rPr lang="en-US" altLang="zh-CN" dirty="0" smtClean="0"/>
              <a:t>int</a:t>
            </a:r>
            <a:r>
              <a:rPr lang="zh-CN" altLang="en-US" dirty="0" smtClean="0"/>
              <a:t>的各种形式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982663" y="1676400"/>
          <a:ext cx="7704138" cy="3975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637"/>
                <a:gridCol w="1813455"/>
                <a:gridCol w="2568046"/>
              </a:tblGrid>
              <a:tr h="5678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+mj-ea"/>
                          <a:ea typeface="+mj-ea"/>
                        </a:rPr>
                        <a:t>类型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+mj-ea"/>
                          <a:ea typeface="+mj-ea"/>
                        </a:rPr>
                        <a:t>长度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+mj-ea"/>
                          <a:ea typeface="+mj-ea"/>
                        </a:rPr>
                        <a:t>范围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678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(signed) short (int)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2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-32768 </a:t>
                      </a:r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～</a:t>
                      </a:r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32767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678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unsigned short (int)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2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0</a:t>
                      </a:r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～</a:t>
                      </a:r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65535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678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(signed) long (int)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atin typeface="+mj-ea"/>
                          <a:ea typeface="+mj-ea"/>
                        </a:rPr>
                        <a:t>4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0" dirty="0" smtClean="0">
                          <a:latin typeface="+mj-ea"/>
                          <a:ea typeface="+mj-ea"/>
                        </a:rPr>
                        <a:t>-2</a:t>
                      </a:r>
                      <a:r>
                        <a:rPr kumimoji="1" lang="en-US" altLang="zh-CN" sz="2400" b="0" baseline="30000" dirty="0" smtClean="0">
                          <a:latin typeface="+mj-ea"/>
                          <a:ea typeface="+mj-ea"/>
                        </a:rPr>
                        <a:t>31</a:t>
                      </a:r>
                      <a:r>
                        <a:rPr kumimoji="1" lang="en-US" altLang="zh-CN" sz="2400" b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en-US" altLang="zh-CN" sz="2400" b="0" dirty="0" smtClean="0">
                          <a:latin typeface="+mj-ea"/>
                          <a:ea typeface="+mj-ea"/>
                          <a:sym typeface="Symbol" pitchFamily="18" charset="2"/>
                        </a:rPr>
                        <a:t></a:t>
                      </a:r>
                      <a:r>
                        <a:rPr kumimoji="1" lang="zh-CN" altLang="en-US" sz="2400" b="0" dirty="0" smtClean="0">
                          <a:latin typeface="+mj-ea"/>
                          <a:ea typeface="+mj-ea"/>
                        </a:rPr>
                        <a:t>（</a:t>
                      </a:r>
                      <a:r>
                        <a:rPr kumimoji="1" lang="en-US" altLang="zh-CN" sz="2400" b="0" dirty="0" smtClean="0">
                          <a:latin typeface="+mj-ea"/>
                          <a:ea typeface="+mj-ea"/>
                          <a:sym typeface="Symbol" pitchFamily="18" charset="2"/>
                        </a:rPr>
                        <a:t>2</a:t>
                      </a:r>
                      <a:r>
                        <a:rPr kumimoji="1" lang="en-US" altLang="zh-CN" sz="2400" b="0" baseline="30000" dirty="0" smtClean="0">
                          <a:latin typeface="+mj-ea"/>
                          <a:ea typeface="+mj-ea"/>
                          <a:sym typeface="Symbol" pitchFamily="18" charset="2"/>
                        </a:rPr>
                        <a:t>31</a:t>
                      </a:r>
                      <a:r>
                        <a:rPr kumimoji="1" lang="en-US" altLang="zh-CN" sz="2400" b="0" dirty="0" smtClean="0">
                          <a:latin typeface="+mj-ea"/>
                          <a:ea typeface="+mj-ea"/>
                          <a:sym typeface="Symbol" pitchFamily="18" charset="2"/>
                        </a:rPr>
                        <a:t>-1</a:t>
                      </a:r>
                      <a:r>
                        <a:rPr kumimoji="1" lang="zh-CN" altLang="en-US" sz="2400" b="0" dirty="0" smtClean="0">
                          <a:latin typeface="+mj-ea"/>
                          <a:ea typeface="+mj-ea"/>
                          <a:sym typeface="Symbol" pitchFamily="18" charset="2"/>
                        </a:rPr>
                        <a:t>）</a:t>
                      </a:r>
                      <a:endParaRPr kumimoji="1" lang="zh-CN" altLang="en-US" sz="2400" b="0" dirty="0">
                        <a:latin typeface="+mj-ea"/>
                        <a:ea typeface="+mj-ea"/>
                        <a:sym typeface="Symbol" pitchFamily="18" charset="2"/>
                      </a:endParaRPr>
                    </a:p>
                  </a:txBody>
                  <a:tcPr/>
                </a:tc>
              </a:tr>
              <a:tr h="5678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unsigned long (int)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4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0</a:t>
                      </a:r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～</a:t>
                      </a:r>
                      <a:r>
                        <a:rPr kumimoji="1" lang="en-US" altLang="zh-CN" sz="24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  <a:sym typeface="Symbol" pitchFamily="18" charset="2"/>
                        </a:rPr>
                        <a:t>2</a:t>
                      </a:r>
                      <a:r>
                        <a:rPr kumimoji="1" lang="en-US" altLang="zh-CN" sz="2400" b="0" kern="1200" baseline="300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  <a:sym typeface="Symbol" pitchFamily="18" charset="2"/>
                        </a:rPr>
                        <a:t>32</a:t>
                      </a:r>
                      <a:r>
                        <a:rPr kumimoji="1" lang="en-US" altLang="zh-CN" sz="24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  <a:sym typeface="Symbol" pitchFamily="18" charset="2"/>
                        </a:rPr>
                        <a:t>-1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6787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(signed)  (int)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kern="12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-2</a:t>
                      </a:r>
                      <a:r>
                        <a:rPr kumimoji="1" lang="en-US" altLang="zh-CN" sz="2400" b="1" kern="1200" baseline="300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31</a:t>
                      </a:r>
                      <a:r>
                        <a:rPr kumimoji="1" lang="en-US" altLang="zh-CN" sz="2400" b="1" kern="12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kumimoji="1" lang="en-US" altLang="zh-CN" sz="2400" b="1" kern="12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  <a:sym typeface="Symbol" pitchFamily="18" charset="2"/>
                        </a:rPr>
                        <a:t></a:t>
                      </a:r>
                      <a:r>
                        <a:rPr kumimoji="1" lang="zh-CN" altLang="en-US" sz="2400" b="1" kern="12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（</a:t>
                      </a:r>
                      <a:r>
                        <a:rPr kumimoji="1" lang="en-US" altLang="zh-CN" sz="2400" b="1" kern="12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  <a:sym typeface="Symbol" pitchFamily="18" charset="2"/>
                        </a:rPr>
                        <a:t>2</a:t>
                      </a:r>
                      <a:r>
                        <a:rPr kumimoji="1" lang="en-US" altLang="zh-CN" sz="2400" b="1" kern="1200" baseline="300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  <a:sym typeface="Symbol" pitchFamily="18" charset="2"/>
                        </a:rPr>
                        <a:t>31</a:t>
                      </a:r>
                      <a:r>
                        <a:rPr kumimoji="1" lang="en-US" altLang="zh-CN" sz="2400" b="1" kern="12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  <a:sym typeface="Symbol" pitchFamily="18" charset="2"/>
                        </a:rPr>
                        <a:t>-1</a:t>
                      </a:r>
                      <a:r>
                        <a:rPr kumimoji="1" lang="zh-CN" altLang="en-US" sz="2400" b="1" kern="12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  <a:sym typeface="Symbol" pitchFamily="18" charset="2"/>
                        </a:rPr>
                        <a:t>）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6787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unsigned  (int)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～</a:t>
                      </a:r>
                      <a:r>
                        <a:rPr kumimoji="1" lang="en-US" altLang="zh-CN" sz="24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  <a:sym typeface="Symbol" pitchFamily="18" charset="2"/>
                        </a:rPr>
                        <a:t>2</a:t>
                      </a:r>
                      <a:r>
                        <a:rPr kumimoji="1" lang="en-US" altLang="zh-CN" sz="2400" b="0" kern="1200" baseline="300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  <a:sym typeface="Symbol" pitchFamily="18" charset="2"/>
                        </a:rPr>
                        <a:t>32</a:t>
                      </a:r>
                      <a:r>
                        <a:rPr kumimoji="1" lang="en-US" altLang="zh-CN" sz="24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  <a:sym typeface="Symbol" pitchFamily="18" charset="2"/>
                        </a:rPr>
                        <a:t>-1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字符类型</a:t>
            </a:r>
            <a:r>
              <a:rPr lang="en-US" altLang="zh-CN" dirty="0" smtClean="0"/>
              <a:t>char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字符类型用来保存单个英文字符，存储的为该字符的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码数值，长度为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个字节。</a:t>
            </a:r>
            <a:endParaRPr lang="en-US" altLang="zh-CN" dirty="0" smtClean="0"/>
          </a:p>
          <a:p>
            <a:r>
              <a:rPr lang="zh-CN" altLang="en-US" dirty="0" smtClean="0"/>
              <a:t>字符类型本质上也属于整数，也可以用</a:t>
            </a:r>
            <a:r>
              <a:rPr lang="en-US" altLang="zh-CN" dirty="0" smtClean="0"/>
              <a:t>signed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来进行修饰。</a:t>
            </a:r>
            <a:endParaRPr lang="en-US" altLang="zh-CN" dirty="0" smtClean="0"/>
          </a:p>
          <a:p>
            <a:r>
              <a:rPr lang="zh-CN" altLang="en-US" dirty="0" smtClean="0"/>
              <a:t>虽然存储格式和整数相同，但字符类型有自己特定的使用方式（如输入和输出）。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ASCII</a:t>
            </a:r>
            <a:r>
              <a:rPr lang="zh-CN" altLang="en-US" dirty="0" smtClean="0"/>
              <a:t>码：美国国家标准信息交换码，为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个常用字符指定数值编码，范围为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127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ASCII</a:t>
            </a:r>
            <a:r>
              <a:rPr lang="zh-CN" altLang="en-US" dirty="0" smtClean="0"/>
              <a:t>码中的前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位为控制字符。每一个控制字符有特定的功能，但无法直接输入和表示。</a:t>
            </a:r>
            <a:endParaRPr lang="en-US" altLang="zh-CN" dirty="0" smtClean="0"/>
          </a:p>
          <a:p>
            <a:r>
              <a:rPr lang="zh-CN" altLang="en-US" dirty="0" smtClean="0"/>
              <a:t>需要记住的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码数值：字符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</a:t>
            </a:r>
            <a:r>
              <a:rPr lang="en-US" altLang="zh-CN" dirty="0" smtClean="0"/>
              <a:t>48</a:t>
            </a:r>
            <a:r>
              <a:rPr lang="zh-CN" altLang="en-US" dirty="0" smtClean="0"/>
              <a:t>，字符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</a:t>
            </a:r>
            <a:r>
              <a:rPr lang="en-US" altLang="zh-CN" dirty="0" smtClean="0"/>
              <a:t>65</a:t>
            </a:r>
            <a:r>
              <a:rPr lang="zh-CN" altLang="en-US" dirty="0" smtClean="0"/>
              <a:t>，字符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</a:t>
            </a:r>
            <a:r>
              <a:rPr lang="en-US" altLang="zh-CN" dirty="0" smtClean="0"/>
              <a:t>97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TIPS</a:t>
            </a:r>
            <a:r>
              <a:rPr lang="zh-CN" altLang="en-US" sz="2400" i="1" dirty="0" smtClean="0">
                <a:solidFill>
                  <a:srgbClr val="FF0000"/>
                </a:solidFill>
              </a:rPr>
              <a:t>：小写字母的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ASCII</a:t>
            </a:r>
            <a:r>
              <a:rPr lang="zh-CN" altLang="en-US" sz="2400" i="1" dirty="0" smtClean="0">
                <a:solidFill>
                  <a:srgbClr val="FF0000"/>
                </a:solidFill>
              </a:rPr>
              <a:t>码值比对应的大写字母大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32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C++</a:t>
            </a:r>
            <a:r>
              <a:rPr lang="zh-CN" altLang="en-US" dirty="0" smtClean="0"/>
              <a:t>语言概述与框架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660066"/>
                </a:solidFill>
              </a:rPr>
              <a:t>C++</a:t>
            </a:r>
            <a:r>
              <a:rPr kumimoji="1" lang="zh-CN" altLang="en-US" b="1" dirty="0" smtClean="0">
                <a:solidFill>
                  <a:srgbClr val="660066"/>
                </a:solidFill>
              </a:rPr>
              <a:t>是由</a:t>
            </a:r>
            <a:r>
              <a:rPr kumimoji="1" lang="en-US" altLang="zh-CN" b="1" dirty="0" smtClean="0">
                <a:solidFill>
                  <a:srgbClr val="660066"/>
                </a:solidFill>
              </a:rPr>
              <a:t>C</a:t>
            </a:r>
            <a:r>
              <a:rPr kumimoji="1" lang="zh-CN" altLang="en-US" b="1" dirty="0" smtClean="0">
                <a:solidFill>
                  <a:srgbClr val="660066"/>
                </a:solidFill>
              </a:rPr>
              <a:t>语言为基础发展起来的</a:t>
            </a:r>
            <a:r>
              <a:rPr kumimoji="1" lang="zh-CN" altLang="en-US" b="1" dirty="0" smtClean="0">
                <a:solidFill>
                  <a:srgbClr val="660066"/>
                </a:solidFill>
              </a:rPr>
              <a:t>，继承</a:t>
            </a:r>
            <a:r>
              <a:rPr kumimoji="1" lang="zh-CN" altLang="en-US" b="1" dirty="0" smtClean="0">
                <a:solidFill>
                  <a:srgbClr val="660066"/>
                </a:solidFill>
              </a:rPr>
              <a:t>了</a:t>
            </a:r>
            <a:r>
              <a:rPr kumimoji="1" lang="en-US" altLang="zh-CN" b="1" dirty="0" smtClean="0">
                <a:solidFill>
                  <a:srgbClr val="660066"/>
                </a:solidFill>
              </a:rPr>
              <a:t>C</a:t>
            </a:r>
            <a:r>
              <a:rPr kumimoji="1" lang="zh-CN" altLang="en-US" b="1" dirty="0" smtClean="0">
                <a:solidFill>
                  <a:srgbClr val="660066"/>
                </a:solidFill>
              </a:rPr>
              <a:t>语言的优点，如代码效率高以及底层操作能力强；同时增加了面向对象的思想，适合做大型程序设计。</a:t>
            </a:r>
            <a:endParaRPr kumimoji="1" lang="en-US" altLang="zh-CN" b="1" dirty="0" smtClean="0">
              <a:solidFill>
                <a:srgbClr val="660066"/>
              </a:solidFill>
            </a:endParaRPr>
          </a:p>
          <a:p>
            <a:r>
              <a:rPr kumimoji="1" lang="en-US" altLang="zh-CN" b="1" dirty="0" smtClean="0">
                <a:solidFill>
                  <a:srgbClr val="660066"/>
                </a:solidFill>
              </a:rPr>
              <a:t>C++</a:t>
            </a:r>
            <a:r>
              <a:rPr kumimoji="1" lang="zh-CN" altLang="en-US" b="1" dirty="0" smtClean="0">
                <a:solidFill>
                  <a:srgbClr val="660066"/>
                </a:solidFill>
              </a:rPr>
              <a:t>是许多其他高级语言学习和模仿的对象，也长期占据编程语言排行榜前列。</a:t>
            </a:r>
            <a:endParaRPr kumimoji="1" lang="en-US" altLang="zh-CN" b="1" dirty="0" smtClean="0">
              <a:solidFill>
                <a:srgbClr val="660066"/>
              </a:solidFill>
            </a:endParaRPr>
          </a:p>
          <a:p>
            <a:r>
              <a:rPr kumimoji="1" lang="zh-CN" altLang="en-US" b="1" dirty="0" smtClean="0">
                <a:solidFill>
                  <a:srgbClr val="660066"/>
                </a:solidFill>
              </a:rPr>
              <a:t>本小节主要讲述</a:t>
            </a:r>
            <a:r>
              <a:rPr kumimoji="1" lang="en-US" altLang="zh-CN" b="1" dirty="0" smtClean="0">
                <a:solidFill>
                  <a:srgbClr val="660066"/>
                </a:solidFill>
              </a:rPr>
              <a:t>C++</a:t>
            </a:r>
            <a:r>
              <a:rPr kumimoji="1" lang="zh-CN" altLang="en-US" b="1" dirty="0" smtClean="0">
                <a:solidFill>
                  <a:srgbClr val="660066"/>
                </a:solidFill>
              </a:rPr>
              <a:t>的基本框架程序结构。</a:t>
            </a:r>
            <a:endParaRPr kumimoji="1" lang="en-US" altLang="zh-CN" b="1" dirty="0" smtClean="0">
              <a:solidFill>
                <a:srgbClr val="660066"/>
              </a:solidFill>
            </a:endParaRPr>
          </a:p>
          <a:p>
            <a:pPr>
              <a:buNone/>
            </a:pPr>
            <a:endParaRPr kumimoji="1" lang="en-US" altLang="zh-CN" b="1" dirty="0" smtClean="0">
              <a:solidFill>
                <a:srgbClr val="660066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扩展</a:t>
            </a:r>
            <a:r>
              <a:rPr kumimoji="1" lang="en-US" altLang="zh-CN" dirty="0" smtClean="0"/>
              <a:t>ASCII</a:t>
            </a:r>
            <a:r>
              <a:rPr kumimoji="1" lang="zh-CN" altLang="en-US" dirty="0" smtClean="0"/>
              <a:t>码</a:t>
            </a:r>
            <a:r>
              <a:rPr kumimoji="1" lang="en-US" altLang="zh-CN" dirty="0" smtClean="0"/>
              <a:t>(*)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128~255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-1~-128</a:t>
            </a:r>
            <a:r>
              <a:rPr kumimoji="1" lang="zh-CN" altLang="en-US" dirty="0" smtClean="0"/>
              <a:t>）所对应的符号被称为扩展</a:t>
            </a:r>
            <a:r>
              <a:rPr kumimoji="1" lang="en-US" altLang="zh-CN" dirty="0" smtClean="0"/>
              <a:t>ASCII</a:t>
            </a:r>
            <a:r>
              <a:rPr kumimoji="1" lang="zh-CN" altLang="en-US" dirty="0" smtClean="0"/>
              <a:t>码，可以用来显示更多的符号，如非英文字符、各种框线等。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在中文系统的控制台程序下，扩展</a:t>
            </a:r>
            <a:r>
              <a:rPr kumimoji="1" lang="en-US" altLang="zh-CN" dirty="0" smtClean="0"/>
              <a:t>ASCII</a:t>
            </a:r>
            <a:r>
              <a:rPr kumimoji="1" lang="zh-CN" altLang="en-US" dirty="0" smtClean="0"/>
              <a:t>码因为和汉字编码有冲突，所以无法直接显示。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可通过修改控制台的“代码页”属性来显示扩展</a:t>
            </a:r>
            <a:r>
              <a:rPr kumimoji="1" lang="en-US" altLang="zh-CN" dirty="0" smtClean="0"/>
              <a:t>ASCII</a:t>
            </a:r>
            <a:r>
              <a:rPr kumimoji="1" lang="zh-CN" altLang="en-US" dirty="0" smtClean="0"/>
              <a:t>码。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90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实数类型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double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单精度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和双精度型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都用来存放实数，两者表示的实数精度不同。</a:t>
            </a:r>
            <a:endParaRPr lang="en-US" altLang="zh-CN" dirty="0" smtClean="0"/>
          </a:p>
          <a:p>
            <a:r>
              <a:rPr lang="zh-CN" altLang="en-US" dirty="0" smtClean="0"/>
              <a:t>实数在内存中以规范化的</a:t>
            </a:r>
            <a:r>
              <a:rPr lang="zh-CN" altLang="en-US" b="1" dirty="0" smtClean="0"/>
              <a:t>浮点数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IEEE754</a:t>
            </a:r>
            <a:r>
              <a:rPr lang="en-US" altLang="zh-CN" b="1" dirty="0" smtClean="0"/>
              <a:t>)</a:t>
            </a:r>
            <a:r>
              <a:rPr lang="zh-CN" altLang="en-US" dirty="0" smtClean="0"/>
              <a:t>存放</a:t>
            </a:r>
            <a:r>
              <a:rPr lang="zh-CN" altLang="en-US" dirty="0" smtClean="0"/>
              <a:t>，包括尾数、数符和阶码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数</a:t>
            </a:r>
            <a:r>
              <a:rPr lang="zh-CN" altLang="en-US" dirty="0" smtClean="0"/>
              <a:t>的精度取决于尾数的位数，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位机</a:t>
            </a:r>
            <a:r>
              <a:rPr lang="zh-CN" altLang="en-US" dirty="0"/>
              <a:t>上单精度型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23</a:t>
            </a:r>
            <a:r>
              <a:rPr lang="zh-CN" altLang="en-US" dirty="0" smtClean="0"/>
              <a:t>位，双精度为</a:t>
            </a:r>
            <a:r>
              <a:rPr lang="en-US" altLang="zh-CN" dirty="0" smtClean="0"/>
              <a:t>52</a:t>
            </a:r>
            <a:r>
              <a:rPr lang="zh-CN" altLang="en-US" dirty="0" smtClean="0"/>
              <a:t>位。</a:t>
            </a:r>
            <a:endParaRPr lang="en-US" altLang="zh-CN" dirty="0" smtClean="0"/>
          </a:p>
          <a:p>
            <a:r>
              <a:rPr lang="zh-CN" altLang="en-US" dirty="0" smtClean="0"/>
              <a:t>在一般精度情况下，两种实数类型并没有明显的区别，但建议使用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float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类型的范围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42859"/>
              </p:ext>
            </p:extLst>
          </p:nvPr>
        </p:nvGraphicFramePr>
        <p:xfrm>
          <a:off x="982663" y="1676401"/>
          <a:ext cx="7704138" cy="406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046"/>
                <a:gridCol w="1795991"/>
                <a:gridCol w="3340101"/>
              </a:tblGrid>
              <a:tr h="8425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+mj-ea"/>
                          <a:ea typeface="+mj-ea"/>
                        </a:rPr>
                        <a:t>类型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+mj-ea"/>
                          <a:ea typeface="+mj-ea"/>
                        </a:rPr>
                        <a:t>长度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+mj-ea"/>
                          <a:ea typeface="+mj-ea"/>
                        </a:rPr>
                        <a:t>范围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8425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latin typeface="+mj-ea"/>
                          <a:ea typeface="+mj-ea"/>
                        </a:rPr>
                        <a:t>float</a:t>
                      </a:r>
                      <a:endParaRPr lang="zh-CN" altLang="en-US" sz="28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latin typeface="+mj-ea"/>
                          <a:ea typeface="+mj-ea"/>
                        </a:rPr>
                        <a:t>4</a:t>
                      </a:r>
                      <a:endParaRPr lang="zh-CN" altLang="en-US" sz="28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800" b="0" dirty="0" smtClean="0">
                          <a:latin typeface="+mj-ea"/>
                          <a:ea typeface="+mj-ea"/>
                        </a:rPr>
                        <a:t>约</a:t>
                      </a:r>
                      <a:r>
                        <a:rPr kumimoji="1" lang="en-US" altLang="zh-CN" sz="2800" b="0" dirty="0" smtClean="0">
                          <a:latin typeface="+mj-ea"/>
                          <a:ea typeface="+mj-ea"/>
                        </a:rPr>
                        <a:t>-10</a:t>
                      </a:r>
                      <a:r>
                        <a:rPr kumimoji="1" lang="en-US" altLang="zh-CN" sz="2800" b="0" baseline="30000" dirty="0" smtClean="0">
                          <a:latin typeface="+mj-ea"/>
                          <a:ea typeface="+mj-ea"/>
                        </a:rPr>
                        <a:t>38</a:t>
                      </a:r>
                      <a:r>
                        <a:rPr kumimoji="1" lang="en-US" altLang="zh-CN" sz="2800" b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en-US" altLang="zh-CN" sz="2800" b="0" dirty="0" smtClean="0">
                          <a:latin typeface="+mj-ea"/>
                          <a:ea typeface="+mj-ea"/>
                          <a:sym typeface="Symbol" pitchFamily="18" charset="2"/>
                        </a:rPr>
                        <a:t></a:t>
                      </a:r>
                      <a:r>
                        <a:rPr kumimoji="1" lang="en-US" altLang="zh-CN" sz="2800" b="0" dirty="0" smtClean="0">
                          <a:latin typeface="+mj-ea"/>
                          <a:ea typeface="+mj-ea"/>
                        </a:rPr>
                        <a:t> 10</a:t>
                      </a:r>
                      <a:r>
                        <a:rPr kumimoji="1" lang="en-US" altLang="zh-CN" sz="2800" b="0" baseline="30000" dirty="0" smtClean="0">
                          <a:latin typeface="+mj-ea"/>
                          <a:ea typeface="+mj-ea"/>
                          <a:sym typeface="Symbol" pitchFamily="18" charset="2"/>
                        </a:rPr>
                        <a:t>38</a:t>
                      </a:r>
                      <a:endParaRPr lang="zh-CN" altLang="en-US" sz="28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8425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latin typeface="+mj-ea"/>
                          <a:ea typeface="+mj-ea"/>
                        </a:rPr>
                        <a:t>double</a:t>
                      </a:r>
                      <a:endParaRPr lang="zh-CN" altLang="en-US" sz="28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latin typeface="+mj-ea"/>
                          <a:ea typeface="+mj-ea"/>
                        </a:rPr>
                        <a:t>8</a:t>
                      </a:r>
                      <a:endParaRPr lang="zh-CN" altLang="en-US" sz="28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800" b="0" dirty="0" smtClean="0">
                          <a:latin typeface="+mj-ea"/>
                          <a:ea typeface="+mj-ea"/>
                        </a:rPr>
                        <a:t>约</a:t>
                      </a:r>
                      <a:r>
                        <a:rPr kumimoji="1" lang="en-US" altLang="zh-CN" sz="2800" b="0" dirty="0" smtClean="0">
                          <a:latin typeface="+mj-ea"/>
                          <a:ea typeface="+mj-ea"/>
                        </a:rPr>
                        <a:t>-10</a:t>
                      </a:r>
                      <a:r>
                        <a:rPr kumimoji="1" lang="en-US" altLang="zh-CN" sz="2800" b="0" baseline="30000" dirty="0" smtClean="0">
                          <a:latin typeface="+mj-ea"/>
                          <a:ea typeface="+mj-ea"/>
                        </a:rPr>
                        <a:t>308</a:t>
                      </a:r>
                      <a:r>
                        <a:rPr kumimoji="1" lang="en-US" altLang="zh-CN" sz="2800" b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en-US" altLang="zh-CN" sz="2800" b="0" dirty="0" smtClean="0">
                          <a:latin typeface="+mj-ea"/>
                          <a:ea typeface="+mj-ea"/>
                          <a:sym typeface="Symbol" pitchFamily="18" charset="2"/>
                        </a:rPr>
                        <a:t></a:t>
                      </a:r>
                      <a:r>
                        <a:rPr kumimoji="1" lang="en-US" altLang="zh-CN" sz="2800" b="0" dirty="0" smtClean="0">
                          <a:latin typeface="+mj-ea"/>
                          <a:ea typeface="+mj-ea"/>
                        </a:rPr>
                        <a:t> 10</a:t>
                      </a:r>
                      <a:r>
                        <a:rPr kumimoji="1" lang="en-US" altLang="zh-CN" sz="2800" b="0" baseline="30000" dirty="0" smtClean="0">
                          <a:latin typeface="+mj-ea"/>
                          <a:ea typeface="+mj-ea"/>
                          <a:sym typeface="Symbol" pitchFamily="18" charset="2"/>
                        </a:rPr>
                        <a:t>308</a:t>
                      </a:r>
                      <a:endParaRPr lang="zh-CN" altLang="en-US" sz="28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536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latin typeface="+mj-ea"/>
                          <a:ea typeface="+mj-ea"/>
                        </a:rPr>
                        <a:t>long double</a:t>
                      </a:r>
                      <a:endParaRPr lang="zh-CN" altLang="en-US" sz="28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latin typeface="+mj-ea"/>
                          <a:ea typeface="+mj-ea"/>
                        </a:rPr>
                        <a:t>8</a:t>
                      </a:r>
                      <a:r>
                        <a:rPr lang="zh-CN" altLang="en-US" sz="2800" b="0" dirty="0" smtClean="0">
                          <a:latin typeface="+mj-ea"/>
                          <a:ea typeface="+mj-ea"/>
                        </a:rPr>
                        <a:t>或者</a:t>
                      </a:r>
                      <a:r>
                        <a:rPr lang="en-US" altLang="zh-CN" sz="2800" b="0" dirty="0" smtClean="0">
                          <a:latin typeface="+mj-ea"/>
                          <a:ea typeface="+mj-ea"/>
                        </a:rPr>
                        <a:t>10</a:t>
                      </a:r>
                      <a:endParaRPr lang="zh-CN" altLang="en-US" sz="28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 smtClean="0">
                          <a:latin typeface="+mj-ea"/>
                          <a:ea typeface="+mj-ea"/>
                        </a:rPr>
                        <a:t>VC</a:t>
                      </a:r>
                      <a:r>
                        <a:rPr lang="zh-CN" altLang="en-US" sz="2800" b="0" dirty="0" smtClean="0">
                          <a:latin typeface="+mj-ea"/>
                          <a:ea typeface="+mj-ea"/>
                        </a:rPr>
                        <a:t>环境下等于</a:t>
                      </a:r>
                      <a:r>
                        <a:rPr lang="en-US" altLang="zh-CN" sz="2800" b="0" dirty="0" smtClean="0">
                          <a:latin typeface="+mj-ea"/>
                          <a:ea typeface="+mj-ea"/>
                        </a:rPr>
                        <a:t>double</a:t>
                      </a:r>
                      <a:endParaRPr lang="zh-CN" altLang="en-US" sz="28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逻辑类型</a:t>
            </a:r>
            <a:r>
              <a:rPr lang="en-US" altLang="zh-CN" dirty="0" err="1" smtClean="0"/>
              <a:t>bool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也称布尔型，其取值只能为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（逻辑真）和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（逻辑假）。</a:t>
            </a:r>
            <a:endParaRPr lang="en-US" altLang="zh-CN" dirty="0" smtClean="0"/>
          </a:p>
          <a:p>
            <a:r>
              <a:rPr lang="en-US" altLang="zh-CN" dirty="0" err="1" smtClean="0"/>
              <a:t>bool</a:t>
            </a:r>
            <a:r>
              <a:rPr lang="zh-CN" altLang="en-US" dirty="0" smtClean="0"/>
              <a:t>类型的存储字节数在不同编译系统中可能有所不同，</a:t>
            </a:r>
            <a:r>
              <a:rPr lang="en-US" altLang="zh-CN" dirty="0" smtClean="0"/>
              <a:t>VC++6.0</a:t>
            </a:r>
            <a:r>
              <a:rPr lang="zh-CN" altLang="en-US" dirty="0" smtClean="0"/>
              <a:t>中为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个字节。</a:t>
            </a:r>
            <a:endParaRPr lang="en-US" altLang="zh-CN" dirty="0" smtClean="0"/>
          </a:p>
          <a:p>
            <a:r>
              <a:rPr lang="zh-CN" altLang="en-US" dirty="0" smtClean="0"/>
              <a:t>布尔型在运算中可以和整型相互转化，</a:t>
            </a:r>
            <a:r>
              <a:rPr lang="en-US" altLang="zh-CN" b="1" dirty="0" smtClean="0">
                <a:solidFill>
                  <a:srgbClr val="FF0000"/>
                </a:solidFill>
              </a:rPr>
              <a:t>false</a:t>
            </a:r>
            <a:r>
              <a:rPr lang="zh-CN" altLang="en-US" b="1" dirty="0" smtClean="0">
                <a:solidFill>
                  <a:srgbClr val="FF0000"/>
                </a:solidFill>
              </a:rPr>
              <a:t>对应为</a:t>
            </a:r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true</a:t>
            </a:r>
            <a:r>
              <a:rPr lang="zh-CN" altLang="en-US" b="1" dirty="0" smtClean="0">
                <a:solidFill>
                  <a:srgbClr val="FF0000"/>
                </a:solidFill>
              </a:rPr>
              <a:t>对应为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逻辑类型的变量主要用于逻辑运算。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中的变量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dirty="0" smtClean="0"/>
              <a:t>变量是指在程序中指可以改变值的量；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dirty="0" smtClean="0"/>
              <a:t>变量必须用标识符进行标识，称为变量名；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dirty="0" smtClean="0"/>
              <a:t>变量都必须先说明后使用；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dirty="0" smtClean="0"/>
              <a:t>变量有类型之分，如整形变量、字符变量等；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dirty="0" smtClean="0"/>
              <a:t>在定义变量的同时赋值，称为变量的初始化。</a:t>
            </a:r>
            <a:endParaRPr lang="en-US" altLang="zh-CN" dirty="0" smtClean="0"/>
          </a:p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	</a:t>
            </a:r>
            <a:r>
              <a:rPr lang="en-US" altLang="zh-CN" b="1" i="1" dirty="0" smtClean="0">
                <a:solidFill>
                  <a:srgbClr val="FF0000"/>
                </a:solidFill>
              </a:rPr>
              <a:t>TIPS</a:t>
            </a:r>
            <a:r>
              <a:rPr lang="zh-CN" altLang="en-US" b="1" i="1" dirty="0" smtClean="0">
                <a:solidFill>
                  <a:srgbClr val="FF0000"/>
                </a:solidFill>
              </a:rPr>
              <a:t>：</a:t>
            </a:r>
            <a:r>
              <a:rPr lang="en-US" altLang="zh-CN" b="1" i="1" dirty="0" smtClean="0">
                <a:solidFill>
                  <a:srgbClr val="FF0000"/>
                </a:solidFill>
              </a:rPr>
              <a:t>VC</a:t>
            </a:r>
            <a:r>
              <a:rPr lang="zh-CN" altLang="en-US" b="1" i="1" dirty="0" smtClean="0">
                <a:solidFill>
                  <a:srgbClr val="FF0000"/>
                </a:solidFill>
              </a:rPr>
              <a:t>环境下，</a:t>
            </a:r>
            <a:r>
              <a:rPr lang="zh-CN" altLang="en-US" b="1" i="1" dirty="0" smtClean="0">
                <a:solidFill>
                  <a:srgbClr val="FF0000"/>
                </a:solidFill>
              </a:rPr>
              <a:t>变量</a:t>
            </a:r>
            <a:r>
              <a:rPr lang="zh-CN" altLang="en-US" b="1" i="1" dirty="0" smtClean="0">
                <a:solidFill>
                  <a:srgbClr val="FF0000"/>
                </a:solidFill>
              </a:rPr>
              <a:t>仅</a:t>
            </a:r>
            <a:r>
              <a:rPr lang="zh-CN" altLang="en-US" b="1" i="1" dirty="0" smtClean="0">
                <a:solidFill>
                  <a:srgbClr val="FF0000"/>
                </a:solidFill>
              </a:rPr>
              <a:t>定义后其值</a:t>
            </a:r>
            <a:r>
              <a:rPr lang="zh-CN" altLang="en-US" b="1" i="1" dirty="0" smtClean="0">
                <a:solidFill>
                  <a:srgbClr val="FF0000"/>
                </a:solidFill>
              </a:rPr>
              <a:t>不定！</a:t>
            </a:r>
            <a:endParaRPr lang="zh-CN" altLang="en-US" b="1" i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中定义变量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中，</a:t>
            </a:r>
            <a:r>
              <a:rPr lang="zh-CN" altLang="en-US" dirty="0" smtClean="0"/>
              <a:t>变量</a:t>
            </a:r>
            <a:r>
              <a:rPr lang="zh-CN" altLang="en-US" dirty="0" smtClean="0"/>
              <a:t>定义（说明）</a:t>
            </a:r>
            <a:r>
              <a:rPr lang="zh-CN" altLang="en-US" dirty="0" smtClean="0"/>
              <a:t>的</a:t>
            </a:r>
            <a:r>
              <a:rPr lang="zh-CN" altLang="en-US" dirty="0" smtClean="0"/>
              <a:t>一般格式为：</a:t>
            </a:r>
          </a:p>
          <a:p>
            <a:pPr>
              <a:buNone/>
            </a:pPr>
            <a:r>
              <a:rPr lang="en-US" altLang="zh-CN" dirty="0" smtClean="0"/>
              <a:t>	《</a:t>
            </a:r>
            <a:r>
              <a:rPr lang="zh-CN" altLang="en-US" dirty="0" smtClean="0"/>
              <a:t>存储类型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数据类型 变量名</a:t>
            </a:r>
            <a:r>
              <a:rPr lang="en-US" altLang="zh-CN" dirty="0" smtClean="0"/>
              <a:t>1《,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2,…,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n》</a:t>
            </a:r>
            <a:r>
              <a:rPr lang="zh-CN" altLang="en-US" dirty="0" smtClean="0"/>
              <a:t>； </a:t>
            </a:r>
            <a:endParaRPr lang="en-US" altLang="zh-CN" dirty="0" smtClean="0"/>
          </a:p>
          <a:p>
            <a:r>
              <a:rPr lang="zh-CN" altLang="en-US" dirty="0" smtClean="0"/>
              <a:t>变量定义示例</a:t>
            </a:r>
            <a:endParaRPr lang="en-US" altLang="zh-CN" dirty="0" smtClean="0"/>
          </a:p>
          <a:p>
            <a:pPr algn="just">
              <a:spcBef>
                <a:spcPct val="50000"/>
              </a:spcBef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int        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i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, j, k;</a:t>
            </a:r>
            <a:r>
              <a:rPr kumimoji="1" lang="en-US" altLang="zh-CN" b="1" dirty="0" smtClean="0"/>
              <a:t>	  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说明三个整型变量</a:t>
            </a:r>
            <a:r>
              <a:rPr kumimoji="1" lang="en-US" altLang="zh-CN" b="1" dirty="0" err="1" smtClean="0">
                <a:solidFill>
                  <a:srgbClr val="006600"/>
                </a:solidFill>
              </a:rPr>
              <a:t>i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, j, k</a:t>
            </a:r>
          </a:p>
          <a:p>
            <a:pPr algn="just">
              <a:spcBef>
                <a:spcPct val="50000"/>
              </a:spcBef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float     x, y, z;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说明三个单精度实型变量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x, y, z</a:t>
            </a:r>
          </a:p>
          <a:p>
            <a:pPr algn="just">
              <a:spcBef>
                <a:spcPct val="50000"/>
              </a:spcBef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char     c1, c2;</a:t>
            </a:r>
            <a:r>
              <a:rPr kumimoji="1" lang="en-US" altLang="zh-CN" b="1" dirty="0" smtClean="0"/>
              <a:t>    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说明两个字符型变量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c1, c2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double 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dx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;	</a:t>
            </a:r>
            <a:r>
              <a:rPr kumimoji="1" lang="en-US" altLang="zh-CN" b="1" dirty="0" smtClean="0"/>
              <a:t>  	  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说明一个双精度型变量</a:t>
            </a:r>
            <a:r>
              <a:rPr kumimoji="1" lang="en-US" altLang="zh-CN" b="1" dirty="0" err="1" smtClean="0">
                <a:solidFill>
                  <a:srgbClr val="006600"/>
                </a:solidFill>
              </a:rPr>
              <a:t>dx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25000"/>
              </a:spcBef>
            </a:pPr>
            <a:r>
              <a:rPr kumimoji="1" lang="zh-CN" altLang="en-US" b="1" dirty="0" smtClean="0">
                <a:solidFill>
                  <a:srgbClr val="FF3300"/>
                </a:solidFill>
              </a:rPr>
              <a:t>定义变量时即给变量一个值称为变量初始化或给变量赋初值 。</a:t>
            </a:r>
          </a:p>
          <a:p>
            <a:pPr algn="just">
              <a:spcBef>
                <a:spcPct val="25000"/>
              </a:spcBef>
            </a:pPr>
            <a:r>
              <a:rPr kumimoji="1" lang="zh-CN" altLang="en-US" b="1" dirty="0" smtClean="0"/>
              <a:t>初始化示例：</a:t>
            </a:r>
            <a:endParaRPr kumimoji="1" lang="en-US" altLang="zh-CN" b="1" dirty="0" smtClean="0"/>
          </a:p>
          <a:p>
            <a:pPr algn="just">
              <a:spcBef>
                <a:spcPct val="25000"/>
              </a:spcBef>
              <a:buNone/>
            </a:pPr>
            <a:r>
              <a:rPr kumimoji="1" lang="zh-CN" altLang="en-US" b="1" dirty="0" smtClean="0"/>
              <a:t>	</a:t>
            </a:r>
            <a:r>
              <a:rPr kumimoji="1" lang="en-US" altLang="zh-CN" b="1" dirty="0" smtClean="0"/>
              <a:t>int  a=3, b=4, c=5;</a:t>
            </a:r>
          </a:p>
          <a:p>
            <a:pPr algn="just">
              <a:spcBef>
                <a:spcPct val="25000"/>
              </a:spcBef>
              <a:buNone/>
            </a:pPr>
            <a:r>
              <a:rPr kumimoji="1" lang="en-US" altLang="zh-CN" b="1" dirty="0" smtClean="0"/>
              <a:t>	float x=3.0</a:t>
            </a:r>
            <a:r>
              <a:rPr kumimoji="1" lang="zh-CN" altLang="en-US" b="1" dirty="0" smtClean="0"/>
              <a:t>；			</a:t>
            </a:r>
          </a:p>
          <a:p>
            <a:pPr algn="just">
              <a:spcBef>
                <a:spcPct val="25000"/>
              </a:spcBef>
            </a:pPr>
            <a:r>
              <a:rPr kumimoji="1" lang="zh-CN" altLang="en-US" b="1" dirty="0" smtClean="0"/>
              <a:t>变量初始化可以避免使用随机值。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中的文字常量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3200" b="1" dirty="0" smtClean="0">
                <a:solidFill>
                  <a:srgbClr val="006600"/>
                </a:solidFill>
              </a:rPr>
              <a:t>文字常量：</a:t>
            </a:r>
            <a:r>
              <a:rPr lang="zh-CN" altLang="en-US" b="1" dirty="0" smtClean="0">
                <a:solidFill>
                  <a:srgbClr val="0000CC"/>
                </a:solidFill>
              </a:rPr>
              <a:t>指程序中直接给出的量，在程序执行过程中其值保持不变。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 smtClean="0"/>
              <a:t>根据取值和表示方法的不同，可分为整数常量、实数常量、字符常量和字符串常量四种。</a:t>
            </a:r>
            <a:endParaRPr lang="en-US" altLang="zh-CN" b="1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 smtClean="0"/>
              <a:t>与变量相比，常量有类型和值，但没有名字。</a:t>
            </a:r>
            <a:endParaRPr lang="en-US" altLang="zh-CN" b="1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 smtClean="0"/>
              <a:t>掌握关于常量的规定和使用是写好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程序的重要基础。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7079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整数常量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十进制整数：和实际中使用的格式完全一致。</a:t>
            </a:r>
            <a:endParaRPr lang="en-US" altLang="zh-CN" dirty="0" smtClean="0"/>
          </a:p>
          <a:p>
            <a:r>
              <a:rPr lang="zh-CN" altLang="en-US" dirty="0" smtClean="0"/>
              <a:t>八进制整数：以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/>
              <a:t>开始的整数规定为八进制整数，如</a:t>
            </a:r>
            <a:r>
              <a:rPr lang="en-US" altLang="zh-CN" dirty="0" smtClean="0"/>
              <a:t>077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-021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十六进制整数：以</a:t>
            </a:r>
            <a:r>
              <a:rPr lang="en-US" altLang="zh-CN" dirty="0" smtClean="0">
                <a:solidFill>
                  <a:srgbClr val="FF6600"/>
                </a:solidFill>
              </a:rPr>
              <a:t>0X</a:t>
            </a:r>
            <a:r>
              <a:rPr lang="en-US" altLang="zh-CN" dirty="0" smtClean="0"/>
              <a:t>(</a:t>
            </a:r>
            <a:r>
              <a:rPr lang="zh-CN" altLang="en-US" dirty="0" smtClean="0"/>
              <a:t>大小写均可</a:t>
            </a:r>
            <a:r>
              <a:rPr lang="en-US" altLang="zh-CN" dirty="0" smtClean="0"/>
              <a:t>)</a:t>
            </a:r>
            <a:r>
              <a:rPr lang="zh-CN" altLang="en-US" dirty="0" smtClean="0"/>
              <a:t>开始的整数规定为十六进制整数，如</a:t>
            </a:r>
            <a:r>
              <a:rPr lang="en-US" altLang="zh-CN" dirty="0" smtClean="0"/>
              <a:t>0XFF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-0x5abc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整数后缀</a:t>
            </a:r>
            <a:r>
              <a:rPr lang="en-US" altLang="zh-CN" dirty="0" smtClean="0"/>
              <a:t>(*)</a:t>
            </a:r>
            <a:r>
              <a:rPr lang="zh-CN" altLang="en-US" dirty="0" smtClean="0"/>
              <a:t>：在整数的后面加上字符</a:t>
            </a:r>
            <a:r>
              <a:rPr lang="en-US" altLang="zh-CN" dirty="0" smtClean="0"/>
              <a:t>L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的后缀，表示其为长整数或无符号整数，如</a:t>
            </a:r>
            <a:r>
              <a:rPr lang="en-US" altLang="zh-CN" dirty="0" smtClean="0"/>
              <a:t>-84L</a:t>
            </a:r>
            <a:r>
              <a:rPr lang="zh-CN" altLang="en-US" dirty="0" smtClean="0"/>
              <a:t> ， </a:t>
            </a:r>
            <a:r>
              <a:rPr lang="en-US" altLang="zh-CN" dirty="0" smtClean="0"/>
              <a:t>026U</a:t>
            </a:r>
            <a:r>
              <a:rPr lang="zh-CN" altLang="en-US" dirty="0" smtClean="0"/>
              <a:t> ， </a:t>
            </a:r>
            <a:r>
              <a:rPr lang="en-US" altLang="zh-CN" dirty="0" smtClean="0"/>
              <a:t>0X32LU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504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实数常量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FF3300"/>
                </a:solidFill>
              </a:rPr>
              <a:t>一般形式</a:t>
            </a:r>
            <a:r>
              <a:rPr kumimoji="1" lang="zh-CN" altLang="en-US" dirty="0" smtClean="0"/>
              <a:t>与平时书写形式相同，</a:t>
            </a:r>
            <a:r>
              <a:rPr kumimoji="1" lang="zh-CN" altLang="en-US" dirty="0" smtClean="0">
                <a:solidFill>
                  <a:srgbClr val="0000CC"/>
                </a:solidFill>
              </a:rPr>
              <a:t>由数字</a:t>
            </a:r>
            <a:r>
              <a:rPr kumimoji="1" lang="en-US" altLang="zh-CN" dirty="0" smtClean="0">
                <a:solidFill>
                  <a:srgbClr val="0000CC"/>
                </a:solidFill>
              </a:rPr>
              <a:t>0 </a:t>
            </a:r>
            <a:r>
              <a:rPr kumimoji="1" lang="en-US" altLang="zh-CN" dirty="0" smtClean="0">
                <a:solidFill>
                  <a:srgbClr val="0000CC"/>
                </a:solidFill>
                <a:sym typeface="Symbol" pitchFamily="18" charset="2"/>
              </a:rPr>
              <a:t></a:t>
            </a:r>
            <a:r>
              <a:rPr kumimoji="1" lang="en-US" altLang="zh-CN" dirty="0" smtClean="0">
                <a:solidFill>
                  <a:srgbClr val="0000CC"/>
                </a:solidFill>
              </a:rPr>
              <a:t> 9</a:t>
            </a:r>
            <a:r>
              <a:rPr kumimoji="1" lang="zh-CN" altLang="en-US" dirty="0" smtClean="0">
                <a:solidFill>
                  <a:srgbClr val="0000CC"/>
                </a:solidFill>
              </a:rPr>
              <a:t>和小数点组成</a:t>
            </a:r>
            <a:r>
              <a:rPr kumimoji="1" lang="zh-CN" altLang="en-US" dirty="0" smtClean="0"/>
              <a:t>。例如：</a:t>
            </a:r>
            <a:r>
              <a:rPr kumimoji="1" lang="en-US" altLang="zh-CN" dirty="0" smtClean="0"/>
              <a:t>0.23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-125.76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0.0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.46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-35.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None/>
            </a:pPr>
            <a:r>
              <a:rPr kumimoji="1" lang="en-US" altLang="zh-CN" sz="2400" b="1" i="1" dirty="0" smtClean="0">
                <a:solidFill>
                  <a:srgbClr val="FF0000"/>
                </a:solidFill>
              </a:rPr>
              <a:t>	TIPS</a:t>
            </a:r>
            <a:r>
              <a:rPr kumimoji="1" lang="zh-CN" altLang="en-US" sz="2400" b="1" i="1" dirty="0" smtClean="0">
                <a:solidFill>
                  <a:srgbClr val="FF0000"/>
                </a:solidFill>
              </a:rPr>
              <a:t>：小数点前后的数字均可省略，但不能同时省</a:t>
            </a:r>
            <a:endParaRPr kumimoji="1" lang="en-US" altLang="zh-CN" sz="2400" b="1" i="1" dirty="0" smtClean="0">
              <a:solidFill>
                <a:srgbClr val="FF0000"/>
              </a:solidFill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FF3300"/>
                </a:solidFill>
              </a:rPr>
              <a:t>指数格式</a:t>
            </a:r>
            <a:r>
              <a:rPr kumimoji="1" lang="zh-CN" altLang="en-US" dirty="0" smtClean="0"/>
              <a:t>表示为</a:t>
            </a:r>
            <a:r>
              <a:rPr kumimoji="1" lang="zh-CN" altLang="en-US" dirty="0" smtClean="0">
                <a:solidFill>
                  <a:srgbClr val="0000CC"/>
                </a:solidFill>
              </a:rPr>
              <a:t>尾数乘以</a:t>
            </a:r>
            <a:r>
              <a:rPr kumimoji="1" lang="en-US" altLang="zh-CN" dirty="0" smtClean="0">
                <a:solidFill>
                  <a:srgbClr val="0000CC"/>
                </a:solidFill>
              </a:rPr>
              <a:t>10</a:t>
            </a:r>
            <a:r>
              <a:rPr kumimoji="1" lang="zh-CN" altLang="en-US" dirty="0" smtClean="0">
                <a:solidFill>
                  <a:srgbClr val="0000CC"/>
                </a:solidFill>
              </a:rPr>
              <a:t>的次方形式，由</a:t>
            </a:r>
            <a:r>
              <a:rPr kumimoji="1" lang="zh-CN" altLang="en-US" dirty="0" smtClean="0">
                <a:solidFill>
                  <a:srgbClr val="FF3300"/>
                </a:solidFill>
              </a:rPr>
              <a:t>尾数</a:t>
            </a:r>
            <a:r>
              <a:rPr kumimoji="1" lang="zh-CN" altLang="en-US" dirty="0" smtClean="0">
                <a:solidFill>
                  <a:srgbClr val="0000CC"/>
                </a:solidFill>
              </a:rPr>
              <a:t>、</a:t>
            </a:r>
            <a:r>
              <a:rPr kumimoji="1" lang="en-US" altLang="zh-CN" dirty="0" smtClean="0">
                <a:solidFill>
                  <a:srgbClr val="FF3300"/>
                </a:solidFill>
              </a:rPr>
              <a:t>E</a:t>
            </a:r>
            <a:r>
              <a:rPr kumimoji="1" lang="zh-CN" altLang="en-US" dirty="0" smtClean="0">
                <a:solidFill>
                  <a:srgbClr val="0000CC"/>
                </a:solidFill>
              </a:rPr>
              <a:t>或</a:t>
            </a:r>
            <a:r>
              <a:rPr kumimoji="1" lang="en-US" altLang="zh-CN" dirty="0" smtClean="0">
                <a:solidFill>
                  <a:srgbClr val="FF3300"/>
                </a:solidFill>
              </a:rPr>
              <a:t>e</a:t>
            </a:r>
            <a:r>
              <a:rPr kumimoji="1" lang="zh-CN" altLang="en-US" dirty="0" smtClean="0">
                <a:solidFill>
                  <a:srgbClr val="0000CC"/>
                </a:solidFill>
              </a:rPr>
              <a:t>和</a:t>
            </a:r>
            <a:r>
              <a:rPr kumimoji="1" lang="zh-CN" altLang="en-US" dirty="0" smtClean="0">
                <a:solidFill>
                  <a:srgbClr val="FF3300"/>
                </a:solidFill>
              </a:rPr>
              <a:t>阶数</a:t>
            </a:r>
            <a:r>
              <a:rPr kumimoji="1" lang="zh-CN" altLang="en-US" dirty="0" smtClean="0"/>
              <a:t>组</a:t>
            </a:r>
            <a:r>
              <a:rPr kumimoji="1" lang="zh-CN" altLang="en-US" dirty="0" smtClean="0">
                <a:solidFill>
                  <a:srgbClr val="0000CC"/>
                </a:solidFill>
              </a:rPr>
              <a:t>成</a:t>
            </a:r>
            <a:r>
              <a:rPr kumimoji="1" lang="zh-CN" altLang="en-US" dirty="0" smtClean="0"/>
              <a:t>。指数形式要求在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或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前面的</a:t>
            </a:r>
            <a:r>
              <a:rPr kumimoji="1" lang="zh-CN" altLang="en-US" dirty="0" smtClean="0">
                <a:solidFill>
                  <a:srgbClr val="FF3300"/>
                </a:solidFill>
              </a:rPr>
              <a:t>尾数部分必须有数字</a:t>
            </a:r>
            <a:r>
              <a:rPr kumimoji="1" lang="zh-CN" altLang="en-US" dirty="0" smtClean="0"/>
              <a:t>，后面的</a:t>
            </a:r>
            <a:r>
              <a:rPr kumimoji="1" lang="zh-CN" altLang="en-US" dirty="0" smtClean="0">
                <a:solidFill>
                  <a:srgbClr val="FF3300"/>
                </a:solidFill>
              </a:rPr>
              <a:t>指数部分必须为整数</a:t>
            </a:r>
            <a:r>
              <a:rPr kumimoji="1" lang="zh-CN" altLang="en-US" dirty="0" smtClean="0"/>
              <a:t>。</a:t>
            </a:r>
            <a:r>
              <a:rPr kumimoji="1" lang="zh-CN" altLang="en-US" sz="2000" dirty="0" smtClean="0"/>
              <a:t> </a:t>
            </a:r>
            <a:endParaRPr kumimoji="1" lang="en-US" altLang="zh-CN" sz="200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None/>
            </a:pPr>
            <a:r>
              <a:rPr kumimoji="1" lang="en-US" altLang="zh-CN" sz="2000" dirty="0" smtClean="0">
                <a:solidFill>
                  <a:srgbClr val="FF3300"/>
                </a:solidFill>
              </a:rPr>
              <a:t>	</a:t>
            </a:r>
            <a:r>
              <a:rPr kumimoji="1" lang="zh-CN" altLang="en-US" sz="2400" dirty="0" smtClean="0"/>
              <a:t>正确示例：</a:t>
            </a:r>
            <a:r>
              <a:rPr kumimoji="1" lang="en-US" altLang="zh-CN" sz="2400" dirty="0" smtClean="0"/>
              <a:t> 123E12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smtClean="0"/>
              <a:t>-.34e-2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None/>
            </a:pPr>
            <a:r>
              <a:rPr kumimoji="1" lang="en-US" altLang="zh-CN" sz="2400" dirty="0" smtClean="0"/>
              <a:t>	</a:t>
            </a:r>
            <a:r>
              <a:rPr kumimoji="1" lang="zh-CN" altLang="en-US" sz="2400" dirty="0" smtClean="0"/>
              <a:t>错误示例：</a:t>
            </a:r>
            <a:r>
              <a:rPr kumimoji="1" lang="en-US" altLang="zh-CN" sz="2400" dirty="0" smtClean="0"/>
              <a:t>1.43E3.5 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smtClean="0"/>
              <a:t>E4</a:t>
            </a:r>
            <a:endParaRPr kumimoji="1"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385861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C++</a:t>
            </a:r>
            <a:r>
              <a:rPr lang="zh-CN" altLang="en-US" dirty="0" smtClean="0">
                <a:solidFill>
                  <a:srgbClr val="006600"/>
                </a:solidFill>
              </a:rPr>
              <a:t>程序典型实例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0070C0"/>
                </a:solidFill>
                <a:cs typeface="Times New Roman" pitchFamily="18" charset="0"/>
              </a:rPr>
              <a:t>#include </a:t>
            </a:r>
            <a:r>
              <a:rPr kumimoji="1"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&lt;</a:t>
            </a:r>
            <a:r>
              <a:rPr kumimoji="1" lang="en-US" altLang="zh-CN" b="1" dirty="0" err="1" smtClean="0">
                <a:solidFill>
                  <a:srgbClr val="000000"/>
                </a:solidFill>
                <a:cs typeface="Times New Roman" pitchFamily="18" charset="0"/>
              </a:rPr>
              <a:t>iostream</a:t>
            </a:r>
            <a:r>
              <a:rPr kumimoji="1"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&gt; </a:t>
            </a:r>
            <a:r>
              <a:rPr kumimoji="1" lang="en-US" altLang="zh-CN" b="1" dirty="0" smtClean="0">
                <a:solidFill>
                  <a:srgbClr val="006600"/>
                </a:solidFill>
                <a:cs typeface="Times New Roman" pitchFamily="18" charset="0"/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  <a:cs typeface="Times New Roman" pitchFamily="18" charset="0"/>
              </a:rPr>
              <a:t>头文件包含指令</a:t>
            </a:r>
            <a:endParaRPr kumimoji="1" lang="en-US" altLang="zh-CN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None/>
            </a:pPr>
            <a:r>
              <a:rPr kumimoji="1"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kumimoji="1" lang="en-US" altLang="zh-CN" b="1" dirty="0" smtClean="0">
                <a:solidFill>
                  <a:srgbClr val="0070C0"/>
                </a:solidFill>
                <a:cs typeface="Times New Roman" pitchFamily="18" charset="0"/>
              </a:rPr>
              <a:t>using</a:t>
            </a:r>
            <a:r>
              <a:rPr kumimoji="1"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  <a:cs typeface="Times New Roman" pitchFamily="18" charset="0"/>
              </a:rPr>
              <a:t>namespac</a:t>
            </a:r>
            <a:r>
              <a:rPr kumimoji="1" lang="en-US" altLang="zh-CN" b="1" dirty="0">
                <a:solidFill>
                  <a:srgbClr val="0070C0"/>
                </a:solidFill>
                <a:cs typeface="Times New Roman" pitchFamily="18" charset="0"/>
              </a:rPr>
              <a:t>e</a:t>
            </a:r>
            <a:r>
              <a:rPr kumimoji="1"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 std;  </a:t>
            </a:r>
            <a:r>
              <a:rPr kumimoji="1" lang="en-US" altLang="zh-CN" b="1" dirty="0" smtClean="0">
                <a:solidFill>
                  <a:srgbClr val="006600"/>
                </a:solidFill>
                <a:cs typeface="Times New Roman" pitchFamily="18" charset="0"/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  <a:cs typeface="Times New Roman" pitchFamily="18" charset="0"/>
              </a:rPr>
              <a:t>指定名字空间</a:t>
            </a:r>
            <a:endParaRPr kumimoji="1" lang="en-US" altLang="zh-CN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None/>
            </a:pPr>
            <a:r>
              <a:rPr kumimoji="1" lang="en-US" altLang="zh-CN" b="1" dirty="0" smtClean="0">
                <a:cs typeface="Times New Roman" pitchFamily="18" charset="0"/>
              </a:rPr>
              <a:t>	</a:t>
            </a:r>
            <a:r>
              <a:rPr kumimoji="1" lang="en-US" altLang="zh-CN" b="1" dirty="0">
                <a:solidFill>
                  <a:srgbClr val="0070C0"/>
                </a:solidFill>
                <a:cs typeface="Times New Roman" pitchFamily="18" charset="0"/>
              </a:rPr>
              <a:t>int</a:t>
            </a:r>
            <a:r>
              <a:rPr kumimoji="1"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 main() {           </a:t>
            </a:r>
            <a:r>
              <a:rPr kumimoji="1" lang="en-US" altLang="zh-CN" b="1" dirty="0" smtClean="0">
                <a:solidFill>
                  <a:srgbClr val="006600"/>
                </a:solidFill>
                <a:cs typeface="Times New Roman" pitchFamily="18" charset="0"/>
              </a:rPr>
              <a:t>//main</a:t>
            </a:r>
            <a:r>
              <a:rPr kumimoji="1" lang="zh-CN" altLang="en-US" b="1" dirty="0" smtClean="0">
                <a:solidFill>
                  <a:srgbClr val="006600"/>
                </a:solidFill>
                <a:cs typeface="Times New Roman" pitchFamily="18" charset="0"/>
              </a:rPr>
              <a:t>函数</a:t>
            </a:r>
            <a:endParaRPr kumimoji="1" lang="en-US" altLang="zh-CN" b="1" dirty="0" smtClean="0">
              <a:solidFill>
                <a:srgbClr val="006600"/>
              </a:solidFill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None/>
            </a:pPr>
            <a:r>
              <a:rPr kumimoji="1"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	    </a:t>
            </a:r>
            <a:r>
              <a:rPr kumimoji="1" lang="en-US" altLang="zh-CN" b="1" dirty="0" err="1" smtClean="0">
                <a:solidFill>
                  <a:srgbClr val="000000"/>
                </a:solidFill>
                <a:cs typeface="Times New Roman" pitchFamily="18" charset="0"/>
              </a:rPr>
              <a:t>cout</a:t>
            </a:r>
            <a:r>
              <a:rPr kumimoji="1"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&lt;&lt;″</a:t>
            </a:r>
            <a:r>
              <a:rPr kumimoji="1" lang="zh-CN" altLang="en-US" b="1" dirty="0" smtClean="0">
                <a:solidFill>
                  <a:srgbClr val="000000"/>
                </a:solidFill>
              </a:rPr>
              <a:t>输入</a:t>
            </a:r>
            <a:r>
              <a:rPr kumimoji="1" lang="en-US" altLang="zh-CN" b="1" dirty="0" err="1" smtClean="0">
                <a:solidFill>
                  <a:srgbClr val="000000"/>
                </a:solidFill>
                <a:cs typeface="Times New Roman" pitchFamily="18" charset="0"/>
              </a:rPr>
              <a:t>i,j</a:t>
            </a:r>
            <a:r>
              <a:rPr kumimoji="1" lang="zh-CN" altLang="en-US" b="1" dirty="0" smtClean="0">
                <a:solidFill>
                  <a:srgbClr val="000000"/>
                </a:solidFill>
              </a:rPr>
              <a:t>：</a:t>
            </a:r>
            <a:r>
              <a:rPr kumimoji="1"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″;   </a:t>
            </a:r>
            <a:r>
              <a:rPr kumimoji="1" lang="en-US" altLang="zh-CN" b="1" dirty="0" smtClean="0">
                <a:solidFill>
                  <a:srgbClr val="006600"/>
                </a:solidFill>
                <a:cs typeface="Times New Roman" pitchFamily="18" charset="0"/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  <a:cs typeface="Times New Roman" pitchFamily="18" charset="0"/>
              </a:rPr>
              <a:t>输出提示信息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None/>
            </a:pPr>
            <a:r>
              <a:rPr kumimoji="1"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kumimoji="1" lang="zh-CN" altLang="en-US" b="1" dirty="0" smtClean="0">
                <a:solidFill>
                  <a:srgbClr val="000000"/>
                </a:solidFill>
                <a:cs typeface="Times New Roman" pitchFamily="18" charset="0"/>
              </a:rPr>
              <a:t>    </a:t>
            </a:r>
            <a:r>
              <a:rPr kumimoji="1" lang="en-US" altLang="zh-CN" b="1" dirty="0">
                <a:solidFill>
                  <a:srgbClr val="0070C0"/>
                </a:solidFill>
                <a:cs typeface="Times New Roman" pitchFamily="18" charset="0"/>
              </a:rPr>
              <a:t>int </a:t>
            </a:r>
            <a:r>
              <a:rPr kumimoji="1" lang="en-US" altLang="zh-CN" b="1" dirty="0" err="1" smtClean="0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kumimoji="1"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, j;	                   </a:t>
            </a:r>
            <a:r>
              <a:rPr kumimoji="1" lang="en-US" altLang="zh-CN" b="1" dirty="0" smtClean="0">
                <a:solidFill>
                  <a:srgbClr val="006600"/>
                </a:solidFill>
                <a:cs typeface="Times New Roman" pitchFamily="18" charset="0"/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  <a:cs typeface="Times New Roman" pitchFamily="18" charset="0"/>
              </a:rPr>
              <a:t>说明变量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kumimoji="1"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kumimoji="1" lang="zh-CN" altLang="en-US" b="1" dirty="0" smtClean="0">
                <a:solidFill>
                  <a:srgbClr val="000000"/>
                </a:solidFill>
                <a:cs typeface="Times New Roman" pitchFamily="18" charset="0"/>
              </a:rPr>
              <a:t>    </a:t>
            </a:r>
            <a:r>
              <a:rPr kumimoji="1" lang="en-US" altLang="zh-CN" b="1" dirty="0" err="1" smtClean="0">
                <a:solidFill>
                  <a:srgbClr val="000000"/>
                </a:solidFill>
                <a:cs typeface="Times New Roman" pitchFamily="18" charset="0"/>
              </a:rPr>
              <a:t>cin</a:t>
            </a:r>
            <a:r>
              <a:rPr kumimoji="1"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&gt;&gt;</a:t>
            </a:r>
            <a:r>
              <a:rPr kumimoji="1" lang="en-US" altLang="zh-CN" b="1" dirty="0" err="1" smtClean="0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kumimoji="1"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&gt;&gt;j;     </a:t>
            </a:r>
            <a:r>
              <a:rPr kumimoji="1" lang="en-US" altLang="zh-CN" b="1" dirty="0" smtClean="0">
                <a:solidFill>
                  <a:srgbClr val="006600"/>
                </a:solidFill>
                <a:cs typeface="Times New Roman" pitchFamily="18" charset="0"/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  <a:cs typeface="Times New Roman" pitchFamily="18" charset="0"/>
              </a:rPr>
              <a:t>从键盘上输入变量值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kumimoji="1" lang="en-US" altLang="zh-CN" b="1" dirty="0" smtClean="0">
                <a:solidFill>
                  <a:srgbClr val="006600"/>
                </a:solidFill>
                <a:cs typeface="Times New Roman" pitchFamily="18" charset="0"/>
              </a:rPr>
              <a:t>	</a:t>
            </a:r>
            <a:r>
              <a:rPr kumimoji="1" lang="zh-CN" altLang="en-US" b="1" dirty="0" smtClean="0">
                <a:solidFill>
                  <a:srgbClr val="006600"/>
                </a:solidFill>
                <a:cs typeface="Times New Roman" pitchFamily="18" charset="0"/>
              </a:rPr>
              <a:t>    </a:t>
            </a:r>
            <a:r>
              <a:rPr kumimoji="1" lang="en-US" altLang="zh-CN" b="1" dirty="0" err="1" smtClean="0">
                <a:solidFill>
                  <a:srgbClr val="000000"/>
                </a:solidFill>
                <a:cs typeface="Times New Roman" pitchFamily="18" charset="0"/>
              </a:rPr>
              <a:t>cout</a:t>
            </a:r>
            <a:r>
              <a:rPr kumimoji="1"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&lt;&lt;″The sum is: ″&lt;&lt;</a:t>
            </a:r>
            <a:r>
              <a:rPr kumimoji="1" lang="en-US" altLang="zh-CN" b="1" dirty="0" err="1" smtClean="0">
                <a:solidFill>
                  <a:srgbClr val="000000"/>
                </a:solidFill>
                <a:cs typeface="Times New Roman" pitchFamily="18" charset="0"/>
              </a:rPr>
              <a:t>i+j</a:t>
            </a:r>
            <a:r>
              <a:rPr kumimoji="1"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&lt;&lt;′ \n ′; </a:t>
            </a:r>
            <a:r>
              <a:rPr kumimoji="1" lang="en-US" altLang="zh-CN" b="1" dirty="0" smtClean="0">
                <a:solidFill>
                  <a:srgbClr val="006600"/>
                </a:solidFill>
                <a:cs typeface="Times New Roman" pitchFamily="18" charset="0"/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  <a:cs typeface="Times New Roman" pitchFamily="18" charset="0"/>
              </a:rPr>
              <a:t>输出提示和结果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kumimoji="1"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kumimoji="1" lang="zh-CN" altLang="en-US" b="1" dirty="0" smtClean="0">
                <a:solidFill>
                  <a:srgbClr val="000000"/>
                </a:solidFill>
                <a:cs typeface="Times New Roman" pitchFamily="18" charset="0"/>
              </a:rPr>
              <a:t>    </a:t>
            </a:r>
            <a:r>
              <a:rPr kumimoji="1" lang="en-US" altLang="zh-CN" b="1" dirty="0">
                <a:solidFill>
                  <a:srgbClr val="0070C0"/>
                </a:solidFill>
                <a:cs typeface="Times New Roman" pitchFamily="18" charset="0"/>
              </a:rPr>
              <a:t>return </a:t>
            </a:r>
            <a:r>
              <a:rPr kumimoji="1"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0; </a:t>
            </a:r>
            <a:r>
              <a:rPr kumimoji="1" lang="en-US" altLang="zh-CN" b="1" dirty="0" smtClean="0">
                <a:solidFill>
                  <a:srgbClr val="006600"/>
                </a:solidFill>
                <a:cs typeface="Times New Roman" pitchFamily="18" charset="0"/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  <a:cs typeface="Times New Roman" pitchFamily="18" charset="0"/>
              </a:rPr>
              <a:t>返回结果</a:t>
            </a:r>
            <a:r>
              <a:rPr kumimoji="1"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 }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实数常量的注意点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/>
              <a:t>因为十进制小数通常不能转换为有限位数的二进制小数，因此实数常量往往是</a:t>
            </a:r>
            <a:r>
              <a:rPr kumimoji="1" lang="zh-CN" altLang="en-US" sz="3600" i="1" dirty="0" smtClean="0"/>
              <a:t>不绝对精确</a:t>
            </a:r>
            <a:r>
              <a:rPr kumimoji="1" lang="zh-CN" altLang="en-US" sz="3600" dirty="0" smtClean="0"/>
              <a:t>的，</a:t>
            </a:r>
            <a:r>
              <a:rPr kumimoji="1" lang="zh-CN" altLang="en-US" sz="3600" dirty="0" smtClean="0"/>
              <a:t>应注意避免判断绝对相等或不等的情况</a:t>
            </a:r>
            <a:r>
              <a:rPr kumimoji="1" lang="zh-CN" altLang="en-US" sz="3600" dirty="0" smtClean="0"/>
              <a:t>。</a:t>
            </a:r>
            <a:endParaRPr kumimoji="1" lang="en-US" altLang="zh-CN" sz="3600" dirty="0" smtClean="0"/>
          </a:p>
          <a:p>
            <a:r>
              <a:rPr kumimoji="1" lang="en-US" altLang="zh-CN" sz="3600" dirty="0" smtClean="0"/>
              <a:t>C++</a:t>
            </a:r>
            <a:r>
              <a:rPr kumimoji="1" lang="zh-CN" altLang="en-US" sz="3600" dirty="0" smtClean="0"/>
              <a:t>中的实数常量默认为</a:t>
            </a:r>
            <a:r>
              <a:rPr kumimoji="1" lang="en-US" altLang="zh-CN" sz="3600" dirty="0" smtClean="0"/>
              <a:t>double</a:t>
            </a:r>
            <a:r>
              <a:rPr kumimoji="1" lang="zh-CN" altLang="en-US" sz="3600" dirty="0" smtClean="0"/>
              <a:t>类型，如加上</a:t>
            </a:r>
            <a:r>
              <a:rPr kumimoji="1" lang="en-US" altLang="zh-CN" sz="3600" dirty="0" smtClean="0"/>
              <a:t>f</a:t>
            </a:r>
            <a:r>
              <a:rPr kumimoji="1" lang="zh-CN" altLang="en-US" sz="3600" dirty="0" smtClean="0"/>
              <a:t>后缀则变成</a:t>
            </a:r>
            <a:r>
              <a:rPr kumimoji="1" lang="en-US" altLang="zh-CN" sz="3600" dirty="0" smtClean="0"/>
              <a:t>float</a:t>
            </a:r>
            <a:r>
              <a:rPr kumimoji="1" lang="zh-CN" altLang="en-US" sz="3600" dirty="0" smtClean="0"/>
              <a:t>类型。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820028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3300"/>
                </a:solidFill>
              </a:rPr>
              <a:t>字符常量：用一对单引号引起来的单个字符，在内存中保存的是字符的</a:t>
            </a:r>
            <a:r>
              <a:rPr lang="en-US" altLang="zh-CN" b="1" dirty="0" smtClean="0">
                <a:solidFill>
                  <a:srgbClr val="0000CC"/>
                </a:solidFill>
              </a:rPr>
              <a:t>ASCII</a:t>
            </a:r>
            <a:r>
              <a:rPr lang="zh-CN" altLang="en-US" b="1" dirty="0" smtClean="0">
                <a:solidFill>
                  <a:srgbClr val="0000CC"/>
                </a:solidFill>
              </a:rPr>
              <a:t>码</a:t>
            </a:r>
            <a:r>
              <a:rPr lang="zh-CN" altLang="en-US" b="1" dirty="0" smtClean="0">
                <a:solidFill>
                  <a:srgbClr val="FF3300"/>
                </a:solidFill>
              </a:rPr>
              <a:t>值。</a:t>
            </a:r>
            <a:endParaRPr lang="en-US" altLang="zh-CN" b="1" dirty="0" smtClean="0">
              <a:solidFill>
                <a:srgbClr val="FF3300"/>
              </a:solidFill>
            </a:endParaRPr>
          </a:p>
          <a:p>
            <a:r>
              <a:rPr lang="zh-CN" altLang="en-US" b="1" dirty="0" smtClean="0"/>
              <a:t>字符常量的类型是</a:t>
            </a:r>
            <a:r>
              <a:rPr lang="en-US" altLang="zh-CN" b="1" dirty="0" smtClean="0">
                <a:solidFill>
                  <a:srgbClr val="0000FF"/>
                </a:solidFill>
              </a:rPr>
              <a:t>char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	</a:t>
            </a:r>
            <a:r>
              <a:rPr lang="en-US" altLang="zh-CN" b="1" i="1" dirty="0" smtClean="0"/>
              <a:t>TIPS</a:t>
            </a:r>
            <a:r>
              <a:rPr lang="zh-CN" altLang="en-US" b="1" i="1" dirty="0" smtClean="0"/>
              <a:t>：注意单字符变量和字符常量的区别！</a:t>
            </a:r>
            <a:endParaRPr lang="en-US" altLang="zh-CN" b="1" i="1" dirty="0" smtClean="0"/>
          </a:p>
          <a:p>
            <a:r>
              <a:rPr lang="zh-CN" altLang="en-US" b="1" dirty="0" smtClean="0">
                <a:solidFill>
                  <a:srgbClr val="FF3300"/>
                </a:solidFill>
              </a:rPr>
              <a:t>例：</a:t>
            </a:r>
            <a:r>
              <a:rPr lang="en-US" altLang="zh-CN" b="1" dirty="0" smtClean="0">
                <a:solidFill>
                  <a:srgbClr val="FF3300"/>
                </a:solidFill>
              </a:rPr>
              <a:t>	</a:t>
            </a:r>
            <a:r>
              <a:rPr lang="pt-BR" altLang="zh-CN" b="1" dirty="0" smtClean="0">
                <a:solidFill>
                  <a:srgbClr val="FF3300"/>
                </a:solidFill>
              </a:rPr>
              <a:t>'a' 		</a:t>
            </a:r>
            <a:r>
              <a:rPr lang="pt-BR" altLang="zh-CN" b="1" dirty="0" smtClean="0">
                <a:solidFill>
                  <a:srgbClr val="00B050"/>
                </a:solidFill>
              </a:rPr>
              <a:t>//</a:t>
            </a:r>
            <a:r>
              <a:rPr lang="zh-CN" altLang="pt-BR" b="1" dirty="0" smtClean="0">
                <a:solidFill>
                  <a:srgbClr val="00B050"/>
                </a:solidFill>
              </a:rPr>
              <a:t>字符</a:t>
            </a:r>
            <a:r>
              <a:rPr lang="pt-BR" altLang="zh-CN" b="1" dirty="0" smtClean="0">
                <a:solidFill>
                  <a:srgbClr val="00B050"/>
                </a:solidFill>
              </a:rPr>
              <a:t>a</a:t>
            </a:r>
          </a:p>
          <a:p>
            <a:pPr>
              <a:buNone/>
            </a:pPr>
            <a:r>
              <a:rPr lang="pt-BR" altLang="zh-CN" b="1" dirty="0" smtClean="0">
                <a:solidFill>
                  <a:srgbClr val="FF3300"/>
                </a:solidFill>
              </a:rPr>
              <a:t>				'</a:t>
            </a:r>
            <a:r>
              <a:rPr lang="en-US" altLang="zh-CN" b="1" dirty="0" smtClean="0">
                <a:solidFill>
                  <a:srgbClr val="FF3300"/>
                </a:solidFill>
              </a:rPr>
              <a:t>@</a:t>
            </a:r>
            <a:r>
              <a:rPr lang="pt-BR" altLang="zh-CN" b="1" dirty="0" smtClean="0">
                <a:solidFill>
                  <a:srgbClr val="FF3300"/>
                </a:solidFill>
              </a:rPr>
              <a:t>' 		</a:t>
            </a:r>
            <a:r>
              <a:rPr lang="pt-BR" altLang="zh-CN" b="1" dirty="0" smtClean="0">
                <a:solidFill>
                  <a:srgbClr val="00B050"/>
                </a:solidFill>
              </a:rPr>
              <a:t>//</a:t>
            </a:r>
            <a:r>
              <a:rPr lang="zh-CN" altLang="pt-BR" b="1" dirty="0" smtClean="0">
                <a:solidFill>
                  <a:srgbClr val="00B050"/>
                </a:solidFill>
              </a:rPr>
              <a:t>字符</a:t>
            </a:r>
            <a:r>
              <a:rPr lang="pt-BR" altLang="zh-CN" b="1" dirty="0" smtClean="0">
                <a:solidFill>
                  <a:srgbClr val="00B050"/>
                </a:solidFill>
              </a:rPr>
              <a:t>@</a:t>
            </a:r>
          </a:p>
          <a:p>
            <a:pPr>
              <a:buNone/>
            </a:pPr>
            <a:r>
              <a:rPr lang="pt-BR" altLang="zh-CN" b="1" dirty="0" smtClean="0">
                <a:solidFill>
                  <a:srgbClr val="FF3300"/>
                </a:solidFill>
              </a:rPr>
              <a:t>				'4'			</a:t>
            </a:r>
            <a:r>
              <a:rPr lang="pt-BR" altLang="zh-CN" b="1" dirty="0" smtClean="0">
                <a:solidFill>
                  <a:srgbClr val="00B050"/>
                </a:solidFill>
              </a:rPr>
              <a:t>//</a:t>
            </a:r>
            <a:r>
              <a:rPr lang="zh-CN" altLang="pt-BR" b="1" dirty="0" smtClean="0">
                <a:solidFill>
                  <a:srgbClr val="00B050"/>
                </a:solidFill>
              </a:rPr>
              <a:t>字符</a:t>
            </a:r>
            <a:r>
              <a:rPr lang="pt-BR" altLang="zh-CN" b="1" dirty="0" smtClean="0">
                <a:solidFill>
                  <a:srgbClr val="00B050"/>
                </a:solidFill>
              </a:rPr>
              <a:t>4</a:t>
            </a:r>
          </a:p>
          <a:p>
            <a:pPr>
              <a:buNone/>
            </a:pPr>
            <a:r>
              <a:rPr lang="pt-BR" altLang="zh-CN" b="1" dirty="0" smtClean="0">
                <a:solidFill>
                  <a:srgbClr val="FF3300"/>
                </a:solidFill>
              </a:rPr>
              <a:t>				</a:t>
            </a:r>
            <a:r>
              <a:rPr lang="nl-NL" altLang="zh-CN" b="1" dirty="0">
                <a:solidFill>
                  <a:srgbClr val="FF3300"/>
                </a:solidFill>
              </a:rPr>
              <a:t>' '</a:t>
            </a:r>
            <a:r>
              <a:rPr lang="pt-BR" altLang="zh-CN" b="1" dirty="0" smtClean="0">
                <a:solidFill>
                  <a:srgbClr val="FF3300"/>
                </a:solidFill>
              </a:rPr>
              <a:t>			</a:t>
            </a:r>
            <a:r>
              <a:rPr lang="pt-BR" altLang="zh-CN" b="1" dirty="0" smtClean="0">
                <a:solidFill>
                  <a:srgbClr val="00B050"/>
                </a:solidFill>
              </a:rPr>
              <a:t>//</a:t>
            </a:r>
            <a:r>
              <a:rPr lang="zh-CN" altLang="pt-BR" b="1" dirty="0" smtClean="0">
                <a:solidFill>
                  <a:srgbClr val="00B050"/>
                </a:solidFill>
              </a:rPr>
              <a:t>空格字符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287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转义字符（转义序列）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控制字符等无法直接显示的字符，可以用转义字符来间接表示。</a:t>
            </a:r>
            <a:endParaRPr lang="en-US" altLang="zh-CN" dirty="0" smtClean="0"/>
          </a:p>
          <a:p>
            <a:r>
              <a:rPr lang="en-US" altLang="zh-CN" dirty="0" smtClean="0"/>
              <a:t>I . </a:t>
            </a:r>
            <a:r>
              <a:rPr lang="zh-CN" altLang="en-US" dirty="0" smtClean="0"/>
              <a:t>常用的转义字符</a:t>
            </a:r>
            <a:endParaRPr lang="en-US" altLang="zh-CN" dirty="0" smtClean="0"/>
          </a:p>
          <a:p>
            <a:pPr>
              <a:buNone/>
            </a:pPr>
            <a:r>
              <a:rPr kumimoji="1" lang="en-US" altLang="zh-CN" b="1" dirty="0" smtClean="0"/>
              <a:t>	</a:t>
            </a:r>
            <a:r>
              <a:rPr kumimoji="1" lang="zh-CN" altLang="en-US" b="1" dirty="0" smtClean="0"/>
              <a:t>例：</a:t>
            </a:r>
            <a:r>
              <a:rPr kumimoji="1" lang="en-US" altLang="zh-CN" b="1" dirty="0" smtClean="0"/>
              <a:t>	'\n' 		//</a:t>
            </a:r>
            <a:r>
              <a:rPr kumimoji="1" lang="zh-CN" altLang="en-US" b="1" dirty="0" smtClean="0"/>
              <a:t>换行</a:t>
            </a:r>
          </a:p>
          <a:p>
            <a:pPr>
              <a:buNone/>
            </a:pPr>
            <a:r>
              <a:rPr kumimoji="1" lang="zh-CN" altLang="en-US" b="1" dirty="0" smtClean="0"/>
              <a:t>	</a:t>
            </a:r>
            <a:r>
              <a:rPr kumimoji="1" lang="en-US" altLang="zh-CN" b="1" dirty="0" smtClean="0"/>
              <a:t>			'\\'    	//</a:t>
            </a:r>
            <a:r>
              <a:rPr kumimoji="1" lang="zh-CN" altLang="en-US" b="1" dirty="0" smtClean="0"/>
              <a:t>字符</a:t>
            </a:r>
            <a:r>
              <a:rPr kumimoji="1" lang="en-US" altLang="zh-CN" b="1" dirty="0" smtClean="0"/>
              <a:t>\</a:t>
            </a:r>
          </a:p>
          <a:p>
            <a:pPr>
              <a:buNone/>
            </a:pPr>
            <a:r>
              <a:rPr kumimoji="1" lang="zh-CN" altLang="en-US" b="1" dirty="0" smtClean="0"/>
              <a:t>	</a:t>
            </a:r>
            <a:r>
              <a:rPr kumimoji="1" lang="en-US" altLang="zh-CN" b="1" dirty="0" smtClean="0"/>
              <a:t>			'\t'   		//</a:t>
            </a:r>
            <a:r>
              <a:rPr kumimoji="1" lang="zh-CN" altLang="en-US" b="1" dirty="0" smtClean="0"/>
              <a:t>制表</a:t>
            </a:r>
            <a:endParaRPr kumimoji="1" lang="en-US" altLang="zh-CN" b="1" dirty="0" smtClean="0"/>
          </a:p>
          <a:p>
            <a:pPr>
              <a:buNone/>
            </a:pPr>
            <a:r>
              <a:rPr kumimoji="1" lang="zh-CN" altLang="en-US" b="1" dirty="0" smtClean="0"/>
              <a:t>				</a:t>
            </a:r>
            <a:r>
              <a:rPr kumimoji="1" lang="en-US" altLang="zh-CN" b="1" dirty="0" smtClean="0"/>
              <a:t>'\''    	//</a:t>
            </a:r>
            <a:r>
              <a:rPr kumimoji="1" lang="zh-CN" altLang="en-US" b="1" dirty="0" smtClean="0"/>
              <a:t>字符</a:t>
            </a:r>
            <a:r>
              <a:rPr kumimoji="1" lang="en-US" altLang="zh-CN" b="1" dirty="0" smtClean="0"/>
              <a:t>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80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转义字符（转义序列）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II . </a:t>
            </a:r>
            <a:r>
              <a:rPr lang="zh-CN" altLang="en-US" dirty="0" smtClean="0"/>
              <a:t>任意字符的八进制转义表示</a:t>
            </a:r>
            <a:endParaRPr lang="en-US" altLang="zh-CN" dirty="0" smtClean="0"/>
          </a:p>
          <a:p>
            <a:pPr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	</a:t>
            </a:r>
            <a:r>
              <a:rPr lang="zh-CN" altLang="en-US" b="1" dirty="0" smtClean="0">
                <a:solidFill>
                  <a:srgbClr val="FF3300"/>
                </a:solidFill>
              </a:rPr>
              <a:t>形式：</a:t>
            </a:r>
            <a:r>
              <a:rPr lang="pt-BR" altLang="zh-CN" b="1" dirty="0" smtClean="0">
                <a:solidFill>
                  <a:srgbClr val="FF3300"/>
                </a:solidFill>
              </a:rPr>
              <a:t> </a:t>
            </a:r>
            <a:r>
              <a:rPr lang="en-US" altLang="zh-CN" b="1" dirty="0" smtClean="0">
                <a:solidFill>
                  <a:srgbClr val="FF3300"/>
                </a:solidFill>
              </a:rPr>
              <a:t>'</a:t>
            </a:r>
            <a:r>
              <a:rPr lang="pt-BR" altLang="zh-CN" b="1" dirty="0" smtClean="0">
                <a:solidFill>
                  <a:srgbClr val="FF3300"/>
                </a:solidFill>
              </a:rPr>
              <a:t>\nnn' </a:t>
            </a:r>
            <a:r>
              <a:rPr lang="en-US" altLang="zh-CN" b="1" dirty="0" smtClean="0">
                <a:solidFill>
                  <a:srgbClr val="FF3300"/>
                </a:solidFill>
              </a:rPr>
              <a:t>(1-3</a:t>
            </a:r>
            <a:r>
              <a:rPr lang="zh-CN" altLang="en-US" b="1" dirty="0" smtClean="0">
                <a:solidFill>
                  <a:srgbClr val="FF3300"/>
                </a:solidFill>
              </a:rPr>
              <a:t>位的</a:t>
            </a:r>
            <a:r>
              <a:rPr lang="en-US" altLang="zh-CN" b="1" dirty="0" smtClean="0">
                <a:solidFill>
                  <a:srgbClr val="FF3300"/>
                </a:solidFill>
              </a:rPr>
              <a:t>8</a:t>
            </a:r>
            <a:r>
              <a:rPr lang="zh-CN" altLang="en-US" b="1" dirty="0" smtClean="0">
                <a:solidFill>
                  <a:srgbClr val="FF3300"/>
                </a:solidFill>
              </a:rPr>
              <a:t>进制数值</a:t>
            </a:r>
            <a:r>
              <a:rPr lang="en-US" altLang="zh-CN" b="1" dirty="0" smtClean="0">
                <a:solidFill>
                  <a:srgbClr val="FF3300"/>
                </a:solidFill>
              </a:rPr>
              <a:t>)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	</a:t>
            </a:r>
            <a:r>
              <a:rPr lang="zh-CN" altLang="en-US" b="1" dirty="0" smtClean="0">
                <a:solidFill>
                  <a:srgbClr val="FF3300"/>
                </a:solidFill>
              </a:rPr>
              <a:t>例：</a:t>
            </a:r>
            <a:r>
              <a:rPr lang="en-US" altLang="zh-CN" b="1" dirty="0" smtClean="0">
                <a:solidFill>
                  <a:srgbClr val="FF3300"/>
                </a:solidFill>
              </a:rPr>
              <a:t>	 '\141' </a:t>
            </a:r>
            <a:r>
              <a:rPr lang="pt-BR" altLang="zh-CN" b="1" dirty="0" smtClean="0">
                <a:solidFill>
                  <a:srgbClr val="FF3300"/>
                </a:solidFill>
              </a:rPr>
              <a:t>		</a:t>
            </a:r>
            <a:r>
              <a:rPr lang="pt-BR" altLang="zh-CN" b="1" dirty="0" smtClean="0">
                <a:solidFill>
                  <a:srgbClr val="00B050"/>
                </a:solidFill>
              </a:rPr>
              <a:t>//</a:t>
            </a:r>
            <a:r>
              <a:rPr lang="zh-CN" altLang="pt-BR" b="1" dirty="0" smtClean="0">
                <a:solidFill>
                  <a:srgbClr val="00B050"/>
                </a:solidFill>
              </a:rPr>
              <a:t>字符</a:t>
            </a:r>
            <a:r>
              <a:rPr lang="pt-BR" altLang="zh-CN" b="1" dirty="0" smtClean="0">
                <a:solidFill>
                  <a:srgbClr val="00B050"/>
                </a:solidFill>
              </a:rPr>
              <a:t>a</a:t>
            </a:r>
          </a:p>
          <a:p>
            <a:pPr>
              <a:buNone/>
            </a:pPr>
            <a:r>
              <a:rPr lang="pt-BR" altLang="zh-CN" b="1" dirty="0" smtClean="0">
                <a:solidFill>
                  <a:srgbClr val="00B050"/>
                </a:solidFill>
              </a:rPr>
              <a:t>		</a:t>
            </a:r>
            <a:r>
              <a:rPr lang="en-US" altLang="zh-CN" b="1" dirty="0" smtClean="0">
                <a:solidFill>
                  <a:srgbClr val="FF3300"/>
                </a:solidFill>
              </a:rPr>
              <a:t>		 '\101' </a:t>
            </a:r>
            <a:r>
              <a:rPr lang="pt-BR" altLang="zh-CN" b="1" dirty="0" smtClean="0">
                <a:solidFill>
                  <a:srgbClr val="FF3300"/>
                </a:solidFill>
              </a:rPr>
              <a:t>		</a:t>
            </a:r>
            <a:r>
              <a:rPr lang="pt-BR" altLang="zh-CN" b="1" dirty="0" smtClean="0">
                <a:solidFill>
                  <a:srgbClr val="00B050"/>
                </a:solidFill>
              </a:rPr>
              <a:t>//</a:t>
            </a:r>
            <a:r>
              <a:rPr lang="zh-CN" altLang="pt-BR" b="1" dirty="0" smtClean="0">
                <a:solidFill>
                  <a:srgbClr val="00B050"/>
                </a:solidFill>
              </a:rPr>
              <a:t>字符</a:t>
            </a:r>
            <a:r>
              <a:rPr lang="en-US" altLang="zh-CN" b="1" dirty="0" smtClean="0">
                <a:solidFill>
                  <a:srgbClr val="00B050"/>
                </a:solidFill>
              </a:rPr>
              <a:t>A</a:t>
            </a:r>
          </a:p>
          <a:p>
            <a:pPr>
              <a:buNone/>
            </a:pPr>
            <a:r>
              <a:rPr lang="pt-BR" altLang="zh-CN" b="1" dirty="0" smtClean="0">
                <a:solidFill>
                  <a:srgbClr val="00B050"/>
                </a:solidFill>
              </a:rPr>
              <a:t>		</a:t>
            </a:r>
            <a:r>
              <a:rPr lang="en-US" altLang="zh-CN" b="1" dirty="0" smtClean="0">
                <a:solidFill>
                  <a:srgbClr val="FF3300"/>
                </a:solidFill>
              </a:rPr>
              <a:t>		 '\12' </a:t>
            </a:r>
            <a:r>
              <a:rPr lang="pt-BR" altLang="zh-CN" b="1" dirty="0" smtClean="0">
                <a:solidFill>
                  <a:srgbClr val="FF3300"/>
                </a:solidFill>
              </a:rPr>
              <a:t>		</a:t>
            </a:r>
            <a:r>
              <a:rPr lang="pt-BR" altLang="zh-CN" b="1" dirty="0" smtClean="0">
                <a:solidFill>
                  <a:srgbClr val="00B050"/>
                </a:solidFill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</a:rPr>
              <a:t>换行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B050"/>
                </a:solidFill>
              </a:rPr>
              <a:t>	</a:t>
            </a:r>
            <a:r>
              <a:rPr lang="zh-CN" altLang="en-US" b="1" dirty="0" smtClean="0"/>
              <a:t>注意：和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进制的整数常量表示的区别。</a:t>
            </a:r>
            <a:endParaRPr lang="en-US" altLang="zh-CN" b="1" dirty="0" smtClean="0"/>
          </a:p>
          <a:p>
            <a:pPr>
              <a:buNone/>
            </a:pPr>
            <a:endParaRPr lang="en-US" altLang="zh-CN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altLang="zh-CN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1625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转义字符（转义序列）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III . </a:t>
            </a:r>
            <a:r>
              <a:rPr lang="zh-CN" altLang="en-US" dirty="0" smtClean="0"/>
              <a:t>任意字符的十六进制转义表示</a:t>
            </a:r>
            <a:endParaRPr lang="en-US" altLang="zh-CN" dirty="0" smtClean="0"/>
          </a:p>
          <a:p>
            <a:pPr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	</a:t>
            </a:r>
            <a:r>
              <a:rPr lang="zh-CN" altLang="en-US" b="1" dirty="0" smtClean="0">
                <a:solidFill>
                  <a:srgbClr val="FF3300"/>
                </a:solidFill>
              </a:rPr>
              <a:t>形式：</a:t>
            </a:r>
            <a:r>
              <a:rPr lang="pt-BR" altLang="zh-CN" b="1" dirty="0" smtClean="0">
                <a:solidFill>
                  <a:srgbClr val="FF3300"/>
                </a:solidFill>
              </a:rPr>
              <a:t> '\</a:t>
            </a:r>
            <a:r>
              <a:rPr lang="en-US" altLang="zh-CN" b="1" dirty="0" smtClean="0">
                <a:solidFill>
                  <a:srgbClr val="FF3300"/>
                </a:solidFill>
              </a:rPr>
              <a:t>x</a:t>
            </a:r>
            <a:r>
              <a:rPr lang="pt-BR" altLang="zh-CN" b="1" dirty="0" smtClean="0">
                <a:solidFill>
                  <a:srgbClr val="FF3300"/>
                </a:solidFill>
              </a:rPr>
              <a:t>nn' </a:t>
            </a:r>
            <a:r>
              <a:rPr lang="en-US" altLang="zh-CN" b="1" dirty="0" smtClean="0">
                <a:solidFill>
                  <a:srgbClr val="FF3300"/>
                </a:solidFill>
              </a:rPr>
              <a:t>(1-2</a:t>
            </a:r>
            <a:r>
              <a:rPr lang="zh-CN" altLang="en-US" b="1" dirty="0" smtClean="0">
                <a:solidFill>
                  <a:srgbClr val="FF3300"/>
                </a:solidFill>
              </a:rPr>
              <a:t>位的</a:t>
            </a:r>
            <a:r>
              <a:rPr lang="en-US" altLang="zh-CN" b="1" dirty="0" smtClean="0">
                <a:solidFill>
                  <a:srgbClr val="FF3300"/>
                </a:solidFill>
              </a:rPr>
              <a:t>16</a:t>
            </a:r>
            <a:r>
              <a:rPr lang="zh-CN" altLang="en-US" b="1" dirty="0" smtClean="0">
                <a:solidFill>
                  <a:srgbClr val="FF3300"/>
                </a:solidFill>
              </a:rPr>
              <a:t>进制数值</a:t>
            </a:r>
            <a:r>
              <a:rPr lang="en-US" altLang="zh-CN" b="1" dirty="0" smtClean="0">
                <a:solidFill>
                  <a:srgbClr val="FF3300"/>
                </a:solidFill>
              </a:rPr>
              <a:t>)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	</a:t>
            </a:r>
            <a:r>
              <a:rPr lang="zh-CN" altLang="en-US" b="1" dirty="0" smtClean="0">
                <a:solidFill>
                  <a:srgbClr val="FF3300"/>
                </a:solidFill>
              </a:rPr>
              <a:t>例：</a:t>
            </a:r>
            <a:r>
              <a:rPr lang="en-US" altLang="zh-CN" b="1" dirty="0" smtClean="0">
                <a:solidFill>
                  <a:srgbClr val="FF3300"/>
                </a:solidFill>
              </a:rPr>
              <a:t>	 '\x61' </a:t>
            </a:r>
            <a:r>
              <a:rPr lang="pt-BR" altLang="zh-CN" b="1" dirty="0" smtClean="0">
                <a:solidFill>
                  <a:srgbClr val="FF3300"/>
                </a:solidFill>
              </a:rPr>
              <a:t>		</a:t>
            </a:r>
            <a:r>
              <a:rPr lang="pt-BR" altLang="zh-CN" b="1" dirty="0" smtClean="0">
                <a:solidFill>
                  <a:srgbClr val="00B050"/>
                </a:solidFill>
              </a:rPr>
              <a:t>//</a:t>
            </a:r>
            <a:r>
              <a:rPr lang="zh-CN" altLang="pt-BR" b="1" dirty="0" smtClean="0">
                <a:solidFill>
                  <a:srgbClr val="00B050"/>
                </a:solidFill>
              </a:rPr>
              <a:t>字符</a:t>
            </a:r>
            <a:r>
              <a:rPr lang="pt-BR" altLang="zh-CN" b="1" dirty="0" smtClean="0">
                <a:solidFill>
                  <a:srgbClr val="00B050"/>
                </a:solidFill>
              </a:rPr>
              <a:t>a</a:t>
            </a:r>
          </a:p>
          <a:p>
            <a:pPr>
              <a:buNone/>
            </a:pPr>
            <a:r>
              <a:rPr lang="pt-BR" altLang="zh-CN" b="1" dirty="0" smtClean="0">
                <a:solidFill>
                  <a:srgbClr val="00B050"/>
                </a:solidFill>
              </a:rPr>
              <a:t>		</a:t>
            </a:r>
            <a:r>
              <a:rPr lang="en-US" altLang="zh-CN" b="1" dirty="0" smtClean="0">
                <a:solidFill>
                  <a:srgbClr val="FF3300"/>
                </a:solidFill>
              </a:rPr>
              <a:t>		 '\x41' </a:t>
            </a:r>
            <a:r>
              <a:rPr lang="pt-BR" altLang="zh-CN" b="1" dirty="0" smtClean="0">
                <a:solidFill>
                  <a:srgbClr val="FF3300"/>
                </a:solidFill>
              </a:rPr>
              <a:t>		</a:t>
            </a:r>
            <a:r>
              <a:rPr lang="pt-BR" altLang="zh-CN" b="1" dirty="0" smtClean="0">
                <a:solidFill>
                  <a:srgbClr val="00B050"/>
                </a:solidFill>
              </a:rPr>
              <a:t>//</a:t>
            </a:r>
            <a:r>
              <a:rPr lang="zh-CN" altLang="pt-BR" b="1" dirty="0" smtClean="0">
                <a:solidFill>
                  <a:srgbClr val="00B050"/>
                </a:solidFill>
              </a:rPr>
              <a:t>字符</a:t>
            </a:r>
            <a:r>
              <a:rPr lang="en-US" altLang="zh-CN" b="1" dirty="0" smtClean="0">
                <a:solidFill>
                  <a:srgbClr val="00B050"/>
                </a:solidFill>
              </a:rPr>
              <a:t>A</a:t>
            </a:r>
          </a:p>
          <a:p>
            <a:pPr>
              <a:buNone/>
            </a:pPr>
            <a:r>
              <a:rPr lang="pt-BR" altLang="zh-CN" b="1" dirty="0" smtClean="0">
                <a:solidFill>
                  <a:srgbClr val="00B050"/>
                </a:solidFill>
              </a:rPr>
              <a:t>		</a:t>
            </a:r>
            <a:r>
              <a:rPr lang="en-US" altLang="zh-CN" b="1" dirty="0" smtClean="0">
                <a:solidFill>
                  <a:srgbClr val="FF3300"/>
                </a:solidFill>
              </a:rPr>
              <a:t>		 '\</a:t>
            </a:r>
            <a:r>
              <a:rPr lang="en-US" altLang="zh-CN" b="1" dirty="0" err="1" smtClean="0">
                <a:solidFill>
                  <a:srgbClr val="FF3300"/>
                </a:solidFill>
              </a:rPr>
              <a:t>xa</a:t>
            </a:r>
            <a:r>
              <a:rPr lang="en-US" altLang="zh-CN" b="1" dirty="0" smtClean="0">
                <a:solidFill>
                  <a:srgbClr val="FF3300"/>
                </a:solidFill>
              </a:rPr>
              <a:t>' </a:t>
            </a:r>
            <a:r>
              <a:rPr lang="pt-BR" altLang="zh-CN" b="1" dirty="0" smtClean="0">
                <a:solidFill>
                  <a:srgbClr val="FF3300"/>
                </a:solidFill>
              </a:rPr>
              <a:t>		</a:t>
            </a:r>
            <a:r>
              <a:rPr lang="pt-BR" altLang="zh-CN" b="1" dirty="0" smtClean="0">
                <a:solidFill>
                  <a:srgbClr val="00B050"/>
                </a:solidFill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</a:rPr>
              <a:t>换行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注意</a:t>
            </a:r>
            <a:r>
              <a:rPr lang="zh-CN" altLang="en-US" b="1" dirty="0"/>
              <a:t>：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16</a:t>
            </a:r>
            <a:r>
              <a:rPr lang="zh-CN" altLang="en-US" b="1" dirty="0" smtClean="0"/>
              <a:t>进制的</a:t>
            </a:r>
            <a:r>
              <a:rPr lang="zh-CN" altLang="en-US" b="1" dirty="0"/>
              <a:t>整数常量</a:t>
            </a:r>
            <a:r>
              <a:rPr lang="zh-CN" altLang="en-US" b="1" dirty="0" smtClean="0"/>
              <a:t>表示的区别，另外这里的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必须小写。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5204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当中的三个“零”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问：能说出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 '0' </a:t>
            </a:r>
            <a:r>
              <a:rPr lang="zh-CN" altLang="en-US" b="1" dirty="0" smtClean="0"/>
              <a:t>和 </a:t>
            </a:r>
            <a:r>
              <a:rPr lang="en-US" altLang="zh-CN" b="1" dirty="0" smtClean="0"/>
              <a:t>'\0'  </a:t>
            </a:r>
            <a:r>
              <a:rPr lang="zh-CN" altLang="en-US" b="1" dirty="0" smtClean="0"/>
              <a:t>的区别吗？</a:t>
            </a:r>
            <a:endParaRPr lang="en-US" altLang="zh-CN" b="1" dirty="0" smtClean="0"/>
          </a:p>
          <a:p>
            <a:r>
              <a:rPr lang="zh-CN" altLang="en-US" b="1" dirty="0" smtClean="0"/>
              <a:t>答：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pPr>
              <a:buNone/>
            </a:pP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57400" y="3352801"/>
          <a:ext cx="6096000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62230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类型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长度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+mn-cs"/>
                        </a:rPr>
                        <a:t>值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整数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4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'0'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字符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48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'\0'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字符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779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3200" b="1" dirty="0" smtClean="0">
                <a:solidFill>
                  <a:srgbClr val="006600"/>
                </a:solidFill>
              </a:rPr>
              <a:t>字符串常量：</a:t>
            </a:r>
            <a:r>
              <a:rPr lang="zh-CN" altLang="en-US" b="1" dirty="0" smtClean="0">
                <a:solidFill>
                  <a:srgbClr val="FF3300"/>
                </a:solidFill>
              </a:rPr>
              <a:t>用一队双引号引起来的若干个字符（可以为空）</a:t>
            </a:r>
            <a:r>
              <a:rPr lang="zh-CN" altLang="en-US" b="1" dirty="0">
                <a:solidFill>
                  <a:srgbClr val="FF3300"/>
                </a:solidFill>
              </a:rPr>
              <a:t>。</a:t>
            </a:r>
            <a:endParaRPr lang="zh-CN" altLang="en-US" b="1" dirty="0" smtClean="0">
              <a:solidFill>
                <a:srgbClr val="FF3300"/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0000CC"/>
                </a:solidFill>
              </a:rPr>
              <a:t>	</a:t>
            </a:r>
            <a:r>
              <a:rPr lang="zh-CN" altLang="en-US" b="1" dirty="0" smtClean="0">
                <a:solidFill>
                  <a:srgbClr val="0000CC"/>
                </a:solidFill>
              </a:rPr>
              <a:t>例：</a:t>
            </a:r>
            <a:r>
              <a:rPr lang="it-IT" altLang="zh-CN" b="1" dirty="0" smtClean="0">
                <a:solidFill>
                  <a:srgbClr val="0000CC"/>
                </a:solidFill>
              </a:rPr>
              <a:t> "I am a Chinese.","123", "a" </a:t>
            </a:r>
            <a:r>
              <a:rPr lang="it-IT" altLang="zh-CN" b="1" dirty="0">
                <a:solidFill>
                  <a:srgbClr val="0000CC"/>
                </a:solidFill>
              </a:rPr>
              <a:t>, </a:t>
            </a:r>
            <a:r>
              <a:rPr lang="it-IT" altLang="zh-CN" b="1" dirty="0" smtClean="0">
                <a:solidFill>
                  <a:srgbClr val="0000CC"/>
                </a:solidFill>
              </a:rPr>
              <a:t>"</a:t>
            </a:r>
            <a:r>
              <a:rPr lang="it-IT" altLang="zh-CN" b="1" dirty="0">
                <a:solidFill>
                  <a:srgbClr val="0000CC"/>
                </a:solidFill>
              </a:rPr>
              <a:t>"</a:t>
            </a:r>
            <a:endParaRPr lang="it-IT" altLang="zh-CN" b="1" dirty="0" smtClean="0">
              <a:solidFill>
                <a:srgbClr val="0000CC"/>
              </a:solidFill>
            </a:endParaRPr>
          </a:p>
          <a:p>
            <a:r>
              <a:rPr lang="zh-CN" altLang="en-US" dirty="0" smtClean="0"/>
              <a:t>字符串常量的特点：在内存存放字符串时，在最后存放了一个隐藏的</a:t>
            </a:r>
            <a:r>
              <a:rPr lang="en-US" altLang="zh-CN" b="1" dirty="0" smtClean="0">
                <a:solidFill>
                  <a:srgbClr val="0000CC"/>
                </a:solidFill>
              </a:rPr>
              <a:t>'\0'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例：</a:t>
            </a:r>
            <a:r>
              <a:rPr lang="it-IT" altLang="zh-CN" b="1" dirty="0" smtClean="0">
                <a:solidFill>
                  <a:srgbClr val="0000CC"/>
                </a:solidFill>
              </a:rPr>
              <a:t> </a:t>
            </a:r>
            <a:r>
              <a:rPr lang="en-US" altLang="zh-CN" b="1" dirty="0" smtClean="0">
                <a:solidFill>
                  <a:srgbClr val="0000CC"/>
                </a:solidFill>
              </a:rPr>
              <a:t>“a” </a:t>
            </a:r>
            <a:r>
              <a:rPr lang="zh-CN" altLang="en-US" b="1" dirty="0" smtClean="0">
                <a:solidFill>
                  <a:srgbClr val="0000CC"/>
                </a:solidFill>
              </a:rPr>
              <a:t>占据了两个字节，而</a:t>
            </a:r>
            <a:r>
              <a:rPr lang="en-US" altLang="zh-CN" b="1" dirty="0" smtClean="0">
                <a:solidFill>
                  <a:srgbClr val="0000CC"/>
                </a:solidFill>
              </a:rPr>
              <a:t>‘a’</a:t>
            </a:r>
            <a:r>
              <a:rPr lang="zh-CN" altLang="en-US" b="1" dirty="0" smtClean="0">
                <a:solidFill>
                  <a:srgbClr val="0000CC"/>
                </a:solidFill>
              </a:rPr>
              <a:t>只占据一个字节。</a:t>
            </a:r>
            <a:endParaRPr lang="en-US" altLang="zh-CN" b="1" dirty="0" smtClean="0">
              <a:solidFill>
                <a:srgbClr val="0000CC"/>
              </a:solidFill>
            </a:endParaRPr>
          </a:p>
          <a:p>
            <a:r>
              <a:rPr lang="zh-CN" altLang="en-US" dirty="0"/>
              <a:t>字符</a:t>
            </a:r>
            <a:r>
              <a:rPr lang="zh-CN" altLang="en-US" dirty="0" smtClean="0"/>
              <a:t>串</a:t>
            </a:r>
            <a:r>
              <a:rPr lang="zh-CN" altLang="en-US" b="1" dirty="0" smtClean="0"/>
              <a:t>常量的类型是常量数组类型，我们将在第五章当中详细讨论。</a:t>
            </a:r>
            <a:endParaRPr lang="en-US" altLang="zh-CN" b="1" dirty="0" smtClean="0"/>
          </a:p>
          <a:p>
            <a:pPr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5996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zh-CN" altLang="en-US" sz="3200" b="1" dirty="0" smtClean="0">
                <a:solidFill>
                  <a:srgbClr val="006600"/>
                </a:solidFill>
              </a:rPr>
              <a:t>标识符常量：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用常量说明符</a:t>
            </a:r>
            <a:r>
              <a:rPr lang="en-US" altLang="zh-CN" b="1" dirty="0" smtClean="0">
                <a:solidFill>
                  <a:srgbClr val="FF3300"/>
                </a:solidFill>
              </a:rPr>
              <a:t>const</a:t>
            </a:r>
            <a:r>
              <a:rPr lang="zh-CN" altLang="en-US" b="1" dirty="0" smtClean="0"/>
              <a:t>修饰的标识符，</a:t>
            </a:r>
            <a:r>
              <a:rPr lang="zh-CN" altLang="en-US" b="1" dirty="0" smtClean="0">
                <a:solidFill>
                  <a:srgbClr val="000000"/>
                </a:solidFill>
              </a:rPr>
              <a:t>因为其说明和引用形式很像变量，所以也称</a:t>
            </a:r>
            <a:r>
              <a:rPr lang="zh-CN" altLang="en-US" b="1" dirty="0" smtClean="0">
                <a:solidFill>
                  <a:srgbClr val="FF3300"/>
                </a:solidFill>
              </a:rPr>
              <a:t>常变量</a:t>
            </a:r>
            <a:r>
              <a:rPr lang="zh-CN" altLang="en-US" b="1" dirty="0">
                <a:solidFill>
                  <a:srgbClr val="000000"/>
                </a:solidFill>
              </a:rPr>
              <a:t>或者</a:t>
            </a:r>
            <a:r>
              <a:rPr lang="zh-CN" altLang="en-US" b="1" dirty="0" smtClean="0">
                <a:solidFill>
                  <a:srgbClr val="FF3300"/>
                </a:solidFill>
              </a:rPr>
              <a:t>符号常量</a:t>
            </a:r>
            <a:r>
              <a:rPr lang="zh-CN" altLang="en-US" b="1" dirty="0" smtClean="0"/>
              <a:t>；</a:t>
            </a:r>
          </a:p>
          <a:p>
            <a:pPr>
              <a:lnSpc>
                <a:spcPct val="115000"/>
              </a:lnSpc>
            </a:pPr>
            <a:r>
              <a:rPr lang="zh-CN" altLang="en-US" b="1" dirty="0" smtClean="0"/>
              <a:t>例：</a:t>
            </a:r>
            <a:r>
              <a:rPr lang="en-US" altLang="zh-CN" b="1" dirty="0" smtClean="0">
                <a:solidFill>
                  <a:srgbClr val="FF3300"/>
                </a:solidFill>
              </a:rPr>
              <a:t>const</a:t>
            </a:r>
            <a:r>
              <a:rPr lang="en-US" altLang="zh-CN" b="1" dirty="0" smtClean="0"/>
              <a:t>  float  PI=3.14159;</a:t>
            </a:r>
          </a:p>
          <a:p>
            <a:pPr>
              <a:lnSpc>
                <a:spcPct val="115000"/>
              </a:lnSpc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			const </a:t>
            </a:r>
            <a:r>
              <a:rPr lang="en-US" altLang="zh-CN" b="1" dirty="0" smtClean="0"/>
              <a:t> int  </a:t>
            </a:r>
            <a:r>
              <a:rPr lang="en-US" altLang="zh-CN" b="1" dirty="0" err="1" smtClean="0"/>
              <a:t>Number_of_Student</a:t>
            </a:r>
            <a:r>
              <a:rPr lang="en-US" altLang="zh-CN" b="1" dirty="0" smtClean="0"/>
              <a:t>=100;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2461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常变量的说明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buFontTx/>
              <a:buChar char="•"/>
            </a:pPr>
            <a:r>
              <a:rPr lang="zh-CN" altLang="en-US" b="1" dirty="0" smtClean="0">
                <a:solidFill>
                  <a:srgbClr val="000000"/>
                </a:solidFill>
              </a:rPr>
              <a:t>常变量必须也只能在说明时进行初始化；</a:t>
            </a:r>
          </a:p>
          <a:p>
            <a:pPr>
              <a:lnSpc>
                <a:spcPct val="115000"/>
              </a:lnSpc>
              <a:buFontTx/>
              <a:buChar char="•"/>
            </a:pPr>
            <a:r>
              <a:rPr lang="zh-CN" altLang="en-US" b="1" dirty="0" smtClean="0">
                <a:solidFill>
                  <a:srgbClr val="000000"/>
                </a:solidFill>
              </a:rPr>
              <a:t>常变量初始化之后，不允许再被赋值；</a:t>
            </a:r>
          </a:p>
          <a:p>
            <a:pPr>
              <a:lnSpc>
                <a:spcPct val="115000"/>
              </a:lnSpc>
              <a:buFontTx/>
              <a:buChar char="•"/>
            </a:pPr>
            <a:r>
              <a:rPr lang="zh-CN" altLang="en-US" b="1" dirty="0" smtClean="0">
                <a:solidFill>
                  <a:srgbClr val="000000"/>
                </a:solidFill>
              </a:rPr>
              <a:t>常变量也必须先说明后使用；</a:t>
            </a:r>
          </a:p>
          <a:p>
            <a:pPr>
              <a:lnSpc>
                <a:spcPct val="115000"/>
              </a:lnSpc>
              <a:buFontTx/>
              <a:buChar char="•"/>
            </a:pPr>
            <a:r>
              <a:rPr lang="en-US" altLang="zh-CN" b="1" dirty="0" smtClean="0">
                <a:solidFill>
                  <a:srgbClr val="FF3300"/>
                </a:solidFill>
              </a:rPr>
              <a:t>C++</a:t>
            </a:r>
            <a:r>
              <a:rPr lang="zh-CN" altLang="en-US" b="1" dirty="0" smtClean="0">
                <a:solidFill>
                  <a:srgbClr val="FF3300"/>
                </a:solidFill>
              </a:rPr>
              <a:t>建议尽量使用常变量，而不要过多使用文字常量。</a:t>
            </a:r>
            <a:endParaRPr lang="en-US" altLang="zh-CN" b="1" dirty="0" smtClean="0">
              <a:solidFill>
                <a:srgbClr val="FF3300"/>
              </a:solidFill>
            </a:endParaRPr>
          </a:p>
          <a:p>
            <a:pPr>
              <a:lnSpc>
                <a:spcPct val="115000"/>
              </a:lnSpc>
              <a:buNone/>
            </a:pPr>
            <a:r>
              <a:rPr lang="en-US" altLang="zh-CN" b="1" i="1" dirty="0" smtClean="0">
                <a:solidFill>
                  <a:srgbClr val="FF3300"/>
                </a:solidFill>
              </a:rPr>
              <a:t>	</a:t>
            </a:r>
            <a:r>
              <a:rPr lang="zh-CN" altLang="en-US" b="1" i="1" dirty="0" smtClean="0">
                <a:solidFill>
                  <a:srgbClr val="FF3300"/>
                </a:solidFill>
              </a:rPr>
              <a:t>原因：提高程序的可读性，错误率低，易修改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8547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1.3 C++</a:t>
            </a:r>
            <a:r>
              <a:rPr kumimoji="1" lang="zh-CN" altLang="en-US" dirty="0" smtClean="0"/>
              <a:t>中的运算符和表达式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 smtClean="0"/>
              <a:t>当数据被定义之后，需要进行计算。在</a:t>
            </a:r>
            <a:r>
              <a:rPr kumimoji="1" lang="en-US" altLang="zh-CN" b="1" dirty="0" smtClean="0"/>
              <a:t>C</a:t>
            </a:r>
            <a:r>
              <a:rPr kumimoji="1" lang="en-US" altLang="zh-CN" b="1" dirty="0"/>
              <a:t>++</a:t>
            </a:r>
            <a:r>
              <a:rPr kumimoji="1" lang="zh-CN" altLang="en-US" b="1" dirty="0"/>
              <a:t>中对常量或变量进行运算或处理的符号称为</a:t>
            </a:r>
            <a:r>
              <a:rPr kumimoji="1" lang="zh-CN" altLang="en-US" b="1" dirty="0">
                <a:solidFill>
                  <a:srgbClr val="990099"/>
                </a:solidFill>
              </a:rPr>
              <a:t>运算符</a:t>
            </a:r>
            <a:r>
              <a:rPr kumimoji="1" lang="zh-CN" altLang="en-US" b="1" dirty="0"/>
              <a:t>，参与运算的对象称为</a:t>
            </a:r>
            <a:r>
              <a:rPr kumimoji="1" lang="zh-CN" altLang="en-US" b="1" dirty="0">
                <a:solidFill>
                  <a:srgbClr val="990099"/>
                </a:solidFill>
              </a:rPr>
              <a:t>操作数</a:t>
            </a:r>
            <a:r>
              <a:rPr kumimoji="1" lang="zh-CN" altLang="en-US" b="1" dirty="0"/>
              <a:t>。</a:t>
            </a:r>
            <a:endParaRPr kumimoji="1" lang="en-US" altLang="zh-CN" b="1" dirty="0"/>
          </a:p>
          <a:p>
            <a:r>
              <a:rPr kumimoji="1" lang="zh-CN" altLang="en-US" b="1" dirty="0"/>
              <a:t>由运算符、变量和常量等一起组成的式子成为</a:t>
            </a:r>
            <a:r>
              <a:rPr kumimoji="1" lang="zh-CN" altLang="en-US" b="1" dirty="0">
                <a:solidFill>
                  <a:srgbClr val="990099"/>
                </a:solidFill>
              </a:rPr>
              <a:t>表达式</a:t>
            </a:r>
            <a:r>
              <a:rPr kumimoji="1" lang="zh-CN" altLang="en-US" b="1" dirty="0"/>
              <a:t>，是</a:t>
            </a:r>
            <a:r>
              <a:rPr kumimoji="1" lang="zh-CN" altLang="en-US" b="1" dirty="0">
                <a:solidFill>
                  <a:srgbClr val="990099"/>
                </a:solidFill>
              </a:rPr>
              <a:t>程序</a:t>
            </a:r>
            <a:r>
              <a:rPr kumimoji="1" lang="zh-CN" altLang="en-US" b="1" dirty="0"/>
              <a:t>的主要组成部分。</a:t>
            </a:r>
            <a:endParaRPr kumimoji="1" lang="en-US" altLang="zh-CN" b="1" dirty="0"/>
          </a:p>
          <a:p>
            <a:r>
              <a:rPr kumimoji="1" lang="en-US" altLang="zh-CN" b="1" dirty="0"/>
              <a:t>C++</a:t>
            </a:r>
            <a:r>
              <a:rPr kumimoji="1" lang="zh-CN" altLang="en-US" b="1" dirty="0"/>
              <a:t>中提供了非常丰富的运算符，掌握运算符的</a:t>
            </a:r>
            <a:r>
              <a:rPr kumimoji="1" lang="zh-CN" altLang="en-US" b="1" dirty="0">
                <a:solidFill>
                  <a:srgbClr val="990099"/>
                </a:solidFill>
              </a:rPr>
              <a:t>功能</a:t>
            </a:r>
            <a:r>
              <a:rPr kumimoji="1" lang="zh-CN" altLang="en-US" b="1" dirty="0"/>
              <a:t>、</a:t>
            </a:r>
            <a:r>
              <a:rPr kumimoji="1" lang="zh-CN" altLang="en-US" b="1" dirty="0">
                <a:solidFill>
                  <a:srgbClr val="990099"/>
                </a:solidFill>
              </a:rPr>
              <a:t>规定</a:t>
            </a:r>
            <a:r>
              <a:rPr kumimoji="1" lang="zh-CN" altLang="en-US" b="1" dirty="0"/>
              <a:t>、</a:t>
            </a:r>
            <a:r>
              <a:rPr kumimoji="1" lang="zh-CN" altLang="en-US" b="1" dirty="0">
                <a:solidFill>
                  <a:srgbClr val="990099"/>
                </a:solidFill>
              </a:rPr>
              <a:t>优先级</a:t>
            </a:r>
            <a:r>
              <a:rPr kumimoji="1" lang="zh-CN" altLang="en-US" b="1" dirty="0"/>
              <a:t>、</a:t>
            </a:r>
            <a:r>
              <a:rPr kumimoji="1" lang="zh-CN" altLang="en-US" b="1" dirty="0">
                <a:solidFill>
                  <a:srgbClr val="990099"/>
                </a:solidFill>
              </a:rPr>
              <a:t>结合性</a:t>
            </a:r>
            <a:r>
              <a:rPr kumimoji="1" lang="zh-CN" altLang="en-US" b="1" dirty="0"/>
              <a:t>是必备要求。</a:t>
            </a:r>
            <a:endParaRPr kumimoji="1" lang="en-US" altLang="zh-CN" b="1" dirty="0"/>
          </a:p>
          <a:p>
            <a:r>
              <a:rPr kumimoji="1" lang="zh-CN" altLang="en-US" b="1" dirty="0"/>
              <a:t>根据操作数的多少，可将运算符分为</a:t>
            </a:r>
            <a:r>
              <a:rPr kumimoji="1" lang="zh-CN" altLang="en-US" b="1" dirty="0">
                <a:solidFill>
                  <a:srgbClr val="990099"/>
                </a:solidFill>
              </a:rPr>
              <a:t>单目</a:t>
            </a:r>
            <a:r>
              <a:rPr kumimoji="1" lang="zh-CN" altLang="en-US" b="1" dirty="0"/>
              <a:t>、</a:t>
            </a:r>
            <a:r>
              <a:rPr kumimoji="1" lang="zh-CN" altLang="en-US" b="1" dirty="0">
                <a:solidFill>
                  <a:srgbClr val="990099"/>
                </a:solidFill>
              </a:rPr>
              <a:t>双目</a:t>
            </a:r>
            <a:r>
              <a:rPr kumimoji="1" lang="zh-CN" altLang="en-US" b="1" dirty="0"/>
              <a:t>和</a:t>
            </a:r>
            <a:r>
              <a:rPr kumimoji="1" lang="zh-CN" altLang="en-US" b="1" dirty="0">
                <a:solidFill>
                  <a:srgbClr val="990099"/>
                </a:solidFill>
              </a:rPr>
              <a:t>三目</a:t>
            </a:r>
            <a:r>
              <a:rPr kumimoji="1" lang="zh-CN" altLang="en-US" b="1" dirty="0"/>
              <a:t>运算符。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174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程序的组成部分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如上例所示，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程序通常由编译预处理指令、程序体和注释等组成。</a:t>
            </a:r>
            <a:endParaRPr lang="en-US" altLang="zh-CN" dirty="0" smtClean="0"/>
          </a:p>
          <a:p>
            <a:r>
              <a:rPr lang="zh-CN" altLang="en-US" dirty="0" smtClean="0"/>
              <a:t>程序体由一个或多个</a:t>
            </a:r>
            <a:r>
              <a:rPr lang="zh-CN" altLang="en-US" b="1" dirty="0" smtClean="0"/>
              <a:t>函数</a:t>
            </a:r>
            <a:r>
              <a:rPr lang="zh-CN" altLang="en-US" dirty="0" smtClean="0"/>
              <a:t>组成，其中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函数是必不可少的。</a:t>
            </a:r>
            <a:endParaRPr lang="en-US" altLang="zh-CN" dirty="0" smtClean="0"/>
          </a:p>
          <a:p>
            <a:r>
              <a:rPr lang="zh-CN" altLang="en-US" dirty="0" smtClean="0"/>
              <a:t>初学者先以模仿为主，掌握程序的基本框架。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优先级和结合性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3200" b="1" dirty="0" smtClean="0">
                <a:solidFill>
                  <a:srgbClr val="006600"/>
                </a:solidFill>
              </a:rPr>
              <a:t>优先级：</a:t>
            </a:r>
            <a:r>
              <a:rPr kumimoji="1" lang="zh-CN" altLang="en-US" b="1" dirty="0" smtClean="0">
                <a:solidFill>
                  <a:srgbClr val="0000CC"/>
                </a:solidFill>
              </a:rPr>
              <a:t>指不同运算符在运算中的优先关系，可以用序号表示，序号越小，优先级越高。</a:t>
            </a:r>
            <a:endParaRPr kumimoji="1" lang="en-US" altLang="zh-CN" b="1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CC"/>
                </a:solidFill>
              </a:rPr>
              <a:t>	</a:t>
            </a:r>
            <a:r>
              <a:rPr kumimoji="1" lang="zh-CN" altLang="en-US" b="1" i="1" dirty="0" smtClean="0">
                <a:solidFill>
                  <a:srgbClr val="0000CC"/>
                </a:solidFill>
              </a:rPr>
              <a:t>例：先乘除后加减即是不同优先级的结果。</a:t>
            </a:r>
          </a:p>
          <a:p>
            <a:r>
              <a:rPr kumimoji="1" lang="zh-CN" altLang="en-US" sz="3200" b="1" dirty="0" smtClean="0">
                <a:solidFill>
                  <a:srgbClr val="006600"/>
                </a:solidFill>
              </a:rPr>
              <a:t>结合性：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决定优先级相等的运算符组合在一起时的运算次序</a:t>
            </a:r>
            <a:r>
              <a:rPr kumimoji="1" lang="zh-CN" altLang="en-US" b="1" dirty="0" smtClean="0"/>
              <a:t>，同一优先级的运算符有相同的结合性。</a:t>
            </a:r>
            <a:endParaRPr kumimoji="1" lang="en-US" altLang="zh-CN" b="1" dirty="0" smtClean="0"/>
          </a:p>
          <a:p>
            <a:pPr>
              <a:buNone/>
            </a:pPr>
            <a:r>
              <a:rPr kumimoji="1" lang="en-US" altLang="zh-CN" b="1" dirty="0" smtClean="0"/>
              <a:t>	</a:t>
            </a:r>
            <a:r>
              <a:rPr kumimoji="1" lang="zh-CN" altLang="en-US" b="1" i="1" dirty="0" smtClean="0"/>
              <a:t>例：</a:t>
            </a:r>
            <a:r>
              <a:rPr kumimoji="1" lang="en-US" altLang="zh-CN" b="1" i="1" dirty="0" err="1" smtClean="0"/>
              <a:t>a+b+</a:t>
            </a:r>
            <a:r>
              <a:rPr kumimoji="1" lang="en-US" altLang="zh-CN" b="1" i="1" dirty="0" err="1"/>
              <a:t>c</a:t>
            </a:r>
            <a:r>
              <a:rPr kumimoji="1" lang="zh-CN" altLang="en-US" b="1" i="1" dirty="0" smtClean="0"/>
              <a:t>是</a:t>
            </a:r>
            <a:r>
              <a:rPr kumimoji="1" lang="zh-CN" altLang="en-US" b="1" i="1" dirty="0" smtClean="0"/>
              <a:t>先计算</a:t>
            </a:r>
            <a:r>
              <a:rPr kumimoji="1" lang="en-US" altLang="zh-CN" b="1" i="1" dirty="0" err="1" smtClean="0"/>
              <a:t>a+b</a:t>
            </a:r>
            <a:r>
              <a:rPr kumimoji="1" lang="zh-CN" altLang="en-US" b="1" i="1" dirty="0" smtClean="0"/>
              <a:t>，二者的和再加</a:t>
            </a:r>
            <a:r>
              <a:rPr kumimoji="1" lang="en-US" altLang="zh-CN" b="1" i="1" dirty="0" smtClean="0"/>
              <a:t>c</a:t>
            </a:r>
            <a:r>
              <a:rPr kumimoji="1" lang="zh-CN" altLang="en-US" b="1" i="1" dirty="0" smtClean="0"/>
              <a:t>；而不是先计算</a:t>
            </a:r>
            <a:r>
              <a:rPr kumimoji="1" lang="en-US" altLang="zh-CN" b="1" i="1" dirty="0" err="1" smtClean="0"/>
              <a:t>b+c</a:t>
            </a:r>
            <a:endParaRPr kumimoji="1" lang="zh-CN" altLang="en-US" b="1" i="1" dirty="0" smtClean="0"/>
          </a:p>
          <a:p>
            <a:endParaRPr kumimoji="1" lang="zh-CN" altLang="en-US" sz="3200" b="1" dirty="0" smtClean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3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基本运算符分类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994833" y="1384300"/>
          <a:ext cx="7704667" cy="4813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8834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 8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）算术运算符</a:t>
            </a:r>
            <a:endParaRPr lang="zh-CN" altLang="en-US" dirty="0"/>
          </a:p>
        </p:txBody>
      </p:sp>
      <p:graphicFrame>
        <p:nvGraphicFramePr>
          <p:cNvPr id="83" name="表格 82"/>
          <p:cNvGraphicFramePr>
            <a:graphicFrameLocks noGrp="1"/>
          </p:cNvGraphicFramePr>
          <p:nvPr/>
        </p:nvGraphicFramePr>
        <p:xfrm>
          <a:off x="1524000" y="1397000"/>
          <a:ext cx="6972300" cy="4660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100"/>
                <a:gridCol w="2324100"/>
                <a:gridCol w="2324100"/>
              </a:tblGrid>
              <a:tr h="582613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优先级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运算符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名称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826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3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j-ea"/>
                          <a:ea typeface="+mj-ea"/>
                        </a:rPr>
                        <a:t>+</a:t>
                      </a:r>
                      <a:endParaRPr lang="zh-CN" altLang="en-US" sz="2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正，单目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82613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j-ea"/>
                          <a:ea typeface="+mj-ea"/>
                        </a:rPr>
                        <a:t>-</a:t>
                      </a:r>
                      <a:endParaRPr lang="zh-CN" altLang="en-US" sz="2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负，单目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826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5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j-ea"/>
                          <a:ea typeface="+mj-ea"/>
                        </a:rPr>
                        <a:t>*</a:t>
                      </a:r>
                      <a:endParaRPr lang="zh-CN" altLang="en-US" sz="2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乘，双目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8261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j-ea"/>
                          <a:ea typeface="+mj-ea"/>
                        </a:rPr>
                        <a:t>/</a:t>
                      </a:r>
                      <a:endParaRPr lang="zh-CN" altLang="en-US" sz="2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除，双目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82613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j-ea"/>
                          <a:ea typeface="+mj-ea"/>
                        </a:rPr>
                        <a:t>%</a:t>
                      </a:r>
                      <a:endParaRPr lang="zh-CN" altLang="en-US" sz="2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求余，双目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826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6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j-ea"/>
                          <a:ea typeface="+mj-ea"/>
                        </a:rPr>
                        <a:t>+</a:t>
                      </a:r>
                      <a:endParaRPr lang="zh-CN" altLang="en-US" sz="2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加，双目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8261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j-ea"/>
                          <a:ea typeface="+mj-ea"/>
                        </a:rPr>
                        <a:t>-</a:t>
                      </a:r>
                      <a:endParaRPr lang="zh-CN" altLang="en-US" sz="2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减，双目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988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算术运算符语法说明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400" dirty="0" smtClean="0"/>
              <a:t>当两个操作数均为整数时，</a:t>
            </a:r>
            <a:r>
              <a:rPr kumimoji="1" lang="en-US" altLang="zh-CN" sz="2400" b="1" dirty="0" smtClean="0">
                <a:solidFill>
                  <a:schemeClr val="hlink"/>
                </a:solidFill>
              </a:rPr>
              <a:t>/</a:t>
            </a:r>
            <a:r>
              <a:rPr kumimoji="1" lang="zh-CN" altLang="en-US" sz="2400" b="1" dirty="0" smtClean="0"/>
              <a:t>为</a:t>
            </a:r>
            <a:r>
              <a:rPr kumimoji="1" lang="zh-CN" altLang="en-US" sz="2400" b="1" dirty="0" smtClean="0">
                <a:solidFill>
                  <a:schemeClr val="hlink"/>
                </a:solidFill>
              </a:rPr>
              <a:t>整除</a:t>
            </a:r>
            <a:r>
              <a:rPr kumimoji="1" lang="zh-CN" altLang="en-US" sz="2400" dirty="0" smtClean="0"/>
              <a:t>，结果为整数，除法运算后舍去小数取整。</a:t>
            </a:r>
            <a:endParaRPr kumimoji="1" lang="en-US" altLang="zh-CN" sz="2400" dirty="0" smtClean="0"/>
          </a:p>
          <a:p>
            <a:pPr>
              <a:buNone/>
            </a:pPr>
            <a:r>
              <a:rPr kumimoji="1" lang="en-US" altLang="zh-CN" sz="2400" dirty="0" smtClean="0"/>
              <a:t>	</a:t>
            </a:r>
            <a:r>
              <a:rPr kumimoji="1" lang="zh-CN" altLang="en-US" sz="2400" dirty="0" smtClean="0"/>
              <a:t>例：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5/4			</a:t>
            </a:r>
            <a:r>
              <a:rPr kumimoji="1" lang="en-US" altLang="zh-CN" sz="2400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sz="2400" b="1" dirty="0" smtClean="0">
                <a:solidFill>
                  <a:srgbClr val="006600"/>
                </a:solidFill>
              </a:rPr>
              <a:t>结果为</a:t>
            </a:r>
            <a:r>
              <a:rPr kumimoji="1" lang="en-US" altLang="zh-CN" sz="2400" b="1" dirty="0" smtClean="0">
                <a:solidFill>
                  <a:srgbClr val="006600"/>
                </a:solidFill>
              </a:rPr>
              <a:t>1</a:t>
            </a:r>
            <a:r>
              <a:rPr kumimoji="1" lang="zh-CN" altLang="en-US" sz="2400" b="1" dirty="0" smtClean="0">
                <a:solidFill>
                  <a:srgbClr val="006600"/>
                </a:solidFill>
              </a:rPr>
              <a:t>，整数</a:t>
            </a:r>
            <a:endParaRPr kumimoji="1" lang="en-US" altLang="zh-CN" sz="2400" b="1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kumimoji="1" lang="en-US" altLang="zh-CN" sz="2400" b="1" dirty="0" smtClean="0">
                <a:solidFill>
                  <a:srgbClr val="006600"/>
                </a:solidFill>
              </a:rPr>
              <a:t>			 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1/2			</a:t>
            </a:r>
            <a:r>
              <a:rPr kumimoji="1" lang="en-US" altLang="zh-CN" sz="2400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sz="2400" b="1" dirty="0" smtClean="0">
                <a:solidFill>
                  <a:srgbClr val="006600"/>
                </a:solidFill>
              </a:rPr>
              <a:t>结果为</a:t>
            </a:r>
            <a:r>
              <a:rPr kumimoji="1" lang="en-US" altLang="zh-CN" sz="2400" b="1" dirty="0" smtClean="0">
                <a:solidFill>
                  <a:srgbClr val="006600"/>
                </a:solidFill>
              </a:rPr>
              <a:t>0</a:t>
            </a:r>
            <a:endParaRPr kumimoji="1" lang="zh-CN" altLang="en-US" sz="2400" b="1" dirty="0" smtClean="0">
              <a:solidFill>
                <a:srgbClr val="006600"/>
              </a:solidFill>
            </a:endParaRPr>
          </a:p>
          <a:p>
            <a:r>
              <a:rPr kumimoji="1" lang="en-US" altLang="zh-CN" sz="2400" b="1" dirty="0" smtClean="0">
                <a:solidFill>
                  <a:schemeClr val="hlink"/>
                </a:solidFill>
              </a:rPr>
              <a:t>%</a:t>
            </a:r>
            <a:r>
              <a:rPr kumimoji="1" lang="zh-CN" altLang="en-US" sz="2400" b="1" dirty="0" smtClean="0"/>
              <a:t>为</a:t>
            </a:r>
            <a:r>
              <a:rPr kumimoji="1" lang="zh-CN" altLang="en-US" sz="2400" b="1" dirty="0" smtClean="0">
                <a:solidFill>
                  <a:schemeClr val="hlink"/>
                </a:solidFill>
              </a:rPr>
              <a:t>求余</a:t>
            </a:r>
            <a:r>
              <a:rPr kumimoji="1" lang="zh-CN" altLang="en-US" sz="2400" b="1" dirty="0" smtClean="0"/>
              <a:t>运算，结果为两个整数相除后的余数，且最后结果的</a:t>
            </a:r>
            <a:r>
              <a:rPr kumimoji="1" lang="zh-CN" altLang="en-US" sz="2400" b="1" dirty="0" smtClean="0">
                <a:solidFill>
                  <a:schemeClr val="hlink"/>
                </a:solidFill>
              </a:rPr>
              <a:t>符号与被除数相同</a:t>
            </a:r>
            <a:r>
              <a:rPr kumimoji="1" lang="zh-CN" altLang="en-US" sz="2400" dirty="0" smtClean="0"/>
              <a:t>。</a:t>
            </a:r>
            <a:endParaRPr kumimoji="1" lang="en-US" altLang="zh-CN" sz="2400" dirty="0" smtClean="0"/>
          </a:p>
          <a:p>
            <a:pPr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</a:rPr>
              <a:t>	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例：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7%6			</a:t>
            </a:r>
            <a:r>
              <a:rPr kumimoji="1" lang="en-US" altLang="zh-CN" sz="2400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sz="2400" b="1" dirty="0" smtClean="0">
                <a:solidFill>
                  <a:srgbClr val="006600"/>
                </a:solidFill>
              </a:rPr>
              <a:t>结果为</a:t>
            </a:r>
            <a:r>
              <a:rPr kumimoji="1" lang="en-US" altLang="zh-CN" sz="2400" b="1" dirty="0" smtClean="0">
                <a:solidFill>
                  <a:srgbClr val="006600"/>
                </a:solidFill>
              </a:rPr>
              <a:t>1</a:t>
            </a:r>
          </a:p>
          <a:p>
            <a:pPr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</a:rPr>
              <a:t>			-7%6			</a:t>
            </a:r>
            <a:r>
              <a:rPr kumimoji="1" lang="en-US" altLang="zh-CN" sz="2400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sz="2400" b="1" dirty="0" smtClean="0">
                <a:solidFill>
                  <a:srgbClr val="006600"/>
                </a:solidFill>
              </a:rPr>
              <a:t>结果为</a:t>
            </a:r>
            <a:r>
              <a:rPr kumimoji="1" lang="en-US" altLang="zh-CN" sz="2400" b="1" dirty="0" smtClean="0">
                <a:solidFill>
                  <a:srgbClr val="006600"/>
                </a:solidFill>
              </a:rPr>
              <a:t>-1</a:t>
            </a:r>
          </a:p>
          <a:p>
            <a:pPr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</a:rPr>
              <a:t>			7%-6			</a:t>
            </a:r>
            <a:r>
              <a:rPr kumimoji="1" lang="en-US" altLang="zh-CN" sz="2400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sz="2400" b="1" dirty="0" smtClean="0">
                <a:solidFill>
                  <a:srgbClr val="006600"/>
                </a:solidFill>
              </a:rPr>
              <a:t>结果为</a:t>
            </a:r>
            <a:r>
              <a:rPr kumimoji="1" lang="en-US" altLang="zh-CN" sz="2400" b="1" dirty="0" smtClean="0">
                <a:solidFill>
                  <a:srgbClr val="006600"/>
                </a:solidFill>
              </a:rPr>
              <a:t>1</a:t>
            </a:r>
          </a:p>
          <a:p>
            <a:pPr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</a:rPr>
              <a:t>			-7%-6		</a:t>
            </a:r>
            <a:r>
              <a:rPr kumimoji="1" lang="en-US" altLang="zh-CN" sz="2400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sz="2400" b="1" dirty="0" smtClean="0">
                <a:solidFill>
                  <a:srgbClr val="006600"/>
                </a:solidFill>
              </a:rPr>
              <a:t>结果为</a:t>
            </a:r>
            <a:r>
              <a:rPr kumimoji="1" lang="en-US" altLang="zh-CN" sz="2400" b="1" dirty="0" smtClean="0">
                <a:solidFill>
                  <a:srgbClr val="006600"/>
                </a:solidFill>
              </a:rPr>
              <a:t>-1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025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算术运算符使用问题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982133" y="1676400"/>
          <a:ext cx="7704667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533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例：求三角形的面积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已知三角形底为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，高为</a:t>
            </a:r>
            <a:r>
              <a:rPr lang="en-US" altLang="zh-CN" dirty="0" smtClean="0"/>
              <a:t>h</a:t>
            </a:r>
            <a:r>
              <a:rPr lang="zh-CN" altLang="en-US" dirty="0" smtClean="0"/>
              <a:t>，求三角形面积</a:t>
            </a:r>
            <a:r>
              <a:rPr lang="en-US" altLang="zh-CN" dirty="0" smtClean="0"/>
              <a:t>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错误解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s=1/2ch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错误解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s=1/2*c*h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正解：</a:t>
            </a:r>
            <a:r>
              <a:rPr lang="en-US" altLang="zh-CN" dirty="0" smtClean="0"/>
              <a:t>s=1.0/2*c*h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s=0.5*c*h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674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例：求三角形的面积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已知三角形边长分别为</a:t>
            </a:r>
            <a:r>
              <a:rPr lang="en-US" altLang="zh-CN" dirty="0" err="1" smtClean="0"/>
              <a:t>a,b,c</a:t>
            </a:r>
            <a:r>
              <a:rPr lang="zh-CN" altLang="en-US" dirty="0" smtClean="0"/>
              <a:t>，求三角形面积</a:t>
            </a:r>
            <a:r>
              <a:rPr lang="en-US" altLang="zh-CN" dirty="0" smtClean="0"/>
              <a:t>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提示：求解本问题，必须用到求三角或者求根号等运算；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中提供了常用数学函数，但需要在文件前方增加包含“数学头文件”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#include 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en-US" altLang="zh-CN" dirty="0" smtClean="0"/>
              <a:t>	#include &lt;</a:t>
            </a:r>
            <a:r>
              <a:rPr lang="en-US" altLang="zh-CN" dirty="0" err="1" smtClean="0"/>
              <a:t>cmath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en-US" altLang="zh-CN" dirty="0" smtClean="0"/>
              <a:t>	using namespace std;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5024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例：求三角形的面积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开根号的用法为：</a:t>
            </a:r>
            <a:r>
              <a:rPr lang="en-US" altLang="zh-CN" dirty="0" smtClean="0"/>
              <a:t>a=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(b);</a:t>
            </a:r>
          </a:p>
          <a:p>
            <a:r>
              <a:rPr lang="zh-CN" altLang="en-US" dirty="0" smtClean="0"/>
              <a:t>本题的海伦公式法解答：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d=(</a:t>
            </a:r>
            <a:r>
              <a:rPr lang="en-US" altLang="zh-CN" dirty="0" err="1" smtClean="0"/>
              <a:t>a+b+c</a:t>
            </a:r>
            <a:r>
              <a:rPr lang="en-US" altLang="zh-CN" dirty="0" smtClean="0"/>
              <a:t>)/2;</a:t>
            </a:r>
          </a:p>
          <a:p>
            <a:pPr>
              <a:buNone/>
            </a:pPr>
            <a:r>
              <a:rPr lang="en-US" altLang="zh-CN" dirty="0" smtClean="0"/>
              <a:t>	s=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(d*(d-a)*(d-b)*(d-c));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8373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例：求三角形的面积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本题的正弦公式法解答：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需新增变量</a:t>
            </a:r>
            <a:r>
              <a:rPr lang="en-US" altLang="zh-CN" dirty="0" err="1" smtClean="0"/>
              <a:t>cosc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sinc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cosc</a:t>
            </a:r>
            <a:r>
              <a:rPr lang="en-US" altLang="zh-CN" dirty="0" smtClean="0"/>
              <a:t> = (a*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*b-c*c)/(2*a*b);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sinc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(1-cosc*</a:t>
            </a:r>
            <a:r>
              <a:rPr lang="en-US" altLang="zh-CN" dirty="0" err="1" smtClean="0"/>
              <a:t>cosc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s= 0.5*a*b*</a:t>
            </a:r>
            <a:r>
              <a:rPr lang="en-US" altLang="zh-CN" dirty="0" err="1" smtClean="0"/>
              <a:t>sinc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0111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例：求三角形的面积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求反余弦的用法为：</a:t>
            </a:r>
            <a:r>
              <a:rPr lang="en-US" altLang="zh-CN" dirty="0" smtClean="0"/>
              <a:t>a=</a:t>
            </a:r>
            <a:r>
              <a:rPr lang="en-US" altLang="zh-CN" dirty="0" err="1" smtClean="0"/>
              <a:t>acos</a:t>
            </a:r>
            <a:r>
              <a:rPr lang="en-US" altLang="zh-CN" dirty="0" smtClean="0"/>
              <a:t>(b)</a:t>
            </a:r>
            <a:r>
              <a:rPr lang="zh-CN" altLang="en-US" dirty="0" smtClean="0"/>
              <a:t>，求正弦的用法为</a:t>
            </a:r>
            <a:r>
              <a:rPr lang="en-US" altLang="zh-CN" dirty="0" smtClean="0"/>
              <a:t>a=sin(b);</a:t>
            </a:r>
          </a:p>
          <a:p>
            <a:r>
              <a:rPr lang="zh-CN" altLang="en-US" dirty="0" smtClean="0"/>
              <a:t>本题另一种正弦公式法解答：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需新增变量</a:t>
            </a:r>
            <a:r>
              <a:rPr lang="en-US" altLang="zh-CN" dirty="0" err="1" smtClean="0"/>
              <a:t>cosc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cosc</a:t>
            </a:r>
            <a:r>
              <a:rPr lang="en-US" altLang="zh-CN" dirty="0" smtClean="0"/>
              <a:t> = (a*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*b-c*c)/(2*a*b);</a:t>
            </a:r>
          </a:p>
          <a:p>
            <a:pPr>
              <a:buNone/>
            </a:pPr>
            <a:r>
              <a:rPr lang="en-US" altLang="zh-CN" dirty="0" smtClean="0"/>
              <a:t>	C = </a:t>
            </a:r>
            <a:r>
              <a:rPr lang="en-US" altLang="zh-CN" dirty="0" err="1" smtClean="0"/>
              <a:t>acos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cosc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s= 0.5*a*b*sin(C);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14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程序的默认框架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1" dirty="0" smtClean="0">
                <a:cs typeface="Times New Roman" pitchFamily="18" charset="0"/>
              </a:rPr>
              <a:t>#include</a:t>
            </a:r>
            <a:r>
              <a:rPr kumimoji="1"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 &lt;</a:t>
            </a:r>
            <a:r>
              <a:rPr kumimoji="1" lang="en-US" altLang="zh-CN" b="1" dirty="0" err="1" smtClean="0">
                <a:solidFill>
                  <a:srgbClr val="000000"/>
                </a:solidFill>
                <a:cs typeface="Times New Roman" pitchFamily="18" charset="0"/>
              </a:rPr>
              <a:t>iostream</a:t>
            </a:r>
            <a:r>
              <a:rPr kumimoji="1"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&gt;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None/>
            </a:pPr>
            <a:r>
              <a:rPr kumimoji="1"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	using namespace std;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None/>
            </a:pPr>
            <a:r>
              <a:rPr kumimoji="1" lang="en-US" altLang="zh-CN" b="1" dirty="0" smtClean="0">
                <a:cs typeface="Times New Roman" pitchFamily="18" charset="0"/>
              </a:rPr>
              <a:t>	int</a:t>
            </a:r>
            <a:r>
              <a:rPr kumimoji="1"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 main(){</a:t>
            </a:r>
            <a:endParaRPr kumimoji="1" lang="en-US" altLang="zh-CN" b="1" dirty="0" smtClean="0">
              <a:solidFill>
                <a:srgbClr val="006600"/>
              </a:solidFill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None/>
            </a:pPr>
            <a:r>
              <a:rPr kumimoji="1"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   </a:t>
            </a:r>
            <a:r>
              <a:rPr kumimoji="1" lang="en-US" altLang="zh-CN" b="1" dirty="0" smtClean="0">
                <a:solidFill>
                  <a:srgbClr val="006600"/>
                </a:solidFill>
                <a:cs typeface="Times New Roman" pitchFamily="18" charset="0"/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  <a:cs typeface="Times New Roman" pitchFamily="18" charset="0"/>
              </a:rPr>
              <a:t>在这里编写代码</a:t>
            </a:r>
            <a:endParaRPr kumimoji="1" lang="en-US" altLang="zh-CN" b="1" dirty="0" smtClean="0">
              <a:solidFill>
                <a:srgbClr val="006600"/>
              </a:solidFill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None/>
            </a:pPr>
            <a:r>
              <a:rPr kumimoji="1" lang="en-US" altLang="zh-CN" b="1" dirty="0" smtClean="0">
                <a:solidFill>
                  <a:srgbClr val="006600"/>
                </a:solidFill>
                <a:cs typeface="Times New Roman" pitchFamily="18" charset="0"/>
              </a:rPr>
              <a:t>	//</a:t>
            </a:r>
            <a:r>
              <a:rPr kumimoji="1" lang="zh-CN" altLang="en-US" b="1" dirty="0" smtClean="0">
                <a:solidFill>
                  <a:srgbClr val="006600"/>
                </a:solidFill>
                <a:cs typeface="Times New Roman" pitchFamily="18" charset="0"/>
              </a:rPr>
              <a:t>如果不使用输入输出功能，可以不加前两句</a:t>
            </a:r>
            <a:endParaRPr kumimoji="1" lang="en-US" altLang="zh-CN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None/>
            </a:pPr>
            <a:r>
              <a:rPr kumimoji="1"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kumimoji="1" lang="en-US" altLang="zh-CN" b="1" dirty="0" smtClean="0">
                <a:cs typeface="Times New Roman" pitchFamily="18" charset="0"/>
              </a:rPr>
              <a:t>return</a:t>
            </a:r>
            <a:r>
              <a:rPr kumimoji="1"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 0;  }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算术表达式的其他注意点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表达式中每个变量都有确定的值时才能进行表达式求值；</a:t>
            </a:r>
          </a:p>
          <a:p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中算术运算应注意数据溢出问题，即运算结果超出对应数据类型的表示范围；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程序设计者必须自己在程序中解决并处理溢出问题，编译器不会提供帮助。</a:t>
            </a:r>
            <a:endParaRPr kumimoji="1" lang="en-US" altLang="zh-CN" dirty="0" smtClean="0"/>
          </a:p>
          <a:p>
            <a:pPr>
              <a:buNone/>
            </a:pPr>
            <a:r>
              <a:rPr kumimoji="1" lang="en-US" altLang="zh-CN" sz="2400" dirty="0" smtClean="0"/>
              <a:t>		</a:t>
            </a:r>
            <a:r>
              <a:rPr kumimoji="1" lang="zh-CN" altLang="en-US" sz="2400" i="1" dirty="0" smtClean="0"/>
              <a:t>例：频繁的整数相乘（如求阶乘）很可能会导致溢出，设计时可将变量设计为实数！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586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）赋值运算符与赋值表达式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400" b="1" dirty="0" smtClean="0"/>
              <a:t>赋值通过赋值运算符“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=</a:t>
            </a:r>
            <a:r>
              <a:rPr kumimoji="1" lang="en-US" altLang="zh-CN" sz="2400" b="1" dirty="0" smtClean="0"/>
              <a:t>”</a:t>
            </a:r>
            <a:r>
              <a:rPr kumimoji="1" lang="zh-CN" altLang="en-US" sz="2400" b="1" dirty="0" smtClean="0"/>
              <a:t>来完成，其意义是将赋值号右边的值送到左边变量所对应的单元中。</a:t>
            </a:r>
            <a:endParaRPr kumimoji="1" lang="en-US" altLang="zh-CN" sz="2400" b="1" dirty="0" smtClean="0"/>
          </a:p>
          <a:p>
            <a:r>
              <a:rPr kumimoji="1" lang="zh-CN" altLang="en-US" sz="2400" b="1" dirty="0" smtClean="0"/>
              <a:t>赋值运算符的优先级很低（</a:t>
            </a:r>
            <a:r>
              <a:rPr kumimoji="1" lang="en-US" altLang="zh-CN" sz="2400" b="1" dirty="0" smtClean="0"/>
              <a:t>16</a:t>
            </a:r>
            <a:r>
              <a:rPr kumimoji="1" lang="zh-CN" altLang="en-US" sz="2400" b="1" dirty="0" smtClean="0"/>
              <a:t>），仅高于</a:t>
            </a:r>
            <a:r>
              <a:rPr kumimoji="1" lang="en-US" altLang="zh-CN" sz="2400" b="1" dirty="0" smtClean="0"/>
              <a:t>throw</a:t>
            </a:r>
            <a:r>
              <a:rPr kumimoji="1" lang="zh-CN" altLang="en-US" sz="2400" b="1" dirty="0" smtClean="0"/>
              <a:t>和逗号运算符。</a:t>
            </a:r>
            <a:endParaRPr kumimoji="1" lang="zh-CN" altLang="en-US" sz="2400" dirty="0" smtClean="0"/>
          </a:p>
          <a:p>
            <a:r>
              <a:rPr kumimoji="1" lang="en-US" altLang="zh-CN" sz="2400" b="1" dirty="0" smtClean="0"/>
              <a:t>C++</a:t>
            </a:r>
            <a:r>
              <a:rPr kumimoji="1" lang="zh-CN" altLang="en-US" sz="2400" b="1" dirty="0" smtClean="0"/>
              <a:t>将变量名代表的单元称为 “</a:t>
            </a:r>
            <a:r>
              <a:rPr kumimoji="1" lang="zh-CN" altLang="en-US" sz="2400" b="1" dirty="0" smtClean="0">
                <a:solidFill>
                  <a:srgbClr val="FF3300"/>
                </a:solidFill>
              </a:rPr>
              <a:t>左值</a:t>
            </a:r>
            <a:r>
              <a:rPr kumimoji="1" lang="zh-CN" altLang="en-US" sz="2400" b="1" dirty="0" smtClean="0"/>
              <a:t>”，而将表达式的值称为“</a:t>
            </a:r>
            <a:r>
              <a:rPr kumimoji="1" lang="zh-CN" altLang="en-US" sz="2400" b="1" dirty="0" smtClean="0">
                <a:solidFill>
                  <a:srgbClr val="FF3300"/>
                </a:solidFill>
              </a:rPr>
              <a:t>右值</a:t>
            </a:r>
            <a:r>
              <a:rPr kumimoji="1" lang="zh-CN" altLang="en-US" sz="2400" b="1" dirty="0" smtClean="0"/>
              <a:t>”。</a:t>
            </a:r>
            <a:r>
              <a:rPr kumimoji="1" lang="zh-CN" altLang="en-US" sz="2400" b="1" dirty="0">
                <a:solidFill>
                  <a:srgbClr val="FF3300"/>
                </a:solidFill>
              </a:rPr>
              <a:t>左值</a:t>
            </a:r>
            <a:r>
              <a:rPr kumimoji="1" lang="zh-CN" altLang="en-US" sz="2400" b="1" dirty="0" smtClean="0"/>
              <a:t>只能是变量名或可寻址的表达式，右值的形式不限。</a:t>
            </a:r>
            <a:endParaRPr kumimoji="1" lang="en-US" altLang="zh-CN" sz="2400" b="1" dirty="0" smtClean="0"/>
          </a:p>
          <a:p>
            <a:pPr>
              <a:buNone/>
            </a:pPr>
            <a:r>
              <a:rPr kumimoji="1" lang="en-US" altLang="zh-CN" sz="2400" b="1" dirty="0" smtClean="0"/>
              <a:t>	</a:t>
            </a:r>
            <a:r>
              <a:rPr kumimoji="1" lang="zh-CN" altLang="en-US" sz="2400" b="1" dirty="0" smtClean="0"/>
              <a:t>例：</a:t>
            </a:r>
            <a:r>
              <a:rPr kumimoji="1" lang="en-US" altLang="zh-CN" sz="2400" b="1" dirty="0" smtClean="0"/>
              <a:t>	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3.1415926=pi;</a:t>
            </a:r>
            <a:r>
              <a:rPr kumimoji="1" lang="en-US" altLang="zh-CN" sz="2400" b="1" dirty="0" smtClean="0"/>
              <a:t>		</a:t>
            </a:r>
            <a:r>
              <a:rPr kumimoji="1" lang="en-US" altLang="zh-CN" sz="2400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sz="2400" b="1" dirty="0" smtClean="0">
                <a:solidFill>
                  <a:srgbClr val="006600"/>
                </a:solidFill>
              </a:rPr>
              <a:t>左值不能是常数</a:t>
            </a:r>
          </a:p>
          <a:p>
            <a:pPr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</a:rPr>
              <a:t>			</a:t>
            </a:r>
            <a:r>
              <a:rPr kumimoji="1" lang="en-US" altLang="zh-CN" sz="2400" b="1" dirty="0" err="1" smtClean="0">
                <a:solidFill>
                  <a:srgbClr val="000000"/>
                </a:solidFill>
              </a:rPr>
              <a:t>x+y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=z;</a:t>
            </a:r>
            <a:r>
              <a:rPr kumimoji="1" lang="en-US" altLang="zh-CN" sz="2400" b="1" dirty="0" smtClean="0"/>
              <a:t>			</a:t>
            </a:r>
            <a:r>
              <a:rPr kumimoji="1" lang="en-US" altLang="zh-CN" sz="2400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sz="2400" b="1" dirty="0" smtClean="0">
                <a:solidFill>
                  <a:srgbClr val="006600"/>
                </a:solidFill>
              </a:rPr>
              <a:t>左值不能是加法表达式</a:t>
            </a:r>
          </a:p>
          <a:p>
            <a:pPr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</a:rPr>
              <a:t>			const int N=30;</a:t>
            </a:r>
          </a:p>
          <a:p>
            <a:pPr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</a:rPr>
              <a:t>			N=40;</a:t>
            </a:r>
            <a:r>
              <a:rPr kumimoji="1" lang="en-US" altLang="zh-CN" sz="2400" b="1" dirty="0" smtClean="0"/>
              <a:t>			</a:t>
            </a:r>
            <a:r>
              <a:rPr kumimoji="1" lang="en-US" altLang="zh-CN" sz="2400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sz="2400" b="1" dirty="0" smtClean="0">
                <a:solidFill>
                  <a:srgbClr val="006600"/>
                </a:solidFill>
              </a:rPr>
              <a:t>左值不能是常变量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15459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左值和右值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通常左值出现在赋值表达式的左侧，称为</a:t>
            </a:r>
            <a:r>
              <a:rPr kumimoji="1" lang="en-US" altLang="zh-CN" dirty="0" err="1" smtClean="0"/>
              <a:t>lvalue</a:t>
            </a:r>
            <a:r>
              <a:rPr kumimoji="1" lang="zh-CN" altLang="en-US" dirty="0" smtClean="0"/>
              <a:t>；右值出现在赋值表达式的右侧，称为</a:t>
            </a:r>
            <a:r>
              <a:rPr kumimoji="1" lang="en-US" altLang="zh-CN" dirty="0" err="1" smtClean="0"/>
              <a:t>rvalue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实际上，左值的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真正指的是</a:t>
            </a:r>
            <a:r>
              <a:rPr kumimoji="1" lang="en-US" altLang="zh-CN" dirty="0" smtClean="0"/>
              <a:t>location</a:t>
            </a:r>
            <a:r>
              <a:rPr kumimoji="1" lang="zh-CN" altLang="en-US" dirty="0" smtClean="0"/>
              <a:t>（可寻址），而右值的</a:t>
            </a:r>
            <a:r>
              <a:rPr kumimoji="1" lang="en-US" altLang="zh-CN" dirty="0" smtClean="0"/>
              <a:t>r</a:t>
            </a:r>
            <a:r>
              <a:rPr kumimoji="1" lang="zh-CN" altLang="en-US" dirty="0" smtClean="0"/>
              <a:t>指的是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（可读）。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变量、常量和表达式都可以作为右值。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变量可以作为左值，常量不能作为左值，表达式则视是否可以寻址而定。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9101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6600"/>
                </a:solidFill>
                <a:latin typeface="隶书" pitchFamily="49" charset="-122"/>
              </a:rPr>
              <a:t>复合赋值运算符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由双目算术运算符和位运算符与赋值运算符组合成的单一运算符，共</a:t>
            </a:r>
            <a:r>
              <a:rPr kumimoji="1" lang="en-US" altLang="zh-CN" b="1" dirty="0" smtClean="0"/>
              <a:t>10</a:t>
            </a:r>
            <a:r>
              <a:rPr kumimoji="1" lang="zh-CN" altLang="en-US" b="1" dirty="0" smtClean="0"/>
              <a:t>个：</a:t>
            </a:r>
          </a:p>
          <a:p>
            <a:pPr>
              <a:buNone/>
            </a:pPr>
            <a:r>
              <a:rPr kumimoji="1" lang="en-US" altLang="zh-CN" dirty="0" smtClean="0">
                <a:solidFill>
                  <a:srgbClr val="FF0000"/>
                </a:solidFill>
              </a:rPr>
              <a:t>	+ =   – =   * =   / =   % =   </a:t>
            </a:r>
          </a:p>
          <a:p>
            <a:pPr>
              <a:buNone/>
            </a:pPr>
            <a:r>
              <a:rPr kumimoji="1" lang="en-US" altLang="zh-CN" dirty="0" smtClean="0">
                <a:solidFill>
                  <a:srgbClr val="FF0000"/>
                </a:solidFill>
              </a:rPr>
              <a:t>	&lt;&lt;=   &gt;&gt;=   &amp;=   | =   ^ =</a:t>
            </a:r>
          </a:p>
          <a:p>
            <a:r>
              <a:rPr kumimoji="1" lang="zh-CN" altLang="en-US" b="1" dirty="0" smtClean="0"/>
              <a:t>格式为：</a:t>
            </a:r>
            <a:r>
              <a:rPr kumimoji="1" lang="zh-CN" altLang="en-US" b="1" dirty="0" smtClean="0">
                <a:solidFill>
                  <a:srgbClr val="0000CC"/>
                </a:solidFill>
              </a:rPr>
              <a:t> </a:t>
            </a:r>
            <a:r>
              <a:rPr kumimoji="1" lang="zh-CN" altLang="en-US" b="1" dirty="0" smtClean="0">
                <a:solidFill>
                  <a:srgbClr val="FF3300"/>
                </a:solidFill>
              </a:rPr>
              <a:t>变量  复合赋值运算符  表达式    </a:t>
            </a:r>
          </a:p>
          <a:p>
            <a:pPr>
              <a:buNone/>
            </a:pPr>
            <a:r>
              <a:rPr kumimoji="1" lang="en-US" altLang="zh-CN" b="1" dirty="0" smtClean="0"/>
              <a:t>	</a:t>
            </a:r>
            <a:r>
              <a:rPr kumimoji="1" lang="zh-CN" altLang="en-US" b="1" dirty="0" smtClean="0"/>
              <a:t>等同于：</a:t>
            </a:r>
            <a:r>
              <a:rPr kumimoji="1" lang="zh-CN" altLang="en-US" b="1" dirty="0" smtClean="0">
                <a:solidFill>
                  <a:srgbClr val="FF3300"/>
                </a:solidFill>
              </a:rPr>
              <a:t>变量 </a:t>
            </a:r>
            <a:r>
              <a:rPr kumimoji="1" lang="en-US" altLang="zh-CN" b="1" dirty="0" smtClean="0">
                <a:solidFill>
                  <a:srgbClr val="FF3300"/>
                </a:solidFill>
              </a:rPr>
              <a:t>= </a:t>
            </a:r>
            <a:r>
              <a:rPr kumimoji="1" lang="zh-CN" altLang="en-US" b="1" dirty="0" smtClean="0">
                <a:solidFill>
                  <a:srgbClr val="FF3300"/>
                </a:solidFill>
              </a:rPr>
              <a:t>变量  运算符  表达式</a:t>
            </a:r>
            <a:r>
              <a:rPr kumimoji="1" lang="zh-CN" altLang="en-US" b="1" dirty="0" smtClean="0"/>
              <a:t> 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CC"/>
                </a:solidFill>
              </a:rPr>
              <a:t>	</a:t>
            </a:r>
            <a:r>
              <a:rPr kumimoji="1" lang="zh-CN" altLang="en-US" b="1" dirty="0" smtClean="0">
                <a:solidFill>
                  <a:srgbClr val="0000CC"/>
                </a:solidFill>
              </a:rPr>
              <a:t>例如：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x+=5</a:t>
            </a:r>
            <a:r>
              <a:rPr kumimoji="1" lang="en-US" altLang="zh-CN" b="1" dirty="0" smtClean="0">
                <a:solidFill>
                  <a:srgbClr val="000066"/>
                </a:solidFill>
              </a:rPr>
              <a:t> </a:t>
            </a:r>
            <a:r>
              <a:rPr kumimoji="1" lang="zh-CN" altLang="en-US" b="1" dirty="0" smtClean="0">
                <a:solidFill>
                  <a:srgbClr val="0000CC"/>
                </a:solidFill>
              </a:rPr>
              <a:t>等同于：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x=x+5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7690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赋值运算符的连续使用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赋值表达式的值：赋值表达式的值即为运算后的左值，如式子“</a:t>
            </a:r>
            <a:r>
              <a:rPr lang="en-US" altLang="zh-CN" dirty="0" smtClean="0"/>
              <a:t>a=3</a:t>
            </a:r>
            <a:r>
              <a:rPr lang="zh-CN" altLang="en-US" dirty="0" smtClean="0"/>
              <a:t>”的值就是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本身。</a:t>
            </a:r>
            <a:endParaRPr lang="en-US" altLang="zh-CN" dirty="0" smtClean="0"/>
          </a:p>
          <a:p>
            <a:r>
              <a:rPr lang="zh-CN" altLang="en-US" dirty="0" smtClean="0"/>
              <a:t>赋值运算符的方向是由右往左，所以可以连续使用，如</a:t>
            </a:r>
            <a:r>
              <a:rPr lang="en-US" altLang="zh-CN" dirty="0" smtClean="0"/>
              <a:t>a=b=c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例： 设</a:t>
            </a:r>
            <a:r>
              <a:rPr lang="en-US" altLang="zh-CN" dirty="0" smtClean="0"/>
              <a:t>int a=4,b=3,c;</a:t>
            </a:r>
          </a:p>
          <a:p>
            <a:pPr>
              <a:buNone/>
            </a:pPr>
            <a:r>
              <a:rPr lang="en-US" altLang="zh-CN" dirty="0" smtClean="0"/>
              <a:t>	c=a+=b-=a*=b/=2;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求：最后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的值？</a:t>
            </a:r>
            <a:endParaRPr lang="en-US" altLang="zh-CN" dirty="0" smtClean="0"/>
          </a:p>
          <a:p>
            <a:pPr>
              <a:buNone/>
            </a:pPr>
            <a:r>
              <a:rPr lang="en-US" altLang="zh-CN" i="1" dirty="0" smtClean="0"/>
              <a:t>	</a:t>
            </a:r>
            <a:r>
              <a:rPr lang="zh-CN" altLang="en-US" sz="2400" b="1" i="1" dirty="0" smtClean="0"/>
              <a:t>答案：</a:t>
            </a:r>
            <a:r>
              <a:rPr lang="en-US" altLang="zh-CN" sz="2400" b="1" i="1" dirty="0" smtClean="0"/>
              <a:t>a</a:t>
            </a:r>
            <a:r>
              <a:rPr lang="zh-CN" altLang="en-US" sz="2400" b="1" i="1" dirty="0" smtClean="0"/>
              <a:t>为</a:t>
            </a:r>
            <a:r>
              <a:rPr lang="en-US" altLang="zh-CN" sz="2400" b="1" i="1" dirty="0" smtClean="0"/>
              <a:t>1</a:t>
            </a:r>
            <a:r>
              <a:rPr lang="zh-CN" altLang="en-US" sz="2400" b="1" i="1" dirty="0" smtClean="0"/>
              <a:t>，</a:t>
            </a:r>
            <a:r>
              <a:rPr lang="en-US" altLang="zh-CN" sz="2400" b="1" i="1" dirty="0" smtClean="0"/>
              <a:t>b</a:t>
            </a:r>
            <a:r>
              <a:rPr lang="zh-CN" altLang="en-US" sz="2400" b="1" i="1" dirty="0" smtClean="0"/>
              <a:t>为</a:t>
            </a:r>
            <a:r>
              <a:rPr lang="en-US" altLang="zh-CN" sz="2400" b="1" i="1" dirty="0" smtClean="0"/>
              <a:t>-3</a:t>
            </a:r>
            <a:r>
              <a:rPr lang="zh-CN" altLang="en-US" sz="2400" b="1" i="1" dirty="0" smtClean="0"/>
              <a:t>，</a:t>
            </a:r>
            <a:r>
              <a:rPr lang="en-US" altLang="zh-CN" sz="2400" b="1" i="1" dirty="0" smtClean="0"/>
              <a:t>c</a:t>
            </a:r>
            <a:r>
              <a:rPr lang="zh-CN" altLang="en-US" sz="2400" b="1" i="1" dirty="0" smtClean="0"/>
              <a:t>为</a:t>
            </a:r>
            <a:r>
              <a:rPr lang="en-US" altLang="zh-CN" sz="2400" b="1" i="1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193128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）自增、自减运算符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 smtClean="0">
                <a:solidFill>
                  <a:srgbClr val="006600"/>
                </a:solidFill>
              </a:rPr>
              <a:t>自增自减运算符</a:t>
            </a:r>
            <a:r>
              <a:rPr lang="en-US" altLang="zh-CN" sz="2600" dirty="0" smtClean="0">
                <a:solidFill>
                  <a:srgbClr val="006600"/>
                </a:solidFill>
              </a:rPr>
              <a:t>++</a:t>
            </a:r>
            <a:r>
              <a:rPr lang="zh-CN" altLang="en-US" sz="2600" dirty="0" smtClean="0">
                <a:solidFill>
                  <a:srgbClr val="006600"/>
                </a:solidFill>
              </a:rPr>
              <a:t>和</a:t>
            </a:r>
            <a:r>
              <a:rPr lang="en-US" altLang="zh-CN" sz="2600" dirty="0" smtClean="0">
                <a:solidFill>
                  <a:srgbClr val="006600"/>
                </a:solidFill>
              </a:rPr>
              <a:t>--</a:t>
            </a:r>
            <a:endParaRPr lang="zh-CN" altLang="en-US" sz="2600" dirty="0" smtClean="0"/>
          </a:p>
          <a:p>
            <a:pPr>
              <a:buNone/>
            </a:pPr>
            <a:r>
              <a:rPr kumimoji="1" lang="en-US" altLang="zh-CN" sz="2600" dirty="0" smtClean="0"/>
              <a:t>	</a:t>
            </a:r>
            <a:r>
              <a:rPr kumimoji="1" lang="zh-CN" altLang="en-US" sz="2600" dirty="0" smtClean="0"/>
              <a:t>意义：使变量当前值加</a:t>
            </a:r>
            <a:r>
              <a:rPr kumimoji="1" lang="en-US" altLang="zh-CN" sz="2600" dirty="0" smtClean="0"/>
              <a:t>1</a:t>
            </a:r>
            <a:r>
              <a:rPr kumimoji="1" lang="zh-CN" altLang="en-US" sz="2600" dirty="0" smtClean="0"/>
              <a:t>或减</a:t>
            </a:r>
            <a:r>
              <a:rPr kumimoji="1" lang="en-US" altLang="zh-CN" sz="2600" dirty="0" smtClean="0"/>
              <a:t>1</a:t>
            </a:r>
            <a:r>
              <a:rPr kumimoji="1" lang="zh-CN" altLang="en-US" sz="2600" dirty="0" smtClean="0"/>
              <a:t>，</a:t>
            </a:r>
            <a:r>
              <a:rPr kumimoji="1" lang="zh-CN" altLang="en-US" sz="2600" dirty="0" smtClean="0">
                <a:solidFill>
                  <a:srgbClr val="FF6600"/>
                </a:solidFill>
              </a:rPr>
              <a:t>再赋给该变量。</a:t>
            </a:r>
          </a:p>
          <a:p>
            <a:pPr>
              <a:buNone/>
            </a:pPr>
            <a:r>
              <a:rPr kumimoji="1" lang="en-US" altLang="zh-CN" sz="2600" dirty="0" smtClean="0"/>
              <a:t>	</a:t>
            </a:r>
            <a:r>
              <a:rPr kumimoji="1" lang="zh-CN" altLang="en-US" sz="2600" dirty="0" smtClean="0"/>
              <a:t>要求：操作数只能是</a:t>
            </a:r>
            <a:r>
              <a:rPr kumimoji="1" lang="zh-CN" altLang="en-US" sz="2600" dirty="0" smtClean="0">
                <a:solidFill>
                  <a:srgbClr val="990099"/>
                </a:solidFill>
              </a:rPr>
              <a:t>左值，</a:t>
            </a:r>
            <a:r>
              <a:rPr kumimoji="1" lang="zh-CN" altLang="en-US" sz="2600" dirty="0" smtClean="0"/>
              <a:t>是单目运算符。</a:t>
            </a:r>
            <a:endParaRPr kumimoji="1" lang="en-US" altLang="zh-CN" sz="2600" dirty="0" smtClean="0"/>
          </a:p>
          <a:p>
            <a:pPr>
              <a:spcBef>
                <a:spcPct val="50000"/>
              </a:spcBef>
            </a:pPr>
            <a:r>
              <a:rPr kumimoji="1" lang="zh-CN" altLang="en-US" sz="2600" dirty="0" smtClean="0">
                <a:solidFill>
                  <a:srgbClr val="006600"/>
                </a:solidFill>
                <a:latin typeface="隶书" pitchFamily="49" charset="-122"/>
              </a:rPr>
              <a:t>前置和后置运算</a:t>
            </a:r>
          </a:p>
          <a:p>
            <a:pPr>
              <a:buNone/>
            </a:pPr>
            <a:r>
              <a:rPr kumimoji="1" lang="en-US" altLang="zh-CN" sz="2600" dirty="0" smtClean="0"/>
              <a:t>	</a:t>
            </a:r>
            <a:r>
              <a:rPr kumimoji="1" lang="zh-CN" altLang="en-US" sz="2600" b="1" dirty="0" smtClean="0">
                <a:solidFill>
                  <a:srgbClr val="FF0000"/>
                </a:solidFill>
              </a:rPr>
              <a:t>前置</a:t>
            </a:r>
            <a:r>
              <a:rPr kumimoji="1" lang="zh-CN" altLang="en-US" sz="2600" dirty="0" smtClean="0"/>
              <a:t>是先增减后引用，即先对变量自加或自减，用新的值参与其他运算；</a:t>
            </a:r>
            <a:endParaRPr kumimoji="1" lang="en-US" altLang="zh-CN" sz="2600" dirty="0" smtClean="0"/>
          </a:p>
          <a:p>
            <a:pPr>
              <a:buNone/>
            </a:pPr>
            <a:r>
              <a:rPr kumimoji="1" lang="en-US" altLang="zh-CN" sz="2600" dirty="0" smtClean="0"/>
              <a:t>	</a:t>
            </a:r>
            <a:r>
              <a:rPr kumimoji="1" lang="zh-CN" altLang="en-US" sz="2600" b="1" dirty="0" smtClean="0">
                <a:solidFill>
                  <a:srgbClr val="FF0000"/>
                </a:solidFill>
              </a:rPr>
              <a:t>后置</a:t>
            </a:r>
            <a:r>
              <a:rPr kumimoji="1" lang="zh-CN" altLang="en-US" sz="2600" dirty="0" smtClean="0"/>
              <a:t>则是先引用后增减，即用变量原来的值参与其他运算，然后再对变量进行自加或自减；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24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前置和后置运算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000000"/>
                </a:solidFill>
              </a:rPr>
              <a:t>int 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i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=5, j=5, m, n;</a:t>
            </a:r>
          </a:p>
          <a:p>
            <a:r>
              <a:rPr kumimoji="1" lang="en-US" altLang="zh-CN" b="1" dirty="0" smtClean="0">
                <a:solidFill>
                  <a:srgbClr val="000000"/>
                </a:solidFill>
              </a:rPr>
              <a:t>m=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i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++;</a:t>
            </a:r>
            <a:r>
              <a:rPr kumimoji="1" lang="en-US" altLang="zh-CN" b="1" dirty="0" smtClean="0"/>
              <a:t>  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后置；相当于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m=</a:t>
            </a:r>
            <a:r>
              <a:rPr kumimoji="1" lang="en-US" altLang="zh-CN" b="1" dirty="0" err="1" smtClean="0">
                <a:solidFill>
                  <a:srgbClr val="006600"/>
                </a:solidFill>
              </a:rPr>
              <a:t>i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; </a:t>
            </a:r>
            <a:r>
              <a:rPr kumimoji="1" lang="en-US" altLang="zh-CN" b="1" dirty="0" err="1" smtClean="0">
                <a:solidFill>
                  <a:srgbClr val="006600"/>
                </a:solidFill>
              </a:rPr>
              <a:t>i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=i+1;</a:t>
            </a:r>
            <a:r>
              <a:rPr kumimoji="1" lang="en-US" altLang="zh-CN" b="1" dirty="0" smtClean="0"/>
              <a:t> </a:t>
            </a:r>
          </a:p>
          <a:p>
            <a:pPr>
              <a:buNone/>
            </a:pPr>
            <a:r>
              <a:rPr kumimoji="1" lang="en-US" altLang="zh-CN" b="1" dirty="0" smtClean="0"/>
              <a:t>   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结果：</a:t>
            </a:r>
            <a:r>
              <a:rPr kumimoji="1" lang="en-US" altLang="zh-CN" b="1" dirty="0" err="1" smtClean="0">
                <a:solidFill>
                  <a:srgbClr val="006600"/>
                </a:solidFill>
              </a:rPr>
              <a:t>i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的值为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6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，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m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的值为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5;</a:t>
            </a:r>
          </a:p>
          <a:p>
            <a:r>
              <a:rPr kumimoji="1" lang="en-US" altLang="zh-CN" b="1" dirty="0" smtClean="0">
                <a:solidFill>
                  <a:srgbClr val="000000"/>
                </a:solidFill>
              </a:rPr>
              <a:t>n=++j;</a:t>
            </a:r>
            <a:r>
              <a:rPr kumimoji="1" lang="en-US" altLang="zh-CN" b="1" dirty="0" smtClean="0"/>
              <a:t>  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前置；相当于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j=j+1;n=j;</a:t>
            </a:r>
          </a:p>
          <a:p>
            <a:pPr>
              <a:buNone/>
            </a:pPr>
            <a:r>
              <a:rPr kumimoji="1" lang="en-US" altLang="zh-CN" b="1" dirty="0" smtClean="0"/>
              <a:t>   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结果：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j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的值为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6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，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n</a:t>
            </a:r>
            <a:r>
              <a:rPr kumimoji="1" lang="zh-CN" altLang="en-US" b="1" dirty="0" smtClean="0">
                <a:solidFill>
                  <a:srgbClr val="006600"/>
                </a:solidFill>
              </a:rPr>
              <a:t>的值为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6;</a:t>
            </a:r>
          </a:p>
        </p:txBody>
      </p:sp>
    </p:spTree>
    <p:extLst>
      <p:ext uri="{BB962C8B-B14F-4D97-AF65-F5344CB8AC3E}">
        <p14:creationId xmlns:p14="http://schemas.microsoft.com/office/powerpoint/2010/main" val="27873226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前置运算符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676400"/>
            <a:ext cx="7992534" cy="5181600"/>
          </a:xfrm>
        </p:spPr>
        <p:txBody>
          <a:bodyPr/>
          <a:lstStyle/>
          <a:p>
            <a:r>
              <a:rPr kumimoji="1" lang="zh-CN" altLang="en-US" b="1" dirty="0" smtClean="0"/>
              <a:t>前置运算符的结合性是右往左，优先级是</a:t>
            </a:r>
            <a:r>
              <a:rPr kumimoji="1" lang="en-US" altLang="zh-CN" b="1" dirty="0" smtClean="0"/>
              <a:t>3</a:t>
            </a:r>
            <a:r>
              <a:rPr kumimoji="1" lang="zh-CN" altLang="en-US" b="1" dirty="0" smtClean="0"/>
              <a:t>（与普通单目运算符相同）。</a:t>
            </a:r>
            <a:endParaRPr kumimoji="1" lang="en-US" altLang="zh-CN" b="1" dirty="0" smtClean="0"/>
          </a:p>
          <a:p>
            <a:r>
              <a:rPr kumimoji="1" lang="zh-CN" altLang="en-US" b="1" dirty="0" smtClean="0"/>
              <a:t>前置运算表达式是左值，如</a:t>
            </a:r>
            <a:r>
              <a:rPr kumimoji="1" lang="en-US" altLang="zh-CN" b="1" dirty="0" smtClean="0"/>
              <a:t>++a</a:t>
            </a:r>
            <a:r>
              <a:rPr kumimoji="1" lang="zh-CN" altLang="en-US" b="1" dirty="0" smtClean="0"/>
              <a:t>的结果就是</a:t>
            </a:r>
            <a:r>
              <a:rPr kumimoji="1" lang="en-US" altLang="zh-CN" b="1" dirty="0" smtClean="0"/>
              <a:t>a</a:t>
            </a:r>
            <a:r>
              <a:rPr kumimoji="1" lang="zh-CN" altLang="en-US" b="1" dirty="0" smtClean="0"/>
              <a:t>本身。</a:t>
            </a:r>
            <a:endParaRPr kumimoji="1" lang="en-US" altLang="zh-CN" b="1" dirty="0" smtClean="0"/>
          </a:p>
          <a:p>
            <a:pPr marL="0" indent="0">
              <a:buNone/>
            </a:pPr>
            <a:r>
              <a:rPr kumimoji="1" lang="en-US" altLang="zh-CN" b="1" dirty="0" smtClean="0"/>
              <a:t>	</a:t>
            </a:r>
            <a:r>
              <a:rPr kumimoji="1" lang="zh-CN" altLang="en-US" b="1" i="1" dirty="0" smtClean="0"/>
              <a:t>例：</a:t>
            </a:r>
            <a:r>
              <a:rPr kumimoji="1" lang="en-US" altLang="zh-CN" b="1" i="1" dirty="0" smtClean="0"/>
              <a:t>a = 1 ; ++a = 3; (</a:t>
            </a:r>
            <a:r>
              <a:rPr kumimoji="1" lang="zh-CN" altLang="en-US" b="1" i="1" dirty="0" smtClean="0"/>
              <a:t>此时</a:t>
            </a:r>
            <a:r>
              <a:rPr kumimoji="1" lang="en-US" altLang="zh-CN" b="1" i="1" dirty="0" smtClean="0"/>
              <a:t>a</a:t>
            </a:r>
            <a:r>
              <a:rPr kumimoji="1" lang="zh-CN" altLang="en-US" b="1" i="1" dirty="0" smtClean="0"/>
              <a:t>是几？</a:t>
            </a:r>
            <a:r>
              <a:rPr kumimoji="1" lang="en-US" altLang="zh-CN" b="1" i="1" dirty="0" smtClean="0"/>
              <a:t>)</a:t>
            </a:r>
          </a:p>
          <a:p>
            <a:endParaRPr kumimoji="1" lang="en-US" altLang="zh-CN" b="1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606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后置运算符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后置表达式的结合性是</a:t>
            </a:r>
            <a:r>
              <a:rPr kumimoji="1" lang="zh-CN" altLang="en-US" b="1" dirty="0" smtClean="0"/>
              <a:t>左往右，优先级是</a:t>
            </a:r>
            <a:r>
              <a:rPr kumimoji="1" lang="en-US" altLang="zh-CN" b="1" dirty="0" smtClean="0"/>
              <a:t>2</a:t>
            </a:r>
            <a:r>
              <a:rPr kumimoji="1" lang="zh-CN" altLang="en-US" b="1" dirty="0" smtClean="0"/>
              <a:t>（高于前置运算符）。</a:t>
            </a:r>
            <a:endParaRPr kumimoji="1" lang="en-US" altLang="zh-CN" b="1" dirty="0" smtClean="0"/>
          </a:p>
          <a:p>
            <a:r>
              <a:rPr kumimoji="1" lang="zh-CN" altLang="en-US" b="1" dirty="0"/>
              <a:t>后置</a:t>
            </a:r>
            <a:r>
              <a:rPr kumimoji="1" lang="zh-CN" altLang="en-US" b="1" dirty="0" smtClean="0"/>
              <a:t>表达式</a:t>
            </a:r>
            <a:r>
              <a:rPr kumimoji="1" lang="zh-CN" altLang="en-US" b="1" dirty="0"/>
              <a:t>是右值，如</a:t>
            </a:r>
            <a:r>
              <a:rPr kumimoji="1" lang="en-US" altLang="zh-CN" b="1" dirty="0"/>
              <a:t>a++</a:t>
            </a:r>
            <a:r>
              <a:rPr kumimoji="1" lang="zh-CN" altLang="en-US" b="1" dirty="0"/>
              <a:t>。其执行过程是用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原来的值创造一个临时变量参与后续运算，再将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自身加</a:t>
            </a:r>
            <a:r>
              <a:rPr kumimoji="1" lang="en-US" altLang="zh-CN" b="1" dirty="0"/>
              <a:t>1</a:t>
            </a:r>
            <a:r>
              <a:rPr kumimoji="1" lang="zh-CN" altLang="en-US" b="1" dirty="0"/>
              <a:t>。类似的临时变量不需要在内存中长期保存，因此不可寻址。</a:t>
            </a:r>
            <a:endParaRPr kumimoji="1" lang="en-US" altLang="zh-CN" b="1" dirty="0"/>
          </a:p>
          <a:p>
            <a:r>
              <a:rPr kumimoji="1" lang="zh-CN" altLang="en-US" b="1" dirty="0">
                <a:solidFill>
                  <a:schemeClr val="accent1"/>
                </a:solidFill>
              </a:rPr>
              <a:t>前置和后置符号，如果单独使用，功能上没有任何区别，性能上前置符号更高。</a:t>
            </a:r>
            <a:endParaRPr kumimoji="1" lang="en-US" altLang="zh-CN" b="1" dirty="0">
              <a:solidFill>
                <a:schemeClr val="accent1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469779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）关系运算符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>
                <a:sym typeface="Symbol" pitchFamily="18" charset="2"/>
              </a:rPr>
              <a:t>种类：</a:t>
            </a:r>
            <a:r>
              <a:rPr kumimoji="1" lang="zh-CN" altLang="en-US" dirty="0" smtClean="0"/>
              <a:t>（大于）、</a:t>
            </a:r>
            <a:r>
              <a:rPr kumimoji="1" lang="zh-CN" altLang="en-US" dirty="0" smtClean="0">
                <a:sym typeface="Symbol" pitchFamily="18" charset="2"/>
              </a:rPr>
              <a:t></a:t>
            </a:r>
            <a:r>
              <a:rPr kumimoji="1" lang="zh-CN" altLang="en-US" dirty="0" smtClean="0"/>
              <a:t>（大于等于）、</a:t>
            </a:r>
            <a:r>
              <a:rPr kumimoji="1" lang="zh-CN" altLang="en-US" dirty="0" smtClean="0">
                <a:sym typeface="Symbol" pitchFamily="18" charset="2"/>
              </a:rPr>
              <a:t></a:t>
            </a:r>
            <a:r>
              <a:rPr kumimoji="1" lang="zh-CN" altLang="en-US" dirty="0" smtClean="0"/>
              <a:t>（小于）、</a:t>
            </a:r>
            <a:r>
              <a:rPr kumimoji="1" lang="zh-CN" altLang="en-US" dirty="0" smtClean="0">
                <a:sym typeface="Symbol" pitchFamily="18" charset="2"/>
              </a:rPr>
              <a:t></a:t>
            </a:r>
            <a:r>
              <a:rPr kumimoji="1" lang="zh-CN" altLang="en-US" dirty="0" smtClean="0"/>
              <a:t>（小于等于）、</a:t>
            </a:r>
            <a:r>
              <a:rPr kumimoji="1" lang="en-US" altLang="zh-CN" dirty="0" smtClean="0"/>
              <a:t>==</a:t>
            </a:r>
            <a:r>
              <a:rPr kumimoji="1" lang="zh-CN" altLang="en-US" dirty="0" smtClean="0"/>
              <a:t>（等于）和！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（不等于）。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关系运算符的结果：</a:t>
            </a:r>
            <a:r>
              <a:rPr kumimoji="1" lang="en-US" altLang="zh-CN" dirty="0" smtClean="0"/>
              <a:t>true</a:t>
            </a:r>
            <a:r>
              <a:rPr kumimoji="1" lang="zh-CN" altLang="en-US" dirty="0" smtClean="0"/>
              <a:t>或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关系运算符的优先级低于算术运算符，高于赋值运算符。判断大小的符号（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）高于判断相等的符号（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）。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因为</a:t>
            </a:r>
            <a:r>
              <a:rPr kumimoji="1" lang="en-US" altLang="zh-CN" dirty="0" smtClean="0"/>
              <a:t>true</a:t>
            </a:r>
            <a:r>
              <a:rPr kumimoji="1" lang="zh-CN" altLang="en-US" dirty="0" smtClean="0"/>
              <a:t>可转换为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可转换为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，所以关系运算符可以和其他符号一起组成表达式。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如：</a:t>
            </a:r>
            <a:r>
              <a:rPr kumimoji="1" lang="en-US" altLang="zh-CN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a+b</a:t>
            </a:r>
            <a:r>
              <a:rPr kumimoji="1" lang="en-US" altLang="zh-CN" dirty="0" smtClean="0">
                <a:solidFill>
                  <a:srgbClr val="000000"/>
                </a:solidFill>
              </a:rPr>
              <a:t>&gt;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c+d</a:t>
            </a:r>
            <a:r>
              <a:rPr kumimoji="1" lang="en-US" altLang="zh-CN" dirty="0" smtClean="0"/>
              <a:t> ,</a:t>
            </a:r>
            <a:r>
              <a:rPr kumimoji="1" lang="en-US" altLang="zh-CN" dirty="0" smtClean="0">
                <a:solidFill>
                  <a:srgbClr val="000000"/>
                </a:solidFill>
              </a:rPr>
              <a:t> y=a&gt;b </a:t>
            </a:r>
            <a:r>
              <a:rPr kumimoji="1" lang="zh-CN" altLang="en-US" dirty="0" smtClean="0">
                <a:solidFill>
                  <a:srgbClr val="000000"/>
                </a:solidFill>
              </a:rPr>
              <a:t>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71968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中的注释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中支持两种注释，其中单行注释以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开始，多行注释以</a:t>
            </a:r>
            <a:r>
              <a:rPr kumimoji="1" lang="en-US" altLang="zh-CN" dirty="0" smtClean="0"/>
              <a:t>/*</a:t>
            </a:r>
            <a:r>
              <a:rPr kumimoji="1" lang="zh-CN" altLang="en-US" dirty="0" smtClean="0"/>
              <a:t>开始，以</a:t>
            </a:r>
            <a:r>
              <a:rPr kumimoji="1" lang="en-US" altLang="zh-CN" dirty="0" smtClean="0"/>
              <a:t>*/</a:t>
            </a:r>
            <a:r>
              <a:rPr kumimoji="1" lang="zh-CN" altLang="en-US" dirty="0" smtClean="0"/>
              <a:t>结束。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注释不会被编译器处理，一般在编译环境中以绿色表示。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在程序中适当的添加注释，是非常值得培养的习惯。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24720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关系运算符的</a:t>
            </a:r>
            <a:r>
              <a:rPr lang="zh-CN" altLang="en-US" dirty="0" smtClean="0"/>
              <a:t>注意点</a:t>
            </a:r>
            <a:r>
              <a:rPr lang="en-US" altLang="zh-CN" dirty="0" smtClean="0"/>
              <a:t>!!!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int a=5,b=4,c=3; </a:t>
            </a:r>
            <a:r>
              <a:rPr lang="zh-CN" altLang="en-US" dirty="0" smtClean="0"/>
              <a:t> 那么</a:t>
            </a:r>
            <a:r>
              <a:rPr lang="en-US" altLang="zh-CN" dirty="0" smtClean="0"/>
              <a:t>a&gt;b&gt;c</a:t>
            </a:r>
            <a:r>
              <a:rPr lang="zh-CN" altLang="en-US" dirty="0" smtClean="0"/>
              <a:t>成立吗？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答：不成立！因为</a:t>
            </a:r>
            <a:r>
              <a:rPr lang="en-US" altLang="zh-CN" dirty="0" smtClean="0"/>
              <a:t>(a&gt;b)</a:t>
            </a:r>
            <a:r>
              <a:rPr lang="zh-CN" altLang="en-US" dirty="0" smtClean="0"/>
              <a:t>的值为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(1&gt;3)</a:t>
            </a:r>
            <a:r>
              <a:rPr lang="zh-CN" altLang="en-US" dirty="0" smtClean="0"/>
              <a:t>的值为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en-US" altLang="zh-CN" dirty="0" smtClean="0"/>
              <a:t>a=b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a==b</a:t>
            </a:r>
            <a:r>
              <a:rPr lang="zh-CN" altLang="en-US" dirty="0" smtClean="0"/>
              <a:t>的意义一样吗？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答：完全不一样。假设</a:t>
            </a:r>
            <a:r>
              <a:rPr lang="en-US" altLang="zh-CN" dirty="0" smtClean="0"/>
              <a:t>int a=3,b=4;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式子</a:t>
            </a:r>
            <a:r>
              <a:rPr lang="en-US" altLang="zh-CN" dirty="0" smtClean="0"/>
              <a:t>a=b</a:t>
            </a:r>
            <a:r>
              <a:rPr lang="zh-CN" altLang="en-US" dirty="0" smtClean="0"/>
              <a:t>的结果为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a</a:t>
            </a:r>
            <a:r>
              <a:rPr lang="zh-CN" altLang="en-US" dirty="0" smtClean="0"/>
              <a:t>被赋值为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式子</a:t>
            </a:r>
            <a:r>
              <a:rPr lang="en-US" altLang="zh-CN" dirty="0" smtClean="0"/>
              <a:t>a==b</a:t>
            </a:r>
            <a:r>
              <a:rPr lang="zh-CN" altLang="en-US" dirty="0" smtClean="0"/>
              <a:t>的结果为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的值不变。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7712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）逻辑运算符</a:t>
            </a:r>
            <a:endParaRPr lang="zh-CN" altLang="en-US" dirty="0"/>
          </a:p>
        </p:txBody>
      </p:sp>
      <p:graphicFrame>
        <p:nvGraphicFramePr>
          <p:cNvPr id="55" name="内容占位符 5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052033"/>
              </p:ext>
            </p:extLst>
          </p:nvPr>
        </p:nvGraphicFramePr>
        <p:xfrm>
          <a:off x="982663" y="1676400"/>
          <a:ext cx="7704136" cy="4584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034"/>
                <a:gridCol w="1926034"/>
                <a:gridCol w="1926034"/>
                <a:gridCol w="1926034"/>
              </a:tblGrid>
              <a:tr h="545976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j-ea"/>
                          <a:ea typeface="+mj-ea"/>
                        </a:rPr>
                        <a:t>优先级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j-ea"/>
                          <a:ea typeface="+mj-ea"/>
                        </a:rPr>
                        <a:t>运算符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j-ea"/>
                          <a:ea typeface="+mj-ea"/>
                        </a:rPr>
                        <a:t>名称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j-ea"/>
                          <a:ea typeface="+mj-ea"/>
                        </a:rPr>
                        <a:t>语义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346241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+mj-ea"/>
                          <a:ea typeface="+mj-ea"/>
                        </a:rPr>
                        <a:t>3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j-ea"/>
                          <a:ea typeface="+mj-ea"/>
                        </a:rPr>
                        <a:t>！，单目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j-ea"/>
                          <a:ea typeface="+mj-ea"/>
                        </a:rPr>
                        <a:t>逻辑非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0" dirty="0" smtClean="0">
                          <a:latin typeface="+mj-ea"/>
                          <a:ea typeface="+mj-ea"/>
                        </a:rPr>
                        <a:t>操作数的值为真，则结果为假</a:t>
                      </a:r>
                      <a:r>
                        <a:rPr kumimoji="1" lang="en-US" altLang="zh-CN" sz="2000" b="0" dirty="0" smtClean="0">
                          <a:latin typeface="+mj-ea"/>
                          <a:ea typeface="+mj-ea"/>
                        </a:rPr>
                        <a:t>;</a:t>
                      </a:r>
                      <a:r>
                        <a:rPr kumimoji="1" lang="zh-CN" altLang="en-US" sz="2000" b="0" dirty="0" smtClean="0">
                          <a:latin typeface="+mj-ea"/>
                          <a:ea typeface="+mj-ea"/>
                        </a:rPr>
                        <a:t>反之结果为真</a:t>
                      </a:r>
                      <a:endParaRPr lang="zh-CN" altLang="en-US" sz="20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346241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+mj-ea"/>
                          <a:ea typeface="+mj-ea"/>
                        </a:rPr>
                        <a:t>13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+mj-ea"/>
                          <a:ea typeface="+mj-ea"/>
                        </a:rPr>
                        <a:t>&amp;&amp;</a:t>
                      </a:r>
                      <a:r>
                        <a:rPr lang="zh-CN" altLang="en-US" sz="2000" dirty="0" smtClean="0">
                          <a:latin typeface="+mj-ea"/>
                          <a:ea typeface="+mj-ea"/>
                        </a:rPr>
                        <a:t>，双目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j-ea"/>
                          <a:ea typeface="+mj-ea"/>
                        </a:rPr>
                        <a:t>逻辑与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0" dirty="0" smtClean="0">
                          <a:latin typeface="+mj-ea"/>
                          <a:ea typeface="+mj-ea"/>
                        </a:rPr>
                        <a:t>当两个操作数全为真时，结果为真，否则为假</a:t>
                      </a:r>
                      <a:r>
                        <a:rPr kumimoji="1" lang="en-US" altLang="zh-CN" sz="2000" b="0" dirty="0" smtClean="0">
                          <a:latin typeface="+mj-ea"/>
                          <a:ea typeface="+mj-ea"/>
                        </a:rPr>
                        <a:t>;</a:t>
                      </a:r>
                      <a:endParaRPr lang="zh-CN" altLang="en-US" sz="20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346241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+mj-ea"/>
                          <a:ea typeface="+mj-ea"/>
                        </a:rPr>
                        <a:t>14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+mj-ea"/>
                          <a:ea typeface="+mj-ea"/>
                        </a:rPr>
                        <a:t>||</a:t>
                      </a:r>
                      <a:r>
                        <a:rPr lang="zh-CN" altLang="en-US" sz="2000" dirty="0" smtClean="0">
                          <a:latin typeface="+mj-ea"/>
                          <a:ea typeface="+mj-ea"/>
                        </a:rPr>
                        <a:t>，双目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j-ea"/>
                          <a:ea typeface="+mj-ea"/>
                        </a:rPr>
                        <a:t>逻辑或</a:t>
                      </a:r>
                      <a:endParaRPr lang="zh-CN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1" lang="zh-CN" altLang="en-US" sz="2000" b="0" dirty="0" smtClean="0">
                          <a:latin typeface="+mj-ea"/>
                          <a:ea typeface="+mj-ea"/>
                        </a:rPr>
                        <a:t>两个操作数中有一个为真，则结果为真</a:t>
                      </a:r>
                      <a:r>
                        <a:rPr kumimoji="1" lang="en-US" altLang="zh-CN" sz="2000" b="0" dirty="0" smtClean="0">
                          <a:latin typeface="+mj-ea"/>
                          <a:ea typeface="+mj-ea"/>
                        </a:rPr>
                        <a:t>;</a:t>
                      </a:r>
                      <a:endParaRPr kumimoji="1" lang="en-US" altLang="zh-CN" sz="20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931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逻辑值与数值之间的转换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982663" y="1676400"/>
          <a:ext cx="7704138" cy="168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046"/>
                <a:gridCol w="2568046"/>
                <a:gridCol w="2568046"/>
              </a:tblGrid>
              <a:tr h="68580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逻辑值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逻辑值</a:t>
                      </a:r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-&gt;</a:t>
                      </a:r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数值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数值</a:t>
                      </a:r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-&gt;</a:t>
                      </a:r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逻辑值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4610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真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非</a:t>
                      </a:r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假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77900" y="3757136"/>
            <a:ext cx="774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+mj-ea"/>
                <a:ea typeface="+mj-ea"/>
              </a:rPr>
              <a:t>21&amp;&amp;0		</a:t>
            </a:r>
            <a:r>
              <a:rPr kumimoji="1" lang="en-US" altLang="zh-CN" sz="2400" b="1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+mj-ea"/>
                <a:ea typeface="+mj-ea"/>
              </a:rPr>
              <a:t>逻辑与，</a:t>
            </a:r>
            <a:r>
              <a:rPr kumimoji="1" lang="en-US" altLang="zh-CN" sz="2400" b="1" dirty="0" smtClean="0">
                <a:solidFill>
                  <a:srgbClr val="00B050"/>
                </a:solidFill>
                <a:latin typeface="+mj-ea"/>
                <a:ea typeface="+mj-ea"/>
              </a:rPr>
              <a:t>21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+mj-ea"/>
                <a:ea typeface="+mj-ea"/>
              </a:rPr>
              <a:t>与</a:t>
            </a:r>
            <a:r>
              <a:rPr kumimoji="1" lang="en-US" altLang="zh-CN" sz="2400" b="1" dirty="0" smtClean="0">
                <a:solidFill>
                  <a:srgbClr val="00B050"/>
                </a:solidFill>
                <a:latin typeface="+mj-ea"/>
                <a:ea typeface="+mj-ea"/>
              </a:rPr>
              <a:t>0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+mj-ea"/>
                <a:ea typeface="+mj-ea"/>
              </a:rPr>
              <a:t>，结果为假：</a:t>
            </a:r>
            <a:r>
              <a:rPr kumimoji="1" lang="en-US" altLang="zh-CN" sz="2400" b="1" dirty="0" smtClean="0">
                <a:solidFill>
                  <a:srgbClr val="00B050"/>
                </a:solidFill>
                <a:latin typeface="+mj-ea"/>
                <a:ea typeface="+mj-ea"/>
              </a:rPr>
              <a:t>0</a:t>
            </a:r>
          </a:p>
          <a:p>
            <a:r>
              <a:rPr kumimoji="1" lang="en-US" altLang="zh-CN" sz="2400" b="1" dirty="0" smtClean="0">
                <a:latin typeface="+mj-ea"/>
                <a:ea typeface="+mj-ea"/>
              </a:rPr>
              <a:t>21||0			</a:t>
            </a:r>
            <a:r>
              <a:rPr kumimoji="1" lang="en-US" altLang="zh-CN" sz="2400" b="1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+mj-ea"/>
                <a:ea typeface="+mj-ea"/>
              </a:rPr>
              <a:t>逻辑或，</a:t>
            </a:r>
            <a:r>
              <a:rPr kumimoji="1" lang="en-US" altLang="zh-CN" sz="2400" b="1" dirty="0" smtClean="0">
                <a:solidFill>
                  <a:srgbClr val="00B050"/>
                </a:solidFill>
                <a:latin typeface="+mj-ea"/>
                <a:ea typeface="+mj-ea"/>
              </a:rPr>
              <a:t>21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+mj-ea"/>
                <a:ea typeface="+mj-ea"/>
              </a:rPr>
              <a:t>或</a:t>
            </a:r>
            <a:r>
              <a:rPr kumimoji="1" lang="en-US" altLang="zh-CN" sz="2400" b="1" dirty="0" smtClean="0">
                <a:solidFill>
                  <a:srgbClr val="00B050"/>
                </a:solidFill>
                <a:latin typeface="+mj-ea"/>
                <a:ea typeface="+mj-ea"/>
              </a:rPr>
              <a:t>0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+mj-ea"/>
                <a:ea typeface="+mj-ea"/>
              </a:rPr>
              <a:t>，结果为真：</a:t>
            </a:r>
            <a:r>
              <a:rPr kumimoji="1" lang="en-US" altLang="zh-CN" sz="2400" b="1" dirty="0" smtClean="0">
                <a:solidFill>
                  <a:srgbClr val="00B050"/>
                </a:solidFill>
                <a:latin typeface="+mj-ea"/>
                <a:ea typeface="+mj-ea"/>
              </a:rPr>
              <a:t>1</a:t>
            </a:r>
          </a:p>
          <a:p>
            <a:r>
              <a:rPr kumimoji="1" lang="en-US" altLang="zh-CN" sz="2400" b="1" dirty="0" smtClean="0">
                <a:latin typeface="+mj-ea"/>
                <a:ea typeface="+mj-ea"/>
              </a:rPr>
              <a:t>!21			</a:t>
            </a:r>
            <a:r>
              <a:rPr kumimoji="1" lang="en-US" altLang="zh-CN" sz="2400" b="1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+mj-ea"/>
                <a:ea typeface="+mj-ea"/>
              </a:rPr>
              <a:t>逻辑非，</a:t>
            </a:r>
            <a:r>
              <a:rPr kumimoji="1" lang="en-US" altLang="zh-CN" sz="2400" b="1" dirty="0" smtClean="0">
                <a:solidFill>
                  <a:srgbClr val="00B050"/>
                </a:solidFill>
                <a:latin typeface="+mj-ea"/>
                <a:ea typeface="+mj-ea"/>
              </a:rPr>
              <a:t>21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+mj-ea"/>
                <a:ea typeface="+mj-ea"/>
              </a:rPr>
              <a:t>的非，结果为假：</a:t>
            </a:r>
            <a:r>
              <a:rPr kumimoji="1" lang="en-US" altLang="zh-CN" sz="2400" b="1" dirty="0" smtClean="0">
                <a:solidFill>
                  <a:srgbClr val="00B050"/>
                </a:solidFill>
                <a:latin typeface="+mj-ea"/>
                <a:ea typeface="+mj-ea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633499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逻辑运算符使用实例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如果需要判断</a:t>
            </a:r>
            <a:r>
              <a:rPr lang="en-US" altLang="zh-CN" dirty="0" smtClean="0"/>
              <a:t>a&gt;b&gt;c</a:t>
            </a:r>
            <a:r>
              <a:rPr lang="zh-CN" altLang="en-US" dirty="0" smtClean="0"/>
              <a:t>，其写法是？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答：</a:t>
            </a:r>
            <a:r>
              <a:rPr lang="en-US" altLang="zh-CN" dirty="0" smtClean="0"/>
              <a:t>a&gt;b&amp;&amp;b&gt;c</a:t>
            </a:r>
          </a:p>
          <a:p>
            <a:r>
              <a:rPr lang="zh-CN" altLang="en-US" dirty="0" smtClean="0"/>
              <a:t>如何判断整数变量</a:t>
            </a:r>
            <a:r>
              <a:rPr lang="en-US" altLang="zh-CN" dirty="0" smtClean="0"/>
              <a:t>year</a:t>
            </a:r>
            <a:r>
              <a:rPr lang="zh-CN" altLang="en-US" dirty="0" smtClean="0"/>
              <a:t>所代表的年份为闰年？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答： </a:t>
            </a:r>
            <a:r>
              <a:rPr lang="en-US" altLang="zh-CN" dirty="0" smtClean="0"/>
              <a:t>	year%400==0 || </a:t>
            </a:r>
          </a:p>
          <a:p>
            <a:pPr>
              <a:buNone/>
            </a:pPr>
            <a:r>
              <a:rPr lang="en-US" altLang="zh-CN" dirty="0" smtClean="0"/>
              <a:t>				year%4==0&amp;&amp;year%100!=0</a:t>
            </a:r>
          </a:p>
          <a:p>
            <a:pPr>
              <a:buNone/>
            </a:pPr>
            <a:r>
              <a:rPr lang="en-US" altLang="zh-CN" b="1" i="1" dirty="0" smtClean="0"/>
              <a:t>	</a:t>
            </a:r>
            <a:r>
              <a:rPr lang="zh-CN" altLang="en-US" b="1" i="1" dirty="0" smtClean="0"/>
              <a:t>提示：注意运算符优先级的判断</a:t>
            </a:r>
            <a:endParaRPr lang="en-US" altLang="zh-CN" b="1" i="1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1577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逻辑表达式的优化和副作用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 smtClean="0"/>
              <a:t>在求逻辑表达式值的过程中，一旦表达式的值能够确定，就不再逐步进行下面的运算，称为“</a:t>
            </a:r>
            <a:r>
              <a:rPr kumimoji="1" lang="zh-CN" altLang="en-US" b="1" dirty="0" smtClean="0">
                <a:solidFill>
                  <a:srgbClr val="CC3300"/>
                </a:solidFill>
              </a:rPr>
              <a:t>求值优化</a:t>
            </a:r>
            <a:r>
              <a:rPr kumimoji="1" lang="zh-CN" altLang="en-US" b="1" dirty="0" smtClean="0"/>
              <a:t>”，但有可能会产生“</a:t>
            </a:r>
            <a:r>
              <a:rPr kumimoji="1" lang="zh-CN" altLang="en-US" b="1" dirty="0" smtClean="0">
                <a:solidFill>
                  <a:srgbClr val="CC3300"/>
                </a:solidFill>
              </a:rPr>
              <a:t>副作用</a:t>
            </a:r>
            <a:r>
              <a:rPr kumimoji="1" lang="zh-CN" altLang="en-US" b="1" dirty="0" smtClean="0"/>
              <a:t>”。</a:t>
            </a:r>
            <a:endParaRPr kumimoji="1" lang="en-US" altLang="zh-CN" b="1" dirty="0" smtClean="0"/>
          </a:p>
          <a:p>
            <a:pPr>
              <a:spcBef>
                <a:spcPct val="50000"/>
              </a:spcBef>
            </a:pPr>
            <a:r>
              <a:rPr kumimoji="1" lang="zh-CN" altLang="en-US" dirty="0" smtClean="0"/>
              <a:t>例</a:t>
            </a:r>
            <a:r>
              <a:rPr kumimoji="1" lang="en-US" altLang="zh-CN" dirty="0" smtClean="0"/>
              <a:t>: </a:t>
            </a:r>
            <a:r>
              <a:rPr kumimoji="1" lang="en-US" altLang="zh-CN" dirty="0" smtClean="0">
                <a:solidFill>
                  <a:srgbClr val="000066"/>
                </a:solidFill>
              </a:rPr>
              <a:t>int a=10, b=20, c=30</a:t>
            </a:r>
            <a:r>
              <a:rPr kumimoji="1" lang="zh-CN" altLang="en-US" dirty="0" smtClean="0">
                <a:solidFill>
                  <a:srgbClr val="000066"/>
                </a:solidFill>
              </a:rPr>
              <a:t>，</a:t>
            </a:r>
            <a:r>
              <a:rPr kumimoji="1" lang="en-US" altLang="zh-CN" dirty="0" smtClean="0">
                <a:solidFill>
                  <a:srgbClr val="000066"/>
                </a:solidFill>
              </a:rPr>
              <a:t>d;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求：</a:t>
            </a:r>
            <a:r>
              <a:rPr kumimoji="1" lang="en-US" altLang="zh-CN" dirty="0" smtClean="0"/>
              <a:t>d = </a:t>
            </a:r>
            <a:r>
              <a:rPr kumimoji="1" lang="en-US" altLang="zh-CN" dirty="0" smtClean="0">
                <a:solidFill>
                  <a:srgbClr val="000066"/>
                </a:solidFill>
              </a:rPr>
              <a:t>a&lt;b || </a:t>
            </a:r>
            <a:r>
              <a:rPr kumimoji="1" lang="en-US" altLang="zh-CN" dirty="0" err="1" smtClean="0">
                <a:solidFill>
                  <a:srgbClr val="000066"/>
                </a:solidFill>
              </a:rPr>
              <a:t>c++</a:t>
            </a:r>
            <a:r>
              <a:rPr kumimoji="1" lang="en-US" altLang="zh-CN" dirty="0" smtClean="0"/>
              <a:t> ;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答：因为</a:t>
            </a:r>
            <a:r>
              <a:rPr kumimoji="1" lang="en-US" altLang="zh-CN" dirty="0" smtClean="0"/>
              <a:t>a&lt;b</a:t>
            </a:r>
            <a:r>
              <a:rPr kumimoji="1" lang="zh-CN" altLang="en-US" dirty="0" smtClean="0"/>
              <a:t>的值为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，对于求或来说，右边的式子不再需要计算，所以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的值最后仍为</a:t>
            </a:r>
            <a:r>
              <a:rPr kumimoji="1" lang="en-US" altLang="zh-CN" dirty="0" smtClean="0"/>
              <a:t>30</a:t>
            </a:r>
            <a:r>
              <a:rPr kumimoji="1" lang="zh-CN" altLang="en-US" b="1" dirty="0" smtClean="0"/>
              <a:t>。</a:t>
            </a:r>
            <a:endParaRPr kumimoji="1" lang="en-US" altLang="zh-CN" b="1" dirty="0" smtClean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9361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运算符优先级的简单总结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目前为止所学到的运算符，其优先级大致为：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 smtClean="0"/>
              <a:t>单目</a:t>
            </a:r>
            <a:r>
              <a:rPr lang="en-US" altLang="zh-CN" b="1" dirty="0" smtClean="0"/>
              <a:t>&gt;</a:t>
            </a:r>
            <a:r>
              <a:rPr lang="zh-CN" altLang="en-US" b="1" dirty="0" smtClean="0"/>
              <a:t>算术</a:t>
            </a:r>
            <a:r>
              <a:rPr lang="en-US" altLang="zh-CN" b="1" dirty="0" smtClean="0"/>
              <a:t>&gt;</a:t>
            </a:r>
            <a:r>
              <a:rPr lang="zh-CN" altLang="en-US" b="1" dirty="0" smtClean="0"/>
              <a:t>关系</a:t>
            </a:r>
            <a:r>
              <a:rPr lang="en-US" altLang="zh-CN" b="1" dirty="0" smtClean="0"/>
              <a:t>&gt;</a:t>
            </a:r>
            <a:r>
              <a:rPr lang="zh-CN" altLang="en-US" b="1" dirty="0" smtClean="0"/>
              <a:t>逻辑</a:t>
            </a:r>
            <a:r>
              <a:rPr lang="en-US" altLang="zh-CN" b="1" dirty="0" smtClean="0"/>
              <a:t>&gt;</a:t>
            </a:r>
            <a:r>
              <a:rPr lang="zh-CN" altLang="en-US" b="1" dirty="0" smtClean="0"/>
              <a:t>赋值。</a:t>
            </a:r>
            <a:endParaRPr lang="en-US" altLang="zh-CN" b="1" dirty="0" smtClean="0"/>
          </a:p>
          <a:p>
            <a:r>
              <a:rPr lang="zh-CN" altLang="en-US" dirty="0" smtClean="0"/>
              <a:t>所有的单目符号无论类别，其优先级都是相同的，且结合性都是由右向左（后置符号除外）。</a:t>
            </a:r>
            <a:endParaRPr lang="en-US" altLang="zh-CN" dirty="0" smtClean="0"/>
          </a:p>
          <a:p>
            <a:r>
              <a:rPr lang="zh-CN" altLang="en-US" dirty="0" smtClean="0"/>
              <a:t>不同运算符中的优先级区别，基本和日常的习惯类似。</a:t>
            </a:r>
            <a:endParaRPr lang="en-US" altLang="zh-CN" dirty="0" smtClean="0"/>
          </a:p>
          <a:p>
            <a:r>
              <a:rPr lang="zh-CN" altLang="en-US" b="1" dirty="0" smtClean="0"/>
              <a:t>初学者写代码，应尽量多使用括号，同时避免写过于复杂的表达式，以提高代码的可读性。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1882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运算符优先级示例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 smtClean="0"/>
              <a:t>已知</a:t>
            </a:r>
            <a:r>
              <a:rPr kumimoji="1" lang="en-US" altLang="zh-CN" b="1" dirty="0" smtClean="0"/>
              <a:t>: </a:t>
            </a:r>
            <a:r>
              <a:rPr kumimoji="1" lang="en-US" altLang="zh-CN" b="1" dirty="0" smtClean="0">
                <a:solidFill>
                  <a:srgbClr val="000099"/>
                </a:solidFill>
              </a:rPr>
              <a:t>int a=10, b=20, c=30;float x=1.8, y=2.4;  </a:t>
            </a:r>
            <a:r>
              <a:rPr lang="zh-CN" altLang="en-US" dirty="0" smtClean="0"/>
              <a:t>求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a&lt;b&amp;&amp;x&gt;y||a&lt;b-!c</a:t>
            </a:r>
            <a:r>
              <a:rPr kumimoji="1" lang="zh-CN" altLang="en-US" b="1" dirty="0" smtClean="0">
                <a:solidFill>
                  <a:srgbClr val="000000"/>
                </a:solidFill>
              </a:rPr>
              <a:t>的值</a:t>
            </a:r>
            <a:endParaRPr kumimoji="1" lang="en-US" altLang="zh-CN" b="1" dirty="0" smtClean="0">
              <a:solidFill>
                <a:srgbClr val="000000"/>
              </a:solidFill>
            </a:endParaRPr>
          </a:p>
          <a:p>
            <a:r>
              <a:rPr kumimoji="1" lang="zh-CN" altLang="en-US" sz="2400" b="1" dirty="0" smtClean="0"/>
              <a:t>按</a:t>
            </a:r>
            <a:r>
              <a:rPr kumimoji="1" lang="zh-CN" altLang="en-US" sz="2400" b="1" dirty="0" smtClean="0">
                <a:solidFill>
                  <a:srgbClr val="CC3300"/>
                </a:solidFill>
              </a:rPr>
              <a:t>优先级</a:t>
            </a:r>
            <a:r>
              <a:rPr kumimoji="1" lang="zh-CN" altLang="en-US" sz="2400" b="1" dirty="0" smtClean="0"/>
              <a:t>与</a:t>
            </a:r>
            <a:r>
              <a:rPr kumimoji="1" lang="zh-CN" altLang="en-US" sz="2400" b="1" dirty="0" smtClean="0">
                <a:solidFill>
                  <a:srgbClr val="CC3300"/>
                </a:solidFill>
              </a:rPr>
              <a:t>结合性</a:t>
            </a:r>
            <a:r>
              <a:rPr kumimoji="1" lang="zh-CN" altLang="en-US" sz="2400" b="1" dirty="0" smtClean="0"/>
              <a:t>，其</a:t>
            </a:r>
            <a:r>
              <a:rPr kumimoji="1" lang="zh-CN" altLang="en-US" sz="2400" b="1" dirty="0" smtClean="0">
                <a:solidFill>
                  <a:srgbClr val="CC3300"/>
                </a:solidFill>
              </a:rPr>
              <a:t>求值顺序</a:t>
            </a:r>
            <a:r>
              <a:rPr kumimoji="1" lang="zh-CN" altLang="en-US" sz="2400" b="1" dirty="0" smtClean="0"/>
              <a:t>等同于：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(a&lt;b)&amp;&amp;(x&gt;y)||(a&lt;(b-(!c)))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0&amp;&amp;0||(10&lt;(20-0))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0||1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</a:t>
            </a:r>
            <a:r>
              <a:rPr kumimoji="1" lang="zh-CN" altLang="en-US" b="1" dirty="0" smtClean="0">
                <a:solidFill>
                  <a:srgbClr val="000000"/>
                </a:solidFill>
              </a:rPr>
              <a:t>所以最终结果为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1</a:t>
            </a:r>
          </a:p>
          <a:p>
            <a:pPr>
              <a:buNone/>
            </a:pPr>
            <a:endParaRPr kumimoji="1" lang="en-US" altLang="zh-CN" b="1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6390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理解运算符的优先级和结合性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＋＋当中虽然规定了运算符的优先级，但除了四个运算符（逻辑与、逻辑或、逗号和问号），并没有明确指明运算次序。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同样的表达式在不同的编译软件和环境当中很可能会有不同的结果，因此应该将优先级和结合性的功能理解为对表达式的分组（即上题的加括号），而分组之后如何运算并无定则。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尽量避免书写过于复杂的表达式，特别是涉及改动数值的时候（如自增和自减运算）。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891141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编译器之谜：</a:t>
            </a:r>
            <a:r>
              <a:rPr lang="en-US" altLang="zh-CN" dirty="0" smtClean="0"/>
              <a:t>++</a:t>
            </a:r>
            <a:r>
              <a:rPr lang="zh-CN" altLang="en-US" dirty="0" smtClean="0"/>
              <a:t>符号连用</a:t>
            </a:r>
            <a:r>
              <a:rPr lang="en-US" altLang="zh-CN" dirty="0" smtClean="0"/>
              <a:t>(*)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 =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+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  </a:t>
            </a:r>
            <a:r>
              <a:rPr lang="zh-CN" altLang="en-US" dirty="0" smtClean="0"/>
              <a:t>问 </a:t>
            </a:r>
            <a:r>
              <a:rPr lang="en-US" altLang="zh-CN" dirty="0" smtClean="0"/>
              <a:t>j=?</a:t>
            </a:r>
          </a:p>
          <a:p>
            <a:pPr>
              <a:buNone/>
            </a:pPr>
            <a:r>
              <a:rPr lang="en-US" altLang="zh-CN" dirty="0" smtClean="0"/>
              <a:t>	j=6</a:t>
            </a:r>
            <a:r>
              <a:rPr lang="zh-CN" altLang="en-US" dirty="0" smtClean="0"/>
              <a:t>！原因：前后的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是运算完之后，再进行加法的，所以是</a:t>
            </a:r>
            <a:r>
              <a:rPr lang="en-US" altLang="zh-CN" dirty="0" smtClean="0"/>
              <a:t>3+3=6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en-US" altLang="zh-CN" dirty="0" smtClean="0"/>
              <a:t>int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 =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 +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 +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 </a:t>
            </a:r>
            <a:r>
              <a:rPr lang="zh-CN" altLang="en-US" dirty="0" smtClean="0"/>
              <a:t>问 </a:t>
            </a:r>
            <a:r>
              <a:rPr lang="en-US" altLang="zh-CN" dirty="0" smtClean="0"/>
              <a:t>j=?</a:t>
            </a:r>
          </a:p>
          <a:p>
            <a:pPr>
              <a:buNone/>
            </a:pPr>
            <a:r>
              <a:rPr lang="en-US" altLang="zh-CN" dirty="0" smtClean="0"/>
              <a:t>	j=10</a:t>
            </a:r>
            <a:r>
              <a:rPr lang="zh-CN" altLang="en-US" dirty="0" smtClean="0"/>
              <a:t>！原因：前后的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自增完之后，编译器判断加法已经可以计算，所以</a:t>
            </a:r>
            <a:r>
              <a:rPr lang="en-US" altLang="zh-CN" dirty="0" smtClean="0"/>
              <a:t>3+3+4=10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 smtClean="0"/>
              <a:t>注：以上答案仅限在</a:t>
            </a:r>
            <a:r>
              <a:rPr lang="en-US" altLang="zh-CN" dirty="0" smtClean="0"/>
              <a:t>VC6</a:t>
            </a:r>
            <a:r>
              <a:rPr lang="zh-CN" altLang="en-US" dirty="0" smtClean="0"/>
              <a:t>环境下有效！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6656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）位运算符</a:t>
            </a:r>
            <a:endParaRPr lang="zh-CN" altLang="en-US" dirty="0"/>
          </a:p>
        </p:txBody>
      </p:sp>
      <p:graphicFrame>
        <p:nvGraphicFramePr>
          <p:cNvPr id="55" name="内容占位符 5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369274"/>
              </p:ext>
            </p:extLst>
          </p:nvPr>
        </p:nvGraphicFramePr>
        <p:xfrm>
          <a:off x="1151993" y="1676400"/>
          <a:ext cx="7619469" cy="4301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823"/>
                <a:gridCol w="2539823"/>
                <a:gridCol w="2539823"/>
              </a:tblGrid>
              <a:tr h="607689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优先级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运算符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名称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60768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3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~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，</a:t>
                      </a:r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单目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按位取反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607689">
                <a:tc>
                  <a:txBody>
                    <a:bodyPr/>
                    <a:lstStyle/>
                    <a:p>
                      <a:r>
                        <a:rPr lang="zh-CN" altLang="zh-CN" sz="2400" dirty="0" smtClean="0">
                          <a:latin typeface="+mj-ea"/>
                          <a:ea typeface="+mj-ea"/>
                        </a:rPr>
                        <a:t>7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&lt;&lt;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，</a:t>
                      </a:r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双目</a:t>
                      </a:r>
                      <a:endParaRPr lang="en-US" altLang="zh-CN" sz="2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左移</a:t>
                      </a:r>
                      <a:endParaRPr lang="en-US" altLang="zh-CN" sz="2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607689">
                <a:tc>
                  <a:txBody>
                    <a:bodyPr/>
                    <a:lstStyle/>
                    <a:p>
                      <a:r>
                        <a:rPr lang="zh-CN" altLang="zh-CN" sz="2400" dirty="0" smtClean="0">
                          <a:latin typeface="+mj-ea"/>
                          <a:ea typeface="+mj-ea"/>
                        </a:rPr>
                        <a:t>7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&gt;&gt;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，双目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右移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607689">
                <a:tc>
                  <a:txBody>
                    <a:bodyPr/>
                    <a:lstStyle/>
                    <a:p>
                      <a:r>
                        <a:rPr lang="zh-CN" altLang="zh-CN" sz="24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&amp;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，</a:t>
                      </a:r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双目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按位与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607689">
                <a:tc>
                  <a:txBody>
                    <a:bodyPr/>
                    <a:lstStyle/>
                    <a:p>
                      <a:r>
                        <a:rPr lang="zh-CN" altLang="zh-CN" sz="24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^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，</a:t>
                      </a:r>
                      <a:r>
                        <a:rPr lang="zh-TW" altLang="en-US" sz="2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双目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按位异或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65493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12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|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，双目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按位或</a:t>
                      </a:r>
                      <a:endParaRPr lang="zh-CN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303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1.2 C++</a:t>
            </a:r>
            <a:r>
              <a:rPr kumimoji="1" lang="zh-CN" altLang="en-US" dirty="0" smtClean="0"/>
              <a:t>中的数据类型及表示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程序的本质是数据组织和数据处理。与生活中的方式不同，编写程序处理数据需要根据数据本</a:t>
            </a:r>
            <a:r>
              <a:rPr kumimoji="1" lang="zh-CN" altLang="en-US" dirty="0"/>
              <a:t>身的性质，选择合理的</a:t>
            </a:r>
            <a:r>
              <a:rPr kumimoji="1" lang="zh-CN" altLang="en-US" i="1" dirty="0"/>
              <a:t>数据类型</a:t>
            </a:r>
            <a:r>
              <a:rPr kumimoji="1" lang="zh-CN" altLang="en-US" dirty="0"/>
              <a:t>，用来表示或存储数据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程序中的数据通常具备三种</a:t>
            </a:r>
            <a:r>
              <a:rPr kumimoji="1" lang="zh-CN" altLang="en-US" dirty="0"/>
              <a:t>属性：名字、</a:t>
            </a:r>
            <a:r>
              <a:rPr kumimoji="1" lang="zh-CN" altLang="en-US" dirty="0" smtClean="0"/>
              <a:t>类型和值。在编写程序前需要熟练掌握</a:t>
            </a:r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语言当中</a:t>
            </a:r>
            <a:r>
              <a:rPr kumimoji="1" lang="zh-CN" altLang="en-US" dirty="0"/>
              <a:t>标识</a:t>
            </a:r>
            <a:r>
              <a:rPr kumimoji="1" lang="zh-CN" altLang="en-US" dirty="0" smtClean="0"/>
              <a:t>符的命名规则，以及各种基本数据类型、变量和常量的语法要求。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82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位操作运算符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>
                <a:solidFill>
                  <a:srgbClr val="000000"/>
                </a:solidFill>
              </a:rPr>
              <a:t>（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1</a:t>
            </a:r>
            <a:r>
              <a:rPr kumimoji="1" lang="zh-CN" altLang="en-US" b="1" dirty="0" smtClean="0">
                <a:solidFill>
                  <a:srgbClr val="000000"/>
                </a:solidFill>
              </a:rPr>
              <a:t>）按位取反运算符“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~”</a:t>
            </a:r>
          </a:p>
          <a:p>
            <a:pPr>
              <a:buNone/>
            </a:pPr>
            <a:r>
              <a:rPr kumimoji="1" lang="en-US" altLang="zh-CN" b="1" dirty="0" smtClean="0"/>
              <a:t>	</a:t>
            </a:r>
            <a:r>
              <a:rPr kumimoji="1" lang="zh-CN" altLang="en-US" b="1" dirty="0" smtClean="0"/>
              <a:t>将操作数的每个二进制位取反，即</a:t>
            </a:r>
            <a:r>
              <a:rPr kumimoji="1" lang="en-US" altLang="zh-CN" b="1" dirty="0" smtClean="0"/>
              <a:t>1</a:t>
            </a:r>
            <a:r>
              <a:rPr kumimoji="1" lang="zh-CN" altLang="en-US" b="1" dirty="0" smtClean="0"/>
              <a:t>变为</a:t>
            </a:r>
            <a:r>
              <a:rPr kumimoji="1" lang="en-US" altLang="zh-CN" b="1" dirty="0" smtClean="0"/>
              <a:t>0</a:t>
            </a:r>
            <a:r>
              <a:rPr kumimoji="1" lang="zh-CN" altLang="en-US" b="1" dirty="0" smtClean="0"/>
              <a:t>，</a:t>
            </a:r>
            <a:r>
              <a:rPr kumimoji="1" lang="en-US" altLang="zh-CN" b="1" dirty="0" smtClean="0"/>
              <a:t>0</a:t>
            </a:r>
            <a:r>
              <a:rPr kumimoji="1" lang="zh-CN" altLang="en-US" b="1" dirty="0" smtClean="0"/>
              <a:t>变为</a:t>
            </a:r>
            <a:r>
              <a:rPr kumimoji="1" lang="en-US" altLang="zh-CN" b="1" dirty="0" smtClean="0"/>
              <a:t>1</a:t>
            </a:r>
            <a:r>
              <a:rPr kumimoji="1" lang="zh-CN" altLang="en-US" b="1" dirty="0" smtClean="0"/>
              <a:t>。例如，整数</a:t>
            </a:r>
            <a:r>
              <a:rPr kumimoji="1" lang="en-US" altLang="zh-CN" b="1" dirty="0" smtClean="0"/>
              <a:t>a</a:t>
            </a:r>
            <a:r>
              <a:rPr kumimoji="1" lang="zh-CN" altLang="en-US" b="1" dirty="0" smtClean="0"/>
              <a:t>的值为</a:t>
            </a:r>
            <a:r>
              <a:rPr kumimoji="1" lang="en-US" altLang="zh-CN" b="1" dirty="0" smtClean="0"/>
              <a:t>10011011</a:t>
            </a:r>
            <a:r>
              <a:rPr kumimoji="1" lang="zh-CN" altLang="en-US" b="1" dirty="0" smtClean="0"/>
              <a:t>，则</a:t>
            </a:r>
            <a:r>
              <a:rPr kumimoji="1" lang="en-US" altLang="zh-CN" b="1" dirty="0" smtClean="0"/>
              <a:t>~a</a:t>
            </a:r>
            <a:r>
              <a:rPr kumimoji="1" lang="zh-CN" altLang="en-US" b="1" dirty="0" smtClean="0"/>
              <a:t>的值为</a:t>
            </a:r>
            <a:r>
              <a:rPr kumimoji="1" lang="en-US" altLang="zh-CN" b="1" dirty="0" smtClean="0"/>
              <a:t>01100100</a:t>
            </a:r>
            <a:r>
              <a:rPr kumimoji="1" lang="zh-CN" altLang="en-US" b="1" dirty="0" smtClean="0"/>
              <a:t>。</a:t>
            </a:r>
            <a:endParaRPr kumimoji="1" lang="en-US" altLang="zh-CN" b="1" dirty="0" smtClean="0"/>
          </a:p>
          <a:p>
            <a:r>
              <a:rPr kumimoji="1" lang="zh-CN" altLang="en-US" b="1" dirty="0" smtClean="0">
                <a:solidFill>
                  <a:srgbClr val="000000"/>
                </a:solidFill>
              </a:rPr>
              <a:t>（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2</a:t>
            </a:r>
            <a:r>
              <a:rPr kumimoji="1" lang="zh-CN" altLang="en-US" b="1" dirty="0" smtClean="0">
                <a:solidFill>
                  <a:srgbClr val="000000"/>
                </a:solidFill>
              </a:rPr>
              <a:t>）左移运算符“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&lt;&lt;”</a:t>
            </a:r>
          </a:p>
          <a:p>
            <a:pPr>
              <a:buNone/>
            </a:pPr>
            <a:r>
              <a:rPr kumimoji="1" lang="en-US" altLang="zh-CN" b="1" dirty="0" smtClean="0"/>
              <a:t>	</a:t>
            </a:r>
            <a:r>
              <a:rPr kumimoji="1" lang="zh-CN" altLang="en-US" b="1" dirty="0" smtClean="0"/>
              <a:t>运算一般格式为：</a:t>
            </a:r>
            <a:r>
              <a:rPr kumimoji="1" lang="en-US" altLang="zh-CN" b="1" dirty="0" smtClean="0"/>
              <a:t>a&lt;&lt;n</a:t>
            </a:r>
          </a:p>
          <a:p>
            <a:pPr>
              <a:buNone/>
            </a:pPr>
            <a:r>
              <a:rPr kumimoji="1" lang="en-US" altLang="zh-CN" b="1" dirty="0" smtClean="0"/>
              <a:t>	</a:t>
            </a:r>
            <a:r>
              <a:rPr kumimoji="1" lang="zh-CN" altLang="en-US" b="1" dirty="0" smtClean="0"/>
              <a:t>其中</a:t>
            </a:r>
            <a:r>
              <a:rPr kumimoji="1" lang="en-US" altLang="zh-CN" b="1" dirty="0" smtClean="0"/>
              <a:t>a</a:t>
            </a:r>
            <a:r>
              <a:rPr kumimoji="1" lang="zh-CN" altLang="en-US" b="1" dirty="0" smtClean="0"/>
              <a:t>为整数，</a:t>
            </a:r>
            <a:r>
              <a:rPr kumimoji="1" lang="en-US" altLang="zh-CN" b="1" dirty="0" smtClean="0"/>
              <a:t>n</a:t>
            </a:r>
            <a:r>
              <a:rPr kumimoji="1" lang="zh-CN" altLang="en-US" b="1" smtClean="0"/>
              <a:t>为一个正整数。</a:t>
            </a:r>
            <a:r>
              <a:rPr kumimoji="1" lang="zh-CN" altLang="en-US" b="1" dirty="0" smtClean="0"/>
              <a:t>左移</a:t>
            </a:r>
            <a:r>
              <a:rPr kumimoji="1" lang="en-US" altLang="zh-CN" b="1" dirty="0" smtClean="0"/>
              <a:t>n</a:t>
            </a:r>
            <a:r>
              <a:rPr kumimoji="1" lang="zh-CN" altLang="en-US" b="1" dirty="0" smtClean="0"/>
              <a:t>位相当于</a:t>
            </a:r>
            <a:r>
              <a:rPr kumimoji="1" lang="zh-CN" altLang="en-US" b="1" dirty="0" smtClean="0">
                <a:solidFill>
                  <a:schemeClr val="hlink"/>
                </a:solidFill>
              </a:rPr>
              <a:t>乘以</a:t>
            </a:r>
            <a:r>
              <a:rPr kumimoji="1" lang="en-US" altLang="zh-CN" b="1" dirty="0" smtClean="0"/>
              <a:t>2</a:t>
            </a:r>
            <a:r>
              <a:rPr kumimoji="1" lang="zh-CN" altLang="en-US" b="1" dirty="0" smtClean="0"/>
              <a:t>的</a:t>
            </a:r>
            <a:r>
              <a:rPr kumimoji="1" lang="en-US" altLang="zh-CN" b="1" dirty="0" smtClean="0"/>
              <a:t>n</a:t>
            </a:r>
            <a:r>
              <a:rPr kumimoji="1" lang="zh-CN" altLang="en-US" b="1" dirty="0" smtClean="0"/>
              <a:t>次方，但移位运算的速度比乘法快。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532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位操作运算符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b="1" dirty="0" smtClean="0">
                <a:solidFill>
                  <a:srgbClr val="000000"/>
                </a:solidFill>
              </a:rPr>
              <a:t>（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3</a:t>
            </a:r>
            <a:r>
              <a:rPr kumimoji="1" lang="zh-CN" altLang="en-US" b="1" dirty="0" smtClean="0">
                <a:solidFill>
                  <a:srgbClr val="000000"/>
                </a:solidFill>
              </a:rPr>
              <a:t>）右移运算符“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&gt;&gt;”</a:t>
            </a:r>
          </a:p>
          <a:p>
            <a:pPr>
              <a:buNone/>
            </a:pPr>
            <a:r>
              <a:rPr kumimoji="1" lang="en-US" altLang="zh-CN" b="1" dirty="0" smtClean="0"/>
              <a:t>	</a:t>
            </a:r>
            <a:r>
              <a:rPr kumimoji="1" lang="zh-CN" altLang="en-US" b="1" dirty="0" smtClean="0"/>
              <a:t>与左移运算符类同，将左操作数向右移动右操作数指定的二进制位数，忽略移位后的小数部分，并在高位补</a:t>
            </a:r>
            <a:r>
              <a:rPr kumimoji="1" lang="en-US" altLang="zh-CN" b="1" dirty="0" smtClean="0"/>
              <a:t>0</a:t>
            </a:r>
            <a:r>
              <a:rPr kumimoji="1" lang="zh-CN" altLang="en-US" b="1" dirty="0" smtClean="0"/>
              <a:t>。一个整数右移</a:t>
            </a:r>
            <a:r>
              <a:rPr kumimoji="1" lang="en-US" altLang="zh-CN" b="1" dirty="0" smtClean="0"/>
              <a:t>n</a:t>
            </a:r>
            <a:r>
              <a:rPr kumimoji="1" lang="zh-CN" altLang="en-US" b="1" dirty="0" smtClean="0"/>
              <a:t>位相当于</a:t>
            </a:r>
            <a:r>
              <a:rPr kumimoji="1" lang="zh-CN" altLang="en-US" b="1" dirty="0" smtClean="0">
                <a:solidFill>
                  <a:schemeClr val="hlink"/>
                </a:solidFill>
              </a:rPr>
              <a:t>除以</a:t>
            </a:r>
            <a:r>
              <a:rPr kumimoji="1" lang="en-US" altLang="zh-CN" b="1" dirty="0" smtClean="0"/>
              <a:t>2</a:t>
            </a:r>
            <a:r>
              <a:rPr kumimoji="1" lang="zh-CN" altLang="en-US" b="1" dirty="0" smtClean="0"/>
              <a:t>的</a:t>
            </a:r>
            <a:r>
              <a:rPr kumimoji="1" lang="en-US" altLang="zh-CN" b="1" dirty="0" smtClean="0"/>
              <a:t>n</a:t>
            </a:r>
            <a:r>
              <a:rPr kumimoji="1" lang="zh-CN" altLang="en-US" b="1" dirty="0" smtClean="0"/>
              <a:t>次方，但比除法快。 </a:t>
            </a:r>
          </a:p>
          <a:p>
            <a:pPr>
              <a:buNone/>
            </a:pPr>
            <a:r>
              <a:rPr kumimoji="1" lang="en-US" altLang="zh-CN" b="1" i="1" dirty="0" smtClean="0">
                <a:solidFill>
                  <a:srgbClr val="FF3300"/>
                </a:solidFill>
              </a:rPr>
              <a:t>	</a:t>
            </a:r>
            <a:r>
              <a:rPr kumimoji="1" lang="zh-CN" altLang="en-US" b="1" i="1" dirty="0" smtClean="0">
                <a:solidFill>
                  <a:srgbClr val="FF3300"/>
                </a:solidFill>
              </a:rPr>
              <a:t>注意：在</a:t>
            </a:r>
            <a:r>
              <a:rPr kumimoji="1" lang="en-US" altLang="zh-CN" b="1" i="1" dirty="0" smtClean="0">
                <a:solidFill>
                  <a:srgbClr val="FF3300"/>
                </a:solidFill>
              </a:rPr>
              <a:t>VC++6.0</a:t>
            </a:r>
            <a:r>
              <a:rPr kumimoji="1" lang="zh-CN" altLang="en-US" b="1" i="1" dirty="0" smtClean="0">
                <a:solidFill>
                  <a:srgbClr val="FF3300"/>
                </a:solidFill>
              </a:rPr>
              <a:t>中有符号数右移时高位补符号位。</a:t>
            </a:r>
            <a:endParaRPr kumimoji="1" lang="en-US" altLang="zh-CN" b="1" i="1" dirty="0" smtClean="0">
              <a:solidFill>
                <a:srgbClr val="FF3300"/>
              </a:solidFill>
            </a:endParaRPr>
          </a:p>
          <a:p>
            <a:pPr>
              <a:buNone/>
            </a:pPr>
            <a:r>
              <a:rPr kumimoji="1" lang="en-US" altLang="zh-CN" b="1" i="1" dirty="0" smtClean="0">
                <a:solidFill>
                  <a:srgbClr val="FF3300"/>
                </a:solidFill>
              </a:rPr>
              <a:t>	</a:t>
            </a:r>
            <a:r>
              <a:rPr kumimoji="1" lang="zh-CN" altLang="en-US" b="1" i="1" dirty="0" smtClean="0">
                <a:solidFill>
                  <a:srgbClr val="006600"/>
                </a:solidFill>
              </a:rPr>
              <a:t>注意：以上三种运算不影响数据本身的值，而是只产生一个临时量，这个临时量被用后即不再存在。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552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位操作运算符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b="1" dirty="0" smtClean="0">
                <a:solidFill>
                  <a:srgbClr val="000000"/>
                </a:solidFill>
              </a:rPr>
              <a:t>（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4</a:t>
            </a:r>
            <a:r>
              <a:rPr kumimoji="1" lang="zh-CN" altLang="en-US" b="1" dirty="0" smtClean="0">
                <a:solidFill>
                  <a:srgbClr val="000000"/>
                </a:solidFill>
              </a:rPr>
              <a:t>）按位与运算符“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&amp;”</a:t>
            </a:r>
          </a:p>
          <a:p>
            <a:pPr>
              <a:buNone/>
            </a:pPr>
            <a:r>
              <a:rPr kumimoji="1" lang="en-US" altLang="zh-CN" b="1" dirty="0" smtClean="0"/>
              <a:t>	</a:t>
            </a:r>
            <a:r>
              <a:rPr kumimoji="1" lang="zh-CN" altLang="en-US" b="1" dirty="0" smtClean="0"/>
              <a:t>将两个操作数的对应位逐一进行按位逻辑与运算。运算规则为：对应位均为</a:t>
            </a:r>
            <a:r>
              <a:rPr kumimoji="1" lang="en-US" altLang="zh-CN" b="1" dirty="0" smtClean="0"/>
              <a:t>1</a:t>
            </a:r>
            <a:r>
              <a:rPr kumimoji="1" lang="zh-CN" altLang="en-US" b="1" dirty="0" smtClean="0"/>
              <a:t>时，该位运算结果为</a:t>
            </a:r>
            <a:r>
              <a:rPr kumimoji="1" lang="en-US" altLang="zh-CN" b="1" dirty="0" smtClean="0"/>
              <a:t>1</a:t>
            </a:r>
            <a:r>
              <a:rPr kumimoji="1" lang="zh-CN" altLang="en-US" b="1" dirty="0" smtClean="0"/>
              <a:t>；否则为</a:t>
            </a:r>
            <a:r>
              <a:rPr kumimoji="1" lang="en-US" altLang="zh-CN" b="1" dirty="0" smtClean="0"/>
              <a:t>0</a:t>
            </a:r>
            <a:r>
              <a:rPr kumimoji="1" lang="zh-CN" altLang="en-US" b="1" dirty="0" smtClean="0"/>
              <a:t>。例如：</a:t>
            </a:r>
          </a:p>
          <a:p>
            <a:pPr>
              <a:buNone/>
            </a:pPr>
            <a:r>
              <a:rPr kumimoji="1" lang="en-US" altLang="zh-CN" b="1" dirty="0" smtClean="0"/>
              <a:t>	a	        01001101</a:t>
            </a:r>
          </a:p>
          <a:p>
            <a:pPr>
              <a:buNone/>
            </a:pPr>
            <a:r>
              <a:rPr kumimoji="1" lang="en-US" altLang="zh-CN" b="1" u="sng" dirty="0" smtClean="0"/>
              <a:t>	b    	    00001111</a:t>
            </a:r>
          </a:p>
          <a:p>
            <a:pPr>
              <a:buNone/>
            </a:pPr>
            <a:r>
              <a:rPr kumimoji="1" lang="en-US" altLang="zh-CN" b="1" dirty="0" smtClean="0"/>
              <a:t>	a &amp; b 		00001101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chemeClr val="hlink"/>
                </a:solidFill>
              </a:rPr>
              <a:t>	</a:t>
            </a:r>
            <a:r>
              <a:rPr kumimoji="1" lang="zh-CN" altLang="en-US" b="1" dirty="0" smtClean="0">
                <a:solidFill>
                  <a:schemeClr val="hlink"/>
                </a:solidFill>
              </a:rPr>
              <a:t>该运算可用来将整数的某些位置</a:t>
            </a:r>
            <a:r>
              <a:rPr kumimoji="1" lang="en-US" altLang="zh-CN" b="1" dirty="0" smtClean="0">
                <a:solidFill>
                  <a:schemeClr val="hlink"/>
                </a:solidFill>
              </a:rPr>
              <a:t>0</a:t>
            </a:r>
            <a:r>
              <a:rPr kumimoji="1" lang="zh-CN" altLang="en-US" b="1" dirty="0" smtClean="0">
                <a:solidFill>
                  <a:schemeClr val="hlink"/>
                </a:solidFill>
              </a:rPr>
              <a:t>，而保留所需要的位，上例保留了低四位。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83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位操作运算符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b="1" dirty="0" smtClean="0">
                <a:solidFill>
                  <a:srgbClr val="000000"/>
                </a:solidFill>
              </a:rPr>
              <a:t>（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5</a:t>
            </a:r>
            <a:r>
              <a:rPr kumimoji="1" lang="zh-CN" altLang="en-US" b="1" dirty="0" smtClean="0">
                <a:solidFill>
                  <a:srgbClr val="000000"/>
                </a:solidFill>
              </a:rPr>
              <a:t>）按位或运算符“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|”</a:t>
            </a:r>
          </a:p>
          <a:p>
            <a:pPr>
              <a:buNone/>
            </a:pPr>
            <a:r>
              <a:rPr kumimoji="1" lang="en-US" altLang="zh-CN" b="1" dirty="0" smtClean="0"/>
              <a:t>	</a:t>
            </a:r>
            <a:r>
              <a:rPr kumimoji="1" lang="zh-CN" altLang="en-US" b="1" dirty="0" smtClean="0"/>
              <a:t>将两个操作数的对应位逐一进行按位逻辑或运算。运算规则为：只要有一个数对应位为</a:t>
            </a:r>
            <a:r>
              <a:rPr kumimoji="1" lang="en-US" altLang="zh-CN" b="1" dirty="0" smtClean="0"/>
              <a:t>1</a:t>
            </a:r>
            <a:r>
              <a:rPr kumimoji="1" lang="zh-CN" altLang="en-US" b="1" dirty="0" smtClean="0"/>
              <a:t>，该位运算结果即为</a:t>
            </a:r>
            <a:r>
              <a:rPr kumimoji="1" lang="en-US" altLang="zh-CN" b="1" dirty="0" smtClean="0"/>
              <a:t>1</a:t>
            </a:r>
            <a:r>
              <a:rPr kumimoji="1" lang="zh-CN" altLang="en-US" b="1" dirty="0" smtClean="0"/>
              <a:t>；两个数对应位均为</a:t>
            </a:r>
            <a:r>
              <a:rPr kumimoji="1" lang="en-US" altLang="zh-CN" b="1" dirty="0" smtClean="0"/>
              <a:t>0</a:t>
            </a:r>
            <a:r>
              <a:rPr kumimoji="1" lang="zh-CN" altLang="en-US" b="1" dirty="0" smtClean="0"/>
              <a:t>，该位结果为</a:t>
            </a:r>
            <a:r>
              <a:rPr kumimoji="1" lang="en-US" altLang="zh-CN" b="1" dirty="0" smtClean="0"/>
              <a:t>0</a:t>
            </a:r>
            <a:r>
              <a:rPr kumimoji="1" lang="zh-CN" altLang="en-US" b="1" dirty="0" smtClean="0"/>
              <a:t>。例如：</a:t>
            </a:r>
          </a:p>
          <a:p>
            <a:pPr>
              <a:buNone/>
            </a:pPr>
            <a:r>
              <a:rPr kumimoji="1" lang="en-US" altLang="zh-CN" b="1" dirty="0" smtClean="0"/>
              <a:t>	a       01001101</a:t>
            </a:r>
          </a:p>
          <a:p>
            <a:pPr>
              <a:buNone/>
            </a:pPr>
            <a:r>
              <a:rPr kumimoji="1" lang="en-US" altLang="zh-CN" b="1" u="sng" dirty="0" smtClean="0"/>
              <a:t>	b       00001111</a:t>
            </a:r>
          </a:p>
          <a:p>
            <a:pPr>
              <a:buNone/>
            </a:pPr>
            <a:r>
              <a:rPr kumimoji="1" lang="en-US" altLang="zh-CN" b="1" dirty="0" smtClean="0"/>
              <a:t>a | b     01001111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chemeClr val="hlink"/>
                </a:solidFill>
              </a:rPr>
              <a:t>	</a:t>
            </a:r>
            <a:r>
              <a:rPr kumimoji="1" lang="zh-CN" altLang="en-US" b="1" dirty="0" smtClean="0">
                <a:solidFill>
                  <a:schemeClr val="hlink"/>
                </a:solidFill>
              </a:rPr>
              <a:t>该运算符可用来将整数的某些位置</a:t>
            </a:r>
            <a:r>
              <a:rPr kumimoji="1" lang="en-US" altLang="zh-CN" b="1" dirty="0" smtClean="0">
                <a:solidFill>
                  <a:schemeClr val="hlink"/>
                </a:solidFill>
              </a:rPr>
              <a:t>1</a:t>
            </a:r>
            <a:r>
              <a:rPr kumimoji="1" lang="zh-CN" altLang="en-US" b="1" dirty="0" smtClean="0">
                <a:solidFill>
                  <a:schemeClr val="hlink"/>
                </a:solidFill>
              </a:rPr>
              <a:t>。上例高四位不变，低四位全</a:t>
            </a:r>
            <a:r>
              <a:rPr kumimoji="1" lang="en-US" altLang="zh-CN" b="1" dirty="0" smtClean="0">
                <a:solidFill>
                  <a:schemeClr val="hlink"/>
                </a:solidFill>
              </a:rPr>
              <a:t>1</a:t>
            </a:r>
            <a:r>
              <a:rPr kumimoji="1" lang="zh-CN" altLang="en-US" b="1" dirty="0" smtClean="0">
                <a:solidFill>
                  <a:schemeClr val="hlink"/>
                </a:solidFill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751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位操作运算符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b="1" dirty="0" smtClean="0">
                <a:solidFill>
                  <a:srgbClr val="000000"/>
                </a:solidFill>
              </a:rPr>
              <a:t>（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6</a:t>
            </a:r>
            <a:r>
              <a:rPr kumimoji="1" lang="zh-CN" altLang="en-US" b="1" dirty="0" smtClean="0">
                <a:solidFill>
                  <a:srgbClr val="000000"/>
                </a:solidFill>
              </a:rPr>
              <a:t>）按位异或运算符“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^”</a:t>
            </a:r>
          </a:p>
          <a:p>
            <a:pPr>
              <a:buNone/>
            </a:pPr>
            <a:r>
              <a:rPr kumimoji="1" lang="en-US" altLang="zh-CN" b="1" dirty="0" smtClean="0"/>
              <a:t>	</a:t>
            </a:r>
            <a:r>
              <a:rPr kumimoji="1" lang="zh-CN" altLang="en-US" b="1" dirty="0" smtClean="0"/>
              <a:t>将两个操作数的对应位逐一进行按位异或运算。运算规则为：当对应位的值不同时，该位运算结果为</a:t>
            </a:r>
            <a:r>
              <a:rPr kumimoji="1" lang="en-US" altLang="zh-CN" b="1" dirty="0" smtClean="0"/>
              <a:t>1</a:t>
            </a:r>
            <a:r>
              <a:rPr kumimoji="1" lang="zh-CN" altLang="en-US" b="1" dirty="0" smtClean="0"/>
              <a:t>，否则为</a:t>
            </a:r>
            <a:r>
              <a:rPr kumimoji="1" lang="en-US" altLang="zh-CN" b="1" dirty="0" smtClean="0"/>
              <a:t>0</a:t>
            </a:r>
            <a:r>
              <a:rPr kumimoji="1" lang="zh-CN" altLang="en-US" b="1" dirty="0" smtClean="0"/>
              <a:t>。例如：</a:t>
            </a:r>
          </a:p>
          <a:p>
            <a:pPr>
              <a:buNone/>
            </a:pPr>
            <a:r>
              <a:rPr kumimoji="1" lang="en-US" altLang="zh-CN" b="1" dirty="0" smtClean="0"/>
              <a:t>	a        01001101</a:t>
            </a:r>
          </a:p>
          <a:p>
            <a:pPr>
              <a:buNone/>
            </a:pPr>
            <a:r>
              <a:rPr kumimoji="1" lang="en-US" altLang="zh-CN" b="1" u="sng" dirty="0" smtClean="0"/>
              <a:t>	b 	    00001111</a:t>
            </a:r>
          </a:p>
          <a:p>
            <a:pPr>
              <a:buNone/>
            </a:pPr>
            <a:r>
              <a:rPr kumimoji="1" lang="en-US" altLang="zh-CN" b="1" dirty="0" smtClean="0"/>
              <a:t>	a ^ b  01000010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chemeClr val="hlink"/>
                </a:solidFill>
              </a:rPr>
              <a:t>	</a:t>
            </a:r>
            <a:r>
              <a:rPr kumimoji="1" lang="zh-CN" altLang="en-US" b="1" dirty="0" smtClean="0">
                <a:solidFill>
                  <a:schemeClr val="hlink"/>
                </a:solidFill>
              </a:rPr>
              <a:t>该运算符可用来将一个整数的某些位取反，或将整型变量的值置</a:t>
            </a:r>
            <a:r>
              <a:rPr kumimoji="1" lang="en-US" altLang="zh-CN" b="1" dirty="0" smtClean="0">
                <a:solidFill>
                  <a:schemeClr val="hlink"/>
                </a:solidFill>
              </a:rPr>
              <a:t>0</a:t>
            </a:r>
            <a:r>
              <a:rPr kumimoji="1" lang="zh-CN" altLang="en-US" b="1" dirty="0" smtClean="0">
                <a:solidFill>
                  <a:schemeClr val="hlink"/>
                </a:solidFill>
              </a:rPr>
              <a:t>（将整型变量与自身按位异或）。上例低四位取反，高四位不变。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195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位运算的示例：数据加密解密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异或</a:t>
            </a:r>
            <a:r>
              <a:rPr lang="zh-CN" altLang="en-US" dirty="0" smtClean="0"/>
              <a:t>运算</a:t>
            </a:r>
            <a:r>
              <a:rPr lang="zh-CN" altLang="en-US" dirty="0" smtClean="0"/>
              <a:t>有着非常多神奇的功能，如可以用来做加密和解密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int put=1,key=2; //</a:t>
            </a:r>
            <a:r>
              <a:rPr lang="zh-CN" altLang="en-US" dirty="0" smtClean="0"/>
              <a:t>原始数据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，密匙为</a:t>
            </a:r>
            <a:r>
              <a:rPr lang="en-US" altLang="zh-CN" dirty="0" smtClean="0"/>
              <a:t>2</a:t>
            </a:r>
          </a:p>
          <a:p>
            <a:pPr>
              <a:buNone/>
            </a:pPr>
            <a:r>
              <a:rPr lang="en-US" altLang="zh-CN" dirty="0" smtClean="0"/>
              <a:t>		int sent = put ^ key; //</a:t>
            </a:r>
            <a:r>
              <a:rPr lang="zh-CN" altLang="en-US" dirty="0" smtClean="0"/>
              <a:t>异或运算后发出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&lt;&lt;sent&lt;&lt;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发出的数据为</a:t>
            </a:r>
            <a:r>
              <a:rPr lang="en-US" altLang="zh-CN" dirty="0" smtClean="0"/>
              <a:t>3</a:t>
            </a:r>
          </a:p>
          <a:p>
            <a:pPr>
              <a:buNone/>
            </a:pPr>
            <a:r>
              <a:rPr lang="en-US" altLang="zh-CN" dirty="0" smtClean="0"/>
              <a:t>		int got = sent ^ key; //</a:t>
            </a:r>
            <a:r>
              <a:rPr lang="zh-CN" altLang="en-US" dirty="0" smtClean="0"/>
              <a:t>数据再和密匙异或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&lt;&lt;got&lt;&lt;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//</a:t>
            </a:r>
            <a:r>
              <a:rPr lang="zh-CN" altLang="en-US" dirty="0" smtClean="0"/>
              <a:t>最终得到的数据为</a:t>
            </a:r>
            <a:r>
              <a:rPr lang="en-US" altLang="zh-CN" dirty="0" smtClean="0"/>
              <a:t>1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44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000" dirty="0" smtClean="0">
                <a:solidFill>
                  <a:srgbClr val="006600"/>
                </a:solidFill>
              </a:rPr>
              <a:t>（</a:t>
            </a:r>
            <a:r>
              <a:rPr lang="en-US" altLang="zh-CN" sz="4000" dirty="0" smtClean="0">
                <a:solidFill>
                  <a:srgbClr val="006600"/>
                </a:solidFill>
              </a:rPr>
              <a:t>7</a:t>
            </a:r>
            <a:r>
              <a:rPr lang="zh-CN" altLang="en-US" sz="4000" dirty="0" smtClean="0">
                <a:solidFill>
                  <a:srgbClr val="006600"/>
                </a:solidFill>
              </a:rPr>
              <a:t>）逗号运算符与逗号表达式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kumimoji="1" lang="zh-CN" altLang="en-US" b="1" dirty="0" smtClean="0">
                <a:solidFill>
                  <a:srgbClr val="FF0000"/>
                </a:solidFill>
              </a:rPr>
              <a:t>用逗号连接起来的表达式称为逗号表达式</a:t>
            </a:r>
            <a:r>
              <a:rPr kumimoji="1" lang="zh-CN" altLang="en-US" b="1" dirty="0" smtClean="0"/>
              <a:t>， （</a:t>
            </a:r>
            <a:r>
              <a:rPr kumimoji="1" lang="en-US" altLang="zh-CN" b="1" dirty="0" smtClean="0"/>
              <a:t>C++</a:t>
            </a:r>
            <a:r>
              <a:rPr kumimoji="1" lang="zh-CN" altLang="en-US" b="1" dirty="0" smtClean="0"/>
              <a:t>中，逗号既是分隔符，又是运算符。）</a:t>
            </a:r>
          </a:p>
          <a:p>
            <a:pPr algn="just"/>
            <a:r>
              <a:rPr kumimoji="1" lang="zh-CN" altLang="en-US" b="1" dirty="0" smtClean="0"/>
              <a:t>格式为：</a:t>
            </a:r>
            <a:r>
              <a:rPr kumimoji="1" lang="zh-CN" altLang="en-US" b="1" dirty="0" smtClean="0">
                <a:solidFill>
                  <a:srgbClr val="FF3300"/>
                </a:solidFill>
              </a:rPr>
              <a:t>表达式</a:t>
            </a:r>
            <a:r>
              <a:rPr kumimoji="1" lang="en-US" altLang="zh-CN" b="1" dirty="0" smtClean="0">
                <a:solidFill>
                  <a:srgbClr val="FF3300"/>
                </a:solidFill>
              </a:rPr>
              <a:t>1</a:t>
            </a:r>
            <a:r>
              <a:rPr kumimoji="1" lang="zh-CN" altLang="en-US" b="1" dirty="0" smtClean="0">
                <a:solidFill>
                  <a:srgbClr val="FF3300"/>
                </a:solidFill>
              </a:rPr>
              <a:t>，表达式</a:t>
            </a:r>
            <a:r>
              <a:rPr kumimoji="1" lang="en-US" altLang="zh-CN" b="1" dirty="0" smtClean="0">
                <a:solidFill>
                  <a:srgbClr val="FF3300"/>
                </a:solidFill>
              </a:rPr>
              <a:t>2</a:t>
            </a:r>
            <a:r>
              <a:rPr kumimoji="1" lang="zh-CN" altLang="en-US" b="1" dirty="0" smtClean="0">
                <a:solidFill>
                  <a:srgbClr val="FF3300"/>
                </a:solidFill>
              </a:rPr>
              <a:t>，</a:t>
            </a:r>
            <a:r>
              <a:rPr kumimoji="1" lang="en-US" altLang="zh-CN" b="1" dirty="0" smtClean="0">
                <a:solidFill>
                  <a:srgbClr val="FF3300"/>
                </a:solidFill>
              </a:rPr>
              <a:t>…</a:t>
            </a:r>
            <a:r>
              <a:rPr kumimoji="1" lang="zh-CN" altLang="en-US" b="1" dirty="0" smtClean="0">
                <a:solidFill>
                  <a:srgbClr val="FF3300"/>
                </a:solidFill>
              </a:rPr>
              <a:t>，表达式</a:t>
            </a:r>
            <a:r>
              <a:rPr kumimoji="1" lang="en-US" altLang="zh-CN" b="1" dirty="0" smtClean="0">
                <a:solidFill>
                  <a:srgbClr val="FF3300"/>
                </a:solidFill>
              </a:rPr>
              <a:t>n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000000"/>
                </a:solidFill>
              </a:rPr>
              <a:t>逗号表达式中的每一个表达式都会被运算，</a:t>
            </a:r>
            <a:r>
              <a:rPr kumimoji="1" lang="zh-CN" altLang="en-US" b="1" dirty="0" smtClean="0">
                <a:solidFill>
                  <a:schemeClr val="hlink"/>
                </a:solidFill>
              </a:rPr>
              <a:t>整个逗号表达式的值为最后一个表达式的值。逗号运算符的等级最低</a:t>
            </a:r>
            <a:r>
              <a:rPr kumimoji="1" lang="en-US" altLang="zh-CN" b="1" dirty="0" smtClean="0">
                <a:solidFill>
                  <a:schemeClr val="hlink"/>
                </a:solidFill>
              </a:rPr>
              <a:t>(18)</a:t>
            </a:r>
            <a:r>
              <a:rPr kumimoji="1" lang="zh-CN" altLang="en-US" b="1" dirty="0" smtClean="0">
                <a:solidFill>
                  <a:schemeClr val="hlink"/>
                </a:solidFill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0000CC"/>
                </a:solidFill>
              </a:rPr>
              <a:t>例：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a=(x=3</a:t>
            </a:r>
            <a:r>
              <a:rPr kumimoji="1" lang="zh-CN" altLang="en-US" b="1" dirty="0" smtClean="0">
                <a:solidFill>
                  <a:srgbClr val="000000"/>
                </a:solidFill>
              </a:rPr>
              <a:t>，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x+=6</a:t>
            </a:r>
            <a:r>
              <a:rPr kumimoji="1" lang="zh-CN" altLang="en-US" b="1" dirty="0" smtClean="0">
                <a:solidFill>
                  <a:srgbClr val="000000"/>
                </a:solidFill>
              </a:rPr>
              <a:t>，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5+6)</a:t>
            </a:r>
            <a:r>
              <a:rPr kumimoji="1" lang="zh-CN" altLang="en-US" b="1" dirty="0" smtClean="0">
                <a:solidFill>
                  <a:srgbClr val="000000"/>
                </a:solidFill>
              </a:rPr>
              <a:t>；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//a=11  x=9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			a=x=3</a:t>
            </a:r>
            <a:r>
              <a:rPr kumimoji="1" lang="zh-CN" altLang="en-US" b="1" dirty="0" smtClean="0">
                <a:solidFill>
                  <a:srgbClr val="000000"/>
                </a:solidFill>
              </a:rPr>
              <a:t>，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x+=6</a:t>
            </a:r>
            <a:r>
              <a:rPr kumimoji="1" lang="zh-CN" altLang="en-US" b="1" dirty="0" smtClean="0">
                <a:solidFill>
                  <a:srgbClr val="000000"/>
                </a:solidFill>
              </a:rPr>
              <a:t>，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5+6</a:t>
            </a:r>
            <a:r>
              <a:rPr kumimoji="1" lang="zh-CN" altLang="en-US" b="1" dirty="0" smtClean="0">
                <a:solidFill>
                  <a:srgbClr val="000000"/>
                </a:solidFill>
              </a:rPr>
              <a:t>；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//a=3  x=9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713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6600"/>
                </a:solidFill>
              </a:rPr>
              <a:t>sizeof</a:t>
            </a:r>
            <a:r>
              <a:rPr lang="en-US" altLang="zh-CN" dirty="0" smtClean="0">
                <a:solidFill>
                  <a:srgbClr val="006600"/>
                </a:solidFill>
              </a:rPr>
              <a:t>( ) </a:t>
            </a:r>
            <a:r>
              <a:rPr lang="zh-CN" altLang="en-US" dirty="0" smtClean="0">
                <a:solidFill>
                  <a:srgbClr val="006600"/>
                </a:solidFill>
              </a:rPr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b="1" dirty="0" smtClean="0"/>
              <a:t>用于计算一个操作数类型或一个变量的字节数。</a:t>
            </a:r>
            <a:endParaRPr kumimoji="1" lang="en-US" altLang="zh-CN" b="1" dirty="0" smtClean="0"/>
          </a:p>
          <a:p>
            <a:pPr algn="just">
              <a:spcBef>
                <a:spcPct val="50000"/>
              </a:spcBef>
            </a:pPr>
            <a:r>
              <a:rPr kumimoji="1" lang="zh-CN" altLang="en-US" b="1" dirty="0" smtClean="0"/>
              <a:t>格式为：</a:t>
            </a:r>
            <a:r>
              <a:rPr kumimoji="1" lang="en-US" altLang="zh-CN" b="1" dirty="0" err="1" smtClean="0">
                <a:solidFill>
                  <a:srgbClr val="FF3300"/>
                </a:solidFill>
              </a:rPr>
              <a:t>sizeof</a:t>
            </a:r>
            <a:r>
              <a:rPr kumimoji="1" lang="en-US" altLang="zh-CN" b="1" dirty="0" smtClean="0">
                <a:solidFill>
                  <a:srgbClr val="FF3300"/>
                </a:solidFill>
              </a:rPr>
              <a:t> (</a:t>
            </a:r>
            <a:r>
              <a:rPr kumimoji="1" lang="zh-CN" altLang="en-US" b="1" dirty="0" smtClean="0">
                <a:solidFill>
                  <a:srgbClr val="FF3300"/>
                </a:solidFill>
              </a:rPr>
              <a:t>数据类型</a:t>
            </a:r>
            <a:r>
              <a:rPr kumimoji="1" lang="en-US" altLang="zh-CN" b="1" dirty="0" smtClean="0">
                <a:solidFill>
                  <a:srgbClr val="FF3300"/>
                </a:solidFill>
              </a:rPr>
              <a:t>)</a:t>
            </a:r>
            <a:r>
              <a:rPr kumimoji="1" lang="zh-CN" altLang="en-US" b="1" dirty="0" smtClean="0"/>
              <a:t>或</a:t>
            </a:r>
            <a:r>
              <a:rPr kumimoji="1" lang="en-US" altLang="zh-CN" b="1" dirty="0" err="1" smtClean="0">
                <a:solidFill>
                  <a:srgbClr val="FF3300"/>
                </a:solidFill>
              </a:rPr>
              <a:t>sizeof</a:t>
            </a:r>
            <a:r>
              <a:rPr kumimoji="1" lang="en-US" altLang="zh-CN" b="1" dirty="0" smtClean="0">
                <a:solidFill>
                  <a:srgbClr val="FF3300"/>
                </a:solidFill>
              </a:rPr>
              <a:t>(</a:t>
            </a:r>
            <a:r>
              <a:rPr kumimoji="1" lang="zh-CN" altLang="en-US" b="1" dirty="0" smtClean="0">
                <a:solidFill>
                  <a:srgbClr val="FF3300"/>
                </a:solidFill>
              </a:rPr>
              <a:t>变量名</a:t>
            </a:r>
            <a:r>
              <a:rPr kumimoji="1" lang="en-US" altLang="zh-CN" b="1" dirty="0" smtClean="0">
                <a:solidFill>
                  <a:srgbClr val="FF3300"/>
                </a:solidFill>
              </a:rPr>
              <a:t>)</a:t>
            </a:r>
            <a:r>
              <a:rPr kumimoji="1" lang="en-US" altLang="zh-CN" b="1" dirty="0" smtClean="0"/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b="1" dirty="0" smtClean="0"/>
              <a:t>例：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sizeof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(int)</a:t>
            </a:r>
            <a:r>
              <a:rPr kumimoji="1" lang="en-US" altLang="zh-CN" b="1" dirty="0" smtClean="0"/>
              <a:t>     </a:t>
            </a:r>
            <a:r>
              <a:rPr kumimoji="1" lang="en-US" altLang="zh-CN" b="1" dirty="0" smtClean="0">
                <a:solidFill>
                  <a:srgbClr val="00B05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00B050"/>
                </a:solidFill>
              </a:rPr>
              <a:t>值为</a:t>
            </a:r>
            <a:r>
              <a:rPr kumimoji="1" lang="en-US" altLang="zh-CN" b="1" dirty="0" smtClean="0">
                <a:solidFill>
                  <a:srgbClr val="00B050"/>
                </a:solidFill>
              </a:rPr>
              <a:t>4</a:t>
            </a:r>
          </a:p>
          <a:p>
            <a:pPr algn="just">
              <a:spcBef>
                <a:spcPct val="50000"/>
              </a:spcBef>
              <a:buNone/>
            </a:pPr>
            <a:r>
              <a:rPr kumimoji="1" lang="en-US" altLang="zh-CN" b="1" dirty="0" smtClean="0"/>
              <a:t>			</a:t>
            </a:r>
            <a:r>
              <a:rPr kumimoji="1" lang="en-US" altLang="zh-CN" b="1" dirty="0" err="1" smtClean="0"/>
              <a:t>s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izeof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(float)</a:t>
            </a:r>
            <a:r>
              <a:rPr kumimoji="1" lang="en-US" altLang="zh-CN" b="1" dirty="0" smtClean="0"/>
              <a:t>  </a:t>
            </a:r>
            <a:r>
              <a:rPr kumimoji="1" lang="en-US" altLang="zh-CN" b="1" dirty="0" smtClean="0">
                <a:solidFill>
                  <a:srgbClr val="00B05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00B050"/>
                </a:solidFill>
              </a:rPr>
              <a:t>值为</a:t>
            </a:r>
            <a:r>
              <a:rPr kumimoji="1" lang="en-US" altLang="zh-CN" b="1" dirty="0" smtClean="0">
                <a:solidFill>
                  <a:srgbClr val="00B050"/>
                </a:solidFill>
              </a:rPr>
              <a:t>4</a:t>
            </a:r>
          </a:p>
          <a:p>
            <a:pPr algn="just">
              <a:spcBef>
                <a:spcPct val="50000"/>
              </a:spcBef>
              <a:buNone/>
            </a:pPr>
            <a:r>
              <a:rPr kumimoji="1" lang="en-US" altLang="zh-CN" b="1" dirty="0" smtClean="0"/>
              <a:t>			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double x;</a:t>
            </a:r>
          </a:p>
          <a:p>
            <a:pPr algn="just">
              <a:spcBef>
                <a:spcPct val="50000"/>
              </a:spcBef>
              <a:buNone/>
            </a:pPr>
            <a:r>
              <a:rPr kumimoji="1" lang="en-US" altLang="zh-CN" b="1" dirty="0" smtClean="0"/>
              <a:t>			</a:t>
            </a:r>
            <a:r>
              <a:rPr kumimoji="1" lang="en-US" altLang="zh-CN" b="1" dirty="0" err="1" smtClean="0">
                <a:solidFill>
                  <a:srgbClr val="000000"/>
                </a:solidFill>
              </a:rPr>
              <a:t>sizeof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(x)</a:t>
            </a:r>
            <a:r>
              <a:rPr kumimoji="1" lang="en-US" altLang="zh-CN" b="1" dirty="0" smtClean="0"/>
              <a:t>    </a:t>
            </a:r>
            <a:r>
              <a:rPr kumimoji="1" lang="en-US" altLang="zh-CN" b="1" dirty="0" smtClean="0">
                <a:solidFill>
                  <a:srgbClr val="00B05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00B050"/>
                </a:solidFill>
              </a:rPr>
              <a:t>值为</a:t>
            </a:r>
            <a:r>
              <a:rPr kumimoji="1" lang="en-US" altLang="zh-CN" b="1" dirty="0" smtClean="0">
                <a:solidFill>
                  <a:srgbClr val="00B050"/>
                </a:solidFill>
              </a:rPr>
              <a:t>8</a:t>
            </a:r>
            <a:r>
              <a:rPr kumimoji="1" lang="en-US" altLang="zh-CN" b="1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98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C++</a:t>
            </a:r>
            <a:r>
              <a:rPr lang="zh-CN" altLang="en-US" dirty="0" smtClean="0"/>
              <a:t>中的类型转换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982133" y="1676400"/>
          <a:ext cx="7704667" cy="3898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7213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运算过程中，当某个二元运算符两边的操作数类型</a:t>
            </a:r>
            <a:r>
              <a:rPr kumimoji="1" lang="zh-CN" altLang="en-US" b="1" dirty="0" smtClean="0">
                <a:solidFill>
                  <a:schemeClr val="accent1"/>
                </a:solidFill>
              </a:rPr>
              <a:t>不同</a:t>
            </a:r>
            <a:r>
              <a:rPr kumimoji="1" lang="zh-CN" altLang="en-US" dirty="0" smtClean="0"/>
              <a:t>但属于类型</a:t>
            </a:r>
            <a:r>
              <a:rPr kumimoji="1" lang="zh-CN" altLang="en-US" b="1" dirty="0" smtClean="0">
                <a:solidFill>
                  <a:schemeClr val="accent1"/>
                </a:solidFill>
              </a:rPr>
              <a:t>相容</a:t>
            </a:r>
            <a:r>
              <a:rPr kumimoji="1" lang="zh-CN" altLang="en-US" dirty="0" smtClean="0"/>
              <a:t>时，系统先将精度低的操作数变换到与另一操作数精度相同，而后再进行运算。 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数据类型的转换方向：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char</a:t>
            </a:r>
            <a:r>
              <a:rPr kumimoji="1" lang="en-US" altLang="zh-CN" dirty="0" err="1"/>
              <a:t>,</a:t>
            </a:r>
            <a:r>
              <a:rPr kumimoji="1" lang="en-US" altLang="zh-CN" dirty="0" err="1" smtClean="0"/>
              <a:t>short</a:t>
            </a:r>
            <a:r>
              <a:rPr kumimoji="1" lang="en-US" altLang="zh-CN" dirty="0" smtClean="0"/>
              <a:t>-&gt;int-&gt;</a:t>
            </a:r>
            <a:r>
              <a:rPr kumimoji="1" lang="en-US" altLang="zh-CN" dirty="0"/>
              <a:t>long-</a:t>
            </a:r>
            <a:r>
              <a:rPr kumimoji="1" lang="en-US" altLang="zh-CN" dirty="0" smtClean="0"/>
              <a:t>&gt;float-&gt;double</a:t>
            </a:r>
            <a:r>
              <a:rPr kumimoji="1" lang="zh-CN" altLang="en-US" dirty="0" smtClean="0"/>
              <a:t>，另外</a:t>
            </a:r>
            <a:r>
              <a:rPr kumimoji="1" lang="en-US" altLang="zh-CN" dirty="0" smtClean="0"/>
              <a:t>signed-&gt;unsigned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自动类型转换的目的：尽量保证运算精度。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441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C++</a:t>
            </a:r>
            <a:r>
              <a:rPr lang="zh-CN" altLang="en-US" sz="3600" dirty="0" smtClean="0"/>
              <a:t>程序的字符集、符号和关键字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字符集：编写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中只允许直接使用英文字符、阿拉伯数字和常用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英文</a:t>
            </a:r>
            <a:r>
              <a:rPr lang="zh-CN" altLang="en-US" dirty="0" smtClean="0"/>
              <a:t>标点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TIPS</a:t>
            </a:r>
            <a:r>
              <a:rPr lang="zh-CN" altLang="en-US" sz="2400" b="1" i="1" dirty="0" smtClean="0">
                <a:solidFill>
                  <a:srgbClr val="FF0000"/>
                </a:solidFill>
              </a:rPr>
              <a:t>：其他字符可以做为文字内容间接使用。</a:t>
            </a:r>
            <a:endParaRPr lang="en-US" altLang="zh-CN" dirty="0" smtClean="0"/>
          </a:p>
          <a:p>
            <a:r>
              <a:rPr lang="zh-CN" altLang="en-US" dirty="0" smtClean="0"/>
              <a:t>标点符号：</a:t>
            </a:r>
            <a:r>
              <a:rPr lang="en-US" altLang="zh-CN" dirty="0" smtClean="0"/>
              <a:t># () {} , : ; “ ‘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TIPS</a:t>
            </a:r>
            <a:r>
              <a:rPr lang="zh-CN" altLang="en-US" sz="2400" b="1" i="1" dirty="0" smtClean="0">
                <a:solidFill>
                  <a:srgbClr val="FF0000"/>
                </a:solidFill>
              </a:rPr>
              <a:t>：使用符号的时候，注意不要误输入中文符号。</a:t>
            </a:r>
            <a:endParaRPr lang="en-US" altLang="zh-CN" dirty="0" smtClean="0"/>
          </a:p>
          <a:p>
            <a:r>
              <a:rPr lang="zh-CN" altLang="en-US" dirty="0" smtClean="0"/>
              <a:t>关键字：由系统定义的具有特定含义的英文单词，又称保留字。关键字不能另作它用。</a:t>
            </a:r>
            <a:endParaRPr lang="en-US" altLang="zh-CN" dirty="0" smtClean="0"/>
          </a:p>
          <a:p>
            <a:pPr>
              <a:buNone/>
            </a:pPr>
            <a:r>
              <a:rPr lang="en-US" altLang="zh-CN" b="1" i="1" dirty="0" smtClean="0">
                <a:solidFill>
                  <a:srgbClr val="FF0000"/>
                </a:solidFill>
              </a:rPr>
              <a:t>	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TIPS</a:t>
            </a:r>
            <a:r>
              <a:rPr lang="zh-CN" altLang="en-US" sz="2400" b="1" i="1" dirty="0" smtClean="0">
                <a:solidFill>
                  <a:srgbClr val="FF0000"/>
                </a:solidFill>
              </a:rPr>
              <a:t>：</a:t>
            </a:r>
            <a:r>
              <a:rPr lang="zh-CN" altLang="en-US" sz="2400" b="1" i="1" dirty="0" smtClean="0">
                <a:solidFill>
                  <a:srgbClr val="FF0000"/>
                </a:solidFill>
              </a:rPr>
              <a:t>在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VC</a:t>
            </a:r>
            <a:r>
              <a:rPr lang="zh-CN" altLang="en-US" sz="2400" b="1" i="1" dirty="0" smtClean="0">
                <a:solidFill>
                  <a:srgbClr val="FF0000"/>
                </a:solidFill>
              </a:rPr>
              <a:t>编程</a:t>
            </a:r>
            <a:r>
              <a:rPr lang="zh-CN" altLang="en-US" sz="2400" b="1" i="1" dirty="0" smtClean="0">
                <a:solidFill>
                  <a:srgbClr val="FF0000"/>
                </a:solidFill>
              </a:rPr>
              <a:t>环境中，关键字会自动用蓝色标识。</a:t>
            </a:r>
            <a:endParaRPr lang="en-US" altLang="zh-CN" sz="2400" b="1" i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 smtClean="0"/>
              <a:t>（</a:t>
            </a:r>
            <a:r>
              <a:rPr kumimoji="1" lang="en-US" altLang="zh-CN" b="1" dirty="0" smtClean="0"/>
              <a:t>1</a:t>
            </a:r>
            <a:r>
              <a:rPr kumimoji="1" lang="zh-CN" altLang="en-US" b="1" dirty="0" smtClean="0"/>
              <a:t>）</a:t>
            </a:r>
            <a:r>
              <a:rPr kumimoji="1" lang="zh-CN" altLang="en-US" b="1" dirty="0" smtClean="0">
                <a:solidFill>
                  <a:srgbClr val="FF3300"/>
                </a:solidFill>
              </a:rPr>
              <a:t>字符</a:t>
            </a:r>
            <a:r>
              <a:rPr kumimoji="1" lang="zh-CN" altLang="en-US" b="1" dirty="0" smtClean="0"/>
              <a:t>可以作为</a:t>
            </a:r>
            <a:r>
              <a:rPr kumimoji="1" lang="zh-CN" altLang="en-US" b="1" dirty="0" smtClean="0">
                <a:solidFill>
                  <a:srgbClr val="FF3300"/>
                </a:solidFill>
              </a:rPr>
              <a:t>整数</a:t>
            </a:r>
            <a:r>
              <a:rPr kumimoji="1" lang="zh-CN" altLang="en-US" b="1" dirty="0" smtClean="0"/>
              <a:t>参与数值运算，</a:t>
            </a:r>
            <a:r>
              <a:rPr kumimoji="1" lang="zh-CN" altLang="en-US" b="1" dirty="0" smtClean="0">
                <a:solidFill>
                  <a:srgbClr val="FF3300"/>
                </a:solidFill>
              </a:rPr>
              <a:t>整数值为其</a:t>
            </a:r>
            <a:r>
              <a:rPr kumimoji="1" lang="en-US" altLang="zh-CN" b="1" dirty="0" smtClean="0">
                <a:solidFill>
                  <a:srgbClr val="FF3300"/>
                </a:solidFill>
              </a:rPr>
              <a:t>ASCII</a:t>
            </a:r>
            <a:r>
              <a:rPr kumimoji="1" lang="zh-CN" altLang="en-US" b="1" dirty="0" smtClean="0">
                <a:solidFill>
                  <a:srgbClr val="FF3300"/>
                </a:solidFill>
              </a:rPr>
              <a:t>码</a:t>
            </a:r>
            <a:r>
              <a:rPr kumimoji="1" lang="zh-CN" altLang="en-US" b="1" dirty="0" smtClean="0"/>
              <a:t>。</a:t>
            </a:r>
          </a:p>
          <a:p>
            <a:r>
              <a:rPr kumimoji="1" lang="zh-CN" altLang="en-US" b="1" dirty="0" smtClean="0"/>
              <a:t>（</a:t>
            </a:r>
            <a:r>
              <a:rPr kumimoji="1" lang="en-US" altLang="zh-CN" b="1" dirty="0" smtClean="0"/>
              <a:t>2</a:t>
            </a:r>
            <a:r>
              <a:rPr kumimoji="1" lang="zh-CN" altLang="en-US" b="1" dirty="0" smtClean="0"/>
              <a:t>）操作数为字符或短整型时，系统自动变换成</a:t>
            </a:r>
            <a:r>
              <a:rPr kumimoji="1" lang="zh-CN" altLang="en-US" b="1" dirty="0" smtClean="0">
                <a:solidFill>
                  <a:srgbClr val="FF6600"/>
                </a:solidFill>
              </a:rPr>
              <a:t>整型</a:t>
            </a:r>
            <a:r>
              <a:rPr kumimoji="1" lang="zh-CN" altLang="en-US" b="1" dirty="0" smtClean="0"/>
              <a:t>。</a:t>
            </a:r>
          </a:p>
          <a:p>
            <a:r>
              <a:rPr kumimoji="1" lang="zh-CN" altLang="en-US" b="1" dirty="0" smtClean="0"/>
              <a:t>（</a:t>
            </a:r>
            <a:r>
              <a:rPr kumimoji="1" lang="en-US" altLang="zh-CN" b="1" dirty="0" smtClean="0"/>
              <a:t>3</a:t>
            </a:r>
            <a:r>
              <a:rPr kumimoji="1" lang="zh-CN" altLang="en-US" b="1" dirty="0" smtClean="0"/>
              <a:t>）其余情况，当两操作数类型不同时，将精度低（或表示范围小）的操作数的数据类型变换到与另一操作数类型相同再进行运算。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588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赋值类型转换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0000CC"/>
                </a:solidFill>
              </a:rPr>
              <a:t>当赋值号的左值和右值类型不一致但属于类型相容时，由系统自动进行类型转换。 </a:t>
            </a:r>
          </a:p>
          <a:p>
            <a:r>
              <a:rPr lang="zh-CN" altLang="en-US" b="1" dirty="0" smtClean="0"/>
              <a:t>由精度高的类型往精度低的类型转换时，必须考虑溢出和精度损失的问题。</a:t>
            </a:r>
            <a:endParaRPr lang="en-US" altLang="zh-CN" b="1" dirty="0" smtClean="0"/>
          </a:p>
          <a:p>
            <a:pPr lvl="1">
              <a:buSzPct val="80000"/>
              <a:buFont typeface="Wingdings" pitchFamily="2" charset="2"/>
              <a:buChar char="u"/>
            </a:pPr>
            <a:r>
              <a:rPr lang="zh-CN" altLang="en-US" b="1" dirty="0" smtClean="0"/>
              <a:t>小数</a:t>
            </a:r>
            <a:r>
              <a:rPr lang="en-US" altLang="zh-CN" b="1" dirty="0" smtClean="0"/>
              <a:t>-&gt;</a:t>
            </a:r>
            <a:r>
              <a:rPr lang="zh-CN" altLang="en-US" b="1" dirty="0" smtClean="0"/>
              <a:t>整数：直接取整，不考虑四舍五入</a:t>
            </a:r>
            <a:endParaRPr lang="en-US" altLang="zh-CN" b="1" dirty="0" smtClean="0"/>
          </a:p>
          <a:p>
            <a:pPr lvl="1">
              <a:buSzPct val="80000"/>
              <a:buFont typeface="Wingdings" pitchFamily="2" charset="2"/>
              <a:buChar char="u"/>
            </a:pPr>
            <a:r>
              <a:rPr lang="zh-CN" altLang="en-US" b="1" dirty="0" smtClean="0"/>
              <a:t>整数</a:t>
            </a:r>
            <a:r>
              <a:rPr lang="en-US" altLang="zh-CN" b="1" dirty="0" smtClean="0"/>
              <a:t>-&gt;</a:t>
            </a:r>
            <a:r>
              <a:rPr lang="zh-CN" altLang="en-US" b="1" dirty="0" smtClean="0"/>
              <a:t>小数：补成整数</a:t>
            </a:r>
            <a:r>
              <a:rPr lang="en-US" altLang="zh-CN" b="1" dirty="0" smtClean="0"/>
              <a:t>.0</a:t>
            </a:r>
            <a:r>
              <a:rPr lang="zh-CN" altLang="en-US" b="1" dirty="0" smtClean="0"/>
              <a:t>即可</a:t>
            </a:r>
            <a:endParaRPr lang="en-US" altLang="zh-CN" b="1" dirty="0" smtClean="0"/>
          </a:p>
          <a:p>
            <a:pPr lvl="1">
              <a:buSzPct val="80000"/>
              <a:buFont typeface="Wingdings" pitchFamily="2" charset="2"/>
              <a:buChar char="u"/>
            </a:pPr>
            <a:r>
              <a:rPr lang="zh-CN" altLang="en-US" b="1" dirty="0" smtClean="0"/>
              <a:t>整数高</a:t>
            </a:r>
            <a:r>
              <a:rPr lang="en-US" altLang="zh-CN" b="1" dirty="0" smtClean="0"/>
              <a:t>-&gt;</a:t>
            </a:r>
            <a:r>
              <a:rPr lang="zh-CN" altLang="en-US" b="1" dirty="0" smtClean="0"/>
              <a:t>整数低：舍去高字节</a:t>
            </a:r>
            <a:endParaRPr lang="en-US" altLang="zh-CN" b="1" dirty="0" smtClean="0"/>
          </a:p>
          <a:p>
            <a:pPr lvl="1">
              <a:buSzPct val="80000"/>
              <a:buFont typeface="Wingdings" pitchFamily="2" charset="2"/>
              <a:buChar char="u"/>
            </a:pPr>
            <a:r>
              <a:rPr lang="zh-CN" altLang="en-US" b="1" dirty="0" smtClean="0"/>
              <a:t>整数低</a:t>
            </a:r>
            <a:r>
              <a:rPr lang="en-US" altLang="zh-CN" b="1" dirty="0" smtClean="0"/>
              <a:t>-&gt;</a:t>
            </a:r>
            <a:r>
              <a:rPr lang="zh-CN" altLang="en-US" b="1" dirty="0" smtClean="0"/>
              <a:t>整数高：补充符号位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15431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赋值类型转换示例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000099"/>
                </a:solidFill>
              </a:rPr>
              <a:t>设有以下定义 </a:t>
            </a:r>
            <a:r>
              <a:rPr kumimoji="1" lang="en-US" altLang="zh-CN" b="1" dirty="0" smtClean="0">
                <a:solidFill>
                  <a:srgbClr val="000099"/>
                </a:solidFill>
              </a:rPr>
              <a:t>double x=2.3,y; int </a:t>
            </a:r>
            <a:r>
              <a:rPr kumimoji="1" lang="en-US" altLang="zh-CN" b="1" dirty="0" err="1" smtClean="0">
                <a:solidFill>
                  <a:srgbClr val="000099"/>
                </a:solidFill>
              </a:rPr>
              <a:t>i</a:t>
            </a:r>
            <a:r>
              <a:rPr kumimoji="1" lang="en-US" altLang="zh-CN" b="1" dirty="0" smtClean="0">
                <a:solidFill>
                  <a:srgbClr val="000099"/>
                </a:solidFill>
              </a:rPr>
              <a:t>=2,j;</a:t>
            </a:r>
          </a:p>
          <a:p>
            <a:pPr>
              <a:buNone/>
            </a:pPr>
            <a:r>
              <a:rPr kumimoji="1" lang="en-US" altLang="zh-CN" b="1" dirty="0" smtClean="0"/>
              <a:t>	(1) j=x;	  //j=2</a:t>
            </a:r>
          </a:p>
          <a:p>
            <a:pPr>
              <a:buNone/>
            </a:pPr>
            <a:r>
              <a:rPr kumimoji="1" lang="en-US" altLang="zh-CN" b="1" dirty="0" smtClean="0"/>
              <a:t>	(2) y=</a:t>
            </a:r>
            <a:r>
              <a:rPr kumimoji="1" lang="en-US" altLang="zh-CN" b="1" dirty="0" err="1" smtClean="0"/>
              <a:t>i</a:t>
            </a:r>
            <a:r>
              <a:rPr kumimoji="1" lang="en-US" altLang="zh-CN" b="1" dirty="0" smtClean="0"/>
              <a:t>;    //y=2.0;</a:t>
            </a:r>
          </a:p>
          <a:p>
            <a:r>
              <a:rPr kumimoji="1" lang="zh-CN" altLang="en-US" b="1" dirty="0" smtClean="0">
                <a:solidFill>
                  <a:srgbClr val="000099"/>
                </a:solidFill>
              </a:rPr>
              <a:t>设</a:t>
            </a:r>
            <a:r>
              <a:rPr kumimoji="1" lang="en-US" altLang="zh-CN" b="1" dirty="0" smtClean="0">
                <a:solidFill>
                  <a:srgbClr val="000099"/>
                </a:solidFill>
              </a:rPr>
              <a:t>char c = 250 , int a = c;</a:t>
            </a:r>
          </a:p>
          <a:p>
            <a:pPr>
              <a:buNone/>
            </a:pPr>
            <a:r>
              <a:rPr kumimoji="1" lang="en-US" altLang="zh-CN" b="1" dirty="0" smtClean="0">
                <a:solidFill>
                  <a:srgbClr val="000099"/>
                </a:solidFill>
              </a:rPr>
              <a:t>	</a:t>
            </a:r>
            <a:r>
              <a:rPr kumimoji="1" lang="zh-CN" altLang="en-US" b="1" dirty="0" smtClean="0">
                <a:solidFill>
                  <a:srgbClr val="000099"/>
                </a:solidFill>
              </a:rPr>
              <a:t>则</a:t>
            </a:r>
            <a:r>
              <a:rPr kumimoji="1" lang="en-US" altLang="zh-CN" b="1" dirty="0" err="1" smtClean="0">
                <a:solidFill>
                  <a:srgbClr val="000099"/>
                </a:solidFill>
              </a:rPr>
              <a:t>cout</a:t>
            </a:r>
            <a:r>
              <a:rPr kumimoji="1" lang="en-US" altLang="zh-CN" b="1" dirty="0" smtClean="0">
                <a:solidFill>
                  <a:srgbClr val="000099"/>
                </a:solidFill>
              </a:rPr>
              <a:t>&lt;&lt;a</a:t>
            </a:r>
            <a:r>
              <a:rPr kumimoji="1" lang="zh-CN" altLang="en-US" b="1" dirty="0" smtClean="0">
                <a:solidFill>
                  <a:srgbClr val="000099"/>
                </a:solidFill>
              </a:rPr>
              <a:t>结果为</a:t>
            </a:r>
            <a:r>
              <a:rPr kumimoji="1" lang="en-US" altLang="zh-CN" b="1" dirty="0" smtClean="0">
                <a:solidFill>
                  <a:srgbClr val="000099"/>
                </a:solidFill>
              </a:rPr>
              <a:t>-6;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005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强制类型转换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kumimoji="1" lang="zh-CN" altLang="en-US" b="1" dirty="0" smtClean="0"/>
              <a:t>强制类型转换运算符格式为：</a:t>
            </a:r>
          </a:p>
          <a:p>
            <a:pPr algn="just">
              <a:buNone/>
            </a:pPr>
            <a:r>
              <a:rPr kumimoji="1" lang="zh-CN" altLang="en-US" b="1" dirty="0" smtClean="0"/>
              <a:t> 	</a:t>
            </a:r>
            <a:r>
              <a:rPr kumimoji="1" lang="en-US" altLang="zh-CN" b="1" dirty="0" smtClean="0"/>
              <a:t>	</a:t>
            </a:r>
            <a:r>
              <a:rPr kumimoji="1" lang="en-US" altLang="zh-CN" b="1" dirty="0" smtClean="0">
                <a:solidFill>
                  <a:srgbClr val="CC3300"/>
                </a:solidFill>
              </a:rPr>
              <a:t>(type)   </a:t>
            </a:r>
            <a:r>
              <a:rPr kumimoji="1" lang="zh-CN" altLang="en-US" b="1" dirty="0" smtClean="0">
                <a:solidFill>
                  <a:srgbClr val="CC3300"/>
                </a:solidFill>
              </a:rPr>
              <a:t>表达式 		</a:t>
            </a:r>
            <a:r>
              <a:rPr kumimoji="1" lang="en-US" altLang="zh-CN" b="1" dirty="0" smtClean="0">
                <a:solidFill>
                  <a:srgbClr val="000099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000099"/>
                </a:solidFill>
              </a:rPr>
              <a:t>形式一</a:t>
            </a:r>
          </a:p>
          <a:p>
            <a:pPr algn="just">
              <a:buNone/>
            </a:pPr>
            <a:r>
              <a:rPr kumimoji="1" lang="zh-CN" altLang="en-US" b="1" dirty="0" smtClean="0"/>
              <a:t>或  </a:t>
            </a:r>
            <a:r>
              <a:rPr kumimoji="1" lang="en-US" altLang="zh-CN" b="1" dirty="0" smtClean="0">
                <a:solidFill>
                  <a:srgbClr val="CC3300"/>
                </a:solidFill>
              </a:rPr>
              <a:t>type 	(</a:t>
            </a:r>
            <a:r>
              <a:rPr kumimoji="1" lang="zh-CN" altLang="en-US" b="1" dirty="0" smtClean="0">
                <a:solidFill>
                  <a:srgbClr val="CC3300"/>
                </a:solidFill>
              </a:rPr>
              <a:t>表达式</a:t>
            </a:r>
            <a:r>
              <a:rPr kumimoji="1" lang="en-US" altLang="zh-CN" b="1" dirty="0" smtClean="0">
                <a:solidFill>
                  <a:srgbClr val="CC3300"/>
                </a:solidFill>
              </a:rPr>
              <a:t>)	</a:t>
            </a:r>
            <a:r>
              <a:rPr kumimoji="1" lang="en-US" altLang="zh-CN" b="1" dirty="0" smtClean="0">
                <a:solidFill>
                  <a:schemeClr val="accent1"/>
                </a:solidFill>
              </a:rPr>
              <a:t>	</a:t>
            </a:r>
            <a:r>
              <a:rPr kumimoji="1" lang="en-US" altLang="zh-CN" b="1" dirty="0" smtClean="0">
                <a:solidFill>
                  <a:srgbClr val="000099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000099"/>
                </a:solidFill>
              </a:rPr>
              <a:t>形式二</a:t>
            </a:r>
            <a:endParaRPr kumimoji="1" lang="en-US" altLang="zh-CN" b="1" dirty="0" smtClean="0">
              <a:solidFill>
                <a:srgbClr val="000099"/>
              </a:solidFill>
            </a:endParaRPr>
          </a:p>
          <a:p>
            <a:r>
              <a:rPr kumimoji="1" lang="zh-CN" altLang="en-US" b="1" dirty="0" smtClean="0"/>
              <a:t>作用：将表达式强制转换为</a:t>
            </a:r>
            <a:r>
              <a:rPr kumimoji="1" lang="en-US" altLang="zh-CN" b="1" dirty="0" smtClean="0"/>
              <a:t>type</a:t>
            </a:r>
            <a:r>
              <a:rPr kumimoji="1" lang="zh-CN" altLang="en-US" b="1" dirty="0" smtClean="0"/>
              <a:t>类型（的中间值），但表达式本身的值及其类型不变。</a:t>
            </a:r>
          </a:p>
          <a:p>
            <a:pPr algn="just">
              <a:buNone/>
            </a:pPr>
            <a:endParaRPr kumimoji="1" lang="zh-CN" altLang="en-US" b="1" dirty="0" smtClean="0">
              <a:solidFill>
                <a:srgbClr val="000099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745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强制类型转换示例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6600"/>
                </a:solidFill>
              </a:rPr>
              <a:t>设有变量说明：</a:t>
            </a:r>
            <a:r>
              <a:rPr lang="en-US" altLang="zh-CN" b="1" dirty="0" smtClean="0">
                <a:solidFill>
                  <a:srgbClr val="000000"/>
                </a:solidFill>
              </a:rPr>
              <a:t>int a=7, b=5;float x;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6600"/>
                </a:solidFill>
              </a:rPr>
              <a:t>	</a:t>
            </a:r>
            <a:r>
              <a:rPr lang="zh-CN" altLang="en-US" b="1" dirty="0" smtClean="0">
                <a:solidFill>
                  <a:srgbClr val="006600"/>
                </a:solidFill>
              </a:rPr>
              <a:t>表达式 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x=a/b</a:t>
            </a:r>
            <a:r>
              <a:rPr lang="zh-CN" altLang="en-US" b="1" dirty="0" smtClean="0">
                <a:solidFill>
                  <a:srgbClr val="006600"/>
                </a:solidFill>
              </a:rPr>
              <a:t>的值将为</a:t>
            </a:r>
            <a:r>
              <a:rPr lang="en-US" altLang="zh-CN" b="1" dirty="0" smtClean="0">
                <a:solidFill>
                  <a:srgbClr val="006600"/>
                </a:solidFill>
              </a:rPr>
              <a:t>1.0</a:t>
            </a:r>
            <a:r>
              <a:rPr lang="zh-CN" altLang="en-US" b="1" dirty="0" smtClean="0">
                <a:solidFill>
                  <a:srgbClr val="006600"/>
                </a:solidFill>
              </a:rPr>
              <a:t>。</a:t>
            </a:r>
            <a:endParaRPr lang="zh-CN" altLang="en-US" b="1" dirty="0" smtClean="0">
              <a:solidFill>
                <a:srgbClr val="006600"/>
              </a:solidFill>
            </a:endParaRPr>
          </a:p>
          <a:p>
            <a:r>
              <a:rPr lang="zh-CN" altLang="en-US" b="1" dirty="0" smtClean="0">
                <a:solidFill>
                  <a:srgbClr val="006600"/>
                </a:solidFill>
              </a:rPr>
              <a:t>如果希望表达式求出这两个整数相除的实数商</a:t>
            </a:r>
            <a:r>
              <a:rPr lang="en-US" altLang="zh-CN" b="1" dirty="0" smtClean="0">
                <a:solidFill>
                  <a:srgbClr val="006600"/>
                </a:solidFill>
              </a:rPr>
              <a:t>1.4</a:t>
            </a:r>
            <a:r>
              <a:rPr lang="zh-CN" altLang="en-US" b="1" dirty="0" smtClean="0">
                <a:solidFill>
                  <a:srgbClr val="006600"/>
                </a:solidFill>
              </a:rPr>
              <a:t>赋给</a:t>
            </a:r>
            <a:r>
              <a:rPr lang="en-US" altLang="zh-CN" b="1" dirty="0" smtClean="0">
                <a:solidFill>
                  <a:srgbClr val="006600"/>
                </a:solidFill>
              </a:rPr>
              <a:t>x</a:t>
            </a:r>
            <a:r>
              <a:rPr lang="zh-CN" altLang="en-US" b="1" dirty="0" smtClean="0">
                <a:solidFill>
                  <a:srgbClr val="006600"/>
                </a:solidFill>
              </a:rPr>
              <a:t>，就需要将两个操作数或其中一个操作数进行强制类型转换。可表示为：</a:t>
            </a:r>
          </a:p>
          <a:p>
            <a:r>
              <a:rPr lang="en-US" altLang="zh-CN" b="1" dirty="0" smtClean="0">
                <a:solidFill>
                  <a:srgbClr val="000000"/>
                </a:solidFill>
              </a:rPr>
              <a:t>x=(float)a/(float)b</a:t>
            </a:r>
            <a:r>
              <a:rPr lang="zh-CN" altLang="en-US" b="1" dirty="0" smtClean="0"/>
              <a:t>或</a:t>
            </a:r>
            <a:r>
              <a:rPr lang="en-US" altLang="zh-CN" b="1" dirty="0" smtClean="0">
                <a:solidFill>
                  <a:srgbClr val="000000"/>
                </a:solidFill>
              </a:rPr>
              <a:t>x=(float)a/b</a:t>
            </a:r>
          </a:p>
          <a:p>
            <a:r>
              <a:rPr lang="en-US" altLang="zh-CN" sz="2400" b="1" i="1" dirty="0" smtClean="0">
                <a:solidFill>
                  <a:srgbClr val="000000"/>
                </a:solidFill>
              </a:rPr>
              <a:t>TIPS</a:t>
            </a:r>
            <a:r>
              <a:rPr lang="zh-CN" altLang="en-US" sz="2400" b="1" i="1" dirty="0" smtClean="0">
                <a:solidFill>
                  <a:srgbClr val="000000"/>
                </a:solidFill>
              </a:rPr>
              <a:t>：强制类型转换在非基本类型当中使用较多。</a:t>
            </a:r>
            <a:endParaRPr lang="en-US" altLang="zh-CN" sz="2400" b="1" i="1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zh-CN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736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简单的输入输出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kumimoji="1" lang="zh-CN" altLang="en-US" sz="3200" b="1" dirty="0" smtClean="0">
                <a:solidFill>
                  <a:srgbClr val="006600"/>
                </a:solidFill>
              </a:rPr>
              <a:t>用户可以通过键盘输入程序所需要的数据，也可以通过屏幕接受程序输出的结果，这样可以提高程序的灵活性和友好性。</a:t>
            </a:r>
            <a:endParaRPr kumimoji="1" lang="en-US" altLang="zh-CN" sz="3200" b="1" dirty="0" smtClean="0">
              <a:solidFill>
                <a:srgbClr val="006600"/>
              </a:solidFill>
            </a:endParaRPr>
          </a:p>
          <a:p>
            <a:pPr algn="just"/>
            <a:r>
              <a:rPr lang="en-US" altLang="zh-CN" sz="3200" dirty="0" smtClean="0"/>
              <a:t>C++</a:t>
            </a:r>
            <a:r>
              <a:rPr lang="zh-CN" altLang="en-US" sz="3200" dirty="0" smtClean="0"/>
              <a:t>当中的输入输出主要通过系统提供的</a:t>
            </a:r>
            <a:r>
              <a:rPr lang="en-US" altLang="zh-CN" sz="3200" dirty="0" err="1" smtClean="0"/>
              <a:t>cin</a:t>
            </a:r>
            <a:r>
              <a:rPr lang="zh-CN" altLang="en-US" sz="3200" dirty="0" smtClean="0"/>
              <a:t>和</a:t>
            </a:r>
            <a:r>
              <a:rPr lang="en-US" altLang="zh-CN" sz="3200" dirty="0" err="1" smtClean="0"/>
              <a:t>cout</a:t>
            </a:r>
            <a:r>
              <a:rPr lang="zh-CN" altLang="en-US" sz="3200" dirty="0" smtClean="0"/>
              <a:t>这两个对象来实现。</a:t>
            </a:r>
            <a:endParaRPr lang="en-US" altLang="zh-CN" sz="3200" dirty="0" smtClean="0"/>
          </a:p>
          <a:p>
            <a:pPr algn="just"/>
            <a:r>
              <a:rPr lang="zh-CN" altLang="en-US" sz="3200" dirty="0" smtClean="0"/>
              <a:t>使用</a:t>
            </a:r>
            <a:r>
              <a:rPr lang="en-US" altLang="zh-CN" sz="3200" dirty="0" err="1" smtClean="0"/>
              <a:t>cin</a:t>
            </a:r>
            <a:r>
              <a:rPr lang="zh-CN" altLang="en-US" sz="3200" dirty="0" smtClean="0"/>
              <a:t>和</a:t>
            </a:r>
            <a:r>
              <a:rPr lang="en-US" altLang="zh-CN" sz="3200" dirty="0" err="1" smtClean="0"/>
              <a:t>cout</a:t>
            </a:r>
            <a:r>
              <a:rPr lang="zh-CN" altLang="en-US" sz="3200" dirty="0" smtClean="0"/>
              <a:t>，需要包含头文件</a:t>
            </a:r>
            <a:r>
              <a:rPr lang="en-US" altLang="zh-CN" sz="3200" dirty="0" smtClean="0"/>
              <a:t>iostream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algn="just"/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77612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简单的输入输出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kumimoji="1" lang="zh-CN" altLang="en-US" sz="2400" b="1" dirty="0" smtClean="0">
                <a:solidFill>
                  <a:srgbClr val="006600"/>
                </a:solidFill>
              </a:rPr>
              <a:t>输入流对象</a:t>
            </a:r>
            <a:r>
              <a:rPr kumimoji="1" lang="en-US" altLang="zh-CN" sz="2400" b="1" dirty="0" err="1" smtClean="0">
                <a:solidFill>
                  <a:srgbClr val="006600"/>
                </a:solidFill>
              </a:rPr>
              <a:t>cin</a:t>
            </a:r>
            <a:r>
              <a:rPr kumimoji="1" lang="zh-CN" altLang="en-US" sz="2400" b="1" dirty="0" smtClean="0">
                <a:solidFill>
                  <a:srgbClr val="006600"/>
                </a:solidFill>
              </a:rPr>
              <a:t>：</a:t>
            </a:r>
            <a:r>
              <a:rPr kumimoji="1" lang="zh-CN" altLang="en-US" sz="2400" b="1" dirty="0" smtClean="0"/>
              <a:t>用来给变量输入数据</a:t>
            </a:r>
          </a:p>
          <a:p>
            <a:pPr algn="just">
              <a:buNone/>
            </a:pPr>
            <a:r>
              <a:rPr kumimoji="1" lang="en-US" altLang="zh-CN" sz="2400" b="1" dirty="0" smtClean="0"/>
              <a:t>	</a:t>
            </a:r>
            <a:r>
              <a:rPr kumimoji="1" lang="zh-CN" altLang="en-US" sz="2400" b="1" dirty="0" smtClean="0"/>
              <a:t>一般格式为：</a:t>
            </a:r>
          </a:p>
          <a:p>
            <a:pPr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</a:rPr>
              <a:t>	</a:t>
            </a:r>
            <a:r>
              <a:rPr kumimoji="1" lang="en-US" altLang="zh-CN" sz="2400" b="1" dirty="0" err="1" smtClean="0">
                <a:solidFill>
                  <a:srgbClr val="FF0000"/>
                </a:solidFill>
              </a:rPr>
              <a:t>cin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&gt;&gt;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左值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式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1《&gt;&gt;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左值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式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2&gt;&gt;…&gt;&gt;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左值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式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n》;</a:t>
            </a:r>
            <a:r>
              <a:rPr kumimoji="1" lang="en-US" altLang="zh-CN" sz="2400" b="1" dirty="0" smtClean="0"/>
              <a:t> </a:t>
            </a:r>
          </a:p>
          <a:p>
            <a:pPr algn="just"/>
            <a:r>
              <a:rPr kumimoji="1" lang="zh-CN" altLang="en-US" sz="2400" b="1" dirty="0" smtClean="0">
                <a:solidFill>
                  <a:srgbClr val="006600"/>
                </a:solidFill>
              </a:rPr>
              <a:t>输出流对象</a:t>
            </a:r>
            <a:r>
              <a:rPr kumimoji="1" lang="en-US" altLang="zh-CN" sz="2400" b="1" dirty="0" err="1" smtClean="0">
                <a:solidFill>
                  <a:srgbClr val="006600"/>
                </a:solidFill>
              </a:rPr>
              <a:t>cout</a:t>
            </a:r>
            <a:r>
              <a:rPr kumimoji="1" lang="zh-CN" altLang="en-US" sz="2400" b="1" dirty="0" smtClean="0">
                <a:solidFill>
                  <a:srgbClr val="006600"/>
                </a:solidFill>
              </a:rPr>
              <a:t>：</a:t>
            </a:r>
            <a:r>
              <a:rPr kumimoji="1" lang="zh-CN" altLang="en-US" sz="2400" b="1" dirty="0" smtClean="0"/>
              <a:t>将数据输出到显示器</a:t>
            </a:r>
          </a:p>
          <a:p>
            <a:pPr algn="just">
              <a:buNone/>
            </a:pPr>
            <a:r>
              <a:rPr kumimoji="1" lang="en-US" altLang="zh-CN" sz="2400" b="1" dirty="0" smtClean="0"/>
              <a:t>	</a:t>
            </a:r>
            <a:r>
              <a:rPr kumimoji="1" lang="zh-CN" altLang="en-US" sz="2400" b="1" dirty="0" smtClean="0"/>
              <a:t>一般格式为：</a:t>
            </a:r>
          </a:p>
          <a:p>
            <a:pPr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</a:rPr>
              <a:t>	</a:t>
            </a:r>
            <a:r>
              <a:rPr kumimoji="1" lang="en-US" altLang="zh-CN" sz="2400" b="1" dirty="0" err="1" smtClean="0">
                <a:solidFill>
                  <a:srgbClr val="FF0000"/>
                </a:solidFill>
              </a:rPr>
              <a:t>cout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&lt;&lt;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右值式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1《&lt;&lt;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右值式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2&lt;&lt;…&lt;&lt;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右值式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n》;</a:t>
            </a:r>
            <a:r>
              <a:rPr kumimoji="1" lang="en-US" altLang="zh-CN" sz="24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8472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cin</a:t>
            </a:r>
            <a:r>
              <a:rPr lang="zh-CN" altLang="en-US" dirty="0" smtClean="0"/>
              <a:t>和数据的输入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447800"/>
            <a:ext cx="7704667" cy="49657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如果需要同时输入多个数据，需要进行</a:t>
            </a:r>
            <a:r>
              <a:rPr lang="zh-CN" altLang="en-US" dirty="0" smtClean="0"/>
              <a:t>分隔，默认</a:t>
            </a:r>
            <a:r>
              <a:rPr lang="zh-CN" altLang="en-US" dirty="0" smtClean="0"/>
              <a:t>的分隔</a:t>
            </a:r>
            <a:r>
              <a:rPr lang="zh-CN" altLang="en-US" dirty="0" smtClean="0"/>
              <a:t>符号（</a:t>
            </a:r>
            <a:r>
              <a:rPr lang="zh-CN" altLang="en-US" dirty="0" smtClean="0"/>
              <a:t>空白字符</a:t>
            </a:r>
            <a:r>
              <a:rPr lang="zh-CN" altLang="en-US" dirty="0" smtClean="0"/>
              <a:t>）为</a:t>
            </a:r>
            <a:r>
              <a:rPr lang="zh-CN" altLang="en-US" dirty="0" smtClean="0"/>
              <a:t>空格、回车和制表符</a:t>
            </a:r>
            <a:r>
              <a:rPr lang="en-US" altLang="zh-CN" dirty="0" smtClean="0"/>
              <a:t>TAB</a:t>
            </a:r>
            <a:r>
              <a:rPr lang="zh-CN" altLang="en-US" dirty="0" smtClean="0"/>
              <a:t>，</a:t>
            </a:r>
            <a:r>
              <a:rPr lang="zh-CN" altLang="en-US" dirty="0" smtClean="0"/>
              <a:t>输入字符不需要</a:t>
            </a:r>
            <a:r>
              <a:rPr lang="zh-CN" altLang="en-US" dirty="0"/>
              <a:t>分隔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 smtClean="0"/>
              <a:t>需要</a:t>
            </a:r>
            <a:r>
              <a:rPr lang="zh-CN" altLang="en-US" dirty="0" smtClean="0"/>
              <a:t>输入</a:t>
            </a:r>
            <a:r>
              <a:rPr lang="zh-CN" altLang="en-US" dirty="0" smtClean="0"/>
              <a:t>包括空白字符在内的</a:t>
            </a:r>
            <a:r>
              <a:rPr lang="zh-CN" altLang="en-US" dirty="0" smtClean="0"/>
              <a:t>任意</a:t>
            </a:r>
            <a:r>
              <a:rPr lang="zh-CN" altLang="en-US" dirty="0" smtClean="0"/>
              <a:t>字符，可以使用函数</a:t>
            </a:r>
            <a:r>
              <a:rPr lang="en-US" altLang="zh-CN" dirty="0" err="1" smtClean="0"/>
              <a:t>cin.get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如</a:t>
            </a:r>
            <a:r>
              <a:rPr lang="en-US" altLang="zh-CN" dirty="0" smtClean="0"/>
              <a:t>c = </a:t>
            </a:r>
            <a:r>
              <a:rPr lang="en-US" altLang="zh-CN" dirty="0" err="1" smtClean="0"/>
              <a:t>cin.get</a:t>
            </a:r>
            <a:r>
              <a:rPr lang="en-US" altLang="zh-CN" dirty="0" smtClean="0"/>
              <a:t>()</a:t>
            </a:r>
            <a:r>
              <a:rPr lang="zh-CN" altLang="en-US" dirty="0"/>
              <a:t> 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cin.get</a:t>
            </a:r>
            <a:r>
              <a:rPr lang="en-US" altLang="zh-CN" dirty="0" smtClean="0"/>
              <a:t>(c)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cin</a:t>
            </a:r>
            <a:r>
              <a:rPr lang="zh-CN" altLang="en-US" dirty="0" smtClean="0"/>
              <a:t>的语句当中只能包含左值名，不能有任何的其他符号；如果需要输入提示，请在输入之前用</a:t>
            </a:r>
            <a:r>
              <a:rPr lang="en-US" altLang="zh-CN" dirty="0" err="1" smtClean="0"/>
              <a:t>cout</a:t>
            </a:r>
            <a:r>
              <a:rPr lang="zh-CN" altLang="en-US" dirty="0" smtClean="0"/>
              <a:t>输出。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例：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&gt;&gt;"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a"&gt;&gt;a; //</a:t>
            </a:r>
            <a:r>
              <a:rPr lang="zh-CN" altLang="en-US" dirty="0" smtClean="0"/>
              <a:t>错误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 "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a";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&gt;&gt;a; //</a:t>
            </a:r>
            <a:r>
              <a:rPr lang="zh-CN" altLang="en-US" dirty="0" smtClean="0"/>
              <a:t>正确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91619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cin.get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cin</a:t>
            </a:r>
            <a:r>
              <a:rPr lang="zh-CN" altLang="en-US" dirty="0" smtClean="0"/>
              <a:t>输入字符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r>
              <a:rPr lang="en-US" altLang="zh-CN" dirty="0" smtClean="0"/>
              <a:t>char c1,c2,c3; //</a:t>
            </a:r>
            <a:r>
              <a:rPr lang="zh-CN" altLang="en-US" dirty="0" smtClean="0"/>
              <a:t>输入格式为</a:t>
            </a:r>
            <a:r>
              <a:rPr lang="en-US" altLang="zh-CN" dirty="0" smtClean="0"/>
              <a:t>a b c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&gt;&gt;c1&gt;&gt;c2&gt;&gt;c3; </a:t>
            </a:r>
          </a:p>
          <a:p>
            <a:pPr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分别得到</a:t>
            </a:r>
            <a:r>
              <a:rPr lang="en-US" altLang="zh-CN" dirty="0" err="1" smtClean="0"/>
              <a:t>a,b,c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cin.get</a:t>
            </a:r>
            <a:r>
              <a:rPr lang="en-US" altLang="zh-CN" dirty="0" smtClean="0"/>
              <a:t>(c1);</a:t>
            </a:r>
            <a:r>
              <a:rPr lang="en-US" altLang="zh-CN" dirty="0" err="1" smtClean="0"/>
              <a:t>cin.get</a:t>
            </a:r>
            <a:r>
              <a:rPr lang="en-US" altLang="zh-CN" dirty="0" smtClean="0"/>
              <a:t>(c2);</a:t>
            </a:r>
            <a:r>
              <a:rPr lang="en-US" altLang="zh-CN" dirty="0" err="1" smtClean="0"/>
              <a:t>cin.get</a:t>
            </a:r>
            <a:r>
              <a:rPr lang="en-US" altLang="zh-CN" dirty="0" smtClean="0"/>
              <a:t>(c3);</a:t>
            </a:r>
          </a:p>
          <a:p>
            <a:pPr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分别得到</a:t>
            </a:r>
            <a:r>
              <a:rPr lang="en-US" altLang="zh-CN" dirty="0" smtClean="0"/>
              <a:t>a,</a:t>
            </a:r>
            <a:r>
              <a:rPr lang="zh-CN" altLang="en-US" dirty="0" smtClean="0"/>
              <a:t>空格</a:t>
            </a:r>
            <a:r>
              <a:rPr lang="en-US" altLang="zh-CN" dirty="0" smtClean="0"/>
              <a:t>,b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09666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cout</a:t>
            </a:r>
            <a:r>
              <a:rPr lang="zh-CN" altLang="en-US" dirty="0" smtClean="0"/>
              <a:t>和数据的输出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CC3300"/>
                </a:solidFill>
              </a:rPr>
              <a:t>输出时内容之间默认是无间隔的，如果想让内容有间隔，必须输出间隔符。</a:t>
            </a:r>
          </a:p>
          <a:p>
            <a:r>
              <a:rPr kumimoji="1" lang="zh-CN" altLang="en-US" b="1" dirty="0" smtClean="0">
                <a:solidFill>
                  <a:srgbClr val="CC3300"/>
                </a:solidFill>
              </a:rPr>
              <a:t>常用的间隔符：空格、回车</a:t>
            </a:r>
            <a:r>
              <a:rPr kumimoji="1" lang="en-US" altLang="zh-CN" b="1" dirty="0" smtClean="0">
                <a:solidFill>
                  <a:srgbClr val="CC3300"/>
                </a:solidFill>
              </a:rPr>
              <a:t>(\n</a:t>
            </a:r>
            <a:r>
              <a:rPr kumimoji="1" lang="zh-CN" altLang="en-US" b="1" dirty="0" smtClean="0">
                <a:solidFill>
                  <a:srgbClr val="CC3300"/>
                </a:solidFill>
              </a:rPr>
              <a:t>或者</a:t>
            </a:r>
            <a:r>
              <a:rPr kumimoji="1" lang="en-US" altLang="zh-CN" b="1" dirty="0" err="1" smtClean="0">
                <a:solidFill>
                  <a:srgbClr val="CC3300"/>
                </a:solidFill>
              </a:rPr>
              <a:t>endl</a:t>
            </a:r>
            <a:r>
              <a:rPr kumimoji="1" lang="en-US" altLang="zh-CN" b="1" dirty="0" smtClean="0">
                <a:solidFill>
                  <a:srgbClr val="CC3300"/>
                </a:solidFill>
              </a:rPr>
              <a:t>)</a:t>
            </a:r>
            <a:r>
              <a:rPr kumimoji="1" lang="zh-CN" altLang="en-US" b="1" dirty="0" smtClean="0">
                <a:solidFill>
                  <a:srgbClr val="CC3300"/>
                </a:solidFill>
              </a:rPr>
              <a:t>、制表符</a:t>
            </a:r>
            <a:r>
              <a:rPr kumimoji="1" lang="en-US" altLang="zh-CN" b="1" dirty="0" smtClean="0">
                <a:solidFill>
                  <a:srgbClr val="CC3300"/>
                </a:solidFill>
              </a:rPr>
              <a:t>(\t)</a:t>
            </a:r>
            <a:r>
              <a:rPr kumimoji="1" lang="zh-CN" altLang="en-US" b="1" dirty="0" smtClean="0">
                <a:solidFill>
                  <a:srgbClr val="CC3300"/>
                </a:solidFill>
              </a:rPr>
              <a:t>。</a:t>
            </a:r>
            <a:endParaRPr kumimoji="1" lang="en-US" altLang="zh-CN" b="1" dirty="0" smtClean="0">
              <a:solidFill>
                <a:srgbClr val="CC3300"/>
              </a:solidFill>
            </a:endParaRPr>
          </a:p>
          <a:p>
            <a:r>
              <a:rPr kumimoji="1" lang="zh-CN" altLang="en-US" b="1" dirty="0" smtClean="0">
                <a:solidFill>
                  <a:srgbClr val="CC3300"/>
                </a:solidFill>
              </a:rPr>
              <a:t>详细的控制输出，可以参考输入输出的格式控制</a:t>
            </a:r>
            <a:r>
              <a:rPr kumimoji="1" lang="zh-CN" altLang="en-US" b="1" dirty="0" smtClean="0">
                <a:solidFill>
                  <a:srgbClr val="CC3300"/>
                </a:solidFill>
              </a:rPr>
              <a:t>。</a:t>
            </a:r>
            <a:endParaRPr kumimoji="1" lang="en-US" altLang="zh-CN" b="1" dirty="0" smtClean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35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中的标识符命名规则</a:t>
            </a:r>
            <a:endParaRPr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</p:nvPr>
        </p:nvGraphicFramePr>
        <p:xfrm>
          <a:off x="1071033" y="2362200"/>
          <a:ext cx="7704667" cy="356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矩形 11"/>
          <p:cNvSpPr/>
          <p:nvPr/>
        </p:nvSpPr>
        <p:spPr>
          <a:xfrm>
            <a:off x="1028700" y="1365934"/>
            <a:ext cx="7835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400" dirty="0" smtClean="0">
                <a:latin typeface="+mj-ea"/>
                <a:ea typeface="+mj-ea"/>
              </a:rPr>
              <a:t>标识符：程序当中用来给变量、常量、数据类型或函数命名用的单词。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关于横向制表符</a:t>
            </a:r>
            <a:r>
              <a:rPr kumimoji="1" lang="en-US" altLang="zh-CN" dirty="0" smtClean="0"/>
              <a:t>\t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625600"/>
            <a:ext cx="7704667" cy="47371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\t</a:t>
            </a:r>
            <a:r>
              <a:rPr kumimoji="1" lang="zh-CN" altLang="en-US" dirty="0" smtClean="0"/>
              <a:t>常用来格式化长短不齐的数据，如多个不同长度的整数等。</a:t>
            </a:r>
          </a:p>
          <a:p>
            <a:r>
              <a:rPr kumimoji="1" lang="zh-CN" altLang="en-US" dirty="0" smtClean="0"/>
              <a:t>当输出</a:t>
            </a:r>
            <a:r>
              <a:rPr kumimoji="1" lang="cs-CZ" altLang="zh-CN" dirty="0" smtClean="0"/>
              <a:t>“</a:t>
            </a:r>
            <a:r>
              <a:rPr kumimoji="1" lang="zh-CN" altLang="en-US" dirty="0" smtClean="0"/>
              <a:t>数据</a:t>
            </a:r>
            <a:r>
              <a:rPr kumimoji="1" lang="en-US" altLang="zh-CN" dirty="0" smtClean="0"/>
              <a:t>1</a:t>
            </a:r>
            <a:r>
              <a:rPr kumimoji="1" lang="cs-CZ" altLang="zh-CN" dirty="0" smtClean="0"/>
              <a:t>\t</a:t>
            </a:r>
            <a:r>
              <a:rPr kumimoji="1" lang="zh-CN" altLang="en-US" dirty="0" smtClean="0"/>
              <a:t>数据</a:t>
            </a:r>
            <a:r>
              <a:rPr kumimoji="1" lang="en-US" altLang="zh-CN" dirty="0" smtClean="0"/>
              <a:t>2</a:t>
            </a:r>
            <a:r>
              <a:rPr kumimoji="1" lang="cs-CZ" altLang="zh-CN" dirty="0" smtClean="0"/>
              <a:t>”</a:t>
            </a:r>
            <a:r>
              <a:rPr kumimoji="1" lang="zh-CN" altLang="en-US" dirty="0" smtClean="0"/>
              <a:t>的时候，数据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的起点会相对数据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的起点产生以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个字符为基本单位的跳跃。</a:t>
            </a:r>
            <a:endParaRPr kumimoji="1" lang="en-US" altLang="zh-CN" dirty="0" smtClean="0"/>
          </a:p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例：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cout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&lt;&lt; "1234567890\n"; </a:t>
            </a:r>
            <a:endParaRPr kumimoji="1"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  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     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cout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&lt;&lt; "a\</a:t>
            </a:r>
            <a:r>
              <a:rPr kumimoji="1"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\n"; </a:t>
            </a:r>
            <a:endParaRPr kumimoji="1"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  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     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cout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&lt;&lt; "</a:t>
            </a:r>
            <a:r>
              <a:rPr kumimoji="1"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abc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\</a:t>
            </a:r>
            <a:r>
              <a:rPr kumimoji="1"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\n";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05880117"/>
      </p:ext>
    </p:extLst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输入输出的格式控制（略）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012097"/>
              </p:ext>
            </p:extLst>
          </p:nvPr>
        </p:nvGraphicFramePr>
        <p:xfrm>
          <a:off x="982133" y="1676400"/>
          <a:ext cx="7704667" cy="415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5319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4519</TotalTime>
  <Words>4363</Words>
  <Application>Microsoft Macintosh PowerPoint</Application>
  <PresentationFormat>全屏显示(4:3)</PresentationFormat>
  <Paragraphs>619</Paragraphs>
  <Slides>91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105" baseType="lpstr">
      <vt:lpstr>Arial Black</vt:lpstr>
      <vt:lpstr>Calibri</vt:lpstr>
      <vt:lpstr>Microsoft YaHei</vt:lpstr>
      <vt:lpstr>Symbol</vt:lpstr>
      <vt:lpstr>Tahoma</vt:lpstr>
      <vt:lpstr>Times New Roman</vt:lpstr>
      <vt:lpstr>Wingdings</vt:lpstr>
      <vt:lpstr>黑体</vt:lpstr>
      <vt:lpstr>隶书</vt:lpstr>
      <vt:lpstr>宋体</vt:lpstr>
      <vt:lpstr>微软雅黑</vt:lpstr>
      <vt:lpstr>微軟正黑體</vt:lpstr>
      <vt:lpstr>Arial</vt:lpstr>
      <vt:lpstr>Parallax</vt:lpstr>
      <vt:lpstr>PowerPoint 演示文稿</vt:lpstr>
      <vt:lpstr>1.1 C++语言概述与框架</vt:lpstr>
      <vt:lpstr>C++程序典型实例</vt:lpstr>
      <vt:lpstr>C++程序的组成部分</vt:lpstr>
      <vt:lpstr>常用C++程序的默认框架</vt:lpstr>
      <vt:lpstr>C++中的注释</vt:lpstr>
      <vt:lpstr>1.2 C++中的数据类型及表示</vt:lpstr>
      <vt:lpstr>C++程序的字符集、符号和关键字</vt:lpstr>
      <vt:lpstr>C++中的标识符命名规则</vt:lpstr>
      <vt:lpstr> 标识符</vt:lpstr>
      <vt:lpstr>标识符的命名建议</vt:lpstr>
      <vt:lpstr>C++中的数据类型</vt:lpstr>
      <vt:lpstr>C++中的数据类型</vt:lpstr>
      <vt:lpstr>C++中的基本数据类型</vt:lpstr>
      <vt:lpstr>整数类型int</vt:lpstr>
      <vt:lpstr>整数类型int的修饰</vt:lpstr>
      <vt:lpstr>整数类型int的各种形式</vt:lpstr>
      <vt:lpstr>字符类型char</vt:lpstr>
      <vt:lpstr>关于ASCII码</vt:lpstr>
      <vt:lpstr>扩展ASCII码(*)</vt:lpstr>
      <vt:lpstr>实数类型float和double</vt:lpstr>
      <vt:lpstr>float和double类型的范围</vt:lpstr>
      <vt:lpstr>逻辑类型bool</vt:lpstr>
      <vt:lpstr>C++中的变量</vt:lpstr>
      <vt:lpstr>C++中定义变量</vt:lpstr>
      <vt:lpstr>变量的初始化</vt:lpstr>
      <vt:lpstr>C++中的文字常量</vt:lpstr>
      <vt:lpstr>整数常量</vt:lpstr>
      <vt:lpstr>实数常量</vt:lpstr>
      <vt:lpstr>实数常量的注意点</vt:lpstr>
      <vt:lpstr>字符常量</vt:lpstr>
      <vt:lpstr>转义字符（转义序列）</vt:lpstr>
      <vt:lpstr>转义字符（转义序列）</vt:lpstr>
      <vt:lpstr>转义字符（转义序列）</vt:lpstr>
      <vt:lpstr>例：C++当中的三个“零”</vt:lpstr>
      <vt:lpstr>字符串常量</vt:lpstr>
      <vt:lpstr>常变量</vt:lpstr>
      <vt:lpstr>常变量的说明</vt:lpstr>
      <vt:lpstr>1.3 C++中的运算符和表达式</vt:lpstr>
      <vt:lpstr>优先级和结合性</vt:lpstr>
      <vt:lpstr>基本运算符分类</vt:lpstr>
      <vt:lpstr>（1）算术运算符</vt:lpstr>
      <vt:lpstr>算术运算符语法说明</vt:lpstr>
      <vt:lpstr>算术运算符使用问题</vt:lpstr>
      <vt:lpstr>例：求三角形的面积</vt:lpstr>
      <vt:lpstr>例：求三角形的面积</vt:lpstr>
      <vt:lpstr>例：求三角形的面积</vt:lpstr>
      <vt:lpstr>例：求三角形的面积</vt:lpstr>
      <vt:lpstr>例：求三角形的面积</vt:lpstr>
      <vt:lpstr>算术表达式的其他注意点</vt:lpstr>
      <vt:lpstr>（2）赋值运算符与赋值表达式</vt:lpstr>
      <vt:lpstr>左值和右值</vt:lpstr>
      <vt:lpstr>复合赋值运算符</vt:lpstr>
      <vt:lpstr>赋值运算符的连续使用</vt:lpstr>
      <vt:lpstr>（3）自增、自减运算符</vt:lpstr>
      <vt:lpstr>前置和后置运算</vt:lpstr>
      <vt:lpstr>前置运算符</vt:lpstr>
      <vt:lpstr>后置运算符</vt:lpstr>
      <vt:lpstr>（4）关系运算符</vt:lpstr>
      <vt:lpstr>关系运算符的注意点!!!</vt:lpstr>
      <vt:lpstr>（5）逻辑运算符</vt:lpstr>
      <vt:lpstr>逻辑值与数值之间的转换</vt:lpstr>
      <vt:lpstr>逻辑运算符使用实例</vt:lpstr>
      <vt:lpstr>逻辑表达式的优化和副作用</vt:lpstr>
      <vt:lpstr>运算符优先级的简单总结</vt:lpstr>
      <vt:lpstr>运算符优先级示例</vt:lpstr>
      <vt:lpstr>理解运算符的优先级和结合性</vt:lpstr>
      <vt:lpstr>编译器之谜：++符号连用(*)</vt:lpstr>
      <vt:lpstr>（6）位运算符</vt:lpstr>
      <vt:lpstr>位操作运算符</vt:lpstr>
      <vt:lpstr>位操作运算符</vt:lpstr>
      <vt:lpstr>位操作运算符</vt:lpstr>
      <vt:lpstr>位操作运算符</vt:lpstr>
      <vt:lpstr>位操作运算符</vt:lpstr>
      <vt:lpstr>位运算的示例：数据加密解密</vt:lpstr>
      <vt:lpstr>（7）逗号运算符与逗号表达式</vt:lpstr>
      <vt:lpstr>sizeof( ) 运算符</vt:lpstr>
      <vt:lpstr>1.4 C++中的类型转换</vt:lpstr>
      <vt:lpstr>自动类型转换</vt:lpstr>
      <vt:lpstr>自动类型转换</vt:lpstr>
      <vt:lpstr>赋值类型转换</vt:lpstr>
      <vt:lpstr>赋值类型转换示例</vt:lpstr>
      <vt:lpstr>强制类型转换</vt:lpstr>
      <vt:lpstr>强制类型转换示例</vt:lpstr>
      <vt:lpstr>1.5 简单的输入输出</vt:lpstr>
      <vt:lpstr>1.5 简单的输入输出</vt:lpstr>
      <vt:lpstr>cin和数据的输入</vt:lpstr>
      <vt:lpstr>cin.get和cin输入字符</vt:lpstr>
      <vt:lpstr>cout和数据的输出</vt:lpstr>
      <vt:lpstr>关于横向制表符\t</vt:lpstr>
      <vt:lpstr>输入输出的格式控制（略）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夏小俊</dc:creator>
  <cp:lastModifiedBy>Microsoft Office 用户</cp:lastModifiedBy>
  <cp:revision>669</cp:revision>
  <dcterms:created xsi:type="dcterms:W3CDTF">2013-01-10T14:11:19Z</dcterms:created>
  <dcterms:modified xsi:type="dcterms:W3CDTF">2017-09-26T14:40:00Z</dcterms:modified>
</cp:coreProperties>
</file>