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E576FB-B118-47D0-984A-56B0B3730734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6" autoAdjust="0"/>
    <p:restoredTop sz="94751" autoAdjust="0"/>
  </p:normalViewPr>
  <p:slideViewPr>
    <p:cSldViewPr snapToGrid="0">
      <p:cViewPr>
        <p:scale>
          <a:sx n="75" d="100"/>
          <a:sy n="75" d="100"/>
        </p:scale>
        <p:origin x="1880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6AD018-E6CB-407C-9C50-A0F4F355A4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B58B8DD-8A85-4D6F-9E84-EDDF286DA957}">
      <dgm:prSet/>
      <dgm:spPr/>
      <dgm:t>
        <a:bodyPr/>
        <a:lstStyle/>
        <a:p>
          <a:pPr rtl="0"/>
          <a:r>
            <a:rPr lang="zh-CN" dirty="0" smtClean="0"/>
            <a:t>了解输入</a:t>
          </a:r>
          <a:r>
            <a:rPr lang="en-US" dirty="0" smtClean="0"/>
            <a:t>/</a:t>
          </a:r>
          <a:r>
            <a:rPr lang="zh-CN" dirty="0" smtClean="0"/>
            <a:t>输出流类库的</a:t>
          </a:r>
          <a:r>
            <a:rPr lang="zh-CN" altLang="en-US" dirty="0" smtClean="0"/>
            <a:t>相关</a:t>
          </a:r>
          <a:r>
            <a:rPr lang="zh-CN" dirty="0" smtClean="0"/>
            <a:t>概念</a:t>
          </a:r>
          <a:endParaRPr lang="en-US" dirty="0"/>
        </a:p>
      </dgm:t>
    </dgm:pt>
    <dgm:pt modelId="{A880D360-EE8A-400C-9394-31CD2073D97C}" type="parTrans" cxnId="{8ADAB355-2429-44A0-9F7E-5ECF88D17D7B}">
      <dgm:prSet/>
      <dgm:spPr/>
      <dgm:t>
        <a:bodyPr/>
        <a:lstStyle/>
        <a:p>
          <a:endParaRPr lang="zh-CN" altLang="en-US"/>
        </a:p>
      </dgm:t>
    </dgm:pt>
    <dgm:pt modelId="{05EBADA3-347A-4C85-AB8A-D9D4798310CE}" type="sibTrans" cxnId="{8ADAB355-2429-44A0-9F7E-5ECF88D17D7B}">
      <dgm:prSet/>
      <dgm:spPr/>
      <dgm:t>
        <a:bodyPr/>
        <a:lstStyle/>
        <a:p>
          <a:endParaRPr lang="zh-CN" altLang="en-US"/>
        </a:p>
      </dgm:t>
    </dgm:pt>
    <dgm:pt modelId="{D8444C9C-FF76-4644-904C-208285F84BD6}">
      <dgm:prSet/>
      <dgm:spPr/>
      <dgm:t>
        <a:bodyPr/>
        <a:lstStyle/>
        <a:p>
          <a:pPr rtl="0"/>
          <a:r>
            <a:rPr lang="zh-CN" dirty="0" smtClean="0"/>
            <a:t>掌握文本文件和二进制文件读写</a:t>
          </a:r>
          <a:endParaRPr lang="en-US" dirty="0"/>
        </a:p>
      </dgm:t>
    </dgm:pt>
    <dgm:pt modelId="{5E09A99B-0040-4249-887C-9CEE6EB24C33}" type="parTrans" cxnId="{5A5A4A92-FC82-47C3-A3B4-E9DA9BAD5BB8}">
      <dgm:prSet/>
      <dgm:spPr/>
      <dgm:t>
        <a:bodyPr/>
        <a:lstStyle/>
        <a:p>
          <a:endParaRPr lang="zh-CN" altLang="en-US"/>
        </a:p>
      </dgm:t>
    </dgm:pt>
    <dgm:pt modelId="{13D82D54-1A33-4082-A043-415D20068945}" type="sibTrans" cxnId="{5A5A4A92-FC82-47C3-A3B4-E9DA9BAD5BB8}">
      <dgm:prSet/>
      <dgm:spPr/>
      <dgm:t>
        <a:bodyPr/>
        <a:lstStyle/>
        <a:p>
          <a:endParaRPr lang="zh-CN" altLang="en-US"/>
        </a:p>
      </dgm:t>
    </dgm:pt>
    <dgm:pt modelId="{C6F4E170-EBDC-4E61-A0EF-B94D055DFF23}">
      <dgm:prSet/>
      <dgm:spPr/>
      <dgm:t>
        <a:bodyPr/>
        <a:lstStyle/>
        <a:p>
          <a:pPr rtl="0"/>
          <a:r>
            <a:rPr lang="zh-CN" dirty="0" smtClean="0"/>
            <a:t>掌握提取和插入运算符的重载</a:t>
          </a:r>
          <a:endParaRPr lang="zh-CN" dirty="0"/>
        </a:p>
      </dgm:t>
    </dgm:pt>
    <dgm:pt modelId="{8D930D35-FCB2-448E-8C03-06F63B6BB141}" type="parTrans" cxnId="{C2508BB9-3E09-41B2-BF7F-450CF7870539}">
      <dgm:prSet/>
      <dgm:spPr/>
      <dgm:t>
        <a:bodyPr/>
        <a:lstStyle/>
        <a:p>
          <a:endParaRPr lang="zh-CN" altLang="en-US"/>
        </a:p>
      </dgm:t>
    </dgm:pt>
    <dgm:pt modelId="{B6F59CC1-CCC9-4559-B4D7-F2D8C395E00B}" type="sibTrans" cxnId="{C2508BB9-3E09-41B2-BF7F-450CF7870539}">
      <dgm:prSet/>
      <dgm:spPr/>
      <dgm:t>
        <a:bodyPr/>
        <a:lstStyle/>
        <a:p>
          <a:endParaRPr lang="zh-CN" altLang="en-US"/>
        </a:p>
      </dgm:t>
    </dgm:pt>
    <dgm:pt modelId="{BF435B0A-DF87-4121-9F4D-3D0355785992}" type="pres">
      <dgm:prSet presAssocID="{A06AD018-E6CB-407C-9C50-A0F4F355A4E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1CBC76B-1271-474E-A357-211315BAD09E}" type="pres">
      <dgm:prSet presAssocID="{6B58B8DD-8A85-4D6F-9E84-EDDF286DA95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C18450-13DB-4404-BB0B-D3671705833E}" type="pres">
      <dgm:prSet presAssocID="{05EBADA3-347A-4C85-AB8A-D9D4798310CE}" presName="spacer" presStyleCnt="0"/>
      <dgm:spPr/>
    </dgm:pt>
    <dgm:pt modelId="{C21C7350-F7C8-4847-AF14-7E1CC919C501}" type="pres">
      <dgm:prSet presAssocID="{D8444C9C-FF76-4644-904C-208285F84BD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BA0297-24E7-4386-B7BB-68AB41C86267}" type="pres">
      <dgm:prSet presAssocID="{13D82D54-1A33-4082-A043-415D20068945}" presName="spacer" presStyleCnt="0"/>
      <dgm:spPr/>
    </dgm:pt>
    <dgm:pt modelId="{FC3C8257-8B36-4C2A-8698-0342AD5DA6FA}" type="pres">
      <dgm:prSet presAssocID="{C6F4E170-EBDC-4E61-A0EF-B94D055DFF2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508BB9-3E09-41B2-BF7F-450CF7870539}" srcId="{A06AD018-E6CB-407C-9C50-A0F4F355A4E6}" destId="{C6F4E170-EBDC-4E61-A0EF-B94D055DFF23}" srcOrd="2" destOrd="0" parTransId="{8D930D35-FCB2-448E-8C03-06F63B6BB141}" sibTransId="{B6F59CC1-CCC9-4559-B4D7-F2D8C395E00B}"/>
    <dgm:cxn modelId="{8ADAB355-2429-44A0-9F7E-5ECF88D17D7B}" srcId="{A06AD018-E6CB-407C-9C50-A0F4F355A4E6}" destId="{6B58B8DD-8A85-4D6F-9E84-EDDF286DA957}" srcOrd="0" destOrd="0" parTransId="{A880D360-EE8A-400C-9394-31CD2073D97C}" sibTransId="{05EBADA3-347A-4C85-AB8A-D9D4798310CE}"/>
    <dgm:cxn modelId="{EDA112B6-1F39-394C-BF2F-5B48965F30D8}" type="presOf" srcId="{C6F4E170-EBDC-4E61-A0EF-B94D055DFF23}" destId="{FC3C8257-8B36-4C2A-8698-0342AD5DA6FA}" srcOrd="0" destOrd="0" presId="urn:microsoft.com/office/officeart/2005/8/layout/vList2"/>
    <dgm:cxn modelId="{BE0E01F9-AC8D-AC4A-BA6D-DB4DB9916D63}" type="presOf" srcId="{D8444C9C-FF76-4644-904C-208285F84BD6}" destId="{C21C7350-F7C8-4847-AF14-7E1CC919C501}" srcOrd="0" destOrd="0" presId="urn:microsoft.com/office/officeart/2005/8/layout/vList2"/>
    <dgm:cxn modelId="{25B6637D-023F-E24D-926E-6C02F7B213BB}" type="presOf" srcId="{A06AD018-E6CB-407C-9C50-A0F4F355A4E6}" destId="{BF435B0A-DF87-4121-9F4D-3D0355785992}" srcOrd="0" destOrd="0" presId="urn:microsoft.com/office/officeart/2005/8/layout/vList2"/>
    <dgm:cxn modelId="{89A6032F-C53E-224E-A263-4642AC412132}" type="presOf" srcId="{6B58B8DD-8A85-4D6F-9E84-EDDF286DA957}" destId="{91CBC76B-1271-474E-A357-211315BAD09E}" srcOrd="0" destOrd="0" presId="urn:microsoft.com/office/officeart/2005/8/layout/vList2"/>
    <dgm:cxn modelId="{5A5A4A92-FC82-47C3-A3B4-E9DA9BAD5BB8}" srcId="{A06AD018-E6CB-407C-9C50-A0F4F355A4E6}" destId="{D8444C9C-FF76-4644-904C-208285F84BD6}" srcOrd="1" destOrd="0" parTransId="{5E09A99B-0040-4249-887C-9CEE6EB24C33}" sibTransId="{13D82D54-1A33-4082-A043-415D20068945}"/>
    <dgm:cxn modelId="{5CF94AC9-5330-8D44-A2F4-C0C28A906FA6}" type="presParOf" srcId="{BF435B0A-DF87-4121-9F4D-3D0355785992}" destId="{91CBC76B-1271-474E-A357-211315BAD09E}" srcOrd="0" destOrd="0" presId="urn:microsoft.com/office/officeart/2005/8/layout/vList2"/>
    <dgm:cxn modelId="{2AD9F17C-258C-5545-AE6F-C31574CD66F2}" type="presParOf" srcId="{BF435B0A-DF87-4121-9F4D-3D0355785992}" destId="{2FC18450-13DB-4404-BB0B-D3671705833E}" srcOrd="1" destOrd="0" presId="urn:microsoft.com/office/officeart/2005/8/layout/vList2"/>
    <dgm:cxn modelId="{37EF906D-A00E-B34C-9521-E2FB3404A252}" type="presParOf" srcId="{BF435B0A-DF87-4121-9F4D-3D0355785992}" destId="{C21C7350-F7C8-4847-AF14-7E1CC919C501}" srcOrd="2" destOrd="0" presId="urn:microsoft.com/office/officeart/2005/8/layout/vList2"/>
    <dgm:cxn modelId="{91E9042F-AB34-5F48-8C2E-65D066385BE9}" type="presParOf" srcId="{BF435B0A-DF87-4121-9F4D-3D0355785992}" destId="{4ABA0297-24E7-4386-B7BB-68AB41C86267}" srcOrd="3" destOrd="0" presId="urn:microsoft.com/office/officeart/2005/8/layout/vList2"/>
    <dgm:cxn modelId="{7CB89D4D-E5C6-E642-85AF-6F6E8A9E39FE}" type="presParOf" srcId="{BF435B0A-DF87-4121-9F4D-3D0355785992}" destId="{FC3C8257-8B36-4C2A-8698-0342AD5DA6F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BC76B-1271-474E-A357-211315BAD09E}">
      <dsp:nvSpPr>
        <dsp:cNvPr id="0" name=""/>
        <dsp:cNvSpPr/>
      </dsp:nvSpPr>
      <dsp:spPr>
        <a:xfrm>
          <a:off x="0" y="814249"/>
          <a:ext cx="7704667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了解输入</a:t>
          </a:r>
          <a:r>
            <a:rPr lang="en-US" sz="4000" kern="1200" dirty="0" smtClean="0"/>
            <a:t>/</a:t>
          </a:r>
          <a:r>
            <a:rPr lang="zh-CN" sz="4000" kern="1200" dirty="0" smtClean="0"/>
            <a:t>输出流类库的</a:t>
          </a:r>
          <a:r>
            <a:rPr lang="zh-CN" altLang="en-US" sz="4000" kern="1200" dirty="0" smtClean="0"/>
            <a:t>相关</a:t>
          </a:r>
          <a:r>
            <a:rPr lang="zh-CN" sz="4000" kern="1200" dirty="0" smtClean="0"/>
            <a:t>概念</a:t>
          </a:r>
          <a:endParaRPr lang="en-US" sz="4000" kern="1200" dirty="0"/>
        </a:p>
      </dsp:txBody>
      <dsp:txXfrm>
        <a:off x="46834" y="861083"/>
        <a:ext cx="7610999" cy="865732"/>
      </dsp:txXfrm>
    </dsp:sp>
    <dsp:sp modelId="{C21C7350-F7C8-4847-AF14-7E1CC919C501}">
      <dsp:nvSpPr>
        <dsp:cNvPr id="0" name=""/>
        <dsp:cNvSpPr/>
      </dsp:nvSpPr>
      <dsp:spPr>
        <a:xfrm>
          <a:off x="0" y="1888850"/>
          <a:ext cx="7704667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掌握文本文件和二进制文件读写</a:t>
          </a:r>
          <a:endParaRPr lang="en-US" sz="4000" kern="1200" dirty="0"/>
        </a:p>
      </dsp:txBody>
      <dsp:txXfrm>
        <a:off x="46834" y="1935684"/>
        <a:ext cx="7610999" cy="865732"/>
      </dsp:txXfrm>
    </dsp:sp>
    <dsp:sp modelId="{FC3C8257-8B36-4C2A-8698-0342AD5DA6FA}">
      <dsp:nvSpPr>
        <dsp:cNvPr id="0" name=""/>
        <dsp:cNvSpPr/>
      </dsp:nvSpPr>
      <dsp:spPr>
        <a:xfrm>
          <a:off x="0" y="2963450"/>
          <a:ext cx="7704667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掌握提取和插入运算符的重载</a:t>
          </a:r>
          <a:endParaRPr lang="zh-CN" sz="4000" kern="1200" dirty="0"/>
        </a:p>
      </dsp:txBody>
      <dsp:txXfrm>
        <a:off x="46834" y="3010284"/>
        <a:ext cx="7610999" cy="865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DDD5C-9C38-4A30-8E31-B88421014A2D}" type="datetimeFigureOut">
              <a:rPr lang="zh-CN" altLang="en-US" smtClean="0"/>
              <a:pPr/>
              <a:t>2017/5/7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434C-F81B-42F9-9158-C4B6DBE35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312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53E25-80F2-44B9-9B1F-268E3340E549}" type="datetimeFigureOut">
              <a:rPr lang="zh-CN" altLang="en-US" smtClean="0"/>
              <a:pPr/>
              <a:t>2017/5/7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B0278-BE33-415E-B625-48323405D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3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7" name="TextBox 16"/>
          <p:cNvSpPr txBox="1"/>
          <p:nvPr userDrawn="1"/>
        </p:nvSpPr>
        <p:spPr>
          <a:xfrm rot="2923046">
            <a:off x="2361604" y="5736205"/>
            <a:ext cx="1472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60000" endA="900" endPos="60000" dist="29997" dir="5400000" sy="-100000" algn="bl" rotWithShape="0"/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C++</a:t>
            </a:r>
            <a:endParaRPr lang="zh-CN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  <a:reflection blurRad="6350" stA="60000" endA="900" endPos="60000" dist="29997" dir="5400000" sy="-100000" algn="bl" rotWithShape="0"/>
              </a:effectLst>
              <a:latin typeface="+mj-lt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0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66701"/>
            <a:ext cx="7704667" cy="1206500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76400"/>
            <a:ext cx="7704667" cy="4737100"/>
          </a:xfrm>
        </p:spPr>
        <p:txBody>
          <a:bodyPr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98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片3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2178495" cy="685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 rot="2815297">
            <a:off x="863682" y="6197312"/>
            <a:ext cx="147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cap="none" spc="0" dirty="0" smtClean="0">
                <a:ln w="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C++</a:t>
            </a:r>
            <a:endParaRPr lang="zh-CN" altLang="en-US" sz="3200" b="0" cap="none" spc="0" dirty="0">
              <a:ln w="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+mj-lt"/>
              <a:cs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1790700"/>
            <a:ext cx="7704666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6107" y="228601"/>
            <a:ext cx="7990693" cy="1219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6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1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6530" y="4096674"/>
            <a:ext cx="6540161" cy="1809345"/>
          </a:xfrm>
        </p:spPr>
        <p:txBody>
          <a:bodyPr>
            <a:normAutofit/>
          </a:bodyPr>
          <a:lstStyle/>
          <a:p>
            <a:endParaRPr lang="en-US" altLang="zh-CN" sz="4000" dirty="0" smtClean="0">
              <a:latin typeface="+mj-ea"/>
              <a:ea typeface="+mj-ea"/>
            </a:endParaRPr>
          </a:p>
          <a:p>
            <a:r>
              <a:rPr lang="zh-CN" altLang="en-US" sz="4000" b="1" dirty="0" smtClean="0">
                <a:latin typeface="+mj-ea"/>
                <a:ea typeface="+mj-ea"/>
              </a:rPr>
              <a:t>第</a:t>
            </a:r>
            <a:r>
              <a:rPr lang="en-US" altLang="zh-CN" sz="4000" b="1" dirty="0" smtClean="0">
                <a:latin typeface="+mj-ea"/>
                <a:ea typeface="+mj-ea"/>
              </a:rPr>
              <a:t>10</a:t>
            </a:r>
            <a:r>
              <a:rPr lang="zh-CN" altLang="en-US" sz="4000" b="1" dirty="0" smtClean="0">
                <a:latin typeface="+mj-ea"/>
                <a:ea typeface="+mj-ea"/>
              </a:rPr>
              <a:t>章 </a:t>
            </a:r>
            <a:r>
              <a:rPr lang="zh-CN" altLang="en-US" sz="4000" b="1" dirty="0" smtClean="0">
                <a:latin typeface="+mj-ea"/>
                <a:ea typeface="+mj-ea"/>
              </a:rPr>
              <a:t>流类库和输入输出</a:t>
            </a:r>
            <a:endParaRPr lang="zh-CN" altLang="en-US" sz="4000" b="1" dirty="0" smtClean="0">
              <a:latin typeface="+mj-ea"/>
              <a:ea typeface="+mj-ea"/>
            </a:endParaRPr>
          </a:p>
        </p:txBody>
      </p:sp>
      <p:pic>
        <p:nvPicPr>
          <p:cNvPr id="5" name="Picture 3" descr="F:\work\seu&amp;wpi summer workshop\方案\200810221326163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870" y="831762"/>
            <a:ext cx="2880000" cy="2880000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4233334" y="5909733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dirty="0" smtClean="0">
                <a:latin typeface="+mj-ea"/>
                <a:ea typeface="+mj-ea"/>
              </a:rPr>
              <a:t>东南大学</a:t>
            </a:r>
            <a:r>
              <a:rPr kumimoji="1" lang="en-US" altLang="zh-CN" dirty="0" smtClean="0">
                <a:latin typeface="+mj-ea"/>
                <a:ea typeface="+mj-ea"/>
              </a:rPr>
              <a:t> </a:t>
            </a:r>
            <a:r>
              <a:rPr kumimoji="1" lang="zh-CN" altLang="en-US" dirty="0" smtClean="0">
                <a:latin typeface="+mj-ea"/>
                <a:ea typeface="+mj-ea"/>
              </a:rPr>
              <a:t>学习科学研究中心</a:t>
            </a:r>
            <a:r>
              <a:rPr kumimoji="1" lang="en-US" altLang="zh-CN" dirty="0" smtClean="0">
                <a:latin typeface="+mj-ea"/>
                <a:ea typeface="+mj-ea"/>
              </a:rPr>
              <a:t>  </a:t>
            </a:r>
            <a:r>
              <a:rPr kumimoji="1" lang="zh-CN" altLang="en-US" dirty="0" smtClean="0">
                <a:latin typeface="+mj-ea"/>
                <a:ea typeface="+mj-ea"/>
              </a:rPr>
              <a:t>夏小俊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algn="r"/>
            <a:r>
              <a:rPr kumimoji="1" lang="en-US" altLang="zh-CN" dirty="0" smtClean="0">
                <a:latin typeface="+mj-ea"/>
                <a:ea typeface="+mj-ea"/>
              </a:rPr>
              <a:t>Email: </a:t>
            </a:r>
            <a:r>
              <a:rPr kumimoji="1" lang="en-US" altLang="zh-CN" dirty="0" err="1" smtClean="0">
                <a:latin typeface="+mj-ea"/>
                <a:ea typeface="+mj-ea"/>
              </a:rPr>
              <a:t>xxj.rcls@seu.edu.cn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2713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663300"/>
                </a:solidFill>
              </a:rPr>
              <a:t>重载插入和提取运算符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插入和提取运算符只能重载为类的友元函数</a:t>
            </a:r>
            <a:endParaRPr lang="en-US" altLang="zh-CN" b="1" dirty="0" smtClean="0"/>
          </a:p>
          <a:p>
            <a:r>
              <a:rPr kumimoji="1" lang="zh-CN" altLang="en-US" b="1" dirty="0" smtClean="0"/>
              <a:t>提取运算符重载格式：</a:t>
            </a:r>
            <a:r>
              <a:rPr kumimoji="1" lang="en-US" altLang="zh-CN" b="1" dirty="0" smtClean="0"/>
              <a:t>friend </a:t>
            </a:r>
            <a:r>
              <a:rPr kumimoji="1" lang="en-US" altLang="zh-CN" b="1" dirty="0" err="1" smtClean="0"/>
              <a:t>istream&amp;operator</a:t>
            </a:r>
            <a:r>
              <a:rPr kumimoji="1" lang="en-US" altLang="zh-CN" b="1" dirty="0" smtClean="0"/>
              <a:t>&gt;&gt;(</a:t>
            </a:r>
            <a:r>
              <a:rPr kumimoji="1" lang="en-US" altLang="zh-CN" b="1" dirty="0" err="1" smtClean="0"/>
              <a:t>istream&amp;,className</a:t>
            </a:r>
            <a:r>
              <a:rPr kumimoji="1" lang="en-US" altLang="zh-CN" b="1" dirty="0" smtClean="0"/>
              <a:t>&amp;);</a:t>
            </a:r>
          </a:p>
          <a:p>
            <a:r>
              <a:rPr kumimoji="1" lang="zh-CN" altLang="en-US" b="1" dirty="0" smtClean="0"/>
              <a:t>插入运算符重载格式：</a:t>
            </a:r>
            <a:r>
              <a:rPr kumimoji="1" lang="en-US" altLang="zh-CN" b="1" dirty="0" smtClean="0"/>
              <a:t>friend </a:t>
            </a:r>
            <a:r>
              <a:rPr kumimoji="1" lang="en-US" altLang="zh-CN" b="1" dirty="0" err="1" smtClean="0"/>
              <a:t>ostream&amp;operator</a:t>
            </a:r>
            <a:r>
              <a:rPr kumimoji="1" lang="en-US" altLang="zh-CN" b="1" dirty="0" smtClean="0"/>
              <a:t>&lt;&lt;(</a:t>
            </a:r>
            <a:r>
              <a:rPr kumimoji="1" lang="en-US" altLang="zh-CN" b="1" dirty="0" err="1" smtClean="0"/>
              <a:t>ostream&amp;,className</a:t>
            </a:r>
            <a:r>
              <a:rPr kumimoji="1" lang="en-US" altLang="zh-CN" b="1" dirty="0" smtClean="0"/>
              <a:t>&amp;);</a:t>
            </a:r>
          </a:p>
          <a:p>
            <a:r>
              <a:rPr kumimoji="1" lang="zh-CN" altLang="en-US" b="1" dirty="0" smtClean="0">
                <a:solidFill>
                  <a:srgbClr val="FF0000"/>
                </a:solidFill>
              </a:rPr>
              <a:t>流对象作为返回值和参数必须是引用！！！</a:t>
            </a:r>
            <a:endParaRPr kumimoji="1"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75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200" dirty="0" smtClean="0"/>
              <a:t>插入运算符重载：</a:t>
            </a:r>
            <a:r>
              <a:rPr kumimoji="1" lang="en-US" altLang="zh-CN" sz="4200" dirty="0" err="1" smtClean="0"/>
              <a:t>mystring</a:t>
            </a:r>
            <a:r>
              <a:rPr kumimoji="1" lang="zh-CN" altLang="en-US" sz="4200" dirty="0" smtClean="0"/>
              <a:t>类</a:t>
            </a:r>
            <a:endParaRPr lang="zh-CN" altLang="en-US" sz="4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>
                <a:solidFill>
                  <a:srgbClr val="006600"/>
                </a:solidFill>
              </a:rPr>
              <a:t>重载插入运算符“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&lt;&lt;”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声明为</a:t>
            </a:r>
            <a:r>
              <a:rPr kumimoji="1" lang="en-US" altLang="zh-CN" b="1" dirty="0" err="1" smtClean="0">
                <a:solidFill>
                  <a:srgbClr val="006600"/>
                </a:solidFill>
              </a:rPr>
              <a:t>mystring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的友元：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3333CC"/>
                </a:solidFill>
              </a:rPr>
              <a:t>	friend </a:t>
            </a:r>
            <a:r>
              <a:rPr kumimoji="1" lang="en-US" altLang="zh-CN" b="1" dirty="0" err="1" smtClean="0"/>
              <a:t>ostream</a:t>
            </a:r>
            <a:r>
              <a:rPr kumimoji="1" lang="en-US" altLang="zh-CN" b="1" dirty="0" smtClean="0"/>
              <a:t> &amp; </a:t>
            </a:r>
            <a:r>
              <a:rPr kumimoji="1" lang="en-US" altLang="zh-CN" b="1" dirty="0" smtClean="0">
                <a:solidFill>
                  <a:srgbClr val="3333CC"/>
                </a:solidFill>
              </a:rPr>
              <a:t>operator</a:t>
            </a:r>
            <a:r>
              <a:rPr kumimoji="1" lang="en-US" altLang="zh-CN" b="1" dirty="0" smtClean="0"/>
              <a:t>&lt;&lt;(</a:t>
            </a:r>
            <a:r>
              <a:rPr kumimoji="1" lang="en-US" altLang="zh-CN" b="1" dirty="0" err="1" smtClean="0"/>
              <a:t>ostream</a:t>
            </a:r>
            <a:r>
              <a:rPr kumimoji="1" lang="en-US" altLang="zh-CN" b="1" dirty="0" smtClean="0"/>
              <a:t> &amp; ,</a:t>
            </a:r>
            <a:r>
              <a:rPr kumimoji="1" lang="en-US" altLang="zh-CN" b="1" dirty="0" smtClean="0">
                <a:solidFill>
                  <a:srgbClr val="3333CC"/>
                </a:solidFill>
              </a:rPr>
              <a:t>const </a:t>
            </a:r>
            <a:r>
              <a:rPr kumimoji="1" lang="en-US" altLang="zh-CN" b="1" dirty="0" err="1" smtClean="0"/>
              <a:t>mystring</a:t>
            </a:r>
            <a:r>
              <a:rPr kumimoji="1" lang="en-US" altLang="zh-CN" b="1" dirty="0" smtClean="0"/>
              <a:t> &amp;); 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6600"/>
                </a:solidFill>
              </a:rPr>
              <a:t>	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定义为：</a:t>
            </a:r>
          </a:p>
          <a:p>
            <a:pPr>
              <a:buNone/>
            </a:pPr>
            <a:r>
              <a:rPr kumimoji="1" lang="en-US" altLang="zh-CN" b="1" dirty="0" smtClean="0"/>
              <a:t>	</a:t>
            </a:r>
            <a:r>
              <a:rPr kumimoji="1" lang="en-US" altLang="zh-CN" b="1" dirty="0" err="1" smtClean="0"/>
              <a:t>ostream</a:t>
            </a:r>
            <a:r>
              <a:rPr kumimoji="1" lang="en-US" altLang="zh-CN" b="1" dirty="0" smtClean="0"/>
              <a:t> &amp; </a:t>
            </a:r>
            <a:r>
              <a:rPr kumimoji="1" lang="en-US" altLang="zh-CN" b="1" dirty="0" smtClean="0">
                <a:solidFill>
                  <a:srgbClr val="3333CC"/>
                </a:solidFill>
              </a:rPr>
              <a:t>operator</a:t>
            </a:r>
            <a:r>
              <a:rPr kumimoji="1" lang="en-US" altLang="zh-CN" b="1" dirty="0" smtClean="0"/>
              <a:t>&lt;&lt;(</a:t>
            </a:r>
            <a:r>
              <a:rPr kumimoji="1" lang="en-US" altLang="zh-CN" b="1" dirty="0" err="1" smtClean="0"/>
              <a:t>ostream</a:t>
            </a:r>
            <a:r>
              <a:rPr kumimoji="1" lang="en-US" altLang="zh-CN" b="1" dirty="0" smtClean="0"/>
              <a:t> &amp; </a:t>
            </a:r>
            <a:r>
              <a:rPr kumimoji="1" lang="en-US" altLang="zh-CN" b="1" dirty="0" err="1" smtClean="0"/>
              <a:t>s,</a:t>
            </a:r>
            <a:r>
              <a:rPr kumimoji="1" lang="en-US" altLang="zh-CN" b="1" dirty="0" err="1" smtClean="0">
                <a:solidFill>
                  <a:srgbClr val="3333CC"/>
                </a:solidFill>
              </a:rPr>
              <a:t>const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err="1" smtClean="0"/>
              <a:t>mystring</a:t>
            </a:r>
            <a:r>
              <a:rPr kumimoji="1" lang="en-US" altLang="zh-CN" b="1" dirty="0" smtClean="0"/>
              <a:t> &amp; </a:t>
            </a:r>
            <a:r>
              <a:rPr kumimoji="1" lang="en-US" altLang="zh-CN" b="1" dirty="0" err="1" smtClean="0"/>
              <a:t>cstr</a:t>
            </a:r>
            <a:r>
              <a:rPr kumimoji="1" lang="en-US" altLang="zh-CN" b="1" dirty="0" smtClean="0"/>
              <a:t>)</a:t>
            </a:r>
          </a:p>
          <a:p>
            <a:pPr>
              <a:buNone/>
            </a:pPr>
            <a:r>
              <a:rPr kumimoji="1" lang="en-US" altLang="zh-CN" b="1" dirty="0" smtClean="0"/>
              <a:t>	{ </a:t>
            </a:r>
            <a:r>
              <a:rPr kumimoji="1" lang="en-US" altLang="zh-CN" b="1" dirty="0" smtClean="0">
                <a:solidFill>
                  <a:srgbClr val="3333CC"/>
                </a:solidFill>
              </a:rPr>
              <a:t>return</a:t>
            </a:r>
            <a:r>
              <a:rPr kumimoji="1" lang="en-US" altLang="zh-CN" b="1" dirty="0" smtClean="0"/>
              <a:t> s&lt;&lt;cstr.str&lt;&lt;'\t';}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305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800" dirty="0" smtClean="0"/>
              <a:t>插入运算符重载：</a:t>
            </a:r>
            <a:r>
              <a:rPr kumimoji="1" lang="en-US" altLang="zh-CN" sz="3800" dirty="0" smtClean="0">
                <a:solidFill>
                  <a:srgbClr val="006600"/>
                </a:solidFill>
              </a:rPr>
              <a:t> </a:t>
            </a:r>
            <a:r>
              <a:rPr kumimoji="1" lang="en-US" altLang="zh-CN" sz="3800" dirty="0" err="1" smtClean="0">
                <a:solidFill>
                  <a:srgbClr val="006600"/>
                </a:solidFill>
              </a:rPr>
              <a:t>Orderedlist</a:t>
            </a:r>
            <a:r>
              <a:rPr kumimoji="1" lang="zh-CN" altLang="en-US" sz="3800" dirty="0" smtClean="0">
                <a:solidFill>
                  <a:srgbClr val="006600"/>
                </a:solidFill>
              </a:rPr>
              <a:t>类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zh-CN" b="1" dirty="0" smtClean="0">
                <a:solidFill>
                  <a:srgbClr val="3333CC"/>
                </a:solidFill>
              </a:rPr>
              <a:t>	template</a:t>
            </a:r>
            <a:r>
              <a:rPr kumimoji="1" lang="en-US" altLang="zh-CN" b="1" dirty="0" smtClean="0"/>
              <a:t> &lt;</a:t>
            </a:r>
            <a:r>
              <a:rPr kumimoji="1" lang="en-US" altLang="zh-CN" b="1" dirty="0" smtClean="0">
                <a:solidFill>
                  <a:srgbClr val="3333CC"/>
                </a:solidFill>
              </a:rPr>
              <a:t>typename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 </a:t>
            </a:r>
            <a:r>
              <a:rPr kumimoji="1" lang="en-US" altLang="zh-CN" b="1" dirty="0" err="1" smtClean="0"/>
              <a:t>T,</a:t>
            </a:r>
            <a:r>
              <a:rPr kumimoji="1" lang="en-US" altLang="zh-CN" b="1" dirty="0" err="1" smtClean="0">
                <a:solidFill>
                  <a:srgbClr val="3333CC"/>
                </a:solidFill>
              </a:rPr>
              <a:t>int</a:t>
            </a:r>
            <a:r>
              <a:rPr kumimoji="1" lang="en-US" altLang="zh-CN" b="1" dirty="0" smtClean="0"/>
              <a:t> size&gt; </a:t>
            </a:r>
            <a:r>
              <a:rPr kumimoji="1" lang="en-US" altLang="zh-CN" b="1" dirty="0" smtClean="0">
                <a:solidFill>
                  <a:srgbClr val="3333CC"/>
                </a:solidFill>
              </a:rPr>
              <a:t>void </a:t>
            </a:r>
            <a:r>
              <a:rPr kumimoji="1" lang="en-US" altLang="zh-CN" b="1" dirty="0" smtClean="0"/>
              <a:t>&lt;</a:t>
            </a:r>
            <a:r>
              <a:rPr kumimoji="1" lang="en-US" altLang="zh-CN" b="1" dirty="0" err="1" smtClean="0"/>
              <a:t>T,size</a:t>
            </a:r>
            <a:r>
              <a:rPr kumimoji="1" lang="en-US" altLang="zh-CN" b="1" dirty="0" smtClean="0"/>
              <a:t>&gt;::print(){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3333CC"/>
                </a:solidFill>
              </a:rPr>
              <a:t>   int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err="1" smtClean="0"/>
              <a:t>i</a:t>
            </a:r>
            <a:r>
              <a:rPr kumimoji="1" lang="en-US" altLang="zh-CN" b="1" dirty="0" smtClean="0"/>
              <a:t>;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3333CC"/>
                </a:solidFill>
              </a:rPr>
              <a:t>	for</a:t>
            </a:r>
            <a:r>
              <a:rPr kumimoji="1" lang="en-US" altLang="zh-CN" b="1" dirty="0" smtClean="0"/>
              <a:t>(</a:t>
            </a:r>
            <a:r>
              <a:rPr kumimoji="1" lang="en-US" altLang="zh-CN" b="1" dirty="0" err="1" smtClean="0"/>
              <a:t>i</a:t>
            </a:r>
            <a:r>
              <a:rPr kumimoji="1" lang="en-US" altLang="zh-CN" b="1" dirty="0" smtClean="0"/>
              <a:t>=0;i&lt;=</a:t>
            </a:r>
            <a:r>
              <a:rPr kumimoji="1" lang="en-US" altLang="zh-CN" b="1" dirty="0" err="1" smtClean="0"/>
              <a:t>last;i</a:t>
            </a:r>
            <a:r>
              <a:rPr kumimoji="1" lang="en-US" altLang="zh-CN" b="1" dirty="0" smtClean="0"/>
              <a:t>++)</a:t>
            </a:r>
          </a:p>
          <a:p>
            <a:pPr>
              <a:buNone/>
            </a:pPr>
            <a:r>
              <a:rPr kumimoji="1" lang="en-US" altLang="zh-CN" b="1" dirty="0" smtClean="0"/>
              <a:t>	{		</a:t>
            </a:r>
            <a:r>
              <a:rPr kumimoji="1" lang="en-US" altLang="zh-CN" b="1" dirty="0" err="1" smtClean="0"/>
              <a:t>cout</a:t>
            </a:r>
            <a:r>
              <a:rPr kumimoji="1" lang="en-US" altLang="zh-CN" b="1" dirty="0" smtClean="0"/>
              <a:t>&lt;&lt;</a:t>
            </a:r>
            <a:r>
              <a:rPr kumimoji="1" lang="en-US" altLang="zh-CN" b="1" dirty="0" err="1" smtClean="0"/>
              <a:t>slist</a:t>
            </a:r>
            <a:r>
              <a:rPr kumimoji="1" lang="en-US" altLang="zh-CN" b="1" dirty="0" smtClean="0"/>
              <a:t>[</a:t>
            </a:r>
            <a:r>
              <a:rPr kumimoji="1" lang="en-US" altLang="zh-CN" b="1" dirty="0" err="1" smtClean="0"/>
              <a:t>i</a:t>
            </a:r>
            <a:r>
              <a:rPr kumimoji="1" lang="en-US" altLang="zh-CN" b="1" dirty="0" smtClean="0"/>
              <a:t>].key; //</a:t>
            </a:r>
            <a:r>
              <a:rPr kumimoji="1" lang="zh-CN" altLang="en-US" b="1" dirty="0" smtClean="0"/>
              <a:t>这句是关键</a:t>
            </a:r>
            <a:endParaRPr kumimoji="1" lang="en-US" altLang="zh-CN" b="1" dirty="0" smtClean="0"/>
          </a:p>
          <a:p>
            <a:pPr>
              <a:buNone/>
            </a:pPr>
            <a:r>
              <a:rPr kumimoji="1" lang="en-US" altLang="zh-CN" b="1" dirty="0" smtClean="0"/>
              <a:t>			if(i%5==4) </a:t>
            </a:r>
            <a:r>
              <a:rPr kumimoji="1" lang="en-US" altLang="zh-CN" b="1" dirty="0" err="1" smtClean="0"/>
              <a:t>cout</a:t>
            </a:r>
            <a:r>
              <a:rPr kumimoji="1" lang="en-US" altLang="zh-CN" b="1" dirty="0" smtClean="0"/>
              <a:t>&lt;&lt;</a:t>
            </a:r>
            <a:r>
              <a:rPr kumimoji="1" lang="en-US" altLang="zh-CN" b="1" dirty="0" err="1" smtClean="0"/>
              <a:t>endl</a:t>
            </a:r>
            <a:r>
              <a:rPr kumimoji="1" lang="en-US" altLang="zh-CN" b="1" dirty="0" smtClean="0"/>
              <a:t>;}</a:t>
            </a:r>
          </a:p>
          <a:p>
            <a:pPr>
              <a:buNone/>
            </a:pPr>
            <a:r>
              <a:rPr kumimoji="1" lang="en-US" altLang="zh-CN" b="1" dirty="0" smtClean="0"/>
              <a:t>    		</a:t>
            </a:r>
            <a:r>
              <a:rPr kumimoji="1" lang="en-US" altLang="zh-CN" b="1" dirty="0" err="1" smtClean="0"/>
              <a:t>cout</a:t>
            </a:r>
            <a:r>
              <a:rPr kumimoji="1" lang="en-US" altLang="zh-CN" b="1" dirty="0" smtClean="0"/>
              <a:t>&lt;&lt;</a:t>
            </a:r>
            <a:r>
              <a:rPr kumimoji="1" lang="en-US" altLang="zh-CN" b="1" dirty="0" err="1" smtClean="0"/>
              <a:t>endl</a:t>
            </a:r>
            <a:r>
              <a:rPr kumimoji="1" lang="en-US" altLang="zh-CN" b="1" dirty="0" smtClean="0"/>
              <a:t>;</a:t>
            </a:r>
          </a:p>
          <a:p>
            <a:pPr>
              <a:buNone/>
            </a:pPr>
            <a:r>
              <a:rPr kumimoji="1" lang="en-US" altLang="zh-CN" b="1" dirty="0" smtClean="0"/>
              <a:t>	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328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插入运算符重载：复数类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zh-CN" b="1" dirty="0" smtClean="0"/>
              <a:t>	</a:t>
            </a:r>
            <a:r>
              <a:rPr kumimoji="1" lang="en-US" altLang="zh-CN" b="1" dirty="0" err="1" smtClean="0"/>
              <a:t>ostream&amp;</a:t>
            </a:r>
            <a:r>
              <a:rPr kumimoji="1" lang="en-US" altLang="zh-CN" b="1" dirty="0" err="1" smtClean="0">
                <a:solidFill>
                  <a:srgbClr val="0000CC"/>
                </a:solidFill>
              </a:rPr>
              <a:t>operator</a:t>
            </a:r>
            <a:r>
              <a:rPr kumimoji="1" lang="en-US" altLang="zh-CN" b="1" dirty="0" smtClean="0"/>
              <a:t>&lt;&lt;(</a:t>
            </a:r>
            <a:r>
              <a:rPr kumimoji="1" lang="en-US" altLang="zh-CN" b="1" dirty="0" err="1" smtClean="0"/>
              <a:t>ostream&amp;s,</a:t>
            </a:r>
            <a:r>
              <a:rPr kumimoji="1" lang="en-US" altLang="zh-CN" b="1" dirty="0" err="1" smtClean="0">
                <a:solidFill>
                  <a:srgbClr val="0000CC"/>
                </a:solidFill>
              </a:rPr>
              <a:t>const</a:t>
            </a:r>
            <a:r>
              <a:rPr kumimoji="1" lang="en-US" altLang="zh-CN" b="1" dirty="0" smtClean="0"/>
              <a:t> Complex &amp;z)</a:t>
            </a:r>
          </a:p>
          <a:p>
            <a:pPr>
              <a:buNone/>
            </a:pPr>
            <a:r>
              <a:rPr kumimoji="1" lang="en-US" altLang="zh-CN" b="1" dirty="0" smtClean="0"/>
              <a:t>	{</a:t>
            </a:r>
          </a:p>
          <a:p>
            <a:pPr>
              <a:buNone/>
            </a:pPr>
            <a:r>
              <a:rPr kumimoji="1" lang="en-US" altLang="zh-CN" b="1" dirty="0" smtClean="0"/>
              <a:t>    </a:t>
            </a:r>
            <a:r>
              <a:rPr kumimoji="1" lang="en-US" altLang="zh-CN" b="1" dirty="0" smtClean="0">
                <a:solidFill>
                  <a:srgbClr val="3333CC"/>
                </a:solidFill>
              </a:rPr>
              <a:t>return</a:t>
            </a:r>
            <a:r>
              <a:rPr kumimoji="1" lang="en-US" altLang="zh-CN" b="1" dirty="0" smtClean="0"/>
              <a:t> s&lt;&lt;'('&lt;&lt;</a:t>
            </a:r>
            <a:r>
              <a:rPr kumimoji="1" lang="en-US" altLang="zh-CN" b="1" dirty="0" err="1" smtClean="0"/>
              <a:t>z.Real</a:t>
            </a:r>
            <a:r>
              <a:rPr kumimoji="1" lang="en-US" altLang="zh-CN" b="1" dirty="0" smtClean="0"/>
              <a:t>&lt;&lt;','&lt;&lt;</a:t>
            </a:r>
            <a:r>
              <a:rPr kumimoji="1" lang="en-US" altLang="zh-CN" b="1" dirty="0" err="1" smtClean="0"/>
              <a:t>z.Image</a:t>
            </a:r>
            <a:r>
              <a:rPr kumimoji="1" lang="en-US" altLang="zh-CN" b="1" dirty="0" smtClean="0"/>
              <a:t>&lt;&lt;')';</a:t>
            </a:r>
          </a:p>
          <a:p>
            <a:pPr>
              <a:buNone/>
            </a:pPr>
            <a:r>
              <a:rPr kumimoji="1" lang="en-US" altLang="zh-CN" b="1" dirty="0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021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提取运算符重载：复数类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kumimoji="1" lang="en-US" altLang="zh-CN" sz="2000" b="1" dirty="0" smtClean="0"/>
              <a:t>	</a:t>
            </a:r>
            <a:r>
              <a:rPr kumimoji="1" lang="en-US" altLang="zh-CN" sz="2000" b="1" dirty="0" err="1" smtClean="0"/>
              <a:t>istream&amp;</a:t>
            </a:r>
            <a:r>
              <a:rPr kumimoji="1" lang="en-US" altLang="zh-CN" sz="2000" b="1" dirty="0" err="1" smtClean="0">
                <a:solidFill>
                  <a:srgbClr val="3333CC"/>
                </a:solidFill>
              </a:rPr>
              <a:t>operator</a:t>
            </a:r>
            <a:r>
              <a:rPr kumimoji="1" lang="en-US" altLang="zh-CN" sz="2000" b="1" dirty="0" smtClean="0"/>
              <a:t>&gt;&gt;(</a:t>
            </a:r>
            <a:r>
              <a:rPr kumimoji="1" lang="en-US" altLang="zh-CN" sz="2000" b="1" dirty="0" err="1" smtClean="0"/>
              <a:t>istream&amp;s,Complex</a:t>
            </a:r>
            <a:r>
              <a:rPr kumimoji="1" lang="en-US" altLang="zh-CN" sz="2000" b="1" dirty="0" smtClean="0"/>
              <a:t> &amp;a){</a:t>
            </a:r>
          </a:p>
          <a:p>
            <a:pPr>
              <a:buNone/>
            </a:pPr>
            <a:r>
              <a:rPr kumimoji="1" lang="en-US" altLang="zh-CN" sz="2000" b="1" dirty="0" smtClean="0"/>
              <a:t>	   </a:t>
            </a:r>
            <a:r>
              <a:rPr kumimoji="1" lang="en-US" altLang="zh-CN" sz="20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000" b="1" dirty="0" smtClean="0">
                <a:solidFill>
                  <a:srgbClr val="006600"/>
                </a:solidFill>
              </a:rPr>
              <a:t>格式为</a:t>
            </a:r>
            <a:r>
              <a:rPr kumimoji="1" lang="en-US" altLang="zh-CN" sz="2000" b="1" dirty="0" smtClean="0">
                <a:solidFill>
                  <a:srgbClr val="006600"/>
                </a:solidFill>
              </a:rPr>
              <a:t>d,(d),(</a:t>
            </a:r>
            <a:r>
              <a:rPr kumimoji="1" lang="en-US" altLang="zh-CN" sz="2000" b="1" dirty="0" err="1" smtClean="0">
                <a:solidFill>
                  <a:srgbClr val="006600"/>
                </a:solidFill>
              </a:rPr>
              <a:t>d,d</a:t>
            </a:r>
            <a:r>
              <a:rPr kumimoji="1" lang="en-US" altLang="zh-CN" sz="2000" b="1" dirty="0" smtClean="0">
                <a:solidFill>
                  <a:srgbClr val="006600"/>
                </a:solidFill>
              </a:rPr>
              <a:t>)</a:t>
            </a:r>
          </a:p>
          <a:p>
            <a:pPr>
              <a:buNone/>
            </a:pPr>
            <a:r>
              <a:rPr kumimoji="1" lang="en-US" altLang="zh-CN" sz="2000" b="1" dirty="0" smtClean="0"/>
              <a:t>	   </a:t>
            </a:r>
            <a:r>
              <a:rPr kumimoji="1" lang="en-US" altLang="zh-CN" sz="2000" b="1" dirty="0" smtClean="0">
                <a:solidFill>
                  <a:srgbClr val="3333CC"/>
                </a:solidFill>
              </a:rPr>
              <a:t>double</a:t>
            </a:r>
            <a:r>
              <a:rPr kumimoji="1" lang="en-US" altLang="zh-CN" sz="2000" b="1" dirty="0" smtClean="0"/>
              <a:t> re=0,im=0;    </a:t>
            </a:r>
            <a:r>
              <a:rPr kumimoji="1" lang="en-US" altLang="zh-CN" sz="2000" b="1" dirty="0" smtClean="0">
                <a:solidFill>
                  <a:srgbClr val="3333CC"/>
                </a:solidFill>
              </a:rPr>
              <a:t>char </a:t>
            </a:r>
            <a:r>
              <a:rPr kumimoji="1" lang="en-US" altLang="zh-CN" sz="2000" b="1" dirty="0" smtClean="0"/>
              <a:t>c=0;    s&gt;&gt;c; </a:t>
            </a:r>
            <a:endParaRPr kumimoji="1" lang="en-US" altLang="zh-CN" sz="2000" b="1" dirty="0" smtClean="0">
              <a:solidFill>
                <a:srgbClr val="0033CC"/>
              </a:solidFill>
            </a:endParaRPr>
          </a:p>
          <a:p>
            <a:pPr>
              <a:buNone/>
            </a:pPr>
            <a:r>
              <a:rPr kumimoji="1" lang="en-US" altLang="zh-CN" sz="2000" b="1" dirty="0" smtClean="0"/>
              <a:t>	   </a:t>
            </a:r>
            <a:r>
              <a:rPr kumimoji="1" lang="en-US" altLang="zh-CN" sz="2000" b="1" dirty="0" smtClean="0">
                <a:solidFill>
                  <a:srgbClr val="3333CC"/>
                </a:solidFill>
              </a:rPr>
              <a:t>if</a:t>
            </a:r>
            <a:r>
              <a:rPr kumimoji="1" lang="en-US" altLang="zh-CN" sz="2000" b="1" dirty="0" smtClean="0"/>
              <a:t>(c=='('){</a:t>
            </a:r>
            <a:r>
              <a:rPr kumimoji="1" lang="en-US" altLang="zh-CN" sz="20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000" b="1" dirty="0" smtClean="0">
                <a:solidFill>
                  <a:srgbClr val="006600"/>
                </a:solidFill>
              </a:rPr>
              <a:t>是否由括号开始</a:t>
            </a:r>
          </a:p>
          <a:p>
            <a:pPr>
              <a:buNone/>
            </a:pPr>
            <a:r>
              <a:rPr kumimoji="1" lang="en-US" altLang="zh-CN" sz="2000" b="1" dirty="0" smtClean="0"/>
              <a:t>	</a:t>
            </a:r>
            <a:r>
              <a:rPr kumimoji="1" lang="zh-CN" altLang="en-US" sz="2000" b="1" dirty="0" smtClean="0"/>
              <a:t>      </a:t>
            </a:r>
            <a:r>
              <a:rPr kumimoji="1" lang="en-US" altLang="zh-CN" sz="2000" b="1" dirty="0" smtClean="0"/>
              <a:t>s&gt;&gt;re&gt;&gt;c; </a:t>
            </a:r>
            <a:r>
              <a:rPr kumimoji="1" lang="en-US" altLang="zh-CN" sz="20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000" b="1" dirty="0" smtClean="0">
                <a:solidFill>
                  <a:srgbClr val="006600"/>
                </a:solidFill>
              </a:rPr>
              <a:t>实部</a:t>
            </a:r>
          </a:p>
          <a:p>
            <a:pPr>
              <a:buNone/>
            </a:pPr>
            <a:r>
              <a:rPr kumimoji="1" lang="en-US" altLang="zh-CN" sz="2000" b="1" dirty="0" smtClean="0"/>
              <a:t>	</a:t>
            </a:r>
            <a:r>
              <a:rPr kumimoji="1" lang="zh-CN" altLang="en-US" sz="2000" b="1" dirty="0" smtClean="0"/>
              <a:t>      </a:t>
            </a:r>
            <a:r>
              <a:rPr kumimoji="1" lang="en-US" altLang="zh-CN" sz="2000" b="1" dirty="0" smtClean="0">
                <a:solidFill>
                  <a:srgbClr val="3333CC"/>
                </a:solidFill>
              </a:rPr>
              <a:t>if</a:t>
            </a:r>
            <a:r>
              <a:rPr kumimoji="1" lang="en-US" altLang="zh-CN" sz="2000" b="1" dirty="0" smtClean="0"/>
              <a:t>(c==',') s&gt;&gt;</a:t>
            </a:r>
            <a:r>
              <a:rPr kumimoji="1" lang="en-US" altLang="zh-CN" sz="2000" b="1" dirty="0" err="1" smtClean="0"/>
              <a:t>im</a:t>
            </a:r>
            <a:r>
              <a:rPr kumimoji="1" lang="en-US" altLang="zh-CN" sz="2000" b="1" dirty="0" smtClean="0"/>
              <a:t>&gt;&gt;c; </a:t>
            </a:r>
            <a:r>
              <a:rPr kumimoji="1" lang="en-US" altLang="zh-CN" sz="20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000" b="1" dirty="0" smtClean="0">
                <a:solidFill>
                  <a:srgbClr val="006600"/>
                </a:solidFill>
              </a:rPr>
              <a:t>虚部</a:t>
            </a:r>
          </a:p>
          <a:p>
            <a:pPr>
              <a:buNone/>
            </a:pPr>
            <a:r>
              <a:rPr kumimoji="1" lang="en-US" altLang="zh-CN" sz="2000" b="1" dirty="0" smtClean="0"/>
              <a:t>	</a:t>
            </a:r>
            <a:r>
              <a:rPr kumimoji="1" lang="zh-CN" altLang="en-US" sz="2000" b="1" dirty="0" smtClean="0"/>
              <a:t>      </a:t>
            </a:r>
            <a:r>
              <a:rPr kumimoji="1" lang="en-US" altLang="zh-CN" sz="2000" b="1" dirty="0" smtClean="0">
                <a:solidFill>
                  <a:srgbClr val="3333CC"/>
                </a:solidFill>
              </a:rPr>
              <a:t>if</a:t>
            </a:r>
            <a:r>
              <a:rPr kumimoji="1" lang="en-US" altLang="zh-CN" sz="2000" b="1" dirty="0" smtClean="0"/>
              <a:t>(c!=')') </a:t>
            </a:r>
            <a:r>
              <a:rPr kumimoji="1" lang="en-US" altLang="zh-CN" sz="2000" b="1" dirty="0" err="1" smtClean="0"/>
              <a:t>s.clear</a:t>
            </a:r>
            <a:r>
              <a:rPr kumimoji="1" lang="en-US" altLang="zh-CN" sz="2000" b="1" dirty="0" smtClean="0"/>
              <a:t>(</a:t>
            </a:r>
            <a:r>
              <a:rPr kumimoji="1" lang="en-US" altLang="zh-CN" sz="2000" b="1" dirty="0" err="1" smtClean="0"/>
              <a:t>ios</a:t>
            </a:r>
            <a:r>
              <a:rPr kumimoji="1" lang="en-US" altLang="zh-CN" sz="2000" b="1" dirty="0" smtClean="0"/>
              <a:t>::</a:t>
            </a:r>
            <a:r>
              <a:rPr kumimoji="1" lang="en-US" altLang="zh-CN" sz="2000" b="1" dirty="0" err="1" smtClean="0"/>
              <a:t>failbit</a:t>
            </a:r>
            <a:r>
              <a:rPr kumimoji="1" lang="en-US" altLang="zh-CN" sz="2000" b="1" dirty="0" smtClean="0"/>
              <a:t>); } </a:t>
            </a:r>
          </a:p>
          <a:p>
            <a:pPr>
              <a:buNone/>
            </a:pPr>
            <a:r>
              <a:rPr kumimoji="1" lang="en-US" altLang="zh-CN" sz="2000" b="1" dirty="0" smtClean="0"/>
              <a:t>      </a:t>
            </a:r>
            <a:r>
              <a:rPr kumimoji="1" lang="en-US" altLang="zh-CN" sz="20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000" b="1" dirty="0" smtClean="0">
                <a:solidFill>
                  <a:srgbClr val="006600"/>
                </a:solidFill>
              </a:rPr>
              <a:t>漏了括号给一个操作失败标志</a:t>
            </a:r>
          </a:p>
          <a:p>
            <a:pPr>
              <a:buNone/>
            </a:pPr>
            <a:r>
              <a:rPr kumimoji="1" lang="zh-CN" altLang="en-US" sz="2000" b="1" dirty="0" smtClean="0"/>
              <a:t>   </a:t>
            </a:r>
            <a:r>
              <a:rPr kumimoji="1" lang="en-US" altLang="zh-CN" sz="2000" b="1" dirty="0" smtClean="0">
                <a:solidFill>
                  <a:srgbClr val="3333CC"/>
                </a:solidFill>
              </a:rPr>
              <a:t>else</a:t>
            </a:r>
            <a:r>
              <a:rPr kumimoji="1" lang="en-US" altLang="zh-CN" sz="2000" b="1" dirty="0" smtClean="0"/>
              <a:t>{  </a:t>
            </a:r>
            <a:r>
              <a:rPr kumimoji="1" lang="en-US" altLang="zh-CN" sz="2000" b="1" dirty="0" err="1" smtClean="0"/>
              <a:t>s.</a:t>
            </a:r>
            <a:r>
              <a:rPr kumimoji="1" lang="en-US" altLang="zh-CN" sz="2000" b="1" dirty="0" err="1" smtClean="0">
                <a:solidFill>
                  <a:srgbClr val="FF0000"/>
                </a:solidFill>
              </a:rPr>
              <a:t>putback</a:t>
            </a:r>
            <a:r>
              <a:rPr kumimoji="1" lang="en-US" altLang="zh-CN" sz="2000" b="1" dirty="0" smtClean="0"/>
              <a:t>(c); </a:t>
            </a:r>
            <a:r>
              <a:rPr kumimoji="1" lang="en-US" altLang="zh-CN" sz="20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000" b="1" dirty="0" smtClean="0">
                <a:solidFill>
                  <a:srgbClr val="006600"/>
                </a:solidFill>
              </a:rPr>
              <a:t>无括号，返回一个字符到输入缓冲区</a:t>
            </a:r>
          </a:p>
          <a:p>
            <a:pPr>
              <a:buNone/>
            </a:pPr>
            <a:r>
              <a:rPr kumimoji="1" lang="en-US" altLang="zh-CN" sz="2000" b="1" dirty="0" smtClean="0"/>
              <a:t>	</a:t>
            </a:r>
            <a:r>
              <a:rPr kumimoji="1" lang="zh-CN" altLang="en-US" sz="2000" b="1" dirty="0" smtClean="0"/>
              <a:t>      </a:t>
            </a:r>
            <a:r>
              <a:rPr kumimoji="1" lang="en-US" altLang="zh-CN" sz="2000" b="1" dirty="0" smtClean="0"/>
              <a:t>s&gt;&gt;re; } </a:t>
            </a:r>
            <a:r>
              <a:rPr kumimoji="1" lang="en-US" altLang="zh-CN" sz="20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000" b="1" dirty="0" smtClean="0">
                <a:solidFill>
                  <a:srgbClr val="006600"/>
                </a:solidFill>
              </a:rPr>
              <a:t>实数</a:t>
            </a:r>
            <a:r>
              <a:rPr kumimoji="1" lang="zh-CN" altLang="en-US" sz="2000" b="1" dirty="0" smtClean="0"/>
              <a:t>	</a:t>
            </a:r>
          </a:p>
          <a:p>
            <a:pPr>
              <a:buNone/>
            </a:pPr>
            <a:r>
              <a:rPr kumimoji="1" lang="en-US" altLang="zh-CN" sz="2000" b="1" dirty="0" smtClean="0"/>
              <a:t>	</a:t>
            </a:r>
            <a:r>
              <a:rPr kumimoji="1" lang="zh-CN" altLang="en-US" sz="2000" b="1" dirty="0" smtClean="0"/>
              <a:t>     </a:t>
            </a:r>
            <a:r>
              <a:rPr kumimoji="1" lang="zh-CN" altLang="en-US" sz="2000" b="1" dirty="0" smtClean="0">
                <a:solidFill>
                  <a:srgbClr val="3333CC"/>
                </a:solidFill>
              </a:rPr>
              <a:t> </a:t>
            </a:r>
            <a:r>
              <a:rPr kumimoji="1" lang="en-US" altLang="zh-CN" sz="2000" b="1" dirty="0" smtClean="0">
                <a:solidFill>
                  <a:srgbClr val="3333CC"/>
                </a:solidFill>
              </a:rPr>
              <a:t>if</a:t>
            </a:r>
            <a:r>
              <a:rPr kumimoji="1" lang="en-US" altLang="zh-CN" sz="2000" b="1" dirty="0" smtClean="0"/>
              <a:t>(s)a=Complex(</a:t>
            </a:r>
            <a:r>
              <a:rPr kumimoji="1" lang="en-US" altLang="zh-CN" sz="2000" b="1" dirty="0" err="1" smtClean="0"/>
              <a:t>re,im</a:t>
            </a:r>
            <a:r>
              <a:rPr kumimoji="1" lang="en-US" altLang="zh-CN" sz="2000" b="1" dirty="0" smtClean="0"/>
              <a:t>);      </a:t>
            </a:r>
            <a:r>
              <a:rPr kumimoji="1" lang="en-US" altLang="zh-CN" sz="2000" b="1" dirty="0" smtClean="0">
                <a:solidFill>
                  <a:srgbClr val="3333CC"/>
                </a:solidFill>
              </a:rPr>
              <a:t>return</a:t>
            </a:r>
            <a:r>
              <a:rPr kumimoji="1" lang="en-US" altLang="zh-CN" sz="2000" b="1" dirty="0" smtClean="0"/>
              <a:t> s;}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0608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提取运算符重载：复数类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分析课本上的这个例子，觉得有什么优点和不足？</a:t>
            </a:r>
            <a:endParaRPr lang="en-US" altLang="zh-CN" dirty="0" smtClean="0"/>
          </a:p>
          <a:p>
            <a:r>
              <a:rPr lang="zh-CN" altLang="en-US" dirty="0" smtClean="0"/>
              <a:t>优点：考虑了多种的实际情况，有一定的健壮性</a:t>
            </a:r>
            <a:endParaRPr lang="en-US" altLang="zh-CN" dirty="0" smtClean="0"/>
          </a:p>
          <a:p>
            <a:r>
              <a:rPr lang="zh-CN" altLang="en-US" dirty="0" smtClean="0"/>
              <a:t>缺点：在输入之前没有提示，程序不够友好</a:t>
            </a:r>
            <a:endParaRPr lang="en-US" altLang="zh-CN" dirty="0" smtClean="0"/>
          </a:p>
          <a:p>
            <a:r>
              <a:rPr lang="zh-CN" altLang="en-US" dirty="0" smtClean="0"/>
              <a:t>在实验当中给出自己的修改意见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332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663300"/>
                </a:solidFill>
              </a:rPr>
              <a:t>提高标准输入</a:t>
            </a:r>
            <a:r>
              <a:rPr lang="en-US" altLang="zh-CN" dirty="0" smtClean="0">
                <a:solidFill>
                  <a:srgbClr val="663300"/>
                </a:solidFill>
              </a:rPr>
              <a:t>/</a:t>
            </a:r>
            <a:r>
              <a:rPr lang="zh-CN" altLang="en-US" dirty="0" smtClean="0">
                <a:solidFill>
                  <a:srgbClr val="663300"/>
                </a:solidFill>
              </a:rPr>
              <a:t>输出的稳健性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cin</a:t>
            </a:r>
            <a:r>
              <a:rPr lang="zh-CN" altLang="en-US" b="1" dirty="0" smtClean="0"/>
              <a:t>为</a:t>
            </a:r>
            <a:r>
              <a:rPr lang="zh-CN" altLang="en-US" b="1" dirty="0" smtClean="0">
                <a:solidFill>
                  <a:srgbClr val="FF0000"/>
                </a:solidFill>
              </a:rPr>
              <a:t>缓冲流</a:t>
            </a:r>
            <a:r>
              <a:rPr lang="zh-CN" altLang="en-US" b="1" dirty="0" smtClean="0"/>
              <a:t>。如果输入错了，回车键按下就无法挽回了。只有把数据取完后，才能重来。</a:t>
            </a:r>
            <a:endParaRPr lang="en-US" altLang="zh-CN" b="1" dirty="0" smtClean="0"/>
          </a:p>
          <a:p>
            <a:r>
              <a:rPr lang="zh-CN" altLang="en-US" b="1" dirty="0" smtClean="0"/>
              <a:t>输入的</a:t>
            </a:r>
            <a:r>
              <a:rPr lang="zh-CN" altLang="en-US" b="1" dirty="0" smtClean="0">
                <a:solidFill>
                  <a:srgbClr val="FF0000"/>
                </a:solidFill>
              </a:rPr>
              <a:t>数据类型必须</a:t>
            </a:r>
            <a:r>
              <a:rPr lang="zh-CN" altLang="en-US" b="1" dirty="0" smtClean="0"/>
              <a:t>与要提取的数据类型</a:t>
            </a:r>
            <a:r>
              <a:rPr lang="zh-CN" altLang="en-US" b="1" dirty="0" smtClean="0">
                <a:solidFill>
                  <a:srgbClr val="FF0000"/>
                </a:solidFill>
              </a:rPr>
              <a:t>一致</a:t>
            </a:r>
            <a:r>
              <a:rPr lang="zh-CN" altLang="en-US" b="1" dirty="0" smtClean="0"/>
              <a:t>，否则出错。出错只是在流的状态字</a:t>
            </a:r>
            <a:r>
              <a:rPr lang="en-US" altLang="zh-CN" b="1" dirty="0" smtClean="0"/>
              <a:t>state</a:t>
            </a:r>
            <a:r>
              <a:rPr lang="zh-CN" altLang="en-US" b="1" dirty="0" smtClean="0"/>
              <a:t>中对应位置位，要重来必须重置状态。</a:t>
            </a:r>
            <a:endParaRPr lang="en-US" altLang="zh-CN" b="1" dirty="0" smtClean="0"/>
          </a:p>
          <a:p>
            <a:r>
              <a:rPr lang="zh-CN" altLang="en-US" b="1" dirty="0" smtClean="0"/>
              <a:t>空格、回车和制表符可以用来分隔数值数据，但无法分隔字符和字符串。</a:t>
            </a:r>
            <a:endParaRPr lang="en-US" altLang="zh-CN" b="1" dirty="0" smtClean="0"/>
          </a:p>
          <a:p>
            <a:r>
              <a:rPr lang="zh-CN" altLang="en-US" b="1" dirty="0" smtClean="0"/>
              <a:t>特别需要注意在输入字符和字符串</a:t>
            </a:r>
            <a:r>
              <a:rPr lang="zh-CN" altLang="en-US" b="1" dirty="0" smtClean="0">
                <a:solidFill>
                  <a:srgbClr val="FF0000"/>
                </a:solidFill>
              </a:rPr>
              <a:t>之前</a:t>
            </a:r>
            <a:r>
              <a:rPr lang="zh-CN" altLang="en-US" b="1" dirty="0" smtClean="0"/>
              <a:t>的操作。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2304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程序健壮性的示例：输入成绩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int score;</a:t>
            </a:r>
          </a:p>
          <a:p>
            <a:pPr>
              <a:buNone/>
            </a:pPr>
            <a:r>
              <a:rPr lang="en-US" altLang="zh-CN" dirty="0" smtClean="0"/>
              <a:t>		do</a:t>
            </a:r>
          </a:p>
          <a:p>
            <a:pPr>
              <a:buNone/>
            </a:pPr>
            <a:r>
              <a:rPr lang="en-US" altLang="zh-CN" dirty="0" smtClean="0"/>
              <a:t>		{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</a:t>
            </a:r>
            <a:r>
              <a:rPr lang="zh-CN" altLang="en-US" dirty="0" smtClean="0"/>
              <a:t>请输入您的分数：</a:t>
            </a:r>
            <a:r>
              <a:rPr lang="en-US" altLang="zh-CN" dirty="0" smtClean="0"/>
              <a:t>";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&gt;&gt;score;</a:t>
            </a:r>
          </a:p>
          <a:p>
            <a:pPr>
              <a:buNone/>
            </a:pPr>
            <a:r>
              <a:rPr lang="en-US" altLang="zh-CN" dirty="0" smtClean="0"/>
              <a:t>		}while(score&lt;0||score&gt;100);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猜测：如果输入一个字符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，后果是？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9494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提高程序健壮性：掌控流状态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kumimoji="1" lang="en-US" altLang="zh-CN" b="1" dirty="0" smtClean="0"/>
              <a:t>	</a:t>
            </a:r>
            <a:r>
              <a:rPr kumimoji="1" lang="zh-CN" altLang="en-US" b="1" dirty="0" smtClean="0"/>
              <a:t>状态字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state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为</a:t>
            </a:r>
            <a:r>
              <a:rPr kumimoji="1" lang="zh-CN" altLang="en-US" b="1" dirty="0" smtClean="0"/>
              <a:t>整型</a:t>
            </a:r>
          </a:p>
          <a:p>
            <a:pPr algn="just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 </a:t>
            </a:r>
            <a:r>
              <a:rPr kumimoji="1" lang="en-US" altLang="zh-CN" b="1" dirty="0" err="1" smtClean="0">
                <a:solidFill>
                  <a:srgbClr val="3333CC"/>
                </a:solidFill>
              </a:rPr>
              <a:t>enum</a:t>
            </a:r>
            <a:r>
              <a:rPr kumimoji="1" lang="en-US" altLang="zh-CN" b="1" dirty="0" smtClean="0">
                <a:solidFill>
                  <a:srgbClr val="3333CC"/>
                </a:solidFill>
              </a:rPr>
              <a:t> </a:t>
            </a:r>
            <a:r>
              <a:rPr kumimoji="1" lang="en-US" altLang="zh-CN" b="1" dirty="0" err="1" smtClean="0"/>
              <a:t>ios_state</a:t>
            </a:r>
            <a:r>
              <a:rPr kumimoji="1" lang="en-US" altLang="zh-CN" b="1" dirty="0" smtClean="0"/>
              <a:t>{</a:t>
            </a:r>
          </a:p>
          <a:p>
            <a:pPr algn="just">
              <a:buNone/>
            </a:pPr>
            <a:r>
              <a:rPr kumimoji="1" lang="en-US" altLang="zh-CN" b="1" dirty="0" smtClean="0"/>
              <a:t>   </a:t>
            </a:r>
            <a:r>
              <a:rPr kumimoji="1" lang="en-US" altLang="zh-CN" b="1" dirty="0" err="1" smtClean="0"/>
              <a:t>goodbit</a:t>
            </a:r>
            <a:r>
              <a:rPr kumimoji="1" lang="en-US" altLang="zh-CN" b="1" dirty="0" smtClean="0"/>
              <a:t>=0x00,	  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流正常</a:t>
            </a:r>
          </a:p>
          <a:p>
            <a:pPr algn="just">
              <a:buNone/>
            </a:pPr>
            <a:r>
              <a:rPr kumimoji="1" lang="zh-CN" altLang="en-US" b="1" dirty="0" smtClean="0"/>
              <a:t>  </a:t>
            </a:r>
            <a:r>
              <a:rPr kumimoji="1" lang="en-US" altLang="zh-CN" b="1" dirty="0" err="1" smtClean="0"/>
              <a:t>eofbit</a:t>
            </a:r>
            <a:r>
              <a:rPr kumimoji="1" lang="en-US" altLang="zh-CN" b="1" dirty="0" smtClean="0"/>
              <a:t>=0x01, </a:t>
            </a:r>
            <a:r>
              <a:rPr kumimoji="1" lang="en-US" altLang="zh-CN" b="1" dirty="0" smtClean="0">
                <a:solidFill>
                  <a:srgbClr val="0033CC"/>
                </a:solidFill>
              </a:rPr>
              <a:t> 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输入流结束或文件结束已无数据可取</a:t>
            </a:r>
          </a:p>
          <a:p>
            <a:pPr algn="just">
              <a:buNone/>
            </a:pPr>
            <a:r>
              <a:rPr kumimoji="1" lang="zh-CN" altLang="en-US" b="1" dirty="0" smtClean="0"/>
              <a:t>   </a:t>
            </a:r>
            <a:r>
              <a:rPr kumimoji="1" lang="en-US" altLang="zh-CN" b="1" dirty="0" err="1" smtClean="0"/>
              <a:t>failbit</a:t>
            </a:r>
            <a:r>
              <a:rPr kumimoji="1" lang="en-US" altLang="zh-CN" b="1" dirty="0" smtClean="0"/>
              <a:t>=0x02,		  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最近的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I/O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操作失败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,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流可恢复</a:t>
            </a:r>
          </a:p>
          <a:p>
            <a:pPr algn="just">
              <a:buNone/>
            </a:pPr>
            <a:r>
              <a:rPr kumimoji="1" lang="zh-CN" altLang="en-US" b="1" dirty="0" smtClean="0"/>
              <a:t>  </a:t>
            </a:r>
            <a:r>
              <a:rPr kumimoji="1" lang="en-US" altLang="zh-CN" b="1" dirty="0" err="1" smtClean="0"/>
              <a:t>badbit</a:t>
            </a:r>
            <a:r>
              <a:rPr kumimoji="1" lang="en-US" altLang="zh-CN" b="1" dirty="0" smtClean="0"/>
              <a:t>=0x04,		  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最近的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I/O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操作非法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,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流可恢复</a:t>
            </a:r>
          </a:p>
          <a:p>
            <a:pPr algn="just">
              <a:buNone/>
            </a:pPr>
            <a:r>
              <a:rPr kumimoji="1" lang="zh-CN" altLang="en-US" b="1" dirty="0" smtClean="0"/>
              <a:t>   </a:t>
            </a:r>
            <a:r>
              <a:rPr kumimoji="1" lang="en-US" altLang="zh-CN" b="1" dirty="0" err="1" smtClean="0"/>
              <a:t>hardfail</a:t>
            </a:r>
            <a:r>
              <a:rPr kumimoji="1" lang="en-US" altLang="zh-CN" b="1" dirty="0" smtClean="0"/>
              <a:t>=0x08   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 I/O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出现致命错误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,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流不可恢复</a:t>
            </a:r>
            <a:endParaRPr kumimoji="1" lang="zh-CN" altLang="en-US" b="1" dirty="0" smtClean="0"/>
          </a:p>
          <a:p>
            <a:pPr algn="just">
              <a:buNone/>
            </a:pPr>
            <a:r>
              <a:rPr kumimoji="1" lang="en-US" altLang="zh-CN" b="1" dirty="0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739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提高程序健壮性：掌控流状态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kumimoji="1" lang="en-US" altLang="zh-CN" b="1" dirty="0" smtClean="0">
                <a:solidFill>
                  <a:srgbClr val="660066"/>
                </a:solidFill>
              </a:rPr>
              <a:t>	</a:t>
            </a:r>
            <a:r>
              <a:rPr kumimoji="1" lang="zh-CN" altLang="en-US" b="1" dirty="0" smtClean="0">
                <a:solidFill>
                  <a:srgbClr val="660066"/>
                </a:solidFill>
              </a:rPr>
              <a:t>读取状态的有关操作如下：</a:t>
            </a:r>
          </a:p>
          <a:p>
            <a:r>
              <a:rPr kumimoji="1" lang="en-US" altLang="zh-CN" b="1" dirty="0" smtClean="0">
                <a:solidFill>
                  <a:srgbClr val="3333CC"/>
                </a:solidFill>
              </a:rPr>
              <a:t>inline int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err="1" smtClean="0"/>
              <a:t>ios</a:t>
            </a:r>
            <a:r>
              <a:rPr kumimoji="1" lang="en-US" altLang="zh-CN" b="1" dirty="0" smtClean="0"/>
              <a:t>::</a:t>
            </a:r>
            <a:r>
              <a:rPr kumimoji="1" lang="en-US" altLang="zh-CN" b="1" dirty="0" err="1" smtClean="0"/>
              <a:t>rdstate</a:t>
            </a:r>
            <a:r>
              <a:rPr kumimoji="1" lang="en-US" altLang="zh-CN" b="1" dirty="0" smtClean="0"/>
              <a:t>() </a:t>
            </a:r>
            <a:r>
              <a:rPr kumimoji="1" lang="en-US" altLang="zh-CN" b="1" dirty="0" smtClean="0">
                <a:solidFill>
                  <a:srgbClr val="3333CC"/>
                </a:solidFill>
              </a:rPr>
              <a:t>const</a:t>
            </a:r>
            <a:r>
              <a:rPr kumimoji="1" lang="en-US" altLang="zh-CN" b="1" dirty="0" smtClean="0"/>
              <a:t> {</a:t>
            </a:r>
            <a:r>
              <a:rPr kumimoji="1" lang="en-US" altLang="zh-CN" b="1" dirty="0" smtClean="0">
                <a:solidFill>
                  <a:srgbClr val="3333CC"/>
                </a:solidFill>
              </a:rPr>
              <a:t>return</a:t>
            </a:r>
            <a:r>
              <a:rPr kumimoji="1" lang="en-US" altLang="zh-CN" b="1" dirty="0" smtClean="0"/>
              <a:t> state;} </a:t>
            </a:r>
          </a:p>
          <a:p>
            <a:pPr>
              <a:buNone/>
            </a:pPr>
            <a:r>
              <a:rPr kumimoji="1" lang="en-US" altLang="zh-CN" b="1" dirty="0" smtClean="0"/>
              <a:t>	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读取状态字</a:t>
            </a:r>
          </a:p>
          <a:p>
            <a:r>
              <a:rPr kumimoji="1" lang="en-US" altLang="zh-CN" b="1" dirty="0" smtClean="0">
                <a:solidFill>
                  <a:srgbClr val="3333CC"/>
                </a:solidFill>
              </a:rPr>
              <a:t>inline int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err="1" smtClean="0"/>
              <a:t>ios:</a:t>
            </a:r>
            <a:r>
              <a:rPr kumimoji="1" lang="en-US" altLang="zh-CN" b="1" dirty="0" err="1" smtClean="0">
                <a:solidFill>
                  <a:srgbClr val="3333CC"/>
                </a:solidFill>
              </a:rPr>
              <a:t>operator</a:t>
            </a:r>
            <a:r>
              <a:rPr kumimoji="1" lang="en-US" altLang="zh-CN" b="1" dirty="0" smtClean="0"/>
              <a:t>!() </a:t>
            </a:r>
            <a:r>
              <a:rPr kumimoji="1" lang="en-US" altLang="zh-CN" b="1" dirty="0" smtClean="0">
                <a:solidFill>
                  <a:srgbClr val="3333CC"/>
                </a:solidFill>
              </a:rPr>
              <a:t>const</a:t>
            </a:r>
            <a:r>
              <a:rPr kumimoji="1" lang="en-US" altLang="zh-CN" b="1" dirty="0" smtClean="0"/>
              <a:t>{</a:t>
            </a:r>
            <a:r>
              <a:rPr kumimoji="1" lang="en-US" altLang="zh-CN" b="1" dirty="0" smtClean="0">
                <a:solidFill>
                  <a:srgbClr val="3333CC"/>
                </a:solidFill>
              </a:rPr>
              <a:t>return</a:t>
            </a:r>
            <a:r>
              <a:rPr kumimoji="1" lang="en-US" altLang="zh-CN" b="1" dirty="0" smtClean="0"/>
              <a:t> state&amp;(</a:t>
            </a:r>
            <a:r>
              <a:rPr kumimoji="1" lang="en-US" altLang="zh-CN" b="1" dirty="0" err="1" smtClean="0"/>
              <a:t>badbit|failbit</a:t>
            </a:r>
            <a:r>
              <a:rPr kumimoji="1" lang="en-US" altLang="zh-CN" b="1" dirty="0" smtClean="0"/>
              <a:t>);} </a:t>
            </a:r>
          </a:p>
          <a:p>
            <a:pPr>
              <a:buNone/>
            </a:pPr>
            <a:r>
              <a:rPr kumimoji="1" lang="en-US" altLang="zh-CN" b="1" dirty="0" smtClean="0"/>
              <a:t>   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可用操作符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!()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代替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fail()</a:t>
            </a:r>
          </a:p>
          <a:p>
            <a:r>
              <a:rPr kumimoji="1" lang="en-US" altLang="zh-CN" b="1" dirty="0" smtClean="0">
                <a:solidFill>
                  <a:srgbClr val="3333CC"/>
                </a:solidFill>
              </a:rPr>
              <a:t>inline int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err="1" smtClean="0"/>
              <a:t>ios</a:t>
            </a:r>
            <a:r>
              <a:rPr kumimoji="1" lang="en-US" altLang="zh-CN" b="1" dirty="0" smtClean="0"/>
              <a:t>::bad(){ </a:t>
            </a:r>
            <a:r>
              <a:rPr kumimoji="1" lang="en-US" altLang="zh-CN" b="1" dirty="0" smtClean="0">
                <a:solidFill>
                  <a:srgbClr val="3333CC"/>
                </a:solidFill>
              </a:rPr>
              <a:t>return</a:t>
            </a:r>
            <a:r>
              <a:rPr kumimoji="1" lang="en-US" altLang="zh-CN" b="1" dirty="0" smtClean="0"/>
              <a:t> state &amp; </a:t>
            </a:r>
            <a:r>
              <a:rPr kumimoji="1" lang="en-US" altLang="zh-CN" b="1" dirty="0" err="1" smtClean="0"/>
              <a:t>badbit</a:t>
            </a:r>
            <a:r>
              <a:rPr kumimoji="1" lang="en-US" altLang="zh-CN" b="1" dirty="0" smtClean="0"/>
              <a:t>;}</a:t>
            </a:r>
          </a:p>
          <a:p>
            <a:pPr>
              <a:buNone/>
            </a:pPr>
            <a:r>
              <a:rPr kumimoji="1" lang="en-US" altLang="zh-CN" b="1" dirty="0" smtClean="0"/>
              <a:t>   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返回非法操作位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219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本章要点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995987" y="1496291"/>
          <a:ext cx="7704667" cy="473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212434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提高程序健壮性：掌控流状态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b="1" dirty="0" smtClean="0">
                <a:solidFill>
                  <a:srgbClr val="3333CC"/>
                </a:solidFill>
              </a:rPr>
              <a:t>inline void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err="1" smtClean="0"/>
              <a:t>ios</a:t>
            </a:r>
            <a:r>
              <a:rPr kumimoji="1" lang="en-US" altLang="zh-CN" b="1" dirty="0" smtClean="0"/>
              <a:t>::clear(int _</a:t>
            </a:r>
            <a:r>
              <a:rPr kumimoji="1" lang="en-US" altLang="zh-CN" b="1" dirty="0" err="1" smtClean="0"/>
              <a:t>i</a:t>
            </a:r>
            <a:r>
              <a:rPr kumimoji="1" lang="en-US" altLang="zh-CN" b="1" dirty="0" smtClean="0"/>
              <a:t>){ lock();state=_</a:t>
            </a:r>
            <a:r>
              <a:rPr kumimoji="1" lang="en-US" altLang="zh-CN" b="1" dirty="0" err="1" smtClean="0"/>
              <a:t>i;unlock</a:t>
            </a:r>
            <a:r>
              <a:rPr kumimoji="1" lang="en-US" altLang="zh-CN" b="1" dirty="0" smtClean="0"/>
              <a:t>();}</a:t>
            </a:r>
          </a:p>
          <a:p>
            <a:pPr>
              <a:buNone/>
            </a:pPr>
            <a:r>
              <a:rPr kumimoji="1" lang="en-US" altLang="zh-CN" b="1" dirty="0" smtClean="0"/>
              <a:t>	   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人工设置状态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,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可用来清状态</a:t>
            </a:r>
          </a:p>
          <a:p>
            <a:r>
              <a:rPr kumimoji="1" lang="en-US" altLang="zh-CN" b="1" dirty="0" smtClean="0">
                <a:solidFill>
                  <a:srgbClr val="3333CC"/>
                </a:solidFill>
              </a:rPr>
              <a:t>inline int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err="1" smtClean="0"/>
              <a:t>ios</a:t>
            </a:r>
            <a:r>
              <a:rPr kumimoji="1" lang="en-US" altLang="zh-CN" b="1" dirty="0" smtClean="0"/>
              <a:t>::</a:t>
            </a:r>
            <a:r>
              <a:rPr kumimoji="1" lang="en-US" altLang="zh-CN" b="1" dirty="0" err="1" smtClean="0"/>
              <a:t>eof</a:t>
            </a:r>
            <a:r>
              <a:rPr kumimoji="1" lang="en-US" altLang="zh-CN" b="1" dirty="0" smtClean="0"/>
              <a:t>() </a:t>
            </a:r>
            <a:r>
              <a:rPr kumimoji="1" lang="en-US" altLang="zh-CN" b="1" dirty="0" smtClean="0">
                <a:solidFill>
                  <a:srgbClr val="3333CC"/>
                </a:solidFill>
              </a:rPr>
              <a:t>const </a:t>
            </a:r>
            <a:r>
              <a:rPr kumimoji="1" lang="en-US" altLang="zh-CN" b="1" dirty="0" smtClean="0"/>
              <a:t>{</a:t>
            </a:r>
            <a:r>
              <a:rPr kumimoji="1" lang="en-US" altLang="zh-CN" b="1" dirty="0" smtClean="0">
                <a:solidFill>
                  <a:srgbClr val="3333CC"/>
                </a:solidFill>
              </a:rPr>
              <a:t>return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err="1" smtClean="0"/>
              <a:t>state&amp;eofbit</a:t>
            </a:r>
            <a:r>
              <a:rPr kumimoji="1" lang="en-US" altLang="zh-CN" b="1" dirty="0" smtClean="0"/>
              <a:t>;}</a:t>
            </a:r>
          </a:p>
          <a:p>
            <a:pPr>
              <a:buNone/>
            </a:pPr>
            <a:r>
              <a:rPr kumimoji="1" lang="en-US" altLang="zh-CN" b="1" dirty="0" smtClean="0"/>
              <a:t>	   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返回流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(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文件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)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结束位</a:t>
            </a:r>
          </a:p>
          <a:p>
            <a:r>
              <a:rPr kumimoji="1" lang="en-US" altLang="zh-CN" b="1" dirty="0" smtClean="0">
                <a:solidFill>
                  <a:srgbClr val="3333CC"/>
                </a:solidFill>
              </a:rPr>
              <a:t>inline int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err="1" smtClean="0"/>
              <a:t>ios</a:t>
            </a:r>
            <a:r>
              <a:rPr kumimoji="1" lang="en-US" altLang="zh-CN" b="1" dirty="0" smtClean="0"/>
              <a:t>::fail() const{</a:t>
            </a:r>
            <a:r>
              <a:rPr kumimoji="1" lang="en-US" altLang="zh-CN" b="1" dirty="0" smtClean="0">
                <a:solidFill>
                  <a:srgbClr val="3333CC"/>
                </a:solidFill>
              </a:rPr>
              <a:t>return</a:t>
            </a:r>
            <a:r>
              <a:rPr kumimoji="1" lang="en-US" altLang="zh-CN" b="1" dirty="0" smtClean="0"/>
              <a:t> state&amp;(</a:t>
            </a:r>
            <a:r>
              <a:rPr kumimoji="1" lang="en-US" altLang="zh-CN" b="1" dirty="0" err="1" smtClean="0"/>
              <a:t>badbit|failbit</a:t>
            </a:r>
            <a:r>
              <a:rPr kumimoji="1" lang="en-US" altLang="zh-CN" b="1" dirty="0" smtClean="0"/>
              <a:t>);} </a:t>
            </a:r>
          </a:p>
          <a:p>
            <a:pPr>
              <a:buNone/>
            </a:pPr>
            <a:r>
              <a:rPr kumimoji="1" lang="en-US" altLang="zh-CN" b="1" dirty="0" smtClean="0"/>
              <a:t>	   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返回操作非法和操作失败这两位</a:t>
            </a:r>
          </a:p>
          <a:p>
            <a:r>
              <a:rPr kumimoji="1" lang="en-US" altLang="zh-CN" b="1" dirty="0" smtClean="0">
                <a:solidFill>
                  <a:srgbClr val="3333CC"/>
                </a:solidFill>
              </a:rPr>
              <a:t>inline int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err="1" smtClean="0"/>
              <a:t>ios</a:t>
            </a:r>
            <a:r>
              <a:rPr kumimoji="1" lang="en-US" altLang="zh-CN" b="1" dirty="0" smtClean="0"/>
              <a:t>::good() </a:t>
            </a:r>
            <a:r>
              <a:rPr kumimoji="1" lang="en-US" altLang="zh-CN" b="1" dirty="0" smtClean="0">
                <a:solidFill>
                  <a:srgbClr val="3333CC"/>
                </a:solidFill>
              </a:rPr>
              <a:t>const</a:t>
            </a:r>
            <a:r>
              <a:rPr kumimoji="1" lang="en-US" altLang="zh-CN" b="1" dirty="0" smtClean="0"/>
              <a:t>{</a:t>
            </a:r>
            <a:r>
              <a:rPr kumimoji="1" lang="en-US" altLang="zh-CN" b="1" dirty="0" smtClean="0">
                <a:solidFill>
                  <a:srgbClr val="3333CC"/>
                </a:solidFill>
              </a:rPr>
              <a:t>return</a:t>
            </a:r>
            <a:r>
              <a:rPr kumimoji="1" lang="en-US" altLang="zh-CN" b="1" dirty="0" smtClean="0"/>
              <a:t> state==0;} </a:t>
            </a:r>
          </a:p>
          <a:p>
            <a:pPr>
              <a:buNone/>
            </a:pPr>
            <a:r>
              <a:rPr kumimoji="1" lang="en-US" altLang="zh-CN" b="1" dirty="0" smtClean="0"/>
              <a:t>	   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正常返回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1,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否则返回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87361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程序健壮性的示例：输入成绩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int score;</a:t>
            </a:r>
          </a:p>
          <a:p>
            <a:pPr>
              <a:buNone/>
            </a:pPr>
            <a:r>
              <a:rPr lang="en-US" altLang="zh-CN" dirty="0" smtClean="0"/>
              <a:t>		do</a:t>
            </a:r>
          </a:p>
          <a:p>
            <a:pPr>
              <a:buNone/>
            </a:pPr>
            <a:r>
              <a:rPr lang="en-US" altLang="zh-CN" dirty="0" smtClean="0"/>
              <a:t>		{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cin.clear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</a:t>
            </a:r>
            <a:r>
              <a:rPr lang="zh-CN" altLang="en-US" dirty="0" smtClean="0"/>
              <a:t>请输入您的分数：</a:t>
            </a:r>
            <a:r>
              <a:rPr lang="en-US" altLang="zh-CN" dirty="0" smtClean="0"/>
              <a:t>";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&gt;&gt;score;</a:t>
            </a:r>
          </a:p>
          <a:p>
            <a:pPr>
              <a:buNone/>
            </a:pPr>
            <a:r>
              <a:rPr lang="en-US" altLang="zh-CN" dirty="0" smtClean="0"/>
              <a:t>		}while(score&lt;0||score&gt;100);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猜测：这样的改进有用吗？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9875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提高程序健壮性：清空缓冲区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方法一、用</a:t>
            </a:r>
            <a:r>
              <a:rPr lang="en-US" altLang="zh-CN" dirty="0" err="1" smtClean="0"/>
              <a:t>cin.getline</a:t>
            </a:r>
            <a:r>
              <a:rPr lang="en-US" altLang="zh-CN" dirty="0" smtClean="0"/>
              <a:t>()</a:t>
            </a:r>
            <a:r>
              <a:rPr lang="zh-CN" altLang="en-US" dirty="0" smtClean="0"/>
              <a:t>等方式提走缓冲区内容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do</a:t>
            </a:r>
          </a:p>
          <a:p>
            <a:pPr>
              <a:buNone/>
            </a:pPr>
            <a:r>
              <a:rPr lang="en-US" altLang="zh-CN" dirty="0" smtClean="0"/>
              <a:t>	{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</a:t>
            </a:r>
            <a:r>
              <a:rPr lang="zh-CN" altLang="en-US" dirty="0" smtClean="0"/>
              <a:t>请输入您的分数：</a:t>
            </a:r>
            <a:r>
              <a:rPr lang="en-US" altLang="zh-CN" dirty="0" smtClean="0"/>
              <a:t>";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&gt;&gt;score;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cin.clear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goodbit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cin.getline</a:t>
            </a:r>
            <a:r>
              <a:rPr lang="en-US" altLang="zh-CN" dirty="0" smtClean="0"/>
              <a:t>(s,100);  //char s[100];</a:t>
            </a:r>
          </a:p>
          <a:p>
            <a:pPr>
              <a:buNone/>
            </a:pPr>
            <a:r>
              <a:rPr lang="en-US" altLang="zh-CN" dirty="0" smtClean="0"/>
              <a:t>	}while(score&lt;0||score&gt;100);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265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提高程序健壮性：清空缓冲区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方法二、使用函数</a:t>
            </a:r>
            <a:r>
              <a:rPr lang="en-US" altLang="zh-CN" dirty="0" err="1" smtClean="0"/>
              <a:t>cin.ignore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提取缓冲区内容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do</a:t>
            </a:r>
          </a:p>
          <a:p>
            <a:pPr>
              <a:buNone/>
            </a:pPr>
            <a:r>
              <a:rPr lang="en-US" altLang="zh-CN" dirty="0" smtClean="0"/>
              <a:t>	{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</a:t>
            </a:r>
            <a:r>
              <a:rPr lang="zh-CN" altLang="en-US" dirty="0" smtClean="0"/>
              <a:t>请输入您的分数：</a:t>
            </a:r>
            <a:r>
              <a:rPr lang="en-US" altLang="zh-CN" dirty="0" smtClean="0"/>
              <a:t>";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&gt;&gt;score;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cin.clear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goodbit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cin.ignore</a:t>
            </a:r>
            <a:r>
              <a:rPr lang="en-US" altLang="zh-CN" dirty="0" smtClean="0"/>
              <a:t>(255 ,'\n');</a:t>
            </a:r>
          </a:p>
          <a:p>
            <a:pPr>
              <a:buNone/>
            </a:pPr>
            <a:r>
              <a:rPr lang="en-US" altLang="zh-CN" dirty="0" smtClean="0"/>
              <a:t>	}while(score&lt;0||score&gt;100);</a:t>
            </a:r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8310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提高程序健壮性：清空缓冲区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方法三、使用函数</a:t>
            </a:r>
            <a:r>
              <a:rPr lang="en-US" altLang="zh-CN" dirty="0" err="1" smtClean="0"/>
              <a:t>cin.sync</a:t>
            </a:r>
            <a:r>
              <a:rPr lang="en-US" altLang="zh-CN" dirty="0" smtClean="0"/>
              <a:t>()</a:t>
            </a:r>
            <a:r>
              <a:rPr lang="zh-CN" altLang="en-US" dirty="0" smtClean="0"/>
              <a:t>清空输入缓冲区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do</a:t>
            </a:r>
          </a:p>
          <a:p>
            <a:pPr>
              <a:buNone/>
            </a:pPr>
            <a:r>
              <a:rPr lang="en-US" altLang="zh-CN" dirty="0" smtClean="0"/>
              <a:t>	{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</a:t>
            </a:r>
            <a:r>
              <a:rPr lang="zh-CN" altLang="en-US" dirty="0" smtClean="0"/>
              <a:t>请输入您的分数：</a:t>
            </a:r>
            <a:r>
              <a:rPr lang="en-US" altLang="zh-CN" dirty="0" smtClean="0"/>
              <a:t>";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&gt;&gt;score;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cin.clear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goodbit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cin.sync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	}while(score&lt;0||score&gt;100);</a:t>
            </a:r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0691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663300"/>
                </a:solidFill>
              </a:rPr>
              <a:t>标准输入</a:t>
            </a:r>
            <a:r>
              <a:rPr lang="en-US" altLang="zh-CN" dirty="0" smtClean="0">
                <a:solidFill>
                  <a:srgbClr val="663300"/>
                </a:solidFill>
              </a:rPr>
              <a:t>/</a:t>
            </a:r>
            <a:r>
              <a:rPr lang="zh-CN" altLang="en-US" dirty="0" smtClean="0">
                <a:solidFill>
                  <a:srgbClr val="663300"/>
                </a:solidFill>
              </a:rPr>
              <a:t>输出成员函数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rgbClr val="3333CC"/>
                </a:solidFill>
              </a:rPr>
              <a:t>int </a:t>
            </a:r>
            <a:r>
              <a:rPr kumimoji="1" lang="en-US" altLang="zh-CN" b="1" dirty="0" err="1" smtClean="0"/>
              <a:t>istream</a:t>
            </a:r>
            <a:r>
              <a:rPr kumimoji="1" lang="en-US" altLang="zh-CN" b="1" dirty="0" smtClean="0"/>
              <a:t>::get();</a:t>
            </a:r>
          </a:p>
          <a:p>
            <a:r>
              <a:rPr kumimoji="1" lang="en-US" altLang="zh-CN" b="1" dirty="0" err="1" smtClean="0"/>
              <a:t>istream&amp;istream</a:t>
            </a:r>
            <a:r>
              <a:rPr kumimoji="1" lang="en-US" altLang="zh-CN" b="1" dirty="0" smtClean="0"/>
              <a:t>::get(</a:t>
            </a:r>
            <a:r>
              <a:rPr kumimoji="1" lang="en-US" altLang="zh-CN" b="1" dirty="0" smtClean="0">
                <a:solidFill>
                  <a:srgbClr val="3333CC"/>
                </a:solidFill>
              </a:rPr>
              <a:t>char</a:t>
            </a:r>
            <a:r>
              <a:rPr kumimoji="1" lang="en-US" altLang="zh-CN" b="1" dirty="0" smtClean="0"/>
              <a:t> &amp;); </a:t>
            </a:r>
            <a:endParaRPr kumimoji="1" lang="en-US" altLang="zh-CN" b="1" dirty="0" smtClean="0">
              <a:solidFill>
                <a:srgbClr val="006600"/>
              </a:solidFill>
            </a:endParaRPr>
          </a:p>
          <a:p>
            <a:pPr algn="just"/>
            <a:r>
              <a:rPr kumimoji="1" lang="en-US" altLang="zh-CN" b="1" dirty="0" err="1" smtClean="0"/>
              <a:t>istream&amp;istream</a:t>
            </a:r>
            <a:r>
              <a:rPr kumimoji="1" lang="en-US" altLang="zh-CN" b="1" dirty="0" smtClean="0"/>
              <a:t>::get(</a:t>
            </a:r>
            <a:r>
              <a:rPr kumimoji="1" lang="en-US" altLang="zh-CN" b="1" dirty="0" smtClean="0">
                <a:solidFill>
                  <a:srgbClr val="3333CC"/>
                </a:solidFill>
              </a:rPr>
              <a:t>char</a:t>
            </a:r>
            <a:r>
              <a:rPr kumimoji="1" lang="en-US" altLang="zh-CN" b="1" dirty="0" smtClean="0"/>
              <a:t> *,</a:t>
            </a:r>
            <a:r>
              <a:rPr kumimoji="1" lang="en-US" altLang="zh-CN" b="1" dirty="0" err="1" smtClean="0">
                <a:solidFill>
                  <a:srgbClr val="3333CC"/>
                </a:solidFill>
              </a:rPr>
              <a:t>int</a:t>
            </a:r>
            <a:r>
              <a:rPr kumimoji="1" lang="en-US" altLang="zh-CN" b="1" dirty="0" err="1" smtClean="0"/>
              <a:t>,</a:t>
            </a:r>
            <a:r>
              <a:rPr kumimoji="1" lang="en-US" altLang="zh-CN" b="1" dirty="0" err="1" smtClean="0">
                <a:solidFill>
                  <a:srgbClr val="3333CC"/>
                </a:solidFill>
              </a:rPr>
              <a:t>char</a:t>
            </a:r>
            <a:r>
              <a:rPr kumimoji="1" lang="en-US" altLang="zh-CN" b="1" dirty="0" smtClean="0"/>
              <a:t>=’\n’);  //</a:t>
            </a:r>
            <a:r>
              <a:rPr kumimoji="1" lang="zh-CN" altLang="en-US" b="1" dirty="0" smtClean="0"/>
              <a:t>不提取终止符</a:t>
            </a:r>
            <a:endParaRPr kumimoji="1" lang="en-US" altLang="zh-CN" b="1" dirty="0" smtClean="0"/>
          </a:p>
          <a:p>
            <a:pPr algn="just"/>
            <a:r>
              <a:rPr kumimoji="1" lang="en-US" altLang="zh-CN" b="1" dirty="0" err="1" smtClean="0"/>
              <a:t>istream&amp;istream</a:t>
            </a:r>
            <a:r>
              <a:rPr kumimoji="1" lang="en-US" altLang="zh-CN" b="1" dirty="0" smtClean="0"/>
              <a:t>::</a:t>
            </a:r>
            <a:r>
              <a:rPr kumimoji="1" lang="en-US" altLang="zh-CN" b="1" dirty="0" err="1" smtClean="0"/>
              <a:t>getline</a:t>
            </a:r>
            <a:r>
              <a:rPr kumimoji="1" lang="en-US" altLang="zh-CN" b="1" dirty="0" smtClean="0"/>
              <a:t>(</a:t>
            </a:r>
            <a:r>
              <a:rPr kumimoji="1" lang="en-US" altLang="zh-CN" b="1" dirty="0" smtClean="0">
                <a:solidFill>
                  <a:srgbClr val="3333CC"/>
                </a:solidFill>
              </a:rPr>
              <a:t>char</a:t>
            </a:r>
            <a:r>
              <a:rPr kumimoji="1" lang="en-US" altLang="zh-CN" b="1" dirty="0" smtClean="0"/>
              <a:t> *,</a:t>
            </a:r>
            <a:r>
              <a:rPr kumimoji="1" lang="en-US" altLang="zh-CN" b="1" dirty="0" err="1" smtClean="0">
                <a:solidFill>
                  <a:srgbClr val="3333CC"/>
                </a:solidFill>
              </a:rPr>
              <a:t>int</a:t>
            </a:r>
            <a:r>
              <a:rPr kumimoji="1" lang="en-US" altLang="zh-CN" b="1" dirty="0" err="1" smtClean="0"/>
              <a:t>,</a:t>
            </a:r>
            <a:r>
              <a:rPr kumimoji="1" lang="en-US" altLang="zh-CN" b="1" dirty="0" err="1" smtClean="0">
                <a:solidFill>
                  <a:srgbClr val="3333CC"/>
                </a:solidFill>
              </a:rPr>
              <a:t>char</a:t>
            </a:r>
            <a:r>
              <a:rPr kumimoji="1" lang="en-US" altLang="zh-CN" b="1" dirty="0" smtClean="0"/>
              <a:t>=’\n’);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//</a:t>
            </a:r>
            <a:r>
              <a:rPr kumimoji="1" lang="zh-CN" altLang="en-US" b="1" dirty="0" smtClean="0"/>
              <a:t>提取终止符并丢弃</a:t>
            </a:r>
            <a:endParaRPr kumimoji="1" lang="en-US" altLang="zh-CN" b="1" dirty="0" smtClean="0">
              <a:solidFill>
                <a:srgbClr val="0033CC"/>
              </a:solidFill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提示：如果是超出数量而结束字符串输入，需要重置流状态。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258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663300"/>
                </a:solidFill>
              </a:rPr>
              <a:t>标准输入</a:t>
            </a:r>
            <a:r>
              <a:rPr lang="en-US" altLang="zh-CN" dirty="0" smtClean="0">
                <a:solidFill>
                  <a:srgbClr val="663300"/>
                </a:solidFill>
              </a:rPr>
              <a:t>/</a:t>
            </a:r>
            <a:r>
              <a:rPr lang="zh-CN" altLang="en-US" dirty="0" smtClean="0">
                <a:solidFill>
                  <a:srgbClr val="663300"/>
                </a:solidFill>
              </a:rPr>
              <a:t>输出成员函数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altLang="zh-CN" dirty="0" smtClean="0"/>
              <a:t>		char s[100];</a:t>
            </a:r>
          </a:p>
          <a:p>
            <a:pPr>
              <a:buNone/>
            </a:pPr>
            <a:r>
              <a:rPr lang="pt-BR" altLang="zh-CN" dirty="0" smtClean="0"/>
              <a:t>		int num;</a:t>
            </a:r>
          </a:p>
          <a:p>
            <a:pPr>
              <a:buNone/>
            </a:pPr>
            <a:r>
              <a:rPr lang="pt-BR" altLang="zh-CN" dirty="0" smtClean="0"/>
              <a:t>		cin.getline(s,2,‘#’);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如输入</a:t>
            </a:r>
            <a:r>
              <a:rPr lang="en-US" altLang="zh-CN" dirty="0" err="1" smtClean="0"/>
              <a:t>abcd</a:t>
            </a:r>
            <a:r>
              <a:rPr lang="en-US" altLang="zh-CN" dirty="0" smtClean="0"/>
              <a:t>#</a:t>
            </a:r>
            <a:endParaRPr lang="pt-BR" altLang="zh-CN" dirty="0" smtClean="0"/>
          </a:p>
          <a:p>
            <a:pPr>
              <a:buNone/>
            </a:pPr>
            <a:r>
              <a:rPr lang="pt-BR" altLang="zh-CN" dirty="0" smtClean="0"/>
              <a:t>		cout&lt;&lt;s&lt;&lt;endl;</a:t>
            </a:r>
          </a:p>
          <a:p>
            <a:pPr>
              <a:buNone/>
            </a:pPr>
            <a:r>
              <a:rPr lang="pt-BR" altLang="zh-CN" dirty="0" smtClean="0"/>
              <a:t>		</a:t>
            </a:r>
            <a:r>
              <a:rPr lang="en-US" altLang="zh-CN" dirty="0" err="1" smtClean="0"/>
              <a:t>cin.clear</a:t>
            </a:r>
            <a:r>
              <a:rPr lang="en-US" altLang="zh-CN" dirty="0" smtClean="0"/>
              <a:t>(0);</a:t>
            </a:r>
            <a:r>
              <a:rPr lang="en-US" altLang="zh-CN" dirty="0" err="1" smtClean="0"/>
              <a:t>cin.sync</a:t>
            </a:r>
            <a:r>
              <a:rPr lang="en-US" altLang="zh-CN" dirty="0" smtClean="0"/>
              <a:t>();  //</a:t>
            </a:r>
            <a:r>
              <a:rPr lang="zh-CN" altLang="en-US" dirty="0" smtClean="0"/>
              <a:t>必须写这两句</a:t>
            </a:r>
            <a:endParaRPr lang="pt-BR" altLang="zh-CN" dirty="0" smtClean="0"/>
          </a:p>
          <a:p>
            <a:pPr>
              <a:buNone/>
            </a:pPr>
            <a:r>
              <a:rPr lang="pt-BR" altLang="zh-CN" dirty="0" smtClean="0"/>
              <a:t>		cin&gt;&gt;num;  </a:t>
            </a:r>
          </a:p>
          <a:p>
            <a:pPr>
              <a:buNone/>
            </a:pPr>
            <a:r>
              <a:rPr lang="pt-BR" altLang="zh-CN" dirty="0" smtClean="0"/>
              <a:t>		cout&lt;&lt;num&lt;&lt;endl;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717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663300"/>
                </a:solidFill>
              </a:rPr>
              <a:t>10.2 </a:t>
            </a:r>
            <a:r>
              <a:rPr lang="zh-CN" altLang="en-US" dirty="0" smtClean="0">
                <a:solidFill>
                  <a:srgbClr val="663300"/>
                </a:solidFill>
              </a:rPr>
              <a:t>文件</a:t>
            </a:r>
            <a:r>
              <a:rPr lang="zh-CN" altLang="en-US" dirty="0" smtClean="0">
                <a:solidFill>
                  <a:srgbClr val="663300"/>
                </a:solidFill>
              </a:rPr>
              <a:t>的输入与输出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根据文件（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）内容的数据格式，可分为两类：</a:t>
            </a:r>
            <a:r>
              <a:rPr kumimoji="1" lang="zh-CN" altLang="en-US" b="1" dirty="0" smtClean="0"/>
              <a:t>二进制</a:t>
            </a:r>
            <a:r>
              <a:rPr kumimoji="1" lang="zh-CN" altLang="en-US" dirty="0" smtClean="0"/>
              <a:t>文件和</a:t>
            </a:r>
            <a:r>
              <a:rPr kumimoji="1" lang="zh-CN" altLang="en-US" b="1" dirty="0" smtClean="0"/>
              <a:t>文本</a:t>
            </a:r>
            <a:r>
              <a:rPr kumimoji="1" lang="zh-CN" altLang="en-US" dirty="0" smtClean="0"/>
              <a:t>文件。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文本文件由字符序列组成，也称</a:t>
            </a:r>
            <a:r>
              <a:rPr kumimoji="1" lang="en-US" altLang="zh-CN" dirty="0" smtClean="0"/>
              <a:t>ASCII</a:t>
            </a:r>
            <a:r>
              <a:rPr kumimoji="1" lang="zh-CN" altLang="en-US" dirty="0" smtClean="0"/>
              <a:t>码文件，在文本文件中存取的最小信息单位为字符（</a:t>
            </a:r>
            <a:r>
              <a:rPr kumimoji="1" lang="en-US" altLang="zh-CN" dirty="0" smtClean="0"/>
              <a:t>character</a:t>
            </a:r>
            <a:r>
              <a:rPr kumimoji="1" lang="zh-CN" altLang="en-US" dirty="0" smtClean="0"/>
              <a:t>），而二进制文件中存取的最小信息单位为字节（</a:t>
            </a:r>
            <a:r>
              <a:rPr kumimoji="1" lang="en-US" altLang="zh-CN" dirty="0" smtClean="0"/>
              <a:t>Byte</a:t>
            </a:r>
            <a:r>
              <a:rPr kumimoji="1" lang="zh-CN" altLang="en-US" dirty="0" smtClean="0"/>
              <a:t>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文本文件的读写容易理解，二进制文件读写效率较高。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读写文件需包含头文件</a:t>
            </a:r>
            <a:r>
              <a:rPr kumimoji="1" lang="en-US" altLang="zh-CN" dirty="0" err="1" smtClean="0"/>
              <a:t>fstream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58778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读写文件四部曲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en-US" altLang="zh-CN" b="1" dirty="0" smtClean="0"/>
              <a:t>1</a:t>
            </a:r>
            <a:r>
              <a:rPr kumimoji="1" lang="zh-CN" altLang="en-US" b="1" dirty="0" smtClean="0"/>
              <a:t>、定义文件对象，根据读写方式区分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FF0000"/>
                </a:solidFill>
              </a:rPr>
              <a:t>	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ifstream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ifile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；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只输入用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FF0000"/>
                </a:solidFill>
              </a:rPr>
              <a:t>	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ofstream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ofile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；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只输出用</a:t>
            </a:r>
          </a:p>
          <a:p>
            <a:pPr algn="just">
              <a:buNone/>
            </a:pPr>
            <a:r>
              <a:rPr kumimoji="1" lang="en-US" altLang="zh-CN" b="1" dirty="0" smtClean="0">
                <a:solidFill>
                  <a:srgbClr val="FF0000"/>
                </a:solidFill>
              </a:rPr>
              <a:t>	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fstream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iofile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；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既输入又输出用</a:t>
            </a:r>
            <a:r>
              <a:rPr kumimoji="1" lang="zh-CN" altLang="en-US" b="1" dirty="0" smtClean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8359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读写文件四部曲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、使用文件流对象的成员函数打开一个磁盘文件。这样在文件流对象和磁盘文件名之间建立联系。以</a:t>
            </a:r>
            <a:r>
              <a:rPr kumimoji="1" lang="en-US" altLang="zh-CN" b="1" dirty="0" err="1" smtClean="0"/>
              <a:t>ifstream</a:t>
            </a:r>
            <a:r>
              <a:rPr kumimoji="1" lang="zh-CN" altLang="en-US" b="1" dirty="0" smtClean="0"/>
              <a:t>类</a:t>
            </a:r>
            <a:r>
              <a:rPr kumimoji="1" lang="zh-CN" altLang="en-US" dirty="0" smtClean="0"/>
              <a:t>为例：</a:t>
            </a:r>
            <a:endParaRPr kumimoji="1" lang="en-US" altLang="zh-CN" dirty="0" smtClean="0"/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CC"/>
                </a:solidFill>
              </a:rPr>
              <a:t>	void</a:t>
            </a:r>
            <a:r>
              <a:rPr kumimoji="1" lang="en-US" altLang="zh-CN" b="1" dirty="0" smtClean="0">
                <a:solidFill>
                  <a:srgbClr val="3333CC"/>
                </a:solidFill>
              </a:rPr>
              <a:t> </a:t>
            </a:r>
            <a:r>
              <a:rPr kumimoji="1" lang="en-US" altLang="zh-CN" b="1" dirty="0" err="1" smtClean="0"/>
              <a:t>ifstream</a:t>
            </a:r>
            <a:r>
              <a:rPr kumimoji="1" lang="en-US" altLang="zh-CN" b="1" dirty="0" smtClean="0"/>
              <a:t>::open(</a:t>
            </a:r>
            <a:r>
              <a:rPr kumimoji="1" lang="en-US" altLang="zh-CN" b="1" dirty="0" smtClean="0">
                <a:solidFill>
                  <a:srgbClr val="0000CC"/>
                </a:solidFill>
              </a:rPr>
              <a:t>const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smtClean="0">
                <a:solidFill>
                  <a:srgbClr val="0000CC"/>
                </a:solidFill>
              </a:rPr>
              <a:t>char</a:t>
            </a:r>
            <a:r>
              <a:rPr kumimoji="1" lang="en-US" altLang="zh-CN" b="1" dirty="0" smtClean="0"/>
              <a:t>*,</a:t>
            </a:r>
            <a:r>
              <a:rPr kumimoji="1" lang="en-US" altLang="zh-CN" b="1" dirty="0" smtClean="0">
                <a:solidFill>
                  <a:srgbClr val="0000CC"/>
                </a:solidFill>
              </a:rPr>
              <a:t>int </a:t>
            </a:r>
            <a:r>
              <a:rPr kumimoji="1" lang="en-US" altLang="zh-CN" b="1" dirty="0" smtClean="0"/>
              <a:t>=</a:t>
            </a:r>
            <a:r>
              <a:rPr kumimoji="1" lang="en-US" altLang="zh-CN" b="1" dirty="0" err="1" smtClean="0"/>
              <a:t>ios</a:t>
            </a:r>
            <a:r>
              <a:rPr kumimoji="1" lang="en-US" altLang="zh-CN" b="1" dirty="0" smtClean="0"/>
              <a:t>::in,   </a:t>
            </a:r>
            <a:r>
              <a:rPr kumimoji="1" lang="en-US" altLang="zh-CN" b="1" dirty="0" smtClean="0">
                <a:solidFill>
                  <a:srgbClr val="0000CC"/>
                </a:solidFill>
              </a:rPr>
              <a:t>int</a:t>
            </a:r>
            <a:r>
              <a:rPr kumimoji="1" lang="en-US" altLang="zh-CN" b="1" dirty="0" smtClean="0"/>
              <a:t>=</a:t>
            </a:r>
            <a:r>
              <a:rPr kumimoji="1" lang="en-US" altLang="zh-CN" b="1" dirty="0" err="1" smtClean="0"/>
              <a:t>filebuf</a:t>
            </a:r>
            <a:r>
              <a:rPr kumimoji="1" lang="en-US" altLang="zh-CN" b="1" dirty="0" smtClean="0"/>
              <a:t>::</a:t>
            </a:r>
            <a:r>
              <a:rPr kumimoji="1" lang="en-US" altLang="zh-CN" b="1" dirty="0" err="1" smtClean="0"/>
              <a:t>openprot</a:t>
            </a:r>
            <a:r>
              <a:rPr kumimoji="1" lang="en-US" altLang="zh-CN" b="1" dirty="0" smtClean="0"/>
              <a:t>);</a:t>
            </a:r>
          </a:p>
          <a:p>
            <a:pPr>
              <a:buNone/>
            </a:pPr>
            <a:r>
              <a:rPr kumimoji="1" lang="en-US" altLang="zh-CN" b="1" dirty="0" smtClean="0"/>
              <a:t>	</a:t>
            </a:r>
            <a:r>
              <a:rPr kumimoji="1" lang="zh-CN" altLang="en-US" dirty="0" smtClean="0"/>
              <a:t>其中参数一是字符串形式的文件名，参数二是打开方式，参数三一般使用默认值。</a:t>
            </a:r>
            <a:endParaRPr kumimoji="1" lang="en-US" altLang="zh-CN" dirty="0" smtClean="0"/>
          </a:p>
          <a:p>
            <a:pPr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注意：如果文件名中包含路径，</a:t>
            </a:r>
            <a:r>
              <a:rPr kumimoji="1" lang="en-US" altLang="zh-CN" dirty="0" smtClean="0"/>
              <a:t>\</a:t>
            </a:r>
            <a:r>
              <a:rPr kumimoji="1" lang="zh-CN" altLang="en-US" dirty="0" smtClean="0"/>
              <a:t>符号必须连续使用，如</a:t>
            </a:r>
            <a:r>
              <a:rPr kumimoji="1" lang="en-US" altLang="zh-CN" dirty="0" smtClean="0"/>
              <a:t>d:\\my.txt	</a:t>
            </a:r>
            <a:endParaRPr kumimoji="1"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9535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663300"/>
                </a:solidFill>
              </a:rPr>
              <a:t>10.1 C</a:t>
            </a:r>
            <a:r>
              <a:rPr lang="en-US" altLang="zh-CN" dirty="0" smtClean="0">
                <a:solidFill>
                  <a:srgbClr val="663300"/>
                </a:solidFill>
              </a:rPr>
              <a:t>++</a:t>
            </a:r>
            <a:r>
              <a:rPr lang="zh-CN" altLang="en-US" dirty="0" smtClean="0">
                <a:solidFill>
                  <a:srgbClr val="663300"/>
                </a:solidFill>
              </a:rPr>
              <a:t>的基本流类体系</a:t>
            </a:r>
            <a:endParaRPr lang="zh-CN" altLang="en-US" dirty="0"/>
          </a:p>
        </p:txBody>
      </p:sp>
      <p:grpSp>
        <p:nvGrpSpPr>
          <p:cNvPr id="4" name="Group 1033"/>
          <p:cNvGrpSpPr>
            <a:grpSpLocks noGrp="1"/>
          </p:cNvGrpSpPr>
          <p:nvPr/>
        </p:nvGrpSpPr>
        <p:grpSpPr bwMode="auto">
          <a:xfrm>
            <a:off x="982663" y="1676400"/>
            <a:ext cx="7884847" cy="4737100"/>
            <a:chOff x="342" y="1616"/>
            <a:chExt cx="5105" cy="2140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2154" y="1616"/>
              <a:ext cx="1088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>
                  <a:latin typeface="+mj-ea"/>
                  <a:ea typeface="+mj-ea"/>
                </a:rPr>
                <a:t>basic_ </a:t>
              </a:r>
              <a:r>
                <a:rPr lang="en-US" altLang="zh-CN" sz="2000" b="1" dirty="0" err="1">
                  <a:latin typeface="+mj-ea"/>
                  <a:ea typeface="+mj-ea"/>
                </a:rPr>
                <a:t>ios</a:t>
              </a:r>
              <a:endParaRPr lang="en-US" altLang="zh-CN" sz="2000" b="1" dirty="0">
                <a:latin typeface="+mj-ea"/>
                <a:ea typeface="+mj-ea"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3878" y="1616"/>
              <a:ext cx="1569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>
                  <a:latin typeface="+mj-ea"/>
                  <a:ea typeface="+mj-ea"/>
                </a:rPr>
                <a:t>basic_ </a:t>
              </a:r>
              <a:r>
                <a:rPr lang="en-US" altLang="zh-CN" sz="2000" b="1" dirty="0" err="1">
                  <a:latin typeface="+mj-ea"/>
                  <a:ea typeface="+mj-ea"/>
                </a:rPr>
                <a:t>streambuf</a:t>
              </a:r>
              <a:endParaRPr lang="en-US" altLang="zh-CN" sz="2000" b="1" dirty="0">
                <a:latin typeface="+mj-ea"/>
                <a:ea typeface="+mj-ea"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1258" y="2301"/>
              <a:ext cx="1533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>
                  <a:latin typeface="+mj-ea"/>
                  <a:ea typeface="+mj-ea"/>
                </a:rPr>
                <a:t>basic_ </a:t>
              </a:r>
              <a:r>
                <a:rPr lang="en-US" altLang="zh-CN" sz="2000" b="1" dirty="0" err="1">
                  <a:latin typeface="+mj-ea"/>
                  <a:ea typeface="+mj-ea"/>
                </a:rPr>
                <a:t>istream</a:t>
              </a:r>
              <a:endParaRPr lang="en-US" altLang="zh-CN" sz="2000" b="1" dirty="0">
                <a:latin typeface="+mj-ea"/>
                <a:ea typeface="+mj-ea"/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836" y="2301"/>
              <a:ext cx="1366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>
                  <a:latin typeface="+mj-ea"/>
                  <a:ea typeface="+mj-ea"/>
                </a:rPr>
                <a:t>basic_ </a:t>
              </a:r>
              <a:r>
                <a:rPr lang="en-US" altLang="zh-CN" sz="2000" b="1" dirty="0" err="1">
                  <a:latin typeface="+mj-ea"/>
                  <a:ea typeface="+mj-ea"/>
                </a:rPr>
                <a:t>ostream</a:t>
              </a:r>
              <a:endParaRPr lang="en-US" altLang="zh-CN" sz="2000" b="1" dirty="0">
                <a:latin typeface="+mj-ea"/>
                <a:ea typeface="+mj-ea"/>
              </a:endParaRPr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342" y="2981"/>
              <a:ext cx="1404" cy="25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>
                  <a:latin typeface="+mj-ea"/>
                  <a:ea typeface="+mj-ea"/>
                </a:rPr>
                <a:t>basic_ </a:t>
              </a:r>
              <a:r>
                <a:rPr lang="en-US" altLang="zh-CN" sz="2000" b="1" dirty="0" err="1">
                  <a:latin typeface="+mj-ea"/>
                  <a:ea typeface="+mj-ea"/>
                </a:rPr>
                <a:t>ifstream</a:t>
              </a:r>
              <a:endParaRPr lang="en-US" altLang="zh-CN" sz="2000" b="1" dirty="0">
                <a:latin typeface="+mj-ea"/>
                <a:ea typeface="+mj-ea"/>
              </a:endParaRP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2018" y="2976"/>
              <a:ext cx="1399" cy="25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2000" b="1" dirty="0">
                  <a:latin typeface="+mj-ea"/>
                  <a:ea typeface="+mj-ea"/>
                </a:rPr>
                <a:t>basic_ </a:t>
              </a:r>
              <a:r>
                <a:rPr lang="en-US" altLang="zh-CN" sz="2000" b="1" dirty="0" err="1">
                  <a:latin typeface="+mj-ea"/>
                  <a:ea typeface="+mj-ea"/>
                </a:rPr>
                <a:t>iostream</a:t>
              </a:r>
              <a:endParaRPr lang="en-US" altLang="zh-CN" sz="2000" b="1" dirty="0">
                <a:latin typeface="+mj-ea"/>
                <a:ea typeface="+mj-ea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3606" y="2985"/>
              <a:ext cx="1437" cy="25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>
                  <a:latin typeface="+mj-ea"/>
                  <a:ea typeface="+mj-ea"/>
                </a:rPr>
                <a:t>basic_ </a:t>
              </a:r>
              <a:r>
                <a:rPr lang="en-US" altLang="zh-CN" sz="2000" b="1" dirty="0" err="1">
                  <a:latin typeface="+mj-ea"/>
                  <a:ea typeface="+mj-ea"/>
                </a:rPr>
                <a:t>ofstream</a:t>
              </a:r>
              <a:endParaRPr lang="en-US" altLang="zh-CN" sz="2000" b="1" dirty="0">
                <a:latin typeface="+mj-ea"/>
                <a:ea typeface="+mj-ea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2064" y="3499"/>
              <a:ext cx="1373" cy="25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>
                  <a:latin typeface="+mj-ea"/>
                  <a:ea typeface="+mj-ea"/>
                </a:rPr>
                <a:t>basic_ </a:t>
              </a:r>
              <a:r>
                <a:rPr lang="en-US" altLang="zh-CN" sz="2000" b="1" dirty="0" err="1">
                  <a:latin typeface="+mj-ea"/>
                  <a:ea typeface="+mj-ea"/>
                </a:rPr>
                <a:t>fstream</a:t>
              </a:r>
              <a:endParaRPr lang="en-US" altLang="zh-CN" sz="2000" b="1" dirty="0">
                <a:latin typeface="+mj-ea"/>
                <a:ea typeface="+mj-ea"/>
              </a:endParaRP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V="1">
              <a:off x="3243" y="1752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243" y="1752"/>
              <a:ext cx="635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 sz="2200" b="1">
                  <a:latin typeface="+mj-ea"/>
                  <a:ea typeface="+mj-ea"/>
                </a:rPr>
                <a:t>指针</a:t>
              </a:r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V="1">
              <a:off x="1980" y="1872"/>
              <a:ext cx="660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 flipH="1" flipV="1">
              <a:off x="2849" y="1872"/>
              <a:ext cx="660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 flipV="1">
              <a:off x="1358" y="2557"/>
              <a:ext cx="660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 flipV="1">
              <a:off x="2104" y="2557"/>
              <a:ext cx="329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 flipV="1">
              <a:off x="2973" y="2557"/>
              <a:ext cx="331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 flipV="1">
              <a:off x="3470" y="2557"/>
              <a:ext cx="495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 flipV="1">
              <a:off x="2725" y="3242"/>
              <a:ext cx="0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811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读写文件的打开方式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982663" y="1676397"/>
          <a:ext cx="7704138" cy="4253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046"/>
                <a:gridCol w="2568046"/>
                <a:gridCol w="2568046"/>
              </a:tblGrid>
              <a:tr h="6076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j-ea"/>
                          <a:ea typeface="+mj-ea"/>
                        </a:rPr>
                        <a:t>打开方式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j-ea"/>
                          <a:ea typeface="+mj-ea"/>
                        </a:rPr>
                        <a:t>读</a:t>
                      </a:r>
                      <a:r>
                        <a:rPr lang="en-US" altLang="zh-CN" sz="2400" b="1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sz="2400" b="1" dirty="0" smtClean="0">
                          <a:latin typeface="+mj-ea"/>
                          <a:ea typeface="+mj-ea"/>
                        </a:rPr>
                        <a:t>写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j-ea"/>
                          <a:ea typeface="+mj-ea"/>
                        </a:rPr>
                        <a:t>说明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607621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latin typeface="+mj-ea"/>
                          <a:ea typeface="+mj-ea"/>
                        </a:rPr>
                        <a:t>ios</a:t>
                      </a:r>
                      <a:r>
                        <a:rPr lang="en-US" altLang="zh-CN" sz="2400" b="1" dirty="0" smtClean="0">
                          <a:latin typeface="+mj-ea"/>
                          <a:ea typeface="+mj-ea"/>
                        </a:rPr>
                        <a:t>::in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只读方式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文件不存在报错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6076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 smtClean="0">
                          <a:latin typeface="+mj-ea"/>
                          <a:ea typeface="+mj-ea"/>
                        </a:rPr>
                        <a:t>ios</a:t>
                      </a:r>
                      <a:r>
                        <a:rPr lang="en-US" altLang="zh-CN" sz="2400" b="1" dirty="0" smtClean="0">
                          <a:latin typeface="+mj-ea"/>
                          <a:ea typeface="+mj-ea"/>
                        </a:rPr>
                        <a:t>::out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只写方式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文件存在覆盖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60762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err="1" smtClean="0">
                          <a:latin typeface="+mj-ea"/>
                          <a:ea typeface="+mj-ea"/>
                        </a:rPr>
                        <a:t>ios</a:t>
                      </a:r>
                      <a:r>
                        <a:rPr lang="en-US" altLang="zh-CN" sz="2400" b="1" dirty="0" smtClean="0">
                          <a:latin typeface="+mj-ea"/>
                          <a:ea typeface="+mj-ea"/>
                        </a:rPr>
                        <a:t>::</a:t>
                      </a:r>
                      <a:r>
                        <a:rPr kumimoji="1" lang="en-US" altLang="zh-CN" sz="2400" b="1" dirty="0" smtClean="0">
                          <a:latin typeface="+mj-ea"/>
                          <a:ea typeface="+mj-ea"/>
                        </a:rPr>
                        <a:t>ate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定位到尾部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等待后续操作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607621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latin typeface="+mj-ea"/>
                          <a:ea typeface="+mj-ea"/>
                        </a:rPr>
                        <a:t>ios</a:t>
                      </a:r>
                      <a:r>
                        <a:rPr lang="en-US" altLang="zh-CN" sz="2400" b="1" dirty="0" smtClean="0">
                          <a:latin typeface="+mj-ea"/>
                          <a:ea typeface="+mj-ea"/>
                        </a:rPr>
                        <a:t>::</a:t>
                      </a:r>
                      <a:r>
                        <a:rPr kumimoji="1" lang="en-US" altLang="zh-CN" sz="2400" b="1" dirty="0" smtClean="0">
                          <a:latin typeface="+mj-ea"/>
                          <a:ea typeface="+mj-ea"/>
                        </a:rPr>
                        <a:t>app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只写追加方式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文件存在继续写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607621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latin typeface="+mj-ea"/>
                          <a:ea typeface="+mj-ea"/>
                        </a:rPr>
                        <a:t>ios</a:t>
                      </a:r>
                      <a:r>
                        <a:rPr lang="en-US" altLang="zh-CN" sz="2400" b="1" dirty="0" smtClean="0">
                          <a:latin typeface="+mj-ea"/>
                          <a:ea typeface="+mj-ea"/>
                        </a:rPr>
                        <a:t>::</a:t>
                      </a:r>
                      <a:r>
                        <a:rPr lang="en-US" altLang="zh-CN" sz="2400" b="1" dirty="0" err="1" smtClean="0">
                          <a:latin typeface="+mj-ea"/>
                          <a:ea typeface="+mj-ea"/>
                        </a:rPr>
                        <a:t>trunc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覆盖方式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607621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latin typeface="+mj-ea"/>
                          <a:ea typeface="+mj-ea"/>
                        </a:rPr>
                        <a:t>ios</a:t>
                      </a:r>
                      <a:r>
                        <a:rPr lang="en-US" altLang="zh-CN" sz="2400" b="1" dirty="0" smtClean="0">
                          <a:latin typeface="+mj-ea"/>
                          <a:ea typeface="+mj-ea"/>
                        </a:rPr>
                        <a:t>::</a:t>
                      </a:r>
                      <a:r>
                        <a:rPr kumimoji="1" lang="en-US" altLang="zh-CN" sz="2400" b="1" dirty="0" smtClean="0">
                          <a:latin typeface="+mj-ea"/>
                          <a:ea typeface="+mj-ea"/>
                        </a:rPr>
                        <a:t>binary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二进制必须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37175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读写文件的四部曲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zh-CN" altLang="en-US" sz="2400" b="1" dirty="0" smtClean="0"/>
              <a:t>三个文件流类都重载了一个带默认参数的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构造函数</a:t>
            </a:r>
            <a:r>
              <a:rPr kumimoji="1" lang="zh-CN" altLang="en-US" sz="2400" b="1" dirty="0" smtClean="0"/>
              <a:t>，功能与</a:t>
            </a:r>
            <a:r>
              <a:rPr kumimoji="1" lang="en-US" altLang="zh-CN" sz="2400" b="1" dirty="0" smtClean="0"/>
              <a:t>open</a:t>
            </a:r>
            <a:r>
              <a:rPr kumimoji="1" lang="zh-CN" altLang="en-US" sz="2400" b="1" dirty="0" smtClean="0"/>
              <a:t>函数一样：</a:t>
            </a:r>
          </a:p>
          <a:p>
            <a:pPr algn="just"/>
            <a:r>
              <a:rPr kumimoji="1" lang="en-US" altLang="zh-CN" sz="2400" b="1" dirty="0" err="1" smtClean="0"/>
              <a:t>ifstream</a:t>
            </a:r>
            <a:r>
              <a:rPr kumimoji="1" lang="en-US" altLang="zh-CN" sz="2400" b="1" dirty="0" smtClean="0"/>
              <a:t>::</a:t>
            </a:r>
            <a:r>
              <a:rPr kumimoji="1" lang="en-US" altLang="zh-CN" sz="2400" b="1" dirty="0" err="1" smtClean="0"/>
              <a:t>ifstream</a:t>
            </a:r>
            <a:r>
              <a:rPr kumimoji="1" lang="en-US" altLang="zh-CN" sz="2400" b="1" dirty="0" smtClean="0"/>
              <a:t>(</a:t>
            </a:r>
            <a:r>
              <a:rPr kumimoji="1" lang="en-US" altLang="zh-CN" sz="2400" b="1" dirty="0" smtClean="0">
                <a:solidFill>
                  <a:srgbClr val="0000CC"/>
                </a:solidFill>
              </a:rPr>
              <a:t>const</a:t>
            </a:r>
            <a:r>
              <a:rPr kumimoji="1" lang="en-US" altLang="zh-CN" sz="2400" b="1" dirty="0" smtClean="0">
                <a:solidFill>
                  <a:srgbClr val="3333CC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0000CC"/>
                </a:solidFill>
              </a:rPr>
              <a:t>char</a:t>
            </a:r>
            <a:r>
              <a:rPr kumimoji="1" lang="en-US" altLang="zh-CN" sz="2400" b="1" dirty="0" smtClean="0"/>
              <a:t>*, </a:t>
            </a:r>
            <a:r>
              <a:rPr kumimoji="1" lang="en-US" altLang="zh-CN" sz="2400" b="1" dirty="0" smtClean="0">
                <a:solidFill>
                  <a:srgbClr val="0000CC"/>
                </a:solidFill>
              </a:rPr>
              <a:t>int</a:t>
            </a:r>
            <a:r>
              <a:rPr kumimoji="1" lang="en-US" altLang="zh-CN" sz="2400" b="1" dirty="0" smtClean="0"/>
              <a:t>=</a:t>
            </a:r>
            <a:r>
              <a:rPr kumimoji="1" lang="en-US" altLang="zh-CN" sz="2400" b="1" dirty="0" err="1" smtClean="0"/>
              <a:t>ios</a:t>
            </a:r>
            <a:r>
              <a:rPr kumimoji="1" lang="en-US" altLang="zh-CN" sz="2400" b="1" dirty="0" smtClean="0"/>
              <a:t>::in,</a:t>
            </a:r>
          </a:p>
          <a:p>
            <a:pPr algn="just">
              <a:buNone/>
            </a:pPr>
            <a:r>
              <a:rPr kumimoji="1" lang="en-US" altLang="zh-CN" sz="2400" b="1" dirty="0" smtClean="0">
                <a:solidFill>
                  <a:srgbClr val="3333CC"/>
                </a:solidFill>
              </a:rPr>
              <a:t>	</a:t>
            </a:r>
            <a:r>
              <a:rPr kumimoji="1" lang="en-US" altLang="zh-CN" sz="2400" b="1" dirty="0" smtClean="0">
                <a:solidFill>
                  <a:srgbClr val="0000CC"/>
                </a:solidFill>
              </a:rPr>
              <a:t>int</a:t>
            </a:r>
            <a:r>
              <a:rPr kumimoji="1" lang="en-US" altLang="zh-CN" sz="2400" b="1" dirty="0" smtClean="0"/>
              <a:t>=</a:t>
            </a:r>
            <a:r>
              <a:rPr kumimoji="1" lang="en-US" altLang="zh-CN" sz="2400" b="1" dirty="0" err="1" smtClean="0"/>
              <a:t>filebuf</a:t>
            </a:r>
            <a:r>
              <a:rPr kumimoji="1" lang="en-US" altLang="zh-CN" sz="2400" b="1" dirty="0" smtClean="0"/>
              <a:t>::</a:t>
            </a:r>
            <a:r>
              <a:rPr kumimoji="1" lang="en-US" altLang="zh-CN" sz="2400" b="1" dirty="0" err="1" smtClean="0"/>
              <a:t>openprot</a:t>
            </a:r>
            <a:r>
              <a:rPr kumimoji="1" lang="en-US" altLang="zh-CN" sz="2400" b="1" dirty="0" smtClean="0"/>
              <a:t>);</a:t>
            </a:r>
          </a:p>
          <a:p>
            <a:pPr algn="just"/>
            <a:r>
              <a:rPr kumimoji="1" lang="en-US" altLang="zh-CN" sz="2400" b="1" dirty="0" err="1" smtClean="0"/>
              <a:t>ofstream</a:t>
            </a:r>
            <a:r>
              <a:rPr kumimoji="1" lang="en-US" altLang="zh-CN" sz="2400" b="1" dirty="0" smtClean="0"/>
              <a:t>::</a:t>
            </a:r>
            <a:r>
              <a:rPr kumimoji="1" lang="en-US" altLang="zh-CN" sz="2400" b="1" dirty="0" err="1" smtClean="0"/>
              <a:t>ofstream</a:t>
            </a:r>
            <a:r>
              <a:rPr kumimoji="1" lang="en-US" altLang="zh-CN" sz="2400" b="1" dirty="0" smtClean="0"/>
              <a:t>(</a:t>
            </a:r>
            <a:r>
              <a:rPr kumimoji="1" lang="en-US" altLang="zh-CN" sz="2400" b="1" dirty="0" smtClean="0">
                <a:solidFill>
                  <a:srgbClr val="0000CC"/>
                </a:solidFill>
              </a:rPr>
              <a:t>const</a:t>
            </a:r>
            <a:r>
              <a:rPr kumimoji="1" lang="en-US" altLang="zh-CN" sz="2400" b="1" dirty="0" smtClean="0"/>
              <a:t> </a:t>
            </a:r>
            <a:r>
              <a:rPr kumimoji="1" lang="en-US" altLang="zh-CN" sz="2400" b="1" dirty="0" smtClean="0">
                <a:solidFill>
                  <a:srgbClr val="0000CC"/>
                </a:solidFill>
              </a:rPr>
              <a:t>char</a:t>
            </a:r>
            <a:r>
              <a:rPr kumimoji="1" lang="en-US" altLang="zh-CN" sz="2400" b="1" dirty="0" smtClean="0"/>
              <a:t>*,</a:t>
            </a:r>
            <a:r>
              <a:rPr kumimoji="1" lang="en-US" altLang="zh-CN" sz="2400" b="1" dirty="0" smtClean="0">
                <a:solidFill>
                  <a:srgbClr val="0000CC"/>
                </a:solidFill>
              </a:rPr>
              <a:t>int</a:t>
            </a:r>
            <a:r>
              <a:rPr kumimoji="1" lang="en-US" altLang="zh-CN" sz="2400" b="1" dirty="0" smtClean="0"/>
              <a:t>=</a:t>
            </a:r>
            <a:r>
              <a:rPr kumimoji="1" lang="en-US" altLang="zh-CN" sz="2400" b="1" dirty="0" err="1" smtClean="0"/>
              <a:t>ios</a:t>
            </a:r>
            <a:r>
              <a:rPr kumimoji="1" lang="en-US" altLang="zh-CN" sz="2400" b="1" dirty="0" smtClean="0"/>
              <a:t>::out, </a:t>
            </a:r>
          </a:p>
          <a:p>
            <a:pPr algn="just">
              <a:buNone/>
            </a:pPr>
            <a:r>
              <a:rPr kumimoji="1" lang="en-US" altLang="zh-CN" sz="2400" b="1" dirty="0" smtClean="0"/>
              <a:t>        </a:t>
            </a:r>
            <a:r>
              <a:rPr kumimoji="1" lang="en-US" altLang="zh-CN" sz="2400" b="1" dirty="0" smtClean="0">
                <a:solidFill>
                  <a:srgbClr val="0000CC"/>
                </a:solidFill>
              </a:rPr>
              <a:t> int</a:t>
            </a:r>
            <a:r>
              <a:rPr kumimoji="1" lang="en-US" altLang="zh-CN" sz="2400" b="1" dirty="0" smtClean="0"/>
              <a:t>=</a:t>
            </a:r>
            <a:r>
              <a:rPr kumimoji="1" lang="en-US" altLang="zh-CN" sz="2400" b="1" dirty="0" err="1" smtClean="0"/>
              <a:t>filebuf</a:t>
            </a:r>
            <a:r>
              <a:rPr kumimoji="1" lang="en-US" altLang="zh-CN" sz="2400" b="1" dirty="0" smtClean="0"/>
              <a:t>::</a:t>
            </a:r>
            <a:r>
              <a:rPr kumimoji="1" lang="en-US" altLang="zh-CN" sz="2400" b="1" dirty="0" err="1" smtClean="0"/>
              <a:t>openprot</a:t>
            </a:r>
            <a:r>
              <a:rPr kumimoji="1" lang="en-US" altLang="zh-CN" sz="2400" b="1" dirty="0" smtClean="0"/>
              <a:t>);</a:t>
            </a:r>
          </a:p>
          <a:p>
            <a:pPr algn="just"/>
            <a:r>
              <a:rPr kumimoji="1" lang="en-US" altLang="zh-CN" sz="2400" b="1" dirty="0" err="1" smtClean="0"/>
              <a:t>fstream</a:t>
            </a:r>
            <a:r>
              <a:rPr kumimoji="1" lang="en-US" altLang="zh-CN" sz="2400" b="1" dirty="0" smtClean="0"/>
              <a:t>::</a:t>
            </a:r>
            <a:r>
              <a:rPr kumimoji="1" lang="en-US" altLang="zh-CN" sz="2400" b="1" dirty="0" err="1" smtClean="0"/>
              <a:t>fstream</a:t>
            </a:r>
            <a:r>
              <a:rPr kumimoji="1" lang="en-US" altLang="zh-CN" sz="2400" b="1" dirty="0" smtClean="0"/>
              <a:t>(</a:t>
            </a:r>
            <a:r>
              <a:rPr kumimoji="1" lang="en-US" altLang="zh-CN" sz="2400" b="1" dirty="0" smtClean="0">
                <a:solidFill>
                  <a:srgbClr val="0000CC"/>
                </a:solidFill>
              </a:rPr>
              <a:t>const char</a:t>
            </a:r>
            <a:r>
              <a:rPr kumimoji="1" lang="en-US" altLang="zh-CN" sz="2400" b="1" dirty="0" smtClean="0"/>
              <a:t>*,</a:t>
            </a:r>
            <a:r>
              <a:rPr kumimoji="1" lang="en-US" altLang="zh-CN" sz="2400" b="1" dirty="0" smtClean="0">
                <a:solidFill>
                  <a:srgbClr val="0000CC"/>
                </a:solidFill>
              </a:rPr>
              <a:t>int</a:t>
            </a:r>
            <a:r>
              <a:rPr kumimoji="1" lang="en-US" altLang="zh-CN" sz="2400" b="1" dirty="0" smtClean="0"/>
              <a:t>,</a:t>
            </a:r>
          </a:p>
          <a:p>
            <a:pPr algn="just">
              <a:buNone/>
            </a:pPr>
            <a:r>
              <a:rPr kumimoji="1" lang="en-US" altLang="zh-CN" sz="2400" b="1" dirty="0" smtClean="0"/>
              <a:t>         </a:t>
            </a:r>
            <a:r>
              <a:rPr kumimoji="1" lang="en-US" altLang="zh-CN" sz="2400" b="1" dirty="0" smtClean="0">
                <a:solidFill>
                  <a:srgbClr val="0000CC"/>
                </a:solidFill>
              </a:rPr>
              <a:t>int</a:t>
            </a:r>
            <a:r>
              <a:rPr kumimoji="1" lang="en-US" altLang="zh-CN" sz="2400" b="1" dirty="0" smtClean="0"/>
              <a:t>=</a:t>
            </a:r>
            <a:r>
              <a:rPr kumimoji="1" lang="en-US" altLang="zh-CN" sz="2400" b="1" dirty="0" err="1" smtClean="0"/>
              <a:t>filebuf</a:t>
            </a:r>
            <a:r>
              <a:rPr kumimoji="1" lang="en-US" altLang="zh-CN" sz="2400" b="1" dirty="0" smtClean="0"/>
              <a:t>::</a:t>
            </a:r>
            <a:r>
              <a:rPr kumimoji="1" lang="en-US" altLang="zh-CN" sz="2400" b="1" dirty="0" err="1" smtClean="0"/>
              <a:t>operprot</a:t>
            </a:r>
            <a:r>
              <a:rPr kumimoji="1" lang="en-US" altLang="zh-CN" sz="2400" b="1" dirty="0" smtClean="0"/>
              <a:t>);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253094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读写文件的四部曲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zh-CN" altLang="en-US" sz="2400" dirty="0" smtClean="0"/>
              <a:t>打开文件也应该判断是否成功，若成功，文件流对象值为非零值，不成功为</a:t>
            </a:r>
            <a:r>
              <a:rPr kumimoji="1" lang="en-US" altLang="zh-CN" sz="2400" dirty="0" smtClean="0"/>
              <a:t>0</a:t>
            </a:r>
            <a:r>
              <a:rPr kumimoji="1" lang="zh-CN" altLang="en-US" sz="2400" dirty="0" smtClean="0"/>
              <a:t>（</a:t>
            </a:r>
            <a:r>
              <a:rPr kumimoji="1" lang="en-US" altLang="zh-CN" sz="2400" dirty="0" smtClean="0"/>
              <a:t>NULL</a:t>
            </a:r>
            <a:r>
              <a:rPr kumimoji="1" lang="zh-CN" altLang="en-US" sz="2400" dirty="0" smtClean="0"/>
              <a:t>）。</a:t>
            </a:r>
          </a:p>
          <a:p>
            <a:pPr algn="just"/>
            <a:r>
              <a:rPr kumimoji="1" lang="zh-CN" altLang="en-US" sz="2400" dirty="0" smtClean="0"/>
              <a:t>因此打开一个文件完整的程序为：</a:t>
            </a:r>
          </a:p>
          <a:p>
            <a:pPr algn="just">
              <a:buNone/>
            </a:pPr>
            <a:r>
              <a:rPr kumimoji="1" lang="en-US" altLang="zh-CN" sz="2400" dirty="0" smtClean="0"/>
              <a:t>	</a:t>
            </a:r>
            <a:r>
              <a:rPr kumimoji="1" lang="en-US" altLang="zh-CN" sz="2400" dirty="0" err="1" smtClean="0"/>
              <a:t>fstream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iofile</a:t>
            </a:r>
            <a:r>
              <a:rPr kumimoji="1" lang="en-US" altLang="zh-CN" sz="2400" dirty="0" smtClean="0"/>
              <a:t>(”</a:t>
            </a:r>
            <a:r>
              <a:rPr kumimoji="1" lang="en-US" altLang="zh-CN" sz="2400" dirty="0" err="1" smtClean="0"/>
              <a:t>myfile.txt”,ios</a:t>
            </a:r>
            <a:r>
              <a:rPr kumimoji="1" lang="en-US" altLang="zh-CN" sz="2400" dirty="0" smtClean="0"/>
              <a:t>::</a:t>
            </a:r>
            <a:r>
              <a:rPr kumimoji="1" lang="en-US" altLang="zh-CN" sz="2400" dirty="0" err="1" smtClean="0"/>
              <a:t>in|ios</a:t>
            </a:r>
            <a:r>
              <a:rPr kumimoji="1" lang="en-US" altLang="zh-CN" sz="2400" dirty="0" smtClean="0"/>
              <a:t>::out);</a:t>
            </a:r>
          </a:p>
          <a:p>
            <a:pPr algn="just">
              <a:buNone/>
            </a:pPr>
            <a:r>
              <a:rPr kumimoji="1" lang="en-US" altLang="zh-CN" sz="2400" dirty="0" smtClean="0"/>
              <a:t>	if(!</a:t>
            </a:r>
            <a:r>
              <a:rPr kumimoji="1" lang="en-US" altLang="zh-CN" sz="2400" dirty="0" err="1" smtClean="0"/>
              <a:t>iofile</a:t>
            </a:r>
            <a:r>
              <a:rPr kumimoji="1" lang="en-US" altLang="zh-CN" sz="2400" dirty="0" smtClean="0"/>
              <a:t>){  //“!”</a:t>
            </a:r>
            <a:r>
              <a:rPr kumimoji="1" lang="zh-CN" altLang="en-US" sz="2400" dirty="0" smtClean="0"/>
              <a:t>为重载的运算符，见</a:t>
            </a:r>
            <a:r>
              <a:rPr kumimoji="1" lang="en-US" altLang="zh-CN" sz="2400" dirty="0" smtClean="0"/>
              <a:t>9.3.1</a:t>
            </a:r>
            <a:r>
              <a:rPr kumimoji="1" lang="zh-CN" altLang="en-US" sz="2400" dirty="0" smtClean="0"/>
              <a:t>节 </a:t>
            </a:r>
          </a:p>
          <a:p>
            <a:pPr algn="just">
              <a:buNone/>
            </a:pPr>
            <a:r>
              <a:rPr kumimoji="1" lang="en-US" altLang="zh-CN" sz="2400" dirty="0" smtClean="0"/>
              <a:t>	</a:t>
            </a:r>
            <a:r>
              <a:rPr kumimoji="1" lang="en-US" altLang="zh-CN" sz="2400" dirty="0" err="1" smtClean="0"/>
              <a:t>cout</a:t>
            </a:r>
            <a:r>
              <a:rPr kumimoji="1" lang="en-US" altLang="zh-CN" sz="2400" dirty="0" smtClean="0"/>
              <a:t>&lt;&lt;”</a:t>
            </a:r>
            <a:r>
              <a:rPr kumimoji="1" lang="zh-CN" altLang="en-US" sz="2400" dirty="0" smtClean="0"/>
              <a:t>不能打开文件</a:t>
            </a:r>
            <a:r>
              <a:rPr kumimoji="1" lang="en-US" altLang="zh-CN" sz="2400" dirty="0" smtClean="0"/>
              <a:t>:”&lt;&lt;”myfile.txt”&lt;&lt;</a:t>
            </a:r>
            <a:r>
              <a:rPr kumimoji="1" lang="en-US" altLang="zh-CN" sz="2400" dirty="0" err="1" smtClean="0"/>
              <a:t>endl</a:t>
            </a:r>
            <a:r>
              <a:rPr kumimoji="1" lang="en-US" altLang="zh-CN" sz="2400" dirty="0" smtClean="0"/>
              <a:t>;</a:t>
            </a:r>
          </a:p>
          <a:p>
            <a:pPr algn="just">
              <a:buNone/>
            </a:pPr>
            <a:r>
              <a:rPr kumimoji="1" lang="en-US" altLang="zh-CN" sz="2400" dirty="0" smtClean="0"/>
              <a:t>		return -1;</a:t>
            </a:r>
          </a:p>
          <a:p>
            <a:pPr algn="just">
              <a:buNone/>
            </a:pPr>
            <a:r>
              <a:rPr lang="en-US" altLang="zh-CN" sz="2400" dirty="0" smtClean="0"/>
              <a:t>	</a:t>
            </a:r>
            <a:r>
              <a:rPr kumimoji="1" lang="en-US" altLang="zh-CN" sz="2400" dirty="0" smtClean="0"/>
              <a:t>} //</a:t>
            </a:r>
            <a:r>
              <a:rPr kumimoji="1" lang="zh-CN" altLang="en-US" sz="2400" dirty="0" smtClean="0"/>
              <a:t>失败退回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665960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663300"/>
                </a:solidFill>
              </a:rPr>
              <a:t>文本文件的读写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如果将键盘和显示器看成特殊的文件，那么我们熟练的输入输出和文件读写就可以统一概念了。</a:t>
            </a:r>
            <a:endParaRPr lang="en-US" altLang="zh-CN" dirty="0" smtClean="0"/>
          </a:p>
          <a:p>
            <a:r>
              <a:rPr lang="zh-CN" altLang="en-US" b="1" dirty="0" smtClean="0"/>
              <a:t>输入</a:t>
            </a:r>
            <a:r>
              <a:rPr lang="zh-CN" altLang="en-US" dirty="0" smtClean="0"/>
              <a:t> 和 </a:t>
            </a:r>
            <a:r>
              <a:rPr lang="zh-CN" altLang="en-US" b="1" dirty="0" smtClean="0"/>
              <a:t>读文件 </a:t>
            </a:r>
            <a:r>
              <a:rPr lang="zh-CN" altLang="en-US" dirty="0" smtClean="0"/>
              <a:t>本质上是一致的；</a:t>
            </a:r>
            <a:r>
              <a:rPr lang="zh-CN" altLang="en-US" b="1" dirty="0" smtClean="0"/>
              <a:t>输出</a:t>
            </a:r>
            <a:r>
              <a:rPr lang="zh-CN" altLang="en-US" dirty="0" smtClean="0"/>
              <a:t> 和 </a:t>
            </a:r>
            <a:r>
              <a:rPr lang="zh-CN" altLang="en-US" b="1" dirty="0" smtClean="0"/>
              <a:t>写文件</a:t>
            </a:r>
            <a:r>
              <a:rPr lang="zh-CN" altLang="en-US" dirty="0" smtClean="0"/>
              <a:t> 本质上是一致的。</a:t>
            </a:r>
            <a:endParaRPr lang="en-US" altLang="zh-CN" dirty="0" smtClean="0"/>
          </a:p>
          <a:p>
            <a:r>
              <a:rPr lang="zh-CN" altLang="en-US" dirty="0" smtClean="0"/>
              <a:t>因此之前熟悉的运算符和函数都几乎可以直接用于文本文件的读写。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09756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文本读写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按字符复制文件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kumimoji="1" lang="en-US" altLang="zh-CN" sz="2400" dirty="0" smtClean="0">
                <a:solidFill>
                  <a:srgbClr val="3333FF"/>
                </a:solidFill>
              </a:rPr>
              <a:t>	</a:t>
            </a:r>
            <a:r>
              <a:rPr kumimoji="1" lang="en-US" altLang="zh-CN" sz="2400" b="1" dirty="0" smtClean="0">
                <a:solidFill>
                  <a:srgbClr val="3333FF"/>
                </a:solidFill>
              </a:rPr>
              <a:t>int</a:t>
            </a:r>
            <a:r>
              <a:rPr kumimoji="1" lang="en-US" altLang="zh-CN" sz="2400" b="1" dirty="0" smtClean="0"/>
              <a:t> main(){</a:t>
            </a:r>
          </a:p>
          <a:p>
            <a:pPr>
              <a:buNone/>
            </a:pPr>
            <a:r>
              <a:rPr kumimoji="1" lang="en-US" altLang="zh-CN" sz="2400" b="1" dirty="0" smtClean="0"/>
              <a:t>  </a:t>
            </a:r>
            <a:r>
              <a:rPr kumimoji="1" lang="en-US" altLang="zh-CN" sz="2400" b="1" dirty="0" smtClean="0">
                <a:solidFill>
                  <a:srgbClr val="3333FF"/>
                </a:solidFill>
              </a:rPr>
              <a:t> char</a:t>
            </a:r>
            <a:r>
              <a:rPr kumimoji="1" lang="en-US" altLang="zh-CN" sz="2400" b="1" dirty="0" smtClean="0"/>
              <a:t> </a:t>
            </a:r>
            <a:r>
              <a:rPr kumimoji="1" lang="en-US" altLang="zh-CN" sz="2400" b="1" dirty="0" err="1" smtClean="0"/>
              <a:t>ch</a:t>
            </a:r>
            <a:r>
              <a:rPr kumimoji="1" lang="en-US" altLang="zh-CN" sz="2400" b="1" dirty="0" smtClean="0"/>
              <a:t>;</a:t>
            </a:r>
          </a:p>
          <a:p>
            <a:pPr>
              <a:buNone/>
            </a:pPr>
            <a:r>
              <a:rPr kumimoji="1" lang="en-US" altLang="zh-CN" sz="2400" b="1" dirty="0" smtClean="0"/>
              <a:t>   </a:t>
            </a:r>
            <a:r>
              <a:rPr kumimoji="1" lang="en-US" altLang="zh-CN" sz="2400" b="1" dirty="0" err="1" smtClean="0"/>
              <a:t>ifstream</a:t>
            </a:r>
            <a:r>
              <a:rPr kumimoji="1" lang="en-US" altLang="zh-CN" sz="2400" b="1" dirty="0" smtClean="0"/>
              <a:t> </a:t>
            </a:r>
            <a:r>
              <a:rPr kumimoji="1" lang="en-US" altLang="zh-CN" sz="2400" b="1" dirty="0" err="1" smtClean="0"/>
              <a:t>sfile</a:t>
            </a:r>
            <a:r>
              <a:rPr kumimoji="1" lang="en-US" altLang="zh-CN" sz="2400" b="1" dirty="0" smtClean="0"/>
              <a:t>("d:\\1.txt");</a:t>
            </a:r>
          </a:p>
          <a:p>
            <a:pPr>
              <a:buNone/>
            </a:pPr>
            <a:r>
              <a:rPr kumimoji="1" lang="en-US" altLang="zh-CN" sz="2400" b="1" dirty="0" smtClean="0"/>
              <a:t>	</a:t>
            </a:r>
            <a:r>
              <a:rPr kumimoji="1" lang="en-US" altLang="zh-CN" sz="2400" b="1" dirty="0" err="1" smtClean="0"/>
              <a:t>ofstream</a:t>
            </a:r>
            <a:r>
              <a:rPr kumimoji="1" lang="en-US" altLang="zh-CN" sz="2400" b="1" dirty="0" smtClean="0"/>
              <a:t> </a:t>
            </a:r>
            <a:r>
              <a:rPr kumimoji="1" lang="en-US" altLang="zh-CN" sz="2400" b="1" dirty="0" err="1" smtClean="0"/>
              <a:t>dfile</a:t>
            </a:r>
            <a:r>
              <a:rPr kumimoji="1" lang="en-US" altLang="zh-CN" sz="2400" b="1" dirty="0" smtClean="0"/>
              <a:t>("d:\\2.txt");</a:t>
            </a:r>
          </a:p>
          <a:p>
            <a:pPr>
              <a:buNone/>
            </a:pPr>
            <a:r>
              <a:rPr kumimoji="1" lang="en-US" altLang="zh-CN" sz="2400" b="1" dirty="0" smtClean="0">
                <a:solidFill>
                  <a:srgbClr val="3333FF"/>
                </a:solidFill>
              </a:rPr>
              <a:t>	if</a:t>
            </a:r>
            <a:r>
              <a:rPr kumimoji="1" lang="en-US" altLang="zh-CN" sz="2400" b="1" dirty="0" smtClean="0"/>
              <a:t>(!</a:t>
            </a:r>
            <a:r>
              <a:rPr kumimoji="1" lang="en-US" altLang="zh-CN" sz="2400" b="1" dirty="0" err="1" smtClean="0"/>
              <a:t>sfile</a:t>
            </a:r>
            <a:r>
              <a:rPr kumimoji="1" lang="en-US" altLang="zh-CN" sz="2400" b="1" dirty="0" smtClean="0"/>
              <a:t>){</a:t>
            </a:r>
          </a:p>
          <a:p>
            <a:pPr>
              <a:buNone/>
            </a:pPr>
            <a:r>
              <a:rPr kumimoji="1" lang="en-US" altLang="zh-CN" sz="2400" b="1" dirty="0" smtClean="0"/>
              <a:t>        </a:t>
            </a:r>
            <a:r>
              <a:rPr kumimoji="1" lang="en-US" altLang="zh-CN" sz="2400" b="1" dirty="0" err="1" smtClean="0"/>
              <a:t>cout</a:t>
            </a:r>
            <a:r>
              <a:rPr kumimoji="1" lang="en-US" altLang="zh-CN" sz="2400" b="1" dirty="0" smtClean="0"/>
              <a:t>&lt;&lt;"</a:t>
            </a:r>
            <a:r>
              <a:rPr kumimoji="1" lang="zh-CN" altLang="en-US" sz="2400" b="1" dirty="0" smtClean="0"/>
              <a:t>不能打开源文件</a:t>
            </a:r>
            <a:r>
              <a:rPr kumimoji="1" lang="en-US" altLang="zh-CN" sz="2400" b="1" dirty="0" smtClean="0"/>
              <a:t>:"&lt;&lt;</a:t>
            </a:r>
            <a:r>
              <a:rPr kumimoji="1" lang="en-US" altLang="zh-CN" sz="2400" b="1" dirty="0" err="1" smtClean="0"/>
              <a:t>endl</a:t>
            </a:r>
            <a:r>
              <a:rPr kumimoji="1" lang="en-US" altLang="zh-CN" sz="2400" b="1" dirty="0" smtClean="0"/>
              <a:t>;</a:t>
            </a:r>
          </a:p>
          <a:p>
            <a:pPr>
              <a:buNone/>
            </a:pPr>
            <a:r>
              <a:rPr kumimoji="1" lang="en-US" altLang="zh-CN" sz="2400" b="1" dirty="0" smtClean="0">
                <a:solidFill>
                  <a:srgbClr val="3333FF"/>
                </a:solidFill>
              </a:rPr>
              <a:t>	return</a:t>
            </a:r>
            <a:r>
              <a:rPr kumimoji="1" lang="en-US" altLang="zh-CN" sz="2400" b="1" dirty="0" smtClean="0"/>
              <a:t> -1;}</a:t>
            </a:r>
          </a:p>
        </p:txBody>
      </p:sp>
    </p:spTree>
    <p:extLst>
      <p:ext uri="{BB962C8B-B14F-4D97-AF65-F5344CB8AC3E}">
        <p14:creationId xmlns:p14="http://schemas.microsoft.com/office/powerpoint/2010/main" val="64604914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文本读写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按字符复制文件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kumimoji="1" lang="en-US" altLang="zh-CN" sz="2400" b="1" dirty="0" smtClean="0">
                <a:solidFill>
                  <a:srgbClr val="0000CC"/>
                </a:solidFill>
              </a:rPr>
              <a:t>	if</a:t>
            </a:r>
            <a:r>
              <a:rPr kumimoji="1" lang="en-US" altLang="zh-CN" sz="2400" b="1" dirty="0" smtClean="0"/>
              <a:t>(!</a:t>
            </a:r>
            <a:r>
              <a:rPr kumimoji="1" lang="en-US" altLang="zh-CN" sz="2400" b="1" dirty="0" err="1" smtClean="0"/>
              <a:t>dfile</a:t>
            </a:r>
            <a:r>
              <a:rPr kumimoji="1" lang="en-US" altLang="zh-CN" sz="2400" b="1" dirty="0" smtClean="0"/>
              <a:t>){</a:t>
            </a:r>
          </a:p>
          <a:p>
            <a:pPr>
              <a:buNone/>
            </a:pPr>
            <a:r>
              <a:rPr kumimoji="1" lang="en-US" altLang="zh-CN" sz="2400" b="1" dirty="0" smtClean="0"/>
              <a:t>	        </a:t>
            </a:r>
            <a:r>
              <a:rPr kumimoji="1" lang="en-US" altLang="zh-CN" sz="2400" b="1" dirty="0" err="1" smtClean="0"/>
              <a:t>cout</a:t>
            </a:r>
            <a:r>
              <a:rPr kumimoji="1" lang="en-US" altLang="zh-CN" sz="2400" b="1" dirty="0" smtClean="0"/>
              <a:t>&lt;&lt;"</a:t>
            </a:r>
            <a:r>
              <a:rPr kumimoji="1" lang="zh-CN" altLang="en-US" sz="2400" b="1" dirty="0" smtClean="0"/>
              <a:t>不能打开目标文件</a:t>
            </a:r>
            <a:r>
              <a:rPr kumimoji="1" lang="en-US" altLang="zh-CN" sz="2400" b="1" dirty="0" smtClean="0"/>
              <a:t>:"&lt;&lt;</a:t>
            </a:r>
            <a:r>
              <a:rPr kumimoji="1" lang="en-US" altLang="zh-CN" sz="2400" b="1" dirty="0" err="1" smtClean="0"/>
              <a:t>endl</a:t>
            </a:r>
            <a:r>
              <a:rPr kumimoji="1" lang="en-US" altLang="zh-CN" sz="2400" b="1" dirty="0" smtClean="0"/>
              <a:t>;</a:t>
            </a:r>
          </a:p>
          <a:p>
            <a:pPr>
              <a:buNone/>
            </a:pPr>
            <a:r>
              <a:rPr kumimoji="1" lang="en-US" altLang="zh-CN" sz="2400" b="1" dirty="0" smtClean="0"/>
              <a:t>       </a:t>
            </a:r>
            <a:r>
              <a:rPr kumimoji="1" lang="en-US" altLang="zh-CN" sz="2400" b="1" dirty="0" smtClean="0">
                <a:solidFill>
                  <a:srgbClr val="3333CC"/>
                </a:solidFill>
              </a:rPr>
              <a:t> return</a:t>
            </a:r>
            <a:r>
              <a:rPr kumimoji="1" lang="en-US" altLang="zh-CN" sz="2400" b="1" dirty="0" smtClean="0"/>
              <a:t> -1;}</a:t>
            </a:r>
          </a:p>
          <a:p>
            <a:pPr>
              <a:buNone/>
            </a:pPr>
            <a:r>
              <a:rPr kumimoji="1" lang="en-US" altLang="zh-CN" sz="2400" b="1" dirty="0" smtClean="0"/>
              <a:t>   </a:t>
            </a:r>
            <a:r>
              <a:rPr kumimoji="1" lang="en-US" altLang="zh-CN" sz="2400" b="1" dirty="0" err="1" smtClean="0"/>
              <a:t>sfile.unsetf</a:t>
            </a:r>
            <a:r>
              <a:rPr kumimoji="1" lang="en-US" altLang="zh-CN" sz="2400" b="1" dirty="0" smtClean="0"/>
              <a:t>(</a:t>
            </a:r>
            <a:r>
              <a:rPr kumimoji="1" lang="en-US" altLang="zh-CN" sz="2400" b="1" dirty="0" err="1" smtClean="0"/>
              <a:t>ios</a:t>
            </a:r>
            <a:r>
              <a:rPr kumimoji="1" lang="en-US" altLang="zh-CN" sz="2400" b="1" dirty="0" smtClean="0"/>
              <a:t>::</a:t>
            </a:r>
            <a:r>
              <a:rPr kumimoji="1" lang="en-US" altLang="zh-CN" sz="2400" b="1" dirty="0" err="1" smtClean="0"/>
              <a:t>skipws</a:t>
            </a:r>
            <a:r>
              <a:rPr kumimoji="1" lang="en-US" altLang="zh-CN" sz="2400" b="1" dirty="0" smtClean="0"/>
              <a:t>);</a:t>
            </a:r>
          </a:p>
          <a:p>
            <a:pPr>
              <a:buNone/>
            </a:pPr>
            <a:r>
              <a:rPr kumimoji="1" lang="en-US" altLang="zh-CN" sz="2400" b="1" dirty="0" smtClean="0"/>
              <a:t>   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400" b="1" dirty="0" smtClean="0">
                <a:solidFill>
                  <a:srgbClr val="006600"/>
                </a:solidFill>
              </a:rPr>
              <a:t>关键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!</a:t>
            </a:r>
            <a:r>
              <a:rPr kumimoji="1" lang="zh-CN" altLang="en-US" sz="2400" b="1" dirty="0" smtClean="0">
                <a:solidFill>
                  <a:srgbClr val="006600"/>
                </a:solidFill>
              </a:rPr>
              <a:t>把跳过空白控制位置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0,</a:t>
            </a:r>
            <a:r>
              <a:rPr kumimoji="1" lang="zh-CN" altLang="en-US" sz="2400" b="1" dirty="0" smtClean="0">
                <a:solidFill>
                  <a:srgbClr val="006600"/>
                </a:solidFill>
              </a:rPr>
              <a:t>即不跳过空白格</a:t>
            </a:r>
          </a:p>
          <a:p>
            <a:pPr>
              <a:buNone/>
            </a:pPr>
            <a:r>
              <a:rPr kumimoji="1" lang="zh-CN" altLang="en-US" sz="2400" b="1" dirty="0" smtClean="0"/>
              <a:t>  </a:t>
            </a:r>
            <a:r>
              <a:rPr kumimoji="1" lang="zh-CN" altLang="en-US" sz="2400" b="1" dirty="0" smtClean="0">
                <a:solidFill>
                  <a:srgbClr val="3333CC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3333CC"/>
                </a:solidFill>
              </a:rPr>
              <a:t>while</a:t>
            </a:r>
            <a:r>
              <a:rPr kumimoji="1" lang="en-US" altLang="zh-CN" sz="2400" b="1" dirty="0" smtClean="0"/>
              <a:t>(</a:t>
            </a:r>
            <a:r>
              <a:rPr kumimoji="1" lang="en-US" altLang="zh-CN" sz="2400" b="1" dirty="0" err="1" smtClean="0"/>
              <a:t>sfile</a:t>
            </a:r>
            <a:r>
              <a:rPr kumimoji="1" lang="en-US" altLang="zh-CN" sz="2400" b="1" dirty="0" smtClean="0"/>
              <a:t>&gt;&gt;</a:t>
            </a:r>
            <a:r>
              <a:rPr kumimoji="1" lang="en-US" altLang="zh-CN" sz="2400" b="1" dirty="0" err="1" smtClean="0"/>
              <a:t>ch</a:t>
            </a:r>
            <a:r>
              <a:rPr kumimoji="1" lang="en-US" altLang="zh-CN" sz="2400" b="1" dirty="0" smtClean="0"/>
              <a:t>)   </a:t>
            </a:r>
            <a:r>
              <a:rPr kumimoji="1" lang="en-US" altLang="zh-CN" sz="2400" b="1" dirty="0" err="1" smtClean="0"/>
              <a:t>dfile</a:t>
            </a:r>
            <a:r>
              <a:rPr kumimoji="1" lang="en-US" altLang="zh-CN" sz="2400" b="1" dirty="0" smtClean="0"/>
              <a:t>&lt;&lt;</a:t>
            </a:r>
            <a:r>
              <a:rPr kumimoji="1" lang="en-US" altLang="zh-CN" sz="2400" b="1" dirty="0" err="1" smtClean="0"/>
              <a:t>ch</a:t>
            </a:r>
            <a:r>
              <a:rPr kumimoji="1" lang="en-US" altLang="zh-CN" sz="2400" b="1" dirty="0" smtClean="0"/>
              <a:t>;</a:t>
            </a:r>
          </a:p>
          <a:p>
            <a:pPr>
              <a:buNone/>
            </a:pPr>
            <a:r>
              <a:rPr kumimoji="1" lang="en-US" altLang="zh-CN" sz="2400" b="1" dirty="0" smtClean="0"/>
              <a:t>   </a:t>
            </a:r>
            <a:r>
              <a:rPr kumimoji="1" lang="en-US" altLang="zh-CN" sz="2400" b="1" dirty="0" err="1" smtClean="0"/>
              <a:t>sfile.close</a:t>
            </a:r>
            <a:r>
              <a:rPr kumimoji="1" lang="en-US" altLang="zh-CN" sz="2400" b="1" dirty="0" smtClean="0"/>
              <a:t>();     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400" b="1" dirty="0" smtClean="0">
                <a:solidFill>
                  <a:srgbClr val="006600"/>
                </a:solidFill>
              </a:rPr>
              <a:t>如没有这两个关闭函数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,</a:t>
            </a:r>
            <a:r>
              <a:rPr kumimoji="1" lang="zh-CN" altLang="en-US" sz="2400" b="1" dirty="0" smtClean="0">
                <a:solidFill>
                  <a:srgbClr val="006600"/>
                </a:solidFill>
              </a:rPr>
              <a:t>析构函数也可关闭</a:t>
            </a:r>
          </a:p>
          <a:p>
            <a:pPr>
              <a:buNone/>
            </a:pPr>
            <a:r>
              <a:rPr kumimoji="1" lang="zh-CN" altLang="en-US" sz="2400" b="1" dirty="0" smtClean="0"/>
              <a:t>   </a:t>
            </a:r>
            <a:r>
              <a:rPr kumimoji="1" lang="en-US" altLang="zh-CN" sz="2400" b="1" dirty="0" err="1" smtClean="0"/>
              <a:t>dfile.close</a:t>
            </a:r>
            <a:r>
              <a:rPr kumimoji="1" lang="en-US" altLang="zh-CN" sz="2400" b="1" dirty="0" smtClean="0"/>
              <a:t>();  </a:t>
            </a:r>
            <a:r>
              <a:rPr kumimoji="1" lang="en-US" altLang="zh-CN" sz="2400" b="1" dirty="0" smtClean="0">
                <a:solidFill>
                  <a:srgbClr val="3333CC"/>
                </a:solidFill>
              </a:rPr>
              <a:t> return</a:t>
            </a:r>
            <a:r>
              <a:rPr kumimoji="1" lang="en-US" altLang="zh-CN" sz="2400" b="1" dirty="0" smtClean="0"/>
              <a:t> 0;}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066078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文本读写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按字符复制文件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、使用默认的</a:t>
            </a:r>
            <a:r>
              <a:rPr lang="en-US" altLang="zh-CN" dirty="0" smtClean="0"/>
              <a:t>&gt;&gt;</a:t>
            </a:r>
            <a:r>
              <a:rPr lang="zh-CN" altLang="en-US" dirty="0" smtClean="0"/>
              <a:t>获取字符时，会跳过空白符号。除了选择关闭设置之外，可以用</a:t>
            </a:r>
            <a:r>
              <a:rPr lang="en-US" altLang="zh-CN" dirty="0" err="1" smtClean="0"/>
              <a:t>sfile.get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来代替即可。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、当读到文件尾部之后，流对象</a:t>
            </a:r>
            <a:r>
              <a:rPr lang="en-US" altLang="zh-CN" dirty="0" err="1" smtClean="0"/>
              <a:t>sfile</a:t>
            </a:r>
            <a:r>
              <a:rPr lang="zh-CN" altLang="en-US" dirty="0" smtClean="0"/>
              <a:t>进入</a:t>
            </a:r>
            <a:r>
              <a:rPr lang="en-US" altLang="zh-CN" dirty="0" err="1" smtClean="0"/>
              <a:t>eof</a:t>
            </a:r>
            <a:r>
              <a:rPr lang="zh-CN" altLang="en-US" dirty="0" smtClean="0"/>
              <a:t>状态，在循环判断中会被判断为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，因此循环停止。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、本算法可以复制所有文件，但效率较低。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507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文本读写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按行复制文件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CC"/>
                </a:solidFill>
              </a:rPr>
              <a:t>while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sfile.getline</a:t>
            </a:r>
            <a:r>
              <a:rPr lang="en-US" altLang="zh-CN" b="1" dirty="0" smtClean="0"/>
              <a:t>(buf,100))	</a:t>
            </a:r>
          </a:p>
          <a:p>
            <a:pPr>
              <a:buNone/>
            </a:pPr>
            <a:r>
              <a:rPr lang="en-US" altLang="zh-CN" b="1" dirty="0" smtClean="0"/>
              <a:t>	{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smtClean="0">
                <a:solidFill>
                  <a:srgbClr val="0000CC"/>
                </a:solidFill>
              </a:rPr>
              <a:t>if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sfile.rdstate</a:t>
            </a:r>
            <a:r>
              <a:rPr lang="en-US" altLang="zh-CN" b="1" dirty="0" smtClean="0"/>
              <a:t>()==0) // </a:t>
            </a:r>
          </a:p>
          <a:p>
            <a:pPr>
              <a:buNone/>
            </a:pPr>
            <a:r>
              <a:rPr lang="en-US" altLang="zh-CN" b="1" dirty="0" smtClean="0"/>
              <a:t>				 </a:t>
            </a:r>
            <a:r>
              <a:rPr lang="en-US" altLang="zh-CN" b="1" dirty="0" err="1" smtClean="0"/>
              <a:t>dfile</a:t>
            </a:r>
            <a:r>
              <a:rPr lang="en-US" altLang="zh-CN" b="1" dirty="0" smtClean="0"/>
              <a:t>&lt;&lt;</a:t>
            </a:r>
            <a:r>
              <a:rPr lang="en-US" altLang="zh-CN" b="1" dirty="0" err="1" smtClean="0"/>
              <a:t>buf</a:t>
            </a:r>
            <a:r>
              <a:rPr lang="en-US" altLang="zh-CN" b="1" dirty="0" smtClean="0"/>
              <a:t>&lt;&lt;'\n';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smtClean="0">
                <a:solidFill>
                  <a:srgbClr val="0000CC"/>
                </a:solidFill>
              </a:rPr>
              <a:t>else</a:t>
            </a:r>
          </a:p>
          <a:p>
            <a:pPr>
              <a:buNone/>
            </a:pPr>
            <a:r>
              <a:rPr lang="en-US" altLang="zh-CN" b="1" dirty="0" smtClean="0"/>
              <a:t>			{		</a:t>
            </a:r>
            <a:r>
              <a:rPr lang="en-US" altLang="zh-CN" b="1" dirty="0" err="1" smtClean="0"/>
              <a:t>dfile</a:t>
            </a:r>
            <a:r>
              <a:rPr lang="en-US" altLang="zh-CN" b="1" dirty="0" smtClean="0"/>
              <a:t>&lt;&lt;</a:t>
            </a:r>
            <a:r>
              <a:rPr lang="en-US" altLang="zh-CN" b="1" dirty="0" err="1" smtClean="0"/>
              <a:t>buf</a:t>
            </a:r>
            <a:r>
              <a:rPr lang="en-US" altLang="zh-CN" b="1" dirty="0" smtClean="0"/>
              <a:t>; </a:t>
            </a:r>
            <a:r>
              <a:rPr lang="en-US" altLang="zh-CN" b="1" dirty="0" err="1" smtClean="0"/>
              <a:t>sfile.clear</a:t>
            </a:r>
            <a:r>
              <a:rPr lang="en-US" altLang="zh-CN" b="1" dirty="0" smtClean="0"/>
              <a:t>(0);</a:t>
            </a:r>
          </a:p>
          <a:p>
            <a:pPr>
              <a:buNone/>
            </a:pPr>
            <a:r>
              <a:rPr lang="en-US" altLang="zh-CN" b="1" dirty="0" smtClean="0"/>
              <a:t>			} </a:t>
            </a:r>
          </a:p>
          <a:p>
            <a:pPr>
              <a:buNone/>
            </a:pPr>
            <a:r>
              <a:rPr lang="en-US" altLang="zh-CN" b="1" dirty="0" smtClean="0"/>
              <a:t>	}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76424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文本读写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按行复制文件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、通过默认符号</a:t>
            </a:r>
            <a:r>
              <a:rPr lang="en-US" altLang="zh-CN" dirty="0" smtClean="0"/>
              <a:t>\n</a:t>
            </a:r>
            <a:r>
              <a:rPr lang="zh-CN" altLang="en-US" dirty="0" smtClean="0"/>
              <a:t>终止读取的，则流状态正常，但因为</a:t>
            </a:r>
            <a:r>
              <a:rPr lang="en-US" altLang="zh-CN" dirty="0" err="1" smtClean="0"/>
              <a:t>getline</a:t>
            </a:r>
            <a:r>
              <a:rPr lang="zh-CN" altLang="en-US" dirty="0" smtClean="0"/>
              <a:t>不提取回车符，在复制时需要手工补上。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、通过字符上限终止读取的，流状态变成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，需要将其置为正常才能继续。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、该算法效率较高，但不适合二进制文件，因为二进制文件根本没有行。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25877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文本文件读写总结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基本上，文本文件的读写和输入输出的使用是很相近的，大部分函数和符号可以直接通用。</a:t>
            </a:r>
            <a:endParaRPr lang="en-US" altLang="zh-CN" dirty="0" smtClean="0"/>
          </a:p>
          <a:p>
            <a:r>
              <a:rPr lang="zh-CN" altLang="en-US" dirty="0" smtClean="0"/>
              <a:t>提取和插入运算符的重载也可以用于文件对象，用于将类的内容从文件输入或写入文件。</a:t>
            </a:r>
            <a:endParaRPr lang="en-US" altLang="zh-CN" dirty="0" smtClean="0"/>
          </a:p>
          <a:p>
            <a:r>
              <a:rPr lang="zh-CN" altLang="en-US" dirty="0" smtClean="0"/>
              <a:t>读文件的时候，需要注意判断文件流的状态。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870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663300"/>
                </a:solidFill>
              </a:rPr>
              <a:t>C++</a:t>
            </a:r>
            <a:r>
              <a:rPr lang="zh-CN" altLang="en-US" dirty="0" smtClean="0">
                <a:solidFill>
                  <a:srgbClr val="663300"/>
                </a:solidFill>
              </a:rPr>
              <a:t>的基本流类体系说明</a:t>
            </a:r>
            <a:r>
              <a:rPr lang="en-US" altLang="zh-CN" dirty="0" smtClean="0">
                <a:solidFill>
                  <a:srgbClr val="663300"/>
                </a:solidFill>
              </a:rPr>
              <a:t>(*)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rgbClr val="3333FF"/>
                </a:solidFill>
              </a:rPr>
              <a:t>basic_streambuf</a:t>
            </a:r>
            <a:r>
              <a:rPr lang="zh-CN" altLang="en-US" sz="2400" dirty="0" smtClean="0">
                <a:solidFill>
                  <a:srgbClr val="3333FF"/>
                </a:solidFill>
              </a:rPr>
              <a:t>不是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basic_ios</a:t>
            </a:r>
            <a:r>
              <a:rPr lang="zh-CN" altLang="en-US" sz="2400" dirty="0" smtClean="0">
                <a:solidFill>
                  <a:srgbClr val="3333FF"/>
                </a:solidFill>
              </a:rPr>
              <a:t>的派生类，而是一个独立的类，只是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basic_ios</a:t>
            </a:r>
            <a:r>
              <a:rPr lang="zh-CN" altLang="en-US" sz="2400" dirty="0" smtClean="0">
                <a:solidFill>
                  <a:srgbClr val="3333FF"/>
                </a:solidFill>
              </a:rPr>
              <a:t>有一个保护访问限制的指针指向它，其作用是管理一个流的缓冲区。</a:t>
            </a:r>
            <a:endParaRPr lang="en-US" altLang="zh-CN" sz="2400" dirty="0" smtClean="0">
              <a:solidFill>
                <a:srgbClr val="3333FF"/>
              </a:solidFill>
            </a:endParaRPr>
          </a:p>
          <a:p>
            <a:r>
              <a:rPr lang="en-US" altLang="zh-CN" sz="2400" dirty="0" err="1" smtClean="0"/>
              <a:t>basic_ios</a:t>
            </a:r>
            <a:r>
              <a:rPr lang="zh-CN" altLang="en-US" sz="2400" dirty="0" smtClean="0"/>
              <a:t>类模板提供了对流进行格式化输入输出和错误处理的成员函数。</a:t>
            </a:r>
            <a:r>
              <a:rPr lang="en-US" altLang="zh-CN" sz="2400" dirty="0" err="1" smtClean="0"/>
              <a:t>basic_istream</a:t>
            </a:r>
            <a:r>
              <a:rPr lang="zh-CN" altLang="en-US" sz="2400" dirty="0" smtClean="0"/>
              <a:t>类模板提供完成提取（输入）操作的成员函数，</a:t>
            </a:r>
            <a:r>
              <a:rPr lang="en-US" altLang="zh-CN" sz="2400" dirty="0" err="1" smtClean="0"/>
              <a:t>basic_ostream</a:t>
            </a:r>
            <a:r>
              <a:rPr lang="zh-CN" altLang="en-US" sz="2400" dirty="0" smtClean="0"/>
              <a:t>类模板提供完成插入（输出）操作的成员函数。</a:t>
            </a:r>
            <a:r>
              <a:rPr lang="en-US" altLang="zh-CN" sz="2400" dirty="0" err="1" smtClean="0"/>
              <a:t>basic_iostream</a:t>
            </a:r>
            <a:r>
              <a:rPr lang="zh-CN" altLang="en-US" sz="2400" dirty="0" smtClean="0"/>
              <a:t>类是前两者的</a:t>
            </a:r>
            <a:r>
              <a:rPr lang="zh-CN" altLang="en-US" sz="2400" dirty="0" smtClean="0">
                <a:solidFill>
                  <a:srgbClr val="FF0000"/>
                </a:solidFill>
              </a:rPr>
              <a:t>聚合</a:t>
            </a:r>
            <a:r>
              <a:rPr lang="zh-CN" altLang="en-US" sz="2400" dirty="0" smtClean="0"/>
              <a:t>，并没有增加成员。</a:t>
            </a:r>
            <a:endParaRPr lang="en-US" altLang="zh-CN" sz="2400" dirty="0" smtClean="0"/>
          </a:p>
          <a:p>
            <a:r>
              <a:rPr kumimoji="1" lang="en-US" altLang="zh-CN" sz="2400" dirty="0" smtClean="0">
                <a:solidFill>
                  <a:srgbClr val="006600"/>
                </a:solidFill>
              </a:rPr>
              <a:t>*</a:t>
            </a:r>
            <a:r>
              <a:rPr kumimoji="1" lang="zh-CN" altLang="en-US" sz="2400" dirty="0" smtClean="0">
                <a:solidFill>
                  <a:srgbClr val="006600"/>
                </a:solidFill>
              </a:rPr>
              <a:t>从技术上讲，模板并不能派生。但是这些模板只是预先定义了数据类型（如</a:t>
            </a:r>
            <a:r>
              <a:rPr kumimoji="1" lang="en-US" altLang="zh-CN" sz="2400" dirty="0" smtClean="0">
                <a:solidFill>
                  <a:srgbClr val="006600"/>
                </a:solidFill>
              </a:rPr>
              <a:t>char</a:t>
            </a:r>
            <a:r>
              <a:rPr kumimoji="1" lang="zh-CN" altLang="en-US" sz="2400" dirty="0" smtClean="0">
                <a:solidFill>
                  <a:srgbClr val="006600"/>
                </a:solidFill>
              </a:rPr>
              <a:t>或</a:t>
            </a:r>
            <a:r>
              <a:rPr kumimoji="1" lang="en-US" altLang="zh-CN" sz="2400" dirty="0" err="1" smtClean="0">
                <a:solidFill>
                  <a:srgbClr val="006600"/>
                </a:solidFill>
              </a:rPr>
              <a:t>wchar_t</a:t>
            </a:r>
            <a:r>
              <a:rPr kumimoji="1" lang="zh-CN" altLang="en-US" sz="2400" dirty="0" smtClean="0">
                <a:solidFill>
                  <a:srgbClr val="006600"/>
                </a:solidFill>
              </a:rPr>
              <a:t>等等）的模板实例，所以可以继承。</a:t>
            </a:r>
            <a:endParaRPr lang="zh-CN" altLang="en-US" sz="2400" dirty="0" smtClean="0">
              <a:solidFill>
                <a:srgbClr val="3333FF"/>
              </a:solidFill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9983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文本文件读写和运算符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0000FF"/>
                </a:solidFill>
              </a:rPr>
              <a:t>class</a:t>
            </a:r>
            <a:r>
              <a:rPr lang="en-US" altLang="zh-CN" b="1" dirty="0" smtClean="0"/>
              <a:t> Money</a:t>
            </a:r>
          </a:p>
          <a:p>
            <a:pPr>
              <a:buNone/>
            </a:pPr>
            <a:r>
              <a:rPr lang="en-US" altLang="zh-CN" b="1" dirty="0" smtClean="0"/>
              <a:t>	{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smtClean="0">
                <a:solidFill>
                  <a:srgbClr val="0000FF"/>
                </a:solidFill>
              </a:rPr>
              <a:t>int </a:t>
            </a:r>
            <a:r>
              <a:rPr lang="en-US" altLang="zh-CN" b="1" dirty="0" err="1" smtClean="0"/>
              <a:t>yuan,jiao,fen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smtClean="0">
                <a:solidFill>
                  <a:srgbClr val="0000FF"/>
                </a:solidFill>
              </a:rPr>
              <a:t>public</a:t>
            </a:r>
            <a:r>
              <a:rPr lang="en-US" altLang="zh-CN" b="1" dirty="0" smtClean="0"/>
              <a:t>:</a:t>
            </a:r>
          </a:p>
          <a:p>
            <a:pPr>
              <a:buNone/>
            </a:pPr>
            <a:r>
              <a:rPr lang="en-US" altLang="zh-CN" b="1" dirty="0" smtClean="0"/>
              <a:t>			Money(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y = 0, 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j = 0,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f = 0)</a:t>
            </a:r>
          </a:p>
          <a:p>
            <a:pPr>
              <a:buNone/>
            </a:pPr>
            <a:r>
              <a:rPr lang="en-US" altLang="zh-CN" b="1" dirty="0" smtClean="0"/>
              <a:t>			{</a:t>
            </a:r>
            <a:r>
              <a:rPr lang="en-US" altLang="zh-CN" b="1" dirty="0" err="1" smtClean="0"/>
              <a:t>yuan</a:t>
            </a:r>
            <a:r>
              <a:rPr lang="en-US" altLang="zh-CN" b="1" dirty="0" smtClean="0"/>
              <a:t> = </a:t>
            </a:r>
            <a:r>
              <a:rPr lang="en-US" altLang="zh-CN" b="1" dirty="0" err="1" smtClean="0"/>
              <a:t>y;jiao</a:t>
            </a:r>
            <a:r>
              <a:rPr lang="en-US" altLang="zh-CN" b="1" dirty="0" smtClean="0"/>
              <a:t> = </a:t>
            </a:r>
            <a:r>
              <a:rPr lang="en-US" altLang="zh-CN" b="1" dirty="0" err="1" smtClean="0"/>
              <a:t>j;fen</a:t>
            </a:r>
            <a:r>
              <a:rPr lang="en-US" altLang="zh-CN" b="1" dirty="0" smtClean="0"/>
              <a:t> = f;}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smtClean="0">
                <a:solidFill>
                  <a:srgbClr val="0000FF"/>
                </a:solidFill>
              </a:rPr>
              <a:t>friend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istream</a:t>
            </a:r>
            <a:r>
              <a:rPr lang="en-US" altLang="zh-CN" b="1" dirty="0" smtClean="0"/>
              <a:t>&amp; </a:t>
            </a:r>
            <a:r>
              <a:rPr lang="en-US" altLang="zh-CN" b="1" dirty="0" smtClean="0">
                <a:solidFill>
                  <a:srgbClr val="0000FF"/>
                </a:solidFill>
              </a:rPr>
              <a:t>operator</a:t>
            </a:r>
            <a:r>
              <a:rPr lang="en-US" altLang="zh-CN" b="1" dirty="0" smtClean="0"/>
              <a:t>&gt;&gt;(</a:t>
            </a:r>
            <a:r>
              <a:rPr lang="en-US" altLang="zh-CN" b="1" dirty="0" err="1" smtClean="0"/>
              <a:t>istream</a:t>
            </a:r>
            <a:r>
              <a:rPr lang="en-US" altLang="zh-CN" b="1" dirty="0" smtClean="0"/>
              <a:t>&amp; is , Money &amp;m);</a:t>
            </a:r>
          </a:p>
          <a:p>
            <a:pPr>
              <a:buNone/>
            </a:pPr>
            <a:r>
              <a:rPr lang="en-US" altLang="zh-CN" b="1" dirty="0" smtClean="0"/>
              <a:t>			</a:t>
            </a:r>
            <a:r>
              <a:rPr lang="en-US" altLang="zh-CN" b="1" dirty="0" smtClean="0">
                <a:solidFill>
                  <a:srgbClr val="0000FF"/>
                </a:solidFill>
              </a:rPr>
              <a:t>friend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ostream</a:t>
            </a:r>
            <a:r>
              <a:rPr lang="en-US" altLang="zh-CN" b="1" dirty="0" smtClean="0"/>
              <a:t>&amp; </a:t>
            </a:r>
            <a:r>
              <a:rPr lang="en-US" altLang="zh-CN" b="1" dirty="0" smtClean="0">
                <a:solidFill>
                  <a:srgbClr val="0000FF"/>
                </a:solidFill>
              </a:rPr>
              <a:t>operator</a:t>
            </a:r>
            <a:r>
              <a:rPr lang="en-US" altLang="zh-CN" b="1" dirty="0" smtClean="0"/>
              <a:t>&lt;&lt;(</a:t>
            </a:r>
            <a:r>
              <a:rPr lang="en-US" altLang="zh-CN" b="1" dirty="0" err="1" smtClean="0"/>
              <a:t>ostream</a:t>
            </a:r>
            <a:r>
              <a:rPr lang="en-US" altLang="zh-CN" b="1" dirty="0" smtClean="0"/>
              <a:t>&amp; </a:t>
            </a:r>
            <a:r>
              <a:rPr lang="en-US" altLang="zh-CN" b="1" dirty="0" err="1" smtClean="0"/>
              <a:t>os</a:t>
            </a:r>
            <a:r>
              <a:rPr lang="en-US" altLang="zh-CN" b="1" dirty="0" smtClean="0"/>
              <a:t> , Money &amp;m);</a:t>
            </a:r>
            <a:endParaRPr lang="zh-CN" altLang="en-US" b="1" dirty="0" smtClean="0"/>
          </a:p>
          <a:p>
            <a:pPr>
              <a:buNone/>
            </a:pPr>
            <a:r>
              <a:rPr lang="en-US" altLang="zh-CN" b="1" dirty="0" smtClean="0"/>
              <a:t>	};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1595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文本文件读写和运算符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err="1" smtClean="0"/>
              <a:t>istream</a:t>
            </a:r>
            <a:r>
              <a:rPr lang="en-US" altLang="zh-CN" sz="2400" b="1" dirty="0" smtClean="0"/>
              <a:t>&amp; operator&gt;&gt;(</a:t>
            </a:r>
            <a:r>
              <a:rPr lang="en-US" altLang="zh-CN" sz="2400" b="1" dirty="0" err="1" smtClean="0"/>
              <a:t>istream</a:t>
            </a:r>
            <a:r>
              <a:rPr lang="en-US" altLang="zh-CN" sz="2400" b="1" dirty="0" smtClean="0"/>
              <a:t>&amp; is , Money &amp;m)</a:t>
            </a:r>
          </a:p>
          <a:p>
            <a:pPr>
              <a:buNone/>
            </a:pPr>
            <a:r>
              <a:rPr lang="en-US" altLang="zh-CN" sz="2400" b="1" dirty="0" smtClean="0"/>
              <a:t>	{		is &gt;&gt; </a:t>
            </a:r>
            <a:r>
              <a:rPr lang="en-US" altLang="zh-CN" sz="2400" b="1" dirty="0" err="1" smtClean="0"/>
              <a:t>m.yuan</a:t>
            </a:r>
            <a:r>
              <a:rPr lang="en-US" altLang="zh-CN" sz="2400" b="1" dirty="0" smtClean="0"/>
              <a:t> &gt;&gt; </a:t>
            </a:r>
            <a:r>
              <a:rPr lang="en-US" altLang="zh-CN" sz="2400" b="1" dirty="0" err="1" smtClean="0"/>
              <a:t>m.jiao</a:t>
            </a:r>
            <a:r>
              <a:rPr lang="en-US" altLang="zh-CN" sz="2400" b="1" dirty="0" smtClean="0"/>
              <a:t> &gt;&gt; m.fen;</a:t>
            </a:r>
          </a:p>
          <a:p>
            <a:pPr>
              <a:buNone/>
            </a:pPr>
            <a:r>
              <a:rPr lang="en-US" altLang="zh-CN" sz="2400" b="1" dirty="0" smtClean="0"/>
              <a:t>			return is;</a:t>
            </a:r>
          </a:p>
          <a:p>
            <a:pPr>
              <a:buNone/>
            </a:pPr>
            <a:r>
              <a:rPr lang="en-US" altLang="zh-CN" sz="2400" b="1" dirty="0" smtClean="0"/>
              <a:t>	}</a:t>
            </a:r>
          </a:p>
          <a:p>
            <a:pPr>
              <a:buNone/>
            </a:pPr>
            <a:r>
              <a:rPr lang="en-US" altLang="zh-CN" sz="2400" b="1" dirty="0" err="1" smtClean="0"/>
              <a:t>ostream</a:t>
            </a:r>
            <a:r>
              <a:rPr lang="en-US" altLang="zh-CN" sz="2400" b="1" dirty="0" smtClean="0"/>
              <a:t>&amp; operator&lt;&lt;(</a:t>
            </a:r>
            <a:r>
              <a:rPr lang="en-US" altLang="zh-CN" sz="2400" b="1" dirty="0" err="1" smtClean="0"/>
              <a:t>ostream</a:t>
            </a:r>
            <a:r>
              <a:rPr lang="en-US" altLang="zh-CN" sz="2400" b="1" dirty="0" smtClean="0"/>
              <a:t>&amp; </a:t>
            </a:r>
            <a:r>
              <a:rPr lang="en-US" altLang="zh-CN" sz="2400" b="1" dirty="0" err="1" smtClean="0"/>
              <a:t>os</a:t>
            </a:r>
            <a:r>
              <a:rPr lang="en-US" altLang="zh-CN" sz="2400" b="1" dirty="0" smtClean="0"/>
              <a:t> , Money &amp;m)</a:t>
            </a:r>
          </a:p>
          <a:p>
            <a:pPr>
              <a:buNone/>
            </a:pPr>
            <a:r>
              <a:rPr lang="en-US" altLang="zh-CN" sz="2400" b="1" dirty="0" smtClean="0"/>
              <a:t>	{		</a:t>
            </a:r>
            <a:r>
              <a:rPr lang="en-US" altLang="zh-CN" sz="2400" b="1" dirty="0" err="1" smtClean="0"/>
              <a:t>os</a:t>
            </a:r>
            <a:r>
              <a:rPr lang="en-US" altLang="zh-CN" sz="2400" b="1" dirty="0" smtClean="0"/>
              <a:t> &lt;&lt; </a:t>
            </a:r>
            <a:r>
              <a:rPr lang="en-US" altLang="zh-CN" sz="2400" b="1" dirty="0" err="1" smtClean="0"/>
              <a:t>m.yuan</a:t>
            </a:r>
            <a:r>
              <a:rPr lang="en-US" altLang="zh-CN" sz="2400" b="1" dirty="0" smtClean="0"/>
              <a:t> &lt;&lt; ‘\t’ &lt;&lt; </a:t>
            </a:r>
            <a:r>
              <a:rPr lang="en-US" altLang="zh-CN" sz="2400" b="1" dirty="0" err="1" smtClean="0"/>
              <a:t>m.jiao</a:t>
            </a:r>
            <a:r>
              <a:rPr lang="en-US" altLang="zh-CN" sz="2400" b="1" dirty="0" smtClean="0"/>
              <a:t> &lt;&lt; ‘\t’ &lt;&lt; m.fen; //</a:t>
            </a:r>
            <a:r>
              <a:rPr lang="zh-CN" altLang="en-US" sz="2400" b="1" dirty="0" smtClean="0"/>
              <a:t>输出的时候要分割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			return </a:t>
            </a:r>
            <a:r>
              <a:rPr lang="en-US" altLang="zh-CN" sz="2400" b="1" dirty="0" err="1" smtClean="0"/>
              <a:t>os</a:t>
            </a:r>
            <a:r>
              <a:rPr lang="en-US" altLang="zh-CN" sz="2400" b="1" dirty="0" smtClean="0"/>
              <a:t>;	}</a:t>
            </a: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65701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文本文件读写和运算符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/>
              <a:t>	int main(){</a:t>
            </a:r>
          </a:p>
          <a:p>
            <a:pPr>
              <a:buNone/>
            </a:pPr>
            <a:r>
              <a:rPr lang="en-US" altLang="zh-CN" b="1" dirty="0" smtClean="0"/>
              <a:t>	Money m1;  </a:t>
            </a:r>
            <a:r>
              <a:rPr lang="en-US" altLang="zh-CN" b="1" dirty="0" err="1" smtClean="0"/>
              <a:t>cin</a:t>
            </a:r>
            <a:r>
              <a:rPr lang="en-US" altLang="zh-CN" b="1" dirty="0" smtClean="0"/>
              <a:t> &gt;&gt; m1;  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 &lt;&lt; m1 &lt;&lt; </a:t>
            </a:r>
            <a:r>
              <a:rPr lang="en-US" altLang="zh-CN" b="1" dirty="0" err="1" smtClean="0"/>
              <a:t>endl</a:t>
            </a:r>
            <a:r>
              <a:rPr lang="en-US" altLang="zh-CN" b="1" dirty="0" smtClean="0"/>
              <a:t>;  // </a:t>
            </a:r>
            <a:r>
              <a:rPr lang="zh-CN" altLang="en-US" b="1" dirty="0" smtClean="0"/>
              <a:t>重载输入输出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ofstream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ofile</a:t>
            </a:r>
            <a:r>
              <a:rPr lang="en-US" altLang="zh-CN" b="1" dirty="0" smtClean="0"/>
              <a:t>("my.txt" ,</a:t>
            </a:r>
            <a:r>
              <a:rPr lang="en-US" altLang="zh-CN" b="1" dirty="0" err="1" smtClean="0"/>
              <a:t>ios</a:t>
            </a:r>
            <a:r>
              <a:rPr lang="en-US" altLang="zh-CN" b="1" dirty="0" smtClean="0"/>
              <a:t>::out);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ofile</a:t>
            </a:r>
            <a:r>
              <a:rPr lang="en-US" altLang="zh-CN" b="1" dirty="0" smtClean="0"/>
              <a:t> &lt;&lt; m1; </a:t>
            </a:r>
            <a:r>
              <a:rPr lang="en-US" altLang="zh-CN" b="1" dirty="0" err="1" smtClean="0"/>
              <a:t>ofile.close</a:t>
            </a:r>
            <a:r>
              <a:rPr lang="en-US" altLang="zh-CN" b="1" dirty="0" smtClean="0"/>
              <a:t>(); //</a:t>
            </a:r>
            <a:r>
              <a:rPr lang="zh-CN" altLang="en-US" b="1" dirty="0" smtClean="0"/>
              <a:t>输出到文件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ifstream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ifile</a:t>
            </a:r>
            <a:r>
              <a:rPr lang="en-US" altLang="zh-CN" b="1" dirty="0" smtClean="0"/>
              <a:t>("my.txt" ,</a:t>
            </a:r>
            <a:r>
              <a:rPr lang="en-US" altLang="zh-CN" b="1" dirty="0" err="1" smtClean="0"/>
              <a:t>ios</a:t>
            </a:r>
            <a:r>
              <a:rPr lang="en-US" altLang="zh-CN" b="1" dirty="0" smtClean="0"/>
              <a:t>::out);</a:t>
            </a: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ifile</a:t>
            </a:r>
            <a:r>
              <a:rPr lang="en-US" altLang="zh-CN" b="1" dirty="0" smtClean="0"/>
              <a:t> &gt;&gt; m1; </a:t>
            </a:r>
            <a:r>
              <a:rPr lang="en-US" altLang="zh-CN" b="1" dirty="0" err="1" smtClean="0"/>
              <a:t>ifile.close</a:t>
            </a:r>
            <a:r>
              <a:rPr lang="en-US" altLang="zh-CN" b="1" dirty="0" smtClean="0"/>
              <a:t>(); //</a:t>
            </a:r>
            <a:r>
              <a:rPr lang="zh-CN" altLang="en-US" b="1" dirty="0" smtClean="0"/>
              <a:t>从文件读入数据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 &lt;&lt; m1; }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40132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文本文件读写和运算符重载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istream</a:t>
            </a:r>
            <a:r>
              <a:rPr lang="en-US" altLang="zh-CN" dirty="0" smtClean="0"/>
              <a:t>&amp; operator&gt;&gt;(</a:t>
            </a:r>
            <a:r>
              <a:rPr lang="en-US" altLang="zh-CN" dirty="0" err="1" smtClean="0"/>
              <a:t>istream</a:t>
            </a:r>
            <a:r>
              <a:rPr lang="en-US" altLang="zh-CN" dirty="0" smtClean="0"/>
              <a:t>&amp; is , Money &amp;m)</a:t>
            </a:r>
          </a:p>
          <a:p>
            <a:pPr>
              <a:buNone/>
            </a:pPr>
            <a:r>
              <a:rPr lang="en-US" altLang="zh-CN" dirty="0" smtClean="0"/>
              <a:t>	{</a:t>
            </a:r>
          </a:p>
          <a:p>
            <a:pPr>
              <a:buNone/>
            </a:pPr>
            <a:r>
              <a:rPr lang="en-US" altLang="zh-CN" dirty="0" smtClean="0"/>
              <a:t>	if(is ==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)  //</a:t>
            </a:r>
            <a:r>
              <a:rPr lang="zh-CN" altLang="en-US" dirty="0" smtClean="0"/>
              <a:t>如果是默认的</a:t>
            </a:r>
            <a:r>
              <a:rPr lang="en-US" altLang="zh-CN" dirty="0" err="1" smtClean="0"/>
              <a:t>cin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"</a:t>
            </a:r>
            <a:r>
              <a:rPr lang="zh-CN" altLang="en-US" dirty="0" smtClean="0"/>
              <a:t>请依次输入元、角和分的值，用空格分割，回车符确认：</a:t>
            </a:r>
            <a:r>
              <a:rPr lang="en-US" altLang="zh-CN" dirty="0" smtClean="0"/>
              <a:t>";</a:t>
            </a:r>
          </a:p>
          <a:p>
            <a:pPr>
              <a:buNone/>
            </a:pPr>
            <a:r>
              <a:rPr lang="en-US" altLang="zh-CN" dirty="0" smtClean="0"/>
              <a:t>	is &gt;&gt; </a:t>
            </a:r>
            <a:r>
              <a:rPr lang="en-US" altLang="zh-CN" dirty="0" err="1" smtClean="0"/>
              <a:t>m.yuan</a:t>
            </a:r>
            <a:r>
              <a:rPr lang="en-US" altLang="zh-CN" dirty="0" smtClean="0"/>
              <a:t> &gt;&gt; </a:t>
            </a:r>
            <a:r>
              <a:rPr lang="en-US" altLang="zh-CN" dirty="0" err="1" smtClean="0"/>
              <a:t>m.jiao</a:t>
            </a:r>
            <a:r>
              <a:rPr lang="en-US" altLang="zh-CN" dirty="0" smtClean="0"/>
              <a:t> &gt;&gt; m.fen;</a:t>
            </a:r>
          </a:p>
          <a:p>
            <a:pPr>
              <a:buNone/>
            </a:pPr>
            <a:r>
              <a:rPr lang="en-US" altLang="zh-CN" dirty="0" smtClean="0"/>
              <a:t>	return is;</a:t>
            </a:r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96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二进制文件读写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err="1" smtClean="0"/>
              <a:t>istream&amp;istream</a:t>
            </a:r>
            <a:r>
              <a:rPr kumimoji="1" lang="en-US" altLang="zh-CN" b="1" dirty="0" smtClean="0"/>
              <a:t>::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read</a:t>
            </a:r>
            <a:r>
              <a:rPr kumimoji="1" lang="en-US" altLang="zh-CN" b="1" dirty="0" smtClean="0"/>
              <a:t>(</a:t>
            </a:r>
            <a:r>
              <a:rPr kumimoji="1" lang="en-US" altLang="zh-CN" b="1" dirty="0" smtClean="0">
                <a:solidFill>
                  <a:srgbClr val="0000CC"/>
                </a:solidFill>
              </a:rPr>
              <a:t>char</a:t>
            </a:r>
            <a:r>
              <a:rPr kumimoji="1" lang="en-US" altLang="zh-CN" b="1" dirty="0" smtClean="0"/>
              <a:t> *,</a:t>
            </a:r>
            <a:r>
              <a:rPr kumimoji="1" lang="en-US" altLang="zh-CN" b="1" dirty="0" smtClean="0">
                <a:solidFill>
                  <a:srgbClr val="0000CC"/>
                </a:solidFill>
              </a:rPr>
              <a:t>int</a:t>
            </a:r>
            <a:r>
              <a:rPr kumimoji="1" lang="en-US" altLang="zh-CN" b="1" dirty="0" smtClean="0"/>
              <a:t>); </a:t>
            </a:r>
          </a:p>
          <a:p>
            <a:pPr>
              <a:buNone/>
            </a:pPr>
            <a:r>
              <a:rPr kumimoji="1" lang="en-US" altLang="zh-CN" sz="2400" b="1" dirty="0" smtClean="0">
                <a:solidFill>
                  <a:srgbClr val="006600"/>
                </a:solidFill>
              </a:rPr>
              <a:t>	//</a:t>
            </a:r>
            <a:r>
              <a:rPr kumimoji="1" lang="zh-CN" altLang="en-US" sz="2400" b="1" dirty="0" smtClean="0">
                <a:solidFill>
                  <a:srgbClr val="006600"/>
                </a:solidFill>
              </a:rPr>
              <a:t>从二进制流提取个若干个字节，送入第一个参数地址开始的单元</a:t>
            </a:r>
          </a:p>
          <a:p>
            <a:r>
              <a:rPr kumimoji="1" lang="en-US" altLang="zh-CN" b="1" dirty="0" err="1" smtClean="0"/>
              <a:t>ostream&amp;ostream</a:t>
            </a:r>
            <a:r>
              <a:rPr kumimoji="1" lang="en-US" altLang="zh-CN" b="1" dirty="0" smtClean="0"/>
              <a:t>::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write</a:t>
            </a:r>
            <a:r>
              <a:rPr kumimoji="1" lang="en-US" altLang="zh-CN" b="1" dirty="0" smtClean="0"/>
              <a:t>(</a:t>
            </a:r>
            <a:r>
              <a:rPr kumimoji="1" lang="en-US" altLang="zh-CN" b="1" dirty="0" smtClean="0">
                <a:solidFill>
                  <a:srgbClr val="0000CC"/>
                </a:solidFill>
              </a:rPr>
              <a:t>const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smtClean="0">
                <a:solidFill>
                  <a:srgbClr val="0000CC"/>
                </a:solidFill>
              </a:rPr>
              <a:t>char</a:t>
            </a:r>
            <a:r>
              <a:rPr kumimoji="1" lang="en-US" altLang="zh-CN" b="1" dirty="0" smtClean="0"/>
              <a:t> *,</a:t>
            </a:r>
            <a:r>
              <a:rPr kumimoji="1" lang="en-US" altLang="zh-CN" b="1" dirty="0" smtClean="0">
                <a:solidFill>
                  <a:srgbClr val="0000CC"/>
                </a:solidFill>
              </a:rPr>
              <a:t>int</a:t>
            </a:r>
            <a:r>
              <a:rPr kumimoji="1" lang="en-US" altLang="zh-CN" b="1" dirty="0" smtClean="0"/>
              <a:t>);</a:t>
            </a:r>
          </a:p>
          <a:p>
            <a:r>
              <a:rPr kumimoji="1" lang="en-US" altLang="zh-CN" sz="24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400" b="1" dirty="0" smtClean="0">
                <a:solidFill>
                  <a:srgbClr val="006600"/>
                </a:solidFill>
              </a:rPr>
              <a:t>从第一个参数地址读取若干个字节，写入文件流当中</a:t>
            </a:r>
          </a:p>
        </p:txBody>
      </p:sp>
    </p:spTree>
    <p:extLst>
      <p:ext uri="{BB962C8B-B14F-4D97-AF65-F5344CB8AC3E}">
        <p14:creationId xmlns:p14="http://schemas.microsoft.com/office/powerpoint/2010/main" val="558658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二进制文件读写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void </a:t>
            </a:r>
            <a:r>
              <a:rPr lang="en-US" altLang="zh-CN" dirty="0" err="1" smtClean="0"/>
              <a:t>WriteToFile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ofstream</a:t>
            </a:r>
            <a:r>
              <a:rPr lang="en-US" altLang="zh-CN" dirty="0" smtClean="0"/>
              <a:t> &amp;</a:t>
            </a:r>
            <a:r>
              <a:rPr lang="en-US" altLang="zh-CN" dirty="0" err="1" smtClean="0"/>
              <a:t>ofile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void </a:t>
            </a:r>
            <a:r>
              <a:rPr lang="en-US" altLang="zh-CN" dirty="0" err="1" smtClean="0"/>
              <a:t>ReadFromFile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ifstream</a:t>
            </a:r>
            <a:r>
              <a:rPr lang="en-US" altLang="zh-CN" dirty="0" smtClean="0"/>
              <a:t> &amp;</a:t>
            </a:r>
            <a:r>
              <a:rPr lang="en-US" altLang="zh-CN" dirty="0" err="1" smtClean="0"/>
              <a:t>ifile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void show()  //</a:t>
            </a:r>
            <a:r>
              <a:rPr lang="zh-CN" altLang="en-US" dirty="0" smtClean="0"/>
              <a:t>原始的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</a:t>
            </a:r>
            <a:r>
              <a:rPr lang="en-US" altLang="zh-CN" dirty="0" err="1" smtClean="0"/>
              <a:t>yuan</a:t>
            </a:r>
            <a:r>
              <a:rPr lang="en-US" altLang="zh-CN" dirty="0" smtClean="0"/>
              <a:t> &lt;&lt; '\t' &lt;&lt; </a:t>
            </a:r>
            <a:r>
              <a:rPr lang="en-US" altLang="zh-CN" dirty="0" err="1" smtClean="0"/>
              <a:t>jiao</a:t>
            </a:r>
            <a:r>
              <a:rPr lang="en-US" altLang="zh-CN" dirty="0" smtClean="0"/>
              <a:t> &lt;&lt; '\t' &lt;&lt; fen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627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二进制文件读写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	void Money::</a:t>
            </a:r>
            <a:r>
              <a:rPr lang="en-US" altLang="zh-CN" dirty="0" err="1" smtClean="0"/>
              <a:t>WriteToFile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ofstream</a:t>
            </a:r>
            <a:r>
              <a:rPr lang="en-US" altLang="zh-CN" dirty="0" smtClean="0"/>
              <a:t> &amp;</a:t>
            </a:r>
            <a:r>
              <a:rPr lang="en-US" altLang="zh-CN" dirty="0" err="1" smtClean="0"/>
              <a:t>ofile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	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ofile.write</a:t>
            </a:r>
            <a:r>
              <a:rPr lang="en-US" altLang="zh-CN" dirty="0" smtClean="0"/>
              <a:t>((char *)&amp;</a:t>
            </a:r>
            <a:r>
              <a:rPr lang="en-US" altLang="zh-CN" dirty="0" err="1" smtClean="0"/>
              <a:t>yuan,sizeof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yuan</a:t>
            </a:r>
            <a:r>
              <a:rPr lang="en-US" altLang="zh-CN" dirty="0" smtClean="0"/>
              <a:t>));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ofile.write</a:t>
            </a:r>
            <a:r>
              <a:rPr lang="en-US" altLang="zh-CN" dirty="0" smtClean="0"/>
              <a:t>((char *)&amp;</a:t>
            </a:r>
            <a:r>
              <a:rPr lang="en-US" altLang="zh-CN" dirty="0" err="1" smtClean="0"/>
              <a:t>jiao,sizeof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jiao</a:t>
            </a:r>
            <a:r>
              <a:rPr lang="en-US" altLang="zh-CN" dirty="0" smtClean="0"/>
              <a:t>));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ofile.write</a:t>
            </a:r>
            <a:r>
              <a:rPr lang="en-US" altLang="zh-CN" dirty="0" smtClean="0"/>
              <a:t>((char *)&amp;</a:t>
            </a:r>
            <a:r>
              <a:rPr lang="en-US" altLang="zh-CN" dirty="0" err="1" smtClean="0"/>
              <a:t>fen,sizeof</a:t>
            </a:r>
            <a:r>
              <a:rPr lang="en-US" altLang="zh-CN" dirty="0" smtClean="0"/>
              <a:t>(fen));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ofile.close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48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二进制文件读写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void Money::</a:t>
            </a:r>
            <a:r>
              <a:rPr lang="en-US" altLang="zh-CN" dirty="0" err="1" smtClean="0"/>
              <a:t>ReadFromFile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ifstream</a:t>
            </a:r>
            <a:r>
              <a:rPr lang="en-US" altLang="zh-CN" dirty="0" smtClean="0"/>
              <a:t> &amp;</a:t>
            </a:r>
            <a:r>
              <a:rPr lang="en-US" altLang="zh-CN" dirty="0" err="1" smtClean="0"/>
              <a:t>ifile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	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ifile.read</a:t>
            </a:r>
            <a:r>
              <a:rPr lang="en-US" altLang="zh-CN" dirty="0" smtClean="0"/>
              <a:t>((char *)&amp;</a:t>
            </a:r>
            <a:r>
              <a:rPr lang="en-US" altLang="zh-CN" dirty="0" err="1" smtClean="0"/>
              <a:t>yuan,sizeof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yuan</a:t>
            </a:r>
            <a:r>
              <a:rPr lang="en-US" altLang="zh-CN" dirty="0" smtClean="0"/>
              <a:t>));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ifile.read</a:t>
            </a:r>
            <a:r>
              <a:rPr lang="en-US" altLang="zh-CN" dirty="0" smtClean="0"/>
              <a:t>((char *)&amp;</a:t>
            </a:r>
            <a:r>
              <a:rPr lang="en-US" altLang="zh-CN" dirty="0" err="1" smtClean="0"/>
              <a:t>jiao,sizeof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jiao</a:t>
            </a:r>
            <a:r>
              <a:rPr lang="en-US" altLang="zh-CN" dirty="0" smtClean="0"/>
              <a:t>));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ifile.read</a:t>
            </a:r>
            <a:r>
              <a:rPr lang="en-US" altLang="zh-CN" dirty="0" smtClean="0"/>
              <a:t>((char *)&amp;</a:t>
            </a:r>
            <a:r>
              <a:rPr lang="en-US" altLang="zh-CN" dirty="0" err="1" smtClean="0"/>
              <a:t>fen,sizeof</a:t>
            </a:r>
            <a:r>
              <a:rPr lang="en-US" altLang="zh-CN" dirty="0" smtClean="0"/>
              <a:t>(fen));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ifile.close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166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二进制文件读写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	int main()</a:t>
            </a:r>
          </a:p>
          <a:p>
            <a:pPr>
              <a:buNone/>
            </a:pPr>
            <a:r>
              <a:rPr lang="en-US" altLang="zh-CN" dirty="0" smtClean="0"/>
              <a:t>	{Money m1(1,2,3) , m2;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ofstream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ofile</a:t>
            </a:r>
            <a:r>
              <a:rPr lang="en-US" altLang="zh-CN" dirty="0" smtClean="0"/>
              <a:t>("my.dat" , 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::binary);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ifstream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ifile</a:t>
            </a:r>
            <a:r>
              <a:rPr lang="en-US" altLang="zh-CN" dirty="0" smtClean="0"/>
              <a:t>("my.dat" , 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::binary);</a:t>
            </a:r>
          </a:p>
          <a:p>
            <a:pPr>
              <a:buNone/>
            </a:pPr>
            <a:r>
              <a:rPr lang="en-US" altLang="zh-CN" dirty="0" smtClean="0"/>
              <a:t>	m1.WriteToFile(</a:t>
            </a:r>
            <a:r>
              <a:rPr lang="en-US" altLang="zh-CN" dirty="0" err="1" smtClean="0"/>
              <a:t>ofile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m2.ReadFromFile(</a:t>
            </a:r>
            <a:r>
              <a:rPr lang="en-US" altLang="zh-CN" dirty="0" err="1" smtClean="0"/>
              <a:t>ifile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m2.show();</a:t>
            </a:r>
          </a:p>
          <a:p>
            <a:pPr>
              <a:buNone/>
            </a:pPr>
            <a:r>
              <a:rPr lang="en-US" altLang="zh-CN" dirty="0" smtClean="0"/>
              <a:t>	return 0;}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165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二进制文件和文本文件读写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二进制文件可以控制字节长度，读写数据时不会出现二义性，可靠性高。</a:t>
            </a:r>
            <a:endParaRPr lang="en-US" altLang="zh-CN" dirty="0" smtClean="0"/>
          </a:p>
          <a:p>
            <a:r>
              <a:rPr lang="zh-CN" altLang="en-US" dirty="0" smtClean="0"/>
              <a:t>对于复杂数据，如数组、结构体、对象等，读写方便。</a:t>
            </a:r>
            <a:endParaRPr lang="en-US" altLang="zh-CN" dirty="0" smtClean="0"/>
          </a:p>
          <a:p>
            <a:r>
              <a:rPr lang="zh-CN" altLang="en-US" dirty="0" smtClean="0"/>
              <a:t>二进制文件保密性好，必须知道写文件的过程才能知道如何读取。</a:t>
            </a:r>
            <a:endParaRPr lang="en-US" altLang="zh-CN" dirty="0" smtClean="0"/>
          </a:p>
          <a:p>
            <a:r>
              <a:rPr lang="zh-CN" altLang="en-US" dirty="0" smtClean="0"/>
              <a:t>二进制文件体积也较小，因此在实际过程中往往首选二进制文件。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720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6600"/>
                </a:solidFill>
                <a:cs typeface="Tahoma" pitchFamily="34" charset="0"/>
              </a:rPr>
              <a:t>标准输入</a:t>
            </a:r>
            <a:r>
              <a:rPr kumimoji="1" lang="en-US" altLang="zh-CN" dirty="0" smtClean="0">
                <a:solidFill>
                  <a:srgbClr val="006600"/>
                </a:solidFill>
                <a:cs typeface="Tahoma" pitchFamily="34" charset="0"/>
              </a:rPr>
              <a:t>/</a:t>
            </a:r>
            <a:r>
              <a:rPr kumimoji="1" lang="zh-CN" altLang="en-US" dirty="0" smtClean="0">
                <a:solidFill>
                  <a:srgbClr val="006600"/>
                </a:solidFill>
                <a:cs typeface="Tahoma" pitchFamily="34" charset="0"/>
              </a:rPr>
              <a:t>输出流</a:t>
            </a:r>
            <a:r>
              <a:rPr kumimoji="1" lang="zh-CN" altLang="en-US" dirty="0" smtClean="0">
                <a:solidFill>
                  <a:srgbClr val="006600"/>
                </a:solidFill>
                <a:cs typeface="Tahoma" pitchFamily="34" charset="0"/>
              </a:rPr>
              <a:t>对象</a:t>
            </a:r>
            <a:endParaRPr lang="zh-CN" altLang="en-US" dirty="0">
              <a:cs typeface="Tahom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在</a:t>
            </a:r>
            <a:r>
              <a:rPr kumimoji="1" lang="en-US" altLang="zh-CN" b="1" dirty="0" smtClean="0"/>
              <a:t>C++</a:t>
            </a:r>
            <a:r>
              <a:rPr kumimoji="1" lang="zh-CN" altLang="en-US" b="1" dirty="0" smtClean="0"/>
              <a:t>的流类库中定义了四个全局流</a:t>
            </a:r>
            <a:r>
              <a:rPr kumimoji="1" lang="zh-CN" altLang="en-US" b="1" dirty="0" smtClean="0">
                <a:solidFill>
                  <a:srgbClr val="002060"/>
                </a:solidFill>
              </a:rPr>
              <a:t>对象</a:t>
            </a:r>
            <a:r>
              <a:rPr kumimoji="1" lang="zh-CN" altLang="en-US" b="1" dirty="0" smtClean="0"/>
              <a:t>：</a:t>
            </a:r>
            <a:r>
              <a:rPr kumimoji="1" lang="en-US" altLang="zh-CN" b="1" dirty="0" err="1" smtClean="0"/>
              <a:t>cin</a:t>
            </a:r>
            <a:r>
              <a:rPr kumimoji="1" lang="zh-CN" altLang="en-US" b="1" dirty="0" smtClean="0"/>
              <a:t>，</a:t>
            </a:r>
            <a:r>
              <a:rPr kumimoji="1" lang="en-US" altLang="zh-CN" b="1" dirty="0" err="1" smtClean="0"/>
              <a:t>cout</a:t>
            </a:r>
            <a:r>
              <a:rPr kumimoji="1" lang="zh-CN" altLang="en-US" b="1" dirty="0" smtClean="0"/>
              <a:t>，</a:t>
            </a:r>
            <a:r>
              <a:rPr kumimoji="1" lang="en-US" altLang="zh-CN" b="1" dirty="0" err="1" smtClean="0"/>
              <a:t>cerr</a:t>
            </a:r>
            <a:r>
              <a:rPr kumimoji="1" lang="zh-CN" altLang="en-US" b="1" dirty="0" smtClean="0"/>
              <a:t>和</a:t>
            </a:r>
            <a:r>
              <a:rPr kumimoji="1" lang="en-US" altLang="zh-CN" b="1" dirty="0" smtClean="0"/>
              <a:t>clog</a:t>
            </a:r>
            <a:r>
              <a:rPr kumimoji="1" lang="zh-CN" altLang="en-US" b="1" dirty="0" smtClean="0"/>
              <a:t>。</a:t>
            </a:r>
          </a:p>
          <a:p>
            <a:r>
              <a:rPr kumimoji="1" lang="en-US" altLang="zh-CN" b="1" dirty="0" err="1" smtClean="0"/>
              <a:t>cin</a:t>
            </a:r>
            <a:r>
              <a:rPr kumimoji="1" lang="zh-CN" altLang="en-US" b="1" dirty="0" smtClean="0"/>
              <a:t>标准输入流对象，键盘为其对应的标准设备。</a:t>
            </a:r>
          </a:p>
          <a:p>
            <a:r>
              <a:rPr kumimoji="1" lang="en-US" altLang="zh-CN" b="1" dirty="0" err="1" smtClean="0"/>
              <a:t>cout</a:t>
            </a:r>
            <a:r>
              <a:rPr kumimoji="1" lang="zh-CN" altLang="en-US" b="1" dirty="0" smtClean="0"/>
              <a:t>、 </a:t>
            </a:r>
            <a:r>
              <a:rPr kumimoji="1" lang="en-US" altLang="zh-CN" b="1" dirty="0" err="1" smtClean="0"/>
              <a:t>cerr</a:t>
            </a:r>
            <a:r>
              <a:rPr kumimoji="1" lang="zh-CN" altLang="en-US" b="1" dirty="0" smtClean="0"/>
              <a:t>和</a:t>
            </a:r>
            <a:r>
              <a:rPr kumimoji="1" lang="en-US" altLang="zh-CN" b="1" dirty="0" smtClean="0"/>
              <a:t>clog</a:t>
            </a:r>
            <a:r>
              <a:rPr kumimoji="1" lang="zh-CN" altLang="en-US" b="1" dirty="0" smtClean="0"/>
              <a:t>都是标准输出流对象，显示器为标准输出设备。</a:t>
            </a:r>
            <a:endParaRPr kumimoji="1" lang="en-US" altLang="zh-CN" b="1" dirty="0" smtClean="0"/>
          </a:p>
          <a:p>
            <a:pPr>
              <a:buNone/>
            </a:pPr>
            <a:endParaRPr kumimoji="1" lang="en-US" altLang="zh-CN" b="1" dirty="0" smtClean="0"/>
          </a:p>
          <a:p>
            <a:pPr>
              <a:buNone/>
            </a:pPr>
            <a:endParaRPr kumimoji="1"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1725322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读文件时的顺序问题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ofstream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ofile</a:t>
            </a:r>
            <a:r>
              <a:rPr lang="en-US" altLang="zh-CN" dirty="0" smtClean="0"/>
              <a:t>("d:\\1.dat",ios::binary);</a:t>
            </a:r>
          </a:p>
          <a:p>
            <a:pPr>
              <a:buNone/>
            </a:pPr>
            <a:r>
              <a:rPr lang="en-US" altLang="zh-CN" dirty="0" smtClean="0"/>
              <a:t>	int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&lt;=10;i++)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ofile.write</a:t>
            </a:r>
            <a:r>
              <a:rPr lang="en-US" altLang="zh-CN" dirty="0" smtClean="0"/>
              <a:t>((char*)&amp;</a:t>
            </a:r>
            <a:r>
              <a:rPr lang="en-US" altLang="zh-CN" dirty="0" err="1" smtClean="0"/>
              <a:t>i,sizeof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ofile.close</a:t>
            </a:r>
            <a:r>
              <a:rPr lang="en-US" altLang="zh-CN" dirty="0" smtClean="0"/>
              <a:t>();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3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读文件时的顺序问题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ifstream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ifile</a:t>
            </a:r>
            <a:r>
              <a:rPr lang="en-US" altLang="zh-CN" dirty="0" smtClean="0"/>
              <a:t>("d:\\1.dat",ios::binary);</a:t>
            </a:r>
          </a:p>
          <a:p>
            <a:pPr>
              <a:buNone/>
            </a:pPr>
            <a:r>
              <a:rPr lang="en-US" altLang="zh-CN" dirty="0" smtClean="0"/>
              <a:t>	int x;</a:t>
            </a:r>
          </a:p>
          <a:p>
            <a:pPr>
              <a:buNone/>
            </a:pPr>
            <a:r>
              <a:rPr lang="en-US" altLang="zh-CN" dirty="0" smtClean="0"/>
              <a:t>	while(</a:t>
            </a:r>
            <a:r>
              <a:rPr lang="en-US" altLang="zh-CN" dirty="0" err="1" smtClean="0"/>
              <a:t>ifile</a:t>
            </a:r>
            <a:r>
              <a:rPr lang="en-US" altLang="zh-CN" dirty="0" smtClean="0"/>
              <a:t>)  //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while(ifile.eof()==0)</a:t>
            </a:r>
          </a:p>
          <a:p>
            <a:pPr>
              <a:buNone/>
            </a:pPr>
            <a:r>
              <a:rPr lang="en-US" altLang="zh-CN" dirty="0" smtClean="0"/>
              <a:t>	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ifile.read</a:t>
            </a:r>
            <a:r>
              <a:rPr lang="en-US" altLang="zh-CN" dirty="0" smtClean="0"/>
              <a:t>((char*)&amp;</a:t>
            </a:r>
            <a:r>
              <a:rPr lang="en-US" altLang="zh-CN" dirty="0" err="1" smtClean="0"/>
              <a:t>x,sizeof</a:t>
            </a:r>
            <a:r>
              <a:rPr lang="en-US" altLang="zh-CN" dirty="0" smtClean="0"/>
              <a:t>(x));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x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ifile.close</a:t>
            </a:r>
            <a:r>
              <a:rPr lang="en-US" altLang="zh-CN" dirty="0" smtClean="0"/>
              <a:t>();   //</a:t>
            </a:r>
            <a:r>
              <a:rPr lang="zh-CN" altLang="en-US" dirty="0" smtClean="0"/>
              <a:t>这个代码的结果是？？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426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读文件时的顺序问题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上述代码会多读出一个</a:t>
            </a:r>
            <a:r>
              <a:rPr lang="en-US" altLang="zh-CN" dirty="0" smtClean="0"/>
              <a:t>10</a:t>
            </a:r>
            <a:r>
              <a:rPr lang="zh-CN" altLang="en-US" dirty="0" smtClean="0"/>
              <a:t>出来！</a:t>
            </a:r>
            <a:endParaRPr lang="en-US" altLang="zh-CN" dirty="0" smtClean="0"/>
          </a:p>
          <a:p>
            <a:r>
              <a:rPr lang="zh-CN" altLang="en-US" dirty="0" smtClean="0"/>
              <a:t>正确写法之一：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while(</a:t>
            </a:r>
            <a:r>
              <a:rPr lang="en-US" altLang="zh-CN" dirty="0" err="1" smtClean="0"/>
              <a:t>ifile.read</a:t>
            </a:r>
            <a:r>
              <a:rPr lang="en-US" altLang="zh-CN" dirty="0" smtClean="0"/>
              <a:t>((char*)&amp;</a:t>
            </a:r>
            <a:r>
              <a:rPr lang="en-US" altLang="zh-CN" dirty="0" err="1" smtClean="0"/>
              <a:t>x,sizeof</a:t>
            </a:r>
            <a:r>
              <a:rPr lang="en-US" altLang="zh-CN" dirty="0" smtClean="0"/>
              <a:t>(x)))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x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正确写法之二：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do{	</a:t>
            </a:r>
            <a:r>
              <a:rPr lang="en-US" altLang="zh-CN" dirty="0" err="1" smtClean="0"/>
              <a:t>ifile.read</a:t>
            </a:r>
            <a:r>
              <a:rPr lang="en-US" altLang="zh-CN" dirty="0" smtClean="0"/>
              <a:t>((char*)&amp;</a:t>
            </a:r>
            <a:r>
              <a:rPr lang="en-US" altLang="zh-CN" dirty="0" err="1" smtClean="0"/>
              <a:t>x,sizeof</a:t>
            </a:r>
            <a:r>
              <a:rPr lang="en-US" altLang="zh-CN" dirty="0" smtClean="0"/>
              <a:t>(x));</a:t>
            </a:r>
          </a:p>
          <a:p>
            <a:pPr>
              <a:buNone/>
            </a:pPr>
            <a:r>
              <a:rPr lang="en-US" altLang="zh-CN" dirty="0" smtClean="0"/>
              <a:t>	if(!</a:t>
            </a:r>
            <a:r>
              <a:rPr lang="en-US" altLang="zh-CN" dirty="0" err="1" smtClean="0"/>
              <a:t>ifile</a:t>
            </a:r>
            <a:r>
              <a:rPr lang="en-US" altLang="zh-CN" dirty="0" smtClean="0"/>
              <a:t>)break;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x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}while(1);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930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读文件的顺序问题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当读到文件尾部的时候，数据应该是结束了。但此时</a:t>
            </a:r>
            <a:r>
              <a:rPr lang="en-US" altLang="zh-CN" dirty="0" err="1" smtClean="0"/>
              <a:t>eof</a:t>
            </a:r>
            <a:r>
              <a:rPr lang="zh-CN" altLang="en-US" dirty="0" smtClean="0"/>
              <a:t>并不为真，除非再做一次读操作才会。</a:t>
            </a:r>
            <a:endParaRPr lang="en-US" altLang="zh-CN" dirty="0" smtClean="0"/>
          </a:p>
          <a:p>
            <a:r>
              <a:rPr lang="zh-CN" altLang="en-US" dirty="0" smtClean="0"/>
              <a:t>第一个错误代码当中，多做了一次循环，在循环中没有读到任何内容，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保留上一次的值，因此</a:t>
            </a:r>
            <a:r>
              <a:rPr lang="en-US" altLang="zh-CN" dirty="0" smtClean="0"/>
              <a:t>10</a:t>
            </a:r>
            <a:r>
              <a:rPr lang="zh-CN" altLang="en-US" dirty="0" smtClean="0"/>
              <a:t>重复出现了。</a:t>
            </a:r>
            <a:endParaRPr lang="en-US" altLang="zh-CN" dirty="0" smtClean="0"/>
          </a:p>
          <a:p>
            <a:r>
              <a:rPr lang="zh-CN" altLang="en-US" dirty="0" smtClean="0"/>
              <a:t>合理的方案是：先做读操作，马上紧跟判断。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22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文件的随机读写</a:t>
            </a:r>
            <a:r>
              <a:rPr lang="en-US" altLang="zh-CN" dirty="0" smtClean="0"/>
              <a:t>(*)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之前对文件的读写，都是从文件头顺序操作到文件尾，但有时我们需要灵活的对读写位置定位。读写位置的定位通过两组共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个函数完成。</a:t>
            </a:r>
            <a:endParaRPr lang="en-US" altLang="zh-CN" dirty="0" smtClean="0"/>
          </a:p>
          <a:p>
            <a:r>
              <a:rPr kumimoji="1" lang="en-US" altLang="zh-CN" b="1" dirty="0" err="1" smtClean="0">
                <a:solidFill>
                  <a:schemeClr val="accent1">
                    <a:lumMod val="75000"/>
                  </a:schemeClr>
                </a:solidFill>
              </a:rPr>
              <a:t>istream&amp;istream</a:t>
            </a:r>
            <a:r>
              <a:rPr kumimoji="1"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::</a:t>
            </a:r>
            <a:r>
              <a:rPr kumimoji="1" lang="en-US" altLang="zh-CN" b="1" dirty="0" err="1" smtClean="0">
                <a:solidFill>
                  <a:schemeClr val="accent1">
                    <a:lumMod val="75000"/>
                  </a:schemeClr>
                </a:solidFill>
              </a:rPr>
              <a:t>seekg</a:t>
            </a:r>
            <a:r>
              <a:rPr kumimoji="1"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kumimoji="1" lang="en-US" altLang="zh-CN" b="1" dirty="0" err="1" smtClean="0">
                <a:solidFill>
                  <a:schemeClr val="accent1">
                    <a:lumMod val="75000"/>
                  </a:schemeClr>
                </a:solidFill>
              </a:rPr>
              <a:t>streampos</a:t>
            </a:r>
            <a:r>
              <a:rPr kumimoji="1"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); </a:t>
            </a:r>
            <a:endParaRPr kumimoji="1" lang="zh-CN" alt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kumimoji="1"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kumimoji="1" lang="en-US" altLang="zh-CN" b="1" dirty="0" err="1" smtClean="0">
                <a:solidFill>
                  <a:schemeClr val="accent1">
                    <a:lumMod val="75000"/>
                  </a:schemeClr>
                </a:solidFill>
              </a:rPr>
              <a:t>istream&amp;istream</a:t>
            </a:r>
            <a:r>
              <a:rPr kumimoji="1"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::</a:t>
            </a:r>
            <a:r>
              <a:rPr kumimoji="1" lang="en-US" altLang="zh-CN" b="1" dirty="0" err="1" smtClean="0">
                <a:solidFill>
                  <a:schemeClr val="accent1">
                    <a:lumMod val="75000"/>
                  </a:schemeClr>
                </a:solidFill>
              </a:rPr>
              <a:t>seekg</a:t>
            </a:r>
            <a:r>
              <a:rPr kumimoji="1"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kumimoji="1" lang="en-US" altLang="zh-CN" b="1" dirty="0" err="1" smtClean="0">
                <a:solidFill>
                  <a:schemeClr val="accent1">
                    <a:lumMod val="75000"/>
                  </a:schemeClr>
                </a:solidFill>
              </a:rPr>
              <a:t>streamoff</a:t>
            </a:r>
            <a:r>
              <a:rPr kumimoji="1"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kumimoji="1" lang="en-US" altLang="zh-CN" b="1" dirty="0" err="1" smtClean="0">
                <a:solidFill>
                  <a:schemeClr val="accent1">
                    <a:lumMod val="75000"/>
                  </a:schemeClr>
                </a:solidFill>
              </a:rPr>
              <a:t>ios</a:t>
            </a:r>
            <a:r>
              <a:rPr kumimoji="1"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::</a:t>
            </a:r>
            <a:r>
              <a:rPr kumimoji="1" lang="en-US" altLang="zh-CN" b="1" dirty="0" err="1" smtClean="0">
                <a:solidFill>
                  <a:schemeClr val="accent1">
                    <a:lumMod val="75000"/>
                  </a:schemeClr>
                </a:solidFill>
              </a:rPr>
              <a:t>seek_dir</a:t>
            </a:r>
            <a:r>
              <a:rPr kumimoji="1"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); </a:t>
            </a:r>
            <a:endParaRPr kumimoji="1" lang="zh-CN" alt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kumimoji="1"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	long </a:t>
            </a:r>
            <a:r>
              <a:rPr kumimoji="1" lang="en-US" altLang="zh-CN" b="1" dirty="0" err="1" smtClean="0">
                <a:solidFill>
                  <a:schemeClr val="accent1">
                    <a:lumMod val="75000"/>
                  </a:schemeClr>
                </a:solidFill>
              </a:rPr>
              <a:t>istream</a:t>
            </a:r>
            <a:r>
              <a:rPr kumimoji="1"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::</a:t>
            </a:r>
            <a:r>
              <a:rPr kumimoji="1" lang="en-US" altLang="zh-CN" b="1" dirty="0" err="1" smtClean="0">
                <a:solidFill>
                  <a:schemeClr val="accent1">
                    <a:lumMod val="75000"/>
                  </a:schemeClr>
                </a:solidFill>
              </a:rPr>
              <a:t>tellg</a:t>
            </a:r>
            <a:r>
              <a:rPr kumimoji="1"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();  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kumimoji="1"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对于</a:t>
            </a:r>
            <a:r>
              <a:rPr kumimoji="1" lang="en-US" altLang="zh-CN" b="1" dirty="0" err="1" smtClean="0">
                <a:solidFill>
                  <a:schemeClr val="accent1">
                    <a:lumMod val="75000"/>
                  </a:schemeClr>
                </a:solidFill>
              </a:rPr>
              <a:t>ostream</a:t>
            </a:r>
            <a:r>
              <a:rPr kumimoji="1"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中的函数只需要将</a:t>
            </a:r>
            <a:r>
              <a:rPr kumimoji="1"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kumimoji="1"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改</a:t>
            </a:r>
            <a:r>
              <a:rPr kumimoji="1"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kumimoji="1"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即可。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316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指针相对定位</a:t>
            </a:r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ios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::</a:t>
            </a:r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seek_dir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982663" y="1676400"/>
          <a:ext cx="770413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046"/>
                <a:gridCol w="2134474"/>
                <a:gridCol w="30016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+mj-ea"/>
                          <a:ea typeface="+mj-ea"/>
                        </a:rPr>
                        <a:t>枚举参数</a:t>
                      </a:r>
                      <a:endParaRPr lang="zh-CN" altLang="en-US" sz="3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+mj-ea"/>
                          <a:ea typeface="+mj-ea"/>
                        </a:rPr>
                        <a:t>意义</a:t>
                      </a:r>
                      <a:endParaRPr lang="zh-CN" altLang="en-US" sz="3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+mj-ea"/>
                          <a:ea typeface="+mj-ea"/>
                        </a:rPr>
                        <a:t>注明</a:t>
                      </a:r>
                      <a:endParaRPr lang="zh-CN" altLang="en-US" sz="3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200" b="1" dirty="0" err="1" smtClean="0"/>
                        <a:t>ios</a:t>
                      </a:r>
                      <a:r>
                        <a:rPr kumimoji="1" lang="en-US" altLang="zh-CN" sz="3200" b="1" dirty="0" smtClean="0"/>
                        <a:t>::cur</a:t>
                      </a:r>
                      <a:endParaRPr lang="zh-CN" altLang="en-US" sz="3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+mj-ea"/>
                          <a:ea typeface="+mj-ea"/>
                        </a:rPr>
                        <a:t>当前位置</a:t>
                      </a:r>
                      <a:endParaRPr lang="zh-CN" altLang="en-US" sz="3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+mj-ea"/>
                          <a:ea typeface="+mj-ea"/>
                        </a:rPr>
                        <a:t>可用</a:t>
                      </a:r>
                      <a:r>
                        <a:rPr lang="en-US" altLang="zh-CN" sz="3200" dirty="0" smtClean="0">
                          <a:latin typeface="+mj-ea"/>
                          <a:ea typeface="+mj-ea"/>
                        </a:rPr>
                        <a:t>tell</a:t>
                      </a:r>
                      <a:r>
                        <a:rPr lang="zh-CN" altLang="en-US" sz="3200" dirty="0" smtClean="0">
                          <a:latin typeface="+mj-ea"/>
                          <a:ea typeface="+mj-ea"/>
                        </a:rPr>
                        <a:t>获取</a:t>
                      </a:r>
                      <a:endParaRPr lang="zh-CN" altLang="en-US" sz="3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1" dirty="0" err="1" smtClean="0"/>
                        <a:t>ios</a:t>
                      </a:r>
                      <a:r>
                        <a:rPr kumimoji="1" lang="en-US" altLang="zh-CN" sz="3200" b="1" dirty="0" smtClean="0"/>
                        <a:t>::beg</a:t>
                      </a:r>
                      <a:endParaRPr lang="zh-CN" altLang="en-US" sz="3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+mj-ea"/>
                          <a:ea typeface="+mj-ea"/>
                        </a:rPr>
                        <a:t>文件起点</a:t>
                      </a:r>
                      <a:endParaRPr lang="zh-CN" altLang="en-US" sz="3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+mj-ea"/>
                          <a:ea typeface="+mj-ea"/>
                        </a:rPr>
                        <a:t>位移只能为正</a:t>
                      </a:r>
                      <a:endParaRPr lang="zh-CN" altLang="en-US" sz="3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1" dirty="0" err="1" smtClean="0"/>
                        <a:t>ios</a:t>
                      </a:r>
                      <a:r>
                        <a:rPr kumimoji="1" lang="en-US" altLang="zh-CN" sz="3200" b="1" dirty="0" smtClean="0"/>
                        <a:t>::end</a:t>
                      </a:r>
                      <a:endParaRPr lang="zh-CN" altLang="en-US" sz="3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+mj-ea"/>
                          <a:ea typeface="+mj-ea"/>
                        </a:rPr>
                        <a:t>文件中点</a:t>
                      </a:r>
                      <a:endParaRPr lang="zh-CN" altLang="en-US" sz="3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+mj-ea"/>
                          <a:ea typeface="+mj-ea"/>
                        </a:rPr>
                        <a:t>位移只能为负</a:t>
                      </a:r>
                      <a:endParaRPr lang="zh-CN" altLang="en-US" sz="3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975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例：获得任一文件的大小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ifstream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ifile</a:t>
            </a:r>
            <a:r>
              <a:rPr lang="en-US" altLang="zh-CN" dirty="0" smtClean="0"/>
              <a:t>("d:\\1.dat",ios::binary);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ifile.seekg</a:t>
            </a:r>
            <a:r>
              <a:rPr lang="en-US" altLang="zh-CN" dirty="0" smtClean="0"/>
              <a:t>(0,ios::end);  //</a:t>
            </a:r>
            <a:r>
              <a:rPr lang="zh-CN" altLang="en-US" dirty="0" smtClean="0"/>
              <a:t>定位到最后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</a:t>
            </a:r>
            <a:r>
              <a:rPr lang="en-US" altLang="zh-CN" dirty="0" err="1" smtClean="0"/>
              <a:t>ifile.tellg</a:t>
            </a:r>
            <a:r>
              <a:rPr lang="en-US" altLang="zh-CN" dirty="0" smtClean="0"/>
              <a:t>();  //</a:t>
            </a:r>
            <a:r>
              <a:rPr lang="zh-CN" altLang="en-US" dirty="0" smtClean="0"/>
              <a:t>读出位置的偏移值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2548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例：数组的随机读写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文件读写一般对二进制文件适合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ofstream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ofile</a:t>
            </a:r>
            <a:r>
              <a:rPr lang="en-US" altLang="zh-CN" dirty="0" smtClean="0"/>
              <a:t>("d:\\1.dat",ios::binary);</a:t>
            </a:r>
          </a:p>
          <a:p>
            <a:pPr>
              <a:buNone/>
            </a:pPr>
            <a:r>
              <a:rPr lang="en-US" altLang="zh-CN" dirty="0" smtClean="0"/>
              <a:t>	int a[10] = {1,2,3,4,5,6,7,8,9,10},</a:t>
            </a:r>
            <a:r>
              <a:rPr lang="en-US" altLang="zh-CN" dirty="0" err="1" smtClean="0"/>
              <a:t>i,x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ofile.write</a:t>
            </a:r>
            <a:r>
              <a:rPr lang="en-US" altLang="zh-CN" dirty="0" smtClean="0"/>
              <a:t>((char *)</a:t>
            </a:r>
            <a:r>
              <a:rPr lang="en-US" altLang="zh-CN" dirty="0" err="1" smtClean="0"/>
              <a:t>a,sizeof</a:t>
            </a:r>
            <a:r>
              <a:rPr lang="en-US" altLang="zh-CN" dirty="0" smtClean="0"/>
              <a:t>(a));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ofile.close</a:t>
            </a:r>
            <a:r>
              <a:rPr lang="en-US" altLang="zh-CN" dirty="0" smtClean="0"/>
              <a:t>();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277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例：数组的随机读写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只读取偶数下标的数据，即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ifstream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ifile</a:t>
            </a:r>
            <a:r>
              <a:rPr lang="en-US" altLang="zh-CN" dirty="0" smtClean="0"/>
              <a:t>("d:\\1.dat",ios::binary);</a:t>
            </a:r>
          </a:p>
          <a:p>
            <a:pPr>
              <a:buNone/>
            </a:pPr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0;i &lt; 5;i++)</a:t>
            </a:r>
          </a:p>
          <a:p>
            <a:pPr>
              <a:buNone/>
            </a:pPr>
            <a:r>
              <a:rPr lang="en-US" altLang="zh-CN" dirty="0" smtClean="0"/>
              <a:t>	{</a:t>
            </a:r>
            <a:r>
              <a:rPr lang="en-US" altLang="zh-CN" dirty="0" err="1" smtClean="0"/>
              <a:t>ifile.seekg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*2*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(a[0]),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::beg);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ifile.read</a:t>
            </a:r>
            <a:r>
              <a:rPr lang="en-US" altLang="zh-CN" dirty="0" smtClean="0"/>
              <a:t>((char*)&amp;</a:t>
            </a:r>
            <a:r>
              <a:rPr lang="en-US" altLang="zh-CN" dirty="0" err="1" smtClean="0"/>
              <a:t>x,sizeof</a:t>
            </a:r>
            <a:r>
              <a:rPr lang="en-US" altLang="zh-CN" dirty="0" smtClean="0"/>
              <a:t>(x));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x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;}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ifile.close</a:t>
            </a:r>
            <a:r>
              <a:rPr lang="en-US" altLang="zh-CN" dirty="0" smtClean="0"/>
              <a:t>();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5152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文件与对象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之前我们已经讨论过文件在类当中的应用，包括重载提取和插入运算符时可以用文件对象作为参数，包括用文件对象作为读写数据的参数等。</a:t>
            </a:r>
            <a:endParaRPr lang="en-US" altLang="zh-CN" dirty="0" smtClean="0"/>
          </a:p>
          <a:p>
            <a:r>
              <a:rPr lang="zh-CN" altLang="en-US" dirty="0" smtClean="0"/>
              <a:t>实际上，在析构函数中将对象数据写入文件，在构造函数中读取对象数据，是比较通用的做法，类似游戏的存盘和读盘。</a:t>
            </a:r>
            <a:endParaRPr lang="en-US" altLang="zh-CN" dirty="0" smtClean="0"/>
          </a:p>
          <a:p>
            <a:r>
              <a:rPr lang="zh-CN" altLang="en-US" dirty="0" smtClean="0"/>
              <a:t>这里的文件读写可以根据需要灵活确定，如</a:t>
            </a:r>
            <a:r>
              <a:rPr lang="zh-CN" altLang="en-US" smtClean="0"/>
              <a:t>指定文件名、可选文件名或文件对象等。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1446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标准输出流对象的区别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982663" y="1676400"/>
          <a:ext cx="77041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046"/>
                <a:gridCol w="2568046"/>
                <a:gridCol w="256804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对象名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是否使用缓冲区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是否可以重定向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+mj-ea"/>
                          <a:ea typeface="+mj-ea"/>
                        </a:rPr>
                        <a:t>cout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是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是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clog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是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否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+mj-ea"/>
                          <a:ea typeface="+mj-ea"/>
                        </a:rPr>
                        <a:t>cerr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否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否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2945" y="3768435"/>
            <a:ext cx="7716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注：这里的区别与头文件、编译环境和运行环境都有较大影响，具体细节非常复杂。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89006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cerr</a:t>
            </a:r>
            <a:r>
              <a:rPr lang="zh-CN" altLang="en-US" dirty="0" smtClean="0"/>
              <a:t>对象的不缓冲特性</a:t>
            </a:r>
            <a:r>
              <a:rPr lang="en-US" altLang="zh-CN" dirty="0" smtClean="0"/>
              <a:t>(*)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	#include &lt;</a:t>
            </a:r>
            <a:r>
              <a:rPr lang="en-US" altLang="zh-CN" dirty="0" err="1" smtClean="0"/>
              <a:t>iostream.h</a:t>
            </a:r>
            <a:r>
              <a:rPr lang="en-US" altLang="zh-CN" dirty="0" smtClean="0"/>
              <a:t>&gt; //</a:t>
            </a:r>
            <a:r>
              <a:rPr lang="zh-CN" altLang="en-US" dirty="0" smtClean="0"/>
              <a:t>传统头文件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int main()</a:t>
            </a:r>
          </a:p>
          <a:p>
            <a:pPr>
              <a:buNone/>
            </a:pPr>
            <a:r>
              <a:rPr lang="en-US" altLang="zh-CN" dirty="0" smtClean="0"/>
              <a:t>	{		int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=0,j;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cerr</a:t>
            </a:r>
            <a:r>
              <a:rPr lang="en-US" altLang="zh-CN" dirty="0" smtClean="0"/>
              <a:t>&lt;&lt;“SEU”;  //</a:t>
            </a:r>
            <a:r>
              <a:rPr lang="zh-CN" altLang="en-US" dirty="0" smtClean="0"/>
              <a:t>更换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clog</a:t>
            </a:r>
            <a:r>
              <a:rPr lang="zh-CN" altLang="en-US" dirty="0" smtClean="0"/>
              <a:t>对比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j=5/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		return 0;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7623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cout</a:t>
            </a:r>
            <a:r>
              <a:rPr lang="zh-CN" altLang="en-US" dirty="0" smtClean="0"/>
              <a:t>的重定向</a:t>
            </a:r>
            <a:r>
              <a:rPr lang="en-US" altLang="zh-CN" dirty="0" smtClean="0"/>
              <a:t>(*)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	#include 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	using namespace std;</a:t>
            </a:r>
          </a:p>
          <a:p>
            <a:pPr>
              <a:buNone/>
            </a:pPr>
            <a:r>
              <a:rPr lang="en-US" altLang="zh-CN" dirty="0" smtClean="0"/>
              <a:t>	int main()</a:t>
            </a:r>
          </a:p>
          <a:p>
            <a:pPr>
              <a:buNone/>
            </a:pPr>
            <a:r>
              <a:rPr lang="en-US" altLang="zh-CN" dirty="0" smtClean="0"/>
              <a:t>	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&lt;&lt;"SEU\n";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cerr</a:t>
            </a:r>
            <a:r>
              <a:rPr lang="en-US" altLang="zh-CN" dirty="0" smtClean="0"/>
              <a:t>&lt;&lt;"NJU\n";</a:t>
            </a:r>
          </a:p>
          <a:p>
            <a:pPr>
              <a:buNone/>
            </a:pPr>
            <a:r>
              <a:rPr lang="en-US" altLang="zh-CN" dirty="0" smtClean="0"/>
              <a:t>	clog&lt;&lt;"PKU\n";</a:t>
            </a:r>
          </a:p>
          <a:p>
            <a:pPr>
              <a:buNone/>
            </a:pPr>
            <a:r>
              <a:rPr lang="en-US" altLang="zh-CN" dirty="0" smtClean="0"/>
              <a:t>	return 0;</a:t>
            </a:r>
          </a:p>
          <a:p>
            <a:pPr>
              <a:buNone/>
            </a:pPr>
            <a:r>
              <a:rPr lang="en-US" altLang="zh-CN" dirty="0" smtClean="0"/>
              <a:t>}    //</a:t>
            </a:r>
            <a:r>
              <a:rPr lang="zh-CN" altLang="en-US" dirty="0" smtClean="0"/>
              <a:t>命令行方式下运行 </a:t>
            </a:r>
            <a:r>
              <a:rPr lang="en-US" altLang="zh-CN" dirty="0" smtClean="0"/>
              <a:t>**.exe &gt;&gt;**.txt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0687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6600"/>
                </a:solidFill>
              </a:rPr>
              <a:t>提取运算符和插入运算符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提取运算符“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&gt;&gt;”</a:t>
            </a:r>
            <a:r>
              <a:rPr kumimoji="1" lang="zh-CN" altLang="en-US" b="1" dirty="0" smtClean="0"/>
              <a:t>（</a:t>
            </a:r>
            <a:r>
              <a:rPr kumimoji="1" lang="en-US" altLang="zh-CN" b="1" dirty="0" err="1" smtClean="0"/>
              <a:t>stream_extraction</a:t>
            </a:r>
            <a:r>
              <a:rPr kumimoji="1" lang="en-US" altLang="zh-CN" b="1" dirty="0" smtClean="0"/>
              <a:t> operator</a:t>
            </a:r>
            <a:r>
              <a:rPr kumimoji="1" lang="zh-CN" altLang="en-US" b="1" dirty="0" smtClean="0"/>
              <a:t>）和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插入运算符“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&lt;&lt;”</a:t>
            </a:r>
            <a:r>
              <a:rPr kumimoji="1" lang="zh-CN" altLang="en-US" b="1" dirty="0" smtClean="0"/>
              <a:t>（</a:t>
            </a:r>
            <a:r>
              <a:rPr kumimoji="1" lang="en-US" altLang="zh-CN" b="1" dirty="0" err="1" smtClean="0"/>
              <a:t>stream_insertion</a:t>
            </a:r>
            <a:r>
              <a:rPr kumimoji="1" lang="en-US" altLang="zh-CN" b="1" dirty="0" smtClean="0"/>
              <a:t> operator</a:t>
            </a:r>
            <a:r>
              <a:rPr kumimoji="1" lang="zh-CN" altLang="en-US" b="1" dirty="0" smtClean="0"/>
              <a:t>），执行输入</a:t>
            </a:r>
            <a:r>
              <a:rPr kumimoji="1" lang="en-US" altLang="zh-CN" b="1" dirty="0" smtClean="0"/>
              <a:t>/</a:t>
            </a:r>
            <a:r>
              <a:rPr kumimoji="1" lang="zh-CN" altLang="en-US" b="1" dirty="0" smtClean="0"/>
              <a:t>输出操作。</a:t>
            </a:r>
          </a:p>
          <a:p>
            <a:r>
              <a:rPr kumimoji="1" lang="zh-CN" altLang="en-US" b="1" dirty="0" smtClean="0"/>
              <a:t> 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“提取”的含义是指输入操作，可看作从流中提取一个字符序列。</a:t>
            </a:r>
          </a:p>
          <a:p>
            <a:r>
              <a:rPr kumimoji="1" lang="zh-CN" altLang="en-US" b="1" dirty="0" smtClean="0"/>
              <a:t> 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“插入”的含义是指输出操作，可看作向流中插入一个字符序列</a:t>
            </a:r>
            <a:r>
              <a:rPr kumimoji="1" lang="zh-CN" altLang="en-US" b="1" dirty="0" smtClean="0"/>
              <a:t>。</a:t>
            </a:r>
            <a:endParaRPr kumimoji="1"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077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4672</TotalTime>
  <Words>1872</Words>
  <Application>Microsoft Macintosh PowerPoint</Application>
  <PresentationFormat>全屏显示(4:3)</PresentationFormat>
  <Paragraphs>431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7" baseType="lpstr">
      <vt:lpstr>宋体</vt:lpstr>
      <vt:lpstr>Arial</vt:lpstr>
      <vt:lpstr>Arial Black</vt:lpstr>
      <vt:lpstr>Calibri</vt:lpstr>
      <vt:lpstr>Tahoma</vt:lpstr>
      <vt:lpstr>黑体</vt:lpstr>
      <vt:lpstr>微软雅黑</vt:lpstr>
      <vt:lpstr>Parallax</vt:lpstr>
      <vt:lpstr>PowerPoint 演示文稿</vt:lpstr>
      <vt:lpstr>本章要点</vt:lpstr>
      <vt:lpstr>10.1 C++的基本流类体系</vt:lpstr>
      <vt:lpstr>C++的基本流类体系说明(*)</vt:lpstr>
      <vt:lpstr>标准输入/输出流对象</vt:lpstr>
      <vt:lpstr>标准输出流对象的区别</vt:lpstr>
      <vt:lpstr>cerr对象的不缓冲特性(*)</vt:lpstr>
      <vt:lpstr>cout的重定向(*)</vt:lpstr>
      <vt:lpstr>提取运算符和插入运算符</vt:lpstr>
      <vt:lpstr>重载插入和提取运算符</vt:lpstr>
      <vt:lpstr>插入运算符重载：mystring类</vt:lpstr>
      <vt:lpstr>插入运算符重载： Orderedlist类</vt:lpstr>
      <vt:lpstr>插入运算符重载：复数类</vt:lpstr>
      <vt:lpstr>提取运算符重载：复数类</vt:lpstr>
      <vt:lpstr>提取运算符重载：复数类</vt:lpstr>
      <vt:lpstr>提高标准输入/输出的稳健性</vt:lpstr>
      <vt:lpstr>程序健壮性的示例：输入成绩</vt:lpstr>
      <vt:lpstr>提高程序健壮性：掌控流状态</vt:lpstr>
      <vt:lpstr>提高程序健壮性：掌控流状态</vt:lpstr>
      <vt:lpstr>提高程序健壮性：掌控流状态</vt:lpstr>
      <vt:lpstr>程序健壮性的示例：输入成绩</vt:lpstr>
      <vt:lpstr>提高程序健壮性：清空缓冲区</vt:lpstr>
      <vt:lpstr>提高程序健壮性：清空缓冲区</vt:lpstr>
      <vt:lpstr>提高程序健壮性：清空缓冲区</vt:lpstr>
      <vt:lpstr>标准输入/输出成员函数</vt:lpstr>
      <vt:lpstr>标准输入/输出成员函数</vt:lpstr>
      <vt:lpstr>10.2 文件的输入与输出</vt:lpstr>
      <vt:lpstr>读写文件四部曲</vt:lpstr>
      <vt:lpstr>读写文件四部曲</vt:lpstr>
      <vt:lpstr>读写文件的打开方式</vt:lpstr>
      <vt:lpstr>读写文件的四部曲</vt:lpstr>
      <vt:lpstr>读写文件的四部曲</vt:lpstr>
      <vt:lpstr>文本文件的读写</vt:lpstr>
      <vt:lpstr>文本读写——按字符复制文件</vt:lpstr>
      <vt:lpstr>文本读写——按字符复制文件</vt:lpstr>
      <vt:lpstr>文本读写——按字符复制文件</vt:lpstr>
      <vt:lpstr>文本读写——按行复制文件</vt:lpstr>
      <vt:lpstr>文本读写——按行复制文件</vt:lpstr>
      <vt:lpstr>文本文件读写总结</vt:lpstr>
      <vt:lpstr>文本文件读写和运算符</vt:lpstr>
      <vt:lpstr>文本文件读写和运算符</vt:lpstr>
      <vt:lpstr>文本文件读写和运算符</vt:lpstr>
      <vt:lpstr>文本文件读写和运算符重载</vt:lpstr>
      <vt:lpstr>二进制文件读写</vt:lpstr>
      <vt:lpstr>二进制文件读写</vt:lpstr>
      <vt:lpstr>二进制文件读写</vt:lpstr>
      <vt:lpstr>二进制文件读写</vt:lpstr>
      <vt:lpstr>二进制文件读写</vt:lpstr>
      <vt:lpstr>二进制文件和文本文件读写</vt:lpstr>
      <vt:lpstr>读文件时的顺序问题</vt:lpstr>
      <vt:lpstr>读文件时的顺序问题</vt:lpstr>
      <vt:lpstr>读文件时的顺序问题</vt:lpstr>
      <vt:lpstr>读文件的顺序问题</vt:lpstr>
      <vt:lpstr>文件的随机读写(*)</vt:lpstr>
      <vt:lpstr>指针相对定位ios::seek_dir</vt:lpstr>
      <vt:lpstr>例：获得任一文件的大小</vt:lpstr>
      <vt:lpstr>例：数组的随机读写</vt:lpstr>
      <vt:lpstr>例：数组的随机读写</vt:lpstr>
      <vt:lpstr>文件与对象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夏小俊</dc:creator>
  <cp:keywords/>
  <dc:description/>
  <cp:lastModifiedBy>Microsoft Office 用户</cp:lastModifiedBy>
  <cp:revision>696</cp:revision>
  <dcterms:created xsi:type="dcterms:W3CDTF">2013-01-10T14:11:19Z</dcterms:created>
  <dcterms:modified xsi:type="dcterms:W3CDTF">2017-05-07T08:42:48Z</dcterms:modified>
  <cp:category/>
</cp:coreProperties>
</file>