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av" ContentType="audio/wav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handoutMasterIdLst>
    <p:handoutMasterId r:id="rId39"/>
  </p:handoutMasterIdLst>
  <p:sldIdLst>
    <p:sldId id="256" r:id="rId2"/>
    <p:sldId id="352" r:id="rId3"/>
    <p:sldId id="317" r:id="rId4"/>
    <p:sldId id="318" r:id="rId5"/>
    <p:sldId id="319" r:id="rId6"/>
    <p:sldId id="353" r:id="rId7"/>
    <p:sldId id="325" r:id="rId8"/>
    <p:sldId id="320" r:id="rId9"/>
    <p:sldId id="321" r:id="rId10"/>
    <p:sldId id="322" r:id="rId11"/>
    <p:sldId id="323" r:id="rId12"/>
    <p:sldId id="324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E576FB-B118-47D0-984A-56B0B3730734}">
          <p14:sldIdLst>
            <p14:sldId id="256"/>
            <p14:sldId id="352"/>
            <p14:sldId id="317"/>
            <p14:sldId id="318"/>
            <p14:sldId id="319"/>
            <p14:sldId id="353"/>
            <p14:sldId id="325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713" autoAdjust="0"/>
  </p:normalViewPr>
  <p:slideViewPr>
    <p:cSldViewPr snapToGrid="0">
      <p:cViewPr>
        <p:scale>
          <a:sx n="100" d="100"/>
          <a:sy n="100" d="100"/>
        </p:scale>
        <p:origin x="1448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DDD5C-9C38-4A30-8E31-B88421014A2D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434C-F81B-42F9-9158-C4B6DBE35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07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7" name="TextBox 16"/>
          <p:cNvSpPr txBox="1"/>
          <p:nvPr userDrawn="1"/>
        </p:nvSpPr>
        <p:spPr>
          <a:xfrm rot="2923046">
            <a:off x="2361604" y="5736205"/>
            <a:ext cx="147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0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66701"/>
            <a:ext cx="7704667" cy="1206500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737100"/>
          </a:xfrm>
        </p:spPr>
        <p:txBody>
          <a:bodyPr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6928A3-50B3-47D9-9A89-DE51E304BE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3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217849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2815297">
            <a:off x="863682" y="6197312"/>
            <a:ext cx="147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cap="none" spc="0" dirty="0" smtClean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3200" b="0" cap="none" spc="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790700"/>
            <a:ext cx="7704666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107" y="228601"/>
            <a:ext cx="7990693" cy="1219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876" y="4096674"/>
            <a:ext cx="7553816" cy="1809345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sz="5400" b="1" dirty="0" smtClean="0">
                <a:latin typeface="+mj-ea"/>
                <a:ea typeface="+mj-ea"/>
              </a:rPr>
              <a:t>第</a:t>
            </a:r>
            <a:r>
              <a:rPr lang="en-US" altLang="zh-CN" sz="5400" b="1" dirty="0" smtClean="0">
                <a:latin typeface="+mj-ea"/>
                <a:ea typeface="+mj-ea"/>
              </a:rPr>
              <a:t>4</a:t>
            </a:r>
            <a:r>
              <a:rPr lang="zh-CN" altLang="en-US" sz="5400" b="1" dirty="0" smtClean="0">
                <a:latin typeface="+mj-ea"/>
                <a:ea typeface="+mj-ea"/>
              </a:rPr>
              <a:t>章 数组及其应用</a:t>
            </a:r>
          </a:p>
        </p:txBody>
      </p:sp>
      <p:pic>
        <p:nvPicPr>
          <p:cNvPr id="5" name="Picture 3" descr="F:\work\seu&amp;wpi summer workshop\方案\200810221326163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870" y="831762"/>
            <a:ext cx="2880000" cy="2880000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4114289" y="5909733"/>
            <a:ext cx="4477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>
                <a:latin typeface="+mj-ea"/>
                <a:ea typeface="+mj-ea"/>
              </a:rPr>
              <a:t>东南大学</a:t>
            </a:r>
            <a:r>
              <a:rPr kumimoji="1" lang="en-US" altLang="zh-CN" dirty="0" smtClean="0">
                <a:latin typeface="+mj-ea"/>
                <a:ea typeface="+mj-ea"/>
              </a:rPr>
              <a:t> </a:t>
            </a:r>
            <a:r>
              <a:rPr kumimoji="1" lang="zh-CN" altLang="en-US" dirty="0" smtClean="0">
                <a:latin typeface="+mj-ea"/>
                <a:ea typeface="+mj-ea"/>
              </a:rPr>
              <a:t>生物科学与医学工程学院 </a:t>
            </a:r>
            <a:r>
              <a:rPr kumimoji="1" lang="zh-CN" altLang="en-US" dirty="0" smtClean="0">
                <a:latin typeface="+mj-ea"/>
                <a:ea typeface="+mj-ea"/>
              </a:rPr>
              <a:t>夏小俊</a:t>
            </a:r>
          </a:p>
          <a:p>
            <a:pPr algn="r"/>
            <a:r>
              <a:rPr kumimoji="1" lang="en-US" altLang="zh-CN" dirty="0" smtClean="0">
                <a:latin typeface="+mj-ea"/>
                <a:ea typeface="+mj-ea"/>
              </a:rPr>
              <a:t>http://</a:t>
            </a:r>
            <a:r>
              <a:rPr kumimoji="1" lang="en-US" altLang="zh-CN" dirty="0" err="1" smtClean="0">
                <a:latin typeface="+mj-ea"/>
                <a:ea typeface="+mj-ea"/>
              </a:rPr>
              <a:t>www.seucpp.com</a:t>
            </a:r>
            <a:endParaRPr kumimoji="1"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2713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例：用数组求解费波纳切数列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1612" y="1343025"/>
            <a:ext cx="7215187" cy="50704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回忆：费波纳切数列的递归函数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int fib(int n)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if(n==1||n==2)		return 1;</a:t>
            </a:r>
          </a:p>
          <a:p>
            <a:pPr>
              <a:buNone/>
            </a:pPr>
            <a:r>
              <a:rPr lang="en-US" altLang="zh-CN" dirty="0" smtClean="0"/>
              <a:t>	return fib(n-1)+fib(n-2);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int main()</a:t>
            </a:r>
          </a:p>
          <a:p>
            <a:pPr>
              <a:buNone/>
            </a:pPr>
            <a:r>
              <a:rPr lang="en-US" altLang="zh-CN" dirty="0" smtClean="0"/>
              <a:t>{		for(int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=1;i&lt;=20;i++)</a:t>
            </a:r>
          </a:p>
          <a:p>
            <a:pPr>
              <a:buNone/>
            </a:pPr>
            <a:r>
              <a:rPr lang="en-US" altLang="zh-CN" dirty="0" smtClean="0"/>
              <a:t>		cout&lt;&lt;fib(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)&lt;&lt;'\t';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例：用数组求解费波纳切数列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1612" y="1343025"/>
            <a:ext cx="7215187" cy="50704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思考：数组方式相对上述方式的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dirty="0" smtClean="0"/>
              <a:t>	int fib[20]={1,1},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cout&lt;&lt;fib[0]&lt;&lt;'\t'&lt;&lt;fib[1]&lt;&lt;'\t';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=2;i&lt;20;i++)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	fib[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fib[i-1] + fib[i-2];</a:t>
            </a:r>
          </a:p>
          <a:p>
            <a:pPr>
              <a:buNone/>
            </a:pPr>
            <a:r>
              <a:rPr lang="en-US" altLang="zh-CN" dirty="0" smtClean="0"/>
              <a:t>		cout&lt;&lt;fib[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]&lt;&lt;'\t';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总结和提醒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一维数组的长度：</a:t>
            </a:r>
            <a:r>
              <a:rPr lang="zh-CN" altLang="en-US" i="1" dirty="0" smtClean="0"/>
              <a:t>大开小用的无奈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zh-CN" altLang="en-US" sz="2400" dirty="0" smtClean="0"/>
              <a:t>因为数组的长度必须直接确定，为了确保有足够的空间，往往需要大开而小用 。</a:t>
            </a:r>
            <a:endParaRPr lang="en-US" altLang="zh-CN" sz="2400" dirty="0" smtClean="0"/>
          </a:p>
          <a:p>
            <a:r>
              <a:rPr lang="zh-CN" altLang="en-US" dirty="0" smtClean="0"/>
              <a:t>数组的使用方式：无法</a:t>
            </a:r>
            <a:r>
              <a:rPr lang="zh-CN" altLang="en-US" i="1" dirty="0" smtClean="0"/>
              <a:t>整体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对数组的使用不能整体进行，如对整型数组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的进行输入或者输出不能使用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&gt;&gt;a</a:t>
            </a:r>
            <a:r>
              <a:rPr lang="zh-CN" altLang="en-US" sz="2400" dirty="0" smtClean="0"/>
              <a:t>或者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&lt;&lt;a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dirty="0" smtClean="0"/>
              <a:t>数组下标的使用：切忌</a:t>
            </a:r>
            <a:r>
              <a:rPr lang="zh-CN" altLang="en-US" i="1" dirty="0" smtClean="0"/>
              <a:t>越界</a:t>
            </a:r>
            <a:r>
              <a:rPr lang="zh-CN" altLang="en-US" dirty="0" smtClean="0"/>
              <a:t>，程序员维护</a:t>
            </a: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数组的下标必须保持在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的范围内，但编译系统对其范围不会进行检查！</a:t>
            </a:r>
            <a:endParaRPr lang="zh-CN" altLang="en-US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4. 2 </a:t>
            </a:r>
            <a:r>
              <a:rPr lang="zh-CN" altLang="en-US" sz="4000" dirty="0" smtClean="0"/>
              <a:t>二维数组：从理解本质开始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一维数组：描述一种维度下大量的数据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例：一个班级里面所有人的高数成绩，如向量</a:t>
            </a:r>
            <a:endParaRPr lang="en-US" altLang="zh-CN" dirty="0" smtClean="0"/>
          </a:p>
          <a:p>
            <a:r>
              <a:rPr lang="zh-CN" altLang="en-US" dirty="0" smtClean="0"/>
              <a:t>二维数组：描述两种维度下大量的数据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例：一个学校所有班级的高数成绩，如矩阵</a:t>
            </a:r>
            <a:endParaRPr lang="en-US" altLang="zh-CN" dirty="0" smtClean="0"/>
          </a:p>
          <a:p>
            <a:r>
              <a:rPr lang="zh-CN" altLang="en-US" dirty="0" smtClean="0"/>
              <a:t>多维数组：描述多种维度下大量的数据</a:t>
            </a:r>
            <a:r>
              <a:rPr lang="en-US" altLang="zh-CN" dirty="0" smtClean="0"/>
              <a:t>……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多维数组的使用：本质为数组的嵌套定义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553819" y="2380128"/>
            <a:ext cx="5394325" cy="2876550"/>
            <a:chOff x="268" y="1198"/>
            <a:chExt cx="3398" cy="1812"/>
          </a:xfrm>
        </p:grpSpPr>
        <p:sp>
          <p:nvSpPr>
            <p:cNvPr id="994308" name="Rectangle 4"/>
            <p:cNvSpPr>
              <a:spLocks noChangeArrowheads="1"/>
            </p:cNvSpPr>
            <p:nvPr/>
          </p:nvSpPr>
          <p:spPr bwMode="auto">
            <a:xfrm>
              <a:off x="268" y="1198"/>
              <a:ext cx="3398" cy="18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/>
            <a:lstStyle/>
            <a:p>
              <a:endPara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30" y="1643"/>
              <a:ext cx="2091" cy="1080"/>
              <a:chOff x="1538" y="2015"/>
              <a:chExt cx="1723" cy="1080"/>
            </a:xfrm>
          </p:grpSpPr>
          <p:sp>
            <p:nvSpPr>
              <p:cNvPr id="994310" name="Rectangle 6"/>
              <p:cNvSpPr>
                <a:spLocks noChangeArrowheads="1"/>
              </p:cNvSpPr>
              <p:nvPr/>
            </p:nvSpPr>
            <p:spPr bwMode="auto">
              <a:xfrm>
                <a:off x="1538" y="2051"/>
                <a:ext cx="1712" cy="10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zh-CN" sz="2000">
                  <a:latin typeface="+mj-ea"/>
                  <a:ea typeface="+mj-ea"/>
                </a:endParaRPr>
              </a:p>
            </p:txBody>
          </p:sp>
          <p:sp>
            <p:nvSpPr>
              <p:cNvPr id="994311" name="Line 7"/>
              <p:cNvSpPr>
                <a:spLocks noChangeShapeType="1"/>
              </p:cNvSpPr>
              <p:nvPr/>
            </p:nvSpPr>
            <p:spPr bwMode="auto">
              <a:xfrm>
                <a:off x="1549" y="2429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12" name="Line 8"/>
              <p:cNvSpPr>
                <a:spLocks noChangeShapeType="1"/>
              </p:cNvSpPr>
              <p:nvPr/>
            </p:nvSpPr>
            <p:spPr bwMode="auto">
              <a:xfrm>
                <a:off x="1538" y="2762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13" name="Line 9"/>
              <p:cNvSpPr>
                <a:spLocks noChangeShapeType="1"/>
              </p:cNvSpPr>
              <p:nvPr/>
            </p:nvSpPr>
            <p:spPr bwMode="auto">
              <a:xfrm>
                <a:off x="2394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14" name="Line 10"/>
              <p:cNvSpPr>
                <a:spLocks noChangeShapeType="1"/>
              </p:cNvSpPr>
              <p:nvPr/>
            </p:nvSpPr>
            <p:spPr bwMode="auto">
              <a:xfrm>
                <a:off x="1949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15" name="Line 11"/>
              <p:cNvSpPr>
                <a:spLocks noChangeShapeType="1"/>
              </p:cNvSpPr>
              <p:nvPr/>
            </p:nvSpPr>
            <p:spPr bwMode="auto">
              <a:xfrm>
                <a:off x="2827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705" y="2714"/>
                <a:ext cx="1373" cy="250"/>
                <a:chOff x="2137" y="1427"/>
                <a:chExt cx="1373" cy="250"/>
              </a:xfrm>
            </p:grpSpPr>
            <p:sp>
              <p:nvSpPr>
                <p:cNvPr id="9943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37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546" y="1427"/>
                  <a:ext cx="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1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84" y="1427"/>
                  <a:ext cx="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15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1713" y="2365"/>
                <a:ext cx="1372" cy="250"/>
                <a:chOff x="2138" y="1427"/>
                <a:chExt cx="1372" cy="250"/>
              </a:xfrm>
            </p:grpSpPr>
            <p:sp>
              <p:nvSpPr>
                <p:cNvPr id="99432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38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547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86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15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1705" y="2015"/>
                <a:ext cx="1374" cy="250"/>
                <a:chOff x="2137" y="1427"/>
                <a:chExt cx="1374" cy="250"/>
              </a:xfrm>
            </p:grpSpPr>
            <p:sp>
              <p:nvSpPr>
                <p:cNvPr id="9943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37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545" y="1427"/>
                  <a:ext cx="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85" y="1427"/>
                  <a:ext cx="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16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2" y="1725"/>
              <a:ext cx="2188" cy="234"/>
              <a:chOff x="1503" y="2097"/>
              <a:chExt cx="2188" cy="234"/>
            </a:xfrm>
          </p:grpSpPr>
          <p:sp>
            <p:nvSpPr>
              <p:cNvPr id="994332" name="Text Box 28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a[0][0]</a:t>
                </a:r>
              </a:p>
            </p:txBody>
          </p:sp>
          <p:sp>
            <p:nvSpPr>
              <p:cNvPr id="994333" name="Text Box 29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a[0][1]</a:t>
                </a:r>
              </a:p>
            </p:txBody>
          </p:sp>
          <p:sp>
            <p:nvSpPr>
              <p:cNvPr id="994334" name="Text Box 30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a[0][2]</a:t>
                </a:r>
              </a:p>
            </p:txBody>
          </p:sp>
          <p:sp>
            <p:nvSpPr>
              <p:cNvPr id="994335" name="Text Box 31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a[0][3]</a:t>
                </a:r>
                <a:endParaRPr lang="en-US" altLang="zh-CN" b="1" dirty="0">
                  <a:solidFill>
                    <a:srgbClr val="66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1109" y="2086"/>
              <a:ext cx="2188" cy="234"/>
              <a:chOff x="1503" y="2097"/>
              <a:chExt cx="2188" cy="234"/>
            </a:xfrm>
          </p:grpSpPr>
          <p:sp>
            <p:nvSpPr>
              <p:cNvPr id="994337" name="Text Box 33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a[1][0]</a:t>
                </a:r>
                <a:endParaRPr lang="en-US" altLang="zh-CN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38" name="Text Box 34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a[1][1]</a:t>
                </a:r>
                <a:endParaRPr lang="en-US" altLang="zh-CN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39" name="Text Box 35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a[1][2]</a:t>
                </a:r>
              </a:p>
            </p:txBody>
          </p:sp>
          <p:sp>
            <p:nvSpPr>
              <p:cNvPr id="994340" name="Text Box 36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a[1][3]</a:t>
                </a:r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109" y="2392"/>
              <a:ext cx="2188" cy="234"/>
              <a:chOff x="1503" y="2097"/>
              <a:chExt cx="2188" cy="234"/>
            </a:xfrm>
          </p:grpSpPr>
          <p:sp>
            <p:nvSpPr>
              <p:cNvPr id="994342" name="Text Box 38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a[2][0]</a:t>
                </a:r>
              </a:p>
            </p:txBody>
          </p:sp>
          <p:sp>
            <p:nvSpPr>
              <p:cNvPr id="994343" name="Text Box 39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a[2][1]</a:t>
                </a:r>
              </a:p>
            </p:txBody>
          </p:sp>
          <p:sp>
            <p:nvSpPr>
              <p:cNvPr id="994344" name="Text Box 40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a[2][2]</a:t>
                </a:r>
              </a:p>
            </p:txBody>
          </p:sp>
          <p:sp>
            <p:nvSpPr>
              <p:cNvPr id="994345" name="Text Box 41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a[2][3]</a:t>
                </a:r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772" y="1735"/>
              <a:ext cx="403" cy="881"/>
              <a:chOff x="1096" y="2110"/>
              <a:chExt cx="403" cy="881"/>
            </a:xfrm>
          </p:grpSpPr>
          <p:sp>
            <p:nvSpPr>
              <p:cNvPr id="994349" name="Text Box 45"/>
              <p:cNvSpPr txBox="1">
                <a:spLocks noChangeArrowheads="1"/>
              </p:cNvSpPr>
              <p:nvPr/>
            </p:nvSpPr>
            <p:spPr bwMode="auto">
              <a:xfrm>
                <a:off x="1096" y="2110"/>
                <a:ext cx="4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50" name="Text Box 46"/>
              <p:cNvSpPr txBox="1">
                <a:spLocks noChangeArrowheads="1"/>
              </p:cNvSpPr>
              <p:nvPr/>
            </p:nvSpPr>
            <p:spPr bwMode="auto">
              <a:xfrm>
                <a:off x="1096" y="2434"/>
                <a:ext cx="4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51" name="Text Box 47"/>
              <p:cNvSpPr txBox="1">
                <a:spLocks noChangeArrowheads="1"/>
              </p:cNvSpPr>
              <p:nvPr/>
            </p:nvSpPr>
            <p:spPr bwMode="auto">
              <a:xfrm>
                <a:off x="1096" y="2758"/>
                <a:ext cx="4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623888" y="4181479"/>
            <a:ext cx="1004887" cy="608013"/>
            <a:chOff x="663" y="3012"/>
            <a:chExt cx="633" cy="383"/>
          </a:xfrm>
        </p:grpSpPr>
        <p:sp>
          <p:nvSpPr>
            <p:cNvPr id="994353" name="Line 49"/>
            <p:cNvSpPr>
              <a:spLocks noChangeShapeType="1"/>
            </p:cNvSpPr>
            <p:nvPr/>
          </p:nvSpPr>
          <p:spPr bwMode="auto">
            <a:xfrm flipV="1">
              <a:off x="996" y="3012"/>
              <a:ext cx="300" cy="2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94354" name="Text Box 50"/>
            <p:cNvSpPr txBox="1">
              <a:spLocks noChangeArrowheads="1"/>
            </p:cNvSpPr>
            <p:nvPr/>
          </p:nvSpPr>
          <p:spPr bwMode="auto">
            <a:xfrm>
              <a:off x="663" y="3142"/>
              <a:ext cx="438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rPr>
                <a:t>行名</a:t>
              </a: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6511438" y="1687195"/>
            <a:ext cx="2620604" cy="4598988"/>
            <a:chOff x="3885" y="602"/>
            <a:chExt cx="1753" cy="2897"/>
          </a:xfrm>
        </p:grpSpPr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3885" y="631"/>
              <a:ext cx="1308" cy="2868"/>
              <a:chOff x="3993" y="223"/>
              <a:chExt cx="1308" cy="2868"/>
            </a:xfrm>
          </p:grpSpPr>
          <p:sp>
            <p:nvSpPr>
              <p:cNvPr id="994357" name="Rectangle 53"/>
              <p:cNvSpPr>
                <a:spLocks noChangeArrowheads="1"/>
              </p:cNvSpPr>
              <p:nvPr/>
            </p:nvSpPr>
            <p:spPr bwMode="auto">
              <a:xfrm>
                <a:off x="4189" y="247"/>
                <a:ext cx="1112" cy="28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58" name="Line 54"/>
              <p:cNvSpPr>
                <a:spLocks noChangeShapeType="1"/>
              </p:cNvSpPr>
              <p:nvPr/>
            </p:nvSpPr>
            <p:spPr bwMode="auto">
              <a:xfrm>
                <a:off x="4181" y="492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59" name="Line 55"/>
              <p:cNvSpPr>
                <a:spLocks noChangeShapeType="1"/>
              </p:cNvSpPr>
              <p:nvPr/>
            </p:nvSpPr>
            <p:spPr bwMode="auto">
              <a:xfrm>
                <a:off x="4181" y="726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0" name="Line 56"/>
              <p:cNvSpPr>
                <a:spLocks noChangeShapeType="1"/>
              </p:cNvSpPr>
              <p:nvPr/>
            </p:nvSpPr>
            <p:spPr bwMode="auto">
              <a:xfrm>
                <a:off x="4181" y="961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1" name="Line 57"/>
              <p:cNvSpPr>
                <a:spLocks noChangeShapeType="1"/>
              </p:cNvSpPr>
              <p:nvPr/>
            </p:nvSpPr>
            <p:spPr bwMode="auto">
              <a:xfrm>
                <a:off x="4181" y="1195"/>
                <a:ext cx="111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2" name="Line 58"/>
              <p:cNvSpPr>
                <a:spLocks noChangeShapeType="1"/>
              </p:cNvSpPr>
              <p:nvPr/>
            </p:nvSpPr>
            <p:spPr bwMode="auto">
              <a:xfrm>
                <a:off x="4181" y="1430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3" name="Line 59"/>
              <p:cNvSpPr>
                <a:spLocks noChangeShapeType="1"/>
              </p:cNvSpPr>
              <p:nvPr/>
            </p:nvSpPr>
            <p:spPr bwMode="auto">
              <a:xfrm>
                <a:off x="4181" y="1664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4" name="Line 60"/>
              <p:cNvSpPr>
                <a:spLocks noChangeShapeType="1"/>
              </p:cNvSpPr>
              <p:nvPr/>
            </p:nvSpPr>
            <p:spPr bwMode="auto">
              <a:xfrm>
                <a:off x="4181" y="1899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5" name="Line 61"/>
              <p:cNvSpPr>
                <a:spLocks noChangeShapeType="1"/>
              </p:cNvSpPr>
              <p:nvPr/>
            </p:nvSpPr>
            <p:spPr bwMode="auto">
              <a:xfrm>
                <a:off x="4181" y="2134"/>
                <a:ext cx="111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6" name="Line 62"/>
              <p:cNvSpPr>
                <a:spLocks noChangeShapeType="1"/>
              </p:cNvSpPr>
              <p:nvPr/>
            </p:nvSpPr>
            <p:spPr bwMode="auto">
              <a:xfrm>
                <a:off x="4181" y="2368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7" name="Line 63"/>
              <p:cNvSpPr>
                <a:spLocks noChangeShapeType="1"/>
              </p:cNvSpPr>
              <p:nvPr/>
            </p:nvSpPr>
            <p:spPr bwMode="auto">
              <a:xfrm>
                <a:off x="4181" y="2603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8" name="Line 64"/>
              <p:cNvSpPr>
                <a:spLocks noChangeShapeType="1"/>
              </p:cNvSpPr>
              <p:nvPr/>
            </p:nvSpPr>
            <p:spPr bwMode="auto">
              <a:xfrm>
                <a:off x="4181" y="2837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71" name="Text Box 67"/>
              <p:cNvSpPr txBox="1">
                <a:spLocks noChangeArrowheads="1"/>
              </p:cNvSpPr>
              <p:nvPr/>
            </p:nvSpPr>
            <p:spPr bwMode="auto">
              <a:xfrm>
                <a:off x="3993" y="478"/>
                <a:ext cx="12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76" name="Text Box 72"/>
              <p:cNvSpPr txBox="1">
                <a:spLocks noChangeArrowheads="1"/>
              </p:cNvSpPr>
              <p:nvPr/>
            </p:nvSpPr>
            <p:spPr bwMode="auto">
              <a:xfrm>
                <a:off x="4439" y="46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a[0][1]</a:t>
                </a:r>
              </a:p>
            </p:txBody>
          </p:sp>
          <p:sp>
            <p:nvSpPr>
              <p:cNvPr id="994377" name="Text Box 73"/>
              <p:cNvSpPr txBox="1">
                <a:spLocks noChangeArrowheads="1"/>
              </p:cNvSpPr>
              <p:nvPr/>
            </p:nvSpPr>
            <p:spPr bwMode="auto">
              <a:xfrm>
                <a:off x="4439" y="70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a[0][2]</a:t>
                </a:r>
              </a:p>
            </p:txBody>
          </p:sp>
          <p:sp>
            <p:nvSpPr>
              <p:cNvPr id="994378" name="Text Box 74"/>
              <p:cNvSpPr txBox="1">
                <a:spLocks noChangeArrowheads="1"/>
              </p:cNvSpPr>
              <p:nvPr/>
            </p:nvSpPr>
            <p:spPr bwMode="auto">
              <a:xfrm>
                <a:off x="4439" y="94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a[0][3]</a:t>
                </a:r>
              </a:p>
            </p:txBody>
          </p:sp>
          <p:sp>
            <p:nvSpPr>
              <p:cNvPr id="994379" name="Text Box 75"/>
              <p:cNvSpPr txBox="1">
                <a:spLocks noChangeArrowheads="1"/>
              </p:cNvSpPr>
              <p:nvPr/>
            </p:nvSpPr>
            <p:spPr bwMode="auto">
              <a:xfrm>
                <a:off x="4439" y="118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a[1][0]</a:t>
                </a:r>
              </a:p>
            </p:txBody>
          </p:sp>
          <p:sp>
            <p:nvSpPr>
              <p:cNvPr id="994380" name="Text Box 76"/>
              <p:cNvSpPr txBox="1">
                <a:spLocks noChangeArrowheads="1"/>
              </p:cNvSpPr>
              <p:nvPr/>
            </p:nvSpPr>
            <p:spPr bwMode="auto">
              <a:xfrm>
                <a:off x="4439" y="142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a[1][1]</a:t>
                </a:r>
              </a:p>
            </p:txBody>
          </p:sp>
          <p:sp>
            <p:nvSpPr>
              <p:cNvPr id="994381" name="Text Box 77"/>
              <p:cNvSpPr txBox="1">
                <a:spLocks noChangeArrowheads="1"/>
              </p:cNvSpPr>
              <p:nvPr/>
            </p:nvSpPr>
            <p:spPr bwMode="auto">
              <a:xfrm>
                <a:off x="4439" y="22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a[0][0]</a:t>
                </a:r>
              </a:p>
            </p:txBody>
          </p:sp>
          <p:sp>
            <p:nvSpPr>
              <p:cNvPr id="994382" name="Text Box 78"/>
              <p:cNvSpPr txBox="1">
                <a:spLocks noChangeArrowheads="1"/>
              </p:cNvSpPr>
              <p:nvPr/>
            </p:nvSpPr>
            <p:spPr bwMode="auto">
              <a:xfrm>
                <a:off x="4439" y="187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a[1][3]</a:t>
                </a:r>
              </a:p>
            </p:txBody>
          </p:sp>
          <p:sp>
            <p:nvSpPr>
              <p:cNvPr id="994383" name="Text Box 79"/>
              <p:cNvSpPr txBox="1">
                <a:spLocks noChangeArrowheads="1"/>
              </p:cNvSpPr>
              <p:nvPr/>
            </p:nvSpPr>
            <p:spPr bwMode="auto">
              <a:xfrm>
                <a:off x="4439" y="211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a[2][0]</a:t>
                </a:r>
              </a:p>
            </p:txBody>
          </p:sp>
          <p:sp>
            <p:nvSpPr>
              <p:cNvPr id="994384" name="Text Box 80"/>
              <p:cNvSpPr txBox="1">
                <a:spLocks noChangeArrowheads="1"/>
              </p:cNvSpPr>
              <p:nvPr/>
            </p:nvSpPr>
            <p:spPr bwMode="auto">
              <a:xfrm>
                <a:off x="4439" y="235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a[2][1]</a:t>
                </a:r>
              </a:p>
            </p:txBody>
          </p:sp>
          <p:sp>
            <p:nvSpPr>
              <p:cNvPr id="994385" name="Text Box 81"/>
              <p:cNvSpPr txBox="1">
                <a:spLocks noChangeArrowheads="1"/>
              </p:cNvSpPr>
              <p:nvPr/>
            </p:nvSpPr>
            <p:spPr bwMode="auto">
              <a:xfrm>
                <a:off x="4439" y="259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a[2][2]</a:t>
                </a:r>
              </a:p>
            </p:txBody>
          </p:sp>
          <p:sp>
            <p:nvSpPr>
              <p:cNvPr id="994386" name="Text Box 82"/>
              <p:cNvSpPr txBox="1">
                <a:spLocks noChangeArrowheads="1"/>
              </p:cNvSpPr>
              <p:nvPr/>
            </p:nvSpPr>
            <p:spPr bwMode="auto">
              <a:xfrm>
                <a:off x="4439" y="283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a[2][3]</a:t>
                </a:r>
              </a:p>
            </p:txBody>
          </p:sp>
          <p:sp>
            <p:nvSpPr>
              <p:cNvPr id="994387" name="Text Box 83"/>
              <p:cNvSpPr txBox="1">
                <a:spLocks noChangeArrowheads="1"/>
              </p:cNvSpPr>
              <p:nvPr/>
            </p:nvSpPr>
            <p:spPr bwMode="auto">
              <a:xfrm>
                <a:off x="4439" y="163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a[1][2]</a:t>
                </a:r>
              </a:p>
            </p:txBody>
          </p:sp>
        </p:grpSp>
        <p:sp>
          <p:nvSpPr>
            <p:cNvPr id="994395" name="Text Box 91"/>
            <p:cNvSpPr txBox="1">
              <a:spLocks noChangeArrowheads="1"/>
            </p:cNvSpPr>
            <p:nvPr/>
          </p:nvSpPr>
          <p:spPr bwMode="auto">
            <a:xfrm>
              <a:off x="5150" y="602"/>
              <a:ext cx="4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rPr>
                <a:t>a[0]</a:t>
              </a:r>
            </a:p>
          </p:txBody>
        </p:sp>
        <p:sp>
          <p:nvSpPr>
            <p:cNvPr id="994396" name="Text Box 92"/>
            <p:cNvSpPr txBox="1">
              <a:spLocks noChangeArrowheads="1"/>
            </p:cNvSpPr>
            <p:nvPr/>
          </p:nvSpPr>
          <p:spPr bwMode="auto">
            <a:xfrm>
              <a:off x="5174" y="1574"/>
              <a:ext cx="4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rPr>
                <a:t>a[1]</a:t>
              </a:r>
            </a:p>
          </p:txBody>
        </p:sp>
        <p:sp>
          <p:nvSpPr>
            <p:cNvPr id="994397" name="Text Box 93"/>
            <p:cNvSpPr txBox="1">
              <a:spLocks noChangeArrowheads="1"/>
            </p:cNvSpPr>
            <p:nvPr/>
          </p:nvSpPr>
          <p:spPr bwMode="auto">
            <a:xfrm>
              <a:off x="5210" y="2498"/>
              <a:ext cx="4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rPr>
                <a:t>a[2]</a:t>
              </a:r>
            </a:p>
          </p:txBody>
        </p:sp>
      </p:grpSp>
      <p:sp>
        <p:nvSpPr>
          <p:cNvPr id="994347" name="AutoShape 43"/>
          <p:cNvSpPr>
            <a:spLocks noChangeArrowheads="1"/>
          </p:cNvSpPr>
          <p:nvPr/>
        </p:nvSpPr>
        <p:spPr bwMode="auto">
          <a:xfrm>
            <a:off x="1228599" y="1609574"/>
            <a:ext cx="4653386" cy="565697"/>
          </a:xfrm>
          <a:prstGeom prst="wedgeEllipseCallout">
            <a:avLst>
              <a:gd name="adj1" fmla="val -12222"/>
              <a:gd name="adj2" fmla="val 212148"/>
            </a:avLst>
          </a:prstGeom>
          <a:gradFill rotWithShape="1">
            <a:gsLst>
              <a:gs pos="0">
                <a:srgbClr val="FFFFCD"/>
              </a:gs>
              <a:gs pos="100000">
                <a:srgbClr val="FFFFCD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二维数组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a</a:t>
            </a: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是由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个元素组成</a:t>
            </a:r>
          </a:p>
        </p:txBody>
      </p:sp>
      <p:sp>
        <p:nvSpPr>
          <p:cNvPr id="994346" name="AutoShape 42"/>
          <p:cNvSpPr>
            <a:spLocks noChangeArrowheads="1"/>
          </p:cNvSpPr>
          <p:nvPr/>
        </p:nvSpPr>
        <p:spPr bwMode="auto">
          <a:xfrm>
            <a:off x="1873681" y="5539106"/>
            <a:ext cx="4678183" cy="998489"/>
          </a:xfrm>
          <a:prstGeom prst="wedgeEllipseCallout">
            <a:avLst>
              <a:gd name="adj1" fmla="val -17366"/>
              <a:gd name="adj2" fmla="val -134162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6352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每个元素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a[</a:t>
            </a:r>
            <a:r>
              <a:rPr lang="en-US" altLang="zh-CN" sz="20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i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]</a:t>
            </a: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由包含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4</a:t>
            </a: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个元素</a:t>
            </a:r>
          </a:p>
          <a:p>
            <a:pPr algn="ctr"/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的一维数组组成</a:t>
            </a:r>
          </a:p>
        </p:txBody>
      </p:sp>
      <p:sp>
        <p:nvSpPr>
          <p:cNvPr id="98" name="标题 1"/>
          <p:cNvSpPr txBox="1">
            <a:spLocks/>
          </p:cNvSpPr>
          <p:nvPr/>
        </p:nvSpPr>
        <p:spPr>
          <a:xfrm>
            <a:off x="982133" y="266701"/>
            <a:ext cx="7704667" cy="1206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二维数组：以</a:t>
            </a:r>
            <a:r>
              <a:rPr lang="en-US" altLang="zh-CN" sz="4400" b="1" dirty="0" smtClean="0">
                <a:ln w="3175" cmpd="sng">
                  <a:noFill/>
                </a:ln>
                <a:latin typeface="+mj-ea"/>
                <a:ea typeface="+mj-ea"/>
                <a:cs typeface="+mj-cs"/>
              </a:rPr>
              <a:t>int a[3][4]</a:t>
            </a:r>
            <a:r>
              <a:rPr lang="zh-CN" altLang="en-US" sz="4400" b="1" dirty="0" smtClean="0">
                <a:ln w="3175" cmpd="sng">
                  <a:noFill/>
                </a:ln>
                <a:latin typeface="+mj-ea"/>
                <a:ea typeface="+mj-ea"/>
                <a:cs typeface="+mj-cs"/>
              </a:rPr>
              <a:t>为例</a:t>
            </a:r>
            <a:endParaRPr kumimoji="0" lang="zh-CN" altLang="en-US" sz="4400" b="1" i="0" u="none" strike="noStrike" kern="1200" cap="none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4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94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47" grpId="0" animBg="1" autoUpdateAnimBg="0"/>
      <p:bldP spid="99434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二维数组的初始化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603" y="1266092"/>
            <a:ext cx="7976382" cy="53316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嵌套一维数组</a:t>
            </a:r>
            <a:r>
              <a:rPr lang="zh-CN" altLang="en-US" dirty="0" smtClean="0"/>
              <a:t>初始化进行：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int </a:t>
            </a:r>
            <a:r>
              <a:rPr lang="en-US" altLang="zh-CN" dirty="0" smtClean="0"/>
              <a:t>matrix[3][4]={{1,3,5,7},{2,4,6,8},{3,5,7,11}};</a:t>
            </a:r>
          </a:p>
          <a:p>
            <a:r>
              <a:rPr lang="zh-CN" altLang="en-US" dirty="0" smtClean="0">
                <a:solidFill>
                  <a:srgbClr val="663300"/>
                </a:solidFill>
              </a:rPr>
              <a:t>按数组元素存储次序列出各元素的值：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matrix[3][4]={1,3,5,7,2,4,6,8,3,5,7,11};</a:t>
            </a:r>
          </a:p>
          <a:p>
            <a:r>
              <a:rPr lang="zh-CN" altLang="en-US" dirty="0" smtClean="0"/>
              <a:t>对部分元素赋初值，没有明确初值的元素清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matrix[3][4]={{1,3},{2,4},{3,5,7}};</a:t>
            </a:r>
          </a:p>
          <a:p>
            <a:r>
              <a:rPr lang="zh-CN" altLang="en-US" dirty="0" smtClean="0"/>
              <a:t>由初始化数据来确定数组最高维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matrix[][4]={1,3,5,7,2,4,6,8,3,5,7,11};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i="1" dirty="0" smtClean="0"/>
              <a:t>TIPS</a:t>
            </a:r>
            <a:r>
              <a:rPr lang="zh-CN" altLang="en-US" i="1" dirty="0" smtClean="0"/>
              <a:t>：省略维度只能省略</a:t>
            </a:r>
            <a:r>
              <a:rPr lang="zh-CN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最高维</a:t>
            </a:r>
            <a:r>
              <a:rPr lang="zh-CN" altLang="en-US" i="1" dirty="0" smtClean="0"/>
              <a:t>。</a:t>
            </a:r>
            <a:endParaRPr lang="en-US" altLang="zh-CN" i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二维数组的使用：行和列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二维数组引用方式：数组名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行下标</a:t>
            </a:r>
            <a:r>
              <a:rPr lang="en-US" altLang="zh-CN" dirty="0" smtClean="0"/>
              <a:t>][</a:t>
            </a:r>
            <a:r>
              <a:rPr lang="zh-CN" altLang="en-US" dirty="0" smtClean="0"/>
              <a:t>列下标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通常使用双重循环分别控制行和列。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int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j, a[2][3];</a:t>
            </a:r>
          </a:p>
          <a:p>
            <a:pPr>
              <a:buNone/>
            </a:pPr>
            <a:r>
              <a:rPr lang="en-US" altLang="zh-CN" dirty="0" smtClean="0"/>
              <a:t>	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2;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>
              <a:buNone/>
            </a:pPr>
            <a:r>
              <a:rPr lang="en-US" altLang="zh-CN" dirty="0" smtClean="0"/>
              <a:t>		for (j = 0; j &lt; 3; j++)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</a:p>
          <a:p>
            <a:r>
              <a:rPr lang="zh-CN" altLang="en-US" dirty="0" smtClean="0"/>
              <a:t>思考：能不能用类似一维数组的方式访问？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二维数组算法：输出杨辉三角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1" y="1294228"/>
            <a:ext cx="7772400" cy="51192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int a[10][10]={0},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=0;i&lt;10;i++)		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][0]=1;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=1;i&lt;10;i++)</a:t>
            </a:r>
          </a:p>
          <a:p>
            <a:pPr>
              <a:buNone/>
            </a:pPr>
            <a:r>
              <a:rPr lang="en-US" altLang="zh-CN" dirty="0" smtClean="0"/>
              <a:t>		for(j=1;j&lt;10;j++)</a:t>
            </a:r>
          </a:p>
          <a:p>
            <a:pPr>
              <a:buNone/>
            </a:pPr>
            <a:r>
              <a:rPr lang="en-US" altLang="zh-CN" dirty="0" smtClean="0"/>
              <a:t>			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a[i-1][j] + a[i-1][j-1];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=0;i&lt;10;i++)</a:t>
            </a:r>
          </a:p>
          <a:p>
            <a:pPr>
              <a:buNone/>
            </a:pPr>
            <a:r>
              <a:rPr lang="en-US" altLang="zh-CN" dirty="0" smtClean="0"/>
              <a:t>	{		for(j=0;j&lt;10;j++)</a:t>
            </a:r>
          </a:p>
          <a:p>
            <a:pPr>
              <a:buNone/>
            </a:pPr>
            <a:r>
              <a:rPr lang="en-US" altLang="zh-CN" dirty="0" smtClean="0"/>
              <a:t>			if(a[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][j]!=0)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][j]&lt;&lt;'\t';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	}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二维数组算法：任意阶幻方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步骤一：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放置在第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行中间；</a:t>
            </a:r>
            <a:endParaRPr lang="en-US" altLang="zh-CN" dirty="0" smtClean="0"/>
          </a:p>
          <a:p>
            <a:r>
              <a:rPr lang="zh-CN" altLang="en-US" dirty="0" smtClean="0"/>
              <a:t>步骤二：每个数的右上方为下一个数，其中边缘是循环的；</a:t>
            </a:r>
            <a:endParaRPr lang="en-US" altLang="zh-CN" dirty="0" smtClean="0"/>
          </a:p>
          <a:p>
            <a:r>
              <a:rPr lang="zh-CN" altLang="en-US" dirty="0" smtClean="0"/>
              <a:t>步骤三：如果该处已经有数，则改为原数的正下方。</a:t>
            </a:r>
            <a:endParaRPr lang="en-US" altLang="zh-CN" dirty="0" smtClean="0"/>
          </a:p>
          <a:p>
            <a:r>
              <a:rPr lang="zh-CN" altLang="en-US" dirty="0" smtClean="0"/>
              <a:t>步骤四：重复步骤二和三，直到全部填满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二维数组算法：任意阶幻方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209822"/>
            <a:ext cx="7223760" cy="5458264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altLang="zh-CN" sz="2600" dirty="0" smtClean="0"/>
              <a:t>#define M  5</a:t>
            </a:r>
          </a:p>
          <a:p>
            <a:pPr lvl="1">
              <a:buNone/>
            </a:pPr>
            <a:r>
              <a:rPr lang="en-US" altLang="zh-CN" sz="2600" dirty="0" smtClean="0"/>
              <a:t>int a[M][M]={0},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=0,j=M/2,ni,nj,k;</a:t>
            </a:r>
          </a:p>
          <a:p>
            <a:pPr lvl="1">
              <a:buNone/>
            </a:pPr>
            <a:r>
              <a:rPr lang="en-US" altLang="zh-CN" sz="2600" dirty="0" smtClean="0"/>
              <a:t>for(k=1;k&lt;=M*</a:t>
            </a:r>
            <a:r>
              <a:rPr lang="en-US" altLang="zh-CN" sz="2600" dirty="0" err="1" smtClean="0"/>
              <a:t>M;k</a:t>
            </a:r>
            <a:r>
              <a:rPr lang="en-US" altLang="zh-CN" sz="2600" dirty="0" smtClean="0"/>
              <a:t>++) {</a:t>
            </a:r>
          </a:p>
          <a:p>
            <a:pPr lvl="1">
              <a:buNone/>
            </a:pPr>
            <a:r>
              <a:rPr lang="en-US" altLang="zh-CN" sz="2600" dirty="0" smtClean="0"/>
              <a:t>a[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][j] = k; //</a:t>
            </a:r>
            <a:r>
              <a:rPr lang="en-US" altLang="zh-CN" sz="2600" dirty="0" err="1" smtClean="0"/>
              <a:t>i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j</a:t>
            </a:r>
            <a:r>
              <a:rPr lang="zh-CN" altLang="en-US" sz="2600" dirty="0" smtClean="0"/>
              <a:t>为确定赋值的坐标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if(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==0)	</a:t>
            </a:r>
            <a:r>
              <a:rPr lang="en-US" altLang="zh-CN" sz="2600" dirty="0" err="1" smtClean="0"/>
              <a:t>ni</a:t>
            </a:r>
            <a:r>
              <a:rPr lang="en-US" altLang="zh-CN" sz="2600" dirty="0" smtClean="0"/>
              <a:t> = M-1;</a:t>
            </a:r>
          </a:p>
          <a:p>
            <a:pPr lvl="1">
              <a:buNone/>
            </a:pPr>
            <a:r>
              <a:rPr lang="en-US" altLang="zh-CN" sz="2600" dirty="0" smtClean="0"/>
              <a:t>else	</a:t>
            </a:r>
            <a:r>
              <a:rPr lang="en-US" altLang="zh-CN" sz="2600" dirty="0" err="1" smtClean="0"/>
              <a:t>ni</a:t>
            </a:r>
            <a:r>
              <a:rPr lang="en-US" altLang="zh-CN" sz="2600" dirty="0" smtClean="0"/>
              <a:t> = i-1;</a:t>
            </a:r>
          </a:p>
          <a:p>
            <a:pPr lvl="1">
              <a:buNone/>
            </a:pPr>
            <a:r>
              <a:rPr lang="en-US" altLang="zh-CN" sz="2600" dirty="0" smtClean="0"/>
              <a:t>if(j==M-1)	</a:t>
            </a:r>
            <a:r>
              <a:rPr lang="en-US" altLang="zh-CN" sz="2600" dirty="0" err="1" smtClean="0"/>
              <a:t>nj</a:t>
            </a:r>
            <a:r>
              <a:rPr lang="en-US" altLang="zh-CN" sz="2600" dirty="0" smtClean="0"/>
              <a:t> = 0;</a:t>
            </a:r>
          </a:p>
          <a:p>
            <a:pPr lvl="1">
              <a:buNone/>
            </a:pPr>
            <a:r>
              <a:rPr lang="en-US" altLang="zh-CN" sz="2600" dirty="0" smtClean="0"/>
              <a:t>else	</a:t>
            </a:r>
            <a:r>
              <a:rPr lang="en-US" altLang="zh-CN" sz="2600" dirty="0" err="1" smtClean="0"/>
              <a:t>nj</a:t>
            </a:r>
            <a:r>
              <a:rPr lang="en-US" altLang="zh-CN" sz="2600" dirty="0" smtClean="0"/>
              <a:t> = j+1;  //</a:t>
            </a:r>
            <a:r>
              <a:rPr lang="en-US" altLang="zh-CN" sz="2600" dirty="0" err="1" smtClean="0"/>
              <a:t>ni,nj</a:t>
            </a:r>
            <a:r>
              <a:rPr lang="zh-CN" altLang="en-US" sz="2600" dirty="0" smtClean="0"/>
              <a:t>右上方的坐标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if(a[</a:t>
            </a:r>
            <a:r>
              <a:rPr lang="en-US" altLang="zh-CN" sz="2600" dirty="0" err="1" smtClean="0"/>
              <a:t>ni</a:t>
            </a:r>
            <a:r>
              <a:rPr lang="en-US" altLang="zh-CN" sz="2600" dirty="0" smtClean="0"/>
              <a:t>][</a:t>
            </a:r>
            <a:r>
              <a:rPr lang="en-US" altLang="zh-CN" sz="2600" dirty="0" err="1" smtClean="0"/>
              <a:t>nj</a:t>
            </a:r>
            <a:r>
              <a:rPr lang="en-US" altLang="zh-CN" sz="2600" dirty="0" smtClean="0"/>
              <a:t>]==0)	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=</a:t>
            </a:r>
            <a:r>
              <a:rPr lang="en-US" altLang="zh-CN" sz="2600" dirty="0" err="1" smtClean="0"/>
              <a:t>ni,j</a:t>
            </a:r>
            <a:r>
              <a:rPr lang="en-US" altLang="zh-CN" sz="2600" dirty="0" smtClean="0"/>
              <a:t>=</a:t>
            </a:r>
            <a:r>
              <a:rPr lang="en-US" altLang="zh-CN" sz="2600" dirty="0" err="1" smtClean="0"/>
              <a:t>nj</a:t>
            </a:r>
            <a:r>
              <a:rPr lang="en-US" altLang="zh-CN" sz="2600" dirty="0" smtClean="0"/>
              <a:t>;</a:t>
            </a:r>
          </a:p>
          <a:p>
            <a:pPr lvl="1">
              <a:buNone/>
            </a:pPr>
            <a:r>
              <a:rPr lang="en-US" altLang="zh-CN" sz="2600" dirty="0" smtClean="0"/>
              <a:t>else	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++;	}</a:t>
            </a:r>
            <a:endParaRPr lang="zh-CN" altLang="en-US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一维数组概念的引入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求解问题：给出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个数，按递增的顺序输出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思路：定义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个变量，比较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次即可</a:t>
            </a:r>
            <a:endParaRPr lang="en-US" altLang="zh-CN" dirty="0" smtClean="0"/>
          </a:p>
          <a:p>
            <a:r>
              <a:rPr lang="zh-CN" altLang="en-US" dirty="0"/>
              <a:t>求解问题：</a:t>
            </a:r>
            <a:r>
              <a:rPr lang="zh-CN" altLang="en-US" dirty="0" smtClean="0"/>
              <a:t>给出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</a:t>
            </a:r>
            <a:r>
              <a:rPr lang="zh-CN" altLang="en-US" dirty="0"/>
              <a:t>，按递增的顺序输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思路：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个变量</a:t>
            </a:r>
            <a:r>
              <a:rPr lang="zh-CN" altLang="en-US" dirty="0"/>
              <a:t>，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即</a:t>
            </a:r>
            <a:r>
              <a:rPr lang="zh-CN" altLang="en-US" dirty="0" smtClean="0"/>
              <a:t>可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/>
              <a:t>求解问题：</a:t>
            </a:r>
            <a:r>
              <a:rPr lang="zh-CN" altLang="en-US" dirty="0" smtClean="0"/>
              <a:t>给出</a:t>
            </a:r>
            <a:r>
              <a:rPr lang="zh-CN" altLang="zh-CN" dirty="0" smtClean="0"/>
              <a:t>1</a:t>
            </a:r>
            <a:r>
              <a:rPr lang="en-US" altLang="zh-CN" dirty="0" smtClean="0"/>
              <a:t>00</a:t>
            </a:r>
            <a:r>
              <a:rPr lang="zh-CN" altLang="en-US" dirty="0" smtClean="0"/>
              <a:t>个数</a:t>
            </a:r>
            <a:r>
              <a:rPr lang="zh-CN" altLang="en-US" dirty="0"/>
              <a:t>，按递增的顺序输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思路：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个变量，比较多少次？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429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查找和排序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在数组的使用当中，有两类操作是非常频繁的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查找和排序。</a:t>
            </a:r>
            <a:endParaRPr lang="en-US" altLang="zh-CN" dirty="0" smtClean="0"/>
          </a:p>
          <a:p>
            <a:r>
              <a:rPr lang="zh-CN" altLang="en-US" dirty="0" smtClean="0"/>
              <a:t>排序是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初学者最难掌握的算法：种类繁多，要求精确。</a:t>
            </a:r>
            <a:endParaRPr lang="en-US" altLang="zh-CN" dirty="0" smtClean="0"/>
          </a:p>
          <a:p>
            <a:r>
              <a:rPr lang="zh-CN" altLang="en-US" dirty="0" smtClean="0"/>
              <a:t>主要内容：简单查找、对半查找、选择排序、冒泡排序和插入排序。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695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简单查找算法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描述：在一组制定的数据当中，寻找与指定数据相等的元素。</a:t>
            </a:r>
            <a:endParaRPr lang="en-US" altLang="zh-CN" dirty="0" smtClean="0"/>
          </a:p>
          <a:p>
            <a:r>
              <a:rPr lang="zh-CN" altLang="en-US" dirty="0" smtClean="0"/>
              <a:t>思路：利用循环，将数组当中的元素值与目标值一一比对即可。</a:t>
            </a:r>
            <a:endParaRPr lang="en-US" altLang="zh-CN" dirty="0" smtClean="0"/>
          </a:p>
          <a:p>
            <a:r>
              <a:rPr lang="zh-CN" altLang="en-US" dirty="0" smtClean="0"/>
              <a:t>输入：数组和待查找的数据</a:t>
            </a:r>
            <a:endParaRPr lang="en-US" altLang="zh-CN" dirty="0" smtClean="0"/>
          </a:p>
          <a:p>
            <a:r>
              <a:rPr lang="zh-CN" altLang="en-US" dirty="0" smtClean="0"/>
              <a:t>输出：是</a:t>
            </a:r>
            <a:r>
              <a:rPr lang="en-US" altLang="zh-CN" dirty="0" smtClean="0"/>
              <a:t>/</a:t>
            </a:r>
            <a:r>
              <a:rPr lang="zh-CN" altLang="en-US" dirty="0" smtClean="0"/>
              <a:t>否存在数组中，或在数组中出现的次数。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428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例：数组的简单查找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a[10],</a:t>
            </a:r>
            <a:r>
              <a:rPr lang="en-US" altLang="zh-CN" b="1" dirty="0" err="1" smtClean="0"/>
              <a:t>k,i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请输入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个整数：</a:t>
            </a:r>
            <a:r>
              <a:rPr lang="en-US" altLang="zh-CN" b="1" dirty="0" smtClean="0"/>
              <a:t>";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=0;i&lt;10;i++)	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请输入要查找的数：</a:t>
            </a:r>
            <a:r>
              <a:rPr lang="en-US" altLang="zh-CN" b="1" dirty="0" smtClean="0"/>
              <a:t>";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&gt;&gt;k;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=0;i&lt;10;i++)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]==k)</a:t>
            </a:r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b="1" dirty="0" smtClean="0">
                <a:solidFill>
                  <a:srgbClr val="0000FF"/>
                </a:solidFill>
              </a:rPr>
              <a:t>break;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==10)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没找到！</a:t>
            </a:r>
            <a:r>
              <a:rPr lang="en-US" altLang="zh-CN" b="1" dirty="0" smtClean="0"/>
              <a:t>"&lt;&lt;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&lt;&lt;“</a:t>
            </a:r>
            <a:r>
              <a:rPr lang="zh-CN" altLang="en-US" b="1" dirty="0" smtClean="0"/>
              <a:t>找到了，为第</a:t>
            </a:r>
            <a:r>
              <a:rPr lang="en-US" altLang="zh-CN" b="1" dirty="0" smtClean="0"/>
              <a:t>”&lt;&lt;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个数</a:t>
            </a:r>
            <a:r>
              <a:rPr lang="en-US" altLang="zh-CN" b="1" dirty="0" smtClean="0"/>
              <a:t>"&lt;&lt;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6143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对半（二分）查找算法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如果一个数组是</a:t>
            </a:r>
            <a:r>
              <a:rPr lang="zh-CN" altLang="en-US" dirty="0" smtClean="0">
                <a:solidFill>
                  <a:srgbClr val="0070C0"/>
                </a:solidFill>
              </a:rPr>
              <a:t>有序</a:t>
            </a:r>
            <a:r>
              <a:rPr lang="zh-CN" altLang="en-US" dirty="0" smtClean="0"/>
              <a:t>的，那么就可以利用对半查找提高速度。</a:t>
            </a:r>
            <a:endParaRPr lang="en-US" altLang="zh-CN" dirty="0" smtClean="0"/>
          </a:p>
          <a:p>
            <a:r>
              <a:rPr lang="zh-CN" altLang="en-US" dirty="0" smtClean="0"/>
              <a:t>对半查找基本思想：取查找区间一半的值与搜索值进行比对，如果小于搜索值，表示目标在右区间，反之在左区间。这样每查找一次，范围区间缩小一半。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604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对半查找算法解释：成功案例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979" y="1676400"/>
            <a:ext cx="8067822" cy="1474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	</a:t>
            </a:r>
            <a:r>
              <a:rPr lang="zh-CN" altLang="en-US" sz="2000" dirty="0" smtClean="0">
                <a:solidFill>
                  <a:srgbClr val="0000CC"/>
                </a:solidFill>
              </a:rPr>
              <a:t>首先安排两个指针（或下标）</a:t>
            </a:r>
            <a:r>
              <a:rPr lang="en-US" altLang="zh-CN" sz="2000" dirty="0" smtClean="0">
                <a:solidFill>
                  <a:srgbClr val="0000CC"/>
                </a:solidFill>
              </a:rPr>
              <a:t>low</a:t>
            </a:r>
            <a:r>
              <a:rPr lang="zh-CN" altLang="en-US" sz="2000" dirty="0" smtClean="0">
                <a:solidFill>
                  <a:srgbClr val="0000CC"/>
                </a:solidFill>
              </a:rPr>
              <a:t>和</a:t>
            </a:r>
            <a:r>
              <a:rPr lang="en-US" altLang="zh-CN" sz="2000" dirty="0" smtClean="0">
                <a:solidFill>
                  <a:srgbClr val="0000CC"/>
                </a:solidFill>
              </a:rPr>
              <a:t>high</a:t>
            </a:r>
            <a:r>
              <a:rPr lang="zh-CN" altLang="en-US" sz="2000" dirty="0" smtClean="0">
                <a:solidFill>
                  <a:srgbClr val="0000CC"/>
                </a:solidFill>
              </a:rPr>
              <a:t>指向首尾两元素，取</a:t>
            </a:r>
            <a:r>
              <a:rPr lang="en-US" altLang="zh-CN" sz="2000" dirty="0" smtClean="0">
                <a:solidFill>
                  <a:srgbClr val="0000CC"/>
                </a:solidFill>
              </a:rPr>
              <a:t>mid= (low+ high)/2</a:t>
            </a:r>
            <a:r>
              <a:rPr lang="zh-CN" altLang="en-US" sz="2000" dirty="0" smtClean="0">
                <a:solidFill>
                  <a:srgbClr val="0000CC"/>
                </a:solidFill>
              </a:rPr>
              <a:t>，如</a:t>
            </a:r>
            <a:r>
              <a:rPr lang="en-US" altLang="zh-CN" sz="2000" dirty="0" smtClean="0">
                <a:solidFill>
                  <a:srgbClr val="0000CC"/>
                </a:solidFill>
              </a:rPr>
              <a:t>mid</a:t>
            </a:r>
            <a:r>
              <a:rPr lang="zh-CN" altLang="en-US" sz="2000" dirty="0" smtClean="0">
                <a:solidFill>
                  <a:srgbClr val="0000CC"/>
                </a:solidFill>
              </a:rPr>
              <a:t>指向元素是所查找的，则结束。如果该元素关键字大，则取</a:t>
            </a:r>
            <a:r>
              <a:rPr lang="en-US" altLang="zh-CN" sz="2000" dirty="0" smtClean="0">
                <a:solidFill>
                  <a:srgbClr val="0000CC"/>
                </a:solidFill>
              </a:rPr>
              <a:t>low=mid +1</a:t>
            </a:r>
            <a:r>
              <a:rPr lang="zh-CN" altLang="en-US" sz="2000" dirty="0" smtClean="0">
                <a:solidFill>
                  <a:srgbClr val="0000CC"/>
                </a:solidFill>
              </a:rPr>
              <a:t>， </a:t>
            </a:r>
            <a:r>
              <a:rPr lang="en-US" altLang="zh-CN" sz="2000" dirty="0" smtClean="0">
                <a:solidFill>
                  <a:srgbClr val="0000CC"/>
                </a:solidFill>
              </a:rPr>
              <a:t>high</a:t>
            </a:r>
            <a:r>
              <a:rPr lang="zh-CN" altLang="en-US" sz="2000" dirty="0" smtClean="0">
                <a:solidFill>
                  <a:srgbClr val="0000CC"/>
                </a:solidFill>
              </a:rPr>
              <a:t>不变，继续查找；如果该元素关键字小了，则取 </a:t>
            </a:r>
            <a:r>
              <a:rPr lang="en-US" altLang="zh-CN" sz="2000" dirty="0" smtClean="0">
                <a:solidFill>
                  <a:srgbClr val="0000CC"/>
                </a:solidFill>
              </a:rPr>
              <a:t>high=mid-1</a:t>
            </a:r>
            <a:r>
              <a:rPr lang="zh-CN" altLang="en-US" sz="2000" dirty="0" smtClean="0">
                <a:solidFill>
                  <a:srgbClr val="0000CC"/>
                </a:solidFill>
              </a:rPr>
              <a:t>，</a:t>
            </a:r>
            <a:r>
              <a:rPr lang="en-US" altLang="zh-CN" sz="2000" dirty="0" smtClean="0">
                <a:solidFill>
                  <a:srgbClr val="0000CC"/>
                </a:solidFill>
              </a:rPr>
              <a:t>low</a:t>
            </a:r>
            <a:r>
              <a:rPr lang="zh-CN" altLang="en-US" sz="2000" dirty="0" smtClean="0">
                <a:solidFill>
                  <a:srgbClr val="0000CC"/>
                </a:solidFill>
              </a:rPr>
              <a:t>不变，继续查找。如果查到</a:t>
            </a:r>
            <a:r>
              <a:rPr lang="en-US" altLang="zh-CN" sz="2000" dirty="0" smtClean="0">
                <a:solidFill>
                  <a:srgbClr val="0000CC"/>
                </a:solidFill>
              </a:rPr>
              <a:t>low&gt;high</a:t>
            </a:r>
            <a:r>
              <a:rPr lang="zh-CN" altLang="en-US" sz="2000" dirty="0" smtClean="0">
                <a:solidFill>
                  <a:srgbClr val="0000CC"/>
                </a:solidFill>
              </a:rPr>
              <a:t>仍未找到，则失败停止。</a:t>
            </a:r>
            <a:endParaRPr lang="zh-CN" altLang="en-US" sz="2000" dirty="0"/>
          </a:p>
        </p:txBody>
      </p: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293687" y="3259137"/>
            <a:ext cx="8850313" cy="3598863"/>
            <a:chOff x="295" y="436"/>
            <a:chExt cx="5280" cy="1956"/>
          </a:xfrm>
        </p:grpSpPr>
        <p:sp>
          <p:nvSpPr>
            <p:cNvPr id="5" name="Rectangle 87"/>
            <p:cNvSpPr>
              <a:spLocks noChangeArrowheads="1"/>
            </p:cNvSpPr>
            <p:nvPr/>
          </p:nvSpPr>
          <p:spPr bwMode="auto">
            <a:xfrm>
              <a:off x="2971" y="1660"/>
              <a:ext cx="3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low</a:t>
              </a:r>
            </a:p>
          </p:txBody>
        </p:sp>
        <p:grpSp>
          <p:nvGrpSpPr>
            <p:cNvPr id="6" name="Group 88"/>
            <p:cNvGrpSpPr>
              <a:grpSpLocks/>
            </p:cNvGrpSpPr>
            <p:nvPr/>
          </p:nvGrpSpPr>
          <p:grpSpPr bwMode="auto">
            <a:xfrm>
              <a:off x="383" y="436"/>
              <a:ext cx="5192" cy="198"/>
              <a:chOff x="180" y="12984"/>
              <a:chExt cx="10612" cy="468"/>
            </a:xfrm>
          </p:grpSpPr>
          <p:grpSp>
            <p:nvGrpSpPr>
              <p:cNvPr id="48" name="Group 89"/>
              <p:cNvGrpSpPr>
                <a:grpSpLocks/>
              </p:cNvGrpSpPr>
              <p:nvPr/>
            </p:nvGrpSpPr>
            <p:grpSpPr bwMode="auto">
              <a:xfrm>
                <a:off x="1080" y="12984"/>
                <a:ext cx="9712" cy="468"/>
                <a:chOff x="8" y="12984"/>
                <a:chExt cx="9712" cy="468"/>
              </a:xfrm>
            </p:grpSpPr>
            <p:grpSp>
              <p:nvGrpSpPr>
                <p:cNvPr id="50" name="Group 90"/>
                <p:cNvGrpSpPr>
                  <a:grpSpLocks/>
                </p:cNvGrpSpPr>
                <p:nvPr/>
              </p:nvGrpSpPr>
              <p:grpSpPr bwMode="auto">
                <a:xfrm>
                  <a:off x="8" y="12984"/>
                  <a:ext cx="8640" cy="468"/>
                  <a:chOff x="1080" y="12984"/>
                  <a:chExt cx="8640" cy="468"/>
                </a:xfrm>
              </p:grpSpPr>
              <p:grpSp>
                <p:nvGrpSpPr>
                  <p:cNvPr id="53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080" y="12984"/>
                    <a:ext cx="8100" cy="468"/>
                    <a:chOff x="2160" y="12984"/>
                    <a:chExt cx="8100" cy="468"/>
                  </a:xfrm>
                </p:grpSpPr>
                <p:sp>
                  <p:nvSpPr>
                    <p:cNvPr id="55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8</a:t>
                      </a:r>
                    </a:p>
                  </p:txBody>
                </p:sp>
                <p:sp>
                  <p:nvSpPr>
                    <p:cNvPr id="56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9</a:t>
                      </a:r>
                    </a:p>
                  </p:txBody>
                </p:sp>
                <p:sp>
                  <p:nvSpPr>
                    <p:cNvPr id="57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17</a:t>
                      </a:r>
                    </a:p>
                  </p:txBody>
                </p:sp>
                <p:sp>
                  <p:nvSpPr>
                    <p:cNvPr id="58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13</a:t>
                      </a:r>
                    </a:p>
                  </p:txBody>
                </p:sp>
                <p:sp>
                  <p:nvSpPr>
                    <p:cNvPr id="59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11</a:t>
                      </a:r>
                    </a:p>
                  </p:txBody>
                </p:sp>
                <p:sp>
                  <p:nvSpPr>
                    <p:cNvPr id="60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20</a:t>
                      </a:r>
                    </a:p>
                  </p:txBody>
                </p:sp>
                <p:sp>
                  <p:nvSpPr>
                    <p:cNvPr id="61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7</a:t>
                      </a:r>
                    </a:p>
                  </p:txBody>
                </p:sp>
                <p:sp>
                  <p:nvSpPr>
                    <p:cNvPr id="62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 dirty="0">
                          <a:latin typeface="+mj-ea"/>
                          <a:ea typeface="+mj-ea"/>
                        </a:rPr>
                        <a:t>19</a:t>
                      </a:r>
                    </a:p>
                  </p:txBody>
                </p:sp>
                <p:sp>
                  <p:nvSpPr>
                    <p:cNvPr id="63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 dirty="0">
                          <a:latin typeface="+mj-ea"/>
                          <a:ea typeface="+mj-ea"/>
                        </a:rPr>
                        <a:t>21</a:t>
                      </a:r>
                    </a:p>
                  </p:txBody>
                </p:sp>
                <p:sp>
                  <p:nvSpPr>
                    <p:cNvPr id="64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0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23</a:t>
                      </a:r>
                    </a:p>
                  </p:txBody>
                </p:sp>
                <p:sp>
                  <p:nvSpPr>
                    <p:cNvPr id="65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2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31</a:t>
                      </a:r>
                    </a:p>
                  </p:txBody>
                </p:sp>
                <p:sp>
                  <p:nvSpPr>
                    <p:cNvPr id="66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26</a:t>
                      </a:r>
                    </a:p>
                  </p:txBody>
                </p:sp>
                <p:sp>
                  <p:nvSpPr>
                    <p:cNvPr id="67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8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29</a:t>
                      </a:r>
                    </a:p>
                  </p:txBody>
                </p:sp>
                <p:sp>
                  <p:nvSpPr>
                    <p:cNvPr id="68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2</a:t>
                      </a:r>
                    </a:p>
                  </p:txBody>
                </p:sp>
                <p:sp>
                  <p:nvSpPr>
                    <p:cNvPr id="69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1298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5</a:t>
                      </a:r>
                    </a:p>
                  </p:txBody>
                </p:sp>
              </p:grpSp>
              <p:sp>
                <p:nvSpPr>
                  <p:cNvPr id="5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9180" y="12984"/>
                    <a:ext cx="540" cy="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>
                        <a:latin typeface="+mj-ea"/>
                        <a:ea typeface="+mj-ea"/>
                      </a:rPr>
                      <a:t>37</a:t>
                    </a:r>
                  </a:p>
                </p:txBody>
              </p:sp>
            </p:grpSp>
            <p:sp>
              <p:nvSpPr>
                <p:cNvPr id="51" name="Rectangle 108"/>
                <p:cNvSpPr>
                  <a:spLocks noChangeArrowheads="1"/>
                </p:cNvSpPr>
                <p:nvPr/>
              </p:nvSpPr>
              <p:spPr bwMode="auto">
                <a:xfrm>
                  <a:off x="8640" y="12984"/>
                  <a:ext cx="5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+mj-ea"/>
                      <a:ea typeface="+mj-ea"/>
                    </a:rPr>
                    <a:t>39</a:t>
                  </a:r>
                </a:p>
              </p:txBody>
            </p:sp>
            <p:sp>
              <p:nvSpPr>
                <p:cNvPr id="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9180" y="12984"/>
                  <a:ext cx="5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9" name="Rectangle 110"/>
              <p:cNvSpPr>
                <a:spLocks noChangeArrowheads="1"/>
              </p:cNvSpPr>
              <p:nvPr/>
            </p:nvSpPr>
            <p:spPr bwMode="auto">
              <a:xfrm>
                <a:off x="180" y="12984"/>
                <a:ext cx="5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23</a:t>
                </a:r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295" y="633"/>
              <a:ext cx="793" cy="265"/>
              <a:chOff x="540" y="13449"/>
              <a:chExt cx="1620" cy="627"/>
            </a:xfrm>
          </p:grpSpPr>
          <p:sp>
            <p:nvSpPr>
              <p:cNvPr id="45" name="Rectangle 112"/>
              <p:cNvSpPr>
                <a:spLocks noChangeArrowheads="1"/>
              </p:cNvSpPr>
              <p:nvPr/>
            </p:nvSpPr>
            <p:spPr bwMode="auto">
              <a:xfrm>
                <a:off x="540" y="13608"/>
                <a:ext cx="90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1600">
                    <a:latin typeface="+mj-ea"/>
                    <a:ea typeface="+mj-ea"/>
                  </a:rPr>
                  <a:t>查找</a:t>
                </a:r>
              </a:p>
            </p:txBody>
          </p:sp>
          <p:sp>
            <p:nvSpPr>
              <p:cNvPr id="46" name="Rectangle 113"/>
              <p:cNvSpPr>
                <a:spLocks noChangeArrowheads="1"/>
              </p:cNvSpPr>
              <p:nvPr/>
            </p:nvSpPr>
            <p:spPr bwMode="auto">
              <a:xfrm>
                <a:off x="1440" y="13608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>
                    <a:latin typeface="+mj-ea"/>
                    <a:ea typeface="+mj-ea"/>
                  </a:rPr>
                  <a:t>low</a:t>
                </a:r>
              </a:p>
            </p:txBody>
          </p:sp>
          <p:sp>
            <p:nvSpPr>
              <p:cNvPr id="47" name="Line 114"/>
              <p:cNvSpPr>
                <a:spLocks noChangeShapeType="1"/>
              </p:cNvSpPr>
              <p:nvPr/>
            </p:nvSpPr>
            <p:spPr bwMode="auto">
              <a:xfrm flipV="1">
                <a:off x="1890" y="13449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" name="Rectangle 115"/>
            <p:cNvSpPr>
              <a:spLocks noChangeArrowheads="1"/>
            </p:cNvSpPr>
            <p:nvPr/>
          </p:nvSpPr>
          <p:spPr bwMode="auto">
            <a:xfrm>
              <a:off x="2937" y="700"/>
              <a:ext cx="3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mid</a:t>
              </a:r>
            </a:p>
          </p:txBody>
        </p:sp>
        <p:sp>
          <p:nvSpPr>
            <p:cNvPr id="9" name="Line 116"/>
            <p:cNvSpPr>
              <a:spLocks noChangeShapeType="1"/>
            </p:cNvSpPr>
            <p:nvPr/>
          </p:nvSpPr>
          <p:spPr bwMode="auto">
            <a:xfrm flipV="1">
              <a:off x="3076" y="624"/>
              <a:ext cx="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Rectangle 117"/>
            <p:cNvSpPr>
              <a:spLocks noChangeArrowheads="1"/>
            </p:cNvSpPr>
            <p:nvPr/>
          </p:nvSpPr>
          <p:spPr bwMode="auto">
            <a:xfrm>
              <a:off x="5051" y="700"/>
              <a:ext cx="41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high</a:t>
              </a:r>
            </a:p>
          </p:txBody>
        </p:sp>
        <p:sp>
          <p:nvSpPr>
            <p:cNvPr id="11" name="Line 118"/>
            <p:cNvSpPr>
              <a:spLocks noChangeShapeType="1"/>
            </p:cNvSpPr>
            <p:nvPr/>
          </p:nvSpPr>
          <p:spPr bwMode="auto">
            <a:xfrm flipV="1">
              <a:off x="5190" y="643"/>
              <a:ext cx="1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2" name="Rectangle 119"/>
            <p:cNvSpPr>
              <a:spLocks noChangeArrowheads="1"/>
            </p:cNvSpPr>
            <p:nvPr/>
          </p:nvSpPr>
          <p:spPr bwMode="auto">
            <a:xfrm>
              <a:off x="2971" y="935"/>
              <a:ext cx="264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20</a:t>
              </a:r>
            </a:p>
          </p:txBody>
        </p:sp>
        <p:sp>
          <p:nvSpPr>
            <p:cNvPr id="13" name="Rectangle 120"/>
            <p:cNvSpPr>
              <a:spLocks noChangeArrowheads="1"/>
            </p:cNvSpPr>
            <p:nvPr/>
          </p:nvSpPr>
          <p:spPr bwMode="auto">
            <a:xfrm>
              <a:off x="3235" y="935"/>
              <a:ext cx="264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21</a:t>
              </a:r>
            </a:p>
          </p:txBody>
        </p:sp>
        <p:sp>
          <p:nvSpPr>
            <p:cNvPr id="14" name="Rectangle 121"/>
            <p:cNvSpPr>
              <a:spLocks noChangeArrowheads="1"/>
            </p:cNvSpPr>
            <p:nvPr/>
          </p:nvSpPr>
          <p:spPr bwMode="auto">
            <a:xfrm>
              <a:off x="4028" y="935"/>
              <a:ext cx="264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29</a:t>
              </a: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3764" y="935"/>
              <a:ext cx="264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26</a:t>
              </a:r>
            </a:p>
          </p:txBody>
        </p:sp>
        <p:sp>
          <p:nvSpPr>
            <p:cNvPr id="16" name="Rectangle 123"/>
            <p:cNvSpPr>
              <a:spLocks noChangeArrowheads="1"/>
            </p:cNvSpPr>
            <p:nvPr/>
          </p:nvSpPr>
          <p:spPr bwMode="auto">
            <a:xfrm>
              <a:off x="3499" y="935"/>
              <a:ext cx="265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23</a:t>
              </a:r>
            </a:p>
          </p:txBody>
        </p:sp>
        <p:sp>
          <p:nvSpPr>
            <p:cNvPr id="17" name="Rectangle 124"/>
            <p:cNvSpPr>
              <a:spLocks noChangeArrowheads="1"/>
            </p:cNvSpPr>
            <p:nvPr/>
          </p:nvSpPr>
          <p:spPr bwMode="auto">
            <a:xfrm>
              <a:off x="4292" y="935"/>
              <a:ext cx="264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31</a:t>
              </a:r>
            </a:p>
          </p:txBody>
        </p:sp>
        <p:sp>
          <p:nvSpPr>
            <p:cNvPr id="18" name="Rectangle 125"/>
            <p:cNvSpPr>
              <a:spLocks noChangeArrowheads="1"/>
            </p:cNvSpPr>
            <p:nvPr/>
          </p:nvSpPr>
          <p:spPr bwMode="auto">
            <a:xfrm>
              <a:off x="4556" y="935"/>
              <a:ext cx="265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37</a:t>
              </a:r>
            </a:p>
          </p:txBody>
        </p: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4821" y="935"/>
              <a:ext cx="264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39</a:t>
              </a:r>
            </a:p>
          </p:txBody>
        </p:sp>
        <p:sp>
          <p:nvSpPr>
            <p:cNvPr id="20" name="Rectangle 127"/>
            <p:cNvSpPr>
              <a:spLocks noChangeArrowheads="1"/>
            </p:cNvSpPr>
            <p:nvPr/>
          </p:nvSpPr>
          <p:spPr bwMode="auto">
            <a:xfrm>
              <a:off x="3764" y="1199"/>
              <a:ext cx="3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mid</a:t>
              </a:r>
            </a:p>
          </p:txBody>
        </p:sp>
        <p:sp>
          <p:nvSpPr>
            <p:cNvPr id="21" name="Rectangle 128"/>
            <p:cNvSpPr>
              <a:spLocks noChangeArrowheads="1"/>
            </p:cNvSpPr>
            <p:nvPr/>
          </p:nvSpPr>
          <p:spPr bwMode="auto">
            <a:xfrm>
              <a:off x="4821" y="1179"/>
              <a:ext cx="45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high</a:t>
              </a:r>
            </a:p>
          </p:txBody>
        </p:sp>
        <p:sp>
          <p:nvSpPr>
            <p:cNvPr id="22" name="Rectangle 129"/>
            <p:cNvSpPr>
              <a:spLocks noChangeArrowheads="1"/>
            </p:cNvSpPr>
            <p:nvPr/>
          </p:nvSpPr>
          <p:spPr bwMode="auto">
            <a:xfrm>
              <a:off x="2971" y="1199"/>
              <a:ext cx="3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low</a:t>
              </a:r>
            </a:p>
          </p:txBody>
        </p:sp>
        <p:sp>
          <p:nvSpPr>
            <p:cNvPr id="23" name="Line 130"/>
            <p:cNvSpPr>
              <a:spLocks noChangeShapeType="1"/>
            </p:cNvSpPr>
            <p:nvPr/>
          </p:nvSpPr>
          <p:spPr bwMode="auto">
            <a:xfrm flipV="1">
              <a:off x="3125" y="1137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4" name="Line 131"/>
            <p:cNvSpPr>
              <a:spLocks noChangeShapeType="1"/>
            </p:cNvSpPr>
            <p:nvPr/>
          </p:nvSpPr>
          <p:spPr bwMode="auto">
            <a:xfrm flipV="1">
              <a:off x="3889" y="1150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5" name="Line 132"/>
            <p:cNvSpPr>
              <a:spLocks noChangeShapeType="1"/>
            </p:cNvSpPr>
            <p:nvPr/>
          </p:nvSpPr>
          <p:spPr bwMode="auto">
            <a:xfrm flipV="1">
              <a:off x="4982" y="1137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26" name="Group 133"/>
            <p:cNvGrpSpPr>
              <a:grpSpLocks/>
            </p:cNvGrpSpPr>
            <p:nvPr/>
          </p:nvGrpSpPr>
          <p:grpSpPr bwMode="auto">
            <a:xfrm>
              <a:off x="2971" y="1397"/>
              <a:ext cx="881" cy="461"/>
              <a:chOff x="6120" y="15324"/>
              <a:chExt cx="1800" cy="1092"/>
            </a:xfrm>
          </p:grpSpPr>
          <p:grpSp>
            <p:nvGrpSpPr>
              <p:cNvPr id="34" name="Group 134"/>
              <p:cNvGrpSpPr>
                <a:grpSpLocks/>
              </p:cNvGrpSpPr>
              <p:nvPr/>
            </p:nvGrpSpPr>
            <p:grpSpPr bwMode="auto">
              <a:xfrm>
                <a:off x="6120" y="15324"/>
                <a:ext cx="1800" cy="1092"/>
                <a:chOff x="6120" y="15324"/>
                <a:chExt cx="1800" cy="1092"/>
              </a:xfrm>
            </p:grpSpPr>
            <p:grpSp>
              <p:nvGrpSpPr>
                <p:cNvPr id="38" name="Group 135"/>
                <p:cNvGrpSpPr>
                  <a:grpSpLocks/>
                </p:cNvGrpSpPr>
                <p:nvPr/>
              </p:nvGrpSpPr>
              <p:grpSpPr bwMode="auto">
                <a:xfrm>
                  <a:off x="6120" y="15324"/>
                  <a:ext cx="1620" cy="468"/>
                  <a:chOff x="6120" y="15324"/>
                  <a:chExt cx="1620" cy="468"/>
                </a:xfrm>
              </p:grpSpPr>
              <p:grpSp>
                <p:nvGrpSpPr>
                  <p:cNvPr id="41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6120" y="15324"/>
                    <a:ext cx="1080" cy="468"/>
                    <a:chOff x="6120" y="15324"/>
                    <a:chExt cx="1080" cy="468"/>
                  </a:xfrm>
                </p:grpSpPr>
                <p:sp>
                  <p:nvSpPr>
                    <p:cNvPr id="43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0" y="1532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20</a:t>
                      </a:r>
                    </a:p>
                  </p:txBody>
                </p:sp>
                <p:sp>
                  <p:nvSpPr>
                    <p:cNvPr id="44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0" y="15324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21</a:t>
                      </a:r>
                    </a:p>
                  </p:txBody>
                </p:sp>
              </p:grpSp>
              <p:sp>
                <p:nvSpPr>
                  <p:cNvPr id="4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7200" y="15324"/>
                    <a:ext cx="540" cy="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>
                        <a:latin typeface="+mj-ea"/>
                        <a:ea typeface="+mj-ea"/>
                      </a:rPr>
                      <a:t>23</a:t>
                    </a:r>
                  </a:p>
                </p:txBody>
              </p:sp>
            </p:grpSp>
            <p:sp>
              <p:nvSpPr>
                <p:cNvPr id="39" name="Rectangle 140"/>
                <p:cNvSpPr>
                  <a:spLocks noChangeArrowheads="1"/>
                </p:cNvSpPr>
                <p:nvPr/>
              </p:nvSpPr>
              <p:spPr bwMode="auto">
                <a:xfrm>
                  <a:off x="6660" y="15948"/>
                  <a:ext cx="720" cy="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+mj-ea"/>
                      <a:ea typeface="+mj-ea"/>
                    </a:rPr>
                    <a:t>mid</a:t>
                  </a:r>
                </a:p>
              </p:txBody>
            </p:sp>
            <p:sp>
              <p:nvSpPr>
                <p:cNvPr id="40" name="Rectangle 141"/>
                <p:cNvSpPr>
                  <a:spLocks noChangeArrowheads="1"/>
                </p:cNvSpPr>
                <p:nvPr/>
              </p:nvSpPr>
              <p:spPr bwMode="auto">
                <a:xfrm>
                  <a:off x="7200" y="15948"/>
                  <a:ext cx="720" cy="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+mj-ea"/>
                      <a:ea typeface="+mj-ea"/>
                    </a:rPr>
                    <a:t>high</a:t>
                  </a:r>
                </a:p>
              </p:txBody>
            </p:sp>
          </p:grpSp>
          <p:sp>
            <p:nvSpPr>
              <p:cNvPr id="35" name="Line 142"/>
              <p:cNvSpPr>
                <a:spLocks noChangeShapeType="1"/>
              </p:cNvSpPr>
              <p:nvPr/>
            </p:nvSpPr>
            <p:spPr bwMode="auto">
              <a:xfrm flipV="1">
                <a:off x="6435" y="15789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6" name="Line 143"/>
              <p:cNvSpPr>
                <a:spLocks noChangeShapeType="1"/>
              </p:cNvSpPr>
              <p:nvPr/>
            </p:nvSpPr>
            <p:spPr bwMode="auto">
              <a:xfrm flipV="1">
                <a:off x="6945" y="15777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7" name="Line 144"/>
              <p:cNvSpPr>
                <a:spLocks noChangeShapeType="1"/>
              </p:cNvSpPr>
              <p:nvPr/>
            </p:nvSpPr>
            <p:spPr bwMode="auto">
              <a:xfrm flipV="1">
                <a:off x="7485" y="15801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7" name="Rectangle 145"/>
            <p:cNvSpPr>
              <a:spLocks noChangeArrowheads="1"/>
            </p:cNvSpPr>
            <p:nvPr/>
          </p:nvSpPr>
          <p:spPr bwMode="auto">
            <a:xfrm>
              <a:off x="3499" y="1858"/>
              <a:ext cx="264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23</a:t>
              </a:r>
            </a:p>
          </p:txBody>
        </p:sp>
        <p:sp>
          <p:nvSpPr>
            <p:cNvPr id="28" name="Rectangle 146"/>
            <p:cNvSpPr>
              <a:spLocks noChangeArrowheads="1"/>
            </p:cNvSpPr>
            <p:nvPr/>
          </p:nvSpPr>
          <p:spPr bwMode="auto">
            <a:xfrm>
              <a:off x="3288" y="2160"/>
              <a:ext cx="90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low mid high</a:t>
              </a:r>
            </a:p>
          </p:txBody>
        </p:sp>
        <p:sp>
          <p:nvSpPr>
            <p:cNvPr id="29" name="Line 147"/>
            <p:cNvSpPr>
              <a:spLocks noChangeShapeType="1"/>
            </p:cNvSpPr>
            <p:nvPr/>
          </p:nvSpPr>
          <p:spPr bwMode="auto">
            <a:xfrm flipV="1">
              <a:off x="3499" y="2056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0" name="Line 148"/>
            <p:cNvSpPr>
              <a:spLocks noChangeShapeType="1"/>
            </p:cNvSpPr>
            <p:nvPr/>
          </p:nvSpPr>
          <p:spPr bwMode="auto">
            <a:xfrm flipV="1">
              <a:off x="3639" y="2063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1" name="Line 149"/>
            <p:cNvSpPr>
              <a:spLocks noChangeShapeType="1"/>
            </p:cNvSpPr>
            <p:nvPr/>
          </p:nvSpPr>
          <p:spPr bwMode="auto">
            <a:xfrm flipV="1">
              <a:off x="3771" y="2056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2" name="Rectangle 150"/>
            <p:cNvSpPr>
              <a:spLocks noChangeArrowheads="1"/>
            </p:cNvSpPr>
            <p:nvPr/>
          </p:nvSpPr>
          <p:spPr bwMode="auto">
            <a:xfrm>
              <a:off x="4170" y="2149"/>
              <a:ext cx="44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1600">
                  <a:latin typeface="+mj-ea"/>
                  <a:ea typeface="+mj-ea"/>
                </a:rPr>
                <a:t>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261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对半查找算法解释：失败案例</a:t>
            </a:r>
            <a:endParaRPr lang="zh-CN" altLang="en-US" dirty="0"/>
          </a:p>
        </p:txBody>
      </p:sp>
      <p:grpSp>
        <p:nvGrpSpPr>
          <p:cNvPr id="4" name="Group 153"/>
          <p:cNvGrpSpPr>
            <a:grpSpLocks noGrp="1"/>
          </p:cNvGrpSpPr>
          <p:nvPr/>
        </p:nvGrpSpPr>
        <p:grpSpPr bwMode="auto">
          <a:xfrm>
            <a:off x="571500" y="1676399"/>
            <a:ext cx="8416925" cy="4963552"/>
            <a:chOff x="191" y="688"/>
            <a:chExt cx="5411" cy="2993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91" y="688"/>
              <a:ext cx="5136" cy="753"/>
              <a:chOff x="1080" y="11268"/>
              <a:chExt cx="10080" cy="1092"/>
            </a:xfrm>
          </p:grpSpPr>
          <p:grpSp>
            <p:nvGrpSpPr>
              <p:cNvPr id="48" name="Group 6"/>
              <p:cNvGrpSpPr>
                <a:grpSpLocks/>
              </p:cNvGrpSpPr>
              <p:nvPr/>
            </p:nvGrpSpPr>
            <p:grpSpPr bwMode="auto">
              <a:xfrm>
                <a:off x="1080" y="11268"/>
                <a:ext cx="10080" cy="1092"/>
                <a:chOff x="1080" y="11268"/>
                <a:chExt cx="10080" cy="1092"/>
              </a:xfrm>
            </p:grpSpPr>
            <p:grpSp>
              <p:nvGrpSpPr>
                <p:cNvPr id="50" name="Group 7"/>
                <p:cNvGrpSpPr>
                  <a:grpSpLocks/>
                </p:cNvGrpSpPr>
                <p:nvPr/>
              </p:nvGrpSpPr>
              <p:grpSpPr bwMode="auto">
                <a:xfrm>
                  <a:off x="1080" y="11268"/>
                  <a:ext cx="10080" cy="1092"/>
                  <a:chOff x="1080" y="11268"/>
                  <a:chExt cx="10080" cy="1092"/>
                </a:xfrm>
              </p:grpSpPr>
              <p:grpSp>
                <p:nvGrpSpPr>
                  <p:cNvPr id="5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080" y="11268"/>
                    <a:ext cx="10080" cy="468"/>
                    <a:chOff x="1080" y="11268"/>
                    <a:chExt cx="10080" cy="468"/>
                  </a:xfrm>
                </p:grpSpPr>
                <p:grpSp>
                  <p:nvGrpSpPr>
                    <p:cNvPr id="5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0" y="11268"/>
                      <a:ext cx="9180" cy="468"/>
                      <a:chOff x="720" y="11268"/>
                      <a:chExt cx="9180" cy="468"/>
                    </a:xfrm>
                  </p:grpSpPr>
                  <p:grpSp>
                    <p:nvGrpSpPr>
                      <p:cNvPr id="58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0" y="11268"/>
                        <a:ext cx="7020" cy="468"/>
                        <a:chOff x="2880" y="11268"/>
                        <a:chExt cx="7020" cy="468"/>
                      </a:xfrm>
                    </p:grpSpPr>
                    <p:grpSp>
                      <p:nvGrpSpPr>
                        <p:cNvPr id="63" name="Group 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11268"/>
                          <a:ext cx="4320" cy="468"/>
                          <a:chOff x="2880" y="11268"/>
                          <a:chExt cx="4320" cy="468"/>
                        </a:xfrm>
                      </p:grpSpPr>
                      <p:sp>
                        <p:nvSpPr>
                          <p:cNvPr id="69" name="Rectangle 1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11268"/>
                            <a:ext cx="540" cy="468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 eaLnBrk="0" hangingPunct="0"/>
                            <a:r>
                              <a:rPr lang="en-US" altLang="zh-CN" sz="1600">
                                <a:latin typeface="+mj-ea"/>
                                <a:ea typeface="+mj-ea"/>
                              </a:rPr>
                              <a:t>2</a:t>
                            </a:r>
                          </a:p>
                        </p:txBody>
                      </p:sp>
                      <p:sp>
                        <p:nvSpPr>
                          <p:cNvPr id="70" name="Rectangle 1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420" y="11268"/>
                            <a:ext cx="540" cy="468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 eaLnBrk="0" hangingPunct="0"/>
                            <a:r>
                              <a:rPr lang="en-US" altLang="zh-CN" sz="1600">
                                <a:latin typeface="+mj-ea"/>
                                <a:ea typeface="+mj-ea"/>
                              </a:rPr>
                              <a:t>5</a:t>
                            </a:r>
                          </a:p>
                        </p:txBody>
                      </p:sp>
                      <p:sp>
                        <p:nvSpPr>
                          <p:cNvPr id="71" name="Rectangle 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60" y="11268"/>
                            <a:ext cx="540" cy="468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 eaLnBrk="0" hangingPunct="0"/>
                            <a:r>
                              <a:rPr lang="en-US" altLang="zh-CN" sz="1600">
                                <a:latin typeface="+mj-ea"/>
                                <a:ea typeface="+mj-ea"/>
                              </a:rPr>
                              <a:t>7</a:t>
                            </a:r>
                          </a:p>
                        </p:txBody>
                      </p:sp>
                      <p:sp>
                        <p:nvSpPr>
                          <p:cNvPr id="72" name="Rectangle 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500" y="11268"/>
                            <a:ext cx="540" cy="468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 eaLnBrk="0" hangingPunct="0"/>
                            <a:r>
                              <a:rPr lang="en-US" altLang="zh-CN" sz="1600">
                                <a:latin typeface="+mj-ea"/>
                                <a:ea typeface="+mj-ea"/>
                              </a:rPr>
                              <a:t>8</a:t>
                            </a:r>
                          </a:p>
                        </p:txBody>
                      </p:sp>
                      <p:grpSp>
                        <p:nvGrpSpPr>
                          <p:cNvPr id="73" name="Group 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040" y="11268"/>
                            <a:ext cx="2160" cy="468"/>
                            <a:chOff x="5040" y="11268"/>
                            <a:chExt cx="2160" cy="468"/>
                          </a:xfrm>
                        </p:grpSpPr>
                        <p:grpSp>
                          <p:nvGrpSpPr>
                            <p:cNvPr id="74" name="Group 1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580" y="11268"/>
                              <a:ext cx="1620" cy="468"/>
                              <a:chOff x="5580" y="11268"/>
                              <a:chExt cx="1620" cy="468"/>
                            </a:xfrm>
                          </p:grpSpPr>
                          <p:sp>
                            <p:nvSpPr>
                              <p:cNvPr id="76" name="Rectangle 1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580" y="11268"/>
                                <a:ext cx="540" cy="46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 algn="just" eaLnBrk="0" hangingPunct="0"/>
                                <a:r>
                                  <a:rPr lang="en-US" altLang="zh-CN" sz="1600">
                                    <a:latin typeface="+mj-ea"/>
                                    <a:ea typeface="+mj-ea"/>
                                  </a:rPr>
                                  <a:t>11</a:t>
                                </a:r>
                              </a:p>
                            </p:txBody>
                          </p:sp>
                          <p:sp>
                            <p:nvSpPr>
                              <p:cNvPr id="77" name="Rectangle 1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120" y="11268"/>
                                <a:ext cx="540" cy="46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 algn="just" eaLnBrk="0" hangingPunct="0"/>
                                <a:r>
                                  <a:rPr lang="en-US" altLang="zh-CN" sz="1600">
                                    <a:latin typeface="+mj-ea"/>
                                    <a:ea typeface="+mj-ea"/>
                                  </a:rPr>
                                  <a:t>13</a:t>
                                </a:r>
                              </a:p>
                            </p:txBody>
                          </p:sp>
                          <p:sp>
                            <p:nvSpPr>
                              <p:cNvPr id="78" name="Rectangle 2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660" y="11268"/>
                                <a:ext cx="540" cy="46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 algn="just" eaLnBrk="0" hangingPunct="0"/>
                                <a:r>
                                  <a:rPr lang="en-US" altLang="zh-CN" sz="1600">
                                    <a:latin typeface="+mj-ea"/>
                                    <a:ea typeface="+mj-ea"/>
                                  </a:rPr>
                                  <a:t>17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5" name="Rectangle 2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040" y="11268"/>
                              <a:ext cx="540" cy="468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 algn="just" eaLnBrk="0" hangingPunct="0"/>
                              <a:r>
                                <a:rPr lang="en-US" altLang="zh-CN" sz="1600">
                                  <a:latin typeface="+mj-ea"/>
                                  <a:ea typeface="+mj-ea"/>
                                </a:rPr>
                                <a:t>9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64" name="Rectangle 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00" y="11268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r>
                            <a:rPr lang="en-US" altLang="zh-CN" sz="1600" dirty="0">
                              <a:latin typeface="+mj-ea"/>
                              <a:ea typeface="+mj-ea"/>
                            </a:rPr>
                            <a:t>19</a:t>
                          </a:r>
                        </a:p>
                      </p:txBody>
                    </p:sp>
                    <p:sp>
                      <p:nvSpPr>
                        <p:cNvPr id="65" name="Rectangl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40" y="11268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r>
                            <a:rPr lang="en-US" altLang="zh-CN" sz="1600">
                              <a:latin typeface="+mj-ea"/>
                              <a:ea typeface="+mj-ea"/>
                            </a:rPr>
                            <a:t>20</a:t>
                          </a:r>
                        </a:p>
                      </p:txBody>
                    </p:sp>
                    <p:sp>
                      <p:nvSpPr>
                        <p:cNvPr id="66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820" y="11268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r>
                            <a:rPr lang="en-US" altLang="zh-CN" sz="1600">
                              <a:latin typeface="+mj-ea"/>
                              <a:ea typeface="+mj-ea"/>
                            </a:rPr>
                            <a:t>23</a:t>
                          </a:r>
                        </a:p>
                      </p:txBody>
                    </p:sp>
                    <p:sp>
                      <p:nvSpPr>
                        <p:cNvPr id="67" name="Rectangl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280" y="11268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r>
                            <a:rPr lang="en-US" altLang="zh-CN" sz="1600" dirty="0">
                              <a:latin typeface="+mj-ea"/>
                              <a:ea typeface="+mj-ea"/>
                            </a:rPr>
                            <a:t>21</a:t>
                          </a:r>
                        </a:p>
                      </p:txBody>
                    </p:sp>
                    <p:sp>
                      <p:nvSpPr>
                        <p:cNvPr id="68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360" y="11268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r>
                            <a:rPr lang="en-US" altLang="zh-CN" sz="1600">
                              <a:latin typeface="+mj-ea"/>
                              <a:ea typeface="+mj-ea"/>
                            </a:rPr>
                            <a:t>26</a:t>
                          </a:r>
                        </a:p>
                      </p:txBody>
                    </p:sp>
                  </p:grpSp>
                  <p:sp>
                    <p:nvSpPr>
                      <p:cNvPr id="59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40" y="11268"/>
                        <a:ext cx="540" cy="46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en-US" altLang="zh-CN" sz="1600">
                            <a:latin typeface="+mj-ea"/>
                            <a:ea typeface="+mj-ea"/>
                          </a:rPr>
                          <a:t>29</a:t>
                        </a:r>
                      </a:p>
                    </p:txBody>
                  </p:sp>
                  <p:sp>
                    <p:nvSpPr>
                      <p:cNvPr id="60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80" y="11268"/>
                        <a:ext cx="540" cy="46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en-US" altLang="zh-CN" sz="1600">
                            <a:latin typeface="+mj-ea"/>
                            <a:ea typeface="+mj-ea"/>
                          </a:rPr>
                          <a:t>31</a:t>
                        </a:r>
                      </a:p>
                    </p:txBody>
                  </p:sp>
                  <p:sp>
                    <p:nvSpPr>
                      <p:cNvPr id="61" name="Rectangl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20" y="11268"/>
                        <a:ext cx="540" cy="46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en-US" altLang="zh-CN" sz="1600">
                            <a:latin typeface="+mj-ea"/>
                            <a:ea typeface="+mj-ea"/>
                          </a:rPr>
                          <a:t>37</a:t>
                        </a:r>
                      </a:p>
                    </p:txBody>
                  </p:sp>
                  <p:sp>
                    <p:nvSpPr>
                      <p:cNvPr id="62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60" y="11268"/>
                        <a:ext cx="540" cy="4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+mj-ea"/>
                          <a:ea typeface="+mj-ea"/>
                        </a:endParaRPr>
                      </a:p>
                    </p:txBody>
                  </p:sp>
                </p:grpSp>
                <p:sp>
                  <p:nvSpPr>
                    <p:cNvPr id="5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0" y="11268"/>
                      <a:ext cx="540" cy="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>
                          <a:latin typeface="+mj-ea"/>
                          <a:ea typeface="+mj-ea"/>
                        </a:rPr>
                        <a:t>10</a:t>
                      </a:r>
                    </a:p>
                  </p:txBody>
                </p:sp>
              </p:grpSp>
              <p:sp>
                <p:nvSpPr>
                  <p:cNvPr id="5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11892"/>
                    <a:ext cx="900" cy="4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600">
                        <a:latin typeface="+mj-ea"/>
                        <a:ea typeface="+mj-ea"/>
                      </a:rPr>
                      <a:t>查找</a:t>
                    </a:r>
                  </a:p>
                </p:txBody>
              </p:sp>
            </p:grpSp>
            <p:grpSp>
              <p:nvGrpSpPr>
                <p:cNvPr id="51" name="Group 33"/>
                <p:cNvGrpSpPr>
                  <a:grpSpLocks/>
                </p:cNvGrpSpPr>
                <p:nvPr/>
              </p:nvGrpSpPr>
              <p:grpSpPr bwMode="auto">
                <a:xfrm>
                  <a:off x="1980" y="11709"/>
                  <a:ext cx="720" cy="651"/>
                  <a:chOff x="1980" y="11709"/>
                  <a:chExt cx="720" cy="651"/>
                </a:xfrm>
              </p:grpSpPr>
              <p:sp>
                <p:nvSpPr>
                  <p:cNvPr id="5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980" y="11892"/>
                    <a:ext cx="720" cy="4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 dirty="0">
                        <a:latin typeface="+mj-ea"/>
                        <a:ea typeface="+mj-ea"/>
                      </a:rPr>
                      <a:t>low</a:t>
                    </a:r>
                  </a:p>
                  <a:p>
                    <a:pPr algn="just" eaLnBrk="0" hangingPunct="0"/>
                    <a:endParaRPr lang="en-US" altLang="zh-CN" sz="1600" dirty="0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53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65" y="11709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>
                      <a:latin typeface="+mj-ea"/>
                      <a:ea typeface="+mj-ea"/>
                    </a:endParaRPr>
                  </a:p>
                </p:txBody>
              </p:sp>
            </p:grpSp>
          </p:grp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10620" y="11268"/>
                <a:ext cx="5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39</a:t>
                </a:r>
              </a:p>
            </p:txBody>
          </p:sp>
        </p:grpSp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5327" y="688"/>
              <a:ext cx="275" cy="3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2850" y="1118"/>
              <a:ext cx="36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mid</a:t>
              </a: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 flipV="1">
              <a:off x="2996" y="981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Rectangle 42"/>
            <p:cNvSpPr>
              <a:spLocks noChangeArrowheads="1"/>
            </p:cNvSpPr>
            <p:nvPr/>
          </p:nvSpPr>
          <p:spPr bwMode="auto">
            <a:xfrm>
              <a:off x="5053" y="1118"/>
              <a:ext cx="490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high</a:t>
              </a:r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 flipV="1">
              <a:off x="5235" y="975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669" y="1420"/>
              <a:ext cx="2202" cy="300"/>
              <a:chOff x="2880" y="11268"/>
              <a:chExt cx="4320" cy="468"/>
            </a:xfrm>
          </p:grpSpPr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2880" y="11268"/>
                <a:ext cx="5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3420" y="11268"/>
                <a:ext cx="5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3960" y="11268"/>
                <a:ext cx="5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7</a:t>
                </a:r>
              </a:p>
            </p:txBody>
          </p:sp>
          <p:sp>
            <p:nvSpPr>
              <p:cNvPr id="41" name="Rectangle 49"/>
              <p:cNvSpPr>
                <a:spLocks noChangeArrowheads="1"/>
              </p:cNvSpPr>
              <p:nvPr/>
            </p:nvSpPr>
            <p:spPr bwMode="auto">
              <a:xfrm>
                <a:off x="4500" y="11268"/>
                <a:ext cx="5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8</a:t>
                </a:r>
              </a:p>
            </p:txBody>
          </p:sp>
          <p:grpSp>
            <p:nvGrpSpPr>
              <p:cNvPr id="42" name="Group 50"/>
              <p:cNvGrpSpPr>
                <a:grpSpLocks/>
              </p:cNvGrpSpPr>
              <p:nvPr/>
            </p:nvGrpSpPr>
            <p:grpSpPr bwMode="auto">
              <a:xfrm>
                <a:off x="5040" y="11268"/>
                <a:ext cx="2160" cy="468"/>
                <a:chOff x="5040" y="11268"/>
                <a:chExt cx="2160" cy="468"/>
              </a:xfrm>
            </p:grpSpPr>
            <p:grpSp>
              <p:nvGrpSpPr>
                <p:cNvPr id="43" name="Group 51"/>
                <p:cNvGrpSpPr>
                  <a:grpSpLocks/>
                </p:cNvGrpSpPr>
                <p:nvPr/>
              </p:nvGrpSpPr>
              <p:grpSpPr bwMode="auto">
                <a:xfrm>
                  <a:off x="5580" y="11268"/>
                  <a:ext cx="1620" cy="468"/>
                  <a:chOff x="5580" y="11268"/>
                  <a:chExt cx="1620" cy="468"/>
                </a:xfrm>
              </p:grpSpPr>
              <p:sp>
                <p:nvSpPr>
                  <p:cNvPr id="45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5580" y="11268"/>
                    <a:ext cx="540" cy="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>
                        <a:latin typeface="+mj-ea"/>
                        <a:ea typeface="+mj-ea"/>
                      </a:rPr>
                      <a:t>11</a:t>
                    </a:r>
                  </a:p>
                </p:txBody>
              </p:sp>
              <p:sp>
                <p:nvSpPr>
                  <p:cNvPr id="46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6120" y="11268"/>
                    <a:ext cx="540" cy="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>
                        <a:latin typeface="+mj-ea"/>
                        <a:ea typeface="+mj-ea"/>
                      </a:rPr>
                      <a:t>13</a:t>
                    </a:r>
                  </a:p>
                </p:txBody>
              </p:sp>
              <p:sp>
                <p:nvSpPr>
                  <p:cNvPr id="47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6660" y="11268"/>
                    <a:ext cx="540" cy="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>
                        <a:latin typeface="+mj-ea"/>
                        <a:ea typeface="+mj-ea"/>
                      </a:rPr>
                      <a:t>17</a:t>
                    </a:r>
                  </a:p>
                </p:txBody>
              </p:sp>
            </p:grpSp>
            <p:sp>
              <p:nvSpPr>
                <p:cNvPr id="44" name="Rectangle 55"/>
                <p:cNvSpPr>
                  <a:spLocks noChangeArrowheads="1"/>
                </p:cNvSpPr>
                <p:nvPr/>
              </p:nvSpPr>
              <p:spPr bwMode="auto">
                <a:xfrm>
                  <a:off x="5040" y="11268"/>
                  <a:ext cx="5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>
                      <a:latin typeface="+mj-ea"/>
                      <a:ea typeface="+mj-ea"/>
                    </a:rPr>
                    <a:t>9</a:t>
                  </a:r>
                </a:p>
              </p:txBody>
            </p:sp>
          </p:grpSp>
        </p:grpSp>
        <p:grpSp>
          <p:nvGrpSpPr>
            <p:cNvPr id="12" name="Group 56"/>
            <p:cNvGrpSpPr>
              <a:grpSpLocks/>
            </p:cNvGrpSpPr>
            <p:nvPr/>
          </p:nvGrpSpPr>
          <p:grpSpPr bwMode="auto">
            <a:xfrm>
              <a:off x="669" y="1720"/>
              <a:ext cx="367" cy="417"/>
              <a:chOff x="1980" y="11709"/>
              <a:chExt cx="720" cy="651"/>
            </a:xfrm>
          </p:grpSpPr>
          <p:sp>
            <p:nvSpPr>
              <p:cNvPr id="36" name="Rectangle 57"/>
              <p:cNvSpPr>
                <a:spLocks noChangeArrowheads="1"/>
              </p:cNvSpPr>
              <p:nvPr/>
            </p:nvSpPr>
            <p:spPr bwMode="auto">
              <a:xfrm>
                <a:off x="1980" y="11892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low</a:t>
                </a:r>
              </a:p>
              <a:p>
                <a:pPr algn="just" eaLnBrk="0" hangingPunct="0"/>
                <a:endParaRPr lang="en-US" altLang="zh-CN" sz="1600">
                  <a:latin typeface="+mj-ea"/>
                  <a:ea typeface="+mj-ea"/>
                </a:endParaRPr>
              </a:p>
            </p:txBody>
          </p:sp>
          <p:sp>
            <p:nvSpPr>
              <p:cNvPr id="37" name="Line 58"/>
              <p:cNvSpPr>
                <a:spLocks noChangeShapeType="1"/>
              </p:cNvSpPr>
              <p:nvPr/>
            </p:nvSpPr>
            <p:spPr bwMode="auto">
              <a:xfrm flipV="1">
                <a:off x="2265" y="11709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3" name="Rectangle 60"/>
            <p:cNvSpPr>
              <a:spLocks noChangeArrowheads="1"/>
            </p:cNvSpPr>
            <p:nvPr/>
          </p:nvSpPr>
          <p:spPr bwMode="auto">
            <a:xfrm>
              <a:off x="1495" y="1846"/>
              <a:ext cx="49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 dirty="0">
                  <a:latin typeface="+mj-ea"/>
                  <a:ea typeface="+mj-ea"/>
                </a:rPr>
                <a:t>mid</a:t>
              </a:r>
            </a:p>
          </p:txBody>
        </p:sp>
        <p:sp>
          <p:nvSpPr>
            <p:cNvPr id="14" name="Line 61"/>
            <p:cNvSpPr>
              <a:spLocks noChangeShapeType="1"/>
            </p:cNvSpPr>
            <p:nvPr/>
          </p:nvSpPr>
          <p:spPr bwMode="auto">
            <a:xfrm flipV="1">
              <a:off x="1640" y="1719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5" name="Rectangle 63"/>
            <p:cNvSpPr>
              <a:spLocks noChangeArrowheads="1"/>
            </p:cNvSpPr>
            <p:nvPr/>
          </p:nvSpPr>
          <p:spPr bwMode="auto">
            <a:xfrm>
              <a:off x="2596" y="1852"/>
              <a:ext cx="46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high</a:t>
              </a:r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 flipV="1">
              <a:off x="2768" y="1719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1767" y="2175"/>
              <a:ext cx="1133" cy="317"/>
              <a:chOff x="5040" y="11268"/>
              <a:chExt cx="2225" cy="468"/>
            </a:xfrm>
          </p:grpSpPr>
          <p:grpSp>
            <p:nvGrpSpPr>
              <p:cNvPr id="31" name="Group 67"/>
              <p:cNvGrpSpPr>
                <a:grpSpLocks/>
              </p:cNvGrpSpPr>
              <p:nvPr/>
            </p:nvGrpSpPr>
            <p:grpSpPr bwMode="auto">
              <a:xfrm>
                <a:off x="5580" y="11268"/>
                <a:ext cx="1685" cy="468"/>
                <a:chOff x="5580" y="11268"/>
                <a:chExt cx="1685" cy="468"/>
              </a:xfrm>
            </p:grpSpPr>
            <p:sp>
              <p:nvSpPr>
                <p:cNvPr id="33" name="Rectangle 68"/>
                <p:cNvSpPr>
                  <a:spLocks noChangeArrowheads="1"/>
                </p:cNvSpPr>
                <p:nvPr/>
              </p:nvSpPr>
              <p:spPr bwMode="auto">
                <a:xfrm>
                  <a:off x="5580" y="11268"/>
                  <a:ext cx="613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dirty="0">
                      <a:latin typeface="+mj-ea"/>
                      <a:ea typeface="+mj-ea"/>
                    </a:rPr>
                    <a:t>11</a:t>
                  </a:r>
                </a:p>
              </p:txBody>
            </p:sp>
            <p:sp>
              <p:nvSpPr>
                <p:cNvPr id="34" name="Rectangle 69"/>
                <p:cNvSpPr>
                  <a:spLocks noChangeArrowheads="1"/>
                </p:cNvSpPr>
                <p:nvPr/>
              </p:nvSpPr>
              <p:spPr bwMode="auto">
                <a:xfrm>
                  <a:off x="6120" y="11268"/>
                  <a:ext cx="577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dirty="0">
                      <a:latin typeface="+mj-ea"/>
                      <a:ea typeface="+mj-ea"/>
                    </a:rPr>
                    <a:t>13</a:t>
                  </a:r>
                </a:p>
              </p:txBody>
            </p:sp>
            <p:sp>
              <p:nvSpPr>
                <p:cNvPr id="35" name="Rectangle 70"/>
                <p:cNvSpPr>
                  <a:spLocks noChangeArrowheads="1"/>
                </p:cNvSpPr>
                <p:nvPr/>
              </p:nvSpPr>
              <p:spPr bwMode="auto">
                <a:xfrm>
                  <a:off x="6657" y="11268"/>
                  <a:ext cx="608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dirty="0">
                      <a:latin typeface="+mj-ea"/>
                      <a:ea typeface="+mj-ea"/>
                    </a:rPr>
                    <a:t>17</a:t>
                  </a:r>
                </a:p>
              </p:txBody>
            </p:sp>
          </p:grpSp>
          <p:sp>
            <p:nvSpPr>
              <p:cNvPr id="32" name="Rectangle 71"/>
              <p:cNvSpPr>
                <a:spLocks noChangeArrowheads="1"/>
              </p:cNvSpPr>
              <p:nvPr/>
            </p:nvSpPr>
            <p:spPr bwMode="auto">
              <a:xfrm>
                <a:off x="5040" y="11268"/>
                <a:ext cx="5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9</a:t>
                </a:r>
              </a:p>
            </p:txBody>
          </p:sp>
        </p:grp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1768" y="2492"/>
              <a:ext cx="367" cy="440"/>
              <a:chOff x="1980" y="11709"/>
              <a:chExt cx="720" cy="651"/>
            </a:xfrm>
          </p:grpSpPr>
          <p:sp>
            <p:nvSpPr>
              <p:cNvPr id="29" name="Rectangle 73"/>
              <p:cNvSpPr>
                <a:spLocks noChangeArrowheads="1"/>
              </p:cNvSpPr>
              <p:nvPr/>
            </p:nvSpPr>
            <p:spPr bwMode="auto">
              <a:xfrm>
                <a:off x="1980" y="11892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+mj-ea"/>
                    <a:ea typeface="+mj-ea"/>
                  </a:rPr>
                  <a:t>low</a:t>
                </a:r>
              </a:p>
              <a:p>
                <a:pPr algn="just" eaLnBrk="0" hangingPunct="0"/>
                <a:endParaRPr lang="en-US" altLang="zh-CN" sz="1600">
                  <a:latin typeface="+mj-ea"/>
                  <a:ea typeface="+mj-ea"/>
                </a:endParaRPr>
              </a:p>
            </p:txBody>
          </p:sp>
          <p:sp>
            <p:nvSpPr>
              <p:cNvPr id="30" name="Line 74"/>
              <p:cNvSpPr>
                <a:spLocks noChangeShapeType="1"/>
              </p:cNvSpPr>
              <p:nvPr/>
            </p:nvSpPr>
            <p:spPr bwMode="auto">
              <a:xfrm flipV="1">
                <a:off x="2265" y="11709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9" name="Rectangle 76"/>
            <p:cNvSpPr>
              <a:spLocks noChangeArrowheads="1"/>
            </p:cNvSpPr>
            <p:nvPr/>
          </p:nvSpPr>
          <p:spPr bwMode="auto">
            <a:xfrm>
              <a:off x="2047" y="2626"/>
              <a:ext cx="47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 dirty="0">
                  <a:latin typeface="+mj-ea"/>
                  <a:ea typeface="+mj-ea"/>
                </a:rPr>
                <a:t>mid</a:t>
              </a:r>
            </a:p>
          </p:txBody>
        </p:sp>
        <p:sp>
          <p:nvSpPr>
            <p:cNvPr id="20" name="Line 77"/>
            <p:cNvSpPr>
              <a:spLocks noChangeShapeType="1"/>
            </p:cNvSpPr>
            <p:nvPr/>
          </p:nvSpPr>
          <p:spPr bwMode="auto">
            <a:xfrm flipV="1">
              <a:off x="2192" y="249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" name="Rectangle 79"/>
            <p:cNvSpPr>
              <a:spLocks noChangeArrowheads="1"/>
            </p:cNvSpPr>
            <p:nvPr/>
          </p:nvSpPr>
          <p:spPr bwMode="auto">
            <a:xfrm>
              <a:off x="2597" y="2632"/>
              <a:ext cx="50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high</a:t>
              </a:r>
            </a:p>
          </p:txBody>
        </p:sp>
        <p:sp>
          <p:nvSpPr>
            <p:cNvPr id="22" name="Line 80"/>
            <p:cNvSpPr>
              <a:spLocks noChangeShapeType="1"/>
            </p:cNvSpPr>
            <p:nvPr/>
          </p:nvSpPr>
          <p:spPr bwMode="auto">
            <a:xfrm flipV="1">
              <a:off x="2786" y="249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1808" y="2929"/>
              <a:ext cx="275" cy="3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9</a:t>
              </a: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1529" y="3359"/>
              <a:ext cx="95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600">
                  <a:latin typeface="+mj-ea"/>
                  <a:ea typeface="+mj-ea"/>
                </a:rPr>
                <a:t>low mid high</a:t>
              </a:r>
            </a:p>
          </p:txBody>
        </p:sp>
        <p:sp>
          <p:nvSpPr>
            <p:cNvPr id="25" name="Line 83"/>
            <p:cNvSpPr>
              <a:spLocks noChangeShapeType="1"/>
            </p:cNvSpPr>
            <p:nvPr/>
          </p:nvSpPr>
          <p:spPr bwMode="auto">
            <a:xfrm flipV="1">
              <a:off x="1953" y="3264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" name="Line 84"/>
            <p:cNvSpPr>
              <a:spLocks noChangeShapeType="1"/>
            </p:cNvSpPr>
            <p:nvPr/>
          </p:nvSpPr>
          <p:spPr bwMode="auto">
            <a:xfrm flipV="1">
              <a:off x="1824" y="3253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 flipV="1">
              <a:off x="2083" y="3251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68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对半查找当中常见的错误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8000"/>
                </a:solidFill>
              </a:rPr>
              <a:t>注意：</a:t>
            </a:r>
            <a:r>
              <a:rPr lang="zh-CN" altLang="en-US" dirty="0" smtClean="0"/>
              <a:t>缩小查找区间时，</a:t>
            </a:r>
            <a:r>
              <a:rPr lang="en-US" altLang="zh-CN" dirty="0" smtClean="0"/>
              <a:t>low=mid+1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high=mid-1</a:t>
            </a:r>
            <a:r>
              <a:rPr lang="zh-CN" altLang="en-US" dirty="0" smtClean="0">
                <a:solidFill>
                  <a:schemeClr val="tx2"/>
                </a:solidFill>
              </a:rPr>
              <a:t>非常重要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没有加１和减１时，可能数据存在而找不到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最简单的示例：两个数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请尝试推导过程。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16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例：对半查找的递推算法实现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364566"/>
            <a:ext cx="7704667" cy="504893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a[10]={1,2,3,4,5,6,7,8,9,10},k;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high=9,low=0,mid; 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请输入要查找的数：</a:t>
            </a:r>
            <a:r>
              <a:rPr lang="en-US" altLang="zh-CN" b="1" dirty="0" smtClean="0"/>
              <a:t>";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&gt;&gt;k;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do</a:t>
            </a:r>
            <a:r>
              <a:rPr lang="en-US" altLang="zh-CN" b="1" dirty="0" smtClean="0"/>
              <a:t>{</a:t>
            </a:r>
          </a:p>
          <a:p>
            <a:pPr>
              <a:buNone/>
            </a:pPr>
            <a:r>
              <a:rPr lang="en-US" altLang="zh-CN" b="1" dirty="0" smtClean="0"/>
              <a:t>			mid = (</a:t>
            </a:r>
            <a:r>
              <a:rPr lang="en-US" altLang="zh-CN" b="1" dirty="0" err="1" smtClean="0"/>
              <a:t>high+low</a:t>
            </a:r>
            <a:r>
              <a:rPr lang="en-US" altLang="zh-CN" b="1" dirty="0" smtClean="0"/>
              <a:t>)/2;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(a[mid]&lt;k)	low = mid+1;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 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(a[mid]&gt;k)	high = mid-1;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}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(low&lt;=high);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(low&gt;high)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没找到！</a:t>
            </a:r>
            <a:r>
              <a:rPr lang="en-US" altLang="zh-CN" b="1" dirty="0" smtClean="0"/>
              <a:t>"&lt;&lt;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找到了，为第</a:t>
            </a:r>
            <a:r>
              <a:rPr lang="en-US" altLang="zh-CN" b="1" dirty="0" smtClean="0"/>
              <a:t>"&lt;&lt;mid&lt;&lt;"</a:t>
            </a:r>
            <a:r>
              <a:rPr lang="zh-CN" altLang="en-US" b="1" dirty="0" smtClean="0"/>
              <a:t>个数</a:t>
            </a:r>
            <a:r>
              <a:rPr lang="en-US" altLang="zh-CN" b="1" dirty="0" smtClean="0"/>
              <a:t>"&lt;&lt;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53721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Tahoma" pitchFamily="34" charset="0"/>
              </a:rPr>
              <a:t>排序（</a:t>
            </a:r>
            <a:r>
              <a:rPr lang="en-US" altLang="zh-CN" dirty="0" smtClean="0">
                <a:solidFill>
                  <a:schemeClr val="tx2"/>
                </a:solidFill>
                <a:latin typeface="Tahoma" pitchFamily="34" charset="0"/>
              </a:rPr>
              <a:t>sorting</a:t>
            </a:r>
            <a:r>
              <a:rPr lang="zh-CN" altLang="en-US" dirty="0" smtClean="0">
                <a:solidFill>
                  <a:schemeClr val="tx2"/>
                </a:solidFill>
                <a:latin typeface="Tahoma" pitchFamily="34" charset="0"/>
              </a:rPr>
              <a:t>）</a:t>
            </a:r>
            <a:r>
              <a:rPr lang="zh-CN" altLang="en-US" dirty="0" smtClean="0">
                <a:latin typeface="Tahoma" pitchFamily="34" charset="0"/>
              </a:rPr>
              <a:t>是数据处理中经常使用的一种重要运算。其功能是将数据元素的无序序列调整为一个有序序列。</a:t>
            </a:r>
          </a:p>
          <a:p>
            <a:r>
              <a:rPr lang="zh-CN" altLang="en-US" dirty="0" smtClean="0">
                <a:latin typeface="Tahoma" pitchFamily="34" charset="0"/>
              </a:rPr>
              <a:t>数据元素中一般有多个数据项，排序可选择其中一个可排序的数据项（可进行比较运算）作为依据，称为</a:t>
            </a:r>
            <a:r>
              <a:rPr lang="zh-CN" altLang="en-US" dirty="0" smtClean="0">
                <a:solidFill>
                  <a:schemeClr val="tx2"/>
                </a:solidFill>
                <a:latin typeface="Tahoma" pitchFamily="34" charset="0"/>
              </a:rPr>
              <a:t>排序关键字</a:t>
            </a:r>
            <a:r>
              <a:rPr lang="zh-CN" altLang="en-US" dirty="0" smtClean="0">
                <a:latin typeface="Tahoma" pitchFamily="34" charset="0"/>
              </a:rPr>
              <a:t>。 </a:t>
            </a:r>
          </a:p>
          <a:p>
            <a:r>
              <a:rPr lang="zh-CN" altLang="en-US" dirty="0" smtClean="0">
                <a:latin typeface="Tahoma" pitchFamily="34" charset="0"/>
              </a:rPr>
              <a:t>从小到大排序称</a:t>
            </a:r>
            <a:r>
              <a:rPr lang="zh-CN" altLang="en-US" dirty="0" smtClean="0">
                <a:solidFill>
                  <a:schemeClr val="tx2"/>
                </a:solidFill>
                <a:latin typeface="Tahoma" pitchFamily="34" charset="0"/>
              </a:rPr>
              <a:t>升序</a:t>
            </a:r>
            <a:r>
              <a:rPr lang="zh-CN" altLang="en-US" dirty="0" smtClean="0">
                <a:latin typeface="Tahoma" pitchFamily="34" charset="0"/>
              </a:rPr>
              <a:t>，反之为</a:t>
            </a:r>
            <a:r>
              <a:rPr lang="zh-CN" altLang="en-US" dirty="0" smtClean="0">
                <a:solidFill>
                  <a:schemeClr val="tx2"/>
                </a:solidFill>
                <a:latin typeface="Tahoma" pitchFamily="34" charset="0"/>
              </a:rPr>
              <a:t>降序</a:t>
            </a:r>
            <a:r>
              <a:rPr lang="zh-CN" altLang="en-US" dirty="0" smtClean="0">
                <a:latin typeface="Tahoma" pitchFamily="34" charset="0"/>
              </a:rPr>
              <a:t>。</a:t>
            </a:r>
          </a:p>
          <a:p>
            <a:r>
              <a:rPr lang="zh-CN" altLang="en-US" dirty="0" smtClean="0">
                <a:latin typeface="Tahoma" pitchFamily="34" charset="0"/>
              </a:rPr>
              <a:t>最常见的是</a:t>
            </a:r>
            <a:r>
              <a:rPr lang="zh-CN" altLang="en-US" dirty="0" smtClean="0">
                <a:solidFill>
                  <a:schemeClr val="tx2"/>
                </a:solidFill>
                <a:latin typeface="Tahoma" pitchFamily="34" charset="0"/>
              </a:rPr>
              <a:t>选择排序、交换排序和插入排序</a:t>
            </a:r>
            <a:r>
              <a:rPr lang="zh-CN" altLang="en-US" dirty="0" smtClean="0">
                <a:latin typeface="Tahoma" pitchFamily="34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21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endParaRPr lang="zh-CN" altLang="en-US" dirty="0"/>
          </a:p>
        </p:txBody>
      </p:sp>
      <p:graphicFrame>
        <p:nvGraphicFramePr>
          <p:cNvPr id="4" name="Group 493"/>
          <p:cNvGraphicFramePr>
            <a:graphicFrameLocks noGrp="1"/>
          </p:cNvGraphicFramePr>
          <p:nvPr/>
        </p:nvGraphicFramePr>
        <p:xfrm>
          <a:off x="925340" y="2781981"/>
          <a:ext cx="8044488" cy="2943360"/>
        </p:xfrm>
        <a:graphic>
          <a:graphicData uri="http://schemas.openxmlformats.org/drawingml/2006/table">
            <a:tbl>
              <a:tblPr/>
              <a:tblGrid>
                <a:gridCol w="1121595"/>
                <a:gridCol w="862765"/>
                <a:gridCol w="865961"/>
                <a:gridCol w="865961"/>
                <a:gridCol w="867558"/>
                <a:gridCol w="861168"/>
                <a:gridCol w="865961"/>
                <a:gridCol w="867558"/>
                <a:gridCol w="865961"/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i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temp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初始序列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[8]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[6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8]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[6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8]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[6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9]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[4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9]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[4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9]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[2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9]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5415" y="1392702"/>
            <a:ext cx="79015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+mj-ea"/>
                <a:ea typeface="+mj-ea"/>
              </a:rPr>
              <a:t>直接插入排序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的思想是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:(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以升序为例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当插入第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&gt;=1)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个元素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sl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]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时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前</a:t>
            </a:r>
            <a:endParaRPr lang="en-US" altLang="zh-CN" sz="2000" dirty="0" smtClean="0">
              <a:latin typeface="+mj-ea"/>
              <a:ea typeface="+mj-ea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面的元素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sl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[0],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sl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[1],…,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sl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[i-1]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已经排好序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我们将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sl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]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的关键字与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sl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[i-1],</a:t>
            </a:r>
          </a:p>
          <a:p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sl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[i-2],…,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的关键码顺序进行比较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找到第一个比它小的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则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sl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+mj-ea"/>
                <a:ea typeface="+mj-ea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]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插到该</a:t>
            </a:r>
            <a:endParaRPr lang="en-US" altLang="zh-CN" sz="2000" dirty="0" smtClean="0">
              <a:latin typeface="+mj-ea"/>
              <a:ea typeface="+mj-ea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元素之后。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4733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一维数组概念的引入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zh-CN" dirty="0" smtClean="0"/>
              <a:t>如果有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名学生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每个学生有一个成绩，需要求这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名学生的平均成绩。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用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,s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,……,s</a:t>
            </a:r>
            <a:r>
              <a:rPr lang="en-US" altLang="zh-CN" baseline="-25000" dirty="0" smtClean="0"/>
              <a:t>1000</a:t>
            </a:r>
            <a:r>
              <a:rPr lang="zh-CN" altLang="en-US" dirty="0" smtClean="0"/>
              <a:t>来表示每个学生的成绩，其名字相同但编号不同，以体现数据的</a:t>
            </a:r>
            <a:r>
              <a:rPr lang="zh-CN" altLang="en-US" b="1" dirty="0" smtClean="0">
                <a:solidFill>
                  <a:srgbClr val="9D138D"/>
                </a:solidFill>
              </a:rPr>
              <a:t>内在联系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zh-CN" altLang="zh-CN" dirty="0" smtClean="0"/>
              <a:t>用方括号中的数字表示</a:t>
            </a:r>
            <a:r>
              <a:rPr lang="zh-CN" altLang="en-US" dirty="0" smtClean="0"/>
              <a:t>编号，称为</a:t>
            </a:r>
            <a:r>
              <a:rPr lang="zh-CN" altLang="zh-CN" dirty="0" smtClean="0"/>
              <a:t>下标，如用</a:t>
            </a:r>
            <a:r>
              <a:rPr lang="en-US" altLang="zh-CN" dirty="0" smtClean="0"/>
              <a:t>s[15]</a:t>
            </a:r>
            <a:r>
              <a:rPr lang="zh-CN" altLang="zh-CN" dirty="0" smtClean="0"/>
              <a:t>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304801"/>
            <a:ext cx="7704667" cy="1206500"/>
          </a:xfrm>
        </p:spPr>
        <p:txBody>
          <a:bodyPr/>
          <a:lstStyle/>
          <a:p>
            <a:r>
              <a:rPr lang="zh-CN" altLang="en-US" dirty="0" smtClean="0"/>
              <a:t>介绍：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中的随机数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随机数是许多算法和程序中必备的元素。</a:t>
            </a:r>
            <a:endParaRPr lang="en-US" altLang="zh-CN" dirty="0" smtClean="0"/>
          </a:p>
          <a:p>
            <a:r>
              <a:rPr lang="zh-CN" altLang="en-US" dirty="0" smtClean="0"/>
              <a:t>要使用随机数，需要包括下面的头文件：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#include &lt;</a:t>
            </a:r>
            <a:r>
              <a:rPr lang="en-US" altLang="zh-CN" dirty="0" err="1" smtClean="0"/>
              <a:t>ctime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使用随机数的步骤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srand</a:t>
            </a:r>
            <a:r>
              <a:rPr lang="en-US" altLang="zh-CN" dirty="0" smtClean="0"/>
              <a:t>(time(0)); //</a:t>
            </a:r>
            <a:r>
              <a:rPr lang="zh-CN" altLang="en-US" dirty="0" smtClean="0"/>
              <a:t>用时间戳设置随机数种子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int  a = rand(); //</a:t>
            </a:r>
            <a:r>
              <a:rPr lang="zh-CN" altLang="en-US" dirty="0" smtClean="0"/>
              <a:t>获取一个随机数赋给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，范围</a:t>
            </a:r>
            <a:r>
              <a:rPr lang="en-US" altLang="zh-CN" dirty="0" smtClean="0"/>
              <a:t>0-32767(VC6)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0~2</a:t>
            </a:r>
            <a:r>
              <a:rPr lang="en-US" altLang="zh-CN" baseline="30000" dirty="0" smtClean="0"/>
              <a:t>31</a:t>
            </a:r>
            <a:r>
              <a:rPr lang="en-US" altLang="zh-CN" dirty="0" smtClean="0"/>
              <a:t>-1(</a:t>
            </a:r>
            <a:r>
              <a:rPr lang="zh-CN" altLang="en-US" dirty="0" smtClean="0"/>
              <a:t>现代编译器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553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例：直接插入排序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a[10],</a:t>
            </a:r>
            <a:r>
              <a:rPr lang="en-US" altLang="zh-CN" b="1" dirty="0" err="1" smtClean="0"/>
              <a:t>i,j,temp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srand</a:t>
            </a:r>
            <a:r>
              <a:rPr lang="en-US" altLang="zh-CN" b="1" dirty="0" smtClean="0"/>
              <a:t>(time(0));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=0;i&lt;10;i++)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 = rand()%100;  //</a:t>
            </a:r>
            <a:r>
              <a:rPr lang="zh-CN" altLang="en-US" b="1" dirty="0" smtClean="0"/>
              <a:t>这句话的作用？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]&lt;&lt;'\t';</a:t>
            </a:r>
          </a:p>
          <a:p>
            <a:pPr>
              <a:buNone/>
            </a:pPr>
            <a:r>
              <a:rPr lang="en-US" altLang="zh-CN" b="1" dirty="0" smtClean="0"/>
              <a:t>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66399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0"/>
            <a:ext cx="7704667" cy="64135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 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=1;i&lt;10;i++)</a:t>
            </a:r>
          </a:p>
          <a:p>
            <a:pPr>
              <a:buNone/>
            </a:pPr>
            <a:r>
              <a:rPr lang="en-US" altLang="zh-CN" b="1" dirty="0" smtClean="0"/>
              <a:t>		{</a:t>
            </a:r>
          </a:p>
          <a:p>
            <a:pPr>
              <a:buNone/>
            </a:pPr>
            <a:r>
              <a:rPr lang="en-US" altLang="zh-CN" b="1" dirty="0" smtClean="0"/>
              <a:t>				temp=a[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];</a:t>
            </a:r>
          </a:p>
          <a:p>
            <a:pPr>
              <a:buNone/>
            </a:pPr>
            <a:r>
              <a:rPr lang="en-US" altLang="zh-CN" b="1" dirty="0" smtClean="0"/>
              <a:t>				j=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(j&gt;0&amp;&amp;temp&lt;a[j-1])//</a:t>
            </a:r>
            <a:r>
              <a:rPr lang="zh-CN" altLang="en-US" b="1" dirty="0" smtClean="0"/>
              <a:t>关键</a:t>
            </a:r>
            <a:r>
              <a:rPr lang="en-US" altLang="zh-CN" b="1" dirty="0" smtClean="0"/>
              <a:t>	</a:t>
            </a:r>
          </a:p>
          <a:p>
            <a:pPr>
              <a:buNone/>
            </a:pPr>
            <a:r>
              <a:rPr lang="en-US" altLang="zh-CN" b="1" dirty="0" smtClean="0"/>
              <a:t>				{</a:t>
            </a:r>
          </a:p>
          <a:p>
            <a:pPr>
              <a:buNone/>
            </a:pPr>
            <a:r>
              <a:rPr lang="en-US" altLang="zh-CN" b="1" dirty="0" smtClean="0"/>
              <a:t>					a[j]=a[j-1];</a:t>
            </a:r>
          </a:p>
          <a:p>
            <a:pPr>
              <a:buNone/>
            </a:pPr>
            <a:r>
              <a:rPr lang="en-US" altLang="zh-CN" b="1" dirty="0" smtClean="0"/>
              <a:t>					j--;             //</a:t>
            </a:r>
            <a:r>
              <a:rPr lang="zh-CN" altLang="en-US" b="1" dirty="0" smtClean="0"/>
              <a:t>查找与移动同时做	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zh-CN" altLang="en-US" b="1" dirty="0" smtClean="0"/>
              <a:t>		</a:t>
            </a:r>
            <a:r>
              <a:rPr lang="en-US" altLang="zh-CN" b="1" dirty="0" smtClean="0"/>
              <a:t>}</a:t>
            </a:r>
          </a:p>
          <a:p>
            <a:pPr>
              <a:buNone/>
            </a:pPr>
            <a:r>
              <a:rPr lang="en-US" altLang="zh-CN" b="1" dirty="0" smtClean="0"/>
              <a:t>				a[j]=temp;</a:t>
            </a:r>
          </a:p>
          <a:p>
            <a:pPr>
              <a:buNone/>
            </a:pPr>
            <a:r>
              <a:rPr lang="en-US" altLang="zh-CN" b="1" dirty="0" smtClean="0"/>
              <a:t>		}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=0;i&lt;10;i++)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]&lt;&lt;'\t';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5247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308904"/>
            <a:ext cx="7704667" cy="1206500"/>
          </a:xfrm>
        </p:spPr>
        <p:txBody>
          <a:bodyPr/>
          <a:lstStyle/>
          <a:p>
            <a:r>
              <a:rPr lang="zh-CN" altLang="en-US" dirty="0" smtClean="0"/>
              <a:t>交换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冒泡</a:t>
            </a:r>
            <a:r>
              <a:rPr lang="en-US" altLang="zh-CN" dirty="0" smtClean="0"/>
              <a:t>)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graphicFrame>
        <p:nvGraphicFramePr>
          <p:cNvPr id="4" name="Group 632"/>
          <p:cNvGraphicFramePr>
            <a:graphicFrameLocks noGrp="1"/>
          </p:cNvGraphicFramePr>
          <p:nvPr/>
        </p:nvGraphicFramePr>
        <p:xfrm>
          <a:off x="914396" y="2613587"/>
          <a:ext cx="7877912" cy="2943360"/>
        </p:xfrm>
        <a:graphic>
          <a:graphicData uri="http://schemas.openxmlformats.org/drawingml/2006/table">
            <a:tbl>
              <a:tblPr/>
              <a:tblGrid>
                <a:gridCol w="984739"/>
                <a:gridCol w="984739"/>
                <a:gridCol w="984739"/>
                <a:gridCol w="984739"/>
                <a:gridCol w="984739"/>
                <a:gridCol w="984739"/>
                <a:gridCol w="984739"/>
                <a:gridCol w="984739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49’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49’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49’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49’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76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97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9145" y="1280160"/>
            <a:ext cx="8074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首先我们从一列数据底部开始，相邻的两数据进行比较，小的数放上面。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一趟比较下来，最小的数据冒到了最上面。再缩小区域，按同样方法继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续下一趟交换，如果有一趟比较中没有发生交换，则已排好序。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52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例：交换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冒泡</a:t>
            </a:r>
            <a:r>
              <a:rPr lang="en-US" altLang="zh-CN" dirty="0" smtClean="0"/>
              <a:t>)</a:t>
            </a:r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 smtClean="0"/>
              <a:t>noswap</a:t>
            </a:r>
            <a:r>
              <a:rPr lang="en-US" altLang="zh-CN" sz="2000" b="1" dirty="0" smtClean="0"/>
              <a:t>;  //</a:t>
            </a:r>
            <a:r>
              <a:rPr lang="zh-CN" altLang="en-US" sz="2000" b="1" dirty="0" smtClean="0"/>
              <a:t>判断是否发生交换的标记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>
                <a:solidFill>
                  <a:srgbClr val="0000FF"/>
                </a:solidFill>
              </a:rPr>
              <a:t>	for</a:t>
            </a:r>
            <a:r>
              <a:rPr lang="en-US" altLang="zh-CN" sz="2000" b="1" dirty="0" smtClean="0"/>
              <a:t> 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=0;i&lt;9;i++){	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noswap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true</a:t>
            </a:r>
            <a:r>
              <a:rPr lang="en-US" altLang="zh-CN" sz="2000" b="1" dirty="0" smtClean="0"/>
              <a:t>;</a:t>
            </a:r>
          </a:p>
          <a:p>
            <a:pPr>
              <a:buNone/>
            </a:pPr>
            <a:r>
              <a:rPr lang="en-US" altLang="zh-CN" sz="2000" b="1" dirty="0" smtClean="0"/>
              <a:t>		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b="1" dirty="0" smtClean="0"/>
              <a:t>(j=9;j&gt;</a:t>
            </a:r>
            <a:r>
              <a:rPr lang="en-US" altLang="zh-CN" sz="2000" b="1" dirty="0" err="1" smtClean="0"/>
              <a:t>i;j</a:t>
            </a:r>
            <a:r>
              <a:rPr lang="en-US" altLang="zh-CN" sz="2000" b="1" dirty="0" smtClean="0"/>
              <a:t>--)  //</a:t>
            </a:r>
            <a:r>
              <a:rPr lang="zh-CN" altLang="en-US" sz="2000" b="1" dirty="0" smtClean="0"/>
              <a:t>这里的循环位置非常重要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		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(a[j]&lt;a[j-1])</a:t>
            </a:r>
          </a:p>
          <a:p>
            <a:pPr>
              <a:buNone/>
            </a:pPr>
            <a:r>
              <a:rPr lang="en-US" altLang="zh-CN" sz="2000" b="1" dirty="0" smtClean="0"/>
              <a:t>				{	temp = a[j];</a:t>
            </a:r>
          </a:p>
          <a:p>
            <a:pPr>
              <a:buNone/>
            </a:pPr>
            <a:r>
              <a:rPr lang="en-US" altLang="zh-CN" sz="2000" b="1" dirty="0" smtClean="0"/>
              <a:t>					a[j] = a[j-1];</a:t>
            </a:r>
          </a:p>
          <a:p>
            <a:pPr>
              <a:buNone/>
            </a:pPr>
            <a:r>
              <a:rPr lang="en-US" altLang="zh-CN" sz="2000" b="1" dirty="0" smtClean="0"/>
              <a:t>					a[j-1] = temp;</a:t>
            </a:r>
          </a:p>
          <a:p>
            <a:pPr>
              <a:buNone/>
            </a:pPr>
            <a:r>
              <a:rPr lang="en-US" altLang="zh-CN" sz="2000" b="1" dirty="0" smtClean="0"/>
              <a:t>					</a:t>
            </a:r>
            <a:r>
              <a:rPr lang="en-US" altLang="zh-CN" sz="2000" b="1" dirty="0" err="1" smtClean="0"/>
              <a:t>noswap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false</a:t>
            </a:r>
            <a:r>
              <a:rPr lang="en-US" altLang="zh-CN" sz="2000" b="1" dirty="0" smtClean="0"/>
              <a:t>;	}</a:t>
            </a:r>
          </a:p>
          <a:p>
            <a:pPr>
              <a:buNone/>
            </a:pPr>
            <a:r>
              <a:rPr lang="en-US" altLang="zh-CN" sz="2000" b="1" dirty="0" smtClean="0"/>
              <a:t>		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noswap</a:t>
            </a:r>
            <a:r>
              <a:rPr lang="en-US" altLang="zh-CN" sz="2000" b="1" dirty="0" smtClean="0"/>
              <a:t>)</a:t>
            </a:r>
          </a:p>
          <a:p>
            <a:pPr>
              <a:buNone/>
            </a:pPr>
            <a:r>
              <a:rPr lang="en-US" altLang="zh-CN" sz="2000" b="1" dirty="0" smtClean="0"/>
              <a:t>			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b="1" dirty="0" smtClean="0"/>
              <a:t>;	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4653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904412" y="3427901"/>
            <a:ext cx="8028573" cy="304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[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49</a:t>
            </a:r>
            <a:r>
              <a:rPr kumimoji="1" lang="en-US" altLang="zh-CN" sz="2400" dirty="0">
                <a:latin typeface="+mj-ea"/>
                <a:ea typeface="+mj-ea"/>
              </a:rPr>
              <a:t>	38	</a:t>
            </a:r>
            <a:r>
              <a:rPr kumimoji="1" lang="en-US" altLang="zh-CN" sz="2400" dirty="0" smtClean="0">
                <a:latin typeface="+mj-ea"/>
                <a:ea typeface="+mj-ea"/>
              </a:rPr>
              <a:t>	65	</a:t>
            </a:r>
            <a:r>
              <a:rPr kumimoji="1" lang="en-US" altLang="zh-CN" sz="2400" dirty="0">
                <a:latin typeface="+mj-ea"/>
                <a:ea typeface="+mj-ea"/>
              </a:rPr>
              <a:t>	97	</a:t>
            </a:r>
            <a:r>
              <a:rPr kumimoji="1" lang="en-US" altLang="zh-CN" sz="2400" dirty="0" smtClean="0">
                <a:latin typeface="+mj-ea"/>
                <a:ea typeface="+mj-ea"/>
              </a:rPr>
              <a:t>	76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+mj-ea"/>
                <a:ea typeface="+mj-ea"/>
              </a:rPr>
              <a:t>13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27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</a:t>
            </a:r>
            <a:r>
              <a:rPr kumimoji="1" lang="en-US" altLang="zh-CN" sz="2400" dirty="0">
                <a:latin typeface="+mj-ea"/>
                <a:ea typeface="+mj-ea"/>
              </a:rPr>
              <a:t>’]</a:t>
            </a:r>
          </a:p>
          <a:p>
            <a:r>
              <a:rPr kumimoji="1" lang="en-US" altLang="zh-CN" sz="2400" dirty="0">
                <a:latin typeface="+mj-ea"/>
                <a:ea typeface="+mj-ea"/>
              </a:rPr>
              <a:t> </a:t>
            </a:r>
            <a:r>
              <a:rPr kumimoji="1" lang="en-US" altLang="zh-CN" sz="2400" dirty="0" smtClean="0">
                <a:latin typeface="+mj-ea"/>
                <a:ea typeface="+mj-ea"/>
              </a:rPr>
              <a:t>13	</a:t>
            </a:r>
            <a:r>
              <a:rPr kumimoji="1" lang="en-US" altLang="zh-CN" sz="2400" dirty="0">
                <a:latin typeface="+mj-ea"/>
                <a:ea typeface="+mj-ea"/>
              </a:rPr>
              <a:t>	[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38</a:t>
            </a:r>
            <a:r>
              <a:rPr kumimoji="1" lang="en-US" altLang="zh-CN" sz="2400" dirty="0">
                <a:latin typeface="+mj-ea"/>
                <a:ea typeface="+mj-ea"/>
              </a:rPr>
              <a:t>	65	</a:t>
            </a:r>
            <a:r>
              <a:rPr kumimoji="1" lang="en-US" altLang="zh-CN" sz="2400" dirty="0" smtClean="0">
                <a:latin typeface="+mj-ea"/>
                <a:ea typeface="+mj-ea"/>
              </a:rPr>
              <a:t>	97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76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+mj-ea"/>
                <a:ea typeface="+mj-ea"/>
              </a:rPr>
              <a:t>27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</a:t>
            </a:r>
            <a:r>
              <a:rPr kumimoji="1" lang="en-US" altLang="zh-CN" sz="2400" dirty="0">
                <a:latin typeface="+mj-ea"/>
                <a:ea typeface="+mj-ea"/>
              </a:rPr>
              <a:t>’]</a:t>
            </a:r>
          </a:p>
          <a:p>
            <a:r>
              <a:rPr kumimoji="1" lang="en-US" altLang="zh-CN" sz="2400" dirty="0">
                <a:latin typeface="+mj-ea"/>
                <a:ea typeface="+mj-ea"/>
              </a:rPr>
              <a:t> </a:t>
            </a:r>
            <a:r>
              <a:rPr kumimoji="1" lang="en-US" altLang="zh-CN" sz="2400" dirty="0" smtClean="0">
                <a:latin typeface="+mj-ea"/>
                <a:ea typeface="+mj-ea"/>
              </a:rPr>
              <a:t>13	</a:t>
            </a:r>
            <a:r>
              <a:rPr kumimoji="1" lang="en-US" altLang="zh-CN" sz="2400" dirty="0">
                <a:latin typeface="+mj-ea"/>
                <a:ea typeface="+mj-ea"/>
              </a:rPr>
              <a:t>	27	</a:t>
            </a:r>
            <a:r>
              <a:rPr kumimoji="1" lang="en-US" altLang="zh-CN" sz="2400" dirty="0" smtClean="0">
                <a:latin typeface="+mj-ea"/>
                <a:ea typeface="+mj-ea"/>
              </a:rPr>
              <a:t>	[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65</a:t>
            </a:r>
            <a:r>
              <a:rPr kumimoji="1" lang="en-US" altLang="zh-CN" sz="2400" dirty="0">
                <a:latin typeface="+mj-ea"/>
                <a:ea typeface="+mj-ea"/>
              </a:rPr>
              <a:t>	97	</a:t>
            </a:r>
            <a:r>
              <a:rPr kumimoji="1" lang="en-US" altLang="zh-CN" sz="2400" dirty="0" smtClean="0">
                <a:latin typeface="+mj-ea"/>
                <a:ea typeface="+mj-ea"/>
              </a:rPr>
              <a:t>	76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+mj-ea"/>
                <a:ea typeface="+mj-ea"/>
              </a:rPr>
              <a:t>	38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49</a:t>
            </a:r>
            <a:r>
              <a:rPr kumimoji="1" lang="en-US" altLang="zh-CN" sz="2400" dirty="0">
                <a:latin typeface="+mj-ea"/>
                <a:ea typeface="+mj-ea"/>
              </a:rPr>
              <a:t>’]</a:t>
            </a:r>
          </a:p>
          <a:p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 </a:t>
            </a:r>
            <a:r>
              <a:rPr kumimoji="1" lang="en-US" altLang="zh-CN" sz="2400" dirty="0" smtClean="0">
                <a:latin typeface="+mj-ea"/>
                <a:ea typeface="+mj-ea"/>
              </a:rPr>
              <a:t>13	</a:t>
            </a:r>
            <a:r>
              <a:rPr kumimoji="1" lang="en-US" altLang="zh-CN" sz="2400" dirty="0">
                <a:latin typeface="+mj-ea"/>
                <a:ea typeface="+mj-ea"/>
              </a:rPr>
              <a:t>	27	</a:t>
            </a:r>
            <a:r>
              <a:rPr kumimoji="1" lang="en-US" altLang="zh-CN" sz="2400" dirty="0" smtClean="0">
                <a:latin typeface="+mj-ea"/>
                <a:ea typeface="+mj-ea"/>
              </a:rPr>
              <a:t>	38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[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97	</a:t>
            </a:r>
            <a:r>
              <a:rPr kumimoji="1" lang="en-US" altLang="zh-CN" sz="2400" dirty="0">
                <a:latin typeface="+mj-ea"/>
                <a:ea typeface="+mj-ea"/>
              </a:rPr>
              <a:t>76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+mj-ea"/>
                <a:ea typeface="+mj-ea"/>
              </a:rPr>
              <a:t>	49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65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</a:t>
            </a:r>
            <a:r>
              <a:rPr kumimoji="1" lang="en-US" altLang="zh-CN" sz="2400" dirty="0">
                <a:latin typeface="+mj-ea"/>
                <a:ea typeface="+mj-ea"/>
              </a:rPr>
              <a:t>’]</a:t>
            </a:r>
          </a:p>
          <a:p>
            <a:r>
              <a:rPr kumimoji="1" lang="en-US" altLang="zh-CN" sz="2400" dirty="0">
                <a:latin typeface="+mj-ea"/>
                <a:ea typeface="+mj-ea"/>
              </a:rPr>
              <a:t> 13	</a:t>
            </a:r>
            <a:r>
              <a:rPr kumimoji="1" lang="en-US" altLang="zh-CN" sz="2400" dirty="0" smtClean="0">
                <a:latin typeface="+mj-ea"/>
                <a:ea typeface="+mj-ea"/>
              </a:rPr>
              <a:t>	27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38	</a:t>
            </a:r>
            <a:r>
              <a:rPr kumimoji="1" lang="en-US" altLang="zh-CN" sz="2400" dirty="0">
                <a:latin typeface="+mj-ea"/>
                <a:ea typeface="+mj-ea"/>
              </a:rPr>
              <a:t>	49	</a:t>
            </a:r>
            <a:r>
              <a:rPr kumimoji="1" lang="en-US" altLang="zh-CN" sz="2400" dirty="0" smtClean="0">
                <a:latin typeface="+mj-ea"/>
                <a:ea typeface="+mj-ea"/>
              </a:rPr>
              <a:t>	[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76</a:t>
            </a:r>
            <a:r>
              <a:rPr kumimoji="1" lang="en-US" altLang="zh-CN" sz="2400" dirty="0">
                <a:latin typeface="+mj-ea"/>
                <a:ea typeface="+mj-ea"/>
              </a:rPr>
              <a:t>	97	</a:t>
            </a:r>
            <a:r>
              <a:rPr kumimoji="1" lang="en-US" altLang="zh-CN" sz="2400" dirty="0" smtClean="0">
                <a:latin typeface="+mj-ea"/>
                <a:ea typeface="+mj-ea"/>
              </a:rPr>
              <a:t>	65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+mj-ea"/>
                <a:ea typeface="+mj-ea"/>
              </a:rPr>
              <a:t>49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’</a:t>
            </a:r>
            <a:r>
              <a:rPr kumimoji="1" lang="en-US" altLang="zh-CN" sz="2400" dirty="0">
                <a:latin typeface="+mj-ea"/>
                <a:ea typeface="+mj-ea"/>
              </a:rPr>
              <a:t>]</a:t>
            </a:r>
          </a:p>
          <a:p>
            <a:r>
              <a:rPr kumimoji="1" lang="en-US" altLang="zh-CN" sz="2400" dirty="0">
                <a:latin typeface="+mj-ea"/>
                <a:ea typeface="+mj-ea"/>
              </a:rPr>
              <a:t> 13	</a:t>
            </a:r>
            <a:r>
              <a:rPr kumimoji="1" lang="en-US" altLang="zh-CN" sz="2400" dirty="0" smtClean="0">
                <a:latin typeface="+mj-ea"/>
                <a:ea typeface="+mj-ea"/>
              </a:rPr>
              <a:t>	27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38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49’	[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97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65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76	]</a:t>
            </a:r>
            <a:endParaRPr kumimoji="1" lang="en-US" altLang="zh-CN" sz="2400" dirty="0">
              <a:latin typeface="+mj-ea"/>
              <a:ea typeface="+mj-ea"/>
            </a:endParaRPr>
          </a:p>
          <a:p>
            <a:r>
              <a:rPr kumimoji="1" lang="en-US" altLang="zh-CN" sz="2400" dirty="0">
                <a:latin typeface="+mj-ea"/>
                <a:ea typeface="+mj-ea"/>
              </a:rPr>
              <a:t> 13	</a:t>
            </a:r>
            <a:r>
              <a:rPr kumimoji="1" lang="en-US" altLang="zh-CN" sz="2400" dirty="0" smtClean="0">
                <a:latin typeface="+mj-ea"/>
                <a:ea typeface="+mj-ea"/>
              </a:rPr>
              <a:t>	27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38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49’	65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[</a:t>
            </a:r>
            <a:r>
              <a:rPr kumimoji="1"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97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+mj-ea"/>
                <a:ea typeface="+mj-ea"/>
              </a:rPr>
              <a:t>76	</a:t>
            </a:r>
            <a:r>
              <a:rPr kumimoji="1" lang="en-US" altLang="zh-CN" sz="2400" dirty="0" smtClean="0">
                <a:latin typeface="+mj-ea"/>
                <a:ea typeface="+mj-ea"/>
              </a:rPr>
              <a:t>]</a:t>
            </a:r>
            <a:endParaRPr kumimoji="1" lang="en-US" altLang="zh-CN" sz="2400" dirty="0">
              <a:latin typeface="+mj-ea"/>
              <a:ea typeface="+mj-ea"/>
            </a:endParaRPr>
          </a:p>
          <a:p>
            <a:r>
              <a:rPr kumimoji="1" lang="en-US" altLang="zh-CN" sz="2400" dirty="0">
                <a:latin typeface="+mj-ea"/>
                <a:ea typeface="+mj-ea"/>
              </a:rPr>
              <a:t> 13	</a:t>
            </a:r>
            <a:r>
              <a:rPr kumimoji="1" lang="en-US" altLang="zh-CN" sz="2400" dirty="0" smtClean="0">
                <a:latin typeface="+mj-ea"/>
                <a:ea typeface="+mj-ea"/>
              </a:rPr>
              <a:t>	27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38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49’	65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76</a:t>
            </a:r>
            <a:r>
              <a:rPr kumimoji="1" lang="en-US" altLang="zh-CN" sz="2400" dirty="0">
                <a:latin typeface="+mj-ea"/>
                <a:ea typeface="+mj-ea"/>
              </a:rPr>
              <a:t>	</a:t>
            </a:r>
            <a:r>
              <a:rPr kumimoji="1" lang="en-US" altLang="zh-CN" sz="2400" dirty="0" smtClean="0">
                <a:latin typeface="+mj-ea"/>
                <a:ea typeface="+mj-ea"/>
              </a:rPr>
              <a:t>	97</a:t>
            </a:r>
            <a:endParaRPr kumimoji="1" lang="en-US" altLang="zh-CN" sz="2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1" y="1378634"/>
            <a:ext cx="8229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基本思想是：每一趟从待排序的记录中选出关键字最小的元素，顺序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放在已排好序的子序列的后面，直到全部记录排序完成。直接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选择排序（</a:t>
            </a:r>
            <a:r>
              <a:rPr lang="en-US" altLang="zh-CN" sz="2000" dirty="0" smtClean="0">
                <a:latin typeface="+mj-ea"/>
                <a:ea typeface="+mj-ea"/>
              </a:rPr>
              <a:t>Straight Selection Sort</a:t>
            </a:r>
            <a:r>
              <a:rPr lang="zh-CN" altLang="en-US" sz="2000" dirty="0" smtClean="0">
                <a:latin typeface="+mj-ea"/>
                <a:ea typeface="+mj-ea"/>
              </a:rPr>
              <a:t>）是最简单的，此方法的最大优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点是易读。缺点是做过的工作和序列的部分有序性利用不上，效率低。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选择排序中也有可能利用到以前的工作的方法，如堆排列（</a:t>
            </a:r>
            <a:r>
              <a:rPr lang="en-US" altLang="zh-CN" sz="2000" dirty="0" smtClean="0">
                <a:latin typeface="+mj-ea"/>
                <a:ea typeface="+mj-ea"/>
              </a:rPr>
              <a:t>Heap Sort</a:t>
            </a:r>
            <a:r>
              <a:rPr lang="zh-CN" altLang="en-US" sz="2000" dirty="0" smtClean="0">
                <a:latin typeface="+mj-ea"/>
                <a:ea typeface="+mj-ea"/>
              </a:rPr>
              <a:t>）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040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例：直接选择排序算法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=0 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&lt;9 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++)	{</a:t>
            </a:r>
          </a:p>
          <a:p>
            <a:pPr>
              <a:buNone/>
            </a:pPr>
            <a:r>
              <a:rPr lang="en-US" altLang="zh-CN" sz="2000" b="1" dirty="0" smtClean="0"/>
              <a:t>	k=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	//k</a:t>
            </a:r>
            <a:r>
              <a:rPr lang="zh-CN" altLang="en-US" sz="2000" b="1" dirty="0" smtClean="0"/>
              <a:t>是本轮当中最小值的下标 </a:t>
            </a:r>
          </a:p>
          <a:p>
            <a:pPr>
              <a:buNone/>
            </a:pPr>
            <a:r>
              <a:rPr lang="en-US" altLang="zh-CN" sz="2000" b="1" dirty="0" smtClean="0"/>
              <a:t>		</a:t>
            </a:r>
            <a:r>
              <a:rPr lang="zh-CN" altLang="en-US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b="1" dirty="0" smtClean="0"/>
              <a:t>(j=i+1 ; j&lt;=9;j++)</a:t>
            </a:r>
          </a:p>
          <a:p>
            <a:pPr>
              <a:buNone/>
            </a:pPr>
            <a:r>
              <a:rPr lang="en-US" altLang="zh-CN" sz="2000" b="1" dirty="0" smtClean="0"/>
              <a:t>			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(a[j]&lt;a[k])</a:t>
            </a:r>
          </a:p>
          <a:p>
            <a:pPr>
              <a:buNone/>
            </a:pPr>
            <a:r>
              <a:rPr lang="en-US" altLang="zh-CN" sz="2000" b="1" dirty="0" smtClean="0"/>
              <a:t>					k=j;</a:t>
            </a:r>
          </a:p>
          <a:p>
            <a:pPr>
              <a:buNone/>
            </a:pPr>
            <a:r>
              <a:rPr lang="en-US" altLang="zh-CN" sz="2000" b="1" dirty="0" smtClean="0"/>
              <a:t>		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(k!=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	{	</a:t>
            </a:r>
          </a:p>
          <a:p>
            <a:pPr>
              <a:buNone/>
            </a:pPr>
            <a:r>
              <a:rPr lang="en-US" altLang="zh-CN" sz="2000" b="1" dirty="0" smtClean="0"/>
              <a:t>				temp=a[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];</a:t>
            </a:r>
          </a:p>
          <a:p>
            <a:pPr>
              <a:buNone/>
            </a:pPr>
            <a:r>
              <a:rPr lang="en-US" altLang="zh-CN" sz="2000" b="1" dirty="0" smtClean="0"/>
              <a:t>				a[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]=a[k];</a:t>
            </a:r>
          </a:p>
          <a:p>
            <a:pPr>
              <a:buNone/>
            </a:pPr>
            <a:r>
              <a:rPr lang="en-US" altLang="zh-CN" sz="2000" b="1" dirty="0" smtClean="0"/>
              <a:t>				a[k]=temp;	</a:t>
            </a:r>
          </a:p>
          <a:p>
            <a:pPr>
              <a:buNone/>
            </a:pPr>
            <a:r>
              <a:rPr lang="en-US" altLang="zh-CN" sz="2000" b="1" dirty="0" smtClean="0"/>
              <a:t>			}</a:t>
            </a:r>
          </a:p>
          <a:p>
            <a:pPr>
              <a:buNone/>
            </a:pPr>
            <a:r>
              <a:rPr lang="en-US" altLang="zh-CN" sz="2000" b="1" dirty="0" smtClean="0"/>
              <a:t>		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543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任何一种排序算法都必须通过双重循环来完成，找准循环的初始和维持条件非常重要。</a:t>
            </a:r>
            <a:endParaRPr lang="en-US" altLang="zh-CN" dirty="0" smtClean="0"/>
          </a:p>
          <a:p>
            <a:r>
              <a:rPr lang="zh-CN" altLang="en-US" dirty="0" smtClean="0"/>
              <a:t>不同排序算法的效率有所不同，试比较冒泡和选择排序算法中比较和交换的运算次数？</a:t>
            </a:r>
            <a:endParaRPr lang="en-US" altLang="zh-CN" dirty="0" smtClean="0"/>
          </a:p>
          <a:p>
            <a:r>
              <a:rPr lang="zh-CN" altLang="en-US" dirty="0" smtClean="0"/>
              <a:t>还有很多排序算法等待我们学习：</a:t>
            </a:r>
            <a:r>
              <a:rPr lang="zh-CN" altLang="en-US" smtClean="0"/>
              <a:t>桶排序（基数排序）、</a:t>
            </a:r>
            <a:r>
              <a:rPr lang="zh-CN" altLang="en-US" dirty="0" smtClean="0"/>
              <a:t>快速排序、堆排序</a:t>
            </a:r>
            <a:r>
              <a:rPr lang="en-US" altLang="zh-CN" dirty="0" smtClean="0"/>
              <a:t>(</a:t>
            </a:r>
            <a:r>
              <a:rPr lang="zh-CN" altLang="en-US" dirty="0"/>
              <a:t>二叉排序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、归并排序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希尔排序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140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数组的抽象概念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633" y="1676400"/>
            <a:ext cx="7704667" cy="4737100"/>
          </a:xfrm>
        </p:spPr>
        <p:txBody>
          <a:bodyPr/>
          <a:lstStyle/>
          <a:p>
            <a:r>
              <a:rPr lang="zh-CN" altLang="zh-CN" dirty="0" smtClean="0"/>
              <a:t>数组是一组</a:t>
            </a:r>
            <a:r>
              <a:rPr lang="zh-CN" altLang="zh-CN" b="1" dirty="0" smtClean="0">
                <a:solidFill>
                  <a:srgbClr val="9D138D"/>
                </a:solidFill>
              </a:rPr>
              <a:t>有序</a:t>
            </a:r>
            <a:r>
              <a:rPr lang="zh-CN" altLang="en-US" dirty="0" smtClean="0"/>
              <a:t>且</a:t>
            </a:r>
            <a:r>
              <a:rPr lang="zh-CN" altLang="en-US" b="1" dirty="0" smtClean="0">
                <a:solidFill>
                  <a:srgbClr val="9D138D"/>
                </a:solidFill>
              </a:rPr>
              <a:t>相同类型</a:t>
            </a:r>
            <a:r>
              <a:rPr lang="zh-CN" altLang="en-US" dirty="0" smtClean="0"/>
              <a:t>数据</a:t>
            </a:r>
            <a:r>
              <a:rPr lang="zh-CN" altLang="zh-CN" dirty="0" smtClean="0"/>
              <a:t>的集合</a:t>
            </a:r>
            <a:r>
              <a:rPr lang="zh-CN" altLang="en-US" dirty="0" smtClean="0"/>
              <a:t>，且长度是固定的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数组中的每个数据称为元素，</a:t>
            </a:r>
            <a:r>
              <a:rPr lang="zh-CN" altLang="zh-CN" dirty="0" smtClean="0"/>
              <a:t>各</a:t>
            </a:r>
            <a:r>
              <a:rPr lang="zh-CN" altLang="en-US" dirty="0" smtClean="0"/>
              <a:t>元素在内存中</a:t>
            </a:r>
            <a:r>
              <a:rPr lang="zh-CN" altLang="zh-CN" dirty="0" smtClean="0"/>
              <a:t>是</a:t>
            </a:r>
            <a:r>
              <a:rPr lang="zh-CN" altLang="en-US" dirty="0" smtClean="0"/>
              <a:t>连续存放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数组中元素的名字是相同的，使用</a:t>
            </a:r>
            <a:r>
              <a:rPr lang="zh-CN" altLang="en-US" b="1" dirty="0" smtClean="0">
                <a:solidFill>
                  <a:srgbClr val="9D138D"/>
                </a:solidFill>
              </a:rPr>
              <a:t>不同的</a:t>
            </a:r>
            <a:r>
              <a:rPr lang="zh-CN" altLang="zh-CN" b="1" dirty="0" smtClean="0">
                <a:solidFill>
                  <a:srgbClr val="9D138D"/>
                </a:solidFill>
              </a:rPr>
              <a:t>下标</a:t>
            </a:r>
            <a:r>
              <a:rPr lang="zh-CN" altLang="en-US" dirty="0" smtClean="0"/>
              <a:t>来区分每个元素。</a:t>
            </a:r>
            <a:endParaRPr lang="zh-CN" altLang="zh-CN" dirty="0" smtClean="0"/>
          </a:p>
          <a:p>
            <a:r>
              <a:rPr lang="zh-CN" altLang="en-US" smtClean="0"/>
              <a:t>考虑到长度和类</a:t>
            </a:r>
            <a:r>
              <a:rPr lang="zh-CN" altLang="en-US" dirty="0" smtClean="0"/>
              <a:t>型的组合，数组类</a:t>
            </a:r>
            <a:r>
              <a:rPr lang="zh-CN" altLang="en-US" smtClean="0"/>
              <a:t>型本身可以有无限个。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zh-CN" altLang="zh-CN" dirty="0" smtClean="0"/>
              <a:t>数组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9D138D"/>
                </a:solidFill>
              </a:rPr>
              <a:t>元素类型 数组名</a:t>
            </a:r>
            <a:r>
              <a:rPr lang="en-US" altLang="zh-CN" b="1" dirty="0" smtClean="0">
                <a:solidFill>
                  <a:srgbClr val="9D138D"/>
                </a:solidFill>
              </a:rPr>
              <a:t>[</a:t>
            </a:r>
            <a:r>
              <a:rPr lang="zh-CN" altLang="en-US" b="1" dirty="0" smtClean="0">
                <a:solidFill>
                  <a:srgbClr val="9D138D"/>
                </a:solidFill>
              </a:rPr>
              <a:t>长度</a:t>
            </a:r>
            <a:r>
              <a:rPr lang="en-US" altLang="zh-CN" b="1" dirty="0" smtClean="0">
                <a:solidFill>
                  <a:srgbClr val="9D138D"/>
                </a:solidFill>
              </a:rPr>
              <a:t>]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如  </a:t>
            </a:r>
            <a:r>
              <a:rPr lang="en-US" altLang="zh-CN" dirty="0" smtClean="0"/>
              <a:t>int a[10]; float b[10]; char c[80];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 smtClean="0"/>
              <a:t>TIPS : </a:t>
            </a:r>
            <a:r>
              <a:rPr lang="zh-CN" altLang="en-US" i="1" dirty="0" smtClean="0"/>
              <a:t>定义数组时，长度必须为</a:t>
            </a:r>
            <a:r>
              <a:rPr lang="zh-CN" altLang="en-US" b="1" i="1" dirty="0" smtClean="0">
                <a:solidFill>
                  <a:srgbClr val="FF0000"/>
                </a:solidFill>
              </a:rPr>
              <a:t>整型常量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使用</a:t>
            </a:r>
            <a:r>
              <a:rPr lang="zh-CN" altLang="en-US" b="1" dirty="0" smtClean="0">
                <a:solidFill>
                  <a:srgbClr val="9D138D"/>
                </a:solidFill>
              </a:rPr>
              <a:t>下标运算符</a:t>
            </a:r>
            <a:r>
              <a:rPr lang="en-US" altLang="zh-CN" b="1" dirty="0" smtClean="0">
                <a:solidFill>
                  <a:srgbClr val="9D138D"/>
                </a:solidFill>
              </a:rPr>
              <a:t>[]</a:t>
            </a:r>
            <a:r>
              <a:rPr lang="zh-CN" altLang="en-US" dirty="0" smtClean="0"/>
              <a:t>来使用数组当中的元素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  </a:t>
            </a:r>
            <a:r>
              <a:rPr lang="en-US" altLang="zh-CN" dirty="0" smtClean="0"/>
              <a:t>a[0] = 1;  b[1] = 2.5; c[2] = ‘x’;</a:t>
            </a:r>
          </a:p>
          <a:p>
            <a:pPr>
              <a:buNone/>
            </a:pPr>
            <a:r>
              <a:rPr lang="en-US" altLang="zh-CN" i="1" dirty="0" smtClean="0"/>
              <a:t>TIPS : </a:t>
            </a:r>
            <a:r>
              <a:rPr lang="zh-CN" altLang="en-US" i="1" dirty="0" smtClean="0"/>
              <a:t>使用下标的有效范围是</a:t>
            </a:r>
            <a:r>
              <a:rPr lang="en-US" altLang="zh-CN" b="1" i="1" dirty="0" smtClean="0">
                <a:solidFill>
                  <a:srgbClr val="FF0000"/>
                </a:solidFill>
              </a:rPr>
              <a:t>0</a:t>
            </a:r>
            <a:r>
              <a:rPr lang="zh-CN" altLang="en-US" b="1" i="1" dirty="0" smtClean="0">
                <a:solidFill>
                  <a:srgbClr val="FF0000"/>
                </a:solidFill>
              </a:rPr>
              <a:t>到</a:t>
            </a:r>
            <a:r>
              <a:rPr lang="en-US" altLang="zh-CN" b="1" i="1" dirty="0" smtClean="0">
                <a:solidFill>
                  <a:srgbClr val="FF0000"/>
                </a:solidFill>
              </a:rPr>
              <a:t>N-1</a:t>
            </a:r>
            <a:r>
              <a:rPr lang="zh-CN" altLang="en-US" b="1" i="1" dirty="0" smtClean="0">
                <a:solidFill>
                  <a:srgbClr val="FF0000"/>
                </a:solidFill>
              </a:rPr>
              <a:t>（否则越界）</a:t>
            </a:r>
            <a:r>
              <a:rPr lang="zh-CN" altLang="en-US" i="1" dirty="0" smtClean="0"/>
              <a:t>，且可以为任意整型表达式</a:t>
            </a:r>
            <a:endParaRPr lang="en-US" altLang="zh-CN" i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数组长度的问题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数组需要在编译时确定大小，而一般数据的赋值是在运行时才进行的，因此不能将数组的长度设定为</a:t>
            </a:r>
            <a:r>
              <a:rPr kumimoji="1" lang="zh-CN" altLang="en-US" dirty="0" smtClean="0"/>
              <a:t>变量（</a:t>
            </a:r>
            <a:r>
              <a:rPr kumimoji="1" lang="zh-CN" altLang="en-US" dirty="0" smtClean="0"/>
              <a:t>新标准下可以</a:t>
            </a:r>
            <a:r>
              <a:rPr kumimoji="1" lang="zh-CN" altLang="en-US" dirty="0" smtClean="0"/>
              <a:t>）。</a:t>
            </a:r>
          </a:p>
          <a:p>
            <a:r>
              <a:rPr kumimoji="1" lang="zh-CN" altLang="en-US" dirty="0" smtClean="0"/>
              <a:t>可以</a:t>
            </a:r>
            <a:r>
              <a:rPr kumimoji="1" lang="zh-CN" altLang="en-US" dirty="0" smtClean="0"/>
              <a:t>用如下方法来定义数组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1) int a[10];  //</a:t>
            </a:r>
            <a:r>
              <a:rPr kumimoji="1" lang="zh-CN" altLang="en-US" dirty="0" smtClean="0"/>
              <a:t>数值常量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2) const int n ; int a[n];  //</a:t>
            </a:r>
            <a:r>
              <a:rPr kumimoji="1" lang="zh-CN" altLang="en-US" dirty="0" smtClean="0"/>
              <a:t>常变量，推荐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3) #define N 10  //</a:t>
            </a:r>
            <a:r>
              <a:rPr kumimoji="1" lang="zh-CN" altLang="en-US" dirty="0" smtClean="0"/>
              <a:t>符号常量，推荐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int a[N];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9281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一维数组的初始化列表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 a[5] = {1,2,3,4,5}; 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完整初始化：对所有元素进行赋值，用大括号包括，用逗号分隔。</a:t>
            </a:r>
            <a:endParaRPr lang="en-US" altLang="zh-CN" sz="2400" dirty="0" smtClean="0"/>
          </a:p>
          <a:p>
            <a:r>
              <a:rPr lang="en-US" altLang="zh-CN" dirty="0" smtClean="0"/>
              <a:t>int a[] = {1,2,3,4,5}; 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如完整初始化，可省略数组长度</a:t>
            </a:r>
            <a:endParaRPr lang="en-US" altLang="zh-CN" sz="2400" dirty="0" smtClean="0"/>
          </a:p>
          <a:p>
            <a:r>
              <a:rPr lang="en-US" altLang="zh-CN" dirty="0" smtClean="0"/>
              <a:t>int a[5] = {1,2,3};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不完整初始化，则</a:t>
            </a:r>
            <a:r>
              <a:rPr lang="zh-CN" altLang="en-US" sz="2400" b="1" dirty="0" smtClean="0"/>
              <a:t>后续元素初始化为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0</a:t>
            </a:r>
            <a:endParaRPr lang="en-US" altLang="zh-CN" sz="2400" dirty="0" smtClean="0"/>
          </a:p>
          <a:p>
            <a:r>
              <a:rPr lang="zh-CN" altLang="en-US" b="1" i="1" dirty="0" smtClean="0"/>
              <a:t>提示：列表格式赋值的方法仅限初始化时进行。</a:t>
            </a:r>
            <a:endParaRPr lang="zh-CN" altLang="en-US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一维数组的基本使用方式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243013"/>
            <a:ext cx="7704667" cy="51704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一般情况下，通过访问数组元素来使用数组。下标的连续性决定了有效访问数组须使用</a:t>
            </a:r>
            <a:r>
              <a:rPr lang="zh-CN" altLang="en-US" b="1" dirty="0" smtClean="0">
                <a:solidFill>
                  <a:srgbClr val="FF0000"/>
                </a:solidFill>
              </a:rPr>
              <a:t>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例：分析如下程序的运行结果</a:t>
            </a:r>
            <a:endParaRPr lang="en-US" altLang="zh-CN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     int </a:t>
            </a:r>
            <a:r>
              <a:rPr lang="en-US" altLang="zh-CN" dirty="0" err="1" smtClean="0"/>
              <a:t>i,a</a:t>
            </a:r>
            <a:r>
              <a:rPr lang="en-US" altLang="zh-CN" dirty="0" smtClean="0"/>
              <a:t>[10];</a:t>
            </a:r>
            <a:endParaRPr lang="zh-CN" altLang="zh-CN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     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;i++)     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en-US" altLang="zh-CN" dirty="0" smtClean="0"/>
              <a:t>;i&gt;=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--)      cout&lt;&lt;a[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zh-CN" altLang="zh-CN" dirty="0" smtClean="0"/>
          </a:p>
          <a:p>
            <a:r>
              <a:rPr lang="zh-CN" altLang="en-US" dirty="0" smtClean="0"/>
              <a:t>思考：如何求一组数的最大，最小和平均值？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例：用数组求解费波纳切数列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343025"/>
            <a:ext cx="7429500" cy="50704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回忆：费波纳切数列的递推解法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int f1=1,f2=1,f3,i;</a:t>
            </a:r>
          </a:p>
          <a:p>
            <a:pPr>
              <a:buNone/>
            </a:pPr>
            <a:r>
              <a:rPr lang="en-US" altLang="zh-CN" dirty="0" smtClean="0"/>
              <a:t>	cout&lt;&lt;f1&lt;&lt;'\t'&lt;&lt;f2&lt;&lt;'\t';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=3;i&lt;=20;i++)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	f3 = f1 + f2;</a:t>
            </a:r>
          </a:p>
          <a:p>
            <a:pPr>
              <a:buNone/>
            </a:pPr>
            <a:r>
              <a:rPr lang="en-US" altLang="zh-CN" dirty="0" smtClean="0"/>
              <a:t>		cout&lt;&lt;f3&lt;&lt;'\t';</a:t>
            </a:r>
          </a:p>
          <a:p>
            <a:pPr>
              <a:buNone/>
            </a:pPr>
            <a:r>
              <a:rPr lang="en-US" altLang="zh-CN" dirty="0" smtClean="0"/>
              <a:t>		f1 = f2;</a:t>
            </a:r>
          </a:p>
          <a:p>
            <a:pPr>
              <a:buNone/>
            </a:pPr>
            <a:r>
              <a:rPr lang="en-US" altLang="zh-CN" dirty="0" smtClean="0"/>
              <a:t>		f2 = f3;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Words>1926</Words>
  <Application>Microsoft Macintosh PowerPoint</Application>
  <PresentationFormat>全屏显示(4:3)</PresentationFormat>
  <Paragraphs>527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 Black</vt:lpstr>
      <vt:lpstr>Calibri</vt:lpstr>
      <vt:lpstr>Tahoma</vt:lpstr>
      <vt:lpstr>Times New Roman</vt:lpstr>
      <vt:lpstr>Wingdings</vt:lpstr>
      <vt:lpstr>黑体</vt:lpstr>
      <vt:lpstr>宋体</vt:lpstr>
      <vt:lpstr>微软雅黑</vt:lpstr>
      <vt:lpstr>Arial</vt:lpstr>
      <vt:lpstr>Parallax</vt:lpstr>
      <vt:lpstr>PowerPoint 演示文稿</vt:lpstr>
      <vt:lpstr>4.1 一维数组概念的引入</vt:lpstr>
      <vt:lpstr>一维数组概念的引入</vt:lpstr>
      <vt:lpstr>数组的抽象概念</vt:lpstr>
      <vt:lpstr>最简单的一维数组</vt:lpstr>
      <vt:lpstr>数组长度的问题</vt:lpstr>
      <vt:lpstr>一维数组的初始化列表</vt:lpstr>
      <vt:lpstr>一维数组的基本使用方式</vt:lpstr>
      <vt:lpstr>例：用数组求解费波纳切数列</vt:lpstr>
      <vt:lpstr>例：用数组求解费波纳切数列</vt:lpstr>
      <vt:lpstr>例：用数组求解费波纳切数列</vt:lpstr>
      <vt:lpstr>总结和提醒</vt:lpstr>
      <vt:lpstr>4. 2 二维数组：从理解本质开始</vt:lpstr>
      <vt:lpstr>PowerPoint 演示文稿</vt:lpstr>
      <vt:lpstr>二维数组的初始化</vt:lpstr>
      <vt:lpstr>二维数组的使用：行和列</vt:lpstr>
      <vt:lpstr>二维数组算法：输出杨辉三角</vt:lpstr>
      <vt:lpstr>二维数组算法：任意阶幻方</vt:lpstr>
      <vt:lpstr>二维数组算法：任意阶幻方</vt:lpstr>
      <vt:lpstr>4.3 查找和排序算法</vt:lpstr>
      <vt:lpstr>简单查找算法</vt:lpstr>
      <vt:lpstr>例：数组的简单查找</vt:lpstr>
      <vt:lpstr>对半（二分）查找算法</vt:lpstr>
      <vt:lpstr>对半查找算法解释：成功案例</vt:lpstr>
      <vt:lpstr>对半查找算法解释：失败案例</vt:lpstr>
      <vt:lpstr>对半查找当中常见的错误</vt:lpstr>
      <vt:lpstr>例：对半查找的递推算法实现</vt:lpstr>
      <vt:lpstr>关于排序</vt:lpstr>
      <vt:lpstr>插入排序</vt:lpstr>
      <vt:lpstr>介绍：C++中的随机数</vt:lpstr>
      <vt:lpstr>例：直接插入排序</vt:lpstr>
      <vt:lpstr>PowerPoint 演示文稿</vt:lpstr>
      <vt:lpstr>交换(冒泡)排序</vt:lpstr>
      <vt:lpstr>例：交换(冒泡)排序算法</vt:lpstr>
      <vt:lpstr>选择排序</vt:lpstr>
      <vt:lpstr>例：直接选择排序算法</vt:lpstr>
      <vt:lpstr>排序算法的总结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夏小俊</dc:creator>
  <cp:lastModifiedBy>Microsoft Office 用户</cp:lastModifiedBy>
  <cp:revision>42</cp:revision>
  <dcterms:created xsi:type="dcterms:W3CDTF">2013-01-10T14:11:19Z</dcterms:created>
  <dcterms:modified xsi:type="dcterms:W3CDTF">2017-11-21T14:48:03Z</dcterms:modified>
</cp:coreProperties>
</file>