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av" ContentType="audio/wav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87"/>
  </p:notesMasterIdLst>
  <p:handoutMasterIdLst>
    <p:handoutMasterId r:id="rId88"/>
  </p:handoutMasterIdLst>
  <p:sldIdLst>
    <p:sldId id="256" r:id="rId2"/>
    <p:sldId id="258" r:id="rId3"/>
    <p:sldId id="259" r:id="rId4"/>
    <p:sldId id="340" r:id="rId5"/>
    <p:sldId id="260" r:id="rId6"/>
    <p:sldId id="261" r:id="rId7"/>
    <p:sldId id="262" r:id="rId8"/>
    <p:sldId id="263" r:id="rId9"/>
    <p:sldId id="264" r:id="rId10"/>
    <p:sldId id="341" r:id="rId11"/>
    <p:sldId id="271" r:id="rId12"/>
    <p:sldId id="272" r:id="rId13"/>
    <p:sldId id="273" r:id="rId14"/>
    <p:sldId id="265" r:id="rId15"/>
    <p:sldId id="276" r:id="rId16"/>
    <p:sldId id="266" r:id="rId17"/>
    <p:sldId id="267" r:id="rId18"/>
    <p:sldId id="274" r:id="rId19"/>
    <p:sldId id="275" r:id="rId20"/>
    <p:sldId id="268" r:id="rId21"/>
    <p:sldId id="269" r:id="rId22"/>
    <p:sldId id="270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344" r:id="rId35"/>
    <p:sldId id="289" r:id="rId36"/>
    <p:sldId id="290" r:id="rId37"/>
    <p:sldId id="291" r:id="rId38"/>
    <p:sldId id="337" r:id="rId39"/>
    <p:sldId id="292" r:id="rId40"/>
    <p:sldId id="293" r:id="rId41"/>
    <p:sldId id="294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42" r:id="rId52"/>
    <p:sldId id="343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38" r:id="rId61"/>
    <p:sldId id="312" r:id="rId62"/>
    <p:sldId id="313" r:id="rId63"/>
    <p:sldId id="339" r:id="rId64"/>
    <p:sldId id="314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E576FB-B118-47D0-984A-56B0B3730734}">
          <p14:sldIdLst>
            <p14:sldId id="256"/>
            <p14:sldId id="258"/>
            <p14:sldId id="259"/>
            <p14:sldId id="340"/>
            <p14:sldId id="260"/>
            <p14:sldId id="261"/>
            <p14:sldId id="262"/>
            <p14:sldId id="263"/>
            <p14:sldId id="264"/>
            <p14:sldId id="341"/>
            <p14:sldId id="271"/>
            <p14:sldId id="272"/>
            <p14:sldId id="273"/>
            <p14:sldId id="265"/>
            <p14:sldId id="276"/>
            <p14:sldId id="266"/>
            <p14:sldId id="267"/>
            <p14:sldId id="274"/>
            <p14:sldId id="275"/>
            <p14:sldId id="268"/>
            <p14:sldId id="269"/>
            <p14:sldId id="270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344"/>
            <p14:sldId id="289"/>
            <p14:sldId id="290"/>
            <p14:sldId id="291"/>
            <p14:sldId id="337"/>
            <p14:sldId id="292"/>
            <p14:sldId id="293"/>
            <p14:sldId id="294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42"/>
            <p14:sldId id="343"/>
            <p14:sldId id="305"/>
            <p14:sldId id="306"/>
            <p14:sldId id="307"/>
            <p14:sldId id="308"/>
            <p14:sldId id="309"/>
            <p14:sldId id="310"/>
            <p14:sldId id="311"/>
            <p14:sldId id="338"/>
            <p14:sldId id="312"/>
            <p14:sldId id="313"/>
            <p14:sldId id="339"/>
            <p14:sldId id="314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06" autoAdjust="0"/>
    <p:restoredTop sz="94713" autoAdjust="0"/>
  </p:normalViewPr>
  <p:slideViewPr>
    <p:cSldViewPr snapToGrid="0">
      <p:cViewPr>
        <p:scale>
          <a:sx n="75" d="100"/>
          <a:sy n="75" d="100"/>
        </p:scale>
        <p:origin x="1880" y="4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292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viewProps" Target="viewProps.xml"/><Relationship Id="rId91" Type="http://schemas.openxmlformats.org/officeDocument/2006/relationships/theme" Target="theme/theme1.xml"/><Relationship Id="rId9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notesMaster" Target="notesMasters/notesMaster1.xml"/><Relationship Id="rId88" Type="http://schemas.openxmlformats.org/officeDocument/2006/relationships/handoutMaster" Target="handoutMasters/handoutMaster1.xml"/><Relationship Id="rId8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09074C-6EE0-4B71-BA1A-B03FADE73A7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8065DF1-52AA-4B03-9FB6-B0055128E8A7}">
      <dgm:prSet custT="1"/>
      <dgm:spPr/>
      <dgm:t>
        <a:bodyPr/>
        <a:lstStyle/>
        <a:p>
          <a:pPr rtl="0"/>
          <a:r>
            <a:rPr lang="zh-CN" altLang="en-US" sz="3600" dirty="0" smtClean="0">
              <a:latin typeface="+mj-ea"/>
              <a:ea typeface="+mj-ea"/>
            </a:rPr>
            <a:t>精通</a:t>
          </a:r>
          <a:r>
            <a:rPr lang="zh-CN" sz="3600" dirty="0" smtClean="0">
              <a:latin typeface="+mj-ea"/>
              <a:ea typeface="+mj-ea"/>
            </a:rPr>
            <a:t>底层含义</a:t>
          </a:r>
          <a:endParaRPr lang="en-US" sz="3600" dirty="0">
            <a:latin typeface="+mj-ea"/>
            <a:ea typeface="+mj-ea"/>
          </a:endParaRPr>
        </a:p>
      </dgm:t>
    </dgm:pt>
    <dgm:pt modelId="{6106DB70-381F-4175-BDED-10486D0C45F0}" type="parTrans" cxnId="{9A66968A-ECB2-4916-B81B-98E9A021BCB9}">
      <dgm:prSet/>
      <dgm:spPr/>
      <dgm:t>
        <a:bodyPr/>
        <a:lstStyle/>
        <a:p>
          <a:endParaRPr lang="zh-CN" altLang="en-US"/>
        </a:p>
      </dgm:t>
    </dgm:pt>
    <dgm:pt modelId="{7CA48405-2A6A-44E3-BF88-6E1F4D65CB55}" type="sibTrans" cxnId="{9A66968A-ECB2-4916-B81B-98E9A021BCB9}">
      <dgm:prSet/>
      <dgm:spPr/>
      <dgm:t>
        <a:bodyPr/>
        <a:lstStyle/>
        <a:p>
          <a:endParaRPr lang="zh-CN" altLang="en-US"/>
        </a:p>
      </dgm:t>
    </dgm:pt>
    <dgm:pt modelId="{265CA569-D9F3-48C2-83FA-7CA982608741}">
      <dgm:prSet custT="1"/>
      <dgm:spPr/>
      <dgm:t>
        <a:bodyPr/>
        <a:lstStyle/>
        <a:p>
          <a:pPr rtl="0"/>
          <a:r>
            <a:rPr lang="zh-CN" sz="3600" dirty="0" smtClean="0">
              <a:latin typeface="+mj-ea"/>
              <a:ea typeface="+mj-ea"/>
            </a:rPr>
            <a:t>掌握常见算法</a:t>
          </a:r>
          <a:endParaRPr lang="en-US" sz="3600" dirty="0">
            <a:latin typeface="+mj-ea"/>
            <a:ea typeface="+mj-ea"/>
          </a:endParaRPr>
        </a:p>
      </dgm:t>
    </dgm:pt>
    <dgm:pt modelId="{35D4C385-B2AE-4888-8228-2BEF8913BBC9}" type="parTrans" cxnId="{853D8CD8-48E8-49C4-ABB3-B81E2F454574}">
      <dgm:prSet/>
      <dgm:spPr/>
      <dgm:t>
        <a:bodyPr/>
        <a:lstStyle/>
        <a:p>
          <a:endParaRPr lang="zh-CN" altLang="en-US"/>
        </a:p>
      </dgm:t>
    </dgm:pt>
    <dgm:pt modelId="{84152D51-61CB-435F-9B78-9D0C03A8D641}" type="sibTrans" cxnId="{853D8CD8-48E8-49C4-ABB3-B81E2F454574}">
      <dgm:prSet/>
      <dgm:spPr/>
      <dgm:t>
        <a:bodyPr/>
        <a:lstStyle/>
        <a:p>
          <a:endParaRPr lang="zh-CN" altLang="en-US"/>
        </a:p>
      </dgm:t>
    </dgm:pt>
    <dgm:pt modelId="{7F319109-91FC-40B7-96C5-C69E086C70DC}">
      <dgm:prSet custT="1"/>
      <dgm:spPr/>
      <dgm:t>
        <a:bodyPr/>
        <a:lstStyle/>
        <a:p>
          <a:pPr rtl="0"/>
          <a:r>
            <a:rPr lang="zh-CN" sz="3600" dirty="0" smtClean="0">
              <a:latin typeface="+mj-ea"/>
              <a:ea typeface="+mj-ea"/>
            </a:rPr>
            <a:t>熟悉常用函数</a:t>
          </a:r>
          <a:endParaRPr lang="en-US" sz="3600" dirty="0">
            <a:latin typeface="+mj-ea"/>
            <a:ea typeface="+mj-ea"/>
          </a:endParaRPr>
        </a:p>
      </dgm:t>
    </dgm:pt>
    <dgm:pt modelId="{8617ECFA-8847-4D1D-B047-5EE21D20B960}" type="parTrans" cxnId="{43674E19-DBD4-4C24-AEEE-77788D416987}">
      <dgm:prSet/>
      <dgm:spPr/>
      <dgm:t>
        <a:bodyPr/>
        <a:lstStyle/>
        <a:p>
          <a:endParaRPr lang="zh-CN" altLang="en-US"/>
        </a:p>
      </dgm:t>
    </dgm:pt>
    <dgm:pt modelId="{A76F29C4-64B7-4E7C-94C0-124D9888AE99}" type="sibTrans" cxnId="{43674E19-DBD4-4C24-AEEE-77788D416987}">
      <dgm:prSet/>
      <dgm:spPr/>
      <dgm:t>
        <a:bodyPr/>
        <a:lstStyle/>
        <a:p>
          <a:endParaRPr lang="zh-CN" altLang="en-US"/>
        </a:p>
      </dgm:t>
    </dgm:pt>
    <dgm:pt modelId="{131001F6-8DD1-4992-844B-FE607C0FC1F4}" type="pres">
      <dgm:prSet presAssocID="{8409074C-6EE0-4B71-BA1A-B03FADE73A7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C2B7CA-8E69-4CFF-90F6-8A806D012186}" type="pres">
      <dgm:prSet presAssocID="{08065DF1-52AA-4B03-9FB6-B0055128E8A7}" presName="linNode" presStyleCnt="0"/>
      <dgm:spPr/>
    </dgm:pt>
    <dgm:pt modelId="{03B9117A-43F5-4953-84D0-56EC4107E7F4}" type="pres">
      <dgm:prSet presAssocID="{08065DF1-52AA-4B03-9FB6-B0055128E8A7}" presName="parentText" presStyleLbl="node1" presStyleIdx="0" presStyleCnt="3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117F35-6FAD-4BC3-912C-E56AADDA2AA7}" type="pres">
      <dgm:prSet presAssocID="{7CA48405-2A6A-44E3-BF88-6E1F4D65CB55}" presName="sp" presStyleCnt="0"/>
      <dgm:spPr/>
    </dgm:pt>
    <dgm:pt modelId="{3D20BB60-D5EB-472E-9367-812B87CD85AD}" type="pres">
      <dgm:prSet presAssocID="{265CA569-D9F3-48C2-83FA-7CA982608741}" presName="linNode" presStyleCnt="0"/>
      <dgm:spPr/>
    </dgm:pt>
    <dgm:pt modelId="{F54B72EA-F0C6-4404-A3A4-8271B8A4573A}" type="pres">
      <dgm:prSet presAssocID="{265CA569-D9F3-48C2-83FA-7CA982608741}" presName="parentText" presStyleLbl="node1" presStyleIdx="1" presStyleCnt="3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688F4D-56D9-4BD6-BD04-0FBE87D78FE7}" type="pres">
      <dgm:prSet presAssocID="{84152D51-61CB-435F-9B78-9D0C03A8D641}" presName="sp" presStyleCnt="0"/>
      <dgm:spPr/>
    </dgm:pt>
    <dgm:pt modelId="{4461E67F-BEC3-48E4-AB4C-5023D34818AC}" type="pres">
      <dgm:prSet presAssocID="{7F319109-91FC-40B7-96C5-C69E086C70DC}" presName="linNode" presStyleCnt="0"/>
      <dgm:spPr/>
    </dgm:pt>
    <dgm:pt modelId="{CEF39E26-4A2B-4295-9D89-49E6001BEC29}" type="pres">
      <dgm:prSet presAssocID="{7F319109-91FC-40B7-96C5-C69E086C70DC}" presName="parentText" presStyleLbl="node1" presStyleIdx="2" presStyleCnt="3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A66968A-ECB2-4916-B81B-98E9A021BCB9}" srcId="{8409074C-6EE0-4B71-BA1A-B03FADE73A79}" destId="{08065DF1-52AA-4B03-9FB6-B0055128E8A7}" srcOrd="0" destOrd="0" parTransId="{6106DB70-381F-4175-BDED-10486D0C45F0}" sibTransId="{7CA48405-2A6A-44E3-BF88-6E1F4D65CB55}"/>
    <dgm:cxn modelId="{E1D6F035-8F00-F647-8ABA-8DC822AE493E}" type="presOf" srcId="{265CA569-D9F3-48C2-83FA-7CA982608741}" destId="{F54B72EA-F0C6-4404-A3A4-8271B8A4573A}" srcOrd="0" destOrd="0" presId="urn:microsoft.com/office/officeart/2005/8/layout/vList5"/>
    <dgm:cxn modelId="{EB84797C-9653-794B-84DC-3D6CDFEA77AA}" type="presOf" srcId="{8409074C-6EE0-4B71-BA1A-B03FADE73A79}" destId="{131001F6-8DD1-4992-844B-FE607C0FC1F4}" srcOrd="0" destOrd="0" presId="urn:microsoft.com/office/officeart/2005/8/layout/vList5"/>
    <dgm:cxn modelId="{43674E19-DBD4-4C24-AEEE-77788D416987}" srcId="{8409074C-6EE0-4B71-BA1A-B03FADE73A79}" destId="{7F319109-91FC-40B7-96C5-C69E086C70DC}" srcOrd="2" destOrd="0" parTransId="{8617ECFA-8847-4D1D-B047-5EE21D20B960}" sibTransId="{A76F29C4-64B7-4E7C-94C0-124D9888AE99}"/>
    <dgm:cxn modelId="{853D8CD8-48E8-49C4-ABB3-B81E2F454574}" srcId="{8409074C-6EE0-4B71-BA1A-B03FADE73A79}" destId="{265CA569-D9F3-48C2-83FA-7CA982608741}" srcOrd="1" destOrd="0" parTransId="{35D4C385-B2AE-4888-8228-2BEF8913BBC9}" sibTransId="{84152D51-61CB-435F-9B78-9D0C03A8D641}"/>
    <dgm:cxn modelId="{1DDD4DD8-3B0F-D740-A23E-957184F15715}" type="presOf" srcId="{08065DF1-52AA-4B03-9FB6-B0055128E8A7}" destId="{03B9117A-43F5-4953-84D0-56EC4107E7F4}" srcOrd="0" destOrd="0" presId="urn:microsoft.com/office/officeart/2005/8/layout/vList5"/>
    <dgm:cxn modelId="{A263C293-44DF-BE43-B2BB-E25DAD853434}" type="presOf" srcId="{7F319109-91FC-40B7-96C5-C69E086C70DC}" destId="{CEF39E26-4A2B-4295-9D89-49E6001BEC29}" srcOrd="0" destOrd="0" presId="urn:microsoft.com/office/officeart/2005/8/layout/vList5"/>
    <dgm:cxn modelId="{03233A76-C3F8-DB46-99D0-306EA41A18DA}" type="presParOf" srcId="{131001F6-8DD1-4992-844B-FE607C0FC1F4}" destId="{45C2B7CA-8E69-4CFF-90F6-8A806D012186}" srcOrd="0" destOrd="0" presId="urn:microsoft.com/office/officeart/2005/8/layout/vList5"/>
    <dgm:cxn modelId="{150D9671-0DCE-C14F-85A3-9301D3F26FB6}" type="presParOf" srcId="{45C2B7CA-8E69-4CFF-90F6-8A806D012186}" destId="{03B9117A-43F5-4953-84D0-56EC4107E7F4}" srcOrd="0" destOrd="0" presId="urn:microsoft.com/office/officeart/2005/8/layout/vList5"/>
    <dgm:cxn modelId="{ACF07EC5-CD35-7849-8D2C-31699D98CC6F}" type="presParOf" srcId="{131001F6-8DD1-4992-844B-FE607C0FC1F4}" destId="{D9117F35-6FAD-4BC3-912C-E56AADDA2AA7}" srcOrd="1" destOrd="0" presId="urn:microsoft.com/office/officeart/2005/8/layout/vList5"/>
    <dgm:cxn modelId="{22A43A7D-D839-0C42-A22B-FC6FDC1A88F6}" type="presParOf" srcId="{131001F6-8DD1-4992-844B-FE607C0FC1F4}" destId="{3D20BB60-D5EB-472E-9367-812B87CD85AD}" srcOrd="2" destOrd="0" presId="urn:microsoft.com/office/officeart/2005/8/layout/vList5"/>
    <dgm:cxn modelId="{DE89BD6A-4AF4-194F-A947-403959772C6A}" type="presParOf" srcId="{3D20BB60-D5EB-472E-9367-812B87CD85AD}" destId="{F54B72EA-F0C6-4404-A3A4-8271B8A4573A}" srcOrd="0" destOrd="0" presId="urn:microsoft.com/office/officeart/2005/8/layout/vList5"/>
    <dgm:cxn modelId="{FF6628E8-A00F-774F-B460-A27655C2743C}" type="presParOf" srcId="{131001F6-8DD1-4992-844B-FE607C0FC1F4}" destId="{77688F4D-56D9-4BD6-BD04-0FBE87D78FE7}" srcOrd="3" destOrd="0" presId="urn:microsoft.com/office/officeart/2005/8/layout/vList5"/>
    <dgm:cxn modelId="{CEE13A82-6672-A94B-B941-722882091EB8}" type="presParOf" srcId="{131001F6-8DD1-4992-844B-FE607C0FC1F4}" destId="{4461E67F-BEC3-48E4-AB4C-5023D34818AC}" srcOrd="4" destOrd="0" presId="urn:microsoft.com/office/officeart/2005/8/layout/vList5"/>
    <dgm:cxn modelId="{4BF44579-BCF0-654D-A563-C558A234C879}" type="presParOf" srcId="{4461E67F-BEC3-48E4-AB4C-5023D34818AC}" destId="{CEF39E26-4A2B-4295-9D89-49E6001BEC2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9117A-43F5-4953-84D0-56EC4107E7F4}">
      <dsp:nvSpPr>
        <dsp:cNvPr id="0" name=""/>
        <dsp:cNvSpPr/>
      </dsp:nvSpPr>
      <dsp:spPr>
        <a:xfrm>
          <a:off x="3758" y="1949"/>
          <a:ext cx="7697149" cy="12867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latin typeface="+mj-ea"/>
              <a:ea typeface="+mj-ea"/>
            </a:rPr>
            <a:t>精通</a:t>
          </a:r>
          <a:r>
            <a:rPr lang="zh-CN" sz="3600" kern="1200" dirty="0" smtClean="0">
              <a:latin typeface="+mj-ea"/>
              <a:ea typeface="+mj-ea"/>
            </a:rPr>
            <a:t>底层含义</a:t>
          </a:r>
          <a:endParaRPr lang="en-US" sz="3600" kern="1200" dirty="0">
            <a:latin typeface="+mj-ea"/>
            <a:ea typeface="+mj-ea"/>
          </a:endParaRPr>
        </a:p>
      </dsp:txBody>
      <dsp:txXfrm>
        <a:off x="66573" y="64764"/>
        <a:ext cx="7571519" cy="1161137"/>
      </dsp:txXfrm>
    </dsp:sp>
    <dsp:sp modelId="{F54B72EA-F0C6-4404-A3A4-8271B8A4573A}">
      <dsp:nvSpPr>
        <dsp:cNvPr id="0" name=""/>
        <dsp:cNvSpPr/>
      </dsp:nvSpPr>
      <dsp:spPr>
        <a:xfrm>
          <a:off x="3758" y="1353056"/>
          <a:ext cx="7697149" cy="12867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600" kern="1200" dirty="0" smtClean="0">
              <a:latin typeface="+mj-ea"/>
              <a:ea typeface="+mj-ea"/>
            </a:rPr>
            <a:t>掌握常见算法</a:t>
          </a:r>
          <a:endParaRPr lang="en-US" sz="3600" kern="1200" dirty="0">
            <a:latin typeface="+mj-ea"/>
            <a:ea typeface="+mj-ea"/>
          </a:endParaRPr>
        </a:p>
      </dsp:txBody>
      <dsp:txXfrm>
        <a:off x="66573" y="1415871"/>
        <a:ext cx="7571519" cy="1161137"/>
      </dsp:txXfrm>
    </dsp:sp>
    <dsp:sp modelId="{CEF39E26-4A2B-4295-9D89-49E6001BEC29}">
      <dsp:nvSpPr>
        <dsp:cNvPr id="0" name=""/>
        <dsp:cNvSpPr/>
      </dsp:nvSpPr>
      <dsp:spPr>
        <a:xfrm>
          <a:off x="3758" y="2704162"/>
          <a:ext cx="7697149" cy="12867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600" kern="1200" dirty="0" smtClean="0">
              <a:latin typeface="+mj-ea"/>
              <a:ea typeface="+mj-ea"/>
            </a:rPr>
            <a:t>熟悉常用函数</a:t>
          </a:r>
          <a:endParaRPr lang="en-US" sz="3600" kern="1200" dirty="0">
            <a:latin typeface="+mj-ea"/>
            <a:ea typeface="+mj-ea"/>
          </a:endParaRPr>
        </a:p>
      </dsp:txBody>
      <dsp:txXfrm>
        <a:off x="66573" y="2766977"/>
        <a:ext cx="7571519" cy="1161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DDD5C-9C38-4A30-8E31-B88421014A2D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1434C-F81B-42F9-9158-C4B6DBE35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312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53E25-80F2-44B9-9B1F-268E3340E54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B0278-BE33-415E-B625-48323405DF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39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51D6A-5A5B-4265-B60D-45E891950F69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10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7" name="TextBox 16"/>
          <p:cNvSpPr txBox="1"/>
          <p:nvPr userDrawn="1"/>
        </p:nvSpPr>
        <p:spPr>
          <a:xfrm rot="2923046">
            <a:off x="2361604" y="5736205"/>
            <a:ext cx="1472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60000" endA="900" endPos="60000" dist="29997" dir="5400000" sy="-100000" algn="bl" rotWithShape="0"/>
                </a:effectLst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C++</a:t>
            </a:r>
            <a:endParaRPr lang="zh-CN" alt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  <a:reflection blurRad="6350" stA="60000" endA="900" endPos="60000" dist="29997" dir="5400000" sy="-100000" algn="bl" rotWithShape="0"/>
              </a:effectLst>
              <a:latin typeface="+mj-lt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60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266701"/>
            <a:ext cx="7704667" cy="1206500"/>
          </a:xfrm>
        </p:spPr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676400"/>
            <a:ext cx="7704667" cy="4737100"/>
          </a:xfrm>
        </p:spPr>
        <p:txBody>
          <a:bodyPr anchor="ctr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98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66928A3-50B3-47D9-9A89-DE51E304BE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3640640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图片3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2178495" cy="685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 rot="2815297">
            <a:off x="863682" y="6197312"/>
            <a:ext cx="1472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0" cap="none" spc="0" dirty="0" smtClean="0">
                <a:ln w="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C++</a:t>
            </a:r>
            <a:endParaRPr lang="zh-CN" altLang="en-US" sz="3200" b="0" cap="none" spc="0" dirty="0">
              <a:ln w="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+mj-lt"/>
              <a:cs typeface="Tahom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1790700"/>
            <a:ext cx="7704666" cy="469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6107" y="228601"/>
            <a:ext cx="7990693" cy="1219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46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b="1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audio" Target="../media/audio1.wav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6530" y="4096674"/>
            <a:ext cx="6540161" cy="1809345"/>
          </a:xfrm>
        </p:spPr>
        <p:txBody>
          <a:bodyPr>
            <a:normAutofit/>
          </a:bodyPr>
          <a:lstStyle/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sz="5400" b="1" dirty="0" smtClean="0">
                <a:latin typeface="+mj-ea"/>
                <a:ea typeface="+mj-ea"/>
              </a:rPr>
              <a:t>第</a:t>
            </a:r>
            <a:r>
              <a:rPr lang="en-US" altLang="zh-CN" sz="5400" b="1" dirty="0" smtClean="0">
                <a:latin typeface="+mj-ea"/>
                <a:ea typeface="+mj-ea"/>
              </a:rPr>
              <a:t>5</a:t>
            </a:r>
            <a:r>
              <a:rPr lang="zh-CN" altLang="en-US" sz="5400" b="1" dirty="0" smtClean="0">
                <a:latin typeface="+mj-ea"/>
                <a:ea typeface="+mj-ea"/>
              </a:rPr>
              <a:t>章 指针及其应用</a:t>
            </a:r>
          </a:p>
        </p:txBody>
      </p:sp>
      <p:pic>
        <p:nvPicPr>
          <p:cNvPr id="5" name="Picture 3" descr="F:\work\seu&amp;wpi summer workshop\方案\200810221326163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870" y="831762"/>
            <a:ext cx="2880000" cy="2880000"/>
          </a:xfrm>
          <a:prstGeom prst="rect">
            <a:avLst/>
          </a:prstGeom>
          <a:noFill/>
        </p:spPr>
      </p:pic>
      <p:sp>
        <p:nvSpPr>
          <p:cNvPr id="4" name="文本框 3"/>
          <p:cNvSpPr txBox="1"/>
          <p:nvPr/>
        </p:nvSpPr>
        <p:spPr>
          <a:xfrm>
            <a:off x="4114289" y="5909733"/>
            <a:ext cx="4477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dirty="0" smtClean="0">
                <a:latin typeface="+mj-ea"/>
                <a:ea typeface="+mj-ea"/>
              </a:rPr>
              <a:t>东南大学</a:t>
            </a:r>
            <a:r>
              <a:rPr kumimoji="1" lang="en-US" altLang="zh-CN" dirty="0" smtClean="0">
                <a:latin typeface="+mj-ea"/>
                <a:ea typeface="+mj-ea"/>
              </a:rPr>
              <a:t> </a:t>
            </a:r>
            <a:r>
              <a:rPr kumimoji="1" lang="zh-CN" altLang="en-US" dirty="0" smtClean="0">
                <a:latin typeface="+mj-ea"/>
                <a:ea typeface="+mj-ea"/>
              </a:rPr>
              <a:t>生物科学与医学工程学院 夏小俊</a:t>
            </a:r>
          </a:p>
          <a:p>
            <a:pPr algn="r"/>
            <a:r>
              <a:rPr kumimoji="1" lang="en-US" altLang="zh-CN" dirty="0" smtClean="0">
                <a:latin typeface="+mj-ea"/>
                <a:ea typeface="+mj-ea"/>
              </a:rPr>
              <a:t>http://</a:t>
            </a:r>
            <a:r>
              <a:rPr kumimoji="1" lang="en-US" altLang="zh-CN" dirty="0" err="1" smtClean="0">
                <a:latin typeface="+mj-ea"/>
                <a:ea typeface="+mj-ea"/>
              </a:rPr>
              <a:t>www.seucpp.com</a:t>
            </a:r>
            <a:endParaRPr kumimoji="1" lang="en-US" altLang="zh-CN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227138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特别强调和思考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271588"/>
            <a:ext cx="7704667" cy="514191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思考：任何内存地址都是整数，为什么需要区分不同类别的指针？</a:t>
            </a:r>
            <a:endParaRPr lang="en-US" altLang="zh-CN" dirty="0" smtClean="0"/>
          </a:p>
          <a:p>
            <a:r>
              <a:rPr lang="zh-CN" altLang="en-US" dirty="0" smtClean="0"/>
              <a:t>解答：指针是变量在内存当中的首地址，仅知道这个数值是无法对数据进行操作的（无法得知数据的长度和编码方式），因此必须配合数据本身的类型才能正确使用指针。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77243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特别强调和思考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271588"/>
            <a:ext cx="7704667" cy="514191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思考：不同类别的指针变量可以相互赋值吗？</a:t>
            </a:r>
            <a:endParaRPr lang="en-US" altLang="zh-CN" dirty="0" smtClean="0"/>
          </a:p>
          <a:p>
            <a:r>
              <a:rPr lang="zh-CN" altLang="en-US" dirty="0" smtClean="0"/>
              <a:t>解答：如前所述，不可以直接赋值。如果非要进行赋值，必须进行强制转换；但即使可以强制赋值，其意义也不同。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r>
              <a:rPr lang="en-US" altLang="zh-CN" dirty="0" smtClean="0"/>
              <a:t>int </a:t>
            </a:r>
            <a:r>
              <a:rPr lang="en-US" altLang="zh-CN" dirty="0"/>
              <a:t>a = 50 , *p = &amp;a;</a:t>
            </a:r>
          </a:p>
          <a:p>
            <a:pPr marL="0" indent="0">
              <a:buNone/>
            </a:pPr>
            <a:r>
              <a:rPr lang="en-US" altLang="zh-CN" dirty="0" smtClean="0"/>
              <a:t>		float </a:t>
            </a:r>
            <a:r>
              <a:rPr lang="en-US" altLang="zh-CN" dirty="0"/>
              <a:t>*q = (float *)p;</a:t>
            </a:r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</a:t>
            </a:r>
            <a:r>
              <a:rPr lang="en-US" altLang="zh-CN" dirty="0"/>
              <a:t>&lt;&lt; p &lt;&lt; ' ' &lt;&lt; *p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</a:t>
            </a:r>
            <a:r>
              <a:rPr lang="en-US" altLang="zh-CN" dirty="0"/>
              <a:t>&lt;&lt; q &lt;&lt; ' ' &lt;&lt; *q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786001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特别强调和思考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271588"/>
            <a:ext cx="7704667" cy="514191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思考：可以直接将整数赋值给指针吗？</a:t>
            </a:r>
            <a:endParaRPr lang="en-US" altLang="zh-CN" dirty="0" smtClean="0"/>
          </a:p>
          <a:p>
            <a:r>
              <a:rPr lang="zh-CN" altLang="en-US" dirty="0" smtClean="0"/>
              <a:t>解答：不可以直接赋值，因为无法判断该地址是否安全。如果非要进行赋值，必须进行强制转换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但即使可以强制赋值，往往也不能使用。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r>
              <a:rPr lang="en-US" altLang="zh-CN" dirty="0" smtClean="0"/>
              <a:t>int *</a:t>
            </a:r>
            <a:r>
              <a:rPr lang="en-US" altLang="zh-CN" dirty="0"/>
              <a:t>p = </a:t>
            </a:r>
            <a:r>
              <a:rPr lang="en-US" altLang="zh-CN" dirty="0" smtClean="0"/>
              <a:t>(int *)2000;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*p &lt;&lt; 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此处很可能崩溃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130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零指针和空类型指针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虽然不能给指针直接赋整数的值，但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是个例外。因为任何程序都不能使用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这个地址，因此反而是安全的。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一般用宏定义</a:t>
            </a:r>
            <a:r>
              <a:rPr kumimoji="1" lang="en-US" altLang="zh-CN" dirty="0" smtClean="0"/>
              <a:t>NULL</a:t>
            </a:r>
            <a:r>
              <a:rPr kumimoji="1" lang="zh-CN" altLang="en-US" dirty="0" smtClean="0"/>
              <a:t>来代表零指针。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#define NULL 0</a:t>
            </a:r>
          </a:p>
          <a:p>
            <a:r>
              <a:rPr kumimoji="1" lang="zh-CN" altLang="en-US" dirty="0" smtClean="0"/>
              <a:t>零指针的意义：可以作为某些情况下的判断依据，也可以避免指针空悬。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空类型指针：</a:t>
            </a:r>
            <a:r>
              <a:rPr kumimoji="1" lang="en-US" altLang="zh-CN" dirty="0" smtClean="0"/>
              <a:t>void *</a:t>
            </a:r>
            <a:r>
              <a:rPr kumimoji="1" lang="zh-CN" altLang="en-US" dirty="0" smtClean="0"/>
              <a:t>，这类指针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语言常见。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6634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引用：安全的隐形指针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kumimoji="1" lang="zh-CN" altLang="en-US" b="1" dirty="0" smtClean="0"/>
              <a:t>引用是给一个已经定义的变量起一个</a:t>
            </a:r>
            <a:r>
              <a:rPr kumimoji="1" lang="zh-CN" altLang="en-US" b="1" dirty="0" smtClean="0">
                <a:solidFill>
                  <a:srgbClr val="FF3300"/>
                </a:solidFill>
              </a:rPr>
              <a:t>别名</a:t>
            </a:r>
            <a:r>
              <a:rPr kumimoji="1" lang="zh-CN" altLang="en-US" b="1" dirty="0" smtClean="0"/>
              <a:t>，而不是定义一个新的变量。</a:t>
            </a:r>
            <a:endParaRPr kumimoji="1" lang="en-US" altLang="zh-CN" b="1" dirty="0" smtClean="0"/>
          </a:p>
          <a:p>
            <a:pPr>
              <a:buNone/>
            </a:pPr>
            <a:r>
              <a:rPr kumimoji="1" lang="en-US" altLang="zh-CN" b="1" dirty="0" smtClean="0"/>
              <a:t>	</a:t>
            </a:r>
            <a:r>
              <a:rPr kumimoji="1" lang="zh-CN" altLang="en-US" b="1" dirty="0" smtClean="0">
                <a:solidFill>
                  <a:srgbClr val="FF3300"/>
                </a:solidFill>
              </a:rPr>
              <a:t>类型  </a:t>
            </a:r>
            <a:r>
              <a:rPr kumimoji="1" lang="en-US" altLang="zh-CN" b="1" dirty="0" smtClean="0">
                <a:solidFill>
                  <a:srgbClr val="FF3300"/>
                </a:solidFill>
              </a:rPr>
              <a:t>&amp;</a:t>
            </a:r>
            <a:r>
              <a:rPr kumimoji="1" lang="zh-CN" altLang="en-US" b="1" dirty="0" smtClean="0">
                <a:solidFill>
                  <a:srgbClr val="FF3300"/>
                </a:solidFill>
              </a:rPr>
              <a:t>引用变量名</a:t>
            </a:r>
            <a:r>
              <a:rPr kumimoji="1" lang="en-US" altLang="zh-CN" b="1" dirty="0" smtClean="0">
                <a:solidFill>
                  <a:srgbClr val="FF3300"/>
                </a:solidFill>
              </a:rPr>
              <a:t>=</a:t>
            </a:r>
            <a:r>
              <a:rPr kumimoji="1" lang="zh-CN" altLang="en-US" b="1" dirty="0" smtClean="0">
                <a:solidFill>
                  <a:srgbClr val="FF3300"/>
                </a:solidFill>
              </a:rPr>
              <a:t>已定义过的变量名；</a:t>
            </a:r>
            <a:endParaRPr kumimoji="1" lang="en-US" altLang="zh-CN" b="1" dirty="0" smtClean="0">
              <a:solidFill>
                <a:srgbClr val="FF3300"/>
              </a:solidFill>
            </a:endParaRPr>
          </a:p>
          <a:p>
            <a:pPr algn="just"/>
            <a:r>
              <a:rPr kumimoji="1" lang="zh-CN" altLang="en-US" sz="2600" b="1" dirty="0" smtClean="0"/>
              <a:t>引用示例</a:t>
            </a:r>
          </a:p>
          <a:p>
            <a:pPr algn="just">
              <a:buNone/>
            </a:pPr>
            <a:r>
              <a:rPr kumimoji="1" lang="en-US" altLang="zh-CN" sz="2600" b="1" dirty="0" smtClean="0">
                <a:solidFill>
                  <a:srgbClr val="000000"/>
                </a:solidFill>
              </a:rPr>
              <a:t>	double number ;</a:t>
            </a:r>
          </a:p>
          <a:p>
            <a:pPr algn="just">
              <a:buNone/>
            </a:pPr>
            <a:r>
              <a:rPr kumimoji="1" lang="en-US" altLang="zh-CN" sz="2600" b="1" dirty="0" smtClean="0">
                <a:solidFill>
                  <a:srgbClr val="000000"/>
                </a:solidFill>
              </a:rPr>
              <a:t>	double &amp;</a:t>
            </a:r>
            <a:r>
              <a:rPr kumimoji="1" lang="en-US" altLang="zh-CN" sz="2600" b="1" dirty="0" err="1" smtClean="0">
                <a:solidFill>
                  <a:srgbClr val="000000"/>
                </a:solidFill>
              </a:rPr>
              <a:t>newnum</a:t>
            </a:r>
            <a:r>
              <a:rPr kumimoji="1" lang="en-US" altLang="zh-CN" sz="2600" b="1" dirty="0" smtClean="0">
                <a:solidFill>
                  <a:srgbClr val="000000"/>
                </a:solidFill>
              </a:rPr>
              <a:t>=number ;</a:t>
            </a:r>
          </a:p>
          <a:p>
            <a:pPr algn="just">
              <a:buNone/>
            </a:pPr>
            <a:r>
              <a:rPr kumimoji="1" lang="en-US" altLang="zh-CN" sz="2600" b="1" dirty="0" smtClean="0">
                <a:solidFill>
                  <a:srgbClr val="0000CC"/>
                </a:solidFill>
              </a:rPr>
              <a:t>	</a:t>
            </a:r>
            <a:r>
              <a:rPr kumimoji="1" lang="en-US" altLang="zh-CN" sz="2600" b="1" dirty="0" err="1" smtClean="0">
                <a:solidFill>
                  <a:srgbClr val="0000CC"/>
                </a:solidFill>
              </a:rPr>
              <a:t>newnum</a:t>
            </a:r>
            <a:r>
              <a:rPr kumimoji="1" lang="zh-CN" altLang="en-US" sz="2600" b="1" dirty="0" smtClean="0"/>
              <a:t>是新定义的引用类型变量，它是变量</a:t>
            </a:r>
            <a:r>
              <a:rPr kumimoji="1" lang="en-US" altLang="zh-CN" sz="2600" b="1" dirty="0" smtClean="0">
                <a:solidFill>
                  <a:srgbClr val="0000CC"/>
                </a:solidFill>
              </a:rPr>
              <a:t>number</a:t>
            </a:r>
            <a:r>
              <a:rPr kumimoji="1" lang="zh-CN" altLang="en-US" sz="2600" b="1" dirty="0" smtClean="0"/>
              <a:t>的</a:t>
            </a:r>
            <a:r>
              <a:rPr kumimoji="1" lang="zh-CN" altLang="en-US" sz="2600" b="1" dirty="0" smtClean="0">
                <a:solidFill>
                  <a:srgbClr val="FF3300"/>
                </a:solidFill>
              </a:rPr>
              <a:t>别名</a:t>
            </a:r>
            <a:r>
              <a:rPr kumimoji="1" lang="zh-CN" altLang="en-US" sz="2600" b="1" dirty="0" smtClean="0"/>
              <a:t>。引用</a:t>
            </a:r>
            <a:r>
              <a:rPr kumimoji="1" lang="zh-CN" altLang="en-US" sz="2600" b="1" dirty="0" smtClean="0">
                <a:solidFill>
                  <a:srgbClr val="0000CC"/>
                </a:solidFill>
              </a:rPr>
              <a:t>主要用于函数之间的数据传递。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引用的注意点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引用的实现必须依附左值上（有存储空间），所以引用必须初始化，且不能引用常量和非左值表达式。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int &amp;x;  //</a:t>
            </a:r>
            <a:r>
              <a:rPr kumimoji="1" lang="zh-CN" altLang="en-US" dirty="0" smtClean="0"/>
              <a:t>错误，引用必须初始化</a:t>
            </a:r>
            <a:endParaRPr kumimoji="1" lang="en-US" altLang="zh-CN" dirty="0" smtClean="0"/>
          </a:p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nt &amp;x = 2;//</a:t>
            </a:r>
            <a:r>
              <a:rPr kumimoji="1" lang="zh-CN" altLang="en-US" dirty="0" smtClean="0"/>
              <a:t>错误，引用不能引用常量</a:t>
            </a:r>
            <a:r>
              <a:rPr kumimoji="1" lang="en-US" altLang="zh-CN" dirty="0" smtClean="0"/>
              <a:t> </a:t>
            </a:r>
          </a:p>
          <a:p>
            <a:r>
              <a:rPr kumimoji="1" lang="en-US" altLang="zh-CN" dirty="0"/>
              <a:t>int &amp;x = </a:t>
            </a:r>
            <a:r>
              <a:rPr kumimoji="1" lang="en-US" altLang="zh-CN" dirty="0" err="1" smtClean="0"/>
              <a:t>a+b</a:t>
            </a:r>
            <a:r>
              <a:rPr kumimoji="1" lang="en-US" altLang="zh-CN" dirty="0" smtClean="0"/>
              <a:t>;</a:t>
            </a:r>
            <a:r>
              <a:rPr kumimoji="1" lang="en-US" altLang="zh-CN" dirty="0"/>
              <a:t>//</a:t>
            </a:r>
            <a:r>
              <a:rPr kumimoji="1" lang="zh-CN" altLang="en-US" dirty="0"/>
              <a:t>错误，引用不能</a:t>
            </a:r>
            <a:r>
              <a:rPr kumimoji="1" lang="zh-CN" altLang="en-US" dirty="0" smtClean="0"/>
              <a:t>引用非左值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3895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引用作为函数的参数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当函数的参数类型为引用时，实参和形参在内存当中本质为同一变量。对形参的改变将直接影响到实参。</a:t>
            </a:r>
            <a:endParaRPr lang="en-US" altLang="zh-CN" dirty="0" smtClean="0"/>
          </a:p>
          <a:p>
            <a:r>
              <a:rPr lang="zh-CN" altLang="en-US" dirty="0" smtClean="0"/>
              <a:t>引用作为形参，实参必须是左值。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引用作为参数示例</a:t>
            </a:r>
            <a:endParaRPr lang="en-US" altLang="zh-CN" dirty="0" smtClean="0"/>
          </a:p>
          <a:p>
            <a:pPr algn="just">
              <a:buNone/>
            </a:pPr>
            <a:r>
              <a:rPr kumimoji="1" lang="en-US" altLang="zh-CN" b="1" dirty="0" smtClean="0">
                <a:solidFill>
                  <a:srgbClr val="0000CC"/>
                </a:solidFill>
              </a:rPr>
              <a:t>	void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 swap(</a:t>
            </a:r>
            <a:r>
              <a:rPr kumimoji="1" lang="en-US" altLang="zh-CN" b="1" dirty="0" smtClean="0">
                <a:solidFill>
                  <a:srgbClr val="0000CC"/>
                </a:solidFill>
              </a:rPr>
              <a:t>double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 &amp; d1, </a:t>
            </a:r>
            <a:r>
              <a:rPr kumimoji="1" lang="en-US" altLang="zh-CN" b="1" dirty="0" smtClean="0">
                <a:solidFill>
                  <a:srgbClr val="0000CC"/>
                </a:solidFill>
              </a:rPr>
              <a:t>double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 &amp; d2)</a:t>
            </a:r>
          </a:p>
          <a:p>
            <a:pPr algn="just"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{</a:t>
            </a:r>
          </a:p>
          <a:p>
            <a:pPr algn="just"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     </a:t>
            </a:r>
            <a:r>
              <a:rPr kumimoji="1" lang="en-US" altLang="zh-CN" b="1" dirty="0" smtClean="0">
                <a:solidFill>
                  <a:srgbClr val="0000CC"/>
                </a:solidFill>
              </a:rPr>
              <a:t>double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 temp ;</a:t>
            </a:r>
          </a:p>
          <a:p>
            <a:pPr algn="just"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     temp=d1 ;</a:t>
            </a:r>
          </a:p>
          <a:p>
            <a:pPr algn="just"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     d1=d2 ;</a:t>
            </a:r>
          </a:p>
          <a:p>
            <a:pPr algn="just"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     d2=temp ;  }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引用作为函数的参数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kumimoji="1" lang="en-US" altLang="zh-CN" b="1" dirty="0" smtClean="0">
                <a:solidFill>
                  <a:srgbClr val="0000CC"/>
                </a:solidFill>
              </a:rPr>
              <a:t>	int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 main(</a:t>
            </a:r>
            <a:r>
              <a:rPr kumimoji="1" lang="en-US" altLang="zh-CN" b="1" dirty="0" smtClean="0">
                <a:solidFill>
                  <a:srgbClr val="0000CC"/>
                </a:solidFill>
              </a:rPr>
              <a:t>void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){</a:t>
            </a:r>
          </a:p>
          <a:p>
            <a:pPr algn="just">
              <a:buNone/>
            </a:pPr>
            <a:r>
              <a:rPr kumimoji="1" lang="en-US" altLang="zh-CN" b="1" dirty="0" smtClean="0">
                <a:solidFill>
                  <a:srgbClr val="0000CC"/>
                </a:solidFill>
              </a:rPr>
              <a:t>	double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 x , y ;</a:t>
            </a:r>
          </a:p>
          <a:p>
            <a:pPr algn="just"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</a:t>
            </a:r>
            <a:r>
              <a:rPr kumimoji="1" lang="en-US" altLang="zh-CN" b="1" dirty="0" err="1" smtClean="0">
                <a:solidFill>
                  <a:srgbClr val="000000"/>
                </a:solidFill>
              </a:rPr>
              <a:t>cout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&lt;&lt;"</a:t>
            </a:r>
            <a:r>
              <a:rPr kumimoji="1" lang="zh-CN" altLang="en-US" b="1" dirty="0" smtClean="0">
                <a:solidFill>
                  <a:srgbClr val="000000"/>
                </a:solidFill>
              </a:rPr>
              <a:t>请输入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x</a:t>
            </a:r>
            <a:r>
              <a:rPr kumimoji="1" lang="zh-CN" altLang="en-US" b="1" dirty="0" smtClean="0">
                <a:solidFill>
                  <a:srgbClr val="000000"/>
                </a:solidFill>
              </a:rPr>
              <a:t>和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y</a:t>
            </a:r>
            <a:r>
              <a:rPr kumimoji="1" lang="zh-CN" altLang="en-US" b="1" dirty="0" smtClean="0">
                <a:solidFill>
                  <a:srgbClr val="000000"/>
                </a:solidFill>
              </a:rPr>
              <a:t>的值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"&lt;&lt;'\n';</a:t>
            </a:r>
          </a:p>
          <a:p>
            <a:pPr algn="just"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</a:t>
            </a:r>
            <a:r>
              <a:rPr kumimoji="1" lang="en-US" altLang="zh-CN" b="1" dirty="0" err="1" smtClean="0">
                <a:solidFill>
                  <a:srgbClr val="000000"/>
                </a:solidFill>
              </a:rPr>
              <a:t>cin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&gt;&gt;x&gt;&gt;y ;</a:t>
            </a:r>
          </a:p>
          <a:p>
            <a:pPr algn="just"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swap(</a:t>
            </a:r>
            <a:r>
              <a:rPr kumimoji="1" lang="en-US" altLang="zh-CN" b="1" dirty="0" err="1" smtClean="0">
                <a:solidFill>
                  <a:srgbClr val="000000"/>
                </a:solidFill>
              </a:rPr>
              <a:t>x,y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) ;</a:t>
            </a:r>
          </a:p>
          <a:p>
            <a:pPr algn="just"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</a:t>
            </a:r>
            <a:r>
              <a:rPr kumimoji="1" lang="en-US" altLang="zh-CN" b="1" dirty="0" err="1" smtClean="0">
                <a:solidFill>
                  <a:srgbClr val="000000"/>
                </a:solidFill>
              </a:rPr>
              <a:t>cout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&lt;&lt;"x="&lt;&lt;x&lt;&lt;'\t'&lt;&lt;"y="&lt;&lt;y;    </a:t>
            </a:r>
          </a:p>
          <a:p>
            <a:pPr algn="just">
              <a:buNone/>
            </a:pPr>
            <a:r>
              <a:rPr kumimoji="1" lang="en-US" altLang="zh-CN" b="1" dirty="0" smtClean="0">
                <a:solidFill>
                  <a:srgbClr val="0000CC"/>
                </a:solidFill>
              </a:rPr>
              <a:t>	return 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0; }</a:t>
            </a:r>
          </a:p>
          <a:p>
            <a:pPr algn="just"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</a:t>
            </a:r>
            <a:r>
              <a:rPr kumimoji="1" lang="zh-CN" altLang="en-US" b="1" dirty="0" smtClean="0">
                <a:solidFill>
                  <a:srgbClr val="000000"/>
                </a:solidFill>
              </a:rPr>
              <a:t>本例将可以成功完成交换，请分析原因。</a:t>
            </a:r>
            <a:endParaRPr kumimoji="1" lang="en-US" altLang="zh-CN" b="1" dirty="0" err="1" smtClean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引用作为参数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引用作为参数，可以间接返回多个值</a:t>
            </a:r>
            <a:r>
              <a:rPr kumimoji="1" lang="zh-CN" altLang="en-US" dirty="0" smtClean="0"/>
              <a:t>。</a:t>
            </a:r>
            <a:endParaRPr kumimoji="1" lang="es-ES_tradnl" altLang="zh-CN" dirty="0" smtClean="0"/>
          </a:p>
          <a:p>
            <a:r>
              <a:rPr kumimoji="1" lang="es-ES_tradnl" altLang="zh-CN" dirty="0" smtClean="0"/>
              <a:t>int </a:t>
            </a:r>
            <a:r>
              <a:rPr kumimoji="1" lang="es-ES_tradnl" altLang="zh-CN" dirty="0" err="1"/>
              <a:t>fun</a:t>
            </a:r>
            <a:r>
              <a:rPr kumimoji="1" lang="es-ES_tradnl" altLang="zh-CN" dirty="0"/>
              <a:t>(int </a:t>
            </a:r>
            <a:r>
              <a:rPr kumimoji="1" lang="es-ES_tradnl" altLang="zh-CN" dirty="0" err="1"/>
              <a:t>a,int</a:t>
            </a:r>
            <a:r>
              <a:rPr kumimoji="1" lang="es-ES_tradnl" altLang="zh-CN" dirty="0"/>
              <a:t> </a:t>
            </a:r>
            <a:r>
              <a:rPr kumimoji="1" lang="es-ES_tradnl" altLang="zh-CN" dirty="0" err="1"/>
              <a:t>b,int</a:t>
            </a:r>
            <a:r>
              <a:rPr kumimoji="1" lang="es-ES_tradnl" altLang="zh-CN" dirty="0"/>
              <a:t> &amp;</a:t>
            </a:r>
            <a:r>
              <a:rPr kumimoji="1" lang="es-ES_tradnl" altLang="zh-CN" dirty="0" err="1"/>
              <a:t>sum,int</a:t>
            </a:r>
            <a:r>
              <a:rPr kumimoji="1" lang="es-ES_tradnl" altLang="zh-CN" dirty="0"/>
              <a:t> &amp;sub)</a:t>
            </a:r>
          </a:p>
          <a:p>
            <a:pPr marL="0" indent="0">
              <a:buNone/>
            </a:pPr>
            <a:r>
              <a:rPr kumimoji="1" lang="es-ES_tradnl" altLang="zh-CN" dirty="0" smtClean="0"/>
              <a:t>	{</a:t>
            </a:r>
            <a:endParaRPr kumimoji="1" lang="es-ES_tradnl" altLang="zh-CN" dirty="0"/>
          </a:p>
          <a:p>
            <a:pPr marL="0" indent="0">
              <a:buNone/>
            </a:pPr>
            <a:r>
              <a:rPr kumimoji="1" lang="es-ES_tradnl" altLang="zh-CN" dirty="0" smtClean="0"/>
              <a:t>		sum </a:t>
            </a:r>
            <a:r>
              <a:rPr kumimoji="1" lang="es-ES_tradnl" altLang="zh-CN" dirty="0"/>
              <a:t>= a + b;</a:t>
            </a:r>
          </a:p>
          <a:p>
            <a:pPr marL="0" indent="0">
              <a:buNone/>
            </a:pPr>
            <a:r>
              <a:rPr kumimoji="1" lang="es-ES_tradnl" altLang="zh-CN" dirty="0" smtClean="0"/>
              <a:t>		sub </a:t>
            </a:r>
            <a:r>
              <a:rPr kumimoji="1" lang="es-ES_tradnl" altLang="zh-CN" dirty="0"/>
              <a:t>= a - b;</a:t>
            </a:r>
          </a:p>
          <a:p>
            <a:pPr marL="0" indent="0">
              <a:buNone/>
            </a:pPr>
            <a:r>
              <a:rPr kumimoji="1" lang="es-ES_tradnl" altLang="zh-CN" dirty="0" smtClean="0"/>
              <a:t>		</a:t>
            </a:r>
            <a:r>
              <a:rPr kumimoji="1" lang="es-ES_tradnl" altLang="zh-CN" dirty="0" err="1" smtClean="0"/>
              <a:t>return</a:t>
            </a:r>
            <a:r>
              <a:rPr kumimoji="1" lang="es-ES_tradnl" altLang="zh-CN" dirty="0" smtClean="0"/>
              <a:t> </a:t>
            </a:r>
            <a:r>
              <a:rPr kumimoji="1" lang="es-ES_tradnl" altLang="zh-CN" dirty="0"/>
              <a:t>a &gt; b ? a : b;</a:t>
            </a:r>
          </a:p>
          <a:p>
            <a:pPr marL="0" indent="0">
              <a:buNone/>
            </a:pPr>
            <a:r>
              <a:rPr kumimoji="1" lang="es-ES_tradnl" altLang="zh-CN" dirty="0"/>
              <a:t>	</a:t>
            </a:r>
            <a:r>
              <a:rPr kumimoji="1" lang="es-ES_tradnl" altLang="zh-CN" dirty="0" smtClean="0"/>
              <a:t>}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9713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引用作为参数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s-ES_tradnl" altLang="zh-CN" dirty="0"/>
              <a:t>int </a:t>
            </a:r>
            <a:r>
              <a:rPr kumimoji="1" lang="es-ES_tradnl" altLang="zh-CN" dirty="0" err="1"/>
              <a:t>main</a:t>
            </a:r>
            <a:r>
              <a:rPr kumimoji="1" lang="es-ES_tradnl" altLang="zh-CN" dirty="0"/>
              <a:t>() </a:t>
            </a:r>
          </a:p>
          <a:p>
            <a:pPr marL="0" indent="0">
              <a:buNone/>
            </a:pPr>
            <a:r>
              <a:rPr kumimoji="1" lang="es-ES_tradnl" altLang="zh-CN" dirty="0"/>
              <a:t>{ </a:t>
            </a:r>
          </a:p>
          <a:p>
            <a:pPr marL="0" indent="0">
              <a:buNone/>
            </a:pPr>
            <a:r>
              <a:rPr kumimoji="1" lang="es-ES_tradnl" altLang="zh-CN" dirty="0"/>
              <a:t>	int x = 3 , y = 5 , </a:t>
            </a:r>
            <a:r>
              <a:rPr kumimoji="1" lang="es-ES_tradnl" altLang="zh-CN" dirty="0" err="1"/>
              <a:t>max</a:t>
            </a:r>
            <a:r>
              <a:rPr kumimoji="1" lang="es-ES_tradnl" altLang="zh-CN" dirty="0"/>
              <a:t>;</a:t>
            </a:r>
          </a:p>
          <a:p>
            <a:pPr marL="0" indent="0">
              <a:buNone/>
            </a:pPr>
            <a:r>
              <a:rPr kumimoji="1" lang="es-ES_tradnl" altLang="zh-CN" dirty="0"/>
              <a:t>	int sum , sub;</a:t>
            </a:r>
          </a:p>
          <a:p>
            <a:pPr marL="0" indent="0">
              <a:buNone/>
            </a:pPr>
            <a:r>
              <a:rPr kumimoji="1" lang="es-ES_tradnl" altLang="zh-CN" dirty="0"/>
              <a:t>	</a:t>
            </a:r>
            <a:r>
              <a:rPr kumimoji="1" lang="es-ES_tradnl" altLang="zh-CN" dirty="0" err="1"/>
              <a:t>max</a:t>
            </a:r>
            <a:r>
              <a:rPr kumimoji="1" lang="es-ES_tradnl" altLang="zh-CN" dirty="0"/>
              <a:t> = </a:t>
            </a:r>
            <a:r>
              <a:rPr kumimoji="1" lang="es-ES_tradnl" altLang="zh-CN" dirty="0" err="1"/>
              <a:t>fun</a:t>
            </a:r>
            <a:r>
              <a:rPr kumimoji="1" lang="es-ES_tradnl" altLang="zh-CN" dirty="0"/>
              <a:t>(x , y , sum , sub);</a:t>
            </a:r>
          </a:p>
          <a:p>
            <a:pPr marL="0" indent="0">
              <a:buNone/>
            </a:pPr>
            <a:r>
              <a:rPr kumimoji="1" lang="es-ES_tradnl" altLang="zh-CN" dirty="0"/>
              <a:t>	//</a:t>
            </a:r>
            <a:r>
              <a:rPr kumimoji="1" lang="es-ES_tradnl" altLang="zh-CN" dirty="0" err="1"/>
              <a:t>max</a:t>
            </a:r>
            <a:r>
              <a:rPr kumimoji="1" lang="es-ES_tradnl" altLang="zh-CN" dirty="0"/>
              <a:t> sum </a:t>
            </a:r>
            <a:r>
              <a:rPr kumimoji="1" lang="es-ES_tradnl" altLang="zh-CN" dirty="0" smtClean="0"/>
              <a:t>sub</a:t>
            </a:r>
            <a:r>
              <a:rPr kumimoji="1" lang="zh-CN" altLang="en-US" dirty="0" smtClean="0"/>
              <a:t>同时获取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s-ES_tradnl" altLang="zh-CN" dirty="0"/>
              <a:t>	</a:t>
            </a:r>
            <a:r>
              <a:rPr kumimoji="1" lang="es-ES_tradnl" altLang="zh-CN" dirty="0" err="1"/>
              <a:t>return</a:t>
            </a:r>
            <a:r>
              <a:rPr kumimoji="1" lang="es-ES_tradnl" altLang="zh-CN" dirty="0"/>
              <a:t> 0;</a:t>
            </a:r>
          </a:p>
          <a:p>
            <a:pPr marL="0" indent="0">
              <a:buNone/>
            </a:pPr>
            <a:r>
              <a:rPr kumimoji="1" lang="es-ES_tradnl" altLang="zh-CN" dirty="0" smtClean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4148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指针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效率与痛苦之源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变量的指针：变量在内存当中的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首</a:t>
            </a:r>
            <a:r>
              <a:rPr lang="zh-CN" altLang="en-US" dirty="0" smtClean="0"/>
              <a:t>字节地址</a:t>
            </a:r>
            <a:endParaRPr lang="en-US" altLang="zh-CN" dirty="0" smtClean="0"/>
          </a:p>
          <a:p>
            <a:r>
              <a:rPr lang="zh-CN" altLang="en-US" dirty="0" smtClean="0"/>
              <a:t>指针变量：专门存放指针的变量</a:t>
            </a:r>
            <a:endParaRPr lang="en-US" altLang="zh-CN" dirty="0" smtClean="0"/>
          </a:p>
          <a:p>
            <a:r>
              <a:rPr lang="zh-CN" altLang="en-US" dirty="0" smtClean="0"/>
              <a:t>直接访问和间接访问：使用变量名是直接访问，使用指针变量获取地址后是间接访问</a:t>
            </a:r>
            <a:endParaRPr lang="en-US" altLang="zh-CN" dirty="0" smtClean="0"/>
          </a:p>
          <a:p>
            <a:r>
              <a:rPr lang="zh-CN" altLang="en-US" dirty="0" smtClean="0"/>
              <a:t>指针的使用是本学期的核心内容，也是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相比较其他编程语言的精华所在。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引用作为函数的返回值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一般函数返回值时，要生成一个临时变量作为返回值的副本，而用引用作为返回值时，不生成值的副本。</a:t>
            </a:r>
          </a:p>
          <a:p>
            <a:r>
              <a:rPr kumimoji="1" lang="zh-CN" altLang="en-US" b="1" dirty="0" smtClean="0"/>
              <a:t>采用引用返回方式时，返回的不能是函数中的局部变量，因为函数结束后局部变量已被撤销。</a:t>
            </a:r>
            <a:endParaRPr kumimoji="1" lang="en-US" altLang="zh-CN" b="1" dirty="0" smtClean="0"/>
          </a:p>
          <a:p>
            <a:r>
              <a:rPr kumimoji="1" lang="zh-CN" altLang="en-US" b="1" dirty="0" smtClean="0"/>
              <a:t>引用方式返回最常用的是由引用参数传递过来的变量，其次是全局变量，这样返回的变量才是有效的。</a:t>
            </a:r>
            <a:endParaRPr kumimoji="1" lang="en-US" altLang="zh-CN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引用作为函数的返回值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kumimoji="1" lang="en-US" altLang="zh-CN" b="1" dirty="0" smtClean="0">
                <a:solidFill>
                  <a:srgbClr val="0000CC"/>
                </a:solidFill>
              </a:rPr>
              <a:t>	double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FF3300"/>
                </a:solidFill>
              </a:rPr>
              <a:t>temp</a:t>
            </a:r>
            <a:r>
              <a:rPr kumimoji="1" lang="en-US" altLang="zh-CN" b="1" dirty="0" smtClean="0"/>
              <a:t>;                   </a:t>
            </a:r>
            <a:r>
              <a:rPr kumimoji="1" lang="en-US" altLang="zh-CN" b="1" dirty="0" smtClean="0">
                <a:solidFill>
                  <a:schemeClr val="tx2"/>
                </a:solidFill>
              </a:rPr>
              <a:t>//</a:t>
            </a:r>
            <a:r>
              <a:rPr kumimoji="1" lang="zh-CN" altLang="en-US" b="1" dirty="0" smtClean="0">
                <a:solidFill>
                  <a:schemeClr val="tx2"/>
                </a:solidFill>
              </a:rPr>
              <a:t>全局变量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CC"/>
                </a:solidFill>
              </a:rPr>
              <a:t>	double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 fsqr1(</a:t>
            </a:r>
            <a:r>
              <a:rPr kumimoji="1" lang="en-US" altLang="zh-CN" b="1" dirty="0" smtClean="0">
                <a:solidFill>
                  <a:srgbClr val="0000CC"/>
                </a:solidFill>
              </a:rPr>
              <a:t>double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 a){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    </a:t>
            </a:r>
            <a:r>
              <a:rPr kumimoji="1" lang="en-US" altLang="zh-CN" b="1" dirty="0" smtClean="0">
                <a:solidFill>
                  <a:srgbClr val="FF3300"/>
                </a:solidFill>
              </a:rPr>
              <a:t>temp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=a*a ; </a:t>
            </a:r>
            <a:r>
              <a:rPr kumimoji="1" lang="en-US" altLang="zh-CN" b="1" dirty="0" smtClean="0">
                <a:solidFill>
                  <a:srgbClr val="0000CC"/>
                </a:solidFill>
              </a:rPr>
              <a:t>return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FF3300"/>
                </a:solidFill>
              </a:rPr>
              <a:t>temp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;}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CC"/>
                </a:solidFill>
              </a:rPr>
              <a:t>	double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 &amp; fsqr2(</a:t>
            </a:r>
            <a:r>
              <a:rPr kumimoji="1" lang="en-US" altLang="zh-CN" b="1" dirty="0" smtClean="0">
                <a:solidFill>
                  <a:srgbClr val="0000CC"/>
                </a:solidFill>
              </a:rPr>
              <a:t>double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 a){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    </a:t>
            </a:r>
            <a:r>
              <a:rPr kumimoji="1" lang="en-US" altLang="zh-CN" b="1" dirty="0" smtClean="0">
                <a:solidFill>
                  <a:srgbClr val="FF3300"/>
                </a:solidFill>
              </a:rPr>
              <a:t>temp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=a*a ; return </a:t>
            </a:r>
            <a:r>
              <a:rPr kumimoji="1" lang="en-US" altLang="zh-CN" b="1" dirty="0" smtClean="0">
                <a:solidFill>
                  <a:srgbClr val="FF3300"/>
                </a:solidFill>
              </a:rPr>
              <a:t>temp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;}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CC"/>
                </a:solidFill>
              </a:rPr>
              <a:t>	int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 main(){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    </a:t>
            </a:r>
            <a:r>
              <a:rPr kumimoji="1" lang="en-US" altLang="zh-CN" b="1" dirty="0" smtClean="0">
                <a:solidFill>
                  <a:srgbClr val="0000CC"/>
                </a:solidFill>
              </a:rPr>
              <a:t>double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 x=fsqr1(5.5);    </a:t>
            </a:r>
            <a:r>
              <a:rPr kumimoji="1" lang="en-US" altLang="zh-CN" b="1" dirty="0" smtClean="0">
                <a:solidFill>
                  <a:schemeClr val="tx2"/>
                </a:solidFill>
              </a:rPr>
              <a:t>//</a:t>
            </a:r>
            <a:r>
              <a:rPr kumimoji="1" lang="zh-CN" altLang="en-US" b="1" dirty="0" smtClean="0">
                <a:solidFill>
                  <a:schemeClr val="tx2"/>
                </a:solidFill>
              </a:rPr>
              <a:t>第一种情况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</a:t>
            </a:r>
            <a:r>
              <a:rPr kumimoji="1" lang="zh-CN" altLang="en-US" b="1" dirty="0" smtClean="0">
                <a:solidFill>
                  <a:srgbClr val="000000"/>
                </a:solidFill>
              </a:rPr>
              <a:t>    </a:t>
            </a:r>
            <a:r>
              <a:rPr kumimoji="1" lang="en-US" altLang="zh-CN" b="1" dirty="0" smtClean="0">
                <a:solidFill>
                  <a:srgbClr val="0000CC"/>
                </a:solidFill>
              </a:rPr>
              <a:t>double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 y=fsqr2(5.5);    </a:t>
            </a:r>
            <a:r>
              <a:rPr kumimoji="1" lang="en-US" altLang="zh-CN" b="1" dirty="0" smtClean="0">
                <a:solidFill>
                  <a:schemeClr val="tx2"/>
                </a:solidFill>
              </a:rPr>
              <a:t>//</a:t>
            </a:r>
            <a:r>
              <a:rPr kumimoji="1" lang="zh-CN" altLang="en-US" b="1" dirty="0" smtClean="0">
                <a:solidFill>
                  <a:schemeClr val="tx2"/>
                </a:solidFill>
              </a:rPr>
              <a:t>第二种情况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</a:t>
            </a:r>
            <a:r>
              <a:rPr kumimoji="1" lang="zh-CN" altLang="en-US" b="1" dirty="0" smtClean="0">
                <a:solidFill>
                  <a:srgbClr val="000000"/>
                </a:solidFill>
              </a:rPr>
              <a:t>    </a:t>
            </a:r>
            <a:r>
              <a:rPr kumimoji="1" lang="en-US" altLang="zh-CN" b="1" dirty="0" err="1" smtClean="0">
                <a:solidFill>
                  <a:srgbClr val="000000"/>
                </a:solidFill>
              </a:rPr>
              <a:t>cout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&lt;&lt;"x="&lt;&lt;x&lt;&lt;'\t‘&lt;&lt;"y="&lt;&lt;y&lt;&lt;</a:t>
            </a:r>
            <a:r>
              <a:rPr kumimoji="1" lang="en-US" altLang="zh-CN" b="1" dirty="0" err="1" smtClean="0">
                <a:solidFill>
                  <a:srgbClr val="000000"/>
                </a:solidFill>
              </a:rPr>
              <a:t>endl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;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    </a:t>
            </a:r>
            <a:r>
              <a:rPr kumimoji="1" lang="en-US" altLang="zh-CN" b="1" dirty="0" smtClean="0">
                <a:solidFill>
                  <a:srgbClr val="0000CC"/>
                </a:solidFill>
              </a:rPr>
              <a:t>return 0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;}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引用作为函数的返回值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6001" y="2053296"/>
            <a:ext cx="3555999" cy="3129892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996192" y="2087983"/>
            <a:ext cx="3754107" cy="310631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 smtClean="0"/>
              <a:t>指针和数组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指针变量只能支持赋值、关系、逻辑和有限的算术运算。</a:t>
            </a:r>
            <a:endParaRPr lang="en-US" altLang="zh-CN" dirty="0" smtClean="0"/>
          </a:p>
          <a:p>
            <a:r>
              <a:rPr lang="zh-CN" altLang="en-US" dirty="0" smtClean="0"/>
              <a:t>赋值运算：指针变量只能赋同类型的变量地址值，不同类型的指针只能进行强制转换赋值。</a:t>
            </a:r>
            <a:endParaRPr lang="en-US" altLang="zh-CN" dirty="0" smtClean="0"/>
          </a:p>
          <a:p>
            <a:r>
              <a:rPr lang="zh-CN" altLang="en-US" dirty="0" smtClean="0"/>
              <a:t>关系运算：当同类型指针指向同一片区域（数组）的时候，可以进行关系比较，否则无意义。</a:t>
            </a:r>
            <a:endParaRPr lang="en-US" altLang="zh-CN" dirty="0" smtClean="0"/>
          </a:p>
          <a:p>
            <a:r>
              <a:rPr lang="zh-CN" altLang="en-US" dirty="0" smtClean="0"/>
              <a:t>逻辑运算：指针值不为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则为真，反之为假。</a:t>
            </a:r>
            <a:endParaRPr lang="en-US" altLang="zh-CN" dirty="0" smtClean="0"/>
          </a:p>
          <a:p>
            <a:r>
              <a:rPr lang="zh-CN" altLang="en-US" dirty="0" smtClean="0"/>
              <a:t>算术运算：指针变量可以进行加减整数的运算，另外指向同一片区域（数组）的指针可以进行相减操作。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0975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指针的算术运算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p</a:t>
            </a:r>
            <a:r>
              <a:rPr lang="zh-CN" altLang="en-US" dirty="0" smtClean="0"/>
              <a:t>为某类型的指针，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为整数。则</a:t>
            </a:r>
            <a:r>
              <a:rPr lang="en-US" altLang="zh-CN" dirty="0" err="1" smtClean="0"/>
              <a:t>p+n</a:t>
            </a:r>
            <a:r>
              <a:rPr lang="zh-CN" altLang="en-US" dirty="0" smtClean="0"/>
              <a:t>的结果是</a:t>
            </a:r>
            <a:r>
              <a:rPr lang="en-US" altLang="zh-CN" dirty="0" err="1" smtClean="0"/>
              <a:t>p+n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zh-CN" altLang="en-US" dirty="0" smtClean="0"/>
              <a:t>基类型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，而不是仅仅将</a:t>
            </a:r>
            <a:r>
              <a:rPr lang="en-US" altLang="zh-CN" dirty="0" smtClean="0"/>
              <a:t>p</a:t>
            </a:r>
            <a:r>
              <a:rPr lang="zh-CN" altLang="en-US" dirty="0" smtClean="0"/>
              <a:t>值的加上</a:t>
            </a:r>
            <a:r>
              <a:rPr lang="en-US" altLang="zh-CN" dirty="0" smtClean="0"/>
              <a:t>n</a:t>
            </a:r>
            <a:r>
              <a:rPr lang="zh-CN" altLang="en-US" dirty="0" smtClean="0"/>
              <a:t>。（请思考原因）</a:t>
            </a:r>
            <a:endParaRPr lang="en-US" altLang="zh-CN" dirty="0" smtClean="0"/>
          </a:p>
          <a:p>
            <a:r>
              <a:rPr lang="zh-CN" altLang="en-US" dirty="0" smtClean="0"/>
              <a:t>指针的这个特点，使得指针和数组的关系将变得非常紧密。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r>
              <a:rPr lang="en-US" altLang="zh-CN" dirty="0" smtClean="0"/>
              <a:t>int a[10],*p=&amp;a[0];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则</a:t>
            </a:r>
            <a:r>
              <a:rPr lang="en-US" altLang="zh-CN" dirty="0" smtClean="0"/>
              <a:t>p+2</a:t>
            </a:r>
            <a:r>
              <a:rPr lang="zh-CN" altLang="en-US" dirty="0" smtClean="0"/>
              <a:t>的值就是</a:t>
            </a:r>
            <a:r>
              <a:rPr lang="en-US" altLang="zh-CN" dirty="0" smtClean="0"/>
              <a:t>&amp;a[2]</a:t>
            </a:r>
            <a:r>
              <a:rPr lang="zh-CN" altLang="en-US" dirty="0" smtClean="0"/>
              <a:t>，比</a:t>
            </a:r>
            <a:r>
              <a:rPr lang="en-US" altLang="zh-CN" dirty="0" smtClean="0"/>
              <a:t>p</a:t>
            </a:r>
            <a:r>
              <a:rPr lang="zh-CN" altLang="en-US" dirty="0" smtClean="0"/>
              <a:t>代表的地址值大</a:t>
            </a:r>
            <a:r>
              <a:rPr lang="en-US" altLang="zh-CN" dirty="0" smtClean="0"/>
              <a:t>8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也就是说</a:t>
            </a:r>
            <a:r>
              <a:rPr lang="en-US" altLang="zh-CN" dirty="0" smtClean="0"/>
              <a:t>p+1</a:t>
            </a:r>
            <a:r>
              <a:rPr lang="zh-CN" altLang="en-US" dirty="0" smtClean="0"/>
              <a:t>是向后挪动了一个数而不是一个字节。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021875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关于数组的名字本身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之前我们对数组的使用都限于数组元素，那么数组的名字代表什么意义呢？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int a[10]</a:t>
            </a:r>
            <a:r>
              <a:rPr lang="zh-CN" altLang="en-US" dirty="0" smtClean="0"/>
              <a:t>为例：这里的</a:t>
            </a:r>
            <a:r>
              <a:rPr lang="en-US" altLang="zh-CN" dirty="0" smtClean="0"/>
              <a:t>a</a:t>
            </a:r>
            <a:r>
              <a:rPr lang="zh-CN" altLang="en-US" dirty="0" smtClean="0"/>
              <a:t>其实本质上也是变量，是长度为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的整形数组类型</a:t>
            </a:r>
            <a:r>
              <a:rPr lang="en-US" altLang="zh-CN" dirty="0" smtClean="0"/>
              <a:t>(int [10])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en-US" dirty="0" smtClean="0"/>
              <a:t>对于数组这样的类型，变量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本身在运算时可以自动转化为数组的首地址，也就是</a:t>
            </a:r>
            <a:r>
              <a:rPr lang="en-US" altLang="zh-CN" dirty="0" smtClean="0"/>
              <a:t>&amp;a[0]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但请特别注意：数组名虽然可以转换为一个指针，但它和指针有着本质不同。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37545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指针与数组的结合：天生一对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指针和数组结合实例</a:t>
            </a:r>
            <a:endParaRPr lang="en-US" altLang="zh-CN" dirty="0" smtClean="0"/>
          </a:p>
          <a:p>
            <a:pPr>
              <a:buNone/>
            </a:pPr>
            <a:r>
              <a:rPr lang="en-US" altLang="zh-CN" b="1" dirty="0" smtClean="0"/>
              <a:t>	int a[10],*p=a; //*p=&amp;a[0] , a </a:t>
            </a:r>
            <a:r>
              <a:rPr lang="en-US" altLang="zh-CN" b="1" dirty="0" smtClean="0">
                <a:sym typeface="Wingdings" pitchFamily="2" charset="2"/>
              </a:rPr>
              <a:t> &amp;a[0]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a[0] = *p = *(p+0) = *(a+0)</a:t>
            </a:r>
          </a:p>
          <a:p>
            <a:pPr>
              <a:buNone/>
            </a:pPr>
            <a:r>
              <a:rPr lang="en-US" altLang="zh-CN" b="1" dirty="0" smtClean="0"/>
              <a:t>	a[1] = *(p+1) = *(a+1)</a:t>
            </a:r>
          </a:p>
          <a:p>
            <a:pPr>
              <a:buNone/>
            </a:pPr>
            <a:r>
              <a:rPr lang="en-US" altLang="zh-CN" b="1" dirty="0" smtClean="0"/>
              <a:t>   </a:t>
            </a:r>
            <a:r>
              <a:rPr lang="zh-CN" altLang="en-US" b="1" dirty="0" smtClean="0"/>
              <a:t>结论：</a:t>
            </a:r>
            <a:r>
              <a:rPr lang="en-US" altLang="zh-CN" b="1" dirty="0" smtClean="0"/>
              <a:t> a[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] </a:t>
            </a:r>
            <a:r>
              <a:rPr lang="en-US" altLang="zh-CN" b="1" dirty="0" smtClean="0">
                <a:sym typeface="Wingdings" pitchFamily="2" charset="2"/>
              </a:rPr>
              <a:t></a:t>
            </a:r>
            <a:r>
              <a:rPr lang="en-US" altLang="zh-CN" b="1" dirty="0" smtClean="0"/>
              <a:t> *(</a:t>
            </a:r>
            <a:r>
              <a:rPr lang="en-US" altLang="zh-CN" b="1" dirty="0" err="1" smtClean="0"/>
              <a:t>a+i</a:t>
            </a:r>
            <a:r>
              <a:rPr lang="en-US" altLang="zh-CN" b="1" dirty="0" smtClean="0"/>
              <a:t>)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871124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[]</a:t>
            </a:r>
            <a:r>
              <a:rPr lang="zh-CN" altLang="en-US" dirty="0" smtClean="0"/>
              <a:t>运算符的本质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想想下题的答案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int a[5] = {1,2,3,4,5};  </a:t>
            </a:r>
            <a:r>
              <a:rPr lang="zh-CN" altLang="en-US" dirty="0" smtClean="0"/>
              <a:t>问</a:t>
            </a:r>
            <a:r>
              <a:rPr lang="en-US" altLang="zh-CN" dirty="0" smtClean="0"/>
              <a:t>2[a] = ?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解：</a:t>
            </a:r>
            <a:r>
              <a:rPr lang="en-US" altLang="zh-CN" dirty="0" smtClean="0"/>
              <a:t>2[a] = *(2+a) = *(a+2) = a[2] = 3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</a:t>
            </a:r>
            <a:r>
              <a:rPr lang="en-US" altLang="zh-CN" dirty="0" smtClean="0">
                <a:sym typeface="Wingdings" pitchFamily="2" charset="2"/>
              </a:rPr>
              <a:t></a:t>
            </a:r>
            <a:r>
              <a:rPr lang="en-US" altLang="zh-CN" dirty="0" smtClean="0"/>
              <a:t> *(</a:t>
            </a:r>
            <a:r>
              <a:rPr lang="en-US" altLang="zh-CN" dirty="0" err="1" smtClean="0"/>
              <a:t>a+i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是一个恒等式，也就是</a:t>
            </a:r>
            <a:r>
              <a:rPr lang="en-US" altLang="zh-CN" dirty="0" smtClean="0"/>
              <a:t>[]</a:t>
            </a:r>
            <a:r>
              <a:rPr lang="zh-CN" altLang="en-US" dirty="0" smtClean="0"/>
              <a:t>运算符的本质，与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的类型或数值无关。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1507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数组名和指针的区别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167619"/>
            <a:ext cx="7704667" cy="5245882"/>
          </a:xfrm>
        </p:spPr>
        <p:txBody>
          <a:bodyPr/>
          <a:lstStyle/>
          <a:p>
            <a:r>
              <a:rPr lang="zh-CN" altLang="en-US" dirty="0" smtClean="0"/>
              <a:t>思考：如果有</a:t>
            </a:r>
            <a:r>
              <a:rPr lang="en-US" altLang="zh-CN" dirty="0" smtClean="0"/>
              <a:t>int a[10],*p = a ; 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那么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p[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完全等价吗？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</a:t>
            </a:r>
            <a:r>
              <a:rPr lang="zh-CN" altLang="en-US" dirty="0" smtClean="0"/>
              <a:t>完全等价吗？</a:t>
            </a:r>
            <a:endParaRPr lang="en-US" altLang="zh-CN" dirty="0" smtClean="0"/>
          </a:p>
          <a:p>
            <a:r>
              <a:rPr lang="zh-CN" altLang="en-US" dirty="0" smtClean="0"/>
              <a:t>解答：在这样的情况下，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是完全等价的，因为他们都是整数。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但数组名字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和指针变量</a:t>
            </a:r>
            <a:r>
              <a:rPr lang="en-US" altLang="zh-CN" dirty="0" smtClean="0"/>
              <a:t>p</a:t>
            </a:r>
            <a:r>
              <a:rPr lang="zh-CN" altLang="en-US" dirty="0" smtClean="0"/>
              <a:t>有着本质的差别。虽然在许多场合下效果几乎一样，但有两点是不同的。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95075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数组名和指针的区别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a[10],*p=a;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</a:t>
            </a:r>
            <a:r>
              <a:rPr lang="en-US" altLang="zh-CN" b="1" dirty="0" err="1" smtClean="0"/>
              <a:t>sizeof</a:t>
            </a:r>
            <a:r>
              <a:rPr lang="en-US" altLang="zh-CN" b="1" dirty="0" smtClean="0"/>
              <a:t>(a)&lt;&lt;</a:t>
            </a:r>
            <a:r>
              <a:rPr lang="en-US" altLang="zh-CN" b="1" dirty="0" err="1" smtClean="0"/>
              <a:t>endl</a:t>
            </a:r>
            <a:r>
              <a:rPr lang="en-US" altLang="zh-CN" b="1" dirty="0" smtClean="0"/>
              <a:t>;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</a:t>
            </a:r>
            <a:r>
              <a:rPr lang="en-US" altLang="zh-CN" b="1" dirty="0" err="1" smtClean="0"/>
              <a:t>sizeof</a:t>
            </a:r>
            <a:r>
              <a:rPr lang="en-US" altLang="zh-CN" b="1" dirty="0" smtClean="0"/>
              <a:t>(p)&lt;&lt;</a:t>
            </a:r>
            <a:r>
              <a:rPr lang="en-US" altLang="zh-CN" b="1" dirty="0" err="1" smtClean="0"/>
              <a:t>endl</a:t>
            </a:r>
            <a:r>
              <a:rPr lang="en-US" altLang="zh-CN" b="1" dirty="0" smtClean="0"/>
              <a:t>;</a:t>
            </a:r>
          </a:p>
          <a:p>
            <a:r>
              <a:rPr lang="zh-CN" altLang="en-US" b="1" dirty="0" smtClean="0"/>
              <a:t>前者输出为</a:t>
            </a:r>
            <a:r>
              <a:rPr lang="en-US" altLang="zh-CN" b="1" dirty="0" smtClean="0"/>
              <a:t>40</a:t>
            </a:r>
            <a:r>
              <a:rPr lang="zh-CN" altLang="en-US" b="1" dirty="0" smtClean="0"/>
              <a:t>，因为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是一个数组类型，其占用的空间为</a:t>
            </a:r>
            <a:r>
              <a:rPr lang="en-US" altLang="zh-CN" b="1" dirty="0" smtClean="0"/>
              <a:t>10*4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r>
              <a:rPr lang="zh-CN" altLang="en-US" b="1" dirty="0" smtClean="0"/>
              <a:t>后者输出为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，因为</a:t>
            </a:r>
            <a:r>
              <a:rPr lang="en-US" altLang="zh-CN" b="1" dirty="0" smtClean="0"/>
              <a:t>p</a:t>
            </a:r>
            <a:r>
              <a:rPr lang="zh-CN" altLang="en-US" b="1" dirty="0" smtClean="0"/>
              <a:t>是一个指针变量，实际上所有的指针变量长度都为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059398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*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：指针使用的三步曲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448972"/>
            <a:ext cx="7704667" cy="4964528"/>
          </a:xfrm>
        </p:spPr>
        <p:txBody>
          <a:bodyPr>
            <a:normAutofit fontScale="92500"/>
          </a:bodyPr>
          <a:lstStyle/>
          <a:p>
            <a:r>
              <a:rPr lang="zh-CN" altLang="en-US" sz="3000" dirty="0" smtClean="0"/>
              <a:t>第一步：指针变量的定义：类型 *变量名</a:t>
            </a:r>
          </a:p>
          <a:p>
            <a:pPr>
              <a:buNone/>
            </a:pPr>
            <a:r>
              <a:rPr lang="en-US" altLang="zh-CN" sz="3000" dirty="0" smtClean="0"/>
              <a:t>	</a:t>
            </a:r>
            <a:r>
              <a:rPr lang="zh-CN" altLang="en-US" sz="3000" dirty="0" smtClean="0"/>
              <a:t>例：</a:t>
            </a:r>
            <a:r>
              <a:rPr lang="en-US" altLang="zh-CN" sz="3000" dirty="0" smtClean="0"/>
              <a:t>int *</a:t>
            </a:r>
            <a:r>
              <a:rPr lang="en-US" altLang="zh-CN" sz="3000" dirty="0" err="1" smtClean="0"/>
              <a:t>p,a</a:t>
            </a:r>
            <a:r>
              <a:rPr lang="en-US" altLang="zh-CN" sz="3000" dirty="0" smtClean="0"/>
              <a:t>; float *</a:t>
            </a:r>
            <a:r>
              <a:rPr lang="en-US" altLang="zh-CN" sz="3000" dirty="0" err="1" smtClean="0"/>
              <a:t>q,b</a:t>
            </a:r>
            <a:r>
              <a:rPr lang="en-US" altLang="zh-CN" sz="3000" dirty="0" smtClean="0"/>
              <a:t>; char *</a:t>
            </a:r>
            <a:r>
              <a:rPr lang="en-US" altLang="zh-CN" sz="3000" dirty="0" err="1" smtClean="0"/>
              <a:t>t,c</a:t>
            </a:r>
            <a:r>
              <a:rPr lang="en-US" altLang="zh-CN" sz="3000" dirty="0" smtClean="0"/>
              <a:t>;</a:t>
            </a:r>
          </a:p>
          <a:p>
            <a:pPr>
              <a:buNone/>
            </a:pPr>
            <a:r>
              <a:rPr lang="en-US" altLang="zh-CN" sz="3000" i="1" dirty="0" smtClean="0"/>
              <a:t>	TIPS : </a:t>
            </a:r>
            <a:r>
              <a:rPr lang="zh-CN" altLang="en-US" sz="3000" i="1" dirty="0" smtClean="0"/>
              <a:t>这里的*号只是指针变量的标记</a:t>
            </a:r>
          </a:p>
          <a:p>
            <a:r>
              <a:rPr lang="zh-CN" altLang="en-US" sz="3000" dirty="0" smtClean="0"/>
              <a:t>第二步：给指针变量赋予</a:t>
            </a:r>
            <a:r>
              <a:rPr lang="zh-CN" altLang="en-US" sz="3000" b="1" dirty="0" smtClean="0">
                <a:solidFill>
                  <a:srgbClr val="FF0000"/>
                </a:solidFill>
              </a:rPr>
              <a:t>同类型</a:t>
            </a:r>
            <a:r>
              <a:rPr lang="zh-CN" altLang="en-US" sz="3000" dirty="0" smtClean="0"/>
              <a:t>变量的地址</a:t>
            </a:r>
          </a:p>
          <a:p>
            <a:pPr>
              <a:buNone/>
            </a:pPr>
            <a:r>
              <a:rPr lang="zh-CN" altLang="en-US" sz="3000" dirty="0" smtClean="0"/>
              <a:t>例：</a:t>
            </a:r>
            <a:r>
              <a:rPr lang="en-US" altLang="zh-CN" sz="3000" dirty="0" smtClean="0"/>
              <a:t>p = &amp;a; q=&amp;b; t = &amp;c; //</a:t>
            </a:r>
            <a:r>
              <a:rPr lang="zh-CN" altLang="en-US" sz="3000" dirty="0" smtClean="0"/>
              <a:t>可读成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指向</a:t>
            </a:r>
            <a:r>
              <a:rPr lang="en-US" altLang="zh-CN" sz="3000" dirty="0" smtClean="0"/>
              <a:t>a</a:t>
            </a:r>
          </a:p>
          <a:p>
            <a:r>
              <a:rPr lang="zh-CN" altLang="en-US" sz="3000" dirty="0" smtClean="0"/>
              <a:t>第三步：通过*运算符间接访问对应的变量</a:t>
            </a:r>
          </a:p>
          <a:p>
            <a:pPr>
              <a:buNone/>
            </a:pPr>
            <a:r>
              <a:rPr lang="en-US" altLang="zh-CN" sz="3000" dirty="0" smtClean="0"/>
              <a:t>		</a:t>
            </a:r>
            <a:r>
              <a:rPr lang="zh-CN" altLang="en-US" sz="3000" dirty="0" smtClean="0"/>
              <a:t>例： *</a:t>
            </a:r>
            <a:r>
              <a:rPr lang="en-US" altLang="zh-CN" sz="3000" dirty="0" smtClean="0"/>
              <a:t>p </a:t>
            </a:r>
            <a:r>
              <a:rPr lang="en-US" altLang="zh-CN" sz="3200" dirty="0" smtClean="0">
                <a:sym typeface="Wingdings" pitchFamily="2" charset="2"/>
              </a:rPr>
              <a:t></a:t>
            </a:r>
            <a:r>
              <a:rPr lang="en-US" altLang="zh-CN" sz="3000" dirty="0" smtClean="0"/>
              <a:t> a;  *q </a:t>
            </a:r>
            <a:r>
              <a:rPr lang="en-US" altLang="zh-CN" sz="3200" dirty="0" smtClean="0">
                <a:sym typeface="Wingdings" pitchFamily="2" charset="2"/>
              </a:rPr>
              <a:t></a:t>
            </a:r>
            <a:r>
              <a:rPr lang="en-US" altLang="zh-CN" sz="3000" dirty="0" smtClean="0"/>
              <a:t> b; *t </a:t>
            </a:r>
            <a:r>
              <a:rPr lang="en-US" altLang="zh-CN" sz="3200" dirty="0" smtClean="0">
                <a:sym typeface="Wingdings" pitchFamily="2" charset="2"/>
              </a:rPr>
              <a:t></a:t>
            </a:r>
            <a:r>
              <a:rPr lang="en-US" altLang="zh-CN" sz="3000" dirty="0" smtClean="0"/>
              <a:t>  c;</a:t>
            </a:r>
          </a:p>
          <a:p>
            <a:pPr>
              <a:buNone/>
            </a:pPr>
            <a:r>
              <a:rPr lang="en-US" altLang="zh-CN" sz="3000" i="1" dirty="0" smtClean="0"/>
              <a:t>	TIPS : </a:t>
            </a:r>
            <a:r>
              <a:rPr lang="zh-CN" altLang="en-US" sz="3000" i="1" dirty="0" smtClean="0"/>
              <a:t>这里的*号是间接或指针运算符</a:t>
            </a:r>
            <a:endParaRPr lang="zh-CN" altLang="en-US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数组名和指针的区别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普通指针、指针常量和常量指针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指针常量：地址本身不能修改，但其中的内容可以修改。如数组名代表的这一类指针。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常量指针：指向常量的指针，指向的内容不能修改。如后面要学到的字符串常量指针。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2465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修饰指针：指针常量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00CC"/>
                </a:solidFill>
              </a:rPr>
              <a:t>char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ch</a:t>
            </a:r>
            <a:r>
              <a:rPr lang="en-US" altLang="zh-CN" b="1" dirty="0" smtClean="0"/>
              <a:t>='a', ch1='x' ;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00CC"/>
                </a:solidFill>
              </a:rPr>
              <a:t>	char</a:t>
            </a:r>
            <a:r>
              <a:rPr lang="en-US" altLang="zh-CN" b="1" dirty="0" smtClean="0"/>
              <a:t> * </a:t>
            </a:r>
            <a:r>
              <a:rPr lang="en-US" altLang="zh-CN" b="1" dirty="0" smtClean="0">
                <a:solidFill>
                  <a:srgbClr val="0000CC"/>
                </a:solidFill>
              </a:rPr>
              <a:t>const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ptr</a:t>
            </a:r>
            <a:r>
              <a:rPr lang="en-US" altLang="zh-CN" b="1" dirty="0" smtClean="0"/>
              <a:t>=&amp;</a:t>
            </a:r>
            <a:r>
              <a:rPr lang="en-US" altLang="zh-CN" b="1" dirty="0" err="1" smtClean="0"/>
              <a:t>ch</a:t>
            </a:r>
            <a:r>
              <a:rPr lang="en-US" altLang="zh-CN" b="1" dirty="0" smtClean="0"/>
              <a:t>; 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336600"/>
                </a:solidFill>
              </a:rPr>
              <a:t>	//</a:t>
            </a:r>
            <a:r>
              <a:rPr lang="zh-CN" altLang="en-US" b="1" dirty="0" smtClean="0">
                <a:solidFill>
                  <a:srgbClr val="336600"/>
                </a:solidFill>
              </a:rPr>
              <a:t>注意</a:t>
            </a:r>
            <a:r>
              <a:rPr lang="en-US" altLang="zh-CN" b="1" dirty="0" smtClean="0">
                <a:solidFill>
                  <a:srgbClr val="336600"/>
                </a:solidFill>
              </a:rPr>
              <a:t>const</a:t>
            </a:r>
            <a:r>
              <a:rPr lang="zh-CN" altLang="en-US" b="1" dirty="0" smtClean="0">
                <a:solidFill>
                  <a:srgbClr val="336600"/>
                </a:solidFill>
              </a:rPr>
              <a:t>放在类型说明之后，变量名之前</a:t>
            </a:r>
          </a:p>
          <a:p>
            <a:pPr>
              <a:buNone/>
            </a:pPr>
            <a:r>
              <a:rPr lang="en-US" altLang="zh-CN" b="1" dirty="0" smtClean="0"/>
              <a:t>	*</a:t>
            </a:r>
            <a:r>
              <a:rPr lang="en-US" altLang="zh-CN" b="1" dirty="0" err="1" smtClean="0"/>
              <a:t>ptr</a:t>
            </a:r>
            <a:r>
              <a:rPr lang="en-US" altLang="zh-CN" b="1" dirty="0" smtClean="0"/>
              <a:t>='b'; </a:t>
            </a:r>
            <a:r>
              <a:rPr lang="en-US" altLang="zh-CN" b="1" dirty="0" smtClean="0">
                <a:solidFill>
                  <a:srgbClr val="336600"/>
                </a:solidFill>
              </a:rPr>
              <a:t>//</a:t>
            </a:r>
            <a:r>
              <a:rPr lang="zh-CN" altLang="en-US" b="1" dirty="0" smtClean="0">
                <a:solidFill>
                  <a:srgbClr val="336600"/>
                </a:solidFill>
              </a:rPr>
              <a:t>正确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ptr</a:t>
            </a:r>
            <a:r>
              <a:rPr lang="en-US" altLang="zh-CN" b="1" dirty="0" smtClean="0"/>
              <a:t>=&amp;ch1; </a:t>
            </a:r>
            <a:r>
              <a:rPr lang="en-US" altLang="zh-CN" b="1" dirty="0" smtClean="0">
                <a:solidFill>
                  <a:srgbClr val="336600"/>
                </a:solidFill>
              </a:rPr>
              <a:t>//</a:t>
            </a:r>
            <a:r>
              <a:rPr lang="zh-CN" altLang="en-US" b="1" dirty="0" smtClean="0">
                <a:solidFill>
                  <a:srgbClr val="336600"/>
                </a:solidFill>
              </a:rPr>
              <a:t>错误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410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修饰指针：常量指针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00CC"/>
                </a:solidFill>
              </a:rPr>
              <a:t>char </a:t>
            </a:r>
            <a:r>
              <a:rPr lang="en-US" altLang="zh-CN" b="1" dirty="0" err="1" smtClean="0"/>
              <a:t>ch</a:t>
            </a:r>
            <a:r>
              <a:rPr lang="en-US" altLang="zh-CN" b="1" dirty="0" smtClean="0"/>
              <a:t> = 'a', ch1 = 'x' ;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00CC"/>
                </a:solidFill>
              </a:rPr>
              <a:t>	const char</a:t>
            </a:r>
            <a:r>
              <a:rPr lang="en-US" altLang="zh-CN" b="1" dirty="0" smtClean="0"/>
              <a:t> *ptr1 = &amp;</a:t>
            </a:r>
            <a:r>
              <a:rPr lang="en-US" altLang="zh-CN" b="1" dirty="0" err="1" smtClean="0"/>
              <a:t>ch</a:t>
            </a:r>
            <a:r>
              <a:rPr lang="en-US" altLang="zh-CN" b="1" dirty="0" smtClean="0"/>
              <a:t>; </a:t>
            </a:r>
            <a:r>
              <a:rPr lang="en-US" altLang="zh-CN" b="1" dirty="0" smtClean="0">
                <a:solidFill>
                  <a:srgbClr val="336600"/>
                </a:solidFill>
              </a:rPr>
              <a:t>//ptr1</a:t>
            </a:r>
            <a:r>
              <a:rPr lang="zh-CN" altLang="en-US" b="1" dirty="0" smtClean="0">
                <a:solidFill>
                  <a:srgbClr val="336600"/>
                </a:solidFill>
              </a:rPr>
              <a:t>是常量指针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*</a:t>
            </a:r>
            <a:r>
              <a:rPr lang="en-US" altLang="zh-CN" b="1" dirty="0" smtClean="0"/>
              <a:t>ptr1 = 'b'; </a:t>
            </a:r>
            <a:r>
              <a:rPr lang="en-US" altLang="zh-CN" b="1" dirty="0" smtClean="0">
                <a:solidFill>
                  <a:srgbClr val="336600"/>
                </a:solidFill>
              </a:rPr>
              <a:t>//</a:t>
            </a:r>
            <a:r>
              <a:rPr lang="zh-CN" altLang="en-US" b="1" dirty="0" smtClean="0">
                <a:solidFill>
                  <a:srgbClr val="336600"/>
                </a:solidFill>
              </a:rPr>
              <a:t>错误，只能做</a:t>
            </a:r>
            <a:r>
              <a:rPr lang="en-US" altLang="zh-CN" b="1" dirty="0" err="1" smtClean="0">
                <a:solidFill>
                  <a:srgbClr val="336600"/>
                </a:solidFill>
              </a:rPr>
              <a:t>ch</a:t>
            </a:r>
            <a:r>
              <a:rPr lang="en-US" altLang="zh-CN" b="1" dirty="0" smtClean="0">
                <a:solidFill>
                  <a:srgbClr val="336600"/>
                </a:solidFill>
              </a:rPr>
              <a:t>= 'b'</a:t>
            </a:r>
          </a:p>
          <a:p>
            <a:pPr>
              <a:buNone/>
            </a:pPr>
            <a:r>
              <a:rPr lang="en-US" altLang="zh-CN" b="1" dirty="0" smtClean="0"/>
              <a:t>	ptr1 = &amp;ch1;  </a:t>
            </a:r>
            <a:r>
              <a:rPr lang="en-US" altLang="zh-CN" b="1" dirty="0" smtClean="0">
                <a:solidFill>
                  <a:srgbClr val="336600"/>
                </a:solidFill>
              </a:rPr>
              <a:t>//</a:t>
            </a:r>
            <a:r>
              <a:rPr lang="zh-CN" altLang="en-US" b="1" dirty="0" smtClean="0">
                <a:solidFill>
                  <a:srgbClr val="336600"/>
                </a:solidFill>
              </a:rPr>
              <a:t>正确</a:t>
            </a:r>
            <a:endParaRPr lang="zh-CN" altLang="en-US" b="1" dirty="0" smtClean="0"/>
          </a:p>
          <a:p>
            <a:r>
              <a:rPr lang="zh-CN" altLang="en-US" b="1" dirty="0" smtClean="0"/>
              <a:t>备注：数型常量本身没有地址。</a:t>
            </a:r>
            <a:r>
              <a:rPr lang="en-US" altLang="zh-CN" b="1" dirty="0" smtClean="0"/>
              <a:t> 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如</a:t>
            </a:r>
            <a:r>
              <a:rPr lang="en-US" altLang="zh-CN" b="1" dirty="0" smtClean="0"/>
              <a:t>int *p=&amp;20</a:t>
            </a:r>
            <a:r>
              <a:rPr lang="zh-CN" altLang="en-US" b="1" dirty="0" smtClean="0"/>
              <a:t>是错误的。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741957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深入掌握指针、数组和</a:t>
            </a:r>
            <a:r>
              <a:rPr lang="en-US" altLang="zh-CN" dirty="0" smtClean="0"/>
              <a:t>*</a:t>
            </a:r>
            <a:r>
              <a:rPr lang="zh-CN" altLang="en-US" dirty="0" smtClean="0"/>
              <a:t>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167618"/>
            <a:ext cx="7950852" cy="52458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比较两种用法的区别和效果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int a[10],*p=</a:t>
            </a:r>
            <a:r>
              <a:rPr lang="en-US" altLang="zh-CN" dirty="0" err="1" smtClean="0"/>
              <a:t>a,i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	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=0;i&lt;10;i++)	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&gt;&gt;p[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  //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&gt;&gt;*p++; </a:t>
            </a:r>
          </a:p>
          <a:p>
            <a:pPr>
              <a:buNone/>
            </a:pPr>
            <a:r>
              <a:rPr lang="en-US" altLang="zh-CN" dirty="0" smtClean="0"/>
              <a:t>	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=0;i&lt;10;i++)	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&lt;&lt;p[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  //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&lt;&lt;*p++; </a:t>
            </a:r>
          </a:p>
          <a:p>
            <a:r>
              <a:rPr lang="zh-CN" altLang="en-US" i="1" dirty="0" smtClean="0"/>
              <a:t>重要</a:t>
            </a:r>
            <a:r>
              <a:rPr lang="en-US" altLang="zh-CN" i="1" dirty="0" smtClean="0"/>
              <a:t>TIPS1</a:t>
            </a:r>
            <a:r>
              <a:rPr lang="zh-CN" altLang="en-US" i="1" dirty="0" smtClean="0"/>
              <a:t>：使用指针时，必须时刻注意指针当时的位置</a:t>
            </a:r>
            <a:endParaRPr lang="en-US" altLang="zh-CN" i="1" dirty="0" smtClean="0"/>
          </a:p>
          <a:p>
            <a:r>
              <a:rPr lang="zh-CN" altLang="en-US" i="1" dirty="0" smtClean="0"/>
              <a:t>重要</a:t>
            </a:r>
            <a:r>
              <a:rPr lang="en-US" altLang="zh-CN" i="1" dirty="0" smtClean="0"/>
              <a:t>TIPS2</a:t>
            </a:r>
            <a:r>
              <a:rPr lang="zh-CN" altLang="en-US" i="1" dirty="0" smtClean="0"/>
              <a:t>：间接运算符和大部分单目运算符等级一样，由右往左计算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1967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*</a:t>
            </a:r>
            <a:r>
              <a:rPr kumimoji="1" lang="zh-CN" altLang="en-US" dirty="0" smtClean="0"/>
              <a:t>号和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号的运算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int a[5] = {1 , 2 , 3 , 4 , 5} , *p = a , i;</a:t>
            </a:r>
            <a:endParaRPr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cout &lt;&lt; *p++ &lt;&lt; endl;	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//1</a:t>
            </a:r>
          </a:p>
          <a:p>
            <a:pPr marL="0" indent="0">
              <a:buNone/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cout &lt;&lt; (*p)++ &lt;&lt; endl;	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 //2</a:t>
            </a:r>
          </a:p>
          <a:p>
            <a:pPr marL="0" indent="0">
              <a:buNone/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cout &lt;&lt; ++*p &lt;&lt; endl;	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  //4</a:t>
            </a:r>
          </a:p>
          <a:p>
            <a:pPr marL="0" indent="0">
              <a:buNone/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cout &lt;&lt; *++p &lt;&lt; endl;	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//3</a:t>
            </a:r>
          </a:p>
          <a:p>
            <a:pPr marL="0" indent="0">
              <a:buNone/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for(i = 0 ; i &lt; 5 ; ++i)		</a:t>
            </a:r>
            <a:endParaRPr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	cout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&lt;&lt; a[i] &lt;&lt; ' ';	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   //1 4 3 4 5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2414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 smtClean="0"/>
              <a:t>指针与函数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434905"/>
            <a:ext cx="7704667" cy="497859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回忆函数参数传递的方式：值传递和引用传递</a:t>
            </a:r>
            <a:endParaRPr lang="en-US" altLang="zh-CN" dirty="0" smtClean="0"/>
          </a:p>
          <a:p>
            <a:r>
              <a:rPr lang="zh-CN" altLang="en-US" dirty="0" smtClean="0"/>
              <a:t>特别的，当整个数</a:t>
            </a:r>
            <a:r>
              <a:rPr lang="zh-CN" altLang="en-US" dirty="0"/>
              <a:t>组作为参数时，传递的只是数组的首地址，而并不会将整个数组复制一遍给形参数组。</a:t>
            </a:r>
            <a:endParaRPr lang="en-US" altLang="zh-CN" dirty="0"/>
          </a:p>
          <a:p>
            <a:r>
              <a:rPr lang="zh-CN" altLang="en-US" dirty="0" smtClean="0"/>
              <a:t>形参数组虽然有数组的外表，但其实只是指针而已，因此其长度可忽略。实参只能是数组名</a:t>
            </a:r>
            <a:r>
              <a:rPr lang="zh-CN" altLang="en-US" dirty="0"/>
              <a:t>，而不能带任何括号。</a:t>
            </a:r>
            <a:endParaRPr lang="en-US" altLang="zh-CN" dirty="0"/>
          </a:p>
          <a:p>
            <a:r>
              <a:rPr lang="zh-CN" altLang="en-US" dirty="0" smtClean="0"/>
              <a:t>在定义函数时，往往需要增加一个整形的参数用来控制数组的长度。</a:t>
            </a:r>
            <a:endParaRPr lang="en-US" altLang="zh-CN" dirty="0" smtClean="0"/>
          </a:p>
          <a:p>
            <a:r>
              <a:rPr lang="zh-CN" altLang="en-US" dirty="0" smtClean="0"/>
              <a:t>因为形参数组和实参数组合二为一，可以起到类似引用的效果。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84330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例：用函数将数组翻转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2874" y="1237957"/>
            <a:ext cx="7849772" cy="53879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int main()</a:t>
            </a:r>
          </a:p>
          <a:p>
            <a:pPr>
              <a:buNone/>
            </a:pPr>
            <a:r>
              <a:rPr lang="en-US" altLang="zh-CN" dirty="0" smtClean="0"/>
              <a:t>{	void inv(int x[ ],int n); </a:t>
            </a:r>
          </a:p>
          <a:p>
            <a:pPr>
              <a:buNone/>
            </a:pPr>
            <a:r>
              <a:rPr lang="en-US" altLang="zh-CN" dirty="0" smtClean="0"/>
              <a:t>	int </a:t>
            </a:r>
            <a:r>
              <a:rPr lang="en-US" altLang="zh-CN" dirty="0" err="1" smtClean="0"/>
              <a:t>i,a</a:t>
            </a:r>
            <a:r>
              <a:rPr lang="en-US" altLang="zh-CN" dirty="0" smtClean="0"/>
              <a:t>[10]={3,7,9,11,0,6,7,5,4,2};</a:t>
            </a:r>
          </a:p>
          <a:p>
            <a:pPr>
              <a:buNone/>
            </a:pPr>
            <a:r>
              <a:rPr lang="en-US" altLang="zh-CN" dirty="0" smtClean="0"/>
              <a:t>	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=0;i&lt;10;i++)</a:t>
            </a:r>
          </a:p>
          <a:p>
            <a:pPr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]&lt;&lt;'\t';</a:t>
            </a:r>
          </a:p>
          <a:p>
            <a:pPr>
              <a:buNone/>
            </a:pPr>
            <a:r>
              <a:rPr lang="en-US" altLang="zh-CN" dirty="0" smtClean="0"/>
              <a:t>	inv(a,10); </a:t>
            </a:r>
          </a:p>
          <a:p>
            <a:pPr>
              <a:buNone/>
            </a:pPr>
            <a:r>
              <a:rPr lang="en-US" altLang="zh-CN" dirty="0" smtClean="0"/>
              <a:t>	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=0;i&lt;10;i++)</a:t>
            </a:r>
          </a:p>
          <a:p>
            <a:pPr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]&lt;&lt;'\t'; }</a:t>
            </a: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8440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例：用函数将数组翻转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82133" y="1852430"/>
            <a:ext cx="7704667" cy="408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void inv(int x[ ],int n) </a:t>
            </a:r>
          </a:p>
          <a:p>
            <a:pPr>
              <a:buNone/>
            </a:pPr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dirty="0" smtClean="0"/>
              <a:t>	int </a:t>
            </a:r>
            <a:r>
              <a:rPr lang="en-US" altLang="zh-CN" dirty="0" err="1" smtClean="0"/>
              <a:t>temp,i,j,m</a:t>
            </a:r>
            <a:r>
              <a:rPr lang="en-US" altLang="zh-CN" dirty="0" smtClean="0"/>
              <a:t>=(n-1)/2;</a:t>
            </a:r>
          </a:p>
          <a:p>
            <a:pPr>
              <a:buNone/>
            </a:pPr>
            <a:r>
              <a:rPr lang="en-US" altLang="zh-CN" dirty="0" smtClean="0"/>
              <a:t>	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=0;i&lt;=</a:t>
            </a:r>
            <a:r>
              <a:rPr lang="en-US" altLang="zh-CN" dirty="0" err="1" smtClean="0"/>
              <a:t>m;i</a:t>
            </a:r>
            <a:r>
              <a:rPr lang="en-US" altLang="zh-CN" dirty="0" smtClean="0"/>
              <a:t>++)</a:t>
            </a:r>
          </a:p>
          <a:p>
            <a:pPr>
              <a:buNone/>
            </a:pPr>
            <a:r>
              <a:rPr lang="en-US" altLang="zh-CN" dirty="0" smtClean="0"/>
              <a:t>	{		j=n-1-i;</a:t>
            </a:r>
          </a:p>
          <a:p>
            <a:pPr>
              <a:buNone/>
            </a:pPr>
            <a:r>
              <a:rPr lang="en-US" altLang="zh-CN" dirty="0" smtClean="0"/>
              <a:t>			temp=x[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];x[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]=x[j];x[j]=temp; </a:t>
            </a:r>
          </a:p>
          <a:p>
            <a:pPr>
              <a:buNone/>
            </a:pPr>
            <a:r>
              <a:rPr lang="en-US" altLang="zh-CN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156673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例：用函数将数组翻转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本例当中，形参数组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只是假象，其本质是个指针。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因为指针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会得到实参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的值，因此</a:t>
            </a:r>
            <a:r>
              <a:rPr kumimoji="1" lang="en-US" altLang="zh-CN" dirty="0" smtClean="0"/>
              <a:t>x[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就是</a:t>
            </a:r>
            <a:r>
              <a:rPr kumimoji="1" lang="en-US" altLang="zh-CN" dirty="0" smtClean="0"/>
              <a:t>a[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。对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进行了翻转，也就将实参数组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翻转了。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整形变量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的作用用来控制数组的大小，往往不可少。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006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经典算法：用函数交换两个数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4" y="1350497"/>
            <a:ext cx="7641362" cy="5247251"/>
          </a:xfrm>
        </p:spPr>
        <p:txBody>
          <a:bodyPr>
            <a:noAutofit/>
          </a:bodyPr>
          <a:lstStyle/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void swap(double *d1,double *d2)</a:t>
            </a:r>
          </a:p>
          <a:p>
            <a:pPr>
              <a:buNone/>
            </a:pPr>
            <a:r>
              <a:rPr lang="en-US" altLang="zh-CN" dirty="0" smtClean="0"/>
              <a:t>{	double temp;	</a:t>
            </a:r>
          </a:p>
          <a:p>
            <a:pPr>
              <a:buNone/>
            </a:pPr>
            <a:r>
              <a:rPr lang="en-US" altLang="zh-CN" dirty="0" smtClean="0"/>
              <a:t>	temp=*d1;*d1=*d2;*d2=temp; }</a:t>
            </a:r>
          </a:p>
          <a:p>
            <a:pPr>
              <a:buNone/>
            </a:pPr>
            <a:r>
              <a:rPr lang="en-US" altLang="zh-CN" dirty="0" smtClean="0"/>
              <a:t>int main(void)</a:t>
            </a:r>
          </a:p>
          <a:p>
            <a:pPr>
              <a:buNone/>
            </a:pPr>
            <a:r>
              <a:rPr lang="en-US" altLang="zh-CN" dirty="0" smtClean="0"/>
              <a:t>{		double 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;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</a:t>
            </a:r>
            <a:r>
              <a:rPr lang="zh-CN" altLang="en-US" dirty="0" smtClean="0"/>
              <a:t>请输入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的值：</a:t>
            </a:r>
            <a:r>
              <a:rPr lang="en-US" altLang="zh-CN" dirty="0" smtClean="0"/>
              <a:t>";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&gt;&gt;x&gt;&gt;y;</a:t>
            </a:r>
          </a:p>
          <a:p>
            <a:pPr>
              <a:buNone/>
            </a:pPr>
            <a:r>
              <a:rPr lang="en-US" altLang="zh-CN" dirty="0" smtClean="0"/>
              <a:t>		swap(&amp;</a:t>
            </a:r>
            <a:r>
              <a:rPr lang="en-US" altLang="zh-CN" dirty="0" err="1" smtClean="0"/>
              <a:t>x,&amp;y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&lt;&lt;x&lt;&lt;'\t'&lt;&lt;y&lt;&lt;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}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99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直接和间接赋值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mr-IN" altLang="zh-CN" dirty="0">
                <a:latin typeface="微软雅黑"/>
                <a:ea typeface="微软雅黑"/>
                <a:cs typeface="微软雅黑"/>
              </a:rPr>
              <a:t>int main()</a:t>
            </a:r>
          </a:p>
          <a:p>
            <a:pPr marL="0" indent="0">
              <a:buNone/>
            </a:pPr>
            <a:r>
              <a:rPr kumimoji="1" lang="mr-IN" altLang="zh-CN" dirty="0">
                <a:latin typeface="微软雅黑"/>
                <a:ea typeface="微软雅黑"/>
                <a:cs typeface="微软雅黑"/>
              </a:rPr>
              <a:t>{</a:t>
            </a:r>
          </a:p>
          <a:p>
            <a:pPr marL="0" indent="0">
              <a:buNone/>
            </a:pPr>
            <a:r>
              <a:rPr kumimoji="1" lang="mr-IN" altLang="zh-CN" dirty="0">
                <a:latin typeface="微软雅黑"/>
                <a:ea typeface="微软雅黑"/>
                <a:cs typeface="微软雅黑"/>
              </a:rPr>
              <a:t>	</a:t>
            </a:r>
            <a:r>
              <a:rPr kumimoji="1" lang="mr-IN" altLang="zh-CN" dirty="0" smtClean="0">
                <a:latin typeface="微软雅黑"/>
                <a:ea typeface="微软雅黑"/>
                <a:cs typeface="微软雅黑"/>
              </a:rPr>
              <a:t>int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a</a:t>
            </a:r>
            <a:r>
              <a:rPr kumimoji="1" lang="mr-IN" altLang="zh-CN" dirty="0" smtClean="0">
                <a:latin typeface="微软雅黑"/>
                <a:ea typeface="微软雅黑"/>
                <a:cs typeface="微软雅黑"/>
              </a:rPr>
              <a:t>, </a:t>
            </a:r>
            <a:r>
              <a:rPr kumimoji="1" lang="mr-IN" altLang="zh-CN" dirty="0">
                <a:latin typeface="微软雅黑"/>
                <a:ea typeface="微软雅黑"/>
                <a:cs typeface="微软雅黑"/>
              </a:rPr>
              <a:t>*p = &amp;a</a:t>
            </a:r>
            <a:r>
              <a:rPr kumimoji="1" lang="mr-IN" altLang="zh-CN" dirty="0" smtClean="0">
                <a:latin typeface="微软雅黑"/>
                <a:ea typeface="微软雅黑"/>
                <a:cs typeface="微软雅黑"/>
              </a:rPr>
              <a:t>;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	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a = 2; //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直接赋值</a:t>
            </a:r>
            <a:endParaRPr kumimoji="1" lang="mr-IN" altLang="zh-CN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mr-IN" altLang="zh-CN" dirty="0">
                <a:latin typeface="微软雅黑"/>
                <a:ea typeface="微软雅黑"/>
                <a:cs typeface="微软雅黑"/>
              </a:rPr>
              <a:t>	cout &lt;&lt; a &lt;&lt; </a:t>
            </a:r>
            <a:r>
              <a:rPr kumimoji="1" lang="mr-IN" altLang="zh-CN" dirty="0" smtClean="0">
                <a:cs typeface="微软雅黑"/>
              </a:rPr>
              <a:t>' ' </a:t>
            </a:r>
            <a:r>
              <a:rPr kumimoji="1" lang="mr-IN" altLang="zh-CN" dirty="0" smtClean="0">
                <a:latin typeface="微软雅黑"/>
                <a:ea typeface="微软雅黑"/>
                <a:cs typeface="微软雅黑"/>
              </a:rPr>
              <a:t>&lt;</a:t>
            </a:r>
            <a:r>
              <a:rPr kumimoji="1" lang="mr-IN" altLang="zh-CN" dirty="0">
                <a:latin typeface="微软雅黑"/>
                <a:ea typeface="微软雅黑"/>
                <a:cs typeface="微软雅黑"/>
              </a:rPr>
              <a:t>&lt; *p &lt;&lt; endl</a:t>
            </a:r>
            <a:r>
              <a:rPr kumimoji="1" lang="mr-IN" altLang="zh-CN" dirty="0" smtClean="0">
                <a:latin typeface="微软雅黑"/>
                <a:ea typeface="微软雅黑"/>
                <a:cs typeface="微软雅黑"/>
              </a:rPr>
              <a:t>;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mr-IN" altLang="zh-CN" dirty="0">
                <a:cs typeface="微软雅黑"/>
              </a:rPr>
              <a:t>//2 2 </a:t>
            </a:r>
            <a:endParaRPr kumimoji="1" lang="mr-IN" altLang="zh-CN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mr-IN" altLang="zh-CN" dirty="0">
                <a:latin typeface="微软雅黑"/>
                <a:ea typeface="微软雅黑"/>
                <a:cs typeface="微软雅黑"/>
              </a:rPr>
              <a:t>	*p = 3</a:t>
            </a:r>
            <a:r>
              <a:rPr kumimoji="1" lang="mr-IN" altLang="zh-CN" dirty="0" smtClean="0">
                <a:latin typeface="微软雅黑"/>
                <a:ea typeface="微软雅黑"/>
                <a:cs typeface="微软雅黑"/>
              </a:rPr>
              <a:t>;</a:t>
            </a:r>
            <a:r>
              <a:rPr kumimoji="1" lang="en-US" altLang="zh-CN" dirty="0">
                <a:cs typeface="微软雅黑"/>
              </a:rPr>
              <a:t> /</a:t>
            </a:r>
            <a:r>
              <a:rPr kumimoji="1" lang="en-US" altLang="zh-CN" dirty="0" smtClean="0">
                <a:cs typeface="微软雅黑"/>
              </a:rPr>
              <a:t>/</a:t>
            </a:r>
            <a:r>
              <a:rPr kumimoji="1" lang="zh-CN" altLang="en-US" dirty="0" smtClean="0">
                <a:cs typeface="微软雅黑"/>
              </a:rPr>
              <a:t>间接赋值</a:t>
            </a:r>
            <a:endParaRPr kumimoji="1" lang="mr-IN" altLang="zh-CN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mr-IN" altLang="zh-CN" dirty="0" smtClean="0">
                <a:latin typeface="微软雅黑"/>
                <a:ea typeface="微软雅黑"/>
                <a:cs typeface="微软雅黑"/>
              </a:rPr>
              <a:t>	cout &lt;&lt; a &lt;&lt; ' ' &lt;&lt; *p &lt;&lt; endl;</a:t>
            </a:r>
            <a:r>
              <a:rPr kumimoji="1" lang="mr-IN" altLang="zh-CN" dirty="0">
                <a:cs typeface="微软雅黑"/>
              </a:rPr>
              <a:t> /</a:t>
            </a:r>
            <a:r>
              <a:rPr kumimoji="1" lang="mr-IN" altLang="zh-CN" dirty="0" smtClean="0">
                <a:cs typeface="微软雅黑"/>
              </a:rPr>
              <a:t>/</a:t>
            </a:r>
            <a:r>
              <a:rPr kumimoji="1" lang="en-US" altLang="zh-CN" dirty="0" smtClean="0">
                <a:cs typeface="微软雅黑"/>
              </a:rPr>
              <a:t>3</a:t>
            </a:r>
            <a:r>
              <a:rPr kumimoji="1" lang="mr-IN" altLang="zh-CN" dirty="0" smtClean="0">
                <a:cs typeface="微软雅黑"/>
              </a:rPr>
              <a:t> </a:t>
            </a:r>
            <a:r>
              <a:rPr kumimoji="1" lang="en-US" altLang="zh-CN" dirty="0">
                <a:cs typeface="微软雅黑"/>
              </a:rPr>
              <a:t>3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mr-IN" altLang="zh-CN" dirty="0" smtClean="0">
                <a:latin typeface="微软雅黑"/>
                <a:ea typeface="微软雅黑"/>
                <a:cs typeface="微软雅黑"/>
              </a:rPr>
              <a:t>}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2968774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经典算法：用函数交换两个数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思考：这样修改可以吗？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void swap(double *d1,double *d2)</a:t>
            </a:r>
          </a:p>
          <a:p>
            <a:pPr>
              <a:buNone/>
            </a:pPr>
            <a:r>
              <a:rPr lang="en-US" altLang="zh-CN" dirty="0" smtClean="0"/>
              <a:t>{	double *temp;	</a:t>
            </a:r>
          </a:p>
          <a:p>
            <a:pPr>
              <a:buNone/>
            </a:pPr>
            <a:r>
              <a:rPr lang="en-US" altLang="zh-CN" dirty="0" smtClean="0"/>
              <a:t>	temp=d1; d1=d2; d2=temp; }</a:t>
            </a:r>
          </a:p>
          <a:p>
            <a:r>
              <a:rPr lang="zh-CN" altLang="en-US" dirty="0" smtClean="0"/>
              <a:t>思考：如果不使用函数，上述方法可行吗？还有其他实现方法吗？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3932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总结：关于交换问题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995229"/>
              </p:ext>
            </p:extLst>
          </p:nvPr>
        </p:nvGraphicFramePr>
        <p:xfrm>
          <a:off x="1067069" y="1366911"/>
          <a:ext cx="7704138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069"/>
                <a:gridCol w="38520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+mj-ea"/>
                          <a:ea typeface="+mj-ea"/>
                        </a:rPr>
                        <a:t>交换方式</a:t>
                      </a:r>
                      <a:endParaRPr lang="zh-CN" altLang="en-US" sz="2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+mj-ea"/>
                          <a:ea typeface="+mj-ea"/>
                        </a:rPr>
                        <a:t>是否可行</a:t>
                      </a:r>
                      <a:endParaRPr lang="zh-CN" altLang="en-US" sz="2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latin typeface="+mj-ea"/>
                          <a:ea typeface="+mj-ea"/>
                        </a:rPr>
                        <a:t>变量直接交换</a:t>
                      </a:r>
                      <a:endParaRPr lang="zh-CN" altLang="en-US" sz="2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latin typeface="+mj-ea"/>
                          <a:ea typeface="+mj-ea"/>
                        </a:rPr>
                        <a:t>可行</a:t>
                      </a:r>
                      <a:endParaRPr lang="zh-CN" altLang="en-US" sz="2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latin typeface="+mj-ea"/>
                          <a:ea typeface="+mj-ea"/>
                        </a:rPr>
                        <a:t>函数内直接交换形参</a:t>
                      </a:r>
                      <a:endParaRPr lang="zh-CN" altLang="en-US" sz="2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latin typeface="+mj-ea"/>
                          <a:ea typeface="+mj-ea"/>
                        </a:rPr>
                        <a:t>不可行</a:t>
                      </a:r>
                      <a:endParaRPr lang="zh-CN" altLang="en-US" sz="2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latin typeface="+mj-ea"/>
                          <a:ea typeface="+mj-ea"/>
                        </a:rPr>
                        <a:t>通过指针交换数据本身</a:t>
                      </a:r>
                      <a:endParaRPr lang="zh-CN" altLang="en-US" sz="2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latin typeface="+mj-ea"/>
                          <a:ea typeface="+mj-ea"/>
                        </a:rPr>
                        <a:t>可行</a:t>
                      </a:r>
                      <a:endParaRPr lang="zh-CN" altLang="en-US" sz="2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dirty="0" smtClean="0">
                          <a:latin typeface="+mj-ea"/>
                          <a:ea typeface="+mj-ea"/>
                        </a:rPr>
                        <a:t>交换数据的指针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latin typeface="+mj-ea"/>
                          <a:ea typeface="+mj-ea"/>
                        </a:rPr>
                        <a:t>不可行</a:t>
                      </a:r>
                      <a:endParaRPr lang="zh-CN" altLang="en-US" sz="2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latin typeface="+mj-ea"/>
                          <a:ea typeface="+mj-ea"/>
                        </a:rPr>
                        <a:t>函数内交换指针指向</a:t>
                      </a:r>
                      <a:endParaRPr lang="zh-CN" altLang="en-US" sz="2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latin typeface="+mj-ea"/>
                          <a:ea typeface="+mj-ea"/>
                        </a:rPr>
                        <a:t>可行</a:t>
                      </a:r>
                      <a:endParaRPr lang="zh-CN" altLang="en-US" sz="2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dirty="0" smtClean="0">
                          <a:latin typeface="+mj-ea"/>
                          <a:ea typeface="+mj-ea"/>
                        </a:rPr>
                        <a:t>函数内交换指针本身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latin typeface="+mj-ea"/>
                          <a:ea typeface="+mj-ea"/>
                        </a:rPr>
                        <a:t>不可行</a:t>
                      </a:r>
                      <a:endParaRPr lang="zh-CN" altLang="en-US" sz="2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latin typeface="+mj-ea"/>
                          <a:ea typeface="+mj-ea"/>
                        </a:rPr>
                        <a:t>直接通过引用交换</a:t>
                      </a:r>
                      <a:endParaRPr lang="zh-CN" altLang="en-US" sz="2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latin typeface="+mj-ea"/>
                          <a:ea typeface="+mj-ea"/>
                        </a:rPr>
                        <a:t>可行</a:t>
                      </a:r>
                      <a:endParaRPr lang="zh-CN" altLang="en-US" sz="2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latin typeface="+mj-ea"/>
                          <a:ea typeface="+mj-ea"/>
                        </a:rPr>
                        <a:t>函数内引用参数进行交换</a:t>
                      </a:r>
                      <a:endParaRPr lang="zh-CN" altLang="en-US" sz="2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latin typeface="+mj-ea"/>
                          <a:ea typeface="+mj-ea"/>
                        </a:rPr>
                        <a:t>可行</a:t>
                      </a:r>
                      <a:endParaRPr lang="zh-CN" altLang="en-US" sz="2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2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总结：简单问题深刻体现指针操作本质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18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5.5 </a:t>
            </a:r>
            <a:r>
              <a:rPr lang="zh-CN" altLang="en-US" sz="4000" dirty="0" smtClean="0"/>
              <a:t>字符串处理：贯穿全书的主线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学习要点一：字符串、字符数组和字符指针三者的区别与联系</a:t>
            </a:r>
            <a:endParaRPr lang="en-US" altLang="zh-CN" dirty="0" smtClean="0"/>
          </a:p>
          <a:p>
            <a:r>
              <a:rPr lang="zh-CN" altLang="en-US" dirty="0" smtClean="0"/>
              <a:t>学习要点二：字符串的相关常用算法（拷贝、拼接、求长度、比较、倒序等）</a:t>
            </a:r>
            <a:endParaRPr lang="en-US" altLang="zh-CN" dirty="0" smtClean="0"/>
          </a:p>
          <a:p>
            <a:r>
              <a:rPr lang="zh-CN" altLang="en-US" dirty="0" smtClean="0"/>
              <a:t>学习要点三：字符串的常用处理函数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491026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学习字符串处理的顺序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982133" y="1676401"/>
          <a:ext cx="7704667" cy="399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704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 smtClean="0"/>
              <a:t>字符串常量、字符数组和字符指针</a:t>
            </a:r>
            <a:endParaRPr lang="zh-CN" altLang="en-US" sz="3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字符串：一连串连续的字符就是字符串。例如人名、地址名、基因序列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字符串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常量</a:t>
            </a:r>
            <a:r>
              <a:rPr lang="zh-CN" altLang="en-US" dirty="0" smtClean="0"/>
              <a:t>：用双引号包括起来，以字符</a:t>
            </a:r>
            <a:r>
              <a:rPr lang="en-US" altLang="zh-CN" dirty="0" smtClean="0"/>
              <a:t>‘\0’</a:t>
            </a:r>
            <a:r>
              <a:rPr lang="zh-CN" altLang="en-US" dirty="0" smtClean="0"/>
              <a:t>结尾的一串字符，内容不能修改</a:t>
            </a:r>
            <a:endParaRPr lang="en-US" altLang="zh-CN" dirty="0" smtClean="0"/>
          </a:p>
          <a:p>
            <a:r>
              <a:rPr lang="zh-CN" altLang="en-US" dirty="0" smtClean="0"/>
              <a:t>字符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数组</a:t>
            </a:r>
            <a:r>
              <a:rPr lang="zh-CN" altLang="en-US" dirty="0" smtClean="0"/>
              <a:t>：用数组存放字符串，必须以</a:t>
            </a:r>
            <a:r>
              <a:rPr lang="en-US" altLang="zh-CN" dirty="0" smtClean="0"/>
              <a:t>‘\0’</a:t>
            </a:r>
            <a:r>
              <a:rPr lang="zh-CN" altLang="en-US" dirty="0" smtClean="0"/>
              <a:t>结尾。和普通数组相比，有特别的处理方式</a:t>
            </a:r>
            <a:endParaRPr lang="en-US" altLang="zh-CN" dirty="0" smtClean="0"/>
          </a:p>
          <a:p>
            <a:r>
              <a:rPr lang="zh-CN" altLang="en-US" dirty="0" smtClean="0"/>
              <a:t>字符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指针</a:t>
            </a:r>
            <a:r>
              <a:rPr lang="zh-CN" altLang="en-US" dirty="0" smtClean="0"/>
              <a:t>：指向字符数组进行操作，特别注意和字符数组名字的区别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58500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字符串操作的注意点：</a:t>
            </a:r>
            <a:r>
              <a:rPr lang="en-US" altLang="zh-CN" dirty="0" smtClean="0"/>
              <a:t> ‘\0’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‘\0’</a:t>
            </a:r>
            <a:r>
              <a:rPr lang="zh-CN" altLang="en-US" dirty="0" smtClean="0"/>
              <a:t>在字符串操作当中有非常重要的作用，是判断字符串是否结束的基本标记。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	</a:t>
            </a:r>
            <a:r>
              <a:rPr lang="zh-CN" altLang="en-US" dirty="0" smtClean="0"/>
              <a:t>字符串常量在内存中自带</a:t>
            </a:r>
            <a:r>
              <a:rPr lang="en-US" altLang="zh-CN" dirty="0" smtClean="0"/>
              <a:t>‘\0’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	</a:t>
            </a:r>
            <a:r>
              <a:rPr lang="zh-CN" altLang="en-US" dirty="0" smtClean="0"/>
              <a:t>字符数组保存字符串需注意是否包含</a:t>
            </a:r>
            <a:r>
              <a:rPr lang="en-US" altLang="zh-CN" dirty="0" smtClean="0"/>
              <a:t>‘\0’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	</a:t>
            </a:r>
            <a:r>
              <a:rPr lang="zh-CN" altLang="en-US" dirty="0" smtClean="0"/>
              <a:t>所有的字符串处理算法都围绕</a:t>
            </a:r>
            <a:r>
              <a:rPr lang="en-US" altLang="zh-CN" dirty="0" smtClean="0"/>
              <a:t>‘\0’</a:t>
            </a:r>
            <a:r>
              <a:rPr lang="zh-CN" altLang="en-US" dirty="0" smtClean="0"/>
              <a:t>展开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8911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字符串常量的真相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语言中，字符串常量代表的类型为常量数组，因此可以将其转换为字符常量指针类型，其值为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内存当中的首地址</a:t>
            </a:r>
            <a:r>
              <a:rPr lang="zh-CN" altLang="en-US" dirty="0" smtClean="0"/>
              <a:t>（给字符数组初始化例外）。</a:t>
            </a:r>
            <a:endParaRPr lang="en-US" altLang="zh-CN" dirty="0" smtClean="0"/>
          </a:p>
          <a:p>
            <a:r>
              <a:rPr lang="zh-CN" altLang="en-US" dirty="0" smtClean="0"/>
              <a:t>使用范例：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</a:t>
            </a:r>
            <a:r>
              <a:rPr lang="en-US" altLang="zh-CN" dirty="0" err="1" smtClean="0"/>
              <a:t>sizeof</a:t>
            </a:r>
            <a:r>
              <a:rPr lang="en-US" altLang="zh-CN" dirty="0"/>
              <a:t>("</a:t>
            </a:r>
            <a:r>
              <a:rPr lang="en-US" altLang="zh-CN" dirty="0" smtClean="0"/>
              <a:t>Southeast</a:t>
            </a:r>
            <a:r>
              <a:rPr lang="en-US" altLang="zh-CN" dirty="0"/>
              <a:t>"</a:t>
            </a:r>
            <a:r>
              <a:rPr lang="en-US" altLang="zh-CN" dirty="0" smtClean="0"/>
              <a:t>); //10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char c[50] = "Southeast";</a:t>
            </a:r>
          </a:p>
          <a:p>
            <a:pPr>
              <a:buNone/>
            </a:pPr>
            <a:r>
              <a:rPr lang="en-US" altLang="zh-CN" dirty="0" smtClean="0"/>
              <a:t>	const char *p = </a:t>
            </a:r>
            <a:r>
              <a:rPr lang="en-US" altLang="zh-CN" dirty="0"/>
              <a:t>"Southeast";</a:t>
            </a:r>
          </a:p>
        </p:txBody>
      </p:sp>
    </p:spTree>
    <p:extLst>
      <p:ext uri="{BB962C8B-B14F-4D97-AF65-F5344CB8AC3E}">
        <p14:creationId xmlns:p14="http://schemas.microsoft.com/office/powerpoint/2010/main" val="326783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字符数组的特殊性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字符数组和普通数组的区别：普通数组一般严格注意数组的长度，而字符数组以</a:t>
            </a:r>
            <a:r>
              <a:rPr lang="en-US" altLang="zh-CN" dirty="0" smtClean="0"/>
              <a:t>‘\0’</a:t>
            </a:r>
            <a:r>
              <a:rPr lang="zh-CN" altLang="en-US" dirty="0" smtClean="0"/>
              <a:t>为终止标志，长度不重要</a:t>
            </a:r>
            <a:endParaRPr lang="en-US" altLang="zh-CN" dirty="0" smtClean="0"/>
          </a:p>
          <a:p>
            <a:r>
              <a:rPr lang="zh-CN" altLang="en-US" dirty="0" smtClean="0"/>
              <a:t>字符数组有特别的输入和输出方式，</a:t>
            </a:r>
            <a:r>
              <a:rPr lang="en-US" altLang="zh-CN" dirty="0" err="1" smtClean="0"/>
              <a:t>cout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cin</a:t>
            </a:r>
            <a:r>
              <a:rPr lang="zh-CN" altLang="en-US" dirty="0" smtClean="0"/>
              <a:t>等均对字符数组或字符指针特别重载</a:t>
            </a:r>
            <a:endParaRPr lang="en-US" altLang="zh-CN" dirty="0" smtClean="0"/>
          </a:p>
          <a:p>
            <a:r>
              <a:rPr lang="zh-CN" altLang="en-US" dirty="0" smtClean="0"/>
              <a:t>字符数组和字符指针的结合是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学习常见难点，称为</a:t>
            </a:r>
            <a:r>
              <a:rPr lang="en-US" altLang="zh-CN" dirty="0" smtClean="0"/>
              <a:t>C</a:t>
            </a:r>
            <a:r>
              <a:rPr lang="zh-CN" altLang="en-US" dirty="0" smtClean="0"/>
              <a:t>风格的字符串。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0455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字符数组的特殊性之初始化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	char c[] = "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";</a:t>
            </a:r>
          </a:p>
          <a:p>
            <a:pPr>
              <a:buNone/>
            </a:pPr>
            <a:r>
              <a:rPr lang="en-US" altLang="zh-CN" dirty="0" smtClean="0"/>
              <a:t>	//</a:t>
            </a:r>
            <a:r>
              <a:rPr lang="zh-CN" altLang="en-US" dirty="0" smtClean="0"/>
              <a:t>用字符串常量给数组</a:t>
            </a:r>
            <a:r>
              <a:rPr lang="en-US" altLang="zh-CN" dirty="0" smtClean="0"/>
              <a:t>c</a:t>
            </a:r>
            <a:r>
              <a:rPr lang="zh-CN" altLang="en-US" dirty="0" smtClean="0"/>
              <a:t>初始化，此时数组内共有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个字符，也就是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(c)</a:t>
            </a:r>
            <a:r>
              <a:rPr lang="zh-CN" altLang="en-US" dirty="0" smtClean="0"/>
              <a:t>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	char d[] = {'a' , 'b' , 'c'};</a:t>
            </a:r>
          </a:p>
          <a:p>
            <a:pPr>
              <a:buNone/>
            </a:pPr>
            <a:r>
              <a:rPr lang="en-US" altLang="zh-CN" dirty="0" smtClean="0"/>
              <a:t>	//</a:t>
            </a:r>
            <a:r>
              <a:rPr lang="zh-CN" altLang="en-US" dirty="0" smtClean="0"/>
              <a:t>传统的初始化风格，数组</a:t>
            </a:r>
            <a:r>
              <a:rPr lang="en-US" altLang="zh-CN" dirty="0" smtClean="0"/>
              <a:t>d</a:t>
            </a:r>
            <a:r>
              <a:rPr lang="zh-CN" altLang="en-US" dirty="0" smtClean="0"/>
              <a:t>内有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个字符，但没有包含结尾标记</a:t>
            </a:r>
            <a:r>
              <a:rPr lang="en-US" altLang="zh-CN" dirty="0" smtClean="0"/>
              <a:t>\0</a:t>
            </a:r>
            <a:r>
              <a:rPr lang="zh-CN" altLang="en-US" dirty="0" smtClean="0"/>
              <a:t>，所以不能当成字符串来使用。</a:t>
            </a:r>
            <a:endParaRPr lang="en-US" altLang="zh-CN" dirty="0" smtClean="0"/>
          </a:p>
          <a:p>
            <a:r>
              <a:rPr lang="en-US" altLang="zh-CN" dirty="0" smtClean="0"/>
              <a:t>	char d[5] = {'a' , 'b' , 'c'};</a:t>
            </a:r>
          </a:p>
          <a:p>
            <a:pPr>
              <a:buNone/>
            </a:pPr>
            <a:r>
              <a:rPr lang="en-US" altLang="zh-CN" dirty="0" smtClean="0"/>
              <a:t>	//</a:t>
            </a:r>
            <a:r>
              <a:rPr lang="zh-CN" altLang="en-US" dirty="0" smtClean="0"/>
              <a:t>传统的初始化风格，但因为初始化不完全，系统自动补充了数值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，正好就是结尾标记</a:t>
            </a:r>
            <a:r>
              <a:rPr lang="en-US" altLang="zh-CN" dirty="0" smtClean="0"/>
              <a:t>\0</a:t>
            </a:r>
            <a:r>
              <a:rPr lang="zh-CN" altLang="en-US" dirty="0" smtClean="0"/>
              <a:t>，因此也可以当成字符串使用。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2390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字符数组的特殊性之输出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一般数组输出的时候，通过循环来依次输出数组内的元素，但字符数组（或字符指针）可以整体输出，非常方便。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r>
              <a:rPr lang="fr-FR" altLang="zh-CN" dirty="0" smtClean="0"/>
              <a:t>char c[] = "abc" , *p = c;</a:t>
            </a:r>
          </a:p>
          <a:p>
            <a:pPr>
              <a:buNone/>
            </a:pPr>
            <a:r>
              <a:rPr lang="fr-FR" altLang="zh-CN" dirty="0" smtClean="0"/>
              <a:t>		cout &lt;&lt; c &lt;&lt; endl;  </a:t>
            </a:r>
          </a:p>
          <a:p>
            <a:pPr>
              <a:buNone/>
            </a:pPr>
            <a:r>
              <a:rPr lang="fr-FR" altLang="zh-CN" dirty="0" smtClean="0"/>
              <a:t>		cout &lt;&lt; p &lt;&lt; endl;</a:t>
            </a:r>
          </a:p>
          <a:p>
            <a:r>
              <a:rPr lang="zh-CN" altLang="en-US" dirty="0" smtClean="0"/>
              <a:t>这里</a:t>
            </a:r>
            <a:r>
              <a:rPr lang="en-US" altLang="zh-CN" dirty="0" err="1" smtClean="0"/>
              <a:t>cout</a:t>
            </a:r>
            <a:r>
              <a:rPr lang="zh-CN" altLang="en-US" dirty="0" smtClean="0"/>
              <a:t>会判断后面的内容是字符指针，因此输出从该地址后面所有的字符，直到遇到</a:t>
            </a:r>
            <a:r>
              <a:rPr lang="en-US" altLang="zh-CN" dirty="0" smtClean="0"/>
              <a:t>\0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err="1" smtClean="0"/>
              <a:t>cout</a:t>
            </a:r>
            <a:r>
              <a:rPr lang="zh-CN" altLang="en-US" dirty="0" smtClean="0"/>
              <a:t>后面是其他类型指针，则输出指针的值。</a:t>
            </a:r>
            <a:endParaRPr lang="fr-FR" altLang="zh-CN" dirty="0" smtClean="0"/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6353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回忆和总结：</a:t>
            </a:r>
            <a:r>
              <a:rPr lang="en-US" altLang="zh-CN" dirty="0" smtClean="0"/>
              <a:t>*</a:t>
            </a:r>
            <a:r>
              <a:rPr lang="zh-CN" altLang="en-US" dirty="0" smtClean="0"/>
              <a:t>和</a:t>
            </a:r>
            <a:r>
              <a:rPr lang="en-US" altLang="zh-CN" dirty="0" smtClean="0"/>
              <a:t>&amp;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中运算符的重复使用</a:t>
            </a:r>
            <a:endParaRPr lang="en-US" altLang="zh-CN" dirty="0" smtClean="0"/>
          </a:p>
          <a:p>
            <a:r>
              <a:rPr lang="en-US" altLang="zh-CN" dirty="0" smtClean="0"/>
              <a:t>*</a:t>
            </a:r>
            <a:r>
              <a:rPr lang="zh-CN" altLang="en-US" dirty="0" smtClean="0"/>
              <a:t> ：乘号运算符（双目）   间接运算符（单目）指针定义标记符</a:t>
            </a:r>
            <a:endParaRPr lang="en-US" altLang="zh-CN" dirty="0" smtClean="0"/>
          </a:p>
          <a:p>
            <a:r>
              <a:rPr lang="en-US" altLang="zh-CN" dirty="0" smtClean="0"/>
              <a:t>&amp;</a:t>
            </a:r>
            <a:r>
              <a:rPr lang="zh-CN" altLang="en-US" dirty="0" smtClean="0"/>
              <a:t>：位与运算符（双目） 逻辑与运算符（双目）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取地址运算符（单目） 引用定义标记符</a:t>
            </a:r>
            <a:endParaRPr lang="en-US" altLang="zh-CN" dirty="0" smtClean="0"/>
          </a:p>
          <a:p>
            <a:r>
              <a:rPr lang="zh-CN" altLang="en-US" dirty="0" smtClean="0"/>
              <a:t>区分要点：是否在定义变量的位置出现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字符数组的特殊性之输入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和输出类似，字符数组的输入可以用简便的方式完成。</a:t>
            </a:r>
            <a:endParaRPr lang="en-US" altLang="zh-CN" dirty="0" smtClean="0"/>
          </a:p>
          <a:p>
            <a:r>
              <a:rPr lang="zh-CN" altLang="en-US" dirty="0" smtClean="0"/>
              <a:t>方法一：使用</a:t>
            </a:r>
            <a:r>
              <a:rPr lang="en-US" altLang="zh-CN" dirty="0" err="1" smtClean="0"/>
              <a:t>cin</a:t>
            </a:r>
            <a:r>
              <a:rPr lang="zh-CN" altLang="en-US" dirty="0" smtClean="0"/>
              <a:t>直接赋值。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char c[20] ; 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 &gt;&gt; c;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该方式缺点：不能控制输入的长度（最多</a:t>
            </a:r>
            <a:r>
              <a:rPr lang="en-US" altLang="zh-CN" dirty="0" smtClean="0"/>
              <a:t>19</a:t>
            </a:r>
            <a:r>
              <a:rPr lang="zh-CN" altLang="en-US" dirty="0" smtClean="0"/>
              <a:t>个字符），不能输入带空格的字符串。</a:t>
            </a:r>
            <a:endParaRPr lang="en-US" altLang="zh-CN" dirty="0" smtClean="0"/>
          </a:p>
          <a:p>
            <a:r>
              <a:rPr lang="zh-CN" altLang="en-US" dirty="0" smtClean="0"/>
              <a:t>方法二：使用</a:t>
            </a:r>
            <a:r>
              <a:rPr lang="en-US" altLang="zh-CN" dirty="0" err="1" smtClean="0"/>
              <a:t>cin.getline</a:t>
            </a:r>
            <a:r>
              <a:rPr lang="zh-CN" altLang="en-US" dirty="0" smtClean="0"/>
              <a:t>函数。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char c[20] ; </a:t>
            </a:r>
            <a:r>
              <a:rPr lang="en-US" altLang="zh-CN" dirty="0" err="1" smtClean="0"/>
              <a:t>cin.getline</a:t>
            </a:r>
            <a:r>
              <a:rPr lang="en-US" altLang="zh-CN" dirty="0" smtClean="0"/>
              <a:t>(c,20);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cin.getline</a:t>
            </a:r>
            <a:r>
              <a:rPr lang="en-US" altLang="zh-CN" dirty="0" smtClean="0"/>
              <a:t>(c , 20 , '\n');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该方式可以获取空格，</a:t>
            </a:r>
            <a:r>
              <a:rPr lang="zh-CN" altLang="en-US" dirty="0" smtClean="0"/>
              <a:t>且</a:t>
            </a:r>
            <a:r>
              <a:rPr lang="zh-CN" altLang="en-US" dirty="0" smtClean="0"/>
              <a:t>最多只</a:t>
            </a:r>
            <a:r>
              <a:rPr lang="zh-CN" altLang="en-US" dirty="0" smtClean="0"/>
              <a:t>读取前</a:t>
            </a:r>
            <a:r>
              <a:rPr lang="en-US" altLang="zh-CN" dirty="0" smtClean="0"/>
              <a:t>19</a:t>
            </a:r>
            <a:r>
              <a:rPr lang="zh-CN" altLang="en-US" dirty="0" smtClean="0"/>
              <a:t>个字符，多余的输入被抛弃。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1380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cin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cin.getline</a:t>
            </a:r>
            <a:r>
              <a:rPr kumimoji="1" lang="en-US" altLang="zh-CN" dirty="0"/>
              <a:t>()</a:t>
            </a:r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cin</a:t>
            </a:r>
            <a:r>
              <a:rPr kumimoji="1" lang="zh-CN" altLang="en-US" dirty="0" smtClean="0"/>
              <a:t>在输入字符串的时候，会忽视有效输入之前的所有空白字符（空格、回车和制表符）；在输入有效内容之后，会在遇到空白字符时终止。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cin.getline</a:t>
            </a:r>
            <a:r>
              <a:rPr kumimoji="1" lang="zh-CN" altLang="en-US" dirty="0" smtClean="0"/>
              <a:t>在输入字符串时，默认遇到回车符终止，因此如果在该函数调用之前有其它输入留下的回车符，可能会导致获得空串的情况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dirty="0" smtClean="0"/>
              <a:t>如果</a:t>
            </a:r>
            <a:r>
              <a:rPr kumimoji="1" lang="en-US" altLang="zh-CN" dirty="0" err="1" smtClean="0"/>
              <a:t>getline</a:t>
            </a:r>
            <a:r>
              <a:rPr kumimoji="1" lang="zh-CN" altLang="en-US" dirty="0" smtClean="0"/>
              <a:t>通过读取到最大字符数终止的时候，会导致</a:t>
            </a:r>
            <a:r>
              <a:rPr kumimoji="1" lang="en-US" altLang="zh-CN" dirty="0" err="1" smtClean="0"/>
              <a:t>cin</a:t>
            </a:r>
            <a:r>
              <a:rPr kumimoji="1" lang="zh-CN" altLang="en-US" dirty="0" smtClean="0"/>
              <a:t>陷入错误状态并影响后续读取，此时可采用</a:t>
            </a:r>
            <a:r>
              <a:rPr kumimoji="1" lang="en-US" altLang="zh-CN" dirty="0" err="1" smtClean="0"/>
              <a:t>cin.clear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函数恢复。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7610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cin.getline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函数使用注意点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mr-IN" altLang="zh-CN" dirty="0">
                <a:latin typeface="微软雅黑"/>
                <a:ea typeface="微软雅黑"/>
                <a:cs typeface="微软雅黑"/>
              </a:rPr>
              <a:t>int main()</a:t>
            </a:r>
          </a:p>
          <a:p>
            <a:pPr marL="0" indent="0">
              <a:buNone/>
            </a:pPr>
            <a:r>
              <a:rPr kumimoji="1" lang="mr-IN" altLang="zh-CN" dirty="0">
                <a:latin typeface="微软雅黑"/>
                <a:ea typeface="微软雅黑"/>
                <a:cs typeface="微软雅黑"/>
              </a:rPr>
              <a:t>{</a:t>
            </a:r>
          </a:p>
          <a:p>
            <a:pPr marL="0" indent="0">
              <a:buNone/>
            </a:pPr>
            <a:r>
              <a:rPr kumimoji="1" lang="mr-IN" altLang="zh-CN" dirty="0">
                <a:latin typeface="微软雅黑"/>
                <a:ea typeface="微软雅黑"/>
                <a:cs typeface="微软雅黑"/>
              </a:rPr>
              <a:t>	int a</a:t>
            </a:r>
            <a:r>
              <a:rPr kumimoji="1" lang="mr-IN" altLang="zh-CN" dirty="0" smtClean="0">
                <a:latin typeface="微软雅黑"/>
                <a:ea typeface="微软雅黑"/>
                <a:cs typeface="微软雅黑"/>
              </a:rPr>
              <a:t>;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mr-IN" altLang="zh-CN" dirty="0" smtClean="0">
                <a:latin typeface="微软雅黑"/>
                <a:ea typeface="微软雅黑"/>
                <a:cs typeface="微软雅黑"/>
              </a:rPr>
              <a:t>char </a:t>
            </a:r>
            <a:r>
              <a:rPr kumimoji="1" lang="mr-IN" altLang="zh-CN" dirty="0">
                <a:latin typeface="微软雅黑"/>
                <a:ea typeface="微软雅黑"/>
                <a:cs typeface="微软雅黑"/>
              </a:rPr>
              <a:t>c[20];</a:t>
            </a:r>
          </a:p>
          <a:p>
            <a:pPr marL="0" indent="0">
              <a:buNone/>
            </a:pPr>
            <a:r>
              <a:rPr kumimoji="1" lang="mr-IN" altLang="zh-CN" dirty="0">
                <a:latin typeface="微软雅黑"/>
                <a:ea typeface="微软雅黑"/>
                <a:cs typeface="微软雅黑"/>
              </a:rPr>
              <a:t>	cin &gt;&gt; a</a:t>
            </a:r>
            <a:r>
              <a:rPr kumimoji="1" lang="mr-IN" altLang="zh-CN" dirty="0" smtClean="0">
                <a:latin typeface="微软雅黑"/>
                <a:ea typeface="微软雅黑"/>
                <a:cs typeface="微软雅黑"/>
              </a:rPr>
              <a:t>;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 //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这里如果按了回车，将发生错误</a:t>
            </a:r>
            <a:endParaRPr kumimoji="1" lang="mr-IN" altLang="zh-CN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mr-IN" altLang="zh-CN" dirty="0">
                <a:latin typeface="微软雅黑"/>
                <a:ea typeface="微软雅黑"/>
                <a:cs typeface="微软雅黑"/>
              </a:rPr>
              <a:t>	cin.getline(c , 20);</a:t>
            </a:r>
          </a:p>
          <a:p>
            <a:pPr marL="0" indent="0">
              <a:buNone/>
            </a:pPr>
            <a:r>
              <a:rPr kumimoji="1" lang="mr-IN" altLang="zh-CN" dirty="0">
                <a:latin typeface="微软雅黑"/>
                <a:ea typeface="微软雅黑"/>
                <a:cs typeface="微软雅黑"/>
              </a:rPr>
              <a:t>	cout &lt;&lt; c &lt;&lt; endl</a:t>
            </a:r>
            <a:r>
              <a:rPr kumimoji="1" lang="mr-IN" altLang="zh-CN" dirty="0" smtClean="0">
                <a:latin typeface="微软雅黑"/>
                <a:ea typeface="微软雅黑"/>
                <a:cs typeface="微软雅黑"/>
              </a:rPr>
              <a:t>;</a:t>
            </a:r>
            <a:endParaRPr kumimoji="1" lang="mr-IN" altLang="zh-CN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mr-IN" altLang="zh-CN" dirty="0" smtClean="0">
                <a:latin typeface="微软雅黑"/>
                <a:ea typeface="微软雅黑"/>
                <a:cs typeface="微软雅黑"/>
              </a:rPr>
              <a:t>}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  //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可在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getline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函数之前增加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cin.get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吸收回车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51972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算法示例：字符串拷贝函数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观察算法的演变，体验指针应用之妙。</a:t>
            </a:r>
          </a:p>
          <a:p>
            <a:pPr>
              <a:buNone/>
            </a:pPr>
            <a:r>
              <a:rPr kumimoji="1" lang="en-US" altLang="zh-CN" dirty="0" smtClean="0">
                <a:solidFill>
                  <a:srgbClr val="0000CC"/>
                </a:solidFill>
              </a:rPr>
              <a:t>void</a:t>
            </a:r>
            <a:r>
              <a:rPr lang="en-US" altLang="zh-CN" dirty="0" smtClean="0"/>
              <a:t> scopy1(</a:t>
            </a:r>
            <a:r>
              <a:rPr kumimoji="1" lang="en-US" altLang="zh-CN" dirty="0" smtClean="0">
                <a:solidFill>
                  <a:srgbClr val="0000CC"/>
                </a:solidFill>
              </a:rPr>
              <a:t>char</a:t>
            </a:r>
            <a:r>
              <a:rPr lang="en-US" altLang="zh-CN" dirty="0" smtClean="0"/>
              <a:t> s[], </a:t>
            </a:r>
            <a:r>
              <a:rPr kumimoji="1" lang="en-US" altLang="zh-CN" dirty="0" smtClean="0">
                <a:solidFill>
                  <a:srgbClr val="0000CC"/>
                </a:solidFill>
              </a:rPr>
              <a:t>char</a:t>
            </a:r>
            <a:r>
              <a:rPr lang="en-US" altLang="zh-CN" dirty="0" smtClean="0"/>
              <a:t> ct[]) {</a:t>
            </a:r>
          </a:p>
          <a:p>
            <a:pPr>
              <a:buNone/>
            </a:pPr>
            <a:r>
              <a:rPr kumimoji="1" lang="en-US" altLang="zh-CN" dirty="0" smtClean="0">
                <a:solidFill>
                  <a:srgbClr val="0000CC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</a:t>
            </a:r>
            <a:r>
              <a:rPr kumimoji="1" lang="en-US" altLang="zh-CN" dirty="0" smtClean="0">
                <a:solidFill>
                  <a:srgbClr val="0000CC"/>
                </a:solidFill>
              </a:rPr>
              <a:t> </a:t>
            </a:r>
            <a:endParaRPr lang="en-US" altLang="zh-CN" dirty="0" smtClean="0"/>
          </a:p>
          <a:p>
            <a:pPr>
              <a:buNone/>
            </a:pPr>
            <a:r>
              <a:rPr kumimoji="1" lang="en-US" altLang="zh-CN" dirty="0" smtClean="0">
                <a:solidFill>
                  <a:srgbClr val="0000CC"/>
                </a:solidFill>
              </a:rPr>
              <a:t>while</a:t>
            </a:r>
            <a:r>
              <a:rPr lang="en-US" altLang="zh-CN" dirty="0" smtClean="0"/>
              <a:t> ( ct[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!= ‘\0’){</a:t>
            </a:r>
          </a:p>
          <a:p>
            <a:pPr>
              <a:buNone/>
            </a:pPr>
            <a:r>
              <a:rPr lang="en-US" altLang="zh-CN" dirty="0" smtClean="0"/>
              <a:t>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ct[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++;}</a:t>
            </a:r>
          </a:p>
          <a:p>
            <a:pPr>
              <a:buNone/>
            </a:pPr>
            <a:r>
              <a:rPr lang="en-US" altLang="zh-CN" dirty="0" smtClean="0"/>
              <a:t>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‘\0’;  </a:t>
            </a:r>
            <a:r>
              <a:rPr lang="en-US" altLang="zh-CN" dirty="0"/>
              <a:t>} //</a:t>
            </a:r>
            <a:r>
              <a:rPr lang="zh-CN" altLang="en-US" dirty="0"/>
              <a:t>为什么有最后一句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72854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算法示例：字符串拷贝函数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448972"/>
            <a:ext cx="7704667" cy="4964528"/>
          </a:xfrm>
        </p:spPr>
        <p:txBody>
          <a:bodyPr/>
          <a:lstStyle/>
          <a:p>
            <a:r>
              <a:rPr lang="zh-CN" altLang="en-US" dirty="0" smtClean="0"/>
              <a:t>由于函数当中，数组与指针的等价性，同样可以用指针进行：</a:t>
            </a:r>
          </a:p>
          <a:p>
            <a:pPr>
              <a:buNone/>
            </a:pPr>
            <a:r>
              <a:rPr kumimoji="1" lang="en-US" altLang="zh-CN" dirty="0" smtClean="0">
                <a:solidFill>
                  <a:srgbClr val="0000CC"/>
                </a:solidFill>
              </a:rPr>
              <a:t>void</a:t>
            </a:r>
            <a:r>
              <a:rPr lang="en-US" altLang="zh-CN" dirty="0" smtClean="0"/>
              <a:t> scopy2(</a:t>
            </a:r>
            <a:r>
              <a:rPr kumimoji="1" lang="en-US" altLang="zh-CN" dirty="0" smtClean="0">
                <a:solidFill>
                  <a:srgbClr val="0000CC"/>
                </a:solidFill>
              </a:rPr>
              <a:t>char</a:t>
            </a:r>
            <a:r>
              <a:rPr lang="en-US" altLang="zh-CN" dirty="0" smtClean="0"/>
              <a:t> *s, </a:t>
            </a:r>
            <a:r>
              <a:rPr kumimoji="1" lang="en-US" altLang="zh-CN" dirty="0" smtClean="0">
                <a:solidFill>
                  <a:srgbClr val="0000CC"/>
                </a:solidFill>
              </a:rPr>
              <a:t>char</a:t>
            </a:r>
            <a:r>
              <a:rPr lang="en-US" altLang="zh-CN" dirty="0" smtClean="0"/>
              <a:t> *ct){</a:t>
            </a:r>
          </a:p>
          <a:p>
            <a:pPr>
              <a:buNone/>
            </a:pPr>
            <a:r>
              <a:rPr kumimoji="1" lang="en-US" altLang="zh-CN" dirty="0" smtClean="0">
                <a:solidFill>
                  <a:srgbClr val="0000CC"/>
                </a:solidFill>
              </a:rPr>
              <a:t>while</a:t>
            </a:r>
            <a:r>
              <a:rPr lang="en-US" altLang="zh-CN" dirty="0" smtClean="0"/>
              <a:t>(*ct != ‘\0’)</a:t>
            </a:r>
            <a:r>
              <a:rPr kumimoji="1" lang="en-US" altLang="zh-CN" dirty="0" smtClean="0">
                <a:solidFill>
                  <a:srgbClr val="0000CC"/>
                </a:solidFill>
              </a:rPr>
              <a:t> </a:t>
            </a:r>
          </a:p>
          <a:p>
            <a:pPr>
              <a:buNone/>
            </a:pPr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dirty="0" smtClean="0"/>
              <a:t>	*s = *ct;    s = s + 1;    ct = ct + 1; </a:t>
            </a:r>
          </a:p>
          <a:p>
            <a:pPr>
              <a:buNone/>
            </a:pPr>
            <a:r>
              <a:rPr lang="en-US" altLang="zh-CN" dirty="0" smtClean="0"/>
              <a:t> }</a:t>
            </a:r>
          </a:p>
          <a:p>
            <a:pPr>
              <a:buNone/>
            </a:pPr>
            <a:r>
              <a:rPr lang="en-US" altLang="zh-CN" dirty="0" smtClean="0"/>
              <a:t>  *s = ‘\0’;}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49954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算法示例：字符串拷贝函数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448972"/>
            <a:ext cx="7704667" cy="4964528"/>
          </a:xfrm>
        </p:spPr>
        <p:txBody>
          <a:bodyPr/>
          <a:lstStyle/>
          <a:p>
            <a:r>
              <a:rPr lang="zh-CN" altLang="en-US" dirty="0" smtClean="0"/>
              <a:t>直接用运算符 </a:t>
            </a:r>
            <a:r>
              <a:rPr lang="en-US" altLang="zh-CN" dirty="0" smtClean="0"/>
              <a:t>++ </a:t>
            </a:r>
            <a:r>
              <a:rPr lang="zh-CN" altLang="en-US" dirty="0" smtClean="0"/>
              <a:t>表示增量，循环条件测试也可以简化：</a:t>
            </a:r>
          </a:p>
          <a:p>
            <a:pPr>
              <a:buNone/>
            </a:pPr>
            <a:r>
              <a:rPr kumimoji="1" lang="en-US" altLang="zh-CN" dirty="0" smtClean="0">
                <a:solidFill>
                  <a:srgbClr val="0000CC"/>
                </a:solidFill>
              </a:rPr>
              <a:t>void</a:t>
            </a:r>
            <a:r>
              <a:rPr lang="en-US" altLang="zh-CN" dirty="0" smtClean="0"/>
              <a:t> scopy3(</a:t>
            </a:r>
            <a:r>
              <a:rPr kumimoji="1" lang="en-US" altLang="zh-CN" dirty="0" smtClean="0">
                <a:solidFill>
                  <a:srgbClr val="0000CC"/>
                </a:solidFill>
              </a:rPr>
              <a:t>char</a:t>
            </a:r>
            <a:r>
              <a:rPr lang="en-US" altLang="zh-CN" dirty="0" smtClean="0"/>
              <a:t> *s, </a:t>
            </a:r>
            <a:r>
              <a:rPr kumimoji="1" lang="en-US" altLang="zh-CN" dirty="0" smtClean="0">
                <a:solidFill>
                  <a:srgbClr val="0000CC"/>
                </a:solidFill>
              </a:rPr>
              <a:t>char</a:t>
            </a:r>
            <a:r>
              <a:rPr lang="en-US" altLang="zh-CN" dirty="0" smtClean="0"/>
              <a:t> *ct)</a:t>
            </a:r>
          </a:p>
          <a:p>
            <a:pPr>
              <a:buNone/>
            </a:pPr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kumimoji="1" lang="en-US" altLang="zh-CN" dirty="0" smtClean="0">
                <a:solidFill>
                  <a:srgbClr val="0000CC"/>
                </a:solidFill>
              </a:rPr>
              <a:t>while</a:t>
            </a:r>
            <a:r>
              <a:rPr lang="en-US" altLang="zh-CN" dirty="0" smtClean="0"/>
              <a:t>(*ct)  *s++ = *ct++;</a:t>
            </a:r>
          </a:p>
          <a:p>
            <a:pPr>
              <a:buNone/>
            </a:pPr>
            <a:r>
              <a:rPr lang="en-US" altLang="zh-CN" dirty="0" smtClean="0"/>
              <a:t>	*s = ‘\0’;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7342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算法示例：字符串拷贝函数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448972"/>
            <a:ext cx="7704667" cy="4964528"/>
          </a:xfrm>
        </p:spPr>
        <p:txBody>
          <a:bodyPr>
            <a:normAutofit lnSpcReduction="10000"/>
          </a:bodyPr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进一步简化为在条件测试的同时进行字符复制：</a:t>
            </a:r>
          </a:p>
          <a:p>
            <a:pPr>
              <a:buNone/>
            </a:pPr>
            <a:r>
              <a:rPr kumimoji="1" lang="en-US" altLang="zh-CN" dirty="0" smtClean="0">
                <a:solidFill>
                  <a:srgbClr val="0000CC"/>
                </a:solidFill>
                <a:latin typeface="Tahoma" pitchFamily="34" charset="0"/>
              </a:rPr>
              <a:t>void </a:t>
            </a:r>
            <a:r>
              <a:rPr kumimoji="1" lang="en-US" altLang="zh-CN" dirty="0" smtClean="0">
                <a:solidFill>
                  <a:schemeClr val="tx2"/>
                </a:solidFill>
              </a:rPr>
              <a:t>scopy4(</a:t>
            </a:r>
            <a:r>
              <a:rPr kumimoji="1" lang="en-US" altLang="zh-CN" dirty="0" smtClean="0">
                <a:solidFill>
                  <a:srgbClr val="0000CC"/>
                </a:solidFill>
                <a:latin typeface="Tahoma" pitchFamily="34" charset="0"/>
              </a:rPr>
              <a:t>char</a:t>
            </a:r>
            <a:r>
              <a:rPr kumimoji="1" lang="en-US" altLang="zh-CN" dirty="0" smtClean="0">
                <a:solidFill>
                  <a:schemeClr val="tx2"/>
                </a:solidFill>
              </a:rPr>
              <a:t> *s,</a:t>
            </a:r>
            <a:r>
              <a:rPr kumimoji="1" lang="en-US" altLang="zh-CN" dirty="0" smtClean="0">
                <a:solidFill>
                  <a:srgbClr val="0000CC"/>
                </a:solidFill>
                <a:latin typeface="Tahoma" pitchFamily="34" charset="0"/>
              </a:rPr>
              <a:t> char</a:t>
            </a:r>
            <a:r>
              <a:rPr kumimoji="1" lang="en-US" altLang="zh-CN" dirty="0" smtClean="0">
                <a:solidFill>
                  <a:schemeClr val="tx2"/>
                </a:solidFill>
              </a:rPr>
              <a:t> *ct)</a:t>
            </a:r>
          </a:p>
          <a:p>
            <a:pPr>
              <a:buNone/>
            </a:pPr>
            <a:r>
              <a:rPr kumimoji="1" lang="en-US" altLang="zh-CN" dirty="0" smtClean="0">
                <a:solidFill>
                  <a:schemeClr val="tx2"/>
                </a:solidFill>
              </a:rPr>
              <a:t>{</a:t>
            </a:r>
          </a:p>
          <a:p>
            <a:pPr>
              <a:buNone/>
            </a:pPr>
            <a:r>
              <a:rPr kumimoji="1" lang="en-US" altLang="zh-CN" dirty="0" smtClean="0">
                <a:solidFill>
                  <a:srgbClr val="0000CC"/>
                </a:solidFill>
                <a:latin typeface="Tahoma" pitchFamily="34" charset="0"/>
              </a:rPr>
              <a:t>	while</a:t>
            </a:r>
            <a:r>
              <a:rPr kumimoji="1" lang="en-US" altLang="zh-CN" dirty="0" smtClean="0">
                <a:solidFill>
                  <a:schemeClr val="tx2"/>
                </a:solidFill>
              </a:rPr>
              <a:t>( *s++ = *ct++);</a:t>
            </a:r>
            <a:r>
              <a:rPr kumimoji="1" lang="en-US" altLang="zh-CN" dirty="0" smtClean="0">
                <a:solidFill>
                  <a:srgbClr val="0000CC"/>
                </a:solidFill>
              </a:rPr>
              <a:t> </a:t>
            </a:r>
            <a:endParaRPr kumimoji="1" lang="en-US" altLang="zh-CN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kumimoji="1" lang="en-US" altLang="zh-CN" dirty="0" smtClean="0">
                <a:solidFill>
                  <a:schemeClr val="tx2"/>
                </a:solidFill>
              </a:rPr>
              <a:t>}</a:t>
            </a:r>
          </a:p>
          <a:p>
            <a:r>
              <a:rPr kumimoji="1" lang="en-US" altLang="zh-CN" dirty="0" smtClean="0"/>
              <a:t>C++/C </a:t>
            </a:r>
            <a:r>
              <a:rPr kumimoji="1" lang="zh-CN" altLang="en-US" dirty="0" smtClean="0"/>
              <a:t>标准库提供了字符串复制函数 </a:t>
            </a:r>
            <a:r>
              <a:rPr kumimoji="1" lang="en-US" altLang="zh-CN" dirty="0" smtClean="0"/>
              <a:t>:</a:t>
            </a:r>
          </a:p>
          <a:p>
            <a:pPr>
              <a:buNone/>
            </a:pPr>
            <a:r>
              <a:rPr kumimoji="1" lang="en-US" altLang="zh-CN" dirty="0" smtClean="0"/>
              <a:t>	char *</a:t>
            </a:r>
            <a:r>
              <a:rPr kumimoji="1" lang="en-US" altLang="zh-CN" dirty="0" err="1" smtClean="0"/>
              <a:t>strcpy</a:t>
            </a:r>
            <a:r>
              <a:rPr kumimoji="1" lang="en-US" altLang="zh-CN" dirty="0" smtClean="0"/>
              <a:t>(char *</a:t>
            </a:r>
            <a:r>
              <a:rPr kumimoji="1" lang="en-US" altLang="zh-CN" dirty="0" err="1" smtClean="0"/>
              <a:t>s,const</a:t>
            </a:r>
            <a:r>
              <a:rPr kumimoji="1" lang="en-US" altLang="zh-CN" dirty="0" smtClean="0"/>
              <a:t> char *ct),</a:t>
            </a:r>
            <a:r>
              <a:rPr kumimoji="1" lang="zh-CN" altLang="en-US" dirty="0" smtClean="0"/>
              <a:t>返回值是指向复制后字符串中首字符的指针。 </a:t>
            </a:r>
          </a:p>
          <a:p>
            <a:endParaRPr kumimoji="1" lang="en-US" altLang="zh-CN" dirty="0" smtClean="0"/>
          </a:p>
          <a:p>
            <a:pPr>
              <a:buNone/>
            </a:pPr>
            <a:endParaRPr kumimoji="1" lang="en-US" altLang="zh-C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8904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算法示例：字符串拼接函数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串连接函数</a:t>
            </a:r>
            <a:r>
              <a:rPr lang="en-US" altLang="zh-CN" dirty="0" smtClean="0"/>
              <a:t>char *</a:t>
            </a:r>
            <a:r>
              <a:rPr lang="en-US" altLang="zh-CN" dirty="0" err="1" smtClean="0"/>
              <a:t>strcat</a:t>
            </a:r>
            <a:r>
              <a:rPr lang="en-US" altLang="zh-CN" dirty="0" smtClean="0"/>
              <a:t>(char *</a:t>
            </a:r>
            <a:r>
              <a:rPr lang="en-US" altLang="zh-CN" dirty="0" err="1" smtClean="0"/>
              <a:t>s,const</a:t>
            </a:r>
            <a:r>
              <a:rPr lang="en-US" altLang="zh-CN" dirty="0" smtClean="0"/>
              <a:t> char *ct)</a:t>
            </a:r>
            <a:r>
              <a:rPr lang="zh-CN" altLang="en-US" dirty="0" smtClean="0"/>
              <a:t>：将串</a:t>
            </a:r>
            <a:r>
              <a:rPr lang="en-US" altLang="zh-CN" dirty="0" smtClean="0"/>
              <a:t>ct</a:t>
            </a:r>
            <a:r>
              <a:rPr lang="zh-CN" altLang="en-US" dirty="0" smtClean="0"/>
              <a:t>复制到串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的后面，形成一个长串。</a:t>
            </a:r>
          </a:p>
          <a:p>
            <a:r>
              <a:rPr kumimoji="1" lang="en-US" altLang="zh-CN" dirty="0" smtClean="0">
                <a:solidFill>
                  <a:srgbClr val="0000CC"/>
                </a:solidFill>
              </a:rPr>
              <a:t>char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mystrcat</a:t>
            </a:r>
            <a:r>
              <a:rPr lang="en-US" altLang="zh-CN" dirty="0" smtClean="0"/>
              <a:t>(</a:t>
            </a:r>
            <a:r>
              <a:rPr kumimoji="1" lang="en-US" altLang="zh-CN" dirty="0" smtClean="0">
                <a:solidFill>
                  <a:srgbClr val="0000CC"/>
                </a:solidFill>
              </a:rPr>
              <a:t>char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s,</a:t>
            </a:r>
            <a:r>
              <a:rPr kumimoji="1" lang="en-US" altLang="zh-CN" dirty="0" err="1" smtClean="0">
                <a:solidFill>
                  <a:srgbClr val="0000CC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kumimoji="1" lang="en-US" altLang="zh-CN" dirty="0" smtClean="0">
                <a:solidFill>
                  <a:srgbClr val="0000CC"/>
                </a:solidFill>
              </a:rPr>
              <a:t>char</a:t>
            </a:r>
            <a:r>
              <a:rPr lang="en-US" altLang="zh-CN" dirty="0" smtClean="0"/>
              <a:t> *ct){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kumimoji="1" lang="en-US" altLang="zh-CN" dirty="0" smtClean="0">
                <a:solidFill>
                  <a:srgbClr val="0000CC"/>
                </a:solidFill>
              </a:rPr>
              <a:t>char</a:t>
            </a:r>
            <a:r>
              <a:rPr lang="en-US" altLang="zh-CN" dirty="0" smtClean="0"/>
              <a:t> *t = s;</a:t>
            </a:r>
            <a:r>
              <a:rPr kumimoji="1" lang="en-US" altLang="zh-CN" dirty="0" smtClean="0">
                <a:solidFill>
                  <a:srgbClr val="0000CC"/>
                </a:solidFill>
              </a:rPr>
              <a:t>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kumimoji="1" lang="en-US" altLang="zh-CN" dirty="0" smtClean="0">
                <a:solidFill>
                  <a:srgbClr val="0000CC"/>
                </a:solidFill>
              </a:rPr>
              <a:t>while</a:t>
            </a:r>
            <a:r>
              <a:rPr lang="en-US" altLang="zh-CN" dirty="0" smtClean="0"/>
              <a:t>(*s)		s++;  //</a:t>
            </a:r>
            <a:r>
              <a:rPr lang="zh-CN" altLang="en-US" dirty="0" smtClean="0"/>
              <a:t>定位到</a:t>
            </a:r>
            <a:r>
              <a:rPr lang="en-US" altLang="zh-CN" dirty="0" smtClean="0"/>
              <a:t>'\0'</a:t>
            </a:r>
            <a:r>
              <a:rPr lang="zh-CN" altLang="en-US" dirty="0" smtClean="0"/>
              <a:t>的位置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kumimoji="1" lang="en-US" altLang="zh-CN" dirty="0" smtClean="0">
                <a:solidFill>
                  <a:srgbClr val="0000CC"/>
                </a:solidFill>
              </a:rPr>
              <a:t>while</a:t>
            </a:r>
            <a:r>
              <a:rPr lang="en-US" altLang="zh-CN" dirty="0" smtClean="0"/>
              <a:t>(*s++=*ct++);   //</a:t>
            </a:r>
            <a:r>
              <a:rPr lang="zh-CN" altLang="en-US" dirty="0" smtClean="0"/>
              <a:t>依次复制字符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kumimoji="1" lang="en-US" altLang="zh-CN" dirty="0" smtClean="0">
                <a:solidFill>
                  <a:srgbClr val="0000CC"/>
                </a:solidFill>
              </a:rPr>
              <a:t>return</a:t>
            </a:r>
            <a:r>
              <a:rPr lang="en-US" altLang="zh-CN" dirty="0" smtClean="0"/>
              <a:t> t;} </a:t>
            </a:r>
            <a:r>
              <a:rPr lang="zh-CN" altLang="en-US" dirty="0" smtClean="0"/>
              <a:t>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返回原串地址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512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算法示例：字符串求长度函数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chemeClr val="tx2"/>
                </a:solidFill>
              </a:rPr>
              <a:t>字符串长度函数</a:t>
            </a:r>
            <a:r>
              <a:rPr kumimoji="1" lang="en-US" altLang="zh-CN" dirty="0" smtClean="0">
                <a:solidFill>
                  <a:schemeClr val="tx2"/>
                </a:solidFill>
              </a:rPr>
              <a:t>int </a:t>
            </a:r>
            <a:r>
              <a:rPr kumimoji="1" lang="en-US" altLang="zh-CN" dirty="0" err="1" smtClean="0">
                <a:solidFill>
                  <a:schemeClr val="tx2"/>
                </a:solidFill>
              </a:rPr>
              <a:t>strlen</a:t>
            </a:r>
            <a:r>
              <a:rPr kumimoji="1" lang="en-US" altLang="zh-CN" dirty="0" smtClean="0">
                <a:solidFill>
                  <a:schemeClr val="tx2"/>
                </a:solidFill>
              </a:rPr>
              <a:t>(const char *s)</a:t>
            </a:r>
            <a:r>
              <a:rPr kumimoji="1" lang="zh-CN" altLang="en-US" dirty="0" smtClean="0">
                <a:solidFill>
                  <a:schemeClr val="tx2"/>
                </a:solidFill>
              </a:rPr>
              <a:t>：不包含串结束符</a:t>
            </a:r>
            <a:r>
              <a:rPr kumimoji="1" lang="zh-CN" altLang="en-US" dirty="0" smtClean="0"/>
              <a:t>在内。而</a:t>
            </a:r>
            <a:r>
              <a:rPr kumimoji="1" lang="en-US" altLang="zh-CN" dirty="0" err="1" smtClean="0"/>
              <a:t>sizeof</a:t>
            </a:r>
            <a:r>
              <a:rPr kumimoji="1" lang="zh-CN" altLang="en-US" dirty="0" smtClean="0">
                <a:solidFill>
                  <a:srgbClr val="0000CC"/>
                </a:solidFill>
              </a:rPr>
              <a:t>运算符</a:t>
            </a:r>
            <a:r>
              <a:rPr kumimoji="1" lang="zh-CN" altLang="en-US" dirty="0" smtClean="0">
                <a:solidFill>
                  <a:schemeClr val="tx2"/>
                </a:solidFill>
              </a:rPr>
              <a:t>包括所有单元长度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en-US" altLang="zh-CN" dirty="0" smtClean="0">
                <a:solidFill>
                  <a:srgbClr val="0000CC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kumimoji="1" lang="en-US" altLang="zh-CN" dirty="0" err="1" smtClean="0">
                <a:solidFill>
                  <a:srgbClr val="0000CC"/>
                </a:solidFill>
              </a:rPr>
              <a:t>mystrlen</a:t>
            </a:r>
            <a:r>
              <a:rPr kumimoji="1" lang="en-US" altLang="zh-CN" dirty="0" smtClean="0">
                <a:solidFill>
                  <a:srgbClr val="0000CC"/>
                </a:solidFill>
              </a:rPr>
              <a:t>(const</a:t>
            </a:r>
            <a:r>
              <a:rPr lang="en-US" altLang="zh-CN" dirty="0" smtClean="0"/>
              <a:t> </a:t>
            </a:r>
            <a:r>
              <a:rPr kumimoji="1" lang="en-US" altLang="zh-CN" dirty="0" smtClean="0">
                <a:solidFill>
                  <a:srgbClr val="0000CC"/>
                </a:solidFill>
              </a:rPr>
              <a:t>char</a:t>
            </a:r>
            <a:r>
              <a:rPr lang="en-US" altLang="zh-CN" dirty="0" smtClean="0"/>
              <a:t> *s){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kumimoji="1" lang="en-US" altLang="zh-CN" dirty="0" smtClean="0">
                <a:solidFill>
                  <a:srgbClr val="0000CC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 = 0;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kumimoji="1" lang="en-US" altLang="zh-CN" dirty="0" smtClean="0">
                <a:solidFill>
                  <a:srgbClr val="0000CC"/>
                </a:solidFill>
              </a:rPr>
              <a:t>while</a:t>
            </a:r>
            <a:r>
              <a:rPr lang="en-US" altLang="zh-CN" dirty="0" smtClean="0"/>
              <a:t>(*s++)  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++;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kumimoji="1" lang="en-US" altLang="zh-CN" dirty="0" smtClean="0">
                <a:solidFill>
                  <a:srgbClr val="0000CC"/>
                </a:solidFill>
              </a:rPr>
              <a:t>return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;}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597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算法示例：字符串比较函数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491175"/>
            <a:ext cx="7704667" cy="4922325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chemeClr val="tx2"/>
                </a:solidFill>
              </a:rPr>
              <a:t>字符串比较函数</a:t>
            </a:r>
            <a:r>
              <a:rPr kumimoji="1" lang="en-US" altLang="zh-CN" dirty="0" smtClean="0">
                <a:solidFill>
                  <a:schemeClr val="tx2"/>
                </a:solidFill>
              </a:rPr>
              <a:t>int </a:t>
            </a:r>
            <a:r>
              <a:rPr kumimoji="1" lang="en-US" altLang="zh-CN" dirty="0" err="1" smtClean="0">
                <a:solidFill>
                  <a:schemeClr val="tx2"/>
                </a:solidFill>
              </a:rPr>
              <a:t>strcmp</a:t>
            </a:r>
            <a:r>
              <a:rPr kumimoji="1" lang="en-US" altLang="zh-CN" dirty="0" smtClean="0">
                <a:solidFill>
                  <a:schemeClr val="tx2"/>
                </a:solidFill>
              </a:rPr>
              <a:t>(const char *</a:t>
            </a:r>
            <a:r>
              <a:rPr kumimoji="1" lang="en-US" altLang="zh-CN" dirty="0" err="1" smtClean="0">
                <a:solidFill>
                  <a:schemeClr val="tx2"/>
                </a:solidFill>
              </a:rPr>
              <a:t>cs,const</a:t>
            </a:r>
            <a:r>
              <a:rPr kumimoji="1" lang="en-US" altLang="zh-CN" dirty="0" smtClean="0">
                <a:solidFill>
                  <a:schemeClr val="tx2"/>
                </a:solidFill>
              </a:rPr>
              <a:t> char </a:t>
            </a:r>
            <a:r>
              <a:rPr kumimoji="1" lang="en-US" altLang="zh-CN" dirty="0">
                <a:solidFill>
                  <a:schemeClr val="tx2"/>
                </a:solidFill>
              </a:rPr>
              <a:t>*</a:t>
            </a:r>
            <a:r>
              <a:rPr kumimoji="1" lang="en-US" altLang="zh-CN" dirty="0" err="1" smtClean="0">
                <a:solidFill>
                  <a:schemeClr val="tx2"/>
                </a:solidFill>
              </a:rPr>
              <a:t>ct</a:t>
            </a:r>
            <a:r>
              <a:rPr kumimoji="1" lang="en-US" altLang="zh-CN" dirty="0" smtClean="0">
                <a:solidFill>
                  <a:schemeClr val="tx2"/>
                </a:solidFill>
              </a:rPr>
              <a:t>)</a:t>
            </a:r>
            <a:r>
              <a:rPr kumimoji="1" lang="zh-CN" altLang="en-US" dirty="0" smtClean="0">
                <a:solidFill>
                  <a:schemeClr val="tx2"/>
                </a:solidFill>
              </a:rPr>
              <a:t>：两字符串比较是按字典排序（</a:t>
            </a:r>
            <a:r>
              <a:rPr kumimoji="1" lang="en-US" altLang="zh-CN" dirty="0" smtClean="0">
                <a:solidFill>
                  <a:schemeClr val="tx2"/>
                </a:solidFill>
              </a:rPr>
              <a:t>ASCII</a:t>
            </a:r>
            <a:r>
              <a:rPr kumimoji="1" lang="zh-CN" altLang="en-US" dirty="0" smtClean="0">
                <a:solidFill>
                  <a:schemeClr val="tx2"/>
                </a:solidFill>
              </a:rPr>
              <a:t>码）方法进行。</a:t>
            </a:r>
            <a:endParaRPr kumimoji="1" lang="en-US" altLang="zh-CN" dirty="0" smtClean="0">
              <a:solidFill>
                <a:schemeClr val="tx2"/>
              </a:solidFill>
            </a:endParaRPr>
          </a:p>
          <a:p>
            <a:r>
              <a:rPr kumimoji="1" lang="zh-CN" altLang="en-US" dirty="0" smtClean="0">
                <a:solidFill>
                  <a:schemeClr val="tx2"/>
                </a:solidFill>
              </a:rPr>
              <a:t>如果串</a:t>
            </a:r>
            <a:r>
              <a:rPr kumimoji="1" lang="en-US" altLang="zh-CN" dirty="0" err="1" smtClean="0">
                <a:solidFill>
                  <a:schemeClr val="tx2"/>
                </a:solidFill>
              </a:rPr>
              <a:t>cs</a:t>
            </a:r>
            <a:r>
              <a:rPr kumimoji="1" lang="zh-CN" altLang="en-US" dirty="0" smtClean="0">
                <a:solidFill>
                  <a:schemeClr val="tx2"/>
                </a:solidFill>
              </a:rPr>
              <a:t>大返回</a:t>
            </a:r>
            <a:r>
              <a:rPr kumimoji="1" lang="en-US" altLang="zh-CN" dirty="0" smtClean="0">
                <a:solidFill>
                  <a:schemeClr val="tx2"/>
                </a:solidFill>
              </a:rPr>
              <a:t>1</a:t>
            </a:r>
            <a:r>
              <a:rPr kumimoji="1" lang="zh-CN" altLang="en-US" dirty="0" smtClean="0">
                <a:solidFill>
                  <a:schemeClr val="tx2"/>
                </a:solidFill>
              </a:rPr>
              <a:t>，串</a:t>
            </a:r>
            <a:r>
              <a:rPr kumimoji="1" lang="en-US" altLang="zh-CN" dirty="0" err="1" smtClean="0">
                <a:solidFill>
                  <a:schemeClr val="tx2"/>
                </a:solidFill>
              </a:rPr>
              <a:t>ct</a:t>
            </a:r>
            <a:r>
              <a:rPr kumimoji="1" lang="zh-CN" altLang="en-US" dirty="0" smtClean="0">
                <a:solidFill>
                  <a:schemeClr val="tx2"/>
                </a:solidFill>
              </a:rPr>
              <a:t>大返回</a:t>
            </a:r>
            <a:r>
              <a:rPr kumimoji="1" lang="en-US" altLang="zh-CN" dirty="0" smtClean="0">
                <a:solidFill>
                  <a:schemeClr val="tx2"/>
                </a:solidFill>
              </a:rPr>
              <a:t>-1</a:t>
            </a:r>
            <a:r>
              <a:rPr kumimoji="1" lang="zh-CN" altLang="en-US" dirty="0" smtClean="0">
                <a:solidFill>
                  <a:schemeClr val="tx2"/>
                </a:solidFill>
              </a:rPr>
              <a:t>，相等返回</a:t>
            </a:r>
            <a:r>
              <a:rPr kumimoji="1" lang="en-US" altLang="zh-CN" dirty="0" smtClean="0">
                <a:solidFill>
                  <a:schemeClr val="tx2"/>
                </a:solidFill>
              </a:rPr>
              <a:t>0</a:t>
            </a:r>
            <a:r>
              <a:rPr kumimoji="1" lang="zh-CN" altLang="en-US" dirty="0" smtClean="0">
                <a:solidFill>
                  <a:schemeClr val="tx2"/>
                </a:solidFill>
              </a:rPr>
              <a:t>。</a:t>
            </a:r>
            <a:endParaRPr kumimoji="1" lang="en-US" altLang="zh-CN" dirty="0" smtClean="0">
              <a:solidFill>
                <a:schemeClr val="tx2"/>
              </a:solidFill>
            </a:endParaRPr>
          </a:p>
          <a:p>
            <a:pPr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766001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常见错误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：忘记指针赋值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0138" y="1357313"/>
            <a:ext cx="4963037" cy="4663659"/>
          </a:xfrm>
        </p:spPr>
        <p:txBody>
          <a:bodyPr/>
          <a:lstStyle/>
          <a:p>
            <a:r>
              <a:rPr lang="zh-CN" altLang="en-US" dirty="0" smtClean="0"/>
              <a:t>下列程序的运行结果是什么？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int main()</a:t>
            </a:r>
          </a:p>
          <a:p>
            <a:pPr>
              <a:buNone/>
            </a:pPr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dirty="0" smtClean="0"/>
              <a:t>	int *p;</a:t>
            </a:r>
          </a:p>
          <a:p>
            <a:pPr>
              <a:buNone/>
            </a:pPr>
            <a:r>
              <a:rPr lang="en-US" altLang="zh-CN" dirty="0" smtClean="0"/>
              <a:t>	*p = 5;</a:t>
            </a:r>
          </a:p>
          <a:p>
            <a:pPr>
              <a:buNone/>
            </a:pPr>
            <a:r>
              <a:rPr lang="en-US" altLang="zh-CN" dirty="0" smtClean="0"/>
              <a:t>	return 0;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16394" y="4656405"/>
            <a:ext cx="2827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+mj-ea"/>
                <a:ea typeface="+mj-ea"/>
              </a:rPr>
              <a:t>结果：弹出内存错误！</a:t>
            </a:r>
            <a:endParaRPr lang="en-US" altLang="zh-CN" sz="20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zh-CN" altLang="en-US" sz="2000" b="1" dirty="0" smtClean="0">
                <a:solidFill>
                  <a:srgbClr val="0070C0"/>
                </a:solidFill>
                <a:latin typeface="+mj-ea"/>
                <a:ea typeface="+mj-ea"/>
              </a:rPr>
              <a:t>原因：</a:t>
            </a:r>
            <a:r>
              <a:rPr lang="en-US" altLang="zh-CN" sz="2000" b="1" dirty="0" smtClean="0">
                <a:solidFill>
                  <a:srgbClr val="0070C0"/>
                </a:solidFill>
                <a:latin typeface="+mj-ea"/>
                <a:ea typeface="+mj-ea"/>
              </a:rPr>
              <a:t>p</a:t>
            </a:r>
            <a:r>
              <a:rPr lang="zh-CN" altLang="en-US" sz="2000" b="1" dirty="0" smtClean="0">
                <a:solidFill>
                  <a:srgbClr val="0070C0"/>
                </a:solidFill>
                <a:latin typeface="+mj-ea"/>
                <a:ea typeface="+mj-ea"/>
              </a:rPr>
              <a:t>未安全赋值</a:t>
            </a:r>
            <a:endParaRPr lang="zh-CN" altLang="en-US" sz="20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自定义字符串比较函数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/>
              <a:t>int </a:t>
            </a:r>
            <a:r>
              <a:rPr kumimoji="1" lang="en-US" altLang="zh-CN" dirty="0" err="1"/>
              <a:t>mystrcmp</a:t>
            </a:r>
            <a:r>
              <a:rPr kumimoji="1" lang="en-US" altLang="zh-CN" dirty="0"/>
              <a:t>(const char *</a:t>
            </a:r>
            <a:r>
              <a:rPr kumimoji="1" lang="en-US" altLang="zh-CN" dirty="0" err="1"/>
              <a:t>cs,const</a:t>
            </a:r>
            <a:r>
              <a:rPr kumimoji="1" lang="en-US" altLang="zh-CN" dirty="0"/>
              <a:t> char *</a:t>
            </a:r>
            <a:r>
              <a:rPr kumimoji="1" lang="en-US" altLang="zh-CN" dirty="0" err="1" smtClean="0"/>
              <a:t>ct</a:t>
            </a:r>
            <a:r>
              <a:rPr kumimoji="1" lang="en-US" altLang="zh-CN" dirty="0" smtClean="0"/>
              <a:t>){	 while(*</a:t>
            </a:r>
            <a:r>
              <a:rPr kumimoji="1" lang="en-US" altLang="zh-CN" dirty="0" err="1" smtClean="0"/>
              <a:t>cs</a:t>
            </a:r>
            <a:r>
              <a:rPr kumimoji="1" lang="en-US" altLang="zh-CN" dirty="0" smtClean="0"/>
              <a:t> == *</a:t>
            </a:r>
            <a:r>
              <a:rPr kumimoji="1" lang="en-US" altLang="zh-CN" dirty="0" err="1" smtClean="0"/>
              <a:t>ct</a:t>
            </a:r>
            <a:r>
              <a:rPr kumimoji="1" lang="en-US" altLang="zh-CN" dirty="0" smtClean="0"/>
              <a:t> &amp;&amp; *</a:t>
            </a:r>
            <a:r>
              <a:rPr kumimoji="1" lang="en-US" altLang="zh-CN" dirty="0" err="1" smtClean="0"/>
              <a:t>cs</a:t>
            </a:r>
            <a:r>
              <a:rPr kumimoji="1" lang="en-US" altLang="zh-CN" dirty="0" smtClean="0"/>
              <a:t>)</a:t>
            </a:r>
          </a:p>
          <a:p>
            <a:pPr marL="0" indent="0">
              <a:buNone/>
            </a:pPr>
            <a:r>
              <a:rPr kumimoji="1" lang="en-US" altLang="zh-CN" dirty="0"/>
              <a:t>		</a:t>
            </a:r>
            <a:r>
              <a:rPr kumimoji="1" lang="en-US" altLang="zh-CN" dirty="0" err="1"/>
              <a:t>cs</a:t>
            </a:r>
            <a:r>
              <a:rPr kumimoji="1" lang="en-US" altLang="zh-CN" dirty="0"/>
              <a:t>++ , </a:t>
            </a:r>
            <a:r>
              <a:rPr kumimoji="1" lang="en-US" altLang="zh-CN" dirty="0" err="1"/>
              <a:t>ct</a:t>
            </a:r>
            <a:r>
              <a:rPr kumimoji="1" lang="en-US" altLang="zh-CN" dirty="0"/>
              <a:t>++;</a:t>
            </a:r>
          </a:p>
          <a:p>
            <a:pPr marL="0" indent="0">
              <a:buNone/>
            </a:pPr>
            <a:r>
              <a:rPr kumimoji="1" lang="en-US" altLang="zh-CN" dirty="0"/>
              <a:t>	if(*</a:t>
            </a:r>
            <a:r>
              <a:rPr kumimoji="1" lang="en-US" altLang="zh-CN" dirty="0" err="1"/>
              <a:t>cs</a:t>
            </a:r>
            <a:r>
              <a:rPr kumimoji="1" lang="en-US" altLang="zh-CN" dirty="0"/>
              <a:t> &gt; *</a:t>
            </a:r>
            <a:r>
              <a:rPr kumimoji="1" lang="en-US" altLang="zh-CN" dirty="0" err="1"/>
              <a:t>ct</a:t>
            </a:r>
            <a:r>
              <a:rPr kumimoji="1" lang="en-US" altLang="zh-CN" dirty="0"/>
              <a:t>)</a:t>
            </a:r>
          </a:p>
          <a:p>
            <a:pPr marL="0" indent="0">
              <a:buNone/>
            </a:pPr>
            <a:r>
              <a:rPr kumimoji="1" lang="en-US" altLang="zh-CN" dirty="0"/>
              <a:t>		return 1;</a:t>
            </a:r>
          </a:p>
          <a:p>
            <a:pPr marL="0" indent="0">
              <a:buNone/>
            </a:pPr>
            <a:r>
              <a:rPr kumimoji="1" lang="en-US" altLang="zh-CN" dirty="0"/>
              <a:t>	else if(*</a:t>
            </a:r>
            <a:r>
              <a:rPr kumimoji="1" lang="en-US" altLang="zh-CN" dirty="0" err="1"/>
              <a:t>cs</a:t>
            </a:r>
            <a:r>
              <a:rPr kumimoji="1" lang="en-US" altLang="zh-CN" dirty="0"/>
              <a:t> == *</a:t>
            </a:r>
            <a:r>
              <a:rPr kumimoji="1" lang="en-US" altLang="zh-CN" dirty="0" err="1"/>
              <a:t>ct</a:t>
            </a:r>
            <a:r>
              <a:rPr kumimoji="1" lang="en-US" altLang="zh-CN" dirty="0"/>
              <a:t>)</a:t>
            </a:r>
          </a:p>
          <a:p>
            <a:pPr marL="0" indent="0">
              <a:buNone/>
            </a:pPr>
            <a:r>
              <a:rPr kumimoji="1" lang="en-US" altLang="zh-CN" dirty="0"/>
              <a:t>		return 0;</a:t>
            </a:r>
          </a:p>
          <a:p>
            <a:pPr marL="0" indent="0">
              <a:buNone/>
            </a:pPr>
            <a:r>
              <a:rPr kumimoji="1" lang="en-US" altLang="zh-CN" dirty="0"/>
              <a:t>	else</a:t>
            </a:r>
          </a:p>
          <a:p>
            <a:pPr marL="0" indent="0">
              <a:buNone/>
            </a:pPr>
            <a:r>
              <a:rPr kumimoji="1" lang="en-US" altLang="zh-CN" dirty="0"/>
              <a:t>		return -1</a:t>
            </a:r>
            <a:r>
              <a:rPr kumimoji="1" lang="en-US" altLang="zh-CN" dirty="0" smtClean="0"/>
              <a:t>;  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844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字符指针使用的注意点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当涉及到通过字符指针或字符数组来赋值的时候，切记需要保证有足够的安全区域来容纳赋的值，否则会导致程序错误。</a:t>
            </a:r>
            <a:endParaRPr lang="en-US" altLang="zh-CN" dirty="0" smtClean="0"/>
          </a:p>
          <a:p>
            <a:r>
              <a:rPr lang="zh-CN" altLang="en-US" dirty="0" smtClean="0"/>
              <a:t>一般情况下，将字符指针指向足够大的数组，再通过该指针来进行操作才是安全的。</a:t>
            </a:r>
            <a:endParaRPr lang="en-US" altLang="zh-CN" dirty="0" smtClean="0"/>
          </a:p>
          <a:p>
            <a:r>
              <a:rPr lang="zh-CN" altLang="en-US" dirty="0" smtClean="0"/>
              <a:t>错误例子：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char c[5] = “</a:t>
            </a:r>
            <a:r>
              <a:rPr lang="en-US" altLang="zh-CN" dirty="0" err="1" smtClean="0"/>
              <a:t>abcdef</a:t>
            </a:r>
            <a:r>
              <a:rPr lang="en-US" altLang="zh-CN" dirty="0" smtClean="0"/>
              <a:t>”;  //</a:t>
            </a:r>
            <a:r>
              <a:rPr lang="zh-CN" altLang="en-US" dirty="0" smtClean="0"/>
              <a:t>下标越界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char *</a:t>
            </a:r>
            <a:r>
              <a:rPr lang="en-US" altLang="zh-CN" dirty="0" err="1" smtClean="0"/>
              <a:t>p;strcpy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p,“abc</a:t>
            </a:r>
            <a:r>
              <a:rPr lang="en-US" altLang="zh-CN" dirty="0" smtClean="0"/>
              <a:t>”); //p</a:t>
            </a:r>
            <a:r>
              <a:rPr lang="zh-CN" altLang="en-US" dirty="0" smtClean="0"/>
              <a:t>没有安全赋值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8892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字符指针使用的注意点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strcpy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strcat</a:t>
            </a:r>
            <a:r>
              <a:rPr lang="zh-CN" altLang="en-US" dirty="0" smtClean="0"/>
              <a:t>等库函数时，需要包含头文件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cstring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iostream</a:t>
            </a:r>
            <a:r>
              <a:rPr lang="zh-CN" altLang="en-US" dirty="0" smtClean="0"/>
              <a:t>自带）。</a:t>
            </a:r>
            <a:endParaRPr lang="en-US" altLang="zh-CN" dirty="0" smtClean="0"/>
          </a:p>
          <a:p>
            <a:r>
              <a:rPr lang="zh-CN" altLang="en-US" dirty="0" smtClean="0"/>
              <a:t>指针不仅可以做为函数的参数，也可以作为函数的返回类型，如</a:t>
            </a:r>
            <a:r>
              <a:rPr lang="en-US" altLang="zh-CN" dirty="0" smtClean="0"/>
              <a:t>char *</a:t>
            </a:r>
            <a:r>
              <a:rPr lang="en-US" altLang="zh-CN" dirty="0" err="1" smtClean="0"/>
              <a:t>strcpy</a:t>
            </a:r>
            <a:r>
              <a:rPr lang="zh-CN" altLang="en-US" dirty="0" smtClean="0"/>
              <a:t>就表示该函数返回的是一个字符指针。</a:t>
            </a:r>
            <a:endParaRPr lang="en-US" altLang="zh-CN" dirty="0" smtClean="0"/>
          </a:p>
          <a:p>
            <a:r>
              <a:rPr lang="zh-CN" altLang="en-US" dirty="0" smtClean="0"/>
              <a:t>和返回引用的情况相似，如果返回值是地址的话，不能返回函数内局部变量的地址，一般返回的就是某参数本身（如</a:t>
            </a:r>
            <a:r>
              <a:rPr lang="en-US" altLang="zh-CN" dirty="0" err="1" smtClean="0"/>
              <a:t>strcpy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 smtClean="0"/>
              <a:t>在计算字符串长度时，注意转义字符的使用。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878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例：自定义字符串拷贝函数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char </a:t>
            </a:r>
            <a:r>
              <a:rPr kumimoji="1" lang="en-US" altLang="zh-CN" dirty="0"/>
              <a:t>*</a:t>
            </a:r>
            <a:r>
              <a:rPr kumimoji="1" lang="en-US" altLang="zh-CN" dirty="0" err="1"/>
              <a:t>mystrcpy</a:t>
            </a:r>
            <a:r>
              <a:rPr kumimoji="1" lang="en-US" altLang="zh-CN" dirty="0"/>
              <a:t>(char *</a:t>
            </a:r>
            <a:r>
              <a:rPr kumimoji="1" lang="en-US" altLang="zh-CN" dirty="0" err="1"/>
              <a:t>cs,const</a:t>
            </a:r>
            <a:r>
              <a:rPr kumimoji="1" lang="en-US" altLang="zh-CN" dirty="0"/>
              <a:t> char *</a:t>
            </a:r>
            <a:r>
              <a:rPr kumimoji="1" lang="en-US" altLang="zh-CN" dirty="0" err="1"/>
              <a:t>ct</a:t>
            </a:r>
            <a:r>
              <a:rPr kumimoji="1" lang="en-US" altLang="zh-CN" dirty="0"/>
              <a:t>)</a:t>
            </a:r>
          </a:p>
          <a:p>
            <a:pPr marL="0" indent="0">
              <a:buNone/>
            </a:pPr>
            <a:r>
              <a:rPr kumimoji="1" lang="en-US" altLang="zh-CN" dirty="0"/>
              <a:t>{</a:t>
            </a:r>
          </a:p>
          <a:p>
            <a:pPr marL="0" indent="0">
              <a:buNone/>
            </a:pPr>
            <a:r>
              <a:rPr kumimoji="1" lang="en-US" altLang="zh-CN" dirty="0"/>
              <a:t>	char *t = </a:t>
            </a:r>
            <a:r>
              <a:rPr kumimoji="1" lang="en-US" altLang="zh-CN" dirty="0" err="1"/>
              <a:t>cs</a:t>
            </a:r>
            <a:r>
              <a:rPr kumimoji="1" lang="en-US" altLang="zh-CN" dirty="0"/>
              <a:t>;</a:t>
            </a:r>
          </a:p>
          <a:p>
            <a:pPr marL="0" indent="0">
              <a:buNone/>
            </a:pPr>
            <a:r>
              <a:rPr kumimoji="1" lang="en-US" altLang="zh-CN" dirty="0"/>
              <a:t>	while(*</a:t>
            </a:r>
            <a:r>
              <a:rPr kumimoji="1" lang="en-US" altLang="zh-CN" dirty="0" err="1"/>
              <a:t>cs</a:t>
            </a:r>
            <a:r>
              <a:rPr kumimoji="1" lang="en-US" altLang="zh-CN" dirty="0"/>
              <a:t>++ = *</a:t>
            </a:r>
            <a:r>
              <a:rPr kumimoji="1" lang="en-US" altLang="zh-CN" dirty="0" err="1"/>
              <a:t>ct</a:t>
            </a:r>
            <a:r>
              <a:rPr kumimoji="1" lang="en-US" altLang="zh-CN" dirty="0"/>
              <a:t>++);</a:t>
            </a:r>
          </a:p>
          <a:p>
            <a:pPr marL="0" indent="0">
              <a:buNone/>
            </a:pPr>
            <a:r>
              <a:rPr kumimoji="1" lang="en-US" altLang="zh-CN" dirty="0"/>
              <a:t>	return t</a:t>
            </a:r>
            <a:r>
              <a:rPr kumimoji="1" lang="en-US" altLang="zh-CN" dirty="0" smtClean="0"/>
              <a:t>; //</a:t>
            </a:r>
            <a:r>
              <a:rPr kumimoji="1" lang="zh-CN" altLang="en-US" dirty="0" smtClean="0"/>
              <a:t>这里返回的地址来自实参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}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6305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例：计算字符串和数组的长度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	char p[] = "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\0def“ , *t=p;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(p) &lt;&lt; 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 //3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(p) &lt;&lt; 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 //8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(t) &lt;&lt; 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 //4</a:t>
            </a:r>
          </a:p>
          <a:p>
            <a:pPr>
              <a:buNone/>
            </a:pPr>
            <a:r>
              <a:rPr lang="en-US" altLang="zh-CN" dirty="0" smtClean="0"/>
              <a:t>		char q[] = "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\01def“ , *r=q;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(q) &lt;&lt; 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 //7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(q) &lt;&lt; 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 //8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 &lt;&lt;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(r) &lt;&lt; 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 //4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25666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5.6 </a:t>
            </a:r>
            <a:r>
              <a:rPr lang="zh-CN" altLang="en-US" dirty="0" smtClean="0"/>
              <a:t>指针与二维数组：行指针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>
              <a:buSzPct val="100000"/>
              <a:buFont typeface="Wingdings" pitchFamily="2" charset="2"/>
              <a:buChar char="u"/>
            </a:pPr>
            <a:r>
              <a:rPr lang="zh-CN" altLang="en-US" dirty="0" smtClean="0"/>
              <a:t>一维数组的名字可看成是同类型指针，二维数组呢？</a:t>
            </a:r>
            <a:endParaRPr lang="en-US" altLang="zh-CN" dirty="0" smtClean="0"/>
          </a:p>
          <a:p>
            <a:pPr lvl="1">
              <a:buSzPct val="100000"/>
              <a:buFont typeface="Wingdings" pitchFamily="2" charset="2"/>
              <a:buChar char="u"/>
            </a:pPr>
            <a:r>
              <a:rPr lang="zh-CN" altLang="en-US" dirty="0" smtClean="0"/>
              <a:t>为什么二维数组的初始化只能省略行？</a:t>
            </a:r>
            <a:endParaRPr lang="en-US" altLang="zh-CN" dirty="0" smtClean="0"/>
          </a:p>
          <a:p>
            <a:pPr lvl="1">
              <a:buSzPct val="100000"/>
              <a:buFont typeface="Wingdings" pitchFamily="2" charset="2"/>
              <a:buChar char="u"/>
            </a:pPr>
            <a:r>
              <a:rPr lang="zh-CN" altLang="en-US" dirty="0" smtClean="0"/>
              <a:t>如果二维数组作为函数参数，本质又是什么？</a:t>
            </a:r>
            <a:endParaRPr lang="en-US" altLang="zh-CN" dirty="0" smtClean="0"/>
          </a:p>
          <a:p>
            <a:r>
              <a:rPr lang="zh-CN" altLang="en-US" dirty="0" smtClean="0"/>
              <a:t>回顾</a:t>
            </a:r>
            <a:endParaRPr lang="en-US" altLang="zh-CN" dirty="0" smtClean="0"/>
          </a:p>
          <a:p>
            <a:pPr lvl="1">
              <a:buSzPct val="100000"/>
              <a:buFont typeface="Wingdings" pitchFamily="2" charset="2"/>
              <a:buChar char="u"/>
            </a:pPr>
            <a:r>
              <a:rPr lang="zh-CN" altLang="en-US" dirty="0" smtClean="0"/>
              <a:t>二维数组的本质是由多个一维数组组成的，该如何理解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数组也可能是其他数组的元素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317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553819" y="2380128"/>
            <a:ext cx="5394325" cy="2876550"/>
            <a:chOff x="268" y="1198"/>
            <a:chExt cx="3398" cy="1812"/>
          </a:xfrm>
        </p:grpSpPr>
        <p:sp>
          <p:nvSpPr>
            <p:cNvPr id="994308" name="Rectangle 4"/>
            <p:cNvSpPr>
              <a:spLocks noChangeArrowheads="1"/>
            </p:cNvSpPr>
            <p:nvPr/>
          </p:nvSpPr>
          <p:spPr bwMode="auto">
            <a:xfrm>
              <a:off x="268" y="1198"/>
              <a:ext cx="3398" cy="181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00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90000" tIns="46800" rIns="90000" bIns="46800" anchor="ctr"/>
            <a:lstStyle/>
            <a:p>
              <a:endPara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endParaRPr>
            </a:p>
            <a:p>
              <a:endParaRPr lang="en-US" altLang="zh-CN" dirty="0">
                <a:solidFill>
                  <a:schemeClr val="bg2"/>
                </a:solidFill>
                <a:latin typeface="+mj-ea"/>
                <a:ea typeface="+mj-ea"/>
              </a:endParaRPr>
            </a:p>
            <a:p>
              <a:endParaRPr lang="en-US" altLang="zh-CN" dirty="0">
                <a:solidFill>
                  <a:schemeClr val="bg2"/>
                </a:solidFill>
                <a:latin typeface="+mj-ea"/>
                <a:ea typeface="+mj-ea"/>
              </a:endParaRPr>
            </a:p>
            <a:p>
              <a:endParaRPr lang="en-US" altLang="zh-CN" dirty="0">
                <a:solidFill>
                  <a:schemeClr val="bg2"/>
                </a:solidFill>
                <a:latin typeface="+mj-ea"/>
                <a:ea typeface="+mj-ea"/>
              </a:endParaRPr>
            </a:p>
            <a:p>
              <a:endParaRPr lang="en-US" altLang="zh-CN" dirty="0">
                <a:solidFill>
                  <a:schemeClr val="bg2"/>
                </a:solidFill>
                <a:latin typeface="+mj-ea"/>
                <a:ea typeface="+mj-ea"/>
              </a:endParaRPr>
            </a:p>
            <a:p>
              <a:endParaRPr lang="en-US" altLang="zh-CN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130" y="1643"/>
              <a:ext cx="2091" cy="1080"/>
              <a:chOff x="1538" y="2015"/>
              <a:chExt cx="1723" cy="1080"/>
            </a:xfrm>
          </p:grpSpPr>
          <p:sp>
            <p:nvSpPr>
              <p:cNvPr id="994310" name="Rectangle 6"/>
              <p:cNvSpPr>
                <a:spLocks noChangeArrowheads="1"/>
              </p:cNvSpPr>
              <p:nvPr/>
            </p:nvSpPr>
            <p:spPr bwMode="auto">
              <a:xfrm>
                <a:off x="1538" y="2051"/>
                <a:ext cx="1712" cy="10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zh-CN" altLang="zh-CN" sz="2000">
                  <a:latin typeface="+mj-ea"/>
                  <a:ea typeface="+mj-ea"/>
                </a:endParaRPr>
              </a:p>
            </p:txBody>
          </p:sp>
          <p:sp>
            <p:nvSpPr>
              <p:cNvPr id="994311" name="Line 7"/>
              <p:cNvSpPr>
                <a:spLocks noChangeShapeType="1"/>
              </p:cNvSpPr>
              <p:nvPr/>
            </p:nvSpPr>
            <p:spPr bwMode="auto">
              <a:xfrm>
                <a:off x="1549" y="2429"/>
                <a:ext cx="17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994312" name="Line 8"/>
              <p:cNvSpPr>
                <a:spLocks noChangeShapeType="1"/>
              </p:cNvSpPr>
              <p:nvPr/>
            </p:nvSpPr>
            <p:spPr bwMode="auto">
              <a:xfrm>
                <a:off x="1538" y="2762"/>
                <a:ext cx="17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994313" name="Line 9"/>
              <p:cNvSpPr>
                <a:spLocks noChangeShapeType="1"/>
              </p:cNvSpPr>
              <p:nvPr/>
            </p:nvSpPr>
            <p:spPr bwMode="auto">
              <a:xfrm>
                <a:off x="2394" y="2051"/>
                <a:ext cx="0" cy="10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994314" name="Line 10"/>
              <p:cNvSpPr>
                <a:spLocks noChangeShapeType="1"/>
              </p:cNvSpPr>
              <p:nvPr/>
            </p:nvSpPr>
            <p:spPr bwMode="auto">
              <a:xfrm>
                <a:off x="1949" y="2051"/>
                <a:ext cx="0" cy="10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994315" name="Line 11"/>
              <p:cNvSpPr>
                <a:spLocks noChangeShapeType="1"/>
              </p:cNvSpPr>
              <p:nvPr/>
            </p:nvSpPr>
            <p:spPr bwMode="auto">
              <a:xfrm>
                <a:off x="2827" y="2051"/>
                <a:ext cx="0" cy="10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1705" y="2714"/>
                <a:ext cx="1373" cy="250"/>
                <a:chOff x="2137" y="1427"/>
                <a:chExt cx="1373" cy="250"/>
              </a:xfrm>
            </p:grpSpPr>
            <p:sp>
              <p:nvSpPr>
                <p:cNvPr id="99431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137" y="1427"/>
                  <a:ext cx="9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endParaRPr lang="zh-CN" altLang="zh-CN" sz="2000">
                    <a:latin typeface="+mj-ea"/>
                    <a:ea typeface="+mj-ea"/>
                  </a:endParaRPr>
                </a:p>
              </p:txBody>
            </p:sp>
            <p:sp>
              <p:nvSpPr>
                <p:cNvPr id="9943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546" y="1427"/>
                  <a:ext cx="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endParaRPr lang="zh-CN" altLang="zh-CN" sz="2000">
                    <a:latin typeface="+mj-ea"/>
                    <a:ea typeface="+mj-ea"/>
                  </a:endParaRPr>
                </a:p>
              </p:txBody>
            </p:sp>
            <p:sp>
              <p:nvSpPr>
                <p:cNvPr id="99431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984" y="1427"/>
                  <a:ext cx="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endParaRPr lang="zh-CN" altLang="zh-CN" sz="2000">
                    <a:latin typeface="+mj-ea"/>
                    <a:ea typeface="+mj-ea"/>
                  </a:endParaRPr>
                </a:p>
              </p:txBody>
            </p:sp>
            <p:sp>
              <p:nvSpPr>
                <p:cNvPr id="99432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415" y="1427"/>
                  <a:ext cx="9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endParaRPr lang="zh-CN" altLang="zh-CN" sz="2000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5" name="Group 17"/>
              <p:cNvGrpSpPr>
                <a:grpSpLocks/>
              </p:cNvGrpSpPr>
              <p:nvPr/>
            </p:nvGrpSpPr>
            <p:grpSpPr bwMode="auto">
              <a:xfrm>
                <a:off x="1713" y="2365"/>
                <a:ext cx="1372" cy="250"/>
                <a:chOff x="2138" y="1427"/>
                <a:chExt cx="1372" cy="250"/>
              </a:xfrm>
            </p:grpSpPr>
            <p:sp>
              <p:nvSpPr>
                <p:cNvPr id="99432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138" y="1427"/>
                  <a:ext cx="9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endParaRPr lang="zh-CN" altLang="zh-CN" sz="2000">
                    <a:latin typeface="+mj-ea"/>
                    <a:ea typeface="+mj-ea"/>
                  </a:endParaRPr>
                </a:p>
              </p:txBody>
            </p:sp>
            <p:sp>
              <p:nvSpPr>
                <p:cNvPr id="99432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547" y="1427"/>
                  <a:ext cx="9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endParaRPr lang="zh-CN" altLang="zh-CN" sz="2000">
                    <a:latin typeface="+mj-ea"/>
                    <a:ea typeface="+mj-ea"/>
                  </a:endParaRPr>
                </a:p>
              </p:txBody>
            </p:sp>
            <p:sp>
              <p:nvSpPr>
                <p:cNvPr id="99432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986" y="1427"/>
                  <a:ext cx="9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endParaRPr lang="zh-CN" altLang="zh-CN" sz="2000">
                    <a:latin typeface="+mj-ea"/>
                    <a:ea typeface="+mj-ea"/>
                  </a:endParaRPr>
                </a:p>
              </p:txBody>
            </p:sp>
            <p:sp>
              <p:nvSpPr>
                <p:cNvPr id="99432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15" y="1427"/>
                  <a:ext cx="9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endParaRPr lang="zh-CN" altLang="zh-CN" sz="2000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Group 22"/>
              <p:cNvGrpSpPr>
                <a:grpSpLocks/>
              </p:cNvGrpSpPr>
              <p:nvPr/>
            </p:nvGrpSpPr>
            <p:grpSpPr bwMode="auto">
              <a:xfrm>
                <a:off x="1705" y="2015"/>
                <a:ext cx="1374" cy="250"/>
                <a:chOff x="2137" y="1427"/>
                <a:chExt cx="1374" cy="250"/>
              </a:xfrm>
            </p:grpSpPr>
            <p:sp>
              <p:nvSpPr>
                <p:cNvPr id="99432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137" y="1427"/>
                  <a:ext cx="9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endParaRPr lang="zh-CN" altLang="zh-CN" sz="2000">
                    <a:latin typeface="+mj-ea"/>
                    <a:ea typeface="+mj-ea"/>
                  </a:endParaRPr>
                </a:p>
              </p:txBody>
            </p:sp>
            <p:sp>
              <p:nvSpPr>
                <p:cNvPr id="99432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545" y="1427"/>
                  <a:ext cx="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endParaRPr lang="zh-CN" altLang="zh-CN" sz="2000">
                    <a:latin typeface="+mj-ea"/>
                    <a:ea typeface="+mj-ea"/>
                  </a:endParaRPr>
                </a:p>
              </p:txBody>
            </p:sp>
            <p:sp>
              <p:nvSpPr>
                <p:cNvPr id="99432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985" y="1427"/>
                  <a:ext cx="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endParaRPr lang="zh-CN" altLang="zh-CN" sz="2000">
                    <a:latin typeface="+mj-ea"/>
                    <a:ea typeface="+mj-ea"/>
                  </a:endParaRPr>
                </a:p>
              </p:txBody>
            </p:sp>
            <p:sp>
              <p:nvSpPr>
                <p:cNvPr id="99433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416" y="1427"/>
                  <a:ext cx="9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endParaRPr lang="zh-CN" altLang="zh-CN" sz="2000">
                    <a:latin typeface="+mj-ea"/>
                    <a:ea typeface="+mj-ea"/>
                  </a:endParaRPr>
                </a:p>
              </p:txBody>
            </p:sp>
          </p:grpSp>
        </p:grp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1102" y="1725"/>
              <a:ext cx="2188" cy="234"/>
              <a:chOff x="1503" y="2097"/>
              <a:chExt cx="2188" cy="234"/>
            </a:xfrm>
          </p:grpSpPr>
          <p:sp>
            <p:nvSpPr>
              <p:cNvPr id="994332" name="Text Box 28"/>
              <p:cNvSpPr txBox="1">
                <a:spLocks noChangeArrowheads="1"/>
              </p:cNvSpPr>
              <p:nvPr/>
            </p:nvSpPr>
            <p:spPr bwMode="auto">
              <a:xfrm>
                <a:off x="1503" y="2097"/>
                <a:ext cx="604" cy="23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a[0][0]</a:t>
                </a:r>
              </a:p>
            </p:txBody>
          </p:sp>
          <p:sp>
            <p:nvSpPr>
              <p:cNvPr id="994333" name="Text Box 29"/>
              <p:cNvSpPr txBox="1">
                <a:spLocks noChangeArrowheads="1"/>
              </p:cNvSpPr>
              <p:nvPr/>
            </p:nvSpPr>
            <p:spPr bwMode="auto">
              <a:xfrm>
                <a:off x="2031" y="2097"/>
                <a:ext cx="604" cy="23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a[0][1]</a:t>
                </a:r>
              </a:p>
            </p:txBody>
          </p:sp>
          <p:sp>
            <p:nvSpPr>
              <p:cNvPr id="994334" name="Text Box 30"/>
              <p:cNvSpPr txBox="1">
                <a:spLocks noChangeArrowheads="1"/>
              </p:cNvSpPr>
              <p:nvPr/>
            </p:nvSpPr>
            <p:spPr bwMode="auto">
              <a:xfrm>
                <a:off x="2559" y="2097"/>
                <a:ext cx="604" cy="23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a[0][2]</a:t>
                </a:r>
              </a:p>
            </p:txBody>
          </p:sp>
          <p:sp>
            <p:nvSpPr>
              <p:cNvPr id="994335" name="Text Box 31"/>
              <p:cNvSpPr txBox="1">
                <a:spLocks noChangeArrowheads="1"/>
              </p:cNvSpPr>
              <p:nvPr/>
            </p:nvSpPr>
            <p:spPr bwMode="auto">
              <a:xfrm>
                <a:off x="3087" y="2097"/>
                <a:ext cx="604" cy="23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a[0][3]</a:t>
                </a:r>
                <a:endParaRPr lang="en-US" altLang="zh-CN" b="1" dirty="0">
                  <a:solidFill>
                    <a:srgbClr val="66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j-ea"/>
                  <a:ea typeface="+mj-ea"/>
                </a:endParaRPr>
              </a:p>
            </p:txBody>
          </p:sp>
        </p:grpSp>
        <p:grpSp>
          <p:nvGrpSpPr>
            <p:cNvPr id="8" name="Group 32"/>
            <p:cNvGrpSpPr>
              <a:grpSpLocks/>
            </p:cNvGrpSpPr>
            <p:nvPr/>
          </p:nvGrpSpPr>
          <p:grpSpPr bwMode="auto">
            <a:xfrm>
              <a:off x="1109" y="2086"/>
              <a:ext cx="2188" cy="234"/>
              <a:chOff x="1503" y="2097"/>
              <a:chExt cx="2188" cy="234"/>
            </a:xfrm>
          </p:grpSpPr>
          <p:sp>
            <p:nvSpPr>
              <p:cNvPr id="994337" name="Text Box 33"/>
              <p:cNvSpPr txBox="1">
                <a:spLocks noChangeArrowheads="1"/>
              </p:cNvSpPr>
              <p:nvPr/>
            </p:nvSpPr>
            <p:spPr bwMode="auto">
              <a:xfrm>
                <a:off x="1503" y="2097"/>
                <a:ext cx="604" cy="23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b="1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a[1][0]</a:t>
                </a:r>
                <a:endParaRPr lang="en-US" altLang="zh-CN" b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j-ea"/>
                  <a:ea typeface="+mj-ea"/>
                </a:endParaRPr>
              </a:p>
            </p:txBody>
          </p:sp>
          <p:sp>
            <p:nvSpPr>
              <p:cNvPr id="994338" name="Text Box 34"/>
              <p:cNvSpPr txBox="1">
                <a:spLocks noChangeArrowheads="1"/>
              </p:cNvSpPr>
              <p:nvPr/>
            </p:nvSpPr>
            <p:spPr bwMode="auto">
              <a:xfrm>
                <a:off x="2031" y="2097"/>
                <a:ext cx="604" cy="23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b="1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a[1][1]</a:t>
                </a:r>
                <a:endParaRPr lang="en-US" altLang="zh-CN" b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j-ea"/>
                  <a:ea typeface="+mj-ea"/>
                </a:endParaRPr>
              </a:p>
            </p:txBody>
          </p:sp>
          <p:sp>
            <p:nvSpPr>
              <p:cNvPr id="994339" name="Text Box 35"/>
              <p:cNvSpPr txBox="1">
                <a:spLocks noChangeArrowheads="1"/>
              </p:cNvSpPr>
              <p:nvPr/>
            </p:nvSpPr>
            <p:spPr bwMode="auto">
              <a:xfrm>
                <a:off x="2559" y="2097"/>
                <a:ext cx="604" cy="23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b="1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a[1][2]</a:t>
                </a:r>
              </a:p>
            </p:txBody>
          </p:sp>
          <p:sp>
            <p:nvSpPr>
              <p:cNvPr id="994340" name="Text Box 36"/>
              <p:cNvSpPr txBox="1">
                <a:spLocks noChangeArrowheads="1"/>
              </p:cNvSpPr>
              <p:nvPr/>
            </p:nvSpPr>
            <p:spPr bwMode="auto">
              <a:xfrm>
                <a:off x="3087" y="2097"/>
                <a:ext cx="604" cy="23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b="1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a[1][3]</a:t>
                </a:r>
              </a:p>
            </p:txBody>
          </p:sp>
        </p:grpSp>
        <p:grpSp>
          <p:nvGrpSpPr>
            <p:cNvPr id="9" name="Group 37"/>
            <p:cNvGrpSpPr>
              <a:grpSpLocks/>
            </p:cNvGrpSpPr>
            <p:nvPr/>
          </p:nvGrpSpPr>
          <p:grpSpPr bwMode="auto">
            <a:xfrm>
              <a:off x="1109" y="2392"/>
              <a:ext cx="2188" cy="234"/>
              <a:chOff x="1503" y="2097"/>
              <a:chExt cx="2188" cy="234"/>
            </a:xfrm>
          </p:grpSpPr>
          <p:sp>
            <p:nvSpPr>
              <p:cNvPr id="994342" name="Text Box 38"/>
              <p:cNvSpPr txBox="1">
                <a:spLocks noChangeArrowheads="1"/>
              </p:cNvSpPr>
              <p:nvPr/>
            </p:nvSpPr>
            <p:spPr bwMode="auto">
              <a:xfrm>
                <a:off x="1503" y="2097"/>
                <a:ext cx="604" cy="23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b="1" dirty="0">
                    <a:solidFill>
                      <a:srgbClr val="FF99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a[2][0]</a:t>
                </a:r>
              </a:p>
            </p:txBody>
          </p:sp>
          <p:sp>
            <p:nvSpPr>
              <p:cNvPr id="994343" name="Text Box 39"/>
              <p:cNvSpPr txBox="1">
                <a:spLocks noChangeArrowheads="1"/>
              </p:cNvSpPr>
              <p:nvPr/>
            </p:nvSpPr>
            <p:spPr bwMode="auto">
              <a:xfrm>
                <a:off x="2031" y="2097"/>
                <a:ext cx="604" cy="23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b="1" dirty="0">
                    <a:solidFill>
                      <a:srgbClr val="FF99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a[2][1]</a:t>
                </a:r>
              </a:p>
            </p:txBody>
          </p:sp>
          <p:sp>
            <p:nvSpPr>
              <p:cNvPr id="994344" name="Text Box 40"/>
              <p:cNvSpPr txBox="1">
                <a:spLocks noChangeArrowheads="1"/>
              </p:cNvSpPr>
              <p:nvPr/>
            </p:nvSpPr>
            <p:spPr bwMode="auto">
              <a:xfrm>
                <a:off x="2559" y="2097"/>
                <a:ext cx="604" cy="23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b="1" dirty="0">
                    <a:solidFill>
                      <a:srgbClr val="FF99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a[2][2]</a:t>
                </a:r>
              </a:p>
            </p:txBody>
          </p:sp>
          <p:sp>
            <p:nvSpPr>
              <p:cNvPr id="994345" name="Text Box 41"/>
              <p:cNvSpPr txBox="1">
                <a:spLocks noChangeArrowheads="1"/>
              </p:cNvSpPr>
              <p:nvPr/>
            </p:nvSpPr>
            <p:spPr bwMode="auto">
              <a:xfrm>
                <a:off x="3087" y="2097"/>
                <a:ext cx="604" cy="23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b="1" dirty="0">
                    <a:solidFill>
                      <a:srgbClr val="FF99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a[2][3]</a:t>
                </a:r>
              </a:p>
            </p:txBody>
          </p:sp>
        </p:grpSp>
        <p:grpSp>
          <p:nvGrpSpPr>
            <p:cNvPr id="10" name="Group 44"/>
            <p:cNvGrpSpPr>
              <a:grpSpLocks/>
            </p:cNvGrpSpPr>
            <p:nvPr/>
          </p:nvGrpSpPr>
          <p:grpSpPr bwMode="auto">
            <a:xfrm>
              <a:off x="772" y="1735"/>
              <a:ext cx="403" cy="881"/>
              <a:chOff x="1096" y="2110"/>
              <a:chExt cx="403" cy="881"/>
            </a:xfrm>
          </p:grpSpPr>
          <p:sp>
            <p:nvSpPr>
              <p:cNvPr id="994349" name="Text Box 45"/>
              <p:cNvSpPr txBox="1">
                <a:spLocks noChangeArrowheads="1"/>
              </p:cNvSpPr>
              <p:nvPr/>
            </p:nvSpPr>
            <p:spPr bwMode="auto">
              <a:xfrm>
                <a:off x="1096" y="2110"/>
                <a:ext cx="40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a[0]</a:t>
                </a:r>
                <a:endPara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j-ea"/>
                  <a:ea typeface="+mj-ea"/>
                </a:endParaRPr>
              </a:p>
            </p:txBody>
          </p:sp>
          <p:sp>
            <p:nvSpPr>
              <p:cNvPr id="994350" name="Text Box 46"/>
              <p:cNvSpPr txBox="1">
                <a:spLocks noChangeArrowheads="1"/>
              </p:cNvSpPr>
              <p:nvPr/>
            </p:nvSpPr>
            <p:spPr bwMode="auto">
              <a:xfrm>
                <a:off x="1096" y="2434"/>
                <a:ext cx="40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b="1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a[1]</a:t>
                </a:r>
                <a:endPara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j-ea"/>
                  <a:ea typeface="+mj-ea"/>
                </a:endParaRPr>
              </a:p>
            </p:txBody>
          </p:sp>
          <p:sp>
            <p:nvSpPr>
              <p:cNvPr id="994351" name="Text Box 47"/>
              <p:cNvSpPr txBox="1">
                <a:spLocks noChangeArrowheads="1"/>
              </p:cNvSpPr>
              <p:nvPr/>
            </p:nvSpPr>
            <p:spPr bwMode="auto">
              <a:xfrm>
                <a:off x="1096" y="2758"/>
                <a:ext cx="40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b="1" dirty="0">
                    <a:solidFill>
                      <a:srgbClr val="FF99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a[2]</a:t>
                </a:r>
                <a:endPara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11" name="Group 48"/>
          <p:cNvGrpSpPr>
            <a:grpSpLocks/>
          </p:cNvGrpSpPr>
          <p:nvPr/>
        </p:nvGrpSpPr>
        <p:grpSpPr bwMode="auto">
          <a:xfrm>
            <a:off x="623888" y="4181479"/>
            <a:ext cx="1004887" cy="608013"/>
            <a:chOff x="663" y="3012"/>
            <a:chExt cx="633" cy="383"/>
          </a:xfrm>
        </p:grpSpPr>
        <p:sp>
          <p:nvSpPr>
            <p:cNvPr id="994353" name="Line 49"/>
            <p:cNvSpPr>
              <a:spLocks noChangeShapeType="1"/>
            </p:cNvSpPr>
            <p:nvPr/>
          </p:nvSpPr>
          <p:spPr bwMode="auto">
            <a:xfrm flipV="1">
              <a:off x="996" y="3012"/>
              <a:ext cx="300" cy="20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994354" name="Text Box 50"/>
            <p:cNvSpPr txBox="1">
              <a:spLocks noChangeArrowheads="1"/>
            </p:cNvSpPr>
            <p:nvPr/>
          </p:nvSpPr>
          <p:spPr bwMode="auto">
            <a:xfrm>
              <a:off x="663" y="3142"/>
              <a:ext cx="438" cy="25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000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j-ea"/>
                  <a:ea typeface="+mj-ea"/>
                </a:rPr>
                <a:t>行名</a:t>
              </a:r>
            </a:p>
          </p:txBody>
        </p:sp>
      </p:grpSp>
      <p:grpSp>
        <p:nvGrpSpPr>
          <p:cNvPr id="12" name="Group 51"/>
          <p:cNvGrpSpPr>
            <a:grpSpLocks/>
          </p:cNvGrpSpPr>
          <p:nvPr/>
        </p:nvGrpSpPr>
        <p:grpSpPr bwMode="auto">
          <a:xfrm>
            <a:off x="6511438" y="1687195"/>
            <a:ext cx="2620604" cy="4598988"/>
            <a:chOff x="3885" y="602"/>
            <a:chExt cx="1753" cy="2897"/>
          </a:xfrm>
        </p:grpSpPr>
        <p:grpSp>
          <p:nvGrpSpPr>
            <p:cNvPr id="13" name="Group 52"/>
            <p:cNvGrpSpPr>
              <a:grpSpLocks/>
            </p:cNvGrpSpPr>
            <p:nvPr/>
          </p:nvGrpSpPr>
          <p:grpSpPr bwMode="auto">
            <a:xfrm>
              <a:off x="3885" y="631"/>
              <a:ext cx="1308" cy="2868"/>
              <a:chOff x="3993" y="223"/>
              <a:chExt cx="1308" cy="2868"/>
            </a:xfrm>
          </p:grpSpPr>
          <p:sp>
            <p:nvSpPr>
              <p:cNvPr id="994357" name="Rectangle 53"/>
              <p:cNvSpPr>
                <a:spLocks noChangeArrowheads="1"/>
              </p:cNvSpPr>
              <p:nvPr/>
            </p:nvSpPr>
            <p:spPr bwMode="auto">
              <a:xfrm>
                <a:off x="4189" y="247"/>
                <a:ext cx="1112" cy="283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994358" name="Line 54"/>
              <p:cNvSpPr>
                <a:spLocks noChangeShapeType="1"/>
              </p:cNvSpPr>
              <p:nvPr/>
            </p:nvSpPr>
            <p:spPr bwMode="auto">
              <a:xfrm>
                <a:off x="4181" y="492"/>
                <a:ext cx="110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994359" name="Line 55"/>
              <p:cNvSpPr>
                <a:spLocks noChangeShapeType="1"/>
              </p:cNvSpPr>
              <p:nvPr/>
            </p:nvSpPr>
            <p:spPr bwMode="auto">
              <a:xfrm>
                <a:off x="4181" y="726"/>
                <a:ext cx="110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994360" name="Line 56"/>
              <p:cNvSpPr>
                <a:spLocks noChangeShapeType="1"/>
              </p:cNvSpPr>
              <p:nvPr/>
            </p:nvSpPr>
            <p:spPr bwMode="auto">
              <a:xfrm>
                <a:off x="4181" y="961"/>
                <a:ext cx="111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994361" name="Line 57"/>
              <p:cNvSpPr>
                <a:spLocks noChangeShapeType="1"/>
              </p:cNvSpPr>
              <p:nvPr/>
            </p:nvSpPr>
            <p:spPr bwMode="auto">
              <a:xfrm>
                <a:off x="4181" y="1195"/>
                <a:ext cx="111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994362" name="Line 58"/>
              <p:cNvSpPr>
                <a:spLocks noChangeShapeType="1"/>
              </p:cNvSpPr>
              <p:nvPr/>
            </p:nvSpPr>
            <p:spPr bwMode="auto">
              <a:xfrm>
                <a:off x="4181" y="1430"/>
                <a:ext cx="111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994363" name="Line 59"/>
              <p:cNvSpPr>
                <a:spLocks noChangeShapeType="1"/>
              </p:cNvSpPr>
              <p:nvPr/>
            </p:nvSpPr>
            <p:spPr bwMode="auto">
              <a:xfrm>
                <a:off x="4181" y="1664"/>
                <a:ext cx="111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994364" name="Line 60"/>
              <p:cNvSpPr>
                <a:spLocks noChangeShapeType="1"/>
              </p:cNvSpPr>
              <p:nvPr/>
            </p:nvSpPr>
            <p:spPr bwMode="auto">
              <a:xfrm>
                <a:off x="4181" y="1899"/>
                <a:ext cx="111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994365" name="Line 61"/>
              <p:cNvSpPr>
                <a:spLocks noChangeShapeType="1"/>
              </p:cNvSpPr>
              <p:nvPr/>
            </p:nvSpPr>
            <p:spPr bwMode="auto">
              <a:xfrm>
                <a:off x="4181" y="2134"/>
                <a:ext cx="111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994366" name="Line 62"/>
              <p:cNvSpPr>
                <a:spLocks noChangeShapeType="1"/>
              </p:cNvSpPr>
              <p:nvPr/>
            </p:nvSpPr>
            <p:spPr bwMode="auto">
              <a:xfrm>
                <a:off x="4181" y="2368"/>
                <a:ext cx="111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994367" name="Line 63"/>
              <p:cNvSpPr>
                <a:spLocks noChangeShapeType="1"/>
              </p:cNvSpPr>
              <p:nvPr/>
            </p:nvSpPr>
            <p:spPr bwMode="auto">
              <a:xfrm>
                <a:off x="4181" y="2603"/>
                <a:ext cx="111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994368" name="Line 64"/>
              <p:cNvSpPr>
                <a:spLocks noChangeShapeType="1"/>
              </p:cNvSpPr>
              <p:nvPr/>
            </p:nvSpPr>
            <p:spPr bwMode="auto">
              <a:xfrm>
                <a:off x="4181" y="2837"/>
                <a:ext cx="111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994371" name="Text Box 67"/>
              <p:cNvSpPr txBox="1">
                <a:spLocks noChangeArrowheads="1"/>
              </p:cNvSpPr>
              <p:nvPr/>
            </p:nvSpPr>
            <p:spPr bwMode="auto">
              <a:xfrm>
                <a:off x="3993" y="478"/>
                <a:ext cx="12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j-ea"/>
                  <a:ea typeface="+mj-ea"/>
                </a:endParaRPr>
              </a:p>
            </p:txBody>
          </p:sp>
          <p:sp>
            <p:nvSpPr>
              <p:cNvPr id="994376" name="Text Box 72"/>
              <p:cNvSpPr txBox="1">
                <a:spLocks noChangeArrowheads="1"/>
              </p:cNvSpPr>
              <p:nvPr/>
            </p:nvSpPr>
            <p:spPr bwMode="auto">
              <a:xfrm>
                <a:off x="4439" y="463"/>
                <a:ext cx="70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a[0][1]</a:t>
                </a:r>
              </a:p>
            </p:txBody>
          </p:sp>
          <p:sp>
            <p:nvSpPr>
              <p:cNvPr id="994377" name="Text Box 73"/>
              <p:cNvSpPr txBox="1">
                <a:spLocks noChangeArrowheads="1"/>
              </p:cNvSpPr>
              <p:nvPr/>
            </p:nvSpPr>
            <p:spPr bwMode="auto">
              <a:xfrm>
                <a:off x="4439" y="703"/>
                <a:ext cx="70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a[0][2]</a:t>
                </a:r>
              </a:p>
            </p:txBody>
          </p:sp>
          <p:sp>
            <p:nvSpPr>
              <p:cNvPr id="994378" name="Text Box 74"/>
              <p:cNvSpPr txBox="1">
                <a:spLocks noChangeArrowheads="1"/>
              </p:cNvSpPr>
              <p:nvPr/>
            </p:nvSpPr>
            <p:spPr bwMode="auto">
              <a:xfrm>
                <a:off x="4439" y="943"/>
                <a:ext cx="70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a[0][3]</a:t>
                </a:r>
              </a:p>
            </p:txBody>
          </p:sp>
          <p:sp>
            <p:nvSpPr>
              <p:cNvPr id="994379" name="Text Box 75"/>
              <p:cNvSpPr txBox="1">
                <a:spLocks noChangeArrowheads="1"/>
              </p:cNvSpPr>
              <p:nvPr/>
            </p:nvSpPr>
            <p:spPr bwMode="auto">
              <a:xfrm>
                <a:off x="4439" y="1183"/>
                <a:ext cx="70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a[1][0]</a:t>
                </a:r>
              </a:p>
            </p:txBody>
          </p:sp>
          <p:sp>
            <p:nvSpPr>
              <p:cNvPr id="994380" name="Text Box 76"/>
              <p:cNvSpPr txBox="1">
                <a:spLocks noChangeArrowheads="1"/>
              </p:cNvSpPr>
              <p:nvPr/>
            </p:nvSpPr>
            <p:spPr bwMode="auto">
              <a:xfrm>
                <a:off x="4439" y="1423"/>
                <a:ext cx="70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a[1][1]</a:t>
                </a:r>
              </a:p>
            </p:txBody>
          </p:sp>
          <p:sp>
            <p:nvSpPr>
              <p:cNvPr id="994381" name="Text Box 77"/>
              <p:cNvSpPr txBox="1">
                <a:spLocks noChangeArrowheads="1"/>
              </p:cNvSpPr>
              <p:nvPr/>
            </p:nvSpPr>
            <p:spPr bwMode="auto">
              <a:xfrm>
                <a:off x="4439" y="223"/>
                <a:ext cx="70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a[0][0]</a:t>
                </a:r>
              </a:p>
            </p:txBody>
          </p:sp>
          <p:sp>
            <p:nvSpPr>
              <p:cNvPr id="994382" name="Text Box 78"/>
              <p:cNvSpPr txBox="1">
                <a:spLocks noChangeArrowheads="1"/>
              </p:cNvSpPr>
              <p:nvPr/>
            </p:nvSpPr>
            <p:spPr bwMode="auto">
              <a:xfrm>
                <a:off x="4439" y="1879"/>
                <a:ext cx="70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a[1][3]</a:t>
                </a:r>
              </a:p>
            </p:txBody>
          </p:sp>
          <p:sp>
            <p:nvSpPr>
              <p:cNvPr id="994383" name="Text Box 79"/>
              <p:cNvSpPr txBox="1">
                <a:spLocks noChangeArrowheads="1"/>
              </p:cNvSpPr>
              <p:nvPr/>
            </p:nvSpPr>
            <p:spPr bwMode="auto">
              <a:xfrm>
                <a:off x="4439" y="2119"/>
                <a:ext cx="70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rgbClr val="CC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a[2][0]</a:t>
                </a:r>
              </a:p>
            </p:txBody>
          </p:sp>
          <p:sp>
            <p:nvSpPr>
              <p:cNvPr id="994384" name="Text Box 80"/>
              <p:cNvSpPr txBox="1">
                <a:spLocks noChangeArrowheads="1"/>
              </p:cNvSpPr>
              <p:nvPr/>
            </p:nvSpPr>
            <p:spPr bwMode="auto">
              <a:xfrm>
                <a:off x="4439" y="2359"/>
                <a:ext cx="70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rgbClr val="CC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a[2][1]</a:t>
                </a:r>
              </a:p>
            </p:txBody>
          </p:sp>
          <p:sp>
            <p:nvSpPr>
              <p:cNvPr id="994385" name="Text Box 81"/>
              <p:cNvSpPr txBox="1">
                <a:spLocks noChangeArrowheads="1"/>
              </p:cNvSpPr>
              <p:nvPr/>
            </p:nvSpPr>
            <p:spPr bwMode="auto">
              <a:xfrm>
                <a:off x="4439" y="2599"/>
                <a:ext cx="70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rgbClr val="CC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a[2][2]</a:t>
                </a:r>
              </a:p>
            </p:txBody>
          </p:sp>
          <p:sp>
            <p:nvSpPr>
              <p:cNvPr id="994386" name="Text Box 82"/>
              <p:cNvSpPr txBox="1">
                <a:spLocks noChangeArrowheads="1"/>
              </p:cNvSpPr>
              <p:nvPr/>
            </p:nvSpPr>
            <p:spPr bwMode="auto">
              <a:xfrm>
                <a:off x="4439" y="2839"/>
                <a:ext cx="70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rgbClr val="CC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a[2][3]</a:t>
                </a:r>
              </a:p>
            </p:txBody>
          </p:sp>
          <p:sp>
            <p:nvSpPr>
              <p:cNvPr id="994387" name="Text Box 83"/>
              <p:cNvSpPr txBox="1">
                <a:spLocks noChangeArrowheads="1"/>
              </p:cNvSpPr>
              <p:nvPr/>
            </p:nvSpPr>
            <p:spPr bwMode="auto">
              <a:xfrm>
                <a:off x="4439" y="1639"/>
                <a:ext cx="70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ea"/>
                    <a:ea typeface="+mj-ea"/>
                  </a:rPr>
                  <a:t>a[1][2]</a:t>
                </a:r>
              </a:p>
            </p:txBody>
          </p:sp>
        </p:grpSp>
        <p:sp>
          <p:nvSpPr>
            <p:cNvPr id="994395" name="Text Box 91"/>
            <p:cNvSpPr txBox="1">
              <a:spLocks noChangeArrowheads="1"/>
            </p:cNvSpPr>
            <p:nvPr/>
          </p:nvSpPr>
          <p:spPr bwMode="auto">
            <a:xfrm>
              <a:off x="5150" y="602"/>
              <a:ext cx="4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33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j-ea"/>
                  <a:ea typeface="+mj-ea"/>
                </a:rPr>
                <a:t>a[0]</a:t>
              </a:r>
            </a:p>
          </p:txBody>
        </p:sp>
        <p:sp>
          <p:nvSpPr>
            <p:cNvPr id="994396" name="Text Box 92"/>
            <p:cNvSpPr txBox="1">
              <a:spLocks noChangeArrowheads="1"/>
            </p:cNvSpPr>
            <p:nvPr/>
          </p:nvSpPr>
          <p:spPr bwMode="auto">
            <a:xfrm>
              <a:off x="5174" y="1574"/>
              <a:ext cx="4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33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j-ea"/>
                  <a:ea typeface="+mj-ea"/>
                </a:rPr>
                <a:t>a[1]</a:t>
              </a:r>
            </a:p>
          </p:txBody>
        </p:sp>
        <p:sp>
          <p:nvSpPr>
            <p:cNvPr id="994397" name="Text Box 93"/>
            <p:cNvSpPr txBox="1">
              <a:spLocks noChangeArrowheads="1"/>
            </p:cNvSpPr>
            <p:nvPr/>
          </p:nvSpPr>
          <p:spPr bwMode="auto">
            <a:xfrm>
              <a:off x="5210" y="2498"/>
              <a:ext cx="4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33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j-ea"/>
                  <a:ea typeface="+mj-ea"/>
                </a:rPr>
                <a:t>a[2]</a:t>
              </a:r>
            </a:p>
          </p:txBody>
        </p:sp>
      </p:grpSp>
      <p:sp>
        <p:nvSpPr>
          <p:cNvPr id="994347" name="AutoShape 43"/>
          <p:cNvSpPr>
            <a:spLocks noChangeArrowheads="1"/>
          </p:cNvSpPr>
          <p:nvPr/>
        </p:nvSpPr>
        <p:spPr bwMode="auto">
          <a:xfrm>
            <a:off x="1228599" y="1609574"/>
            <a:ext cx="4653386" cy="565697"/>
          </a:xfrm>
          <a:prstGeom prst="wedgeEllipseCallout">
            <a:avLst>
              <a:gd name="adj1" fmla="val -12222"/>
              <a:gd name="adj2" fmla="val 212148"/>
            </a:avLst>
          </a:prstGeom>
          <a:gradFill rotWithShape="1">
            <a:gsLst>
              <a:gs pos="0">
                <a:srgbClr val="FFFFCD"/>
              </a:gs>
              <a:gs pos="100000">
                <a:srgbClr val="FFFFCD">
                  <a:gamma/>
                  <a:shade val="69804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二维数组</a:t>
            </a:r>
            <a:r>
              <a:rPr lang="en-US" altLang="zh-CN" sz="20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a</a:t>
            </a:r>
            <a:r>
              <a:rPr lang="zh-CN" altLang="en-US" sz="20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是由</a:t>
            </a:r>
            <a:r>
              <a:rPr lang="en-US" altLang="zh-CN" sz="20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3</a:t>
            </a:r>
            <a:r>
              <a:rPr lang="zh-CN" altLang="en-US" sz="20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个元素组成</a:t>
            </a:r>
          </a:p>
        </p:txBody>
      </p:sp>
      <p:sp>
        <p:nvSpPr>
          <p:cNvPr id="994346" name="AutoShape 42"/>
          <p:cNvSpPr>
            <a:spLocks noChangeArrowheads="1"/>
          </p:cNvSpPr>
          <p:nvPr/>
        </p:nvSpPr>
        <p:spPr bwMode="auto">
          <a:xfrm>
            <a:off x="1873681" y="5539106"/>
            <a:ext cx="4678183" cy="998489"/>
          </a:xfrm>
          <a:prstGeom prst="wedgeEllipseCallout">
            <a:avLst>
              <a:gd name="adj1" fmla="val -17366"/>
              <a:gd name="adj2" fmla="val -134162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shade val="63529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每个元素</a:t>
            </a:r>
            <a:r>
              <a:rPr lang="en-US" altLang="zh-CN" sz="20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a[</a:t>
            </a:r>
            <a:r>
              <a:rPr lang="en-US" altLang="zh-CN" sz="20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i</a:t>
            </a:r>
            <a:r>
              <a:rPr lang="en-US" altLang="zh-CN" sz="20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]</a:t>
            </a:r>
            <a:r>
              <a:rPr lang="zh-CN" altLang="en-US" sz="20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由包含</a:t>
            </a:r>
            <a:r>
              <a:rPr lang="en-US" altLang="zh-CN" sz="20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4</a:t>
            </a:r>
            <a:r>
              <a:rPr lang="zh-CN" altLang="en-US" sz="20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个元素</a:t>
            </a:r>
          </a:p>
          <a:p>
            <a:pPr algn="ctr"/>
            <a:r>
              <a:rPr lang="zh-CN" altLang="en-US" sz="20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的一维数组组成</a:t>
            </a:r>
          </a:p>
        </p:txBody>
      </p:sp>
      <p:sp>
        <p:nvSpPr>
          <p:cNvPr id="98" name="标题 1"/>
          <p:cNvSpPr txBox="1">
            <a:spLocks/>
          </p:cNvSpPr>
          <p:nvPr/>
        </p:nvSpPr>
        <p:spPr>
          <a:xfrm>
            <a:off x="982133" y="266701"/>
            <a:ext cx="7704667" cy="12065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 w="3175" cmpd="sng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二维数组：以</a:t>
            </a:r>
            <a:r>
              <a:rPr lang="en-US" altLang="zh-CN" sz="4400" b="1" dirty="0" smtClean="0">
                <a:ln w="3175" cmpd="sng">
                  <a:noFill/>
                </a:ln>
                <a:latin typeface="+mj-ea"/>
                <a:ea typeface="+mj-ea"/>
                <a:cs typeface="+mj-cs"/>
              </a:rPr>
              <a:t>int a[3][4]</a:t>
            </a:r>
            <a:r>
              <a:rPr lang="zh-CN" altLang="en-US" sz="4400" b="1" dirty="0" smtClean="0">
                <a:ln w="3175" cmpd="sng">
                  <a:noFill/>
                </a:ln>
                <a:latin typeface="+mj-ea"/>
                <a:ea typeface="+mj-ea"/>
                <a:cs typeface="+mj-cs"/>
              </a:rPr>
              <a:t>为例</a:t>
            </a:r>
            <a:endParaRPr kumimoji="0" lang="zh-CN" altLang="en-US" sz="4400" b="1" i="0" u="none" strike="noStrike" kern="1200" cap="none" spc="0" normalizeH="0" baseline="0" noProof="0" dirty="0">
              <a:ln w="3175" cmpd="sng"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3273230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94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94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47" grpId="0" animBg="1" autoUpdateAnimBg="0"/>
      <p:bldP spid="994346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回忆：一</a:t>
            </a:r>
            <a:r>
              <a:rPr lang="zh-CN" altLang="en-US" dirty="0"/>
              <a:t>维数组的名字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维数组的名字本质上是一维数组类型，当参与运算时可自动转换为指针常量类型。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int a[10]</a:t>
            </a:r>
            <a:r>
              <a:rPr lang="zh-CN" altLang="en-US" dirty="0" smtClean="0"/>
              <a:t>为例：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</a:t>
            </a:r>
            <a:r>
              <a:rPr lang="zh-CN" altLang="en-US" b="1" dirty="0" smtClean="0">
                <a:solidFill>
                  <a:srgbClr val="FF0000"/>
                </a:solidFill>
              </a:rPr>
              <a:t>长度为</a:t>
            </a:r>
            <a:r>
              <a:rPr lang="en-US" altLang="zh-CN" b="1" dirty="0" smtClean="0">
                <a:solidFill>
                  <a:srgbClr val="FF0000"/>
                </a:solidFill>
              </a:rPr>
              <a:t>10</a:t>
            </a:r>
            <a:r>
              <a:rPr lang="zh-CN" altLang="en-US" b="1" dirty="0" smtClean="0">
                <a:solidFill>
                  <a:srgbClr val="FF0000"/>
                </a:solidFill>
              </a:rPr>
              <a:t>的一维整型数组类型</a:t>
            </a:r>
            <a:r>
              <a:rPr lang="zh-CN" altLang="en-US" dirty="0" smtClean="0"/>
              <a:t>，其中的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个元素都为整型数，因此在运算时可将数组名转换为整型指针类型。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67125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思考：二维数组的名字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二维数组</a:t>
            </a:r>
            <a:r>
              <a:rPr lang="zh-CN" altLang="en-US" dirty="0" smtClean="0"/>
              <a:t>可以参照</a:t>
            </a:r>
            <a:r>
              <a:rPr lang="zh-CN" altLang="en-US" dirty="0"/>
              <a:t>一维数组的本质进行理解，但其</a:t>
            </a:r>
            <a:r>
              <a:rPr lang="zh-CN" altLang="en-US" dirty="0" smtClean="0"/>
              <a:t>转换的</a:t>
            </a:r>
            <a:r>
              <a:rPr lang="zh-CN" altLang="en-US" dirty="0"/>
              <a:t>指针类型不同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int </a:t>
            </a:r>
            <a:r>
              <a:rPr lang="en-US" altLang="zh-CN" dirty="0"/>
              <a:t>a[3][4</a:t>
            </a:r>
            <a:r>
              <a:rPr lang="en-US" altLang="zh-CN" dirty="0" smtClean="0"/>
              <a:t>]</a:t>
            </a:r>
            <a:r>
              <a:rPr lang="zh-CN" altLang="en-US" dirty="0" smtClean="0"/>
              <a:t>为例：</a:t>
            </a:r>
            <a:r>
              <a:rPr lang="en-US" altLang="zh-CN" dirty="0" smtClean="0"/>
              <a:t>a</a:t>
            </a:r>
            <a:r>
              <a:rPr lang="zh-CN" altLang="en-US" dirty="0"/>
              <a:t>为二</a:t>
            </a:r>
            <a:r>
              <a:rPr lang="zh-CN" altLang="en-US" dirty="0" smtClean="0"/>
              <a:t>维整型数组</a:t>
            </a:r>
            <a:r>
              <a:rPr lang="zh-CN" altLang="en-US" dirty="0"/>
              <a:t>类型</a:t>
            </a:r>
            <a:r>
              <a:rPr lang="zh-CN" altLang="en-US" dirty="0" smtClean="0"/>
              <a:t>，但本质上仍可将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看成一维数组，每个</a:t>
            </a:r>
            <a:r>
              <a:rPr lang="zh-CN" altLang="en-US" dirty="0"/>
              <a:t>元素为长度为</a:t>
            </a:r>
            <a:r>
              <a:rPr lang="en-US" altLang="zh-CN" dirty="0"/>
              <a:t>4</a:t>
            </a:r>
            <a:r>
              <a:rPr lang="zh-CN" altLang="en-US" dirty="0"/>
              <a:t>的一</a:t>
            </a:r>
            <a:r>
              <a:rPr lang="zh-CN" altLang="en-US" dirty="0" smtClean="0"/>
              <a:t>维整型数组，如</a:t>
            </a:r>
            <a:r>
              <a:rPr lang="en-US" altLang="zh-CN" dirty="0" smtClean="0"/>
              <a:t>a[0],a[1]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a[2]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因为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是一维数组，因此二维数组的名字</a:t>
            </a:r>
            <a:r>
              <a:rPr lang="en-US" altLang="zh-CN" dirty="0" smtClean="0"/>
              <a:t>a</a:t>
            </a:r>
            <a:r>
              <a:rPr lang="zh-CN" altLang="en-US" dirty="0" smtClean="0"/>
              <a:t>在</a:t>
            </a:r>
            <a:r>
              <a:rPr lang="zh-CN" altLang="en-US" dirty="0"/>
              <a:t>运算时可转换为指向</a:t>
            </a:r>
            <a:r>
              <a:rPr lang="zh-CN" altLang="en-US" b="1" dirty="0">
                <a:solidFill>
                  <a:srgbClr val="FF0000"/>
                </a:solidFill>
              </a:rPr>
              <a:t>长度为</a:t>
            </a:r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zh-CN" altLang="en-US" b="1" dirty="0">
                <a:solidFill>
                  <a:srgbClr val="FF0000"/>
                </a:solidFill>
              </a:rPr>
              <a:t>的一</a:t>
            </a:r>
            <a:r>
              <a:rPr lang="zh-CN" altLang="en-US" b="1" dirty="0" smtClean="0">
                <a:solidFill>
                  <a:srgbClr val="FF0000"/>
                </a:solidFill>
              </a:rPr>
              <a:t>维整型数组</a:t>
            </a:r>
            <a:r>
              <a:rPr lang="zh-CN" altLang="en-US" b="1" dirty="0">
                <a:solidFill>
                  <a:srgbClr val="FF0000"/>
                </a:solidFill>
              </a:rPr>
              <a:t>的</a:t>
            </a:r>
            <a:r>
              <a:rPr lang="zh-CN" altLang="en-US" dirty="0"/>
              <a:t>指针</a:t>
            </a:r>
            <a:r>
              <a:rPr lang="zh-CN" altLang="en-US" dirty="0" smtClean="0"/>
              <a:t>类型，这种指针也叫行指针。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492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行指针：指向一维数组的指针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定义：数据类型符 （*指针名）</a:t>
            </a:r>
            <a:r>
              <a:rPr lang="en-US" altLang="zh-CN" dirty="0" smtClean="0"/>
              <a:t>[</a:t>
            </a:r>
            <a:r>
              <a:rPr lang="zh-CN" altLang="en-US" dirty="0" smtClean="0"/>
              <a:t>常量表达式</a:t>
            </a:r>
            <a:r>
              <a:rPr lang="en-US" altLang="zh-CN" dirty="0" smtClean="0"/>
              <a:t>];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例：</a:t>
            </a:r>
            <a:r>
              <a:rPr lang="en-US" altLang="zh-CN" dirty="0" smtClean="0"/>
              <a:t>int (*p) [4];  //</a:t>
            </a:r>
            <a:r>
              <a:rPr lang="zh-CN" altLang="en-US" dirty="0" smtClean="0"/>
              <a:t>指向长度为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的整型数组</a:t>
            </a:r>
            <a:endParaRPr lang="en-US" altLang="zh-CN" dirty="0" smtClean="0"/>
          </a:p>
          <a:p>
            <a:pPr lvl="1">
              <a:buSzPct val="80000"/>
              <a:buFont typeface="Wingdings" pitchFamily="2" charset="2"/>
              <a:buChar char="u"/>
            </a:pPr>
            <a:r>
              <a:rPr lang="zh-CN" altLang="en-US" dirty="0" smtClean="0"/>
              <a:t>说明：指针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的括号不能省，否则为另外含义</a:t>
            </a:r>
            <a:endParaRPr lang="en-US" altLang="zh-CN" dirty="0" smtClean="0"/>
          </a:p>
          <a:p>
            <a:pPr lvl="1">
              <a:buSzPct val="80000"/>
              <a:buFont typeface="Wingdings" pitchFamily="2" charset="2"/>
              <a:buChar char="u"/>
            </a:pPr>
            <a:r>
              <a:rPr lang="zh-CN" altLang="en-US" dirty="0" smtClean="0"/>
              <a:t>说明：数组的长度不同，指针类型不同</a:t>
            </a:r>
            <a:endParaRPr lang="en-US" altLang="zh-CN" dirty="0" smtClean="0"/>
          </a:p>
          <a:p>
            <a:pPr lvl="1">
              <a:buSzPct val="80000"/>
              <a:buFont typeface="Wingdings" pitchFamily="2" charset="2"/>
              <a:buChar char="u"/>
            </a:pPr>
            <a:r>
              <a:rPr lang="zh-CN" altLang="en-US" dirty="0" smtClean="0"/>
              <a:t>特别注意区分和</a:t>
            </a:r>
            <a:r>
              <a:rPr lang="en-US" altLang="zh-CN" dirty="0" smtClean="0"/>
              <a:t>int *p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pPr>
              <a:buSzPct val="100000"/>
              <a:buFont typeface="Wingdings" pitchFamily="2" charset="2"/>
              <a:buChar char="u"/>
            </a:pPr>
            <a:endParaRPr lang="en-US" altLang="zh-CN" dirty="0" smtClean="0"/>
          </a:p>
          <a:p>
            <a:pPr>
              <a:buSzPct val="10000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4522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常见错误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：混淆</a:t>
            </a:r>
            <a:r>
              <a:rPr lang="en-US" altLang="zh-CN" dirty="0" smtClean="0"/>
              <a:t>*</a:t>
            </a:r>
            <a:r>
              <a:rPr lang="zh-CN" altLang="en-US" dirty="0" smtClean="0"/>
              <a:t>号的使用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0137" y="1357313"/>
            <a:ext cx="5793031" cy="5056187"/>
          </a:xfrm>
        </p:spPr>
        <p:txBody>
          <a:bodyPr/>
          <a:lstStyle/>
          <a:p>
            <a:r>
              <a:rPr lang="zh-CN" altLang="en-US" dirty="0" smtClean="0"/>
              <a:t>下列程序的错误在哪里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如何修改？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int main()</a:t>
            </a:r>
          </a:p>
          <a:p>
            <a:pPr>
              <a:buNone/>
            </a:pPr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dirty="0" smtClean="0"/>
              <a:t>	int a=3;</a:t>
            </a:r>
          </a:p>
          <a:p>
            <a:pPr>
              <a:buNone/>
            </a:pPr>
            <a:r>
              <a:rPr lang="en-US" altLang="zh-CN" dirty="0" smtClean="0"/>
              <a:t>	int *p;</a:t>
            </a:r>
          </a:p>
          <a:p>
            <a:pPr>
              <a:buNone/>
            </a:pPr>
            <a:r>
              <a:rPr lang="en-US" altLang="zh-CN" dirty="0" smtClean="0"/>
              <a:t>	*p = &amp;a;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30463" y="2954214"/>
            <a:ext cx="2602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+mj-ea"/>
                <a:ea typeface="+mj-ea"/>
              </a:rPr>
              <a:t>结果：无法通过编译</a:t>
            </a:r>
            <a:endParaRPr lang="en-US" altLang="zh-CN" sz="20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zh-CN" altLang="en-US" sz="2000" b="1" dirty="0" smtClean="0">
                <a:solidFill>
                  <a:srgbClr val="0070C0"/>
                </a:solidFill>
                <a:latin typeface="+mj-ea"/>
                <a:ea typeface="+mj-ea"/>
              </a:rPr>
              <a:t>原因：类型不匹配</a:t>
            </a:r>
            <a:endParaRPr lang="zh-CN" altLang="en-US" sz="20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二维数组和行指针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3000" dirty="0" smtClean="0"/>
              <a:t>对比：</a:t>
            </a:r>
            <a:r>
              <a:rPr lang="en-US" altLang="zh-CN" sz="3000" dirty="0" smtClean="0"/>
              <a:t>int a[3][4]</a:t>
            </a:r>
            <a:r>
              <a:rPr lang="zh-CN" altLang="en-US" sz="3000" dirty="0" smtClean="0"/>
              <a:t>和</a:t>
            </a:r>
            <a:r>
              <a:rPr lang="en-US" altLang="zh-CN" sz="3000" dirty="0" smtClean="0"/>
              <a:t>int (*p)[4]</a:t>
            </a:r>
          </a:p>
          <a:p>
            <a:pPr>
              <a:buNone/>
            </a:pPr>
            <a:r>
              <a:rPr lang="en-US" altLang="zh-CN" sz="3000" dirty="0" smtClean="0"/>
              <a:t>	</a:t>
            </a:r>
            <a:r>
              <a:rPr lang="zh-CN" altLang="en-US" sz="3000" dirty="0" smtClean="0"/>
              <a:t>分析：</a:t>
            </a:r>
            <a:r>
              <a:rPr lang="en-US" altLang="zh-CN" sz="3000" dirty="0" smtClean="0"/>
              <a:t>a[0]</a:t>
            </a:r>
            <a:r>
              <a:rPr lang="zh-CN" altLang="en-US" sz="3000" dirty="0" smtClean="0"/>
              <a:t>，</a:t>
            </a:r>
            <a:r>
              <a:rPr lang="en-US" altLang="zh-CN" sz="3000" dirty="0" smtClean="0"/>
              <a:t>a[1]</a:t>
            </a:r>
            <a:r>
              <a:rPr lang="zh-CN" altLang="en-US" sz="3000" dirty="0" smtClean="0"/>
              <a:t>和</a:t>
            </a:r>
            <a:r>
              <a:rPr lang="en-US" altLang="zh-CN" sz="3000" dirty="0" smtClean="0"/>
              <a:t>a[2]</a:t>
            </a:r>
            <a:r>
              <a:rPr lang="zh-CN" altLang="en-US" sz="3000" dirty="0" smtClean="0"/>
              <a:t>都是长度为</a:t>
            </a:r>
            <a:r>
              <a:rPr lang="en-US" altLang="zh-CN" sz="3000" dirty="0" smtClean="0"/>
              <a:t>4</a:t>
            </a:r>
            <a:r>
              <a:rPr lang="zh-CN" altLang="en-US" sz="3000" dirty="0" smtClean="0"/>
              <a:t>的一维数组类型，而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正是指向该类型的指针，与</a:t>
            </a:r>
            <a:r>
              <a:rPr lang="en-US" altLang="zh-CN" sz="3000" dirty="0" smtClean="0"/>
              <a:t>a</a:t>
            </a:r>
            <a:r>
              <a:rPr lang="zh-CN" altLang="en-US" sz="3000" dirty="0" smtClean="0"/>
              <a:t>的类型是一样的。</a:t>
            </a:r>
            <a:endParaRPr lang="en-US" altLang="zh-CN" sz="3000" dirty="0" smtClean="0"/>
          </a:p>
          <a:p>
            <a:pPr>
              <a:buNone/>
            </a:pPr>
            <a:r>
              <a:rPr lang="en-US" altLang="zh-CN" sz="3000" dirty="0" smtClean="0"/>
              <a:t>	</a:t>
            </a:r>
            <a:r>
              <a:rPr lang="zh-CN" altLang="en-US" sz="3000" dirty="0" smtClean="0"/>
              <a:t>结论：二维数组的名字可转换为指向一维数组的指针。</a:t>
            </a:r>
            <a:endParaRPr lang="en-US" altLang="zh-CN" sz="3000" dirty="0" smtClean="0"/>
          </a:p>
          <a:p>
            <a:r>
              <a:rPr lang="zh-CN" altLang="en-US" sz="3000" dirty="0" smtClean="0"/>
              <a:t>思考：为什么这类指针又叫行指针？</a:t>
            </a:r>
            <a:endParaRPr lang="en-US" altLang="zh-CN" sz="3000" dirty="0"/>
          </a:p>
          <a:p>
            <a:pPr marL="0" indent="0">
              <a:buNone/>
            </a:pPr>
            <a:r>
              <a:rPr lang="zh-CN" altLang="en-US" sz="3000" dirty="0" smtClean="0"/>
              <a:t>   解答：这类指针在</a:t>
            </a:r>
            <a:r>
              <a:rPr lang="en-US" altLang="zh-CN" sz="3000" dirty="0" smtClean="0"/>
              <a:t>+1</a:t>
            </a:r>
            <a:r>
              <a:rPr lang="zh-CN" altLang="en-US" sz="3000" dirty="0" smtClean="0"/>
              <a:t>的时候会向下挪动一行！如</a:t>
            </a:r>
            <a:r>
              <a:rPr lang="en-US" altLang="zh-CN" sz="3000" dirty="0" smtClean="0"/>
              <a:t>a+1</a:t>
            </a:r>
            <a:r>
              <a:rPr lang="zh-CN" altLang="en-US" sz="3000" dirty="0" smtClean="0"/>
              <a:t>指向的是</a:t>
            </a:r>
            <a:r>
              <a:rPr lang="en-US" altLang="zh-CN" sz="3000" dirty="0" smtClean="0"/>
              <a:t>a[1]</a:t>
            </a:r>
            <a:r>
              <a:rPr lang="zh-CN" altLang="en-US" sz="3000" dirty="0" smtClean="0"/>
              <a:t>，</a:t>
            </a:r>
            <a:r>
              <a:rPr lang="en-US" altLang="zh-CN" sz="3000" dirty="0" smtClean="0"/>
              <a:t>a+2</a:t>
            </a:r>
            <a:r>
              <a:rPr lang="zh-CN" altLang="en-US" sz="3000" dirty="0" smtClean="0"/>
              <a:t>则指向的是</a:t>
            </a:r>
            <a:r>
              <a:rPr lang="en-US" altLang="zh-CN" sz="3000" dirty="0" smtClean="0"/>
              <a:t>a[2]</a:t>
            </a:r>
            <a:r>
              <a:rPr lang="zh-CN" altLang="en-US" sz="3000" dirty="0" smtClean="0"/>
              <a:t>了。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10031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二维数组和行指针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>
                <a:solidFill>
                  <a:srgbClr val="0000FF"/>
                </a:solidFill>
              </a:rPr>
              <a:t>int</a:t>
            </a:r>
            <a:r>
              <a:rPr lang="en-US" altLang="zh-CN" b="1" dirty="0"/>
              <a:t> a[2][3] = {1,2,3,4,5,6};</a:t>
            </a: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>
                <a:solidFill>
                  <a:srgbClr val="0000FF"/>
                </a:solidFill>
              </a:rPr>
              <a:t>int</a:t>
            </a:r>
            <a:r>
              <a:rPr lang="en-US" altLang="zh-CN" b="1" dirty="0"/>
              <a:t> </a:t>
            </a:r>
            <a:r>
              <a:rPr lang="en-US" altLang="zh-CN" b="1" dirty="0" smtClean="0"/>
              <a:t>(*p)[3] </a:t>
            </a:r>
            <a:r>
              <a:rPr lang="en-US" altLang="zh-CN" b="1" dirty="0"/>
              <a:t>= </a:t>
            </a:r>
            <a:r>
              <a:rPr lang="en-US" altLang="zh-CN" b="1" dirty="0" smtClean="0"/>
              <a:t>a;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>
                <a:solidFill>
                  <a:srgbClr val="0000FF"/>
                </a:solidFill>
              </a:rPr>
              <a:t>for</a:t>
            </a:r>
            <a:r>
              <a:rPr lang="en-US" altLang="zh-CN" b="1" dirty="0"/>
              <a:t>(</a:t>
            </a:r>
            <a:r>
              <a:rPr lang="en-US" altLang="zh-CN" b="1" dirty="0">
                <a:solidFill>
                  <a:srgbClr val="0000FF"/>
                </a:solidFill>
              </a:rPr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=0;i&lt;2;i++)</a:t>
            </a:r>
          </a:p>
          <a:p>
            <a:pPr marL="0" indent="0">
              <a:buNone/>
            </a:pPr>
            <a:r>
              <a:rPr lang="en-US" altLang="zh-CN" b="1" dirty="0"/>
              <a:t>	{</a:t>
            </a:r>
          </a:p>
          <a:p>
            <a:pPr marL="0" indent="0">
              <a:buNone/>
            </a:pPr>
            <a:r>
              <a:rPr lang="en-US" altLang="zh-CN" b="1" dirty="0"/>
              <a:t>		</a:t>
            </a:r>
            <a:r>
              <a:rPr lang="en-US" altLang="zh-CN" b="1" dirty="0">
                <a:solidFill>
                  <a:srgbClr val="0000FF"/>
                </a:solidFill>
              </a:rPr>
              <a:t>for</a:t>
            </a:r>
            <a:r>
              <a:rPr lang="en-US" altLang="zh-CN" b="1" dirty="0"/>
              <a:t>(</a:t>
            </a:r>
            <a:r>
              <a:rPr lang="en-US" altLang="zh-CN" b="1" dirty="0">
                <a:solidFill>
                  <a:srgbClr val="0000FF"/>
                </a:solidFill>
              </a:rPr>
              <a:t>int</a:t>
            </a:r>
            <a:r>
              <a:rPr lang="en-US" altLang="zh-CN" b="1" dirty="0"/>
              <a:t> j=0;j&lt;3;j++)</a:t>
            </a:r>
          </a:p>
          <a:p>
            <a:pPr marL="0" indent="0">
              <a:buNone/>
            </a:pPr>
            <a:r>
              <a:rPr lang="en-US" altLang="zh-CN" b="1" dirty="0"/>
              <a:t>			</a:t>
            </a:r>
            <a:r>
              <a:rPr lang="en-US" altLang="zh-CN" b="1" dirty="0" err="1"/>
              <a:t>cout</a:t>
            </a:r>
            <a:r>
              <a:rPr lang="en-US" altLang="zh-CN" b="1" dirty="0" smtClean="0"/>
              <a:t>&lt;&lt;p[</a:t>
            </a:r>
            <a:r>
              <a:rPr lang="en-US" altLang="zh-CN" b="1" dirty="0" err="1" smtClean="0"/>
              <a:t>i</a:t>
            </a:r>
            <a:r>
              <a:rPr lang="en-US" altLang="zh-CN" b="1" dirty="0"/>
              <a:t>][j]&lt;&lt;'\t';  </a:t>
            </a:r>
          </a:p>
          <a:p>
            <a:pPr marL="0" indent="0">
              <a:buNone/>
            </a:pPr>
            <a:r>
              <a:rPr lang="en-US" altLang="zh-CN" b="1" dirty="0"/>
              <a:t>		</a:t>
            </a:r>
            <a:r>
              <a:rPr lang="en-US" altLang="zh-CN" b="1" dirty="0" err="1"/>
              <a:t>cout</a:t>
            </a:r>
            <a:r>
              <a:rPr lang="en-US" altLang="zh-CN" b="1" dirty="0"/>
              <a:t>&lt;&lt;</a:t>
            </a:r>
            <a:r>
              <a:rPr lang="en-US" altLang="zh-CN" b="1" dirty="0" err="1"/>
              <a:t>endl</a:t>
            </a:r>
            <a:r>
              <a:rPr lang="en-US" altLang="zh-CN" b="1" dirty="0"/>
              <a:t>;</a:t>
            </a:r>
          </a:p>
          <a:p>
            <a:pPr marL="457200" lvl="1" indent="0">
              <a:buNone/>
            </a:pPr>
            <a:r>
              <a:rPr lang="en-US" altLang="zh-CN" b="1" dirty="0"/>
              <a:t>}</a:t>
            </a:r>
            <a:endParaRPr lang="zh-CN" altLang="en-US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1785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二维数组中的指针汇总</a:t>
            </a:r>
            <a:endParaRPr lang="zh-CN" altLang="en-US" dirty="0"/>
          </a:p>
        </p:txBody>
      </p:sp>
      <p:sp>
        <p:nvSpPr>
          <p:cNvPr id="68" name="内容占位符 67"/>
          <p:cNvSpPr>
            <a:spLocks noGrp="1"/>
          </p:cNvSpPr>
          <p:nvPr>
            <p:ph idx="1"/>
          </p:nvPr>
        </p:nvSpPr>
        <p:spPr>
          <a:xfrm>
            <a:off x="982133" y="1406769"/>
            <a:ext cx="7704667" cy="970672"/>
          </a:xfrm>
        </p:spPr>
        <p:txBody>
          <a:bodyPr/>
          <a:lstStyle/>
          <a:p>
            <a:r>
              <a:rPr lang="zh-CN" altLang="en-US" dirty="0" smtClean="0"/>
              <a:t>假设二维数组</a:t>
            </a:r>
            <a:r>
              <a:rPr lang="en-US" altLang="zh-CN" dirty="0" smtClean="0"/>
              <a:t>a[3][4]</a:t>
            </a:r>
            <a:r>
              <a:rPr lang="zh-CN" altLang="en-US" dirty="0" smtClean="0"/>
              <a:t>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个元素的地址是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，思考：为什么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*a</a:t>
            </a:r>
            <a:r>
              <a:rPr lang="zh-CN" altLang="en-US" dirty="0" smtClean="0"/>
              <a:t>会相等呢？</a:t>
            </a:r>
            <a:endParaRPr lang="en-US" altLang="zh-CN" dirty="0" smtClean="0"/>
          </a:p>
        </p:txBody>
      </p:sp>
      <p:graphicFrame>
        <p:nvGraphicFramePr>
          <p:cNvPr id="69" name="内容占位符 34"/>
          <p:cNvGraphicFramePr>
            <a:graphicFrameLocks/>
          </p:cNvGraphicFramePr>
          <p:nvPr/>
        </p:nvGraphicFramePr>
        <p:xfrm>
          <a:off x="1081137" y="2741244"/>
          <a:ext cx="7704138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5103"/>
                <a:gridCol w="3179298"/>
                <a:gridCol w="139973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+mj-ea"/>
                          <a:ea typeface="+mj-ea"/>
                        </a:rPr>
                        <a:t>表示形式</a:t>
                      </a:r>
                      <a:endParaRPr lang="zh-CN" altLang="en-US" sz="2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+mj-ea"/>
                          <a:ea typeface="+mj-ea"/>
                        </a:rPr>
                        <a:t>含义</a:t>
                      </a:r>
                      <a:endParaRPr lang="zh-CN" altLang="en-US" sz="2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zh-CN" altLang="en-US" sz="2000" baseline="0" dirty="0" smtClean="0">
                          <a:latin typeface="+mj-ea"/>
                          <a:ea typeface="+mj-ea"/>
                        </a:rPr>
                        <a:t>数</a:t>
                      </a:r>
                      <a:r>
                        <a:rPr lang="zh-CN" altLang="en-US" sz="2000" dirty="0" smtClean="0">
                          <a:latin typeface="+mj-ea"/>
                          <a:ea typeface="+mj-ea"/>
                        </a:rPr>
                        <a:t>值</a:t>
                      </a:r>
                      <a:endParaRPr lang="zh-CN" altLang="en-US" sz="2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43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ea"/>
                          <a:ea typeface="+mj-ea"/>
                        </a:rPr>
                        <a:t>a</a:t>
                      </a:r>
                      <a:endParaRPr lang="zh-CN" altLang="en-US" sz="2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+mj-ea"/>
                          <a:ea typeface="+mj-ea"/>
                        </a:rPr>
                        <a:t>二维数组名，数组首地址</a:t>
                      </a:r>
                      <a:endParaRPr lang="zh-CN" altLang="en-US" sz="2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ea"/>
                          <a:ea typeface="+mj-ea"/>
                        </a:rPr>
                        <a:t>2000</a:t>
                      </a:r>
                      <a:endParaRPr lang="zh-CN" altLang="en-US" sz="2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43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ea"/>
                          <a:ea typeface="+mj-ea"/>
                        </a:rPr>
                        <a:t>a[0],*(a+0),*a</a:t>
                      </a:r>
                      <a:endParaRPr lang="zh-CN" altLang="en-US" sz="2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+mj-ea"/>
                          <a:ea typeface="+mj-ea"/>
                        </a:rPr>
                        <a:t>第</a:t>
                      </a:r>
                      <a:r>
                        <a:rPr lang="en-US" altLang="zh-CN" sz="2000" dirty="0" smtClean="0">
                          <a:latin typeface="+mj-ea"/>
                          <a:ea typeface="+mj-ea"/>
                        </a:rPr>
                        <a:t>0</a:t>
                      </a:r>
                      <a:r>
                        <a:rPr lang="zh-CN" altLang="en-US" sz="2000" dirty="0" smtClean="0">
                          <a:latin typeface="+mj-ea"/>
                          <a:ea typeface="+mj-ea"/>
                        </a:rPr>
                        <a:t>行第</a:t>
                      </a:r>
                      <a:r>
                        <a:rPr lang="en-US" altLang="zh-CN" sz="2000" dirty="0" smtClean="0">
                          <a:latin typeface="+mj-ea"/>
                          <a:ea typeface="+mj-ea"/>
                        </a:rPr>
                        <a:t>0</a:t>
                      </a:r>
                      <a:r>
                        <a:rPr lang="zh-CN" altLang="en-US" sz="2000" dirty="0" smtClean="0">
                          <a:latin typeface="+mj-ea"/>
                          <a:ea typeface="+mj-ea"/>
                        </a:rPr>
                        <a:t>列元素地址</a:t>
                      </a:r>
                      <a:endParaRPr lang="zh-CN" altLang="en-US" sz="2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ea"/>
                          <a:ea typeface="+mj-ea"/>
                        </a:rPr>
                        <a:t>2000</a:t>
                      </a:r>
                      <a:endParaRPr lang="zh-CN" altLang="en-US" sz="2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43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ea"/>
                          <a:ea typeface="+mj-ea"/>
                        </a:rPr>
                        <a:t>a+1</a:t>
                      </a:r>
                      <a:endParaRPr lang="zh-CN" altLang="en-US" sz="2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第</a:t>
                      </a:r>
                      <a:r>
                        <a:rPr lang="en-US" altLang="zh-CN" sz="200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1</a:t>
                      </a:r>
                      <a:r>
                        <a:rPr lang="zh-CN" altLang="en-US" sz="200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行首地址</a:t>
                      </a:r>
                      <a:endParaRPr lang="zh-CN" altLang="en-US" sz="2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ea"/>
                          <a:ea typeface="+mj-ea"/>
                        </a:rPr>
                        <a:t>2016</a:t>
                      </a:r>
                      <a:endParaRPr lang="zh-CN" altLang="en-US" sz="2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4373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a[1],*(a+1)</a:t>
                      </a:r>
                      <a:endParaRPr lang="zh-CN" altLang="en-US" sz="2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第</a:t>
                      </a:r>
                      <a:r>
                        <a:rPr lang="en-US" altLang="zh-CN" sz="200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1</a:t>
                      </a:r>
                      <a:r>
                        <a:rPr lang="zh-CN" altLang="en-US" sz="200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行第</a:t>
                      </a:r>
                      <a:r>
                        <a:rPr lang="en-US" altLang="zh-CN" sz="200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0</a:t>
                      </a:r>
                      <a:r>
                        <a:rPr lang="zh-CN" altLang="en-US" sz="200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列元素地址</a:t>
                      </a:r>
                      <a:endParaRPr lang="zh-CN" altLang="en-US" sz="2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ea"/>
                          <a:ea typeface="+mj-ea"/>
                        </a:rPr>
                        <a:t>2016</a:t>
                      </a:r>
                      <a:endParaRPr lang="zh-CN" altLang="en-US" sz="2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4373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a[1]+2,*(a+1)+2,&amp;a[1][2]</a:t>
                      </a:r>
                      <a:endParaRPr lang="zh-CN" altLang="en-US" sz="2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第</a:t>
                      </a:r>
                      <a:r>
                        <a:rPr lang="en-US" altLang="zh-CN" sz="200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1</a:t>
                      </a:r>
                      <a:r>
                        <a:rPr lang="zh-CN" altLang="en-US" sz="200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行第</a:t>
                      </a:r>
                      <a:r>
                        <a:rPr lang="en-US" altLang="zh-CN" sz="200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2</a:t>
                      </a:r>
                      <a:r>
                        <a:rPr lang="zh-CN" altLang="en-US" sz="200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列元素地址</a:t>
                      </a:r>
                      <a:endParaRPr lang="zh-CN" altLang="en-US" sz="2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ea"/>
                          <a:ea typeface="+mj-ea"/>
                        </a:rPr>
                        <a:t>2024</a:t>
                      </a:r>
                      <a:endParaRPr lang="zh-CN" altLang="en-US" sz="2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60813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*(a[1]+2),*(*(a+1)+2), a[1][2]</a:t>
                      </a:r>
                      <a:endParaRPr lang="zh-CN" altLang="en-US" sz="2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第</a:t>
                      </a:r>
                      <a:r>
                        <a:rPr lang="en-US" altLang="zh-CN" sz="200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1</a:t>
                      </a:r>
                      <a:r>
                        <a:rPr lang="zh-CN" altLang="en-US" sz="200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行第</a:t>
                      </a:r>
                      <a:r>
                        <a:rPr lang="en-US" altLang="zh-CN" sz="200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2</a:t>
                      </a:r>
                      <a:r>
                        <a:rPr lang="zh-CN" altLang="en-US" sz="200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</a:rPr>
                        <a:t>列元素值</a:t>
                      </a:r>
                      <a:endParaRPr lang="zh-CN" altLang="en-US" sz="2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2688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二维数组和函数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一维数组做参数，实参是数组名，传递的是数组第一个元素的地址，是普通指针</a:t>
            </a:r>
            <a:endParaRPr lang="en-US" altLang="zh-CN" dirty="0" smtClean="0"/>
          </a:p>
          <a:p>
            <a:r>
              <a:rPr lang="zh-CN" altLang="en-US" dirty="0" smtClean="0"/>
              <a:t>二维数组做参数，实参是数组名，传递的是数组第一个元素的地址，是行指针</a:t>
            </a:r>
            <a:endParaRPr lang="en-US" altLang="zh-CN" dirty="0" smtClean="0"/>
          </a:p>
          <a:p>
            <a:r>
              <a:rPr lang="zh-CN" altLang="en-US" dirty="0" smtClean="0"/>
              <a:t>思考：行指针必须标明所指向数组的长度，如何实现函数的通用性？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结论：目前只能利用二维数组的一维存放特性解决！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469939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二维数组算法：矩阵转置函数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a[3][4] = {1,2,3,4,5,6,7,8,9,10,11,12},</a:t>
            </a:r>
            <a:r>
              <a:rPr lang="en-US" altLang="zh-CN" b="1" dirty="0" err="1" smtClean="0"/>
              <a:t>i,j,b</a:t>
            </a:r>
            <a:r>
              <a:rPr lang="en-US" altLang="zh-CN" b="1" dirty="0" smtClean="0"/>
              <a:t>[4][3];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void</a:t>
            </a:r>
            <a:r>
              <a:rPr lang="en-US" altLang="zh-CN" b="1" dirty="0" smtClean="0"/>
              <a:t> reverse(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*t1,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*t2,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m,</a:t>
            </a:r>
            <a:r>
              <a:rPr lang="en-US" altLang="zh-CN" b="1" dirty="0" err="1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n);</a:t>
            </a:r>
          </a:p>
          <a:p>
            <a:pPr>
              <a:buNone/>
            </a:pPr>
            <a:r>
              <a:rPr lang="en-US" altLang="zh-CN" b="1" dirty="0" smtClean="0"/>
              <a:t>	reverse(*a,*b,3,4);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for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=0;i&lt;4;i++)</a:t>
            </a:r>
          </a:p>
          <a:p>
            <a:pPr>
              <a:buNone/>
            </a:pPr>
            <a:r>
              <a:rPr lang="en-US" altLang="zh-CN" b="1" dirty="0" smtClean="0"/>
              <a:t>	{	</a:t>
            </a:r>
            <a:r>
              <a:rPr lang="en-US" altLang="zh-CN" b="1" dirty="0" smtClean="0">
                <a:solidFill>
                  <a:srgbClr val="0000FF"/>
                </a:solidFill>
              </a:rPr>
              <a:t>for</a:t>
            </a:r>
            <a:r>
              <a:rPr lang="en-US" altLang="zh-CN" b="1" dirty="0" smtClean="0"/>
              <a:t>(j=0;j&lt;3;j++)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&lt;&lt;b[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][j]&lt;&lt;'\t';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</a:t>
            </a:r>
            <a:r>
              <a:rPr lang="en-US" altLang="zh-CN" b="1" dirty="0" err="1" smtClean="0"/>
              <a:t>endl</a:t>
            </a:r>
            <a:r>
              <a:rPr lang="en-US" altLang="zh-CN" b="1" dirty="0" smtClean="0"/>
              <a:t>;}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263621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二维数组算法：矩阵转置函数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>
                <a:solidFill>
                  <a:srgbClr val="0000FF"/>
                </a:solidFill>
              </a:rPr>
              <a:t>void</a:t>
            </a:r>
            <a:r>
              <a:rPr lang="en-US" altLang="zh-CN" b="1" dirty="0" smtClean="0"/>
              <a:t> reverse(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*t1,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*t2,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m,</a:t>
            </a:r>
            <a:r>
              <a:rPr lang="en-US" altLang="zh-CN" b="1" dirty="0" err="1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n)</a:t>
            </a:r>
          </a:p>
          <a:p>
            <a:pPr>
              <a:buNone/>
            </a:pPr>
            <a:r>
              <a:rPr lang="en-US" altLang="zh-CN" b="1" dirty="0" smtClean="0"/>
              <a:t>{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i,j</a:t>
            </a:r>
            <a:r>
              <a:rPr lang="en-US" altLang="zh-CN" b="1" dirty="0" smtClean="0"/>
              <a:t>;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for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=0;i&lt;</a:t>
            </a:r>
            <a:r>
              <a:rPr lang="en-US" altLang="zh-CN" b="1" dirty="0" err="1" smtClean="0"/>
              <a:t>m;i</a:t>
            </a:r>
            <a:r>
              <a:rPr lang="en-US" altLang="zh-CN" b="1" dirty="0" smtClean="0"/>
              <a:t>++)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for</a:t>
            </a:r>
            <a:r>
              <a:rPr lang="en-US" altLang="zh-CN" b="1" dirty="0" smtClean="0"/>
              <a:t>(j=0;j&lt;</a:t>
            </a:r>
            <a:r>
              <a:rPr lang="en-US" altLang="zh-CN" b="1" dirty="0" err="1" smtClean="0"/>
              <a:t>n;j</a:t>
            </a:r>
            <a:r>
              <a:rPr lang="en-US" altLang="zh-CN" b="1" dirty="0" smtClean="0"/>
              <a:t>++)</a:t>
            </a:r>
          </a:p>
          <a:p>
            <a:pPr>
              <a:buNone/>
            </a:pPr>
            <a:r>
              <a:rPr lang="en-US" altLang="zh-CN" b="1" dirty="0" smtClean="0"/>
              <a:t>			t2[j*</a:t>
            </a:r>
            <a:r>
              <a:rPr lang="en-US" altLang="zh-CN" b="1" dirty="0" err="1" smtClean="0"/>
              <a:t>m+i</a:t>
            </a:r>
            <a:r>
              <a:rPr lang="en-US" altLang="zh-CN" b="1" dirty="0" smtClean="0"/>
              <a:t>] = t1[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*</a:t>
            </a:r>
            <a:r>
              <a:rPr lang="en-US" altLang="zh-CN" b="1" dirty="0" err="1" smtClean="0"/>
              <a:t>n+j</a:t>
            </a:r>
            <a:r>
              <a:rPr lang="en-US" altLang="zh-CN" b="1" dirty="0" smtClean="0"/>
              <a:t>]; //</a:t>
            </a:r>
            <a:r>
              <a:rPr lang="zh-CN" altLang="en-US" b="1" dirty="0" smtClean="0"/>
              <a:t>理解本语句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}</a:t>
            </a:r>
          </a:p>
          <a:p>
            <a:pPr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60093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5.7 </a:t>
            </a:r>
            <a:r>
              <a:rPr lang="zh-CN" altLang="en-US" dirty="0" smtClean="0"/>
              <a:t>指针数组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数组元素类型可以是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中任何支持的类型，因此指针一样可以成为数组元素。</a:t>
            </a:r>
            <a:endParaRPr lang="en-US" altLang="zh-CN" dirty="0" smtClean="0"/>
          </a:p>
          <a:p>
            <a:r>
              <a:rPr lang="zh-CN" altLang="en-US" dirty="0"/>
              <a:t>定义语法：   类型 </a:t>
            </a:r>
            <a:r>
              <a:rPr lang="en-US" altLang="zh-CN" dirty="0"/>
              <a:t>*</a:t>
            </a:r>
            <a:r>
              <a:rPr lang="zh-CN" altLang="en-US" dirty="0"/>
              <a:t>数组名</a:t>
            </a:r>
            <a:r>
              <a:rPr lang="en-US" altLang="zh-CN" dirty="0"/>
              <a:t>[</a:t>
            </a:r>
            <a:r>
              <a:rPr lang="zh-CN" altLang="en-US" dirty="0"/>
              <a:t>数组长度</a:t>
            </a:r>
            <a:r>
              <a:rPr lang="en-US" altLang="zh-CN" dirty="0"/>
              <a:t>];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如</a:t>
            </a:r>
            <a:r>
              <a:rPr lang="en-US" altLang="zh-CN" dirty="0"/>
              <a:t>int *p[10];  float *q[20];	char *t[30];</a:t>
            </a:r>
          </a:p>
          <a:p>
            <a:r>
              <a:rPr lang="zh-CN" altLang="en-US" dirty="0" smtClean="0"/>
              <a:t>指针数组的使用要点：因为其元素都为指针，所以对其操作要符合指针的要求即可。</a:t>
            </a:r>
            <a:endParaRPr lang="en-US" altLang="zh-CN" dirty="0" smtClean="0"/>
          </a:p>
          <a:p>
            <a:r>
              <a:rPr lang="zh-CN" altLang="en-US" dirty="0" smtClean="0"/>
              <a:t>指针数组的名字：和之前的问题类似，指针数组的名字可以近似转换为</a:t>
            </a:r>
            <a:r>
              <a:rPr lang="zh-CN" altLang="en-US" b="1" dirty="0" smtClean="0">
                <a:solidFill>
                  <a:srgbClr val="FF0000"/>
                </a:solidFill>
              </a:rPr>
              <a:t>指向指针的指针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1876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指向指针的指针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指针作为一种数据类型，其变量一样具备地址，因此完全可以用指向指针的指针来操作，也称为二级指针，并可推广至三级、四级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例： </a:t>
            </a:r>
            <a:r>
              <a:rPr lang="en-US" altLang="zh-CN" dirty="0" smtClean="0"/>
              <a:t>int **p;	float **q;	double ***t;</a:t>
            </a:r>
          </a:p>
          <a:p>
            <a:r>
              <a:rPr lang="zh-CN" altLang="en-US" dirty="0" smtClean="0"/>
              <a:t>对二级指针的赋值只能赋予一级指针的地址。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6328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二级指针、二维数组和指针数组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</a:t>
            </a:r>
            <a:r>
              <a:rPr lang="en-US" altLang="zh-CN" b="1" dirty="0"/>
              <a:t>a[2][3] = {1,2,3,4,5,6};</a:t>
            </a:r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</a:t>
            </a:r>
            <a:r>
              <a:rPr lang="en-US" altLang="zh-CN" b="1" dirty="0"/>
              <a:t>*p[2] = {a[0],a[1]};</a:t>
            </a:r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en-US" altLang="zh-CN" b="1" dirty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</a:t>
            </a:r>
            <a:r>
              <a:rPr lang="en-US" altLang="zh-CN" b="1" dirty="0"/>
              <a:t>**q = p;</a:t>
            </a:r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en-US" altLang="zh-CN" b="1" dirty="0">
                <a:solidFill>
                  <a:srgbClr val="0000FF"/>
                </a:solidFill>
              </a:rPr>
              <a:t>for</a:t>
            </a:r>
            <a:r>
              <a:rPr lang="en-US" altLang="zh-CN" b="1" dirty="0" smtClean="0"/>
              <a:t>(</a:t>
            </a:r>
            <a:r>
              <a:rPr lang="en-US" altLang="zh-CN" b="1" dirty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=0;i&lt;2;i++)</a:t>
            </a:r>
          </a:p>
          <a:p>
            <a:pPr marL="0" indent="0">
              <a:buNone/>
            </a:pPr>
            <a:r>
              <a:rPr lang="en-US" altLang="zh-CN" b="1" dirty="0" smtClean="0"/>
              <a:t>	{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en-US" altLang="zh-CN" b="1" dirty="0"/>
              <a:t>	</a:t>
            </a:r>
            <a:r>
              <a:rPr lang="en-US" altLang="zh-CN" b="1" dirty="0">
                <a:solidFill>
                  <a:srgbClr val="0000FF"/>
                </a:solidFill>
              </a:rPr>
              <a:t>for</a:t>
            </a:r>
            <a:r>
              <a:rPr lang="en-US" altLang="zh-CN" b="1" dirty="0"/>
              <a:t>(</a:t>
            </a:r>
            <a:r>
              <a:rPr lang="en-US" altLang="zh-CN" b="1" dirty="0">
                <a:solidFill>
                  <a:srgbClr val="0000FF"/>
                </a:solidFill>
              </a:rPr>
              <a:t>int</a:t>
            </a:r>
            <a:r>
              <a:rPr lang="en-US" altLang="zh-CN" b="1" dirty="0"/>
              <a:t> j=0;j&lt;3;j++)</a:t>
            </a:r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en-US" altLang="zh-CN" b="1" dirty="0"/>
              <a:t>		</a:t>
            </a:r>
            <a:r>
              <a:rPr lang="en-US" altLang="zh-CN" b="1" dirty="0" err="1"/>
              <a:t>cout</a:t>
            </a:r>
            <a:r>
              <a:rPr lang="en-US" altLang="zh-CN" b="1" dirty="0"/>
              <a:t>&lt;&lt;q[</a:t>
            </a:r>
            <a:r>
              <a:rPr lang="en-US" altLang="zh-CN" b="1" dirty="0" err="1"/>
              <a:t>i</a:t>
            </a:r>
            <a:r>
              <a:rPr lang="en-US" altLang="zh-CN" b="1" dirty="0"/>
              <a:t>][j</a:t>
            </a:r>
            <a:r>
              <a:rPr lang="en-US" altLang="zh-CN" b="1" dirty="0" smtClean="0"/>
              <a:t>]&lt;&lt;'\t';  //p[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][j]</a:t>
            </a:r>
            <a:r>
              <a:rPr lang="zh-CN" altLang="en-US" b="1" dirty="0" smtClean="0"/>
              <a:t>效果一致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en-US" altLang="zh-CN" b="1" dirty="0"/>
              <a:t>	</a:t>
            </a:r>
            <a:r>
              <a:rPr lang="en-US" altLang="zh-CN" b="1" dirty="0" err="1"/>
              <a:t>cout</a:t>
            </a:r>
            <a:r>
              <a:rPr lang="en-US" altLang="zh-CN" b="1" dirty="0"/>
              <a:t>&lt;&lt;</a:t>
            </a:r>
            <a:r>
              <a:rPr lang="en-US" altLang="zh-CN" b="1" dirty="0" err="1"/>
              <a:t>endl</a:t>
            </a:r>
            <a:r>
              <a:rPr lang="en-US" altLang="zh-CN" b="1" dirty="0"/>
              <a:t>;</a:t>
            </a:r>
          </a:p>
          <a:p>
            <a:pPr marL="457200" lvl="1" indent="0">
              <a:buNone/>
            </a:pPr>
            <a:r>
              <a:rPr lang="en-US" altLang="zh-CN" b="1" dirty="0" smtClean="0"/>
              <a:t>}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15855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二级指针、二维数组和指针数组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本例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p[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的值和意义是相等的，都是第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行第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个元素的指针。但</a:t>
            </a:r>
            <a:r>
              <a:rPr lang="en-US" altLang="zh-CN" dirty="0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</a:t>
            </a:r>
            <a:r>
              <a:rPr lang="zh-CN" altLang="en-US" dirty="0" smtClean="0"/>
              <a:t>的意义不相同，不能轻易相互赋值。</a:t>
            </a:r>
            <a:endParaRPr lang="en-US" altLang="zh-CN" dirty="0" smtClean="0"/>
          </a:p>
          <a:p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q[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有区别吗？</a:t>
            </a:r>
            <a:endParaRPr lang="en-US" altLang="zh-CN" dirty="0" smtClean="0"/>
          </a:p>
          <a:p>
            <a:r>
              <a:rPr lang="zh-CN" altLang="en-US" dirty="0" smtClean="0"/>
              <a:t>思考：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中的二维数组必须是等长的，如何利用指针数组实现一个变长的伪二维数组？</a:t>
            </a:r>
            <a:endParaRPr lang="en-US" altLang="zh-CN" dirty="0" smtClean="0"/>
          </a:p>
          <a:p>
            <a:r>
              <a:rPr lang="zh-CN" altLang="en-US" dirty="0" smtClean="0"/>
              <a:t>对本例的深入理解，可以彻底掌握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中指针使用的精髓。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6557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常见错误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：混淆类型的使用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0138" y="1357313"/>
            <a:ext cx="5750828" cy="5056187"/>
          </a:xfrm>
        </p:spPr>
        <p:txBody>
          <a:bodyPr/>
          <a:lstStyle/>
          <a:p>
            <a:r>
              <a:rPr lang="zh-CN" altLang="en-US" dirty="0" smtClean="0"/>
              <a:t>下列程序的错误在哪里，如何修改？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int main()</a:t>
            </a:r>
          </a:p>
          <a:p>
            <a:pPr>
              <a:buNone/>
            </a:pPr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dirty="0" smtClean="0"/>
              <a:t>	int a=3; float b=4;</a:t>
            </a:r>
          </a:p>
          <a:p>
            <a:pPr>
              <a:buNone/>
            </a:pPr>
            <a:r>
              <a:rPr lang="en-US" altLang="zh-CN" dirty="0" smtClean="0"/>
              <a:t>	int *p = &amp;b;</a:t>
            </a:r>
          </a:p>
          <a:p>
            <a:pPr>
              <a:buNone/>
            </a:pPr>
            <a:r>
              <a:rPr lang="en-US" altLang="zh-CN" dirty="0" smtClean="0"/>
              <a:t>	cout&lt;&lt;*p;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0463" y="2954214"/>
            <a:ext cx="2602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+mj-ea"/>
                <a:ea typeface="+mj-ea"/>
              </a:rPr>
              <a:t>结果：无法通过编译</a:t>
            </a:r>
            <a:endParaRPr lang="en-US" altLang="zh-CN" sz="20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zh-CN" altLang="en-US" sz="2000" b="1" dirty="0" smtClean="0">
                <a:solidFill>
                  <a:srgbClr val="0070C0"/>
                </a:solidFill>
                <a:latin typeface="+mj-ea"/>
                <a:ea typeface="+mj-ea"/>
              </a:rPr>
              <a:t>原因：类型不匹配</a:t>
            </a:r>
            <a:endParaRPr lang="zh-CN" altLang="en-US" sz="20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5.8 </a:t>
            </a:r>
            <a:r>
              <a:rPr lang="zh-CN" altLang="en-US" dirty="0" smtClean="0"/>
              <a:t>函数指针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rgbClr val="0000CC"/>
                </a:solidFill>
              </a:rPr>
              <a:t>函数的代码存放在内存中，因此也可以用指针变量来进行操纵。</a:t>
            </a:r>
            <a:endParaRPr kumimoji="1" lang="en-US" altLang="zh-CN" dirty="0" smtClean="0">
              <a:solidFill>
                <a:srgbClr val="0000CC"/>
              </a:solidFill>
            </a:endParaRPr>
          </a:p>
          <a:p>
            <a:r>
              <a:rPr kumimoji="1" lang="zh-CN" altLang="en-US" dirty="0" smtClean="0">
                <a:solidFill>
                  <a:srgbClr val="0000CC"/>
                </a:solidFill>
              </a:rPr>
              <a:t>函数名本身就代表了函数的首地址，当然用</a:t>
            </a:r>
            <a:r>
              <a:rPr kumimoji="1" lang="en-US" altLang="zh-CN" dirty="0" smtClean="0">
                <a:solidFill>
                  <a:srgbClr val="0000CC"/>
                </a:solidFill>
              </a:rPr>
              <a:t>&amp;</a:t>
            </a:r>
            <a:r>
              <a:rPr kumimoji="1" lang="zh-CN" altLang="en-US" dirty="0" smtClean="0">
                <a:solidFill>
                  <a:srgbClr val="0000CC"/>
                </a:solidFill>
              </a:rPr>
              <a:t>效果是一样的。</a:t>
            </a:r>
            <a:endParaRPr kumimoji="1" lang="en-US" altLang="zh-CN" dirty="0" smtClean="0">
              <a:solidFill>
                <a:srgbClr val="0000CC"/>
              </a:solidFill>
            </a:endParaRPr>
          </a:p>
          <a:p>
            <a:r>
              <a:rPr kumimoji="1" lang="zh-CN" altLang="en-US" dirty="0" smtClean="0">
                <a:solidFill>
                  <a:srgbClr val="0000CC"/>
                </a:solidFill>
              </a:rPr>
              <a:t>指向函数的指针其定义方式如下：</a:t>
            </a:r>
          </a:p>
          <a:p>
            <a:pPr>
              <a:buNone/>
            </a:pPr>
            <a:r>
              <a:rPr kumimoji="1" lang="en-US" altLang="zh-CN" dirty="0" smtClean="0">
                <a:solidFill>
                  <a:schemeClr val="tx2"/>
                </a:solidFill>
              </a:rPr>
              <a:t>	</a:t>
            </a:r>
            <a:r>
              <a:rPr kumimoji="1" lang="zh-CN" altLang="en-US" dirty="0" smtClean="0">
                <a:solidFill>
                  <a:schemeClr val="tx2"/>
                </a:solidFill>
              </a:rPr>
              <a:t>返回类型 </a:t>
            </a:r>
            <a:r>
              <a:rPr kumimoji="1" lang="en-US" altLang="zh-CN" dirty="0" smtClean="0">
                <a:solidFill>
                  <a:schemeClr val="tx2"/>
                </a:solidFill>
              </a:rPr>
              <a:t>(*</a:t>
            </a:r>
            <a:r>
              <a:rPr kumimoji="1" lang="zh-CN" altLang="en-US" dirty="0" smtClean="0">
                <a:solidFill>
                  <a:schemeClr val="tx2"/>
                </a:solidFill>
              </a:rPr>
              <a:t>指针变量名</a:t>
            </a:r>
            <a:r>
              <a:rPr kumimoji="1" lang="en-US" altLang="zh-CN" dirty="0" smtClean="0">
                <a:solidFill>
                  <a:schemeClr val="tx2"/>
                </a:solidFill>
              </a:rPr>
              <a:t>)(</a:t>
            </a:r>
            <a:r>
              <a:rPr kumimoji="1" lang="zh-CN" altLang="en-US" dirty="0" smtClean="0">
                <a:solidFill>
                  <a:schemeClr val="tx2"/>
                </a:solidFill>
              </a:rPr>
              <a:t>参数表</a:t>
            </a:r>
            <a:r>
              <a:rPr kumimoji="1" lang="en-US" altLang="zh-CN" dirty="0" smtClean="0">
                <a:solidFill>
                  <a:schemeClr val="tx2"/>
                </a:solidFill>
              </a:rPr>
              <a:t>)</a:t>
            </a:r>
          </a:p>
          <a:p>
            <a:pPr>
              <a:buNone/>
            </a:pPr>
            <a:r>
              <a:rPr kumimoji="1" lang="en-US" altLang="zh-CN" dirty="0" smtClean="0">
                <a:solidFill>
                  <a:schemeClr val="tx2"/>
                </a:solidFill>
              </a:rPr>
              <a:t>	</a:t>
            </a:r>
            <a:r>
              <a:rPr kumimoji="1" lang="zh-CN" altLang="en-US" dirty="0" smtClean="0">
                <a:solidFill>
                  <a:schemeClr val="tx2"/>
                </a:solidFill>
              </a:rPr>
              <a:t>注意：这里的括号不能忘记，否则意义不同。</a:t>
            </a:r>
            <a:endParaRPr kumimoji="1" lang="en-US" altLang="zh-CN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727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函数指针示例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、设有函数</a:t>
            </a:r>
            <a:r>
              <a:rPr kumimoji="1" lang="en-US" altLang="zh-CN" dirty="0" smtClean="0"/>
              <a:t>void </a:t>
            </a:r>
            <a:r>
              <a:rPr kumimoji="1" lang="en-US" altLang="zh-CN" dirty="0" err="1" smtClean="0"/>
              <a:t>scopy</a:t>
            </a:r>
            <a:r>
              <a:rPr kumimoji="1" lang="en-US" altLang="zh-CN" dirty="0" smtClean="0"/>
              <a:t>(char *</a:t>
            </a:r>
            <a:r>
              <a:rPr kumimoji="1" lang="en-US" altLang="zh-CN" dirty="0" err="1" smtClean="0"/>
              <a:t>q,char</a:t>
            </a:r>
            <a:r>
              <a:rPr kumimoji="1" lang="en-US" altLang="zh-CN" dirty="0" smtClean="0"/>
              <a:t> *p);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、定义指向该函数的指针，该指针的类型为：</a:t>
            </a:r>
          </a:p>
          <a:p>
            <a:pPr>
              <a:buNone/>
            </a:pPr>
            <a:r>
              <a:rPr kumimoji="1" lang="en-US" altLang="zh-CN" dirty="0" smtClean="0">
                <a:solidFill>
                  <a:srgbClr val="0000CC"/>
                </a:solidFill>
              </a:rPr>
              <a:t>	void </a:t>
            </a:r>
            <a:r>
              <a:rPr kumimoji="1" lang="en-US" altLang="zh-CN" dirty="0" smtClean="0"/>
              <a:t>(*</a:t>
            </a:r>
            <a:r>
              <a:rPr kumimoji="1" lang="en-US" altLang="zh-CN" dirty="0" err="1" smtClean="0"/>
              <a:t>pf</a:t>
            </a:r>
            <a:r>
              <a:rPr kumimoji="1" lang="en-US" altLang="zh-CN" dirty="0" smtClean="0"/>
              <a:t>)(char *</a:t>
            </a:r>
            <a:r>
              <a:rPr kumimoji="1" lang="en-US" altLang="zh-CN" dirty="0" err="1" smtClean="0"/>
              <a:t>q,char</a:t>
            </a:r>
            <a:r>
              <a:rPr kumimoji="1" lang="en-US" altLang="zh-CN" dirty="0" smtClean="0"/>
              <a:t> *p) ;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、给</a:t>
            </a:r>
            <a:r>
              <a:rPr kumimoji="1" lang="en-US" altLang="zh-CN" dirty="0" err="1" smtClean="0"/>
              <a:t>pf</a:t>
            </a:r>
            <a:r>
              <a:rPr kumimoji="1" lang="zh-CN" altLang="en-US" dirty="0" smtClean="0"/>
              <a:t>赋值或者初始化</a:t>
            </a:r>
            <a:endParaRPr kumimoji="1" lang="en-US" altLang="zh-CN" dirty="0" smtClean="0"/>
          </a:p>
          <a:p>
            <a:pPr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pf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scopy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pPr>
              <a:buNone/>
            </a:pPr>
            <a:r>
              <a:rPr kumimoji="1" lang="en-US" altLang="zh-CN" dirty="0" smtClean="0">
                <a:solidFill>
                  <a:srgbClr val="0000CC"/>
                </a:solidFill>
              </a:rPr>
              <a:t>	void</a:t>
            </a:r>
            <a:r>
              <a:rPr kumimoji="1" lang="en-US" altLang="zh-CN" dirty="0" smtClean="0"/>
              <a:t>(* </a:t>
            </a:r>
            <a:r>
              <a:rPr kumimoji="1" lang="en-US" altLang="zh-CN" dirty="0" err="1" smtClean="0"/>
              <a:t>pf</a:t>
            </a:r>
            <a:r>
              <a:rPr kumimoji="1" lang="en-US" altLang="zh-CN" dirty="0" smtClean="0"/>
              <a:t>)(char *,char *)=</a:t>
            </a:r>
            <a:r>
              <a:rPr kumimoji="1" lang="en-US" altLang="zh-CN" dirty="0" err="1" smtClean="0"/>
              <a:t>scopy</a:t>
            </a:r>
            <a:r>
              <a:rPr kumimoji="1" lang="en-US" altLang="zh-CN" dirty="0" smtClean="0"/>
              <a:t>;				</a:t>
            </a:r>
            <a:r>
              <a:rPr kumimoji="1" lang="en-US" altLang="zh-CN" dirty="0" smtClean="0">
                <a:solidFill>
                  <a:srgbClr val="336600"/>
                </a:solidFill>
              </a:rPr>
              <a:t>//</a:t>
            </a:r>
            <a:r>
              <a:rPr kumimoji="1" lang="zh-CN" altLang="en-US" dirty="0" smtClean="0">
                <a:solidFill>
                  <a:srgbClr val="336600"/>
                </a:solidFill>
              </a:rPr>
              <a:t>注意：函数的类别不同，指针不能混用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8344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例：用函数指针求解定积分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676400"/>
            <a:ext cx="7993055" cy="47371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b="1" dirty="0" smtClean="0">
                <a:solidFill>
                  <a:srgbClr val="0000CC"/>
                </a:solidFill>
              </a:rPr>
              <a:t>double </a:t>
            </a:r>
            <a:r>
              <a:rPr lang="en-US" altLang="zh-CN" sz="2000" b="1" dirty="0" smtClean="0"/>
              <a:t>integer (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double (*</a:t>
            </a:r>
            <a:r>
              <a:rPr lang="en-US" altLang="zh-CN" sz="2000" b="1" dirty="0" err="1" smtClean="0">
                <a:solidFill>
                  <a:schemeClr val="tx2"/>
                </a:solidFill>
              </a:rPr>
              <a:t>func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)(double</a:t>
            </a:r>
            <a:r>
              <a:rPr lang="en-US" altLang="zh-CN" sz="2000" b="1" dirty="0" smtClean="0"/>
              <a:t>),double </a:t>
            </a:r>
            <a:r>
              <a:rPr lang="en-US" altLang="zh-CN" sz="2000" b="1" dirty="0" err="1" smtClean="0"/>
              <a:t>a,double</a:t>
            </a:r>
            <a:r>
              <a:rPr lang="en-US" altLang="zh-CN" sz="2000" b="1" dirty="0" smtClean="0"/>
              <a:t> b)</a:t>
            </a:r>
          </a:p>
          <a:p>
            <a:pPr>
              <a:buNone/>
            </a:pPr>
            <a:r>
              <a:rPr lang="en-US" altLang="zh-CN" sz="2000" b="1" dirty="0" smtClean="0"/>
              <a:t>{  //</a:t>
            </a:r>
            <a:r>
              <a:rPr lang="zh-CN" altLang="en-US" sz="2000" b="1" dirty="0" smtClean="0"/>
              <a:t>梯形法求解定积分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b="1" dirty="0" smtClean="0">
                <a:solidFill>
                  <a:srgbClr val="0000CC"/>
                </a:solidFill>
              </a:rPr>
              <a:t>	double </a:t>
            </a:r>
            <a:r>
              <a:rPr lang="en-US" altLang="zh-CN" sz="2000" b="1" dirty="0" err="1" smtClean="0"/>
              <a:t>result,step</a:t>
            </a:r>
            <a:r>
              <a:rPr lang="en-US" altLang="zh-CN" sz="2000" b="1" dirty="0" smtClean="0"/>
              <a:t>;</a:t>
            </a:r>
          </a:p>
          <a:p>
            <a:pPr>
              <a:buNone/>
            </a:pPr>
            <a:r>
              <a:rPr lang="en-US" altLang="zh-CN" sz="2000" b="1" dirty="0" smtClean="0">
                <a:solidFill>
                  <a:srgbClr val="0000CC"/>
                </a:solidFill>
              </a:rPr>
              <a:t>	</a:t>
            </a:r>
            <a:r>
              <a:rPr lang="en-US" altLang="zh-CN" sz="2000" b="1" dirty="0" smtClean="0"/>
              <a:t>result=(</a:t>
            </a:r>
            <a:r>
              <a:rPr lang="en-US" altLang="zh-CN" sz="2000" b="1" dirty="0" err="1" smtClean="0">
                <a:solidFill>
                  <a:schemeClr val="tx2"/>
                </a:solidFill>
              </a:rPr>
              <a:t>func</a:t>
            </a:r>
            <a:r>
              <a:rPr lang="en-US" altLang="zh-CN" sz="2000" b="1" dirty="0" smtClean="0"/>
              <a:t>(a)+</a:t>
            </a:r>
            <a:r>
              <a:rPr lang="en-US" altLang="zh-CN" sz="2000" b="1" dirty="0" err="1" smtClean="0">
                <a:solidFill>
                  <a:schemeClr val="tx2"/>
                </a:solidFill>
              </a:rPr>
              <a:t>func</a:t>
            </a:r>
            <a:r>
              <a:rPr lang="en-US" altLang="zh-CN" sz="2000" b="1" dirty="0" smtClean="0"/>
              <a:t>(b))/2; </a:t>
            </a:r>
            <a:r>
              <a:rPr lang="en-US" altLang="zh-CN" sz="2000" b="1" dirty="0" smtClean="0">
                <a:solidFill>
                  <a:srgbClr val="336600"/>
                </a:solidFill>
              </a:rPr>
              <a:t>//</a:t>
            </a:r>
            <a:r>
              <a:rPr lang="zh-CN" altLang="en-US" sz="2000" b="1" dirty="0" smtClean="0">
                <a:solidFill>
                  <a:srgbClr val="336600"/>
                </a:solidFill>
              </a:rPr>
              <a:t>亦可用</a:t>
            </a:r>
            <a:r>
              <a:rPr lang="en-US" altLang="zh-CN" sz="2000" b="1" dirty="0" smtClean="0">
                <a:solidFill>
                  <a:srgbClr val="336600"/>
                </a:solidFill>
              </a:rPr>
              <a:t>(*</a:t>
            </a:r>
            <a:r>
              <a:rPr lang="en-US" altLang="zh-CN" sz="2000" b="1" dirty="0" err="1" smtClean="0">
                <a:solidFill>
                  <a:srgbClr val="336600"/>
                </a:solidFill>
              </a:rPr>
              <a:t>func</a:t>
            </a:r>
            <a:r>
              <a:rPr lang="en-US" altLang="zh-CN" sz="2000" b="1" dirty="0" smtClean="0">
                <a:solidFill>
                  <a:srgbClr val="336600"/>
                </a:solidFill>
              </a:rPr>
              <a:t>)</a:t>
            </a:r>
            <a:r>
              <a:rPr lang="zh-CN" altLang="en-US" sz="2000" b="1" dirty="0" smtClean="0">
                <a:solidFill>
                  <a:srgbClr val="336600"/>
                </a:solidFill>
              </a:rPr>
              <a:t>，但麻烦</a:t>
            </a:r>
          </a:p>
          <a:p>
            <a:pPr>
              <a:buNone/>
            </a:pPr>
            <a:r>
              <a:rPr lang="en-US" altLang="zh-CN" sz="2000" b="1" dirty="0" smtClean="0"/>
              <a:t>	step=(b-a)/100;</a:t>
            </a:r>
          </a:p>
          <a:p>
            <a:pPr>
              <a:buNone/>
            </a:pPr>
            <a:r>
              <a:rPr lang="en-US" altLang="zh-CN" sz="2000" b="1" dirty="0" smtClean="0">
                <a:solidFill>
                  <a:srgbClr val="0000CC"/>
                </a:solidFill>
              </a:rPr>
              <a:t>	for </a:t>
            </a:r>
            <a:r>
              <a:rPr lang="en-US" altLang="zh-CN" sz="2000" b="1" dirty="0" smtClean="0"/>
              <a:t>(int 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=1;i&lt;100;i++) </a:t>
            </a:r>
          </a:p>
          <a:p>
            <a:pPr>
              <a:buNone/>
            </a:pPr>
            <a:r>
              <a:rPr lang="en-US" altLang="zh-CN" sz="2000" b="1" dirty="0" smtClean="0"/>
              <a:t>			result+=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(*</a:t>
            </a:r>
            <a:r>
              <a:rPr lang="en-US" altLang="zh-CN" sz="2000" b="1" dirty="0" err="1" smtClean="0">
                <a:solidFill>
                  <a:schemeClr val="tx2"/>
                </a:solidFill>
              </a:rPr>
              <a:t>func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)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a+i</a:t>
            </a:r>
            <a:r>
              <a:rPr lang="en-US" altLang="zh-CN" sz="2000" b="1" dirty="0" smtClean="0"/>
              <a:t>*step);</a:t>
            </a:r>
            <a:r>
              <a:rPr lang="en-US" altLang="zh-CN" sz="2000" b="1" dirty="0" smtClean="0">
                <a:solidFill>
                  <a:srgbClr val="336600"/>
                </a:solidFill>
              </a:rPr>
              <a:t>   //</a:t>
            </a:r>
            <a:r>
              <a:rPr lang="zh-CN" altLang="en-US" sz="2000" b="1" dirty="0" smtClean="0">
                <a:solidFill>
                  <a:srgbClr val="336600"/>
                </a:solidFill>
              </a:rPr>
              <a:t>对比上面写法</a:t>
            </a:r>
            <a:endParaRPr lang="en-US" altLang="zh-CN" sz="2000" b="1" dirty="0" smtClean="0">
              <a:solidFill>
                <a:srgbClr val="336600"/>
              </a:solidFill>
            </a:endParaRPr>
          </a:p>
          <a:p>
            <a:pPr>
              <a:buNone/>
            </a:pPr>
            <a:r>
              <a:rPr lang="en-US" altLang="zh-CN" sz="2000" b="1" dirty="0" smtClean="0"/>
              <a:t>	result*=step;</a:t>
            </a:r>
          </a:p>
          <a:p>
            <a:pPr>
              <a:buNone/>
            </a:pPr>
            <a:r>
              <a:rPr lang="en-US" altLang="zh-CN" sz="2000" b="1" dirty="0" smtClean="0">
                <a:solidFill>
                  <a:srgbClr val="0000CC"/>
                </a:solidFill>
              </a:rPr>
              <a:t>	return </a:t>
            </a:r>
            <a:r>
              <a:rPr lang="en-US" altLang="zh-CN" sz="2000" b="1" dirty="0" smtClean="0"/>
              <a:t>result;</a:t>
            </a:r>
          </a:p>
          <a:p>
            <a:pPr>
              <a:buNone/>
            </a:pPr>
            <a:r>
              <a:rPr lang="en-US" altLang="zh-CN" sz="2000" b="1" dirty="0" smtClean="0"/>
              <a:t>}</a:t>
            </a:r>
          </a:p>
          <a:p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69516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例：用函数指针求解定积分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double f1(double x){return (1+x+2*x*x);}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double f2(double x){return (1+x+2*x*x+3*x*x*x);}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double f3(double x){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   return (1+x+2*x*x+3*x*x*x+4*x*x*x*x);}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void main(){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   double fixint1, fixint2, fixint3;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   fixint1=integer(f1,0.0,3.0);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   fixint2=integer(f2,0.0,3.0);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   fixint3=integer(f3,0.0,3.0);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&lt;&lt;fixint1&lt;&lt;'\n'&lt;&lt;fixint2&lt;&lt;'\n'&lt;&lt;fixint3&lt;&lt;'\n';}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64273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36600"/>
                </a:solidFill>
              </a:rPr>
              <a:t>指针的识别方法（选读）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各类指针变量的说明中包括多种说明符容易造成阅读和理解的困难。</a:t>
            </a:r>
            <a:endParaRPr lang="en-US" altLang="zh-CN" dirty="0" smtClean="0"/>
          </a:p>
          <a:p>
            <a:r>
              <a:rPr lang="zh-CN" altLang="en-US" dirty="0" smtClean="0"/>
              <a:t>右左法则：</a:t>
            </a:r>
            <a:r>
              <a:rPr lang="zh-CN" altLang="en-US" dirty="0" smtClean="0">
                <a:solidFill>
                  <a:schemeClr val="tx2"/>
                </a:solidFill>
              </a:rPr>
              <a:t>先撇开标识符，按从右到左的顺序逐个解释每个说明符，如果有括号则改变解释的先后，先解释括号内再解释扩号外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r>
              <a:rPr lang="en-US" altLang="zh-CN" dirty="0" smtClean="0"/>
              <a:t>int *</a:t>
            </a:r>
            <a:r>
              <a:rPr lang="en-US" altLang="zh-CN" dirty="0" err="1" smtClean="0"/>
              <a:t>arrp</a:t>
            </a:r>
            <a:r>
              <a:rPr lang="en-US" altLang="zh-CN" dirty="0" smtClean="0"/>
              <a:t>[5]; </a:t>
            </a:r>
            <a:r>
              <a:rPr lang="zh-CN" altLang="en-US" dirty="0" smtClean="0"/>
              <a:t>理解顺序：</a:t>
            </a:r>
            <a:r>
              <a:rPr lang="zh-CN" altLang="en-US" dirty="0" smtClean="0">
                <a:solidFill>
                  <a:srgbClr val="0000CC"/>
                </a:solidFill>
              </a:rPr>
              <a:t>五个元素的数组、每个元素是一个指针、指针指向整型，</a:t>
            </a:r>
            <a:r>
              <a:rPr lang="zh-CN" altLang="en-US" dirty="0" smtClean="0"/>
              <a:t>所以 </a:t>
            </a:r>
            <a:r>
              <a:rPr lang="en-US" altLang="zh-CN" dirty="0" err="1" smtClean="0"/>
              <a:t>arrp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是一个有五个整型指针作为数组元素的数组。</a:t>
            </a:r>
          </a:p>
          <a:p>
            <a:r>
              <a:rPr lang="en-US" altLang="zh-CN" dirty="0" smtClean="0"/>
              <a:t>int (*</a:t>
            </a:r>
            <a:r>
              <a:rPr lang="en-US" altLang="zh-CN" dirty="0" err="1" smtClean="0"/>
              <a:t>parr</a:t>
            </a:r>
            <a:r>
              <a:rPr lang="en-US" altLang="zh-CN" dirty="0" smtClean="0"/>
              <a:t>)[5]; </a:t>
            </a:r>
            <a:r>
              <a:rPr lang="zh-CN" altLang="en-US" dirty="0" smtClean="0"/>
              <a:t>理解顺序：</a:t>
            </a:r>
            <a:r>
              <a:rPr lang="zh-CN" altLang="en-US" dirty="0" smtClean="0">
                <a:solidFill>
                  <a:srgbClr val="0000CC"/>
                </a:solidFill>
              </a:rPr>
              <a:t>指针，指针指向一个包含五个元素的数组，每个元素是一个整型</a:t>
            </a:r>
            <a:r>
              <a:rPr lang="zh-CN" altLang="en-US" dirty="0" smtClean="0"/>
              <a:t>，所以 </a:t>
            </a:r>
            <a:r>
              <a:rPr lang="en-US" altLang="zh-CN" dirty="0" err="1" smtClean="0"/>
              <a:t>parr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是一个指向五个整型数的数组的指针。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6575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复杂指针的阅读理解（选读）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266700">
              <a:tabLst>
                <a:tab pos="266700" algn="l"/>
              </a:tabLst>
            </a:pPr>
            <a:r>
              <a:rPr lang="en-US" altLang="zh-CN" sz="2000" b="1" dirty="0" smtClean="0">
                <a:solidFill>
                  <a:srgbClr val="FF3300"/>
                </a:solidFill>
              </a:rPr>
              <a:t>int *(*(*a)( ))[10]</a:t>
            </a:r>
            <a:r>
              <a:rPr lang="zh-CN" altLang="en-US" sz="2000" b="1" dirty="0" smtClean="0">
                <a:solidFill>
                  <a:srgbClr val="FF3300"/>
                </a:solidFill>
              </a:rPr>
              <a:t>；</a:t>
            </a:r>
            <a:endParaRPr lang="en-US" altLang="zh-CN" sz="2000" b="1" dirty="0" smtClean="0">
              <a:solidFill>
                <a:srgbClr val="FF3300"/>
              </a:solidFill>
            </a:endParaRPr>
          </a:p>
          <a:p>
            <a:pPr indent="266700">
              <a:buClr>
                <a:srgbClr val="CC0099"/>
              </a:buClr>
              <a:buFontTx/>
              <a:buAutoNum type="circleNumDbPlain"/>
              <a:tabLst>
                <a:tab pos="266700" algn="l"/>
              </a:tabLst>
            </a:pPr>
            <a:r>
              <a:rPr lang="zh-CN" altLang="en-US" sz="2000" b="1" dirty="0" smtClean="0"/>
              <a:t>标识符</a:t>
            </a:r>
            <a:r>
              <a:rPr lang="en-US" altLang="zh-CN" sz="2000" b="1" dirty="0" smtClean="0"/>
              <a:t>a</a:t>
            </a:r>
            <a:r>
              <a:rPr lang="zh-CN" altLang="en-US" sz="2000" b="1" dirty="0" smtClean="0"/>
              <a:t>被说明为；</a:t>
            </a:r>
          </a:p>
          <a:p>
            <a:pPr indent="266700">
              <a:buClr>
                <a:srgbClr val="CC0099"/>
              </a:buClr>
              <a:buFontTx/>
              <a:buAutoNum type="circleNumDbPlain"/>
              <a:tabLst>
                <a:tab pos="266700" algn="l"/>
              </a:tabLst>
            </a:pPr>
            <a:r>
              <a:rPr lang="zh-CN" altLang="en-US" sz="2000" b="1" dirty="0" smtClean="0"/>
              <a:t>一个指针变量，它指向；</a:t>
            </a:r>
          </a:p>
          <a:p>
            <a:pPr indent="266700">
              <a:buClr>
                <a:srgbClr val="CC0099"/>
              </a:buClr>
              <a:buFontTx/>
              <a:buAutoNum type="circleNumDbPlain"/>
              <a:tabLst>
                <a:tab pos="266700" algn="l"/>
              </a:tabLst>
            </a:pPr>
            <a:r>
              <a:rPr lang="zh-CN" altLang="en-US" sz="2000" b="1" dirty="0" smtClean="0"/>
              <a:t>一个函数，它没有参数，返回；</a:t>
            </a:r>
          </a:p>
          <a:p>
            <a:pPr indent="266700">
              <a:buClr>
                <a:srgbClr val="CC0099"/>
              </a:buClr>
              <a:buFontTx/>
              <a:buAutoNum type="circleNumDbPlain"/>
              <a:tabLst>
                <a:tab pos="266700" algn="l"/>
              </a:tabLst>
            </a:pPr>
            <a:r>
              <a:rPr lang="zh-CN" altLang="en-US" sz="2000" b="1" dirty="0" smtClean="0"/>
              <a:t>一个指针，该指针指向；</a:t>
            </a:r>
          </a:p>
          <a:p>
            <a:pPr indent="266700">
              <a:buClr>
                <a:srgbClr val="CC0099"/>
              </a:buClr>
              <a:buFontTx/>
              <a:buAutoNum type="circleNumDbPlain"/>
              <a:tabLst>
                <a:tab pos="266700" algn="l"/>
              </a:tabLst>
            </a:pPr>
            <a:r>
              <a:rPr lang="zh-CN" altLang="en-US" sz="2000" b="1" dirty="0" smtClean="0"/>
              <a:t>一个有</a:t>
            </a:r>
            <a:r>
              <a:rPr lang="en-US" altLang="zh-CN" sz="2000" b="1" dirty="0" smtClean="0"/>
              <a:t>10</a:t>
            </a:r>
            <a:r>
              <a:rPr lang="zh-CN" altLang="en-US" sz="2000" b="1" dirty="0" smtClean="0"/>
              <a:t>个元素的数组，其类型为；</a:t>
            </a:r>
          </a:p>
          <a:p>
            <a:pPr indent="266700">
              <a:buClr>
                <a:srgbClr val="CC0099"/>
              </a:buClr>
              <a:buFontTx/>
              <a:buAutoNum type="circleNumDbPlain"/>
              <a:tabLst>
                <a:tab pos="266700" algn="l"/>
              </a:tabLst>
            </a:pPr>
            <a:r>
              <a:rPr lang="zh-CN" altLang="en-US" sz="2000" b="1" dirty="0" smtClean="0"/>
              <a:t>指针型，它指向；</a:t>
            </a:r>
          </a:p>
          <a:p>
            <a:pPr indent="266700">
              <a:buClr>
                <a:srgbClr val="CC0099"/>
              </a:buClr>
              <a:buFontTx/>
              <a:buAutoNum type="circleNumDbPlain"/>
              <a:tabLst>
                <a:tab pos="266700" algn="l"/>
              </a:tabLst>
            </a:pPr>
            <a:r>
              <a:rPr lang="en-US" altLang="zh-CN" sz="2000" b="1" dirty="0" smtClean="0"/>
              <a:t>int</a:t>
            </a:r>
            <a:r>
              <a:rPr lang="zh-CN" altLang="en-US" sz="2000" b="1" dirty="0" smtClean="0"/>
              <a:t>型数据。</a:t>
            </a:r>
          </a:p>
          <a:p>
            <a:pPr indent="266700">
              <a:buNone/>
              <a:tabLst>
                <a:tab pos="266700" algn="l"/>
              </a:tabLst>
            </a:pPr>
            <a:r>
              <a:rPr lang="zh-CN" altLang="en-US" sz="2000" b="1" dirty="0" smtClean="0"/>
              <a:t>因此</a:t>
            </a:r>
            <a:r>
              <a:rPr lang="en-US" altLang="zh-CN" sz="2000" b="1" dirty="0" smtClean="0"/>
              <a:t>a</a:t>
            </a:r>
            <a:r>
              <a:rPr lang="zh-CN" altLang="en-US" sz="2000" b="1" dirty="0" smtClean="0"/>
              <a:t>是一个函数指针变量，该函数返回的一个指针值又指向一个指针数组，该指针数组的元素指向整型量。</a:t>
            </a:r>
          </a:p>
          <a:p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63963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特别强调和思考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271588"/>
            <a:ext cx="7704667" cy="514191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强调：指针未赋予安全地址前，绝对不能进行间接赋值操作。</a:t>
            </a:r>
            <a:endParaRPr lang="en-US" altLang="zh-CN" dirty="0" smtClean="0"/>
          </a:p>
          <a:p>
            <a:r>
              <a:rPr lang="zh-CN" altLang="en-US" dirty="0" smtClean="0"/>
              <a:t>反思：只有本程序中定义的变量和数组所占用的内存是安全的，除此之外的地址都不能直接访问。</a:t>
            </a:r>
          </a:p>
          <a:p>
            <a:r>
              <a:rPr lang="zh-CN" altLang="en-US" dirty="0" smtClean="0"/>
              <a:t>在今后对指针的运算当中，必须注意指针所指向的内存是否安全。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4391</TotalTime>
  <Words>4223</Words>
  <Application>Microsoft Macintosh PowerPoint</Application>
  <PresentationFormat>全屏显示(4:3)</PresentationFormat>
  <Paragraphs>631</Paragraphs>
  <Slides>85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85</vt:i4>
      </vt:variant>
    </vt:vector>
  </HeadingPairs>
  <TitlesOfParts>
    <vt:vector size="95" baseType="lpstr">
      <vt:lpstr>Arial Black</vt:lpstr>
      <vt:lpstr>Calibri</vt:lpstr>
      <vt:lpstr>Microsoft YaHei</vt:lpstr>
      <vt:lpstr>Tahoma</vt:lpstr>
      <vt:lpstr>Wingdings</vt:lpstr>
      <vt:lpstr>黑体</vt:lpstr>
      <vt:lpstr>宋体</vt:lpstr>
      <vt:lpstr>微软雅黑</vt:lpstr>
      <vt:lpstr>Arial</vt:lpstr>
      <vt:lpstr>Parallax</vt:lpstr>
      <vt:lpstr>PowerPoint 演示文稿</vt:lpstr>
      <vt:lpstr>5.1 指针——效率与痛苦之源</vt:lpstr>
      <vt:lpstr>* 和 &amp;：指针使用的三步曲</vt:lpstr>
      <vt:lpstr>直接和间接赋值</vt:lpstr>
      <vt:lpstr>回忆和总结：*和&amp;</vt:lpstr>
      <vt:lpstr>常见错误1：忘记指针赋值</vt:lpstr>
      <vt:lpstr>常见错误2：混淆*号的使用</vt:lpstr>
      <vt:lpstr>常见错误3：混淆类型的使用</vt:lpstr>
      <vt:lpstr>特别强调和思考</vt:lpstr>
      <vt:lpstr>特别强调和思考</vt:lpstr>
      <vt:lpstr>特别强调和思考</vt:lpstr>
      <vt:lpstr>特别强调和思考</vt:lpstr>
      <vt:lpstr>零指针和空类型指针</vt:lpstr>
      <vt:lpstr>5.2 引用：安全的隐形指针</vt:lpstr>
      <vt:lpstr>引用的注意点</vt:lpstr>
      <vt:lpstr>引用作为函数的参数</vt:lpstr>
      <vt:lpstr>引用作为函数的参数</vt:lpstr>
      <vt:lpstr>引用作为参数</vt:lpstr>
      <vt:lpstr>引用作为参数</vt:lpstr>
      <vt:lpstr>引用作为函数的返回值</vt:lpstr>
      <vt:lpstr>引用作为函数的返回值</vt:lpstr>
      <vt:lpstr>引用作为函数的返回值</vt:lpstr>
      <vt:lpstr>5.3 指针和数组</vt:lpstr>
      <vt:lpstr>指针的算术运算</vt:lpstr>
      <vt:lpstr>关于数组的名字本身</vt:lpstr>
      <vt:lpstr>指针与数组的结合：天生一对</vt:lpstr>
      <vt:lpstr>[]运算符的本质</vt:lpstr>
      <vt:lpstr>数组名和指针的区别</vt:lpstr>
      <vt:lpstr>数组名和指针的区别</vt:lpstr>
      <vt:lpstr>数组名和指针的区别</vt:lpstr>
      <vt:lpstr>用const修饰指针：指针常量</vt:lpstr>
      <vt:lpstr>用const修饰指针：常量指针</vt:lpstr>
      <vt:lpstr>深入掌握指针、数组和*号</vt:lpstr>
      <vt:lpstr>*号和++号的运算</vt:lpstr>
      <vt:lpstr>5.4 指针与函数</vt:lpstr>
      <vt:lpstr>例：用函数将数组翻转</vt:lpstr>
      <vt:lpstr>例：用函数将数组翻转</vt:lpstr>
      <vt:lpstr>例：用函数将数组翻转</vt:lpstr>
      <vt:lpstr>经典算法：用函数交换两个数</vt:lpstr>
      <vt:lpstr>经典算法：用函数交换两个数</vt:lpstr>
      <vt:lpstr>总结：关于交换问题</vt:lpstr>
      <vt:lpstr>5.5 字符串处理：贯穿全书的主线</vt:lpstr>
      <vt:lpstr>学习字符串处理的顺序</vt:lpstr>
      <vt:lpstr>字符串常量、字符数组和字符指针</vt:lpstr>
      <vt:lpstr>字符串操作的注意点： ‘\0’</vt:lpstr>
      <vt:lpstr>字符串常量的真相</vt:lpstr>
      <vt:lpstr>字符数组的特殊性</vt:lpstr>
      <vt:lpstr>字符数组的特殊性之初始化</vt:lpstr>
      <vt:lpstr>字符数组的特殊性之输出</vt:lpstr>
      <vt:lpstr>字符数组的特殊性之输入</vt:lpstr>
      <vt:lpstr>cin和cin.getline()函数</vt:lpstr>
      <vt:lpstr>cin.getline()函数使用注意点</vt:lpstr>
      <vt:lpstr>算法示例：字符串拷贝函数</vt:lpstr>
      <vt:lpstr>算法示例：字符串拷贝函数</vt:lpstr>
      <vt:lpstr>算法示例：字符串拷贝函数</vt:lpstr>
      <vt:lpstr>算法示例：字符串拷贝函数</vt:lpstr>
      <vt:lpstr>算法示例：字符串拼接函数</vt:lpstr>
      <vt:lpstr>算法示例：字符串求长度函数</vt:lpstr>
      <vt:lpstr>算法示例：字符串比较函数</vt:lpstr>
      <vt:lpstr>自定义字符串比较函数</vt:lpstr>
      <vt:lpstr>字符指针使用的注意点</vt:lpstr>
      <vt:lpstr>字符指针使用的注意点</vt:lpstr>
      <vt:lpstr>例：自定义字符串拷贝函数</vt:lpstr>
      <vt:lpstr>例：计算字符串和数组的长度</vt:lpstr>
      <vt:lpstr>5.6 指针与二维数组：行指针</vt:lpstr>
      <vt:lpstr>PowerPoint 演示文稿</vt:lpstr>
      <vt:lpstr>回忆：一维数组的名字</vt:lpstr>
      <vt:lpstr>思考：二维数组的名字</vt:lpstr>
      <vt:lpstr>行指针：指向一维数组的指针</vt:lpstr>
      <vt:lpstr>二维数组和行指针</vt:lpstr>
      <vt:lpstr>二维数组和行指针</vt:lpstr>
      <vt:lpstr>二维数组中的指针汇总</vt:lpstr>
      <vt:lpstr>二维数组和函数</vt:lpstr>
      <vt:lpstr>二维数组算法：矩阵转置函数</vt:lpstr>
      <vt:lpstr>二维数组算法：矩阵转置函数</vt:lpstr>
      <vt:lpstr>5.7 指针数组</vt:lpstr>
      <vt:lpstr>指向指针的指针</vt:lpstr>
      <vt:lpstr>二级指针、二维数组和指针数组</vt:lpstr>
      <vt:lpstr>二级指针、二维数组和指针数组</vt:lpstr>
      <vt:lpstr>5.8 函数指针</vt:lpstr>
      <vt:lpstr>函数指针示例</vt:lpstr>
      <vt:lpstr>例：用函数指针求解定积分</vt:lpstr>
      <vt:lpstr>例：用函数指针求解定积分</vt:lpstr>
      <vt:lpstr>指针的识别方法（选读）</vt:lpstr>
      <vt:lpstr>复杂指针的阅读理解（选读）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用户</cp:lastModifiedBy>
  <cp:revision>660</cp:revision>
  <dcterms:created xsi:type="dcterms:W3CDTF">2013-01-10T14:11:19Z</dcterms:created>
  <dcterms:modified xsi:type="dcterms:W3CDTF">2017-12-19T11:22:36Z</dcterms:modified>
</cp:coreProperties>
</file>