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31"/>
  </p:notesMasterIdLst>
  <p:handoutMasterIdLst>
    <p:handoutMasterId r:id="rId132"/>
  </p:handoutMasterIdLst>
  <p:sldIdLst>
    <p:sldId id="256" r:id="rId2"/>
    <p:sldId id="258" r:id="rId3"/>
    <p:sldId id="259" r:id="rId4"/>
    <p:sldId id="260" r:id="rId5"/>
    <p:sldId id="261" r:id="rId6"/>
    <p:sldId id="262" r:id="rId7"/>
    <p:sldId id="265" r:id="rId8"/>
    <p:sldId id="266" r:id="rId9"/>
    <p:sldId id="267" r:id="rId10"/>
    <p:sldId id="268" r:id="rId11"/>
    <p:sldId id="390" r:id="rId12"/>
    <p:sldId id="391" r:id="rId13"/>
    <p:sldId id="392" r:id="rId14"/>
    <p:sldId id="269" r:id="rId15"/>
    <p:sldId id="270" r:id="rId16"/>
    <p:sldId id="271" r:id="rId17"/>
    <p:sldId id="275" r:id="rId18"/>
    <p:sldId id="276" r:id="rId19"/>
    <p:sldId id="388" r:id="rId20"/>
    <p:sldId id="389" r:id="rId21"/>
    <p:sldId id="277" r:id="rId22"/>
    <p:sldId id="278" r:id="rId23"/>
    <p:sldId id="279" r:id="rId24"/>
    <p:sldId id="280" r:id="rId25"/>
    <p:sldId id="281" r:id="rId26"/>
    <p:sldId id="282" r:id="rId27"/>
    <p:sldId id="283" r:id="rId28"/>
    <p:sldId id="284" r:id="rId29"/>
    <p:sldId id="285" r:id="rId30"/>
    <p:sldId id="286"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E576FB-B118-47D0-984A-56B0B3730734}">
          <p14:sldIdLst>
            <p14:sldId id="256"/>
            <p14:sldId id="258"/>
            <p14:sldId id="259"/>
            <p14:sldId id="260"/>
            <p14:sldId id="261"/>
            <p14:sldId id="262"/>
            <p14:sldId id="265"/>
            <p14:sldId id="266"/>
            <p14:sldId id="267"/>
            <p14:sldId id="268"/>
            <p14:sldId id="390"/>
            <p14:sldId id="391"/>
            <p14:sldId id="392"/>
            <p14:sldId id="269"/>
            <p14:sldId id="270"/>
            <p14:sldId id="271"/>
            <p14:sldId id="275"/>
            <p14:sldId id="276"/>
            <p14:sldId id="388"/>
            <p14:sldId id="389"/>
            <p14:sldId id="277"/>
            <p14:sldId id="278"/>
            <p14:sldId id="279"/>
            <p14:sldId id="280"/>
            <p14:sldId id="281"/>
            <p14:sldId id="282"/>
            <p14:sldId id="283"/>
            <p14:sldId id="284"/>
            <p14:sldId id="285"/>
            <p14:sldId id="286"/>
            <p14:sldId id="374"/>
            <p14:sldId id="375"/>
            <p14:sldId id="376"/>
            <p14:sldId id="377"/>
            <p14:sldId id="378"/>
            <p14:sldId id="379"/>
            <p14:sldId id="380"/>
            <p14:sldId id="381"/>
            <p14:sldId id="382"/>
            <p14:sldId id="383"/>
            <p14:sldId id="384"/>
            <p14:sldId id="385"/>
            <p14:sldId id="386"/>
            <p14:sldId id="3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6" autoAdjust="0"/>
    <p:restoredTop sz="94760" autoAdjust="0"/>
  </p:normalViewPr>
  <p:slideViewPr>
    <p:cSldViewPr snapToGrid="0">
      <p:cViewPr>
        <p:scale>
          <a:sx n="75" d="100"/>
          <a:sy n="75" d="100"/>
        </p:scale>
        <p:origin x="1880" y="5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notesMaster" Target="notesMasters/notesMaster1.xml"/><Relationship Id="rId132" Type="http://schemas.openxmlformats.org/officeDocument/2006/relationships/handoutMaster" Target="handoutMasters/handoutMaster1.xml"/><Relationship Id="rId133" Type="http://schemas.openxmlformats.org/officeDocument/2006/relationships/presProps" Target="presProps.xml"/><Relationship Id="rId134" Type="http://schemas.openxmlformats.org/officeDocument/2006/relationships/viewProps" Target="viewProps.xml"/><Relationship Id="rId135" Type="http://schemas.openxmlformats.org/officeDocument/2006/relationships/theme" Target="theme/theme1.xml"/><Relationship Id="rId13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1C741-45BB-4457-866E-D68A7420808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2E232BAB-7881-4097-B026-07073524260C}">
      <dgm:prSet/>
      <dgm:spPr/>
      <dgm:t>
        <a:bodyPr/>
        <a:lstStyle/>
        <a:p>
          <a:pPr rtl="0"/>
          <a:r>
            <a:rPr lang="zh-CN" dirty="0" smtClean="0"/>
            <a:t>动态内存分配的概念与方法</a:t>
          </a:r>
          <a:endParaRPr lang="en-US" dirty="0"/>
        </a:p>
      </dgm:t>
    </dgm:pt>
    <dgm:pt modelId="{A03A845A-21B9-4078-BED5-EA63C1D2B939}" type="parTrans" cxnId="{0ADDE3A0-6716-4CD4-BF70-C36041F2B8B8}">
      <dgm:prSet/>
      <dgm:spPr/>
      <dgm:t>
        <a:bodyPr/>
        <a:lstStyle/>
        <a:p>
          <a:endParaRPr lang="zh-CN" altLang="en-US"/>
        </a:p>
      </dgm:t>
    </dgm:pt>
    <dgm:pt modelId="{C527A6AF-FA46-46F5-87AE-E6C91716B284}" type="sibTrans" cxnId="{0ADDE3A0-6716-4CD4-BF70-C36041F2B8B8}">
      <dgm:prSet/>
      <dgm:spPr/>
      <dgm:t>
        <a:bodyPr/>
        <a:lstStyle/>
        <a:p>
          <a:endParaRPr lang="zh-CN" altLang="en-US"/>
        </a:p>
      </dgm:t>
    </dgm:pt>
    <dgm:pt modelId="{764F7F5E-883C-45E5-B6F3-1A90F58D528C}">
      <dgm:prSet/>
      <dgm:spPr/>
      <dgm:t>
        <a:bodyPr/>
        <a:lstStyle/>
        <a:p>
          <a:pPr rtl="0"/>
          <a:r>
            <a:rPr lang="zh-CN" dirty="0" smtClean="0"/>
            <a:t>深复制与浅复制</a:t>
          </a:r>
          <a:endParaRPr lang="en-US" dirty="0"/>
        </a:p>
      </dgm:t>
    </dgm:pt>
    <dgm:pt modelId="{9D145449-4ED6-4853-A5CD-3D88E2185BA0}" type="parTrans" cxnId="{B3CB18D4-9763-4794-8E95-ABB2629C8431}">
      <dgm:prSet/>
      <dgm:spPr/>
      <dgm:t>
        <a:bodyPr/>
        <a:lstStyle/>
        <a:p>
          <a:endParaRPr lang="zh-CN" altLang="en-US"/>
        </a:p>
      </dgm:t>
    </dgm:pt>
    <dgm:pt modelId="{3464837B-3FB0-4753-AB0F-5EC79C57A515}" type="sibTrans" cxnId="{B3CB18D4-9763-4794-8E95-ABB2629C8431}">
      <dgm:prSet/>
      <dgm:spPr/>
      <dgm:t>
        <a:bodyPr/>
        <a:lstStyle/>
        <a:p>
          <a:endParaRPr lang="zh-CN" altLang="en-US"/>
        </a:p>
      </dgm:t>
    </dgm:pt>
    <dgm:pt modelId="{82BCE16E-27DF-496A-8482-56DD3105E221}">
      <dgm:prSet/>
      <dgm:spPr/>
      <dgm:t>
        <a:bodyPr/>
        <a:lstStyle/>
        <a:p>
          <a:pPr rtl="0"/>
          <a:r>
            <a:rPr lang="zh-CN" smtClean="0"/>
            <a:t>栈与队列的概念与实现</a:t>
          </a:r>
          <a:endParaRPr lang="en-US" dirty="0"/>
        </a:p>
      </dgm:t>
    </dgm:pt>
    <dgm:pt modelId="{5BEBCBDA-8740-436E-ADB6-7C1F70C8D126}" type="parTrans" cxnId="{DC103D16-F0F1-47F4-A1F1-52DC652F266C}">
      <dgm:prSet/>
      <dgm:spPr/>
      <dgm:t>
        <a:bodyPr/>
        <a:lstStyle/>
        <a:p>
          <a:endParaRPr lang="zh-CN" altLang="en-US"/>
        </a:p>
      </dgm:t>
    </dgm:pt>
    <dgm:pt modelId="{46809559-8A86-417C-95BB-7989D0017DA1}" type="sibTrans" cxnId="{DC103D16-F0F1-47F4-A1F1-52DC652F266C}">
      <dgm:prSet/>
      <dgm:spPr/>
      <dgm:t>
        <a:bodyPr/>
        <a:lstStyle/>
        <a:p>
          <a:endParaRPr lang="zh-CN" altLang="en-US"/>
        </a:p>
      </dgm:t>
    </dgm:pt>
    <dgm:pt modelId="{5358A424-672D-45DE-AD9E-4EC3C99F6A9F}">
      <dgm:prSet/>
      <dgm:spPr/>
      <dgm:t>
        <a:bodyPr/>
        <a:lstStyle/>
        <a:p>
          <a:pPr rtl="0"/>
          <a:r>
            <a:rPr lang="zh-CN" altLang="en-US" dirty="0" smtClean="0"/>
            <a:t>标准</a:t>
          </a:r>
          <a:r>
            <a:rPr lang="en-US" altLang="zh-CN" dirty="0" smtClean="0"/>
            <a:t>string</a:t>
          </a:r>
          <a:r>
            <a:rPr lang="zh-CN" altLang="en-US" smtClean="0"/>
            <a:t>类与自定义</a:t>
          </a:r>
          <a:r>
            <a:rPr lang="zh-CN" altLang="en-US" dirty="0" smtClean="0"/>
            <a:t>字符串类</a:t>
          </a:r>
          <a:endParaRPr lang="en-US" dirty="0"/>
        </a:p>
      </dgm:t>
    </dgm:pt>
    <dgm:pt modelId="{E1391EF3-3BDE-434C-8761-02852F7D8B91}" type="sibTrans" cxnId="{B497D0BD-F351-41BD-9EF7-1A23EF4A1610}">
      <dgm:prSet/>
      <dgm:spPr/>
      <dgm:t>
        <a:bodyPr/>
        <a:lstStyle/>
        <a:p>
          <a:endParaRPr lang="zh-CN" altLang="en-US"/>
        </a:p>
      </dgm:t>
    </dgm:pt>
    <dgm:pt modelId="{60DA16DF-528F-492A-9B5A-0013B6FD5AC1}" type="parTrans" cxnId="{B497D0BD-F351-41BD-9EF7-1A23EF4A1610}">
      <dgm:prSet/>
      <dgm:spPr/>
      <dgm:t>
        <a:bodyPr/>
        <a:lstStyle/>
        <a:p>
          <a:endParaRPr lang="zh-CN" altLang="en-US"/>
        </a:p>
      </dgm:t>
    </dgm:pt>
    <dgm:pt modelId="{E2C700E4-9583-47CC-85D4-4EF7A5FA2CD0}">
      <dgm:prSet/>
      <dgm:spPr/>
      <dgm:t>
        <a:bodyPr/>
        <a:lstStyle/>
        <a:p>
          <a:pPr rtl="0"/>
          <a:r>
            <a:rPr lang="zh-CN" dirty="0" smtClean="0"/>
            <a:t>链表的概念</a:t>
          </a:r>
          <a:r>
            <a:rPr lang="zh-CN" smtClean="0"/>
            <a:t>与实现</a:t>
          </a:r>
          <a:endParaRPr lang="en-US" dirty="0"/>
        </a:p>
      </dgm:t>
    </dgm:pt>
    <dgm:pt modelId="{9A64A796-6F2B-4FC0-A4E6-54791959CA0B}" type="parTrans" cxnId="{C668B1A7-F4D3-4EC6-A260-AD441E8EB033}">
      <dgm:prSet/>
      <dgm:spPr/>
      <dgm:t>
        <a:bodyPr/>
        <a:lstStyle/>
        <a:p>
          <a:endParaRPr lang="zh-CN" altLang="en-US"/>
        </a:p>
      </dgm:t>
    </dgm:pt>
    <dgm:pt modelId="{E5D184AF-CF94-463C-B6E0-506A238CCFE5}" type="sibTrans" cxnId="{C668B1A7-F4D3-4EC6-A260-AD441E8EB033}">
      <dgm:prSet/>
      <dgm:spPr/>
      <dgm:t>
        <a:bodyPr/>
        <a:lstStyle/>
        <a:p>
          <a:endParaRPr lang="zh-CN" altLang="en-US"/>
        </a:p>
      </dgm:t>
    </dgm:pt>
    <dgm:pt modelId="{1319B812-E38B-4EDB-BEE0-D6C2D2431496}" type="pres">
      <dgm:prSet presAssocID="{F511C741-45BB-4457-866E-D68A7420808A}" presName="Name0" presStyleCnt="0">
        <dgm:presLayoutVars>
          <dgm:dir/>
          <dgm:animLvl val="lvl"/>
          <dgm:resizeHandles val="exact"/>
        </dgm:presLayoutVars>
      </dgm:prSet>
      <dgm:spPr/>
      <dgm:t>
        <a:bodyPr/>
        <a:lstStyle/>
        <a:p>
          <a:endParaRPr lang="zh-CN" altLang="en-US"/>
        </a:p>
      </dgm:t>
    </dgm:pt>
    <dgm:pt modelId="{6BC2C813-1613-4545-8AD9-2BC811DF6C04}" type="pres">
      <dgm:prSet presAssocID="{2E232BAB-7881-4097-B026-07073524260C}" presName="linNode" presStyleCnt="0"/>
      <dgm:spPr/>
    </dgm:pt>
    <dgm:pt modelId="{723B5ECD-670A-48B2-8FB8-CF3F9A1B49E2}" type="pres">
      <dgm:prSet presAssocID="{2E232BAB-7881-4097-B026-07073524260C}" presName="parentText" presStyleLbl="node1" presStyleIdx="0" presStyleCnt="5" custScaleX="277778">
        <dgm:presLayoutVars>
          <dgm:chMax val="1"/>
          <dgm:bulletEnabled val="1"/>
        </dgm:presLayoutVars>
      </dgm:prSet>
      <dgm:spPr/>
      <dgm:t>
        <a:bodyPr/>
        <a:lstStyle/>
        <a:p>
          <a:endParaRPr lang="zh-CN" altLang="en-US"/>
        </a:p>
      </dgm:t>
    </dgm:pt>
    <dgm:pt modelId="{9F515CAC-85FD-4783-9612-61D4AFC2C464}" type="pres">
      <dgm:prSet presAssocID="{C527A6AF-FA46-46F5-87AE-E6C91716B284}" presName="sp" presStyleCnt="0"/>
      <dgm:spPr/>
    </dgm:pt>
    <dgm:pt modelId="{2669AB8C-C50A-4152-8DDC-3A4538123439}" type="pres">
      <dgm:prSet presAssocID="{764F7F5E-883C-45E5-B6F3-1A90F58D528C}" presName="linNode" presStyleCnt="0"/>
      <dgm:spPr/>
    </dgm:pt>
    <dgm:pt modelId="{F0BADCA9-FD02-4C72-AC93-6DCD4A659DDA}" type="pres">
      <dgm:prSet presAssocID="{764F7F5E-883C-45E5-B6F3-1A90F58D528C}" presName="parentText" presStyleLbl="node1" presStyleIdx="1" presStyleCnt="5" custScaleX="277778">
        <dgm:presLayoutVars>
          <dgm:chMax val="1"/>
          <dgm:bulletEnabled val="1"/>
        </dgm:presLayoutVars>
      </dgm:prSet>
      <dgm:spPr/>
      <dgm:t>
        <a:bodyPr/>
        <a:lstStyle/>
        <a:p>
          <a:endParaRPr lang="zh-CN" altLang="en-US"/>
        </a:p>
      </dgm:t>
    </dgm:pt>
    <dgm:pt modelId="{5D65FA14-74A8-4348-B980-8268EC2B2F8B}" type="pres">
      <dgm:prSet presAssocID="{3464837B-3FB0-4753-AB0F-5EC79C57A515}" presName="sp" presStyleCnt="0"/>
      <dgm:spPr/>
    </dgm:pt>
    <dgm:pt modelId="{16FC494E-278F-43FF-BD47-A5003DA233B8}" type="pres">
      <dgm:prSet presAssocID="{5358A424-672D-45DE-AD9E-4EC3C99F6A9F}" presName="linNode" presStyleCnt="0"/>
      <dgm:spPr/>
    </dgm:pt>
    <dgm:pt modelId="{9028B9B6-8867-400D-AEAE-2573B7C619FC}" type="pres">
      <dgm:prSet presAssocID="{5358A424-672D-45DE-AD9E-4EC3C99F6A9F}" presName="parentText" presStyleLbl="node1" presStyleIdx="2" presStyleCnt="5" custScaleX="277778">
        <dgm:presLayoutVars>
          <dgm:chMax val="1"/>
          <dgm:bulletEnabled val="1"/>
        </dgm:presLayoutVars>
      </dgm:prSet>
      <dgm:spPr/>
      <dgm:t>
        <a:bodyPr/>
        <a:lstStyle/>
        <a:p>
          <a:endParaRPr lang="zh-CN" altLang="en-US"/>
        </a:p>
      </dgm:t>
    </dgm:pt>
    <dgm:pt modelId="{BB162215-7B79-4C50-9495-58EBF43E21FC}" type="pres">
      <dgm:prSet presAssocID="{E1391EF3-3BDE-434C-8761-02852F7D8B91}" presName="sp" presStyleCnt="0"/>
      <dgm:spPr/>
    </dgm:pt>
    <dgm:pt modelId="{52AD337B-ACBB-4E7D-ABA1-3BB09F97F5BF}" type="pres">
      <dgm:prSet presAssocID="{E2C700E4-9583-47CC-85D4-4EF7A5FA2CD0}" presName="linNode" presStyleCnt="0"/>
      <dgm:spPr/>
    </dgm:pt>
    <dgm:pt modelId="{FD8A70CC-2500-4721-A266-64406B3F47A6}" type="pres">
      <dgm:prSet presAssocID="{E2C700E4-9583-47CC-85D4-4EF7A5FA2CD0}" presName="parentText" presStyleLbl="node1" presStyleIdx="3" presStyleCnt="5" custScaleX="277778">
        <dgm:presLayoutVars>
          <dgm:chMax val="1"/>
          <dgm:bulletEnabled val="1"/>
        </dgm:presLayoutVars>
      </dgm:prSet>
      <dgm:spPr/>
      <dgm:t>
        <a:bodyPr/>
        <a:lstStyle/>
        <a:p>
          <a:endParaRPr lang="zh-CN" altLang="en-US"/>
        </a:p>
      </dgm:t>
    </dgm:pt>
    <dgm:pt modelId="{6012847C-9B2A-499F-8E74-3F930C8B752F}" type="pres">
      <dgm:prSet presAssocID="{E5D184AF-CF94-463C-B6E0-506A238CCFE5}" presName="sp" presStyleCnt="0"/>
      <dgm:spPr/>
    </dgm:pt>
    <dgm:pt modelId="{BF0AF04E-E258-4D16-BDE4-7637EEDD39FD}" type="pres">
      <dgm:prSet presAssocID="{82BCE16E-27DF-496A-8482-56DD3105E221}" presName="linNode" presStyleCnt="0"/>
      <dgm:spPr/>
    </dgm:pt>
    <dgm:pt modelId="{0B12BE7E-8B90-4339-9F3B-297F954975A6}" type="pres">
      <dgm:prSet presAssocID="{82BCE16E-27DF-496A-8482-56DD3105E221}" presName="parentText" presStyleLbl="node1" presStyleIdx="4" presStyleCnt="5" custScaleX="277778">
        <dgm:presLayoutVars>
          <dgm:chMax val="1"/>
          <dgm:bulletEnabled val="1"/>
        </dgm:presLayoutVars>
      </dgm:prSet>
      <dgm:spPr/>
      <dgm:t>
        <a:bodyPr/>
        <a:lstStyle/>
        <a:p>
          <a:endParaRPr lang="zh-CN" altLang="en-US"/>
        </a:p>
      </dgm:t>
    </dgm:pt>
  </dgm:ptLst>
  <dgm:cxnLst>
    <dgm:cxn modelId="{9372F7E3-1E46-3245-B0F5-83BFC0252AD4}" type="presOf" srcId="{E2C700E4-9583-47CC-85D4-4EF7A5FA2CD0}" destId="{FD8A70CC-2500-4721-A266-64406B3F47A6}" srcOrd="0" destOrd="0" presId="urn:microsoft.com/office/officeart/2005/8/layout/vList5"/>
    <dgm:cxn modelId="{DC103D16-F0F1-47F4-A1F1-52DC652F266C}" srcId="{F511C741-45BB-4457-866E-D68A7420808A}" destId="{82BCE16E-27DF-496A-8482-56DD3105E221}" srcOrd="4" destOrd="0" parTransId="{5BEBCBDA-8740-436E-ADB6-7C1F70C8D126}" sibTransId="{46809559-8A86-417C-95BB-7989D0017DA1}"/>
    <dgm:cxn modelId="{45926D99-86B3-424A-A5FD-9334BE106E9B}" type="presOf" srcId="{F511C741-45BB-4457-866E-D68A7420808A}" destId="{1319B812-E38B-4EDB-BEE0-D6C2D2431496}" srcOrd="0" destOrd="0" presId="urn:microsoft.com/office/officeart/2005/8/layout/vList5"/>
    <dgm:cxn modelId="{B497D0BD-F351-41BD-9EF7-1A23EF4A1610}" srcId="{F511C741-45BB-4457-866E-D68A7420808A}" destId="{5358A424-672D-45DE-AD9E-4EC3C99F6A9F}" srcOrd="2" destOrd="0" parTransId="{60DA16DF-528F-492A-9B5A-0013B6FD5AC1}" sibTransId="{E1391EF3-3BDE-434C-8761-02852F7D8B91}"/>
    <dgm:cxn modelId="{B3CB18D4-9763-4794-8E95-ABB2629C8431}" srcId="{F511C741-45BB-4457-866E-D68A7420808A}" destId="{764F7F5E-883C-45E5-B6F3-1A90F58D528C}" srcOrd="1" destOrd="0" parTransId="{9D145449-4ED6-4853-A5CD-3D88E2185BA0}" sibTransId="{3464837B-3FB0-4753-AB0F-5EC79C57A515}"/>
    <dgm:cxn modelId="{C668B1A7-F4D3-4EC6-A260-AD441E8EB033}" srcId="{F511C741-45BB-4457-866E-D68A7420808A}" destId="{E2C700E4-9583-47CC-85D4-4EF7A5FA2CD0}" srcOrd="3" destOrd="0" parTransId="{9A64A796-6F2B-4FC0-A4E6-54791959CA0B}" sibTransId="{E5D184AF-CF94-463C-B6E0-506A238CCFE5}"/>
    <dgm:cxn modelId="{A1A8C2A6-745D-0445-B55B-8C2B9B4E6707}" type="presOf" srcId="{5358A424-672D-45DE-AD9E-4EC3C99F6A9F}" destId="{9028B9B6-8867-400D-AEAE-2573B7C619FC}" srcOrd="0" destOrd="0" presId="urn:microsoft.com/office/officeart/2005/8/layout/vList5"/>
    <dgm:cxn modelId="{952ECA93-A741-BD43-9F90-92398AF28A5A}" type="presOf" srcId="{764F7F5E-883C-45E5-B6F3-1A90F58D528C}" destId="{F0BADCA9-FD02-4C72-AC93-6DCD4A659DDA}" srcOrd="0" destOrd="0" presId="urn:microsoft.com/office/officeart/2005/8/layout/vList5"/>
    <dgm:cxn modelId="{B0ACBB8B-0817-D448-B0B6-A13948245A34}" type="presOf" srcId="{2E232BAB-7881-4097-B026-07073524260C}" destId="{723B5ECD-670A-48B2-8FB8-CF3F9A1B49E2}" srcOrd="0" destOrd="0" presId="urn:microsoft.com/office/officeart/2005/8/layout/vList5"/>
    <dgm:cxn modelId="{0ADDE3A0-6716-4CD4-BF70-C36041F2B8B8}" srcId="{F511C741-45BB-4457-866E-D68A7420808A}" destId="{2E232BAB-7881-4097-B026-07073524260C}" srcOrd="0" destOrd="0" parTransId="{A03A845A-21B9-4078-BED5-EA63C1D2B939}" sibTransId="{C527A6AF-FA46-46F5-87AE-E6C91716B284}"/>
    <dgm:cxn modelId="{E69E0B96-0E31-EA40-B5DE-E0B10A798916}" type="presOf" srcId="{82BCE16E-27DF-496A-8482-56DD3105E221}" destId="{0B12BE7E-8B90-4339-9F3B-297F954975A6}" srcOrd="0" destOrd="0" presId="urn:microsoft.com/office/officeart/2005/8/layout/vList5"/>
    <dgm:cxn modelId="{57FFF6AE-D721-6040-9BF4-7ED9B5D79166}" type="presParOf" srcId="{1319B812-E38B-4EDB-BEE0-D6C2D2431496}" destId="{6BC2C813-1613-4545-8AD9-2BC811DF6C04}" srcOrd="0" destOrd="0" presId="urn:microsoft.com/office/officeart/2005/8/layout/vList5"/>
    <dgm:cxn modelId="{6DB20373-2339-2D41-AF2F-B9C0A7EFBB67}" type="presParOf" srcId="{6BC2C813-1613-4545-8AD9-2BC811DF6C04}" destId="{723B5ECD-670A-48B2-8FB8-CF3F9A1B49E2}" srcOrd="0" destOrd="0" presId="urn:microsoft.com/office/officeart/2005/8/layout/vList5"/>
    <dgm:cxn modelId="{8034045E-730B-2241-AFA5-0BB6A5C8FE49}" type="presParOf" srcId="{1319B812-E38B-4EDB-BEE0-D6C2D2431496}" destId="{9F515CAC-85FD-4783-9612-61D4AFC2C464}" srcOrd="1" destOrd="0" presId="urn:microsoft.com/office/officeart/2005/8/layout/vList5"/>
    <dgm:cxn modelId="{3BCE0F9C-BEDA-E74E-83F7-7A1C867ADB20}" type="presParOf" srcId="{1319B812-E38B-4EDB-BEE0-D6C2D2431496}" destId="{2669AB8C-C50A-4152-8DDC-3A4538123439}" srcOrd="2" destOrd="0" presId="urn:microsoft.com/office/officeart/2005/8/layout/vList5"/>
    <dgm:cxn modelId="{C405DDA0-FC83-7D4D-8AAA-414AB296DC6D}" type="presParOf" srcId="{2669AB8C-C50A-4152-8DDC-3A4538123439}" destId="{F0BADCA9-FD02-4C72-AC93-6DCD4A659DDA}" srcOrd="0" destOrd="0" presId="urn:microsoft.com/office/officeart/2005/8/layout/vList5"/>
    <dgm:cxn modelId="{76186F99-BD15-EE43-9EA8-1FDEB9C914DF}" type="presParOf" srcId="{1319B812-E38B-4EDB-BEE0-D6C2D2431496}" destId="{5D65FA14-74A8-4348-B980-8268EC2B2F8B}" srcOrd="3" destOrd="0" presId="urn:microsoft.com/office/officeart/2005/8/layout/vList5"/>
    <dgm:cxn modelId="{0809A47B-A43A-594C-AF01-08B109F899A6}" type="presParOf" srcId="{1319B812-E38B-4EDB-BEE0-D6C2D2431496}" destId="{16FC494E-278F-43FF-BD47-A5003DA233B8}" srcOrd="4" destOrd="0" presId="urn:microsoft.com/office/officeart/2005/8/layout/vList5"/>
    <dgm:cxn modelId="{509B4D32-63EB-884B-BBC4-FA6661F533FA}" type="presParOf" srcId="{16FC494E-278F-43FF-BD47-A5003DA233B8}" destId="{9028B9B6-8867-400D-AEAE-2573B7C619FC}" srcOrd="0" destOrd="0" presId="urn:microsoft.com/office/officeart/2005/8/layout/vList5"/>
    <dgm:cxn modelId="{E80B9B96-F8F0-5B40-8010-EDD5C7462E2E}" type="presParOf" srcId="{1319B812-E38B-4EDB-BEE0-D6C2D2431496}" destId="{BB162215-7B79-4C50-9495-58EBF43E21FC}" srcOrd="5" destOrd="0" presId="urn:microsoft.com/office/officeart/2005/8/layout/vList5"/>
    <dgm:cxn modelId="{8FEC1254-FBFD-A34E-975A-BE98B70C99CA}" type="presParOf" srcId="{1319B812-E38B-4EDB-BEE0-D6C2D2431496}" destId="{52AD337B-ACBB-4E7D-ABA1-3BB09F97F5BF}" srcOrd="6" destOrd="0" presId="urn:microsoft.com/office/officeart/2005/8/layout/vList5"/>
    <dgm:cxn modelId="{2E2381C4-BA54-9B4F-9F66-D95C740B4772}" type="presParOf" srcId="{52AD337B-ACBB-4E7D-ABA1-3BB09F97F5BF}" destId="{FD8A70CC-2500-4721-A266-64406B3F47A6}" srcOrd="0" destOrd="0" presId="urn:microsoft.com/office/officeart/2005/8/layout/vList5"/>
    <dgm:cxn modelId="{3B403A56-02E1-6340-98CB-103AC7FF08B5}" type="presParOf" srcId="{1319B812-E38B-4EDB-BEE0-D6C2D2431496}" destId="{6012847C-9B2A-499F-8E74-3F930C8B752F}" srcOrd="7" destOrd="0" presId="urn:microsoft.com/office/officeart/2005/8/layout/vList5"/>
    <dgm:cxn modelId="{D946661E-6C1D-7644-9826-0D364758CABA}" type="presParOf" srcId="{1319B812-E38B-4EDB-BEE0-D6C2D2431496}" destId="{BF0AF04E-E258-4D16-BDE4-7637EEDD39FD}" srcOrd="8" destOrd="0" presId="urn:microsoft.com/office/officeart/2005/8/layout/vList5"/>
    <dgm:cxn modelId="{815B7919-373C-6B4E-8F33-5CD12C1A60AA}" type="presParOf" srcId="{BF0AF04E-E258-4D16-BDE4-7637EEDD39FD}" destId="{0B12BE7E-8B90-4339-9F3B-297F954975A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AB6D0-90B6-4C98-9F12-7B7E3F069D1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F0134206-BB2A-40D9-8893-8064FDCBA1B8}">
      <dgm:prSet/>
      <dgm:spPr/>
      <dgm:t>
        <a:bodyPr/>
        <a:lstStyle/>
        <a:p>
          <a:pPr rtl="0"/>
          <a:r>
            <a:rPr lang="zh-CN" dirty="0" smtClean="0"/>
            <a:t>代码区：存放程序代码</a:t>
          </a:r>
          <a:endParaRPr lang="en-US" dirty="0"/>
        </a:p>
      </dgm:t>
    </dgm:pt>
    <dgm:pt modelId="{88637179-D37D-4065-97AC-08397E6B9EB1}" type="parTrans" cxnId="{78B07AE5-D915-4381-A77E-059C3E588284}">
      <dgm:prSet/>
      <dgm:spPr/>
      <dgm:t>
        <a:bodyPr/>
        <a:lstStyle/>
        <a:p>
          <a:endParaRPr lang="zh-CN" altLang="en-US"/>
        </a:p>
      </dgm:t>
    </dgm:pt>
    <dgm:pt modelId="{6FD609BF-FBCB-4565-8CAD-6E5209467A37}" type="sibTrans" cxnId="{78B07AE5-D915-4381-A77E-059C3E588284}">
      <dgm:prSet/>
      <dgm:spPr/>
      <dgm:t>
        <a:bodyPr/>
        <a:lstStyle/>
        <a:p>
          <a:endParaRPr lang="zh-CN" altLang="en-US"/>
        </a:p>
      </dgm:t>
    </dgm:pt>
    <dgm:pt modelId="{C3D0805E-4366-430C-9869-C86778F69448}">
      <dgm:prSet/>
      <dgm:spPr/>
      <dgm:t>
        <a:bodyPr/>
        <a:lstStyle/>
        <a:p>
          <a:pPr rtl="0"/>
          <a:r>
            <a:rPr lang="zh-CN" dirty="0" smtClean="0">
              <a:latin typeface="+mj-ea"/>
              <a:ea typeface="+mj-ea"/>
            </a:rPr>
            <a:t>全局与静态变量区：存放全局与静态变量</a:t>
          </a:r>
          <a:endParaRPr lang="en-US" dirty="0">
            <a:latin typeface="+mj-ea"/>
            <a:ea typeface="+mj-ea"/>
          </a:endParaRPr>
        </a:p>
      </dgm:t>
    </dgm:pt>
    <dgm:pt modelId="{5B5D250C-8A42-4C98-AD15-E23ECF133153}" type="parTrans" cxnId="{35EB3BBA-1DFF-400E-BC95-53F69F64C834}">
      <dgm:prSet/>
      <dgm:spPr/>
      <dgm:t>
        <a:bodyPr/>
        <a:lstStyle/>
        <a:p>
          <a:endParaRPr lang="zh-CN" altLang="en-US"/>
        </a:p>
      </dgm:t>
    </dgm:pt>
    <dgm:pt modelId="{34B8D226-A25E-4251-BE68-E66A511A827A}" type="sibTrans" cxnId="{35EB3BBA-1DFF-400E-BC95-53F69F64C834}">
      <dgm:prSet/>
      <dgm:spPr/>
      <dgm:t>
        <a:bodyPr/>
        <a:lstStyle/>
        <a:p>
          <a:endParaRPr lang="zh-CN" altLang="en-US"/>
        </a:p>
      </dgm:t>
    </dgm:pt>
    <dgm:pt modelId="{0C7026A2-E639-4384-9044-0D307CBD15FD}">
      <dgm:prSet/>
      <dgm:spPr/>
      <dgm:t>
        <a:bodyPr/>
        <a:lstStyle/>
        <a:p>
          <a:pPr rtl="0"/>
          <a:r>
            <a:rPr lang="zh-CN" dirty="0" smtClean="0"/>
            <a:t>局部变量区（栈区）：存放局部变量</a:t>
          </a:r>
          <a:endParaRPr lang="en-US" dirty="0"/>
        </a:p>
      </dgm:t>
    </dgm:pt>
    <dgm:pt modelId="{BE1C7EF4-160D-4432-856C-99B0496EC715}" type="parTrans" cxnId="{69372555-6633-4EDC-9EEB-3B97A6399539}">
      <dgm:prSet/>
      <dgm:spPr/>
      <dgm:t>
        <a:bodyPr/>
        <a:lstStyle/>
        <a:p>
          <a:endParaRPr lang="zh-CN" altLang="en-US"/>
        </a:p>
      </dgm:t>
    </dgm:pt>
    <dgm:pt modelId="{82016B35-5F61-4EE2-8127-A1F7AB0BC563}" type="sibTrans" cxnId="{69372555-6633-4EDC-9EEB-3B97A6399539}">
      <dgm:prSet/>
      <dgm:spPr/>
      <dgm:t>
        <a:bodyPr/>
        <a:lstStyle/>
        <a:p>
          <a:endParaRPr lang="zh-CN" altLang="en-US"/>
        </a:p>
      </dgm:t>
    </dgm:pt>
    <dgm:pt modelId="{37F15E99-4683-48C0-89B1-E1812252FEA4}">
      <dgm:prSet/>
      <dgm:spPr/>
      <dgm:t>
        <a:bodyPr/>
        <a:lstStyle/>
        <a:p>
          <a:pPr rtl="0"/>
          <a:r>
            <a:rPr lang="zh-CN" dirty="0" smtClean="0"/>
            <a:t>自由存储区（堆区）：存放动态申请的空间</a:t>
          </a:r>
          <a:endParaRPr lang="zh-CN" dirty="0"/>
        </a:p>
      </dgm:t>
    </dgm:pt>
    <dgm:pt modelId="{68310123-347D-46F9-822C-23FB9ED97C17}" type="parTrans" cxnId="{74AB92DB-43B3-4B60-B58B-B6A96E806B7D}">
      <dgm:prSet/>
      <dgm:spPr/>
      <dgm:t>
        <a:bodyPr/>
        <a:lstStyle/>
        <a:p>
          <a:endParaRPr lang="zh-CN" altLang="en-US"/>
        </a:p>
      </dgm:t>
    </dgm:pt>
    <dgm:pt modelId="{EB03894A-5470-4FD4-84A3-435AE7BEC640}" type="sibTrans" cxnId="{74AB92DB-43B3-4B60-B58B-B6A96E806B7D}">
      <dgm:prSet/>
      <dgm:spPr/>
      <dgm:t>
        <a:bodyPr/>
        <a:lstStyle/>
        <a:p>
          <a:endParaRPr lang="zh-CN" altLang="en-US"/>
        </a:p>
      </dgm:t>
    </dgm:pt>
    <dgm:pt modelId="{91A31586-C8E3-48DB-AFB9-5A665E4F6835}" type="pres">
      <dgm:prSet presAssocID="{08FAB6D0-90B6-4C98-9F12-7B7E3F069D1D}" presName="Name0" presStyleCnt="0">
        <dgm:presLayoutVars>
          <dgm:dir/>
          <dgm:animLvl val="lvl"/>
          <dgm:resizeHandles val="exact"/>
        </dgm:presLayoutVars>
      </dgm:prSet>
      <dgm:spPr/>
      <dgm:t>
        <a:bodyPr/>
        <a:lstStyle/>
        <a:p>
          <a:endParaRPr lang="zh-CN" altLang="en-US"/>
        </a:p>
      </dgm:t>
    </dgm:pt>
    <dgm:pt modelId="{D2BC6F1E-99C4-4C35-92E8-A2A39A05C6FC}" type="pres">
      <dgm:prSet presAssocID="{F0134206-BB2A-40D9-8893-8064FDCBA1B8}" presName="linNode" presStyleCnt="0"/>
      <dgm:spPr/>
    </dgm:pt>
    <dgm:pt modelId="{2E2FDC4D-8140-4FD0-A7BE-2D0AEAAD1A4B}" type="pres">
      <dgm:prSet presAssocID="{F0134206-BB2A-40D9-8893-8064FDCBA1B8}" presName="parentText" presStyleLbl="node1" presStyleIdx="0" presStyleCnt="4" custScaleX="277778">
        <dgm:presLayoutVars>
          <dgm:chMax val="1"/>
          <dgm:bulletEnabled val="1"/>
        </dgm:presLayoutVars>
      </dgm:prSet>
      <dgm:spPr/>
      <dgm:t>
        <a:bodyPr/>
        <a:lstStyle/>
        <a:p>
          <a:endParaRPr lang="zh-CN" altLang="en-US"/>
        </a:p>
      </dgm:t>
    </dgm:pt>
    <dgm:pt modelId="{2DDEFE3E-5AB9-4873-B01E-55F788155020}" type="pres">
      <dgm:prSet presAssocID="{6FD609BF-FBCB-4565-8CAD-6E5209467A37}" presName="sp" presStyleCnt="0"/>
      <dgm:spPr/>
    </dgm:pt>
    <dgm:pt modelId="{6F4E2213-5BBA-4A87-98AB-2E395C1ED2A0}" type="pres">
      <dgm:prSet presAssocID="{C3D0805E-4366-430C-9869-C86778F69448}" presName="linNode" presStyleCnt="0"/>
      <dgm:spPr/>
    </dgm:pt>
    <dgm:pt modelId="{63705F81-1A29-4644-AA3E-2AC416323394}" type="pres">
      <dgm:prSet presAssocID="{C3D0805E-4366-430C-9869-C86778F69448}" presName="parentText" presStyleLbl="node1" presStyleIdx="1" presStyleCnt="4" custScaleX="277778">
        <dgm:presLayoutVars>
          <dgm:chMax val="1"/>
          <dgm:bulletEnabled val="1"/>
        </dgm:presLayoutVars>
      </dgm:prSet>
      <dgm:spPr/>
      <dgm:t>
        <a:bodyPr/>
        <a:lstStyle/>
        <a:p>
          <a:endParaRPr lang="zh-CN" altLang="en-US"/>
        </a:p>
      </dgm:t>
    </dgm:pt>
    <dgm:pt modelId="{0F5C7544-E30A-4301-8DCA-647E24AFCED5}" type="pres">
      <dgm:prSet presAssocID="{34B8D226-A25E-4251-BE68-E66A511A827A}" presName="sp" presStyleCnt="0"/>
      <dgm:spPr/>
    </dgm:pt>
    <dgm:pt modelId="{9F0E2B8D-E17F-4A5B-8B87-C2E609155A95}" type="pres">
      <dgm:prSet presAssocID="{0C7026A2-E639-4384-9044-0D307CBD15FD}" presName="linNode" presStyleCnt="0"/>
      <dgm:spPr/>
    </dgm:pt>
    <dgm:pt modelId="{53748382-DFD8-4173-8EA7-7126C40D9D6D}" type="pres">
      <dgm:prSet presAssocID="{0C7026A2-E639-4384-9044-0D307CBD15FD}" presName="parentText" presStyleLbl="node1" presStyleIdx="2" presStyleCnt="4" custScaleX="277778">
        <dgm:presLayoutVars>
          <dgm:chMax val="1"/>
          <dgm:bulletEnabled val="1"/>
        </dgm:presLayoutVars>
      </dgm:prSet>
      <dgm:spPr/>
      <dgm:t>
        <a:bodyPr/>
        <a:lstStyle/>
        <a:p>
          <a:endParaRPr lang="zh-CN" altLang="en-US"/>
        </a:p>
      </dgm:t>
    </dgm:pt>
    <dgm:pt modelId="{3DFF9D59-0B94-48C9-9D62-01D8815E1397}" type="pres">
      <dgm:prSet presAssocID="{82016B35-5F61-4EE2-8127-A1F7AB0BC563}" presName="sp" presStyleCnt="0"/>
      <dgm:spPr/>
    </dgm:pt>
    <dgm:pt modelId="{1F88A1C4-51C1-4F4B-9BFC-72819167A556}" type="pres">
      <dgm:prSet presAssocID="{37F15E99-4683-48C0-89B1-E1812252FEA4}" presName="linNode" presStyleCnt="0"/>
      <dgm:spPr/>
    </dgm:pt>
    <dgm:pt modelId="{CA61D087-66FA-490F-9658-E4E1839B1492}" type="pres">
      <dgm:prSet presAssocID="{37F15E99-4683-48C0-89B1-E1812252FEA4}" presName="parentText" presStyleLbl="node1" presStyleIdx="3" presStyleCnt="4" custScaleX="277778">
        <dgm:presLayoutVars>
          <dgm:chMax val="1"/>
          <dgm:bulletEnabled val="1"/>
        </dgm:presLayoutVars>
      </dgm:prSet>
      <dgm:spPr/>
      <dgm:t>
        <a:bodyPr/>
        <a:lstStyle/>
        <a:p>
          <a:endParaRPr lang="zh-CN" altLang="en-US"/>
        </a:p>
      </dgm:t>
    </dgm:pt>
  </dgm:ptLst>
  <dgm:cxnLst>
    <dgm:cxn modelId="{6216CD3D-4A55-0A4D-9C9E-8DC14F0E71A0}" type="presOf" srcId="{C3D0805E-4366-430C-9869-C86778F69448}" destId="{63705F81-1A29-4644-AA3E-2AC416323394}" srcOrd="0" destOrd="0" presId="urn:microsoft.com/office/officeart/2005/8/layout/vList5"/>
    <dgm:cxn modelId="{78B07AE5-D915-4381-A77E-059C3E588284}" srcId="{08FAB6D0-90B6-4C98-9F12-7B7E3F069D1D}" destId="{F0134206-BB2A-40D9-8893-8064FDCBA1B8}" srcOrd="0" destOrd="0" parTransId="{88637179-D37D-4065-97AC-08397E6B9EB1}" sibTransId="{6FD609BF-FBCB-4565-8CAD-6E5209467A37}"/>
    <dgm:cxn modelId="{69372555-6633-4EDC-9EEB-3B97A6399539}" srcId="{08FAB6D0-90B6-4C98-9F12-7B7E3F069D1D}" destId="{0C7026A2-E639-4384-9044-0D307CBD15FD}" srcOrd="2" destOrd="0" parTransId="{BE1C7EF4-160D-4432-856C-99B0496EC715}" sibTransId="{82016B35-5F61-4EE2-8127-A1F7AB0BC563}"/>
    <dgm:cxn modelId="{74AB92DB-43B3-4B60-B58B-B6A96E806B7D}" srcId="{08FAB6D0-90B6-4C98-9F12-7B7E3F069D1D}" destId="{37F15E99-4683-48C0-89B1-E1812252FEA4}" srcOrd="3" destOrd="0" parTransId="{68310123-347D-46F9-822C-23FB9ED97C17}" sibTransId="{EB03894A-5470-4FD4-84A3-435AE7BEC640}"/>
    <dgm:cxn modelId="{88683BE4-6E5E-854C-84F7-24854D85880C}" type="presOf" srcId="{0C7026A2-E639-4384-9044-0D307CBD15FD}" destId="{53748382-DFD8-4173-8EA7-7126C40D9D6D}" srcOrd="0" destOrd="0" presId="urn:microsoft.com/office/officeart/2005/8/layout/vList5"/>
    <dgm:cxn modelId="{35EB3BBA-1DFF-400E-BC95-53F69F64C834}" srcId="{08FAB6D0-90B6-4C98-9F12-7B7E3F069D1D}" destId="{C3D0805E-4366-430C-9869-C86778F69448}" srcOrd="1" destOrd="0" parTransId="{5B5D250C-8A42-4C98-AD15-E23ECF133153}" sibTransId="{34B8D226-A25E-4251-BE68-E66A511A827A}"/>
    <dgm:cxn modelId="{9A406964-F214-964E-9BEF-2A27ED656ECE}" type="presOf" srcId="{F0134206-BB2A-40D9-8893-8064FDCBA1B8}" destId="{2E2FDC4D-8140-4FD0-A7BE-2D0AEAAD1A4B}" srcOrd="0" destOrd="0" presId="urn:microsoft.com/office/officeart/2005/8/layout/vList5"/>
    <dgm:cxn modelId="{5FA4CB7C-C6F8-8D45-B84F-12EE25A8AEBE}" type="presOf" srcId="{08FAB6D0-90B6-4C98-9F12-7B7E3F069D1D}" destId="{91A31586-C8E3-48DB-AFB9-5A665E4F6835}" srcOrd="0" destOrd="0" presId="urn:microsoft.com/office/officeart/2005/8/layout/vList5"/>
    <dgm:cxn modelId="{E8864635-3B2D-CC4D-A983-1964CABDDE88}" type="presOf" srcId="{37F15E99-4683-48C0-89B1-E1812252FEA4}" destId="{CA61D087-66FA-490F-9658-E4E1839B1492}" srcOrd="0" destOrd="0" presId="urn:microsoft.com/office/officeart/2005/8/layout/vList5"/>
    <dgm:cxn modelId="{BF358060-51DA-D24F-ADA3-86095F5E6C12}" type="presParOf" srcId="{91A31586-C8E3-48DB-AFB9-5A665E4F6835}" destId="{D2BC6F1E-99C4-4C35-92E8-A2A39A05C6FC}" srcOrd="0" destOrd="0" presId="urn:microsoft.com/office/officeart/2005/8/layout/vList5"/>
    <dgm:cxn modelId="{07FA3E2B-7E7B-2E4F-BEE2-394C8B4F5A87}" type="presParOf" srcId="{D2BC6F1E-99C4-4C35-92E8-A2A39A05C6FC}" destId="{2E2FDC4D-8140-4FD0-A7BE-2D0AEAAD1A4B}" srcOrd="0" destOrd="0" presId="urn:microsoft.com/office/officeart/2005/8/layout/vList5"/>
    <dgm:cxn modelId="{2394D73C-C5AE-2545-B416-16CE0B6E9E08}" type="presParOf" srcId="{91A31586-C8E3-48DB-AFB9-5A665E4F6835}" destId="{2DDEFE3E-5AB9-4873-B01E-55F788155020}" srcOrd="1" destOrd="0" presId="urn:microsoft.com/office/officeart/2005/8/layout/vList5"/>
    <dgm:cxn modelId="{23689E66-B4A5-D041-B8BC-4C69F1EAAA81}" type="presParOf" srcId="{91A31586-C8E3-48DB-AFB9-5A665E4F6835}" destId="{6F4E2213-5BBA-4A87-98AB-2E395C1ED2A0}" srcOrd="2" destOrd="0" presId="urn:microsoft.com/office/officeart/2005/8/layout/vList5"/>
    <dgm:cxn modelId="{8BC3C4ED-665C-B04C-AAD5-0B641B690A19}" type="presParOf" srcId="{6F4E2213-5BBA-4A87-98AB-2E395C1ED2A0}" destId="{63705F81-1A29-4644-AA3E-2AC416323394}" srcOrd="0" destOrd="0" presId="urn:microsoft.com/office/officeart/2005/8/layout/vList5"/>
    <dgm:cxn modelId="{7E37B990-8AB9-0F40-842A-A343F37D5725}" type="presParOf" srcId="{91A31586-C8E3-48DB-AFB9-5A665E4F6835}" destId="{0F5C7544-E30A-4301-8DCA-647E24AFCED5}" srcOrd="3" destOrd="0" presId="urn:microsoft.com/office/officeart/2005/8/layout/vList5"/>
    <dgm:cxn modelId="{524EC0DF-5E6F-8741-A2B9-40E869677FC1}" type="presParOf" srcId="{91A31586-C8E3-48DB-AFB9-5A665E4F6835}" destId="{9F0E2B8D-E17F-4A5B-8B87-C2E609155A95}" srcOrd="4" destOrd="0" presId="urn:microsoft.com/office/officeart/2005/8/layout/vList5"/>
    <dgm:cxn modelId="{B57F2532-8FAE-854D-A881-B5C1C2FAD4BA}" type="presParOf" srcId="{9F0E2B8D-E17F-4A5B-8B87-C2E609155A95}" destId="{53748382-DFD8-4173-8EA7-7126C40D9D6D}" srcOrd="0" destOrd="0" presId="urn:microsoft.com/office/officeart/2005/8/layout/vList5"/>
    <dgm:cxn modelId="{70E08B10-0532-6443-B07C-B37614A0EF40}" type="presParOf" srcId="{91A31586-C8E3-48DB-AFB9-5A665E4F6835}" destId="{3DFF9D59-0B94-48C9-9D62-01D8815E1397}" srcOrd="5" destOrd="0" presId="urn:microsoft.com/office/officeart/2005/8/layout/vList5"/>
    <dgm:cxn modelId="{E2E21205-1B3C-9B4A-B39D-3E95B2CE5ACA}" type="presParOf" srcId="{91A31586-C8E3-48DB-AFB9-5A665E4F6835}" destId="{1F88A1C4-51C1-4F4B-9BFC-72819167A556}" srcOrd="6" destOrd="0" presId="urn:microsoft.com/office/officeart/2005/8/layout/vList5"/>
    <dgm:cxn modelId="{3B7B0B2C-F37B-3148-9F17-FEC61D8788C7}" type="presParOf" srcId="{1F88A1C4-51C1-4F4B-9BFC-72819167A556}" destId="{CA61D087-66FA-490F-9658-E4E1839B149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6EB01B-F191-45DC-99FE-D697C93CBCB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56EB40F-4D55-4B12-A0BC-213BED09FC0D}">
      <dgm:prSet/>
      <dgm:spPr/>
      <dgm:t>
        <a:bodyPr/>
        <a:lstStyle/>
        <a:p>
          <a:pPr rtl="0"/>
          <a:r>
            <a:rPr kumimoji="1" lang="zh-CN" b="1" dirty="0" smtClean="0">
              <a:latin typeface="+mj-ea"/>
              <a:ea typeface="+mj-ea"/>
            </a:rPr>
            <a:t>每个数据元素占用一个节点（</a:t>
          </a:r>
          <a:r>
            <a:rPr kumimoji="1" lang="en-US" b="1" dirty="0" smtClean="0">
              <a:latin typeface="+mj-ea"/>
              <a:ea typeface="+mj-ea"/>
            </a:rPr>
            <a:t>Node</a:t>
          </a:r>
          <a:r>
            <a:rPr kumimoji="1" lang="zh-CN" b="1" dirty="0" smtClean="0">
              <a:latin typeface="+mj-ea"/>
              <a:ea typeface="+mj-ea"/>
            </a:rPr>
            <a:t>）</a:t>
          </a:r>
          <a:endParaRPr kumimoji="1" lang="en-US" b="1" dirty="0">
            <a:latin typeface="+mj-ea"/>
            <a:ea typeface="+mj-ea"/>
          </a:endParaRPr>
        </a:p>
      </dgm:t>
    </dgm:pt>
    <dgm:pt modelId="{E8B6DE9A-2189-4109-9216-768D1DCDDD6E}" type="parTrans" cxnId="{B9440A4A-9330-44E6-847C-6EA317AEEC95}">
      <dgm:prSet/>
      <dgm:spPr/>
      <dgm:t>
        <a:bodyPr/>
        <a:lstStyle/>
        <a:p>
          <a:endParaRPr lang="zh-CN" altLang="en-US"/>
        </a:p>
      </dgm:t>
    </dgm:pt>
    <dgm:pt modelId="{3C43EBCA-0703-4813-AA39-EF72A20E272E}" type="sibTrans" cxnId="{B9440A4A-9330-44E6-847C-6EA317AEEC95}">
      <dgm:prSet/>
      <dgm:spPr/>
      <dgm:t>
        <a:bodyPr/>
        <a:lstStyle/>
        <a:p>
          <a:endParaRPr lang="zh-CN" altLang="en-US"/>
        </a:p>
      </dgm:t>
    </dgm:pt>
    <dgm:pt modelId="{1C478EE7-EC22-4EAC-865A-694B1E285213}">
      <dgm:prSet/>
      <dgm:spPr/>
      <dgm:t>
        <a:bodyPr/>
        <a:lstStyle/>
        <a:p>
          <a:pPr rtl="0"/>
          <a:r>
            <a:rPr kumimoji="1" lang="zh-CN" altLang="en-US" b="1" dirty="0" smtClean="0">
              <a:latin typeface="+mj-ea"/>
              <a:ea typeface="+mj-ea"/>
            </a:rPr>
            <a:t>每个</a:t>
          </a:r>
          <a:r>
            <a:rPr kumimoji="1" lang="zh-CN" b="1" dirty="0" smtClean="0">
              <a:latin typeface="+mj-ea"/>
              <a:ea typeface="+mj-ea"/>
            </a:rPr>
            <a:t>节点包含两个域：数据域和指针域</a:t>
          </a:r>
          <a:endParaRPr kumimoji="1" lang="en-US" b="1" dirty="0">
            <a:latin typeface="+mj-ea"/>
            <a:ea typeface="+mj-ea"/>
          </a:endParaRPr>
        </a:p>
      </dgm:t>
    </dgm:pt>
    <dgm:pt modelId="{C36419FA-0A6D-4888-8E26-F050F0D2B1DF}" type="parTrans" cxnId="{B190016E-0D6B-4580-AD52-C424C0D59A89}">
      <dgm:prSet/>
      <dgm:spPr/>
      <dgm:t>
        <a:bodyPr/>
        <a:lstStyle/>
        <a:p>
          <a:endParaRPr lang="zh-CN" altLang="en-US"/>
        </a:p>
      </dgm:t>
    </dgm:pt>
    <dgm:pt modelId="{EB7F4586-C97E-472E-BA44-61A56DE330EF}" type="sibTrans" cxnId="{B190016E-0D6B-4580-AD52-C424C0D59A89}">
      <dgm:prSet/>
      <dgm:spPr/>
      <dgm:t>
        <a:bodyPr/>
        <a:lstStyle/>
        <a:p>
          <a:endParaRPr lang="zh-CN" altLang="en-US"/>
        </a:p>
      </dgm:t>
    </dgm:pt>
    <dgm:pt modelId="{D143C0D7-14F8-4D46-BFE3-8A328C3171FC}">
      <dgm:prSet/>
      <dgm:spPr/>
      <dgm:t>
        <a:bodyPr/>
        <a:lstStyle/>
        <a:p>
          <a:pPr rtl="0"/>
          <a:r>
            <a:rPr kumimoji="1" lang="zh-CN" b="1" dirty="0" smtClean="0">
              <a:latin typeface="+mj-ea"/>
              <a:ea typeface="+mj-ea"/>
            </a:rPr>
            <a:t>数据域存放数据元素</a:t>
          </a:r>
          <a:r>
            <a:rPr kumimoji="1" lang="en-US" b="1" dirty="0" smtClean="0">
              <a:latin typeface="+mj-ea"/>
              <a:ea typeface="+mj-ea"/>
            </a:rPr>
            <a:t>info</a:t>
          </a:r>
          <a:r>
            <a:rPr kumimoji="1" lang="zh-CN" b="1" dirty="0" smtClean="0">
              <a:latin typeface="+mj-ea"/>
              <a:ea typeface="+mj-ea"/>
            </a:rPr>
            <a:t>，类型由应用问题决定</a:t>
          </a:r>
          <a:endParaRPr kumimoji="1" lang="en-US" b="1" dirty="0">
            <a:latin typeface="+mj-ea"/>
            <a:ea typeface="+mj-ea"/>
          </a:endParaRPr>
        </a:p>
      </dgm:t>
    </dgm:pt>
    <dgm:pt modelId="{CB9E9CD0-5825-48BB-B754-6D75D738E398}" type="parTrans" cxnId="{C5C5FFFA-B5C4-4EEB-9FB2-6856BEC16169}">
      <dgm:prSet/>
      <dgm:spPr/>
      <dgm:t>
        <a:bodyPr/>
        <a:lstStyle/>
        <a:p>
          <a:endParaRPr lang="zh-CN" altLang="en-US"/>
        </a:p>
      </dgm:t>
    </dgm:pt>
    <dgm:pt modelId="{006EDD71-1AB8-487F-93F8-FAC58BC09A7A}" type="sibTrans" cxnId="{C5C5FFFA-B5C4-4EEB-9FB2-6856BEC16169}">
      <dgm:prSet/>
      <dgm:spPr/>
      <dgm:t>
        <a:bodyPr/>
        <a:lstStyle/>
        <a:p>
          <a:endParaRPr lang="zh-CN" altLang="en-US"/>
        </a:p>
      </dgm:t>
    </dgm:pt>
    <dgm:pt modelId="{32FB045F-0F73-4314-8A0C-6B16B8122ED2}">
      <dgm:prSet/>
      <dgm:spPr/>
      <dgm:t>
        <a:bodyPr/>
        <a:lstStyle/>
        <a:p>
          <a:pPr rtl="0"/>
          <a:r>
            <a:rPr kumimoji="1" lang="zh-CN" b="1" dirty="0" smtClean="0">
              <a:latin typeface="+mj-ea"/>
              <a:ea typeface="+mj-ea"/>
            </a:rPr>
            <a:t>指针域存放指针</a:t>
          </a:r>
          <a:r>
            <a:rPr kumimoji="1" lang="en-US" b="1" dirty="0" smtClean="0">
              <a:latin typeface="+mj-ea"/>
              <a:ea typeface="+mj-ea"/>
            </a:rPr>
            <a:t>link</a:t>
          </a:r>
          <a:r>
            <a:rPr kumimoji="1" lang="zh-CN" b="1" dirty="0" smtClean="0">
              <a:latin typeface="+mj-ea"/>
              <a:ea typeface="+mj-ea"/>
            </a:rPr>
            <a:t>，指向链表中下一个节点</a:t>
          </a:r>
          <a:endParaRPr kumimoji="1" lang="zh-CN" b="1" dirty="0">
            <a:latin typeface="+mj-ea"/>
            <a:ea typeface="+mj-ea"/>
          </a:endParaRPr>
        </a:p>
      </dgm:t>
    </dgm:pt>
    <dgm:pt modelId="{24ADED52-34ED-4279-939C-396D5E1B655D}" type="parTrans" cxnId="{81D28F3A-7FD4-486D-893B-010F24449A64}">
      <dgm:prSet/>
      <dgm:spPr/>
      <dgm:t>
        <a:bodyPr/>
        <a:lstStyle/>
        <a:p>
          <a:endParaRPr lang="zh-CN" altLang="en-US"/>
        </a:p>
      </dgm:t>
    </dgm:pt>
    <dgm:pt modelId="{24BBFE75-B7FD-4E85-99DE-256F4705C1E9}" type="sibTrans" cxnId="{81D28F3A-7FD4-486D-893B-010F24449A64}">
      <dgm:prSet/>
      <dgm:spPr/>
      <dgm:t>
        <a:bodyPr/>
        <a:lstStyle/>
        <a:p>
          <a:endParaRPr lang="zh-CN" altLang="en-US"/>
        </a:p>
      </dgm:t>
    </dgm:pt>
    <dgm:pt modelId="{DB23BFC2-B41A-41DE-91BE-259C36A79956}" type="pres">
      <dgm:prSet presAssocID="{226EB01B-F191-45DC-99FE-D697C93CBCB7}" presName="Name0" presStyleCnt="0">
        <dgm:presLayoutVars>
          <dgm:dir/>
          <dgm:animLvl val="lvl"/>
          <dgm:resizeHandles val="exact"/>
        </dgm:presLayoutVars>
      </dgm:prSet>
      <dgm:spPr/>
      <dgm:t>
        <a:bodyPr/>
        <a:lstStyle/>
        <a:p>
          <a:endParaRPr lang="zh-CN" altLang="en-US"/>
        </a:p>
      </dgm:t>
    </dgm:pt>
    <dgm:pt modelId="{B595B9A5-F5D8-4B39-8BDA-E650F1004B21}" type="pres">
      <dgm:prSet presAssocID="{856EB40F-4D55-4B12-A0BC-213BED09FC0D}" presName="linNode" presStyleCnt="0"/>
      <dgm:spPr/>
    </dgm:pt>
    <dgm:pt modelId="{58CE0900-3349-4118-8E3E-4698998A1E0F}" type="pres">
      <dgm:prSet presAssocID="{856EB40F-4D55-4B12-A0BC-213BED09FC0D}" presName="parentText" presStyleLbl="node1" presStyleIdx="0" presStyleCnt="4" custScaleX="277778" custLinFactNeighborX="136">
        <dgm:presLayoutVars>
          <dgm:chMax val="1"/>
          <dgm:bulletEnabled val="1"/>
        </dgm:presLayoutVars>
      </dgm:prSet>
      <dgm:spPr/>
      <dgm:t>
        <a:bodyPr/>
        <a:lstStyle/>
        <a:p>
          <a:endParaRPr lang="zh-CN" altLang="en-US"/>
        </a:p>
      </dgm:t>
    </dgm:pt>
    <dgm:pt modelId="{3DC01413-7FA7-4E48-ABAF-AC4D51C0BC17}" type="pres">
      <dgm:prSet presAssocID="{3C43EBCA-0703-4813-AA39-EF72A20E272E}" presName="sp" presStyleCnt="0"/>
      <dgm:spPr/>
    </dgm:pt>
    <dgm:pt modelId="{8A1E9512-C078-49D4-A445-CE76FBD5AEF4}" type="pres">
      <dgm:prSet presAssocID="{1C478EE7-EC22-4EAC-865A-694B1E285213}" presName="linNode" presStyleCnt="0"/>
      <dgm:spPr/>
    </dgm:pt>
    <dgm:pt modelId="{198B0763-3B49-47EA-BF3C-F9F176460D3C}" type="pres">
      <dgm:prSet presAssocID="{1C478EE7-EC22-4EAC-865A-694B1E285213}" presName="parentText" presStyleLbl="node1" presStyleIdx="1" presStyleCnt="4" custScaleX="277778">
        <dgm:presLayoutVars>
          <dgm:chMax val="1"/>
          <dgm:bulletEnabled val="1"/>
        </dgm:presLayoutVars>
      </dgm:prSet>
      <dgm:spPr/>
      <dgm:t>
        <a:bodyPr/>
        <a:lstStyle/>
        <a:p>
          <a:endParaRPr lang="zh-CN" altLang="en-US"/>
        </a:p>
      </dgm:t>
    </dgm:pt>
    <dgm:pt modelId="{94793A3C-357A-4D9B-A465-823B97D3B8D3}" type="pres">
      <dgm:prSet presAssocID="{EB7F4586-C97E-472E-BA44-61A56DE330EF}" presName="sp" presStyleCnt="0"/>
      <dgm:spPr/>
    </dgm:pt>
    <dgm:pt modelId="{F693FB39-94F8-4B4E-A251-17AF74FB6633}" type="pres">
      <dgm:prSet presAssocID="{D143C0D7-14F8-4D46-BFE3-8A328C3171FC}" presName="linNode" presStyleCnt="0"/>
      <dgm:spPr/>
    </dgm:pt>
    <dgm:pt modelId="{95677898-8293-4EB5-84CB-BA9B335E7FD7}" type="pres">
      <dgm:prSet presAssocID="{D143C0D7-14F8-4D46-BFE3-8A328C3171FC}" presName="parentText" presStyleLbl="node1" presStyleIdx="2" presStyleCnt="4" custScaleX="277778">
        <dgm:presLayoutVars>
          <dgm:chMax val="1"/>
          <dgm:bulletEnabled val="1"/>
        </dgm:presLayoutVars>
      </dgm:prSet>
      <dgm:spPr/>
      <dgm:t>
        <a:bodyPr/>
        <a:lstStyle/>
        <a:p>
          <a:endParaRPr lang="zh-CN" altLang="en-US"/>
        </a:p>
      </dgm:t>
    </dgm:pt>
    <dgm:pt modelId="{4237E556-A13E-406E-BED0-A89D36E1011B}" type="pres">
      <dgm:prSet presAssocID="{006EDD71-1AB8-487F-93F8-FAC58BC09A7A}" presName="sp" presStyleCnt="0"/>
      <dgm:spPr/>
    </dgm:pt>
    <dgm:pt modelId="{59E38F04-60F8-4848-8B3D-F4010076D06A}" type="pres">
      <dgm:prSet presAssocID="{32FB045F-0F73-4314-8A0C-6B16B8122ED2}" presName="linNode" presStyleCnt="0"/>
      <dgm:spPr/>
    </dgm:pt>
    <dgm:pt modelId="{B1C29E7C-70D8-4487-AAF6-F32938ED5C5E}" type="pres">
      <dgm:prSet presAssocID="{32FB045F-0F73-4314-8A0C-6B16B8122ED2}" presName="parentText" presStyleLbl="node1" presStyleIdx="3" presStyleCnt="4" custScaleX="277778">
        <dgm:presLayoutVars>
          <dgm:chMax val="1"/>
          <dgm:bulletEnabled val="1"/>
        </dgm:presLayoutVars>
      </dgm:prSet>
      <dgm:spPr/>
      <dgm:t>
        <a:bodyPr/>
        <a:lstStyle/>
        <a:p>
          <a:endParaRPr lang="zh-CN" altLang="en-US"/>
        </a:p>
      </dgm:t>
    </dgm:pt>
  </dgm:ptLst>
  <dgm:cxnLst>
    <dgm:cxn modelId="{B9440A4A-9330-44E6-847C-6EA317AEEC95}" srcId="{226EB01B-F191-45DC-99FE-D697C93CBCB7}" destId="{856EB40F-4D55-4B12-A0BC-213BED09FC0D}" srcOrd="0" destOrd="0" parTransId="{E8B6DE9A-2189-4109-9216-768D1DCDDD6E}" sibTransId="{3C43EBCA-0703-4813-AA39-EF72A20E272E}"/>
    <dgm:cxn modelId="{81D28F3A-7FD4-486D-893B-010F24449A64}" srcId="{226EB01B-F191-45DC-99FE-D697C93CBCB7}" destId="{32FB045F-0F73-4314-8A0C-6B16B8122ED2}" srcOrd="3" destOrd="0" parTransId="{24ADED52-34ED-4279-939C-396D5E1B655D}" sibTransId="{24BBFE75-B7FD-4E85-99DE-256F4705C1E9}"/>
    <dgm:cxn modelId="{685E5147-72F5-2341-BB71-B4F5FD503467}" type="presOf" srcId="{226EB01B-F191-45DC-99FE-D697C93CBCB7}" destId="{DB23BFC2-B41A-41DE-91BE-259C36A79956}" srcOrd="0" destOrd="0" presId="urn:microsoft.com/office/officeart/2005/8/layout/vList5"/>
    <dgm:cxn modelId="{5C6BC7A3-28B3-CB45-A433-36E8904F1975}" type="presOf" srcId="{1C478EE7-EC22-4EAC-865A-694B1E285213}" destId="{198B0763-3B49-47EA-BF3C-F9F176460D3C}" srcOrd="0" destOrd="0" presId="urn:microsoft.com/office/officeart/2005/8/layout/vList5"/>
    <dgm:cxn modelId="{C5C5FFFA-B5C4-4EEB-9FB2-6856BEC16169}" srcId="{226EB01B-F191-45DC-99FE-D697C93CBCB7}" destId="{D143C0D7-14F8-4D46-BFE3-8A328C3171FC}" srcOrd="2" destOrd="0" parTransId="{CB9E9CD0-5825-48BB-B754-6D75D738E398}" sibTransId="{006EDD71-1AB8-487F-93F8-FAC58BC09A7A}"/>
    <dgm:cxn modelId="{22F760EE-4DEA-604C-8791-520298BA8F83}" type="presOf" srcId="{D143C0D7-14F8-4D46-BFE3-8A328C3171FC}" destId="{95677898-8293-4EB5-84CB-BA9B335E7FD7}" srcOrd="0" destOrd="0" presId="urn:microsoft.com/office/officeart/2005/8/layout/vList5"/>
    <dgm:cxn modelId="{66CD6FA6-4CE9-E146-AC6C-A9A139AFDEC9}" type="presOf" srcId="{856EB40F-4D55-4B12-A0BC-213BED09FC0D}" destId="{58CE0900-3349-4118-8E3E-4698998A1E0F}" srcOrd="0" destOrd="0" presId="urn:microsoft.com/office/officeart/2005/8/layout/vList5"/>
    <dgm:cxn modelId="{EF2C008B-2BF5-EB4A-A6DB-B5C3EDD82F37}" type="presOf" srcId="{32FB045F-0F73-4314-8A0C-6B16B8122ED2}" destId="{B1C29E7C-70D8-4487-AAF6-F32938ED5C5E}" srcOrd="0" destOrd="0" presId="urn:microsoft.com/office/officeart/2005/8/layout/vList5"/>
    <dgm:cxn modelId="{B190016E-0D6B-4580-AD52-C424C0D59A89}" srcId="{226EB01B-F191-45DC-99FE-D697C93CBCB7}" destId="{1C478EE7-EC22-4EAC-865A-694B1E285213}" srcOrd="1" destOrd="0" parTransId="{C36419FA-0A6D-4888-8E26-F050F0D2B1DF}" sibTransId="{EB7F4586-C97E-472E-BA44-61A56DE330EF}"/>
    <dgm:cxn modelId="{E64CD29F-01EF-094D-9A0B-DBA8B592E2CF}" type="presParOf" srcId="{DB23BFC2-B41A-41DE-91BE-259C36A79956}" destId="{B595B9A5-F5D8-4B39-8BDA-E650F1004B21}" srcOrd="0" destOrd="0" presId="urn:microsoft.com/office/officeart/2005/8/layout/vList5"/>
    <dgm:cxn modelId="{F4E0F3E7-F594-F444-B88C-56CAEEC7E24B}" type="presParOf" srcId="{B595B9A5-F5D8-4B39-8BDA-E650F1004B21}" destId="{58CE0900-3349-4118-8E3E-4698998A1E0F}" srcOrd="0" destOrd="0" presId="urn:microsoft.com/office/officeart/2005/8/layout/vList5"/>
    <dgm:cxn modelId="{EC8AB130-4AA7-0048-A186-E775FB0531D3}" type="presParOf" srcId="{DB23BFC2-B41A-41DE-91BE-259C36A79956}" destId="{3DC01413-7FA7-4E48-ABAF-AC4D51C0BC17}" srcOrd="1" destOrd="0" presId="urn:microsoft.com/office/officeart/2005/8/layout/vList5"/>
    <dgm:cxn modelId="{E9C3044A-86B2-E14D-B647-B0F7E714B9AF}" type="presParOf" srcId="{DB23BFC2-B41A-41DE-91BE-259C36A79956}" destId="{8A1E9512-C078-49D4-A445-CE76FBD5AEF4}" srcOrd="2" destOrd="0" presId="urn:microsoft.com/office/officeart/2005/8/layout/vList5"/>
    <dgm:cxn modelId="{9DFEE579-5226-CA4C-BEF0-9C3C11A5623C}" type="presParOf" srcId="{8A1E9512-C078-49D4-A445-CE76FBD5AEF4}" destId="{198B0763-3B49-47EA-BF3C-F9F176460D3C}" srcOrd="0" destOrd="0" presId="urn:microsoft.com/office/officeart/2005/8/layout/vList5"/>
    <dgm:cxn modelId="{6A067AEC-199C-DA4E-AFB8-8A4BAE491EA7}" type="presParOf" srcId="{DB23BFC2-B41A-41DE-91BE-259C36A79956}" destId="{94793A3C-357A-4D9B-A465-823B97D3B8D3}" srcOrd="3" destOrd="0" presId="urn:microsoft.com/office/officeart/2005/8/layout/vList5"/>
    <dgm:cxn modelId="{089E2AD2-C5AD-6647-94B6-125139B5A0CA}" type="presParOf" srcId="{DB23BFC2-B41A-41DE-91BE-259C36A79956}" destId="{F693FB39-94F8-4B4E-A251-17AF74FB6633}" srcOrd="4" destOrd="0" presId="urn:microsoft.com/office/officeart/2005/8/layout/vList5"/>
    <dgm:cxn modelId="{E11D4776-032C-004F-B4A5-7BECBD9F9D5E}" type="presParOf" srcId="{F693FB39-94F8-4B4E-A251-17AF74FB6633}" destId="{95677898-8293-4EB5-84CB-BA9B335E7FD7}" srcOrd="0" destOrd="0" presId="urn:microsoft.com/office/officeart/2005/8/layout/vList5"/>
    <dgm:cxn modelId="{E0EC5D04-31B5-774D-B119-6BD84FABB2F4}" type="presParOf" srcId="{DB23BFC2-B41A-41DE-91BE-259C36A79956}" destId="{4237E556-A13E-406E-BED0-A89D36E1011B}" srcOrd="5" destOrd="0" presId="urn:microsoft.com/office/officeart/2005/8/layout/vList5"/>
    <dgm:cxn modelId="{EA0FDD83-85B6-9742-A203-B70B8163B523}" type="presParOf" srcId="{DB23BFC2-B41A-41DE-91BE-259C36A79956}" destId="{59E38F04-60F8-4848-8B3D-F4010076D06A}" srcOrd="6" destOrd="0" presId="urn:microsoft.com/office/officeart/2005/8/layout/vList5"/>
    <dgm:cxn modelId="{31281FBD-998B-E14A-8A9F-794090A15D49}" type="presParOf" srcId="{59E38F04-60F8-4848-8B3D-F4010076D06A}" destId="{B1C29E7C-70D8-4487-AAF6-F32938ED5C5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95C308-DBF0-4F8B-A12F-17E8FEB0A05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A80F6E6D-8A08-4E32-AAA0-31BEB222FD5F}">
      <dgm:prSet/>
      <dgm:spPr/>
      <dgm:t>
        <a:bodyPr/>
        <a:lstStyle/>
        <a:p>
          <a:pPr rtl="0"/>
          <a:r>
            <a:rPr lang="zh-CN" dirty="0" smtClean="0"/>
            <a:t>链表的生成</a:t>
          </a:r>
          <a:endParaRPr lang="en-US" dirty="0"/>
        </a:p>
      </dgm:t>
    </dgm:pt>
    <dgm:pt modelId="{E5D48CCD-F3F2-4A45-BF36-640D58D637CD}" type="parTrans" cxnId="{22EE1EBC-C5D8-4AB0-87B0-AD4FCED4870F}">
      <dgm:prSet/>
      <dgm:spPr/>
      <dgm:t>
        <a:bodyPr/>
        <a:lstStyle/>
        <a:p>
          <a:endParaRPr lang="zh-CN" altLang="en-US"/>
        </a:p>
      </dgm:t>
    </dgm:pt>
    <dgm:pt modelId="{EBC2E6FA-9AAE-4419-A1F6-F2FB9CC311CB}" type="sibTrans" cxnId="{22EE1EBC-C5D8-4AB0-87B0-AD4FCED4870F}">
      <dgm:prSet/>
      <dgm:spPr/>
      <dgm:t>
        <a:bodyPr/>
        <a:lstStyle/>
        <a:p>
          <a:endParaRPr lang="zh-CN" altLang="en-US"/>
        </a:p>
      </dgm:t>
    </dgm:pt>
    <dgm:pt modelId="{7C1CBA7C-5F00-4CCF-ABD6-C1B92DCD65B5}">
      <dgm:prSet/>
      <dgm:spPr/>
      <dgm:t>
        <a:bodyPr/>
        <a:lstStyle/>
        <a:p>
          <a:pPr rtl="0"/>
          <a:r>
            <a:rPr lang="zh-CN" dirty="0" smtClean="0"/>
            <a:t>插入新节点</a:t>
          </a:r>
          <a:endParaRPr lang="en-US" dirty="0"/>
        </a:p>
      </dgm:t>
    </dgm:pt>
    <dgm:pt modelId="{ECB5F3E1-D9A6-45BD-9C9C-88792051A0A3}" type="parTrans" cxnId="{B0F21726-F238-40EA-875A-95E2A4278E4C}">
      <dgm:prSet/>
      <dgm:spPr/>
      <dgm:t>
        <a:bodyPr/>
        <a:lstStyle/>
        <a:p>
          <a:endParaRPr lang="zh-CN" altLang="en-US"/>
        </a:p>
      </dgm:t>
    </dgm:pt>
    <dgm:pt modelId="{BE76EFE9-4474-4FD1-8598-CCB7F8CDB557}" type="sibTrans" cxnId="{B0F21726-F238-40EA-875A-95E2A4278E4C}">
      <dgm:prSet/>
      <dgm:spPr/>
      <dgm:t>
        <a:bodyPr/>
        <a:lstStyle/>
        <a:p>
          <a:endParaRPr lang="zh-CN" altLang="en-US"/>
        </a:p>
      </dgm:t>
    </dgm:pt>
    <dgm:pt modelId="{BCF2476C-E509-4CD2-8A1D-9827D69BEC17}">
      <dgm:prSet/>
      <dgm:spPr/>
      <dgm:t>
        <a:bodyPr/>
        <a:lstStyle/>
        <a:p>
          <a:pPr rtl="0"/>
          <a:r>
            <a:rPr lang="zh-CN" dirty="0" smtClean="0"/>
            <a:t>删除旧节点</a:t>
          </a:r>
          <a:endParaRPr lang="en-US" dirty="0"/>
        </a:p>
      </dgm:t>
    </dgm:pt>
    <dgm:pt modelId="{32797CAF-0800-480C-9383-42FCBAD80B5D}" type="parTrans" cxnId="{FC1060CF-9532-4348-83BA-38A5243F4FFB}">
      <dgm:prSet/>
      <dgm:spPr/>
      <dgm:t>
        <a:bodyPr/>
        <a:lstStyle/>
        <a:p>
          <a:endParaRPr lang="zh-CN" altLang="en-US"/>
        </a:p>
      </dgm:t>
    </dgm:pt>
    <dgm:pt modelId="{3530A6B2-1233-4A77-9967-D1018B4A36E4}" type="sibTrans" cxnId="{FC1060CF-9532-4348-83BA-38A5243F4FFB}">
      <dgm:prSet/>
      <dgm:spPr/>
      <dgm:t>
        <a:bodyPr/>
        <a:lstStyle/>
        <a:p>
          <a:endParaRPr lang="zh-CN" altLang="en-US"/>
        </a:p>
      </dgm:t>
    </dgm:pt>
    <dgm:pt modelId="{25B889A0-8D70-4124-BBA2-9CC71DD84F73}">
      <dgm:prSet/>
      <dgm:spPr/>
      <dgm:t>
        <a:bodyPr/>
        <a:lstStyle/>
        <a:p>
          <a:pPr rtl="0"/>
          <a:r>
            <a:rPr lang="zh-CN" dirty="0" smtClean="0"/>
            <a:t>查找某节点</a:t>
          </a:r>
          <a:endParaRPr lang="en-US" dirty="0"/>
        </a:p>
      </dgm:t>
    </dgm:pt>
    <dgm:pt modelId="{A8F61174-D527-4FC3-9FD7-538FF4D271B2}" type="parTrans" cxnId="{3DA3C69A-1438-4380-BAB3-0AD5912DF18A}">
      <dgm:prSet/>
      <dgm:spPr/>
      <dgm:t>
        <a:bodyPr/>
        <a:lstStyle/>
        <a:p>
          <a:endParaRPr lang="zh-CN" altLang="en-US"/>
        </a:p>
      </dgm:t>
    </dgm:pt>
    <dgm:pt modelId="{5646F797-1DD2-4763-9987-19119538DED0}" type="sibTrans" cxnId="{3DA3C69A-1438-4380-BAB3-0AD5912DF18A}">
      <dgm:prSet/>
      <dgm:spPr/>
      <dgm:t>
        <a:bodyPr/>
        <a:lstStyle/>
        <a:p>
          <a:endParaRPr lang="zh-CN" altLang="en-US"/>
        </a:p>
      </dgm:t>
    </dgm:pt>
    <dgm:pt modelId="{21151634-0AEB-475E-BCE9-86E662225735}">
      <dgm:prSet/>
      <dgm:spPr/>
      <dgm:t>
        <a:bodyPr/>
        <a:lstStyle/>
        <a:p>
          <a:pPr rtl="0"/>
          <a:r>
            <a:rPr lang="zh-CN" dirty="0" smtClean="0"/>
            <a:t>链表</a:t>
          </a:r>
          <a:r>
            <a:rPr lang="zh-CN" altLang="en-US" dirty="0" smtClean="0"/>
            <a:t>的</a:t>
          </a:r>
          <a:r>
            <a:rPr lang="zh-CN" dirty="0" smtClean="0"/>
            <a:t>遍历</a:t>
          </a:r>
          <a:endParaRPr lang="en-US" dirty="0"/>
        </a:p>
      </dgm:t>
    </dgm:pt>
    <dgm:pt modelId="{C18F980D-FE2E-4FDA-912F-BDD6246A81C6}" type="parTrans" cxnId="{1242C114-175A-4DD8-8C93-356EB8072A6E}">
      <dgm:prSet/>
      <dgm:spPr/>
      <dgm:t>
        <a:bodyPr/>
        <a:lstStyle/>
        <a:p>
          <a:endParaRPr lang="zh-CN" altLang="en-US"/>
        </a:p>
      </dgm:t>
    </dgm:pt>
    <dgm:pt modelId="{DCE2CACB-2155-42E5-AD8C-79394C2015BE}" type="sibTrans" cxnId="{1242C114-175A-4DD8-8C93-356EB8072A6E}">
      <dgm:prSet/>
      <dgm:spPr/>
      <dgm:t>
        <a:bodyPr/>
        <a:lstStyle/>
        <a:p>
          <a:endParaRPr lang="zh-CN" altLang="en-US"/>
        </a:p>
      </dgm:t>
    </dgm:pt>
    <dgm:pt modelId="{CAC84524-B7F0-4F6C-92E7-641E6AB4E484}">
      <dgm:prSet/>
      <dgm:spPr/>
      <dgm:t>
        <a:bodyPr/>
        <a:lstStyle/>
        <a:p>
          <a:pPr rtl="0"/>
          <a:r>
            <a:rPr lang="zh-CN" dirty="0" smtClean="0"/>
            <a:t>链表</a:t>
          </a:r>
          <a:r>
            <a:rPr lang="zh-CN" altLang="en-US" dirty="0" smtClean="0"/>
            <a:t>的</a:t>
          </a:r>
          <a:r>
            <a:rPr lang="zh-CN" dirty="0" smtClean="0"/>
            <a:t>释放</a:t>
          </a:r>
          <a:endParaRPr lang="zh-CN" dirty="0"/>
        </a:p>
      </dgm:t>
    </dgm:pt>
    <dgm:pt modelId="{FC01AE3C-DD77-41E8-8898-2DEE3DD62CBE}" type="parTrans" cxnId="{9FA568B3-CC26-4F34-9714-2C005D629516}">
      <dgm:prSet/>
      <dgm:spPr/>
      <dgm:t>
        <a:bodyPr/>
        <a:lstStyle/>
        <a:p>
          <a:endParaRPr lang="zh-CN" altLang="en-US"/>
        </a:p>
      </dgm:t>
    </dgm:pt>
    <dgm:pt modelId="{C403DBDF-F70C-48FF-9615-0A463B050DAC}" type="sibTrans" cxnId="{9FA568B3-CC26-4F34-9714-2C005D629516}">
      <dgm:prSet/>
      <dgm:spPr/>
      <dgm:t>
        <a:bodyPr/>
        <a:lstStyle/>
        <a:p>
          <a:endParaRPr lang="zh-CN" altLang="en-US"/>
        </a:p>
      </dgm:t>
    </dgm:pt>
    <dgm:pt modelId="{9C1E83DE-DBE3-4C93-B8CE-FA5F8E8DED43}" type="pres">
      <dgm:prSet presAssocID="{2895C308-DBF0-4F8B-A12F-17E8FEB0A05F}" presName="Name0" presStyleCnt="0">
        <dgm:presLayoutVars>
          <dgm:dir/>
          <dgm:animLvl val="lvl"/>
          <dgm:resizeHandles val="exact"/>
        </dgm:presLayoutVars>
      </dgm:prSet>
      <dgm:spPr/>
      <dgm:t>
        <a:bodyPr/>
        <a:lstStyle/>
        <a:p>
          <a:endParaRPr lang="zh-CN" altLang="en-US"/>
        </a:p>
      </dgm:t>
    </dgm:pt>
    <dgm:pt modelId="{516D4694-B766-4132-AE25-C638019F37BA}" type="pres">
      <dgm:prSet presAssocID="{A80F6E6D-8A08-4E32-AAA0-31BEB222FD5F}" presName="linNode" presStyleCnt="0"/>
      <dgm:spPr/>
    </dgm:pt>
    <dgm:pt modelId="{C175572B-5B7E-45A1-8A70-E60AC49E2817}" type="pres">
      <dgm:prSet presAssocID="{A80F6E6D-8A08-4E32-AAA0-31BEB222FD5F}" presName="parentText" presStyleLbl="node1" presStyleIdx="0" presStyleCnt="6" custScaleX="277778">
        <dgm:presLayoutVars>
          <dgm:chMax val="1"/>
          <dgm:bulletEnabled val="1"/>
        </dgm:presLayoutVars>
      </dgm:prSet>
      <dgm:spPr/>
      <dgm:t>
        <a:bodyPr/>
        <a:lstStyle/>
        <a:p>
          <a:endParaRPr lang="zh-CN" altLang="en-US"/>
        </a:p>
      </dgm:t>
    </dgm:pt>
    <dgm:pt modelId="{44E4ECDD-8C9C-4A1E-8AE9-FBB5B7899B40}" type="pres">
      <dgm:prSet presAssocID="{EBC2E6FA-9AAE-4419-A1F6-F2FB9CC311CB}" presName="sp" presStyleCnt="0"/>
      <dgm:spPr/>
    </dgm:pt>
    <dgm:pt modelId="{DA8FE91C-2EBB-4E0B-A694-C876B91037B6}" type="pres">
      <dgm:prSet presAssocID="{7C1CBA7C-5F00-4CCF-ABD6-C1B92DCD65B5}" presName="linNode" presStyleCnt="0"/>
      <dgm:spPr/>
    </dgm:pt>
    <dgm:pt modelId="{44C69905-5FBA-4FE7-92AC-D57B3E6DAA7D}" type="pres">
      <dgm:prSet presAssocID="{7C1CBA7C-5F00-4CCF-ABD6-C1B92DCD65B5}" presName="parentText" presStyleLbl="node1" presStyleIdx="1" presStyleCnt="6" custScaleX="277778">
        <dgm:presLayoutVars>
          <dgm:chMax val="1"/>
          <dgm:bulletEnabled val="1"/>
        </dgm:presLayoutVars>
      </dgm:prSet>
      <dgm:spPr/>
      <dgm:t>
        <a:bodyPr/>
        <a:lstStyle/>
        <a:p>
          <a:endParaRPr lang="zh-CN" altLang="en-US"/>
        </a:p>
      </dgm:t>
    </dgm:pt>
    <dgm:pt modelId="{49D4FC40-F15F-4737-A8CD-68A8489E2806}" type="pres">
      <dgm:prSet presAssocID="{BE76EFE9-4474-4FD1-8598-CCB7F8CDB557}" presName="sp" presStyleCnt="0"/>
      <dgm:spPr/>
    </dgm:pt>
    <dgm:pt modelId="{7F69EC3F-285B-4B62-B591-AEA835D9F306}" type="pres">
      <dgm:prSet presAssocID="{BCF2476C-E509-4CD2-8A1D-9827D69BEC17}" presName="linNode" presStyleCnt="0"/>
      <dgm:spPr/>
    </dgm:pt>
    <dgm:pt modelId="{D41B8135-D85A-4838-A243-079FC6A3E3B6}" type="pres">
      <dgm:prSet presAssocID="{BCF2476C-E509-4CD2-8A1D-9827D69BEC17}" presName="parentText" presStyleLbl="node1" presStyleIdx="2" presStyleCnt="6" custScaleX="277778">
        <dgm:presLayoutVars>
          <dgm:chMax val="1"/>
          <dgm:bulletEnabled val="1"/>
        </dgm:presLayoutVars>
      </dgm:prSet>
      <dgm:spPr/>
      <dgm:t>
        <a:bodyPr/>
        <a:lstStyle/>
        <a:p>
          <a:endParaRPr lang="zh-CN" altLang="en-US"/>
        </a:p>
      </dgm:t>
    </dgm:pt>
    <dgm:pt modelId="{7E95FE61-DD2B-4C8B-94F6-5883E7B7D613}" type="pres">
      <dgm:prSet presAssocID="{3530A6B2-1233-4A77-9967-D1018B4A36E4}" presName="sp" presStyleCnt="0"/>
      <dgm:spPr/>
    </dgm:pt>
    <dgm:pt modelId="{9C5DDD97-50EC-4446-A27E-A7C2AFAEA18F}" type="pres">
      <dgm:prSet presAssocID="{25B889A0-8D70-4124-BBA2-9CC71DD84F73}" presName="linNode" presStyleCnt="0"/>
      <dgm:spPr/>
    </dgm:pt>
    <dgm:pt modelId="{D458633A-E697-40FB-8EBF-2883D30B4F17}" type="pres">
      <dgm:prSet presAssocID="{25B889A0-8D70-4124-BBA2-9CC71DD84F73}" presName="parentText" presStyleLbl="node1" presStyleIdx="3" presStyleCnt="6" custScaleX="277778">
        <dgm:presLayoutVars>
          <dgm:chMax val="1"/>
          <dgm:bulletEnabled val="1"/>
        </dgm:presLayoutVars>
      </dgm:prSet>
      <dgm:spPr/>
      <dgm:t>
        <a:bodyPr/>
        <a:lstStyle/>
        <a:p>
          <a:endParaRPr lang="zh-CN" altLang="en-US"/>
        </a:p>
      </dgm:t>
    </dgm:pt>
    <dgm:pt modelId="{7FFD560A-3FE3-4A92-BFA1-773258556ACC}" type="pres">
      <dgm:prSet presAssocID="{5646F797-1DD2-4763-9987-19119538DED0}" presName="sp" presStyleCnt="0"/>
      <dgm:spPr/>
    </dgm:pt>
    <dgm:pt modelId="{3D8B73D0-7B49-44AC-8923-0E3EED49E5E8}" type="pres">
      <dgm:prSet presAssocID="{21151634-0AEB-475E-BCE9-86E662225735}" presName="linNode" presStyleCnt="0"/>
      <dgm:spPr/>
    </dgm:pt>
    <dgm:pt modelId="{F57EC18F-C349-451D-8062-8A81A76D973D}" type="pres">
      <dgm:prSet presAssocID="{21151634-0AEB-475E-BCE9-86E662225735}" presName="parentText" presStyleLbl="node1" presStyleIdx="4" presStyleCnt="6" custScaleX="277778">
        <dgm:presLayoutVars>
          <dgm:chMax val="1"/>
          <dgm:bulletEnabled val="1"/>
        </dgm:presLayoutVars>
      </dgm:prSet>
      <dgm:spPr/>
      <dgm:t>
        <a:bodyPr/>
        <a:lstStyle/>
        <a:p>
          <a:endParaRPr lang="zh-CN" altLang="en-US"/>
        </a:p>
      </dgm:t>
    </dgm:pt>
    <dgm:pt modelId="{4ACDE58E-D6E7-44A6-963E-DDD631DE1894}" type="pres">
      <dgm:prSet presAssocID="{DCE2CACB-2155-42E5-AD8C-79394C2015BE}" presName="sp" presStyleCnt="0"/>
      <dgm:spPr/>
    </dgm:pt>
    <dgm:pt modelId="{A1B93142-06A8-4466-9E1E-1A3746E29DF9}" type="pres">
      <dgm:prSet presAssocID="{CAC84524-B7F0-4F6C-92E7-641E6AB4E484}" presName="linNode" presStyleCnt="0"/>
      <dgm:spPr/>
    </dgm:pt>
    <dgm:pt modelId="{BDB69D02-951F-40CB-81AD-38486538BD48}" type="pres">
      <dgm:prSet presAssocID="{CAC84524-B7F0-4F6C-92E7-641E6AB4E484}" presName="parentText" presStyleLbl="node1" presStyleIdx="5" presStyleCnt="6" custScaleX="277778">
        <dgm:presLayoutVars>
          <dgm:chMax val="1"/>
          <dgm:bulletEnabled val="1"/>
        </dgm:presLayoutVars>
      </dgm:prSet>
      <dgm:spPr/>
      <dgm:t>
        <a:bodyPr/>
        <a:lstStyle/>
        <a:p>
          <a:endParaRPr lang="zh-CN" altLang="en-US"/>
        </a:p>
      </dgm:t>
    </dgm:pt>
  </dgm:ptLst>
  <dgm:cxnLst>
    <dgm:cxn modelId="{9FA568B3-CC26-4F34-9714-2C005D629516}" srcId="{2895C308-DBF0-4F8B-A12F-17E8FEB0A05F}" destId="{CAC84524-B7F0-4F6C-92E7-641E6AB4E484}" srcOrd="5" destOrd="0" parTransId="{FC01AE3C-DD77-41E8-8898-2DEE3DD62CBE}" sibTransId="{C403DBDF-F70C-48FF-9615-0A463B050DAC}"/>
    <dgm:cxn modelId="{3DA3C69A-1438-4380-BAB3-0AD5912DF18A}" srcId="{2895C308-DBF0-4F8B-A12F-17E8FEB0A05F}" destId="{25B889A0-8D70-4124-BBA2-9CC71DD84F73}" srcOrd="3" destOrd="0" parTransId="{A8F61174-D527-4FC3-9FD7-538FF4D271B2}" sibTransId="{5646F797-1DD2-4763-9987-19119538DED0}"/>
    <dgm:cxn modelId="{A65BA942-5661-D34B-827C-723C780E2051}" type="presOf" srcId="{BCF2476C-E509-4CD2-8A1D-9827D69BEC17}" destId="{D41B8135-D85A-4838-A243-079FC6A3E3B6}" srcOrd="0" destOrd="0" presId="urn:microsoft.com/office/officeart/2005/8/layout/vList5"/>
    <dgm:cxn modelId="{1242C114-175A-4DD8-8C93-356EB8072A6E}" srcId="{2895C308-DBF0-4F8B-A12F-17E8FEB0A05F}" destId="{21151634-0AEB-475E-BCE9-86E662225735}" srcOrd="4" destOrd="0" parTransId="{C18F980D-FE2E-4FDA-912F-BDD6246A81C6}" sibTransId="{DCE2CACB-2155-42E5-AD8C-79394C2015BE}"/>
    <dgm:cxn modelId="{9CB66969-6284-8C49-BE85-A614EE031254}" type="presOf" srcId="{CAC84524-B7F0-4F6C-92E7-641E6AB4E484}" destId="{BDB69D02-951F-40CB-81AD-38486538BD48}" srcOrd="0" destOrd="0" presId="urn:microsoft.com/office/officeart/2005/8/layout/vList5"/>
    <dgm:cxn modelId="{0AAD9F1F-2C0F-134D-B615-A3778323CC57}" type="presOf" srcId="{2895C308-DBF0-4F8B-A12F-17E8FEB0A05F}" destId="{9C1E83DE-DBE3-4C93-B8CE-FA5F8E8DED43}" srcOrd="0" destOrd="0" presId="urn:microsoft.com/office/officeart/2005/8/layout/vList5"/>
    <dgm:cxn modelId="{B0F21726-F238-40EA-875A-95E2A4278E4C}" srcId="{2895C308-DBF0-4F8B-A12F-17E8FEB0A05F}" destId="{7C1CBA7C-5F00-4CCF-ABD6-C1B92DCD65B5}" srcOrd="1" destOrd="0" parTransId="{ECB5F3E1-D9A6-45BD-9C9C-88792051A0A3}" sibTransId="{BE76EFE9-4474-4FD1-8598-CCB7F8CDB557}"/>
    <dgm:cxn modelId="{44055F62-46B2-DD42-B128-4D3E87FB335D}" type="presOf" srcId="{7C1CBA7C-5F00-4CCF-ABD6-C1B92DCD65B5}" destId="{44C69905-5FBA-4FE7-92AC-D57B3E6DAA7D}" srcOrd="0" destOrd="0" presId="urn:microsoft.com/office/officeart/2005/8/layout/vList5"/>
    <dgm:cxn modelId="{2FA7274A-68C3-F448-B4D5-B54444256648}" type="presOf" srcId="{A80F6E6D-8A08-4E32-AAA0-31BEB222FD5F}" destId="{C175572B-5B7E-45A1-8A70-E60AC49E2817}" srcOrd="0" destOrd="0" presId="urn:microsoft.com/office/officeart/2005/8/layout/vList5"/>
    <dgm:cxn modelId="{0289B1C7-F715-9042-ACBE-884695CB5FBD}" type="presOf" srcId="{21151634-0AEB-475E-BCE9-86E662225735}" destId="{F57EC18F-C349-451D-8062-8A81A76D973D}" srcOrd="0" destOrd="0" presId="urn:microsoft.com/office/officeart/2005/8/layout/vList5"/>
    <dgm:cxn modelId="{22EE1EBC-C5D8-4AB0-87B0-AD4FCED4870F}" srcId="{2895C308-DBF0-4F8B-A12F-17E8FEB0A05F}" destId="{A80F6E6D-8A08-4E32-AAA0-31BEB222FD5F}" srcOrd="0" destOrd="0" parTransId="{E5D48CCD-F3F2-4A45-BF36-640D58D637CD}" sibTransId="{EBC2E6FA-9AAE-4419-A1F6-F2FB9CC311CB}"/>
    <dgm:cxn modelId="{FC1060CF-9532-4348-83BA-38A5243F4FFB}" srcId="{2895C308-DBF0-4F8B-A12F-17E8FEB0A05F}" destId="{BCF2476C-E509-4CD2-8A1D-9827D69BEC17}" srcOrd="2" destOrd="0" parTransId="{32797CAF-0800-480C-9383-42FCBAD80B5D}" sibTransId="{3530A6B2-1233-4A77-9967-D1018B4A36E4}"/>
    <dgm:cxn modelId="{532067E0-B21D-B348-9BA2-672D956D6370}" type="presOf" srcId="{25B889A0-8D70-4124-BBA2-9CC71DD84F73}" destId="{D458633A-E697-40FB-8EBF-2883D30B4F17}" srcOrd="0" destOrd="0" presId="urn:microsoft.com/office/officeart/2005/8/layout/vList5"/>
    <dgm:cxn modelId="{5C7000EC-FCAC-6D4A-AF09-CC499A3BB97F}" type="presParOf" srcId="{9C1E83DE-DBE3-4C93-B8CE-FA5F8E8DED43}" destId="{516D4694-B766-4132-AE25-C638019F37BA}" srcOrd="0" destOrd="0" presId="urn:microsoft.com/office/officeart/2005/8/layout/vList5"/>
    <dgm:cxn modelId="{14B81396-F4AC-7349-96D8-4034CC422494}" type="presParOf" srcId="{516D4694-B766-4132-AE25-C638019F37BA}" destId="{C175572B-5B7E-45A1-8A70-E60AC49E2817}" srcOrd="0" destOrd="0" presId="urn:microsoft.com/office/officeart/2005/8/layout/vList5"/>
    <dgm:cxn modelId="{EFFEB4E3-3553-BB4A-BC79-94039B7C240B}" type="presParOf" srcId="{9C1E83DE-DBE3-4C93-B8CE-FA5F8E8DED43}" destId="{44E4ECDD-8C9C-4A1E-8AE9-FBB5B7899B40}" srcOrd="1" destOrd="0" presId="urn:microsoft.com/office/officeart/2005/8/layout/vList5"/>
    <dgm:cxn modelId="{C0218C25-54B0-7744-B0D0-421AA83920EE}" type="presParOf" srcId="{9C1E83DE-DBE3-4C93-B8CE-FA5F8E8DED43}" destId="{DA8FE91C-2EBB-4E0B-A694-C876B91037B6}" srcOrd="2" destOrd="0" presId="urn:microsoft.com/office/officeart/2005/8/layout/vList5"/>
    <dgm:cxn modelId="{5EB26DA6-4CC6-DA4A-813F-72D4C85C55E4}" type="presParOf" srcId="{DA8FE91C-2EBB-4E0B-A694-C876B91037B6}" destId="{44C69905-5FBA-4FE7-92AC-D57B3E6DAA7D}" srcOrd="0" destOrd="0" presId="urn:microsoft.com/office/officeart/2005/8/layout/vList5"/>
    <dgm:cxn modelId="{CE241CFD-FA53-0149-BDB1-45BD495E4247}" type="presParOf" srcId="{9C1E83DE-DBE3-4C93-B8CE-FA5F8E8DED43}" destId="{49D4FC40-F15F-4737-A8CD-68A8489E2806}" srcOrd="3" destOrd="0" presId="urn:microsoft.com/office/officeart/2005/8/layout/vList5"/>
    <dgm:cxn modelId="{B388A073-8123-D742-9758-B2309F9B6328}" type="presParOf" srcId="{9C1E83DE-DBE3-4C93-B8CE-FA5F8E8DED43}" destId="{7F69EC3F-285B-4B62-B591-AEA835D9F306}" srcOrd="4" destOrd="0" presId="urn:microsoft.com/office/officeart/2005/8/layout/vList5"/>
    <dgm:cxn modelId="{B68686E3-3BD0-1A4C-AE02-9F481F675A83}" type="presParOf" srcId="{7F69EC3F-285B-4B62-B591-AEA835D9F306}" destId="{D41B8135-D85A-4838-A243-079FC6A3E3B6}" srcOrd="0" destOrd="0" presId="urn:microsoft.com/office/officeart/2005/8/layout/vList5"/>
    <dgm:cxn modelId="{02A92791-B740-0045-B136-3A8677F6E92E}" type="presParOf" srcId="{9C1E83DE-DBE3-4C93-B8CE-FA5F8E8DED43}" destId="{7E95FE61-DD2B-4C8B-94F6-5883E7B7D613}" srcOrd="5" destOrd="0" presId="urn:microsoft.com/office/officeart/2005/8/layout/vList5"/>
    <dgm:cxn modelId="{A1ADE04A-2480-AC44-8A1B-87DE90777DE8}" type="presParOf" srcId="{9C1E83DE-DBE3-4C93-B8CE-FA5F8E8DED43}" destId="{9C5DDD97-50EC-4446-A27E-A7C2AFAEA18F}" srcOrd="6" destOrd="0" presId="urn:microsoft.com/office/officeart/2005/8/layout/vList5"/>
    <dgm:cxn modelId="{2B4FA087-9C96-6141-8658-BA0956E69372}" type="presParOf" srcId="{9C5DDD97-50EC-4446-A27E-A7C2AFAEA18F}" destId="{D458633A-E697-40FB-8EBF-2883D30B4F17}" srcOrd="0" destOrd="0" presId="urn:microsoft.com/office/officeart/2005/8/layout/vList5"/>
    <dgm:cxn modelId="{CD95B23D-113D-5244-A67A-0039B894486E}" type="presParOf" srcId="{9C1E83DE-DBE3-4C93-B8CE-FA5F8E8DED43}" destId="{7FFD560A-3FE3-4A92-BFA1-773258556ACC}" srcOrd="7" destOrd="0" presId="urn:microsoft.com/office/officeart/2005/8/layout/vList5"/>
    <dgm:cxn modelId="{B4613734-A10C-8D43-853B-235CBA26261B}" type="presParOf" srcId="{9C1E83DE-DBE3-4C93-B8CE-FA5F8E8DED43}" destId="{3D8B73D0-7B49-44AC-8923-0E3EED49E5E8}" srcOrd="8" destOrd="0" presId="urn:microsoft.com/office/officeart/2005/8/layout/vList5"/>
    <dgm:cxn modelId="{3C8F1443-8C85-AA40-B316-E35F6A9C9CA4}" type="presParOf" srcId="{3D8B73D0-7B49-44AC-8923-0E3EED49E5E8}" destId="{F57EC18F-C349-451D-8062-8A81A76D973D}" srcOrd="0" destOrd="0" presId="urn:microsoft.com/office/officeart/2005/8/layout/vList5"/>
    <dgm:cxn modelId="{48BBF42F-0D83-9246-8556-5FE69CED9989}" type="presParOf" srcId="{9C1E83DE-DBE3-4C93-B8CE-FA5F8E8DED43}" destId="{4ACDE58E-D6E7-44A6-963E-DDD631DE1894}" srcOrd="9" destOrd="0" presId="urn:microsoft.com/office/officeart/2005/8/layout/vList5"/>
    <dgm:cxn modelId="{49AA784D-3B3E-3447-95C8-AEE199323DFB}" type="presParOf" srcId="{9C1E83DE-DBE3-4C93-B8CE-FA5F8E8DED43}" destId="{A1B93142-06A8-4466-9E1E-1A3746E29DF9}" srcOrd="10" destOrd="0" presId="urn:microsoft.com/office/officeart/2005/8/layout/vList5"/>
    <dgm:cxn modelId="{C92C660C-F1E2-E149-875E-2FB753702801}" type="presParOf" srcId="{A1B93142-06A8-4466-9E1E-1A3746E29DF9}" destId="{BDB69D02-951F-40CB-81AD-38486538BD4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B5ECD-670A-48B2-8FB8-CF3F9A1B49E2}">
      <dsp:nvSpPr>
        <dsp:cNvPr id="0" name=""/>
        <dsp:cNvSpPr/>
      </dsp:nvSpPr>
      <dsp:spPr>
        <a:xfrm>
          <a:off x="3758" y="1828"/>
          <a:ext cx="7697149" cy="79962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zh-CN" sz="4000" kern="1200" dirty="0" smtClean="0"/>
            <a:t>动态内存分配的概念与方法</a:t>
          </a:r>
          <a:endParaRPr lang="en-US" sz="4000" kern="1200" dirty="0"/>
        </a:p>
      </dsp:txBody>
      <dsp:txXfrm>
        <a:off x="42792" y="40862"/>
        <a:ext cx="7619081" cy="721553"/>
      </dsp:txXfrm>
    </dsp:sp>
    <dsp:sp modelId="{F0BADCA9-FD02-4C72-AC93-6DCD4A659DDA}">
      <dsp:nvSpPr>
        <dsp:cNvPr id="0" name=""/>
        <dsp:cNvSpPr/>
      </dsp:nvSpPr>
      <dsp:spPr>
        <a:xfrm>
          <a:off x="3758" y="841431"/>
          <a:ext cx="7697149" cy="79962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zh-CN" sz="4000" kern="1200" dirty="0" smtClean="0"/>
            <a:t>深复制与浅复制</a:t>
          </a:r>
          <a:endParaRPr lang="en-US" sz="4000" kern="1200" dirty="0"/>
        </a:p>
      </dsp:txBody>
      <dsp:txXfrm>
        <a:off x="42792" y="880465"/>
        <a:ext cx="7619081" cy="721553"/>
      </dsp:txXfrm>
    </dsp:sp>
    <dsp:sp modelId="{9028B9B6-8867-400D-AEAE-2573B7C619FC}">
      <dsp:nvSpPr>
        <dsp:cNvPr id="0" name=""/>
        <dsp:cNvSpPr/>
      </dsp:nvSpPr>
      <dsp:spPr>
        <a:xfrm>
          <a:off x="3758" y="1681034"/>
          <a:ext cx="7697149" cy="79962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zh-CN" altLang="en-US" sz="4000" kern="1200" dirty="0" smtClean="0"/>
            <a:t>标准</a:t>
          </a:r>
          <a:r>
            <a:rPr lang="en-US" altLang="zh-CN" sz="4000" kern="1200" dirty="0" smtClean="0"/>
            <a:t>string</a:t>
          </a:r>
          <a:r>
            <a:rPr lang="zh-CN" altLang="en-US" sz="4000" kern="1200" smtClean="0"/>
            <a:t>类与自定义</a:t>
          </a:r>
          <a:r>
            <a:rPr lang="zh-CN" altLang="en-US" sz="4000" kern="1200" dirty="0" smtClean="0"/>
            <a:t>字符串类</a:t>
          </a:r>
          <a:endParaRPr lang="en-US" sz="4000" kern="1200" dirty="0"/>
        </a:p>
      </dsp:txBody>
      <dsp:txXfrm>
        <a:off x="42792" y="1720068"/>
        <a:ext cx="7619081" cy="721553"/>
      </dsp:txXfrm>
    </dsp:sp>
    <dsp:sp modelId="{FD8A70CC-2500-4721-A266-64406B3F47A6}">
      <dsp:nvSpPr>
        <dsp:cNvPr id="0" name=""/>
        <dsp:cNvSpPr/>
      </dsp:nvSpPr>
      <dsp:spPr>
        <a:xfrm>
          <a:off x="3758" y="2520637"/>
          <a:ext cx="7697149" cy="79962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zh-CN" sz="4000" kern="1200" dirty="0" smtClean="0"/>
            <a:t>链表的概念</a:t>
          </a:r>
          <a:r>
            <a:rPr lang="zh-CN" sz="4000" kern="1200" smtClean="0"/>
            <a:t>与实现</a:t>
          </a:r>
          <a:endParaRPr lang="en-US" sz="4000" kern="1200" dirty="0"/>
        </a:p>
      </dsp:txBody>
      <dsp:txXfrm>
        <a:off x="42792" y="2559671"/>
        <a:ext cx="7619081" cy="721553"/>
      </dsp:txXfrm>
    </dsp:sp>
    <dsp:sp modelId="{0B12BE7E-8B90-4339-9F3B-297F954975A6}">
      <dsp:nvSpPr>
        <dsp:cNvPr id="0" name=""/>
        <dsp:cNvSpPr/>
      </dsp:nvSpPr>
      <dsp:spPr>
        <a:xfrm>
          <a:off x="3758" y="3360240"/>
          <a:ext cx="7697149" cy="79962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zh-CN" sz="4000" kern="1200" smtClean="0"/>
            <a:t>栈与队列的概念与实现</a:t>
          </a:r>
          <a:endParaRPr lang="en-US" sz="4000" kern="1200" dirty="0"/>
        </a:p>
      </dsp:txBody>
      <dsp:txXfrm>
        <a:off x="42792" y="3399274"/>
        <a:ext cx="7619081" cy="7215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FDC4D-8140-4FD0-A7BE-2D0AEAAD1A4B}">
      <dsp:nvSpPr>
        <dsp:cNvPr id="0" name=""/>
        <dsp:cNvSpPr/>
      </dsp:nvSpPr>
      <dsp:spPr>
        <a:xfrm>
          <a:off x="3758" y="2139"/>
          <a:ext cx="7697149" cy="10289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zh-CN" sz="3000" kern="1200" dirty="0" smtClean="0"/>
            <a:t>代码区：存放程序代码</a:t>
          </a:r>
          <a:endParaRPr lang="en-US" sz="3000" kern="1200" dirty="0"/>
        </a:p>
      </dsp:txBody>
      <dsp:txXfrm>
        <a:off x="53985" y="52366"/>
        <a:ext cx="7596695" cy="928450"/>
      </dsp:txXfrm>
    </dsp:sp>
    <dsp:sp modelId="{63705F81-1A29-4644-AA3E-2AC416323394}">
      <dsp:nvSpPr>
        <dsp:cNvPr id="0" name=""/>
        <dsp:cNvSpPr/>
      </dsp:nvSpPr>
      <dsp:spPr>
        <a:xfrm>
          <a:off x="3758" y="1082489"/>
          <a:ext cx="7697149" cy="10289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zh-CN" sz="3000" kern="1200" dirty="0" smtClean="0">
              <a:latin typeface="+mj-ea"/>
              <a:ea typeface="+mj-ea"/>
            </a:rPr>
            <a:t>全局与静态变量区：存放全局与静态变量</a:t>
          </a:r>
          <a:endParaRPr lang="en-US" sz="3000" kern="1200" dirty="0">
            <a:latin typeface="+mj-ea"/>
            <a:ea typeface="+mj-ea"/>
          </a:endParaRPr>
        </a:p>
      </dsp:txBody>
      <dsp:txXfrm>
        <a:off x="53985" y="1132716"/>
        <a:ext cx="7596695" cy="928450"/>
      </dsp:txXfrm>
    </dsp:sp>
    <dsp:sp modelId="{53748382-DFD8-4173-8EA7-7126C40D9D6D}">
      <dsp:nvSpPr>
        <dsp:cNvPr id="0" name=""/>
        <dsp:cNvSpPr/>
      </dsp:nvSpPr>
      <dsp:spPr>
        <a:xfrm>
          <a:off x="3758" y="2162839"/>
          <a:ext cx="7697149" cy="10289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zh-CN" sz="3000" kern="1200" dirty="0" smtClean="0"/>
            <a:t>局部变量区（栈区）：存放局部变量</a:t>
          </a:r>
          <a:endParaRPr lang="en-US" sz="3000" kern="1200" dirty="0"/>
        </a:p>
      </dsp:txBody>
      <dsp:txXfrm>
        <a:off x="53985" y="2213066"/>
        <a:ext cx="7596695" cy="928450"/>
      </dsp:txXfrm>
    </dsp:sp>
    <dsp:sp modelId="{CA61D087-66FA-490F-9658-E4E1839B1492}">
      <dsp:nvSpPr>
        <dsp:cNvPr id="0" name=""/>
        <dsp:cNvSpPr/>
      </dsp:nvSpPr>
      <dsp:spPr>
        <a:xfrm>
          <a:off x="3758" y="3243189"/>
          <a:ext cx="7697149" cy="10289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zh-CN" sz="3000" kern="1200" dirty="0" smtClean="0"/>
            <a:t>自由存储区（堆区）：存放动态申请的空间</a:t>
          </a:r>
          <a:endParaRPr lang="zh-CN" sz="3000" kern="1200" dirty="0"/>
        </a:p>
      </dsp:txBody>
      <dsp:txXfrm>
        <a:off x="53985" y="3293416"/>
        <a:ext cx="7596695" cy="928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E0900-3349-4118-8E3E-4698998A1E0F}">
      <dsp:nvSpPr>
        <dsp:cNvPr id="0" name=""/>
        <dsp:cNvSpPr/>
      </dsp:nvSpPr>
      <dsp:spPr>
        <a:xfrm>
          <a:off x="7903" y="2207"/>
          <a:ext cx="8092303" cy="10617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kumimoji="1" lang="zh-CN" sz="2900" b="1" kern="1200" dirty="0" smtClean="0">
              <a:latin typeface="+mj-ea"/>
              <a:ea typeface="+mj-ea"/>
            </a:rPr>
            <a:t>每个数据元素占用一个节点（</a:t>
          </a:r>
          <a:r>
            <a:rPr kumimoji="1" lang="en-US" sz="2900" b="1" kern="1200" dirty="0" smtClean="0">
              <a:latin typeface="+mj-ea"/>
              <a:ea typeface="+mj-ea"/>
            </a:rPr>
            <a:t>Node</a:t>
          </a:r>
          <a:r>
            <a:rPr kumimoji="1" lang="zh-CN" sz="2900" b="1" kern="1200" dirty="0" smtClean="0">
              <a:latin typeface="+mj-ea"/>
              <a:ea typeface="+mj-ea"/>
            </a:rPr>
            <a:t>）</a:t>
          </a:r>
          <a:endParaRPr kumimoji="1" lang="en-US" sz="2900" b="1" kern="1200" dirty="0">
            <a:latin typeface="+mj-ea"/>
            <a:ea typeface="+mj-ea"/>
          </a:endParaRPr>
        </a:p>
      </dsp:txBody>
      <dsp:txXfrm>
        <a:off x="59733" y="54037"/>
        <a:ext cx="7988643" cy="958079"/>
      </dsp:txXfrm>
    </dsp:sp>
    <dsp:sp modelId="{198B0763-3B49-47EA-BF3C-F9F176460D3C}">
      <dsp:nvSpPr>
        <dsp:cNvPr id="0" name=""/>
        <dsp:cNvSpPr/>
      </dsp:nvSpPr>
      <dsp:spPr>
        <a:xfrm>
          <a:off x="3951" y="1117034"/>
          <a:ext cx="8092303" cy="10617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kumimoji="1" lang="zh-CN" altLang="en-US" sz="2900" b="1" kern="1200" dirty="0" smtClean="0">
              <a:latin typeface="+mj-ea"/>
              <a:ea typeface="+mj-ea"/>
            </a:rPr>
            <a:t>每个</a:t>
          </a:r>
          <a:r>
            <a:rPr kumimoji="1" lang="zh-CN" sz="2900" b="1" kern="1200" dirty="0" smtClean="0">
              <a:latin typeface="+mj-ea"/>
              <a:ea typeface="+mj-ea"/>
            </a:rPr>
            <a:t>节点包含两个域：数据域和指针域</a:t>
          </a:r>
          <a:endParaRPr kumimoji="1" lang="en-US" sz="2900" b="1" kern="1200" dirty="0">
            <a:latin typeface="+mj-ea"/>
            <a:ea typeface="+mj-ea"/>
          </a:endParaRPr>
        </a:p>
      </dsp:txBody>
      <dsp:txXfrm>
        <a:off x="55781" y="1168864"/>
        <a:ext cx="7988643" cy="958079"/>
      </dsp:txXfrm>
    </dsp:sp>
    <dsp:sp modelId="{95677898-8293-4EB5-84CB-BA9B335E7FD7}">
      <dsp:nvSpPr>
        <dsp:cNvPr id="0" name=""/>
        <dsp:cNvSpPr/>
      </dsp:nvSpPr>
      <dsp:spPr>
        <a:xfrm>
          <a:off x="3951" y="2231860"/>
          <a:ext cx="8092303" cy="10617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kumimoji="1" lang="zh-CN" sz="2900" b="1" kern="1200" dirty="0" smtClean="0">
              <a:latin typeface="+mj-ea"/>
              <a:ea typeface="+mj-ea"/>
            </a:rPr>
            <a:t>数据域存放数据元素</a:t>
          </a:r>
          <a:r>
            <a:rPr kumimoji="1" lang="en-US" sz="2900" b="1" kern="1200" dirty="0" smtClean="0">
              <a:latin typeface="+mj-ea"/>
              <a:ea typeface="+mj-ea"/>
            </a:rPr>
            <a:t>info</a:t>
          </a:r>
          <a:r>
            <a:rPr kumimoji="1" lang="zh-CN" sz="2900" b="1" kern="1200" dirty="0" smtClean="0">
              <a:latin typeface="+mj-ea"/>
              <a:ea typeface="+mj-ea"/>
            </a:rPr>
            <a:t>，类型由应用问题决定</a:t>
          </a:r>
          <a:endParaRPr kumimoji="1" lang="en-US" sz="2900" b="1" kern="1200" dirty="0">
            <a:latin typeface="+mj-ea"/>
            <a:ea typeface="+mj-ea"/>
          </a:endParaRPr>
        </a:p>
      </dsp:txBody>
      <dsp:txXfrm>
        <a:off x="55781" y="2283690"/>
        <a:ext cx="7988643" cy="958079"/>
      </dsp:txXfrm>
    </dsp:sp>
    <dsp:sp modelId="{B1C29E7C-70D8-4487-AAF6-F32938ED5C5E}">
      <dsp:nvSpPr>
        <dsp:cNvPr id="0" name=""/>
        <dsp:cNvSpPr/>
      </dsp:nvSpPr>
      <dsp:spPr>
        <a:xfrm>
          <a:off x="3951" y="3346687"/>
          <a:ext cx="8092303" cy="10617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kumimoji="1" lang="zh-CN" sz="2900" b="1" kern="1200" dirty="0" smtClean="0">
              <a:latin typeface="+mj-ea"/>
              <a:ea typeface="+mj-ea"/>
            </a:rPr>
            <a:t>指针域存放指针</a:t>
          </a:r>
          <a:r>
            <a:rPr kumimoji="1" lang="en-US" sz="2900" b="1" kern="1200" dirty="0" smtClean="0">
              <a:latin typeface="+mj-ea"/>
              <a:ea typeface="+mj-ea"/>
            </a:rPr>
            <a:t>link</a:t>
          </a:r>
          <a:r>
            <a:rPr kumimoji="1" lang="zh-CN" sz="2900" b="1" kern="1200" dirty="0" smtClean="0">
              <a:latin typeface="+mj-ea"/>
              <a:ea typeface="+mj-ea"/>
            </a:rPr>
            <a:t>，指向链表中下一个节点</a:t>
          </a:r>
          <a:endParaRPr kumimoji="1" lang="zh-CN" sz="2900" b="1" kern="1200" dirty="0">
            <a:latin typeface="+mj-ea"/>
            <a:ea typeface="+mj-ea"/>
          </a:endParaRPr>
        </a:p>
      </dsp:txBody>
      <dsp:txXfrm>
        <a:off x="55781" y="3398517"/>
        <a:ext cx="7988643" cy="9580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5572B-5B7E-45A1-8A70-E60AC49E2817}">
      <dsp:nvSpPr>
        <dsp:cNvPr id="0" name=""/>
        <dsp:cNvSpPr/>
      </dsp:nvSpPr>
      <dsp:spPr>
        <a:xfrm>
          <a:off x="3758" y="1143"/>
          <a:ext cx="7697149" cy="6655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zh-CN" sz="3400" kern="1200" dirty="0" smtClean="0"/>
            <a:t>链表的生成</a:t>
          </a:r>
          <a:endParaRPr lang="en-US" sz="3400" kern="1200" dirty="0"/>
        </a:p>
      </dsp:txBody>
      <dsp:txXfrm>
        <a:off x="36245" y="33630"/>
        <a:ext cx="7632175" cy="600530"/>
      </dsp:txXfrm>
    </dsp:sp>
    <dsp:sp modelId="{44C69905-5FBA-4FE7-92AC-D57B3E6DAA7D}">
      <dsp:nvSpPr>
        <dsp:cNvPr id="0" name=""/>
        <dsp:cNvSpPr/>
      </dsp:nvSpPr>
      <dsp:spPr>
        <a:xfrm>
          <a:off x="3758" y="699923"/>
          <a:ext cx="7697149" cy="6655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zh-CN" sz="3400" kern="1200" dirty="0" smtClean="0"/>
            <a:t>插入新节点</a:t>
          </a:r>
          <a:endParaRPr lang="en-US" sz="3400" kern="1200" dirty="0"/>
        </a:p>
      </dsp:txBody>
      <dsp:txXfrm>
        <a:off x="36245" y="732410"/>
        <a:ext cx="7632175" cy="600530"/>
      </dsp:txXfrm>
    </dsp:sp>
    <dsp:sp modelId="{D41B8135-D85A-4838-A243-079FC6A3E3B6}">
      <dsp:nvSpPr>
        <dsp:cNvPr id="0" name=""/>
        <dsp:cNvSpPr/>
      </dsp:nvSpPr>
      <dsp:spPr>
        <a:xfrm>
          <a:off x="3758" y="1398703"/>
          <a:ext cx="7697149" cy="6655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zh-CN" sz="3400" kern="1200" dirty="0" smtClean="0"/>
            <a:t>删除旧节点</a:t>
          </a:r>
          <a:endParaRPr lang="en-US" sz="3400" kern="1200" dirty="0"/>
        </a:p>
      </dsp:txBody>
      <dsp:txXfrm>
        <a:off x="36245" y="1431190"/>
        <a:ext cx="7632175" cy="600530"/>
      </dsp:txXfrm>
    </dsp:sp>
    <dsp:sp modelId="{D458633A-E697-40FB-8EBF-2883D30B4F17}">
      <dsp:nvSpPr>
        <dsp:cNvPr id="0" name=""/>
        <dsp:cNvSpPr/>
      </dsp:nvSpPr>
      <dsp:spPr>
        <a:xfrm>
          <a:off x="3758" y="2097483"/>
          <a:ext cx="7697149" cy="6655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zh-CN" sz="3400" kern="1200" dirty="0" smtClean="0"/>
            <a:t>查找某节点</a:t>
          </a:r>
          <a:endParaRPr lang="en-US" sz="3400" kern="1200" dirty="0"/>
        </a:p>
      </dsp:txBody>
      <dsp:txXfrm>
        <a:off x="36245" y="2129970"/>
        <a:ext cx="7632175" cy="600530"/>
      </dsp:txXfrm>
    </dsp:sp>
    <dsp:sp modelId="{F57EC18F-C349-451D-8062-8A81A76D973D}">
      <dsp:nvSpPr>
        <dsp:cNvPr id="0" name=""/>
        <dsp:cNvSpPr/>
      </dsp:nvSpPr>
      <dsp:spPr>
        <a:xfrm>
          <a:off x="3758" y="2796263"/>
          <a:ext cx="7697149" cy="6655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zh-CN" sz="3400" kern="1200" dirty="0" smtClean="0"/>
            <a:t>链表</a:t>
          </a:r>
          <a:r>
            <a:rPr lang="zh-CN" altLang="en-US" sz="3400" kern="1200" dirty="0" smtClean="0"/>
            <a:t>的</a:t>
          </a:r>
          <a:r>
            <a:rPr lang="zh-CN" sz="3400" kern="1200" dirty="0" smtClean="0"/>
            <a:t>遍历</a:t>
          </a:r>
          <a:endParaRPr lang="en-US" sz="3400" kern="1200" dirty="0"/>
        </a:p>
      </dsp:txBody>
      <dsp:txXfrm>
        <a:off x="36245" y="2828750"/>
        <a:ext cx="7632175" cy="600530"/>
      </dsp:txXfrm>
    </dsp:sp>
    <dsp:sp modelId="{BDB69D02-951F-40CB-81AD-38486538BD48}">
      <dsp:nvSpPr>
        <dsp:cNvPr id="0" name=""/>
        <dsp:cNvSpPr/>
      </dsp:nvSpPr>
      <dsp:spPr>
        <a:xfrm>
          <a:off x="3758" y="3495044"/>
          <a:ext cx="7697149" cy="6655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zh-CN" sz="3400" kern="1200" dirty="0" smtClean="0"/>
            <a:t>链表</a:t>
          </a:r>
          <a:r>
            <a:rPr lang="zh-CN" altLang="en-US" sz="3400" kern="1200" dirty="0" smtClean="0"/>
            <a:t>的</a:t>
          </a:r>
          <a:r>
            <a:rPr lang="zh-CN" sz="3400" kern="1200" dirty="0" smtClean="0"/>
            <a:t>释放</a:t>
          </a:r>
          <a:endParaRPr lang="zh-CN" sz="3400" kern="1200" dirty="0"/>
        </a:p>
      </dsp:txBody>
      <dsp:txXfrm>
        <a:off x="36245" y="3527531"/>
        <a:ext cx="7632175" cy="60053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9DDD5C-9C38-4A30-8E31-B88421014A2D}" type="datetimeFigureOut">
              <a:rPr lang="zh-CN" altLang="en-US" smtClean="0"/>
              <a:pPr/>
              <a:t>2017/4/27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1434C-F81B-42F9-9158-C4B6DBE35B33}" type="slidenum">
              <a:rPr lang="zh-CN" altLang="en-US" smtClean="0"/>
              <a:pPr/>
              <a:t>‹#›</a:t>
            </a:fld>
            <a:endParaRPr lang="zh-CN" altLang="en-US"/>
          </a:p>
        </p:txBody>
      </p:sp>
    </p:spTree>
    <p:extLst>
      <p:ext uri="{BB962C8B-B14F-4D97-AF65-F5344CB8AC3E}">
        <p14:creationId xmlns:p14="http://schemas.microsoft.com/office/powerpoint/2010/main" val="2232312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53E25-80F2-44B9-9B1F-268E3340E549}" type="datetimeFigureOut">
              <a:rPr lang="zh-CN" altLang="en-US" smtClean="0"/>
              <a:pPr/>
              <a:t>2017/4/27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0278-BE33-415E-B625-48323405DF8C}" type="slidenum">
              <a:rPr lang="zh-CN" altLang="en-US" smtClean="0"/>
              <a:pPr/>
              <a:t>‹#›</a:t>
            </a:fld>
            <a:endParaRPr lang="zh-CN" altLang="en-US"/>
          </a:p>
        </p:txBody>
      </p:sp>
    </p:spTree>
    <p:extLst>
      <p:ext uri="{BB962C8B-B14F-4D97-AF65-F5344CB8AC3E}">
        <p14:creationId xmlns:p14="http://schemas.microsoft.com/office/powerpoint/2010/main" val="21473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userDrawn="1"/>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4800">
                <a:effectLst/>
              </a:defRPr>
            </a:lvl1pPr>
          </a:lstStyle>
          <a:p>
            <a:r>
              <a:rPr lang="en-US" altLang="zh-CN" dirty="0"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TextBox 16"/>
          <p:cNvSpPr txBox="1"/>
          <p:nvPr userDrawn="1"/>
        </p:nvSpPr>
        <p:spPr>
          <a:xfrm rot="2923046">
            <a:off x="2361604" y="5736205"/>
            <a:ext cx="1472804" cy="707886"/>
          </a:xfrm>
          <a:prstGeom prst="rect">
            <a:avLst/>
          </a:prstGeom>
          <a:noFill/>
        </p:spPr>
        <p:txBody>
          <a:bodyPr wrap="square" rtlCol="0">
            <a:spAutoFit/>
          </a:bodyPr>
          <a:lstStyle/>
          <a:p>
            <a:r>
              <a:rPr lang="en-US" altLang="zh-CN"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mj-lt"/>
                <a:ea typeface="Tahoma" panose="020B0604030504040204" pitchFamily="34" charset="0"/>
                <a:cs typeface="Tahoma" panose="020B0604030504040204" pitchFamily="34" charset="0"/>
              </a:rPr>
              <a:t>C++</a:t>
            </a:r>
            <a:endParaRPr lang="zh-CN" alt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mj-lt"/>
              <a:cs typeface="Tahoma" panose="020B0604030504040204" pitchFamily="34" charset="0"/>
            </a:endParaRPr>
          </a:p>
        </p:txBody>
      </p:sp>
    </p:spTree>
    <p:extLst>
      <p:ext uri="{BB962C8B-B14F-4D97-AF65-F5344CB8AC3E}">
        <p14:creationId xmlns:p14="http://schemas.microsoft.com/office/powerpoint/2010/main" val="3537606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266701"/>
            <a:ext cx="7704667" cy="1206500"/>
          </a:xfrm>
        </p:spPr>
        <p:txBody>
          <a:bodyPr/>
          <a:lstStyle>
            <a:lvl1pPr>
              <a:defRPr b="1">
                <a:latin typeface="+mj-ea"/>
                <a:ea typeface="+mj-ea"/>
              </a:defRPr>
            </a:lvl1pPr>
          </a:lstStyle>
          <a:p>
            <a:r>
              <a:rPr lang="en-US" altLang="zh-CN" dirty="0" smtClean="0"/>
              <a:t>Click to edit Master title style</a:t>
            </a:r>
            <a:endParaRPr lang="en-US" dirty="0"/>
          </a:p>
        </p:txBody>
      </p:sp>
      <p:sp>
        <p:nvSpPr>
          <p:cNvPr id="3" name="Content Placeholder 2"/>
          <p:cNvSpPr>
            <a:spLocks noGrp="1"/>
          </p:cNvSpPr>
          <p:nvPr>
            <p:ph idx="1"/>
          </p:nvPr>
        </p:nvSpPr>
        <p:spPr>
          <a:xfrm>
            <a:off x="982133" y="1676400"/>
            <a:ext cx="7704667" cy="4737100"/>
          </a:xfrm>
        </p:spPr>
        <p:txBody>
          <a:bodyPr anchor="ct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Tree>
    <p:extLst>
      <p:ext uri="{BB962C8B-B14F-4D97-AF65-F5344CB8AC3E}">
        <p14:creationId xmlns:p14="http://schemas.microsoft.com/office/powerpoint/2010/main" val="41517985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600200"/>
            <a:ext cx="8153400" cy="4498975"/>
          </a:xfrm>
        </p:spPr>
        <p:txBody>
          <a:bodyPr/>
          <a:lstStyle/>
          <a:p>
            <a:endParaRPr lang="zh-CN" altLang="en-US"/>
          </a:p>
        </p:txBody>
      </p:sp>
      <p:sp>
        <p:nvSpPr>
          <p:cNvPr id="4" name="日期占位符 3"/>
          <p:cNvSpPr>
            <a:spLocks noGrp="1"/>
          </p:cNvSpPr>
          <p:nvPr>
            <p:ph type="dt" sz="half" idx="10"/>
          </p:nvPr>
        </p:nvSpPr>
        <p:spPr>
          <a:xfrm>
            <a:off x="298450" y="6245225"/>
            <a:ext cx="2289175" cy="47625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0025" y="6245225"/>
            <a:ext cx="2289175" cy="476250"/>
          </a:xfrm>
          <a:prstGeom prst="rect">
            <a:avLst/>
          </a:prstGeom>
        </p:spPr>
        <p:txBody>
          <a:bodyPr/>
          <a:lstStyle>
            <a:lvl1pPr>
              <a:defRPr/>
            </a:lvl1pPr>
          </a:lstStyle>
          <a:p>
            <a:fld id="{4E787E41-4DA3-4114-B4F8-46DF40A47937}" type="slidenum">
              <a:rPr lang="en-US" altLang="zh-CN"/>
              <a:pPr/>
              <a:t>‹#›</a:t>
            </a:fld>
            <a:endParaRPr lang="en-US" altLang="zh-CN"/>
          </a:p>
        </p:txBody>
      </p:sp>
    </p:spTree>
    <p:extLst>
      <p:ext uri="{BB962C8B-B14F-4D97-AF65-F5344CB8AC3E}">
        <p14:creationId xmlns:p14="http://schemas.microsoft.com/office/powerpoint/2010/main" val="2075796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1" name="图片 20" descr="图片3.png"/>
          <p:cNvPicPr>
            <a:picLocks noChangeAspect="1"/>
          </p:cNvPicPr>
          <p:nvPr userDrawn="1"/>
        </p:nvPicPr>
        <p:blipFill>
          <a:blip r:embed="rId5"/>
          <a:stretch>
            <a:fillRect/>
          </a:stretch>
        </p:blipFill>
        <p:spPr>
          <a:xfrm>
            <a:off x="0" y="0"/>
            <a:ext cx="2178495" cy="6858000"/>
          </a:xfrm>
          <a:prstGeom prst="rect">
            <a:avLst/>
          </a:prstGeom>
        </p:spPr>
      </p:pic>
      <p:sp>
        <p:nvSpPr>
          <p:cNvPr id="7" name="TextBox 6"/>
          <p:cNvSpPr txBox="1"/>
          <p:nvPr userDrawn="1"/>
        </p:nvSpPr>
        <p:spPr>
          <a:xfrm rot="2815297">
            <a:off x="863682" y="6197312"/>
            <a:ext cx="1472804" cy="584775"/>
          </a:xfrm>
          <a:prstGeom prst="rect">
            <a:avLst/>
          </a:prstGeom>
          <a:noFill/>
        </p:spPr>
        <p:txBody>
          <a:bodyPr wrap="square" rtlCol="0">
            <a:spAutoFit/>
          </a:bodyPr>
          <a:lstStyle/>
          <a:p>
            <a:r>
              <a:rPr lang="en-US" altLang="zh-CN" sz="3200" b="0" cap="none" spc="0" dirty="0" smtClean="0">
                <a:ln w="0">
                  <a:noFill/>
                </a:ln>
                <a:solidFill>
                  <a:schemeClr val="tx1">
                    <a:lumMod val="95000"/>
                    <a:lumOff val="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mj-lt"/>
                <a:ea typeface="Tahoma" panose="020B0604030504040204" pitchFamily="34" charset="0"/>
                <a:cs typeface="Tahoma" panose="020B0604030504040204" pitchFamily="34" charset="0"/>
              </a:rPr>
              <a:t>C++</a:t>
            </a:r>
            <a:endParaRPr lang="zh-CN" altLang="en-US" sz="3200" b="0" cap="none" spc="0" dirty="0">
              <a:ln w="0">
                <a:noFill/>
              </a:ln>
              <a:solidFill>
                <a:schemeClr val="tx1">
                  <a:lumMod val="95000"/>
                  <a:lumOff val="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mj-lt"/>
              <a:cs typeface="Tahoma" panose="020B0604030504040204" pitchFamily="34" charset="0"/>
            </a:endParaRPr>
          </a:p>
        </p:txBody>
      </p:sp>
      <p:sp>
        <p:nvSpPr>
          <p:cNvPr id="3" name="Text Placeholder 2"/>
          <p:cNvSpPr>
            <a:spLocks noGrp="1"/>
          </p:cNvSpPr>
          <p:nvPr>
            <p:ph type="body" idx="1"/>
          </p:nvPr>
        </p:nvSpPr>
        <p:spPr>
          <a:xfrm>
            <a:off x="982134" y="1790700"/>
            <a:ext cx="7704666" cy="4699000"/>
          </a:xfrm>
          <a:prstGeom prst="rect">
            <a:avLst/>
          </a:prstGeom>
        </p:spPr>
        <p:txBody>
          <a:bodyPr vert="horz" lIns="91440" tIns="45720" rIns="91440" bIns="45720" rtlCol="0" anchor="ctr">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2" name="Title Placeholder 1"/>
          <p:cNvSpPr>
            <a:spLocks noGrp="1"/>
          </p:cNvSpPr>
          <p:nvPr>
            <p:ph type="title"/>
          </p:nvPr>
        </p:nvSpPr>
        <p:spPr>
          <a:xfrm>
            <a:off x="696107" y="228601"/>
            <a:ext cx="7990693" cy="1219200"/>
          </a:xfrm>
          <a:prstGeom prst="rect">
            <a:avLst/>
          </a:prstGeom>
          <a:effectLst/>
        </p:spPr>
        <p:txBody>
          <a:bodyPr vert="horz" lIns="91440" tIns="45720" rIns="91440" bIns="45720" rtlCol="0" anchor="ctr">
            <a:noAutofit/>
          </a:bodyPr>
          <a:lstStyle/>
          <a:p>
            <a:r>
              <a:rPr lang="en-US" altLang="zh-CN" dirty="0" smtClean="0"/>
              <a:t>Click to edit Master title style</a:t>
            </a:r>
            <a:endParaRPr lang="en-US" dirty="0"/>
          </a:p>
        </p:txBody>
      </p:sp>
    </p:spTree>
    <p:extLst>
      <p:ext uri="{BB962C8B-B14F-4D97-AF65-F5344CB8AC3E}">
        <p14:creationId xmlns:p14="http://schemas.microsoft.com/office/powerpoint/2010/main" val="83946609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ransition>
    <p:fade/>
  </p:transition>
  <p:timing>
    <p:tnLst>
      <p:par>
        <p:cTn id="1" dur="indefinite" restart="never" nodeType="tmRoot"/>
      </p:par>
    </p:tnLst>
  </p:timing>
  <p:txStyles>
    <p:titleStyle>
      <a:lvl1pPr algn="l" defTabSz="457200" rtl="0" eaLnBrk="1" latinLnBrk="0" hangingPunct="1">
        <a:spcBef>
          <a:spcPct val="0"/>
        </a:spcBef>
        <a:buNone/>
        <a:defRPr sz="44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53.xml"/><Relationship Id="rId4" Type="http://schemas.openxmlformats.org/officeDocument/2006/relationships/slide" Target="slide49.xml"/><Relationship Id="rId1" Type="http://schemas.openxmlformats.org/officeDocument/2006/relationships/slideLayout" Target="../slideLayouts/slideLayout2.xml"/><Relationship Id="rId2" Type="http://schemas.openxmlformats.org/officeDocument/2006/relationships/slide" Target="slide1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6530" y="4096674"/>
            <a:ext cx="6540161" cy="1809345"/>
          </a:xfrm>
        </p:spPr>
        <p:txBody>
          <a:bodyPr>
            <a:normAutofit/>
          </a:bodyPr>
          <a:lstStyle/>
          <a:p>
            <a:endParaRPr lang="en-US" altLang="zh-CN" dirty="0" smtClean="0">
              <a:latin typeface="+mj-ea"/>
              <a:ea typeface="+mj-ea"/>
            </a:endParaRPr>
          </a:p>
          <a:p>
            <a:r>
              <a:rPr lang="zh-CN" altLang="en-US" sz="5400" b="1" dirty="0" smtClean="0">
                <a:latin typeface="+mj-ea"/>
                <a:ea typeface="+mj-ea"/>
              </a:rPr>
              <a:t>第</a:t>
            </a:r>
            <a:r>
              <a:rPr lang="en-US" altLang="zh-CN" sz="5400" b="1" dirty="0" smtClean="0">
                <a:latin typeface="+mj-ea"/>
                <a:ea typeface="+mj-ea"/>
              </a:rPr>
              <a:t>8</a:t>
            </a:r>
            <a:r>
              <a:rPr lang="zh-CN" altLang="en-US" sz="5400" b="1" dirty="0" smtClean="0">
                <a:latin typeface="+mj-ea"/>
                <a:ea typeface="+mj-ea"/>
              </a:rPr>
              <a:t>章 动态内存分配</a:t>
            </a:r>
          </a:p>
        </p:txBody>
      </p:sp>
      <p:pic>
        <p:nvPicPr>
          <p:cNvPr id="5" name="Picture 3" descr="F:\work\seu&amp;wpi summer workshop\方案\200810221326163_2.png"/>
          <p:cNvPicPr>
            <a:picLocks noChangeAspect="1" noChangeArrowheads="1"/>
          </p:cNvPicPr>
          <p:nvPr/>
        </p:nvPicPr>
        <p:blipFill>
          <a:blip r:embed="rId2" cstate="print"/>
          <a:srcRect/>
          <a:stretch>
            <a:fillRect/>
          </a:stretch>
        </p:blipFill>
        <p:spPr bwMode="auto">
          <a:xfrm>
            <a:off x="5429870" y="831762"/>
            <a:ext cx="2880000" cy="2880000"/>
          </a:xfrm>
          <a:prstGeom prst="rect">
            <a:avLst/>
          </a:prstGeom>
          <a:noFill/>
        </p:spPr>
      </p:pic>
      <p:sp>
        <p:nvSpPr>
          <p:cNvPr id="6" name="文本框 5"/>
          <p:cNvSpPr txBox="1"/>
          <p:nvPr/>
        </p:nvSpPr>
        <p:spPr>
          <a:xfrm>
            <a:off x="4233334" y="5909733"/>
            <a:ext cx="3993401" cy="646331"/>
          </a:xfrm>
          <a:prstGeom prst="rect">
            <a:avLst/>
          </a:prstGeom>
          <a:noFill/>
        </p:spPr>
        <p:txBody>
          <a:bodyPr wrap="none" rtlCol="0">
            <a:spAutoFit/>
          </a:bodyPr>
          <a:lstStyle/>
          <a:p>
            <a:pPr algn="r"/>
            <a:r>
              <a:rPr kumimoji="1" lang="zh-CN" altLang="en-US" dirty="0" smtClean="0">
                <a:latin typeface="+mj-ea"/>
                <a:ea typeface="+mj-ea"/>
              </a:rPr>
              <a:t>东南大学</a:t>
            </a:r>
            <a:r>
              <a:rPr kumimoji="1" lang="en-US" altLang="zh-CN" dirty="0" smtClean="0">
                <a:latin typeface="+mj-ea"/>
                <a:ea typeface="+mj-ea"/>
              </a:rPr>
              <a:t> </a:t>
            </a:r>
            <a:r>
              <a:rPr kumimoji="1" lang="zh-CN" altLang="en-US" dirty="0" smtClean="0">
                <a:latin typeface="+mj-ea"/>
                <a:ea typeface="+mj-ea"/>
              </a:rPr>
              <a:t>学习科学研究中心</a:t>
            </a:r>
            <a:r>
              <a:rPr kumimoji="1" lang="en-US" altLang="zh-CN" dirty="0" smtClean="0">
                <a:latin typeface="+mj-ea"/>
                <a:ea typeface="+mj-ea"/>
              </a:rPr>
              <a:t>  </a:t>
            </a:r>
            <a:r>
              <a:rPr kumimoji="1" lang="zh-CN" altLang="en-US" dirty="0" smtClean="0">
                <a:latin typeface="+mj-ea"/>
                <a:ea typeface="+mj-ea"/>
              </a:rPr>
              <a:t>夏小俊</a:t>
            </a:r>
            <a:endParaRPr kumimoji="1" lang="en-US" altLang="zh-CN" dirty="0" smtClean="0">
              <a:latin typeface="+mj-ea"/>
              <a:ea typeface="+mj-ea"/>
            </a:endParaRPr>
          </a:p>
          <a:p>
            <a:pPr algn="r"/>
            <a:r>
              <a:rPr kumimoji="1" lang="en-US" altLang="zh-CN" dirty="0" smtClean="0">
                <a:latin typeface="+mj-ea"/>
                <a:ea typeface="+mj-ea"/>
              </a:rPr>
              <a:t>Email: </a:t>
            </a:r>
            <a:r>
              <a:rPr kumimoji="1" lang="en-US" altLang="zh-CN" dirty="0" err="1" smtClean="0">
                <a:latin typeface="+mj-ea"/>
                <a:ea typeface="+mj-ea"/>
              </a:rPr>
              <a:t>xxj.rcls@seu.edu.cn</a:t>
            </a:r>
            <a:endParaRPr kumimoji="1" lang="zh-CN" altLang="en-US" dirty="0">
              <a:latin typeface="+mj-ea"/>
              <a:ea typeface="+mj-ea"/>
            </a:endParaRPr>
          </a:p>
        </p:txBody>
      </p:sp>
    </p:spTree>
    <p:extLst>
      <p:ext uri="{BB962C8B-B14F-4D97-AF65-F5344CB8AC3E}">
        <p14:creationId xmlns:p14="http://schemas.microsoft.com/office/powerpoint/2010/main" val="40227138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动态分配数组空间的注意点二</a:t>
            </a:r>
            <a:endParaRPr lang="zh-CN" altLang="en-US" dirty="0"/>
          </a:p>
        </p:txBody>
      </p:sp>
      <p:sp>
        <p:nvSpPr>
          <p:cNvPr id="3" name="内容占位符 2"/>
          <p:cNvSpPr>
            <a:spLocks noGrp="1"/>
          </p:cNvSpPr>
          <p:nvPr>
            <p:ph idx="1"/>
          </p:nvPr>
        </p:nvSpPr>
        <p:spPr/>
        <p:txBody>
          <a:bodyPr/>
          <a:lstStyle/>
          <a:p>
            <a:r>
              <a:rPr kumimoji="1" lang="zh-CN" altLang="en-US" dirty="0" smtClean="0">
                <a:solidFill>
                  <a:srgbClr val="FF0000"/>
                </a:solidFill>
              </a:rPr>
              <a:t>按运行时所需分配空间</a:t>
            </a:r>
            <a:r>
              <a:rPr kumimoji="1" lang="zh-CN" altLang="en-US" dirty="0" smtClean="0"/>
              <a:t>，可克服数组“大开小用”的弊端。之前的许多算法，都可以用动态数组来改造，通用性更佳。</a:t>
            </a:r>
            <a:endParaRPr kumimoji="1" lang="en-US" altLang="zh-CN" dirty="0" smtClean="0"/>
          </a:p>
          <a:p>
            <a:pPr marL="342900" indent="-342900"/>
            <a:r>
              <a:rPr kumimoji="1" lang="zh-CN" altLang="en-US" dirty="0" smtClean="0"/>
              <a:t>动态数组没有初始化式（</a:t>
            </a:r>
            <a:r>
              <a:rPr kumimoji="1" lang="en-US" altLang="zh-CN" dirty="0" err="1" smtClean="0"/>
              <a:t>initializer</a:t>
            </a:r>
            <a:r>
              <a:rPr kumimoji="1" lang="zh-CN" altLang="en-US" dirty="0" smtClean="0"/>
              <a:t>）。</a:t>
            </a:r>
          </a:p>
          <a:p>
            <a:pPr marL="342900" indent="-342900">
              <a:buNone/>
            </a:pPr>
            <a:r>
              <a:rPr kumimoji="1" lang="en-US" altLang="zh-CN" dirty="0" smtClean="0"/>
              <a:t>	</a:t>
            </a:r>
            <a:r>
              <a:rPr kumimoji="1" lang="zh-CN" altLang="en-US" dirty="0" smtClean="0"/>
              <a:t>例：</a:t>
            </a:r>
            <a:r>
              <a:rPr kumimoji="1" lang="en-US" altLang="zh-CN" dirty="0" smtClean="0"/>
              <a:t>int  *pi = new int[10](0,1,2,3,4,5,6,7,8,9);</a:t>
            </a:r>
            <a:r>
              <a:rPr kumimoji="1" lang="zh-CN" altLang="en-US" dirty="0" smtClean="0"/>
              <a:t>是错误的</a:t>
            </a:r>
            <a:endParaRPr lang="zh-CN" altLang="en-US" dirty="0"/>
          </a:p>
        </p:txBody>
      </p:sp>
    </p:spTree>
    <p:extLst>
      <p:ext uri="{BB962C8B-B14F-4D97-AF65-F5344CB8AC3E}">
        <p14:creationId xmlns:p14="http://schemas.microsoft.com/office/powerpoint/2010/main" val="1042699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链栈的结点类</a:t>
            </a:r>
            <a:r>
              <a:rPr lang="zh-CN" altLang="en-US" dirty="0" smtClean="0"/>
              <a:t>模板</a:t>
            </a:r>
            <a:endParaRPr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b="1" dirty="0"/>
              <a:t>template&lt;</a:t>
            </a:r>
            <a:r>
              <a:rPr kumimoji="1" lang="en-US" altLang="zh-CN" b="1" dirty="0" err="1"/>
              <a:t>typename</a:t>
            </a:r>
            <a:r>
              <a:rPr kumimoji="1" lang="en-US" altLang="zh-CN" b="1" dirty="0"/>
              <a:t> T&gt;class Node{    </a:t>
            </a:r>
            <a:r>
              <a:rPr kumimoji="1" lang="en-US" altLang="zh-CN" b="1" dirty="0">
                <a:solidFill>
                  <a:srgbClr val="006600"/>
                </a:solidFill>
              </a:rPr>
              <a:t>//</a:t>
            </a:r>
            <a:r>
              <a:rPr kumimoji="1" lang="zh-CN" altLang="en-US" b="1" dirty="0">
                <a:solidFill>
                  <a:srgbClr val="006600"/>
                </a:solidFill>
              </a:rPr>
              <a:t>链栈结点</a:t>
            </a:r>
            <a:r>
              <a:rPr kumimoji="1" lang="zh-CN" altLang="en-US" b="1" dirty="0" smtClean="0">
                <a:solidFill>
                  <a:srgbClr val="006600"/>
                </a:solidFill>
              </a:rPr>
              <a:t>类模板</a:t>
            </a:r>
            <a:endParaRPr kumimoji="1" lang="zh-CN" altLang="en-US" b="1" dirty="0">
              <a:solidFill>
                <a:srgbClr val="006600"/>
              </a:solidFill>
            </a:endParaRPr>
          </a:p>
          <a:p>
            <a:pPr marL="0" indent="0">
              <a:buNone/>
            </a:pPr>
            <a:r>
              <a:rPr kumimoji="1" lang="zh-CN" altLang="en-US" b="1" dirty="0"/>
              <a:t>	</a:t>
            </a:r>
            <a:r>
              <a:rPr kumimoji="1" lang="en-US" altLang="zh-CN" b="1" dirty="0"/>
              <a:t>T info;</a:t>
            </a:r>
          </a:p>
          <a:p>
            <a:pPr marL="0" indent="0">
              <a:buNone/>
            </a:pPr>
            <a:r>
              <a:rPr kumimoji="1" lang="en-US" altLang="zh-CN" b="1" dirty="0"/>
              <a:t>	Node&lt;T&gt; *link;</a:t>
            </a:r>
          </a:p>
          <a:p>
            <a:pPr marL="0" indent="0">
              <a:buNone/>
            </a:pPr>
            <a:r>
              <a:rPr kumimoji="1" lang="en-US" altLang="zh-CN" b="1" dirty="0"/>
              <a:t>public:</a:t>
            </a:r>
          </a:p>
          <a:p>
            <a:pPr marL="0" indent="0">
              <a:buNone/>
            </a:pPr>
            <a:r>
              <a:rPr kumimoji="1" lang="en-US" altLang="zh-CN" b="1" dirty="0"/>
              <a:t>	Node(T data=0,Node&lt;T&gt; *next=NULL){</a:t>
            </a:r>
          </a:p>
          <a:p>
            <a:pPr marL="0" indent="0">
              <a:buNone/>
            </a:pPr>
            <a:r>
              <a:rPr kumimoji="1" lang="en-US" altLang="zh-CN" b="1" dirty="0"/>
              <a:t>	info=data;</a:t>
            </a:r>
          </a:p>
          <a:p>
            <a:pPr marL="0" indent="0">
              <a:buNone/>
            </a:pPr>
            <a:r>
              <a:rPr kumimoji="1" lang="en-US" altLang="zh-CN" b="1" dirty="0"/>
              <a:t>	</a:t>
            </a:r>
            <a:r>
              <a:rPr kumimoji="1" lang="en-US" altLang="zh-CN" b="1" dirty="0" smtClean="0"/>
              <a:t>link=next;</a:t>
            </a:r>
            <a:r>
              <a:rPr kumimoji="1" lang="en-US" altLang="zh-CN" b="1" dirty="0"/>
              <a:t>	}</a:t>
            </a:r>
          </a:p>
          <a:p>
            <a:pPr marL="0" indent="0">
              <a:buNone/>
            </a:pPr>
            <a:r>
              <a:rPr kumimoji="1" lang="en-US" altLang="zh-CN" b="1" dirty="0"/>
              <a:t>	friend class Stack&lt;T</a:t>
            </a:r>
            <a:r>
              <a:rPr kumimoji="1" lang="en-US" altLang="zh-CN" b="1" dirty="0" smtClean="0"/>
              <a:t>&gt;;};  //</a:t>
            </a:r>
            <a:r>
              <a:rPr kumimoji="1" lang="zh-CN" altLang="en-US" b="1" dirty="0" smtClean="0"/>
              <a:t>思考与之前的不同</a:t>
            </a:r>
            <a:endParaRPr lang="zh-CN" altLang="en-US" dirty="0"/>
          </a:p>
        </p:txBody>
      </p:sp>
    </p:spTree>
    <p:extLst>
      <p:ext uri="{BB962C8B-B14F-4D97-AF65-F5344CB8AC3E}">
        <p14:creationId xmlns:p14="http://schemas.microsoft.com/office/powerpoint/2010/main" val="255736823"/>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6600"/>
                </a:solidFill>
              </a:rPr>
              <a:t>链栈类模板</a:t>
            </a:r>
            <a:r>
              <a:rPr lang="en-US" altLang="zh-CN" dirty="0">
                <a:solidFill>
                  <a:srgbClr val="006600"/>
                </a:solidFill>
              </a:rPr>
              <a:t>(</a:t>
            </a:r>
            <a:r>
              <a:rPr lang="zh-CN" altLang="en-US" dirty="0">
                <a:solidFill>
                  <a:srgbClr val="006600"/>
                </a:solidFill>
              </a:rPr>
              <a:t>无头结点链表</a:t>
            </a:r>
            <a:r>
              <a:rPr lang="en-US" altLang="zh-CN" dirty="0" smtClean="0">
                <a:solidFill>
                  <a:srgbClr val="006600"/>
                </a:solidFill>
              </a:rPr>
              <a: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a:t>template&lt;</a:t>
            </a:r>
            <a:r>
              <a:rPr lang="en-US" altLang="zh-CN" b="1" dirty="0" err="1"/>
              <a:t>typename</a:t>
            </a:r>
            <a:r>
              <a:rPr lang="en-US" altLang="zh-CN" b="1" dirty="0"/>
              <a:t> T&gt;class Stack{  </a:t>
            </a:r>
            <a:r>
              <a:rPr lang="en-US" altLang="zh-CN" b="1" dirty="0">
                <a:solidFill>
                  <a:srgbClr val="006600"/>
                </a:solidFill>
              </a:rPr>
              <a:t>//</a:t>
            </a:r>
            <a:r>
              <a:rPr lang="zh-CN" altLang="en-US" b="1" dirty="0">
                <a:solidFill>
                  <a:srgbClr val="006600"/>
                </a:solidFill>
              </a:rPr>
              <a:t>链栈类模板</a:t>
            </a:r>
          </a:p>
          <a:p>
            <a:pPr marL="0" indent="0">
              <a:buNone/>
            </a:pPr>
            <a:r>
              <a:rPr lang="zh-CN" altLang="en-US" b="1" dirty="0"/>
              <a:t>	</a:t>
            </a:r>
            <a:r>
              <a:rPr lang="en-US" altLang="zh-CN" b="1" dirty="0"/>
              <a:t>Node&lt;T&gt; *top;                       </a:t>
            </a:r>
            <a:r>
              <a:rPr lang="en-US" altLang="zh-CN" b="1" dirty="0">
                <a:solidFill>
                  <a:srgbClr val="006600"/>
                </a:solidFill>
              </a:rPr>
              <a:t>//</a:t>
            </a:r>
            <a:r>
              <a:rPr lang="zh-CN" altLang="en-US" b="1" dirty="0">
                <a:solidFill>
                  <a:srgbClr val="006600"/>
                </a:solidFill>
              </a:rPr>
              <a:t>栈顶指针</a:t>
            </a:r>
          </a:p>
          <a:p>
            <a:pPr marL="0" indent="0">
              <a:buNone/>
            </a:pPr>
            <a:r>
              <a:rPr lang="en-US" altLang="zh-CN" b="1" dirty="0"/>
              <a:t>public:</a:t>
            </a:r>
          </a:p>
          <a:p>
            <a:pPr marL="0" indent="0">
              <a:buNone/>
            </a:pPr>
            <a:r>
              <a:rPr lang="en-US" altLang="zh-CN" b="1" dirty="0"/>
              <a:t>	Stack(){top=NULL;}</a:t>
            </a:r>
          </a:p>
          <a:p>
            <a:pPr marL="0" indent="0">
              <a:buNone/>
            </a:pPr>
            <a:r>
              <a:rPr lang="en-US" altLang="zh-CN" b="1" dirty="0"/>
              <a:t>	~Stack();                                </a:t>
            </a:r>
            <a:r>
              <a:rPr lang="en-US" altLang="zh-CN" b="1" dirty="0">
                <a:solidFill>
                  <a:srgbClr val="006600"/>
                </a:solidFill>
              </a:rPr>
              <a:t>//</a:t>
            </a:r>
            <a:r>
              <a:rPr lang="zh-CN" altLang="en-US" b="1" dirty="0">
                <a:solidFill>
                  <a:srgbClr val="006600"/>
                </a:solidFill>
              </a:rPr>
              <a:t>析构函数</a:t>
            </a:r>
          </a:p>
          <a:p>
            <a:pPr marL="0" indent="0">
              <a:buNone/>
            </a:pPr>
            <a:r>
              <a:rPr lang="zh-CN" altLang="en-US" b="1" dirty="0"/>
              <a:t>	</a:t>
            </a:r>
            <a:r>
              <a:rPr lang="en-US" altLang="zh-CN" b="1" dirty="0"/>
              <a:t>void Push(</a:t>
            </a:r>
            <a:r>
              <a:rPr lang="en-US" altLang="zh-CN" b="1" dirty="0" err="1"/>
              <a:t>const</a:t>
            </a:r>
            <a:r>
              <a:rPr lang="en-US" altLang="zh-CN" b="1" dirty="0"/>
              <a:t> T &amp;data);     </a:t>
            </a:r>
            <a:r>
              <a:rPr lang="en-US" altLang="zh-CN" b="1" dirty="0">
                <a:solidFill>
                  <a:srgbClr val="006600"/>
                </a:solidFill>
              </a:rPr>
              <a:t>//</a:t>
            </a:r>
            <a:r>
              <a:rPr lang="zh-CN" altLang="en-US" b="1" dirty="0">
                <a:solidFill>
                  <a:srgbClr val="006600"/>
                </a:solidFill>
              </a:rPr>
              <a:t>压栈</a:t>
            </a:r>
          </a:p>
          <a:p>
            <a:pPr marL="0" indent="0">
              <a:buNone/>
            </a:pPr>
            <a:r>
              <a:rPr lang="zh-CN" altLang="en-US" b="1" dirty="0"/>
              <a:t>	</a:t>
            </a:r>
            <a:r>
              <a:rPr lang="en-US" altLang="zh-CN" b="1" dirty="0"/>
              <a:t>T Pop();                                 </a:t>
            </a:r>
            <a:r>
              <a:rPr lang="en-US" altLang="zh-CN" b="1" dirty="0">
                <a:solidFill>
                  <a:srgbClr val="006600"/>
                </a:solidFill>
              </a:rPr>
              <a:t>//</a:t>
            </a:r>
            <a:r>
              <a:rPr lang="zh-CN" altLang="en-US" b="1" dirty="0">
                <a:solidFill>
                  <a:srgbClr val="006600"/>
                </a:solidFill>
              </a:rPr>
              <a:t>弹出</a:t>
            </a:r>
          </a:p>
          <a:p>
            <a:pPr marL="0" indent="0">
              <a:buNone/>
            </a:pPr>
            <a:r>
              <a:rPr lang="zh-CN" altLang="en-US" b="1" dirty="0"/>
              <a:t>	</a:t>
            </a:r>
            <a:r>
              <a:rPr lang="en-US" altLang="zh-CN" b="1" dirty="0"/>
              <a:t>T </a:t>
            </a:r>
            <a:r>
              <a:rPr lang="en-US" altLang="zh-CN" b="1" dirty="0" err="1"/>
              <a:t>GetTop</a:t>
            </a:r>
            <a:r>
              <a:rPr lang="en-US" altLang="zh-CN" b="1" dirty="0"/>
              <a:t>();                           </a:t>
            </a:r>
            <a:r>
              <a:rPr lang="en-US" altLang="zh-CN" b="1" dirty="0">
                <a:solidFill>
                  <a:srgbClr val="006600"/>
                </a:solidFill>
              </a:rPr>
              <a:t>//</a:t>
            </a:r>
            <a:r>
              <a:rPr lang="zh-CN" altLang="en-US" b="1" dirty="0">
                <a:solidFill>
                  <a:srgbClr val="006600"/>
                </a:solidFill>
              </a:rPr>
              <a:t>取栈顶元素</a:t>
            </a:r>
          </a:p>
          <a:p>
            <a:pPr marL="0" indent="0">
              <a:buNone/>
            </a:pPr>
            <a:r>
              <a:rPr lang="zh-CN" altLang="en-US" b="1" dirty="0"/>
              <a:t>	</a:t>
            </a:r>
            <a:r>
              <a:rPr lang="en-US" altLang="zh-CN" b="1" dirty="0"/>
              <a:t>void </a:t>
            </a:r>
            <a:r>
              <a:rPr lang="en-US" altLang="zh-CN" b="1" dirty="0" err="1"/>
              <a:t>MakeEmpty</a:t>
            </a:r>
            <a:r>
              <a:rPr lang="en-US" altLang="zh-CN" b="1" dirty="0"/>
              <a:t>();                </a:t>
            </a:r>
            <a:r>
              <a:rPr lang="en-US" altLang="zh-CN" b="1" dirty="0">
                <a:solidFill>
                  <a:srgbClr val="006600"/>
                </a:solidFill>
              </a:rPr>
              <a:t>//</a:t>
            </a:r>
            <a:r>
              <a:rPr lang="zh-CN" altLang="en-US" b="1" dirty="0">
                <a:solidFill>
                  <a:srgbClr val="006600"/>
                </a:solidFill>
              </a:rPr>
              <a:t>清空栈</a:t>
            </a:r>
          </a:p>
          <a:p>
            <a:pPr marL="0" indent="0">
              <a:buNone/>
            </a:pPr>
            <a:r>
              <a:rPr lang="zh-CN" altLang="en-US" b="1" dirty="0"/>
              <a:t>	</a:t>
            </a:r>
            <a:r>
              <a:rPr lang="en-US" altLang="zh-CN" b="1" dirty="0" err="1"/>
              <a:t>bool</a:t>
            </a:r>
            <a:r>
              <a:rPr lang="en-US" altLang="zh-CN" b="1" dirty="0"/>
              <a:t> </a:t>
            </a:r>
            <a:r>
              <a:rPr lang="en-US" altLang="zh-CN" b="1" dirty="0" err="1"/>
              <a:t>IsEmpty</a:t>
            </a:r>
            <a:r>
              <a:rPr lang="en-US" altLang="zh-CN" b="1" dirty="0"/>
              <a:t>(){return top==NULL;}</a:t>
            </a:r>
          </a:p>
          <a:p>
            <a:pPr marL="0" indent="0">
              <a:buNone/>
            </a:pPr>
            <a:r>
              <a:rPr lang="en-US" altLang="zh-CN" b="1" dirty="0"/>
              <a:t>};</a:t>
            </a:r>
          </a:p>
          <a:p>
            <a:endParaRPr lang="zh-CN" altLang="en-US" dirty="0"/>
          </a:p>
        </p:txBody>
      </p:sp>
    </p:spTree>
    <p:extLst>
      <p:ext uri="{BB962C8B-B14F-4D97-AF65-F5344CB8AC3E}">
        <p14:creationId xmlns:p14="http://schemas.microsoft.com/office/powerpoint/2010/main" val="1054006514"/>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zh-CN" altLang="en-US" dirty="0" smtClean="0"/>
              <a:t>栈类模板的实现：清空</a:t>
            </a:r>
            <a:r>
              <a:rPr lang="zh-CN" altLang="en-US" dirty="0"/>
              <a:t>栈</a:t>
            </a:r>
          </a:p>
        </p:txBody>
      </p:sp>
      <p:sp>
        <p:nvSpPr>
          <p:cNvPr id="3" name="内容占位符 2"/>
          <p:cNvSpPr>
            <a:spLocks noGrp="1"/>
          </p:cNvSpPr>
          <p:nvPr>
            <p:ph idx="1"/>
          </p:nvPr>
        </p:nvSpPr>
        <p:spPr/>
        <p:txBody>
          <a:bodyPr/>
          <a:lstStyle/>
          <a:p>
            <a:r>
              <a:rPr lang="en-US" altLang="zh-CN" b="1" dirty="0">
                <a:solidFill>
                  <a:srgbClr val="0000CC"/>
                </a:solidFill>
              </a:rPr>
              <a:t>template</a:t>
            </a:r>
            <a:r>
              <a:rPr lang="en-US" altLang="zh-CN" b="1" dirty="0"/>
              <a:t>&lt;</a:t>
            </a:r>
            <a:r>
              <a:rPr lang="en-US" altLang="zh-CN" b="1" dirty="0" err="1">
                <a:solidFill>
                  <a:srgbClr val="0000CC"/>
                </a:solidFill>
              </a:rPr>
              <a:t>typename</a:t>
            </a:r>
            <a:r>
              <a:rPr lang="en-US" altLang="zh-CN" b="1" dirty="0">
                <a:solidFill>
                  <a:srgbClr val="0000CC"/>
                </a:solidFill>
              </a:rPr>
              <a:t> </a:t>
            </a:r>
            <a:r>
              <a:rPr lang="en-US" altLang="zh-CN" b="1" dirty="0"/>
              <a:t>T</a:t>
            </a:r>
            <a:r>
              <a:rPr lang="en-US" altLang="zh-CN" b="1" dirty="0" smtClean="0"/>
              <a:t>&gt;</a:t>
            </a:r>
          </a:p>
          <a:p>
            <a:pPr marL="0" indent="0">
              <a:buNone/>
            </a:pPr>
            <a:r>
              <a:rPr lang="en-US" altLang="zh-CN" b="1" dirty="0" smtClean="0"/>
              <a:t>	void </a:t>
            </a:r>
            <a:r>
              <a:rPr lang="en-US" altLang="zh-CN" b="1" dirty="0"/>
              <a:t>Stack&lt;T&gt;::</a:t>
            </a:r>
            <a:r>
              <a:rPr lang="en-US" altLang="zh-CN" b="1" dirty="0" err="1"/>
              <a:t>MakeEmpty</a:t>
            </a:r>
            <a:r>
              <a:rPr lang="en-US" altLang="zh-CN" b="1" dirty="0"/>
              <a:t>(){</a:t>
            </a:r>
          </a:p>
          <a:p>
            <a:pPr marL="0" indent="0">
              <a:buNone/>
            </a:pPr>
            <a:r>
              <a:rPr lang="en-US" altLang="zh-CN" b="1" dirty="0" smtClean="0"/>
              <a:t>	Node&lt;T</a:t>
            </a:r>
            <a:r>
              <a:rPr lang="en-US" altLang="zh-CN" b="1" dirty="0"/>
              <a:t>&gt; *temp;</a:t>
            </a:r>
          </a:p>
          <a:p>
            <a:pPr marL="0" indent="0">
              <a:buNone/>
            </a:pPr>
            <a:r>
              <a:rPr lang="en-US" altLang="zh-CN" b="1" dirty="0" smtClean="0"/>
              <a:t>	</a:t>
            </a:r>
            <a:r>
              <a:rPr lang="en-US" altLang="zh-CN" b="1" dirty="0" smtClean="0">
                <a:solidFill>
                  <a:srgbClr val="0000CC"/>
                </a:solidFill>
              </a:rPr>
              <a:t>while</a:t>
            </a:r>
            <a:r>
              <a:rPr lang="en-US" altLang="zh-CN" b="1" dirty="0" smtClean="0"/>
              <a:t>(top</a:t>
            </a:r>
            <a:r>
              <a:rPr lang="en-US" altLang="zh-CN" b="1" dirty="0"/>
              <a:t>!=NULL){</a:t>
            </a:r>
          </a:p>
          <a:p>
            <a:pPr marL="0" indent="0">
              <a:buNone/>
            </a:pPr>
            <a:r>
              <a:rPr lang="en-US" altLang="zh-CN" b="1" dirty="0" smtClean="0"/>
              <a:t>     temp=top</a:t>
            </a:r>
            <a:r>
              <a:rPr lang="en-US" altLang="zh-CN" b="1" dirty="0"/>
              <a:t>;</a:t>
            </a:r>
          </a:p>
          <a:p>
            <a:pPr marL="0" indent="0">
              <a:buNone/>
            </a:pPr>
            <a:r>
              <a:rPr lang="en-US" altLang="zh-CN" b="1" dirty="0"/>
              <a:t>     </a:t>
            </a:r>
            <a:r>
              <a:rPr lang="en-US" altLang="zh-CN" b="1" dirty="0" smtClean="0"/>
              <a:t>top=top-</a:t>
            </a:r>
            <a:r>
              <a:rPr lang="en-US" altLang="zh-CN" b="1" dirty="0"/>
              <a:t>&gt;link;</a:t>
            </a:r>
          </a:p>
          <a:p>
            <a:pPr marL="0" indent="0">
              <a:buNone/>
            </a:pPr>
            <a:r>
              <a:rPr lang="en-US" altLang="zh-CN" b="1" dirty="0"/>
              <a:t>     </a:t>
            </a:r>
            <a:r>
              <a:rPr lang="en-US" altLang="zh-CN" b="1" dirty="0" smtClean="0"/>
              <a:t>delete </a:t>
            </a:r>
            <a:r>
              <a:rPr lang="en-US" altLang="zh-CN" b="1" dirty="0"/>
              <a:t>temp</a:t>
            </a:r>
            <a:r>
              <a:rPr lang="en-US" altLang="zh-CN" b="1" dirty="0" smtClean="0"/>
              <a:t>;}} </a:t>
            </a:r>
            <a:endParaRPr lang="en-US" altLang="zh-CN" b="1" dirty="0"/>
          </a:p>
          <a:p>
            <a:endParaRPr lang="zh-CN" altLang="en-US" dirty="0"/>
          </a:p>
        </p:txBody>
      </p:sp>
    </p:spTree>
    <p:extLst>
      <p:ext uri="{BB962C8B-B14F-4D97-AF65-F5344CB8AC3E}">
        <p14:creationId xmlns:p14="http://schemas.microsoft.com/office/powerpoint/2010/main" val="94876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链栈类模板的实现</a:t>
            </a:r>
            <a:r>
              <a:rPr lang="zh-CN" altLang="en-US" dirty="0" smtClean="0"/>
              <a:t>：进栈</a:t>
            </a:r>
            <a:endParaRPr lang="zh-CN" altLang="en-US" dirty="0"/>
          </a:p>
        </p:txBody>
      </p:sp>
      <p:sp>
        <p:nvSpPr>
          <p:cNvPr id="3" name="内容占位符 2"/>
          <p:cNvSpPr>
            <a:spLocks noGrp="1"/>
          </p:cNvSpPr>
          <p:nvPr>
            <p:ph idx="1"/>
          </p:nvPr>
        </p:nvSpPr>
        <p:spPr/>
        <p:txBody>
          <a:bodyPr/>
          <a:lstStyle/>
          <a:p>
            <a:r>
              <a:rPr lang="en-US" altLang="zh-CN" b="1" dirty="0">
                <a:solidFill>
                  <a:srgbClr val="0000CC"/>
                </a:solidFill>
              </a:rPr>
              <a:t>template</a:t>
            </a:r>
            <a:r>
              <a:rPr lang="en-US" altLang="zh-CN" b="1" dirty="0"/>
              <a:t>&lt;</a:t>
            </a:r>
            <a:r>
              <a:rPr lang="en-US" altLang="zh-CN" b="1" dirty="0" err="1">
                <a:solidFill>
                  <a:srgbClr val="0000CC"/>
                </a:solidFill>
              </a:rPr>
              <a:t>typename</a:t>
            </a:r>
            <a:r>
              <a:rPr lang="en-US" altLang="zh-CN" b="1" dirty="0"/>
              <a:t> T&gt; </a:t>
            </a:r>
          </a:p>
          <a:p>
            <a:pPr marL="0" indent="0">
              <a:buNone/>
            </a:pPr>
            <a:r>
              <a:rPr lang="en-US" altLang="zh-CN" b="1" dirty="0" smtClean="0"/>
              <a:t>	void </a:t>
            </a:r>
            <a:r>
              <a:rPr lang="en-US" altLang="zh-CN" b="1" dirty="0"/>
              <a:t>Stack&lt;T&gt;::Push(</a:t>
            </a:r>
            <a:r>
              <a:rPr lang="en-US" altLang="zh-CN" b="1" dirty="0" err="1">
                <a:solidFill>
                  <a:srgbClr val="0000CC"/>
                </a:solidFill>
              </a:rPr>
              <a:t>const</a:t>
            </a:r>
            <a:r>
              <a:rPr lang="en-US" altLang="zh-CN" b="1" dirty="0">
                <a:solidFill>
                  <a:srgbClr val="0000CC"/>
                </a:solidFill>
              </a:rPr>
              <a:t> </a:t>
            </a:r>
            <a:r>
              <a:rPr lang="en-US" altLang="zh-CN" b="1" dirty="0"/>
              <a:t>T &amp;data</a:t>
            </a:r>
            <a:r>
              <a:rPr lang="en-US" altLang="zh-CN" b="1" dirty="0" smtClean="0"/>
              <a:t>)</a:t>
            </a:r>
          </a:p>
          <a:p>
            <a:pPr marL="0" indent="0">
              <a:buNone/>
            </a:pPr>
            <a:r>
              <a:rPr lang="en-US" altLang="zh-CN" b="1" dirty="0" smtClean="0"/>
              <a:t>{</a:t>
            </a:r>
            <a:endParaRPr lang="en-US" altLang="zh-CN" b="1" dirty="0"/>
          </a:p>
          <a:p>
            <a:pPr marL="0" indent="0">
              <a:buNone/>
            </a:pPr>
            <a:r>
              <a:rPr lang="en-US" altLang="zh-CN" b="1" dirty="0"/>
              <a:t>  </a:t>
            </a:r>
            <a:r>
              <a:rPr lang="en-US" altLang="zh-CN" b="1" dirty="0" smtClean="0"/>
              <a:t>	top=</a:t>
            </a:r>
            <a:r>
              <a:rPr lang="en-US" altLang="zh-CN" b="1" dirty="0" smtClean="0">
                <a:solidFill>
                  <a:srgbClr val="0000CC"/>
                </a:solidFill>
              </a:rPr>
              <a:t>new </a:t>
            </a:r>
            <a:r>
              <a:rPr lang="en-US" altLang="zh-CN" b="1" dirty="0"/>
              <a:t>Node&lt;T&gt;(</a:t>
            </a:r>
            <a:r>
              <a:rPr lang="en-US" altLang="zh-CN" b="1" dirty="0" err="1"/>
              <a:t>data,top</a:t>
            </a:r>
            <a:r>
              <a:rPr lang="en-US" altLang="zh-CN" b="1" dirty="0"/>
              <a:t>); </a:t>
            </a:r>
            <a:endParaRPr lang="en-US" altLang="zh-CN" b="1" dirty="0" smtClean="0"/>
          </a:p>
          <a:p>
            <a:pPr marL="0" indent="0">
              <a:buNone/>
            </a:pPr>
            <a:r>
              <a:rPr lang="en-US" altLang="zh-CN" b="1" dirty="0" smtClean="0"/>
              <a:t>} </a:t>
            </a:r>
            <a:endParaRPr lang="en-US" altLang="zh-CN" b="1" dirty="0"/>
          </a:p>
          <a:p>
            <a:endParaRPr lang="zh-CN" altLang="en-US" dirty="0"/>
          </a:p>
        </p:txBody>
      </p:sp>
    </p:spTree>
    <p:extLst>
      <p:ext uri="{BB962C8B-B14F-4D97-AF65-F5344CB8AC3E}">
        <p14:creationId xmlns:p14="http://schemas.microsoft.com/office/powerpoint/2010/main" val="1159746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链栈类模板的实现</a:t>
            </a:r>
            <a:r>
              <a:rPr lang="zh-CN" altLang="en-US" dirty="0" smtClean="0"/>
              <a:t>：出栈</a:t>
            </a:r>
            <a:endParaRPr lang="zh-CN" altLang="en-US" dirty="0"/>
          </a:p>
        </p:txBody>
      </p:sp>
      <p:sp>
        <p:nvSpPr>
          <p:cNvPr id="3" name="内容占位符 2"/>
          <p:cNvSpPr>
            <a:spLocks noGrp="1"/>
          </p:cNvSpPr>
          <p:nvPr>
            <p:ph idx="1"/>
          </p:nvPr>
        </p:nvSpPr>
        <p:spPr/>
        <p:txBody>
          <a:bodyPr>
            <a:normAutofit fontScale="92500"/>
          </a:bodyPr>
          <a:lstStyle/>
          <a:p>
            <a:r>
              <a:rPr lang="en-US" altLang="zh-CN" b="1" dirty="0">
                <a:solidFill>
                  <a:srgbClr val="0000CC"/>
                </a:solidFill>
              </a:rPr>
              <a:t>template</a:t>
            </a:r>
            <a:r>
              <a:rPr lang="en-US" altLang="zh-CN" b="1" dirty="0"/>
              <a:t>&lt;</a:t>
            </a:r>
            <a:r>
              <a:rPr lang="en-US" altLang="zh-CN" b="1" dirty="0" err="1">
                <a:solidFill>
                  <a:srgbClr val="0000CC"/>
                </a:solidFill>
              </a:rPr>
              <a:t>typename</a:t>
            </a:r>
            <a:r>
              <a:rPr lang="en-US" altLang="zh-CN" b="1" dirty="0"/>
              <a:t> T&gt; </a:t>
            </a:r>
            <a:endParaRPr lang="en-US" altLang="zh-CN" b="1" dirty="0" smtClean="0"/>
          </a:p>
          <a:p>
            <a:pPr marL="0" indent="0">
              <a:buNone/>
            </a:pPr>
            <a:r>
              <a:rPr lang="en-US" altLang="zh-CN" b="1" dirty="0" smtClean="0"/>
              <a:t>	T </a:t>
            </a:r>
            <a:r>
              <a:rPr lang="en-US" altLang="zh-CN" b="1" dirty="0"/>
              <a:t>Stack&lt;T&gt;::Pop(){</a:t>
            </a:r>
          </a:p>
          <a:p>
            <a:pPr marL="0" indent="0">
              <a:buNone/>
            </a:pPr>
            <a:r>
              <a:rPr lang="en-US" altLang="zh-CN" b="1" dirty="0"/>
              <a:t>	assert(!</a:t>
            </a:r>
            <a:r>
              <a:rPr lang="en-US" altLang="zh-CN" b="1" dirty="0" err="1"/>
              <a:t>IsEmpty</a:t>
            </a:r>
            <a:r>
              <a:rPr lang="en-US" altLang="zh-CN" b="1" dirty="0"/>
              <a:t>());</a:t>
            </a:r>
          </a:p>
          <a:p>
            <a:pPr marL="0" indent="0">
              <a:buNone/>
            </a:pPr>
            <a:r>
              <a:rPr lang="en-US" altLang="zh-CN" b="1" dirty="0"/>
              <a:t>	Node&lt;T&gt; *temp=top;</a:t>
            </a:r>
          </a:p>
          <a:p>
            <a:pPr marL="0" indent="0">
              <a:buNone/>
            </a:pPr>
            <a:r>
              <a:rPr lang="en-US" altLang="zh-CN" b="1" dirty="0"/>
              <a:t>	T data=temp-&gt;info;</a:t>
            </a:r>
          </a:p>
          <a:p>
            <a:pPr marL="0" indent="0">
              <a:buNone/>
            </a:pPr>
            <a:r>
              <a:rPr lang="en-US" altLang="zh-CN" b="1" dirty="0"/>
              <a:t>	top=top-&gt;link;   </a:t>
            </a:r>
            <a:r>
              <a:rPr lang="en-US" altLang="zh-CN" b="1" dirty="0" smtClean="0"/>
              <a:t>                  </a:t>
            </a:r>
            <a:r>
              <a:rPr lang="en-US" altLang="zh-CN" b="1" dirty="0">
                <a:solidFill>
                  <a:srgbClr val="006600"/>
                </a:solidFill>
              </a:rPr>
              <a:t>//</a:t>
            </a:r>
            <a:r>
              <a:rPr lang="zh-CN" altLang="en-US" b="1" dirty="0">
                <a:solidFill>
                  <a:srgbClr val="006600"/>
                </a:solidFill>
              </a:rPr>
              <a:t>丢弃栈顶结点</a:t>
            </a:r>
          </a:p>
          <a:p>
            <a:pPr marL="0" indent="0">
              <a:buNone/>
            </a:pPr>
            <a:r>
              <a:rPr lang="zh-CN" altLang="en-US" b="1" dirty="0"/>
              <a:t>	</a:t>
            </a:r>
            <a:r>
              <a:rPr lang="en-US" altLang="zh-CN" b="1" dirty="0">
                <a:solidFill>
                  <a:srgbClr val="0000CC"/>
                </a:solidFill>
              </a:rPr>
              <a:t>delete</a:t>
            </a:r>
            <a:r>
              <a:rPr lang="en-US" altLang="zh-CN" b="1" dirty="0"/>
              <a:t> temp;       </a:t>
            </a:r>
            <a:r>
              <a:rPr lang="en-US" altLang="zh-CN" b="1" dirty="0" smtClean="0"/>
              <a:t>                   </a:t>
            </a:r>
            <a:r>
              <a:rPr lang="en-US" altLang="zh-CN" b="1" dirty="0">
                <a:solidFill>
                  <a:srgbClr val="006600"/>
                </a:solidFill>
              </a:rPr>
              <a:t>//</a:t>
            </a:r>
            <a:r>
              <a:rPr lang="zh-CN" altLang="en-US" b="1" dirty="0">
                <a:solidFill>
                  <a:srgbClr val="006600"/>
                </a:solidFill>
              </a:rPr>
              <a:t>释放栈顶结点</a:t>
            </a:r>
          </a:p>
          <a:p>
            <a:pPr marL="0" indent="0">
              <a:buNone/>
            </a:pPr>
            <a:r>
              <a:rPr lang="zh-CN" altLang="en-US" b="1" dirty="0"/>
              <a:t>	</a:t>
            </a:r>
            <a:r>
              <a:rPr lang="en-US" altLang="zh-CN" b="1" dirty="0">
                <a:solidFill>
                  <a:srgbClr val="0000CC"/>
                </a:solidFill>
              </a:rPr>
              <a:t>return</a:t>
            </a:r>
            <a:r>
              <a:rPr lang="en-US" altLang="zh-CN" b="1" dirty="0"/>
              <a:t> data; }</a:t>
            </a:r>
            <a:endParaRPr lang="zh-CN" altLang="en-US" dirty="0"/>
          </a:p>
        </p:txBody>
      </p:sp>
    </p:spTree>
    <p:extLst>
      <p:ext uri="{BB962C8B-B14F-4D97-AF65-F5344CB8AC3E}">
        <p14:creationId xmlns:p14="http://schemas.microsoft.com/office/powerpoint/2010/main" val="1302736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rgbClr val="006600"/>
                </a:solidFill>
              </a:rPr>
              <a:t>顺序栈和链栈</a:t>
            </a:r>
            <a:r>
              <a:rPr kumimoji="1" lang="zh-CN" altLang="en-US" dirty="0" smtClean="0">
                <a:solidFill>
                  <a:srgbClr val="006600"/>
                </a:solidFill>
              </a:rPr>
              <a:t>比较</a:t>
            </a:r>
            <a:endParaRPr lang="zh-CN" altLang="en-US" dirty="0"/>
          </a:p>
        </p:txBody>
      </p:sp>
      <p:sp>
        <p:nvSpPr>
          <p:cNvPr id="3" name="内容占位符 2"/>
          <p:cNvSpPr>
            <a:spLocks noGrp="1"/>
          </p:cNvSpPr>
          <p:nvPr>
            <p:ph idx="1"/>
          </p:nvPr>
        </p:nvSpPr>
        <p:spPr/>
        <p:txBody>
          <a:bodyPr/>
          <a:lstStyle/>
          <a:p>
            <a:r>
              <a:rPr kumimoji="1" lang="zh-CN" altLang="en-US" b="1" dirty="0" smtClean="0">
                <a:solidFill>
                  <a:srgbClr val="663300"/>
                </a:solidFill>
              </a:rPr>
              <a:t>顺序</a:t>
            </a:r>
            <a:r>
              <a:rPr kumimoji="1" lang="zh-CN" altLang="en-US" b="1" dirty="0">
                <a:solidFill>
                  <a:srgbClr val="663300"/>
                </a:solidFill>
              </a:rPr>
              <a:t>栈和链栈逻辑功能是一样</a:t>
            </a:r>
            <a:r>
              <a:rPr kumimoji="1" lang="zh-CN" altLang="en-US" b="1" dirty="0" smtClean="0">
                <a:solidFill>
                  <a:srgbClr val="663300"/>
                </a:solidFill>
              </a:rPr>
              <a:t>，不过物理</a:t>
            </a:r>
            <a:r>
              <a:rPr kumimoji="1" lang="zh-CN" altLang="en-US" b="1" dirty="0">
                <a:solidFill>
                  <a:srgbClr val="663300"/>
                </a:solidFill>
              </a:rPr>
              <a:t>结构</a:t>
            </a:r>
            <a:r>
              <a:rPr kumimoji="1" lang="zh-CN" altLang="en-US" b="1" dirty="0" smtClean="0">
                <a:solidFill>
                  <a:srgbClr val="663300"/>
                </a:solidFill>
              </a:rPr>
              <a:t>不同。</a:t>
            </a:r>
            <a:endParaRPr kumimoji="1" lang="en-US" altLang="zh-CN" b="1" dirty="0" smtClean="0">
              <a:solidFill>
                <a:srgbClr val="663300"/>
              </a:solidFill>
            </a:endParaRPr>
          </a:p>
          <a:p>
            <a:r>
              <a:rPr kumimoji="1" lang="zh-CN" altLang="en-US" b="1" dirty="0" smtClean="0">
                <a:solidFill>
                  <a:srgbClr val="0000CC"/>
                </a:solidFill>
              </a:rPr>
              <a:t>顺序</a:t>
            </a:r>
            <a:r>
              <a:rPr kumimoji="1" lang="zh-CN" altLang="en-US" b="1" dirty="0">
                <a:solidFill>
                  <a:srgbClr val="0000CC"/>
                </a:solidFill>
              </a:rPr>
              <a:t>栈必须先开一定大小内存空间，执行起来简单，速度快，可能</a:t>
            </a:r>
            <a:r>
              <a:rPr kumimoji="1" lang="zh-CN" altLang="en-US" b="1" dirty="0" smtClean="0">
                <a:solidFill>
                  <a:srgbClr val="0000CC"/>
                </a:solidFill>
              </a:rPr>
              <a:t>溢出。</a:t>
            </a:r>
            <a:endParaRPr kumimoji="1" lang="en-US" altLang="zh-CN" b="1" dirty="0" smtClean="0">
              <a:solidFill>
                <a:srgbClr val="0000CC"/>
              </a:solidFill>
            </a:endParaRPr>
          </a:p>
          <a:p>
            <a:r>
              <a:rPr kumimoji="1" lang="zh-CN" altLang="en-US" b="1" dirty="0" smtClean="0">
                <a:solidFill>
                  <a:srgbClr val="006600"/>
                </a:solidFill>
              </a:rPr>
              <a:t>链</a:t>
            </a:r>
            <a:r>
              <a:rPr kumimoji="1" lang="zh-CN" altLang="en-US" b="1" dirty="0">
                <a:solidFill>
                  <a:srgbClr val="006600"/>
                </a:solidFill>
              </a:rPr>
              <a:t>栈内存空间随用随开，不会溢出，但执行复杂（不断地动态分配），速度慢。 </a:t>
            </a:r>
          </a:p>
          <a:p>
            <a:endParaRPr lang="zh-CN" altLang="en-US" dirty="0"/>
          </a:p>
        </p:txBody>
      </p:sp>
    </p:spTree>
    <p:extLst>
      <p:ext uri="{BB962C8B-B14F-4D97-AF65-F5344CB8AC3E}">
        <p14:creationId xmlns:p14="http://schemas.microsoft.com/office/powerpoint/2010/main" val="1490943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队列的意义和概念</a:t>
            </a:r>
            <a:endParaRPr lang="zh-CN" altLang="en-US" dirty="0"/>
          </a:p>
        </p:txBody>
      </p:sp>
      <p:sp>
        <p:nvSpPr>
          <p:cNvPr id="3" name="内容占位符 2"/>
          <p:cNvSpPr>
            <a:spLocks noGrp="1"/>
          </p:cNvSpPr>
          <p:nvPr>
            <p:ph idx="1"/>
          </p:nvPr>
        </p:nvSpPr>
        <p:spPr/>
        <p:txBody>
          <a:bodyPr/>
          <a:lstStyle/>
          <a:p>
            <a:r>
              <a:rPr kumimoji="1" lang="zh-CN" altLang="en-US" b="1" dirty="0" smtClean="0">
                <a:solidFill>
                  <a:srgbClr val="FF0000"/>
                </a:solidFill>
              </a:rPr>
              <a:t>队列</a:t>
            </a:r>
            <a:r>
              <a:rPr kumimoji="1" lang="en-US" altLang="zh-CN" b="1" dirty="0" smtClean="0"/>
              <a:t>(Queue)</a:t>
            </a:r>
            <a:r>
              <a:rPr kumimoji="1" lang="zh-CN" altLang="en-US" b="1" dirty="0" smtClean="0"/>
              <a:t>也是一种限定存取位置的线性表。它</a:t>
            </a:r>
            <a:r>
              <a:rPr kumimoji="1" lang="zh-CN" altLang="en-US" b="1" dirty="0" smtClean="0">
                <a:solidFill>
                  <a:srgbClr val="FF0000"/>
                </a:solidFill>
              </a:rPr>
              <a:t>只允许在表的一端插入，而在另一端删除</a:t>
            </a:r>
            <a:r>
              <a:rPr kumimoji="1" lang="zh-CN" altLang="en-US" b="1" dirty="0" smtClean="0"/>
              <a:t>。</a:t>
            </a:r>
            <a:endParaRPr kumimoji="1" lang="en-US" altLang="zh-CN" b="1" dirty="0" smtClean="0"/>
          </a:p>
          <a:p>
            <a:r>
              <a:rPr kumimoji="1" lang="zh-CN" altLang="en-US" b="1" dirty="0" smtClean="0"/>
              <a:t>允许插入的一端称为</a:t>
            </a:r>
            <a:r>
              <a:rPr kumimoji="1" lang="zh-CN" altLang="en-US" b="1" dirty="0" smtClean="0">
                <a:solidFill>
                  <a:srgbClr val="FF0000"/>
                </a:solidFill>
              </a:rPr>
              <a:t>队尾</a:t>
            </a:r>
            <a:r>
              <a:rPr kumimoji="1" lang="en-US" altLang="zh-CN" b="1" dirty="0" smtClean="0"/>
              <a:t>(rear)</a:t>
            </a:r>
            <a:r>
              <a:rPr kumimoji="1" lang="zh-CN" altLang="en-US" b="1" dirty="0" smtClean="0"/>
              <a:t>，允许删除的一端叫做</a:t>
            </a:r>
            <a:r>
              <a:rPr kumimoji="1" lang="zh-CN" altLang="en-US" b="1" dirty="0" smtClean="0">
                <a:solidFill>
                  <a:srgbClr val="FF0000"/>
                </a:solidFill>
              </a:rPr>
              <a:t>队头</a:t>
            </a:r>
            <a:r>
              <a:rPr kumimoji="1" lang="en-US" altLang="zh-CN" b="1" dirty="0" smtClean="0"/>
              <a:t>(front)</a:t>
            </a:r>
            <a:r>
              <a:rPr kumimoji="1" lang="zh-CN" altLang="en-US" b="1" dirty="0" smtClean="0"/>
              <a:t>。每次在队尾加入新元素，加入称为</a:t>
            </a:r>
            <a:r>
              <a:rPr kumimoji="1" lang="zh-CN" altLang="en-US" b="1" dirty="0" smtClean="0">
                <a:solidFill>
                  <a:srgbClr val="FF0000"/>
                </a:solidFill>
              </a:rPr>
              <a:t>进队</a:t>
            </a:r>
            <a:r>
              <a:rPr kumimoji="1" lang="zh-CN" altLang="en-US" b="1" dirty="0" smtClean="0"/>
              <a:t>，删除称为</a:t>
            </a:r>
            <a:r>
              <a:rPr kumimoji="1" lang="zh-CN" altLang="en-US" b="1" dirty="0" smtClean="0">
                <a:solidFill>
                  <a:srgbClr val="FF0000"/>
                </a:solidFill>
              </a:rPr>
              <a:t>出队</a:t>
            </a:r>
            <a:r>
              <a:rPr kumimoji="1" lang="zh-CN" altLang="en-US" b="1" dirty="0" smtClean="0"/>
              <a:t>。</a:t>
            </a:r>
            <a:endParaRPr kumimoji="1" lang="en-US" altLang="zh-CN" b="1" dirty="0" smtClean="0"/>
          </a:p>
          <a:p>
            <a:r>
              <a:rPr kumimoji="1" lang="zh-CN" altLang="en-US" b="1" dirty="0" smtClean="0"/>
              <a:t>队列的这种特性正好与栈相反，叫做</a:t>
            </a:r>
            <a:r>
              <a:rPr kumimoji="1" lang="zh-CN" altLang="en-US" b="1" dirty="0" smtClean="0">
                <a:solidFill>
                  <a:srgbClr val="FF0000"/>
                </a:solidFill>
              </a:rPr>
              <a:t>先进先出</a:t>
            </a:r>
            <a:r>
              <a:rPr kumimoji="1" lang="en-US" altLang="zh-CN" b="1" dirty="0" smtClean="0"/>
              <a:t>FIFO(First In First Out)</a:t>
            </a:r>
            <a:r>
              <a:rPr kumimoji="1" lang="zh-CN" altLang="en-US" b="1" dirty="0" smtClean="0"/>
              <a:t>，前者叫</a:t>
            </a:r>
            <a:r>
              <a:rPr kumimoji="1" lang="zh-CN" altLang="en-US" b="1" dirty="0" smtClean="0">
                <a:solidFill>
                  <a:srgbClr val="FF0000"/>
                </a:solidFill>
              </a:rPr>
              <a:t>先进后出。</a:t>
            </a:r>
            <a:endParaRPr lang="zh-CN" altLang="en-US" dirty="0"/>
          </a:p>
        </p:txBody>
      </p:sp>
    </p:spTree>
    <p:extLst>
      <p:ext uri="{BB962C8B-B14F-4D97-AF65-F5344CB8AC3E}">
        <p14:creationId xmlns:p14="http://schemas.microsoft.com/office/powerpoint/2010/main" val="1456446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队列与“排队”的对比</a:t>
            </a:r>
            <a:endParaRPr lang="zh-CN" altLang="en-US" dirty="0"/>
          </a:p>
        </p:txBody>
      </p:sp>
      <p:graphicFrame>
        <p:nvGraphicFramePr>
          <p:cNvPr id="4" name="内容占位符 3"/>
          <p:cNvGraphicFramePr>
            <a:graphicFrameLocks noGrp="1"/>
          </p:cNvGraphicFramePr>
          <p:nvPr>
            <p:ph idx="1"/>
            <p:extLst/>
          </p:nvPr>
        </p:nvGraphicFramePr>
        <p:xfrm>
          <a:off x="982663" y="1676400"/>
          <a:ext cx="7704138" cy="4229104"/>
        </p:xfrm>
        <a:graphic>
          <a:graphicData uri="http://schemas.openxmlformats.org/drawingml/2006/table">
            <a:tbl>
              <a:tblPr firstRow="1" bandRow="1">
                <a:tableStyleId>{5C22544A-7EE6-4342-B048-85BDC9FD1C3A}</a:tableStyleId>
              </a:tblPr>
              <a:tblGrid>
                <a:gridCol w="3852069"/>
                <a:gridCol w="3852069"/>
              </a:tblGrid>
              <a:tr h="528638">
                <a:tc>
                  <a:txBody>
                    <a:bodyPr/>
                    <a:lstStyle/>
                    <a:p>
                      <a:pPr algn="ctr"/>
                      <a:r>
                        <a:rPr lang="zh-CN" altLang="en-US" sz="2000" dirty="0" smtClean="0">
                          <a:latin typeface="+mj-ea"/>
                          <a:ea typeface="+mj-ea"/>
                        </a:rPr>
                        <a:t>排队</a:t>
                      </a:r>
                      <a:endParaRPr lang="zh-CN" altLang="en-US" sz="2000" dirty="0">
                        <a:latin typeface="+mj-ea"/>
                        <a:ea typeface="+mj-ea"/>
                      </a:endParaRPr>
                    </a:p>
                  </a:txBody>
                  <a:tcPr/>
                </a:tc>
                <a:tc>
                  <a:txBody>
                    <a:bodyPr/>
                    <a:lstStyle/>
                    <a:p>
                      <a:pPr algn="ctr"/>
                      <a:r>
                        <a:rPr lang="zh-CN" altLang="en-US" sz="2000" b="1" kern="1200" dirty="0" smtClean="0">
                          <a:solidFill>
                            <a:schemeClr val="lt1"/>
                          </a:solidFill>
                          <a:latin typeface="+mj-ea"/>
                          <a:ea typeface="+mn-ea"/>
                          <a:cs typeface="+mn-cs"/>
                        </a:rPr>
                        <a:t>队列</a:t>
                      </a:r>
                      <a:endParaRPr lang="zh-CN" altLang="en-US" sz="2000" b="1" kern="1200" dirty="0">
                        <a:solidFill>
                          <a:schemeClr val="lt1"/>
                        </a:solidFill>
                        <a:latin typeface="+mj-ea"/>
                        <a:ea typeface="+mn-ea"/>
                        <a:cs typeface="+mn-cs"/>
                      </a:endParaRPr>
                    </a:p>
                  </a:txBody>
                  <a:tcPr/>
                </a:tc>
              </a:tr>
              <a:tr h="528638">
                <a:tc>
                  <a:txBody>
                    <a:bodyPr/>
                    <a:lstStyle/>
                    <a:p>
                      <a:pPr algn="ctr"/>
                      <a:r>
                        <a:rPr lang="zh-CN" altLang="en-US" sz="2000" dirty="0" smtClean="0">
                          <a:latin typeface="+mj-ea"/>
                          <a:ea typeface="+mj-ea"/>
                        </a:rPr>
                        <a:t>队尾</a:t>
                      </a:r>
                      <a:endParaRPr lang="zh-CN" altLang="en-US" sz="2000" dirty="0">
                        <a:latin typeface="+mj-ea"/>
                        <a:ea typeface="+mj-ea"/>
                      </a:endParaRPr>
                    </a:p>
                  </a:txBody>
                  <a:tcPr/>
                </a:tc>
                <a:tc>
                  <a:txBody>
                    <a:bodyPr/>
                    <a:lstStyle/>
                    <a:p>
                      <a:pPr algn="ctr"/>
                      <a:r>
                        <a:rPr lang="zh-CN" altLang="en-US" sz="2000" dirty="0" smtClean="0">
                          <a:latin typeface="+mj-ea"/>
                          <a:ea typeface="+mj-ea"/>
                        </a:rPr>
                        <a:t>队尾</a:t>
                      </a:r>
                      <a:r>
                        <a:rPr lang="en-US" altLang="zh-CN" sz="2000" dirty="0" smtClean="0">
                          <a:latin typeface="+mj-ea"/>
                          <a:ea typeface="+mj-ea"/>
                        </a:rPr>
                        <a:t>(REAR)</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队头</a:t>
                      </a:r>
                      <a:endParaRPr lang="zh-CN" altLang="en-US" sz="2000" dirty="0">
                        <a:latin typeface="+mj-ea"/>
                        <a:ea typeface="+mj-ea"/>
                      </a:endParaRPr>
                    </a:p>
                  </a:txBody>
                  <a:tcPr/>
                </a:tc>
                <a:tc>
                  <a:txBody>
                    <a:bodyPr/>
                    <a:lstStyle/>
                    <a:p>
                      <a:pPr algn="ctr"/>
                      <a:r>
                        <a:rPr lang="zh-CN" altLang="en-US" sz="2000" dirty="0" smtClean="0">
                          <a:latin typeface="+mj-ea"/>
                          <a:ea typeface="+mj-ea"/>
                        </a:rPr>
                        <a:t>队头</a:t>
                      </a:r>
                      <a:r>
                        <a:rPr lang="en-US" altLang="zh-CN" sz="2000" dirty="0" smtClean="0">
                          <a:latin typeface="+mj-ea"/>
                          <a:ea typeface="+mj-ea"/>
                        </a:rPr>
                        <a:t>(FRONT)</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加入排队</a:t>
                      </a:r>
                      <a:endParaRPr lang="zh-CN" altLang="en-US" sz="2000" dirty="0">
                        <a:latin typeface="+mj-ea"/>
                        <a:ea typeface="+mj-ea"/>
                      </a:endParaRPr>
                    </a:p>
                  </a:txBody>
                  <a:tcPr/>
                </a:tc>
                <a:tc>
                  <a:txBody>
                    <a:bodyPr/>
                    <a:lstStyle/>
                    <a:p>
                      <a:pPr algn="ctr"/>
                      <a:r>
                        <a:rPr lang="zh-CN" altLang="en-US" sz="2000" dirty="0" smtClean="0">
                          <a:latin typeface="+mj-ea"/>
                          <a:ea typeface="+mj-ea"/>
                        </a:rPr>
                        <a:t>进队</a:t>
                      </a:r>
                      <a:r>
                        <a:rPr lang="en-US" altLang="zh-CN" sz="2000" dirty="0" smtClean="0">
                          <a:latin typeface="+mj-ea"/>
                          <a:ea typeface="+mj-ea"/>
                        </a:rPr>
                        <a:t>(ENQUE)</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离开排队</a:t>
                      </a:r>
                      <a:endParaRPr lang="zh-CN" altLang="en-US" sz="2000" dirty="0">
                        <a:latin typeface="+mj-ea"/>
                        <a:ea typeface="+mj-ea"/>
                      </a:endParaRPr>
                    </a:p>
                  </a:txBody>
                  <a:tcPr/>
                </a:tc>
                <a:tc>
                  <a:txBody>
                    <a:bodyPr/>
                    <a:lstStyle/>
                    <a:p>
                      <a:pPr algn="ctr"/>
                      <a:r>
                        <a:rPr lang="zh-CN" altLang="en-US" sz="2000" dirty="0" smtClean="0">
                          <a:latin typeface="+mj-ea"/>
                          <a:ea typeface="+mj-ea"/>
                        </a:rPr>
                        <a:t>出队</a:t>
                      </a:r>
                      <a:r>
                        <a:rPr lang="en-US" altLang="zh-CN" sz="2000" dirty="0" smtClean="0">
                          <a:latin typeface="+mj-ea"/>
                          <a:ea typeface="+mj-ea"/>
                        </a:rPr>
                        <a:t>(DEQUE)</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队伍满了</a:t>
                      </a:r>
                      <a:endParaRPr lang="zh-CN" altLang="en-US" sz="2000" dirty="0">
                        <a:latin typeface="+mj-ea"/>
                        <a:ea typeface="+mj-ea"/>
                      </a:endParaRPr>
                    </a:p>
                  </a:txBody>
                  <a:tcPr/>
                </a:tc>
                <a:tc>
                  <a:txBody>
                    <a:bodyPr/>
                    <a:lstStyle/>
                    <a:p>
                      <a:pPr algn="ctr"/>
                      <a:r>
                        <a:rPr lang="zh-CN" altLang="en-US" sz="2000" dirty="0" smtClean="0">
                          <a:latin typeface="+mj-ea"/>
                          <a:ea typeface="+mj-ea"/>
                        </a:rPr>
                        <a:t>队列满</a:t>
                      </a:r>
                      <a:r>
                        <a:rPr lang="en-US" altLang="zh-CN" sz="2000" dirty="0" smtClean="0">
                          <a:latin typeface="+mj-ea"/>
                          <a:ea typeface="+mj-ea"/>
                        </a:rPr>
                        <a:t>(FULL)</a:t>
                      </a:r>
                      <a:endParaRPr lang="zh-CN" altLang="en-US" sz="2000" dirty="0">
                        <a:latin typeface="+mj-ea"/>
                        <a:ea typeface="+mj-ea"/>
                      </a:endParaRPr>
                    </a:p>
                  </a:txBody>
                  <a:tcPr/>
                </a:tc>
              </a:tr>
              <a:tr h="528638">
                <a:tc>
                  <a:txBody>
                    <a:bodyPr/>
                    <a:lstStyle/>
                    <a:p>
                      <a:pPr algn="ctr"/>
                      <a:r>
                        <a:rPr lang="zh-CN" altLang="en-US" sz="2000" kern="1200" dirty="0" smtClean="0">
                          <a:solidFill>
                            <a:schemeClr val="dk1"/>
                          </a:solidFill>
                          <a:latin typeface="+mj-ea"/>
                          <a:ea typeface="+mn-ea"/>
                          <a:cs typeface="+mn-cs"/>
                        </a:rPr>
                        <a:t>队伍</a:t>
                      </a:r>
                      <a:r>
                        <a:rPr lang="zh-CN" altLang="en-US" sz="2000" dirty="0" smtClean="0">
                          <a:latin typeface="+mj-ea"/>
                          <a:ea typeface="+mj-ea"/>
                        </a:rPr>
                        <a:t>空了</a:t>
                      </a:r>
                      <a:endParaRPr lang="zh-CN" altLang="en-US" sz="2000" dirty="0">
                        <a:latin typeface="+mj-ea"/>
                        <a:ea typeface="+mj-ea"/>
                      </a:endParaRPr>
                    </a:p>
                  </a:txBody>
                  <a:tcPr/>
                </a:tc>
                <a:tc>
                  <a:txBody>
                    <a:bodyPr/>
                    <a:lstStyle/>
                    <a:p>
                      <a:pPr algn="ctr"/>
                      <a:r>
                        <a:rPr lang="zh-CN" altLang="en-US" sz="2000" kern="1200" dirty="0" smtClean="0">
                          <a:solidFill>
                            <a:schemeClr val="dk1"/>
                          </a:solidFill>
                          <a:latin typeface="+mj-ea"/>
                          <a:ea typeface="+mn-ea"/>
                          <a:cs typeface="+mn-cs"/>
                        </a:rPr>
                        <a:t>队列</a:t>
                      </a:r>
                      <a:r>
                        <a:rPr lang="zh-CN" altLang="en-US" sz="2000" dirty="0" smtClean="0">
                          <a:latin typeface="+mj-ea"/>
                          <a:ea typeface="+mj-ea"/>
                        </a:rPr>
                        <a:t>空</a:t>
                      </a:r>
                      <a:r>
                        <a:rPr lang="en-US" altLang="zh-CN" sz="2000" dirty="0" smtClean="0">
                          <a:latin typeface="+mj-ea"/>
                          <a:ea typeface="+mj-ea"/>
                        </a:rPr>
                        <a:t>(EMPTY)</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长度</a:t>
                      </a:r>
                      <a:endParaRPr lang="zh-CN" altLang="en-US" sz="2000" dirty="0">
                        <a:latin typeface="+mj-ea"/>
                        <a:ea typeface="+mj-ea"/>
                      </a:endParaRPr>
                    </a:p>
                  </a:txBody>
                  <a:tcPr/>
                </a:tc>
                <a:tc>
                  <a:txBody>
                    <a:bodyPr/>
                    <a:lstStyle/>
                    <a:p>
                      <a:pPr algn="ctr"/>
                      <a:r>
                        <a:rPr lang="zh-CN" altLang="en-US" sz="2000" dirty="0" smtClean="0">
                          <a:latin typeface="+mj-ea"/>
                          <a:ea typeface="+mj-ea"/>
                        </a:rPr>
                        <a:t>大小</a:t>
                      </a:r>
                      <a:endParaRPr lang="zh-CN" altLang="en-US" sz="2000" dirty="0">
                        <a:latin typeface="+mj-ea"/>
                        <a:ea typeface="+mj-ea"/>
                      </a:endParaRPr>
                    </a:p>
                  </a:txBody>
                  <a:tcPr/>
                </a:tc>
              </a:tr>
            </a:tbl>
          </a:graphicData>
        </a:graphic>
      </p:graphicFrame>
    </p:spTree>
    <p:extLst>
      <p:ext uri="{BB962C8B-B14F-4D97-AF65-F5344CB8AC3E}">
        <p14:creationId xmlns:p14="http://schemas.microsoft.com/office/powerpoint/2010/main" val="1481649832"/>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顺序队列的示例</a:t>
            </a:r>
            <a:endParaRPr lang="zh-CN" altLang="en-US" dirty="0"/>
          </a:p>
        </p:txBody>
      </p:sp>
      <p:grpSp>
        <p:nvGrpSpPr>
          <p:cNvPr id="4" name="Group 26"/>
          <p:cNvGrpSpPr>
            <a:grpSpLocks/>
          </p:cNvGrpSpPr>
          <p:nvPr/>
        </p:nvGrpSpPr>
        <p:grpSpPr bwMode="auto">
          <a:xfrm>
            <a:off x="1945378" y="1980303"/>
            <a:ext cx="5791200" cy="1327150"/>
            <a:chOff x="930" y="2659"/>
            <a:chExt cx="3648" cy="836"/>
          </a:xfrm>
        </p:grpSpPr>
        <p:sp>
          <p:nvSpPr>
            <p:cNvPr id="5" name="Rectangle 5"/>
            <p:cNvSpPr>
              <a:spLocks noChangeArrowheads="1"/>
            </p:cNvSpPr>
            <p:nvPr/>
          </p:nvSpPr>
          <p:spPr bwMode="auto">
            <a:xfrm>
              <a:off x="1252" y="2659"/>
              <a:ext cx="429" cy="313"/>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a</a:t>
              </a:r>
              <a:r>
                <a:rPr lang="en-US" altLang="zh-CN" b="1" baseline="-25000">
                  <a:latin typeface="+mj-ea"/>
                  <a:ea typeface="+mj-ea"/>
                </a:rPr>
                <a:t>0</a:t>
              </a:r>
            </a:p>
          </p:txBody>
        </p:sp>
        <p:sp>
          <p:nvSpPr>
            <p:cNvPr id="6" name="Rectangle 6"/>
            <p:cNvSpPr>
              <a:spLocks noChangeArrowheads="1"/>
            </p:cNvSpPr>
            <p:nvPr/>
          </p:nvSpPr>
          <p:spPr bwMode="auto">
            <a:xfrm>
              <a:off x="1681" y="2659"/>
              <a:ext cx="429" cy="313"/>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a</a:t>
              </a:r>
              <a:r>
                <a:rPr lang="en-US" altLang="zh-CN" b="1" baseline="-25000">
                  <a:latin typeface="+mj-ea"/>
                  <a:ea typeface="+mj-ea"/>
                </a:rPr>
                <a:t>1</a:t>
              </a:r>
            </a:p>
          </p:txBody>
        </p:sp>
        <p:sp>
          <p:nvSpPr>
            <p:cNvPr id="7" name="Rectangle 7"/>
            <p:cNvSpPr>
              <a:spLocks noChangeArrowheads="1"/>
            </p:cNvSpPr>
            <p:nvPr/>
          </p:nvSpPr>
          <p:spPr bwMode="auto">
            <a:xfrm>
              <a:off x="2110" y="2659"/>
              <a:ext cx="429" cy="313"/>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a</a:t>
              </a:r>
              <a:r>
                <a:rPr lang="en-US" altLang="zh-CN" b="1" baseline="-25000">
                  <a:latin typeface="+mj-ea"/>
                  <a:ea typeface="+mj-ea"/>
                </a:rPr>
                <a:t>2</a:t>
              </a:r>
            </a:p>
          </p:txBody>
        </p:sp>
        <p:sp>
          <p:nvSpPr>
            <p:cNvPr id="8" name="Rectangle 8"/>
            <p:cNvSpPr>
              <a:spLocks noChangeArrowheads="1"/>
            </p:cNvSpPr>
            <p:nvPr/>
          </p:nvSpPr>
          <p:spPr bwMode="auto">
            <a:xfrm>
              <a:off x="2539" y="2659"/>
              <a:ext cx="430" cy="313"/>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a:t>
              </a:r>
            </a:p>
          </p:txBody>
        </p:sp>
        <p:sp>
          <p:nvSpPr>
            <p:cNvPr id="9" name="Rectangle 9"/>
            <p:cNvSpPr>
              <a:spLocks noChangeArrowheads="1"/>
            </p:cNvSpPr>
            <p:nvPr/>
          </p:nvSpPr>
          <p:spPr bwMode="auto">
            <a:xfrm>
              <a:off x="3827" y="2659"/>
              <a:ext cx="429" cy="313"/>
            </a:xfrm>
            <a:prstGeom prst="rect">
              <a:avLst/>
            </a:prstGeom>
            <a:solidFill>
              <a:schemeClr val="accent1"/>
            </a:solidFill>
            <a:ln w="9525">
              <a:solidFill>
                <a:schemeClr val="tx1"/>
              </a:solidFill>
              <a:miter lim="800000"/>
              <a:headEnd/>
              <a:tailEnd/>
            </a:ln>
          </p:spPr>
          <p:txBody>
            <a:bodyPr/>
            <a:lstStyle/>
            <a:p>
              <a:endParaRPr lang="zh-CN" altLang="en-US">
                <a:latin typeface="+mj-ea"/>
                <a:ea typeface="+mj-ea"/>
              </a:endParaRPr>
            </a:p>
          </p:txBody>
        </p:sp>
        <p:sp>
          <p:nvSpPr>
            <p:cNvPr id="10" name="Rectangle 10"/>
            <p:cNvSpPr>
              <a:spLocks noChangeArrowheads="1"/>
            </p:cNvSpPr>
            <p:nvPr/>
          </p:nvSpPr>
          <p:spPr bwMode="auto">
            <a:xfrm>
              <a:off x="3398" y="2659"/>
              <a:ext cx="429" cy="313"/>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a</a:t>
              </a:r>
              <a:r>
                <a:rPr lang="en-US" altLang="zh-CN" b="1" baseline="-25000">
                  <a:latin typeface="+mj-ea"/>
                  <a:ea typeface="+mj-ea"/>
                </a:rPr>
                <a:t>n-1</a:t>
              </a:r>
            </a:p>
          </p:txBody>
        </p:sp>
        <p:sp>
          <p:nvSpPr>
            <p:cNvPr id="11" name="Rectangle 11"/>
            <p:cNvSpPr>
              <a:spLocks noChangeArrowheads="1"/>
            </p:cNvSpPr>
            <p:nvPr/>
          </p:nvSpPr>
          <p:spPr bwMode="auto">
            <a:xfrm>
              <a:off x="2969" y="2659"/>
              <a:ext cx="429" cy="313"/>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a:t>
              </a:r>
            </a:p>
          </p:txBody>
        </p:sp>
        <p:sp>
          <p:nvSpPr>
            <p:cNvPr id="12" name="Line 12"/>
            <p:cNvSpPr>
              <a:spLocks noChangeShapeType="1"/>
            </p:cNvSpPr>
            <p:nvPr/>
          </p:nvSpPr>
          <p:spPr bwMode="auto">
            <a:xfrm flipH="1">
              <a:off x="930" y="2659"/>
              <a:ext cx="322" cy="1"/>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13" name="Line 13"/>
            <p:cNvSpPr>
              <a:spLocks noChangeShapeType="1"/>
            </p:cNvSpPr>
            <p:nvPr/>
          </p:nvSpPr>
          <p:spPr bwMode="auto">
            <a:xfrm flipH="1">
              <a:off x="930" y="2972"/>
              <a:ext cx="322" cy="1"/>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14" name="Line 14"/>
            <p:cNvSpPr>
              <a:spLocks noChangeShapeType="1"/>
            </p:cNvSpPr>
            <p:nvPr/>
          </p:nvSpPr>
          <p:spPr bwMode="auto">
            <a:xfrm flipH="1">
              <a:off x="4256" y="2659"/>
              <a:ext cx="322" cy="1"/>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15" name="Line 15"/>
            <p:cNvSpPr>
              <a:spLocks noChangeShapeType="1"/>
            </p:cNvSpPr>
            <p:nvPr/>
          </p:nvSpPr>
          <p:spPr bwMode="auto">
            <a:xfrm flipH="1">
              <a:off x="4256" y="2972"/>
              <a:ext cx="322" cy="1"/>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16" name="Rectangle 16"/>
            <p:cNvSpPr>
              <a:spLocks noChangeArrowheads="1"/>
            </p:cNvSpPr>
            <p:nvPr/>
          </p:nvSpPr>
          <p:spPr bwMode="auto">
            <a:xfrm>
              <a:off x="1252" y="3182"/>
              <a:ext cx="506" cy="313"/>
            </a:xfrm>
            <a:prstGeom prst="rect">
              <a:avLst/>
            </a:prstGeom>
            <a:noFill/>
            <a:ln w="9525">
              <a:noFill/>
              <a:miter lim="800000"/>
              <a:headEnd/>
              <a:tailEnd/>
            </a:ln>
          </p:spPr>
          <p:txBody>
            <a:bodyPr/>
            <a:lstStyle/>
            <a:p>
              <a:pPr algn="just" eaLnBrk="0" hangingPunct="0"/>
              <a:r>
                <a:rPr lang="en-US" altLang="zh-CN" b="1" dirty="0">
                  <a:latin typeface="+mj-ea"/>
                  <a:ea typeface="+mj-ea"/>
                </a:rPr>
                <a:t>front</a:t>
              </a:r>
            </a:p>
          </p:txBody>
        </p:sp>
        <p:sp>
          <p:nvSpPr>
            <p:cNvPr id="17" name="Line 17"/>
            <p:cNvSpPr>
              <a:spLocks noChangeShapeType="1"/>
            </p:cNvSpPr>
            <p:nvPr/>
          </p:nvSpPr>
          <p:spPr bwMode="auto">
            <a:xfrm flipV="1">
              <a:off x="1466" y="2972"/>
              <a:ext cx="0" cy="209"/>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18" name="Rectangle 18"/>
            <p:cNvSpPr>
              <a:spLocks noChangeArrowheads="1"/>
            </p:cNvSpPr>
            <p:nvPr/>
          </p:nvSpPr>
          <p:spPr bwMode="auto">
            <a:xfrm>
              <a:off x="2003" y="3181"/>
              <a:ext cx="1058" cy="312"/>
            </a:xfrm>
            <a:prstGeom prst="rect">
              <a:avLst/>
            </a:prstGeom>
            <a:noFill/>
            <a:ln w="9525">
              <a:noFill/>
              <a:miter lim="800000"/>
              <a:headEnd/>
              <a:tailEnd/>
            </a:ln>
          </p:spPr>
          <p:txBody>
            <a:bodyPr/>
            <a:lstStyle/>
            <a:p>
              <a:pPr algn="just" eaLnBrk="0" hangingPunct="0"/>
              <a:r>
                <a:rPr lang="zh-CN" altLang="en-US" b="1">
                  <a:solidFill>
                    <a:srgbClr val="006600"/>
                  </a:solidFill>
                  <a:latin typeface="+mj-ea"/>
                  <a:ea typeface="+mj-ea"/>
                </a:rPr>
                <a:t>元素移动</a:t>
              </a:r>
              <a:r>
                <a:rPr lang="zh-CN" altLang="en-US" b="1">
                  <a:latin typeface="+mj-ea"/>
                  <a:ea typeface="+mj-ea"/>
                </a:rPr>
                <a:t>方向</a:t>
              </a:r>
            </a:p>
          </p:txBody>
        </p:sp>
        <p:sp>
          <p:nvSpPr>
            <p:cNvPr id="19" name="Line 19"/>
            <p:cNvSpPr>
              <a:spLocks noChangeShapeType="1"/>
            </p:cNvSpPr>
            <p:nvPr/>
          </p:nvSpPr>
          <p:spPr bwMode="auto">
            <a:xfrm flipH="1">
              <a:off x="2003" y="3181"/>
              <a:ext cx="966" cy="1"/>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20" name="Rectangle 20"/>
            <p:cNvSpPr>
              <a:spLocks noChangeArrowheads="1"/>
            </p:cNvSpPr>
            <p:nvPr/>
          </p:nvSpPr>
          <p:spPr bwMode="auto">
            <a:xfrm>
              <a:off x="3398" y="3181"/>
              <a:ext cx="429" cy="312"/>
            </a:xfrm>
            <a:prstGeom prst="rect">
              <a:avLst/>
            </a:prstGeom>
            <a:noFill/>
            <a:ln w="9525">
              <a:noFill/>
              <a:miter lim="800000"/>
              <a:headEnd/>
              <a:tailEnd/>
            </a:ln>
          </p:spPr>
          <p:txBody>
            <a:bodyPr/>
            <a:lstStyle/>
            <a:p>
              <a:pPr algn="just" eaLnBrk="0" hangingPunct="0"/>
              <a:r>
                <a:rPr lang="en-US" altLang="zh-CN" b="1">
                  <a:latin typeface="+mj-ea"/>
                  <a:ea typeface="+mj-ea"/>
                </a:rPr>
                <a:t>rear</a:t>
              </a:r>
            </a:p>
          </p:txBody>
        </p:sp>
        <p:sp>
          <p:nvSpPr>
            <p:cNvPr id="21" name="Line 21"/>
            <p:cNvSpPr>
              <a:spLocks noChangeShapeType="1"/>
            </p:cNvSpPr>
            <p:nvPr/>
          </p:nvSpPr>
          <p:spPr bwMode="auto">
            <a:xfrm flipV="1">
              <a:off x="3612" y="2972"/>
              <a:ext cx="0" cy="209"/>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grpSp>
      <p:sp>
        <p:nvSpPr>
          <p:cNvPr id="26" name="Text Box 27"/>
          <p:cNvSpPr txBox="1">
            <a:spLocks noChangeArrowheads="1"/>
          </p:cNvSpPr>
          <p:nvPr/>
        </p:nvSpPr>
        <p:spPr bwMode="auto">
          <a:xfrm>
            <a:off x="936625" y="3582091"/>
            <a:ext cx="8207375" cy="1815882"/>
          </a:xfrm>
          <a:prstGeom prst="rect">
            <a:avLst/>
          </a:prstGeom>
          <a:noFill/>
          <a:ln w="9525">
            <a:noFill/>
            <a:miter lim="800000"/>
            <a:headEnd/>
            <a:tailEnd/>
          </a:ln>
          <a:effectLst/>
        </p:spPr>
        <p:txBody>
          <a:bodyPr>
            <a:spAutoFit/>
          </a:bodyPr>
          <a:lstStyle/>
          <a:p>
            <a:r>
              <a:rPr lang="zh-CN" altLang="en-US" sz="2800" dirty="0" smtClean="0">
                <a:solidFill>
                  <a:srgbClr val="0000CC"/>
                </a:solidFill>
                <a:latin typeface="+mj-ea"/>
                <a:ea typeface="+mj-ea"/>
              </a:rPr>
              <a:t>如图所</a:t>
            </a:r>
            <a:r>
              <a:rPr lang="zh-CN" altLang="en-US" sz="2800" dirty="0">
                <a:solidFill>
                  <a:srgbClr val="0000CC"/>
                </a:solidFill>
                <a:latin typeface="+mj-ea"/>
                <a:ea typeface="+mj-ea"/>
              </a:rPr>
              <a:t>示队列随队尾加入元素，队尾</a:t>
            </a:r>
            <a:r>
              <a:rPr lang="en-US" altLang="zh-CN" sz="2800" dirty="0">
                <a:solidFill>
                  <a:srgbClr val="0000CC"/>
                </a:solidFill>
                <a:latin typeface="+mj-ea"/>
                <a:ea typeface="+mj-ea"/>
              </a:rPr>
              <a:t>(rear)</a:t>
            </a:r>
            <a:r>
              <a:rPr lang="zh-CN" altLang="en-US" sz="2800" dirty="0">
                <a:solidFill>
                  <a:srgbClr val="0000CC"/>
                </a:solidFill>
                <a:latin typeface="+mj-ea"/>
                <a:ea typeface="+mj-ea"/>
              </a:rPr>
              <a:t>不断向后移；而随队头元素的出队，则队头</a:t>
            </a:r>
            <a:r>
              <a:rPr lang="en-US" altLang="zh-CN" sz="2800" dirty="0">
                <a:solidFill>
                  <a:srgbClr val="0000CC"/>
                </a:solidFill>
                <a:latin typeface="+mj-ea"/>
                <a:ea typeface="+mj-ea"/>
              </a:rPr>
              <a:t>(front)</a:t>
            </a:r>
            <a:r>
              <a:rPr lang="zh-CN" altLang="en-US" sz="2800" dirty="0">
                <a:solidFill>
                  <a:srgbClr val="0000CC"/>
                </a:solidFill>
                <a:latin typeface="+mj-ea"/>
                <a:ea typeface="+mj-ea"/>
              </a:rPr>
              <a:t>也不断后移，即</a:t>
            </a:r>
            <a:r>
              <a:rPr lang="zh-CN" altLang="en-US" sz="2800" dirty="0">
                <a:solidFill>
                  <a:srgbClr val="FF0000"/>
                </a:solidFill>
                <a:latin typeface="+mj-ea"/>
                <a:ea typeface="+mj-ea"/>
              </a:rPr>
              <a:t>位置在变</a:t>
            </a:r>
            <a:r>
              <a:rPr lang="zh-CN" altLang="en-US" sz="2800" dirty="0">
                <a:solidFill>
                  <a:srgbClr val="0000CC"/>
                </a:solidFill>
                <a:latin typeface="+mj-ea"/>
                <a:ea typeface="+mj-ea"/>
              </a:rPr>
              <a:t>（如要位置不变，</a:t>
            </a:r>
            <a:r>
              <a:rPr lang="zh-CN" altLang="en-US" sz="2800" dirty="0">
                <a:solidFill>
                  <a:srgbClr val="006600"/>
                </a:solidFill>
                <a:latin typeface="+mj-ea"/>
                <a:ea typeface="+mj-ea"/>
              </a:rPr>
              <a:t>移动元素</a:t>
            </a:r>
            <a:r>
              <a:rPr lang="zh-CN" altLang="en-US" sz="2800" dirty="0">
                <a:solidFill>
                  <a:srgbClr val="0000CC"/>
                </a:solidFill>
                <a:latin typeface="+mj-ea"/>
                <a:ea typeface="+mj-ea"/>
              </a:rPr>
              <a:t>工作量也太大）。</a:t>
            </a:r>
            <a:r>
              <a:rPr lang="zh-CN" altLang="en-US" sz="2800" dirty="0">
                <a:latin typeface="+mj-ea"/>
                <a:ea typeface="+mj-ea"/>
              </a:rPr>
              <a:t> </a:t>
            </a:r>
          </a:p>
        </p:txBody>
      </p:sp>
    </p:spTree>
    <p:extLst>
      <p:ext uri="{BB962C8B-B14F-4D97-AF65-F5344CB8AC3E}">
        <p14:creationId xmlns:p14="http://schemas.microsoft.com/office/powerpoint/2010/main" val="2015839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edge">
                                      <p:cBhvr>
                                        <p:cTn id="1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顺序队列的缺点</a:t>
            </a:r>
            <a:endParaRPr lang="zh-CN" altLang="en-US" dirty="0"/>
          </a:p>
        </p:txBody>
      </p:sp>
      <p:sp>
        <p:nvSpPr>
          <p:cNvPr id="11" name="Rectangle 222"/>
          <p:cNvSpPr>
            <a:spLocks noChangeArrowheads="1"/>
          </p:cNvSpPr>
          <p:nvPr/>
        </p:nvSpPr>
        <p:spPr bwMode="auto">
          <a:xfrm>
            <a:off x="4441343" y="6169786"/>
            <a:ext cx="1273175" cy="412750"/>
          </a:xfrm>
          <a:prstGeom prst="rect">
            <a:avLst/>
          </a:prstGeom>
          <a:noFill/>
          <a:ln w="9525">
            <a:noFill/>
            <a:miter lim="800000"/>
            <a:headEnd/>
            <a:tailEnd/>
          </a:ln>
        </p:spPr>
        <p:txBody>
          <a:bodyPr/>
          <a:lstStyle/>
          <a:p>
            <a:r>
              <a:rPr lang="en-US" altLang="zh-CN" sz="2000" b="1" dirty="0">
                <a:latin typeface="+mj-ea"/>
                <a:ea typeface="+mj-ea"/>
                <a:cs typeface="Times New Roman" pitchFamily="18" charset="0"/>
              </a:rPr>
              <a:t>BCD</a:t>
            </a:r>
            <a:r>
              <a:rPr lang="zh-CN" altLang="en-US" sz="2000" b="1" dirty="0">
                <a:latin typeface="+mj-ea"/>
                <a:ea typeface="+mj-ea"/>
                <a:cs typeface="Times New Roman" pitchFamily="18" charset="0"/>
              </a:rPr>
              <a:t>进队</a:t>
            </a:r>
            <a:endParaRPr lang="zh-CN" altLang="en-US" sz="2000" b="1" dirty="0">
              <a:latin typeface="+mj-ea"/>
              <a:ea typeface="+mj-ea"/>
            </a:endParaRPr>
          </a:p>
        </p:txBody>
      </p:sp>
      <p:grpSp>
        <p:nvGrpSpPr>
          <p:cNvPr id="92" name="组合 91"/>
          <p:cNvGrpSpPr/>
          <p:nvPr/>
        </p:nvGrpSpPr>
        <p:grpSpPr>
          <a:xfrm>
            <a:off x="1066178" y="5340627"/>
            <a:ext cx="1160879" cy="622852"/>
            <a:chOff x="1066178" y="5340627"/>
            <a:chExt cx="1160879" cy="622852"/>
          </a:xfrm>
        </p:grpSpPr>
        <p:sp>
          <p:nvSpPr>
            <p:cNvPr id="83" name="Rectangle 272"/>
            <p:cNvSpPr>
              <a:spLocks noChangeArrowheads="1"/>
            </p:cNvSpPr>
            <p:nvPr/>
          </p:nvSpPr>
          <p:spPr bwMode="auto">
            <a:xfrm>
              <a:off x="1113183" y="5340627"/>
              <a:ext cx="801268" cy="331303"/>
            </a:xfrm>
            <a:prstGeom prst="rect">
              <a:avLst/>
            </a:prstGeom>
            <a:noFill/>
            <a:ln w="9525">
              <a:noFill/>
              <a:miter lim="800000"/>
              <a:headEnd/>
              <a:tailEnd/>
            </a:ln>
          </p:spPr>
          <p:txBody>
            <a:bodyPr/>
            <a:lstStyle/>
            <a:p>
              <a:r>
                <a:rPr lang="en-US" altLang="zh-CN" b="1" dirty="0">
                  <a:latin typeface="+mj-ea"/>
                  <a:ea typeface="+mj-ea"/>
                  <a:cs typeface="Times New Roman" pitchFamily="18" charset="0"/>
                </a:rPr>
                <a:t>rear</a:t>
              </a:r>
              <a:endParaRPr lang="en-US" altLang="zh-CN" b="1" dirty="0">
                <a:latin typeface="+mj-ea"/>
                <a:ea typeface="+mj-ea"/>
              </a:endParaRPr>
            </a:p>
            <a:p>
              <a:pPr eaLnBrk="0" hangingPunct="0"/>
              <a:endParaRPr lang="en-US" altLang="zh-CN" b="1" dirty="0">
                <a:latin typeface="+mj-ea"/>
                <a:ea typeface="+mj-ea"/>
              </a:endParaRPr>
            </a:p>
          </p:txBody>
        </p:sp>
        <p:sp>
          <p:nvSpPr>
            <p:cNvPr id="84" name="Line 258"/>
            <p:cNvSpPr>
              <a:spLocks noChangeShapeType="1"/>
            </p:cNvSpPr>
            <p:nvPr/>
          </p:nvSpPr>
          <p:spPr bwMode="auto">
            <a:xfrm>
              <a:off x="1816564" y="5764697"/>
              <a:ext cx="410493"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sp>
          <p:nvSpPr>
            <p:cNvPr id="81" name="Rectangle 273"/>
            <p:cNvSpPr>
              <a:spLocks noChangeArrowheads="1"/>
            </p:cNvSpPr>
            <p:nvPr/>
          </p:nvSpPr>
          <p:spPr bwMode="auto">
            <a:xfrm>
              <a:off x="1066178" y="5596079"/>
              <a:ext cx="789126" cy="367400"/>
            </a:xfrm>
            <a:prstGeom prst="rect">
              <a:avLst/>
            </a:prstGeom>
            <a:noFill/>
            <a:ln w="9525">
              <a:noFill/>
              <a:miter lim="800000"/>
              <a:headEnd/>
              <a:tailEnd/>
            </a:ln>
          </p:spPr>
          <p:txBody>
            <a:bodyPr/>
            <a:lstStyle/>
            <a:p>
              <a:r>
                <a:rPr lang="en-US" altLang="zh-CN" b="1" dirty="0">
                  <a:latin typeface="+mj-ea"/>
                  <a:ea typeface="+mj-ea"/>
                  <a:cs typeface="Times New Roman" pitchFamily="18" charset="0"/>
                </a:rPr>
                <a:t>front</a:t>
              </a:r>
              <a:endParaRPr lang="en-US" altLang="zh-CN" b="1" dirty="0">
                <a:latin typeface="+mj-ea"/>
                <a:ea typeface="+mj-ea"/>
              </a:endParaRPr>
            </a:p>
          </p:txBody>
        </p:sp>
        <p:sp>
          <p:nvSpPr>
            <p:cNvPr id="82" name="Line 257"/>
            <p:cNvSpPr>
              <a:spLocks noChangeShapeType="1"/>
            </p:cNvSpPr>
            <p:nvPr/>
          </p:nvSpPr>
          <p:spPr bwMode="auto">
            <a:xfrm>
              <a:off x="1850266" y="5527193"/>
              <a:ext cx="363538"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grpSp>
      <p:grpSp>
        <p:nvGrpSpPr>
          <p:cNvPr id="7" name="Group 259"/>
          <p:cNvGrpSpPr>
            <a:grpSpLocks/>
          </p:cNvGrpSpPr>
          <p:nvPr/>
        </p:nvGrpSpPr>
        <p:grpSpPr bwMode="auto">
          <a:xfrm>
            <a:off x="2033175" y="1769028"/>
            <a:ext cx="576263" cy="3306763"/>
            <a:chOff x="2700" y="10020"/>
            <a:chExt cx="900" cy="3744"/>
          </a:xfrm>
        </p:grpSpPr>
        <p:sp>
          <p:nvSpPr>
            <p:cNvPr id="73" name="Rectangle 267"/>
            <p:cNvSpPr>
              <a:spLocks noChangeArrowheads="1"/>
            </p:cNvSpPr>
            <p:nvPr/>
          </p:nvSpPr>
          <p:spPr bwMode="auto">
            <a:xfrm>
              <a:off x="2700" y="11892"/>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74" name="Rectangle 266"/>
            <p:cNvSpPr>
              <a:spLocks noChangeArrowheads="1"/>
            </p:cNvSpPr>
            <p:nvPr/>
          </p:nvSpPr>
          <p:spPr bwMode="auto">
            <a:xfrm>
              <a:off x="2700" y="12360"/>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75" name="Rectangle 265"/>
            <p:cNvSpPr>
              <a:spLocks noChangeArrowheads="1"/>
            </p:cNvSpPr>
            <p:nvPr/>
          </p:nvSpPr>
          <p:spPr bwMode="auto">
            <a:xfrm>
              <a:off x="2700" y="13296"/>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76" name="Rectangle 264"/>
            <p:cNvSpPr>
              <a:spLocks noChangeArrowheads="1"/>
            </p:cNvSpPr>
            <p:nvPr/>
          </p:nvSpPr>
          <p:spPr bwMode="auto">
            <a:xfrm>
              <a:off x="2700" y="12828"/>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77" name="Rectangle 263"/>
            <p:cNvSpPr>
              <a:spLocks noChangeArrowheads="1"/>
            </p:cNvSpPr>
            <p:nvPr/>
          </p:nvSpPr>
          <p:spPr bwMode="auto">
            <a:xfrm>
              <a:off x="2700" y="10020"/>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78" name="Rectangle 262"/>
            <p:cNvSpPr>
              <a:spLocks noChangeArrowheads="1"/>
            </p:cNvSpPr>
            <p:nvPr/>
          </p:nvSpPr>
          <p:spPr bwMode="auto">
            <a:xfrm>
              <a:off x="2700" y="10488"/>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79" name="Rectangle 261"/>
            <p:cNvSpPr>
              <a:spLocks noChangeArrowheads="1"/>
            </p:cNvSpPr>
            <p:nvPr/>
          </p:nvSpPr>
          <p:spPr bwMode="auto">
            <a:xfrm>
              <a:off x="2700" y="10956"/>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80" name="Rectangle 260"/>
            <p:cNvSpPr>
              <a:spLocks noChangeArrowheads="1"/>
            </p:cNvSpPr>
            <p:nvPr/>
          </p:nvSpPr>
          <p:spPr bwMode="auto">
            <a:xfrm>
              <a:off x="2700" y="11424"/>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grpSp>
      <p:sp>
        <p:nvSpPr>
          <p:cNvPr id="13" name="Rectangle 220"/>
          <p:cNvSpPr>
            <a:spLocks noChangeArrowheads="1"/>
          </p:cNvSpPr>
          <p:nvPr/>
        </p:nvSpPr>
        <p:spPr bwMode="auto">
          <a:xfrm>
            <a:off x="1937856" y="6196290"/>
            <a:ext cx="792163" cy="412750"/>
          </a:xfrm>
          <a:prstGeom prst="rect">
            <a:avLst/>
          </a:prstGeom>
          <a:noFill/>
          <a:ln w="9525">
            <a:noFill/>
            <a:miter lim="800000"/>
            <a:headEnd/>
            <a:tailEnd/>
          </a:ln>
        </p:spPr>
        <p:txBody>
          <a:bodyPr/>
          <a:lstStyle/>
          <a:p>
            <a:pPr algn="ctr"/>
            <a:r>
              <a:rPr lang="zh-CN" altLang="en-US" sz="2000" b="1" dirty="0">
                <a:latin typeface="+mj-ea"/>
                <a:ea typeface="+mj-ea"/>
                <a:cs typeface="Times New Roman" pitchFamily="18" charset="0"/>
              </a:rPr>
              <a:t>空队</a:t>
            </a:r>
            <a:endParaRPr lang="zh-CN" altLang="en-US" sz="2000" b="1" dirty="0">
              <a:latin typeface="+mj-ea"/>
              <a:ea typeface="+mj-ea"/>
            </a:endParaRPr>
          </a:p>
        </p:txBody>
      </p:sp>
      <p:sp>
        <p:nvSpPr>
          <p:cNvPr id="15" name="Rectangle 205"/>
          <p:cNvSpPr>
            <a:spLocks noChangeArrowheads="1"/>
          </p:cNvSpPr>
          <p:nvPr/>
        </p:nvSpPr>
        <p:spPr bwMode="auto">
          <a:xfrm>
            <a:off x="5881205" y="6156534"/>
            <a:ext cx="1273175" cy="412750"/>
          </a:xfrm>
          <a:prstGeom prst="rect">
            <a:avLst/>
          </a:prstGeom>
          <a:noFill/>
          <a:ln w="9525">
            <a:noFill/>
            <a:miter lim="800000"/>
            <a:headEnd/>
            <a:tailEnd/>
          </a:ln>
        </p:spPr>
        <p:txBody>
          <a:bodyPr/>
          <a:lstStyle/>
          <a:p>
            <a:r>
              <a:rPr lang="en-US" altLang="zh-CN" sz="2000" b="1" dirty="0">
                <a:latin typeface="+mj-ea"/>
                <a:ea typeface="+mj-ea"/>
                <a:cs typeface="Times New Roman" pitchFamily="18" charset="0"/>
              </a:rPr>
              <a:t>AB</a:t>
            </a:r>
            <a:r>
              <a:rPr lang="zh-CN" altLang="en-US" sz="2000" b="1" dirty="0">
                <a:latin typeface="+mj-ea"/>
                <a:ea typeface="+mj-ea"/>
                <a:cs typeface="Times New Roman" pitchFamily="18" charset="0"/>
              </a:rPr>
              <a:t>出队</a:t>
            </a:r>
            <a:endParaRPr lang="zh-CN" altLang="en-US" sz="2000" b="1" dirty="0">
              <a:latin typeface="+mj-ea"/>
              <a:ea typeface="+mj-ea"/>
            </a:endParaRPr>
          </a:p>
        </p:txBody>
      </p:sp>
      <p:sp>
        <p:nvSpPr>
          <p:cNvPr id="16" name="Rectangle 204"/>
          <p:cNvSpPr>
            <a:spLocks noChangeArrowheads="1"/>
          </p:cNvSpPr>
          <p:nvPr/>
        </p:nvSpPr>
        <p:spPr bwMode="auto">
          <a:xfrm>
            <a:off x="7158177" y="6169786"/>
            <a:ext cx="1455738" cy="412750"/>
          </a:xfrm>
          <a:prstGeom prst="rect">
            <a:avLst/>
          </a:prstGeom>
          <a:noFill/>
          <a:ln w="9525">
            <a:noFill/>
            <a:miter lim="800000"/>
            <a:headEnd/>
            <a:tailEnd/>
          </a:ln>
        </p:spPr>
        <p:txBody>
          <a:bodyPr/>
          <a:lstStyle/>
          <a:p>
            <a:r>
              <a:rPr lang="en-US" altLang="zh-CN" sz="2000" b="1" dirty="0">
                <a:latin typeface="+mj-ea"/>
                <a:ea typeface="+mj-ea"/>
                <a:cs typeface="Times New Roman" pitchFamily="18" charset="0"/>
              </a:rPr>
              <a:t>EFGH</a:t>
            </a:r>
            <a:r>
              <a:rPr lang="zh-CN" altLang="en-US" sz="2000" b="1" dirty="0">
                <a:latin typeface="+mj-ea"/>
                <a:ea typeface="+mj-ea"/>
                <a:cs typeface="Times New Roman" pitchFamily="18" charset="0"/>
              </a:rPr>
              <a:t>进队</a:t>
            </a:r>
            <a:endParaRPr lang="zh-CN" altLang="en-US" sz="2000" b="1" dirty="0">
              <a:latin typeface="+mj-ea"/>
              <a:ea typeface="+mj-ea"/>
            </a:endParaRPr>
          </a:p>
        </p:txBody>
      </p:sp>
      <p:sp>
        <p:nvSpPr>
          <p:cNvPr id="12" name="Rectangle 221"/>
          <p:cNvSpPr>
            <a:spLocks noChangeArrowheads="1"/>
          </p:cNvSpPr>
          <p:nvPr/>
        </p:nvSpPr>
        <p:spPr bwMode="auto">
          <a:xfrm>
            <a:off x="3178936" y="6196291"/>
            <a:ext cx="1090613" cy="412750"/>
          </a:xfrm>
          <a:prstGeom prst="rect">
            <a:avLst/>
          </a:prstGeom>
          <a:noFill/>
          <a:ln w="9525">
            <a:noFill/>
            <a:miter lim="800000"/>
            <a:headEnd/>
            <a:tailEnd/>
          </a:ln>
        </p:spPr>
        <p:txBody>
          <a:bodyPr/>
          <a:lstStyle/>
          <a:p>
            <a:r>
              <a:rPr lang="en-US" altLang="zh-CN" sz="2000" b="1" dirty="0">
                <a:latin typeface="+mj-ea"/>
                <a:ea typeface="+mj-ea"/>
                <a:cs typeface="Times New Roman" pitchFamily="18" charset="0"/>
              </a:rPr>
              <a:t>A</a:t>
            </a:r>
            <a:r>
              <a:rPr lang="zh-CN" altLang="en-US" sz="2000" b="1" dirty="0">
                <a:latin typeface="+mj-ea"/>
                <a:ea typeface="+mj-ea"/>
                <a:cs typeface="Times New Roman" pitchFamily="18" charset="0"/>
              </a:rPr>
              <a:t>进队</a:t>
            </a:r>
            <a:endParaRPr lang="zh-CN" altLang="en-US" sz="2000" b="1" dirty="0">
              <a:latin typeface="+mj-ea"/>
              <a:ea typeface="+mj-ea"/>
            </a:endParaRPr>
          </a:p>
        </p:txBody>
      </p:sp>
      <p:grpSp>
        <p:nvGrpSpPr>
          <p:cNvPr id="93" name="组合 92"/>
          <p:cNvGrpSpPr/>
          <p:nvPr/>
        </p:nvGrpSpPr>
        <p:grpSpPr>
          <a:xfrm>
            <a:off x="2569681" y="1755776"/>
            <a:ext cx="1368426" cy="3529013"/>
            <a:chOff x="2609437" y="1769028"/>
            <a:chExt cx="1368426" cy="3529013"/>
          </a:xfrm>
        </p:grpSpPr>
        <p:grpSp>
          <p:nvGrpSpPr>
            <p:cNvPr id="8" name="Group 248"/>
            <p:cNvGrpSpPr>
              <a:grpSpLocks/>
            </p:cNvGrpSpPr>
            <p:nvPr/>
          </p:nvGrpSpPr>
          <p:grpSpPr bwMode="auto">
            <a:xfrm>
              <a:off x="3401600" y="1769028"/>
              <a:ext cx="576263" cy="3306763"/>
              <a:chOff x="4320" y="10020"/>
              <a:chExt cx="900" cy="3744"/>
            </a:xfrm>
          </p:grpSpPr>
          <p:sp>
            <p:nvSpPr>
              <p:cNvPr id="65" name="Rectangle 256"/>
              <p:cNvSpPr>
                <a:spLocks noChangeArrowheads="1"/>
              </p:cNvSpPr>
              <p:nvPr/>
            </p:nvSpPr>
            <p:spPr bwMode="auto">
              <a:xfrm>
                <a:off x="4320" y="11892"/>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66" name="Rectangle 255"/>
              <p:cNvSpPr>
                <a:spLocks noChangeArrowheads="1"/>
              </p:cNvSpPr>
              <p:nvPr/>
            </p:nvSpPr>
            <p:spPr bwMode="auto">
              <a:xfrm>
                <a:off x="4320" y="11424"/>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67" name="Rectangle 254"/>
              <p:cNvSpPr>
                <a:spLocks noChangeArrowheads="1"/>
              </p:cNvSpPr>
              <p:nvPr/>
            </p:nvSpPr>
            <p:spPr bwMode="auto">
              <a:xfrm>
                <a:off x="4320" y="10956"/>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68" name="Rectangle 253"/>
              <p:cNvSpPr>
                <a:spLocks noChangeArrowheads="1"/>
              </p:cNvSpPr>
              <p:nvPr/>
            </p:nvSpPr>
            <p:spPr bwMode="auto">
              <a:xfrm>
                <a:off x="4320" y="12360"/>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69" name="Rectangle 252"/>
              <p:cNvSpPr>
                <a:spLocks noChangeArrowheads="1"/>
              </p:cNvSpPr>
              <p:nvPr/>
            </p:nvSpPr>
            <p:spPr bwMode="auto">
              <a:xfrm>
                <a:off x="4320" y="12828"/>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70" name="Rectangle 251"/>
              <p:cNvSpPr>
                <a:spLocks noChangeArrowheads="1"/>
              </p:cNvSpPr>
              <p:nvPr/>
            </p:nvSpPr>
            <p:spPr bwMode="auto">
              <a:xfrm>
                <a:off x="4320" y="13296"/>
                <a:ext cx="900" cy="468"/>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A</a:t>
                </a:r>
                <a:endParaRPr lang="en-US" altLang="zh-CN" b="1">
                  <a:latin typeface="+mj-ea"/>
                  <a:ea typeface="+mj-ea"/>
                </a:endParaRPr>
              </a:p>
            </p:txBody>
          </p:sp>
          <p:sp>
            <p:nvSpPr>
              <p:cNvPr id="71" name="Rectangle 250"/>
              <p:cNvSpPr>
                <a:spLocks noChangeArrowheads="1"/>
              </p:cNvSpPr>
              <p:nvPr/>
            </p:nvSpPr>
            <p:spPr bwMode="auto">
              <a:xfrm>
                <a:off x="4320" y="10488"/>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72" name="Rectangle 249"/>
              <p:cNvSpPr>
                <a:spLocks noChangeArrowheads="1"/>
              </p:cNvSpPr>
              <p:nvPr/>
            </p:nvSpPr>
            <p:spPr bwMode="auto">
              <a:xfrm>
                <a:off x="4320" y="10020"/>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grpSp>
        <p:grpSp>
          <p:nvGrpSpPr>
            <p:cNvPr id="17" name="Group 307"/>
            <p:cNvGrpSpPr>
              <a:grpSpLocks/>
            </p:cNvGrpSpPr>
            <p:nvPr/>
          </p:nvGrpSpPr>
          <p:grpSpPr bwMode="auto">
            <a:xfrm>
              <a:off x="2609437" y="4648753"/>
              <a:ext cx="974725" cy="360363"/>
              <a:chOff x="0" y="3022"/>
              <a:chExt cx="614" cy="227"/>
            </a:xfrm>
          </p:grpSpPr>
          <p:sp>
            <p:nvSpPr>
              <p:cNvPr id="39" name="Rectangle 308"/>
              <p:cNvSpPr>
                <a:spLocks noChangeArrowheads="1"/>
              </p:cNvSpPr>
              <p:nvPr/>
            </p:nvSpPr>
            <p:spPr bwMode="auto">
              <a:xfrm>
                <a:off x="0" y="3022"/>
                <a:ext cx="477" cy="227"/>
              </a:xfrm>
              <a:prstGeom prst="rect">
                <a:avLst/>
              </a:prstGeom>
              <a:noFill/>
              <a:ln w="9525">
                <a:noFill/>
                <a:miter lim="800000"/>
                <a:headEnd/>
                <a:tailEnd/>
              </a:ln>
            </p:spPr>
            <p:txBody>
              <a:bodyPr/>
              <a:lstStyle/>
              <a:p>
                <a:r>
                  <a:rPr lang="en-US" altLang="zh-CN" b="1" dirty="0">
                    <a:latin typeface="+mj-ea"/>
                    <a:ea typeface="+mj-ea"/>
                    <a:cs typeface="Times New Roman" pitchFamily="18" charset="0"/>
                  </a:rPr>
                  <a:t>rear</a:t>
                </a:r>
                <a:endParaRPr lang="en-US" altLang="zh-CN" b="1" dirty="0">
                  <a:latin typeface="+mj-ea"/>
                  <a:ea typeface="+mj-ea"/>
                </a:endParaRPr>
              </a:p>
              <a:p>
                <a:pPr eaLnBrk="0" hangingPunct="0"/>
                <a:endParaRPr lang="en-US" altLang="zh-CN" b="1" dirty="0">
                  <a:latin typeface="+mj-ea"/>
                  <a:ea typeface="+mj-ea"/>
                </a:endParaRPr>
              </a:p>
            </p:txBody>
          </p:sp>
          <p:sp>
            <p:nvSpPr>
              <p:cNvPr id="40" name="Line 309"/>
              <p:cNvSpPr>
                <a:spLocks noChangeShapeType="1"/>
              </p:cNvSpPr>
              <p:nvPr/>
            </p:nvSpPr>
            <p:spPr bwMode="auto">
              <a:xfrm>
                <a:off x="385" y="3158"/>
                <a:ext cx="229"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grpSp>
        <p:grpSp>
          <p:nvGrpSpPr>
            <p:cNvPr id="18" name="Group 310"/>
            <p:cNvGrpSpPr>
              <a:grpSpLocks/>
            </p:cNvGrpSpPr>
            <p:nvPr/>
          </p:nvGrpSpPr>
          <p:grpSpPr bwMode="auto">
            <a:xfrm>
              <a:off x="2609437" y="5009116"/>
              <a:ext cx="974725" cy="288925"/>
              <a:chOff x="0" y="3249"/>
              <a:chExt cx="614" cy="182"/>
            </a:xfrm>
          </p:grpSpPr>
          <p:sp>
            <p:nvSpPr>
              <p:cNvPr id="37" name="Rectangle 311"/>
              <p:cNvSpPr>
                <a:spLocks noChangeArrowheads="1"/>
              </p:cNvSpPr>
              <p:nvPr/>
            </p:nvSpPr>
            <p:spPr bwMode="auto">
              <a:xfrm>
                <a:off x="0" y="3249"/>
                <a:ext cx="499" cy="182"/>
              </a:xfrm>
              <a:prstGeom prst="rect">
                <a:avLst/>
              </a:prstGeom>
              <a:noFill/>
              <a:ln w="9525">
                <a:noFill/>
                <a:miter lim="800000"/>
                <a:headEnd/>
                <a:tailEnd/>
              </a:ln>
            </p:spPr>
            <p:txBody>
              <a:bodyPr/>
              <a:lstStyle/>
              <a:p>
                <a:r>
                  <a:rPr lang="en-US" altLang="zh-CN" b="1">
                    <a:latin typeface="+mj-ea"/>
                    <a:ea typeface="+mj-ea"/>
                    <a:cs typeface="Times New Roman" pitchFamily="18" charset="0"/>
                  </a:rPr>
                  <a:t>front</a:t>
                </a:r>
                <a:endParaRPr lang="en-US" altLang="zh-CN" b="1">
                  <a:latin typeface="+mj-ea"/>
                  <a:ea typeface="+mj-ea"/>
                </a:endParaRPr>
              </a:p>
            </p:txBody>
          </p:sp>
          <p:sp>
            <p:nvSpPr>
              <p:cNvPr id="38" name="Line 312"/>
              <p:cNvSpPr>
                <a:spLocks noChangeShapeType="1"/>
              </p:cNvSpPr>
              <p:nvPr/>
            </p:nvSpPr>
            <p:spPr bwMode="auto">
              <a:xfrm>
                <a:off x="385" y="3385"/>
                <a:ext cx="229"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grpSp>
      </p:grpSp>
      <p:grpSp>
        <p:nvGrpSpPr>
          <p:cNvPr id="96" name="组合 95"/>
          <p:cNvGrpSpPr/>
          <p:nvPr/>
        </p:nvGrpSpPr>
        <p:grpSpPr>
          <a:xfrm>
            <a:off x="5344700" y="1769028"/>
            <a:ext cx="1368425" cy="3306763"/>
            <a:chOff x="5344700" y="1769028"/>
            <a:chExt cx="1368425" cy="3306763"/>
          </a:xfrm>
        </p:grpSpPr>
        <p:grpSp>
          <p:nvGrpSpPr>
            <p:cNvPr id="95" name="组合 94"/>
            <p:cNvGrpSpPr/>
            <p:nvPr/>
          </p:nvGrpSpPr>
          <p:grpSpPr>
            <a:xfrm>
              <a:off x="6136862" y="1769028"/>
              <a:ext cx="576263" cy="3306763"/>
              <a:chOff x="6136862" y="1769028"/>
              <a:chExt cx="576263" cy="3306763"/>
            </a:xfrm>
          </p:grpSpPr>
          <p:sp>
            <p:nvSpPr>
              <p:cNvPr id="41" name="Rectangle 218"/>
              <p:cNvSpPr>
                <a:spLocks noChangeArrowheads="1"/>
              </p:cNvSpPr>
              <p:nvPr/>
            </p:nvSpPr>
            <p:spPr bwMode="auto">
              <a:xfrm>
                <a:off x="6136862" y="3422410"/>
                <a:ext cx="576263" cy="413345"/>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D</a:t>
                </a:r>
                <a:endParaRPr lang="en-US" altLang="zh-CN" b="1">
                  <a:latin typeface="+mj-ea"/>
                  <a:ea typeface="+mj-ea"/>
                </a:endParaRPr>
              </a:p>
            </p:txBody>
          </p:sp>
          <p:sp>
            <p:nvSpPr>
              <p:cNvPr id="42" name="Rectangle 217"/>
              <p:cNvSpPr>
                <a:spLocks noChangeArrowheads="1"/>
              </p:cNvSpPr>
              <p:nvPr/>
            </p:nvSpPr>
            <p:spPr bwMode="auto">
              <a:xfrm>
                <a:off x="6136862" y="2182373"/>
                <a:ext cx="576263" cy="413345"/>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43" name="Rectangle 216"/>
              <p:cNvSpPr>
                <a:spLocks noChangeArrowheads="1"/>
              </p:cNvSpPr>
              <p:nvPr/>
            </p:nvSpPr>
            <p:spPr bwMode="auto">
              <a:xfrm>
                <a:off x="6136862" y="2595719"/>
                <a:ext cx="576263" cy="413345"/>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44" name="Rectangle 215"/>
              <p:cNvSpPr>
                <a:spLocks noChangeArrowheads="1"/>
              </p:cNvSpPr>
              <p:nvPr/>
            </p:nvSpPr>
            <p:spPr bwMode="auto">
              <a:xfrm>
                <a:off x="6136862" y="3009064"/>
                <a:ext cx="576263" cy="413345"/>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45" name="Rectangle 214"/>
              <p:cNvSpPr>
                <a:spLocks noChangeArrowheads="1"/>
              </p:cNvSpPr>
              <p:nvPr/>
            </p:nvSpPr>
            <p:spPr bwMode="auto">
              <a:xfrm>
                <a:off x="6136862" y="3835755"/>
                <a:ext cx="576263" cy="413345"/>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C</a:t>
                </a:r>
              </a:p>
            </p:txBody>
          </p:sp>
          <p:sp>
            <p:nvSpPr>
              <p:cNvPr id="46" name="Rectangle 213"/>
              <p:cNvSpPr>
                <a:spLocks noChangeArrowheads="1"/>
              </p:cNvSpPr>
              <p:nvPr/>
            </p:nvSpPr>
            <p:spPr bwMode="auto">
              <a:xfrm>
                <a:off x="6136862" y="1769028"/>
                <a:ext cx="576263" cy="413345"/>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47" name="Rectangle 212"/>
              <p:cNvSpPr>
                <a:spLocks noChangeArrowheads="1"/>
              </p:cNvSpPr>
              <p:nvPr/>
            </p:nvSpPr>
            <p:spPr bwMode="auto">
              <a:xfrm>
                <a:off x="6136862" y="4662446"/>
                <a:ext cx="576263" cy="413345"/>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48" name="Rectangle 211"/>
              <p:cNvSpPr>
                <a:spLocks noChangeArrowheads="1"/>
              </p:cNvSpPr>
              <p:nvPr/>
            </p:nvSpPr>
            <p:spPr bwMode="auto">
              <a:xfrm>
                <a:off x="6136862" y="4249100"/>
                <a:ext cx="576263" cy="413345"/>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grpSp>
        <p:grpSp>
          <p:nvGrpSpPr>
            <p:cNvPr id="19" name="Group 313"/>
            <p:cNvGrpSpPr>
              <a:grpSpLocks/>
            </p:cNvGrpSpPr>
            <p:nvPr/>
          </p:nvGrpSpPr>
          <p:grpSpPr bwMode="auto">
            <a:xfrm>
              <a:off x="5344700" y="3424791"/>
              <a:ext cx="974725" cy="360363"/>
              <a:chOff x="0" y="3022"/>
              <a:chExt cx="614" cy="227"/>
            </a:xfrm>
          </p:grpSpPr>
          <p:sp>
            <p:nvSpPr>
              <p:cNvPr id="35" name="Rectangle 314"/>
              <p:cNvSpPr>
                <a:spLocks noChangeArrowheads="1"/>
              </p:cNvSpPr>
              <p:nvPr/>
            </p:nvSpPr>
            <p:spPr bwMode="auto">
              <a:xfrm>
                <a:off x="0" y="3022"/>
                <a:ext cx="473" cy="227"/>
              </a:xfrm>
              <a:prstGeom prst="rect">
                <a:avLst/>
              </a:prstGeom>
              <a:noFill/>
              <a:ln w="9525">
                <a:noFill/>
                <a:miter lim="800000"/>
                <a:headEnd/>
                <a:tailEnd/>
              </a:ln>
            </p:spPr>
            <p:txBody>
              <a:bodyPr/>
              <a:lstStyle/>
              <a:p>
                <a:r>
                  <a:rPr lang="en-US" altLang="zh-CN" b="1" dirty="0">
                    <a:latin typeface="+mj-ea"/>
                    <a:ea typeface="+mj-ea"/>
                    <a:cs typeface="Times New Roman" pitchFamily="18" charset="0"/>
                  </a:rPr>
                  <a:t>rear</a:t>
                </a:r>
                <a:endParaRPr lang="en-US" altLang="zh-CN" b="1" dirty="0">
                  <a:latin typeface="+mj-ea"/>
                  <a:ea typeface="+mj-ea"/>
                </a:endParaRPr>
              </a:p>
              <a:p>
                <a:pPr eaLnBrk="0" hangingPunct="0"/>
                <a:endParaRPr lang="en-US" altLang="zh-CN" b="1" dirty="0">
                  <a:latin typeface="+mj-ea"/>
                  <a:ea typeface="+mj-ea"/>
                </a:endParaRPr>
              </a:p>
            </p:txBody>
          </p:sp>
          <p:sp>
            <p:nvSpPr>
              <p:cNvPr id="36" name="Line 315"/>
              <p:cNvSpPr>
                <a:spLocks noChangeShapeType="1"/>
              </p:cNvSpPr>
              <p:nvPr/>
            </p:nvSpPr>
            <p:spPr bwMode="auto">
              <a:xfrm>
                <a:off x="385" y="3158"/>
                <a:ext cx="229"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grpSp>
        <p:grpSp>
          <p:nvGrpSpPr>
            <p:cNvPr id="22" name="Group 322"/>
            <p:cNvGrpSpPr>
              <a:grpSpLocks/>
            </p:cNvGrpSpPr>
            <p:nvPr/>
          </p:nvGrpSpPr>
          <p:grpSpPr bwMode="auto">
            <a:xfrm>
              <a:off x="5344700" y="4288391"/>
              <a:ext cx="974725" cy="288925"/>
              <a:chOff x="0" y="3249"/>
              <a:chExt cx="614" cy="182"/>
            </a:xfrm>
          </p:grpSpPr>
          <p:sp>
            <p:nvSpPr>
              <p:cNvPr id="29" name="Rectangle 323"/>
              <p:cNvSpPr>
                <a:spLocks noChangeArrowheads="1"/>
              </p:cNvSpPr>
              <p:nvPr/>
            </p:nvSpPr>
            <p:spPr bwMode="auto">
              <a:xfrm>
                <a:off x="0" y="3249"/>
                <a:ext cx="499" cy="182"/>
              </a:xfrm>
              <a:prstGeom prst="rect">
                <a:avLst/>
              </a:prstGeom>
              <a:noFill/>
              <a:ln w="9525">
                <a:noFill/>
                <a:miter lim="800000"/>
                <a:headEnd/>
                <a:tailEnd/>
              </a:ln>
            </p:spPr>
            <p:txBody>
              <a:bodyPr/>
              <a:lstStyle/>
              <a:p>
                <a:r>
                  <a:rPr lang="en-US" altLang="zh-CN" b="1">
                    <a:latin typeface="+mj-ea"/>
                    <a:ea typeface="+mj-ea"/>
                    <a:cs typeface="Times New Roman" pitchFamily="18" charset="0"/>
                  </a:rPr>
                  <a:t>front</a:t>
                </a:r>
                <a:endParaRPr lang="en-US" altLang="zh-CN" b="1">
                  <a:latin typeface="+mj-ea"/>
                  <a:ea typeface="+mj-ea"/>
                </a:endParaRPr>
              </a:p>
            </p:txBody>
          </p:sp>
          <p:sp>
            <p:nvSpPr>
              <p:cNvPr id="30" name="Line 324"/>
              <p:cNvSpPr>
                <a:spLocks noChangeShapeType="1"/>
              </p:cNvSpPr>
              <p:nvPr/>
            </p:nvSpPr>
            <p:spPr bwMode="auto">
              <a:xfrm>
                <a:off x="385" y="3385"/>
                <a:ext cx="229"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grpSp>
      </p:grpSp>
      <p:grpSp>
        <p:nvGrpSpPr>
          <p:cNvPr id="94" name="组合 93"/>
          <p:cNvGrpSpPr/>
          <p:nvPr/>
        </p:nvGrpSpPr>
        <p:grpSpPr>
          <a:xfrm>
            <a:off x="3896624" y="1769028"/>
            <a:ext cx="1459188" cy="3529013"/>
            <a:chOff x="3896624" y="1769028"/>
            <a:chExt cx="1459188" cy="3529013"/>
          </a:xfrm>
        </p:grpSpPr>
        <p:grpSp>
          <p:nvGrpSpPr>
            <p:cNvPr id="20" name="Group 316"/>
            <p:cNvGrpSpPr>
              <a:grpSpLocks/>
            </p:cNvGrpSpPr>
            <p:nvPr/>
          </p:nvGrpSpPr>
          <p:grpSpPr bwMode="auto">
            <a:xfrm>
              <a:off x="3896624" y="3397734"/>
              <a:ext cx="895350" cy="360363"/>
              <a:chOff x="50" y="3030"/>
              <a:chExt cx="564" cy="227"/>
            </a:xfrm>
          </p:grpSpPr>
          <p:sp>
            <p:nvSpPr>
              <p:cNvPr id="33" name="Rectangle 317"/>
              <p:cNvSpPr>
                <a:spLocks noChangeArrowheads="1"/>
              </p:cNvSpPr>
              <p:nvPr/>
            </p:nvSpPr>
            <p:spPr bwMode="auto">
              <a:xfrm>
                <a:off x="50" y="3030"/>
                <a:ext cx="500" cy="227"/>
              </a:xfrm>
              <a:prstGeom prst="rect">
                <a:avLst/>
              </a:prstGeom>
              <a:noFill/>
              <a:ln w="9525">
                <a:noFill/>
                <a:miter lim="800000"/>
                <a:headEnd/>
                <a:tailEnd/>
              </a:ln>
            </p:spPr>
            <p:txBody>
              <a:bodyPr/>
              <a:lstStyle/>
              <a:p>
                <a:r>
                  <a:rPr lang="en-US" altLang="zh-CN" b="1" dirty="0">
                    <a:latin typeface="+mj-ea"/>
                    <a:ea typeface="+mj-ea"/>
                    <a:cs typeface="Times New Roman" pitchFamily="18" charset="0"/>
                  </a:rPr>
                  <a:t>rear</a:t>
                </a:r>
                <a:endParaRPr lang="en-US" altLang="zh-CN" b="1" dirty="0">
                  <a:latin typeface="+mj-ea"/>
                  <a:ea typeface="+mj-ea"/>
                </a:endParaRPr>
              </a:p>
              <a:p>
                <a:pPr eaLnBrk="0" hangingPunct="0"/>
                <a:endParaRPr lang="en-US" altLang="zh-CN" b="1" dirty="0">
                  <a:latin typeface="+mj-ea"/>
                  <a:ea typeface="+mj-ea"/>
                </a:endParaRPr>
              </a:p>
            </p:txBody>
          </p:sp>
          <p:sp>
            <p:nvSpPr>
              <p:cNvPr id="34" name="Line 318"/>
              <p:cNvSpPr>
                <a:spLocks noChangeShapeType="1"/>
              </p:cNvSpPr>
              <p:nvPr/>
            </p:nvSpPr>
            <p:spPr bwMode="auto">
              <a:xfrm>
                <a:off x="385" y="3158"/>
                <a:ext cx="229"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grpSp>
        <p:grpSp>
          <p:nvGrpSpPr>
            <p:cNvPr id="9" name="Group 239"/>
            <p:cNvGrpSpPr>
              <a:grpSpLocks/>
            </p:cNvGrpSpPr>
            <p:nvPr/>
          </p:nvGrpSpPr>
          <p:grpSpPr bwMode="auto">
            <a:xfrm>
              <a:off x="4768437" y="1769028"/>
              <a:ext cx="587375" cy="3306763"/>
              <a:chOff x="5940" y="10020"/>
              <a:chExt cx="900" cy="3744"/>
            </a:xfrm>
          </p:grpSpPr>
          <p:sp>
            <p:nvSpPr>
              <p:cNvPr id="57" name="Rectangle 247"/>
              <p:cNvSpPr>
                <a:spLocks noChangeArrowheads="1"/>
              </p:cNvSpPr>
              <p:nvPr/>
            </p:nvSpPr>
            <p:spPr bwMode="auto">
              <a:xfrm>
                <a:off x="5940" y="11892"/>
                <a:ext cx="900" cy="468"/>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D</a:t>
                </a:r>
                <a:endParaRPr lang="en-US" altLang="zh-CN" b="1">
                  <a:latin typeface="+mj-ea"/>
                  <a:ea typeface="+mj-ea"/>
                </a:endParaRPr>
              </a:p>
            </p:txBody>
          </p:sp>
          <p:sp>
            <p:nvSpPr>
              <p:cNvPr id="58" name="Rectangle 246"/>
              <p:cNvSpPr>
                <a:spLocks noChangeArrowheads="1"/>
              </p:cNvSpPr>
              <p:nvPr/>
            </p:nvSpPr>
            <p:spPr bwMode="auto">
              <a:xfrm>
                <a:off x="5940" y="12360"/>
                <a:ext cx="900" cy="468"/>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C</a:t>
                </a:r>
                <a:endParaRPr lang="en-US" altLang="zh-CN" b="1">
                  <a:latin typeface="+mj-ea"/>
                  <a:ea typeface="+mj-ea"/>
                </a:endParaRPr>
              </a:p>
            </p:txBody>
          </p:sp>
          <p:sp>
            <p:nvSpPr>
              <p:cNvPr id="59" name="Rectangle 245"/>
              <p:cNvSpPr>
                <a:spLocks noChangeArrowheads="1"/>
              </p:cNvSpPr>
              <p:nvPr/>
            </p:nvSpPr>
            <p:spPr bwMode="auto">
              <a:xfrm>
                <a:off x="5940" y="11424"/>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60" name="Rectangle 244"/>
              <p:cNvSpPr>
                <a:spLocks noChangeArrowheads="1"/>
              </p:cNvSpPr>
              <p:nvPr/>
            </p:nvSpPr>
            <p:spPr bwMode="auto">
              <a:xfrm>
                <a:off x="5940" y="10956"/>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61" name="Rectangle 243"/>
              <p:cNvSpPr>
                <a:spLocks noChangeArrowheads="1"/>
              </p:cNvSpPr>
              <p:nvPr/>
            </p:nvSpPr>
            <p:spPr bwMode="auto">
              <a:xfrm>
                <a:off x="5940" y="10488"/>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62" name="Rectangle 242"/>
              <p:cNvSpPr>
                <a:spLocks noChangeArrowheads="1"/>
              </p:cNvSpPr>
              <p:nvPr/>
            </p:nvSpPr>
            <p:spPr bwMode="auto">
              <a:xfrm>
                <a:off x="5940" y="13296"/>
                <a:ext cx="900" cy="468"/>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A</a:t>
                </a:r>
                <a:endParaRPr lang="en-US" altLang="zh-CN" b="1">
                  <a:latin typeface="+mj-ea"/>
                  <a:ea typeface="+mj-ea"/>
                </a:endParaRPr>
              </a:p>
            </p:txBody>
          </p:sp>
          <p:sp>
            <p:nvSpPr>
              <p:cNvPr id="63" name="Rectangle 241"/>
              <p:cNvSpPr>
                <a:spLocks noChangeArrowheads="1"/>
              </p:cNvSpPr>
              <p:nvPr/>
            </p:nvSpPr>
            <p:spPr bwMode="auto">
              <a:xfrm>
                <a:off x="5940" y="12828"/>
                <a:ext cx="900" cy="468"/>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B</a:t>
                </a:r>
                <a:endParaRPr lang="en-US" altLang="zh-CN" b="1">
                  <a:latin typeface="+mj-ea"/>
                  <a:ea typeface="+mj-ea"/>
                </a:endParaRPr>
              </a:p>
            </p:txBody>
          </p:sp>
          <p:sp>
            <p:nvSpPr>
              <p:cNvPr id="64" name="Rectangle 240"/>
              <p:cNvSpPr>
                <a:spLocks noChangeArrowheads="1"/>
              </p:cNvSpPr>
              <p:nvPr/>
            </p:nvSpPr>
            <p:spPr bwMode="auto">
              <a:xfrm>
                <a:off x="5940" y="10020"/>
                <a:ext cx="900" cy="468"/>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grpSp>
        <p:grpSp>
          <p:nvGrpSpPr>
            <p:cNvPr id="23" name="Group 325"/>
            <p:cNvGrpSpPr>
              <a:grpSpLocks/>
            </p:cNvGrpSpPr>
            <p:nvPr/>
          </p:nvGrpSpPr>
          <p:grpSpPr bwMode="auto">
            <a:xfrm>
              <a:off x="3976275" y="5009116"/>
              <a:ext cx="974725" cy="288925"/>
              <a:chOff x="0" y="3249"/>
              <a:chExt cx="614" cy="182"/>
            </a:xfrm>
          </p:grpSpPr>
          <p:sp>
            <p:nvSpPr>
              <p:cNvPr id="27" name="Rectangle 326"/>
              <p:cNvSpPr>
                <a:spLocks noChangeArrowheads="1"/>
              </p:cNvSpPr>
              <p:nvPr/>
            </p:nvSpPr>
            <p:spPr bwMode="auto">
              <a:xfrm>
                <a:off x="0" y="3249"/>
                <a:ext cx="499" cy="182"/>
              </a:xfrm>
              <a:prstGeom prst="rect">
                <a:avLst/>
              </a:prstGeom>
              <a:noFill/>
              <a:ln w="9525">
                <a:noFill/>
                <a:miter lim="800000"/>
                <a:headEnd/>
                <a:tailEnd/>
              </a:ln>
            </p:spPr>
            <p:txBody>
              <a:bodyPr/>
              <a:lstStyle/>
              <a:p>
                <a:r>
                  <a:rPr lang="en-US" altLang="zh-CN" b="1" dirty="0">
                    <a:latin typeface="+mj-ea"/>
                    <a:ea typeface="+mj-ea"/>
                    <a:cs typeface="Times New Roman" pitchFamily="18" charset="0"/>
                  </a:rPr>
                  <a:t>front</a:t>
                </a:r>
                <a:endParaRPr lang="en-US" altLang="zh-CN" b="1" dirty="0">
                  <a:latin typeface="+mj-ea"/>
                  <a:ea typeface="+mj-ea"/>
                </a:endParaRPr>
              </a:p>
            </p:txBody>
          </p:sp>
          <p:sp>
            <p:nvSpPr>
              <p:cNvPr id="28" name="Line 327"/>
              <p:cNvSpPr>
                <a:spLocks noChangeShapeType="1"/>
              </p:cNvSpPr>
              <p:nvPr/>
            </p:nvSpPr>
            <p:spPr bwMode="auto">
              <a:xfrm>
                <a:off x="385" y="3385"/>
                <a:ext cx="229"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grpSp>
      </p:grpSp>
      <p:grpSp>
        <p:nvGrpSpPr>
          <p:cNvPr id="113" name="组合 112"/>
          <p:cNvGrpSpPr/>
          <p:nvPr/>
        </p:nvGrpSpPr>
        <p:grpSpPr>
          <a:xfrm>
            <a:off x="6713125" y="1769028"/>
            <a:ext cx="1346200" cy="3306763"/>
            <a:chOff x="6713125" y="1769028"/>
            <a:chExt cx="1346200" cy="3306763"/>
          </a:xfrm>
        </p:grpSpPr>
        <p:grpSp>
          <p:nvGrpSpPr>
            <p:cNvPr id="97" name="组合 96"/>
            <p:cNvGrpSpPr/>
            <p:nvPr/>
          </p:nvGrpSpPr>
          <p:grpSpPr>
            <a:xfrm>
              <a:off x="7505287" y="1769028"/>
              <a:ext cx="554038" cy="3306763"/>
              <a:chOff x="7505287" y="1769028"/>
              <a:chExt cx="554038" cy="3306763"/>
            </a:xfrm>
          </p:grpSpPr>
          <p:sp>
            <p:nvSpPr>
              <p:cNvPr id="49" name="Rectangle 238"/>
              <p:cNvSpPr>
                <a:spLocks noChangeArrowheads="1"/>
              </p:cNvSpPr>
              <p:nvPr/>
            </p:nvSpPr>
            <p:spPr bwMode="auto">
              <a:xfrm>
                <a:off x="7505287" y="3422410"/>
                <a:ext cx="554038" cy="413345"/>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D</a:t>
                </a:r>
              </a:p>
            </p:txBody>
          </p:sp>
          <p:sp>
            <p:nvSpPr>
              <p:cNvPr id="50" name="Rectangle 237"/>
              <p:cNvSpPr>
                <a:spLocks noChangeArrowheads="1"/>
              </p:cNvSpPr>
              <p:nvPr/>
            </p:nvSpPr>
            <p:spPr bwMode="auto">
              <a:xfrm>
                <a:off x="7505287" y="3009064"/>
                <a:ext cx="554038" cy="413345"/>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E</a:t>
                </a:r>
              </a:p>
            </p:txBody>
          </p:sp>
          <p:sp>
            <p:nvSpPr>
              <p:cNvPr id="51" name="Rectangle 236"/>
              <p:cNvSpPr>
                <a:spLocks noChangeArrowheads="1"/>
              </p:cNvSpPr>
              <p:nvPr/>
            </p:nvSpPr>
            <p:spPr bwMode="auto">
              <a:xfrm>
                <a:off x="7505287" y="4249100"/>
                <a:ext cx="554038" cy="413345"/>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52" name="Rectangle 235"/>
              <p:cNvSpPr>
                <a:spLocks noChangeArrowheads="1"/>
              </p:cNvSpPr>
              <p:nvPr/>
            </p:nvSpPr>
            <p:spPr bwMode="auto">
              <a:xfrm>
                <a:off x="7505287" y="3835755"/>
                <a:ext cx="554038" cy="413345"/>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C</a:t>
                </a:r>
              </a:p>
            </p:txBody>
          </p:sp>
          <p:sp>
            <p:nvSpPr>
              <p:cNvPr id="53" name="Rectangle 234"/>
              <p:cNvSpPr>
                <a:spLocks noChangeArrowheads="1"/>
              </p:cNvSpPr>
              <p:nvPr/>
            </p:nvSpPr>
            <p:spPr bwMode="auto">
              <a:xfrm>
                <a:off x="7505287" y="2595719"/>
                <a:ext cx="554038" cy="413345"/>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F</a:t>
                </a:r>
              </a:p>
            </p:txBody>
          </p:sp>
          <p:sp>
            <p:nvSpPr>
              <p:cNvPr id="54" name="Rectangle 233"/>
              <p:cNvSpPr>
                <a:spLocks noChangeArrowheads="1"/>
              </p:cNvSpPr>
              <p:nvPr/>
            </p:nvSpPr>
            <p:spPr bwMode="auto">
              <a:xfrm>
                <a:off x="7505287" y="4662446"/>
                <a:ext cx="554038" cy="413345"/>
              </a:xfrm>
              <a:prstGeom prst="rect">
                <a:avLst/>
              </a:prstGeom>
              <a:solidFill>
                <a:srgbClr val="CCFFCC"/>
              </a:solidFill>
              <a:ln w="9525">
                <a:solidFill>
                  <a:srgbClr val="000000"/>
                </a:solidFill>
                <a:miter lim="800000"/>
                <a:headEnd/>
                <a:tailEnd/>
              </a:ln>
            </p:spPr>
            <p:txBody>
              <a:bodyPr/>
              <a:lstStyle/>
              <a:p>
                <a:endParaRPr lang="zh-CN" altLang="en-US">
                  <a:latin typeface="+mj-ea"/>
                  <a:ea typeface="+mj-ea"/>
                </a:endParaRPr>
              </a:p>
            </p:txBody>
          </p:sp>
          <p:sp>
            <p:nvSpPr>
              <p:cNvPr id="55" name="Rectangle 232"/>
              <p:cNvSpPr>
                <a:spLocks noChangeArrowheads="1"/>
              </p:cNvSpPr>
              <p:nvPr/>
            </p:nvSpPr>
            <p:spPr bwMode="auto">
              <a:xfrm>
                <a:off x="7505287" y="1769028"/>
                <a:ext cx="554038" cy="413345"/>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H</a:t>
                </a:r>
              </a:p>
            </p:txBody>
          </p:sp>
          <p:sp>
            <p:nvSpPr>
              <p:cNvPr id="56" name="Rectangle 231"/>
              <p:cNvSpPr>
                <a:spLocks noChangeArrowheads="1"/>
              </p:cNvSpPr>
              <p:nvPr/>
            </p:nvSpPr>
            <p:spPr bwMode="auto">
              <a:xfrm>
                <a:off x="7505287" y="2182373"/>
                <a:ext cx="554038" cy="413345"/>
              </a:xfrm>
              <a:prstGeom prst="rect">
                <a:avLst/>
              </a:prstGeom>
              <a:solidFill>
                <a:srgbClr val="CCFFCC"/>
              </a:solidFill>
              <a:ln w="9525">
                <a:solidFill>
                  <a:srgbClr val="000000"/>
                </a:solidFill>
                <a:miter lim="800000"/>
                <a:headEnd/>
                <a:tailEnd/>
              </a:ln>
            </p:spPr>
            <p:txBody>
              <a:bodyPr/>
              <a:lstStyle/>
              <a:p>
                <a:pPr algn="ctr"/>
                <a:r>
                  <a:rPr lang="en-US" altLang="zh-CN" b="1">
                    <a:latin typeface="+mj-ea"/>
                    <a:ea typeface="+mj-ea"/>
                    <a:cs typeface="Times New Roman" pitchFamily="18" charset="0"/>
                  </a:rPr>
                  <a:t>G</a:t>
                </a:r>
              </a:p>
            </p:txBody>
          </p:sp>
        </p:grpSp>
        <p:grpSp>
          <p:nvGrpSpPr>
            <p:cNvPr id="21" name="Group 319"/>
            <p:cNvGrpSpPr>
              <a:grpSpLocks/>
            </p:cNvGrpSpPr>
            <p:nvPr/>
          </p:nvGrpSpPr>
          <p:grpSpPr bwMode="auto">
            <a:xfrm>
              <a:off x="6713125" y="1840466"/>
              <a:ext cx="974725" cy="360363"/>
              <a:chOff x="0" y="3022"/>
              <a:chExt cx="614" cy="227"/>
            </a:xfrm>
          </p:grpSpPr>
          <p:sp>
            <p:nvSpPr>
              <p:cNvPr id="31" name="Rectangle 320"/>
              <p:cNvSpPr>
                <a:spLocks noChangeArrowheads="1"/>
              </p:cNvSpPr>
              <p:nvPr/>
            </p:nvSpPr>
            <p:spPr bwMode="auto">
              <a:xfrm>
                <a:off x="0" y="3022"/>
                <a:ext cx="496" cy="227"/>
              </a:xfrm>
              <a:prstGeom prst="rect">
                <a:avLst/>
              </a:prstGeom>
              <a:noFill/>
              <a:ln w="9525">
                <a:noFill/>
                <a:miter lim="800000"/>
                <a:headEnd/>
                <a:tailEnd/>
              </a:ln>
            </p:spPr>
            <p:txBody>
              <a:bodyPr/>
              <a:lstStyle/>
              <a:p>
                <a:r>
                  <a:rPr lang="en-US" altLang="zh-CN" b="1" dirty="0">
                    <a:latin typeface="+mj-ea"/>
                    <a:ea typeface="+mj-ea"/>
                    <a:cs typeface="Times New Roman" pitchFamily="18" charset="0"/>
                  </a:rPr>
                  <a:t>rear</a:t>
                </a:r>
                <a:endParaRPr lang="en-US" altLang="zh-CN" b="1" dirty="0">
                  <a:latin typeface="+mj-ea"/>
                  <a:ea typeface="+mj-ea"/>
                </a:endParaRPr>
              </a:p>
              <a:p>
                <a:pPr eaLnBrk="0" hangingPunct="0"/>
                <a:endParaRPr lang="en-US" altLang="zh-CN" b="1" dirty="0">
                  <a:latin typeface="+mj-ea"/>
                  <a:ea typeface="+mj-ea"/>
                </a:endParaRPr>
              </a:p>
            </p:txBody>
          </p:sp>
          <p:sp>
            <p:nvSpPr>
              <p:cNvPr id="32" name="Line 321"/>
              <p:cNvSpPr>
                <a:spLocks noChangeShapeType="1"/>
              </p:cNvSpPr>
              <p:nvPr/>
            </p:nvSpPr>
            <p:spPr bwMode="auto">
              <a:xfrm>
                <a:off x="385" y="3158"/>
                <a:ext cx="229"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grpSp>
        <p:grpSp>
          <p:nvGrpSpPr>
            <p:cNvPr id="24" name="Group 328"/>
            <p:cNvGrpSpPr>
              <a:grpSpLocks/>
            </p:cNvGrpSpPr>
            <p:nvPr/>
          </p:nvGrpSpPr>
          <p:grpSpPr bwMode="auto">
            <a:xfrm>
              <a:off x="6713125" y="4288391"/>
              <a:ext cx="974725" cy="288925"/>
              <a:chOff x="0" y="3249"/>
              <a:chExt cx="614" cy="182"/>
            </a:xfrm>
          </p:grpSpPr>
          <p:sp>
            <p:nvSpPr>
              <p:cNvPr id="25" name="Rectangle 329"/>
              <p:cNvSpPr>
                <a:spLocks noChangeArrowheads="1"/>
              </p:cNvSpPr>
              <p:nvPr/>
            </p:nvSpPr>
            <p:spPr bwMode="auto">
              <a:xfrm>
                <a:off x="0" y="3249"/>
                <a:ext cx="499" cy="182"/>
              </a:xfrm>
              <a:prstGeom prst="rect">
                <a:avLst/>
              </a:prstGeom>
              <a:noFill/>
              <a:ln w="9525">
                <a:noFill/>
                <a:miter lim="800000"/>
                <a:headEnd/>
                <a:tailEnd/>
              </a:ln>
            </p:spPr>
            <p:txBody>
              <a:bodyPr/>
              <a:lstStyle/>
              <a:p>
                <a:r>
                  <a:rPr lang="en-US" altLang="zh-CN" b="1" dirty="0">
                    <a:latin typeface="+mj-ea"/>
                    <a:ea typeface="+mj-ea"/>
                    <a:cs typeface="Times New Roman" pitchFamily="18" charset="0"/>
                  </a:rPr>
                  <a:t>front</a:t>
                </a:r>
                <a:endParaRPr lang="en-US" altLang="zh-CN" b="1" dirty="0">
                  <a:latin typeface="+mj-ea"/>
                  <a:ea typeface="+mj-ea"/>
                </a:endParaRPr>
              </a:p>
            </p:txBody>
          </p:sp>
          <p:sp>
            <p:nvSpPr>
              <p:cNvPr id="26" name="Line 330"/>
              <p:cNvSpPr>
                <a:spLocks noChangeShapeType="1"/>
              </p:cNvSpPr>
              <p:nvPr/>
            </p:nvSpPr>
            <p:spPr bwMode="auto">
              <a:xfrm>
                <a:off x="385" y="3385"/>
                <a:ext cx="229" cy="0"/>
              </a:xfrm>
              <a:prstGeom prst="line">
                <a:avLst/>
              </a:prstGeom>
              <a:noFill/>
              <a:ln w="9525">
                <a:solidFill>
                  <a:srgbClr val="000000"/>
                </a:solidFill>
                <a:round/>
                <a:headEnd/>
                <a:tailEnd type="triangle" w="med" len="med"/>
              </a:ln>
            </p:spPr>
            <p:txBody>
              <a:bodyPr/>
              <a:lstStyle/>
              <a:p>
                <a:endParaRPr lang="zh-CN" altLang="en-US">
                  <a:latin typeface="+mj-ea"/>
                  <a:ea typeface="+mj-ea"/>
                </a:endParaRPr>
              </a:p>
            </p:txBody>
          </p:sp>
        </p:grpSp>
      </p:grpSp>
    </p:spTree>
    <p:extLst>
      <p:ext uri="{BB962C8B-B14F-4D97-AF65-F5344CB8AC3E}">
        <p14:creationId xmlns:p14="http://schemas.microsoft.com/office/powerpoint/2010/main" val="1511772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blinds(horizontal)">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box(in)">
                                      <p:cBhvr>
                                        <p:cTn id="28" dur="500"/>
                                        <p:tgtEl>
                                          <p:spTgt spid="9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blinds(horizontal)">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blinds(horizontal)">
                                      <p:cBhvr>
                                        <p:cTn id="48" dur="500"/>
                                        <p:tgtEl>
                                          <p:spTgt spid="9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13"/>
                                        </p:tgtEl>
                                        <p:attrNameLst>
                                          <p:attrName>style.visibility</p:attrName>
                                        </p:attrNameLst>
                                      </p:cBhvr>
                                      <p:to>
                                        <p:strVal val="visible"/>
                                      </p:to>
                                    </p:set>
                                    <p:animEffect transition="in" filter="blinds(horizontal)">
                                      <p:cBhvr>
                                        <p:cTn id="58"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6"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动态内存分配的常见雷区</a:t>
            </a:r>
            <a:endParaRPr lang="zh-CN" altLang="en-US" dirty="0"/>
          </a:p>
        </p:txBody>
      </p:sp>
      <p:graphicFrame>
        <p:nvGraphicFramePr>
          <p:cNvPr id="7" name="内容占位符 4"/>
          <p:cNvGraphicFramePr>
            <a:graphicFrameLocks/>
          </p:cNvGraphicFramePr>
          <p:nvPr/>
        </p:nvGraphicFramePr>
        <p:xfrm>
          <a:off x="982663" y="1676401"/>
          <a:ext cx="7704138" cy="4063216"/>
        </p:xfrm>
        <a:graphic>
          <a:graphicData uri="http://schemas.openxmlformats.org/drawingml/2006/table">
            <a:tbl>
              <a:tblPr firstRow="1" bandRow="1">
                <a:tableStyleId>{5C22544A-7EE6-4342-B048-85BDC9FD1C3A}</a:tableStyleId>
              </a:tblPr>
              <a:tblGrid>
                <a:gridCol w="3852069"/>
                <a:gridCol w="3852069"/>
              </a:tblGrid>
              <a:tr h="697724">
                <a:tc>
                  <a:txBody>
                    <a:bodyPr/>
                    <a:lstStyle/>
                    <a:p>
                      <a:pPr algn="ctr"/>
                      <a:r>
                        <a:rPr lang="zh-CN" altLang="en-US" sz="2800" dirty="0" smtClean="0">
                          <a:latin typeface="+mj-ea"/>
                          <a:ea typeface="+mj-ea"/>
                        </a:rPr>
                        <a:t>内存</a:t>
                      </a:r>
                      <a:endParaRPr lang="zh-CN" altLang="en-US" sz="2800" b="0" dirty="0">
                        <a:latin typeface="+mj-ea"/>
                        <a:ea typeface="+mj-ea"/>
                      </a:endParaRPr>
                    </a:p>
                  </a:txBody>
                  <a:tcPr/>
                </a:tc>
                <a:tc>
                  <a:txBody>
                    <a:bodyPr/>
                    <a:lstStyle/>
                    <a:p>
                      <a:pPr algn="ctr"/>
                      <a:r>
                        <a:rPr lang="zh-CN" altLang="en-US" sz="2800" dirty="0" smtClean="0">
                          <a:latin typeface="+mj-ea"/>
                          <a:ea typeface="+mj-ea"/>
                        </a:rPr>
                        <a:t>宿舍</a:t>
                      </a:r>
                      <a:endParaRPr lang="zh-CN" altLang="en-US" sz="2800" b="0" dirty="0">
                        <a:latin typeface="+mj-ea"/>
                        <a:ea typeface="+mj-ea"/>
                      </a:endParaRPr>
                    </a:p>
                  </a:txBody>
                  <a:tcPr/>
                </a:tc>
              </a:tr>
              <a:tr h="84137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800" dirty="0" smtClean="0">
                          <a:latin typeface="+mj-ea"/>
                          <a:ea typeface="+mj-ea"/>
                        </a:rPr>
                        <a:t>申请过多内存</a:t>
                      </a:r>
                      <a:endParaRPr lang="zh-CN" altLang="en-US" sz="2800" b="0" dirty="0">
                        <a:solidFill>
                          <a:schemeClr val="bg1">
                            <a:lumMod val="95000"/>
                          </a:schemeClr>
                        </a:solidFill>
                        <a:latin typeface="+mj-ea"/>
                        <a:ea typeface="+mj-ea"/>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800" dirty="0" smtClean="0">
                          <a:latin typeface="+mj-ea"/>
                          <a:ea typeface="+mj-ea"/>
                        </a:rPr>
                        <a:t>无法进行分配</a:t>
                      </a:r>
                      <a:endParaRPr lang="zh-CN" altLang="en-US" sz="2800" b="0" dirty="0">
                        <a:solidFill>
                          <a:schemeClr val="bg1">
                            <a:lumMod val="95000"/>
                          </a:schemeClr>
                        </a:solidFill>
                        <a:latin typeface="+mj-ea"/>
                        <a:ea typeface="+mj-ea"/>
                      </a:endParaRPr>
                    </a:p>
                  </a:txBody>
                  <a:tcPr/>
                </a:tc>
              </a:tr>
              <a:tr h="84137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800" dirty="0" smtClean="0">
                          <a:latin typeface="+mj-ea"/>
                          <a:ea typeface="+mj-ea"/>
                        </a:rPr>
                        <a:t>忘记释放内存</a:t>
                      </a:r>
                      <a:endParaRPr lang="zh-CN" altLang="en-US" sz="2800" b="0" dirty="0">
                        <a:latin typeface="+mj-ea"/>
                        <a:ea typeface="+mj-ea"/>
                      </a:endParaRPr>
                    </a:p>
                  </a:txBody>
                  <a:tcPr/>
                </a:tc>
                <a:tc>
                  <a:txBody>
                    <a:bodyPr/>
                    <a:lstStyle/>
                    <a:p>
                      <a:pPr algn="ctr"/>
                      <a:r>
                        <a:rPr lang="zh-CN" altLang="en-US" sz="2800" dirty="0" smtClean="0">
                          <a:latin typeface="+mj-ea"/>
                          <a:ea typeface="+mj-ea"/>
                        </a:rPr>
                        <a:t>离开住处，不退房</a:t>
                      </a:r>
                      <a:endParaRPr lang="zh-CN" altLang="en-US" sz="2800" b="0" dirty="0">
                        <a:latin typeface="+mj-ea"/>
                        <a:ea typeface="+mj-ea"/>
                      </a:endParaRPr>
                    </a:p>
                  </a:txBody>
                  <a:tcPr/>
                </a:tc>
              </a:tr>
              <a:tr h="841373">
                <a:tc>
                  <a:txBody>
                    <a:bodyPr/>
                    <a:lstStyle/>
                    <a:p>
                      <a:pPr algn="ctr"/>
                      <a:r>
                        <a:rPr lang="zh-CN" altLang="en-US" sz="2800" dirty="0" smtClean="0">
                          <a:latin typeface="+mj-ea"/>
                          <a:ea typeface="+mj-ea"/>
                        </a:rPr>
                        <a:t>释放错误内存</a:t>
                      </a:r>
                      <a:endParaRPr lang="zh-CN" altLang="en-US" sz="2800" b="0" dirty="0">
                        <a:latin typeface="+mj-ea"/>
                        <a:ea typeface="+mj-ea"/>
                      </a:endParaRPr>
                    </a:p>
                  </a:txBody>
                  <a:tcPr/>
                </a:tc>
                <a:tc>
                  <a:txBody>
                    <a:bodyPr/>
                    <a:lstStyle/>
                    <a:p>
                      <a:pPr algn="ctr"/>
                      <a:r>
                        <a:rPr lang="zh-CN" altLang="en-US" sz="2800" dirty="0" smtClean="0">
                          <a:latin typeface="+mj-ea"/>
                          <a:ea typeface="+mj-ea"/>
                        </a:rPr>
                        <a:t>替别人退房</a:t>
                      </a:r>
                      <a:endParaRPr lang="zh-CN" altLang="en-US" sz="2800" b="0" dirty="0">
                        <a:latin typeface="+mj-ea"/>
                        <a:ea typeface="+mj-ea"/>
                      </a:endParaRPr>
                    </a:p>
                  </a:txBody>
                  <a:tcPr/>
                </a:tc>
              </a:tr>
              <a:tr h="841373">
                <a:tc>
                  <a:txBody>
                    <a:bodyPr/>
                    <a:lstStyle/>
                    <a:p>
                      <a:pPr algn="ctr"/>
                      <a:r>
                        <a:rPr lang="zh-CN" altLang="en-US" sz="2800" dirty="0" smtClean="0">
                          <a:latin typeface="+mj-ea"/>
                          <a:ea typeface="+mj-ea"/>
                        </a:rPr>
                        <a:t>释放内存之后继续使用</a:t>
                      </a:r>
                      <a:endParaRPr lang="zh-CN" altLang="en-US" sz="2800" b="0" dirty="0">
                        <a:latin typeface="+mj-ea"/>
                        <a:ea typeface="+mj-ea"/>
                      </a:endParaRPr>
                    </a:p>
                  </a:txBody>
                  <a:tcPr/>
                </a:tc>
                <a:tc>
                  <a:txBody>
                    <a:bodyPr/>
                    <a:lstStyle/>
                    <a:p>
                      <a:pPr algn="ctr"/>
                      <a:r>
                        <a:rPr lang="zh-CN" altLang="en-US" sz="2800" b="0" dirty="0" smtClean="0">
                          <a:latin typeface="+mj-ea"/>
                          <a:ea typeface="+mj-ea"/>
                        </a:rPr>
                        <a:t>占用别人房间</a:t>
                      </a:r>
                      <a:endParaRPr lang="zh-CN" altLang="en-US" sz="2800" b="0" dirty="0">
                        <a:latin typeface="+mj-ea"/>
                        <a:ea typeface="+mj-ea"/>
                      </a:endParaRPr>
                    </a:p>
                  </a:txBody>
                  <a:tcPr/>
                </a:tc>
              </a:tr>
            </a:tbl>
          </a:graphicData>
        </a:graphic>
      </p:graphicFrame>
    </p:spTree>
    <p:extLst>
      <p:ext uri="{BB962C8B-B14F-4D97-AF65-F5344CB8AC3E}">
        <p14:creationId xmlns:p14="http://schemas.microsoft.com/office/powerpoint/2010/main" val="191349233"/>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solidFill>
                  <a:srgbClr val="006600"/>
                </a:solidFill>
              </a:rPr>
              <a:t>顺序表队列改进：</a:t>
            </a:r>
            <a:r>
              <a:rPr lang="zh-CN" altLang="en-US" dirty="0" smtClean="0">
                <a:solidFill>
                  <a:srgbClr val="FF0000"/>
                </a:solidFill>
              </a:rPr>
              <a:t>循环队列</a:t>
            </a:r>
            <a:endParaRPr lang="zh-CN" altLang="en-US" dirty="0"/>
          </a:p>
        </p:txBody>
      </p:sp>
      <p:pic>
        <p:nvPicPr>
          <p:cNvPr id="5" name="Picture 13"/>
          <p:cNvPicPr>
            <a:picLocks noGrp="1" noChangeAspect="1" noChangeArrowheads="1"/>
          </p:cNvPicPr>
          <p:nvPr>
            <p:ph idx="1"/>
          </p:nvPr>
        </p:nvPicPr>
        <p:blipFill>
          <a:blip r:embed="rId2">
            <a:clrChange>
              <a:clrFrom>
                <a:srgbClr val="F8F8F8"/>
              </a:clrFrom>
              <a:clrTo>
                <a:srgbClr val="F8F8F8">
                  <a:alpha val="0"/>
                </a:srgbClr>
              </a:clrTo>
            </a:clrChange>
            <a:lum bright="-42000" contrast="66000"/>
          </a:blip>
          <a:srcRect/>
          <a:stretch>
            <a:fillRect/>
          </a:stretch>
        </p:blipFill>
        <p:spPr>
          <a:xfrm>
            <a:off x="0" y="1412874"/>
            <a:ext cx="9144000" cy="5445125"/>
          </a:xfrm>
          <a:noFill/>
          <a:ln/>
        </p:spPr>
      </p:pic>
    </p:spTree>
    <p:extLst>
      <p:ext uri="{BB962C8B-B14F-4D97-AF65-F5344CB8AC3E}">
        <p14:creationId xmlns:p14="http://schemas.microsoft.com/office/powerpoint/2010/main" val="1478707530"/>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循环队列实现的设计</a:t>
            </a:r>
            <a:endParaRPr lang="zh-CN" altLang="en-US" dirty="0"/>
          </a:p>
        </p:txBody>
      </p:sp>
      <p:sp>
        <p:nvSpPr>
          <p:cNvPr id="3" name="内容占位符 2"/>
          <p:cNvSpPr>
            <a:spLocks noGrp="1"/>
          </p:cNvSpPr>
          <p:nvPr>
            <p:ph idx="1"/>
          </p:nvPr>
        </p:nvSpPr>
        <p:spPr/>
        <p:txBody>
          <a:bodyPr/>
          <a:lstStyle/>
          <a:p>
            <a:r>
              <a:rPr lang="zh-CN" altLang="en-US" b="1" dirty="0" smtClean="0">
                <a:solidFill>
                  <a:srgbClr val="FF0000"/>
                </a:solidFill>
              </a:rPr>
              <a:t>循环队列</a:t>
            </a:r>
            <a:r>
              <a:rPr lang="zh-CN" altLang="en-US" b="1" dirty="0" smtClean="0">
                <a:solidFill>
                  <a:srgbClr val="0000CC"/>
                </a:solidFill>
              </a:rPr>
              <a:t>浪费一个位置好像太可惜，特别在该位置中存放一个很大的对象时。</a:t>
            </a:r>
            <a:endParaRPr lang="en-US" altLang="zh-CN" b="1" dirty="0" smtClean="0">
              <a:solidFill>
                <a:srgbClr val="0000CC"/>
              </a:solidFill>
            </a:endParaRPr>
          </a:p>
          <a:p>
            <a:pPr>
              <a:buNone/>
            </a:pPr>
            <a:r>
              <a:rPr lang="en-US" altLang="zh-CN" b="1" dirty="0" smtClean="0">
                <a:solidFill>
                  <a:srgbClr val="0000CC"/>
                </a:solidFill>
              </a:rPr>
              <a:t>	</a:t>
            </a:r>
            <a:r>
              <a:rPr lang="zh-CN" altLang="en-US" b="1" dirty="0" smtClean="0">
                <a:solidFill>
                  <a:srgbClr val="0000CC"/>
                </a:solidFill>
              </a:rPr>
              <a:t>建议：</a:t>
            </a:r>
            <a:r>
              <a:rPr lang="zh-CN" altLang="en-US" b="1" dirty="0" smtClean="0">
                <a:solidFill>
                  <a:srgbClr val="FF0000"/>
                </a:solidFill>
              </a:rPr>
              <a:t>对象很大时，用索引（指针）来排队。</a:t>
            </a:r>
            <a:endParaRPr lang="en-US" altLang="zh-CN" b="1" dirty="0" smtClean="0">
              <a:solidFill>
                <a:srgbClr val="0000CC"/>
              </a:solidFill>
            </a:endParaRPr>
          </a:p>
          <a:p>
            <a:r>
              <a:rPr lang="zh-CN" altLang="en-US" b="1" dirty="0" smtClean="0">
                <a:solidFill>
                  <a:srgbClr val="0000CC"/>
                </a:solidFill>
              </a:rPr>
              <a:t>若想利用这个空间，必然加一个标志来表示队空</a:t>
            </a:r>
            <a:r>
              <a:rPr lang="en-US" altLang="zh-CN" b="1" dirty="0" smtClean="0">
                <a:solidFill>
                  <a:srgbClr val="0000CC"/>
                </a:solidFill>
              </a:rPr>
              <a:t>/</a:t>
            </a:r>
            <a:r>
              <a:rPr lang="zh-CN" altLang="en-US" b="1" dirty="0" smtClean="0">
                <a:solidFill>
                  <a:srgbClr val="0000CC"/>
                </a:solidFill>
              </a:rPr>
              <a:t>队满。</a:t>
            </a:r>
            <a:endParaRPr lang="en-US" altLang="zh-CN" b="1" dirty="0" smtClean="0">
              <a:solidFill>
                <a:srgbClr val="0000CC"/>
              </a:solidFill>
            </a:endParaRPr>
          </a:p>
          <a:p>
            <a:pPr>
              <a:buNone/>
            </a:pPr>
            <a:r>
              <a:rPr lang="en-US" altLang="zh-CN" b="1" dirty="0" smtClean="0">
                <a:solidFill>
                  <a:srgbClr val="0000CC"/>
                </a:solidFill>
              </a:rPr>
              <a:t>	</a:t>
            </a:r>
            <a:r>
              <a:rPr lang="zh-CN" altLang="en-US" b="1" dirty="0" smtClean="0">
                <a:solidFill>
                  <a:srgbClr val="0000CC"/>
                </a:solidFill>
              </a:rPr>
              <a:t>问题：进队出队都要判断，使用上更不方便。</a:t>
            </a:r>
          </a:p>
          <a:p>
            <a:r>
              <a:rPr lang="zh-CN" altLang="en-US" b="1" dirty="0" smtClean="0">
                <a:solidFill>
                  <a:srgbClr val="006600"/>
                </a:solidFill>
              </a:rPr>
              <a:t>用链表实现队列无此问题。</a:t>
            </a:r>
            <a:r>
              <a:rPr lang="en-US" altLang="zh-CN" b="1" dirty="0" smtClean="0">
                <a:solidFill>
                  <a:srgbClr val="006600"/>
                </a:solidFill>
              </a:rPr>
              <a:t>Why</a:t>
            </a:r>
            <a:r>
              <a:rPr lang="zh-CN" altLang="en-US" b="1" dirty="0" smtClean="0">
                <a:solidFill>
                  <a:srgbClr val="006600"/>
                </a:solidFill>
              </a:rPr>
              <a:t>？</a:t>
            </a:r>
            <a:endParaRPr lang="zh-CN" altLang="en-US" dirty="0"/>
          </a:p>
        </p:txBody>
      </p:sp>
    </p:spTree>
    <p:extLst>
      <p:ext uri="{BB962C8B-B14F-4D97-AF65-F5344CB8AC3E}">
        <p14:creationId xmlns:p14="http://schemas.microsoft.com/office/powerpoint/2010/main" val="1956693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循环队列顺序表类模板</a:t>
            </a:r>
            <a:endParaRPr lang="zh-CN" altLang="en-US" dirty="0"/>
          </a:p>
        </p:txBody>
      </p:sp>
      <p:sp>
        <p:nvSpPr>
          <p:cNvPr id="3" name="内容占位符 2"/>
          <p:cNvSpPr>
            <a:spLocks noGrp="1"/>
          </p:cNvSpPr>
          <p:nvPr>
            <p:ph idx="1"/>
          </p:nvPr>
        </p:nvSpPr>
        <p:spPr/>
        <p:txBody>
          <a:bodyPr/>
          <a:lstStyle/>
          <a:p>
            <a:pPr>
              <a:buNone/>
            </a:pPr>
            <a:r>
              <a:rPr lang="en-US" altLang="zh-CN" b="1" dirty="0" smtClean="0">
                <a:solidFill>
                  <a:srgbClr val="0000CC"/>
                </a:solidFill>
              </a:rPr>
              <a:t>template</a:t>
            </a:r>
            <a:r>
              <a:rPr lang="en-US" altLang="zh-CN" b="1" dirty="0" smtClean="0"/>
              <a:t>&lt;</a:t>
            </a:r>
            <a:r>
              <a:rPr lang="en-US" altLang="zh-CN" b="1" dirty="0" smtClean="0">
                <a:solidFill>
                  <a:srgbClr val="0000CC"/>
                </a:solidFill>
              </a:rPr>
              <a:t>typename </a:t>
            </a:r>
            <a:r>
              <a:rPr lang="en-US" altLang="zh-CN" b="1" dirty="0" smtClean="0"/>
              <a:t>T&gt;</a:t>
            </a:r>
            <a:r>
              <a:rPr lang="en-US" altLang="zh-CN" b="1" dirty="0" smtClean="0">
                <a:solidFill>
                  <a:srgbClr val="0000CC"/>
                </a:solidFill>
              </a:rPr>
              <a:t>class</a:t>
            </a:r>
            <a:r>
              <a:rPr lang="en-US" altLang="zh-CN" b="1" dirty="0" smtClean="0"/>
              <a:t> Queue{</a:t>
            </a:r>
          </a:p>
          <a:p>
            <a:pPr>
              <a:buNone/>
            </a:pPr>
            <a:r>
              <a:rPr lang="en-US" altLang="zh-CN" b="1" dirty="0" smtClean="0"/>
              <a:t>  </a:t>
            </a:r>
            <a:r>
              <a:rPr lang="en-US" altLang="zh-CN" b="1" dirty="0" smtClean="0">
                <a:solidFill>
                  <a:srgbClr val="0000CC"/>
                </a:solidFill>
              </a:rPr>
              <a:t> int </a:t>
            </a:r>
            <a:r>
              <a:rPr lang="en-US" altLang="zh-CN" b="1" dirty="0" err="1" smtClean="0"/>
              <a:t>rear,front</a:t>
            </a:r>
            <a:r>
              <a:rPr lang="en-US" altLang="zh-CN" b="1" dirty="0" smtClean="0"/>
              <a:t>;		</a:t>
            </a:r>
            <a:r>
              <a:rPr lang="en-US" altLang="zh-CN" b="1" dirty="0" smtClean="0">
                <a:solidFill>
                  <a:srgbClr val="006600"/>
                </a:solidFill>
              </a:rPr>
              <a:t>//</a:t>
            </a:r>
            <a:r>
              <a:rPr lang="zh-CN" altLang="en-US" b="1" dirty="0" smtClean="0">
                <a:solidFill>
                  <a:srgbClr val="006600"/>
                </a:solidFill>
              </a:rPr>
              <a:t>队尾与队头</a:t>
            </a:r>
          </a:p>
          <a:p>
            <a:pPr>
              <a:buNone/>
            </a:pPr>
            <a:r>
              <a:rPr lang="zh-CN" altLang="en-US" b="1" dirty="0" smtClean="0"/>
              <a:t>   </a:t>
            </a:r>
            <a:r>
              <a:rPr lang="en-US" altLang="zh-CN" b="1" dirty="0" smtClean="0"/>
              <a:t>T *elements;		</a:t>
            </a:r>
            <a:r>
              <a:rPr lang="en-US" altLang="zh-CN" b="1" dirty="0" smtClean="0">
                <a:solidFill>
                  <a:srgbClr val="006600"/>
                </a:solidFill>
              </a:rPr>
              <a:t>//</a:t>
            </a:r>
            <a:r>
              <a:rPr lang="zh-CN" altLang="en-US" b="1" dirty="0" smtClean="0">
                <a:solidFill>
                  <a:srgbClr val="006600"/>
                </a:solidFill>
              </a:rPr>
              <a:t>存放队列元素的容器</a:t>
            </a:r>
          </a:p>
          <a:p>
            <a:pPr>
              <a:buNone/>
            </a:pPr>
            <a:r>
              <a:rPr lang="zh-CN" altLang="en-US" b="1" dirty="0" smtClean="0"/>
              <a:t>   </a:t>
            </a:r>
            <a:r>
              <a:rPr lang="en-US" altLang="zh-CN" b="1" dirty="0" smtClean="0">
                <a:solidFill>
                  <a:srgbClr val="0000CC"/>
                </a:solidFill>
              </a:rPr>
              <a:t>int</a:t>
            </a:r>
            <a:r>
              <a:rPr lang="en-US" altLang="zh-CN" b="1" dirty="0" smtClean="0"/>
              <a:t> </a:t>
            </a:r>
            <a:r>
              <a:rPr lang="en-US" altLang="zh-CN" b="1" dirty="0" err="1" smtClean="0"/>
              <a:t>maxSize</a:t>
            </a:r>
            <a:r>
              <a:rPr lang="en-US" altLang="zh-CN" b="1" dirty="0" smtClean="0"/>
              <a:t>;   </a:t>
            </a:r>
            <a:r>
              <a:rPr lang="en-US" altLang="zh-CN" b="1" dirty="0" smtClean="0">
                <a:solidFill>
                  <a:srgbClr val="006600"/>
                </a:solidFill>
              </a:rPr>
              <a:t>//</a:t>
            </a:r>
            <a:r>
              <a:rPr lang="zh-CN" altLang="en-US" b="1" dirty="0" smtClean="0">
                <a:solidFill>
                  <a:srgbClr val="006600"/>
                </a:solidFill>
              </a:rPr>
              <a:t>最多可容纳元素个数</a:t>
            </a:r>
            <a:r>
              <a:rPr lang="en-US" altLang="zh-CN" b="1" dirty="0" smtClean="0">
                <a:solidFill>
                  <a:srgbClr val="006600"/>
                </a:solidFill>
              </a:rPr>
              <a:t>+1</a:t>
            </a:r>
          </a:p>
          <a:p>
            <a:pPr>
              <a:buNone/>
            </a:pPr>
            <a:r>
              <a:rPr lang="en-US" altLang="zh-CN" b="1" dirty="0" smtClean="0">
                <a:solidFill>
                  <a:srgbClr val="0000CC"/>
                </a:solidFill>
              </a:rPr>
              <a:t>	//</a:t>
            </a:r>
            <a:r>
              <a:rPr lang="zh-CN" altLang="en-US" b="1" dirty="0" smtClean="0">
                <a:solidFill>
                  <a:srgbClr val="0000CC"/>
                </a:solidFill>
              </a:rPr>
              <a:t>成员函数声明略</a:t>
            </a:r>
            <a:endParaRPr lang="en-US" altLang="zh-CN" b="1" dirty="0" smtClean="0">
              <a:solidFill>
                <a:srgbClr val="0000CC"/>
              </a:solidFill>
            </a:endParaRPr>
          </a:p>
          <a:p>
            <a:pPr>
              <a:buNone/>
            </a:pPr>
            <a:r>
              <a:rPr lang="en-US" altLang="zh-CN" b="1" dirty="0" smtClean="0"/>
              <a:t>};</a:t>
            </a:r>
          </a:p>
          <a:p>
            <a:endParaRPr lang="zh-CN" altLang="en-US" dirty="0"/>
          </a:p>
        </p:txBody>
      </p:sp>
    </p:spTree>
    <p:extLst>
      <p:ext uri="{BB962C8B-B14F-4D97-AF65-F5344CB8AC3E}">
        <p14:creationId xmlns:p14="http://schemas.microsoft.com/office/powerpoint/2010/main" val="1732685671"/>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olidFill>
                  <a:srgbClr val="663300"/>
                </a:solidFill>
              </a:rPr>
              <a:t>循环队列顺序表类模板：构造函数</a:t>
            </a:r>
            <a:endParaRPr lang="zh-CN" altLang="en-US" sz="3600" dirty="0"/>
          </a:p>
        </p:txBody>
      </p:sp>
      <p:sp>
        <p:nvSpPr>
          <p:cNvPr id="3" name="内容占位符 2"/>
          <p:cNvSpPr>
            <a:spLocks noGrp="1"/>
          </p:cNvSpPr>
          <p:nvPr>
            <p:ph idx="1"/>
          </p:nvPr>
        </p:nvSpPr>
        <p:spPr/>
        <p:txBody>
          <a:bodyPr/>
          <a:lstStyle/>
          <a:p>
            <a:pPr>
              <a:buNone/>
            </a:pPr>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a:t>
            </a:r>
          </a:p>
          <a:p>
            <a:pPr>
              <a:buNone/>
            </a:pPr>
            <a:r>
              <a:rPr lang="en-US" altLang="zh-CN" b="1" dirty="0" smtClean="0"/>
              <a:t>Queue&lt;T&gt;::Queue(</a:t>
            </a:r>
            <a:r>
              <a:rPr lang="en-US" altLang="zh-CN" b="1" dirty="0" smtClean="0">
                <a:solidFill>
                  <a:srgbClr val="0000CC"/>
                </a:solidFill>
              </a:rPr>
              <a:t>int </a:t>
            </a:r>
            <a:r>
              <a:rPr lang="en-US" altLang="zh-CN" b="1" dirty="0" smtClean="0"/>
              <a:t>ms){</a:t>
            </a:r>
          </a:p>
          <a:p>
            <a:pPr>
              <a:buNone/>
            </a:pPr>
            <a:r>
              <a:rPr lang="en-US" altLang="zh-CN" b="1" dirty="0" smtClean="0"/>
              <a:t>	   </a:t>
            </a:r>
            <a:r>
              <a:rPr lang="en-US" altLang="zh-CN" b="1" dirty="0" err="1" smtClean="0"/>
              <a:t>maxSize</a:t>
            </a:r>
            <a:r>
              <a:rPr lang="en-US" altLang="zh-CN" b="1" dirty="0" smtClean="0"/>
              <a:t>=ms;</a:t>
            </a:r>
          </a:p>
          <a:p>
            <a:pPr>
              <a:buNone/>
            </a:pPr>
            <a:r>
              <a:rPr lang="en-US" altLang="zh-CN" b="1" dirty="0" smtClean="0"/>
              <a:t>	   elements=</a:t>
            </a:r>
            <a:r>
              <a:rPr lang="en-US" altLang="zh-CN" b="1" dirty="0" smtClean="0">
                <a:solidFill>
                  <a:srgbClr val="0000CC"/>
                </a:solidFill>
              </a:rPr>
              <a:t>new</a:t>
            </a:r>
            <a:r>
              <a:rPr lang="en-US" altLang="zh-CN" b="1" dirty="0" smtClean="0"/>
              <a:t> T[</a:t>
            </a:r>
            <a:r>
              <a:rPr lang="en-US" altLang="zh-CN" b="1" dirty="0" err="1" smtClean="0"/>
              <a:t>maxSize</a:t>
            </a:r>
            <a:r>
              <a:rPr lang="en-US" altLang="zh-CN" b="1" dirty="0" smtClean="0"/>
              <a:t>];</a:t>
            </a:r>
          </a:p>
          <a:p>
            <a:pPr>
              <a:buNone/>
            </a:pPr>
            <a:r>
              <a:rPr lang="en-US" altLang="zh-CN" b="1" dirty="0" smtClean="0"/>
              <a:t>	   rear=front=0;</a:t>
            </a:r>
          </a:p>
          <a:p>
            <a:pPr>
              <a:buNone/>
            </a:pPr>
            <a:r>
              <a:rPr lang="en-US" altLang="zh-CN" b="1" dirty="0" smtClean="0"/>
              <a:t>	   assert(elements!=NULL); </a:t>
            </a:r>
            <a:r>
              <a:rPr lang="en-US" altLang="zh-CN" b="1" dirty="0" smtClean="0">
                <a:solidFill>
                  <a:srgbClr val="006600"/>
                </a:solidFill>
              </a:rPr>
              <a:t>//</a:t>
            </a:r>
            <a:r>
              <a:rPr lang="zh-CN" altLang="en-US" b="1" dirty="0" smtClean="0">
                <a:solidFill>
                  <a:srgbClr val="006600"/>
                </a:solidFill>
              </a:rPr>
              <a:t>断言：分配成功</a:t>
            </a:r>
          </a:p>
          <a:p>
            <a:pPr>
              <a:buNone/>
            </a:pPr>
            <a:r>
              <a:rPr lang="en-US" altLang="zh-CN" b="1" dirty="0" smtClean="0"/>
              <a:t>	} </a:t>
            </a:r>
            <a:endParaRPr lang="en-US" altLang="zh-CN" b="1" dirty="0" smtClean="0">
              <a:solidFill>
                <a:srgbClr val="0000CC"/>
              </a:solidFill>
            </a:endParaRPr>
          </a:p>
          <a:p>
            <a:endParaRPr lang="zh-CN" altLang="en-US" dirty="0"/>
          </a:p>
        </p:txBody>
      </p:sp>
    </p:spTree>
    <p:extLst>
      <p:ext uri="{BB962C8B-B14F-4D97-AF65-F5344CB8AC3E}">
        <p14:creationId xmlns:p14="http://schemas.microsoft.com/office/powerpoint/2010/main" val="1369819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olidFill>
                  <a:srgbClr val="663300"/>
                </a:solidFill>
              </a:rPr>
              <a:t>循环队列顺序表类模板：判断函数</a:t>
            </a:r>
            <a:endParaRPr lang="zh-CN" altLang="en-US" sz="3600" dirty="0"/>
          </a:p>
        </p:txBody>
      </p:sp>
      <p:sp>
        <p:nvSpPr>
          <p:cNvPr id="3" name="内容占位符 2"/>
          <p:cNvSpPr>
            <a:spLocks noGrp="1"/>
          </p:cNvSpPr>
          <p:nvPr>
            <p:ph idx="1"/>
          </p:nvPr>
        </p:nvSpPr>
        <p:spPr/>
        <p:txBody>
          <a:bodyPr>
            <a:noAutofit/>
          </a:bodyPr>
          <a:lstStyle/>
          <a:p>
            <a:pPr>
              <a:buNone/>
            </a:pPr>
            <a:endParaRPr lang="en-US" altLang="zh-CN" b="1" dirty="0" smtClean="0"/>
          </a:p>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a:t>
            </a:r>
            <a:r>
              <a:rPr lang="en-US" altLang="zh-CN" b="1" dirty="0" smtClean="0">
                <a:solidFill>
                  <a:srgbClr val="006600"/>
                </a:solidFill>
              </a:rPr>
              <a:t> //</a:t>
            </a:r>
            <a:r>
              <a:rPr lang="zh-CN" altLang="en-US" b="1" dirty="0" smtClean="0">
                <a:solidFill>
                  <a:srgbClr val="006600"/>
                </a:solidFill>
              </a:rPr>
              <a:t>判队空</a:t>
            </a:r>
            <a:endParaRPr lang="en-US" altLang="zh-CN" b="1" dirty="0" smtClean="0"/>
          </a:p>
          <a:p>
            <a:pPr>
              <a:buNone/>
            </a:pPr>
            <a:r>
              <a:rPr lang="en-US" altLang="zh-CN" b="1" dirty="0" smtClean="0"/>
              <a:t>Queue&lt;T&gt;:: </a:t>
            </a:r>
            <a:r>
              <a:rPr lang="en-US" altLang="zh-CN" b="1" dirty="0" err="1" smtClean="0">
                <a:solidFill>
                  <a:srgbClr val="0000CC"/>
                </a:solidFill>
              </a:rPr>
              <a:t>bool</a:t>
            </a:r>
            <a:r>
              <a:rPr lang="en-US" altLang="zh-CN" b="1" dirty="0" smtClean="0"/>
              <a:t> </a:t>
            </a:r>
            <a:r>
              <a:rPr lang="en-US" altLang="zh-CN" b="1" dirty="0" err="1" smtClean="0"/>
              <a:t>IsEmpty</a:t>
            </a:r>
            <a:r>
              <a:rPr lang="en-US" altLang="zh-CN" b="1" dirty="0" smtClean="0"/>
              <a:t>() </a:t>
            </a:r>
            <a:r>
              <a:rPr lang="en-US" altLang="zh-CN" b="1" dirty="0" smtClean="0">
                <a:solidFill>
                  <a:srgbClr val="0000CC"/>
                </a:solidFill>
              </a:rPr>
              <a:t>const</a:t>
            </a:r>
            <a:r>
              <a:rPr lang="en-US" altLang="zh-CN" b="1" dirty="0" smtClean="0"/>
              <a:t> </a:t>
            </a:r>
          </a:p>
          <a:p>
            <a:pPr>
              <a:buNone/>
            </a:pPr>
            <a:r>
              <a:rPr lang="en-US" altLang="zh-CN" b="1" dirty="0" smtClean="0"/>
              <a:t>{  </a:t>
            </a:r>
            <a:r>
              <a:rPr lang="en-US" altLang="zh-CN" b="1" dirty="0" smtClean="0">
                <a:solidFill>
                  <a:srgbClr val="0000CC"/>
                </a:solidFill>
              </a:rPr>
              <a:t>return</a:t>
            </a:r>
            <a:r>
              <a:rPr lang="en-US" altLang="zh-CN" b="1" dirty="0" smtClean="0"/>
              <a:t> front==rear;}</a:t>
            </a:r>
            <a:endParaRPr lang="zh-CN" altLang="en-US" dirty="0" smtClean="0"/>
          </a:p>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a:t>
            </a:r>
            <a:r>
              <a:rPr lang="en-US" altLang="zh-CN" b="1" dirty="0" smtClean="0">
                <a:solidFill>
                  <a:srgbClr val="006600"/>
                </a:solidFill>
              </a:rPr>
              <a:t> //</a:t>
            </a:r>
            <a:r>
              <a:rPr lang="zh-CN" altLang="en-US" b="1" dirty="0" smtClean="0">
                <a:solidFill>
                  <a:srgbClr val="006600"/>
                </a:solidFill>
              </a:rPr>
              <a:t>判队满</a:t>
            </a:r>
            <a:endParaRPr lang="en-US" altLang="zh-CN" b="1" dirty="0" smtClean="0"/>
          </a:p>
          <a:p>
            <a:pPr>
              <a:buNone/>
            </a:pPr>
            <a:r>
              <a:rPr lang="en-US" altLang="zh-CN" b="1" dirty="0" smtClean="0"/>
              <a:t>Queue&lt;T&gt;::</a:t>
            </a:r>
            <a:r>
              <a:rPr lang="zh-CN" altLang="en-US" b="1" dirty="0" smtClean="0"/>
              <a:t> </a:t>
            </a:r>
            <a:r>
              <a:rPr lang="en-US" altLang="zh-CN" b="1" dirty="0" err="1" smtClean="0">
                <a:solidFill>
                  <a:srgbClr val="0000CC"/>
                </a:solidFill>
              </a:rPr>
              <a:t>bool</a:t>
            </a:r>
            <a:r>
              <a:rPr lang="en-US" altLang="zh-CN" b="1" dirty="0" smtClean="0"/>
              <a:t> </a:t>
            </a:r>
            <a:r>
              <a:rPr lang="en-US" altLang="zh-CN" b="1" dirty="0" err="1" smtClean="0"/>
              <a:t>IsFull</a:t>
            </a:r>
            <a:r>
              <a:rPr lang="en-US" altLang="zh-CN" b="1" dirty="0" smtClean="0"/>
              <a:t>() </a:t>
            </a:r>
            <a:r>
              <a:rPr lang="en-US" altLang="zh-CN" b="1" dirty="0" smtClean="0">
                <a:solidFill>
                  <a:srgbClr val="0000CC"/>
                </a:solidFill>
              </a:rPr>
              <a:t>const</a:t>
            </a:r>
            <a:r>
              <a:rPr lang="en-US" altLang="zh-CN" b="1" dirty="0" smtClean="0"/>
              <a:t> </a:t>
            </a:r>
          </a:p>
          <a:p>
            <a:pPr>
              <a:buNone/>
            </a:pPr>
            <a:r>
              <a:rPr lang="en-US" altLang="zh-CN" b="1" dirty="0" smtClean="0"/>
              <a:t>{    </a:t>
            </a:r>
            <a:r>
              <a:rPr lang="en-US" altLang="zh-CN" b="1" dirty="0" smtClean="0">
                <a:solidFill>
                  <a:srgbClr val="0000CC"/>
                </a:solidFill>
              </a:rPr>
              <a:t>return</a:t>
            </a:r>
            <a:r>
              <a:rPr lang="en-US" altLang="zh-CN" b="1" dirty="0" smtClean="0"/>
              <a:t> (rear+1)%</a:t>
            </a:r>
            <a:r>
              <a:rPr lang="en-US" altLang="zh-CN" b="1" dirty="0" err="1" smtClean="0"/>
              <a:t>maxSize</a:t>
            </a:r>
            <a:r>
              <a:rPr lang="en-US" altLang="zh-CN" b="1" dirty="0" smtClean="0"/>
              <a:t>==front;}</a:t>
            </a:r>
          </a:p>
          <a:p>
            <a:pPr>
              <a:buNone/>
            </a:pPr>
            <a:r>
              <a:rPr lang="en-US" altLang="zh-CN" b="1" dirty="0" smtClean="0"/>
              <a:t> </a:t>
            </a:r>
          </a:p>
        </p:txBody>
      </p:sp>
    </p:spTree>
    <p:extLst>
      <p:ext uri="{BB962C8B-B14F-4D97-AF65-F5344CB8AC3E}">
        <p14:creationId xmlns:p14="http://schemas.microsoft.com/office/powerpoint/2010/main" val="1526211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olidFill>
                  <a:srgbClr val="663300"/>
                </a:solidFill>
              </a:rPr>
              <a:t>循环队列顺序表类模板：求长函数</a:t>
            </a:r>
            <a:endParaRPr lang="zh-CN" altLang="en-US" sz="3600" dirty="0"/>
          </a:p>
        </p:txBody>
      </p:sp>
      <p:sp>
        <p:nvSpPr>
          <p:cNvPr id="3" name="内容占位符 2"/>
          <p:cNvSpPr>
            <a:spLocks noGrp="1"/>
          </p:cNvSpPr>
          <p:nvPr>
            <p:ph idx="1"/>
          </p:nvPr>
        </p:nvSpPr>
        <p:spPr/>
        <p:txBody>
          <a:bodyPr/>
          <a:lstStyle/>
          <a:p>
            <a:r>
              <a:rPr lang="zh-CN" altLang="en-US" b="1" dirty="0" smtClean="0"/>
              <a:t> </a:t>
            </a:r>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a:t>
            </a:r>
          </a:p>
          <a:p>
            <a:pPr>
              <a:buNone/>
            </a:pPr>
            <a:r>
              <a:rPr lang="en-US" altLang="zh-CN" b="1" dirty="0" smtClean="0"/>
              <a:t>Queue&lt;T&gt;:: </a:t>
            </a:r>
            <a:r>
              <a:rPr lang="en-US" altLang="zh-CN" b="1" dirty="0" smtClean="0">
                <a:solidFill>
                  <a:srgbClr val="0000CC"/>
                </a:solidFill>
              </a:rPr>
              <a:t>int </a:t>
            </a:r>
            <a:r>
              <a:rPr lang="en-US" altLang="zh-CN" b="1" dirty="0" smtClean="0"/>
              <a:t>Length() </a:t>
            </a:r>
            <a:r>
              <a:rPr lang="en-US" altLang="zh-CN" b="1" dirty="0" smtClean="0">
                <a:solidFill>
                  <a:srgbClr val="0000CC"/>
                </a:solidFill>
              </a:rPr>
              <a:t>const</a:t>
            </a:r>
            <a:r>
              <a:rPr lang="en-US" altLang="zh-CN" b="1" dirty="0" smtClean="0"/>
              <a:t> </a:t>
            </a:r>
          </a:p>
          <a:p>
            <a:pPr>
              <a:buNone/>
            </a:pPr>
            <a:r>
              <a:rPr lang="en-US" altLang="zh-CN" b="1" dirty="0" smtClean="0"/>
              <a:t>{</a:t>
            </a:r>
            <a:r>
              <a:rPr lang="en-US" altLang="zh-CN" b="1" dirty="0" smtClean="0">
                <a:solidFill>
                  <a:srgbClr val="0000CC"/>
                </a:solidFill>
              </a:rPr>
              <a:t>return</a:t>
            </a:r>
            <a:r>
              <a:rPr lang="en-US" altLang="zh-CN" b="1" dirty="0" smtClean="0"/>
              <a:t>  (rear-</a:t>
            </a:r>
            <a:r>
              <a:rPr lang="en-US" altLang="zh-CN" b="1" dirty="0" err="1" smtClean="0"/>
              <a:t>front+maxSize</a:t>
            </a:r>
            <a:r>
              <a:rPr lang="en-US" altLang="zh-CN" b="1" dirty="0" smtClean="0"/>
              <a:t>)%</a:t>
            </a:r>
            <a:r>
              <a:rPr lang="en-US" altLang="zh-CN" b="1" dirty="0" err="1" smtClean="0"/>
              <a:t>maxSize</a:t>
            </a:r>
            <a:r>
              <a:rPr lang="en-US" altLang="zh-CN" b="1" dirty="0" smtClean="0"/>
              <a:t>;}   </a:t>
            </a:r>
          </a:p>
          <a:p>
            <a:pPr>
              <a:buNone/>
            </a:pPr>
            <a:r>
              <a:rPr lang="en-US" altLang="zh-CN" b="1" dirty="0" smtClean="0"/>
              <a:t>	</a:t>
            </a:r>
            <a:r>
              <a:rPr lang="en-US" altLang="zh-CN" b="1" dirty="0" smtClean="0">
                <a:solidFill>
                  <a:srgbClr val="006600"/>
                </a:solidFill>
              </a:rPr>
              <a:t>//</a:t>
            </a:r>
            <a:r>
              <a:rPr lang="zh-CN" altLang="en-US" b="1" dirty="0" smtClean="0">
                <a:solidFill>
                  <a:srgbClr val="006600"/>
                </a:solidFill>
              </a:rPr>
              <a:t>求队中元素数，注意求余算法 回顾之前示例</a:t>
            </a:r>
            <a:endParaRPr lang="zh-CN" altLang="en-US" dirty="0"/>
          </a:p>
        </p:txBody>
      </p:sp>
    </p:spTree>
    <p:extLst>
      <p:ext uri="{BB962C8B-B14F-4D97-AF65-F5344CB8AC3E}">
        <p14:creationId xmlns:p14="http://schemas.microsoft.com/office/powerpoint/2010/main" val="1500387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循环队列顺序表类模板：进队</a:t>
            </a:r>
            <a:endParaRPr lang="zh-CN" altLang="en-US" dirty="0"/>
          </a:p>
        </p:txBody>
      </p:sp>
      <p:sp>
        <p:nvSpPr>
          <p:cNvPr id="3" name="内容占位符 2"/>
          <p:cNvSpPr>
            <a:spLocks noGrp="1"/>
          </p:cNvSpPr>
          <p:nvPr>
            <p:ph idx="1"/>
          </p:nvPr>
        </p:nvSpPr>
        <p:spPr/>
        <p:txBody>
          <a:bodyPr/>
          <a:lstStyle/>
          <a:p>
            <a:pPr>
              <a:buNone/>
            </a:pPr>
            <a:r>
              <a:rPr lang="en-US" altLang="zh-CN" b="1" dirty="0" smtClean="0">
                <a:solidFill>
                  <a:srgbClr val="0000CC"/>
                </a:solidFill>
              </a:rPr>
              <a:t>	template</a:t>
            </a:r>
            <a:r>
              <a:rPr lang="en-US" altLang="zh-CN" b="1" dirty="0" smtClean="0"/>
              <a:t>&lt;</a:t>
            </a:r>
            <a:r>
              <a:rPr lang="en-US" altLang="zh-CN" b="1" dirty="0" smtClean="0">
                <a:solidFill>
                  <a:srgbClr val="0000CC"/>
                </a:solidFill>
              </a:rPr>
              <a:t>typename</a:t>
            </a:r>
            <a:r>
              <a:rPr lang="en-US" altLang="zh-CN" b="1" dirty="0" smtClean="0"/>
              <a:t> T&gt;</a:t>
            </a:r>
          </a:p>
          <a:p>
            <a:pPr>
              <a:buNone/>
            </a:pPr>
            <a:r>
              <a:rPr lang="en-US" altLang="zh-CN" b="1" dirty="0" smtClean="0">
                <a:solidFill>
                  <a:srgbClr val="0000CC"/>
                </a:solidFill>
              </a:rPr>
              <a:t>	void </a:t>
            </a:r>
            <a:r>
              <a:rPr lang="en-US" altLang="zh-CN" b="1" dirty="0" smtClean="0"/>
              <a:t>Queue&lt;T&gt;::</a:t>
            </a:r>
            <a:r>
              <a:rPr lang="en-US" altLang="zh-CN" b="1" dirty="0" err="1" smtClean="0"/>
              <a:t>EnQue</a:t>
            </a:r>
            <a:r>
              <a:rPr lang="en-US" altLang="zh-CN" b="1" dirty="0" smtClean="0"/>
              <a:t>(</a:t>
            </a:r>
            <a:r>
              <a:rPr lang="en-US" altLang="zh-CN" b="1" dirty="0" smtClean="0">
                <a:solidFill>
                  <a:srgbClr val="0000CC"/>
                </a:solidFill>
              </a:rPr>
              <a:t>const</a:t>
            </a:r>
            <a:r>
              <a:rPr lang="en-US" altLang="zh-CN" b="1" dirty="0" smtClean="0"/>
              <a:t> </a:t>
            </a:r>
            <a:r>
              <a:rPr lang="en-US" altLang="zh-CN" b="1" dirty="0" err="1" smtClean="0"/>
              <a:t>T&amp;data</a:t>
            </a:r>
            <a:r>
              <a:rPr lang="en-US" altLang="zh-CN" b="1" dirty="0" smtClean="0"/>
              <a:t>){</a:t>
            </a:r>
            <a:endParaRPr lang="en-US" altLang="zh-CN" b="1" dirty="0" smtClean="0">
              <a:solidFill>
                <a:srgbClr val="0000CC"/>
              </a:solidFill>
            </a:endParaRPr>
          </a:p>
          <a:p>
            <a:pPr>
              <a:buNone/>
            </a:pPr>
            <a:r>
              <a:rPr lang="en-US" altLang="zh-CN" b="1" dirty="0" smtClean="0"/>
              <a:t>	 assert(!</a:t>
            </a:r>
            <a:r>
              <a:rPr lang="en-US" altLang="zh-CN" b="1" dirty="0" err="1" smtClean="0"/>
              <a:t>IsFull</a:t>
            </a:r>
            <a:r>
              <a:rPr lang="en-US" altLang="zh-CN" b="1" dirty="0" smtClean="0"/>
              <a:t>()); </a:t>
            </a:r>
            <a:r>
              <a:rPr lang="en-US" altLang="zh-CN" b="1" dirty="0" smtClean="0">
                <a:solidFill>
                  <a:srgbClr val="006600"/>
                </a:solidFill>
              </a:rPr>
              <a:t>//</a:t>
            </a:r>
            <a:r>
              <a:rPr lang="zh-CN" altLang="en-US" b="1" dirty="0" smtClean="0">
                <a:solidFill>
                  <a:srgbClr val="006600"/>
                </a:solidFill>
              </a:rPr>
              <a:t>断言：队列不满，不满才能进队</a:t>
            </a:r>
          </a:p>
          <a:p>
            <a:pPr>
              <a:buNone/>
            </a:pPr>
            <a:r>
              <a:rPr lang="en-US" altLang="zh-CN" b="1" dirty="0" smtClean="0"/>
              <a:t>	rear=(rear+1)%</a:t>
            </a:r>
            <a:r>
              <a:rPr lang="en-US" altLang="zh-CN" b="1" dirty="0" err="1" smtClean="0"/>
              <a:t>maxSize</a:t>
            </a:r>
            <a:r>
              <a:rPr lang="en-US" altLang="zh-CN" b="1" dirty="0" smtClean="0"/>
              <a:t>; </a:t>
            </a:r>
            <a:r>
              <a:rPr lang="en-US" altLang="zh-CN" b="1" dirty="0" smtClean="0">
                <a:solidFill>
                  <a:srgbClr val="006600"/>
                </a:solidFill>
              </a:rPr>
              <a:t>//</a:t>
            </a:r>
            <a:r>
              <a:rPr lang="zh-CN" altLang="en-US" b="1" dirty="0" smtClean="0">
                <a:solidFill>
                  <a:srgbClr val="006600"/>
                </a:solidFill>
              </a:rPr>
              <a:t>队尾指针加</a:t>
            </a:r>
            <a:r>
              <a:rPr lang="en-US" altLang="zh-CN" b="1" dirty="0" smtClean="0">
                <a:solidFill>
                  <a:srgbClr val="006600"/>
                </a:solidFill>
              </a:rPr>
              <a:t>1</a:t>
            </a:r>
          </a:p>
          <a:p>
            <a:pPr>
              <a:buNone/>
            </a:pPr>
            <a:r>
              <a:rPr lang="en-US" altLang="zh-CN" b="1" dirty="0" smtClean="0"/>
              <a:t>   elements[rear]=data;</a:t>
            </a:r>
          </a:p>
          <a:p>
            <a:pPr>
              <a:buNone/>
            </a:pPr>
            <a:r>
              <a:rPr lang="en-US" altLang="zh-CN" b="1" dirty="0" smtClean="0"/>
              <a:t>}</a:t>
            </a:r>
          </a:p>
          <a:p>
            <a:endParaRPr lang="zh-CN" altLang="en-US" dirty="0"/>
          </a:p>
        </p:txBody>
      </p:sp>
    </p:spTree>
    <p:extLst>
      <p:ext uri="{BB962C8B-B14F-4D97-AF65-F5344CB8AC3E}">
        <p14:creationId xmlns:p14="http://schemas.microsoft.com/office/powerpoint/2010/main" val="1258468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循环队列顺序表类模板：出队</a:t>
            </a:r>
            <a:endParaRPr lang="zh-CN" altLang="en-US" dirty="0"/>
          </a:p>
        </p:txBody>
      </p:sp>
      <p:sp>
        <p:nvSpPr>
          <p:cNvPr id="3" name="内容占位符 2"/>
          <p:cNvSpPr>
            <a:spLocks noGrp="1"/>
          </p:cNvSpPr>
          <p:nvPr>
            <p:ph idx="1"/>
          </p:nvPr>
        </p:nvSpPr>
        <p:spPr/>
        <p:txBody>
          <a:bodyPr/>
          <a:lstStyle/>
          <a:p>
            <a:pPr>
              <a:buNone/>
            </a:pPr>
            <a:r>
              <a:rPr lang="en-US" altLang="zh-CN" b="1" dirty="0" smtClean="0">
                <a:solidFill>
                  <a:srgbClr val="0000CC"/>
                </a:solidFill>
              </a:rPr>
              <a:t>	template</a:t>
            </a:r>
            <a:r>
              <a:rPr lang="en-US" altLang="zh-CN" b="1" dirty="0" smtClean="0"/>
              <a:t>&lt;</a:t>
            </a:r>
            <a:r>
              <a:rPr lang="en-US" altLang="zh-CN" b="1" dirty="0" smtClean="0">
                <a:solidFill>
                  <a:srgbClr val="0000CC"/>
                </a:solidFill>
              </a:rPr>
              <a:t>typename</a:t>
            </a:r>
            <a:r>
              <a:rPr lang="en-US" altLang="zh-CN" b="1" dirty="0" smtClean="0"/>
              <a:t> T&gt;</a:t>
            </a:r>
          </a:p>
          <a:p>
            <a:pPr>
              <a:buNone/>
            </a:pPr>
            <a:r>
              <a:rPr lang="en-US" altLang="zh-CN" b="1" dirty="0" smtClean="0"/>
              <a:t>	T Queue&lt;T&gt;::</a:t>
            </a:r>
            <a:r>
              <a:rPr lang="en-US" altLang="zh-CN" b="1" dirty="0" err="1" smtClean="0"/>
              <a:t>DeQue</a:t>
            </a:r>
            <a:r>
              <a:rPr lang="en-US" altLang="zh-CN" b="1" dirty="0" smtClean="0"/>
              <a:t>(){</a:t>
            </a:r>
          </a:p>
          <a:p>
            <a:pPr>
              <a:buNone/>
            </a:pPr>
            <a:r>
              <a:rPr lang="en-US" altLang="zh-CN" b="1" dirty="0" smtClean="0"/>
              <a:t>   assert(!</a:t>
            </a:r>
            <a:r>
              <a:rPr lang="en-US" altLang="zh-CN" b="1" dirty="0" err="1" smtClean="0"/>
              <a:t>IsEmpty</a:t>
            </a:r>
            <a:r>
              <a:rPr lang="en-US" altLang="zh-CN" b="1" dirty="0" smtClean="0"/>
              <a:t>());</a:t>
            </a:r>
          </a:p>
          <a:p>
            <a:pPr>
              <a:buNone/>
            </a:pPr>
            <a:r>
              <a:rPr lang="en-US" altLang="zh-CN" b="1" dirty="0" smtClean="0"/>
              <a:t>   front=(front+1)%</a:t>
            </a:r>
            <a:r>
              <a:rPr lang="en-US" altLang="zh-CN" b="1" dirty="0" err="1" smtClean="0"/>
              <a:t>maxSize</a:t>
            </a:r>
            <a:r>
              <a:rPr lang="en-US" altLang="zh-CN" b="1" dirty="0" smtClean="0"/>
              <a:t>; </a:t>
            </a:r>
            <a:r>
              <a:rPr lang="en-US" altLang="zh-CN" b="1" dirty="0" smtClean="0">
                <a:solidFill>
                  <a:srgbClr val="006600"/>
                </a:solidFill>
              </a:rPr>
              <a:t>//</a:t>
            </a:r>
            <a:r>
              <a:rPr lang="zh-CN" altLang="en-US" b="1" dirty="0" smtClean="0">
                <a:solidFill>
                  <a:srgbClr val="006600"/>
                </a:solidFill>
              </a:rPr>
              <a:t>队头指针加</a:t>
            </a:r>
            <a:r>
              <a:rPr lang="en-US" altLang="zh-CN" b="1" dirty="0" smtClean="0">
                <a:solidFill>
                  <a:srgbClr val="006600"/>
                </a:solidFill>
              </a:rPr>
              <a:t>1</a:t>
            </a:r>
          </a:p>
          <a:p>
            <a:pPr>
              <a:buNone/>
            </a:pPr>
            <a:r>
              <a:rPr lang="en-US" altLang="zh-CN" b="1" dirty="0" smtClean="0"/>
              <a:t>   </a:t>
            </a:r>
            <a:r>
              <a:rPr lang="en-US" altLang="zh-CN" b="1" dirty="0" smtClean="0">
                <a:solidFill>
                  <a:srgbClr val="0000CC"/>
                </a:solidFill>
              </a:rPr>
              <a:t>return</a:t>
            </a:r>
            <a:r>
              <a:rPr lang="en-US" altLang="zh-CN" b="1" dirty="0" smtClean="0"/>
              <a:t> elements[front]; </a:t>
            </a:r>
          </a:p>
          <a:p>
            <a:pPr>
              <a:buNone/>
            </a:pPr>
            <a:r>
              <a:rPr lang="en-US" altLang="zh-CN" b="1" dirty="0" smtClean="0"/>
              <a:t>    </a:t>
            </a:r>
            <a:r>
              <a:rPr lang="en-US" altLang="zh-CN" b="1" dirty="0" smtClean="0">
                <a:solidFill>
                  <a:srgbClr val="006600"/>
                </a:solidFill>
              </a:rPr>
              <a:t>//</a:t>
            </a:r>
            <a:r>
              <a:rPr lang="zh-CN" altLang="en-US" b="1" dirty="0" smtClean="0">
                <a:solidFill>
                  <a:srgbClr val="006600"/>
                </a:solidFill>
              </a:rPr>
              <a:t>注意</a:t>
            </a:r>
            <a:r>
              <a:rPr lang="en-US" altLang="zh-CN" b="1" dirty="0" smtClean="0">
                <a:solidFill>
                  <a:srgbClr val="006600"/>
                </a:solidFill>
              </a:rPr>
              <a:t>front</a:t>
            </a:r>
            <a:r>
              <a:rPr lang="zh-CN" altLang="en-US" b="1" dirty="0" smtClean="0">
                <a:solidFill>
                  <a:srgbClr val="006600"/>
                </a:solidFill>
              </a:rPr>
              <a:t>指向现在队头的前一位置</a:t>
            </a:r>
          </a:p>
          <a:p>
            <a:pPr>
              <a:buNone/>
            </a:pPr>
            <a:r>
              <a:rPr lang="en-US" altLang="zh-CN" b="1" dirty="0" smtClean="0"/>
              <a:t>}</a:t>
            </a:r>
            <a:endParaRPr lang="en-US" altLang="zh-CN" b="1" dirty="0"/>
          </a:p>
        </p:txBody>
      </p:sp>
    </p:spTree>
    <p:extLst>
      <p:ext uri="{BB962C8B-B14F-4D97-AF65-F5344CB8AC3E}">
        <p14:creationId xmlns:p14="http://schemas.microsoft.com/office/powerpoint/2010/main" val="520379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ox(in)">
                                      <p:cBhvr>
                                        <p:cTn id="30" dur="500"/>
                                        <p:tgtEl>
                                          <p:spTgt spid="3">
                                            <p:txEl>
                                              <p:pRg st="5"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ox(in)">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循环队列顺序表类模板使用</a:t>
            </a:r>
            <a:endParaRPr lang="zh-CN" altLang="en-US" dirty="0"/>
          </a:p>
        </p:txBody>
      </p:sp>
      <p:sp>
        <p:nvSpPr>
          <p:cNvPr id="3" name="内容占位符 2"/>
          <p:cNvSpPr>
            <a:spLocks noGrp="1"/>
          </p:cNvSpPr>
          <p:nvPr>
            <p:ph idx="1"/>
          </p:nvPr>
        </p:nvSpPr>
        <p:spPr/>
        <p:txBody>
          <a:bodyPr>
            <a:normAutofit/>
          </a:bodyPr>
          <a:lstStyle/>
          <a:p>
            <a:pPr>
              <a:buNone/>
            </a:pPr>
            <a:r>
              <a:rPr lang="en-US" altLang="zh-CN" b="1" dirty="0" smtClean="0">
                <a:solidFill>
                  <a:srgbClr val="0000CC"/>
                </a:solidFill>
              </a:rPr>
              <a:t>void</a:t>
            </a:r>
            <a:r>
              <a:rPr lang="en-US" altLang="zh-CN" b="1" dirty="0" smtClean="0"/>
              <a:t> main(){</a:t>
            </a:r>
          </a:p>
          <a:p>
            <a:pPr>
              <a:buNone/>
            </a:pPr>
            <a:r>
              <a:rPr lang="en-US" altLang="zh-CN" b="1" dirty="0" smtClean="0"/>
              <a:t>   </a:t>
            </a:r>
            <a:r>
              <a:rPr lang="en-US" altLang="zh-CN" b="1" dirty="0" smtClean="0">
                <a:solidFill>
                  <a:srgbClr val="0000CC"/>
                </a:solidFill>
              </a:rPr>
              <a:t>int</a:t>
            </a:r>
            <a:r>
              <a:rPr lang="en-US" altLang="zh-CN" b="1" dirty="0" smtClean="0"/>
              <a:t> </a:t>
            </a:r>
            <a:r>
              <a:rPr lang="en-US" altLang="zh-CN" b="1" dirty="0" err="1" smtClean="0"/>
              <a:t>i</a:t>
            </a:r>
            <a:r>
              <a:rPr lang="en-US" altLang="zh-CN" b="1" dirty="0" smtClean="0"/>
              <a:t>;</a:t>
            </a:r>
          </a:p>
          <a:p>
            <a:pPr>
              <a:buNone/>
            </a:pPr>
            <a:r>
              <a:rPr lang="en-US" altLang="zh-CN" b="1" dirty="0" smtClean="0"/>
              <a:t>   Queue&lt;char&gt; </a:t>
            </a:r>
            <a:r>
              <a:rPr lang="en-US" altLang="zh-CN" b="1" dirty="0" err="1" smtClean="0"/>
              <a:t>que</a:t>
            </a:r>
            <a:r>
              <a:rPr lang="en-US" altLang="zh-CN" b="1" dirty="0" smtClean="0"/>
              <a:t>;    </a:t>
            </a:r>
            <a:r>
              <a:rPr lang="en-US" altLang="zh-CN" b="1" dirty="0" smtClean="0">
                <a:solidFill>
                  <a:srgbClr val="006600"/>
                </a:solidFill>
              </a:rPr>
              <a:t>//</a:t>
            </a:r>
            <a:r>
              <a:rPr lang="zh-CN" altLang="en-US" b="1" dirty="0" smtClean="0">
                <a:solidFill>
                  <a:srgbClr val="006600"/>
                </a:solidFill>
              </a:rPr>
              <a:t>默认为</a:t>
            </a:r>
            <a:r>
              <a:rPr lang="en-US" altLang="zh-CN" b="1" dirty="0" smtClean="0">
                <a:solidFill>
                  <a:srgbClr val="006600"/>
                </a:solidFill>
              </a:rPr>
              <a:t>18</a:t>
            </a:r>
            <a:r>
              <a:rPr lang="zh-CN" altLang="en-US" b="1" dirty="0" smtClean="0">
                <a:solidFill>
                  <a:srgbClr val="006600"/>
                </a:solidFill>
              </a:rPr>
              <a:t>元素队列</a:t>
            </a:r>
            <a:endParaRPr lang="en-US" altLang="zh-CN" b="1" dirty="0" smtClean="0">
              <a:solidFill>
                <a:srgbClr val="006600"/>
              </a:solidFill>
            </a:endParaRPr>
          </a:p>
          <a:p>
            <a:pPr>
              <a:buNone/>
            </a:pPr>
            <a:r>
              <a:rPr lang="en-US" altLang="zh-CN" b="1" dirty="0" smtClean="0"/>
              <a:t>   </a:t>
            </a:r>
            <a:r>
              <a:rPr lang="en-US" altLang="zh-CN" b="1" dirty="0" smtClean="0">
                <a:solidFill>
                  <a:srgbClr val="0000CC"/>
                </a:solidFill>
              </a:rPr>
              <a:t>char </a:t>
            </a:r>
            <a:r>
              <a:rPr lang="en-US" altLang="zh-CN" b="1" dirty="0" smtClean="0"/>
              <a:t>str1[]="</a:t>
            </a:r>
            <a:r>
              <a:rPr lang="en-US" altLang="zh-CN" b="1" dirty="0" err="1" smtClean="0">
                <a:solidFill>
                  <a:srgbClr val="0000CC"/>
                </a:solidFill>
              </a:rPr>
              <a:t>abcdefghijklmnop</a:t>
            </a:r>
            <a:r>
              <a:rPr lang="en-US" altLang="zh-CN" b="1" dirty="0" smtClean="0"/>
              <a:t>“;      </a:t>
            </a:r>
            <a:r>
              <a:rPr lang="en-US" altLang="zh-CN" b="1" dirty="0" smtClean="0">
                <a:solidFill>
                  <a:srgbClr val="006600"/>
                </a:solidFill>
              </a:rPr>
              <a:t>//17</a:t>
            </a:r>
            <a:r>
              <a:rPr lang="zh-CN" altLang="en-US" b="1" dirty="0" smtClean="0">
                <a:solidFill>
                  <a:srgbClr val="006600"/>
                </a:solidFill>
              </a:rPr>
              <a:t>个元素，包括串结束符</a:t>
            </a:r>
          </a:p>
          <a:p>
            <a:pPr>
              <a:buNone/>
            </a:pPr>
            <a:r>
              <a:rPr lang="zh-CN" altLang="en-US" b="1" dirty="0" smtClean="0"/>
              <a:t>   </a:t>
            </a:r>
            <a:r>
              <a:rPr lang="en-US" altLang="zh-CN" b="1" dirty="0" err="1" smtClean="0"/>
              <a:t>que.MakeEmpty</a:t>
            </a:r>
            <a:r>
              <a:rPr lang="en-US" altLang="zh-CN" b="1" dirty="0" smtClean="0"/>
              <a:t>(); //</a:t>
            </a:r>
            <a:r>
              <a:rPr lang="zh-CN" altLang="en-US" b="1" dirty="0" smtClean="0"/>
              <a:t>该函数之前略去</a:t>
            </a:r>
            <a:endParaRPr lang="en-US" altLang="zh-CN" b="1" dirty="0" smtClean="0"/>
          </a:p>
          <a:p>
            <a:pPr>
              <a:buNone/>
            </a:pPr>
            <a:r>
              <a:rPr lang="en-US" altLang="zh-CN" b="1" dirty="0" smtClean="0"/>
              <a:t>   </a:t>
            </a:r>
            <a:r>
              <a:rPr lang="en-US" altLang="zh-CN" b="1" dirty="0" smtClean="0">
                <a:solidFill>
                  <a:srgbClr val="0000CC"/>
                </a:solidFill>
              </a:rPr>
              <a:t>for</a:t>
            </a:r>
            <a:r>
              <a:rPr lang="en-US" altLang="zh-CN" b="1" dirty="0" smtClean="0"/>
              <a:t>(</a:t>
            </a:r>
            <a:r>
              <a:rPr lang="en-US" altLang="zh-CN" b="1" dirty="0" err="1" smtClean="0"/>
              <a:t>i</a:t>
            </a:r>
            <a:r>
              <a:rPr lang="en-US" altLang="zh-CN" b="1" dirty="0" smtClean="0"/>
              <a:t>=0;i&lt;17;i++) </a:t>
            </a:r>
            <a:r>
              <a:rPr lang="en-US" altLang="zh-CN" b="1" dirty="0" err="1" smtClean="0"/>
              <a:t>que.EnQue</a:t>
            </a:r>
            <a:r>
              <a:rPr lang="en-US" altLang="zh-CN" b="1" dirty="0" smtClean="0"/>
              <a:t>(str1[</a:t>
            </a:r>
            <a:r>
              <a:rPr lang="en-US" altLang="zh-CN" b="1" dirty="0" err="1" smtClean="0"/>
              <a:t>i</a:t>
            </a:r>
            <a:r>
              <a:rPr lang="en-US" altLang="zh-CN" b="1" dirty="0" smtClean="0"/>
              <a:t>]);</a:t>
            </a:r>
          </a:p>
          <a:p>
            <a:endParaRPr lang="zh-CN" altLang="en-US" dirty="0"/>
          </a:p>
        </p:txBody>
      </p:sp>
    </p:spTree>
    <p:extLst>
      <p:ext uri="{BB962C8B-B14F-4D97-AF65-F5344CB8AC3E}">
        <p14:creationId xmlns:p14="http://schemas.microsoft.com/office/powerpoint/2010/main" val="1469955244"/>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循环队列顺序表类模板使用</a:t>
            </a:r>
            <a:endParaRPr lang="zh-CN" altLang="en-US" dirty="0"/>
          </a:p>
        </p:txBody>
      </p:sp>
      <p:sp>
        <p:nvSpPr>
          <p:cNvPr id="3" name="内容占位符 2"/>
          <p:cNvSpPr>
            <a:spLocks noGrp="1"/>
          </p:cNvSpPr>
          <p:nvPr>
            <p:ph idx="1"/>
          </p:nvPr>
        </p:nvSpPr>
        <p:spPr/>
        <p:txBody>
          <a:bodyPr>
            <a:normAutofit fontScale="92500"/>
          </a:bodyPr>
          <a:lstStyle/>
          <a:p>
            <a:pPr>
              <a:buNone/>
            </a:pPr>
            <a:r>
              <a:rPr lang="en-US" altLang="zh-CN" b="1" dirty="0" smtClean="0"/>
              <a:t> </a:t>
            </a:r>
            <a:r>
              <a:rPr lang="en-US" altLang="zh-CN" b="1" dirty="0" smtClean="0">
                <a:solidFill>
                  <a:srgbClr val="0000CC"/>
                </a:solidFill>
              </a:rPr>
              <a:t>if</a:t>
            </a:r>
            <a:r>
              <a:rPr lang="en-US" altLang="zh-CN" b="1" dirty="0" smtClean="0"/>
              <a:t>(</a:t>
            </a:r>
            <a:r>
              <a:rPr lang="en-US" altLang="zh-CN" b="1" dirty="0" err="1" smtClean="0"/>
              <a:t>que.IsFull</a:t>
            </a:r>
            <a:r>
              <a:rPr lang="en-US" altLang="zh-CN" b="1" dirty="0" smtClean="0"/>
              <a:t>()) </a:t>
            </a:r>
            <a:r>
              <a:rPr lang="en-US" altLang="zh-CN" b="1" dirty="0" err="1" smtClean="0"/>
              <a:t>cout</a:t>
            </a:r>
            <a:r>
              <a:rPr lang="en-US" altLang="zh-CN" b="1" dirty="0" smtClean="0"/>
              <a:t>&lt;&lt;"</a:t>
            </a:r>
            <a:r>
              <a:rPr lang="zh-CN" altLang="en-US" b="1" dirty="0" smtClean="0"/>
              <a:t>队满</a:t>
            </a:r>
            <a:r>
              <a:rPr lang="en-US" altLang="zh-CN" b="1" dirty="0" smtClean="0"/>
              <a:t>";</a:t>
            </a:r>
          </a:p>
          <a:p>
            <a:pPr>
              <a:buNone/>
            </a:pPr>
            <a:r>
              <a:rPr lang="en-US" altLang="zh-CN" b="1" dirty="0" smtClean="0"/>
              <a:t>   </a:t>
            </a:r>
            <a:r>
              <a:rPr lang="en-US" altLang="zh-CN" b="1" dirty="0" err="1" smtClean="0"/>
              <a:t>cout</a:t>
            </a:r>
            <a:r>
              <a:rPr lang="en-US" altLang="zh-CN" b="1" dirty="0" smtClean="0"/>
              <a:t>&lt;&lt;"</a:t>
            </a:r>
            <a:r>
              <a:rPr lang="zh-CN" altLang="en-US" b="1" dirty="0" smtClean="0"/>
              <a:t>共有元素：</a:t>
            </a:r>
            <a:r>
              <a:rPr lang="en-US" altLang="zh-CN" b="1" dirty="0" smtClean="0"/>
              <a:t>"&lt;&lt;</a:t>
            </a:r>
            <a:r>
              <a:rPr lang="en-US" altLang="zh-CN" b="1" dirty="0" err="1" smtClean="0"/>
              <a:t>que.Length</a:t>
            </a:r>
            <a:r>
              <a:rPr lang="en-US" altLang="zh-CN" b="1" dirty="0" smtClean="0"/>
              <a:t>()&lt;&lt;</a:t>
            </a:r>
            <a:r>
              <a:rPr lang="en-US" altLang="zh-CN" b="1" dirty="0" err="1" smtClean="0"/>
              <a:t>endl</a:t>
            </a:r>
            <a:r>
              <a:rPr lang="en-US" altLang="zh-CN" b="1" dirty="0" smtClean="0"/>
              <a:t>;</a:t>
            </a:r>
          </a:p>
          <a:p>
            <a:pPr>
              <a:buNone/>
            </a:pPr>
            <a:r>
              <a:rPr lang="en-US" altLang="zh-CN" b="1" dirty="0" smtClean="0"/>
              <a:t>   </a:t>
            </a:r>
            <a:r>
              <a:rPr lang="en-US" altLang="zh-CN" b="1" dirty="0" smtClean="0">
                <a:solidFill>
                  <a:srgbClr val="0000CC"/>
                </a:solidFill>
              </a:rPr>
              <a:t>for</a:t>
            </a:r>
            <a:r>
              <a:rPr lang="en-US" altLang="zh-CN" b="1" dirty="0" smtClean="0"/>
              <a:t>(</a:t>
            </a:r>
            <a:r>
              <a:rPr lang="en-US" altLang="zh-CN" b="1" dirty="0" err="1" smtClean="0"/>
              <a:t>i</a:t>
            </a:r>
            <a:r>
              <a:rPr lang="en-US" altLang="zh-CN" b="1" dirty="0" smtClean="0"/>
              <a:t>=0;i&lt;17;i++) </a:t>
            </a:r>
            <a:r>
              <a:rPr lang="en-US" altLang="zh-CN" b="1" dirty="0" err="1" smtClean="0"/>
              <a:t>cout</a:t>
            </a:r>
            <a:r>
              <a:rPr lang="en-US" altLang="zh-CN" b="1" dirty="0" smtClean="0"/>
              <a:t>&lt;&lt;</a:t>
            </a:r>
            <a:r>
              <a:rPr lang="en-US" altLang="zh-CN" b="1" dirty="0" err="1" smtClean="0"/>
              <a:t>que.DeQue</a:t>
            </a:r>
            <a:r>
              <a:rPr lang="en-US" altLang="zh-CN" b="1" dirty="0" smtClean="0"/>
              <a:t>();     </a:t>
            </a:r>
            <a:r>
              <a:rPr lang="en-US" altLang="zh-CN" b="1" dirty="0" smtClean="0">
                <a:solidFill>
                  <a:srgbClr val="006600"/>
                </a:solidFill>
              </a:rPr>
              <a:t>//</a:t>
            </a:r>
            <a:r>
              <a:rPr lang="zh-CN" altLang="en-US" b="1" dirty="0" smtClean="0">
                <a:solidFill>
                  <a:srgbClr val="006600"/>
                </a:solidFill>
              </a:rPr>
              <a:t>先进先出</a:t>
            </a:r>
          </a:p>
          <a:p>
            <a:pPr>
              <a:buNone/>
            </a:pPr>
            <a:r>
              <a:rPr lang="zh-CN" altLang="en-US" b="1" dirty="0" smtClean="0"/>
              <a:t>   </a:t>
            </a:r>
            <a:r>
              <a:rPr lang="en-US" altLang="zh-CN" b="1" dirty="0" err="1" smtClean="0"/>
              <a:t>cout</a:t>
            </a:r>
            <a:r>
              <a:rPr lang="en-US" altLang="zh-CN" b="1" dirty="0" smtClean="0"/>
              <a:t>&lt;&lt;</a:t>
            </a:r>
            <a:r>
              <a:rPr lang="en-US" altLang="zh-CN" b="1" dirty="0" err="1" smtClean="0"/>
              <a:t>endl</a:t>
            </a:r>
            <a:r>
              <a:rPr lang="en-US" altLang="zh-CN" b="1" dirty="0" smtClean="0"/>
              <a:t>;	</a:t>
            </a:r>
          </a:p>
          <a:p>
            <a:pPr>
              <a:buNone/>
            </a:pPr>
            <a:r>
              <a:rPr lang="en-US" altLang="zh-CN" b="1" dirty="0" smtClean="0"/>
              <a:t>   </a:t>
            </a:r>
            <a:r>
              <a:rPr lang="en-US" altLang="zh-CN" b="1" dirty="0" smtClean="0">
                <a:solidFill>
                  <a:srgbClr val="0000CC"/>
                </a:solidFill>
              </a:rPr>
              <a:t>if</a:t>
            </a:r>
            <a:r>
              <a:rPr lang="en-US" altLang="zh-CN" b="1" dirty="0" smtClean="0"/>
              <a:t>(</a:t>
            </a:r>
            <a:r>
              <a:rPr lang="en-US" altLang="zh-CN" b="1" dirty="0" err="1" smtClean="0"/>
              <a:t>que.IsEmpty</a:t>
            </a:r>
            <a:r>
              <a:rPr lang="en-US" altLang="zh-CN" b="1" dirty="0" smtClean="0"/>
              <a:t>()) </a:t>
            </a:r>
            <a:r>
              <a:rPr lang="en-US" altLang="zh-CN" b="1" dirty="0" err="1" smtClean="0"/>
              <a:t>cout</a:t>
            </a:r>
            <a:r>
              <a:rPr lang="en-US" altLang="zh-CN" b="1" dirty="0" smtClean="0"/>
              <a:t>&lt;&lt;"</a:t>
            </a:r>
            <a:r>
              <a:rPr lang="zh-CN" altLang="en-US" b="1" dirty="0" smtClean="0"/>
              <a:t>队空</a:t>
            </a:r>
            <a:r>
              <a:rPr lang="en-US" altLang="zh-CN" b="1" dirty="0" smtClean="0"/>
              <a:t>";</a:t>
            </a:r>
          </a:p>
          <a:p>
            <a:pPr>
              <a:buNone/>
            </a:pPr>
            <a:r>
              <a:rPr lang="en-US" altLang="zh-CN" b="1" dirty="0" smtClean="0"/>
              <a:t>   </a:t>
            </a:r>
            <a:r>
              <a:rPr lang="en-US" altLang="zh-CN" b="1" dirty="0" err="1" smtClean="0"/>
              <a:t>cout</a:t>
            </a:r>
            <a:r>
              <a:rPr lang="en-US" altLang="zh-CN" b="1" dirty="0" smtClean="0"/>
              <a:t>&lt;&lt;"</a:t>
            </a:r>
            <a:r>
              <a:rPr lang="zh-CN" altLang="en-US" b="1" dirty="0" smtClean="0"/>
              <a:t>共有元素：</a:t>
            </a:r>
            <a:r>
              <a:rPr lang="en-US" altLang="zh-CN" b="1" dirty="0" smtClean="0"/>
              <a:t>"&lt;&lt;</a:t>
            </a:r>
            <a:r>
              <a:rPr lang="en-US" altLang="zh-CN" b="1" dirty="0" err="1" smtClean="0"/>
              <a:t>que.Length</a:t>
            </a:r>
            <a:r>
              <a:rPr lang="en-US" altLang="zh-CN" b="1" dirty="0" smtClean="0"/>
              <a:t>()&lt;&lt;</a:t>
            </a:r>
            <a:r>
              <a:rPr lang="en-US" altLang="zh-CN" b="1" dirty="0" err="1" smtClean="0"/>
              <a:t>endl</a:t>
            </a:r>
            <a:r>
              <a:rPr lang="en-US" altLang="zh-CN" b="1" dirty="0" smtClean="0"/>
              <a:t>;</a:t>
            </a:r>
          </a:p>
          <a:p>
            <a:pPr>
              <a:buNone/>
            </a:pPr>
            <a:r>
              <a:rPr lang="en-US" altLang="zh-CN" b="1" dirty="0" smtClean="0"/>
              <a:t>}</a:t>
            </a:r>
            <a:endParaRPr lang="zh-CN" altLang="en-US" dirty="0"/>
          </a:p>
        </p:txBody>
      </p:sp>
    </p:spTree>
    <p:extLst>
      <p:ext uri="{BB962C8B-B14F-4D97-AF65-F5344CB8AC3E}">
        <p14:creationId xmlns:p14="http://schemas.microsoft.com/office/powerpoint/2010/main" val="88591082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动态内存分配的排雷方案</a:t>
            </a:r>
            <a:endParaRPr lang="zh-CN" altLang="en-US" dirty="0"/>
          </a:p>
        </p:txBody>
      </p:sp>
      <p:sp>
        <p:nvSpPr>
          <p:cNvPr id="3" name="内容占位符 2"/>
          <p:cNvSpPr>
            <a:spLocks noGrp="1"/>
          </p:cNvSpPr>
          <p:nvPr>
            <p:ph idx="1"/>
          </p:nvPr>
        </p:nvSpPr>
        <p:spPr/>
        <p:txBody>
          <a:bodyPr>
            <a:normAutofit/>
          </a:bodyPr>
          <a:lstStyle/>
          <a:p>
            <a:r>
              <a:rPr lang="zh-CN" altLang="en-US" dirty="0" smtClean="0"/>
              <a:t>申请内存之后，必须判断获得的指针是否有效。</a:t>
            </a:r>
            <a:endParaRPr lang="en-US" altLang="zh-CN" dirty="0" smtClean="0"/>
          </a:p>
          <a:p>
            <a:pPr>
              <a:buNone/>
            </a:pPr>
            <a:r>
              <a:rPr lang="en-US" altLang="zh-CN" dirty="0" smtClean="0"/>
              <a:t>	if( p==NULL)  {exit(-1);}  //</a:t>
            </a:r>
            <a:r>
              <a:rPr lang="zh-CN" altLang="en-US" dirty="0" smtClean="0"/>
              <a:t>提前终止程序</a:t>
            </a:r>
            <a:endParaRPr lang="en-US" altLang="zh-CN" dirty="0" smtClean="0"/>
          </a:p>
          <a:p>
            <a:r>
              <a:rPr lang="zh-CN" altLang="en-US" dirty="0" smtClean="0"/>
              <a:t>牢记</a:t>
            </a:r>
            <a:r>
              <a:rPr lang="en-US" altLang="zh-CN" dirty="0" smtClean="0"/>
              <a:t>new</a:t>
            </a:r>
            <a:r>
              <a:rPr lang="zh-CN" altLang="en-US" dirty="0" smtClean="0"/>
              <a:t>和</a:t>
            </a:r>
            <a:r>
              <a:rPr lang="en-US" altLang="zh-CN" dirty="0" smtClean="0"/>
              <a:t>delete</a:t>
            </a:r>
            <a:r>
              <a:rPr lang="zh-CN" altLang="en-US" dirty="0" smtClean="0"/>
              <a:t>必须配对使用，释放数组必须使用</a:t>
            </a:r>
            <a:r>
              <a:rPr lang="en-US" altLang="zh-CN" dirty="0" smtClean="0"/>
              <a:t>[]</a:t>
            </a:r>
            <a:r>
              <a:rPr lang="zh-CN" altLang="en-US" dirty="0" smtClean="0"/>
              <a:t>。</a:t>
            </a:r>
            <a:endParaRPr lang="en-US" altLang="zh-CN" dirty="0" smtClean="0"/>
          </a:p>
          <a:p>
            <a:r>
              <a:rPr lang="zh-CN" altLang="en-US" dirty="0" smtClean="0"/>
              <a:t>用</a:t>
            </a:r>
            <a:r>
              <a:rPr lang="en-US" altLang="zh-CN" dirty="0" smtClean="0"/>
              <a:t>new</a:t>
            </a:r>
            <a:r>
              <a:rPr lang="zh-CN" altLang="en-US" dirty="0" smtClean="0"/>
              <a:t>申请获得的指针值，一般不宜改动。如必须改动，需要通过备份值来释放。</a:t>
            </a:r>
            <a:endParaRPr lang="en-US" altLang="zh-CN" dirty="0" smtClean="0"/>
          </a:p>
          <a:p>
            <a:r>
              <a:rPr lang="zh-CN" altLang="en-US" dirty="0" smtClean="0"/>
              <a:t>释放完指针值后，将其置为</a:t>
            </a:r>
            <a:r>
              <a:rPr lang="en-US" altLang="zh-CN" dirty="0" smtClean="0"/>
              <a:t>NULL</a:t>
            </a:r>
            <a:r>
              <a:rPr lang="zh-CN" altLang="en-US" dirty="0" smtClean="0"/>
              <a:t>是最佳方案。</a:t>
            </a:r>
            <a:endParaRPr lang="en-US" altLang="zh-CN" dirty="0" smtClean="0"/>
          </a:p>
          <a:p>
            <a:pPr>
              <a:buNone/>
            </a:pPr>
            <a:r>
              <a:rPr lang="en-US" altLang="zh-CN" dirty="0" smtClean="0"/>
              <a:t>	delete p; p=NULL</a:t>
            </a:r>
            <a:endParaRPr lang="zh-CN" altLang="en-US" dirty="0"/>
          </a:p>
        </p:txBody>
      </p:sp>
    </p:spTree>
    <p:extLst>
      <p:ext uri="{BB962C8B-B14F-4D97-AF65-F5344CB8AC3E}">
        <p14:creationId xmlns:p14="http://schemas.microsoft.com/office/powerpoint/2010/main" val="1223539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链队类模板</a:t>
            </a:r>
            <a:endParaRPr lang="zh-CN" altLang="en-US" dirty="0"/>
          </a:p>
        </p:txBody>
      </p:sp>
      <p:sp>
        <p:nvSpPr>
          <p:cNvPr id="3" name="内容占位符 2"/>
          <p:cNvSpPr>
            <a:spLocks noGrp="1"/>
          </p:cNvSpPr>
          <p:nvPr>
            <p:ph idx="1"/>
          </p:nvPr>
        </p:nvSpPr>
        <p:spPr/>
        <p:txBody>
          <a:bodyPr/>
          <a:lstStyle/>
          <a:p>
            <a:r>
              <a:rPr lang="zh-CN" altLang="en-US" dirty="0" smtClean="0"/>
              <a:t>用链表方式实现队列，无需担心空间浪费问题，代码的结构更简单清晰。</a:t>
            </a:r>
            <a:endParaRPr lang="en-US" altLang="zh-CN" dirty="0" smtClean="0"/>
          </a:p>
          <a:p>
            <a:r>
              <a:rPr lang="zh-CN" altLang="en-US" dirty="0" smtClean="0"/>
              <a:t>推荐使用链表方式实现队列，并改造之前的链栈类模板即可。</a:t>
            </a:r>
            <a:endParaRPr lang="en-US" altLang="zh-CN" dirty="0" smtClean="0"/>
          </a:p>
          <a:p>
            <a:r>
              <a:rPr lang="zh-CN" altLang="en-US" dirty="0" smtClean="0"/>
              <a:t>改造的注意点：栈的增删操作集中在</a:t>
            </a:r>
            <a:r>
              <a:rPr lang="en-US" altLang="zh-CN" dirty="0" smtClean="0"/>
              <a:t>head</a:t>
            </a:r>
            <a:r>
              <a:rPr lang="zh-CN" altLang="en-US" dirty="0" smtClean="0"/>
              <a:t>，而队列分别在</a:t>
            </a:r>
            <a:r>
              <a:rPr lang="en-US" altLang="zh-CN" dirty="0" smtClean="0"/>
              <a:t>head</a:t>
            </a:r>
            <a:r>
              <a:rPr lang="zh-CN" altLang="en-US" dirty="0" smtClean="0"/>
              <a:t>和</a:t>
            </a:r>
            <a:r>
              <a:rPr lang="en-US" altLang="zh-CN" dirty="0" smtClean="0"/>
              <a:t>tail</a:t>
            </a:r>
            <a:r>
              <a:rPr lang="zh-CN" altLang="en-US" dirty="0" smtClean="0"/>
              <a:t>两端进行。</a:t>
            </a:r>
            <a:endParaRPr lang="en-US" altLang="zh-CN" dirty="0" smtClean="0"/>
          </a:p>
          <a:p>
            <a:endParaRPr lang="en-US" altLang="zh-CN" dirty="0" smtClean="0"/>
          </a:p>
          <a:p>
            <a:pPr>
              <a:buNone/>
            </a:pPr>
            <a:endParaRPr lang="zh-CN" altLang="en-US" dirty="0"/>
          </a:p>
        </p:txBody>
      </p:sp>
    </p:spTree>
    <p:extLst>
      <p:ext uri="{BB962C8B-B14F-4D97-AF65-F5344CB8AC3E}">
        <p14:creationId xmlns:p14="http://schemas.microsoft.com/office/powerpoint/2010/main" val="999027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solidFill>
                  <a:srgbClr val="663300"/>
                </a:solidFill>
              </a:rPr>
              <a:t>链队类模板</a:t>
            </a:r>
            <a:endParaRPr lang="zh-CN" altLang="en-US" dirty="0"/>
          </a:p>
        </p:txBody>
      </p:sp>
      <p:sp>
        <p:nvSpPr>
          <p:cNvPr id="7" name="矩形 6"/>
          <p:cNvSpPr/>
          <p:nvPr/>
        </p:nvSpPr>
        <p:spPr>
          <a:xfrm>
            <a:off x="952500" y="1566952"/>
            <a:ext cx="8191500" cy="4524315"/>
          </a:xfrm>
          <a:prstGeom prst="rect">
            <a:avLst/>
          </a:prstGeom>
        </p:spPr>
        <p:txBody>
          <a:bodyPr wrap="square">
            <a:spAutoFit/>
          </a:bodyPr>
          <a:lstStyle/>
          <a:p>
            <a:r>
              <a:rPr lang="zh-CN" altLang="en-US" sz="2400" b="1" dirty="0" smtClean="0">
                <a:solidFill>
                  <a:srgbClr val="006600"/>
                </a:solidFill>
                <a:latin typeface="+mj-ea"/>
                <a:ea typeface="+mj-ea"/>
              </a:rPr>
              <a:t>链表节点类： </a:t>
            </a:r>
            <a:r>
              <a:rPr lang="en-US" altLang="zh-CN" sz="2400" b="1" dirty="0" smtClean="0">
                <a:solidFill>
                  <a:srgbClr val="006600"/>
                </a:solidFill>
                <a:latin typeface="+mj-ea"/>
                <a:ea typeface="+mj-ea"/>
              </a:rPr>
              <a:t>//</a:t>
            </a:r>
            <a:r>
              <a:rPr lang="zh-CN" altLang="en-US" sz="2400" b="1" dirty="0" smtClean="0">
                <a:solidFill>
                  <a:srgbClr val="006600"/>
                </a:solidFill>
                <a:latin typeface="+mj-ea"/>
                <a:ea typeface="+mj-ea"/>
              </a:rPr>
              <a:t>与链栈的节点类相同</a:t>
            </a:r>
          </a:p>
          <a:p>
            <a:r>
              <a:rPr lang="en-US" altLang="zh-CN" sz="2400" b="1" dirty="0" smtClean="0">
                <a:solidFill>
                  <a:srgbClr val="0000CC"/>
                </a:solidFill>
                <a:latin typeface="+mj-ea"/>
                <a:ea typeface="+mj-ea"/>
              </a:rPr>
              <a:t>template</a:t>
            </a:r>
            <a:r>
              <a:rPr lang="en-US" altLang="zh-CN" sz="2400" b="1" dirty="0" smtClean="0">
                <a:latin typeface="+mj-ea"/>
                <a:ea typeface="+mj-ea"/>
              </a:rPr>
              <a:t>&lt;</a:t>
            </a:r>
            <a:r>
              <a:rPr lang="en-US" altLang="zh-CN" sz="2400" b="1" dirty="0" smtClean="0">
                <a:solidFill>
                  <a:srgbClr val="0000CC"/>
                </a:solidFill>
                <a:latin typeface="+mj-ea"/>
                <a:ea typeface="+mj-ea"/>
              </a:rPr>
              <a:t>typename</a:t>
            </a:r>
            <a:r>
              <a:rPr lang="en-US" altLang="zh-CN" sz="2400" b="1" dirty="0" smtClean="0">
                <a:latin typeface="+mj-ea"/>
                <a:ea typeface="+mj-ea"/>
              </a:rPr>
              <a:t> T&gt;</a:t>
            </a:r>
            <a:r>
              <a:rPr lang="en-US" altLang="zh-CN" sz="2400" b="1" dirty="0" smtClean="0">
                <a:solidFill>
                  <a:srgbClr val="0000CC"/>
                </a:solidFill>
                <a:latin typeface="+mj-ea"/>
                <a:ea typeface="+mj-ea"/>
              </a:rPr>
              <a:t>class</a:t>
            </a:r>
            <a:r>
              <a:rPr lang="en-US" altLang="zh-CN" sz="2400" b="1" dirty="0" smtClean="0">
                <a:latin typeface="+mj-ea"/>
                <a:ea typeface="+mj-ea"/>
              </a:rPr>
              <a:t> Node{</a:t>
            </a:r>
          </a:p>
          <a:p>
            <a:r>
              <a:rPr lang="en-US" altLang="zh-CN" sz="2400" b="1" dirty="0" smtClean="0">
                <a:latin typeface="+mj-ea"/>
                <a:ea typeface="+mj-ea"/>
              </a:rPr>
              <a:t>    T info;</a:t>
            </a:r>
          </a:p>
          <a:p>
            <a:r>
              <a:rPr lang="en-US" altLang="zh-CN" sz="2400" b="1" dirty="0" smtClean="0">
                <a:latin typeface="+mj-ea"/>
                <a:ea typeface="+mj-ea"/>
              </a:rPr>
              <a:t>    Node&lt;T&gt; *link;</a:t>
            </a:r>
          </a:p>
          <a:p>
            <a:r>
              <a:rPr lang="en-US" altLang="zh-CN" sz="2400" b="1" dirty="0" smtClean="0">
                <a:solidFill>
                  <a:srgbClr val="0000CC"/>
                </a:solidFill>
                <a:latin typeface="+mj-ea"/>
                <a:ea typeface="+mj-ea"/>
              </a:rPr>
              <a:t>public</a:t>
            </a:r>
            <a:r>
              <a:rPr lang="en-US" altLang="zh-CN" sz="2400" b="1" dirty="0" smtClean="0">
                <a:latin typeface="+mj-ea"/>
                <a:ea typeface="+mj-ea"/>
              </a:rPr>
              <a:t>:</a:t>
            </a:r>
          </a:p>
          <a:p>
            <a:r>
              <a:rPr lang="en-US" altLang="zh-CN" sz="2400" b="1" dirty="0" smtClean="0">
                <a:latin typeface="+mj-ea"/>
                <a:ea typeface="+mj-ea"/>
              </a:rPr>
              <a:t>    Node(T data=0,Node *l=NULL);</a:t>
            </a:r>
          </a:p>
          <a:p>
            <a:r>
              <a:rPr lang="en-US" altLang="zh-CN" sz="2400" b="1" dirty="0" smtClean="0">
                <a:latin typeface="+mj-ea"/>
                <a:ea typeface="+mj-ea"/>
              </a:rPr>
              <a:t>    </a:t>
            </a:r>
            <a:r>
              <a:rPr lang="en-US" altLang="zh-CN" sz="2400" b="1" dirty="0" smtClean="0">
                <a:solidFill>
                  <a:srgbClr val="0000CC"/>
                </a:solidFill>
                <a:latin typeface="+mj-ea"/>
                <a:ea typeface="+mj-ea"/>
              </a:rPr>
              <a:t>friend class</a:t>
            </a:r>
            <a:r>
              <a:rPr lang="en-US" altLang="zh-CN" sz="2400" b="1" dirty="0" smtClean="0">
                <a:latin typeface="+mj-ea"/>
                <a:ea typeface="+mj-ea"/>
              </a:rPr>
              <a:t> Queue&lt;T&gt;;</a:t>
            </a:r>
          </a:p>
          <a:p>
            <a:r>
              <a:rPr lang="en-US" altLang="zh-CN" sz="2400" b="1" dirty="0" smtClean="0">
                <a:latin typeface="+mj-ea"/>
                <a:ea typeface="+mj-ea"/>
              </a:rPr>
              <a:t>};</a:t>
            </a:r>
          </a:p>
          <a:p>
            <a:r>
              <a:rPr lang="en-US" altLang="zh-CN" sz="2400" b="1" dirty="0" smtClean="0">
                <a:solidFill>
                  <a:srgbClr val="0000CC"/>
                </a:solidFill>
                <a:latin typeface="+mj-ea"/>
                <a:ea typeface="+mj-ea"/>
              </a:rPr>
              <a:t>template</a:t>
            </a:r>
            <a:r>
              <a:rPr lang="en-US" altLang="zh-CN" sz="2400" b="1" dirty="0" smtClean="0">
                <a:latin typeface="+mj-ea"/>
                <a:ea typeface="+mj-ea"/>
              </a:rPr>
              <a:t>&lt;</a:t>
            </a:r>
            <a:r>
              <a:rPr lang="en-US" altLang="zh-CN" sz="2400" b="1" dirty="0" smtClean="0">
                <a:solidFill>
                  <a:srgbClr val="0000CC"/>
                </a:solidFill>
                <a:latin typeface="+mj-ea"/>
                <a:ea typeface="+mj-ea"/>
              </a:rPr>
              <a:t>typename </a:t>
            </a:r>
            <a:r>
              <a:rPr lang="en-US" altLang="zh-CN" sz="2400" b="1" dirty="0" smtClean="0">
                <a:latin typeface="+mj-ea"/>
                <a:ea typeface="+mj-ea"/>
              </a:rPr>
              <a:t>T&gt; </a:t>
            </a:r>
          </a:p>
          <a:p>
            <a:r>
              <a:rPr lang="en-US" altLang="zh-CN" sz="2400" b="1" dirty="0" smtClean="0">
                <a:latin typeface="+mj-ea"/>
                <a:ea typeface="+mj-ea"/>
              </a:rPr>
              <a:t>Node&lt;T&gt;::Node(T </a:t>
            </a:r>
            <a:r>
              <a:rPr lang="en-US" altLang="zh-CN" sz="2400" b="1" dirty="0" err="1" smtClean="0">
                <a:latin typeface="+mj-ea"/>
                <a:ea typeface="+mj-ea"/>
              </a:rPr>
              <a:t>data,Node</a:t>
            </a:r>
            <a:r>
              <a:rPr lang="en-US" altLang="zh-CN" sz="2400" b="1" dirty="0" smtClean="0">
                <a:latin typeface="+mj-ea"/>
                <a:ea typeface="+mj-ea"/>
              </a:rPr>
              <a:t> *l){</a:t>
            </a:r>
          </a:p>
          <a:p>
            <a:r>
              <a:rPr lang="en-US" altLang="zh-CN" sz="2400" b="1" dirty="0" smtClean="0">
                <a:latin typeface="+mj-ea"/>
                <a:ea typeface="+mj-ea"/>
              </a:rPr>
              <a:t>    info=data;</a:t>
            </a:r>
          </a:p>
          <a:p>
            <a:r>
              <a:rPr lang="en-US" altLang="zh-CN" sz="2400" b="1" dirty="0" smtClean="0">
                <a:latin typeface="+mj-ea"/>
                <a:ea typeface="+mj-ea"/>
              </a:rPr>
              <a:t>    link=l;}</a:t>
            </a:r>
            <a:endParaRPr lang="en-US" altLang="zh-CN" sz="2400" b="1" dirty="0">
              <a:latin typeface="+mj-ea"/>
              <a:ea typeface="+mj-ea"/>
            </a:endParaRPr>
          </a:p>
        </p:txBody>
      </p:sp>
    </p:spTree>
    <p:extLst>
      <p:ext uri="{BB962C8B-B14F-4D97-AF65-F5344CB8AC3E}">
        <p14:creationId xmlns:p14="http://schemas.microsoft.com/office/powerpoint/2010/main" val="1621132577"/>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736600" y="1490663"/>
            <a:ext cx="8407400" cy="4493538"/>
          </a:xfrm>
          <a:prstGeom prst="rect">
            <a:avLst/>
          </a:prstGeom>
          <a:noFill/>
          <a:ln w="9525">
            <a:noFill/>
            <a:miter lim="800000"/>
            <a:headEnd/>
            <a:tailEnd/>
          </a:ln>
          <a:effectLst/>
        </p:spPr>
        <p:txBody>
          <a:bodyPr wrap="square">
            <a:spAutoFit/>
          </a:bodyPr>
          <a:lstStyle/>
          <a:p>
            <a:r>
              <a:rPr lang="zh-CN" altLang="en-US" sz="2600" b="1" dirty="0">
                <a:solidFill>
                  <a:srgbClr val="006600"/>
                </a:solidFill>
                <a:latin typeface="+mj-ea"/>
                <a:ea typeface="+mj-ea"/>
              </a:rPr>
              <a:t>链队类模板：</a:t>
            </a:r>
          </a:p>
          <a:p>
            <a:r>
              <a:rPr lang="en-US" altLang="zh-CN" sz="2600" b="1" dirty="0">
                <a:solidFill>
                  <a:srgbClr val="0000CC"/>
                </a:solidFill>
                <a:latin typeface="+mj-ea"/>
                <a:ea typeface="+mj-ea"/>
              </a:rPr>
              <a:t>template</a:t>
            </a:r>
            <a:r>
              <a:rPr lang="en-US" altLang="zh-CN" sz="2600" b="1" dirty="0">
                <a:latin typeface="+mj-ea"/>
                <a:ea typeface="+mj-ea"/>
              </a:rPr>
              <a:t>&lt;</a:t>
            </a:r>
            <a:r>
              <a:rPr lang="en-US" altLang="zh-CN" sz="2600" b="1" dirty="0">
                <a:solidFill>
                  <a:srgbClr val="0000CC"/>
                </a:solidFill>
                <a:latin typeface="+mj-ea"/>
                <a:ea typeface="+mj-ea"/>
              </a:rPr>
              <a:t>typename</a:t>
            </a:r>
            <a:r>
              <a:rPr lang="en-US" altLang="zh-CN" sz="2600" b="1" dirty="0">
                <a:latin typeface="+mj-ea"/>
                <a:ea typeface="+mj-ea"/>
              </a:rPr>
              <a:t> T&gt;</a:t>
            </a:r>
            <a:r>
              <a:rPr lang="en-US" altLang="zh-CN" sz="2600" b="1" dirty="0">
                <a:solidFill>
                  <a:srgbClr val="0000CC"/>
                </a:solidFill>
                <a:latin typeface="+mj-ea"/>
                <a:ea typeface="+mj-ea"/>
              </a:rPr>
              <a:t>class</a:t>
            </a:r>
            <a:r>
              <a:rPr lang="en-US" altLang="zh-CN" sz="2600" b="1" dirty="0">
                <a:latin typeface="+mj-ea"/>
                <a:ea typeface="+mj-ea"/>
              </a:rPr>
              <a:t> Queue{</a:t>
            </a:r>
          </a:p>
          <a:p>
            <a:r>
              <a:rPr lang="en-US" altLang="zh-CN" sz="2600" b="1" dirty="0">
                <a:latin typeface="+mj-ea"/>
                <a:ea typeface="+mj-ea"/>
              </a:rPr>
              <a:t>	Node&lt;T&gt; *front,*rear;</a:t>
            </a:r>
          </a:p>
          <a:p>
            <a:r>
              <a:rPr lang="en-US" altLang="zh-CN" sz="2600" b="1" dirty="0">
                <a:solidFill>
                  <a:srgbClr val="0000CC"/>
                </a:solidFill>
                <a:latin typeface="+mj-ea"/>
                <a:ea typeface="+mj-ea"/>
              </a:rPr>
              <a:t>public</a:t>
            </a:r>
            <a:r>
              <a:rPr lang="en-US" altLang="zh-CN" sz="2600" b="1" dirty="0">
                <a:latin typeface="+mj-ea"/>
                <a:ea typeface="+mj-ea"/>
              </a:rPr>
              <a:t>:</a:t>
            </a:r>
          </a:p>
          <a:p>
            <a:r>
              <a:rPr lang="en-US" altLang="zh-CN" sz="2600" b="1" dirty="0">
                <a:latin typeface="+mj-ea"/>
                <a:ea typeface="+mj-ea"/>
              </a:rPr>
              <a:t>    Queue(){rear=front=NULL;} </a:t>
            </a:r>
            <a:r>
              <a:rPr lang="en-US" altLang="zh-CN" sz="2600" b="1" dirty="0">
                <a:solidFill>
                  <a:srgbClr val="006600"/>
                </a:solidFill>
                <a:latin typeface="+mj-ea"/>
                <a:ea typeface="+mj-ea"/>
              </a:rPr>
              <a:t>//</a:t>
            </a:r>
            <a:r>
              <a:rPr lang="zh-CN" altLang="en-US" sz="2600" b="1" dirty="0">
                <a:solidFill>
                  <a:srgbClr val="006600"/>
                </a:solidFill>
                <a:latin typeface="+mj-ea"/>
                <a:ea typeface="+mj-ea"/>
              </a:rPr>
              <a:t>构造一个空链队</a:t>
            </a:r>
          </a:p>
          <a:p>
            <a:r>
              <a:rPr lang="zh-CN" altLang="en-US" sz="2600" b="1" dirty="0">
                <a:latin typeface="+mj-ea"/>
                <a:ea typeface="+mj-ea"/>
              </a:rPr>
              <a:t>    </a:t>
            </a:r>
            <a:r>
              <a:rPr lang="en-US" altLang="zh-CN" sz="2600" b="1" dirty="0">
                <a:latin typeface="+mj-ea"/>
                <a:ea typeface="+mj-ea"/>
              </a:rPr>
              <a:t>~Queue(); </a:t>
            </a:r>
            <a:r>
              <a:rPr lang="en-US" altLang="zh-CN" sz="2600" b="1" dirty="0">
                <a:solidFill>
                  <a:srgbClr val="006600"/>
                </a:solidFill>
                <a:latin typeface="+mj-ea"/>
                <a:ea typeface="+mj-ea"/>
              </a:rPr>
              <a:t>//</a:t>
            </a:r>
            <a:r>
              <a:rPr lang="zh-CN" altLang="en-US" sz="2600" b="1" dirty="0">
                <a:solidFill>
                  <a:srgbClr val="006600"/>
                </a:solidFill>
                <a:latin typeface="+mj-ea"/>
                <a:ea typeface="+mj-ea"/>
              </a:rPr>
              <a:t>析构函数</a:t>
            </a:r>
          </a:p>
          <a:p>
            <a:r>
              <a:rPr lang="zh-CN" altLang="en-US" sz="2600" b="1" dirty="0">
                <a:latin typeface="+mj-ea"/>
                <a:ea typeface="+mj-ea"/>
              </a:rPr>
              <a:t>    </a:t>
            </a:r>
            <a:r>
              <a:rPr lang="en-US" altLang="zh-CN" sz="2600" b="1" dirty="0" err="1">
                <a:solidFill>
                  <a:srgbClr val="0000CC"/>
                </a:solidFill>
                <a:latin typeface="+mj-ea"/>
                <a:ea typeface="+mj-ea"/>
              </a:rPr>
              <a:t>bool</a:t>
            </a:r>
            <a:r>
              <a:rPr lang="en-US" altLang="zh-CN" sz="2600" b="1" dirty="0">
                <a:latin typeface="+mj-ea"/>
                <a:ea typeface="+mj-ea"/>
              </a:rPr>
              <a:t> </a:t>
            </a:r>
            <a:r>
              <a:rPr lang="en-US" altLang="zh-CN" sz="2600" b="1" dirty="0" err="1">
                <a:latin typeface="+mj-ea"/>
                <a:ea typeface="+mj-ea"/>
              </a:rPr>
              <a:t>IsEmpty</a:t>
            </a:r>
            <a:r>
              <a:rPr lang="en-US" altLang="zh-CN" sz="2600" b="1" dirty="0">
                <a:latin typeface="+mj-ea"/>
                <a:ea typeface="+mj-ea"/>
              </a:rPr>
              <a:t>(){ </a:t>
            </a:r>
            <a:r>
              <a:rPr lang="en-US" altLang="zh-CN" sz="2600" b="1" dirty="0">
                <a:solidFill>
                  <a:srgbClr val="0000CC"/>
                </a:solidFill>
                <a:latin typeface="+mj-ea"/>
                <a:ea typeface="+mj-ea"/>
              </a:rPr>
              <a:t>return</a:t>
            </a:r>
            <a:r>
              <a:rPr lang="en-US" altLang="zh-CN" sz="2600" b="1" dirty="0">
                <a:latin typeface="+mj-ea"/>
                <a:ea typeface="+mj-ea"/>
              </a:rPr>
              <a:t> front==NULL;} </a:t>
            </a:r>
            <a:r>
              <a:rPr lang="en-US" altLang="zh-CN" sz="2600" b="1" dirty="0">
                <a:solidFill>
                  <a:srgbClr val="006600"/>
                </a:solidFill>
                <a:latin typeface="+mj-ea"/>
                <a:ea typeface="+mj-ea"/>
              </a:rPr>
              <a:t>//</a:t>
            </a:r>
            <a:r>
              <a:rPr lang="zh-CN" altLang="en-US" sz="2600" b="1" dirty="0">
                <a:solidFill>
                  <a:srgbClr val="006600"/>
                </a:solidFill>
                <a:latin typeface="+mj-ea"/>
                <a:ea typeface="+mj-ea"/>
              </a:rPr>
              <a:t>队空否？</a:t>
            </a:r>
          </a:p>
          <a:p>
            <a:r>
              <a:rPr lang="zh-CN" altLang="en-US" sz="2600" b="1" dirty="0">
                <a:latin typeface="+mj-ea"/>
                <a:ea typeface="+mj-ea"/>
              </a:rPr>
              <a:t>    </a:t>
            </a:r>
            <a:r>
              <a:rPr lang="en-US" altLang="zh-CN" sz="2600" b="1" dirty="0">
                <a:solidFill>
                  <a:srgbClr val="0000CC"/>
                </a:solidFill>
                <a:latin typeface="+mj-ea"/>
                <a:ea typeface="+mj-ea"/>
              </a:rPr>
              <a:t>void</a:t>
            </a:r>
            <a:r>
              <a:rPr lang="en-US" altLang="zh-CN" sz="2600" b="1" dirty="0">
                <a:latin typeface="+mj-ea"/>
                <a:ea typeface="+mj-ea"/>
              </a:rPr>
              <a:t> </a:t>
            </a:r>
            <a:r>
              <a:rPr lang="en-US" altLang="zh-CN" sz="2600" b="1" dirty="0" err="1">
                <a:latin typeface="+mj-ea"/>
                <a:ea typeface="+mj-ea"/>
              </a:rPr>
              <a:t>EnQue</a:t>
            </a:r>
            <a:r>
              <a:rPr lang="en-US" altLang="zh-CN" sz="2600" b="1" dirty="0">
                <a:latin typeface="+mj-ea"/>
                <a:ea typeface="+mj-ea"/>
              </a:rPr>
              <a:t>(</a:t>
            </a:r>
            <a:r>
              <a:rPr lang="en-US" altLang="zh-CN" sz="2600" b="1" dirty="0">
                <a:solidFill>
                  <a:srgbClr val="0000CC"/>
                </a:solidFill>
                <a:latin typeface="+mj-ea"/>
                <a:ea typeface="+mj-ea"/>
              </a:rPr>
              <a:t>const</a:t>
            </a:r>
            <a:r>
              <a:rPr lang="en-US" altLang="zh-CN" sz="2600" b="1" dirty="0">
                <a:latin typeface="+mj-ea"/>
                <a:ea typeface="+mj-ea"/>
              </a:rPr>
              <a:t> T &amp;data); </a:t>
            </a:r>
            <a:r>
              <a:rPr lang="en-US" altLang="zh-CN" sz="2600" b="1" dirty="0">
                <a:solidFill>
                  <a:srgbClr val="006600"/>
                </a:solidFill>
                <a:latin typeface="+mj-ea"/>
                <a:ea typeface="+mj-ea"/>
              </a:rPr>
              <a:t>//</a:t>
            </a:r>
            <a:r>
              <a:rPr lang="zh-CN" altLang="en-US" sz="2600" b="1" dirty="0">
                <a:solidFill>
                  <a:srgbClr val="006600"/>
                </a:solidFill>
                <a:latin typeface="+mj-ea"/>
                <a:ea typeface="+mj-ea"/>
              </a:rPr>
              <a:t>进</a:t>
            </a:r>
            <a:r>
              <a:rPr lang="zh-CN" altLang="en-US" sz="2600" b="1" dirty="0" smtClean="0">
                <a:solidFill>
                  <a:srgbClr val="006600"/>
                </a:solidFill>
                <a:latin typeface="+mj-ea"/>
                <a:ea typeface="+mj-ea"/>
              </a:rPr>
              <a:t>队</a:t>
            </a:r>
            <a:endParaRPr lang="en-US" altLang="zh-CN" sz="2600" b="1" dirty="0" smtClean="0">
              <a:solidFill>
                <a:srgbClr val="006600"/>
              </a:solidFill>
              <a:latin typeface="+mj-ea"/>
              <a:ea typeface="+mj-ea"/>
            </a:endParaRPr>
          </a:p>
          <a:p>
            <a:r>
              <a:rPr lang="zh-CN" altLang="en-US" sz="2600" b="1" dirty="0" smtClean="0">
                <a:latin typeface="+mj-ea"/>
                <a:ea typeface="+mj-ea"/>
              </a:rPr>
              <a:t>    </a:t>
            </a:r>
            <a:r>
              <a:rPr lang="en-US" altLang="zh-CN" sz="2600" b="1" dirty="0">
                <a:latin typeface="+mj-ea"/>
                <a:ea typeface="+mj-ea"/>
              </a:rPr>
              <a:t>T </a:t>
            </a:r>
            <a:r>
              <a:rPr lang="en-US" altLang="zh-CN" sz="2600" b="1" dirty="0" err="1">
                <a:latin typeface="+mj-ea"/>
                <a:ea typeface="+mj-ea"/>
              </a:rPr>
              <a:t>DeQue</a:t>
            </a:r>
            <a:r>
              <a:rPr lang="en-US" altLang="zh-CN" sz="2600" b="1" dirty="0">
                <a:latin typeface="+mj-ea"/>
                <a:ea typeface="+mj-ea"/>
              </a:rPr>
              <a:t>();	 </a:t>
            </a:r>
            <a:r>
              <a:rPr lang="en-US" altLang="zh-CN" sz="2600" b="1" dirty="0">
                <a:solidFill>
                  <a:srgbClr val="006600"/>
                </a:solidFill>
                <a:latin typeface="+mj-ea"/>
                <a:ea typeface="+mj-ea"/>
              </a:rPr>
              <a:t>//</a:t>
            </a:r>
            <a:r>
              <a:rPr lang="zh-CN" altLang="en-US" sz="2600" b="1" dirty="0">
                <a:solidFill>
                  <a:srgbClr val="006600"/>
                </a:solidFill>
                <a:latin typeface="+mj-ea"/>
                <a:ea typeface="+mj-ea"/>
              </a:rPr>
              <a:t>出队</a:t>
            </a:r>
          </a:p>
          <a:p>
            <a:r>
              <a:rPr lang="zh-CN" altLang="en-US" sz="2600" b="1" dirty="0">
                <a:latin typeface="+mj-ea"/>
                <a:ea typeface="+mj-ea"/>
              </a:rPr>
              <a:t>    </a:t>
            </a:r>
            <a:r>
              <a:rPr lang="en-US" altLang="zh-CN" sz="2600" b="1" dirty="0">
                <a:latin typeface="+mj-ea"/>
                <a:ea typeface="+mj-ea"/>
              </a:rPr>
              <a:t>T </a:t>
            </a:r>
            <a:r>
              <a:rPr lang="en-US" altLang="zh-CN" sz="2600" b="1" dirty="0" err="1">
                <a:latin typeface="+mj-ea"/>
                <a:ea typeface="+mj-ea"/>
              </a:rPr>
              <a:t>GetFront</a:t>
            </a:r>
            <a:r>
              <a:rPr lang="en-US" altLang="zh-CN" sz="2600" b="1" dirty="0">
                <a:latin typeface="+mj-ea"/>
                <a:ea typeface="+mj-ea"/>
              </a:rPr>
              <a:t>();	 </a:t>
            </a:r>
            <a:r>
              <a:rPr lang="en-US" altLang="zh-CN" sz="2600" b="1" dirty="0">
                <a:solidFill>
                  <a:srgbClr val="006600"/>
                </a:solidFill>
                <a:latin typeface="+mj-ea"/>
                <a:ea typeface="+mj-ea"/>
              </a:rPr>
              <a:t>//</a:t>
            </a:r>
            <a:r>
              <a:rPr lang="zh-CN" altLang="en-US" sz="2600" b="1" dirty="0">
                <a:solidFill>
                  <a:srgbClr val="006600"/>
                </a:solidFill>
                <a:latin typeface="+mj-ea"/>
                <a:ea typeface="+mj-ea"/>
              </a:rPr>
              <a:t>查看队头数据</a:t>
            </a:r>
          </a:p>
          <a:p>
            <a:r>
              <a:rPr lang="zh-CN" altLang="en-US" sz="2600" b="1" dirty="0">
                <a:latin typeface="+mj-ea"/>
                <a:ea typeface="+mj-ea"/>
              </a:rPr>
              <a:t>    </a:t>
            </a:r>
            <a:r>
              <a:rPr lang="en-US" altLang="zh-CN" sz="2600" b="1" dirty="0">
                <a:solidFill>
                  <a:srgbClr val="0000CC"/>
                </a:solidFill>
                <a:latin typeface="+mj-ea"/>
                <a:ea typeface="+mj-ea"/>
              </a:rPr>
              <a:t>void</a:t>
            </a:r>
            <a:r>
              <a:rPr lang="en-US" altLang="zh-CN" sz="2600" b="1" dirty="0">
                <a:latin typeface="+mj-ea"/>
                <a:ea typeface="+mj-ea"/>
              </a:rPr>
              <a:t> </a:t>
            </a:r>
            <a:r>
              <a:rPr lang="en-US" altLang="zh-CN" sz="2600" b="1" dirty="0" err="1">
                <a:latin typeface="+mj-ea"/>
                <a:ea typeface="+mj-ea"/>
              </a:rPr>
              <a:t>MakeEmpty</a:t>
            </a:r>
            <a:r>
              <a:rPr lang="en-US" altLang="zh-CN" sz="2600" b="1" dirty="0">
                <a:latin typeface="+mj-ea"/>
                <a:ea typeface="+mj-ea"/>
              </a:rPr>
              <a:t>(); }; </a:t>
            </a:r>
            <a:r>
              <a:rPr lang="en-US" altLang="zh-CN" sz="2600" b="1" dirty="0">
                <a:solidFill>
                  <a:srgbClr val="006600"/>
                </a:solidFill>
                <a:latin typeface="+mj-ea"/>
                <a:ea typeface="+mj-ea"/>
              </a:rPr>
              <a:t>//</a:t>
            </a:r>
            <a:r>
              <a:rPr lang="zh-CN" altLang="en-US" sz="2600" b="1" dirty="0">
                <a:solidFill>
                  <a:srgbClr val="006600"/>
                </a:solidFill>
                <a:latin typeface="+mj-ea"/>
                <a:ea typeface="+mj-ea"/>
              </a:rPr>
              <a:t>置空队列</a:t>
            </a:r>
          </a:p>
        </p:txBody>
      </p:sp>
      <p:sp>
        <p:nvSpPr>
          <p:cNvPr id="7" name="标题 6"/>
          <p:cNvSpPr>
            <a:spLocks noGrp="1"/>
          </p:cNvSpPr>
          <p:nvPr>
            <p:ph type="title"/>
          </p:nvPr>
        </p:nvSpPr>
        <p:spPr/>
        <p:txBody>
          <a:bodyPr/>
          <a:lstStyle/>
          <a:p>
            <a:r>
              <a:rPr lang="zh-CN" altLang="en-US" dirty="0" smtClean="0">
                <a:solidFill>
                  <a:srgbClr val="663300"/>
                </a:solidFill>
              </a:rPr>
              <a:t>链队类模板</a:t>
            </a:r>
            <a:endParaRPr lang="zh-CN" altLang="en-US" dirty="0"/>
          </a:p>
        </p:txBody>
      </p:sp>
    </p:spTree>
    <p:extLst>
      <p:ext uri="{BB962C8B-B14F-4D97-AF65-F5344CB8AC3E}">
        <p14:creationId xmlns:p14="http://schemas.microsoft.com/office/powerpoint/2010/main" val="1250192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8356">
                                            <p:txEl>
                                              <p:pRg st="4" end="4"/>
                                            </p:txEl>
                                          </p:spTgt>
                                        </p:tgtEl>
                                        <p:attrNameLst>
                                          <p:attrName>style.visibility</p:attrName>
                                        </p:attrNameLst>
                                      </p:cBhvr>
                                      <p:to>
                                        <p:strVal val="visible"/>
                                      </p:to>
                                    </p:set>
                                    <p:animEffect transition="in" filter="blinds(horizontal)">
                                      <p:cBhvr>
                                        <p:cTn id="7" dur="500"/>
                                        <p:tgtEl>
                                          <p:spTgt spid="22835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6">
                                            <p:txEl>
                                              <p:pRg st="5" end="5"/>
                                            </p:txEl>
                                          </p:spTgt>
                                        </p:tgtEl>
                                        <p:attrNameLst>
                                          <p:attrName>style.visibility</p:attrName>
                                        </p:attrNameLst>
                                      </p:cBhvr>
                                      <p:to>
                                        <p:strVal val="visible"/>
                                      </p:to>
                                    </p:set>
                                    <p:animEffect transition="in" filter="blinds(horizontal)">
                                      <p:cBhvr>
                                        <p:cTn id="12" dur="500"/>
                                        <p:tgtEl>
                                          <p:spTgt spid="22835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6">
                                            <p:txEl>
                                              <p:pRg st="6" end="6"/>
                                            </p:txEl>
                                          </p:spTgt>
                                        </p:tgtEl>
                                        <p:attrNameLst>
                                          <p:attrName>style.visibility</p:attrName>
                                        </p:attrNameLst>
                                      </p:cBhvr>
                                      <p:to>
                                        <p:strVal val="visible"/>
                                      </p:to>
                                    </p:set>
                                    <p:animEffect transition="in" filter="blinds(horizontal)">
                                      <p:cBhvr>
                                        <p:cTn id="17" dur="500"/>
                                        <p:tgtEl>
                                          <p:spTgt spid="22835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8356">
                                            <p:txEl>
                                              <p:pRg st="7" end="7"/>
                                            </p:txEl>
                                          </p:spTgt>
                                        </p:tgtEl>
                                        <p:attrNameLst>
                                          <p:attrName>style.visibility</p:attrName>
                                        </p:attrNameLst>
                                      </p:cBhvr>
                                      <p:to>
                                        <p:strVal val="visible"/>
                                      </p:to>
                                    </p:set>
                                    <p:animEffect transition="in" filter="blinds(horizontal)">
                                      <p:cBhvr>
                                        <p:cTn id="22" dur="500"/>
                                        <p:tgtEl>
                                          <p:spTgt spid="22835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8356">
                                            <p:txEl>
                                              <p:pRg st="8" end="8"/>
                                            </p:txEl>
                                          </p:spTgt>
                                        </p:tgtEl>
                                        <p:attrNameLst>
                                          <p:attrName>style.visibility</p:attrName>
                                        </p:attrNameLst>
                                      </p:cBhvr>
                                      <p:to>
                                        <p:strVal val="visible"/>
                                      </p:to>
                                    </p:set>
                                    <p:animEffect transition="in" filter="blinds(horizontal)">
                                      <p:cBhvr>
                                        <p:cTn id="27" dur="500"/>
                                        <p:tgtEl>
                                          <p:spTgt spid="22835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8356">
                                            <p:txEl>
                                              <p:pRg st="9" end="9"/>
                                            </p:txEl>
                                          </p:spTgt>
                                        </p:tgtEl>
                                        <p:attrNameLst>
                                          <p:attrName>style.visibility</p:attrName>
                                        </p:attrNameLst>
                                      </p:cBhvr>
                                      <p:to>
                                        <p:strVal val="visible"/>
                                      </p:to>
                                    </p:set>
                                    <p:animEffect transition="in" filter="blinds(horizontal)">
                                      <p:cBhvr>
                                        <p:cTn id="32" dur="500"/>
                                        <p:tgtEl>
                                          <p:spTgt spid="22835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8356">
                                            <p:txEl>
                                              <p:pRg st="10" end="10"/>
                                            </p:txEl>
                                          </p:spTgt>
                                        </p:tgtEl>
                                        <p:attrNameLst>
                                          <p:attrName>style.visibility</p:attrName>
                                        </p:attrNameLst>
                                      </p:cBhvr>
                                      <p:to>
                                        <p:strVal val="visible"/>
                                      </p:to>
                                    </p:set>
                                    <p:animEffect transition="in" filter="blinds(horizontal)">
                                      <p:cBhvr>
                                        <p:cTn id="37" dur="500"/>
                                        <p:tgtEl>
                                          <p:spTgt spid="22835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7" name="Text Box 13"/>
          <p:cNvSpPr txBox="1">
            <a:spLocks noChangeArrowheads="1"/>
          </p:cNvSpPr>
          <p:nvPr/>
        </p:nvSpPr>
        <p:spPr bwMode="auto">
          <a:xfrm>
            <a:off x="857251" y="1649413"/>
            <a:ext cx="8134350" cy="4401205"/>
          </a:xfrm>
          <a:prstGeom prst="rect">
            <a:avLst/>
          </a:prstGeom>
          <a:noFill/>
          <a:ln w="9525">
            <a:noFill/>
            <a:miter lim="800000"/>
            <a:headEnd/>
            <a:tailEnd/>
          </a:ln>
          <a:effectLst/>
        </p:spPr>
        <p:txBody>
          <a:bodyPr wrap="square">
            <a:spAutoFit/>
          </a:bodyPr>
          <a:lstStyle/>
          <a:p>
            <a:r>
              <a:rPr lang="en-US" altLang="zh-CN" sz="2800" b="1" dirty="0">
                <a:solidFill>
                  <a:srgbClr val="0000CC"/>
                </a:solidFill>
                <a:latin typeface="+mj-ea"/>
                <a:ea typeface="+mj-ea"/>
              </a:rPr>
              <a:t>template</a:t>
            </a:r>
            <a:r>
              <a:rPr lang="en-US" altLang="zh-CN" sz="2800" b="1" dirty="0">
                <a:latin typeface="+mj-ea"/>
                <a:ea typeface="+mj-ea"/>
              </a:rPr>
              <a:t>&lt;</a:t>
            </a:r>
            <a:r>
              <a:rPr lang="en-US" altLang="zh-CN" sz="2800" b="1" dirty="0">
                <a:solidFill>
                  <a:srgbClr val="0000CC"/>
                </a:solidFill>
                <a:latin typeface="+mj-ea"/>
                <a:ea typeface="+mj-ea"/>
              </a:rPr>
              <a:t>typename</a:t>
            </a:r>
            <a:r>
              <a:rPr lang="en-US" altLang="zh-CN" sz="2800" b="1" dirty="0">
                <a:latin typeface="+mj-ea"/>
                <a:ea typeface="+mj-ea"/>
              </a:rPr>
              <a:t> T</a:t>
            </a:r>
            <a:r>
              <a:rPr lang="en-US" altLang="zh-CN" sz="2800" b="1" dirty="0" smtClean="0">
                <a:latin typeface="+mj-ea"/>
                <a:ea typeface="+mj-ea"/>
              </a:rPr>
              <a:t>&gt;</a:t>
            </a:r>
          </a:p>
          <a:p>
            <a:r>
              <a:rPr lang="en-US" altLang="zh-CN" sz="2800" b="1" dirty="0" smtClean="0">
                <a:solidFill>
                  <a:srgbClr val="0000CC"/>
                </a:solidFill>
                <a:latin typeface="+mj-ea"/>
                <a:ea typeface="+mj-ea"/>
              </a:rPr>
              <a:t>void</a:t>
            </a:r>
            <a:r>
              <a:rPr lang="en-US" altLang="zh-CN" sz="2800" b="1" dirty="0" smtClean="0">
                <a:latin typeface="+mj-ea"/>
                <a:ea typeface="+mj-ea"/>
              </a:rPr>
              <a:t> </a:t>
            </a:r>
            <a:r>
              <a:rPr lang="en-US" altLang="zh-CN" sz="2800" b="1" dirty="0">
                <a:latin typeface="+mj-ea"/>
                <a:ea typeface="+mj-ea"/>
              </a:rPr>
              <a:t>Queue&lt;T&gt;::</a:t>
            </a:r>
            <a:r>
              <a:rPr lang="en-US" altLang="zh-CN" sz="2800" b="1" dirty="0" err="1">
                <a:latin typeface="+mj-ea"/>
                <a:ea typeface="+mj-ea"/>
              </a:rPr>
              <a:t>MakeEmpty</a:t>
            </a:r>
            <a:r>
              <a:rPr lang="en-US" altLang="zh-CN" sz="2800" b="1" dirty="0">
                <a:latin typeface="+mj-ea"/>
                <a:ea typeface="+mj-ea"/>
              </a:rPr>
              <a:t>(){</a:t>
            </a:r>
          </a:p>
          <a:p>
            <a:r>
              <a:rPr lang="en-US" altLang="zh-CN" sz="2800" b="1" dirty="0">
                <a:latin typeface="+mj-ea"/>
                <a:ea typeface="+mj-ea"/>
              </a:rPr>
              <a:t>    Node&lt;T&gt; *temp;</a:t>
            </a:r>
          </a:p>
          <a:p>
            <a:r>
              <a:rPr lang="en-US" altLang="zh-CN" sz="2800" b="1" dirty="0">
                <a:latin typeface="+mj-ea"/>
                <a:ea typeface="+mj-ea"/>
              </a:rPr>
              <a:t>   </a:t>
            </a:r>
            <a:r>
              <a:rPr lang="en-US" altLang="zh-CN" sz="2800" b="1" dirty="0">
                <a:solidFill>
                  <a:srgbClr val="0000CC"/>
                </a:solidFill>
                <a:latin typeface="+mj-ea"/>
                <a:ea typeface="+mj-ea"/>
              </a:rPr>
              <a:t> while</a:t>
            </a:r>
            <a:r>
              <a:rPr lang="en-US" altLang="zh-CN" sz="2800" b="1" dirty="0">
                <a:latin typeface="+mj-ea"/>
                <a:ea typeface="+mj-ea"/>
              </a:rPr>
              <a:t>(front!=NULL){</a:t>
            </a:r>
          </a:p>
          <a:p>
            <a:r>
              <a:rPr lang="en-US" altLang="zh-CN" sz="2800" b="1" dirty="0">
                <a:latin typeface="+mj-ea"/>
                <a:ea typeface="+mj-ea"/>
              </a:rPr>
              <a:t>       temp=front;</a:t>
            </a:r>
          </a:p>
          <a:p>
            <a:r>
              <a:rPr lang="en-US" altLang="zh-CN" sz="2800" b="1" dirty="0">
                <a:latin typeface="+mj-ea"/>
                <a:ea typeface="+mj-ea"/>
              </a:rPr>
              <a:t>       </a:t>
            </a:r>
            <a:r>
              <a:rPr lang="en-US" altLang="zh-CN" sz="2800" b="1" dirty="0" smtClean="0">
                <a:latin typeface="+mj-ea"/>
                <a:ea typeface="+mj-ea"/>
              </a:rPr>
              <a:t>front=front-&gt;link;</a:t>
            </a:r>
          </a:p>
          <a:p>
            <a:r>
              <a:rPr lang="en-US" altLang="zh-CN" sz="2800" b="1" dirty="0" smtClean="0">
                <a:latin typeface="+mj-ea"/>
                <a:ea typeface="+mj-ea"/>
              </a:rPr>
              <a:t>	  delete </a:t>
            </a:r>
            <a:r>
              <a:rPr lang="en-US" altLang="zh-CN" sz="2800" b="1" dirty="0">
                <a:latin typeface="+mj-ea"/>
                <a:ea typeface="+mj-ea"/>
              </a:rPr>
              <a:t>temp</a:t>
            </a:r>
            <a:r>
              <a:rPr lang="en-US" altLang="zh-CN" sz="2800" b="1" dirty="0" smtClean="0">
                <a:latin typeface="+mj-ea"/>
                <a:ea typeface="+mj-ea"/>
              </a:rPr>
              <a:t>;  } } //</a:t>
            </a:r>
            <a:r>
              <a:rPr lang="zh-CN" altLang="en-US" sz="2800" b="1" dirty="0" smtClean="0">
                <a:latin typeface="+mj-ea"/>
                <a:ea typeface="+mj-ea"/>
              </a:rPr>
              <a:t>这种方式和以前的一样吗？</a:t>
            </a:r>
            <a:endParaRPr lang="en-US" altLang="zh-CN" sz="2800" b="1" dirty="0">
              <a:latin typeface="+mj-ea"/>
              <a:ea typeface="+mj-ea"/>
            </a:endParaRPr>
          </a:p>
          <a:p>
            <a:r>
              <a:rPr lang="en-US" altLang="zh-CN" sz="2800" b="1" dirty="0">
                <a:solidFill>
                  <a:srgbClr val="0000CC"/>
                </a:solidFill>
                <a:latin typeface="+mj-ea"/>
                <a:ea typeface="+mj-ea"/>
              </a:rPr>
              <a:t>template</a:t>
            </a:r>
            <a:r>
              <a:rPr lang="en-US" altLang="zh-CN" sz="2800" b="1" dirty="0">
                <a:latin typeface="+mj-ea"/>
                <a:ea typeface="+mj-ea"/>
              </a:rPr>
              <a:t>&lt;</a:t>
            </a:r>
            <a:r>
              <a:rPr lang="en-US" altLang="zh-CN" sz="2800" b="1" dirty="0">
                <a:solidFill>
                  <a:srgbClr val="0000CC"/>
                </a:solidFill>
                <a:latin typeface="+mj-ea"/>
                <a:ea typeface="+mj-ea"/>
              </a:rPr>
              <a:t>typename</a:t>
            </a:r>
            <a:r>
              <a:rPr lang="en-US" altLang="zh-CN" sz="2800" b="1" dirty="0">
                <a:latin typeface="+mj-ea"/>
                <a:ea typeface="+mj-ea"/>
              </a:rPr>
              <a:t> </a:t>
            </a:r>
            <a:r>
              <a:rPr lang="en-US" altLang="zh-CN" sz="2800" b="1" dirty="0" smtClean="0">
                <a:latin typeface="+mj-ea"/>
                <a:ea typeface="+mj-ea"/>
              </a:rPr>
              <a:t>T&gt;</a:t>
            </a:r>
          </a:p>
          <a:p>
            <a:r>
              <a:rPr lang="en-US" altLang="zh-CN" sz="2800" b="1" dirty="0" smtClean="0">
                <a:latin typeface="+mj-ea"/>
                <a:ea typeface="+mj-ea"/>
              </a:rPr>
              <a:t>Queue&lt;T</a:t>
            </a:r>
            <a:r>
              <a:rPr lang="en-US" altLang="zh-CN" sz="2800" b="1" dirty="0">
                <a:latin typeface="+mj-ea"/>
                <a:ea typeface="+mj-ea"/>
              </a:rPr>
              <a:t>&gt;::~Queue</a:t>
            </a:r>
            <a:r>
              <a:rPr lang="en-US" altLang="zh-CN" sz="2800" b="1" dirty="0" smtClean="0">
                <a:latin typeface="+mj-ea"/>
                <a:ea typeface="+mj-ea"/>
              </a:rPr>
              <a:t>()</a:t>
            </a:r>
          </a:p>
          <a:p>
            <a:r>
              <a:rPr lang="en-US" altLang="zh-CN" sz="2800" b="1" dirty="0" smtClean="0">
                <a:latin typeface="+mj-ea"/>
                <a:ea typeface="+mj-ea"/>
              </a:rPr>
              <a:t>{     </a:t>
            </a:r>
            <a:r>
              <a:rPr lang="en-US" altLang="zh-CN" sz="2800" b="1" dirty="0" err="1">
                <a:latin typeface="+mj-ea"/>
                <a:ea typeface="+mj-ea"/>
              </a:rPr>
              <a:t>MakeEmpty</a:t>
            </a:r>
            <a:r>
              <a:rPr lang="en-US" altLang="zh-CN" sz="2800" b="1" dirty="0" smtClean="0">
                <a:latin typeface="+mj-ea"/>
                <a:ea typeface="+mj-ea"/>
              </a:rPr>
              <a:t>();  }</a:t>
            </a:r>
            <a:endParaRPr lang="en-US" altLang="zh-CN" sz="2800" b="1" dirty="0">
              <a:latin typeface="+mj-ea"/>
              <a:ea typeface="+mj-ea"/>
            </a:endParaRPr>
          </a:p>
        </p:txBody>
      </p:sp>
      <p:sp>
        <p:nvSpPr>
          <p:cNvPr id="5" name="标题 4"/>
          <p:cNvSpPr>
            <a:spLocks noGrp="1"/>
          </p:cNvSpPr>
          <p:nvPr>
            <p:ph type="title"/>
          </p:nvPr>
        </p:nvSpPr>
        <p:spPr/>
        <p:txBody>
          <a:bodyPr/>
          <a:lstStyle/>
          <a:p>
            <a:r>
              <a:rPr lang="zh-CN" altLang="en-US" dirty="0" smtClean="0">
                <a:solidFill>
                  <a:srgbClr val="663300"/>
                </a:solidFill>
              </a:rPr>
              <a:t>链队类模板：清空与析构</a:t>
            </a:r>
            <a:endParaRPr lang="zh-CN" altLang="en-US" dirty="0"/>
          </a:p>
        </p:txBody>
      </p:sp>
    </p:spTree>
    <p:extLst>
      <p:ext uri="{BB962C8B-B14F-4D97-AF65-F5344CB8AC3E}">
        <p14:creationId xmlns:p14="http://schemas.microsoft.com/office/powerpoint/2010/main" val="999462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557">
                                            <p:txEl>
                                              <p:pRg st="1" end="1"/>
                                            </p:txEl>
                                          </p:spTgt>
                                        </p:tgtEl>
                                        <p:attrNameLst>
                                          <p:attrName>style.visibility</p:attrName>
                                        </p:attrNameLst>
                                      </p:cBhvr>
                                      <p:to>
                                        <p:strVal val="visible"/>
                                      </p:to>
                                    </p:set>
                                    <p:animEffect transition="in" filter="blinds(horizontal)">
                                      <p:cBhvr>
                                        <p:cTn id="7" dur="500"/>
                                        <p:tgtEl>
                                          <p:spTgt spid="1085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557">
                                            <p:txEl>
                                              <p:pRg st="2" end="2"/>
                                            </p:txEl>
                                          </p:spTgt>
                                        </p:tgtEl>
                                        <p:attrNameLst>
                                          <p:attrName>style.visibility</p:attrName>
                                        </p:attrNameLst>
                                      </p:cBhvr>
                                      <p:to>
                                        <p:strVal val="visible"/>
                                      </p:to>
                                    </p:set>
                                    <p:animEffect transition="in" filter="blinds(horizontal)">
                                      <p:cBhvr>
                                        <p:cTn id="12" dur="500"/>
                                        <p:tgtEl>
                                          <p:spTgt spid="10855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8557">
                                            <p:txEl>
                                              <p:pRg st="3" end="3"/>
                                            </p:txEl>
                                          </p:spTgt>
                                        </p:tgtEl>
                                        <p:attrNameLst>
                                          <p:attrName>style.visibility</p:attrName>
                                        </p:attrNameLst>
                                      </p:cBhvr>
                                      <p:to>
                                        <p:strVal val="visible"/>
                                      </p:to>
                                    </p:set>
                                    <p:animEffect transition="in" filter="blinds(horizontal)">
                                      <p:cBhvr>
                                        <p:cTn id="17" dur="500"/>
                                        <p:tgtEl>
                                          <p:spTgt spid="10855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8557">
                                            <p:txEl>
                                              <p:pRg st="4" end="4"/>
                                            </p:txEl>
                                          </p:spTgt>
                                        </p:tgtEl>
                                        <p:attrNameLst>
                                          <p:attrName>style.visibility</p:attrName>
                                        </p:attrNameLst>
                                      </p:cBhvr>
                                      <p:to>
                                        <p:strVal val="visible"/>
                                      </p:to>
                                    </p:set>
                                    <p:animEffect transition="in" filter="blinds(horizontal)">
                                      <p:cBhvr>
                                        <p:cTn id="22" dur="500"/>
                                        <p:tgtEl>
                                          <p:spTgt spid="10855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8557">
                                            <p:txEl>
                                              <p:pRg st="5" end="5"/>
                                            </p:txEl>
                                          </p:spTgt>
                                        </p:tgtEl>
                                        <p:attrNameLst>
                                          <p:attrName>style.visibility</p:attrName>
                                        </p:attrNameLst>
                                      </p:cBhvr>
                                      <p:to>
                                        <p:strVal val="visible"/>
                                      </p:to>
                                    </p:set>
                                    <p:animEffect transition="in" filter="blinds(horizontal)">
                                      <p:cBhvr>
                                        <p:cTn id="27" dur="500"/>
                                        <p:tgtEl>
                                          <p:spTgt spid="10855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8557">
                                            <p:txEl>
                                              <p:pRg st="6" end="6"/>
                                            </p:txEl>
                                          </p:spTgt>
                                        </p:tgtEl>
                                        <p:attrNameLst>
                                          <p:attrName>style.visibility</p:attrName>
                                        </p:attrNameLst>
                                      </p:cBhvr>
                                      <p:to>
                                        <p:strVal val="visible"/>
                                      </p:to>
                                    </p:set>
                                    <p:animEffect transition="in" filter="blinds(horizontal)">
                                      <p:cBhvr>
                                        <p:cTn id="32" dur="500"/>
                                        <p:tgtEl>
                                          <p:spTgt spid="10855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8557">
                                            <p:txEl>
                                              <p:pRg st="9" end="9"/>
                                            </p:txEl>
                                          </p:spTgt>
                                        </p:tgtEl>
                                        <p:attrNameLst>
                                          <p:attrName>style.visibility</p:attrName>
                                        </p:attrNameLst>
                                      </p:cBhvr>
                                      <p:to>
                                        <p:strVal val="visible"/>
                                      </p:to>
                                    </p:set>
                                    <p:animEffect transition="in" filter="blinds(horizontal)">
                                      <p:cBhvr>
                                        <p:cTn id="37" dur="500"/>
                                        <p:tgtEl>
                                          <p:spTgt spid="10855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链队类模板：进队</a:t>
            </a:r>
            <a:endParaRPr lang="zh-CN" altLang="en-US" dirty="0"/>
          </a:p>
        </p:txBody>
      </p:sp>
      <p:sp>
        <p:nvSpPr>
          <p:cNvPr id="3" name="内容占位符 2"/>
          <p:cNvSpPr>
            <a:spLocks noGrp="1"/>
          </p:cNvSpPr>
          <p:nvPr>
            <p:ph idx="1"/>
          </p:nvPr>
        </p:nvSpPr>
        <p:spPr/>
        <p:txBody>
          <a:bodyPr/>
          <a:lstStyle/>
          <a:p>
            <a:pPr>
              <a:buNone/>
            </a:pPr>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 //</a:t>
            </a:r>
            <a:r>
              <a:rPr lang="zh-CN" altLang="en-US" b="1" dirty="0" smtClean="0"/>
              <a:t>选择向后生成</a:t>
            </a:r>
            <a:endParaRPr lang="en-US" altLang="zh-CN" b="1" dirty="0" smtClean="0"/>
          </a:p>
          <a:p>
            <a:pPr>
              <a:buNone/>
            </a:pPr>
            <a:r>
              <a:rPr lang="en-US" altLang="zh-CN" b="1" dirty="0" smtClean="0">
                <a:solidFill>
                  <a:srgbClr val="0000CC"/>
                </a:solidFill>
              </a:rPr>
              <a:t>void </a:t>
            </a:r>
            <a:r>
              <a:rPr lang="en-US" altLang="zh-CN" b="1" dirty="0" smtClean="0"/>
              <a:t>Queue&lt;T&gt;::</a:t>
            </a:r>
            <a:r>
              <a:rPr lang="en-US" altLang="zh-CN" b="1" dirty="0" err="1" smtClean="0"/>
              <a:t>EnQue</a:t>
            </a:r>
            <a:r>
              <a:rPr lang="en-US" altLang="zh-CN" b="1" dirty="0" smtClean="0"/>
              <a:t>(</a:t>
            </a:r>
            <a:r>
              <a:rPr lang="en-US" altLang="zh-CN" b="1" dirty="0" smtClean="0">
                <a:solidFill>
                  <a:srgbClr val="0000CC"/>
                </a:solidFill>
              </a:rPr>
              <a:t>cons</a:t>
            </a:r>
            <a:r>
              <a:rPr lang="en-US" altLang="zh-CN" b="1" dirty="0" smtClean="0"/>
              <a:t>t T &amp;data)</a:t>
            </a:r>
          </a:p>
          <a:p>
            <a:pPr>
              <a:buNone/>
            </a:pPr>
            <a:r>
              <a:rPr lang="en-US" altLang="zh-CN" b="1" dirty="0" smtClean="0"/>
              <a:t>{</a:t>
            </a:r>
          </a:p>
          <a:p>
            <a:pPr>
              <a:buNone/>
            </a:pPr>
            <a:r>
              <a:rPr lang="en-US" altLang="zh-CN" b="1" dirty="0" smtClean="0"/>
              <a:t>    </a:t>
            </a:r>
            <a:r>
              <a:rPr lang="en-US" altLang="zh-CN" b="1" dirty="0" smtClean="0">
                <a:solidFill>
                  <a:srgbClr val="0000CC"/>
                </a:solidFill>
              </a:rPr>
              <a:t>if</a:t>
            </a:r>
            <a:r>
              <a:rPr lang="en-US" altLang="zh-CN" b="1" dirty="0" smtClean="0"/>
              <a:t>(front==NULL) front=rear=</a:t>
            </a:r>
            <a:r>
              <a:rPr lang="en-US" altLang="zh-CN" b="1" dirty="0" smtClean="0">
                <a:solidFill>
                  <a:srgbClr val="0000CC"/>
                </a:solidFill>
              </a:rPr>
              <a:t>new</a:t>
            </a:r>
            <a:r>
              <a:rPr lang="en-US" altLang="zh-CN" b="1" dirty="0" smtClean="0"/>
              <a:t> Node&lt;T&gt;(</a:t>
            </a:r>
            <a:r>
              <a:rPr lang="en-US" altLang="zh-CN" b="1" dirty="0" err="1" smtClean="0"/>
              <a:t>data,NULL</a:t>
            </a:r>
            <a:r>
              <a:rPr lang="en-US" altLang="zh-CN" b="1" dirty="0" smtClean="0"/>
              <a:t>);</a:t>
            </a:r>
          </a:p>
          <a:p>
            <a:pPr>
              <a:buNone/>
            </a:pPr>
            <a:r>
              <a:rPr lang="en-US" altLang="zh-CN" b="1" dirty="0" smtClean="0"/>
              <a:t>    </a:t>
            </a:r>
            <a:r>
              <a:rPr lang="en-US" altLang="zh-CN" b="1" dirty="0" smtClean="0">
                <a:solidFill>
                  <a:srgbClr val="0000CC"/>
                </a:solidFill>
              </a:rPr>
              <a:t>else</a:t>
            </a:r>
            <a:r>
              <a:rPr lang="en-US" altLang="zh-CN" b="1" dirty="0" smtClean="0"/>
              <a:t> rear=rear-&gt;link=</a:t>
            </a:r>
            <a:r>
              <a:rPr lang="en-US" altLang="zh-CN" b="1" dirty="0" smtClean="0">
                <a:solidFill>
                  <a:srgbClr val="0000CC"/>
                </a:solidFill>
              </a:rPr>
              <a:t>new</a:t>
            </a:r>
            <a:r>
              <a:rPr lang="en-US" altLang="zh-CN" b="1" dirty="0" smtClean="0"/>
              <a:t> Node&lt;T&gt;(</a:t>
            </a:r>
            <a:r>
              <a:rPr lang="en-US" altLang="zh-CN" b="1" dirty="0" err="1" smtClean="0"/>
              <a:t>data,NULL</a:t>
            </a:r>
            <a:r>
              <a:rPr lang="en-US" altLang="zh-CN" b="1" dirty="0" smtClean="0"/>
              <a:t>); //</a:t>
            </a:r>
            <a:r>
              <a:rPr lang="zh-CN" altLang="en-US" b="1" dirty="0" smtClean="0"/>
              <a:t>注意连续赋值</a:t>
            </a:r>
            <a:endParaRPr lang="en-US" altLang="zh-CN" b="1" dirty="0" smtClean="0"/>
          </a:p>
          <a:p>
            <a:pPr>
              <a:buNone/>
            </a:pPr>
            <a:r>
              <a:rPr lang="en-US" altLang="zh-CN" b="1" dirty="0" smtClean="0"/>
              <a:t>}</a:t>
            </a:r>
            <a:endParaRPr lang="zh-CN" altLang="en-US" b="1" dirty="0" smtClean="0">
              <a:solidFill>
                <a:srgbClr val="006600"/>
              </a:solidFill>
            </a:endParaRPr>
          </a:p>
          <a:p>
            <a:endParaRPr lang="zh-CN" altLang="en-US" dirty="0"/>
          </a:p>
        </p:txBody>
      </p:sp>
    </p:spTree>
    <p:extLst>
      <p:ext uri="{BB962C8B-B14F-4D97-AF65-F5344CB8AC3E}">
        <p14:creationId xmlns:p14="http://schemas.microsoft.com/office/powerpoint/2010/main" val="354226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链队类模板：出队</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solidFill>
                  <a:srgbClr val="0000CC"/>
                </a:solidFill>
              </a:rPr>
              <a:t>templat</a:t>
            </a:r>
            <a:r>
              <a:rPr lang="en-US" altLang="zh-CN" b="1" dirty="0" smtClean="0"/>
              <a:t>e&lt;</a:t>
            </a:r>
            <a:r>
              <a:rPr lang="en-US" altLang="zh-CN" b="1" dirty="0" smtClean="0">
                <a:solidFill>
                  <a:srgbClr val="0000CC"/>
                </a:solidFill>
              </a:rPr>
              <a:t>typename</a:t>
            </a:r>
            <a:r>
              <a:rPr lang="en-US" altLang="zh-CN" b="1" dirty="0" smtClean="0"/>
              <a:t> T&gt;</a:t>
            </a:r>
          </a:p>
          <a:p>
            <a:pPr>
              <a:buNone/>
            </a:pPr>
            <a:r>
              <a:rPr lang="en-US" altLang="zh-CN" b="1" dirty="0" smtClean="0"/>
              <a:t>T Queue&lt;T&gt;::</a:t>
            </a:r>
            <a:r>
              <a:rPr lang="en-US" altLang="zh-CN" b="1" dirty="0" err="1" smtClean="0"/>
              <a:t>DeQue</a:t>
            </a:r>
            <a:r>
              <a:rPr lang="en-US" altLang="zh-CN" b="1" dirty="0" smtClean="0"/>
              <a:t>(){</a:t>
            </a:r>
          </a:p>
          <a:p>
            <a:pPr>
              <a:buNone/>
            </a:pPr>
            <a:r>
              <a:rPr lang="en-US" altLang="zh-CN" b="1" dirty="0" smtClean="0"/>
              <a:t>    assert(!</a:t>
            </a:r>
            <a:r>
              <a:rPr lang="en-US" altLang="zh-CN" b="1" dirty="0" err="1" smtClean="0"/>
              <a:t>IsEmpty</a:t>
            </a:r>
            <a:r>
              <a:rPr lang="en-US" altLang="zh-CN" b="1" dirty="0" smtClean="0"/>
              <a:t>());</a:t>
            </a:r>
          </a:p>
          <a:p>
            <a:pPr>
              <a:buNone/>
            </a:pPr>
            <a:r>
              <a:rPr lang="en-US" altLang="zh-CN" b="1" dirty="0" smtClean="0"/>
              <a:t>    Node&lt;T&gt; *temp=front;</a:t>
            </a:r>
          </a:p>
          <a:p>
            <a:pPr>
              <a:buNone/>
            </a:pPr>
            <a:r>
              <a:rPr lang="en-US" altLang="zh-CN" b="1" dirty="0" smtClean="0"/>
              <a:t>    T data=temp-&gt;info;	 </a:t>
            </a:r>
            <a:r>
              <a:rPr lang="en-US" altLang="zh-CN" b="1" dirty="0" smtClean="0">
                <a:solidFill>
                  <a:srgbClr val="006600"/>
                </a:solidFill>
              </a:rPr>
              <a:t>//</a:t>
            </a:r>
            <a:r>
              <a:rPr lang="zh-CN" altLang="en-US" b="1" dirty="0" smtClean="0">
                <a:solidFill>
                  <a:srgbClr val="006600"/>
                </a:solidFill>
              </a:rPr>
              <a:t>取队头结点中的数据</a:t>
            </a:r>
          </a:p>
          <a:p>
            <a:pPr>
              <a:buNone/>
            </a:pPr>
            <a:r>
              <a:rPr lang="zh-CN" altLang="en-US" b="1" dirty="0" smtClean="0"/>
              <a:t>    </a:t>
            </a:r>
            <a:r>
              <a:rPr lang="en-US" altLang="zh-CN" b="1" dirty="0" smtClean="0"/>
              <a:t>front=front-&gt;link;	</a:t>
            </a:r>
            <a:r>
              <a:rPr lang="en-US" altLang="zh-CN" b="1" dirty="0" smtClean="0">
                <a:solidFill>
                  <a:srgbClr val="006600"/>
                </a:solidFill>
              </a:rPr>
              <a:t>//</a:t>
            </a:r>
            <a:r>
              <a:rPr lang="zh-CN" altLang="en-US" b="1" dirty="0" smtClean="0">
                <a:solidFill>
                  <a:srgbClr val="006600"/>
                </a:solidFill>
              </a:rPr>
              <a:t>队头出队</a:t>
            </a:r>
          </a:p>
          <a:p>
            <a:pPr>
              <a:buNone/>
            </a:pPr>
            <a:r>
              <a:rPr lang="zh-CN" altLang="en-US" b="1" dirty="0" smtClean="0"/>
              <a:t>    </a:t>
            </a:r>
            <a:r>
              <a:rPr lang="en-US" altLang="zh-CN" b="1" dirty="0" smtClean="0">
                <a:solidFill>
                  <a:srgbClr val="0000CC"/>
                </a:solidFill>
              </a:rPr>
              <a:t>delete</a:t>
            </a:r>
            <a:r>
              <a:rPr lang="en-US" altLang="zh-CN" b="1" dirty="0" smtClean="0"/>
              <a:t> temp;	</a:t>
            </a:r>
            <a:r>
              <a:rPr lang="en-US" altLang="zh-CN" b="1" dirty="0" smtClean="0">
                <a:solidFill>
                  <a:srgbClr val="006600"/>
                </a:solidFill>
              </a:rPr>
              <a:t>//</a:t>
            </a:r>
            <a:r>
              <a:rPr lang="zh-CN" altLang="en-US" b="1" dirty="0" smtClean="0">
                <a:solidFill>
                  <a:srgbClr val="006600"/>
                </a:solidFill>
              </a:rPr>
              <a:t>释放内存空间</a:t>
            </a:r>
          </a:p>
          <a:p>
            <a:pPr>
              <a:buNone/>
            </a:pPr>
            <a:r>
              <a:rPr lang="zh-CN" altLang="en-US" b="1" dirty="0" smtClean="0"/>
              <a:t>    </a:t>
            </a:r>
            <a:r>
              <a:rPr lang="en-US" altLang="zh-CN" b="1" dirty="0" smtClean="0">
                <a:solidFill>
                  <a:srgbClr val="0000CC"/>
                </a:solidFill>
              </a:rPr>
              <a:t>return</a:t>
            </a:r>
            <a:r>
              <a:rPr lang="en-US" altLang="zh-CN" b="1" dirty="0" smtClean="0"/>
              <a:t> data;</a:t>
            </a:r>
          </a:p>
          <a:p>
            <a:pPr>
              <a:buNone/>
            </a:pPr>
            <a:r>
              <a:rPr lang="en-US" altLang="zh-CN" b="1" dirty="0" smtClean="0"/>
              <a:t>}</a:t>
            </a:r>
          </a:p>
          <a:p>
            <a:endParaRPr lang="zh-CN" altLang="en-US" dirty="0"/>
          </a:p>
        </p:txBody>
      </p:sp>
    </p:spTree>
    <p:extLst>
      <p:ext uri="{BB962C8B-B14F-4D97-AF65-F5344CB8AC3E}">
        <p14:creationId xmlns:p14="http://schemas.microsoft.com/office/powerpoint/2010/main" val="658099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linds(horizont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889000" y="1562100"/>
            <a:ext cx="8064500" cy="3970318"/>
          </a:xfrm>
          <a:prstGeom prst="rect">
            <a:avLst/>
          </a:prstGeom>
          <a:noFill/>
          <a:ln w="9525">
            <a:noFill/>
            <a:miter lim="800000"/>
            <a:headEnd/>
            <a:tailEnd/>
          </a:ln>
          <a:effectLst/>
        </p:spPr>
        <p:txBody>
          <a:bodyPr wrap="square">
            <a:spAutoFit/>
          </a:bodyPr>
          <a:lstStyle/>
          <a:p>
            <a:r>
              <a:rPr lang="en-US" altLang="zh-CN" sz="2800" b="1" dirty="0">
                <a:solidFill>
                  <a:srgbClr val="0000CC"/>
                </a:solidFill>
                <a:latin typeface="+mj-ea"/>
                <a:ea typeface="+mj-ea"/>
              </a:rPr>
              <a:t>int</a:t>
            </a:r>
            <a:r>
              <a:rPr lang="en-US" altLang="zh-CN" sz="2800" b="1" dirty="0">
                <a:latin typeface="+mj-ea"/>
                <a:ea typeface="+mj-ea"/>
              </a:rPr>
              <a:t> main(){</a:t>
            </a:r>
          </a:p>
          <a:p>
            <a:r>
              <a:rPr lang="en-US" altLang="zh-CN" sz="2800" b="1" dirty="0">
                <a:latin typeface="+mj-ea"/>
                <a:ea typeface="+mj-ea"/>
              </a:rPr>
              <a:t>	</a:t>
            </a:r>
            <a:r>
              <a:rPr lang="en-US" altLang="zh-CN" sz="2800" b="1" dirty="0">
                <a:solidFill>
                  <a:srgbClr val="0000CC"/>
                </a:solidFill>
                <a:latin typeface="+mj-ea"/>
                <a:ea typeface="+mj-ea"/>
              </a:rPr>
              <a:t>int</a:t>
            </a:r>
            <a:r>
              <a:rPr lang="en-US" altLang="zh-CN" sz="2800" b="1" dirty="0">
                <a:latin typeface="+mj-ea"/>
                <a:ea typeface="+mj-ea"/>
              </a:rPr>
              <a:t> </a:t>
            </a:r>
            <a:r>
              <a:rPr lang="en-US" altLang="zh-CN" sz="2800" b="1" dirty="0" err="1">
                <a:latin typeface="+mj-ea"/>
                <a:ea typeface="+mj-ea"/>
              </a:rPr>
              <a:t>i</a:t>
            </a:r>
            <a:r>
              <a:rPr lang="en-US" altLang="zh-CN" sz="2800" b="1" dirty="0">
                <a:latin typeface="+mj-ea"/>
                <a:ea typeface="+mj-ea"/>
              </a:rPr>
              <a:t>;</a:t>
            </a:r>
          </a:p>
          <a:p>
            <a:r>
              <a:rPr lang="en-US" altLang="zh-CN" sz="2800" b="1" dirty="0">
                <a:latin typeface="+mj-ea"/>
                <a:ea typeface="+mj-ea"/>
              </a:rPr>
              <a:t>	Queue&lt;char&gt; </a:t>
            </a:r>
            <a:r>
              <a:rPr lang="en-US" altLang="zh-CN" sz="2800" b="1" dirty="0" err="1">
                <a:latin typeface="+mj-ea"/>
                <a:ea typeface="+mj-ea"/>
              </a:rPr>
              <a:t>que</a:t>
            </a:r>
            <a:r>
              <a:rPr lang="en-US" altLang="zh-CN" sz="2800" b="1" dirty="0">
                <a:latin typeface="+mj-ea"/>
                <a:ea typeface="+mj-ea"/>
              </a:rPr>
              <a:t>;    </a:t>
            </a:r>
            <a:endParaRPr lang="en-US" altLang="zh-CN" sz="2800" b="1" dirty="0">
              <a:solidFill>
                <a:srgbClr val="006600"/>
              </a:solidFill>
              <a:latin typeface="+mj-ea"/>
              <a:ea typeface="+mj-ea"/>
            </a:endParaRPr>
          </a:p>
          <a:p>
            <a:r>
              <a:rPr lang="en-US" altLang="zh-CN" sz="2800" b="1" dirty="0">
                <a:latin typeface="+mj-ea"/>
                <a:ea typeface="+mj-ea"/>
              </a:rPr>
              <a:t>	</a:t>
            </a:r>
            <a:r>
              <a:rPr lang="en-US" altLang="zh-CN" sz="2800" b="1" dirty="0">
                <a:solidFill>
                  <a:srgbClr val="0000CC"/>
                </a:solidFill>
                <a:latin typeface="+mj-ea"/>
                <a:ea typeface="+mj-ea"/>
              </a:rPr>
              <a:t>char</a:t>
            </a:r>
            <a:r>
              <a:rPr lang="en-US" altLang="zh-CN" sz="2800" b="1" dirty="0">
                <a:latin typeface="+mj-ea"/>
                <a:ea typeface="+mj-ea"/>
              </a:rPr>
              <a:t> str1[]="</a:t>
            </a:r>
            <a:r>
              <a:rPr lang="en-US" altLang="zh-CN" sz="2800" b="1" dirty="0" err="1">
                <a:latin typeface="+mj-ea"/>
                <a:ea typeface="+mj-ea"/>
              </a:rPr>
              <a:t>abcdefghijklmnop</a:t>
            </a:r>
            <a:r>
              <a:rPr lang="en-US" altLang="zh-CN" sz="2800" b="1" dirty="0">
                <a:latin typeface="+mj-ea"/>
                <a:ea typeface="+mj-ea"/>
              </a:rPr>
              <a:t>"; </a:t>
            </a:r>
          </a:p>
          <a:p>
            <a:r>
              <a:rPr lang="en-US" altLang="zh-CN" sz="2800" b="1" dirty="0">
                <a:latin typeface="+mj-ea"/>
                <a:ea typeface="+mj-ea"/>
              </a:rPr>
              <a:t>     </a:t>
            </a:r>
            <a:r>
              <a:rPr lang="en-US" altLang="zh-CN" sz="2800" b="1" dirty="0" smtClean="0">
                <a:latin typeface="+mj-ea"/>
                <a:ea typeface="+mj-ea"/>
              </a:rPr>
              <a:t> </a:t>
            </a:r>
            <a:r>
              <a:rPr lang="en-US" altLang="zh-CN" sz="2800" b="1" dirty="0" smtClean="0">
                <a:solidFill>
                  <a:srgbClr val="0000CC"/>
                </a:solidFill>
                <a:latin typeface="+mj-ea"/>
                <a:ea typeface="+mj-ea"/>
              </a:rPr>
              <a:t>for</a:t>
            </a:r>
            <a:r>
              <a:rPr lang="en-US" altLang="zh-CN" sz="2800" b="1" dirty="0" smtClean="0">
                <a:latin typeface="+mj-ea"/>
                <a:ea typeface="+mj-ea"/>
              </a:rPr>
              <a:t>(</a:t>
            </a:r>
            <a:r>
              <a:rPr lang="en-US" altLang="zh-CN" sz="2800" b="1" dirty="0" err="1" smtClean="0">
                <a:latin typeface="+mj-ea"/>
                <a:ea typeface="+mj-ea"/>
              </a:rPr>
              <a:t>i</a:t>
            </a:r>
            <a:r>
              <a:rPr lang="en-US" altLang="zh-CN" sz="2800" b="1" dirty="0" smtClean="0">
                <a:latin typeface="+mj-ea"/>
                <a:ea typeface="+mj-ea"/>
              </a:rPr>
              <a:t>=0;i&lt;17;i</a:t>
            </a:r>
            <a:r>
              <a:rPr lang="en-US" altLang="zh-CN" sz="2800" b="1" dirty="0">
                <a:latin typeface="+mj-ea"/>
                <a:ea typeface="+mj-ea"/>
              </a:rPr>
              <a:t>++) </a:t>
            </a:r>
            <a:r>
              <a:rPr lang="en-US" altLang="zh-CN" sz="2800" b="1" dirty="0" err="1">
                <a:latin typeface="+mj-ea"/>
                <a:ea typeface="+mj-ea"/>
              </a:rPr>
              <a:t>que.EnQue</a:t>
            </a:r>
            <a:r>
              <a:rPr lang="en-US" altLang="zh-CN" sz="2800" b="1" dirty="0">
                <a:latin typeface="+mj-ea"/>
                <a:ea typeface="+mj-ea"/>
              </a:rPr>
              <a:t>(str1[</a:t>
            </a:r>
            <a:r>
              <a:rPr lang="en-US" altLang="zh-CN" sz="2800" b="1" dirty="0" err="1">
                <a:latin typeface="+mj-ea"/>
                <a:ea typeface="+mj-ea"/>
              </a:rPr>
              <a:t>i</a:t>
            </a:r>
            <a:r>
              <a:rPr lang="en-US" altLang="zh-CN" sz="2800" b="1" dirty="0">
                <a:latin typeface="+mj-ea"/>
                <a:ea typeface="+mj-ea"/>
              </a:rPr>
              <a:t>]);</a:t>
            </a:r>
          </a:p>
          <a:p>
            <a:r>
              <a:rPr lang="en-US" altLang="zh-CN" sz="2800" b="1" dirty="0">
                <a:latin typeface="+mj-ea"/>
                <a:ea typeface="+mj-ea"/>
              </a:rPr>
              <a:t>	</a:t>
            </a:r>
            <a:r>
              <a:rPr lang="en-US" altLang="zh-CN" sz="2800" b="1" dirty="0">
                <a:solidFill>
                  <a:srgbClr val="0000CC"/>
                </a:solidFill>
                <a:latin typeface="+mj-ea"/>
                <a:ea typeface="+mj-ea"/>
              </a:rPr>
              <a:t>for</a:t>
            </a:r>
            <a:r>
              <a:rPr lang="en-US" altLang="zh-CN" sz="2800" b="1" dirty="0">
                <a:latin typeface="+mj-ea"/>
                <a:ea typeface="+mj-ea"/>
              </a:rPr>
              <a:t>(</a:t>
            </a:r>
            <a:r>
              <a:rPr lang="en-US" altLang="zh-CN" sz="2800" b="1" dirty="0" err="1">
                <a:latin typeface="+mj-ea"/>
                <a:ea typeface="+mj-ea"/>
              </a:rPr>
              <a:t>i</a:t>
            </a:r>
            <a:r>
              <a:rPr lang="en-US" altLang="zh-CN" sz="2800" b="1" dirty="0">
                <a:latin typeface="+mj-ea"/>
                <a:ea typeface="+mj-ea"/>
              </a:rPr>
              <a:t>=0;i&lt;17;i++) </a:t>
            </a:r>
            <a:r>
              <a:rPr lang="en-US" altLang="zh-CN" sz="2800" b="1" dirty="0" err="1">
                <a:latin typeface="+mj-ea"/>
                <a:ea typeface="+mj-ea"/>
              </a:rPr>
              <a:t>cout</a:t>
            </a:r>
            <a:r>
              <a:rPr lang="en-US" altLang="zh-CN" sz="2800" b="1" dirty="0">
                <a:latin typeface="+mj-ea"/>
                <a:ea typeface="+mj-ea"/>
              </a:rPr>
              <a:t>&lt;&lt;</a:t>
            </a:r>
            <a:r>
              <a:rPr lang="en-US" altLang="zh-CN" sz="2800" b="1" dirty="0" err="1">
                <a:latin typeface="+mj-ea"/>
                <a:ea typeface="+mj-ea"/>
              </a:rPr>
              <a:t>que.DeQue</a:t>
            </a:r>
            <a:r>
              <a:rPr lang="en-US" altLang="zh-CN" sz="2800" b="1" dirty="0">
                <a:latin typeface="+mj-ea"/>
                <a:ea typeface="+mj-ea"/>
              </a:rPr>
              <a:t>();    </a:t>
            </a:r>
            <a:endParaRPr lang="zh-CN" altLang="en-US" sz="2800" b="1" dirty="0">
              <a:solidFill>
                <a:srgbClr val="006600"/>
              </a:solidFill>
              <a:latin typeface="+mj-ea"/>
              <a:ea typeface="+mj-ea"/>
            </a:endParaRPr>
          </a:p>
          <a:p>
            <a:r>
              <a:rPr lang="zh-CN" altLang="en-US" sz="2800" b="1" dirty="0">
                <a:latin typeface="+mj-ea"/>
                <a:ea typeface="+mj-ea"/>
              </a:rPr>
              <a:t>	</a:t>
            </a:r>
            <a:r>
              <a:rPr lang="en-US" altLang="zh-CN" sz="2800" b="1" dirty="0" err="1">
                <a:latin typeface="+mj-ea"/>
                <a:ea typeface="+mj-ea"/>
              </a:rPr>
              <a:t>cout</a:t>
            </a:r>
            <a:r>
              <a:rPr lang="en-US" altLang="zh-CN" sz="2800" b="1" dirty="0">
                <a:latin typeface="+mj-ea"/>
                <a:ea typeface="+mj-ea"/>
              </a:rPr>
              <a:t>&lt;&lt;</a:t>
            </a:r>
            <a:r>
              <a:rPr lang="en-US" altLang="zh-CN" sz="2800" b="1" dirty="0" err="1">
                <a:latin typeface="+mj-ea"/>
                <a:ea typeface="+mj-ea"/>
              </a:rPr>
              <a:t>endl</a:t>
            </a:r>
            <a:r>
              <a:rPr lang="en-US" altLang="zh-CN" sz="2800" b="1" dirty="0">
                <a:latin typeface="+mj-ea"/>
                <a:ea typeface="+mj-ea"/>
              </a:rPr>
              <a:t>;	</a:t>
            </a:r>
          </a:p>
          <a:p>
            <a:r>
              <a:rPr lang="en-US" altLang="zh-CN" sz="2800" b="1" dirty="0">
                <a:latin typeface="+mj-ea"/>
                <a:ea typeface="+mj-ea"/>
              </a:rPr>
              <a:t>	</a:t>
            </a:r>
            <a:r>
              <a:rPr lang="en-US" altLang="zh-CN" sz="2800" b="1" dirty="0">
                <a:solidFill>
                  <a:srgbClr val="0000CC"/>
                </a:solidFill>
                <a:latin typeface="+mj-ea"/>
                <a:ea typeface="+mj-ea"/>
              </a:rPr>
              <a:t>if</a:t>
            </a:r>
            <a:r>
              <a:rPr lang="en-US" altLang="zh-CN" sz="2800" b="1" dirty="0">
                <a:latin typeface="+mj-ea"/>
                <a:ea typeface="+mj-ea"/>
              </a:rPr>
              <a:t>(</a:t>
            </a:r>
            <a:r>
              <a:rPr lang="en-US" altLang="zh-CN" sz="2800" b="1" dirty="0" err="1">
                <a:latin typeface="+mj-ea"/>
                <a:ea typeface="+mj-ea"/>
              </a:rPr>
              <a:t>que.IsEmpty</a:t>
            </a:r>
            <a:r>
              <a:rPr lang="en-US" altLang="zh-CN" sz="2800" b="1" dirty="0">
                <a:latin typeface="+mj-ea"/>
                <a:ea typeface="+mj-ea"/>
              </a:rPr>
              <a:t>()) </a:t>
            </a:r>
            <a:r>
              <a:rPr lang="en-US" altLang="zh-CN" sz="2800" b="1" dirty="0" err="1">
                <a:latin typeface="+mj-ea"/>
                <a:ea typeface="+mj-ea"/>
              </a:rPr>
              <a:t>cout</a:t>
            </a:r>
            <a:r>
              <a:rPr lang="en-US" altLang="zh-CN" sz="2800" b="1" dirty="0">
                <a:latin typeface="+mj-ea"/>
                <a:ea typeface="+mj-ea"/>
              </a:rPr>
              <a:t>&lt;&lt;“</a:t>
            </a:r>
            <a:r>
              <a:rPr lang="zh-CN" altLang="en-US" sz="2800" b="1" dirty="0">
                <a:latin typeface="+mj-ea"/>
                <a:ea typeface="+mj-ea"/>
              </a:rPr>
              <a:t>队空”</a:t>
            </a:r>
            <a:r>
              <a:rPr lang="en-US" altLang="zh-CN" sz="2800" b="1" dirty="0">
                <a:latin typeface="+mj-ea"/>
                <a:ea typeface="+mj-ea"/>
              </a:rPr>
              <a:t>&lt;&lt;</a:t>
            </a:r>
            <a:r>
              <a:rPr lang="en-US" altLang="zh-CN" sz="2800" b="1" dirty="0" err="1">
                <a:latin typeface="+mj-ea"/>
                <a:ea typeface="+mj-ea"/>
              </a:rPr>
              <a:t>endl</a:t>
            </a:r>
            <a:r>
              <a:rPr lang="en-US" altLang="zh-CN" sz="2800" b="1" dirty="0">
                <a:latin typeface="+mj-ea"/>
                <a:ea typeface="+mj-ea"/>
              </a:rPr>
              <a:t>;</a:t>
            </a:r>
          </a:p>
          <a:p>
            <a:r>
              <a:rPr lang="en-US" altLang="zh-CN" sz="2800" b="1" dirty="0" smtClean="0">
                <a:latin typeface="+mj-ea"/>
                <a:ea typeface="+mj-ea"/>
              </a:rPr>
              <a:t>}</a:t>
            </a:r>
            <a:endParaRPr lang="en-US" altLang="zh-CN" sz="2800" b="1" dirty="0">
              <a:latin typeface="+mj-ea"/>
              <a:ea typeface="+mj-ea"/>
            </a:endParaRPr>
          </a:p>
        </p:txBody>
      </p:sp>
      <p:sp>
        <p:nvSpPr>
          <p:cNvPr id="6" name="标题 5"/>
          <p:cNvSpPr>
            <a:spLocks noGrp="1"/>
          </p:cNvSpPr>
          <p:nvPr>
            <p:ph type="title"/>
          </p:nvPr>
        </p:nvSpPr>
        <p:spPr/>
        <p:txBody>
          <a:bodyPr/>
          <a:lstStyle/>
          <a:p>
            <a:r>
              <a:rPr lang="zh-CN" altLang="en-US" dirty="0" smtClean="0">
                <a:solidFill>
                  <a:srgbClr val="663300"/>
                </a:solidFill>
              </a:rPr>
              <a:t>链队类模板：使用示例</a:t>
            </a:r>
            <a:endParaRPr lang="zh-CN" altLang="en-US" dirty="0"/>
          </a:p>
        </p:txBody>
      </p:sp>
    </p:spTree>
    <p:extLst>
      <p:ext uri="{BB962C8B-B14F-4D97-AF65-F5344CB8AC3E}">
        <p14:creationId xmlns:p14="http://schemas.microsoft.com/office/powerpoint/2010/main" val="1132068982"/>
      </p:ext>
    </p:extLst>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队列算法示例：舞伴问题</a:t>
            </a:r>
            <a:endParaRPr lang="zh-CN" altLang="en-US" dirty="0"/>
          </a:p>
        </p:txBody>
      </p:sp>
      <p:sp>
        <p:nvSpPr>
          <p:cNvPr id="3" name="内容占位符 2"/>
          <p:cNvSpPr>
            <a:spLocks noGrp="1"/>
          </p:cNvSpPr>
          <p:nvPr>
            <p:ph idx="1"/>
          </p:nvPr>
        </p:nvSpPr>
        <p:spPr/>
        <p:txBody>
          <a:bodyPr/>
          <a:lstStyle/>
          <a:p>
            <a:r>
              <a:rPr lang="zh-CN" altLang="en-US" dirty="0" smtClean="0"/>
              <a:t>有 </a:t>
            </a:r>
            <a:r>
              <a:rPr lang="en-US" altLang="zh-CN" dirty="0" smtClean="0"/>
              <a:t>m </a:t>
            </a:r>
            <a:r>
              <a:rPr lang="zh-CN" altLang="en-US" dirty="0" smtClean="0"/>
              <a:t>个男学生，</a:t>
            </a:r>
            <a:r>
              <a:rPr lang="en-US" altLang="zh-CN" dirty="0" smtClean="0"/>
              <a:t>n </a:t>
            </a:r>
            <a:r>
              <a:rPr lang="zh-CN" altLang="en-US" dirty="0" smtClean="0"/>
              <a:t>个女学生，各排成一队。有 </a:t>
            </a:r>
            <a:r>
              <a:rPr lang="en-US" altLang="zh-CN" dirty="0" smtClean="0"/>
              <a:t>s </a:t>
            </a:r>
            <a:r>
              <a:rPr lang="zh-CN" altLang="en-US" dirty="0" smtClean="0"/>
              <a:t>首歌曲并循环播放。</a:t>
            </a:r>
            <a:endParaRPr lang="en-US" altLang="zh-CN" dirty="0" smtClean="0"/>
          </a:p>
          <a:p>
            <a:r>
              <a:rPr lang="zh-CN" altLang="en-US" dirty="0" smtClean="0"/>
              <a:t>每一首歌曲开始时，男队的第一个人与女队的第一个人配对跳舞，结束后回排到队尾继续排队。</a:t>
            </a:r>
            <a:endParaRPr lang="en-US" altLang="zh-CN" dirty="0" smtClean="0"/>
          </a:p>
          <a:p>
            <a:r>
              <a:rPr lang="zh-CN" altLang="en-US" dirty="0" smtClean="0"/>
              <a:t>问题：输出所有可能的组合（男伴、女伴和歌曲）。</a:t>
            </a:r>
            <a:endParaRPr lang="zh-CN" altLang="en-US" dirty="0"/>
          </a:p>
        </p:txBody>
      </p:sp>
    </p:spTree>
    <p:extLst>
      <p:ext uri="{BB962C8B-B14F-4D97-AF65-F5344CB8AC3E}">
        <p14:creationId xmlns:p14="http://schemas.microsoft.com/office/powerpoint/2010/main" val="2125751701"/>
      </p:ext>
    </p:extLst>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舞伴问题</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int main(){</a:t>
            </a:r>
          </a:p>
          <a:p>
            <a:pPr>
              <a:buNone/>
            </a:pPr>
            <a:r>
              <a:rPr lang="en-US" altLang="zh-CN" dirty="0" smtClean="0"/>
              <a:t>		int m=7,n=3,s=5,i,temp1,temp2,temp3;</a:t>
            </a:r>
          </a:p>
          <a:p>
            <a:pPr>
              <a:buNone/>
            </a:pPr>
            <a:r>
              <a:rPr lang="en-US" altLang="zh-CN" dirty="0" smtClean="0"/>
              <a:t>		Queue&lt;int&gt; </a:t>
            </a:r>
            <a:r>
              <a:rPr lang="en-US" altLang="zh-CN" dirty="0" err="1" smtClean="0"/>
              <a:t>boy,girl,song</a:t>
            </a:r>
            <a:r>
              <a:rPr lang="en-US" altLang="zh-CN" dirty="0" smtClean="0"/>
              <a:t>;</a:t>
            </a:r>
          </a:p>
          <a:p>
            <a:pPr>
              <a:buNone/>
            </a:pPr>
            <a:r>
              <a:rPr lang="en-US" altLang="zh-CN" dirty="0" smtClean="0"/>
              <a:t>		for(</a:t>
            </a:r>
            <a:r>
              <a:rPr lang="en-US" altLang="zh-CN" dirty="0" err="1" smtClean="0"/>
              <a:t>i</a:t>
            </a:r>
            <a:r>
              <a:rPr lang="en-US" altLang="zh-CN" dirty="0" smtClean="0"/>
              <a:t>=1;i&lt;=</a:t>
            </a:r>
            <a:r>
              <a:rPr lang="en-US" altLang="zh-CN" dirty="0" err="1" smtClean="0"/>
              <a:t>m;i</a:t>
            </a:r>
            <a:r>
              <a:rPr lang="en-US" altLang="zh-CN" dirty="0" smtClean="0"/>
              <a:t>++)		</a:t>
            </a:r>
            <a:r>
              <a:rPr lang="en-US" altLang="zh-CN" dirty="0" err="1" smtClean="0"/>
              <a:t>boy.EnQue</a:t>
            </a:r>
            <a:r>
              <a:rPr lang="en-US" altLang="zh-CN" dirty="0" smtClean="0"/>
              <a:t>(</a:t>
            </a:r>
            <a:r>
              <a:rPr lang="en-US" altLang="zh-CN" dirty="0" err="1" smtClean="0"/>
              <a:t>i</a:t>
            </a:r>
            <a:r>
              <a:rPr lang="en-US" altLang="zh-CN" dirty="0" smtClean="0"/>
              <a:t>);	</a:t>
            </a:r>
          </a:p>
          <a:p>
            <a:pPr>
              <a:buNone/>
            </a:pPr>
            <a:r>
              <a:rPr lang="en-US" altLang="zh-CN" dirty="0" smtClean="0"/>
              <a:t>		for(</a:t>
            </a:r>
            <a:r>
              <a:rPr lang="en-US" altLang="zh-CN" dirty="0" err="1" smtClean="0"/>
              <a:t>i</a:t>
            </a:r>
            <a:r>
              <a:rPr lang="en-US" altLang="zh-CN" dirty="0" smtClean="0"/>
              <a:t>=1;i&lt;=</a:t>
            </a:r>
            <a:r>
              <a:rPr lang="en-US" altLang="zh-CN" dirty="0" err="1" smtClean="0"/>
              <a:t>n;i</a:t>
            </a:r>
            <a:r>
              <a:rPr lang="en-US" altLang="zh-CN" dirty="0" smtClean="0"/>
              <a:t>++)		</a:t>
            </a:r>
            <a:r>
              <a:rPr lang="en-US" altLang="zh-CN" dirty="0" err="1" smtClean="0"/>
              <a:t>girl.EnQue</a:t>
            </a:r>
            <a:r>
              <a:rPr lang="en-US" altLang="zh-CN" dirty="0" smtClean="0"/>
              <a:t>(</a:t>
            </a:r>
            <a:r>
              <a:rPr lang="en-US" altLang="zh-CN" dirty="0" err="1" smtClean="0"/>
              <a:t>i</a:t>
            </a:r>
            <a:r>
              <a:rPr lang="en-US" altLang="zh-CN" dirty="0" smtClean="0"/>
              <a:t>);	</a:t>
            </a:r>
          </a:p>
          <a:p>
            <a:pPr>
              <a:buNone/>
            </a:pPr>
            <a:r>
              <a:rPr lang="en-US" altLang="zh-CN" dirty="0" smtClean="0"/>
              <a:t>		for(</a:t>
            </a:r>
            <a:r>
              <a:rPr lang="en-US" altLang="zh-CN" dirty="0" err="1" smtClean="0"/>
              <a:t>i</a:t>
            </a:r>
            <a:r>
              <a:rPr lang="en-US" altLang="zh-CN" dirty="0" smtClean="0"/>
              <a:t>=1;i&lt;=</a:t>
            </a:r>
            <a:r>
              <a:rPr lang="en-US" altLang="zh-CN" dirty="0" err="1" smtClean="0"/>
              <a:t>s;i</a:t>
            </a:r>
            <a:r>
              <a:rPr lang="en-US" altLang="zh-CN" dirty="0" smtClean="0"/>
              <a:t>++)		</a:t>
            </a:r>
            <a:r>
              <a:rPr lang="en-US" altLang="zh-CN" dirty="0" err="1" smtClean="0"/>
              <a:t>song.EnQue</a:t>
            </a:r>
            <a:r>
              <a:rPr lang="en-US" altLang="zh-CN" dirty="0" smtClean="0"/>
              <a:t>(</a:t>
            </a:r>
            <a:r>
              <a:rPr lang="en-US" altLang="zh-CN" dirty="0" err="1" smtClean="0"/>
              <a:t>i</a:t>
            </a:r>
            <a:r>
              <a:rPr lang="en-US" altLang="zh-CN" dirty="0" smtClean="0"/>
              <a:t>);	</a:t>
            </a:r>
          </a:p>
          <a:p>
            <a:pPr>
              <a:buNone/>
            </a:pPr>
            <a:endParaRPr lang="en-US" altLang="zh-CN" dirty="0" smtClean="0"/>
          </a:p>
        </p:txBody>
      </p:sp>
    </p:spTree>
    <p:extLst>
      <p:ext uri="{BB962C8B-B14F-4D97-AF65-F5344CB8AC3E}">
        <p14:creationId xmlns:p14="http://schemas.microsoft.com/office/powerpoint/2010/main" val="1970887215"/>
      </p:ext>
    </p:extLst>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舞伴问题</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dirty="0" smtClean="0"/>
              <a:t>for(</a:t>
            </a:r>
            <a:r>
              <a:rPr lang="en-US" altLang="zh-CN" dirty="0" err="1" smtClean="0"/>
              <a:t>i</a:t>
            </a:r>
            <a:r>
              <a:rPr lang="en-US" altLang="zh-CN" dirty="0" smtClean="0"/>
              <a:t>=1;i&lt;=m*n*</a:t>
            </a:r>
            <a:r>
              <a:rPr lang="en-US" altLang="zh-CN" dirty="0" err="1" smtClean="0"/>
              <a:t>s;i</a:t>
            </a:r>
            <a:r>
              <a:rPr lang="en-US" altLang="zh-CN" dirty="0" smtClean="0"/>
              <a:t>++)	{ </a:t>
            </a:r>
            <a:r>
              <a:rPr lang="zh-CN" altLang="en-US" dirty="0" smtClean="0"/>
              <a:t> </a:t>
            </a:r>
            <a:r>
              <a:rPr lang="en-US" altLang="zh-CN" dirty="0" smtClean="0"/>
              <a:t>//</a:t>
            </a:r>
            <a:r>
              <a:rPr lang="zh-CN" altLang="en-US" dirty="0" smtClean="0"/>
              <a:t>注意循环次数有问题</a:t>
            </a:r>
            <a:endParaRPr lang="en-US" altLang="zh-CN" dirty="0" smtClean="0"/>
          </a:p>
          <a:p>
            <a:pPr>
              <a:buNone/>
            </a:pPr>
            <a:r>
              <a:rPr lang="en-US" altLang="zh-CN" dirty="0" smtClean="0"/>
              <a:t>			temp1 = </a:t>
            </a:r>
            <a:r>
              <a:rPr lang="en-US" altLang="zh-CN" dirty="0" err="1" smtClean="0"/>
              <a:t>boy.DeQue</a:t>
            </a:r>
            <a:r>
              <a:rPr lang="en-US" altLang="zh-CN" dirty="0" smtClean="0"/>
              <a:t>();</a:t>
            </a:r>
          </a:p>
          <a:p>
            <a:pPr>
              <a:buNone/>
            </a:pPr>
            <a:r>
              <a:rPr lang="en-US" altLang="zh-CN" dirty="0" smtClean="0"/>
              <a:t>			temp2 = </a:t>
            </a:r>
            <a:r>
              <a:rPr lang="en-US" altLang="zh-CN" dirty="0" err="1" smtClean="0"/>
              <a:t>girl.DeQue</a:t>
            </a:r>
            <a:r>
              <a:rPr lang="en-US" altLang="zh-CN" dirty="0" smtClean="0"/>
              <a:t>();	</a:t>
            </a:r>
          </a:p>
          <a:p>
            <a:pPr>
              <a:buNone/>
            </a:pPr>
            <a:r>
              <a:rPr lang="en-US" altLang="zh-CN" dirty="0" smtClean="0"/>
              <a:t>			temp3 = </a:t>
            </a:r>
            <a:r>
              <a:rPr lang="en-US" altLang="zh-CN" dirty="0" err="1" smtClean="0"/>
              <a:t>song.DeQue</a:t>
            </a:r>
            <a:r>
              <a:rPr lang="en-US" altLang="zh-CN" dirty="0" smtClean="0"/>
              <a:t>();</a:t>
            </a:r>
          </a:p>
          <a:p>
            <a:pPr>
              <a:buNone/>
            </a:pPr>
            <a:r>
              <a:rPr lang="en-US" altLang="zh-CN" dirty="0" smtClean="0"/>
              <a:t>			</a:t>
            </a:r>
            <a:r>
              <a:rPr lang="en-US" altLang="zh-CN" dirty="0" err="1" smtClean="0"/>
              <a:t>cout</a:t>
            </a:r>
            <a:r>
              <a:rPr lang="en-US" altLang="zh-CN" dirty="0" smtClean="0"/>
              <a:t>&lt;&lt;"</a:t>
            </a:r>
            <a:r>
              <a:rPr lang="zh-CN" altLang="en-US" dirty="0" smtClean="0"/>
              <a:t>男</a:t>
            </a:r>
            <a:r>
              <a:rPr lang="en-US" altLang="zh-CN" dirty="0" smtClean="0"/>
              <a:t>"&lt;&lt;temp1&lt;&lt;"</a:t>
            </a:r>
            <a:r>
              <a:rPr lang="zh-CN" altLang="en-US" dirty="0" smtClean="0"/>
              <a:t>配女</a:t>
            </a:r>
            <a:r>
              <a:rPr lang="en-US" altLang="zh-CN" dirty="0" smtClean="0"/>
              <a:t>"&lt;&lt;temp2&lt;&lt;"</a:t>
            </a:r>
            <a:r>
              <a:rPr lang="zh-CN" altLang="en-US" dirty="0" smtClean="0"/>
              <a:t>：伴奏</a:t>
            </a:r>
            <a:r>
              <a:rPr lang="en-US" altLang="zh-CN" dirty="0" smtClean="0"/>
              <a:t>"&lt;&lt;temp3&lt;&lt;"</a:t>
            </a:r>
            <a:r>
              <a:rPr lang="zh-CN" altLang="en-US" dirty="0" smtClean="0"/>
              <a:t>组合：</a:t>
            </a:r>
            <a:r>
              <a:rPr lang="en-US" altLang="zh-CN" dirty="0" smtClean="0"/>
              <a:t>"&lt;&lt;</a:t>
            </a:r>
            <a:r>
              <a:rPr lang="en-US" altLang="zh-CN" dirty="0" err="1" smtClean="0"/>
              <a:t>i</a:t>
            </a:r>
            <a:r>
              <a:rPr lang="en-US" altLang="zh-CN" dirty="0" smtClean="0"/>
              <a:t>&lt;&lt;</a:t>
            </a:r>
            <a:r>
              <a:rPr lang="en-US" altLang="zh-CN" dirty="0" err="1" smtClean="0"/>
              <a:t>endl</a:t>
            </a:r>
            <a:r>
              <a:rPr lang="en-US" altLang="zh-CN" dirty="0" smtClean="0"/>
              <a:t>;</a:t>
            </a:r>
          </a:p>
          <a:p>
            <a:pPr>
              <a:buNone/>
            </a:pPr>
            <a:r>
              <a:rPr lang="en-US" altLang="zh-CN" dirty="0" smtClean="0"/>
              <a:t>			</a:t>
            </a:r>
            <a:r>
              <a:rPr lang="en-US" altLang="zh-CN" dirty="0" err="1" smtClean="0"/>
              <a:t>boy.EnQue</a:t>
            </a:r>
            <a:r>
              <a:rPr lang="en-US" altLang="zh-CN" dirty="0" smtClean="0"/>
              <a:t>(temp1);</a:t>
            </a:r>
          </a:p>
          <a:p>
            <a:pPr>
              <a:buNone/>
            </a:pPr>
            <a:r>
              <a:rPr lang="en-US" altLang="zh-CN" dirty="0" smtClean="0"/>
              <a:t>			</a:t>
            </a:r>
            <a:r>
              <a:rPr lang="en-US" altLang="zh-CN" dirty="0" err="1" smtClean="0"/>
              <a:t>girl.EnQue</a:t>
            </a:r>
            <a:r>
              <a:rPr lang="en-US" altLang="zh-CN" dirty="0" smtClean="0"/>
              <a:t>(temp2);	</a:t>
            </a:r>
          </a:p>
          <a:p>
            <a:pPr>
              <a:buNone/>
            </a:pPr>
            <a:r>
              <a:rPr lang="en-US" altLang="zh-CN" dirty="0" smtClean="0"/>
              <a:t>			</a:t>
            </a:r>
            <a:r>
              <a:rPr lang="en-US" altLang="zh-CN" dirty="0" err="1" smtClean="0"/>
              <a:t>song.EnQue</a:t>
            </a:r>
            <a:r>
              <a:rPr lang="en-US" altLang="zh-CN" dirty="0" smtClean="0"/>
              <a:t>(temp3); }</a:t>
            </a:r>
            <a:endParaRPr lang="zh-CN" altLang="en-US" dirty="0"/>
          </a:p>
        </p:txBody>
      </p:sp>
    </p:spTree>
    <p:extLst>
      <p:ext uri="{BB962C8B-B14F-4D97-AF65-F5344CB8AC3E}">
        <p14:creationId xmlns:p14="http://schemas.microsoft.com/office/powerpoint/2010/main" val="191365117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关于野指针</a:t>
            </a:r>
            <a:r>
              <a:rPr lang="en-US" altLang="zh-CN" dirty="0" smtClean="0"/>
              <a:t>(Wild Pointer)</a:t>
            </a:r>
            <a:endParaRPr lang="zh-CN" altLang="en-US" dirty="0"/>
          </a:p>
        </p:txBody>
      </p:sp>
      <p:sp>
        <p:nvSpPr>
          <p:cNvPr id="3" name="内容占位符 2"/>
          <p:cNvSpPr>
            <a:spLocks noGrp="1"/>
          </p:cNvSpPr>
          <p:nvPr>
            <p:ph idx="1"/>
          </p:nvPr>
        </p:nvSpPr>
        <p:spPr/>
        <p:txBody>
          <a:bodyPr/>
          <a:lstStyle/>
          <a:p>
            <a:pPr>
              <a:buNone/>
            </a:pPr>
            <a:r>
              <a:rPr lang="en-US" altLang="zh-CN" dirty="0" smtClean="0"/>
              <a:t>void main()</a:t>
            </a:r>
          </a:p>
          <a:p>
            <a:pPr>
              <a:buNone/>
            </a:pPr>
            <a:r>
              <a:rPr lang="en-US" altLang="zh-CN" dirty="0" smtClean="0"/>
              <a:t>{</a:t>
            </a:r>
          </a:p>
          <a:p>
            <a:pPr>
              <a:buNone/>
            </a:pPr>
            <a:r>
              <a:rPr lang="en-US" altLang="zh-CN" dirty="0" smtClean="0"/>
              <a:t>		int *p = new int(5);</a:t>
            </a:r>
          </a:p>
          <a:p>
            <a:pPr>
              <a:buNone/>
            </a:pPr>
            <a:r>
              <a:rPr lang="en-US" altLang="zh-CN" dirty="0" smtClean="0"/>
              <a:t>		</a:t>
            </a:r>
            <a:r>
              <a:rPr lang="en-US" altLang="zh-CN" dirty="0" err="1" smtClean="0"/>
              <a:t>cout</a:t>
            </a:r>
            <a:r>
              <a:rPr lang="en-US" altLang="zh-CN" dirty="0" smtClean="0"/>
              <a:t>&lt;&lt;p&lt;&lt;'\t'&lt;&lt;*p&lt;&lt;</a:t>
            </a:r>
            <a:r>
              <a:rPr lang="en-US" altLang="zh-CN" dirty="0" err="1" smtClean="0"/>
              <a:t>endl</a:t>
            </a:r>
            <a:r>
              <a:rPr lang="en-US" altLang="zh-CN" dirty="0" smtClean="0"/>
              <a:t>;</a:t>
            </a:r>
          </a:p>
          <a:p>
            <a:pPr>
              <a:buNone/>
            </a:pPr>
            <a:r>
              <a:rPr lang="en-US" altLang="zh-CN" dirty="0" smtClean="0"/>
              <a:t>		delete p;  //</a:t>
            </a:r>
            <a:r>
              <a:rPr lang="zh-CN" altLang="en-US" dirty="0" smtClean="0"/>
              <a:t>此时</a:t>
            </a:r>
            <a:r>
              <a:rPr lang="en-US" altLang="zh-CN" dirty="0" smtClean="0"/>
              <a:t>p</a:t>
            </a:r>
            <a:r>
              <a:rPr lang="zh-CN" altLang="en-US" dirty="0" smtClean="0"/>
              <a:t>成为了野指针</a:t>
            </a:r>
            <a:endParaRPr lang="en-US" altLang="zh-CN" dirty="0" smtClean="0"/>
          </a:p>
          <a:p>
            <a:pPr>
              <a:buNone/>
            </a:pPr>
            <a:r>
              <a:rPr lang="en-US" altLang="zh-CN" dirty="0" smtClean="0"/>
              <a:t>		</a:t>
            </a:r>
            <a:r>
              <a:rPr lang="en-US" altLang="zh-CN" dirty="0" err="1" smtClean="0"/>
              <a:t>cout</a:t>
            </a:r>
            <a:r>
              <a:rPr lang="en-US" altLang="zh-CN" dirty="0" smtClean="0"/>
              <a:t>&lt;&lt;p&lt;&lt;'\t'&lt;&lt;*p&lt;&lt;</a:t>
            </a:r>
            <a:r>
              <a:rPr lang="en-US" altLang="zh-CN" dirty="0" err="1" smtClean="0"/>
              <a:t>endl</a:t>
            </a:r>
            <a:r>
              <a:rPr lang="en-US" altLang="zh-CN" dirty="0" smtClean="0"/>
              <a:t>;</a:t>
            </a:r>
          </a:p>
          <a:p>
            <a:pPr>
              <a:buNone/>
            </a:pPr>
            <a:r>
              <a:rPr lang="en-US" altLang="zh-CN" dirty="0" smtClean="0"/>
              <a:t>}</a:t>
            </a:r>
          </a:p>
          <a:p>
            <a:endParaRPr lang="zh-CN" altLang="en-US" dirty="0"/>
          </a:p>
        </p:txBody>
      </p:sp>
    </p:spTree>
    <p:extLst>
      <p:ext uri="{BB962C8B-B14F-4D97-AF65-F5344CB8AC3E}">
        <p14:creationId xmlns:p14="http://schemas.microsoft.com/office/powerpoint/2010/main" val="187198587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动态二维数组</a:t>
            </a:r>
            <a:endParaRPr lang="zh-CN" altLang="en-US" dirty="0"/>
          </a:p>
        </p:txBody>
      </p:sp>
      <p:sp>
        <p:nvSpPr>
          <p:cNvPr id="3" name="内容占位符 2"/>
          <p:cNvSpPr>
            <a:spLocks noGrp="1"/>
          </p:cNvSpPr>
          <p:nvPr>
            <p:ph idx="1"/>
          </p:nvPr>
        </p:nvSpPr>
        <p:spPr/>
        <p:txBody>
          <a:bodyPr/>
          <a:lstStyle/>
          <a:p>
            <a:r>
              <a:rPr lang="zh-CN" altLang="en-US" dirty="0" smtClean="0"/>
              <a:t>动态二维数组，可以用指针数组实现。它比标准二维数组更灵活，如可以实现不等长的效果。</a:t>
            </a:r>
            <a:endParaRPr lang="en-US" altLang="zh-CN" dirty="0" smtClean="0"/>
          </a:p>
          <a:p>
            <a:r>
              <a:rPr lang="zh-CN" altLang="en-US" dirty="0" smtClean="0"/>
              <a:t>标准的二维数组，在某个角度上看，也可以认为是一个指针数组。</a:t>
            </a:r>
            <a:endParaRPr lang="en-US" altLang="zh-CN" dirty="0" smtClean="0"/>
          </a:p>
          <a:p>
            <a:r>
              <a:rPr lang="zh-CN" altLang="en-US" dirty="0" smtClean="0"/>
              <a:t>例：</a:t>
            </a:r>
            <a:r>
              <a:rPr lang="en-US" altLang="zh-CN" dirty="0" smtClean="0"/>
              <a:t>int  a[3][4] </a:t>
            </a:r>
            <a:r>
              <a:rPr lang="zh-CN" altLang="en-US" dirty="0" smtClean="0"/>
              <a:t>中，</a:t>
            </a:r>
            <a:r>
              <a:rPr lang="en-US" altLang="zh-CN" dirty="0" smtClean="0"/>
              <a:t>a[0] </a:t>
            </a:r>
            <a:r>
              <a:rPr lang="zh-CN" altLang="en-US" dirty="0" smtClean="0"/>
              <a:t>是数组</a:t>
            </a:r>
            <a:r>
              <a:rPr lang="en-US" altLang="zh-CN" dirty="0" smtClean="0"/>
              <a:t>a</a:t>
            </a:r>
            <a:r>
              <a:rPr lang="zh-CN" altLang="en-US" dirty="0" smtClean="0"/>
              <a:t>的一个元素，其类型是</a:t>
            </a:r>
            <a:r>
              <a:rPr lang="en-US" altLang="zh-CN" dirty="0" smtClean="0"/>
              <a:t>int [4]</a:t>
            </a:r>
            <a:r>
              <a:rPr lang="zh-CN" altLang="en-US" dirty="0" smtClean="0"/>
              <a:t>。但它的值可以按指针来使用。</a:t>
            </a:r>
            <a:endParaRPr lang="en-US" altLang="zh-CN" dirty="0" smtClean="0"/>
          </a:p>
          <a:p>
            <a:r>
              <a:rPr lang="zh-CN" altLang="en-US" dirty="0" smtClean="0"/>
              <a:t>两种方式的区别，本质上还是数组和指针的区别。</a:t>
            </a:r>
            <a:endParaRPr lang="zh-CN" altLang="en-US" dirty="0"/>
          </a:p>
        </p:txBody>
      </p:sp>
    </p:spTree>
    <p:extLst>
      <p:ext uri="{BB962C8B-B14F-4D97-AF65-F5344CB8AC3E}">
        <p14:creationId xmlns:p14="http://schemas.microsoft.com/office/powerpoint/2010/main" val="1190105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例：动态二维数组的实现</a:t>
            </a:r>
            <a:endParaRPr lang="zh-CN" altLang="en-US" dirty="0"/>
          </a:p>
        </p:txBody>
      </p:sp>
      <p:sp>
        <p:nvSpPr>
          <p:cNvPr id="3" name="内容占位符 2"/>
          <p:cNvSpPr>
            <a:spLocks noGrp="1"/>
          </p:cNvSpPr>
          <p:nvPr>
            <p:ph idx="1"/>
          </p:nvPr>
        </p:nvSpPr>
        <p:spPr/>
        <p:txBody>
          <a:bodyPr>
            <a:normAutofit/>
          </a:bodyPr>
          <a:lstStyle/>
          <a:p>
            <a:r>
              <a:rPr lang="zh-CN" altLang="en-US" dirty="0" smtClean="0"/>
              <a:t>创建</a:t>
            </a:r>
            <a:r>
              <a:rPr lang="en-US" altLang="zh-CN" dirty="0" smtClean="0"/>
              <a:t>m</a:t>
            </a:r>
            <a:r>
              <a:rPr lang="zh-CN" altLang="en-US" dirty="0" smtClean="0"/>
              <a:t>行</a:t>
            </a:r>
            <a:r>
              <a:rPr lang="en-US" altLang="zh-CN" dirty="0" smtClean="0"/>
              <a:t>n</a:t>
            </a:r>
            <a:r>
              <a:rPr lang="zh-CN" altLang="en-US" dirty="0" smtClean="0"/>
              <a:t>列的动态二维数组</a:t>
            </a:r>
            <a:endParaRPr lang="en-US" altLang="zh-CN" dirty="0" smtClean="0"/>
          </a:p>
          <a:p>
            <a:pPr>
              <a:buNone/>
            </a:pPr>
            <a:r>
              <a:rPr lang="en-US" altLang="zh-CN" dirty="0" smtClean="0"/>
              <a:t>	</a:t>
            </a:r>
            <a:r>
              <a:rPr lang="en-US" altLang="zh-CN" dirty="0" smtClean="0">
                <a:solidFill>
                  <a:srgbClr val="0070C0"/>
                </a:solidFill>
              </a:rPr>
              <a:t>double</a:t>
            </a:r>
            <a:r>
              <a:rPr lang="en-US" altLang="zh-CN" dirty="0" smtClean="0"/>
              <a:t> **data; data = </a:t>
            </a:r>
            <a:r>
              <a:rPr lang="en-US" altLang="zh-CN" dirty="0" smtClean="0">
                <a:solidFill>
                  <a:srgbClr val="0070C0"/>
                </a:solidFill>
              </a:rPr>
              <a:t>new</a:t>
            </a:r>
            <a:r>
              <a:rPr lang="en-US" altLang="zh-CN" dirty="0" smtClean="0"/>
              <a:t> </a:t>
            </a:r>
            <a:r>
              <a:rPr lang="en-US" altLang="zh-CN" dirty="0" smtClean="0">
                <a:solidFill>
                  <a:srgbClr val="0070C0"/>
                </a:solidFill>
              </a:rPr>
              <a:t>double</a:t>
            </a:r>
            <a:r>
              <a:rPr lang="en-US" altLang="zh-CN" dirty="0" smtClean="0"/>
              <a:t>*[m]; //</a:t>
            </a:r>
            <a:r>
              <a:rPr lang="zh-CN" altLang="en-US" dirty="0" smtClean="0"/>
              <a:t>设置行 每个元素都是</a:t>
            </a:r>
            <a:r>
              <a:rPr lang="en-US" altLang="zh-CN" dirty="0" smtClean="0"/>
              <a:t>double *</a:t>
            </a:r>
          </a:p>
          <a:p>
            <a:pPr>
              <a:buNone/>
            </a:pPr>
            <a:r>
              <a:rPr lang="en-US" altLang="zh-CN" dirty="0" smtClean="0"/>
              <a:t>	for(</a:t>
            </a:r>
            <a:r>
              <a:rPr lang="en-US" altLang="zh-CN" dirty="0" err="1" smtClean="0"/>
              <a:t>i</a:t>
            </a:r>
            <a:r>
              <a:rPr lang="en-US" altLang="zh-CN" dirty="0" smtClean="0"/>
              <a:t>=0;i&lt;</a:t>
            </a:r>
            <a:r>
              <a:rPr lang="en-US" altLang="zh-CN" dirty="0" err="1" smtClean="0"/>
              <a:t>m;i</a:t>
            </a:r>
            <a:r>
              <a:rPr lang="en-US" altLang="zh-CN" dirty="0" smtClean="0"/>
              <a:t>++)</a:t>
            </a:r>
          </a:p>
          <a:p>
            <a:pPr>
              <a:buNone/>
            </a:pPr>
            <a:r>
              <a:rPr lang="en-US" altLang="zh-CN" dirty="0" smtClean="0"/>
              <a:t>	data[</a:t>
            </a:r>
            <a:r>
              <a:rPr lang="en-US" altLang="zh-CN" dirty="0" err="1" smtClean="0"/>
              <a:t>i</a:t>
            </a:r>
            <a:r>
              <a:rPr lang="en-US" altLang="zh-CN" dirty="0" smtClean="0"/>
              <a:t>] = </a:t>
            </a:r>
            <a:r>
              <a:rPr lang="en-US" altLang="zh-CN" dirty="0" smtClean="0">
                <a:solidFill>
                  <a:srgbClr val="0070C0"/>
                </a:solidFill>
              </a:rPr>
              <a:t>new</a:t>
            </a:r>
            <a:r>
              <a:rPr lang="en-US" altLang="zh-CN" dirty="0" smtClean="0"/>
              <a:t> </a:t>
            </a:r>
            <a:r>
              <a:rPr lang="en-US" altLang="zh-CN" dirty="0" smtClean="0">
                <a:solidFill>
                  <a:srgbClr val="0070C0"/>
                </a:solidFill>
              </a:rPr>
              <a:t>double</a:t>
            </a:r>
            <a:r>
              <a:rPr lang="en-US" altLang="zh-CN" dirty="0" smtClean="0"/>
              <a:t>[n]; //</a:t>
            </a:r>
            <a:r>
              <a:rPr lang="zh-CN" altLang="en-US" dirty="0" smtClean="0"/>
              <a:t>设置列 每个元素是</a:t>
            </a:r>
            <a:r>
              <a:rPr lang="en-US" altLang="zh-CN" dirty="0" smtClean="0"/>
              <a:t>double</a:t>
            </a:r>
          </a:p>
          <a:p>
            <a:pPr>
              <a:buNone/>
            </a:pPr>
            <a:r>
              <a:rPr lang="en-US" altLang="zh-CN" dirty="0" smtClean="0"/>
              <a:t>	…. </a:t>
            </a:r>
            <a:r>
              <a:rPr lang="zh-CN" altLang="en-US" dirty="0" smtClean="0"/>
              <a:t>对</a:t>
            </a:r>
            <a:r>
              <a:rPr lang="en-US" altLang="zh-CN" dirty="0" smtClean="0"/>
              <a:t>data[</a:t>
            </a:r>
            <a:r>
              <a:rPr lang="en-US" altLang="zh-CN" dirty="0" err="1" smtClean="0"/>
              <a:t>i</a:t>
            </a:r>
            <a:r>
              <a:rPr lang="en-US" altLang="zh-CN" dirty="0" smtClean="0"/>
              <a:t>][j]</a:t>
            </a:r>
            <a:r>
              <a:rPr lang="zh-CN" altLang="en-US" dirty="0" smtClean="0"/>
              <a:t>进行各种操作</a:t>
            </a:r>
            <a:endParaRPr lang="en-US" altLang="zh-CN" dirty="0" smtClean="0"/>
          </a:p>
          <a:p>
            <a:pPr>
              <a:buNone/>
            </a:pPr>
            <a:endParaRPr lang="zh-CN" altLang="en-US" dirty="0"/>
          </a:p>
        </p:txBody>
      </p:sp>
    </p:spTree>
    <p:extLst>
      <p:ext uri="{BB962C8B-B14F-4D97-AF65-F5344CB8AC3E}">
        <p14:creationId xmlns:p14="http://schemas.microsoft.com/office/powerpoint/2010/main" val="43455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例：动态二维数组的实现</a:t>
            </a:r>
            <a:endParaRPr lang="zh-CN" altLang="en-US" dirty="0"/>
          </a:p>
        </p:txBody>
      </p:sp>
      <p:sp>
        <p:nvSpPr>
          <p:cNvPr id="3" name="内容占位符 2"/>
          <p:cNvSpPr>
            <a:spLocks noGrp="1"/>
          </p:cNvSpPr>
          <p:nvPr>
            <p:ph idx="1"/>
          </p:nvPr>
        </p:nvSpPr>
        <p:spPr/>
        <p:txBody>
          <a:bodyPr>
            <a:normAutofit/>
          </a:bodyPr>
          <a:lstStyle/>
          <a:p>
            <a:r>
              <a:rPr lang="zh-CN" altLang="en-US" dirty="0" smtClean="0"/>
              <a:t>销毁</a:t>
            </a:r>
            <a:r>
              <a:rPr lang="en-US" altLang="zh-CN" dirty="0" smtClean="0"/>
              <a:t>m</a:t>
            </a:r>
            <a:r>
              <a:rPr lang="zh-CN" altLang="en-US" dirty="0" smtClean="0"/>
              <a:t>行</a:t>
            </a:r>
            <a:r>
              <a:rPr lang="en-US" altLang="zh-CN" dirty="0" smtClean="0"/>
              <a:t>n</a:t>
            </a:r>
            <a:r>
              <a:rPr lang="zh-CN" altLang="en-US" dirty="0" smtClean="0"/>
              <a:t>列的动态二维数组</a:t>
            </a:r>
            <a:endParaRPr lang="en-US" altLang="zh-CN" dirty="0" smtClean="0"/>
          </a:p>
          <a:p>
            <a:pPr>
              <a:buNone/>
            </a:pPr>
            <a:r>
              <a:rPr lang="en-US" altLang="zh-CN" dirty="0" smtClean="0"/>
              <a:t>	 for (int </a:t>
            </a:r>
            <a:r>
              <a:rPr lang="en-US" altLang="zh-CN" dirty="0" err="1" smtClean="0"/>
              <a:t>i</a:t>
            </a:r>
            <a:r>
              <a:rPr lang="en-US" altLang="zh-CN" dirty="0" smtClean="0"/>
              <a:t>=0;i&lt;</a:t>
            </a:r>
            <a:r>
              <a:rPr lang="en-US" altLang="zh-CN" dirty="0" err="1" smtClean="0"/>
              <a:t>m;i</a:t>
            </a:r>
            <a:r>
              <a:rPr lang="en-US" altLang="zh-CN" dirty="0" smtClean="0"/>
              <a:t>++) </a:t>
            </a:r>
            <a:r>
              <a:rPr lang="en-US" altLang="zh-CN" dirty="0" smtClean="0">
                <a:solidFill>
                  <a:srgbClr val="0070C0"/>
                </a:solidFill>
              </a:rPr>
              <a:t>delete</a:t>
            </a:r>
            <a:r>
              <a:rPr lang="en-US" altLang="zh-CN" dirty="0" smtClean="0"/>
              <a:t>[] data[</a:t>
            </a:r>
            <a:r>
              <a:rPr lang="en-US" altLang="zh-CN" dirty="0" err="1" smtClean="0"/>
              <a:t>i</a:t>
            </a:r>
            <a:r>
              <a:rPr lang="en-US" altLang="zh-CN" dirty="0" smtClean="0"/>
              <a:t>]; </a:t>
            </a:r>
          </a:p>
          <a:p>
            <a:pPr>
              <a:buNone/>
            </a:pPr>
            <a:r>
              <a:rPr lang="en-US" altLang="zh-CN" dirty="0" smtClean="0"/>
              <a:t>      //</a:t>
            </a:r>
            <a:r>
              <a:rPr lang="zh-CN" altLang="en-US" dirty="0" smtClean="0"/>
              <a:t>注意撤销次序，先列后行，与设置相反</a:t>
            </a:r>
          </a:p>
          <a:p>
            <a:pPr>
              <a:buNone/>
            </a:pPr>
            <a:r>
              <a:rPr lang="zh-CN" altLang="en-US" dirty="0" smtClean="0"/>
              <a:t>    </a:t>
            </a:r>
            <a:r>
              <a:rPr lang="en-US" altLang="zh-CN" dirty="0" smtClean="0">
                <a:solidFill>
                  <a:srgbClr val="0070C0"/>
                </a:solidFill>
              </a:rPr>
              <a:t>delete</a:t>
            </a:r>
            <a:r>
              <a:rPr lang="en-US" altLang="zh-CN" dirty="0" smtClean="0"/>
              <a:t>[] data; </a:t>
            </a:r>
          </a:p>
          <a:p>
            <a:pPr>
              <a:buNone/>
            </a:pPr>
            <a:endParaRPr lang="zh-CN" altLang="en-US" dirty="0"/>
          </a:p>
        </p:txBody>
      </p:sp>
    </p:spTree>
    <p:extLst>
      <p:ext uri="{BB962C8B-B14F-4D97-AF65-F5344CB8AC3E}">
        <p14:creationId xmlns:p14="http://schemas.microsoft.com/office/powerpoint/2010/main" val="2055685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a:t>
            </a:r>
            <a:r>
              <a:rPr lang="zh-CN" altLang="en-US" dirty="0" smtClean="0"/>
              <a:t> 对象与动态内存分配</a:t>
            </a:r>
            <a:endParaRPr lang="zh-CN" altLang="en-US" dirty="0"/>
          </a:p>
        </p:txBody>
      </p:sp>
      <p:sp>
        <p:nvSpPr>
          <p:cNvPr id="3" name="内容占位符 2"/>
          <p:cNvSpPr>
            <a:spLocks noGrp="1"/>
          </p:cNvSpPr>
          <p:nvPr>
            <p:ph idx="1"/>
          </p:nvPr>
        </p:nvSpPr>
        <p:spPr/>
        <p:txBody>
          <a:bodyPr>
            <a:normAutofit/>
          </a:bodyPr>
          <a:lstStyle/>
          <a:p>
            <a:r>
              <a:rPr kumimoji="1" lang="zh-CN" altLang="en-US" dirty="0" smtClean="0">
                <a:solidFill>
                  <a:srgbClr val="006600"/>
                </a:solidFill>
              </a:rPr>
              <a:t>类对象动态建立与删除过程：</a:t>
            </a:r>
          </a:p>
          <a:p>
            <a:pPr>
              <a:buNone/>
            </a:pPr>
            <a:r>
              <a:rPr kumimoji="1" lang="zh-CN" altLang="en-US" dirty="0" smtClean="0"/>
              <a:t>　</a:t>
            </a:r>
            <a:r>
              <a:rPr kumimoji="1" lang="zh-CN" altLang="en-US" dirty="0" smtClean="0">
                <a:solidFill>
                  <a:srgbClr val="0000CC"/>
                </a:solidFill>
              </a:rPr>
              <a:t>通过</a:t>
            </a:r>
            <a:r>
              <a:rPr kumimoji="1" lang="en-US" altLang="zh-CN" dirty="0" smtClean="0">
                <a:solidFill>
                  <a:srgbClr val="0000CC"/>
                </a:solidFill>
              </a:rPr>
              <a:t>new</a:t>
            </a:r>
            <a:r>
              <a:rPr kumimoji="1" lang="zh-CN" altLang="en-US" dirty="0" smtClean="0">
                <a:solidFill>
                  <a:srgbClr val="0000CC"/>
                </a:solidFill>
              </a:rPr>
              <a:t>建立的对象要调用构造函数，通过</a:t>
            </a:r>
            <a:r>
              <a:rPr kumimoji="1" lang="en-US" altLang="zh-CN" dirty="0" smtClean="0">
                <a:solidFill>
                  <a:srgbClr val="0000CC"/>
                </a:solidFill>
              </a:rPr>
              <a:t>delete</a:t>
            </a:r>
            <a:r>
              <a:rPr kumimoji="1" lang="zh-CN" altLang="en-US" dirty="0" smtClean="0">
                <a:solidFill>
                  <a:srgbClr val="0000CC"/>
                </a:solidFill>
              </a:rPr>
              <a:t>删除对象也要调用析构函数。</a:t>
            </a:r>
          </a:p>
          <a:p>
            <a:pPr>
              <a:buNone/>
            </a:pPr>
            <a:r>
              <a:rPr kumimoji="1" lang="en-US" altLang="zh-CN" dirty="0" smtClean="0"/>
              <a:t>	</a:t>
            </a:r>
            <a:r>
              <a:rPr kumimoji="1" lang="zh-CN" altLang="en-US" dirty="0" smtClean="0"/>
              <a:t>例：</a:t>
            </a:r>
            <a:r>
              <a:rPr kumimoji="1" lang="en-US" altLang="zh-CN" dirty="0" err="1" smtClean="0"/>
              <a:t>CGoods</a:t>
            </a:r>
            <a:r>
              <a:rPr kumimoji="1" lang="en-US" altLang="zh-CN" dirty="0" smtClean="0"/>
              <a:t> *pc;  </a:t>
            </a:r>
            <a:r>
              <a:rPr kumimoji="1" lang="en-US" altLang="zh-CN" dirty="0" smtClean="0">
                <a:solidFill>
                  <a:srgbClr val="FF0000"/>
                </a:solidFill>
              </a:rPr>
              <a:t>pc=new </a:t>
            </a:r>
            <a:r>
              <a:rPr kumimoji="1" lang="en-US" altLang="zh-CN" dirty="0" err="1" smtClean="0">
                <a:solidFill>
                  <a:srgbClr val="FF0000"/>
                </a:solidFill>
              </a:rPr>
              <a:t>CGoods</a:t>
            </a:r>
            <a:r>
              <a:rPr kumimoji="1" lang="en-US" altLang="zh-CN" dirty="0" smtClean="0">
                <a:solidFill>
                  <a:srgbClr val="FF0000"/>
                </a:solidFill>
              </a:rPr>
              <a:t>;</a:t>
            </a:r>
            <a:r>
              <a:rPr kumimoji="1" lang="en-US" altLang="zh-CN" dirty="0" smtClean="0"/>
              <a:t>  </a:t>
            </a:r>
          </a:p>
          <a:p>
            <a:pPr>
              <a:buNone/>
            </a:pPr>
            <a:r>
              <a:rPr kumimoji="1" lang="en-US" altLang="zh-CN" dirty="0" smtClean="0">
                <a:solidFill>
                  <a:srgbClr val="006600"/>
                </a:solidFill>
              </a:rPr>
              <a:t>	</a:t>
            </a:r>
            <a:r>
              <a:rPr kumimoji="1" lang="en-US" altLang="zh-CN" dirty="0" smtClean="0">
                <a:solidFill>
                  <a:srgbClr val="FF0000"/>
                </a:solidFill>
              </a:rPr>
              <a:t>delete pc;</a:t>
            </a:r>
            <a:r>
              <a:rPr kumimoji="1" lang="en-US" altLang="zh-CN" dirty="0" smtClean="0"/>
              <a:t>  </a:t>
            </a:r>
            <a:r>
              <a:rPr kumimoji="1" lang="en-US" altLang="zh-CN" dirty="0" smtClean="0">
                <a:solidFill>
                  <a:srgbClr val="006600"/>
                </a:solidFill>
              </a:rPr>
              <a:t>//</a:t>
            </a:r>
            <a:r>
              <a:rPr kumimoji="1" lang="zh-CN" altLang="en-US" dirty="0" smtClean="0">
                <a:solidFill>
                  <a:srgbClr val="006600"/>
                </a:solidFill>
              </a:rPr>
              <a:t>先析构，然后将内存空间返回给自由存储区；</a:t>
            </a:r>
            <a:endParaRPr kumimoji="1" lang="en-US" altLang="zh-CN" dirty="0" smtClean="0">
              <a:solidFill>
                <a:srgbClr val="006600"/>
              </a:solidFill>
            </a:endParaRPr>
          </a:p>
          <a:p>
            <a:r>
              <a:rPr kumimoji="1" lang="zh-CN" altLang="en-US" dirty="0" smtClean="0"/>
              <a:t>因为动态内存分配数组无法进行初始化，所以如果要动态分配对象数组，该类必须具有</a:t>
            </a:r>
            <a:r>
              <a:rPr kumimoji="1" lang="zh-CN" altLang="en-US" dirty="0" smtClean="0">
                <a:solidFill>
                  <a:srgbClr val="FF0000"/>
                </a:solidFill>
              </a:rPr>
              <a:t>默认构造函数</a:t>
            </a:r>
            <a:r>
              <a:rPr kumimoji="1" lang="zh-CN" altLang="en-US" dirty="0" smtClean="0"/>
              <a:t>。</a:t>
            </a:r>
          </a:p>
        </p:txBody>
      </p:sp>
    </p:spTree>
    <p:extLst>
      <p:ext uri="{BB962C8B-B14F-4D97-AF65-F5344CB8AC3E}">
        <p14:creationId xmlns:p14="http://schemas.microsoft.com/office/powerpoint/2010/main" val="150132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动态分配变量的生存期</a:t>
            </a:r>
            <a:endParaRPr lang="zh-CN" altLang="en-US" dirty="0"/>
          </a:p>
        </p:txBody>
      </p:sp>
      <p:sp>
        <p:nvSpPr>
          <p:cNvPr id="3" name="内容占位符 2"/>
          <p:cNvSpPr>
            <a:spLocks noGrp="1"/>
          </p:cNvSpPr>
          <p:nvPr>
            <p:ph idx="1"/>
          </p:nvPr>
        </p:nvSpPr>
        <p:spPr/>
        <p:txBody>
          <a:bodyPr/>
          <a:lstStyle/>
          <a:p>
            <a:r>
              <a:rPr lang="zh-CN" altLang="en-US" dirty="0" smtClean="0"/>
              <a:t>和局部变量不同，动态分配变量的生存期并不受作用域的限制。</a:t>
            </a:r>
            <a:endParaRPr lang="en-US" altLang="zh-CN" dirty="0" smtClean="0"/>
          </a:p>
          <a:p>
            <a:r>
              <a:rPr lang="zh-CN" altLang="en-US" dirty="0" smtClean="0"/>
              <a:t>虽然可以在函数</a:t>
            </a:r>
            <a:r>
              <a:rPr lang="en-US" altLang="zh-CN" dirty="0" smtClean="0"/>
              <a:t>A</a:t>
            </a:r>
            <a:r>
              <a:rPr lang="zh-CN" altLang="en-US" dirty="0" smtClean="0"/>
              <a:t>内申请动态空间，然后在函数</a:t>
            </a:r>
            <a:r>
              <a:rPr lang="en-US" altLang="zh-CN" dirty="0" smtClean="0"/>
              <a:t>B</a:t>
            </a:r>
            <a:r>
              <a:rPr lang="zh-CN" altLang="en-US" dirty="0" smtClean="0"/>
              <a:t>内释放，但必须非常谨慎，尽量避免。</a:t>
            </a:r>
            <a:endParaRPr lang="en-US" altLang="zh-CN" dirty="0" smtClean="0"/>
          </a:p>
          <a:p>
            <a:r>
              <a:rPr lang="zh-CN" altLang="en-US" dirty="0" smtClean="0"/>
              <a:t>如果在类的实现当中需要动态分配空间，理想的办法是将其定义为成员变量，在析构函数当中释放空间。</a:t>
            </a:r>
            <a:endParaRPr lang="zh-CN" altLang="en-US" dirty="0"/>
          </a:p>
        </p:txBody>
      </p:sp>
    </p:spTree>
    <p:extLst>
      <p:ext uri="{BB962C8B-B14F-4D97-AF65-F5344CB8AC3E}">
        <p14:creationId xmlns:p14="http://schemas.microsoft.com/office/powerpoint/2010/main" val="2125125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概念：三种特殊的对象</a:t>
            </a:r>
            <a:endParaRPr lang="zh-CN" altLang="en-US" dirty="0"/>
          </a:p>
        </p:txBody>
      </p:sp>
      <p:sp>
        <p:nvSpPr>
          <p:cNvPr id="3" name="内容占位符 2"/>
          <p:cNvSpPr>
            <a:spLocks noGrp="1"/>
          </p:cNvSpPr>
          <p:nvPr>
            <p:ph idx="1"/>
          </p:nvPr>
        </p:nvSpPr>
        <p:spPr/>
        <p:txBody>
          <a:bodyPr>
            <a:normAutofit lnSpcReduction="10000"/>
          </a:bodyPr>
          <a:lstStyle/>
          <a:p>
            <a:r>
              <a:rPr lang="zh-CN" altLang="en-US" sz="3200" dirty="0" smtClean="0"/>
              <a:t>用</a:t>
            </a:r>
            <a:r>
              <a:rPr lang="en-US" altLang="zh-CN" sz="3200" dirty="0" smtClean="0"/>
              <a:t>new</a:t>
            </a:r>
            <a:r>
              <a:rPr lang="zh-CN" altLang="en-US" sz="3200" dirty="0" smtClean="0"/>
              <a:t>运算符分配的空间，只能通过指针来操纵，可以看成是一个无名的动态对象，但可通过引用给动态对象间接取名；</a:t>
            </a:r>
            <a:endParaRPr lang="en-US" altLang="zh-CN" sz="3200" dirty="0" smtClean="0"/>
          </a:p>
          <a:p>
            <a:r>
              <a:rPr lang="zh-CN" altLang="en-US" sz="3200" dirty="0" smtClean="0"/>
              <a:t>当函数返回值的时候，会产生一个临时对象，里面存储了函数得到的结果；</a:t>
            </a:r>
            <a:endParaRPr lang="en-US" altLang="zh-CN" sz="3200" dirty="0" smtClean="0"/>
          </a:p>
          <a:p>
            <a:r>
              <a:rPr lang="zh-CN" altLang="en-US" sz="3200" dirty="0" smtClean="0"/>
              <a:t>回忆直接使用构造</a:t>
            </a:r>
            <a:r>
              <a:rPr lang="zh-CN" altLang="en-US" sz="3200" dirty="0"/>
              <a:t>函数</a:t>
            </a:r>
            <a:r>
              <a:rPr lang="zh-CN" altLang="en-US" sz="3200" dirty="0" smtClean="0"/>
              <a:t>形式的无名对象；</a:t>
            </a:r>
            <a:endParaRPr lang="en-US" altLang="zh-CN" sz="3200" dirty="0" smtClean="0"/>
          </a:p>
          <a:p>
            <a:r>
              <a:rPr lang="zh-CN" altLang="en-US" sz="3200" dirty="0" smtClean="0"/>
              <a:t>要点：区分这三种对象的意义、生存期、使用方式。</a:t>
            </a:r>
            <a:endParaRPr lang="en-US" altLang="zh-CN" sz="3200" dirty="0" smtClean="0"/>
          </a:p>
          <a:p>
            <a:pPr>
              <a:buNone/>
            </a:pPr>
            <a:endParaRPr lang="en-US" altLang="zh-CN" sz="3200" dirty="0" smtClean="0"/>
          </a:p>
        </p:txBody>
      </p:sp>
    </p:spTree>
    <p:extLst>
      <p:ext uri="{BB962C8B-B14F-4D97-AF65-F5344CB8AC3E}">
        <p14:creationId xmlns:p14="http://schemas.microsoft.com/office/powerpoint/2010/main" val="761740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graphicFrame>
        <p:nvGraphicFramePr>
          <p:cNvPr id="4" name="内容占位符 3"/>
          <p:cNvGraphicFramePr>
            <a:graphicFrameLocks noGrp="1"/>
          </p:cNvGraphicFramePr>
          <p:nvPr>
            <p:ph idx="1"/>
          </p:nvPr>
        </p:nvGraphicFramePr>
        <p:xfrm>
          <a:off x="982133" y="1676401"/>
          <a:ext cx="7704667" cy="4161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4980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三种没有名字的对象</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假设</a:t>
            </a:r>
            <a:r>
              <a:rPr kumimoji="1" lang="en-US" altLang="zh-CN" dirty="0" smtClean="0"/>
              <a:t>A</a:t>
            </a:r>
            <a:r>
              <a:rPr kumimoji="1" lang="zh-CN" altLang="en-US" dirty="0" smtClean="0"/>
              <a:t>是类，观察如下定义：</a:t>
            </a:r>
            <a:endParaRPr kumimoji="1" lang="en-US" altLang="zh-CN" dirty="0" smtClean="0"/>
          </a:p>
          <a:p>
            <a:r>
              <a:rPr kumimoji="1" lang="en-US" altLang="zh-CN" dirty="0" smtClean="0"/>
              <a:t>A b; b = A(2); //</a:t>
            </a:r>
            <a:r>
              <a:rPr kumimoji="1" lang="zh-CN" altLang="en-US" dirty="0" smtClean="0"/>
              <a:t>这里给</a:t>
            </a:r>
            <a:r>
              <a:rPr kumimoji="1" lang="en-US" altLang="zh-CN" dirty="0" smtClean="0"/>
              <a:t>b</a:t>
            </a:r>
            <a:r>
              <a:rPr kumimoji="1" lang="zh-CN" altLang="en-US" dirty="0" smtClean="0"/>
              <a:t>赋值的就是无名对象，此对象的作用域和生存期仅限该语句；</a:t>
            </a:r>
            <a:endParaRPr kumimoji="1" lang="en-US" altLang="zh-CN" dirty="0" smtClean="0"/>
          </a:p>
          <a:p>
            <a:r>
              <a:rPr kumimoji="1" lang="en-US" altLang="zh-CN" dirty="0" smtClean="0"/>
              <a:t>A *p = new A(2); //</a:t>
            </a:r>
            <a:r>
              <a:rPr kumimoji="1" lang="zh-CN" altLang="en-US" dirty="0" smtClean="0"/>
              <a:t>这里得到了一个无名对象，在主动释放前该对象始终存在，一般通过指针访问</a:t>
            </a:r>
            <a:r>
              <a:rPr kumimoji="1" lang="en-US" altLang="zh-CN" dirty="0" smtClean="0"/>
              <a:t>;</a:t>
            </a:r>
          </a:p>
          <a:p>
            <a:r>
              <a:rPr kumimoji="1" lang="en-US" altLang="zh-CN" dirty="0" smtClean="0"/>
              <a:t>A &amp;q = *p; //</a:t>
            </a:r>
            <a:r>
              <a:rPr kumimoji="1" lang="zh-CN" altLang="en-US" dirty="0" smtClean="0"/>
              <a:t>给之前的动态对象间接取名</a:t>
            </a:r>
            <a:r>
              <a:rPr kumimoji="1" lang="zh-CN" altLang="en-US" dirty="0"/>
              <a:t>；</a:t>
            </a:r>
            <a:endParaRPr kumimoji="1" lang="en-US" altLang="zh-CN" dirty="0" smtClean="0"/>
          </a:p>
          <a:p>
            <a:r>
              <a:rPr kumimoji="1" lang="en-US" altLang="zh-CN" dirty="0" smtClean="0"/>
              <a:t>void f() {A t; return t;}  A b ; b = t;//</a:t>
            </a:r>
            <a:r>
              <a:rPr kumimoji="1" lang="zh-CN" altLang="en-US" dirty="0" smtClean="0"/>
              <a:t>这里给</a:t>
            </a:r>
            <a:r>
              <a:rPr kumimoji="1" lang="en-US" altLang="zh-CN" dirty="0" smtClean="0"/>
              <a:t>b</a:t>
            </a:r>
            <a:r>
              <a:rPr kumimoji="1" lang="zh-CN" altLang="en-US" dirty="0" smtClean="0"/>
              <a:t>赋值的就是临时对象。</a:t>
            </a:r>
            <a:r>
              <a:rPr kumimoji="1" lang="zh-CN" altLang="en-US" dirty="0"/>
              <a:t>此对象的作用域和生存期仅限该语句</a:t>
            </a:r>
            <a:r>
              <a:rPr kumimoji="1" lang="zh-CN" altLang="en-US" dirty="0" smtClean="0"/>
              <a:t>。</a:t>
            </a:r>
            <a:endParaRPr kumimoji="1" lang="en-US" altLang="zh-CN" dirty="0" smtClean="0"/>
          </a:p>
          <a:p>
            <a:endParaRPr kumimoji="1" lang="zh-CN" altLang="en-US" dirty="0"/>
          </a:p>
        </p:txBody>
      </p:sp>
    </p:spTree>
    <p:extLst>
      <p:ext uri="{BB962C8B-B14F-4D97-AF65-F5344CB8AC3E}">
        <p14:creationId xmlns:p14="http://schemas.microsoft.com/office/powerpoint/2010/main" val="356366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深复制与浅复制</a:t>
            </a:r>
            <a:endParaRPr lang="zh-CN" altLang="en-US" dirty="0"/>
          </a:p>
        </p:txBody>
      </p:sp>
      <p:sp>
        <p:nvSpPr>
          <p:cNvPr id="3" name="内容占位符 2"/>
          <p:cNvSpPr>
            <a:spLocks noGrp="1"/>
          </p:cNvSpPr>
          <p:nvPr>
            <p:ph idx="1"/>
          </p:nvPr>
        </p:nvSpPr>
        <p:spPr/>
        <p:txBody>
          <a:bodyPr/>
          <a:lstStyle/>
          <a:p>
            <a:r>
              <a:rPr lang="zh-CN" altLang="en-US" dirty="0" smtClean="0"/>
              <a:t>复制构造函数（赋值运算符）有自己默认的语义：将形参对象的所有值复制到目标对象中。这种复制函数称为浅复制。</a:t>
            </a:r>
            <a:endParaRPr lang="en-US" altLang="zh-CN" dirty="0" smtClean="0"/>
          </a:p>
          <a:p>
            <a:r>
              <a:rPr lang="zh-CN" altLang="en-US" dirty="0" smtClean="0"/>
              <a:t>一般情况下，可以不显式定义构造函数（或重载赋值运算符） 。但如果类当中涉及到动态内存分配的话，浅复制将会带来错误的结果。</a:t>
            </a:r>
            <a:endParaRPr lang="en-US" altLang="zh-CN" dirty="0" smtClean="0"/>
          </a:p>
        </p:txBody>
      </p:sp>
    </p:spTree>
    <p:extLst>
      <p:ext uri="{BB962C8B-B14F-4D97-AF65-F5344CB8AC3E}">
        <p14:creationId xmlns:p14="http://schemas.microsoft.com/office/powerpoint/2010/main" val="41690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5" name="Text Box 17"/>
          <p:cNvSpPr txBox="1">
            <a:spLocks noChangeArrowheads="1"/>
          </p:cNvSpPr>
          <p:nvPr/>
        </p:nvSpPr>
        <p:spPr bwMode="auto">
          <a:xfrm>
            <a:off x="1042988" y="4149725"/>
            <a:ext cx="2160587" cy="457200"/>
          </a:xfrm>
          <a:prstGeom prst="rect">
            <a:avLst/>
          </a:prstGeom>
          <a:noFill/>
          <a:ln w="9525">
            <a:noFill/>
            <a:miter lim="800000"/>
            <a:headEnd/>
            <a:tailEnd/>
          </a:ln>
          <a:effectLst/>
        </p:spPr>
        <p:txBody>
          <a:bodyPr>
            <a:spAutoFit/>
          </a:bodyPr>
          <a:lstStyle/>
          <a:p>
            <a:pPr>
              <a:spcBef>
                <a:spcPct val="50000"/>
              </a:spcBef>
            </a:pPr>
            <a:r>
              <a:rPr kumimoji="1" lang="en-US" altLang="zh-CN" sz="2000" b="1" dirty="0">
                <a:latin typeface="+mj-ea"/>
                <a:ea typeface="+mj-ea"/>
              </a:rPr>
              <a:t> </a:t>
            </a:r>
            <a:r>
              <a:rPr kumimoji="1" lang="zh-CN" altLang="en-US" sz="2000" b="1" dirty="0">
                <a:latin typeface="+mj-ea"/>
                <a:ea typeface="+mj-ea"/>
              </a:rPr>
              <a:t>图</a:t>
            </a:r>
            <a:r>
              <a:rPr kumimoji="1" lang="en-US" altLang="zh-CN" sz="2000" b="1" dirty="0">
                <a:latin typeface="+mj-ea"/>
                <a:ea typeface="+mj-ea"/>
              </a:rPr>
              <a:t>7.1 </a:t>
            </a:r>
            <a:r>
              <a:rPr kumimoji="1" lang="zh-CN" altLang="en-US" sz="2000" b="1" dirty="0">
                <a:latin typeface="+mj-ea"/>
                <a:ea typeface="+mj-ea"/>
              </a:rPr>
              <a:t>浅复制</a:t>
            </a:r>
            <a:r>
              <a:rPr kumimoji="1" lang="zh-CN" altLang="en-US" sz="2400" dirty="0">
                <a:latin typeface="+mj-ea"/>
                <a:ea typeface="+mj-ea"/>
              </a:rPr>
              <a:t> </a:t>
            </a:r>
          </a:p>
        </p:txBody>
      </p:sp>
      <p:grpSp>
        <p:nvGrpSpPr>
          <p:cNvPr id="2" name="Group 24"/>
          <p:cNvGrpSpPr>
            <a:grpSpLocks/>
          </p:cNvGrpSpPr>
          <p:nvPr/>
        </p:nvGrpSpPr>
        <p:grpSpPr bwMode="auto">
          <a:xfrm>
            <a:off x="1331913" y="2276475"/>
            <a:ext cx="6513512" cy="2386013"/>
            <a:chOff x="864" y="2112"/>
            <a:chExt cx="4103" cy="1503"/>
          </a:xfrm>
        </p:grpSpPr>
        <p:sp>
          <p:nvSpPr>
            <p:cNvPr id="58373" name="Rectangle 5"/>
            <p:cNvSpPr>
              <a:spLocks noChangeArrowheads="1"/>
            </p:cNvSpPr>
            <p:nvPr/>
          </p:nvSpPr>
          <p:spPr bwMode="auto">
            <a:xfrm>
              <a:off x="864" y="2112"/>
              <a:ext cx="658" cy="644"/>
            </a:xfrm>
            <a:prstGeom prst="rect">
              <a:avLst/>
            </a:prstGeom>
            <a:solidFill>
              <a:schemeClr val="accent1"/>
            </a:solidFill>
            <a:ln w="9525">
              <a:solidFill>
                <a:schemeClr val="tx1"/>
              </a:solidFill>
              <a:miter lim="800000"/>
              <a:headEnd/>
              <a:tailEnd/>
            </a:ln>
          </p:spPr>
          <p:txBody>
            <a:bodyPr/>
            <a:lstStyle/>
            <a:p>
              <a:endParaRPr lang="zh-CN" altLang="en-US">
                <a:latin typeface="+mj-ea"/>
                <a:ea typeface="+mj-ea"/>
              </a:endParaRPr>
            </a:p>
          </p:txBody>
        </p:sp>
        <p:sp>
          <p:nvSpPr>
            <p:cNvPr id="58374" name="Rectangle 6"/>
            <p:cNvSpPr>
              <a:spLocks noChangeArrowheads="1"/>
            </p:cNvSpPr>
            <p:nvPr/>
          </p:nvSpPr>
          <p:spPr bwMode="auto">
            <a:xfrm>
              <a:off x="972" y="2184"/>
              <a:ext cx="438" cy="214"/>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P</a:t>
              </a:r>
            </a:p>
          </p:txBody>
        </p:sp>
        <p:sp>
          <p:nvSpPr>
            <p:cNvPr id="58375" name="Rectangle 7"/>
            <p:cNvSpPr>
              <a:spLocks noChangeArrowheads="1"/>
            </p:cNvSpPr>
            <p:nvPr/>
          </p:nvSpPr>
          <p:spPr bwMode="auto">
            <a:xfrm>
              <a:off x="1833" y="2112"/>
              <a:ext cx="639" cy="644"/>
            </a:xfrm>
            <a:prstGeom prst="rect">
              <a:avLst/>
            </a:prstGeom>
            <a:solidFill>
              <a:schemeClr val="accent1"/>
            </a:solidFill>
            <a:ln w="9525">
              <a:solidFill>
                <a:schemeClr val="tx1"/>
              </a:solidFill>
              <a:miter lim="800000"/>
              <a:headEnd/>
              <a:tailEnd/>
            </a:ln>
          </p:spPr>
          <p:txBody>
            <a:bodyPr/>
            <a:lstStyle/>
            <a:p>
              <a:pPr algn="just" eaLnBrk="0" hangingPunct="0"/>
              <a:r>
                <a:rPr lang="zh-CN" altLang="en-US" b="1">
                  <a:latin typeface="+mj-ea"/>
                  <a:ea typeface="+mj-ea"/>
                </a:rPr>
                <a:t>自由存储区对象</a:t>
              </a:r>
            </a:p>
          </p:txBody>
        </p:sp>
        <p:sp>
          <p:nvSpPr>
            <p:cNvPr id="58376" name="Rectangle 8"/>
            <p:cNvSpPr>
              <a:spLocks noChangeArrowheads="1"/>
            </p:cNvSpPr>
            <p:nvPr/>
          </p:nvSpPr>
          <p:spPr bwMode="auto">
            <a:xfrm>
              <a:off x="4310" y="2112"/>
              <a:ext cx="657" cy="644"/>
            </a:xfrm>
            <a:prstGeom prst="rect">
              <a:avLst/>
            </a:prstGeom>
            <a:solidFill>
              <a:schemeClr val="accent1"/>
            </a:solidFill>
            <a:ln w="9525">
              <a:solidFill>
                <a:schemeClr val="tx1"/>
              </a:solidFill>
              <a:miter lim="800000"/>
              <a:headEnd/>
              <a:tailEnd/>
            </a:ln>
          </p:spPr>
          <p:txBody>
            <a:bodyPr/>
            <a:lstStyle/>
            <a:p>
              <a:pPr algn="just" eaLnBrk="0" hangingPunct="0"/>
              <a:r>
                <a:rPr lang="zh-CN" altLang="en-US" b="1">
                  <a:latin typeface="+mj-ea"/>
                  <a:ea typeface="+mj-ea"/>
                </a:rPr>
                <a:t>自由存储区对象</a:t>
              </a:r>
            </a:p>
          </p:txBody>
        </p:sp>
        <p:sp>
          <p:nvSpPr>
            <p:cNvPr id="58377" name="Rectangle 9"/>
            <p:cNvSpPr>
              <a:spLocks noChangeArrowheads="1"/>
            </p:cNvSpPr>
            <p:nvPr/>
          </p:nvSpPr>
          <p:spPr bwMode="auto">
            <a:xfrm>
              <a:off x="3125" y="2112"/>
              <a:ext cx="658" cy="644"/>
            </a:xfrm>
            <a:prstGeom prst="rect">
              <a:avLst/>
            </a:prstGeom>
            <a:solidFill>
              <a:schemeClr val="accent1"/>
            </a:solidFill>
            <a:ln w="9525">
              <a:solidFill>
                <a:schemeClr val="tx1"/>
              </a:solidFill>
              <a:miter lim="800000"/>
              <a:headEnd/>
              <a:tailEnd/>
            </a:ln>
          </p:spPr>
          <p:txBody>
            <a:bodyPr/>
            <a:lstStyle/>
            <a:p>
              <a:endParaRPr lang="zh-CN" altLang="en-US">
                <a:latin typeface="+mj-ea"/>
                <a:ea typeface="+mj-ea"/>
              </a:endParaRPr>
            </a:p>
          </p:txBody>
        </p:sp>
        <p:sp>
          <p:nvSpPr>
            <p:cNvPr id="58378" name="Rectangle 10"/>
            <p:cNvSpPr>
              <a:spLocks noChangeArrowheads="1"/>
            </p:cNvSpPr>
            <p:nvPr/>
          </p:nvSpPr>
          <p:spPr bwMode="auto">
            <a:xfrm>
              <a:off x="3233" y="2184"/>
              <a:ext cx="439" cy="214"/>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P</a:t>
              </a:r>
            </a:p>
          </p:txBody>
        </p:sp>
        <p:sp>
          <p:nvSpPr>
            <p:cNvPr id="58379" name="Rectangle 11"/>
            <p:cNvSpPr>
              <a:spLocks noChangeArrowheads="1"/>
            </p:cNvSpPr>
            <p:nvPr/>
          </p:nvSpPr>
          <p:spPr bwMode="auto">
            <a:xfrm>
              <a:off x="3125" y="2971"/>
              <a:ext cx="658" cy="644"/>
            </a:xfrm>
            <a:prstGeom prst="rect">
              <a:avLst/>
            </a:prstGeom>
            <a:solidFill>
              <a:schemeClr val="accent1"/>
            </a:solidFill>
            <a:ln w="9525">
              <a:solidFill>
                <a:schemeClr val="tx1"/>
              </a:solidFill>
              <a:miter lim="800000"/>
              <a:headEnd/>
              <a:tailEnd/>
            </a:ln>
          </p:spPr>
          <p:txBody>
            <a:bodyPr/>
            <a:lstStyle/>
            <a:p>
              <a:endParaRPr lang="zh-CN" altLang="en-US">
                <a:latin typeface="+mj-ea"/>
                <a:ea typeface="+mj-ea"/>
              </a:endParaRPr>
            </a:p>
          </p:txBody>
        </p:sp>
        <p:sp>
          <p:nvSpPr>
            <p:cNvPr id="58380" name="Rectangle 12"/>
            <p:cNvSpPr>
              <a:spLocks noChangeArrowheads="1"/>
            </p:cNvSpPr>
            <p:nvPr/>
          </p:nvSpPr>
          <p:spPr bwMode="auto">
            <a:xfrm>
              <a:off x="3233" y="3042"/>
              <a:ext cx="439" cy="215"/>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P</a:t>
              </a:r>
            </a:p>
          </p:txBody>
        </p:sp>
        <p:sp>
          <p:nvSpPr>
            <p:cNvPr id="58381" name="Line 13"/>
            <p:cNvSpPr>
              <a:spLocks noChangeShapeType="1"/>
            </p:cNvSpPr>
            <p:nvPr/>
          </p:nvSpPr>
          <p:spPr bwMode="auto">
            <a:xfrm>
              <a:off x="1295" y="2255"/>
              <a:ext cx="548" cy="1"/>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58382" name="Line 14"/>
            <p:cNvSpPr>
              <a:spLocks noChangeShapeType="1"/>
            </p:cNvSpPr>
            <p:nvPr/>
          </p:nvSpPr>
          <p:spPr bwMode="auto">
            <a:xfrm>
              <a:off x="3556" y="2255"/>
              <a:ext cx="768" cy="1"/>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58383" name="AutoShape 15"/>
            <p:cNvSpPr>
              <a:spLocks noChangeArrowheads="1"/>
            </p:cNvSpPr>
            <p:nvPr/>
          </p:nvSpPr>
          <p:spPr bwMode="auto">
            <a:xfrm>
              <a:off x="3448" y="2756"/>
              <a:ext cx="110" cy="215"/>
            </a:xfrm>
            <a:prstGeom prst="downArrow">
              <a:avLst>
                <a:gd name="adj1" fmla="val 50000"/>
                <a:gd name="adj2" fmla="val 48864"/>
              </a:avLst>
            </a:prstGeom>
            <a:solidFill>
              <a:schemeClr val="accent1"/>
            </a:solidFill>
            <a:ln w="9525">
              <a:solidFill>
                <a:schemeClr val="tx1"/>
              </a:solidFill>
              <a:miter lim="800000"/>
              <a:headEnd/>
              <a:tailEnd/>
            </a:ln>
          </p:spPr>
          <p:txBody>
            <a:bodyPr vert="eaVert"/>
            <a:lstStyle/>
            <a:p>
              <a:endParaRPr lang="zh-CN" altLang="en-US">
                <a:latin typeface="+mj-ea"/>
                <a:ea typeface="+mj-ea"/>
              </a:endParaRPr>
            </a:p>
          </p:txBody>
        </p:sp>
        <p:sp>
          <p:nvSpPr>
            <p:cNvPr id="58384" name="Line 16"/>
            <p:cNvSpPr>
              <a:spLocks noChangeShapeType="1"/>
            </p:cNvSpPr>
            <p:nvPr/>
          </p:nvSpPr>
          <p:spPr bwMode="auto">
            <a:xfrm flipV="1">
              <a:off x="3556" y="2541"/>
              <a:ext cx="768" cy="573"/>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58389" name="Text Box 21"/>
            <p:cNvSpPr txBox="1">
              <a:spLocks noChangeArrowheads="1"/>
            </p:cNvSpPr>
            <p:nvPr/>
          </p:nvSpPr>
          <p:spPr bwMode="auto">
            <a:xfrm>
              <a:off x="1461" y="2913"/>
              <a:ext cx="600" cy="269"/>
            </a:xfrm>
            <a:prstGeom prst="rect">
              <a:avLst/>
            </a:prstGeom>
            <a:noFill/>
            <a:ln w="9525">
              <a:noFill/>
              <a:miter lim="800000"/>
              <a:headEnd/>
              <a:tailEnd/>
            </a:ln>
            <a:effectLst/>
          </p:spPr>
          <p:txBody>
            <a:bodyPr wrap="none">
              <a:spAutoFit/>
            </a:bodyPr>
            <a:lstStyle/>
            <a:p>
              <a:r>
                <a:rPr lang="en-US" altLang="zh-CN" sz="2200">
                  <a:latin typeface="+mj-ea"/>
                  <a:ea typeface="+mj-ea"/>
                </a:rPr>
                <a:t> </a:t>
              </a:r>
              <a:r>
                <a:rPr lang="zh-CN" altLang="en-US" b="1">
                  <a:latin typeface="+mj-ea"/>
                  <a:ea typeface="+mj-ea"/>
                </a:rPr>
                <a:t>复制前</a:t>
              </a:r>
            </a:p>
          </p:txBody>
        </p:sp>
        <p:sp>
          <p:nvSpPr>
            <p:cNvPr id="58390" name="Text Box 22"/>
            <p:cNvSpPr txBox="1">
              <a:spLocks noChangeArrowheads="1"/>
            </p:cNvSpPr>
            <p:nvPr/>
          </p:nvSpPr>
          <p:spPr bwMode="auto">
            <a:xfrm>
              <a:off x="4195" y="3098"/>
              <a:ext cx="591" cy="231"/>
            </a:xfrm>
            <a:prstGeom prst="rect">
              <a:avLst/>
            </a:prstGeom>
            <a:noFill/>
            <a:ln w="9525">
              <a:noFill/>
              <a:miter lim="800000"/>
              <a:headEnd/>
              <a:tailEnd/>
            </a:ln>
            <a:effectLst/>
          </p:spPr>
          <p:txBody>
            <a:bodyPr wrap="none">
              <a:spAutoFit/>
            </a:bodyPr>
            <a:lstStyle/>
            <a:p>
              <a:r>
                <a:rPr lang="zh-CN" altLang="en-US" b="1">
                  <a:latin typeface="+mj-ea"/>
                  <a:ea typeface="+mj-ea"/>
                </a:rPr>
                <a:t>复制后</a:t>
              </a:r>
              <a:r>
                <a:rPr lang="zh-CN" altLang="en-US">
                  <a:latin typeface="+mj-ea"/>
                  <a:ea typeface="+mj-ea"/>
                </a:rPr>
                <a:t> </a:t>
              </a:r>
            </a:p>
          </p:txBody>
        </p:sp>
      </p:grpSp>
      <p:sp>
        <p:nvSpPr>
          <p:cNvPr id="58393" name="Rectangle 25"/>
          <p:cNvSpPr>
            <a:spLocks noChangeArrowheads="1"/>
          </p:cNvSpPr>
          <p:nvPr/>
        </p:nvSpPr>
        <p:spPr bwMode="auto">
          <a:xfrm>
            <a:off x="1786597" y="4797425"/>
            <a:ext cx="6889091" cy="1446550"/>
          </a:xfrm>
          <a:prstGeom prst="rect">
            <a:avLst/>
          </a:prstGeom>
          <a:noFill/>
          <a:ln w="9525">
            <a:noFill/>
            <a:miter lim="800000"/>
            <a:headEnd/>
            <a:tailEnd/>
          </a:ln>
          <a:effectLst/>
        </p:spPr>
        <p:txBody>
          <a:bodyPr wrap="square">
            <a:spAutoFit/>
          </a:bodyPr>
          <a:lstStyle/>
          <a:p>
            <a:r>
              <a:rPr kumimoji="1" lang="en-US" altLang="zh-CN" sz="2200" b="1" dirty="0">
                <a:latin typeface="+mj-ea"/>
                <a:ea typeface="+mj-ea"/>
              </a:rPr>
              <a:t>       </a:t>
            </a:r>
            <a:r>
              <a:rPr kumimoji="1" lang="zh-CN" altLang="en-US" sz="2200" b="1" dirty="0">
                <a:latin typeface="+mj-ea"/>
                <a:ea typeface="+mj-ea"/>
              </a:rPr>
              <a:t>如果类中有一个数据成员为指针，该类的一个对象</a:t>
            </a:r>
            <a:r>
              <a:rPr kumimoji="1" lang="en-US" altLang="zh-CN" sz="2200" b="1" dirty="0">
                <a:latin typeface="+mj-ea"/>
                <a:ea typeface="+mj-ea"/>
              </a:rPr>
              <a:t>obj1</a:t>
            </a:r>
            <a:r>
              <a:rPr kumimoji="1" lang="zh-CN" altLang="en-US" sz="2200" b="1" dirty="0">
                <a:latin typeface="+mj-ea"/>
                <a:ea typeface="+mj-ea"/>
              </a:rPr>
              <a:t>中的这个指针</a:t>
            </a:r>
            <a:r>
              <a:rPr kumimoji="1" lang="en-US" altLang="zh-CN" sz="2200" b="1" dirty="0">
                <a:latin typeface="+mj-ea"/>
                <a:ea typeface="+mj-ea"/>
              </a:rPr>
              <a:t>p</a:t>
            </a:r>
            <a:r>
              <a:rPr kumimoji="1" lang="zh-CN" altLang="en-US" sz="2200" b="1" dirty="0">
                <a:latin typeface="+mj-ea"/>
                <a:ea typeface="+mj-ea"/>
              </a:rPr>
              <a:t>，指向了动态分配的一个</a:t>
            </a:r>
            <a:r>
              <a:rPr lang="zh-CN" altLang="en-US" sz="2200" b="1" dirty="0">
                <a:latin typeface="+mj-ea"/>
                <a:ea typeface="+mj-ea"/>
              </a:rPr>
              <a:t>自由存储区</a:t>
            </a:r>
            <a:r>
              <a:rPr kumimoji="1" lang="zh-CN" altLang="en-US" sz="2200" b="1" dirty="0" smtClean="0">
                <a:latin typeface="+mj-ea"/>
                <a:ea typeface="+mj-ea"/>
              </a:rPr>
              <a:t>对象。如果</a:t>
            </a:r>
            <a:r>
              <a:rPr kumimoji="1" lang="zh-CN" altLang="en-US" sz="2200" b="1" dirty="0">
                <a:latin typeface="+mj-ea"/>
                <a:ea typeface="+mj-ea"/>
              </a:rPr>
              <a:t>用</a:t>
            </a:r>
            <a:r>
              <a:rPr kumimoji="1" lang="en-US" altLang="zh-CN" sz="2200" b="1" dirty="0">
                <a:latin typeface="+mj-ea"/>
                <a:ea typeface="+mj-ea"/>
              </a:rPr>
              <a:t>obj1</a:t>
            </a:r>
            <a:r>
              <a:rPr kumimoji="1" lang="zh-CN" altLang="en-US" sz="2200" b="1" dirty="0">
                <a:latin typeface="+mj-ea"/>
                <a:ea typeface="+mj-ea"/>
              </a:rPr>
              <a:t>按成员复制了一个对象</a:t>
            </a:r>
            <a:r>
              <a:rPr kumimoji="1" lang="en-US" altLang="zh-CN" sz="2200" b="1" dirty="0">
                <a:latin typeface="+mj-ea"/>
                <a:ea typeface="+mj-ea"/>
              </a:rPr>
              <a:t>obj2</a:t>
            </a:r>
            <a:r>
              <a:rPr kumimoji="1" lang="zh-CN" altLang="en-US" sz="2200" b="1" dirty="0">
                <a:latin typeface="+mj-ea"/>
                <a:ea typeface="+mj-ea"/>
              </a:rPr>
              <a:t>，这时</a:t>
            </a:r>
            <a:r>
              <a:rPr kumimoji="1" lang="en-US" altLang="zh-CN" sz="2200" b="1" dirty="0">
                <a:latin typeface="+mj-ea"/>
                <a:ea typeface="+mj-ea"/>
              </a:rPr>
              <a:t>obj2.p</a:t>
            </a:r>
            <a:r>
              <a:rPr kumimoji="1" lang="zh-CN" altLang="en-US" sz="2200" b="1" dirty="0">
                <a:latin typeface="+mj-ea"/>
                <a:ea typeface="+mj-ea"/>
              </a:rPr>
              <a:t>也指向同一个</a:t>
            </a:r>
            <a:r>
              <a:rPr lang="zh-CN" altLang="en-US" sz="2200" b="1" dirty="0">
                <a:latin typeface="+mj-ea"/>
                <a:ea typeface="+mj-ea"/>
              </a:rPr>
              <a:t>自由存储区</a:t>
            </a:r>
            <a:r>
              <a:rPr kumimoji="1" lang="zh-CN" altLang="en-US" sz="2200" b="1" dirty="0">
                <a:latin typeface="+mj-ea"/>
                <a:ea typeface="+mj-ea"/>
              </a:rPr>
              <a:t>对象。</a:t>
            </a:r>
          </a:p>
        </p:txBody>
      </p:sp>
      <p:sp>
        <p:nvSpPr>
          <p:cNvPr id="58394" name="Rectangle 26"/>
          <p:cNvSpPr>
            <a:spLocks noChangeArrowheads="1"/>
          </p:cNvSpPr>
          <p:nvPr/>
        </p:nvSpPr>
        <p:spPr bwMode="auto">
          <a:xfrm>
            <a:off x="684213" y="2924175"/>
            <a:ext cx="760144" cy="400110"/>
          </a:xfrm>
          <a:prstGeom prst="rect">
            <a:avLst/>
          </a:prstGeom>
          <a:noFill/>
          <a:ln w="9525">
            <a:noFill/>
            <a:miter lim="800000"/>
            <a:headEnd/>
            <a:tailEnd/>
          </a:ln>
          <a:effectLst/>
        </p:spPr>
        <p:txBody>
          <a:bodyPr wrap="none">
            <a:spAutoFit/>
          </a:bodyPr>
          <a:lstStyle/>
          <a:p>
            <a:r>
              <a:rPr kumimoji="1" lang="en-US" altLang="zh-CN" sz="2000" b="1">
                <a:latin typeface="+mj-ea"/>
                <a:ea typeface="+mj-ea"/>
              </a:rPr>
              <a:t>obj1</a:t>
            </a:r>
          </a:p>
        </p:txBody>
      </p:sp>
      <p:sp>
        <p:nvSpPr>
          <p:cNvPr id="58395" name="Rectangle 27"/>
          <p:cNvSpPr>
            <a:spLocks noChangeArrowheads="1"/>
          </p:cNvSpPr>
          <p:nvPr/>
        </p:nvSpPr>
        <p:spPr bwMode="auto">
          <a:xfrm>
            <a:off x="4211638" y="2924175"/>
            <a:ext cx="760144" cy="400110"/>
          </a:xfrm>
          <a:prstGeom prst="rect">
            <a:avLst/>
          </a:prstGeom>
          <a:noFill/>
          <a:ln w="9525">
            <a:noFill/>
            <a:miter lim="800000"/>
            <a:headEnd/>
            <a:tailEnd/>
          </a:ln>
          <a:effectLst/>
        </p:spPr>
        <p:txBody>
          <a:bodyPr wrap="none">
            <a:spAutoFit/>
          </a:bodyPr>
          <a:lstStyle/>
          <a:p>
            <a:r>
              <a:rPr kumimoji="1" lang="en-US" altLang="zh-CN" sz="2000" b="1">
                <a:latin typeface="+mj-ea"/>
                <a:ea typeface="+mj-ea"/>
              </a:rPr>
              <a:t>obj1</a:t>
            </a:r>
          </a:p>
        </p:txBody>
      </p:sp>
      <p:sp>
        <p:nvSpPr>
          <p:cNvPr id="58396" name="Rectangle 28"/>
          <p:cNvSpPr>
            <a:spLocks noChangeArrowheads="1"/>
          </p:cNvSpPr>
          <p:nvPr/>
        </p:nvSpPr>
        <p:spPr bwMode="auto">
          <a:xfrm>
            <a:off x="4211638" y="4292600"/>
            <a:ext cx="760144" cy="400110"/>
          </a:xfrm>
          <a:prstGeom prst="rect">
            <a:avLst/>
          </a:prstGeom>
          <a:noFill/>
          <a:ln w="9525">
            <a:noFill/>
            <a:miter lim="800000"/>
            <a:headEnd/>
            <a:tailEnd/>
          </a:ln>
          <a:effectLst/>
        </p:spPr>
        <p:txBody>
          <a:bodyPr wrap="none">
            <a:spAutoFit/>
          </a:bodyPr>
          <a:lstStyle/>
          <a:p>
            <a:r>
              <a:rPr kumimoji="1" lang="en-US" altLang="zh-CN" sz="2000" b="1">
                <a:latin typeface="+mj-ea"/>
                <a:ea typeface="+mj-ea"/>
              </a:rPr>
              <a:t>obj2</a:t>
            </a:r>
          </a:p>
        </p:txBody>
      </p:sp>
      <p:sp>
        <p:nvSpPr>
          <p:cNvPr id="27" name="标题 26"/>
          <p:cNvSpPr>
            <a:spLocks noGrp="1"/>
          </p:cNvSpPr>
          <p:nvPr>
            <p:ph type="title"/>
          </p:nvPr>
        </p:nvSpPr>
        <p:spPr/>
        <p:txBody>
          <a:bodyPr/>
          <a:lstStyle/>
          <a:p>
            <a:r>
              <a:rPr lang="zh-CN" altLang="en-US" dirty="0" smtClean="0"/>
              <a:t>浅复制的问题</a:t>
            </a:r>
            <a:endParaRPr lang="zh-CN" altLang="en-US" dirty="0"/>
          </a:p>
        </p:txBody>
      </p:sp>
    </p:spTree>
    <p:extLst>
      <p:ext uri="{BB962C8B-B14F-4D97-AF65-F5344CB8AC3E}">
        <p14:creationId xmlns:p14="http://schemas.microsoft.com/office/powerpoint/2010/main" val="6084804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8385"/>
                                        </p:tgtEl>
                                        <p:attrNameLst>
                                          <p:attrName>style.visibility</p:attrName>
                                        </p:attrNameLst>
                                      </p:cBhvr>
                                      <p:to>
                                        <p:strVal val="visible"/>
                                      </p:to>
                                    </p:set>
                                    <p:anim calcmode="lin" valueType="num">
                                      <p:cBhvr>
                                        <p:cTn id="7" dur="2000" fill="hold"/>
                                        <p:tgtEl>
                                          <p:spTgt spid="58385"/>
                                        </p:tgtEl>
                                        <p:attrNameLst>
                                          <p:attrName>ppt_w</p:attrName>
                                        </p:attrNameLst>
                                      </p:cBhvr>
                                      <p:tavLst>
                                        <p:tav tm="0">
                                          <p:val>
                                            <p:fltVal val="0"/>
                                          </p:val>
                                        </p:tav>
                                        <p:tav tm="100000">
                                          <p:val>
                                            <p:strVal val="#ppt_w"/>
                                          </p:val>
                                        </p:tav>
                                      </p:tavLst>
                                    </p:anim>
                                    <p:anim calcmode="lin" valueType="num">
                                      <p:cBhvr>
                                        <p:cTn id="8" dur="2000" fill="hold"/>
                                        <p:tgtEl>
                                          <p:spTgt spid="58385"/>
                                        </p:tgtEl>
                                        <p:attrNameLst>
                                          <p:attrName>ppt_h</p:attrName>
                                        </p:attrNameLst>
                                      </p:cBhvr>
                                      <p:tavLst>
                                        <p:tav tm="0">
                                          <p:val>
                                            <p:fltVal val="0"/>
                                          </p:val>
                                        </p:tav>
                                        <p:tav tm="100000">
                                          <p:val>
                                            <p:strVal val="#ppt_h"/>
                                          </p:val>
                                        </p:tav>
                                      </p:tavLst>
                                    </p:anim>
                                    <p:animEffect transition="in" filter="fade">
                                      <p:cBhvr>
                                        <p:cTn id="9" dur="2000"/>
                                        <p:tgtEl>
                                          <p:spTgt spid="58385"/>
                                        </p:tgtEl>
                                      </p:cBhvr>
                                    </p:animEffect>
                                  </p:childTnLst>
                                </p:cTn>
                              </p:par>
                              <p:par>
                                <p:cTn id="10" presetID="53"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fltVal val="0"/>
                                          </p:val>
                                        </p:tav>
                                        <p:tav tm="100000">
                                          <p:val>
                                            <p:strVal val="#ppt_h"/>
                                          </p:val>
                                        </p:tav>
                                      </p:tavLst>
                                    </p:anim>
                                    <p:animEffect transition="in" filter="fade">
                                      <p:cBhvr>
                                        <p:cTn id="14" dur="2000"/>
                                        <p:tgtEl>
                                          <p:spTgt spid="2"/>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58394"/>
                                        </p:tgtEl>
                                        <p:attrNameLst>
                                          <p:attrName>style.visibility</p:attrName>
                                        </p:attrNameLst>
                                      </p:cBhvr>
                                      <p:to>
                                        <p:strVal val="visible"/>
                                      </p:to>
                                    </p:set>
                                    <p:anim calcmode="lin" valueType="num">
                                      <p:cBhvr>
                                        <p:cTn id="17" dur="2000" fill="hold"/>
                                        <p:tgtEl>
                                          <p:spTgt spid="58394"/>
                                        </p:tgtEl>
                                        <p:attrNameLst>
                                          <p:attrName>ppt_w</p:attrName>
                                        </p:attrNameLst>
                                      </p:cBhvr>
                                      <p:tavLst>
                                        <p:tav tm="0">
                                          <p:val>
                                            <p:fltVal val="0"/>
                                          </p:val>
                                        </p:tav>
                                        <p:tav tm="100000">
                                          <p:val>
                                            <p:strVal val="#ppt_w"/>
                                          </p:val>
                                        </p:tav>
                                      </p:tavLst>
                                    </p:anim>
                                    <p:anim calcmode="lin" valueType="num">
                                      <p:cBhvr>
                                        <p:cTn id="18" dur="2000" fill="hold"/>
                                        <p:tgtEl>
                                          <p:spTgt spid="58394"/>
                                        </p:tgtEl>
                                        <p:attrNameLst>
                                          <p:attrName>ppt_h</p:attrName>
                                        </p:attrNameLst>
                                      </p:cBhvr>
                                      <p:tavLst>
                                        <p:tav tm="0">
                                          <p:val>
                                            <p:fltVal val="0"/>
                                          </p:val>
                                        </p:tav>
                                        <p:tav tm="100000">
                                          <p:val>
                                            <p:strVal val="#ppt_h"/>
                                          </p:val>
                                        </p:tav>
                                      </p:tavLst>
                                    </p:anim>
                                    <p:animEffect transition="in" filter="fade">
                                      <p:cBhvr>
                                        <p:cTn id="19" dur="2000"/>
                                        <p:tgtEl>
                                          <p:spTgt spid="58394"/>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58395"/>
                                        </p:tgtEl>
                                        <p:attrNameLst>
                                          <p:attrName>style.visibility</p:attrName>
                                        </p:attrNameLst>
                                      </p:cBhvr>
                                      <p:to>
                                        <p:strVal val="visible"/>
                                      </p:to>
                                    </p:set>
                                    <p:anim calcmode="lin" valueType="num">
                                      <p:cBhvr>
                                        <p:cTn id="22" dur="2000" fill="hold"/>
                                        <p:tgtEl>
                                          <p:spTgt spid="58395"/>
                                        </p:tgtEl>
                                        <p:attrNameLst>
                                          <p:attrName>ppt_w</p:attrName>
                                        </p:attrNameLst>
                                      </p:cBhvr>
                                      <p:tavLst>
                                        <p:tav tm="0">
                                          <p:val>
                                            <p:fltVal val="0"/>
                                          </p:val>
                                        </p:tav>
                                        <p:tav tm="100000">
                                          <p:val>
                                            <p:strVal val="#ppt_w"/>
                                          </p:val>
                                        </p:tav>
                                      </p:tavLst>
                                    </p:anim>
                                    <p:anim calcmode="lin" valueType="num">
                                      <p:cBhvr>
                                        <p:cTn id="23" dur="2000" fill="hold"/>
                                        <p:tgtEl>
                                          <p:spTgt spid="58395"/>
                                        </p:tgtEl>
                                        <p:attrNameLst>
                                          <p:attrName>ppt_h</p:attrName>
                                        </p:attrNameLst>
                                      </p:cBhvr>
                                      <p:tavLst>
                                        <p:tav tm="0">
                                          <p:val>
                                            <p:fltVal val="0"/>
                                          </p:val>
                                        </p:tav>
                                        <p:tav tm="100000">
                                          <p:val>
                                            <p:strVal val="#ppt_h"/>
                                          </p:val>
                                        </p:tav>
                                      </p:tavLst>
                                    </p:anim>
                                    <p:animEffect transition="in" filter="fade">
                                      <p:cBhvr>
                                        <p:cTn id="24" dur="2000"/>
                                        <p:tgtEl>
                                          <p:spTgt spid="58395"/>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58396"/>
                                        </p:tgtEl>
                                        <p:attrNameLst>
                                          <p:attrName>style.visibility</p:attrName>
                                        </p:attrNameLst>
                                      </p:cBhvr>
                                      <p:to>
                                        <p:strVal val="visible"/>
                                      </p:to>
                                    </p:set>
                                    <p:anim calcmode="lin" valueType="num">
                                      <p:cBhvr>
                                        <p:cTn id="27" dur="2000" fill="hold"/>
                                        <p:tgtEl>
                                          <p:spTgt spid="58396"/>
                                        </p:tgtEl>
                                        <p:attrNameLst>
                                          <p:attrName>ppt_w</p:attrName>
                                        </p:attrNameLst>
                                      </p:cBhvr>
                                      <p:tavLst>
                                        <p:tav tm="0">
                                          <p:val>
                                            <p:fltVal val="0"/>
                                          </p:val>
                                        </p:tav>
                                        <p:tav tm="100000">
                                          <p:val>
                                            <p:strVal val="#ppt_w"/>
                                          </p:val>
                                        </p:tav>
                                      </p:tavLst>
                                    </p:anim>
                                    <p:anim calcmode="lin" valueType="num">
                                      <p:cBhvr>
                                        <p:cTn id="28" dur="2000" fill="hold"/>
                                        <p:tgtEl>
                                          <p:spTgt spid="58396"/>
                                        </p:tgtEl>
                                        <p:attrNameLst>
                                          <p:attrName>ppt_h</p:attrName>
                                        </p:attrNameLst>
                                      </p:cBhvr>
                                      <p:tavLst>
                                        <p:tav tm="0">
                                          <p:val>
                                            <p:fltVal val="0"/>
                                          </p:val>
                                        </p:tav>
                                        <p:tav tm="100000">
                                          <p:val>
                                            <p:strVal val="#ppt_h"/>
                                          </p:val>
                                        </p:tav>
                                      </p:tavLst>
                                    </p:anim>
                                    <p:animEffect transition="in" filter="fade">
                                      <p:cBhvr>
                                        <p:cTn id="29" dur="2000"/>
                                        <p:tgtEl>
                                          <p:spTgt spid="58396"/>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58393"/>
                                        </p:tgtEl>
                                        <p:attrNameLst>
                                          <p:attrName>style.visibility</p:attrName>
                                        </p:attrNameLst>
                                      </p:cBhvr>
                                      <p:to>
                                        <p:strVal val="visible"/>
                                      </p:to>
                                    </p:set>
                                    <p:animEffect transition="in" filter="diamond(in)">
                                      <p:cBhvr>
                                        <p:cTn id="34" dur="2000"/>
                                        <p:tgtEl>
                                          <p:spTgt spid="58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5" grpId="0"/>
      <p:bldP spid="58393" grpId="0"/>
      <p:bldP spid="58394" grpId="0"/>
      <p:bldP spid="58395" grpId="0"/>
      <p:bldP spid="5839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351985" y="1430729"/>
            <a:ext cx="5113338" cy="2154436"/>
          </a:xfrm>
          <a:prstGeom prst="rect">
            <a:avLst/>
          </a:prstGeom>
          <a:noFill/>
          <a:ln w="9525">
            <a:noFill/>
            <a:miter lim="800000"/>
            <a:headEnd/>
            <a:tailEnd/>
          </a:ln>
          <a:effectLst/>
        </p:spPr>
        <p:txBody>
          <a:bodyPr>
            <a:spAutoFit/>
          </a:bodyPr>
          <a:lstStyle/>
          <a:p>
            <a:pPr>
              <a:spcBef>
                <a:spcPct val="50000"/>
              </a:spcBef>
            </a:pPr>
            <a:r>
              <a:rPr kumimoji="1" lang="zh-CN" altLang="en-US" sz="2400" b="1" dirty="0">
                <a:latin typeface="+mj-ea"/>
                <a:ea typeface="+mj-ea"/>
              </a:rPr>
              <a:t>　　</a:t>
            </a:r>
            <a:r>
              <a:rPr kumimoji="1" lang="zh-CN" altLang="en-US" sz="2200" b="1" dirty="0">
                <a:latin typeface="+mj-ea"/>
                <a:ea typeface="+mj-ea"/>
              </a:rPr>
              <a:t>当</a:t>
            </a:r>
            <a:r>
              <a:rPr kumimoji="1" lang="zh-CN" altLang="en-US" sz="2200" b="1" dirty="0">
                <a:solidFill>
                  <a:srgbClr val="FF0000"/>
                </a:solidFill>
                <a:latin typeface="+mj-ea"/>
                <a:ea typeface="+mj-ea"/>
              </a:rPr>
              <a:t>浅复制</a:t>
            </a:r>
            <a:r>
              <a:rPr kumimoji="1" lang="zh-CN" altLang="en-US" sz="2200" b="1" dirty="0">
                <a:latin typeface="+mj-ea"/>
                <a:ea typeface="+mj-ea"/>
              </a:rPr>
              <a:t>析构时，如用默认的析构函数，则动态分配的</a:t>
            </a:r>
            <a:r>
              <a:rPr lang="zh-CN" altLang="en-US" sz="2200" b="1" dirty="0">
                <a:latin typeface="+mj-ea"/>
                <a:ea typeface="+mj-ea"/>
              </a:rPr>
              <a:t>自由存储区</a:t>
            </a:r>
            <a:r>
              <a:rPr kumimoji="1" lang="zh-CN" altLang="en-US" sz="2200" b="1" dirty="0">
                <a:latin typeface="+mj-ea"/>
                <a:ea typeface="+mj-ea"/>
              </a:rPr>
              <a:t>对象不能回收。如果在析构函数中有“</a:t>
            </a:r>
            <a:r>
              <a:rPr kumimoji="1" lang="en-US" altLang="zh-CN" sz="2200" b="1" dirty="0">
                <a:latin typeface="+mj-ea"/>
                <a:ea typeface="+mj-ea"/>
              </a:rPr>
              <a:t>delete p;”</a:t>
            </a:r>
            <a:r>
              <a:rPr kumimoji="1" lang="zh-CN" altLang="en-US" sz="2200" b="1" dirty="0">
                <a:latin typeface="+mj-ea"/>
                <a:ea typeface="+mj-ea"/>
              </a:rPr>
              <a:t>语句，则如果先析构函数</a:t>
            </a:r>
            <a:r>
              <a:rPr kumimoji="1" lang="en-US" altLang="zh-CN" sz="2200" b="1" dirty="0">
                <a:latin typeface="+mj-ea"/>
                <a:ea typeface="+mj-ea"/>
              </a:rPr>
              <a:t>obj1</a:t>
            </a:r>
            <a:r>
              <a:rPr kumimoji="1" lang="zh-CN" altLang="en-US" sz="2200" b="1" dirty="0">
                <a:latin typeface="+mj-ea"/>
                <a:ea typeface="+mj-ea"/>
              </a:rPr>
              <a:t>时，</a:t>
            </a:r>
            <a:r>
              <a:rPr lang="zh-CN" altLang="en-US" sz="2200" b="1" dirty="0">
                <a:latin typeface="+mj-ea"/>
                <a:ea typeface="+mj-ea"/>
              </a:rPr>
              <a:t>自由存储区</a:t>
            </a:r>
            <a:r>
              <a:rPr kumimoji="1" lang="zh-CN" altLang="en-US" sz="2200" b="1" dirty="0">
                <a:latin typeface="+mj-ea"/>
                <a:ea typeface="+mj-ea"/>
              </a:rPr>
              <a:t>对象已经释放，以后再析构</a:t>
            </a:r>
            <a:r>
              <a:rPr kumimoji="1" lang="en-US" altLang="zh-CN" sz="2200" b="1" dirty="0">
                <a:latin typeface="+mj-ea"/>
                <a:ea typeface="+mj-ea"/>
              </a:rPr>
              <a:t>obj2</a:t>
            </a:r>
            <a:r>
              <a:rPr kumimoji="1" lang="zh-CN" altLang="en-US" sz="2200" b="1" dirty="0">
                <a:latin typeface="+mj-ea"/>
                <a:ea typeface="+mj-ea"/>
              </a:rPr>
              <a:t>时出现了二次释放的问题。</a:t>
            </a:r>
          </a:p>
        </p:txBody>
      </p:sp>
      <p:sp>
        <p:nvSpPr>
          <p:cNvPr id="59397" name="Rectangle 5"/>
          <p:cNvSpPr>
            <a:spLocks noChangeArrowheads="1"/>
          </p:cNvSpPr>
          <p:nvPr/>
        </p:nvSpPr>
        <p:spPr bwMode="auto">
          <a:xfrm>
            <a:off x="7586663" y="1773238"/>
            <a:ext cx="847725" cy="1566862"/>
          </a:xfrm>
          <a:prstGeom prst="rect">
            <a:avLst/>
          </a:prstGeom>
          <a:solidFill>
            <a:schemeClr val="accent1"/>
          </a:solidFill>
          <a:ln w="9525">
            <a:solidFill>
              <a:schemeClr val="tx1"/>
            </a:solidFill>
            <a:miter lim="800000"/>
            <a:headEnd/>
            <a:tailEnd/>
          </a:ln>
        </p:spPr>
        <p:txBody>
          <a:bodyPr/>
          <a:lstStyle/>
          <a:p>
            <a:pPr algn="just" eaLnBrk="0" hangingPunct="0"/>
            <a:r>
              <a:rPr lang="zh-CN" altLang="en-US" b="1">
                <a:latin typeface="+mj-ea"/>
                <a:ea typeface="+mj-ea"/>
              </a:rPr>
              <a:t>自由存储区对象</a:t>
            </a:r>
          </a:p>
        </p:txBody>
      </p:sp>
      <p:sp>
        <p:nvSpPr>
          <p:cNvPr id="59398" name="Rectangle 6"/>
          <p:cNvSpPr>
            <a:spLocks noChangeArrowheads="1"/>
          </p:cNvSpPr>
          <p:nvPr/>
        </p:nvSpPr>
        <p:spPr bwMode="auto">
          <a:xfrm>
            <a:off x="5724525" y="1773238"/>
            <a:ext cx="1016000" cy="1566862"/>
          </a:xfrm>
          <a:prstGeom prst="rect">
            <a:avLst/>
          </a:prstGeom>
          <a:solidFill>
            <a:schemeClr val="accent1"/>
          </a:solidFill>
          <a:ln w="9525">
            <a:solidFill>
              <a:schemeClr val="tx1"/>
            </a:solidFill>
            <a:miter lim="800000"/>
            <a:headEnd/>
            <a:tailEnd/>
          </a:ln>
        </p:spPr>
        <p:txBody>
          <a:bodyPr/>
          <a:lstStyle/>
          <a:p>
            <a:endParaRPr lang="zh-CN" altLang="en-US">
              <a:latin typeface="+mj-ea"/>
              <a:ea typeface="+mj-ea"/>
            </a:endParaRPr>
          </a:p>
        </p:txBody>
      </p:sp>
      <p:sp>
        <p:nvSpPr>
          <p:cNvPr id="59399" name="Rectangle 7"/>
          <p:cNvSpPr>
            <a:spLocks noChangeArrowheads="1"/>
          </p:cNvSpPr>
          <p:nvPr/>
        </p:nvSpPr>
        <p:spPr bwMode="auto">
          <a:xfrm>
            <a:off x="5894388" y="1947863"/>
            <a:ext cx="676275" cy="522287"/>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P</a:t>
            </a:r>
          </a:p>
        </p:txBody>
      </p:sp>
      <p:sp>
        <p:nvSpPr>
          <p:cNvPr id="59400" name="Rectangle 8"/>
          <p:cNvSpPr>
            <a:spLocks noChangeArrowheads="1"/>
          </p:cNvSpPr>
          <p:nvPr/>
        </p:nvSpPr>
        <p:spPr bwMode="auto">
          <a:xfrm>
            <a:off x="5724525" y="3863975"/>
            <a:ext cx="1016000" cy="1566863"/>
          </a:xfrm>
          <a:prstGeom prst="rect">
            <a:avLst/>
          </a:prstGeom>
          <a:solidFill>
            <a:schemeClr val="accent1"/>
          </a:solidFill>
          <a:ln w="9525">
            <a:solidFill>
              <a:schemeClr val="tx1"/>
            </a:solidFill>
            <a:miter lim="800000"/>
            <a:headEnd/>
            <a:tailEnd/>
          </a:ln>
        </p:spPr>
        <p:txBody>
          <a:bodyPr/>
          <a:lstStyle/>
          <a:p>
            <a:endParaRPr lang="zh-CN" altLang="en-US">
              <a:latin typeface="+mj-ea"/>
              <a:ea typeface="+mj-ea"/>
            </a:endParaRPr>
          </a:p>
        </p:txBody>
      </p:sp>
      <p:sp>
        <p:nvSpPr>
          <p:cNvPr id="59401" name="Rectangle 9"/>
          <p:cNvSpPr>
            <a:spLocks noChangeArrowheads="1"/>
          </p:cNvSpPr>
          <p:nvPr/>
        </p:nvSpPr>
        <p:spPr bwMode="auto">
          <a:xfrm>
            <a:off x="5894388" y="4037013"/>
            <a:ext cx="676275" cy="522287"/>
          </a:xfrm>
          <a:prstGeom prst="rect">
            <a:avLst/>
          </a:prstGeom>
          <a:solidFill>
            <a:schemeClr val="accent1"/>
          </a:solidFill>
          <a:ln w="9525">
            <a:solidFill>
              <a:schemeClr val="tx1"/>
            </a:solidFill>
            <a:miter lim="800000"/>
            <a:headEnd/>
            <a:tailEnd/>
          </a:ln>
        </p:spPr>
        <p:txBody>
          <a:bodyPr/>
          <a:lstStyle/>
          <a:p>
            <a:pPr algn="just" eaLnBrk="0" hangingPunct="0"/>
            <a:r>
              <a:rPr lang="en-US" altLang="zh-CN" b="1">
                <a:latin typeface="+mj-ea"/>
                <a:ea typeface="+mj-ea"/>
              </a:rPr>
              <a:t>P</a:t>
            </a:r>
          </a:p>
        </p:txBody>
      </p:sp>
      <p:sp>
        <p:nvSpPr>
          <p:cNvPr id="59402" name="Line 10"/>
          <p:cNvSpPr>
            <a:spLocks noChangeShapeType="1"/>
          </p:cNvSpPr>
          <p:nvPr/>
        </p:nvSpPr>
        <p:spPr bwMode="auto">
          <a:xfrm>
            <a:off x="6402388" y="2120900"/>
            <a:ext cx="1184275"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59403" name="Rectangle 11"/>
          <p:cNvSpPr>
            <a:spLocks noChangeArrowheads="1"/>
          </p:cNvSpPr>
          <p:nvPr/>
        </p:nvSpPr>
        <p:spPr bwMode="auto">
          <a:xfrm>
            <a:off x="7586663" y="3863975"/>
            <a:ext cx="847725" cy="1566863"/>
          </a:xfrm>
          <a:prstGeom prst="rect">
            <a:avLst/>
          </a:prstGeom>
          <a:solidFill>
            <a:schemeClr val="accent1"/>
          </a:solidFill>
          <a:ln w="9525">
            <a:solidFill>
              <a:schemeClr val="tx1"/>
            </a:solidFill>
            <a:miter lim="800000"/>
            <a:headEnd/>
            <a:tailEnd/>
          </a:ln>
        </p:spPr>
        <p:txBody>
          <a:bodyPr/>
          <a:lstStyle/>
          <a:p>
            <a:pPr algn="just" eaLnBrk="0" hangingPunct="0"/>
            <a:r>
              <a:rPr lang="zh-CN" altLang="en-US" b="1">
                <a:latin typeface="+mj-ea"/>
                <a:ea typeface="+mj-ea"/>
              </a:rPr>
              <a:t>自由存储区对象</a:t>
            </a:r>
          </a:p>
        </p:txBody>
      </p:sp>
      <p:sp>
        <p:nvSpPr>
          <p:cNvPr id="59404" name="Line 12"/>
          <p:cNvSpPr>
            <a:spLocks noChangeShapeType="1"/>
          </p:cNvSpPr>
          <p:nvPr/>
        </p:nvSpPr>
        <p:spPr bwMode="auto">
          <a:xfrm>
            <a:off x="6402388" y="4211638"/>
            <a:ext cx="1184275"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59405" name="AutoShape 13"/>
          <p:cNvSpPr>
            <a:spLocks noChangeArrowheads="1"/>
          </p:cNvSpPr>
          <p:nvPr/>
        </p:nvSpPr>
        <p:spPr bwMode="auto">
          <a:xfrm>
            <a:off x="8434388" y="2992438"/>
            <a:ext cx="338137" cy="1219200"/>
          </a:xfrm>
          <a:prstGeom prst="curvedLeftArrow">
            <a:avLst>
              <a:gd name="adj1" fmla="val 72113"/>
              <a:gd name="adj2" fmla="val 144226"/>
              <a:gd name="adj3" fmla="val 33333"/>
            </a:avLst>
          </a:prstGeom>
          <a:solidFill>
            <a:srgbClr val="FFFFFF"/>
          </a:solidFill>
          <a:ln w="9525">
            <a:solidFill>
              <a:srgbClr val="000000"/>
            </a:solidFill>
            <a:miter lim="800000"/>
            <a:headEnd/>
            <a:tailEnd/>
          </a:ln>
        </p:spPr>
        <p:txBody>
          <a:bodyPr/>
          <a:lstStyle/>
          <a:p>
            <a:endParaRPr lang="zh-CN" altLang="en-US">
              <a:latin typeface="+mj-ea"/>
              <a:ea typeface="+mj-ea"/>
            </a:endParaRPr>
          </a:p>
        </p:txBody>
      </p:sp>
      <p:sp>
        <p:nvSpPr>
          <p:cNvPr id="59406" name="AutoShape 14"/>
          <p:cNvSpPr>
            <a:spLocks noChangeArrowheads="1"/>
          </p:cNvSpPr>
          <p:nvPr/>
        </p:nvSpPr>
        <p:spPr bwMode="auto">
          <a:xfrm>
            <a:off x="6740525" y="2992438"/>
            <a:ext cx="338138" cy="1219200"/>
          </a:xfrm>
          <a:prstGeom prst="curvedLeftArrow">
            <a:avLst>
              <a:gd name="adj1" fmla="val 72113"/>
              <a:gd name="adj2" fmla="val 144225"/>
              <a:gd name="adj3" fmla="val 33333"/>
            </a:avLst>
          </a:prstGeom>
          <a:solidFill>
            <a:srgbClr val="FFFFFF"/>
          </a:solidFill>
          <a:ln w="9525">
            <a:solidFill>
              <a:srgbClr val="000000"/>
            </a:solidFill>
            <a:miter lim="800000"/>
            <a:headEnd/>
            <a:tailEnd/>
          </a:ln>
        </p:spPr>
        <p:txBody>
          <a:bodyPr/>
          <a:lstStyle/>
          <a:p>
            <a:endParaRPr lang="zh-CN" altLang="en-US">
              <a:latin typeface="+mj-ea"/>
              <a:ea typeface="+mj-ea"/>
            </a:endParaRPr>
          </a:p>
        </p:txBody>
      </p:sp>
      <p:sp>
        <p:nvSpPr>
          <p:cNvPr id="59412" name="Rectangle 20"/>
          <p:cNvSpPr>
            <a:spLocks noChangeArrowheads="1"/>
          </p:cNvSpPr>
          <p:nvPr/>
        </p:nvSpPr>
        <p:spPr bwMode="auto">
          <a:xfrm>
            <a:off x="451558" y="3851617"/>
            <a:ext cx="4897437" cy="2123658"/>
          </a:xfrm>
          <a:prstGeom prst="rect">
            <a:avLst/>
          </a:prstGeom>
          <a:noFill/>
          <a:ln w="9525">
            <a:noFill/>
            <a:miter lim="800000"/>
            <a:headEnd/>
            <a:tailEnd/>
          </a:ln>
          <a:effectLst/>
        </p:spPr>
        <p:txBody>
          <a:bodyPr>
            <a:spAutoFit/>
          </a:bodyPr>
          <a:lstStyle/>
          <a:p>
            <a:pPr>
              <a:spcBef>
                <a:spcPct val="50000"/>
              </a:spcBef>
            </a:pPr>
            <a:r>
              <a:rPr kumimoji="1" lang="zh-CN" altLang="en-US" sz="2200" b="1" dirty="0">
                <a:solidFill>
                  <a:srgbClr val="006600"/>
                </a:solidFill>
                <a:latin typeface="+mj-ea"/>
                <a:ea typeface="+mj-ea"/>
              </a:rPr>
              <a:t>深复制：</a:t>
            </a:r>
            <a:r>
              <a:rPr kumimoji="1" lang="zh-CN" altLang="en-US" sz="2200" b="1" dirty="0">
                <a:solidFill>
                  <a:srgbClr val="0000CC"/>
                </a:solidFill>
                <a:latin typeface="+mj-ea"/>
                <a:ea typeface="+mj-ea"/>
              </a:rPr>
              <a:t>重新定义复制的构造函数，给每个对象独立分配一个</a:t>
            </a:r>
            <a:r>
              <a:rPr lang="zh-CN" altLang="en-US" sz="2200" b="1" dirty="0">
                <a:solidFill>
                  <a:srgbClr val="0000CC"/>
                </a:solidFill>
                <a:latin typeface="+mj-ea"/>
                <a:ea typeface="+mj-ea"/>
              </a:rPr>
              <a:t>自由存储区</a:t>
            </a:r>
            <a:r>
              <a:rPr kumimoji="1" lang="zh-CN" altLang="en-US" sz="2200" b="1" dirty="0">
                <a:solidFill>
                  <a:srgbClr val="0000CC"/>
                </a:solidFill>
                <a:latin typeface="+mj-ea"/>
                <a:ea typeface="+mj-ea"/>
              </a:rPr>
              <a:t>对象，称</a:t>
            </a:r>
            <a:r>
              <a:rPr kumimoji="1" lang="zh-CN" altLang="en-US" sz="2200" b="1" dirty="0">
                <a:solidFill>
                  <a:srgbClr val="FF0000"/>
                </a:solidFill>
                <a:latin typeface="+mj-ea"/>
                <a:ea typeface="+mj-ea"/>
              </a:rPr>
              <a:t>深复制</a:t>
            </a:r>
            <a:r>
              <a:rPr kumimoji="1" lang="zh-CN" altLang="en-US" sz="2200" dirty="0">
                <a:solidFill>
                  <a:srgbClr val="0000CC"/>
                </a:solidFill>
                <a:latin typeface="+mj-ea"/>
                <a:ea typeface="+mj-ea"/>
              </a:rPr>
              <a:t>。</a:t>
            </a:r>
            <a:r>
              <a:rPr kumimoji="1" lang="zh-CN" altLang="en-US" sz="2200" b="1" dirty="0">
                <a:solidFill>
                  <a:srgbClr val="0000CC"/>
                </a:solidFill>
                <a:latin typeface="+mj-ea"/>
                <a:ea typeface="+mj-ea"/>
              </a:rPr>
              <a:t>这时先复制对象主体，再为</a:t>
            </a:r>
            <a:r>
              <a:rPr kumimoji="1" lang="en-US" altLang="zh-CN" sz="2200" b="1" dirty="0">
                <a:solidFill>
                  <a:srgbClr val="0000CC"/>
                </a:solidFill>
                <a:latin typeface="+mj-ea"/>
                <a:ea typeface="+mj-ea"/>
              </a:rPr>
              <a:t>obj2</a:t>
            </a:r>
            <a:r>
              <a:rPr kumimoji="1" lang="zh-CN" altLang="en-US" sz="2200" b="1" dirty="0">
                <a:solidFill>
                  <a:srgbClr val="0000CC"/>
                </a:solidFill>
                <a:latin typeface="+mj-ea"/>
                <a:ea typeface="+mj-ea"/>
              </a:rPr>
              <a:t>分配一个</a:t>
            </a:r>
            <a:r>
              <a:rPr lang="zh-CN" altLang="en-US" sz="2200" b="1" dirty="0">
                <a:solidFill>
                  <a:srgbClr val="0000CC"/>
                </a:solidFill>
                <a:latin typeface="+mj-ea"/>
                <a:ea typeface="+mj-ea"/>
              </a:rPr>
              <a:t>自由存储区</a:t>
            </a:r>
            <a:r>
              <a:rPr kumimoji="1" lang="zh-CN" altLang="en-US" sz="2200" b="1" dirty="0">
                <a:solidFill>
                  <a:srgbClr val="0000CC"/>
                </a:solidFill>
                <a:latin typeface="+mj-ea"/>
                <a:ea typeface="+mj-ea"/>
              </a:rPr>
              <a:t>对象，最后用</a:t>
            </a:r>
            <a:r>
              <a:rPr kumimoji="1" lang="en-US" altLang="zh-CN" sz="2200" b="1" dirty="0">
                <a:solidFill>
                  <a:srgbClr val="0000CC"/>
                </a:solidFill>
                <a:latin typeface="+mj-ea"/>
                <a:ea typeface="+mj-ea"/>
              </a:rPr>
              <a:t>obj1</a:t>
            </a:r>
            <a:r>
              <a:rPr kumimoji="1" lang="zh-CN" altLang="en-US" sz="2200" b="1" dirty="0">
                <a:solidFill>
                  <a:srgbClr val="0000CC"/>
                </a:solidFill>
                <a:latin typeface="+mj-ea"/>
                <a:ea typeface="+mj-ea"/>
              </a:rPr>
              <a:t>的</a:t>
            </a:r>
            <a:r>
              <a:rPr lang="zh-CN" altLang="en-US" sz="2200" b="1" dirty="0">
                <a:solidFill>
                  <a:srgbClr val="0000CC"/>
                </a:solidFill>
                <a:latin typeface="+mj-ea"/>
                <a:ea typeface="+mj-ea"/>
              </a:rPr>
              <a:t>自由存储区</a:t>
            </a:r>
            <a:r>
              <a:rPr kumimoji="1" lang="zh-CN" altLang="en-US" sz="2200" b="1" dirty="0">
                <a:solidFill>
                  <a:srgbClr val="0000CC"/>
                </a:solidFill>
                <a:latin typeface="+mj-ea"/>
                <a:ea typeface="+mj-ea"/>
              </a:rPr>
              <a:t>对象复制</a:t>
            </a:r>
            <a:r>
              <a:rPr kumimoji="1" lang="en-US" altLang="zh-CN" sz="2200" b="1" dirty="0">
                <a:solidFill>
                  <a:srgbClr val="0000CC"/>
                </a:solidFill>
                <a:latin typeface="+mj-ea"/>
                <a:ea typeface="+mj-ea"/>
              </a:rPr>
              <a:t>obj2</a:t>
            </a:r>
            <a:r>
              <a:rPr kumimoji="1" lang="zh-CN" altLang="en-US" sz="2200" b="1" dirty="0">
                <a:solidFill>
                  <a:srgbClr val="0000CC"/>
                </a:solidFill>
                <a:latin typeface="+mj-ea"/>
                <a:ea typeface="+mj-ea"/>
              </a:rPr>
              <a:t>的</a:t>
            </a:r>
            <a:r>
              <a:rPr lang="zh-CN" altLang="en-US" sz="2200" b="1" dirty="0">
                <a:solidFill>
                  <a:srgbClr val="0000CC"/>
                </a:solidFill>
                <a:latin typeface="+mj-ea"/>
                <a:ea typeface="+mj-ea"/>
              </a:rPr>
              <a:t>自由存储区</a:t>
            </a:r>
            <a:r>
              <a:rPr kumimoji="1" lang="zh-CN" altLang="en-US" sz="2200" b="1" dirty="0">
                <a:solidFill>
                  <a:srgbClr val="0000CC"/>
                </a:solidFill>
                <a:latin typeface="+mj-ea"/>
                <a:ea typeface="+mj-ea"/>
              </a:rPr>
              <a:t>对象。</a:t>
            </a:r>
            <a:r>
              <a:rPr kumimoji="1" lang="zh-CN" altLang="en-US" sz="2200" dirty="0">
                <a:latin typeface="+mj-ea"/>
                <a:ea typeface="+mj-ea"/>
              </a:rPr>
              <a:t>  </a:t>
            </a:r>
          </a:p>
        </p:txBody>
      </p:sp>
      <p:sp>
        <p:nvSpPr>
          <p:cNvPr id="59413" name="Rectangle 21"/>
          <p:cNvSpPr>
            <a:spLocks noChangeArrowheads="1"/>
          </p:cNvSpPr>
          <p:nvPr/>
        </p:nvSpPr>
        <p:spPr bwMode="auto">
          <a:xfrm>
            <a:off x="5651500" y="3284538"/>
            <a:ext cx="760144" cy="400110"/>
          </a:xfrm>
          <a:prstGeom prst="rect">
            <a:avLst/>
          </a:prstGeom>
          <a:noFill/>
          <a:ln w="9525">
            <a:noFill/>
            <a:miter lim="800000"/>
            <a:headEnd/>
            <a:tailEnd/>
          </a:ln>
          <a:effectLst/>
        </p:spPr>
        <p:txBody>
          <a:bodyPr wrap="none">
            <a:spAutoFit/>
          </a:bodyPr>
          <a:lstStyle/>
          <a:p>
            <a:r>
              <a:rPr kumimoji="1" lang="en-US" altLang="zh-CN" sz="2000" b="1">
                <a:latin typeface="+mj-ea"/>
                <a:ea typeface="+mj-ea"/>
              </a:rPr>
              <a:t>obj1</a:t>
            </a:r>
          </a:p>
        </p:txBody>
      </p:sp>
      <p:sp>
        <p:nvSpPr>
          <p:cNvPr id="59414" name="Rectangle 22"/>
          <p:cNvSpPr>
            <a:spLocks noChangeArrowheads="1"/>
          </p:cNvSpPr>
          <p:nvPr/>
        </p:nvSpPr>
        <p:spPr bwMode="auto">
          <a:xfrm>
            <a:off x="5580063" y="5373688"/>
            <a:ext cx="760144" cy="400110"/>
          </a:xfrm>
          <a:prstGeom prst="rect">
            <a:avLst/>
          </a:prstGeom>
          <a:noFill/>
          <a:ln w="9525">
            <a:noFill/>
            <a:miter lim="800000"/>
            <a:headEnd/>
            <a:tailEnd/>
          </a:ln>
          <a:effectLst/>
        </p:spPr>
        <p:txBody>
          <a:bodyPr wrap="none">
            <a:spAutoFit/>
          </a:bodyPr>
          <a:lstStyle/>
          <a:p>
            <a:r>
              <a:rPr kumimoji="1" lang="en-US" altLang="zh-CN" sz="2000" b="1">
                <a:latin typeface="+mj-ea"/>
                <a:ea typeface="+mj-ea"/>
              </a:rPr>
              <a:t>obj2</a:t>
            </a:r>
          </a:p>
        </p:txBody>
      </p:sp>
      <p:sp>
        <p:nvSpPr>
          <p:cNvPr id="20" name="标题 19"/>
          <p:cNvSpPr>
            <a:spLocks noGrp="1"/>
          </p:cNvSpPr>
          <p:nvPr>
            <p:ph type="title"/>
          </p:nvPr>
        </p:nvSpPr>
        <p:spPr/>
        <p:txBody>
          <a:bodyPr/>
          <a:lstStyle/>
          <a:p>
            <a:r>
              <a:rPr lang="zh-CN" altLang="en-US" dirty="0" smtClean="0"/>
              <a:t>深复制的意义</a:t>
            </a:r>
            <a:endParaRPr lang="zh-CN" altLang="en-US" dirty="0"/>
          </a:p>
        </p:txBody>
      </p:sp>
    </p:spTree>
    <p:extLst>
      <p:ext uri="{BB962C8B-B14F-4D97-AF65-F5344CB8AC3E}">
        <p14:creationId xmlns:p14="http://schemas.microsoft.com/office/powerpoint/2010/main" val="414249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circle(in)">
                                      <p:cBhvr>
                                        <p:cTn id="7" dur="20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 calcmode="lin" valueType="num">
                                      <p:cBhvr>
                                        <p:cTn id="12" dur="500" fill="hold"/>
                                        <p:tgtEl>
                                          <p:spTgt spid="59397"/>
                                        </p:tgtEl>
                                        <p:attrNameLst>
                                          <p:attrName>ppt_w</p:attrName>
                                        </p:attrNameLst>
                                      </p:cBhvr>
                                      <p:tavLst>
                                        <p:tav tm="0">
                                          <p:val>
                                            <p:fltVal val="0"/>
                                          </p:val>
                                        </p:tav>
                                        <p:tav tm="100000">
                                          <p:val>
                                            <p:strVal val="#ppt_w"/>
                                          </p:val>
                                        </p:tav>
                                      </p:tavLst>
                                    </p:anim>
                                    <p:anim calcmode="lin" valueType="num">
                                      <p:cBhvr>
                                        <p:cTn id="13" dur="500" fill="hold"/>
                                        <p:tgtEl>
                                          <p:spTgt spid="59397"/>
                                        </p:tgtEl>
                                        <p:attrNameLst>
                                          <p:attrName>ppt_h</p:attrName>
                                        </p:attrNameLst>
                                      </p:cBhvr>
                                      <p:tavLst>
                                        <p:tav tm="0">
                                          <p:val>
                                            <p:fltVal val="0"/>
                                          </p:val>
                                        </p:tav>
                                        <p:tav tm="100000">
                                          <p:val>
                                            <p:strVal val="#ppt_h"/>
                                          </p:val>
                                        </p:tav>
                                      </p:tavLst>
                                    </p:anim>
                                    <p:animEffect transition="in" filter="fade">
                                      <p:cBhvr>
                                        <p:cTn id="14" dur="500"/>
                                        <p:tgtEl>
                                          <p:spTgt spid="59397"/>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59398"/>
                                        </p:tgtEl>
                                        <p:attrNameLst>
                                          <p:attrName>style.visibility</p:attrName>
                                        </p:attrNameLst>
                                      </p:cBhvr>
                                      <p:to>
                                        <p:strVal val="visible"/>
                                      </p:to>
                                    </p:set>
                                    <p:anim calcmode="lin" valueType="num">
                                      <p:cBhvr>
                                        <p:cTn id="17" dur="500" fill="hold"/>
                                        <p:tgtEl>
                                          <p:spTgt spid="59398"/>
                                        </p:tgtEl>
                                        <p:attrNameLst>
                                          <p:attrName>ppt_w</p:attrName>
                                        </p:attrNameLst>
                                      </p:cBhvr>
                                      <p:tavLst>
                                        <p:tav tm="0">
                                          <p:val>
                                            <p:fltVal val="0"/>
                                          </p:val>
                                        </p:tav>
                                        <p:tav tm="100000">
                                          <p:val>
                                            <p:strVal val="#ppt_w"/>
                                          </p:val>
                                        </p:tav>
                                      </p:tavLst>
                                    </p:anim>
                                    <p:anim calcmode="lin" valueType="num">
                                      <p:cBhvr>
                                        <p:cTn id="18" dur="500" fill="hold"/>
                                        <p:tgtEl>
                                          <p:spTgt spid="59398"/>
                                        </p:tgtEl>
                                        <p:attrNameLst>
                                          <p:attrName>ppt_h</p:attrName>
                                        </p:attrNameLst>
                                      </p:cBhvr>
                                      <p:tavLst>
                                        <p:tav tm="0">
                                          <p:val>
                                            <p:fltVal val="0"/>
                                          </p:val>
                                        </p:tav>
                                        <p:tav tm="100000">
                                          <p:val>
                                            <p:strVal val="#ppt_h"/>
                                          </p:val>
                                        </p:tav>
                                      </p:tavLst>
                                    </p:anim>
                                    <p:animEffect transition="in" filter="fade">
                                      <p:cBhvr>
                                        <p:cTn id="19" dur="500"/>
                                        <p:tgtEl>
                                          <p:spTgt spid="59398"/>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59399"/>
                                        </p:tgtEl>
                                        <p:attrNameLst>
                                          <p:attrName>style.visibility</p:attrName>
                                        </p:attrNameLst>
                                      </p:cBhvr>
                                      <p:to>
                                        <p:strVal val="visible"/>
                                      </p:to>
                                    </p:set>
                                    <p:anim calcmode="lin" valueType="num">
                                      <p:cBhvr>
                                        <p:cTn id="22" dur="500" fill="hold"/>
                                        <p:tgtEl>
                                          <p:spTgt spid="59399"/>
                                        </p:tgtEl>
                                        <p:attrNameLst>
                                          <p:attrName>ppt_w</p:attrName>
                                        </p:attrNameLst>
                                      </p:cBhvr>
                                      <p:tavLst>
                                        <p:tav tm="0">
                                          <p:val>
                                            <p:fltVal val="0"/>
                                          </p:val>
                                        </p:tav>
                                        <p:tav tm="100000">
                                          <p:val>
                                            <p:strVal val="#ppt_w"/>
                                          </p:val>
                                        </p:tav>
                                      </p:tavLst>
                                    </p:anim>
                                    <p:anim calcmode="lin" valueType="num">
                                      <p:cBhvr>
                                        <p:cTn id="23" dur="500" fill="hold"/>
                                        <p:tgtEl>
                                          <p:spTgt spid="59399"/>
                                        </p:tgtEl>
                                        <p:attrNameLst>
                                          <p:attrName>ppt_h</p:attrName>
                                        </p:attrNameLst>
                                      </p:cBhvr>
                                      <p:tavLst>
                                        <p:tav tm="0">
                                          <p:val>
                                            <p:fltVal val="0"/>
                                          </p:val>
                                        </p:tav>
                                        <p:tav tm="100000">
                                          <p:val>
                                            <p:strVal val="#ppt_h"/>
                                          </p:val>
                                        </p:tav>
                                      </p:tavLst>
                                    </p:anim>
                                    <p:animEffect transition="in" filter="fade">
                                      <p:cBhvr>
                                        <p:cTn id="24" dur="500"/>
                                        <p:tgtEl>
                                          <p:spTgt spid="59399"/>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59402"/>
                                        </p:tgtEl>
                                        <p:attrNameLst>
                                          <p:attrName>style.visibility</p:attrName>
                                        </p:attrNameLst>
                                      </p:cBhvr>
                                      <p:to>
                                        <p:strVal val="visible"/>
                                      </p:to>
                                    </p:set>
                                    <p:anim calcmode="lin" valueType="num">
                                      <p:cBhvr>
                                        <p:cTn id="27" dur="500" fill="hold"/>
                                        <p:tgtEl>
                                          <p:spTgt spid="59402"/>
                                        </p:tgtEl>
                                        <p:attrNameLst>
                                          <p:attrName>ppt_w</p:attrName>
                                        </p:attrNameLst>
                                      </p:cBhvr>
                                      <p:tavLst>
                                        <p:tav tm="0">
                                          <p:val>
                                            <p:fltVal val="0"/>
                                          </p:val>
                                        </p:tav>
                                        <p:tav tm="100000">
                                          <p:val>
                                            <p:strVal val="#ppt_w"/>
                                          </p:val>
                                        </p:tav>
                                      </p:tavLst>
                                    </p:anim>
                                    <p:anim calcmode="lin" valueType="num">
                                      <p:cBhvr>
                                        <p:cTn id="28" dur="500" fill="hold"/>
                                        <p:tgtEl>
                                          <p:spTgt spid="59402"/>
                                        </p:tgtEl>
                                        <p:attrNameLst>
                                          <p:attrName>ppt_h</p:attrName>
                                        </p:attrNameLst>
                                      </p:cBhvr>
                                      <p:tavLst>
                                        <p:tav tm="0">
                                          <p:val>
                                            <p:fltVal val="0"/>
                                          </p:val>
                                        </p:tav>
                                        <p:tav tm="100000">
                                          <p:val>
                                            <p:strVal val="#ppt_h"/>
                                          </p:val>
                                        </p:tav>
                                      </p:tavLst>
                                    </p:anim>
                                    <p:animEffect transition="in" filter="fade">
                                      <p:cBhvr>
                                        <p:cTn id="29" dur="500"/>
                                        <p:tgtEl>
                                          <p:spTgt spid="59402"/>
                                        </p:tgtEl>
                                      </p:cBhvr>
                                    </p:animEffect>
                                  </p:childTnLst>
                                </p:cTn>
                              </p:par>
                            </p:childTnLst>
                          </p:cTn>
                        </p:par>
                        <p:par>
                          <p:cTn id="30" fill="hold">
                            <p:stCondLst>
                              <p:cond delay="500"/>
                            </p:stCondLst>
                            <p:childTnLst>
                              <p:par>
                                <p:cTn id="31" presetID="12" presetClass="entr" presetSubtype="4" fill="hold" grpId="0" nodeType="afterEffect">
                                  <p:stCondLst>
                                    <p:cond delay="0"/>
                                  </p:stCondLst>
                                  <p:childTnLst>
                                    <p:set>
                                      <p:cBhvr>
                                        <p:cTn id="32" dur="1" fill="hold">
                                          <p:stCondLst>
                                            <p:cond delay="0"/>
                                          </p:stCondLst>
                                        </p:cTn>
                                        <p:tgtEl>
                                          <p:spTgt spid="59413"/>
                                        </p:tgtEl>
                                        <p:attrNameLst>
                                          <p:attrName>style.visibility</p:attrName>
                                        </p:attrNameLst>
                                      </p:cBhvr>
                                      <p:to>
                                        <p:strVal val="visible"/>
                                      </p:to>
                                    </p:set>
                                    <p:animEffect transition="in" filter="slide(fromBottom)">
                                      <p:cBhvr>
                                        <p:cTn id="33" dur="500"/>
                                        <p:tgtEl>
                                          <p:spTgt spid="5941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59406"/>
                                        </p:tgtEl>
                                        <p:attrNameLst>
                                          <p:attrName>style.visibility</p:attrName>
                                        </p:attrNameLst>
                                      </p:cBhvr>
                                      <p:to>
                                        <p:strVal val="visible"/>
                                      </p:to>
                                    </p:set>
                                    <p:animEffect transition="in" filter="slide(fromTop)">
                                      <p:cBhvr>
                                        <p:cTn id="38" dur="500"/>
                                        <p:tgtEl>
                                          <p:spTgt spid="5940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9400"/>
                                        </p:tgtEl>
                                        <p:attrNameLst>
                                          <p:attrName>style.visibility</p:attrName>
                                        </p:attrNameLst>
                                      </p:cBhvr>
                                      <p:to>
                                        <p:strVal val="visible"/>
                                      </p:to>
                                    </p:set>
                                    <p:animEffect transition="in" filter="slide(fromBottom)">
                                      <p:cBhvr>
                                        <p:cTn id="43" dur="500"/>
                                        <p:tgtEl>
                                          <p:spTgt spid="59400"/>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59401"/>
                                        </p:tgtEl>
                                        <p:attrNameLst>
                                          <p:attrName>style.visibility</p:attrName>
                                        </p:attrNameLst>
                                      </p:cBhvr>
                                      <p:to>
                                        <p:strVal val="visible"/>
                                      </p:to>
                                    </p:set>
                                    <p:animEffect transition="in" filter="slide(fromBottom)">
                                      <p:cBhvr>
                                        <p:cTn id="48" dur="500"/>
                                        <p:tgtEl>
                                          <p:spTgt spid="59401"/>
                                        </p:tgtEl>
                                      </p:cBhvr>
                                    </p:animEffect>
                                  </p:childTnLst>
                                </p:cTn>
                              </p:par>
                            </p:childTnLst>
                          </p:cTn>
                        </p:par>
                        <p:par>
                          <p:cTn id="49" fill="hold">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59414"/>
                                        </p:tgtEl>
                                        <p:attrNameLst>
                                          <p:attrName>style.visibility</p:attrName>
                                        </p:attrNameLst>
                                      </p:cBhvr>
                                      <p:to>
                                        <p:strVal val="visible"/>
                                      </p:to>
                                    </p:set>
                                    <p:animEffect transition="in" filter="slide(fromBottom)">
                                      <p:cBhvr>
                                        <p:cTn id="52" dur="500"/>
                                        <p:tgtEl>
                                          <p:spTgt spid="59414"/>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9404"/>
                                        </p:tgtEl>
                                        <p:attrNameLst>
                                          <p:attrName>style.visibility</p:attrName>
                                        </p:attrNameLst>
                                      </p:cBhvr>
                                      <p:to>
                                        <p:strVal val="visible"/>
                                      </p:to>
                                    </p:set>
                                    <p:animEffect transition="in" filter="slide(fromBottom)">
                                      <p:cBhvr>
                                        <p:cTn id="57" dur="500"/>
                                        <p:tgtEl>
                                          <p:spTgt spid="5940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59403"/>
                                        </p:tgtEl>
                                        <p:attrNameLst>
                                          <p:attrName>style.visibility</p:attrName>
                                        </p:attrNameLst>
                                      </p:cBhvr>
                                      <p:to>
                                        <p:strVal val="visible"/>
                                      </p:to>
                                    </p:set>
                                    <p:animEffect transition="in" filter="slide(fromTop)">
                                      <p:cBhvr>
                                        <p:cTn id="62" dur="500"/>
                                        <p:tgtEl>
                                          <p:spTgt spid="59403"/>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59405"/>
                                        </p:tgtEl>
                                        <p:attrNameLst>
                                          <p:attrName>style.visibility</p:attrName>
                                        </p:attrNameLst>
                                      </p:cBhvr>
                                      <p:to>
                                        <p:strVal val="visible"/>
                                      </p:to>
                                    </p:set>
                                    <p:animEffect transition="in" filter="slide(fromTop)">
                                      <p:cBhvr>
                                        <p:cTn id="67" dur="500"/>
                                        <p:tgtEl>
                                          <p:spTgt spid="59405"/>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0" fill="hold" grpId="0" nodeType="clickEffect">
                                  <p:stCondLst>
                                    <p:cond delay="0"/>
                                  </p:stCondLst>
                                  <p:childTnLst>
                                    <p:set>
                                      <p:cBhvr>
                                        <p:cTn id="71" dur="1" fill="hold">
                                          <p:stCondLst>
                                            <p:cond delay="0"/>
                                          </p:stCondLst>
                                        </p:cTn>
                                        <p:tgtEl>
                                          <p:spTgt spid="59412"/>
                                        </p:tgtEl>
                                        <p:attrNameLst>
                                          <p:attrName>style.visibility</p:attrName>
                                        </p:attrNameLst>
                                      </p:cBhvr>
                                      <p:to>
                                        <p:strVal val="visible"/>
                                      </p:to>
                                    </p:set>
                                    <p:anim calcmode="lin" valueType="num">
                                      <p:cBhvr>
                                        <p:cTn id="72" dur="500" fill="hold"/>
                                        <p:tgtEl>
                                          <p:spTgt spid="59412"/>
                                        </p:tgtEl>
                                        <p:attrNameLst>
                                          <p:attrName>ppt_w</p:attrName>
                                        </p:attrNameLst>
                                      </p:cBhvr>
                                      <p:tavLst>
                                        <p:tav tm="0">
                                          <p:val>
                                            <p:fltVal val="0"/>
                                          </p:val>
                                        </p:tav>
                                        <p:tav tm="100000">
                                          <p:val>
                                            <p:strVal val="#ppt_w"/>
                                          </p:val>
                                        </p:tav>
                                      </p:tavLst>
                                    </p:anim>
                                    <p:anim calcmode="lin" valueType="num">
                                      <p:cBhvr>
                                        <p:cTn id="73" dur="500" fill="hold"/>
                                        <p:tgtEl>
                                          <p:spTgt spid="59412"/>
                                        </p:tgtEl>
                                        <p:attrNameLst>
                                          <p:attrName>ppt_h</p:attrName>
                                        </p:attrNameLst>
                                      </p:cBhvr>
                                      <p:tavLst>
                                        <p:tav tm="0">
                                          <p:val>
                                            <p:fltVal val="0"/>
                                          </p:val>
                                        </p:tav>
                                        <p:tav tm="100000">
                                          <p:val>
                                            <p:strVal val="#ppt_h"/>
                                          </p:val>
                                        </p:tav>
                                      </p:tavLst>
                                    </p:anim>
                                    <p:animEffect transition="in" filter="fade">
                                      <p:cBhvr>
                                        <p:cTn id="74" dur="500"/>
                                        <p:tgtEl>
                                          <p:spTgt spid="59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7" grpId="0" animBg="1"/>
      <p:bldP spid="59398" grpId="0" animBg="1"/>
      <p:bldP spid="59399" grpId="0" animBg="1"/>
      <p:bldP spid="59400" grpId="0" animBg="1"/>
      <p:bldP spid="59401" grpId="0" animBg="1"/>
      <p:bldP spid="59402" grpId="0" animBg="1"/>
      <p:bldP spid="59403" grpId="0" animBg="1"/>
      <p:bldP spid="59404" grpId="0" animBg="1"/>
      <p:bldP spid="59405" grpId="0" animBg="1"/>
      <p:bldP spid="59406" grpId="0" animBg="1"/>
      <p:bldP spid="59412" grpId="0"/>
      <p:bldP spid="59413" grpId="0"/>
      <p:bldP spid="594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例：深复制的实现</a:t>
            </a:r>
            <a:r>
              <a:rPr lang="en-US" altLang="zh-CN" dirty="0" smtClean="0"/>
              <a:t>——</a:t>
            </a:r>
            <a:r>
              <a:rPr lang="zh-CN" altLang="en-US" dirty="0" smtClean="0"/>
              <a:t>学生类</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kumimoji="1" lang="en-US" altLang="zh-CN" dirty="0" smtClean="0">
                <a:solidFill>
                  <a:srgbClr val="0000CC"/>
                </a:solidFill>
              </a:rPr>
              <a:t>	class</a:t>
            </a:r>
            <a:r>
              <a:rPr kumimoji="1" lang="en-US" altLang="zh-CN" dirty="0" smtClean="0"/>
              <a:t> student{</a:t>
            </a:r>
          </a:p>
          <a:p>
            <a:pPr>
              <a:buNone/>
            </a:pPr>
            <a:r>
              <a:rPr kumimoji="1" lang="en-US" altLang="zh-CN" dirty="0" smtClean="0">
                <a:solidFill>
                  <a:srgbClr val="0000CC"/>
                </a:solidFill>
              </a:rPr>
              <a:t>	char </a:t>
            </a:r>
            <a:r>
              <a:rPr kumimoji="1" lang="en-US" altLang="zh-CN" dirty="0" smtClean="0"/>
              <a:t>*</a:t>
            </a:r>
            <a:r>
              <a:rPr kumimoji="1" lang="en-US" altLang="zh-CN" dirty="0" err="1" smtClean="0"/>
              <a:t>pName</a:t>
            </a:r>
            <a:r>
              <a:rPr kumimoji="1" lang="en-US" altLang="zh-CN" dirty="0" smtClean="0"/>
              <a:t>;</a:t>
            </a:r>
            <a:r>
              <a:rPr kumimoji="1" lang="en-US" altLang="zh-CN" dirty="0" smtClean="0">
                <a:solidFill>
                  <a:srgbClr val="0000CC"/>
                </a:solidFill>
              </a:rPr>
              <a:t> </a:t>
            </a:r>
            <a:endParaRPr kumimoji="1" lang="zh-CN" altLang="en-US" dirty="0" smtClean="0">
              <a:solidFill>
                <a:srgbClr val="006600"/>
              </a:solidFill>
            </a:endParaRPr>
          </a:p>
          <a:p>
            <a:pPr>
              <a:buNone/>
            </a:pPr>
            <a:r>
              <a:rPr kumimoji="1" lang="en-US" altLang="zh-CN" dirty="0" smtClean="0">
                <a:solidFill>
                  <a:srgbClr val="0000CC"/>
                </a:solidFill>
              </a:rPr>
              <a:t>	public</a:t>
            </a:r>
            <a:r>
              <a:rPr kumimoji="1" lang="en-US" altLang="zh-CN" dirty="0" smtClean="0"/>
              <a:t>:</a:t>
            </a:r>
          </a:p>
          <a:p>
            <a:pPr>
              <a:buNone/>
            </a:pPr>
            <a:r>
              <a:rPr kumimoji="1" lang="en-US" altLang="zh-CN" dirty="0" smtClean="0"/>
              <a:t>	student();</a:t>
            </a:r>
            <a:r>
              <a:rPr kumimoji="1" lang="en-US" altLang="zh-CN" dirty="0" smtClean="0">
                <a:solidFill>
                  <a:srgbClr val="0000CC"/>
                </a:solidFill>
              </a:rPr>
              <a:t> </a:t>
            </a:r>
            <a:r>
              <a:rPr kumimoji="1" lang="en-US" altLang="zh-CN" dirty="0" smtClean="0">
                <a:solidFill>
                  <a:srgbClr val="006600"/>
                </a:solidFill>
              </a:rPr>
              <a:t>//</a:t>
            </a:r>
            <a:r>
              <a:rPr kumimoji="1" lang="zh-CN" altLang="en-US" dirty="0" smtClean="0">
                <a:solidFill>
                  <a:srgbClr val="006600"/>
                </a:solidFill>
              </a:rPr>
              <a:t>默认构造函数</a:t>
            </a:r>
          </a:p>
          <a:p>
            <a:pPr>
              <a:buNone/>
            </a:pPr>
            <a:r>
              <a:rPr kumimoji="1" lang="en-US" altLang="zh-CN" dirty="0" smtClean="0"/>
              <a:t>	student(char *</a:t>
            </a:r>
            <a:r>
              <a:rPr kumimoji="1" lang="en-US" altLang="zh-CN" dirty="0" err="1" smtClean="0"/>
              <a:t>pname</a:t>
            </a:r>
            <a:r>
              <a:rPr kumimoji="1" lang="en-US" altLang="zh-CN" dirty="0" smtClean="0"/>
              <a:t>);</a:t>
            </a:r>
            <a:r>
              <a:rPr kumimoji="1" lang="en-US" altLang="zh-CN" dirty="0" smtClean="0">
                <a:solidFill>
                  <a:srgbClr val="0000CC"/>
                </a:solidFill>
              </a:rPr>
              <a:t> </a:t>
            </a:r>
            <a:r>
              <a:rPr kumimoji="1" lang="en-US" altLang="zh-CN" dirty="0" smtClean="0">
                <a:solidFill>
                  <a:srgbClr val="006600"/>
                </a:solidFill>
              </a:rPr>
              <a:t>//</a:t>
            </a:r>
            <a:r>
              <a:rPr kumimoji="1" lang="zh-CN" altLang="en-US" dirty="0" smtClean="0">
                <a:solidFill>
                  <a:srgbClr val="006600"/>
                </a:solidFill>
              </a:rPr>
              <a:t>带参构造函数</a:t>
            </a:r>
          </a:p>
          <a:p>
            <a:pPr>
              <a:buNone/>
            </a:pPr>
            <a:r>
              <a:rPr kumimoji="1" lang="en-US" altLang="zh-CN" dirty="0" smtClean="0"/>
              <a:t>	student(student &amp;s);</a:t>
            </a:r>
            <a:r>
              <a:rPr kumimoji="1" lang="en-US" altLang="zh-CN" dirty="0" smtClean="0">
                <a:solidFill>
                  <a:srgbClr val="0000CC"/>
                </a:solidFill>
              </a:rPr>
              <a:t> </a:t>
            </a:r>
            <a:r>
              <a:rPr kumimoji="1" lang="en-US" altLang="zh-CN" dirty="0" smtClean="0">
                <a:solidFill>
                  <a:srgbClr val="006600"/>
                </a:solidFill>
              </a:rPr>
              <a:t>//</a:t>
            </a:r>
            <a:r>
              <a:rPr kumimoji="1" lang="zh-CN" altLang="en-US" dirty="0" smtClean="0">
                <a:solidFill>
                  <a:srgbClr val="006600"/>
                </a:solidFill>
                <a:latin typeface="Times New Roman" pitchFamily="18" charset="0"/>
              </a:rPr>
              <a:t>复制构造函数</a:t>
            </a:r>
            <a:endParaRPr kumimoji="1" lang="zh-CN" altLang="en-US" dirty="0" smtClean="0">
              <a:solidFill>
                <a:srgbClr val="006600"/>
              </a:solidFill>
            </a:endParaRPr>
          </a:p>
          <a:p>
            <a:pPr>
              <a:buNone/>
            </a:pPr>
            <a:r>
              <a:rPr kumimoji="1" lang="en-US" altLang="zh-CN" dirty="0" smtClean="0"/>
              <a:t>	~student();</a:t>
            </a:r>
            <a:r>
              <a:rPr kumimoji="1" lang="en-US" altLang="zh-CN" dirty="0" smtClean="0">
                <a:solidFill>
                  <a:srgbClr val="0000CC"/>
                </a:solidFill>
              </a:rPr>
              <a:t> </a:t>
            </a:r>
            <a:r>
              <a:rPr kumimoji="1" lang="en-US" altLang="zh-CN" dirty="0" smtClean="0">
                <a:solidFill>
                  <a:srgbClr val="006600"/>
                </a:solidFill>
              </a:rPr>
              <a:t>//</a:t>
            </a:r>
            <a:r>
              <a:rPr kumimoji="1" lang="zh-CN" altLang="en-US" dirty="0" smtClean="0">
                <a:solidFill>
                  <a:srgbClr val="006600"/>
                </a:solidFill>
              </a:rPr>
              <a:t>析构函数</a:t>
            </a:r>
          </a:p>
          <a:p>
            <a:pPr>
              <a:buNone/>
            </a:pPr>
            <a:r>
              <a:rPr kumimoji="1" lang="en-US" altLang="zh-CN" dirty="0" smtClean="0">
                <a:solidFill>
                  <a:srgbClr val="0000CC"/>
                </a:solidFill>
              </a:rPr>
              <a:t>	</a:t>
            </a:r>
            <a:r>
              <a:rPr kumimoji="1" lang="en-US" altLang="zh-CN" dirty="0" smtClean="0"/>
              <a:t>student &amp; </a:t>
            </a:r>
            <a:r>
              <a:rPr kumimoji="1" lang="en-US" altLang="zh-CN" dirty="0" smtClean="0">
                <a:solidFill>
                  <a:srgbClr val="0000CC"/>
                </a:solidFill>
              </a:rPr>
              <a:t>operator</a:t>
            </a:r>
            <a:r>
              <a:rPr kumimoji="1" lang="en-US" altLang="zh-CN" dirty="0" smtClean="0"/>
              <a:t>=(student &amp;s); };</a:t>
            </a:r>
            <a:r>
              <a:rPr kumimoji="1" lang="en-US" altLang="zh-CN" dirty="0" smtClean="0">
                <a:solidFill>
                  <a:srgbClr val="0000CC"/>
                </a:solidFill>
              </a:rPr>
              <a:t> </a:t>
            </a:r>
            <a:r>
              <a:rPr kumimoji="1" lang="en-US" altLang="zh-CN" dirty="0" smtClean="0">
                <a:solidFill>
                  <a:srgbClr val="006600"/>
                </a:solidFill>
              </a:rPr>
              <a:t>//</a:t>
            </a:r>
            <a:r>
              <a:rPr kumimoji="1" lang="zh-CN" altLang="en-US" dirty="0" smtClean="0">
                <a:solidFill>
                  <a:srgbClr val="006600"/>
                </a:solidFill>
              </a:rPr>
              <a:t>重载</a:t>
            </a:r>
            <a:r>
              <a:rPr kumimoji="1" lang="zh-CN" altLang="en-US" dirty="0" smtClean="0">
                <a:solidFill>
                  <a:srgbClr val="006600"/>
                </a:solidFill>
                <a:latin typeface="Times New Roman" pitchFamily="18" charset="0"/>
              </a:rPr>
              <a:t>赋值操作运算符</a:t>
            </a:r>
            <a:endParaRPr lang="zh-CN" altLang="en-US" dirty="0"/>
          </a:p>
        </p:txBody>
      </p:sp>
    </p:spTree>
    <p:extLst>
      <p:ext uri="{BB962C8B-B14F-4D97-AF65-F5344CB8AC3E}">
        <p14:creationId xmlns:p14="http://schemas.microsoft.com/office/powerpoint/2010/main" val="156505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例：深复制的实现</a:t>
            </a:r>
            <a:r>
              <a:rPr lang="en-US" altLang="zh-CN" dirty="0" smtClean="0"/>
              <a:t>——</a:t>
            </a:r>
            <a:r>
              <a:rPr lang="zh-CN" altLang="en-US" dirty="0" smtClean="0"/>
              <a:t>学生类</a:t>
            </a:r>
            <a:endParaRPr lang="zh-CN" altLang="en-US" dirty="0"/>
          </a:p>
        </p:txBody>
      </p:sp>
      <p:sp>
        <p:nvSpPr>
          <p:cNvPr id="3" name="内容占位符 2"/>
          <p:cNvSpPr>
            <a:spLocks noGrp="1"/>
          </p:cNvSpPr>
          <p:nvPr>
            <p:ph idx="1"/>
          </p:nvPr>
        </p:nvSpPr>
        <p:spPr/>
        <p:txBody>
          <a:bodyPr>
            <a:normAutofit/>
          </a:bodyPr>
          <a:lstStyle/>
          <a:p>
            <a:pPr>
              <a:buNone/>
            </a:pPr>
            <a:r>
              <a:rPr kumimoji="1" lang="zh-CN" altLang="en-US" b="1" dirty="0" smtClean="0"/>
              <a:t>默认构造函数</a:t>
            </a:r>
            <a:endParaRPr lang="zh-CN" altLang="en-US" b="1" dirty="0" smtClean="0"/>
          </a:p>
          <a:p>
            <a:pPr>
              <a:buNone/>
            </a:pPr>
            <a:r>
              <a:rPr lang="en-US" altLang="zh-CN" b="1" dirty="0" smtClean="0">
                <a:solidFill>
                  <a:srgbClr val="0000CC"/>
                </a:solidFill>
              </a:rPr>
              <a:t>student::student()</a:t>
            </a:r>
          </a:p>
          <a:p>
            <a:pPr>
              <a:buNone/>
            </a:pPr>
            <a:r>
              <a:rPr lang="en-US" altLang="zh-CN" b="1" dirty="0" smtClean="0">
                <a:solidFill>
                  <a:srgbClr val="0000CC"/>
                </a:solidFill>
              </a:rPr>
              <a:t>{</a:t>
            </a:r>
          </a:p>
          <a:p>
            <a:pPr>
              <a:buNone/>
            </a:pPr>
            <a:r>
              <a:rPr lang="en-US" altLang="zh-CN" b="1" dirty="0" smtClean="0">
                <a:solidFill>
                  <a:srgbClr val="0000CC"/>
                </a:solidFill>
              </a:rPr>
              <a:t>	    </a:t>
            </a:r>
            <a:r>
              <a:rPr lang="en-US" altLang="zh-CN" b="1" dirty="0" err="1" smtClean="0">
                <a:solidFill>
                  <a:srgbClr val="0000CC"/>
                </a:solidFill>
              </a:rPr>
              <a:t>cout</a:t>
            </a:r>
            <a:r>
              <a:rPr lang="en-US" altLang="zh-CN" b="1" dirty="0" smtClean="0">
                <a:solidFill>
                  <a:srgbClr val="0000CC"/>
                </a:solidFill>
              </a:rPr>
              <a:t>&lt;&lt;"Constructor";</a:t>
            </a:r>
          </a:p>
          <a:p>
            <a:pPr>
              <a:buNone/>
            </a:pPr>
            <a:r>
              <a:rPr lang="en-US" altLang="zh-CN" b="1" dirty="0" smtClean="0">
                <a:solidFill>
                  <a:srgbClr val="0000CC"/>
                </a:solidFill>
              </a:rPr>
              <a:t>	    </a:t>
            </a:r>
            <a:r>
              <a:rPr lang="en-US" altLang="zh-CN" b="1" dirty="0" err="1" smtClean="0">
                <a:solidFill>
                  <a:srgbClr val="0000CC"/>
                </a:solidFill>
              </a:rPr>
              <a:t>pName</a:t>
            </a:r>
            <a:r>
              <a:rPr lang="en-US" altLang="zh-CN" b="1" dirty="0" smtClean="0">
                <a:solidFill>
                  <a:srgbClr val="0000CC"/>
                </a:solidFill>
              </a:rPr>
              <a:t>=NULL;</a:t>
            </a:r>
          </a:p>
          <a:p>
            <a:pPr>
              <a:buNone/>
            </a:pPr>
            <a:r>
              <a:rPr lang="en-US" altLang="zh-CN" b="1" dirty="0" smtClean="0">
                <a:solidFill>
                  <a:srgbClr val="0000CC"/>
                </a:solidFill>
              </a:rPr>
              <a:t>	 		</a:t>
            </a:r>
            <a:r>
              <a:rPr lang="en-US" altLang="zh-CN" b="1" dirty="0" err="1" smtClean="0">
                <a:solidFill>
                  <a:srgbClr val="0000CC"/>
                </a:solidFill>
              </a:rPr>
              <a:t>cout</a:t>
            </a:r>
            <a:r>
              <a:rPr lang="en-US" altLang="zh-CN" b="1" dirty="0" smtClean="0">
                <a:solidFill>
                  <a:srgbClr val="0000CC"/>
                </a:solidFill>
              </a:rPr>
              <a:t>&lt;&lt;“</a:t>
            </a:r>
            <a:r>
              <a:rPr lang="zh-CN" altLang="en-US" b="1" dirty="0" smtClean="0">
                <a:solidFill>
                  <a:srgbClr val="0000CC"/>
                </a:solidFill>
              </a:rPr>
              <a:t>默认</a:t>
            </a:r>
            <a:r>
              <a:rPr lang="en-US" altLang="zh-CN" b="1" dirty="0" smtClean="0">
                <a:solidFill>
                  <a:srgbClr val="0000CC"/>
                </a:solidFill>
              </a:rPr>
              <a:t>”&lt;&lt;</a:t>
            </a:r>
            <a:r>
              <a:rPr lang="en-US" altLang="zh-CN" b="1" dirty="0" err="1" smtClean="0">
                <a:solidFill>
                  <a:srgbClr val="0000CC"/>
                </a:solidFill>
              </a:rPr>
              <a:t>endl</a:t>
            </a:r>
            <a:r>
              <a:rPr lang="en-US" altLang="zh-CN" b="1" dirty="0" smtClean="0">
                <a:solidFill>
                  <a:srgbClr val="0000CC"/>
                </a:solidFill>
              </a:rPr>
              <a:t>;</a:t>
            </a:r>
          </a:p>
          <a:p>
            <a:pPr>
              <a:buNone/>
            </a:pPr>
            <a:r>
              <a:rPr lang="en-US" altLang="zh-CN" b="1" dirty="0" smtClean="0">
                <a:solidFill>
                  <a:srgbClr val="0000CC"/>
                </a:solidFill>
              </a:rPr>
              <a:t>}</a:t>
            </a:r>
          </a:p>
          <a:p>
            <a:pPr>
              <a:buNone/>
            </a:pPr>
            <a:endParaRPr lang="zh-CN" altLang="en-US" dirty="0"/>
          </a:p>
        </p:txBody>
      </p:sp>
    </p:spTree>
    <p:extLst>
      <p:ext uri="{BB962C8B-B14F-4D97-AF65-F5344CB8AC3E}">
        <p14:creationId xmlns:p14="http://schemas.microsoft.com/office/powerpoint/2010/main" val="1874694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例：深复制的实现</a:t>
            </a:r>
            <a:r>
              <a:rPr lang="en-US" altLang="zh-CN" dirty="0" smtClean="0"/>
              <a:t>——</a:t>
            </a:r>
            <a:r>
              <a:rPr lang="zh-CN" altLang="en-US" dirty="0" smtClean="0"/>
              <a:t>学生类</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dirty="0" smtClean="0"/>
              <a:t>带参数</a:t>
            </a:r>
            <a:r>
              <a:rPr kumimoji="1" lang="zh-CN" altLang="en-US" dirty="0" smtClean="0"/>
              <a:t>构造函数</a:t>
            </a:r>
            <a:endParaRPr lang="zh-CN" altLang="en-US" dirty="0" smtClean="0"/>
          </a:p>
          <a:p>
            <a:pPr>
              <a:buNone/>
            </a:pPr>
            <a:r>
              <a:rPr lang="en-US" altLang="zh-CN" b="1" dirty="0" smtClean="0">
                <a:solidFill>
                  <a:srgbClr val="006600"/>
                </a:solidFill>
              </a:rPr>
              <a:t>student::student(char *</a:t>
            </a:r>
            <a:r>
              <a:rPr lang="en-US" altLang="zh-CN" b="1" dirty="0" err="1" smtClean="0">
                <a:solidFill>
                  <a:srgbClr val="006600"/>
                </a:solidFill>
              </a:rPr>
              <a:t>pname</a:t>
            </a:r>
            <a:r>
              <a:rPr lang="en-US" altLang="zh-CN" b="1" dirty="0" smtClean="0">
                <a:solidFill>
                  <a:srgbClr val="006600"/>
                </a:solidFill>
              </a:rPr>
              <a:t>){</a:t>
            </a:r>
          </a:p>
          <a:p>
            <a:pPr>
              <a:buNone/>
            </a:pPr>
            <a:r>
              <a:rPr lang="en-US" altLang="zh-CN" b="1" dirty="0" smtClean="0">
                <a:solidFill>
                  <a:srgbClr val="006600"/>
                </a:solidFill>
              </a:rPr>
              <a:t>	  </a:t>
            </a:r>
            <a:r>
              <a:rPr lang="en-US" altLang="zh-CN" b="1" dirty="0" err="1" smtClean="0">
                <a:solidFill>
                  <a:srgbClr val="006600"/>
                </a:solidFill>
              </a:rPr>
              <a:t>cout</a:t>
            </a:r>
            <a:r>
              <a:rPr lang="en-US" altLang="zh-CN" b="1" dirty="0" smtClean="0">
                <a:solidFill>
                  <a:srgbClr val="006600"/>
                </a:solidFill>
              </a:rPr>
              <a:t>&lt;&lt;"Constructor";</a:t>
            </a:r>
          </a:p>
          <a:p>
            <a:pPr>
              <a:buNone/>
            </a:pPr>
            <a:r>
              <a:rPr lang="en-US" altLang="zh-CN" b="1" dirty="0" smtClean="0">
                <a:solidFill>
                  <a:srgbClr val="006600"/>
                </a:solidFill>
              </a:rPr>
              <a:t>	  if(</a:t>
            </a:r>
            <a:r>
              <a:rPr lang="en-US" altLang="zh-CN" b="1" dirty="0" err="1" smtClean="0">
                <a:solidFill>
                  <a:srgbClr val="006600"/>
                </a:solidFill>
              </a:rPr>
              <a:t>pName</a:t>
            </a:r>
            <a:r>
              <a:rPr lang="en-US" altLang="zh-CN" b="1" dirty="0" smtClean="0">
                <a:solidFill>
                  <a:srgbClr val="006600"/>
                </a:solidFill>
              </a:rPr>
              <a:t>=new char[</a:t>
            </a:r>
            <a:r>
              <a:rPr lang="en-US" altLang="zh-CN" b="1" dirty="0" err="1" smtClean="0">
                <a:solidFill>
                  <a:srgbClr val="006600"/>
                </a:solidFill>
              </a:rPr>
              <a:t>strlen</a:t>
            </a:r>
            <a:r>
              <a:rPr lang="en-US" altLang="zh-CN" b="1" dirty="0" smtClean="0">
                <a:solidFill>
                  <a:srgbClr val="006600"/>
                </a:solidFill>
              </a:rPr>
              <a:t>(</a:t>
            </a:r>
            <a:r>
              <a:rPr lang="en-US" altLang="zh-CN" b="1" dirty="0" err="1" smtClean="0">
                <a:solidFill>
                  <a:srgbClr val="006600"/>
                </a:solidFill>
              </a:rPr>
              <a:t>pname</a:t>
            </a:r>
            <a:r>
              <a:rPr lang="en-US" altLang="zh-CN" b="1" dirty="0" smtClean="0">
                <a:solidFill>
                  <a:srgbClr val="006600"/>
                </a:solidFill>
              </a:rPr>
              <a:t>)+1])    </a:t>
            </a:r>
          </a:p>
          <a:p>
            <a:pPr>
              <a:buNone/>
            </a:pPr>
            <a:r>
              <a:rPr lang="en-US" altLang="zh-CN" b="1" dirty="0" smtClean="0">
                <a:solidFill>
                  <a:srgbClr val="006600"/>
                </a:solidFill>
              </a:rPr>
              <a:t>     {</a:t>
            </a:r>
          </a:p>
          <a:p>
            <a:pPr>
              <a:buNone/>
            </a:pPr>
            <a:r>
              <a:rPr lang="en-US" altLang="zh-CN" b="1" dirty="0">
                <a:solidFill>
                  <a:srgbClr val="006600"/>
                </a:solidFill>
              </a:rPr>
              <a:t>	</a:t>
            </a:r>
            <a:r>
              <a:rPr lang="en-US" altLang="zh-CN" b="1" dirty="0" smtClean="0">
                <a:solidFill>
                  <a:srgbClr val="006600"/>
                </a:solidFill>
              </a:rPr>
              <a:t>		</a:t>
            </a:r>
            <a:r>
              <a:rPr lang="en-US" altLang="zh-CN" b="1" dirty="0" err="1" smtClean="0">
                <a:solidFill>
                  <a:srgbClr val="006600"/>
                </a:solidFill>
              </a:rPr>
              <a:t>strcpy</a:t>
            </a:r>
            <a:r>
              <a:rPr lang="en-US" altLang="zh-CN" b="1" dirty="0" smtClean="0">
                <a:solidFill>
                  <a:srgbClr val="006600"/>
                </a:solidFill>
              </a:rPr>
              <a:t>(</a:t>
            </a:r>
            <a:r>
              <a:rPr lang="en-US" altLang="zh-CN" b="1" dirty="0" err="1" smtClean="0">
                <a:solidFill>
                  <a:srgbClr val="006600"/>
                </a:solidFill>
              </a:rPr>
              <a:t>pName,pname</a:t>
            </a:r>
            <a:r>
              <a:rPr lang="en-US" altLang="zh-CN" b="1" dirty="0" smtClean="0">
                <a:solidFill>
                  <a:srgbClr val="006600"/>
                </a:solidFill>
              </a:rPr>
              <a:t>);</a:t>
            </a:r>
          </a:p>
          <a:p>
            <a:pPr>
              <a:buNone/>
            </a:pPr>
            <a:r>
              <a:rPr lang="en-US" altLang="zh-CN" b="1" dirty="0" smtClean="0">
                <a:solidFill>
                  <a:srgbClr val="006600"/>
                </a:solidFill>
              </a:rPr>
              <a:t>  			</a:t>
            </a:r>
            <a:r>
              <a:rPr lang="en-US" altLang="zh-CN" b="1" dirty="0" err="1" smtClean="0">
                <a:solidFill>
                  <a:srgbClr val="006600"/>
                </a:solidFill>
              </a:rPr>
              <a:t>cout</a:t>
            </a:r>
            <a:r>
              <a:rPr lang="en-US" altLang="zh-CN" b="1" dirty="0" smtClean="0">
                <a:solidFill>
                  <a:srgbClr val="006600"/>
                </a:solidFill>
              </a:rPr>
              <a:t>&lt;&lt;</a:t>
            </a:r>
            <a:r>
              <a:rPr lang="en-US" altLang="zh-CN" b="1" dirty="0" err="1" smtClean="0">
                <a:solidFill>
                  <a:srgbClr val="006600"/>
                </a:solidFill>
              </a:rPr>
              <a:t>pName</a:t>
            </a:r>
            <a:r>
              <a:rPr lang="en-US" altLang="zh-CN" b="1" dirty="0" smtClean="0">
                <a:solidFill>
                  <a:srgbClr val="006600"/>
                </a:solidFill>
              </a:rPr>
              <a:t>&lt;&lt;</a:t>
            </a:r>
            <a:r>
              <a:rPr lang="en-US" altLang="zh-CN" b="1" dirty="0" err="1" smtClean="0">
                <a:solidFill>
                  <a:srgbClr val="006600"/>
                </a:solidFill>
              </a:rPr>
              <a:t>endl</a:t>
            </a:r>
            <a:r>
              <a:rPr lang="en-US" altLang="zh-CN" b="1" dirty="0" smtClean="0">
                <a:solidFill>
                  <a:srgbClr val="006600"/>
                </a:solidFill>
              </a:rPr>
              <a:t>;</a:t>
            </a:r>
          </a:p>
          <a:p>
            <a:pPr>
              <a:buNone/>
            </a:pPr>
            <a:r>
              <a:rPr lang="en-US" altLang="zh-CN" b="1" dirty="0" smtClean="0">
                <a:solidFill>
                  <a:srgbClr val="006600"/>
                </a:solidFill>
              </a:rPr>
              <a:t>		}</a:t>
            </a:r>
          </a:p>
          <a:p>
            <a:pPr>
              <a:buNone/>
            </a:pPr>
            <a:r>
              <a:rPr lang="en-US" altLang="zh-CN" b="1" dirty="0" smtClean="0">
                <a:solidFill>
                  <a:srgbClr val="006600"/>
                </a:solidFill>
              </a:rPr>
              <a:t>} //</a:t>
            </a:r>
            <a:r>
              <a:rPr lang="zh-CN" altLang="en-US" b="1" dirty="0" smtClean="0">
                <a:solidFill>
                  <a:srgbClr val="006600"/>
                </a:solidFill>
              </a:rPr>
              <a:t>注意这里的代码，和</a:t>
            </a:r>
            <a:r>
              <a:rPr lang="en-US" altLang="zh-CN" b="1" dirty="0" smtClean="0">
                <a:solidFill>
                  <a:srgbClr val="006600"/>
                </a:solidFill>
              </a:rPr>
              <a:t>if</a:t>
            </a:r>
            <a:r>
              <a:rPr lang="zh-CN" altLang="en-US" b="1" dirty="0" smtClean="0">
                <a:solidFill>
                  <a:srgbClr val="006600"/>
                </a:solidFill>
              </a:rPr>
              <a:t>语句的运行过程</a:t>
            </a:r>
            <a:endParaRPr lang="en-US" altLang="zh-CN" b="1" dirty="0" smtClean="0">
              <a:solidFill>
                <a:srgbClr val="006600"/>
              </a:solidFill>
            </a:endParaRPr>
          </a:p>
          <a:p>
            <a:endParaRPr lang="zh-CN" altLang="en-US" dirty="0"/>
          </a:p>
        </p:txBody>
      </p:sp>
    </p:spTree>
    <p:extLst>
      <p:ext uri="{BB962C8B-B14F-4D97-AF65-F5344CB8AC3E}">
        <p14:creationId xmlns:p14="http://schemas.microsoft.com/office/powerpoint/2010/main" val="104997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例：深复制的实现</a:t>
            </a:r>
            <a:r>
              <a:rPr lang="en-US" altLang="zh-CN" dirty="0" smtClean="0"/>
              <a:t>——</a:t>
            </a:r>
            <a:r>
              <a:rPr lang="zh-CN" altLang="en-US" dirty="0" smtClean="0"/>
              <a:t>学生类</a:t>
            </a:r>
            <a:endParaRPr lang="zh-CN" altLang="en-US" dirty="0"/>
          </a:p>
        </p:txBody>
      </p:sp>
      <p:sp>
        <p:nvSpPr>
          <p:cNvPr id="3" name="内容占位符 2"/>
          <p:cNvSpPr>
            <a:spLocks noGrp="1"/>
          </p:cNvSpPr>
          <p:nvPr>
            <p:ph idx="1"/>
          </p:nvPr>
        </p:nvSpPr>
        <p:spPr/>
        <p:txBody>
          <a:bodyPr/>
          <a:lstStyle/>
          <a:p>
            <a:pPr>
              <a:buNone/>
            </a:pPr>
            <a:r>
              <a:rPr kumimoji="1" lang="zh-CN" altLang="en-US" dirty="0" smtClean="0"/>
              <a:t>析构函数：</a:t>
            </a:r>
            <a:endParaRPr lang="zh-CN" altLang="en-US" dirty="0" smtClean="0"/>
          </a:p>
          <a:p>
            <a:pPr>
              <a:buNone/>
            </a:pPr>
            <a:r>
              <a:rPr lang="en-US" altLang="zh-CN" b="1" dirty="0" smtClean="0">
                <a:solidFill>
                  <a:srgbClr val="006600"/>
                </a:solidFill>
              </a:rPr>
              <a:t>	student::~student(){</a:t>
            </a:r>
          </a:p>
          <a:p>
            <a:pPr>
              <a:buNone/>
            </a:pPr>
            <a:r>
              <a:rPr lang="en-US" altLang="zh-CN" b="1" dirty="0" smtClean="0">
                <a:solidFill>
                  <a:srgbClr val="006600"/>
                </a:solidFill>
              </a:rPr>
              <a:t>    </a:t>
            </a:r>
            <a:r>
              <a:rPr lang="en-US" altLang="zh-CN" b="1" dirty="0" err="1" smtClean="0">
                <a:solidFill>
                  <a:srgbClr val="006600"/>
                </a:solidFill>
              </a:rPr>
              <a:t>cout</a:t>
            </a:r>
            <a:r>
              <a:rPr lang="en-US" altLang="zh-CN" b="1" dirty="0" smtClean="0">
                <a:solidFill>
                  <a:srgbClr val="006600"/>
                </a:solidFill>
              </a:rPr>
              <a:t>&lt;&lt;"Destructor"&lt;&lt;</a:t>
            </a:r>
            <a:r>
              <a:rPr lang="en-US" altLang="zh-CN" b="1" dirty="0" err="1" smtClean="0">
                <a:solidFill>
                  <a:srgbClr val="006600"/>
                </a:solidFill>
              </a:rPr>
              <a:t>pName</a:t>
            </a:r>
            <a:r>
              <a:rPr lang="en-US" altLang="zh-CN" b="1" dirty="0" smtClean="0">
                <a:solidFill>
                  <a:srgbClr val="006600"/>
                </a:solidFill>
              </a:rPr>
              <a:t>&lt;&lt;</a:t>
            </a:r>
            <a:r>
              <a:rPr lang="en-US" altLang="zh-CN" b="1" dirty="0" err="1" smtClean="0">
                <a:solidFill>
                  <a:srgbClr val="006600"/>
                </a:solidFill>
              </a:rPr>
              <a:t>endl</a:t>
            </a:r>
            <a:r>
              <a:rPr lang="en-US" altLang="zh-CN" b="1" dirty="0" smtClean="0">
                <a:solidFill>
                  <a:srgbClr val="006600"/>
                </a:solidFill>
              </a:rPr>
              <a:t>;</a:t>
            </a:r>
          </a:p>
          <a:p>
            <a:pPr>
              <a:buNone/>
            </a:pPr>
            <a:r>
              <a:rPr lang="en-US" altLang="zh-CN" b="1" dirty="0" smtClean="0">
                <a:solidFill>
                  <a:srgbClr val="006600"/>
                </a:solidFill>
              </a:rPr>
              <a:t>    if(</a:t>
            </a:r>
            <a:r>
              <a:rPr lang="en-US" altLang="zh-CN" b="1" dirty="0" err="1" smtClean="0">
                <a:solidFill>
                  <a:srgbClr val="006600"/>
                </a:solidFill>
              </a:rPr>
              <a:t>pName</a:t>
            </a:r>
            <a:r>
              <a:rPr lang="en-US" altLang="zh-CN" b="1" dirty="0" smtClean="0">
                <a:solidFill>
                  <a:srgbClr val="006600"/>
                </a:solidFill>
              </a:rPr>
              <a:t>)</a:t>
            </a:r>
          </a:p>
          <a:p>
            <a:pPr>
              <a:buNone/>
            </a:pPr>
            <a:r>
              <a:rPr lang="en-US" altLang="zh-CN" b="1" dirty="0" smtClean="0">
                <a:solidFill>
                  <a:srgbClr val="006600"/>
                </a:solidFill>
              </a:rPr>
              <a:t>   		delete[] </a:t>
            </a:r>
            <a:r>
              <a:rPr lang="en-US" altLang="zh-CN" b="1" dirty="0" err="1" smtClean="0">
                <a:solidFill>
                  <a:srgbClr val="006600"/>
                </a:solidFill>
              </a:rPr>
              <a:t>pName</a:t>
            </a:r>
            <a:r>
              <a:rPr lang="en-US" altLang="zh-CN" b="1" dirty="0" smtClean="0">
                <a:solidFill>
                  <a:srgbClr val="006600"/>
                </a:solidFill>
              </a:rPr>
              <a:t>;} </a:t>
            </a:r>
            <a:r>
              <a:rPr lang="en-US" altLang="zh-CN" b="1" dirty="0" smtClean="0"/>
              <a:t>//</a:t>
            </a:r>
            <a:r>
              <a:rPr lang="zh-CN" altLang="en-US" b="1" dirty="0" smtClean="0"/>
              <a:t>释放字符串</a:t>
            </a:r>
          </a:p>
          <a:p>
            <a:endParaRPr lang="zh-CN" altLang="en-US" dirty="0"/>
          </a:p>
        </p:txBody>
      </p:sp>
    </p:spTree>
    <p:extLst>
      <p:ext uri="{BB962C8B-B14F-4D97-AF65-F5344CB8AC3E}">
        <p14:creationId xmlns:p14="http://schemas.microsoft.com/office/powerpoint/2010/main" val="1611748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例：深复制的实现</a:t>
            </a:r>
            <a:r>
              <a:rPr lang="en-US" altLang="zh-CN" dirty="0" smtClean="0"/>
              <a:t>——</a:t>
            </a:r>
            <a:r>
              <a:rPr lang="zh-CN" altLang="en-US" dirty="0" smtClean="0"/>
              <a:t>学生类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kumimoji="1" lang="zh-CN" altLang="en-US" dirty="0" smtClean="0">
                <a:solidFill>
                  <a:srgbClr val="FF0000"/>
                </a:solidFill>
              </a:rPr>
              <a:t>复制构造函数：</a:t>
            </a:r>
            <a:endParaRPr lang="zh-CN" altLang="en-US" dirty="0" smtClean="0">
              <a:solidFill>
                <a:srgbClr val="006600"/>
              </a:solidFill>
            </a:endParaRPr>
          </a:p>
          <a:p>
            <a:pPr>
              <a:buNone/>
            </a:pPr>
            <a:r>
              <a:rPr lang="en-US" altLang="zh-CN" b="1" dirty="0" smtClean="0">
                <a:solidFill>
                  <a:srgbClr val="0000CC"/>
                </a:solidFill>
              </a:rPr>
              <a:t>student::student(student &amp;s){</a:t>
            </a:r>
          </a:p>
          <a:p>
            <a:pPr>
              <a:buNone/>
            </a:pPr>
            <a:r>
              <a:rPr lang="en-US" altLang="zh-CN" b="1" dirty="0" smtClean="0">
                <a:solidFill>
                  <a:srgbClr val="0000CC"/>
                </a:solidFill>
              </a:rPr>
              <a:t>	</a:t>
            </a:r>
            <a:r>
              <a:rPr lang="en-US" altLang="zh-CN" b="1" dirty="0" err="1" smtClean="0">
                <a:solidFill>
                  <a:srgbClr val="0000CC"/>
                </a:solidFill>
              </a:rPr>
              <a:t>cout</a:t>
            </a:r>
            <a:r>
              <a:rPr lang="en-US" altLang="zh-CN" b="1" dirty="0" smtClean="0">
                <a:solidFill>
                  <a:srgbClr val="0000CC"/>
                </a:solidFill>
              </a:rPr>
              <a:t>&lt;&lt;"Copy Constructor";</a:t>
            </a:r>
          </a:p>
          <a:p>
            <a:pPr>
              <a:buNone/>
            </a:pPr>
            <a:r>
              <a:rPr lang="en-US" altLang="zh-CN" b="1" dirty="0" smtClean="0">
                <a:solidFill>
                  <a:srgbClr val="0000CC"/>
                </a:solidFill>
              </a:rPr>
              <a:t>	 if(</a:t>
            </a:r>
            <a:r>
              <a:rPr lang="en-US" altLang="zh-CN" b="1" dirty="0" err="1" smtClean="0">
                <a:solidFill>
                  <a:srgbClr val="0000CC"/>
                </a:solidFill>
              </a:rPr>
              <a:t>s.pName</a:t>
            </a:r>
            <a:r>
              <a:rPr lang="en-US" altLang="zh-CN" b="1" dirty="0" smtClean="0">
                <a:solidFill>
                  <a:srgbClr val="0000CC"/>
                </a:solidFill>
              </a:rPr>
              <a:t>){</a:t>
            </a:r>
          </a:p>
          <a:p>
            <a:pPr>
              <a:buNone/>
            </a:pPr>
            <a:r>
              <a:rPr lang="en-US" altLang="zh-CN" b="1" dirty="0" smtClean="0">
                <a:solidFill>
                  <a:srgbClr val="0000CC"/>
                </a:solidFill>
              </a:rPr>
              <a:t>	   if(</a:t>
            </a:r>
            <a:r>
              <a:rPr lang="en-US" altLang="zh-CN" b="1" dirty="0" err="1" smtClean="0">
                <a:solidFill>
                  <a:srgbClr val="0000CC"/>
                </a:solidFill>
              </a:rPr>
              <a:t>pName</a:t>
            </a:r>
            <a:r>
              <a:rPr lang="en-US" altLang="zh-CN" b="1" dirty="0" smtClean="0">
                <a:solidFill>
                  <a:srgbClr val="0000CC"/>
                </a:solidFill>
              </a:rPr>
              <a:t>=new char[</a:t>
            </a:r>
            <a:r>
              <a:rPr lang="en-US" altLang="zh-CN" b="1" dirty="0" err="1" smtClean="0">
                <a:solidFill>
                  <a:srgbClr val="0000CC"/>
                </a:solidFill>
              </a:rPr>
              <a:t>strlen</a:t>
            </a:r>
            <a:r>
              <a:rPr lang="en-US" altLang="zh-CN" b="1" dirty="0" smtClean="0">
                <a:solidFill>
                  <a:srgbClr val="0000CC"/>
                </a:solidFill>
              </a:rPr>
              <a:t>(</a:t>
            </a:r>
            <a:r>
              <a:rPr lang="en-US" altLang="zh-CN" b="1" dirty="0" err="1" smtClean="0">
                <a:solidFill>
                  <a:srgbClr val="0000CC"/>
                </a:solidFill>
              </a:rPr>
              <a:t>s.pName</a:t>
            </a:r>
            <a:r>
              <a:rPr lang="en-US" altLang="zh-CN" b="1" dirty="0" smtClean="0">
                <a:solidFill>
                  <a:srgbClr val="0000CC"/>
                </a:solidFill>
              </a:rPr>
              <a:t>)+1])</a:t>
            </a:r>
          </a:p>
          <a:p>
            <a:pPr>
              <a:buNone/>
            </a:pPr>
            <a:r>
              <a:rPr lang="en-US" altLang="zh-CN" b="1" dirty="0" smtClean="0">
                <a:solidFill>
                  <a:srgbClr val="0000CC"/>
                </a:solidFill>
              </a:rPr>
              <a:t>	   {</a:t>
            </a:r>
          </a:p>
          <a:p>
            <a:pPr>
              <a:buNone/>
            </a:pPr>
            <a:r>
              <a:rPr lang="en-US" altLang="zh-CN" b="1" dirty="0">
                <a:solidFill>
                  <a:srgbClr val="0000CC"/>
                </a:solidFill>
              </a:rPr>
              <a:t>	</a:t>
            </a:r>
            <a:r>
              <a:rPr lang="en-US" altLang="zh-CN" b="1" dirty="0" smtClean="0">
                <a:solidFill>
                  <a:srgbClr val="0000CC"/>
                </a:solidFill>
              </a:rPr>
              <a:t>		</a:t>
            </a:r>
            <a:r>
              <a:rPr lang="en-US" altLang="zh-CN" b="1" dirty="0" err="1" smtClean="0">
                <a:solidFill>
                  <a:srgbClr val="0000CC"/>
                </a:solidFill>
              </a:rPr>
              <a:t>strcpy</a:t>
            </a:r>
            <a:r>
              <a:rPr lang="en-US" altLang="zh-CN" b="1" dirty="0" smtClean="0">
                <a:solidFill>
                  <a:srgbClr val="0000CC"/>
                </a:solidFill>
              </a:rPr>
              <a:t>(</a:t>
            </a:r>
            <a:r>
              <a:rPr lang="en-US" altLang="zh-CN" b="1" dirty="0" err="1" smtClean="0">
                <a:solidFill>
                  <a:srgbClr val="0000CC"/>
                </a:solidFill>
              </a:rPr>
              <a:t>pName,s.pName</a:t>
            </a:r>
            <a:r>
              <a:rPr lang="en-US" altLang="zh-CN" b="1" dirty="0" smtClean="0">
                <a:solidFill>
                  <a:srgbClr val="0000CC"/>
                </a:solidFill>
              </a:rPr>
              <a:t>); </a:t>
            </a:r>
          </a:p>
          <a:p>
            <a:pPr>
              <a:buNone/>
            </a:pPr>
            <a:r>
              <a:rPr lang="en-US" altLang="zh-CN" b="1" dirty="0" smtClean="0">
                <a:solidFill>
                  <a:srgbClr val="0000CC"/>
                </a:solidFill>
              </a:rPr>
              <a:t>			</a:t>
            </a:r>
            <a:r>
              <a:rPr lang="en-US" altLang="zh-CN" b="1" dirty="0" err="1" smtClean="0">
                <a:solidFill>
                  <a:srgbClr val="0000CC"/>
                </a:solidFill>
              </a:rPr>
              <a:t>cout</a:t>
            </a:r>
            <a:r>
              <a:rPr lang="en-US" altLang="zh-CN" b="1" dirty="0">
                <a:solidFill>
                  <a:srgbClr val="0000CC"/>
                </a:solidFill>
              </a:rPr>
              <a:t>&lt;&lt;</a:t>
            </a:r>
            <a:r>
              <a:rPr lang="en-US" altLang="zh-CN" b="1" dirty="0" err="1">
                <a:solidFill>
                  <a:srgbClr val="0000CC"/>
                </a:solidFill>
              </a:rPr>
              <a:t>pName</a:t>
            </a:r>
            <a:r>
              <a:rPr lang="en-US" altLang="zh-CN" b="1" dirty="0">
                <a:solidFill>
                  <a:srgbClr val="0000CC"/>
                </a:solidFill>
              </a:rPr>
              <a:t>&lt;&lt;</a:t>
            </a:r>
            <a:r>
              <a:rPr lang="en-US" altLang="zh-CN" b="1" dirty="0" err="1" smtClean="0">
                <a:solidFill>
                  <a:srgbClr val="0000CC"/>
                </a:solidFill>
              </a:rPr>
              <a:t>endl</a:t>
            </a:r>
            <a:r>
              <a:rPr lang="en-US" altLang="zh-CN" b="1" dirty="0" smtClean="0">
                <a:solidFill>
                  <a:srgbClr val="0000CC"/>
                </a:solidFill>
              </a:rPr>
              <a:t>;</a:t>
            </a:r>
          </a:p>
          <a:p>
            <a:pPr>
              <a:buNone/>
            </a:pPr>
            <a:r>
              <a:rPr lang="en-US" altLang="zh-CN" b="1" dirty="0">
                <a:solidFill>
                  <a:srgbClr val="0000CC"/>
                </a:solidFill>
              </a:rPr>
              <a:t>	</a:t>
            </a:r>
            <a:r>
              <a:rPr lang="en-US" altLang="zh-CN" b="1" dirty="0" smtClean="0">
                <a:solidFill>
                  <a:srgbClr val="0000CC"/>
                </a:solidFill>
              </a:rPr>
              <a:t>	 }}</a:t>
            </a:r>
          </a:p>
          <a:p>
            <a:pPr>
              <a:buNone/>
            </a:pPr>
            <a:r>
              <a:rPr lang="en-US" altLang="zh-CN" b="1" dirty="0" smtClean="0">
                <a:solidFill>
                  <a:srgbClr val="0000CC"/>
                </a:solidFill>
              </a:rPr>
              <a:t>		else </a:t>
            </a:r>
            <a:r>
              <a:rPr lang="en-US" altLang="zh-CN" b="1" dirty="0" err="1" smtClean="0">
                <a:solidFill>
                  <a:srgbClr val="0000CC"/>
                </a:solidFill>
              </a:rPr>
              <a:t>pName</a:t>
            </a:r>
            <a:r>
              <a:rPr lang="en-US" altLang="zh-CN" b="1" dirty="0">
                <a:solidFill>
                  <a:srgbClr val="0000CC"/>
                </a:solidFill>
              </a:rPr>
              <a:t>=NULL;} 	 //</a:t>
            </a:r>
            <a:r>
              <a:rPr lang="zh-CN" altLang="en-US" b="1" dirty="0">
                <a:solidFill>
                  <a:srgbClr val="0000CC"/>
                </a:solidFill>
              </a:rPr>
              <a:t>深复制的</a:t>
            </a:r>
            <a:r>
              <a:rPr lang="zh-CN" altLang="en-US" b="1" dirty="0" smtClean="0">
                <a:solidFill>
                  <a:srgbClr val="0000CC"/>
                </a:solidFill>
              </a:rPr>
              <a:t>实现</a:t>
            </a:r>
            <a:endParaRPr lang="en-US" altLang="zh-CN" b="1" dirty="0" smtClean="0">
              <a:solidFill>
                <a:srgbClr val="0000CC"/>
              </a:solidFill>
            </a:endParaRPr>
          </a:p>
          <a:p>
            <a:endParaRPr lang="zh-CN" altLang="en-US" dirty="0"/>
          </a:p>
        </p:txBody>
      </p:sp>
    </p:spTree>
    <p:extLst>
      <p:ext uri="{BB962C8B-B14F-4D97-AF65-F5344CB8AC3E}">
        <p14:creationId xmlns:p14="http://schemas.microsoft.com/office/powerpoint/2010/main" val="301610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例：深复制的实现</a:t>
            </a:r>
            <a:r>
              <a:rPr lang="en-US" altLang="zh-CN" dirty="0" smtClean="0"/>
              <a:t>——</a:t>
            </a:r>
            <a:r>
              <a:rPr lang="zh-CN" altLang="en-US" dirty="0" smtClean="0"/>
              <a:t>学生类</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kumimoji="1" lang="zh-CN" altLang="en-US" dirty="0" smtClean="0">
                <a:solidFill>
                  <a:srgbClr val="FF0000"/>
                </a:solidFill>
              </a:rPr>
              <a:t>复制赋值操作符：</a:t>
            </a:r>
            <a:endParaRPr lang="zh-CN" altLang="en-US" dirty="0" smtClean="0"/>
          </a:p>
          <a:p>
            <a:pPr>
              <a:buNone/>
            </a:pPr>
            <a:r>
              <a:rPr lang="en-US" altLang="zh-CN" b="1" dirty="0" smtClean="0">
                <a:solidFill>
                  <a:srgbClr val="0000CC"/>
                </a:solidFill>
              </a:rPr>
              <a:t>student &amp; student::operator=(student &amp;s){</a:t>
            </a:r>
          </a:p>
          <a:p>
            <a:pPr>
              <a:buNone/>
            </a:pPr>
            <a:r>
              <a:rPr lang="en-US" altLang="zh-CN" b="1" dirty="0" smtClean="0">
                <a:solidFill>
                  <a:srgbClr val="0000CC"/>
                </a:solidFill>
              </a:rPr>
              <a:t>	 </a:t>
            </a:r>
            <a:r>
              <a:rPr lang="en-US" altLang="zh-CN" b="1" dirty="0" err="1" smtClean="0">
                <a:solidFill>
                  <a:srgbClr val="0000CC"/>
                </a:solidFill>
              </a:rPr>
              <a:t>cout</a:t>
            </a:r>
            <a:r>
              <a:rPr lang="en-US" altLang="zh-CN" b="1" dirty="0" smtClean="0">
                <a:solidFill>
                  <a:srgbClr val="0000CC"/>
                </a:solidFill>
              </a:rPr>
              <a:t>&lt;&lt;"Copy Assign operator";</a:t>
            </a:r>
          </a:p>
          <a:p>
            <a:pPr>
              <a:buNone/>
            </a:pPr>
            <a:r>
              <a:rPr lang="en-US" altLang="zh-CN" b="1" dirty="0" smtClean="0">
                <a:solidFill>
                  <a:srgbClr val="0000CC"/>
                </a:solidFill>
              </a:rPr>
              <a:t>	delete[] </a:t>
            </a:r>
            <a:r>
              <a:rPr lang="en-US" altLang="zh-CN" b="1" dirty="0" err="1" smtClean="0">
                <a:solidFill>
                  <a:srgbClr val="0000CC"/>
                </a:solidFill>
              </a:rPr>
              <a:t>pName</a:t>
            </a:r>
            <a:r>
              <a:rPr lang="en-US" altLang="zh-CN" b="1" dirty="0" smtClean="0">
                <a:solidFill>
                  <a:srgbClr val="0000CC"/>
                </a:solidFill>
              </a:rPr>
              <a:t>;</a:t>
            </a:r>
            <a:r>
              <a:rPr lang="en-US" altLang="zh-CN" b="1" dirty="0" smtClean="0">
                <a:solidFill>
                  <a:srgbClr val="006600"/>
                </a:solidFill>
              </a:rPr>
              <a:t>//</a:t>
            </a:r>
            <a:r>
              <a:rPr lang="zh-CN" altLang="en-US" b="1" dirty="0" smtClean="0">
                <a:solidFill>
                  <a:srgbClr val="FF0000"/>
                </a:solidFill>
              </a:rPr>
              <a:t>如原来已分配，应先撤销</a:t>
            </a:r>
          </a:p>
          <a:p>
            <a:pPr>
              <a:buNone/>
            </a:pPr>
            <a:r>
              <a:rPr lang="zh-CN" altLang="en-US" b="1" dirty="0" smtClean="0">
                <a:solidFill>
                  <a:srgbClr val="0000CC"/>
                </a:solidFill>
              </a:rPr>
              <a:t>  </a:t>
            </a:r>
            <a:r>
              <a:rPr lang="en-US" altLang="zh-CN" b="1" dirty="0" smtClean="0">
                <a:solidFill>
                  <a:srgbClr val="0000CC"/>
                </a:solidFill>
              </a:rPr>
              <a:t>if(</a:t>
            </a:r>
            <a:r>
              <a:rPr lang="en-US" altLang="zh-CN" b="1" dirty="0" err="1" smtClean="0">
                <a:solidFill>
                  <a:srgbClr val="0000CC"/>
                </a:solidFill>
              </a:rPr>
              <a:t>s.pName</a:t>
            </a:r>
            <a:r>
              <a:rPr lang="en-US" altLang="zh-CN" b="1" dirty="0" smtClean="0">
                <a:solidFill>
                  <a:srgbClr val="0000CC"/>
                </a:solidFill>
              </a:rPr>
              <a:t>){</a:t>
            </a:r>
          </a:p>
          <a:p>
            <a:pPr>
              <a:buNone/>
            </a:pPr>
            <a:r>
              <a:rPr lang="en-US" altLang="zh-CN" b="1" dirty="0" smtClean="0">
                <a:solidFill>
                  <a:srgbClr val="0000CC"/>
                </a:solidFill>
              </a:rPr>
              <a:t>       if(</a:t>
            </a:r>
            <a:r>
              <a:rPr lang="en-US" altLang="zh-CN" b="1" dirty="0" err="1" smtClean="0">
                <a:solidFill>
                  <a:srgbClr val="0000CC"/>
                </a:solidFill>
              </a:rPr>
              <a:t>pName</a:t>
            </a:r>
            <a:r>
              <a:rPr lang="en-US" altLang="zh-CN" b="1" dirty="0" smtClean="0">
                <a:solidFill>
                  <a:srgbClr val="0000CC"/>
                </a:solidFill>
              </a:rPr>
              <a:t>=new char[</a:t>
            </a:r>
            <a:r>
              <a:rPr lang="en-US" altLang="zh-CN" b="1" dirty="0" err="1" smtClean="0">
                <a:solidFill>
                  <a:srgbClr val="0000CC"/>
                </a:solidFill>
              </a:rPr>
              <a:t>strlen</a:t>
            </a:r>
            <a:r>
              <a:rPr lang="en-US" altLang="zh-CN" b="1" dirty="0" smtClean="0">
                <a:solidFill>
                  <a:srgbClr val="0000CC"/>
                </a:solidFill>
              </a:rPr>
              <a:t>(</a:t>
            </a:r>
            <a:r>
              <a:rPr lang="en-US" altLang="zh-CN" b="1" dirty="0" err="1" smtClean="0">
                <a:solidFill>
                  <a:srgbClr val="0000CC"/>
                </a:solidFill>
              </a:rPr>
              <a:t>s.pName</a:t>
            </a:r>
            <a:r>
              <a:rPr lang="en-US" altLang="zh-CN" b="1" dirty="0" smtClean="0">
                <a:solidFill>
                  <a:srgbClr val="0000CC"/>
                </a:solidFill>
              </a:rPr>
              <a:t>)+1])   </a:t>
            </a:r>
          </a:p>
          <a:p>
            <a:pPr>
              <a:buNone/>
            </a:pPr>
            <a:r>
              <a:rPr lang="en-US" altLang="zh-CN" b="1" dirty="0" smtClean="0">
                <a:solidFill>
                  <a:srgbClr val="0000CC"/>
                </a:solidFill>
              </a:rPr>
              <a:t>             {</a:t>
            </a:r>
          </a:p>
          <a:p>
            <a:pPr>
              <a:buNone/>
            </a:pPr>
            <a:r>
              <a:rPr lang="en-US" altLang="zh-CN" b="1" dirty="0">
                <a:solidFill>
                  <a:srgbClr val="0000CC"/>
                </a:solidFill>
              </a:rPr>
              <a:t>	</a:t>
            </a:r>
            <a:r>
              <a:rPr lang="en-US" altLang="zh-CN" b="1" dirty="0" smtClean="0">
                <a:solidFill>
                  <a:srgbClr val="0000CC"/>
                </a:solidFill>
              </a:rPr>
              <a:t>			</a:t>
            </a:r>
            <a:r>
              <a:rPr lang="en-US" altLang="zh-CN" b="1" dirty="0" err="1" smtClean="0">
                <a:solidFill>
                  <a:srgbClr val="0000CC"/>
                </a:solidFill>
              </a:rPr>
              <a:t>strcpy</a:t>
            </a:r>
            <a:r>
              <a:rPr lang="en-US" altLang="zh-CN" b="1" dirty="0" smtClean="0">
                <a:solidFill>
                  <a:srgbClr val="0000CC"/>
                </a:solidFill>
              </a:rPr>
              <a:t>(</a:t>
            </a:r>
            <a:r>
              <a:rPr lang="en-US" altLang="zh-CN" b="1" dirty="0" err="1" smtClean="0">
                <a:solidFill>
                  <a:srgbClr val="0000CC"/>
                </a:solidFill>
              </a:rPr>
              <a:t>pName,s.pName</a:t>
            </a:r>
            <a:r>
              <a:rPr lang="en-US" altLang="zh-CN" b="1" dirty="0" smtClean="0">
                <a:solidFill>
                  <a:srgbClr val="0000CC"/>
                </a:solidFill>
              </a:rPr>
              <a:t>);</a:t>
            </a:r>
          </a:p>
          <a:p>
            <a:pPr>
              <a:buNone/>
            </a:pPr>
            <a:r>
              <a:rPr lang="en-US" altLang="zh-CN" b="1" dirty="0" smtClean="0">
                <a:solidFill>
                  <a:srgbClr val="0000CC"/>
                </a:solidFill>
              </a:rPr>
              <a:t>			       </a:t>
            </a:r>
            <a:r>
              <a:rPr lang="en-US" altLang="zh-CN" b="1" dirty="0" err="1" smtClean="0">
                <a:solidFill>
                  <a:srgbClr val="0000CC"/>
                </a:solidFill>
              </a:rPr>
              <a:t>cout</a:t>
            </a:r>
            <a:r>
              <a:rPr lang="en-US" altLang="zh-CN" b="1" dirty="0">
                <a:solidFill>
                  <a:srgbClr val="0000CC"/>
                </a:solidFill>
              </a:rPr>
              <a:t>&lt;&lt;</a:t>
            </a:r>
            <a:r>
              <a:rPr lang="en-US" altLang="zh-CN" b="1" dirty="0" err="1">
                <a:solidFill>
                  <a:srgbClr val="0000CC"/>
                </a:solidFill>
              </a:rPr>
              <a:t>pName</a:t>
            </a:r>
            <a:r>
              <a:rPr lang="en-US" altLang="zh-CN" b="1" dirty="0">
                <a:solidFill>
                  <a:srgbClr val="0000CC"/>
                </a:solidFill>
              </a:rPr>
              <a:t>&lt;&lt;</a:t>
            </a:r>
            <a:r>
              <a:rPr lang="en-US" altLang="zh-CN" b="1" dirty="0" err="1">
                <a:solidFill>
                  <a:srgbClr val="0000CC"/>
                </a:solidFill>
              </a:rPr>
              <a:t>endl</a:t>
            </a:r>
            <a:r>
              <a:rPr lang="en-US" altLang="zh-CN" b="1" dirty="0">
                <a:solidFill>
                  <a:srgbClr val="0000CC"/>
                </a:solidFill>
              </a:rPr>
              <a:t>;</a:t>
            </a:r>
            <a:endParaRPr lang="en-US" altLang="zh-CN" b="1" dirty="0" smtClean="0">
              <a:solidFill>
                <a:srgbClr val="0000CC"/>
              </a:solidFill>
            </a:endParaRPr>
          </a:p>
          <a:p>
            <a:pPr>
              <a:buNone/>
            </a:pPr>
            <a:r>
              <a:rPr lang="en-US" altLang="zh-CN" b="1" dirty="0">
                <a:solidFill>
                  <a:srgbClr val="0000CC"/>
                </a:solidFill>
              </a:rPr>
              <a:t>	</a:t>
            </a:r>
            <a:r>
              <a:rPr lang="en-US" altLang="zh-CN" b="1" dirty="0" smtClean="0">
                <a:solidFill>
                  <a:srgbClr val="0000CC"/>
                </a:solidFill>
              </a:rPr>
              <a:t>		}</a:t>
            </a:r>
          </a:p>
          <a:p>
            <a:pPr>
              <a:buNone/>
            </a:pPr>
            <a:r>
              <a:rPr lang="en-US" altLang="zh-CN" b="1" dirty="0" smtClean="0">
                <a:solidFill>
                  <a:srgbClr val="0000CC"/>
                </a:solidFill>
              </a:rPr>
              <a:t>	}</a:t>
            </a:r>
          </a:p>
          <a:p>
            <a:pPr>
              <a:buNone/>
            </a:pPr>
            <a:r>
              <a:rPr lang="en-US" altLang="zh-CN" b="1" dirty="0" smtClean="0">
                <a:solidFill>
                  <a:srgbClr val="0000CC"/>
                </a:solidFill>
              </a:rPr>
              <a:t>    else </a:t>
            </a:r>
            <a:r>
              <a:rPr lang="en-US" altLang="zh-CN" b="1" dirty="0" err="1" smtClean="0">
                <a:solidFill>
                  <a:srgbClr val="0000CC"/>
                </a:solidFill>
              </a:rPr>
              <a:t>pName</a:t>
            </a:r>
            <a:r>
              <a:rPr lang="en-US" altLang="zh-CN" b="1" dirty="0" smtClean="0">
                <a:solidFill>
                  <a:srgbClr val="0000CC"/>
                </a:solidFill>
              </a:rPr>
              <a:t>=NULL;</a:t>
            </a:r>
          </a:p>
          <a:p>
            <a:pPr>
              <a:buNone/>
            </a:pPr>
            <a:r>
              <a:rPr lang="en-US" altLang="zh-CN" b="1" dirty="0" smtClean="0">
                <a:solidFill>
                  <a:srgbClr val="0000CC"/>
                </a:solidFill>
              </a:rPr>
              <a:t>		return *this;}    //</a:t>
            </a:r>
            <a:r>
              <a:rPr lang="zh-CN" altLang="en-US" b="1" dirty="0" smtClean="0">
                <a:solidFill>
                  <a:srgbClr val="0000CC"/>
                </a:solidFill>
              </a:rPr>
              <a:t>注意：赋值运算符只能通过成员函数重载</a:t>
            </a:r>
            <a:endParaRPr lang="en-US" altLang="zh-CN" b="1" dirty="0" smtClean="0">
              <a:solidFill>
                <a:srgbClr val="0000CC"/>
              </a:solidFill>
            </a:endParaRPr>
          </a:p>
          <a:p>
            <a:endParaRPr lang="zh-CN" altLang="en-US" dirty="0"/>
          </a:p>
        </p:txBody>
      </p:sp>
    </p:spTree>
    <p:extLst>
      <p:ext uri="{BB962C8B-B14F-4D97-AF65-F5344CB8AC3E}">
        <p14:creationId xmlns:p14="http://schemas.microsoft.com/office/powerpoint/2010/main" val="11048211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linds(horizontal)">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blinds(horizontal)">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a:t>
            </a:r>
            <a:r>
              <a:rPr lang="zh-CN" altLang="en-US" dirty="0" smtClean="0"/>
              <a:t> 动态分配内存的概念方法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在前两章中，关于数组长度的问题挥之不去</a:t>
            </a:r>
            <a:endParaRPr lang="en-US" altLang="zh-CN" dirty="0" smtClean="0"/>
          </a:p>
          <a:p>
            <a:pPr>
              <a:buNone/>
            </a:pPr>
            <a:r>
              <a:rPr lang="en-US" altLang="zh-CN" dirty="0" smtClean="0"/>
              <a:t>	</a:t>
            </a:r>
            <a:r>
              <a:rPr lang="zh-CN" altLang="en-US" dirty="0" smtClean="0"/>
              <a:t>例：</a:t>
            </a:r>
            <a:r>
              <a:rPr lang="en-US" altLang="zh-CN" dirty="0" smtClean="0"/>
              <a:t>int n = 10 ;  int a[n] ; </a:t>
            </a:r>
            <a:r>
              <a:rPr lang="zh-CN" altLang="en-US" dirty="0" smtClean="0"/>
              <a:t>为什么是错的？</a:t>
            </a:r>
            <a:endParaRPr lang="en-US" altLang="zh-CN" dirty="0" smtClean="0"/>
          </a:p>
          <a:p>
            <a:r>
              <a:rPr lang="zh-CN" altLang="en-US" dirty="0" smtClean="0"/>
              <a:t>答：程序在</a:t>
            </a:r>
            <a:r>
              <a:rPr lang="zh-CN" altLang="en-US" dirty="0" smtClean="0">
                <a:solidFill>
                  <a:srgbClr val="FF0000"/>
                </a:solidFill>
              </a:rPr>
              <a:t>编译</a:t>
            </a:r>
            <a:r>
              <a:rPr lang="zh-CN" altLang="en-US" dirty="0" smtClean="0"/>
              <a:t>时必须根据变量的类型确定所需内存空间的大小，从而系统在</a:t>
            </a:r>
            <a:r>
              <a:rPr lang="zh-CN" altLang="en-US" dirty="0" smtClean="0">
                <a:solidFill>
                  <a:srgbClr val="FF0000"/>
                </a:solidFill>
              </a:rPr>
              <a:t>适当</a:t>
            </a:r>
            <a:r>
              <a:rPr lang="zh-CN" altLang="en-US" dirty="0" smtClean="0"/>
              <a:t>的时候为它们分配确定的存储空间，并会自动收回。</a:t>
            </a:r>
            <a:endParaRPr lang="en-US" altLang="zh-CN" dirty="0" smtClean="0"/>
          </a:p>
          <a:p>
            <a:r>
              <a:rPr lang="zh-CN" altLang="en-US" dirty="0" smtClean="0"/>
              <a:t>上述方式称为</a:t>
            </a:r>
            <a:r>
              <a:rPr lang="zh-CN" altLang="en-US" dirty="0" smtClean="0">
                <a:solidFill>
                  <a:schemeClr val="accent1">
                    <a:lumMod val="50000"/>
                  </a:schemeClr>
                </a:solidFill>
              </a:rPr>
              <a:t>静态</a:t>
            </a:r>
            <a:r>
              <a:rPr lang="zh-CN" altLang="en-US" dirty="0" smtClean="0"/>
              <a:t>内存分配，而如果在运行阶段再确定存储空间大小，则称为</a:t>
            </a:r>
            <a:r>
              <a:rPr lang="zh-CN" altLang="en-US" dirty="0" smtClean="0">
                <a:solidFill>
                  <a:schemeClr val="accent1">
                    <a:lumMod val="50000"/>
                  </a:schemeClr>
                </a:solidFill>
              </a:rPr>
              <a:t>动态</a:t>
            </a:r>
            <a:r>
              <a:rPr lang="zh-CN" altLang="en-US" dirty="0" smtClean="0"/>
              <a:t>内存分配。</a:t>
            </a:r>
            <a:endParaRPr lang="en-US" altLang="zh-CN" dirty="0" smtClean="0"/>
          </a:p>
          <a:p>
            <a:r>
              <a:rPr lang="zh-CN" altLang="en-US" dirty="0" smtClean="0"/>
              <a:t>注意区分这里的“静态、动态”与存储类型的区别。</a:t>
            </a:r>
            <a:r>
              <a:rPr lang="zh-CN" altLang="en-US" i="1" dirty="0" smtClean="0"/>
              <a:t>另外新版本的</a:t>
            </a:r>
            <a:r>
              <a:rPr lang="en-US" altLang="zh-CN" i="1" dirty="0" smtClean="0"/>
              <a:t>C++</a:t>
            </a:r>
            <a:r>
              <a:rPr lang="zh-CN" altLang="en-US" i="1" dirty="0" smtClean="0"/>
              <a:t>标准已可支持动态定义数组。</a:t>
            </a:r>
            <a:endParaRPr lang="en-US" altLang="zh-CN" i="1" dirty="0" smtClean="0"/>
          </a:p>
          <a:p>
            <a:pPr>
              <a:buNone/>
            </a:pPr>
            <a:endParaRPr lang="zh-CN" altLang="en-US" dirty="0"/>
          </a:p>
        </p:txBody>
      </p:sp>
    </p:spTree>
    <p:extLst>
      <p:ext uri="{BB962C8B-B14F-4D97-AF65-F5344CB8AC3E}">
        <p14:creationId xmlns:p14="http://schemas.microsoft.com/office/powerpoint/2010/main" val="374142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深复制与类封装的深入讨论</a:t>
            </a:r>
            <a:endParaRPr lang="zh-CN" altLang="en-US" dirty="0"/>
          </a:p>
        </p:txBody>
      </p:sp>
      <p:sp>
        <p:nvSpPr>
          <p:cNvPr id="3" name="内容占位符 2"/>
          <p:cNvSpPr>
            <a:spLocks noGrp="1"/>
          </p:cNvSpPr>
          <p:nvPr>
            <p:ph idx="1"/>
          </p:nvPr>
        </p:nvSpPr>
        <p:spPr/>
        <p:txBody>
          <a:bodyPr>
            <a:normAutofit/>
          </a:bodyPr>
          <a:lstStyle/>
          <a:p>
            <a:r>
              <a:rPr lang="zh-CN" altLang="en-US" dirty="0" smtClean="0"/>
              <a:t>请认真分析上述代码当中容易发生混淆的三个函数，各自的特点和区别。</a:t>
            </a:r>
            <a:endParaRPr lang="en-US" altLang="zh-CN" dirty="0" smtClean="0"/>
          </a:p>
          <a:p>
            <a:r>
              <a:rPr lang="zh-CN" altLang="en-US" dirty="0" smtClean="0"/>
              <a:t>类成员当中出现</a:t>
            </a:r>
            <a:r>
              <a:rPr lang="en-US" altLang="zh-CN" dirty="0" smtClean="0"/>
              <a:t>C</a:t>
            </a:r>
            <a:r>
              <a:rPr lang="zh-CN" altLang="en-US" dirty="0" smtClean="0"/>
              <a:t>风格字符串，是导致需要编写深复制的常见原因。如改用</a:t>
            </a:r>
            <a:r>
              <a:rPr lang="en-US" altLang="zh-CN" dirty="0" smtClean="0"/>
              <a:t>C++</a:t>
            </a:r>
            <a:r>
              <a:rPr lang="zh-CN" altLang="en-US" dirty="0" smtClean="0"/>
              <a:t>标准</a:t>
            </a:r>
            <a:r>
              <a:rPr lang="en-US" altLang="zh-CN" dirty="0" smtClean="0"/>
              <a:t>string</a:t>
            </a:r>
            <a:r>
              <a:rPr lang="zh-CN" altLang="en-US" dirty="0" smtClean="0"/>
              <a:t>类，就不再需要深复制。因为其内部已经封装了所有内存管理的细节。</a:t>
            </a:r>
            <a:endParaRPr lang="en-US" altLang="zh-CN" dirty="0" smtClean="0"/>
          </a:p>
          <a:p>
            <a:r>
              <a:rPr lang="zh-CN" altLang="en-US" dirty="0" smtClean="0"/>
              <a:t>标准</a:t>
            </a:r>
            <a:r>
              <a:rPr lang="en-US" altLang="zh-CN" dirty="0" smtClean="0"/>
              <a:t>string</a:t>
            </a:r>
            <a:r>
              <a:rPr lang="zh-CN" altLang="en-US" dirty="0" smtClean="0"/>
              <a:t>类模板是我们学习类封装的典型例子。这样的类对象，成员对象使用时，不会出任何问题。这表明</a:t>
            </a:r>
            <a:r>
              <a:rPr lang="zh-CN" altLang="en-US" dirty="0" smtClean="0">
                <a:solidFill>
                  <a:srgbClr val="0070C0"/>
                </a:solidFill>
              </a:rPr>
              <a:t>聚合</a:t>
            </a:r>
            <a:r>
              <a:rPr lang="zh-CN" altLang="en-US" dirty="0" smtClean="0"/>
              <a:t>实现了完善的封装。</a:t>
            </a:r>
            <a:endParaRPr lang="zh-CN" altLang="en-US" dirty="0"/>
          </a:p>
        </p:txBody>
      </p:sp>
    </p:spTree>
    <p:extLst>
      <p:ext uri="{BB962C8B-B14F-4D97-AF65-F5344CB8AC3E}">
        <p14:creationId xmlns:p14="http://schemas.microsoft.com/office/powerpoint/2010/main" val="158592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 标准</a:t>
            </a:r>
            <a:r>
              <a:rPr lang="en-US" altLang="zh-CN" dirty="0" smtClean="0"/>
              <a:t>C++</a:t>
            </a:r>
            <a:r>
              <a:rPr lang="zh-CN" altLang="en-US" dirty="0" smtClean="0"/>
              <a:t>库中的</a:t>
            </a:r>
            <a:r>
              <a:rPr lang="en-US" altLang="zh-CN" dirty="0" smtClean="0"/>
              <a:t>string</a:t>
            </a:r>
            <a:r>
              <a:rPr lang="zh-CN" altLang="en-US" dirty="0" smtClean="0"/>
              <a:t>类</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风格的字符串的特点：效率极高，编程较难</a:t>
            </a:r>
            <a:endParaRPr lang="en-US" altLang="zh-CN" dirty="0" smtClean="0"/>
          </a:p>
          <a:p>
            <a:r>
              <a:rPr lang="en-US" altLang="zh-CN" dirty="0" smtClean="0"/>
              <a:t>C++</a:t>
            </a:r>
            <a:r>
              <a:rPr lang="zh-CN" altLang="en-US" dirty="0" smtClean="0"/>
              <a:t>标准</a:t>
            </a:r>
            <a:r>
              <a:rPr lang="en-US" altLang="zh-CN" dirty="0" smtClean="0"/>
              <a:t>string</a:t>
            </a:r>
            <a:r>
              <a:rPr lang="zh-CN" altLang="en-US" dirty="0" smtClean="0"/>
              <a:t>类：封装常见操作和内存管理，简便安全</a:t>
            </a:r>
            <a:endParaRPr lang="en-US" altLang="zh-CN" dirty="0" smtClean="0"/>
          </a:p>
          <a:p>
            <a:r>
              <a:rPr lang="zh-CN" altLang="en-US" dirty="0" smtClean="0"/>
              <a:t>我们的目标：掌握常用底层实现方法，了解标准</a:t>
            </a:r>
            <a:r>
              <a:rPr lang="en-US" altLang="zh-CN" dirty="0" smtClean="0"/>
              <a:t>string</a:t>
            </a:r>
            <a:r>
              <a:rPr lang="zh-CN" altLang="en-US" dirty="0" smtClean="0"/>
              <a:t>类中成员函数的用法</a:t>
            </a:r>
            <a:endParaRPr lang="en-US" altLang="zh-CN" dirty="0" smtClean="0"/>
          </a:p>
          <a:p>
            <a:endParaRPr lang="en-US" altLang="zh-CN" dirty="0" smtClean="0"/>
          </a:p>
          <a:p>
            <a:endParaRPr lang="en-US" altLang="zh-CN" dirty="0" smtClean="0"/>
          </a:p>
          <a:p>
            <a:endParaRPr lang="en-US" altLang="zh-CN" dirty="0" smtClean="0"/>
          </a:p>
          <a:p>
            <a:pPr>
              <a:buNone/>
            </a:pPr>
            <a:endParaRPr lang="zh-CN" altLang="en-US" dirty="0"/>
          </a:p>
        </p:txBody>
      </p:sp>
    </p:spTree>
    <p:extLst>
      <p:ext uri="{BB962C8B-B14F-4D97-AF65-F5344CB8AC3E}">
        <p14:creationId xmlns:p14="http://schemas.microsoft.com/office/powerpoint/2010/main" val="12444740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C++</a:t>
            </a:r>
            <a:r>
              <a:rPr lang="zh-CN" altLang="en-US" dirty="0" smtClean="0"/>
              <a:t>库中的</a:t>
            </a:r>
            <a:r>
              <a:rPr lang="en-US" altLang="zh-CN" dirty="0" smtClean="0"/>
              <a:t>string</a:t>
            </a:r>
            <a:r>
              <a:rPr lang="zh-CN" altLang="en-US" dirty="0" smtClean="0"/>
              <a:t>类</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使用方法</a:t>
            </a:r>
            <a:r>
              <a:rPr lang="en-US" altLang="zh-CN" dirty="0" smtClean="0"/>
              <a:t>#</a:t>
            </a:r>
            <a:r>
              <a:rPr lang="en-US" altLang="zh-CN" dirty="0" smtClean="0">
                <a:solidFill>
                  <a:srgbClr val="0000CC"/>
                </a:solidFill>
              </a:rPr>
              <a:t>include</a:t>
            </a:r>
            <a:r>
              <a:rPr lang="en-US" altLang="zh-CN" dirty="0" smtClean="0"/>
              <a:t>&lt;string&gt;</a:t>
            </a:r>
          </a:p>
          <a:p>
            <a:pPr>
              <a:buNone/>
            </a:pPr>
            <a:r>
              <a:rPr lang="en-US" altLang="zh-CN" dirty="0" smtClean="0"/>
              <a:t>string</a:t>
            </a:r>
            <a:r>
              <a:rPr lang="zh-CN" altLang="en-US" dirty="0" smtClean="0"/>
              <a:t>类的使用方法：</a:t>
            </a:r>
          </a:p>
          <a:p>
            <a:pPr>
              <a:buNone/>
            </a:pPr>
            <a:r>
              <a:rPr lang="en-US" altLang="zh-CN" dirty="0" smtClean="0"/>
              <a:t>(1) string</a:t>
            </a:r>
            <a:r>
              <a:rPr lang="zh-CN" altLang="en-US" dirty="0" smtClean="0"/>
              <a:t>类有三个构造函数：</a:t>
            </a:r>
          </a:p>
          <a:p>
            <a:pPr>
              <a:buNone/>
            </a:pPr>
            <a:r>
              <a:rPr lang="en-US" altLang="zh-CN" dirty="0" smtClean="0"/>
              <a:t>	string </a:t>
            </a:r>
            <a:r>
              <a:rPr lang="en-US" altLang="zh-CN" dirty="0" err="1" smtClean="0"/>
              <a:t>str</a:t>
            </a:r>
            <a:r>
              <a:rPr lang="en-US" altLang="zh-CN" dirty="0" smtClean="0"/>
              <a:t>;      //</a:t>
            </a:r>
            <a:r>
              <a:rPr lang="zh-CN" altLang="en-US" dirty="0" smtClean="0"/>
              <a:t>调用默认的构造函数建立空串</a:t>
            </a:r>
          </a:p>
          <a:p>
            <a:pPr>
              <a:buNone/>
            </a:pPr>
            <a:r>
              <a:rPr lang="en-US" altLang="zh-CN" dirty="0" smtClean="0"/>
              <a:t>	string </a:t>
            </a:r>
            <a:r>
              <a:rPr lang="en-US" altLang="zh-CN" dirty="0" err="1" smtClean="0"/>
              <a:t>str</a:t>
            </a:r>
            <a:r>
              <a:rPr lang="en-US" altLang="zh-CN" dirty="0" smtClean="0"/>
              <a:t>("OK"); //</a:t>
            </a:r>
            <a:r>
              <a:rPr lang="zh-CN" altLang="en-US" dirty="0" smtClean="0"/>
              <a:t>调用采用</a:t>
            </a:r>
            <a:r>
              <a:rPr lang="en-US" altLang="zh-CN" dirty="0" smtClean="0"/>
              <a:t>C</a:t>
            </a:r>
            <a:r>
              <a:rPr lang="zh-CN" altLang="en-US" dirty="0" smtClean="0"/>
              <a:t>字符串初始化的构造函数</a:t>
            </a:r>
          </a:p>
          <a:p>
            <a:pPr>
              <a:buNone/>
            </a:pPr>
            <a:r>
              <a:rPr lang="en-US" altLang="zh-CN" dirty="0" smtClean="0"/>
              <a:t>	string </a:t>
            </a:r>
            <a:r>
              <a:rPr lang="en-US" altLang="zh-CN" dirty="0" err="1" smtClean="0"/>
              <a:t>str</a:t>
            </a:r>
            <a:r>
              <a:rPr lang="en-US" altLang="zh-CN" dirty="0" smtClean="0"/>
              <a:t>(str1);   //</a:t>
            </a:r>
            <a:r>
              <a:rPr lang="zh-CN" altLang="en-US" dirty="0" smtClean="0"/>
              <a:t>调用复制构造函数</a:t>
            </a:r>
          </a:p>
          <a:p>
            <a:pPr>
              <a:buNone/>
            </a:pPr>
            <a:endParaRPr lang="zh-CN" altLang="en-US" dirty="0"/>
          </a:p>
        </p:txBody>
      </p:sp>
    </p:spTree>
    <p:extLst>
      <p:ext uri="{BB962C8B-B14F-4D97-AF65-F5344CB8AC3E}">
        <p14:creationId xmlns:p14="http://schemas.microsoft.com/office/powerpoint/2010/main" val="153289333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C++</a:t>
            </a:r>
            <a:r>
              <a:rPr lang="zh-CN" altLang="en-US" dirty="0" smtClean="0"/>
              <a:t>库中的</a:t>
            </a:r>
            <a:r>
              <a:rPr lang="en-US" altLang="zh-CN" dirty="0" smtClean="0"/>
              <a:t>string</a:t>
            </a:r>
            <a:r>
              <a:rPr lang="zh-CN" altLang="en-US" dirty="0" smtClean="0"/>
              <a:t>类</a:t>
            </a:r>
            <a:endParaRPr lang="zh-CN" altLang="en-US" dirty="0"/>
          </a:p>
        </p:txBody>
      </p:sp>
      <p:sp>
        <p:nvSpPr>
          <p:cNvPr id="3" name="内容占位符 2"/>
          <p:cNvSpPr>
            <a:spLocks noGrp="1"/>
          </p:cNvSpPr>
          <p:nvPr>
            <p:ph idx="1"/>
          </p:nvPr>
        </p:nvSpPr>
        <p:spPr/>
        <p:txBody>
          <a:bodyPr>
            <a:normAutofit/>
          </a:bodyPr>
          <a:lstStyle/>
          <a:p>
            <a:pPr>
              <a:buNone/>
            </a:pPr>
            <a:endParaRPr lang="zh-CN" altLang="en-US" dirty="0" smtClean="0"/>
          </a:p>
          <a:p>
            <a:pPr>
              <a:buNone/>
            </a:pPr>
            <a:r>
              <a:rPr lang="en-US" altLang="zh-CN" dirty="0" smtClean="0">
                <a:solidFill>
                  <a:schemeClr val="tx2"/>
                </a:solidFill>
              </a:rPr>
              <a:t>(2) string</a:t>
            </a:r>
            <a:r>
              <a:rPr lang="zh-CN" altLang="en-US" dirty="0" smtClean="0">
                <a:solidFill>
                  <a:schemeClr val="tx2"/>
                </a:solidFill>
              </a:rPr>
              <a:t>类字符元素的访问比</a:t>
            </a:r>
            <a:r>
              <a:rPr lang="en-US" altLang="zh-CN" dirty="0" smtClean="0">
                <a:solidFill>
                  <a:schemeClr val="tx2"/>
                </a:solidFill>
              </a:rPr>
              <a:t>C</a:t>
            </a:r>
            <a:r>
              <a:rPr lang="zh-CN" altLang="en-US" dirty="0" smtClean="0">
                <a:solidFill>
                  <a:schemeClr val="tx2"/>
                </a:solidFill>
              </a:rPr>
              <a:t>字符串有所增强</a:t>
            </a:r>
          </a:p>
          <a:p>
            <a:pPr>
              <a:buNone/>
            </a:pPr>
            <a:r>
              <a:rPr lang="en-US" altLang="zh-CN" dirty="0" smtClean="0"/>
              <a:t>	</a:t>
            </a:r>
            <a:r>
              <a:rPr lang="en-US" altLang="zh-CN" dirty="0" err="1" smtClean="0"/>
              <a:t>str</a:t>
            </a:r>
            <a:r>
              <a:rPr lang="en-US" altLang="zh-CN" dirty="0" smtClean="0"/>
              <a:t>[</a:t>
            </a:r>
            <a:r>
              <a:rPr lang="en-US" altLang="zh-CN" dirty="0" err="1" smtClean="0"/>
              <a:t>i</a:t>
            </a:r>
            <a:r>
              <a:rPr lang="en-US" altLang="zh-CN" dirty="0" smtClean="0"/>
              <a:t>]      </a:t>
            </a:r>
            <a:r>
              <a:rPr lang="en-US" altLang="zh-CN" dirty="0" smtClean="0">
                <a:solidFill>
                  <a:srgbClr val="336600"/>
                </a:solidFill>
              </a:rPr>
              <a:t>//</a:t>
            </a:r>
            <a:r>
              <a:rPr lang="zh-CN" altLang="en-US" dirty="0" smtClean="0">
                <a:solidFill>
                  <a:srgbClr val="336600"/>
                </a:solidFill>
              </a:rPr>
              <a:t>返回</a:t>
            </a:r>
            <a:r>
              <a:rPr lang="en-US" altLang="zh-CN" dirty="0" err="1" smtClean="0">
                <a:solidFill>
                  <a:srgbClr val="336600"/>
                </a:solidFill>
              </a:rPr>
              <a:t>str</a:t>
            </a:r>
            <a:r>
              <a:rPr lang="zh-CN" altLang="en-US" dirty="0" smtClean="0">
                <a:solidFill>
                  <a:srgbClr val="336600"/>
                </a:solidFill>
              </a:rPr>
              <a:t>中索引</a:t>
            </a:r>
            <a:r>
              <a:rPr lang="en-US" altLang="zh-CN" dirty="0" err="1" smtClean="0">
                <a:solidFill>
                  <a:srgbClr val="336600"/>
                </a:solidFill>
              </a:rPr>
              <a:t>i</a:t>
            </a:r>
            <a:r>
              <a:rPr lang="zh-CN" altLang="en-US" dirty="0" smtClean="0">
                <a:solidFill>
                  <a:srgbClr val="336600"/>
                </a:solidFill>
              </a:rPr>
              <a:t>处字符的引用，不查是否出界</a:t>
            </a:r>
          </a:p>
          <a:p>
            <a:pPr>
              <a:buNone/>
            </a:pPr>
            <a:r>
              <a:rPr lang="en-US" altLang="zh-CN" dirty="0" smtClean="0"/>
              <a:t>	</a:t>
            </a:r>
            <a:r>
              <a:rPr lang="en-US" altLang="zh-CN" dirty="0" err="1" smtClean="0"/>
              <a:t>str.at</a:t>
            </a:r>
            <a:r>
              <a:rPr lang="en-US" altLang="zh-CN" dirty="0" smtClean="0"/>
              <a:t>(</a:t>
            </a:r>
            <a:r>
              <a:rPr lang="en-US" altLang="zh-CN" dirty="0" err="1" smtClean="0"/>
              <a:t>i</a:t>
            </a:r>
            <a:r>
              <a:rPr lang="en-US" altLang="zh-CN" dirty="0" smtClean="0"/>
              <a:t>)  </a:t>
            </a:r>
            <a:r>
              <a:rPr lang="en-US" altLang="zh-CN" dirty="0" smtClean="0">
                <a:solidFill>
                  <a:srgbClr val="336600"/>
                </a:solidFill>
              </a:rPr>
              <a:t>//</a:t>
            </a:r>
            <a:r>
              <a:rPr lang="zh-CN" altLang="en-US" dirty="0" smtClean="0">
                <a:solidFill>
                  <a:srgbClr val="336600"/>
                </a:solidFill>
              </a:rPr>
              <a:t>返回</a:t>
            </a:r>
            <a:r>
              <a:rPr lang="en-US" altLang="zh-CN" dirty="0" err="1" smtClean="0">
                <a:solidFill>
                  <a:srgbClr val="336600"/>
                </a:solidFill>
              </a:rPr>
              <a:t>str</a:t>
            </a:r>
            <a:r>
              <a:rPr lang="zh-CN" altLang="en-US" dirty="0" smtClean="0">
                <a:solidFill>
                  <a:srgbClr val="336600"/>
                </a:solidFill>
              </a:rPr>
              <a:t>中索引</a:t>
            </a:r>
            <a:r>
              <a:rPr lang="en-US" altLang="zh-CN" dirty="0" err="1" smtClean="0">
                <a:solidFill>
                  <a:srgbClr val="336600"/>
                </a:solidFill>
              </a:rPr>
              <a:t>i</a:t>
            </a:r>
            <a:r>
              <a:rPr lang="zh-CN" altLang="en-US" dirty="0" smtClean="0">
                <a:solidFill>
                  <a:srgbClr val="336600"/>
                </a:solidFill>
              </a:rPr>
              <a:t>处字符的引用，查是否出界</a:t>
            </a:r>
            <a:endParaRPr lang="en-US" altLang="zh-CN" dirty="0" smtClean="0">
              <a:solidFill>
                <a:srgbClr val="336600"/>
              </a:solidFill>
            </a:endParaRPr>
          </a:p>
          <a:p>
            <a:pPr>
              <a:buNone/>
            </a:pPr>
            <a:endParaRPr lang="en-US" altLang="zh-CN" dirty="0" smtClean="0">
              <a:solidFill>
                <a:srgbClr val="336600"/>
              </a:solidFill>
            </a:endParaRPr>
          </a:p>
          <a:p>
            <a:pPr>
              <a:buNone/>
            </a:pPr>
            <a:endParaRPr lang="en-US" altLang="zh-CN" dirty="0" smtClean="0">
              <a:solidFill>
                <a:srgbClr val="336600"/>
              </a:solidFill>
            </a:endParaRPr>
          </a:p>
          <a:p>
            <a:pPr>
              <a:buNone/>
            </a:pPr>
            <a:endParaRPr lang="en-US" altLang="zh-CN" dirty="0" smtClean="0">
              <a:solidFill>
                <a:srgbClr val="336600"/>
              </a:solidFill>
            </a:endParaRPr>
          </a:p>
          <a:p>
            <a:pPr>
              <a:buNone/>
            </a:pPr>
            <a:endParaRPr lang="zh-CN" altLang="en-US" dirty="0">
              <a:solidFill>
                <a:srgbClr val="336600"/>
              </a:solidFill>
            </a:endParaRPr>
          </a:p>
        </p:txBody>
      </p:sp>
    </p:spTree>
    <p:extLst>
      <p:ext uri="{BB962C8B-B14F-4D97-AF65-F5344CB8AC3E}">
        <p14:creationId xmlns:p14="http://schemas.microsoft.com/office/powerpoint/2010/main" val="212451916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C++</a:t>
            </a:r>
            <a:r>
              <a:rPr lang="zh-CN" altLang="en-US" dirty="0" smtClean="0"/>
              <a:t>库中的</a:t>
            </a:r>
            <a:r>
              <a:rPr lang="en-US" altLang="zh-CN" dirty="0" smtClean="0"/>
              <a:t>string</a:t>
            </a:r>
            <a:r>
              <a:rPr lang="zh-CN" altLang="en-US" dirty="0" smtClean="0"/>
              <a:t>类</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(3) string</a:t>
            </a:r>
            <a:r>
              <a:rPr lang="zh-CN" altLang="en-US" dirty="0" smtClean="0"/>
              <a:t>类重载了基本运算符</a:t>
            </a:r>
          </a:p>
          <a:p>
            <a:pPr>
              <a:buNone/>
            </a:pPr>
            <a:r>
              <a:rPr lang="en-US" altLang="zh-CN" dirty="0" smtClean="0"/>
              <a:t>	str1=str2;      //str1</a:t>
            </a:r>
            <a:r>
              <a:rPr lang="zh-CN" altLang="en-US" dirty="0" smtClean="0"/>
              <a:t>成为</a:t>
            </a:r>
            <a:r>
              <a:rPr lang="en-US" altLang="zh-CN" dirty="0" smtClean="0"/>
              <a:t>str2</a:t>
            </a:r>
            <a:r>
              <a:rPr lang="zh-CN" altLang="en-US" dirty="0" smtClean="0"/>
              <a:t>的代码</a:t>
            </a:r>
          </a:p>
          <a:p>
            <a:pPr>
              <a:buNone/>
            </a:pPr>
            <a:r>
              <a:rPr lang="en-US" altLang="zh-CN" dirty="0" smtClean="0"/>
              <a:t>	str1+=str2;   //str2</a:t>
            </a:r>
            <a:r>
              <a:rPr lang="zh-CN" altLang="en-US" dirty="0" smtClean="0"/>
              <a:t>的字符数据连接到</a:t>
            </a:r>
            <a:r>
              <a:rPr lang="en-US" altLang="zh-CN" dirty="0" smtClean="0"/>
              <a:t>str1</a:t>
            </a:r>
            <a:r>
              <a:rPr lang="zh-CN" altLang="en-US" dirty="0" smtClean="0"/>
              <a:t>的尾部</a:t>
            </a:r>
          </a:p>
          <a:p>
            <a:pPr>
              <a:buNone/>
            </a:pPr>
            <a:r>
              <a:rPr lang="en-US" altLang="zh-CN" dirty="0" smtClean="0"/>
              <a:t>	str1+str2;     //</a:t>
            </a:r>
            <a:r>
              <a:rPr lang="zh-CN" altLang="en-US" dirty="0" smtClean="0"/>
              <a:t>返回一个字符串，它将</a:t>
            </a:r>
            <a:r>
              <a:rPr lang="en-US" altLang="zh-CN" dirty="0" smtClean="0"/>
              <a:t>str2</a:t>
            </a:r>
            <a:r>
              <a:rPr lang="zh-CN" altLang="en-US" dirty="0" smtClean="0"/>
              <a:t>连接到</a:t>
            </a:r>
            <a:r>
              <a:rPr lang="en-US" altLang="zh-CN" dirty="0" smtClean="0"/>
              <a:t>str1</a:t>
            </a:r>
            <a:r>
              <a:rPr lang="zh-CN" altLang="en-US" dirty="0" smtClean="0"/>
              <a:t>的尾部</a:t>
            </a:r>
          </a:p>
          <a:p>
            <a:pPr>
              <a:buNone/>
            </a:pPr>
            <a:r>
              <a:rPr lang="en-US" altLang="zh-CN" dirty="0" smtClean="0"/>
              <a:t>	str1==str2;  str1!=str2;  </a:t>
            </a:r>
          </a:p>
          <a:p>
            <a:pPr>
              <a:buNone/>
            </a:pPr>
            <a:r>
              <a:rPr lang="en-US" altLang="zh-CN" dirty="0" smtClean="0"/>
              <a:t>    	//</a:t>
            </a:r>
            <a:r>
              <a:rPr lang="zh-CN" altLang="en-US" dirty="0" smtClean="0"/>
              <a:t>比较串是否相等，返回布尔值</a:t>
            </a:r>
          </a:p>
          <a:p>
            <a:pPr>
              <a:buNone/>
            </a:pPr>
            <a:r>
              <a:rPr lang="en-US" altLang="zh-CN" dirty="0" smtClean="0"/>
              <a:t>	str1&lt;str2;  str1&gt;str2;  str1&lt;=str2;  str1&gt;=str2;</a:t>
            </a:r>
          </a:p>
          <a:p>
            <a:pPr>
              <a:buNone/>
            </a:pPr>
            <a:r>
              <a:rPr lang="en-US" altLang="zh-CN" dirty="0" smtClean="0"/>
              <a:t>    	//</a:t>
            </a:r>
            <a:r>
              <a:rPr lang="zh-CN" altLang="en-US" dirty="0" smtClean="0"/>
              <a:t>基于字典序的比较，返回布尔值</a:t>
            </a:r>
          </a:p>
        </p:txBody>
      </p:sp>
    </p:spTree>
    <p:extLst>
      <p:ext uri="{BB962C8B-B14F-4D97-AF65-F5344CB8AC3E}">
        <p14:creationId xmlns:p14="http://schemas.microsoft.com/office/powerpoint/2010/main" val="5829402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C++</a:t>
            </a:r>
            <a:r>
              <a:rPr lang="zh-CN" altLang="en-US" dirty="0" smtClean="0"/>
              <a:t>库中的</a:t>
            </a:r>
            <a:r>
              <a:rPr lang="en-US" altLang="zh-CN" dirty="0" smtClean="0"/>
              <a:t>string</a:t>
            </a:r>
            <a:r>
              <a:rPr lang="zh-CN" altLang="en-US" dirty="0" smtClean="0"/>
              <a:t>类</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(4) string</a:t>
            </a:r>
            <a:r>
              <a:rPr lang="zh-CN" altLang="en-US" dirty="0" smtClean="0"/>
              <a:t>类的输入输出。输出与</a:t>
            </a:r>
            <a:r>
              <a:rPr lang="en-US" altLang="zh-CN" dirty="0" smtClean="0"/>
              <a:t>C</a:t>
            </a:r>
            <a:r>
              <a:rPr lang="zh-CN" altLang="en-US" dirty="0" smtClean="0"/>
              <a:t>风格字符串同样方便，输入使用插入运算符</a:t>
            </a:r>
            <a:r>
              <a:rPr lang="en-US" altLang="zh-CN" dirty="0" smtClean="0"/>
              <a:t>&lt;&lt;</a:t>
            </a:r>
            <a:r>
              <a:rPr lang="zh-CN" altLang="en-US" dirty="0" smtClean="0"/>
              <a:t>和</a:t>
            </a:r>
            <a:r>
              <a:rPr lang="en-US" altLang="zh-CN" dirty="0" err="1" smtClean="0"/>
              <a:t>cout</a:t>
            </a:r>
            <a:r>
              <a:rPr lang="zh-CN" altLang="en-US" dirty="0" smtClean="0"/>
              <a:t>；输入使用提取运算符</a:t>
            </a:r>
            <a:r>
              <a:rPr lang="en-US" altLang="zh-CN" dirty="0" smtClean="0"/>
              <a:t>&gt;&gt;</a:t>
            </a:r>
            <a:r>
              <a:rPr lang="zh-CN" altLang="en-US" dirty="0" smtClean="0"/>
              <a:t>和</a:t>
            </a:r>
            <a:r>
              <a:rPr lang="en-US" altLang="zh-CN" dirty="0" err="1" smtClean="0"/>
              <a:t>getline</a:t>
            </a:r>
            <a:r>
              <a:rPr lang="zh-CN" altLang="en-US" dirty="0" smtClean="0"/>
              <a:t>。</a:t>
            </a:r>
          </a:p>
          <a:p>
            <a:pPr>
              <a:buNone/>
            </a:pPr>
            <a:r>
              <a:rPr lang="en-US" altLang="zh-CN" dirty="0" smtClean="0"/>
              <a:t>	</a:t>
            </a:r>
            <a:r>
              <a:rPr lang="en-US" altLang="zh-CN" dirty="0" err="1" smtClean="0"/>
              <a:t>getline</a:t>
            </a:r>
            <a:r>
              <a:rPr lang="en-US" altLang="zh-CN" dirty="0" smtClean="0"/>
              <a:t>(</a:t>
            </a:r>
            <a:r>
              <a:rPr lang="en-US" altLang="zh-CN" dirty="0" err="1" smtClean="0"/>
              <a:t>cin,str</a:t>
            </a:r>
            <a:r>
              <a:rPr lang="en-US" altLang="zh-CN" dirty="0" smtClean="0"/>
              <a:t>);           //</a:t>
            </a:r>
            <a:r>
              <a:rPr lang="zh-CN" altLang="en-US" dirty="0" smtClean="0"/>
              <a:t>串以’</a:t>
            </a:r>
            <a:r>
              <a:rPr lang="en-US" altLang="zh-CN" dirty="0" smtClean="0"/>
              <a:t>\n’</a:t>
            </a:r>
            <a:r>
              <a:rPr lang="zh-CN" altLang="en-US" dirty="0" smtClean="0"/>
              <a:t>结束</a:t>
            </a:r>
          </a:p>
          <a:p>
            <a:pPr>
              <a:buNone/>
            </a:pPr>
            <a:r>
              <a:rPr lang="en-US" altLang="zh-CN" dirty="0" smtClean="0"/>
              <a:t>	</a:t>
            </a:r>
            <a:r>
              <a:rPr lang="en-US" altLang="zh-CN" dirty="0" err="1" smtClean="0"/>
              <a:t>getline</a:t>
            </a:r>
            <a:r>
              <a:rPr lang="en-US" altLang="zh-CN" dirty="0" smtClean="0"/>
              <a:t>(</a:t>
            </a:r>
            <a:r>
              <a:rPr lang="en-US" altLang="zh-CN" dirty="0" err="1" smtClean="0"/>
              <a:t>cin,str,ch</a:t>
            </a:r>
            <a:r>
              <a:rPr lang="en-US" altLang="zh-CN" dirty="0" smtClean="0"/>
              <a:t>);      //</a:t>
            </a:r>
            <a:r>
              <a:rPr lang="zh-CN" altLang="en-US" dirty="0" smtClean="0"/>
              <a:t>串以</a:t>
            </a:r>
            <a:r>
              <a:rPr lang="en-US" altLang="zh-CN" dirty="0" err="1" smtClean="0"/>
              <a:t>ch</a:t>
            </a:r>
            <a:r>
              <a:rPr lang="zh-CN" altLang="en-US" dirty="0" smtClean="0"/>
              <a:t>结束</a:t>
            </a:r>
            <a:endParaRPr lang="en-US" altLang="zh-CN" dirty="0" smtClean="0"/>
          </a:p>
          <a:p>
            <a:pPr>
              <a:buNone/>
            </a:pPr>
            <a:endParaRPr lang="en-US" altLang="zh-CN" dirty="0" smtClean="0"/>
          </a:p>
          <a:p>
            <a:pPr>
              <a:buNone/>
            </a:pPr>
            <a:endParaRPr lang="en-US" altLang="zh-CN" dirty="0" smtClean="0"/>
          </a:p>
          <a:p>
            <a:pPr>
              <a:buNone/>
            </a:pPr>
            <a:endParaRPr lang="zh-CN" altLang="en-US" dirty="0" smtClean="0"/>
          </a:p>
        </p:txBody>
      </p:sp>
    </p:spTree>
    <p:extLst>
      <p:ext uri="{BB962C8B-B14F-4D97-AF65-F5344CB8AC3E}">
        <p14:creationId xmlns:p14="http://schemas.microsoft.com/office/powerpoint/2010/main" val="65651859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C++</a:t>
            </a:r>
            <a:r>
              <a:rPr lang="zh-CN" altLang="en-US" dirty="0" smtClean="0"/>
              <a:t>库中的</a:t>
            </a:r>
            <a:r>
              <a:rPr lang="en-US" altLang="zh-CN" dirty="0" smtClean="0"/>
              <a:t>string</a:t>
            </a:r>
            <a:r>
              <a:rPr lang="zh-CN" altLang="en-US" dirty="0" smtClean="0"/>
              <a:t>类</a:t>
            </a:r>
            <a:endParaRPr lang="zh-CN" altLang="en-US" dirty="0"/>
          </a:p>
        </p:txBody>
      </p:sp>
      <p:sp>
        <p:nvSpPr>
          <p:cNvPr id="3" name="内容占位符 2"/>
          <p:cNvSpPr>
            <a:spLocks noGrp="1"/>
          </p:cNvSpPr>
          <p:nvPr>
            <p:ph idx="1"/>
          </p:nvPr>
        </p:nvSpPr>
        <p:spPr>
          <a:xfrm>
            <a:off x="982133" y="1294228"/>
            <a:ext cx="7704667" cy="5119272"/>
          </a:xfrm>
        </p:spPr>
        <p:txBody>
          <a:bodyPr>
            <a:normAutofit/>
          </a:bodyPr>
          <a:lstStyle/>
          <a:p>
            <a:pPr>
              <a:buNone/>
            </a:pPr>
            <a:r>
              <a:rPr lang="en-US" altLang="zh-CN" dirty="0" smtClean="0"/>
              <a:t>(5)</a:t>
            </a:r>
            <a:r>
              <a:rPr lang="zh-CN" altLang="en-US" dirty="0" smtClean="0"/>
              <a:t>丰富的字符串操作</a:t>
            </a:r>
          </a:p>
          <a:p>
            <a:pPr>
              <a:buNone/>
            </a:pPr>
            <a:r>
              <a:rPr lang="en-US" altLang="zh-CN" dirty="0" smtClean="0"/>
              <a:t>	</a:t>
            </a:r>
            <a:r>
              <a:rPr lang="en-US" altLang="zh-CN" dirty="0" err="1" smtClean="0"/>
              <a:t>str.substr</a:t>
            </a:r>
            <a:r>
              <a:rPr lang="en-US" altLang="zh-CN" dirty="0" smtClean="0"/>
              <a:t>(pos,length1);  //</a:t>
            </a:r>
            <a:r>
              <a:rPr lang="zh-CN" altLang="en-US" dirty="0" smtClean="0"/>
              <a:t>返回指定子串</a:t>
            </a:r>
          </a:p>
          <a:p>
            <a:pPr>
              <a:buNone/>
            </a:pPr>
            <a:r>
              <a:rPr lang="zh-CN" altLang="en-US" dirty="0" smtClean="0"/>
              <a:t>	</a:t>
            </a:r>
            <a:r>
              <a:rPr lang="en-US" altLang="zh-CN" dirty="0" err="1" smtClean="0"/>
              <a:t>str.empty</a:t>
            </a:r>
            <a:r>
              <a:rPr lang="en-US" altLang="zh-CN" dirty="0" smtClean="0"/>
              <a:t>();                //</a:t>
            </a:r>
            <a:r>
              <a:rPr lang="zh-CN" altLang="en-US" dirty="0" smtClean="0"/>
              <a:t>查是否空串</a:t>
            </a:r>
          </a:p>
          <a:p>
            <a:pPr>
              <a:buNone/>
            </a:pPr>
            <a:r>
              <a:rPr lang="zh-CN" altLang="en-US" dirty="0" smtClean="0"/>
              <a:t>	</a:t>
            </a:r>
            <a:r>
              <a:rPr lang="en-US" altLang="zh-CN" dirty="0" err="1" smtClean="0"/>
              <a:t>str.insert</a:t>
            </a:r>
            <a:r>
              <a:rPr lang="en-US" altLang="zh-CN" dirty="0" smtClean="0"/>
              <a:t>(pos,str2);      //</a:t>
            </a:r>
            <a:r>
              <a:rPr lang="zh-CN" altLang="en-US" dirty="0" smtClean="0"/>
              <a:t>插入新的子串</a:t>
            </a:r>
          </a:p>
          <a:p>
            <a:pPr>
              <a:buNone/>
            </a:pPr>
            <a:r>
              <a:rPr lang="zh-CN" altLang="en-US" dirty="0" smtClean="0"/>
              <a:t>	</a:t>
            </a:r>
            <a:r>
              <a:rPr lang="en-US" altLang="zh-CN" dirty="0" err="1" smtClean="0"/>
              <a:t>str.remove</a:t>
            </a:r>
            <a:r>
              <a:rPr lang="en-US" altLang="zh-CN" dirty="0" smtClean="0"/>
              <a:t>(pos,length1);  //</a:t>
            </a:r>
            <a:r>
              <a:rPr lang="zh-CN" altLang="en-US" dirty="0" smtClean="0"/>
              <a:t>删除指定子串</a:t>
            </a:r>
          </a:p>
          <a:p>
            <a:pPr>
              <a:buNone/>
            </a:pPr>
            <a:r>
              <a:rPr lang="zh-CN" altLang="en-US" dirty="0" smtClean="0"/>
              <a:t>	</a:t>
            </a:r>
            <a:r>
              <a:rPr lang="en-US" altLang="zh-CN" dirty="0" err="1" smtClean="0"/>
              <a:t>str.find</a:t>
            </a:r>
            <a:r>
              <a:rPr lang="en-US" altLang="zh-CN" dirty="0" smtClean="0"/>
              <a:t>(str1);         //</a:t>
            </a:r>
            <a:r>
              <a:rPr lang="zh-CN" altLang="en-US" dirty="0" smtClean="0"/>
              <a:t>查找特定子串</a:t>
            </a:r>
          </a:p>
          <a:p>
            <a:pPr>
              <a:buNone/>
            </a:pPr>
            <a:r>
              <a:rPr lang="zh-CN" altLang="en-US" dirty="0" smtClean="0"/>
              <a:t>	</a:t>
            </a:r>
            <a:r>
              <a:rPr lang="en-US" altLang="zh-CN" dirty="0" err="1" smtClean="0"/>
              <a:t>str.find</a:t>
            </a:r>
            <a:r>
              <a:rPr lang="en-US" altLang="zh-CN" dirty="0" smtClean="0"/>
              <a:t>(str1,pos);  //</a:t>
            </a:r>
            <a:r>
              <a:rPr lang="zh-CN" altLang="en-US" dirty="0" smtClean="0"/>
              <a:t>查找特定子串</a:t>
            </a:r>
          </a:p>
          <a:p>
            <a:pPr>
              <a:buNone/>
            </a:pPr>
            <a:r>
              <a:rPr lang="zh-CN" altLang="en-US" dirty="0" smtClean="0"/>
              <a:t>	</a:t>
            </a:r>
            <a:r>
              <a:rPr lang="en-US" altLang="zh-CN" dirty="0" err="1" smtClean="0"/>
              <a:t>str.length</a:t>
            </a:r>
            <a:r>
              <a:rPr lang="en-US" altLang="zh-CN" dirty="0" smtClean="0"/>
              <a:t>(</a:t>
            </a:r>
            <a:r>
              <a:rPr lang="en-US" altLang="zh-CN" dirty="0" err="1" smtClean="0"/>
              <a:t>str</a:t>
            </a:r>
            <a:r>
              <a:rPr lang="en-US" altLang="zh-CN" dirty="0" smtClean="0"/>
              <a:t>);       //</a:t>
            </a:r>
            <a:r>
              <a:rPr lang="zh-CN" altLang="en-US" dirty="0" smtClean="0"/>
              <a:t>返回串长度</a:t>
            </a:r>
          </a:p>
          <a:p>
            <a:pPr>
              <a:buNone/>
            </a:pPr>
            <a:endParaRPr lang="zh-CN" altLang="en-US" dirty="0"/>
          </a:p>
        </p:txBody>
      </p:sp>
    </p:spTree>
    <p:extLst>
      <p:ext uri="{BB962C8B-B14F-4D97-AF65-F5344CB8AC3E}">
        <p14:creationId xmlns:p14="http://schemas.microsoft.com/office/powerpoint/2010/main" val="33699745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C++</a:t>
            </a:r>
            <a:r>
              <a:rPr lang="zh-CN" altLang="en-US" dirty="0" smtClean="0"/>
              <a:t>库中的</a:t>
            </a:r>
            <a:r>
              <a:rPr lang="en-US" altLang="zh-CN" dirty="0" smtClean="0"/>
              <a:t>string</a:t>
            </a:r>
            <a:r>
              <a:rPr lang="zh-CN" altLang="en-US" dirty="0" smtClean="0"/>
              <a:t>类</a:t>
            </a:r>
            <a:endParaRPr lang="zh-CN" altLang="en-US" dirty="0"/>
          </a:p>
        </p:txBody>
      </p:sp>
      <p:sp>
        <p:nvSpPr>
          <p:cNvPr id="3" name="内容占位符 2"/>
          <p:cNvSpPr>
            <a:spLocks noGrp="1"/>
          </p:cNvSpPr>
          <p:nvPr>
            <p:ph idx="1"/>
          </p:nvPr>
        </p:nvSpPr>
        <p:spPr>
          <a:xfrm>
            <a:off x="982133" y="1294228"/>
            <a:ext cx="7704667" cy="5119272"/>
          </a:xfrm>
        </p:spPr>
        <p:txBody>
          <a:bodyPr>
            <a:normAutofit/>
          </a:bodyPr>
          <a:lstStyle/>
          <a:p>
            <a:pPr>
              <a:buNone/>
            </a:pPr>
            <a:r>
              <a:rPr lang="en-US" altLang="zh-CN" dirty="0" smtClean="0"/>
              <a:t>(6)</a:t>
            </a:r>
            <a:r>
              <a:rPr lang="zh-CN" altLang="en-US" dirty="0" smtClean="0"/>
              <a:t>返回传统风格字符串</a:t>
            </a:r>
          </a:p>
          <a:p>
            <a:pPr>
              <a:buNone/>
            </a:pPr>
            <a:r>
              <a:rPr lang="en-US" altLang="zh-CN" dirty="0" smtClean="0"/>
              <a:t>	C</a:t>
            </a:r>
            <a:r>
              <a:rPr lang="zh-CN" altLang="en-US" dirty="0" smtClean="0"/>
              <a:t>字符串到</a:t>
            </a:r>
            <a:r>
              <a:rPr lang="en-US" altLang="zh-CN" dirty="0" smtClean="0"/>
              <a:t>string</a:t>
            </a:r>
            <a:r>
              <a:rPr lang="zh-CN" altLang="en-US" dirty="0" smtClean="0"/>
              <a:t>类对象是由构造函数隐式自动进行，而</a:t>
            </a:r>
            <a:r>
              <a:rPr lang="en-US" altLang="zh-CN" dirty="0" smtClean="0"/>
              <a:t>string</a:t>
            </a:r>
            <a:r>
              <a:rPr lang="zh-CN" altLang="en-US" dirty="0" smtClean="0"/>
              <a:t>类对象到</a:t>
            </a:r>
            <a:r>
              <a:rPr lang="en-US" altLang="zh-CN" dirty="0" smtClean="0"/>
              <a:t>C</a:t>
            </a:r>
            <a:r>
              <a:rPr lang="zh-CN" altLang="en-US" dirty="0" smtClean="0"/>
              <a:t>字符串的转换必须执行显示的类型转换，应调用成员函数</a:t>
            </a:r>
          </a:p>
          <a:p>
            <a:pPr>
              <a:buNone/>
            </a:pPr>
            <a:r>
              <a:rPr lang="en-US" altLang="zh-CN" dirty="0" smtClean="0"/>
              <a:t>	</a:t>
            </a:r>
            <a:r>
              <a:rPr lang="en-US" altLang="zh-CN" dirty="0" err="1" smtClean="0"/>
              <a:t>str.c_str</a:t>
            </a:r>
            <a:r>
              <a:rPr lang="en-US" altLang="zh-CN" dirty="0" smtClean="0"/>
              <a:t>();  //</a:t>
            </a:r>
            <a:r>
              <a:rPr lang="zh-CN" altLang="en-US" dirty="0" smtClean="0"/>
              <a:t>将</a:t>
            </a:r>
            <a:r>
              <a:rPr lang="en-US" altLang="zh-CN" dirty="0" smtClean="0"/>
              <a:t>string</a:t>
            </a:r>
            <a:r>
              <a:rPr lang="zh-CN" altLang="en-US" dirty="0" smtClean="0"/>
              <a:t>类转换为</a:t>
            </a:r>
            <a:r>
              <a:rPr lang="en-US" altLang="zh-CN" dirty="0" smtClean="0"/>
              <a:t>C</a:t>
            </a:r>
            <a:r>
              <a:rPr lang="zh-CN" altLang="en-US" dirty="0" smtClean="0"/>
              <a:t>风格字符串，返回</a:t>
            </a:r>
            <a:r>
              <a:rPr lang="en-US" altLang="zh-CN" dirty="0" smtClean="0"/>
              <a:t>char*</a:t>
            </a:r>
          </a:p>
          <a:p>
            <a:pPr>
              <a:buNone/>
            </a:pPr>
            <a:endParaRPr lang="en-US" altLang="zh-CN" dirty="0" smtClean="0"/>
          </a:p>
          <a:p>
            <a:pPr>
              <a:buNone/>
            </a:pPr>
            <a:endParaRPr lang="en-US" altLang="zh-CN" dirty="0" smtClean="0"/>
          </a:p>
          <a:p>
            <a:pPr>
              <a:buNone/>
            </a:pPr>
            <a:endParaRPr lang="zh-CN" altLang="en-US" dirty="0"/>
          </a:p>
        </p:txBody>
      </p:sp>
    </p:spTree>
    <p:extLst>
      <p:ext uri="{BB962C8B-B14F-4D97-AF65-F5344CB8AC3E}">
        <p14:creationId xmlns:p14="http://schemas.microsoft.com/office/powerpoint/2010/main" val="100189946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smtClean="0"/>
              <a:t>string</a:t>
            </a:r>
            <a:r>
              <a:rPr lang="zh-CN" altLang="en-US" dirty="0" smtClean="0"/>
              <a:t>类的思考和猜想</a:t>
            </a:r>
            <a:endParaRPr lang="zh-CN" altLang="en-US" dirty="0"/>
          </a:p>
        </p:txBody>
      </p:sp>
      <p:sp>
        <p:nvSpPr>
          <p:cNvPr id="3" name="内容占位符 2"/>
          <p:cNvSpPr>
            <a:spLocks noGrp="1"/>
          </p:cNvSpPr>
          <p:nvPr>
            <p:ph idx="1"/>
          </p:nvPr>
        </p:nvSpPr>
        <p:spPr/>
        <p:txBody>
          <a:bodyPr/>
          <a:lstStyle/>
          <a:p>
            <a:r>
              <a:rPr lang="zh-CN" altLang="en-US" dirty="0" smtClean="0"/>
              <a:t>在该类当中，字符是如何保存的？</a:t>
            </a:r>
            <a:endParaRPr lang="en-US" altLang="zh-CN" dirty="0" smtClean="0"/>
          </a:p>
          <a:p>
            <a:r>
              <a:rPr lang="zh-CN" altLang="en-US" dirty="0" smtClean="0"/>
              <a:t>当用字符串常量实现构造的时候，如何保证任意长度字符都能够存下？</a:t>
            </a:r>
            <a:endParaRPr lang="en-US" altLang="zh-CN" dirty="0" smtClean="0"/>
          </a:p>
          <a:p>
            <a:r>
              <a:rPr lang="zh-CN" altLang="en-US" dirty="0" smtClean="0"/>
              <a:t>当实现类似字符串拼接的时候，如何保证拼接后的字符能够安全放下？</a:t>
            </a:r>
            <a:endParaRPr lang="en-US" altLang="zh-CN" dirty="0" smtClean="0"/>
          </a:p>
          <a:p>
            <a:r>
              <a:rPr lang="zh-CN" altLang="en-US" dirty="0" smtClean="0"/>
              <a:t>如何保证数据空间有效被使用不浪费？</a:t>
            </a:r>
            <a:endParaRPr lang="en-US" altLang="zh-CN" dirty="0" smtClean="0"/>
          </a:p>
          <a:p>
            <a:pPr>
              <a:buNone/>
            </a:pPr>
            <a:r>
              <a:rPr lang="en-US" altLang="zh-CN" dirty="0" smtClean="0"/>
              <a:t>//</a:t>
            </a:r>
            <a:r>
              <a:rPr lang="zh-CN" altLang="en-US" dirty="0" smtClean="0"/>
              <a:t>答案：动态内存分配！！！</a:t>
            </a:r>
            <a:endParaRPr lang="en-US" altLang="zh-CN" dirty="0" smtClean="0"/>
          </a:p>
          <a:p>
            <a:pPr>
              <a:buNone/>
            </a:pPr>
            <a:endParaRPr lang="en-US" altLang="zh-CN" dirty="0" smtClean="0"/>
          </a:p>
        </p:txBody>
      </p:sp>
    </p:spTree>
    <p:extLst>
      <p:ext uri="{BB962C8B-B14F-4D97-AF65-F5344CB8AC3E}">
        <p14:creationId xmlns:p14="http://schemas.microsoft.com/office/powerpoint/2010/main" val="505065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第一个版本：自定义</a:t>
            </a:r>
            <a:r>
              <a:rPr lang="en-US" altLang="zh-CN" dirty="0" smtClean="0"/>
              <a:t>string</a:t>
            </a:r>
            <a:r>
              <a:rPr lang="zh-CN" altLang="en-US" dirty="0" smtClean="0"/>
              <a:t>类</a:t>
            </a:r>
            <a:endParaRPr lang="zh-CN" altLang="en-US" dirty="0"/>
          </a:p>
        </p:txBody>
      </p:sp>
      <p:sp>
        <p:nvSpPr>
          <p:cNvPr id="3" name="内容占位符 2"/>
          <p:cNvSpPr>
            <a:spLocks noGrp="1"/>
          </p:cNvSpPr>
          <p:nvPr>
            <p:ph idx="1"/>
          </p:nvPr>
        </p:nvSpPr>
        <p:spPr/>
        <p:txBody>
          <a:bodyPr/>
          <a:lstStyle/>
          <a:p>
            <a:r>
              <a:rPr lang="zh-CN" altLang="en-US" dirty="0" smtClean="0"/>
              <a:t>初期目标：简单实现对字符串操作的封装</a:t>
            </a:r>
            <a:endParaRPr lang="en-US" altLang="zh-CN" dirty="0" smtClean="0"/>
          </a:p>
          <a:p>
            <a:r>
              <a:rPr lang="zh-CN" altLang="en-US" dirty="0" smtClean="0"/>
              <a:t>当前的限制：输入输出重载受限</a:t>
            </a:r>
            <a:endParaRPr lang="en-US" altLang="zh-CN" dirty="0" smtClean="0"/>
          </a:p>
          <a:p>
            <a:r>
              <a:rPr lang="zh-CN" altLang="en-US" dirty="0" smtClean="0"/>
              <a:t>具体的计划：实现多类型构造函数、析构函数、打印函数、赋值和比较符号的重载</a:t>
            </a:r>
            <a:endParaRPr lang="en-US" altLang="zh-CN" dirty="0" smtClean="0"/>
          </a:p>
          <a:p>
            <a:endParaRPr lang="en-US" altLang="zh-CN" dirty="0" smtClean="0"/>
          </a:p>
          <a:p>
            <a:pPr>
              <a:buNone/>
            </a:pPr>
            <a:endParaRPr lang="en-US" altLang="zh-CN" dirty="0" smtClean="0"/>
          </a:p>
          <a:p>
            <a:pPr>
              <a:buNone/>
            </a:pPr>
            <a:endParaRPr lang="zh-CN" altLang="en-US" dirty="0"/>
          </a:p>
        </p:txBody>
      </p:sp>
    </p:spTree>
    <p:extLst>
      <p:ext uri="{BB962C8B-B14F-4D97-AF65-F5344CB8AC3E}">
        <p14:creationId xmlns:p14="http://schemas.microsoft.com/office/powerpoint/2010/main" val="178455285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计算机内存空间分布</a:t>
            </a:r>
            <a:endParaRPr lang="zh-CN" altLang="en-US" dirty="0"/>
          </a:p>
        </p:txBody>
      </p:sp>
      <p:graphicFrame>
        <p:nvGraphicFramePr>
          <p:cNvPr id="4" name="内容占位符 3"/>
          <p:cNvGraphicFramePr>
            <a:graphicFrameLocks noGrp="1"/>
          </p:cNvGraphicFramePr>
          <p:nvPr>
            <p:ph idx="1"/>
          </p:nvPr>
        </p:nvGraphicFramePr>
        <p:xfrm>
          <a:off x="982133" y="1676401"/>
          <a:ext cx="7704667" cy="4274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71943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mystring</a:t>
            </a:r>
            <a:r>
              <a:rPr lang="zh-CN" altLang="en-US" dirty="0" smtClean="0"/>
              <a:t>类的实现</a:t>
            </a:r>
            <a:endParaRPr lang="zh-CN" altLang="en-US" dirty="0"/>
          </a:p>
        </p:txBody>
      </p:sp>
      <p:sp>
        <p:nvSpPr>
          <p:cNvPr id="3" name="内容占位符 2"/>
          <p:cNvSpPr>
            <a:spLocks noGrp="1"/>
          </p:cNvSpPr>
          <p:nvPr>
            <p:ph idx="1"/>
          </p:nvPr>
        </p:nvSpPr>
        <p:spPr>
          <a:xfrm>
            <a:off x="858129" y="1392702"/>
            <a:ext cx="7828671" cy="5020798"/>
          </a:xfrm>
        </p:spPr>
        <p:txBody>
          <a:bodyPr>
            <a:normAutofit/>
          </a:bodyPr>
          <a:lstStyle/>
          <a:p>
            <a:pPr>
              <a:buNone/>
            </a:pPr>
            <a:r>
              <a:rPr lang="en-US" altLang="zh-CN" sz="2400" dirty="0" smtClean="0">
                <a:solidFill>
                  <a:srgbClr val="0000CC"/>
                </a:solidFill>
              </a:rPr>
              <a:t>class</a:t>
            </a:r>
            <a:r>
              <a:rPr lang="en-US" altLang="zh-CN" sz="2400" dirty="0" smtClean="0"/>
              <a:t> mystring{</a:t>
            </a:r>
          </a:p>
          <a:p>
            <a:pPr lvl="1">
              <a:buNone/>
            </a:pPr>
            <a:r>
              <a:rPr lang="en-US" altLang="zh-CN" dirty="0" smtClean="0">
                <a:solidFill>
                  <a:srgbClr val="0000CC"/>
                </a:solidFill>
              </a:rPr>
              <a:t>char </a:t>
            </a:r>
            <a:r>
              <a:rPr lang="en-US" altLang="zh-CN" dirty="0" err="1" smtClean="0"/>
              <a:t>str</a:t>
            </a:r>
            <a:r>
              <a:rPr lang="en-US" altLang="zh-CN" dirty="0" smtClean="0"/>
              <a:t>[21];   </a:t>
            </a:r>
            <a:r>
              <a:rPr lang="en-US" altLang="zh-CN" dirty="0" smtClean="0">
                <a:solidFill>
                  <a:srgbClr val="0000CC"/>
                </a:solidFill>
              </a:rPr>
              <a:t>int</a:t>
            </a:r>
            <a:r>
              <a:rPr lang="en-US" altLang="zh-CN" dirty="0" smtClean="0"/>
              <a:t> </a:t>
            </a:r>
            <a:r>
              <a:rPr lang="en-US" altLang="zh-CN" dirty="0" err="1" smtClean="0"/>
              <a:t>maxsize</a:t>
            </a:r>
            <a:r>
              <a:rPr lang="en-US" altLang="zh-CN" dirty="0" smtClean="0"/>
              <a:t>;    int last;  </a:t>
            </a:r>
          </a:p>
          <a:p>
            <a:pPr>
              <a:buNone/>
            </a:pPr>
            <a:r>
              <a:rPr lang="en-US" altLang="zh-CN" sz="2400" dirty="0" smtClean="0"/>
              <a:t>		</a:t>
            </a:r>
            <a:r>
              <a:rPr lang="en-US" altLang="zh-CN" sz="2400" dirty="0" smtClean="0">
                <a:solidFill>
                  <a:srgbClr val="0000CC"/>
                </a:solidFill>
              </a:rPr>
              <a:t>public</a:t>
            </a:r>
            <a:r>
              <a:rPr lang="en-US" altLang="zh-CN" sz="2400" dirty="0" smtClean="0"/>
              <a:t>:</a:t>
            </a:r>
          </a:p>
          <a:p>
            <a:pPr>
              <a:buNone/>
            </a:pPr>
            <a:r>
              <a:rPr lang="en-US" altLang="zh-CN" sz="2400" dirty="0" smtClean="0"/>
              <a:t>		mystring(){</a:t>
            </a:r>
          </a:p>
          <a:p>
            <a:pPr>
              <a:buNone/>
            </a:pPr>
            <a:r>
              <a:rPr lang="en-US" altLang="zh-CN" sz="2400" dirty="0" smtClean="0"/>
              <a:t>		last=-1;		</a:t>
            </a:r>
            <a:r>
              <a:rPr lang="en-US" altLang="zh-CN" sz="2400" dirty="0" err="1" smtClean="0"/>
              <a:t>maxsize</a:t>
            </a:r>
            <a:r>
              <a:rPr lang="en-US" altLang="zh-CN" sz="2400" dirty="0" smtClean="0"/>
              <a:t>=21;		</a:t>
            </a:r>
            <a:r>
              <a:rPr lang="en-US" altLang="zh-CN" sz="2400" dirty="0" err="1" smtClean="0"/>
              <a:t>str</a:t>
            </a:r>
            <a:r>
              <a:rPr lang="en-US" altLang="zh-CN" sz="2400" dirty="0" smtClean="0"/>
              <a:t>[0]='\0’;	}</a:t>
            </a:r>
          </a:p>
          <a:p>
            <a:pPr>
              <a:buNone/>
            </a:pPr>
            <a:r>
              <a:rPr lang="en-US" altLang="zh-CN" sz="2400" dirty="0" smtClean="0"/>
              <a:t>		mystring(</a:t>
            </a:r>
            <a:r>
              <a:rPr lang="en-US" altLang="zh-CN" sz="2400" dirty="0" smtClean="0">
                <a:solidFill>
                  <a:srgbClr val="0000CC"/>
                </a:solidFill>
              </a:rPr>
              <a:t>char</a:t>
            </a:r>
            <a:r>
              <a:rPr lang="en-US" altLang="zh-CN" sz="2400" dirty="0" smtClean="0"/>
              <a:t> *s);	</a:t>
            </a:r>
          </a:p>
          <a:p>
            <a:pPr>
              <a:buNone/>
            </a:pPr>
            <a:r>
              <a:rPr lang="en-US" altLang="zh-CN" sz="2400" dirty="0" smtClean="0"/>
              <a:t>		</a:t>
            </a:r>
            <a:r>
              <a:rPr lang="en-US" altLang="zh-CN" sz="2400" dirty="0" smtClean="0">
                <a:solidFill>
                  <a:srgbClr val="0000CC"/>
                </a:solidFill>
              </a:rPr>
              <a:t>void</a:t>
            </a:r>
            <a:r>
              <a:rPr lang="en-US" altLang="zh-CN" sz="2400" dirty="0" smtClean="0"/>
              <a:t> show(){		</a:t>
            </a:r>
            <a:r>
              <a:rPr lang="en-US" altLang="zh-CN" sz="2400" dirty="0" err="1" smtClean="0"/>
              <a:t>cout</a:t>
            </a:r>
            <a:r>
              <a:rPr lang="en-US" altLang="zh-CN" sz="2400" dirty="0" smtClean="0"/>
              <a:t>&lt;&lt;</a:t>
            </a:r>
            <a:r>
              <a:rPr lang="en-US" altLang="zh-CN" sz="2400" dirty="0" err="1" smtClean="0"/>
              <a:t>str</a:t>
            </a:r>
            <a:r>
              <a:rPr lang="en-US" altLang="zh-CN" sz="2400" dirty="0" smtClean="0"/>
              <a:t>&lt;&lt;'\t';	}</a:t>
            </a:r>
          </a:p>
          <a:p>
            <a:pPr>
              <a:buNone/>
            </a:pPr>
            <a:r>
              <a:rPr lang="en-US" altLang="zh-CN" sz="2400" dirty="0" smtClean="0"/>
              <a:t>		</a:t>
            </a:r>
            <a:r>
              <a:rPr lang="en-US" altLang="zh-CN" sz="2400" dirty="0" err="1" smtClean="0">
                <a:solidFill>
                  <a:srgbClr val="0000CC"/>
                </a:solidFill>
              </a:rPr>
              <a:t>bool</a:t>
            </a:r>
            <a:r>
              <a:rPr lang="en-US" altLang="zh-CN" sz="2400" dirty="0" smtClean="0"/>
              <a:t> operator&lt;(</a:t>
            </a:r>
            <a:r>
              <a:rPr lang="en-US" altLang="zh-CN" sz="2400" dirty="0" err="1" smtClean="0"/>
              <a:t>mystring</a:t>
            </a:r>
            <a:r>
              <a:rPr lang="en-US" altLang="zh-CN" sz="2400" dirty="0" smtClean="0"/>
              <a:t> &amp;);</a:t>
            </a:r>
          </a:p>
          <a:p>
            <a:pPr>
              <a:buNone/>
            </a:pPr>
            <a:r>
              <a:rPr lang="en-US" altLang="zh-CN" sz="2400" dirty="0" smtClean="0"/>
              <a:t>		mystring &amp; operator=(</a:t>
            </a:r>
            <a:r>
              <a:rPr lang="en-US" altLang="zh-CN" sz="2400" dirty="0" smtClean="0">
                <a:solidFill>
                  <a:srgbClr val="0000CC"/>
                </a:solidFill>
              </a:rPr>
              <a:t>char</a:t>
            </a:r>
            <a:r>
              <a:rPr lang="en-US" altLang="zh-CN" sz="2400" dirty="0" smtClean="0"/>
              <a:t> * ms); };</a:t>
            </a:r>
          </a:p>
        </p:txBody>
      </p:sp>
    </p:spTree>
    <p:extLst>
      <p:ext uri="{BB962C8B-B14F-4D97-AF65-F5344CB8AC3E}">
        <p14:creationId xmlns:p14="http://schemas.microsoft.com/office/powerpoint/2010/main" val="122313594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mystring</a:t>
            </a:r>
            <a:r>
              <a:rPr lang="zh-CN" altLang="en-US" dirty="0" smtClean="0"/>
              <a:t>类的实现</a:t>
            </a:r>
            <a:endParaRPr lang="zh-CN" altLang="en-US" dirty="0"/>
          </a:p>
        </p:txBody>
      </p:sp>
      <p:sp>
        <p:nvSpPr>
          <p:cNvPr id="3" name="内容占位符 2"/>
          <p:cNvSpPr>
            <a:spLocks noGrp="1"/>
          </p:cNvSpPr>
          <p:nvPr>
            <p:ph idx="1"/>
          </p:nvPr>
        </p:nvSpPr>
        <p:spPr>
          <a:xfrm>
            <a:off x="998806" y="1406769"/>
            <a:ext cx="7687994" cy="5006731"/>
          </a:xfrm>
        </p:spPr>
        <p:txBody>
          <a:bodyPr>
            <a:normAutofit/>
          </a:bodyPr>
          <a:lstStyle/>
          <a:p>
            <a:pPr>
              <a:buNone/>
            </a:pPr>
            <a:r>
              <a:rPr lang="en-US" altLang="zh-CN" dirty="0" smtClean="0"/>
              <a:t>mystring:: mystring(</a:t>
            </a:r>
            <a:r>
              <a:rPr lang="en-US" altLang="zh-CN" dirty="0" smtClean="0">
                <a:solidFill>
                  <a:srgbClr val="0000CC"/>
                </a:solidFill>
              </a:rPr>
              <a:t>char</a:t>
            </a:r>
            <a:r>
              <a:rPr lang="en-US" altLang="zh-CN" dirty="0" smtClean="0"/>
              <a:t> *s){</a:t>
            </a:r>
          </a:p>
          <a:p>
            <a:pPr>
              <a:buNone/>
            </a:pPr>
            <a:r>
              <a:rPr lang="en-US" altLang="zh-CN" dirty="0" smtClean="0"/>
              <a:t>		last=-1;</a:t>
            </a:r>
          </a:p>
          <a:p>
            <a:pPr>
              <a:buNone/>
            </a:pPr>
            <a:r>
              <a:rPr lang="en-US" altLang="zh-CN" dirty="0" smtClean="0"/>
              <a:t>		</a:t>
            </a:r>
            <a:r>
              <a:rPr lang="en-US" altLang="zh-CN" dirty="0" err="1" smtClean="0"/>
              <a:t>maxsize</a:t>
            </a:r>
            <a:r>
              <a:rPr lang="en-US" altLang="zh-CN" dirty="0" smtClean="0"/>
              <a:t>=21;</a:t>
            </a:r>
          </a:p>
          <a:p>
            <a:pPr>
              <a:buNone/>
            </a:pPr>
            <a:r>
              <a:rPr lang="en-US" altLang="zh-CN" dirty="0" smtClean="0"/>
              <a:t>		</a:t>
            </a:r>
            <a:r>
              <a:rPr lang="en-US" altLang="zh-CN" dirty="0" smtClean="0">
                <a:solidFill>
                  <a:srgbClr val="0000CC"/>
                </a:solidFill>
              </a:rPr>
              <a:t>do</a:t>
            </a:r>
            <a:r>
              <a:rPr lang="en-US" altLang="zh-CN" dirty="0" smtClean="0"/>
              <a:t>{	last++;</a:t>
            </a:r>
          </a:p>
          <a:p>
            <a:pPr>
              <a:buNone/>
            </a:pPr>
            <a:r>
              <a:rPr lang="en-US" altLang="zh-CN" dirty="0" smtClean="0"/>
              <a:t>				</a:t>
            </a:r>
            <a:r>
              <a:rPr lang="en-US" altLang="zh-CN" dirty="0" err="1" smtClean="0"/>
              <a:t>str</a:t>
            </a:r>
            <a:r>
              <a:rPr lang="en-US" altLang="zh-CN" dirty="0" smtClean="0"/>
              <a:t>[last]=s[last];</a:t>
            </a:r>
          </a:p>
          <a:p>
            <a:pPr>
              <a:buNone/>
            </a:pPr>
            <a:r>
              <a:rPr lang="en-US" altLang="zh-CN" dirty="0" smtClean="0"/>
              <a:t>			}</a:t>
            </a:r>
            <a:r>
              <a:rPr lang="en-US" altLang="zh-CN" dirty="0" smtClean="0">
                <a:solidFill>
                  <a:srgbClr val="0000CC"/>
                </a:solidFill>
              </a:rPr>
              <a:t>while</a:t>
            </a:r>
            <a:r>
              <a:rPr lang="en-US" altLang="zh-CN" dirty="0" smtClean="0"/>
              <a:t>(s[last]!='\0'&amp;&amp;last&lt;maxsize-1);</a:t>
            </a:r>
          </a:p>
          <a:p>
            <a:pPr>
              <a:buNone/>
            </a:pPr>
            <a:r>
              <a:rPr lang="en-US" altLang="zh-CN" dirty="0" smtClean="0"/>
              <a:t>		</a:t>
            </a:r>
            <a:r>
              <a:rPr lang="en-US" altLang="zh-CN" dirty="0" err="1" smtClean="0"/>
              <a:t>str</a:t>
            </a:r>
            <a:r>
              <a:rPr lang="en-US" altLang="zh-CN" dirty="0" smtClean="0"/>
              <a:t>[last] =‘\0’; //</a:t>
            </a:r>
            <a:r>
              <a:rPr lang="zh-CN" altLang="en-US" dirty="0" smtClean="0"/>
              <a:t>截尾处理必须加结束符</a:t>
            </a:r>
            <a:r>
              <a:rPr lang="en-US" altLang="zh-CN" dirty="0" smtClean="0"/>
              <a:t>}</a:t>
            </a:r>
            <a:endParaRPr lang="zh-CN" altLang="en-US" dirty="0"/>
          </a:p>
        </p:txBody>
      </p:sp>
    </p:spTree>
    <p:extLst>
      <p:ext uri="{BB962C8B-B14F-4D97-AF65-F5344CB8AC3E}">
        <p14:creationId xmlns:p14="http://schemas.microsoft.com/office/powerpoint/2010/main" val="153240895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mystring</a:t>
            </a:r>
            <a:r>
              <a:rPr lang="zh-CN" altLang="en-US" dirty="0" smtClean="0"/>
              <a:t>类的实现</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mystring &amp; mystring::operator=(char * ms){</a:t>
            </a:r>
          </a:p>
          <a:p>
            <a:pPr>
              <a:buNone/>
            </a:pPr>
            <a:r>
              <a:rPr lang="en-US" altLang="zh-CN" dirty="0" smtClean="0"/>
              <a:t> //</a:t>
            </a:r>
            <a:r>
              <a:rPr lang="zh-CN" altLang="en-US" dirty="0" smtClean="0"/>
              <a:t>这里返回值为引用，不调用复制构造函数</a:t>
            </a:r>
          </a:p>
          <a:p>
            <a:pPr>
              <a:buNone/>
            </a:pPr>
            <a:r>
              <a:rPr lang="en-US" altLang="zh-CN" dirty="0" smtClean="0"/>
              <a:t>		last=-1;	</a:t>
            </a:r>
          </a:p>
          <a:p>
            <a:pPr>
              <a:buNone/>
            </a:pPr>
            <a:r>
              <a:rPr lang="en-US" altLang="zh-CN" dirty="0" smtClean="0"/>
              <a:t>		do{</a:t>
            </a:r>
          </a:p>
          <a:p>
            <a:pPr>
              <a:buNone/>
            </a:pPr>
            <a:r>
              <a:rPr lang="en-US" altLang="zh-CN" dirty="0" smtClean="0"/>
              <a:t>				last++;</a:t>
            </a:r>
          </a:p>
          <a:p>
            <a:pPr>
              <a:buNone/>
            </a:pPr>
            <a:r>
              <a:rPr lang="en-US" altLang="zh-CN" dirty="0" smtClean="0"/>
              <a:t>				</a:t>
            </a:r>
            <a:r>
              <a:rPr lang="en-US" altLang="zh-CN" dirty="0" err="1" smtClean="0"/>
              <a:t>str</a:t>
            </a:r>
            <a:r>
              <a:rPr lang="en-US" altLang="zh-CN" dirty="0" smtClean="0"/>
              <a:t>[last]=ms[last];</a:t>
            </a:r>
          </a:p>
          <a:p>
            <a:pPr>
              <a:buNone/>
            </a:pPr>
            <a:r>
              <a:rPr lang="en-US" altLang="zh-CN" dirty="0" smtClean="0"/>
              <a:t>		}while(ms[last]!='\0'&amp;&amp;last&lt;maxsize-1);</a:t>
            </a:r>
          </a:p>
          <a:p>
            <a:pPr>
              <a:buNone/>
            </a:pPr>
            <a:r>
              <a:rPr lang="en-US" altLang="zh-CN" dirty="0" smtClean="0"/>
              <a:t>		</a:t>
            </a:r>
            <a:r>
              <a:rPr lang="en-US" altLang="zh-CN" dirty="0" err="1" smtClean="0"/>
              <a:t>str</a:t>
            </a:r>
            <a:r>
              <a:rPr lang="en-US" altLang="zh-CN" dirty="0" smtClean="0"/>
              <a:t>[last] ='\0'; //</a:t>
            </a:r>
            <a:r>
              <a:rPr lang="zh-CN" altLang="en-US" dirty="0" smtClean="0"/>
              <a:t>截尾处理时，必须加串结束符</a:t>
            </a:r>
          </a:p>
          <a:p>
            <a:pPr>
              <a:buNone/>
            </a:pPr>
            <a:r>
              <a:rPr lang="en-US" altLang="zh-CN" dirty="0" smtClean="0"/>
              <a:t>		return *this;}  //</a:t>
            </a:r>
            <a:r>
              <a:rPr lang="zh-CN" altLang="en-US" dirty="0" smtClean="0"/>
              <a:t>回忆：引用做返回值的过程</a:t>
            </a:r>
            <a:endParaRPr lang="zh-CN" altLang="en-US" dirty="0"/>
          </a:p>
        </p:txBody>
      </p:sp>
    </p:spTree>
    <p:extLst>
      <p:ext uri="{BB962C8B-B14F-4D97-AF65-F5344CB8AC3E}">
        <p14:creationId xmlns:p14="http://schemas.microsoft.com/office/powerpoint/2010/main" val="42587779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mystring</a:t>
            </a:r>
            <a:r>
              <a:rPr lang="zh-CN" altLang="en-US" dirty="0" smtClean="0"/>
              <a:t>类的实现</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None/>
            </a:pPr>
            <a:r>
              <a:rPr lang="en-US" altLang="zh-CN" dirty="0" err="1" smtClean="0">
                <a:solidFill>
                  <a:srgbClr val="0000CC"/>
                </a:solidFill>
              </a:rPr>
              <a:t>bool</a:t>
            </a:r>
            <a:r>
              <a:rPr lang="en-US" altLang="zh-CN" dirty="0" smtClean="0"/>
              <a:t> mystring::</a:t>
            </a:r>
            <a:r>
              <a:rPr lang="en-US" altLang="zh-CN" dirty="0" smtClean="0">
                <a:solidFill>
                  <a:srgbClr val="0000CC"/>
                </a:solidFill>
              </a:rPr>
              <a:t>operator</a:t>
            </a:r>
            <a:r>
              <a:rPr lang="en-US" altLang="zh-CN" dirty="0" smtClean="0"/>
              <a:t>&lt;(mystring &amp; ms){  </a:t>
            </a:r>
            <a:endParaRPr lang="zh-CN" altLang="en-US" dirty="0" smtClean="0">
              <a:solidFill>
                <a:srgbClr val="336600"/>
              </a:solidFill>
            </a:endParaRPr>
          </a:p>
          <a:p>
            <a:pPr>
              <a:buFont typeface="Wingdings" pitchFamily="2" charset="2"/>
              <a:buNone/>
            </a:pPr>
            <a:r>
              <a:rPr lang="zh-CN" altLang="en-US" dirty="0" smtClean="0"/>
              <a:t>	</a:t>
            </a:r>
            <a:r>
              <a:rPr lang="pl-PL" altLang="zh-CN" dirty="0" smtClean="0">
                <a:solidFill>
                  <a:srgbClr val="0000CC"/>
                </a:solidFill>
              </a:rPr>
              <a:t>int</a:t>
            </a:r>
            <a:r>
              <a:rPr lang="pl-PL" altLang="zh-CN" dirty="0" smtClean="0"/>
              <a:t> i=0,k;</a:t>
            </a:r>
          </a:p>
          <a:p>
            <a:pPr>
              <a:buFont typeface="Wingdings" pitchFamily="2" charset="2"/>
              <a:buNone/>
            </a:pPr>
            <a:r>
              <a:rPr lang="pl-PL" altLang="zh-CN" dirty="0" smtClean="0"/>
              <a:t>	</a:t>
            </a:r>
            <a:r>
              <a:rPr lang="pl-PL" altLang="zh-CN" dirty="0" smtClean="0">
                <a:solidFill>
                  <a:srgbClr val="0000CC"/>
                </a:solidFill>
              </a:rPr>
              <a:t>do</a:t>
            </a:r>
            <a:r>
              <a:rPr lang="pl-PL" altLang="zh-CN" dirty="0" smtClean="0"/>
              <a:t>{		k=str[i]-ms.str[i];	</a:t>
            </a:r>
            <a:r>
              <a:rPr lang="en-US" altLang="zh-CN" dirty="0" err="1" smtClean="0"/>
              <a:t>i</a:t>
            </a:r>
            <a:r>
              <a:rPr lang="en-US" altLang="zh-CN" dirty="0" smtClean="0"/>
              <a:t>++;</a:t>
            </a:r>
          </a:p>
          <a:p>
            <a:pPr>
              <a:buFont typeface="Wingdings" pitchFamily="2" charset="2"/>
              <a:buNone/>
            </a:pPr>
            <a:r>
              <a:rPr lang="en-US" altLang="zh-CN" dirty="0" smtClean="0"/>
              <a:t>	}</a:t>
            </a:r>
            <a:r>
              <a:rPr lang="en-US" altLang="zh-CN" dirty="0" smtClean="0">
                <a:solidFill>
                  <a:srgbClr val="0000CC"/>
                </a:solidFill>
              </a:rPr>
              <a:t>while</a:t>
            </a:r>
            <a:r>
              <a:rPr lang="en-US" altLang="zh-CN" dirty="0" smtClean="0"/>
              <a:t>(k==0&amp;&amp;</a:t>
            </a:r>
            <a:r>
              <a:rPr lang="en-US" altLang="zh-CN" dirty="0" err="1" smtClean="0"/>
              <a:t>i</a:t>
            </a:r>
            <a:r>
              <a:rPr lang="en-US" altLang="zh-CN" dirty="0" smtClean="0"/>
              <a:t>&lt;last&amp;&amp;</a:t>
            </a:r>
            <a:r>
              <a:rPr lang="en-US" altLang="zh-CN" dirty="0" err="1" smtClean="0"/>
              <a:t>i</a:t>
            </a:r>
            <a:r>
              <a:rPr lang="en-US" altLang="zh-CN" dirty="0" smtClean="0"/>
              <a:t>&lt;</a:t>
            </a:r>
            <a:r>
              <a:rPr lang="en-US" altLang="zh-CN" dirty="0" err="1" smtClean="0"/>
              <a:t>ms.last</a:t>
            </a:r>
            <a:r>
              <a:rPr lang="en-US" altLang="zh-CN" dirty="0" smtClean="0"/>
              <a:t>);</a:t>
            </a:r>
          </a:p>
          <a:p>
            <a:pPr>
              <a:buFont typeface="Wingdings" pitchFamily="2" charset="2"/>
              <a:buNone/>
            </a:pPr>
            <a:r>
              <a:rPr lang="en-US" altLang="zh-CN" dirty="0" smtClean="0"/>
              <a:t>	</a:t>
            </a:r>
            <a:r>
              <a:rPr lang="en-US" altLang="zh-CN" dirty="0" smtClean="0">
                <a:solidFill>
                  <a:srgbClr val="0000CC"/>
                </a:solidFill>
              </a:rPr>
              <a:t>if</a:t>
            </a:r>
            <a:r>
              <a:rPr lang="en-US" altLang="zh-CN" dirty="0" smtClean="0"/>
              <a:t>(k&lt;0) </a:t>
            </a:r>
            <a:r>
              <a:rPr lang="en-US" altLang="zh-CN" dirty="0" smtClean="0">
                <a:solidFill>
                  <a:srgbClr val="0000CC"/>
                </a:solidFill>
              </a:rPr>
              <a:t>return</a:t>
            </a:r>
            <a:r>
              <a:rPr lang="en-US" altLang="zh-CN" dirty="0" smtClean="0"/>
              <a:t> </a:t>
            </a:r>
            <a:r>
              <a:rPr lang="en-US" altLang="zh-CN" dirty="0" smtClean="0">
                <a:solidFill>
                  <a:srgbClr val="0000CC"/>
                </a:solidFill>
              </a:rPr>
              <a:t>true</a:t>
            </a:r>
            <a:r>
              <a:rPr lang="en-US" altLang="zh-CN" dirty="0" smtClean="0"/>
              <a:t>;</a:t>
            </a:r>
          </a:p>
          <a:p>
            <a:pPr>
              <a:buFont typeface="Wingdings" pitchFamily="2" charset="2"/>
              <a:buNone/>
            </a:pPr>
            <a:r>
              <a:rPr lang="en-US" altLang="zh-CN" dirty="0" smtClean="0"/>
              <a:t>	</a:t>
            </a:r>
            <a:r>
              <a:rPr lang="en-US" altLang="zh-CN" dirty="0" smtClean="0">
                <a:solidFill>
                  <a:srgbClr val="0000CC"/>
                </a:solidFill>
              </a:rPr>
              <a:t>if</a:t>
            </a:r>
            <a:r>
              <a:rPr lang="en-US" altLang="zh-CN" dirty="0" smtClean="0"/>
              <a:t>(</a:t>
            </a:r>
            <a:r>
              <a:rPr lang="en-US" altLang="zh-CN" dirty="0" err="1" smtClean="0"/>
              <a:t>i</a:t>
            </a:r>
            <a:r>
              <a:rPr lang="en-US" altLang="zh-CN" dirty="0" smtClean="0"/>
              <a:t>==last&amp;&amp;</a:t>
            </a:r>
            <a:r>
              <a:rPr lang="en-US" altLang="zh-CN" dirty="0" err="1" smtClean="0"/>
              <a:t>i</a:t>
            </a:r>
            <a:r>
              <a:rPr lang="en-US" altLang="zh-CN" dirty="0" smtClean="0"/>
              <a:t>!=</a:t>
            </a:r>
            <a:r>
              <a:rPr lang="en-US" altLang="zh-CN" dirty="0" err="1" smtClean="0"/>
              <a:t>ms.last</a:t>
            </a:r>
            <a:r>
              <a:rPr lang="en-US" altLang="zh-CN" dirty="0" smtClean="0"/>
              <a:t>) </a:t>
            </a:r>
            <a:r>
              <a:rPr lang="en-US" altLang="zh-CN" dirty="0" smtClean="0">
                <a:solidFill>
                  <a:srgbClr val="0000CC"/>
                </a:solidFill>
              </a:rPr>
              <a:t>return true</a:t>
            </a:r>
            <a:r>
              <a:rPr lang="en-US" altLang="zh-CN" dirty="0" smtClean="0"/>
              <a:t>;</a:t>
            </a:r>
          </a:p>
          <a:p>
            <a:pPr>
              <a:buFont typeface="Wingdings" pitchFamily="2" charset="2"/>
              <a:buNone/>
            </a:pPr>
            <a:r>
              <a:rPr lang="en-US" altLang="zh-CN" dirty="0" smtClean="0"/>
              <a:t>	</a:t>
            </a:r>
            <a:r>
              <a:rPr lang="en-US" altLang="zh-CN" dirty="0" smtClean="0">
                <a:solidFill>
                  <a:srgbClr val="0000CC"/>
                </a:solidFill>
              </a:rPr>
              <a:t>return </a:t>
            </a:r>
            <a:r>
              <a:rPr lang="en-US" altLang="zh-CN" smtClean="0">
                <a:solidFill>
                  <a:srgbClr val="0000CC"/>
                </a:solidFill>
              </a:rPr>
              <a:t>false</a:t>
            </a:r>
            <a:r>
              <a:rPr lang="en-US" altLang="zh-CN" smtClean="0"/>
              <a:t>;}</a:t>
            </a:r>
            <a:endParaRPr lang="zh-CN" altLang="en-US" i="1" dirty="0"/>
          </a:p>
        </p:txBody>
      </p:sp>
    </p:spTree>
    <p:extLst>
      <p:ext uri="{BB962C8B-B14F-4D97-AF65-F5344CB8AC3E}">
        <p14:creationId xmlns:p14="http://schemas.microsoft.com/office/powerpoint/2010/main" val="16507150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mystring</a:t>
            </a:r>
            <a:r>
              <a:rPr lang="zh-CN" altLang="en-US" dirty="0" smtClean="0"/>
              <a:t>类的后续</a:t>
            </a:r>
            <a:endParaRPr lang="zh-CN" altLang="en-US" dirty="0"/>
          </a:p>
        </p:txBody>
      </p:sp>
      <p:sp>
        <p:nvSpPr>
          <p:cNvPr id="3" name="内容占位符 2"/>
          <p:cNvSpPr>
            <a:spLocks noGrp="1"/>
          </p:cNvSpPr>
          <p:nvPr>
            <p:ph idx="1"/>
          </p:nvPr>
        </p:nvSpPr>
        <p:spPr/>
        <p:txBody>
          <a:bodyPr/>
          <a:lstStyle/>
          <a:p>
            <a:r>
              <a:rPr lang="zh-CN" altLang="en-US" dirty="0" smtClean="0"/>
              <a:t>实现该类的其他基本函数；</a:t>
            </a:r>
            <a:endParaRPr lang="en-US" altLang="zh-CN" dirty="0" smtClean="0"/>
          </a:p>
          <a:p>
            <a:r>
              <a:rPr lang="zh-CN" altLang="en-US" dirty="0" smtClean="0"/>
              <a:t>仿造标准</a:t>
            </a:r>
            <a:r>
              <a:rPr lang="en-US" altLang="zh-CN" dirty="0" smtClean="0"/>
              <a:t>string</a:t>
            </a:r>
            <a:r>
              <a:rPr lang="zh-CN" altLang="en-US" dirty="0" smtClean="0"/>
              <a:t>类，在现有能力下，增加实现操作功能（举例：字符串翻转、查找子串）；</a:t>
            </a:r>
            <a:endParaRPr lang="en-US" altLang="zh-CN" dirty="0" smtClean="0"/>
          </a:p>
          <a:p>
            <a:r>
              <a:rPr lang="zh-CN" altLang="en-US" dirty="0" smtClean="0"/>
              <a:t>本例采用了固定数组大小，请参考之前的学生类将其改造为使用动态内存分配来管理数据。</a:t>
            </a:r>
            <a:endParaRPr lang="zh-CN" altLang="en-US" dirty="0"/>
          </a:p>
        </p:txBody>
      </p:sp>
    </p:spTree>
    <p:extLst>
      <p:ext uri="{BB962C8B-B14F-4D97-AF65-F5344CB8AC3E}">
        <p14:creationId xmlns:p14="http://schemas.microsoft.com/office/powerpoint/2010/main" val="195531222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684213" y="1484313"/>
            <a:ext cx="7920037" cy="1323439"/>
          </a:xfrm>
          <a:prstGeom prst="rect">
            <a:avLst/>
          </a:prstGeom>
          <a:noFill/>
          <a:ln w="9525">
            <a:noFill/>
            <a:miter lim="800000"/>
            <a:headEnd/>
            <a:tailEnd/>
          </a:ln>
          <a:effectLst/>
        </p:spPr>
        <p:txBody>
          <a:bodyPr>
            <a:spAutoFit/>
          </a:bodyPr>
          <a:lstStyle/>
          <a:p>
            <a:r>
              <a:rPr kumimoji="1" lang="en-US" altLang="zh-CN" sz="3200" b="1" dirty="0">
                <a:latin typeface="+mj-ea"/>
                <a:ea typeface="+mj-ea"/>
              </a:rPr>
              <a:t>   </a:t>
            </a:r>
            <a:r>
              <a:rPr kumimoji="1" lang="zh-CN" altLang="en-US" sz="2400" b="1" dirty="0">
                <a:solidFill>
                  <a:srgbClr val="0000CC"/>
                </a:solidFill>
                <a:latin typeface="+mj-ea"/>
                <a:ea typeface="+mj-ea"/>
              </a:rPr>
              <a:t>线性表</a:t>
            </a:r>
            <a:r>
              <a:rPr kumimoji="1" lang="zh-CN" altLang="en-US" sz="2400" b="1" dirty="0">
                <a:latin typeface="+mj-ea"/>
                <a:ea typeface="+mj-ea"/>
              </a:rPr>
              <a:t>是最简单，最常用的一种数据结构。线性表的逻辑结构是</a:t>
            </a:r>
            <a:r>
              <a:rPr kumimoji="1" lang="en-US" altLang="zh-CN" sz="2400" b="1" dirty="0">
                <a:latin typeface="+mj-ea"/>
                <a:ea typeface="+mj-ea"/>
              </a:rPr>
              <a:t>n</a:t>
            </a:r>
            <a:r>
              <a:rPr kumimoji="1" lang="zh-CN" altLang="en-US" sz="2400" b="1" dirty="0">
                <a:latin typeface="+mj-ea"/>
                <a:ea typeface="+mj-ea"/>
              </a:rPr>
              <a:t>个数据元素的有限序列（</a:t>
            </a:r>
            <a:r>
              <a:rPr kumimoji="1" lang="en-US" altLang="zh-CN" sz="2400" b="1" dirty="0">
                <a:latin typeface="+mj-ea"/>
                <a:ea typeface="+mj-ea"/>
              </a:rPr>
              <a:t>a1,a2,…,an</a:t>
            </a:r>
            <a:r>
              <a:rPr kumimoji="1" lang="zh-CN" altLang="en-US" sz="2400" b="1" dirty="0">
                <a:latin typeface="+mj-ea"/>
                <a:ea typeface="+mj-ea"/>
              </a:rPr>
              <a:t>）。而线性表的</a:t>
            </a:r>
            <a:r>
              <a:rPr kumimoji="1" lang="zh-CN" altLang="en-US" sz="2400" b="1" dirty="0">
                <a:solidFill>
                  <a:srgbClr val="0000CC"/>
                </a:solidFill>
                <a:latin typeface="+mj-ea"/>
                <a:ea typeface="+mj-ea"/>
              </a:rPr>
              <a:t>物理结构</a:t>
            </a:r>
            <a:r>
              <a:rPr kumimoji="1" lang="zh-CN" altLang="en-US" sz="2400" b="1" dirty="0">
                <a:latin typeface="+mj-ea"/>
                <a:ea typeface="+mj-ea"/>
              </a:rPr>
              <a:t>包括：顺序表，</a:t>
            </a:r>
            <a:r>
              <a:rPr kumimoji="1" lang="zh-CN" altLang="en-US" sz="2400" b="1" dirty="0">
                <a:solidFill>
                  <a:srgbClr val="FF0000"/>
                </a:solidFill>
                <a:latin typeface="+mj-ea"/>
                <a:ea typeface="+mj-ea"/>
              </a:rPr>
              <a:t>链表</a:t>
            </a:r>
            <a:r>
              <a:rPr kumimoji="1" lang="zh-CN" altLang="en-US" sz="2400" b="1" dirty="0">
                <a:latin typeface="+mj-ea"/>
                <a:ea typeface="+mj-ea"/>
              </a:rPr>
              <a:t> 。</a:t>
            </a:r>
          </a:p>
        </p:txBody>
      </p:sp>
      <p:sp>
        <p:nvSpPr>
          <p:cNvPr id="61448" name="AutoShape 8">
            <a:hlinkClick r:id="rId2" action="ppaction://hlinksldjump"/>
          </p:cNvPr>
          <p:cNvSpPr>
            <a:spLocks noChangeArrowheads="1"/>
          </p:cNvSpPr>
          <p:nvPr/>
        </p:nvSpPr>
        <p:spPr bwMode="auto">
          <a:xfrm>
            <a:off x="2051050" y="3298825"/>
            <a:ext cx="4267200" cy="990600"/>
          </a:xfrm>
          <a:prstGeom prst="horizontalScroll">
            <a:avLst>
              <a:gd name="adj" fmla="val 12500"/>
            </a:avLst>
          </a:prstGeom>
          <a:solidFill>
            <a:schemeClr val="accent1"/>
          </a:solidFill>
          <a:ln w="9525">
            <a:solidFill>
              <a:schemeClr val="tx1"/>
            </a:solidFill>
            <a:round/>
            <a:headEnd/>
            <a:tailEnd/>
          </a:ln>
          <a:effectLst/>
        </p:spPr>
        <p:txBody>
          <a:bodyPr wrap="none" anchor="ctr"/>
          <a:lstStyle/>
          <a:p>
            <a:pPr>
              <a:spcBef>
                <a:spcPct val="50000"/>
              </a:spcBef>
            </a:pPr>
            <a:r>
              <a:rPr kumimoji="1" lang="zh-CN" altLang="en-US" sz="2400" b="1" dirty="0" smtClean="0">
                <a:latin typeface="+mj-ea"/>
                <a:ea typeface="+mj-ea"/>
              </a:rPr>
              <a:t>单链表</a:t>
            </a:r>
            <a:r>
              <a:rPr kumimoji="1" lang="zh-CN" altLang="en-US" sz="2400" b="1" dirty="0">
                <a:latin typeface="+mj-ea"/>
                <a:ea typeface="+mj-ea"/>
              </a:rPr>
              <a:t>基本算法   </a:t>
            </a:r>
          </a:p>
        </p:txBody>
      </p:sp>
      <p:sp>
        <p:nvSpPr>
          <p:cNvPr id="61449" name="AutoShape 9">
            <a:hlinkClick r:id="rId3" action="ppaction://hlinksldjump"/>
          </p:cNvPr>
          <p:cNvSpPr>
            <a:spLocks noChangeArrowheads="1"/>
          </p:cNvSpPr>
          <p:nvPr/>
        </p:nvSpPr>
        <p:spPr bwMode="auto">
          <a:xfrm>
            <a:off x="2051050" y="5410151"/>
            <a:ext cx="4267200" cy="944563"/>
          </a:xfrm>
          <a:prstGeom prst="horizontalScroll">
            <a:avLst>
              <a:gd name="adj" fmla="val 12500"/>
            </a:avLst>
          </a:prstGeom>
          <a:solidFill>
            <a:schemeClr val="accent1"/>
          </a:solidFill>
          <a:ln w="9525">
            <a:solidFill>
              <a:schemeClr val="tx1"/>
            </a:solidFill>
            <a:round/>
            <a:headEnd/>
            <a:tailEnd/>
          </a:ln>
          <a:effectLst/>
        </p:spPr>
        <p:txBody>
          <a:bodyPr wrap="none" anchor="ctr"/>
          <a:lstStyle/>
          <a:p>
            <a:pPr>
              <a:spcBef>
                <a:spcPct val="50000"/>
              </a:spcBef>
            </a:pPr>
            <a:r>
              <a:rPr kumimoji="1" lang="zh-CN" altLang="en-US" sz="2400" b="1" dirty="0" smtClean="0">
                <a:latin typeface="+mj-ea"/>
                <a:ea typeface="+mj-ea"/>
              </a:rPr>
              <a:t>双向</a:t>
            </a:r>
            <a:r>
              <a:rPr kumimoji="1" lang="zh-CN" altLang="en-US" sz="2400" b="1" dirty="0">
                <a:latin typeface="+mj-ea"/>
                <a:ea typeface="+mj-ea"/>
              </a:rPr>
              <a:t>链表</a:t>
            </a:r>
            <a:r>
              <a:rPr kumimoji="1" lang="en-US" altLang="zh-CN" sz="2400" b="1" dirty="0">
                <a:latin typeface="+mj-ea"/>
                <a:ea typeface="+mj-ea"/>
              </a:rPr>
              <a:t>(</a:t>
            </a:r>
            <a:r>
              <a:rPr kumimoji="1" lang="zh-CN" altLang="en-US" sz="2400" b="1" dirty="0">
                <a:latin typeface="+mj-ea"/>
                <a:ea typeface="+mj-ea"/>
              </a:rPr>
              <a:t>选读</a:t>
            </a:r>
            <a:r>
              <a:rPr kumimoji="1" lang="en-US" altLang="zh-CN" sz="2400" b="1" dirty="0">
                <a:latin typeface="+mj-ea"/>
                <a:ea typeface="+mj-ea"/>
              </a:rPr>
              <a:t>)</a:t>
            </a:r>
          </a:p>
        </p:txBody>
      </p:sp>
      <p:sp>
        <p:nvSpPr>
          <p:cNvPr id="61450" name="AutoShape 10">
            <a:hlinkClick r:id="rId4" action="ppaction://hlinksldjump"/>
          </p:cNvPr>
          <p:cNvSpPr>
            <a:spLocks noChangeArrowheads="1"/>
          </p:cNvSpPr>
          <p:nvPr/>
        </p:nvSpPr>
        <p:spPr bwMode="auto">
          <a:xfrm>
            <a:off x="2051050" y="4365625"/>
            <a:ext cx="4267200" cy="914400"/>
          </a:xfrm>
          <a:prstGeom prst="horizontalScroll">
            <a:avLst>
              <a:gd name="adj" fmla="val 12500"/>
            </a:avLst>
          </a:prstGeom>
          <a:solidFill>
            <a:schemeClr val="accent1"/>
          </a:solidFill>
          <a:ln w="9525">
            <a:solidFill>
              <a:schemeClr val="tx1"/>
            </a:solidFill>
            <a:round/>
            <a:headEnd/>
            <a:tailEnd/>
          </a:ln>
          <a:effectLst/>
        </p:spPr>
        <p:txBody>
          <a:bodyPr wrap="none" anchor="ctr"/>
          <a:lstStyle/>
          <a:p>
            <a:pPr>
              <a:spcBef>
                <a:spcPct val="50000"/>
              </a:spcBef>
            </a:pPr>
            <a:r>
              <a:rPr kumimoji="1" lang="zh-CN" altLang="en-US" sz="2400" b="1" dirty="0" smtClean="0">
                <a:latin typeface="+mj-ea"/>
                <a:ea typeface="+mj-ea"/>
              </a:rPr>
              <a:t>单链</a:t>
            </a:r>
            <a:r>
              <a:rPr kumimoji="1" lang="zh-CN" altLang="en-US" sz="2400" b="1" dirty="0">
                <a:latin typeface="+mj-ea"/>
                <a:ea typeface="+mj-ea"/>
              </a:rPr>
              <a:t>表类型模板  </a:t>
            </a:r>
          </a:p>
        </p:txBody>
      </p:sp>
      <p:sp>
        <p:nvSpPr>
          <p:cNvPr id="12" name="标题 11"/>
          <p:cNvSpPr>
            <a:spLocks noGrp="1"/>
          </p:cNvSpPr>
          <p:nvPr>
            <p:ph type="title"/>
          </p:nvPr>
        </p:nvSpPr>
        <p:spPr/>
        <p:txBody>
          <a:bodyPr/>
          <a:lstStyle/>
          <a:p>
            <a:r>
              <a:rPr lang="en-US" altLang="zh-CN" dirty="0" smtClean="0">
                <a:solidFill>
                  <a:srgbClr val="663300"/>
                </a:solidFill>
              </a:rPr>
              <a:t>8.4</a:t>
            </a:r>
            <a:r>
              <a:rPr lang="zh-CN" altLang="en-US" dirty="0" smtClean="0">
                <a:solidFill>
                  <a:srgbClr val="663300"/>
                </a:solidFill>
              </a:rPr>
              <a:t> 链表与链表的基本操作</a:t>
            </a:r>
            <a:endParaRPr lang="zh-CN" altLang="en-US" dirty="0"/>
          </a:p>
        </p:txBody>
      </p:sp>
    </p:spTree>
    <p:extLst>
      <p:ext uri="{BB962C8B-B14F-4D97-AF65-F5344CB8AC3E}">
        <p14:creationId xmlns:p14="http://schemas.microsoft.com/office/powerpoint/2010/main" val="109131260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nvGraphicFramePr>
        <p:xfrm>
          <a:off x="804642" y="1441523"/>
          <a:ext cx="8100207" cy="4410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8"/>
          <p:cNvSpPr>
            <a:spLocks noGrp="1"/>
          </p:cNvSpPr>
          <p:nvPr>
            <p:ph type="title"/>
          </p:nvPr>
        </p:nvSpPr>
        <p:spPr/>
        <p:txBody>
          <a:bodyPr/>
          <a:lstStyle/>
          <a:p>
            <a:r>
              <a:rPr lang="zh-CN" altLang="en-US" dirty="0" smtClean="0">
                <a:solidFill>
                  <a:srgbClr val="663300"/>
                </a:solidFill>
              </a:rPr>
              <a:t>单链表的基本构成</a:t>
            </a:r>
            <a:endParaRPr lang="zh-CN" altLang="en-US" dirty="0"/>
          </a:p>
        </p:txBody>
      </p:sp>
    </p:spTree>
    <p:extLst>
      <p:ext uri="{BB962C8B-B14F-4D97-AF65-F5344CB8AC3E}">
        <p14:creationId xmlns:p14="http://schemas.microsoft.com/office/powerpoint/2010/main" val="3308959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链表节点的</a:t>
            </a:r>
            <a:r>
              <a:rPr lang="en-US" altLang="zh-CN" dirty="0" smtClean="0">
                <a:solidFill>
                  <a:srgbClr val="663300"/>
                </a:solidFill>
              </a:rPr>
              <a:t>C</a:t>
            </a:r>
            <a:r>
              <a:rPr lang="zh-CN" altLang="en-US" dirty="0" smtClean="0">
                <a:solidFill>
                  <a:srgbClr val="663300"/>
                </a:solidFill>
              </a:rPr>
              <a:t>风格实现</a:t>
            </a:r>
            <a:endParaRPr lang="zh-CN" altLang="en-US" dirty="0"/>
          </a:p>
        </p:txBody>
      </p:sp>
      <p:sp>
        <p:nvSpPr>
          <p:cNvPr id="4" name="Rectangle 24"/>
          <p:cNvSpPr>
            <a:spLocks noGrp="1" noChangeArrowheads="1"/>
          </p:cNvSpPr>
          <p:nvPr>
            <p:ph idx="1"/>
          </p:nvPr>
        </p:nvSpPr>
        <p:spPr bwMode="auto">
          <a:xfrm>
            <a:off x="982133" y="1439622"/>
            <a:ext cx="7704667" cy="5210657"/>
          </a:xfrm>
          <a:prstGeom prst="rect">
            <a:avLst/>
          </a:prstGeom>
          <a:noFill/>
          <a:ln w="9525">
            <a:noFill/>
            <a:miter lim="800000"/>
            <a:headEnd/>
            <a:tailEnd/>
          </a:ln>
          <a:effectLst/>
        </p:spPr>
        <p:txBody>
          <a:bodyPr>
            <a:spAutoFit/>
          </a:bodyPr>
          <a:lstStyle/>
          <a:p>
            <a:r>
              <a:rPr kumimoji="1" lang="zh-CN" altLang="en-US" sz="2400" b="1" dirty="0" smtClean="0">
                <a:solidFill>
                  <a:srgbClr val="006600"/>
                </a:solidFill>
              </a:rPr>
              <a:t>节点定义如下：</a:t>
            </a:r>
            <a:r>
              <a:rPr kumimoji="1" lang="zh-CN" altLang="en-US" sz="2400" dirty="0" smtClean="0">
                <a:solidFill>
                  <a:srgbClr val="006600"/>
                </a:solidFill>
              </a:rPr>
              <a:t> </a:t>
            </a:r>
          </a:p>
          <a:p>
            <a:pPr>
              <a:buNone/>
            </a:pPr>
            <a:r>
              <a:rPr kumimoji="1" lang="en-US" altLang="zh-CN" sz="2400" b="1" dirty="0" smtClean="0">
                <a:solidFill>
                  <a:srgbClr val="0000CC"/>
                </a:solidFill>
              </a:rPr>
              <a:t>	typedef int </a:t>
            </a:r>
            <a:r>
              <a:rPr kumimoji="1" lang="en-US" altLang="zh-CN" sz="2400" b="1" dirty="0" smtClean="0"/>
              <a:t>Datatype;</a:t>
            </a:r>
            <a:r>
              <a:rPr kumimoji="1" lang="en-US" altLang="zh-CN" sz="2400" b="1" dirty="0" smtClean="0">
                <a:solidFill>
                  <a:srgbClr val="0000CC"/>
                </a:solidFill>
              </a:rPr>
              <a:t>  </a:t>
            </a:r>
            <a:r>
              <a:rPr kumimoji="1" lang="en-US" altLang="zh-CN" sz="2400" b="1" dirty="0" smtClean="0">
                <a:solidFill>
                  <a:srgbClr val="006600"/>
                </a:solidFill>
              </a:rPr>
              <a:t>//</a:t>
            </a:r>
            <a:r>
              <a:rPr kumimoji="1" lang="zh-CN" altLang="en-US" sz="2400" b="1" dirty="0" smtClean="0">
                <a:solidFill>
                  <a:srgbClr val="006600"/>
                </a:solidFill>
              </a:rPr>
              <a:t>假设数据为整型</a:t>
            </a:r>
          </a:p>
          <a:p>
            <a:pPr>
              <a:buNone/>
            </a:pPr>
            <a:r>
              <a:rPr kumimoji="1" lang="en-US" altLang="zh-CN" sz="2400" b="1" dirty="0" smtClean="0">
                <a:solidFill>
                  <a:srgbClr val="0000CC"/>
                </a:solidFill>
              </a:rPr>
              <a:t>	</a:t>
            </a:r>
            <a:r>
              <a:rPr kumimoji="1" lang="en-US" altLang="zh-CN" sz="2400" b="1" dirty="0" err="1" smtClean="0">
                <a:solidFill>
                  <a:srgbClr val="0000CC"/>
                </a:solidFill>
              </a:rPr>
              <a:t>struct</a:t>
            </a:r>
            <a:r>
              <a:rPr kumimoji="1" lang="en-US" altLang="zh-CN" sz="2400" b="1" dirty="0" smtClean="0">
                <a:solidFill>
                  <a:srgbClr val="0000CC"/>
                </a:solidFill>
              </a:rPr>
              <a:t> </a:t>
            </a:r>
            <a:r>
              <a:rPr kumimoji="1" lang="en-US" altLang="zh-CN" sz="2400" b="1" dirty="0" smtClean="0"/>
              <a:t>node{</a:t>
            </a:r>
          </a:p>
          <a:p>
            <a:pPr>
              <a:buNone/>
            </a:pPr>
            <a:r>
              <a:rPr kumimoji="1" lang="en-US" altLang="zh-CN" sz="2400" b="1" dirty="0" smtClean="0"/>
              <a:t>	Datatype info;</a:t>
            </a:r>
          </a:p>
          <a:p>
            <a:pPr>
              <a:buNone/>
            </a:pPr>
            <a:r>
              <a:rPr kumimoji="1" lang="en-US" altLang="zh-CN" sz="2400" b="1" dirty="0" smtClean="0"/>
              <a:t>	node *link; </a:t>
            </a:r>
            <a:r>
              <a:rPr kumimoji="1" lang="en-US" altLang="zh-CN" sz="2400" b="1" dirty="0" smtClean="0">
                <a:solidFill>
                  <a:srgbClr val="006600"/>
                </a:solidFill>
              </a:rPr>
              <a:t>//</a:t>
            </a:r>
            <a:r>
              <a:rPr kumimoji="1" lang="zh-CN" altLang="en-US" sz="2400" b="1" dirty="0" smtClean="0">
                <a:solidFill>
                  <a:srgbClr val="006600"/>
                </a:solidFill>
              </a:rPr>
              <a:t>这里必须是指针类型</a:t>
            </a:r>
            <a:endParaRPr kumimoji="1" lang="en-US" altLang="zh-CN" sz="2400" b="1" dirty="0" smtClean="0"/>
          </a:p>
          <a:p>
            <a:pPr>
              <a:buNone/>
            </a:pPr>
            <a:r>
              <a:rPr kumimoji="1" lang="en-US" altLang="zh-CN" sz="2400" b="1" dirty="0" smtClean="0"/>
              <a:t>	};</a:t>
            </a:r>
          </a:p>
          <a:p>
            <a:pPr>
              <a:buNone/>
            </a:pPr>
            <a:r>
              <a:rPr kumimoji="1" lang="en-US" altLang="zh-CN" sz="2400" b="1" dirty="0" smtClean="0"/>
              <a:t>	</a:t>
            </a:r>
            <a:r>
              <a:rPr kumimoji="1" lang="zh-CN" altLang="en-US" sz="2400" b="1" dirty="0" smtClean="0"/>
              <a:t>提示：在</a:t>
            </a:r>
            <a:r>
              <a:rPr kumimoji="1" lang="en-US" altLang="zh-CN" sz="2400" b="1" dirty="0" smtClean="0"/>
              <a:t>C/C++</a:t>
            </a:r>
            <a:r>
              <a:rPr kumimoji="1" lang="zh-CN" altLang="en-US" sz="2400" b="1" dirty="0" smtClean="0"/>
              <a:t>中允许结构（或对象）成员是</a:t>
            </a:r>
            <a:r>
              <a:rPr kumimoji="1" lang="zh-CN" altLang="en-US" sz="2400" b="1" dirty="0" smtClean="0">
                <a:solidFill>
                  <a:srgbClr val="FF0000"/>
                </a:solidFill>
              </a:rPr>
              <a:t>结构自身的指针类型</a:t>
            </a:r>
            <a:r>
              <a:rPr kumimoji="1" lang="zh-CN" altLang="en-US" sz="2400" b="1" dirty="0" smtClean="0"/>
              <a:t>，通过指针引用自身这种类型的结构。</a:t>
            </a:r>
            <a:r>
              <a:rPr kumimoji="1" lang="zh-CN" altLang="en-US" sz="2400" b="1" dirty="0" smtClean="0">
                <a:solidFill>
                  <a:srgbClr val="FF0000"/>
                </a:solidFill>
              </a:rPr>
              <a:t>但结构成员决不能是结构自身类型</a:t>
            </a:r>
            <a:r>
              <a:rPr kumimoji="1" lang="zh-CN" altLang="en-US" sz="2400" b="1" dirty="0" smtClean="0"/>
              <a:t>，否则会导致无穷递归的定义。</a:t>
            </a:r>
            <a:endParaRPr kumimoji="1" lang="en-US" altLang="zh-CN" sz="2400" b="1" dirty="0" smtClean="0"/>
          </a:p>
          <a:p>
            <a:pPr>
              <a:buNone/>
            </a:pPr>
            <a:endParaRPr kumimoji="1" lang="en-US" altLang="zh-CN" sz="2400" b="1" dirty="0" smtClean="0">
              <a:latin typeface="+mj-ea"/>
              <a:ea typeface="+mj-ea"/>
            </a:endParaRPr>
          </a:p>
        </p:txBody>
      </p:sp>
    </p:spTree>
    <p:extLst>
      <p:ext uri="{BB962C8B-B14F-4D97-AF65-F5344CB8AC3E}">
        <p14:creationId xmlns:p14="http://schemas.microsoft.com/office/powerpoint/2010/main" val="2086025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smtClean="0"/>
              <a:t>typedef(P173)</a:t>
            </a:r>
            <a:endParaRPr lang="zh-CN" altLang="en-US" dirty="0"/>
          </a:p>
        </p:txBody>
      </p:sp>
      <p:sp>
        <p:nvSpPr>
          <p:cNvPr id="3" name="内容占位符 2"/>
          <p:cNvSpPr>
            <a:spLocks noGrp="1"/>
          </p:cNvSpPr>
          <p:nvPr>
            <p:ph idx="1"/>
          </p:nvPr>
        </p:nvSpPr>
        <p:spPr/>
        <p:txBody>
          <a:bodyPr/>
          <a:lstStyle/>
          <a:p>
            <a:r>
              <a:rPr lang="en-US" altLang="zh-CN" dirty="0" smtClean="0"/>
              <a:t>typedef</a:t>
            </a:r>
            <a:r>
              <a:rPr lang="zh-CN" altLang="en-US" dirty="0" smtClean="0"/>
              <a:t>的功能：给已有的类型取新的名字，其作用是方便程序阅读及编写通用程序。</a:t>
            </a:r>
            <a:endParaRPr lang="en-US" altLang="zh-CN" dirty="0" smtClean="0"/>
          </a:p>
          <a:p>
            <a:r>
              <a:rPr lang="en-US" altLang="zh-CN" dirty="0" err="1" smtClean="0"/>
              <a:t>typedef</a:t>
            </a:r>
            <a:r>
              <a:rPr lang="zh-CN" altLang="en-US" dirty="0" smtClean="0"/>
              <a:t>的用法：</a:t>
            </a:r>
            <a:endParaRPr lang="en-US" altLang="zh-CN" dirty="0" smtClean="0"/>
          </a:p>
          <a:p>
            <a:pPr>
              <a:buNone/>
            </a:pPr>
            <a:r>
              <a:rPr lang="en-US" altLang="zh-CN" dirty="0" smtClean="0"/>
              <a:t>	</a:t>
            </a:r>
            <a:r>
              <a:rPr lang="en-US" altLang="zh-CN" dirty="0" smtClean="0">
                <a:solidFill>
                  <a:schemeClr val="accent1">
                    <a:lumMod val="50000"/>
                  </a:schemeClr>
                </a:solidFill>
              </a:rPr>
              <a:t>typedef</a:t>
            </a:r>
            <a:r>
              <a:rPr lang="en-US" altLang="zh-CN" dirty="0" smtClean="0"/>
              <a:t> </a:t>
            </a:r>
            <a:r>
              <a:rPr lang="en-US" altLang="zh-CN" dirty="0" smtClean="0">
                <a:solidFill>
                  <a:schemeClr val="accent1">
                    <a:lumMod val="50000"/>
                  </a:schemeClr>
                </a:solidFill>
              </a:rPr>
              <a:t>int</a:t>
            </a:r>
            <a:r>
              <a:rPr lang="en-US" altLang="zh-CN" dirty="0" smtClean="0"/>
              <a:t> </a:t>
            </a:r>
            <a:r>
              <a:rPr kumimoji="1" lang="en-US" altLang="zh-CN" dirty="0" smtClean="0"/>
              <a:t>Datatype; </a:t>
            </a:r>
          </a:p>
          <a:p>
            <a:pPr>
              <a:buNone/>
            </a:pPr>
            <a:r>
              <a:rPr kumimoji="1" lang="en-US" altLang="zh-CN" dirty="0" smtClean="0"/>
              <a:t>	</a:t>
            </a:r>
            <a:r>
              <a:rPr lang="en-US" altLang="zh-CN" dirty="0" smtClean="0">
                <a:solidFill>
                  <a:schemeClr val="accent1">
                    <a:lumMod val="50000"/>
                  </a:schemeClr>
                </a:solidFill>
              </a:rPr>
              <a:t>typedef</a:t>
            </a:r>
            <a:r>
              <a:rPr kumimoji="1" lang="en-US" altLang="zh-CN" dirty="0" smtClean="0"/>
              <a:t> </a:t>
            </a:r>
            <a:r>
              <a:rPr lang="en-US" altLang="zh-CN" dirty="0" smtClean="0">
                <a:solidFill>
                  <a:schemeClr val="accent1">
                    <a:lumMod val="50000"/>
                  </a:schemeClr>
                </a:solidFill>
              </a:rPr>
              <a:t>int</a:t>
            </a:r>
            <a:r>
              <a:rPr kumimoji="1" lang="en-US" altLang="zh-CN" dirty="0" smtClean="0"/>
              <a:t> array[5];  //array</a:t>
            </a:r>
            <a:r>
              <a:rPr kumimoji="1" lang="zh-CN" altLang="en-US" dirty="0" smtClean="0"/>
              <a:t>为</a:t>
            </a:r>
            <a:r>
              <a:rPr kumimoji="1" lang="en-US" altLang="zh-CN" dirty="0" smtClean="0"/>
              <a:t>int [5]</a:t>
            </a:r>
            <a:r>
              <a:rPr kumimoji="1" lang="zh-CN" altLang="en-US" dirty="0" smtClean="0"/>
              <a:t>类型</a:t>
            </a:r>
            <a:endParaRPr kumimoji="1" lang="en-US" altLang="zh-CN" dirty="0" smtClean="0"/>
          </a:p>
          <a:p>
            <a:pPr>
              <a:buNone/>
            </a:pPr>
            <a:r>
              <a:rPr kumimoji="1" lang="en-US" altLang="zh-CN" dirty="0" smtClean="0"/>
              <a:t>	array t;  //</a:t>
            </a:r>
            <a:r>
              <a:rPr kumimoji="1" lang="zh-CN" altLang="en-US" dirty="0" smtClean="0"/>
              <a:t>等价于</a:t>
            </a:r>
            <a:r>
              <a:rPr kumimoji="1" lang="en-US" altLang="zh-CN" dirty="0" smtClean="0"/>
              <a:t>int t[5];</a:t>
            </a:r>
          </a:p>
          <a:p>
            <a:pPr>
              <a:buNone/>
            </a:pPr>
            <a:r>
              <a:rPr kumimoji="1" lang="en-US" altLang="zh-CN" dirty="0" smtClean="0"/>
              <a:t>	array *p; //</a:t>
            </a:r>
            <a:r>
              <a:rPr kumimoji="1" lang="zh-CN" altLang="en-US" dirty="0" smtClean="0"/>
              <a:t>等价于 </a:t>
            </a:r>
            <a:r>
              <a:rPr kumimoji="1" lang="en-US" altLang="zh-CN" dirty="0" smtClean="0"/>
              <a:t>int (*p)[5];	</a:t>
            </a:r>
            <a:endParaRPr lang="zh-CN" altLang="en-US" dirty="0"/>
          </a:p>
        </p:txBody>
      </p:sp>
    </p:spTree>
    <p:extLst>
      <p:ext uri="{BB962C8B-B14F-4D97-AF65-F5344CB8AC3E}">
        <p14:creationId xmlns:p14="http://schemas.microsoft.com/office/powerpoint/2010/main" val="11414702"/>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链表的操作要点</a:t>
            </a:r>
            <a:endParaRPr lang="zh-CN" altLang="en-US" dirty="0"/>
          </a:p>
        </p:txBody>
      </p:sp>
      <p:sp>
        <p:nvSpPr>
          <p:cNvPr id="3" name="内容占位符 2"/>
          <p:cNvSpPr>
            <a:spLocks noGrp="1"/>
          </p:cNvSpPr>
          <p:nvPr>
            <p:ph idx="1"/>
          </p:nvPr>
        </p:nvSpPr>
        <p:spPr/>
        <p:txBody>
          <a:bodyPr/>
          <a:lstStyle/>
          <a:p>
            <a:r>
              <a:rPr lang="zh-CN" altLang="en-US" dirty="0" smtClean="0"/>
              <a:t>链表的特点在于地址域的使用，其意义是保存下个节点的地址。</a:t>
            </a:r>
            <a:endParaRPr lang="en-US" altLang="zh-CN" dirty="0" smtClean="0"/>
          </a:p>
          <a:p>
            <a:r>
              <a:rPr lang="zh-CN" altLang="en-US" dirty="0" smtClean="0"/>
              <a:t>在链表的各项操作中，难点都在于维护地址域的使用，使得其指向正确的位置。</a:t>
            </a:r>
            <a:endParaRPr lang="en-US" altLang="zh-CN" dirty="0" smtClean="0"/>
          </a:p>
          <a:p>
            <a:r>
              <a:rPr lang="zh-CN" altLang="en-US" dirty="0" smtClean="0"/>
              <a:t>链表中的节点一般都通过动态分配内存来获得，因此必须注意与此相关的操作事项。</a:t>
            </a:r>
            <a:endParaRPr lang="zh-CN" altLang="en-US" dirty="0"/>
          </a:p>
        </p:txBody>
      </p:sp>
    </p:spTree>
    <p:extLst>
      <p:ext uri="{BB962C8B-B14F-4D97-AF65-F5344CB8AC3E}">
        <p14:creationId xmlns:p14="http://schemas.microsoft.com/office/powerpoint/2010/main" val="72085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示例：内存分配与住宿问题</a:t>
            </a:r>
            <a:endParaRPr lang="zh-CN" altLang="en-US" dirty="0"/>
          </a:p>
        </p:txBody>
      </p:sp>
      <p:graphicFrame>
        <p:nvGraphicFramePr>
          <p:cNvPr id="5" name="内容占位符 4"/>
          <p:cNvGraphicFramePr>
            <a:graphicFrameLocks noGrp="1"/>
          </p:cNvGraphicFramePr>
          <p:nvPr>
            <p:ph idx="1"/>
          </p:nvPr>
        </p:nvGraphicFramePr>
        <p:xfrm>
          <a:off x="982663" y="1676400"/>
          <a:ext cx="7704138" cy="3980766"/>
        </p:xfrm>
        <a:graphic>
          <a:graphicData uri="http://schemas.openxmlformats.org/drawingml/2006/table">
            <a:tbl>
              <a:tblPr firstRow="1" bandRow="1">
                <a:tableStyleId>{5C22544A-7EE6-4342-B048-85BDC9FD1C3A}</a:tableStyleId>
              </a:tblPr>
              <a:tblGrid>
                <a:gridCol w="3852069"/>
                <a:gridCol w="3852069"/>
              </a:tblGrid>
              <a:tr h="370840">
                <a:tc>
                  <a:txBody>
                    <a:bodyPr/>
                    <a:lstStyle/>
                    <a:p>
                      <a:pPr algn="ctr"/>
                      <a:r>
                        <a:rPr lang="zh-CN" altLang="en-US" sz="2000" b="0" dirty="0" smtClean="0">
                          <a:latin typeface="+mj-ea"/>
                          <a:ea typeface="+mj-ea"/>
                        </a:rPr>
                        <a:t>内存</a:t>
                      </a:r>
                      <a:endParaRPr lang="zh-CN" altLang="en-US" sz="2000" b="0" dirty="0">
                        <a:latin typeface="+mj-ea"/>
                        <a:ea typeface="+mj-ea"/>
                      </a:endParaRPr>
                    </a:p>
                  </a:txBody>
                  <a:tcPr/>
                </a:tc>
                <a:tc>
                  <a:txBody>
                    <a:bodyPr/>
                    <a:lstStyle/>
                    <a:p>
                      <a:pPr algn="ctr"/>
                      <a:r>
                        <a:rPr lang="zh-CN" altLang="en-US" sz="2000" b="0" dirty="0" smtClean="0">
                          <a:latin typeface="+mj-ea"/>
                          <a:ea typeface="+mj-ea"/>
                        </a:rPr>
                        <a:t>宿舍</a:t>
                      </a:r>
                      <a:endParaRPr lang="zh-CN" altLang="en-US" sz="2000" b="0" dirty="0">
                        <a:latin typeface="+mj-ea"/>
                        <a:ea typeface="+mj-ea"/>
                      </a:endParaRPr>
                    </a:p>
                  </a:txBody>
                  <a:tcPr/>
                </a:tc>
              </a:tr>
              <a:tr h="41460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000" b="0" kern="1200" dirty="0" smtClean="0">
                          <a:solidFill>
                            <a:schemeClr val="dk1"/>
                          </a:solidFill>
                          <a:latin typeface="+mj-ea"/>
                          <a:ea typeface="+mj-ea"/>
                          <a:cs typeface="+mn-cs"/>
                        </a:rPr>
                        <a:t>变量</a:t>
                      </a:r>
                      <a:endParaRPr lang="zh-CN" altLang="en-US" sz="2000" b="0" dirty="0">
                        <a:solidFill>
                          <a:schemeClr val="bg1">
                            <a:lumMod val="95000"/>
                          </a:schemeClr>
                        </a:solidFill>
                        <a:latin typeface="+mj-ea"/>
                        <a:ea typeface="+mj-ea"/>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000" b="0" kern="1200" dirty="0" smtClean="0">
                          <a:solidFill>
                            <a:schemeClr val="dk1"/>
                          </a:solidFill>
                          <a:latin typeface="+mj-ea"/>
                          <a:ea typeface="+mj-ea"/>
                          <a:cs typeface="+mn-cs"/>
                        </a:rPr>
                        <a:t>人</a:t>
                      </a:r>
                      <a:endParaRPr lang="zh-CN" altLang="en-US" sz="2000" b="0" dirty="0">
                        <a:solidFill>
                          <a:schemeClr val="bg1">
                            <a:lumMod val="95000"/>
                          </a:schemeClr>
                        </a:solidFill>
                        <a:latin typeface="+mj-ea"/>
                        <a:ea typeface="+mj-ea"/>
                      </a:endParaRPr>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000" b="0" kern="1200" dirty="0" smtClean="0">
                          <a:solidFill>
                            <a:schemeClr val="dk1"/>
                          </a:solidFill>
                          <a:latin typeface="+mj-ea"/>
                          <a:ea typeface="+mj-ea"/>
                          <a:cs typeface="+mn-cs"/>
                        </a:rPr>
                        <a:t>内存地址（指针）</a:t>
                      </a:r>
                      <a:endParaRPr lang="zh-CN" altLang="en-US" sz="2000" b="0" dirty="0">
                        <a:latin typeface="+mj-ea"/>
                        <a:ea typeface="+mj-ea"/>
                      </a:endParaRPr>
                    </a:p>
                  </a:txBody>
                  <a:tcPr/>
                </a:tc>
                <a:tc>
                  <a:txBody>
                    <a:bodyPr/>
                    <a:lstStyle/>
                    <a:p>
                      <a:pPr algn="ctr"/>
                      <a:r>
                        <a:rPr lang="zh-CN" altLang="en-US" sz="2000" b="0" kern="1200" dirty="0" smtClean="0">
                          <a:solidFill>
                            <a:schemeClr val="dk1"/>
                          </a:solidFill>
                          <a:latin typeface="+mj-ea"/>
                          <a:ea typeface="+mj-ea"/>
                          <a:cs typeface="+mn-cs"/>
                        </a:rPr>
                        <a:t>宿舍钥匙</a:t>
                      </a:r>
                      <a:endParaRPr lang="zh-CN" altLang="en-US" sz="2000" b="0" dirty="0">
                        <a:latin typeface="+mj-ea"/>
                        <a:ea typeface="+mj-ea"/>
                      </a:endParaRPr>
                    </a:p>
                  </a:txBody>
                  <a:tcPr/>
                </a:tc>
              </a:tr>
              <a:tr h="370840">
                <a:tc>
                  <a:txBody>
                    <a:bodyPr/>
                    <a:lstStyle/>
                    <a:p>
                      <a:pPr algn="ctr"/>
                      <a:r>
                        <a:rPr lang="zh-CN" altLang="en-US" sz="2000" b="0" dirty="0" smtClean="0">
                          <a:latin typeface="+mj-ea"/>
                          <a:ea typeface="+mj-ea"/>
                        </a:rPr>
                        <a:t>局部变量自动分配和回收</a:t>
                      </a:r>
                      <a:endParaRPr lang="zh-CN" altLang="en-US" sz="2000" b="0" dirty="0">
                        <a:latin typeface="+mj-ea"/>
                        <a:ea typeface="+mj-ea"/>
                      </a:endParaRPr>
                    </a:p>
                  </a:txBody>
                  <a:tcPr/>
                </a:tc>
                <a:tc>
                  <a:txBody>
                    <a:bodyPr/>
                    <a:lstStyle/>
                    <a:p>
                      <a:pPr algn="ctr"/>
                      <a:r>
                        <a:rPr lang="zh-CN" altLang="en-US" sz="2000" b="0" dirty="0" smtClean="0">
                          <a:latin typeface="+mj-ea"/>
                          <a:ea typeface="+mj-ea"/>
                        </a:rPr>
                        <a:t>学生入学分配宿舍，毕业后离开</a:t>
                      </a:r>
                      <a:endParaRPr lang="zh-CN" altLang="en-US" sz="2000" b="0" dirty="0">
                        <a:latin typeface="+mj-ea"/>
                        <a:ea typeface="+mj-ea"/>
                      </a:endParaRPr>
                    </a:p>
                  </a:txBody>
                  <a:tcPr/>
                </a:tc>
              </a:tr>
              <a:tr h="370840">
                <a:tc>
                  <a:txBody>
                    <a:bodyPr/>
                    <a:lstStyle/>
                    <a:p>
                      <a:pPr algn="ctr"/>
                      <a:r>
                        <a:rPr lang="zh-CN" altLang="en-US" sz="2000" b="0" dirty="0" smtClean="0">
                          <a:latin typeface="+mj-ea"/>
                          <a:ea typeface="+mj-ea"/>
                        </a:rPr>
                        <a:t>局部变量所在内存区域</a:t>
                      </a:r>
                      <a:r>
                        <a:rPr lang="en-US" altLang="zh-CN" sz="2000" b="0" dirty="0" smtClean="0">
                          <a:latin typeface="+mj-ea"/>
                          <a:ea typeface="+mj-ea"/>
                        </a:rPr>
                        <a:t>——</a:t>
                      </a:r>
                      <a:r>
                        <a:rPr lang="zh-CN" altLang="en-US" sz="2000" b="0" dirty="0" smtClean="0">
                          <a:latin typeface="+mj-ea"/>
                          <a:ea typeface="+mj-ea"/>
                        </a:rPr>
                        <a:t>栈区</a:t>
                      </a:r>
                      <a:endParaRPr lang="zh-CN" altLang="en-US" sz="2000" b="0" dirty="0">
                        <a:latin typeface="+mj-ea"/>
                        <a:ea typeface="+mj-ea"/>
                      </a:endParaRPr>
                    </a:p>
                  </a:txBody>
                  <a:tcPr/>
                </a:tc>
                <a:tc>
                  <a:txBody>
                    <a:bodyPr/>
                    <a:lstStyle/>
                    <a:p>
                      <a:pPr algn="ctr"/>
                      <a:r>
                        <a:rPr lang="zh-CN" altLang="en-US" sz="2000" b="0" dirty="0" smtClean="0">
                          <a:latin typeface="+mj-ea"/>
                          <a:ea typeface="+mj-ea"/>
                        </a:rPr>
                        <a:t>学生所在的宿舍</a:t>
                      </a:r>
                      <a:r>
                        <a:rPr lang="en-US" altLang="zh-CN" sz="2000" b="0" dirty="0" smtClean="0">
                          <a:latin typeface="+mj-ea"/>
                          <a:ea typeface="+mj-ea"/>
                        </a:rPr>
                        <a:t>——</a:t>
                      </a:r>
                      <a:r>
                        <a:rPr lang="zh-CN" altLang="en-US" sz="2000" b="0" dirty="0" smtClean="0">
                          <a:latin typeface="+mj-ea"/>
                          <a:ea typeface="+mj-ea"/>
                        </a:rPr>
                        <a:t>桃园、梅园</a:t>
                      </a:r>
                      <a:endParaRPr lang="zh-CN" altLang="en-US" sz="2000" b="0" dirty="0">
                        <a:latin typeface="+mj-ea"/>
                        <a:ea typeface="+mj-ea"/>
                      </a:endParaRPr>
                    </a:p>
                  </a:txBody>
                  <a:tcPr/>
                </a:tc>
              </a:tr>
              <a:tr h="370840">
                <a:tc>
                  <a:txBody>
                    <a:bodyPr/>
                    <a:lstStyle/>
                    <a:p>
                      <a:pPr algn="ctr"/>
                      <a:r>
                        <a:rPr lang="zh-CN" altLang="en-US" sz="2000" b="0" dirty="0" smtClean="0">
                          <a:latin typeface="+mj-ea"/>
                          <a:ea typeface="+mj-ea"/>
                        </a:rPr>
                        <a:t>动态内存分配</a:t>
                      </a:r>
                      <a:endParaRPr lang="zh-CN" altLang="en-US" sz="2000" b="0" dirty="0">
                        <a:latin typeface="+mj-ea"/>
                        <a:ea typeface="+mj-ea"/>
                      </a:endParaRPr>
                    </a:p>
                  </a:txBody>
                  <a:tcPr/>
                </a:tc>
                <a:tc>
                  <a:txBody>
                    <a:bodyPr/>
                    <a:lstStyle/>
                    <a:p>
                      <a:pPr algn="ctr"/>
                      <a:r>
                        <a:rPr lang="zh-CN" altLang="en-US" sz="2000" b="0" dirty="0" smtClean="0">
                          <a:latin typeface="+mj-ea"/>
                          <a:ea typeface="+mj-ea"/>
                        </a:rPr>
                        <a:t>学校的各类</a:t>
                      </a:r>
                      <a:r>
                        <a:rPr lang="zh-CN" altLang="en-US" sz="2000" b="0" smtClean="0">
                          <a:latin typeface="+mj-ea"/>
                          <a:ea typeface="+mj-ea"/>
                        </a:rPr>
                        <a:t>访问人员需要住所</a:t>
                      </a:r>
                      <a:endParaRPr lang="zh-CN" altLang="en-US" sz="2000" b="0" dirty="0">
                        <a:latin typeface="+mj-ea"/>
                        <a:ea typeface="+mj-ea"/>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0" dirty="0" smtClean="0">
                          <a:latin typeface="+mj-ea"/>
                          <a:ea typeface="+mj-ea"/>
                        </a:rPr>
                        <a:t>动态内存分配内存区域</a:t>
                      </a:r>
                      <a:r>
                        <a:rPr lang="en-US" altLang="zh-CN" sz="2000" b="0" dirty="0" smtClean="0">
                          <a:latin typeface="+mj-ea"/>
                          <a:ea typeface="+mj-ea"/>
                        </a:rPr>
                        <a:t>——</a:t>
                      </a:r>
                      <a:r>
                        <a:rPr lang="zh-CN" altLang="en-US" sz="2000" b="0" dirty="0" smtClean="0">
                          <a:latin typeface="+mj-ea"/>
                          <a:ea typeface="+mj-ea"/>
                        </a:rPr>
                        <a:t>堆区</a:t>
                      </a:r>
                      <a:endParaRPr lang="zh-CN" altLang="en-US" sz="2000" b="0" dirty="0">
                        <a:latin typeface="+mj-ea"/>
                        <a:ea typeface="+mj-ea"/>
                      </a:endParaRPr>
                    </a:p>
                  </a:txBody>
                  <a:tcPr/>
                </a:tc>
                <a:tc>
                  <a:txBody>
                    <a:bodyPr/>
                    <a:lstStyle/>
                    <a:p>
                      <a:pPr algn="ctr"/>
                      <a:r>
                        <a:rPr lang="zh-CN" altLang="en-US" sz="2000" b="0" dirty="0" smtClean="0">
                          <a:latin typeface="+mj-ea"/>
                          <a:ea typeface="+mj-ea"/>
                        </a:rPr>
                        <a:t>各种宾馆、教师公寓等住所</a:t>
                      </a:r>
                      <a:endParaRPr lang="zh-CN" altLang="en-US" sz="2000" b="0" dirty="0">
                        <a:latin typeface="+mj-ea"/>
                        <a:ea typeface="+mj-ea"/>
                      </a:endParaRPr>
                    </a:p>
                  </a:txBody>
                  <a:tcPr/>
                </a:tc>
              </a:tr>
              <a:tr h="370840">
                <a:tc>
                  <a:txBody>
                    <a:bodyPr/>
                    <a:lstStyle/>
                    <a:p>
                      <a:pPr algn="ctr"/>
                      <a:r>
                        <a:rPr lang="zh-CN" altLang="en-US" sz="2000" b="0" dirty="0" smtClean="0">
                          <a:latin typeface="+mj-ea"/>
                          <a:ea typeface="+mj-ea"/>
                        </a:rPr>
                        <a:t>申请动态内存</a:t>
                      </a:r>
                      <a:endParaRPr lang="zh-CN" altLang="en-US" sz="2000" b="0" dirty="0">
                        <a:solidFill>
                          <a:schemeClr val="bg1">
                            <a:lumMod val="95000"/>
                          </a:schemeClr>
                        </a:solidFill>
                        <a:latin typeface="+mj-ea"/>
                        <a:ea typeface="+mj-ea"/>
                      </a:endParaRPr>
                    </a:p>
                  </a:txBody>
                  <a:tcPr/>
                </a:tc>
                <a:tc>
                  <a:txBody>
                    <a:bodyPr/>
                    <a:lstStyle/>
                    <a:p>
                      <a:pPr algn="ctr"/>
                      <a:r>
                        <a:rPr lang="zh-CN" altLang="en-US" sz="2000" b="0" dirty="0" smtClean="0">
                          <a:latin typeface="+mj-ea"/>
                          <a:ea typeface="+mj-ea"/>
                        </a:rPr>
                        <a:t>申请临时入住</a:t>
                      </a:r>
                      <a:endParaRPr lang="zh-CN" altLang="en-US" sz="2000" b="0" dirty="0">
                        <a:solidFill>
                          <a:schemeClr val="bg1">
                            <a:lumMod val="95000"/>
                          </a:schemeClr>
                        </a:solidFill>
                        <a:latin typeface="+mj-ea"/>
                        <a:ea typeface="+mj-ea"/>
                      </a:endParaRPr>
                    </a:p>
                  </a:txBody>
                  <a:tcPr/>
                </a:tc>
              </a:tr>
              <a:tr h="370840">
                <a:tc>
                  <a:txBody>
                    <a:bodyPr/>
                    <a:lstStyle/>
                    <a:p>
                      <a:pPr algn="ctr"/>
                      <a:r>
                        <a:rPr lang="zh-CN" altLang="en-US" sz="2000" b="0" dirty="0" smtClean="0">
                          <a:latin typeface="+mj-ea"/>
                          <a:ea typeface="+mj-ea"/>
                        </a:rPr>
                        <a:t>分配动态内存</a:t>
                      </a:r>
                      <a:endParaRPr lang="zh-CN" altLang="en-US" sz="2000" b="0" dirty="0">
                        <a:latin typeface="+mj-ea"/>
                        <a:ea typeface="+mj-ea"/>
                      </a:endParaRPr>
                    </a:p>
                  </a:txBody>
                  <a:tcPr/>
                </a:tc>
                <a:tc>
                  <a:txBody>
                    <a:bodyPr/>
                    <a:lstStyle/>
                    <a:p>
                      <a:pPr algn="ctr"/>
                      <a:r>
                        <a:rPr lang="zh-CN" altLang="en-US" sz="2000" b="0" dirty="0" smtClean="0">
                          <a:latin typeface="+mj-ea"/>
                          <a:ea typeface="+mj-ea"/>
                        </a:rPr>
                        <a:t>分配房间钥匙</a:t>
                      </a:r>
                      <a:endParaRPr lang="zh-CN" altLang="en-US" sz="2000" b="0" dirty="0">
                        <a:latin typeface="+mj-ea"/>
                        <a:ea typeface="+mj-ea"/>
                      </a:endParaRPr>
                    </a:p>
                  </a:txBody>
                  <a:tcPr/>
                </a:tc>
              </a:tr>
              <a:tr h="370840">
                <a:tc>
                  <a:txBody>
                    <a:bodyPr/>
                    <a:lstStyle/>
                    <a:p>
                      <a:pPr algn="ctr"/>
                      <a:r>
                        <a:rPr lang="zh-CN" altLang="en-US" sz="2000" b="0" dirty="0" smtClean="0">
                          <a:latin typeface="+mj-ea"/>
                          <a:ea typeface="+mj-ea"/>
                        </a:rPr>
                        <a:t>释放动态内存</a:t>
                      </a:r>
                      <a:endParaRPr lang="zh-CN" altLang="en-US" sz="2000" b="0" dirty="0">
                        <a:latin typeface="+mj-ea"/>
                        <a:ea typeface="+mj-ea"/>
                      </a:endParaRPr>
                    </a:p>
                  </a:txBody>
                  <a:tcPr/>
                </a:tc>
                <a:tc>
                  <a:txBody>
                    <a:bodyPr/>
                    <a:lstStyle/>
                    <a:p>
                      <a:pPr algn="ctr"/>
                      <a:r>
                        <a:rPr lang="zh-CN" altLang="en-US" sz="2000" b="0" dirty="0" smtClean="0">
                          <a:latin typeface="+mj-ea"/>
                          <a:ea typeface="+mj-ea"/>
                        </a:rPr>
                        <a:t>交还房间钥匙</a:t>
                      </a:r>
                      <a:endParaRPr lang="zh-CN" altLang="en-US" sz="2000" b="0" dirty="0">
                        <a:latin typeface="+mj-ea"/>
                        <a:ea typeface="+mj-ea"/>
                      </a:endParaRPr>
                    </a:p>
                  </a:txBody>
                  <a:tcPr/>
                </a:tc>
              </a:tr>
            </a:tbl>
          </a:graphicData>
        </a:graphic>
      </p:graphicFrame>
    </p:spTree>
    <p:extLst>
      <p:ext uri="{BB962C8B-B14F-4D97-AF65-F5344CB8AC3E}">
        <p14:creationId xmlns:p14="http://schemas.microsoft.com/office/powerpoint/2010/main" val="10248736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647700" y="3607508"/>
            <a:ext cx="8496300" cy="2246769"/>
          </a:xfrm>
          <a:prstGeom prst="rect">
            <a:avLst/>
          </a:prstGeom>
          <a:noFill/>
          <a:ln w="9525">
            <a:noFill/>
            <a:miter lim="800000"/>
            <a:headEnd/>
            <a:tailEnd/>
          </a:ln>
          <a:effectLst/>
        </p:spPr>
        <p:txBody>
          <a:bodyPr wrap="square">
            <a:spAutoFit/>
          </a:bodyPr>
          <a:lstStyle/>
          <a:p>
            <a:pPr>
              <a:buFont typeface="Wingdings" pitchFamily="2" charset="2"/>
              <a:buChar char="u"/>
            </a:pPr>
            <a:r>
              <a:rPr kumimoji="1" lang="zh-CN" altLang="en-US" sz="2800" dirty="0" smtClean="0">
                <a:latin typeface="+mj-ea"/>
                <a:ea typeface="+mj-ea"/>
              </a:rPr>
              <a:t>第一</a:t>
            </a:r>
            <a:r>
              <a:rPr kumimoji="1" lang="zh-CN" altLang="en-US" sz="2800" dirty="0">
                <a:latin typeface="+mj-ea"/>
                <a:ea typeface="+mj-ea"/>
              </a:rPr>
              <a:t>个</a:t>
            </a:r>
            <a:r>
              <a:rPr kumimoji="1" lang="zh-CN" altLang="en-US" sz="2800" dirty="0" smtClean="0">
                <a:latin typeface="+mj-ea"/>
                <a:ea typeface="+mj-ea"/>
              </a:rPr>
              <a:t>结点通常称为头节点，其对应的指针</a:t>
            </a:r>
            <a:r>
              <a:rPr kumimoji="1" lang="en-US" altLang="zh-CN" sz="2800" dirty="0" smtClean="0">
                <a:solidFill>
                  <a:srgbClr val="FF0000"/>
                </a:solidFill>
                <a:latin typeface="+mj-ea"/>
                <a:ea typeface="+mj-ea"/>
              </a:rPr>
              <a:t>head</a:t>
            </a:r>
            <a:r>
              <a:rPr kumimoji="1" lang="zh-CN" altLang="en-US" sz="2800" dirty="0" smtClean="0">
                <a:latin typeface="+mj-ea"/>
                <a:ea typeface="+mj-ea"/>
              </a:rPr>
              <a:t>称为头指针。</a:t>
            </a:r>
            <a:r>
              <a:rPr kumimoji="1" lang="en-US" altLang="zh-CN" sz="2800" dirty="0" smtClean="0">
                <a:latin typeface="+mj-ea"/>
                <a:ea typeface="+mj-ea"/>
              </a:rPr>
              <a:t>head</a:t>
            </a:r>
            <a:r>
              <a:rPr kumimoji="1" lang="zh-CN" altLang="en-US" sz="2800" dirty="0" smtClean="0">
                <a:latin typeface="+mj-ea"/>
                <a:ea typeface="+mj-ea"/>
              </a:rPr>
              <a:t>在使用中不可丢失，否则整个链表都会发生内存泄漏。</a:t>
            </a:r>
            <a:endParaRPr kumimoji="1" lang="en-US" altLang="zh-CN" sz="2800" dirty="0" smtClean="0">
              <a:latin typeface="+mj-ea"/>
              <a:ea typeface="+mj-ea"/>
            </a:endParaRPr>
          </a:p>
          <a:p>
            <a:pPr>
              <a:buFont typeface="Wingdings" pitchFamily="2" charset="2"/>
              <a:buChar char="u"/>
            </a:pPr>
            <a:r>
              <a:rPr kumimoji="1" lang="zh-CN" altLang="en-US" sz="2800" dirty="0" smtClean="0">
                <a:latin typeface="+mj-ea"/>
                <a:ea typeface="+mj-ea"/>
              </a:rPr>
              <a:t>最后一个节点，通常称为尾节点</a:t>
            </a:r>
            <a:r>
              <a:rPr kumimoji="1" lang="en-US" altLang="zh-CN" sz="2800" dirty="0" smtClean="0">
                <a:solidFill>
                  <a:srgbClr val="FF0000"/>
                </a:solidFill>
                <a:latin typeface="+mj-ea"/>
                <a:ea typeface="+mj-ea"/>
              </a:rPr>
              <a:t>tail</a:t>
            </a:r>
            <a:r>
              <a:rPr kumimoji="1" lang="zh-CN" altLang="en-US" sz="2800" dirty="0" smtClean="0">
                <a:latin typeface="+mj-ea"/>
                <a:ea typeface="+mj-ea"/>
              </a:rPr>
              <a:t>，其地址域的值为</a:t>
            </a:r>
            <a:r>
              <a:rPr kumimoji="1" lang="en-US" altLang="zh-CN" sz="2800" dirty="0" smtClean="0">
                <a:latin typeface="+mj-ea"/>
                <a:ea typeface="+mj-ea"/>
              </a:rPr>
              <a:t>NULL</a:t>
            </a:r>
            <a:r>
              <a:rPr kumimoji="1" lang="zh-CN" altLang="en-US" sz="2800" dirty="0" smtClean="0">
                <a:latin typeface="+mj-ea"/>
                <a:ea typeface="+mj-ea"/>
              </a:rPr>
              <a:t>，表示链表到此结束。</a:t>
            </a:r>
            <a:endParaRPr kumimoji="1" lang="zh-CN" altLang="en-US" sz="2800" dirty="0">
              <a:latin typeface="+mj-ea"/>
              <a:ea typeface="+mj-ea"/>
            </a:endParaRPr>
          </a:p>
        </p:txBody>
      </p:sp>
      <p:sp>
        <p:nvSpPr>
          <p:cNvPr id="64520" name="Rectangle 8"/>
          <p:cNvSpPr>
            <a:spLocks noChangeArrowheads="1"/>
          </p:cNvSpPr>
          <p:nvPr/>
        </p:nvSpPr>
        <p:spPr bwMode="auto">
          <a:xfrm>
            <a:off x="7316470" y="2143297"/>
            <a:ext cx="1320800" cy="677862"/>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n-1</a:t>
            </a:r>
            <a:r>
              <a:rPr lang="en-US" altLang="zh-CN" b="1">
                <a:latin typeface="+mj-ea"/>
                <a:ea typeface="+mj-ea"/>
              </a:rPr>
              <a:t>   ^</a:t>
            </a:r>
          </a:p>
        </p:txBody>
      </p:sp>
      <p:sp>
        <p:nvSpPr>
          <p:cNvPr id="64522" name="Rectangle 10"/>
          <p:cNvSpPr>
            <a:spLocks noChangeArrowheads="1"/>
          </p:cNvSpPr>
          <p:nvPr/>
        </p:nvSpPr>
        <p:spPr bwMode="auto">
          <a:xfrm>
            <a:off x="5023119" y="2157364"/>
            <a:ext cx="1320800" cy="677862"/>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2</a:t>
            </a:r>
            <a:r>
              <a:rPr lang="en-US" altLang="zh-CN" b="1">
                <a:latin typeface="+mj-ea"/>
                <a:ea typeface="+mj-ea"/>
              </a:rPr>
              <a:t> </a:t>
            </a:r>
          </a:p>
        </p:txBody>
      </p:sp>
      <p:sp>
        <p:nvSpPr>
          <p:cNvPr id="64523" name="Line 11"/>
          <p:cNvSpPr>
            <a:spLocks noChangeShapeType="1"/>
          </p:cNvSpPr>
          <p:nvPr/>
        </p:nvSpPr>
        <p:spPr bwMode="auto">
          <a:xfrm>
            <a:off x="5766069" y="2157364"/>
            <a:ext cx="0" cy="677862"/>
          </a:xfrm>
          <a:prstGeom prst="line">
            <a:avLst/>
          </a:prstGeom>
          <a:noFill/>
          <a:ln w="9525">
            <a:solidFill>
              <a:schemeClr val="tx1"/>
            </a:solidFill>
            <a:miter lim="800000"/>
            <a:headEnd/>
            <a:tailEnd/>
          </a:ln>
          <a:effectLst/>
        </p:spPr>
        <p:txBody>
          <a:bodyPr wrap="none"/>
          <a:lstStyle/>
          <a:p>
            <a:endParaRPr lang="zh-CN" altLang="en-US">
              <a:latin typeface="+mj-ea"/>
              <a:ea typeface="+mj-ea"/>
            </a:endParaRPr>
          </a:p>
        </p:txBody>
      </p:sp>
      <p:sp>
        <p:nvSpPr>
          <p:cNvPr id="64524" name="Rectangle 12"/>
          <p:cNvSpPr>
            <a:spLocks noChangeArrowheads="1"/>
          </p:cNvSpPr>
          <p:nvPr/>
        </p:nvSpPr>
        <p:spPr bwMode="auto">
          <a:xfrm>
            <a:off x="3370531" y="2157364"/>
            <a:ext cx="1322388" cy="677862"/>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1</a:t>
            </a:r>
            <a:r>
              <a:rPr lang="en-US" altLang="zh-CN" b="1">
                <a:latin typeface="+mj-ea"/>
                <a:ea typeface="+mj-ea"/>
              </a:rPr>
              <a:t> </a:t>
            </a:r>
          </a:p>
        </p:txBody>
      </p:sp>
      <p:sp>
        <p:nvSpPr>
          <p:cNvPr id="64525" name="Line 13"/>
          <p:cNvSpPr>
            <a:spLocks noChangeShapeType="1"/>
          </p:cNvSpPr>
          <p:nvPr/>
        </p:nvSpPr>
        <p:spPr bwMode="auto">
          <a:xfrm>
            <a:off x="4113481" y="2157364"/>
            <a:ext cx="0" cy="677862"/>
          </a:xfrm>
          <a:prstGeom prst="line">
            <a:avLst/>
          </a:prstGeom>
          <a:noFill/>
          <a:ln w="9525">
            <a:solidFill>
              <a:schemeClr val="tx1"/>
            </a:solidFill>
            <a:miter lim="800000"/>
            <a:headEnd/>
            <a:tailEnd/>
          </a:ln>
          <a:effectLst/>
        </p:spPr>
        <p:txBody>
          <a:bodyPr wrap="none"/>
          <a:lstStyle/>
          <a:p>
            <a:endParaRPr lang="zh-CN" altLang="en-US">
              <a:latin typeface="+mj-ea"/>
              <a:ea typeface="+mj-ea"/>
            </a:endParaRPr>
          </a:p>
        </p:txBody>
      </p:sp>
      <p:sp>
        <p:nvSpPr>
          <p:cNvPr id="64526" name="Rectangle 14"/>
          <p:cNvSpPr>
            <a:spLocks noChangeArrowheads="1"/>
          </p:cNvSpPr>
          <p:nvPr/>
        </p:nvSpPr>
        <p:spPr bwMode="auto">
          <a:xfrm>
            <a:off x="1717944" y="2157364"/>
            <a:ext cx="1322387" cy="677862"/>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0</a:t>
            </a:r>
            <a:r>
              <a:rPr lang="en-US" altLang="zh-CN" b="1">
                <a:latin typeface="+mj-ea"/>
                <a:ea typeface="+mj-ea"/>
              </a:rPr>
              <a:t> </a:t>
            </a:r>
          </a:p>
        </p:txBody>
      </p:sp>
      <p:sp>
        <p:nvSpPr>
          <p:cNvPr id="64527" name="Line 15"/>
          <p:cNvSpPr>
            <a:spLocks noChangeShapeType="1"/>
          </p:cNvSpPr>
          <p:nvPr/>
        </p:nvSpPr>
        <p:spPr bwMode="auto">
          <a:xfrm>
            <a:off x="2462481" y="2157364"/>
            <a:ext cx="0" cy="677862"/>
          </a:xfrm>
          <a:prstGeom prst="line">
            <a:avLst/>
          </a:prstGeom>
          <a:noFill/>
          <a:ln w="9525">
            <a:solidFill>
              <a:schemeClr val="tx1"/>
            </a:solidFill>
            <a:miter lim="800000"/>
            <a:headEnd/>
            <a:tailEnd/>
          </a:ln>
          <a:effectLst/>
        </p:spPr>
        <p:txBody>
          <a:bodyPr wrap="none"/>
          <a:lstStyle/>
          <a:p>
            <a:endParaRPr lang="zh-CN" altLang="en-US">
              <a:latin typeface="+mj-ea"/>
              <a:ea typeface="+mj-ea"/>
            </a:endParaRPr>
          </a:p>
        </p:txBody>
      </p:sp>
      <p:sp>
        <p:nvSpPr>
          <p:cNvPr id="64528" name="Text Box 16"/>
          <p:cNvSpPr txBox="1">
            <a:spLocks noChangeArrowheads="1"/>
          </p:cNvSpPr>
          <p:nvPr/>
        </p:nvSpPr>
        <p:spPr bwMode="auto">
          <a:xfrm>
            <a:off x="6591569" y="2254201"/>
            <a:ext cx="660400" cy="336550"/>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mj-ea"/>
                <a:ea typeface="+mj-ea"/>
              </a:rPr>
              <a:t>……</a:t>
            </a:r>
          </a:p>
        </p:txBody>
      </p:sp>
      <p:sp>
        <p:nvSpPr>
          <p:cNvPr id="64529" name="Line 17"/>
          <p:cNvSpPr>
            <a:spLocks noChangeShapeType="1"/>
          </p:cNvSpPr>
          <p:nvPr/>
        </p:nvSpPr>
        <p:spPr bwMode="auto">
          <a:xfrm>
            <a:off x="6178819" y="2544714"/>
            <a:ext cx="412750" cy="0"/>
          </a:xfrm>
          <a:prstGeom prst="line">
            <a:avLst/>
          </a:prstGeom>
          <a:noFill/>
          <a:ln w="9525">
            <a:solidFill>
              <a:schemeClr val="tx1"/>
            </a:solidFill>
            <a:miter lim="800000"/>
            <a:headEnd/>
            <a:tailEnd type="triangle" w="med" len="med"/>
          </a:ln>
          <a:effectLst/>
        </p:spPr>
        <p:txBody>
          <a:bodyPr wrap="none"/>
          <a:lstStyle/>
          <a:p>
            <a:endParaRPr lang="zh-CN" altLang="en-US">
              <a:latin typeface="+mj-ea"/>
              <a:ea typeface="+mj-ea"/>
            </a:endParaRPr>
          </a:p>
        </p:txBody>
      </p:sp>
      <p:sp>
        <p:nvSpPr>
          <p:cNvPr id="64530" name="Line 18"/>
          <p:cNvSpPr>
            <a:spLocks noChangeShapeType="1"/>
          </p:cNvSpPr>
          <p:nvPr/>
        </p:nvSpPr>
        <p:spPr bwMode="auto">
          <a:xfrm>
            <a:off x="4608781" y="2544714"/>
            <a:ext cx="414338" cy="0"/>
          </a:xfrm>
          <a:prstGeom prst="line">
            <a:avLst/>
          </a:prstGeom>
          <a:noFill/>
          <a:ln w="9525">
            <a:solidFill>
              <a:schemeClr val="tx1"/>
            </a:solidFill>
            <a:miter lim="800000"/>
            <a:headEnd/>
            <a:tailEnd type="triangle" w="med" len="med"/>
          </a:ln>
          <a:effectLst/>
        </p:spPr>
        <p:txBody>
          <a:bodyPr wrap="none"/>
          <a:lstStyle/>
          <a:p>
            <a:endParaRPr lang="zh-CN" altLang="en-US">
              <a:latin typeface="+mj-ea"/>
              <a:ea typeface="+mj-ea"/>
            </a:endParaRPr>
          </a:p>
        </p:txBody>
      </p:sp>
      <p:sp>
        <p:nvSpPr>
          <p:cNvPr id="64531" name="Line 19"/>
          <p:cNvSpPr>
            <a:spLocks noChangeShapeType="1"/>
          </p:cNvSpPr>
          <p:nvPr/>
        </p:nvSpPr>
        <p:spPr bwMode="auto">
          <a:xfrm>
            <a:off x="2957781" y="2544714"/>
            <a:ext cx="412750" cy="0"/>
          </a:xfrm>
          <a:prstGeom prst="line">
            <a:avLst/>
          </a:prstGeom>
          <a:noFill/>
          <a:ln w="9525">
            <a:solidFill>
              <a:schemeClr val="tx1"/>
            </a:solidFill>
            <a:miter lim="800000"/>
            <a:headEnd/>
            <a:tailEnd type="triangle" w="med" len="med"/>
          </a:ln>
          <a:effectLst/>
        </p:spPr>
        <p:txBody>
          <a:bodyPr wrap="none"/>
          <a:lstStyle/>
          <a:p>
            <a:endParaRPr lang="zh-CN" altLang="en-US">
              <a:latin typeface="+mj-ea"/>
              <a:ea typeface="+mj-ea"/>
            </a:endParaRPr>
          </a:p>
        </p:txBody>
      </p:sp>
      <p:sp>
        <p:nvSpPr>
          <p:cNvPr id="64532" name="Line 20"/>
          <p:cNvSpPr>
            <a:spLocks noChangeShapeType="1"/>
          </p:cNvSpPr>
          <p:nvPr/>
        </p:nvSpPr>
        <p:spPr bwMode="auto">
          <a:xfrm>
            <a:off x="1305194" y="2544714"/>
            <a:ext cx="412750" cy="0"/>
          </a:xfrm>
          <a:prstGeom prst="line">
            <a:avLst/>
          </a:prstGeom>
          <a:noFill/>
          <a:ln w="9525">
            <a:solidFill>
              <a:schemeClr val="tx1"/>
            </a:solidFill>
            <a:miter lim="800000"/>
            <a:headEnd/>
            <a:tailEnd type="triangle" w="med" len="med"/>
          </a:ln>
          <a:effectLst/>
        </p:spPr>
        <p:txBody>
          <a:bodyPr wrap="none"/>
          <a:lstStyle/>
          <a:p>
            <a:endParaRPr lang="zh-CN" altLang="en-US">
              <a:latin typeface="+mj-ea"/>
              <a:ea typeface="+mj-ea"/>
            </a:endParaRPr>
          </a:p>
        </p:txBody>
      </p:sp>
      <p:sp>
        <p:nvSpPr>
          <p:cNvPr id="64533" name="Text Box 21"/>
          <p:cNvSpPr txBox="1">
            <a:spLocks noChangeArrowheads="1"/>
          </p:cNvSpPr>
          <p:nvPr/>
        </p:nvSpPr>
        <p:spPr bwMode="auto">
          <a:xfrm>
            <a:off x="604910" y="2351039"/>
            <a:ext cx="1030483" cy="366712"/>
          </a:xfrm>
          <a:prstGeom prst="rect">
            <a:avLst/>
          </a:prstGeom>
          <a:noFill/>
          <a:ln w="9525">
            <a:noFill/>
            <a:miter lim="800000"/>
            <a:headEnd/>
            <a:tailEnd/>
          </a:ln>
          <a:effectLst/>
        </p:spPr>
        <p:txBody>
          <a:bodyPr wrap="square">
            <a:spAutoFit/>
          </a:bodyPr>
          <a:lstStyle/>
          <a:p>
            <a:pPr>
              <a:spcBef>
                <a:spcPct val="50000"/>
              </a:spcBef>
            </a:pPr>
            <a:r>
              <a:rPr kumimoji="1" lang="en-US" altLang="zh-CN" b="1" dirty="0">
                <a:latin typeface="+mj-ea"/>
                <a:ea typeface="+mj-ea"/>
              </a:rPr>
              <a:t>head</a:t>
            </a:r>
          </a:p>
        </p:txBody>
      </p:sp>
      <p:sp>
        <p:nvSpPr>
          <p:cNvPr id="22" name="标题 21"/>
          <p:cNvSpPr>
            <a:spLocks noGrp="1"/>
          </p:cNvSpPr>
          <p:nvPr>
            <p:ph type="title"/>
          </p:nvPr>
        </p:nvSpPr>
        <p:spPr/>
        <p:txBody>
          <a:bodyPr/>
          <a:lstStyle/>
          <a:p>
            <a:r>
              <a:rPr lang="zh-CN" altLang="en-US" dirty="0" smtClean="0">
                <a:solidFill>
                  <a:srgbClr val="663300"/>
                </a:solidFill>
              </a:rPr>
              <a:t>单链表的基本结构与头指针</a:t>
            </a:r>
            <a:endParaRPr lang="zh-CN" altLang="en-US" dirty="0"/>
          </a:p>
        </p:txBody>
      </p:sp>
      <p:sp>
        <p:nvSpPr>
          <p:cNvPr id="23" name="Line 11"/>
          <p:cNvSpPr>
            <a:spLocks noChangeShapeType="1"/>
          </p:cNvSpPr>
          <p:nvPr/>
        </p:nvSpPr>
        <p:spPr bwMode="auto">
          <a:xfrm>
            <a:off x="8253706" y="2169087"/>
            <a:ext cx="0" cy="677862"/>
          </a:xfrm>
          <a:prstGeom prst="line">
            <a:avLst/>
          </a:prstGeom>
          <a:noFill/>
          <a:ln w="9525">
            <a:solidFill>
              <a:schemeClr val="tx1"/>
            </a:solidFill>
            <a:miter lim="800000"/>
            <a:headEnd/>
            <a:tailEnd/>
          </a:ln>
          <a:effectLst/>
        </p:spPr>
        <p:txBody>
          <a:bodyPr wrap="none"/>
          <a:lstStyle/>
          <a:p>
            <a:endParaRPr lang="zh-CN" altLang="en-US">
              <a:latin typeface="+mj-ea"/>
              <a:ea typeface="+mj-ea"/>
            </a:endParaRPr>
          </a:p>
        </p:txBody>
      </p:sp>
    </p:spTree>
    <p:extLst>
      <p:ext uri="{BB962C8B-B14F-4D97-AF65-F5344CB8AC3E}">
        <p14:creationId xmlns:p14="http://schemas.microsoft.com/office/powerpoint/2010/main" val="14031515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slide(fromBottom)">
                                      <p:cBhvr>
                                        <p:cTn id="7"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266701"/>
            <a:ext cx="7704667" cy="1130099"/>
          </a:xfrm>
        </p:spPr>
        <p:txBody>
          <a:bodyPr/>
          <a:lstStyle/>
          <a:p>
            <a:r>
              <a:rPr lang="zh-CN" altLang="en-US" dirty="0" smtClean="0"/>
              <a:t>链表的基本操作</a:t>
            </a:r>
            <a:endParaRPr lang="zh-CN" altLang="en-US" dirty="0"/>
          </a:p>
        </p:txBody>
      </p:sp>
      <p:graphicFrame>
        <p:nvGraphicFramePr>
          <p:cNvPr id="5" name="内容占位符 4"/>
          <p:cNvGraphicFramePr>
            <a:graphicFrameLocks noGrp="1"/>
          </p:cNvGraphicFramePr>
          <p:nvPr>
            <p:ph idx="1"/>
          </p:nvPr>
        </p:nvGraphicFramePr>
        <p:xfrm>
          <a:off x="982133" y="1676400"/>
          <a:ext cx="7704667" cy="4161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0845423"/>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链表的插入算法</a:t>
            </a:r>
            <a:endParaRPr lang="zh-CN" altLang="en-US" dirty="0"/>
          </a:p>
        </p:txBody>
      </p:sp>
      <p:sp>
        <p:nvSpPr>
          <p:cNvPr id="3" name="内容占位符 2"/>
          <p:cNvSpPr>
            <a:spLocks noGrp="1"/>
          </p:cNvSpPr>
          <p:nvPr>
            <p:ph idx="1"/>
          </p:nvPr>
        </p:nvSpPr>
        <p:spPr/>
        <p:txBody>
          <a:bodyPr/>
          <a:lstStyle/>
          <a:p>
            <a:r>
              <a:rPr kumimoji="1" lang="zh-CN" altLang="en-US" sz="3200" dirty="0" smtClean="0">
                <a:solidFill>
                  <a:srgbClr val="006600"/>
                </a:solidFill>
              </a:rPr>
              <a:t>单链表的插入与删除</a:t>
            </a:r>
          </a:p>
          <a:p>
            <a:pPr>
              <a:buNone/>
            </a:pPr>
            <a:r>
              <a:rPr kumimoji="1" lang="en-US" altLang="zh-CN" sz="3200" dirty="0" smtClean="0">
                <a:solidFill>
                  <a:srgbClr val="006600"/>
                </a:solidFill>
              </a:rPr>
              <a:t>	</a:t>
            </a:r>
            <a:r>
              <a:rPr kumimoji="1" lang="zh-CN" altLang="en-US" dirty="0" smtClean="0"/>
              <a:t>只要改变链中结点指针的值，无需移动表中的元素，就能实现插入和删除操作。这是链表相对数组的最大优势。</a:t>
            </a:r>
          </a:p>
          <a:p>
            <a:r>
              <a:rPr kumimoji="1" lang="zh-CN" altLang="en-US" dirty="0" smtClean="0"/>
              <a:t>插入算法有</a:t>
            </a:r>
            <a:r>
              <a:rPr kumimoji="1" lang="en-US" altLang="zh-CN" dirty="0" smtClean="0">
                <a:solidFill>
                  <a:srgbClr val="FF0000"/>
                </a:solidFill>
              </a:rPr>
              <a:t>3</a:t>
            </a:r>
            <a:r>
              <a:rPr kumimoji="1" lang="zh-CN" altLang="en-US" dirty="0" smtClean="0">
                <a:solidFill>
                  <a:srgbClr val="FF0000"/>
                </a:solidFill>
              </a:rPr>
              <a:t>种</a:t>
            </a:r>
            <a:r>
              <a:rPr kumimoji="1" lang="zh-CN" altLang="en-US" dirty="0" smtClean="0"/>
              <a:t>情况：链首、中间以及链尾。</a:t>
            </a:r>
            <a:endParaRPr kumimoji="1" lang="en-US" altLang="zh-CN" dirty="0" smtClean="0"/>
          </a:p>
          <a:p>
            <a:endParaRPr kumimoji="1" lang="en-US" altLang="zh-CN" dirty="0" smtClean="0"/>
          </a:p>
          <a:p>
            <a:pPr>
              <a:buNone/>
            </a:pPr>
            <a:endParaRPr kumimoji="1" lang="en-US" altLang="zh-CN" dirty="0" smtClean="0"/>
          </a:p>
          <a:p>
            <a:pPr>
              <a:buNone/>
            </a:pPr>
            <a:endParaRPr lang="zh-CN" altLang="en-US" dirty="0"/>
          </a:p>
        </p:txBody>
      </p:sp>
    </p:spTree>
    <p:extLst>
      <p:ext uri="{BB962C8B-B14F-4D97-AF65-F5344CB8AC3E}">
        <p14:creationId xmlns:p14="http://schemas.microsoft.com/office/powerpoint/2010/main" val="124160387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04911" y="2883877"/>
            <a:ext cx="2813538" cy="400661"/>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65539" name="Rectangle 3"/>
          <p:cNvSpPr>
            <a:spLocks noChangeArrowheads="1"/>
          </p:cNvSpPr>
          <p:nvPr/>
        </p:nvSpPr>
        <p:spPr bwMode="auto">
          <a:xfrm>
            <a:off x="590843" y="2489982"/>
            <a:ext cx="3699803" cy="309489"/>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65542" name="Rectangle 6"/>
          <p:cNvSpPr>
            <a:spLocks noChangeArrowheads="1"/>
          </p:cNvSpPr>
          <p:nvPr/>
        </p:nvSpPr>
        <p:spPr bwMode="auto">
          <a:xfrm>
            <a:off x="1280161" y="3646000"/>
            <a:ext cx="1544052" cy="391428"/>
          </a:xfrm>
          <a:prstGeom prst="rect">
            <a:avLst/>
          </a:prstGeom>
          <a:noFill/>
          <a:ln w="9525">
            <a:noFill/>
            <a:miter lim="800000"/>
            <a:headEnd/>
            <a:tailEnd/>
          </a:ln>
          <a:effectLst/>
        </p:spPr>
        <p:txBody>
          <a:bodyPr/>
          <a:lstStyle/>
          <a:p>
            <a:pPr algn="just" eaLnBrk="0" hangingPunct="0"/>
            <a:r>
              <a:rPr lang="en-US" altLang="zh-CN" b="1" dirty="0" err="1">
                <a:latin typeface="+mj-ea"/>
                <a:ea typeface="+mj-ea"/>
              </a:rPr>
              <a:t>newnode</a:t>
            </a:r>
            <a:endParaRPr lang="en-US" altLang="zh-CN" b="1" dirty="0">
              <a:latin typeface="+mj-ea"/>
              <a:ea typeface="+mj-ea"/>
            </a:endParaRPr>
          </a:p>
        </p:txBody>
      </p:sp>
      <p:sp>
        <p:nvSpPr>
          <p:cNvPr id="65543" name="Rectangle 7"/>
          <p:cNvSpPr>
            <a:spLocks noChangeArrowheads="1"/>
          </p:cNvSpPr>
          <p:nvPr/>
        </p:nvSpPr>
        <p:spPr bwMode="auto">
          <a:xfrm>
            <a:off x="2894013" y="4078288"/>
            <a:ext cx="1011237" cy="542925"/>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x</a:t>
            </a:r>
          </a:p>
        </p:txBody>
      </p:sp>
      <p:sp>
        <p:nvSpPr>
          <p:cNvPr id="65544" name="Line 8"/>
          <p:cNvSpPr>
            <a:spLocks noChangeShapeType="1"/>
          </p:cNvSpPr>
          <p:nvPr/>
        </p:nvSpPr>
        <p:spPr bwMode="auto">
          <a:xfrm>
            <a:off x="3568700" y="4078288"/>
            <a:ext cx="0" cy="542925"/>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65545" name="Rectangle 9"/>
          <p:cNvSpPr>
            <a:spLocks noChangeArrowheads="1"/>
          </p:cNvSpPr>
          <p:nvPr/>
        </p:nvSpPr>
        <p:spPr bwMode="auto">
          <a:xfrm>
            <a:off x="2894013" y="5162550"/>
            <a:ext cx="1011237" cy="542925"/>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0</a:t>
            </a:r>
          </a:p>
        </p:txBody>
      </p:sp>
      <p:sp>
        <p:nvSpPr>
          <p:cNvPr id="65546" name="Line 10"/>
          <p:cNvSpPr>
            <a:spLocks noChangeShapeType="1"/>
          </p:cNvSpPr>
          <p:nvPr/>
        </p:nvSpPr>
        <p:spPr bwMode="auto">
          <a:xfrm>
            <a:off x="3568700" y="5162550"/>
            <a:ext cx="0" cy="542925"/>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65547" name="Rectangle 11"/>
          <p:cNvSpPr>
            <a:spLocks noChangeArrowheads="1"/>
          </p:cNvSpPr>
          <p:nvPr/>
        </p:nvSpPr>
        <p:spPr bwMode="auto">
          <a:xfrm>
            <a:off x="4578350" y="5162550"/>
            <a:ext cx="1011238" cy="542925"/>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1</a:t>
            </a:r>
          </a:p>
        </p:txBody>
      </p:sp>
      <p:sp>
        <p:nvSpPr>
          <p:cNvPr id="65548" name="Line 12"/>
          <p:cNvSpPr>
            <a:spLocks noChangeShapeType="1"/>
          </p:cNvSpPr>
          <p:nvPr/>
        </p:nvSpPr>
        <p:spPr bwMode="auto">
          <a:xfrm>
            <a:off x="5251450" y="5162550"/>
            <a:ext cx="0" cy="542925"/>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5549" name="Line 13"/>
          <p:cNvSpPr>
            <a:spLocks noChangeShapeType="1"/>
          </p:cNvSpPr>
          <p:nvPr/>
        </p:nvSpPr>
        <p:spPr bwMode="auto">
          <a:xfrm>
            <a:off x="3736975" y="5524500"/>
            <a:ext cx="84137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5550" name="Line 14"/>
          <p:cNvSpPr>
            <a:spLocks noChangeShapeType="1"/>
          </p:cNvSpPr>
          <p:nvPr/>
        </p:nvSpPr>
        <p:spPr bwMode="auto">
          <a:xfrm>
            <a:off x="5419725" y="5524500"/>
            <a:ext cx="674688"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grpSp>
        <p:nvGrpSpPr>
          <p:cNvPr id="2" name="Group 28"/>
          <p:cNvGrpSpPr>
            <a:grpSpLocks/>
          </p:cNvGrpSpPr>
          <p:nvPr/>
        </p:nvGrpSpPr>
        <p:grpSpPr bwMode="auto">
          <a:xfrm>
            <a:off x="2557463" y="4440238"/>
            <a:ext cx="1684337" cy="1084262"/>
            <a:chOff x="1611" y="2797"/>
            <a:chExt cx="1061" cy="683"/>
          </a:xfrm>
        </p:grpSpPr>
        <p:sp>
          <p:nvSpPr>
            <p:cNvPr id="65551" name="Line 15"/>
            <p:cNvSpPr>
              <a:spLocks noChangeShapeType="1"/>
            </p:cNvSpPr>
            <p:nvPr/>
          </p:nvSpPr>
          <p:spPr bwMode="auto">
            <a:xfrm>
              <a:off x="2460" y="2797"/>
              <a:ext cx="212" cy="0"/>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5552" name="Line 16"/>
            <p:cNvSpPr>
              <a:spLocks noChangeShapeType="1"/>
            </p:cNvSpPr>
            <p:nvPr/>
          </p:nvSpPr>
          <p:spPr bwMode="auto">
            <a:xfrm>
              <a:off x="2672" y="2797"/>
              <a:ext cx="0" cy="341"/>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5553" name="Line 17"/>
            <p:cNvSpPr>
              <a:spLocks noChangeShapeType="1"/>
            </p:cNvSpPr>
            <p:nvPr/>
          </p:nvSpPr>
          <p:spPr bwMode="auto">
            <a:xfrm flipH="1">
              <a:off x="1611" y="3138"/>
              <a:ext cx="1061" cy="0"/>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5554" name="Line 18"/>
            <p:cNvSpPr>
              <a:spLocks noChangeShapeType="1"/>
            </p:cNvSpPr>
            <p:nvPr/>
          </p:nvSpPr>
          <p:spPr bwMode="auto">
            <a:xfrm>
              <a:off x="1611" y="3138"/>
              <a:ext cx="0" cy="342"/>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5555" name="Line 19"/>
            <p:cNvSpPr>
              <a:spLocks noChangeShapeType="1"/>
            </p:cNvSpPr>
            <p:nvPr/>
          </p:nvSpPr>
          <p:spPr bwMode="auto">
            <a:xfrm>
              <a:off x="1611" y="3480"/>
              <a:ext cx="212"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grpSp>
      <p:sp>
        <p:nvSpPr>
          <p:cNvPr id="65556" name="Line 20"/>
          <p:cNvSpPr>
            <a:spLocks noChangeShapeType="1"/>
          </p:cNvSpPr>
          <p:nvPr/>
        </p:nvSpPr>
        <p:spPr bwMode="auto">
          <a:xfrm>
            <a:off x="2389188" y="4078288"/>
            <a:ext cx="504825" cy="180975"/>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5557" name="Rectangle 21"/>
          <p:cNvSpPr>
            <a:spLocks noChangeArrowheads="1"/>
          </p:cNvSpPr>
          <p:nvPr/>
        </p:nvSpPr>
        <p:spPr bwMode="auto">
          <a:xfrm>
            <a:off x="6094413" y="5162550"/>
            <a:ext cx="673100" cy="542925"/>
          </a:xfrm>
          <a:prstGeom prst="rect">
            <a:avLst/>
          </a:prstGeom>
          <a:noFill/>
          <a:ln w="9525">
            <a:noFill/>
            <a:miter lim="800000"/>
            <a:headEnd/>
            <a:tailEnd/>
          </a:ln>
          <a:effectLst/>
        </p:spPr>
        <p:txBody>
          <a:bodyPr/>
          <a:lstStyle/>
          <a:p>
            <a:pPr algn="just" eaLnBrk="0" hangingPunct="0"/>
            <a:r>
              <a:rPr lang="en-US" altLang="zh-CN" b="1" baseline="-25000">
                <a:latin typeface="+mj-ea"/>
                <a:ea typeface="+mj-ea"/>
              </a:rPr>
              <a:t>·············</a:t>
            </a:r>
          </a:p>
        </p:txBody>
      </p:sp>
      <p:sp>
        <p:nvSpPr>
          <p:cNvPr id="65558" name="Rectangle 22"/>
          <p:cNvSpPr>
            <a:spLocks noChangeArrowheads="1"/>
          </p:cNvSpPr>
          <p:nvPr/>
        </p:nvSpPr>
        <p:spPr bwMode="auto">
          <a:xfrm>
            <a:off x="1674055" y="5488427"/>
            <a:ext cx="871513" cy="417512"/>
          </a:xfrm>
          <a:prstGeom prst="rect">
            <a:avLst/>
          </a:prstGeom>
          <a:noFill/>
          <a:ln w="9525">
            <a:noFill/>
            <a:miter lim="800000"/>
            <a:headEnd/>
            <a:tailEnd/>
          </a:ln>
          <a:effectLst/>
        </p:spPr>
        <p:txBody>
          <a:bodyPr/>
          <a:lstStyle/>
          <a:p>
            <a:pPr algn="just" eaLnBrk="0" hangingPunct="0"/>
            <a:r>
              <a:rPr lang="en-US" altLang="zh-CN" b="1" dirty="0" smtClean="0">
                <a:latin typeface="+mj-ea"/>
                <a:ea typeface="+mj-ea"/>
              </a:rPr>
              <a:t>head</a:t>
            </a:r>
            <a:endParaRPr lang="en-US" altLang="zh-CN" b="1" dirty="0">
              <a:latin typeface="+mj-ea"/>
              <a:ea typeface="+mj-ea"/>
            </a:endParaRPr>
          </a:p>
        </p:txBody>
      </p:sp>
      <p:sp>
        <p:nvSpPr>
          <p:cNvPr id="65559" name="Line 23"/>
          <p:cNvSpPr>
            <a:spLocks noChangeShapeType="1"/>
          </p:cNvSpPr>
          <p:nvPr/>
        </p:nvSpPr>
        <p:spPr bwMode="auto">
          <a:xfrm>
            <a:off x="2357438" y="5678488"/>
            <a:ext cx="5048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5560" name="AutoShape 24">
            <a:hlinkClick r:id="" action="ppaction://hlinkshowjump?jump=previousslide" highlightClick="1"/>
          </p:cNvPr>
          <p:cNvSpPr>
            <a:spLocks noChangeArrowheads="1"/>
          </p:cNvSpPr>
          <p:nvPr/>
        </p:nvSpPr>
        <p:spPr bwMode="auto">
          <a:xfrm>
            <a:off x="7315200" y="6324600"/>
            <a:ext cx="381000" cy="304800"/>
          </a:xfrm>
          <a:prstGeom prst="actionButtonBackPrevious">
            <a:avLst/>
          </a:prstGeom>
          <a:solidFill>
            <a:srgbClr val="CCFFFF"/>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65561" name="AutoShape 25">
            <a:hlinkClick r:id="" action="ppaction://hlinkshowjump?jump=nextslide" highlightClick="1"/>
          </p:cNvPr>
          <p:cNvSpPr>
            <a:spLocks noChangeArrowheads="1"/>
          </p:cNvSpPr>
          <p:nvPr/>
        </p:nvSpPr>
        <p:spPr bwMode="auto">
          <a:xfrm>
            <a:off x="7772400" y="6324600"/>
            <a:ext cx="381000" cy="304800"/>
          </a:xfrm>
          <a:prstGeom prst="actionButtonForwardNext">
            <a:avLst/>
          </a:prstGeom>
          <a:solidFill>
            <a:srgbClr val="CCFFFF"/>
          </a:solidFill>
          <a:ln w="9525">
            <a:solidFill>
              <a:schemeClr val="tx1"/>
            </a:solidFill>
            <a:miter lim="800000"/>
            <a:headEnd/>
            <a:tailEnd/>
          </a:ln>
          <a:effectLst/>
        </p:spPr>
        <p:txBody>
          <a:bodyPr wrap="none" anchor="ctr"/>
          <a:lstStyle/>
          <a:p>
            <a:endParaRPr lang="zh-CN" altLang="en-US">
              <a:latin typeface="+mj-ea"/>
              <a:ea typeface="+mj-ea"/>
            </a:endParaRPr>
          </a:p>
        </p:txBody>
      </p:sp>
      <p:grpSp>
        <p:nvGrpSpPr>
          <p:cNvPr id="3" name="Group 37"/>
          <p:cNvGrpSpPr>
            <a:grpSpLocks/>
          </p:cNvGrpSpPr>
          <p:nvPr/>
        </p:nvGrpSpPr>
        <p:grpSpPr bwMode="auto">
          <a:xfrm>
            <a:off x="1280161" y="4292600"/>
            <a:ext cx="1564640" cy="417513"/>
            <a:chOff x="1111" y="2704"/>
            <a:chExt cx="681" cy="263"/>
          </a:xfrm>
        </p:grpSpPr>
        <p:sp>
          <p:nvSpPr>
            <p:cNvPr id="65571" name="Rectangle 35"/>
            <p:cNvSpPr>
              <a:spLocks noChangeArrowheads="1"/>
            </p:cNvSpPr>
            <p:nvPr/>
          </p:nvSpPr>
          <p:spPr bwMode="auto">
            <a:xfrm>
              <a:off x="1111" y="2704"/>
              <a:ext cx="424" cy="263"/>
            </a:xfrm>
            <a:prstGeom prst="rect">
              <a:avLst/>
            </a:prstGeom>
            <a:noFill/>
            <a:ln w="9525">
              <a:noFill/>
              <a:miter lim="800000"/>
              <a:headEnd/>
              <a:tailEnd/>
            </a:ln>
            <a:effectLst/>
          </p:spPr>
          <p:txBody>
            <a:bodyPr/>
            <a:lstStyle/>
            <a:p>
              <a:pPr algn="just" eaLnBrk="0" hangingPunct="0"/>
              <a:r>
                <a:rPr lang="en-US" altLang="zh-CN" b="1" dirty="0">
                  <a:latin typeface="+mj-ea"/>
                  <a:ea typeface="+mj-ea"/>
                </a:rPr>
                <a:t>head</a:t>
              </a:r>
            </a:p>
          </p:txBody>
        </p:sp>
        <p:sp>
          <p:nvSpPr>
            <p:cNvPr id="65572" name="Line 36"/>
            <p:cNvSpPr>
              <a:spLocks noChangeShapeType="1"/>
            </p:cNvSpPr>
            <p:nvPr/>
          </p:nvSpPr>
          <p:spPr bwMode="auto">
            <a:xfrm>
              <a:off x="1474" y="2840"/>
              <a:ext cx="318"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grpSp>
      <p:sp>
        <p:nvSpPr>
          <p:cNvPr id="65541" name="Text Box 5"/>
          <p:cNvSpPr txBox="1">
            <a:spLocks noChangeArrowheads="1"/>
          </p:cNvSpPr>
          <p:nvPr/>
        </p:nvSpPr>
        <p:spPr bwMode="auto">
          <a:xfrm>
            <a:off x="646113" y="1327370"/>
            <a:ext cx="8497887" cy="2000548"/>
          </a:xfrm>
          <a:prstGeom prst="rect">
            <a:avLst/>
          </a:prstGeom>
          <a:noFill/>
          <a:ln w="9525">
            <a:noFill/>
            <a:miter lim="800000"/>
            <a:headEnd/>
            <a:tailEnd/>
          </a:ln>
          <a:effectLst/>
        </p:spPr>
        <p:txBody>
          <a:bodyPr>
            <a:spAutoFit/>
          </a:bodyPr>
          <a:lstStyle/>
          <a:p>
            <a:pPr algn="just"/>
            <a:endParaRPr kumimoji="1" lang="zh-CN" altLang="en-US" sz="2400" b="1" dirty="0" smtClean="0">
              <a:latin typeface="+mj-ea"/>
              <a:ea typeface="+mj-ea"/>
            </a:endParaRPr>
          </a:p>
          <a:p>
            <a:pPr algn="just"/>
            <a:r>
              <a:rPr kumimoji="1" lang="zh-CN" altLang="en-US" sz="2400" b="1" dirty="0" smtClean="0">
                <a:latin typeface="+mj-ea"/>
                <a:ea typeface="+mj-ea"/>
              </a:rPr>
              <a:t>首先</a:t>
            </a:r>
            <a:r>
              <a:rPr kumimoji="1" lang="zh-CN" altLang="en-US" sz="2400" b="1" dirty="0">
                <a:latin typeface="+mj-ea"/>
                <a:ea typeface="+mj-ea"/>
              </a:rPr>
              <a:t>新结点的</a:t>
            </a:r>
            <a:r>
              <a:rPr kumimoji="1" lang="en-US" altLang="zh-CN" sz="2400" b="1" dirty="0">
                <a:latin typeface="+mj-ea"/>
                <a:ea typeface="+mj-ea"/>
              </a:rPr>
              <a:t>link</a:t>
            </a:r>
            <a:r>
              <a:rPr kumimoji="1" lang="zh-CN" altLang="en-US" sz="2400" b="1" dirty="0">
                <a:latin typeface="+mj-ea"/>
                <a:ea typeface="+mj-ea"/>
              </a:rPr>
              <a:t>指针指向</a:t>
            </a:r>
            <a:r>
              <a:rPr kumimoji="1" lang="en-US" altLang="zh-CN" sz="2400" b="1" dirty="0">
                <a:latin typeface="+mj-ea"/>
                <a:ea typeface="+mj-ea"/>
              </a:rPr>
              <a:t>info</a:t>
            </a:r>
            <a:r>
              <a:rPr kumimoji="1" lang="en-US" altLang="zh-CN" sz="2400" b="1" baseline="-30000" dirty="0">
                <a:latin typeface="+mj-ea"/>
                <a:ea typeface="+mj-ea"/>
              </a:rPr>
              <a:t>0</a:t>
            </a:r>
            <a:r>
              <a:rPr kumimoji="1" lang="zh-CN" altLang="en-US" sz="2400" b="1" dirty="0">
                <a:latin typeface="+mj-ea"/>
                <a:ea typeface="+mj-ea"/>
              </a:rPr>
              <a:t>所在结点，然后，</a:t>
            </a:r>
            <a:r>
              <a:rPr kumimoji="1" lang="en-US" altLang="zh-CN" sz="2400" b="1" dirty="0">
                <a:latin typeface="+mj-ea"/>
                <a:ea typeface="+mj-ea"/>
              </a:rPr>
              <a:t>head</a:t>
            </a:r>
            <a:r>
              <a:rPr kumimoji="1" lang="zh-CN" altLang="en-US" sz="2400" b="1" dirty="0">
                <a:latin typeface="+mj-ea"/>
                <a:ea typeface="+mj-ea"/>
              </a:rPr>
              <a:t>指向新结点</a:t>
            </a:r>
            <a:r>
              <a:rPr kumimoji="1" lang="zh-CN" altLang="en-US" sz="2400" b="1" dirty="0" smtClean="0">
                <a:latin typeface="+mj-ea"/>
                <a:ea typeface="+mj-ea"/>
              </a:rPr>
              <a:t>。即：</a:t>
            </a:r>
            <a:endParaRPr kumimoji="1" lang="zh-CN" altLang="en-US" sz="2400" b="1" dirty="0">
              <a:latin typeface="+mj-ea"/>
              <a:ea typeface="+mj-ea"/>
            </a:endParaRPr>
          </a:p>
          <a:p>
            <a:pPr algn="just"/>
            <a:r>
              <a:rPr kumimoji="1" lang="en-US" altLang="zh-CN" sz="2400" b="1" dirty="0" err="1">
                <a:solidFill>
                  <a:srgbClr val="FF0000"/>
                </a:solidFill>
                <a:latin typeface="+mj-ea"/>
                <a:ea typeface="+mj-ea"/>
              </a:rPr>
              <a:t>newnode→link</a:t>
            </a:r>
            <a:r>
              <a:rPr kumimoji="1" lang="en-US" altLang="zh-CN" sz="2400" b="1" dirty="0">
                <a:solidFill>
                  <a:srgbClr val="FF0000"/>
                </a:solidFill>
                <a:latin typeface="+mj-ea"/>
                <a:ea typeface="+mj-ea"/>
              </a:rPr>
              <a:t>=head</a:t>
            </a:r>
            <a:r>
              <a:rPr kumimoji="1" lang="zh-CN" altLang="en-US" sz="2400" b="1" dirty="0">
                <a:solidFill>
                  <a:srgbClr val="FF0000"/>
                </a:solidFill>
                <a:latin typeface="+mj-ea"/>
                <a:ea typeface="+mj-ea"/>
              </a:rPr>
              <a:t>；</a:t>
            </a:r>
            <a:r>
              <a:rPr kumimoji="1" lang="en-US" altLang="zh-CN" sz="2400" b="1" dirty="0">
                <a:latin typeface="+mj-ea"/>
                <a:ea typeface="+mj-ea"/>
              </a:rPr>
              <a:t>//</a:t>
            </a:r>
            <a:r>
              <a:rPr kumimoji="1" lang="zh-CN" altLang="en-US" sz="2400" b="1" dirty="0">
                <a:latin typeface="+mj-ea"/>
                <a:ea typeface="+mj-ea"/>
              </a:rPr>
              <a:t>注意：链表操作次序非常</a:t>
            </a:r>
            <a:r>
              <a:rPr kumimoji="1" lang="zh-CN" altLang="en-US" sz="2400" b="1" dirty="0" smtClean="0">
                <a:latin typeface="+mj-ea"/>
                <a:ea typeface="+mj-ea"/>
              </a:rPr>
              <a:t>重要</a:t>
            </a:r>
            <a:endParaRPr kumimoji="1" lang="zh-CN" altLang="en-US" sz="2400" b="1" dirty="0">
              <a:latin typeface="+mj-ea"/>
              <a:ea typeface="+mj-ea"/>
            </a:endParaRPr>
          </a:p>
          <a:p>
            <a:pPr algn="just"/>
            <a:r>
              <a:rPr kumimoji="1" lang="en-US" altLang="zh-CN" sz="2400" b="1" dirty="0">
                <a:solidFill>
                  <a:srgbClr val="FF0000"/>
                </a:solidFill>
                <a:latin typeface="+mj-ea"/>
                <a:ea typeface="+mj-ea"/>
              </a:rPr>
              <a:t>head=</a:t>
            </a:r>
            <a:r>
              <a:rPr kumimoji="1" lang="en-US" altLang="zh-CN" sz="2400" b="1" dirty="0" err="1">
                <a:solidFill>
                  <a:srgbClr val="FF0000"/>
                </a:solidFill>
                <a:latin typeface="+mj-ea"/>
                <a:ea typeface="+mj-ea"/>
              </a:rPr>
              <a:t>newnode</a:t>
            </a:r>
            <a:r>
              <a:rPr kumimoji="1" lang="zh-CN" altLang="en-US" sz="2400" b="1" dirty="0" smtClean="0">
                <a:solidFill>
                  <a:srgbClr val="FF0000"/>
                </a:solidFill>
                <a:latin typeface="+mj-ea"/>
                <a:ea typeface="+mj-ea"/>
              </a:rPr>
              <a:t>；</a:t>
            </a:r>
            <a:endParaRPr kumimoji="1" lang="zh-CN" altLang="en-US" sz="2400" b="1" dirty="0">
              <a:solidFill>
                <a:srgbClr val="FF0000"/>
              </a:solidFill>
              <a:latin typeface="+mj-ea"/>
              <a:ea typeface="+mj-ea"/>
            </a:endParaRPr>
          </a:p>
        </p:txBody>
      </p:sp>
      <p:sp>
        <p:nvSpPr>
          <p:cNvPr id="31" name="标题 30"/>
          <p:cNvSpPr>
            <a:spLocks noGrp="1"/>
          </p:cNvSpPr>
          <p:nvPr>
            <p:ph type="title"/>
          </p:nvPr>
        </p:nvSpPr>
        <p:spPr/>
        <p:txBody>
          <a:bodyPr/>
          <a:lstStyle/>
          <a:p>
            <a:r>
              <a:rPr lang="zh-CN" altLang="en-US" dirty="0" smtClean="0"/>
              <a:t>链表的插入算法：</a:t>
            </a:r>
            <a:r>
              <a:rPr kumimoji="1" lang="zh-CN" altLang="en-US" dirty="0" smtClean="0">
                <a:solidFill>
                  <a:srgbClr val="006600"/>
                </a:solidFill>
              </a:rPr>
              <a:t>插在链首</a:t>
            </a:r>
            <a:endParaRPr lang="zh-CN" altLang="en-US" dirty="0"/>
          </a:p>
        </p:txBody>
      </p:sp>
    </p:spTree>
    <p:extLst>
      <p:ext uri="{BB962C8B-B14F-4D97-AF65-F5344CB8AC3E}">
        <p14:creationId xmlns:p14="http://schemas.microsoft.com/office/powerpoint/2010/main" val="537779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9"/>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8"/>
                                        </p:tgtEl>
                                        <p:attrNameLst>
                                          <p:attrName>style.visibility</p:attrName>
                                        </p:attrNameLst>
                                      </p:cBhvr>
                                      <p:to>
                                        <p:strVal val="visible"/>
                                      </p:to>
                                    </p:set>
                                  </p:childTnLst>
                                </p:cTn>
                              </p:par>
                            </p:childTnLst>
                          </p:cTn>
                        </p:par>
                        <p:par>
                          <p:cTn id="15" fill="hold">
                            <p:stCondLst>
                              <p:cond delay="500"/>
                            </p:stCondLst>
                            <p:childTnLst>
                              <p:par>
                                <p:cTn id="16" presetID="12" presetClass="entr" presetSubtype="4"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Bottom)">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65558"/>
                                        </p:tgtEl>
                                        <p:attrNameLst>
                                          <p:attrName>ppt_x</p:attrName>
                                        </p:attrNameLst>
                                      </p:cBhvr>
                                      <p:tavLst>
                                        <p:tav tm="0">
                                          <p:val>
                                            <p:strVal val="ppt_x"/>
                                          </p:val>
                                        </p:tav>
                                        <p:tav tm="100000">
                                          <p:val>
                                            <p:strVal val="ppt_x"/>
                                          </p:val>
                                        </p:tav>
                                      </p:tavLst>
                                    </p:anim>
                                    <p:anim calcmode="lin" valueType="num">
                                      <p:cBhvr additive="base">
                                        <p:cTn id="23" dur="500"/>
                                        <p:tgtEl>
                                          <p:spTgt spid="65558"/>
                                        </p:tgtEl>
                                        <p:attrNameLst>
                                          <p:attrName>ppt_y</p:attrName>
                                        </p:attrNameLst>
                                      </p:cBhvr>
                                      <p:tavLst>
                                        <p:tav tm="0">
                                          <p:val>
                                            <p:strVal val="ppt_y"/>
                                          </p:val>
                                        </p:tav>
                                        <p:tav tm="100000">
                                          <p:val>
                                            <p:strVal val="1+ppt_h/2"/>
                                          </p:val>
                                        </p:tav>
                                      </p:tavLst>
                                    </p:anim>
                                    <p:set>
                                      <p:cBhvr>
                                        <p:cTn id="24" dur="1" fill="hold">
                                          <p:stCondLst>
                                            <p:cond delay="499"/>
                                          </p:stCondLst>
                                        </p:cTn>
                                        <p:tgtEl>
                                          <p:spTgt spid="65558"/>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65559"/>
                                        </p:tgtEl>
                                        <p:attrNameLst>
                                          <p:attrName>ppt_x</p:attrName>
                                        </p:attrNameLst>
                                      </p:cBhvr>
                                      <p:tavLst>
                                        <p:tav tm="0">
                                          <p:val>
                                            <p:strVal val="ppt_x"/>
                                          </p:val>
                                        </p:tav>
                                        <p:tav tm="100000">
                                          <p:val>
                                            <p:strVal val="ppt_x"/>
                                          </p:val>
                                        </p:tav>
                                      </p:tavLst>
                                    </p:anim>
                                    <p:anim calcmode="lin" valueType="num">
                                      <p:cBhvr additive="base">
                                        <p:cTn id="27" dur="500"/>
                                        <p:tgtEl>
                                          <p:spTgt spid="65559"/>
                                        </p:tgtEl>
                                        <p:attrNameLst>
                                          <p:attrName>ppt_y</p:attrName>
                                        </p:attrNameLst>
                                      </p:cBhvr>
                                      <p:tavLst>
                                        <p:tav tm="0">
                                          <p:val>
                                            <p:strVal val="ppt_y"/>
                                          </p:val>
                                        </p:tav>
                                        <p:tav tm="100000">
                                          <p:val>
                                            <p:strVal val="1+ppt_h/2"/>
                                          </p:val>
                                        </p:tav>
                                      </p:tavLst>
                                    </p:anim>
                                    <p:set>
                                      <p:cBhvr>
                                        <p:cTn id="28" dur="1" fill="hold">
                                          <p:stCondLst>
                                            <p:cond delay="499"/>
                                          </p:stCondLst>
                                        </p:cTn>
                                        <p:tgtEl>
                                          <p:spTgt spid="655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5539" grpId="0" animBg="1"/>
      <p:bldP spid="65558" grpId="0"/>
      <p:bldP spid="6555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394094" y="3279140"/>
            <a:ext cx="3009094" cy="381000"/>
          </a:xfrm>
          <a:prstGeom prst="rect">
            <a:avLst/>
          </a:prstGeom>
          <a:solidFill>
            <a:srgbClr val="CCFFCC"/>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67587" name="Rectangle 3"/>
          <p:cNvSpPr>
            <a:spLocks noChangeArrowheads="1"/>
          </p:cNvSpPr>
          <p:nvPr/>
        </p:nvSpPr>
        <p:spPr bwMode="auto">
          <a:xfrm>
            <a:off x="1394094" y="2530279"/>
            <a:ext cx="2952750" cy="360363"/>
          </a:xfrm>
          <a:prstGeom prst="rect">
            <a:avLst/>
          </a:prstGeom>
          <a:solidFill>
            <a:srgbClr val="CCFFCC"/>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67590" name="Rectangle 6"/>
          <p:cNvSpPr>
            <a:spLocks noChangeArrowheads="1"/>
          </p:cNvSpPr>
          <p:nvPr/>
        </p:nvSpPr>
        <p:spPr bwMode="auto">
          <a:xfrm>
            <a:off x="4638505" y="4523936"/>
            <a:ext cx="1539875" cy="442913"/>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x</a:t>
            </a:r>
          </a:p>
        </p:txBody>
      </p:sp>
      <p:sp>
        <p:nvSpPr>
          <p:cNvPr id="67591" name="Line 7"/>
          <p:cNvSpPr>
            <a:spLocks noChangeShapeType="1"/>
          </p:cNvSpPr>
          <p:nvPr/>
        </p:nvSpPr>
        <p:spPr bwMode="auto">
          <a:xfrm>
            <a:off x="5665617" y="4523936"/>
            <a:ext cx="0" cy="442913"/>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7592" name="Line 8"/>
          <p:cNvSpPr>
            <a:spLocks noChangeShapeType="1"/>
          </p:cNvSpPr>
          <p:nvPr/>
        </p:nvSpPr>
        <p:spPr bwMode="auto">
          <a:xfrm>
            <a:off x="3846342" y="4676336"/>
            <a:ext cx="769938"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7593" name="Rectangle 9"/>
          <p:cNvSpPr>
            <a:spLocks noChangeArrowheads="1"/>
          </p:cNvSpPr>
          <p:nvPr/>
        </p:nvSpPr>
        <p:spPr bwMode="auto">
          <a:xfrm>
            <a:off x="2550942" y="5438336"/>
            <a:ext cx="1539875" cy="442913"/>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i-1</a:t>
            </a:r>
          </a:p>
        </p:txBody>
      </p:sp>
      <p:sp>
        <p:nvSpPr>
          <p:cNvPr id="67594" name="Rectangle 10"/>
          <p:cNvSpPr>
            <a:spLocks noChangeArrowheads="1"/>
          </p:cNvSpPr>
          <p:nvPr/>
        </p:nvSpPr>
        <p:spPr bwMode="auto">
          <a:xfrm>
            <a:off x="6914980" y="5490724"/>
            <a:ext cx="1538287" cy="442912"/>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b="1">
                <a:latin typeface="+mj-ea"/>
                <a:ea typeface="+mj-ea"/>
              </a:rPr>
              <a:t>info</a:t>
            </a:r>
            <a:r>
              <a:rPr lang="en-US" altLang="zh-CN" b="1" baseline="-25000">
                <a:latin typeface="+mj-ea"/>
                <a:ea typeface="+mj-ea"/>
              </a:rPr>
              <a:t>i</a:t>
            </a:r>
          </a:p>
        </p:txBody>
      </p:sp>
      <p:sp>
        <p:nvSpPr>
          <p:cNvPr id="67595" name="Line 11"/>
          <p:cNvSpPr>
            <a:spLocks noChangeShapeType="1"/>
          </p:cNvSpPr>
          <p:nvPr/>
        </p:nvSpPr>
        <p:spPr bwMode="auto">
          <a:xfrm>
            <a:off x="7940505" y="5490724"/>
            <a:ext cx="0" cy="442912"/>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7596" name="Line 12"/>
          <p:cNvSpPr>
            <a:spLocks noChangeShapeType="1"/>
          </p:cNvSpPr>
          <p:nvPr/>
        </p:nvSpPr>
        <p:spPr bwMode="auto">
          <a:xfrm>
            <a:off x="3576467" y="5438336"/>
            <a:ext cx="0" cy="442913"/>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7597" name="Line 13"/>
          <p:cNvSpPr>
            <a:spLocks noChangeShapeType="1"/>
          </p:cNvSpPr>
          <p:nvPr/>
        </p:nvSpPr>
        <p:spPr bwMode="auto">
          <a:xfrm>
            <a:off x="8197680" y="5785999"/>
            <a:ext cx="769937"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7598" name="Line 14"/>
          <p:cNvSpPr>
            <a:spLocks noChangeShapeType="1"/>
          </p:cNvSpPr>
          <p:nvPr/>
        </p:nvSpPr>
        <p:spPr bwMode="auto">
          <a:xfrm>
            <a:off x="1268242" y="5733611"/>
            <a:ext cx="1282700"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7599" name="Line 15"/>
          <p:cNvSpPr>
            <a:spLocks noChangeShapeType="1"/>
          </p:cNvSpPr>
          <p:nvPr/>
        </p:nvSpPr>
        <p:spPr bwMode="auto">
          <a:xfrm>
            <a:off x="1781005" y="5438336"/>
            <a:ext cx="769937" cy="147638"/>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7600" name="Rectangle 16"/>
          <p:cNvSpPr>
            <a:spLocks noChangeArrowheads="1"/>
          </p:cNvSpPr>
          <p:nvPr/>
        </p:nvSpPr>
        <p:spPr bwMode="auto">
          <a:xfrm>
            <a:off x="7427742" y="4752536"/>
            <a:ext cx="769938" cy="442913"/>
          </a:xfrm>
          <a:prstGeom prst="rect">
            <a:avLst/>
          </a:prstGeom>
          <a:noFill/>
          <a:ln w="9525">
            <a:noFill/>
            <a:miter lim="800000"/>
            <a:headEnd/>
            <a:tailEnd/>
          </a:ln>
          <a:effectLst/>
        </p:spPr>
        <p:txBody>
          <a:bodyPr/>
          <a:lstStyle/>
          <a:p>
            <a:pPr algn="just" eaLnBrk="0" hangingPunct="0"/>
            <a:r>
              <a:rPr lang="en-US" altLang="zh-CN" b="1">
                <a:latin typeface="+mj-ea"/>
                <a:ea typeface="+mj-ea"/>
              </a:rPr>
              <a:t>p</a:t>
            </a:r>
          </a:p>
        </p:txBody>
      </p:sp>
      <p:sp>
        <p:nvSpPr>
          <p:cNvPr id="67601" name="Line 17"/>
          <p:cNvSpPr>
            <a:spLocks noChangeShapeType="1"/>
          </p:cNvSpPr>
          <p:nvPr/>
        </p:nvSpPr>
        <p:spPr bwMode="auto">
          <a:xfrm>
            <a:off x="7684917" y="5195449"/>
            <a:ext cx="0" cy="295275"/>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7602" name="Rectangle 18"/>
          <p:cNvSpPr>
            <a:spLocks noChangeArrowheads="1"/>
          </p:cNvSpPr>
          <p:nvPr/>
        </p:nvSpPr>
        <p:spPr bwMode="auto">
          <a:xfrm>
            <a:off x="1357142" y="5162111"/>
            <a:ext cx="769938" cy="442913"/>
          </a:xfrm>
          <a:prstGeom prst="rect">
            <a:avLst/>
          </a:prstGeom>
          <a:noFill/>
          <a:ln w="9525">
            <a:noFill/>
            <a:miter lim="800000"/>
            <a:headEnd/>
            <a:tailEnd/>
          </a:ln>
          <a:effectLst/>
        </p:spPr>
        <p:txBody>
          <a:bodyPr/>
          <a:lstStyle/>
          <a:p>
            <a:pPr algn="just" eaLnBrk="0" hangingPunct="0"/>
            <a:r>
              <a:rPr lang="zh-CN" altLang="en-US" b="1">
                <a:latin typeface="+mj-ea"/>
                <a:ea typeface="+mj-ea"/>
              </a:rPr>
              <a:t>ｑ</a:t>
            </a:r>
          </a:p>
        </p:txBody>
      </p:sp>
      <p:sp>
        <p:nvSpPr>
          <p:cNvPr id="67603" name="Rectangle 19"/>
          <p:cNvSpPr>
            <a:spLocks noChangeArrowheads="1"/>
          </p:cNvSpPr>
          <p:nvPr/>
        </p:nvSpPr>
        <p:spPr bwMode="auto">
          <a:xfrm>
            <a:off x="2779542" y="4447736"/>
            <a:ext cx="2141538" cy="442913"/>
          </a:xfrm>
          <a:prstGeom prst="rect">
            <a:avLst/>
          </a:prstGeom>
          <a:noFill/>
          <a:ln w="9525">
            <a:noFill/>
            <a:miter lim="800000"/>
            <a:headEnd/>
            <a:tailEnd/>
          </a:ln>
          <a:effectLst/>
        </p:spPr>
        <p:txBody>
          <a:bodyPr/>
          <a:lstStyle/>
          <a:p>
            <a:pPr algn="just" eaLnBrk="0" hangingPunct="0"/>
            <a:r>
              <a:rPr lang="en-US" altLang="zh-CN" b="1">
                <a:latin typeface="+mj-ea"/>
                <a:ea typeface="+mj-ea"/>
              </a:rPr>
              <a:t>newnode</a:t>
            </a:r>
          </a:p>
        </p:txBody>
      </p:sp>
      <p:sp>
        <p:nvSpPr>
          <p:cNvPr id="67604" name="Line 20"/>
          <p:cNvSpPr>
            <a:spLocks noChangeShapeType="1"/>
          </p:cNvSpPr>
          <p:nvPr/>
        </p:nvSpPr>
        <p:spPr bwMode="auto">
          <a:xfrm>
            <a:off x="3947942" y="5771711"/>
            <a:ext cx="2971800" cy="0"/>
          </a:xfrm>
          <a:prstGeom prst="line">
            <a:avLst/>
          </a:prstGeom>
          <a:noFill/>
          <a:ln w="9525">
            <a:solidFill>
              <a:schemeClr val="tx1"/>
            </a:solidFill>
            <a:miter lim="800000"/>
            <a:headEnd/>
            <a:tailEnd type="triangle" w="med" len="med"/>
          </a:ln>
          <a:effectLst/>
        </p:spPr>
        <p:txBody>
          <a:bodyPr wrap="none"/>
          <a:lstStyle/>
          <a:p>
            <a:endParaRPr lang="zh-CN" altLang="en-US">
              <a:latin typeface="+mj-ea"/>
              <a:ea typeface="+mj-ea"/>
            </a:endParaRPr>
          </a:p>
        </p:txBody>
      </p:sp>
      <p:sp>
        <p:nvSpPr>
          <p:cNvPr id="67605" name="Line 21"/>
          <p:cNvSpPr>
            <a:spLocks noChangeShapeType="1"/>
          </p:cNvSpPr>
          <p:nvPr/>
        </p:nvSpPr>
        <p:spPr bwMode="auto">
          <a:xfrm>
            <a:off x="6056142" y="4676336"/>
            <a:ext cx="419100" cy="0"/>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7606" name="Line 22"/>
          <p:cNvSpPr>
            <a:spLocks noChangeShapeType="1"/>
          </p:cNvSpPr>
          <p:nvPr/>
        </p:nvSpPr>
        <p:spPr bwMode="auto">
          <a:xfrm>
            <a:off x="6475242" y="4676336"/>
            <a:ext cx="0" cy="990600"/>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7607" name="Line 23"/>
          <p:cNvSpPr>
            <a:spLocks noChangeShapeType="1"/>
          </p:cNvSpPr>
          <p:nvPr/>
        </p:nvSpPr>
        <p:spPr bwMode="auto">
          <a:xfrm>
            <a:off x="6475242" y="5666936"/>
            <a:ext cx="419100"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7589" name="Text Box 5"/>
          <p:cNvSpPr txBox="1">
            <a:spLocks noChangeArrowheads="1"/>
          </p:cNvSpPr>
          <p:nvPr/>
        </p:nvSpPr>
        <p:spPr bwMode="auto">
          <a:xfrm>
            <a:off x="844062" y="1341438"/>
            <a:ext cx="8072926" cy="2308324"/>
          </a:xfrm>
          <a:prstGeom prst="rect">
            <a:avLst/>
          </a:prstGeom>
          <a:noFill/>
          <a:ln w="9525">
            <a:noFill/>
            <a:miter lim="800000"/>
            <a:headEnd/>
            <a:tailEnd/>
          </a:ln>
          <a:effectLst/>
        </p:spPr>
        <p:txBody>
          <a:bodyPr wrap="square">
            <a:spAutoFit/>
          </a:bodyPr>
          <a:lstStyle/>
          <a:p>
            <a:pPr algn="just"/>
            <a:r>
              <a:rPr kumimoji="1" lang="en-US" altLang="zh-CN" sz="2400" b="1" dirty="0" smtClean="0">
                <a:latin typeface="+mj-ea"/>
                <a:ea typeface="+mj-ea"/>
              </a:rPr>
              <a:t>	</a:t>
            </a:r>
            <a:r>
              <a:rPr kumimoji="1" lang="zh-CN" altLang="en-US" sz="2400" b="1" dirty="0" smtClean="0">
                <a:latin typeface="+mj-ea"/>
                <a:ea typeface="+mj-ea"/>
              </a:rPr>
              <a:t>首先</a:t>
            </a:r>
            <a:r>
              <a:rPr kumimoji="1" lang="zh-CN" altLang="en-US" sz="2400" b="1" dirty="0">
                <a:latin typeface="+mj-ea"/>
                <a:ea typeface="+mj-ea"/>
              </a:rPr>
              <a:t>用工作指针</a:t>
            </a:r>
            <a:r>
              <a:rPr kumimoji="1" lang="en-US" altLang="zh-CN" sz="2400" b="1" dirty="0">
                <a:latin typeface="+mj-ea"/>
                <a:ea typeface="+mj-ea"/>
              </a:rPr>
              <a:t>p</a:t>
            </a:r>
            <a:r>
              <a:rPr kumimoji="1" lang="zh-CN" altLang="en-US" sz="2400" b="1" dirty="0">
                <a:latin typeface="+mj-ea"/>
                <a:ea typeface="+mj-ea"/>
              </a:rPr>
              <a:t>找到指定结点，而让指针</a:t>
            </a:r>
            <a:r>
              <a:rPr kumimoji="1" lang="en-US" altLang="zh-CN" sz="2400" b="1" dirty="0">
                <a:latin typeface="+mj-ea"/>
                <a:ea typeface="+mj-ea"/>
              </a:rPr>
              <a:t>q</a:t>
            </a:r>
            <a:r>
              <a:rPr kumimoji="1" lang="zh-CN" altLang="en-US" sz="2400" b="1" dirty="0">
                <a:latin typeface="+mj-ea"/>
                <a:ea typeface="+mj-ea"/>
              </a:rPr>
              <a:t>指向紧跟</a:t>
            </a:r>
            <a:r>
              <a:rPr kumimoji="1" lang="zh-CN" altLang="en-US" sz="2400" b="1" dirty="0" smtClean="0">
                <a:latin typeface="+mj-ea"/>
                <a:ea typeface="+mj-ea"/>
              </a:rPr>
              <a:t>其后</a:t>
            </a:r>
            <a:r>
              <a:rPr kumimoji="1" lang="en-US" altLang="zh-CN" sz="2400" b="1" dirty="0" smtClean="0">
                <a:latin typeface="+mj-ea"/>
                <a:ea typeface="+mj-ea"/>
              </a:rPr>
              <a:t>	</a:t>
            </a:r>
            <a:r>
              <a:rPr kumimoji="1" lang="zh-CN" altLang="en-US" sz="2400" b="1" dirty="0" smtClean="0">
                <a:latin typeface="+mj-ea"/>
                <a:ea typeface="+mj-ea"/>
              </a:rPr>
              <a:t>的</a:t>
            </a:r>
            <a:r>
              <a:rPr kumimoji="1" lang="zh-CN" altLang="en-US" sz="2400" b="1" dirty="0">
                <a:latin typeface="+mj-ea"/>
                <a:ea typeface="+mj-ea"/>
              </a:rPr>
              <a:t>结点，令</a:t>
            </a:r>
            <a:r>
              <a:rPr kumimoji="1" lang="en-US" altLang="zh-CN" sz="2400" b="1" dirty="0">
                <a:latin typeface="+mj-ea"/>
                <a:ea typeface="+mj-ea"/>
              </a:rPr>
              <a:t>info</a:t>
            </a:r>
            <a:r>
              <a:rPr kumimoji="1" lang="en-US" altLang="zh-CN" sz="2400" b="1" baseline="-30000" dirty="0">
                <a:latin typeface="+mj-ea"/>
                <a:ea typeface="+mj-ea"/>
              </a:rPr>
              <a:t>i-1</a:t>
            </a:r>
            <a:r>
              <a:rPr kumimoji="1" lang="zh-CN" altLang="en-US" sz="2400" b="1" dirty="0">
                <a:latin typeface="+mj-ea"/>
                <a:ea typeface="+mj-ea"/>
              </a:rPr>
              <a:t>所在结点的</a:t>
            </a:r>
            <a:r>
              <a:rPr kumimoji="1" lang="en-US" altLang="zh-CN" sz="2400" b="1" dirty="0">
                <a:latin typeface="+mj-ea"/>
                <a:ea typeface="+mj-ea"/>
              </a:rPr>
              <a:t>link</a:t>
            </a:r>
            <a:r>
              <a:rPr kumimoji="1" lang="zh-CN" altLang="en-US" sz="2400" b="1" dirty="0">
                <a:latin typeface="+mj-ea"/>
                <a:ea typeface="+mj-ea"/>
              </a:rPr>
              <a:t>指针指向新结点，而后</a:t>
            </a:r>
            <a:r>
              <a:rPr kumimoji="1" lang="zh-CN" altLang="en-US" sz="2400" b="1" dirty="0" smtClean="0">
                <a:latin typeface="+mj-ea"/>
                <a:ea typeface="+mj-ea"/>
              </a:rPr>
              <a:t>让</a:t>
            </a:r>
            <a:r>
              <a:rPr kumimoji="1" lang="en-US" altLang="zh-CN" sz="2400" b="1" dirty="0" smtClean="0">
                <a:latin typeface="+mj-ea"/>
                <a:ea typeface="+mj-ea"/>
              </a:rPr>
              <a:t>	</a:t>
            </a:r>
            <a:r>
              <a:rPr kumimoji="1" lang="zh-CN" altLang="en-US" sz="2400" b="1" dirty="0" smtClean="0">
                <a:latin typeface="+mj-ea"/>
                <a:ea typeface="+mj-ea"/>
              </a:rPr>
              <a:t>新</a:t>
            </a:r>
            <a:r>
              <a:rPr kumimoji="1" lang="zh-CN" altLang="en-US" sz="2400" b="1" dirty="0">
                <a:latin typeface="+mj-ea"/>
                <a:ea typeface="+mj-ea"/>
              </a:rPr>
              <a:t>结点的</a:t>
            </a:r>
            <a:r>
              <a:rPr kumimoji="1" lang="en-US" altLang="zh-CN" sz="2400" b="1" dirty="0">
                <a:latin typeface="+mj-ea"/>
                <a:ea typeface="+mj-ea"/>
              </a:rPr>
              <a:t>link</a:t>
            </a:r>
            <a:r>
              <a:rPr kumimoji="1" lang="zh-CN" altLang="en-US" sz="2400" b="1" dirty="0">
                <a:latin typeface="+mj-ea"/>
                <a:ea typeface="+mj-ea"/>
              </a:rPr>
              <a:t>指向</a:t>
            </a:r>
            <a:r>
              <a:rPr kumimoji="1" lang="en-US" altLang="zh-CN" sz="2400" b="1" dirty="0" err="1">
                <a:latin typeface="+mj-ea"/>
                <a:ea typeface="+mj-ea"/>
              </a:rPr>
              <a:t>info</a:t>
            </a:r>
            <a:r>
              <a:rPr kumimoji="1" lang="en-US" altLang="zh-CN" sz="2400" b="1" baseline="-30000" dirty="0" err="1">
                <a:latin typeface="+mj-ea"/>
                <a:ea typeface="+mj-ea"/>
              </a:rPr>
              <a:t>i</a:t>
            </a:r>
            <a:r>
              <a:rPr kumimoji="1" lang="zh-CN" altLang="en-US" sz="2400" b="1" dirty="0">
                <a:latin typeface="+mj-ea"/>
                <a:ea typeface="+mj-ea"/>
              </a:rPr>
              <a:t>所在结点。即：</a:t>
            </a:r>
          </a:p>
          <a:p>
            <a:pPr lvl="1" algn="just"/>
            <a:r>
              <a:rPr kumimoji="1" lang="en-US" altLang="zh-CN" sz="2400" b="1" dirty="0" err="1" smtClean="0">
                <a:solidFill>
                  <a:srgbClr val="FF0000"/>
                </a:solidFill>
                <a:latin typeface="+mj-ea"/>
                <a:ea typeface="+mj-ea"/>
              </a:rPr>
              <a:t>newnode</a:t>
            </a:r>
            <a:r>
              <a:rPr kumimoji="1" lang="en-US" altLang="zh-CN" sz="2400" b="1" dirty="0" err="1">
                <a:solidFill>
                  <a:srgbClr val="FF0000"/>
                </a:solidFill>
                <a:latin typeface="+mj-ea"/>
                <a:ea typeface="+mj-ea"/>
              </a:rPr>
              <a:t>→link</a:t>
            </a:r>
            <a:r>
              <a:rPr kumimoji="1" lang="en-US" altLang="zh-CN" sz="2400" b="1" dirty="0">
                <a:solidFill>
                  <a:srgbClr val="FF0000"/>
                </a:solidFill>
                <a:latin typeface="+mj-ea"/>
                <a:ea typeface="+mj-ea"/>
              </a:rPr>
              <a:t>=p</a:t>
            </a:r>
            <a:r>
              <a:rPr kumimoji="1" lang="zh-CN" altLang="en-US" sz="2400" b="1" dirty="0" smtClean="0">
                <a:solidFill>
                  <a:srgbClr val="FF0000"/>
                </a:solidFill>
                <a:latin typeface="+mj-ea"/>
                <a:ea typeface="+mj-ea"/>
              </a:rPr>
              <a:t>；</a:t>
            </a:r>
            <a:r>
              <a:rPr kumimoji="1" lang="en-US" altLang="zh-CN" sz="2400" b="1" dirty="0" smtClean="0">
                <a:solidFill>
                  <a:srgbClr val="0000CC"/>
                </a:solidFill>
                <a:latin typeface="+mj-ea"/>
                <a:ea typeface="+mj-ea"/>
              </a:rPr>
              <a:t>//</a:t>
            </a:r>
            <a:r>
              <a:rPr kumimoji="1" lang="zh-CN" altLang="en-US" sz="2400" b="1" dirty="0">
                <a:solidFill>
                  <a:srgbClr val="0000CC"/>
                </a:solidFill>
                <a:latin typeface="+mj-ea"/>
                <a:ea typeface="+mj-ea"/>
              </a:rPr>
              <a:t>或</a:t>
            </a:r>
            <a:r>
              <a:rPr kumimoji="1" lang="en-US" altLang="zh-CN" sz="2400" b="1" dirty="0" err="1">
                <a:solidFill>
                  <a:srgbClr val="0000CC"/>
                </a:solidFill>
                <a:latin typeface="+mj-ea"/>
                <a:ea typeface="+mj-ea"/>
              </a:rPr>
              <a:t>newnode→link</a:t>
            </a:r>
            <a:r>
              <a:rPr kumimoji="1" lang="en-US" altLang="zh-CN" sz="2400" b="1" dirty="0">
                <a:solidFill>
                  <a:srgbClr val="0000CC"/>
                </a:solidFill>
                <a:latin typeface="+mj-ea"/>
                <a:ea typeface="+mj-ea"/>
              </a:rPr>
              <a:t>=</a:t>
            </a:r>
            <a:r>
              <a:rPr kumimoji="1" lang="en-US" altLang="zh-CN" sz="2400" b="1" dirty="0" err="1">
                <a:solidFill>
                  <a:srgbClr val="0000CC"/>
                </a:solidFill>
                <a:latin typeface="+mj-ea"/>
                <a:ea typeface="+mj-ea"/>
              </a:rPr>
              <a:t>q→link</a:t>
            </a:r>
            <a:r>
              <a:rPr kumimoji="1" lang="zh-CN" altLang="en-US" sz="2400" b="1" dirty="0">
                <a:solidFill>
                  <a:srgbClr val="0000CC"/>
                </a:solidFill>
                <a:latin typeface="+mj-ea"/>
                <a:ea typeface="+mj-ea"/>
              </a:rPr>
              <a:t>；可用于插入某结点之后</a:t>
            </a:r>
          </a:p>
          <a:p>
            <a:pPr algn="just"/>
            <a:r>
              <a:rPr kumimoji="1" lang="en-US" altLang="zh-CN" sz="2400" b="1" dirty="0" smtClean="0">
                <a:solidFill>
                  <a:srgbClr val="FF0000"/>
                </a:solidFill>
                <a:latin typeface="+mj-ea"/>
                <a:ea typeface="+mj-ea"/>
              </a:rPr>
              <a:t>	</a:t>
            </a:r>
            <a:r>
              <a:rPr kumimoji="1" lang="en-US" altLang="zh-CN" sz="2400" b="1" dirty="0" err="1" smtClean="0">
                <a:solidFill>
                  <a:srgbClr val="FF0000"/>
                </a:solidFill>
                <a:latin typeface="+mj-ea"/>
                <a:ea typeface="+mj-ea"/>
              </a:rPr>
              <a:t>q→</a:t>
            </a:r>
            <a:r>
              <a:rPr kumimoji="1" lang="en-US" altLang="zh-CN" sz="2400" b="1" dirty="0" err="1">
                <a:solidFill>
                  <a:srgbClr val="FF0000"/>
                </a:solidFill>
                <a:latin typeface="+mj-ea"/>
                <a:ea typeface="+mj-ea"/>
              </a:rPr>
              <a:t>link</a:t>
            </a:r>
            <a:r>
              <a:rPr kumimoji="1" lang="en-US" altLang="zh-CN" sz="2400" b="1" dirty="0">
                <a:solidFill>
                  <a:srgbClr val="FF0000"/>
                </a:solidFill>
                <a:latin typeface="+mj-ea"/>
                <a:ea typeface="+mj-ea"/>
              </a:rPr>
              <a:t>=</a:t>
            </a:r>
            <a:r>
              <a:rPr kumimoji="1" lang="en-US" altLang="zh-CN" sz="2400" b="1" dirty="0" err="1">
                <a:solidFill>
                  <a:srgbClr val="FF0000"/>
                </a:solidFill>
                <a:latin typeface="+mj-ea"/>
                <a:ea typeface="+mj-ea"/>
              </a:rPr>
              <a:t>newnode</a:t>
            </a:r>
            <a:r>
              <a:rPr kumimoji="1" lang="zh-CN" altLang="en-US" sz="2400" b="1" dirty="0">
                <a:solidFill>
                  <a:srgbClr val="FF0000"/>
                </a:solidFill>
                <a:latin typeface="+mj-ea"/>
                <a:ea typeface="+mj-ea"/>
              </a:rPr>
              <a:t>；</a:t>
            </a:r>
            <a:endParaRPr kumimoji="1" lang="zh-CN" altLang="en-US" sz="2400" b="1" dirty="0">
              <a:latin typeface="+mj-ea"/>
              <a:ea typeface="+mj-ea"/>
            </a:endParaRPr>
          </a:p>
        </p:txBody>
      </p:sp>
      <p:sp>
        <p:nvSpPr>
          <p:cNvPr id="67612" name="Line 28"/>
          <p:cNvSpPr>
            <a:spLocks noChangeShapeType="1"/>
          </p:cNvSpPr>
          <p:nvPr/>
        </p:nvSpPr>
        <p:spPr bwMode="auto">
          <a:xfrm flipV="1">
            <a:off x="3922542" y="4828736"/>
            <a:ext cx="0" cy="838200"/>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7613" name="Line 29"/>
          <p:cNvSpPr>
            <a:spLocks noChangeShapeType="1"/>
          </p:cNvSpPr>
          <p:nvPr/>
        </p:nvSpPr>
        <p:spPr bwMode="auto">
          <a:xfrm>
            <a:off x="3922542" y="4828736"/>
            <a:ext cx="685800"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8" name="标题 27"/>
          <p:cNvSpPr>
            <a:spLocks noGrp="1"/>
          </p:cNvSpPr>
          <p:nvPr>
            <p:ph type="title"/>
          </p:nvPr>
        </p:nvSpPr>
        <p:spPr/>
        <p:txBody>
          <a:bodyPr/>
          <a:lstStyle/>
          <a:p>
            <a:r>
              <a:rPr lang="zh-CN" altLang="en-US" dirty="0" smtClean="0"/>
              <a:t>链表的插入算法：</a:t>
            </a:r>
            <a:r>
              <a:rPr kumimoji="1" lang="zh-CN" altLang="en-US" dirty="0" smtClean="0">
                <a:solidFill>
                  <a:srgbClr val="006600"/>
                </a:solidFill>
              </a:rPr>
              <a:t>插在中间</a:t>
            </a:r>
            <a:endParaRPr lang="zh-CN" altLang="en-US" dirty="0"/>
          </a:p>
        </p:txBody>
      </p:sp>
    </p:spTree>
    <p:extLst>
      <p:ext uri="{BB962C8B-B14F-4D97-AF65-F5344CB8AC3E}">
        <p14:creationId xmlns:p14="http://schemas.microsoft.com/office/powerpoint/2010/main" val="1851340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760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760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676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67586"/>
                                        </p:tgtEl>
                                        <p:attrNameLst>
                                          <p:attrName>style.visibility</p:attrName>
                                        </p:attrNameLst>
                                      </p:cBhvr>
                                      <p:to>
                                        <p:strVal val="visible"/>
                                      </p:to>
                                    </p:set>
                                  </p:childTnLst>
                                </p:cTn>
                              </p:par>
                            </p:childTnLst>
                          </p:cTn>
                        </p:par>
                        <p:par>
                          <p:cTn id="20" fill="hold">
                            <p:stCondLst>
                              <p:cond delay="500"/>
                            </p:stCondLst>
                            <p:childTnLst>
                              <p:par>
                                <p:cTn id="21" presetID="12" presetClass="exit" presetSubtype="4" fill="hold" grpId="0" nodeType="afterEffect">
                                  <p:stCondLst>
                                    <p:cond delay="0"/>
                                  </p:stCondLst>
                                  <p:childTnLst>
                                    <p:animEffect transition="out" filter="slide(fromBottom)">
                                      <p:cBhvr>
                                        <p:cTn id="22" dur="500"/>
                                        <p:tgtEl>
                                          <p:spTgt spid="67604"/>
                                        </p:tgtEl>
                                      </p:cBhvr>
                                    </p:animEffect>
                                    <p:set>
                                      <p:cBhvr>
                                        <p:cTn id="23" dur="1" fill="hold">
                                          <p:stCondLst>
                                            <p:cond delay="499"/>
                                          </p:stCondLst>
                                        </p:cTn>
                                        <p:tgtEl>
                                          <p:spTgt spid="67604"/>
                                        </p:tgtEl>
                                        <p:attrNameLst>
                                          <p:attrName>style.visibility</p:attrName>
                                        </p:attrNameLst>
                                      </p:cBhvr>
                                      <p:to>
                                        <p:strVal val="hidden"/>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67612"/>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67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nimBg="1"/>
      <p:bldP spid="67587" grpId="0" animBg="1"/>
      <p:bldP spid="67604" grpId="0" animBg="1"/>
      <p:bldP spid="67605" grpId="0" animBg="1"/>
      <p:bldP spid="67606" grpId="0" animBg="1"/>
      <p:bldP spid="67607" grpId="0" animBg="1"/>
      <p:bldP spid="67612" grpId="0" animBg="1"/>
      <p:bldP spid="676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171134" y="3024554"/>
            <a:ext cx="3654083" cy="457200"/>
          </a:xfrm>
          <a:prstGeom prst="rect">
            <a:avLst/>
          </a:prstGeom>
          <a:solidFill>
            <a:srgbClr val="FFCC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69635" name="Rectangle 3"/>
          <p:cNvSpPr>
            <a:spLocks noChangeArrowheads="1"/>
          </p:cNvSpPr>
          <p:nvPr/>
        </p:nvSpPr>
        <p:spPr bwMode="auto">
          <a:xfrm>
            <a:off x="1185203" y="2434883"/>
            <a:ext cx="3048000" cy="457200"/>
          </a:xfrm>
          <a:prstGeom prst="rect">
            <a:avLst/>
          </a:prstGeom>
          <a:solidFill>
            <a:srgbClr val="FFCC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69638" name="Rectangle 6"/>
          <p:cNvSpPr>
            <a:spLocks noChangeArrowheads="1"/>
          </p:cNvSpPr>
          <p:nvPr/>
        </p:nvSpPr>
        <p:spPr bwMode="auto">
          <a:xfrm>
            <a:off x="2960688" y="5476875"/>
            <a:ext cx="1474787" cy="542925"/>
          </a:xfrm>
          <a:prstGeom prst="rect">
            <a:avLst/>
          </a:prstGeom>
          <a:solidFill>
            <a:schemeClr val="accent1"/>
          </a:solidFill>
          <a:ln w="9525">
            <a:solidFill>
              <a:schemeClr val="tx1"/>
            </a:solidFill>
            <a:miter lim="800000"/>
            <a:headEnd/>
            <a:tailEnd/>
          </a:ln>
          <a:effectLst/>
        </p:spPr>
        <p:txBody>
          <a:bodyPr/>
          <a:lstStyle/>
          <a:p>
            <a:pPr algn="just" eaLnBrk="0" hangingPunct="0"/>
            <a:endParaRPr lang="zh-CN" altLang="zh-CN" b="1">
              <a:latin typeface="+mj-ea"/>
              <a:ea typeface="+mj-ea"/>
            </a:endParaRPr>
          </a:p>
        </p:txBody>
      </p:sp>
      <p:sp>
        <p:nvSpPr>
          <p:cNvPr id="69639" name="Line 7"/>
          <p:cNvSpPr>
            <a:spLocks noChangeShapeType="1"/>
          </p:cNvSpPr>
          <p:nvPr/>
        </p:nvSpPr>
        <p:spPr bwMode="auto">
          <a:xfrm>
            <a:off x="3943350" y="5476875"/>
            <a:ext cx="0" cy="542925"/>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9640" name="Rectangle 8"/>
          <p:cNvSpPr>
            <a:spLocks noChangeArrowheads="1"/>
          </p:cNvSpPr>
          <p:nvPr/>
        </p:nvSpPr>
        <p:spPr bwMode="auto">
          <a:xfrm>
            <a:off x="4926013" y="4572000"/>
            <a:ext cx="1474787" cy="542925"/>
          </a:xfrm>
          <a:prstGeom prst="rect">
            <a:avLst/>
          </a:prstGeom>
          <a:solidFill>
            <a:schemeClr val="accent1"/>
          </a:solidFill>
          <a:ln w="9525">
            <a:solidFill>
              <a:schemeClr val="tx1"/>
            </a:solidFill>
            <a:miter lim="800000"/>
            <a:headEnd/>
            <a:tailEnd/>
          </a:ln>
          <a:effectLst/>
        </p:spPr>
        <p:txBody>
          <a:bodyPr/>
          <a:lstStyle/>
          <a:p>
            <a:pPr algn="just" eaLnBrk="0" hangingPunct="0"/>
            <a:r>
              <a:rPr lang="en-US" altLang="zh-CN" sz="2000" b="1">
                <a:latin typeface="+mj-ea"/>
                <a:ea typeface="+mj-ea"/>
              </a:rPr>
              <a:t>info</a:t>
            </a:r>
            <a:r>
              <a:rPr lang="en-US" altLang="zh-CN" sz="2000" b="1" baseline="-25000">
                <a:latin typeface="+mj-ea"/>
                <a:ea typeface="+mj-ea"/>
              </a:rPr>
              <a:t>x</a:t>
            </a:r>
            <a:r>
              <a:rPr lang="en-US" altLang="zh-CN" sz="2000" b="1">
                <a:latin typeface="+mj-ea"/>
                <a:ea typeface="+mj-ea"/>
              </a:rPr>
              <a:t>  </a:t>
            </a:r>
          </a:p>
        </p:txBody>
      </p:sp>
      <p:sp>
        <p:nvSpPr>
          <p:cNvPr id="69641" name="Line 9"/>
          <p:cNvSpPr>
            <a:spLocks noChangeShapeType="1"/>
          </p:cNvSpPr>
          <p:nvPr/>
        </p:nvSpPr>
        <p:spPr bwMode="auto">
          <a:xfrm>
            <a:off x="5908675" y="4572000"/>
            <a:ext cx="0" cy="542925"/>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9642" name="Line 10"/>
          <p:cNvSpPr>
            <a:spLocks noChangeShapeType="1"/>
          </p:cNvSpPr>
          <p:nvPr/>
        </p:nvSpPr>
        <p:spPr bwMode="auto">
          <a:xfrm>
            <a:off x="2222500" y="5838825"/>
            <a:ext cx="738188"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9643" name="Line 11"/>
          <p:cNvSpPr>
            <a:spLocks noChangeShapeType="1"/>
          </p:cNvSpPr>
          <p:nvPr/>
        </p:nvSpPr>
        <p:spPr bwMode="auto">
          <a:xfrm>
            <a:off x="4189413" y="4933950"/>
            <a:ext cx="736600"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9644" name="Line 12"/>
          <p:cNvSpPr>
            <a:spLocks noChangeShapeType="1"/>
          </p:cNvSpPr>
          <p:nvPr/>
        </p:nvSpPr>
        <p:spPr bwMode="auto">
          <a:xfrm>
            <a:off x="3697288" y="4752975"/>
            <a:ext cx="12287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9645" name="Rectangle 13"/>
          <p:cNvSpPr>
            <a:spLocks noChangeArrowheads="1"/>
          </p:cNvSpPr>
          <p:nvPr/>
        </p:nvSpPr>
        <p:spPr bwMode="auto">
          <a:xfrm>
            <a:off x="2219325" y="4575175"/>
            <a:ext cx="1719263" cy="542925"/>
          </a:xfrm>
          <a:prstGeom prst="rect">
            <a:avLst/>
          </a:prstGeom>
          <a:noFill/>
          <a:ln w="9525">
            <a:noFill/>
            <a:miter lim="800000"/>
            <a:headEnd/>
            <a:tailEnd/>
          </a:ln>
          <a:effectLst/>
        </p:spPr>
        <p:txBody>
          <a:bodyPr/>
          <a:lstStyle/>
          <a:p>
            <a:pPr algn="just" eaLnBrk="0" hangingPunct="0"/>
            <a:r>
              <a:rPr lang="en-US" altLang="zh-CN" b="1">
                <a:latin typeface="+mj-ea"/>
                <a:ea typeface="+mj-ea"/>
              </a:rPr>
              <a:t>newnode</a:t>
            </a:r>
          </a:p>
        </p:txBody>
      </p:sp>
      <p:sp>
        <p:nvSpPr>
          <p:cNvPr id="69646" name="Rectangle 14"/>
          <p:cNvSpPr>
            <a:spLocks noChangeArrowheads="1"/>
          </p:cNvSpPr>
          <p:nvPr/>
        </p:nvSpPr>
        <p:spPr bwMode="auto">
          <a:xfrm>
            <a:off x="1485900" y="5476875"/>
            <a:ext cx="982663" cy="542925"/>
          </a:xfrm>
          <a:prstGeom prst="rect">
            <a:avLst/>
          </a:prstGeom>
          <a:noFill/>
          <a:ln w="9525">
            <a:noFill/>
            <a:miter lim="800000"/>
            <a:headEnd/>
            <a:tailEnd/>
          </a:ln>
          <a:effectLst/>
        </p:spPr>
        <p:txBody>
          <a:bodyPr/>
          <a:lstStyle/>
          <a:p>
            <a:pPr algn="just" eaLnBrk="0" hangingPunct="0"/>
            <a:r>
              <a:rPr lang="en-US" altLang="zh-CN" b="1" baseline="-25000">
                <a:latin typeface="+mj-ea"/>
                <a:ea typeface="+mj-ea"/>
              </a:rPr>
              <a:t>············</a:t>
            </a:r>
          </a:p>
        </p:txBody>
      </p:sp>
      <p:sp>
        <p:nvSpPr>
          <p:cNvPr id="69647" name="Rectangle 15"/>
          <p:cNvSpPr>
            <a:spLocks noChangeArrowheads="1"/>
          </p:cNvSpPr>
          <p:nvPr/>
        </p:nvSpPr>
        <p:spPr bwMode="auto">
          <a:xfrm>
            <a:off x="2219325" y="4937125"/>
            <a:ext cx="736600" cy="542925"/>
          </a:xfrm>
          <a:prstGeom prst="rect">
            <a:avLst/>
          </a:prstGeom>
          <a:noFill/>
          <a:ln w="9525">
            <a:noFill/>
            <a:miter lim="800000"/>
            <a:headEnd/>
            <a:tailEnd/>
          </a:ln>
          <a:effectLst/>
        </p:spPr>
        <p:txBody>
          <a:bodyPr/>
          <a:lstStyle/>
          <a:p>
            <a:pPr algn="just" eaLnBrk="0" hangingPunct="0"/>
            <a:r>
              <a:rPr lang="en-US" altLang="zh-CN" b="1">
                <a:latin typeface="+mj-ea"/>
                <a:ea typeface="+mj-ea"/>
              </a:rPr>
              <a:t>p</a:t>
            </a:r>
          </a:p>
        </p:txBody>
      </p:sp>
      <p:sp>
        <p:nvSpPr>
          <p:cNvPr id="69648" name="Line 16"/>
          <p:cNvSpPr>
            <a:spLocks noChangeShapeType="1"/>
          </p:cNvSpPr>
          <p:nvPr/>
        </p:nvSpPr>
        <p:spPr bwMode="auto">
          <a:xfrm>
            <a:off x="2714625" y="5295900"/>
            <a:ext cx="492125" cy="180975"/>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69649" name="Rectangle 17"/>
          <p:cNvSpPr>
            <a:spLocks noChangeArrowheads="1"/>
          </p:cNvSpPr>
          <p:nvPr/>
        </p:nvSpPr>
        <p:spPr bwMode="auto">
          <a:xfrm>
            <a:off x="4114800" y="5562600"/>
            <a:ext cx="228600" cy="152400"/>
          </a:xfrm>
          <a:prstGeom prst="rect">
            <a:avLst/>
          </a:prstGeom>
          <a:noFill/>
          <a:ln w="9525">
            <a:noFill/>
            <a:miter lim="800000"/>
            <a:headEnd/>
            <a:tailEnd/>
          </a:ln>
          <a:effectLst/>
        </p:spPr>
        <p:txBody>
          <a:bodyPr wrap="none" anchor="ctr"/>
          <a:lstStyle/>
          <a:p>
            <a:endParaRPr lang="zh-CN" altLang="en-US">
              <a:latin typeface="+mj-ea"/>
              <a:ea typeface="+mj-ea"/>
            </a:endParaRPr>
          </a:p>
        </p:txBody>
      </p:sp>
      <p:sp>
        <p:nvSpPr>
          <p:cNvPr id="69650" name="Line 18"/>
          <p:cNvSpPr>
            <a:spLocks noChangeShapeType="1"/>
          </p:cNvSpPr>
          <p:nvPr/>
        </p:nvSpPr>
        <p:spPr bwMode="auto">
          <a:xfrm flipH="1" flipV="1">
            <a:off x="4189412" y="4933949"/>
            <a:ext cx="2759" cy="636856"/>
          </a:xfrm>
          <a:prstGeom prst="line">
            <a:avLst/>
          </a:prstGeom>
          <a:noFill/>
          <a:ln w="9525">
            <a:solidFill>
              <a:schemeClr val="tx1"/>
            </a:solidFill>
            <a:round/>
            <a:headEnd/>
            <a:tailEnd/>
          </a:ln>
          <a:effectLst/>
        </p:spPr>
        <p:txBody>
          <a:bodyPr/>
          <a:lstStyle/>
          <a:p>
            <a:endParaRPr lang="zh-CN" altLang="en-US">
              <a:latin typeface="+mj-ea"/>
              <a:ea typeface="+mj-ea"/>
            </a:endParaRPr>
          </a:p>
        </p:txBody>
      </p:sp>
      <p:sp>
        <p:nvSpPr>
          <p:cNvPr id="69651" name="Text Box 19"/>
          <p:cNvSpPr txBox="1">
            <a:spLocks noChangeArrowheads="1"/>
          </p:cNvSpPr>
          <p:nvPr/>
        </p:nvSpPr>
        <p:spPr bwMode="auto">
          <a:xfrm>
            <a:off x="6019800" y="4648200"/>
            <a:ext cx="762000" cy="396875"/>
          </a:xfrm>
          <a:prstGeom prst="rect">
            <a:avLst/>
          </a:prstGeom>
          <a:noFill/>
          <a:ln w="9525">
            <a:noFill/>
            <a:miter lim="800000"/>
            <a:headEnd/>
            <a:tailEnd/>
          </a:ln>
          <a:effectLst/>
        </p:spPr>
        <p:txBody>
          <a:bodyPr>
            <a:spAutoFit/>
          </a:bodyPr>
          <a:lstStyle/>
          <a:p>
            <a:pPr>
              <a:spcBef>
                <a:spcPct val="50000"/>
              </a:spcBef>
            </a:pPr>
            <a:r>
              <a:rPr lang="en-US" altLang="zh-CN" sz="2000">
                <a:latin typeface="+mj-ea"/>
                <a:ea typeface="+mj-ea"/>
              </a:rPr>
              <a:t>^</a:t>
            </a:r>
          </a:p>
        </p:txBody>
      </p:sp>
      <p:sp>
        <p:nvSpPr>
          <p:cNvPr id="69656" name="Rectangle 24"/>
          <p:cNvSpPr>
            <a:spLocks noChangeArrowheads="1"/>
          </p:cNvSpPr>
          <p:nvPr/>
        </p:nvSpPr>
        <p:spPr bwMode="auto">
          <a:xfrm>
            <a:off x="2987675" y="5549900"/>
            <a:ext cx="1512888" cy="396875"/>
          </a:xfrm>
          <a:prstGeom prst="rect">
            <a:avLst/>
          </a:prstGeom>
          <a:noFill/>
          <a:ln w="9525">
            <a:noFill/>
            <a:miter lim="800000"/>
            <a:headEnd/>
            <a:tailEnd/>
          </a:ln>
          <a:effectLst/>
        </p:spPr>
        <p:txBody>
          <a:bodyPr>
            <a:spAutoFit/>
          </a:bodyPr>
          <a:lstStyle/>
          <a:p>
            <a:r>
              <a:rPr lang="en-US" altLang="zh-CN" sz="2000" b="1">
                <a:latin typeface="+mj-ea"/>
                <a:ea typeface="+mj-ea"/>
              </a:rPr>
              <a:t>info</a:t>
            </a:r>
            <a:r>
              <a:rPr lang="en-US" altLang="zh-CN" sz="2000" b="1" baseline="-25000">
                <a:latin typeface="+mj-ea"/>
                <a:ea typeface="+mj-ea"/>
              </a:rPr>
              <a:t>n-1</a:t>
            </a:r>
            <a:r>
              <a:rPr lang="en-US" altLang="zh-CN" b="1">
                <a:latin typeface="+mj-ea"/>
                <a:ea typeface="+mj-ea"/>
              </a:rPr>
              <a:t>     ^</a:t>
            </a:r>
          </a:p>
        </p:txBody>
      </p:sp>
      <p:sp>
        <p:nvSpPr>
          <p:cNvPr id="69637" name="Text Box 5"/>
          <p:cNvSpPr txBox="1">
            <a:spLocks noChangeArrowheads="1"/>
          </p:cNvSpPr>
          <p:nvPr/>
        </p:nvSpPr>
        <p:spPr bwMode="auto">
          <a:xfrm>
            <a:off x="1100797" y="1854591"/>
            <a:ext cx="7086600" cy="1569660"/>
          </a:xfrm>
          <a:prstGeom prst="rect">
            <a:avLst/>
          </a:prstGeom>
          <a:noFill/>
          <a:ln w="9525">
            <a:noFill/>
            <a:miter lim="800000"/>
            <a:headEnd/>
            <a:tailEnd/>
          </a:ln>
          <a:effectLst/>
        </p:spPr>
        <p:txBody>
          <a:bodyPr>
            <a:spAutoFit/>
          </a:bodyPr>
          <a:lstStyle/>
          <a:p>
            <a:pPr algn="just">
              <a:spcBef>
                <a:spcPct val="50000"/>
              </a:spcBef>
            </a:pPr>
            <a:r>
              <a:rPr kumimoji="1" lang="zh-CN" altLang="en-US" sz="2400" b="1" dirty="0" smtClean="0">
                <a:latin typeface="+mj-ea"/>
                <a:ea typeface="+mj-ea"/>
              </a:rPr>
              <a:t>只要</a:t>
            </a:r>
            <a:r>
              <a:rPr kumimoji="1" lang="zh-CN" altLang="en-US" sz="2400" b="1" dirty="0">
                <a:latin typeface="+mj-ea"/>
                <a:ea typeface="+mj-ea"/>
              </a:rPr>
              <a:t>工作指针</a:t>
            </a:r>
            <a:r>
              <a:rPr kumimoji="1" lang="en-US" altLang="zh-CN" sz="2400" b="1" dirty="0">
                <a:latin typeface="+mj-ea"/>
                <a:ea typeface="+mj-ea"/>
              </a:rPr>
              <a:t>p</a:t>
            </a:r>
            <a:r>
              <a:rPr kumimoji="1" lang="zh-CN" altLang="en-US" sz="2400" b="1" dirty="0">
                <a:latin typeface="+mj-ea"/>
                <a:ea typeface="+mj-ea"/>
              </a:rPr>
              <a:t>找到队尾，即可链在其后：</a:t>
            </a:r>
          </a:p>
          <a:p>
            <a:pPr algn="just">
              <a:spcBef>
                <a:spcPct val="50000"/>
              </a:spcBef>
            </a:pPr>
            <a:r>
              <a:rPr kumimoji="1" lang="en-US" altLang="zh-CN" sz="2400" b="1" dirty="0" err="1">
                <a:solidFill>
                  <a:srgbClr val="FF0000"/>
                </a:solidFill>
                <a:latin typeface="+mj-ea"/>
                <a:ea typeface="+mj-ea"/>
              </a:rPr>
              <a:t>p→link</a:t>
            </a:r>
            <a:r>
              <a:rPr kumimoji="1" lang="en-US" altLang="zh-CN" sz="2400" b="1" dirty="0">
                <a:solidFill>
                  <a:srgbClr val="FF0000"/>
                </a:solidFill>
                <a:latin typeface="+mj-ea"/>
                <a:ea typeface="+mj-ea"/>
              </a:rPr>
              <a:t>=</a:t>
            </a:r>
            <a:r>
              <a:rPr kumimoji="1" lang="en-US" altLang="zh-CN" sz="2400" b="1" dirty="0" err="1">
                <a:solidFill>
                  <a:srgbClr val="FF0000"/>
                </a:solidFill>
                <a:latin typeface="+mj-ea"/>
                <a:ea typeface="+mj-ea"/>
              </a:rPr>
              <a:t>newnode</a:t>
            </a:r>
            <a:r>
              <a:rPr kumimoji="1" lang="zh-CN" altLang="en-US" sz="2400" b="1" dirty="0">
                <a:solidFill>
                  <a:srgbClr val="FF0000"/>
                </a:solidFill>
                <a:latin typeface="+mj-ea"/>
                <a:ea typeface="+mj-ea"/>
              </a:rPr>
              <a:t>；</a:t>
            </a:r>
            <a:endParaRPr kumimoji="1" lang="zh-CN" altLang="en-US" sz="2400" b="1" dirty="0">
              <a:latin typeface="+mj-ea"/>
              <a:ea typeface="+mj-ea"/>
            </a:endParaRPr>
          </a:p>
          <a:p>
            <a:pPr algn="just">
              <a:spcBef>
                <a:spcPct val="50000"/>
              </a:spcBef>
            </a:pPr>
            <a:r>
              <a:rPr kumimoji="1" lang="en-US" altLang="zh-CN" sz="2400" b="1" dirty="0" err="1" smtClean="0">
                <a:solidFill>
                  <a:srgbClr val="FF0000"/>
                </a:solidFill>
                <a:latin typeface="+mj-ea"/>
                <a:ea typeface="+mj-ea"/>
              </a:rPr>
              <a:t>newnode</a:t>
            </a:r>
            <a:r>
              <a:rPr kumimoji="1" lang="en-US" altLang="zh-CN" sz="2400" b="1" dirty="0" err="1" smtClean="0">
                <a:solidFill>
                  <a:srgbClr val="FF0000"/>
                </a:solidFill>
                <a:latin typeface="+mj-ea"/>
              </a:rPr>
              <a:t>→l</a:t>
            </a:r>
            <a:r>
              <a:rPr kumimoji="1" lang="en-US" altLang="zh-CN" sz="2400" b="1" dirty="0" err="1" smtClean="0">
                <a:solidFill>
                  <a:srgbClr val="FF0000"/>
                </a:solidFill>
                <a:latin typeface="+mj-ea"/>
                <a:ea typeface="+mj-ea"/>
              </a:rPr>
              <a:t>ink</a:t>
            </a:r>
            <a:r>
              <a:rPr kumimoji="1" lang="en-US" altLang="zh-CN" sz="2400" b="1" dirty="0" smtClean="0">
                <a:solidFill>
                  <a:srgbClr val="FF0000"/>
                </a:solidFill>
                <a:latin typeface="+mj-ea"/>
                <a:ea typeface="+mj-ea"/>
              </a:rPr>
              <a:t>=NULL</a:t>
            </a:r>
            <a:r>
              <a:rPr kumimoji="1" lang="en-US" altLang="zh-CN" sz="2400" b="1" dirty="0">
                <a:solidFill>
                  <a:srgbClr val="FF0000"/>
                </a:solidFill>
                <a:latin typeface="+mj-ea"/>
                <a:ea typeface="+mj-ea"/>
              </a:rPr>
              <a:t>;</a:t>
            </a:r>
            <a:endParaRPr kumimoji="1" lang="en-US" altLang="zh-CN" sz="2400" b="1" dirty="0">
              <a:latin typeface="+mj-ea"/>
              <a:ea typeface="+mj-ea"/>
            </a:endParaRPr>
          </a:p>
        </p:txBody>
      </p:sp>
      <p:sp>
        <p:nvSpPr>
          <p:cNvPr id="69655" name="Rectangle 23"/>
          <p:cNvSpPr>
            <a:spLocks noChangeArrowheads="1"/>
          </p:cNvSpPr>
          <p:nvPr/>
        </p:nvSpPr>
        <p:spPr bwMode="auto">
          <a:xfrm>
            <a:off x="4067175" y="5589588"/>
            <a:ext cx="358775" cy="396875"/>
          </a:xfrm>
          <a:prstGeom prst="rect">
            <a:avLst/>
          </a:prstGeom>
          <a:solidFill>
            <a:schemeClr val="accent1"/>
          </a:solidFill>
          <a:ln w="9525">
            <a:noFill/>
            <a:miter lim="800000"/>
            <a:headEnd/>
            <a:tailEnd/>
          </a:ln>
          <a:effectLst/>
        </p:spPr>
        <p:txBody>
          <a:bodyPr>
            <a:spAutoFit/>
          </a:bodyPr>
          <a:lstStyle/>
          <a:p>
            <a:endParaRPr lang="zh-CN" altLang="zh-CN" sz="2000" b="1">
              <a:latin typeface="+mj-ea"/>
              <a:ea typeface="+mj-ea"/>
            </a:endParaRPr>
          </a:p>
        </p:txBody>
      </p:sp>
      <p:sp>
        <p:nvSpPr>
          <p:cNvPr id="24" name="标题 23"/>
          <p:cNvSpPr>
            <a:spLocks noGrp="1"/>
          </p:cNvSpPr>
          <p:nvPr>
            <p:ph type="title"/>
          </p:nvPr>
        </p:nvSpPr>
        <p:spPr/>
        <p:txBody>
          <a:bodyPr/>
          <a:lstStyle/>
          <a:p>
            <a:r>
              <a:rPr lang="zh-CN" altLang="en-US" dirty="0" smtClean="0"/>
              <a:t>链表的插入算法：</a:t>
            </a:r>
            <a:r>
              <a:rPr kumimoji="1" lang="zh-CN" altLang="en-US" dirty="0" smtClean="0">
                <a:solidFill>
                  <a:srgbClr val="006600"/>
                </a:solidFill>
              </a:rPr>
              <a:t>插在队尾</a:t>
            </a:r>
            <a:endParaRPr lang="zh-CN" altLang="en-US" dirty="0"/>
          </a:p>
        </p:txBody>
      </p:sp>
    </p:spTree>
    <p:extLst>
      <p:ext uri="{BB962C8B-B14F-4D97-AF65-F5344CB8AC3E}">
        <p14:creationId xmlns:p14="http://schemas.microsoft.com/office/powerpoint/2010/main" val="590112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gtEl>
                                        <p:attrNameLst>
                                          <p:attrName>style.visibility</p:attrName>
                                        </p:attrNameLst>
                                      </p:cBhvr>
                                      <p:to>
                                        <p:strVal val="visible"/>
                                      </p:to>
                                    </p:set>
                                  </p:childTnLst>
                                </p:cTn>
                              </p:par>
                            </p:childTnLst>
                          </p:cTn>
                        </p:par>
                        <p:par>
                          <p:cTn id="7" fill="hold">
                            <p:stCondLst>
                              <p:cond delay="500"/>
                            </p:stCondLst>
                            <p:childTnLst>
                              <p:par>
                                <p:cTn id="8" presetID="9" presetClass="exit" presetSubtype="0" fill="hold" nodeType="afterEffect" nodePh="1">
                                  <p:stCondLst>
                                    <p:cond delay="0"/>
                                  </p:stCondLst>
                                  <p:endCondLst>
                                    <p:cond evt="begin" delay="0">
                                      <p:tn val="8"/>
                                    </p:cond>
                                  </p:endCondLst>
                                  <p:childTnLst>
                                    <p:animEffect transition="out" filter="dissolve">
                                      <p:cBhvr>
                                        <p:cTn id="9" dur="500"/>
                                        <p:tgtEl>
                                          <p:spTgt spid="69638">
                                            <p:txEl>
                                              <p:pRg st="0" end="0"/>
                                            </p:txEl>
                                          </p:spTgt>
                                        </p:tgtEl>
                                      </p:cBhvr>
                                    </p:animEffect>
                                    <p:set>
                                      <p:cBhvr>
                                        <p:cTn id="10" dur="1" fill="hold">
                                          <p:stCondLst>
                                            <p:cond delay="499"/>
                                          </p:stCondLst>
                                        </p:cTn>
                                        <p:tgtEl>
                                          <p:spTgt spid="69638">
                                            <p:txEl>
                                              <p:pRg st="0" end="0"/>
                                            </p:txEl>
                                          </p:spTgt>
                                        </p:tgtEl>
                                        <p:attrNameLst>
                                          <p:attrName>style.visibility</p:attrName>
                                        </p:attrNameLst>
                                      </p:cBhvr>
                                      <p:to>
                                        <p:strVal val="hidden"/>
                                      </p:to>
                                    </p:se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69655"/>
                                        </p:tgtEl>
                                        <p:attrNameLst>
                                          <p:attrName>style.visibility</p:attrName>
                                        </p:attrNameLst>
                                      </p:cBhvr>
                                      <p:to>
                                        <p:strVal val="visible"/>
                                      </p:to>
                                    </p:set>
                                    <p:animEffect transition="in" filter="slide(fromBottom)">
                                      <p:cBhvr>
                                        <p:cTn id="14" dur="500"/>
                                        <p:tgtEl>
                                          <p:spTgt spid="69655"/>
                                        </p:tgtEl>
                                      </p:cBhvr>
                                    </p:animEffect>
                                  </p:childTnLst>
                                </p:cTn>
                              </p:par>
                            </p:childTnLst>
                          </p:cTn>
                        </p:par>
                        <p:par>
                          <p:cTn id="15" fill="hold">
                            <p:stCondLst>
                              <p:cond delay="1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69649"/>
                                        </p:tgtEl>
                                        <p:attrNameLst>
                                          <p:attrName>style.visibility</p:attrName>
                                        </p:attrNameLst>
                                      </p:cBhvr>
                                      <p:to>
                                        <p:strVal val="visible"/>
                                      </p:to>
                                    </p:set>
                                    <p:anim calcmode="lin" valueType="num">
                                      <p:cBhvr additive="base">
                                        <p:cTn id="18" dur="500" fill="hold"/>
                                        <p:tgtEl>
                                          <p:spTgt spid="69649"/>
                                        </p:tgtEl>
                                        <p:attrNameLst>
                                          <p:attrName>ppt_x</p:attrName>
                                        </p:attrNameLst>
                                      </p:cBhvr>
                                      <p:tavLst>
                                        <p:tav tm="0">
                                          <p:val>
                                            <p:strVal val="#ppt_x"/>
                                          </p:val>
                                        </p:tav>
                                        <p:tav tm="100000">
                                          <p:val>
                                            <p:strVal val="#ppt_x"/>
                                          </p:val>
                                        </p:tav>
                                      </p:tavLst>
                                    </p:anim>
                                    <p:anim calcmode="lin" valueType="num">
                                      <p:cBhvr additive="base">
                                        <p:cTn id="19" dur="500" fill="hold"/>
                                        <p:tgtEl>
                                          <p:spTgt spid="69649"/>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69650"/>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6964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9634"/>
                                        </p:tgtEl>
                                        <p:attrNameLst>
                                          <p:attrName>style.visibility</p:attrName>
                                        </p:attrNameLst>
                                      </p:cBhvr>
                                      <p:to>
                                        <p:strVal val="visible"/>
                                      </p:to>
                                    </p:set>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69651"/>
                                        </p:tgtEl>
                                        <p:attrNameLst>
                                          <p:attrName>style.visibility</p:attrName>
                                        </p:attrNameLst>
                                      </p:cBhvr>
                                      <p:to>
                                        <p:strVal val="visible"/>
                                      </p:to>
                                    </p:set>
                                    <p:anim calcmode="lin" valueType="num">
                                      <p:cBhvr additive="base">
                                        <p:cTn id="33" dur="500" fill="hold"/>
                                        <p:tgtEl>
                                          <p:spTgt spid="69651"/>
                                        </p:tgtEl>
                                        <p:attrNameLst>
                                          <p:attrName>ppt_x</p:attrName>
                                        </p:attrNameLst>
                                      </p:cBhvr>
                                      <p:tavLst>
                                        <p:tav tm="0">
                                          <p:val>
                                            <p:strVal val="1+#ppt_w/2"/>
                                          </p:val>
                                        </p:tav>
                                        <p:tav tm="100000">
                                          <p:val>
                                            <p:strVal val="#ppt_x"/>
                                          </p:val>
                                        </p:tav>
                                      </p:tavLst>
                                    </p:anim>
                                    <p:anim calcmode="lin" valueType="num">
                                      <p:cBhvr additive="base">
                                        <p:cTn id="34" dur="500" fill="hold"/>
                                        <p:tgtEl>
                                          <p:spTgt spid="696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nimBg="1"/>
      <p:bldP spid="69635" grpId="0" animBg="1"/>
      <p:bldP spid="69643" grpId="0" animBg="1"/>
      <p:bldP spid="69649" grpId="0" animBg="1"/>
      <p:bldP spid="69650" grpId="0" animBg="1"/>
      <p:bldP spid="69651" grpId="0" autoUpdateAnimBg="0"/>
      <p:bldP spid="6965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31" name="Text Box 27"/>
          <p:cNvSpPr txBox="1">
            <a:spLocks noChangeArrowheads="1"/>
          </p:cNvSpPr>
          <p:nvPr/>
        </p:nvSpPr>
        <p:spPr bwMode="auto">
          <a:xfrm>
            <a:off x="684213" y="1268413"/>
            <a:ext cx="7559675" cy="1538883"/>
          </a:xfrm>
          <a:prstGeom prst="rect">
            <a:avLst/>
          </a:prstGeom>
          <a:noFill/>
          <a:ln w="9525">
            <a:noFill/>
            <a:miter lim="800000"/>
            <a:headEnd/>
            <a:tailEnd/>
          </a:ln>
          <a:effectLst/>
        </p:spPr>
        <p:txBody>
          <a:bodyPr>
            <a:spAutoFit/>
          </a:bodyPr>
          <a:lstStyle/>
          <a:p>
            <a:pPr algn="just"/>
            <a:endParaRPr kumimoji="1" lang="zh-CN" altLang="en-US" sz="2800" b="1" dirty="0">
              <a:solidFill>
                <a:srgbClr val="006600"/>
              </a:solidFill>
              <a:latin typeface="+mj-ea"/>
              <a:ea typeface="+mj-ea"/>
            </a:endParaRPr>
          </a:p>
          <a:p>
            <a:pPr algn="just"/>
            <a:r>
              <a:rPr kumimoji="1" lang="en-US" altLang="zh-CN" sz="2200" b="1" dirty="0" smtClean="0">
                <a:latin typeface="+mj-ea"/>
                <a:ea typeface="+mj-ea"/>
              </a:rPr>
              <a:t>	</a:t>
            </a:r>
            <a:r>
              <a:rPr kumimoji="1" lang="zh-CN" altLang="en-US" sz="2200" b="1" dirty="0" smtClean="0">
                <a:latin typeface="+mj-ea"/>
                <a:ea typeface="+mj-ea"/>
              </a:rPr>
              <a:t>研究</a:t>
            </a:r>
            <a:r>
              <a:rPr kumimoji="1" lang="zh-CN" altLang="en-US" sz="2200" b="1" dirty="0">
                <a:latin typeface="+mj-ea"/>
                <a:ea typeface="+mj-ea"/>
              </a:rPr>
              <a:t>以上算法，插在链表第一个结点之前与其他结点之前的算法有所不同。要使算法中没有特殊者，可以给每一个链表加上一个</a:t>
            </a:r>
            <a:r>
              <a:rPr kumimoji="1" lang="zh-CN" altLang="en-US" sz="2200" b="1" dirty="0">
                <a:solidFill>
                  <a:srgbClr val="FF0000"/>
                </a:solidFill>
                <a:latin typeface="+mj-ea"/>
                <a:ea typeface="+mj-ea"/>
              </a:rPr>
              <a:t>表头</a:t>
            </a:r>
            <a:r>
              <a:rPr kumimoji="1" lang="zh-CN" altLang="en-US" sz="2200" b="1" dirty="0" smtClean="0">
                <a:solidFill>
                  <a:srgbClr val="FF0000"/>
                </a:solidFill>
                <a:latin typeface="+mj-ea"/>
                <a:ea typeface="+mj-ea"/>
              </a:rPr>
              <a:t>结点</a:t>
            </a:r>
            <a:r>
              <a:rPr kumimoji="1" lang="zh-CN" altLang="en-US" sz="2200" b="1" dirty="0" smtClean="0">
                <a:latin typeface="+mj-ea"/>
                <a:ea typeface="+mj-ea"/>
              </a:rPr>
              <a:t>。</a:t>
            </a:r>
            <a:endParaRPr kumimoji="1" lang="zh-CN" altLang="en-US" sz="2200" b="1" dirty="0">
              <a:latin typeface="+mj-ea"/>
              <a:ea typeface="+mj-ea"/>
            </a:endParaRPr>
          </a:p>
        </p:txBody>
      </p:sp>
      <p:sp>
        <p:nvSpPr>
          <p:cNvPr id="72774" name="Text Box 70"/>
          <p:cNvSpPr txBox="1">
            <a:spLocks noChangeArrowheads="1"/>
          </p:cNvSpPr>
          <p:nvPr/>
        </p:nvSpPr>
        <p:spPr bwMode="auto">
          <a:xfrm>
            <a:off x="708563" y="3784478"/>
            <a:ext cx="2087563" cy="427037"/>
          </a:xfrm>
          <a:prstGeom prst="rect">
            <a:avLst/>
          </a:prstGeom>
          <a:noFill/>
          <a:ln w="9525">
            <a:noFill/>
            <a:miter lim="800000"/>
            <a:headEnd/>
            <a:tailEnd/>
          </a:ln>
          <a:effectLst/>
        </p:spPr>
        <p:txBody>
          <a:bodyPr>
            <a:spAutoFit/>
          </a:bodyPr>
          <a:lstStyle/>
          <a:p>
            <a:r>
              <a:rPr kumimoji="1" lang="zh-CN" altLang="en-US" sz="2200" b="1" dirty="0">
                <a:latin typeface="+mj-ea"/>
                <a:ea typeface="+mj-ea"/>
              </a:rPr>
              <a:t>空表如下：</a:t>
            </a:r>
          </a:p>
        </p:txBody>
      </p:sp>
      <p:grpSp>
        <p:nvGrpSpPr>
          <p:cNvPr id="2" name="Group 82"/>
          <p:cNvGrpSpPr>
            <a:grpSpLocks/>
          </p:cNvGrpSpPr>
          <p:nvPr/>
        </p:nvGrpSpPr>
        <p:grpSpPr bwMode="auto">
          <a:xfrm>
            <a:off x="822203" y="2966378"/>
            <a:ext cx="6924675" cy="442913"/>
            <a:chOff x="385" y="1661"/>
            <a:chExt cx="4362" cy="279"/>
          </a:xfrm>
        </p:grpSpPr>
        <p:grpSp>
          <p:nvGrpSpPr>
            <p:cNvPr id="3" name="Group 3"/>
            <p:cNvGrpSpPr>
              <a:grpSpLocks/>
            </p:cNvGrpSpPr>
            <p:nvPr/>
          </p:nvGrpSpPr>
          <p:grpSpPr bwMode="auto">
            <a:xfrm>
              <a:off x="1078" y="1661"/>
              <a:ext cx="521" cy="276"/>
              <a:chOff x="4053" y="2112"/>
              <a:chExt cx="521" cy="276"/>
            </a:xfrm>
          </p:grpSpPr>
          <p:sp>
            <p:nvSpPr>
              <p:cNvPr id="72708" name="Rectangle 4"/>
              <p:cNvSpPr>
                <a:spLocks noChangeArrowheads="1"/>
              </p:cNvSpPr>
              <p:nvPr/>
            </p:nvSpPr>
            <p:spPr bwMode="auto">
              <a:xfrm>
                <a:off x="4053" y="2112"/>
                <a:ext cx="521" cy="276"/>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72709" name="Line 5"/>
              <p:cNvSpPr>
                <a:spLocks noChangeShapeType="1"/>
              </p:cNvSpPr>
              <p:nvPr/>
            </p:nvSpPr>
            <p:spPr bwMode="auto">
              <a:xfrm>
                <a:off x="4400" y="2112"/>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grpSp>
          <p:nvGrpSpPr>
            <p:cNvPr id="4" name="Group 6"/>
            <p:cNvGrpSpPr>
              <a:grpSpLocks/>
            </p:cNvGrpSpPr>
            <p:nvPr/>
          </p:nvGrpSpPr>
          <p:grpSpPr bwMode="auto">
            <a:xfrm>
              <a:off x="1946" y="1661"/>
              <a:ext cx="521" cy="276"/>
              <a:chOff x="4921" y="2112"/>
              <a:chExt cx="521" cy="276"/>
            </a:xfrm>
          </p:grpSpPr>
          <p:sp>
            <p:nvSpPr>
              <p:cNvPr id="72711" name="Rectangle 7"/>
              <p:cNvSpPr>
                <a:spLocks noChangeArrowheads="1"/>
              </p:cNvSpPr>
              <p:nvPr/>
            </p:nvSpPr>
            <p:spPr bwMode="auto">
              <a:xfrm>
                <a:off x="4921" y="2112"/>
                <a:ext cx="521" cy="276"/>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72712" name="Line 8"/>
              <p:cNvSpPr>
                <a:spLocks noChangeShapeType="1"/>
              </p:cNvSpPr>
              <p:nvPr/>
            </p:nvSpPr>
            <p:spPr bwMode="auto">
              <a:xfrm>
                <a:off x="5269" y="2112"/>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sp>
          <p:nvSpPr>
            <p:cNvPr id="72716" name="Line 12"/>
            <p:cNvSpPr>
              <a:spLocks noChangeShapeType="1"/>
            </p:cNvSpPr>
            <p:nvPr/>
          </p:nvSpPr>
          <p:spPr bwMode="auto">
            <a:xfrm>
              <a:off x="817" y="1845"/>
              <a:ext cx="261"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2717" name="Line 13"/>
            <p:cNvSpPr>
              <a:spLocks noChangeShapeType="1"/>
            </p:cNvSpPr>
            <p:nvPr/>
          </p:nvSpPr>
          <p:spPr bwMode="auto">
            <a:xfrm>
              <a:off x="1512" y="1845"/>
              <a:ext cx="434"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2724" name="Text Box 20"/>
            <p:cNvSpPr txBox="1">
              <a:spLocks noChangeArrowheads="1"/>
            </p:cNvSpPr>
            <p:nvPr/>
          </p:nvSpPr>
          <p:spPr bwMode="auto">
            <a:xfrm>
              <a:off x="385" y="1661"/>
              <a:ext cx="720" cy="212"/>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mj-ea"/>
                  <a:ea typeface="+mj-ea"/>
                </a:rPr>
                <a:t>head</a:t>
              </a:r>
            </a:p>
          </p:txBody>
        </p:sp>
        <p:sp>
          <p:nvSpPr>
            <p:cNvPr id="72727" name="Rectangle 23"/>
            <p:cNvSpPr>
              <a:spLocks noChangeArrowheads="1"/>
            </p:cNvSpPr>
            <p:nvPr/>
          </p:nvSpPr>
          <p:spPr bwMode="auto">
            <a:xfrm>
              <a:off x="1441" y="1709"/>
              <a:ext cx="96" cy="96"/>
            </a:xfrm>
            <a:prstGeom prst="rect">
              <a:avLst/>
            </a:prstGeom>
            <a:noFill/>
            <a:ln w="9525">
              <a:noFill/>
              <a:miter lim="800000"/>
              <a:headEnd/>
              <a:tailEnd/>
            </a:ln>
            <a:effectLst/>
          </p:spPr>
          <p:txBody>
            <a:bodyPr wrap="none" anchor="ctr"/>
            <a:lstStyle/>
            <a:p>
              <a:endParaRPr lang="zh-CN" altLang="en-US">
                <a:latin typeface="+mj-ea"/>
                <a:ea typeface="+mj-ea"/>
              </a:endParaRPr>
            </a:p>
          </p:txBody>
        </p:sp>
        <p:sp>
          <p:nvSpPr>
            <p:cNvPr id="72728" name="Rectangle 24"/>
            <p:cNvSpPr>
              <a:spLocks noChangeArrowheads="1"/>
            </p:cNvSpPr>
            <p:nvPr/>
          </p:nvSpPr>
          <p:spPr bwMode="auto">
            <a:xfrm>
              <a:off x="2305" y="1709"/>
              <a:ext cx="96" cy="96"/>
            </a:xfrm>
            <a:prstGeom prst="rect">
              <a:avLst/>
            </a:prstGeom>
            <a:noFill/>
            <a:ln w="9525">
              <a:noFill/>
              <a:miter lim="800000"/>
              <a:headEnd/>
              <a:tailEnd/>
            </a:ln>
            <a:effectLst/>
          </p:spPr>
          <p:txBody>
            <a:bodyPr wrap="none" anchor="ctr"/>
            <a:lstStyle/>
            <a:p>
              <a:endParaRPr lang="zh-CN" altLang="en-US">
                <a:latin typeface="+mj-ea"/>
                <a:ea typeface="+mj-ea"/>
              </a:endParaRPr>
            </a:p>
          </p:txBody>
        </p:sp>
        <p:grpSp>
          <p:nvGrpSpPr>
            <p:cNvPr id="5" name="Group 46"/>
            <p:cNvGrpSpPr>
              <a:grpSpLocks/>
            </p:cNvGrpSpPr>
            <p:nvPr/>
          </p:nvGrpSpPr>
          <p:grpSpPr bwMode="auto">
            <a:xfrm>
              <a:off x="1946" y="1664"/>
              <a:ext cx="521" cy="276"/>
              <a:chOff x="4921" y="2112"/>
              <a:chExt cx="521" cy="276"/>
            </a:xfrm>
          </p:grpSpPr>
          <p:sp>
            <p:nvSpPr>
              <p:cNvPr id="72751" name="Rectangle 47"/>
              <p:cNvSpPr>
                <a:spLocks noChangeArrowheads="1"/>
              </p:cNvSpPr>
              <p:nvPr/>
            </p:nvSpPr>
            <p:spPr bwMode="auto">
              <a:xfrm>
                <a:off x="4921" y="2112"/>
                <a:ext cx="521" cy="276"/>
              </a:xfrm>
              <a:prstGeom prst="rect">
                <a:avLst/>
              </a:prstGeom>
              <a:solidFill>
                <a:schemeClr val="accent1"/>
              </a:solidFill>
              <a:ln w="9525">
                <a:solidFill>
                  <a:schemeClr val="tx1"/>
                </a:solidFill>
                <a:miter lim="800000"/>
                <a:headEnd/>
                <a:tailEnd/>
              </a:ln>
            </p:spPr>
            <p:txBody>
              <a:bodyPr/>
              <a:lstStyle/>
              <a:p>
                <a:pPr algn="just" eaLnBrk="0" hangingPunct="0"/>
                <a:r>
                  <a:rPr lang="en-US" altLang="zh-CN" sz="1600" b="1">
                    <a:latin typeface="+mj-ea"/>
                    <a:ea typeface="+mj-ea"/>
                  </a:rPr>
                  <a:t>info</a:t>
                </a:r>
                <a:r>
                  <a:rPr lang="en-US" altLang="zh-CN" sz="1600" b="1" baseline="-25000">
                    <a:latin typeface="+mj-ea"/>
                    <a:ea typeface="+mj-ea"/>
                  </a:rPr>
                  <a:t>0</a:t>
                </a:r>
                <a:endParaRPr lang="en-US" altLang="zh-CN" sz="1600" b="1">
                  <a:latin typeface="+mj-ea"/>
                  <a:ea typeface="+mj-ea"/>
                </a:endParaRPr>
              </a:p>
            </p:txBody>
          </p:sp>
          <p:sp>
            <p:nvSpPr>
              <p:cNvPr id="72752" name="Line 48"/>
              <p:cNvSpPr>
                <a:spLocks noChangeShapeType="1"/>
              </p:cNvSpPr>
              <p:nvPr/>
            </p:nvSpPr>
            <p:spPr bwMode="auto">
              <a:xfrm>
                <a:off x="5269" y="2112"/>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grpSp>
          <p:nvGrpSpPr>
            <p:cNvPr id="6" name="Group 9"/>
            <p:cNvGrpSpPr>
              <a:grpSpLocks/>
            </p:cNvGrpSpPr>
            <p:nvPr/>
          </p:nvGrpSpPr>
          <p:grpSpPr bwMode="auto">
            <a:xfrm>
              <a:off x="3833" y="1661"/>
              <a:ext cx="914" cy="276"/>
              <a:chOff x="4053" y="2756"/>
              <a:chExt cx="521" cy="276"/>
            </a:xfrm>
          </p:grpSpPr>
          <p:sp>
            <p:nvSpPr>
              <p:cNvPr id="72714" name="Rectangle 10"/>
              <p:cNvSpPr>
                <a:spLocks noChangeArrowheads="1"/>
              </p:cNvSpPr>
              <p:nvPr/>
            </p:nvSpPr>
            <p:spPr bwMode="auto">
              <a:xfrm>
                <a:off x="4053" y="2756"/>
                <a:ext cx="521" cy="276"/>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72715" name="Line 11"/>
              <p:cNvSpPr>
                <a:spLocks noChangeShapeType="1"/>
              </p:cNvSpPr>
              <p:nvPr/>
            </p:nvSpPr>
            <p:spPr bwMode="auto">
              <a:xfrm>
                <a:off x="4400" y="2756"/>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sp>
          <p:nvSpPr>
            <p:cNvPr id="72723" name="Line 19"/>
            <p:cNvSpPr>
              <a:spLocks noChangeShapeType="1"/>
            </p:cNvSpPr>
            <p:nvPr/>
          </p:nvSpPr>
          <p:spPr bwMode="auto">
            <a:xfrm>
              <a:off x="3651" y="1797"/>
              <a:ext cx="174" cy="1"/>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2732" name="Text Box 28"/>
            <p:cNvSpPr txBox="1">
              <a:spLocks noChangeArrowheads="1"/>
            </p:cNvSpPr>
            <p:nvPr/>
          </p:nvSpPr>
          <p:spPr bwMode="auto">
            <a:xfrm>
              <a:off x="3869" y="1671"/>
              <a:ext cx="579" cy="213"/>
            </a:xfrm>
            <a:prstGeom prst="rect">
              <a:avLst/>
            </a:prstGeom>
            <a:noFill/>
            <a:ln w="9525">
              <a:noFill/>
              <a:miter lim="800000"/>
              <a:headEnd/>
              <a:tailEnd/>
            </a:ln>
            <a:effectLst/>
          </p:spPr>
          <p:txBody>
            <a:bodyPr wrap="square">
              <a:spAutoFit/>
            </a:bodyPr>
            <a:lstStyle/>
            <a:p>
              <a:pPr>
                <a:spcBef>
                  <a:spcPct val="50000"/>
                </a:spcBef>
              </a:pPr>
              <a:r>
                <a:rPr lang="en-US" altLang="zh-CN" sz="1600" b="1" dirty="0" smtClean="0">
                  <a:latin typeface="+mj-ea"/>
                  <a:ea typeface="+mj-ea"/>
                </a:rPr>
                <a:t>info</a:t>
              </a:r>
              <a:r>
                <a:rPr lang="en-US" altLang="zh-CN" sz="1600" b="1" baseline="-25000" dirty="0" smtClean="0">
                  <a:latin typeface="+mj-ea"/>
                  <a:ea typeface="+mj-ea"/>
                </a:rPr>
                <a:t>n-1</a:t>
              </a:r>
              <a:endParaRPr lang="en-US" altLang="zh-CN" sz="1600" b="1" baseline="-25000" dirty="0">
                <a:latin typeface="+mj-ea"/>
                <a:ea typeface="+mj-ea"/>
              </a:endParaRPr>
            </a:p>
          </p:txBody>
        </p:sp>
        <p:sp>
          <p:nvSpPr>
            <p:cNvPr id="72762" name="Text Box 58"/>
            <p:cNvSpPr txBox="1">
              <a:spLocks noChangeArrowheads="1"/>
            </p:cNvSpPr>
            <p:nvPr/>
          </p:nvSpPr>
          <p:spPr bwMode="auto">
            <a:xfrm>
              <a:off x="4513" y="1661"/>
              <a:ext cx="136" cy="212"/>
            </a:xfrm>
            <a:prstGeom prst="rect">
              <a:avLst/>
            </a:prstGeom>
            <a:noFill/>
            <a:ln w="9525">
              <a:noFill/>
              <a:miter lim="800000"/>
              <a:headEnd/>
              <a:tailEnd/>
            </a:ln>
            <a:effectLst/>
          </p:spPr>
          <p:txBody>
            <a:bodyPr>
              <a:spAutoFit/>
            </a:bodyPr>
            <a:lstStyle/>
            <a:p>
              <a:pPr>
                <a:spcBef>
                  <a:spcPct val="50000"/>
                </a:spcBef>
              </a:pPr>
              <a:r>
                <a:rPr lang="en-US" altLang="zh-CN" sz="1600" b="1">
                  <a:latin typeface="+mj-ea"/>
                  <a:ea typeface="+mj-ea"/>
                </a:rPr>
                <a:t>^</a:t>
              </a:r>
              <a:endParaRPr lang="en-US" altLang="zh-CN" sz="1600" b="1" baseline="-25000">
                <a:latin typeface="+mj-ea"/>
                <a:ea typeface="+mj-ea"/>
              </a:endParaRPr>
            </a:p>
          </p:txBody>
        </p:sp>
        <p:sp>
          <p:nvSpPr>
            <p:cNvPr id="72766" name="Line 62"/>
            <p:cNvSpPr>
              <a:spLocks noChangeShapeType="1"/>
            </p:cNvSpPr>
            <p:nvPr/>
          </p:nvSpPr>
          <p:spPr bwMode="auto">
            <a:xfrm>
              <a:off x="2381" y="1797"/>
              <a:ext cx="446" cy="1"/>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grpSp>
          <p:nvGrpSpPr>
            <p:cNvPr id="7" name="Group 64"/>
            <p:cNvGrpSpPr>
              <a:grpSpLocks/>
            </p:cNvGrpSpPr>
            <p:nvPr/>
          </p:nvGrpSpPr>
          <p:grpSpPr bwMode="auto">
            <a:xfrm>
              <a:off x="2834" y="1661"/>
              <a:ext cx="521" cy="276"/>
              <a:chOff x="4921" y="2112"/>
              <a:chExt cx="521" cy="276"/>
            </a:xfrm>
          </p:grpSpPr>
          <p:sp>
            <p:nvSpPr>
              <p:cNvPr id="72769" name="Rectangle 65"/>
              <p:cNvSpPr>
                <a:spLocks noChangeArrowheads="1"/>
              </p:cNvSpPr>
              <p:nvPr/>
            </p:nvSpPr>
            <p:spPr bwMode="auto">
              <a:xfrm>
                <a:off x="4921" y="2112"/>
                <a:ext cx="521" cy="276"/>
              </a:xfrm>
              <a:prstGeom prst="rect">
                <a:avLst/>
              </a:prstGeom>
              <a:solidFill>
                <a:schemeClr val="accent1"/>
              </a:solidFill>
              <a:ln w="9525">
                <a:solidFill>
                  <a:schemeClr val="tx1"/>
                </a:solidFill>
                <a:miter lim="800000"/>
                <a:headEnd/>
                <a:tailEnd/>
              </a:ln>
            </p:spPr>
            <p:txBody>
              <a:bodyPr/>
              <a:lstStyle/>
              <a:p>
                <a:pPr algn="just" eaLnBrk="0" hangingPunct="0"/>
                <a:r>
                  <a:rPr lang="en-US" altLang="zh-CN" sz="1600" b="1">
                    <a:latin typeface="+mj-ea"/>
                    <a:ea typeface="+mj-ea"/>
                  </a:rPr>
                  <a:t>info</a:t>
                </a:r>
                <a:r>
                  <a:rPr lang="en-US" altLang="zh-CN" sz="1600" b="1" baseline="-25000">
                    <a:latin typeface="+mj-ea"/>
                    <a:ea typeface="+mj-ea"/>
                  </a:rPr>
                  <a:t>1</a:t>
                </a:r>
                <a:endParaRPr lang="en-US" altLang="zh-CN" sz="1600" b="1">
                  <a:latin typeface="+mj-ea"/>
                  <a:ea typeface="+mj-ea"/>
                </a:endParaRPr>
              </a:p>
            </p:txBody>
          </p:sp>
          <p:sp>
            <p:nvSpPr>
              <p:cNvPr id="72770" name="Line 66"/>
              <p:cNvSpPr>
                <a:spLocks noChangeShapeType="1"/>
              </p:cNvSpPr>
              <p:nvPr/>
            </p:nvSpPr>
            <p:spPr bwMode="auto">
              <a:xfrm>
                <a:off x="5269" y="2112"/>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sp>
          <p:nvSpPr>
            <p:cNvPr id="72771" name="Line 67"/>
            <p:cNvSpPr>
              <a:spLocks noChangeShapeType="1"/>
            </p:cNvSpPr>
            <p:nvPr/>
          </p:nvSpPr>
          <p:spPr bwMode="auto">
            <a:xfrm>
              <a:off x="3243" y="1797"/>
              <a:ext cx="272"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2783" name="Text Box 79"/>
            <p:cNvSpPr txBox="1">
              <a:spLocks noChangeArrowheads="1"/>
            </p:cNvSpPr>
            <p:nvPr/>
          </p:nvSpPr>
          <p:spPr bwMode="auto">
            <a:xfrm>
              <a:off x="3470" y="1661"/>
              <a:ext cx="244" cy="212"/>
            </a:xfrm>
            <a:prstGeom prst="rect">
              <a:avLst/>
            </a:prstGeom>
            <a:noFill/>
            <a:ln w="9525">
              <a:noFill/>
              <a:miter lim="800000"/>
              <a:headEnd/>
              <a:tailEnd/>
            </a:ln>
            <a:effectLst/>
          </p:spPr>
          <p:txBody>
            <a:bodyPr wrap="none">
              <a:spAutoFit/>
            </a:bodyPr>
            <a:lstStyle/>
            <a:p>
              <a:r>
                <a:rPr lang="en-US" altLang="zh-CN" sz="1600" b="1">
                  <a:latin typeface="+mj-ea"/>
                  <a:ea typeface="+mj-ea"/>
                </a:rPr>
                <a:t>…</a:t>
              </a:r>
            </a:p>
          </p:txBody>
        </p:sp>
      </p:grpSp>
      <p:grpSp>
        <p:nvGrpSpPr>
          <p:cNvPr id="8" name="Group 83"/>
          <p:cNvGrpSpPr>
            <a:grpSpLocks/>
          </p:cNvGrpSpPr>
          <p:nvPr/>
        </p:nvGrpSpPr>
        <p:grpSpPr bwMode="auto">
          <a:xfrm>
            <a:off x="755650" y="4365625"/>
            <a:ext cx="1927225" cy="438150"/>
            <a:chOff x="476" y="2614"/>
            <a:chExt cx="1214" cy="276"/>
          </a:xfrm>
        </p:grpSpPr>
        <p:grpSp>
          <p:nvGrpSpPr>
            <p:cNvPr id="9" name="Group 71"/>
            <p:cNvGrpSpPr>
              <a:grpSpLocks/>
            </p:cNvGrpSpPr>
            <p:nvPr/>
          </p:nvGrpSpPr>
          <p:grpSpPr bwMode="auto">
            <a:xfrm>
              <a:off x="1169" y="2614"/>
              <a:ext cx="521" cy="276"/>
              <a:chOff x="4053" y="2112"/>
              <a:chExt cx="521" cy="276"/>
            </a:xfrm>
          </p:grpSpPr>
          <p:sp>
            <p:nvSpPr>
              <p:cNvPr id="72776" name="Rectangle 72"/>
              <p:cNvSpPr>
                <a:spLocks noChangeArrowheads="1"/>
              </p:cNvSpPr>
              <p:nvPr/>
            </p:nvSpPr>
            <p:spPr bwMode="auto">
              <a:xfrm>
                <a:off x="4053" y="2112"/>
                <a:ext cx="521" cy="276"/>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72777" name="Line 73"/>
              <p:cNvSpPr>
                <a:spLocks noChangeShapeType="1"/>
              </p:cNvSpPr>
              <p:nvPr/>
            </p:nvSpPr>
            <p:spPr bwMode="auto">
              <a:xfrm>
                <a:off x="4400" y="2112"/>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sp>
          <p:nvSpPr>
            <p:cNvPr id="72778" name="Line 74"/>
            <p:cNvSpPr>
              <a:spLocks noChangeShapeType="1"/>
            </p:cNvSpPr>
            <p:nvPr/>
          </p:nvSpPr>
          <p:spPr bwMode="auto">
            <a:xfrm>
              <a:off x="908" y="2798"/>
              <a:ext cx="261"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2779" name="Text Box 75"/>
            <p:cNvSpPr txBox="1">
              <a:spLocks noChangeArrowheads="1"/>
            </p:cNvSpPr>
            <p:nvPr/>
          </p:nvSpPr>
          <p:spPr bwMode="auto">
            <a:xfrm>
              <a:off x="476" y="2614"/>
              <a:ext cx="720" cy="212"/>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mj-ea"/>
                  <a:ea typeface="+mj-ea"/>
                </a:rPr>
                <a:t>head</a:t>
              </a:r>
            </a:p>
          </p:txBody>
        </p:sp>
        <p:sp>
          <p:nvSpPr>
            <p:cNvPr id="72780" name="Rectangle 76"/>
            <p:cNvSpPr>
              <a:spLocks noChangeArrowheads="1"/>
            </p:cNvSpPr>
            <p:nvPr/>
          </p:nvSpPr>
          <p:spPr bwMode="auto">
            <a:xfrm>
              <a:off x="1532" y="2662"/>
              <a:ext cx="96" cy="96"/>
            </a:xfrm>
            <a:prstGeom prst="rect">
              <a:avLst/>
            </a:prstGeom>
            <a:noFill/>
            <a:ln w="9525">
              <a:noFill/>
              <a:miter lim="800000"/>
              <a:headEnd/>
              <a:tailEnd/>
            </a:ln>
            <a:effectLst/>
          </p:spPr>
          <p:txBody>
            <a:bodyPr wrap="none" anchor="ctr"/>
            <a:lstStyle/>
            <a:p>
              <a:endParaRPr lang="zh-CN" altLang="en-US">
                <a:latin typeface="+mj-ea"/>
                <a:ea typeface="+mj-ea"/>
              </a:endParaRPr>
            </a:p>
          </p:txBody>
        </p:sp>
        <p:sp>
          <p:nvSpPr>
            <p:cNvPr id="72785" name="Text Box 81"/>
            <p:cNvSpPr txBox="1">
              <a:spLocks noChangeArrowheads="1"/>
            </p:cNvSpPr>
            <p:nvPr/>
          </p:nvSpPr>
          <p:spPr bwMode="auto">
            <a:xfrm>
              <a:off x="1519" y="2659"/>
              <a:ext cx="136" cy="212"/>
            </a:xfrm>
            <a:prstGeom prst="rect">
              <a:avLst/>
            </a:prstGeom>
            <a:noFill/>
            <a:ln w="9525">
              <a:noFill/>
              <a:miter lim="800000"/>
              <a:headEnd/>
              <a:tailEnd/>
            </a:ln>
            <a:effectLst/>
          </p:spPr>
          <p:txBody>
            <a:bodyPr>
              <a:spAutoFit/>
            </a:bodyPr>
            <a:lstStyle/>
            <a:p>
              <a:pPr>
                <a:spcBef>
                  <a:spcPct val="50000"/>
                </a:spcBef>
              </a:pPr>
              <a:r>
                <a:rPr lang="en-US" altLang="zh-CN" sz="1600" b="1">
                  <a:latin typeface="+mj-ea"/>
                  <a:ea typeface="+mj-ea"/>
                </a:rPr>
                <a:t>^</a:t>
              </a:r>
              <a:endParaRPr lang="en-US" altLang="zh-CN" sz="1600" b="1" baseline="-25000">
                <a:latin typeface="+mj-ea"/>
                <a:ea typeface="+mj-ea"/>
              </a:endParaRPr>
            </a:p>
          </p:txBody>
        </p:sp>
      </p:grpSp>
      <p:sp>
        <p:nvSpPr>
          <p:cNvPr id="72919" name="Rectangle 215"/>
          <p:cNvSpPr>
            <a:spLocks noChangeArrowheads="1"/>
          </p:cNvSpPr>
          <p:nvPr/>
        </p:nvSpPr>
        <p:spPr bwMode="auto">
          <a:xfrm>
            <a:off x="801858" y="4863475"/>
            <a:ext cx="8091317" cy="1015663"/>
          </a:xfrm>
          <a:prstGeom prst="rect">
            <a:avLst/>
          </a:prstGeom>
          <a:noFill/>
          <a:ln w="9525">
            <a:noFill/>
            <a:miter lim="800000"/>
            <a:headEnd/>
            <a:tailEnd/>
          </a:ln>
          <a:effectLst/>
        </p:spPr>
        <p:txBody>
          <a:bodyPr wrap="square" anchor="ctr">
            <a:spAutoFit/>
          </a:bodyPr>
          <a:lstStyle/>
          <a:p>
            <a:endParaRPr lang="en-US" altLang="zh-CN" sz="1200" dirty="0">
              <a:latin typeface="+mj-ea"/>
              <a:ea typeface="+mj-ea"/>
              <a:cs typeface="Times New Roman" pitchFamily="18" charset="0"/>
            </a:endParaRPr>
          </a:p>
          <a:p>
            <a:pPr eaLnBrk="0" hangingPunct="0"/>
            <a:r>
              <a:rPr lang="en-US" altLang="zh-CN" sz="2400" b="1" dirty="0">
                <a:solidFill>
                  <a:srgbClr val="0000CC"/>
                </a:solidFill>
                <a:latin typeface="+mj-ea"/>
                <a:ea typeface="+mj-ea"/>
                <a:cs typeface="Times New Roman" pitchFamily="18" charset="0"/>
              </a:rPr>
              <a:t>    </a:t>
            </a:r>
            <a:r>
              <a:rPr lang="zh-CN" altLang="en-US" sz="2400" b="1" dirty="0" smtClean="0">
                <a:solidFill>
                  <a:srgbClr val="0000CC"/>
                </a:solidFill>
                <a:latin typeface="+mj-ea"/>
                <a:ea typeface="+mj-ea"/>
                <a:cs typeface="Times New Roman" pitchFamily="18" charset="0"/>
              </a:rPr>
              <a:t>下面介绍</a:t>
            </a:r>
            <a:r>
              <a:rPr lang="zh-CN" altLang="en-US" sz="2400" b="1" dirty="0">
                <a:solidFill>
                  <a:srgbClr val="FF0000"/>
                </a:solidFill>
                <a:latin typeface="+mj-ea"/>
                <a:ea typeface="+mj-ea"/>
                <a:cs typeface="Times New Roman" pitchFamily="18" charset="0"/>
              </a:rPr>
              <a:t>带表头结构</a:t>
            </a:r>
            <a:r>
              <a:rPr lang="zh-CN" altLang="en-US" sz="2400" b="1" dirty="0">
                <a:solidFill>
                  <a:srgbClr val="0000CC"/>
                </a:solidFill>
                <a:latin typeface="+mj-ea"/>
                <a:ea typeface="+mj-ea"/>
                <a:cs typeface="Times New Roman" pitchFamily="18" charset="0"/>
              </a:rPr>
              <a:t>的链表的生成链表算法、链表查找算法、插入一个结点的算法和删除一个结点的算法。</a:t>
            </a:r>
            <a:r>
              <a:rPr lang="zh-CN" altLang="en-US" sz="2400" dirty="0">
                <a:solidFill>
                  <a:srgbClr val="0000CC"/>
                </a:solidFill>
                <a:latin typeface="+mj-ea"/>
                <a:ea typeface="+mj-ea"/>
              </a:rPr>
              <a:t> </a:t>
            </a:r>
          </a:p>
        </p:txBody>
      </p:sp>
      <p:sp>
        <p:nvSpPr>
          <p:cNvPr id="44" name="标题 43"/>
          <p:cNvSpPr>
            <a:spLocks noGrp="1"/>
          </p:cNvSpPr>
          <p:nvPr>
            <p:ph type="title"/>
          </p:nvPr>
        </p:nvSpPr>
        <p:spPr/>
        <p:txBody>
          <a:bodyPr/>
          <a:lstStyle/>
          <a:p>
            <a:r>
              <a:rPr lang="zh-CN" altLang="en-US" dirty="0" smtClean="0">
                <a:solidFill>
                  <a:srgbClr val="006600"/>
                </a:solidFill>
              </a:rPr>
              <a:t>带表头结构的链表</a:t>
            </a:r>
            <a:endParaRPr lang="zh-CN" altLang="en-US" dirty="0"/>
          </a:p>
        </p:txBody>
      </p:sp>
    </p:spTree>
    <p:extLst>
      <p:ext uri="{BB962C8B-B14F-4D97-AF65-F5344CB8AC3E}">
        <p14:creationId xmlns:p14="http://schemas.microsoft.com/office/powerpoint/2010/main" val="947826770"/>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434138" y="3352800"/>
            <a:ext cx="827087" cy="438150"/>
            <a:chOff x="4053" y="2112"/>
            <a:chExt cx="521" cy="276"/>
          </a:xfrm>
        </p:grpSpPr>
        <p:sp>
          <p:nvSpPr>
            <p:cNvPr id="240644" name="Rectangle 4"/>
            <p:cNvSpPr>
              <a:spLocks noChangeArrowheads="1"/>
            </p:cNvSpPr>
            <p:nvPr/>
          </p:nvSpPr>
          <p:spPr bwMode="auto">
            <a:xfrm>
              <a:off x="4053" y="2112"/>
              <a:ext cx="521" cy="276"/>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240645" name="Line 5"/>
            <p:cNvSpPr>
              <a:spLocks noChangeShapeType="1"/>
            </p:cNvSpPr>
            <p:nvPr/>
          </p:nvSpPr>
          <p:spPr bwMode="auto">
            <a:xfrm>
              <a:off x="4400" y="2112"/>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grpSp>
        <p:nvGrpSpPr>
          <p:cNvPr id="3" name="Group 6"/>
          <p:cNvGrpSpPr>
            <a:grpSpLocks/>
          </p:cNvGrpSpPr>
          <p:nvPr/>
        </p:nvGrpSpPr>
        <p:grpSpPr bwMode="auto">
          <a:xfrm>
            <a:off x="7812088" y="3352800"/>
            <a:ext cx="827087" cy="438150"/>
            <a:chOff x="4921" y="2112"/>
            <a:chExt cx="521" cy="276"/>
          </a:xfrm>
        </p:grpSpPr>
        <p:sp>
          <p:nvSpPr>
            <p:cNvPr id="240647" name="Rectangle 7"/>
            <p:cNvSpPr>
              <a:spLocks noChangeArrowheads="1"/>
            </p:cNvSpPr>
            <p:nvPr/>
          </p:nvSpPr>
          <p:spPr bwMode="auto">
            <a:xfrm>
              <a:off x="4921" y="2112"/>
              <a:ext cx="521" cy="276"/>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240648" name="Line 8"/>
            <p:cNvSpPr>
              <a:spLocks noChangeShapeType="1"/>
            </p:cNvSpPr>
            <p:nvPr/>
          </p:nvSpPr>
          <p:spPr bwMode="auto">
            <a:xfrm>
              <a:off x="5269" y="2112"/>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grpSp>
        <p:nvGrpSpPr>
          <p:cNvPr id="4" name="Group 9"/>
          <p:cNvGrpSpPr>
            <a:grpSpLocks/>
          </p:cNvGrpSpPr>
          <p:nvPr/>
        </p:nvGrpSpPr>
        <p:grpSpPr bwMode="auto">
          <a:xfrm>
            <a:off x="6476341" y="4375150"/>
            <a:ext cx="827087" cy="438150"/>
            <a:chOff x="4053" y="2756"/>
            <a:chExt cx="521" cy="276"/>
          </a:xfrm>
        </p:grpSpPr>
        <p:sp>
          <p:nvSpPr>
            <p:cNvPr id="240650" name="Rectangle 10"/>
            <p:cNvSpPr>
              <a:spLocks noChangeArrowheads="1"/>
            </p:cNvSpPr>
            <p:nvPr/>
          </p:nvSpPr>
          <p:spPr bwMode="auto">
            <a:xfrm>
              <a:off x="4053" y="2756"/>
              <a:ext cx="521" cy="276"/>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240651" name="Line 11"/>
            <p:cNvSpPr>
              <a:spLocks noChangeShapeType="1"/>
            </p:cNvSpPr>
            <p:nvPr/>
          </p:nvSpPr>
          <p:spPr bwMode="auto">
            <a:xfrm>
              <a:off x="4400" y="2756"/>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sp>
        <p:nvSpPr>
          <p:cNvPr id="240652" name="Line 12"/>
          <p:cNvSpPr>
            <a:spLocks noChangeShapeType="1"/>
          </p:cNvSpPr>
          <p:nvPr/>
        </p:nvSpPr>
        <p:spPr bwMode="auto">
          <a:xfrm>
            <a:off x="6019800" y="3644900"/>
            <a:ext cx="414338"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240653" name="Line 13"/>
          <p:cNvSpPr>
            <a:spLocks noChangeShapeType="1"/>
          </p:cNvSpPr>
          <p:nvPr/>
        </p:nvSpPr>
        <p:spPr bwMode="auto">
          <a:xfrm>
            <a:off x="7123113" y="3644900"/>
            <a:ext cx="688975"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240654" name="Line 14"/>
          <p:cNvSpPr>
            <a:spLocks noChangeShapeType="1"/>
          </p:cNvSpPr>
          <p:nvPr/>
        </p:nvSpPr>
        <p:spPr bwMode="auto">
          <a:xfrm>
            <a:off x="6019800" y="4667250"/>
            <a:ext cx="414338"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240655" name="Line 15"/>
          <p:cNvSpPr>
            <a:spLocks noChangeShapeType="1"/>
          </p:cNvSpPr>
          <p:nvPr/>
        </p:nvSpPr>
        <p:spPr bwMode="auto">
          <a:xfrm>
            <a:off x="8501063" y="3498850"/>
            <a:ext cx="414337" cy="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240656" name="Line 16"/>
          <p:cNvSpPr>
            <a:spLocks noChangeShapeType="1"/>
          </p:cNvSpPr>
          <p:nvPr/>
        </p:nvSpPr>
        <p:spPr bwMode="auto">
          <a:xfrm>
            <a:off x="8915400" y="3498850"/>
            <a:ext cx="0" cy="73025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240657" name="Line 17"/>
          <p:cNvSpPr>
            <a:spLocks noChangeShapeType="1"/>
          </p:cNvSpPr>
          <p:nvPr/>
        </p:nvSpPr>
        <p:spPr bwMode="auto">
          <a:xfrm flipH="1">
            <a:off x="6157913" y="4229100"/>
            <a:ext cx="2757487" cy="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240658" name="Line 18"/>
          <p:cNvSpPr>
            <a:spLocks noChangeShapeType="1"/>
          </p:cNvSpPr>
          <p:nvPr/>
        </p:nvSpPr>
        <p:spPr bwMode="auto">
          <a:xfrm>
            <a:off x="6157913" y="4229100"/>
            <a:ext cx="0" cy="29210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240659" name="Line 19"/>
          <p:cNvSpPr>
            <a:spLocks noChangeShapeType="1"/>
          </p:cNvSpPr>
          <p:nvPr/>
        </p:nvSpPr>
        <p:spPr bwMode="auto">
          <a:xfrm>
            <a:off x="6157913" y="4521200"/>
            <a:ext cx="276225"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240660" name="Text Box 20"/>
          <p:cNvSpPr txBox="1">
            <a:spLocks noChangeArrowheads="1"/>
          </p:cNvSpPr>
          <p:nvPr/>
        </p:nvSpPr>
        <p:spPr bwMode="auto">
          <a:xfrm>
            <a:off x="5376203" y="3437207"/>
            <a:ext cx="1143000" cy="336550"/>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mj-ea"/>
                <a:ea typeface="+mj-ea"/>
              </a:rPr>
              <a:t>head</a:t>
            </a:r>
          </a:p>
        </p:txBody>
      </p:sp>
      <p:sp>
        <p:nvSpPr>
          <p:cNvPr id="240661" name="Text Box 21"/>
          <p:cNvSpPr txBox="1">
            <a:spLocks noChangeArrowheads="1"/>
          </p:cNvSpPr>
          <p:nvPr/>
        </p:nvSpPr>
        <p:spPr bwMode="auto">
          <a:xfrm>
            <a:off x="6172200" y="5029200"/>
            <a:ext cx="609600" cy="336550"/>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mj-ea"/>
                <a:ea typeface="+mj-ea"/>
              </a:rPr>
              <a:t>tail</a:t>
            </a:r>
          </a:p>
        </p:txBody>
      </p:sp>
      <p:sp>
        <p:nvSpPr>
          <p:cNvPr id="240662" name="Text Box 22"/>
          <p:cNvSpPr txBox="1">
            <a:spLocks noChangeArrowheads="1"/>
          </p:cNvSpPr>
          <p:nvPr/>
        </p:nvSpPr>
        <p:spPr bwMode="auto">
          <a:xfrm>
            <a:off x="5624732" y="4512213"/>
            <a:ext cx="609600" cy="336550"/>
          </a:xfrm>
          <a:prstGeom prst="rect">
            <a:avLst/>
          </a:prstGeom>
          <a:noFill/>
          <a:ln w="9525">
            <a:noFill/>
            <a:miter lim="800000"/>
            <a:headEnd/>
            <a:tailEnd/>
          </a:ln>
          <a:effectLst/>
        </p:spPr>
        <p:txBody>
          <a:bodyPr>
            <a:spAutoFit/>
          </a:bodyPr>
          <a:lstStyle/>
          <a:p>
            <a:pPr>
              <a:spcBef>
                <a:spcPct val="50000"/>
              </a:spcBef>
            </a:pPr>
            <a:r>
              <a:rPr kumimoji="1" lang="en-US" altLang="zh-CN" sz="1600" b="1" dirty="0">
                <a:latin typeface="+mj-ea"/>
                <a:ea typeface="+mj-ea"/>
              </a:rPr>
              <a:t>p</a:t>
            </a:r>
          </a:p>
        </p:txBody>
      </p:sp>
      <p:sp>
        <p:nvSpPr>
          <p:cNvPr id="240663" name="Rectangle 23"/>
          <p:cNvSpPr>
            <a:spLocks noChangeArrowheads="1"/>
          </p:cNvSpPr>
          <p:nvPr/>
        </p:nvSpPr>
        <p:spPr bwMode="auto">
          <a:xfrm>
            <a:off x="7010400" y="3429000"/>
            <a:ext cx="152400" cy="152400"/>
          </a:xfrm>
          <a:prstGeom prst="rect">
            <a:avLst/>
          </a:prstGeom>
          <a:noFill/>
          <a:ln w="9525">
            <a:noFill/>
            <a:miter lim="800000"/>
            <a:headEnd/>
            <a:tailEnd/>
          </a:ln>
          <a:effectLst/>
        </p:spPr>
        <p:txBody>
          <a:bodyPr wrap="none" anchor="ctr"/>
          <a:lstStyle/>
          <a:p>
            <a:endParaRPr lang="zh-CN" altLang="en-US">
              <a:latin typeface="+mj-ea"/>
              <a:ea typeface="+mj-ea"/>
            </a:endParaRPr>
          </a:p>
        </p:txBody>
      </p:sp>
      <p:sp>
        <p:nvSpPr>
          <p:cNvPr id="240664" name="Rectangle 24"/>
          <p:cNvSpPr>
            <a:spLocks noChangeArrowheads="1"/>
          </p:cNvSpPr>
          <p:nvPr/>
        </p:nvSpPr>
        <p:spPr bwMode="auto">
          <a:xfrm>
            <a:off x="8382000" y="3429000"/>
            <a:ext cx="152400" cy="152400"/>
          </a:xfrm>
          <a:prstGeom prst="rect">
            <a:avLst/>
          </a:prstGeom>
          <a:noFill/>
          <a:ln w="9525">
            <a:noFill/>
            <a:miter lim="800000"/>
            <a:headEnd/>
            <a:tailEnd/>
          </a:ln>
          <a:effectLst/>
        </p:spPr>
        <p:txBody>
          <a:bodyPr wrap="none" anchor="ctr"/>
          <a:lstStyle/>
          <a:p>
            <a:endParaRPr lang="zh-CN" altLang="en-US">
              <a:latin typeface="+mj-ea"/>
              <a:ea typeface="+mj-ea"/>
            </a:endParaRPr>
          </a:p>
        </p:txBody>
      </p:sp>
      <p:sp>
        <p:nvSpPr>
          <p:cNvPr id="240665" name="Text Box 25"/>
          <p:cNvSpPr txBox="1">
            <a:spLocks noChangeArrowheads="1"/>
          </p:cNvSpPr>
          <p:nvPr/>
        </p:nvSpPr>
        <p:spPr bwMode="auto">
          <a:xfrm>
            <a:off x="6443662" y="4437063"/>
            <a:ext cx="758995" cy="338554"/>
          </a:xfrm>
          <a:prstGeom prst="rect">
            <a:avLst/>
          </a:prstGeom>
          <a:noFill/>
          <a:ln w="9525">
            <a:noFill/>
            <a:miter lim="800000"/>
            <a:headEnd/>
            <a:tailEnd/>
          </a:ln>
          <a:effectLst/>
        </p:spPr>
        <p:txBody>
          <a:bodyPr wrap="square">
            <a:spAutoFit/>
          </a:bodyPr>
          <a:lstStyle/>
          <a:p>
            <a:pPr>
              <a:spcBef>
                <a:spcPct val="50000"/>
              </a:spcBef>
            </a:pPr>
            <a:r>
              <a:rPr lang="en-US" altLang="zh-CN" sz="1600" b="1" dirty="0">
                <a:latin typeface="+mj-ea"/>
                <a:ea typeface="+mj-ea"/>
              </a:rPr>
              <a:t>info</a:t>
            </a:r>
            <a:r>
              <a:rPr lang="en-US" altLang="zh-CN" sz="1600" b="1" baseline="-25000" dirty="0">
                <a:latin typeface="+mj-ea"/>
                <a:ea typeface="+mj-ea"/>
              </a:rPr>
              <a:t>1</a:t>
            </a:r>
          </a:p>
        </p:txBody>
      </p:sp>
      <p:sp>
        <p:nvSpPr>
          <p:cNvPr id="240666" name="Line 26"/>
          <p:cNvSpPr>
            <a:spLocks noChangeShapeType="1"/>
          </p:cNvSpPr>
          <p:nvPr/>
        </p:nvSpPr>
        <p:spPr bwMode="auto">
          <a:xfrm flipV="1">
            <a:off x="6553200" y="4800600"/>
            <a:ext cx="0" cy="304800"/>
          </a:xfrm>
          <a:prstGeom prst="line">
            <a:avLst/>
          </a:prstGeom>
          <a:noFill/>
          <a:ln w="9525">
            <a:solidFill>
              <a:schemeClr val="tx1"/>
            </a:solidFill>
            <a:miter lim="800000"/>
            <a:headEnd/>
            <a:tailEnd type="triangle" w="med" len="med"/>
          </a:ln>
          <a:effectLst/>
        </p:spPr>
        <p:txBody>
          <a:bodyPr wrap="none"/>
          <a:lstStyle/>
          <a:p>
            <a:endParaRPr lang="zh-CN" altLang="en-US">
              <a:latin typeface="+mj-ea"/>
              <a:ea typeface="+mj-ea"/>
            </a:endParaRPr>
          </a:p>
        </p:txBody>
      </p:sp>
      <p:sp>
        <p:nvSpPr>
          <p:cNvPr id="240669" name="Rectangle 29"/>
          <p:cNvSpPr>
            <a:spLocks noChangeArrowheads="1"/>
          </p:cNvSpPr>
          <p:nvPr/>
        </p:nvSpPr>
        <p:spPr bwMode="auto">
          <a:xfrm>
            <a:off x="759953" y="2743395"/>
            <a:ext cx="2519363" cy="288925"/>
          </a:xfrm>
          <a:prstGeom prst="rect">
            <a:avLst/>
          </a:prstGeom>
          <a:solidFill>
            <a:srgbClr val="99CCFF"/>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70" name="Rectangle 30"/>
          <p:cNvSpPr>
            <a:spLocks noChangeArrowheads="1"/>
          </p:cNvSpPr>
          <p:nvPr/>
        </p:nvSpPr>
        <p:spPr bwMode="auto">
          <a:xfrm>
            <a:off x="759953" y="3087004"/>
            <a:ext cx="1905000" cy="287337"/>
          </a:xfrm>
          <a:prstGeom prst="rect">
            <a:avLst/>
          </a:prstGeom>
          <a:solidFill>
            <a:srgbClr val="99CCFF"/>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71" name="Text Box 31"/>
          <p:cNvSpPr txBox="1">
            <a:spLocks noChangeArrowheads="1"/>
          </p:cNvSpPr>
          <p:nvPr/>
        </p:nvSpPr>
        <p:spPr bwMode="auto">
          <a:xfrm>
            <a:off x="6372225" y="2708275"/>
            <a:ext cx="609600" cy="336550"/>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mj-ea"/>
                <a:ea typeface="+mj-ea"/>
              </a:rPr>
              <a:t>tail</a:t>
            </a:r>
          </a:p>
        </p:txBody>
      </p:sp>
      <p:sp>
        <p:nvSpPr>
          <p:cNvPr id="240672" name="Line 32"/>
          <p:cNvSpPr>
            <a:spLocks noChangeShapeType="1"/>
          </p:cNvSpPr>
          <p:nvPr/>
        </p:nvSpPr>
        <p:spPr bwMode="auto">
          <a:xfrm>
            <a:off x="6659563" y="2997200"/>
            <a:ext cx="0" cy="360363"/>
          </a:xfrm>
          <a:prstGeom prst="line">
            <a:avLst/>
          </a:prstGeom>
          <a:noFill/>
          <a:ln w="9525">
            <a:solidFill>
              <a:schemeClr val="tx1"/>
            </a:solidFill>
            <a:miter lim="800000"/>
            <a:headEnd/>
            <a:tailEnd type="triangle" w="med" len="med"/>
          </a:ln>
          <a:effectLst/>
        </p:spPr>
        <p:txBody>
          <a:bodyPr wrap="none"/>
          <a:lstStyle/>
          <a:p>
            <a:endParaRPr lang="zh-CN" altLang="en-US">
              <a:latin typeface="+mj-ea"/>
              <a:ea typeface="+mj-ea"/>
            </a:endParaRPr>
          </a:p>
        </p:txBody>
      </p:sp>
      <p:sp>
        <p:nvSpPr>
          <p:cNvPr id="240673" name="Rectangle 33"/>
          <p:cNvSpPr>
            <a:spLocks noChangeArrowheads="1"/>
          </p:cNvSpPr>
          <p:nvPr/>
        </p:nvSpPr>
        <p:spPr bwMode="auto">
          <a:xfrm>
            <a:off x="759953" y="3779593"/>
            <a:ext cx="2519363" cy="288925"/>
          </a:xfrm>
          <a:prstGeom prst="rect">
            <a:avLst/>
          </a:prstGeom>
          <a:solidFill>
            <a:srgbClr val="CCFFCC"/>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74" name="Text Box 34"/>
          <p:cNvSpPr txBox="1">
            <a:spLocks noChangeArrowheads="1"/>
          </p:cNvSpPr>
          <p:nvPr/>
        </p:nvSpPr>
        <p:spPr bwMode="auto">
          <a:xfrm>
            <a:off x="7596188" y="2708275"/>
            <a:ext cx="609600" cy="336550"/>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mj-ea"/>
                <a:ea typeface="+mj-ea"/>
              </a:rPr>
              <a:t>p</a:t>
            </a:r>
          </a:p>
        </p:txBody>
      </p:sp>
      <p:sp>
        <p:nvSpPr>
          <p:cNvPr id="240675" name="Line 35"/>
          <p:cNvSpPr>
            <a:spLocks noChangeShapeType="1"/>
          </p:cNvSpPr>
          <p:nvPr/>
        </p:nvSpPr>
        <p:spPr bwMode="auto">
          <a:xfrm>
            <a:off x="7885113" y="2997200"/>
            <a:ext cx="0" cy="360363"/>
          </a:xfrm>
          <a:prstGeom prst="line">
            <a:avLst/>
          </a:prstGeom>
          <a:noFill/>
          <a:ln w="9525">
            <a:solidFill>
              <a:schemeClr val="tx1"/>
            </a:solidFill>
            <a:miter lim="800000"/>
            <a:headEnd/>
            <a:tailEnd type="triangle" w="med" len="med"/>
          </a:ln>
          <a:effectLst/>
        </p:spPr>
        <p:txBody>
          <a:bodyPr wrap="none"/>
          <a:lstStyle/>
          <a:p>
            <a:endParaRPr lang="zh-CN" altLang="en-US">
              <a:latin typeface="+mj-ea"/>
              <a:ea typeface="+mj-ea"/>
            </a:endParaRPr>
          </a:p>
        </p:txBody>
      </p:sp>
      <p:sp>
        <p:nvSpPr>
          <p:cNvPr id="240676" name="Rectangle 36"/>
          <p:cNvSpPr>
            <a:spLocks noChangeArrowheads="1"/>
          </p:cNvSpPr>
          <p:nvPr/>
        </p:nvSpPr>
        <p:spPr bwMode="auto">
          <a:xfrm>
            <a:off x="759953" y="4455429"/>
            <a:ext cx="2232025" cy="288925"/>
          </a:xfrm>
          <a:prstGeom prst="rect">
            <a:avLst/>
          </a:prstGeom>
          <a:solidFill>
            <a:srgbClr val="CCFFCC"/>
          </a:solidFill>
          <a:ln w="9525">
            <a:solidFill>
              <a:schemeClr val="tx1"/>
            </a:solidFill>
            <a:miter lim="800000"/>
            <a:headEnd/>
            <a:tailEnd/>
          </a:ln>
          <a:effectLst/>
        </p:spPr>
        <p:txBody>
          <a:bodyPr wrap="none" anchor="ctr"/>
          <a:lstStyle/>
          <a:p>
            <a:endParaRPr lang="zh-CN" altLang="en-US">
              <a:latin typeface="+mj-ea"/>
              <a:ea typeface="+mj-ea"/>
            </a:endParaRPr>
          </a:p>
        </p:txBody>
      </p:sp>
      <p:grpSp>
        <p:nvGrpSpPr>
          <p:cNvPr id="5" name="Group 37"/>
          <p:cNvGrpSpPr>
            <a:grpSpLocks/>
          </p:cNvGrpSpPr>
          <p:nvPr/>
        </p:nvGrpSpPr>
        <p:grpSpPr bwMode="auto">
          <a:xfrm>
            <a:off x="7812088" y="3357563"/>
            <a:ext cx="827087" cy="438150"/>
            <a:chOff x="4921" y="2112"/>
            <a:chExt cx="521" cy="276"/>
          </a:xfrm>
        </p:grpSpPr>
        <p:sp>
          <p:nvSpPr>
            <p:cNvPr id="240678" name="Rectangle 38"/>
            <p:cNvSpPr>
              <a:spLocks noChangeArrowheads="1"/>
            </p:cNvSpPr>
            <p:nvPr/>
          </p:nvSpPr>
          <p:spPr bwMode="auto">
            <a:xfrm>
              <a:off x="4921" y="2112"/>
              <a:ext cx="521" cy="276"/>
            </a:xfrm>
            <a:prstGeom prst="rect">
              <a:avLst/>
            </a:prstGeom>
            <a:solidFill>
              <a:schemeClr val="accent1"/>
            </a:solidFill>
            <a:ln w="9525">
              <a:solidFill>
                <a:schemeClr val="tx1"/>
              </a:solidFill>
              <a:miter lim="800000"/>
              <a:headEnd/>
              <a:tailEnd/>
            </a:ln>
          </p:spPr>
          <p:txBody>
            <a:bodyPr/>
            <a:lstStyle/>
            <a:p>
              <a:pPr algn="just" eaLnBrk="0" hangingPunct="0"/>
              <a:r>
                <a:rPr lang="en-US" altLang="zh-CN" sz="1600" b="1">
                  <a:latin typeface="+mj-ea"/>
                  <a:ea typeface="+mj-ea"/>
                </a:rPr>
                <a:t>info</a:t>
              </a:r>
              <a:r>
                <a:rPr lang="en-US" altLang="zh-CN" sz="1600" b="1" baseline="-25000">
                  <a:latin typeface="+mj-ea"/>
                  <a:ea typeface="+mj-ea"/>
                </a:rPr>
                <a:t>0</a:t>
              </a:r>
              <a:endParaRPr lang="en-US" altLang="zh-CN" sz="1600" b="1">
                <a:latin typeface="+mj-ea"/>
                <a:ea typeface="+mj-ea"/>
              </a:endParaRPr>
            </a:p>
          </p:txBody>
        </p:sp>
        <p:sp>
          <p:nvSpPr>
            <p:cNvPr id="240679" name="Line 39"/>
            <p:cNvSpPr>
              <a:spLocks noChangeShapeType="1"/>
            </p:cNvSpPr>
            <p:nvPr/>
          </p:nvSpPr>
          <p:spPr bwMode="auto">
            <a:xfrm>
              <a:off x="5269" y="2112"/>
              <a:ext cx="0" cy="276"/>
            </a:xfrm>
            <a:prstGeom prst="line">
              <a:avLst/>
            </a:prstGeom>
            <a:noFill/>
            <a:ln w="9525">
              <a:solidFill>
                <a:schemeClr val="tx1"/>
              </a:solidFill>
              <a:round/>
              <a:headEnd/>
              <a:tailEnd/>
            </a:ln>
          </p:spPr>
          <p:txBody>
            <a:bodyPr/>
            <a:lstStyle/>
            <a:p>
              <a:endParaRPr lang="zh-CN" altLang="en-US">
                <a:latin typeface="+mj-ea"/>
                <a:ea typeface="+mj-ea"/>
              </a:endParaRPr>
            </a:p>
          </p:txBody>
        </p:sp>
      </p:grpSp>
      <p:sp>
        <p:nvSpPr>
          <p:cNvPr id="240680" name="Rectangle 40"/>
          <p:cNvSpPr>
            <a:spLocks noChangeArrowheads="1"/>
          </p:cNvSpPr>
          <p:nvPr/>
        </p:nvSpPr>
        <p:spPr bwMode="auto">
          <a:xfrm>
            <a:off x="759953" y="4742765"/>
            <a:ext cx="2087563" cy="360363"/>
          </a:xfrm>
          <a:prstGeom prst="rect">
            <a:avLst/>
          </a:prstGeom>
          <a:solidFill>
            <a:srgbClr val="CCFFCC"/>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81" name="Rectangle 41"/>
          <p:cNvSpPr>
            <a:spLocks noChangeArrowheads="1"/>
          </p:cNvSpPr>
          <p:nvPr/>
        </p:nvSpPr>
        <p:spPr bwMode="auto">
          <a:xfrm>
            <a:off x="759952" y="5103128"/>
            <a:ext cx="1079500" cy="358775"/>
          </a:xfrm>
          <a:prstGeom prst="rect">
            <a:avLst/>
          </a:prstGeom>
          <a:solidFill>
            <a:srgbClr val="CCFFCC"/>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82" name="Text Box 42"/>
          <p:cNvSpPr txBox="1">
            <a:spLocks noChangeArrowheads="1"/>
          </p:cNvSpPr>
          <p:nvPr/>
        </p:nvSpPr>
        <p:spPr bwMode="auto">
          <a:xfrm>
            <a:off x="7956550" y="2708275"/>
            <a:ext cx="609600" cy="336550"/>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mj-ea"/>
                <a:ea typeface="+mj-ea"/>
              </a:rPr>
              <a:t>tail</a:t>
            </a:r>
          </a:p>
        </p:txBody>
      </p:sp>
      <p:sp>
        <p:nvSpPr>
          <p:cNvPr id="240683" name="Line 43"/>
          <p:cNvSpPr>
            <a:spLocks noChangeShapeType="1"/>
          </p:cNvSpPr>
          <p:nvPr/>
        </p:nvSpPr>
        <p:spPr bwMode="auto">
          <a:xfrm>
            <a:off x="8172450" y="2997200"/>
            <a:ext cx="0" cy="360363"/>
          </a:xfrm>
          <a:prstGeom prst="line">
            <a:avLst/>
          </a:prstGeom>
          <a:noFill/>
          <a:ln w="9525">
            <a:solidFill>
              <a:schemeClr val="tx1"/>
            </a:solidFill>
            <a:miter lim="800000"/>
            <a:headEnd/>
            <a:tailEnd type="triangle" w="med" len="med"/>
          </a:ln>
          <a:effectLst/>
        </p:spPr>
        <p:txBody>
          <a:bodyPr wrap="none"/>
          <a:lstStyle/>
          <a:p>
            <a:endParaRPr lang="zh-CN" altLang="en-US">
              <a:latin typeface="+mj-ea"/>
              <a:ea typeface="+mj-ea"/>
            </a:endParaRPr>
          </a:p>
        </p:txBody>
      </p:sp>
      <p:sp>
        <p:nvSpPr>
          <p:cNvPr id="240684" name="Rectangle 44"/>
          <p:cNvSpPr>
            <a:spLocks noChangeArrowheads="1"/>
          </p:cNvSpPr>
          <p:nvPr/>
        </p:nvSpPr>
        <p:spPr bwMode="auto">
          <a:xfrm>
            <a:off x="774021" y="3456037"/>
            <a:ext cx="2519363" cy="288925"/>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85" name="Rectangle 45"/>
          <p:cNvSpPr>
            <a:spLocks noChangeArrowheads="1"/>
          </p:cNvSpPr>
          <p:nvPr/>
        </p:nvSpPr>
        <p:spPr bwMode="auto">
          <a:xfrm>
            <a:off x="759660" y="4455429"/>
            <a:ext cx="2321169" cy="285383"/>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86" name="Rectangle 46"/>
          <p:cNvSpPr>
            <a:spLocks noChangeArrowheads="1"/>
          </p:cNvSpPr>
          <p:nvPr/>
        </p:nvSpPr>
        <p:spPr bwMode="auto">
          <a:xfrm>
            <a:off x="759953" y="4756833"/>
            <a:ext cx="2087563" cy="360363"/>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87" name="Rectangle 47"/>
          <p:cNvSpPr>
            <a:spLocks noChangeArrowheads="1"/>
          </p:cNvSpPr>
          <p:nvPr/>
        </p:nvSpPr>
        <p:spPr bwMode="auto">
          <a:xfrm>
            <a:off x="759953" y="5117196"/>
            <a:ext cx="1079500" cy="358775"/>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88" name="Rectangle 48"/>
          <p:cNvSpPr>
            <a:spLocks noChangeArrowheads="1"/>
          </p:cNvSpPr>
          <p:nvPr/>
        </p:nvSpPr>
        <p:spPr bwMode="auto">
          <a:xfrm>
            <a:off x="745885" y="5463491"/>
            <a:ext cx="2663825" cy="287338"/>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89" name="Text Box 49"/>
          <p:cNvSpPr txBox="1">
            <a:spLocks noChangeArrowheads="1"/>
          </p:cNvSpPr>
          <p:nvPr/>
        </p:nvSpPr>
        <p:spPr bwMode="auto">
          <a:xfrm>
            <a:off x="7019925" y="4437063"/>
            <a:ext cx="215900" cy="336550"/>
          </a:xfrm>
          <a:prstGeom prst="rect">
            <a:avLst/>
          </a:prstGeom>
          <a:noFill/>
          <a:ln w="9525">
            <a:noFill/>
            <a:miter lim="800000"/>
            <a:headEnd/>
            <a:tailEnd/>
          </a:ln>
          <a:effectLst/>
        </p:spPr>
        <p:txBody>
          <a:bodyPr>
            <a:spAutoFit/>
          </a:bodyPr>
          <a:lstStyle/>
          <a:p>
            <a:pPr>
              <a:spcBef>
                <a:spcPct val="50000"/>
              </a:spcBef>
            </a:pPr>
            <a:r>
              <a:rPr lang="en-US" altLang="zh-CN" sz="1600" b="1">
                <a:latin typeface="+mj-ea"/>
                <a:ea typeface="+mj-ea"/>
              </a:rPr>
              <a:t>^</a:t>
            </a:r>
            <a:endParaRPr lang="en-US" altLang="zh-CN" sz="1600" b="1" baseline="-25000">
              <a:latin typeface="+mj-ea"/>
              <a:ea typeface="+mj-ea"/>
            </a:endParaRPr>
          </a:p>
        </p:txBody>
      </p:sp>
      <p:sp>
        <p:nvSpPr>
          <p:cNvPr id="240690" name="Rectangle 50"/>
          <p:cNvSpPr>
            <a:spLocks noChangeArrowheads="1"/>
          </p:cNvSpPr>
          <p:nvPr/>
        </p:nvSpPr>
        <p:spPr bwMode="auto">
          <a:xfrm>
            <a:off x="831390" y="6083057"/>
            <a:ext cx="2089150" cy="360363"/>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240691" name="Text Box 51"/>
          <p:cNvSpPr txBox="1">
            <a:spLocks noChangeArrowheads="1"/>
          </p:cNvSpPr>
          <p:nvPr/>
        </p:nvSpPr>
        <p:spPr bwMode="auto">
          <a:xfrm>
            <a:off x="700995" y="1256467"/>
            <a:ext cx="5029200" cy="5601533"/>
          </a:xfrm>
          <a:prstGeom prst="rect">
            <a:avLst/>
          </a:prstGeom>
          <a:noFill/>
          <a:ln w="9525">
            <a:noFill/>
            <a:miter lim="800000"/>
            <a:headEnd/>
            <a:tailEnd/>
          </a:ln>
          <a:effectLst/>
        </p:spPr>
        <p:txBody>
          <a:bodyPr>
            <a:spAutoFit/>
          </a:bodyPr>
          <a:lstStyle/>
          <a:p>
            <a:pPr algn="just"/>
            <a:r>
              <a:rPr kumimoji="1" lang="en-US" altLang="zh-CN" sz="2800" b="1" dirty="0" smtClean="0">
                <a:solidFill>
                  <a:srgbClr val="006600"/>
                </a:solidFill>
                <a:latin typeface="+mj-ea"/>
                <a:ea typeface="+mj-ea"/>
              </a:rPr>
              <a:t> </a:t>
            </a:r>
            <a:endParaRPr kumimoji="1" lang="zh-CN" altLang="en-US" sz="2800" b="1" dirty="0">
              <a:solidFill>
                <a:srgbClr val="006600"/>
              </a:solidFill>
              <a:latin typeface="+mj-ea"/>
              <a:ea typeface="+mj-ea"/>
            </a:endParaRPr>
          </a:p>
          <a:p>
            <a:pPr algn="just"/>
            <a:r>
              <a:rPr kumimoji="1" lang="en-US" altLang="zh-CN" sz="2200" b="1" dirty="0">
                <a:latin typeface="+mj-ea"/>
                <a:ea typeface="+mj-ea"/>
              </a:rPr>
              <a:t>node *</a:t>
            </a:r>
            <a:r>
              <a:rPr kumimoji="1" lang="en-US" altLang="zh-CN" sz="2200" b="1" dirty="0" err="1">
                <a:latin typeface="+mj-ea"/>
                <a:ea typeface="+mj-ea"/>
              </a:rPr>
              <a:t>createdown</a:t>
            </a:r>
            <a:r>
              <a:rPr kumimoji="1" lang="en-US" altLang="zh-CN" sz="2200" b="1" dirty="0">
                <a:latin typeface="+mj-ea"/>
                <a:ea typeface="+mj-ea"/>
              </a:rPr>
              <a:t>(){  </a:t>
            </a:r>
          </a:p>
          <a:p>
            <a:pPr algn="just"/>
            <a:r>
              <a:rPr kumimoji="1" lang="en-US" altLang="zh-CN" sz="2200" b="1" dirty="0">
                <a:latin typeface="+mj-ea"/>
                <a:ea typeface="+mj-ea"/>
              </a:rPr>
              <a:t>Datatype data;</a:t>
            </a:r>
          </a:p>
          <a:p>
            <a:pPr algn="just"/>
            <a:r>
              <a:rPr kumimoji="1" lang="en-US" altLang="zh-CN" sz="2200" b="1" dirty="0">
                <a:latin typeface="+mj-ea"/>
                <a:ea typeface="+mj-ea"/>
              </a:rPr>
              <a:t>Node*head,*tail,*p;                       </a:t>
            </a:r>
          </a:p>
          <a:p>
            <a:pPr algn="just"/>
            <a:r>
              <a:rPr kumimoji="1" lang="en-US" altLang="zh-CN" sz="2200" b="1" dirty="0">
                <a:latin typeface="+mj-ea"/>
                <a:ea typeface="+mj-ea"/>
              </a:rPr>
              <a:t>head=new node; </a:t>
            </a:r>
            <a:r>
              <a:rPr kumimoji="1" lang="en-US" altLang="zh-CN" sz="2200" b="1" dirty="0">
                <a:solidFill>
                  <a:srgbClr val="0000CC"/>
                </a:solidFill>
                <a:latin typeface="+mj-ea"/>
                <a:ea typeface="+mj-ea"/>
              </a:rPr>
              <a:t>//</a:t>
            </a:r>
            <a:r>
              <a:rPr kumimoji="1" lang="zh-CN" altLang="en-US" sz="2200" b="1" dirty="0">
                <a:solidFill>
                  <a:srgbClr val="0000CC"/>
                </a:solidFill>
                <a:latin typeface="+mj-ea"/>
                <a:ea typeface="+mj-ea"/>
              </a:rPr>
              <a:t>建立链表头结点</a:t>
            </a:r>
            <a:r>
              <a:rPr kumimoji="1" lang="zh-CN" altLang="en-US" sz="2200" b="1" dirty="0">
                <a:latin typeface="+mj-ea"/>
                <a:ea typeface="+mj-ea"/>
              </a:rPr>
              <a:t>  </a:t>
            </a:r>
          </a:p>
          <a:p>
            <a:pPr algn="just"/>
            <a:r>
              <a:rPr kumimoji="1" lang="en-US" altLang="zh-CN" sz="2200" b="1" dirty="0">
                <a:latin typeface="+mj-ea"/>
                <a:ea typeface="+mj-ea"/>
              </a:rPr>
              <a:t>tail=head;</a:t>
            </a:r>
          </a:p>
          <a:p>
            <a:pPr algn="just"/>
            <a:r>
              <a:rPr kumimoji="1" lang="en-US" altLang="zh-CN" sz="2200" b="1" dirty="0">
                <a:solidFill>
                  <a:srgbClr val="0000CC"/>
                </a:solidFill>
                <a:latin typeface="+mj-ea"/>
                <a:ea typeface="+mj-ea"/>
              </a:rPr>
              <a:t>while</a:t>
            </a:r>
            <a:r>
              <a:rPr kumimoji="1" lang="en-US" altLang="zh-CN" sz="2200" b="1" dirty="0">
                <a:latin typeface="+mj-ea"/>
                <a:ea typeface="+mj-ea"/>
              </a:rPr>
              <a:t>(</a:t>
            </a:r>
            <a:r>
              <a:rPr kumimoji="1" lang="en-US" altLang="zh-CN" sz="2200" b="1" dirty="0" err="1">
                <a:latin typeface="+mj-ea"/>
                <a:ea typeface="+mj-ea"/>
              </a:rPr>
              <a:t>cin</a:t>
            </a:r>
            <a:r>
              <a:rPr kumimoji="1" lang="en-US" altLang="zh-CN" sz="2200" b="1" dirty="0">
                <a:latin typeface="+mj-ea"/>
                <a:ea typeface="+mj-ea"/>
              </a:rPr>
              <a:t>&gt;&gt;data){	   </a:t>
            </a:r>
            <a:r>
              <a:rPr kumimoji="1" lang="en-US" altLang="zh-CN" sz="2200" b="1" dirty="0" smtClean="0">
                <a:solidFill>
                  <a:srgbClr val="0000CC"/>
                </a:solidFill>
                <a:latin typeface="+mj-ea"/>
                <a:ea typeface="+mj-ea"/>
              </a:rPr>
              <a:t>//^Z</a:t>
            </a:r>
            <a:r>
              <a:rPr kumimoji="1" lang="zh-CN" altLang="en-US" sz="2200" b="1" dirty="0" smtClean="0">
                <a:solidFill>
                  <a:srgbClr val="0000CC"/>
                </a:solidFill>
                <a:latin typeface="+mj-ea"/>
                <a:ea typeface="+mj-ea"/>
              </a:rPr>
              <a:t>结束</a:t>
            </a:r>
            <a:r>
              <a:rPr kumimoji="1" lang="zh-CN" altLang="en-US" sz="2200" b="1" dirty="0" smtClean="0">
                <a:latin typeface="+mj-ea"/>
                <a:ea typeface="+mj-ea"/>
              </a:rPr>
              <a:t>   </a:t>
            </a:r>
            <a:endParaRPr kumimoji="1" lang="zh-CN" altLang="en-US" sz="2200" b="1" dirty="0">
              <a:latin typeface="+mj-ea"/>
              <a:ea typeface="+mj-ea"/>
            </a:endParaRPr>
          </a:p>
          <a:p>
            <a:pPr algn="just"/>
            <a:r>
              <a:rPr kumimoji="1" lang="en-US" altLang="zh-CN" sz="2200" b="1" dirty="0">
                <a:latin typeface="+mj-ea"/>
                <a:ea typeface="+mj-ea"/>
              </a:rPr>
              <a:t>p=</a:t>
            </a:r>
            <a:r>
              <a:rPr kumimoji="1" lang="en-US" altLang="zh-CN" sz="2200" b="1" dirty="0">
                <a:solidFill>
                  <a:srgbClr val="0000CC"/>
                </a:solidFill>
                <a:latin typeface="+mj-ea"/>
                <a:ea typeface="+mj-ea"/>
              </a:rPr>
              <a:t>new</a:t>
            </a:r>
            <a:r>
              <a:rPr kumimoji="1" lang="en-US" altLang="zh-CN" sz="2200" b="1" dirty="0">
                <a:latin typeface="+mj-ea"/>
                <a:ea typeface="+mj-ea"/>
              </a:rPr>
              <a:t>(node);</a:t>
            </a:r>
          </a:p>
          <a:p>
            <a:pPr algn="just"/>
            <a:r>
              <a:rPr kumimoji="1" lang="en-US" altLang="zh-CN" sz="2200" b="1" dirty="0">
                <a:latin typeface="+mj-ea"/>
                <a:ea typeface="+mj-ea"/>
              </a:rPr>
              <a:t>//</a:t>
            </a:r>
            <a:r>
              <a:rPr kumimoji="1" lang="zh-CN" altLang="en-US" sz="2200" b="1" dirty="0">
                <a:latin typeface="+mj-ea"/>
                <a:ea typeface="+mj-ea"/>
              </a:rPr>
              <a:t>每输入一个数申请一个结点</a:t>
            </a:r>
          </a:p>
          <a:p>
            <a:pPr algn="just"/>
            <a:r>
              <a:rPr kumimoji="1" lang="en-US" altLang="zh-CN" sz="2200" b="1" dirty="0">
                <a:latin typeface="+mj-ea"/>
                <a:ea typeface="+mj-ea"/>
              </a:rPr>
              <a:t>p-&gt;info=data;    </a:t>
            </a:r>
            <a:r>
              <a:rPr kumimoji="1" lang="en-US" altLang="zh-CN" sz="2200" b="1" dirty="0">
                <a:solidFill>
                  <a:srgbClr val="0000CC"/>
                </a:solidFill>
                <a:latin typeface="+mj-ea"/>
                <a:ea typeface="+mj-ea"/>
              </a:rPr>
              <a:t>//</a:t>
            </a:r>
            <a:r>
              <a:rPr kumimoji="1" lang="zh-CN" altLang="en-US" sz="2200" b="1" dirty="0">
                <a:solidFill>
                  <a:srgbClr val="0000CC"/>
                </a:solidFill>
                <a:latin typeface="+mj-ea"/>
                <a:ea typeface="+mj-ea"/>
              </a:rPr>
              <a:t>添入数据</a:t>
            </a:r>
          </a:p>
          <a:p>
            <a:pPr algn="just"/>
            <a:r>
              <a:rPr kumimoji="1" lang="en-US" altLang="zh-CN" sz="2200" b="1" dirty="0">
                <a:latin typeface="+mj-ea"/>
                <a:ea typeface="+mj-ea"/>
              </a:rPr>
              <a:t>tail-&gt;link= p;  </a:t>
            </a:r>
            <a:r>
              <a:rPr kumimoji="1" lang="en-US" altLang="zh-CN" sz="2200" b="1" dirty="0">
                <a:solidFill>
                  <a:srgbClr val="0000CC"/>
                </a:solidFill>
                <a:latin typeface="+mj-ea"/>
                <a:ea typeface="+mj-ea"/>
              </a:rPr>
              <a:t>//</a:t>
            </a:r>
            <a:r>
              <a:rPr kumimoji="1" lang="zh-CN" altLang="en-US" sz="2200" b="1" dirty="0">
                <a:solidFill>
                  <a:srgbClr val="0000CC"/>
                </a:solidFill>
                <a:latin typeface="+mj-ea"/>
                <a:ea typeface="+mj-ea"/>
              </a:rPr>
              <a:t>新结点接到链尾</a:t>
            </a:r>
            <a:r>
              <a:rPr kumimoji="1" lang="zh-CN" altLang="en-US" sz="2200" dirty="0">
                <a:latin typeface="+mj-ea"/>
                <a:ea typeface="+mj-ea"/>
              </a:rPr>
              <a:t> </a:t>
            </a:r>
            <a:endParaRPr kumimoji="1" lang="zh-CN" altLang="en-US" sz="2200" b="1" dirty="0">
              <a:latin typeface="+mj-ea"/>
              <a:ea typeface="+mj-ea"/>
            </a:endParaRPr>
          </a:p>
          <a:p>
            <a:pPr algn="just"/>
            <a:r>
              <a:rPr kumimoji="1" lang="en-US" altLang="zh-CN" sz="2200" b="1" dirty="0">
                <a:latin typeface="+mj-ea"/>
                <a:ea typeface="+mj-ea"/>
              </a:rPr>
              <a:t>tail=p; } </a:t>
            </a:r>
            <a:r>
              <a:rPr kumimoji="1" lang="en-US" altLang="zh-CN" sz="2200" b="1" dirty="0">
                <a:solidFill>
                  <a:srgbClr val="0000CC"/>
                </a:solidFill>
                <a:latin typeface="+mj-ea"/>
                <a:ea typeface="+mj-ea"/>
              </a:rPr>
              <a:t>//</a:t>
            </a:r>
            <a:r>
              <a:rPr kumimoji="1" lang="zh-CN" altLang="en-US" sz="2200" b="1" dirty="0">
                <a:solidFill>
                  <a:srgbClr val="0000CC"/>
                </a:solidFill>
                <a:latin typeface="+mj-ea"/>
                <a:ea typeface="+mj-ea"/>
              </a:rPr>
              <a:t>尾指针到链尾</a:t>
            </a:r>
            <a:r>
              <a:rPr kumimoji="1" lang="zh-CN" altLang="en-US" sz="2200" dirty="0">
                <a:latin typeface="+mj-ea"/>
                <a:ea typeface="+mj-ea"/>
              </a:rPr>
              <a:t> </a:t>
            </a:r>
            <a:r>
              <a:rPr kumimoji="1" lang="zh-CN" altLang="en-US" sz="2200" b="1" dirty="0">
                <a:latin typeface="+mj-ea"/>
                <a:ea typeface="+mj-ea"/>
              </a:rPr>
              <a:t>   </a:t>
            </a:r>
          </a:p>
          <a:p>
            <a:pPr algn="just"/>
            <a:r>
              <a:rPr kumimoji="1" lang="en-US" altLang="zh-CN" sz="2200" b="1" dirty="0">
                <a:latin typeface="+mj-ea"/>
                <a:ea typeface="+mj-ea"/>
              </a:rPr>
              <a:t>tail-&gt;link=NULL;</a:t>
            </a:r>
          </a:p>
          <a:p>
            <a:pPr algn="just"/>
            <a:r>
              <a:rPr kumimoji="1" lang="en-US" altLang="zh-CN" sz="2200" b="1" dirty="0">
                <a:latin typeface="+mj-ea"/>
                <a:ea typeface="+mj-ea"/>
              </a:rPr>
              <a:t>//</a:t>
            </a:r>
            <a:r>
              <a:rPr kumimoji="1" lang="zh-CN" altLang="en-US" sz="2200" b="1" dirty="0">
                <a:latin typeface="+mj-ea"/>
                <a:ea typeface="+mj-ea"/>
              </a:rPr>
              <a:t>链尾加空指针，表示链结束</a:t>
            </a:r>
          </a:p>
          <a:p>
            <a:pPr algn="just"/>
            <a:r>
              <a:rPr kumimoji="1" lang="zh-CN" altLang="en-US" sz="2200" dirty="0">
                <a:solidFill>
                  <a:srgbClr val="0000CC"/>
                </a:solidFill>
                <a:latin typeface="+mj-ea"/>
                <a:ea typeface="+mj-ea"/>
              </a:rPr>
              <a:t> </a:t>
            </a:r>
            <a:r>
              <a:rPr kumimoji="1" lang="en-US" altLang="zh-CN" sz="2200" b="1" dirty="0">
                <a:solidFill>
                  <a:srgbClr val="0000CC"/>
                </a:solidFill>
                <a:latin typeface="+mj-ea"/>
                <a:ea typeface="+mj-ea"/>
              </a:rPr>
              <a:t>return</a:t>
            </a:r>
            <a:r>
              <a:rPr kumimoji="1" lang="en-US" altLang="zh-CN" sz="2200" b="1" dirty="0">
                <a:latin typeface="+mj-ea"/>
                <a:ea typeface="+mj-ea"/>
              </a:rPr>
              <a:t> head;     </a:t>
            </a:r>
            <a:r>
              <a:rPr kumimoji="1" lang="en-US" altLang="zh-CN" sz="2200" b="1" dirty="0">
                <a:solidFill>
                  <a:srgbClr val="0000CC"/>
                </a:solidFill>
                <a:latin typeface="+mj-ea"/>
                <a:ea typeface="+mj-ea"/>
              </a:rPr>
              <a:t>//</a:t>
            </a:r>
            <a:r>
              <a:rPr kumimoji="1" lang="zh-CN" altLang="en-US" sz="2200" b="1" dirty="0">
                <a:solidFill>
                  <a:srgbClr val="0000CC"/>
                </a:solidFill>
                <a:latin typeface="+mj-ea"/>
                <a:ea typeface="+mj-ea"/>
              </a:rPr>
              <a:t>返回头指针</a:t>
            </a:r>
          </a:p>
          <a:p>
            <a:pPr algn="just"/>
            <a:r>
              <a:rPr kumimoji="1" lang="en-US" altLang="zh-CN" sz="2200" b="1" dirty="0">
                <a:latin typeface="+mj-ea"/>
                <a:ea typeface="+mj-ea"/>
              </a:rPr>
              <a:t>}      </a:t>
            </a:r>
          </a:p>
        </p:txBody>
      </p:sp>
      <p:sp>
        <p:nvSpPr>
          <p:cNvPr id="52" name="标题 51"/>
          <p:cNvSpPr>
            <a:spLocks noGrp="1"/>
          </p:cNvSpPr>
          <p:nvPr>
            <p:ph type="title"/>
          </p:nvPr>
        </p:nvSpPr>
        <p:spPr/>
        <p:txBody>
          <a:bodyPr/>
          <a:lstStyle/>
          <a:p>
            <a:r>
              <a:rPr kumimoji="1" lang="zh-CN" altLang="en-US" dirty="0" smtClean="0">
                <a:solidFill>
                  <a:srgbClr val="006600"/>
                </a:solidFill>
              </a:rPr>
              <a:t>向后生成链表算法</a:t>
            </a:r>
            <a:endParaRPr lang="zh-CN" altLang="en-US" dirty="0"/>
          </a:p>
        </p:txBody>
      </p:sp>
    </p:spTree>
    <p:extLst>
      <p:ext uri="{BB962C8B-B14F-4D97-AF65-F5344CB8AC3E}">
        <p14:creationId xmlns:p14="http://schemas.microsoft.com/office/powerpoint/2010/main" val="90829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69"/>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grpId="0" nodeType="afterEffect">
                                  <p:stCondLst>
                                    <p:cond delay="0"/>
                                  </p:stCondLst>
                                  <p:childTnLst>
                                    <p:set>
                                      <p:cBhvr>
                                        <p:cTn id="9" dur="1" fill="hold">
                                          <p:stCondLst>
                                            <p:cond delay="0"/>
                                          </p:stCondLst>
                                        </p:cTn>
                                        <p:tgtEl>
                                          <p:spTgt spid="240660"/>
                                        </p:tgtEl>
                                        <p:attrNameLst>
                                          <p:attrName>style.visibility</p:attrName>
                                        </p:attrNameLst>
                                      </p:cBhvr>
                                      <p:to>
                                        <p:strVal val="visible"/>
                                      </p:to>
                                    </p:set>
                                    <p:animEffect transition="in" filter="slide(fromBottom)">
                                      <p:cBhvr>
                                        <p:cTn id="10" dur="500"/>
                                        <p:tgtEl>
                                          <p:spTgt spid="240660"/>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240652"/>
                                        </p:tgtEl>
                                        <p:attrNameLst>
                                          <p:attrName>style.visibility</p:attrName>
                                        </p:attrNameLst>
                                      </p:cBhvr>
                                      <p:to>
                                        <p:strVal val="visible"/>
                                      </p:to>
                                    </p:set>
                                    <p:animEffect transition="in" filter="slide(fromBottom)">
                                      <p:cBhvr>
                                        <p:cTn id="14" dur="500"/>
                                        <p:tgtEl>
                                          <p:spTgt spid="240652"/>
                                        </p:tgtEl>
                                      </p:cBhvr>
                                    </p:animEffect>
                                  </p:childTnLst>
                                </p:cTn>
                              </p:par>
                            </p:childTnLst>
                          </p:cTn>
                        </p:par>
                        <p:par>
                          <p:cTn id="15" fill="hold">
                            <p:stCondLst>
                              <p:cond delay="1500"/>
                            </p:stCondLst>
                            <p:childTnLst>
                              <p:par>
                                <p:cTn id="16" presetID="12" presetClass="entr" presetSubtype="4"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40670"/>
                                        </p:tgtEl>
                                        <p:attrNameLst>
                                          <p:attrName>style.visibility</p:attrName>
                                        </p:attrNameLst>
                                      </p:cBhvr>
                                      <p:to>
                                        <p:strVal val="visible"/>
                                      </p:to>
                                    </p:set>
                                    <p:animEffect transition="in" filter="slide(fromBottom)">
                                      <p:cBhvr>
                                        <p:cTn id="23" dur="500"/>
                                        <p:tgtEl>
                                          <p:spTgt spid="240670"/>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40671"/>
                                        </p:tgtEl>
                                        <p:attrNameLst>
                                          <p:attrName>style.visibility</p:attrName>
                                        </p:attrNameLst>
                                      </p:cBhvr>
                                      <p:to>
                                        <p:strVal val="visible"/>
                                      </p:to>
                                    </p:se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240672"/>
                                        </p:tgtEl>
                                        <p:attrNameLst>
                                          <p:attrName>style.visibility</p:attrName>
                                        </p:attrNameLst>
                                      </p:cBhvr>
                                      <p:to>
                                        <p:strVal val="visible"/>
                                      </p:to>
                                    </p:set>
                                    <p:animEffect transition="in" filter="slide(fromBottom)">
                                      <p:cBhvr>
                                        <p:cTn id="30" dur="500"/>
                                        <p:tgtEl>
                                          <p:spTgt spid="24067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0673"/>
                                        </p:tgtEl>
                                        <p:attrNameLst>
                                          <p:attrName>style.visibility</p:attrName>
                                        </p:attrNameLst>
                                      </p:cBhvr>
                                      <p:to>
                                        <p:strVal val="visible"/>
                                      </p:to>
                                    </p:set>
                                  </p:childTnLst>
                                </p:cTn>
                              </p:par>
                            </p:childTnLst>
                          </p:cTn>
                        </p:par>
                        <p:par>
                          <p:cTn id="35" fill="hold">
                            <p:stCondLst>
                              <p:cond delay="500"/>
                            </p:stCondLst>
                            <p:childTnLst>
                              <p:par>
                                <p:cTn id="36" presetID="12" presetClass="entr" presetSubtype="4" fill="hold" grpId="0" nodeType="afterEffect">
                                  <p:stCondLst>
                                    <p:cond delay="0"/>
                                  </p:stCondLst>
                                  <p:childTnLst>
                                    <p:set>
                                      <p:cBhvr>
                                        <p:cTn id="37" dur="1" fill="hold">
                                          <p:stCondLst>
                                            <p:cond delay="0"/>
                                          </p:stCondLst>
                                        </p:cTn>
                                        <p:tgtEl>
                                          <p:spTgt spid="240674"/>
                                        </p:tgtEl>
                                        <p:attrNameLst>
                                          <p:attrName>style.visibility</p:attrName>
                                        </p:attrNameLst>
                                      </p:cBhvr>
                                      <p:to>
                                        <p:strVal val="visible"/>
                                      </p:to>
                                    </p:set>
                                    <p:animEffect transition="in" filter="slide(fromBottom)">
                                      <p:cBhvr>
                                        <p:cTn id="38" dur="500"/>
                                        <p:tgtEl>
                                          <p:spTgt spid="240674"/>
                                        </p:tgtEl>
                                      </p:cBhvr>
                                    </p:animEffect>
                                  </p:childTnLst>
                                </p:cTn>
                              </p:par>
                            </p:childTnLst>
                          </p:cTn>
                        </p:par>
                        <p:par>
                          <p:cTn id="39" fill="hold">
                            <p:stCondLst>
                              <p:cond delay="1000"/>
                            </p:stCondLst>
                            <p:childTnLst>
                              <p:par>
                                <p:cTn id="40" presetID="12" presetClass="entr" presetSubtype="4" fill="hold" grpId="0" nodeType="afterEffect">
                                  <p:stCondLst>
                                    <p:cond delay="0"/>
                                  </p:stCondLst>
                                  <p:childTnLst>
                                    <p:set>
                                      <p:cBhvr>
                                        <p:cTn id="41" dur="1" fill="hold">
                                          <p:stCondLst>
                                            <p:cond delay="0"/>
                                          </p:stCondLst>
                                        </p:cTn>
                                        <p:tgtEl>
                                          <p:spTgt spid="240675"/>
                                        </p:tgtEl>
                                        <p:attrNameLst>
                                          <p:attrName>style.visibility</p:attrName>
                                        </p:attrNameLst>
                                      </p:cBhvr>
                                      <p:to>
                                        <p:strVal val="visible"/>
                                      </p:to>
                                    </p:set>
                                    <p:animEffect transition="in" filter="slide(fromBottom)">
                                      <p:cBhvr>
                                        <p:cTn id="42" dur="500"/>
                                        <p:tgtEl>
                                          <p:spTgt spid="240675"/>
                                        </p:tgtEl>
                                      </p:cBhvr>
                                    </p:animEffect>
                                  </p:childTnLst>
                                </p:cTn>
                              </p:par>
                            </p:childTnLst>
                          </p:cTn>
                        </p:par>
                        <p:par>
                          <p:cTn id="43" fill="hold">
                            <p:stCondLst>
                              <p:cond delay="1500"/>
                            </p:stCondLst>
                            <p:childTnLst>
                              <p:par>
                                <p:cTn id="44" presetID="12" presetClass="entr" presetSubtype="4"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slide(fromBottom)">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0676"/>
                                        </p:tgtEl>
                                        <p:attrNameLst>
                                          <p:attrName>style.visibility</p:attrName>
                                        </p:attrNameLst>
                                      </p:cBhvr>
                                      <p:to>
                                        <p:strVal val="visible"/>
                                      </p:to>
                                    </p:set>
                                  </p:childTnLst>
                                </p:cTn>
                              </p:par>
                            </p:childTnLst>
                          </p:cTn>
                        </p:par>
                        <p:par>
                          <p:cTn id="51" fill="hold">
                            <p:stCondLst>
                              <p:cond delay="500"/>
                            </p:stCondLst>
                            <p:childTnLst>
                              <p:par>
                                <p:cTn id="52" presetID="12" presetClass="entr" presetSubtype="4"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slide(fromBottom)">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40680"/>
                                        </p:tgtEl>
                                        <p:attrNameLst>
                                          <p:attrName>style.visibility</p:attrName>
                                        </p:attrNameLst>
                                      </p:cBhvr>
                                      <p:to>
                                        <p:strVal val="visible"/>
                                      </p:to>
                                    </p:set>
                                  </p:childTnLst>
                                </p:cTn>
                              </p:par>
                            </p:childTnLst>
                          </p:cTn>
                        </p:par>
                        <p:par>
                          <p:cTn id="59" fill="hold">
                            <p:stCondLst>
                              <p:cond delay="500"/>
                            </p:stCondLst>
                            <p:childTnLst>
                              <p:par>
                                <p:cTn id="60" presetID="12" presetClass="entr" presetSubtype="4" fill="hold" grpId="0" nodeType="afterEffect">
                                  <p:stCondLst>
                                    <p:cond delay="0"/>
                                  </p:stCondLst>
                                  <p:childTnLst>
                                    <p:set>
                                      <p:cBhvr>
                                        <p:cTn id="61" dur="1" fill="hold">
                                          <p:stCondLst>
                                            <p:cond delay="0"/>
                                          </p:stCondLst>
                                        </p:cTn>
                                        <p:tgtEl>
                                          <p:spTgt spid="240653"/>
                                        </p:tgtEl>
                                        <p:attrNameLst>
                                          <p:attrName>style.visibility</p:attrName>
                                        </p:attrNameLst>
                                      </p:cBhvr>
                                      <p:to>
                                        <p:strVal val="visible"/>
                                      </p:to>
                                    </p:set>
                                    <p:animEffect transition="in" filter="slide(fromBottom)">
                                      <p:cBhvr>
                                        <p:cTn id="62" dur="500"/>
                                        <p:tgtEl>
                                          <p:spTgt spid="24065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0681"/>
                                        </p:tgtEl>
                                        <p:attrNameLst>
                                          <p:attrName>style.visibility</p:attrName>
                                        </p:attrNameLst>
                                      </p:cBhvr>
                                      <p:to>
                                        <p:strVal val="visible"/>
                                      </p:to>
                                    </p:set>
                                  </p:childTnLst>
                                </p:cTn>
                              </p:par>
                            </p:childTnLst>
                          </p:cTn>
                        </p:par>
                        <p:par>
                          <p:cTn id="67" fill="hold">
                            <p:stCondLst>
                              <p:cond delay="500"/>
                            </p:stCondLst>
                            <p:childTnLst>
                              <p:par>
                                <p:cTn id="68" presetID="12" presetClass="exit" presetSubtype="4" fill="hold" grpId="1" nodeType="afterEffect">
                                  <p:stCondLst>
                                    <p:cond delay="0"/>
                                  </p:stCondLst>
                                  <p:childTnLst>
                                    <p:animEffect transition="out" filter="slide(fromBottom)">
                                      <p:cBhvr>
                                        <p:cTn id="69" dur="500"/>
                                        <p:tgtEl>
                                          <p:spTgt spid="240671"/>
                                        </p:tgtEl>
                                      </p:cBhvr>
                                    </p:animEffect>
                                    <p:set>
                                      <p:cBhvr>
                                        <p:cTn id="70" dur="1" fill="hold">
                                          <p:stCondLst>
                                            <p:cond delay="499"/>
                                          </p:stCondLst>
                                        </p:cTn>
                                        <p:tgtEl>
                                          <p:spTgt spid="240671"/>
                                        </p:tgtEl>
                                        <p:attrNameLst>
                                          <p:attrName>style.visibility</p:attrName>
                                        </p:attrNameLst>
                                      </p:cBhvr>
                                      <p:to>
                                        <p:strVal val="hidden"/>
                                      </p:to>
                                    </p:set>
                                  </p:childTnLst>
                                </p:cTn>
                              </p:par>
                            </p:childTnLst>
                          </p:cTn>
                        </p:par>
                        <p:par>
                          <p:cTn id="71" fill="hold">
                            <p:stCondLst>
                              <p:cond delay="1000"/>
                            </p:stCondLst>
                            <p:childTnLst>
                              <p:par>
                                <p:cTn id="72" presetID="12" presetClass="exit" presetSubtype="4" fill="hold" grpId="1" nodeType="afterEffect">
                                  <p:stCondLst>
                                    <p:cond delay="0"/>
                                  </p:stCondLst>
                                  <p:childTnLst>
                                    <p:animEffect transition="out" filter="slide(fromBottom)">
                                      <p:cBhvr>
                                        <p:cTn id="73" dur="500"/>
                                        <p:tgtEl>
                                          <p:spTgt spid="240672"/>
                                        </p:tgtEl>
                                      </p:cBhvr>
                                    </p:animEffect>
                                    <p:set>
                                      <p:cBhvr>
                                        <p:cTn id="74" dur="1" fill="hold">
                                          <p:stCondLst>
                                            <p:cond delay="499"/>
                                          </p:stCondLst>
                                        </p:cTn>
                                        <p:tgtEl>
                                          <p:spTgt spid="240672"/>
                                        </p:tgtEl>
                                        <p:attrNameLst>
                                          <p:attrName>style.visibility</p:attrName>
                                        </p:attrNameLst>
                                      </p:cBhvr>
                                      <p:to>
                                        <p:strVal val="hidden"/>
                                      </p:to>
                                    </p:set>
                                  </p:childTnLst>
                                </p:cTn>
                              </p:par>
                            </p:childTnLst>
                          </p:cTn>
                        </p:par>
                        <p:par>
                          <p:cTn id="75" fill="hold">
                            <p:stCondLst>
                              <p:cond delay="1500"/>
                            </p:stCondLst>
                            <p:childTnLst>
                              <p:par>
                                <p:cTn id="76" presetID="12" presetClass="entr" presetSubtype="4" fill="hold" grpId="0" nodeType="afterEffect">
                                  <p:stCondLst>
                                    <p:cond delay="0"/>
                                  </p:stCondLst>
                                  <p:childTnLst>
                                    <p:set>
                                      <p:cBhvr>
                                        <p:cTn id="77" dur="1" fill="hold">
                                          <p:stCondLst>
                                            <p:cond delay="0"/>
                                          </p:stCondLst>
                                        </p:cTn>
                                        <p:tgtEl>
                                          <p:spTgt spid="240682"/>
                                        </p:tgtEl>
                                        <p:attrNameLst>
                                          <p:attrName>style.visibility</p:attrName>
                                        </p:attrNameLst>
                                      </p:cBhvr>
                                      <p:to>
                                        <p:strVal val="visible"/>
                                      </p:to>
                                    </p:set>
                                    <p:animEffect transition="in" filter="slide(fromBottom)">
                                      <p:cBhvr>
                                        <p:cTn id="78" dur="500"/>
                                        <p:tgtEl>
                                          <p:spTgt spid="240682"/>
                                        </p:tgtEl>
                                      </p:cBhvr>
                                    </p:animEffect>
                                  </p:childTnLst>
                                </p:cTn>
                              </p:par>
                            </p:childTnLst>
                          </p:cTn>
                        </p:par>
                        <p:par>
                          <p:cTn id="79" fill="hold">
                            <p:stCondLst>
                              <p:cond delay="2000"/>
                            </p:stCondLst>
                            <p:childTnLst>
                              <p:par>
                                <p:cTn id="80" presetID="12" presetClass="entr" presetSubtype="4" fill="hold" grpId="0" nodeType="afterEffect">
                                  <p:stCondLst>
                                    <p:cond delay="0"/>
                                  </p:stCondLst>
                                  <p:childTnLst>
                                    <p:set>
                                      <p:cBhvr>
                                        <p:cTn id="81" dur="1" fill="hold">
                                          <p:stCondLst>
                                            <p:cond delay="0"/>
                                          </p:stCondLst>
                                        </p:cTn>
                                        <p:tgtEl>
                                          <p:spTgt spid="240683"/>
                                        </p:tgtEl>
                                        <p:attrNameLst>
                                          <p:attrName>style.visibility</p:attrName>
                                        </p:attrNameLst>
                                      </p:cBhvr>
                                      <p:to>
                                        <p:strVal val="visible"/>
                                      </p:to>
                                    </p:set>
                                    <p:animEffect transition="in" filter="slide(fromBottom)">
                                      <p:cBhvr>
                                        <p:cTn id="82" dur="500"/>
                                        <p:tgtEl>
                                          <p:spTgt spid="240683"/>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40684"/>
                                        </p:tgtEl>
                                        <p:attrNameLst>
                                          <p:attrName>style.visibility</p:attrName>
                                        </p:attrNameLst>
                                      </p:cBhvr>
                                      <p:to>
                                        <p:strVal val="visible"/>
                                      </p:to>
                                    </p:set>
                                  </p:childTnLst>
                                </p:cTn>
                              </p:par>
                            </p:childTnLst>
                          </p:cTn>
                        </p:par>
                        <p:par>
                          <p:cTn id="87" fill="hold">
                            <p:stCondLst>
                              <p:cond delay="500"/>
                            </p:stCondLst>
                            <p:childTnLst>
                              <p:par>
                                <p:cTn id="88" presetID="12" presetClass="exit" presetSubtype="4" fill="hold" grpId="1" nodeType="afterEffect">
                                  <p:stCondLst>
                                    <p:cond delay="0"/>
                                  </p:stCondLst>
                                  <p:childTnLst>
                                    <p:animEffect transition="out" filter="slide(fromBottom)">
                                      <p:cBhvr>
                                        <p:cTn id="89" dur="500"/>
                                        <p:tgtEl>
                                          <p:spTgt spid="240674"/>
                                        </p:tgtEl>
                                      </p:cBhvr>
                                    </p:animEffect>
                                    <p:set>
                                      <p:cBhvr>
                                        <p:cTn id="90" dur="1" fill="hold">
                                          <p:stCondLst>
                                            <p:cond delay="499"/>
                                          </p:stCondLst>
                                        </p:cTn>
                                        <p:tgtEl>
                                          <p:spTgt spid="240674"/>
                                        </p:tgtEl>
                                        <p:attrNameLst>
                                          <p:attrName>style.visibility</p:attrName>
                                        </p:attrNameLst>
                                      </p:cBhvr>
                                      <p:to>
                                        <p:strVal val="hidden"/>
                                      </p:to>
                                    </p:set>
                                  </p:childTnLst>
                                </p:cTn>
                              </p:par>
                            </p:childTnLst>
                          </p:cTn>
                        </p:par>
                        <p:par>
                          <p:cTn id="91" fill="hold">
                            <p:stCondLst>
                              <p:cond delay="1000"/>
                            </p:stCondLst>
                            <p:childTnLst>
                              <p:par>
                                <p:cTn id="92" presetID="12" presetClass="exit" presetSubtype="4" fill="hold" grpId="1" nodeType="afterEffect">
                                  <p:stCondLst>
                                    <p:cond delay="0"/>
                                  </p:stCondLst>
                                  <p:childTnLst>
                                    <p:animEffect transition="out" filter="slide(fromBottom)">
                                      <p:cBhvr>
                                        <p:cTn id="93" dur="500"/>
                                        <p:tgtEl>
                                          <p:spTgt spid="240675"/>
                                        </p:tgtEl>
                                      </p:cBhvr>
                                    </p:animEffect>
                                    <p:set>
                                      <p:cBhvr>
                                        <p:cTn id="94" dur="1" fill="hold">
                                          <p:stCondLst>
                                            <p:cond delay="499"/>
                                          </p:stCondLst>
                                        </p:cTn>
                                        <p:tgtEl>
                                          <p:spTgt spid="240675"/>
                                        </p:tgtEl>
                                        <p:attrNameLst>
                                          <p:attrName>style.visibility</p:attrName>
                                        </p:attrNameLst>
                                      </p:cBhvr>
                                      <p:to>
                                        <p:strVal val="hidden"/>
                                      </p:to>
                                    </p:set>
                                  </p:childTnLst>
                                </p:cTn>
                              </p:par>
                            </p:childTnLst>
                          </p:cTn>
                        </p:par>
                        <p:par>
                          <p:cTn id="95" fill="hold">
                            <p:stCondLst>
                              <p:cond delay="1500"/>
                            </p:stCondLst>
                            <p:childTnLst>
                              <p:par>
                                <p:cTn id="96" presetID="12" presetClass="entr" presetSubtype="4" fill="hold" grpId="0" nodeType="afterEffect">
                                  <p:stCondLst>
                                    <p:cond delay="0"/>
                                  </p:stCondLst>
                                  <p:childTnLst>
                                    <p:set>
                                      <p:cBhvr>
                                        <p:cTn id="97" dur="1" fill="hold">
                                          <p:stCondLst>
                                            <p:cond delay="0"/>
                                          </p:stCondLst>
                                        </p:cTn>
                                        <p:tgtEl>
                                          <p:spTgt spid="240662"/>
                                        </p:tgtEl>
                                        <p:attrNameLst>
                                          <p:attrName>style.visibility</p:attrName>
                                        </p:attrNameLst>
                                      </p:cBhvr>
                                      <p:to>
                                        <p:strVal val="visible"/>
                                      </p:to>
                                    </p:set>
                                    <p:animEffect transition="in" filter="slide(fromBottom)">
                                      <p:cBhvr>
                                        <p:cTn id="98" dur="500"/>
                                        <p:tgtEl>
                                          <p:spTgt spid="240662"/>
                                        </p:tgtEl>
                                      </p:cBhvr>
                                    </p:animEffect>
                                  </p:childTnLst>
                                </p:cTn>
                              </p:par>
                            </p:childTnLst>
                          </p:cTn>
                        </p:par>
                        <p:par>
                          <p:cTn id="99" fill="hold">
                            <p:stCondLst>
                              <p:cond delay="2000"/>
                            </p:stCondLst>
                            <p:childTnLst>
                              <p:par>
                                <p:cTn id="100" presetID="12" presetClass="entr" presetSubtype="4" fill="hold" grpId="0" nodeType="afterEffect">
                                  <p:stCondLst>
                                    <p:cond delay="0"/>
                                  </p:stCondLst>
                                  <p:childTnLst>
                                    <p:set>
                                      <p:cBhvr>
                                        <p:cTn id="101" dur="1" fill="hold">
                                          <p:stCondLst>
                                            <p:cond delay="0"/>
                                          </p:stCondLst>
                                        </p:cTn>
                                        <p:tgtEl>
                                          <p:spTgt spid="240654"/>
                                        </p:tgtEl>
                                        <p:attrNameLst>
                                          <p:attrName>style.visibility</p:attrName>
                                        </p:attrNameLst>
                                      </p:cBhvr>
                                      <p:to>
                                        <p:strVal val="visible"/>
                                      </p:to>
                                    </p:set>
                                    <p:animEffect transition="in" filter="slide(fromBottom)">
                                      <p:cBhvr>
                                        <p:cTn id="102" dur="500"/>
                                        <p:tgtEl>
                                          <p:spTgt spid="240654"/>
                                        </p:tgtEl>
                                      </p:cBhvr>
                                    </p:animEffect>
                                  </p:childTnLst>
                                </p:cTn>
                              </p:par>
                            </p:childTnLst>
                          </p:cTn>
                        </p:par>
                        <p:par>
                          <p:cTn id="103" fill="hold">
                            <p:stCondLst>
                              <p:cond delay="2500"/>
                            </p:stCondLst>
                            <p:childTnLst>
                              <p:par>
                                <p:cTn id="104" presetID="12" presetClass="entr" presetSubtype="4" fill="hold" nodeType="afterEffect">
                                  <p:stCondLst>
                                    <p:cond delay="0"/>
                                  </p:stCondLst>
                                  <p:childTnLst>
                                    <p:set>
                                      <p:cBhvr>
                                        <p:cTn id="105" dur="1" fill="hold">
                                          <p:stCondLst>
                                            <p:cond delay="0"/>
                                          </p:stCondLst>
                                        </p:cTn>
                                        <p:tgtEl>
                                          <p:spTgt spid="4"/>
                                        </p:tgtEl>
                                        <p:attrNameLst>
                                          <p:attrName>style.visibility</p:attrName>
                                        </p:attrNameLst>
                                      </p:cBhvr>
                                      <p:to>
                                        <p:strVal val="visible"/>
                                      </p:to>
                                    </p:set>
                                    <p:animEffect transition="in" filter="slide(fromBottom)">
                                      <p:cBhvr>
                                        <p:cTn id="106" dur="500"/>
                                        <p:tgtEl>
                                          <p:spTgt spid="4"/>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240685"/>
                                        </p:tgtEl>
                                        <p:attrNameLst>
                                          <p:attrName>style.visibility</p:attrName>
                                        </p:attrNameLst>
                                      </p:cBhvr>
                                      <p:to>
                                        <p:strVal val="visible"/>
                                      </p:to>
                                    </p:set>
                                  </p:childTnLst>
                                </p:cTn>
                              </p:par>
                            </p:childTnLst>
                          </p:cTn>
                        </p:par>
                        <p:par>
                          <p:cTn id="111" fill="hold">
                            <p:stCondLst>
                              <p:cond delay="500"/>
                            </p:stCondLst>
                            <p:childTnLst>
                              <p:par>
                                <p:cTn id="112" presetID="12" presetClass="entr" presetSubtype="4" fill="hold" grpId="0" nodeType="afterEffect">
                                  <p:stCondLst>
                                    <p:cond delay="0"/>
                                  </p:stCondLst>
                                  <p:childTnLst>
                                    <p:set>
                                      <p:cBhvr>
                                        <p:cTn id="113" dur="1" fill="hold">
                                          <p:stCondLst>
                                            <p:cond delay="0"/>
                                          </p:stCondLst>
                                        </p:cTn>
                                        <p:tgtEl>
                                          <p:spTgt spid="240665"/>
                                        </p:tgtEl>
                                        <p:attrNameLst>
                                          <p:attrName>style.visibility</p:attrName>
                                        </p:attrNameLst>
                                      </p:cBhvr>
                                      <p:to>
                                        <p:strVal val="visible"/>
                                      </p:to>
                                    </p:set>
                                    <p:animEffect transition="in" filter="slide(fromBottom)">
                                      <p:cBhvr>
                                        <p:cTn id="114" dur="500"/>
                                        <p:tgtEl>
                                          <p:spTgt spid="240665"/>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240686"/>
                                        </p:tgtEl>
                                        <p:attrNameLst>
                                          <p:attrName>style.visibility</p:attrName>
                                        </p:attrNameLst>
                                      </p:cBhvr>
                                      <p:to>
                                        <p:strVal val="visible"/>
                                      </p:to>
                                    </p:set>
                                  </p:childTnLst>
                                </p:cTn>
                              </p:par>
                            </p:childTnLst>
                          </p:cTn>
                        </p:par>
                        <p:par>
                          <p:cTn id="119" fill="hold">
                            <p:stCondLst>
                              <p:cond delay="500"/>
                            </p:stCondLst>
                            <p:childTnLst>
                              <p:par>
                                <p:cTn id="120" presetID="12" presetClass="entr" presetSubtype="4" fill="hold" grpId="0" nodeType="afterEffect">
                                  <p:stCondLst>
                                    <p:cond delay="0"/>
                                  </p:stCondLst>
                                  <p:childTnLst>
                                    <p:set>
                                      <p:cBhvr>
                                        <p:cTn id="121" dur="1" fill="hold">
                                          <p:stCondLst>
                                            <p:cond delay="0"/>
                                          </p:stCondLst>
                                        </p:cTn>
                                        <p:tgtEl>
                                          <p:spTgt spid="240655"/>
                                        </p:tgtEl>
                                        <p:attrNameLst>
                                          <p:attrName>style.visibility</p:attrName>
                                        </p:attrNameLst>
                                      </p:cBhvr>
                                      <p:to>
                                        <p:strVal val="visible"/>
                                      </p:to>
                                    </p:set>
                                    <p:animEffect transition="in" filter="slide(fromBottom)">
                                      <p:cBhvr>
                                        <p:cTn id="122" dur="500"/>
                                        <p:tgtEl>
                                          <p:spTgt spid="240655"/>
                                        </p:tgtEl>
                                      </p:cBhvr>
                                    </p:animEffect>
                                  </p:childTnLst>
                                </p:cTn>
                              </p:par>
                            </p:childTnLst>
                          </p:cTn>
                        </p:par>
                        <p:par>
                          <p:cTn id="123" fill="hold">
                            <p:stCondLst>
                              <p:cond delay="1000"/>
                            </p:stCondLst>
                            <p:childTnLst>
                              <p:par>
                                <p:cTn id="124" presetID="12" presetClass="entr" presetSubtype="4" fill="hold" grpId="0" nodeType="afterEffect">
                                  <p:stCondLst>
                                    <p:cond delay="0"/>
                                  </p:stCondLst>
                                  <p:childTnLst>
                                    <p:set>
                                      <p:cBhvr>
                                        <p:cTn id="125" dur="1" fill="hold">
                                          <p:stCondLst>
                                            <p:cond delay="0"/>
                                          </p:stCondLst>
                                        </p:cTn>
                                        <p:tgtEl>
                                          <p:spTgt spid="240656"/>
                                        </p:tgtEl>
                                        <p:attrNameLst>
                                          <p:attrName>style.visibility</p:attrName>
                                        </p:attrNameLst>
                                      </p:cBhvr>
                                      <p:to>
                                        <p:strVal val="visible"/>
                                      </p:to>
                                    </p:set>
                                    <p:animEffect transition="in" filter="slide(fromBottom)">
                                      <p:cBhvr>
                                        <p:cTn id="126" dur="500"/>
                                        <p:tgtEl>
                                          <p:spTgt spid="240656"/>
                                        </p:tgtEl>
                                      </p:cBhvr>
                                    </p:animEffect>
                                  </p:childTnLst>
                                </p:cTn>
                              </p:par>
                            </p:childTnLst>
                          </p:cTn>
                        </p:par>
                        <p:par>
                          <p:cTn id="127" fill="hold">
                            <p:stCondLst>
                              <p:cond delay="1500"/>
                            </p:stCondLst>
                            <p:childTnLst>
                              <p:par>
                                <p:cTn id="128" presetID="12" presetClass="entr" presetSubtype="4" fill="hold" grpId="1" nodeType="afterEffect">
                                  <p:stCondLst>
                                    <p:cond delay="0"/>
                                  </p:stCondLst>
                                  <p:childTnLst>
                                    <p:set>
                                      <p:cBhvr>
                                        <p:cTn id="129" dur="1" fill="hold">
                                          <p:stCondLst>
                                            <p:cond delay="0"/>
                                          </p:stCondLst>
                                        </p:cTn>
                                        <p:tgtEl>
                                          <p:spTgt spid="240656"/>
                                        </p:tgtEl>
                                        <p:attrNameLst>
                                          <p:attrName>style.visibility</p:attrName>
                                        </p:attrNameLst>
                                      </p:cBhvr>
                                      <p:to>
                                        <p:strVal val="visible"/>
                                      </p:to>
                                    </p:set>
                                    <p:animEffect transition="in" filter="slide(fromBottom)">
                                      <p:cBhvr>
                                        <p:cTn id="130" dur="500"/>
                                        <p:tgtEl>
                                          <p:spTgt spid="240656"/>
                                        </p:tgtEl>
                                      </p:cBhvr>
                                    </p:animEffect>
                                  </p:childTnLst>
                                </p:cTn>
                              </p:par>
                            </p:childTnLst>
                          </p:cTn>
                        </p:par>
                        <p:par>
                          <p:cTn id="131" fill="hold">
                            <p:stCondLst>
                              <p:cond delay="2000"/>
                            </p:stCondLst>
                            <p:childTnLst>
                              <p:par>
                                <p:cTn id="132" presetID="12" presetClass="entr" presetSubtype="4" fill="hold" grpId="0" nodeType="afterEffect">
                                  <p:stCondLst>
                                    <p:cond delay="0"/>
                                  </p:stCondLst>
                                  <p:childTnLst>
                                    <p:set>
                                      <p:cBhvr>
                                        <p:cTn id="133" dur="1" fill="hold">
                                          <p:stCondLst>
                                            <p:cond delay="0"/>
                                          </p:stCondLst>
                                        </p:cTn>
                                        <p:tgtEl>
                                          <p:spTgt spid="240657"/>
                                        </p:tgtEl>
                                        <p:attrNameLst>
                                          <p:attrName>style.visibility</p:attrName>
                                        </p:attrNameLst>
                                      </p:cBhvr>
                                      <p:to>
                                        <p:strVal val="visible"/>
                                      </p:to>
                                    </p:set>
                                    <p:animEffect transition="in" filter="slide(fromBottom)">
                                      <p:cBhvr>
                                        <p:cTn id="134" dur="500"/>
                                        <p:tgtEl>
                                          <p:spTgt spid="240657"/>
                                        </p:tgtEl>
                                      </p:cBhvr>
                                    </p:animEffect>
                                  </p:childTnLst>
                                </p:cTn>
                              </p:par>
                            </p:childTnLst>
                          </p:cTn>
                        </p:par>
                        <p:par>
                          <p:cTn id="135" fill="hold">
                            <p:stCondLst>
                              <p:cond delay="2500"/>
                            </p:stCondLst>
                            <p:childTnLst>
                              <p:par>
                                <p:cTn id="136" presetID="12" presetClass="entr" presetSubtype="4" fill="hold" grpId="0" nodeType="afterEffect">
                                  <p:stCondLst>
                                    <p:cond delay="0"/>
                                  </p:stCondLst>
                                  <p:childTnLst>
                                    <p:set>
                                      <p:cBhvr>
                                        <p:cTn id="137" dur="1" fill="hold">
                                          <p:stCondLst>
                                            <p:cond delay="0"/>
                                          </p:stCondLst>
                                        </p:cTn>
                                        <p:tgtEl>
                                          <p:spTgt spid="240658"/>
                                        </p:tgtEl>
                                        <p:attrNameLst>
                                          <p:attrName>style.visibility</p:attrName>
                                        </p:attrNameLst>
                                      </p:cBhvr>
                                      <p:to>
                                        <p:strVal val="visible"/>
                                      </p:to>
                                    </p:set>
                                    <p:animEffect transition="in" filter="slide(fromBottom)">
                                      <p:cBhvr>
                                        <p:cTn id="138" dur="500"/>
                                        <p:tgtEl>
                                          <p:spTgt spid="240658"/>
                                        </p:tgtEl>
                                      </p:cBhvr>
                                    </p:animEffect>
                                  </p:childTnLst>
                                </p:cTn>
                              </p:par>
                            </p:childTnLst>
                          </p:cTn>
                        </p:par>
                        <p:par>
                          <p:cTn id="139" fill="hold">
                            <p:stCondLst>
                              <p:cond delay="3000"/>
                            </p:stCondLst>
                            <p:childTnLst>
                              <p:par>
                                <p:cTn id="140" presetID="12" presetClass="entr" presetSubtype="4" fill="hold" grpId="0" nodeType="afterEffect">
                                  <p:stCondLst>
                                    <p:cond delay="0"/>
                                  </p:stCondLst>
                                  <p:childTnLst>
                                    <p:set>
                                      <p:cBhvr>
                                        <p:cTn id="141" dur="1" fill="hold">
                                          <p:stCondLst>
                                            <p:cond delay="0"/>
                                          </p:stCondLst>
                                        </p:cTn>
                                        <p:tgtEl>
                                          <p:spTgt spid="240659"/>
                                        </p:tgtEl>
                                        <p:attrNameLst>
                                          <p:attrName>style.visibility</p:attrName>
                                        </p:attrNameLst>
                                      </p:cBhvr>
                                      <p:to>
                                        <p:strVal val="visible"/>
                                      </p:to>
                                    </p:set>
                                    <p:animEffect transition="in" filter="slide(fromBottom)">
                                      <p:cBhvr>
                                        <p:cTn id="142" dur="500"/>
                                        <p:tgtEl>
                                          <p:spTgt spid="240659"/>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240687"/>
                                        </p:tgtEl>
                                        <p:attrNameLst>
                                          <p:attrName>style.visibility</p:attrName>
                                        </p:attrNameLst>
                                      </p:cBhvr>
                                      <p:to>
                                        <p:strVal val="visible"/>
                                      </p:to>
                                    </p:set>
                                  </p:childTnLst>
                                </p:cTn>
                              </p:par>
                            </p:childTnLst>
                          </p:cTn>
                        </p:par>
                        <p:par>
                          <p:cTn id="147" fill="hold">
                            <p:stCondLst>
                              <p:cond delay="500"/>
                            </p:stCondLst>
                            <p:childTnLst>
                              <p:par>
                                <p:cTn id="148" presetID="12" presetClass="exit" presetSubtype="4" fill="hold" grpId="1" nodeType="afterEffect">
                                  <p:stCondLst>
                                    <p:cond delay="0"/>
                                  </p:stCondLst>
                                  <p:childTnLst>
                                    <p:animEffect transition="out" filter="slide(fromBottom)">
                                      <p:cBhvr>
                                        <p:cTn id="149" dur="500"/>
                                        <p:tgtEl>
                                          <p:spTgt spid="240682"/>
                                        </p:tgtEl>
                                      </p:cBhvr>
                                    </p:animEffect>
                                    <p:set>
                                      <p:cBhvr>
                                        <p:cTn id="150" dur="1" fill="hold">
                                          <p:stCondLst>
                                            <p:cond delay="499"/>
                                          </p:stCondLst>
                                        </p:cTn>
                                        <p:tgtEl>
                                          <p:spTgt spid="240682"/>
                                        </p:tgtEl>
                                        <p:attrNameLst>
                                          <p:attrName>style.visibility</p:attrName>
                                        </p:attrNameLst>
                                      </p:cBhvr>
                                      <p:to>
                                        <p:strVal val="hidden"/>
                                      </p:to>
                                    </p:set>
                                  </p:childTnLst>
                                </p:cTn>
                              </p:par>
                            </p:childTnLst>
                          </p:cTn>
                        </p:par>
                        <p:par>
                          <p:cTn id="151" fill="hold">
                            <p:stCondLst>
                              <p:cond delay="1000"/>
                            </p:stCondLst>
                            <p:childTnLst>
                              <p:par>
                                <p:cTn id="152" presetID="12" presetClass="exit" presetSubtype="4" fill="hold" grpId="1" nodeType="afterEffect">
                                  <p:stCondLst>
                                    <p:cond delay="0"/>
                                  </p:stCondLst>
                                  <p:childTnLst>
                                    <p:animEffect transition="out" filter="slide(fromBottom)">
                                      <p:cBhvr>
                                        <p:cTn id="153" dur="500"/>
                                        <p:tgtEl>
                                          <p:spTgt spid="240683"/>
                                        </p:tgtEl>
                                      </p:cBhvr>
                                    </p:animEffect>
                                    <p:set>
                                      <p:cBhvr>
                                        <p:cTn id="154" dur="1" fill="hold">
                                          <p:stCondLst>
                                            <p:cond delay="499"/>
                                          </p:stCondLst>
                                        </p:cTn>
                                        <p:tgtEl>
                                          <p:spTgt spid="240683"/>
                                        </p:tgtEl>
                                        <p:attrNameLst>
                                          <p:attrName>style.visibility</p:attrName>
                                        </p:attrNameLst>
                                      </p:cBhvr>
                                      <p:to>
                                        <p:strVal val="hidden"/>
                                      </p:to>
                                    </p:set>
                                  </p:childTnLst>
                                </p:cTn>
                              </p:par>
                            </p:childTnLst>
                          </p:cTn>
                        </p:par>
                        <p:par>
                          <p:cTn id="155" fill="hold">
                            <p:stCondLst>
                              <p:cond delay="1500"/>
                            </p:stCondLst>
                            <p:childTnLst>
                              <p:par>
                                <p:cTn id="156" presetID="12" presetClass="entr" presetSubtype="4" fill="hold" grpId="0" nodeType="afterEffect">
                                  <p:stCondLst>
                                    <p:cond delay="0"/>
                                  </p:stCondLst>
                                  <p:childTnLst>
                                    <p:set>
                                      <p:cBhvr>
                                        <p:cTn id="157" dur="1" fill="hold">
                                          <p:stCondLst>
                                            <p:cond delay="0"/>
                                          </p:stCondLst>
                                        </p:cTn>
                                        <p:tgtEl>
                                          <p:spTgt spid="240661"/>
                                        </p:tgtEl>
                                        <p:attrNameLst>
                                          <p:attrName>style.visibility</p:attrName>
                                        </p:attrNameLst>
                                      </p:cBhvr>
                                      <p:to>
                                        <p:strVal val="visible"/>
                                      </p:to>
                                    </p:set>
                                    <p:animEffect transition="in" filter="slide(fromBottom)">
                                      <p:cBhvr>
                                        <p:cTn id="158" dur="500"/>
                                        <p:tgtEl>
                                          <p:spTgt spid="240661"/>
                                        </p:tgtEl>
                                      </p:cBhvr>
                                    </p:animEffect>
                                  </p:childTnLst>
                                </p:cTn>
                              </p:par>
                            </p:childTnLst>
                          </p:cTn>
                        </p:par>
                        <p:par>
                          <p:cTn id="159" fill="hold">
                            <p:stCondLst>
                              <p:cond delay="2000"/>
                            </p:stCondLst>
                            <p:childTnLst>
                              <p:par>
                                <p:cTn id="160" presetID="12" presetClass="entr" presetSubtype="4" fill="hold" grpId="0" nodeType="afterEffect">
                                  <p:stCondLst>
                                    <p:cond delay="0"/>
                                  </p:stCondLst>
                                  <p:childTnLst>
                                    <p:set>
                                      <p:cBhvr>
                                        <p:cTn id="161" dur="1" fill="hold">
                                          <p:stCondLst>
                                            <p:cond delay="0"/>
                                          </p:stCondLst>
                                        </p:cTn>
                                        <p:tgtEl>
                                          <p:spTgt spid="240666"/>
                                        </p:tgtEl>
                                        <p:attrNameLst>
                                          <p:attrName>style.visibility</p:attrName>
                                        </p:attrNameLst>
                                      </p:cBhvr>
                                      <p:to>
                                        <p:strVal val="visible"/>
                                      </p:to>
                                    </p:set>
                                    <p:animEffect transition="in" filter="slide(fromBottom)">
                                      <p:cBhvr>
                                        <p:cTn id="162" dur="500"/>
                                        <p:tgtEl>
                                          <p:spTgt spid="240666"/>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240688"/>
                                        </p:tgtEl>
                                        <p:attrNameLst>
                                          <p:attrName>style.visibility</p:attrName>
                                        </p:attrNameLst>
                                      </p:cBhvr>
                                      <p:to>
                                        <p:strVal val="visible"/>
                                      </p:to>
                                    </p:set>
                                  </p:childTnLst>
                                </p:cTn>
                              </p:par>
                            </p:childTnLst>
                          </p:cTn>
                        </p:par>
                        <p:par>
                          <p:cTn id="167" fill="hold">
                            <p:stCondLst>
                              <p:cond delay="500"/>
                            </p:stCondLst>
                            <p:childTnLst>
                              <p:par>
                                <p:cTn id="168" presetID="12" presetClass="entr" presetSubtype="4" fill="hold" grpId="0" nodeType="afterEffect">
                                  <p:stCondLst>
                                    <p:cond delay="0"/>
                                  </p:stCondLst>
                                  <p:childTnLst>
                                    <p:set>
                                      <p:cBhvr>
                                        <p:cTn id="169" dur="1" fill="hold">
                                          <p:stCondLst>
                                            <p:cond delay="0"/>
                                          </p:stCondLst>
                                        </p:cTn>
                                        <p:tgtEl>
                                          <p:spTgt spid="240689"/>
                                        </p:tgtEl>
                                        <p:attrNameLst>
                                          <p:attrName>style.visibility</p:attrName>
                                        </p:attrNameLst>
                                      </p:cBhvr>
                                      <p:to>
                                        <p:strVal val="visible"/>
                                      </p:to>
                                    </p:set>
                                    <p:animEffect transition="in" filter="slide(fromBottom)">
                                      <p:cBhvr>
                                        <p:cTn id="170" dur="500"/>
                                        <p:tgtEl>
                                          <p:spTgt spid="240689"/>
                                        </p:tgtEl>
                                      </p:cBhvr>
                                    </p:animEffec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240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2" grpId="0" animBg="1"/>
      <p:bldP spid="240653" grpId="0" animBg="1"/>
      <p:bldP spid="240654" grpId="0" animBg="1"/>
      <p:bldP spid="240655" grpId="0" animBg="1"/>
      <p:bldP spid="240656" grpId="0" animBg="1"/>
      <p:bldP spid="240656" grpId="1" animBg="1"/>
      <p:bldP spid="240657" grpId="0" animBg="1"/>
      <p:bldP spid="240658" grpId="0" animBg="1"/>
      <p:bldP spid="240659" grpId="0" animBg="1"/>
      <p:bldP spid="240660" grpId="0"/>
      <p:bldP spid="240661" grpId="0"/>
      <p:bldP spid="240662" grpId="0"/>
      <p:bldP spid="240665" grpId="0"/>
      <p:bldP spid="240666" grpId="0" animBg="1"/>
      <p:bldP spid="240669" grpId="0" animBg="1"/>
      <p:bldP spid="240670" grpId="0" animBg="1"/>
      <p:bldP spid="240671" grpId="0" autoUpdateAnimBg="0"/>
      <p:bldP spid="240671" grpId="1"/>
      <p:bldP spid="240672" grpId="0" animBg="1"/>
      <p:bldP spid="240672" grpId="1" animBg="1"/>
      <p:bldP spid="240673" grpId="0" animBg="1"/>
      <p:bldP spid="240674" grpId="0"/>
      <p:bldP spid="240674" grpId="1"/>
      <p:bldP spid="240675" grpId="0" animBg="1"/>
      <p:bldP spid="240675" grpId="1" animBg="1"/>
      <p:bldP spid="240676" grpId="0" animBg="1"/>
      <p:bldP spid="240680" grpId="0" animBg="1"/>
      <p:bldP spid="240681" grpId="0" animBg="1"/>
      <p:bldP spid="240682" grpId="0" autoUpdateAnimBg="0"/>
      <p:bldP spid="240682" grpId="1"/>
      <p:bldP spid="240683" grpId="0" animBg="1"/>
      <p:bldP spid="240683" grpId="1" animBg="1"/>
      <p:bldP spid="240684" grpId="0" animBg="1"/>
      <p:bldP spid="240685" grpId="0" animBg="1"/>
      <p:bldP spid="240686" grpId="0" animBg="1"/>
      <p:bldP spid="240687" grpId="0" animBg="1"/>
      <p:bldP spid="240688" grpId="0" animBg="1"/>
      <p:bldP spid="240689" grpId="0"/>
      <p:bldP spid="24069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6093586" y="3407928"/>
            <a:ext cx="1058862" cy="504825"/>
            <a:chOff x="3741" y="1296"/>
            <a:chExt cx="667" cy="318"/>
          </a:xfrm>
        </p:grpSpPr>
        <p:sp>
          <p:nvSpPr>
            <p:cNvPr id="75780" name="Rectangle 4"/>
            <p:cNvSpPr>
              <a:spLocks noChangeArrowheads="1"/>
            </p:cNvSpPr>
            <p:nvPr/>
          </p:nvSpPr>
          <p:spPr bwMode="auto">
            <a:xfrm>
              <a:off x="3741" y="1296"/>
              <a:ext cx="667" cy="318"/>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75781" name="Line 5"/>
            <p:cNvSpPr>
              <a:spLocks noChangeShapeType="1"/>
            </p:cNvSpPr>
            <p:nvPr/>
          </p:nvSpPr>
          <p:spPr bwMode="auto">
            <a:xfrm>
              <a:off x="4186" y="1296"/>
              <a:ext cx="0" cy="318"/>
            </a:xfrm>
            <a:prstGeom prst="line">
              <a:avLst/>
            </a:prstGeom>
            <a:noFill/>
            <a:ln w="9525">
              <a:solidFill>
                <a:schemeClr val="tx1"/>
              </a:solidFill>
              <a:round/>
              <a:headEnd/>
              <a:tailEnd/>
            </a:ln>
          </p:spPr>
          <p:txBody>
            <a:bodyPr/>
            <a:lstStyle/>
            <a:p>
              <a:endParaRPr lang="zh-CN" altLang="en-US">
                <a:latin typeface="+mj-ea"/>
                <a:ea typeface="+mj-ea"/>
              </a:endParaRPr>
            </a:p>
          </p:txBody>
        </p:sp>
      </p:grpSp>
      <p:grpSp>
        <p:nvGrpSpPr>
          <p:cNvPr id="3" name="Group 49"/>
          <p:cNvGrpSpPr>
            <a:grpSpLocks/>
          </p:cNvGrpSpPr>
          <p:nvPr/>
        </p:nvGrpSpPr>
        <p:grpSpPr bwMode="auto">
          <a:xfrm>
            <a:off x="7858886" y="3407928"/>
            <a:ext cx="1058862" cy="508000"/>
            <a:chOff x="4853" y="1296"/>
            <a:chExt cx="667" cy="320"/>
          </a:xfrm>
        </p:grpSpPr>
        <p:sp>
          <p:nvSpPr>
            <p:cNvPr id="75782" name="Rectangle 6"/>
            <p:cNvSpPr>
              <a:spLocks noChangeArrowheads="1"/>
            </p:cNvSpPr>
            <p:nvPr/>
          </p:nvSpPr>
          <p:spPr bwMode="auto">
            <a:xfrm>
              <a:off x="4853" y="1296"/>
              <a:ext cx="667" cy="318"/>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75783" name="Line 7"/>
            <p:cNvSpPr>
              <a:spLocks noChangeShapeType="1"/>
            </p:cNvSpPr>
            <p:nvPr/>
          </p:nvSpPr>
          <p:spPr bwMode="auto">
            <a:xfrm>
              <a:off x="5284" y="1298"/>
              <a:ext cx="0" cy="318"/>
            </a:xfrm>
            <a:prstGeom prst="line">
              <a:avLst/>
            </a:prstGeom>
            <a:noFill/>
            <a:ln w="9525">
              <a:solidFill>
                <a:schemeClr val="tx1"/>
              </a:solidFill>
              <a:round/>
              <a:headEnd/>
              <a:tailEnd/>
            </a:ln>
          </p:spPr>
          <p:txBody>
            <a:bodyPr/>
            <a:lstStyle/>
            <a:p>
              <a:endParaRPr lang="zh-CN" altLang="en-US">
                <a:latin typeface="+mj-ea"/>
                <a:ea typeface="+mj-ea"/>
              </a:endParaRPr>
            </a:p>
          </p:txBody>
        </p:sp>
      </p:grpSp>
      <p:grpSp>
        <p:nvGrpSpPr>
          <p:cNvPr id="4" name="Group 50"/>
          <p:cNvGrpSpPr>
            <a:grpSpLocks/>
          </p:cNvGrpSpPr>
          <p:nvPr/>
        </p:nvGrpSpPr>
        <p:grpSpPr bwMode="auto">
          <a:xfrm>
            <a:off x="6093586" y="4754128"/>
            <a:ext cx="1058862" cy="504825"/>
            <a:chOff x="3741" y="2144"/>
            <a:chExt cx="667" cy="318"/>
          </a:xfrm>
        </p:grpSpPr>
        <p:sp>
          <p:nvSpPr>
            <p:cNvPr id="75784" name="Rectangle 8"/>
            <p:cNvSpPr>
              <a:spLocks noChangeArrowheads="1"/>
            </p:cNvSpPr>
            <p:nvPr/>
          </p:nvSpPr>
          <p:spPr bwMode="auto">
            <a:xfrm>
              <a:off x="3741" y="2144"/>
              <a:ext cx="667" cy="318"/>
            </a:xfrm>
            <a:prstGeom prst="rect">
              <a:avLst/>
            </a:prstGeom>
            <a:solidFill>
              <a:schemeClr val="accent1"/>
            </a:solidFill>
            <a:ln w="9525">
              <a:solidFill>
                <a:schemeClr val="tx1"/>
              </a:solidFill>
              <a:miter lim="800000"/>
              <a:headEnd/>
              <a:tailEnd/>
            </a:ln>
          </p:spPr>
          <p:txBody>
            <a:bodyPr/>
            <a:lstStyle/>
            <a:p>
              <a:pPr algn="just" eaLnBrk="0" hangingPunct="0"/>
              <a:endParaRPr lang="zh-CN" altLang="zh-CN" sz="1600" b="1">
                <a:latin typeface="+mj-ea"/>
                <a:ea typeface="+mj-ea"/>
              </a:endParaRPr>
            </a:p>
          </p:txBody>
        </p:sp>
        <p:sp>
          <p:nvSpPr>
            <p:cNvPr id="75785" name="Line 9"/>
            <p:cNvSpPr>
              <a:spLocks noChangeShapeType="1"/>
            </p:cNvSpPr>
            <p:nvPr/>
          </p:nvSpPr>
          <p:spPr bwMode="auto">
            <a:xfrm>
              <a:off x="4186" y="2144"/>
              <a:ext cx="0" cy="318"/>
            </a:xfrm>
            <a:prstGeom prst="line">
              <a:avLst/>
            </a:prstGeom>
            <a:noFill/>
            <a:ln w="9525">
              <a:solidFill>
                <a:schemeClr val="tx1"/>
              </a:solidFill>
              <a:round/>
              <a:headEnd/>
              <a:tailEnd/>
            </a:ln>
          </p:spPr>
          <p:txBody>
            <a:bodyPr/>
            <a:lstStyle/>
            <a:p>
              <a:endParaRPr lang="zh-CN" altLang="en-US">
                <a:latin typeface="+mj-ea"/>
                <a:ea typeface="+mj-ea"/>
              </a:endParaRPr>
            </a:p>
          </p:txBody>
        </p:sp>
      </p:grpSp>
      <p:sp>
        <p:nvSpPr>
          <p:cNvPr id="75786" name="Line 10"/>
          <p:cNvSpPr>
            <a:spLocks noChangeShapeType="1"/>
          </p:cNvSpPr>
          <p:nvPr/>
        </p:nvSpPr>
        <p:spPr bwMode="auto">
          <a:xfrm>
            <a:off x="5564948" y="3744478"/>
            <a:ext cx="528638"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5788" name="Line 12"/>
          <p:cNvSpPr>
            <a:spLocks noChangeShapeType="1"/>
          </p:cNvSpPr>
          <p:nvPr/>
        </p:nvSpPr>
        <p:spPr bwMode="auto">
          <a:xfrm>
            <a:off x="6976236" y="3744478"/>
            <a:ext cx="354012" cy="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75789" name="Line 13"/>
          <p:cNvSpPr>
            <a:spLocks noChangeShapeType="1"/>
          </p:cNvSpPr>
          <p:nvPr/>
        </p:nvSpPr>
        <p:spPr bwMode="auto">
          <a:xfrm>
            <a:off x="7330248" y="3744478"/>
            <a:ext cx="0" cy="67310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75790" name="Line 14"/>
          <p:cNvSpPr>
            <a:spLocks noChangeShapeType="1"/>
          </p:cNvSpPr>
          <p:nvPr/>
        </p:nvSpPr>
        <p:spPr bwMode="auto">
          <a:xfrm flipH="1">
            <a:off x="5564948" y="4417578"/>
            <a:ext cx="1765300" cy="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75791" name="Line 15"/>
          <p:cNvSpPr>
            <a:spLocks noChangeShapeType="1"/>
          </p:cNvSpPr>
          <p:nvPr/>
        </p:nvSpPr>
        <p:spPr bwMode="auto">
          <a:xfrm>
            <a:off x="5564948" y="4417578"/>
            <a:ext cx="0" cy="504825"/>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75792" name="Line 16"/>
          <p:cNvSpPr>
            <a:spLocks noChangeShapeType="1"/>
          </p:cNvSpPr>
          <p:nvPr/>
        </p:nvSpPr>
        <p:spPr bwMode="auto">
          <a:xfrm>
            <a:off x="5564948" y="4922403"/>
            <a:ext cx="528638"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5793" name="Line 17"/>
          <p:cNvSpPr>
            <a:spLocks noChangeShapeType="1"/>
          </p:cNvSpPr>
          <p:nvPr/>
        </p:nvSpPr>
        <p:spPr bwMode="auto">
          <a:xfrm>
            <a:off x="6976236" y="5090678"/>
            <a:ext cx="530225" cy="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75794" name="Line 18"/>
          <p:cNvSpPr>
            <a:spLocks noChangeShapeType="1"/>
          </p:cNvSpPr>
          <p:nvPr/>
        </p:nvSpPr>
        <p:spPr bwMode="auto">
          <a:xfrm flipV="1">
            <a:off x="7506461" y="3744478"/>
            <a:ext cx="0" cy="134620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75795" name="Line 19"/>
          <p:cNvSpPr>
            <a:spLocks noChangeShapeType="1"/>
          </p:cNvSpPr>
          <p:nvPr/>
        </p:nvSpPr>
        <p:spPr bwMode="auto">
          <a:xfrm>
            <a:off x="7506461" y="3744478"/>
            <a:ext cx="352425"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5796" name="Text Box 20"/>
          <p:cNvSpPr txBox="1">
            <a:spLocks noChangeArrowheads="1"/>
          </p:cNvSpPr>
          <p:nvPr/>
        </p:nvSpPr>
        <p:spPr bwMode="auto">
          <a:xfrm>
            <a:off x="4732609" y="3484122"/>
            <a:ext cx="1143000" cy="336550"/>
          </a:xfrm>
          <a:prstGeom prst="rect">
            <a:avLst/>
          </a:prstGeom>
          <a:noFill/>
          <a:ln w="9525">
            <a:noFill/>
            <a:miter lim="800000"/>
            <a:headEnd/>
            <a:tailEnd/>
          </a:ln>
          <a:effectLst/>
        </p:spPr>
        <p:txBody>
          <a:bodyPr>
            <a:spAutoFit/>
          </a:bodyPr>
          <a:lstStyle/>
          <a:p>
            <a:pPr>
              <a:spcBef>
                <a:spcPct val="50000"/>
              </a:spcBef>
            </a:pPr>
            <a:r>
              <a:rPr kumimoji="1" lang="en-US" altLang="zh-CN" sz="1600" b="1" dirty="0">
                <a:latin typeface="+mj-ea"/>
                <a:ea typeface="+mj-ea"/>
              </a:rPr>
              <a:t>head</a:t>
            </a:r>
          </a:p>
        </p:txBody>
      </p:sp>
      <p:sp>
        <p:nvSpPr>
          <p:cNvPr id="75804" name="Rectangle 28"/>
          <p:cNvSpPr>
            <a:spLocks noChangeArrowheads="1"/>
          </p:cNvSpPr>
          <p:nvPr/>
        </p:nvSpPr>
        <p:spPr bwMode="auto">
          <a:xfrm>
            <a:off x="1027250" y="2135795"/>
            <a:ext cx="2447925" cy="360363"/>
          </a:xfrm>
          <a:prstGeom prst="rect">
            <a:avLst/>
          </a:prstGeom>
          <a:solidFill>
            <a:srgbClr val="FFCC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05" name="Rectangle 29"/>
          <p:cNvSpPr>
            <a:spLocks noChangeArrowheads="1"/>
          </p:cNvSpPr>
          <p:nvPr/>
        </p:nvSpPr>
        <p:spPr bwMode="auto">
          <a:xfrm>
            <a:off x="1027250" y="2496158"/>
            <a:ext cx="2735263" cy="360362"/>
          </a:xfrm>
          <a:prstGeom prst="rect">
            <a:avLst/>
          </a:prstGeom>
          <a:solidFill>
            <a:srgbClr val="FFCC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06" name="Text Box 30"/>
          <p:cNvSpPr txBox="1">
            <a:spLocks noChangeArrowheads="1"/>
          </p:cNvSpPr>
          <p:nvPr/>
        </p:nvSpPr>
        <p:spPr bwMode="auto">
          <a:xfrm>
            <a:off x="6814311" y="3411103"/>
            <a:ext cx="394660" cy="430887"/>
          </a:xfrm>
          <a:prstGeom prst="rect">
            <a:avLst/>
          </a:prstGeom>
          <a:noFill/>
          <a:ln w="9525">
            <a:noFill/>
            <a:miter lim="800000"/>
            <a:headEnd/>
            <a:tailEnd/>
          </a:ln>
          <a:effectLst/>
        </p:spPr>
        <p:txBody>
          <a:bodyPr wrap="none">
            <a:spAutoFit/>
          </a:bodyPr>
          <a:lstStyle/>
          <a:p>
            <a:r>
              <a:rPr lang="en-US" altLang="zh-CN" sz="2200">
                <a:latin typeface="+mj-ea"/>
                <a:ea typeface="+mj-ea"/>
              </a:rPr>
              <a:t>^</a:t>
            </a:r>
          </a:p>
        </p:txBody>
      </p:sp>
      <p:sp>
        <p:nvSpPr>
          <p:cNvPr id="75807" name="Rectangle 31"/>
          <p:cNvSpPr>
            <a:spLocks noChangeArrowheads="1"/>
          </p:cNvSpPr>
          <p:nvPr/>
        </p:nvSpPr>
        <p:spPr bwMode="auto">
          <a:xfrm>
            <a:off x="7822373" y="3411103"/>
            <a:ext cx="720725" cy="504825"/>
          </a:xfrm>
          <a:prstGeom prst="rect">
            <a:avLst/>
          </a:prstGeom>
          <a:noFill/>
          <a:ln w="9525">
            <a:noFill/>
            <a:miter lim="800000"/>
            <a:headEnd/>
            <a:tailEnd/>
          </a:ln>
        </p:spPr>
        <p:txBody>
          <a:bodyPr/>
          <a:lstStyle/>
          <a:p>
            <a:pPr algn="just" eaLnBrk="0" hangingPunct="0"/>
            <a:r>
              <a:rPr lang="en-US" altLang="zh-CN" sz="1600" b="1">
                <a:latin typeface="+mj-ea"/>
                <a:ea typeface="+mj-ea"/>
              </a:rPr>
              <a:t>info</a:t>
            </a:r>
            <a:r>
              <a:rPr lang="en-US" altLang="zh-CN" sz="1600" b="1" baseline="-25000">
                <a:latin typeface="+mj-ea"/>
                <a:ea typeface="+mj-ea"/>
              </a:rPr>
              <a:t>0</a:t>
            </a:r>
            <a:r>
              <a:rPr lang="en-US" altLang="zh-CN" sz="1600" b="1">
                <a:latin typeface="+mj-ea"/>
                <a:ea typeface="+mj-ea"/>
              </a:rPr>
              <a:t> </a:t>
            </a:r>
          </a:p>
        </p:txBody>
      </p:sp>
      <p:sp>
        <p:nvSpPr>
          <p:cNvPr id="75808" name="Text Box 32"/>
          <p:cNvSpPr txBox="1">
            <a:spLocks noChangeArrowheads="1"/>
          </p:cNvSpPr>
          <p:nvPr/>
        </p:nvSpPr>
        <p:spPr bwMode="auto">
          <a:xfrm>
            <a:off x="7822373" y="2510179"/>
            <a:ext cx="336550" cy="366713"/>
          </a:xfrm>
          <a:prstGeom prst="rect">
            <a:avLst/>
          </a:prstGeom>
          <a:noFill/>
          <a:ln w="9525">
            <a:noFill/>
            <a:miter lim="800000"/>
            <a:headEnd/>
            <a:tailEnd/>
          </a:ln>
          <a:effectLst/>
        </p:spPr>
        <p:txBody>
          <a:bodyPr wrap="none">
            <a:spAutoFit/>
          </a:bodyPr>
          <a:lstStyle/>
          <a:p>
            <a:r>
              <a:rPr lang="en-US" altLang="zh-CN" b="1">
                <a:latin typeface="+mj-ea"/>
                <a:ea typeface="+mj-ea"/>
              </a:rPr>
              <a:t>P</a:t>
            </a:r>
          </a:p>
        </p:txBody>
      </p:sp>
      <p:sp>
        <p:nvSpPr>
          <p:cNvPr id="75809" name="Line 33"/>
          <p:cNvSpPr>
            <a:spLocks noChangeShapeType="1"/>
          </p:cNvSpPr>
          <p:nvPr/>
        </p:nvSpPr>
        <p:spPr bwMode="auto">
          <a:xfrm>
            <a:off x="8182736" y="2979303"/>
            <a:ext cx="0" cy="43180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5810" name="Rectangle 34"/>
          <p:cNvSpPr>
            <a:spLocks noChangeArrowheads="1"/>
          </p:cNvSpPr>
          <p:nvPr/>
        </p:nvSpPr>
        <p:spPr bwMode="auto">
          <a:xfrm>
            <a:off x="1055386" y="3504220"/>
            <a:ext cx="1944688" cy="360363"/>
          </a:xfrm>
          <a:prstGeom prst="rect">
            <a:avLst/>
          </a:prstGeom>
          <a:solidFill>
            <a:srgbClr val="FFCC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11" name="Rectangle 35"/>
          <p:cNvSpPr>
            <a:spLocks noChangeArrowheads="1"/>
          </p:cNvSpPr>
          <p:nvPr/>
        </p:nvSpPr>
        <p:spPr bwMode="auto">
          <a:xfrm>
            <a:off x="1027250" y="3864583"/>
            <a:ext cx="2232025" cy="287337"/>
          </a:xfrm>
          <a:prstGeom prst="rect">
            <a:avLst/>
          </a:prstGeom>
          <a:solidFill>
            <a:srgbClr val="FFCC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12" name="Rectangle 36"/>
          <p:cNvSpPr>
            <a:spLocks noChangeArrowheads="1"/>
          </p:cNvSpPr>
          <p:nvPr/>
        </p:nvSpPr>
        <p:spPr bwMode="auto">
          <a:xfrm>
            <a:off x="1027250" y="4151920"/>
            <a:ext cx="3240088" cy="360363"/>
          </a:xfrm>
          <a:prstGeom prst="rect">
            <a:avLst/>
          </a:prstGeom>
          <a:solidFill>
            <a:srgbClr val="FFCC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14" name="Text Box 38"/>
          <p:cNvSpPr txBox="1">
            <a:spLocks noChangeArrowheads="1"/>
          </p:cNvSpPr>
          <p:nvPr/>
        </p:nvSpPr>
        <p:spPr bwMode="auto">
          <a:xfrm>
            <a:off x="8543098" y="3484128"/>
            <a:ext cx="394660" cy="430887"/>
          </a:xfrm>
          <a:prstGeom prst="rect">
            <a:avLst/>
          </a:prstGeom>
          <a:noFill/>
          <a:ln w="9525">
            <a:noFill/>
            <a:miter lim="800000"/>
            <a:headEnd/>
            <a:tailEnd/>
          </a:ln>
          <a:effectLst/>
        </p:spPr>
        <p:txBody>
          <a:bodyPr wrap="none">
            <a:spAutoFit/>
          </a:bodyPr>
          <a:lstStyle/>
          <a:p>
            <a:r>
              <a:rPr lang="en-US" altLang="zh-CN" sz="2200">
                <a:latin typeface="+mj-ea"/>
                <a:ea typeface="+mj-ea"/>
              </a:rPr>
              <a:t>^</a:t>
            </a:r>
          </a:p>
        </p:txBody>
      </p:sp>
      <p:sp>
        <p:nvSpPr>
          <p:cNvPr id="75815" name="Line 39"/>
          <p:cNvSpPr>
            <a:spLocks noChangeShapeType="1"/>
          </p:cNvSpPr>
          <p:nvPr/>
        </p:nvSpPr>
        <p:spPr bwMode="auto">
          <a:xfrm>
            <a:off x="7174673" y="3555566"/>
            <a:ext cx="673100" cy="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5816" name="Rectangle 40"/>
          <p:cNvSpPr>
            <a:spLocks noChangeArrowheads="1"/>
          </p:cNvSpPr>
          <p:nvPr/>
        </p:nvSpPr>
        <p:spPr bwMode="auto">
          <a:xfrm>
            <a:off x="1027250" y="4872645"/>
            <a:ext cx="2232025" cy="287338"/>
          </a:xfrm>
          <a:prstGeom prst="rect">
            <a:avLst/>
          </a:prstGeom>
          <a:solidFill>
            <a:srgbClr val="FFCC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17" name="Rectangle 41"/>
          <p:cNvSpPr>
            <a:spLocks noChangeArrowheads="1"/>
          </p:cNvSpPr>
          <p:nvPr/>
        </p:nvSpPr>
        <p:spPr bwMode="auto">
          <a:xfrm>
            <a:off x="1055386" y="3504220"/>
            <a:ext cx="1944688" cy="360363"/>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18" name="Text Box 42"/>
          <p:cNvSpPr txBox="1">
            <a:spLocks noChangeArrowheads="1"/>
          </p:cNvSpPr>
          <p:nvPr/>
        </p:nvSpPr>
        <p:spPr bwMode="auto">
          <a:xfrm>
            <a:off x="6095173" y="5571691"/>
            <a:ext cx="336550" cy="366712"/>
          </a:xfrm>
          <a:prstGeom prst="rect">
            <a:avLst/>
          </a:prstGeom>
          <a:noFill/>
          <a:ln w="9525">
            <a:noFill/>
            <a:miter lim="800000"/>
            <a:headEnd/>
            <a:tailEnd/>
          </a:ln>
          <a:effectLst/>
        </p:spPr>
        <p:txBody>
          <a:bodyPr wrap="none">
            <a:spAutoFit/>
          </a:bodyPr>
          <a:lstStyle/>
          <a:p>
            <a:r>
              <a:rPr lang="en-US" altLang="zh-CN" b="1">
                <a:latin typeface="+mj-ea"/>
                <a:ea typeface="+mj-ea"/>
              </a:rPr>
              <a:t>P</a:t>
            </a:r>
          </a:p>
        </p:txBody>
      </p:sp>
      <p:sp>
        <p:nvSpPr>
          <p:cNvPr id="75819" name="Line 43"/>
          <p:cNvSpPr>
            <a:spLocks noChangeShapeType="1"/>
          </p:cNvSpPr>
          <p:nvPr/>
        </p:nvSpPr>
        <p:spPr bwMode="auto">
          <a:xfrm flipV="1">
            <a:off x="6455536" y="5284353"/>
            <a:ext cx="0" cy="431800"/>
          </a:xfrm>
          <a:prstGeom prst="line">
            <a:avLst/>
          </a:prstGeom>
          <a:noFill/>
          <a:ln w="9525">
            <a:solidFill>
              <a:schemeClr val="tx1"/>
            </a:solidFill>
            <a:round/>
            <a:headEnd/>
            <a:tailEnd type="triangle" w="med" len="med"/>
          </a:ln>
        </p:spPr>
        <p:txBody>
          <a:bodyPr/>
          <a:lstStyle/>
          <a:p>
            <a:endParaRPr lang="zh-CN" altLang="en-US">
              <a:latin typeface="+mj-ea"/>
              <a:ea typeface="+mj-ea"/>
            </a:endParaRPr>
          </a:p>
        </p:txBody>
      </p:sp>
      <p:sp>
        <p:nvSpPr>
          <p:cNvPr id="75820" name="Rectangle 44"/>
          <p:cNvSpPr>
            <a:spLocks noChangeArrowheads="1"/>
          </p:cNvSpPr>
          <p:nvPr/>
        </p:nvSpPr>
        <p:spPr bwMode="auto">
          <a:xfrm>
            <a:off x="6095173" y="4779528"/>
            <a:ext cx="826132" cy="431800"/>
          </a:xfrm>
          <a:prstGeom prst="rect">
            <a:avLst/>
          </a:prstGeom>
          <a:noFill/>
          <a:ln w="9525">
            <a:noFill/>
            <a:miter lim="800000"/>
            <a:headEnd/>
            <a:tailEnd/>
          </a:ln>
        </p:spPr>
        <p:txBody>
          <a:bodyPr/>
          <a:lstStyle/>
          <a:p>
            <a:pPr algn="just" eaLnBrk="0" hangingPunct="0"/>
            <a:r>
              <a:rPr lang="en-US" altLang="zh-CN" sz="1600" b="1">
                <a:latin typeface="+mj-ea"/>
                <a:ea typeface="+mj-ea"/>
              </a:rPr>
              <a:t>info</a:t>
            </a:r>
            <a:r>
              <a:rPr lang="en-US" altLang="zh-CN" sz="1600" b="1" baseline="-25000">
                <a:latin typeface="+mj-ea"/>
                <a:ea typeface="+mj-ea"/>
              </a:rPr>
              <a:t>1</a:t>
            </a:r>
            <a:endParaRPr lang="en-US" altLang="zh-CN" sz="1600" b="1">
              <a:latin typeface="+mj-ea"/>
              <a:ea typeface="+mj-ea"/>
            </a:endParaRPr>
          </a:p>
        </p:txBody>
      </p:sp>
      <p:sp>
        <p:nvSpPr>
          <p:cNvPr id="75821" name="Rectangle 45"/>
          <p:cNvSpPr>
            <a:spLocks noChangeArrowheads="1"/>
          </p:cNvSpPr>
          <p:nvPr/>
        </p:nvSpPr>
        <p:spPr bwMode="auto">
          <a:xfrm>
            <a:off x="1027250" y="3864583"/>
            <a:ext cx="2232025" cy="287337"/>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22" name="Rectangle 46"/>
          <p:cNvSpPr>
            <a:spLocks noChangeArrowheads="1"/>
          </p:cNvSpPr>
          <p:nvPr/>
        </p:nvSpPr>
        <p:spPr bwMode="auto">
          <a:xfrm>
            <a:off x="1027250" y="4151920"/>
            <a:ext cx="3240088" cy="360363"/>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23" name="Rectangle 47"/>
          <p:cNvSpPr>
            <a:spLocks noChangeArrowheads="1"/>
          </p:cNvSpPr>
          <p:nvPr/>
        </p:nvSpPr>
        <p:spPr bwMode="auto">
          <a:xfrm>
            <a:off x="1027250" y="4872645"/>
            <a:ext cx="2232025" cy="287338"/>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829" name="Rectangle 53"/>
          <p:cNvSpPr>
            <a:spLocks noChangeArrowheads="1"/>
          </p:cNvSpPr>
          <p:nvPr/>
        </p:nvSpPr>
        <p:spPr bwMode="auto">
          <a:xfrm>
            <a:off x="1055386" y="5880708"/>
            <a:ext cx="1800225" cy="287337"/>
          </a:xfrm>
          <a:prstGeom prst="rect">
            <a:avLst/>
          </a:prstGeom>
          <a:solidFill>
            <a:srgbClr val="FFFF99"/>
          </a:solidFill>
          <a:ln w="9525">
            <a:solidFill>
              <a:schemeClr val="tx1"/>
            </a:solidFill>
            <a:miter lim="800000"/>
            <a:headEnd/>
            <a:tailEnd/>
          </a:ln>
          <a:effectLst/>
        </p:spPr>
        <p:txBody>
          <a:bodyPr wrap="none" anchor="ctr"/>
          <a:lstStyle/>
          <a:p>
            <a:endParaRPr lang="zh-CN" altLang="en-US">
              <a:latin typeface="+mj-ea"/>
              <a:ea typeface="+mj-ea"/>
            </a:endParaRPr>
          </a:p>
        </p:txBody>
      </p:sp>
      <p:sp>
        <p:nvSpPr>
          <p:cNvPr id="75779" name="Text Box 3"/>
          <p:cNvSpPr txBox="1">
            <a:spLocks noChangeArrowheads="1"/>
          </p:cNvSpPr>
          <p:nvPr/>
        </p:nvSpPr>
        <p:spPr bwMode="auto">
          <a:xfrm>
            <a:off x="953128" y="1075769"/>
            <a:ext cx="3267197" cy="5170646"/>
          </a:xfrm>
          <a:prstGeom prst="rect">
            <a:avLst/>
          </a:prstGeom>
          <a:noFill/>
          <a:ln w="9525">
            <a:noFill/>
            <a:miter lim="800000"/>
            <a:headEnd/>
            <a:tailEnd/>
          </a:ln>
          <a:effectLst/>
        </p:spPr>
        <p:txBody>
          <a:bodyPr wrap="square">
            <a:spAutoFit/>
          </a:bodyPr>
          <a:lstStyle/>
          <a:p>
            <a:pPr algn="just"/>
            <a:r>
              <a:rPr lang="en-US" altLang="zh-CN" sz="2200" b="1" dirty="0" smtClean="0">
                <a:latin typeface="+mj-ea"/>
                <a:ea typeface="+mj-ea"/>
              </a:rPr>
              <a:t>n</a:t>
            </a:r>
            <a:r>
              <a:rPr kumimoji="1" lang="en-US" altLang="zh-CN" sz="2200" b="1" dirty="0" smtClean="0">
                <a:latin typeface="+mj-ea"/>
                <a:ea typeface="+mj-ea"/>
              </a:rPr>
              <a:t>ode </a:t>
            </a:r>
            <a:r>
              <a:rPr kumimoji="1" lang="en-US" altLang="zh-CN" sz="2200" b="1" dirty="0">
                <a:latin typeface="+mj-ea"/>
                <a:ea typeface="+mj-ea"/>
              </a:rPr>
              <a:t>*</a:t>
            </a:r>
            <a:r>
              <a:rPr kumimoji="1" lang="en-US" altLang="zh-CN" sz="2200" b="1" dirty="0" err="1">
                <a:latin typeface="+mj-ea"/>
                <a:ea typeface="+mj-ea"/>
              </a:rPr>
              <a:t>createup</a:t>
            </a:r>
            <a:r>
              <a:rPr kumimoji="1" lang="en-US" altLang="zh-CN" sz="2200" b="1" dirty="0">
                <a:latin typeface="+mj-ea"/>
                <a:ea typeface="+mj-ea"/>
              </a:rPr>
              <a:t>(){                </a:t>
            </a:r>
          </a:p>
          <a:p>
            <a:pPr algn="just"/>
            <a:r>
              <a:rPr kumimoji="1" lang="en-US" altLang="zh-CN" sz="2200" b="1" dirty="0">
                <a:latin typeface="+mj-ea"/>
                <a:ea typeface="+mj-ea"/>
              </a:rPr>
              <a:t> node *head,*p;                </a:t>
            </a:r>
          </a:p>
          <a:p>
            <a:pPr algn="just"/>
            <a:r>
              <a:rPr kumimoji="1" lang="en-US" altLang="zh-CN" sz="2200" b="1" dirty="0">
                <a:latin typeface="+mj-ea"/>
                <a:ea typeface="+mj-ea"/>
              </a:rPr>
              <a:t> Datatype data;</a:t>
            </a:r>
          </a:p>
          <a:p>
            <a:pPr algn="just"/>
            <a:r>
              <a:rPr kumimoji="1" lang="en-US" altLang="zh-CN" sz="2200" b="1" dirty="0">
                <a:latin typeface="+mj-ea"/>
                <a:ea typeface="+mj-ea"/>
              </a:rPr>
              <a:t> head=</a:t>
            </a:r>
            <a:r>
              <a:rPr kumimoji="1" lang="en-US" altLang="zh-CN" sz="2200" b="1" dirty="0">
                <a:solidFill>
                  <a:srgbClr val="0000CC"/>
                </a:solidFill>
                <a:latin typeface="+mj-ea"/>
                <a:ea typeface="+mj-ea"/>
              </a:rPr>
              <a:t>new </a:t>
            </a:r>
            <a:r>
              <a:rPr kumimoji="1" lang="en-US" altLang="zh-CN" sz="2200" b="1" dirty="0">
                <a:latin typeface="+mj-ea"/>
                <a:ea typeface="+mj-ea"/>
              </a:rPr>
              <a:t>node; </a:t>
            </a:r>
            <a:endParaRPr kumimoji="1" lang="zh-CN" altLang="en-US" sz="2200" b="1" dirty="0">
              <a:solidFill>
                <a:srgbClr val="006600"/>
              </a:solidFill>
              <a:latin typeface="+mj-ea"/>
              <a:ea typeface="+mj-ea"/>
            </a:endParaRPr>
          </a:p>
          <a:p>
            <a:pPr algn="just"/>
            <a:r>
              <a:rPr kumimoji="1" lang="zh-CN" altLang="en-US" sz="2200" b="1" dirty="0">
                <a:latin typeface="+mj-ea"/>
                <a:ea typeface="+mj-ea"/>
              </a:rPr>
              <a:t> </a:t>
            </a:r>
            <a:r>
              <a:rPr kumimoji="1" lang="en-US" altLang="zh-CN" sz="2200" b="1" dirty="0">
                <a:latin typeface="+mj-ea"/>
                <a:ea typeface="+mj-ea"/>
              </a:rPr>
              <a:t>head-&gt;link=NULL;                </a:t>
            </a:r>
          </a:p>
          <a:p>
            <a:pPr algn="just"/>
            <a:r>
              <a:rPr kumimoji="1" lang="en-US" altLang="zh-CN" sz="2200" b="1" dirty="0">
                <a:latin typeface="+mj-ea"/>
                <a:ea typeface="+mj-ea"/>
              </a:rPr>
              <a:t> </a:t>
            </a:r>
            <a:r>
              <a:rPr kumimoji="1" lang="en-US" altLang="zh-CN" sz="2200" b="1" dirty="0">
                <a:solidFill>
                  <a:srgbClr val="0000CC"/>
                </a:solidFill>
                <a:latin typeface="+mj-ea"/>
                <a:ea typeface="+mj-ea"/>
              </a:rPr>
              <a:t>while</a:t>
            </a:r>
            <a:r>
              <a:rPr kumimoji="1" lang="en-US" altLang="zh-CN" sz="2200" b="1" dirty="0">
                <a:latin typeface="+mj-ea"/>
                <a:ea typeface="+mj-ea"/>
              </a:rPr>
              <a:t>(</a:t>
            </a:r>
            <a:r>
              <a:rPr kumimoji="1" lang="en-US" altLang="zh-CN" sz="2200" b="1" dirty="0" err="1">
                <a:latin typeface="+mj-ea"/>
                <a:ea typeface="+mj-ea"/>
              </a:rPr>
              <a:t>cin</a:t>
            </a:r>
            <a:r>
              <a:rPr kumimoji="1" lang="en-US" altLang="zh-CN" sz="2200" b="1" dirty="0">
                <a:latin typeface="+mj-ea"/>
                <a:ea typeface="+mj-ea"/>
              </a:rPr>
              <a:t>&gt;&gt;data){ </a:t>
            </a:r>
          </a:p>
          <a:p>
            <a:pPr algn="just"/>
            <a:r>
              <a:rPr kumimoji="1" lang="en-US" altLang="zh-CN" sz="2200" b="1" dirty="0">
                <a:latin typeface="+mj-ea"/>
                <a:ea typeface="+mj-ea"/>
              </a:rPr>
              <a:t> </a:t>
            </a:r>
            <a:r>
              <a:rPr kumimoji="1" lang="en-US" altLang="zh-CN" sz="2200" b="1" dirty="0">
                <a:solidFill>
                  <a:srgbClr val="006600"/>
                </a:solidFill>
                <a:latin typeface="+mj-ea"/>
                <a:ea typeface="+mj-ea"/>
              </a:rPr>
              <a:t>//</a:t>
            </a:r>
            <a:r>
              <a:rPr kumimoji="1" lang="zh-CN" altLang="en-US" sz="2200" b="1" dirty="0" smtClean="0">
                <a:solidFill>
                  <a:srgbClr val="006600"/>
                </a:solidFill>
                <a:latin typeface="+mj-ea"/>
                <a:ea typeface="+mj-ea"/>
              </a:rPr>
              <a:t>建立第一</a:t>
            </a:r>
            <a:r>
              <a:rPr kumimoji="1" lang="zh-CN" altLang="en-US" sz="2200" b="1" dirty="0">
                <a:solidFill>
                  <a:srgbClr val="006600"/>
                </a:solidFill>
                <a:latin typeface="+mj-ea"/>
                <a:ea typeface="+mj-ea"/>
              </a:rPr>
              <a:t>个结点</a:t>
            </a:r>
          </a:p>
          <a:p>
            <a:pPr algn="just"/>
            <a:r>
              <a:rPr kumimoji="1" lang="zh-CN" altLang="en-US" sz="2200" b="1" dirty="0">
                <a:latin typeface="+mj-ea"/>
                <a:ea typeface="+mj-ea"/>
              </a:rPr>
              <a:t> </a:t>
            </a:r>
            <a:r>
              <a:rPr kumimoji="1" lang="en-US" altLang="zh-CN" sz="2200" b="1" dirty="0">
                <a:latin typeface="+mj-ea"/>
                <a:ea typeface="+mj-ea"/>
              </a:rPr>
              <a:t>p=</a:t>
            </a:r>
            <a:r>
              <a:rPr kumimoji="1" lang="en-US" altLang="zh-CN" sz="2200" b="1" dirty="0">
                <a:solidFill>
                  <a:srgbClr val="0000CC"/>
                </a:solidFill>
                <a:latin typeface="+mj-ea"/>
                <a:ea typeface="+mj-ea"/>
              </a:rPr>
              <a:t>new</a:t>
            </a:r>
            <a:r>
              <a:rPr kumimoji="1" lang="en-US" altLang="zh-CN" sz="2200" b="1" dirty="0">
                <a:latin typeface="+mj-ea"/>
                <a:ea typeface="+mj-ea"/>
              </a:rPr>
              <a:t> node;                        </a:t>
            </a:r>
          </a:p>
          <a:p>
            <a:pPr algn="just"/>
            <a:r>
              <a:rPr kumimoji="1" lang="en-US" altLang="zh-CN" sz="2200" b="1" dirty="0">
                <a:latin typeface="+mj-ea"/>
                <a:ea typeface="+mj-ea"/>
              </a:rPr>
              <a:t> p-&gt;info=data;</a:t>
            </a:r>
          </a:p>
          <a:p>
            <a:pPr algn="just"/>
            <a:r>
              <a:rPr kumimoji="1" lang="en-US" altLang="zh-CN" sz="2200" b="1" dirty="0">
                <a:latin typeface="+mj-ea"/>
                <a:ea typeface="+mj-ea"/>
              </a:rPr>
              <a:t> p-&gt;link= head-&gt;link ;</a:t>
            </a:r>
          </a:p>
          <a:p>
            <a:pPr algn="just"/>
            <a:r>
              <a:rPr kumimoji="1" lang="en-US" altLang="zh-CN" sz="2200" b="1" dirty="0">
                <a:solidFill>
                  <a:srgbClr val="006600"/>
                </a:solidFill>
                <a:latin typeface="+mj-ea"/>
                <a:ea typeface="+mj-ea"/>
              </a:rPr>
              <a:t>//</a:t>
            </a:r>
            <a:r>
              <a:rPr kumimoji="1" lang="zh-CN" altLang="en-US" sz="2200" b="1" dirty="0">
                <a:solidFill>
                  <a:srgbClr val="006600"/>
                </a:solidFill>
                <a:latin typeface="+mj-ea"/>
                <a:ea typeface="+mj-ea"/>
              </a:rPr>
              <a:t>新结点放在原链表前方</a:t>
            </a:r>
            <a:r>
              <a:rPr kumimoji="1" lang="zh-CN" altLang="en-US" sz="2200" dirty="0">
                <a:latin typeface="+mj-ea"/>
                <a:ea typeface="+mj-ea"/>
              </a:rPr>
              <a:t> </a:t>
            </a:r>
            <a:endParaRPr kumimoji="1" lang="zh-CN" altLang="en-US" sz="2200" b="1" dirty="0">
              <a:latin typeface="+mj-ea"/>
              <a:ea typeface="+mj-ea"/>
            </a:endParaRPr>
          </a:p>
          <a:p>
            <a:pPr algn="just"/>
            <a:r>
              <a:rPr kumimoji="1" lang="zh-CN" altLang="en-US" sz="2200" b="1" dirty="0">
                <a:latin typeface="+mj-ea"/>
                <a:ea typeface="+mj-ea"/>
              </a:rPr>
              <a:t> </a:t>
            </a:r>
            <a:r>
              <a:rPr kumimoji="1" lang="en-US" altLang="zh-CN" sz="2200" b="1" dirty="0">
                <a:latin typeface="+mj-ea"/>
                <a:ea typeface="+mj-ea"/>
              </a:rPr>
              <a:t>head-&gt;link=p;</a:t>
            </a:r>
          </a:p>
          <a:p>
            <a:pPr algn="just"/>
            <a:r>
              <a:rPr kumimoji="1" lang="en-US" altLang="zh-CN" sz="2200" b="1" dirty="0">
                <a:latin typeface="+mj-ea"/>
                <a:ea typeface="+mj-ea"/>
              </a:rPr>
              <a:t> </a:t>
            </a:r>
            <a:r>
              <a:rPr kumimoji="1" lang="en-US" altLang="zh-CN" sz="2200" b="1" dirty="0">
                <a:solidFill>
                  <a:srgbClr val="006600"/>
                </a:solidFill>
                <a:latin typeface="+mj-ea"/>
                <a:ea typeface="+mj-ea"/>
              </a:rPr>
              <a:t>//</a:t>
            </a:r>
            <a:r>
              <a:rPr kumimoji="1" lang="zh-CN" altLang="en-US" sz="2200" b="1" dirty="0">
                <a:solidFill>
                  <a:srgbClr val="006600"/>
                </a:solidFill>
                <a:latin typeface="+mj-ea"/>
                <a:ea typeface="+mj-ea"/>
              </a:rPr>
              <a:t>头结点放新结点之前</a:t>
            </a:r>
          </a:p>
          <a:p>
            <a:pPr algn="just"/>
            <a:r>
              <a:rPr kumimoji="1" lang="en-US" altLang="zh-CN" sz="2200" b="1" dirty="0">
                <a:latin typeface="+mj-ea"/>
                <a:ea typeface="+mj-ea"/>
              </a:rPr>
              <a:t>} </a:t>
            </a:r>
          </a:p>
          <a:p>
            <a:pPr algn="just"/>
            <a:r>
              <a:rPr kumimoji="1" lang="en-US" altLang="zh-CN" sz="2200" b="1" dirty="0">
                <a:latin typeface="+mj-ea"/>
                <a:ea typeface="+mj-ea"/>
              </a:rPr>
              <a:t> </a:t>
            </a:r>
            <a:r>
              <a:rPr kumimoji="1" lang="en-US" altLang="zh-CN" sz="2200" b="1" dirty="0">
                <a:solidFill>
                  <a:srgbClr val="0000CC"/>
                </a:solidFill>
                <a:latin typeface="+mj-ea"/>
                <a:ea typeface="+mj-ea"/>
              </a:rPr>
              <a:t>return</a:t>
            </a:r>
            <a:r>
              <a:rPr kumimoji="1" lang="en-US" altLang="zh-CN" sz="2200" b="1" dirty="0">
                <a:latin typeface="+mj-ea"/>
                <a:ea typeface="+mj-ea"/>
              </a:rPr>
              <a:t> head;}</a:t>
            </a:r>
          </a:p>
        </p:txBody>
      </p:sp>
      <p:sp>
        <p:nvSpPr>
          <p:cNvPr id="46" name="标题 45"/>
          <p:cNvSpPr>
            <a:spLocks noGrp="1"/>
          </p:cNvSpPr>
          <p:nvPr>
            <p:ph type="title"/>
          </p:nvPr>
        </p:nvSpPr>
        <p:spPr/>
        <p:txBody>
          <a:bodyPr/>
          <a:lstStyle/>
          <a:p>
            <a:r>
              <a:rPr kumimoji="1" lang="zh-CN" altLang="en-US" dirty="0" smtClean="0">
                <a:solidFill>
                  <a:srgbClr val="006600"/>
                </a:solidFill>
              </a:rPr>
              <a:t>向前生成链表算法</a:t>
            </a:r>
            <a:endParaRPr lang="zh-CN" altLang="en-US" dirty="0"/>
          </a:p>
        </p:txBody>
      </p:sp>
    </p:spTree>
    <p:extLst>
      <p:ext uri="{BB962C8B-B14F-4D97-AF65-F5344CB8AC3E}">
        <p14:creationId xmlns:p14="http://schemas.microsoft.com/office/powerpoint/2010/main" val="186547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804"/>
                                        </p:tgtEl>
                                        <p:attrNameLst>
                                          <p:attrName>style.visibility</p:attrName>
                                        </p:attrNameLst>
                                      </p:cBhvr>
                                      <p:to>
                                        <p:strVal val="visible"/>
                                      </p:to>
                                    </p:set>
                                  </p:childTnLst>
                                </p:cTn>
                              </p:par>
                            </p:childTnLst>
                          </p:cTn>
                        </p:par>
                        <p:par>
                          <p:cTn id="7" fill="hold">
                            <p:stCondLst>
                              <p:cond delay="500"/>
                            </p:stCondLst>
                            <p:childTnLst>
                              <p:par>
                                <p:cTn id="8" presetID="12" presetClass="entr" presetSubtype="4" fill="hold" grpId="0" nodeType="afterEffect">
                                  <p:stCondLst>
                                    <p:cond delay="0"/>
                                  </p:stCondLst>
                                  <p:childTnLst>
                                    <p:set>
                                      <p:cBhvr>
                                        <p:cTn id="9" dur="1" fill="hold">
                                          <p:stCondLst>
                                            <p:cond delay="0"/>
                                          </p:stCondLst>
                                        </p:cTn>
                                        <p:tgtEl>
                                          <p:spTgt spid="75796"/>
                                        </p:tgtEl>
                                        <p:attrNameLst>
                                          <p:attrName>style.visibility</p:attrName>
                                        </p:attrNameLst>
                                      </p:cBhvr>
                                      <p:to>
                                        <p:strVal val="visible"/>
                                      </p:to>
                                    </p:set>
                                    <p:animEffect transition="in" filter="slide(fromBottom)">
                                      <p:cBhvr>
                                        <p:cTn id="10" dur="500"/>
                                        <p:tgtEl>
                                          <p:spTgt spid="75796"/>
                                        </p:tgtEl>
                                      </p:cBhvr>
                                    </p:animEffect>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75786"/>
                                        </p:tgtEl>
                                        <p:attrNameLst>
                                          <p:attrName>style.visibility</p:attrName>
                                        </p:attrNameLst>
                                      </p:cBhvr>
                                      <p:to>
                                        <p:strVal val="visible"/>
                                      </p:to>
                                    </p:set>
                                    <p:animEffect transition="in" filter="slide(fromBottom)">
                                      <p:cBhvr>
                                        <p:cTn id="14" dur="500"/>
                                        <p:tgtEl>
                                          <p:spTgt spid="75786"/>
                                        </p:tgtEl>
                                      </p:cBhvr>
                                    </p:animEffect>
                                  </p:childTnLst>
                                </p:cTn>
                              </p:par>
                            </p:childTnLst>
                          </p:cTn>
                        </p:par>
                        <p:par>
                          <p:cTn id="15" fill="hold">
                            <p:stCondLst>
                              <p:cond delay="1500"/>
                            </p:stCondLst>
                            <p:childTnLst>
                              <p:par>
                                <p:cTn id="16" presetID="12" presetClass="entr" presetSubtype="4"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805"/>
                                        </p:tgtEl>
                                        <p:attrNameLst>
                                          <p:attrName>style.visibility</p:attrName>
                                        </p:attrNameLst>
                                      </p:cBhvr>
                                      <p:to>
                                        <p:strVal val="visible"/>
                                      </p:to>
                                    </p:set>
                                  </p:childTnLst>
                                </p:cTn>
                              </p:par>
                            </p:childTnLst>
                          </p:cTn>
                        </p:par>
                        <p:par>
                          <p:cTn id="23" fill="hold">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75806"/>
                                        </p:tgtEl>
                                        <p:attrNameLst>
                                          <p:attrName>style.visibility</p:attrName>
                                        </p:attrNameLst>
                                      </p:cBhvr>
                                      <p:to>
                                        <p:strVal val="visible"/>
                                      </p:to>
                                    </p:set>
                                    <p:animEffect transition="in" filter="slide(fromBottom)">
                                      <p:cBhvr>
                                        <p:cTn id="26" dur="500"/>
                                        <p:tgtEl>
                                          <p:spTgt spid="7580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810"/>
                                        </p:tgtEl>
                                        <p:attrNameLst>
                                          <p:attrName>style.visibility</p:attrName>
                                        </p:attrNameLst>
                                      </p:cBhvr>
                                      <p:to>
                                        <p:strVal val="visible"/>
                                      </p:to>
                                    </p:se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75808"/>
                                        </p:tgtEl>
                                        <p:attrNameLst>
                                          <p:attrName>style.visibility</p:attrName>
                                        </p:attrNameLst>
                                      </p:cBhvr>
                                      <p:to>
                                        <p:strVal val="visible"/>
                                      </p:to>
                                    </p:set>
                                    <p:animEffect transition="in" filter="slide(fromBottom)">
                                      <p:cBhvr>
                                        <p:cTn id="34" dur="500"/>
                                        <p:tgtEl>
                                          <p:spTgt spid="75808"/>
                                        </p:tgtEl>
                                      </p:cBhvr>
                                    </p:animEffect>
                                  </p:childTnLst>
                                </p:cTn>
                              </p:par>
                            </p:childTnLst>
                          </p:cTn>
                        </p:par>
                        <p:par>
                          <p:cTn id="35" fill="hold">
                            <p:stCondLst>
                              <p:cond delay="1000"/>
                            </p:stCondLst>
                            <p:childTnLst>
                              <p:par>
                                <p:cTn id="36" presetID="12" presetClass="entr" presetSubtype="4" fill="hold" grpId="0" nodeType="afterEffect">
                                  <p:stCondLst>
                                    <p:cond delay="0"/>
                                  </p:stCondLst>
                                  <p:childTnLst>
                                    <p:set>
                                      <p:cBhvr>
                                        <p:cTn id="37" dur="1" fill="hold">
                                          <p:stCondLst>
                                            <p:cond delay="0"/>
                                          </p:stCondLst>
                                        </p:cTn>
                                        <p:tgtEl>
                                          <p:spTgt spid="75809"/>
                                        </p:tgtEl>
                                        <p:attrNameLst>
                                          <p:attrName>style.visibility</p:attrName>
                                        </p:attrNameLst>
                                      </p:cBhvr>
                                      <p:to>
                                        <p:strVal val="visible"/>
                                      </p:to>
                                    </p:set>
                                    <p:animEffect transition="in" filter="slide(fromBottom)">
                                      <p:cBhvr>
                                        <p:cTn id="38" dur="500"/>
                                        <p:tgtEl>
                                          <p:spTgt spid="75809"/>
                                        </p:tgtEl>
                                      </p:cBhvr>
                                    </p:animEffect>
                                  </p:childTnLst>
                                </p:cTn>
                              </p:par>
                            </p:childTnLst>
                          </p:cTn>
                        </p:par>
                        <p:par>
                          <p:cTn id="39" fill="hold">
                            <p:stCondLst>
                              <p:cond delay="1500"/>
                            </p:stCondLst>
                            <p:childTnLst>
                              <p:par>
                                <p:cTn id="40" presetID="12" presetClass="entr" presetSubtype="4"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slide(fromBottom)">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5811"/>
                                        </p:tgtEl>
                                        <p:attrNameLst>
                                          <p:attrName>style.visibility</p:attrName>
                                        </p:attrNameLst>
                                      </p:cBhvr>
                                      <p:to>
                                        <p:strVal val="visible"/>
                                      </p:to>
                                    </p:set>
                                  </p:childTnLst>
                                </p:cTn>
                              </p:par>
                            </p:childTnLst>
                          </p:cTn>
                        </p:par>
                        <p:par>
                          <p:cTn id="47" fill="hold">
                            <p:stCondLst>
                              <p:cond delay="500"/>
                            </p:stCondLst>
                            <p:childTnLst>
                              <p:par>
                                <p:cTn id="48" presetID="12" presetClass="entr" presetSubtype="4" fill="hold" grpId="0" nodeType="afterEffect">
                                  <p:stCondLst>
                                    <p:cond delay="0"/>
                                  </p:stCondLst>
                                  <p:childTnLst>
                                    <p:set>
                                      <p:cBhvr>
                                        <p:cTn id="49" dur="1" fill="hold">
                                          <p:stCondLst>
                                            <p:cond delay="0"/>
                                          </p:stCondLst>
                                        </p:cTn>
                                        <p:tgtEl>
                                          <p:spTgt spid="75807"/>
                                        </p:tgtEl>
                                        <p:attrNameLst>
                                          <p:attrName>style.visibility</p:attrName>
                                        </p:attrNameLst>
                                      </p:cBhvr>
                                      <p:to>
                                        <p:strVal val="visible"/>
                                      </p:to>
                                    </p:set>
                                    <p:animEffect transition="in" filter="slide(fromBottom)">
                                      <p:cBhvr>
                                        <p:cTn id="50" dur="500"/>
                                        <p:tgtEl>
                                          <p:spTgt spid="7580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5812"/>
                                        </p:tgtEl>
                                        <p:attrNameLst>
                                          <p:attrName>style.visibility</p:attrName>
                                        </p:attrNameLst>
                                      </p:cBhvr>
                                      <p:to>
                                        <p:strVal val="visible"/>
                                      </p:to>
                                    </p:set>
                                  </p:childTnLst>
                                </p:cTn>
                              </p:par>
                            </p:childTnLst>
                          </p:cTn>
                        </p:par>
                        <p:par>
                          <p:cTn id="55" fill="hold">
                            <p:stCondLst>
                              <p:cond delay="500"/>
                            </p:stCondLst>
                            <p:childTnLst>
                              <p:par>
                                <p:cTn id="56" presetID="12" presetClass="entr" presetSubtype="4" fill="hold" grpId="0" nodeType="afterEffect">
                                  <p:stCondLst>
                                    <p:cond delay="0"/>
                                  </p:stCondLst>
                                  <p:childTnLst>
                                    <p:set>
                                      <p:cBhvr>
                                        <p:cTn id="57" dur="1" fill="hold">
                                          <p:stCondLst>
                                            <p:cond delay="0"/>
                                          </p:stCondLst>
                                        </p:cTn>
                                        <p:tgtEl>
                                          <p:spTgt spid="75814"/>
                                        </p:tgtEl>
                                        <p:attrNameLst>
                                          <p:attrName>style.visibility</p:attrName>
                                        </p:attrNameLst>
                                      </p:cBhvr>
                                      <p:to>
                                        <p:strVal val="visible"/>
                                      </p:to>
                                    </p:set>
                                    <p:animEffect transition="in" filter="slide(fromBottom)">
                                      <p:cBhvr>
                                        <p:cTn id="58" dur="500"/>
                                        <p:tgtEl>
                                          <p:spTgt spid="7581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5816"/>
                                        </p:tgtEl>
                                        <p:attrNameLst>
                                          <p:attrName>style.visibility</p:attrName>
                                        </p:attrNameLst>
                                      </p:cBhvr>
                                      <p:to>
                                        <p:strVal val="visible"/>
                                      </p:to>
                                    </p:set>
                                  </p:childTnLst>
                                </p:cTn>
                              </p:par>
                            </p:childTnLst>
                          </p:cTn>
                        </p:par>
                        <p:par>
                          <p:cTn id="63" fill="hold">
                            <p:stCondLst>
                              <p:cond delay="500"/>
                            </p:stCondLst>
                            <p:childTnLst>
                              <p:par>
                                <p:cTn id="64" presetID="12" presetClass="exit" presetSubtype="4" fill="hold" grpId="1" nodeType="afterEffect">
                                  <p:stCondLst>
                                    <p:cond delay="0"/>
                                  </p:stCondLst>
                                  <p:childTnLst>
                                    <p:animEffect transition="out" filter="slide(fromBottom)">
                                      <p:cBhvr>
                                        <p:cTn id="65" dur="500"/>
                                        <p:tgtEl>
                                          <p:spTgt spid="75806"/>
                                        </p:tgtEl>
                                      </p:cBhvr>
                                    </p:animEffect>
                                    <p:set>
                                      <p:cBhvr>
                                        <p:cTn id="66" dur="1" fill="hold">
                                          <p:stCondLst>
                                            <p:cond delay="499"/>
                                          </p:stCondLst>
                                        </p:cTn>
                                        <p:tgtEl>
                                          <p:spTgt spid="75806"/>
                                        </p:tgtEl>
                                        <p:attrNameLst>
                                          <p:attrName>style.visibility</p:attrName>
                                        </p:attrNameLst>
                                      </p:cBhvr>
                                      <p:to>
                                        <p:strVal val="hidden"/>
                                      </p:to>
                                    </p:set>
                                  </p:childTnLst>
                                </p:cTn>
                              </p:par>
                            </p:childTnLst>
                          </p:cTn>
                        </p:par>
                        <p:par>
                          <p:cTn id="67" fill="hold">
                            <p:stCondLst>
                              <p:cond delay="1000"/>
                            </p:stCondLst>
                            <p:childTnLst>
                              <p:par>
                                <p:cTn id="68" presetID="12" presetClass="entr" presetSubtype="4" fill="hold" grpId="0" nodeType="afterEffect">
                                  <p:stCondLst>
                                    <p:cond delay="0"/>
                                  </p:stCondLst>
                                  <p:childTnLst>
                                    <p:set>
                                      <p:cBhvr>
                                        <p:cTn id="69" dur="1" fill="hold">
                                          <p:stCondLst>
                                            <p:cond delay="0"/>
                                          </p:stCondLst>
                                        </p:cTn>
                                        <p:tgtEl>
                                          <p:spTgt spid="75815"/>
                                        </p:tgtEl>
                                        <p:attrNameLst>
                                          <p:attrName>style.visibility</p:attrName>
                                        </p:attrNameLst>
                                      </p:cBhvr>
                                      <p:to>
                                        <p:strVal val="visible"/>
                                      </p:to>
                                    </p:set>
                                    <p:animEffect transition="in" filter="slide(fromBottom)">
                                      <p:cBhvr>
                                        <p:cTn id="70" dur="500"/>
                                        <p:tgtEl>
                                          <p:spTgt spid="7581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5817"/>
                                        </p:tgtEl>
                                        <p:attrNameLst>
                                          <p:attrName>style.visibility</p:attrName>
                                        </p:attrNameLst>
                                      </p:cBhvr>
                                      <p:to>
                                        <p:strVal val="visible"/>
                                      </p:to>
                                    </p:set>
                                  </p:childTnLst>
                                </p:cTn>
                              </p:par>
                            </p:childTnLst>
                          </p:cTn>
                        </p:par>
                        <p:par>
                          <p:cTn id="75" fill="hold">
                            <p:stCondLst>
                              <p:cond delay="500"/>
                            </p:stCondLst>
                            <p:childTnLst>
                              <p:par>
                                <p:cTn id="76" presetID="12" presetClass="exit" presetSubtype="4" fill="hold" grpId="1" nodeType="afterEffect">
                                  <p:stCondLst>
                                    <p:cond delay="0"/>
                                  </p:stCondLst>
                                  <p:childTnLst>
                                    <p:animEffect transition="out" filter="slide(fromBottom)">
                                      <p:cBhvr>
                                        <p:cTn id="77" dur="500"/>
                                        <p:tgtEl>
                                          <p:spTgt spid="75808"/>
                                        </p:tgtEl>
                                      </p:cBhvr>
                                    </p:animEffect>
                                    <p:set>
                                      <p:cBhvr>
                                        <p:cTn id="78" dur="1" fill="hold">
                                          <p:stCondLst>
                                            <p:cond delay="499"/>
                                          </p:stCondLst>
                                        </p:cTn>
                                        <p:tgtEl>
                                          <p:spTgt spid="75808"/>
                                        </p:tgtEl>
                                        <p:attrNameLst>
                                          <p:attrName>style.visibility</p:attrName>
                                        </p:attrNameLst>
                                      </p:cBhvr>
                                      <p:to>
                                        <p:strVal val="hidden"/>
                                      </p:to>
                                    </p:set>
                                  </p:childTnLst>
                                </p:cTn>
                              </p:par>
                            </p:childTnLst>
                          </p:cTn>
                        </p:par>
                        <p:par>
                          <p:cTn id="79" fill="hold">
                            <p:stCondLst>
                              <p:cond delay="1000"/>
                            </p:stCondLst>
                            <p:childTnLst>
                              <p:par>
                                <p:cTn id="80" presetID="12" presetClass="exit" presetSubtype="4" fill="hold" grpId="1" nodeType="afterEffect">
                                  <p:stCondLst>
                                    <p:cond delay="0"/>
                                  </p:stCondLst>
                                  <p:childTnLst>
                                    <p:animEffect transition="out" filter="slide(fromBottom)">
                                      <p:cBhvr>
                                        <p:cTn id="81" dur="500"/>
                                        <p:tgtEl>
                                          <p:spTgt spid="75809"/>
                                        </p:tgtEl>
                                      </p:cBhvr>
                                    </p:animEffect>
                                    <p:set>
                                      <p:cBhvr>
                                        <p:cTn id="82" dur="1" fill="hold">
                                          <p:stCondLst>
                                            <p:cond delay="499"/>
                                          </p:stCondLst>
                                        </p:cTn>
                                        <p:tgtEl>
                                          <p:spTgt spid="75809"/>
                                        </p:tgtEl>
                                        <p:attrNameLst>
                                          <p:attrName>style.visibility</p:attrName>
                                        </p:attrNameLst>
                                      </p:cBhvr>
                                      <p:to>
                                        <p:strVal val="hidden"/>
                                      </p:to>
                                    </p:set>
                                  </p:childTnLst>
                                </p:cTn>
                              </p:par>
                            </p:childTnLst>
                          </p:cTn>
                        </p:par>
                        <p:par>
                          <p:cTn id="83" fill="hold">
                            <p:stCondLst>
                              <p:cond delay="1500"/>
                            </p:stCondLst>
                            <p:childTnLst>
                              <p:par>
                                <p:cTn id="84" presetID="12" presetClass="entr" presetSubtype="4" fill="hold" grpId="0" nodeType="afterEffect">
                                  <p:stCondLst>
                                    <p:cond delay="0"/>
                                  </p:stCondLst>
                                  <p:childTnLst>
                                    <p:set>
                                      <p:cBhvr>
                                        <p:cTn id="85" dur="1" fill="hold">
                                          <p:stCondLst>
                                            <p:cond delay="0"/>
                                          </p:stCondLst>
                                        </p:cTn>
                                        <p:tgtEl>
                                          <p:spTgt spid="75818"/>
                                        </p:tgtEl>
                                        <p:attrNameLst>
                                          <p:attrName>style.visibility</p:attrName>
                                        </p:attrNameLst>
                                      </p:cBhvr>
                                      <p:to>
                                        <p:strVal val="visible"/>
                                      </p:to>
                                    </p:set>
                                    <p:animEffect transition="in" filter="slide(fromBottom)">
                                      <p:cBhvr>
                                        <p:cTn id="86" dur="500"/>
                                        <p:tgtEl>
                                          <p:spTgt spid="75818"/>
                                        </p:tgtEl>
                                      </p:cBhvr>
                                    </p:animEffect>
                                  </p:childTnLst>
                                </p:cTn>
                              </p:par>
                            </p:childTnLst>
                          </p:cTn>
                        </p:par>
                        <p:par>
                          <p:cTn id="87" fill="hold">
                            <p:stCondLst>
                              <p:cond delay="2000"/>
                            </p:stCondLst>
                            <p:childTnLst>
                              <p:par>
                                <p:cTn id="88" presetID="12" presetClass="entr" presetSubtype="4" fill="hold" grpId="0" nodeType="afterEffect">
                                  <p:stCondLst>
                                    <p:cond delay="0"/>
                                  </p:stCondLst>
                                  <p:childTnLst>
                                    <p:set>
                                      <p:cBhvr>
                                        <p:cTn id="89" dur="1" fill="hold">
                                          <p:stCondLst>
                                            <p:cond delay="0"/>
                                          </p:stCondLst>
                                        </p:cTn>
                                        <p:tgtEl>
                                          <p:spTgt spid="75819"/>
                                        </p:tgtEl>
                                        <p:attrNameLst>
                                          <p:attrName>style.visibility</p:attrName>
                                        </p:attrNameLst>
                                      </p:cBhvr>
                                      <p:to>
                                        <p:strVal val="visible"/>
                                      </p:to>
                                    </p:set>
                                    <p:animEffect transition="in" filter="slide(fromBottom)">
                                      <p:cBhvr>
                                        <p:cTn id="90" dur="500"/>
                                        <p:tgtEl>
                                          <p:spTgt spid="75819"/>
                                        </p:tgtEl>
                                      </p:cBhvr>
                                    </p:animEffect>
                                  </p:childTnLst>
                                </p:cTn>
                              </p:par>
                            </p:childTnLst>
                          </p:cTn>
                        </p:par>
                        <p:par>
                          <p:cTn id="91" fill="hold">
                            <p:stCondLst>
                              <p:cond delay="2500"/>
                            </p:stCondLst>
                            <p:childTnLst>
                              <p:par>
                                <p:cTn id="92" presetID="12" presetClass="entr" presetSubtype="4" fill="hold" nodeType="after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slide(fromBottom)">
                                      <p:cBhvr>
                                        <p:cTn id="94" dur="500"/>
                                        <p:tgtEl>
                                          <p:spTgt spid="4"/>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75821"/>
                                        </p:tgtEl>
                                        <p:attrNameLst>
                                          <p:attrName>style.visibility</p:attrName>
                                        </p:attrNameLst>
                                      </p:cBhvr>
                                      <p:to>
                                        <p:strVal val="visible"/>
                                      </p:to>
                                    </p:set>
                                  </p:childTnLst>
                                </p:cTn>
                              </p:par>
                            </p:childTnLst>
                          </p:cTn>
                        </p:par>
                        <p:par>
                          <p:cTn id="99" fill="hold">
                            <p:stCondLst>
                              <p:cond delay="500"/>
                            </p:stCondLst>
                            <p:childTnLst>
                              <p:par>
                                <p:cTn id="100" presetID="12" presetClass="entr" presetSubtype="4" fill="hold" grpId="0" nodeType="afterEffect">
                                  <p:stCondLst>
                                    <p:cond delay="0"/>
                                  </p:stCondLst>
                                  <p:childTnLst>
                                    <p:set>
                                      <p:cBhvr>
                                        <p:cTn id="101" dur="1" fill="hold">
                                          <p:stCondLst>
                                            <p:cond delay="0"/>
                                          </p:stCondLst>
                                        </p:cTn>
                                        <p:tgtEl>
                                          <p:spTgt spid="75820"/>
                                        </p:tgtEl>
                                        <p:attrNameLst>
                                          <p:attrName>style.visibility</p:attrName>
                                        </p:attrNameLst>
                                      </p:cBhvr>
                                      <p:to>
                                        <p:strVal val="visible"/>
                                      </p:to>
                                    </p:set>
                                    <p:animEffect transition="in" filter="slide(fromBottom)">
                                      <p:cBhvr>
                                        <p:cTn id="102" dur="500"/>
                                        <p:tgtEl>
                                          <p:spTgt spid="75820"/>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75822"/>
                                        </p:tgtEl>
                                        <p:attrNameLst>
                                          <p:attrName>style.visibility</p:attrName>
                                        </p:attrNameLst>
                                      </p:cBhvr>
                                      <p:to>
                                        <p:strVal val="visible"/>
                                      </p:to>
                                    </p:set>
                                  </p:childTnLst>
                                </p:cTn>
                              </p:par>
                            </p:childTnLst>
                          </p:cTn>
                        </p:par>
                        <p:par>
                          <p:cTn id="107" fill="hold">
                            <p:stCondLst>
                              <p:cond delay="500"/>
                            </p:stCondLst>
                            <p:childTnLst>
                              <p:par>
                                <p:cTn id="108" presetID="12" presetClass="entr" presetSubtype="4" fill="hold" grpId="0" nodeType="afterEffect">
                                  <p:stCondLst>
                                    <p:cond delay="0"/>
                                  </p:stCondLst>
                                  <p:childTnLst>
                                    <p:set>
                                      <p:cBhvr>
                                        <p:cTn id="109" dur="1" fill="hold">
                                          <p:stCondLst>
                                            <p:cond delay="0"/>
                                          </p:stCondLst>
                                        </p:cTn>
                                        <p:tgtEl>
                                          <p:spTgt spid="75793"/>
                                        </p:tgtEl>
                                        <p:attrNameLst>
                                          <p:attrName>style.visibility</p:attrName>
                                        </p:attrNameLst>
                                      </p:cBhvr>
                                      <p:to>
                                        <p:strVal val="visible"/>
                                      </p:to>
                                    </p:set>
                                    <p:animEffect transition="in" filter="slide(fromBottom)">
                                      <p:cBhvr>
                                        <p:cTn id="110" dur="500"/>
                                        <p:tgtEl>
                                          <p:spTgt spid="75793"/>
                                        </p:tgtEl>
                                      </p:cBhvr>
                                    </p:animEffect>
                                  </p:childTnLst>
                                </p:cTn>
                              </p:par>
                            </p:childTnLst>
                          </p:cTn>
                        </p:par>
                        <p:par>
                          <p:cTn id="111" fill="hold">
                            <p:stCondLst>
                              <p:cond delay="1000"/>
                            </p:stCondLst>
                            <p:childTnLst>
                              <p:par>
                                <p:cTn id="112" presetID="12" presetClass="entr" presetSubtype="4" fill="hold" grpId="0" nodeType="afterEffect">
                                  <p:stCondLst>
                                    <p:cond delay="0"/>
                                  </p:stCondLst>
                                  <p:childTnLst>
                                    <p:set>
                                      <p:cBhvr>
                                        <p:cTn id="113" dur="1" fill="hold">
                                          <p:stCondLst>
                                            <p:cond delay="0"/>
                                          </p:stCondLst>
                                        </p:cTn>
                                        <p:tgtEl>
                                          <p:spTgt spid="75794"/>
                                        </p:tgtEl>
                                        <p:attrNameLst>
                                          <p:attrName>style.visibility</p:attrName>
                                        </p:attrNameLst>
                                      </p:cBhvr>
                                      <p:to>
                                        <p:strVal val="visible"/>
                                      </p:to>
                                    </p:set>
                                    <p:animEffect transition="in" filter="slide(fromBottom)">
                                      <p:cBhvr>
                                        <p:cTn id="114" dur="500"/>
                                        <p:tgtEl>
                                          <p:spTgt spid="75794"/>
                                        </p:tgtEl>
                                      </p:cBhvr>
                                    </p:animEffect>
                                  </p:childTnLst>
                                </p:cTn>
                              </p:par>
                            </p:childTnLst>
                          </p:cTn>
                        </p:par>
                        <p:par>
                          <p:cTn id="115" fill="hold">
                            <p:stCondLst>
                              <p:cond delay="1500"/>
                            </p:stCondLst>
                            <p:childTnLst>
                              <p:par>
                                <p:cTn id="116" presetID="12" presetClass="entr" presetSubtype="4" fill="hold" grpId="0" nodeType="afterEffect">
                                  <p:stCondLst>
                                    <p:cond delay="0"/>
                                  </p:stCondLst>
                                  <p:childTnLst>
                                    <p:set>
                                      <p:cBhvr>
                                        <p:cTn id="117" dur="1" fill="hold">
                                          <p:stCondLst>
                                            <p:cond delay="0"/>
                                          </p:stCondLst>
                                        </p:cTn>
                                        <p:tgtEl>
                                          <p:spTgt spid="75795"/>
                                        </p:tgtEl>
                                        <p:attrNameLst>
                                          <p:attrName>style.visibility</p:attrName>
                                        </p:attrNameLst>
                                      </p:cBhvr>
                                      <p:to>
                                        <p:strVal val="visible"/>
                                      </p:to>
                                    </p:set>
                                    <p:animEffect transition="in" filter="slide(fromBottom)">
                                      <p:cBhvr>
                                        <p:cTn id="118" dur="500"/>
                                        <p:tgtEl>
                                          <p:spTgt spid="75795"/>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75823"/>
                                        </p:tgtEl>
                                        <p:attrNameLst>
                                          <p:attrName>style.visibility</p:attrName>
                                        </p:attrNameLst>
                                      </p:cBhvr>
                                      <p:to>
                                        <p:strVal val="visible"/>
                                      </p:to>
                                    </p:set>
                                  </p:childTnLst>
                                </p:cTn>
                              </p:par>
                            </p:childTnLst>
                          </p:cTn>
                        </p:par>
                        <p:par>
                          <p:cTn id="123" fill="hold">
                            <p:stCondLst>
                              <p:cond delay="500"/>
                            </p:stCondLst>
                            <p:childTnLst>
                              <p:par>
                                <p:cTn id="124" presetID="12" presetClass="exit" presetSubtype="4" fill="hold" grpId="1" nodeType="afterEffect">
                                  <p:stCondLst>
                                    <p:cond delay="0"/>
                                  </p:stCondLst>
                                  <p:childTnLst>
                                    <p:animEffect transition="out" filter="slide(fromBottom)">
                                      <p:cBhvr>
                                        <p:cTn id="125" dur="500"/>
                                        <p:tgtEl>
                                          <p:spTgt spid="75815"/>
                                        </p:tgtEl>
                                      </p:cBhvr>
                                    </p:animEffect>
                                    <p:set>
                                      <p:cBhvr>
                                        <p:cTn id="126" dur="1" fill="hold">
                                          <p:stCondLst>
                                            <p:cond delay="499"/>
                                          </p:stCondLst>
                                        </p:cTn>
                                        <p:tgtEl>
                                          <p:spTgt spid="75815"/>
                                        </p:tgtEl>
                                        <p:attrNameLst>
                                          <p:attrName>style.visibility</p:attrName>
                                        </p:attrNameLst>
                                      </p:cBhvr>
                                      <p:to>
                                        <p:strVal val="hidden"/>
                                      </p:to>
                                    </p:set>
                                  </p:childTnLst>
                                </p:cTn>
                              </p:par>
                            </p:childTnLst>
                          </p:cTn>
                        </p:par>
                        <p:par>
                          <p:cTn id="127" fill="hold">
                            <p:stCondLst>
                              <p:cond delay="1000"/>
                            </p:stCondLst>
                            <p:childTnLst>
                              <p:par>
                                <p:cTn id="128" presetID="12" presetClass="entr" presetSubtype="4" fill="hold" grpId="0" nodeType="afterEffect">
                                  <p:stCondLst>
                                    <p:cond delay="0"/>
                                  </p:stCondLst>
                                  <p:childTnLst>
                                    <p:set>
                                      <p:cBhvr>
                                        <p:cTn id="129" dur="1" fill="hold">
                                          <p:stCondLst>
                                            <p:cond delay="0"/>
                                          </p:stCondLst>
                                        </p:cTn>
                                        <p:tgtEl>
                                          <p:spTgt spid="75788"/>
                                        </p:tgtEl>
                                        <p:attrNameLst>
                                          <p:attrName>style.visibility</p:attrName>
                                        </p:attrNameLst>
                                      </p:cBhvr>
                                      <p:to>
                                        <p:strVal val="visible"/>
                                      </p:to>
                                    </p:set>
                                    <p:animEffect transition="in" filter="slide(fromBottom)">
                                      <p:cBhvr>
                                        <p:cTn id="130" dur="500"/>
                                        <p:tgtEl>
                                          <p:spTgt spid="75788"/>
                                        </p:tgtEl>
                                      </p:cBhvr>
                                    </p:animEffect>
                                  </p:childTnLst>
                                </p:cTn>
                              </p:par>
                            </p:childTnLst>
                          </p:cTn>
                        </p:par>
                        <p:par>
                          <p:cTn id="131" fill="hold">
                            <p:stCondLst>
                              <p:cond delay="1500"/>
                            </p:stCondLst>
                            <p:childTnLst>
                              <p:par>
                                <p:cTn id="132" presetID="1" presetClass="entr" presetSubtype="0" fill="hold" grpId="0" nodeType="afterEffect">
                                  <p:stCondLst>
                                    <p:cond delay="0"/>
                                  </p:stCondLst>
                                  <p:childTnLst>
                                    <p:set>
                                      <p:cBhvr>
                                        <p:cTn id="133" dur="1" fill="hold">
                                          <p:stCondLst>
                                            <p:cond delay="499"/>
                                          </p:stCondLst>
                                        </p:cTn>
                                        <p:tgtEl>
                                          <p:spTgt spid="75789"/>
                                        </p:tgtEl>
                                        <p:attrNameLst>
                                          <p:attrName>style.visibility</p:attrName>
                                        </p:attrNameLst>
                                      </p:cBhvr>
                                      <p:to>
                                        <p:strVal val="visible"/>
                                      </p:to>
                                    </p:set>
                                  </p:childTnLst>
                                </p:cTn>
                              </p:par>
                            </p:childTnLst>
                          </p:cTn>
                        </p:par>
                        <p:par>
                          <p:cTn id="134" fill="hold">
                            <p:stCondLst>
                              <p:cond delay="2000"/>
                            </p:stCondLst>
                            <p:childTnLst>
                              <p:par>
                                <p:cTn id="135" presetID="1" presetClass="entr" presetSubtype="0" fill="hold" grpId="0" nodeType="afterEffect">
                                  <p:stCondLst>
                                    <p:cond delay="0"/>
                                  </p:stCondLst>
                                  <p:childTnLst>
                                    <p:set>
                                      <p:cBhvr>
                                        <p:cTn id="136" dur="1" fill="hold">
                                          <p:stCondLst>
                                            <p:cond delay="499"/>
                                          </p:stCondLst>
                                        </p:cTn>
                                        <p:tgtEl>
                                          <p:spTgt spid="75790"/>
                                        </p:tgtEl>
                                        <p:attrNameLst>
                                          <p:attrName>style.visibility</p:attrName>
                                        </p:attrNameLst>
                                      </p:cBhvr>
                                      <p:to>
                                        <p:strVal val="visible"/>
                                      </p:to>
                                    </p:set>
                                  </p:childTnLst>
                                </p:cTn>
                              </p:par>
                            </p:childTnLst>
                          </p:cTn>
                        </p:par>
                        <p:par>
                          <p:cTn id="137" fill="hold">
                            <p:stCondLst>
                              <p:cond delay="2500"/>
                            </p:stCondLst>
                            <p:childTnLst>
                              <p:par>
                                <p:cTn id="138" presetID="1" presetClass="entr" presetSubtype="0" fill="hold" grpId="0" nodeType="afterEffect">
                                  <p:stCondLst>
                                    <p:cond delay="0"/>
                                  </p:stCondLst>
                                  <p:childTnLst>
                                    <p:set>
                                      <p:cBhvr>
                                        <p:cTn id="139" dur="1" fill="hold">
                                          <p:stCondLst>
                                            <p:cond delay="499"/>
                                          </p:stCondLst>
                                        </p:cTn>
                                        <p:tgtEl>
                                          <p:spTgt spid="75791"/>
                                        </p:tgtEl>
                                        <p:attrNameLst>
                                          <p:attrName>style.visibility</p:attrName>
                                        </p:attrNameLst>
                                      </p:cBhvr>
                                      <p:to>
                                        <p:strVal val="visible"/>
                                      </p:to>
                                    </p:set>
                                  </p:childTnLst>
                                </p:cTn>
                              </p:par>
                            </p:childTnLst>
                          </p:cTn>
                        </p:par>
                        <p:par>
                          <p:cTn id="140" fill="hold">
                            <p:stCondLst>
                              <p:cond delay="3000"/>
                            </p:stCondLst>
                            <p:childTnLst>
                              <p:par>
                                <p:cTn id="141" presetID="1" presetClass="entr" presetSubtype="0" fill="hold" grpId="0" nodeType="afterEffect">
                                  <p:stCondLst>
                                    <p:cond delay="0"/>
                                  </p:stCondLst>
                                  <p:childTnLst>
                                    <p:set>
                                      <p:cBhvr>
                                        <p:cTn id="142" dur="1" fill="hold">
                                          <p:stCondLst>
                                            <p:cond delay="499"/>
                                          </p:stCondLst>
                                        </p:cTn>
                                        <p:tgtEl>
                                          <p:spTgt spid="7579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75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animBg="1"/>
      <p:bldP spid="75788" grpId="0" animBg="1"/>
      <p:bldP spid="75789" grpId="0" animBg="1"/>
      <p:bldP spid="75790" grpId="0" animBg="1"/>
      <p:bldP spid="75791" grpId="0" animBg="1"/>
      <p:bldP spid="75792" grpId="0" animBg="1"/>
      <p:bldP spid="75793" grpId="0" animBg="1"/>
      <p:bldP spid="75794" grpId="0" animBg="1"/>
      <p:bldP spid="75795" grpId="0" animBg="1"/>
      <p:bldP spid="75796" grpId="0"/>
      <p:bldP spid="75804" grpId="0" animBg="1"/>
      <p:bldP spid="75805" grpId="0" animBg="1"/>
      <p:bldP spid="75806" grpId="0"/>
      <p:bldP spid="75806" grpId="1"/>
      <p:bldP spid="75807" grpId="0"/>
      <p:bldP spid="75808" grpId="0"/>
      <p:bldP spid="75808" grpId="1"/>
      <p:bldP spid="75809" grpId="0" animBg="1"/>
      <p:bldP spid="75809" grpId="1" animBg="1"/>
      <p:bldP spid="75810" grpId="0" animBg="1"/>
      <p:bldP spid="75811" grpId="0" animBg="1"/>
      <p:bldP spid="75812" grpId="0" animBg="1"/>
      <p:bldP spid="75814" grpId="0"/>
      <p:bldP spid="75815" grpId="0" animBg="1"/>
      <p:bldP spid="75815" grpId="1" animBg="1"/>
      <p:bldP spid="75816" grpId="0" animBg="1"/>
      <p:bldP spid="75817" grpId="0" animBg="1"/>
      <p:bldP spid="75818" grpId="0"/>
      <p:bldP spid="75819" grpId="0" animBg="1"/>
      <p:bldP spid="75820" grpId="0"/>
      <p:bldP spid="75821" grpId="0" animBg="1"/>
      <p:bldP spid="75822" grpId="0" animBg="1"/>
      <p:bldP spid="75823" grpId="0" animBg="1"/>
      <p:bldP spid="758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思考：更多的链表生成方式</a:t>
            </a:r>
            <a:endParaRPr lang="zh-CN" altLang="en-US" dirty="0"/>
          </a:p>
        </p:txBody>
      </p:sp>
      <p:sp>
        <p:nvSpPr>
          <p:cNvPr id="3" name="内容占位符 2"/>
          <p:cNvSpPr>
            <a:spLocks noGrp="1"/>
          </p:cNvSpPr>
          <p:nvPr>
            <p:ph idx="1"/>
          </p:nvPr>
        </p:nvSpPr>
        <p:spPr/>
        <p:txBody>
          <a:bodyPr/>
          <a:lstStyle/>
          <a:p>
            <a:r>
              <a:rPr lang="zh-CN" altLang="en-US" dirty="0" smtClean="0"/>
              <a:t>上述方式得到的链表，数据来自用户的输入。</a:t>
            </a:r>
            <a:endParaRPr lang="en-US" altLang="zh-CN" dirty="0" smtClean="0"/>
          </a:p>
          <a:p>
            <a:pPr>
              <a:buNone/>
            </a:pPr>
            <a:r>
              <a:rPr lang="zh-CN" altLang="en-US" dirty="0" smtClean="0"/>
              <a:t>能否修改函数，使得数据来源为数组？</a:t>
            </a:r>
            <a:endParaRPr lang="en-US" altLang="zh-CN" dirty="0" smtClean="0"/>
          </a:p>
          <a:p>
            <a:r>
              <a:rPr lang="zh-CN" altLang="en-US" dirty="0" smtClean="0"/>
              <a:t>上述方式得到的链表，数据大小没有关系。</a:t>
            </a:r>
            <a:endParaRPr lang="en-US" altLang="zh-CN" dirty="0" smtClean="0"/>
          </a:p>
          <a:p>
            <a:pPr>
              <a:buNone/>
            </a:pPr>
            <a:r>
              <a:rPr lang="zh-CN" altLang="en-US" dirty="0" smtClean="0"/>
              <a:t>如何生成一个有序的链表？</a:t>
            </a:r>
            <a:endParaRPr lang="en-US" altLang="zh-CN" dirty="0" smtClean="0"/>
          </a:p>
          <a:p>
            <a:r>
              <a:rPr lang="zh-CN" altLang="en-US" dirty="0" smtClean="0"/>
              <a:t>对于第二个问题，插入节点的时候需要选择合理的位置。回想之前的插入排序。</a:t>
            </a:r>
            <a:endParaRPr lang="zh-CN" altLang="en-US" dirty="0"/>
          </a:p>
        </p:txBody>
      </p:sp>
    </p:spTree>
    <p:extLst>
      <p:ext uri="{BB962C8B-B14F-4D97-AF65-F5344CB8AC3E}">
        <p14:creationId xmlns:p14="http://schemas.microsoft.com/office/powerpoint/2010/main" val="1999151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动态内存分配的方法</a:t>
            </a:r>
            <a:endParaRPr lang="zh-CN" altLang="en-US" dirty="0"/>
          </a:p>
        </p:txBody>
      </p:sp>
      <p:sp>
        <p:nvSpPr>
          <p:cNvPr id="3" name="内容占位符 2"/>
          <p:cNvSpPr>
            <a:spLocks noGrp="1"/>
          </p:cNvSpPr>
          <p:nvPr>
            <p:ph idx="1"/>
          </p:nvPr>
        </p:nvSpPr>
        <p:spPr/>
        <p:txBody>
          <a:bodyPr>
            <a:normAutofit/>
          </a:bodyPr>
          <a:lstStyle/>
          <a:p>
            <a:pPr>
              <a:lnSpc>
                <a:spcPct val="90000"/>
              </a:lnSpc>
            </a:pPr>
            <a:r>
              <a:rPr kumimoji="1" lang="zh-CN" altLang="en-US" dirty="0" smtClean="0"/>
              <a:t>申请和释放</a:t>
            </a:r>
            <a:r>
              <a:rPr lang="zh-CN" altLang="en-US" dirty="0" smtClean="0">
                <a:solidFill>
                  <a:srgbClr val="FF0000"/>
                </a:solidFill>
              </a:rPr>
              <a:t>自由存储区</a:t>
            </a:r>
            <a:r>
              <a:rPr kumimoji="1" lang="zh-CN" altLang="en-US" dirty="0" smtClean="0"/>
              <a:t>中分配的存贮空间，使用</a:t>
            </a:r>
            <a:r>
              <a:rPr kumimoji="1" lang="en-US" altLang="zh-CN" dirty="0" smtClean="0"/>
              <a:t>new</a:t>
            </a:r>
            <a:r>
              <a:rPr kumimoji="1" lang="zh-CN" altLang="en-US" dirty="0" smtClean="0"/>
              <a:t>和</a:t>
            </a:r>
            <a:r>
              <a:rPr kumimoji="1" lang="en-US" altLang="zh-CN" dirty="0" smtClean="0"/>
              <a:t>delete</a:t>
            </a:r>
            <a:r>
              <a:rPr kumimoji="1" lang="zh-CN" altLang="en-US" dirty="0" smtClean="0"/>
              <a:t>运算符来完成：</a:t>
            </a:r>
            <a:endParaRPr kumimoji="1" lang="en-US" altLang="zh-CN" dirty="0" smtClean="0"/>
          </a:p>
          <a:p>
            <a:pPr>
              <a:lnSpc>
                <a:spcPct val="90000"/>
              </a:lnSpc>
            </a:pPr>
            <a:r>
              <a:rPr kumimoji="1" lang="zh-CN" altLang="en-US" dirty="0" smtClean="0"/>
              <a:t>语法：</a:t>
            </a:r>
            <a:r>
              <a:rPr kumimoji="1" lang="zh-CN" altLang="en-US" dirty="0" smtClean="0">
                <a:solidFill>
                  <a:srgbClr val="0000CC"/>
                </a:solidFill>
              </a:rPr>
              <a:t>指针变量名</a:t>
            </a:r>
            <a:r>
              <a:rPr kumimoji="1" lang="en-US" altLang="zh-CN" dirty="0" smtClean="0">
                <a:solidFill>
                  <a:srgbClr val="0000CC"/>
                </a:solidFill>
              </a:rPr>
              <a:t>=new </a:t>
            </a:r>
            <a:r>
              <a:rPr kumimoji="1" lang="zh-CN" altLang="en-US" dirty="0" smtClean="0">
                <a:solidFill>
                  <a:srgbClr val="0000CC"/>
                </a:solidFill>
              </a:rPr>
              <a:t>类型名</a:t>
            </a:r>
            <a:r>
              <a:rPr kumimoji="1" lang="en-US" altLang="zh-CN" dirty="0" smtClean="0">
                <a:solidFill>
                  <a:srgbClr val="0000CC"/>
                </a:solidFill>
              </a:rPr>
              <a:t>(</a:t>
            </a:r>
            <a:r>
              <a:rPr kumimoji="1" lang="zh-CN" altLang="en-US" dirty="0" smtClean="0">
                <a:solidFill>
                  <a:srgbClr val="0000CC"/>
                </a:solidFill>
              </a:rPr>
              <a:t>初始化式</a:t>
            </a:r>
            <a:r>
              <a:rPr kumimoji="1" lang="en-US" altLang="zh-CN" dirty="0" smtClean="0">
                <a:solidFill>
                  <a:srgbClr val="0000CC"/>
                </a:solidFill>
              </a:rPr>
              <a:t>)</a:t>
            </a:r>
            <a:r>
              <a:rPr kumimoji="1" lang="zh-CN" altLang="en-US" dirty="0" smtClean="0">
                <a:solidFill>
                  <a:srgbClr val="0000CC"/>
                </a:solidFill>
              </a:rPr>
              <a:t>；</a:t>
            </a:r>
          </a:p>
          <a:p>
            <a:pPr>
              <a:lnSpc>
                <a:spcPct val="90000"/>
              </a:lnSpc>
              <a:buFont typeface="Wingdings" pitchFamily="2" charset="2"/>
              <a:buNone/>
            </a:pPr>
            <a:r>
              <a:rPr kumimoji="1" lang="en-US" altLang="zh-CN" dirty="0" smtClean="0">
                <a:solidFill>
                  <a:srgbClr val="0000CC"/>
                </a:solidFill>
              </a:rPr>
              <a:t>				delete </a:t>
            </a:r>
            <a:r>
              <a:rPr kumimoji="1" lang="zh-CN" altLang="en-US" dirty="0" smtClean="0">
                <a:solidFill>
                  <a:srgbClr val="0000CC"/>
                </a:solidFill>
              </a:rPr>
              <a:t>指针名</a:t>
            </a:r>
            <a:r>
              <a:rPr kumimoji="1" lang="en-US" altLang="zh-CN" dirty="0" smtClean="0">
                <a:solidFill>
                  <a:srgbClr val="0000CC"/>
                </a:solidFill>
              </a:rPr>
              <a:t>;</a:t>
            </a:r>
          </a:p>
          <a:p>
            <a:pPr>
              <a:lnSpc>
                <a:spcPct val="90000"/>
              </a:lnSpc>
            </a:pPr>
            <a:r>
              <a:rPr kumimoji="1" lang="en-US" altLang="zh-CN" dirty="0" smtClean="0"/>
              <a:t>new</a:t>
            </a:r>
            <a:r>
              <a:rPr kumimoji="1" lang="zh-CN" altLang="en-US" dirty="0" smtClean="0"/>
              <a:t>运算符</a:t>
            </a:r>
            <a:r>
              <a:rPr kumimoji="1" lang="zh-CN" altLang="en-US" dirty="0" smtClean="0">
                <a:solidFill>
                  <a:srgbClr val="FF0000"/>
                </a:solidFill>
              </a:rPr>
              <a:t>返回</a:t>
            </a:r>
            <a:r>
              <a:rPr kumimoji="1" lang="zh-CN" altLang="en-US" dirty="0" smtClean="0"/>
              <a:t>的是一个指向所分配类型变量的</a:t>
            </a:r>
            <a:r>
              <a:rPr kumimoji="1" lang="zh-CN" altLang="en-US" dirty="0" smtClean="0">
                <a:solidFill>
                  <a:srgbClr val="FF0000"/>
                </a:solidFill>
              </a:rPr>
              <a:t>指针</a:t>
            </a:r>
            <a:r>
              <a:rPr kumimoji="1" lang="zh-CN" altLang="en-US" dirty="0" smtClean="0"/>
              <a:t>。以后的所有操作都是通过该指针来间接操作的。</a:t>
            </a:r>
          </a:p>
          <a:p>
            <a:pPr>
              <a:lnSpc>
                <a:spcPct val="90000"/>
              </a:lnSpc>
              <a:buNone/>
            </a:pPr>
            <a:r>
              <a:rPr kumimoji="1" lang="en-US" altLang="zh-CN" dirty="0" smtClean="0"/>
              <a:t>	</a:t>
            </a:r>
            <a:r>
              <a:rPr kumimoji="1" lang="zh-CN" altLang="en-US" dirty="0" smtClean="0"/>
              <a:t>例：</a:t>
            </a:r>
            <a:r>
              <a:rPr kumimoji="1" lang="en-US" altLang="zh-CN" dirty="0" smtClean="0"/>
              <a:t>char *cp1; cp1=new char; *cp1='A';</a:t>
            </a:r>
            <a:endParaRPr lang="zh-CN" altLang="en-US" dirty="0"/>
          </a:p>
        </p:txBody>
      </p:sp>
    </p:spTree>
    <p:extLst>
      <p:ext uri="{BB962C8B-B14F-4D97-AF65-F5344CB8AC3E}">
        <p14:creationId xmlns:p14="http://schemas.microsoft.com/office/powerpoint/2010/main" val="85086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006600"/>
                </a:solidFill>
              </a:rPr>
              <a:t>链表查找算法</a:t>
            </a:r>
            <a:r>
              <a:rPr kumimoji="1" lang="en-US" altLang="zh-CN" dirty="0" smtClean="0">
                <a:solidFill>
                  <a:srgbClr val="006600"/>
                </a:solidFill>
              </a:rPr>
              <a:t>(</a:t>
            </a:r>
            <a:r>
              <a:rPr kumimoji="1" lang="zh-CN" altLang="en-US" dirty="0" smtClean="0">
                <a:solidFill>
                  <a:srgbClr val="006600"/>
                </a:solidFill>
              </a:rPr>
              <a:t>按关键字</a:t>
            </a:r>
            <a:r>
              <a:rPr kumimoji="1" lang="en-US" altLang="zh-CN" dirty="0" smtClean="0">
                <a:solidFill>
                  <a:srgbClr val="006600"/>
                </a:solidFill>
              </a:rPr>
              <a:t>)</a:t>
            </a:r>
            <a:r>
              <a:rPr kumimoji="1" lang="zh-CN" altLang="en-US" dirty="0" smtClean="0">
                <a:solidFill>
                  <a:srgbClr val="006600"/>
                </a:solidFill>
              </a:rPr>
              <a:t>查找</a:t>
            </a:r>
            <a:endParaRPr lang="zh-CN" altLang="en-US" dirty="0"/>
          </a:p>
        </p:txBody>
      </p:sp>
      <p:sp>
        <p:nvSpPr>
          <p:cNvPr id="3" name="内容占位符 2"/>
          <p:cNvSpPr>
            <a:spLocks noGrp="1"/>
          </p:cNvSpPr>
          <p:nvPr>
            <p:ph idx="1"/>
          </p:nvPr>
        </p:nvSpPr>
        <p:spPr/>
        <p:txBody>
          <a:bodyPr>
            <a:normAutofit/>
          </a:bodyPr>
          <a:lstStyle/>
          <a:p>
            <a:pPr algn="just">
              <a:buNone/>
            </a:pPr>
            <a:r>
              <a:rPr kumimoji="1" lang="en-US" altLang="zh-CN" sz="2400" b="1" dirty="0" smtClean="0"/>
              <a:t>node *traversal(node *head, Datatype data){</a:t>
            </a:r>
          </a:p>
          <a:p>
            <a:pPr algn="just">
              <a:buNone/>
            </a:pPr>
            <a:r>
              <a:rPr kumimoji="1" lang="en-US" altLang="zh-CN" sz="2400" b="1" dirty="0" smtClean="0"/>
              <a:t>	 node *p=head-&gt;link;</a:t>
            </a:r>
          </a:p>
          <a:p>
            <a:pPr algn="just">
              <a:buNone/>
            </a:pPr>
            <a:r>
              <a:rPr kumimoji="1" lang="en-US" altLang="zh-CN" sz="2400" b="1" dirty="0" smtClean="0"/>
              <a:t>	 </a:t>
            </a:r>
            <a:r>
              <a:rPr kumimoji="1" lang="en-US" altLang="zh-CN" sz="2400" b="1" dirty="0" smtClean="0">
                <a:solidFill>
                  <a:srgbClr val="0000CC"/>
                </a:solidFill>
              </a:rPr>
              <a:t>while</a:t>
            </a:r>
            <a:r>
              <a:rPr kumimoji="1" lang="en-US" altLang="zh-CN" sz="2400" b="1" dirty="0" smtClean="0"/>
              <a:t>(p!=NULL&amp;&amp;p-&gt;info!=data) p=p-&gt;link;</a:t>
            </a:r>
          </a:p>
          <a:p>
            <a:pPr algn="just">
              <a:buNone/>
            </a:pPr>
            <a:r>
              <a:rPr kumimoji="1" lang="en-US" altLang="zh-CN" sz="2400" b="1" dirty="0" smtClean="0"/>
              <a:t>	 </a:t>
            </a:r>
            <a:r>
              <a:rPr kumimoji="1" lang="en-US" altLang="zh-CN" sz="2400" b="1" dirty="0" smtClean="0">
                <a:solidFill>
                  <a:srgbClr val="0000CC"/>
                </a:solidFill>
              </a:rPr>
              <a:t>return</a:t>
            </a:r>
            <a:r>
              <a:rPr kumimoji="1" lang="en-US" altLang="zh-CN" sz="2400" b="1" dirty="0" smtClean="0"/>
              <a:t> p;     </a:t>
            </a:r>
            <a:r>
              <a:rPr kumimoji="1" lang="en-US" altLang="zh-CN" sz="2400" b="1" dirty="0" smtClean="0">
                <a:solidFill>
                  <a:srgbClr val="006600"/>
                </a:solidFill>
              </a:rPr>
              <a:t>//p</a:t>
            </a:r>
            <a:r>
              <a:rPr kumimoji="1" lang="zh-CN" altLang="en-US" sz="2400" b="1" dirty="0" smtClean="0">
                <a:solidFill>
                  <a:srgbClr val="006600"/>
                </a:solidFill>
              </a:rPr>
              <a:t>为</a:t>
            </a:r>
            <a:r>
              <a:rPr kumimoji="1" lang="en-US" altLang="zh-CN" sz="2400" b="1" dirty="0" smtClean="0">
                <a:solidFill>
                  <a:srgbClr val="006600"/>
                </a:solidFill>
              </a:rPr>
              <a:t>NULL</a:t>
            </a:r>
            <a:r>
              <a:rPr kumimoji="1" lang="zh-CN" altLang="en-US" sz="2400" b="1" dirty="0" smtClean="0">
                <a:solidFill>
                  <a:srgbClr val="006600"/>
                </a:solidFill>
              </a:rPr>
              <a:t>则未找到</a:t>
            </a:r>
          </a:p>
          <a:p>
            <a:pPr algn="just">
              <a:buNone/>
            </a:pPr>
            <a:r>
              <a:rPr kumimoji="1" lang="en-US" altLang="zh-CN" sz="2400" b="1" dirty="0" smtClean="0"/>
              <a:t>}</a:t>
            </a:r>
          </a:p>
          <a:p>
            <a:pPr algn="just">
              <a:buNone/>
            </a:pPr>
            <a:r>
              <a:rPr kumimoji="1" lang="en-US" altLang="zh-CN" sz="2400" b="1" dirty="0" smtClean="0"/>
              <a:t>	</a:t>
            </a:r>
            <a:r>
              <a:rPr kumimoji="1" lang="zh-CN" altLang="en-US" sz="2400" b="1" dirty="0" smtClean="0"/>
              <a:t>返回值为指针</a:t>
            </a:r>
            <a:r>
              <a:rPr kumimoji="1" lang="en-US" altLang="zh-CN" sz="2400" b="1" dirty="0" smtClean="0"/>
              <a:t>p</a:t>
            </a:r>
            <a:r>
              <a:rPr kumimoji="1" lang="zh-CN" altLang="en-US" sz="2400" b="1" dirty="0" smtClean="0"/>
              <a:t>，指向链表中找到的结点。</a:t>
            </a:r>
            <a:endParaRPr kumimoji="1" lang="en-US" altLang="zh-CN" sz="2400" b="1" dirty="0" smtClean="0"/>
          </a:p>
          <a:p>
            <a:endParaRPr kumimoji="1" lang="en-US" altLang="zh-CN" sz="2400" b="1" dirty="0" smtClean="0"/>
          </a:p>
          <a:p>
            <a:pPr>
              <a:buNone/>
            </a:pPr>
            <a:endParaRPr lang="zh-CN" altLang="en-US" sz="2400" dirty="0"/>
          </a:p>
        </p:txBody>
      </p:sp>
    </p:spTree>
    <p:extLst>
      <p:ext uri="{BB962C8B-B14F-4D97-AF65-F5344CB8AC3E}">
        <p14:creationId xmlns:p14="http://schemas.microsoft.com/office/powerpoint/2010/main" val="217060829"/>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006600"/>
                </a:solidFill>
              </a:rPr>
              <a:t>链表插入算法</a:t>
            </a:r>
            <a:endParaRPr lang="zh-CN" altLang="en-US" dirty="0"/>
          </a:p>
        </p:txBody>
      </p:sp>
      <p:sp>
        <p:nvSpPr>
          <p:cNvPr id="3" name="内容占位符 2"/>
          <p:cNvSpPr>
            <a:spLocks noGrp="1"/>
          </p:cNvSpPr>
          <p:nvPr>
            <p:ph idx="1"/>
          </p:nvPr>
        </p:nvSpPr>
        <p:spPr/>
        <p:txBody>
          <a:bodyPr>
            <a:normAutofit/>
          </a:bodyPr>
          <a:lstStyle/>
          <a:p>
            <a:pPr>
              <a:buNone/>
            </a:pPr>
            <a:r>
              <a:rPr kumimoji="1" lang="zh-CN" altLang="en-US" b="1" dirty="0" smtClean="0">
                <a:solidFill>
                  <a:srgbClr val="006600"/>
                </a:solidFill>
              </a:rPr>
              <a:t>在单链表的</a:t>
            </a:r>
            <a:r>
              <a:rPr kumimoji="1" lang="en-US" altLang="zh-CN" b="1" dirty="0" smtClean="0">
                <a:solidFill>
                  <a:srgbClr val="006600"/>
                </a:solidFill>
              </a:rPr>
              <a:t>p</a:t>
            </a:r>
            <a:r>
              <a:rPr kumimoji="1" lang="zh-CN" altLang="en-US" b="1" dirty="0" smtClean="0">
                <a:solidFill>
                  <a:srgbClr val="006600"/>
                </a:solidFill>
              </a:rPr>
              <a:t>节点后插入：</a:t>
            </a:r>
            <a:r>
              <a:rPr kumimoji="1" lang="zh-CN" altLang="en-US" b="1" dirty="0" smtClean="0">
                <a:solidFill>
                  <a:srgbClr val="FF0000"/>
                </a:solidFill>
              </a:rPr>
              <a:t>注意只有一种情况。</a:t>
            </a:r>
          </a:p>
          <a:p>
            <a:pPr>
              <a:buNone/>
            </a:pPr>
            <a:r>
              <a:rPr kumimoji="1" lang="en-US" altLang="zh-CN" b="1" dirty="0" smtClean="0">
                <a:solidFill>
                  <a:srgbClr val="0000CC"/>
                </a:solidFill>
              </a:rPr>
              <a:t>void</a:t>
            </a:r>
            <a:r>
              <a:rPr kumimoji="1" lang="en-US" altLang="zh-CN" b="1" dirty="0" smtClean="0"/>
              <a:t> insert(node *p, Datatype x){</a:t>
            </a:r>
          </a:p>
          <a:p>
            <a:pPr>
              <a:buNone/>
            </a:pPr>
            <a:r>
              <a:rPr kumimoji="1" lang="en-US" altLang="zh-CN" b="1" dirty="0" smtClean="0"/>
              <a:t>  node *q=new node;</a:t>
            </a:r>
          </a:p>
          <a:p>
            <a:pPr>
              <a:buNone/>
            </a:pPr>
            <a:r>
              <a:rPr kumimoji="1" lang="en-US" altLang="zh-CN" b="1" dirty="0" smtClean="0"/>
              <a:t>  q-&gt;info=x;</a:t>
            </a:r>
          </a:p>
          <a:p>
            <a:pPr>
              <a:buNone/>
            </a:pPr>
            <a:r>
              <a:rPr kumimoji="1" lang="en-US" altLang="zh-CN" b="1" dirty="0" smtClean="0"/>
              <a:t>  q-&gt;link=p-&gt;link;</a:t>
            </a:r>
          </a:p>
          <a:p>
            <a:pPr>
              <a:buNone/>
            </a:pPr>
            <a:r>
              <a:rPr kumimoji="1" lang="en-US" altLang="zh-CN" b="1" dirty="0" smtClean="0"/>
              <a:t>  p-&gt;link=q;</a:t>
            </a:r>
          </a:p>
          <a:p>
            <a:pPr>
              <a:buNone/>
            </a:pPr>
            <a:r>
              <a:rPr kumimoji="1" lang="en-US" altLang="zh-CN" b="1" dirty="0" smtClean="0"/>
              <a:t>}</a:t>
            </a:r>
          </a:p>
          <a:p>
            <a:endParaRPr lang="zh-CN" altLang="en-US" dirty="0"/>
          </a:p>
        </p:txBody>
      </p:sp>
    </p:spTree>
    <p:extLst>
      <p:ext uri="{BB962C8B-B14F-4D97-AF65-F5344CB8AC3E}">
        <p14:creationId xmlns:p14="http://schemas.microsoft.com/office/powerpoint/2010/main" val="1714120397"/>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思考：更多的链表插入函数</a:t>
            </a:r>
            <a:endParaRPr lang="zh-CN" altLang="en-US" dirty="0"/>
          </a:p>
        </p:txBody>
      </p:sp>
      <p:sp>
        <p:nvSpPr>
          <p:cNvPr id="3" name="内容占位符 2"/>
          <p:cNvSpPr>
            <a:spLocks noGrp="1"/>
          </p:cNvSpPr>
          <p:nvPr>
            <p:ph idx="1"/>
          </p:nvPr>
        </p:nvSpPr>
        <p:spPr/>
        <p:txBody>
          <a:bodyPr/>
          <a:lstStyle/>
          <a:p>
            <a:r>
              <a:rPr kumimoji="1" lang="en-US" altLang="zh-CN" b="1" dirty="0" smtClean="0">
                <a:solidFill>
                  <a:srgbClr val="0000CC"/>
                </a:solidFill>
              </a:rPr>
              <a:t>void</a:t>
            </a:r>
            <a:r>
              <a:rPr kumimoji="1" lang="en-US" altLang="zh-CN" b="1" dirty="0" smtClean="0"/>
              <a:t> insert(node *p, Datatype x) </a:t>
            </a:r>
            <a:r>
              <a:rPr kumimoji="1" lang="zh-CN" altLang="en-US" b="1" dirty="0" smtClean="0"/>
              <a:t>在节点</a:t>
            </a:r>
            <a:r>
              <a:rPr kumimoji="1" lang="en-US" altLang="zh-CN" b="1" dirty="0" smtClean="0"/>
              <a:t>p</a:t>
            </a:r>
            <a:r>
              <a:rPr kumimoji="1" lang="zh-CN" altLang="en-US" b="1" dirty="0" smtClean="0"/>
              <a:t>之后插入数据域为</a:t>
            </a:r>
            <a:r>
              <a:rPr kumimoji="1" lang="en-US" altLang="zh-CN" b="1" dirty="0" smtClean="0"/>
              <a:t>x</a:t>
            </a:r>
            <a:r>
              <a:rPr kumimoji="1" lang="zh-CN" altLang="en-US" b="1" dirty="0" smtClean="0"/>
              <a:t>的节点，这种方式不需要知道</a:t>
            </a:r>
            <a:r>
              <a:rPr kumimoji="1" lang="en-US" altLang="zh-CN" b="1" dirty="0" smtClean="0"/>
              <a:t>head</a:t>
            </a:r>
            <a:r>
              <a:rPr kumimoji="1" lang="zh-CN" altLang="en-US" b="1" dirty="0" smtClean="0"/>
              <a:t>指针。</a:t>
            </a:r>
            <a:endParaRPr kumimoji="1" lang="en-US" altLang="zh-CN" b="1" dirty="0" smtClean="0"/>
          </a:p>
          <a:p>
            <a:r>
              <a:rPr kumimoji="1" lang="zh-CN" altLang="en-US" b="1" dirty="0" smtClean="0"/>
              <a:t>在节点</a:t>
            </a:r>
            <a:r>
              <a:rPr kumimoji="1" lang="en-US" altLang="zh-CN" b="1" dirty="0" smtClean="0"/>
              <a:t>p</a:t>
            </a:r>
            <a:r>
              <a:rPr kumimoji="1" lang="zh-CN" altLang="en-US" b="1" dirty="0" smtClean="0"/>
              <a:t>之前插入数据域为</a:t>
            </a:r>
            <a:r>
              <a:rPr kumimoji="1" lang="en-US" altLang="zh-CN" b="1" dirty="0" smtClean="0"/>
              <a:t>x</a:t>
            </a:r>
            <a:r>
              <a:rPr kumimoji="1" lang="zh-CN" altLang="en-US" b="1" dirty="0" smtClean="0"/>
              <a:t>的节点，该如何实现？</a:t>
            </a:r>
            <a:endParaRPr kumimoji="1" lang="en-US" altLang="zh-CN" b="1" dirty="0" smtClean="0"/>
          </a:p>
          <a:p>
            <a:r>
              <a:rPr kumimoji="1" lang="zh-CN" altLang="en-US" b="1" dirty="0" smtClean="0"/>
              <a:t>在链表的指定位置，如指定在链表的第</a:t>
            </a:r>
            <a:r>
              <a:rPr kumimoji="1" lang="en-US" altLang="zh-CN" b="1" dirty="0" smtClean="0"/>
              <a:t>3</a:t>
            </a:r>
            <a:r>
              <a:rPr kumimoji="1" lang="zh-CN" altLang="en-US" b="1" dirty="0" smtClean="0"/>
              <a:t>个节点之后插入新节点，该如何实现？</a:t>
            </a:r>
            <a:endParaRPr kumimoji="1" lang="en-US" altLang="zh-CN" b="1" dirty="0" smtClean="0"/>
          </a:p>
        </p:txBody>
      </p:sp>
    </p:spTree>
    <p:extLst>
      <p:ext uri="{BB962C8B-B14F-4D97-AF65-F5344CB8AC3E}">
        <p14:creationId xmlns:p14="http://schemas.microsoft.com/office/powerpoint/2010/main" val="728387874"/>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3"/>
          <p:cNvSpPr txBox="1">
            <a:spLocks noChangeArrowheads="1"/>
          </p:cNvSpPr>
          <p:nvPr/>
        </p:nvSpPr>
        <p:spPr bwMode="auto">
          <a:xfrm>
            <a:off x="755650" y="1773238"/>
            <a:ext cx="7696200" cy="3970318"/>
          </a:xfrm>
          <a:prstGeom prst="rect">
            <a:avLst/>
          </a:prstGeom>
          <a:noFill/>
          <a:ln w="9525">
            <a:noFill/>
            <a:miter lim="800000"/>
            <a:headEnd/>
            <a:tailEnd/>
          </a:ln>
          <a:effectLst/>
        </p:spPr>
        <p:txBody>
          <a:bodyPr>
            <a:spAutoFit/>
          </a:bodyPr>
          <a:lstStyle/>
          <a:p>
            <a:pPr algn="just"/>
            <a:r>
              <a:rPr kumimoji="1" lang="en-US" altLang="zh-CN" sz="2800" b="1" dirty="0" smtClean="0">
                <a:solidFill>
                  <a:srgbClr val="0000CC"/>
                </a:solidFill>
                <a:latin typeface="+mj-ea"/>
                <a:ea typeface="+mj-ea"/>
              </a:rPr>
              <a:t>void</a:t>
            </a:r>
            <a:r>
              <a:rPr kumimoji="1" lang="en-US" altLang="zh-CN" sz="2800" b="1" dirty="0" smtClean="0">
                <a:latin typeface="+mj-ea"/>
                <a:ea typeface="+mj-ea"/>
              </a:rPr>
              <a:t> </a:t>
            </a:r>
            <a:r>
              <a:rPr kumimoji="1" lang="en-US" altLang="zh-CN" sz="2800" b="1" dirty="0">
                <a:latin typeface="+mj-ea"/>
                <a:ea typeface="+mj-ea"/>
              </a:rPr>
              <a:t>del (node *p){</a:t>
            </a:r>
          </a:p>
          <a:p>
            <a:pPr algn="just"/>
            <a:r>
              <a:rPr kumimoji="1" lang="en-US" altLang="zh-CN" sz="2800" b="1" dirty="0">
                <a:latin typeface="+mj-ea"/>
                <a:ea typeface="+mj-ea"/>
              </a:rPr>
              <a:t>  node *q;</a:t>
            </a:r>
          </a:p>
          <a:p>
            <a:pPr algn="just"/>
            <a:r>
              <a:rPr kumimoji="1" lang="en-US" altLang="zh-CN" sz="2800" b="1" dirty="0">
                <a:latin typeface="+mj-ea"/>
                <a:ea typeface="+mj-ea"/>
              </a:rPr>
              <a:t>  q=p-&gt;link;</a:t>
            </a:r>
          </a:p>
          <a:p>
            <a:pPr algn="just"/>
            <a:r>
              <a:rPr kumimoji="1" lang="en-US" altLang="zh-CN" sz="2800" b="1" dirty="0">
                <a:latin typeface="+mj-ea"/>
                <a:ea typeface="+mj-ea"/>
              </a:rPr>
              <a:t>  p-&gt;link=q-&gt;link; </a:t>
            </a:r>
          </a:p>
          <a:p>
            <a:pPr algn="just"/>
            <a:r>
              <a:rPr kumimoji="1" lang="en-US" altLang="zh-CN" sz="2800" b="1" dirty="0">
                <a:latin typeface="+mj-ea"/>
                <a:ea typeface="+mj-ea"/>
              </a:rPr>
              <a:t>  </a:t>
            </a:r>
            <a:r>
              <a:rPr kumimoji="1" lang="en-US" altLang="zh-CN" sz="2800" b="1" dirty="0">
                <a:solidFill>
                  <a:srgbClr val="0000CC"/>
                </a:solidFill>
                <a:latin typeface="+mj-ea"/>
                <a:ea typeface="+mj-ea"/>
              </a:rPr>
              <a:t>delete</a:t>
            </a:r>
            <a:r>
              <a:rPr kumimoji="1" lang="en-US" altLang="zh-CN" sz="2800" b="1" dirty="0">
                <a:latin typeface="+mj-ea"/>
                <a:ea typeface="+mj-ea"/>
              </a:rPr>
              <a:t> q; </a:t>
            </a:r>
          </a:p>
          <a:p>
            <a:pPr algn="just"/>
            <a:r>
              <a:rPr kumimoji="1" lang="en-US" altLang="zh-CN" sz="2800" b="1" dirty="0">
                <a:latin typeface="+mj-ea"/>
                <a:ea typeface="+mj-ea"/>
              </a:rPr>
              <a:t>  </a:t>
            </a:r>
            <a:r>
              <a:rPr kumimoji="1" lang="en-US" altLang="zh-CN" sz="2800" b="1" dirty="0">
                <a:solidFill>
                  <a:srgbClr val="006600"/>
                </a:solidFill>
                <a:latin typeface="+mj-ea"/>
                <a:ea typeface="+mj-ea"/>
              </a:rPr>
              <a:t>//</a:t>
            </a:r>
            <a:r>
              <a:rPr kumimoji="1" lang="zh-CN" altLang="en-US" sz="2800" b="1" dirty="0">
                <a:solidFill>
                  <a:srgbClr val="006600"/>
                </a:solidFill>
                <a:latin typeface="+mj-ea"/>
                <a:ea typeface="+mj-ea"/>
              </a:rPr>
              <a:t>如果要把该节点移入另一个链中，则可将</a:t>
            </a:r>
            <a:r>
              <a:rPr kumimoji="1" lang="en-US" altLang="zh-CN" sz="2800" b="1" dirty="0">
                <a:solidFill>
                  <a:srgbClr val="006600"/>
                </a:solidFill>
                <a:latin typeface="+mj-ea"/>
                <a:ea typeface="+mj-ea"/>
              </a:rPr>
              <a:t>q</a:t>
            </a:r>
            <a:r>
              <a:rPr kumimoji="1" lang="zh-CN" altLang="en-US" sz="2800" b="1" dirty="0">
                <a:solidFill>
                  <a:srgbClr val="006600"/>
                </a:solidFill>
                <a:latin typeface="+mj-ea"/>
                <a:ea typeface="+mj-ea"/>
              </a:rPr>
              <a:t>返回。</a:t>
            </a:r>
          </a:p>
          <a:p>
            <a:pPr algn="just"/>
            <a:r>
              <a:rPr kumimoji="1" lang="en-US" altLang="zh-CN" sz="2800" b="1" dirty="0" smtClean="0">
                <a:latin typeface="+mj-ea"/>
                <a:ea typeface="+mj-ea"/>
              </a:rPr>
              <a:t>}</a:t>
            </a:r>
          </a:p>
          <a:p>
            <a:pPr algn="just"/>
            <a:r>
              <a:rPr kumimoji="1" lang="zh-CN" altLang="en-US" sz="2800" b="1" dirty="0" smtClean="0">
                <a:latin typeface="+mj-ea"/>
                <a:ea typeface="+mj-ea"/>
              </a:rPr>
              <a:t>思考：仿造插入算法，思考更多的删除方式。</a:t>
            </a:r>
            <a:endParaRPr kumimoji="1" lang="en-US" altLang="zh-CN" sz="2800" b="1" dirty="0">
              <a:latin typeface="+mj-ea"/>
              <a:ea typeface="+mj-ea"/>
            </a:endParaRPr>
          </a:p>
        </p:txBody>
      </p:sp>
      <p:sp>
        <p:nvSpPr>
          <p:cNvPr id="7" name="标题 6"/>
          <p:cNvSpPr>
            <a:spLocks noGrp="1"/>
          </p:cNvSpPr>
          <p:nvPr>
            <p:ph type="title"/>
          </p:nvPr>
        </p:nvSpPr>
        <p:spPr/>
        <p:txBody>
          <a:bodyPr/>
          <a:lstStyle/>
          <a:p>
            <a:r>
              <a:rPr kumimoji="1" lang="zh-CN" altLang="en-US" dirty="0" smtClean="0">
                <a:solidFill>
                  <a:srgbClr val="006600"/>
                </a:solidFill>
              </a:rPr>
              <a:t>删除单链表节点</a:t>
            </a:r>
            <a:r>
              <a:rPr kumimoji="1" lang="en-US" altLang="zh-CN" dirty="0" smtClean="0">
                <a:solidFill>
                  <a:srgbClr val="006600"/>
                </a:solidFill>
              </a:rPr>
              <a:t>p</a:t>
            </a:r>
            <a:r>
              <a:rPr kumimoji="1" lang="zh-CN" altLang="en-US" dirty="0" smtClean="0">
                <a:solidFill>
                  <a:srgbClr val="006600"/>
                </a:solidFill>
              </a:rPr>
              <a:t>后面节点：</a:t>
            </a:r>
            <a:endParaRPr lang="zh-CN" altLang="en-US" dirty="0"/>
          </a:p>
        </p:txBody>
      </p:sp>
    </p:spTree>
    <p:extLst>
      <p:ext uri="{BB962C8B-B14F-4D97-AF65-F5344CB8AC3E}">
        <p14:creationId xmlns:p14="http://schemas.microsoft.com/office/powerpoint/2010/main" val="135821041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p:txBody>
          <a:bodyPr/>
          <a:lstStyle/>
          <a:p>
            <a:r>
              <a:rPr lang="zh-CN" altLang="en-US" dirty="0" smtClean="0"/>
              <a:t>思考与练习</a:t>
            </a:r>
          </a:p>
        </p:txBody>
      </p:sp>
      <p:sp>
        <p:nvSpPr>
          <p:cNvPr id="13314" name="内容占位符 2"/>
          <p:cNvSpPr>
            <a:spLocks noGrp="1"/>
          </p:cNvSpPr>
          <p:nvPr>
            <p:ph idx="1"/>
          </p:nvPr>
        </p:nvSpPr>
        <p:spPr/>
        <p:txBody>
          <a:bodyPr/>
          <a:lstStyle/>
          <a:p>
            <a:r>
              <a:rPr lang="zh-CN" altLang="zh-CN" dirty="0" smtClean="0"/>
              <a:t>链表不具有的特点是</a:t>
            </a:r>
            <a:r>
              <a:rPr lang="zh-CN" altLang="en-US" u="sng" dirty="0" smtClean="0"/>
              <a:t>        </a:t>
            </a:r>
            <a:r>
              <a:rPr lang="zh-CN" altLang="en-US" dirty="0" smtClean="0"/>
              <a:t>。</a:t>
            </a:r>
          </a:p>
          <a:p>
            <a:pPr>
              <a:buNone/>
            </a:pPr>
            <a:r>
              <a:rPr lang="en-US" altLang="zh-CN" dirty="0" smtClean="0"/>
              <a:t>	</a:t>
            </a:r>
            <a:r>
              <a:rPr lang="zh-CN" altLang="en-US" dirty="0" smtClean="0"/>
              <a:t>	</a:t>
            </a:r>
            <a:r>
              <a:rPr lang="en-US" altLang="zh-CN" dirty="0" smtClean="0"/>
              <a:t>A. </a:t>
            </a:r>
            <a:r>
              <a:rPr lang="zh-CN" altLang="en-US" dirty="0" smtClean="0"/>
              <a:t>元素的存储地址可以不连续</a:t>
            </a:r>
          </a:p>
          <a:p>
            <a:pPr>
              <a:buNone/>
            </a:pPr>
            <a:r>
              <a:rPr lang="en-US" altLang="zh-CN" dirty="0" smtClean="0"/>
              <a:t>	</a:t>
            </a:r>
            <a:r>
              <a:rPr lang="zh-CN" altLang="en-US" dirty="0" smtClean="0"/>
              <a:t>	</a:t>
            </a:r>
            <a:r>
              <a:rPr lang="en-US" altLang="zh-CN" dirty="0" smtClean="0"/>
              <a:t>B. </a:t>
            </a:r>
            <a:r>
              <a:rPr lang="zh-CN" altLang="en-US" dirty="0" smtClean="0"/>
              <a:t>存储空间根据需要动态开辟，不会溢出</a:t>
            </a:r>
          </a:p>
          <a:p>
            <a:pPr>
              <a:buNone/>
            </a:pPr>
            <a:r>
              <a:rPr lang="en-US" altLang="zh-CN" dirty="0" smtClean="0"/>
              <a:t>	</a:t>
            </a:r>
            <a:r>
              <a:rPr lang="zh-CN" altLang="en-US" dirty="0" smtClean="0"/>
              <a:t>	</a:t>
            </a:r>
            <a:r>
              <a:rPr lang="en-US" altLang="zh-CN" dirty="0" smtClean="0"/>
              <a:t>C. </a:t>
            </a:r>
            <a:r>
              <a:rPr lang="zh-CN" altLang="en-US" dirty="0" smtClean="0"/>
              <a:t>可以直接随机访问元素</a:t>
            </a:r>
          </a:p>
          <a:p>
            <a:pPr>
              <a:buNone/>
            </a:pPr>
            <a:r>
              <a:rPr lang="en-US" altLang="zh-CN" dirty="0" smtClean="0"/>
              <a:t>	</a:t>
            </a:r>
            <a:r>
              <a:rPr lang="zh-CN" altLang="en-US" dirty="0" smtClean="0"/>
              <a:t>	</a:t>
            </a:r>
            <a:r>
              <a:rPr lang="en-US" altLang="zh-CN" dirty="0" smtClean="0"/>
              <a:t>D. </a:t>
            </a:r>
            <a:r>
              <a:rPr lang="zh-CN" altLang="en-US" dirty="0" smtClean="0"/>
              <a:t>插入和删除元素的时间开销与位置无关</a:t>
            </a:r>
            <a:endParaRPr lang="en-US" altLang="zh-CN" dirty="0" smtClean="0"/>
          </a:p>
          <a:p>
            <a:endParaRPr lang="en-US" altLang="zh-CN" dirty="0" smtClean="0"/>
          </a:p>
          <a:p>
            <a:pPr>
              <a:buNone/>
            </a:pPr>
            <a:endParaRPr lang="zh-CN" altLang="en-US" dirty="0" smtClean="0"/>
          </a:p>
        </p:txBody>
      </p:sp>
    </p:spTree>
    <p:extLst>
      <p:ext uri="{BB962C8B-B14F-4D97-AF65-F5344CB8AC3E}">
        <p14:creationId xmlns:p14="http://schemas.microsoft.com/office/powerpoint/2010/main" val="1838811363"/>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346200" y="1601153"/>
            <a:ext cx="1584325" cy="360362"/>
            <a:chOff x="567" y="663"/>
            <a:chExt cx="998" cy="227"/>
          </a:xfrm>
        </p:grpSpPr>
        <p:sp>
          <p:nvSpPr>
            <p:cNvPr id="19461" name="Rectangle 5"/>
            <p:cNvSpPr>
              <a:spLocks noChangeArrowheads="1"/>
            </p:cNvSpPr>
            <p:nvPr/>
          </p:nvSpPr>
          <p:spPr bwMode="auto">
            <a:xfrm>
              <a:off x="567"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data</a:t>
              </a:r>
            </a:p>
          </p:txBody>
        </p:sp>
        <p:sp>
          <p:nvSpPr>
            <p:cNvPr id="19462" name="Rectangle 6"/>
            <p:cNvSpPr>
              <a:spLocks noChangeArrowheads="1"/>
            </p:cNvSpPr>
            <p:nvPr/>
          </p:nvSpPr>
          <p:spPr bwMode="auto">
            <a:xfrm>
              <a:off x="1066"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next</a:t>
              </a:r>
            </a:p>
          </p:txBody>
        </p:sp>
      </p:grpSp>
      <p:grpSp>
        <p:nvGrpSpPr>
          <p:cNvPr id="3" name="Group 8"/>
          <p:cNvGrpSpPr>
            <a:grpSpLocks/>
          </p:cNvGrpSpPr>
          <p:nvPr/>
        </p:nvGrpSpPr>
        <p:grpSpPr bwMode="auto">
          <a:xfrm>
            <a:off x="3289300" y="1601153"/>
            <a:ext cx="1584325" cy="360362"/>
            <a:chOff x="567" y="663"/>
            <a:chExt cx="998" cy="227"/>
          </a:xfrm>
        </p:grpSpPr>
        <p:sp>
          <p:nvSpPr>
            <p:cNvPr id="19465" name="Rectangle 9"/>
            <p:cNvSpPr>
              <a:spLocks noChangeArrowheads="1"/>
            </p:cNvSpPr>
            <p:nvPr/>
          </p:nvSpPr>
          <p:spPr bwMode="auto">
            <a:xfrm>
              <a:off x="567"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data</a:t>
              </a:r>
            </a:p>
          </p:txBody>
        </p:sp>
        <p:sp>
          <p:nvSpPr>
            <p:cNvPr id="19466" name="Rectangle 10"/>
            <p:cNvSpPr>
              <a:spLocks noChangeArrowheads="1"/>
            </p:cNvSpPr>
            <p:nvPr/>
          </p:nvSpPr>
          <p:spPr bwMode="auto">
            <a:xfrm>
              <a:off x="1066"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next</a:t>
              </a:r>
            </a:p>
          </p:txBody>
        </p:sp>
      </p:grpSp>
      <p:grpSp>
        <p:nvGrpSpPr>
          <p:cNvPr id="4" name="Group 11"/>
          <p:cNvGrpSpPr>
            <a:grpSpLocks/>
          </p:cNvGrpSpPr>
          <p:nvPr/>
        </p:nvGrpSpPr>
        <p:grpSpPr bwMode="auto">
          <a:xfrm>
            <a:off x="5233987" y="1601153"/>
            <a:ext cx="1584325" cy="360362"/>
            <a:chOff x="567" y="663"/>
            <a:chExt cx="998" cy="227"/>
          </a:xfrm>
        </p:grpSpPr>
        <p:sp>
          <p:nvSpPr>
            <p:cNvPr id="19468" name="Rectangle 12"/>
            <p:cNvSpPr>
              <a:spLocks noChangeArrowheads="1"/>
            </p:cNvSpPr>
            <p:nvPr/>
          </p:nvSpPr>
          <p:spPr bwMode="auto">
            <a:xfrm>
              <a:off x="567"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data</a:t>
              </a:r>
            </a:p>
          </p:txBody>
        </p:sp>
        <p:sp>
          <p:nvSpPr>
            <p:cNvPr id="19469" name="Rectangle 13"/>
            <p:cNvSpPr>
              <a:spLocks noChangeArrowheads="1"/>
            </p:cNvSpPr>
            <p:nvPr/>
          </p:nvSpPr>
          <p:spPr bwMode="auto">
            <a:xfrm>
              <a:off x="1066"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next</a:t>
              </a:r>
            </a:p>
          </p:txBody>
        </p:sp>
      </p:grpSp>
      <p:sp>
        <p:nvSpPr>
          <p:cNvPr id="19470" name="Line 14"/>
          <p:cNvSpPr>
            <a:spLocks noChangeShapeType="1"/>
          </p:cNvSpPr>
          <p:nvPr/>
        </p:nvSpPr>
        <p:spPr bwMode="auto">
          <a:xfrm>
            <a:off x="2930525" y="1817053"/>
            <a:ext cx="35877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19471" name="Line 15"/>
          <p:cNvSpPr>
            <a:spLocks noChangeShapeType="1"/>
          </p:cNvSpPr>
          <p:nvPr/>
        </p:nvSpPr>
        <p:spPr bwMode="auto">
          <a:xfrm>
            <a:off x="4873625" y="1817053"/>
            <a:ext cx="35877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19472" name="Line 16"/>
          <p:cNvSpPr>
            <a:spLocks noChangeShapeType="1"/>
          </p:cNvSpPr>
          <p:nvPr/>
        </p:nvSpPr>
        <p:spPr bwMode="auto">
          <a:xfrm>
            <a:off x="625475" y="1817053"/>
            <a:ext cx="7207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19473" name="Line 17"/>
          <p:cNvSpPr>
            <a:spLocks noChangeShapeType="1"/>
          </p:cNvSpPr>
          <p:nvPr/>
        </p:nvSpPr>
        <p:spPr bwMode="auto">
          <a:xfrm>
            <a:off x="6818312" y="1817053"/>
            <a:ext cx="9366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grpSp>
        <p:nvGrpSpPr>
          <p:cNvPr id="5" name="Group 21"/>
          <p:cNvGrpSpPr>
            <a:grpSpLocks/>
          </p:cNvGrpSpPr>
          <p:nvPr/>
        </p:nvGrpSpPr>
        <p:grpSpPr bwMode="auto">
          <a:xfrm>
            <a:off x="5954712" y="1961515"/>
            <a:ext cx="273050" cy="677863"/>
            <a:chOff x="1008" y="890"/>
            <a:chExt cx="172" cy="427"/>
          </a:xfrm>
        </p:grpSpPr>
        <p:sp>
          <p:nvSpPr>
            <p:cNvPr id="19475" name="Line 19"/>
            <p:cNvSpPr>
              <a:spLocks noChangeShapeType="1"/>
            </p:cNvSpPr>
            <p:nvPr/>
          </p:nvSpPr>
          <p:spPr bwMode="auto">
            <a:xfrm flipV="1">
              <a:off x="1020" y="890"/>
              <a:ext cx="0" cy="363"/>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19476" name="Text Box 20"/>
            <p:cNvSpPr txBox="1">
              <a:spLocks noChangeArrowheads="1"/>
            </p:cNvSpPr>
            <p:nvPr/>
          </p:nvSpPr>
          <p:spPr bwMode="auto">
            <a:xfrm>
              <a:off x="1008" y="1084"/>
              <a:ext cx="172" cy="233"/>
            </a:xfrm>
            <a:prstGeom prst="rect">
              <a:avLst/>
            </a:prstGeom>
            <a:noFill/>
            <a:ln w="9525">
              <a:noFill/>
              <a:miter lim="800000"/>
              <a:headEnd/>
              <a:tailEnd/>
            </a:ln>
            <a:effectLst/>
          </p:spPr>
          <p:txBody>
            <a:bodyPr wrap="none">
              <a:spAutoFit/>
            </a:bodyPr>
            <a:lstStyle/>
            <a:p>
              <a:r>
                <a:rPr lang="en-US" altLang="zh-CN">
                  <a:latin typeface="+mj-ea"/>
                  <a:ea typeface="+mj-ea"/>
                </a:rPr>
                <a:t>r</a:t>
              </a:r>
            </a:p>
          </p:txBody>
        </p:sp>
      </p:grpSp>
      <p:grpSp>
        <p:nvGrpSpPr>
          <p:cNvPr id="6" name="Group 22"/>
          <p:cNvGrpSpPr>
            <a:grpSpLocks/>
          </p:cNvGrpSpPr>
          <p:nvPr/>
        </p:nvGrpSpPr>
        <p:grpSpPr bwMode="auto">
          <a:xfrm>
            <a:off x="4010025" y="1961515"/>
            <a:ext cx="331579" cy="677863"/>
            <a:chOff x="1008" y="890"/>
            <a:chExt cx="211" cy="427"/>
          </a:xfrm>
        </p:grpSpPr>
        <p:sp>
          <p:nvSpPr>
            <p:cNvPr id="19479" name="Line 23"/>
            <p:cNvSpPr>
              <a:spLocks noChangeShapeType="1"/>
            </p:cNvSpPr>
            <p:nvPr/>
          </p:nvSpPr>
          <p:spPr bwMode="auto">
            <a:xfrm flipV="1">
              <a:off x="1020" y="890"/>
              <a:ext cx="0" cy="363"/>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19480" name="Text Box 24"/>
            <p:cNvSpPr txBox="1">
              <a:spLocks noChangeArrowheads="1"/>
            </p:cNvSpPr>
            <p:nvPr/>
          </p:nvSpPr>
          <p:spPr bwMode="auto">
            <a:xfrm>
              <a:off x="1008" y="1084"/>
              <a:ext cx="211" cy="233"/>
            </a:xfrm>
            <a:prstGeom prst="rect">
              <a:avLst/>
            </a:prstGeom>
            <a:noFill/>
            <a:ln w="9525">
              <a:noFill/>
              <a:miter lim="800000"/>
              <a:headEnd/>
              <a:tailEnd/>
            </a:ln>
            <a:effectLst/>
          </p:spPr>
          <p:txBody>
            <a:bodyPr wrap="none">
              <a:spAutoFit/>
            </a:bodyPr>
            <a:lstStyle/>
            <a:p>
              <a:r>
                <a:rPr lang="en-US" altLang="zh-CN">
                  <a:latin typeface="+mj-ea"/>
                  <a:ea typeface="+mj-ea"/>
                </a:rPr>
                <a:t>q</a:t>
              </a:r>
            </a:p>
          </p:txBody>
        </p:sp>
      </p:grpSp>
      <p:grpSp>
        <p:nvGrpSpPr>
          <p:cNvPr id="7" name="Group 25"/>
          <p:cNvGrpSpPr>
            <a:grpSpLocks/>
          </p:cNvGrpSpPr>
          <p:nvPr/>
        </p:nvGrpSpPr>
        <p:grpSpPr bwMode="auto">
          <a:xfrm>
            <a:off x="2065339" y="1961515"/>
            <a:ext cx="331788" cy="677863"/>
            <a:chOff x="1008" y="890"/>
            <a:chExt cx="209" cy="427"/>
          </a:xfrm>
        </p:grpSpPr>
        <p:sp>
          <p:nvSpPr>
            <p:cNvPr id="19482" name="Line 26"/>
            <p:cNvSpPr>
              <a:spLocks noChangeShapeType="1"/>
            </p:cNvSpPr>
            <p:nvPr/>
          </p:nvSpPr>
          <p:spPr bwMode="auto">
            <a:xfrm flipV="1">
              <a:off x="1020" y="890"/>
              <a:ext cx="0" cy="363"/>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19483" name="Text Box 27"/>
            <p:cNvSpPr txBox="1">
              <a:spLocks noChangeArrowheads="1"/>
            </p:cNvSpPr>
            <p:nvPr/>
          </p:nvSpPr>
          <p:spPr bwMode="auto">
            <a:xfrm>
              <a:off x="1008" y="1084"/>
              <a:ext cx="209" cy="233"/>
            </a:xfrm>
            <a:prstGeom prst="rect">
              <a:avLst/>
            </a:prstGeom>
            <a:noFill/>
            <a:ln w="9525">
              <a:noFill/>
              <a:miter lim="800000"/>
              <a:headEnd/>
              <a:tailEnd/>
            </a:ln>
            <a:effectLst/>
          </p:spPr>
          <p:txBody>
            <a:bodyPr wrap="none">
              <a:spAutoFit/>
            </a:bodyPr>
            <a:lstStyle/>
            <a:p>
              <a:r>
                <a:rPr lang="en-US" altLang="zh-CN">
                  <a:latin typeface="+mj-ea"/>
                  <a:ea typeface="+mj-ea"/>
                </a:rPr>
                <a:t>p</a:t>
              </a:r>
            </a:p>
          </p:txBody>
        </p:sp>
      </p:grpSp>
      <p:sp>
        <p:nvSpPr>
          <p:cNvPr id="19484" name="内容占位符 2"/>
          <p:cNvSpPr>
            <a:spLocks/>
          </p:cNvSpPr>
          <p:nvPr/>
        </p:nvSpPr>
        <p:spPr bwMode="auto">
          <a:xfrm>
            <a:off x="914400" y="3017204"/>
            <a:ext cx="8229600" cy="3538342"/>
          </a:xfrm>
          <a:prstGeom prst="rect">
            <a:avLst/>
          </a:prstGeom>
          <a:noFill/>
          <a:ln w="9525">
            <a:noFill/>
            <a:miter lim="800000"/>
            <a:headEnd/>
            <a:tailEnd/>
          </a:ln>
        </p:spPr>
        <p:txBody>
          <a:bodyPr/>
          <a:lstStyle/>
          <a:p>
            <a:pPr marL="273050" indent="-273050">
              <a:spcBef>
                <a:spcPct val="20000"/>
              </a:spcBef>
              <a:buClr>
                <a:srgbClr val="0BD0D9"/>
              </a:buClr>
              <a:buSzPct val="95000"/>
            </a:pPr>
            <a:r>
              <a:rPr lang="en-US" altLang="zh-CN" sz="2600" dirty="0" smtClean="0">
                <a:latin typeface="+mj-ea"/>
                <a:ea typeface="+mj-ea"/>
              </a:rPr>
              <a:t>	</a:t>
            </a:r>
            <a:r>
              <a:rPr lang="zh-CN" altLang="en-US" sz="2600" dirty="0" smtClean="0">
                <a:latin typeface="+mj-ea"/>
                <a:ea typeface="+mj-ea"/>
              </a:rPr>
              <a:t>将</a:t>
            </a:r>
            <a:r>
              <a:rPr lang="zh-CN" altLang="en-US" sz="2600" dirty="0">
                <a:latin typeface="+mj-ea"/>
                <a:ea typeface="+mj-ea"/>
              </a:rPr>
              <a:t>上述链表当中</a:t>
            </a:r>
            <a:r>
              <a:rPr lang="en-US" altLang="zh-CN" sz="2600" dirty="0">
                <a:latin typeface="+mj-ea"/>
                <a:ea typeface="+mj-ea"/>
              </a:rPr>
              <a:t>q</a:t>
            </a:r>
            <a:r>
              <a:rPr lang="zh-CN" altLang="en-US" sz="2600" dirty="0">
                <a:latin typeface="+mj-ea"/>
                <a:ea typeface="+mj-ea"/>
              </a:rPr>
              <a:t>和</a:t>
            </a:r>
            <a:r>
              <a:rPr lang="en-US" altLang="zh-CN" sz="2600" dirty="0">
                <a:latin typeface="+mj-ea"/>
                <a:ea typeface="+mj-ea"/>
              </a:rPr>
              <a:t>r</a:t>
            </a:r>
            <a:r>
              <a:rPr lang="zh-CN" altLang="en-US" sz="2600" dirty="0">
                <a:latin typeface="+mj-ea"/>
                <a:ea typeface="+mj-ea"/>
              </a:rPr>
              <a:t>所指的节点交换位置，同时保持链表的连续，则下列语句当中无法胜任的是</a:t>
            </a:r>
            <a:r>
              <a:rPr lang="zh-CN" altLang="en-US" sz="2600" u="sng" dirty="0">
                <a:latin typeface="+mj-ea"/>
                <a:ea typeface="+mj-ea"/>
              </a:rPr>
              <a:t>        </a:t>
            </a:r>
            <a:r>
              <a:rPr lang="zh-CN" altLang="en-US" sz="2600" dirty="0">
                <a:latin typeface="+mj-ea"/>
                <a:ea typeface="+mj-ea"/>
              </a:rPr>
              <a:t>。</a:t>
            </a:r>
          </a:p>
          <a:p>
            <a:pPr marL="273050" indent="-273050">
              <a:spcBef>
                <a:spcPct val="20000"/>
              </a:spcBef>
              <a:buClr>
                <a:srgbClr val="0BD0D9"/>
              </a:buClr>
              <a:buSzPct val="95000"/>
            </a:pPr>
            <a:r>
              <a:rPr lang="en-US" altLang="zh-CN" sz="2600" dirty="0" smtClean="0">
                <a:latin typeface="+mj-ea"/>
                <a:ea typeface="+mj-ea"/>
              </a:rPr>
              <a:t>	</a:t>
            </a:r>
            <a:r>
              <a:rPr lang="zh-CN" altLang="en-US" sz="2600" dirty="0">
                <a:latin typeface="+mj-ea"/>
                <a:ea typeface="+mj-ea"/>
              </a:rPr>
              <a:t>	</a:t>
            </a:r>
            <a:r>
              <a:rPr lang="en-US" altLang="zh-CN" sz="2600" dirty="0">
                <a:latin typeface="+mj-ea"/>
                <a:ea typeface="+mj-ea"/>
              </a:rPr>
              <a:t>A. q-&gt;next=r-&gt;next;  p-&gt;next=r;  r-&gt;next=q;</a:t>
            </a:r>
          </a:p>
          <a:p>
            <a:pPr marL="273050" indent="-273050">
              <a:spcBef>
                <a:spcPct val="20000"/>
              </a:spcBef>
              <a:buClr>
                <a:srgbClr val="0BD0D9"/>
              </a:buClr>
              <a:buSzPct val="95000"/>
            </a:pPr>
            <a:r>
              <a:rPr lang="en-US" altLang="zh-CN" sz="2600" dirty="0" smtClean="0">
                <a:latin typeface="+mj-ea"/>
                <a:ea typeface="+mj-ea"/>
              </a:rPr>
              <a:t>	</a:t>
            </a:r>
            <a:r>
              <a:rPr lang="zh-CN" altLang="en-US" sz="2600" dirty="0">
                <a:latin typeface="+mj-ea"/>
                <a:ea typeface="+mj-ea"/>
              </a:rPr>
              <a:t>	</a:t>
            </a:r>
            <a:r>
              <a:rPr lang="en-US" altLang="zh-CN" sz="2600" dirty="0">
                <a:latin typeface="+mj-ea"/>
                <a:ea typeface="+mj-ea"/>
              </a:rPr>
              <a:t>B. p-&gt;next=r; q-&gt;next=r-&gt;next; r-&gt;next=q;</a:t>
            </a:r>
            <a:endParaRPr lang="zh-CN" altLang="en-US" sz="2600" dirty="0">
              <a:latin typeface="+mj-ea"/>
              <a:ea typeface="+mj-ea"/>
            </a:endParaRPr>
          </a:p>
          <a:p>
            <a:pPr marL="273050" indent="-273050">
              <a:spcBef>
                <a:spcPct val="20000"/>
              </a:spcBef>
              <a:buClr>
                <a:srgbClr val="0BD0D9"/>
              </a:buClr>
              <a:buSzPct val="95000"/>
            </a:pPr>
            <a:r>
              <a:rPr lang="en-US" altLang="zh-CN" sz="2600" dirty="0" smtClean="0">
                <a:latin typeface="+mj-ea"/>
                <a:ea typeface="+mj-ea"/>
              </a:rPr>
              <a:t>	</a:t>
            </a:r>
            <a:r>
              <a:rPr lang="zh-CN" altLang="en-US" sz="2600" dirty="0">
                <a:latin typeface="+mj-ea"/>
                <a:ea typeface="+mj-ea"/>
              </a:rPr>
              <a:t>	</a:t>
            </a:r>
            <a:r>
              <a:rPr lang="en-US" altLang="zh-CN" sz="2600" dirty="0">
                <a:latin typeface="+mj-ea"/>
                <a:ea typeface="+mj-ea"/>
              </a:rPr>
              <a:t>C. q-&gt;next=r-&gt;next; r-&gt;next=q; p-&gt;next=r; </a:t>
            </a:r>
          </a:p>
          <a:p>
            <a:pPr marL="273050" indent="-273050">
              <a:spcBef>
                <a:spcPct val="20000"/>
              </a:spcBef>
              <a:buClr>
                <a:srgbClr val="0BD0D9"/>
              </a:buClr>
              <a:buSzPct val="95000"/>
            </a:pPr>
            <a:r>
              <a:rPr lang="en-US" altLang="zh-CN" sz="2600" dirty="0" smtClean="0">
                <a:latin typeface="+mj-ea"/>
                <a:ea typeface="+mj-ea"/>
              </a:rPr>
              <a:t>	</a:t>
            </a:r>
            <a:r>
              <a:rPr lang="zh-CN" altLang="en-US" sz="2600" dirty="0">
                <a:latin typeface="+mj-ea"/>
                <a:ea typeface="+mj-ea"/>
              </a:rPr>
              <a:t>	</a:t>
            </a:r>
            <a:r>
              <a:rPr lang="en-US" altLang="zh-CN" sz="2600" dirty="0">
                <a:latin typeface="+mj-ea"/>
                <a:ea typeface="+mj-ea"/>
              </a:rPr>
              <a:t>D. r-&gt;next=q; p-&gt;next=r; q-&gt;next=r-&gt;next; </a:t>
            </a:r>
            <a:endParaRPr lang="zh-CN" altLang="en-US" sz="2600" dirty="0">
              <a:latin typeface="+mj-ea"/>
              <a:ea typeface="+mj-ea"/>
            </a:endParaRPr>
          </a:p>
        </p:txBody>
      </p:sp>
      <p:sp>
        <p:nvSpPr>
          <p:cNvPr id="25" name="标题 1"/>
          <p:cNvSpPr>
            <a:spLocks noGrp="1"/>
          </p:cNvSpPr>
          <p:nvPr>
            <p:ph type="title"/>
          </p:nvPr>
        </p:nvSpPr>
        <p:spPr>
          <a:xfrm>
            <a:off x="982133" y="266701"/>
            <a:ext cx="7704667" cy="1206500"/>
          </a:xfrm>
        </p:spPr>
        <p:txBody>
          <a:bodyPr/>
          <a:lstStyle/>
          <a:p>
            <a:r>
              <a:rPr lang="zh-CN" altLang="en-US" dirty="0" smtClean="0"/>
              <a:t>思考与练习</a:t>
            </a:r>
          </a:p>
        </p:txBody>
      </p:sp>
    </p:spTree>
    <p:extLst>
      <p:ext uri="{BB962C8B-B14F-4D97-AF65-F5344CB8AC3E}">
        <p14:creationId xmlns:p14="http://schemas.microsoft.com/office/powerpoint/2010/main" val="465413964"/>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94017" y="1643369"/>
            <a:ext cx="1584325" cy="360362"/>
            <a:chOff x="567" y="663"/>
            <a:chExt cx="998" cy="227"/>
          </a:xfrm>
        </p:grpSpPr>
        <p:sp>
          <p:nvSpPr>
            <p:cNvPr id="20483" name="Rectangle 3"/>
            <p:cNvSpPr>
              <a:spLocks noChangeArrowheads="1"/>
            </p:cNvSpPr>
            <p:nvPr/>
          </p:nvSpPr>
          <p:spPr bwMode="auto">
            <a:xfrm>
              <a:off x="567"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data</a:t>
              </a:r>
            </a:p>
          </p:txBody>
        </p:sp>
        <p:sp>
          <p:nvSpPr>
            <p:cNvPr id="20484" name="Rectangle 4"/>
            <p:cNvSpPr>
              <a:spLocks noChangeArrowheads="1"/>
            </p:cNvSpPr>
            <p:nvPr/>
          </p:nvSpPr>
          <p:spPr bwMode="auto">
            <a:xfrm>
              <a:off x="1066"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next</a:t>
              </a:r>
            </a:p>
          </p:txBody>
        </p:sp>
      </p:grpSp>
      <p:grpSp>
        <p:nvGrpSpPr>
          <p:cNvPr id="3" name="Group 5"/>
          <p:cNvGrpSpPr>
            <a:grpSpLocks/>
          </p:cNvGrpSpPr>
          <p:nvPr/>
        </p:nvGrpSpPr>
        <p:grpSpPr bwMode="auto">
          <a:xfrm>
            <a:off x="3237117" y="1643369"/>
            <a:ext cx="1584325" cy="360362"/>
            <a:chOff x="567" y="663"/>
            <a:chExt cx="998" cy="227"/>
          </a:xfrm>
        </p:grpSpPr>
        <p:sp>
          <p:nvSpPr>
            <p:cNvPr id="20486" name="Rectangle 6"/>
            <p:cNvSpPr>
              <a:spLocks noChangeArrowheads="1"/>
            </p:cNvSpPr>
            <p:nvPr/>
          </p:nvSpPr>
          <p:spPr bwMode="auto">
            <a:xfrm>
              <a:off x="567"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data</a:t>
              </a:r>
            </a:p>
          </p:txBody>
        </p:sp>
        <p:sp>
          <p:nvSpPr>
            <p:cNvPr id="20487" name="Rectangle 7"/>
            <p:cNvSpPr>
              <a:spLocks noChangeArrowheads="1"/>
            </p:cNvSpPr>
            <p:nvPr/>
          </p:nvSpPr>
          <p:spPr bwMode="auto">
            <a:xfrm>
              <a:off x="1066"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next</a:t>
              </a:r>
            </a:p>
          </p:txBody>
        </p:sp>
      </p:grpSp>
      <p:grpSp>
        <p:nvGrpSpPr>
          <p:cNvPr id="4" name="Group 8"/>
          <p:cNvGrpSpPr>
            <a:grpSpLocks/>
          </p:cNvGrpSpPr>
          <p:nvPr/>
        </p:nvGrpSpPr>
        <p:grpSpPr bwMode="auto">
          <a:xfrm>
            <a:off x="5181804" y="1643369"/>
            <a:ext cx="1584325" cy="360362"/>
            <a:chOff x="567" y="663"/>
            <a:chExt cx="998" cy="227"/>
          </a:xfrm>
        </p:grpSpPr>
        <p:sp>
          <p:nvSpPr>
            <p:cNvPr id="20489" name="Rectangle 9"/>
            <p:cNvSpPr>
              <a:spLocks noChangeArrowheads="1"/>
            </p:cNvSpPr>
            <p:nvPr/>
          </p:nvSpPr>
          <p:spPr bwMode="auto">
            <a:xfrm>
              <a:off x="567"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data</a:t>
              </a:r>
            </a:p>
          </p:txBody>
        </p:sp>
        <p:sp>
          <p:nvSpPr>
            <p:cNvPr id="20490" name="Rectangle 10"/>
            <p:cNvSpPr>
              <a:spLocks noChangeArrowheads="1"/>
            </p:cNvSpPr>
            <p:nvPr/>
          </p:nvSpPr>
          <p:spPr bwMode="auto">
            <a:xfrm>
              <a:off x="1066"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latin typeface="+mj-ea"/>
                  <a:ea typeface="+mj-ea"/>
                </a:rPr>
                <a:t>next</a:t>
              </a:r>
            </a:p>
          </p:txBody>
        </p:sp>
      </p:grpSp>
      <p:sp>
        <p:nvSpPr>
          <p:cNvPr id="20491" name="Line 11"/>
          <p:cNvSpPr>
            <a:spLocks noChangeShapeType="1"/>
          </p:cNvSpPr>
          <p:nvPr/>
        </p:nvSpPr>
        <p:spPr bwMode="auto">
          <a:xfrm>
            <a:off x="2878342" y="1859269"/>
            <a:ext cx="35877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0492" name="Line 12"/>
          <p:cNvSpPr>
            <a:spLocks noChangeShapeType="1"/>
          </p:cNvSpPr>
          <p:nvPr/>
        </p:nvSpPr>
        <p:spPr bwMode="auto">
          <a:xfrm>
            <a:off x="4821442" y="1859269"/>
            <a:ext cx="35877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0493" name="Line 13"/>
          <p:cNvSpPr>
            <a:spLocks noChangeShapeType="1"/>
          </p:cNvSpPr>
          <p:nvPr/>
        </p:nvSpPr>
        <p:spPr bwMode="auto">
          <a:xfrm>
            <a:off x="573292" y="1859269"/>
            <a:ext cx="7207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0494" name="Line 14"/>
          <p:cNvSpPr>
            <a:spLocks noChangeShapeType="1"/>
          </p:cNvSpPr>
          <p:nvPr/>
        </p:nvSpPr>
        <p:spPr bwMode="auto">
          <a:xfrm>
            <a:off x="6766129" y="1859269"/>
            <a:ext cx="9366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grpSp>
        <p:nvGrpSpPr>
          <p:cNvPr id="5" name="Group 15"/>
          <p:cNvGrpSpPr>
            <a:grpSpLocks/>
          </p:cNvGrpSpPr>
          <p:nvPr/>
        </p:nvGrpSpPr>
        <p:grpSpPr bwMode="auto">
          <a:xfrm>
            <a:off x="5902529" y="2003731"/>
            <a:ext cx="273050" cy="677863"/>
            <a:chOff x="1008" y="890"/>
            <a:chExt cx="172" cy="427"/>
          </a:xfrm>
        </p:grpSpPr>
        <p:sp>
          <p:nvSpPr>
            <p:cNvPr id="20496" name="Line 16"/>
            <p:cNvSpPr>
              <a:spLocks noChangeShapeType="1"/>
            </p:cNvSpPr>
            <p:nvPr/>
          </p:nvSpPr>
          <p:spPr bwMode="auto">
            <a:xfrm flipV="1">
              <a:off x="1020" y="890"/>
              <a:ext cx="0" cy="363"/>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0497" name="Text Box 17"/>
            <p:cNvSpPr txBox="1">
              <a:spLocks noChangeArrowheads="1"/>
            </p:cNvSpPr>
            <p:nvPr/>
          </p:nvSpPr>
          <p:spPr bwMode="auto">
            <a:xfrm>
              <a:off x="1008" y="1084"/>
              <a:ext cx="172" cy="233"/>
            </a:xfrm>
            <a:prstGeom prst="rect">
              <a:avLst/>
            </a:prstGeom>
            <a:noFill/>
            <a:ln w="9525">
              <a:noFill/>
              <a:miter lim="800000"/>
              <a:headEnd/>
              <a:tailEnd/>
            </a:ln>
            <a:effectLst/>
          </p:spPr>
          <p:txBody>
            <a:bodyPr wrap="none">
              <a:spAutoFit/>
            </a:bodyPr>
            <a:lstStyle/>
            <a:p>
              <a:r>
                <a:rPr lang="en-US" altLang="zh-CN">
                  <a:latin typeface="+mj-ea"/>
                  <a:ea typeface="+mj-ea"/>
                </a:rPr>
                <a:t>r</a:t>
              </a:r>
            </a:p>
          </p:txBody>
        </p:sp>
      </p:grpSp>
      <p:grpSp>
        <p:nvGrpSpPr>
          <p:cNvPr id="6" name="Group 18"/>
          <p:cNvGrpSpPr>
            <a:grpSpLocks/>
          </p:cNvGrpSpPr>
          <p:nvPr/>
        </p:nvGrpSpPr>
        <p:grpSpPr bwMode="auto">
          <a:xfrm>
            <a:off x="3957842" y="2003731"/>
            <a:ext cx="331579" cy="677863"/>
            <a:chOff x="1008" y="890"/>
            <a:chExt cx="211" cy="427"/>
          </a:xfrm>
        </p:grpSpPr>
        <p:sp>
          <p:nvSpPr>
            <p:cNvPr id="20499" name="Line 19"/>
            <p:cNvSpPr>
              <a:spLocks noChangeShapeType="1"/>
            </p:cNvSpPr>
            <p:nvPr/>
          </p:nvSpPr>
          <p:spPr bwMode="auto">
            <a:xfrm flipV="1">
              <a:off x="1020" y="890"/>
              <a:ext cx="0" cy="363"/>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0500" name="Text Box 20"/>
            <p:cNvSpPr txBox="1">
              <a:spLocks noChangeArrowheads="1"/>
            </p:cNvSpPr>
            <p:nvPr/>
          </p:nvSpPr>
          <p:spPr bwMode="auto">
            <a:xfrm>
              <a:off x="1008" y="1084"/>
              <a:ext cx="211" cy="233"/>
            </a:xfrm>
            <a:prstGeom prst="rect">
              <a:avLst/>
            </a:prstGeom>
            <a:noFill/>
            <a:ln w="9525">
              <a:noFill/>
              <a:miter lim="800000"/>
              <a:headEnd/>
              <a:tailEnd/>
            </a:ln>
            <a:effectLst/>
          </p:spPr>
          <p:txBody>
            <a:bodyPr wrap="none">
              <a:spAutoFit/>
            </a:bodyPr>
            <a:lstStyle/>
            <a:p>
              <a:r>
                <a:rPr lang="en-US" altLang="zh-CN">
                  <a:latin typeface="+mj-ea"/>
                  <a:ea typeface="+mj-ea"/>
                </a:rPr>
                <a:t>q</a:t>
              </a:r>
            </a:p>
          </p:txBody>
        </p:sp>
      </p:grpSp>
      <p:grpSp>
        <p:nvGrpSpPr>
          <p:cNvPr id="7" name="Group 21"/>
          <p:cNvGrpSpPr>
            <a:grpSpLocks/>
          </p:cNvGrpSpPr>
          <p:nvPr/>
        </p:nvGrpSpPr>
        <p:grpSpPr bwMode="auto">
          <a:xfrm>
            <a:off x="2013156" y="2003731"/>
            <a:ext cx="331788" cy="677863"/>
            <a:chOff x="1008" y="890"/>
            <a:chExt cx="209" cy="427"/>
          </a:xfrm>
        </p:grpSpPr>
        <p:sp>
          <p:nvSpPr>
            <p:cNvPr id="20502" name="Line 22"/>
            <p:cNvSpPr>
              <a:spLocks noChangeShapeType="1"/>
            </p:cNvSpPr>
            <p:nvPr/>
          </p:nvSpPr>
          <p:spPr bwMode="auto">
            <a:xfrm flipV="1">
              <a:off x="1020" y="890"/>
              <a:ext cx="0" cy="363"/>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0503" name="Text Box 23"/>
            <p:cNvSpPr txBox="1">
              <a:spLocks noChangeArrowheads="1"/>
            </p:cNvSpPr>
            <p:nvPr/>
          </p:nvSpPr>
          <p:spPr bwMode="auto">
            <a:xfrm>
              <a:off x="1008" y="1084"/>
              <a:ext cx="209" cy="233"/>
            </a:xfrm>
            <a:prstGeom prst="rect">
              <a:avLst/>
            </a:prstGeom>
            <a:noFill/>
            <a:ln w="9525">
              <a:noFill/>
              <a:miter lim="800000"/>
              <a:headEnd/>
              <a:tailEnd/>
            </a:ln>
            <a:effectLst/>
          </p:spPr>
          <p:txBody>
            <a:bodyPr wrap="none">
              <a:spAutoFit/>
            </a:bodyPr>
            <a:lstStyle/>
            <a:p>
              <a:r>
                <a:rPr lang="en-US" altLang="zh-CN">
                  <a:latin typeface="+mj-ea"/>
                  <a:ea typeface="+mj-ea"/>
                </a:rPr>
                <a:t>p</a:t>
              </a:r>
            </a:p>
          </p:txBody>
        </p:sp>
      </p:grpSp>
      <p:sp>
        <p:nvSpPr>
          <p:cNvPr id="20504" name="内容占位符 2"/>
          <p:cNvSpPr>
            <a:spLocks/>
          </p:cNvSpPr>
          <p:nvPr/>
        </p:nvSpPr>
        <p:spPr bwMode="auto">
          <a:xfrm>
            <a:off x="862217" y="3059420"/>
            <a:ext cx="8229600" cy="3358634"/>
          </a:xfrm>
          <a:prstGeom prst="rect">
            <a:avLst/>
          </a:prstGeom>
          <a:noFill/>
          <a:ln w="9525">
            <a:noFill/>
            <a:miter lim="800000"/>
            <a:headEnd/>
            <a:tailEnd/>
          </a:ln>
        </p:spPr>
        <p:txBody>
          <a:bodyPr/>
          <a:lstStyle/>
          <a:p>
            <a:pPr marL="273050" indent="-273050">
              <a:spcBef>
                <a:spcPct val="20000"/>
              </a:spcBef>
              <a:buClr>
                <a:srgbClr val="0BD0D9"/>
              </a:buClr>
              <a:buSzPct val="95000"/>
            </a:pPr>
            <a:r>
              <a:rPr lang="en-US" altLang="zh-CN" sz="2600" dirty="0" smtClean="0">
                <a:latin typeface="+mj-ea"/>
                <a:ea typeface="+mj-ea"/>
              </a:rPr>
              <a:t>	</a:t>
            </a:r>
            <a:r>
              <a:rPr lang="zh-CN" altLang="en-US" sz="2600" dirty="0" smtClean="0">
                <a:latin typeface="+mj-ea"/>
                <a:ea typeface="+mj-ea"/>
              </a:rPr>
              <a:t>将</a:t>
            </a:r>
            <a:r>
              <a:rPr lang="zh-CN" altLang="en-US" sz="2600" dirty="0">
                <a:latin typeface="+mj-ea"/>
                <a:ea typeface="+mj-ea"/>
              </a:rPr>
              <a:t>上述链表当中</a:t>
            </a:r>
            <a:r>
              <a:rPr lang="en-US" altLang="zh-CN" sz="2600" dirty="0">
                <a:latin typeface="+mj-ea"/>
                <a:ea typeface="+mj-ea"/>
              </a:rPr>
              <a:t>q</a:t>
            </a:r>
            <a:r>
              <a:rPr lang="zh-CN" altLang="en-US" sz="2600" dirty="0">
                <a:latin typeface="+mj-ea"/>
                <a:ea typeface="+mj-ea"/>
              </a:rPr>
              <a:t>所指的节点删除，同时保持链表的连续，则下列语句当中无法胜任的是</a:t>
            </a:r>
            <a:r>
              <a:rPr lang="zh-CN" altLang="en-US" sz="2600" u="sng" dirty="0">
                <a:latin typeface="+mj-ea"/>
                <a:ea typeface="+mj-ea"/>
              </a:rPr>
              <a:t>        </a:t>
            </a:r>
            <a:r>
              <a:rPr lang="zh-CN" altLang="en-US" sz="2600" dirty="0">
                <a:latin typeface="+mj-ea"/>
                <a:ea typeface="+mj-ea"/>
              </a:rPr>
              <a:t>。</a:t>
            </a:r>
          </a:p>
          <a:p>
            <a:pPr marL="273050" indent="-273050">
              <a:spcBef>
                <a:spcPct val="20000"/>
              </a:spcBef>
              <a:buClr>
                <a:srgbClr val="0BD0D9"/>
              </a:buClr>
              <a:buSzPct val="95000"/>
            </a:pPr>
            <a:r>
              <a:rPr lang="en-US" altLang="zh-CN" sz="2600" dirty="0" smtClean="0">
                <a:latin typeface="+mj-ea"/>
                <a:ea typeface="+mj-ea"/>
              </a:rPr>
              <a:t>	</a:t>
            </a:r>
            <a:r>
              <a:rPr lang="zh-CN" altLang="en-US" sz="2600" dirty="0">
                <a:latin typeface="+mj-ea"/>
                <a:ea typeface="+mj-ea"/>
              </a:rPr>
              <a:t>	</a:t>
            </a:r>
            <a:r>
              <a:rPr lang="en-US" altLang="zh-CN" sz="2600" dirty="0">
                <a:latin typeface="+mj-ea"/>
                <a:ea typeface="+mj-ea"/>
              </a:rPr>
              <a:t>A. p-&gt;next=q-&gt;next;</a:t>
            </a:r>
          </a:p>
          <a:p>
            <a:pPr marL="273050" indent="-273050">
              <a:spcBef>
                <a:spcPct val="20000"/>
              </a:spcBef>
              <a:buClr>
                <a:srgbClr val="0BD0D9"/>
              </a:buClr>
              <a:buSzPct val="95000"/>
            </a:pPr>
            <a:r>
              <a:rPr lang="en-US" altLang="zh-CN" sz="2600" dirty="0" smtClean="0">
                <a:latin typeface="+mj-ea"/>
                <a:ea typeface="+mj-ea"/>
              </a:rPr>
              <a:t>	</a:t>
            </a:r>
            <a:r>
              <a:rPr lang="zh-CN" altLang="en-US" sz="2600" dirty="0">
                <a:latin typeface="+mj-ea"/>
                <a:ea typeface="+mj-ea"/>
              </a:rPr>
              <a:t>	</a:t>
            </a:r>
            <a:r>
              <a:rPr lang="en-US" altLang="zh-CN" sz="2600" dirty="0">
                <a:latin typeface="+mj-ea"/>
                <a:ea typeface="+mj-ea"/>
              </a:rPr>
              <a:t>B. p-&gt;next = p-&gt;next-&gt; next;</a:t>
            </a:r>
            <a:endParaRPr lang="zh-CN" altLang="en-US" sz="2600" dirty="0">
              <a:latin typeface="+mj-ea"/>
              <a:ea typeface="+mj-ea"/>
            </a:endParaRPr>
          </a:p>
          <a:p>
            <a:pPr marL="273050" indent="-273050">
              <a:spcBef>
                <a:spcPct val="20000"/>
              </a:spcBef>
              <a:buClr>
                <a:srgbClr val="0BD0D9"/>
              </a:buClr>
              <a:buSzPct val="95000"/>
            </a:pPr>
            <a:r>
              <a:rPr lang="en-US" altLang="zh-CN" sz="2600" dirty="0" smtClean="0">
                <a:latin typeface="+mj-ea"/>
                <a:ea typeface="+mj-ea"/>
              </a:rPr>
              <a:t>	</a:t>
            </a:r>
            <a:r>
              <a:rPr lang="zh-CN" altLang="en-US" sz="2600" dirty="0">
                <a:latin typeface="+mj-ea"/>
                <a:ea typeface="+mj-ea"/>
              </a:rPr>
              <a:t>	</a:t>
            </a:r>
            <a:r>
              <a:rPr lang="en-US" altLang="zh-CN" sz="2600" dirty="0">
                <a:latin typeface="+mj-ea"/>
                <a:ea typeface="+mj-ea"/>
              </a:rPr>
              <a:t>C. p-&gt;next=r; </a:t>
            </a:r>
          </a:p>
          <a:p>
            <a:pPr marL="273050" indent="-273050">
              <a:spcBef>
                <a:spcPct val="20000"/>
              </a:spcBef>
              <a:buClr>
                <a:srgbClr val="0BD0D9"/>
              </a:buClr>
              <a:buSzPct val="95000"/>
            </a:pPr>
            <a:r>
              <a:rPr lang="en-US" altLang="zh-CN" sz="2600" dirty="0" smtClean="0">
                <a:latin typeface="+mj-ea"/>
                <a:ea typeface="+mj-ea"/>
              </a:rPr>
              <a:t>	</a:t>
            </a:r>
            <a:r>
              <a:rPr lang="zh-CN" altLang="en-US" sz="2600" dirty="0">
                <a:latin typeface="+mj-ea"/>
                <a:ea typeface="+mj-ea"/>
              </a:rPr>
              <a:t>	</a:t>
            </a:r>
            <a:r>
              <a:rPr lang="en-US" altLang="zh-CN" sz="2600" dirty="0">
                <a:latin typeface="+mj-ea"/>
                <a:ea typeface="+mj-ea"/>
              </a:rPr>
              <a:t>D. p = q-&gt;</a:t>
            </a:r>
            <a:r>
              <a:rPr lang="en-US" altLang="zh-CN" sz="2600" dirty="0" smtClean="0">
                <a:latin typeface="+mj-ea"/>
                <a:ea typeface="+mj-ea"/>
              </a:rPr>
              <a:t>next</a:t>
            </a:r>
            <a:endParaRPr lang="zh-CN" altLang="en-US" sz="2600" dirty="0">
              <a:latin typeface="+mj-ea"/>
              <a:ea typeface="+mj-ea"/>
            </a:endParaRPr>
          </a:p>
        </p:txBody>
      </p:sp>
      <p:sp>
        <p:nvSpPr>
          <p:cNvPr id="25" name="标题 1"/>
          <p:cNvSpPr>
            <a:spLocks noGrp="1"/>
          </p:cNvSpPr>
          <p:nvPr>
            <p:ph type="title"/>
          </p:nvPr>
        </p:nvSpPr>
        <p:spPr>
          <a:xfrm>
            <a:off x="982133" y="266701"/>
            <a:ext cx="7704667" cy="1206500"/>
          </a:xfrm>
        </p:spPr>
        <p:txBody>
          <a:bodyPr/>
          <a:lstStyle/>
          <a:p>
            <a:r>
              <a:rPr lang="zh-CN" altLang="en-US" dirty="0" smtClean="0"/>
              <a:t>思考与练习</a:t>
            </a:r>
          </a:p>
        </p:txBody>
      </p:sp>
    </p:spTree>
    <p:extLst>
      <p:ext uri="{BB962C8B-B14F-4D97-AF65-F5344CB8AC3E}">
        <p14:creationId xmlns:p14="http://schemas.microsoft.com/office/powerpoint/2010/main" val="107705057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636529" y="1657437"/>
            <a:ext cx="1584325" cy="360362"/>
            <a:chOff x="567" y="663"/>
            <a:chExt cx="998" cy="227"/>
          </a:xfrm>
        </p:grpSpPr>
        <p:sp>
          <p:nvSpPr>
            <p:cNvPr id="21509" name="Rectangle 5"/>
            <p:cNvSpPr>
              <a:spLocks noChangeArrowheads="1"/>
            </p:cNvSpPr>
            <p:nvPr/>
          </p:nvSpPr>
          <p:spPr bwMode="auto">
            <a:xfrm>
              <a:off x="567"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rPr>
                <a:t>a</a:t>
              </a:r>
            </a:p>
          </p:txBody>
        </p:sp>
        <p:sp>
          <p:nvSpPr>
            <p:cNvPr id="21510" name="Rectangle 6"/>
            <p:cNvSpPr>
              <a:spLocks noChangeArrowheads="1"/>
            </p:cNvSpPr>
            <p:nvPr/>
          </p:nvSpPr>
          <p:spPr bwMode="auto">
            <a:xfrm>
              <a:off x="1066" y="663"/>
              <a:ext cx="499" cy="227"/>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CN">
                <a:solidFill>
                  <a:schemeClr val="bg1"/>
                </a:solidFill>
              </a:endParaRPr>
            </a:p>
          </p:txBody>
        </p:sp>
      </p:grpSp>
      <p:grpSp>
        <p:nvGrpSpPr>
          <p:cNvPr id="3" name="Group 7"/>
          <p:cNvGrpSpPr>
            <a:grpSpLocks/>
          </p:cNvGrpSpPr>
          <p:nvPr/>
        </p:nvGrpSpPr>
        <p:grpSpPr bwMode="auto">
          <a:xfrm>
            <a:off x="3579629" y="1657437"/>
            <a:ext cx="1584325" cy="360362"/>
            <a:chOff x="567" y="663"/>
            <a:chExt cx="998" cy="227"/>
          </a:xfrm>
        </p:grpSpPr>
        <p:sp>
          <p:nvSpPr>
            <p:cNvPr id="21512" name="Rectangle 8"/>
            <p:cNvSpPr>
              <a:spLocks noChangeArrowheads="1"/>
            </p:cNvSpPr>
            <p:nvPr/>
          </p:nvSpPr>
          <p:spPr bwMode="auto">
            <a:xfrm>
              <a:off x="567"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rPr>
                <a:t>b</a:t>
              </a:r>
            </a:p>
          </p:txBody>
        </p:sp>
        <p:sp>
          <p:nvSpPr>
            <p:cNvPr id="21513" name="Rectangle 9"/>
            <p:cNvSpPr>
              <a:spLocks noChangeArrowheads="1"/>
            </p:cNvSpPr>
            <p:nvPr/>
          </p:nvSpPr>
          <p:spPr bwMode="auto">
            <a:xfrm>
              <a:off x="1066" y="663"/>
              <a:ext cx="499" cy="227"/>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CN">
                <a:solidFill>
                  <a:schemeClr val="bg1"/>
                </a:solidFill>
              </a:endParaRPr>
            </a:p>
          </p:txBody>
        </p:sp>
      </p:grpSp>
      <p:grpSp>
        <p:nvGrpSpPr>
          <p:cNvPr id="4" name="Group 10"/>
          <p:cNvGrpSpPr>
            <a:grpSpLocks/>
          </p:cNvGrpSpPr>
          <p:nvPr/>
        </p:nvGrpSpPr>
        <p:grpSpPr bwMode="auto">
          <a:xfrm>
            <a:off x="5524316" y="1657437"/>
            <a:ext cx="1584325" cy="360362"/>
            <a:chOff x="567" y="663"/>
            <a:chExt cx="998" cy="227"/>
          </a:xfrm>
        </p:grpSpPr>
        <p:sp>
          <p:nvSpPr>
            <p:cNvPr id="21515" name="Rectangle 11"/>
            <p:cNvSpPr>
              <a:spLocks noChangeArrowheads="1"/>
            </p:cNvSpPr>
            <p:nvPr/>
          </p:nvSpPr>
          <p:spPr bwMode="auto">
            <a:xfrm>
              <a:off x="567"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rPr>
                <a:t>c</a:t>
              </a:r>
            </a:p>
          </p:txBody>
        </p:sp>
        <p:sp>
          <p:nvSpPr>
            <p:cNvPr id="21516" name="Rectangle 12"/>
            <p:cNvSpPr>
              <a:spLocks noChangeArrowheads="1"/>
            </p:cNvSpPr>
            <p:nvPr/>
          </p:nvSpPr>
          <p:spPr bwMode="auto">
            <a:xfrm>
              <a:off x="1066" y="663"/>
              <a:ext cx="499" cy="22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rPr>
                <a:t>NULL</a:t>
              </a:r>
            </a:p>
          </p:txBody>
        </p:sp>
      </p:grpSp>
      <p:sp>
        <p:nvSpPr>
          <p:cNvPr id="21517" name="Line 13"/>
          <p:cNvSpPr>
            <a:spLocks noChangeShapeType="1"/>
          </p:cNvSpPr>
          <p:nvPr/>
        </p:nvSpPr>
        <p:spPr bwMode="auto">
          <a:xfrm>
            <a:off x="3220854" y="1873337"/>
            <a:ext cx="358775" cy="0"/>
          </a:xfrm>
          <a:prstGeom prst="line">
            <a:avLst/>
          </a:prstGeom>
          <a:noFill/>
          <a:ln w="9525">
            <a:solidFill>
              <a:schemeClr val="tx1"/>
            </a:solidFill>
            <a:round/>
            <a:headEnd/>
            <a:tailEnd type="triangle" w="med" len="med"/>
          </a:ln>
          <a:effectLst/>
        </p:spPr>
        <p:txBody>
          <a:bodyPr/>
          <a:lstStyle/>
          <a:p>
            <a:endParaRPr lang="zh-CN" altLang="en-US"/>
          </a:p>
        </p:txBody>
      </p:sp>
      <p:sp>
        <p:nvSpPr>
          <p:cNvPr id="21518" name="Line 14"/>
          <p:cNvSpPr>
            <a:spLocks noChangeShapeType="1"/>
          </p:cNvSpPr>
          <p:nvPr/>
        </p:nvSpPr>
        <p:spPr bwMode="auto">
          <a:xfrm>
            <a:off x="5163954" y="1873337"/>
            <a:ext cx="358775" cy="0"/>
          </a:xfrm>
          <a:prstGeom prst="line">
            <a:avLst/>
          </a:prstGeom>
          <a:noFill/>
          <a:ln w="9525">
            <a:solidFill>
              <a:schemeClr val="tx1"/>
            </a:solidFill>
            <a:round/>
            <a:headEnd/>
            <a:tailEnd type="triangle" w="med" len="med"/>
          </a:ln>
          <a:effectLst/>
        </p:spPr>
        <p:txBody>
          <a:bodyPr/>
          <a:lstStyle/>
          <a:p>
            <a:endParaRPr lang="zh-CN" altLang="en-US"/>
          </a:p>
        </p:txBody>
      </p:sp>
      <p:sp>
        <p:nvSpPr>
          <p:cNvPr id="21519" name="Line 15"/>
          <p:cNvSpPr>
            <a:spLocks noChangeShapeType="1"/>
          </p:cNvSpPr>
          <p:nvPr/>
        </p:nvSpPr>
        <p:spPr bwMode="auto">
          <a:xfrm>
            <a:off x="915804" y="1801899"/>
            <a:ext cx="720725" cy="0"/>
          </a:xfrm>
          <a:prstGeom prst="line">
            <a:avLst/>
          </a:prstGeom>
          <a:noFill/>
          <a:ln w="9525">
            <a:solidFill>
              <a:schemeClr val="tx1"/>
            </a:solidFill>
            <a:round/>
            <a:headEnd/>
            <a:tailEnd type="triangle" w="med" len="med"/>
          </a:ln>
          <a:effectLst/>
        </p:spPr>
        <p:txBody>
          <a:bodyPr/>
          <a:lstStyle/>
          <a:p>
            <a:endParaRPr lang="zh-CN" altLang="en-US"/>
          </a:p>
        </p:txBody>
      </p:sp>
      <p:sp>
        <p:nvSpPr>
          <p:cNvPr id="21530" name="Text Box 26"/>
          <p:cNvSpPr txBox="1">
            <a:spLocks noChangeArrowheads="1"/>
          </p:cNvSpPr>
          <p:nvPr/>
        </p:nvSpPr>
        <p:spPr bwMode="auto">
          <a:xfrm>
            <a:off x="1666691" y="1349462"/>
            <a:ext cx="628650" cy="366712"/>
          </a:xfrm>
          <a:prstGeom prst="rect">
            <a:avLst/>
          </a:prstGeom>
          <a:noFill/>
          <a:ln w="9525">
            <a:noFill/>
            <a:miter lim="800000"/>
            <a:headEnd/>
            <a:tailEnd/>
          </a:ln>
          <a:effectLst/>
        </p:spPr>
        <p:txBody>
          <a:bodyPr wrap="none">
            <a:spAutoFit/>
          </a:bodyPr>
          <a:lstStyle/>
          <a:p>
            <a:r>
              <a:rPr lang="en-US" altLang="zh-CN" dirty="0"/>
              <a:t>data</a:t>
            </a:r>
          </a:p>
        </p:txBody>
      </p:sp>
      <p:sp>
        <p:nvSpPr>
          <p:cNvPr id="21531" name="Text Box 27"/>
          <p:cNvSpPr txBox="1">
            <a:spLocks noChangeArrowheads="1"/>
          </p:cNvSpPr>
          <p:nvPr/>
        </p:nvSpPr>
        <p:spPr bwMode="auto">
          <a:xfrm>
            <a:off x="2460441" y="1339937"/>
            <a:ext cx="615950" cy="366712"/>
          </a:xfrm>
          <a:prstGeom prst="rect">
            <a:avLst/>
          </a:prstGeom>
          <a:noFill/>
          <a:ln w="9525">
            <a:noFill/>
            <a:miter lim="800000"/>
            <a:headEnd/>
            <a:tailEnd/>
          </a:ln>
          <a:effectLst/>
        </p:spPr>
        <p:txBody>
          <a:bodyPr wrap="none">
            <a:spAutoFit/>
          </a:bodyPr>
          <a:lstStyle/>
          <a:p>
            <a:r>
              <a:rPr lang="en-US" altLang="zh-CN"/>
              <a:t>next</a:t>
            </a:r>
          </a:p>
        </p:txBody>
      </p:sp>
      <p:sp>
        <p:nvSpPr>
          <p:cNvPr id="21532" name="Text Box 28"/>
          <p:cNvSpPr txBox="1">
            <a:spLocks noChangeArrowheads="1"/>
          </p:cNvSpPr>
          <p:nvPr/>
        </p:nvSpPr>
        <p:spPr bwMode="auto">
          <a:xfrm>
            <a:off x="699904" y="1585999"/>
            <a:ext cx="298450" cy="366713"/>
          </a:xfrm>
          <a:prstGeom prst="rect">
            <a:avLst/>
          </a:prstGeom>
          <a:noFill/>
          <a:ln w="9525">
            <a:noFill/>
            <a:miter lim="800000"/>
            <a:headEnd/>
            <a:tailEnd/>
          </a:ln>
          <a:effectLst/>
        </p:spPr>
        <p:txBody>
          <a:bodyPr wrap="none">
            <a:spAutoFit/>
          </a:bodyPr>
          <a:lstStyle/>
          <a:p>
            <a:r>
              <a:rPr lang="en-US" altLang="zh-CN"/>
              <a:t>s</a:t>
            </a:r>
          </a:p>
        </p:txBody>
      </p:sp>
      <p:sp>
        <p:nvSpPr>
          <p:cNvPr id="21533" name="内容占位符 2"/>
          <p:cNvSpPr>
            <a:spLocks/>
          </p:cNvSpPr>
          <p:nvPr/>
        </p:nvSpPr>
        <p:spPr bwMode="auto">
          <a:xfrm>
            <a:off x="915804" y="2378162"/>
            <a:ext cx="8229600" cy="4389437"/>
          </a:xfrm>
          <a:prstGeom prst="rect">
            <a:avLst/>
          </a:prstGeom>
          <a:noFill/>
          <a:ln w="9525">
            <a:noFill/>
            <a:miter lim="800000"/>
            <a:headEnd/>
            <a:tailEnd/>
          </a:ln>
        </p:spPr>
        <p:txBody>
          <a:bodyPr/>
          <a:lstStyle/>
          <a:p>
            <a:pPr marL="273050" indent="-273050">
              <a:spcBef>
                <a:spcPct val="20000"/>
              </a:spcBef>
              <a:buClr>
                <a:srgbClr val="0BD0D9"/>
              </a:buClr>
              <a:buSzPct val="95000"/>
            </a:pPr>
            <a:r>
              <a:rPr lang="en-US" altLang="zh-CN" sz="2600" dirty="0" smtClean="0">
                <a:latin typeface="+mj-ea"/>
                <a:ea typeface="+mj-ea"/>
              </a:rPr>
              <a:t>	</a:t>
            </a:r>
            <a:r>
              <a:rPr lang="zh-CN" altLang="en-US" sz="2600" dirty="0" smtClean="0">
                <a:latin typeface="+mj-ea"/>
                <a:ea typeface="+mj-ea"/>
              </a:rPr>
              <a:t>设有</a:t>
            </a:r>
            <a:r>
              <a:rPr lang="zh-CN" altLang="en-US" sz="2600" dirty="0">
                <a:latin typeface="+mj-ea"/>
                <a:ea typeface="+mj-ea"/>
              </a:rPr>
              <a:t>如上链表，</a:t>
            </a:r>
            <a:r>
              <a:rPr lang="en-US" altLang="zh-CN" sz="2600" dirty="0">
                <a:latin typeface="+mj-ea"/>
                <a:ea typeface="+mj-ea"/>
              </a:rPr>
              <a:t>s</a:t>
            </a:r>
            <a:r>
              <a:rPr lang="zh-CN" altLang="en-US" sz="2600" dirty="0">
                <a:latin typeface="+mj-ea"/>
                <a:ea typeface="+mj-ea"/>
              </a:rPr>
              <a:t>、</a:t>
            </a:r>
            <a:r>
              <a:rPr lang="en-US" altLang="zh-CN" sz="2600" dirty="0">
                <a:latin typeface="+mj-ea"/>
                <a:ea typeface="+mj-ea"/>
              </a:rPr>
              <a:t>p</a:t>
            </a:r>
            <a:r>
              <a:rPr lang="zh-CN" altLang="en-US" sz="2600" dirty="0">
                <a:latin typeface="+mj-ea"/>
                <a:ea typeface="+mj-ea"/>
              </a:rPr>
              <a:t>、</a:t>
            </a:r>
            <a:r>
              <a:rPr lang="en-US" altLang="zh-CN" sz="2600" dirty="0">
                <a:latin typeface="+mj-ea"/>
                <a:ea typeface="+mj-ea"/>
              </a:rPr>
              <a:t>q</a:t>
            </a:r>
            <a:r>
              <a:rPr lang="zh-CN" altLang="en-US" sz="2600" dirty="0">
                <a:latin typeface="+mj-ea"/>
                <a:ea typeface="+mj-ea"/>
              </a:rPr>
              <a:t>为正确定义的指针。现有如下代码：</a:t>
            </a:r>
          </a:p>
          <a:p>
            <a:pPr marL="273050" indent="-273050">
              <a:spcBef>
                <a:spcPct val="20000"/>
              </a:spcBef>
              <a:buClr>
                <a:srgbClr val="0BD0D9"/>
              </a:buClr>
              <a:buSzPct val="95000"/>
            </a:pPr>
            <a:r>
              <a:rPr lang="en-US" altLang="zh-CN" sz="2600" dirty="0" smtClean="0">
                <a:latin typeface="+mj-ea"/>
                <a:ea typeface="+mj-ea"/>
              </a:rPr>
              <a:t>	q=</a:t>
            </a:r>
            <a:r>
              <a:rPr lang="en-US" altLang="zh-CN" sz="2600" dirty="0" err="1" smtClean="0">
                <a:latin typeface="+mj-ea"/>
                <a:ea typeface="+mj-ea"/>
              </a:rPr>
              <a:t>s;s</a:t>
            </a:r>
            <a:r>
              <a:rPr lang="en-US" altLang="zh-CN" sz="2600" dirty="0" smtClean="0">
                <a:latin typeface="+mj-ea"/>
                <a:ea typeface="+mj-ea"/>
              </a:rPr>
              <a:t>=s-</a:t>
            </a:r>
            <a:r>
              <a:rPr lang="en-US" altLang="zh-CN" sz="2600" dirty="0">
                <a:latin typeface="+mj-ea"/>
                <a:ea typeface="+mj-ea"/>
              </a:rPr>
              <a:t>&gt;</a:t>
            </a:r>
            <a:r>
              <a:rPr lang="en-US" altLang="zh-CN" sz="2600" dirty="0" err="1">
                <a:latin typeface="+mj-ea"/>
                <a:ea typeface="+mj-ea"/>
              </a:rPr>
              <a:t>next;p</a:t>
            </a:r>
            <a:r>
              <a:rPr lang="en-US" altLang="zh-CN" sz="2600" dirty="0">
                <a:latin typeface="+mj-ea"/>
                <a:ea typeface="+mj-ea"/>
              </a:rPr>
              <a:t>=s;</a:t>
            </a:r>
          </a:p>
          <a:p>
            <a:pPr marL="273050" indent="-273050">
              <a:spcBef>
                <a:spcPct val="20000"/>
              </a:spcBef>
              <a:buClr>
                <a:srgbClr val="0BD0D9"/>
              </a:buClr>
              <a:buSzPct val="95000"/>
            </a:pPr>
            <a:r>
              <a:rPr lang="en-US" altLang="zh-CN" sz="2600" dirty="0" smtClean="0">
                <a:latin typeface="+mj-ea"/>
                <a:ea typeface="+mj-ea"/>
              </a:rPr>
              <a:t>	while(p-</a:t>
            </a:r>
            <a:r>
              <a:rPr lang="en-US" altLang="zh-CN" sz="2600" dirty="0">
                <a:latin typeface="+mj-ea"/>
                <a:ea typeface="+mj-ea"/>
              </a:rPr>
              <a:t>&gt;next) p=p-next;</a:t>
            </a:r>
          </a:p>
          <a:p>
            <a:pPr marL="273050" indent="-273050">
              <a:spcBef>
                <a:spcPct val="20000"/>
              </a:spcBef>
              <a:buClr>
                <a:srgbClr val="0BD0D9"/>
              </a:buClr>
              <a:buSzPct val="95000"/>
            </a:pPr>
            <a:r>
              <a:rPr lang="en-US" altLang="zh-CN" sz="2600" dirty="0" smtClean="0">
                <a:latin typeface="+mj-ea"/>
                <a:ea typeface="+mj-ea"/>
              </a:rPr>
              <a:t>	p-</a:t>
            </a:r>
            <a:r>
              <a:rPr lang="en-US" altLang="zh-CN" sz="2600" dirty="0">
                <a:latin typeface="+mj-ea"/>
                <a:ea typeface="+mj-ea"/>
              </a:rPr>
              <a:t>&gt;next=q; q-&gt;next=NULL;</a:t>
            </a:r>
          </a:p>
          <a:p>
            <a:pPr marL="273050" indent="-273050">
              <a:spcBef>
                <a:spcPct val="20000"/>
              </a:spcBef>
              <a:buClr>
                <a:srgbClr val="0BD0D9"/>
              </a:buClr>
              <a:buSzPct val="95000"/>
            </a:pPr>
            <a:r>
              <a:rPr lang="en-US" altLang="zh-CN" sz="2600" dirty="0" smtClean="0">
                <a:latin typeface="+mj-ea"/>
                <a:ea typeface="+mj-ea"/>
              </a:rPr>
              <a:t>	</a:t>
            </a:r>
            <a:r>
              <a:rPr lang="zh-CN" altLang="en-US" sz="2600" dirty="0" smtClean="0">
                <a:latin typeface="+mj-ea"/>
                <a:ea typeface="+mj-ea"/>
              </a:rPr>
              <a:t>则</a:t>
            </a:r>
            <a:r>
              <a:rPr lang="zh-CN" altLang="en-US" sz="2600" dirty="0">
                <a:latin typeface="+mj-ea"/>
                <a:ea typeface="+mj-ea"/>
              </a:rPr>
              <a:t>该程序段的</a:t>
            </a:r>
            <a:r>
              <a:rPr lang="zh-CN" altLang="en-US" sz="2600" dirty="0" smtClean="0">
                <a:latin typeface="+mj-ea"/>
                <a:ea typeface="+mj-ea"/>
              </a:rPr>
              <a:t>功能</a:t>
            </a:r>
            <a:r>
              <a:rPr lang="zh-CN" altLang="en-US" sz="2600" dirty="0" smtClean="0">
                <a:latin typeface="+mj-ea"/>
              </a:rPr>
              <a:t>是</a:t>
            </a:r>
            <a:r>
              <a:rPr lang="zh-CN" altLang="en-US" sz="2600" u="sng" dirty="0" smtClean="0">
                <a:latin typeface="+mj-ea"/>
              </a:rPr>
              <a:t>        </a:t>
            </a:r>
            <a:r>
              <a:rPr lang="zh-CN" altLang="en-US" sz="2600" dirty="0" smtClean="0">
                <a:latin typeface="+mj-ea"/>
              </a:rPr>
              <a:t>。 </a:t>
            </a:r>
            <a:endParaRPr lang="zh-CN" altLang="en-US" sz="2600" dirty="0">
              <a:latin typeface="+mj-ea"/>
              <a:ea typeface="+mj-ea"/>
            </a:endParaRPr>
          </a:p>
          <a:p>
            <a:pPr marL="273050" indent="-273050">
              <a:spcBef>
                <a:spcPct val="20000"/>
              </a:spcBef>
              <a:buClr>
                <a:srgbClr val="0BD0D9"/>
              </a:buClr>
              <a:buSzPct val="95000"/>
            </a:pPr>
            <a:r>
              <a:rPr lang="en-US" altLang="zh-CN" sz="2600" dirty="0" smtClean="0">
                <a:latin typeface="+mj-ea"/>
                <a:ea typeface="+mj-ea"/>
              </a:rPr>
              <a:t>	A</a:t>
            </a:r>
            <a:r>
              <a:rPr lang="zh-CN" altLang="en-US" sz="2600" dirty="0">
                <a:latin typeface="+mj-ea"/>
                <a:ea typeface="+mj-ea"/>
              </a:rPr>
              <a:t>）首结点成为尾结点 </a:t>
            </a:r>
            <a:r>
              <a:rPr lang="en-US" altLang="zh-CN" sz="2600" dirty="0">
                <a:latin typeface="+mj-ea"/>
                <a:ea typeface="+mj-ea"/>
              </a:rPr>
              <a:t>B</a:t>
            </a:r>
            <a:r>
              <a:rPr lang="zh-CN" altLang="en-US" sz="2600" dirty="0">
                <a:latin typeface="+mj-ea"/>
                <a:ea typeface="+mj-ea"/>
              </a:rPr>
              <a:t>）尾结点成为首结点 </a:t>
            </a:r>
          </a:p>
          <a:p>
            <a:pPr marL="273050" indent="-273050">
              <a:spcBef>
                <a:spcPct val="20000"/>
              </a:spcBef>
              <a:buClr>
                <a:srgbClr val="0BD0D9"/>
              </a:buClr>
              <a:buSzPct val="95000"/>
            </a:pPr>
            <a:r>
              <a:rPr lang="en-US" altLang="zh-CN" sz="2600" dirty="0" smtClean="0">
                <a:latin typeface="+mj-ea"/>
                <a:ea typeface="+mj-ea"/>
              </a:rPr>
              <a:t>	C</a:t>
            </a:r>
            <a:r>
              <a:rPr lang="zh-CN" altLang="en-US" sz="2600" dirty="0">
                <a:latin typeface="+mj-ea"/>
                <a:ea typeface="+mj-ea"/>
              </a:rPr>
              <a:t>）删除首结点  </a:t>
            </a:r>
            <a:r>
              <a:rPr lang="en-US" altLang="zh-CN" sz="2600" dirty="0">
                <a:latin typeface="+mj-ea"/>
                <a:ea typeface="+mj-ea"/>
              </a:rPr>
              <a:t>D</a:t>
            </a:r>
            <a:r>
              <a:rPr lang="zh-CN" altLang="en-US" sz="2600" dirty="0">
                <a:latin typeface="+mj-ea"/>
                <a:ea typeface="+mj-ea"/>
              </a:rPr>
              <a:t>）删除尾结点</a:t>
            </a:r>
          </a:p>
        </p:txBody>
      </p:sp>
      <p:sp>
        <p:nvSpPr>
          <p:cNvPr id="18" name="标题 1"/>
          <p:cNvSpPr>
            <a:spLocks noGrp="1"/>
          </p:cNvSpPr>
          <p:nvPr>
            <p:ph type="title"/>
          </p:nvPr>
        </p:nvSpPr>
        <p:spPr>
          <a:xfrm>
            <a:off x="982133" y="266701"/>
            <a:ext cx="7704667" cy="1206500"/>
          </a:xfrm>
        </p:spPr>
        <p:txBody>
          <a:bodyPr/>
          <a:lstStyle/>
          <a:p>
            <a:r>
              <a:rPr lang="zh-CN" altLang="en-US" dirty="0" smtClean="0"/>
              <a:t>思考与练习</a:t>
            </a:r>
          </a:p>
        </p:txBody>
      </p:sp>
    </p:spTree>
    <p:extLst>
      <p:ext uri="{BB962C8B-B14F-4D97-AF65-F5344CB8AC3E}">
        <p14:creationId xmlns:p14="http://schemas.microsoft.com/office/powerpoint/2010/main" val="849336655"/>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更多链表的实现内容</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如果链表除了存放后续节点地址之外，还存放前继节点地址，则称为双向链表。双向链表可以提高运行效率，但编码上较繁琐。</a:t>
            </a:r>
            <a:endParaRPr lang="en-US" altLang="zh-CN" dirty="0" smtClean="0"/>
          </a:p>
          <a:p>
            <a:r>
              <a:rPr lang="zh-CN" altLang="en-US" dirty="0" smtClean="0"/>
              <a:t>如果将链表的尾节点链接到头节点，则称为环形链表。对于环形链表来说，</a:t>
            </a:r>
            <a:r>
              <a:rPr lang="en-US" altLang="zh-CN" dirty="0" smtClean="0"/>
              <a:t>head</a:t>
            </a:r>
            <a:r>
              <a:rPr lang="zh-CN" altLang="en-US" dirty="0" smtClean="0"/>
              <a:t>指针就不那么重要了。</a:t>
            </a:r>
            <a:endParaRPr lang="en-US" altLang="zh-CN" dirty="0" smtClean="0"/>
          </a:p>
          <a:p>
            <a:pPr>
              <a:buNone/>
            </a:pPr>
            <a:r>
              <a:rPr lang="en-US" altLang="zh-CN" dirty="0" smtClean="0"/>
              <a:t>	</a:t>
            </a:r>
            <a:r>
              <a:rPr lang="zh-CN" altLang="en-US" dirty="0" smtClean="0"/>
              <a:t>环形链表的典型算法：求解约瑟夫问题</a:t>
            </a:r>
            <a:endParaRPr lang="en-US" altLang="zh-CN" dirty="0" smtClean="0"/>
          </a:p>
          <a:p>
            <a:pPr>
              <a:buNone/>
            </a:pPr>
            <a:endParaRPr lang="zh-CN" altLang="en-US" dirty="0"/>
          </a:p>
        </p:txBody>
      </p:sp>
    </p:spTree>
    <p:extLst>
      <p:ext uri="{BB962C8B-B14F-4D97-AF65-F5344CB8AC3E}">
        <p14:creationId xmlns:p14="http://schemas.microsoft.com/office/powerpoint/2010/main" val="477358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风格链表实现的不足</a:t>
            </a:r>
            <a:endParaRPr lang="zh-CN" altLang="en-US" dirty="0"/>
          </a:p>
        </p:txBody>
      </p:sp>
      <p:sp>
        <p:nvSpPr>
          <p:cNvPr id="3" name="内容占位符 2"/>
          <p:cNvSpPr>
            <a:spLocks noGrp="1"/>
          </p:cNvSpPr>
          <p:nvPr>
            <p:ph idx="1"/>
          </p:nvPr>
        </p:nvSpPr>
        <p:spPr/>
        <p:txBody>
          <a:bodyPr/>
          <a:lstStyle/>
          <a:p>
            <a:r>
              <a:rPr lang="zh-CN" altLang="en-US" dirty="0" smtClean="0"/>
              <a:t>传统风格链表的操作比较繁琐，对指针的要求极高，初学者掌握链表较困难；</a:t>
            </a:r>
            <a:endParaRPr lang="en-US" altLang="zh-CN" dirty="0" smtClean="0"/>
          </a:p>
          <a:p>
            <a:r>
              <a:rPr lang="zh-CN" altLang="en-US" dirty="0" smtClean="0"/>
              <a:t>数据域的数据类型无法确定，虽然可以用</a:t>
            </a:r>
            <a:r>
              <a:rPr lang="en-US" altLang="zh-CN" dirty="0" smtClean="0"/>
              <a:t>typedef</a:t>
            </a:r>
            <a:r>
              <a:rPr lang="zh-CN" altLang="en-US" dirty="0" smtClean="0"/>
              <a:t>降低编写程序难度，但实现通用程序仍然较麻烦；</a:t>
            </a:r>
            <a:endParaRPr lang="en-US" altLang="zh-CN" dirty="0" smtClean="0"/>
          </a:p>
          <a:p>
            <a:r>
              <a:rPr lang="zh-CN" altLang="en-US" dirty="0" smtClean="0"/>
              <a:t>编写完善的链表类模板，一劳永逸解决上述麻烦，而且功能尽可能要完备。</a:t>
            </a:r>
            <a:endParaRPr lang="zh-CN" altLang="en-US" dirty="0"/>
          </a:p>
        </p:txBody>
      </p:sp>
    </p:spTree>
    <p:extLst>
      <p:ext uri="{BB962C8B-B14F-4D97-AF65-F5344CB8AC3E}">
        <p14:creationId xmlns:p14="http://schemas.microsoft.com/office/powerpoint/2010/main" val="2120888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动态申请与释放数组空间</a:t>
            </a:r>
            <a:endParaRPr lang="zh-CN" altLang="en-US" dirty="0"/>
          </a:p>
        </p:txBody>
      </p:sp>
      <p:sp>
        <p:nvSpPr>
          <p:cNvPr id="3" name="内容占位符 2"/>
          <p:cNvSpPr>
            <a:spLocks noGrp="1"/>
          </p:cNvSpPr>
          <p:nvPr>
            <p:ph idx="1"/>
          </p:nvPr>
        </p:nvSpPr>
        <p:spPr/>
        <p:txBody>
          <a:bodyPr/>
          <a:lstStyle/>
          <a:p>
            <a:pPr algn="just"/>
            <a:r>
              <a:rPr kumimoji="1" lang="zh-CN" altLang="en-US" sz="3600" dirty="0" smtClean="0">
                <a:solidFill>
                  <a:srgbClr val="006600"/>
                </a:solidFill>
              </a:rPr>
              <a:t>数组动态分配格式：</a:t>
            </a:r>
          </a:p>
          <a:p>
            <a:pPr algn="just">
              <a:buNone/>
            </a:pPr>
            <a:r>
              <a:rPr kumimoji="1" lang="en-US" altLang="zh-CN" dirty="0" smtClean="0">
                <a:solidFill>
                  <a:srgbClr val="FF0000"/>
                </a:solidFill>
              </a:rPr>
              <a:t>	</a:t>
            </a:r>
            <a:r>
              <a:rPr kumimoji="1" lang="zh-CN" altLang="en-US" dirty="0" smtClean="0">
                <a:solidFill>
                  <a:srgbClr val="FF0000"/>
                </a:solidFill>
              </a:rPr>
              <a:t>指针变量名</a:t>
            </a:r>
            <a:r>
              <a:rPr kumimoji="1" lang="en-US" altLang="zh-CN" dirty="0" smtClean="0">
                <a:solidFill>
                  <a:srgbClr val="FF0000"/>
                </a:solidFill>
              </a:rPr>
              <a:t>=new </a:t>
            </a:r>
            <a:r>
              <a:rPr kumimoji="1" lang="zh-CN" altLang="en-US" dirty="0" smtClean="0">
                <a:solidFill>
                  <a:srgbClr val="FF0000"/>
                </a:solidFill>
              </a:rPr>
              <a:t>类型名</a:t>
            </a:r>
            <a:r>
              <a:rPr kumimoji="1" lang="en-US" altLang="zh-CN" dirty="0" smtClean="0">
                <a:solidFill>
                  <a:srgbClr val="FF0000"/>
                </a:solidFill>
              </a:rPr>
              <a:t>[</a:t>
            </a:r>
            <a:r>
              <a:rPr kumimoji="1" lang="zh-CN" altLang="en-US" dirty="0" smtClean="0">
                <a:solidFill>
                  <a:srgbClr val="FF0000"/>
                </a:solidFill>
              </a:rPr>
              <a:t>下标表达式</a:t>
            </a:r>
            <a:r>
              <a:rPr kumimoji="1" lang="en-US" altLang="zh-CN" dirty="0" smtClean="0">
                <a:solidFill>
                  <a:srgbClr val="FF0000"/>
                </a:solidFill>
              </a:rPr>
              <a:t>];</a:t>
            </a:r>
          </a:p>
          <a:p>
            <a:pPr algn="just">
              <a:buNone/>
            </a:pPr>
            <a:r>
              <a:rPr kumimoji="1" lang="en-US" altLang="zh-CN" dirty="0" smtClean="0">
                <a:solidFill>
                  <a:srgbClr val="FF0000"/>
                </a:solidFill>
              </a:rPr>
              <a:t>	delete[ ] </a:t>
            </a:r>
            <a:r>
              <a:rPr kumimoji="1" lang="zh-CN" altLang="en-US" dirty="0" smtClean="0">
                <a:solidFill>
                  <a:srgbClr val="FF0000"/>
                </a:solidFill>
              </a:rPr>
              <a:t>指向该数组的指针变量名</a:t>
            </a:r>
            <a:r>
              <a:rPr kumimoji="1" lang="en-US" altLang="zh-CN" dirty="0" smtClean="0">
                <a:solidFill>
                  <a:srgbClr val="FF0000"/>
                </a:solidFill>
              </a:rPr>
              <a:t>;</a:t>
            </a:r>
          </a:p>
          <a:p>
            <a:pPr algn="just"/>
            <a:r>
              <a:rPr kumimoji="1" lang="zh-CN" altLang="en-US" sz="3600" dirty="0" smtClean="0">
                <a:solidFill>
                  <a:srgbClr val="006600"/>
                </a:solidFill>
              </a:rPr>
              <a:t>数组动态分配示例：</a:t>
            </a:r>
          </a:p>
          <a:p>
            <a:pPr algn="just">
              <a:buNone/>
            </a:pPr>
            <a:r>
              <a:rPr kumimoji="1" lang="en-US" altLang="zh-CN" dirty="0" smtClean="0">
                <a:solidFill>
                  <a:srgbClr val="FF0000"/>
                </a:solidFill>
              </a:rPr>
              <a:t>	int *p = new int[20];</a:t>
            </a:r>
          </a:p>
          <a:p>
            <a:pPr algn="just">
              <a:buNone/>
            </a:pPr>
            <a:r>
              <a:rPr kumimoji="1" lang="en-US" altLang="zh-CN" dirty="0" smtClean="0">
                <a:solidFill>
                  <a:srgbClr val="FF0000"/>
                </a:solidFill>
              </a:rPr>
              <a:t>	delete [ ]p;</a:t>
            </a:r>
          </a:p>
          <a:p>
            <a:endParaRPr lang="zh-CN" altLang="en-US" dirty="0"/>
          </a:p>
        </p:txBody>
      </p:sp>
    </p:spTree>
    <p:extLst>
      <p:ext uri="{BB962C8B-B14F-4D97-AF65-F5344CB8AC3E}">
        <p14:creationId xmlns:p14="http://schemas.microsoft.com/office/powerpoint/2010/main" val="684439244"/>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单链表类型模板</a:t>
            </a:r>
            <a:endParaRPr lang="zh-CN" altLang="en-US" dirty="0"/>
          </a:p>
        </p:txBody>
      </p:sp>
      <p:sp>
        <p:nvSpPr>
          <p:cNvPr id="3" name="内容占位符 2"/>
          <p:cNvSpPr>
            <a:spLocks noGrp="1"/>
          </p:cNvSpPr>
          <p:nvPr>
            <p:ph idx="1"/>
          </p:nvPr>
        </p:nvSpPr>
        <p:spPr/>
        <p:txBody>
          <a:bodyPr/>
          <a:lstStyle/>
          <a:p>
            <a:r>
              <a:rPr lang="zh-CN" altLang="en-US" dirty="0" smtClean="0"/>
              <a:t>实现链表类模板，需要首先实现节点类模板。</a:t>
            </a:r>
            <a:endParaRPr lang="en-US" altLang="zh-CN" dirty="0" smtClean="0"/>
          </a:p>
          <a:p>
            <a:r>
              <a:rPr lang="zh-CN" altLang="en-US" dirty="0" smtClean="0"/>
              <a:t>节点类模板应该具备如下功能：节点后插入和删除函数。</a:t>
            </a:r>
            <a:endParaRPr lang="en-US" altLang="zh-CN" dirty="0" smtClean="0"/>
          </a:p>
          <a:p>
            <a:r>
              <a:rPr lang="zh-CN" altLang="en-US" dirty="0" smtClean="0"/>
              <a:t>链表类模板应该具备如下功能：指定位置或方式插入节点和删除节点、生成无序和有序链表、清空链表、打印链表内容等。</a:t>
            </a:r>
            <a:endParaRPr lang="en-US" altLang="zh-CN" dirty="0" smtClean="0"/>
          </a:p>
          <a:p>
            <a:r>
              <a:rPr lang="zh-CN" altLang="en-US" dirty="0" smtClean="0"/>
              <a:t>更多链表功能可以自行思考添加。</a:t>
            </a:r>
            <a:endParaRPr lang="en-US" altLang="zh-CN" dirty="0" smtClean="0"/>
          </a:p>
          <a:p>
            <a:pPr>
              <a:buNone/>
            </a:pPr>
            <a:endParaRPr lang="zh-CN" altLang="en-US" dirty="0"/>
          </a:p>
        </p:txBody>
      </p:sp>
    </p:spTree>
    <p:extLst>
      <p:ext uri="{BB962C8B-B14F-4D97-AF65-F5344CB8AC3E}">
        <p14:creationId xmlns:p14="http://schemas.microsoft.com/office/powerpoint/2010/main" val="1832505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单链表节点类</a:t>
            </a:r>
            <a:endParaRPr lang="zh-CN" altLang="en-US" dirty="0"/>
          </a:p>
        </p:txBody>
      </p:sp>
      <p:sp>
        <p:nvSpPr>
          <p:cNvPr id="3" name="内容占位符 2"/>
          <p:cNvSpPr>
            <a:spLocks noGrp="1"/>
          </p:cNvSpPr>
          <p:nvPr>
            <p:ph idx="1"/>
          </p:nvPr>
        </p:nvSpPr>
        <p:spPr>
          <a:xfrm>
            <a:off x="1199322" y="1404731"/>
            <a:ext cx="7944678" cy="5154543"/>
          </a:xfrm>
        </p:spPr>
        <p:txBody>
          <a:bodyPr>
            <a:normAutofit fontScale="77500" lnSpcReduction="20000"/>
          </a:bodyPr>
          <a:lstStyle/>
          <a:p>
            <a:pPr>
              <a:buNone/>
            </a:pPr>
            <a:r>
              <a:rPr kumimoji="1" lang="en-US" altLang="zh-CN" b="1" dirty="0" smtClean="0">
                <a:solidFill>
                  <a:srgbClr val="0000CC"/>
                </a:solidFill>
              </a:rPr>
              <a:t>template&lt;typename T&gt;class List;</a:t>
            </a:r>
          </a:p>
          <a:p>
            <a:pPr>
              <a:buNone/>
            </a:pPr>
            <a:r>
              <a:rPr kumimoji="1" lang="en-US" altLang="zh-CN" b="1" dirty="0" smtClean="0">
                <a:solidFill>
                  <a:srgbClr val="0000CC"/>
                </a:solidFill>
              </a:rPr>
              <a:t>template</a:t>
            </a:r>
            <a:r>
              <a:rPr kumimoji="1" lang="en-US" altLang="zh-CN" b="1" dirty="0" smtClean="0"/>
              <a:t>&lt;</a:t>
            </a:r>
            <a:r>
              <a:rPr kumimoji="1" lang="en-US" altLang="zh-CN" b="1" dirty="0" smtClean="0">
                <a:solidFill>
                  <a:srgbClr val="0000CC"/>
                </a:solidFill>
              </a:rPr>
              <a:t>typename T</a:t>
            </a:r>
            <a:r>
              <a:rPr kumimoji="1" lang="en-US" altLang="zh-CN" b="1" dirty="0" smtClean="0"/>
              <a:t>&gt;</a:t>
            </a:r>
            <a:r>
              <a:rPr kumimoji="1" lang="en-US" altLang="zh-CN" b="1" dirty="0" smtClean="0">
                <a:solidFill>
                  <a:srgbClr val="0000CC"/>
                </a:solidFill>
              </a:rPr>
              <a:t>class </a:t>
            </a:r>
            <a:r>
              <a:rPr kumimoji="1" lang="en-US" altLang="zh-CN" b="1" dirty="0" smtClean="0"/>
              <a:t>Node{</a:t>
            </a:r>
          </a:p>
          <a:p>
            <a:pPr>
              <a:buNone/>
            </a:pPr>
            <a:r>
              <a:rPr kumimoji="1" lang="en-US" altLang="zh-CN" b="1" dirty="0" smtClean="0">
                <a:solidFill>
                  <a:srgbClr val="0000CC"/>
                </a:solidFill>
              </a:rPr>
              <a:t>	    </a:t>
            </a:r>
            <a:r>
              <a:rPr kumimoji="1" lang="en-US" altLang="zh-CN" b="1" dirty="0" smtClean="0"/>
              <a:t>T info;</a:t>
            </a:r>
            <a:r>
              <a:rPr kumimoji="1" lang="en-US" altLang="zh-CN" b="1" dirty="0" smtClean="0">
                <a:solidFill>
                  <a:srgbClr val="0000CC"/>
                </a:solidFill>
              </a:rPr>
              <a:t>                                     </a:t>
            </a:r>
            <a:r>
              <a:rPr kumimoji="1" lang="en-US" altLang="zh-CN" b="1" dirty="0" smtClean="0">
                <a:solidFill>
                  <a:srgbClr val="006600"/>
                </a:solidFill>
              </a:rPr>
              <a:t>//</a:t>
            </a:r>
            <a:r>
              <a:rPr kumimoji="1" lang="zh-CN" altLang="en-US" b="1" dirty="0" smtClean="0">
                <a:solidFill>
                  <a:srgbClr val="006600"/>
                </a:solidFill>
              </a:rPr>
              <a:t>数据域</a:t>
            </a:r>
          </a:p>
          <a:p>
            <a:pPr>
              <a:buNone/>
            </a:pPr>
            <a:r>
              <a:rPr kumimoji="1" lang="en-US" altLang="zh-CN" b="1" dirty="0" smtClean="0">
                <a:solidFill>
                  <a:srgbClr val="0000CC"/>
                </a:solidFill>
              </a:rPr>
              <a:t>	</a:t>
            </a:r>
            <a:r>
              <a:rPr kumimoji="1" lang="zh-CN" altLang="en-US" b="1" dirty="0" smtClean="0">
                <a:solidFill>
                  <a:srgbClr val="0000CC"/>
                </a:solidFill>
              </a:rPr>
              <a:t>    </a:t>
            </a:r>
            <a:r>
              <a:rPr kumimoji="1" lang="en-US" altLang="zh-CN" b="1" dirty="0" smtClean="0"/>
              <a:t>Node&lt;T&gt; *link;</a:t>
            </a:r>
            <a:r>
              <a:rPr kumimoji="1" lang="en-US" altLang="zh-CN" b="1" dirty="0" smtClean="0">
                <a:solidFill>
                  <a:srgbClr val="0000CC"/>
                </a:solidFill>
              </a:rPr>
              <a:t> </a:t>
            </a:r>
          </a:p>
          <a:p>
            <a:pPr>
              <a:buNone/>
            </a:pPr>
            <a:r>
              <a:rPr kumimoji="1" lang="en-US" altLang="zh-CN" b="1" dirty="0" smtClean="0">
                <a:solidFill>
                  <a:srgbClr val="006600"/>
                </a:solidFill>
              </a:rPr>
              <a:t>		//</a:t>
            </a:r>
            <a:r>
              <a:rPr kumimoji="1" lang="zh-CN" altLang="en-US" b="1" dirty="0" smtClean="0">
                <a:solidFill>
                  <a:srgbClr val="006600"/>
                </a:solidFill>
              </a:rPr>
              <a:t>指针域，注意结点类格式，类模板实例化为类</a:t>
            </a:r>
          </a:p>
          <a:p>
            <a:pPr>
              <a:buNone/>
            </a:pPr>
            <a:r>
              <a:rPr kumimoji="1" lang="en-US" altLang="zh-CN" b="1" dirty="0" smtClean="0">
                <a:solidFill>
                  <a:srgbClr val="0000CC"/>
                </a:solidFill>
              </a:rPr>
              <a:t>	public:</a:t>
            </a:r>
          </a:p>
          <a:p>
            <a:pPr>
              <a:buNone/>
            </a:pPr>
            <a:r>
              <a:rPr kumimoji="1" lang="en-US" altLang="zh-CN" b="1" dirty="0" smtClean="0">
                <a:solidFill>
                  <a:srgbClr val="0000CC"/>
                </a:solidFill>
              </a:rPr>
              <a:t>    </a:t>
            </a:r>
            <a:r>
              <a:rPr kumimoji="1" lang="en-US" altLang="zh-CN" b="1" dirty="0" smtClean="0"/>
              <a:t>Node();</a:t>
            </a:r>
            <a:r>
              <a:rPr kumimoji="1" lang="en-US" altLang="zh-CN" b="1" dirty="0" smtClean="0">
                <a:solidFill>
                  <a:srgbClr val="0000CC"/>
                </a:solidFill>
              </a:rPr>
              <a:t>   </a:t>
            </a:r>
            <a:r>
              <a:rPr kumimoji="1" lang="en-US" altLang="zh-CN" b="1" dirty="0" smtClean="0">
                <a:solidFill>
                  <a:srgbClr val="006600"/>
                </a:solidFill>
              </a:rPr>
              <a:t>//</a:t>
            </a:r>
            <a:r>
              <a:rPr kumimoji="1" lang="zh-CN" altLang="en-US" b="1" dirty="0" smtClean="0">
                <a:solidFill>
                  <a:srgbClr val="006600"/>
                </a:solidFill>
              </a:rPr>
              <a:t>生成头结点的构造函数</a:t>
            </a:r>
          </a:p>
          <a:p>
            <a:pPr>
              <a:buNone/>
            </a:pPr>
            <a:r>
              <a:rPr kumimoji="1" lang="zh-CN" altLang="en-US" b="1" dirty="0" smtClean="0">
                <a:solidFill>
                  <a:srgbClr val="0000CC"/>
                </a:solidFill>
              </a:rPr>
              <a:t>    </a:t>
            </a:r>
            <a:r>
              <a:rPr kumimoji="1" lang="en-US" altLang="zh-CN" b="1" dirty="0" smtClean="0"/>
              <a:t>Node(</a:t>
            </a:r>
            <a:r>
              <a:rPr kumimoji="1" lang="en-US" altLang="zh-CN" b="1" dirty="0" smtClean="0">
                <a:solidFill>
                  <a:srgbClr val="0000CC"/>
                </a:solidFill>
              </a:rPr>
              <a:t>const </a:t>
            </a:r>
            <a:r>
              <a:rPr kumimoji="1" lang="en-US" altLang="zh-CN" b="1" dirty="0" smtClean="0"/>
              <a:t>T &amp; data);</a:t>
            </a:r>
            <a:r>
              <a:rPr kumimoji="1" lang="en-US" altLang="zh-CN" b="1" dirty="0" smtClean="0">
                <a:solidFill>
                  <a:srgbClr val="0000CC"/>
                </a:solidFill>
              </a:rPr>
              <a:t> </a:t>
            </a:r>
            <a:r>
              <a:rPr kumimoji="1" lang="en-US" altLang="zh-CN" b="1" dirty="0" smtClean="0">
                <a:solidFill>
                  <a:srgbClr val="006600"/>
                </a:solidFill>
              </a:rPr>
              <a:t>//</a:t>
            </a:r>
            <a:r>
              <a:rPr kumimoji="1" lang="zh-CN" altLang="en-US" b="1" dirty="0" smtClean="0">
                <a:solidFill>
                  <a:srgbClr val="006600"/>
                </a:solidFill>
              </a:rPr>
              <a:t>生成一般结点的构造函数</a:t>
            </a:r>
          </a:p>
          <a:p>
            <a:pPr>
              <a:buNone/>
            </a:pPr>
            <a:r>
              <a:rPr kumimoji="1" lang="zh-CN" altLang="en-US" b="1" dirty="0" smtClean="0">
                <a:solidFill>
                  <a:srgbClr val="0000CC"/>
                </a:solidFill>
              </a:rPr>
              <a:t>    </a:t>
            </a:r>
            <a:r>
              <a:rPr kumimoji="1" lang="en-US" altLang="zh-CN" b="1" dirty="0" smtClean="0">
                <a:solidFill>
                  <a:srgbClr val="0000CC"/>
                </a:solidFill>
              </a:rPr>
              <a:t>void </a:t>
            </a:r>
            <a:r>
              <a:rPr kumimoji="1" lang="en-US" altLang="zh-CN" b="1" dirty="0" err="1" smtClean="0"/>
              <a:t>InsertAfter</a:t>
            </a:r>
            <a:r>
              <a:rPr kumimoji="1" lang="en-US" altLang="zh-CN" b="1" dirty="0" smtClean="0"/>
              <a:t>(Node&lt;T&gt;* p);</a:t>
            </a:r>
            <a:r>
              <a:rPr kumimoji="1" lang="en-US" altLang="zh-CN" b="1" dirty="0" smtClean="0">
                <a:solidFill>
                  <a:srgbClr val="0000CC"/>
                </a:solidFill>
              </a:rPr>
              <a:t> </a:t>
            </a:r>
            <a:r>
              <a:rPr kumimoji="1" lang="en-US" altLang="zh-CN" b="1" dirty="0" smtClean="0">
                <a:solidFill>
                  <a:srgbClr val="006600"/>
                </a:solidFill>
              </a:rPr>
              <a:t>//</a:t>
            </a:r>
            <a:r>
              <a:rPr kumimoji="1" lang="zh-CN" altLang="en-US" b="1" dirty="0" smtClean="0">
                <a:solidFill>
                  <a:srgbClr val="006600"/>
                </a:solidFill>
              </a:rPr>
              <a:t>在当前结点后插入一个结点</a:t>
            </a:r>
          </a:p>
          <a:p>
            <a:pPr>
              <a:buNone/>
            </a:pPr>
            <a:r>
              <a:rPr kumimoji="1" lang="zh-CN" altLang="en-US" b="1" dirty="0" smtClean="0">
                <a:solidFill>
                  <a:srgbClr val="0000CC"/>
                </a:solidFill>
              </a:rPr>
              <a:t>    </a:t>
            </a:r>
            <a:r>
              <a:rPr kumimoji="1" lang="en-US" altLang="zh-CN" b="1" dirty="0" smtClean="0"/>
              <a:t>Node&lt;T&gt;* </a:t>
            </a:r>
            <a:r>
              <a:rPr kumimoji="1" lang="en-US" altLang="zh-CN" b="1" dirty="0" err="1" smtClean="0"/>
              <a:t>RemoveAfter</a:t>
            </a:r>
            <a:r>
              <a:rPr kumimoji="1" lang="en-US" altLang="zh-CN" b="1" dirty="0" smtClean="0"/>
              <a:t>();</a:t>
            </a:r>
            <a:r>
              <a:rPr kumimoji="1" lang="en-US" altLang="zh-CN" b="1" dirty="0" smtClean="0">
                <a:solidFill>
                  <a:srgbClr val="0000CC"/>
                </a:solidFill>
              </a:rPr>
              <a:t>  </a:t>
            </a:r>
            <a:r>
              <a:rPr kumimoji="1" lang="en-US" altLang="zh-CN" b="1" dirty="0" smtClean="0">
                <a:solidFill>
                  <a:srgbClr val="006600"/>
                </a:solidFill>
              </a:rPr>
              <a:t>//</a:t>
            </a:r>
            <a:r>
              <a:rPr kumimoji="1" lang="zh-CN" altLang="en-US" b="1" dirty="0" smtClean="0">
                <a:solidFill>
                  <a:srgbClr val="006600"/>
                </a:solidFill>
              </a:rPr>
              <a:t>删除当前结点的后继结点</a:t>
            </a:r>
          </a:p>
          <a:p>
            <a:pPr>
              <a:buNone/>
            </a:pPr>
            <a:r>
              <a:rPr kumimoji="1" lang="zh-CN" altLang="en-US" b="1" dirty="0" smtClean="0">
                <a:solidFill>
                  <a:srgbClr val="0000CC"/>
                </a:solidFill>
              </a:rPr>
              <a:t>    </a:t>
            </a:r>
            <a:r>
              <a:rPr kumimoji="1" lang="en-US" altLang="zh-CN" b="1" dirty="0" smtClean="0">
                <a:solidFill>
                  <a:srgbClr val="0000CC"/>
                </a:solidFill>
              </a:rPr>
              <a:t>friend class </a:t>
            </a:r>
            <a:r>
              <a:rPr kumimoji="1" lang="en-US" altLang="zh-CN" b="1" dirty="0" smtClean="0"/>
              <a:t>List&lt;T&gt;;</a:t>
            </a:r>
            <a:r>
              <a:rPr kumimoji="1" lang="en-US" altLang="zh-CN" b="1" dirty="0" smtClean="0">
                <a:solidFill>
                  <a:srgbClr val="0000CC"/>
                </a:solidFill>
              </a:rPr>
              <a:t>    </a:t>
            </a:r>
            <a:r>
              <a:rPr kumimoji="1" lang="en-US" altLang="zh-CN" b="1" dirty="0" smtClean="0">
                <a:solidFill>
                  <a:srgbClr val="006600"/>
                </a:solidFill>
              </a:rPr>
              <a:t>//</a:t>
            </a:r>
            <a:r>
              <a:rPr kumimoji="1" lang="zh-CN" altLang="en-US" b="1" dirty="0" smtClean="0">
                <a:solidFill>
                  <a:srgbClr val="006600"/>
                </a:solidFill>
              </a:rPr>
              <a:t>以</a:t>
            </a:r>
            <a:r>
              <a:rPr kumimoji="1" lang="en-US" altLang="zh-CN" b="1" dirty="0" smtClean="0">
                <a:solidFill>
                  <a:srgbClr val="006600"/>
                </a:solidFill>
              </a:rPr>
              <a:t>List</a:t>
            </a:r>
            <a:r>
              <a:rPr kumimoji="1" lang="zh-CN" altLang="en-US" b="1" dirty="0" smtClean="0">
                <a:solidFill>
                  <a:srgbClr val="006600"/>
                </a:solidFill>
              </a:rPr>
              <a:t>为友元类 </a:t>
            </a:r>
            <a:r>
              <a:rPr kumimoji="1" lang="en-US" altLang="zh-CN" b="1" dirty="0" smtClean="0"/>
              <a:t>};</a:t>
            </a:r>
          </a:p>
          <a:p>
            <a:endParaRPr lang="zh-CN" altLang="en-US" b="1" dirty="0"/>
          </a:p>
        </p:txBody>
      </p:sp>
    </p:spTree>
    <p:extLst>
      <p:ext uri="{BB962C8B-B14F-4D97-AF65-F5344CB8AC3E}">
        <p14:creationId xmlns:p14="http://schemas.microsoft.com/office/powerpoint/2010/main" val="1853645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单链表节点类实现</a:t>
            </a:r>
            <a:endParaRPr lang="zh-CN" altLang="en-US" dirty="0"/>
          </a:p>
        </p:txBody>
      </p:sp>
      <p:sp>
        <p:nvSpPr>
          <p:cNvPr id="3" name="内容占位符 2"/>
          <p:cNvSpPr>
            <a:spLocks noGrp="1"/>
          </p:cNvSpPr>
          <p:nvPr>
            <p:ph idx="1"/>
          </p:nvPr>
        </p:nvSpPr>
        <p:spPr/>
        <p:txBody>
          <a:bodyPr/>
          <a:lstStyle/>
          <a:p>
            <a:r>
              <a:rPr lang="en-US" altLang="zh-CN" b="1" dirty="0" smtClean="0">
                <a:solidFill>
                  <a:srgbClr val="0000CC"/>
                </a:solidFill>
              </a:rPr>
              <a:t>template</a:t>
            </a:r>
            <a:r>
              <a:rPr lang="en-US" altLang="zh-CN" b="1" dirty="0" smtClean="0"/>
              <a:t> &lt;</a:t>
            </a:r>
            <a:r>
              <a:rPr lang="en-US" altLang="zh-CN" b="1" dirty="0" smtClean="0">
                <a:solidFill>
                  <a:srgbClr val="0000CC"/>
                </a:solidFill>
              </a:rPr>
              <a:t>typename</a:t>
            </a:r>
            <a:r>
              <a:rPr lang="en-US" altLang="zh-CN" b="1" dirty="0" smtClean="0"/>
              <a:t> T&gt; Node&lt;T&gt;::Node()   {link=NULL;}</a:t>
            </a:r>
          </a:p>
          <a:p>
            <a:r>
              <a:rPr lang="en-US" altLang="zh-CN" b="1" dirty="0" smtClean="0">
                <a:solidFill>
                  <a:srgbClr val="0000CC"/>
                </a:solidFill>
              </a:rPr>
              <a:t>template</a:t>
            </a:r>
            <a:r>
              <a:rPr lang="en-US" altLang="zh-CN" b="1" dirty="0" smtClean="0"/>
              <a:t> &lt;</a:t>
            </a:r>
            <a:r>
              <a:rPr lang="en-US" altLang="zh-CN" b="1" dirty="0" smtClean="0">
                <a:solidFill>
                  <a:srgbClr val="0000CC"/>
                </a:solidFill>
              </a:rPr>
              <a:t>typename</a:t>
            </a:r>
            <a:r>
              <a:rPr lang="en-US" altLang="zh-CN" b="1" dirty="0" smtClean="0"/>
              <a:t> T&gt; Node&lt;T&gt;::Node(</a:t>
            </a:r>
            <a:r>
              <a:rPr lang="en-US" altLang="zh-CN" b="1" dirty="0" smtClean="0">
                <a:solidFill>
                  <a:srgbClr val="0000CC"/>
                </a:solidFill>
              </a:rPr>
              <a:t>const</a:t>
            </a:r>
            <a:r>
              <a:rPr lang="en-US" altLang="zh-CN" b="1" dirty="0" smtClean="0"/>
              <a:t> T &amp; data){</a:t>
            </a:r>
          </a:p>
          <a:p>
            <a:pPr>
              <a:buNone/>
            </a:pPr>
            <a:r>
              <a:rPr lang="en-US" altLang="zh-CN" b="1" dirty="0" smtClean="0"/>
              <a:t>	info=data;</a:t>
            </a:r>
          </a:p>
          <a:p>
            <a:pPr>
              <a:buNone/>
            </a:pPr>
            <a:r>
              <a:rPr lang="en-US" altLang="zh-CN" b="1" dirty="0" smtClean="0"/>
              <a:t>	link=NULL; }	</a:t>
            </a:r>
          </a:p>
          <a:p>
            <a:pPr>
              <a:buNone/>
            </a:pPr>
            <a:r>
              <a:rPr lang="en-US" altLang="zh-CN" b="1" dirty="0" smtClean="0"/>
              <a:t>	//</a:t>
            </a:r>
            <a:r>
              <a:rPr lang="zh-CN" altLang="en-US" b="1" dirty="0" smtClean="0"/>
              <a:t>这里没有定义复制构造函数，</a:t>
            </a:r>
            <a:r>
              <a:rPr lang="en-US" altLang="zh-CN" b="1" dirty="0" smtClean="0"/>
              <a:t>why</a:t>
            </a:r>
            <a:r>
              <a:rPr lang="zh-CN" altLang="en-US" b="1" dirty="0" smtClean="0"/>
              <a:t>？</a:t>
            </a:r>
            <a:endParaRPr lang="en-US" altLang="zh-CN" b="1" dirty="0" smtClean="0"/>
          </a:p>
          <a:p>
            <a:pPr>
              <a:buNone/>
            </a:pPr>
            <a:endParaRPr lang="en-US" altLang="zh-CN" b="1" dirty="0"/>
          </a:p>
        </p:txBody>
      </p:sp>
    </p:spTree>
    <p:extLst>
      <p:ext uri="{BB962C8B-B14F-4D97-AF65-F5344CB8AC3E}">
        <p14:creationId xmlns:p14="http://schemas.microsoft.com/office/powerpoint/2010/main" val="681273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单链表节点类实现</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smtClean="0">
                <a:solidFill>
                  <a:srgbClr val="0000CC"/>
                </a:solidFill>
              </a:rPr>
              <a:t>template</a:t>
            </a:r>
            <a:r>
              <a:rPr lang="en-US" altLang="zh-CN" b="1" dirty="0" smtClean="0"/>
              <a:t>&lt;</a:t>
            </a:r>
            <a:r>
              <a:rPr lang="en-US" altLang="zh-CN" b="1" dirty="0" smtClean="0">
                <a:solidFill>
                  <a:srgbClr val="0000CC"/>
                </a:solidFill>
              </a:rPr>
              <a:t>typename </a:t>
            </a:r>
            <a:r>
              <a:rPr lang="en-US" altLang="zh-CN" b="1" dirty="0" smtClean="0"/>
              <a:t>T&gt;</a:t>
            </a:r>
          </a:p>
          <a:p>
            <a:pPr>
              <a:buNone/>
            </a:pPr>
            <a:r>
              <a:rPr lang="en-US" altLang="zh-CN" b="1" dirty="0" smtClean="0">
                <a:solidFill>
                  <a:srgbClr val="0000CC"/>
                </a:solidFill>
              </a:rPr>
              <a:t>	void</a:t>
            </a:r>
            <a:r>
              <a:rPr lang="en-US" altLang="zh-CN" b="1" dirty="0" smtClean="0"/>
              <a:t> Node&lt;T&gt;::</a:t>
            </a:r>
            <a:r>
              <a:rPr lang="en-US" altLang="zh-CN" b="1" dirty="0" err="1" smtClean="0"/>
              <a:t>InsertAfter</a:t>
            </a:r>
            <a:r>
              <a:rPr lang="en-US" altLang="zh-CN" b="1" dirty="0" smtClean="0"/>
              <a:t>(Node&lt;T&gt;* p){</a:t>
            </a:r>
          </a:p>
          <a:p>
            <a:pPr>
              <a:buNone/>
            </a:pPr>
            <a:r>
              <a:rPr lang="en-US" altLang="zh-CN" b="1" dirty="0" smtClean="0"/>
              <a:t>	p-&gt;link=link;</a:t>
            </a:r>
          </a:p>
          <a:p>
            <a:pPr>
              <a:buNone/>
            </a:pPr>
            <a:r>
              <a:rPr lang="en-US" altLang="zh-CN" b="1" dirty="0" smtClean="0"/>
              <a:t>	link=p; }  </a:t>
            </a:r>
            <a:r>
              <a:rPr lang="en-US" altLang="zh-CN" b="1" dirty="0" smtClean="0">
                <a:solidFill>
                  <a:srgbClr val="006600"/>
                </a:solidFill>
              </a:rPr>
              <a:t>//</a:t>
            </a:r>
            <a:r>
              <a:rPr lang="zh-CN" altLang="en-US" b="1" dirty="0" smtClean="0">
                <a:solidFill>
                  <a:srgbClr val="006600"/>
                </a:solidFill>
              </a:rPr>
              <a:t>指点节点</a:t>
            </a:r>
            <a:r>
              <a:rPr lang="en-US" altLang="zh-CN" b="1" dirty="0" smtClean="0">
                <a:solidFill>
                  <a:srgbClr val="006600"/>
                </a:solidFill>
              </a:rPr>
              <a:t>p</a:t>
            </a:r>
            <a:r>
              <a:rPr lang="zh-CN" altLang="en-US" b="1" dirty="0" smtClean="0">
                <a:solidFill>
                  <a:srgbClr val="006600"/>
                </a:solidFill>
              </a:rPr>
              <a:t>插入到当前节点后面</a:t>
            </a:r>
            <a:endParaRPr lang="en-US" altLang="zh-CN" b="1" dirty="0" smtClean="0">
              <a:solidFill>
                <a:srgbClr val="006600"/>
              </a:solidFill>
            </a:endParaRPr>
          </a:p>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T&gt;Node&lt;T&gt;* Node&lt;T&gt;::</a:t>
            </a:r>
            <a:r>
              <a:rPr lang="en-US" altLang="zh-CN" b="1" dirty="0" err="1" smtClean="0"/>
              <a:t>RemoveAfter</a:t>
            </a:r>
            <a:r>
              <a:rPr lang="en-US" altLang="zh-CN" b="1" dirty="0" smtClean="0"/>
              <a:t>(){</a:t>
            </a:r>
          </a:p>
          <a:p>
            <a:pPr>
              <a:buNone/>
            </a:pPr>
            <a:r>
              <a:rPr lang="en-US" altLang="zh-CN" b="1" dirty="0" smtClean="0"/>
              <a:t>	Node&lt;T&gt;* </a:t>
            </a:r>
            <a:r>
              <a:rPr lang="en-US" altLang="zh-CN" b="1" dirty="0" err="1" smtClean="0"/>
              <a:t>tempP</a:t>
            </a:r>
            <a:r>
              <a:rPr lang="en-US" altLang="zh-CN" b="1" dirty="0" smtClean="0"/>
              <a:t>=link;</a:t>
            </a:r>
          </a:p>
          <a:p>
            <a:pPr>
              <a:buNone/>
            </a:pPr>
            <a:r>
              <a:rPr lang="en-US" altLang="zh-CN" b="1" dirty="0" smtClean="0"/>
              <a:t>	</a:t>
            </a:r>
            <a:r>
              <a:rPr lang="en-US" altLang="zh-CN" b="1" dirty="0" smtClean="0">
                <a:solidFill>
                  <a:srgbClr val="0000CC"/>
                </a:solidFill>
              </a:rPr>
              <a:t>if</a:t>
            </a:r>
            <a:r>
              <a:rPr lang="en-US" altLang="zh-CN" b="1" dirty="0" smtClean="0"/>
              <a:t>(link==NULL) </a:t>
            </a:r>
            <a:r>
              <a:rPr lang="en-US" altLang="zh-CN" b="1" dirty="0" err="1" smtClean="0"/>
              <a:t>tempP</a:t>
            </a:r>
            <a:r>
              <a:rPr lang="en-US" altLang="zh-CN" b="1" dirty="0" smtClean="0"/>
              <a:t>=NULL;    </a:t>
            </a:r>
            <a:endParaRPr lang="zh-CN" altLang="en-US" b="1" dirty="0" smtClean="0">
              <a:solidFill>
                <a:srgbClr val="006600"/>
              </a:solidFill>
            </a:endParaRPr>
          </a:p>
          <a:p>
            <a:pPr>
              <a:buNone/>
            </a:pPr>
            <a:r>
              <a:rPr lang="zh-CN" altLang="en-US" b="1" dirty="0" smtClean="0"/>
              <a:t>	</a:t>
            </a:r>
            <a:r>
              <a:rPr lang="en-US" altLang="zh-CN" b="1" dirty="0" smtClean="0">
                <a:solidFill>
                  <a:srgbClr val="0000CC"/>
                </a:solidFill>
              </a:rPr>
              <a:t>else</a:t>
            </a:r>
            <a:r>
              <a:rPr lang="en-US" altLang="zh-CN" b="1" dirty="0" smtClean="0"/>
              <a:t> link=</a:t>
            </a:r>
            <a:r>
              <a:rPr lang="en-US" altLang="zh-CN" b="1" dirty="0" err="1" smtClean="0"/>
              <a:t>tempP</a:t>
            </a:r>
            <a:r>
              <a:rPr lang="en-US" altLang="zh-CN" b="1" dirty="0" smtClean="0"/>
              <a:t>-&gt;link;</a:t>
            </a:r>
          </a:p>
          <a:p>
            <a:pPr>
              <a:buNone/>
            </a:pPr>
            <a:r>
              <a:rPr lang="en-US" altLang="zh-CN" b="1" dirty="0" smtClean="0"/>
              <a:t>	</a:t>
            </a:r>
            <a:r>
              <a:rPr lang="en-US" altLang="zh-CN" b="1" dirty="0" smtClean="0">
                <a:solidFill>
                  <a:srgbClr val="0000CC"/>
                </a:solidFill>
              </a:rPr>
              <a:t>return</a:t>
            </a:r>
            <a:r>
              <a:rPr lang="en-US" altLang="zh-CN" b="1" dirty="0" smtClean="0"/>
              <a:t> </a:t>
            </a:r>
            <a:r>
              <a:rPr lang="en-US" altLang="zh-CN" b="1" dirty="0" err="1" smtClean="0"/>
              <a:t>tempP</a:t>
            </a:r>
            <a:r>
              <a:rPr lang="en-US" altLang="zh-CN" b="1" dirty="0" smtClean="0"/>
              <a:t>; } </a:t>
            </a:r>
            <a:r>
              <a:rPr lang="en-US" altLang="zh-CN" b="1" dirty="0" smtClean="0">
                <a:solidFill>
                  <a:srgbClr val="006600"/>
                </a:solidFill>
              </a:rPr>
              <a:t>//</a:t>
            </a:r>
            <a:r>
              <a:rPr lang="zh-CN" altLang="en-US" b="1" dirty="0" smtClean="0">
                <a:solidFill>
                  <a:srgbClr val="006600"/>
                </a:solidFill>
              </a:rPr>
              <a:t>删除节点需要判断链尾</a:t>
            </a:r>
            <a:endParaRPr lang="en-US" altLang="zh-CN" b="1" dirty="0" smtClean="0">
              <a:solidFill>
                <a:srgbClr val="006600"/>
              </a:solidFill>
            </a:endParaRPr>
          </a:p>
          <a:p>
            <a:pPr>
              <a:buNone/>
            </a:pPr>
            <a:endParaRPr lang="zh-CN" altLang="en-US" dirty="0"/>
          </a:p>
        </p:txBody>
      </p:sp>
    </p:spTree>
    <p:extLst>
      <p:ext uri="{BB962C8B-B14F-4D97-AF65-F5344CB8AC3E}">
        <p14:creationId xmlns:p14="http://schemas.microsoft.com/office/powerpoint/2010/main" val="192719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单链表类型模板</a:t>
            </a:r>
            <a:endParaRPr lang="zh-CN" altLang="en-US" dirty="0"/>
          </a:p>
        </p:txBody>
      </p:sp>
      <p:sp>
        <p:nvSpPr>
          <p:cNvPr id="3" name="内容占位符 2"/>
          <p:cNvSpPr>
            <a:spLocks noGrp="1"/>
          </p:cNvSpPr>
          <p:nvPr>
            <p:ph idx="1"/>
          </p:nvPr>
        </p:nvSpPr>
        <p:spPr/>
        <p:txBody>
          <a:bodyPr>
            <a:normAutofit fontScale="92500"/>
          </a:bodyPr>
          <a:lstStyle/>
          <a:p>
            <a:pPr>
              <a:buNone/>
            </a:pPr>
            <a:r>
              <a:rPr lang="en-US" altLang="zh-CN" b="1" dirty="0" smtClean="0">
                <a:solidFill>
                  <a:srgbClr val="0000CC"/>
                </a:solidFill>
              </a:rPr>
              <a:t>template</a:t>
            </a:r>
            <a:r>
              <a:rPr lang="en-US" altLang="zh-CN" b="1" dirty="0" smtClean="0"/>
              <a:t>&lt;</a:t>
            </a:r>
            <a:r>
              <a:rPr lang="en-US" altLang="zh-CN" b="1" dirty="0" smtClean="0">
                <a:solidFill>
                  <a:srgbClr val="0000CC"/>
                </a:solidFill>
              </a:rPr>
              <a:t>typename </a:t>
            </a:r>
            <a:r>
              <a:rPr lang="en-US" altLang="zh-CN" b="1" dirty="0" smtClean="0"/>
              <a:t>T&gt;</a:t>
            </a:r>
            <a:r>
              <a:rPr lang="en-US" altLang="zh-CN" b="1" dirty="0" smtClean="0">
                <a:solidFill>
                  <a:srgbClr val="0000CC"/>
                </a:solidFill>
              </a:rPr>
              <a:t>class </a:t>
            </a:r>
            <a:r>
              <a:rPr lang="en-US" altLang="zh-CN" b="1" dirty="0" smtClean="0"/>
              <a:t>List{</a:t>
            </a:r>
          </a:p>
          <a:p>
            <a:pPr>
              <a:buNone/>
            </a:pPr>
            <a:r>
              <a:rPr lang="en-US" altLang="zh-CN" b="1" dirty="0" smtClean="0"/>
              <a:t>	Node&lt;T&gt; *head,*tail;</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链表头指针和尾指针</a:t>
            </a:r>
          </a:p>
          <a:p>
            <a:pPr>
              <a:buNone/>
            </a:pPr>
            <a:r>
              <a:rPr lang="en-US" altLang="zh-CN" b="1" dirty="0" smtClean="0">
                <a:solidFill>
                  <a:srgbClr val="0000CC"/>
                </a:solidFill>
              </a:rPr>
              <a:t>	public:</a:t>
            </a:r>
          </a:p>
          <a:p>
            <a:pPr>
              <a:buNone/>
            </a:pPr>
            <a:r>
              <a:rPr lang="en-US" altLang="zh-CN" b="1" dirty="0" smtClean="0">
                <a:solidFill>
                  <a:srgbClr val="0000CC"/>
                </a:solidFill>
              </a:rPr>
              <a:t>	</a:t>
            </a:r>
            <a:r>
              <a:rPr lang="en-US" altLang="zh-CN" b="1" dirty="0" smtClean="0"/>
              <a:t>List();</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构造函数，生成头结点</a:t>
            </a:r>
            <a:r>
              <a:rPr lang="en-US" altLang="zh-CN" b="1" dirty="0" smtClean="0">
                <a:solidFill>
                  <a:srgbClr val="006600"/>
                </a:solidFill>
              </a:rPr>
              <a:t>(</a:t>
            </a:r>
            <a:r>
              <a:rPr lang="zh-CN" altLang="en-US" b="1" dirty="0" smtClean="0">
                <a:solidFill>
                  <a:srgbClr val="006600"/>
                </a:solidFill>
              </a:rPr>
              <a:t>空链表</a:t>
            </a:r>
            <a:r>
              <a:rPr lang="en-US" altLang="zh-CN" b="1" dirty="0" smtClean="0">
                <a:solidFill>
                  <a:srgbClr val="006600"/>
                </a:solidFill>
              </a:rPr>
              <a:t>)</a:t>
            </a:r>
          </a:p>
          <a:p>
            <a:pPr>
              <a:buNone/>
            </a:pPr>
            <a:r>
              <a:rPr lang="en-US" altLang="zh-CN" b="1" dirty="0" smtClean="0"/>
              <a:t>	~List();</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析构函数</a:t>
            </a:r>
          </a:p>
          <a:p>
            <a:pPr>
              <a:buNone/>
            </a:pPr>
            <a:r>
              <a:rPr lang="en-US" altLang="zh-CN" b="1" dirty="0" smtClean="0">
                <a:solidFill>
                  <a:srgbClr val="0000CC"/>
                </a:solidFill>
              </a:rPr>
              <a:t>	void </a:t>
            </a:r>
            <a:r>
              <a:rPr lang="en-US" altLang="zh-CN" b="1" dirty="0" err="1" smtClean="0"/>
              <a:t>MakeEmpty</a:t>
            </a:r>
            <a:r>
              <a:rPr lang="en-US" altLang="zh-CN" b="1" dirty="0" smtClean="0"/>
              <a:t>();</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清空链表，只余表头结点</a:t>
            </a:r>
          </a:p>
          <a:p>
            <a:pPr>
              <a:buNone/>
            </a:pPr>
            <a:r>
              <a:rPr lang="en-US" altLang="zh-CN" b="1" dirty="0" smtClean="0"/>
              <a:t>	Node&lt;T&gt;* Find(T data);</a:t>
            </a:r>
            <a:r>
              <a:rPr lang="en-US" altLang="zh-CN" b="1" dirty="0" smtClean="0">
                <a:solidFill>
                  <a:srgbClr val="0000CC"/>
                </a:solidFill>
              </a:rPr>
              <a:t> </a:t>
            </a:r>
          </a:p>
          <a:p>
            <a:pPr>
              <a:buNone/>
            </a:pPr>
            <a:r>
              <a:rPr lang="en-US" altLang="zh-CN" b="1" dirty="0" smtClean="0">
                <a:solidFill>
                  <a:srgbClr val="006600"/>
                </a:solidFill>
              </a:rPr>
              <a:t>		//</a:t>
            </a:r>
            <a:r>
              <a:rPr lang="zh-CN" altLang="en-US" b="1" dirty="0" smtClean="0">
                <a:solidFill>
                  <a:srgbClr val="006600"/>
                </a:solidFill>
              </a:rPr>
              <a:t>搜索数据域与</a:t>
            </a:r>
            <a:r>
              <a:rPr lang="en-US" altLang="zh-CN" b="1" dirty="0" smtClean="0">
                <a:solidFill>
                  <a:srgbClr val="006600"/>
                </a:solidFill>
              </a:rPr>
              <a:t>data</a:t>
            </a:r>
            <a:r>
              <a:rPr lang="zh-CN" altLang="en-US" b="1" dirty="0" smtClean="0">
                <a:solidFill>
                  <a:srgbClr val="006600"/>
                </a:solidFill>
              </a:rPr>
              <a:t>相同的结点</a:t>
            </a:r>
          </a:p>
          <a:p>
            <a:endParaRPr lang="zh-CN" altLang="en-US" dirty="0"/>
          </a:p>
        </p:txBody>
      </p:sp>
    </p:spTree>
    <p:extLst>
      <p:ext uri="{BB962C8B-B14F-4D97-AF65-F5344CB8AC3E}">
        <p14:creationId xmlns:p14="http://schemas.microsoft.com/office/powerpoint/2010/main" val="2086002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663300"/>
                </a:solidFill>
              </a:rPr>
              <a:t>单链表类型模板</a:t>
            </a:r>
            <a:endParaRPr lang="zh-CN" altLang="en-US" dirty="0"/>
          </a:p>
        </p:txBody>
      </p:sp>
      <p:sp>
        <p:nvSpPr>
          <p:cNvPr id="3" name="内容占位符 2"/>
          <p:cNvSpPr>
            <a:spLocks noGrp="1"/>
          </p:cNvSpPr>
          <p:nvPr>
            <p:ph idx="1"/>
          </p:nvPr>
        </p:nvSpPr>
        <p:spPr/>
        <p:txBody>
          <a:bodyPr>
            <a:normAutofit fontScale="92500"/>
          </a:bodyPr>
          <a:lstStyle/>
          <a:p>
            <a:pPr>
              <a:buNone/>
            </a:pPr>
            <a:r>
              <a:rPr lang="en-US" altLang="zh-CN" b="1" dirty="0" smtClean="0">
                <a:solidFill>
                  <a:srgbClr val="0000CC"/>
                </a:solidFill>
              </a:rPr>
              <a:t>	int </a:t>
            </a:r>
            <a:r>
              <a:rPr lang="en-US" altLang="zh-CN" b="1" dirty="0" smtClean="0"/>
              <a:t>Length();</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计算单链表长度</a:t>
            </a:r>
          </a:p>
          <a:p>
            <a:pPr>
              <a:buNone/>
            </a:pPr>
            <a:r>
              <a:rPr lang="zh-CN" altLang="en-US" b="1" dirty="0" smtClean="0">
                <a:solidFill>
                  <a:srgbClr val="0000CC"/>
                </a:solidFill>
              </a:rPr>
              <a:t>   </a:t>
            </a:r>
            <a:r>
              <a:rPr lang="en-US" altLang="zh-CN" b="1" dirty="0" smtClean="0">
                <a:solidFill>
                  <a:srgbClr val="0000CC"/>
                </a:solidFill>
              </a:rPr>
              <a:t>void </a:t>
            </a:r>
            <a:r>
              <a:rPr lang="en-US" altLang="zh-CN" b="1" dirty="0" err="1" smtClean="0"/>
              <a:t>PrintList</a:t>
            </a:r>
            <a:r>
              <a:rPr lang="en-US" altLang="zh-CN" b="1" dirty="0" smtClean="0"/>
              <a:t>();</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打印链表的数据域</a:t>
            </a:r>
          </a:p>
          <a:p>
            <a:pPr>
              <a:buNone/>
            </a:pPr>
            <a:r>
              <a:rPr lang="zh-CN" altLang="en-US" b="1" dirty="0" smtClean="0">
                <a:solidFill>
                  <a:srgbClr val="0000CC"/>
                </a:solidFill>
              </a:rPr>
              <a:t>   </a:t>
            </a:r>
            <a:r>
              <a:rPr lang="en-US" altLang="zh-CN" b="1" dirty="0" smtClean="0">
                <a:solidFill>
                  <a:srgbClr val="0000CC"/>
                </a:solidFill>
              </a:rPr>
              <a:t>void </a:t>
            </a:r>
            <a:r>
              <a:rPr lang="en-US" altLang="zh-CN" b="1" dirty="0" err="1" smtClean="0"/>
              <a:t>InsertFront</a:t>
            </a:r>
            <a:r>
              <a:rPr lang="en-US" altLang="zh-CN" b="1" dirty="0" smtClean="0"/>
              <a:t>(Node&lt;T&gt;* p);</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表头插入</a:t>
            </a:r>
          </a:p>
          <a:p>
            <a:pPr>
              <a:buNone/>
            </a:pPr>
            <a:r>
              <a:rPr lang="zh-CN" altLang="en-US" b="1" dirty="0" smtClean="0">
                <a:solidFill>
                  <a:srgbClr val="0000CC"/>
                </a:solidFill>
              </a:rPr>
              <a:t>   </a:t>
            </a:r>
            <a:r>
              <a:rPr lang="en-US" altLang="zh-CN" b="1" dirty="0" smtClean="0">
                <a:solidFill>
                  <a:srgbClr val="0000CC"/>
                </a:solidFill>
              </a:rPr>
              <a:t>void </a:t>
            </a:r>
            <a:r>
              <a:rPr lang="en-US" altLang="zh-CN" b="1" dirty="0" err="1" smtClean="0"/>
              <a:t>InsertRear</a:t>
            </a:r>
            <a:r>
              <a:rPr lang="en-US" altLang="zh-CN" b="1" dirty="0" smtClean="0"/>
              <a:t>(Node&lt;T&gt;* p);</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表尾插入</a:t>
            </a:r>
            <a:r>
              <a:rPr lang="zh-CN" altLang="en-US" b="1" dirty="0" smtClean="0">
                <a:solidFill>
                  <a:srgbClr val="006600"/>
                </a:solidFill>
                <a:hlinkClick r:id="" action="ppaction://noaction"/>
              </a:rPr>
              <a:t> </a:t>
            </a:r>
            <a:endParaRPr lang="zh-CN" altLang="en-US" b="1" dirty="0" smtClean="0">
              <a:solidFill>
                <a:srgbClr val="006600"/>
              </a:solidFill>
            </a:endParaRPr>
          </a:p>
          <a:p>
            <a:pPr>
              <a:buNone/>
            </a:pPr>
            <a:r>
              <a:rPr lang="zh-CN" altLang="en-US" b="1" dirty="0" smtClean="0">
                <a:solidFill>
                  <a:srgbClr val="0000CC"/>
                </a:solidFill>
              </a:rPr>
              <a:t>   </a:t>
            </a:r>
            <a:r>
              <a:rPr lang="en-US" altLang="zh-CN" b="1" dirty="0" smtClean="0">
                <a:solidFill>
                  <a:srgbClr val="0000CC"/>
                </a:solidFill>
              </a:rPr>
              <a:t>void </a:t>
            </a:r>
            <a:r>
              <a:rPr lang="en-US" altLang="zh-CN" b="1" dirty="0" err="1" smtClean="0"/>
              <a:t>InsertOrder</a:t>
            </a:r>
            <a:r>
              <a:rPr lang="en-US" altLang="zh-CN" b="1" dirty="0" smtClean="0"/>
              <a:t>(Node&lt;T&gt; *p);</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有序插入</a:t>
            </a:r>
          </a:p>
          <a:p>
            <a:pPr>
              <a:buNone/>
            </a:pPr>
            <a:r>
              <a:rPr lang="zh-CN" altLang="en-US" b="1" dirty="0" smtClean="0">
                <a:solidFill>
                  <a:srgbClr val="0000CC"/>
                </a:solidFill>
              </a:rPr>
              <a:t>   </a:t>
            </a:r>
            <a:r>
              <a:rPr lang="en-US" altLang="zh-CN" b="1" dirty="0" smtClean="0"/>
              <a:t>Node&lt;T&gt;*</a:t>
            </a:r>
            <a:r>
              <a:rPr lang="en-US" altLang="zh-CN" b="1" dirty="0" err="1" smtClean="0"/>
              <a:t>CreatNode</a:t>
            </a:r>
            <a:r>
              <a:rPr lang="en-US" altLang="zh-CN" b="1" dirty="0" smtClean="0"/>
              <a:t>(T data);</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孤立结点</a:t>
            </a:r>
            <a:endParaRPr lang="en-US" altLang="zh-CN" b="1" dirty="0" smtClean="0">
              <a:solidFill>
                <a:srgbClr val="006600"/>
              </a:solidFill>
            </a:endParaRPr>
          </a:p>
          <a:p>
            <a:pPr>
              <a:buNone/>
            </a:pPr>
            <a:r>
              <a:rPr lang="en-US" altLang="zh-CN" b="1" dirty="0" smtClean="0">
                <a:solidFill>
                  <a:srgbClr val="0000CC"/>
                </a:solidFill>
              </a:rPr>
              <a:t>   </a:t>
            </a:r>
            <a:r>
              <a:rPr lang="en-US" altLang="zh-CN" b="1" dirty="0" smtClean="0"/>
              <a:t>Node&lt;T&gt;*</a:t>
            </a:r>
            <a:r>
              <a:rPr lang="en-US" altLang="zh-CN" b="1" dirty="0" err="1" smtClean="0"/>
              <a:t>DeleteNode</a:t>
            </a:r>
            <a:r>
              <a:rPr lang="en-US" altLang="zh-CN" b="1" dirty="0" smtClean="0"/>
              <a:t>(Node&lt;T&gt;* p); };</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删除指定结点</a:t>
            </a:r>
            <a:endParaRPr lang="zh-CN" altLang="en-US" dirty="0"/>
          </a:p>
        </p:txBody>
      </p:sp>
    </p:spTree>
    <p:extLst>
      <p:ext uri="{BB962C8B-B14F-4D97-AF65-F5344CB8AC3E}">
        <p14:creationId xmlns:p14="http://schemas.microsoft.com/office/powerpoint/2010/main" val="1766219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单链表模板类函数</a:t>
            </a:r>
            <a:endParaRPr lang="zh-CN" altLang="en-US" dirty="0"/>
          </a:p>
        </p:txBody>
      </p:sp>
      <p:sp>
        <p:nvSpPr>
          <p:cNvPr id="3" name="内容占位符 2"/>
          <p:cNvSpPr>
            <a:spLocks noGrp="1"/>
          </p:cNvSpPr>
          <p:nvPr>
            <p:ph idx="1"/>
          </p:nvPr>
        </p:nvSpPr>
        <p:spPr/>
        <p:txBody>
          <a:bodyPr>
            <a:normAutofit/>
          </a:bodyPr>
          <a:lstStyle/>
          <a:p>
            <a:r>
              <a:rPr lang="en-US" altLang="zh-CN" b="1" dirty="0" smtClean="0">
                <a:solidFill>
                  <a:srgbClr val="0000CC"/>
                </a:solidFill>
              </a:rPr>
              <a:t>template</a:t>
            </a:r>
            <a:r>
              <a:rPr lang="en-US" altLang="zh-CN" b="1" dirty="0" smtClean="0"/>
              <a:t>&lt;</a:t>
            </a:r>
            <a:r>
              <a:rPr lang="en-US" altLang="zh-CN" b="1" dirty="0" smtClean="0">
                <a:solidFill>
                  <a:srgbClr val="0000CC"/>
                </a:solidFill>
              </a:rPr>
              <a:t>typename </a:t>
            </a:r>
            <a:r>
              <a:rPr lang="en-US" altLang="zh-CN" b="1" dirty="0" smtClean="0"/>
              <a:t>T&gt;List&lt;T&gt;::List(){</a:t>
            </a:r>
          </a:p>
          <a:p>
            <a:pPr>
              <a:buNone/>
            </a:pPr>
            <a:r>
              <a:rPr lang="en-US" altLang="zh-CN" b="1" dirty="0" smtClean="0"/>
              <a:t>    head=tail=</a:t>
            </a:r>
            <a:r>
              <a:rPr lang="en-US" altLang="zh-CN" b="1" dirty="0" smtClean="0">
                <a:solidFill>
                  <a:srgbClr val="0000CC"/>
                </a:solidFill>
              </a:rPr>
              <a:t>new</a:t>
            </a:r>
            <a:r>
              <a:rPr lang="en-US" altLang="zh-CN" b="1" dirty="0" smtClean="0"/>
              <a:t> Node&lt;T&gt;();</a:t>
            </a:r>
          </a:p>
          <a:p>
            <a:pPr>
              <a:buNone/>
            </a:pPr>
            <a:r>
              <a:rPr lang="en-US" altLang="zh-CN" b="1" dirty="0" smtClean="0"/>
              <a:t>}</a:t>
            </a:r>
          </a:p>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T&gt;List&lt;T&gt;::~List(){</a:t>
            </a:r>
          </a:p>
          <a:p>
            <a:pPr>
              <a:buNone/>
            </a:pPr>
            <a:r>
              <a:rPr lang="en-US" altLang="zh-CN" b="1" dirty="0" smtClean="0"/>
              <a:t>   </a:t>
            </a:r>
            <a:r>
              <a:rPr lang="en-US" altLang="zh-CN" b="1" dirty="0" err="1" smtClean="0"/>
              <a:t>MakeEmpty</a:t>
            </a:r>
            <a:r>
              <a:rPr lang="en-US" altLang="zh-CN" b="1" dirty="0" smtClean="0"/>
              <a:t>();	</a:t>
            </a:r>
            <a:r>
              <a:rPr lang="en-US" altLang="zh-CN" b="1" dirty="0" smtClean="0">
                <a:solidFill>
                  <a:srgbClr val="0000CC"/>
                </a:solidFill>
              </a:rPr>
              <a:t>delete</a:t>
            </a:r>
            <a:r>
              <a:rPr lang="en-US" altLang="zh-CN" b="1" dirty="0" smtClean="0"/>
              <a:t> head;</a:t>
            </a:r>
          </a:p>
          <a:p>
            <a:pPr>
              <a:buNone/>
            </a:pPr>
            <a:r>
              <a:rPr lang="en-US" altLang="zh-CN" b="1" dirty="0" smtClean="0"/>
              <a:t>}</a:t>
            </a:r>
          </a:p>
          <a:p>
            <a:endParaRPr lang="zh-CN" altLang="en-US" dirty="0"/>
          </a:p>
        </p:txBody>
      </p:sp>
    </p:spTree>
    <p:extLst>
      <p:ext uri="{BB962C8B-B14F-4D97-AF65-F5344CB8AC3E}">
        <p14:creationId xmlns:p14="http://schemas.microsoft.com/office/powerpoint/2010/main" val="1863815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5948" y="331304"/>
            <a:ext cx="7480852" cy="6082196"/>
          </a:xfrm>
        </p:spPr>
        <p:txBody>
          <a:bodyPr>
            <a:normAutofit/>
          </a:bodyPr>
          <a:lstStyle/>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a:t>
            </a:r>
            <a:r>
              <a:rPr lang="en-US" altLang="zh-CN" b="1" dirty="0" smtClean="0">
                <a:solidFill>
                  <a:srgbClr val="0000CC"/>
                </a:solidFill>
              </a:rPr>
              <a:t>void</a:t>
            </a:r>
            <a:r>
              <a:rPr lang="en-US" altLang="zh-CN" b="1" dirty="0" smtClean="0"/>
              <a:t> List&lt;T&gt;::</a:t>
            </a:r>
            <a:r>
              <a:rPr lang="en-US" altLang="zh-CN" b="1" dirty="0" err="1" smtClean="0"/>
              <a:t>MakeEmpty</a:t>
            </a:r>
            <a:r>
              <a:rPr lang="en-US" altLang="zh-CN" b="1" dirty="0" smtClean="0"/>
              <a:t>(){</a:t>
            </a:r>
            <a:r>
              <a:rPr lang="en-US" altLang="zh-CN" b="1" dirty="0" smtClean="0">
                <a:solidFill>
                  <a:srgbClr val="006600"/>
                </a:solidFill>
              </a:rPr>
              <a:t>//</a:t>
            </a:r>
            <a:r>
              <a:rPr lang="zh-CN" altLang="en-US" b="1" dirty="0" smtClean="0">
                <a:solidFill>
                  <a:srgbClr val="006600"/>
                </a:solidFill>
              </a:rPr>
              <a:t>清空链表</a:t>
            </a:r>
          </a:p>
          <a:p>
            <a:pPr>
              <a:buNone/>
            </a:pPr>
            <a:r>
              <a:rPr lang="zh-CN" altLang="en-US" b="1" dirty="0" smtClean="0"/>
              <a:t>    </a:t>
            </a:r>
            <a:r>
              <a:rPr lang="en-US" altLang="zh-CN" b="1" dirty="0" smtClean="0"/>
              <a:t>Node&lt;T&gt; *</a:t>
            </a:r>
            <a:r>
              <a:rPr lang="en-US" altLang="zh-CN" b="1" dirty="0" err="1" smtClean="0"/>
              <a:t>tempP</a:t>
            </a:r>
            <a:r>
              <a:rPr lang="en-US" altLang="zh-CN" b="1" dirty="0" smtClean="0"/>
              <a:t>;</a:t>
            </a:r>
          </a:p>
          <a:p>
            <a:pPr>
              <a:buNone/>
            </a:pPr>
            <a:r>
              <a:rPr lang="en-US" altLang="zh-CN" b="1" dirty="0" smtClean="0"/>
              <a:t>    while(head-&gt;link!=NULL){</a:t>
            </a:r>
          </a:p>
          <a:p>
            <a:pPr>
              <a:buNone/>
            </a:pPr>
            <a:r>
              <a:rPr lang="en-US" altLang="zh-CN" b="1" dirty="0" smtClean="0"/>
              <a:t>      </a:t>
            </a:r>
            <a:r>
              <a:rPr lang="en-US" altLang="zh-CN" b="1" dirty="0" err="1" smtClean="0"/>
              <a:t>tempP</a:t>
            </a:r>
            <a:r>
              <a:rPr lang="en-US" altLang="zh-CN" b="1" dirty="0" smtClean="0"/>
              <a:t>=head-&gt;link;      </a:t>
            </a:r>
          </a:p>
          <a:p>
            <a:pPr>
              <a:buNone/>
            </a:pPr>
            <a:r>
              <a:rPr lang="en-US" altLang="zh-CN" b="1" dirty="0" smtClean="0"/>
              <a:t>		head-&gt;link=</a:t>
            </a:r>
            <a:r>
              <a:rPr lang="en-US" altLang="zh-CN" b="1" dirty="0" err="1" smtClean="0"/>
              <a:t>tempP</a:t>
            </a:r>
            <a:r>
              <a:rPr lang="en-US" altLang="zh-CN" b="1" dirty="0" smtClean="0"/>
              <a:t>-&gt;link; </a:t>
            </a:r>
          </a:p>
          <a:p>
            <a:pPr>
              <a:buNone/>
            </a:pPr>
            <a:r>
              <a:rPr lang="en-US" altLang="zh-CN" b="1" dirty="0" smtClean="0"/>
              <a:t>     </a:t>
            </a:r>
            <a:r>
              <a:rPr lang="en-US" altLang="zh-CN" b="1" dirty="0" smtClean="0">
                <a:solidFill>
                  <a:srgbClr val="006600"/>
                </a:solidFill>
              </a:rPr>
              <a:t>//</a:t>
            </a:r>
            <a:r>
              <a:rPr lang="zh-CN" altLang="en-US" b="1" dirty="0" smtClean="0">
                <a:solidFill>
                  <a:srgbClr val="006600"/>
                </a:solidFill>
              </a:rPr>
              <a:t>把头结点后的第一个结点从链中脱离</a:t>
            </a:r>
          </a:p>
          <a:p>
            <a:pPr>
              <a:buNone/>
            </a:pPr>
            <a:r>
              <a:rPr lang="zh-CN" altLang="en-US" b="1" dirty="0" smtClean="0"/>
              <a:t>     </a:t>
            </a:r>
            <a:r>
              <a:rPr lang="zh-CN" altLang="en-US" b="1" dirty="0" smtClean="0">
                <a:solidFill>
                  <a:srgbClr val="0000CC"/>
                </a:solidFill>
              </a:rPr>
              <a:t> </a:t>
            </a:r>
            <a:r>
              <a:rPr lang="en-US" altLang="zh-CN" b="1" dirty="0" smtClean="0">
                <a:solidFill>
                  <a:srgbClr val="0000CC"/>
                </a:solidFill>
              </a:rPr>
              <a:t>delete</a:t>
            </a:r>
            <a:r>
              <a:rPr lang="en-US" altLang="zh-CN" b="1" dirty="0" smtClean="0"/>
              <a:t> </a:t>
            </a:r>
            <a:r>
              <a:rPr lang="en-US" altLang="zh-CN" b="1" dirty="0" err="1" smtClean="0"/>
              <a:t>tempP</a:t>
            </a:r>
            <a:r>
              <a:rPr lang="en-US" altLang="zh-CN" b="1" dirty="0" smtClean="0"/>
              <a:t>; }  </a:t>
            </a:r>
            <a:r>
              <a:rPr lang="en-US" altLang="zh-CN" b="1" dirty="0" smtClean="0">
                <a:solidFill>
                  <a:srgbClr val="006600"/>
                </a:solidFill>
              </a:rPr>
              <a:t>//</a:t>
            </a:r>
            <a:r>
              <a:rPr lang="zh-CN" altLang="en-US" b="1" dirty="0" smtClean="0">
                <a:solidFill>
                  <a:srgbClr val="006600"/>
                </a:solidFill>
              </a:rPr>
              <a:t>删除</a:t>
            </a:r>
            <a:r>
              <a:rPr lang="en-US" altLang="zh-CN" b="1" dirty="0" smtClean="0">
                <a:solidFill>
                  <a:srgbClr val="006600"/>
                </a:solidFill>
              </a:rPr>
              <a:t>(</a:t>
            </a:r>
            <a:r>
              <a:rPr lang="zh-CN" altLang="en-US" b="1" dirty="0" smtClean="0">
                <a:solidFill>
                  <a:srgbClr val="006600"/>
                </a:solidFill>
              </a:rPr>
              <a:t>释放</a:t>
            </a:r>
            <a:r>
              <a:rPr lang="en-US" altLang="zh-CN" b="1" dirty="0" smtClean="0">
                <a:solidFill>
                  <a:srgbClr val="006600"/>
                </a:solidFill>
              </a:rPr>
              <a:t>)</a:t>
            </a:r>
            <a:r>
              <a:rPr lang="zh-CN" altLang="en-US" b="1" dirty="0" smtClean="0">
                <a:solidFill>
                  <a:srgbClr val="006600"/>
                </a:solidFill>
              </a:rPr>
              <a:t>脱离下来的结点</a:t>
            </a:r>
          </a:p>
          <a:p>
            <a:pPr>
              <a:buNone/>
            </a:pPr>
            <a:r>
              <a:rPr lang="zh-CN" altLang="en-US" b="1" dirty="0" smtClean="0"/>
              <a:t>    </a:t>
            </a:r>
            <a:r>
              <a:rPr lang="en-US" altLang="zh-CN" b="1" dirty="0" smtClean="0"/>
              <a:t>tail=head; }</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表头指针与表尾指针均指向表头结点，表示空链</a:t>
            </a:r>
            <a:endParaRPr lang="zh-CN" altLang="en-US" dirty="0"/>
          </a:p>
        </p:txBody>
      </p:sp>
    </p:spTree>
    <p:extLst>
      <p:ext uri="{BB962C8B-B14F-4D97-AF65-F5344CB8AC3E}">
        <p14:creationId xmlns:p14="http://schemas.microsoft.com/office/powerpoint/2010/main" val="1483150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6435" y="384313"/>
            <a:ext cx="7560365" cy="6029187"/>
          </a:xfrm>
        </p:spPr>
        <p:txBody>
          <a:bodyPr>
            <a:normAutofit/>
          </a:bodyPr>
          <a:lstStyle/>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 Node&lt;T&gt;* List&lt;T&gt;::Find(T data){</a:t>
            </a:r>
          </a:p>
          <a:p>
            <a:pPr>
              <a:buNone/>
            </a:pPr>
            <a:r>
              <a:rPr lang="en-US" altLang="zh-CN" b="1" dirty="0" smtClean="0"/>
              <a:t>	Node&lt;T&gt; *</a:t>
            </a:r>
            <a:r>
              <a:rPr lang="en-US" altLang="zh-CN" b="1" dirty="0" err="1" smtClean="0"/>
              <a:t>tempP</a:t>
            </a:r>
            <a:r>
              <a:rPr lang="en-US" altLang="zh-CN" b="1" dirty="0" smtClean="0"/>
              <a:t>=head-&gt;link;</a:t>
            </a:r>
          </a:p>
          <a:p>
            <a:pPr>
              <a:buNone/>
            </a:pPr>
            <a:r>
              <a:rPr lang="en-US" altLang="zh-CN" b="1" dirty="0" smtClean="0"/>
              <a:t>	</a:t>
            </a:r>
            <a:r>
              <a:rPr lang="en-US" altLang="zh-CN" b="1" dirty="0" smtClean="0">
                <a:solidFill>
                  <a:srgbClr val="0000CC"/>
                </a:solidFill>
              </a:rPr>
              <a:t>while</a:t>
            </a:r>
            <a:r>
              <a:rPr lang="en-US" altLang="zh-CN" b="1" dirty="0" smtClean="0"/>
              <a:t>(</a:t>
            </a:r>
            <a:r>
              <a:rPr lang="en-US" altLang="zh-CN" b="1" dirty="0" err="1" smtClean="0"/>
              <a:t>tempP</a:t>
            </a:r>
            <a:r>
              <a:rPr lang="en-US" altLang="zh-CN" b="1" dirty="0" smtClean="0"/>
              <a:t>!=NULL&amp;&amp;</a:t>
            </a:r>
            <a:r>
              <a:rPr lang="en-US" altLang="zh-CN" b="1" dirty="0" err="1" smtClean="0"/>
              <a:t>tempP</a:t>
            </a:r>
            <a:r>
              <a:rPr lang="en-US" altLang="zh-CN" b="1" dirty="0" smtClean="0"/>
              <a:t>-&gt;info!=data)</a:t>
            </a:r>
          </a:p>
          <a:p>
            <a:pPr>
              <a:buNone/>
            </a:pPr>
            <a:r>
              <a:rPr lang="en-US" altLang="zh-CN" b="1" dirty="0" smtClean="0"/>
              <a:t>			</a:t>
            </a:r>
            <a:r>
              <a:rPr lang="en-US" altLang="zh-CN" b="1" dirty="0" err="1" smtClean="0"/>
              <a:t>tempP</a:t>
            </a:r>
            <a:r>
              <a:rPr lang="en-US" altLang="zh-CN" b="1" dirty="0" smtClean="0"/>
              <a:t>=</a:t>
            </a:r>
            <a:r>
              <a:rPr lang="en-US" altLang="zh-CN" b="1" dirty="0" err="1" smtClean="0"/>
              <a:t>tempP</a:t>
            </a:r>
            <a:r>
              <a:rPr lang="en-US" altLang="zh-CN" b="1" dirty="0" smtClean="0"/>
              <a:t>-&gt;link;</a:t>
            </a:r>
          </a:p>
          <a:p>
            <a:pPr>
              <a:buNone/>
            </a:pPr>
            <a:r>
              <a:rPr lang="en-US" altLang="zh-CN" b="1" dirty="0" smtClean="0"/>
              <a:t>	</a:t>
            </a:r>
            <a:r>
              <a:rPr lang="en-US" altLang="zh-CN" b="1" dirty="0" smtClean="0">
                <a:solidFill>
                  <a:srgbClr val="0000CC"/>
                </a:solidFill>
              </a:rPr>
              <a:t>return</a:t>
            </a:r>
            <a:r>
              <a:rPr lang="en-US" altLang="zh-CN" b="1" dirty="0" smtClean="0"/>
              <a:t> </a:t>
            </a:r>
            <a:r>
              <a:rPr lang="en-US" altLang="zh-CN" b="1" dirty="0" err="1" smtClean="0"/>
              <a:t>tempP</a:t>
            </a:r>
            <a:r>
              <a:rPr lang="en-US" altLang="zh-CN" b="1" dirty="0" smtClean="0"/>
              <a:t>;</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搜索成功返回地址，不成功返回</a:t>
            </a:r>
            <a:r>
              <a:rPr lang="en-US" altLang="zh-CN" b="1" dirty="0" smtClean="0">
                <a:solidFill>
                  <a:srgbClr val="006600"/>
                </a:solidFill>
              </a:rPr>
              <a:t>NULL</a:t>
            </a:r>
            <a:endParaRPr lang="en-US" altLang="zh-CN" b="1" dirty="0" smtClean="0">
              <a:solidFill>
                <a:srgbClr val="0000CC"/>
              </a:solidFill>
            </a:endParaRPr>
          </a:p>
          <a:p>
            <a:pPr>
              <a:buNone/>
            </a:pPr>
            <a:r>
              <a:rPr lang="en-US" altLang="zh-CN" b="1" dirty="0" smtClean="0">
                <a:solidFill>
                  <a:srgbClr val="0000CC"/>
                </a:solidFill>
              </a:rPr>
              <a:t> </a:t>
            </a:r>
            <a:r>
              <a:rPr lang="en-US" altLang="zh-CN" b="1" dirty="0" smtClean="0"/>
              <a:t>}</a:t>
            </a:r>
          </a:p>
          <a:p>
            <a:endParaRPr lang="zh-CN" altLang="en-US" dirty="0"/>
          </a:p>
        </p:txBody>
      </p:sp>
    </p:spTree>
    <p:extLst>
      <p:ext uri="{BB962C8B-B14F-4D97-AF65-F5344CB8AC3E}">
        <p14:creationId xmlns:p14="http://schemas.microsoft.com/office/powerpoint/2010/main" val="1461981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5948" y="410817"/>
            <a:ext cx="7480852" cy="6002683"/>
          </a:xfrm>
        </p:spPr>
        <p:txBody>
          <a:bodyPr/>
          <a:lstStyle/>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T&gt;int List&lt;T&gt;::Length(){</a:t>
            </a: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链表长度</a:t>
            </a:r>
            <a:endParaRPr lang="zh-CN" altLang="en-US" b="1" dirty="0" smtClean="0">
              <a:solidFill>
                <a:srgbClr val="0000CC"/>
              </a:solidFill>
            </a:endParaRPr>
          </a:p>
          <a:p>
            <a:pPr>
              <a:buNone/>
            </a:pPr>
            <a:r>
              <a:rPr lang="en-US" altLang="zh-CN" b="1" dirty="0" smtClean="0">
                <a:solidFill>
                  <a:srgbClr val="0000CC"/>
                </a:solidFill>
              </a:rPr>
              <a:t>	</a:t>
            </a:r>
            <a:r>
              <a:rPr lang="en-US" altLang="zh-CN" b="1" dirty="0" smtClean="0"/>
              <a:t>Node&lt;T&gt;* </a:t>
            </a:r>
            <a:r>
              <a:rPr lang="en-US" altLang="zh-CN" b="1" dirty="0" err="1" smtClean="0"/>
              <a:t>tempP</a:t>
            </a:r>
            <a:r>
              <a:rPr lang="en-US" altLang="zh-CN" b="1" dirty="0" smtClean="0"/>
              <a:t>=head-&gt;link;</a:t>
            </a:r>
            <a:r>
              <a:rPr lang="en-US" altLang="zh-CN" b="1" dirty="0" smtClean="0">
                <a:solidFill>
                  <a:srgbClr val="0000CC"/>
                </a:solidFill>
              </a:rPr>
              <a:t> </a:t>
            </a:r>
          </a:p>
          <a:p>
            <a:pPr>
              <a:buNone/>
            </a:pPr>
            <a:r>
              <a:rPr lang="en-US" altLang="zh-CN" b="1" dirty="0">
                <a:solidFill>
                  <a:srgbClr val="0000CC"/>
                </a:solidFill>
              </a:rPr>
              <a:t>	</a:t>
            </a:r>
            <a:r>
              <a:rPr lang="en-US" altLang="zh-CN" b="1" dirty="0" err="1" smtClean="0">
                <a:solidFill>
                  <a:srgbClr val="0000CC"/>
                </a:solidFill>
              </a:rPr>
              <a:t>int</a:t>
            </a:r>
            <a:r>
              <a:rPr lang="en-US" altLang="zh-CN" b="1" dirty="0" smtClean="0"/>
              <a:t> count=0;</a:t>
            </a:r>
          </a:p>
          <a:p>
            <a:pPr>
              <a:buNone/>
            </a:pPr>
            <a:r>
              <a:rPr lang="en-US" altLang="zh-CN" b="1" dirty="0" smtClean="0"/>
              <a:t>	</a:t>
            </a:r>
            <a:r>
              <a:rPr lang="en-US" altLang="zh-CN" b="1" dirty="0" smtClean="0">
                <a:solidFill>
                  <a:srgbClr val="0000CC"/>
                </a:solidFill>
              </a:rPr>
              <a:t>while</a:t>
            </a:r>
            <a:r>
              <a:rPr lang="en-US" altLang="zh-CN" b="1" dirty="0" smtClean="0"/>
              <a:t>(</a:t>
            </a:r>
            <a:r>
              <a:rPr lang="en-US" altLang="zh-CN" b="1" dirty="0" err="1" smtClean="0"/>
              <a:t>tempP</a:t>
            </a:r>
            <a:r>
              <a:rPr lang="en-US" altLang="zh-CN" b="1" dirty="0" smtClean="0"/>
              <a:t>!=NULL){</a:t>
            </a:r>
          </a:p>
          <a:p>
            <a:pPr>
              <a:buNone/>
            </a:pPr>
            <a:r>
              <a:rPr lang="en-US" altLang="zh-CN" b="1" dirty="0" smtClean="0"/>
              <a:t>      </a:t>
            </a:r>
            <a:r>
              <a:rPr lang="en-US" altLang="zh-CN" b="1" dirty="0" err="1" smtClean="0"/>
              <a:t>tempP</a:t>
            </a:r>
            <a:r>
              <a:rPr lang="en-US" altLang="zh-CN" b="1" dirty="0" smtClean="0"/>
              <a:t>=</a:t>
            </a:r>
            <a:r>
              <a:rPr lang="en-US" altLang="zh-CN" b="1" dirty="0" err="1" smtClean="0"/>
              <a:t>tempP</a:t>
            </a:r>
            <a:r>
              <a:rPr lang="en-US" altLang="zh-CN" b="1" dirty="0" smtClean="0"/>
              <a:t>-&gt;</a:t>
            </a:r>
            <a:r>
              <a:rPr lang="en-US" altLang="zh-CN" b="1" dirty="0" err="1" smtClean="0"/>
              <a:t>link;count</a:t>
            </a:r>
            <a:r>
              <a:rPr lang="en-US" altLang="zh-CN" b="1" dirty="0" smtClean="0"/>
              <a:t>++;}</a:t>
            </a:r>
          </a:p>
          <a:p>
            <a:pPr>
              <a:buNone/>
            </a:pPr>
            <a:r>
              <a:rPr lang="en-US" altLang="zh-CN" b="1" dirty="0" smtClean="0"/>
              <a:t>    </a:t>
            </a:r>
            <a:r>
              <a:rPr lang="en-US" altLang="zh-CN" b="1" dirty="0" smtClean="0">
                <a:solidFill>
                  <a:srgbClr val="0000CC"/>
                </a:solidFill>
              </a:rPr>
              <a:t>return</a:t>
            </a:r>
            <a:r>
              <a:rPr lang="en-US" altLang="zh-CN" b="1" dirty="0" smtClean="0"/>
              <a:t> count;</a:t>
            </a:r>
          </a:p>
          <a:p>
            <a:pPr>
              <a:buNone/>
            </a:pPr>
            <a:r>
              <a:rPr lang="en-US" altLang="zh-CN" b="1" dirty="0" smtClean="0"/>
              <a:t>}</a:t>
            </a:r>
          </a:p>
          <a:p>
            <a:endParaRPr lang="zh-CN" altLang="en-US" dirty="0"/>
          </a:p>
        </p:txBody>
      </p:sp>
    </p:spTree>
    <p:extLst>
      <p:ext uri="{BB962C8B-B14F-4D97-AF65-F5344CB8AC3E}">
        <p14:creationId xmlns:p14="http://schemas.microsoft.com/office/powerpoint/2010/main" val="9517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动态分配数组空间的注意点一</a:t>
            </a:r>
            <a:endParaRPr lang="zh-CN" altLang="en-US" dirty="0"/>
          </a:p>
        </p:txBody>
      </p:sp>
      <p:sp>
        <p:nvSpPr>
          <p:cNvPr id="3" name="内容占位符 2"/>
          <p:cNvSpPr>
            <a:spLocks noGrp="1"/>
          </p:cNvSpPr>
          <p:nvPr>
            <p:ph idx="1"/>
          </p:nvPr>
        </p:nvSpPr>
        <p:spPr/>
        <p:txBody>
          <a:bodyPr/>
          <a:lstStyle/>
          <a:p>
            <a:r>
              <a:rPr lang="zh-CN" altLang="en-US" dirty="0" smtClean="0"/>
              <a:t>如果</a:t>
            </a:r>
            <a:r>
              <a:rPr lang="en-US" altLang="zh-CN" dirty="0" smtClean="0"/>
              <a:t>delete</a:t>
            </a:r>
            <a:r>
              <a:rPr lang="zh-CN" altLang="en-US" dirty="0" smtClean="0"/>
              <a:t>语句中少了方括号，编译器认为该指针是指向数组第一个元素的指针，会产生回收不彻底的问题。</a:t>
            </a:r>
          </a:p>
          <a:p>
            <a:r>
              <a:rPr lang="en-US" altLang="zh-CN" dirty="0" smtClean="0"/>
              <a:t>delete [ ]</a:t>
            </a:r>
            <a:r>
              <a:rPr lang="zh-CN" altLang="en-US" dirty="0" smtClean="0"/>
              <a:t>的方括号中不需要填数组元素数。</a:t>
            </a:r>
          </a:p>
          <a:p>
            <a:r>
              <a:rPr lang="zh-CN" altLang="en-US" dirty="0" smtClean="0"/>
              <a:t>这里数组的“下标表达式”不是常量表达式，即它的值不必在编译时确定，可以在运行时确定。</a:t>
            </a:r>
            <a:endParaRPr lang="en-US" altLang="zh-CN" dirty="0" smtClean="0"/>
          </a:p>
          <a:p>
            <a:pPr>
              <a:buNone/>
            </a:pPr>
            <a:endParaRPr lang="en-US" altLang="zh-CN" dirty="0" smtClean="0"/>
          </a:p>
          <a:p>
            <a:pPr>
              <a:buNone/>
            </a:pPr>
            <a:endParaRPr lang="zh-CN" altLang="en-US" dirty="0"/>
          </a:p>
        </p:txBody>
      </p:sp>
    </p:spTree>
    <p:extLst>
      <p:ext uri="{BB962C8B-B14F-4D97-AF65-F5344CB8AC3E}">
        <p14:creationId xmlns:p14="http://schemas.microsoft.com/office/powerpoint/2010/main" val="1447960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2452" y="185530"/>
            <a:ext cx="7454348" cy="6227970"/>
          </a:xfrm>
        </p:spPr>
        <p:txBody>
          <a:bodyPr>
            <a:normAutofit/>
          </a:bodyPr>
          <a:lstStyle/>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a:t>
            </a:r>
            <a:r>
              <a:rPr lang="en-US" altLang="zh-CN" b="1" dirty="0" smtClean="0">
                <a:solidFill>
                  <a:srgbClr val="0000CC"/>
                </a:solidFill>
              </a:rPr>
              <a:t>void</a:t>
            </a:r>
            <a:r>
              <a:rPr lang="en-US" altLang="zh-CN" b="1" dirty="0" smtClean="0"/>
              <a:t> List&lt;T&gt;::</a:t>
            </a:r>
            <a:r>
              <a:rPr lang="en-US" altLang="zh-CN" b="1" dirty="0" err="1" smtClean="0"/>
              <a:t>InsertFront</a:t>
            </a:r>
            <a:r>
              <a:rPr lang="en-US" altLang="zh-CN" b="1" dirty="0" smtClean="0"/>
              <a:t>(Node&lt;T&gt; *p){</a:t>
            </a:r>
          </a:p>
          <a:p>
            <a:pPr>
              <a:buNone/>
            </a:pPr>
            <a:r>
              <a:rPr lang="en-US" altLang="zh-CN" b="1" dirty="0" smtClean="0"/>
              <a:t>	p-&gt;link=head-&gt;link;</a:t>
            </a:r>
          </a:p>
          <a:p>
            <a:pPr>
              <a:buNone/>
            </a:pPr>
            <a:r>
              <a:rPr lang="en-US" altLang="zh-CN" b="1" dirty="0" smtClean="0"/>
              <a:t>   head-&gt;link=p;</a:t>
            </a:r>
          </a:p>
          <a:p>
            <a:pPr>
              <a:buNone/>
            </a:pPr>
            <a:r>
              <a:rPr lang="en-US" altLang="zh-CN" b="1" dirty="0" smtClean="0"/>
              <a:t>   if(tail==head) tail=p;}</a:t>
            </a:r>
          </a:p>
          <a:p>
            <a:r>
              <a:rPr lang="en-US" altLang="zh-CN" b="1" dirty="0" smtClean="0">
                <a:solidFill>
                  <a:srgbClr val="0000CC"/>
                </a:solidFill>
              </a:rPr>
              <a:t>templat</a:t>
            </a:r>
            <a:r>
              <a:rPr lang="en-US" altLang="zh-CN" b="1" dirty="0" smtClean="0"/>
              <a:t>e&lt;</a:t>
            </a:r>
            <a:r>
              <a:rPr lang="en-US" altLang="zh-CN" b="1" dirty="0" smtClean="0">
                <a:solidFill>
                  <a:srgbClr val="0000CC"/>
                </a:solidFill>
              </a:rPr>
              <a:t>typename</a:t>
            </a:r>
            <a:r>
              <a:rPr lang="en-US" altLang="zh-CN" b="1" dirty="0" smtClean="0"/>
              <a:t> T&gt;</a:t>
            </a:r>
            <a:r>
              <a:rPr lang="en-US" altLang="zh-CN" b="1" dirty="0" smtClean="0">
                <a:solidFill>
                  <a:srgbClr val="0000CC"/>
                </a:solidFill>
              </a:rPr>
              <a:t>void</a:t>
            </a:r>
            <a:r>
              <a:rPr lang="en-US" altLang="zh-CN" b="1" dirty="0" smtClean="0"/>
              <a:t> List&lt;T&gt;::</a:t>
            </a:r>
            <a:r>
              <a:rPr lang="en-US" altLang="zh-CN" b="1" dirty="0" err="1" smtClean="0"/>
              <a:t>InsertRear</a:t>
            </a:r>
            <a:r>
              <a:rPr lang="en-US" altLang="zh-CN" b="1" dirty="0" smtClean="0"/>
              <a:t>(Node&lt;T&gt; *p){</a:t>
            </a:r>
          </a:p>
          <a:p>
            <a:pPr>
              <a:buNone/>
            </a:pPr>
            <a:r>
              <a:rPr lang="en-US" altLang="zh-CN" b="1" dirty="0" smtClean="0"/>
              <a:t>   p-&gt;link=tail-&gt;link;</a:t>
            </a:r>
          </a:p>
          <a:p>
            <a:pPr>
              <a:buNone/>
            </a:pPr>
            <a:r>
              <a:rPr lang="en-US" altLang="zh-CN" b="1" dirty="0" smtClean="0"/>
              <a:t>    tail-&gt;link=p;</a:t>
            </a:r>
          </a:p>
          <a:p>
            <a:pPr>
              <a:buNone/>
            </a:pPr>
            <a:r>
              <a:rPr lang="en-US" altLang="zh-CN" b="1" dirty="0" smtClean="0"/>
              <a:t>    tail=p;}</a:t>
            </a:r>
            <a:endParaRPr lang="zh-CN" altLang="en-US" dirty="0"/>
          </a:p>
        </p:txBody>
      </p:sp>
    </p:spTree>
    <p:extLst>
      <p:ext uri="{BB962C8B-B14F-4D97-AF65-F5344CB8AC3E}">
        <p14:creationId xmlns:p14="http://schemas.microsoft.com/office/powerpoint/2010/main" val="1047958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2133" y="198783"/>
            <a:ext cx="7704667" cy="6214717"/>
          </a:xfrm>
        </p:spPr>
        <p:txBody>
          <a:bodyPr/>
          <a:lstStyle/>
          <a:p>
            <a:r>
              <a:rPr lang="en-US" altLang="zh-CN" b="1" dirty="0" smtClean="0">
                <a:solidFill>
                  <a:srgbClr val="0000CC"/>
                </a:solidFill>
              </a:rPr>
              <a:t>template</a:t>
            </a:r>
            <a:r>
              <a:rPr lang="en-US" altLang="zh-CN" b="1" dirty="0" smtClean="0"/>
              <a:t>&lt;</a:t>
            </a:r>
            <a:r>
              <a:rPr lang="en-US" altLang="zh-CN" b="1" dirty="0" smtClean="0">
                <a:solidFill>
                  <a:srgbClr val="0000CC"/>
                </a:solidFill>
              </a:rPr>
              <a:t>typename </a:t>
            </a:r>
            <a:r>
              <a:rPr lang="en-US" altLang="zh-CN" b="1" dirty="0" smtClean="0"/>
              <a:t>T&gt;</a:t>
            </a:r>
            <a:r>
              <a:rPr lang="en-US" altLang="zh-CN" b="1" dirty="0" smtClean="0">
                <a:solidFill>
                  <a:srgbClr val="0000CC"/>
                </a:solidFill>
              </a:rPr>
              <a:t>void </a:t>
            </a:r>
            <a:r>
              <a:rPr lang="en-US" altLang="zh-CN" b="1" dirty="0" smtClean="0"/>
              <a:t>List&lt;T&gt;::</a:t>
            </a:r>
            <a:r>
              <a:rPr lang="en-US" altLang="zh-CN" b="1" dirty="0" err="1" smtClean="0"/>
              <a:t>PrintList</a:t>
            </a:r>
            <a:r>
              <a:rPr lang="en-US" altLang="zh-CN" b="1" dirty="0" smtClean="0"/>
              <a:t>(){</a:t>
            </a:r>
            <a:r>
              <a:rPr lang="en-US" altLang="zh-CN" b="1" dirty="0" smtClean="0">
                <a:solidFill>
                  <a:srgbClr val="006600"/>
                </a:solidFill>
              </a:rPr>
              <a:t>//</a:t>
            </a:r>
            <a:r>
              <a:rPr lang="zh-CN" altLang="en-US" b="1" dirty="0" smtClean="0">
                <a:solidFill>
                  <a:srgbClr val="006600"/>
                </a:solidFill>
              </a:rPr>
              <a:t>打印链表</a:t>
            </a:r>
            <a:endParaRPr lang="zh-CN" altLang="en-US" b="1" dirty="0" smtClean="0">
              <a:solidFill>
                <a:srgbClr val="0000CC"/>
              </a:solidFill>
            </a:endParaRPr>
          </a:p>
          <a:p>
            <a:pPr>
              <a:buNone/>
            </a:pPr>
            <a:r>
              <a:rPr lang="en-US" altLang="zh-CN" b="1" dirty="0" smtClean="0">
                <a:solidFill>
                  <a:srgbClr val="0000CC"/>
                </a:solidFill>
              </a:rPr>
              <a:t>	</a:t>
            </a:r>
            <a:r>
              <a:rPr lang="en-US" altLang="zh-CN" b="1" dirty="0" smtClean="0"/>
              <a:t>Node&lt;T&gt;* </a:t>
            </a:r>
            <a:r>
              <a:rPr lang="en-US" altLang="zh-CN" b="1" dirty="0" err="1" smtClean="0"/>
              <a:t>tempP</a:t>
            </a:r>
            <a:r>
              <a:rPr lang="en-US" altLang="zh-CN" b="1" dirty="0" smtClean="0"/>
              <a:t>=head-&gt;link;</a:t>
            </a:r>
          </a:p>
          <a:p>
            <a:pPr>
              <a:buNone/>
            </a:pPr>
            <a:r>
              <a:rPr lang="en-US" altLang="zh-CN" b="1" dirty="0" smtClean="0"/>
              <a:t>   </a:t>
            </a:r>
            <a:r>
              <a:rPr lang="en-US" altLang="zh-CN" b="1" dirty="0" smtClean="0">
                <a:solidFill>
                  <a:srgbClr val="0000CC"/>
                </a:solidFill>
              </a:rPr>
              <a:t>while</a:t>
            </a:r>
            <a:r>
              <a:rPr lang="en-US" altLang="zh-CN" b="1" dirty="0" smtClean="0"/>
              <a:t>(</a:t>
            </a:r>
            <a:r>
              <a:rPr lang="en-US" altLang="zh-CN" b="1" dirty="0" err="1" smtClean="0"/>
              <a:t>tempP</a:t>
            </a:r>
            <a:r>
              <a:rPr lang="en-US" altLang="zh-CN" b="1" dirty="0" smtClean="0"/>
              <a:t>!=NULL){</a:t>
            </a:r>
          </a:p>
          <a:p>
            <a:pPr>
              <a:buNone/>
            </a:pPr>
            <a:r>
              <a:rPr lang="en-US" altLang="zh-CN" b="1" dirty="0" smtClean="0"/>
              <a:t>     </a:t>
            </a:r>
            <a:r>
              <a:rPr lang="en-US" altLang="zh-CN" b="1" dirty="0" err="1" smtClean="0"/>
              <a:t>cout</a:t>
            </a:r>
            <a:r>
              <a:rPr lang="en-US" altLang="zh-CN" b="1" dirty="0" smtClean="0"/>
              <a:t>&lt;&lt;</a:t>
            </a:r>
            <a:r>
              <a:rPr lang="en-US" altLang="zh-CN" b="1" dirty="0" err="1" smtClean="0"/>
              <a:t>tempP</a:t>
            </a:r>
            <a:r>
              <a:rPr lang="en-US" altLang="zh-CN" b="1" dirty="0" smtClean="0"/>
              <a:t>-&gt;info&lt;&lt;'\t';	</a:t>
            </a:r>
            <a:r>
              <a:rPr lang="en-US" altLang="zh-CN" b="1" dirty="0" err="1" smtClean="0"/>
              <a:t>tempP</a:t>
            </a:r>
            <a:r>
              <a:rPr lang="en-US" altLang="zh-CN" b="1" dirty="0" smtClean="0"/>
              <a:t>=</a:t>
            </a:r>
            <a:r>
              <a:rPr lang="en-US" altLang="zh-CN" b="1" dirty="0" err="1" smtClean="0"/>
              <a:t>tempP</a:t>
            </a:r>
            <a:r>
              <a:rPr lang="en-US" altLang="zh-CN" b="1" dirty="0" smtClean="0"/>
              <a:t>-&gt;link; }</a:t>
            </a:r>
          </a:p>
          <a:p>
            <a:pPr>
              <a:buNone/>
            </a:pPr>
            <a:r>
              <a:rPr lang="en-US" altLang="zh-CN" b="1" dirty="0" smtClean="0"/>
              <a:t>    </a:t>
            </a:r>
            <a:r>
              <a:rPr lang="en-US" altLang="zh-CN" b="1" dirty="0" err="1" smtClean="0"/>
              <a:t>cout</a:t>
            </a:r>
            <a:r>
              <a:rPr lang="en-US" altLang="zh-CN" b="1" dirty="0" smtClean="0"/>
              <a:t>&lt;&lt;</a:t>
            </a:r>
            <a:r>
              <a:rPr lang="en-US" altLang="zh-CN" b="1" dirty="0" err="1" smtClean="0"/>
              <a:t>endl</a:t>
            </a:r>
            <a:r>
              <a:rPr lang="en-US" altLang="zh-CN" b="1" dirty="0" smtClean="0"/>
              <a:t>;</a:t>
            </a:r>
          </a:p>
          <a:p>
            <a:pPr>
              <a:buNone/>
            </a:pPr>
            <a:r>
              <a:rPr lang="en-US" altLang="zh-CN" b="1" dirty="0" smtClean="0"/>
              <a:t>}</a:t>
            </a:r>
            <a:endParaRPr lang="en-US" altLang="zh-CN" b="1" dirty="0"/>
          </a:p>
        </p:txBody>
      </p:sp>
    </p:spTree>
    <p:extLst>
      <p:ext uri="{BB962C8B-B14F-4D97-AF65-F5344CB8AC3E}">
        <p14:creationId xmlns:p14="http://schemas.microsoft.com/office/powerpoint/2010/main" val="15283305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2133" y="265043"/>
            <a:ext cx="7704667" cy="6148457"/>
          </a:xfrm>
        </p:spPr>
        <p:txBody>
          <a:bodyPr/>
          <a:lstStyle/>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	Node&lt;T&gt;* List&lt;T&gt;::</a:t>
            </a:r>
            <a:r>
              <a:rPr lang="en-US" altLang="zh-CN" b="1" dirty="0" err="1" smtClean="0"/>
              <a:t>CreatNode</a:t>
            </a:r>
            <a:r>
              <a:rPr lang="en-US" altLang="zh-CN" b="1" dirty="0" smtClean="0"/>
              <a:t>(T data)</a:t>
            </a:r>
          </a:p>
          <a:p>
            <a:pPr>
              <a:buNone/>
            </a:pPr>
            <a:r>
              <a:rPr lang="en-US" altLang="zh-CN" b="1" dirty="0" smtClean="0"/>
              <a:t>{</a:t>
            </a:r>
          </a:p>
          <a:p>
            <a:pPr>
              <a:buNone/>
            </a:pPr>
            <a:r>
              <a:rPr lang="en-US" altLang="zh-CN" b="1" dirty="0" smtClean="0"/>
              <a:t>	Node&lt;T&gt;*</a:t>
            </a:r>
            <a:r>
              <a:rPr lang="en-US" altLang="zh-CN" b="1" dirty="0" err="1" smtClean="0"/>
              <a:t>tempP</a:t>
            </a:r>
            <a:r>
              <a:rPr lang="en-US" altLang="zh-CN" b="1" dirty="0" smtClean="0"/>
              <a:t>=</a:t>
            </a:r>
            <a:r>
              <a:rPr lang="en-US" altLang="zh-CN" b="1" dirty="0" smtClean="0">
                <a:solidFill>
                  <a:srgbClr val="0000CC"/>
                </a:solidFill>
              </a:rPr>
              <a:t>new </a:t>
            </a:r>
            <a:r>
              <a:rPr lang="en-US" altLang="zh-CN" b="1" dirty="0" smtClean="0"/>
              <a:t>Node&lt;T&gt;(data);    </a:t>
            </a:r>
            <a:r>
              <a:rPr lang="en-US" altLang="zh-CN" b="1" dirty="0" smtClean="0">
                <a:solidFill>
                  <a:srgbClr val="0000CC"/>
                </a:solidFill>
              </a:rPr>
              <a:t>return </a:t>
            </a:r>
            <a:r>
              <a:rPr lang="en-US" altLang="zh-CN" b="1" dirty="0" err="1" smtClean="0"/>
              <a:t>tempP</a:t>
            </a:r>
            <a:r>
              <a:rPr lang="en-US" altLang="zh-CN" b="1" dirty="0" smtClean="0"/>
              <a:t>;</a:t>
            </a:r>
          </a:p>
          <a:p>
            <a:pPr>
              <a:buNone/>
            </a:pPr>
            <a:r>
              <a:rPr lang="en-US" altLang="zh-CN" b="1" dirty="0" smtClean="0"/>
              <a:t>}</a:t>
            </a:r>
          </a:p>
          <a:p>
            <a:pPr>
              <a:buNone/>
            </a:pPr>
            <a:endParaRPr lang="en-US" altLang="zh-CN" b="1" dirty="0" smtClean="0"/>
          </a:p>
          <a:p>
            <a:endParaRPr lang="zh-CN" altLang="en-US" dirty="0"/>
          </a:p>
        </p:txBody>
      </p:sp>
    </p:spTree>
    <p:extLst>
      <p:ext uri="{BB962C8B-B14F-4D97-AF65-F5344CB8AC3E}">
        <p14:creationId xmlns:p14="http://schemas.microsoft.com/office/powerpoint/2010/main" val="600324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2133" y="0"/>
            <a:ext cx="7704667" cy="6413500"/>
          </a:xfrm>
        </p:spPr>
        <p:txBody>
          <a:bodyPr>
            <a:normAutofit/>
          </a:bodyPr>
          <a:lstStyle/>
          <a:p>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T&gt;Node&lt;T&gt;* List&lt;T&gt;::</a:t>
            </a:r>
            <a:r>
              <a:rPr lang="en-US" altLang="zh-CN" b="1" dirty="0" err="1" smtClean="0"/>
              <a:t>DeleteNode</a:t>
            </a:r>
            <a:r>
              <a:rPr lang="en-US" altLang="zh-CN" b="1" dirty="0" smtClean="0"/>
              <a:t>(Node&lt;T&gt;* p)</a:t>
            </a:r>
          </a:p>
          <a:p>
            <a:pPr>
              <a:buNone/>
            </a:pPr>
            <a:r>
              <a:rPr lang="en-US" altLang="zh-CN" b="1" dirty="0" smtClean="0"/>
              <a:t>{</a:t>
            </a:r>
          </a:p>
          <a:p>
            <a:pPr>
              <a:buNone/>
            </a:pPr>
            <a:r>
              <a:rPr lang="en-US" altLang="zh-CN" b="1" dirty="0" smtClean="0"/>
              <a:t>   Node&lt;T&gt;* </a:t>
            </a:r>
            <a:r>
              <a:rPr lang="en-US" altLang="zh-CN" b="1" dirty="0" err="1" smtClean="0"/>
              <a:t>tempP</a:t>
            </a:r>
            <a:r>
              <a:rPr lang="en-US" altLang="zh-CN" b="1" dirty="0" smtClean="0"/>
              <a:t>=head;</a:t>
            </a:r>
          </a:p>
          <a:p>
            <a:pPr>
              <a:buNone/>
            </a:pPr>
            <a:r>
              <a:rPr lang="en-US" altLang="zh-CN" b="1" dirty="0" smtClean="0"/>
              <a:t>   </a:t>
            </a:r>
            <a:r>
              <a:rPr lang="en-US" altLang="zh-CN" b="1" dirty="0" smtClean="0">
                <a:solidFill>
                  <a:srgbClr val="0000CC"/>
                </a:solidFill>
              </a:rPr>
              <a:t>while</a:t>
            </a:r>
            <a:r>
              <a:rPr lang="en-US" altLang="zh-CN" b="1" dirty="0" smtClean="0"/>
              <a:t>(</a:t>
            </a:r>
            <a:r>
              <a:rPr lang="en-US" altLang="zh-CN" b="1" dirty="0" err="1" smtClean="0"/>
              <a:t>tempP</a:t>
            </a:r>
            <a:r>
              <a:rPr lang="en-US" altLang="zh-CN" b="1" dirty="0" smtClean="0"/>
              <a:t>-&gt;link!=NULL&amp;&amp;</a:t>
            </a:r>
            <a:r>
              <a:rPr lang="en-US" altLang="zh-CN" b="1" dirty="0" err="1" smtClean="0"/>
              <a:t>tempP</a:t>
            </a:r>
            <a:r>
              <a:rPr lang="en-US" altLang="zh-CN" b="1" dirty="0" smtClean="0"/>
              <a:t>-&gt;link!=p)  </a:t>
            </a:r>
            <a:r>
              <a:rPr lang="en-US" altLang="zh-CN" b="1" dirty="0" smtClean="0">
                <a:solidFill>
                  <a:schemeClr val="accent2">
                    <a:lumMod val="75000"/>
                  </a:schemeClr>
                </a:solidFill>
              </a:rPr>
              <a:t>//</a:t>
            </a:r>
            <a:r>
              <a:rPr lang="zh-CN" altLang="en-US" b="1" dirty="0" smtClean="0">
                <a:solidFill>
                  <a:schemeClr val="accent2">
                    <a:lumMod val="75000"/>
                  </a:schemeClr>
                </a:solidFill>
              </a:rPr>
              <a:t>找到</a:t>
            </a:r>
            <a:r>
              <a:rPr lang="en-US" altLang="zh-CN" b="1" dirty="0" smtClean="0">
                <a:solidFill>
                  <a:schemeClr val="accent2">
                    <a:lumMod val="75000"/>
                  </a:schemeClr>
                </a:solidFill>
              </a:rPr>
              <a:t>p</a:t>
            </a:r>
            <a:r>
              <a:rPr lang="zh-CN" altLang="en-US" b="1" dirty="0" smtClean="0">
                <a:solidFill>
                  <a:schemeClr val="accent2">
                    <a:lumMod val="75000"/>
                  </a:schemeClr>
                </a:solidFill>
              </a:rPr>
              <a:t>的位置</a:t>
            </a:r>
            <a:endParaRPr lang="en-US" altLang="zh-CN" b="1" dirty="0" smtClean="0">
              <a:solidFill>
                <a:schemeClr val="accent2">
                  <a:lumMod val="75000"/>
                </a:schemeClr>
              </a:solidFill>
            </a:endParaRPr>
          </a:p>
          <a:p>
            <a:pPr>
              <a:buNone/>
            </a:pPr>
            <a:r>
              <a:rPr lang="en-US" altLang="zh-CN" b="1" dirty="0" smtClean="0"/>
              <a:t>   </a:t>
            </a:r>
            <a:r>
              <a:rPr lang="en-US" altLang="zh-CN" b="1" dirty="0" err="1" smtClean="0"/>
              <a:t>tempP</a:t>
            </a:r>
            <a:r>
              <a:rPr lang="en-US" altLang="zh-CN" b="1" dirty="0" smtClean="0"/>
              <a:t>=</a:t>
            </a:r>
            <a:r>
              <a:rPr lang="en-US" altLang="zh-CN" b="1" dirty="0" err="1" smtClean="0"/>
              <a:t>tempP</a:t>
            </a:r>
            <a:r>
              <a:rPr lang="en-US" altLang="zh-CN" b="1" dirty="0" smtClean="0"/>
              <a:t>-&gt;link;</a:t>
            </a:r>
          </a:p>
          <a:p>
            <a:pPr>
              <a:buNone/>
            </a:pPr>
            <a:r>
              <a:rPr lang="en-US" altLang="zh-CN" b="1" dirty="0" smtClean="0"/>
              <a:t>    </a:t>
            </a:r>
            <a:r>
              <a:rPr lang="en-US" altLang="zh-CN" b="1" dirty="0" smtClean="0">
                <a:solidFill>
                  <a:srgbClr val="0000CC"/>
                </a:solidFill>
              </a:rPr>
              <a:t>if</a:t>
            </a:r>
            <a:r>
              <a:rPr lang="en-US" altLang="zh-CN" b="1" dirty="0" smtClean="0"/>
              <a:t>(</a:t>
            </a:r>
            <a:r>
              <a:rPr lang="en-US" altLang="zh-CN" b="1" dirty="0" err="1" smtClean="0"/>
              <a:t>tempP</a:t>
            </a:r>
            <a:r>
              <a:rPr lang="en-US" altLang="zh-CN" b="1" dirty="0" smtClean="0"/>
              <a:t>-&gt;link==tail) tail=</a:t>
            </a:r>
            <a:r>
              <a:rPr lang="en-US" altLang="zh-CN" b="1" dirty="0" err="1" smtClean="0"/>
              <a:t>tempP</a:t>
            </a:r>
            <a:r>
              <a:rPr lang="en-US" altLang="zh-CN" b="1" dirty="0" smtClean="0"/>
              <a:t>;</a:t>
            </a:r>
          </a:p>
          <a:p>
            <a:pPr>
              <a:buNone/>
            </a:pPr>
            <a:r>
              <a:rPr lang="en-US" altLang="zh-CN" b="1" dirty="0" smtClean="0"/>
              <a:t>    </a:t>
            </a:r>
            <a:r>
              <a:rPr lang="en-US" altLang="zh-CN" b="1" dirty="0" smtClean="0">
                <a:solidFill>
                  <a:srgbClr val="0000CC"/>
                </a:solidFill>
              </a:rPr>
              <a:t>return</a:t>
            </a:r>
            <a:r>
              <a:rPr lang="en-US" altLang="zh-CN" b="1" dirty="0" smtClean="0"/>
              <a:t> </a:t>
            </a:r>
            <a:r>
              <a:rPr lang="en-US" altLang="zh-CN" b="1" dirty="0" err="1" smtClean="0"/>
              <a:t>tempP</a:t>
            </a:r>
            <a:r>
              <a:rPr lang="en-US" altLang="zh-CN" b="1" dirty="0" smtClean="0"/>
              <a:t>-&gt;</a:t>
            </a:r>
            <a:r>
              <a:rPr lang="en-US" altLang="zh-CN" b="1" dirty="0" err="1" smtClean="0"/>
              <a:t>RemoveAfter</a:t>
            </a:r>
            <a:r>
              <a:rPr lang="en-US" altLang="zh-CN" b="1" dirty="0" smtClean="0"/>
              <a:t>(); </a:t>
            </a:r>
          </a:p>
          <a:p>
            <a:pPr>
              <a:buNone/>
            </a:pPr>
            <a:r>
              <a:rPr lang="en-US" altLang="zh-CN" b="1" dirty="0" smtClean="0"/>
              <a:t>}</a:t>
            </a:r>
          </a:p>
          <a:p>
            <a:endParaRPr lang="zh-CN" altLang="en-US" dirty="0"/>
          </a:p>
        </p:txBody>
      </p:sp>
    </p:spTree>
    <p:extLst>
      <p:ext uri="{BB962C8B-B14F-4D97-AF65-F5344CB8AC3E}">
        <p14:creationId xmlns:p14="http://schemas.microsoft.com/office/powerpoint/2010/main" val="773395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2133" y="185530"/>
            <a:ext cx="7704667" cy="6227970"/>
          </a:xfrm>
        </p:spPr>
        <p:txBody>
          <a:bodyPr>
            <a:normAutofit fontScale="92500" lnSpcReduction="10000"/>
          </a:bodyPr>
          <a:lstStyle/>
          <a:p>
            <a:pPr>
              <a:buNone/>
            </a:pPr>
            <a:r>
              <a:rPr lang="en-US" altLang="zh-CN" b="1" dirty="0" smtClean="0">
                <a:solidFill>
                  <a:srgbClr val="0000CC"/>
                </a:solidFill>
              </a:rPr>
              <a:t>template</a:t>
            </a:r>
            <a:r>
              <a:rPr lang="en-US" altLang="zh-CN" b="1" dirty="0" smtClean="0"/>
              <a:t>&lt;</a:t>
            </a:r>
            <a:r>
              <a:rPr lang="en-US" altLang="zh-CN" b="1" dirty="0" smtClean="0">
                <a:solidFill>
                  <a:srgbClr val="0000CC"/>
                </a:solidFill>
              </a:rPr>
              <a:t>typename</a:t>
            </a:r>
            <a:r>
              <a:rPr lang="en-US" altLang="zh-CN" b="1" dirty="0" smtClean="0"/>
              <a:t> T&gt;</a:t>
            </a:r>
            <a:r>
              <a:rPr lang="en-US" altLang="zh-CN" b="1" dirty="0" smtClean="0">
                <a:solidFill>
                  <a:srgbClr val="0000CC"/>
                </a:solidFill>
              </a:rPr>
              <a:t>void</a:t>
            </a:r>
            <a:r>
              <a:rPr lang="en-US" altLang="zh-CN" b="1" dirty="0" smtClean="0"/>
              <a:t> List&lt;T&gt;::</a:t>
            </a:r>
            <a:r>
              <a:rPr lang="en-US" altLang="zh-CN" b="1" dirty="0" err="1" smtClean="0"/>
              <a:t>InsertOrder</a:t>
            </a:r>
            <a:r>
              <a:rPr lang="en-US" altLang="zh-CN" b="1" dirty="0" smtClean="0"/>
              <a:t>(Node&lt;T&gt; *p){</a:t>
            </a:r>
          </a:p>
          <a:p>
            <a:pPr>
              <a:buNone/>
            </a:pPr>
            <a:r>
              <a:rPr lang="en-US" altLang="zh-CN" b="1" dirty="0" smtClean="0"/>
              <a:t>    Node&lt;T&gt; *</a:t>
            </a:r>
            <a:r>
              <a:rPr lang="en-US" altLang="zh-CN" b="1" dirty="0" err="1" smtClean="0"/>
              <a:t>tempP</a:t>
            </a:r>
            <a:r>
              <a:rPr lang="en-US" altLang="zh-CN" b="1" dirty="0" smtClean="0"/>
              <a:t>=head-&gt;link,*</a:t>
            </a:r>
            <a:r>
              <a:rPr lang="en-US" altLang="zh-CN" b="1" dirty="0" err="1" smtClean="0"/>
              <a:t>tempQ</a:t>
            </a:r>
            <a:r>
              <a:rPr lang="en-US" altLang="zh-CN" b="1" dirty="0" smtClean="0"/>
              <a:t>=head; </a:t>
            </a:r>
          </a:p>
          <a:p>
            <a:pPr>
              <a:buNone/>
            </a:pPr>
            <a:r>
              <a:rPr lang="en-US" altLang="zh-CN" b="1" dirty="0" smtClean="0">
                <a:solidFill>
                  <a:srgbClr val="0000CC"/>
                </a:solidFill>
              </a:rPr>
              <a:t>     </a:t>
            </a:r>
            <a:r>
              <a:rPr lang="en-US" altLang="zh-CN" b="1" dirty="0" smtClean="0">
                <a:solidFill>
                  <a:srgbClr val="006600"/>
                </a:solidFill>
              </a:rPr>
              <a:t>//</a:t>
            </a:r>
            <a:r>
              <a:rPr lang="en-US" altLang="zh-CN" b="1" dirty="0" err="1" smtClean="0">
                <a:solidFill>
                  <a:srgbClr val="006600"/>
                </a:solidFill>
              </a:rPr>
              <a:t>tempQ</a:t>
            </a:r>
            <a:r>
              <a:rPr lang="zh-CN" altLang="en-US" b="1" dirty="0" smtClean="0">
                <a:solidFill>
                  <a:srgbClr val="006600"/>
                </a:solidFill>
              </a:rPr>
              <a:t>指向</a:t>
            </a:r>
            <a:r>
              <a:rPr lang="en-US" altLang="zh-CN" b="1" dirty="0" err="1" smtClean="0">
                <a:solidFill>
                  <a:srgbClr val="006600"/>
                </a:solidFill>
              </a:rPr>
              <a:t>tempP</a:t>
            </a:r>
            <a:r>
              <a:rPr lang="zh-CN" altLang="en-US" b="1" dirty="0" smtClean="0">
                <a:solidFill>
                  <a:srgbClr val="006600"/>
                </a:solidFill>
              </a:rPr>
              <a:t>前面的一个结点</a:t>
            </a:r>
          </a:p>
          <a:p>
            <a:pPr>
              <a:buNone/>
            </a:pPr>
            <a:r>
              <a:rPr lang="zh-CN" altLang="en-US" b="1" dirty="0" smtClean="0">
                <a:solidFill>
                  <a:srgbClr val="0000CC"/>
                </a:solidFill>
              </a:rPr>
              <a:t>    </a:t>
            </a:r>
            <a:r>
              <a:rPr lang="en-US" altLang="zh-CN" b="1" dirty="0" smtClean="0">
                <a:solidFill>
                  <a:srgbClr val="0000CC"/>
                </a:solidFill>
              </a:rPr>
              <a:t>while</a:t>
            </a:r>
            <a:r>
              <a:rPr lang="en-US" altLang="zh-CN" b="1" dirty="0" smtClean="0"/>
              <a:t>(</a:t>
            </a:r>
            <a:r>
              <a:rPr lang="en-US" altLang="zh-CN" b="1" dirty="0" err="1" smtClean="0"/>
              <a:t>tempP</a:t>
            </a:r>
            <a:r>
              <a:rPr lang="en-US" altLang="zh-CN" b="1" dirty="0" smtClean="0"/>
              <a:t>!=NULL){</a:t>
            </a:r>
          </a:p>
          <a:p>
            <a:pPr>
              <a:buNone/>
            </a:pPr>
            <a:r>
              <a:rPr lang="en-US" altLang="zh-CN" b="1" dirty="0" smtClean="0"/>
              <a:t>      </a:t>
            </a:r>
            <a:r>
              <a:rPr lang="en-US" altLang="zh-CN" b="1" dirty="0" smtClean="0">
                <a:solidFill>
                  <a:srgbClr val="0000CC"/>
                </a:solidFill>
              </a:rPr>
              <a:t>if</a:t>
            </a:r>
            <a:r>
              <a:rPr lang="en-US" altLang="zh-CN" b="1" dirty="0" smtClean="0"/>
              <a:t>(p-&gt;info&lt;</a:t>
            </a:r>
            <a:r>
              <a:rPr lang="en-US" altLang="zh-CN" b="1" dirty="0" err="1" smtClean="0"/>
              <a:t>tempP</a:t>
            </a:r>
            <a:r>
              <a:rPr lang="en-US" altLang="zh-CN" b="1" dirty="0" smtClean="0"/>
              <a:t>-&gt;info)break; </a:t>
            </a:r>
          </a:p>
          <a:p>
            <a:pPr>
              <a:buNone/>
            </a:pP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找第一个比插入结点大的结点，由</a:t>
            </a:r>
            <a:r>
              <a:rPr lang="en-US" altLang="zh-CN" b="1" dirty="0" err="1" smtClean="0">
                <a:solidFill>
                  <a:srgbClr val="006600"/>
                </a:solidFill>
              </a:rPr>
              <a:t>tempP</a:t>
            </a:r>
            <a:r>
              <a:rPr lang="zh-CN" altLang="en-US" b="1" dirty="0" smtClean="0">
                <a:solidFill>
                  <a:srgbClr val="006600"/>
                </a:solidFill>
              </a:rPr>
              <a:t>指向</a:t>
            </a:r>
          </a:p>
          <a:p>
            <a:pPr>
              <a:buNone/>
            </a:pPr>
            <a:r>
              <a:rPr lang="zh-CN" altLang="en-US" b="1" dirty="0" smtClean="0">
                <a:solidFill>
                  <a:srgbClr val="0000CC"/>
                </a:solidFill>
              </a:rPr>
              <a:t>      </a:t>
            </a:r>
            <a:r>
              <a:rPr lang="en-US" altLang="zh-CN" b="1" dirty="0" err="1" smtClean="0"/>
              <a:t>tempQ</a:t>
            </a:r>
            <a:r>
              <a:rPr lang="en-US" altLang="zh-CN" b="1" dirty="0" smtClean="0"/>
              <a:t>=</a:t>
            </a:r>
            <a:r>
              <a:rPr lang="en-US" altLang="zh-CN" b="1" dirty="0" err="1" smtClean="0"/>
              <a:t>tempP</a:t>
            </a:r>
            <a:r>
              <a:rPr lang="en-US" altLang="zh-CN" b="1" dirty="0" smtClean="0"/>
              <a:t>; </a:t>
            </a:r>
            <a:r>
              <a:rPr lang="en-US" altLang="zh-CN" b="1" dirty="0" err="1" smtClean="0"/>
              <a:t>tempP</a:t>
            </a:r>
            <a:r>
              <a:rPr lang="en-US" altLang="zh-CN" b="1" dirty="0" smtClean="0"/>
              <a:t>=</a:t>
            </a:r>
            <a:r>
              <a:rPr lang="en-US" altLang="zh-CN" b="1" dirty="0" err="1" smtClean="0"/>
              <a:t>tempP</a:t>
            </a:r>
            <a:r>
              <a:rPr lang="en-US" altLang="zh-CN" b="1" dirty="0" smtClean="0"/>
              <a:t>-&gt;link; }</a:t>
            </a:r>
          </a:p>
          <a:p>
            <a:pPr>
              <a:buNone/>
            </a:pPr>
            <a:r>
              <a:rPr lang="en-US" altLang="zh-CN" b="1" dirty="0" smtClean="0"/>
              <a:t>	    </a:t>
            </a:r>
            <a:r>
              <a:rPr lang="en-US" altLang="zh-CN" b="1" dirty="0" err="1" smtClean="0"/>
              <a:t>tempQ</a:t>
            </a:r>
            <a:r>
              <a:rPr lang="en-US" altLang="zh-CN" b="1" dirty="0" smtClean="0"/>
              <a:t>-&gt;</a:t>
            </a:r>
            <a:r>
              <a:rPr lang="en-US" altLang="zh-CN" b="1" dirty="0" err="1" smtClean="0"/>
              <a:t>InsertAfter</a:t>
            </a:r>
            <a:r>
              <a:rPr lang="en-US" altLang="zh-CN" b="1" dirty="0" smtClean="0"/>
              <a:t>(p);</a:t>
            </a:r>
          </a:p>
          <a:p>
            <a:pPr>
              <a:buNone/>
            </a:pPr>
            <a:r>
              <a:rPr lang="en-US" altLang="zh-CN" b="1" dirty="0" smtClean="0">
                <a:solidFill>
                  <a:srgbClr val="0000CC"/>
                </a:solidFill>
              </a:rPr>
              <a:t>      </a:t>
            </a:r>
            <a:r>
              <a:rPr lang="en-US" altLang="zh-CN" b="1" dirty="0" smtClean="0">
                <a:solidFill>
                  <a:srgbClr val="006600"/>
                </a:solidFill>
              </a:rPr>
              <a:t>//</a:t>
            </a:r>
            <a:r>
              <a:rPr lang="zh-CN" altLang="en-US" b="1" dirty="0" smtClean="0">
                <a:solidFill>
                  <a:srgbClr val="006600"/>
                </a:solidFill>
              </a:rPr>
              <a:t>插在</a:t>
            </a:r>
            <a:r>
              <a:rPr lang="en-US" altLang="zh-CN" b="1" dirty="0" err="1" smtClean="0">
                <a:solidFill>
                  <a:srgbClr val="006600"/>
                </a:solidFill>
              </a:rPr>
              <a:t>tempP</a:t>
            </a:r>
            <a:r>
              <a:rPr lang="zh-CN" altLang="en-US" b="1" dirty="0" smtClean="0">
                <a:solidFill>
                  <a:srgbClr val="006600"/>
                </a:solidFill>
              </a:rPr>
              <a:t>指向结点之前，</a:t>
            </a:r>
            <a:r>
              <a:rPr lang="en-US" altLang="zh-CN" b="1" dirty="0" err="1" smtClean="0">
                <a:solidFill>
                  <a:srgbClr val="006600"/>
                </a:solidFill>
              </a:rPr>
              <a:t>tempQ</a:t>
            </a:r>
            <a:r>
              <a:rPr lang="zh-CN" altLang="en-US" b="1" dirty="0" smtClean="0">
                <a:solidFill>
                  <a:srgbClr val="006600"/>
                </a:solidFill>
              </a:rPr>
              <a:t>之后</a:t>
            </a:r>
          </a:p>
          <a:p>
            <a:pPr>
              <a:buNone/>
            </a:pPr>
            <a:r>
              <a:rPr lang="zh-CN" altLang="en-US" b="1" dirty="0" smtClean="0">
                <a:solidFill>
                  <a:srgbClr val="0000CC"/>
                </a:solidFill>
              </a:rPr>
              <a:t>    </a:t>
            </a:r>
            <a:r>
              <a:rPr lang="en-US" altLang="zh-CN" b="1" dirty="0" smtClean="0">
                <a:solidFill>
                  <a:srgbClr val="0000CC"/>
                </a:solidFill>
              </a:rPr>
              <a:t>if</a:t>
            </a:r>
            <a:r>
              <a:rPr lang="en-US" altLang="zh-CN" b="1" dirty="0" smtClean="0"/>
              <a:t>(tail==</a:t>
            </a:r>
            <a:r>
              <a:rPr lang="en-US" altLang="zh-CN" b="1" dirty="0" err="1" smtClean="0"/>
              <a:t>tempQ</a:t>
            </a:r>
            <a:r>
              <a:rPr lang="en-US" altLang="zh-CN" b="1" dirty="0" smtClean="0"/>
              <a:t>) tail=</a:t>
            </a:r>
            <a:r>
              <a:rPr lang="en-US" altLang="zh-CN" b="1" dirty="0" err="1" smtClean="0"/>
              <a:t>tempQ</a:t>
            </a:r>
            <a:r>
              <a:rPr lang="en-US" altLang="zh-CN" b="1" dirty="0" smtClean="0"/>
              <a:t>-&gt;link;}</a:t>
            </a:r>
          </a:p>
          <a:p>
            <a:endParaRPr lang="zh-CN" altLang="en-US" dirty="0"/>
          </a:p>
        </p:txBody>
      </p:sp>
    </p:spTree>
    <p:extLst>
      <p:ext uri="{BB962C8B-B14F-4D97-AF65-F5344CB8AC3E}">
        <p14:creationId xmlns:p14="http://schemas.microsoft.com/office/powerpoint/2010/main" val="1884363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468313" y="1989138"/>
            <a:ext cx="7991475" cy="3785652"/>
          </a:xfrm>
          <a:prstGeom prst="rect">
            <a:avLst/>
          </a:prstGeom>
          <a:noFill/>
          <a:ln w="9525">
            <a:noFill/>
            <a:miter lim="800000"/>
            <a:headEnd/>
            <a:tailEnd/>
          </a:ln>
          <a:effectLst/>
        </p:spPr>
        <p:txBody>
          <a:bodyPr>
            <a:spAutoFit/>
          </a:bodyPr>
          <a:lstStyle/>
          <a:p>
            <a:pPr lvl="1" algn="just">
              <a:spcBef>
                <a:spcPct val="50000"/>
              </a:spcBef>
            </a:pPr>
            <a:r>
              <a:rPr kumimoji="1" lang="en-US" altLang="zh-CN" sz="2400" b="1" dirty="0">
                <a:latin typeface="+mj-ea"/>
                <a:ea typeface="+mj-ea"/>
              </a:rPr>
              <a:t>【</a:t>
            </a:r>
            <a:r>
              <a:rPr kumimoji="1" lang="zh-CN" altLang="en-US" sz="2400" b="1" dirty="0">
                <a:latin typeface="+mj-ea"/>
                <a:ea typeface="+mj-ea"/>
              </a:rPr>
              <a:t>例</a:t>
            </a:r>
            <a:r>
              <a:rPr kumimoji="1" lang="en-US" altLang="zh-CN" sz="2400" b="1" dirty="0">
                <a:latin typeface="+mj-ea"/>
                <a:ea typeface="+mj-ea"/>
              </a:rPr>
              <a:t>7.5】</a:t>
            </a:r>
            <a:r>
              <a:rPr kumimoji="1" lang="zh-CN" altLang="en-US" sz="2400" b="1" dirty="0">
                <a:latin typeface="+mj-ea"/>
                <a:ea typeface="+mj-ea"/>
              </a:rPr>
              <a:t>由键盘输入</a:t>
            </a:r>
            <a:r>
              <a:rPr kumimoji="1" lang="en-US" altLang="zh-CN" sz="2400" b="1" dirty="0">
                <a:latin typeface="+mj-ea"/>
                <a:ea typeface="+mj-ea"/>
              </a:rPr>
              <a:t>16</a:t>
            </a:r>
            <a:r>
              <a:rPr kumimoji="1" lang="zh-CN" altLang="en-US" sz="2400" b="1" dirty="0">
                <a:latin typeface="+mj-ea"/>
                <a:ea typeface="+mj-ea"/>
              </a:rPr>
              <a:t>个整数，以这些整数作为结点数据，生成两个链表，一个向前生成，一个向后生成，输出两个表。然后给出一个整数在一个链表中查找，找到后删除它，再输出该表。清空该表，再按升序生成链表并输出。</a:t>
            </a:r>
          </a:p>
          <a:p>
            <a:pPr lvl="1">
              <a:spcBef>
                <a:spcPct val="50000"/>
              </a:spcBef>
            </a:pPr>
            <a:r>
              <a:rPr lang="zh-CN" altLang="en-US" sz="2400" b="1" dirty="0">
                <a:solidFill>
                  <a:srgbClr val="006600"/>
                </a:solidFill>
                <a:latin typeface="+mj-ea"/>
                <a:ea typeface="+mj-ea"/>
              </a:rPr>
              <a:t>在本例中程序只需调用类模板中的成员函数就可以完成所有链表操作。</a:t>
            </a:r>
          </a:p>
          <a:p>
            <a:pPr lvl="1">
              <a:spcBef>
                <a:spcPct val="50000"/>
              </a:spcBef>
            </a:pPr>
            <a:r>
              <a:rPr kumimoji="1" lang="en-US" altLang="zh-CN" sz="2400" b="1" dirty="0">
                <a:latin typeface="+mj-ea"/>
                <a:ea typeface="+mj-ea"/>
              </a:rPr>
              <a:t>【</a:t>
            </a:r>
            <a:r>
              <a:rPr kumimoji="1" lang="zh-CN" altLang="en-US" sz="2400" b="1" dirty="0">
                <a:latin typeface="+mj-ea"/>
                <a:ea typeface="+mj-ea"/>
              </a:rPr>
              <a:t>例</a:t>
            </a:r>
            <a:r>
              <a:rPr kumimoji="1" lang="en-US" altLang="zh-CN" sz="2400" b="1" dirty="0">
                <a:latin typeface="+mj-ea"/>
                <a:ea typeface="+mj-ea"/>
              </a:rPr>
              <a:t>7.6】</a:t>
            </a:r>
            <a:r>
              <a:rPr kumimoji="1" lang="zh-CN" altLang="en-US" sz="2400" b="1" dirty="0">
                <a:latin typeface="+mj-ea"/>
                <a:ea typeface="+mj-ea"/>
              </a:rPr>
              <a:t>以学生类作为链表的数据类，完成学生档案的管理。</a:t>
            </a:r>
          </a:p>
        </p:txBody>
      </p:sp>
      <p:sp>
        <p:nvSpPr>
          <p:cNvPr id="7" name="标题 6"/>
          <p:cNvSpPr>
            <a:spLocks noGrp="1"/>
          </p:cNvSpPr>
          <p:nvPr>
            <p:ph type="title"/>
          </p:nvPr>
        </p:nvSpPr>
        <p:spPr/>
        <p:txBody>
          <a:bodyPr/>
          <a:lstStyle/>
          <a:p>
            <a:r>
              <a:rPr lang="zh-CN" altLang="en-US" dirty="0" smtClean="0">
                <a:solidFill>
                  <a:srgbClr val="663300"/>
                </a:solidFill>
              </a:rPr>
              <a:t>单链表类型模板的应用</a:t>
            </a:r>
            <a:endParaRPr lang="zh-CN" altLang="en-US" dirty="0"/>
          </a:p>
        </p:txBody>
      </p:sp>
    </p:spTree>
    <p:extLst>
      <p:ext uri="{BB962C8B-B14F-4D97-AF65-F5344CB8AC3E}">
        <p14:creationId xmlns:p14="http://schemas.microsoft.com/office/powerpoint/2010/main" val="1559380398"/>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例：链表类模板的简单应用</a:t>
            </a:r>
            <a:endParaRPr lang="zh-CN" altLang="en-US" dirty="0"/>
          </a:p>
        </p:txBody>
      </p:sp>
      <p:sp>
        <p:nvSpPr>
          <p:cNvPr id="3" name="内容占位符 2"/>
          <p:cNvSpPr>
            <a:spLocks noGrp="1"/>
          </p:cNvSpPr>
          <p:nvPr>
            <p:ph idx="1"/>
          </p:nvPr>
        </p:nvSpPr>
        <p:spPr>
          <a:xfrm>
            <a:off x="982133" y="1338471"/>
            <a:ext cx="7704667" cy="5102086"/>
          </a:xfrm>
        </p:spPr>
        <p:txBody>
          <a:bodyPr>
            <a:normAutofit fontScale="77500" lnSpcReduction="20000"/>
          </a:bodyPr>
          <a:lstStyle/>
          <a:p>
            <a:pPr>
              <a:buNone/>
            </a:pPr>
            <a:r>
              <a:rPr lang="en-US" altLang="zh-CN" b="1" dirty="0" smtClean="0">
                <a:solidFill>
                  <a:srgbClr val="0000CC"/>
                </a:solidFill>
              </a:rPr>
              <a:t>void</a:t>
            </a:r>
            <a:r>
              <a:rPr lang="en-US" altLang="zh-CN" b="1" dirty="0" smtClean="0"/>
              <a:t> main(){</a:t>
            </a:r>
          </a:p>
          <a:p>
            <a:pPr>
              <a:buNone/>
            </a:pPr>
            <a:r>
              <a:rPr lang="en-US" altLang="zh-CN" b="1" dirty="0" smtClean="0"/>
              <a:t>    Node&lt;int&gt; * P1;</a:t>
            </a:r>
          </a:p>
          <a:p>
            <a:pPr>
              <a:buNone/>
            </a:pPr>
            <a:r>
              <a:rPr lang="en-US" altLang="zh-CN" b="1" dirty="0" smtClean="0"/>
              <a:t>    List&lt;int&gt; list1,list2;</a:t>
            </a:r>
          </a:p>
          <a:p>
            <a:pPr>
              <a:buNone/>
            </a:pPr>
            <a:r>
              <a:rPr lang="en-US" altLang="zh-CN" b="1" dirty="0" smtClean="0"/>
              <a:t>    </a:t>
            </a:r>
            <a:r>
              <a:rPr lang="en-US" altLang="zh-CN" b="1" dirty="0" smtClean="0">
                <a:solidFill>
                  <a:srgbClr val="0000CC"/>
                </a:solidFill>
              </a:rPr>
              <a:t>int</a:t>
            </a:r>
            <a:r>
              <a:rPr lang="en-US" altLang="zh-CN" b="1" dirty="0" smtClean="0"/>
              <a:t> a[16],</a:t>
            </a:r>
            <a:r>
              <a:rPr lang="en-US" altLang="zh-CN" b="1" dirty="0" err="1" smtClean="0"/>
              <a:t>i,j</a:t>
            </a:r>
            <a:r>
              <a:rPr lang="en-US" altLang="zh-CN" b="1" dirty="0" smtClean="0"/>
              <a:t>;</a:t>
            </a:r>
          </a:p>
          <a:p>
            <a:pPr>
              <a:buNone/>
            </a:pPr>
            <a:r>
              <a:rPr lang="en-US" altLang="zh-CN" b="1" dirty="0" smtClean="0"/>
              <a:t>    </a:t>
            </a:r>
            <a:r>
              <a:rPr lang="en-US" altLang="zh-CN" b="1" dirty="0" smtClean="0">
                <a:solidFill>
                  <a:srgbClr val="0000CC"/>
                </a:solidFill>
              </a:rPr>
              <a:t>for</a:t>
            </a:r>
            <a:r>
              <a:rPr lang="en-US" altLang="zh-CN" b="1" dirty="0" smtClean="0"/>
              <a:t>(</a:t>
            </a:r>
            <a:r>
              <a:rPr lang="en-US" altLang="zh-CN" b="1" dirty="0" err="1" smtClean="0"/>
              <a:t>i</a:t>
            </a:r>
            <a:r>
              <a:rPr lang="en-US" altLang="zh-CN" b="1" dirty="0" smtClean="0"/>
              <a:t>=0;i&lt;16;i++) </a:t>
            </a:r>
            <a:r>
              <a:rPr lang="en-US" altLang="zh-CN" b="1" dirty="0" err="1" smtClean="0"/>
              <a:t>cin</a:t>
            </a:r>
            <a:r>
              <a:rPr lang="en-US" altLang="zh-CN" b="1" dirty="0" smtClean="0"/>
              <a:t>&gt;&gt;a[</a:t>
            </a:r>
            <a:r>
              <a:rPr lang="en-US" altLang="zh-CN" b="1" dirty="0" err="1" smtClean="0"/>
              <a:t>i</a:t>
            </a:r>
            <a:r>
              <a:rPr lang="en-US" altLang="zh-CN" b="1" dirty="0" smtClean="0"/>
              <a:t>];  </a:t>
            </a:r>
            <a:r>
              <a:rPr lang="en-US" altLang="zh-CN" b="1" dirty="0" smtClean="0">
                <a:solidFill>
                  <a:srgbClr val="006600"/>
                </a:solidFill>
              </a:rPr>
              <a:t>//</a:t>
            </a:r>
            <a:r>
              <a:rPr lang="zh-CN" altLang="en-US" b="1" dirty="0" smtClean="0">
                <a:solidFill>
                  <a:srgbClr val="006600"/>
                </a:solidFill>
              </a:rPr>
              <a:t>随机输入</a:t>
            </a:r>
            <a:r>
              <a:rPr lang="en-US" altLang="zh-CN" b="1" dirty="0" smtClean="0">
                <a:solidFill>
                  <a:srgbClr val="006600"/>
                </a:solidFill>
              </a:rPr>
              <a:t>16</a:t>
            </a:r>
            <a:r>
              <a:rPr lang="zh-CN" altLang="en-US" b="1" dirty="0" smtClean="0">
                <a:solidFill>
                  <a:srgbClr val="006600"/>
                </a:solidFill>
              </a:rPr>
              <a:t>个整数</a:t>
            </a:r>
          </a:p>
          <a:p>
            <a:pPr>
              <a:buNone/>
            </a:pPr>
            <a:r>
              <a:rPr lang="zh-CN" altLang="en-US" b="1" dirty="0" smtClean="0"/>
              <a:t>   </a:t>
            </a:r>
            <a:r>
              <a:rPr lang="zh-CN" altLang="en-US" b="1" dirty="0" smtClean="0">
                <a:solidFill>
                  <a:srgbClr val="0000CC"/>
                </a:solidFill>
              </a:rPr>
              <a:t> </a:t>
            </a:r>
            <a:r>
              <a:rPr lang="en-US" altLang="zh-CN" b="1" dirty="0" smtClean="0">
                <a:solidFill>
                  <a:srgbClr val="0000CC"/>
                </a:solidFill>
              </a:rPr>
              <a:t>for</a:t>
            </a:r>
            <a:r>
              <a:rPr lang="en-US" altLang="zh-CN" b="1" dirty="0" smtClean="0"/>
              <a:t>(</a:t>
            </a:r>
            <a:r>
              <a:rPr lang="en-US" altLang="zh-CN" b="1" dirty="0" err="1" smtClean="0"/>
              <a:t>i</a:t>
            </a:r>
            <a:r>
              <a:rPr lang="en-US" altLang="zh-CN" b="1" dirty="0" smtClean="0"/>
              <a:t>=0;i&lt;16;i++){</a:t>
            </a:r>
          </a:p>
          <a:p>
            <a:pPr>
              <a:buNone/>
            </a:pPr>
            <a:r>
              <a:rPr lang="en-US" altLang="zh-CN" b="1" dirty="0" smtClean="0"/>
              <a:t>	P1=list1.CreatNode(a[</a:t>
            </a:r>
            <a:r>
              <a:rPr lang="en-US" altLang="zh-CN" b="1" dirty="0" err="1" smtClean="0"/>
              <a:t>i</a:t>
            </a:r>
            <a:r>
              <a:rPr lang="en-US" altLang="zh-CN" b="1" dirty="0" smtClean="0"/>
              <a:t>]); list1.InsertFront(P1); </a:t>
            </a:r>
            <a:r>
              <a:rPr lang="en-US" altLang="zh-CN" b="1" dirty="0" smtClean="0">
                <a:solidFill>
                  <a:srgbClr val="006600"/>
                </a:solidFill>
              </a:rPr>
              <a:t>//</a:t>
            </a:r>
            <a:r>
              <a:rPr lang="zh-CN" altLang="en-US" b="1" dirty="0" smtClean="0">
                <a:solidFill>
                  <a:srgbClr val="006600"/>
                </a:solidFill>
              </a:rPr>
              <a:t>向前生成</a:t>
            </a:r>
            <a:r>
              <a:rPr lang="en-US" altLang="zh-CN" b="1" dirty="0" smtClean="0">
                <a:solidFill>
                  <a:srgbClr val="006600"/>
                </a:solidFill>
              </a:rPr>
              <a:t>list1</a:t>
            </a:r>
          </a:p>
          <a:p>
            <a:pPr>
              <a:buNone/>
            </a:pPr>
            <a:r>
              <a:rPr lang="en-US" altLang="zh-CN" b="1" dirty="0" smtClean="0"/>
              <a:t>	P1=list2.CreatNode(a[</a:t>
            </a:r>
            <a:r>
              <a:rPr lang="en-US" altLang="zh-CN" b="1" dirty="0" err="1" smtClean="0"/>
              <a:t>i</a:t>
            </a:r>
            <a:r>
              <a:rPr lang="en-US" altLang="zh-CN" b="1" dirty="0" smtClean="0"/>
              <a:t>]); list2.InsertRear(P1); } </a:t>
            </a:r>
            <a:r>
              <a:rPr lang="en-US" altLang="zh-CN" b="1" dirty="0" smtClean="0">
                <a:solidFill>
                  <a:srgbClr val="006600"/>
                </a:solidFill>
              </a:rPr>
              <a:t>//</a:t>
            </a:r>
            <a:r>
              <a:rPr lang="zh-CN" altLang="en-US" b="1" dirty="0" smtClean="0">
                <a:solidFill>
                  <a:srgbClr val="006600"/>
                </a:solidFill>
              </a:rPr>
              <a:t>向后生成</a:t>
            </a:r>
            <a:r>
              <a:rPr lang="en-US" altLang="zh-CN" b="1" dirty="0" smtClean="0">
                <a:solidFill>
                  <a:srgbClr val="006600"/>
                </a:solidFill>
              </a:rPr>
              <a:t>list2</a:t>
            </a:r>
            <a:endParaRPr lang="en-US" altLang="zh-CN" b="1" dirty="0" smtClean="0"/>
          </a:p>
          <a:p>
            <a:pPr>
              <a:buNone/>
            </a:pPr>
            <a:r>
              <a:rPr lang="en-US" altLang="zh-CN" b="1" dirty="0" smtClean="0"/>
              <a:t>    list1.PrintList();</a:t>
            </a:r>
          </a:p>
          <a:p>
            <a:pPr>
              <a:buNone/>
            </a:pPr>
            <a:r>
              <a:rPr lang="en-US" altLang="zh-CN" b="1" dirty="0" smtClean="0"/>
              <a:t>    </a:t>
            </a:r>
            <a:r>
              <a:rPr lang="en-US" altLang="zh-CN" b="1" dirty="0" err="1" smtClean="0"/>
              <a:t>cout</a:t>
            </a:r>
            <a:r>
              <a:rPr lang="en-US" altLang="zh-CN" b="1" dirty="0" smtClean="0"/>
              <a:t>&lt;&lt;"list1</a:t>
            </a:r>
            <a:r>
              <a:rPr lang="zh-CN" altLang="en-US" b="1" dirty="0" smtClean="0"/>
              <a:t>长度：</a:t>
            </a:r>
            <a:r>
              <a:rPr lang="en-US" altLang="zh-CN" b="1" dirty="0" smtClean="0"/>
              <a:t>"&lt;&lt;list1.Length()&lt;&lt;</a:t>
            </a:r>
            <a:r>
              <a:rPr lang="en-US" altLang="zh-CN" b="1" dirty="0" err="1" smtClean="0"/>
              <a:t>endl</a:t>
            </a:r>
            <a:r>
              <a:rPr lang="en-US" altLang="zh-CN" b="1" dirty="0" smtClean="0"/>
              <a:t>;</a:t>
            </a:r>
          </a:p>
          <a:p>
            <a:pPr>
              <a:buNone/>
            </a:pPr>
            <a:r>
              <a:rPr lang="en-US" altLang="zh-CN" b="1" dirty="0" smtClean="0"/>
              <a:t>    list2.PrintList();</a:t>
            </a:r>
          </a:p>
          <a:p>
            <a:endParaRPr lang="zh-CN" altLang="en-US" dirty="0"/>
          </a:p>
        </p:txBody>
      </p:sp>
    </p:spTree>
    <p:extLst>
      <p:ext uri="{BB962C8B-B14F-4D97-AF65-F5344CB8AC3E}">
        <p14:creationId xmlns:p14="http://schemas.microsoft.com/office/powerpoint/2010/main" val="615921198"/>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2133" y="198783"/>
            <a:ext cx="7704667" cy="6214717"/>
          </a:xfrm>
        </p:spPr>
        <p:txBody>
          <a:bodyPr>
            <a:normAutofit fontScale="85000" lnSpcReduction="20000"/>
          </a:bodyPr>
          <a:lstStyle/>
          <a:p>
            <a:pPr>
              <a:buNone/>
            </a:pPr>
            <a:r>
              <a:rPr lang="en-US" altLang="zh-CN" dirty="0" smtClean="0"/>
              <a:t>	 </a:t>
            </a:r>
            <a:r>
              <a:rPr lang="en-US" altLang="zh-CN" b="1" dirty="0" err="1" smtClean="0"/>
              <a:t>cout</a:t>
            </a:r>
            <a:r>
              <a:rPr lang="en-US" altLang="zh-CN" b="1" dirty="0" smtClean="0"/>
              <a:t>&lt;&lt;"</a:t>
            </a:r>
            <a:r>
              <a:rPr lang="zh-CN" altLang="en-US" b="1" dirty="0" smtClean="0"/>
              <a:t>请输入一个要求删除的整数</a:t>
            </a:r>
            <a:r>
              <a:rPr lang="en-US" altLang="zh-CN" b="1" dirty="0" smtClean="0"/>
              <a:t>"&lt;&lt;</a:t>
            </a:r>
            <a:r>
              <a:rPr lang="en-US" altLang="zh-CN" b="1" dirty="0" err="1" smtClean="0"/>
              <a:t>endl</a:t>
            </a:r>
            <a:r>
              <a:rPr lang="en-US" altLang="zh-CN" b="1" dirty="0" smtClean="0"/>
              <a:t>;</a:t>
            </a:r>
          </a:p>
          <a:p>
            <a:pPr>
              <a:buNone/>
            </a:pPr>
            <a:r>
              <a:rPr lang="en-US" altLang="zh-CN" b="1" dirty="0" smtClean="0"/>
              <a:t>    </a:t>
            </a:r>
            <a:r>
              <a:rPr lang="en-US" altLang="zh-CN" b="1" dirty="0" err="1" smtClean="0"/>
              <a:t>cin</a:t>
            </a:r>
            <a:r>
              <a:rPr lang="en-US" altLang="zh-CN" b="1" dirty="0" smtClean="0"/>
              <a:t>&gt;&gt;j;</a:t>
            </a:r>
          </a:p>
          <a:p>
            <a:pPr>
              <a:buNone/>
            </a:pPr>
            <a:r>
              <a:rPr lang="en-US" altLang="zh-CN" b="1" dirty="0" smtClean="0"/>
              <a:t>    P1=list1.Find(j);</a:t>
            </a:r>
          </a:p>
          <a:p>
            <a:pPr>
              <a:buNone/>
            </a:pPr>
            <a:r>
              <a:rPr lang="en-US" altLang="zh-CN" b="1" dirty="0" smtClean="0"/>
              <a:t>    </a:t>
            </a:r>
            <a:r>
              <a:rPr lang="en-US" altLang="zh-CN" b="1" dirty="0" smtClean="0">
                <a:solidFill>
                  <a:srgbClr val="0000CC"/>
                </a:solidFill>
              </a:rPr>
              <a:t>if</a:t>
            </a:r>
            <a:r>
              <a:rPr lang="en-US" altLang="zh-CN" b="1" dirty="0" smtClean="0"/>
              <a:t>(P1!=NULL){</a:t>
            </a:r>
          </a:p>
          <a:p>
            <a:pPr>
              <a:buNone/>
            </a:pPr>
            <a:r>
              <a:rPr lang="en-US" altLang="zh-CN" b="1" dirty="0" smtClean="0"/>
              <a:t>		P1=list1.DeleteNode(P1);</a:t>
            </a:r>
          </a:p>
          <a:p>
            <a:pPr>
              <a:buNone/>
            </a:pPr>
            <a:r>
              <a:rPr lang="en-US" altLang="zh-CN" b="1" dirty="0" smtClean="0"/>
              <a:t>		</a:t>
            </a:r>
            <a:r>
              <a:rPr lang="en-US" altLang="zh-CN" b="1" dirty="0" smtClean="0">
                <a:solidFill>
                  <a:srgbClr val="0000CC"/>
                </a:solidFill>
              </a:rPr>
              <a:t>delete </a:t>
            </a:r>
            <a:r>
              <a:rPr lang="en-US" altLang="zh-CN" b="1" dirty="0" smtClean="0"/>
              <a:t>P1;</a:t>
            </a:r>
          </a:p>
          <a:p>
            <a:pPr>
              <a:buNone/>
            </a:pPr>
            <a:r>
              <a:rPr lang="en-US" altLang="zh-CN" b="1" dirty="0" smtClean="0"/>
              <a:t>		list1.PrintList();</a:t>
            </a:r>
          </a:p>
          <a:p>
            <a:pPr>
              <a:buNone/>
            </a:pPr>
            <a:r>
              <a:rPr lang="en-US" altLang="zh-CN" b="1" dirty="0" smtClean="0"/>
              <a:t>		</a:t>
            </a:r>
            <a:r>
              <a:rPr lang="en-US" altLang="zh-CN" b="1" dirty="0" err="1" smtClean="0"/>
              <a:t>cout</a:t>
            </a:r>
            <a:r>
              <a:rPr lang="en-US" altLang="zh-CN" b="1" dirty="0" smtClean="0"/>
              <a:t>&lt;&lt;"list1</a:t>
            </a:r>
            <a:r>
              <a:rPr lang="zh-CN" altLang="en-US" b="1" dirty="0" smtClean="0"/>
              <a:t>长度：</a:t>
            </a:r>
            <a:r>
              <a:rPr lang="en-US" altLang="zh-CN" b="1" dirty="0" smtClean="0"/>
              <a:t>"&lt;&lt;list1.Length()&lt;&lt;</a:t>
            </a:r>
            <a:r>
              <a:rPr lang="en-US" altLang="zh-CN" b="1" dirty="0" err="1" smtClean="0"/>
              <a:t>endl</a:t>
            </a:r>
            <a:r>
              <a:rPr lang="en-US" altLang="zh-CN" b="1" dirty="0" smtClean="0"/>
              <a:t>; }</a:t>
            </a:r>
          </a:p>
          <a:p>
            <a:pPr>
              <a:buNone/>
            </a:pPr>
            <a:r>
              <a:rPr lang="en-US" altLang="zh-CN" b="1" dirty="0" smtClean="0"/>
              <a:t>    </a:t>
            </a:r>
            <a:r>
              <a:rPr lang="en-US" altLang="zh-CN" b="1" dirty="0" smtClean="0">
                <a:solidFill>
                  <a:srgbClr val="0000CC"/>
                </a:solidFill>
              </a:rPr>
              <a:t>else </a:t>
            </a:r>
            <a:r>
              <a:rPr lang="en-US" altLang="zh-CN" b="1" dirty="0" err="1" smtClean="0"/>
              <a:t>cout</a:t>
            </a:r>
            <a:r>
              <a:rPr lang="en-US" altLang="zh-CN" b="1" dirty="0" smtClean="0"/>
              <a:t>&lt;&lt;"</a:t>
            </a:r>
            <a:r>
              <a:rPr lang="zh-CN" altLang="en-US" b="1" dirty="0" smtClean="0"/>
              <a:t>未找到</a:t>
            </a:r>
            <a:r>
              <a:rPr lang="en-US" altLang="zh-CN" b="1" dirty="0" smtClean="0"/>
              <a:t>"&lt;&lt;</a:t>
            </a:r>
            <a:r>
              <a:rPr lang="en-US" altLang="zh-CN" b="1" dirty="0" err="1" smtClean="0"/>
              <a:t>endl</a:t>
            </a:r>
            <a:r>
              <a:rPr lang="en-US" altLang="zh-CN" b="1" dirty="0" smtClean="0"/>
              <a:t>;</a:t>
            </a:r>
          </a:p>
          <a:p>
            <a:pPr>
              <a:buNone/>
            </a:pPr>
            <a:r>
              <a:rPr lang="en-US" altLang="zh-CN" b="1" dirty="0" smtClean="0"/>
              <a:t>	    list1.MakeEmpty();//</a:t>
            </a:r>
            <a:r>
              <a:rPr lang="zh-CN" altLang="en-US" b="1" dirty="0" smtClean="0"/>
              <a:t>清空</a:t>
            </a:r>
            <a:r>
              <a:rPr lang="en-US" altLang="zh-CN" b="1" dirty="0" smtClean="0"/>
              <a:t>list1</a:t>
            </a:r>
          </a:p>
          <a:p>
            <a:pPr>
              <a:buNone/>
            </a:pPr>
            <a:r>
              <a:rPr lang="en-US" altLang="zh-CN" b="1" dirty="0" smtClean="0"/>
              <a:t>	    </a:t>
            </a:r>
            <a:r>
              <a:rPr lang="en-US" altLang="zh-CN" b="1" dirty="0" smtClean="0">
                <a:solidFill>
                  <a:srgbClr val="0000CC"/>
                </a:solidFill>
              </a:rPr>
              <a:t>for</a:t>
            </a:r>
            <a:r>
              <a:rPr lang="en-US" altLang="zh-CN" b="1" dirty="0" smtClean="0"/>
              <a:t>(</a:t>
            </a:r>
            <a:r>
              <a:rPr lang="en-US" altLang="zh-CN" b="1" dirty="0" err="1" smtClean="0"/>
              <a:t>i</a:t>
            </a:r>
            <a:r>
              <a:rPr lang="en-US" altLang="zh-CN" b="1" dirty="0" smtClean="0"/>
              <a:t>=0;i&lt;16;i++){</a:t>
            </a:r>
          </a:p>
          <a:p>
            <a:pPr>
              <a:buNone/>
            </a:pPr>
            <a:r>
              <a:rPr lang="en-US" altLang="zh-CN" b="1" dirty="0" smtClean="0"/>
              <a:t>	 	P1=list1.CreatNode(a[</a:t>
            </a:r>
            <a:r>
              <a:rPr lang="en-US" altLang="zh-CN" b="1" dirty="0" err="1" smtClean="0"/>
              <a:t>i</a:t>
            </a:r>
            <a:r>
              <a:rPr lang="en-US" altLang="zh-CN" b="1" dirty="0" smtClean="0"/>
              <a:t>]);</a:t>
            </a:r>
          </a:p>
          <a:p>
            <a:pPr>
              <a:buNone/>
            </a:pPr>
            <a:r>
              <a:rPr lang="en-US" altLang="zh-CN" b="1" smtClean="0"/>
              <a:t>	</a:t>
            </a:r>
            <a:r>
              <a:rPr lang="en-US" altLang="zh-CN" b="1" dirty="0" smtClean="0"/>
              <a:t>	list1.InsertOrder(P1); } //</a:t>
            </a:r>
            <a:r>
              <a:rPr lang="zh-CN" altLang="en-US" b="1" dirty="0" smtClean="0"/>
              <a:t>升序创建</a:t>
            </a:r>
            <a:r>
              <a:rPr lang="en-US" altLang="zh-CN" b="1" dirty="0" smtClean="0"/>
              <a:t>list1</a:t>
            </a:r>
          </a:p>
          <a:p>
            <a:r>
              <a:rPr lang="en-US" altLang="zh-CN" b="1" dirty="0" smtClean="0"/>
              <a:t>    list1.PrintList();</a:t>
            </a:r>
            <a:r>
              <a:rPr lang="en-US" altLang="zh-CN" b="1" dirty="0" smtClean="0">
                <a:solidFill>
                  <a:srgbClr val="0000CC"/>
                </a:solidFill>
              </a:rPr>
              <a:t> return </a:t>
            </a:r>
            <a:r>
              <a:rPr lang="en-US" altLang="zh-CN" b="1" dirty="0" smtClean="0"/>
              <a:t>0;}</a:t>
            </a:r>
            <a:endParaRPr lang="zh-CN" altLang="en-US" dirty="0"/>
          </a:p>
        </p:txBody>
      </p:sp>
    </p:spTree>
    <p:extLst>
      <p:ext uri="{BB962C8B-B14F-4D97-AF65-F5344CB8AC3E}">
        <p14:creationId xmlns:p14="http://schemas.microsoft.com/office/powerpoint/2010/main" val="916396246"/>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 </a:t>
            </a:r>
            <a:r>
              <a:rPr lang="zh-CN" altLang="en-US" dirty="0" smtClean="0"/>
              <a:t>栈与队列</a:t>
            </a:r>
            <a:endParaRPr lang="zh-CN" altLang="en-US" dirty="0"/>
          </a:p>
        </p:txBody>
      </p:sp>
      <p:sp>
        <p:nvSpPr>
          <p:cNvPr id="3" name="内容占位符 2"/>
          <p:cNvSpPr>
            <a:spLocks noGrp="1"/>
          </p:cNvSpPr>
          <p:nvPr>
            <p:ph idx="1"/>
          </p:nvPr>
        </p:nvSpPr>
        <p:spPr/>
        <p:txBody>
          <a:bodyPr/>
          <a:lstStyle/>
          <a:p>
            <a:r>
              <a:rPr lang="zh-CN" altLang="en-US" dirty="0"/>
              <a:t>栈</a:t>
            </a:r>
            <a:r>
              <a:rPr lang="zh-CN" altLang="en-US" dirty="0" smtClean="0"/>
              <a:t>和</a:t>
            </a:r>
            <a:r>
              <a:rPr lang="zh-CN" altLang="en-US" dirty="0"/>
              <a:t>队列</a:t>
            </a:r>
            <a:r>
              <a:rPr lang="zh-CN" altLang="en-US" dirty="0" smtClean="0"/>
              <a:t>都是</a:t>
            </a:r>
            <a:r>
              <a:rPr lang="zh-CN" altLang="en-US" b="1" dirty="0">
                <a:solidFill>
                  <a:srgbClr val="FF0000"/>
                </a:solidFill>
              </a:rPr>
              <a:t>特殊</a:t>
            </a:r>
            <a:r>
              <a:rPr lang="zh-CN" altLang="en-US" dirty="0"/>
              <a:t>的线性表，</a:t>
            </a:r>
            <a:r>
              <a:rPr lang="zh-CN" altLang="en-US" b="1" dirty="0">
                <a:solidFill>
                  <a:schemeClr val="accent1">
                    <a:lumMod val="75000"/>
                  </a:schemeClr>
                </a:solidFill>
              </a:rPr>
              <a:t>限制存取位置</a:t>
            </a:r>
            <a:r>
              <a:rPr lang="zh-CN" altLang="en-US" dirty="0"/>
              <a:t>的线性</a:t>
            </a:r>
            <a:r>
              <a:rPr lang="zh-CN" altLang="en-US" dirty="0" smtClean="0"/>
              <a:t>结构；</a:t>
            </a:r>
            <a:endParaRPr lang="en-US" altLang="zh-CN" dirty="0" smtClean="0"/>
          </a:p>
          <a:p>
            <a:r>
              <a:rPr lang="zh-CN" altLang="en-US" dirty="0"/>
              <a:t>栈和队列</a:t>
            </a:r>
            <a:r>
              <a:rPr lang="zh-CN" altLang="en-US" dirty="0" smtClean="0"/>
              <a:t>可以</a:t>
            </a:r>
            <a:r>
              <a:rPr lang="zh-CN" altLang="en-US" dirty="0"/>
              <a:t>由顺序表实现，也可以由链表</a:t>
            </a:r>
            <a:r>
              <a:rPr lang="zh-CN" altLang="en-US" dirty="0" smtClean="0"/>
              <a:t>实现；</a:t>
            </a:r>
            <a:endParaRPr lang="en-US" altLang="zh-CN" dirty="0" smtClean="0"/>
          </a:p>
          <a:p>
            <a:r>
              <a:rPr lang="zh-CN" altLang="en-US" dirty="0"/>
              <a:t>栈和</a:t>
            </a:r>
            <a:r>
              <a:rPr lang="zh-CN" altLang="en-US" dirty="0" smtClean="0"/>
              <a:t>队列可以用来实现许多有用和有趣的算法。</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06961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a:t>
            </a:r>
            <a:r>
              <a:rPr lang="en-US" altLang="zh-CN" dirty="0" smtClean="0"/>
              <a:t>Stack</a:t>
            </a:r>
            <a:r>
              <a:rPr lang="zh-CN" altLang="en-US" dirty="0" smtClean="0"/>
              <a:t>）的概念引入</a:t>
            </a:r>
            <a:endParaRPr lang="zh-CN" altLang="en-US" dirty="0"/>
          </a:p>
        </p:txBody>
      </p:sp>
      <p:sp>
        <p:nvSpPr>
          <p:cNvPr id="3" name="内容占位符 2"/>
          <p:cNvSpPr>
            <a:spLocks noGrp="1"/>
          </p:cNvSpPr>
          <p:nvPr>
            <p:ph idx="1"/>
          </p:nvPr>
        </p:nvSpPr>
        <p:spPr/>
        <p:txBody>
          <a:bodyPr/>
          <a:lstStyle/>
          <a:p>
            <a:r>
              <a:rPr lang="zh-CN" altLang="en-US" dirty="0" smtClean="0"/>
              <a:t>之前讨论的数组和链表，对其数据的读写是不限制位置的。</a:t>
            </a:r>
            <a:endParaRPr lang="en-US" altLang="zh-CN" dirty="0" smtClean="0"/>
          </a:p>
          <a:p>
            <a:pPr marL="0" indent="0">
              <a:buNone/>
            </a:pPr>
            <a:r>
              <a:rPr lang="en-US" altLang="zh-CN" dirty="0"/>
              <a:t>	</a:t>
            </a:r>
            <a:r>
              <a:rPr lang="zh-CN" altLang="en-US" dirty="0" smtClean="0"/>
              <a:t>类比：食堂排队的队伍</a:t>
            </a:r>
            <a:endParaRPr lang="en-US" altLang="zh-CN" dirty="0" smtClean="0"/>
          </a:p>
          <a:p>
            <a:r>
              <a:rPr lang="zh-CN" altLang="en-US" dirty="0" smtClean="0"/>
              <a:t>栈，</a:t>
            </a:r>
            <a:r>
              <a:rPr lang="zh-CN" altLang="en-US" dirty="0"/>
              <a:t>对其数据</a:t>
            </a:r>
            <a:r>
              <a:rPr lang="zh-CN" altLang="en-US" dirty="0" smtClean="0"/>
              <a:t>的读写限定在某一端。</a:t>
            </a:r>
            <a:endParaRPr lang="en-US" altLang="zh-CN" dirty="0"/>
          </a:p>
          <a:p>
            <a:pPr marL="0" indent="0">
              <a:buNone/>
            </a:pPr>
            <a:r>
              <a:rPr lang="en-US" altLang="zh-CN" dirty="0"/>
              <a:t>	</a:t>
            </a:r>
            <a:r>
              <a:rPr lang="zh-CN" altLang="en-US" dirty="0"/>
              <a:t>类比</a:t>
            </a:r>
            <a:r>
              <a:rPr lang="zh-CN" altLang="en-US" dirty="0" smtClean="0"/>
              <a:t>：喝水的杯子，特点：</a:t>
            </a:r>
            <a:r>
              <a:rPr lang="zh-CN" altLang="en-US" dirty="0" smtClean="0">
                <a:solidFill>
                  <a:srgbClr val="FF0000"/>
                </a:solidFill>
              </a:rPr>
              <a:t>先进后出</a:t>
            </a:r>
            <a:endParaRPr lang="en-US" altLang="zh-CN" dirty="0">
              <a:solidFill>
                <a:srgbClr val="FF0000"/>
              </a:solidFill>
            </a:endParaRPr>
          </a:p>
          <a:p>
            <a:pPr marL="0" indent="0">
              <a:buNone/>
            </a:pPr>
            <a:endParaRPr lang="en-US" altLang="zh-CN" dirty="0" smtClean="0"/>
          </a:p>
        </p:txBody>
      </p:sp>
    </p:spTree>
    <p:extLst>
      <p:ext uri="{BB962C8B-B14F-4D97-AF65-F5344CB8AC3E}">
        <p14:creationId xmlns:p14="http://schemas.microsoft.com/office/powerpoint/2010/main" val="846008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例：动态数组的分配与撤销</a:t>
            </a:r>
            <a:endParaRPr lang="zh-CN" altLang="en-US" dirty="0"/>
          </a:p>
        </p:txBody>
      </p:sp>
      <p:sp>
        <p:nvSpPr>
          <p:cNvPr id="3" name="内容占位符 2"/>
          <p:cNvSpPr>
            <a:spLocks noGrp="1"/>
          </p:cNvSpPr>
          <p:nvPr>
            <p:ph idx="1"/>
          </p:nvPr>
        </p:nvSpPr>
        <p:spPr/>
        <p:txBody>
          <a:bodyPr>
            <a:normAutofit fontScale="85000" lnSpcReduction="20000"/>
          </a:bodyPr>
          <a:lstStyle/>
          <a:p>
            <a:pPr algn="just">
              <a:buNone/>
            </a:pPr>
            <a:r>
              <a:rPr kumimoji="1" lang="en-US" altLang="zh-CN" dirty="0" smtClean="0">
                <a:solidFill>
                  <a:srgbClr val="0000CC"/>
                </a:solidFill>
              </a:rPr>
              <a:t>int </a:t>
            </a:r>
            <a:r>
              <a:rPr kumimoji="1" lang="en-US" altLang="zh-CN" dirty="0" smtClean="0"/>
              <a:t>main(){</a:t>
            </a:r>
          </a:p>
          <a:p>
            <a:pPr algn="just">
              <a:buNone/>
            </a:pPr>
            <a:r>
              <a:rPr kumimoji="1" lang="en-US" altLang="zh-CN" dirty="0" smtClean="0">
                <a:solidFill>
                  <a:srgbClr val="0000CC"/>
                </a:solidFill>
              </a:rPr>
              <a:t>		int </a:t>
            </a:r>
            <a:r>
              <a:rPr kumimoji="1" lang="en-US" altLang="zh-CN" dirty="0" smtClean="0"/>
              <a:t>n;</a:t>
            </a:r>
          </a:p>
          <a:p>
            <a:pPr algn="just">
              <a:buNone/>
            </a:pPr>
            <a:r>
              <a:rPr kumimoji="1" lang="en-US" altLang="zh-CN" dirty="0" smtClean="0">
                <a:solidFill>
                  <a:srgbClr val="0000CC"/>
                </a:solidFill>
              </a:rPr>
              <a:t>		char </a:t>
            </a:r>
            <a:r>
              <a:rPr kumimoji="1" lang="en-US" altLang="zh-CN" dirty="0" smtClean="0"/>
              <a:t>*pc;</a:t>
            </a:r>
          </a:p>
          <a:p>
            <a:pPr algn="just">
              <a:buNone/>
            </a:pPr>
            <a:r>
              <a:rPr kumimoji="1" lang="en-US" altLang="zh-CN" dirty="0" smtClean="0">
                <a:solidFill>
                  <a:srgbClr val="0000CC"/>
                </a:solidFill>
              </a:rPr>
              <a:t>		</a:t>
            </a:r>
            <a:r>
              <a:rPr kumimoji="1" lang="en-US" altLang="zh-CN" dirty="0" err="1" smtClean="0"/>
              <a:t>cout</a:t>
            </a:r>
            <a:r>
              <a:rPr kumimoji="1" lang="en-US" altLang="zh-CN" dirty="0" smtClean="0"/>
              <a:t>&lt;&lt;"</a:t>
            </a:r>
            <a:r>
              <a:rPr kumimoji="1" lang="zh-CN" altLang="en-US" dirty="0" smtClean="0"/>
              <a:t>请输入动态数组的元素个数</a:t>
            </a:r>
            <a:r>
              <a:rPr kumimoji="1" lang="en-US" altLang="zh-CN" dirty="0" smtClean="0"/>
              <a:t>"&lt;&lt;</a:t>
            </a:r>
            <a:r>
              <a:rPr kumimoji="1" lang="en-US" altLang="zh-CN" dirty="0" err="1" smtClean="0"/>
              <a:t>endl</a:t>
            </a:r>
            <a:r>
              <a:rPr kumimoji="1" lang="en-US" altLang="zh-CN" dirty="0" smtClean="0"/>
              <a:t>;</a:t>
            </a:r>
          </a:p>
          <a:p>
            <a:pPr>
              <a:buNone/>
            </a:pPr>
            <a:r>
              <a:rPr kumimoji="1" lang="en-US" altLang="zh-CN" dirty="0" smtClean="0">
                <a:solidFill>
                  <a:srgbClr val="0000CC"/>
                </a:solidFill>
              </a:rPr>
              <a:t>		</a:t>
            </a:r>
            <a:r>
              <a:rPr kumimoji="1" lang="en-US" altLang="zh-CN" dirty="0" err="1" smtClean="0"/>
              <a:t>cin</a:t>
            </a:r>
            <a:r>
              <a:rPr kumimoji="1" lang="en-US" altLang="zh-CN" dirty="0" smtClean="0"/>
              <a:t>&gt;&gt;</a:t>
            </a:r>
            <a:r>
              <a:rPr kumimoji="1" lang="en-US" altLang="zh-CN" dirty="0" smtClean="0">
                <a:solidFill>
                  <a:srgbClr val="FF0000"/>
                </a:solidFill>
              </a:rPr>
              <a:t>n;</a:t>
            </a:r>
            <a:r>
              <a:rPr kumimoji="1" lang="en-US" altLang="zh-CN" dirty="0" smtClean="0">
                <a:solidFill>
                  <a:srgbClr val="0000CC"/>
                </a:solidFill>
              </a:rPr>
              <a:t> </a:t>
            </a:r>
            <a:r>
              <a:rPr kumimoji="1" lang="en-US" altLang="zh-CN" dirty="0" smtClean="0">
                <a:solidFill>
                  <a:srgbClr val="006600"/>
                </a:solidFill>
              </a:rPr>
              <a:t>//</a:t>
            </a:r>
            <a:r>
              <a:rPr kumimoji="1" lang="zh-CN" altLang="en-US" dirty="0" smtClean="0">
                <a:solidFill>
                  <a:srgbClr val="006600"/>
                </a:solidFill>
              </a:rPr>
              <a:t>在运行时确定，可输入</a:t>
            </a:r>
            <a:r>
              <a:rPr kumimoji="1" lang="en-US" altLang="zh-CN" dirty="0" smtClean="0">
                <a:solidFill>
                  <a:srgbClr val="006600"/>
                </a:solidFill>
              </a:rPr>
              <a:t>30</a:t>
            </a:r>
          </a:p>
          <a:p>
            <a:pPr>
              <a:buNone/>
            </a:pPr>
            <a:r>
              <a:rPr kumimoji="1" lang="en-US" altLang="zh-CN" dirty="0" smtClean="0"/>
              <a:t>		pc=</a:t>
            </a:r>
            <a:r>
              <a:rPr kumimoji="1" lang="en-US" altLang="zh-CN" dirty="0" smtClean="0">
                <a:solidFill>
                  <a:srgbClr val="0000CC"/>
                </a:solidFill>
              </a:rPr>
              <a:t>new </a:t>
            </a:r>
            <a:r>
              <a:rPr kumimoji="1" lang="en-US" altLang="zh-CN" dirty="0" smtClean="0"/>
              <a:t>char[n];</a:t>
            </a:r>
          </a:p>
          <a:p>
            <a:pPr algn="just">
              <a:buNone/>
            </a:pPr>
            <a:r>
              <a:rPr kumimoji="1" lang="en-US" altLang="zh-CN" dirty="0" smtClean="0">
                <a:solidFill>
                  <a:srgbClr val="0000CC"/>
                </a:solidFill>
              </a:rPr>
              <a:t>		</a:t>
            </a:r>
            <a:r>
              <a:rPr kumimoji="1" lang="en-US" altLang="zh-CN" dirty="0" err="1" smtClean="0"/>
              <a:t>strcpy</a:t>
            </a:r>
            <a:r>
              <a:rPr kumimoji="1" lang="en-US" altLang="zh-CN" dirty="0" smtClean="0"/>
              <a:t>(pc,“</a:t>
            </a:r>
            <a:r>
              <a:rPr kumimoji="1" lang="zh-CN" altLang="en-US" dirty="0" smtClean="0"/>
              <a:t>自由存储区内存的动态分配</a:t>
            </a:r>
            <a:r>
              <a:rPr kumimoji="1" lang="en-US" altLang="zh-CN" dirty="0" smtClean="0"/>
              <a:t>");</a:t>
            </a:r>
          </a:p>
          <a:p>
            <a:pPr algn="just">
              <a:buNone/>
            </a:pPr>
            <a:r>
              <a:rPr kumimoji="1" lang="en-US" altLang="zh-CN" dirty="0" smtClean="0"/>
              <a:t>		</a:t>
            </a:r>
            <a:r>
              <a:rPr kumimoji="1" lang="en-US" altLang="zh-CN" dirty="0" err="1" smtClean="0"/>
              <a:t>cout</a:t>
            </a:r>
            <a:r>
              <a:rPr kumimoji="1" lang="en-US" altLang="zh-CN" dirty="0" smtClean="0"/>
              <a:t>&lt;&lt;pc&lt;&lt;</a:t>
            </a:r>
            <a:r>
              <a:rPr kumimoji="1" lang="en-US" altLang="zh-CN" dirty="0" err="1" smtClean="0"/>
              <a:t>endl</a:t>
            </a:r>
            <a:r>
              <a:rPr kumimoji="1" lang="en-US" altLang="zh-CN" dirty="0" smtClean="0"/>
              <a:t>;</a:t>
            </a:r>
          </a:p>
          <a:p>
            <a:pPr algn="just">
              <a:buNone/>
            </a:pPr>
            <a:r>
              <a:rPr kumimoji="1" lang="en-US" altLang="zh-CN" dirty="0" smtClean="0">
                <a:solidFill>
                  <a:srgbClr val="0000CC"/>
                </a:solidFill>
              </a:rPr>
              <a:t>		delete </a:t>
            </a:r>
            <a:r>
              <a:rPr kumimoji="1" lang="en-US" altLang="zh-CN" dirty="0" smtClean="0">
                <a:solidFill>
                  <a:srgbClr val="FF0000"/>
                </a:solidFill>
              </a:rPr>
              <a:t>[]</a:t>
            </a:r>
            <a:r>
              <a:rPr kumimoji="1" lang="en-US" altLang="zh-CN" dirty="0" smtClean="0"/>
              <a:t>pc;</a:t>
            </a:r>
            <a:r>
              <a:rPr kumimoji="1" lang="en-US" altLang="zh-CN" dirty="0" smtClean="0">
                <a:solidFill>
                  <a:srgbClr val="006600"/>
                </a:solidFill>
              </a:rPr>
              <a:t>//</a:t>
            </a:r>
            <a:r>
              <a:rPr kumimoji="1" lang="zh-CN" altLang="en-US" dirty="0" smtClean="0">
                <a:solidFill>
                  <a:srgbClr val="006600"/>
                </a:solidFill>
              </a:rPr>
              <a:t>释放</a:t>
            </a:r>
            <a:r>
              <a:rPr kumimoji="1" lang="en-US" altLang="zh-CN" dirty="0" smtClean="0">
                <a:solidFill>
                  <a:srgbClr val="006600"/>
                </a:solidFill>
              </a:rPr>
              <a:t>pc</a:t>
            </a:r>
            <a:r>
              <a:rPr kumimoji="1" lang="zh-CN" altLang="en-US" dirty="0" smtClean="0">
                <a:solidFill>
                  <a:srgbClr val="006600"/>
                </a:solidFill>
              </a:rPr>
              <a:t>所指向的</a:t>
            </a:r>
            <a:r>
              <a:rPr kumimoji="1" lang="en-US" altLang="zh-CN" dirty="0" smtClean="0">
                <a:solidFill>
                  <a:srgbClr val="006600"/>
                </a:solidFill>
              </a:rPr>
              <a:t>n</a:t>
            </a:r>
            <a:r>
              <a:rPr kumimoji="1" lang="zh-CN" altLang="en-US" dirty="0" smtClean="0">
                <a:solidFill>
                  <a:srgbClr val="006600"/>
                </a:solidFill>
              </a:rPr>
              <a:t>个字符的内存空间</a:t>
            </a:r>
          </a:p>
          <a:p>
            <a:pPr algn="just">
              <a:buNone/>
            </a:pPr>
            <a:r>
              <a:rPr kumimoji="1" lang="en-US" altLang="zh-CN" dirty="0" smtClean="0">
                <a:solidFill>
                  <a:srgbClr val="0000CC"/>
                </a:solidFill>
              </a:rPr>
              <a:t>		return </a:t>
            </a:r>
            <a:r>
              <a:rPr kumimoji="1" lang="en-US" altLang="zh-CN" dirty="0" smtClean="0"/>
              <a:t>0;</a:t>
            </a:r>
            <a:r>
              <a:rPr kumimoji="1" lang="zh-CN" altLang="en-US" dirty="0" smtClean="0"/>
              <a:t>　</a:t>
            </a:r>
            <a:r>
              <a:rPr kumimoji="1" lang="en-US" altLang="zh-CN" dirty="0" smtClean="0"/>
              <a:t>}</a:t>
            </a:r>
          </a:p>
          <a:p>
            <a:endParaRPr lang="zh-CN" altLang="en-US" dirty="0"/>
          </a:p>
        </p:txBody>
      </p:sp>
    </p:spTree>
    <p:extLst>
      <p:ext uri="{BB962C8B-B14F-4D97-AF65-F5344CB8AC3E}">
        <p14:creationId xmlns:p14="http://schemas.microsoft.com/office/powerpoint/2010/main" val="588713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栈与“杯子”的对比</a:t>
            </a:r>
            <a:endParaRPr lang="zh-CN" altLang="en-US" dirty="0"/>
          </a:p>
        </p:txBody>
      </p:sp>
      <p:graphicFrame>
        <p:nvGraphicFramePr>
          <p:cNvPr id="4" name="内容占位符 3"/>
          <p:cNvGraphicFramePr>
            <a:graphicFrameLocks noGrp="1"/>
          </p:cNvGraphicFramePr>
          <p:nvPr>
            <p:ph idx="1"/>
            <p:extLst/>
          </p:nvPr>
        </p:nvGraphicFramePr>
        <p:xfrm>
          <a:off x="982663" y="1676400"/>
          <a:ext cx="7704138" cy="4229104"/>
        </p:xfrm>
        <a:graphic>
          <a:graphicData uri="http://schemas.openxmlformats.org/drawingml/2006/table">
            <a:tbl>
              <a:tblPr firstRow="1" bandRow="1">
                <a:tableStyleId>{5C22544A-7EE6-4342-B048-85BDC9FD1C3A}</a:tableStyleId>
              </a:tblPr>
              <a:tblGrid>
                <a:gridCol w="3852069"/>
                <a:gridCol w="3852069"/>
              </a:tblGrid>
              <a:tr h="528638">
                <a:tc>
                  <a:txBody>
                    <a:bodyPr/>
                    <a:lstStyle/>
                    <a:p>
                      <a:pPr algn="ctr"/>
                      <a:r>
                        <a:rPr lang="zh-CN" altLang="en-US" sz="2000" dirty="0" smtClean="0">
                          <a:latin typeface="+mj-ea"/>
                          <a:ea typeface="+mj-ea"/>
                        </a:rPr>
                        <a:t>杯子</a:t>
                      </a:r>
                      <a:endParaRPr lang="zh-CN" altLang="en-US" sz="2000" dirty="0">
                        <a:latin typeface="+mj-ea"/>
                        <a:ea typeface="+mj-ea"/>
                      </a:endParaRPr>
                    </a:p>
                  </a:txBody>
                  <a:tcPr/>
                </a:tc>
                <a:tc>
                  <a:txBody>
                    <a:bodyPr/>
                    <a:lstStyle/>
                    <a:p>
                      <a:pPr algn="ctr"/>
                      <a:r>
                        <a:rPr lang="zh-CN" altLang="en-US" sz="2000" dirty="0" smtClean="0">
                          <a:latin typeface="+mj-ea"/>
                          <a:ea typeface="+mj-ea"/>
                        </a:rPr>
                        <a:t>栈</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杯顶</a:t>
                      </a:r>
                      <a:endParaRPr lang="zh-CN" altLang="en-US" sz="2000" dirty="0">
                        <a:latin typeface="+mj-ea"/>
                        <a:ea typeface="+mj-ea"/>
                      </a:endParaRPr>
                    </a:p>
                  </a:txBody>
                  <a:tcPr/>
                </a:tc>
                <a:tc>
                  <a:txBody>
                    <a:bodyPr/>
                    <a:lstStyle/>
                    <a:p>
                      <a:pPr algn="ctr"/>
                      <a:r>
                        <a:rPr lang="zh-CN" altLang="en-US" sz="2000" dirty="0" smtClean="0">
                          <a:latin typeface="+mj-ea"/>
                          <a:ea typeface="+mj-ea"/>
                        </a:rPr>
                        <a:t>栈顶</a:t>
                      </a:r>
                      <a:r>
                        <a:rPr lang="en-US" altLang="zh-CN" sz="2000" dirty="0" smtClean="0">
                          <a:latin typeface="+mj-ea"/>
                          <a:ea typeface="+mj-ea"/>
                        </a:rPr>
                        <a:t>(TOP)</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杯底</a:t>
                      </a:r>
                      <a:endParaRPr lang="zh-CN" altLang="en-US" sz="2000" dirty="0">
                        <a:latin typeface="+mj-ea"/>
                        <a:ea typeface="+mj-ea"/>
                      </a:endParaRPr>
                    </a:p>
                  </a:txBody>
                  <a:tcPr/>
                </a:tc>
                <a:tc>
                  <a:txBody>
                    <a:bodyPr/>
                    <a:lstStyle/>
                    <a:p>
                      <a:pPr algn="ctr"/>
                      <a:r>
                        <a:rPr lang="zh-CN" altLang="en-US" sz="2000" dirty="0" smtClean="0">
                          <a:latin typeface="+mj-ea"/>
                          <a:ea typeface="+mj-ea"/>
                        </a:rPr>
                        <a:t>栈底</a:t>
                      </a:r>
                      <a:r>
                        <a:rPr lang="en-US" altLang="zh-CN" sz="2000" dirty="0" smtClean="0">
                          <a:latin typeface="+mj-ea"/>
                          <a:ea typeface="+mj-ea"/>
                        </a:rPr>
                        <a:t>(BOTTOM)</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倒水</a:t>
                      </a:r>
                      <a:endParaRPr lang="zh-CN" altLang="en-US" sz="2000" dirty="0">
                        <a:latin typeface="+mj-ea"/>
                        <a:ea typeface="+mj-ea"/>
                      </a:endParaRPr>
                    </a:p>
                  </a:txBody>
                  <a:tcPr/>
                </a:tc>
                <a:tc>
                  <a:txBody>
                    <a:bodyPr/>
                    <a:lstStyle/>
                    <a:p>
                      <a:pPr algn="ctr"/>
                      <a:r>
                        <a:rPr lang="zh-CN" altLang="en-US" sz="2000" dirty="0" smtClean="0">
                          <a:latin typeface="+mj-ea"/>
                          <a:ea typeface="+mj-ea"/>
                        </a:rPr>
                        <a:t>进栈</a:t>
                      </a:r>
                      <a:r>
                        <a:rPr lang="en-US" altLang="zh-CN" sz="2000" dirty="0" smtClean="0">
                          <a:latin typeface="+mj-ea"/>
                          <a:ea typeface="+mj-ea"/>
                        </a:rPr>
                        <a:t>(PUSH)</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喝水</a:t>
                      </a:r>
                      <a:endParaRPr lang="zh-CN" altLang="en-US" sz="2000" dirty="0">
                        <a:latin typeface="+mj-ea"/>
                        <a:ea typeface="+mj-ea"/>
                      </a:endParaRPr>
                    </a:p>
                  </a:txBody>
                  <a:tcPr/>
                </a:tc>
                <a:tc>
                  <a:txBody>
                    <a:bodyPr/>
                    <a:lstStyle/>
                    <a:p>
                      <a:pPr algn="ctr"/>
                      <a:r>
                        <a:rPr lang="zh-CN" altLang="en-US" sz="2000" dirty="0" smtClean="0">
                          <a:latin typeface="+mj-ea"/>
                          <a:ea typeface="+mj-ea"/>
                        </a:rPr>
                        <a:t>出栈</a:t>
                      </a:r>
                      <a:r>
                        <a:rPr lang="en-US" altLang="zh-CN" sz="2000" dirty="0" smtClean="0">
                          <a:latin typeface="+mj-ea"/>
                          <a:ea typeface="+mj-ea"/>
                        </a:rPr>
                        <a:t>(POP)</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满了</a:t>
                      </a:r>
                      <a:endParaRPr lang="zh-CN" altLang="en-US" sz="2000" dirty="0">
                        <a:latin typeface="+mj-ea"/>
                        <a:ea typeface="+mj-ea"/>
                      </a:endParaRPr>
                    </a:p>
                  </a:txBody>
                  <a:tcPr/>
                </a:tc>
                <a:tc>
                  <a:txBody>
                    <a:bodyPr/>
                    <a:lstStyle/>
                    <a:p>
                      <a:pPr algn="ctr"/>
                      <a:r>
                        <a:rPr lang="zh-CN" altLang="en-US" sz="2000" dirty="0" smtClean="0">
                          <a:latin typeface="+mj-ea"/>
                          <a:ea typeface="+mj-ea"/>
                        </a:rPr>
                        <a:t>栈满</a:t>
                      </a:r>
                      <a:r>
                        <a:rPr lang="en-US" altLang="zh-CN" sz="2000" dirty="0" smtClean="0">
                          <a:latin typeface="+mj-ea"/>
                          <a:ea typeface="+mj-ea"/>
                        </a:rPr>
                        <a:t>(FULL)</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空了</a:t>
                      </a:r>
                      <a:endParaRPr lang="zh-CN" altLang="en-US" sz="2000" dirty="0">
                        <a:latin typeface="+mj-ea"/>
                        <a:ea typeface="+mj-ea"/>
                      </a:endParaRPr>
                    </a:p>
                  </a:txBody>
                  <a:tcPr/>
                </a:tc>
                <a:tc>
                  <a:txBody>
                    <a:bodyPr/>
                    <a:lstStyle/>
                    <a:p>
                      <a:pPr algn="ctr"/>
                      <a:r>
                        <a:rPr lang="zh-CN" altLang="en-US" sz="2000" dirty="0" smtClean="0">
                          <a:latin typeface="+mj-ea"/>
                          <a:ea typeface="+mj-ea"/>
                        </a:rPr>
                        <a:t>栈空</a:t>
                      </a:r>
                      <a:r>
                        <a:rPr lang="en-US" altLang="zh-CN" sz="2000" dirty="0" smtClean="0">
                          <a:latin typeface="+mj-ea"/>
                          <a:ea typeface="+mj-ea"/>
                        </a:rPr>
                        <a:t>(EMPTY)</a:t>
                      </a:r>
                      <a:endParaRPr lang="zh-CN" altLang="en-US" sz="2000" dirty="0">
                        <a:latin typeface="+mj-ea"/>
                        <a:ea typeface="+mj-ea"/>
                      </a:endParaRPr>
                    </a:p>
                  </a:txBody>
                  <a:tcPr/>
                </a:tc>
              </a:tr>
              <a:tr h="528638">
                <a:tc>
                  <a:txBody>
                    <a:bodyPr/>
                    <a:lstStyle/>
                    <a:p>
                      <a:pPr algn="ctr"/>
                      <a:r>
                        <a:rPr lang="zh-CN" altLang="en-US" sz="2000" dirty="0" smtClean="0">
                          <a:latin typeface="+mj-ea"/>
                          <a:ea typeface="+mj-ea"/>
                        </a:rPr>
                        <a:t>高度</a:t>
                      </a:r>
                      <a:endParaRPr lang="zh-CN" altLang="en-US" sz="2000" dirty="0">
                        <a:latin typeface="+mj-ea"/>
                        <a:ea typeface="+mj-ea"/>
                      </a:endParaRPr>
                    </a:p>
                  </a:txBody>
                  <a:tcPr/>
                </a:tc>
                <a:tc>
                  <a:txBody>
                    <a:bodyPr/>
                    <a:lstStyle/>
                    <a:p>
                      <a:pPr algn="ctr"/>
                      <a:r>
                        <a:rPr lang="zh-CN" altLang="en-US" sz="2000" dirty="0" smtClean="0">
                          <a:latin typeface="+mj-ea"/>
                          <a:ea typeface="+mj-ea"/>
                        </a:rPr>
                        <a:t>大小</a:t>
                      </a:r>
                      <a:endParaRPr lang="zh-CN" altLang="en-US" sz="2000" dirty="0">
                        <a:latin typeface="+mj-ea"/>
                        <a:ea typeface="+mj-ea"/>
                      </a:endParaRPr>
                    </a:p>
                  </a:txBody>
                  <a:tcPr/>
                </a:tc>
              </a:tr>
            </a:tbl>
          </a:graphicData>
        </a:graphic>
      </p:graphicFrame>
    </p:spTree>
    <p:extLst>
      <p:ext uri="{BB962C8B-B14F-4D97-AF65-F5344CB8AC3E}">
        <p14:creationId xmlns:p14="http://schemas.microsoft.com/office/powerpoint/2010/main" val="379363867"/>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栈在计算机当中的应用</a:t>
            </a:r>
            <a:endParaRPr lang="zh-CN" altLang="en-US" dirty="0"/>
          </a:p>
        </p:txBody>
      </p:sp>
      <p:sp>
        <p:nvSpPr>
          <p:cNvPr id="3" name="内容占位符 2"/>
          <p:cNvSpPr>
            <a:spLocks noGrp="1"/>
          </p:cNvSpPr>
          <p:nvPr>
            <p:ph idx="1"/>
          </p:nvPr>
        </p:nvSpPr>
        <p:spPr/>
        <p:txBody>
          <a:bodyPr/>
          <a:lstStyle/>
          <a:p>
            <a:r>
              <a:rPr lang="zh-CN" altLang="en-US" dirty="0" smtClean="0"/>
              <a:t>自动变量分配的区域就叫做“栈区”</a:t>
            </a:r>
            <a:endParaRPr lang="en-US" altLang="zh-CN" dirty="0" smtClean="0"/>
          </a:p>
          <a:p>
            <a:r>
              <a:rPr lang="zh-CN" altLang="en-US" dirty="0" smtClean="0"/>
              <a:t>复杂表达式的计算，通过栈来完成</a:t>
            </a:r>
            <a:r>
              <a:rPr lang="en-US" altLang="zh-CN" dirty="0" smtClean="0"/>
              <a:t>(7.3.2)</a:t>
            </a:r>
          </a:p>
          <a:p>
            <a:r>
              <a:rPr lang="zh-CN" altLang="en-US" dirty="0" smtClean="0"/>
              <a:t>函数递归的实现，也是通过栈来进行管理</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val="89564726"/>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Text Box 3"/>
          <p:cNvSpPr txBox="1">
            <a:spLocks noChangeArrowheads="1"/>
          </p:cNvSpPr>
          <p:nvPr/>
        </p:nvSpPr>
        <p:spPr bwMode="auto">
          <a:xfrm>
            <a:off x="914400" y="2057400"/>
            <a:ext cx="7772400" cy="457200"/>
          </a:xfrm>
          <a:prstGeom prst="rect">
            <a:avLst/>
          </a:prstGeom>
          <a:noFill/>
          <a:ln w="9525">
            <a:noFill/>
            <a:miter lim="800000"/>
            <a:headEnd/>
            <a:tailEnd/>
          </a:ln>
          <a:effectLst/>
        </p:spPr>
        <p:txBody>
          <a:bodyPr>
            <a:spAutoFit/>
          </a:bodyPr>
          <a:lstStyle/>
          <a:p>
            <a:pPr>
              <a:spcBef>
                <a:spcPct val="50000"/>
              </a:spcBef>
            </a:pPr>
            <a:endParaRPr kumimoji="1" lang="zh-CN" altLang="zh-CN" sz="2400">
              <a:latin typeface="+mj-ea"/>
              <a:ea typeface="+mj-ea"/>
            </a:endParaRPr>
          </a:p>
        </p:txBody>
      </p:sp>
      <p:sp>
        <p:nvSpPr>
          <p:cNvPr id="220164" name="Text Box 4"/>
          <p:cNvSpPr txBox="1">
            <a:spLocks noChangeArrowheads="1"/>
          </p:cNvSpPr>
          <p:nvPr/>
        </p:nvSpPr>
        <p:spPr bwMode="auto">
          <a:xfrm>
            <a:off x="1295400" y="1476375"/>
            <a:ext cx="7380288" cy="1569660"/>
          </a:xfrm>
          <a:prstGeom prst="rect">
            <a:avLst/>
          </a:prstGeom>
          <a:noFill/>
          <a:ln w="9525">
            <a:noFill/>
            <a:miter lim="800000"/>
            <a:headEnd/>
            <a:tailEnd/>
          </a:ln>
          <a:effectLst/>
        </p:spPr>
        <p:txBody>
          <a:bodyPr wrap="square">
            <a:spAutoFit/>
          </a:bodyPr>
          <a:lstStyle/>
          <a:p>
            <a:r>
              <a:rPr kumimoji="1" lang="zh-CN" altLang="en-US" sz="2200" dirty="0" smtClean="0">
                <a:latin typeface="+mj-ea"/>
                <a:ea typeface="+mj-ea"/>
              </a:rPr>
              <a:t> </a:t>
            </a:r>
            <a:r>
              <a:rPr kumimoji="1" lang="zh-CN" altLang="en-US" sz="2400" b="1" dirty="0">
                <a:latin typeface="+mj-ea"/>
                <a:ea typeface="+mj-ea"/>
              </a:rPr>
              <a:t>　</a:t>
            </a:r>
            <a:r>
              <a:rPr kumimoji="1" lang="zh-CN" altLang="en-US" sz="2400" b="1" dirty="0">
                <a:solidFill>
                  <a:srgbClr val="0000CC"/>
                </a:solidFill>
                <a:latin typeface="+mj-ea"/>
                <a:ea typeface="+mj-ea"/>
              </a:rPr>
              <a:t>参见下图，设给定栈</a:t>
            </a:r>
            <a:r>
              <a:rPr kumimoji="1" lang="en-US" altLang="zh-CN" sz="2400" b="1" dirty="0">
                <a:solidFill>
                  <a:srgbClr val="0000CC"/>
                </a:solidFill>
                <a:latin typeface="+mj-ea"/>
                <a:ea typeface="+mj-ea"/>
              </a:rPr>
              <a:t>s=(a</a:t>
            </a:r>
            <a:r>
              <a:rPr kumimoji="1" lang="en-US" altLang="zh-CN" sz="2400" b="1" baseline="-25000" dirty="0">
                <a:solidFill>
                  <a:srgbClr val="0000CC"/>
                </a:solidFill>
                <a:latin typeface="+mj-ea"/>
                <a:ea typeface="+mj-ea"/>
              </a:rPr>
              <a:t>0</a:t>
            </a:r>
            <a:r>
              <a:rPr kumimoji="1" lang="zh-CN" altLang="en-US" sz="2400" b="1" dirty="0">
                <a:solidFill>
                  <a:srgbClr val="0000CC"/>
                </a:solidFill>
                <a:latin typeface="+mj-ea"/>
                <a:ea typeface="+mj-ea"/>
              </a:rPr>
              <a:t>，</a:t>
            </a:r>
            <a:r>
              <a:rPr kumimoji="1" lang="en-US" altLang="zh-CN" sz="2400" b="1" dirty="0">
                <a:solidFill>
                  <a:srgbClr val="0000CC"/>
                </a:solidFill>
                <a:latin typeface="+mj-ea"/>
                <a:ea typeface="+mj-ea"/>
              </a:rPr>
              <a:t>a</a:t>
            </a:r>
            <a:r>
              <a:rPr kumimoji="1" lang="en-US" altLang="zh-CN" sz="2400" b="1" baseline="-25000" dirty="0">
                <a:solidFill>
                  <a:srgbClr val="0000CC"/>
                </a:solidFill>
                <a:latin typeface="+mj-ea"/>
                <a:ea typeface="+mj-ea"/>
              </a:rPr>
              <a:t>1</a:t>
            </a:r>
            <a:r>
              <a:rPr kumimoji="1" lang="zh-CN" altLang="en-US" sz="2400" b="1" dirty="0">
                <a:solidFill>
                  <a:srgbClr val="0000CC"/>
                </a:solidFill>
                <a:latin typeface="+mj-ea"/>
                <a:ea typeface="+mj-ea"/>
              </a:rPr>
              <a:t>，</a:t>
            </a:r>
            <a:r>
              <a:rPr kumimoji="1" lang="en-US" altLang="zh-CN" sz="2400" b="1" dirty="0">
                <a:solidFill>
                  <a:srgbClr val="0000CC"/>
                </a:solidFill>
                <a:latin typeface="+mj-ea"/>
                <a:ea typeface="+mj-ea"/>
              </a:rPr>
              <a:t>……</a:t>
            </a:r>
            <a:r>
              <a:rPr kumimoji="1" lang="zh-CN" altLang="en-US" sz="2400" b="1" dirty="0">
                <a:solidFill>
                  <a:srgbClr val="0000CC"/>
                </a:solidFill>
                <a:latin typeface="+mj-ea"/>
                <a:ea typeface="+mj-ea"/>
              </a:rPr>
              <a:t>，</a:t>
            </a:r>
            <a:r>
              <a:rPr kumimoji="1" lang="en-US" altLang="zh-CN" sz="2400" b="1" dirty="0">
                <a:solidFill>
                  <a:srgbClr val="0000CC"/>
                </a:solidFill>
                <a:latin typeface="+mj-ea"/>
                <a:ea typeface="+mj-ea"/>
              </a:rPr>
              <a:t>a</a:t>
            </a:r>
            <a:r>
              <a:rPr kumimoji="1" lang="en-US" altLang="zh-CN" sz="2400" b="1" baseline="-25000" dirty="0">
                <a:solidFill>
                  <a:srgbClr val="0000CC"/>
                </a:solidFill>
                <a:latin typeface="+mj-ea"/>
                <a:ea typeface="+mj-ea"/>
              </a:rPr>
              <a:t>n-1</a:t>
            </a:r>
            <a:r>
              <a:rPr kumimoji="1" lang="en-US" altLang="zh-CN" sz="2400" b="1" dirty="0">
                <a:solidFill>
                  <a:srgbClr val="0000CC"/>
                </a:solidFill>
                <a:latin typeface="+mj-ea"/>
                <a:ea typeface="+mj-ea"/>
              </a:rPr>
              <a:t>)</a:t>
            </a:r>
            <a:r>
              <a:rPr kumimoji="1" lang="zh-CN" altLang="en-US" sz="2400" b="1" dirty="0">
                <a:solidFill>
                  <a:srgbClr val="0000CC"/>
                </a:solidFill>
                <a:latin typeface="+mj-ea"/>
                <a:ea typeface="+mj-ea"/>
              </a:rPr>
              <a:t>，称</a:t>
            </a:r>
            <a:r>
              <a:rPr kumimoji="1" lang="en-US" altLang="zh-CN" sz="2400" b="1" dirty="0">
                <a:solidFill>
                  <a:srgbClr val="0000CC"/>
                </a:solidFill>
                <a:latin typeface="+mj-ea"/>
                <a:ea typeface="+mj-ea"/>
              </a:rPr>
              <a:t>a</a:t>
            </a:r>
            <a:r>
              <a:rPr kumimoji="1" lang="en-US" altLang="zh-CN" sz="2400" b="1" baseline="-25000" dirty="0">
                <a:solidFill>
                  <a:srgbClr val="0000CC"/>
                </a:solidFill>
                <a:latin typeface="+mj-ea"/>
                <a:ea typeface="+mj-ea"/>
              </a:rPr>
              <a:t>0</a:t>
            </a:r>
            <a:r>
              <a:rPr kumimoji="1" lang="zh-CN" altLang="en-US" sz="2400" b="1" dirty="0">
                <a:solidFill>
                  <a:srgbClr val="0000CC"/>
                </a:solidFill>
                <a:latin typeface="+mj-ea"/>
                <a:ea typeface="+mj-ea"/>
              </a:rPr>
              <a:t>为栈底，</a:t>
            </a:r>
            <a:r>
              <a:rPr kumimoji="1" lang="en-US" altLang="zh-CN" sz="2400" b="1" dirty="0">
                <a:solidFill>
                  <a:srgbClr val="0000CC"/>
                </a:solidFill>
                <a:latin typeface="+mj-ea"/>
                <a:ea typeface="+mj-ea"/>
              </a:rPr>
              <a:t>a</a:t>
            </a:r>
            <a:r>
              <a:rPr kumimoji="1" lang="en-US" altLang="zh-CN" sz="2400" b="1" baseline="-25000" dirty="0">
                <a:solidFill>
                  <a:srgbClr val="0000CC"/>
                </a:solidFill>
                <a:latin typeface="+mj-ea"/>
                <a:ea typeface="+mj-ea"/>
              </a:rPr>
              <a:t>n-1</a:t>
            </a:r>
            <a:r>
              <a:rPr kumimoji="1" lang="zh-CN" altLang="en-US" sz="2400" b="1" dirty="0">
                <a:solidFill>
                  <a:srgbClr val="0000CC"/>
                </a:solidFill>
                <a:latin typeface="+mj-ea"/>
                <a:ea typeface="+mj-ea"/>
              </a:rPr>
              <a:t>为栈顶。进栈时最先进栈的</a:t>
            </a:r>
            <a:r>
              <a:rPr kumimoji="1" lang="en-US" altLang="zh-CN" sz="2400" b="1" dirty="0">
                <a:solidFill>
                  <a:srgbClr val="0000CC"/>
                </a:solidFill>
                <a:latin typeface="+mj-ea"/>
                <a:ea typeface="+mj-ea"/>
              </a:rPr>
              <a:t>a</a:t>
            </a:r>
            <a:r>
              <a:rPr kumimoji="1" lang="en-US" altLang="zh-CN" sz="2400" b="1" baseline="-25000" dirty="0">
                <a:solidFill>
                  <a:srgbClr val="0000CC"/>
                </a:solidFill>
                <a:latin typeface="+mj-ea"/>
                <a:ea typeface="+mj-ea"/>
              </a:rPr>
              <a:t>0</a:t>
            </a:r>
            <a:r>
              <a:rPr kumimoji="1" lang="zh-CN" altLang="en-US" sz="2400" b="1" dirty="0">
                <a:solidFill>
                  <a:srgbClr val="0000CC"/>
                </a:solidFill>
                <a:latin typeface="+mj-ea"/>
                <a:ea typeface="+mj-ea"/>
              </a:rPr>
              <a:t>在最下面，</a:t>
            </a:r>
            <a:r>
              <a:rPr kumimoji="1" lang="en-US" altLang="zh-CN" sz="2400" b="1" dirty="0">
                <a:solidFill>
                  <a:srgbClr val="0000CC"/>
                </a:solidFill>
                <a:latin typeface="+mj-ea"/>
                <a:ea typeface="+mj-ea"/>
              </a:rPr>
              <a:t>a</a:t>
            </a:r>
            <a:r>
              <a:rPr kumimoji="1" lang="en-US" altLang="zh-CN" sz="2400" b="1" baseline="-25000" dirty="0">
                <a:solidFill>
                  <a:srgbClr val="0000CC"/>
                </a:solidFill>
                <a:latin typeface="+mj-ea"/>
                <a:ea typeface="+mj-ea"/>
              </a:rPr>
              <a:t>n-1</a:t>
            </a:r>
            <a:r>
              <a:rPr kumimoji="1" lang="zh-CN" altLang="en-US" sz="2400" b="1" dirty="0">
                <a:solidFill>
                  <a:srgbClr val="0000CC"/>
                </a:solidFill>
                <a:latin typeface="+mj-ea"/>
                <a:ea typeface="+mj-ea"/>
              </a:rPr>
              <a:t>在最上面。而出栈时顺序相反，最后进栈的</a:t>
            </a:r>
            <a:r>
              <a:rPr kumimoji="1" lang="en-US" altLang="zh-CN" sz="2400" b="1" dirty="0">
                <a:solidFill>
                  <a:srgbClr val="0000CC"/>
                </a:solidFill>
                <a:latin typeface="+mj-ea"/>
                <a:ea typeface="+mj-ea"/>
              </a:rPr>
              <a:t>a</a:t>
            </a:r>
            <a:r>
              <a:rPr kumimoji="1" lang="en-US" altLang="zh-CN" sz="2400" b="1" baseline="-25000" dirty="0">
                <a:solidFill>
                  <a:srgbClr val="0000CC"/>
                </a:solidFill>
                <a:latin typeface="+mj-ea"/>
                <a:ea typeface="+mj-ea"/>
              </a:rPr>
              <a:t>n-1</a:t>
            </a:r>
            <a:r>
              <a:rPr kumimoji="1" lang="zh-CN" altLang="en-US" sz="2400" b="1" dirty="0">
                <a:solidFill>
                  <a:srgbClr val="0000CC"/>
                </a:solidFill>
                <a:latin typeface="+mj-ea"/>
                <a:ea typeface="+mj-ea"/>
              </a:rPr>
              <a:t>最先出栈，而最先进栈的</a:t>
            </a:r>
            <a:r>
              <a:rPr kumimoji="1" lang="en-US" altLang="zh-CN" sz="2400" b="1" dirty="0">
                <a:solidFill>
                  <a:srgbClr val="0000CC"/>
                </a:solidFill>
                <a:latin typeface="+mj-ea"/>
                <a:ea typeface="+mj-ea"/>
              </a:rPr>
              <a:t>a</a:t>
            </a:r>
            <a:r>
              <a:rPr kumimoji="1" lang="en-US" altLang="zh-CN" sz="2400" b="1" baseline="-25000" dirty="0">
                <a:solidFill>
                  <a:srgbClr val="0000CC"/>
                </a:solidFill>
                <a:latin typeface="+mj-ea"/>
                <a:ea typeface="+mj-ea"/>
              </a:rPr>
              <a:t>0</a:t>
            </a:r>
            <a:r>
              <a:rPr kumimoji="1" lang="zh-CN" altLang="en-US" sz="2400" b="1" dirty="0">
                <a:solidFill>
                  <a:srgbClr val="0000CC"/>
                </a:solidFill>
                <a:latin typeface="+mj-ea"/>
                <a:ea typeface="+mj-ea"/>
              </a:rPr>
              <a:t>最后出栈。</a:t>
            </a:r>
          </a:p>
        </p:txBody>
      </p:sp>
      <p:sp>
        <p:nvSpPr>
          <p:cNvPr id="220165" name="Rectangle 5"/>
          <p:cNvSpPr>
            <a:spLocks noChangeArrowheads="1"/>
          </p:cNvSpPr>
          <p:nvPr/>
        </p:nvSpPr>
        <p:spPr bwMode="auto">
          <a:xfrm>
            <a:off x="3259138" y="5213350"/>
            <a:ext cx="2054225" cy="333375"/>
          </a:xfrm>
          <a:prstGeom prst="rect">
            <a:avLst/>
          </a:prstGeom>
          <a:solidFill>
            <a:schemeClr val="accent1"/>
          </a:solidFill>
          <a:ln w="9525">
            <a:solidFill>
              <a:schemeClr val="tx1"/>
            </a:solidFill>
            <a:miter lim="800000"/>
            <a:headEnd/>
            <a:tailEnd/>
          </a:ln>
          <a:effectLst/>
        </p:spPr>
        <p:txBody>
          <a:bodyPr/>
          <a:lstStyle/>
          <a:p>
            <a:pPr algn="ctr" eaLnBrk="0" hangingPunct="0"/>
            <a:r>
              <a:rPr lang="en-US" altLang="zh-CN" b="1">
                <a:latin typeface="+mj-ea"/>
                <a:ea typeface="+mj-ea"/>
              </a:rPr>
              <a:t>a</a:t>
            </a:r>
            <a:r>
              <a:rPr lang="en-US" altLang="zh-CN" b="1" baseline="-25000">
                <a:latin typeface="+mj-ea"/>
                <a:ea typeface="+mj-ea"/>
              </a:rPr>
              <a:t>0</a:t>
            </a:r>
          </a:p>
        </p:txBody>
      </p:sp>
      <p:sp>
        <p:nvSpPr>
          <p:cNvPr id="220166" name="Rectangle 6"/>
          <p:cNvSpPr>
            <a:spLocks noChangeArrowheads="1"/>
          </p:cNvSpPr>
          <p:nvPr/>
        </p:nvSpPr>
        <p:spPr bwMode="auto">
          <a:xfrm>
            <a:off x="3259138" y="4213225"/>
            <a:ext cx="2054225" cy="333375"/>
          </a:xfrm>
          <a:prstGeom prst="rect">
            <a:avLst/>
          </a:prstGeom>
          <a:solidFill>
            <a:schemeClr val="accent1"/>
          </a:solidFill>
          <a:ln w="9525">
            <a:solidFill>
              <a:schemeClr val="tx1"/>
            </a:solidFill>
            <a:miter lim="800000"/>
            <a:headEnd/>
            <a:tailEnd/>
          </a:ln>
          <a:effectLst/>
        </p:spPr>
        <p:txBody>
          <a:bodyPr/>
          <a:lstStyle/>
          <a:p>
            <a:pPr algn="ctr" eaLnBrk="0" hangingPunct="0"/>
            <a:r>
              <a:rPr lang="en-US" altLang="zh-CN" b="1">
                <a:latin typeface="+mj-ea"/>
                <a:ea typeface="+mj-ea"/>
              </a:rPr>
              <a:t>a</a:t>
            </a:r>
            <a:r>
              <a:rPr lang="en-US" altLang="zh-CN" b="1" baseline="-25000">
                <a:latin typeface="+mj-ea"/>
                <a:ea typeface="+mj-ea"/>
              </a:rPr>
              <a:t>n-2</a:t>
            </a:r>
          </a:p>
        </p:txBody>
      </p:sp>
      <p:sp>
        <p:nvSpPr>
          <p:cNvPr id="220167" name="Rectangle 7"/>
          <p:cNvSpPr>
            <a:spLocks noChangeArrowheads="1"/>
          </p:cNvSpPr>
          <p:nvPr/>
        </p:nvSpPr>
        <p:spPr bwMode="auto">
          <a:xfrm>
            <a:off x="3259138" y="4546600"/>
            <a:ext cx="2054225" cy="333375"/>
          </a:xfrm>
          <a:prstGeom prst="rect">
            <a:avLst/>
          </a:prstGeom>
          <a:solidFill>
            <a:schemeClr val="accent1"/>
          </a:solidFill>
          <a:ln w="9525">
            <a:solidFill>
              <a:schemeClr val="tx1"/>
            </a:solidFill>
            <a:miter lim="800000"/>
            <a:headEnd/>
            <a:tailEnd/>
          </a:ln>
          <a:effectLst/>
        </p:spPr>
        <p:txBody>
          <a:bodyPr/>
          <a:lstStyle/>
          <a:p>
            <a:pPr algn="ctr" eaLnBrk="0" hangingPunct="0"/>
            <a:r>
              <a:rPr lang="en-US" altLang="zh-CN" b="1">
                <a:latin typeface="+mj-ea"/>
                <a:ea typeface="+mj-ea"/>
              </a:rPr>
              <a:t>……</a:t>
            </a:r>
          </a:p>
        </p:txBody>
      </p:sp>
      <p:sp>
        <p:nvSpPr>
          <p:cNvPr id="220168" name="Rectangle 8"/>
          <p:cNvSpPr>
            <a:spLocks noChangeArrowheads="1"/>
          </p:cNvSpPr>
          <p:nvPr/>
        </p:nvSpPr>
        <p:spPr bwMode="auto">
          <a:xfrm>
            <a:off x="3259138" y="4879975"/>
            <a:ext cx="2054225" cy="333375"/>
          </a:xfrm>
          <a:prstGeom prst="rect">
            <a:avLst/>
          </a:prstGeom>
          <a:solidFill>
            <a:schemeClr val="accent1"/>
          </a:solidFill>
          <a:ln w="9525">
            <a:solidFill>
              <a:schemeClr val="tx1"/>
            </a:solidFill>
            <a:miter lim="800000"/>
            <a:headEnd/>
            <a:tailEnd/>
          </a:ln>
          <a:effectLst/>
        </p:spPr>
        <p:txBody>
          <a:bodyPr/>
          <a:lstStyle/>
          <a:p>
            <a:pPr algn="ctr" eaLnBrk="0" hangingPunct="0"/>
            <a:r>
              <a:rPr lang="en-US" altLang="zh-CN" b="1">
                <a:latin typeface="+mj-ea"/>
                <a:ea typeface="+mj-ea"/>
              </a:rPr>
              <a:t>a</a:t>
            </a:r>
            <a:r>
              <a:rPr lang="en-US" altLang="zh-CN" b="1" baseline="-25000">
                <a:latin typeface="+mj-ea"/>
                <a:ea typeface="+mj-ea"/>
              </a:rPr>
              <a:t>1</a:t>
            </a:r>
          </a:p>
        </p:txBody>
      </p:sp>
      <p:sp>
        <p:nvSpPr>
          <p:cNvPr id="220169" name="Rectangle 9"/>
          <p:cNvSpPr>
            <a:spLocks noChangeArrowheads="1"/>
          </p:cNvSpPr>
          <p:nvPr/>
        </p:nvSpPr>
        <p:spPr bwMode="auto">
          <a:xfrm>
            <a:off x="3259138" y="3879850"/>
            <a:ext cx="2054225" cy="333375"/>
          </a:xfrm>
          <a:prstGeom prst="rect">
            <a:avLst/>
          </a:prstGeom>
          <a:solidFill>
            <a:schemeClr val="accent1"/>
          </a:solidFill>
          <a:ln w="9525">
            <a:solidFill>
              <a:schemeClr val="tx1"/>
            </a:solidFill>
            <a:miter lim="800000"/>
            <a:headEnd/>
            <a:tailEnd/>
          </a:ln>
          <a:effectLst/>
        </p:spPr>
        <p:txBody>
          <a:bodyPr/>
          <a:lstStyle/>
          <a:p>
            <a:pPr algn="ctr" eaLnBrk="0" hangingPunct="0"/>
            <a:r>
              <a:rPr lang="en-US" altLang="zh-CN" b="1">
                <a:latin typeface="+mj-ea"/>
                <a:ea typeface="+mj-ea"/>
              </a:rPr>
              <a:t>a</a:t>
            </a:r>
            <a:r>
              <a:rPr lang="en-US" altLang="zh-CN" b="1" baseline="-25000">
                <a:latin typeface="+mj-ea"/>
                <a:ea typeface="+mj-ea"/>
              </a:rPr>
              <a:t>n-1</a:t>
            </a:r>
          </a:p>
        </p:txBody>
      </p:sp>
      <p:sp>
        <p:nvSpPr>
          <p:cNvPr id="220170" name="Line 10"/>
          <p:cNvSpPr>
            <a:spLocks noChangeShapeType="1"/>
          </p:cNvSpPr>
          <p:nvPr/>
        </p:nvSpPr>
        <p:spPr bwMode="auto">
          <a:xfrm>
            <a:off x="2484438" y="5353050"/>
            <a:ext cx="7461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20171" name="Rectangle 11"/>
          <p:cNvSpPr>
            <a:spLocks noChangeArrowheads="1"/>
          </p:cNvSpPr>
          <p:nvPr/>
        </p:nvSpPr>
        <p:spPr bwMode="auto">
          <a:xfrm>
            <a:off x="1476375" y="5711825"/>
            <a:ext cx="933450" cy="360363"/>
          </a:xfrm>
          <a:prstGeom prst="rect">
            <a:avLst/>
          </a:prstGeom>
          <a:noFill/>
          <a:ln w="9525">
            <a:noFill/>
            <a:miter lim="800000"/>
            <a:headEnd/>
            <a:tailEnd/>
          </a:ln>
          <a:effectLst/>
        </p:spPr>
        <p:txBody>
          <a:bodyPr/>
          <a:lstStyle/>
          <a:p>
            <a:pPr algn="just" eaLnBrk="0" hangingPunct="0"/>
            <a:r>
              <a:rPr lang="en-US" altLang="zh-CN" b="1">
                <a:latin typeface="+mj-ea"/>
                <a:ea typeface="+mj-ea"/>
              </a:rPr>
              <a:t>bottom</a:t>
            </a:r>
          </a:p>
        </p:txBody>
      </p:sp>
      <p:sp>
        <p:nvSpPr>
          <p:cNvPr id="220172" name="Line 12"/>
          <p:cNvSpPr>
            <a:spLocks noChangeShapeType="1"/>
          </p:cNvSpPr>
          <p:nvPr/>
        </p:nvSpPr>
        <p:spPr bwMode="auto">
          <a:xfrm>
            <a:off x="2413000" y="5927725"/>
            <a:ext cx="7461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20173" name="Text Box 13"/>
          <p:cNvSpPr txBox="1">
            <a:spLocks noChangeArrowheads="1"/>
          </p:cNvSpPr>
          <p:nvPr/>
        </p:nvSpPr>
        <p:spPr bwMode="auto">
          <a:xfrm>
            <a:off x="762000" y="3357563"/>
            <a:ext cx="1066800"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a:solidFill>
                  <a:srgbClr val="0000CC"/>
                </a:solidFill>
                <a:latin typeface="+mj-ea"/>
                <a:ea typeface="+mj-ea"/>
              </a:rPr>
              <a:t>进栈</a:t>
            </a:r>
          </a:p>
        </p:txBody>
      </p:sp>
      <p:sp>
        <p:nvSpPr>
          <p:cNvPr id="220176" name="Rectangle 16"/>
          <p:cNvSpPr>
            <a:spLocks noChangeArrowheads="1"/>
          </p:cNvSpPr>
          <p:nvPr/>
        </p:nvSpPr>
        <p:spPr bwMode="auto">
          <a:xfrm>
            <a:off x="1836738" y="5137150"/>
            <a:ext cx="604837" cy="333375"/>
          </a:xfrm>
          <a:prstGeom prst="rect">
            <a:avLst/>
          </a:prstGeom>
          <a:noFill/>
          <a:ln w="9525">
            <a:noFill/>
            <a:miter lim="800000"/>
            <a:headEnd/>
            <a:tailEnd/>
          </a:ln>
          <a:effectLst/>
        </p:spPr>
        <p:txBody>
          <a:bodyPr/>
          <a:lstStyle/>
          <a:p>
            <a:pPr algn="just" eaLnBrk="0" hangingPunct="0"/>
            <a:r>
              <a:rPr lang="en-US" altLang="zh-CN" b="1">
                <a:latin typeface="+mj-ea"/>
                <a:ea typeface="+mj-ea"/>
              </a:rPr>
              <a:t>top</a:t>
            </a:r>
          </a:p>
        </p:txBody>
      </p:sp>
      <p:sp>
        <p:nvSpPr>
          <p:cNvPr id="220177" name="Line 17"/>
          <p:cNvSpPr>
            <a:spLocks noChangeShapeType="1"/>
          </p:cNvSpPr>
          <p:nvPr/>
        </p:nvSpPr>
        <p:spPr bwMode="auto">
          <a:xfrm>
            <a:off x="2413000" y="5640388"/>
            <a:ext cx="7461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20178" name="Rectangle 18"/>
          <p:cNvSpPr>
            <a:spLocks noChangeArrowheads="1"/>
          </p:cNvSpPr>
          <p:nvPr/>
        </p:nvSpPr>
        <p:spPr bwMode="auto">
          <a:xfrm>
            <a:off x="1836738" y="4848225"/>
            <a:ext cx="604837" cy="333375"/>
          </a:xfrm>
          <a:prstGeom prst="rect">
            <a:avLst/>
          </a:prstGeom>
          <a:noFill/>
          <a:ln w="9525">
            <a:noFill/>
            <a:miter lim="800000"/>
            <a:headEnd/>
            <a:tailEnd/>
          </a:ln>
          <a:effectLst/>
        </p:spPr>
        <p:txBody>
          <a:bodyPr/>
          <a:lstStyle/>
          <a:p>
            <a:pPr algn="just" eaLnBrk="0" hangingPunct="0"/>
            <a:r>
              <a:rPr lang="en-US" altLang="zh-CN" b="1">
                <a:latin typeface="+mj-ea"/>
                <a:ea typeface="+mj-ea"/>
              </a:rPr>
              <a:t>top</a:t>
            </a:r>
          </a:p>
        </p:txBody>
      </p:sp>
      <p:sp>
        <p:nvSpPr>
          <p:cNvPr id="220179" name="Line 19"/>
          <p:cNvSpPr>
            <a:spLocks noChangeShapeType="1"/>
          </p:cNvSpPr>
          <p:nvPr/>
        </p:nvSpPr>
        <p:spPr bwMode="auto">
          <a:xfrm>
            <a:off x="2484438" y="5064125"/>
            <a:ext cx="7461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20180" name="Rectangle 20"/>
          <p:cNvSpPr>
            <a:spLocks noChangeArrowheads="1"/>
          </p:cNvSpPr>
          <p:nvPr/>
        </p:nvSpPr>
        <p:spPr bwMode="auto">
          <a:xfrm>
            <a:off x="1908175" y="4200525"/>
            <a:ext cx="604838" cy="333375"/>
          </a:xfrm>
          <a:prstGeom prst="rect">
            <a:avLst/>
          </a:prstGeom>
          <a:noFill/>
          <a:ln w="9525">
            <a:noFill/>
            <a:miter lim="800000"/>
            <a:headEnd/>
            <a:tailEnd/>
          </a:ln>
          <a:effectLst/>
        </p:spPr>
        <p:txBody>
          <a:bodyPr/>
          <a:lstStyle/>
          <a:p>
            <a:pPr algn="just" eaLnBrk="0" hangingPunct="0"/>
            <a:r>
              <a:rPr lang="en-US" altLang="zh-CN" b="1">
                <a:latin typeface="+mj-ea"/>
                <a:ea typeface="+mj-ea"/>
              </a:rPr>
              <a:t>top</a:t>
            </a:r>
          </a:p>
        </p:txBody>
      </p:sp>
      <p:sp>
        <p:nvSpPr>
          <p:cNvPr id="220181" name="Line 21"/>
          <p:cNvSpPr>
            <a:spLocks noChangeShapeType="1"/>
          </p:cNvSpPr>
          <p:nvPr/>
        </p:nvSpPr>
        <p:spPr bwMode="auto">
          <a:xfrm>
            <a:off x="2484438" y="4416425"/>
            <a:ext cx="7461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20182" name="Rectangle 22"/>
          <p:cNvSpPr>
            <a:spLocks noChangeArrowheads="1"/>
          </p:cNvSpPr>
          <p:nvPr/>
        </p:nvSpPr>
        <p:spPr bwMode="auto">
          <a:xfrm>
            <a:off x="1908175" y="3840163"/>
            <a:ext cx="604838" cy="333375"/>
          </a:xfrm>
          <a:prstGeom prst="rect">
            <a:avLst/>
          </a:prstGeom>
          <a:noFill/>
          <a:ln w="9525">
            <a:noFill/>
            <a:miter lim="800000"/>
            <a:headEnd/>
            <a:tailEnd/>
          </a:ln>
          <a:effectLst/>
        </p:spPr>
        <p:txBody>
          <a:bodyPr/>
          <a:lstStyle/>
          <a:p>
            <a:pPr algn="just" eaLnBrk="0" hangingPunct="0"/>
            <a:r>
              <a:rPr lang="en-US" altLang="zh-CN" b="1">
                <a:latin typeface="+mj-ea"/>
                <a:ea typeface="+mj-ea"/>
              </a:rPr>
              <a:t>top</a:t>
            </a:r>
          </a:p>
        </p:txBody>
      </p:sp>
      <p:sp>
        <p:nvSpPr>
          <p:cNvPr id="220183" name="Line 23"/>
          <p:cNvSpPr>
            <a:spLocks noChangeShapeType="1"/>
          </p:cNvSpPr>
          <p:nvPr/>
        </p:nvSpPr>
        <p:spPr bwMode="auto">
          <a:xfrm>
            <a:off x="2484438" y="4056063"/>
            <a:ext cx="746125" cy="0"/>
          </a:xfrm>
          <a:prstGeom prst="line">
            <a:avLst/>
          </a:prstGeom>
          <a:noFill/>
          <a:ln w="9525">
            <a:solidFill>
              <a:schemeClr val="tx1"/>
            </a:solidFill>
            <a:round/>
            <a:headEnd/>
            <a:tailEnd type="triangle" w="med" len="med"/>
          </a:ln>
          <a:effectLst/>
        </p:spPr>
        <p:txBody>
          <a:bodyPr/>
          <a:lstStyle/>
          <a:p>
            <a:endParaRPr lang="zh-CN" altLang="en-US">
              <a:latin typeface="+mj-ea"/>
              <a:ea typeface="+mj-ea"/>
            </a:endParaRPr>
          </a:p>
        </p:txBody>
      </p:sp>
      <p:sp>
        <p:nvSpPr>
          <p:cNvPr id="220184" name="Rectangle 24"/>
          <p:cNvSpPr>
            <a:spLocks noChangeArrowheads="1"/>
          </p:cNvSpPr>
          <p:nvPr/>
        </p:nvSpPr>
        <p:spPr bwMode="auto">
          <a:xfrm>
            <a:off x="1908175" y="5495925"/>
            <a:ext cx="604838" cy="333375"/>
          </a:xfrm>
          <a:prstGeom prst="rect">
            <a:avLst/>
          </a:prstGeom>
          <a:noFill/>
          <a:ln w="9525">
            <a:noFill/>
            <a:miter lim="800000"/>
            <a:headEnd/>
            <a:tailEnd/>
          </a:ln>
          <a:effectLst/>
        </p:spPr>
        <p:txBody>
          <a:bodyPr/>
          <a:lstStyle/>
          <a:p>
            <a:pPr algn="just" eaLnBrk="0" hangingPunct="0"/>
            <a:r>
              <a:rPr lang="en-US" altLang="zh-CN" b="1">
                <a:latin typeface="+mj-ea"/>
                <a:ea typeface="+mj-ea"/>
              </a:rPr>
              <a:t>top</a:t>
            </a:r>
          </a:p>
        </p:txBody>
      </p:sp>
      <p:sp>
        <p:nvSpPr>
          <p:cNvPr id="220185" name="Text Box 25"/>
          <p:cNvSpPr txBox="1">
            <a:spLocks noChangeArrowheads="1"/>
          </p:cNvSpPr>
          <p:nvPr/>
        </p:nvSpPr>
        <p:spPr bwMode="auto">
          <a:xfrm>
            <a:off x="646113" y="3354388"/>
            <a:ext cx="1066800" cy="457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a:effectLst/>
        </p:spPr>
        <p:txBody>
          <a:bodyPr>
            <a:spAutoFit/>
          </a:bodyPr>
          <a:lstStyle/>
          <a:p>
            <a:pPr>
              <a:spcBef>
                <a:spcPct val="50000"/>
              </a:spcBef>
            </a:pPr>
            <a:r>
              <a:rPr kumimoji="1" lang="zh-CN" altLang="en-US" sz="2400" b="1" dirty="0">
                <a:solidFill>
                  <a:srgbClr val="A50021"/>
                </a:solidFill>
                <a:latin typeface="+mj-ea"/>
                <a:ea typeface="+mj-ea"/>
              </a:rPr>
              <a:t>出栈</a:t>
            </a:r>
          </a:p>
        </p:txBody>
      </p:sp>
      <p:sp>
        <p:nvSpPr>
          <p:cNvPr id="220186" name="Text Box 26"/>
          <p:cNvSpPr txBox="1">
            <a:spLocks noChangeArrowheads="1"/>
          </p:cNvSpPr>
          <p:nvPr/>
        </p:nvSpPr>
        <p:spPr bwMode="auto">
          <a:xfrm>
            <a:off x="5580063" y="3068638"/>
            <a:ext cx="3384550" cy="1938992"/>
          </a:xfrm>
          <a:prstGeom prst="rect">
            <a:avLst/>
          </a:prstGeom>
          <a:noFill/>
          <a:ln w="9525">
            <a:noFill/>
            <a:miter lim="800000"/>
            <a:headEnd/>
            <a:tailEnd/>
          </a:ln>
          <a:effectLst/>
        </p:spPr>
        <p:txBody>
          <a:bodyPr>
            <a:spAutoFit/>
          </a:bodyPr>
          <a:lstStyle/>
          <a:p>
            <a:r>
              <a:rPr lang="zh-CN" altLang="en-US" sz="2400" b="1" dirty="0" smtClean="0">
                <a:solidFill>
                  <a:srgbClr val="006600"/>
                </a:solidFill>
                <a:latin typeface="+mj-ea"/>
                <a:ea typeface="+mj-ea"/>
              </a:rPr>
              <a:t>判断</a:t>
            </a:r>
            <a:r>
              <a:rPr lang="zh-CN" altLang="en-US" sz="2400" b="1" dirty="0">
                <a:solidFill>
                  <a:srgbClr val="006600"/>
                </a:solidFill>
                <a:latin typeface="+mj-ea"/>
                <a:ea typeface="+mj-ea"/>
              </a:rPr>
              <a:t>是否为空</a:t>
            </a:r>
            <a:r>
              <a:rPr lang="zh-CN" altLang="en-US" sz="2400" b="1" dirty="0" smtClean="0">
                <a:solidFill>
                  <a:srgbClr val="006600"/>
                </a:solidFill>
                <a:latin typeface="+mj-ea"/>
                <a:ea typeface="+mj-ea"/>
              </a:rPr>
              <a:t>栈，</a:t>
            </a:r>
            <a:r>
              <a:rPr lang="zh-CN" altLang="en-US" sz="2400" b="1" dirty="0">
                <a:solidFill>
                  <a:srgbClr val="006600"/>
                </a:solidFill>
                <a:latin typeface="+mj-ea"/>
                <a:ea typeface="+mj-ea"/>
              </a:rPr>
              <a:t>只需</a:t>
            </a:r>
            <a:r>
              <a:rPr lang="en-US" altLang="zh-CN" sz="2400" b="1" dirty="0">
                <a:solidFill>
                  <a:srgbClr val="006600"/>
                </a:solidFill>
                <a:latin typeface="+mj-ea"/>
                <a:ea typeface="+mj-ea"/>
              </a:rPr>
              <a:t>top</a:t>
            </a:r>
            <a:r>
              <a:rPr lang="zh-CN" altLang="en-US" sz="2400" b="1" dirty="0">
                <a:solidFill>
                  <a:srgbClr val="006600"/>
                </a:solidFill>
                <a:latin typeface="+mj-ea"/>
                <a:ea typeface="+mj-ea"/>
              </a:rPr>
              <a:t>与</a:t>
            </a:r>
            <a:r>
              <a:rPr lang="en-US" altLang="zh-CN" sz="2400" b="1" dirty="0">
                <a:solidFill>
                  <a:srgbClr val="006600"/>
                </a:solidFill>
                <a:latin typeface="+mj-ea"/>
                <a:ea typeface="+mj-ea"/>
              </a:rPr>
              <a:t>bottom</a:t>
            </a:r>
            <a:r>
              <a:rPr lang="zh-CN" altLang="en-US" sz="2400" b="1" dirty="0">
                <a:solidFill>
                  <a:srgbClr val="006600"/>
                </a:solidFill>
                <a:latin typeface="+mj-ea"/>
                <a:ea typeface="+mj-ea"/>
              </a:rPr>
              <a:t>相同就是空栈</a:t>
            </a:r>
            <a:r>
              <a:rPr lang="zh-CN" altLang="en-US" sz="2400" b="1" dirty="0" smtClean="0">
                <a:solidFill>
                  <a:srgbClr val="006600"/>
                </a:solidFill>
                <a:latin typeface="+mj-ea"/>
                <a:ea typeface="+mj-ea"/>
              </a:rPr>
              <a:t>。</a:t>
            </a:r>
            <a:endParaRPr lang="en-US" altLang="zh-CN" sz="2400" b="1" dirty="0" smtClean="0">
              <a:solidFill>
                <a:srgbClr val="006600"/>
              </a:solidFill>
              <a:latin typeface="+mj-ea"/>
              <a:ea typeface="+mj-ea"/>
            </a:endParaRPr>
          </a:p>
          <a:p>
            <a:r>
              <a:rPr lang="zh-CN" altLang="en-US" sz="2400" b="1" dirty="0" smtClean="0">
                <a:solidFill>
                  <a:srgbClr val="006600"/>
                </a:solidFill>
                <a:latin typeface="+mj-ea"/>
                <a:ea typeface="+mj-ea"/>
              </a:rPr>
              <a:t>通常</a:t>
            </a:r>
            <a:r>
              <a:rPr lang="zh-CN" altLang="en-US" sz="2400" b="1" dirty="0">
                <a:solidFill>
                  <a:srgbClr val="006600"/>
                </a:solidFill>
                <a:latin typeface="+mj-ea"/>
                <a:ea typeface="+mj-ea"/>
              </a:rPr>
              <a:t>只有</a:t>
            </a:r>
            <a:r>
              <a:rPr lang="zh-CN" altLang="en-US" sz="2400" b="1" dirty="0">
                <a:solidFill>
                  <a:srgbClr val="FF0000"/>
                </a:solidFill>
                <a:latin typeface="+mj-ea"/>
                <a:ea typeface="+mj-ea"/>
              </a:rPr>
              <a:t>栈顶</a:t>
            </a:r>
            <a:r>
              <a:rPr lang="zh-CN" altLang="en-US" sz="2400" b="1" dirty="0">
                <a:solidFill>
                  <a:srgbClr val="006600"/>
                </a:solidFill>
                <a:latin typeface="+mj-ea"/>
                <a:ea typeface="+mj-ea"/>
              </a:rPr>
              <a:t>与操作有关。</a:t>
            </a:r>
          </a:p>
        </p:txBody>
      </p:sp>
      <p:sp>
        <p:nvSpPr>
          <p:cNvPr id="2" name="标题 1"/>
          <p:cNvSpPr>
            <a:spLocks noGrp="1"/>
          </p:cNvSpPr>
          <p:nvPr>
            <p:ph type="title"/>
          </p:nvPr>
        </p:nvSpPr>
        <p:spPr>
          <a:xfrm>
            <a:off x="1217612" y="228600"/>
            <a:ext cx="7621587" cy="1143000"/>
          </a:xfrm>
        </p:spPr>
        <p:txBody>
          <a:bodyPr/>
          <a:lstStyle/>
          <a:p>
            <a:r>
              <a:rPr lang="zh-CN" altLang="en-US" dirty="0" smtClean="0">
                <a:latin typeface="+mj-ea"/>
              </a:rPr>
              <a:t>栈的基本操作</a:t>
            </a:r>
            <a:endParaRPr lang="zh-CN" altLang="en-US" dirty="0">
              <a:latin typeface="+mj-ea"/>
            </a:endParaRPr>
          </a:p>
        </p:txBody>
      </p:sp>
    </p:spTree>
    <p:extLst>
      <p:ext uri="{BB962C8B-B14F-4D97-AF65-F5344CB8AC3E}">
        <p14:creationId xmlns:p14="http://schemas.microsoft.com/office/powerpoint/2010/main" val="204803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0173"/>
                                        </p:tgtEl>
                                        <p:attrNameLst>
                                          <p:attrName>style.visibility</p:attrName>
                                        </p:attrNameLst>
                                      </p:cBhvr>
                                      <p:to>
                                        <p:strVal val="visible"/>
                                      </p:to>
                                    </p:set>
                                    <p:animEffect transition="in" filter="slide(fromBottom)">
                                      <p:cBhvr>
                                        <p:cTn id="7" dur="500"/>
                                        <p:tgtEl>
                                          <p:spTgt spid="22017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20165"/>
                                        </p:tgtEl>
                                        <p:attrNameLst>
                                          <p:attrName>style.visibility</p:attrName>
                                        </p:attrNameLst>
                                      </p:cBhvr>
                                      <p:to>
                                        <p:strVal val="visible"/>
                                      </p:to>
                                    </p:set>
                                    <p:animEffect transition="in" filter="slide(fromBottom)">
                                      <p:cBhvr>
                                        <p:cTn id="11" dur="500"/>
                                        <p:tgtEl>
                                          <p:spTgt spid="220165"/>
                                        </p:tgtEl>
                                      </p:cBhvr>
                                    </p:animEffect>
                                  </p:childTnLst>
                                </p:cTn>
                              </p:par>
                            </p:childTnLst>
                          </p:cTn>
                        </p:par>
                        <p:par>
                          <p:cTn id="12" fill="hold">
                            <p:stCondLst>
                              <p:cond delay="1000"/>
                            </p:stCondLst>
                            <p:childTnLst>
                              <p:par>
                                <p:cTn id="13" presetID="12" presetClass="exit" presetSubtype="4" fill="hold" grpId="0" nodeType="afterEffect">
                                  <p:stCondLst>
                                    <p:cond delay="0"/>
                                  </p:stCondLst>
                                  <p:childTnLst>
                                    <p:animEffect transition="out" filter="slide(fromBottom)">
                                      <p:cBhvr>
                                        <p:cTn id="14" dur="500"/>
                                        <p:tgtEl>
                                          <p:spTgt spid="220177"/>
                                        </p:tgtEl>
                                      </p:cBhvr>
                                    </p:animEffect>
                                    <p:set>
                                      <p:cBhvr>
                                        <p:cTn id="15" dur="1" fill="hold">
                                          <p:stCondLst>
                                            <p:cond delay="499"/>
                                          </p:stCondLst>
                                        </p:cTn>
                                        <p:tgtEl>
                                          <p:spTgt spid="220177"/>
                                        </p:tgtEl>
                                        <p:attrNameLst>
                                          <p:attrName>style.visibility</p:attrName>
                                        </p:attrNameLst>
                                      </p:cBhvr>
                                      <p:to>
                                        <p:strVal val="hidden"/>
                                      </p:to>
                                    </p:set>
                                  </p:childTnLst>
                                </p:cTn>
                              </p:par>
                            </p:childTnLst>
                          </p:cTn>
                        </p:par>
                        <p:par>
                          <p:cTn id="16" fill="hold">
                            <p:stCondLst>
                              <p:cond delay="1500"/>
                            </p:stCondLst>
                            <p:childTnLst>
                              <p:par>
                                <p:cTn id="17" presetID="12" presetClass="exit" presetSubtype="4" fill="hold" grpId="0" nodeType="afterEffect">
                                  <p:stCondLst>
                                    <p:cond delay="0"/>
                                  </p:stCondLst>
                                  <p:childTnLst>
                                    <p:animEffect transition="out" filter="slide(fromBottom)">
                                      <p:cBhvr>
                                        <p:cTn id="18" dur="500"/>
                                        <p:tgtEl>
                                          <p:spTgt spid="220184"/>
                                        </p:tgtEl>
                                      </p:cBhvr>
                                    </p:animEffect>
                                    <p:set>
                                      <p:cBhvr>
                                        <p:cTn id="19" dur="1" fill="hold">
                                          <p:stCondLst>
                                            <p:cond delay="499"/>
                                          </p:stCondLst>
                                        </p:cTn>
                                        <p:tgtEl>
                                          <p:spTgt spid="220184"/>
                                        </p:tgtEl>
                                        <p:attrNameLst>
                                          <p:attrName>style.visibility</p:attrName>
                                        </p:attrNameLst>
                                      </p:cBhvr>
                                      <p:to>
                                        <p:strVal val="hidden"/>
                                      </p:to>
                                    </p:se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220176"/>
                                        </p:tgtEl>
                                        <p:attrNameLst>
                                          <p:attrName>style.visibility</p:attrName>
                                        </p:attrNameLst>
                                      </p:cBhvr>
                                      <p:to>
                                        <p:strVal val="visible"/>
                                      </p:to>
                                    </p:se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220170"/>
                                        </p:tgtEl>
                                        <p:attrNameLst>
                                          <p:attrName>style.visibility</p:attrName>
                                        </p:attrNameLst>
                                      </p:cBhvr>
                                      <p:to>
                                        <p:strVal val="visible"/>
                                      </p:to>
                                    </p:set>
                                    <p:animEffect transition="in" filter="slide(fromBottom)">
                                      <p:cBhvr>
                                        <p:cTn id="26" dur="500"/>
                                        <p:tgtEl>
                                          <p:spTgt spid="22017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20168"/>
                                        </p:tgtEl>
                                        <p:attrNameLst>
                                          <p:attrName>style.visibility</p:attrName>
                                        </p:attrNameLst>
                                      </p:cBhvr>
                                      <p:to>
                                        <p:strVal val="visible"/>
                                      </p:to>
                                    </p:set>
                                    <p:animEffect transition="in" filter="slide(fromBottom)">
                                      <p:cBhvr>
                                        <p:cTn id="31" dur="500"/>
                                        <p:tgtEl>
                                          <p:spTgt spid="220168"/>
                                        </p:tgtEl>
                                      </p:cBhvr>
                                    </p:animEffect>
                                  </p:childTnLst>
                                </p:cTn>
                              </p:par>
                            </p:childTnLst>
                          </p:cTn>
                        </p:par>
                        <p:par>
                          <p:cTn id="32" fill="hold">
                            <p:stCondLst>
                              <p:cond delay="500"/>
                            </p:stCondLst>
                            <p:childTnLst>
                              <p:par>
                                <p:cTn id="33" presetID="12" presetClass="exit" presetSubtype="4" fill="hold" grpId="1" nodeType="afterEffect">
                                  <p:stCondLst>
                                    <p:cond delay="0"/>
                                  </p:stCondLst>
                                  <p:childTnLst>
                                    <p:animEffect transition="out" filter="slide(fromBottom)">
                                      <p:cBhvr>
                                        <p:cTn id="34" dur="500"/>
                                        <p:tgtEl>
                                          <p:spTgt spid="220170"/>
                                        </p:tgtEl>
                                      </p:cBhvr>
                                    </p:animEffect>
                                    <p:set>
                                      <p:cBhvr>
                                        <p:cTn id="35" dur="1" fill="hold">
                                          <p:stCondLst>
                                            <p:cond delay="499"/>
                                          </p:stCondLst>
                                        </p:cTn>
                                        <p:tgtEl>
                                          <p:spTgt spid="220170"/>
                                        </p:tgtEl>
                                        <p:attrNameLst>
                                          <p:attrName>style.visibility</p:attrName>
                                        </p:attrNameLst>
                                      </p:cBhvr>
                                      <p:to>
                                        <p:strVal val="hidden"/>
                                      </p:to>
                                    </p:set>
                                  </p:childTnLst>
                                </p:cTn>
                              </p:par>
                            </p:childTnLst>
                          </p:cTn>
                        </p:par>
                        <p:par>
                          <p:cTn id="36" fill="hold">
                            <p:stCondLst>
                              <p:cond delay="1000"/>
                            </p:stCondLst>
                            <p:childTnLst>
                              <p:par>
                                <p:cTn id="37" presetID="12" presetClass="exit" presetSubtype="4" fill="hold" grpId="1" nodeType="afterEffect">
                                  <p:stCondLst>
                                    <p:cond delay="0"/>
                                  </p:stCondLst>
                                  <p:childTnLst>
                                    <p:animEffect transition="out" filter="slide(fromBottom)">
                                      <p:cBhvr>
                                        <p:cTn id="38" dur="500"/>
                                        <p:tgtEl>
                                          <p:spTgt spid="220176"/>
                                        </p:tgtEl>
                                      </p:cBhvr>
                                    </p:animEffect>
                                    <p:set>
                                      <p:cBhvr>
                                        <p:cTn id="39" dur="1" fill="hold">
                                          <p:stCondLst>
                                            <p:cond delay="499"/>
                                          </p:stCondLst>
                                        </p:cTn>
                                        <p:tgtEl>
                                          <p:spTgt spid="220176"/>
                                        </p:tgtEl>
                                        <p:attrNameLst>
                                          <p:attrName>style.visibility</p:attrName>
                                        </p:attrNameLst>
                                      </p:cBhvr>
                                      <p:to>
                                        <p:strVal val="hidden"/>
                                      </p:to>
                                    </p:set>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499"/>
                                          </p:stCondLst>
                                        </p:cTn>
                                        <p:tgtEl>
                                          <p:spTgt spid="220178"/>
                                        </p:tgtEl>
                                        <p:attrNameLst>
                                          <p:attrName>style.visibility</p:attrName>
                                        </p:attrNameLst>
                                      </p:cBhvr>
                                      <p:to>
                                        <p:strVal val="visible"/>
                                      </p:to>
                                    </p:set>
                                  </p:childTnLst>
                                </p:cTn>
                              </p:par>
                            </p:childTnLst>
                          </p:cTn>
                        </p:par>
                        <p:par>
                          <p:cTn id="43" fill="hold">
                            <p:stCondLst>
                              <p:cond delay="2000"/>
                            </p:stCondLst>
                            <p:childTnLst>
                              <p:par>
                                <p:cTn id="44" presetID="12" presetClass="entr" presetSubtype="4" fill="hold" grpId="0" nodeType="afterEffect">
                                  <p:stCondLst>
                                    <p:cond delay="0"/>
                                  </p:stCondLst>
                                  <p:childTnLst>
                                    <p:set>
                                      <p:cBhvr>
                                        <p:cTn id="45" dur="1" fill="hold">
                                          <p:stCondLst>
                                            <p:cond delay="0"/>
                                          </p:stCondLst>
                                        </p:cTn>
                                        <p:tgtEl>
                                          <p:spTgt spid="220179"/>
                                        </p:tgtEl>
                                        <p:attrNameLst>
                                          <p:attrName>style.visibility</p:attrName>
                                        </p:attrNameLst>
                                      </p:cBhvr>
                                      <p:to>
                                        <p:strVal val="visible"/>
                                      </p:to>
                                    </p:set>
                                    <p:animEffect transition="in" filter="slide(fromBottom)">
                                      <p:cBhvr>
                                        <p:cTn id="46" dur="500"/>
                                        <p:tgtEl>
                                          <p:spTgt spid="220179"/>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20167"/>
                                        </p:tgtEl>
                                        <p:attrNameLst>
                                          <p:attrName>style.visibility</p:attrName>
                                        </p:attrNameLst>
                                      </p:cBhvr>
                                      <p:to>
                                        <p:strVal val="visible"/>
                                      </p:to>
                                    </p:set>
                                    <p:animEffect transition="in" filter="slide(fromBottom)">
                                      <p:cBhvr>
                                        <p:cTn id="51" dur="500"/>
                                        <p:tgtEl>
                                          <p:spTgt spid="220167"/>
                                        </p:tgtEl>
                                      </p:cBhvr>
                                    </p:animEffect>
                                  </p:childTnLst>
                                </p:cTn>
                              </p:par>
                            </p:childTnLst>
                          </p:cTn>
                        </p:par>
                        <p:par>
                          <p:cTn id="52" fill="hold">
                            <p:stCondLst>
                              <p:cond delay="500"/>
                            </p:stCondLst>
                            <p:childTnLst>
                              <p:par>
                                <p:cTn id="53" presetID="12" presetClass="exit" presetSubtype="4" fill="hold" grpId="1" nodeType="afterEffect">
                                  <p:stCondLst>
                                    <p:cond delay="0"/>
                                  </p:stCondLst>
                                  <p:childTnLst>
                                    <p:animEffect transition="out" filter="slide(fromBottom)">
                                      <p:cBhvr>
                                        <p:cTn id="54" dur="500"/>
                                        <p:tgtEl>
                                          <p:spTgt spid="220178"/>
                                        </p:tgtEl>
                                      </p:cBhvr>
                                    </p:animEffect>
                                    <p:set>
                                      <p:cBhvr>
                                        <p:cTn id="55" dur="1" fill="hold">
                                          <p:stCondLst>
                                            <p:cond delay="499"/>
                                          </p:stCondLst>
                                        </p:cTn>
                                        <p:tgtEl>
                                          <p:spTgt spid="220178"/>
                                        </p:tgtEl>
                                        <p:attrNameLst>
                                          <p:attrName>style.visibility</p:attrName>
                                        </p:attrNameLst>
                                      </p:cBhvr>
                                      <p:to>
                                        <p:strVal val="hidden"/>
                                      </p:to>
                                    </p:set>
                                  </p:childTnLst>
                                </p:cTn>
                              </p:par>
                            </p:childTnLst>
                          </p:cTn>
                        </p:par>
                        <p:par>
                          <p:cTn id="56" fill="hold">
                            <p:stCondLst>
                              <p:cond delay="1000"/>
                            </p:stCondLst>
                            <p:childTnLst>
                              <p:par>
                                <p:cTn id="57" presetID="12" presetClass="exit" presetSubtype="4" fill="hold" grpId="1" nodeType="afterEffect">
                                  <p:stCondLst>
                                    <p:cond delay="0"/>
                                  </p:stCondLst>
                                  <p:childTnLst>
                                    <p:animEffect transition="out" filter="slide(fromBottom)">
                                      <p:cBhvr>
                                        <p:cTn id="58" dur="500"/>
                                        <p:tgtEl>
                                          <p:spTgt spid="220179"/>
                                        </p:tgtEl>
                                      </p:cBhvr>
                                    </p:animEffect>
                                    <p:set>
                                      <p:cBhvr>
                                        <p:cTn id="59" dur="1" fill="hold">
                                          <p:stCondLst>
                                            <p:cond delay="499"/>
                                          </p:stCondLst>
                                        </p:cTn>
                                        <p:tgtEl>
                                          <p:spTgt spid="22017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220166"/>
                                        </p:tgtEl>
                                        <p:attrNameLst>
                                          <p:attrName>style.visibility</p:attrName>
                                        </p:attrNameLst>
                                      </p:cBhvr>
                                      <p:to>
                                        <p:strVal val="visible"/>
                                      </p:to>
                                    </p:set>
                                    <p:animEffect transition="in" filter="slide(fromBottom)">
                                      <p:cBhvr>
                                        <p:cTn id="64" dur="500"/>
                                        <p:tgtEl>
                                          <p:spTgt spid="220166"/>
                                        </p:tgtEl>
                                      </p:cBhvr>
                                    </p:animEffec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220180"/>
                                        </p:tgtEl>
                                        <p:attrNameLst>
                                          <p:attrName>style.visibility</p:attrName>
                                        </p:attrNameLst>
                                      </p:cBhvr>
                                      <p:to>
                                        <p:strVal val="visible"/>
                                      </p:to>
                                    </p:set>
                                  </p:childTnLst>
                                </p:cTn>
                              </p:par>
                            </p:childTnLst>
                          </p:cTn>
                        </p:par>
                        <p:par>
                          <p:cTn id="68" fill="hold">
                            <p:stCondLst>
                              <p:cond delay="1000"/>
                            </p:stCondLst>
                            <p:childTnLst>
                              <p:par>
                                <p:cTn id="69" presetID="12" presetClass="entr" presetSubtype="4" fill="hold" grpId="0" nodeType="afterEffect">
                                  <p:stCondLst>
                                    <p:cond delay="0"/>
                                  </p:stCondLst>
                                  <p:childTnLst>
                                    <p:set>
                                      <p:cBhvr>
                                        <p:cTn id="70" dur="1" fill="hold">
                                          <p:stCondLst>
                                            <p:cond delay="0"/>
                                          </p:stCondLst>
                                        </p:cTn>
                                        <p:tgtEl>
                                          <p:spTgt spid="220181"/>
                                        </p:tgtEl>
                                        <p:attrNameLst>
                                          <p:attrName>style.visibility</p:attrName>
                                        </p:attrNameLst>
                                      </p:cBhvr>
                                      <p:to>
                                        <p:strVal val="visible"/>
                                      </p:to>
                                    </p:set>
                                    <p:animEffect transition="in" filter="slide(fromBottom)">
                                      <p:cBhvr>
                                        <p:cTn id="71" dur="500"/>
                                        <p:tgtEl>
                                          <p:spTgt spid="220181"/>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220169"/>
                                        </p:tgtEl>
                                        <p:attrNameLst>
                                          <p:attrName>style.visibility</p:attrName>
                                        </p:attrNameLst>
                                      </p:cBhvr>
                                      <p:to>
                                        <p:strVal val="visible"/>
                                      </p:to>
                                    </p:set>
                                    <p:animEffect transition="in" filter="slide(fromBottom)">
                                      <p:cBhvr>
                                        <p:cTn id="76" dur="500"/>
                                        <p:tgtEl>
                                          <p:spTgt spid="220169"/>
                                        </p:tgtEl>
                                      </p:cBhvr>
                                    </p:animEffect>
                                  </p:childTnLst>
                                </p:cTn>
                              </p:par>
                            </p:childTnLst>
                          </p:cTn>
                        </p:par>
                        <p:par>
                          <p:cTn id="77" fill="hold">
                            <p:stCondLst>
                              <p:cond delay="500"/>
                            </p:stCondLst>
                            <p:childTnLst>
                              <p:par>
                                <p:cTn id="78" presetID="12" presetClass="exit" presetSubtype="4" fill="hold" grpId="1" nodeType="afterEffect">
                                  <p:stCondLst>
                                    <p:cond delay="0"/>
                                  </p:stCondLst>
                                  <p:childTnLst>
                                    <p:animEffect transition="out" filter="slide(fromBottom)">
                                      <p:cBhvr>
                                        <p:cTn id="79" dur="500"/>
                                        <p:tgtEl>
                                          <p:spTgt spid="220180"/>
                                        </p:tgtEl>
                                      </p:cBhvr>
                                    </p:animEffect>
                                    <p:set>
                                      <p:cBhvr>
                                        <p:cTn id="80" dur="1" fill="hold">
                                          <p:stCondLst>
                                            <p:cond delay="499"/>
                                          </p:stCondLst>
                                        </p:cTn>
                                        <p:tgtEl>
                                          <p:spTgt spid="220180"/>
                                        </p:tgtEl>
                                        <p:attrNameLst>
                                          <p:attrName>style.visibility</p:attrName>
                                        </p:attrNameLst>
                                      </p:cBhvr>
                                      <p:to>
                                        <p:strVal val="hidden"/>
                                      </p:to>
                                    </p:set>
                                  </p:childTnLst>
                                </p:cTn>
                              </p:par>
                            </p:childTnLst>
                          </p:cTn>
                        </p:par>
                        <p:par>
                          <p:cTn id="81" fill="hold">
                            <p:stCondLst>
                              <p:cond delay="1000"/>
                            </p:stCondLst>
                            <p:childTnLst>
                              <p:par>
                                <p:cTn id="82" presetID="12" presetClass="exit" presetSubtype="4" fill="hold" grpId="1" nodeType="afterEffect">
                                  <p:stCondLst>
                                    <p:cond delay="0"/>
                                  </p:stCondLst>
                                  <p:childTnLst>
                                    <p:animEffect transition="out" filter="slide(fromBottom)">
                                      <p:cBhvr>
                                        <p:cTn id="83" dur="500"/>
                                        <p:tgtEl>
                                          <p:spTgt spid="220181"/>
                                        </p:tgtEl>
                                      </p:cBhvr>
                                    </p:animEffect>
                                    <p:set>
                                      <p:cBhvr>
                                        <p:cTn id="84" dur="1" fill="hold">
                                          <p:stCondLst>
                                            <p:cond delay="499"/>
                                          </p:stCondLst>
                                        </p:cTn>
                                        <p:tgtEl>
                                          <p:spTgt spid="220181"/>
                                        </p:tgtEl>
                                        <p:attrNameLst>
                                          <p:attrName>style.visibility</p:attrName>
                                        </p:attrNameLst>
                                      </p:cBhvr>
                                      <p:to>
                                        <p:strVal val="hidden"/>
                                      </p:to>
                                    </p:set>
                                  </p:childTnLst>
                                </p:cTn>
                              </p:par>
                            </p:childTnLst>
                          </p:cTn>
                        </p:par>
                        <p:par>
                          <p:cTn id="85" fill="hold">
                            <p:stCondLst>
                              <p:cond delay="1500"/>
                            </p:stCondLst>
                            <p:childTnLst>
                              <p:par>
                                <p:cTn id="86" presetID="1" presetClass="entr" presetSubtype="0" fill="hold" grpId="0" nodeType="afterEffect">
                                  <p:stCondLst>
                                    <p:cond delay="0"/>
                                  </p:stCondLst>
                                  <p:childTnLst>
                                    <p:set>
                                      <p:cBhvr>
                                        <p:cTn id="87" dur="1" fill="hold">
                                          <p:stCondLst>
                                            <p:cond delay="499"/>
                                          </p:stCondLst>
                                        </p:cTn>
                                        <p:tgtEl>
                                          <p:spTgt spid="220182"/>
                                        </p:tgtEl>
                                        <p:attrNameLst>
                                          <p:attrName>style.visibility</p:attrName>
                                        </p:attrNameLst>
                                      </p:cBhvr>
                                      <p:to>
                                        <p:strVal val="visible"/>
                                      </p:to>
                                    </p:set>
                                  </p:childTnLst>
                                </p:cTn>
                              </p:par>
                            </p:childTnLst>
                          </p:cTn>
                        </p:par>
                        <p:par>
                          <p:cTn id="88" fill="hold">
                            <p:stCondLst>
                              <p:cond delay="2000"/>
                            </p:stCondLst>
                            <p:childTnLst>
                              <p:par>
                                <p:cTn id="89" presetID="12" presetClass="entr" presetSubtype="4" fill="hold" grpId="0" nodeType="afterEffect">
                                  <p:stCondLst>
                                    <p:cond delay="0"/>
                                  </p:stCondLst>
                                  <p:childTnLst>
                                    <p:set>
                                      <p:cBhvr>
                                        <p:cTn id="90" dur="1" fill="hold">
                                          <p:stCondLst>
                                            <p:cond delay="0"/>
                                          </p:stCondLst>
                                        </p:cTn>
                                        <p:tgtEl>
                                          <p:spTgt spid="220183"/>
                                        </p:tgtEl>
                                        <p:attrNameLst>
                                          <p:attrName>style.visibility</p:attrName>
                                        </p:attrNameLst>
                                      </p:cBhvr>
                                      <p:to>
                                        <p:strVal val="visible"/>
                                      </p:to>
                                    </p:set>
                                    <p:animEffect transition="in" filter="slide(fromBottom)">
                                      <p:cBhvr>
                                        <p:cTn id="91" dur="500"/>
                                        <p:tgtEl>
                                          <p:spTgt spid="22018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4" fill="hold" grpId="0" nodeType="clickEffect">
                                  <p:stCondLst>
                                    <p:cond delay="0"/>
                                  </p:stCondLst>
                                  <p:childTnLst>
                                    <p:set>
                                      <p:cBhvr>
                                        <p:cTn id="95" dur="1" fill="hold">
                                          <p:stCondLst>
                                            <p:cond delay="0"/>
                                          </p:stCondLst>
                                        </p:cTn>
                                        <p:tgtEl>
                                          <p:spTgt spid="220185"/>
                                        </p:tgtEl>
                                        <p:attrNameLst>
                                          <p:attrName>style.visibility</p:attrName>
                                        </p:attrNameLst>
                                      </p:cBhvr>
                                      <p:to>
                                        <p:strVal val="visible"/>
                                      </p:to>
                                    </p:set>
                                    <p:animEffect transition="in" filter="slide(fromBottom)">
                                      <p:cBhvr>
                                        <p:cTn id="96" dur="500"/>
                                        <p:tgtEl>
                                          <p:spTgt spid="220185"/>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xit" presetSubtype="4" fill="hold" grpId="1" nodeType="clickEffect">
                                  <p:stCondLst>
                                    <p:cond delay="0"/>
                                  </p:stCondLst>
                                  <p:childTnLst>
                                    <p:animEffect transition="out" filter="slide(fromBottom)">
                                      <p:cBhvr>
                                        <p:cTn id="100" dur="500"/>
                                        <p:tgtEl>
                                          <p:spTgt spid="220169"/>
                                        </p:tgtEl>
                                      </p:cBhvr>
                                    </p:animEffect>
                                    <p:set>
                                      <p:cBhvr>
                                        <p:cTn id="101" dur="1" fill="hold">
                                          <p:stCondLst>
                                            <p:cond delay="499"/>
                                          </p:stCondLst>
                                        </p:cTn>
                                        <p:tgtEl>
                                          <p:spTgt spid="220169"/>
                                        </p:tgtEl>
                                        <p:attrNameLst>
                                          <p:attrName>style.visibility</p:attrName>
                                        </p:attrNameLst>
                                      </p:cBhvr>
                                      <p:to>
                                        <p:strVal val="hidden"/>
                                      </p:to>
                                    </p:set>
                                  </p:childTnLst>
                                </p:cTn>
                              </p:par>
                            </p:childTnLst>
                          </p:cTn>
                        </p:par>
                        <p:par>
                          <p:cTn id="102" fill="hold">
                            <p:stCondLst>
                              <p:cond delay="500"/>
                            </p:stCondLst>
                            <p:childTnLst>
                              <p:par>
                                <p:cTn id="103" presetID="12" presetClass="exit" presetSubtype="4" fill="hold" grpId="1" nodeType="afterEffect">
                                  <p:stCondLst>
                                    <p:cond delay="0"/>
                                  </p:stCondLst>
                                  <p:childTnLst>
                                    <p:animEffect transition="out" filter="slide(fromBottom)">
                                      <p:cBhvr>
                                        <p:cTn id="104" dur="500"/>
                                        <p:tgtEl>
                                          <p:spTgt spid="220182"/>
                                        </p:tgtEl>
                                      </p:cBhvr>
                                    </p:animEffect>
                                    <p:set>
                                      <p:cBhvr>
                                        <p:cTn id="105" dur="1" fill="hold">
                                          <p:stCondLst>
                                            <p:cond delay="499"/>
                                          </p:stCondLst>
                                        </p:cTn>
                                        <p:tgtEl>
                                          <p:spTgt spid="220182"/>
                                        </p:tgtEl>
                                        <p:attrNameLst>
                                          <p:attrName>style.visibility</p:attrName>
                                        </p:attrNameLst>
                                      </p:cBhvr>
                                      <p:to>
                                        <p:strVal val="hidden"/>
                                      </p:to>
                                    </p:set>
                                  </p:childTnLst>
                                </p:cTn>
                              </p:par>
                            </p:childTnLst>
                          </p:cTn>
                        </p:par>
                        <p:par>
                          <p:cTn id="106" fill="hold">
                            <p:stCondLst>
                              <p:cond delay="1000"/>
                            </p:stCondLst>
                            <p:childTnLst>
                              <p:par>
                                <p:cTn id="107" presetID="12" presetClass="exit" presetSubtype="4" fill="hold" grpId="1" nodeType="afterEffect">
                                  <p:stCondLst>
                                    <p:cond delay="0"/>
                                  </p:stCondLst>
                                  <p:childTnLst>
                                    <p:animEffect transition="out" filter="slide(fromBottom)">
                                      <p:cBhvr>
                                        <p:cTn id="108" dur="500"/>
                                        <p:tgtEl>
                                          <p:spTgt spid="220183"/>
                                        </p:tgtEl>
                                      </p:cBhvr>
                                    </p:animEffect>
                                    <p:set>
                                      <p:cBhvr>
                                        <p:cTn id="109" dur="1" fill="hold">
                                          <p:stCondLst>
                                            <p:cond delay="499"/>
                                          </p:stCondLst>
                                        </p:cTn>
                                        <p:tgtEl>
                                          <p:spTgt spid="220183"/>
                                        </p:tgtEl>
                                        <p:attrNameLst>
                                          <p:attrName>style.visibility</p:attrName>
                                        </p:attrNameLst>
                                      </p:cBhvr>
                                      <p:to>
                                        <p:strVal val="hidden"/>
                                      </p:to>
                                    </p:set>
                                  </p:childTnLst>
                                </p:cTn>
                              </p:par>
                            </p:childTnLst>
                          </p:cTn>
                        </p:par>
                        <p:par>
                          <p:cTn id="110" fill="hold">
                            <p:stCondLst>
                              <p:cond delay="1500"/>
                            </p:stCondLst>
                            <p:childTnLst>
                              <p:par>
                                <p:cTn id="111" presetID="12" presetClass="entr" presetSubtype="4" fill="hold" grpId="2" nodeType="afterEffect">
                                  <p:stCondLst>
                                    <p:cond delay="0"/>
                                  </p:stCondLst>
                                  <p:childTnLst>
                                    <p:set>
                                      <p:cBhvr>
                                        <p:cTn id="112" dur="1" fill="hold">
                                          <p:stCondLst>
                                            <p:cond delay="0"/>
                                          </p:stCondLst>
                                        </p:cTn>
                                        <p:tgtEl>
                                          <p:spTgt spid="220180"/>
                                        </p:tgtEl>
                                        <p:attrNameLst>
                                          <p:attrName>style.visibility</p:attrName>
                                        </p:attrNameLst>
                                      </p:cBhvr>
                                      <p:to>
                                        <p:strVal val="visible"/>
                                      </p:to>
                                    </p:set>
                                    <p:animEffect transition="in" filter="slide(fromBottom)">
                                      <p:cBhvr>
                                        <p:cTn id="113" dur="500"/>
                                        <p:tgtEl>
                                          <p:spTgt spid="220180"/>
                                        </p:tgtEl>
                                      </p:cBhvr>
                                    </p:animEffect>
                                  </p:childTnLst>
                                </p:cTn>
                              </p:par>
                            </p:childTnLst>
                          </p:cTn>
                        </p:par>
                        <p:par>
                          <p:cTn id="114" fill="hold">
                            <p:stCondLst>
                              <p:cond delay="2000"/>
                            </p:stCondLst>
                            <p:childTnLst>
                              <p:par>
                                <p:cTn id="115" presetID="12" presetClass="entr" presetSubtype="4" fill="hold" grpId="2" nodeType="afterEffect">
                                  <p:stCondLst>
                                    <p:cond delay="0"/>
                                  </p:stCondLst>
                                  <p:childTnLst>
                                    <p:set>
                                      <p:cBhvr>
                                        <p:cTn id="116" dur="1" fill="hold">
                                          <p:stCondLst>
                                            <p:cond delay="0"/>
                                          </p:stCondLst>
                                        </p:cTn>
                                        <p:tgtEl>
                                          <p:spTgt spid="220181"/>
                                        </p:tgtEl>
                                        <p:attrNameLst>
                                          <p:attrName>style.visibility</p:attrName>
                                        </p:attrNameLst>
                                      </p:cBhvr>
                                      <p:to>
                                        <p:strVal val="visible"/>
                                      </p:to>
                                    </p:set>
                                    <p:animEffect transition="in" filter="slide(fromBottom)">
                                      <p:cBhvr>
                                        <p:cTn id="117" dur="500"/>
                                        <p:tgtEl>
                                          <p:spTgt spid="220181"/>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xit" presetSubtype="4" fill="hold" grpId="1" nodeType="clickEffect">
                                  <p:stCondLst>
                                    <p:cond delay="0"/>
                                  </p:stCondLst>
                                  <p:childTnLst>
                                    <p:animEffect transition="out" filter="slide(fromBottom)">
                                      <p:cBhvr>
                                        <p:cTn id="121" dur="500"/>
                                        <p:tgtEl>
                                          <p:spTgt spid="220166"/>
                                        </p:tgtEl>
                                      </p:cBhvr>
                                    </p:animEffect>
                                    <p:set>
                                      <p:cBhvr>
                                        <p:cTn id="122" dur="1" fill="hold">
                                          <p:stCondLst>
                                            <p:cond delay="499"/>
                                          </p:stCondLst>
                                        </p:cTn>
                                        <p:tgtEl>
                                          <p:spTgt spid="220166"/>
                                        </p:tgtEl>
                                        <p:attrNameLst>
                                          <p:attrName>style.visibility</p:attrName>
                                        </p:attrNameLst>
                                      </p:cBhvr>
                                      <p:to>
                                        <p:strVal val="hidden"/>
                                      </p:to>
                                    </p:set>
                                  </p:childTnLst>
                                </p:cTn>
                              </p:par>
                            </p:childTnLst>
                          </p:cTn>
                        </p:par>
                        <p:par>
                          <p:cTn id="123" fill="hold">
                            <p:stCondLst>
                              <p:cond delay="500"/>
                            </p:stCondLst>
                            <p:childTnLst>
                              <p:par>
                                <p:cTn id="124" presetID="12" presetClass="exit" presetSubtype="4" fill="hold" grpId="3" nodeType="afterEffect">
                                  <p:stCondLst>
                                    <p:cond delay="0"/>
                                  </p:stCondLst>
                                  <p:childTnLst>
                                    <p:animEffect transition="out" filter="slide(fromBottom)">
                                      <p:cBhvr>
                                        <p:cTn id="125" dur="500"/>
                                        <p:tgtEl>
                                          <p:spTgt spid="220180"/>
                                        </p:tgtEl>
                                      </p:cBhvr>
                                    </p:animEffect>
                                    <p:set>
                                      <p:cBhvr>
                                        <p:cTn id="126" dur="1" fill="hold">
                                          <p:stCondLst>
                                            <p:cond delay="499"/>
                                          </p:stCondLst>
                                        </p:cTn>
                                        <p:tgtEl>
                                          <p:spTgt spid="220180"/>
                                        </p:tgtEl>
                                        <p:attrNameLst>
                                          <p:attrName>style.visibility</p:attrName>
                                        </p:attrNameLst>
                                      </p:cBhvr>
                                      <p:to>
                                        <p:strVal val="hidden"/>
                                      </p:to>
                                    </p:set>
                                  </p:childTnLst>
                                </p:cTn>
                              </p:par>
                            </p:childTnLst>
                          </p:cTn>
                        </p:par>
                        <p:par>
                          <p:cTn id="127" fill="hold">
                            <p:stCondLst>
                              <p:cond delay="1000"/>
                            </p:stCondLst>
                            <p:childTnLst>
                              <p:par>
                                <p:cTn id="128" presetID="12" presetClass="exit" presetSubtype="4" fill="hold" grpId="3" nodeType="afterEffect">
                                  <p:stCondLst>
                                    <p:cond delay="0"/>
                                  </p:stCondLst>
                                  <p:childTnLst>
                                    <p:animEffect transition="out" filter="slide(fromBottom)">
                                      <p:cBhvr>
                                        <p:cTn id="129" dur="500"/>
                                        <p:tgtEl>
                                          <p:spTgt spid="220181"/>
                                        </p:tgtEl>
                                      </p:cBhvr>
                                    </p:animEffect>
                                    <p:set>
                                      <p:cBhvr>
                                        <p:cTn id="130" dur="1" fill="hold">
                                          <p:stCondLst>
                                            <p:cond delay="499"/>
                                          </p:stCondLst>
                                        </p:cTn>
                                        <p:tgtEl>
                                          <p:spTgt spid="22018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2" presetClass="exit" presetSubtype="4" fill="hold" grpId="1" nodeType="clickEffect">
                                  <p:stCondLst>
                                    <p:cond delay="0"/>
                                  </p:stCondLst>
                                  <p:childTnLst>
                                    <p:animEffect transition="out" filter="slide(fromBottom)">
                                      <p:cBhvr>
                                        <p:cTn id="134" dur="500"/>
                                        <p:tgtEl>
                                          <p:spTgt spid="220167"/>
                                        </p:tgtEl>
                                      </p:cBhvr>
                                    </p:animEffect>
                                    <p:set>
                                      <p:cBhvr>
                                        <p:cTn id="135" dur="1" fill="hold">
                                          <p:stCondLst>
                                            <p:cond delay="499"/>
                                          </p:stCondLst>
                                        </p:cTn>
                                        <p:tgtEl>
                                          <p:spTgt spid="220167"/>
                                        </p:tgtEl>
                                        <p:attrNameLst>
                                          <p:attrName>style.visibility</p:attrName>
                                        </p:attrNameLst>
                                      </p:cBhvr>
                                      <p:to>
                                        <p:strVal val="hidden"/>
                                      </p:to>
                                    </p:set>
                                  </p:childTnLst>
                                </p:cTn>
                              </p:par>
                            </p:childTnLst>
                          </p:cTn>
                        </p:par>
                        <p:par>
                          <p:cTn id="136" fill="hold">
                            <p:stCondLst>
                              <p:cond delay="500"/>
                            </p:stCondLst>
                            <p:childTnLst>
                              <p:par>
                                <p:cTn id="137" presetID="12" presetClass="entr" presetSubtype="4" fill="hold" grpId="2" nodeType="afterEffect">
                                  <p:stCondLst>
                                    <p:cond delay="0"/>
                                  </p:stCondLst>
                                  <p:childTnLst>
                                    <p:set>
                                      <p:cBhvr>
                                        <p:cTn id="138" dur="1" fill="hold">
                                          <p:stCondLst>
                                            <p:cond delay="0"/>
                                          </p:stCondLst>
                                        </p:cTn>
                                        <p:tgtEl>
                                          <p:spTgt spid="220178"/>
                                        </p:tgtEl>
                                        <p:attrNameLst>
                                          <p:attrName>style.visibility</p:attrName>
                                        </p:attrNameLst>
                                      </p:cBhvr>
                                      <p:to>
                                        <p:strVal val="visible"/>
                                      </p:to>
                                    </p:set>
                                    <p:animEffect transition="in" filter="slide(fromBottom)">
                                      <p:cBhvr>
                                        <p:cTn id="139" dur="500"/>
                                        <p:tgtEl>
                                          <p:spTgt spid="220178"/>
                                        </p:tgtEl>
                                      </p:cBhvr>
                                    </p:animEffect>
                                  </p:childTnLst>
                                </p:cTn>
                              </p:par>
                            </p:childTnLst>
                          </p:cTn>
                        </p:par>
                        <p:par>
                          <p:cTn id="140" fill="hold">
                            <p:stCondLst>
                              <p:cond delay="1000"/>
                            </p:stCondLst>
                            <p:childTnLst>
                              <p:par>
                                <p:cTn id="141" presetID="12" presetClass="entr" presetSubtype="4" fill="hold" grpId="2" nodeType="afterEffect">
                                  <p:stCondLst>
                                    <p:cond delay="0"/>
                                  </p:stCondLst>
                                  <p:childTnLst>
                                    <p:set>
                                      <p:cBhvr>
                                        <p:cTn id="142" dur="1" fill="hold">
                                          <p:stCondLst>
                                            <p:cond delay="0"/>
                                          </p:stCondLst>
                                        </p:cTn>
                                        <p:tgtEl>
                                          <p:spTgt spid="220179"/>
                                        </p:tgtEl>
                                        <p:attrNameLst>
                                          <p:attrName>style.visibility</p:attrName>
                                        </p:attrNameLst>
                                      </p:cBhvr>
                                      <p:to>
                                        <p:strVal val="visible"/>
                                      </p:to>
                                    </p:set>
                                    <p:animEffect transition="in" filter="slide(fromBottom)">
                                      <p:cBhvr>
                                        <p:cTn id="143" dur="500"/>
                                        <p:tgtEl>
                                          <p:spTgt spid="220179"/>
                                        </p:tgtEl>
                                      </p:cBhvr>
                                    </p:animEffect>
                                  </p:childTnLst>
                                </p:cTn>
                              </p:par>
                            </p:childTnLst>
                          </p:cTn>
                        </p:par>
                      </p:childTnLst>
                    </p:cTn>
                  </p:par>
                  <p:par>
                    <p:cTn id="144" fill="hold">
                      <p:stCondLst>
                        <p:cond delay="indefinite"/>
                      </p:stCondLst>
                      <p:childTnLst>
                        <p:par>
                          <p:cTn id="145" fill="hold">
                            <p:stCondLst>
                              <p:cond delay="0"/>
                            </p:stCondLst>
                            <p:childTnLst>
                              <p:par>
                                <p:cTn id="146" presetID="12" presetClass="exit" presetSubtype="4" fill="hold" grpId="1" nodeType="clickEffect">
                                  <p:stCondLst>
                                    <p:cond delay="0"/>
                                  </p:stCondLst>
                                  <p:childTnLst>
                                    <p:animEffect transition="out" filter="slide(fromBottom)">
                                      <p:cBhvr>
                                        <p:cTn id="147" dur="500"/>
                                        <p:tgtEl>
                                          <p:spTgt spid="220168"/>
                                        </p:tgtEl>
                                      </p:cBhvr>
                                    </p:animEffect>
                                    <p:set>
                                      <p:cBhvr>
                                        <p:cTn id="148" dur="1" fill="hold">
                                          <p:stCondLst>
                                            <p:cond delay="499"/>
                                          </p:stCondLst>
                                        </p:cTn>
                                        <p:tgtEl>
                                          <p:spTgt spid="220168"/>
                                        </p:tgtEl>
                                        <p:attrNameLst>
                                          <p:attrName>style.visibility</p:attrName>
                                        </p:attrNameLst>
                                      </p:cBhvr>
                                      <p:to>
                                        <p:strVal val="hidden"/>
                                      </p:to>
                                    </p:set>
                                  </p:childTnLst>
                                </p:cTn>
                              </p:par>
                            </p:childTnLst>
                          </p:cTn>
                        </p:par>
                        <p:par>
                          <p:cTn id="149" fill="hold">
                            <p:stCondLst>
                              <p:cond delay="500"/>
                            </p:stCondLst>
                            <p:childTnLst>
                              <p:par>
                                <p:cTn id="150" presetID="12" presetClass="exit" presetSubtype="4" fill="hold" grpId="3" nodeType="afterEffect">
                                  <p:stCondLst>
                                    <p:cond delay="0"/>
                                  </p:stCondLst>
                                  <p:childTnLst>
                                    <p:animEffect transition="out" filter="slide(fromBottom)">
                                      <p:cBhvr>
                                        <p:cTn id="151" dur="500"/>
                                        <p:tgtEl>
                                          <p:spTgt spid="220178"/>
                                        </p:tgtEl>
                                      </p:cBhvr>
                                    </p:animEffect>
                                    <p:set>
                                      <p:cBhvr>
                                        <p:cTn id="152" dur="1" fill="hold">
                                          <p:stCondLst>
                                            <p:cond delay="499"/>
                                          </p:stCondLst>
                                        </p:cTn>
                                        <p:tgtEl>
                                          <p:spTgt spid="220178"/>
                                        </p:tgtEl>
                                        <p:attrNameLst>
                                          <p:attrName>style.visibility</p:attrName>
                                        </p:attrNameLst>
                                      </p:cBhvr>
                                      <p:to>
                                        <p:strVal val="hidden"/>
                                      </p:to>
                                    </p:set>
                                  </p:childTnLst>
                                </p:cTn>
                              </p:par>
                            </p:childTnLst>
                          </p:cTn>
                        </p:par>
                        <p:par>
                          <p:cTn id="153" fill="hold">
                            <p:stCondLst>
                              <p:cond delay="1000"/>
                            </p:stCondLst>
                            <p:childTnLst>
                              <p:par>
                                <p:cTn id="154" presetID="12" presetClass="exit" presetSubtype="4" fill="hold" grpId="3" nodeType="afterEffect">
                                  <p:stCondLst>
                                    <p:cond delay="0"/>
                                  </p:stCondLst>
                                  <p:childTnLst>
                                    <p:animEffect transition="out" filter="slide(fromBottom)">
                                      <p:cBhvr>
                                        <p:cTn id="155" dur="500"/>
                                        <p:tgtEl>
                                          <p:spTgt spid="220179"/>
                                        </p:tgtEl>
                                      </p:cBhvr>
                                    </p:animEffect>
                                    <p:set>
                                      <p:cBhvr>
                                        <p:cTn id="156" dur="1" fill="hold">
                                          <p:stCondLst>
                                            <p:cond delay="499"/>
                                          </p:stCondLst>
                                        </p:cTn>
                                        <p:tgtEl>
                                          <p:spTgt spid="220179"/>
                                        </p:tgtEl>
                                        <p:attrNameLst>
                                          <p:attrName>style.visibility</p:attrName>
                                        </p:attrNameLst>
                                      </p:cBhvr>
                                      <p:to>
                                        <p:strVal val="hidden"/>
                                      </p:to>
                                    </p:set>
                                  </p:childTnLst>
                                </p:cTn>
                              </p:par>
                            </p:childTnLst>
                          </p:cTn>
                        </p:par>
                        <p:par>
                          <p:cTn id="157" fill="hold">
                            <p:stCondLst>
                              <p:cond delay="1500"/>
                            </p:stCondLst>
                            <p:childTnLst>
                              <p:par>
                                <p:cTn id="158" presetID="12" presetClass="entr" presetSubtype="4" fill="hold" grpId="2" nodeType="afterEffect">
                                  <p:stCondLst>
                                    <p:cond delay="0"/>
                                  </p:stCondLst>
                                  <p:childTnLst>
                                    <p:set>
                                      <p:cBhvr>
                                        <p:cTn id="159" dur="1" fill="hold">
                                          <p:stCondLst>
                                            <p:cond delay="0"/>
                                          </p:stCondLst>
                                        </p:cTn>
                                        <p:tgtEl>
                                          <p:spTgt spid="220176"/>
                                        </p:tgtEl>
                                        <p:attrNameLst>
                                          <p:attrName>style.visibility</p:attrName>
                                        </p:attrNameLst>
                                      </p:cBhvr>
                                      <p:to>
                                        <p:strVal val="visible"/>
                                      </p:to>
                                    </p:set>
                                    <p:animEffect transition="in" filter="slide(fromBottom)">
                                      <p:cBhvr>
                                        <p:cTn id="160" dur="500"/>
                                        <p:tgtEl>
                                          <p:spTgt spid="220176"/>
                                        </p:tgtEl>
                                      </p:cBhvr>
                                    </p:animEffect>
                                  </p:childTnLst>
                                </p:cTn>
                              </p:par>
                            </p:childTnLst>
                          </p:cTn>
                        </p:par>
                        <p:par>
                          <p:cTn id="161" fill="hold">
                            <p:stCondLst>
                              <p:cond delay="2000"/>
                            </p:stCondLst>
                            <p:childTnLst>
                              <p:par>
                                <p:cTn id="162" presetID="12" presetClass="entr" presetSubtype="4" fill="hold" grpId="2" nodeType="afterEffect">
                                  <p:stCondLst>
                                    <p:cond delay="0"/>
                                  </p:stCondLst>
                                  <p:childTnLst>
                                    <p:set>
                                      <p:cBhvr>
                                        <p:cTn id="163" dur="1" fill="hold">
                                          <p:stCondLst>
                                            <p:cond delay="0"/>
                                          </p:stCondLst>
                                        </p:cTn>
                                        <p:tgtEl>
                                          <p:spTgt spid="220170"/>
                                        </p:tgtEl>
                                        <p:attrNameLst>
                                          <p:attrName>style.visibility</p:attrName>
                                        </p:attrNameLst>
                                      </p:cBhvr>
                                      <p:to>
                                        <p:strVal val="visible"/>
                                      </p:to>
                                    </p:set>
                                    <p:animEffect transition="in" filter="slide(fromBottom)">
                                      <p:cBhvr>
                                        <p:cTn id="164" dur="500"/>
                                        <p:tgtEl>
                                          <p:spTgt spid="220170"/>
                                        </p:tgtEl>
                                      </p:cBhvr>
                                    </p:animEffect>
                                  </p:childTnLst>
                                </p:cTn>
                              </p:par>
                            </p:childTnLst>
                          </p:cTn>
                        </p:par>
                      </p:childTnLst>
                    </p:cTn>
                  </p:par>
                  <p:par>
                    <p:cTn id="165" fill="hold">
                      <p:stCondLst>
                        <p:cond delay="indefinite"/>
                      </p:stCondLst>
                      <p:childTnLst>
                        <p:par>
                          <p:cTn id="166" fill="hold">
                            <p:stCondLst>
                              <p:cond delay="0"/>
                            </p:stCondLst>
                            <p:childTnLst>
                              <p:par>
                                <p:cTn id="167" presetID="12" presetClass="exit" presetSubtype="4" fill="hold" grpId="1" nodeType="clickEffect">
                                  <p:stCondLst>
                                    <p:cond delay="0"/>
                                  </p:stCondLst>
                                  <p:childTnLst>
                                    <p:animEffect transition="out" filter="slide(fromBottom)">
                                      <p:cBhvr>
                                        <p:cTn id="168" dur="500"/>
                                        <p:tgtEl>
                                          <p:spTgt spid="220165"/>
                                        </p:tgtEl>
                                      </p:cBhvr>
                                    </p:animEffect>
                                    <p:set>
                                      <p:cBhvr>
                                        <p:cTn id="169" dur="1" fill="hold">
                                          <p:stCondLst>
                                            <p:cond delay="499"/>
                                          </p:stCondLst>
                                        </p:cTn>
                                        <p:tgtEl>
                                          <p:spTgt spid="220165"/>
                                        </p:tgtEl>
                                        <p:attrNameLst>
                                          <p:attrName>style.visibility</p:attrName>
                                        </p:attrNameLst>
                                      </p:cBhvr>
                                      <p:to>
                                        <p:strVal val="hidden"/>
                                      </p:to>
                                    </p:set>
                                  </p:childTnLst>
                                </p:cTn>
                              </p:par>
                            </p:childTnLst>
                          </p:cTn>
                        </p:par>
                        <p:par>
                          <p:cTn id="170" fill="hold">
                            <p:stCondLst>
                              <p:cond delay="500"/>
                            </p:stCondLst>
                            <p:childTnLst>
                              <p:par>
                                <p:cTn id="171" presetID="12" presetClass="exit" presetSubtype="4" fill="hold" grpId="3" nodeType="afterEffect">
                                  <p:stCondLst>
                                    <p:cond delay="0"/>
                                  </p:stCondLst>
                                  <p:childTnLst>
                                    <p:animEffect transition="out" filter="slide(fromBottom)">
                                      <p:cBhvr>
                                        <p:cTn id="172" dur="500"/>
                                        <p:tgtEl>
                                          <p:spTgt spid="220176"/>
                                        </p:tgtEl>
                                      </p:cBhvr>
                                    </p:animEffect>
                                    <p:set>
                                      <p:cBhvr>
                                        <p:cTn id="173" dur="1" fill="hold">
                                          <p:stCondLst>
                                            <p:cond delay="499"/>
                                          </p:stCondLst>
                                        </p:cTn>
                                        <p:tgtEl>
                                          <p:spTgt spid="220176"/>
                                        </p:tgtEl>
                                        <p:attrNameLst>
                                          <p:attrName>style.visibility</p:attrName>
                                        </p:attrNameLst>
                                      </p:cBhvr>
                                      <p:to>
                                        <p:strVal val="hidden"/>
                                      </p:to>
                                    </p:set>
                                  </p:childTnLst>
                                </p:cTn>
                              </p:par>
                            </p:childTnLst>
                          </p:cTn>
                        </p:par>
                        <p:par>
                          <p:cTn id="174" fill="hold">
                            <p:stCondLst>
                              <p:cond delay="1000"/>
                            </p:stCondLst>
                            <p:childTnLst>
                              <p:par>
                                <p:cTn id="175" presetID="12" presetClass="exit" presetSubtype="4" fill="hold" grpId="3" nodeType="afterEffect">
                                  <p:stCondLst>
                                    <p:cond delay="0"/>
                                  </p:stCondLst>
                                  <p:childTnLst>
                                    <p:animEffect transition="out" filter="slide(fromBottom)">
                                      <p:cBhvr>
                                        <p:cTn id="176" dur="500"/>
                                        <p:tgtEl>
                                          <p:spTgt spid="220170"/>
                                        </p:tgtEl>
                                      </p:cBhvr>
                                    </p:animEffect>
                                    <p:set>
                                      <p:cBhvr>
                                        <p:cTn id="177" dur="1" fill="hold">
                                          <p:stCondLst>
                                            <p:cond delay="499"/>
                                          </p:stCondLst>
                                        </p:cTn>
                                        <p:tgtEl>
                                          <p:spTgt spid="220170"/>
                                        </p:tgtEl>
                                        <p:attrNameLst>
                                          <p:attrName>style.visibility</p:attrName>
                                        </p:attrNameLst>
                                      </p:cBhvr>
                                      <p:to>
                                        <p:strVal val="hidden"/>
                                      </p:to>
                                    </p:set>
                                  </p:childTnLst>
                                </p:cTn>
                              </p:par>
                            </p:childTnLst>
                          </p:cTn>
                        </p:par>
                        <p:par>
                          <p:cTn id="178" fill="hold">
                            <p:stCondLst>
                              <p:cond delay="1500"/>
                            </p:stCondLst>
                            <p:childTnLst>
                              <p:par>
                                <p:cTn id="179" presetID="12" presetClass="entr" presetSubtype="4" fill="hold" grpId="1" nodeType="afterEffect">
                                  <p:stCondLst>
                                    <p:cond delay="0"/>
                                  </p:stCondLst>
                                  <p:childTnLst>
                                    <p:set>
                                      <p:cBhvr>
                                        <p:cTn id="180" dur="1" fill="hold">
                                          <p:stCondLst>
                                            <p:cond delay="0"/>
                                          </p:stCondLst>
                                        </p:cTn>
                                        <p:tgtEl>
                                          <p:spTgt spid="220184"/>
                                        </p:tgtEl>
                                        <p:attrNameLst>
                                          <p:attrName>style.visibility</p:attrName>
                                        </p:attrNameLst>
                                      </p:cBhvr>
                                      <p:to>
                                        <p:strVal val="visible"/>
                                      </p:to>
                                    </p:set>
                                    <p:animEffect transition="in" filter="slide(fromBottom)">
                                      <p:cBhvr>
                                        <p:cTn id="181" dur="500"/>
                                        <p:tgtEl>
                                          <p:spTgt spid="220184"/>
                                        </p:tgtEl>
                                      </p:cBhvr>
                                    </p:animEffect>
                                  </p:childTnLst>
                                </p:cTn>
                              </p:par>
                            </p:childTnLst>
                          </p:cTn>
                        </p:par>
                        <p:par>
                          <p:cTn id="182" fill="hold">
                            <p:stCondLst>
                              <p:cond delay="2000"/>
                            </p:stCondLst>
                            <p:childTnLst>
                              <p:par>
                                <p:cTn id="183" presetID="12" presetClass="entr" presetSubtype="4" fill="hold" grpId="1" nodeType="afterEffect">
                                  <p:stCondLst>
                                    <p:cond delay="0"/>
                                  </p:stCondLst>
                                  <p:childTnLst>
                                    <p:set>
                                      <p:cBhvr>
                                        <p:cTn id="184" dur="1" fill="hold">
                                          <p:stCondLst>
                                            <p:cond delay="0"/>
                                          </p:stCondLst>
                                        </p:cTn>
                                        <p:tgtEl>
                                          <p:spTgt spid="220177"/>
                                        </p:tgtEl>
                                        <p:attrNameLst>
                                          <p:attrName>style.visibility</p:attrName>
                                        </p:attrNameLst>
                                      </p:cBhvr>
                                      <p:to>
                                        <p:strVal val="visible"/>
                                      </p:to>
                                    </p:set>
                                    <p:animEffect transition="in" filter="slide(fromBottom)">
                                      <p:cBhvr>
                                        <p:cTn id="185" dur="500"/>
                                        <p:tgtEl>
                                          <p:spTgt spid="220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P spid="220165" grpId="1" animBg="1"/>
      <p:bldP spid="220166" grpId="0" animBg="1"/>
      <p:bldP spid="220166" grpId="1" animBg="1"/>
      <p:bldP spid="220167" grpId="0" animBg="1"/>
      <p:bldP spid="220167" grpId="1" animBg="1"/>
      <p:bldP spid="220168" grpId="0" animBg="1"/>
      <p:bldP spid="220168" grpId="1" animBg="1"/>
      <p:bldP spid="220169" grpId="0" animBg="1"/>
      <p:bldP spid="220169" grpId="1" animBg="1"/>
      <p:bldP spid="220170" grpId="0" animBg="1"/>
      <p:bldP spid="220170" grpId="1" animBg="1"/>
      <p:bldP spid="220170" grpId="2" animBg="1"/>
      <p:bldP spid="220170" grpId="3" animBg="1"/>
      <p:bldP spid="220173" grpId="0"/>
      <p:bldP spid="220176" grpId="0" autoUpdateAnimBg="0"/>
      <p:bldP spid="220176" grpId="1"/>
      <p:bldP spid="220176" grpId="2"/>
      <p:bldP spid="220176" grpId="3"/>
      <p:bldP spid="220177" grpId="0" animBg="1"/>
      <p:bldP spid="220177" grpId="1" animBg="1"/>
      <p:bldP spid="220178" grpId="0" autoUpdateAnimBg="0"/>
      <p:bldP spid="220178" grpId="1"/>
      <p:bldP spid="220178" grpId="2"/>
      <p:bldP spid="220178" grpId="3"/>
      <p:bldP spid="220179" grpId="0" animBg="1"/>
      <p:bldP spid="220179" grpId="1" animBg="1"/>
      <p:bldP spid="220179" grpId="2" animBg="1"/>
      <p:bldP spid="220179" grpId="3" animBg="1"/>
      <p:bldP spid="220180" grpId="0" autoUpdateAnimBg="0"/>
      <p:bldP spid="220180" grpId="1"/>
      <p:bldP spid="220180" grpId="2"/>
      <p:bldP spid="220180" grpId="3"/>
      <p:bldP spid="220181" grpId="0" animBg="1"/>
      <p:bldP spid="220181" grpId="1" animBg="1"/>
      <p:bldP spid="220181" grpId="2" animBg="1"/>
      <p:bldP spid="220181" grpId="3" animBg="1"/>
      <p:bldP spid="220182" grpId="0" autoUpdateAnimBg="0"/>
      <p:bldP spid="220182" grpId="1"/>
      <p:bldP spid="220183" grpId="0" animBg="1"/>
      <p:bldP spid="220183" grpId="1" animBg="1"/>
      <p:bldP spid="220184" grpId="0"/>
      <p:bldP spid="220184" grpId="1"/>
      <p:bldP spid="22018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栈的连续方式实现</a:t>
            </a:r>
            <a:endParaRPr lang="zh-CN" altLang="en-US" dirty="0"/>
          </a:p>
        </p:txBody>
      </p:sp>
      <p:sp>
        <p:nvSpPr>
          <p:cNvPr id="3" name="内容占位符 2"/>
          <p:cNvSpPr>
            <a:spLocks noGrp="1"/>
          </p:cNvSpPr>
          <p:nvPr>
            <p:ph idx="1"/>
          </p:nvPr>
        </p:nvSpPr>
        <p:spPr/>
        <p:txBody>
          <a:bodyPr/>
          <a:lstStyle/>
          <a:p>
            <a:r>
              <a:rPr lang="zh-CN" altLang="en-US" dirty="0" smtClean="0"/>
              <a:t>作为连续线性表的特例，只需对原有数组的结构算法加以调整，就可以实现栈了。</a:t>
            </a:r>
            <a:endParaRPr lang="en-US" altLang="zh-CN" dirty="0"/>
          </a:p>
          <a:p>
            <a:r>
              <a:rPr lang="zh-CN" altLang="en-US" dirty="0" smtClean="0"/>
              <a:t>思考：该如何调整？</a:t>
            </a:r>
            <a:endParaRPr lang="en-US" altLang="zh-CN" dirty="0" smtClean="0"/>
          </a:p>
          <a:p>
            <a:r>
              <a:rPr lang="zh-CN" altLang="en-US" dirty="0" smtClean="0"/>
              <a:t>答案：去掉原有的插入和删除元素的函数，增加进栈和出栈功能即可，其他函数不变！</a:t>
            </a:r>
            <a:endParaRPr lang="en-US" altLang="zh-CN" dirty="0" smtClean="0"/>
          </a:p>
        </p:txBody>
      </p:sp>
    </p:spTree>
    <p:extLst>
      <p:ext uri="{BB962C8B-B14F-4D97-AF65-F5344CB8AC3E}">
        <p14:creationId xmlns:p14="http://schemas.microsoft.com/office/powerpoint/2010/main" val="1388433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顺序栈类模板</a:t>
            </a:r>
            <a:endParaRPr lang="zh-CN" altLang="en-US" dirty="0"/>
          </a:p>
        </p:txBody>
      </p:sp>
      <p:sp>
        <p:nvSpPr>
          <p:cNvPr id="3" name="内容占位符 2"/>
          <p:cNvSpPr>
            <a:spLocks noGrp="1"/>
          </p:cNvSpPr>
          <p:nvPr>
            <p:ph idx="1"/>
          </p:nvPr>
        </p:nvSpPr>
        <p:spPr/>
        <p:txBody>
          <a:bodyPr>
            <a:normAutofit/>
          </a:bodyPr>
          <a:lstStyle/>
          <a:p>
            <a:r>
              <a:rPr lang="en-US" altLang="zh-CN" b="1" dirty="0"/>
              <a:t>template&lt;</a:t>
            </a:r>
            <a:r>
              <a:rPr lang="en-US" altLang="zh-CN" b="1" dirty="0" err="1"/>
              <a:t>typename</a:t>
            </a:r>
            <a:r>
              <a:rPr lang="en-US" altLang="zh-CN" b="1" dirty="0"/>
              <a:t> T&gt;class Stack{</a:t>
            </a:r>
          </a:p>
          <a:p>
            <a:pPr marL="0" indent="0">
              <a:buNone/>
            </a:pPr>
            <a:r>
              <a:rPr lang="en-US" altLang="zh-CN" b="1" dirty="0" smtClean="0"/>
              <a:t>	</a:t>
            </a:r>
            <a:r>
              <a:rPr lang="en-US" altLang="zh-CN" b="1" dirty="0" err="1" smtClean="0"/>
              <a:t>int</a:t>
            </a:r>
            <a:r>
              <a:rPr lang="en-US" altLang="zh-CN" b="1" dirty="0" smtClean="0"/>
              <a:t> </a:t>
            </a:r>
            <a:r>
              <a:rPr lang="en-US" altLang="zh-CN" b="1" dirty="0"/>
              <a:t>top;    </a:t>
            </a:r>
            <a:r>
              <a:rPr lang="en-US" altLang="zh-CN" b="1" dirty="0" smtClean="0"/>
              <a:t>       </a:t>
            </a:r>
            <a:r>
              <a:rPr lang="en-US" altLang="zh-CN" b="1" dirty="0"/>
              <a:t>//</a:t>
            </a:r>
            <a:r>
              <a:rPr lang="zh-CN" altLang="en-US" b="1" dirty="0"/>
              <a:t>栈顶指针（下标</a:t>
            </a:r>
            <a:r>
              <a:rPr lang="zh-CN" altLang="en-US" b="1" dirty="0" smtClean="0"/>
              <a:t>） 类似之前的</a:t>
            </a:r>
            <a:r>
              <a:rPr lang="en-US" altLang="zh-CN" b="1" dirty="0" smtClean="0"/>
              <a:t>last</a:t>
            </a:r>
            <a:endParaRPr lang="zh-CN" altLang="en-US" b="1" dirty="0"/>
          </a:p>
          <a:p>
            <a:pPr marL="0" indent="0">
              <a:buNone/>
            </a:pPr>
            <a:r>
              <a:rPr lang="en-US" altLang="zh-CN" b="1" dirty="0" smtClean="0"/>
              <a:t>	T </a:t>
            </a:r>
            <a:r>
              <a:rPr lang="en-US" altLang="zh-CN" b="1" dirty="0"/>
              <a:t>*elements;   </a:t>
            </a:r>
            <a:r>
              <a:rPr lang="en-US" altLang="zh-CN" b="1" dirty="0" smtClean="0"/>
              <a:t>//</a:t>
            </a:r>
            <a:r>
              <a:rPr lang="zh-CN" altLang="en-US" b="1" dirty="0"/>
              <a:t>动态建立的元素</a:t>
            </a:r>
          </a:p>
          <a:p>
            <a:pPr marL="0" indent="0">
              <a:buNone/>
            </a:pPr>
            <a:r>
              <a:rPr lang="en-US" altLang="zh-CN" b="1" dirty="0" smtClean="0"/>
              <a:t>	</a:t>
            </a:r>
            <a:r>
              <a:rPr lang="en-US" altLang="zh-CN" b="1" dirty="0" err="1" smtClean="0"/>
              <a:t>int</a:t>
            </a:r>
            <a:r>
              <a:rPr lang="en-US" altLang="zh-CN" b="1" dirty="0" smtClean="0"/>
              <a:t> </a:t>
            </a:r>
            <a:r>
              <a:rPr lang="en-US" altLang="zh-CN" b="1" dirty="0" err="1"/>
              <a:t>maxSize</a:t>
            </a:r>
            <a:r>
              <a:rPr lang="en-US" altLang="zh-CN" b="1" dirty="0"/>
              <a:t>;   </a:t>
            </a:r>
            <a:r>
              <a:rPr lang="en-US" altLang="zh-CN" b="1" dirty="0" smtClean="0"/>
              <a:t>//</a:t>
            </a:r>
            <a:r>
              <a:rPr lang="zh-CN" altLang="en-US" b="1" dirty="0"/>
              <a:t>栈最大容纳的元素个数</a:t>
            </a:r>
          </a:p>
          <a:p>
            <a:pPr marL="0" indent="0">
              <a:buNone/>
            </a:pPr>
            <a:r>
              <a:rPr lang="en-US" altLang="zh-CN" b="1" dirty="0" smtClean="0"/>
              <a:t>	public:  //</a:t>
            </a:r>
            <a:r>
              <a:rPr lang="zh-CN" altLang="en-US" b="1" dirty="0" smtClean="0"/>
              <a:t>函数声明略</a:t>
            </a:r>
            <a:endParaRPr lang="en-US" altLang="zh-CN" b="1" dirty="0"/>
          </a:p>
          <a:p>
            <a:pPr marL="0" indent="0">
              <a:buNone/>
            </a:pPr>
            <a:r>
              <a:rPr lang="en-US" altLang="zh-CN" b="1" dirty="0" smtClean="0"/>
              <a:t>}; </a:t>
            </a:r>
            <a:endParaRPr lang="zh-CN" altLang="en-US" b="1" dirty="0"/>
          </a:p>
        </p:txBody>
      </p:sp>
    </p:spTree>
    <p:extLst>
      <p:ext uri="{BB962C8B-B14F-4D97-AF65-F5344CB8AC3E}">
        <p14:creationId xmlns:p14="http://schemas.microsoft.com/office/powerpoint/2010/main" val="849517877"/>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顺序栈类模板的实现</a:t>
            </a:r>
            <a:endParaRPr lang="zh-CN" altLang="en-US" dirty="0"/>
          </a:p>
        </p:txBody>
      </p:sp>
      <p:sp>
        <p:nvSpPr>
          <p:cNvPr id="3" name="内容占位符 2"/>
          <p:cNvSpPr>
            <a:spLocks noGrp="1"/>
          </p:cNvSpPr>
          <p:nvPr>
            <p:ph idx="1"/>
          </p:nvPr>
        </p:nvSpPr>
        <p:spPr/>
        <p:txBody>
          <a:bodyPr>
            <a:normAutofit/>
          </a:bodyPr>
          <a:lstStyle/>
          <a:p>
            <a:r>
              <a:rPr lang="en-US" altLang="zh-CN" b="1" dirty="0">
                <a:solidFill>
                  <a:srgbClr val="0000CC"/>
                </a:solidFill>
              </a:rPr>
              <a:t>template</a:t>
            </a:r>
            <a:r>
              <a:rPr lang="en-US" altLang="zh-CN" b="1" dirty="0"/>
              <a:t>&lt;</a:t>
            </a:r>
            <a:r>
              <a:rPr lang="en-US" altLang="zh-CN" b="1" dirty="0" err="1">
                <a:solidFill>
                  <a:srgbClr val="0000CC"/>
                </a:solidFill>
              </a:rPr>
              <a:t>typename</a:t>
            </a:r>
            <a:r>
              <a:rPr lang="en-US" altLang="zh-CN" b="1" dirty="0"/>
              <a:t> T&gt; Stack&lt;T&gt;::Stack(</a:t>
            </a:r>
            <a:r>
              <a:rPr lang="en-US" altLang="zh-CN" b="1" dirty="0" err="1"/>
              <a:t>int</a:t>
            </a:r>
            <a:r>
              <a:rPr lang="en-US" altLang="zh-CN" b="1" dirty="0"/>
              <a:t> </a:t>
            </a:r>
            <a:r>
              <a:rPr lang="en-US" altLang="zh-CN" b="1" dirty="0" err="1"/>
              <a:t>maxs</a:t>
            </a:r>
            <a:r>
              <a:rPr lang="en-US" altLang="zh-CN" b="1" dirty="0"/>
              <a:t>){</a:t>
            </a:r>
          </a:p>
          <a:p>
            <a:pPr marL="0" indent="0">
              <a:buNone/>
            </a:pPr>
            <a:r>
              <a:rPr lang="en-US" altLang="zh-CN" b="1" dirty="0" smtClean="0"/>
              <a:t>  </a:t>
            </a:r>
            <a:r>
              <a:rPr lang="en-US" altLang="zh-CN" b="1" dirty="0" err="1"/>
              <a:t>maxSize</a:t>
            </a:r>
            <a:r>
              <a:rPr lang="en-US" altLang="zh-CN" b="1" dirty="0"/>
              <a:t>=</a:t>
            </a:r>
            <a:r>
              <a:rPr lang="en-US" altLang="zh-CN" b="1" dirty="0" err="1"/>
              <a:t>maxs</a:t>
            </a:r>
            <a:r>
              <a:rPr lang="en-US" altLang="zh-CN" b="1" dirty="0"/>
              <a:t>; top=-1</a:t>
            </a:r>
            <a:r>
              <a:rPr lang="en-US" altLang="zh-CN" b="1" dirty="0" smtClean="0"/>
              <a:t>; //why -1?</a:t>
            </a:r>
            <a:endParaRPr lang="en-US" altLang="zh-CN" b="1" dirty="0"/>
          </a:p>
          <a:p>
            <a:pPr marL="0" indent="0">
              <a:buNone/>
            </a:pPr>
            <a:r>
              <a:rPr lang="en-US" altLang="zh-CN" b="1" dirty="0" smtClean="0"/>
              <a:t>  </a:t>
            </a:r>
            <a:r>
              <a:rPr lang="en-US" altLang="zh-CN" b="1" dirty="0"/>
              <a:t>elements=</a:t>
            </a:r>
            <a:r>
              <a:rPr lang="en-US" altLang="zh-CN" b="1" dirty="0">
                <a:solidFill>
                  <a:srgbClr val="0000CC"/>
                </a:solidFill>
              </a:rPr>
              <a:t>new</a:t>
            </a:r>
            <a:r>
              <a:rPr lang="en-US" altLang="zh-CN" b="1" dirty="0"/>
              <a:t> T [</a:t>
            </a:r>
            <a:r>
              <a:rPr lang="en-US" altLang="zh-CN" b="1" dirty="0" err="1"/>
              <a:t>maxSize</a:t>
            </a:r>
            <a:r>
              <a:rPr lang="en-US" altLang="zh-CN" b="1" dirty="0"/>
              <a:t>]; </a:t>
            </a:r>
            <a:r>
              <a:rPr lang="en-US" altLang="zh-CN" b="1" dirty="0">
                <a:solidFill>
                  <a:srgbClr val="006600"/>
                </a:solidFill>
              </a:rPr>
              <a:t>//</a:t>
            </a:r>
            <a:r>
              <a:rPr lang="zh-CN" altLang="en-US" b="1" dirty="0">
                <a:solidFill>
                  <a:srgbClr val="006600"/>
                </a:solidFill>
              </a:rPr>
              <a:t>建立栈空间</a:t>
            </a:r>
          </a:p>
          <a:p>
            <a:pPr marL="0" indent="0">
              <a:buNone/>
            </a:pPr>
            <a:r>
              <a:rPr lang="zh-CN" altLang="en-US" b="1" dirty="0" smtClean="0"/>
              <a:t>  </a:t>
            </a:r>
            <a:r>
              <a:rPr lang="en-US" altLang="zh-CN" b="1" dirty="0"/>
              <a:t>assert(elements!=0); </a:t>
            </a:r>
            <a:r>
              <a:rPr lang="en-US" altLang="zh-CN" b="1" dirty="0" smtClean="0">
                <a:solidFill>
                  <a:srgbClr val="006600"/>
                </a:solidFill>
              </a:rPr>
              <a:t>//assert</a:t>
            </a:r>
            <a:r>
              <a:rPr lang="zh-CN" altLang="en-US" b="1" dirty="0" smtClean="0">
                <a:solidFill>
                  <a:srgbClr val="006600"/>
                </a:solidFill>
              </a:rPr>
              <a:t>为断言函数</a:t>
            </a:r>
            <a:r>
              <a:rPr lang="en-US" altLang="zh-CN" b="1" dirty="0" smtClean="0"/>
              <a:t>}</a:t>
            </a:r>
            <a:r>
              <a:rPr lang="en-US" altLang="zh-CN" b="1" dirty="0" smtClean="0">
                <a:solidFill>
                  <a:srgbClr val="0000CC"/>
                </a:solidFill>
              </a:rPr>
              <a:t> </a:t>
            </a:r>
          </a:p>
          <a:p>
            <a:r>
              <a:rPr lang="en-US" altLang="zh-CN" b="1" dirty="0" smtClean="0">
                <a:solidFill>
                  <a:srgbClr val="0000CC"/>
                </a:solidFill>
              </a:rPr>
              <a:t>template</a:t>
            </a:r>
            <a:r>
              <a:rPr lang="en-US" altLang="zh-CN" b="1" dirty="0" smtClean="0"/>
              <a:t>&lt;</a:t>
            </a:r>
            <a:r>
              <a:rPr lang="en-US" altLang="zh-CN" b="1" dirty="0" err="1" smtClean="0">
                <a:solidFill>
                  <a:srgbClr val="0000CC"/>
                </a:solidFill>
              </a:rPr>
              <a:t>typename</a:t>
            </a:r>
            <a:r>
              <a:rPr lang="en-US" altLang="zh-CN" b="1" dirty="0" smtClean="0"/>
              <a:t> </a:t>
            </a:r>
            <a:r>
              <a:rPr lang="en-US" altLang="zh-CN" b="1" dirty="0"/>
              <a:t>T&gt; </a:t>
            </a:r>
            <a:r>
              <a:rPr lang="en-US" altLang="zh-CN" b="1" dirty="0" smtClean="0"/>
              <a:t>Stack&lt;T&gt;::</a:t>
            </a:r>
            <a:r>
              <a:rPr lang="zh-CN" altLang="en-US" b="1" dirty="0" smtClean="0"/>
              <a:t>～</a:t>
            </a:r>
            <a:r>
              <a:rPr lang="en-US" altLang="zh-CN" b="1" dirty="0" smtClean="0"/>
              <a:t>Stack(){</a:t>
            </a:r>
            <a:r>
              <a:rPr lang="en-US" altLang="zh-CN" b="1" dirty="0"/>
              <a:t>	</a:t>
            </a:r>
            <a:r>
              <a:rPr lang="en-US" altLang="zh-CN" b="1" dirty="0" smtClean="0"/>
              <a:t>delete[] elements; }</a:t>
            </a:r>
            <a:endParaRPr lang="en-US" altLang="zh-CN" b="1" dirty="0"/>
          </a:p>
          <a:p>
            <a:endParaRPr lang="zh-CN" altLang="en-US" dirty="0"/>
          </a:p>
        </p:txBody>
      </p:sp>
    </p:spTree>
    <p:extLst>
      <p:ext uri="{BB962C8B-B14F-4D97-AF65-F5344CB8AC3E}">
        <p14:creationId xmlns:p14="http://schemas.microsoft.com/office/powerpoint/2010/main" val="1375673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顺序栈类模板的实现：进栈</a:t>
            </a:r>
            <a:endParaRPr lang="zh-CN" altLang="en-US" dirty="0"/>
          </a:p>
        </p:txBody>
      </p:sp>
      <p:sp>
        <p:nvSpPr>
          <p:cNvPr id="3" name="内容占位符 2"/>
          <p:cNvSpPr>
            <a:spLocks noGrp="1"/>
          </p:cNvSpPr>
          <p:nvPr>
            <p:ph idx="1"/>
          </p:nvPr>
        </p:nvSpPr>
        <p:spPr/>
        <p:txBody>
          <a:bodyPr>
            <a:normAutofit/>
          </a:bodyPr>
          <a:lstStyle/>
          <a:p>
            <a:r>
              <a:rPr lang="en-US" altLang="zh-CN" b="1" dirty="0">
                <a:solidFill>
                  <a:srgbClr val="0000CC"/>
                </a:solidFill>
              </a:rPr>
              <a:t>template</a:t>
            </a:r>
            <a:r>
              <a:rPr lang="en-US" altLang="zh-CN" b="1" dirty="0"/>
              <a:t>&lt;</a:t>
            </a:r>
            <a:r>
              <a:rPr lang="en-US" altLang="zh-CN" b="1" dirty="0" err="1">
                <a:solidFill>
                  <a:srgbClr val="0000CC"/>
                </a:solidFill>
              </a:rPr>
              <a:t>typename</a:t>
            </a:r>
            <a:r>
              <a:rPr lang="en-US" altLang="zh-CN" b="1" dirty="0"/>
              <a:t> </a:t>
            </a:r>
            <a:r>
              <a:rPr lang="en-US" altLang="zh-CN" b="1" dirty="0" smtClean="0"/>
              <a:t>T&gt;</a:t>
            </a:r>
          </a:p>
          <a:p>
            <a:pPr marL="0" indent="0">
              <a:buNone/>
            </a:pPr>
            <a:r>
              <a:rPr lang="en-US" altLang="zh-CN" b="1" dirty="0" smtClean="0">
                <a:solidFill>
                  <a:srgbClr val="0000CC"/>
                </a:solidFill>
              </a:rPr>
              <a:t>void </a:t>
            </a:r>
            <a:r>
              <a:rPr lang="en-US" altLang="zh-CN" b="1" dirty="0"/>
              <a:t>Stack&lt;T&gt;::Push(</a:t>
            </a:r>
            <a:r>
              <a:rPr lang="en-US" altLang="zh-CN" b="1" dirty="0" err="1">
                <a:solidFill>
                  <a:srgbClr val="0000CC"/>
                </a:solidFill>
              </a:rPr>
              <a:t>const</a:t>
            </a:r>
            <a:r>
              <a:rPr lang="en-US" altLang="zh-CN" b="1" dirty="0"/>
              <a:t> T &amp;data</a:t>
            </a:r>
            <a:r>
              <a:rPr lang="en-US" altLang="zh-CN" b="1" dirty="0" smtClean="0"/>
              <a:t>)</a:t>
            </a:r>
          </a:p>
          <a:p>
            <a:pPr marL="0" indent="0">
              <a:buNone/>
            </a:pPr>
            <a:r>
              <a:rPr lang="en-US" altLang="zh-CN" b="1" dirty="0" smtClean="0"/>
              <a:t>{</a:t>
            </a:r>
            <a:endParaRPr lang="en-US" altLang="zh-CN" b="1" dirty="0"/>
          </a:p>
          <a:p>
            <a:pPr marL="0" indent="0">
              <a:buNone/>
            </a:pPr>
            <a:r>
              <a:rPr lang="en-US" altLang="zh-CN" b="1" dirty="0"/>
              <a:t>   assert(!IsFull());   </a:t>
            </a:r>
            <a:r>
              <a:rPr lang="en-US" altLang="zh-CN" b="1" dirty="0">
                <a:solidFill>
                  <a:srgbClr val="006600"/>
                </a:solidFill>
              </a:rPr>
              <a:t>//</a:t>
            </a:r>
            <a:r>
              <a:rPr lang="zh-CN" altLang="en-US" b="1" dirty="0">
                <a:solidFill>
                  <a:srgbClr val="006600"/>
                </a:solidFill>
              </a:rPr>
              <a:t>栈满则退出程序</a:t>
            </a:r>
          </a:p>
          <a:p>
            <a:pPr marL="0" indent="0">
              <a:buNone/>
            </a:pPr>
            <a:r>
              <a:rPr lang="zh-CN" altLang="en-US" b="1" dirty="0"/>
              <a:t>   </a:t>
            </a:r>
            <a:r>
              <a:rPr lang="en-US" altLang="zh-CN" b="1" dirty="0"/>
              <a:t>elements[++top]=data; </a:t>
            </a:r>
            <a:r>
              <a:rPr lang="en-US" altLang="zh-CN" b="1" dirty="0">
                <a:solidFill>
                  <a:srgbClr val="006600"/>
                </a:solidFill>
              </a:rPr>
              <a:t>//</a:t>
            </a:r>
            <a:r>
              <a:rPr lang="zh-CN" altLang="en-US" b="1" dirty="0">
                <a:solidFill>
                  <a:srgbClr val="006600"/>
                </a:solidFill>
              </a:rPr>
              <a:t>栈顶指针先加</a:t>
            </a:r>
            <a:r>
              <a:rPr lang="en-US" altLang="zh-CN" b="1" dirty="0">
                <a:solidFill>
                  <a:srgbClr val="006600"/>
                </a:solidFill>
              </a:rPr>
              <a:t>1</a:t>
            </a:r>
            <a:r>
              <a:rPr lang="zh-CN" altLang="en-US" b="1" dirty="0">
                <a:solidFill>
                  <a:srgbClr val="006600"/>
                </a:solidFill>
              </a:rPr>
              <a:t>，元素再进</a:t>
            </a:r>
            <a:r>
              <a:rPr lang="zh-CN" altLang="en-US" b="1" dirty="0" smtClean="0">
                <a:solidFill>
                  <a:srgbClr val="006600"/>
                </a:solidFill>
              </a:rPr>
              <a:t>栈</a:t>
            </a:r>
            <a:endParaRPr lang="en-US" altLang="zh-CN" b="1" dirty="0" smtClean="0">
              <a:solidFill>
                <a:srgbClr val="006600"/>
              </a:solidFill>
            </a:endParaRPr>
          </a:p>
          <a:p>
            <a:pPr marL="0" indent="0">
              <a:buNone/>
            </a:pPr>
            <a:r>
              <a:rPr lang="en-US" altLang="zh-CN" b="1" dirty="0" smtClean="0"/>
              <a:t>}</a:t>
            </a:r>
          </a:p>
          <a:p>
            <a:pPr marL="0" indent="0">
              <a:buNone/>
            </a:pPr>
            <a:endParaRPr lang="zh-CN" altLang="en-US" dirty="0"/>
          </a:p>
        </p:txBody>
      </p:sp>
    </p:spTree>
    <p:extLst>
      <p:ext uri="{BB962C8B-B14F-4D97-AF65-F5344CB8AC3E}">
        <p14:creationId xmlns:p14="http://schemas.microsoft.com/office/powerpoint/2010/main" val="1135285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顺序栈类模板的实现：出栈</a:t>
            </a:r>
            <a:endParaRPr lang="zh-CN" altLang="en-US" dirty="0"/>
          </a:p>
        </p:txBody>
      </p:sp>
      <p:sp>
        <p:nvSpPr>
          <p:cNvPr id="3" name="内容占位符 2"/>
          <p:cNvSpPr>
            <a:spLocks noGrp="1"/>
          </p:cNvSpPr>
          <p:nvPr>
            <p:ph idx="1"/>
          </p:nvPr>
        </p:nvSpPr>
        <p:spPr/>
        <p:txBody>
          <a:bodyPr>
            <a:normAutofit/>
          </a:bodyPr>
          <a:lstStyle/>
          <a:p>
            <a:r>
              <a:rPr lang="en-US" altLang="zh-CN" b="1" dirty="0">
                <a:solidFill>
                  <a:srgbClr val="0000CC"/>
                </a:solidFill>
              </a:rPr>
              <a:t>template</a:t>
            </a:r>
            <a:r>
              <a:rPr lang="en-US" altLang="zh-CN" b="1" dirty="0"/>
              <a:t>&lt;</a:t>
            </a:r>
            <a:r>
              <a:rPr lang="en-US" altLang="zh-CN" b="1" dirty="0" err="1">
                <a:solidFill>
                  <a:srgbClr val="0000CC"/>
                </a:solidFill>
              </a:rPr>
              <a:t>typename</a:t>
            </a:r>
            <a:r>
              <a:rPr lang="en-US" altLang="zh-CN" b="1" dirty="0">
                <a:solidFill>
                  <a:srgbClr val="0000CC"/>
                </a:solidFill>
              </a:rPr>
              <a:t> </a:t>
            </a:r>
            <a:r>
              <a:rPr lang="en-US" altLang="zh-CN" b="1" dirty="0"/>
              <a:t>T</a:t>
            </a:r>
            <a:r>
              <a:rPr lang="en-US" altLang="zh-CN" b="1" dirty="0" smtClean="0"/>
              <a:t>&gt;</a:t>
            </a:r>
          </a:p>
          <a:p>
            <a:pPr marL="0" indent="0">
              <a:buNone/>
            </a:pPr>
            <a:r>
              <a:rPr lang="en-US" altLang="zh-CN" b="1" dirty="0" smtClean="0"/>
              <a:t> </a:t>
            </a:r>
            <a:r>
              <a:rPr lang="en-US" altLang="zh-CN" b="1" dirty="0"/>
              <a:t>T Stack&lt;T&gt;::Pop</a:t>
            </a:r>
            <a:r>
              <a:rPr lang="en-US" altLang="zh-CN" b="1" dirty="0" smtClean="0"/>
              <a:t>()</a:t>
            </a:r>
          </a:p>
          <a:p>
            <a:pPr marL="0" indent="0">
              <a:buNone/>
            </a:pPr>
            <a:r>
              <a:rPr lang="en-US" altLang="zh-CN" b="1" dirty="0" smtClean="0"/>
              <a:t>{</a:t>
            </a:r>
            <a:endParaRPr lang="en-US" altLang="zh-CN" b="1" dirty="0"/>
          </a:p>
          <a:p>
            <a:pPr marL="0" indent="0">
              <a:buNone/>
            </a:pPr>
            <a:r>
              <a:rPr lang="en-US" altLang="zh-CN" b="1" dirty="0"/>
              <a:t>   assert(!</a:t>
            </a:r>
            <a:r>
              <a:rPr lang="en-US" altLang="zh-CN" b="1" dirty="0" err="1"/>
              <a:t>IsEmpty</a:t>
            </a:r>
            <a:r>
              <a:rPr lang="en-US" altLang="zh-CN" b="1" dirty="0"/>
              <a:t>());   </a:t>
            </a:r>
            <a:r>
              <a:rPr lang="en-US" altLang="zh-CN" b="1" dirty="0">
                <a:solidFill>
                  <a:srgbClr val="006600"/>
                </a:solidFill>
              </a:rPr>
              <a:t>//</a:t>
            </a:r>
            <a:r>
              <a:rPr lang="zh-CN" altLang="en-US" b="1" dirty="0">
                <a:solidFill>
                  <a:srgbClr val="006600"/>
                </a:solidFill>
              </a:rPr>
              <a:t>栈已空则不能退栈，退出程序</a:t>
            </a:r>
          </a:p>
          <a:p>
            <a:pPr marL="0" indent="0">
              <a:buNone/>
            </a:pPr>
            <a:r>
              <a:rPr lang="zh-CN" altLang="en-US" b="1" dirty="0"/>
              <a:t>   </a:t>
            </a:r>
            <a:r>
              <a:rPr lang="en-US" altLang="zh-CN" b="1" dirty="0">
                <a:solidFill>
                  <a:srgbClr val="0000CC"/>
                </a:solidFill>
              </a:rPr>
              <a:t>return</a:t>
            </a:r>
            <a:r>
              <a:rPr lang="en-US" altLang="zh-CN" b="1" dirty="0"/>
              <a:t> elements[top--]; </a:t>
            </a:r>
            <a:r>
              <a:rPr lang="en-US" altLang="zh-CN" b="1" dirty="0">
                <a:solidFill>
                  <a:srgbClr val="006600"/>
                </a:solidFill>
              </a:rPr>
              <a:t>//</a:t>
            </a:r>
            <a:r>
              <a:rPr lang="zh-CN" altLang="en-US" b="1" dirty="0">
                <a:solidFill>
                  <a:srgbClr val="006600"/>
                </a:solidFill>
              </a:rPr>
              <a:t>返回栈顶元素，同时栈顶指针退</a:t>
            </a:r>
            <a:r>
              <a:rPr lang="en-US" altLang="zh-CN" b="1" dirty="0">
                <a:solidFill>
                  <a:srgbClr val="006600"/>
                </a:solidFill>
              </a:rPr>
              <a:t>1</a:t>
            </a:r>
            <a:r>
              <a:rPr lang="en-US" altLang="zh-CN" b="1" dirty="0"/>
              <a:t> </a:t>
            </a:r>
          </a:p>
          <a:p>
            <a:pPr marL="0" indent="0">
              <a:buNone/>
            </a:pPr>
            <a:r>
              <a:rPr lang="en-US" altLang="zh-CN" b="1" dirty="0"/>
              <a:t>}</a:t>
            </a:r>
            <a:endParaRPr lang="en-US" altLang="zh-CN" b="1" dirty="0">
              <a:solidFill>
                <a:srgbClr val="006600"/>
              </a:solidFill>
            </a:endParaRPr>
          </a:p>
        </p:txBody>
      </p:sp>
    </p:spTree>
    <p:extLst>
      <p:ext uri="{BB962C8B-B14F-4D97-AF65-F5344CB8AC3E}">
        <p14:creationId xmlns:p14="http://schemas.microsoft.com/office/powerpoint/2010/main" val="345799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顺序栈模板的简单使用</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t>void main(){</a:t>
            </a:r>
          </a:p>
          <a:p>
            <a:pPr marL="0" indent="0">
              <a:buNone/>
            </a:pPr>
            <a:r>
              <a:rPr lang="en-US" altLang="zh-CN" b="1" dirty="0"/>
              <a:t>	</a:t>
            </a:r>
            <a:r>
              <a:rPr lang="en-US" altLang="zh-CN" b="1" dirty="0" err="1"/>
              <a:t>int</a:t>
            </a:r>
            <a:r>
              <a:rPr lang="en-US" altLang="zh-CN" b="1" dirty="0"/>
              <a:t> </a:t>
            </a:r>
            <a:r>
              <a:rPr lang="en-US" altLang="zh-CN" b="1" dirty="0" err="1"/>
              <a:t>i,a</a:t>
            </a:r>
            <a:r>
              <a:rPr lang="en-US" altLang="zh-CN" b="1" dirty="0"/>
              <a:t>[10]={0,1,2,3,4,5,6,7,8,9},b[10];</a:t>
            </a:r>
          </a:p>
          <a:p>
            <a:pPr marL="0" indent="0">
              <a:buNone/>
            </a:pPr>
            <a:r>
              <a:rPr lang="en-US" altLang="zh-CN" b="1" dirty="0"/>
              <a:t>	Stack&lt;</a:t>
            </a:r>
            <a:r>
              <a:rPr lang="en-US" altLang="zh-CN" b="1" dirty="0" err="1"/>
              <a:t>int</a:t>
            </a:r>
            <a:r>
              <a:rPr lang="en-US" altLang="zh-CN" b="1" dirty="0"/>
              <a:t>&gt; </a:t>
            </a:r>
            <a:r>
              <a:rPr lang="en-US" altLang="zh-CN" b="1" dirty="0" err="1"/>
              <a:t>istack</a:t>
            </a:r>
            <a:r>
              <a:rPr lang="en-US" altLang="zh-CN" b="1" dirty="0"/>
              <a:t>(10);</a:t>
            </a:r>
          </a:p>
          <a:p>
            <a:pPr marL="0" indent="0">
              <a:buNone/>
            </a:pPr>
            <a:r>
              <a:rPr lang="en-US" altLang="zh-CN" b="1" dirty="0"/>
              <a:t>	for(</a:t>
            </a:r>
            <a:r>
              <a:rPr lang="en-US" altLang="zh-CN" b="1" dirty="0" err="1"/>
              <a:t>i</a:t>
            </a:r>
            <a:r>
              <a:rPr lang="en-US" altLang="zh-CN" b="1" dirty="0"/>
              <a:t>=0;i&lt;10;i++) </a:t>
            </a:r>
            <a:r>
              <a:rPr lang="en-US" altLang="zh-CN" b="1" dirty="0" err="1"/>
              <a:t>istack.Push</a:t>
            </a:r>
            <a:r>
              <a:rPr lang="en-US" altLang="zh-CN" b="1" dirty="0"/>
              <a:t>(a[</a:t>
            </a:r>
            <a:r>
              <a:rPr lang="en-US" altLang="zh-CN" b="1" dirty="0" err="1"/>
              <a:t>i</a:t>
            </a:r>
            <a:r>
              <a:rPr lang="en-US" altLang="zh-CN" b="1" dirty="0"/>
              <a:t>]);</a:t>
            </a:r>
          </a:p>
          <a:p>
            <a:pPr marL="0" indent="0">
              <a:buNone/>
            </a:pPr>
            <a:r>
              <a:rPr lang="en-US" altLang="zh-CN" b="1" dirty="0"/>
              <a:t>	if(</a:t>
            </a:r>
            <a:r>
              <a:rPr lang="en-US" altLang="zh-CN" b="1" dirty="0" err="1"/>
              <a:t>istack.IsFull</a:t>
            </a:r>
            <a:r>
              <a:rPr lang="en-US" altLang="zh-CN" b="1" dirty="0"/>
              <a:t>()) </a:t>
            </a:r>
            <a:r>
              <a:rPr lang="en-US" altLang="zh-CN" b="1" dirty="0" err="1"/>
              <a:t>cout</a:t>
            </a:r>
            <a:r>
              <a:rPr lang="en-US" altLang="zh-CN" b="1" dirty="0"/>
              <a:t>&lt;&lt;"</a:t>
            </a:r>
            <a:r>
              <a:rPr lang="zh-CN" altLang="en-US" b="1" dirty="0"/>
              <a:t>栈满</a:t>
            </a:r>
            <a:r>
              <a:rPr lang="en-US" altLang="zh-CN" b="1" dirty="0"/>
              <a:t>"&lt;&lt;</a:t>
            </a:r>
            <a:r>
              <a:rPr lang="en-US" altLang="zh-CN" b="1" dirty="0" err="1"/>
              <a:t>endl</a:t>
            </a:r>
            <a:r>
              <a:rPr lang="en-US" altLang="zh-CN" b="1" dirty="0"/>
              <a:t>;</a:t>
            </a:r>
          </a:p>
          <a:p>
            <a:pPr marL="0" indent="0">
              <a:buNone/>
            </a:pPr>
            <a:r>
              <a:rPr lang="en-US" altLang="zh-CN" b="1" dirty="0"/>
              <a:t>	</a:t>
            </a:r>
            <a:r>
              <a:rPr lang="en-US" altLang="zh-CN" b="1" dirty="0" err="1"/>
              <a:t>istack.PrintStack</a:t>
            </a:r>
            <a:r>
              <a:rPr lang="en-US" altLang="zh-CN" b="1" dirty="0"/>
              <a:t>();</a:t>
            </a:r>
          </a:p>
          <a:p>
            <a:pPr marL="0" indent="0">
              <a:buNone/>
            </a:pPr>
            <a:r>
              <a:rPr lang="en-US" altLang="zh-CN" b="1" dirty="0"/>
              <a:t>	for(</a:t>
            </a:r>
            <a:r>
              <a:rPr lang="en-US" altLang="zh-CN" b="1" dirty="0" err="1"/>
              <a:t>i</a:t>
            </a:r>
            <a:r>
              <a:rPr lang="en-US" altLang="zh-CN" b="1" dirty="0"/>
              <a:t>=0;i&lt;10;i++) b[</a:t>
            </a:r>
            <a:r>
              <a:rPr lang="en-US" altLang="zh-CN" b="1" dirty="0" err="1"/>
              <a:t>i</a:t>
            </a:r>
            <a:r>
              <a:rPr lang="en-US" altLang="zh-CN" b="1" dirty="0"/>
              <a:t>]=</a:t>
            </a:r>
            <a:r>
              <a:rPr lang="en-US" altLang="zh-CN" b="1" dirty="0" err="1"/>
              <a:t>istack.Pop</a:t>
            </a:r>
            <a:r>
              <a:rPr lang="en-US" altLang="zh-CN" b="1" dirty="0"/>
              <a:t>();</a:t>
            </a:r>
          </a:p>
          <a:p>
            <a:pPr marL="0" indent="0">
              <a:buNone/>
            </a:pPr>
            <a:r>
              <a:rPr lang="en-US" altLang="zh-CN" b="1" dirty="0"/>
              <a:t>	if(</a:t>
            </a:r>
            <a:r>
              <a:rPr lang="en-US" altLang="zh-CN" b="1" dirty="0" err="1"/>
              <a:t>istack.IsEmpty</a:t>
            </a:r>
            <a:r>
              <a:rPr lang="en-US" altLang="zh-CN" b="1" dirty="0"/>
              <a:t>()) </a:t>
            </a:r>
            <a:r>
              <a:rPr lang="en-US" altLang="zh-CN" b="1" dirty="0" err="1"/>
              <a:t>cout</a:t>
            </a:r>
            <a:r>
              <a:rPr lang="en-US" altLang="zh-CN" b="1" dirty="0"/>
              <a:t>&lt;&lt;"</a:t>
            </a:r>
            <a:r>
              <a:rPr lang="zh-CN" altLang="en-US" b="1" dirty="0"/>
              <a:t>栈空</a:t>
            </a:r>
            <a:r>
              <a:rPr lang="en-US" altLang="zh-CN" b="1" dirty="0"/>
              <a:t>"&lt;&lt;</a:t>
            </a:r>
            <a:r>
              <a:rPr lang="en-US" altLang="zh-CN" b="1" dirty="0" err="1"/>
              <a:t>endl</a:t>
            </a:r>
            <a:r>
              <a:rPr lang="en-US" altLang="zh-CN" b="1" dirty="0"/>
              <a:t>;</a:t>
            </a:r>
          </a:p>
          <a:p>
            <a:pPr marL="0" indent="0">
              <a:buNone/>
            </a:pPr>
            <a:r>
              <a:rPr lang="en-US" altLang="zh-CN" b="1" dirty="0"/>
              <a:t>	for(</a:t>
            </a:r>
            <a:r>
              <a:rPr lang="en-US" altLang="zh-CN" b="1" dirty="0" err="1"/>
              <a:t>i</a:t>
            </a:r>
            <a:r>
              <a:rPr lang="en-US" altLang="zh-CN" b="1" dirty="0"/>
              <a:t>=0;i&lt;10;i++) </a:t>
            </a:r>
            <a:r>
              <a:rPr lang="en-US" altLang="zh-CN" b="1" dirty="0" err="1"/>
              <a:t>cout</a:t>
            </a:r>
            <a:r>
              <a:rPr lang="en-US" altLang="zh-CN" b="1" dirty="0"/>
              <a:t>&lt;&lt;b[</a:t>
            </a:r>
            <a:r>
              <a:rPr lang="en-US" altLang="zh-CN" b="1" dirty="0" err="1"/>
              <a:t>i</a:t>
            </a:r>
            <a:r>
              <a:rPr lang="en-US" altLang="zh-CN" b="1" dirty="0"/>
              <a:t>]&lt;&lt;'\t'; </a:t>
            </a:r>
            <a:r>
              <a:rPr lang="en-US" altLang="zh-CN" b="1" dirty="0">
                <a:solidFill>
                  <a:srgbClr val="006600"/>
                </a:solidFill>
              </a:rPr>
              <a:t>//</a:t>
            </a:r>
            <a:r>
              <a:rPr lang="zh-CN" altLang="en-US" b="1" dirty="0">
                <a:solidFill>
                  <a:srgbClr val="006600"/>
                </a:solidFill>
              </a:rPr>
              <a:t>注意先进后出</a:t>
            </a:r>
          </a:p>
          <a:p>
            <a:pPr marL="0" indent="0">
              <a:buNone/>
            </a:pPr>
            <a:r>
              <a:rPr lang="zh-CN" altLang="en-US" b="1" dirty="0"/>
              <a:t>	</a:t>
            </a:r>
            <a:r>
              <a:rPr lang="en-US" altLang="zh-CN" b="1" dirty="0" err="1"/>
              <a:t>cout</a:t>
            </a:r>
            <a:r>
              <a:rPr lang="en-US" altLang="zh-CN" b="1" dirty="0"/>
              <a:t>&lt;&lt;</a:t>
            </a:r>
            <a:r>
              <a:rPr lang="en-US" altLang="zh-CN" b="1" dirty="0" err="1"/>
              <a:t>endl</a:t>
            </a:r>
            <a:r>
              <a:rPr lang="en-US" altLang="zh-CN" b="1" dirty="0"/>
              <a:t>;</a:t>
            </a:r>
          </a:p>
          <a:p>
            <a:pPr marL="0" indent="0">
              <a:buNone/>
            </a:pPr>
            <a:r>
              <a:rPr lang="en-US" altLang="zh-CN" b="1" dirty="0"/>
              <a:t>	</a:t>
            </a:r>
            <a:r>
              <a:rPr lang="en-US" altLang="zh-CN" b="1" dirty="0" err="1"/>
              <a:t>istack.Pop</a:t>
            </a:r>
            <a:r>
              <a:rPr lang="en-US" altLang="zh-CN" b="1" dirty="0"/>
              <a:t>();                          </a:t>
            </a:r>
            <a:r>
              <a:rPr lang="en-US" altLang="zh-CN" b="1" dirty="0">
                <a:solidFill>
                  <a:srgbClr val="006600"/>
                </a:solidFill>
              </a:rPr>
              <a:t>//</a:t>
            </a:r>
            <a:r>
              <a:rPr lang="zh-CN" altLang="en-US" b="1" dirty="0">
                <a:solidFill>
                  <a:srgbClr val="006600"/>
                </a:solidFill>
              </a:rPr>
              <a:t>下溢出</a:t>
            </a:r>
          </a:p>
          <a:p>
            <a:r>
              <a:rPr lang="en-US" altLang="zh-CN" b="1" dirty="0"/>
              <a:t>}</a:t>
            </a:r>
          </a:p>
        </p:txBody>
      </p:sp>
    </p:spTree>
    <p:extLst>
      <p:ext uri="{BB962C8B-B14F-4D97-AF65-F5344CB8AC3E}">
        <p14:creationId xmlns:p14="http://schemas.microsoft.com/office/powerpoint/2010/main" val="767464624"/>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链栈的实现思考</a:t>
            </a:r>
            <a:endParaRPr lang="zh-CN" altLang="en-US" dirty="0"/>
          </a:p>
        </p:txBody>
      </p:sp>
      <p:sp>
        <p:nvSpPr>
          <p:cNvPr id="3" name="内容占位符 2"/>
          <p:cNvSpPr>
            <a:spLocks noGrp="1"/>
          </p:cNvSpPr>
          <p:nvPr>
            <p:ph idx="1"/>
          </p:nvPr>
        </p:nvSpPr>
        <p:spPr/>
        <p:txBody>
          <a:bodyPr/>
          <a:lstStyle/>
          <a:p>
            <a:r>
              <a:rPr lang="zh-CN" altLang="en-US" dirty="0" smtClean="0"/>
              <a:t>栈除了可以用数组来实现，当然也可以用链表来实现。</a:t>
            </a:r>
            <a:endParaRPr lang="en-US" altLang="zh-CN" dirty="0" smtClean="0"/>
          </a:p>
          <a:p>
            <a:r>
              <a:rPr lang="zh-CN" altLang="en-US" dirty="0" smtClean="0"/>
              <a:t>请思考：链头</a:t>
            </a:r>
            <a:r>
              <a:rPr lang="en-US" altLang="zh-CN" dirty="0" smtClean="0"/>
              <a:t>(head)</a:t>
            </a:r>
            <a:r>
              <a:rPr lang="zh-CN" altLang="en-US" dirty="0" smtClean="0"/>
              <a:t>与链尾</a:t>
            </a:r>
            <a:r>
              <a:rPr lang="en-US" altLang="zh-CN" dirty="0" smtClean="0"/>
              <a:t>(tail)</a:t>
            </a:r>
            <a:r>
              <a:rPr lang="zh-CN" altLang="en-US" dirty="0" smtClean="0"/>
              <a:t>该如何与栈顶</a:t>
            </a:r>
            <a:r>
              <a:rPr lang="en-US" altLang="zh-CN" dirty="0" smtClean="0"/>
              <a:t>(top)</a:t>
            </a:r>
            <a:r>
              <a:rPr lang="zh-CN" altLang="en-US" dirty="0" smtClean="0"/>
              <a:t>和栈底</a:t>
            </a:r>
            <a:r>
              <a:rPr lang="en-US" altLang="zh-CN" dirty="0" smtClean="0"/>
              <a:t>(bottom)</a:t>
            </a:r>
            <a:r>
              <a:rPr lang="zh-CN" altLang="en-US" dirty="0" smtClean="0"/>
              <a:t>对应呢？</a:t>
            </a:r>
            <a:endParaRPr lang="en-US" altLang="zh-CN" dirty="0" smtClean="0"/>
          </a:p>
          <a:p>
            <a:r>
              <a:rPr lang="zh-CN" altLang="en-US" dirty="0" smtClean="0"/>
              <a:t>答案：</a:t>
            </a:r>
            <a:r>
              <a:rPr lang="en-US" altLang="zh-CN" dirty="0" smtClean="0"/>
              <a:t>head</a:t>
            </a:r>
            <a:r>
              <a:rPr lang="zh-CN" altLang="en-US" dirty="0" smtClean="0"/>
              <a:t>改用</a:t>
            </a:r>
            <a:r>
              <a:rPr lang="en-US" altLang="zh-CN" dirty="0" smtClean="0"/>
              <a:t>top</a:t>
            </a:r>
            <a:r>
              <a:rPr lang="zh-CN" altLang="en-US" dirty="0" smtClean="0"/>
              <a:t>来表达，链栈的操作都集中在头部。</a:t>
            </a:r>
            <a:endParaRPr lang="en-US" altLang="zh-CN" dirty="0" smtClean="0"/>
          </a:p>
          <a:p>
            <a:r>
              <a:rPr lang="zh-CN" altLang="en-US" dirty="0" smtClean="0"/>
              <a:t>再思考：</a:t>
            </a:r>
            <a:r>
              <a:rPr lang="zh-CN" altLang="en-US" dirty="0"/>
              <a:t>链</a:t>
            </a:r>
            <a:r>
              <a:rPr lang="zh-CN" altLang="en-US" dirty="0" smtClean="0"/>
              <a:t>栈的函数设计与顺序栈有区别吗？</a:t>
            </a:r>
            <a:endParaRPr lang="zh-CN" altLang="en-US" dirty="0"/>
          </a:p>
        </p:txBody>
      </p:sp>
    </p:spTree>
    <p:extLst>
      <p:ext uri="{BB962C8B-B14F-4D97-AF65-F5344CB8AC3E}">
        <p14:creationId xmlns:p14="http://schemas.microsoft.com/office/powerpoint/2010/main" val="991151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4638</TotalTime>
  <Words>4779</Words>
  <Application>Microsoft Macintosh PowerPoint</Application>
  <PresentationFormat>全屏显示(4:3)</PresentationFormat>
  <Paragraphs>1064</Paragraphs>
  <Slides>129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129</vt:i4>
      </vt:variant>
    </vt:vector>
  </HeadingPairs>
  <TitlesOfParts>
    <vt:vector size="139" baseType="lpstr">
      <vt:lpstr>Arial</vt:lpstr>
      <vt:lpstr>Arial Black</vt:lpstr>
      <vt:lpstr>Calibri</vt:lpstr>
      <vt:lpstr>Tahoma</vt:lpstr>
      <vt:lpstr>Times New Roman</vt:lpstr>
      <vt:lpstr>Wingdings</vt:lpstr>
      <vt:lpstr>黑体</vt:lpstr>
      <vt:lpstr>宋体</vt:lpstr>
      <vt:lpstr>微软雅黑</vt:lpstr>
      <vt:lpstr>Parallax</vt:lpstr>
      <vt:lpstr>PowerPoint 演示文稿</vt:lpstr>
      <vt:lpstr>内容提要</vt:lpstr>
      <vt:lpstr>8.1 动态分配内存的概念方法</vt:lpstr>
      <vt:lpstr>计算机内存空间分布</vt:lpstr>
      <vt:lpstr>示例：内存分配与住宿问题</vt:lpstr>
      <vt:lpstr>动态内存分配的方法</vt:lpstr>
      <vt:lpstr>动态申请与释放数组空间</vt:lpstr>
      <vt:lpstr>动态分配数组空间的注意点一</vt:lpstr>
      <vt:lpstr>例：动态数组的分配与撤销</vt:lpstr>
      <vt:lpstr>动态分配数组空间的注意点二</vt:lpstr>
      <vt:lpstr>动态内存分配的常见雷区</vt:lpstr>
      <vt:lpstr>动态内存分配的排雷方案</vt:lpstr>
      <vt:lpstr>关于野指针(Wild Pointer)</vt:lpstr>
      <vt:lpstr>动态二维数组</vt:lpstr>
      <vt:lpstr>例：动态二维数组的实现</vt:lpstr>
      <vt:lpstr>例：动态二维数组的实现</vt:lpstr>
      <vt:lpstr>8.2 对象与动态内存分配</vt:lpstr>
      <vt:lpstr>动态分配变量的生存期</vt:lpstr>
      <vt:lpstr>概念：三种特殊的对象</vt:lpstr>
      <vt:lpstr>三种没有名字的对象</vt:lpstr>
      <vt:lpstr>深复制与浅复制</vt:lpstr>
      <vt:lpstr>浅复制的问题</vt:lpstr>
      <vt:lpstr>深复制的意义</vt:lpstr>
      <vt:lpstr>例：深复制的实现——学生类</vt:lpstr>
      <vt:lpstr>例：深复制的实现——学生类</vt:lpstr>
      <vt:lpstr>例：深复制的实现——学生类</vt:lpstr>
      <vt:lpstr>例：深复制的实现——学生类</vt:lpstr>
      <vt:lpstr>例：深复制的实现——学生类</vt:lpstr>
      <vt:lpstr>例：深复制的实现——学生类</vt:lpstr>
      <vt:lpstr>深复制与类封装的深入讨论</vt:lpstr>
      <vt:lpstr>8.3 标准C++库中的string类</vt:lpstr>
      <vt:lpstr>标准C++库中的string类</vt:lpstr>
      <vt:lpstr>标准C++库中的string类</vt:lpstr>
      <vt:lpstr>标准C++库中的string类</vt:lpstr>
      <vt:lpstr>标准C++库中的string类</vt:lpstr>
      <vt:lpstr>标准C++库中的string类</vt:lpstr>
      <vt:lpstr>标准C++库中的string类</vt:lpstr>
      <vt:lpstr>关于string类的思考和猜想</vt:lpstr>
      <vt:lpstr>第一个版本：自定义string类</vt:lpstr>
      <vt:lpstr>mystring类的实现</vt:lpstr>
      <vt:lpstr>mystring类的实现</vt:lpstr>
      <vt:lpstr>mystring类的实现</vt:lpstr>
      <vt:lpstr>mystring类的实现</vt:lpstr>
      <vt:lpstr>mystring类的后续</vt:lpstr>
      <vt:lpstr>8.4 链表与链表的基本操作</vt:lpstr>
      <vt:lpstr>单链表的基本构成</vt:lpstr>
      <vt:lpstr>链表节点的C风格实现</vt:lpstr>
      <vt:lpstr>关于typedef(P173)</vt:lpstr>
      <vt:lpstr>链表的操作要点</vt:lpstr>
      <vt:lpstr>单链表的基本结构与头指针</vt:lpstr>
      <vt:lpstr>链表的基本操作</vt:lpstr>
      <vt:lpstr>链表的插入算法</vt:lpstr>
      <vt:lpstr>链表的插入算法：插在链首</vt:lpstr>
      <vt:lpstr>链表的插入算法：插在中间</vt:lpstr>
      <vt:lpstr>链表的插入算法：插在队尾</vt:lpstr>
      <vt:lpstr>带表头结构的链表</vt:lpstr>
      <vt:lpstr>向后生成链表算法</vt:lpstr>
      <vt:lpstr>向前生成链表算法</vt:lpstr>
      <vt:lpstr>思考：更多的链表生成方式</vt:lpstr>
      <vt:lpstr>链表查找算法(按关键字)查找</vt:lpstr>
      <vt:lpstr>链表插入算法</vt:lpstr>
      <vt:lpstr>思考：更多的链表插入函数</vt:lpstr>
      <vt:lpstr>删除单链表节点p后面节点：</vt:lpstr>
      <vt:lpstr>思考与练习</vt:lpstr>
      <vt:lpstr>思考与练习</vt:lpstr>
      <vt:lpstr>思考与练习</vt:lpstr>
      <vt:lpstr>思考与练习</vt:lpstr>
      <vt:lpstr>更多链表的实现内容(*)</vt:lpstr>
      <vt:lpstr>C风格链表实现的不足</vt:lpstr>
      <vt:lpstr>单链表类型模板</vt:lpstr>
      <vt:lpstr>单链表节点类</vt:lpstr>
      <vt:lpstr>单链表节点类实现</vt:lpstr>
      <vt:lpstr>单链表节点类实现</vt:lpstr>
      <vt:lpstr>单链表类型模板</vt:lpstr>
      <vt:lpstr>单链表类型模板</vt:lpstr>
      <vt:lpstr>单链表模板类函数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单链表类型模板的应用</vt:lpstr>
      <vt:lpstr>例：链表类模板的简单应用</vt:lpstr>
      <vt:lpstr>PowerPoint 演示文稿</vt:lpstr>
      <vt:lpstr>8.5 栈与队列</vt:lpstr>
      <vt:lpstr>栈（Stack）的概念引入</vt:lpstr>
      <vt:lpstr>栈与“杯子”的对比</vt:lpstr>
      <vt:lpstr>栈在计算机当中的应用</vt:lpstr>
      <vt:lpstr>栈的基本操作</vt:lpstr>
      <vt:lpstr>栈的连续方式实现</vt:lpstr>
      <vt:lpstr>顺序栈类模板</vt:lpstr>
      <vt:lpstr>顺序栈类模板的实现</vt:lpstr>
      <vt:lpstr>顺序栈类模板的实现：进栈</vt:lpstr>
      <vt:lpstr>顺序栈类模板的实现：出栈</vt:lpstr>
      <vt:lpstr>顺序栈模板的简单使用</vt:lpstr>
      <vt:lpstr>链栈的实现思考</vt:lpstr>
      <vt:lpstr>链栈的结点类模板</vt:lpstr>
      <vt:lpstr>链栈类模板(无头结点链表)</vt:lpstr>
      <vt:lpstr>链栈类模板的实现：清空栈</vt:lpstr>
      <vt:lpstr>链栈类模板的实现：进栈</vt:lpstr>
      <vt:lpstr>链栈类模板的实现：出栈</vt:lpstr>
      <vt:lpstr>顺序栈和链栈比较</vt:lpstr>
      <vt:lpstr>队列的意义和概念</vt:lpstr>
      <vt:lpstr>队列与“排队”的对比</vt:lpstr>
      <vt:lpstr>顺序队列的示例</vt:lpstr>
      <vt:lpstr>顺序队列的缺点</vt:lpstr>
      <vt:lpstr>顺序表队列改进：循环队列</vt:lpstr>
      <vt:lpstr>循环队列实现的设计</vt:lpstr>
      <vt:lpstr>循环队列顺序表类模板</vt:lpstr>
      <vt:lpstr>循环队列顺序表类模板：构造函数</vt:lpstr>
      <vt:lpstr>循环队列顺序表类模板：判断函数</vt:lpstr>
      <vt:lpstr>循环队列顺序表类模板：求长函数</vt:lpstr>
      <vt:lpstr>循环队列顺序表类模板：进队</vt:lpstr>
      <vt:lpstr>循环队列顺序表类模板：出队</vt:lpstr>
      <vt:lpstr>循环队列顺序表类模板使用</vt:lpstr>
      <vt:lpstr>循环队列顺序表类模板使用</vt:lpstr>
      <vt:lpstr>链队类模板</vt:lpstr>
      <vt:lpstr>链队类模板</vt:lpstr>
      <vt:lpstr>链队类模板</vt:lpstr>
      <vt:lpstr>链队类模板：清空与析构</vt:lpstr>
      <vt:lpstr>链队类模板：进队</vt:lpstr>
      <vt:lpstr>链队类模板：出队</vt:lpstr>
      <vt:lpstr>链队类模板：使用示例</vt:lpstr>
      <vt:lpstr>队列算法示例：舞伴问题</vt:lpstr>
      <vt:lpstr>舞伴问题</vt:lpstr>
      <vt:lpstr>舞伴问题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用户</cp:lastModifiedBy>
  <cp:revision>686</cp:revision>
  <dcterms:created xsi:type="dcterms:W3CDTF">2013-01-10T14:11:19Z</dcterms:created>
  <dcterms:modified xsi:type="dcterms:W3CDTF">2017-04-27T15:26:14Z</dcterms:modified>
</cp:coreProperties>
</file>