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handoutMasterIdLst>
    <p:handoutMasterId r:id="rId37"/>
  </p:handoutMasterIdLst>
  <p:sldIdLst>
    <p:sldId id="257" r:id="rId2"/>
    <p:sldId id="258" r:id="rId3"/>
    <p:sldId id="259" r:id="rId4"/>
    <p:sldId id="260" r:id="rId5"/>
    <p:sldId id="261" r:id="rId6"/>
    <p:sldId id="262" r:id="rId7"/>
    <p:sldId id="293"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9" r:id="rId23"/>
    <p:sldId id="280" r:id="rId24"/>
    <p:sldId id="282" r:id="rId25"/>
    <p:sldId id="278" r:id="rId26"/>
    <p:sldId id="283" r:id="rId27"/>
    <p:sldId id="284" r:id="rId28"/>
    <p:sldId id="285" r:id="rId29"/>
    <p:sldId id="286" r:id="rId30"/>
    <p:sldId id="287" r:id="rId31"/>
    <p:sldId id="288" r:id="rId32"/>
    <p:sldId id="289" r:id="rId33"/>
    <p:sldId id="290" r:id="rId34"/>
    <p:sldId id="291" r:id="rId35"/>
    <p:sldId id="292"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EE576FB-B118-47D0-984A-56B0B3730734}">
          <p14:sldIdLst>
            <p14:sldId id="257"/>
            <p14:sldId id="258"/>
            <p14:sldId id="259"/>
            <p14:sldId id="260"/>
            <p14:sldId id="261"/>
            <p14:sldId id="262"/>
            <p14:sldId id="293"/>
            <p14:sldId id="263"/>
            <p14:sldId id="264"/>
            <p14:sldId id="265"/>
            <p14:sldId id="266"/>
            <p14:sldId id="267"/>
            <p14:sldId id="268"/>
            <p14:sldId id="269"/>
            <p14:sldId id="270"/>
            <p14:sldId id="271"/>
            <p14:sldId id="272"/>
            <p14:sldId id="273"/>
            <p14:sldId id="275"/>
            <p14:sldId id="276"/>
            <p14:sldId id="277"/>
            <p14:sldId id="279"/>
            <p14:sldId id="280"/>
            <p14:sldId id="282"/>
            <p14:sldId id="278"/>
            <p14:sldId id="283"/>
            <p14:sldId id="284"/>
            <p14:sldId id="285"/>
            <p14:sldId id="286"/>
            <p14:sldId id="287"/>
            <p14:sldId id="288"/>
            <p14:sldId id="289"/>
            <p14:sldId id="290"/>
            <p14:sldId id="291"/>
            <p14:sldId id="29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0" autoAdjust="0"/>
    <p:restoredTop sz="94751" autoAdjust="0"/>
  </p:normalViewPr>
  <p:slideViewPr>
    <p:cSldViewPr snapToGrid="0">
      <p:cViewPr>
        <p:scale>
          <a:sx n="75" d="100"/>
          <a:sy n="75" d="100"/>
        </p:scale>
        <p:origin x="2168" y="51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54" d="100"/>
          <a:sy n="54" d="100"/>
        </p:scale>
        <p:origin x="-292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6979F7-DECD-456C-B41F-567779B3808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3F8E8C1B-F5BB-4800-B583-23F8F76249EE}">
      <dgm:prSet/>
      <dgm:spPr/>
      <dgm:t>
        <a:bodyPr/>
        <a:lstStyle/>
        <a:p>
          <a:pPr rtl="0"/>
          <a:r>
            <a:rPr lang="zh-CN" dirty="0" smtClean="0"/>
            <a:t>对正数而言</a:t>
          </a:r>
          <a:r>
            <a:rPr lang="zh-CN" altLang="en-US" dirty="0" smtClean="0"/>
            <a:t>：</a:t>
          </a:r>
          <a:r>
            <a:rPr lang="zh-CN" dirty="0" smtClean="0"/>
            <a:t>补码与真值相同；</a:t>
          </a:r>
          <a:endParaRPr lang="zh-CN" dirty="0"/>
        </a:p>
      </dgm:t>
    </dgm:pt>
    <dgm:pt modelId="{379A2143-CC57-437E-ADE0-E12D7B786EFD}" type="parTrans" cxnId="{C906CD65-BEC9-4CD3-9315-1B5B2EBB2DF7}">
      <dgm:prSet/>
      <dgm:spPr/>
      <dgm:t>
        <a:bodyPr/>
        <a:lstStyle/>
        <a:p>
          <a:endParaRPr lang="zh-CN" altLang="en-US"/>
        </a:p>
      </dgm:t>
    </dgm:pt>
    <dgm:pt modelId="{648F7409-0119-4CFB-96E2-66D275BF645F}" type="sibTrans" cxnId="{C906CD65-BEC9-4CD3-9315-1B5B2EBB2DF7}">
      <dgm:prSet/>
      <dgm:spPr/>
      <dgm:t>
        <a:bodyPr/>
        <a:lstStyle/>
        <a:p>
          <a:endParaRPr lang="zh-CN" altLang="en-US"/>
        </a:p>
      </dgm:t>
    </dgm:pt>
    <dgm:pt modelId="{B1BA3482-E6A5-435F-878A-A4DCC53F9389}">
      <dgm:prSet/>
      <dgm:spPr/>
      <dgm:t>
        <a:bodyPr/>
        <a:lstStyle/>
        <a:p>
          <a:pPr rtl="0"/>
          <a:r>
            <a:rPr lang="zh-CN" dirty="0" smtClean="0"/>
            <a:t>对负数而言</a:t>
          </a:r>
          <a:r>
            <a:rPr lang="zh-CN" altLang="en-US" dirty="0" smtClean="0"/>
            <a:t>：</a:t>
          </a:r>
          <a:r>
            <a:rPr lang="zh-CN" dirty="0" smtClean="0"/>
            <a:t>各位</a:t>
          </a:r>
          <a:r>
            <a:rPr lang="zh-CN" dirty="0" smtClean="0"/>
            <a:t>取反加</a:t>
          </a:r>
          <a:r>
            <a:rPr lang="en-US" dirty="0" smtClean="0"/>
            <a:t>1</a:t>
          </a:r>
          <a:r>
            <a:rPr lang="zh-CN" dirty="0" smtClean="0"/>
            <a:t>；</a:t>
          </a:r>
          <a:endParaRPr lang="zh-CN" dirty="0"/>
        </a:p>
      </dgm:t>
    </dgm:pt>
    <dgm:pt modelId="{4447237E-06EA-48B1-B27A-1C5865DB060E}" type="parTrans" cxnId="{F16C4676-F8C3-44D5-BEA8-C06DE5CF8D01}">
      <dgm:prSet/>
      <dgm:spPr/>
      <dgm:t>
        <a:bodyPr/>
        <a:lstStyle/>
        <a:p>
          <a:endParaRPr lang="zh-CN" altLang="en-US"/>
        </a:p>
      </dgm:t>
    </dgm:pt>
    <dgm:pt modelId="{8EE01964-1B08-4718-9684-BF3CABFA6765}" type="sibTrans" cxnId="{F16C4676-F8C3-44D5-BEA8-C06DE5CF8D01}">
      <dgm:prSet/>
      <dgm:spPr/>
      <dgm:t>
        <a:bodyPr/>
        <a:lstStyle/>
        <a:p>
          <a:endParaRPr lang="zh-CN" altLang="en-US"/>
        </a:p>
      </dgm:t>
    </dgm:pt>
    <dgm:pt modelId="{5E467E70-451C-46E2-AC96-B31DF08AACF6}">
      <dgm:prSet/>
      <dgm:spPr/>
      <dgm:t>
        <a:bodyPr/>
        <a:lstStyle/>
        <a:p>
          <a:pPr rtl="0"/>
          <a:r>
            <a:rPr lang="zh-CN" altLang="en-US" dirty="0" smtClean="0"/>
            <a:t>注意：补码的表达与模的大小密切相关。</a:t>
          </a:r>
          <a:endParaRPr lang="zh-CN" dirty="0"/>
        </a:p>
      </dgm:t>
    </dgm:pt>
    <dgm:pt modelId="{CDC92498-F7D4-48C4-A258-27962699841C}" type="sibTrans" cxnId="{F1133FD8-EFD6-473B-A5D6-771F8E8C8CFA}">
      <dgm:prSet/>
      <dgm:spPr/>
      <dgm:t>
        <a:bodyPr/>
        <a:lstStyle/>
        <a:p>
          <a:endParaRPr lang="zh-CN" altLang="en-US"/>
        </a:p>
      </dgm:t>
    </dgm:pt>
    <dgm:pt modelId="{67AEC668-3183-4D5E-B7DD-78DBA77F6BD4}" type="parTrans" cxnId="{F1133FD8-EFD6-473B-A5D6-771F8E8C8CFA}">
      <dgm:prSet/>
      <dgm:spPr/>
      <dgm:t>
        <a:bodyPr/>
        <a:lstStyle/>
        <a:p>
          <a:endParaRPr lang="zh-CN" altLang="en-US"/>
        </a:p>
      </dgm:t>
    </dgm:pt>
    <dgm:pt modelId="{B4146B78-EC7C-452A-9474-0998B0F29BE0}" type="pres">
      <dgm:prSet presAssocID="{146979F7-DECD-456C-B41F-567779B38084}" presName="linear" presStyleCnt="0">
        <dgm:presLayoutVars>
          <dgm:animLvl val="lvl"/>
          <dgm:resizeHandles val="exact"/>
        </dgm:presLayoutVars>
      </dgm:prSet>
      <dgm:spPr/>
      <dgm:t>
        <a:bodyPr/>
        <a:lstStyle/>
        <a:p>
          <a:endParaRPr lang="zh-CN" altLang="en-US"/>
        </a:p>
      </dgm:t>
    </dgm:pt>
    <dgm:pt modelId="{84B4E0A5-DFFA-46D3-BA96-FFC9AA792658}" type="pres">
      <dgm:prSet presAssocID="{3F8E8C1B-F5BB-4800-B583-23F8F76249EE}" presName="parentText" presStyleLbl="node1" presStyleIdx="0" presStyleCnt="3">
        <dgm:presLayoutVars>
          <dgm:chMax val="0"/>
          <dgm:bulletEnabled val="1"/>
        </dgm:presLayoutVars>
      </dgm:prSet>
      <dgm:spPr/>
      <dgm:t>
        <a:bodyPr/>
        <a:lstStyle/>
        <a:p>
          <a:endParaRPr lang="zh-CN" altLang="en-US"/>
        </a:p>
      </dgm:t>
    </dgm:pt>
    <dgm:pt modelId="{0515CB82-1D88-4082-8E29-1911604478DB}" type="pres">
      <dgm:prSet presAssocID="{648F7409-0119-4CFB-96E2-66D275BF645F}" presName="spacer" presStyleCnt="0"/>
      <dgm:spPr/>
    </dgm:pt>
    <dgm:pt modelId="{0C6E7632-FFAB-4F50-92C8-A4D0E768C110}" type="pres">
      <dgm:prSet presAssocID="{B1BA3482-E6A5-435F-878A-A4DCC53F9389}" presName="parentText" presStyleLbl="node1" presStyleIdx="1" presStyleCnt="3">
        <dgm:presLayoutVars>
          <dgm:chMax val="0"/>
          <dgm:bulletEnabled val="1"/>
        </dgm:presLayoutVars>
      </dgm:prSet>
      <dgm:spPr/>
      <dgm:t>
        <a:bodyPr/>
        <a:lstStyle/>
        <a:p>
          <a:endParaRPr lang="zh-CN" altLang="en-US"/>
        </a:p>
      </dgm:t>
    </dgm:pt>
    <dgm:pt modelId="{B05E1598-DBFD-4747-B53C-E6F49F547817}" type="pres">
      <dgm:prSet presAssocID="{8EE01964-1B08-4718-9684-BF3CABFA6765}" presName="spacer" presStyleCnt="0"/>
      <dgm:spPr/>
    </dgm:pt>
    <dgm:pt modelId="{C6943778-39E6-436C-BFCE-2EA5422A2EB6}" type="pres">
      <dgm:prSet presAssocID="{5E467E70-451C-46E2-AC96-B31DF08AACF6}" presName="parentText" presStyleLbl="node1" presStyleIdx="2" presStyleCnt="3">
        <dgm:presLayoutVars>
          <dgm:chMax val="0"/>
          <dgm:bulletEnabled val="1"/>
        </dgm:presLayoutVars>
      </dgm:prSet>
      <dgm:spPr/>
      <dgm:t>
        <a:bodyPr/>
        <a:lstStyle/>
        <a:p>
          <a:endParaRPr lang="zh-CN" altLang="en-US"/>
        </a:p>
      </dgm:t>
    </dgm:pt>
  </dgm:ptLst>
  <dgm:cxnLst>
    <dgm:cxn modelId="{95B84A9D-684B-442D-83A8-A4ABBE54BB6B}" type="presOf" srcId="{5E467E70-451C-46E2-AC96-B31DF08AACF6}" destId="{C6943778-39E6-436C-BFCE-2EA5422A2EB6}" srcOrd="0" destOrd="0" presId="urn:microsoft.com/office/officeart/2005/8/layout/vList2"/>
    <dgm:cxn modelId="{F1133FD8-EFD6-473B-A5D6-771F8E8C8CFA}" srcId="{146979F7-DECD-456C-B41F-567779B38084}" destId="{5E467E70-451C-46E2-AC96-B31DF08AACF6}" srcOrd="2" destOrd="0" parTransId="{67AEC668-3183-4D5E-B7DD-78DBA77F6BD4}" sibTransId="{CDC92498-F7D4-48C4-A258-27962699841C}"/>
    <dgm:cxn modelId="{FCBE0A7E-A472-4898-96E2-8293DAC10263}" type="presOf" srcId="{B1BA3482-E6A5-435F-878A-A4DCC53F9389}" destId="{0C6E7632-FFAB-4F50-92C8-A4D0E768C110}" srcOrd="0" destOrd="0" presId="urn:microsoft.com/office/officeart/2005/8/layout/vList2"/>
    <dgm:cxn modelId="{F16C4676-F8C3-44D5-BEA8-C06DE5CF8D01}" srcId="{146979F7-DECD-456C-B41F-567779B38084}" destId="{B1BA3482-E6A5-435F-878A-A4DCC53F9389}" srcOrd="1" destOrd="0" parTransId="{4447237E-06EA-48B1-B27A-1C5865DB060E}" sibTransId="{8EE01964-1B08-4718-9684-BF3CABFA6765}"/>
    <dgm:cxn modelId="{1921A9E2-EE35-4703-9F2B-69DEB4C9F832}" type="presOf" srcId="{146979F7-DECD-456C-B41F-567779B38084}" destId="{B4146B78-EC7C-452A-9474-0998B0F29BE0}" srcOrd="0" destOrd="0" presId="urn:microsoft.com/office/officeart/2005/8/layout/vList2"/>
    <dgm:cxn modelId="{4BFF6F1E-B8C6-4E16-9F74-4AD76F772597}" type="presOf" srcId="{3F8E8C1B-F5BB-4800-B583-23F8F76249EE}" destId="{84B4E0A5-DFFA-46D3-BA96-FFC9AA792658}" srcOrd="0" destOrd="0" presId="urn:microsoft.com/office/officeart/2005/8/layout/vList2"/>
    <dgm:cxn modelId="{C906CD65-BEC9-4CD3-9315-1B5B2EBB2DF7}" srcId="{146979F7-DECD-456C-B41F-567779B38084}" destId="{3F8E8C1B-F5BB-4800-B583-23F8F76249EE}" srcOrd="0" destOrd="0" parTransId="{379A2143-CC57-437E-ADE0-E12D7B786EFD}" sibTransId="{648F7409-0119-4CFB-96E2-66D275BF645F}"/>
    <dgm:cxn modelId="{D27461BF-3B54-4A66-9E37-F0F5A55F1F91}" type="presParOf" srcId="{B4146B78-EC7C-452A-9474-0998B0F29BE0}" destId="{84B4E0A5-DFFA-46D3-BA96-FFC9AA792658}" srcOrd="0" destOrd="0" presId="urn:microsoft.com/office/officeart/2005/8/layout/vList2"/>
    <dgm:cxn modelId="{8BD7E57C-9F49-4667-B85C-A36F16252A2F}" type="presParOf" srcId="{B4146B78-EC7C-452A-9474-0998B0F29BE0}" destId="{0515CB82-1D88-4082-8E29-1911604478DB}" srcOrd="1" destOrd="0" presId="urn:microsoft.com/office/officeart/2005/8/layout/vList2"/>
    <dgm:cxn modelId="{9918D8B2-8566-4261-8479-3DD0754C7CB1}" type="presParOf" srcId="{B4146B78-EC7C-452A-9474-0998B0F29BE0}" destId="{0C6E7632-FFAB-4F50-92C8-A4D0E768C110}" srcOrd="2" destOrd="0" presId="urn:microsoft.com/office/officeart/2005/8/layout/vList2"/>
    <dgm:cxn modelId="{E5DD6285-8460-46A7-8C18-5C824DF55D3C}" type="presParOf" srcId="{B4146B78-EC7C-452A-9474-0998B0F29BE0}" destId="{B05E1598-DBFD-4747-B53C-E6F49F547817}" srcOrd="3" destOrd="0" presId="urn:microsoft.com/office/officeart/2005/8/layout/vList2"/>
    <dgm:cxn modelId="{44C8D391-0F4D-463C-9036-39C33F7FD2C2}" type="presParOf" srcId="{B4146B78-EC7C-452A-9474-0998B0F29BE0}" destId="{C6943778-39E6-436C-BFCE-2EA5422A2EB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B4E0A5-DFFA-46D3-BA96-FFC9AA792658}">
      <dsp:nvSpPr>
        <dsp:cNvPr id="0" name=""/>
        <dsp:cNvSpPr/>
      </dsp:nvSpPr>
      <dsp:spPr>
        <a:xfrm>
          <a:off x="0" y="818794"/>
          <a:ext cx="7704667" cy="81549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zh-CN" sz="3400" kern="1200" dirty="0" smtClean="0"/>
            <a:t>对正数而言</a:t>
          </a:r>
          <a:r>
            <a:rPr lang="zh-CN" altLang="en-US" sz="3400" kern="1200" dirty="0" smtClean="0"/>
            <a:t>：</a:t>
          </a:r>
          <a:r>
            <a:rPr lang="zh-CN" sz="3400" kern="1200" dirty="0" smtClean="0"/>
            <a:t>补码与真值相同；</a:t>
          </a:r>
          <a:endParaRPr lang="zh-CN" sz="3400" kern="1200" dirty="0"/>
        </a:p>
      </dsp:txBody>
      <dsp:txXfrm>
        <a:off x="39809" y="858603"/>
        <a:ext cx="7625049" cy="735872"/>
      </dsp:txXfrm>
    </dsp:sp>
    <dsp:sp modelId="{0C6E7632-FFAB-4F50-92C8-A4D0E768C110}">
      <dsp:nvSpPr>
        <dsp:cNvPr id="0" name=""/>
        <dsp:cNvSpPr/>
      </dsp:nvSpPr>
      <dsp:spPr>
        <a:xfrm>
          <a:off x="0" y="1732205"/>
          <a:ext cx="7704667" cy="81549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zh-CN" sz="3400" kern="1200" dirty="0" smtClean="0"/>
            <a:t>对负数而言</a:t>
          </a:r>
          <a:r>
            <a:rPr lang="zh-CN" altLang="en-US" sz="3400" kern="1200" dirty="0" smtClean="0"/>
            <a:t>：</a:t>
          </a:r>
          <a:r>
            <a:rPr lang="zh-CN" sz="3400" kern="1200" dirty="0" smtClean="0"/>
            <a:t>各位</a:t>
          </a:r>
          <a:r>
            <a:rPr lang="zh-CN" sz="3400" kern="1200" dirty="0" smtClean="0"/>
            <a:t>取反加</a:t>
          </a:r>
          <a:r>
            <a:rPr lang="en-US" sz="3400" kern="1200" dirty="0" smtClean="0"/>
            <a:t>1</a:t>
          </a:r>
          <a:r>
            <a:rPr lang="zh-CN" sz="3400" kern="1200" dirty="0" smtClean="0"/>
            <a:t>；</a:t>
          </a:r>
          <a:endParaRPr lang="zh-CN" sz="3400" kern="1200" dirty="0"/>
        </a:p>
      </dsp:txBody>
      <dsp:txXfrm>
        <a:off x="39809" y="1772014"/>
        <a:ext cx="7625049" cy="735872"/>
      </dsp:txXfrm>
    </dsp:sp>
    <dsp:sp modelId="{C6943778-39E6-436C-BFCE-2EA5422A2EB6}">
      <dsp:nvSpPr>
        <dsp:cNvPr id="0" name=""/>
        <dsp:cNvSpPr/>
      </dsp:nvSpPr>
      <dsp:spPr>
        <a:xfrm>
          <a:off x="0" y="2645614"/>
          <a:ext cx="7704667" cy="81549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zh-CN" altLang="en-US" sz="3400" kern="1200" dirty="0" smtClean="0"/>
            <a:t>注意：补码的表达与模的大小密切相关。</a:t>
          </a:r>
          <a:endParaRPr lang="zh-CN" sz="3400" kern="1200" dirty="0"/>
        </a:p>
      </dsp:txBody>
      <dsp:txXfrm>
        <a:off x="39809" y="2685423"/>
        <a:ext cx="7625049" cy="73587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F9DDD5C-9C38-4A30-8E31-B88421014A2D}" type="datetimeFigureOut">
              <a:rPr lang="zh-CN" altLang="en-US" smtClean="0"/>
              <a:pPr/>
              <a:t>2017/9/25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81434C-F81B-42F9-9158-C4B6DBE35B33}" type="slidenum">
              <a:rPr lang="zh-CN" altLang="en-US" smtClean="0"/>
              <a:pPr/>
              <a:t>‹#›</a:t>
            </a:fld>
            <a:endParaRPr lang="zh-CN" altLang="en-US"/>
          </a:p>
        </p:txBody>
      </p:sp>
    </p:spTree>
    <p:extLst>
      <p:ext uri="{BB962C8B-B14F-4D97-AF65-F5344CB8AC3E}">
        <p14:creationId xmlns:p14="http://schemas.microsoft.com/office/powerpoint/2010/main" val="45475101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userDrawn="1"/>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4800">
                <a:effectLst/>
              </a:defRPr>
            </a:lvl1pPr>
          </a:lstStyle>
          <a:p>
            <a:r>
              <a:rPr lang="en-US" altLang="zh-CN" dirty="0"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TextBox 16"/>
          <p:cNvSpPr txBox="1"/>
          <p:nvPr userDrawn="1"/>
        </p:nvSpPr>
        <p:spPr>
          <a:xfrm rot="2923046">
            <a:off x="2361604" y="5736205"/>
            <a:ext cx="1472804" cy="707886"/>
          </a:xfrm>
          <a:prstGeom prst="rect">
            <a:avLst/>
          </a:prstGeom>
          <a:noFill/>
        </p:spPr>
        <p:txBody>
          <a:bodyPr wrap="square" rtlCol="0">
            <a:spAutoFit/>
          </a:bodyPr>
          <a:lstStyle/>
          <a:p>
            <a:r>
              <a:rPr lang="en-US" altLang="zh-CN" sz="40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60000" endA="900" endPos="60000" dist="29997" dir="5400000" sy="-100000" algn="bl" rotWithShape="0"/>
                </a:effectLst>
                <a:latin typeface="+mj-lt"/>
                <a:ea typeface="Tahoma" panose="020B0604030504040204" pitchFamily="34" charset="0"/>
                <a:cs typeface="Tahoma" panose="020B0604030504040204" pitchFamily="34" charset="0"/>
              </a:rPr>
              <a:t>C++</a:t>
            </a:r>
            <a:endParaRPr lang="zh-CN" altLang="en-US"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60000" endA="900" endPos="60000" dist="29997" dir="5400000" sy="-100000" algn="bl" rotWithShape="0"/>
              </a:effectLst>
              <a:latin typeface="+mj-lt"/>
              <a:cs typeface="Tahoma" panose="020B0604030504040204" pitchFamily="34" charset="0"/>
            </a:endParaRPr>
          </a:p>
        </p:txBody>
      </p:sp>
    </p:spTree>
    <p:extLst>
      <p:ext uri="{BB962C8B-B14F-4D97-AF65-F5344CB8AC3E}">
        <p14:creationId xmlns:p14="http://schemas.microsoft.com/office/powerpoint/2010/main" val="353760624"/>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266701"/>
            <a:ext cx="7704667" cy="1206500"/>
          </a:xfrm>
        </p:spPr>
        <p:txBody>
          <a:bodyPr/>
          <a:lstStyle>
            <a:lvl1pPr>
              <a:defRPr b="1">
                <a:latin typeface="+mj-ea"/>
                <a:ea typeface="+mj-ea"/>
              </a:defRPr>
            </a:lvl1pPr>
          </a:lstStyle>
          <a:p>
            <a:r>
              <a:rPr lang="en-US" altLang="zh-CN" dirty="0" smtClean="0"/>
              <a:t>Click to edit Master title style</a:t>
            </a:r>
            <a:endParaRPr lang="en-US" dirty="0"/>
          </a:p>
        </p:txBody>
      </p:sp>
      <p:sp>
        <p:nvSpPr>
          <p:cNvPr id="3" name="Content Placeholder 2"/>
          <p:cNvSpPr>
            <a:spLocks noGrp="1"/>
          </p:cNvSpPr>
          <p:nvPr>
            <p:ph idx="1"/>
          </p:nvPr>
        </p:nvSpPr>
        <p:spPr>
          <a:xfrm>
            <a:off x="982133" y="1676400"/>
            <a:ext cx="7704667" cy="4737100"/>
          </a:xfrm>
        </p:spPr>
        <p:txBody>
          <a:bodyPr anchor="ctr"/>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Tree>
    <p:extLst>
      <p:ext uri="{BB962C8B-B14F-4D97-AF65-F5344CB8AC3E}">
        <p14:creationId xmlns:p14="http://schemas.microsoft.com/office/powerpoint/2010/main" val="415179859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21" name="图片 20" descr="图片3.png"/>
          <p:cNvPicPr>
            <a:picLocks noChangeAspect="1"/>
          </p:cNvPicPr>
          <p:nvPr userDrawn="1"/>
        </p:nvPicPr>
        <p:blipFill>
          <a:blip r:embed="rId4"/>
          <a:stretch>
            <a:fillRect/>
          </a:stretch>
        </p:blipFill>
        <p:spPr>
          <a:xfrm>
            <a:off x="0" y="0"/>
            <a:ext cx="2178495" cy="6858000"/>
          </a:xfrm>
          <a:prstGeom prst="rect">
            <a:avLst/>
          </a:prstGeom>
        </p:spPr>
      </p:pic>
      <p:sp>
        <p:nvSpPr>
          <p:cNvPr id="7" name="TextBox 6"/>
          <p:cNvSpPr txBox="1"/>
          <p:nvPr userDrawn="1"/>
        </p:nvSpPr>
        <p:spPr>
          <a:xfrm rot="2815297">
            <a:off x="863682" y="6197312"/>
            <a:ext cx="1472804" cy="584775"/>
          </a:xfrm>
          <a:prstGeom prst="rect">
            <a:avLst/>
          </a:prstGeom>
          <a:noFill/>
        </p:spPr>
        <p:txBody>
          <a:bodyPr wrap="square" rtlCol="0">
            <a:spAutoFit/>
          </a:bodyPr>
          <a:lstStyle/>
          <a:p>
            <a:r>
              <a:rPr lang="en-US" altLang="zh-CN" sz="3200" b="0" cap="none" spc="0" dirty="0" smtClean="0">
                <a:ln w="0">
                  <a:noFill/>
                </a:ln>
                <a:solidFill>
                  <a:schemeClr val="tx1">
                    <a:lumMod val="95000"/>
                    <a:lumOff val="5000"/>
                  </a:schemeClr>
                </a:solidFill>
                <a:effectLst>
                  <a:outerShdw blurRad="38100" dist="19050" dir="2700000" algn="tl" rotWithShape="0">
                    <a:schemeClr val="dk1">
                      <a:alpha val="40000"/>
                    </a:schemeClr>
                  </a:outerShdw>
                  <a:reflection blurRad="6350" stA="55000" endA="300" endPos="45500" dir="5400000" sy="-100000" algn="bl" rotWithShape="0"/>
                </a:effectLst>
                <a:latin typeface="+mj-lt"/>
                <a:ea typeface="Tahoma" panose="020B0604030504040204" pitchFamily="34" charset="0"/>
                <a:cs typeface="Tahoma" panose="020B0604030504040204" pitchFamily="34" charset="0"/>
              </a:rPr>
              <a:t>C++</a:t>
            </a:r>
            <a:endParaRPr lang="zh-CN" altLang="en-US" sz="3200" b="0" cap="none" spc="0" dirty="0">
              <a:ln w="0">
                <a:noFill/>
              </a:ln>
              <a:solidFill>
                <a:schemeClr val="tx1">
                  <a:lumMod val="95000"/>
                  <a:lumOff val="5000"/>
                </a:schemeClr>
              </a:solidFill>
              <a:effectLst>
                <a:outerShdw blurRad="38100" dist="19050" dir="2700000" algn="tl" rotWithShape="0">
                  <a:schemeClr val="dk1">
                    <a:alpha val="40000"/>
                  </a:schemeClr>
                </a:outerShdw>
                <a:reflection blurRad="6350" stA="55000" endA="300" endPos="45500" dir="5400000" sy="-100000" algn="bl" rotWithShape="0"/>
              </a:effectLst>
              <a:latin typeface="+mj-lt"/>
              <a:cs typeface="Tahoma" panose="020B0604030504040204" pitchFamily="34" charset="0"/>
            </a:endParaRPr>
          </a:p>
        </p:txBody>
      </p:sp>
      <p:sp>
        <p:nvSpPr>
          <p:cNvPr id="3" name="Text Placeholder 2"/>
          <p:cNvSpPr>
            <a:spLocks noGrp="1"/>
          </p:cNvSpPr>
          <p:nvPr>
            <p:ph type="body" idx="1"/>
          </p:nvPr>
        </p:nvSpPr>
        <p:spPr>
          <a:xfrm>
            <a:off x="982134" y="1790700"/>
            <a:ext cx="7704666" cy="4699000"/>
          </a:xfrm>
          <a:prstGeom prst="rect">
            <a:avLst/>
          </a:prstGeom>
        </p:spPr>
        <p:txBody>
          <a:bodyPr vert="horz" lIns="91440" tIns="45720" rIns="91440" bIns="45720" rtlCol="0" anchor="ctr">
            <a:norm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2" name="Title Placeholder 1"/>
          <p:cNvSpPr>
            <a:spLocks noGrp="1"/>
          </p:cNvSpPr>
          <p:nvPr>
            <p:ph type="title"/>
          </p:nvPr>
        </p:nvSpPr>
        <p:spPr>
          <a:xfrm>
            <a:off x="696107" y="228601"/>
            <a:ext cx="7990693" cy="1219200"/>
          </a:xfrm>
          <a:prstGeom prst="rect">
            <a:avLst/>
          </a:prstGeom>
          <a:effectLst/>
        </p:spPr>
        <p:txBody>
          <a:bodyPr vert="horz" lIns="91440" tIns="45720" rIns="91440" bIns="45720" rtlCol="0" anchor="ctr">
            <a:noAutofit/>
          </a:bodyPr>
          <a:lstStyle/>
          <a:p>
            <a:r>
              <a:rPr lang="en-US" altLang="zh-CN" dirty="0" smtClean="0"/>
              <a:t>Click to edit Master title style</a:t>
            </a:r>
            <a:endParaRPr lang="en-US" dirty="0"/>
          </a:p>
        </p:txBody>
      </p:sp>
    </p:spTree>
    <p:extLst>
      <p:ext uri="{BB962C8B-B14F-4D97-AF65-F5344CB8AC3E}">
        <p14:creationId xmlns:p14="http://schemas.microsoft.com/office/powerpoint/2010/main" val="839466095"/>
      </p:ext>
    </p:extLst>
  </p:cSld>
  <p:clrMap bg1="lt1" tx1="dk1" bg2="lt2" tx2="dk2" accent1="accent1" accent2="accent2" accent3="accent3" accent4="accent4" accent5="accent5" accent6="accent6" hlink="hlink" folHlink="folHlink"/>
  <p:sldLayoutIdLst>
    <p:sldLayoutId id="2147483669" r:id="rId1"/>
    <p:sldLayoutId id="2147483670" r:id="rId2"/>
  </p:sldLayoutIdLst>
  <p:transition>
    <p:fade/>
  </p:transition>
  <p:timing>
    <p:tnLst>
      <p:par>
        <p:cTn id="1" dur="indefinite" restart="never" nodeType="tmRoot"/>
      </p:par>
    </p:tnLst>
  </p:timing>
  <p:txStyles>
    <p:titleStyle>
      <a:lvl1pPr algn="l" defTabSz="457200" rtl="0" eaLnBrk="1" latinLnBrk="0" hangingPunct="1">
        <a:spcBef>
          <a:spcPct val="0"/>
        </a:spcBef>
        <a:buNone/>
        <a:defRPr sz="4400" b="1"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5.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4.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28897" y="4034908"/>
            <a:ext cx="6540161" cy="1809345"/>
          </a:xfrm>
        </p:spPr>
        <p:txBody>
          <a:bodyPr>
            <a:normAutofit/>
          </a:bodyPr>
          <a:lstStyle/>
          <a:p>
            <a:endParaRPr lang="en-US" altLang="zh-CN" dirty="0" smtClean="0">
              <a:latin typeface="+mj-ea"/>
              <a:ea typeface="+mj-ea"/>
            </a:endParaRPr>
          </a:p>
          <a:p>
            <a:r>
              <a:rPr lang="zh-CN" altLang="en-US" sz="5700" b="1" dirty="0" smtClean="0">
                <a:latin typeface="+mj-ea"/>
                <a:ea typeface="+mj-ea"/>
              </a:rPr>
              <a:t>第</a:t>
            </a:r>
            <a:r>
              <a:rPr lang="en-US" altLang="zh-CN" sz="5700" b="1" dirty="0" smtClean="0">
                <a:latin typeface="+mj-ea"/>
                <a:ea typeface="+mj-ea"/>
              </a:rPr>
              <a:t>0</a:t>
            </a:r>
            <a:r>
              <a:rPr lang="zh-CN" altLang="en-US" sz="5700" b="1" dirty="0" smtClean="0">
                <a:latin typeface="+mj-ea"/>
                <a:ea typeface="+mj-ea"/>
              </a:rPr>
              <a:t>章</a:t>
            </a:r>
            <a:r>
              <a:rPr lang="en-US" altLang="zh-CN" sz="5700" b="1" smtClean="0">
                <a:latin typeface="+mj-ea"/>
                <a:ea typeface="+mj-ea"/>
              </a:rPr>
              <a:t> </a:t>
            </a:r>
            <a:r>
              <a:rPr lang="zh-CN" altLang="en-US" sz="5700" b="1" smtClean="0">
                <a:latin typeface="+mj-ea"/>
                <a:ea typeface="+mj-ea"/>
              </a:rPr>
              <a:t>预备知识</a:t>
            </a:r>
            <a:endParaRPr lang="zh-CN" altLang="en-US" sz="2400" dirty="0">
              <a:latin typeface="+mj-ea"/>
              <a:ea typeface="+mj-ea"/>
            </a:endParaRPr>
          </a:p>
        </p:txBody>
      </p:sp>
      <p:pic>
        <p:nvPicPr>
          <p:cNvPr id="5" name="Picture 3" descr="F:\work\seu&amp;wpi summer workshop\方案\200810221326163_2.png"/>
          <p:cNvPicPr>
            <a:picLocks noChangeAspect="1" noChangeArrowheads="1"/>
          </p:cNvPicPr>
          <p:nvPr/>
        </p:nvPicPr>
        <p:blipFill>
          <a:blip r:embed="rId2" cstate="print"/>
          <a:srcRect/>
          <a:stretch>
            <a:fillRect/>
          </a:stretch>
        </p:blipFill>
        <p:spPr bwMode="auto">
          <a:xfrm>
            <a:off x="5429870" y="831762"/>
            <a:ext cx="2880000" cy="2880000"/>
          </a:xfrm>
          <a:prstGeom prst="rect">
            <a:avLst/>
          </a:prstGeom>
          <a:noFill/>
        </p:spPr>
      </p:pic>
      <p:sp>
        <p:nvSpPr>
          <p:cNvPr id="2" name="文本框 1"/>
          <p:cNvSpPr txBox="1"/>
          <p:nvPr/>
        </p:nvSpPr>
        <p:spPr>
          <a:xfrm>
            <a:off x="3749226" y="5909733"/>
            <a:ext cx="4477509" cy="646331"/>
          </a:xfrm>
          <a:prstGeom prst="rect">
            <a:avLst/>
          </a:prstGeom>
          <a:noFill/>
        </p:spPr>
        <p:txBody>
          <a:bodyPr wrap="none" rtlCol="0">
            <a:spAutoFit/>
          </a:bodyPr>
          <a:lstStyle/>
          <a:p>
            <a:pPr algn="r"/>
            <a:r>
              <a:rPr kumimoji="1" lang="zh-CN" altLang="en-US" dirty="0" smtClean="0">
                <a:latin typeface="+mj-ea"/>
                <a:ea typeface="+mj-ea"/>
              </a:rPr>
              <a:t>东南大学</a:t>
            </a:r>
            <a:r>
              <a:rPr kumimoji="1" lang="en-US" altLang="zh-CN" dirty="0" smtClean="0">
                <a:latin typeface="+mj-ea"/>
                <a:ea typeface="+mj-ea"/>
              </a:rPr>
              <a:t> </a:t>
            </a:r>
            <a:r>
              <a:rPr kumimoji="1" lang="zh-CN" altLang="en-US" dirty="0" smtClean="0">
                <a:latin typeface="+mj-ea"/>
                <a:ea typeface="+mj-ea"/>
              </a:rPr>
              <a:t>生物科学与医学工程学院 </a:t>
            </a:r>
            <a:r>
              <a:rPr kumimoji="1" lang="zh-CN" altLang="en-US" dirty="0" smtClean="0">
                <a:latin typeface="+mj-ea"/>
                <a:ea typeface="+mj-ea"/>
              </a:rPr>
              <a:t>夏小俊</a:t>
            </a:r>
            <a:endParaRPr kumimoji="1" lang="en-US" altLang="zh-CN" dirty="0" smtClean="0">
              <a:latin typeface="+mj-ea"/>
              <a:ea typeface="+mj-ea"/>
            </a:endParaRPr>
          </a:p>
          <a:p>
            <a:pPr algn="r"/>
            <a:r>
              <a:rPr kumimoji="1" lang="en-US" altLang="zh-CN" dirty="0" smtClean="0">
                <a:latin typeface="+mj-ea"/>
                <a:ea typeface="+mj-ea"/>
              </a:rPr>
              <a:t>Email: </a:t>
            </a:r>
            <a:r>
              <a:rPr kumimoji="1" lang="en-US" altLang="zh-CN" dirty="0" err="1" smtClean="0">
                <a:latin typeface="+mj-ea"/>
                <a:ea typeface="+mj-ea"/>
              </a:rPr>
              <a:t>xxj.rcls@seu.edu.cn</a:t>
            </a:r>
            <a:endParaRPr kumimoji="1" lang="zh-CN" altLang="en-US" dirty="0">
              <a:latin typeface="+mj-ea"/>
              <a:ea typeface="+mj-ea"/>
            </a:endParaRPr>
          </a:p>
        </p:txBody>
      </p:sp>
    </p:spTree>
    <p:extLst>
      <p:ext uri="{BB962C8B-B14F-4D97-AF65-F5344CB8AC3E}">
        <p14:creationId xmlns:p14="http://schemas.microsoft.com/office/powerpoint/2010/main" val="40227138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charset="-122"/>
              </a:rPr>
              <a:t>二、计算机的工作原理</a:t>
            </a:r>
            <a:r>
              <a:rPr lang="zh-CN" altLang="en-US" dirty="0" smtClean="0"/>
              <a:t> </a:t>
            </a:r>
            <a:endParaRPr lang="zh-CN" altLang="en-US" dirty="0"/>
          </a:p>
        </p:txBody>
      </p:sp>
      <p:sp>
        <p:nvSpPr>
          <p:cNvPr id="3" name="内容占位符 2"/>
          <p:cNvSpPr>
            <a:spLocks noGrp="1"/>
          </p:cNvSpPr>
          <p:nvPr>
            <p:ph idx="1"/>
          </p:nvPr>
        </p:nvSpPr>
        <p:spPr/>
        <p:txBody>
          <a:bodyPr/>
          <a:lstStyle/>
          <a:p>
            <a:r>
              <a:rPr lang="zh-CN" altLang="en-US" dirty="0" smtClean="0"/>
              <a:t>冯</a:t>
            </a:r>
            <a:r>
              <a:rPr lang="en-US" altLang="zh-CN" dirty="0" smtClean="0"/>
              <a:t>·</a:t>
            </a:r>
            <a:r>
              <a:rPr lang="zh-CN" altLang="en-US" dirty="0" smtClean="0"/>
              <a:t>诺依曼机工作原理：存储程序和程序控制 </a:t>
            </a:r>
          </a:p>
          <a:p>
            <a:r>
              <a:rPr lang="zh-CN" altLang="en-US" b="1" dirty="0" smtClean="0"/>
              <a:t>存储程序</a:t>
            </a:r>
            <a:r>
              <a:rPr lang="zh-CN" altLang="en-US" dirty="0" smtClean="0"/>
              <a:t> 指人们必须事先把计算机的执行步骤序列（即程序）及运行中所需的数据，通过一定方式输入并存储在计算机的存储器中。</a:t>
            </a:r>
          </a:p>
          <a:p>
            <a:r>
              <a:rPr lang="zh-CN" altLang="en-US" b="1" dirty="0" smtClean="0"/>
              <a:t>程序控制</a:t>
            </a:r>
            <a:r>
              <a:rPr lang="zh-CN" altLang="en-US" dirty="0" smtClean="0"/>
              <a:t> 指计算机运行时能自动地逐一取出程序中一条条指令，加以分析并执行规定的操作。 </a:t>
            </a:r>
            <a:endParaRPr lang="en-US" altLang="zh-CN" dirty="0" smtClean="0"/>
          </a:p>
          <a:p>
            <a:r>
              <a:rPr lang="zh-CN" altLang="en-US" dirty="0" smtClean="0">
                <a:latin typeface="宋体" charset="-122"/>
              </a:rPr>
              <a:t>计算机是依靠硬件和软件的配合进行工作的，计算机工作过程就是指令、程序的执行过程。</a:t>
            </a:r>
            <a:r>
              <a:rPr lang="zh-CN" altLang="en-US" dirty="0" smtClean="0"/>
              <a:t> </a:t>
            </a:r>
          </a:p>
          <a:p>
            <a:pPr>
              <a:buNone/>
            </a:pPr>
            <a:endParaRPr lang="zh-CN" altLang="en-US" dirty="0" smtClean="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charset="-122"/>
              </a:rPr>
              <a:t>指令和指令系统</a:t>
            </a:r>
            <a:r>
              <a:rPr lang="en-US" altLang="zh-CN" dirty="0" smtClean="0">
                <a:latin typeface="宋体" charset="-122"/>
              </a:rPr>
              <a:t>(*)</a:t>
            </a:r>
            <a:endParaRPr lang="zh-CN" altLang="en-US" dirty="0"/>
          </a:p>
        </p:txBody>
      </p:sp>
      <p:sp>
        <p:nvSpPr>
          <p:cNvPr id="3" name="内容占位符 2"/>
          <p:cNvSpPr>
            <a:spLocks noGrp="1"/>
          </p:cNvSpPr>
          <p:nvPr>
            <p:ph idx="1"/>
          </p:nvPr>
        </p:nvSpPr>
        <p:spPr/>
        <p:txBody>
          <a:bodyPr/>
          <a:lstStyle/>
          <a:p>
            <a:endParaRPr lang="zh-CN" altLang="en-US" dirty="0" smtClean="0"/>
          </a:p>
          <a:p>
            <a:r>
              <a:rPr lang="zh-CN" altLang="en-US" dirty="0" smtClean="0">
                <a:latin typeface="Times New Roman" pitchFamily="18" charset="0"/>
              </a:rPr>
              <a:t>能够被计算机识别并执行的命令称为指令，指令规定了计算机能完成的某一种操作。</a:t>
            </a:r>
            <a:endParaRPr lang="zh-CN" altLang="en-US" dirty="0" smtClean="0"/>
          </a:p>
          <a:p>
            <a:r>
              <a:rPr lang="zh-CN" altLang="en-US" dirty="0" smtClean="0">
                <a:latin typeface="宋体" charset="-122"/>
              </a:rPr>
              <a:t>指令由二进制代码组成，一条指令一般包含操作码和操作数两部分。</a:t>
            </a:r>
            <a:r>
              <a:rPr lang="zh-CN" altLang="en-US" dirty="0" smtClean="0"/>
              <a:t> </a:t>
            </a:r>
            <a:endParaRPr lang="en-US" altLang="zh-CN" dirty="0" smtClean="0"/>
          </a:p>
          <a:p>
            <a:r>
              <a:rPr lang="zh-CN" altLang="en-US" b="1" dirty="0" smtClean="0">
                <a:latin typeface="宋体" charset="-122"/>
              </a:rPr>
              <a:t>指令系统：</a:t>
            </a:r>
            <a:r>
              <a:rPr lang="zh-CN" altLang="en-US" dirty="0" smtClean="0">
                <a:latin typeface="宋体" charset="-122"/>
              </a:rPr>
              <a:t>指一台计算机所能执行的全部指令的集合，或称该计算机的机器语言指令系统。</a:t>
            </a:r>
          </a:p>
          <a:p>
            <a:pPr>
              <a:buNone/>
            </a:pPr>
            <a:endParaRPr lang="en-US" altLang="zh-CN" dirty="0" smtClean="0"/>
          </a:p>
          <a:p>
            <a:endParaRPr lang="zh-CN" altLang="en-US"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charset="-122"/>
              </a:rPr>
              <a:t>程序</a:t>
            </a:r>
            <a:r>
              <a:rPr lang="zh-CN" altLang="en-US" dirty="0" smtClean="0"/>
              <a:t>与程序设计</a:t>
            </a:r>
            <a:endParaRPr lang="zh-CN" altLang="en-US" dirty="0"/>
          </a:p>
        </p:txBody>
      </p:sp>
      <p:sp>
        <p:nvSpPr>
          <p:cNvPr id="3" name="内容占位符 2"/>
          <p:cNvSpPr>
            <a:spLocks noGrp="1"/>
          </p:cNvSpPr>
          <p:nvPr>
            <p:ph idx="1"/>
          </p:nvPr>
        </p:nvSpPr>
        <p:spPr/>
        <p:txBody>
          <a:bodyPr/>
          <a:lstStyle/>
          <a:p>
            <a:r>
              <a:rPr lang="zh-CN" altLang="en-US" dirty="0" smtClean="0">
                <a:latin typeface="宋体" charset="-122"/>
              </a:rPr>
              <a:t>为解决某一个问题而设计的指令序列称为</a:t>
            </a:r>
            <a:r>
              <a:rPr lang="zh-CN" altLang="en-US" b="1" dirty="0" smtClean="0">
                <a:latin typeface="宋体" charset="-122"/>
              </a:rPr>
              <a:t>程序</a:t>
            </a:r>
            <a:r>
              <a:rPr lang="zh-CN" altLang="en-US" dirty="0" smtClean="0">
                <a:latin typeface="宋体" charset="-122"/>
              </a:rPr>
              <a:t>。</a:t>
            </a:r>
          </a:p>
          <a:p>
            <a:r>
              <a:rPr lang="zh-CN" altLang="en-US" dirty="0" smtClean="0"/>
              <a:t>用计算机来解决某个问题时，需要将问题分解为若干个基本操作，并转换成相应的指令，按一定的顺序进行编排。</a:t>
            </a:r>
            <a:r>
              <a:rPr lang="zh-CN" altLang="en-US" dirty="0" smtClean="0">
                <a:latin typeface="Times New Roman" pitchFamily="18" charset="0"/>
              </a:rPr>
              <a:t>当计算机执行这一指令序列时，就完成了预定的任务。</a:t>
            </a:r>
          </a:p>
          <a:p>
            <a:r>
              <a:rPr lang="zh-CN" altLang="en-US" dirty="0" smtClean="0">
                <a:latin typeface="Times New Roman" pitchFamily="18" charset="0"/>
              </a:rPr>
              <a:t>一台计算机的指令种类是有限的，但是通过人们的精心设计，可以编写出完成各种不同类型问题的程序。</a:t>
            </a:r>
            <a:endParaRPr lang="zh-CN" altLang="en-US" dirty="0" smtClean="0"/>
          </a:p>
          <a:p>
            <a:endParaRPr lang="en-US" altLang="zh-CN" dirty="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t>三、计算机中数据的表示及运算 </a:t>
            </a:r>
            <a:endParaRPr lang="zh-CN" altLang="en-US" sz="4000" dirty="0"/>
          </a:p>
        </p:txBody>
      </p:sp>
      <p:sp>
        <p:nvSpPr>
          <p:cNvPr id="3" name="内容占位符 2"/>
          <p:cNvSpPr>
            <a:spLocks noGrp="1"/>
          </p:cNvSpPr>
          <p:nvPr>
            <p:ph idx="1"/>
          </p:nvPr>
        </p:nvSpPr>
        <p:spPr/>
        <p:txBody>
          <a:bodyPr/>
          <a:lstStyle/>
          <a:p>
            <a:r>
              <a:rPr lang="zh-CN" altLang="en-US" dirty="0" smtClean="0">
                <a:latin typeface="Times New Roman" pitchFamily="18" charset="0"/>
              </a:rPr>
              <a:t>计算机进行数据处理时，首先要将相应的数据输入到计算机中，并以一定的形式存储在计算机中。</a:t>
            </a:r>
            <a:endParaRPr lang="en-US" altLang="zh-CN" dirty="0" smtClean="0">
              <a:latin typeface="Times New Roman" pitchFamily="18" charset="0"/>
            </a:endParaRPr>
          </a:p>
          <a:p>
            <a:r>
              <a:rPr lang="zh-CN" altLang="en-US" dirty="0" smtClean="0">
                <a:latin typeface="Times New Roman" pitchFamily="18" charset="0"/>
              </a:rPr>
              <a:t>计算机内部是一个二进制数字世界，所以，不管是</a:t>
            </a:r>
            <a:r>
              <a:rPr lang="zh-CN" altLang="en-US" b="1" dirty="0" smtClean="0">
                <a:latin typeface="Times New Roman" pitchFamily="18" charset="0"/>
              </a:rPr>
              <a:t>数值数据</a:t>
            </a:r>
            <a:r>
              <a:rPr lang="zh-CN" altLang="en-US" dirty="0" smtClean="0">
                <a:latin typeface="Times New Roman" pitchFamily="18" charset="0"/>
              </a:rPr>
              <a:t>还</a:t>
            </a:r>
            <a:r>
              <a:rPr lang="zh-CN" altLang="en-US" b="1" dirty="0" smtClean="0">
                <a:latin typeface="Times New Roman" pitchFamily="18" charset="0"/>
              </a:rPr>
              <a:t>是非数值数据</a:t>
            </a:r>
            <a:r>
              <a:rPr lang="zh-CN" altLang="en-US" dirty="0" smtClean="0">
                <a:latin typeface="Times New Roman" pitchFamily="18" charset="0"/>
              </a:rPr>
              <a:t>，都必须转换成二进制数的形式，才能存入计算机中。</a:t>
            </a:r>
            <a:endParaRPr lang="en-US" altLang="zh-CN" dirty="0" smtClean="0">
              <a:latin typeface="Times New Roman" pitchFamily="18" charset="0"/>
            </a:endParaRPr>
          </a:p>
          <a:p>
            <a:pPr>
              <a:buNone/>
            </a:pPr>
            <a:endParaRPr lang="zh-CN" altLang="en-US" dirty="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各类数据在计算机中的转换</a:t>
            </a:r>
            <a:endParaRPr lang="zh-CN" altLang="en-US" dirty="0"/>
          </a:p>
        </p:txBody>
      </p:sp>
      <p:graphicFrame>
        <p:nvGraphicFramePr>
          <p:cNvPr id="2050" name="Object 2"/>
          <p:cNvGraphicFramePr>
            <a:graphicFrameLocks noChangeAspect="1"/>
          </p:cNvGraphicFramePr>
          <p:nvPr/>
        </p:nvGraphicFramePr>
        <p:xfrm>
          <a:off x="790135" y="2113670"/>
          <a:ext cx="8114182" cy="2753751"/>
        </p:xfrm>
        <a:graphic>
          <a:graphicData uri="http://schemas.openxmlformats.org/presentationml/2006/ole">
            <mc:AlternateContent xmlns:mc="http://schemas.openxmlformats.org/markup-compatibility/2006">
              <mc:Choice xmlns:v="urn:schemas-microsoft-com:vml" Requires="v">
                <p:oleObj spid="_x0000_s2062" r:id="rId3" imgW="4888687" imgH="1658722" progId="">
                  <p:embed/>
                </p:oleObj>
              </mc:Choice>
              <mc:Fallback>
                <p:oleObj r:id="rId3" imgW="4888687" imgH="1658722"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135" y="2113670"/>
                        <a:ext cx="8114182" cy="2753751"/>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进位计数制</a:t>
            </a:r>
            <a:endParaRPr lang="zh-CN" altLang="en-US" dirty="0"/>
          </a:p>
        </p:txBody>
      </p:sp>
      <p:sp>
        <p:nvSpPr>
          <p:cNvPr id="3" name="内容占位符 2"/>
          <p:cNvSpPr>
            <a:spLocks noGrp="1"/>
          </p:cNvSpPr>
          <p:nvPr>
            <p:ph idx="1"/>
          </p:nvPr>
        </p:nvSpPr>
        <p:spPr/>
        <p:txBody>
          <a:bodyPr/>
          <a:lstStyle/>
          <a:p>
            <a:r>
              <a:rPr lang="zh-CN" altLang="en-US" dirty="0" smtClean="0"/>
              <a:t>数制使用的数码：十进制含</a:t>
            </a:r>
            <a:r>
              <a:rPr lang="en-US" altLang="zh-CN" dirty="0" smtClean="0"/>
              <a:t>10</a:t>
            </a:r>
            <a:r>
              <a:rPr lang="zh-CN" altLang="en-US" dirty="0" smtClean="0"/>
              <a:t>个数码０～９，二进制含２个数码０和１等。</a:t>
            </a:r>
          </a:p>
          <a:p>
            <a:r>
              <a:rPr lang="zh-CN" altLang="en-US" dirty="0" smtClean="0"/>
              <a:t>进位规则：十进制为逢十进一，二进制为逢二进一等。</a:t>
            </a:r>
          </a:p>
          <a:p>
            <a:r>
              <a:rPr lang="zh-CN" altLang="en-US" dirty="0" smtClean="0"/>
              <a:t>每一个数位上数码所具有的权：十进制数码各位的权是以</a:t>
            </a:r>
            <a:r>
              <a:rPr lang="en-US" altLang="zh-CN" dirty="0" smtClean="0"/>
              <a:t>10</a:t>
            </a:r>
            <a:r>
              <a:rPr lang="zh-CN" altLang="en-US" dirty="0" smtClean="0"/>
              <a:t>为底的幂，二进制数码各位的权是以２为底的幂。</a:t>
            </a:r>
          </a:p>
          <a:p>
            <a:pPr>
              <a:buNone/>
            </a:pPr>
            <a:endParaRPr lang="zh-CN" altLang="en-US" dirty="0"/>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t>
            </a:r>
            <a:r>
              <a:rPr lang="zh-CN" altLang="en-US" dirty="0" smtClean="0"/>
              <a:t>进制数的加权展开</a:t>
            </a:r>
            <a:endParaRPr lang="zh-CN" altLang="en-US" dirty="0"/>
          </a:p>
        </p:txBody>
      </p:sp>
      <p:sp>
        <p:nvSpPr>
          <p:cNvPr id="3" name="内容占位符 2"/>
          <p:cNvSpPr>
            <a:spLocks noGrp="1"/>
          </p:cNvSpPr>
          <p:nvPr>
            <p:ph idx="1"/>
          </p:nvPr>
        </p:nvSpPr>
        <p:spPr/>
        <p:txBody>
          <a:bodyPr/>
          <a:lstStyle/>
          <a:p>
            <a:r>
              <a:rPr lang="zh-CN" altLang="en-US" dirty="0" smtClean="0"/>
              <a:t>一般而言，对于用</a:t>
            </a:r>
            <a:r>
              <a:rPr lang="en-US" altLang="zh-CN" dirty="0" smtClean="0"/>
              <a:t>R</a:t>
            </a:r>
            <a:r>
              <a:rPr lang="zh-CN" altLang="en-US" dirty="0" smtClean="0"/>
              <a:t>进制表示的数</a:t>
            </a:r>
            <a:r>
              <a:rPr lang="en-US" altLang="zh-CN" dirty="0" smtClean="0"/>
              <a:t>N</a:t>
            </a:r>
            <a:r>
              <a:rPr lang="zh-CN" altLang="en-US" dirty="0" smtClean="0"/>
              <a:t>（</a:t>
            </a:r>
            <a:r>
              <a:rPr lang="en-US" altLang="zh-CN" dirty="0" smtClean="0"/>
              <a:t>R</a:t>
            </a:r>
            <a:r>
              <a:rPr lang="zh-CN" altLang="en-US" dirty="0" smtClean="0"/>
              <a:t>为任意正整数），可以按权展开为：</a:t>
            </a:r>
          </a:p>
          <a:p>
            <a:pPr>
              <a:buNone/>
            </a:pPr>
            <a:r>
              <a:rPr lang="en-US" altLang="zh-CN" dirty="0" smtClean="0"/>
              <a:t>	N=K</a:t>
            </a:r>
            <a:r>
              <a:rPr lang="en-US" altLang="zh-CN" baseline="-30000" dirty="0" smtClean="0"/>
              <a:t>n</a:t>
            </a:r>
            <a:r>
              <a:rPr lang="en-US" altLang="zh-CN" dirty="0" smtClean="0"/>
              <a:t>×R</a:t>
            </a:r>
            <a:r>
              <a:rPr lang="en-US" altLang="zh-CN" baseline="30000" dirty="0" smtClean="0"/>
              <a:t>n</a:t>
            </a:r>
            <a:r>
              <a:rPr lang="en-US" altLang="zh-CN" dirty="0" smtClean="0"/>
              <a:t>+K</a:t>
            </a:r>
            <a:r>
              <a:rPr lang="en-US" altLang="zh-CN" baseline="-30000" dirty="0" smtClean="0"/>
              <a:t>n-1</a:t>
            </a:r>
            <a:r>
              <a:rPr lang="en-US" altLang="zh-CN" dirty="0" smtClean="0"/>
              <a:t>×R</a:t>
            </a:r>
            <a:r>
              <a:rPr lang="en-US" altLang="zh-CN" baseline="30000" dirty="0" smtClean="0"/>
              <a:t>n-1</a:t>
            </a:r>
            <a:r>
              <a:rPr lang="en-US" altLang="zh-CN" dirty="0" smtClean="0"/>
              <a:t>+…+K</a:t>
            </a:r>
            <a:r>
              <a:rPr lang="en-US" altLang="zh-CN" baseline="-30000" dirty="0" smtClean="0"/>
              <a:t>1</a:t>
            </a:r>
            <a:r>
              <a:rPr lang="en-US" altLang="zh-CN" dirty="0" smtClean="0"/>
              <a:t>×R</a:t>
            </a:r>
            <a:r>
              <a:rPr lang="en-US" altLang="zh-CN" baseline="30000" dirty="0" smtClean="0"/>
              <a:t>1</a:t>
            </a:r>
            <a:r>
              <a:rPr lang="en-US" altLang="zh-CN" dirty="0" smtClean="0"/>
              <a:t>+K</a:t>
            </a:r>
            <a:r>
              <a:rPr lang="en-US" altLang="zh-CN" baseline="-30000" dirty="0" smtClean="0"/>
              <a:t>0</a:t>
            </a:r>
            <a:r>
              <a:rPr lang="en-US" altLang="zh-CN" dirty="0" smtClean="0"/>
              <a:t>×R</a:t>
            </a:r>
            <a:r>
              <a:rPr lang="en-US" altLang="zh-CN" baseline="30000" dirty="0" smtClean="0"/>
              <a:t>0</a:t>
            </a:r>
            <a:r>
              <a:rPr lang="en-US" altLang="zh-CN" dirty="0" smtClean="0"/>
              <a:t>+K</a:t>
            </a:r>
            <a:r>
              <a:rPr lang="en-US" altLang="zh-CN" baseline="-30000" dirty="0" smtClean="0"/>
              <a:t>-1</a:t>
            </a:r>
            <a:r>
              <a:rPr lang="en-US" altLang="zh-CN" dirty="0" smtClean="0"/>
              <a:t>×R</a:t>
            </a:r>
            <a:r>
              <a:rPr lang="en-US" altLang="zh-CN" baseline="30000" dirty="0" smtClean="0"/>
              <a:t>-1</a:t>
            </a:r>
            <a:r>
              <a:rPr lang="en-US" altLang="zh-CN" dirty="0" smtClean="0"/>
              <a:t>+…+K</a:t>
            </a:r>
            <a:r>
              <a:rPr lang="en-US" altLang="zh-CN" baseline="-30000" dirty="0" smtClean="0"/>
              <a:t>-</a:t>
            </a:r>
            <a:r>
              <a:rPr lang="en-US" altLang="zh-CN" baseline="-30000" dirty="0" err="1" smtClean="0"/>
              <a:t>m</a:t>
            </a:r>
            <a:r>
              <a:rPr lang="en-US" altLang="zh-CN" dirty="0" err="1" smtClean="0"/>
              <a:t>×R</a:t>
            </a:r>
            <a:r>
              <a:rPr lang="en-US" altLang="zh-CN" baseline="30000" dirty="0" smtClean="0"/>
              <a:t>-m</a:t>
            </a:r>
            <a:endParaRPr lang="en-US" altLang="zh-CN" dirty="0" smtClean="0"/>
          </a:p>
          <a:p>
            <a:r>
              <a:rPr lang="zh-CN" altLang="en-US" dirty="0" smtClean="0"/>
              <a:t>其中，</a:t>
            </a:r>
            <a:r>
              <a:rPr lang="en-US" altLang="zh-CN" dirty="0" err="1" smtClean="0"/>
              <a:t>K</a:t>
            </a:r>
            <a:r>
              <a:rPr lang="en-US" altLang="zh-CN" baseline="-30000" dirty="0" err="1" smtClean="0"/>
              <a:t>i</a:t>
            </a:r>
            <a:r>
              <a:rPr lang="zh-CN" altLang="en-US" dirty="0" smtClean="0"/>
              <a:t>是</a:t>
            </a:r>
            <a:r>
              <a:rPr lang="en-US" altLang="zh-CN" dirty="0" smtClean="0"/>
              <a:t>0,1,…,(R-1)</a:t>
            </a:r>
            <a:r>
              <a:rPr lang="zh-CN" altLang="en-US" dirty="0" smtClean="0"/>
              <a:t>个数字中的任意一个，</a:t>
            </a:r>
            <a:r>
              <a:rPr lang="en-US" altLang="zh-CN" dirty="0" smtClean="0"/>
              <a:t>m</a:t>
            </a:r>
            <a:r>
              <a:rPr lang="zh-CN" altLang="en-US" dirty="0" smtClean="0"/>
              <a:t>、</a:t>
            </a:r>
            <a:r>
              <a:rPr lang="en-US" altLang="zh-CN" dirty="0" smtClean="0"/>
              <a:t>n</a:t>
            </a:r>
            <a:r>
              <a:rPr lang="zh-CN" altLang="en-US" dirty="0" smtClean="0"/>
              <a:t>是正整数，</a:t>
            </a:r>
            <a:r>
              <a:rPr lang="en-US" altLang="zh-CN" dirty="0" smtClean="0"/>
              <a:t>R</a:t>
            </a:r>
            <a:r>
              <a:rPr lang="zh-CN" altLang="en-US" dirty="0" smtClean="0"/>
              <a:t>是基数。</a:t>
            </a:r>
            <a:endParaRPr lang="en-US" altLang="zh-CN" dirty="0" smtClean="0"/>
          </a:p>
          <a:p>
            <a:r>
              <a:rPr lang="zh-CN" altLang="en-US" dirty="0" smtClean="0"/>
              <a:t>例：</a:t>
            </a:r>
            <a:r>
              <a:rPr lang="en-US" altLang="zh-CN" dirty="0" smtClean="0"/>
              <a:t> 828.8 = 8</a:t>
            </a:r>
            <a:r>
              <a:rPr lang="en-US" altLang="zh-CN" dirty="0" smtClean="0">
                <a:latin typeface="Times New Roman" pitchFamily="18" charset="0"/>
              </a:rPr>
              <a:t>×</a:t>
            </a:r>
            <a:r>
              <a:rPr lang="en-US" altLang="zh-CN" dirty="0" smtClean="0"/>
              <a:t>10</a:t>
            </a:r>
            <a:r>
              <a:rPr lang="en-US" altLang="zh-CN" baseline="30000" dirty="0" smtClean="0"/>
              <a:t>2</a:t>
            </a:r>
            <a:r>
              <a:rPr lang="en-US" altLang="zh-CN" dirty="0" smtClean="0"/>
              <a:t>+2</a:t>
            </a:r>
            <a:r>
              <a:rPr lang="en-US" altLang="zh-CN" dirty="0" smtClean="0">
                <a:latin typeface="Times New Roman" pitchFamily="18" charset="0"/>
              </a:rPr>
              <a:t>×</a:t>
            </a:r>
            <a:r>
              <a:rPr lang="en-US" altLang="zh-CN" dirty="0" smtClean="0"/>
              <a:t>10</a:t>
            </a:r>
            <a:r>
              <a:rPr lang="en-US" altLang="zh-CN" baseline="30000" dirty="0" smtClean="0"/>
              <a:t>1</a:t>
            </a:r>
            <a:r>
              <a:rPr lang="en-US" altLang="zh-CN" dirty="0" smtClean="0"/>
              <a:t>+8</a:t>
            </a:r>
            <a:r>
              <a:rPr lang="en-US" altLang="zh-CN" dirty="0" smtClean="0">
                <a:latin typeface="Times New Roman" pitchFamily="18" charset="0"/>
              </a:rPr>
              <a:t>×</a:t>
            </a:r>
            <a:r>
              <a:rPr lang="en-US" altLang="zh-CN" dirty="0" smtClean="0"/>
              <a:t>10</a:t>
            </a:r>
            <a:r>
              <a:rPr lang="en-US" altLang="zh-CN" baseline="30000" dirty="0" smtClean="0"/>
              <a:t>0</a:t>
            </a:r>
            <a:r>
              <a:rPr lang="en-US" altLang="zh-CN" dirty="0" smtClean="0"/>
              <a:t>+8</a:t>
            </a:r>
            <a:r>
              <a:rPr lang="en-US" altLang="zh-CN" dirty="0" smtClean="0">
                <a:latin typeface="Times New Roman" pitchFamily="18" charset="0"/>
              </a:rPr>
              <a:t>×</a:t>
            </a:r>
            <a:r>
              <a:rPr lang="en-US" altLang="zh-CN" dirty="0" smtClean="0"/>
              <a:t>10</a:t>
            </a:r>
            <a:r>
              <a:rPr lang="en-US" altLang="zh-CN" baseline="30000" dirty="0" smtClean="0"/>
              <a:t>-1</a:t>
            </a:r>
            <a:endParaRPr lang="zh-CN" altLang="en-US" dirty="0" smtClean="0"/>
          </a:p>
          <a:p>
            <a:endParaRPr lang="zh-CN" altLang="en-US" dirty="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四种常用的进位计数制</a:t>
            </a:r>
            <a:endParaRPr lang="zh-CN" altLang="en-US" dirty="0"/>
          </a:p>
        </p:txBody>
      </p:sp>
      <p:graphicFrame>
        <p:nvGraphicFramePr>
          <p:cNvPr id="4" name="内容占位符 3"/>
          <p:cNvGraphicFramePr>
            <a:graphicFrameLocks noGrp="1"/>
          </p:cNvGraphicFramePr>
          <p:nvPr>
            <p:ph idx="1"/>
          </p:nvPr>
        </p:nvGraphicFramePr>
        <p:xfrm>
          <a:off x="996731" y="1535721"/>
          <a:ext cx="7982169" cy="4359125"/>
        </p:xfrm>
        <a:graphic>
          <a:graphicData uri="http://schemas.openxmlformats.org/drawingml/2006/table">
            <a:tbl>
              <a:tblPr firstRow="1" bandRow="1">
                <a:tableStyleId>{5C22544A-7EE6-4342-B048-85BDC9FD1C3A}</a:tableStyleId>
              </a:tblPr>
              <a:tblGrid>
                <a:gridCol w="1596434"/>
                <a:gridCol w="1596434"/>
                <a:gridCol w="1502555"/>
                <a:gridCol w="1486689"/>
                <a:gridCol w="1800057"/>
              </a:tblGrid>
              <a:tr h="52542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smtClean="0">
                          <a:ln>
                            <a:noFill/>
                          </a:ln>
                          <a:solidFill>
                            <a:schemeClr val="bg1"/>
                          </a:solidFill>
                          <a:effectLst/>
                          <a:latin typeface="+mj-ea"/>
                          <a:ea typeface="+mj-ea"/>
                        </a:rPr>
                        <a:t>进位制</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smtClean="0">
                          <a:ln>
                            <a:noFill/>
                          </a:ln>
                          <a:solidFill>
                            <a:schemeClr val="bg1"/>
                          </a:solidFill>
                          <a:effectLst/>
                          <a:latin typeface="+mj-ea"/>
                          <a:ea typeface="+mj-ea"/>
                        </a:rPr>
                        <a:t>二进制</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smtClean="0">
                          <a:ln>
                            <a:noFill/>
                          </a:ln>
                          <a:solidFill>
                            <a:schemeClr val="bg1"/>
                          </a:solidFill>
                          <a:effectLst/>
                          <a:latin typeface="+mj-ea"/>
                          <a:ea typeface="+mj-ea"/>
                        </a:rPr>
                        <a:t>八进制</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smtClean="0">
                          <a:ln>
                            <a:noFill/>
                          </a:ln>
                          <a:solidFill>
                            <a:schemeClr val="bg1"/>
                          </a:solidFill>
                          <a:effectLst/>
                          <a:latin typeface="+mj-ea"/>
                          <a:ea typeface="+mj-ea"/>
                        </a:rPr>
                        <a:t>十进制</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1" i="0" u="none" strike="noStrike" cap="none" normalizeH="0" baseline="0" dirty="0" smtClean="0">
                          <a:ln>
                            <a:noFill/>
                          </a:ln>
                          <a:solidFill>
                            <a:schemeClr val="bg1"/>
                          </a:solidFill>
                          <a:effectLst/>
                          <a:latin typeface="+mj-ea"/>
                          <a:ea typeface="+mj-ea"/>
                        </a:rPr>
                        <a:t>十六进制</a:t>
                      </a:r>
                    </a:p>
                  </a:txBody>
                  <a:tcPr horzOverflow="overflow"/>
                </a:tc>
              </a:tr>
              <a:tr h="1010428">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200" b="0" i="0" u="none" strike="noStrike" cap="none" normalizeH="0" baseline="0" dirty="0" smtClean="0">
                          <a:ln>
                            <a:noFill/>
                          </a:ln>
                          <a:solidFill>
                            <a:schemeClr val="tx1"/>
                          </a:solidFill>
                          <a:effectLst/>
                          <a:latin typeface="+mj-ea"/>
                          <a:ea typeface="+mj-ea"/>
                        </a:rPr>
                        <a:t>规则</a:t>
                      </a:r>
                    </a:p>
                  </a:txBody>
                  <a:tcPr horzOverflow="overflow"/>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200" b="0" i="0" u="none" strike="noStrike" cap="none" normalizeH="0" baseline="0" dirty="0" smtClean="0">
                          <a:ln>
                            <a:noFill/>
                          </a:ln>
                          <a:solidFill>
                            <a:schemeClr val="tx1"/>
                          </a:solidFill>
                          <a:effectLst/>
                          <a:latin typeface="+mj-ea"/>
                          <a:ea typeface="+mj-ea"/>
                        </a:rPr>
                        <a:t>逢二进一</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200" b="0" i="0" u="none" strike="noStrike" cap="none" normalizeH="0" baseline="0" dirty="0" smtClean="0">
                          <a:ln>
                            <a:noFill/>
                          </a:ln>
                          <a:solidFill>
                            <a:schemeClr val="tx1"/>
                          </a:solidFill>
                          <a:effectLst/>
                          <a:latin typeface="+mj-ea"/>
                          <a:ea typeface="+mj-ea"/>
                        </a:rPr>
                        <a:t>借一当二</a:t>
                      </a:r>
                    </a:p>
                  </a:txBody>
                  <a:tcPr horzOverflow="overflow"/>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200" b="0" i="0" u="none" strike="noStrike" cap="none" normalizeH="0" baseline="0" dirty="0" smtClean="0">
                          <a:ln>
                            <a:noFill/>
                          </a:ln>
                          <a:solidFill>
                            <a:schemeClr val="tx1"/>
                          </a:solidFill>
                          <a:effectLst/>
                          <a:latin typeface="+mj-ea"/>
                          <a:ea typeface="+mj-ea"/>
                        </a:rPr>
                        <a:t>逢八进一</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200" b="0" i="0" u="none" strike="noStrike" cap="none" normalizeH="0" baseline="0" dirty="0" smtClean="0">
                          <a:ln>
                            <a:noFill/>
                          </a:ln>
                          <a:solidFill>
                            <a:schemeClr val="tx1"/>
                          </a:solidFill>
                          <a:effectLst/>
                          <a:latin typeface="+mj-ea"/>
                          <a:ea typeface="+mj-ea"/>
                        </a:rPr>
                        <a:t>借一当八</a:t>
                      </a:r>
                    </a:p>
                  </a:txBody>
                  <a:tcPr horzOverflow="overflow"/>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200" b="0" i="0" u="none" strike="noStrike" cap="none" normalizeH="0" baseline="0" smtClean="0">
                          <a:ln>
                            <a:noFill/>
                          </a:ln>
                          <a:solidFill>
                            <a:schemeClr val="tx1"/>
                          </a:solidFill>
                          <a:effectLst/>
                          <a:latin typeface="+mj-ea"/>
                          <a:ea typeface="+mj-ea"/>
                        </a:rPr>
                        <a:t>逢十进一</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200" b="0" i="0" u="none" strike="noStrike" cap="none" normalizeH="0" baseline="0" smtClean="0">
                          <a:ln>
                            <a:noFill/>
                          </a:ln>
                          <a:solidFill>
                            <a:schemeClr val="tx1"/>
                          </a:solidFill>
                          <a:effectLst/>
                          <a:latin typeface="+mj-ea"/>
                          <a:ea typeface="+mj-ea"/>
                        </a:rPr>
                        <a:t>借一当十</a:t>
                      </a:r>
                    </a:p>
                  </a:txBody>
                  <a:tcPr horzOverflow="overflow"/>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200" b="0" i="0" u="none" strike="noStrike" cap="none" normalizeH="0" baseline="0" dirty="0" smtClean="0">
                          <a:ln>
                            <a:noFill/>
                          </a:ln>
                          <a:solidFill>
                            <a:schemeClr val="tx1"/>
                          </a:solidFill>
                          <a:effectLst/>
                          <a:latin typeface="+mj-ea"/>
                          <a:ea typeface="+mj-ea"/>
                        </a:rPr>
                        <a:t>逢十六进一</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200" b="0" i="0" u="none" strike="noStrike" cap="none" normalizeH="0" baseline="0" dirty="0" smtClean="0">
                          <a:ln>
                            <a:noFill/>
                          </a:ln>
                          <a:solidFill>
                            <a:schemeClr val="tx1"/>
                          </a:solidFill>
                          <a:effectLst/>
                          <a:latin typeface="+mj-ea"/>
                          <a:ea typeface="+mj-ea"/>
                        </a:rPr>
                        <a:t>借一当十六</a:t>
                      </a:r>
                    </a:p>
                  </a:txBody>
                  <a:tcPr horzOverflow="overflow"/>
                </a:tc>
              </a:tr>
              <a:tr h="525423">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200" b="0" i="0" u="none" strike="noStrike" cap="none" normalizeH="0" baseline="0" dirty="0" smtClean="0">
                          <a:ln>
                            <a:noFill/>
                          </a:ln>
                          <a:solidFill>
                            <a:schemeClr val="tx1"/>
                          </a:solidFill>
                          <a:effectLst/>
                          <a:latin typeface="+mj-ea"/>
                          <a:ea typeface="+mj-ea"/>
                        </a:rPr>
                        <a:t>基数</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dirty="0" smtClean="0">
                          <a:ln>
                            <a:noFill/>
                          </a:ln>
                          <a:solidFill>
                            <a:schemeClr val="tx1"/>
                          </a:solidFill>
                          <a:effectLst/>
                          <a:latin typeface="+mj-ea"/>
                          <a:ea typeface="+mj-ea"/>
                        </a:rPr>
                        <a:t>R=2</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dirty="0" smtClean="0">
                          <a:ln>
                            <a:noFill/>
                          </a:ln>
                          <a:solidFill>
                            <a:schemeClr val="tx1"/>
                          </a:solidFill>
                          <a:effectLst/>
                          <a:latin typeface="+mj-ea"/>
                          <a:ea typeface="+mj-ea"/>
                        </a:rPr>
                        <a:t>R=8</a:t>
                      </a:r>
                    </a:p>
                  </a:txBody>
                  <a:tcPr horzOverflow="overflow"/>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dirty="0" smtClean="0">
                          <a:ln>
                            <a:noFill/>
                          </a:ln>
                          <a:solidFill>
                            <a:schemeClr val="tx1"/>
                          </a:solidFill>
                          <a:effectLst/>
                          <a:latin typeface="+mj-ea"/>
                          <a:ea typeface="+mj-ea"/>
                        </a:rPr>
                        <a:t>R=10</a:t>
                      </a:r>
                    </a:p>
                  </a:txBody>
                  <a:tcPr horzOverflow="overflow"/>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mj-ea"/>
                          <a:ea typeface="+mj-ea"/>
                        </a:rPr>
                        <a:t>R=16</a:t>
                      </a:r>
                    </a:p>
                  </a:txBody>
                  <a:tcPr horzOverflow="overflow"/>
                </a:tc>
              </a:tr>
              <a:tr h="1010428">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200" b="0" i="0" u="none" strike="noStrike" cap="none" normalizeH="0" baseline="0" dirty="0" smtClean="0">
                          <a:ln>
                            <a:noFill/>
                          </a:ln>
                          <a:solidFill>
                            <a:schemeClr val="tx1"/>
                          </a:solidFill>
                          <a:effectLst/>
                          <a:latin typeface="+mj-ea"/>
                          <a:ea typeface="+mj-ea"/>
                        </a:rPr>
                        <a:t>数符</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dirty="0" smtClean="0">
                          <a:ln>
                            <a:noFill/>
                          </a:ln>
                          <a:solidFill>
                            <a:schemeClr val="tx1"/>
                          </a:solidFill>
                          <a:effectLst/>
                          <a:latin typeface="+mj-ea"/>
                          <a:ea typeface="+mj-ea"/>
                        </a:rPr>
                        <a:t>0,1</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dirty="0" smtClean="0">
                          <a:ln>
                            <a:noFill/>
                          </a:ln>
                          <a:solidFill>
                            <a:schemeClr val="tx1"/>
                          </a:solidFill>
                          <a:effectLst/>
                          <a:latin typeface="+mj-ea"/>
                          <a:ea typeface="+mj-ea"/>
                        </a:rPr>
                        <a:t>0,1,2,…,7</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dirty="0" smtClean="0">
                          <a:ln>
                            <a:noFill/>
                          </a:ln>
                          <a:solidFill>
                            <a:schemeClr val="tx1"/>
                          </a:solidFill>
                          <a:effectLst/>
                          <a:latin typeface="+mj-ea"/>
                          <a:ea typeface="+mj-ea"/>
                        </a:rPr>
                        <a:t>0,1,2,…,9</a:t>
                      </a:r>
                    </a:p>
                  </a:txBody>
                  <a:tcPr horzOverflow="overflow"/>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dirty="0" smtClean="0">
                          <a:ln>
                            <a:noFill/>
                          </a:ln>
                          <a:solidFill>
                            <a:schemeClr val="tx1"/>
                          </a:solidFill>
                          <a:effectLst/>
                          <a:latin typeface="+mj-ea"/>
                          <a:ea typeface="+mj-ea"/>
                        </a:rPr>
                        <a:t>0,1,2,…,9</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dirty="0" smtClean="0">
                          <a:ln>
                            <a:noFill/>
                          </a:ln>
                          <a:solidFill>
                            <a:schemeClr val="tx1"/>
                          </a:solidFill>
                          <a:effectLst/>
                          <a:latin typeface="+mj-ea"/>
                          <a:ea typeface="+mj-ea"/>
                        </a:rPr>
                        <a:t>A,B,C,D,E,F</a:t>
                      </a:r>
                    </a:p>
                  </a:txBody>
                  <a:tcPr horzOverflow="overflow"/>
                </a:tc>
              </a:tr>
              <a:tr h="525423">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200" b="0" i="0" u="none" strike="noStrike" cap="none" normalizeH="0" baseline="0" smtClean="0">
                          <a:ln>
                            <a:noFill/>
                          </a:ln>
                          <a:solidFill>
                            <a:schemeClr val="tx1"/>
                          </a:solidFill>
                          <a:effectLst/>
                          <a:latin typeface="+mj-ea"/>
                          <a:ea typeface="+mj-ea"/>
                        </a:rPr>
                        <a:t>权</a:t>
                      </a:r>
                    </a:p>
                  </a:txBody>
                  <a:tcPr horzOverflow="overflow"/>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mj-ea"/>
                          <a:ea typeface="+mj-ea"/>
                        </a:rPr>
                        <a:t>2</a:t>
                      </a:r>
                      <a:r>
                        <a:rPr kumimoji="1" lang="en-US" altLang="zh-CN" sz="2200" b="0" i="0" u="none" strike="noStrike" cap="none" normalizeH="0" baseline="30000" smtClean="0">
                          <a:ln>
                            <a:noFill/>
                          </a:ln>
                          <a:solidFill>
                            <a:schemeClr val="tx1"/>
                          </a:solidFill>
                          <a:effectLst/>
                          <a:latin typeface="+mj-ea"/>
                          <a:ea typeface="+mj-ea"/>
                        </a:rPr>
                        <a:t>i</a:t>
                      </a:r>
                      <a:endParaRPr kumimoji="1" lang="en-US" altLang="zh-CN" sz="2200" b="0" i="0" u="none" strike="noStrike" cap="none" normalizeH="0" baseline="0" smtClean="0">
                        <a:ln>
                          <a:noFill/>
                        </a:ln>
                        <a:solidFill>
                          <a:schemeClr val="tx1"/>
                        </a:solidFill>
                        <a:effectLst/>
                        <a:latin typeface="+mj-ea"/>
                        <a:ea typeface="+mj-ea"/>
                      </a:endParaRPr>
                    </a:p>
                  </a:txBody>
                  <a:tcPr horzOverflow="overflow"/>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mj-ea"/>
                          <a:ea typeface="+mj-ea"/>
                        </a:rPr>
                        <a:t>8</a:t>
                      </a:r>
                      <a:r>
                        <a:rPr kumimoji="1" lang="en-US" altLang="zh-CN" sz="2200" b="0" i="0" u="none" strike="noStrike" cap="none" normalizeH="0" baseline="30000" smtClean="0">
                          <a:ln>
                            <a:noFill/>
                          </a:ln>
                          <a:solidFill>
                            <a:schemeClr val="tx1"/>
                          </a:solidFill>
                          <a:effectLst/>
                          <a:latin typeface="+mj-ea"/>
                          <a:ea typeface="+mj-ea"/>
                        </a:rPr>
                        <a:t>i</a:t>
                      </a:r>
                      <a:endParaRPr kumimoji="1" lang="en-US" altLang="zh-CN" sz="2200" b="0" i="0" u="none" strike="noStrike" cap="none" normalizeH="0" baseline="0" smtClean="0">
                        <a:ln>
                          <a:noFill/>
                        </a:ln>
                        <a:solidFill>
                          <a:schemeClr val="tx1"/>
                        </a:solidFill>
                        <a:effectLst/>
                        <a:latin typeface="+mj-ea"/>
                        <a:ea typeface="+mj-ea"/>
                      </a:endParaRPr>
                    </a:p>
                  </a:txBody>
                  <a:tcPr horzOverflow="overflow"/>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smtClean="0">
                          <a:ln>
                            <a:noFill/>
                          </a:ln>
                          <a:solidFill>
                            <a:schemeClr val="tx1"/>
                          </a:solidFill>
                          <a:effectLst/>
                          <a:latin typeface="+mj-ea"/>
                          <a:ea typeface="+mj-ea"/>
                        </a:rPr>
                        <a:t>10</a:t>
                      </a:r>
                      <a:r>
                        <a:rPr kumimoji="1" lang="en-US" altLang="zh-CN" sz="2200" b="0" i="0" u="none" strike="noStrike" cap="none" normalizeH="0" baseline="30000" smtClean="0">
                          <a:ln>
                            <a:noFill/>
                          </a:ln>
                          <a:solidFill>
                            <a:schemeClr val="tx1"/>
                          </a:solidFill>
                          <a:effectLst/>
                          <a:latin typeface="+mj-ea"/>
                          <a:ea typeface="+mj-ea"/>
                        </a:rPr>
                        <a:t>i</a:t>
                      </a:r>
                      <a:endParaRPr kumimoji="1" lang="en-US" altLang="zh-CN" sz="2200" b="0" i="0" u="none" strike="noStrike" cap="none" normalizeH="0" baseline="0" smtClean="0">
                        <a:ln>
                          <a:noFill/>
                        </a:ln>
                        <a:solidFill>
                          <a:schemeClr val="tx1"/>
                        </a:solidFill>
                        <a:effectLst/>
                        <a:latin typeface="+mj-ea"/>
                        <a:ea typeface="+mj-ea"/>
                      </a:endParaRPr>
                    </a:p>
                  </a:txBody>
                  <a:tcPr horzOverflow="overflow"/>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dirty="0" smtClean="0">
                          <a:ln>
                            <a:noFill/>
                          </a:ln>
                          <a:solidFill>
                            <a:schemeClr val="tx1"/>
                          </a:solidFill>
                          <a:effectLst/>
                          <a:latin typeface="+mj-ea"/>
                          <a:ea typeface="+mj-ea"/>
                        </a:rPr>
                        <a:t>16</a:t>
                      </a:r>
                      <a:r>
                        <a:rPr kumimoji="1" lang="en-US" altLang="zh-CN" sz="2200" b="0" i="0" u="none" strike="noStrike" cap="none" normalizeH="0" baseline="30000" dirty="0" smtClean="0">
                          <a:ln>
                            <a:noFill/>
                          </a:ln>
                          <a:solidFill>
                            <a:schemeClr val="tx1"/>
                          </a:solidFill>
                          <a:effectLst/>
                          <a:latin typeface="+mj-ea"/>
                          <a:ea typeface="+mj-ea"/>
                        </a:rPr>
                        <a:t>i</a:t>
                      </a:r>
                      <a:endParaRPr kumimoji="1" lang="en-US" altLang="zh-CN" sz="2200" b="0" i="0" u="none" strike="noStrike" cap="none" normalizeH="0" baseline="0" dirty="0" smtClean="0">
                        <a:ln>
                          <a:noFill/>
                        </a:ln>
                        <a:solidFill>
                          <a:schemeClr val="tx1"/>
                        </a:solidFill>
                        <a:effectLst/>
                        <a:latin typeface="+mj-ea"/>
                        <a:ea typeface="+mj-ea"/>
                      </a:endParaRPr>
                    </a:p>
                  </a:txBody>
                  <a:tcPr horzOverflow="overflow"/>
                </a:tc>
              </a:tr>
              <a:tr h="747254">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200" b="0" i="0" u="none" strike="noStrike" cap="none" normalizeH="0" baseline="0" dirty="0" smtClean="0">
                          <a:ln>
                            <a:noFill/>
                          </a:ln>
                          <a:solidFill>
                            <a:schemeClr val="tx1"/>
                          </a:solidFill>
                          <a:effectLst/>
                          <a:latin typeface="+mj-ea"/>
                          <a:ea typeface="+mj-ea"/>
                        </a:rPr>
                        <a:t>形式表示</a:t>
                      </a:r>
                    </a:p>
                  </a:txBody>
                  <a:tcPr horzOverflow="overflow"/>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dirty="0" smtClean="0">
                          <a:ln>
                            <a:noFill/>
                          </a:ln>
                          <a:solidFill>
                            <a:schemeClr val="tx1"/>
                          </a:solidFill>
                          <a:effectLst/>
                          <a:latin typeface="+mj-ea"/>
                          <a:ea typeface="+mj-ea"/>
                        </a:rPr>
                        <a:t>B(</a:t>
                      </a:r>
                      <a:r>
                        <a:rPr kumimoji="1" lang="en-US" altLang="zh-CN" sz="2200" b="0" i="0" u="none" strike="noStrike" cap="none" normalizeH="0" baseline="0" dirty="0" err="1" smtClean="0">
                          <a:ln>
                            <a:noFill/>
                          </a:ln>
                          <a:solidFill>
                            <a:schemeClr val="tx1"/>
                          </a:solidFill>
                          <a:effectLst/>
                          <a:latin typeface="+mj-ea"/>
                          <a:ea typeface="+mj-ea"/>
                        </a:rPr>
                        <a:t>inary</a:t>
                      </a:r>
                      <a:r>
                        <a:rPr kumimoji="1" lang="en-US" altLang="zh-CN" sz="2200" b="0" i="0" u="none" strike="noStrike" cap="none" normalizeH="0" baseline="0" dirty="0" smtClean="0">
                          <a:ln>
                            <a:noFill/>
                          </a:ln>
                          <a:solidFill>
                            <a:schemeClr val="tx1"/>
                          </a:solidFill>
                          <a:effectLst/>
                          <a:latin typeface="+mj-ea"/>
                          <a:ea typeface="+mj-ea"/>
                        </a:rPr>
                        <a:t>)</a:t>
                      </a:r>
                    </a:p>
                  </a:txBody>
                  <a:tcPr horzOverflow="overflow"/>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dirty="0" smtClean="0">
                          <a:ln>
                            <a:noFill/>
                          </a:ln>
                          <a:solidFill>
                            <a:schemeClr val="tx1"/>
                          </a:solidFill>
                          <a:effectLst/>
                          <a:latin typeface="+mj-ea"/>
                          <a:ea typeface="+mj-ea"/>
                        </a:rPr>
                        <a:t>O(</a:t>
                      </a:r>
                      <a:r>
                        <a:rPr kumimoji="1" lang="en-US" altLang="zh-CN" sz="2200" b="0" i="0" u="none" strike="noStrike" cap="none" normalizeH="0" baseline="0" dirty="0" err="1" smtClean="0">
                          <a:ln>
                            <a:noFill/>
                          </a:ln>
                          <a:solidFill>
                            <a:schemeClr val="tx1"/>
                          </a:solidFill>
                          <a:effectLst/>
                          <a:latin typeface="+mj-ea"/>
                          <a:ea typeface="+mj-ea"/>
                        </a:rPr>
                        <a:t>ctal</a:t>
                      </a:r>
                      <a:r>
                        <a:rPr kumimoji="1" lang="en-US" altLang="zh-CN" sz="2200" b="0" i="0" u="none" strike="noStrike" cap="none" normalizeH="0" baseline="0" dirty="0" smtClean="0">
                          <a:ln>
                            <a:noFill/>
                          </a:ln>
                          <a:solidFill>
                            <a:schemeClr val="tx1"/>
                          </a:solidFill>
                          <a:effectLst/>
                          <a:latin typeface="+mj-ea"/>
                          <a:ea typeface="+mj-ea"/>
                        </a:rPr>
                        <a:t>)</a:t>
                      </a:r>
                    </a:p>
                  </a:txBody>
                  <a:tcPr horzOverflow="overflow"/>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dirty="0" smtClean="0">
                          <a:ln>
                            <a:noFill/>
                          </a:ln>
                          <a:solidFill>
                            <a:schemeClr val="tx1"/>
                          </a:solidFill>
                          <a:effectLst/>
                          <a:latin typeface="+mj-ea"/>
                          <a:ea typeface="+mj-ea"/>
                        </a:rPr>
                        <a:t>D(</a:t>
                      </a:r>
                      <a:r>
                        <a:rPr kumimoji="1" lang="en-US" altLang="zh-CN" sz="2200" b="0" i="0" u="none" strike="noStrike" cap="none" normalizeH="0" baseline="0" dirty="0" err="1" smtClean="0">
                          <a:ln>
                            <a:noFill/>
                          </a:ln>
                          <a:solidFill>
                            <a:schemeClr val="tx1"/>
                          </a:solidFill>
                          <a:effectLst/>
                          <a:latin typeface="+mj-ea"/>
                          <a:ea typeface="+mj-ea"/>
                        </a:rPr>
                        <a:t>ecimal</a:t>
                      </a:r>
                      <a:r>
                        <a:rPr kumimoji="1" lang="en-US" altLang="zh-CN" sz="2200" b="0" i="0" u="none" strike="noStrike" cap="none" normalizeH="0" baseline="0" dirty="0" smtClean="0">
                          <a:ln>
                            <a:noFill/>
                          </a:ln>
                          <a:solidFill>
                            <a:schemeClr val="tx1"/>
                          </a:solidFill>
                          <a:effectLst/>
                          <a:latin typeface="+mj-ea"/>
                          <a:ea typeface="+mj-ea"/>
                        </a:rPr>
                        <a:t>)</a:t>
                      </a:r>
                    </a:p>
                  </a:txBody>
                  <a:tcPr horzOverflow="overflow"/>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dirty="0" smtClean="0">
                          <a:ln>
                            <a:noFill/>
                          </a:ln>
                          <a:solidFill>
                            <a:schemeClr val="tx1"/>
                          </a:solidFill>
                          <a:effectLst/>
                          <a:latin typeface="+mj-ea"/>
                          <a:ea typeface="+mj-ea"/>
                        </a:rPr>
                        <a:t>H(</a:t>
                      </a:r>
                      <a:r>
                        <a:rPr kumimoji="1" lang="en-US" altLang="zh-CN" sz="2200" b="0" i="0" u="none" strike="noStrike" cap="none" normalizeH="0" baseline="0" dirty="0" err="1" smtClean="0">
                          <a:ln>
                            <a:noFill/>
                          </a:ln>
                          <a:solidFill>
                            <a:schemeClr val="tx1"/>
                          </a:solidFill>
                          <a:effectLst/>
                          <a:latin typeface="+mj-ea"/>
                          <a:ea typeface="+mj-ea"/>
                        </a:rPr>
                        <a:t>exadecimal</a:t>
                      </a:r>
                      <a:r>
                        <a:rPr kumimoji="1" lang="en-US" altLang="zh-CN" sz="2200" b="0" i="0" u="none" strike="noStrike" cap="none" normalizeH="0" baseline="0" dirty="0" smtClean="0">
                          <a:ln>
                            <a:noFill/>
                          </a:ln>
                          <a:solidFill>
                            <a:schemeClr val="tx1"/>
                          </a:solidFill>
                          <a:effectLst/>
                          <a:latin typeface="+mj-ea"/>
                          <a:ea typeface="+mj-ea"/>
                        </a:rPr>
                        <a:t>)</a:t>
                      </a:r>
                    </a:p>
                  </a:txBody>
                  <a:tcPr horzOverflow="overflow"/>
                </a:tc>
              </a:tr>
            </a:tbl>
          </a:graphicData>
        </a:graphic>
      </p:graphicFrame>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进位计数制的计算与转换</a:t>
            </a:r>
            <a:endParaRPr lang="zh-CN" altLang="en-US" dirty="0"/>
          </a:p>
        </p:txBody>
      </p:sp>
      <p:sp>
        <p:nvSpPr>
          <p:cNvPr id="3" name="内容占位符 2"/>
          <p:cNvSpPr>
            <a:spLocks noGrp="1"/>
          </p:cNvSpPr>
          <p:nvPr>
            <p:ph idx="1"/>
          </p:nvPr>
        </p:nvSpPr>
        <p:spPr/>
        <p:txBody>
          <a:bodyPr/>
          <a:lstStyle/>
          <a:p>
            <a:r>
              <a:rPr lang="zh-CN" altLang="en-US" dirty="0" smtClean="0"/>
              <a:t>进位计数制的转换以</a:t>
            </a:r>
            <a:r>
              <a:rPr lang="en-US" altLang="zh-CN" dirty="0" smtClean="0"/>
              <a:t>10</a:t>
            </a:r>
            <a:r>
              <a:rPr lang="zh-CN" altLang="en-US" dirty="0" smtClean="0"/>
              <a:t>进制与</a:t>
            </a:r>
            <a:r>
              <a:rPr lang="en-US" altLang="zh-CN" dirty="0" smtClean="0"/>
              <a:t>2</a:t>
            </a:r>
            <a:r>
              <a:rPr lang="zh-CN" altLang="en-US" dirty="0" smtClean="0"/>
              <a:t>进制之间的转换为主，需要熟练掌握。</a:t>
            </a:r>
            <a:endParaRPr lang="en-US" altLang="zh-CN" dirty="0" smtClean="0"/>
          </a:p>
          <a:p>
            <a:r>
              <a:rPr lang="zh-CN" altLang="en-US" dirty="0" smtClean="0"/>
              <a:t>例：为什么程序员总是分不清万圣节和圣诞节？</a:t>
            </a:r>
            <a:endParaRPr lang="en-US" altLang="zh-CN" dirty="0" smtClean="0"/>
          </a:p>
          <a:p>
            <a:pPr>
              <a:buNone/>
            </a:pPr>
            <a:r>
              <a:rPr lang="en-US" altLang="zh-CN" dirty="0" smtClean="0"/>
              <a:t>	</a:t>
            </a:r>
            <a:r>
              <a:rPr lang="zh-CN" altLang="en-US" dirty="0" smtClean="0"/>
              <a:t>因为：</a:t>
            </a:r>
            <a:r>
              <a:rPr lang="en-US" altLang="zh-CN" dirty="0" smtClean="0"/>
              <a:t> Oct 31 = Dec 25</a:t>
            </a:r>
            <a:r>
              <a:rPr lang="zh-CN" altLang="en-US" dirty="0" smtClean="0"/>
              <a:t>。</a:t>
            </a:r>
            <a:endParaRPr lang="en-US" altLang="zh-CN" dirty="0" smtClean="0"/>
          </a:p>
          <a:p>
            <a:pPr>
              <a:buNone/>
            </a:pP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任意进制转换为十进制</a:t>
            </a:r>
            <a:endParaRPr lang="zh-CN" altLang="en-US" dirty="0"/>
          </a:p>
        </p:txBody>
      </p:sp>
      <p:sp>
        <p:nvSpPr>
          <p:cNvPr id="3" name="内容占位符 2"/>
          <p:cNvSpPr>
            <a:spLocks noGrp="1"/>
          </p:cNvSpPr>
          <p:nvPr>
            <p:ph idx="1"/>
          </p:nvPr>
        </p:nvSpPr>
        <p:spPr/>
        <p:txBody>
          <a:bodyPr>
            <a:normAutofit/>
          </a:bodyPr>
          <a:lstStyle/>
          <a:p>
            <a:r>
              <a:rPr lang="zh-CN" altLang="en-US" dirty="0" smtClean="0"/>
              <a:t>任意</a:t>
            </a:r>
            <a:r>
              <a:rPr lang="en-US" altLang="zh-CN" dirty="0" smtClean="0"/>
              <a:t>R</a:t>
            </a:r>
            <a:r>
              <a:rPr lang="zh-CN" altLang="en-US" dirty="0" smtClean="0"/>
              <a:t>进制数转换成十进制数比较简单，只需按权展开然后相加，其和便是相应的十进制数。这种方法称为按权相加法。</a:t>
            </a:r>
            <a:endParaRPr lang="en-US" altLang="zh-CN" dirty="0" smtClean="0"/>
          </a:p>
          <a:p>
            <a:r>
              <a:rPr lang="zh-CN" altLang="en-US" dirty="0" smtClean="0"/>
              <a:t>例：求与（</a:t>
            </a:r>
            <a:r>
              <a:rPr lang="en-US" altLang="zh-CN" dirty="0" smtClean="0"/>
              <a:t>11011.01</a:t>
            </a:r>
            <a:r>
              <a:rPr lang="zh-CN" altLang="en-US" dirty="0" smtClean="0"/>
              <a:t>）</a:t>
            </a:r>
            <a:r>
              <a:rPr lang="en-US" altLang="zh-CN" baseline="-30000" dirty="0" smtClean="0"/>
              <a:t>2</a:t>
            </a:r>
            <a:r>
              <a:rPr lang="zh-CN" altLang="en-US" dirty="0" smtClean="0"/>
              <a:t>等值的十进数</a:t>
            </a:r>
          </a:p>
          <a:p>
            <a:pPr>
              <a:buNone/>
            </a:pPr>
            <a:r>
              <a:rPr lang="en-US" altLang="zh-CN" dirty="0" smtClean="0"/>
              <a:t>	</a:t>
            </a:r>
            <a:r>
              <a:rPr lang="en-US" altLang="zh-CN" sz="2400" dirty="0" smtClean="0"/>
              <a:t>(11011.01)</a:t>
            </a:r>
            <a:r>
              <a:rPr lang="en-US" altLang="zh-CN" sz="2400" baseline="-30000" dirty="0" smtClean="0"/>
              <a:t>2</a:t>
            </a:r>
            <a:r>
              <a:rPr lang="en-US" altLang="zh-CN" sz="2400" dirty="0" smtClean="0"/>
              <a:t>=1×2</a:t>
            </a:r>
            <a:r>
              <a:rPr lang="en-US" altLang="zh-CN" sz="2400" baseline="30000" dirty="0" smtClean="0"/>
              <a:t>4</a:t>
            </a:r>
            <a:r>
              <a:rPr lang="en-US" altLang="zh-CN" sz="2400" dirty="0" smtClean="0"/>
              <a:t>+1×2</a:t>
            </a:r>
            <a:r>
              <a:rPr lang="en-US" altLang="zh-CN" sz="2400" baseline="30000" dirty="0" smtClean="0"/>
              <a:t>3</a:t>
            </a:r>
            <a:r>
              <a:rPr lang="en-US" altLang="zh-CN" sz="2400" dirty="0" smtClean="0"/>
              <a:t>+0×2</a:t>
            </a:r>
            <a:r>
              <a:rPr lang="en-US" altLang="zh-CN" sz="2400" baseline="30000" dirty="0" smtClean="0"/>
              <a:t>2</a:t>
            </a:r>
            <a:r>
              <a:rPr lang="en-US" altLang="zh-CN" sz="2400" dirty="0" smtClean="0"/>
              <a:t>+1×2</a:t>
            </a:r>
            <a:r>
              <a:rPr lang="en-US" altLang="zh-CN" sz="2400" baseline="30000" dirty="0" smtClean="0"/>
              <a:t>1</a:t>
            </a:r>
            <a:r>
              <a:rPr lang="en-US" altLang="zh-CN" sz="2400" dirty="0" smtClean="0"/>
              <a:t>+1×2</a:t>
            </a:r>
            <a:r>
              <a:rPr lang="en-US" altLang="zh-CN" sz="2400" baseline="30000" dirty="0" smtClean="0"/>
              <a:t>0</a:t>
            </a:r>
            <a:r>
              <a:rPr lang="en-US" altLang="zh-CN" sz="2400" dirty="0" smtClean="0"/>
              <a:t>+0×2</a:t>
            </a:r>
            <a:r>
              <a:rPr lang="en-US" altLang="zh-CN" sz="2400" baseline="30000" dirty="0" smtClean="0"/>
              <a:t>-1</a:t>
            </a:r>
            <a:r>
              <a:rPr lang="en-US" altLang="zh-CN" sz="2400" dirty="0" smtClean="0"/>
              <a:t>+1×2</a:t>
            </a:r>
            <a:r>
              <a:rPr lang="en-US" altLang="zh-CN" sz="2400" baseline="30000" dirty="0" smtClean="0"/>
              <a:t>-2</a:t>
            </a:r>
            <a:r>
              <a:rPr lang="en-US" altLang="zh-CN" sz="2400" dirty="0" smtClean="0"/>
              <a:t>=16+8+0+1+0+0.25=(27.25)</a:t>
            </a:r>
            <a:r>
              <a:rPr lang="en-US" altLang="zh-CN" sz="2400" baseline="-30000" dirty="0" smtClean="0"/>
              <a:t>10</a:t>
            </a:r>
            <a:r>
              <a:rPr lang="en-US" altLang="zh-CN" sz="2400" dirty="0" smtClean="0"/>
              <a:t> </a:t>
            </a:r>
          </a:p>
          <a:p>
            <a:r>
              <a:rPr lang="zh-CN" altLang="en-US" dirty="0" smtClean="0"/>
              <a:t>例：将十六进制数</a:t>
            </a:r>
            <a:r>
              <a:rPr lang="en-US" altLang="zh-CN" dirty="0" smtClean="0"/>
              <a:t>35B</a:t>
            </a:r>
            <a:r>
              <a:rPr lang="zh-CN" altLang="en-US" dirty="0" smtClean="0"/>
              <a:t>转换成十进数</a:t>
            </a:r>
            <a:r>
              <a:rPr lang="en-US" altLang="zh-CN" dirty="0" smtClean="0"/>
              <a:t>.</a:t>
            </a:r>
          </a:p>
          <a:p>
            <a:pPr>
              <a:buNone/>
            </a:pPr>
            <a:r>
              <a:rPr lang="en-US" altLang="zh-CN" sz="2400" dirty="0" smtClean="0"/>
              <a:t>	(35B)</a:t>
            </a:r>
            <a:r>
              <a:rPr lang="en-US" altLang="zh-CN" sz="2400" baseline="-30000" dirty="0" smtClean="0"/>
              <a:t>16</a:t>
            </a:r>
            <a:r>
              <a:rPr lang="en-US" altLang="zh-CN" sz="2400" dirty="0" smtClean="0"/>
              <a:t>=3×16</a:t>
            </a:r>
            <a:r>
              <a:rPr lang="en-US" altLang="zh-CN" sz="2400" baseline="30000" dirty="0" smtClean="0"/>
              <a:t>2</a:t>
            </a:r>
            <a:r>
              <a:rPr lang="en-US" altLang="zh-CN" sz="2400" dirty="0" smtClean="0"/>
              <a:t>+5×16</a:t>
            </a:r>
            <a:r>
              <a:rPr lang="en-US" altLang="zh-CN" sz="2400" baseline="30000" dirty="0" smtClean="0"/>
              <a:t>1</a:t>
            </a:r>
            <a:r>
              <a:rPr lang="en-US" altLang="zh-CN" sz="2400" dirty="0" smtClean="0"/>
              <a:t>+11×16</a:t>
            </a:r>
            <a:r>
              <a:rPr lang="en-US" altLang="zh-CN" sz="2400" baseline="30000" dirty="0" smtClean="0"/>
              <a:t>0</a:t>
            </a:r>
            <a:r>
              <a:rPr lang="en-US" altLang="zh-CN" sz="2400" dirty="0" smtClean="0"/>
              <a:t>=768+80+11=(859)</a:t>
            </a:r>
            <a:r>
              <a:rPr lang="en-US" altLang="zh-CN" sz="2400" baseline="-30000" dirty="0" smtClean="0"/>
              <a:t>10</a:t>
            </a:r>
            <a:endParaRPr lang="en-US" altLang="zh-CN" sz="2400" dirty="0" smtClean="0"/>
          </a:p>
          <a:p>
            <a:endParaRPr lang="zh-CN" alt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一、计算机的基本结构</a:t>
            </a:r>
            <a:endParaRPr lang="zh-CN" altLang="en-US" dirty="0"/>
          </a:p>
        </p:txBody>
      </p:sp>
      <p:graphicFrame>
        <p:nvGraphicFramePr>
          <p:cNvPr id="1026" name="Object 2"/>
          <p:cNvGraphicFramePr>
            <a:graphicFrameLocks noChangeAspect="1"/>
          </p:cNvGraphicFramePr>
          <p:nvPr/>
        </p:nvGraphicFramePr>
        <p:xfrm>
          <a:off x="873370" y="1975339"/>
          <a:ext cx="7679780" cy="4312920"/>
        </p:xfrm>
        <a:graphic>
          <a:graphicData uri="http://schemas.openxmlformats.org/presentationml/2006/ole">
            <mc:AlternateContent xmlns:mc="http://schemas.openxmlformats.org/markup-compatibility/2006">
              <mc:Choice xmlns:v="urn:schemas-microsoft-com:vml" Requires="v">
                <p:oleObj spid="_x0000_s1038" r:id="rId3" imgW="4714646" imgH="2645664" progId="">
                  <p:embed/>
                </p:oleObj>
              </mc:Choice>
              <mc:Fallback>
                <p:oleObj r:id="rId3" imgW="4714646" imgH="2645664"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370" y="1975339"/>
                        <a:ext cx="7679780" cy="431292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十进制整数转换成二进制整数</a:t>
            </a:r>
            <a:endParaRPr lang="zh-CN" altLang="en-US" dirty="0"/>
          </a:p>
        </p:txBody>
      </p:sp>
      <p:sp>
        <p:nvSpPr>
          <p:cNvPr id="6" name="内容占位符 5"/>
          <p:cNvSpPr>
            <a:spLocks noGrp="1"/>
          </p:cNvSpPr>
          <p:nvPr>
            <p:ph idx="1"/>
          </p:nvPr>
        </p:nvSpPr>
        <p:spPr/>
        <p:txBody>
          <a:bodyPr/>
          <a:lstStyle/>
          <a:p>
            <a:r>
              <a:rPr lang="zh-CN" altLang="en-US" dirty="0" smtClean="0"/>
              <a:t>除基取余法：适用于任何进制转换</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sz="2400" dirty="0" smtClean="0">
                <a:solidFill>
                  <a:srgbClr val="000000"/>
                </a:solidFill>
              </a:rPr>
              <a:t>所以（</a:t>
            </a:r>
            <a:r>
              <a:rPr lang="en-US" altLang="zh-CN" sz="2400" dirty="0" smtClean="0">
                <a:solidFill>
                  <a:srgbClr val="000000"/>
                </a:solidFill>
              </a:rPr>
              <a:t>18</a:t>
            </a:r>
            <a:r>
              <a:rPr lang="zh-CN" altLang="en-US" sz="2400" dirty="0" smtClean="0">
                <a:solidFill>
                  <a:srgbClr val="000000"/>
                </a:solidFill>
              </a:rPr>
              <a:t>）</a:t>
            </a:r>
            <a:r>
              <a:rPr lang="en-US" altLang="zh-CN" sz="2400" baseline="-25000" dirty="0" smtClean="0">
                <a:solidFill>
                  <a:srgbClr val="000000"/>
                </a:solidFill>
              </a:rPr>
              <a:t>10</a:t>
            </a:r>
            <a:r>
              <a:rPr lang="en-US" altLang="zh-CN" sz="2400" dirty="0" smtClean="0">
                <a:solidFill>
                  <a:srgbClr val="000000"/>
                </a:solidFill>
              </a:rPr>
              <a:t>=</a:t>
            </a:r>
            <a:r>
              <a:rPr lang="zh-CN" altLang="en-US" sz="2400" dirty="0" smtClean="0">
                <a:solidFill>
                  <a:srgbClr val="000000"/>
                </a:solidFill>
              </a:rPr>
              <a:t>（</a:t>
            </a:r>
            <a:r>
              <a:rPr lang="en-US" altLang="zh-CN" sz="2400" dirty="0" smtClean="0">
                <a:solidFill>
                  <a:srgbClr val="000000"/>
                </a:solidFill>
              </a:rPr>
              <a:t>10010</a:t>
            </a:r>
            <a:r>
              <a:rPr lang="zh-CN" altLang="en-US" sz="2400" dirty="0" smtClean="0">
                <a:solidFill>
                  <a:srgbClr val="000000"/>
                </a:solidFill>
              </a:rPr>
              <a:t>）</a:t>
            </a:r>
            <a:r>
              <a:rPr lang="en-US" altLang="zh-CN" sz="2400" baseline="-25000" dirty="0" smtClean="0">
                <a:solidFill>
                  <a:srgbClr val="000000"/>
                </a:solidFill>
              </a:rPr>
              <a:t>2</a:t>
            </a:r>
            <a:endParaRPr lang="en-US" altLang="zh-CN" sz="2400" baseline="-25000" dirty="0" smtClean="0"/>
          </a:p>
          <a:p>
            <a:endParaRPr lang="zh-CN" altLang="en-US" dirty="0"/>
          </a:p>
        </p:txBody>
      </p:sp>
      <p:pic>
        <p:nvPicPr>
          <p:cNvPr id="3076" name="Picture 4"/>
          <p:cNvPicPr>
            <a:picLocks noChangeAspect="1" noChangeArrowheads="1"/>
          </p:cNvPicPr>
          <p:nvPr/>
        </p:nvPicPr>
        <p:blipFill>
          <a:blip r:embed="rId2"/>
          <a:srcRect/>
          <a:stretch>
            <a:fillRect/>
          </a:stretch>
        </p:blipFill>
        <p:spPr bwMode="auto">
          <a:xfrm>
            <a:off x="1435100" y="2492375"/>
            <a:ext cx="6096000" cy="229552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十进制整数转换成二进制整数</a:t>
            </a:r>
            <a:endParaRPr lang="zh-CN" altLang="en-US" dirty="0"/>
          </a:p>
        </p:txBody>
      </p:sp>
      <p:sp>
        <p:nvSpPr>
          <p:cNvPr id="3" name="内容占位符 2"/>
          <p:cNvSpPr>
            <a:spLocks noGrp="1"/>
          </p:cNvSpPr>
          <p:nvPr>
            <p:ph idx="1"/>
          </p:nvPr>
        </p:nvSpPr>
        <p:spPr/>
        <p:txBody>
          <a:bodyPr/>
          <a:lstStyle/>
          <a:p>
            <a:r>
              <a:rPr lang="zh-CN" altLang="en-US" dirty="0" smtClean="0"/>
              <a:t>近权累加法（自拟）：找出与目标数最近的</a:t>
            </a:r>
            <a:r>
              <a:rPr lang="en-US" altLang="zh-CN" dirty="0" smtClean="0"/>
              <a:t>2</a:t>
            </a:r>
            <a:r>
              <a:rPr lang="zh-CN" altLang="en-US" dirty="0" smtClean="0"/>
              <a:t>的幂，在结果当中标注，然后将原数减去该幂代表的数值，重复上述步骤直到为</a:t>
            </a:r>
            <a:r>
              <a:rPr lang="en-US" altLang="zh-CN" dirty="0" smtClean="0"/>
              <a:t>0</a:t>
            </a:r>
            <a:r>
              <a:rPr lang="zh-CN" altLang="en-US" dirty="0" smtClean="0"/>
              <a:t>即可。</a:t>
            </a:r>
            <a:endParaRPr lang="en-US" altLang="zh-CN" dirty="0" smtClean="0"/>
          </a:p>
          <a:p>
            <a:r>
              <a:rPr lang="zh-CN" altLang="en-US" dirty="0" smtClean="0"/>
              <a:t>说明：此方法速度快且错误率低，但需要熟练掌握</a:t>
            </a:r>
            <a:r>
              <a:rPr lang="en-US" altLang="zh-CN" dirty="0" smtClean="0"/>
              <a:t>2</a:t>
            </a:r>
            <a:r>
              <a:rPr lang="zh-CN" altLang="en-US" dirty="0" smtClean="0"/>
              <a:t>的低次幂的数值。</a:t>
            </a:r>
            <a:endParaRPr lang="en-US" altLang="zh-CN" dirty="0" smtClean="0"/>
          </a:p>
          <a:p>
            <a:r>
              <a:rPr lang="zh-CN" altLang="en-US" dirty="0" smtClean="0"/>
              <a:t>建议熟练掌握</a:t>
            </a:r>
            <a:r>
              <a:rPr lang="en-US" altLang="zh-CN" dirty="0" smtClean="0"/>
              <a:t>0-15</a:t>
            </a:r>
            <a:r>
              <a:rPr lang="zh-CN" altLang="en-US" dirty="0" smtClean="0"/>
              <a:t>之间所有数的二进制表示。</a:t>
            </a:r>
            <a:endParaRPr lang="en-US" altLang="zh-CN" dirty="0" smtClean="0"/>
          </a:p>
          <a:p>
            <a:endParaRPr lang="en-US" altLang="zh-CN" dirty="0" smtClean="0"/>
          </a:p>
          <a:p>
            <a:endParaRPr lang="en-US" altLang="zh-CN" dirty="0" smtClean="0"/>
          </a:p>
          <a:p>
            <a:endParaRPr lang="zh-CN" altLang="en-US" dirty="0"/>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的低</a:t>
            </a:r>
            <a:r>
              <a:rPr lang="en-US" altLang="zh-CN" dirty="0" smtClean="0"/>
              <a:t>n</a:t>
            </a:r>
            <a:r>
              <a:rPr lang="zh-CN" altLang="en-US" dirty="0" smtClean="0"/>
              <a:t>次幂</a:t>
            </a:r>
            <a:endParaRPr lang="zh-CN" altLang="en-US" dirty="0"/>
          </a:p>
        </p:txBody>
      </p:sp>
      <p:graphicFrame>
        <p:nvGraphicFramePr>
          <p:cNvPr id="4" name="内容占位符 3"/>
          <p:cNvGraphicFramePr>
            <a:graphicFrameLocks noGrp="1"/>
          </p:cNvGraphicFramePr>
          <p:nvPr>
            <p:ph idx="1"/>
          </p:nvPr>
        </p:nvGraphicFramePr>
        <p:xfrm>
          <a:off x="982663" y="1676400"/>
          <a:ext cx="7704136" cy="2595880"/>
        </p:xfrm>
        <a:graphic>
          <a:graphicData uri="http://schemas.openxmlformats.org/drawingml/2006/table">
            <a:tbl>
              <a:tblPr firstRow="1" bandRow="1">
                <a:tableStyleId>{5C22544A-7EE6-4342-B048-85BDC9FD1C3A}</a:tableStyleId>
              </a:tblPr>
              <a:tblGrid>
                <a:gridCol w="1926034"/>
                <a:gridCol w="1926034"/>
                <a:gridCol w="1926034"/>
                <a:gridCol w="1926034"/>
              </a:tblGrid>
              <a:tr h="370840">
                <a:tc>
                  <a:txBody>
                    <a:bodyPr/>
                    <a:lstStyle/>
                    <a:p>
                      <a:pPr algn="ctr"/>
                      <a:r>
                        <a:rPr lang="zh-CN" altLang="en-US" dirty="0" smtClean="0"/>
                        <a:t>次方</a:t>
                      </a:r>
                      <a:endParaRPr lang="zh-CN" altLang="en-US" dirty="0"/>
                    </a:p>
                  </a:txBody>
                  <a:tcPr/>
                </a:tc>
                <a:tc>
                  <a:txBody>
                    <a:bodyPr/>
                    <a:lstStyle/>
                    <a:p>
                      <a:pPr algn="ctr"/>
                      <a:r>
                        <a:rPr lang="zh-CN" altLang="en-US" dirty="0" smtClean="0"/>
                        <a:t>幂值</a:t>
                      </a:r>
                      <a:endParaRPr lang="zh-CN" altLang="en-US" dirty="0"/>
                    </a:p>
                  </a:txBody>
                  <a:tcPr/>
                </a:tc>
                <a:tc>
                  <a:txBody>
                    <a:bodyPr/>
                    <a:lstStyle/>
                    <a:p>
                      <a:pPr algn="ctr"/>
                      <a:r>
                        <a:rPr lang="zh-CN" altLang="en-US" dirty="0" smtClean="0"/>
                        <a:t>次方</a:t>
                      </a:r>
                      <a:endParaRPr lang="zh-CN" altLang="en-US" dirty="0"/>
                    </a:p>
                  </a:txBody>
                  <a:tcPr/>
                </a:tc>
                <a:tc>
                  <a:txBody>
                    <a:bodyPr/>
                    <a:lstStyle/>
                    <a:p>
                      <a:pPr algn="ctr"/>
                      <a:r>
                        <a:rPr lang="zh-CN" altLang="en-US" dirty="0" smtClean="0"/>
                        <a:t>幂值</a:t>
                      </a:r>
                      <a:endParaRPr lang="zh-CN" altLang="en-US" dirty="0"/>
                    </a:p>
                  </a:txBody>
                  <a:tcPr/>
                </a:tc>
              </a:tr>
              <a:tr h="370840">
                <a:tc>
                  <a:txBody>
                    <a:bodyPr/>
                    <a:lstStyle/>
                    <a:p>
                      <a:pPr algn="ctr"/>
                      <a:r>
                        <a:rPr lang="en-US" altLang="zh-CN" dirty="0" smtClean="0"/>
                        <a:t>1</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7</a:t>
                      </a:r>
                      <a:endParaRPr lang="zh-CN" altLang="en-US" dirty="0"/>
                    </a:p>
                  </a:txBody>
                  <a:tcPr/>
                </a:tc>
                <a:tc>
                  <a:txBody>
                    <a:bodyPr/>
                    <a:lstStyle/>
                    <a:p>
                      <a:pPr algn="ctr"/>
                      <a:r>
                        <a:rPr lang="en-US" altLang="zh-CN" dirty="0" smtClean="0"/>
                        <a:t>128</a:t>
                      </a:r>
                      <a:endParaRPr lang="zh-CN" altLang="en-US" dirty="0"/>
                    </a:p>
                  </a:txBody>
                  <a:tcPr/>
                </a:tc>
              </a:tr>
              <a:tr h="370840">
                <a:tc>
                  <a:txBody>
                    <a:bodyPr/>
                    <a:lstStyle/>
                    <a:p>
                      <a:pPr algn="ctr"/>
                      <a:r>
                        <a:rPr lang="en-US" altLang="zh-CN" dirty="0" smtClean="0"/>
                        <a:t>2</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8</a:t>
                      </a:r>
                      <a:endParaRPr lang="zh-CN" altLang="en-US" dirty="0"/>
                    </a:p>
                  </a:txBody>
                  <a:tcPr/>
                </a:tc>
                <a:tc>
                  <a:txBody>
                    <a:bodyPr/>
                    <a:lstStyle/>
                    <a:p>
                      <a:pPr algn="ctr"/>
                      <a:r>
                        <a:rPr lang="en-US" altLang="zh-CN" dirty="0" smtClean="0"/>
                        <a:t>256</a:t>
                      </a:r>
                      <a:endParaRPr lang="zh-CN" altLang="en-US" dirty="0"/>
                    </a:p>
                  </a:txBody>
                  <a:tcPr/>
                </a:tc>
              </a:tr>
              <a:tr h="370840">
                <a:tc>
                  <a:txBody>
                    <a:bodyPr/>
                    <a:lstStyle/>
                    <a:p>
                      <a:pPr algn="ctr"/>
                      <a:r>
                        <a:rPr lang="en-US" altLang="zh-CN" dirty="0" smtClean="0"/>
                        <a:t>3</a:t>
                      </a:r>
                      <a:endParaRPr lang="zh-CN" altLang="en-US" dirty="0"/>
                    </a:p>
                  </a:txBody>
                  <a:tcPr/>
                </a:tc>
                <a:tc>
                  <a:txBody>
                    <a:bodyPr/>
                    <a:lstStyle/>
                    <a:p>
                      <a:pPr algn="ctr"/>
                      <a:r>
                        <a:rPr lang="en-US" altLang="zh-CN" dirty="0" smtClean="0"/>
                        <a:t>8</a:t>
                      </a:r>
                      <a:endParaRPr lang="zh-CN" altLang="en-US" dirty="0"/>
                    </a:p>
                  </a:txBody>
                  <a:tcPr/>
                </a:tc>
                <a:tc>
                  <a:txBody>
                    <a:bodyPr/>
                    <a:lstStyle/>
                    <a:p>
                      <a:pPr algn="ctr"/>
                      <a:r>
                        <a:rPr lang="en-US" altLang="zh-CN" dirty="0" smtClean="0"/>
                        <a:t>9</a:t>
                      </a:r>
                      <a:endParaRPr lang="zh-CN" altLang="en-US" dirty="0"/>
                    </a:p>
                  </a:txBody>
                  <a:tcPr/>
                </a:tc>
                <a:tc>
                  <a:txBody>
                    <a:bodyPr/>
                    <a:lstStyle/>
                    <a:p>
                      <a:pPr algn="ctr"/>
                      <a:r>
                        <a:rPr lang="en-US" altLang="zh-CN" dirty="0" smtClean="0"/>
                        <a:t>512</a:t>
                      </a:r>
                      <a:endParaRPr lang="zh-CN" altLang="en-US" dirty="0"/>
                    </a:p>
                  </a:txBody>
                  <a:tcPr/>
                </a:tc>
              </a:tr>
              <a:tr h="370840">
                <a:tc>
                  <a:txBody>
                    <a:bodyPr/>
                    <a:lstStyle/>
                    <a:p>
                      <a:pPr algn="ctr"/>
                      <a:r>
                        <a:rPr lang="en-US" altLang="zh-CN" dirty="0" smtClean="0"/>
                        <a:t>4</a:t>
                      </a:r>
                      <a:endParaRPr lang="zh-CN" altLang="en-US" dirty="0"/>
                    </a:p>
                  </a:txBody>
                  <a:tcPr/>
                </a:tc>
                <a:tc>
                  <a:txBody>
                    <a:bodyPr/>
                    <a:lstStyle/>
                    <a:p>
                      <a:pPr algn="ctr"/>
                      <a:r>
                        <a:rPr lang="en-US" altLang="zh-CN" dirty="0" smtClean="0"/>
                        <a:t>16</a:t>
                      </a:r>
                      <a:endParaRPr lang="zh-CN" altLang="en-US" dirty="0"/>
                    </a:p>
                  </a:txBody>
                  <a:tcPr/>
                </a:tc>
                <a:tc>
                  <a:txBody>
                    <a:bodyPr/>
                    <a:lstStyle/>
                    <a:p>
                      <a:pPr algn="ctr"/>
                      <a:r>
                        <a:rPr lang="en-US" altLang="zh-CN" dirty="0" smtClean="0"/>
                        <a:t>10</a:t>
                      </a:r>
                      <a:endParaRPr lang="zh-CN" altLang="en-US" dirty="0"/>
                    </a:p>
                  </a:txBody>
                  <a:tcPr/>
                </a:tc>
                <a:tc>
                  <a:txBody>
                    <a:bodyPr/>
                    <a:lstStyle/>
                    <a:p>
                      <a:pPr algn="ctr"/>
                      <a:r>
                        <a:rPr lang="en-US" altLang="zh-CN" dirty="0" smtClean="0"/>
                        <a:t>1024</a:t>
                      </a:r>
                      <a:endParaRPr lang="zh-CN" altLang="en-US" dirty="0"/>
                    </a:p>
                  </a:txBody>
                  <a:tcPr/>
                </a:tc>
              </a:tr>
              <a:tr h="370840">
                <a:tc>
                  <a:txBody>
                    <a:bodyPr/>
                    <a:lstStyle/>
                    <a:p>
                      <a:pPr algn="ctr"/>
                      <a:r>
                        <a:rPr lang="en-US" altLang="zh-CN" dirty="0" smtClean="0"/>
                        <a:t>5</a:t>
                      </a:r>
                      <a:endParaRPr lang="zh-CN" altLang="en-US" dirty="0"/>
                    </a:p>
                  </a:txBody>
                  <a:tcPr/>
                </a:tc>
                <a:tc>
                  <a:txBody>
                    <a:bodyPr/>
                    <a:lstStyle/>
                    <a:p>
                      <a:pPr algn="ctr"/>
                      <a:r>
                        <a:rPr lang="en-US" altLang="zh-CN" dirty="0" smtClean="0"/>
                        <a:t>32</a:t>
                      </a:r>
                      <a:endParaRPr lang="zh-CN" altLang="en-US" dirty="0"/>
                    </a:p>
                  </a:txBody>
                  <a:tcPr/>
                </a:tc>
                <a:tc>
                  <a:txBody>
                    <a:bodyPr/>
                    <a:lstStyle/>
                    <a:p>
                      <a:pPr algn="ctr"/>
                      <a:r>
                        <a:rPr lang="en-US" altLang="zh-CN" dirty="0" smtClean="0"/>
                        <a:t>15</a:t>
                      </a:r>
                      <a:endParaRPr lang="zh-CN" altLang="en-US" dirty="0"/>
                    </a:p>
                  </a:txBody>
                  <a:tcPr/>
                </a:tc>
                <a:tc>
                  <a:txBody>
                    <a:bodyPr/>
                    <a:lstStyle/>
                    <a:p>
                      <a:pPr algn="ctr"/>
                      <a:r>
                        <a:rPr lang="en-US" altLang="zh-CN" dirty="0" smtClean="0"/>
                        <a:t>32768</a:t>
                      </a:r>
                      <a:endParaRPr lang="zh-CN" altLang="en-US" dirty="0"/>
                    </a:p>
                  </a:txBody>
                  <a:tcPr/>
                </a:tc>
              </a:tr>
              <a:tr h="370840">
                <a:tc>
                  <a:txBody>
                    <a:bodyPr/>
                    <a:lstStyle/>
                    <a:p>
                      <a:pPr algn="ctr"/>
                      <a:r>
                        <a:rPr lang="en-US" altLang="zh-CN" dirty="0" smtClean="0"/>
                        <a:t>6</a:t>
                      </a:r>
                      <a:endParaRPr lang="zh-CN" altLang="en-US" dirty="0"/>
                    </a:p>
                  </a:txBody>
                  <a:tcPr/>
                </a:tc>
                <a:tc>
                  <a:txBody>
                    <a:bodyPr/>
                    <a:lstStyle/>
                    <a:p>
                      <a:pPr algn="ctr"/>
                      <a:r>
                        <a:rPr lang="en-US" altLang="zh-CN" dirty="0" smtClean="0"/>
                        <a:t>64</a:t>
                      </a:r>
                      <a:endParaRPr lang="zh-CN" altLang="en-US" dirty="0"/>
                    </a:p>
                  </a:txBody>
                  <a:tcPr/>
                </a:tc>
                <a:tc>
                  <a:txBody>
                    <a:bodyPr/>
                    <a:lstStyle/>
                    <a:p>
                      <a:pPr algn="ctr"/>
                      <a:r>
                        <a:rPr lang="en-US" altLang="zh-CN" dirty="0" smtClean="0"/>
                        <a:t>16</a:t>
                      </a:r>
                      <a:endParaRPr lang="zh-CN" altLang="en-US" dirty="0"/>
                    </a:p>
                  </a:txBody>
                  <a:tcPr/>
                </a:tc>
                <a:tc>
                  <a:txBody>
                    <a:bodyPr/>
                    <a:lstStyle/>
                    <a:p>
                      <a:pPr algn="ctr"/>
                      <a:r>
                        <a:rPr lang="en-US" altLang="zh-CN" dirty="0" smtClean="0"/>
                        <a:t>65536</a:t>
                      </a:r>
                      <a:endParaRPr lang="zh-CN" altLang="en-US" dirty="0"/>
                    </a:p>
                  </a:txBody>
                  <a:tcPr/>
                </a:tc>
              </a:tr>
            </a:tbl>
          </a:graphicData>
        </a:graphic>
      </p:graphicFrame>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0-15</a:t>
            </a:r>
            <a:r>
              <a:rPr lang="zh-CN" altLang="en-US" dirty="0" smtClean="0"/>
              <a:t>的各进制表示</a:t>
            </a:r>
            <a:endParaRPr lang="zh-CN" altLang="en-US" dirty="0"/>
          </a:p>
        </p:txBody>
      </p:sp>
      <p:graphicFrame>
        <p:nvGraphicFramePr>
          <p:cNvPr id="5" name="内容占位符 4"/>
          <p:cNvGraphicFramePr>
            <a:graphicFrameLocks noGrp="1"/>
          </p:cNvGraphicFramePr>
          <p:nvPr>
            <p:ph idx="1"/>
          </p:nvPr>
        </p:nvGraphicFramePr>
        <p:xfrm>
          <a:off x="982663" y="1676400"/>
          <a:ext cx="7704136" cy="3337560"/>
        </p:xfrm>
        <a:graphic>
          <a:graphicData uri="http://schemas.openxmlformats.org/drawingml/2006/table">
            <a:tbl>
              <a:tblPr firstRow="1" bandRow="1">
                <a:tableStyleId>{5C22544A-7EE6-4342-B048-85BDC9FD1C3A}</a:tableStyleId>
              </a:tblPr>
              <a:tblGrid>
                <a:gridCol w="1926034"/>
                <a:gridCol w="1926034"/>
                <a:gridCol w="1926034"/>
                <a:gridCol w="1926034"/>
              </a:tblGrid>
              <a:tr h="370840">
                <a:tc>
                  <a:txBody>
                    <a:bodyPr/>
                    <a:lstStyle/>
                    <a:p>
                      <a:pPr algn="ctr"/>
                      <a:r>
                        <a:rPr lang="en-US" altLang="zh-CN" dirty="0" smtClean="0"/>
                        <a:t>10</a:t>
                      </a:r>
                      <a:r>
                        <a:rPr lang="zh-CN" altLang="en-US" dirty="0" smtClean="0"/>
                        <a:t>进制</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进制</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dirty="0" smtClean="0"/>
                        <a:t>8</a:t>
                      </a:r>
                      <a:r>
                        <a:rPr lang="zh-CN" altLang="en-US" dirty="0" smtClean="0"/>
                        <a:t>进制</a:t>
                      </a:r>
                      <a:endParaRPr lang="zh-CN"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dirty="0" smtClean="0"/>
                        <a:t>16</a:t>
                      </a:r>
                      <a:r>
                        <a:rPr lang="zh-CN" altLang="en-US" dirty="0" smtClean="0"/>
                        <a:t>进制</a:t>
                      </a:r>
                    </a:p>
                  </a:txBody>
                  <a:tcPr/>
                </a:tc>
              </a:tr>
              <a:tr h="370840">
                <a:tc>
                  <a:txBody>
                    <a:bodyPr/>
                    <a:lstStyle/>
                    <a:p>
                      <a:pPr algn="ctr"/>
                      <a:r>
                        <a:rPr lang="en-US" altLang="zh-CN" dirty="0" smtClean="0"/>
                        <a:t>0</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0</a:t>
                      </a:r>
                      <a:endParaRPr lang="zh-CN" altLang="en-US" dirty="0"/>
                    </a:p>
                  </a:txBody>
                  <a:tcPr/>
                </a:tc>
              </a:tr>
              <a:tr h="370840">
                <a:tc>
                  <a:txBody>
                    <a:bodyPr/>
                    <a:lstStyle/>
                    <a:p>
                      <a:pPr algn="ctr"/>
                      <a:r>
                        <a:rPr lang="en-US" altLang="zh-CN" dirty="0" smtClean="0"/>
                        <a:t>1</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1</a:t>
                      </a:r>
                      <a:endParaRPr lang="zh-CN" altLang="en-US" dirty="0"/>
                    </a:p>
                  </a:txBody>
                  <a:tcPr/>
                </a:tc>
              </a:tr>
              <a:tr h="370840">
                <a:tc>
                  <a:txBody>
                    <a:bodyPr/>
                    <a:lstStyle/>
                    <a:p>
                      <a:pPr algn="ctr"/>
                      <a:r>
                        <a:rPr lang="en-US" altLang="zh-CN" dirty="0" smtClean="0"/>
                        <a:t>2</a:t>
                      </a:r>
                      <a:endParaRPr lang="zh-CN" altLang="en-US" dirty="0"/>
                    </a:p>
                  </a:txBody>
                  <a:tcPr/>
                </a:tc>
                <a:tc>
                  <a:txBody>
                    <a:bodyPr/>
                    <a:lstStyle/>
                    <a:p>
                      <a:pPr algn="ctr"/>
                      <a:r>
                        <a:rPr lang="en-US" altLang="zh-CN" dirty="0" smtClean="0"/>
                        <a:t>10</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2</a:t>
                      </a:r>
                      <a:endParaRPr lang="zh-CN" altLang="en-US" dirty="0"/>
                    </a:p>
                  </a:txBody>
                  <a:tcPr/>
                </a:tc>
              </a:tr>
              <a:tr h="370840">
                <a:tc>
                  <a:txBody>
                    <a:bodyPr/>
                    <a:lstStyle/>
                    <a:p>
                      <a:pPr algn="ctr"/>
                      <a:r>
                        <a:rPr lang="en-US" altLang="zh-CN" dirty="0" smtClean="0"/>
                        <a:t>3</a:t>
                      </a:r>
                      <a:endParaRPr lang="zh-CN" altLang="en-US" dirty="0"/>
                    </a:p>
                  </a:txBody>
                  <a:tcPr/>
                </a:tc>
                <a:tc>
                  <a:txBody>
                    <a:bodyPr/>
                    <a:lstStyle/>
                    <a:p>
                      <a:pPr algn="ctr"/>
                      <a:r>
                        <a:rPr lang="en-US" altLang="zh-CN" dirty="0" smtClean="0"/>
                        <a:t>11</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3</a:t>
                      </a:r>
                      <a:endParaRPr lang="zh-CN" altLang="en-US" dirty="0"/>
                    </a:p>
                  </a:txBody>
                  <a:tcPr/>
                </a:tc>
              </a:tr>
              <a:tr h="370840">
                <a:tc>
                  <a:txBody>
                    <a:bodyPr/>
                    <a:lstStyle/>
                    <a:p>
                      <a:pPr algn="ctr"/>
                      <a:r>
                        <a:rPr lang="en-US" altLang="zh-CN" dirty="0" smtClean="0"/>
                        <a:t>4</a:t>
                      </a:r>
                      <a:endParaRPr lang="zh-CN" altLang="en-US" dirty="0"/>
                    </a:p>
                  </a:txBody>
                  <a:tcPr/>
                </a:tc>
                <a:tc>
                  <a:txBody>
                    <a:bodyPr/>
                    <a:lstStyle/>
                    <a:p>
                      <a:pPr algn="ctr"/>
                      <a:r>
                        <a:rPr lang="en-US" altLang="zh-CN" dirty="0" smtClean="0"/>
                        <a:t>100</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4</a:t>
                      </a:r>
                      <a:endParaRPr lang="zh-CN" altLang="en-US" dirty="0"/>
                    </a:p>
                  </a:txBody>
                  <a:tcPr/>
                </a:tc>
              </a:tr>
              <a:tr h="370840">
                <a:tc>
                  <a:txBody>
                    <a:bodyPr/>
                    <a:lstStyle/>
                    <a:p>
                      <a:pPr algn="ctr"/>
                      <a:r>
                        <a:rPr lang="en-US" altLang="zh-CN" dirty="0" smtClean="0"/>
                        <a:t>5</a:t>
                      </a:r>
                      <a:endParaRPr lang="zh-CN" altLang="en-US" dirty="0"/>
                    </a:p>
                  </a:txBody>
                  <a:tcPr/>
                </a:tc>
                <a:tc>
                  <a:txBody>
                    <a:bodyPr/>
                    <a:lstStyle/>
                    <a:p>
                      <a:pPr algn="ctr"/>
                      <a:r>
                        <a:rPr lang="en-US" altLang="zh-CN" dirty="0" smtClean="0"/>
                        <a:t>101</a:t>
                      </a:r>
                      <a:endParaRPr lang="zh-CN" altLang="en-US" dirty="0"/>
                    </a:p>
                  </a:txBody>
                  <a:tcPr/>
                </a:tc>
                <a:tc>
                  <a:txBody>
                    <a:bodyPr/>
                    <a:lstStyle/>
                    <a:p>
                      <a:pPr algn="ctr"/>
                      <a:r>
                        <a:rPr lang="en-US" altLang="zh-CN" dirty="0" smtClean="0"/>
                        <a:t>5</a:t>
                      </a:r>
                      <a:endParaRPr lang="zh-CN" altLang="en-US" dirty="0"/>
                    </a:p>
                  </a:txBody>
                  <a:tcPr/>
                </a:tc>
                <a:tc>
                  <a:txBody>
                    <a:bodyPr/>
                    <a:lstStyle/>
                    <a:p>
                      <a:pPr algn="ctr"/>
                      <a:r>
                        <a:rPr lang="en-US" altLang="zh-CN" dirty="0" smtClean="0"/>
                        <a:t>5</a:t>
                      </a:r>
                      <a:endParaRPr lang="zh-CN" altLang="en-US" dirty="0"/>
                    </a:p>
                  </a:txBody>
                  <a:tcPr/>
                </a:tc>
              </a:tr>
              <a:tr h="370840">
                <a:tc>
                  <a:txBody>
                    <a:bodyPr/>
                    <a:lstStyle/>
                    <a:p>
                      <a:pPr algn="ctr"/>
                      <a:r>
                        <a:rPr lang="en-US" altLang="zh-CN" dirty="0" smtClean="0"/>
                        <a:t>6</a:t>
                      </a:r>
                      <a:endParaRPr lang="zh-CN" altLang="en-US" dirty="0"/>
                    </a:p>
                  </a:txBody>
                  <a:tcPr/>
                </a:tc>
                <a:tc>
                  <a:txBody>
                    <a:bodyPr/>
                    <a:lstStyle/>
                    <a:p>
                      <a:pPr algn="ctr"/>
                      <a:r>
                        <a:rPr lang="en-US" altLang="zh-CN" dirty="0" smtClean="0"/>
                        <a:t>110</a:t>
                      </a:r>
                      <a:endParaRPr lang="zh-CN" altLang="en-US" dirty="0"/>
                    </a:p>
                  </a:txBody>
                  <a:tcPr/>
                </a:tc>
                <a:tc>
                  <a:txBody>
                    <a:bodyPr/>
                    <a:lstStyle/>
                    <a:p>
                      <a:pPr algn="ctr"/>
                      <a:r>
                        <a:rPr lang="en-US" altLang="zh-CN" dirty="0" smtClean="0"/>
                        <a:t>6</a:t>
                      </a:r>
                      <a:endParaRPr lang="zh-CN" altLang="en-US" dirty="0"/>
                    </a:p>
                  </a:txBody>
                  <a:tcPr/>
                </a:tc>
                <a:tc>
                  <a:txBody>
                    <a:bodyPr/>
                    <a:lstStyle/>
                    <a:p>
                      <a:pPr algn="ctr"/>
                      <a:r>
                        <a:rPr lang="en-US" altLang="zh-CN" dirty="0" smtClean="0"/>
                        <a:t>6</a:t>
                      </a:r>
                      <a:endParaRPr lang="zh-CN" altLang="en-US" dirty="0"/>
                    </a:p>
                  </a:txBody>
                  <a:tcPr/>
                </a:tc>
              </a:tr>
              <a:tr h="370840">
                <a:tc>
                  <a:txBody>
                    <a:bodyPr/>
                    <a:lstStyle/>
                    <a:p>
                      <a:pPr algn="ctr"/>
                      <a:r>
                        <a:rPr lang="en-US" altLang="zh-CN" dirty="0" smtClean="0"/>
                        <a:t>7</a:t>
                      </a:r>
                      <a:endParaRPr lang="zh-CN" altLang="en-US" dirty="0"/>
                    </a:p>
                  </a:txBody>
                  <a:tcPr/>
                </a:tc>
                <a:tc>
                  <a:txBody>
                    <a:bodyPr/>
                    <a:lstStyle/>
                    <a:p>
                      <a:pPr algn="ctr"/>
                      <a:r>
                        <a:rPr lang="en-US" altLang="zh-CN" dirty="0" smtClean="0"/>
                        <a:t>111</a:t>
                      </a:r>
                      <a:endParaRPr lang="zh-CN" altLang="en-US" dirty="0"/>
                    </a:p>
                  </a:txBody>
                  <a:tcPr/>
                </a:tc>
                <a:tc>
                  <a:txBody>
                    <a:bodyPr/>
                    <a:lstStyle/>
                    <a:p>
                      <a:pPr algn="ctr"/>
                      <a:r>
                        <a:rPr lang="en-US" altLang="zh-CN" dirty="0" smtClean="0"/>
                        <a:t>7</a:t>
                      </a:r>
                      <a:endParaRPr lang="zh-CN" altLang="en-US" dirty="0"/>
                    </a:p>
                  </a:txBody>
                  <a:tcPr/>
                </a:tc>
                <a:tc>
                  <a:txBody>
                    <a:bodyPr/>
                    <a:lstStyle/>
                    <a:p>
                      <a:pPr algn="ctr"/>
                      <a:r>
                        <a:rPr lang="en-US" altLang="zh-CN" dirty="0" smtClean="0"/>
                        <a:t>7</a:t>
                      </a:r>
                      <a:endParaRPr lang="zh-CN" altLang="en-US" dirty="0"/>
                    </a:p>
                  </a:txBody>
                  <a:tcPr/>
                </a:tc>
              </a:tr>
            </a:tbl>
          </a:graphicData>
        </a:graphic>
      </p:graphicFrame>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0-15</a:t>
            </a:r>
            <a:r>
              <a:rPr lang="zh-CN" altLang="en-US" dirty="0" smtClean="0"/>
              <a:t>的各进制表示</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2453821330"/>
              </p:ext>
            </p:extLst>
          </p:nvPr>
        </p:nvGraphicFramePr>
        <p:xfrm>
          <a:off x="982663" y="1676400"/>
          <a:ext cx="7704136" cy="3337560"/>
        </p:xfrm>
        <a:graphic>
          <a:graphicData uri="http://schemas.openxmlformats.org/drawingml/2006/table">
            <a:tbl>
              <a:tblPr firstRow="1" bandRow="1">
                <a:tableStyleId>{5C22544A-7EE6-4342-B048-85BDC9FD1C3A}</a:tableStyleId>
              </a:tblPr>
              <a:tblGrid>
                <a:gridCol w="1926034"/>
                <a:gridCol w="1926034"/>
                <a:gridCol w="1926034"/>
                <a:gridCol w="1926034"/>
              </a:tblGrid>
              <a:tr h="370840">
                <a:tc>
                  <a:txBody>
                    <a:bodyPr/>
                    <a:lstStyle/>
                    <a:p>
                      <a:pPr algn="ctr"/>
                      <a:r>
                        <a:rPr lang="en-US" altLang="zh-CN" dirty="0" smtClean="0"/>
                        <a:t>10</a:t>
                      </a:r>
                      <a:r>
                        <a:rPr lang="zh-CN" altLang="en-US" dirty="0" smtClean="0"/>
                        <a:t>进制</a:t>
                      </a:r>
                      <a:endParaRPr lang="zh-CN" altLang="en-US" dirty="0"/>
                    </a:p>
                  </a:txBody>
                  <a:tcPr/>
                </a:tc>
                <a:tc>
                  <a:txBody>
                    <a:bodyPr/>
                    <a:lstStyle/>
                    <a:p>
                      <a:pPr algn="ctr"/>
                      <a:r>
                        <a:rPr lang="en-US" altLang="zh-CN" dirty="0" smtClean="0"/>
                        <a:t>2</a:t>
                      </a:r>
                      <a:r>
                        <a:rPr lang="zh-CN" altLang="en-US" dirty="0" smtClean="0"/>
                        <a:t>进制</a:t>
                      </a:r>
                      <a:endParaRPr lang="zh-CN" altLang="en-US" dirty="0"/>
                    </a:p>
                  </a:txBody>
                  <a:tcPr/>
                </a:tc>
                <a:tc>
                  <a:txBody>
                    <a:bodyPr/>
                    <a:lstStyle/>
                    <a:p>
                      <a:pPr algn="ctr"/>
                      <a:r>
                        <a:rPr lang="en-US" altLang="zh-CN" dirty="0" smtClean="0"/>
                        <a:t>8</a:t>
                      </a:r>
                      <a:r>
                        <a:rPr lang="zh-CN" altLang="en-US" dirty="0" smtClean="0"/>
                        <a:t>进制</a:t>
                      </a:r>
                      <a:endParaRPr lang="zh-CN" altLang="en-US" dirty="0"/>
                    </a:p>
                  </a:txBody>
                  <a:tcPr/>
                </a:tc>
                <a:tc>
                  <a:txBody>
                    <a:bodyPr/>
                    <a:lstStyle/>
                    <a:p>
                      <a:pPr algn="ctr"/>
                      <a:r>
                        <a:rPr lang="en-US" altLang="zh-CN" dirty="0" smtClean="0"/>
                        <a:t>16</a:t>
                      </a:r>
                      <a:r>
                        <a:rPr lang="zh-CN" altLang="en-US" dirty="0" smtClean="0"/>
                        <a:t>进制</a:t>
                      </a:r>
                      <a:endParaRPr lang="zh-CN" altLang="en-US" dirty="0"/>
                    </a:p>
                  </a:txBody>
                  <a:tcPr/>
                </a:tc>
              </a:tr>
              <a:tr h="370840">
                <a:tc>
                  <a:txBody>
                    <a:bodyPr/>
                    <a:lstStyle/>
                    <a:p>
                      <a:pPr algn="ctr"/>
                      <a:r>
                        <a:rPr lang="en-US" altLang="zh-CN" dirty="0" smtClean="0"/>
                        <a:t>8</a:t>
                      </a:r>
                      <a:endParaRPr lang="zh-CN" altLang="en-US" dirty="0"/>
                    </a:p>
                  </a:txBody>
                  <a:tcPr/>
                </a:tc>
                <a:tc>
                  <a:txBody>
                    <a:bodyPr/>
                    <a:lstStyle/>
                    <a:p>
                      <a:pPr algn="ctr"/>
                      <a:r>
                        <a:rPr lang="en-US" altLang="zh-CN" dirty="0" smtClean="0"/>
                        <a:t>1000</a:t>
                      </a:r>
                      <a:endParaRPr lang="zh-CN" altLang="en-US" dirty="0"/>
                    </a:p>
                  </a:txBody>
                  <a:tcPr/>
                </a:tc>
                <a:tc>
                  <a:txBody>
                    <a:bodyPr/>
                    <a:lstStyle/>
                    <a:p>
                      <a:pPr algn="ctr"/>
                      <a:r>
                        <a:rPr lang="en-US" altLang="zh-CN" dirty="0" smtClean="0"/>
                        <a:t>10</a:t>
                      </a:r>
                      <a:endParaRPr lang="zh-CN" altLang="en-US" dirty="0"/>
                    </a:p>
                  </a:txBody>
                  <a:tcPr/>
                </a:tc>
                <a:tc>
                  <a:txBody>
                    <a:bodyPr/>
                    <a:lstStyle/>
                    <a:p>
                      <a:pPr algn="ctr"/>
                      <a:r>
                        <a:rPr lang="zh-CN" altLang="zh-CN" dirty="0" smtClean="0"/>
                        <a:t>8</a:t>
                      </a:r>
                      <a:endParaRPr lang="zh-CN" altLang="en-US" dirty="0"/>
                    </a:p>
                  </a:txBody>
                  <a:tcPr/>
                </a:tc>
              </a:tr>
              <a:tr h="370840">
                <a:tc>
                  <a:txBody>
                    <a:bodyPr/>
                    <a:lstStyle/>
                    <a:p>
                      <a:pPr algn="ctr"/>
                      <a:r>
                        <a:rPr lang="en-US" altLang="zh-CN" dirty="0" smtClean="0"/>
                        <a:t>9</a:t>
                      </a:r>
                      <a:endParaRPr lang="zh-CN" altLang="en-US" dirty="0"/>
                    </a:p>
                  </a:txBody>
                  <a:tcPr/>
                </a:tc>
                <a:tc>
                  <a:txBody>
                    <a:bodyPr/>
                    <a:lstStyle/>
                    <a:p>
                      <a:pPr algn="ctr"/>
                      <a:r>
                        <a:rPr lang="en-US" altLang="zh-CN" dirty="0" smtClean="0"/>
                        <a:t>1001</a:t>
                      </a:r>
                      <a:endParaRPr lang="zh-CN" altLang="en-US" dirty="0"/>
                    </a:p>
                  </a:txBody>
                  <a:tcPr/>
                </a:tc>
                <a:tc>
                  <a:txBody>
                    <a:bodyPr/>
                    <a:lstStyle/>
                    <a:p>
                      <a:pPr algn="ctr"/>
                      <a:r>
                        <a:rPr lang="en-US" altLang="zh-CN" dirty="0" smtClean="0"/>
                        <a:t>11</a:t>
                      </a:r>
                      <a:endParaRPr lang="zh-CN" altLang="en-US" dirty="0"/>
                    </a:p>
                  </a:txBody>
                  <a:tcPr/>
                </a:tc>
                <a:tc>
                  <a:txBody>
                    <a:bodyPr/>
                    <a:lstStyle/>
                    <a:p>
                      <a:pPr algn="ctr"/>
                      <a:r>
                        <a:rPr lang="zh-CN" altLang="zh-CN" dirty="0" smtClean="0"/>
                        <a:t>9</a:t>
                      </a:r>
                      <a:endParaRPr lang="zh-CN" altLang="en-US" dirty="0"/>
                    </a:p>
                  </a:txBody>
                  <a:tcPr/>
                </a:tc>
              </a:tr>
              <a:tr h="370840">
                <a:tc>
                  <a:txBody>
                    <a:bodyPr/>
                    <a:lstStyle/>
                    <a:p>
                      <a:pPr algn="ctr"/>
                      <a:r>
                        <a:rPr lang="en-US" altLang="zh-CN" dirty="0" smtClean="0"/>
                        <a:t>10</a:t>
                      </a:r>
                      <a:endParaRPr lang="zh-CN" altLang="en-US" dirty="0"/>
                    </a:p>
                  </a:txBody>
                  <a:tcPr/>
                </a:tc>
                <a:tc>
                  <a:txBody>
                    <a:bodyPr/>
                    <a:lstStyle/>
                    <a:p>
                      <a:pPr algn="ctr"/>
                      <a:r>
                        <a:rPr lang="en-US" altLang="zh-CN" dirty="0" smtClean="0"/>
                        <a:t>1010</a:t>
                      </a:r>
                      <a:endParaRPr lang="zh-CN" altLang="en-US" dirty="0"/>
                    </a:p>
                  </a:txBody>
                  <a:tcPr/>
                </a:tc>
                <a:tc>
                  <a:txBody>
                    <a:bodyPr/>
                    <a:lstStyle/>
                    <a:p>
                      <a:pPr algn="ctr"/>
                      <a:r>
                        <a:rPr lang="en-US" altLang="zh-CN" dirty="0" smtClean="0"/>
                        <a:t>12</a:t>
                      </a:r>
                      <a:endParaRPr lang="zh-CN" altLang="en-US" dirty="0"/>
                    </a:p>
                  </a:txBody>
                  <a:tcPr/>
                </a:tc>
                <a:tc>
                  <a:txBody>
                    <a:bodyPr/>
                    <a:lstStyle/>
                    <a:p>
                      <a:pPr algn="ctr"/>
                      <a:r>
                        <a:rPr lang="en-US" altLang="zh-CN" dirty="0" smtClean="0"/>
                        <a:t>A</a:t>
                      </a:r>
                      <a:endParaRPr lang="zh-CN" altLang="en-US" dirty="0"/>
                    </a:p>
                  </a:txBody>
                  <a:tcPr/>
                </a:tc>
              </a:tr>
              <a:tr h="370840">
                <a:tc>
                  <a:txBody>
                    <a:bodyPr/>
                    <a:lstStyle/>
                    <a:p>
                      <a:pPr algn="ctr"/>
                      <a:r>
                        <a:rPr lang="en-US" altLang="zh-CN" dirty="0" smtClean="0"/>
                        <a:t>11</a:t>
                      </a:r>
                      <a:endParaRPr lang="zh-CN" altLang="en-US" dirty="0"/>
                    </a:p>
                  </a:txBody>
                  <a:tcPr/>
                </a:tc>
                <a:tc>
                  <a:txBody>
                    <a:bodyPr/>
                    <a:lstStyle/>
                    <a:p>
                      <a:pPr algn="ctr"/>
                      <a:r>
                        <a:rPr lang="en-US" altLang="zh-CN" dirty="0" smtClean="0"/>
                        <a:t>1011</a:t>
                      </a:r>
                      <a:endParaRPr lang="zh-CN" altLang="en-US" dirty="0"/>
                    </a:p>
                  </a:txBody>
                  <a:tcPr/>
                </a:tc>
                <a:tc>
                  <a:txBody>
                    <a:bodyPr/>
                    <a:lstStyle/>
                    <a:p>
                      <a:pPr algn="ctr"/>
                      <a:r>
                        <a:rPr lang="en-US" altLang="zh-CN" dirty="0" smtClean="0"/>
                        <a:t>13</a:t>
                      </a:r>
                      <a:endParaRPr lang="zh-CN" altLang="en-US" dirty="0"/>
                    </a:p>
                  </a:txBody>
                  <a:tcPr/>
                </a:tc>
                <a:tc>
                  <a:txBody>
                    <a:bodyPr/>
                    <a:lstStyle/>
                    <a:p>
                      <a:pPr algn="ctr"/>
                      <a:r>
                        <a:rPr lang="en-US" altLang="zh-CN" dirty="0" smtClean="0"/>
                        <a:t>B</a:t>
                      </a:r>
                      <a:endParaRPr lang="zh-CN" altLang="en-US" dirty="0"/>
                    </a:p>
                  </a:txBody>
                  <a:tcPr/>
                </a:tc>
              </a:tr>
              <a:tr h="370840">
                <a:tc>
                  <a:txBody>
                    <a:bodyPr/>
                    <a:lstStyle/>
                    <a:p>
                      <a:pPr algn="ctr"/>
                      <a:r>
                        <a:rPr lang="en-US" altLang="zh-CN" dirty="0" smtClean="0"/>
                        <a:t>12</a:t>
                      </a:r>
                      <a:endParaRPr lang="zh-CN" altLang="en-US" dirty="0"/>
                    </a:p>
                  </a:txBody>
                  <a:tcPr/>
                </a:tc>
                <a:tc>
                  <a:txBody>
                    <a:bodyPr/>
                    <a:lstStyle/>
                    <a:p>
                      <a:pPr algn="ctr"/>
                      <a:r>
                        <a:rPr lang="en-US" altLang="zh-CN" dirty="0" smtClean="0"/>
                        <a:t>1100</a:t>
                      </a:r>
                      <a:endParaRPr lang="zh-CN" altLang="en-US" dirty="0"/>
                    </a:p>
                  </a:txBody>
                  <a:tcPr/>
                </a:tc>
                <a:tc>
                  <a:txBody>
                    <a:bodyPr/>
                    <a:lstStyle/>
                    <a:p>
                      <a:pPr algn="ctr"/>
                      <a:r>
                        <a:rPr lang="en-US" altLang="zh-CN" dirty="0" smtClean="0"/>
                        <a:t>14</a:t>
                      </a:r>
                      <a:endParaRPr lang="zh-CN" altLang="en-US" dirty="0"/>
                    </a:p>
                  </a:txBody>
                  <a:tcPr/>
                </a:tc>
                <a:tc>
                  <a:txBody>
                    <a:bodyPr/>
                    <a:lstStyle/>
                    <a:p>
                      <a:pPr algn="ctr"/>
                      <a:r>
                        <a:rPr lang="en-US" altLang="zh-CN" dirty="0" smtClean="0"/>
                        <a:t>C</a:t>
                      </a:r>
                      <a:endParaRPr lang="zh-CN" altLang="en-US" dirty="0"/>
                    </a:p>
                  </a:txBody>
                  <a:tcPr/>
                </a:tc>
              </a:tr>
              <a:tr h="370840">
                <a:tc>
                  <a:txBody>
                    <a:bodyPr/>
                    <a:lstStyle/>
                    <a:p>
                      <a:pPr algn="ctr"/>
                      <a:r>
                        <a:rPr lang="en-US" altLang="zh-CN" dirty="0" smtClean="0"/>
                        <a:t>13</a:t>
                      </a:r>
                      <a:endParaRPr lang="zh-CN" altLang="en-US" dirty="0"/>
                    </a:p>
                  </a:txBody>
                  <a:tcPr/>
                </a:tc>
                <a:tc>
                  <a:txBody>
                    <a:bodyPr/>
                    <a:lstStyle/>
                    <a:p>
                      <a:pPr algn="ctr"/>
                      <a:r>
                        <a:rPr lang="en-US" altLang="zh-CN" dirty="0" smtClean="0"/>
                        <a:t>1101</a:t>
                      </a:r>
                      <a:endParaRPr lang="zh-CN" altLang="en-US" dirty="0"/>
                    </a:p>
                  </a:txBody>
                  <a:tcPr/>
                </a:tc>
                <a:tc>
                  <a:txBody>
                    <a:bodyPr/>
                    <a:lstStyle/>
                    <a:p>
                      <a:pPr algn="ctr"/>
                      <a:r>
                        <a:rPr lang="en-US" altLang="zh-CN" dirty="0" smtClean="0"/>
                        <a:t>15</a:t>
                      </a:r>
                      <a:endParaRPr lang="zh-CN" altLang="en-US" dirty="0"/>
                    </a:p>
                  </a:txBody>
                  <a:tcPr/>
                </a:tc>
                <a:tc>
                  <a:txBody>
                    <a:bodyPr/>
                    <a:lstStyle/>
                    <a:p>
                      <a:pPr algn="ctr"/>
                      <a:r>
                        <a:rPr lang="en-US" altLang="zh-CN" dirty="0" smtClean="0"/>
                        <a:t>D</a:t>
                      </a:r>
                      <a:endParaRPr lang="zh-CN" altLang="en-US" dirty="0"/>
                    </a:p>
                  </a:txBody>
                  <a:tcPr/>
                </a:tc>
              </a:tr>
              <a:tr h="370840">
                <a:tc>
                  <a:txBody>
                    <a:bodyPr/>
                    <a:lstStyle/>
                    <a:p>
                      <a:pPr algn="ctr"/>
                      <a:r>
                        <a:rPr lang="en-US" altLang="zh-CN" dirty="0" smtClean="0"/>
                        <a:t>14</a:t>
                      </a:r>
                      <a:endParaRPr lang="zh-CN" altLang="en-US" dirty="0"/>
                    </a:p>
                  </a:txBody>
                  <a:tcPr/>
                </a:tc>
                <a:tc>
                  <a:txBody>
                    <a:bodyPr/>
                    <a:lstStyle/>
                    <a:p>
                      <a:pPr algn="ctr"/>
                      <a:r>
                        <a:rPr lang="en-US" altLang="zh-CN" dirty="0" smtClean="0"/>
                        <a:t>1110</a:t>
                      </a:r>
                      <a:endParaRPr lang="zh-CN" altLang="en-US" dirty="0"/>
                    </a:p>
                  </a:txBody>
                  <a:tcPr/>
                </a:tc>
                <a:tc>
                  <a:txBody>
                    <a:bodyPr/>
                    <a:lstStyle/>
                    <a:p>
                      <a:pPr algn="ctr"/>
                      <a:r>
                        <a:rPr lang="en-US" altLang="zh-CN" dirty="0" smtClean="0"/>
                        <a:t>16</a:t>
                      </a:r>
                      <a:endParaRPr lang="zh-CN" altLang="en-US" dirty="0"/>
                    </a:p>
                  </a:txBody>
                  <a:tcPr/>
                </a:tc>
                <a:tc>
                  <a:txBody>
                    <a:bodyPr/>
                    <a:lstStyle/>
                    <a:p>
                      <a:pPr algn="ctr"/>
                      <a:r>
                        <a:rPr lang="en-US" altLang="zh-CN" dirty="0" smtClean="0"/>
                        <a:t>E</a:t>
                      </a:r>
                      <a:endParaRPr lang="zh-CN" altLang="en-US" dirty="0"/>
                    </a:p>
                  </a:txBody>
                  <a:tcPr/>
                </a:tc>
              </a:tr>
              <a:tr h="370840">
                <a:tc>
                  <a:txBody>
                    <a:bodyPr/>
                    <a:lstStyle/>
                    <a:p>
                      <a:pPr algn="ctr"/>
                      <a:r>
                        <a:rPr lang="en-US" altLang="zh-CN" dirty="0" smtClean="0"/>
                        <a:t>15</a:t>
                      </a:r>
                      <a:endParaRPr lang="zh-CN" altLang="en-US" dirty="0"/>
                    </a:p>
                  </a:txBody>
                  <a:tcPr/>
                </a:tc>
                <a:tc>
                  <a:txBody>
                    <a:bodyPr/>
                    <a:lstStyle/>
                    <a:p>
                      <a:pPr algn="ctr"/>
                      <a:r>
                        <a:rPr lang="en-US" altLang="zh-CN" dirty="0" smtClean="0"/>
                        <a:t>1111</a:t>
                      </a:r>
                      <a:endParaRPr lang="zh-CN" altLang="en-US" dirty="0"/>
                    </a:p>
                  </a:txBody>
                  <a:tcPr/>
                </a:tc>
                <a:tc>
                  <a:txBody>
                    <a:bodyPr/>
                    <a:lstStyle/>
                    <a:p>
                      <a:pPr algn="ctr"/>
                      <a:r>
                        <a:rPr lang="en-US" altLang="zh-CN" dirty="0" smtClean="0"/>
                        <a:t>17</a:t>
                      </a:r>
                      <a:endParaRPr lang="zh-CN" altLang="en-US" dirty="0"/>
                    </a:p>
                  </a:txBody>
                  <a:tcPr/>
                </a:tc>
                <a:tc>
                  <a:txBody>
                    <a:bodyPr/>
                    <a:lstStyle/>
                    <a:p>
                      <a:pPr algn="ctr"/>
                      <a:r>
                        <a:rPr lang="en-US" altLang="zh-CN" dirty="0" smtClean="0"/>
                        <a:t>F</a:t>
                      </a:r>
                      <a:endParaRPr lang="zh-CN" altLang="en-US" dirty="0"/>
                    </a:p>
                  </a:txBody>
                  <a:tcPr/>
                </a:tc>
              </a:tr>
            </a:tbl>
          </a:graphicData>
        </a:graphic>
      </p:graphicFrame>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近权累加法</a:t>
            </a:r>
            <a:endParaRPr lang="zh-CN" altLang="en-US" dirty="0"/>
          </a:p>
        </p:txBody>
      </p:sp>
      <p:sp>
        <p:nvSpPr>
          <p:cNvPr id="3" name="内容占位符 2"/>
          <p:cNvSpPr>
            <a:spLocks noGrp="1"/>
          </p:cNvSpPr>
          <p:nvPr>
            <p:ph idx="1"/>
          </p:nvPr>
        </p:nvSpPr>
        <p:spPr/>
        <p:txBody>
          <a:bodyPr/>
          <a:lstStyle/>
          <a:p>
            <a:r>
              <a:rPr lang="zh-CN" altLang="en-US" dirty="0" smtClean="0"/>
              <a:t>例：将十进制数值</a:t>
            </a:r>
            <a:r>
              <a:rPr lang="en-US" altLang="zh-CN" dirty="0" smtClean="0"/>
              <a:t>111</a:t>
            </a:r>
            <a:r>
              <a:rPr lang="zh-CN" altLang="en-US" dirty="0" smtClean="0"/>
              <a:t>转换为</a:t>
            </a:r>
            <a:r>
              <a:rPr lang="en-US" altLang="zh-CN" dirty="0" smtClean="0"/>
              <a:t>2</a:t>
            </a:r>
            <a:r>
              <a:rPr lang="zh-CN" altLang="en-US" dirty="0" smtClean="0"/>
              <a:t>进制。</a:t>
            </a:r>
            <a:endParaRPr lang="en-US" altLang="zh-CN" dirty="0" smtClean="0"/>
          </a:p>
          <a:p>
            <a:pPr>
              <a:buNone/>
            </a:pPr>
            <a:r>
              <a:rPr lang="en-US" altLang="zh-CN" dirty="0" smtClean="0"/>
              <a:t>	1</a:t>
            </a:r>
            <a:r>
              <a:rPr lang="zh-CN" altLang="en-US" dirty="0" smtClean="0"/>
              <a:t>）与</a:t>
            </a:r>
            <a:r>
              <a:rPr lang="en-US" altLang="zh-CN" dirty="0" smtClean="0"/>
              <a:t>111</a:t>
            </a:r>
            <a:r>
              <a:rPr lang="zh-CN" altLang="en-US" dirty="0" smtClean="0"/>
              <a:t>最靠近的</a:t>
            </a:r>
            <a:r>
              <a:rPr lang="en-US" altLang="zh-CN" dirty="0" smtClean="0"/>
              <a:t>2</a:t>
            </a:r>
            <a:r>
              <a:rPr lang="zh-CN" altLang="en-US" dirty="0" smtClean="0"/>
              <a:t>进制幂为</a:t>
            </a:r>
            <a:r>
              <a:rPr lang="en-US" altLang="zh-CN" dirty="0" smtClean="0"/>
              <a:t>64</a:t>
            </a:r>
            <a:r>
              <a:rPr lang="zh-CN" altLang="en-US" dirty="0" smtClean="0"/>
              <a:t>，也就是</a:t>
            </a:r>
            <a:r>
              <a:rPr lang="en-US" altLang="zh-CN" dirty="0" smtClean="0"/>
              <a:t>1000000</a:t>
            </a:r>
            <a:r>
              <a:rPr lang="zh-CN" altLang="en-US" dirty="0" smtClean="0"/>
              <a:t>；</a:t>
            </a:r>
            <a:endParaRPr lang="en-US" altLang="zh-CN" dirty="0" smtClean="0"/>
          </a:p>
          <a:p>
            <a:pPr>
              <a:buNone/>
            </a:pPr>
            <a:r>
              <a:rPr lang="en-US" altLang="zh-CN" dirty="0" smtClean="0"/>
              <a:t>	2</a:t>
            </a:r>
            <a:r>
              <a:rPr lang="zh-CN" altLang="en-US" dirty="0" smtClean="0"/>
              <a:t>）扣除</a:t>
            </a:r>
            <a:r>
              <a:rPr lang="en-US" altLang="zh-CN" dirty="0" smtClean="0"/>
              <a:t>64</a:t>
            </a:r>
            <a:r>
              <a:rPr lang="zh-CN" altLang="en-US" dirty="0" smtClean="0"/>
              <a:t>还有</a:t>
            </a:r>
            <a:r>
              <a:rPr lang="en-US" altLang="zh-CN" dirty="0" smtClean="0"/>
              <a:t>47</a:t>
            </a:r>
            <a:r>
              <a:rPr lang="zh-CN" altLang="en-US" dirty="0" smtClean="0"/>
              <a:t>，与之最靠近的</a:t>
            </a:r>
            <a:r>
              <a:rPr lang="en-US" altLang="zh-CN" dirty="0" smtClean="0"/>
              <a:t>2</a:t>
            </a:r>
            <a:r>
              <a:rPr lang="zh-CN" altLang="en-US" dirty="0" smtClean="0"/>
              <a:t>进制幂为</a:t>
            </a:r>
            <a:r>
              <a:rPr lang="en-US" altLang="zh-CN" dirty="0" smtClean="0"/>
              <a:t>32</a:t>
            </a:r>
            <a:r>
              <a:rPr lang="zh-CN" altLang="en-US" dirty="0" smtClean="0"/>
              <a:t>，改进结果为</a:t>
            </a:r>
            <a:r>
              <a:rPr lang="en-US" altLang="zh-CN" dirty="0" smtClean="0"/>
              <a:t>1100000</a:t>
            </a:r>
            <a:r>
              <a:rPr lang="zh-CN" altLang="en-US" dirty="0" smtClean="0"/>
              <a:t>；</a:t>
            </a:r>
            <a:endParaRPr lang="en-US" altLang="zh-CN" dirty="0" smtClean="0"/>
          </a:p>
          <a:p>
            <a:pPr>
              <a:buNone/>
            </a:pPr>
            <a:r>
              <a:rPr lang="en-US" altLang="zh-CN" dirty="0" smtClean="0"/>
              <a:t>	3</a:t>
            </a:r>
            <a:r>
              <a:rPr lang="zh-CN" altLang="en-US" dirty="0" smtClean="0"/>
              <a:t>）扣除</a:t>
            </a:r>
            <a:r>
              <a:rPr lang="en-US" altLang="zh-CN" dirty="0" smtClean="0"/>
              <a:t>32</a:t>
            </a:r>
            <a:r>
              <a:rPr lang="zh-CN" altLang="en-US" dirty="0" smtClean="0"/>
              <a:t>还有</a:t>
            </a:r>
            <a:r>
              <a:rPr lang="en-US" altLang="zh-CN" dirty="0" smtClean="0"/>
              <a:t>15</a:t>
            </a:r>
            <a:r>
              <a:rPr lang="zh-CN" altLang="en-US" dirty="0" smtClean="0"/>
              <a:t>，直接得出最终结果为</a:t>
            </a:r>
            <a:r>
              <a:rPr lang="en-US" altLang="zh-CN" dirty="0" smtClean="0"/>
              <a:t>1101111</a:t>
            </a:r>
            <a:r>
              <a:rPr lang="zh-CN" altLang="en-US" dirty="0" smtClean="0"/>
              <a:t>。</a:t>
            </a:r>
            <a:endParaRPr lang="en-US" altLang="zh-CN" dirty="0" smtClean="0"/>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Times New Roman" pitchFamily="18" charset="0"/>
              </a:rPr>
              <a:t>二进制与八进制间的转换</a:t>
            </a:r>
            <a:endParaRPr lang="zh-CN" altLang="en-US" dirty="0"/>
          </a:p>
        </p:txBody>
      </p:sp>
      <p:sp>
        <p:nvSpPr>
          <p:cNvPr id="3" name="内容占位符 2"/>
          <p:cNvSpPr>
            <a:spLocks noGrp="1"/>
          </p:cNvSpPr>
          <p:nvPr>
            <p:ph idx="1"/>
          </p:nvPr>
        </p:nvSpPr>
        <p:spPr/>
        <p:txBody>
          <a:bodyPr/>
          <a:lstStyle/>
          <a:p>
            <a:r>
              <a:rPr lang="zh-CN" altLang="en-US" dirty="0" smtClean="0"/>
              <a:t>二进制数转换成八进制数的方法可以概括为“三位并一位”；</a:t>
            </a:r>
          </a:p>
          <a:p>
            <a:r>
              <a:rPr lang="zh-CN" altLang="en-US" dirty="0" smtClean="0"/>
              <a:t>八进制数转换成二进制数的方法可以概括为“一位拆三位”；  </a:t>
            </a:r>
          </a:p>
          <a:p>
            <a:r>
              <a:rPr lang="zh-CN" altLang="en-US" dirty="0" smtClean="0"/>
              <a:t>例：</a:t>
            </a:r>
            <a:r>
              <a:rPr lang="en-US" altLang="zh-CN" dirty="0" smtClean="0"/>
              <a:t> </a:t>
            </a:r>
            <a:r>
              <a:rPr lang="zh-CN" altLang="en-US" dirty="0" smtClean="0"/>
              <a:t>将 </a:t>
            </a:r>
            <a:r>
              <a:rPr lang="en-US" altLang="zh-CN" dirty="0" smtClean="0"/>
              <a:t>(11101.1101)</a:t>
            </a:r>
            <a:r>
              <a:rPr lang="en-US" altLang="zh-CN" baseline="-30000" dirty="0" smtClean="0"/>
              <a:t>2</a:t>
            </a:r>
            <a:r>
              <a:rPr lang="zh-CN" altLang="en-US" dirty="0" smtClean="0"/>
              <a:t>转换成八进制数。</a:t>
            </a:r>
          </a:p>
          <a:p>
            <a:pPr>
              <a:buNone/>
            </a:pPr>
            <a:r>
              <a:rPr lang="en-US" altLang="zh-CN" dirty="0" smtClean="0"/>
              <a:t>	</a:t>
            </a:r>
            <a:r>
              <a:rPr lang="zh-CN" altLang="en-US" dirty="0" smtClean="0"/>
              <a:t>解： </a:t>
            </a:r>
            <a:r>
              <a:rPr lang="zh-CN" altLang="en-US" u="sng" dirty="0" smtClean="0"/>
              <a:t> </a:t>
            </a:r>
            <a:r>
              <a:rPr lang="en-US" altLang="zh-CN" u="sng" dirty="0" smtClean="0"/>
              <a:t>0 1 1</a:t>
            </a:r>
            <a:r>
              <a:rPr lang="en-US" altLang="zh-CN" dirty="0" smtClean="0"/>
              <a:t> </a:t>
            </a:r>
            <a:r>
              <a:rPr lang="en-US" altLang="zh-CN" u="sng" dirty="0" smtClean="0"/>
              <a:t>1 0 1</a:t>
            </a:r>
            <a:r>
              <a:rPr lang="en-US" altLang="zh-CN" dirty="0" smtClean="0"/>
              <a:t> . </a:t>
            </a:r>
            <a:r>
              <a:rPr lang="en-US" altLang="zh-CN" u="sng" dirty="0" smtClean="0"/>
              <a:t>1 1 0</a:t>
            </a:r>
            <a:r>
              <a:rPr lang="en-US" altLang="zh-CN" dirty="0" smtClean="0"/>
              <a:t> </a:t>
            </a:r>
            <a:r>
              <a:rPr lang="en-US" altLang="zh-CN" u="sng" dirty="0" smtClean="0"/>
              <a:t>1 0 0</a:t>
            </a:r>
            <a:endParaRPr lang="en-US" altLang="zh-CN" dirty="0" smtClean="0"/>
          </a:p>
          <a:p>
            <a:pPr>
              <a:buNone/>
            </a:pPr>
            <a:r>
              <a:rPr lang="en-US" altLang="zh-CN" dirty="0" smtClean="0"/>
              <a:t>			       3  	  5   	  6 	  4</a:t>
            </a:r>
          </a:p>
          <a:p>
            <a:pPr>
              <a:buNone/>
            </a:pPr>
            <a:r>
              <a:rPr lang="en-US" altLang="zh-CN" dirty="0" smtClean="0"/>
              <a:t>  </a:t>
            </a:r>
            <a:r>
              <a:rPr lang="zh-CN" altLang="en-US" dirty="0" smtClean="0"/>
              <a:t>所以  </a:t>
            </a:r>
            <a:r>
              <a:rPr lang="en-US" altLang="zh-CN" dirty="0" smtClean="0"/>
              <a:t>(11101.1101)</a:t>
            </a:r>
            <a:r>
              <a:rPr lang="en-US" altLang="zh-CN" baseline="-30000" dirty="0" smtClean="0"/>
              <a:t>2</a:t>
            </a:r>
            <a:r>
              <a:rPr lang="en-US" altLang="zh-CN" dirty="0" smtClean="0"/>
              <a:t>=(35.64)</a:t>
            </a:r>
            <a:r>
              <a:rPr lang="en-US" altLang="zh-CN" baseline="-30000" dirty="0" smtClean="0"/>
              <a:t>8</a:t>
            </a:r>
            <a:endParaRPr lang="en-US" altLang="zh-CN" dirty="0" smtClean="0"/>
          </a:p>
          <a:p>
            <a:endParaRPr lang="zh-CN" altLang="en-US" dirty="0"/>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Times New Roman" pitchFamily="18" charset="0"/>
              </a:rPr>
              <a:t>二进制与十六进制间的转换</a:t>
            </a:r>
            <a:endParaRPr lang="zh-CN" altLang="en-US" dirty="0"/>
          </a:p>
        </p:txBody>
      </p:sp>
      <p:sp>
        <p:nvSpPr>
          <p:cNvPr id="3" name="内容占位符 2"/>
          <p:cNvSpPr>
            <a:spLocks noGrp="1"/>
          </p:cNvSpPr>
          <p:nvPr>
            <p:ph idx="1"/>
          </p:nvPr>
        </p:nvSpPr>
        <p:spPr/>
        <p:txBody>
          <a:bodyPr>
            <a:normAutofit/>
          </a:bodyPr>
          <a:lstStyle/>
          <a:p>
            <a:r>
              <a:rPr lang="zh-CN" altLang="en-US" dirty="0" smtClean="0">
                <a:latin typeface="宋体" charset="-122"/>
              </a:rPr>
              <a:t>二进制数转换成十六进制数的方法可以概括为</a:t>
            </a:r>
            <a:r>
              <a:rPr lang="zh-CN" altLang="en-US" dirty="0" smtClean="0">
                <a:latin typeface="Times New Roman"/>
              </a:rPr>
              <a:t>“</a:t>
            </a:r>
            <a:r>
              <a:rPr lang="zh-CN" altLang="en-US" dirty="0" smtClean="0">
                <a:latin typeface="宋体" charset="-122"/>
              </a:rPr>
              <a:t>四位并一位</a:t>
            </a:r>
            <a:r>
              <a:rPr lang="zh-CN" altLang="en-US" dirty="0" smtClean="0">
                <a:latin typeface="Times New Roman"/>
              </a:rPr>
              <a:t>”</a:t>
            </a:r>
            <a:endParaRPr lang="zh-CN" altLang="en-US" dirty="0" smtClean="0"/>
          </a:p>
          <a:p>
            <a:r>
              <a:rPr lang="zh-CN" altLang="en-US" dirty="0" smtClean="0">
                <a:latin typeface="宋体" charset="-122"/>
              </a:rPr>
              <a:t>十六进制数转换成二进制数的方法可以概括为</a:t>
            </a:r>
            <a:r>
              <a:rPr lang="zh-CN" altLang="en-US" dirty="0" smtClean="0">
                <a:latin typeface="Times New Roman"/>
              </a:rPr>
              <a:t>“</a:t>
            </a:r>
            <a:r>
              <a:rPr lang="zh-CN" altLang="en-US" dirty="0" smtClean="0">
                <a:latin typeface="宋体" charset="-122"/>
              </a:rPr>
              <a:t>一位拆四位</a:t>
            </a:r>
            <a:r>
              <a:rPr lang="zh-CN" altLang="en-US" dirty="0" smtClean="0">
                <a:latin typeface="Times New Roman"/>
              </a:rPr>
              <a:t>”</a:t>
            </a:r>
            <a:endParaRPr lang="en-US" altLang="zh-CN" dirty="0" smtClean="0">
              <a:latin typeface="Times New Roman"/>
            </a:endParaRPr>
          </a:p>
          <a:p>
            <a:r>
              <a:rPr lang="zh-CN" altLang="en-US" dirty="0" smtClean="0">
                <a:latin typeface="Times New Roman" pitchFamily="18" charset="0"/>
              </a:rPr>
              <a:t>例：将（</a:t>
            </a:r>
            <a:r>
              <a:rPr lang="en-US" altLang="zh-CN" dirty="0" smtClean="0"/>
              <a:t>25.C4</a:t>
            </a:r>
            <a:r>
              <a:rPr lang="zh-CN" altLang="en-US" dirty="0" smtClean="0">
                <a:latin typeface="Times New Roman" pitchFamily="18" charset="0"/>
              </a:rPr>
              <a:t>）</a:t>
            </a:r>
            <a:r>
              <a:rPr lang="en-US" altLang="zh-CN" baseline="-30000" dirty="0" smtClean="0"/>
              <a:t>16</a:t>
            </a:r>
            <a:r>
              <a:rPr lang="zh-CN" altLang="en-US" dirty="0" smtClean="0">
                <a:latin typeface="Times New Roman" pitchFamily="18" charset="0"/>
              </a:rPr>
              <a:t>转换成二进制数。</a:t>
            </a:r>
            <a:endParaRPr lang="zh-CN" altLang="en-US" dirty="0" smtClean="0"/>
          </a:p>
          <a:p>
            <a:pPr>
              <a:buNone/>
            </a:pPr>
            <a:r>
              <a:rPr lang="en-US" altLang="zh-CN" dirty="0" smtClean="0">
                <a:latin typeface="Times New Roman" pitchFamily="18" charset="0"/>
              </a:rPr>
              <a:t>	</a:t>
            </a:r>
            <a:r>
              <a:rPr lang="zh-CN" altLang="en-US" dirty="0" smtClean="0">
                <a:latin typeface="Times New Roman" pitchFamily="18" charset="0"/>
              </a:rPr>
              <a:t>解：</a:t>
            </a:r>
            <a:r>
              <a:rPr lang="zh-CN" altLang="en-US" dirty="0" smtClean="0"/>
              <a:t> </a:t>
            </a:r>
            <a:r>
              <a:rPr lang="en-US" altLang="zh-CN" dirty="0" smtClean="0"/>
              <a:t>2      5  .     C      4</a:t>
            </a:r>
          </a:p>
          <a:p>
            <a:pPr>
              <a:buNone/>
            </a:pPr>
            <a:r>
              <a:rPr lang="en-US" altLang="zh-CN" dirty="0" smtClean="0"/>
              <a:t>	    0010  0101   1100  0100</a:t>
            </a:r>
          </a:p>
          <a:p>
            <a:pPr>
              <a:buNone/>
            </a:pPr>
            <a:r>
              <a:rPr lang="en-US" altLang="zh-CN" smtClean="0">
                <a:latin typeface="Times New Roman" pitchFamily="18" charset="0"/>
              </a:rPr>
              <a:t>	</a:t>
            </a:r>
            <a:r>
              <a:rPr lang="zh-CN" altLang="en-US" smtClean="0">
                <a:latin typeface="Times New Roman" pitchFamily="18" charset="0"/>
              </a:rPr>
              <a:t>所以</a:t>
            </a:r>
            <a:r>
              <a:rPr lang="zh-CN" altLang="en-US" smtClean="0"/>
              <a:t>  </a:t>
            </a:r>
            <a:r>
              <a:rPr lang="en-US" altLang="zh-CN" dirty="0" smtClean="0"/>
              <a:t>(25.C4)</a:t>
            </a:r>
            <a:r>
              <a:rPr lang="en-US" altLang="zh-CN" baseline="-30000" dirty="0" smtClean="0"/>
              <a:t>16</a:t>
            </a:r>
            <a:r>
              <a:rPr lang="en-US" altLang="zh-CN" dirty="0" smtClean="0"/>
              <a:t>=(100101.110001)</a:t>
            </a:r>
            <a:r>
              <a:rPr lang="en-US" altLang="zh-CN" baseline="-30000" dirty="0" smtClean="0"/>
              <a:t>2</a:t>
            </a:r>
            <a:endParaRPr lang="en-US" altLang="zh-CN" dirty="0" smtClean="0"/>
          </a:p>
          <a:p>
            <a:endParaRPr lang="zh-CN" altLang="en-US" dirty="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真值与机器数</a:t>
            </a:r>
            <a:endParaRPr lang="zh-CN" altLang="en-US" dirty="0"/>
          </a:p>
        </p:txBody>
      </p:sp>
      <p:sp>
        <p:nvSpPr>
          <p:cNvPr id="3" name="内容占位符 2"/>
          <p:cNvSpPr>
            <a:spLocks noGrp="1"/>
          </p:cNvSpPr>
          <p:nvPr>
            <p:ph idx="1"/>
          </p:nvPr>
        </p:nvSpPr>
        <p:spPr/>
        <p:txBody>
          <a:bodyPr>
            <a:normAutofit/>
          </a:bodyPr>
          <a:lstStyle/>
          <a:p>
            <a:r>
              <a:rPr lang="en-US" altLang="zh-CN" dirty="0" smtClean="0"/>
              <a:t> </a:t>
            </a:r>
            <a:r>
              <a:rPr lang="zh-CN" altLang="en-US" dirty="0" smtClean="0"/>
              <a:t>一个数在计算机内部表示成的二进制形式称为</a:t>
            </a:r>
            <a:r>
              <a:rPr lang="zh-CN" altLang="en-US" b="1" dirty="0" smtClean="0"/>
              <a:t>机器数</a:t>
            </a:r>
            <a:r>
              <a:rPr lang="zh-CN" altLang="en-US" dirty="0" smtClean="0"/>
              <a:t>，原来的数称为这个机器数的</a:t>
            </a:r>
            <a:r>
              <a:rPr lang="zh-CN" altLang="en-US" b="1" dirty="0" smtClean="0"/>
              <a:t>真值</a:t>
            </a:r>
            <a:r>
              <a:rPr lang="zh-CN" altLang="en-US" dirty="0" smtClean="0"/>
              <a:t>。</a:t>
            </a:r>
            <a:endParaRPr lang="en-US" altLang="zh-CN" dirty="0" smtClean="0"/>
          </a:p>
          <a:p>
            <a:r>
              <a:rPr lang="zh-CN" altLang="en-US" dirty="0" smtClean="0"/>
              <a:t>机器数的实现需要考虑三个问题：</a:t>
            </a:r>
            <a:endParaRPr lang="en-US" altLang="zh-CN" dirty="0" smtClean="0"/>
          </a:p>
          <a:p>
            <a:pPr lvl="1">
              <a:buSzPct val="100000"/>
              <a:buFont typeface="Wingdings" pitchFamily="2" charset="2"/>
              <a:buChar char="u"/>
            </a:pPr>
            <a:r>
              <a:rPr lang="zh-CN" altLang="en-US" dirty="0" smtClean="0"/>
              <a:t>位数与长度的限制</a:t>
            </a:r>
            <a:endParaRPr lang="en-US" altLang="zh-CN" dirty="0" smtClean="0"/>
          </a:p>
          <a:p>
            <a:pPr lvl="1">
              <a:buSzPct val="100000"/>
              <a:buFont typeface="Wingdings" pitchFamily="2" charset="2"/>
              <a:buChar char="u"/>
            </a:pPr>
            <a:r>
              <a:rPr lang="zh-CN" altLang="en-US" dirty="0" smtClean="0"/>
              <a:t>符号的实现</a:t>
            </a:r>
            <a:endParaRPr lang="en-US" altLang="zh-CN" dirty="0" smtClean="0"/>
          </a:p>
          <a:p>
            <a:pPr lvl="1">
              <a:buSzPct val="100000"/>
              <a:buFont typeface="Wingdings" pitchFamily="2" charset="2"/>
              <a:buChar char="u"/>
            </a:pPr>
            <a:r>
              <a:rPr lang="zh-CN" altLang="en-US" dirty="0" smtClean="0"/>
              <a:t>小数点的实现</a:t>
            </a:r>
            <a:r>
              <a:rPr lang="en-US" altLang="zh-CN" dirty="0" smtClean="0"/>
              <a:t>(*)</a:t>
            </a:r>
          </a:p>
          <a:p>
            <a:pPr>
              <a:buNone/>
            </a:pPr>
            <a:endParaRPr lang="zh-CN" altLang="en-US" dirty="0"/>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原码的实现</a:t>
            </a:r>
            <a:endParaRPr lang="zh-CN" altLang="en-US" dirty="0"/>
          </a:p>
        </p:txBody>
      </p:sp>
      <p:sp>
        <p:nvSpPr>
          <p:cNvPr id="3" name="内容占位符 2"/>
          <p:cNvSpPr>
            <a:spLocks noGrp="1"/>
          </p:cNvSpPr>
          <p:nvPr>
            <p:ph idx="1"/>
          </p:nvPr>
        </p:nvSpPr>
        <p:spPr/>
        <p:txBody>
          <a:bodyPr/>
          <a:lstStyle/>
          <a:p>
            <a:r>
              <a:rPr lang="zh-CN" altLang="en-US" dirty="0" smtClean="0"/>
              <a:t>原码表示的规则是：最高位表示数的符号，以“</a:t>
            </a:r>
            <a:r>
              <a:rPr lang="en-US" altLang="zh-CN" dirty="0" smtClean="0"/>
              <a:t>0”</a:t>
            </a:r>
            <a:r>
              <a:rPr lang="zh-CN" altLang="en-US" dirty="0" smtClean="0"/>
              <a:t>表示正号，“</a:t>
            </a:r>
            <a:r>
              <a:rPr lang="en-US" altLang="zh-CN" dirty="0" smtClean="0"/>
              <a:t>1”</a:t>
            </a:r>
            <a:r>
              <a:rPr lang="zh-CN" altLang="en-US" dirty="0" smtClean="0"/>
              <a:t>表示负号；其余各位表示数的大小，即其绝对值。</a:t>
            </a:r>
            <a:endParaRPr lang="en-US" altLang="zh-CN" dirty="0" smtClean="0"/>
          </a:p>
          <a:p>
            <a:r>
              <a:rPr lang="zh-CN" altLang="en-US" dirty="0" smtClean="0"/>
              <a:t>以</a:t>
            </a:r>
            <a:r>
              <a:rPr lang="en-US" altLang="zh-CN" dirty="0" smtClean="0"/>
              <a:t>8</a:t>
            </a:r>
            <a:r>
              <a:rPr lang="zh-CN" altLang="en-US" dirty="0" smtClean="0"/>
              <a:t>位整数为例：</a:t>
            </a:r>
            <a:endParaRPr lang="en-US" altLang="zh-CN" dirty="0" smtClean="0"/>
          </a:p>
          <a:p>
            <a:pPr>
              <a:buNone/>
            </a:pPr>
            <a:r>
              <a:rPr lang="en-US" altLang="zh-CN" dirty="0" smtClean="0"/>
              <a:t>	[+73]</a:t>
            </a:r>
            <a:r>
              <a:rPr lang="zh-CN" altLang="en-US" baseline="-30000" dirty="0" smtClean="0"/>
              <a:t>原</a:t>
            </a:r>
            <a:r>
              <a:rPr lang="en-US" altLang="zh-CN" dirty="0" smtClean="0"/>
              <a:t>=01001001   [–73]</a:t>
            </a:r>
            <a:r>
              <a:rPr lang="en-US" altLang="zh-CN" baseline="-30000" dirty="0" smtClean="0"/>
              <a:t> </a:t>
            </a:r>
            <a:r>
              <a:rPr lang="zh-CN" altLang="en-US" baseline="-30000" dirty="0" smtClean="0"/>
              <a:t>原</a:t>
            </a:r>
            <a:r>
              <a:rPr lang="en-US" altLang="zh-CN" dirty="0" smtClean="0"/>
              <a:t>=11001001</a:t>
            </a:r>
          </a:p>
          <a:p>
            <a:pPr>
              <a:buNone/>
            </a:pPr>
            <a:r>
              <a:rPr lang="en-US" altLang="zh-CN" dirty="0" smtClean="0"/>
              <a:t>	[+127]</a:t>
            </a:r>
            <a:r>
              <a:rPr lang="en-US" altLang="zh-CN" baseline="-30000" dirty="0" smtClean="0"/>
              <a:t> </a:t>
            </a:r>
            <a:r>
              <a:rPr lang="zh-CN" altLang="en-US" baseline="-30000" dirty="0" smtClean="0"/>
              <a:t>原</a:t>
            </a:r>
            <a:r>
              <a:rPr lang="en-US" altLang="zh-CN" dirty="0" smtClean="0"/>
              <a:t>=01111111  [–127]</a:t>
            </a:r>
            <a:r>
              <a:rPr lang="en-US" altLang="zh-CN" baseline="-30000" dirty="0" smtClean="0"/>
              <a:t> </a:t>
            </a:r>
            <a:r>
              <a:rPr lang="zh-CN" altLang="en-US" baseline="-30000" dirty="0" smtClean="0"/>
              <a:t>原</a:t>
            </a:r>
            <a:r>
              <a:rPr lang="en-US" altLang="zh-CN" dirty="0" smtClean="0"/>
              <a:t>=11111111</a:t>
            </a:r>
          </a:p>
          <a:p>
            <a:r>
              <a:rPr lang="zh-CN" altLang="en-US" dirty="0" smtClean="0"/>
              <a:t>原码表示简单易懂，与真值转换方便。用于乘除运算十分方便，但不宜用于加减运算。</a:t>
            </a:r>
            <a:endParaRPr lang="en-US" altLang="zh-CN" dirty="0" smtClean="0"/>
          </a:p>
          <a:p>
            <a:pPr>
              <a:buNone/>
            </a:pPr>
            <a:endParaRPr lang="en-US" altLang="zh-CN" dirty="0" smtClean="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运算器</a:t>
            </a:r>
            <a:r>
              <a:rPr lang="en-US" altLang="zh-CN" dirty="0" smtClean="0"/>
              <a:t>(ALU)</a:t>
            </a:r>
            <a:endParaRPr lang="zh-CN" altLang="en-US" dirty="0"/>
          </a:p>
        </p:txBody>
      </p:sp>
      <p:sp>
        <p:nvSpPr>
          <p:cNvPr id="3" name="内容占位符 2"/>
          <p:cNvSpPr>
            <a:spLocks noGrp="1"/>
          </p:cNvSpPr>
          <p:nvPr>
            <p:ph idx="1"/>
          </p:nvPr>
        </p:nvSpPr>
        <p:spPr/>
        <p:txBody>
          <a:bodyPr/>
          <a:lstStyle/>
          <a:p>
            <a:pPr eaLnBrk="0" hangingPunct="0">
              <a:tabLst>
                <a:tab pos="809625" algn="l"/>
                <a:tab pos="1066800" algn="l"/>
                <a:tab pos="1333500" algn="l"/>
                <a:tab pos="1581150" algn="l"/>
                <a:tab pos="1600200" algn="l"/>
                <a:tab pos="1866900" algn="l"/>
                <a:tab pos="2133600" algn="l"/>
                <a:tab pos="2400300" algn="l"/>
                <a:tab pos="2667000" algn="l"/>
                <a:tab pos="2933700" algn="l"/>
              </a:tabLst>
            </a:pPr>
            <a:r>
              <a:rPr lang="zh-CN" altLang="en-US" dirty="0" smtClean="0"/>
              <a:t>运算器又称算术逻辑部件（</a:t>
            </a:r>
            <a:r>
              <a:rPr lang="en-US" altLang="zh-CN" dirty="0" smtClean="0"/>
              <a:t>ALU——Arithmetical Logic Unit</a:t>
            </a:r>
            <a:r>
              <a:rPr lang="zh-CN" altLang="en-US" dirty="0" smtClean="0"/>
              <a:t>），是进行算术运算和逻辑运算的部件。</a:t>
            </a:r>
          </a:p>
          <a:p>
            <a:pPr eaLnBrk="0" hangingPunct="0">
              <a:tabLst>
                <a:tab pos="809625" algn="l"/>
                <a:tab pos="1066800" algn="l"/>
                <a:tab pos="1333500" algn="l"/>
                <a:tab pos="1581150" algn="l"/>
                <a:tab pos="1600200" algn="l"/>
                <a:tab pos="1866900" algn="l"/>
                <a:tab pos="2133600" algn="l"/>
                <a:tab pos="2400300" algn="l"/>
                <a:tab pos="2667000" algn="l"/>
                <a:tab pos="2933700" algn="l"/>
              </a:tabLst>
            </a:pPr>
            <a:r>
              <a:rPr lang="zh-CN" altLang="en-US" b="1" dirty="0" smtClean="0"/>
              <a:t>算术运算：</a:t>
            </a:r>
            <a:r>
              <a:rPr lang="zh-CN" altLang="en-US" dirty="0" smtClean="0"/>
              <a:t>指按照算术规则进行的运算，如加、减、乘、除、求绝对值等；</a:t>
            </a:r>
          </a:p>
          <a:p>
            <a:pPr eaLnBrk="0" hangingPunct="0">
              <a:tabLst>
                <a:tab pos="809625" algn="l"/>
                <a:tab pos="1066800" algn="l"/>
                <a:tab pos="1333500" algn="l"/>
                <a:tab pos="1581150" algn="l"/>
                <a:tab pos="1600200" algn="l"/>
                <a:tab pos="1866900" algn="l"/>
                <a:tab pos="2133600" algn="l"/>
                <a:tab pos="2400300" algn="l"/>
                <a:tab pos="2667000" algn="l"/>
                <a:tab pos="2933700" algn="l"/>
              </a:tabLst>
            </a:pPr>
            <a:r>
              <a:rPr lang="zh-CN" altLang="en-US" b="1" dirty="0" smtClean="0"/>
              <a:t>逻辑运算：</a:t>
            </a:r>
            <a:r>
              <a:rPr lang="zh-CN" altLang="en-US" dirty="0" smtClean="0"/>
              <a:t>泛指非算术性质的运算，如比较大小、移位、逻辑加等。</a:t>
            </a:r>
            <a:endParaRPr lang="en-US" altLang="zh-CN" dirty="0" smtClean="0"/>
          </a:p>
          <a:p>
            <a:pPr eaLnBrk="0" hangingPunct="0">
              <a:buNone/>
              <a:tabLst>
                <a:tab pos="809625" algn="l"/>
                <a:tab pos="1066800" algn="l"/>
                <a:tab pos="1333500" algn="l"/>
                <a:tab pos="1581150" algn="l"/>
                <a:tab pos="1600200" algn="l"/>
                <a:tab pos="1866900" algn="l"/>
                <a:tab pos="2133600" algn="l"/>
                <a:tab pos="2400300" algn="l"/>
                <a:tab pos="2667000" algn="l"/>
                <a:tab pos="2933700" algn="l"/>
              </a:tabLst>
            </a:pPr>
            <a:endParaRPr lang="zh-CN" altLang="en-US" dirty="0"/>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模的概念</a:t>
            </a:r>
            <a:endParaRPr lang="zh-CN" altLang="en-US" dirty="0"/>
          </a:p>
        </p:txBody>
      </p:sp>
      <p:sp>
        <p:nvSpPr>
          <p:cNvPr id="3" name="内容占位符 2"/>
          <p:cNvSpPr>
            <a:spLocks noGrp="1"/>
          </p:cNvSpPr>
          <p:nvPr>
            <p:ph idx="1"/>
          </p:nvPr>
        </p:nvSpPr>
        <p:spPr/>
        <p:txBody>
          <a:bodyPr>
            <a:normAutofit fontScale="92500"/>
          </a:bodyPr>
          <a:lstStyle/>
          <a:p>
            <a:r>
              <a:rPr lang="zh-CN" altLang="en-US" b="1" dirty="0" smtClean="0"/>
              <a:t>模</a:t>
            </a:r>
            <a:r>
              <a:rPr lang="zh-CN" altLang="en-US" dirty="0" smtClean="0"/>
              <a:t>的概念：</a:t>
            </a:r>
            <a:r>
              <a:rPr lang="zh-CN" altLang="en-US" b="1" dirty="0" smtClean="0"/>
              <a:t>“模”</a:t>
            </a:r>
            <a:r>
              <a:rPr lang="zh-CN" altLang="en-US" dirty="0" smtClean="0"/>
              <a:t>是指一个计量系统的计数范围。 </a:t>
            </a:r>
          </a:p>
          <a:p>
            <a:pPr>
              <a:buNone/>
            </a:pPr>
            <a:r>
              <a:rPr lang="en-US" altLang="zh-CN" dirty="0" smtClean="0"/>
              <a:t>	</a:t>
            </a:r>
            <a:r>
              <a:rPr lang="zh-CN" altLang="en-US" i="1" u="sng" dirty="0" smtClean="0"/>
              <a:t>时钟的模为</a:t>
            </a:r>
            <a:r>
              <a:rPr lang="en-US" altLang="zh-CN" i="1" u="sng" dirty="0" smtClean="0"/>
              <a:t>12</a:t>
            </a:r>
            <a:r>
              <a:rPr lang="zh-CN" altLang="en-US" dirty="0" smtClean="0"/>
              <a:t>，计量范围是</a:t>
            </a:r>
            <a:r>
              <a:rPr lang="en-US" altLang="zh-CN" dirty="0" smtClean="0"/>
              <a:t>0</a:t>
            </a:r>
            <a:r>
              <a:rPr lang="zh-CN" altLang="en-US" dirty="0" smtClean="0"/>
              <a:t>～</a:t>
            </a:r>
            <a:r>
              <a:rPr lang="en-US" altLang="zh-CN" dirty="0" smtClean="0"/>
              <a:t>11</a:t>
            </a:r>
            <a:r>
              <a:rPr lang="zh-CN" altLang="en-US" dirty="0" smtClean="0"/>
              <a:t>。若时钟指向</a:t>
            </a:r>
            <a:r>
              <a:rPr lang="en-US" altLang="zh-CN" dirty="0" smtClean="0"/>
              <a:t>11</a:t>
            </a:r>
            <a:r>
              <a:rPr lang="zh-CN" altLang="en-US" dirty="0" smtClean="0"/>
              <a:t>，则再过</a:t>
            </a:r>
            <a:r>
              <a:rPr lang="en-US" altLang="zh-CN" dirty="0" smtClean="0"/>
              <a:t>1</a:t>
            </a:r>
            <a:r>
              <a:rPr lang="zh-CN" altLang="en-US" dirty="0" smtClean="0"/>
              <a:t>小时，时钟将指向</a:t>
            </a:r>
            <a:r>
              <a:rPr lang="en-US" altLang="zh-CN" dirty="0" smtClean="0"/>
              <a:t>0</a:t>
            </a:r>
            <a:r>
              <a:rPr lang="zh-CN" altLang="en-US" dirty="0" smtClean="0"/>
              <a:t>（即</a:t>
            </a:r>
            <a:r>
              <a:rPr lang="en-US" altLang="zh-CN" dirty="0" smtClean="0"/>
              <a:t>12</a:t>
            </a:r>
            <a:r>
              <a:rPr lang="zh-CN" altLang="en-US" dirty="0" smtClean="0"/>
              <a:t>）。</a:t>
            </a:r>
          </a:p>
          <a:p>
            <a:pPr>
              <a:buNone/>
            </a:pPr>
            <a:r>
              <a:rPr lang="en-US" altLang="zh-CN" dirty="0" smtClean="0"/>
              <a:t>	</a:t>
            </a:r>
            <a:r>
              <a:rPr lang="en-US" altLang="zh-CN" i="1" u="sng" dirty="0" smtClean="0"/>
              <a:t>n</a:t>
            </a:r>
            <a:r>
              <a:rPr lang="zh-CN" altLang="en-US" i="1" u="sng" dirty="0" smtClean="0"/>
              <a:t>位计算机数的模为</a:t>
            </a:r>
            <a:r>
              <a:rPr lang="en-US" altLang="zh-CN" i="1" u="sng" dirty="0" smtClean="0"/>
              <a:t>2</a:t>
            </a:r>
            <a:r>
              <a:rPr lang="en-US" altLang="zh-CN" i="1" u="sng" baseline="30000" dirty="0" smtClean="0"/>
              <a:t>n</a:t>
            </a:r>
            <a:r>
              <a:rPr lang="zh-CN" altLang="en-US" dirty="0" smtClean="0"/>
              <a:t>，计量范围是</a:t>
            </a:r>
            <a:r>
              <a:rPr lang="en-US" altLang="zh-CN" dirty="0" smtClean="0"/>
              <a:t>0</a:t>
            </a:r>
            <a:r>
              <a:rPr lang="zh-CN" altLang="en-US" dirty="0" smtClean="0"/>
              <a:t>～</a:t>
            </a:r>
            <a:r>
              <a:rPr lang="en-US" altLang="zh-CN" dirty="0" smtClean="0"/>
              <a:t>2</a:t>
            </a:r>
            <a:r>
              <a:rPr lang="en-US" altLang="zh-CN" baseline="30000" dirty="0" smtClean="0"/>
              <a:t>n</a:t>
            </a:r>
            <a:r>
              <a:rPr lang="en-US" altLang="zh-CN" dirty="0" smtClean="0"/>
              <a:t>-1</a:t>
            </a:r>
            <a:r>
              <a:rPr lang="zh-CN" altLang="en-US" dirty="0" smtClean="0"/>
              <a:t>。设</a:t>
            </a:r>
            <a:r>
              <a:rPr lang="en-US" altLang="zh-CN" dirty="0" smtClean="0"/>
              <a:t>n=4</a:t>
            </a:r>
            <a:r>
              <a:rPr lang="zh-CN" altLang="en-US" dirty="0" smtClean="0"/>
              <a:t>，模为</a:t>
            </a:r>
            <a:r>
              <a:rPr lang="en-US" altLang="zh-CN" dirty="0" smtClean="0"/>
              <a:t>2</a:t>
            </a:r>
            <a:r>
              <a:rPr lang="en-US" altLang="zh-CN" baseline="30000" dirty="0" smtClean="0"/>
              <a:t>4</a:t>
            </a:r>
            <a:r>
              <a:rPr lang="en-US" altLang="zh-CN" dirty="0" smtClean="0"/>
              <a:t>=16</a:t>
            </a:r>
            <a:r>
              <a:rPr lang="zh-CN" altLang="en-US" dirty="0" smtClean="0"/>
              <a:t>，计量范围是</a:t>
            </a:r>
            <a:r>
              <a:rPr lang="en-US" altLang="zh-CN" dirty="0" smtClean="0"/>
              <a:t>0</a:t>
            </a:r>
            <a:r>
              <a:rPr lang="zh-CN" altLang="en-US" dirty="0" smtClean="0"/>
              <a:t>～</a:t>
            </a:r>
            <a:r>
              <a:rPr lang="en-US" altLang="zh-CN" dirty="0" smtClean="0"/>
              <a:t>15</a:t>
            </a:r>
            <a:r>
              <a:rPr lang="zh-CN" altLang="en-US" dirty="0" smtClean="0"/>
              <a:t>（二进制表示为</a:t>
            </a:r>
            <a:r>
              <a:rPr lang="en-US" altLang="zh-CN" dirty="0" smtClean="0"/>
              <a:t>0000</a:t>
            </a:r>
            <a:r>
              <a:rPr lang="zh-CN" altLang="en-US" dirty="0" smtClean="0"/>
              <a:t>～</a:t>
            </a:r>
            <a:r>
              <a:rPr lang="en-US" altLang="zh-CN" dirty="0" smtClean="0"/>
              <a:t>1111</a:t>
            </a:r>
            <a:r>
              <a:rPr lang="zh-CN" altLang="en-US" dirty="0" smtClean="0"/>
              <a:t>）。若当前值是</a:t>
            </a:r>
            <a:r>
              <a:rPr lang="en-US" altLang="zh-CN" dirty="0" smtClean="0"/>
              <a:t>1111</a:t>
            </a:r>
            <a:r>
              <a:rPr lang="zh-CN" altLang="en-US" dirty="0" smtClean="0"/>
              <a:t>，则再加</a:t>
            </a:r>
            <a:r>
              <a:rPr lang="en-US" altLang="zh-CN" dirty="0" smtClean="0"/>
              <a:t>1</a:t>
            </a:r>
            <a:r>
              <a:rPr lang="zh-CN" altLang="en-US" dirty="0" smtClean="0"/>
              <a:t>，计数值就变为</a:t>
            </a:r>
            <a:r>
              <a:rPr lang="en-US" altLang="zh-CN" dirty="0" smtClean="0"/>
              <a:t>0000</a:t>
            </a:r>
            <a:r>
              <a:rPr lang="zh-CN" altLang="en-US" dirty="0" smtClean="0"/>
              <a:t>，而在最高位上溢出了一个“</a:t>
            </a:r>
            <a:r>
              <a:rPr lang="en-US" altLang="zh-CN" dirty="0" smtClean="0"/>
              <a:t>1”</a:t>
            </a:r>
            <a:r>
              <a:rPr lang="zh-CN" altLang="en-US" dirty="0" smtClean="0"/>
              <a:t>。</a:t>
            </a:r>
          </a:p>
          <a:p>
            <a:r>
              <a:rPr lang="zh-CN" altLang="en-US" dirty="0" smtClean="0"/>
              <a:t>任何有模的计量器，均可化减法为加法运算，化负数为正数表示。</a:t>
            </a:r>
            <a:endParaRPr lang="zh-CN" altLang="en-US" dirty="0"/>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补码的原理</a:t>
            </a:r>
            <a:endParaRPr lang="zh-CN" altLang="en-US" dirty="0"/>
          </a:p>
        </p:txBody>
      </p:sp>
      <p:sp>
        <p:nvSpPr>
          <p:cNvPr id="3" name="内容占位符 2"/>
          <p:cNvSpPr>
            <a:spLocks noGrp="1"/>
          </p:cNvSpPr>
          <p:nvPr>
            <p:ph idx="1"/>
          </p:nvPr>
        </p:nvSpPr>
        <p:spPr/>
        <p:txBody>
          <a:bodyPr/>
          <a:lstStyle/>
          <a:p>
            <a:r>
              <a:rPr lang="zh-CN" altLang="en-US" dirty="0" smtClean="0"/>
              <a:t>对于有模的计数系统来说，任意整数</a:t>
            </a:r>
            <a:r>
              <a:rPr lang="en-US" altLang="zh-CN" dirty="0" smtClean="0"/>
              <a:t>R</a:t>
            </a:r>
            <a:r>
              <a:rPr lang="zh-CN" altLang="en-US" dirty="0" smtClean="0"/>
              <a:t>恒等于</a:t>
            </a:r>
            <a:r>
              <a:rPr lang="en-US" altLang="zh-CN" dirty="0" err="1" smtClean="0"/>
              <a:t>R+k</a:t>
            </a:r>
            <a:r>
              <a:rPr lang="en-US" altLang="zh-CN" dirty="0" smtClean="0"/>
              <a:t>*mod</a:t>
            </a:r>
            <a:r>
              <a:rPr lang="zh-CN" altLang="en-US" dirty="0" smtClean="0"/>
              <a:t>（</a:t>
            </a:r>
            <a:r>
              <a:rPr lang="en-US" altLang="zh-CN" dirty="0" smtClean="0"/>
              <a:t>k</a:t>
            </a:r>
            <a:r>
              <a:rPr lang="zh-CN" altLang="en-US" dirty="0" smtClean="0"/>
              <a:t>为任意整数，</a:t>
            </a:r>
            <a:r>
              <a:rPr lang="en-US" altLang="zh-CN" dirty="0" smtClean="0"/>
              <a:t>mod</a:t>
            </a:r>
            <a:r>
              <a:rPr lang="zh-CN" altLang="en-US" dirty="0" smtClean="0"/>
              <a:t>为其模值）。</a:t>
            </a:r>
            <a:endParaRPr lang="en-US" altLang="zh-CN" dirty="0" smtClean="0"/>
          </a:p>
          <a:p>
            <a:r>
              <a:rPr lang="zh-CN" altLang="en-US" dirty="0" smtClean="0"/>
              <a:t>不考虑符号的时候：</a:t>
            </a:r>
            <a:r>
              <a:rPr lang="en-US" altLang="zh-CN" dirty="0" smtClean="0"/>
              <a:t>n</a:t>
            </a:r>
            <a:r>
              <a:rPr lang="zh-CN" altLang="en-US" dirty="0" smtClean="0"/>
              <a:t>位计算机数的模为</a:t>
            </a:r>
            <a:r>
              <a:rPr lang="en-US" altLang="zh-CN" dirty="0" smtClean="0"/>
              <a:t>2</a:t>
            </a:r>
            <a:r>
              <a:rPr lang="en-US" altLang="zh-CN" baseline="30000" dirty="0" smtClean="0"/>
              <a:t>n</a:t>
            </a:r>
            <a:r>
              <a:rPr lang="zh-CN" altLang="en-US" dirty="0" smtClean="0"/>
              <a:t>，计量范围是</a:t>
            </a:r>
            <a:r>
              <a:rPr lang="en-US" altLang="zh-CN" dirty="0" smtClean="0"/>
              <a:t>0</a:t>
            </a:r>
            <a:r>
              <a:rPr lang="zh-CN" altLang="en-US" dirty="0" smtClean="0"/>
              <a:t>～</a:t>
            </a:r>
            <a:r>
              <a:rPr lang="en-US" altLang="zh-CN" dirty="0" smtClean="0"/>
              <a:t>2</a:t>
            </a:r>
            <a:r>
              <a:rPr lang="en-US" altLang="zh-CN" baseline="30000" dirty="0" smtClean="0"/>
              <a:t>n</a:t>
            </a:r>
            <a:r>
              <a:rPr lang="en-US" altLang="zh-CN" dirty="0" smtClean="0"/>
              <a:t>-1</a:t>
            </a:r>
            <a:r>
              <a:rPr lang="zh-CN" altLang="en-US" dirty="0" smtClean="0"/>
              <a:t>。</a:t>
            </a:r>
            <a:endParaRPr lang="en-US" altLang="zh-CN" dirty="0" smtClean="0"/>
          </a:p>
          <a:p>
            <a:r>
              <a:rPr lang="zh-CN" altLang="en-US" dirty="0" smtClean="0"/>
              <a:t>考虑负数的表示：将</a:t>
            </a:r>
            <a:r>
              <a:rPr lang="en-US" altLang="zh-CN" dirty="0" smtClean="0"/>
              <a:t>2</a:t>
            </a:r>
            <a:r>
              <a:rPr lang="en-US" altLang="zh-CN" baseline="30000" dirty="0" smtClean="0"/>
              <a:t>n-1</a:t>
            </a:r>
            <a:r>
              <a:rPr lang="zh-CN" altLang="en-US" dirty="0" smtClean="0"/>
              <a:t> ～</a:t>
            </a:r>
            <a:r>
              <a:rPr lang="en-US" altLang="zh-CN" dirty="0" smtClean="0"/>
              <a:t> 2</a:t>
            </a:r>
            <a:r>
              <a:rPr lang="en-US" altLang="zh-CN" baseline="30000" dirty="0" smtClean="0"/>
              <a:t>n</a:t>
            </a:r>
            <a:r>
              <a:rPr lang="en-US" altLang="zh-CN" dirty="0" smtClean="0"/>
              <a:t>-1</a:t>
            </a:r>
            <a:r>
              <a:rPr lang="zh-CN" altLang="en-US" dirty="0" smtClean="0"/>
              <a:t>表达为对应的负数，则计量范围变成</a:t>
            </a:r>
            <a:r>
              <a:rPr lang="en-US" altLang="zh-CN" dirty="0" smtClean="0"/>
              <a:t>- 2</a:t>
            </a:r>
            <a:r>
              <a:rPr lang="en-US" altLang="zh-CN" baseline="30000" dirty="0" smtClean="0"/>
              <a:t>n-1 </a:t>
            </a:r>
            <a:r>
              <a:rPr lang="zh-CN" altLang="en-US" dirty="0" smtClean="0"/>
              <a:t>～</a:t>
            </a:r>
            <a:r>
              <a:rPr lang="en-US" altLang="zh-CN" dirty="0" smtClean="0"/>
              <a:t>2</a:t>
            </a:r>
            <a:r>
              <a:rPr lang="en-US" altLang="zh-CN" baseline="30000" dirty="0" smtClean="0"/>
              <a:t>n-1</a:t>
            </a:r>
            <a:r>
              <a:rPr lang="en-US" altLang="zh-CN" dirty="0" smtClean="0"/>
              <a:t>-1</a:t>
            </a:r>
          </a:p>
          <a:p>
            <a:pPr>
              <a:buNone/>
            </a:pPr>
            <a:r>
              <a:rPr lang="en-US" altLang="zh-CN" dirty="0" smtClean="0"/>
              <a:t>	</a:t>
            </a:r>
            <a:r>
              <a:rPr lang="zh-CN" altLang="en-US" dirty="0" smtClean="0"/>
              <a:t>例：</a:t>
            </a:r>
            <a:r>
              <a:rPr lang="en-US" altLang="zh-CN" dirty="0" smtClean="0"/>
              <a:t>8</a:t>
            </a:r>
            <a:r>
              <a:rPr lang="zh-CN" altLang="en-US" dirty="0" smtClean="0"/>
              <a:t>位二进制数的范围是</a:t>
            </a:r>
            <a:r>
              <a:rPr lang="en-US" altLang="zh-CN" dirty="0" smtClean="0"/>
              <a:t>0</a:t>
            </a:r>
            <a:r>
              <a:rPr lang="zh-CN" altLang="en-US" dirty="0" smtClean="0"/>
              <a:t> ～</a:t>
            </a:r>
            <a:r>
              <a:rPr lang="en-US" altLang="zh-CN" dirty="0" smtClean="0"/>
              <a:t>255</a:t>
            </a:r>
            <a:r>
              <a:rPr lang="zh-CN" altLang="en-US" dirty="0" smtClean="0"/>
              <a:t>，考虑负数之后变成</a:t>
            </a:r>
            <a:r>
              <a:rPr lang="en-US" altLang="zh-CN" dirty="0" smtClean="0"/>
              <a:t>-128</a:t>
            </a:r>
            <a:r>
              <a:rPr lang="zh-CN" altLang="en-US" dirty="0" smtClean="0"/>
              <a:t> ～</a:t>
            </a:r>
            <a:r>
              <a:rPr lang="en-US" altLang="zh-CN" dirty="0" smtClean="0"/>
              <a:t>127</a:t>
            </a:r>
            <a:r>
              <a:rPr lang="zh-CN" altLang="en-US" dirty="0" smtClean="0"/>
              <a:t>。</a:t>
            </a:r>
            <a:endParaRPr lang="zh-CN" altLang="en-US" dirty="0"/>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补码的实现</a:t>
            </a:r>
            <a:endParaRPr lang="zh-CN" altLang="en-US" dirty="0"/>
          </a:p>
        </p:txBody>
      </p:sp>
      <p:sp>
        <p:nvSpPr>
          <p:cNvPr id="3" name="内容占位符 2"/>
          <p:cNvSpPr>
            <a:spLocks noGrp="1"/>
          </p:cNvSpPr>
          <p:nvPr>
            <p:ph idx="1"/>
          </p:nvPr>
        </p:nvSpPr>
        <p:spPr/>
        <p:txBody>
          <a:bodyPr/>
          <a:lstStyle/>
          <a:p>
            <a:r>
              <a:rPr lang="zh-CN" altLang="en-US" dirty="0" smtClean="0">
                <a:latin typeface="Times New Roman" charset="0"/>
              </a:rPr>
              <a:t>对于整数而言，若计算机字长为</a:t>
            </a:r>
            <a:r>
              <a:rPr lang="en-US" altLang="zh-CN" dirty="0" smtClean="0"/>
              <a:t>n</a:t>
            </a:r>
            <a:r>
              <a:rPr lang="zh-CN" altLang="en-US" dirty="0" smtClean="0">
                <a:latin typeface="Times New Roman" charset="0"/>
              </a:rPr>
              <a:t>位，则</a:t>
            </a:r>
            <a:endParaRPr lang="zh-CN" altLang="en-US" dirty="0" smtClean="0"/>
          </a:p>
          <a:p>
            <a:pPr>
              <a:buNone/>
            </a:pPr>
            <a:r>
              <a:rPr lang="zh-CN" altLang="en-US" dirty="0" smtClean="0"/>
              <a:t>     	          </a:t>
            </a:r>
            <a:r>
              <a:rPr lang="en-US" altLang="zh-CN" dirty="0" smtClean="0"/>
              <a:t>X       0</a:t>
            </a:r>
            <a:r>
              <a:rPr lang="en-US" altLang="zh-CN" dirty="0" smtClean="0">
                <a:latin typeface="宋体" charset="-122"/>
              </a:rPr>
              <a:t>≤</a:t>
            </a:r>
            <a:r>
              <a:rPr lang="en-US" altLang="zh-CN" dirty="0" smtClean="0"/>
              <a:t>X&lt;2</a:t>
            </a:r>
            <a:r>
              <a:rPr lang="en-US" altLang="zh-CN" baseline="30000" dirty="0" smtClean="0"/>
              <a:t>n-1</a:t>
            </a:r>
            <a:endParaRPr lang="en-US" altLang="zh-CN" dirty="0" smtClean="0"/>
          </a:p>
          <a:p>
            <a:pPr>
              <a:buNone/>
            </a:pPr>
            <a:r>
              <a:rPr lang="en-US" altLang="zh-CN" dirty="0" smtClean="0"/>
              <a:t>[X]</a:t>
            </a:r>
            <a:r>
              <a:rPr lang="zh-CN" altLang="en-US" baseline="-30000" dirty="0" smtClean="0">
                <a:latin typeface="Times New Roman" charset="0"/>
              </a:rPr>
              <a:t>补</a:t>
            </a:r>
            <a:r>
              <a:rPr lang="en-US" altLang="zh-CN" dirty="0" smtClean="0"/>
              <a:t>=  </a:t>
            </a:r>
          </a:p>
          <a:p>
            <a:pPr>
              <a:buNone/>
            </a:pPr>
            <a:r>
              <a:rPr lang="en-US" altLang="zh-CN" dirty="0" smtClean="0"/>
              <a:t>					2</a:t>
            </a:r>
            <a:r>
              <a:rPr lang="en-US" altLang="zh-CN" baseline="30000" dirty="0" smtClean="0"/>
              <a:t>n</a:t>
            </a:r>
            <a:r>
              <a:rPr lang="en-US" altLang="zh-CN" dirty="0" smtClean="0"/>
              <a:t>+X     </a:t>
            </a:r>
            <a:r>
              <a:rPr lang="en-US" altLang="zh-CN" dirty="0" smtClean="0">
                <a:latin typeface="Times New Roman"/>
              </a:rPr>
              <a:t>–</a:t>
            </a:r>
            <a:r>
              <a:rPr lang="en-US" altLang="zh-CN" dirty="0" smtClean="0"/>
              <a:t>2</a:t>
            </a:r>
            <a:r>
              <a:rPr lang="en-US" altLang="zh-CN" baseline="30000" dirty="0" smtClean="0"/>
              <a:t>n-1</a:t>
            </a:r>
            <a:r>
              <a:rPr lang="en-US" altLang="zh-CN" dirty="0" smtClean="0">
                <a:latin typeface="宋体" charset="-122"/>
              </a:rPr>
              <a:t>≤</a:t>
            </a:r>
            <a:r>
              <a:rPr lang="en-US" altLang="zh-CN" dirty="0" smtClean="0"/>
              <a:t>X&lt;0</a:t>
            </a:r>
          </a:p>
          <a:p>
            <a:r>
              <a:rPr lang="zh-CN" altLang="en-US" dirty="0" smtClean="0"/>
              <a:t>例： </a:t>
            </a:r>
            <a:r>
              <a:rPr lang="en-US" altLang="zh-CN" dirty="0" smtClean="0"/>
              <a:t>[+73]</a:t>
            </a:r>
            <a:r>
              <a:rPr lang="en-US" altLang="zh-CN" baseline="-30000" dirty="0" smtClean="0"/>
              <a:t> </a:t>
            </a:r>
            <a:r>
              <a:rPr lang="zh-CN" altLang="en-US" baseline="-30000" dirty="0" smtClean="0">
                <a:latin typeface="Times New Roman" charset="0"/>
              </a:rPr>
              <a:t>补</a:t>
            </a:r>
            <a:r>
              <a:rPr lang="en-US" altLang="zh-CN" dirty="0" smtClean="0"/>
              <a:t>=01001001</a:t>
            </a:r>
          </a:p>
          <a:p>
            <a:pPr>
              <a:buNone/>
            </a:pPr>
            <a:r>
              <a:rPr lang="en-US" altLang="zh-CN" dirty="0" smtClean="0"/>
              <a:t>	 [</a:t>
            </a:r>
            <a:r>
              <a:rPr lang="en-US" altLang="zh-CN" dirty="0" smtClean="0">
                <a:latin typeface="Times New Roman"/>
              </a:rPr>
              <a:t>–</a:t>
            </a:r>
            <a:r>
              <a:rPr lang="en-US" altLang="zh-CN" dirty="0" smtClean="0"/>
              <a:t>73]</a:t>
            </a:r>
            <a:r>
              <a:rPr lang="en-US" altLang="zh-CN" baseline="-30000" dirty="0" smtClean="0"/>
              <a:t> </a:t>
            </a:r>
            <a:r>
              <a:rPr lang="zh-CN" altLang="en-US" baseline="-30000" dirty="0" smtClean="0">
                <a:latin typeface="Times New Roman" charset="0"/>
              </a:rPr>
              <a:t>补</a:t>
            </a:r>
            <a:r>
              <a:rPr lang="en-US" altLang="zh-CN" dirty="0" smtClean="0"/>
              <a:t>=100000000-01001001=10110111</a:t>
            </a:r>
            <a:endParaRPr lang="zh-CN" altLang="en-US" dirty="0"/>
          </a:p>
        </p:txBody>
      </p:sp>
      <p:sp>
        <p:nvSpPr>
          <p:cNvPr id="4" name="左大括号 3"/>
          <p:cNvSpPr/>
          <p:nvPr/>
        </p:nvSpPr>
        <p:spPr>
          <a:xfrm>
            <a:off x="2197100" y="3454400"/>
            <a:ext cx="622300" cy="12827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补码的简便转换规则</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610679626"/>
              </p:ext>
            </p:extLst>
          </p:nvPr>
        </p:nvGraphicFramePr>
        <p:xfrm>
          <a:off x="982133" y="1676400"/>
          <a:ext cx="7704667" cy="4279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补码的计算示例</a:t>
            </a:r>
            <a:endParaRPr lang="zh-CN" altLang="en-US" dirty="0"/>
          </a:p>
        </p:txBody>
      </p:sp>
      <p:sp>
        <p:nvSpPr>
          <p:cNvPr id="3" name="内容占位符 2"/>
          <p:cNvSpPr>
            <a:spLocks noGrp="1"/>
          </p:cNvSpPr>
          <p:nvPr>
            <p:ph idx="1"/>
          </p:nvPr>
        </p:nvSpPr>
        <p:spPr/>
        <p:txBody>
          <a:bodyPr/>
          <a:lstStyle/>
          <a:p>
            <a:r>
              <a:rPr lang="zh-CN" altLang="en-US" dirty="0" smtClean="0"/>
              <a:t>例：假设</a:t>
            </a:r>
            <a:r>
              <a:rPr lang="en-US" altLang="zh-CN" dirty="0" smtClean="0"/>
              <a:t>n=8</a:t>
            </a:r>
            <a:r>
              <a:rPr lang="zh-CN" altLang="en-US" dirty="0" smtClean="0"/>
              <a:t>，</a:t>
            </a:r>
            <a:r>
              <a:rPr lang="en-US" altLang="zh-CN" dirty="0" smtClean="0"/>
              <a:t> </a:t>
            </a:r>
            <a:r>
              <a:rPr lang="zh-CN" altLang="en-US" dirty="0" smtClean="0"/>
              <a:t>求</a:t>
            </a:r>
            <a:r>
              <a:rPr lang="en-US" altLang="zh-CN" dirty="0" smtClean="0"/>
              <a:t>-36</a:t>
            </a:r>
            <a:r>
              <a:rPr lang="zh-CN" altLang="en-US" dirty="0" smtClean="0"/>
              <a:t>的补码。</a:t>
            </a:r>
          </a:p>
          <a:p>
            <a:pPr>
              <a:buNone/>
            </a:pPr>
            <a:r>
              <a:rPr lang="en-US" altLang="zh-CN" dirty="0" smtClean="0"/>
              <a:t>	</a:t>
            </a:r>
            <a:r>
              <a:rPr lang="zh-CN" altLang="en-US" dirty="0" smtClean="0"/>
              <a:t>第</a:t>
            </a:r>
            <a:r>
              <a:rPr lang="en-US" altLang="zh-CN" dirty="0" smtClean="0"/>
              <a:t>1</a:t>
            </a:r>
            <a:r>
              <a:rPr lang="zh-CN" altLang="en-US" dirty="0" smtClean="0"/>
              <a:t>步：将</a:t>
            </a:r>
            <a:r>
              <a:rPr lang="en-US" altLang="zh-CN" dirty="0" smtClean="0"/>
              <a:t>36</a:t>
            </a:r>
            <a:r>
              <a:rPr lang="zh-CN" altLang="en-US" dirty="0" smtClean="0"/>
              <a:t>表示成二进制数：</a:t>
            </a:r>
            <a:r>
              <a:rPr lang="en-US" altLang="zh-CN" dirty="0" smtClean="0"/>
              <a:t>00100100</a:t>
            </a:r>
          </a:p>
          <a:p>
            <a:pPr>
              <a:buNone/>
            </a:pPr>
            <a:r>
              <a:rPr lang="en-US" altLang="zh-CN" dirty="0" smtClean="0"/>
              <a:t>	</a:t>
            </a:r>
            <a:r>
              <a:rPr lang="zh-CN" altLang="en-US" dirty="0" smtClean="0"/>
              <a:t>第</a:t>
            </a:r>
            <a:r>
              <a:rPr lang="en-US" altLang="zh-CN" dirty="0" smtClean="0"/>
              <a:t>2</a:t>
            </a:r>
            <a:r>
              <a:rPr lang="zh-CN" altLang="en-US" dirty="0" smtClean="0"/>
              <a:t>步</a:t>
            </a:r>
            <a:r>
              <a:rPr lang="zh-CN" altLang="en-US" dirty="0" smtClean="0"/>
              <a:t>：各位</a:t>
            </a:r>
            <a:r>
              <a:rPr lang="zh-CN" altLang="en-US" dirty="0" smtClean="0"/>
              <a:t>取反得</a:t>
            </a:r>
            <a:r>
              <a:rPr lang="en-US" altLang="zh-CN" dirty="0" smtClean="0"/>
              <a:t>11011011</a:t>
            </a:r>
          </a:p>
          <a:p>
            <a:pPr>
              <a:buNone/>
            </a:pPr>
            <a:r>
              <a:rPr lang="en-US" altLang="zh-CN" dirty="0" smtClean="0"/>
              <a:t>	</a:t>
            </a:r>
            <a:r>
              <a:rPr lang="zh-CN" altLang="en-US" dirty="0" smtClean="0"/>
              <a:t>第</a:t>
            </a:r>
            <a:r>
              <a:rPr lang="en-US" altLang="zh-CN" dirty="0" smtClean="0"/>
              <a:t>3</a:t>
            </a:r>
            <a:r>
              <a:rPr lang="zh-CN" altLang="en-US" dirty="0" smtClean="0"/>
              <a:t>步：末位加</a:t>
            </a:r>
            <a:r>
              <a:rPr lang="en-US" altLang="zh-CN" dirty="0" smtClean="0"/>
              <a:t>1</a:t>
            </a:r>
            <a:r>
              <a:rPr lang="zh-CN" altLang="en-US" dirty="0" smtClean="0"/>
              <a:t>，结果为</a:t>
            </a:r>
            <a:r>
              <a:rPr lang="en-US" altLang="zh-CN" dirty="0" smtClean="0"/>
              <a:t>11011100</a:t>
            </a:r>
          </a:p>
          <a:p>
            <a:endParaRPr lang="zh-CN" altLang="en-US" dirty="0"/>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补码的计算示例</a:t>
            </a:r>
            <a:endParaRPr lang="zh-CN" altLang="en-US" dirty="0"/>
          </a:p>
        </p:txBody>
      </p:sp>
      <p:sp>
        <p:nvSpPr>
          <p:cNvPr id="3" name="内容占位符 2"/>
          <p:cNvSpPr>
            <a:spLocks noGrp="1"/>
          </p:cNvSpPr>
          <p:nvPr>
            <p:ph idx="1"/>
          </p:nvPr>
        </p:nvSpPr>
        <p:spPr/>
        <p:txBody>
          <a:bodyPr/>
          <a:lstStyle/>
          <a:p>
            <a:r>
              <a:rPr lang="zh-CN" altLang="en-US" dirty="0" smtClean="0"/>
              <a:t>例：</a:t>
            </a:r>
            <a:r>
              <a:rPr lang="en-US" altLang="zh-CN" dirty="0" smtClean="0"/>
              <a:t>a=4</a:t>
            </a:r>
            <a:r>
              <a:rPr lang="zh-CN" altLang="en-US" dirty="0" smtClean="0"/>
              <a:t>，</a:t>
            </a:r>
            <a:r>
              <a:rPr lang="en-US" altLang="zh-CN" dirty="0" smtClean="0"/>
              <a:t>b=6</a:t>
            </a:r>
            <a:r>
              <a:rPr lang="zh-CN" altLang="en-US" dirty="0" smtClean="0"/>
              <a:t>，用补码求和方法计算</a:t>
            </a:r>
            <a:r>
              <a:rPr lang="en-US" altLang="zh-CN" dirty="0" smtClean="0"/>
              <a:t>(a-b)</a:t>
            </a:r>
            <a:r>
              <a:rPr lang="zh-CN" altLang="en-US" dirty="0" smtClean="0"/>
              <a:t>。</a:t>
            </a:r>
          </a:p>
          <a:p>
            <a:pPr>
              <a:buNone/>
            </a:pPr>
            <a:r>
              <a:rPr lang="en-US" altLang="zh-CN" dirty="0" smtClean="0"/>
              <a:t>	</a:t>
            </a:r>
            <a:r>
              <a:rPr lang="zh-CN" altLang="en-US" dirty="0" smtClean="0"/>
              <a:t>解：</a:t>
            </a:r>
            <a:r>
              <a:rPr lang="en-US" altLang="zh-CN" dirty="0" smtClean="0"/>
              <a:t>[a]</a:t>
            </a:r>
            <a:r>
              <a:rPr lang="en-US" altLang="zh-CN" baseline="-30000" dirty="0" smtClean="0"/>
              <a:t> </a:t>
            </a:r>
            <a:r>
              <a:rPr lang="zh-CN" altLang="en-US" baseline="-30000" dirty="0" smtClean="0"/>
              <a:t>补</a:t>
            </a:r>
            <a:r>
              <a:rPr lang="en-US" altLang="zh-CN" dirty="0" smtClean="0"/>
              <a:t>=00000100</a:t>
            </a:r>
            <a:r>
              <a:rPr lang="zh-CN" altLang="en-US" dirty="0" smtClean="0"/>
              <a:t>，</a:t>
            </a:r>
            <a:r>
              <a:rPr lang="en-US" altLang="zh-CN" dirty="0" smtClean="0"/>
              <a:t>[-b]</a:t>
            </a:r>
            <a:r>
              <a:rPr lang="en-US" altLang="zh-CN" baseline="-30000" dirty="0" smtClean="0"/>
              <a:t> </a:t>
            </a:r>
            <a:r>
              <a:rPr lang="zh-CN" altLang="en-US" baseline="-30000" dirty="0" smtClean="0"/>
              <a:t>补</a:t>
            </a:r>
            <a:r>
              <a:rPr lang="en-US" altLang="zh-CN" dirty="0" smtClean="0"/>
              <a:t>=11111010 </a:t>
            </a:r>
          </a:p>
          <a:p>
            <a:pPr>
              <a:buNone/>
            </a:pPr>
            <a:r>
              <a:rPr lang="en-US" altLang="zh-CN" dirty="0" smtClean="0"/>
              <a:t>	[a-b]</a:t>
            </a:r>
            <a:r>
              <a:rPr lang="en-US" altLang="zh-CN" baseline="-30000" dirty="0" smtClean="0"/>
              <a:t> </a:t>
            </a:r>
            <a:r>
              <a:rPr lang="zh-CN" altLang="en-US" baseline="-30000" dirty="0" smtClean="0"/>
              <a:t>补</a:t>
            </a:r>
            <a:r>
              <a:rPr lang="en-US" altLang="zh-CN" dirty="0" smtClean="0"/>
              <a:t>=[a]</a:t>
            </a:r>
            <a:r>
              <a:rPr lang="en-US" altLang="zh-CN" baseline="-30000" dirty="0" smtClean="0"/>
              <a:t> </a:t>
            </a:r>
            <a:r>
              <a:rPr lang="zh-CN" altLang="en-US" baseline="-30000" dirty="0" smtClean="0"/>
              <a:t>补</a:t>
            </a:r>
            <a:r>
              <a:rPr lang="en-US" altLang="zh-CN" dirty="0" smtClean="0"/>
              <a:t>+[-b]</a:t>
            </a:r>
            <a:r>
              <a:rPr lang="en-US" altLang="zh-CN" baseline="-30000" dirty="0" smtClean="0"/>
              <a:t> </a:t>
            </a:r>
            <a:r>
              <a:rPr lang="zh-CN" altLang="en-US" baseline="-30000" dirty="0" smtClean="0"/>
              <a:t>补</a:t>
            </a:r>
            <a:endParaRPr lang="zh-CN" altLang="en-US" dirty="0" smtClean="0"/>
          </a:p>
          <a:p>
            <a:pPr>
              <a:buNone/>
            </a:pPr>
            <a:r>
              <a:rPr lang="en-US" altLang="zh-CN" dirty="0" smtClean="0"/>
              <a:t>	=00000100+11111010</a:t>
            </a:r>
          </a:p>
          <a:p>
            <a:pPr>
              <a:buNone/>
            </a:pPr>
            <a:r>
              <a:rPr lang="en-US" altLang="zh-CN" dirty="0" smtClean="0"/>
              <a:t>	=11111110</a:t>
            </a:r>
            <a:r>
              <a:rPr lang="zh-CN" altLang="en-US" dirty="0" smtClean="0"/>
              <a:t>（</a:t>
            </a:r>
            <a:r>
              <a:rPr lang="en-US" altLang="zh-CN" dirty="0" smtClean="0"/>
              <a:t>-2</a:t>
            </a:r>
            <a:r>
              <a:rPr lang="zh-CN" altLang="en-US" dirty="0" smtClean="0"/>
              <a:t>的</a:t>
            </a:r>
            <a:r>
              <a:rPr lang="zh-CN" altLang="en-US" dirty="0" smtClean="0"/>
              <a:t>补码</a:t>
            </a:r>
            <a:r>
              <a:rPr lang="zh-CN" altLang="en-US" sz="2000" i="1" dirty="0"/>
              <a:t> </a:t>
            </a:r>
            <a:r>
              <a:rPr lang="zh-CN" altLang="en-US" sz="2000" i="1" dirty="0" smtClean="0"/>
              <a:t> </a:t>
            </a:r>
            <a:r>
              <a:rPr lang="en-US" altLang="zh-CN" sz="2000" i="1" dirty="0" smtClean="0">
                <a:solidFill>
                  <a:srgbClr val="FF0000"/>
                </a:solidFill>
              </a:rPr>
              <a:t>why</a:t>
            </a:r>
            <a:r>
              <a:rPr lang="zh-CN" altLang="en-US" sz="2000" i="1" dirty="0" smtClean="0">
                <a:solidFill>
                  <a:srgbClr val="FF0000"/>
                </a:solidFill>
              </a:rPr>
              <a:t>？</a:t>
            </a:r>
            <a:r>
              <a:rPr lang="zh-CN" altLang="en-US" dirty="0" smtClean="0"/>
              <a:t>）</a:t>
            </a:r>
            <a:endParaRPr lang="en-US" altLang="zh-CN" dirty="0" smtClean="0"/>
          </a:p>
          <a:p>
            <a:pPr>
              <a:buNone/>
            </a:pPr>
            <a:r>
              <a:rPr lang="en-US" altLang="zh-CN" dirty="0" smtClean="0"/>
              <a:t>	</a:t>
            </a:r>
            <a:r>
              <a:rPr lang="zh-CN" altLang="en-US" dirty="0" smtClean="0"/>
              <a:t>所以 </a:t>
            </a:r>
            <a:r>
              <a:rPr lang="en-US" altLang="zh-CN" dirty="0" smtClean="0"/>
              <a:t>(a-b)= -2</a:t>
            </a:r>
          </a:p>
          <a:p>
            <a:endParaRPr lang="zh-CN" altLang="en-US" dirty="0" smtClean="0"/>
          </a:p>
          <a:p>
            <a:endParaRPr lang="zh-CN" altLang="en-US"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控制器</a:t>
            </a:r>
            <a:r>
              <a:rPr lang="en-US" altLang="zh-CN" dirty="0" smtClean="0"/>
              <a:t>(Controller)</a:t>
            </a:r>
            <a:endParaRPr lang="zh-CN" altLang="en-US" dirty="0"/>
          </a:p>
        </p:txBody>
      </p:sp>
      <p:sp>
        <p:nvSpPr>
          <p:cNvPr id="3" name="内容占位符 2"/>
          <p:cNvSpPr>
            <a:spLocks noGrp="1"/>
          </p:cNvSpPr>
          <p:nvPr>
            <p:ph idx="1"/>
          </p:nvPr>
        </p:nvSpPr>
        <p:spPr>
          <a:xfrm>
            <a:off x="982133" y="1676400"/>
            <a:ext cx="7950852" cy="4737100"/>
          </a:xfrm>
        </p:spPr>
        <p:txBody>
          <a:bodyPr>
            <a:normAutofit/>
          </a:bodyPr>
          <a:lstStyle/>
          <a:p>
            <a:pPr eaLnBrk="0" hangingPunct="0">
              <a:spcBef>
                <a:spcPct val="50000"/>
              </a:spcBef>
            </a:pPr>
            <a:r>
              <a:rPr lang="zh-CN" altLang="en-US" b="1" dirty="0" smtClean="0"/>
              <a:t>控制器（</a:t>
            </a:r>
            <a:r>
              <a:rPr lang="en-US" altLang="zh-CN" b="1" dirty="0" smtClean="0"/>
              <a:t>Controller</a:t>
            </a:r>
            <a:r>
              <a:rPr lang="zh-CN" altLang="en-US" b="1" dirty="0" smtClean="0"/>
              <a:t>）</a:t>
            </a:r>
            <a:r>
              <a:rPr lang="zh-CN" altLang="en-US" dirty="0" smtClean="0"/>
              <a:t>是计算机的控制指挥中心。它的基本功能是控制计算机程序的运行，并使所有设备可以有条不紊地协调工作。</a:t>
            </a:r>
          </a:p>
          <a:p>
            <a:pPr eaLnBrk="0" hangingPunct="0">
              <a:spcBef>
                <a:spcPct val="50000"/>
              </a:spcBef>
            </a:pPr>
            <a:r>
              <a:rPr lang="zh-CN" altLang="en-US" b="1" dirty="0" smtClean="0"/>
              <a:t>中央处理器</a:t>
            </a:r>
            <a:r>
              <a:rPr lang="en-US" altLang="zh-CN" b="1" dirty="0" smtClean="0"/>
              <a:t>CPU</a:t>
            </a:r>
            <a:r>
              <a:rPr lang="zh-CN" altLang="en-US" b="1" dirty="0" smtClean="0"/>
              <a:t>（</a:t>
            </a:r>
            <a:r>
              <a:rPr lang="en-US" altLang="zh-CN" b="1" dirty="0" smtClean="0"/>
              <a:t>Central Processing Unit</a:t>
            </a:r>
            <a:r>
              <a:rPr lang="zh-CN" altLang="en-US" b="1" dirty="0" smtClean="0"/>
              <a:t>）：</a:t>
            </a:r>
            <a:r>
              <a:rPr lang="zh-CN" altLang="en-US" dirty="0" smtClean="0"/>
              <a:t>控制器和运算器合称为</a:t>
            </a:r>
            <a:r>
              <a:rPr lang="en-US" altLang="zh-CN" dirty="0" smtClean="0"/>
              <a:t>CPU</a:t>
            </a:r>
            <a:r>
              <a:rPr lang="zh-CN" altLang="en-US" dirty="0" smtClean="0"/>
              <a:t>，是计算机的核心部件。</a:t>
            </a:r>
            <a:endParaRPr lang="en-US" altLang="zh-CN" dirty="0" smtClean="0"/>
          </a:p>
          <a:p>
            <a:pPr eaLnBrk="0" hangingPunct="0">
              <a:spcBef>
                <a:spcPct val="50000"/>
              </a:spcBef>
            </a:pPr>
            <a:r>
              <a:rPr lang="en-US" altLang="zh-CN" dirty="0" smtClean="0"/>
              <a:t>CPU</a:t>
            </a:r>
            <a:r>
              <a:rPr lang="zh-CN" altLang="en-US" dirty="0" smtClean="0"/>
              <a:t>中还包括若干</a:t>
            </a:r>
            <a:r>
              <a:rPr lang="zh-CN" altLang="en-US" b="1" dirty="0" smtClean="0"/>
              <a:t>寄存器（</a:t>
            </a:r>
            <a:r>
              <a:rPr lang="en-US" altLang="zh-CN" b="1" dirty="0" smtClean="0"/>
              <a:t>Register</a:t>
            </a:r>
            <a:r>
              <a:rPr lang="zh-CN" altLang="en-US" b="1" dirty="0" smtClean="0"/>
              <a:t>）</a:t>
            </a:r>
            <a:r>
              <a:rPr lang="zh-CN" altLang="en-US" dirty="0" smtClean="0"/>
              <a:t>，用来存放运算过程中的临时数据、地址或其他信息。</a:t>
            </a:r>
          </a:p>
          <a:p>
            <a:endParaRPr lang="zh-CN" altLang="en-US"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存储器</a:t>
            </a:r>
            <a:r>
              <a:rPr lang="en-US" altLang="zh-CN" dirty="0" smtClean="0"/>
              <a:t>(Memory)</a:t>
            </a:r>
            <a:endParaRPr lang="zh-CN" altLang="en-US" dirty="0"/>
          </a:p>
        </p:txBody>
      </p:sp>
      <p:sp>
        <p:nvSpPr>
          <p:cNvPr id="3" name="内容占位符 2"/>
          <p:cNvSpPr>
            <a:spLocks noGrp="1"/>
          </p:cNvSpPr>
          <p:nvPr>
            <p:ph idx="1"/>
          </p:nvPr>
        </p:nvSpPr>
        <p:spPr/>
        <p:txBody>
          <a:bodyPr/>
          <a:lstStyle/>
          <a:p>
            <a:r>
              <a:rPr lang="zh-CN" altLang="en-US" b="1" dirty="0" smtClean="0"/>
              <a:t>内存储器</a:t>
            </a:r>
            <a:r>
              <a:rPr lang="zh-CN" altLang="en-US" dirty="0" smtClean="0"/>
              <a:t>（也称主存储器，简称内存或主存）和</a:t>
            </a:r>
            <a:r>
              <a:rPr lang="en-US" altLang="zh-CN" dirty="0" smtClean="0"/>
              <a:t>CPU</a:t>
            </a:r>
            <a:r>
              <a:rPr lang="zh-CN" altLang="en-US" dirty="0" smtClean="0"/>
              <a:t>直接相连，用来存放</a:t>
            </a:r>
            <a:r>
              <a:rPr lang="zh-CN" altLang="en-US" b="1" dirty="0" smtClean="0"/>
              <a:t>当前</a:t>
            </a:r>
            <a:r>
              <a:rPr lang="zh-CN" altLang="en-US" dirty="0" smtClean="0"/>
              <a:t>执行的程序和数据，以便快速向</a:t>
            </a:r>
            <a:r>
              <a:rPr lang="en-US" altLang="zh-CN" dirty="0" smtClean="0"/>
              <a:t>CPU</a:t>
            </a:r>
            <a:r>
              <a:rPr lang="zh-CN" altLang="en-US" dirty="0" smtClean="0"/>
              <a:t>提供信息。内存储器一般采用半导体材料</a:t>
            </a:r>
            <a:r>
              <a:rPr lang="zh-CN" altLang="en-US" dirty="0" smtClean="0"/>
              <a:t>制造，</a:t>
            </a:r>
            <a:r>
              <a:rPr lang="zh-CN" altLang="en-US" dirty="0" smtClean="0"/>
              <a:t>可分为</a:t>
            </a:r>
            <a:r>
              <a:rPr lang="en-US" altLang="zh-CN" dirty="0" smtClean="0"/>
              <a:t>RAM</a:t>
            </a:r>
            <a:r>
              <a:rPr lang="zh-CN" altLang="en-US" dirty="0" smtClean="0"/>
              <a:t>和</a:t>
            </a:r>
            <a:r>
              <a:rPr lang="en-US" altLang="zh-CN" dirty="0" smtClean="0"/>
              <a:t>ROM</a:t>
            </a:r>
            <a:r>
              <a:rPr lang="zh-CN" altLang="en-US" dirty="0" smtClean="0"/>
              <a:t>两类。</a:t>
            </a:r>
            <a:r>
              <a:rPr lang="zh-CN" altLang="en-US" dirty="0" smtClean="0"/>
              <a:t> </a:t>
            </a:r>
            <a:endParaRPr lang="zh-CN" altLang="en-US" dirty="0" smtClean="0"/>
          </a:p>
          <a:p>
            <a:r>
              <a:rPr lang="zh-CN" altLang="en-US" b="1" dirty="0" smtClean="0"/>
              <a:t>外存储器</a:t>
            </a:r>
            <a:r>
              <a:rPr lang="zh-CN" altLang="en-US" dirty="0" smtClean="0"/>
              <a:t>（也称辅助存储器，简称外存）需要通过特殊接口与</a:t>
            </a:r>
            <a:r>
              <a:rPr lang="en-US" altLang="zh-CN" dirty="0" smtClean="0"/>
              <a:t>CPU</a:t>
            </a:r>
            <a:r>
              <a:rPr lang="zh-CN" altLang="en-US" dirty="0" smtClean="0"/>
              <a:t>连接。外存储器用来存放当前暂不参加运行而又需要长期保留的程序和数据。硬盘、光盘和</a:t>
            </a:r>
            <a:r>
              <a:rPr lang="en-US" altLang="zh-CN" dirty="0" smtClean="0"/>
              <a:t>U</a:t>
            </a:r>
            <a:r>
              <a:rPr lang="zh-CN" altLang="en-US" dirty="0" smtClean="0"/>
              <a:t>盘都属于外存储器。 </a:t>
            </a:r>
          </a:p>
          <a:p>
            <a:endParaRPr lang="zh-CN" altLang="en-US"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内存地址和容量</a:t>
            </a:r>
            <a:endParaRPr lang="zh-CN" altLang="en-US" dirty="0"/>
          </a:p>
        </p:txBody>
      </p:sp>
      <p:sp>
        <p:nvSpPr>
          <p:cNvPr id="3" name="内容占位符 2"/>
          <p:cNvSpPr>
            <a:spLocks noGrp="1"/>
          </p:cNvSpPr>
          <p:nvPr>
            <p:ph idx="1"/>
          </p:nvPr>
        </p:nvSpPr>
        <p:spPr/>
        <p:txBody>
          <a:bodyPr/>
          <a:lstStyle/>
          <a:p>
            <a:r>
              <a:rPr lang="zh-CN" altLang="en-US" dirty="0" smtClean="0"/>
              <a:t>为了便于对内存中的信息进行管理，整个内存被划分成许多存储单元。每个存储单元都有一个编号，此编号称为地址（</a:t>
            </a:r>
            <a:r>
              <a:rPr lang="en-US" altLang="zh-CN" dirty="0" smtClean="0"/>
              <a:t>Address</a:t>
            </a:r>
            <a:r>
              <a:rPr lang="zh-CN" altLang="en-US" dirty="0" smtClean="0"/>
              <a:t>）。</a:t>
            </a:r>
            <a:endParaRPr lang="en-US" altLang="zh-CN" dirty="0" smtClean="0"/>
          </a:p>
          <a:p>
            <a:r>
              <a:rPr lang="zh-CN" altLang="en-US" dirty="0" smtClean="0"/>
              <a:t>字节</a:t>
            </a:r>
            <a:r>
              <a:rPr lang="en-US" altLang="zh-CN" dirty="0" smtClean="0"/>
              <a:t>(Byte)</a:t>
            </a:r>
            <a:r>
              <a:rPr lang="zh-CN" altLang="en-US" dirty="0" smtClean="0"/>
              <a:t>是信息存储的基本单位，它包含了</a:t>
            </a:r>
            <a:r>
              <a:rPr lang="en-US" altLang="zh-CN" dirty="0" smtClean="0"/>
              <a:t>8</a:t>
            </a:r>
            <a:r>
              <a:rPr lang="zh-CN" altLang="en-US" dirty="0" smtClean="0"/>
              <a:t>个二进制位。存储单元的地址通常按字节编排。</a:t>
            </a:r>
            <a:endParaRPr lang="en-US" altLang="zh-CN" dirty="0" smtClean="0"/>
          </a:p>
          <a:p>
            <a:r>
              <a:rPr lang="zh-CN" altLang="en-US" dirty="0" smtClean="0"/>
              <a:t>存储器的</a:t>
            </a:r>
            <a:r>
              <a:rPr lang="zh-CN" altLang="en-US" b="1" dirty="0" smtClean="0"/>
              <a:t>容量</a:t>
            </a:r>
            <a:r>
              <a:rPr lang="zh-CN" altLang="en-US" dirty="0" smtClean="0"/>
              <a:t>指它能存放的字节数，常用的计量单位有</a:t>
            </a:r>
            <a:r>
              <a:rPr lang="en-US" altLang="zh-CN" dirty="0" smtClean="0"/>
              <a:t>K(2</a:t>
            </a:r>
            <a:r>
              <a:rPr lang="en-US" altLang="zh-CN" baseline="30000" dirty="0" smtClean="0"/>
              <a:t>10</a:t>
            </a:r>
            <a:r>
              <a:rPr lang="en-US" altLang="zh-CN" dirty="0" smtClean="0"/>
              <a:t>)</a:t>
            </a:r>
            <a:r>
              <a:rPr lang="zh-CN" altLang="en-US" dirty="0" smtClean="0"/>
              <a:t>、</a:t>
            </a:r>
            <a:r>
              <a:rPr lang="en-US" altLang="zh-CN" dirty="0" smtClean="0"/>
              <a:t>M(2</a:t>
            </a:r>
            <a:r>
              <a:rPr lang="en-US" altLang="zh-CN" baseline="30000" dirty="0" smtClean="0"/>
              <a:t>20</a:t>
            </a:r>
            <a:r>
              <a:rPr lang="en-US" altLang="zh-CN" dirty="0" smtClean="0"/>
              <a:t>)</a:t>
            </a:r>
            <a:r>
              <a:rPr lang="zh-CN" altLang="en-US" dirty="0" smtClean="0"/>
              <a:t>、</a:t>
            </a:r>
            <a:r>
              <a:rPr lang="en-US" altLang="zh-CN" dirty="0" smtClean="0"/>
              <a:t>G(2</a:t>
            </a:r>
            <a:r>
              <a:rPr lang="en-US" altLang="zh-CN" baseline="30000" dirty="0" smtClean="0"/>
              <a:t>30</a:t>
            </a:r>
            <a:r>
              <a:rPr lang="en-US" altLang="zh-CN" dirty="0" smtClean="0"/>
              <a:t>)</a:t>
            </a:r>
            <a:r>
              <a:rPr lang="zh-CN" altLang="en-US" dirty="0" smtClean="0"/>
              <a:t>、</a:t>
            </a:r>
            <a:r>
              <a:rPr lang="en-US" altLang="zh-CN" dirty="0" smtClean="0"/>
              <a:t>T(2</a:t>
            </a:r>
            <a:r>
              <a:rPr lang="en-US" altLang="zh-CN" baseline="30000" dirty="0" smtClean="0"/>
              <a:t>40</a:t>
            </a:r>
            <a:r>
              <a:rPr lang="en-US" altLang="zh-CN" dirty="0" smtClean="0"/>
              <a:t>)</a:t>
            </a:r>
            <a:r>
              <a:rPr lang="zh-CN" altLang="en-US" dirty="0" smtClean="0"/>
              <a:t>和</a:t>
            </a:r>
            <a:r>
              <a:rPr lang="en-US" altLang="zh-CN" dirty="0" smtClean="0"/>
              <a:t>P(2</a:t>
            </a:r>
            <a:r>
              <a:rPr lang="en-US" altLang="zh-CN" baseline="30000" dirty="0" smtClean="0"/>
              <a:t>50</a:t>
            </a:r>
            <a:r>
              <a:rPr lang="en-US" altLang="zh-CN" dirty="0" smtClean="0"/>
              <a:t>)</a:t>
            </a:r>
            <a:r>
              <a:rPr lang="zh-CN" altLang="en-US" dirty="0" smtClean="0"/>
              <a:t>。</a:t>
            </a:r>
            <a:endParaRPr lang="zh-CN" alt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内存地址的对比理解</a:t>
            </a:r>
            <a:endParaRPr lang="zh-CN" altLang="en-US" dirty="0"/>
          </a:p>
        </p:txBody>
      </p:sp>
      <p:graphicFrame>
        <p:nvGraphicFramePr>
          <p:cNvPr id="4" name="内容占位符 3"/>
          <p:cNvGraphicFramePr>
            <a:graphicFrameLocks noGrp="1"/>
          </p:cNvGraphicFramePr>
          <p:nvPr>
            <p:ph idx="1"/>
          </p:nvPr>
        </p:nvGraphicFramePr>
        <p:xfrm>
          <a:off x="982663" y="1676400"/>
          <a:ext cx="7704138" cy="3784600"/>
        </p:xfrm>
        <a:graphic>
          <a:graphicData uri="http://schemas.openxmlformats.org/drawingml/2006/table">
            <a:tbl>
              <a:tblPr firstRow="1" bandRow="1">
                <a:tableStyleId>{5C22544A-7EE6-4342-B048-85BDC9FD1C3A}</a:tableStyleId>
              </a:tblPr>
              <a:tblGrid>
                <a:gridCol w="3852069"/>
                <a:gridCol w="3852069"/>
              </a:tblGrid>
              <a:tr h="756920">
                <a:tc>
                  <a:txBody>
                    <a:bodyPr/>
                    <a:lstStyle/>
                    <a:p>
                      <a:pPr algn="ctr"/>
                      <a:r>
                        <a:rPr lang="zh-CN" altLang="en-US" sz="2400" dirty="0" smtClean="0">
                          <a:latin typeface="+mj-ea"/>
                          <a:ea typeface="+mj-ea"/>
                        </a:rPr>
                        <a:t>内存</a:t>
                      </a:r>
                      <a:endParaRPr lang="zh-CN" altLang="en-US" sz="2400" dirty="0">
                        <a:latin typeface="+mj-ea"/>
                        <a:ea typeface="+mj-ea"/>
                      </a:endParaRPr>
                    </a:p>
                  </a:txBody>
                  <a:tcPr/>
                </a:tc>
                <a:tc>
                  <a:txBody>
                    <a:bodyPr/>
                    <a:lstStyle/>
                    <a:p>
                      <a:pPr algn="ctr"/>
                      <a:r>
                        <a:rPr lang="zh-CN" altLang="en-US" sz="2400" dirty="0" smtClean="0">
                          <a:latin typeface="+mj-ea"/>
                          <a:ea typeface="+mj-ea"/>
                        </a:rPr>
                        <a:t>宿舍</a:t>
                      </a:r>
                      <a:endParaRPr lang="zh-CN" altLang="en-US" sz="2400" dirty="0">
                        <a:latin typeface="+mj-ea"/>
                        <a:ea typeface="+mj-ea"/>
                      </a:endParaRPr>
                    </a:p>
                  </a:txBody>
                  <a:tcPr/>
                </a:tc>
              </a:tr>
              <a:tr h="756920">
                <a:tc>
                  <a:txBody>
                    <a:bodyPr/>
                    <a:lstStyle/>
                    <a:p>
                      <a:pPr algn="ctr"/>
                      <a:r>
                        <a:rPr lang="en-US" altLang="zh-CN" sz="2400" dirty="0" smtClean="0">
                          <a:latin typeface="+mj-ea"/>
                          <a:ea typeface="+mj-ea"/>
                        </a:rPr>
                        <a:t>1</a:t>
                      </a:r>
                      <a:r>
                        <a:rPr lang="zh-CN" altLang="en-US" sz="2400" dirty="0" smtClean="0">
                          <a:latin typeface="+mj-ea"/>
                          <a:ea typeface="+mj-ea"/>
                        </a:rPr>
                        <a:t>个二进制位</a:t>
                      </a:r>
                      <a:endParaRPr lang="zh-CN" altLang="en-US" sz="2400" dirty="0">
                        <a:latin typeface="+mj-ea"/>
                        <a:ea typeface="+mj-ea"/>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2400" kern="1200" dirty="0" smtClean="0">
                          <a:solidFill>
                            <a:schemeClr val="dk1"/>
                          </a:solidFill>
                          <a:latin typeface="+mj-ea"/>
                          <a:ea typeface="+mj-ea"/>
                          <a:cs typeface="+mn-cs"/>
                        </a:rPr>
                        <a:t>1</a:t>
                      </a:r>
                      <a:r>
                        <a:rPr lang="zh-CN" altLang="en-US" sz="2400" kern="1200" dirty="0" smtClean="0">
                          <a:solidFill>
                            <a:schemeClr val="dk1"/>
                          </a:solidFill>
                          <a:latin typeface="+mj-ea"/>
                          <a:ea typeface="+mj-ea"/>
                          <a:cs typeface="+mn-cs"/>
                        </a:rPr>
                        <a:t>名学生</a:t>
                      </a:r>
                    </a:p>
                  </a:txBody>
                  <a:tcPr/>
                </a:tc>
              </a:tr>
              <a:tr h="756920">
                <a:tc>
                  <a:txBody>
                    <a:bodyPr/>
                    <a:lstStyle/>
                    <a:p>
                      <a:pPr algn="ctr"/>
                      <a:r>
                        <a:rPr lang="en-US" altLang="zh-CN" sz="2400" dirty="0" smtClean="0">
                          <a:latin typeface="+mj-ea"/>
                          <a:ea typeface="+mj-ea"/>
                        </a:rPr>
                        <a:t>1</a:t>
                      </a:r>
                      <a:r>
                        <a:rPr lang="zh-CN" altLang="en-US" sz="2400" dirty="0" smtClean="0">
                          <a:latin typeface="+mj-ea"/>
                          <a:ea typeface="+mj-ea"/>
                        </a:rPr>
                        <a:t>个字节（</a:t>
                      </a:r>
                      <a:r>
                        <a:rPr lang="en-US" altLang="zh-CN" sz="2400" dirty="0" smtClean="0">
                          <a:latin typeface="+mj-ea"/>
                          <a:ea typeface="+mj-ea"/>
                        </a:rPr>
                        <a:t>8</a:t>
                      </a:r>
                      <a:r>
                        <a:rPr lang="zh-CN" altLang="en-US" sz="2400" dirty="0" smtClean="0">
                          <a:latin typeface="+mj-ea"/>
                          <a:ea typeface="+mj-ea"/>
                        </a:rPr>
                        <a:t>个二进制位）</a:t>
                      </a:r>
                      <a:endParaRPr lang="zh-CN" altLang="en-US" sz="2400" dirty="0">
                        <a:latin typeface="+mj-ea"/>
                        <a:ea typeface="+mj-ea"/>
                      </a:endParaRPr>
                    </a:p>
                  </a:txBody>
                  <a:tcPr/>
                </a:tc>
                <a:tc>
                  <a:txBody>
                    <a:bodyPr/>
                    <a:lstStyle/>
                    <a:p>
                      <a:pPr algn="ctr"/>
                      <a:r>
                        <a:rPr lang="en-US" altLang="zh-CN" sz="2400" dirty="0" smtClean="0">
                          <a:latin typeface="+mj-ea"/>
                          <a:ea typeface="+mj-ea"/>
                        </a:rPr>
                        <a:t>1</a:t>
                      </a:r>
                      <a:r>
                        <a:rPr lang="zh-CN" altLang="en-US" sz="2400" dirty="0" smtClean="0">
                          <a:latin typeface="+mj-ea"/>
                          <a:ea typeface="+mj-ea"/>
                        </a:rPr>
                        <a:t>个宿舍住</a:t>
                      </a:r>
                      <a:r>
                        <a:rPr lang="en-US" altLang="zh-CN" sz="2400" dirty="0" smtClean="0">
                          <a:latin typeface="+mj-ea"/>
                          <a:ea typeface="+mj-ea"/>
                        </a:rPr>
                        <a:t>8</a:t>
                      </a:r>
                      <a:r>
                        <a:rPr lang="zh-CN" altLang="en-US" sz="2400" dirty="0" smtClean="0">
                          <a:latin typeface="+mj-ea"/>
                          <a:ea typeface="+mj-ea"/>
                        </a:rPr>
                        <a:t>名学生</a:t>
                      </a:r>
                      <a:endParaRPr lang="zh-CN" altLang="en-US" sz="2400" dirty="0">
                        <a:latin typeface="+mj-ea"/>
                        <a:ea typeface="+mj-ea"/>
                      </a:endParaRPr>
                    </a:p>
                  </a:txBody>
                  <a:tcPr/>
                </a:tc>
              </a:tr>
              <a:tr h="756920">
                <a:tc>
                  <a:txBody>
                    <a:bodyPr/>
                    <a:lstStyle/>
                    <a:p>
                      <a:pPr algn="ctr"/>
                      <a:r>
                        <a:rPr lang="zh-CN" altLang="en-US" sz="2400" dirty="0" smtClean="0">
                          <a:latin typeface="+mj-ea"/>
                          <a:ea typeface="+mj-ea"/>
                        </a:rPr>
                        <a:t>通常用</a:t>
                      </a:r>
                      <a:r>
                        <a:rPr lang="en-US" altLang="zh-CN" sz="2400" dirty="0" smtClean="0">
                          <a:latin typeface="+mj-ea"/>
                          <a:ea typeface="+mj-ea"/>
                        </a:rPr>
                        <a:t>16</a:t>
                      </a:r>
                      <a:r>
                        <a:rPr lang="zh-CN" altLang="en-US" sz="2400" dirty="0" smtClean="0">
                          <a:latin typeface="+mj-ea"/>
                          <a:ea typeface="+mj-ea"/>
                        </a:rPr>
                        <a:t>进制整数表示</a:t>
                      </a:r>
                      <a:endParaRPr lang="zh-CN" altLang="en-US" sz="2400" dirty="0">
                        <a:latin typeface="+mj-ea"/>
                        <a:ea typeface="+mj-ea"/>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dk1"/>
                          </a:solidFill>
                          <a:latin typeface="+mj-ea"/>
                          <a:ea typeface="+mj-ea"/>
                          <a:cs typeface="+mn-cs"/>
                        </a:rPr>
                        <a:t>如：桃</a:t>
                      </a:r>
                      <a:r>
                        <a:rPr lang="en-US" altLang="zh-CN" sz="2400" kern="1200" dirty="0" smtClean="0">
                          <a:solidFill>
                            <a:schemeClr val="dk1"/>
                          </a:solidFill>
                          <a:latin typeface="+mj-ea"/>
                          <a:ea typeface="+mj-ea"/>
                          <a:cs typeface="+mn-cs"/>
                        </a:rPr>
                        <a:t>-3-304</a:t>
                      </a:r>
                      <a:endParaRPr lang="zh-CN" altLang="en-US" sz="2400" kern="1200" dirty="0" smtClean="0">
                        <a:solidFill>
                          <a:schemeClr val="dk1"/>
                        </a:solidFill>
                        <a:latin typeface="+mj-ea"/>
                        <a:ea typeface="+mj-ea"/>
                        <a:cs typeface="+mn-cs"/>
                      </a:endParaRPr>
                    </a:p>
                  </a:txBody>
                  <a:tcPr/>
                </a:tc>
              </a:tr>
              <a:tr h="756920">
                <a:tc>
                  <a:txBody>
                    <a:bodyPr/>
                    <a:lstStyle/>
                    <a:p>
                      <a:pPr algn="ctr"/>
                      <a:r>
                        <a:rPr lang="zh-CN" altLang="en-US" sz="2400" dirty="0" smtClean="0">
                          <a:latin typeface="+mj-ea"/>
                          <a:ea typeface="+mj-ea"/>
                        </a:rPr>
                        <a:t>容量：</a:t>
                      </a:r>
                      <a:r>
                        <a:rPr lang="en-US" altLang="zh-CN" sz="2400" dirty="0" smtClean="0">
                          <a:latin typeface="+mj-ea"/>
                          <a:ea typeface="+mj-ea"/>
                        </a:rPr>
                        <a:t>2G</a:t>
                      </a:r>
                      <a:r>
                        <a:rPr lang="zh-CN" altLang="en-US" sz="2400" dirty="0" smtClean="0">
                          <a:latin typeface="+mj-ea"/>
                          <a:ea typeface="+mj-ea"/>
                        </a:rPr>
                        <a:t>，</a:t>
                      </a:r>
                      <a:r>
                        <a:rPr lang="en-US" altLang="zh-CN" sz="2400" dirty="0" smtClean="0">
                          <a:latin typeface="+mj-ea"/>
                          <a:ea typeface="+mj-ea"/>
                        </a:rPr>
                        <a:t>4G</a:t>
                      </a:r>
                      <a:endParaRPr lang="zh-CN" altLang="en-US" sz="2400" dirty="0">
                        <a:latin typeface="+mj-ea"/>
                        <a:ea typeface="+mj-ea"/>
                      </a:endParaRPr>
                    </a:p>
                  </a:txBody>
                  <a:tcPr/>
                </a:tc>
                <a:tc>
                  <a:txBody>
                    <a:bodyPr/>
                    <a:lstStyle/>
                    <a:p>
                      <a:pPr algn="ctr"/>
                      <a:r>
                        <a:rPr lang="zh-CN" altLang="en-US" sz="2400" dirty="0" smtClean="0">
                          <a:latin typeface="+mj-ea"/>
                          <a:ea typeface="+mj-ea"/>
                        </a:rPr>
                        <a:t>数量：</a:t>
                      </a:r>
                      <a:r>
                        <a:rPr lang="en-US" altLang="zh-CN" sz="2400" dirty="0" smtClean="0">
                          <a:latin typeface="+mj-ea"/>
                          <a:ea typeface="+mj-ea"/>
                        </a:rPr>
                        <a:t>500</a:t>
                      </a:r>
                      <a:r>
                        <a:rPr lang="zh-CN" altLang="en-US" sz="2400" dirty="0" smtClean="0">
                          <a:latin typeface="+mj-ea"/>
                          <a:ea typeface="+mj-ea"/>
                        </a:rPr>
                        <a:t>间，</a:t>
                      </a:r>
                      <a:r>
                        <a:rPr lang="en-US" altLang="zh-CN" sz="2400" dirty="0" smtClean="0">
                          <a:latin typeface="+mj-ea"/>
                          <a:ea typeface="+mj-ea"/>
                        </a:rPr>
                        <a:t>1000</a:t>
                      </a:r>
                      <a:r>
                        <a:rPr lang="zh-CN" altLang="en-US" sz="2400" dirty="0" smtClean="0">
                          <a:latin typeface="+mj-ea"/>
                          <a:ea typeface="+mj-ea"/>
                        </a:rPr>
                        <a:t>间</a:t>
                      </a:r>
                      <a:endParaRPr lang="zh-CN" altLang="en-US" sz="2400" dirty="0">
                        <a:latin typeface="+mj-ea"/>
                        <a:ea typeface="+mj-ea"/>
                      </a:endParaRPr>
                    </a:p>
                  </a:txBody>
                  <a:tcPr/>
                </a:tc>
              </a:tr>
            </a:tbl>
          </a:graphicData>
        </a:graphic>
      </p:graphicFrame>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charset="-122"/>
              </a:rPr>
              <a:t>输入设备</a:t>
            </a:r>
            <a:endParaRPr lang="zh-CN" altLang="en-US" dirty="0"/>
          </a:p>
        </p:txBody>
      </p:sp>
      <p:sp>
        <p:nvSpPr>
          <p:cNvPr id="3" name="内容占位符 2"/>
          <p:cNvSpPr>
            <a:spLocks noGrp="1"/>
          </p:cNvSpPr>
          <p:nvPr>
            <p:ph idx="1"/>
          </p:nvPr>
        </p:nvSpPr>
        <p:spPr/>
        <p:txBody>
          <a:bodyPr/>
          <a:lstStyle/>
          <a:p>
            <a:pPr indent="268288">
              <a:tabLst>
                <a:tab pos="2133600" algn="l"/>
              </a:tabLst>
            </a:pPr>
            <a:r>
              <a:rPr lang="zh-CN" altLang="en-US" dirty="0" smtClean="0"/>
              <a:t>输入设备就是将程序、命令或数据等信息输入到计算机的装置。</a:t>
            </a:r>
            <a:endParaRPr lang="en-US" altLang="zh-CN" dirty="0" smtClean="0"/>
          </a:p>
          <a:p>
            <a:pPr indent="268288">
              <a:tabLst>
                <a:tab pos="2133600" algn="l"/>
              </a:tabLst>
            </a:pPr>
            <a:r>
              <a:rPr lang="zh-CN" altLang="en-US" dirty="0" smtClean="0"/>
              <a:t>输入设备把它们转换成计算机能够识别的形式，存放在内存中。</a:t>
            </a:r>
            <a:endParaRPr lang="en-US" altLang="zh-CN" dirty="0" smtClean="0"/>
          </a:p>
          <a:p>
            <a:pPr indent="268288">
              <a:tabLst>
                <a:tab pos="2133600" algn="l"/>
              </a:tabLst>
            </a:pPr>
            <a:r>
              <a:rPr lang="zh-CN" altLang="en-US" dirty="0" smtClean="0"/>
              <a:t>常用的输入设备有鼠标、键盘、扫描仪、数字化仪等。</a:t>
            </a:r>
            <a:endParaRPr lang="en-US" altLang="zh-CN" dirty="0" smtClean="0"/>
          </a:p>
          <a:p>
            <a:pPr indent="268288">
              <a:buNone/>
              <a:tabLst>
                <a:tab pos="2133600" algn="l"/>
              </a:tabLst>
            </a:pPr>
            <a:endParaRPr lang="en-US" altLang="zh-CN" dirty="0" smtClean="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输出设备</a:t>
            </a:r>
            <a:endParaRPr lang="zh-CN" altLang="en-US" dirty="0"/>
          </a:p>
        </p:txBody>
      </p:sp>
      <p:sp>
        <p:nvSpPr>
          <p:cNvPr id="3" name="内容占位符 2"/>
          <p:cNvSpPr>
            <a:spLocks noGrp="1"/>
          </p:cNvSpPr>
          <p:nvPr>
            <p:ph idx="1"/>
          </p:nvPr>
        </p:nvSpPr>
        <p:spPr/>
        <p:txBody>
          <a:bodyPr/>
          <a:lstStyle/>
          <a:p>
            <a:r>
              <a:rPr lang="zh-CN" altLang="en-US" dirty="0" smtClean="0"/>
              <a:t>输出设备是将计算机处理后的结果（通常在内存中）进行输出的设备。</a:t>
            </a:r>
            <a:endParaRPr lang="en-US" altLang="zh-CN" dirty="0" smtClean="0"/>
          </a:p>
          <a:p>
            <a:r>
              <a:rPr lang="zh-CN" altLang="en-US" dirty="0" smtClean="0"/>
              <a:t>输出结果要转换成人们能够接受的形式，例如数据、文字、图形、表格等。</a:t>
            </a:r>
            <a:endParaRPr lang="en-US" altLang="zh-CN" dirty="0" smtClean="0"/>
          </a:p>
          <a:p>
            <a:r>
              <a:rPr lang="zh-CN" altLang="en-US" dirty="0" smtClean="0"/>
              <a:t>常用的输出设备有显示器、打印机、绘图仪等。</a:t>
            </a:r>
            <a:endParaRPr lang="zh-CN" altLang="en-US" dirty="0"/>
          </a:p>
        </p:txBody>
      </p:sp>
    </p:spTree>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3599</TotalTime>
  <Words>1796</Words>
  <Application>Microsoft Macintosh PowerPoint</Application>
  <PresentationFormat>全屏显示(4:3)</PresentationFormat>
  <Paragraphs>292</Paragraphs>
  <Slides>35</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0</vt:i4>
      </vt:variant>
      <vt:variant>
        <vt:lpstr>幻灯片标题</vt:lpstr>
      </vt:variant>
      <vt:variant>
        <vt:i4>35</vt:i4>
      </vt:variant>
    </vt:vector>
  </HeadingPairs>
  <TitlesOfParts>
    <vt:vector size="45" baseType="lpstr">
      <vt:lpstr>Arial Black</vt:lpstr>
      <vt:lpstr>Calibri</vt:lpstr>
      <vt:lpstr>Tahoma</vt:lpstr>
      <vt:lpstr>Times New Roman</vt:lpstr>
      <vt:lpstr>Wingdings</vt:lpstr>
      <vt:lpstr>黑体</vt:lpstr>
      <vt:lpstr>宋体</vt:lpstr>
      <vt:lpstr>微软雅黑</vt:lpstr>
      <vt:lpstr>Arial</vt:lpstr>
      <vt:lpstr>Parallax</vt:lpstr>
      <vt:lpstr>PowerPoint 演示文稿</vt:lpstr>
      <vt:lpstr>一、计算机的基本结构</vt:lpstr>
      <vt:lpstr>运算器(ALU)</vt:lpstr>
      <vt:lpstr>控制器(Controller)</vt:lpstr>
      <vt:lpstr>存储器(Memory)</vt:lpstr>
      <vt:lpstr>内存地址和容量</vt:lpstr>
      <vt:lpstr>内存地址的对比理解</vt:lpstr>
      <vt:lpstr>输入设备</vt:lpstr>
      <vt:lpstr>输出设备</vt:lpstr>
      <vt:lpstr>二、计算机的工作原理 </vt:lpstr>
      <vt:lpstr>指令和指令系统(*)</vt:lpstr>
      <vt:lpstr>程序与程序设计</vt:lpstr>
      <vt:lpstr>三、计算机中数据的表示及运算 </vt:lpstr>
      <vt:lpstr>各类数据在计算机中的转换</vt:lpstr>
      <vt:lpstr>进位计数制</vt:lpstr>
      <vt:lpstr>R进制数的加权展开</vt:lpstr>
      <vt:lpstr>四种常用的进位计数制</vt:lpstr>
      <vt:lpstr>进位计数制的计算与转换</vt:lpstr>
      <vt:lpstr>任意进制转换为十进制</vt:lpstr>
      <vt:lpstr>十进制整数转换成二进制整数</vt:lpstr>
      <vt:lpstr>十进制整数转换成二进制整数</vt:lpstr>
      <vt:lpstr>2的低n次幂</vt:lpstr>
      <vt:lpstr>0-15的各进制表示</vt:lpstr>
      <vt:lpstr>0-15的各进制表示</vt:lpstr>
      <vt:lpstr>近权累加法</vt:lpstr>
      <vt:lpstr>二进制与八进制间的转换</vt:lpstr>
      <vt:lpstr>二进制与十六进制间的转换</vt:lpstr>
      <vt:lpstr>真值与机器数</vt:lpstr>
      <vt:lpstr>原码的实现</vt:lpstr>
      <vt:lpstr>模的概念</vt:lpstr>
      <vt:lpstr>补码的原理</vt:lpstr>
      <vt:lpstr>补码的实现</vt:lpstr>
      <vt:lpstr>补码的简便转换规则</vt:lpstr>
      <vt:lpstr>补码的计算示例</vt:lpstr>
      <vt:lpstr>补码的计算示例</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夏小俊</dc:creator>
  <cp:lastModifiedBy>Microsoft Office 用户</cp:lastModifiedBy>
  <cp:revision>539</cp:revision>
  <dcterms:created xsi:type="dcterms:W3CDTF">2013-01-10T14:11:19Z</dcterms:created>
  <dcterms:modified xsi:type="dcterms:W3CDTF">2017-09-24T16:08:19Z</dcterms:modified>
</cp:coreProperties>
</file>