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handoutMasterIdLst>
    <p:handoutMasterId r:id="rId112"/>
  </p:handoutMasterIdLst>
  <p:sldIdLst>
    <p:sldId id="292" r:id="rId2"/>
    <p:sldId id="288" r:id="rId3"/>
    <p:sldId id="290" r:id="rId4"/>
    <p:sldId id="291" r:id="rId5"/>
    <p:sldId id="258" r:id="rId6"/>
    <p:sldId id="259" r:id="rId7"/>
    <p:sldId id="261" r:id="rId8"/>
    <p:sldId id="262" r:id="rId9"/>
    <p:sldId id="263" r:id="rId10"/>
    <p:sldId id="264" r:id="rId11"/>
    <p:sldId id="260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7" r:id="rId23"/>
    <p:sldId id="276" r:id="rId24"/>
    <p:sldId id="282" r:id="rId25"/>
    <p:sldId id="278" r:id="rId26"/>
    <p:sldId id="279" r:id="rId27"/>
    <p:sldId id="281" r:id="rId28"/>
    <p:sldId id="283" r:id="rId29"/>
    <p:sldId id="284" r:id="rId30"/>
    <p:sldId id="285" r:id="rId31"/>
    <p:sldId id="286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45" r:id="rId83"/>
    <p:sldId id="346" r:id="rId84"/>
    <p:sldId id="347" r:id="rId85"/>
    <p:sldId id="348" r:id="rId86"/>
    <p:sldId id="350" r:id="rId87"/>
    <p:sldId id="351" r:id="rId88"/>
    <p:sldId id="352" r:id="rId89"/>
    <p:sldId id="353" r:id="rId90"/>
    <p:sldId id="354" r:id="rId91"/>
    <p:sldId id="355" r:id="rId92"/>
    <p:sldId id="356" r:id="rId93"/>
    <p:sldId id="357" r:id="rId94"/>
    <p:sldId id="358" r:id="rId95"/>
    <p:sldId id="359" r:id="rId96"/>
    <p:sldId id="360" r:id="rId97"/>
    <p:sldId id="361" r:id="rId98"/>
    <p:sldId id="362" r:id="rId99"/>
    <p:sldId id="363" r:id="rId100"/>
    <p:sldId id="364" r:id="rId101"/>
    <p:sldId id="365" r:id="rId102"/>
    <p:sldId id="366" r:id="rId103"/>
    <p:sldId id="367" r:id="rId104"/>
    <p:sldId id="368" r:id="rId105"/>
    <p:sldId id="369" r:id="rId106"/>
    <p:sldId id="370" r:id="rId107"/>
    <p:sldId id="371" r:id="rId108"/>
    <p:sldId id="372" r:id="rId109"/>
    <p:sldId id="373" r:id="rId110"/>
    <p:sldId id="374" r:id="rId1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E576FB-B118-47D0-984A-56B0B3730734}">
          <p14:sldIdLst>
            <p14:sldId id="292"/>
            <p14:sldId id="288"/>
            <p14:sldId id="290"/>
            <p14:sldId id="291"/>
            <p14:sldId id="258"/>
            <p14:sldId id="259"/>
            <p14:sldId id="261"/>
            <p14:sldId id="262"/>
            <p14:sldId id="263"/>
            <p14:sldId id="264"/>
            <p14:sldId id="260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7"/>
            <p14:sldId id="276"/>
            <p14:sldId id="282"/>
            <p14:sldId id="278"/>
            <p14:sldId id="279"/>
            <p14:sldId id="281"/>
            <p14:sldId id="283"/>
            <p14:sldId id="284"/>
            <p14:sldId id="285"/>
            <p14:sldId id="286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94751" autoAdjust="0"/>
  </p:normalViewPr>
  <p:slideViewPr>
    <p:cSldViewPr snapToGrid="0">
      <p:cViewPr>
        <p:scale>
          <a:sx n="75" d="100"/>
          <a:sy n="75" d="100"/>
        </p:scale>
        <p:origin x="2168" y="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92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slide" Target="slides/slide109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slide" Target="slides/slide110.xml"/><Relationship Id="rId112" Type="http://schemas.openxmlformats.org/officeDocument/2006/relationships/handoutMaster" Target="handoutMasters/handoutMaster1.xml"/><Relationship Id="rId113" Type="http://schemas.openxmlformats.org/officeDocument/2006/relationships/presProps" Target="presProps.xml"/><Relationship Id="rId114" Type="http://schemas.openxmlformats.org/officeDocument/2006/relationships/viewProps" Target="viewProps.xml"/><Relationship Id="rId115" Type="http://schemas.openxmlformats.org/officeDocument/2006/relationships/theme" Target="theme/theme1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1DC51-A65B-7D4B-BABF-13D96A0CC633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5204B140-AA7B-EA40-9009-F111BC2972F8}">
      <dgm:prSet custT="1"/>
      <dgm:spPr/>
      <dgm:t>
        <a:bodyPr/>
        <a:lstStyle/>
        <a:p>
          <a:pPr rtl="0"/>
          <a:r>
            <a:rPr lang="zh-CN" altLang="en-US" sz="2800" dirty="0" smtClean="0">
              <a:latin typeface="+mj-ea"/>
              <a:ea typeface="+mj-ea"/>
            </a:rPr>
            <a:t>流程图</a:t>
          </a:r>
          <a:endParaRPr lang="zh-CN" altLang="en-US" sz="2800" dirty="0">
            <a:latin typeface="+mj-ea"/>
            <a:ea typeface="+mj-ea"/>
          </a:endParaRPr>
        </a:p>
      </dgm:t>
    </dgm:pt>
    <dgm:pt modelId="{D636AA6B-A42E-854D-BD6E-2DC6E86F4557}" type="parTrans" cxnId="{E07BCCC9-EC38-7A43-A0A1-6B950FE78D4E}">
      <dgm:prSet/>
      <dgm:spPr/>
      <dgm:t>
        <a:bodyPr/>
        <a:lstStyle/>
        <a:p>
          <a:endParaRPr lang="zh-CN" altLang="en-US"/>
        </a:p>
      </dgm:t>
    </dgm:pt>
    <dgm:pt modelId="{22092E0E-4F26-4844-879E-2A47D8EF5CDE}" type="sibTrans" cxnId="{E07BCCC9-EC38-7A43-A0A1-6B950FE78D4E}">
      <dgm:prSet/>
      <dgm:spPr/>
      <dgm:t>
        <a:bodyPr/>
        <a:lstStyle/>
        <a:p>
          <a:endParaRPr lang="zh-CN" altLang="en-US"/>
        </a:p>
      </dgm:t>
    </dgm:pt>
    <dgm:pt modelId="{748014DE-E63D-7C4D-9E87-E65DC31DC491}">
      <dgm:prSet custT="1"/>
      <dgm:spPr/>
      <dgm:t>
        <a:bodyPr/>
        <a:lstStyle/>
        <a:p>
          <a:pPr rtl="0"/>
          <a:r>
            <a:rPr lang="en-US" altLang="zh-TW" sz="2800" dirty="0" smtClean="0">
              <a:latin typeface="+mj-ea"/>
              <a:ea typeface="+mj-ea"/>
            </a:rPr>
            <a:t>N/S</a:t>
          </a:r>
          <a:r>
            <a:rPr lang="zh-TW" altLang="en-US" sz="2800" dirty="0" smtClean="0">
              <a:latin typeface="+mj-ea"/>
              <a:ea typeface="+mj-ea"/>
            </a:rPr>
            <a:t>图</a:t>
          </a:r>
          <a:endParaRPr lang="zh-TW" altLang="en-US" sz="2800" dirty="0">
            <a:latin typeface="+mj-ea"/>
            <a:ea typeface="+mj-ea"/>
          </a:endParaRPr>
        </a:p>
      </dgm:t>
    </dgm:pt>
    <dgm:pt modelId="{ED8C96D1-2C90-E649-A5D5-233216169689}" type="parTrans" cxnId="{0ADA1B38-9131-A142-9297-4E46C8244CB7}">
      <dgm:prSet/>
      <dgm:spPr/>
      <dgm:t>
        <a:bodyPr/>
        <a:lstStyle/>
        <a:p>
          <a:endParaRPr lang="zh-CN" altLang="en-US"/>
        </a:p>
      </dgm:t>
    </dgm:pt>
    <dgm:pt modelId="{84372B3F-45D7-9543-8801-AD341C2C8F93}" type="sibTrans" cxnId="{0ADA1B38-9131-A142-9297-4E46C8244CB7}">
      <dgm:prSet/>
      <dgm:spPr/>
      <dgm:t>
        <a:bodyPr/>
        <a:lstStyle/>
        <a:p>
          <a:endParaRPr lang="zh-CN" altLang="en-US"/>
        </a:p>
      </dgm:t>
    </dgm:pt>
    <dgm:pt modelId="{B942C97D-DF1E-EB48-9ED6-FFA4A690BAF3}">
      <dgm:prSet custT="1"/>
      <dgm:spPr/>
      <dgm:t>
        <a:bodyPr/>
        <a:lstStyle/>
        <a:p>
          <a:pPr rtl="0"/>
          <a:r>
            <a:rPr lang="zh-CN" altLang="en-US" sz="2800" dirty="0" smtClean="0">
              <a:latin typeface="+mj-ea"/>
              <a:ea typeface="+mj-ea"/>
            </a:rPr>
            <a:t>自然语言</a:t>
          </a:r>
          <a:endParaRPr lang="zh-CN" altLang="en-US" sz="2800" dirty="0">
            <a:latin typeface="+mj-ea"/>
            <a:ea typeface="+mj-ea"/>
          </a:endParaRPr>
        </a:p>
      </dgm:t>
    </dgm:pt>
    <dgm:pt modelId="{B08BC8AB-2ADB-E042-B101-3F991A905A83}" type="parTrans" cxnId="{9BF0C41A-1FE2-6649-9EA9-22C9CF9B7E7A}">
      <dgm:prSet/>
      <dgm:spPr/>
      <dgm:t>
        <a:bodyPr/>
        <a:lstStyle/>
        <a:p>
          <a:endParaRPr lang="zh-CN" altLang="en-US"/>
        </a:p>
      </dgm:t>
    </dgm:pt>
    <dgm:pt modelId="{DC0BF190-26D2-9444-AAB1-9B176864895F}" type="sibTrans" cxnId="{9BF0C41A-1FE2-6649-9EA9-22C9CF9B7E7A}">
      <dgm:prSet/>
      <dgm:spPr/>
      <dgm:t>
        <a:bodyPr/>
        <a:lstStyle/>
        <a:p>
          <a:endParaRPr lang="zh-CN" altLang="en-US"/>
        </a:p>
      </dgm:t>
    </dgm:pt>
    <dgm:pt modelId="{3D13D568-2B99-1F43-AC15-577FDA0857DD}">
      <dgm:prSet custT="1"/>
      <dgm:spPr/>
      <dgm:t>
        <a:bodyPr/>
        <a:lstStyle/>
        <a:p>
          <a:pPr rtl="0"/>
          <a:r>
            <a:rPr lang="zh-CN" altLang="en-US" sz="2800" dirty="0" smtClean="0">
              <a:latin typeface="+mj-ea"/>
              <a:ea typeface="+mj-ea"/>
            </a:rPr>
            <a:t>类计算机语言</a:t>
          </a:r>
          <a:endParaRPr lang="zh-CN" altLang="en-US" sz="2800" dirty="0">
            <a:latin typeface="+mj-ea"/>
            <a:ea typeface="+mj-ea"/>
          </a:endParaRPr>
        </a:p>
      </dgm:t>
    </dgm:pt>
    <dgm:pt modelId="{0E285719-4C40-4D42-B65C-FD5C54000960}" type="parTrans" cxnId="{83D479F2-7BA6-8D4B-91B3-E537998C6722}">
      <dgm:prSet/>
      <dgm:spPr/>
      <dgm:t>
        <a:bodyPr/>
        <a:lstStyle/>
        <a:p>
          <a:endParaRPr lang="zh-CN" altLang="en-US"/>
        </a:p>
      </dgm:t>
    </dgm:pt>
    <dgm:pt modelId="{90D13BDF-432F-134A-BA08-3DB26405BF3B}" type="sibTrans" cxnId="{83D479F2-7BA6-8D4B-91B3-E537998C6722}">
      <dgm:prSet/>
      <dgm:spPr/>
      <dgm:t>
        <a:bodyPr/>
        <a:lstStyle/>
        <a:p>
          <a:endParaRPr lang="zh-CN" altLang="en-US"/>
        </a:p>
      </dgm:t>
    </dgm:pt>
    <dgm:pt modelId="{B6AE1478-E3E8-B84A-A470-6B8B7C618FAB}">
      <dgm:prSet custT="1"/>
      <dgm:spPr/>
      <dgm:t>
        <a:bodyPr/>
        <a:lstStyle/>
        <a:p>
          <a:pPr rtl="0"/>
          <a:r>
            <a:rPr lang="zh-CN" altLang="en-US" sz="2800" dirty="0" smtClean="0">
              <a:latin typeface="+mj-ea"/>
              <a:ea typeface="+mj-ea"/>
            </a:rPr>
            <a:t>程序语言</a:t>
          </a:r>
          <a:endParaRPr lang="zh-CN" altLang="en-US" sz="2800" dirty="0">
            <a:latin typeface="+mj-ea"/>
            <a:ea typeface="+mj-ea"/>
          </a:endParaRPr>
        </a:p>
      </dgm:t>
    </dgm:pt>
    <dgm:pt modelId="{3F8727CC-B25F-7C49-B11B-4E78CA0BACA4}" type="parTrans" cxnId="{6FE613C1-72BE-4148-B166-AB695E21B0DF}">
      <dgm:prSet/>
      <dgm:spPr/>
      <dgm:t>
        <a:bodyPr/>
        <a:lstStyle/>
        <a:p>
          <a:endParaRPr lang="zh-CN" altLang="en-US"/>
        </a:p>
      </dgm:t>
    </dgm:pt>
    <dgm:pt modelId="{7BF49FFC-07DF-9849-B6A3-C8781D86ECE5}" type="sibTrans" cxnId="{6FE613C1-72BE-4148-B166-AB695E21B0DF}">
      <dgm:prSet/>
      <dgm:spPr/>
      <dgm:t>
        <a:bodyPr/>
        <a:lstStyle/>
        <a:p>
          <a:endParaRPr lang="zh-CN" altLang="en-US"/>
        </a:p>
      </dgm:t>
    </dgm:pt>
    <dgm:pt modelId="{B9CD112F-7C27-2D48-8B34-1B34EE598880}" type="pres">
      <dgm:prSet presAssocID="{8941DC51-A65B-7D4B-BABF-13D96A0CC63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94B3FFD-54EB-4746-8F7F-047BF8596E61}" type="pres">
      <dgm:prSet presAssocID="{B6AE1478-E3E8-B84A-A470-6B8B7C618FAB}" presName="boxAndChildren" presStyleCnt="0"/>
      <dgm:spPr/>
    </dgm:pt>
    <dgm:pt modelId="{EFF2B807-7BA9-954F-8FD2-EB2548C602F7}" type="pres">
      <dgm:prSet presAssocID="{B6AE1478-E3E8-B84A-A470-6B8B7C618FAB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19911A9B-0EB2-0542-A4B4-006BA57EDBBD}" type="pres">
      <dgm:prSet presAssocID="{90D13BDF-432F-134A-BA08-3DB26405BF3B}" presName="sp" presStyleCnt="0"/>
      <dgm:spPr/>
    </dgm:pt>
    <dgm:pt modelId="{3F5BF68D-0B79-F044-918E-6C052A8FD21C}" type="pres">
      <dgm:prSet presAssocID="{3D13D568-2B99-1F43-AC15-577FDA0857DD}" presName="arrowAndChildren" presStyleCnt="0"/>
      <dgm:spPr/>
    </dgm:pt>
    <dgm:pt modelId="{FDA14961-60EC-C949-ADD5-C39E7861E203}" type="pres">
      <dgm:prSet presAssocID="{3D13D568-2B99-1F43-AC15-577FDA0857DD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E149DC72-269A-2C4A-8DD8-08CC008E9F05}" type="pres">
      <dgm:prSet presAssocID="{DC0BF190-26D2-9444-AAB1-9B176864895F}" presName="sp" presStyleCnt="0"/>
      <dgm:spPr/>
    </dgm:pt>
    <dgm:pt modelId="{AE3791DF-7328-484D-9799-1476AE22CAF9}" type="pres">
      <dgm:prSet presAssocID="{B942C97D-DF1E-EB48-9ED6-FFA4A690BAF3}" presName="arrowAndChildren" presStyleCnt="0"/>
      <dgm:spPr/>
    </dgm:pt>
    <dgm:pt modelId="{EA8AFEAD-94BC-C54E-A6B7-5809C24B974B}" type="pres">
      <dgm:prSet presAssocID="{B942C97D-DF1E-EB48-9ED6-FFA4A690BAF3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082E5EA0-816A-0343-B6FC-831A4A1D72EE}" type="pres">
      <dgm:prSet presAssocID="{84372B3F-45D7-9543-8801-AD341C2C8F93}" presName="sp" presStyleCnt="0"/>
      <dgm:spPr/>
    </dgm:pt>
    <dgm:pt modelId="{7DAAC8B2-0DCD-104A-AA12-34E715A220E6}" type="pres">
      <dgm:prSet presAssocID="{748014DE-E63D-7C4D-9E87-E65DC31DC491}" presName="arrowAndChildren" presStyleCnt="0"/>
      <dgm:spPr/>
    </dgm:pt>
    <dgm:pt modelId="{94ADF987-7A46-C14E-AF76-2EAEF6C4AC90}" type="pres">
      <dgm:prSet presAssocID="{748014DE-E63D-7C4D-9E87-E65DC31DC491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E9AEBB3C-E35B-694C-A3D7-5F9FBD9E8DD7}" type="pres">
      <dgm:prSet presAssocID="{22092E0E-4F26-4844-879E-2A47D8EF5CDE}" presName="sp" presStyleCnt="0"/>
      <dgm:spPr/>
    </dgm:pt>
    <dgm:pt modelId="{876D1F61-414A-874E-B973-9676CF78D838}" type="pres">
      <dgm:prSet presAssocID="{5204B140-AA7B-EA40-9009-F111BC2972F8}" presName="arrowAndChildren" presStyleCnt="0"/>
      <dgm:spPr/>
    </dgm:pt>
    <dgm:pt modelId="{BDF06576-4E2F-EF4A-804D-E486A09C377E}" type="pres">
      <dgm:prSet presAssocID="{5204B140-AA7B-EA40-9009-F111BC2972F8}" presName="parentTextArrow" presStyleLbl="node1" presStyleIdx="4" presStyleCnt="5" custLinFactNeighborY="-26398"/>
      <dgm:spPr/>
      <dgm:t>
        <a:bodyPr/>
        <a:lstStyle/>
        <a:p>
          <a:endParaRPr lang="zh-CN" altLang="en-US"/>
        </a:p>
      </dgm:t>
    </dgm:pt>
  </dgm:ptLst>
  <dgm:cxnLst>
    <dgm:cxn modelId="{96CA4A47-98E5-D34E-B3D0-E671CC20337B}" type="presOf" srcId="{B6AE1478-E3E8-B84A-A470-6B8B7C618FAB}" destId="{EFF2B807-7BA9-954F-8FD2-EB2548C602F7}" srcOrd="0" destOrd="0" presId="urn:microsoft.com/office/officeart/2005/8/layout/process4"/>
    <dgm:cxn modelId="{6FE613C1-72BE-4148-B166-AB695E21B0DF}" srcId="{8941DC51-A65B-7D4B-BABF-13D96A0CC633}" destId="{B6AE1478-E3E8-B84A-A470-6B8B7C618FAB}" srcOrd="4" destOrd="0" parTransId="{3F8727CC-B25F-7C49-B11B-4E78CA0BACA4}" sibTransId="{7BF49FFC-07DF-9849-B6A3-C8781D86ECE5}"/>
    <dgm:cxn modelId="{83D479F2-7BA6-8D4B-91B3-E537998C6722}" srcId="{8941DC51-A65B-7D4B-BABF-13D96A0CC633}" destId="{3D13D568-2B99-1F43-AC15-577FDA0857DD}" srcOrd="3" destOrd="0" parTransId="{0E285719-4C40-4D42-B65C-FD5C54000960}" sibTransId="{90D13BDF-432F-134A-BA08-3DB26405BF3B}"/>
    <dgm:cxn modelId="{96EC6D14-7142-EC41-B595-A9D36CE219A2}" type="presOf" srcId="{B942C97D-DF1E-EB48-9ED6-FFA4A690BAF3}" destId="{EA8AFEAD-94BC-C54E-A6B7-5809C24B974B}" srcOrd="0" destOrd="0" presId="urn:microsoft.com/office/officeart/2005/8/layout/process4"/>
    <dgm:cxn modelId="{0ADA1B38-9131-A142-9297-4E46C8244CB7}" srcId="{8941DC51-A65B-7D4B-BABF-13D96A0CC633}" destId="{748014DE-E63D-7C4D-9E87-E65DC31DC491}" srcOrd="1" destOrd="0" parTransId="{ED8C96D1-2C90-E649-A5D5-233216169689}" sibTransId="{84372B3F-45D7-9543-8801-AD341C2C8F93}"/>
    <dgm:cxn modelId="{FD1A071C-EEF4-1D42-AFB6-811F18B83501}" type="presOf" srcId="{5204B140-AA7B-EA40-9009-F111BC2972F8}" destId="{BDF06576-4E2F-EF4A-804D-E486A09C377E}" srcOrd="0" destOrd="0" presId="urn:microsoft.com/office/officeart/2005/8/layout/process4"/>
    <dgm:cxn modelId="{5D275A6F-40C8-9F44-A44D-64E848873466}" type="presOf" srcId="{3D13D568-2B99-1F43-AC15-577FDA0857DD}" destId="{FDA14961-60EC-C949-ADD5-C39E7861E203}" srcOrd="0" destOrd="0" presId="urn:microsoft.com/office/officeart/2005/8/layout/process4"/>
    <dgm:cxn modelId="{D37D252F-C42B-874C-954E-4C89E09AFA14}" type="presOf" srcId="{8941DC51-A65B-7D4B-BABF-13D96A0CC633}" destId="{B9CD112F-7C27-2D48-8B34-1B34EE598880}" srcOrd="0" destOrd="0" presId="urn:microsoft.com/office/officeart/2005/8/layout/process4"/>
    <dgm:cxn modelId="{9A411D24-C7B0-464A-A393-3C867749D39A}" type="presOf" srcId="{748014DE-E63D-7C4D-9E87-E65DC31DC491}" destId="{94ADF987-7A46-C14E-AF76-2EAEF6C4AC90}" srcOrd="0" destOrd="0" presId="urn:microsoft.com/office/officeart/2005/8/layout/process4"/>
    <dgm:cxn modelId="{E07BCCC9-EC38-7A43-A0A1-6B950FE78D4E}" srcId="{8941DC51-A65B-7D4B-BABF-13D96A0CC633}" destId="{5204B140-AA7B-EA40-9009-F111BC2972F8}" srcOrd="0" destOrd="0" parTransId="{D636AA6B-A42E-854D-BD6E-2DC6E86F4557}" sibTransId="{22092E0E-4F26-4844-879E-2A47D8EF5CDE}"/>
    <dgm:cxn modelId="{9BF0C41A-1FE2-6649-9EA9-22C9CF9B7E7A}" srcId="{8941DC51-A65B-7D4B-BABF-13D96A0CC633}" destId="{B942C97D-DF1E-EB48-9ED6-FFA4A690BAF3}" srcOrd="2" destOrd="0" parTransId="{B08BC8AB-2ADB-E042-B101-3F991A905A83}" sibTransId="{DC0BF190-26D2-9444-AAB1-9B176864895F}"/>
    <dgm:cxn modelId="{1F6D86BA-06A2-4548-A1F5-22744CEE9FEC}" type="presParOf" srcId="{B9CD112F-7C27-2D48-8B34-1B34EE598880}" destId="{294B3FFD-54EB-4746-8F7F-047BF8596E61}" srcOrd="0" destOrd="0" presId="urn:microsoft.com/office/officeart/2005/8/layout/process4"/>
    <dgm:cxn modelId="{A707311F-09D4-DA44-901A-15476812F7AE}" type="presParOf" srcId="{294B3FFD-54EB-4746-8F7F-047BF8596E61}" destId="{EFF2B807-7BA9-954F-8FD2-EB2548C602F7}" srcOrd="0" destOrd="0" presId="urn:microsoft.com/office/officeart/2005/8/layout/process4"/>
    <dgm:cxn modelId="{21B0DFFB-205E-F044-B603-6225A1DB681C}" type="presParOf" srcId="{B9CD112F-7C27-2D48-8B34-1B34EE598880}" destId="{19911A9B-0EB2-0542-A4B4-006BA57EDBBD}" srcOrd="1" destOrd="0" presId="urn:microsoft.com/office/officeart/2005/8/layout/process4"/>
    <dgm:cxn modelId="{0FE18880-DAF5-C441-BE07-9B53BDD2C9C6}" type="presParOf" srcId="{B9CD112F-7C27-2D48-8B34-1B34EE598880}" destId="{3F5BF68D-0B79-F044-918E-6C052A8FD21C}" srcOrd="2" destOrd="0" presId="urn:microsoft.com/office/officeart/2005/8/layout/process4"/>
    <dgm:cxn modelId="{3ABC9E68-696A-FC41-A4F9-70E92DB4DC06}" type="presParOf" srcId="{3F5BF68D-0B79-F044-918E-6C052A8FD21C}" destId="{FDA14961-60EC-C949-ADD5-C39E7861E203}" srcOrd="0" destOrd="0" presId="urn:microsoft.com/office/officeart/2005/8/layout/process4"/>
    <dgm:cxn modelId="{17E3995A-F7EB-314E-A1B8-FEBCF5976865}" type="presParOf" srcId="{B9CD112F-7C27-2D48-8B34-1B34EE598880}" destId="{E149DC72-269A-2C4A-8DD8-08CC008E9F05}" srcOrd="3" destOrd="0" presId="urn:microsoft.com/office/officeart/2005/8/layout/process4"/>
    <dgm:cxn modelId="{CE4FD16D-4745-1F48-B742-9ACD07C17DA3}" type="presParOf" srcId="{B9CD112F-7C27-2D48-8B34-1B34EE598880}" destId="{AE3791DF-7328-484D-9799-1476AE22CAF9}" srcOrd="4" destOrd="0" presId="urn:microsoft.com/office/officeart/2005/8/layout/process4"/>
    <dgm:cxn modelId="{47714D0E-B492-9A49-90E9-0EACE74AED68}" type="presParOf" srcId="{AE3791DF-7328-484D-9799-1476AE22CAF9}" destId="{EA8AFEAD-94BC-C54E-A6B7-5809C24B974B}" srcOrd="0" destOrd="0" presId="urn:microsoft.com/office/officeart/2005/8/layout/process4"/>
    <dgm:cxn modelId="{CDC9C19E-792F-D148-81B3-04583CA04725}" type="presParOf" srcId="{B9CD112F-7C27-2D48-8B34-1B34EE598880}" destId="{082E5EA0-816A-0343-B6FC-831A4A1D72EE}" srcOrd="5" destOrd="0" presId="urn:microsoft.com/office/officeart/2005/8/layout/process4"/>
    <dgm:cxn modelId="{06257921-CD9F-3748-9BF9-F571AC78B5E2}" type="presParOf" srcId="{B9CD112F-7C27-2D48-8B34-1B34EE598880}" destId="{7DAAC8B2-0DCD-104A-AA12-34E715A220E6}" srcOrd="6" destOrd="0" presId="urn:microsoft.com/office/officeart/2005/8/layout/process4"/>
    <dgm:cxn modelId="{86CDE76C-6FA4-8C46-8C88-15959C28969C}" type="presParOf" srcId="{7DAAC8B2-0DCD-104A-AA12-34E715A220E6}" destId="{94ADF987-7A46-C14E-AF76-2EAEF6C4AC90}" srcOrd="0" destOrd="0" presId="urn:microsoft.com/office/officeart/2005/8/layout/process4"/>
    <dgm:cxn modelId="{0E7870E2-170F-9A4E-AF16-885927F9FD7E}" type="presParOf" srcId="{B9CD112F-7C27-2D48-8B34-1B34EE598880}" destId="{E9AEBB3C-E35B-694C-A3D7-5F9FBD9E8DD7}" srcOrd="7" destOrd="0" presId="urn:microsoft.com/office/officeart/2005/8/layout/process4"/>
    <dgm:cxn modelId="{4D633019-448B-E643-8AC2-FA9A65813D58}" type="presParOf" srcId="{B9CD112F-7C27-2D48-8B34-1B34EE598880}" destId="{876D1F61-414A-874E-B973-9676CF78D838}" srcOrd="8" destOrd="0" presId="urn:microsoft.com/office/officeart/2005/8/layout/process4"/>
    <dgm:cxn modelId="{E1C1A9A1-A51A-3C48-AA07-F1F1F46D9B55}" type="presParOf" srcId="{876D1F61-414A-874E-B973-9676CF78D838}" destId="{BDF06576-4E2F-EF4A-804D-E486A09C377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72463F-D5CA-4414-82FB-9E8635AAC2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FBDD3A-CAEA-4A30-A9CB-4C502FBB5826}">
      <dgm:prSet custT="1"/>
      <dgm:spPr/>
      <dgm:t>
        <a:bodyPr/>
        <a:lstStyle/>
        <a:p>
          <a:pPr rtl="0"/>
          <a:r>
            <a:rPr lang="en-US" altLang="zh-CN" sz="3200" dirty="0" smtClean="0">
              <a:latin typeface="微软雅黑"/>
              <a:ea typeface="微软雅黑"/>
              <a:cs typeface="微软雅黑"/>
            </a:rPr>
            <a:t>w</a:t>
          </a:r>
          <a:r>
            <a:rPr lang="en-US" sz="3200" dirty="0" smtClean="0">
              <a:latin typeface="微软雅黑"/>
              <a:ea typeface="微软雅黑"/>
              <a:cs typeface="微软雅黑"/>
            </a:rPr>
            <a:t>hile</a:t>
          </a:r>
          <a:r>
            <a:rPr lang="zh-CN" sz="3200" dirty="0" smtClean="0">
              <a:latin typeface="微软雅黑"/>
              <a:ea typeface="微软雅黑"/>
              <a:cs typeface="微软雅黑"/>
            </a:rPr>
            <a:t>语句</a:t>
          </a:r>
          <a:endParaRPr lang="en-US" sz="3200" dirty="0">
            <a:latin typeface="微软雅黑"/>
            <a:ea typeface="微软雅黑"/>
            <a:cs typeface="微软雅黑"/>
          </a:endParaRPr>
        </a:p>
      </dgm:t>
    </dgm:pt>
    <dgm:pt modelId="{FDFF41A7-A117-43BC-A817-6F55B2327213}" type="parTrans" cxnId="{ECC7FF14-6725-4F18-8E3F-58C3A46DED17}">
      <dgm:prSet/>
      <dgm:spPr/>
      <dgm:t>
        <a:bodyPr/>
        <a:lstStyle/>
        <a:p>
          <a:endParaRPr lang="zh-CN" altLang="en-US"/>
        </a:p>
      </dgm:t>
    </dgm:pt>
    <dgm:pt modelId="{B213D6FB-C594-441B-B93B-BB27EA2B7EFB}" type="sibTrans" cxnId="{ECC7FF14-6725-4F18-8E3F-58C3A46DED17}">
      <dgm:prSet/>
      <dgm:spPr/>
      <dgm:t>
        <a:bodyPr/>
        <a:lstStyle/>
        <a:p>
          <a:endParaRPr lang="zh-CN" altLang="en-US"/>
        </a:p>
      </dgm:t>
    </dgm:pt>
    <dgm:pt modelId="{76B9648C-8218-48C1-9912-20FB6AC044D7}">
      <dgm:prSet custT="1"/>
      <dgm:spPr/>
      <dgm:t>
        <a:bodyPr/>
        <a:lstStyle/>
        <a:p>
          <a:pPr rtl="0"/>
          <a:r>
            <a:rPr lang="en-US" sz="3200" dirty="0" smtClean="0">
              <a:latin typeface="微软雅黑"/>
              <a:ea typeface="微软雅黑"/>
              <a:cs typeface="微软雅黑"/>
            </a:rPr>
            <a:t>do-while</a:t>
          </a:r>
          <a:r>
            <a:rPr lang="zh-CN" sz="3200" dirty="0" smtClean="0">
              <a:latin typeface="微软雅黑"/>
              <a:ea typeface="微软雅黑"/>
              <a:cs typeface="微软雅黑"/>
            </a:rPr>
            <a:t>语句</a:t>
          </a:r>
          <a:endParaRPr lang="en-US" sz="3200" dirty="0">
            <a:latin typeface="微软雅黑"/>
            <a:ea typeface="微软雅黑"/>
            <a:cs typeface="微软雅黑"/>
          </a:endParaRPr>
        </a:p>
      </dgm:t>
    </dgm:pt>
    <dgm:pt modelId="{DCF80ED3-D8EE-47E5-8E47-E64695BA8DE5}" type="parTrans" cxnId="{B4F1CBCE-0C2F-48B1-8D79-7E551C970709}">
      <dgm:prSet/>
      <dgm:spPr/>
      <dgm:t>
        <a:bodyPr/>
        <a:lstStyle/>
        <a:p>
          <a:endParaRPr lang="zh-CN" altLang="en-US"/>
        </a:p>
      </dgm:t>
    </dgm:pt>
    <dgm:pt modelId="{20969CBE-C56A-4CF2-BB5E-F57C2D8ED0C2}" type="sibTrans" cxnId="{B4F1CBCE-0C2F-48B1-8D79-7E551C970709}">
      <dgm:prSet/>
      <dgm:spPr/>
      <dgm:t>
        <a:bodyPr/>
        <a:lstStyle/>
        <a:p>
          <a:endParaRPr lang="zh-CN" altLang="en-US"/>
        </a:p>
      </dgm:t>
    </dgm:pt>
    <dgm:pt modelId="{3B1C9A23-CC47-45D2-8F2A-C1D57A33161D}">
      <dgm:prSet custT="1"/>
      <dgm:spPr/>
      <dgm:t>
        <a:bodyPr/>
        <a:lstStyle/>
        <a:p>
          <a:pPr rtl="0"/>
          <a:r>
            <a:rPr lang="en-US" sz="3200" dirty="0" smtClean="0">
              <a:latin typeface="微软雅黑"/>
              <a:ea typeface="微软雅黑"/>
              <a:cs typeface="微软雅黑"/>
            </a:rPr>
            <a:t>for</a:t>
          </a:r>
          <a:r>
            <a:rPr lang="zh-CN" sz="3200" dirty="0" smtClean="0">
              <a:latin typeface="微软雅黑"/>
              <a:ea typeface="微软雅黑"/>
              <a:cs typeface="微软雅黑"/>
            </a:rPr>
            <a:t>语句</a:t>
          </a:r>
          <a:endParaRPr lang="en-US" sz="3200" dirty="0">
            <a:latin typeface="微软雅黑"/>
            <a:ea typeface="微软雅黑"/>
            <a:cs typeface="微软雅黑"/>
          </a:endParaRPr>
        </a:p>
      </dgm:t>
    </dgm:pt>
    <dgm:pt modelId="{B20D1EF3-09E6-477C-B9A1-11F7F0D643F9}" type="parTrans" cxnId="{5C5466F2-CA28-49E8-A7F8-D3FD976F327F}">
      <dgm:prSet/>
      <dgm:spPr/>
      <dgm:t>
        <a:bodyPr/>
        <a:lstStyle/>
        <a:p>
          <a:endParaRPr lang="zh-CN" altLang="en-US"/>
        </a:p>
      </dgm:t>
    </dgm:pt>
    <dgm:pt modelId="{B44BFCAE-CD15-4F3C-B761-3E95235B4792}" type="sibTrans" cxnId="{5C5466F2-CA28-49E8-A7F8-D3FD976F327F}">
      <dgm:prSet/>
      <dgm:spPr/>
      <dgm:t>
        <a:bodyPr/>
        <a:lstStyle/>
        <a:p>
          <a:endParaRPr lang="zh-CN" altLang="en-US"/>
        </a:p>
      </dgm:t>
    </dgm:pt>
    <dgm:pt modelId="{551E5E47-6A6B-4CAE-A7F6-AB3530D5A9A1}">
      <dgm:prSet custT="1"/>
      <dgm:spPr/>
      <dgm:t>
        <a:bodyPr/>
        <a:lstStyle/>
        <a:p>
          <a:pPr rtl="0"/>
          <a:r>
            <a:rPr lang="zh-CN" sz="3200" dirty="0" smtClean="0">
              <a:latin typeface="微软雅黑"/>
              <a:ea typeface="微软雅黑"/>
              <a:cs typeface="微软雅黑"/>
            </a:rPr>
            <a:t>循环的控制与嵌套</a:t>
          </a:r>
          <a:endParaRPr lang="en-US" sz="3200" dirty="0">
            <a:latin typeface="微软雅黑"/>
            <a:ea typeface="微软雅黑"/>
            <a:cs typeface="微软雅黑"/>
          </a:endParaRPr>
        </a:p>
      </dgm:t>
    </dgm:pt>
    <dgm:pt modelId="{20397E39-0984-48DF-A39A-1C911F9F147C}" type="parTrans" cxnId="{93411799-6197-430D-97A8-10B3F2C3C066}">
      <dgm:prSet/>
      <dgm:spPr/>
      <dgm:t>
        <a:bodyPr/>
        <a:lstStyle/>
        <a:p>
          <a:endParaRPr lang="zh-CN" altLang="en-US"/>
        </a:p>
      </dgm:t>
    </dgm:pt>
    <dgm:pt modelId="{B34D8D69-6D3A-4F6C-A0E1-99A494CE4DAF}" type="sibTrans" cxnId="{93411799-6197-430D-97A8-10B3F2C3C066}">
      <dgm:prSet/>
      <dgm:spPr/>
      <dgm:t>
        <a:bodyPr/>
        <a:lstStyle/>
        <a:p>
          <a:endParaRPr lang="zh-CN" altLang="en-US"/>
        </a:p>
      </dgm:t>
    </dgm:pt>
    <dgm:pt modelId="{B242A25C-33F4-4C9A-93FF-1A0FCC427BB6}">
      <dgm:prSet custT="1"/>
      <dgm:spPr/>
      <dgm:t>
        <a:bodyPr/>
        <a:lstStyle/>
        <a:p>
          <a:pPr rtl="0"/>
          <a:r>
            <a:rPr lang="zh-CN" altLang="en-US" sz="3200" dirty="0" smtClean="0">
              <a:latin typeface="微软雅黑"/>
              <a:ea typeface="微软雅黑"/>
              <a:cs typeface="微软雅黑"/>
            </a:rPr>
            <a:t>穷举和递推算法</a:t>
          </a:r>
          <a:endParaRPr lang="zh-CN" altLang="en-US" sz="3200" dirty="0">
            <a:latin typeface="微软雅黑"/>
            <a:ea typeface="微软雅黑"/>
            <a:cs typeface="微软雅黑"/>
          </a:endParaRPr>
        </a:p>
      </dgm:t>
    </dgm:pt>
    <dgm:pt modelId="{2F5468BF-E9E0-448A-82C4-D2187DB149A3}" type="parTrans" cxnId="{E01A2A4D-6B6E-468D-A017-58818E94E946}">
      <dgm:prSet/>
      <dgm:spPr/>
      <dgm:t>
        <a:bodyPr/>
        <a:lstStyle/>
        <a:p>
          <a:endParaRPr lang="zh-CN" altLang="en-US"/>
        </a:p>
      </dgm:t>
    </dgm:pt>
    <dgm:pt modelId="{BDDEDFD4-FCED-43BA-A5FD-E3744A89C26A}" type="sibTrans" cxnId="{E01A2A4D-6B6E-468D-A017-58818E94E946}">
      <dgm:prSet/>
      <dgm:spPr/>
      <dgm:t>
        <a:bodyPr/>
        <a:lstStyle/>
        <a:p>
          <a:endParaRPr lang="zh-CN" altLang="en-US"/>
        </a:p>
      </dgm:t>
    </dgm:pt>
    <dgm:pt modelId="{511BAFFF-E368-4FE4-A6E0-A96CBCEE7E02}" type="pres">
      <dgm:prSet presAssocID="{3672463F-D5CA-4414-82FB-9E8635AAC2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9ECF267-4B7B-4310-ABA3-A900052C563A}" type="pres">
      <dgm:prSet presAssocID="{04FBDD3A-CAEA-4A30-A9CB-4C502FBB5826}" presName="parentText" presStyleLbl="node1" presStyleIdx="0" presStyleCnt="5" custLinFactY="-18078" custLinFactNeighborX="19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017BE0-E5D3-48D2-8C61-0DB0A9BB56D3}" type="pres">
      <dgm:prSet presAssocID="{B213D6FB-C594-441B-B93B-BB27EA2B7EFB}" presName="spacer" presStyleCnt="0"/>
      <dgm:spPr/>
    </dgm:pt>
    <dgm:pt modelId="{7CD4D3EC-2748-4B5B-A561-3067029BCD57}" type="pres">
      <dgm:prSet presAssocID="{76B9648C-8218-48C1-9912-20FB6AC044D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1E01AC-AFD6-436E-B2D4-2EAB1569E574}" type="pres">
      <dgm:prSet presAssocID="{20969CBE-C56A-4CF2-BB5E-F57C2D8ED0C2}" presName="spacer" presStyleCnt="0"/>
      <dgm:spPr/>
    </dgm:pt>
    <dgm:pt modelId="{8D9764F2-321E-477E-8502-3F6049457A95}" type="pres">
      <dgm:prSet presAssocID="{3B1C9A23-CC47-45D2-8F2A-C1D57A33161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0C8C32-6DA2-4475-A3F7-0A339A95BE8E}" type="pres">
      <dgm:prSet presAssocID="{B44BFCAE-CD15-4F3C-B761-3E95235B4792}" presName="spacer" presStyleCnt="0"/>
      <dgm:spPr/>
    </dgm:pt>
    <dgm:pt modelId="{DFF3F810-B6DF-4284-B05E-9BC40E8B49C1}" type="pres">
      <dgm:prSet presAssocID="{551E5E47-6A6B-4CAE-A7F6-AB3530D5A9A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EE176F-FEF9-419A-8A01-3A3C5C22DBC6}" type="pres">
      <dgm:prSet presAssocID="{B34D8D69-6D3A-4F6C-A0E1-99A494CE4DAF}" presName="spacer" presStyleCnt="0"/>
      <dgm:spPr/>
    </dgm:pt>
    <dgm:pt modelId="{2184D9A2-BB5A-458F-8646-21E5D89FECD2}" type="pres">
      <dgm:prSet presAssocID="{B242A25C-33F4-4C9A-93FF-1A0FCC427BB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589D42B-BB8F-554A-B3B2-045EF821D3BF}" type="presOf" srcId="{3672463F-D5CA-4414-82FB-9E8635AAC24D}" destId="{511BAFFF-E368-4FE4-A6E0-A96CBCEE7E02}" srcOrd="0" destOrd="0" presId="urn:microsoft.com/office/officeart/2005/8/layout/vList2"/>
    <dgm:cxn modelId="{93411799-6197-430D-97A8-10B3F2C3C066}" srcId="{3672463F-D5CA-4414-82FB-9E8635AAC24D}" destId="{551E5E47-6A6B-4CAE-A7F6-AB3530D5A9A1}" srcOrd="3" destOrd="0" parTransId="{20397E39-0984-48DF-A39A-1C911F9F147C}" sibTransId="{B34D8D69-6D3A-4F6C-A0E1-99A494CE4DAF}"/>
    <dgm:cxn modelId="{ECC7FF14-6725-4F18-8E3F-58C3A46DED17}" srcId="{3672463F-D5CA-4414-82FB-9E8635AAC24D}" destId="{04FBDD3A-CAEA-4A30-A9CB-4C502FBB5826}" srcOrd="0" destOrd="0" parTransId="{FDFF41A7-A117-43BC-A817-6F55B2327213}" sibTransId="{B213D6FB-C594-441B-B93B-BB27EA2B7EFB}"/>
    <dgm:cxn modelId="{3EC417C5-1DFB-504F-98F5-AA380010B0A8}" type="presOf" srcId="{76B9648C-8218-48C1-9912-20FB6AC044D7}" destId="{7CD4D3EC-2748-4B5B-A561-3067029BCD57}" srcOrd="0" destOrd="0" presId="urn:microsoft.com/office/officeart/2005/8/layout/vList2"/>
    <dgm:cxn modelId="{766517FB-DAB8-C246-AED5-82F221CB60B0}" type="presOf" srcId="{B242A25C-33F4-4C9A-93FF-1A0FCC427BB6}" destId="{2184D9A2-BB5A-458F-8646-21E5D89FECD2}" srcOrd="0" destOrd="0" presId="urn:microsoft.com/office/officeart/2005/8/layout/vList2"/>
    <dgm:cxn modelId="{B4F1CBCE-0C2F-48B1-8D79-7E551C970709}" srcId="{3672463F-D5CA-4414-82FB-9E8635AAC24D}" destId="{76B9648C-8218-48C1-9912-20FB6AC044D7}" srcOrd="1" destOrd="0" parTransId="{DCF80ED3-D8EE-47E5-8E47-E64695BA8DE5}" sibTransId="{20969CBE-C56A-4CF2-BB5E-F57C2D8ED0C2}"/>
    <dgm:cxn modelId="{9EB365FA-1F14-194B-B81C-D12234C30FF3}" type="presOf" srcId="{04FBDD3A-CAEA-4A30-A9CB-4C502FBB5826}" destId="{C9ECF267-4B7B-4310-ABA3-A900052C563A}" srcOrd="0" destOrd="0" presId="urn:microsoft.com/office/officeart/2005/8/layout/vList2"/>
    <dgm:cxn modelId="{E01A2A4D-6B6E-468D-A017-58818E94E946}" srcId="{3672463F-D5CA-4414-82FB-9E8635AAC24D}" destId="{B242A25C-33F4-4C9A-93FF-1A0FCC427BB6}" srcOrd="4" destOrd="0" parTransId="{2F5468BF-E9E0-448A-82C4-D2187DB149A3}" sibTransId="{BDDEDFD4-FCED-43BA-A5FD-E3744A89C26A}"/>
    <dgm:cxn modelId="{5C5466F2-CA28-49E8-A7F8-D3FD976F327F}" srcId="{3672463F-D5CA-4414-82FB-9E8635AAC24D}" destId="{3B1C9A23-CC47-45D2-8F2A-C1D57A33161D}" srcOrd="2" destOrd="0" parTransId="{B20D1EF3-09E6-477C-B9A1-11F7F0D643F9}" sibTransId="{B44BFCAE-CD15-4F3C-B761-3E95235B4792}"/>
    <dgm:cxn modelId="{0E5AF6EC-4752-CB47-8A1B-A30BC5AB29BE}" type="presOf" srcId="{3B1C9A23-CC47-45D2-8F2A-C1D57A33161D}" destId="{8D9764F2-321E-477E-8502-3F6049457A95}" srcOrd="0" destOrd="0" presId="urn:microsoft.com/office/officeart/2005/8/layout/vList2"/>
    <dgm:cxn modelId="{7096DBD6-527E-AF44-AD10-DF0F131BA8D0}" type="presOf" srcId="{551E5E47-6A6B-4CAE-A7F6-AB3530D5A9A1}" destId="{DFF3F810-B6DF-4284-B05E-9BC40E8B49C1}" srcOrd="0" destOrd="0" presId="urn:microsoft.com/office/officeart/2005/8/layout/vList2"/>
    <dgm:cxn modelId="{78265753-85BE-8A4D-9456-444B5D71ADE2}" type="presParOf" srcId="{511BAFFF-E368-4FE4-A6E0-A96CBCEE7E02}" destId="{C9ECF267-4B7B-4310-ABA3-A900052C563A}" srcOrd="0" destOrd="0" presId="urn:microsoft.com/office/officeart/2005/8/layout/vList2"/>
    <dgm:cxn modelId="{9DB1483C-4C9C-0440-8195-8D91189A77F4}" type="presParOf" srcId="{511BAFFF-E368-4FE4-A6E0-A96CBCEE7E02}" destId="{11017BE0-E5D3-48D2-8C61-0DB0A9BB56D3}" srcOrd="1" destOrd="0" presId="urn:microsoft.com/office/officeart/2005/8/layout/vList2"/>
    <dgm:cxn modelId="{4478ED74-0AD8-FE4C-8307-AAF107097C7A}" type="presParOf" srcId="{511BAFFF-E368-4FE4-A6E0-A96CBCEE7E02}" destId="{7CD4D3EC-2748-4B5B-A561-3067029BCD57}" srcOrd="2" destOrd="0" presId="urn:microsoft.com/office/officeart/2005/8/layout/vList2"/>
    <dgm:cxn modelId="{56D696A1-D76F-9741-A1A0-43AB9309D3A3}" type="presParOf" srcId="{511BAFFF-E368-4FE4-A6E0-A96CBCEE7E02}" destId="{EF1E01AC-AFD6-436E-B2D4-2EAB1569E574}" srcOrd="3" destOrd="0" presId="urn:microsoft.com/office/officeart/2005/8/layout/vList2"/>
    <dgm:cxn modelId="{4A3396DD-9935-4C41-802E-F1E2C550E4C2}" type="presParOf" srcId="{511BAFFF-E368-4FE4-A6E0-A96CBCEE7E02}" destId="{8D9764F2-321E-477E-8502-3F6049457A95}" srcOrd="4" destOrd="0" presId="urn:microsoft.com/office/officeart/2005/8/layout/vList2"/>
    <dgm:cxn modelId="{2F8369BE-A22A-B246-B4B7-5808323E9361}" type="presParOf" srcId="{511BAFFF-E368-4FE4-A6E0-A96CBCEE7E02}" destId="{DF0C8C32-6DA2-4475-A3F7-0A339A95BE8E}" srcOrd="5" destOrd="0" presId="urn:microsoft.com/office/officeart/2005/8/layout/vList2"/>
    <dgm:cxn modelId="{EF7A3186-B516-6348-9873-675DDF0BEC33}" type="presParOf" srcId="{511BAFFF-E368-4FE4-A6E0-A96CBCEE7E02}" destId="{DFF3F810-B6DF-4284-B05E-9BC40E8B49C1}" srcOrd="6" destOrd="0" presId="urn:microsoft.com/office/officeart/2005/8/layout/vList2"/>
    <dgm:cxn modelId="{3C0F2120-9DCA-084A-AFDA-7CFAC33D2BEE}" type="presParOf" srcId="{511BAFFF-E368-4FE4-A6E0-A96CBCEE7E02}" destId="{D9EE176F-FEF9-419A-8A01-3A3C5C22DBC6}" srcOrd="7" destOrd="0" presId="urn:microsoft.com/office/officeart/2005/8/layout/vList2"/>
    <dgm:cxn modelId="{2A8E47E8-D45E-C64B-84D1-0006037A2CF1}" type="presParOf" srcId="{511BAFFF-E368-4FE4-A6E0-A96CBCEE7E02}" destId="{2184D9A2-BB5A-458F-8646-21E5D89FECD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1A9620-89E6-4C63-96B0-E393569596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8D25A0-39B8-4FFE-AD0D-D41B89D19948}">
      <dgm:prSet custT="1"/>
      <dgm:spPr/>
      <dgm:t>
        <a:bodyPr/>
        <a:lstStyle/>
        <a:p>
          <a:pPr rtl="0"/>
          <a:r>
            <a:rPr lang="zh-CN" sz="3200" dirty="0" smtClean="0">
              <a:latin typeface="微软雅黑"/>
              <a:ea typeface="微软雅黑"/>
              <a:cs typeface="微软雅黑"/>
            </a:rPr>
            <a:t>计算</a:t>
          </a:r>
          <a:r>
            <a:rPr lang="zh-CN" altLang="en-US" sz="3200" dirty="0" smtClean="0">
              <a:latin typeface="微软雅黑"/>
              <a:ea typeface="微软雅黑"/>
              <a:cs typeface="微软雅黑"/>
            </a:rPr>
            <a:t>整数</a:t>
          </a:r>
          <a:r>
            <a:rPr lang="en-US" altLang="zh-CN" sz="3200" dirty="0" smtClean="0">
              <a:latin typeface="微软雅黑"/>
              <a:ea typeface="微软雅黑"/>
              <a:cs typeface="微软雅黑"/>
            </a:rPr>
            <a:t>n</a:t>
          </a:r>
          <a:r>
            <a:rPr lang="zh-CN" altLang="en-US" sz="3200" dirty="0" smtClean="0">
              <a:latin typeface="微软雅黑"/>
              <a:ea typeface="微软雅黑"/>
              <a:cs typeface="微软雅黑"/>
            </a:rPr>
            <a:t>的阶乘</a:t>
          </a:r>
          <a:endParaRPr lang="zh-CN" sz="3200" dirty="0">
            <a:latin typeface="微软雅黑"/>
            <a:ea typeface="微软雅黑"/>
            <a:cs typeface="微软雅黑"/>
          </a:endParaRPr>
        </a:p>
      </dgm:t>
    </dgm:pt>
    <dgm:pt modelId="{55A52E6A-B6DF-443E-BBC4-49EF427355F5}" type="parTrans" cxnId="{40EEE4C3-3489-4D4C-A140-47F561346E27}">
      <dgm:prSet/>
      <dgm:spPr/>
      <dgm:t>
        <a:bodyPr/>
        <a:lstStyle/>
        <a:p>
          <a:endParaRPr lang="zh-CN" altLang="en-US"/>
        </a:p>
      </dgm:t>
    </dgm:pt>
    <dgm:pt modelId="{3328DD4D-A691-4368-AB00-F70DDB6B323C}" type="sibTrans" cxnId="{40EEE4C3-3489-4D4C-A140-47F561346E27}">
      <dgm:prSet/>
      <dgm:spPr/>
      <dgm:t>
        <a:bodyPr/>
        <a:lstStyle/>
        <a:p>
          <a:endParaRPr lang="zh-CN" altLang="en-US"/>
        </a:p>
      </dgm:t>
    </dgm:pt>
    <dgm:pt modelId="{B9A7084A-7587-448C-A35B-01EFEFE847F4}">
      <dgm:prSet custT="1"/>
      <dgm:spPr/>
      <dgm:t>
        <a:bodyPr/>
        <a:lstStyle/>
        <a:p>
          <a:pPr rtl="0"/>
          <a:r>
            <a:rPr lang="zh-CN" sz="3200" dirty="0" smtClean="0">
              <a:latin typeface="微软雅黑"/>
              <a:ea typeface="微软雅黑"/>
              <a:cs typeface="微软雅黑"/>
            </a:rPr>
            <a:t>计算奇数的和，如</a:t>
          </a:r>
          <a:r>
            <a:rPr lang="en-US" sz="3200" dirty="0" smtClean="0">
              <a:latin typeface="微软雅黑"/>
              <a:ea typeface="微软雅黑"/>
              <a:cs typeface="微软雅黑"/>
            </a:rPr>
            <a:t>1+3+5+…+99</a:t>
          </a:r>
          <a:endParaRPr lang="en-US" sz="3200" dirty="0">
            <a:latin typeface="微软雅黑"/>
            <a:ea typeface="微软雅黑"/>
            <a:cs typeface="微软雅黑"/>
          </a:endParaRPr>
        </a:p>
      </dgm:t>
    </dgm:pt>
    <dgm:pt modelId="{F2C4CFEC-861C-4A29-9173-093F01CC94CC}" type="parTrans" cxnId="{02015775-BFD5-417A-B4EC-393A8909639F}">
      <dgm:prSet/>
      <dgm:spPr/>
      <dgm:t>
        <a:bodyPr/>
        <a:lstStyle/>
        <a:p>
          <a:endParaRPr lang="zh-CN" altLang="en-US"/>
        </a:p>
      </dgm:t>
    </dgm:pt>
    <dgm:pt modelId="{4CE45A9D-3B9D-4C7B-83D3-C4522AAD878B}" type="sibTrans" cxnId="{02015775-BFD5-417A-B4EC-393A8909639F}">
      <dgm:prSet/>
      <dgm:spPr/>
      <dgm:t>
        <a:bodyPr/>
        <a:lstStyle/>
        <a:p>
          <a:endParaRPr lang="zh-CN" altLang="en-US"/>
        </a:p>
      </dgm:t>
    </dgm:pt>
    <dgm:pt modelId="{3BBC141B-615A-48FA-BF56-5AE054656BFB}">
      <dgm:prSet custT="1"/>
      <dgm:spPr/>
      <dgm:t>
        <a:bodyPr/>
        <a:lstStyle/>
        <a:p>
          <a:pPr rtl="0"/>
          <a:r>
            <a:rPr lang="zh-CN" sz="3200" dirty="0" smtClean="0">
              <a:latin typeface="微软雅黑"/>
              <a:ea typeface="微软雅黑"/>
              <a:cs typeface="微软雅黑"/>
            </a:rPr>
            <a:t>计算偶数的和，如</a:t>
          </a:r>
          <a:r>
            <a:rPr lang="en-US" sz="3200" dirty="0" smtClean="0">
              <a:latin typeface="微软雅黑"/>
              <a:ea typeface="微软雅黑"/>
              <a:cs typeface="微软雅黑"/>
            </a:rPr>
            <a:t>2+4+6+…+100</a:t>
          </a:r>
          <a:endParaRPr lang="en-US" sz="3200" dirty="0">
            <a:latin typeface="微软雅黑"/>
            <a:ea typeface="微软雅黑"/>
            <a:cs typeface="微软雅黑"/>
          </a:endParaRPr>
        </a:p>
      </dgm:t>
    </dgm:pt>
    <dgm:pt modelId="{564C5462-C60B-48C0-9699-116F802920FB}" type="parTrans" cxnId="{9DB03C7D-4FEF-4E79-ACB3-6252447B8A7B}">
      <dgm:prSet/>
      <dgm:spPr/>
      <dgm:t>
        <a:bodyPr/>
        <a:lstStyle/>
        <a:p>
          <a:endParaRPr lang="zh-CN" altLang="en-US"/>
        </a:p>
      </dgm:t>
    </dgm:pt>
    <dgm:pt modelId="{703F4077-C37B-45B1-8B6B-DF1D92315FB3}" type="sibTrans" cxnId="{9DB03C7D-4FEF-4E79-ACB3-6252447B8A7B}">
      <dgm:prSet/>
      <dgm:spPr/>
      <dgm:t>
        <a:bodyPr/>
        <a:lstStyle/>
        <a:p>
          <a:endParaRPr lang="zh-CN" altLang="en-US"/>
        </a:p>
      </dgm:t>
    </dgm:pt>
    <dgm:pt modelId="{5B637A73-0F82-4597-BC9A-D64A12BA970A}">
      <dgm:prSet custT="1"/>
      <dgm:spPr/>
      <dgm:t>
        <a:bodyPr/>
        <a:lstStyle/>
        <a:p>
          <a:pPr rtl="0"/>
          <a:r>
            <a:rPr lang="zh-CN" sz="3200" dirty="0" smtClean="0">
              <a:latin typeface="微软雅黑"/>
              <a:ea typeface="微软雅黑"/>
              <a:cs typeface="微软雅黑"/>
            </a:rPr>
            <a:t>计算平方和，如</a:t>
          </a:r>
          <a:r>
            <a:rPr lang="en-US" sz="3200" dirty="0" smtClean="0">
              <a:latin typeface="微软雅黑"/>
              <a:ea typeface="微软雅黑"/>
              <a:cs typeface="微软雅黑"/>
            </a:rPr>
            <a:t>1</a:t>
          </a:r>
          <a:r>
            <a:rPr lang="en-US" sz="3200" baseline="30000" dirty="0" smtClean="0">
              <a:latin typeface="微软雅黑"/>
              <a:ea typeface="微软雅黑"/>
              <a:cs typeface="微软雅黑"/>
            </a:rPr>
            <a:t>2</a:t>
          </a:r>
          <a:r>
            <a:rPr lang="en-US" sz="3200" dirty="0" smtClean="0">
              <a:latin typeface="微软雅黑"/>
              <a:ea typeface="微软雅黑"/>
              <a:cs typeface="微软雅黑"/>
            </a:rPr>
            <a:t>+2</a:t>
          </a:r>
          <a:r>
            <a:rPr lang="en-US" sz="3200" baseline="30000" dirty="0" smtClean="0">
              <a:latin typeface="微软雅黑"/>
              <a:ea typeface="微软雅黑"/>
              <a:cs typeface="微软雅黑"/>
            </a:rPr>
            <a:t>2</a:t>
          </a:r>
          <a:r>
            <a:rPr lang="en-US" sz="3200" dirty="0" smtClean="0">
              <a:latin typeface="微软雅黑"/>
              <a:ea typeface="微软雅黑"/>
              <a:cs typeface="微软雅黑"/>
            </a:rPr>
            <a:t>+3</a:t>
          </a:r>
          <a:r>
            <a:rPr lang="en-US" sz="3200" baseline="30000" dirty="0" smtClean="0">
              <a:latin typeface="微软雅黑"/>
              <a:ea typeface="微软雅黑"/>
              <a:cs typeface="微软雅黑"/>
            </a:rPr>
            <a:t>2</a:t>
          </a:r>
          <a:r>
            <a:rPr lang="en-US" sz="3200" dirty="0" smtClean="0">
              <a:latin typeface="微软雅黑"/>
              <a:ea typeface="微软雅黑"/>
              <a:cs typeface="微软雅黑"/>
            </a:rPr>
            <a:t>+…+ n</a:t>
          </a:r>
          <a:r>
            <a:rPr lang="en-US" sz="3200" baseline="30000" dirty="0" smtClean="0">
              <a:latin typeface="微软雅黑"/>
              <a:ea typeface="微软雅黑"/>
              <a:cs typeface="微软雅黑"/>
            </a:rPr>
            <a:t>2</a:t>
          </a:r>
          <a:endParaRPr lang="en-US" sz="3200" dirty="0">
            <a:latin typeface="微软雅黑"/>
            <a:ea typeface="微软雅黑"/>
            <a:cs typeface="微软雅黑"/>
          </a:endParaRPr>
        </a:p>
      </dgm:t>
    </dgm:pt>
    <dgm:pt modelId="{40F64F50-9C57-49F4-A22D-2670E6D17B59}" type="parTrans" cxnId="{DAF24A45-1955-48E8-928B-1FDD6C941CC8}">
      <dgm:prSet/>
      <dgm:spPr/>
      <dgm:t>
        <a:bodyPr/>
        <a:lstStyle/>
        <a:p>
          <a:endParaRPr lang="zh-CN" altLang="en-US"/>
        </a:p>
      </dgm:t>
    </dgm:pt>
    <dgm:pt modelId="{D8EC7811-D4C6-4396-8C46-8C067E982885}" type="sibTrans" cxnId="{DAF24A45-1955-48E8-928B-1FDD6C941CC8}">
      <dgm:prSet/>
      <dgm:spPr/>
      <dgm:t>
        <a:bodyPr/>
        <a:lstStyle/>
        <a:p>
          <a:endParaRPr lang="zh-CN" altLang="en-US"/>
        </a:p>
      </dgm:t>
    </dgm:pt>
    <dgm:pt modelId="{6E8B5100-9890-48C8-8E58-22652997B3D4}">
      <dgm:prSet custT="1"/>
      <dgm:spPr/>
      <dgm:t>
        <a:bodyPr/>
        <a:lstStyle/>
        <a:p>
          <a:pPr rtl="0"/>
          <a:r>
            <a:rPr lang="zh-CN" sz="3200" dirty="0" smtClean="0">
              <a:latin typeface="微软雅黑"/>
              <a:ea typeface="微软雅黑"/>
              <a:cs typeface="微软雅黑"/>
            </a:rPr>
            <a:t>计算倒数和，如</a:t>
          </a:r>
          <a:r>
            <a:rPr lang="en-US" sz="3200" dirty="0" smtClean="0">
              <a:latin typeface="微软雅黑"/>
              <a:ea typeface="微软雅黑"/>
              <a:cs typeface="微软雅黑"/>
            </a:rPr>
            <a:t>1/1+1/2+…+1/n</a:t>
          </a:r>
          <a:endParaRPr lang="en-US" sz="3200" dirty="0">
            <a:latin typeface="微软雅黑"/>
            <a:ea typeface="微软雅黑"/>
            <a:cs typeface="微软雅黑"/>
          </a:endParaRPr>
        </a:p>
      </dgm:t>
    </dgm:pt>
    <dgm:pt modelId="{A353D4B1-B71A-46F1-BFE7-584EE33D9E3E}" type="parTrans" cxnId="{D15C37E3-792E-4008-BBFC-11419C1AE49F}">
      <dgm:prSet/>
      <dgm:spPr/>
      <dgm:t>
        <a:bodyPr/>
        <a:lstStyle/>
        <a:p>
          <a:endParaRPr lang="zh-CN" altLang="en-US"/>
        </a:p>
      </dgm:t>
    </dgm:pt>
    <dgm:pt modelId="{0C784810-F8CD-4FEF-A7BB-7179616DE06D}" type="sibTrans" cxnId="{D15C37E3-792E-4008-BBFC-11419C1AE49F}">
      <dgm:prSet/>
      <dgm:spPr/>
      <dgm:t>
        <a:bodyPr/>
        <a:lstStyle/>
        <a:p>
          <a:endParaRPr lang="zh-CN" altLang="en-US"/>
        </a:p>
      </dgm:t>
    </dgm:pt>
    <dgm:pt modelId="{FDCD94A0-4306-47C1-9C7B-02BBB5BB992A}">
      <dgm:prSet custT="1"/>
      <dgm:spPr/>
      <dgm:t>
        <a:bodyPr/>
        <a:lstStyle/>
        <a:p>
          <a:pPr rtl="0"/>
          <a:r>
            <a:rPr lang="zh-CN" sz="3200" dirty="0" smtClean="0">
              <a:latin typeface="微软雅黑"/>
              <a:ea typeface="微软雅黑"/>
              <a:cs typeface="微软雅黑"/>
            </a:rPr>
            <a:t>计算</a:t>
          </a:r>
          <a:r>
            <a:rPr lang="en-US" sz="3200" dirty="0" smtClean="0">
              <a:latin typeface="微软雅黑"/>
              <a:ea typeface="微软雅黑"/>
              <a:cs typeface="微软雅黑"/>
            </a:rPr>
            <a:t>1*2+3*4+5*6+…+99*100</a:t>
          </a:r>
          <a:endParaRPr lang="en-US" sz="3200" dirty="0">
            <a:latin typeface="微软雅黑"/>
            <a:ea typeface="微软雅黑"/>
            <a:cs typeface="微软雅黑"/>
          </a:endParaRPr>
        </a:p>
      </dgm:t>
    </dgm:pt>
    <dgm:pt modelId="{C9F79123-B2FD-487D-B340-9ADFE7340BBE}" type="parTrans" cxnId="{AE56B513-CA6B-4028-BDC5-2B794FA60ED3}">
      <dgm:prSet/>
      <dgm:spPr/>
      <dgm:t>
        <a:bodyPr/>
        <a:lstStyle/>
        <a:p>
          <a:endParaRPr lang="zh-CN" altLang="en-US"/>
        </a:p>
      </dgm:t>
    </dgm:pt>
    <dgm:pt modelId="{DFD04666-3B78-492B-A30D-F580026ED563}" type="sibTrans" cxnId="{AE56B513-CA6B-4028-BDC5-2B794FA60ED3}">
      <dgm:prSet/>
      <dgm:spPr/>
      <dgm:t>
        <a:bodyPr/>
        <a:lstStyle/>
        <a:p>
          <a:endParaRPr lang="zh-CN" altLang="en-US"/>
        </a:p>
      </dgm:t>
    </dgm:pt>
    <dgm:pt modelId="{1682667B-99C4-47F5-8A62-2BDB306A4B93}" type="pres">
      <dgm:prSet presAssocID="{A41A9620-89E6-4C63-96B0-E393569596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E90844-D267-42B8-A686-376D49EBEBF8}" type="pres">
      <dgm:prSet presAssocID="{2B8D25A0-39B8-4FFE-AD0D-D41B89D19948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77735D-32C2-4D35-95E9-FE518FE944EF}" type="pres">
      <dgm:prSet presAssocID="{3328DD4D-A691-4368-AB00-F70DDB6B323C}" presName="spacer" presStyleCnt="0"/>
      <dgm:spPr/>
    </dgm:pt>
    <dgm:pt modelId="{AFD703C4-398C-4ED6-A205-B2279AB90E83}" type="pres">
      <dgm:prSet presAssocID="{B9A7084A-7587-448C-A35B-01EFEFE847F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4549FE-6913-4BEA-8CF5-408CA3E6101B}" type="pres">
      <dgm:prSet presAssocID="{4CE45A9D-3B9D-4C7B-83D3-C4522AAD878B}" presName="spacer" presStyleCnt="0"/>
      <dgm:spPr/>
    </dgm:pt>
    <dgm:pt modelId="{924C1E71-6520-4A32-AEA6-1AF0387658B9}" type="pres">
      <dgm:prSet presAssocID="{3BBC141B-615A-48FA-BF56-5AE054656BFB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5694E5-8D41-4306-88C1-0B61E73460FE}" type="pres">
      <dgm:prSet presAssocID="{703F4077-C37B-45B1-8B6B-DF1D92315FB3}" presName="spacer" presStyleCnt="0"/>
      <dgm:spPr/>
    </dgm:pt>
    <dgm:pt modelId="{C1AD0B98-4064-479A-879A-71AD2971AE53}" type="pres">
      <dgm:prSet presAssocID="{5B637A73-0F82-4597-BC9A-D64A12BA970A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41F71D-9C9A-4C7F-98DC-166C57D0A455}" type="pres">
      <dgm:prSet presAssocID="{D8EC7811-D4C6-4396-8C46-8C067E982885}" presName="spacer" presStyleCnt="0"/>
      <dgm:spPr/>
    </dgm:pt>
    <dgm:pt modelId="{FD27349E-566E-4C55-800D-341757C7C477}" type="pres">
      <dgm:prSet presAssocID="{6E8B5100-9890-48C8-8E58-22652997B3D4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EA9706-3F29-4076-88E0-C60E28DFC78E}" type="pres">
      <dgm:prSet presAssocID="{0C784810-F8CD-4FEF-A7BB-7179616DE06D}" presName="spacer" presStyleCnt="0"/>
      <dgm:spPr/>
    </dgm:pt>
    <dgm:pt modelId="{B622DEA5-6B7F-4D3F-8765-189D7E69125F}" type="pres">
      <dgm:prSet presAssocID="{FDCD94A0-4306-47C1-9C7B-02BBB5BB992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42143F3-47FC-BE4E-AC6D-7065EE4C88C6}" type="presOf" srcId="{3BBC141B-615A-48FA-BF56-5AE054656BFB}" destId="{924C1E71-6520-4A32-AEA6-1AF0387658B9}" srcOrd="0" destOrd="0" presId="urn:microsoft.com/office/officeart/2005/8/layout/vList2"/>
    <dgm:cxn modelId="{DAF24A45-1955-48E8-928B-1FDD6C941CC8}" srcId="{A41A9620-89E6-4C63-96B0-E39356959640}" destId="{5B637A73-0F82-4597-BC9A-D64A12BA970A}" srcOrd="3" destOrd="0" parTransId="{40F64F50-9C57-49F4-A22D-2670E6D17B59}" sibTransId="{D8EC7811-D4C6-4396-8C46-8C067E982885}"/>
    <dgm:cxn modelId="{BA1B8A48-CC84-534A-ADCA-43B2B25904CF}" type="presOf" srcId="{2B8D25A0-39B8-4FFE-AD0D-D41B89D19948}" destId="{18E90844-D267-42B8-A686-376D49EBEBF8}" srcOrd="0" destOrd="0" presId="urn:microsoft.com/office/officeart/2005/8/layout/vList2"/>
    <dgm:cxn modelId="{40EEE4C3-3489-4D4C-A140-47F561346E27}" srcId="{A41A9620-89E6-4C63-96B0-E39356959640}" destId="{2B8D25A0-39B8-4FFE-AD0D-D41B89D19948}" srcOrd="0" destOrd="0" parTransId="{55A52E6A-B6DF-443E-BBC4-49EF427355F5}" sibTransId="{3328DD4D-A691-4368-AB00-F70DDB6B323C}"/>
    <dgm:cxn modelId="{8675B5C9-106D-554C-9E33-B006F2DEFAED}" type="presOf" srcId="{5B637A73-0F82-4597-BC9A-D64A12BA970A}" destId="{C1AD0B98-4064-479A-879A-71AD2971AE53}" srcOrd="0" destOrd="0" presId="urn:microsoft.com/office/officeart/2005/8/layout/vList2"/>
    <dgm:cxn modelId="{9DB03C7D-4FEF-4E79-ACB3-6252447B8A7B}" srcId="{A41A9620-89E6-4C63-96B0-E39356959640}" destId="{3BBC141B-615A-48FA-BF56-5AE054656BFB}" srcOrd="2" destOrd="0" parTransId="{564C5462-C60B-48C0-9699-116F802920FB}" sibTransId="{703F4077-C37B-45B1-8B6B-DF1D92315FB3}"/>
    <dgm:cxn modelId="{02015775-BFD5-417A-B4EC-393A8909639F}" srcId="{A41A9620-89E6-4C63-96B0-E39356959640}" destId="{B9A7084A-7587-448C-A35B-01EFEFE847F4}" srcOrd="1" destOrd="0" parTransId="{F2C4CFEC-861C-4A29-9173-093F01CC94CC}" sibTransId="{4CE45A9D-3B9D-4C7B-83D3-C4522AAD878B}"/>
    <dgm:cxn modelId="{D15C37E3-792E-4008-BBFC-11419C1AE49F}" srcId="{A41A9620-89E6-4C63-96B0-E39356959640}" destId="{6E8B5100-9890-48C8-8E58-22652997B3D4}" srcOrd="4" destOrd="0" parTransId="{A353D4B1-B71A-46F1-BFE7-584EE33D9E3E}" sibTransId="{0C784810-F8CD-4FEF-A7BB-7179616DE06D}"/>
    <dgm:cxn modelId="{FDD59C55-01B4-5441-B9FB-8F8EF9F03DC3}" type="presOf" srcId="{A41A9620-89E6-4C63-96B0-E39356959640}" destId="{1682667B-99C4-47F5-8A62-2BDB306A4B93}" srcOrd="0" destOrd="0" presId="urn:microsoft.com/office/officeart/2005/8/layout/vList2"/>
    <dgm:cxn modelId="{743635F1-C9AC-0F49-87D4-B310BE410EE8}" type="presOf" srcId="{6E8B5100-9890-48C8-8E58-22652997B3D4}" destId="{FD27349E-566E-4C55-800D-341757C7C477}" srcOrd="0" destOrd="0" presId="urn:microsoft.com/office/officeart/2005/8/layout/vList2"/>
    <dgm:cxn modelId="{AE56B513-CA6B-4028-BDC5-2B794FA60ED3}" srcId="{A41A9620-89E6-4C63-96B0-E39356959640}" destId="{FDCD94A0-4306-47C1-9C7B-02BBB5BB992A}" srcOrd="5" destOrd="0" parTransId="{C9F79123-B2FD-487D-B340-9ADFE7340BBE}" sibTransId="{DFD04666-3B78-492B-A30D-F580026ED563}"/>
    <dgm:cxn modelId="{F073F456-49DA-794D-A289-6B8E98F6F163}" type="presOf" srcId="{FDCD94A0-4306-47C1-9C7B-02BBB5BB992A}" destId="{B622DEA5-6B7F-4D3F-8765-189D7E69125F}" srcOrd="0" destOrd="0" presId="urn:microsoft.com/office/officeart/2005/8/layout/vList2"/>
    <dgm:cxn modelId="{DF4EAEB3-8787-AF40-B62A-571C32291C89}" type="presOf" srcId="{B9A7084A-7587-448C-A35B-01EFEFE847F4}" destId="{AFD703C4-398C-4ED6-A205-B2279AB90E83}" srcOrd="0" destOrd="0" presId="urn:microsoft.com/office/officeart/2005/8/layout/vList2"/>
    <dgm:cxn modelId="{AF2565CA-A364-2E41-8391-66A67833F22A}" type="presParOf" srcId="{1682667B-99C4-47F5-8A62-2BDB306A4B93}" destId="{18E90844-D267-42B8-A686-376D49EBEBF8}" srcOrd="0" destOrd="0" presId="urn:microsoft.com/office/officeart/2005/8/layout/vList2"/>
    <dgm:cxn modelId="{F17DFE18-D1C3-894E-AC84-08C4A2A80E84}" type="presParOf" srcId="{1682667B-99C4-47F5-8A62-2BDB306A4B93}" destId="{B877735D-32C2-4D35-95E9-FE518FE944EF}" srcOrd="1" destOrd="0" presId="urn:microsoft.com/office/officeart/2005/8/layout/vList2"/>
    <dgm:cxn modelId="{0EA1F797-7B9C-A24D-927C-9CCEE5F7A7E8}" type="presParOf" srcId="{1682667B-99C4-47F5-8A62-2BDB306A4B93}" destId="{AFD703C4-398C-4ED6-A205-B2279AB90E83}" srcOrd="2" destOrd="0" presId="urn:microsoft.com/office/officeart/2005/8/layout/vList2"/>
    <dgm:cxn modelId="{B0F0DDF2-19F7-0443-9057-3ED3BD3E0173}" type="presParOf" srcId="{1682667B-99C4-47F5-8A62-2BDB306A4B93}" destId="{2E4549FE-6913-4BEA-8CF5-408CA3E6101B}" srcOrd="3" destOrd="0" presId="urn:microsoft.com/office/officeart/2005/8/layout/vList2"/>
    <dgm:cxn modelId="{5CBB048B-45B1-C840-AE02-33E8C5203BA8}" type="presParOf" srcId="{1682667B-99C4-47F5-8A62-2BDB306A4B93}" destId="{924C1E71-6520-4A32-AEA6-1AF0387658B9}" srcOrd="4" destOrd="0" presId="urn:microsoft.com/office/officeart/2005/8/layout/vList2"/>
    <dgm:cxn modelId="{5137E991-5BEE-9C41-9FD2-6775081DAA94}" type="presParOf" srcId="{1682667B-99C4-47F5-8A62-2BDB306A4B93}" destId="{B05694E5-8D41-4306-88C1-0B61E73460FE}" srcOrd="5" destOrd="0" presId="urn:microsoft.com/office/officeart/2005/8/layout/vList2"/>
    <dgm:cxn modelId="{7430F7CA-9E20-D245-B40B-93C8DCD41FF8}" type="presParOf" srcId="{1682667B-99C4-47F5-8A62-2BDB306A4B93}" destId="{C1AD0B98-4064-479A-879A-71AD2971AE53}" srcOrd="6" destOrd="0" presId="urn:microsoft.com/office/officeart/2005/8/layout/vList2"/>
    <dgm:cxn modelId="{6E03F3B2-B53B-C944-8258-05A6606F2BDA}" type="presParOf" srcId="{1682667B-99C4-47F5-8A62-2BDB306A4B93}" destId="{8B41F71D-9C9A-4C7F-98DC-166C57D0A455}" srcOrd="7" destOrd="0" presId="urn:microsoft.com/office/officeart/2005/8/layout/vList2"/>
    <dgm:cxn modelId="{23959A12-2241-8B4A-8482-C5C0AC0654B9}" type="presParOf" srcId="{1682667B-99C4-47F5-8A62-2BDB306A4B93}" destId="{FD27349E-566E-4C55-800D-341757C7C477}" srcOrd="8" destOrd="0" presId="urn:microsoft.com/office/officeart/2005/8/layout/vList2"/>
    <dgm:cxn modelId="{23A8CC03-4F7E-EB4A-9A94-AA4F1F1B0847}" type="presParOf" srcId="{1682667B-99C4-47F5-8A62-2BDB306A4B93}" destId="{66EA9706-3F29-4076-88E0-C60E28DFC78E}" srcOrd="9" destOrd="0" presId="urn:microsoft.com/office/officeart/2005/8/layout/vList2"/>
    <dgm:cxn modelId="{E7A24C8E-1A63-D64B-B5BC-2B77EBADA223}" type="presParOf" srcId="{1682667B-99C4-47F5-8A62-2BDB306A4B93}" destId="{B622DEA5-6B7F-4D3F-8765-189D7E69125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CB85D7-3F2A-4AC3-9241-FEF84431ED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A0D9121-E0A2-44D5-B1A0-5B16CFA91A9B}">
      <dgm:prSet/>
      <dgm:spPr/>
      <dgm:t>
        <a:bodyPr/>
        <a:lstStyle/>
        <a:p>
          <a:pPr rtl="0"/>
          <a:r>
            <a:rPr lang="en-US" dirty="0" smtClean="0"/>
            <a:t>break</a:t>
          </a:r>
          <a:r>
            <a:rPr lang="zh-CN" dirty="0" smtClean="0"/>
            <a:t>语句</a:t>
          </a:r>
          <a:endParaRPr lang="en-US" dirty="0"/>
        </a:p>
      </dgm:t>
    </dgm:pt>
    <dgm:pt modelId="{5A1E9A8A-336C-4BEF-A2BE-C8036B4D6079}" type="parTrans" cxnId="{590775B0-1A88-427E-88D9-C72245A2C928}">
      <dgm:prSet/>
      <dgm:spPr/>
      <dgm:t>
        <a:bodyPr/>
        <a:lstStyle/>
        <a:p>
          <a:endParaRPr lang="zh-CN" altLang="en-US"/>
        </a:p>
      </dgm:t>
    </dgm:pt>
    <dgm:pt modelId="{C6930931-8F6F-4635-A017-272B18C3ED2A}" type="sibTrans" cxnId="{590775B0-1A88-427E-88D9-C72245A2C928}">
      <dgm:prSet/>
      <dgm:spPr/>
      <dgm:t>
        <a:bodyPr/>
        <a:lstStyle/>
        <a:p>
          <a:endParaRPr lang="zh-CN" altLang="en-US"/>
        </a:p>
      </dgm:t>
    </dgm:pt>
    <dgm:pt modelId="{D653B3ED-5395-44EB-9ACA-B7EA6FBF512E}">
      <dgm:prSet/>
      <dgm:spPr/>
      <dgm:t>
        <a:bodyPr/>
        <a:lstStyle/>
        <a:p>
          <a:pPr rtl="0"/>
          <a:r>
            <a:rPr lang="en-US" dirty="0" smtClean="0"/>
            <a:t>continue</a:t>
          </a:r>
          <a:r>
            <a:rPr lang="zh-CN" dirty="0" smtClean="0"/>
            <a:t>语句</a:t>
          </a:r>
          <a:endParaRPr lang="en-US" dirty="0"/>
        </a:p>
      </dgm:t>
    </dgm:pt>
    <dgm:pt modelId="{3F410DF7-B046-4FB6-A204-8066312C0243}" type="parTrans" cxnId="{0A46D269-348F-4EFE-849E-CD80DE47FBF1}">
      <dgm:prSet/>
      <dgm:spPr/>
      <dgm:t>
        <a:bodyPr/>
        <a:lstStyle/>
        <a:p>
          <a:endParaRPr lang="zh-CN" altLang="en-US"/>
        </a:p>
      </dgm:t>
    </dgm:pt>
    <dgm:pt modelId="{609A37FC-3B23-4047-AB7F-2A6589F176E5}" type="sibTrans" cxnId="{0A46D269-348F-4EFE-849E-CD80DE47FBF1}">
      <dgm:prSet/>
      <dgm:spPr/>
      <dgm:t>
        <a:bodyPr/>
        <a:lstStyle/>
        <a:p>
          <a:endParaRPr lang="zh-CN" altLang="en-US"/>
        </a:p>
      </dgm:t>
    </dgm:pt>
    <dgm:pt modelId="{744536E3-DA67-45CE-ACDC-C985D089C096}">
      <dgm:prSet/>
      <dgm:spPr/>
      <dgm:t>
        <a:bodyPr/>
        <a:lstStyle/>
        <a:p>
          <a:pPr rtl="0"/>
          <a:r>
            <a:rPr lang="en-US" dirty="0" err="1" smtClean="0"/>
            <a:t>goto</a:t>
          </a:r>
          <a:r>
            <a:rPr lang="zh-CN" dirty="0" smtClean="0"/>
            <a:t>语句</a:t>
          </a:r>
          <a:r>
            <a:rPr lang="en-US" dirty="0" smtClean="0"/>
            <a:t>(*)</a:t>
          </a:r>
          <a:endParaRPr lang="zh-CN" dirty="0"/>
        </a:p>
      </dgm:t>
    </dgm:pt>
    <dgm:pt modelId="{6D77012D-6045-4468-90BE-DFAA8A09029F}" type="parTrans" cxnId="{0C2C4D8A-37B1-40B0-B960-79DBC413022D}">
      <dgm:prSet/>
      <dgm:spPr/>
      <dgm:t>
        <a:bodyPr/>
        <a:lstStyle/>
        <a:p>
          <a:endParaRPr lang="zh-CN" altLang="en-US"/>
        </a:p>
      </dgm:t>
    </dgm:pt>
    <dgm:pt modelId="{DB301654-E81B-4D0C-A8B7-478AFA0314F7}" type="sibTrans" cxnId="{0C2C4D8A-37B1-40B0-B960-79DBC413022D}">
      <dgm:prSet/>
      <dgm:spPr/>
      <dgm:t>
        <a:bodyPr/>
        <a:lstStyle/>
        <a:p>
          <a:endParaRPr lang="zh-CN" altLang="en-US"/>
        </a:p>
      </dgm:t>
    </dgm:pt>
    <dgm:pt modelId="{449903AB-6314-4167-AC8B-48ADB252A5DB}" type="pres">
      <dgm:prSet presAssocID="{F1CB85D7-3F2A-4AC3-9241-FEF84431ED8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DCE211-C9EE-4032-A609-2814C5393210}" type="pres">
      <dgm:prSet presAssocID="{AA0D9121-E0A2-44D5-B1A0-5B16CFA91A9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590FE6-4AE2-432B-89DA-F12D135442B1}" type="pres">
      <dgm:prSet presAssocID="{C6930931-8F6F-4635-A017-272B18C3ED2A}" presName="spacer" presStyleCnt="0"/>
      <dgm:spPr/>
    </dgm:pt>
    <dgm:pt modelId="{6D2E3D1E-A816-487B-9272-4C96ADB32E49}" type="pres">
      <dgm:prSet presAssocID="{D653B3ED-5395-44EB-9ACA-B7EA6FBF512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862DBF-FD0C-4E7F-B07E-FB1C3D7A4FE2}" type="pres">
      <dgm:prSet presAssocID="{609A37FC-3B23-4047-AB7F-2A6589F176E5}" presName="spacer" presStyleCnt="0"/>
      <dgm:spPr/>
    </dgm:pt>
    <dgm:pt modelId="{FB62972F-AD6A-4D21-BAD4-BA7844EA1FFA}" type="pres">
      <dgm:prSet presAssocID="{744536E3-DA67-45CE-ACDC-C985D089C09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C2C4D8A-37B1-40B0-B960-79DBC413022D}" srcId="{F1CB85D7-3F2A-4AC3-9241-FEF84431ED8D}" destId="{744536E3-DA67-45CE-ACDC-C985D089C096}" srcOrd="2" destOrd="0" parTransId="{6D77012D-6045-4468-90BE-DFAA8A09029F}" sibTransId="{DB301654-E81B-4D0C-A8B7-478AFA0314F7}"/>
    <dgm:cxn modelId="{ED712B64-0809-9A4B-89CC-84EB084081F2}" type="presOf" srcId="{D653B3ED-5395-44EB-9ACA-B7EA6FBF512E}" destId="{6D2E3D1E-A816-487B-9272-4C96ADB32E49}" srcOrd="0" destOrd="0" presId="urn:microsoft.com/office/officeart/2005/8/layout/vList2"/>
    <dgm:cxn modelId="{48B11882-E92D-7342-AD7E-341094E55C8E}" type="presOf" srcId="{AA0D9121-E0A2-44D5-B1A0-5B16CFA91A9B}" destId="{5ADCE211-C9EE-4032-A609-2814C5393210}" srcOrd="0" destOrd="0" presId="urn:microsoft.com/office/officeart/2005/8/layout/vList2"/>
    <dgm:cxn modelId="{0A46D269-348F-4EFE-849E-CD80DE47FBF1}" srcId="{F1CB85D7-3F2A-4AC3-9241-FEF84431ED8D}" destId="{D653B3ED-5395-44EB-9ACA-B7EA6FBF512E}" srcOrd="1" destOrd="0" parTransId="{3F410DF7-B046-4FB6-A204-8066312C0243}" sibTransId="{609A37FC-3B23-4047-AB7F-2A6589F176E5}"/>
    <dgm:cxn modelId="{1728C5F6-D1A8-E74A-A885-786046AD73D6}" type="presOf" srcId="{F1CB85D7-3F2A-4AC3-9241-FEF84431ED8D}" destId="{449903AB-6314-4167-AC8B-48ADB252A5DB}" srcOrd="0" destOrd="0" presId="urn:microsoft.com/office/officeart/2005/8/layout/vList2"/>
    <dgm:cxn modelId="{590775B0-1A88-427E-88D9-C72245A2C928}" srcId="{F1CB85D7-3F2A-4AC3-9241-FEF84431ED8D}" destId="{AA0D9121-E0A2-44D5-B1A0-5B16CFA91A9B}" srcOrd="0" destOrd="0" parTransId="{5A1E9A8A-336C-4BEF-A2BE-C8036B4D6079}" sibTransId="{C6930931-8F6F-4635-A017-272B18C3ED2A}"/>
    <dgm:cxn modelId="{65ADBF06-DC98-234D-BC7E-52CAE6A6B588}" type="presOf" srcId="{744536E3-DA67-45CE-ACDC-C985D089C096}" destId="{FB62972F-AD6A-4D21-BAD4-BA7844EA1FFA}" srcOrd="0" destOrd="0" presId="urn:microsoft.com/office/officeart/2005/8/layout/vList2"/>
    <dgm:cxn modelId="{2D9EEA80-106E-B34F-9584-B1D7B2E8DA02}" type="presParOf" srcId="{449903AB-6314-4167-AC8B-48ADB252A5DB}" destId="{5ADCE211-C9EE-4032-A609-2814C5393210}" srcOrd="0" destOrd="0" presId="urn:microsoft.com/office/officeart/2005/8/layout/vList2"/>
    <dgm:cxn modelId="{7709C737-A970-4445-86C6-4F4AAFA0A2CF}" type="presParOf" srcId="{449903AB-6314-4167-AC8B-48ADB252A5DB}" destId="{D0590FE6-4AE2-432B-89DA-F12D135442B1}" srcOrd="1" destOrd="0" presId="urn:microsoft.com/office/officeart/2005/8/layout/vList2"/>
    <dgm:cxn modelId="{F8E2CD8A-B6C1-414C-B02E-88CC4D8DA391}" type="presParOf" srcId="{449903AB-6314-4167-AC8B-48ADB252A5DB}" destId="{6D2E3D1E-A816-487B-9272-4C96ADB32E49}" srcOrd="2" destOrd="0" presId="urn:microsoft.com/office/officeart/2005/8/layout/vList2"/>
    <dgm:cxn modelId="{48948D6A-9A98-294B-8B85-7476B4756926}" type="presParOf" srcId="{449903AB-6314-4167-AC8B-48ADB252A5DB}" destId="{FA862DBF-FD0C-4E7F-B07E-FB1C3D7A4FE2}" srcOrd="3" destOrd="0" presId="urn:microsoft.com/office/officeart/2005/8/layout/vList2"/>
    <dgm:cxn modelId="{3348992A-7381-B146-B584-C78F3CB599D8}" type="presParOf" srcId="{449903AB-6314-4167-AC8B-48ADB252A5DB}" destId="{FB62972F-AD6A-4D21-BAD4-BA7844EA1FF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7F05BB-947A-3A41-9C00-A51ACAAFB8F0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093D874-746B-C74D-ABDC-FDF4DCEACCC6}">
      <dgm:prSet/>
      <dgm:spPr/>
      <dgm:t>
        <a:bodyPr/>
        <a:lstStyle/>
        <a:p>
          <a:pPr rtl="0"/>
          <a:r>
            <a:rPr kumimoji="1" lang="zh-CN" altLang="en-US" dirty="0" smtClean="0">
              <a:latin typeface="微软雅黑"/>
              <a:ea typeface="微软雅黑"/>
              <a:cs typeface="微软雅黑"/>
            </a:rPr>
            <a:t>确定递推项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F962FA35-A6FC-6A4D-B410-4F5AB2E933A2}" type="parTrans" cxnId="{794768B5-3171-3A40-AA8F-7E44B5B518B5}">
      <dgm:prSet/>
      <dgm:spPr/>
      <dgm:t>
        <a:bodyPr/>
        <a:lstStyle/>
        <a:p>
          <a:endParaRPr lang="zh-CN" altLang="en-US"/>
        </a:p>
      </dgm:t>
    </dgm:pt>
    <dgm:pt modelId="{1F0BE7BD-EFD4-514B-8466-8A54932B746E}" type="sibTrans" cxnId="{794768B5-3171-3A40-AA8F-7E44B5B518B5}">
      <dgm:prSet/>
      <dgm:spPr/>
      <dgm:t>
        <a:bodyPr/>
        <a:lstStyle/>
        <a:p>
          <a:endParaRPr lang="zh-CN" altLang="en-US"/>
        </a:p>
      </dgm:t>
    </dgm:pt>
    <dgm:pt modelId="{43D92DAD-17B0-934F-95E1-BFD2DD167612}">
      <dgm:prSet/>
      <dgm:spPr/>
      <dgm:t>
        <a:bodyPr/>
        <a:lstStyle/>
        <a:p>
          <a:pPr rtl="0"/>
          <a:r>
            <a:rPr kumimoji="1" lang="zh-CN" altLang="en-US" dirty="0" smtClean="0">
              <a:latin typeface="微软雅黑"/>
              <a:ea typeface="微软雅黑"/>
              <a:cs typeface="微软雅黑"/>
            </a:rPr>
            <a:t>确定递推起点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6F7EC57C-BBFD-B94C-B479-FCA011F769F0}" type="parTrans" cxnId="{72643161-86D2-9A4E-93FA-9DD0ADB4E849}">
      <dgm:prSet/>
      <dgm:spPr/>
      <dgm:t>
        <a:bodyPr/>
        <a:lstStyle/>
        <a:p>
          <a:endParaRPr lang="zh-CN" altLang="en-US"/>
        </a:p>
      </dgm:t>
    </dgm:pt>
    <dgm:pt modelId="{C20F17A3-4BE0-9544-A3AF-20126291921D}" type="sibTrans" cxnId="{72643161-86D2-9A4E-93FA-9DD0ADB4E849}">
      <dgm:prSet/>
      <dgm:spPr/>
      <dgm:t>
        <a:bodyPr/>
        <a:lstStyle/>
        <a:p>
          <a:endParaRPr lang="zh-CN" altLang="en-US"/>
        </a:p>
      </dgm:t>
    </dgm:pt>
    <dgm:pt modelId="{4F3DE53A-306A-2E4F-BBC3-FF85E8E0A58F}">
      <dgm:prSet/>
      <dgm:spPr/>
      <dgm:t>
        <a:bodyPr/>
        <a:lstStyle/>
        <a:p>
          <a:pPr rtl="0"/>
          <a:r>
            <a:rPr kumimoji="1" lang="zh-CN" altLang="en-US" dirty="0" smtClean="0">
              <a:latin typeface="微软雅黑"/>
              <a:ea typeface="微软雅黑"/>
              <a:cs typeface="微软雅黑"/>
            </a:rPr>
            <a:t>分析递推规律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ED07F558-7554-2A45-910A-CCB4E43CAF10}" type="parTrans" cxnId="{BFE6FD87-28DD-5B48-9FA9-B061DE74550D}">
      <dgm:prSet/>
      <dgm:spPr/>
      <dgm:t>
        <a:bodyPr/>
        <a:lstStyle/>
        <a:p>
          <a:endParaRPr lang="zh-CN" altLang="en-US"/>
        </a:p>
      </dgm:t>
    </dgm:pt>
    <dgm:pt modelId="{2E1E0297-8E1D-5A41-82CB-4B4FC1B8E04B}" type="sibTrans" cxnId="{BFE6FD87-28DD-5B48-9FA9-B061DE74550D}">
      <dgm:prSet/>
      <dgm:spPr/>
      <dgm:t>
        <a:bodyPr/>
        <a:lstStyle/>
        <a:p>
          <a:endParaRPr lang="zh-CN" altLang="en-US"/>
        </a:p>
      </dgm:t>
    </dgm:pt>
    <dgm:pt modelId="{EDFD9484-FE85-C14D-8463-B35FB9516C64}">
      <dgm:prSet/>
      <dgm:spPr/>
      <dgm:t>
        <a:bodyPr/>
        <a:lstStyle/>
        <a:p>
          <a:pPr rtl="0"/>
          <a:r>
            <a:rPr kumimoji="1" lang="zh-CN" altLang="en-US" dirty="0" smtClean="0">
              <a:latin typeface="微软雅黑"/>
              <a:ea typeface="微软雅黑"/>
              <a:cs typeface="微软雅黑"/>
            </a:rPr>
            <a:t>判断终止条件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85BF36EE-EF3A-9845-A443-AB4821D4216F}" type="parTrans" cxnId="{520FC1D1-104F-1E4F-886C-16178482126E}">
      <dgm:prSet/>
      <dgm:spPr/>
      <dgm:t>
        <a:bodyPr/>
        <a:lstStyle/>
        <a:p>
          <a:endParaRPr lang="zh-CN" altLang="en-US"/>
        </a:p>
      </dgm:t>
    </dgm:pt>
    <dgm:pt modelId="{67884D1D-6F50-E649-86A5-84D6AB07B8A7}" type="sibTrans" cxnId="{520FC1D1-104F-1E4F-886C-16178482126E}">
      <dgm:prSet/>
      <dgm:spPr/>
      <dgm:t>
        <a:bodyPr/>
        <a:lstStyle/>
        <a:p>
          <a:endParaRPr lang="zh-CN" altLang="en-US"/>
        </a:p>
      </dgm:t>
    </dgm:pt>
    <dgm:pt modelId="{6B268C9B-BD0F-5C47-BC7A-AFE541327D3D}" type="pres">
      <dgm:prSet presAssocID="{B67F05BB-947A-3A41-9C00-A51ACAAFB8F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788DAD0-AB4A-D045-82FA-D8E6C1139E46}" type="pres">
      <dgm:prSet presAssocID="{EDFD9484-FE85-C14D-8463-B35FB9516C64}" presName="boxAndChildren" presStyleCnt="0"/>
      <dgm:spPr/>
    </dgm:pt>
    <dgm:pt modelId="{58204AEC-4490-E142-9578-D8CB059414FE}" type="pres">
      <dgm:prSet presAssocID="{EDFD9484-FE85-C14D-8463-B35FB9516C64}" presName="parentTextBox" presStyleLbl="node1" presStyleIdx="0" presStyleCnt="4"/>
      <dgm:spPr/>
      <dgm:t>
        <a:bodyPr/>
        <a:lstStyle/>
        <a:p>
          <a:endParaRPr lang="zh-CN" altLang="en-US"/>
        </a:p>
      </dgm:t>
    </dgm:pt>
    <dgm:pt modelId="{6CE9A8D6-2013-1645-93A5-38C22EB9B68A}" type="pres">
      <dgm:prSet presAssocID="{2E1E0297-8E1D-5A41-82CB-4B4FC1B8E04B}" presName="sp" presStyleCnt="0"/>
      <dgm:spPr/>
    </dgm:pt>
    <dgm:pt modelId="{34DAF53D-B0C5-F44B-B316-039CE55F0586}" type="pres">
      <dgm:prSet presAssocID="{4F3DE53A-306A-2E4F-BBC3-FF85E8E0A58F}" presName="arrowAndChildren" presStyleCnt="0"/>
      <dgm:spPr/>
    </dgm:pt>
    <dgm:pt modelId="{8A34AA25-1B65-D64C-9A43-60D13D1E2781}" type="pres">
      <dgm:prSet presAssocID="{4F3DE53A-306A-2E4F-BBC3-FF85E8E0A58F}" presName="parentTextArrow" presStyleLbl="node1" presStyleIdx="1" presStyleCnt="4"/>
      <dgm:spPr/>
      <dgm:t>
        <a:bodyPr/>
        <a:lstStyle/>
        <a:p>
          <a:endParaRPr lang="zh-CN" altLang="en-US"/>
        </a:p>
      </dgm:t>
    </dgm:pt>
    <dgm:pt modelId="{44503A88-5E3D-F845-A724-13BDE1B72ECE}" type="pres">
      <dgm:prSet presAssocID="{C20F17A3-4BE0-9544-A3AF-20126291921D}" presName="sp" presStyleCnt="0"/>
      <dgm:spPr/>
    </dgm:pt>
    <dgm:pt modelId="{2AC46E64-0DBF-6443-9437-18C2C45C50DD}" type="pres">
      <dgm:prSet presAssocID="{43D92DAD-17B0-934F-95E1-BFD2DD167612}" presName="arrowAndChildren" presStyleCnt="0"/>
      <dgm:spPr/>
    </dgm:pt>
    <dgm:pt modelId="{8C2B2578-CF10-574A-8F2C-EE24D6E9E737}" type="pres">
      <dgm:prSet presAssocID="{43D92DAD-17B0-934F-95E1-BFD2DD167612}" presName="parentTextArrow" presStyleLbl="node1" presStyleIdx="2" presStyleCnt="4"/>
      <dgm:spPr/>
      <dgm:t>
        <a:bodyPr/>
        <a:lstStyle/>
        <a:p>
          <a:endParaRPr lang="zh-CN" altLang="en-US"/>
        </a:p>
      </dgm:t>
    </dgm:pt>
    <dgm:pt modelId="{A982FBFF-D718-BD47-B12B-E16DD45755B2}" type="pres">
      <dgm:prSet presAssocID="{1F0BE7BD-EFD4-514B-8466-8A54932B746E}" presName="sp" presStyleCnt="0"/>
      <dgm:spPr/>
    </dgm:pt>
    <dgm:pt modelId="{38CC249F-AF3C-BE48-83D0-B0D4D413595A}" type="pres">
      <dgm:prSet presAssocID="{E093D874-746B-C74D-ABDC-FDF4DCEACCC6}" presName="arrowAndChildren" presStyleCnt="0"/>
      <dgm:spPr/>
    </dgm:pt>
    <dgm:pt modelId="{18C544B6-7A02-F446-BB5C-3C8C952C679F}" type="pres">
      <dgm:prSet presAssocID="{E093D874-746B-C74D-ABDC-FDF4DCEACCC6}" presName="parentTextArrow" presStyleLbl="node1" presStyleIdx="3" presStyleCnt="4"/>
      <dgm:spPr/>
      <dgm:t>
        <a:bodyPr/>
        <a:lstStyle/>
        <a:p>
          <a:endParaRPr lang="zh-CN" altLang="en-US"/>
        </a:p>
      </dgm:t>
    </dgm:pt>
  </dgm:ptLst>
  <dgm:cxnLst>
    <dgm:cxn modelId="{520FC1D1-104F-1E4F-886C-16178482126E}" srcId="{B67F05BB-947A-3A41-9C00-A51ACAAFB8F0}" destId="{EDFD9484-FE85-C14D-8463-B35FB9516C64}" srcOrd="3" destOrd="0" parTransId="{85BF36EE-EF3A-9845-A443-AB4821D4216F}" sibTransId="{67884D1D-6F50-E649-86A5-84D6AB07B8A7}"/>
    <dgm:cxn modelId="{72643161-86D2-9A4E-93FA-9DD0ADB4E849}" srcId="{B67F05BB-947A-3A41-9C00-A51ACAAFB8F0}" destId="{43D92DAD-17B0-934F-95E1-BFD2DD167612}" srcOrd="1" destOrd="0" parTransId="{6F7EC57C-BBFD-B94C-B479-FCA011F769F0}" sibTransId="{C20F17A3-4BE0-9544-A3AF-20126291921D}"/>
    <dgm:cxn modelId="{BFE6FD87-28DD-5B48-9FA9-B061DE74550D}" srcId="{B67F05BB-947A-3A41-9C00-A51ACAAFB8F0}" destId="{4F3DE53A-306A-2E4F-BBC3-FF85E8E0A58F}" srcOrd="2" destOrd="0" parTransId="{ED07F558-7554-2A45-910A-CCB4E43CAF10}" sibTransId="{2E1E0297-8E1D-5A41-82CB-4B4FC1B8E04B}"/>
    <dgm:cxn modelId="{AF944ED1-5215-BE44-881A-CBD0B242F37E}" type="presOf" srcId="{EDFD9484-FE85-C14D-8463-B35FB9516C64}" destId="{58204AEC-4490-E142-9578-D8CB059414FE}" srcOrd="0" destOrd="0" presId="urn:microsoft.com/office/officeart/2005/8/layout/process4"/>
    <dgm:cxn modelId="{794768B5-3171-3A40-AA8F-7E44B5B518B5}" srcId="{B67F05BB-947A-3A41-9C00-A51ACAAFB8F0}" destId="{E093D874-746B-C74D-ABDC-FDF4DCEACCC6}" srcOrd="0" destOrd="0" parTransId="{F962FA35-A6FC-6A4D-B410-4F5AB2E933A2}" sibTransId="{1F0BE7BD-EFD4-514B-8466-8A54932B746E}"/>
    <dgm:cxn modelId="{2597C0B7-BB2B-4D44-AEF5-51514B7C5564}" type="presOf" srcId="{4F3DE53A-306A-2E4F-BBC3-FF85E8E0A58F}" destId="{8A34AA25-1B65-D64C-9A43-60D13D1E2781}" srcOrd="0" destOrd="0" presId="urn:microsoft.com/office/officeart/2005/8/layout/process4"/>
    <dgm:cxn modelId="{26B5FE70-18C2-4F44-89EC-E5EF2F38433F}" type="presOf" srcId="{E093D874-746B-C74D-ABDC-FDF4DCEACCC6}" destId="{18C544B6-7A02-F446-BB5C-3C8C952C679F}" srcOrd="0" destOrd="0" presId="urn:microsoft.com/office/officeart/2005/8/layout/process4"/>
    <dgm:cxn modelId="{A8238B11-12D4-2B4F-9F5E-BAD57BC77F63}" type="presOf" srcId="{B67F05BB-947A-3A41-9C00-A51ACAAFB8F0}" destId="{6B268C9B-BD0F-5C47-BC7A-AFE541327D3D}" srcOrd="0" destOrd="0" presId="urn:microsoft.com/office/officeart/2005/8/layout/process4"/>
    <dgm:cxn modelId="{853E94CF-B949-BC46-A9B0-D065475880A2}" type="presOf" srcId="{43D92DAD-17B0-934F-95E1-BFD2DD167612}" destId="{8C2B2578-CF10-574A-8F2C-EE24D6E9E737}" srcOrd="0" destOrd="0" presId="urn:microsoft.com/office/officeart/2005/8/layout/process4"/>
    <dgm:cxn modelId="{406CFF2A-35DC-174C-A95F-3CDD5F92C4CC}" type="presParOf" srcId="{6B268C9B-BD0F-5C47-BC7A-AFE541327D3D}" destId="{B788DAD0-AB4A-D045-82FA-D8E6C1139E46}" srcOrd="0" destOrd="0" presId="urn:microsoft.com/office/officeart/2005/8/layout/process4"/>
    <dgm:cxn modelId="{E4289ECB-F236-E242-8F11-1BB0E31F8ABA}" type="presParOf" srcId="{B788DAD0-AB4A-D045-82FA-D8E6C1139E46}" destId="{58204AEC-4490-E142-9578-D8CB059414FE}" srcOrd="0" destOrd="0" presId="urn:microsoft.com/office/officeart/2005/8/layout/process4"/>
    <dgm:cxn modelId="{DE7E455B-9F46-EA4C-8693-649162D49893}" type="presParOf" srcId="{6B268C9B-BD0F-5C47-BC7A-AFE541327D3D}" destId="{6CE9A8D6-2013-1645-93A5-38C22EB9B68A}" srcOrd="1" destOrd="0" presId="urn:microsoft.com/office/officeart/2005/8/layout/process4"/>
    <dgm:cxn modelId="{BCFE53A0-24E6-0540-8A49-600C9554881D}" type="presParOf" srcId="{6B268C9B-BD0F-5C47-BC7A-AFE541327D3D}" destId="{34DAF53D-B0C5-F44B-B316-039CE55F0586}" srcOrd="2" destOrd="0" presId="urn:microsoft.com/office/officeart/2005/8/layout/process4"/>
    <dgm:cxn modelId="{326D54EA-27FB-BA4E-B661-3963618AF0DB}" type="presParOf" srcId="{34DAF53D-B0C5-F44B-B316-039CE55F0586}" destId="{8A34AA25-1B65-D64C-9A43-60D13D1E2781}" srcOrd="0" destOrd="0" presId="urn:microsoft.com/office/officeart/2005/8/layout/process4"/>
    <dgm:cxn modelId="{10486BC2-64C1-8742-A816-33ABA81882BA}" type="presParOf" srcId="{6B268C9B-BD0F-5C47-BC7A-AFE541327D3D}" destId="{44503A88-5E3D-F845-A724-13BDE1B72ECE}" srcOrd="3" destOrd="0" presId="urn:microsoft.com/office/officeart/2005/8/layout/process4"/>
    <dgm:cxn modelId="{911D25D0-CEAA-184C-889C-CF94C66B24F9}" type="presParOf" srcId="{6B268C9B-BD0F-5C47-BC7A-AFE541327D3D}" destId="{2AC46E64-0DBF-6443-9437-18C2C45C50DD}" srcOrd="4" destOrd="0" presId="urn:microsoft.com/office/officeart/2005/8/layout/process4"/>
    <dgm:cxn modelId="{886BE860-F85B-EE46-B705-161C493C7F28}" type="presParOf" srcId="{2AC46E64-0DBF-6443-9437-18C2C45C50DD}" destId="{8C2B2578-CF10-574A-8F2C-EE24D6E9E737}" srcOrd="0" destOrd="0" presId="urn:microsoft.com/office/officeart/2005/8/layout/process4"/>
    <dgm:cxn modelId="{FEA93CF4-CC2B-7843-BE19-51002D81BF0C}" type="presParOf" srcId="{6B268C9B-BD0F-5C47-BC7A-AFE541327D3D}" destId="{A982FBFF-D718-BD47-B12B-E16DD45755B2}" srcOrd="5" destOrd="0" presId="urn:microsoft.com/office/officeart/2005/8/layout/process4"/>
    <dgm:cxn modelId="{2A4DB181-743A-5047-9BBD-B689E9AE04C1}" type="presParOf" srcId="{6B268C9B-BD0F-5C47-BC7A-AFE541327D3D}" destId="{38CC249F-AF3C-BE48-83D0-B0D4D413595A}" srcOrd="6" destOrd="0" presId="urn:microsoft.com/office/officeart/2005/8/layout/process4"/>
    <dgm:cxn modelId="{340BCB44-6815-5B47-AA40-EF752C9F186B}" type="presParOf" srcId="{38CC249F-AF3C-BE48-83D0-B0D4D413595A}" destId="{18C544B6-7A02-F446-BB5C-3C8C952C679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2B807-7BA9-954F-8FD2-EB2548C602F7}">
      <dsp:nvSpPr>
        <dsp:cNvPr id="0" name=""/>
        <dsp:cNvSpPr/>
      </dsp:nvSpPr>
      <dsp:spPr>
        <a:xfrm>
          <a:off x="0" y="4067524"/>
          <a:ext cx="7704667" cy="6673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+mj-ea"/>
              <a:ea typeface="+mj-ea"/>
            </a:rPr>
            <a:t>程序语言</a:t>
          </a:r>
          <a:endParaRPr lang="zh-CN" altLang="en-US" sz="2800" kern="1200" dirty="0">
            <a:latin typeface="+mj-ea"/>
            <a:ea typeface="+mj-ea"/>
          </a:endParaRPr>
        </a:p>
      </dsp:txBody>
      <dsp:txXfrm>
        <a:off x="0" y="4067524"/>
        <a:ext cx="7704667" cy="667311"/>
      </dsp:txXfrm>
    </dsp:sp>
    <dsp:sp modelId="{FDA14961-60EC-C949-ADD5-C39E7861E203}">
      <dsp:nvSpPr>
        <dsp:cNvPr id="0" name=""/>
        <dsp:cNvSpPr/>
      </dsp:nvSpPr>
      <dsp:spPr>
        <a:xfrm rot="10800000">
          <a:off x="0" y="3051209"/>
          <a:ext cx="7704667" cy="1026324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+mj-ea"/>
              <a:ea typeface="+mj-ea"/>
            </a:rPr>
            <a:t>类计算机语言</a:t>
          </a:r>
          <a:endParaRPr lang="zh-CN" altLang="en-US" sz="2800" kern="1200" dirty="0">
            <a:latin typeface="+mj-ea"/>
            <a:ea typeface="+mj-ea"/>
          </a:endParaRPr>
        </a:p>
      </dsp:txBody>
      <dsp:txXfrm rot="10800000">
        <a:off x="0" y="3051209"/>
        <a:ext cx="7704667" cy="666875"/>
      </dsp:txXfrm>
    </dsp:sp>
    <dsp:sp modelId="{EA8AFEAD-94BC-C54E-A6B7-5809C24B974B}">
      <dsp:nvSpPr>
        <dsp:cNvPr id="0" name=""/>
        <dsp:cNvSpPr/>
      </dsp:nvSpPr>
      <dsp:spPr>
        <a:xfrm rot="10800000">
          <a:off x="0" y="2034894"/>
          <a:ext cx="7704667" cy="1026324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+mj-ea"/>
              <a:ea typeface="+mj-ea"/>
            </a:rPr>
            <a:t>自然语言</a:t>
          </a:r>
          <a:endParaRPr lang="zh-CN" altLang="en-US" sz="2800" kern="1200" dirty="0">
            <a:latin typeface="+mj-ea"/>
            <a:ea typeface="+mj-ea"/>
          </a:endParaRPr>
        </a:p>
      </dsp:txBody>
      <dsp:txXfrm rot="10800000">
        <a:off x="0" y="2034894"/>
        <a:ext cx="7704667" cy="666875"/>
      </dsp:txXfrm>
    </dsp:sp>
    <dsp:sp modelId="{94ADF987-7A46-C14E-AF76-2EAEF6C4AC90}">
      <dsp:nvSpPr>
        <dsp:cNvPr id="0" name=""/>
        <dsp:cNvSpPr/>
      </dsp:nvSpPr>
      <dsp:spPr>
        <a:xfrm rot="10800000">
          <a:off x="0" y="1018579"/>
          <a:ext cx="7704667" cy="1026324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+mj-ea"/>
              <a:ea typeface="+mj-ea"/>
            </a:rPr>
            <a:t>N/S</a:t>
          </a:r>
          <a:r>
            <a:rPr lang="zh-TW" altLang="en-US" sz="2800" kern="1200" dirty="0" smtClean="0">
              <a:latin typeface="+mj-ea"/>
              <a:ea typeface="+mj-ea"/>
            </a:rPr>
            <a:t>图</a:t>
          </a:r>
          <a:endParaRPr lang="zh-TW" altLang="en-US" sz="2800" kern="1200" dirty="0">
            <a:latin typeface="+mj-ea"/>
            <a:ea typeface="+mj-ea"/>
          </a:endParaRPr>
        </a:p>
      </dsp:txBody>
      <dsp:txXfrm rot="10800000">
        <a:off x="0" y="1018579"/>
        <a:ext cx="7704667" cy="666875"/>
      </dsp:txXfrm>
    </dsp:sp>
    <dsp:sp modelId="{BDF06576-4E2F-EF4A-804D-E486A09C377E}">
      <dsp:nvSpPr>
        <dsp:cNvPr id="0" name=""/>
        <dsp:cNvSpPr/>
      </dsp:nvSpPr>
      <dsp:spPr>
        <a:xfrm rot="10800000">
          <a:off x="0" y="0"/>
          <a:ext cx="7704667" cy="1026324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+mj-ea"/>
              <a:ea typeface="+mj-ea"/>
            </a:rPr>
            <a:t>流程图</a:t>
          </a:r>
          <a:endParaRPr lang="zh-CN" altLang="en-US" sz="2800" kern="1200" dirty="0">
            <a:latin typeface="+mj-ea"/>
            <a:ea typeface="+mj-ea"/>
          </a:endParaRPr>
        </a:p>
      </dsp:txBody>
      <dsp:txXfrm rot="10800000">
        <a:off x="0" y="0"/>
        <a:ext cx="7704667" cy="666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CF267-4B7B-4310-ABA3-A900052C563A}">
      <dsp:nvSpPr>
        <dsp:cNvPr id="0" name=""/>
        <dsp:cNvSpPr/>
      </dsp:nvSpPr>
      <dsp:spPr>
        <a:xfrm>
          <a:off x="0" y="0"/>
          <a:ext cx="7704667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微软雅黑"/>
              <a:ea typeface="微软雅黑"/>
              <a:cs typeface="微软雅黑"/>
            </a:rPr>
            <a:t>w</a:t>
          </a:r>
          <a:r>
            <a:rPr lang="en-US" sz="3200" kern="1200" dirty="0" smtClean="0">
              <a:latin typeface="微软雅黑"/>
              <a:ea typeface="微软雅黑"/>
              <a:cs typeface="微软雅黑"/>
            </a:rPr>
            <a:t>hile</a:t>
          </a:r>
          <a:r>
            <a:rPr lang="zh-CN" sz="3200" kern="1200" dirty="0" smtClean="0">
              <a:latin typeface="微软雅黑"/>
              <a:ea typeface="微软雅黑"/>
              <a:cs typeface="微软雅黑"/>
            </a:rPr>
            <a:t>语句</a:t>
          </a:r>
          <a:endParaRPr lang="en-US" sz="3200" kern="1200" dirty="0">
            <a:latin typeface="微软雅黑"/>
            <a:ea typeface="微软雅黑"/>
            <a:cs typeface="微软雅黑"/>
          </a:endParaRPr>
        </a:p>
      </dsp:txBody>
      <dsp:txXfrm>
        <a:off x="39580" y="39580"/>
        <a:ext cx="7625507" cy="731649"/>
      </dsp:txXfrm>
    </dsp:sp>
    <dsp:sp modelId="{7CD4D3EC-2748-4B5B-A561-3067029BCD57}">
      <dsp:nvSpPr>
        <dsp:cNvPr id="0" name=""/>
        <dsp:cNvSpPr/>
      </dsp:nvSpPr>
      <dsp:spPr>
        <a:xfrm>
          <a:off x="0" y="941205"/>
          <a:ext cx="7704667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微软雅黑"/>
              <a:ea typeface="微软雅黑"/>
              <a:cs typeface="微软雅黑"/>
            </a:rPr>
            <a:t>do-while</a:t>
          </a:r>
          <a:r>
            <a:rPr lang="zh-CN" sz="3200" kern="1200" dirty="0" smtClean="0">
              <a:latin typeface="微软雅黑"/>
              <a:ea typeface="微软雅黑"/>
              <a:cs typeface="微软雅黑"/>
            </a:rPr>
            <a:t>语句</a:t>
          </a:r>
          <a:endParaRPr lang="en-US" sz="3200" kern="1200" dirty="0">
            <a:latin typeface="微软雅黑"/>
            <a:ea typeface="微软雅黑"/>
            <a:cs typeface="微软雅黑"/>
          </a:endParaRPr>
        </a:p>
      </dsp:txBody>
      <dsp:txXfrm>
        <a:off x="39580" y="980785"/>
        <a:ext cx="7625507" cy="731649"/>
      </dsp:txXfrm>
    </dsp:sp>
    <dsp:sp modelId="{8D9764F2-321E-477E-8502-3F6049457A95}">
      <dsp:nvSpPr>
        <dsp:cNvPr id="0" name=""/>
        <dsp:cNvSpPr/>
      </dsp:nvSpPr>
      <dsp:spPr>
        <a:xfrm>
          <a:off x="0" y="1872975"/>
          <a:ext cx="7704667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微软雅黑"/>
              <a:ea typeface="微软雅黑"/>
              <a:cs typeface="微软雅黑"/>
            </a:rPr>
            <a:t>for</a:t>
          </a:r>
          <a:r>
            <a:rPr lang="zh-CN" sz="3200" kern="1200" dirty="0" smtClean="0">
              <a:latin typeface="微软雅黑"/>
              <a:ea typeface="微软雅黑"/>
              <a:cs typeface="微软雅黑"/>
            </a:rPr>
            <a:t>语句</a:t>
          </a:r>
          <a:endParaRPr lang="en-US" sz="3200" kern="1200" dirty="0">
            <a:latin typeface="微软雅黑"/>
            <a:ea typeface="微软雅黑"/>
            <a:cs typeface="微软雅黑"/>
          </a:endParaRPr>
        </a:p>
      </dsp:txBody>
      <dsp:txXfrm>
        <a:off x="39580" y="1912555"/>
        <a:ext cx="7625507" cy="731649"/>
      </dsp:txXfrm>
    </dsp:sp>
    <dsp:sp modelId="{DFF3F810-B6DF-4284-B05E-9BC40E8B49C1}">
      <dsp:nvSpPr>
        <dsp:cNvPr id="0" name=""/>
        <dsp:cNvSpPr/>
      </dsp:nvSpPr>
      <dsp:spPr>
        <a:xfrm>
          <a:off x="0" y="2804745"/>
          <a:ext cx="7704667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>
              <a:latin typeface="微软雅黑"/>
              <a:ea typeface="微软雅黑"/>
              <a:cs typeface="微软雅黑"/>
            </a:rPr>
            <a:t>循环的控制与嵌套</a:t>
          </a:r>
          <a:endParaRPr lang="en-US" sz="3200" kern="1200" dirty="0">
            <a:latin typeface="微软雅黑"/>
            <a:ea typeface="微软雅黑"/>
            <a:cs typeface="微软雅黑"/>
          </a:endParaRPr>
        </a:p>
      </dsp:txBody>
      <dsp:txXfrm>
        <a:off x="39580" y="2844325"/>
        <a:ext cx="7625507" cy="731649"/>
      </dsp:txXfrm>
    </dsp:sp>
    <dsp:sp modelId="{2184D9A2-BB5A-458F-8646-21E5D89FECD2}">
      <dsp:nvSpPr>
        <dsp:cNvPr id="0" name=""/>
        <dsp:cNvSpPr/>
      </dsp:nvSpPr>
      <dsp:spPr>
        <a:xfrm>
          <a:off x="0" y="3736515"/>
          <a:ext cx="7704667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/>
              <a:ea typeface="微软雅黑"/>
              <a:cs typeface="微软雅黑"/>
            </a:rPr>
            <a:t>穷举和递推算法</a:t>
          </a:r>
          <a:endParaRPr lang="zh-CN" altLang="en-US" sz="3200" kern="1200" dirty="0">
            <a:latin typeface="微软雅黑"/>
            <a:ea typeface="微软雅黑"/>
            <a:cs typeface="微软雅黑"/>
          </a:endParaRPr>
        </a:p>
      </dsp:txBody>
      <dsp:txXfrm>
        <a:off x="39580" y="3776095"/>
        <a:ext cx="7625507" cy="7316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0844-D267-42B8-A686-376D49EBEBF8}">
      <dsp:nvSpPr>
        <dsp:cNvPr id="0" name=""/>
        <dsp:cNvSpPr/>
      </dsp:nvSpPr>
      <dsp:spPr>
        <a:xfrm>
          <a:off x="0" y="2373"/>
          <a:ext cx="7064587" cy="7502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>
              <a:latin typeface="微软雅黑"/>
              <a:ea typeface="微软雅黑"/>
              <a:cs typeface="微软雅黑"/>
            </a:rPr>
            <a:t>计算</a:t>
          </a:r>
          <a:r>
            <a:rPr lang="zh-CN" altLang="en-US" sz="3200" kern="1200" dirty="0" smtClean="0">
              <a:latin typeface="微软雅黑"/>
              <a:ea typeface="微软雅黑"/>
              <a:cs typeface="微软雅黑"/>
            </a:rPr>
            <a:t>整数</a:t>
          </a:r>
          <a:r>
            <a:rPr lang="en-US" altLang="zh-CN" sz="3200" kern="1200" dirty="0" smtClean="0">
              <a:latin typeface="微软雅黑"/>
              <a:ea typeface="微软雅黑"/>
              <a:cs typeface="微软雅黑"/>
            </a:rPr>
            <a:t>n</a:t>
          </a:r>
          <a:r>
            <a:rPr lang="zh-CN" altLang="en-US" sz="3200" kern="1200" dirty="0" smtClean="0">
              <a:latin typeface="微软雅黑"/>
              <a:ea typeface="微软雅黑"/>
              <a:cs typeface="微软雅黑"/>
            </a:rPr>
            <a:t>的阶乘</a:t>
          </a:r>
          <a:endParaRPr lang="zh-CN" sz="3200" kern="1200" dirty="0">
            <a:latin typeface="微软雅黑"/>
            <a:ea typeface="微软雅黑"/>
            <a:cs typeface="微软雅黑"/>
          </a:endParaRPr>
        </a:p>
      </dsp:txBody>
      <dsp:txXfrm>
        <a:off x="36623" y="38996"/>
        <a:ext cx="6991341" cy="676970"/>
      </dsp:txXfrm>
    </dsp:sp>
    <dsp:sp modelId="{AFD703C4-398C-4ED6-A205-B2279AB90E83}">
      <dsp:nvSpPr>
        <dsp:cNvPr id="0" name=""/>
        <dsp:cNvSpPr/>
      </dsp:nvSpPr>
      <dsp:spPr>
        <a:xfrm>
          <a:off x="0" y="765780"/>
          <a:ext cx="7064587" cy="7502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>
              <a:latin typeface="微软雅黑"/>
              <a:ea typeface="微软雅黑"/>
              <a:cs typeface="微软雅黑"/>
            </a:rPr>
            <a:t>计算奇数的和，如</a:t>
          </a:r>
          <a:r>
            <a:rPr lang="en-US" sz="3200" kern="1200" dirty="0" smtClean="0">
              <a:latin typeface="微软雅黑"/>
              <a:ea typeface="微软雅黑"/>
              <a:cs typeface="微软雅黑"/>
            </a:rPr>
            <a:t>1+3+5+…+99</a:t>
          </a:r>
          <a:endParaRPr lang="en-US" sz="3200" kern="1200" dirty="0">
            <a:latin typeface="微软雅黑"/>
            <a:ea typeface="微软雅黑"/>
            <a:cs typeface="微软雅黑"/>
          </a:endParaRPr>
        </a:p>
      </dsp:txBody>
      <dsp:txXfrm>
        <a:off x="36623" y="802403"/>
        <a:ext cx="6991341" cy="676970"/>
      </dsp:txXfrm>
    </dsp:sp>
    <dsp:sp modelId="{924C1E71-6520-4A32-AEA6-1AF0387658B9}">
      <dsp:nvSpPr>
        <dsp:cNvPr id="0" name=""/>
        <dsp:cNvSpPr/>
      </dsp:nvSpPr>
      <dsp:spPr>
        <a:xfrm>
          <a:off x="0" y="1529187"/>
          <a:ext cx="7064587" cy="7502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>
              <a:latin typeface="微软雅黑"/>
              <a:ea typeface="微软雅黑"/>
              <a:cs typeface="微软雅黑"/>
            </a:rPr>
            <a:t>计算偶数的和，如</a:t>
          </a:r>
          <a:r>
            <a:rPr lang="en-US" sz="3200" kern="1200" dirty="0" smtClean="0">
              <a:latin typeface="微软雅黑"/>
              <a:ea typeface="微软雅黑"/>
              <a:cs typeface="微软雅黑"/>
            </a:rPr>
            <a:t>2+4+6+…+100</a:t>
          </a:r>
          <a:endParaRPr lang="en-US" sz="3200" kern="1200" dirty="0">
            <a:latin typeface="微软雅黑"/>
            <a:ea typeface="微软雅黑"/>
            <a:cs typeface="微软雅黑"/>
          </a:endParaRPr>
        </a:p>
      </dsp:txBody>
      <dsp:txXfrm>
        <a:off x="36623" y="1565810"/>
        <a:ext cx="6991341" cy="676970"/>
      </dsp:txXfrm>
    </dsp:sp>
    <dsp:sp modelId="{C1AD0B98-4064-479A-879A-71AD2971AE53}">
      <dsp:nvSpPr>
        <dsp:cNvPr id="0" name=""/>
        <dsp:cNvSpPr/>
      </dsp:nvSpPr>
      <dsp:spPr>
        <a:xfrm>
          <a:off x="0" y="2292595"/>
          <a:ext cx="7064587" cy="7502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>
              <a:latin typeface="微软雅黑"/>
              <a:ea typeface="微软雅黑"/>
              <a:cs typeface="微软雅黑"/>
            </a:rPr>
            <a:t>计算平方和，如</a:t>
          </a:r>
          <a:r>
            <a:rPr lang="en-US" sz="3200" kern="1200" dirty="0" smtClean="0">
              <a:latin typeface="微软雅黑"/>
              <a:ea typeface="微软雅黑"/>
              <a:cs typeface="微软雅黑"/>
            </a:rPr>
            <a:t>1</a:t>
          </a:r>
          <a:r>
            <a:rPr lang="en-US" sz="3200" kern="1200" baseline="30000" dirty="0" smtClean="0">
              <a:latin typeface="微软雅黑"/>
              <a:ea typeface="微软雅黑"/>
              <a:cs typeface="微软雅黑"/>
            </a:rPr>
            <a:t>2</a:t>
          </a:r>
          <a:r>
            <a:rPr lang="en-US" sz="3200" kern="1200" dirty="0" smtClean="0">
              <a:latin typeface="微软雅黑"/>
              <a:ea typeface="微软雅黑"/>
              <a:cs typeface="微软雅黑"/>
            </a:rPr>
            <a:t>+2</a:t>
          </a:r>
          <a:r>
            <a:rPr lang="en-US" sz="3200" kern="1200" baseline="30000" dirty="0" smtClean="0">
              <a:latin typeface="微软雅黑"/>
              <a:ea typeface="微软雅黑"/>
              <a:cs typeface="微软雅黑"/>
            </a:rPr>
            <a:t>2</a:t>
          </a:r>
          <a:r>
            <a:rPr lang="en-US" sz="3200" kern="1200" dirty="0" smtClean="0">
              <a:latin typeface="微软雅黑"/>
              <a:ea typeface="微软雅黑"/>
              <a:cs typeface="微软雅黑"/>
            </a:rPr>
            <a:t>+3</a:t>
          </a:r>
          <a:r>
            <a:rPr lang="en-US" sz="3200" kern="1200" baseline="30000" dirty="0" smtClean="0">
              <a:latin typeface="微软雅黑"/>
              <a:ea typeface="微软雅黑"/>
              <a:cs typeface="微软雅黑"/>
            </a:rPr>
            <a:t>2</a:t>
          </a:r>
          <a:r>
            <a:rPr lang="en-US" sz="3200" kern="1200" dirty="0" smtClean="0">
              <a:latin typeface="微软雅黑"/>
              <a:ea typeface="微软雅黑"/>
              <a:cs typeface="微软雅黑"/>
            </a:rPr>
            <a:t>+…+ n</a:t>
          </a:r>
          <a:r>
            <a:rPr lang="en-US" sz="3200" kern="1200" baseline="30000" dirty="0" smtClean="0">
              <a:latin typeface="微软雅黑"/>
              <a:ea typeface="微软雅黑"/>
              <a:cs typeface="微软雅黑"/>
            </a:rPr>
            <a:t>2</a:t>
          </a:r>
          <a:endParaRPr lang="en-US" sz="3200" kern="1200" dirty="0">
            <a:latin typeface="微软雅黑"/>
            <a:ea typeface="微软雅黑"/>
            <a:cs typeface="微软雅黑"/>
          </a:endParaRPr>
        </a:p>
      </dsp:txBody>
      <dsp:txXfrm>
        <a:off x="36623" y="2329218"/>
        <a:ext cx="6991341" cy="676970"/>
      </dsp:txXfrm>
    </dsp:sp>
    <dsp:sp modelId="{FD27349E-566E-4C55-800D-341757C7C477}">
      <dsp:nvSpPr>
        <dsp:cNvPr id="0" name=""/>
        <dsp:cNvSpPr/>
      </dsp:nvSpPr>
      <dsp:spPr>
        <a:xfrm>
          <a:off x="0" y="3056002"/>
          <a:ext cx="7064587" cy="7502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>
              <a:latin typeface="微软雅黑"/>
              <a:ea typeface="微软雅黑"/>
              <a:cs typeface="微软雅黑"/>
            </a:rPr>
            <a:t>计算倒数和，如</a:t>
          </a:r>
          <a:r>
            <a:rPr lang="en-US" sz="3200" kern="1200" dirty="0" smtClean="0">
              <a:latin typeface="微软雅黑"/>
              <a:ea typeface="微软雅黑"/>
              <a:cs typeface="微软雅黑"/>
            </a:rPr>
            <a:t>1/1+1/2+…+1/n</a:t>
          </a:r>
          <a:endParaRPr lang="en-US" sz="3200" kern="1200" dirty="0">
            <a:latin typeface="微软雅黑"/>
            <a:ea typeface="微软雅黑"/>
            <a:cs typeface="微软雅黑"/>
          </a:endParaRPr>
        </a:p>
      </dsp:txBody>
      <dsp:txXfrm>
        <a:off x="36623" y="3092625"/>
        <a:ext cx="6991341" cy="676970"/>
      </dsp:txXfrm>
    </dsp:sp>
    <dsp:sp modelId="{B622DEA5-6B7F-4D3F-8765-189D7E69125F}">
      <dsp:nvSpPr>
        <dsp:cNvPr id="0" name=""/>
        <dsp:cNvSpPr/>
      </dsp:nvSpPr>
      <dsp:spPr>
        <a:xfrm>
          <a:off x="0" y="3819410"/>
          <a:ext cx="7064587" cy="7502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>
              <a:latin typeface="微软雅黑"/>
              <a:ea typeface="微软雅黑"/>
              <a:cs typeface="微软雅黑"/>
            </a:rPr>
            <a:t>计算</a:t>
          </a:r>
          <a:r>
            <a:rPr lang="en-US" sz="3200" kern="1200" dirty="0" smtClean="0">
              <a:latin typeface="微软雅黑"/>
              <a:ea typeface="微软雅黑"/>
              <a:cs typeface="微软雅黑"/>
            </a:rPr>
            <a:t>1*2+3*4+5*6+…+99*100</a:t>
          </a:r>
          <a:endParaRPr lang="en-US" sz="3200" kern="1200" dirty="0">
            <a:latin typeface="微软雅黑"/>
            <a:ea typeface="微软雅黑"/>
            <a:cs typeface="微软雅黑"/>
          </a:endParaRPr>
        </a:p>
      </dsp:txBody>
      <dsp:txXfrm>
        <a:off x="36623" y="3856033"/>
        <a:ext cx="6991341" cy="6769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CE211-C9EE-4032-A609-2814C5393210}">
      <dsp:nvSpPr>
        <dsp:cNvPr id="0" name=""/>
        <dsp:cNvSpPr/>
      </dsp:nvSpPr>
      <dsp:spPr>
        <a:xfrm>
          <a:off x="0" y="31208"/>
          <a:ext cx="7704667" cy="1367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l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break</a:t>
          </a:r>
          <a:r>
            <a:rPr lang="zh-CN" sz="5700" kern="1200" dirty="0" smtClean="0"/>
            <a:t>语句</a:t>
          </a:r>
          <a:endParaRPr lang="en-US" sz="5700" kern="1200" dirty="0"/>
        </a:p>
      </dsp:txBody>
      <dsp:txXfrm>
        <a:off x="66738" y="97946"/>
        <a:ext cx="7571191" cy="1233668"/>
      </dsp:txXfrm>
    </dsp:sp>
    <dsp:sp modelId="{6D2E3D1E-A816-487B-9272-4C96ADB32E49}">
      <dsp:nvSpPr>
        <dsp:cNvPr id="0" name=""/>
        <dsp:cNvSpPr/>
      </dsp:nvSpPr>
      <dsp:spPr>
        <a:xfrm>
          <a:off x="0" y="1562513"/>
          <a:ext cx="7704667" cy="1367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l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continue</a:t>
          </a:r>
          <a:r>
            <a:rPr lang="zh-CN" sz="5700" kern="1200" dirty="0" smtClean="0"/>
            <a:t>语句</a:t>
          </a:r>
          <a:endParaRPr lang="en-US" sz="5700" kern="1200" dirty="0"/>
        </a:p>
      </dsp:txBody>
      <dsp:txXfrm>
        <a:off x="66738" y="1629251"/>
        <a:ext cx="7571191" cy="1233668"/>
      </dsp:txXfrm>
    </dsp:sp>
    <dsp:sp modelId="{FB62972F-AD6A-4D21-BAD4-BA7844EA1FFA}">
      <dsp:nvSpPr>
        <dsp:cNvPr id="0" name=""/>
        <dsp:cNvSpPr/>
      </dsp:nvSpPr>
      <dsp:spPr>
        <a:xfrm>
          <a:off x="0" y="3093818"/>
          <a:ext cx="7704667" cy="1367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l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err="1" smtClean="0"/>
            <a:t>goto</a:t>
          </a:r>
          <a:r>
            <a:rPr lang="zh-CN" sz="5700" kern="1200" dirty="0" smtClean="0"/>
            <a:t>语句</a:t>
          </a:r>
          <a:r>
            <a:rPr lang="en-US" sz="5700" kern="1200" dirty="0" smtClean="0"/>
            <a:t>(*)</a:t>
          </a:r>
          <a:endParaRPr lang="zh-CN" sz="5700" kern="1200" dirty="0"/>
        </a:p>
      </dsp:txBody>
      <dsp:txXfrm>
        <a:off x="66738" y="3160556"/>
        <a:ext cx="7571191" cy="12336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04AEC-4490-E142-9578-D8CB059414FE}">
      <dsp:nvSpPr>
        <dsp:cNvPr id="0" name=""/>
        <dsp:cNvSpPr/>
      </dsp:nvSpPr>
      <dsp:spPr>
        <a:xfrm>
          <a:off x="0" y="3885448"/>
          <a:ext cx="7704667" cy="8500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800" kern="1200" dirty="0" smtClean="0">
              <a:latin typeface="微软雅黑"/>
              <a:ea typeface="微软雅黑"/>
              <a:cs typeface="微软雅黑"/>
            </a:rPr>
            <a:t>判断终止条件</a:t>
          </a:r>
          <a:endParaRPr lang="zh-CN" altLang="en-US" sz="2800" kern="1200" dirty="0">
            <a:latin typeface="微软雅黑"/>
            <a:ea typeface="微软雅黑"/>
            <a:cs typeface="微软雅黑"/>
          </a:endParaRPr>
        </a:p>
      </dsp:txBody>
      <dsp:txXfrm>
        <a:off x="0" y="3885448"/>
        <a:ext cx="7704667" cy="850041"/>
      </dsp:txXfrm>
    </dsp:sp>
    <dsp:sp modelId="{8A34AA25-1B65-D64C-9A43-60D13D1E2781}">
      <dsp:nvSpPr>
        <dsp:cNvPr id="0" name=""/>
        <dsp:cNvSpPr/>
      </dsp:nvSpPr>
      <dsp:spPr>
        <a:xfrm rot="10800000">
          <a:off x="0" y="2590835"/>
          <a:ext cx="7704667" cy="130736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800" kern="1200" dirty="0" smtClean="0">
              <a:latin typeface="微软雅黑"/>
              <a:ea typeface="微软雅黑"/>
              <a:cs typeface="微软雅黑"/>
            </a:rPr>
            <a:t>分析递推规律</a:t>
          </a:r>
          <a:endParaRPr lang="zh-CN" altLang="en-US" sz="2800" kern="1200" dirty="0">
            <a:latin typeface="微软雅黑"/>
            <a:ea typeface="微软雅黑"/>
            <a:cs typeface="微软雅黑"/>
          </a:endParaRPr>
        </a:p>
      </dsp:txBody>
      <dsp:txXfrm rot="10800000">
        <a:off x="0" y="2590835"/>
        <a:ext cx="7704667" cy="849485"/>
      </dsp:txXfrm>
    </dsp:sp>
    <dsp:sp modelId="{8C2B2578-CF10-574A-8F2C-EE24D6E9E737}">
      <dsp:nvSpPr>
        <dsp:cNvPr id="0" name=""/>
        <dsp:cNvSpPr/>
      </dsp:nvSpPr>
      <dsp:spPr>
        <a:xfrm rot="10800000">
          <a:off x="0" y="1296223"/>
          <a:ext cx="7704667" cy="130736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800" kern="1200" dirty="0" smtClean="0">
              <a:latin typeface="微软雅黑"/>
              <a:ea typeface="微软雅黑"/>
              <a:cs typeface="微软雅黑"/>
            </a:rPr>
            <a:t>确定递推起点</a:t>
          </a:r>
          <a:endParaRPr lang="zh-CN" altLang="en-US" sz="2800" kern="1200" dirty="0">
            <a:latin typeface="微软雅黑"/>
            <a:ea typeface="微软雅黑"/>
            <a:cs typeface="微软雅黑"/>
          </a:endParaRPr>
        </a:p>
      </dsp:txBody>
      <dsp:txXfrm rot="10800000">
        <a:off x="0" y="1296223"/>
        <a:ext cx="7704667" cy="849485"/>
      </dsp:txXfrm>
    </dsp:sp>
    <dsp:sp modelId="{18C544B6-7A02-F446-BB5C-3C8C952C679F}">
      <dsp:nvSpPr>
        <dsp:cNvPr id="0" name=""/>
        <dsp:cNvSpPr/>
      </dsp:nvSpPr>
      <dsp:spPr>
        <a:xfrm rot="10800000">
          <a:off x="0" y="1610"/>
          <a:ext cx="7704667" cy="130736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800" kern="1200" dirty="0" smtClean="0">
              <a:latin typeface="微软雅黑"/>
              <a:ea typeface="微软雅黑"/>
              <a:cs typeface="微软雅黑"/>
            </a:rPr>
            <a:t>确定递推项</a:t>
          </a:r>
          <a:endParaRPr lang="zh-CN" altLang="en-US" sz="2800" kern="1200" dirty="0">
            <a:latin typeface="微软雅黑"/>
            <a:ea typeface="微软雅黑"/>
            <a:cs typeface="微软雅黑"/>
          </a:endParaRPr>
        </a:p>
      </dsp:txBody>
      <dsp:txXfrm rot="10800000">
        <a:off x="0" y="1610"/>
        <a:ext cx="7704667" cy="849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DDD5C-9C38-4A30-8E31-B88421014A2D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1434C-F81B-42F9-9158-C4B6DBE35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229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7" name="TextBox 16"/>
          <p:cNvSpPr txBox="1"/>
          <p:nvPr userDrawn="1"/>
        </p:nvSpPr>
        <p:spPr>
          <a:xfrm rot="2923046">
            <a:off x="2361604" y="5736205"/>
            <a:ext cx="1472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60000" endA="900" endPos="60000" dist="29997" dir="5400000" sy="-100000" algn="bl" rotWithShape="0"/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C++</a:t>
            </a:r>
            <a:endParaRPr lang="zh-CN" alt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  <a:reflection blurRad="6350" stA="60000" endA="900" endPos="60000" dist="29997" dir="5400000" sy="-100000" algn="bl" rotWithShape="0"/>
              </a:effectLst>
              <a:latin typeface="+mj-lt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0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66701"/>
            <a:ext cx="7704667" cy="1206500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676400"/>
            <a:ext cx="7704667" cy="4737100"/>
          </a:xfrm>
        </p:spPr>
        <p:txBody>
          <a:bodyPr anchor="ctr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98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6375" y="400050"/>
            <a:ext cx="7488238" cy="508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47813" y="1412875"/>
            <a:ext cx="3632200" cy="5256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2413" y="1412875"/>
            <a:ext cx="3632200" cy="5256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7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图片3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2178495" cy="685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 rot="2815297">
            <a:off x="863682" y="6197312"/>
            <a:ext cx="1472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 cap="none" spc="0" dirty="0" smtClean="0">
                <a:ln w="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C++</a:t>
            </a:r>
            <a:endParaRPr lang="zh-CN" altLang="en-US" sz="3200" b="0" cap="none" spc="0" dirty="0">
              <a:ln w="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+mj-lt"/>
              <a:cs typeface="Tahom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1790700"/>
            <a:ext cx="7704666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6107" y="228601"/>
            <a:ext cx="7990693" cy="1219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6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b="1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2668" y="3916377"/>
            <a:ext cx="6960386" cy="1809345"/>
          </a:xfrm>
        </p:spPr>
        <p:txBody>
          <a:bodyPr>
            <a:normAutofit fontScale="92500"/>
          </a:bodyPr>
          <a:lstStyle/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sz="5700" b="1" dirty="0" smtClean="0">
                <a:latin typeface="+mj-ea"/>
                <a:ea typeface="+mj-ea"/>
              </a:rPr>
              <a:t>第二章</a:t>
            </a:r>
            <a:r>
              <a:rPr lang="en-US" altLang="zh-CN" sz="5700" b="1" dirty="0" smtClean="0">
                <a:latin typeface="+mj-ea"/>
                <a:ea typeface="+mj-ea"/>
              </a:rPr>
              <a:t> C++</a:t>
            </a:r>
            <a:r>
              <a:rPr lang="zh-CN" altLang="en-US" sz="5700" b="1" dirty="0" smtClean="0">
                <a:latin typeface="+mj-ea"/>
                <a:ea typeface="+mj-ea"/>
              </a:rPr>
              <a:t>控制结构</a:t>
            </a: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5" name="Picture 3" descr="F:\work\seu&amp;wpi summer workshop\方案\200810221326163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870" y="831762"/>
            <a:ext cx="2880000" cy="2880000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3369734" y="5909733"/>
            <a:ext cx="4857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dirty="0" smtClean="0">
                <a:latin typeface="+mj-ea"/>
                <a:ea typeface="+mj-ea"/>
              </a:rPr>
              <a:t>东南大学</a:t>
            </a:r>
            <a:r>
              <a:rPr kumimoji="1" lang="en-US" altLang="zh-CN" dirty="0" smtClean="0">
                <a:latin typeface="+mj-ea"/>
                <a:ea typeface="+mj-ea"/>
              </a:rPr>
              <a:t> </a:t>
            </a:r>
            <a:r>
              <a:rPr kumimoji="1" lang="zh-CN" altLang="en-US" dirty="0" smtClean="0">
                <a:latin typeface="+mj-ea"/>
                <a:ea typeface="+mj-ea"/>
              </a:rPr>
              <a:t>生物科学与医学工程学院 </a:t>
            </a:r>
            <a:r>
              <a:rPr kumimoji="1" lang="zh-CN" altLang="en-US" dirty="0" smtClean="0">
                <a:latin typeface="+mj-ea"/>
                <a:ea typeface="+mj-ea"/>
              </a:rPr>
              <a:t>夏小俊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algn="r"/>
            <a:r>
              <a:rPr kumimoji="1" lang="en-US" altLang="zh-CN" dirty="0" smtClean="0">
                <a:latin typeface="+mj-ea"/>
                <a:ea typeface="+mj-ea"/>
              </a:rPr>
              <a:t>http://</a:t>
            </a:r>
            <a:r>
              <a:rPr kumimoji="1" lang="en-US" altLang="zh-CN" dirty="0" err="1" smtClean="0">
                <a:latin typeface="+mj-ea"/>
                <a:ea typeface="+mj-ea"/>
              </a:rPr>
              <a:t>www.seucpp.com</a:t>
            </a:r>
            <a:endParaRPr kumimoji="1"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69723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空语句和复合语句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空语句的意义：用在无内容可写，却需要语句来进行填充的位置。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注：常见于循环语句，另注意和分号区分。</a:t>
            </a:r>
            <a:endParaRPr lang="en-US" altLang="zh-CN" dirty="0" smtClean="0"/>
          </a:p>
          <a:p>
            <a:r>
              <a:rPr lang="zh-CN" altLang="en-US" dirty="0" smtClean="0"/>
              <a:t>复合语句的意义</a:t>
            </a:r>
            <a:r>
              <a:rPr lang="zh-CN" altLang="en-US" dirty="0" smtClean="0"/>
              <a:t>：</a:t>
            </a:r>
            <a:r>
              <a:rPr lang="zh-CN" altLang="en-US" dirty="0" smtClean="0"/>
              <a:t>用在只需要一个语句</a:t>
            </a:r>
            <a:r>
              <a:rPr lang="zh-CN" altLang="en-US" dirty="0" smtClean="0"/>
              <a:t>，</a:t>
            </a:r>
            <a:r>
              <a:rPr lang="zh-CN" altLang="en-US" dirty="0" smtClean="0"/>
              <a:t>但单个</a:t>
            </a:r>
            <a:r>
              <a:rPr lang="zh-CN" altLang="en-US" dirty="0" smtClean="0"/>
              <a:t>语句</a:t>
            </a:r>
            <a:r>
              <a:rPr lang="zh-CN" altLang="en-US" dirty="0" smtClean="0"/>
              <a:t>本身</a:t>
            </a:r>
            <a:r>
              <a:rPr lang="zh-CN" altLang="en-US" dirty="0" smtClean="0"/>
              <a:t>无法</a:t>
            </a:r>
            <a:r>
              <a:rPr lang="zh-CN" altLang="en-US" dirty="0" smtClean="0"/>
              <a:t>胜任的场合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注：在控制语句中极常见，必须养成时刻注意是否忘记书写</a:t>
            </a:r>
            <a:r>
              <a:rPr lang="en-US" altLang="zh-CN" dirty="0" smtClean="0"/>
              <a:t>{ }</a:t>
            </a:r>
            <a:r>
              <a:rPr lang="zh-CN" altLang="en-US" dirty="0" smtClean="0"/>
              <a:t>的习惯。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斐波那契数列的递推思路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确定递推项：三项</a:t>
            </a:r>
            <a:r>
              <a:rPr kumimoji="1" lang="en-US" altLang="zh-CN" sz="3200" dirty="0" smtClean="0"/>
              <a:t>f1</a:t>
            </a:r>
            <a:r>
              <a:rPr kumimoji="1" lang="zh-CN" altLang="en-US" sz="3200" dirty="0" smtClean="0"/>
              <a:t>，</a:t>
            </a:r>
            <a:r>
              <a:rPr kumimoji="1" lang="en-US" altLang="zh-CN" sz="3200" dirty="0" smtClean="0"/>
              <a:t>f2</a:t>
            </a:r>
            <a:r>
              <a:rPr kumimoji="1" lang="zh-CN" altLang="en-US" sz="3200" dirty="0" smtClean="0"/>
              <a:t>，</a:t>
            </a:r>
            <a:r>
              <a:rPr kumimoji="1" lang="en-US" altLang="zh-CN" sz="3200" dirty="0" smtClean="0"/>
              <a:t>f3</a:t>
            </a:r>
          </a:p>
          <a:p>
            <a:r>
              <a:rPr kumimoji="1" lang="zh-CN" altLang="en-US" sz="3200" dirty="0" smtClean="0"/>
              <a:t>递推起点：</a:t>
            </a:r>
            <a:r>
              <a:rPr kumimoji="1" lang="en-US" altLang="zh-CN" sz="3200" dirty="0" smtClean="0"/>
              <a:t>f1=f2=1</a:t>
            </a:r>
          </a:p>
          <a:p>
            <a:r>
              <a:rPr kumimoji="1" lang="zh-CN" altLang="en-US" sz="3200" dirty="0" smtClean="0"/>
              <a:t>递推规律：</a:t>
            </a:r>
            <a:r>
              <a:rPr kumimoji="1" lang="en-US" altLang="zh-CN" sz="3200" dirty="0" smtClean="0"/>
              <a:t>f3=f1+f2</a:t>
            </a:r>
            <a:r>
              <a:rPr kumimoji="1" lang="zh-CN" altLang="en-US" sz="3200" dirty="0" smtClean="0"/>
              <a:t>，然后旧的</a:t>
            </a:r>
            <a:r>
              <a:rPr kumimoji="1" lang="en-US" altLang="zh-CN" sz="3200" dirty="0" smtClean="0"/>
              <a:t>f2</a:t>
            </a:r>
            <a:r>
              <a:rPr kumimoji="1" lang="zh-CN" altLang="en-US" sz="3200" dirty="0" smtClean="0"/>
              <a:t>推出新的</a:t>
            </a:r>
            <a:r>
              <a:rPr kumimoji="1" lang="en-US" altLang="zh-CN" sz="3200" dirty="0" smtClean="0"/>
              <a:t>f1</a:t>
            </a:r>
            <a:r>
              <a:rPr kumimoji="1" lang="zh-CN" altLang="en-US" sz="3200" dirty="0" smtClean="0"/>
              <a:t>，旧的</a:t>
            </a:r>
            <a:r>
              <a:rPr kumimoji="1" lang="en-US" altLang="zh-CN" sz="3200" dirty="0" smtClean="0"/>
              <a:t>f3</a:t>
            </a:r>
            <a:r>
              <a:rPr kumimoji="1" lang="zh-CN" altLang="en-US" sz="3200" dirty="0" smtClean="0"/>
              <a:t>推出新的</a:t>
            </a:r>
            <a:r>
              <a:rPr kumimoji="1" lang="en-US" altLang="zh-CN" sz="3200" dirty="0" smtClean="0"/>
              <a:t>f2</a:t>
            </a:r>
            <a:r>
              <a:rPr kumimoji="1" lang="zh-CN" altLang="en-US" sz="3200" dirty="0" smtClean="0"/>
              <a:t>，再重复前述过程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终止条件：指定次数（本例为</a:t>
            </a:r>
            <a:r>
              <a:rPr kumimoji="1" lang="en-US" altLang="zh-CN" sz="3200" dirty="0" smtClean="0"/>
              <a:t>n</a:t>
            </a:r>
            <a:r>
              <a:rPr kumimoji="1" lang="zh-CN" altLang="en-US" sz="3200" dirty="0" smtClean="0"/>
              <a:t>－</a:t>
            </a:r>
            <a:r>
              <a:rPr kumimoji="1" lang="en-US" altLang="zh-CN" sz="3200" dirty="0" smtClean="0"/>
              <a:t>2</a:t>
            </a:r>
            <a:r>
              <a:rPr kumimoji="1" lang="zh-CN" altLang="en-US" sz="3200" dirty="0" smtClean="0"/>
              <a:t>次）</a:t>
            </a:r>
          </a:p>
        </p:txBody>
      </p:sp>
    </p:spTree>
    <p:extLst>
      <p:ext uri="{BB962C8B-B14F-4D97-AF65-F5344CB8AC3E}">
        <p14:creationId xmlns:p14="http://schemas.microsoft.com/office/powerpoint/2010/main" val="39138725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费波纳切数列问题：解法一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f1=1,f2=1,f3,i; //</a:t>
            </a:r>
            <a:r>
              <a:rPr lang="zh-CN" altLang="en-US" b="1" dirty="0" smtClean="0"/>
              <a:t>只定义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个变量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&lt;&lt;f1&lt;&lt;'\t'&lt;&lt;f2&lt;&lt;'\t'; //</a:t>
            </a:r>
            <a:r>
              <a:rPr lang="zh-CN" altLang="en-US" b="1" dirty="0" smtClean="0"/>
              <a:t>打印开始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for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=3;i&lt;=20;i++)//</a:t>
            </a:r>
            <a:r>
              <a:rPr lang="zh-CN" altLang="en-US" b="1" dirty="0" smtClean="0"/>
              <a:t>打印前</a:t>
            </a:r>
            <a:r>
              <a:rPr lang="en-US" altLang="zh-CN" b="1" dirty="0" smtClean="0"/>
              <a:t>20</a:t>
            </a:r>
            <a:r>
              <a:rPr lang="zh-CN" altLang="en-US" b="1" dirty="0" smtClean="0"/>
              <a:t>个值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{</a:t>
            </a:r>
          </a:p>
          <a:p>
            <a:pPr>
              <a:buNone/>
            </a:pPr>
            <a:r>
              <a:rPr lang="en-US" altLang="zh-CN" b="1" dirty="0" smtClean="0"/>
              <a:t>			f3 = f1 + f2; //</a:t>
            </a:r>
            <a:r>
              <a:rPr lang="zh-CN" altLang="en-US" b="1" dirty="0" smtClean="0"/>
              <a:t>打印结果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&lt;&lt;f3&lt;&lt;'\t';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/>
              <a:t>(i%5==0) //</a:t>
            </a:r>
            <a:r>
              <a:rPr lang="zh-CN" altLang="en-US" b="1" dirty="0" smtClean="0"/>
              <a:t>每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个数换一行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		f1 = f2;  //</a:t>
            </a:r>
            <a:r>
              <a:rPr lang="zh-CN" altLang="en-US" b="1" dirty="0" smtClean="0"/>
              <a:t>变量递推，准备下一次的值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	f2 = f3; //</a:t>
            </a:r>
            <a:r>
              <a:rPr lang="zh-CN" altLang="en-US" b="1" dirty="0" smtClean="0"/>
              <a:t>变量递推，顺序问题很重要</a:t>
            </a:r>
            <a:r>
              <a:rPr lang="en-US" altLang="zh-CN" b="1" dirty="0" smtClean="0"/>
              <a:t>	</a:t>
            </a:r>
          </a:p>
          <a:p>
            <a:pPr>
              <a:buNone/>
            </a:pPr>
            <a:r>
              <a:rPr lang="en-US" altLang="zh-CN" b="1" dirty="0" smtClean="0"/>
              <a:t>		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66412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费波纳切数列问题：解法二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f1=1,f2=1,i;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for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=1;i&lt;=10;i++)</a:t>
            </a:r>
          </a:p>
          <a:p>
            <a:pPr>
              <a:buNone/>
            </a:pPr>
            <a:r>
              <a:rPr lang="en-US" altLang="zh-CN" b="1" dirty="0" smtClean="0"/>
              <a:t>		{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&lt;&lt;f1&lt;&lt;'\t'&lt;&lt;f2&lt;&lt;'\t';</a:t>
            </a:r>
          </a:p>
          <a:p>
            <a:pPr>
              <a:buNone/>
            </a:pPr>
            <a:r>
              <a:rPr lang="en-US" altLang="zh-CN" b="1" dirty="0" smtClean="0"/>
              <a:t>			f1 = f1 + f2;</a:t>
            </a:r>
          </a:p>
          <a:p>
            <a:pPr>
              <a:buNone/>
            </a:pPr>
            <a:r>
              <a:rPr lang="en-US" altLang="zh-CN" b="1" dirty="0" smtClean="0"/>
              <a:t>			f2 = f1 + f2;</a:t>
            </a:r>
          </a:p>
          <a:p>
            <a:pPr>
              <a:buNone/>
            </a:pPr>
            <a:r>
              <a:rPr lang="en-US" altLang="zh-CN" b="1" dirty="0" smtClean="0"/>
              <a:t>		}  //</a:t>
            </a:r>
            <a:r>
              <a:rPr lang="zh-CN" altLang="en-US" b="1" dirty="0" smtClean="0"/>
              <a:t>请自行理解体会该思路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830458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通项求和问题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问题说明：复杂的通项公式当中，无法直接由项数的编号来取得该项的值，而往往由前一项经过某种变化得到后一项的值。</a:t>
            </a:r>
            <a:endParaRPr lang="en-US" altLang="zh-CN" dirty="0" smtClean="0"/>
          </a:p>
          <a:p>
            <a:r>
              <a:rPr lang="zh-CN" altLang="en-US" dirty="0" smtClean="0"/>
              <a:t>问题思路：对每一项，观察其分子、分母和符号的变化规律，以由当前项得到下一项的值。</a:t>
            </a:r>
            <a:endParaRPr lang="en-US" altLang="zh-CN" dirty="0" smtClean="0"/>
          </a:p>
          <a:p>
            <a:r>
              <a:rPr lang="zh-CN" altLang="en-US" dirty="0" smtClean="0"/>
              <a:t>问题要点：通项求和的循环结束有多种方法，请注意。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379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sin(x)</a:t>
            </a:r>
            <a:r>
              <a:rPr lang="zh-CN" altLang="en-US" dirty="0" smtClean="0"/>
              <a:t>的求解问题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已知</a:t>
            </a:r>
            <a:r>
              <a:rPr lang="en-US" altLang="zh-CN" dirty="0" smtClean="0"/>
              <a:t>sin(x)=x-x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/3!+x</a:t>
            </a:r>
            <a:r>
              <a:rPr lang="en-US" altLang="zh-CN" baseline="30000" dirty="0" smtClean="0"/>
              <a:t>5</a:t>
            </a:r>
            <a:r>
              <a:rPr lang="en-US" altLang="zh-CN" dirty="0" smtClean="0"/>
              <a:t>/5!-x</a:t>
            </a:r>
            <a:r>
              <a:rPr lang="en-US" altLang="zh-CN" baseline="30000" dirty="0" smtClean="0"/>
              <a:t>7</a:t>
            </a:r>
            <a:r>
              <a:rPr lang="en-US" altLang="zh-CN" dirty="0" smtClean="0"/>
              <a:t>/7!+….</a:t>
            </a:r>
            <a:r>
              <a:rPr lang="zh-CN" altLang="en-US" dirty="0" smtClean="0"/>
              <a:t>，利用该公式求解</a:t>
            </a:r>
            <a:r>
              <a:rPr lang="en-US" altLang="zh-CN" dirty="0" smtClean="0"/>
              <a:t>sin(x)</a:t>
            </a:r>
            <a:r>
              <a:rPr lang="zh-CN" altLang="en-US" dirty="0" smtClean="0"/>
              <a:t>的值，精度为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-6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观察每一项的分子、分母和符号位的值。当前项的符号位乘以</a:t>
            </a:r>
            <a:r>
              <a:rPr lang="en-US" altLang="zh-CN" dirty="0" smtClean="0"/>
              <a:t>-1</a:t>
            </a:r>
            <a:r>
              <a:rPr lang="zh-CN" altLang="en-US" dirty="0" smtClean="0"/>
              <a:t>就是下一项的符号位；当前项的分子成为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的平方就是下一项的分子；当前项的分母乘以</a:t>
            </a:r>
            <a:r>
              <a:rPr lang="en-US" altLang="zh-CN" dirty="0" smtClean="0"/>
              <a:t>(2*n+1)*(2*n)</a:t>
            </a:r>
            <a:r>
              <a:rPr lang="zh-CN" altLang="en-US" dirty="0" smtClean="0"/>
              <a:t>，即为下一项的分母。注：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为当前的项数。</a:t>
            </a:r>
            <a:endParaRPr lang="en-US" altLang="zh-CN" dirty="0" smtClean="0"/>
          </a:p>
          <a:p>
            <a:r>
              <a:rPr lang="zh-CN" altLang="en-US" dirty="0" smtClean="0"/>
              <a:t>精度为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-6</a:t>
            </a:r>
            <a:r>
              <a:rPr lang="zh-CN" altLang="en-US" dirty="0" smtClean="0"/>
              <a:t>可用来控制循环的终止，如果计算的通项绝对值小于该值，则循环终止。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765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sin(x)</a:t>
            </a:r>
            <a:r>
              <a:rPr lang="zh-CN" altLang="en-US" dirty="0" smtClean="0"/>
              <a:t>的求解问题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double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x,s</a:t>
            </a:r>
            <a:r>
              <a:rPr lang="en-US" altLang="zh-CN" b="1" dirty="0" smtClean="0"/>
              <a:t>=0; //s</a:t>
            </a:r>
            <a:r>
              <a:rPr lang="zh-CN" altLang="en-US" b="1" dirty="0" smtClean="0"/>
              <a:t>是通项的和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&lt;&lt;"</a:t>
            </a:r>
            <a:r>
              <a:rPr lang="zh-CN" altLang="en-US" b="1" dirty="0" smtClean="0"/>
              <a:t>请输入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的值：</a:t>
            </a:r>
            <a:r>
              <a:rPr lang="en-US" altLang="zh-CN" b="1" dirty="0" smtClean="0"/>
              <a:t>";	</a:t>
            </a:r>
            <a:r>
              <a:rPr lang="en-US" altLang="zh-CN" b="1" dirty="0" err="1" smtClean="0"/>
              <a:t>cin</a:t>
            </a:r>
            <a:r>
              <a:rPr lang="en-US" altLang="zh-CN" b="1" dirty="0" smtClean="0"/>
              <a:t>&gt;&gt;x;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n=1; //n</a:t>
            </a:r>
            <a:r>
              <a:rPr lang="zh-CN" altLang="en-US" b="1" dirty="0" smtClean="0"/>
              <a:t>表示项数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double</a:t>
            </a:r>
            <a:r>
              <a:rPr lang="en-US" altLang="zh-CN" b="1" dirty="0" smtClean="0"/>
              <a:t> t=x; //</a:t>
            </a:r>
            <a:r>
              <a:rPr lang="zh-CN" altLang="en-US" b="1" dirty="0" smtClean="0"/>
              <a:t>通项的初始值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while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fabs</a:t>
            </a:r>
            <a:r>
              <a:rPr lang="en-US" altLang="zh-CN" b="1" dirty="0" smtClean="0"/>
              <a:t>(t)&gt;=1e-6)  //</a:t>
            </a:r>
            <a:r>
              <a:rPr lang="en-US" altLang="zh-CN" b="1" dirty="0" err="1" smtClean="0"/>
              <a:t>fabs</a:t>
            </a:r>
            <a:r>
              <a:rPr lang="zh-CN" altLang="en-US" b="1" dirty="0" smtClean="0"/>
              <a:t>为判断绝对值的函数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{</a:t>
            </a:r>
          </a:p>
          <a:p>
            <a:pPr>
              <a:buNone/>
            </a:pPr>
            <a:r>
              <a:rPr lang="en-US" altLang="zh-CN" b="1" dirty="0" smtClean="0"/>
              <a:t>			s+=t;  //</a:t>
            </a:r>
            <a:r>
              <a:rPr lang="zh-CN" altLang="en-US" b="1" dirty="0" smtClean="0"/>
              <a:t>将通项求和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	t = -t *x *x /(2*n+1)/(2*n);  //</a:t>
            </a:r>
            <a:r>
              <a:rPr lang="zh-CN" altLang="en-US" b="1" dirty="0" smtClean="0"/>
              <a:t>递推下一个通项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	n++;  //</a:t>
            </a:r>
            <a:r>
              <a:rPr lang="zh-CN" altLang="en-US" b="1" dirty="0" smtClean="0"/>
              <a:t>项数递增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}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&lt;&lt;"sin(x)="&lt;&lt;s&lt;&lt;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172496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二分法求解方程问题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问题说明：假设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在区间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中单调递增，且肯定有根，求解该根的值。</a:t>
            </a:r>
            <a:endParaRPr lang="en-US" altLang="zh-CN" dirty="0" smtClean="0"/>
          </a:p>
          <a:p>
            <a:r>
              <a:rPr lang="zh-CN" altLang="en-US" dirty="0" smtClean="0"/>
              <a:t>问题思路：取区间的一半判断其函数值，如果为负，则收缩区间为中点到右区间，反之为左区间到中点。重复上述过程，直到中点值为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或满足精度要求即可。</a:t>
            </a:r>
            <a:endParaRPr lang="en-US" altLang="zh-CN" dirty="0" smtClean="0"/>
          </a:p>
          <a:p>
            <a:r>
              <a:rPr lang="zh-CN" altLang="en-US" dirty="0" smtClean="0"/>
              <a:t>问题要点：反复递推区间的左右值即可，当求出的中点值小于某区间即可终止。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877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二分法求解根号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6813" y="1676400"/>
            <a:ext cx="7704667" cy="47371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double</a:t>
            </a:r>
            <a:r>
              <a:rPr lang="en-US" altLang="zh-CN" b="1" dirty="0" smtClean="0"/>
              <a:t> a=0,b=2,c=(</a:t>
            </a:r>
            <a:r>
              <a:rPr lang="en-US" altLang="zh-CN" b="1" dirty="0" err="1" smtClean="0"/>
              <a:t>a+b</a:t>
            </a:r>
            <a:r>
              <a:rPr lang="en-US" altLang="zh-CN" b="1" dirty="0" smtClean="0"/>
              <a:t>)/2; //</a:t>
            </a:r>
            <a:r>
              <a:rPr lang="zh-CN" altLang="en-US" b="1" dirty="0" smtClean="0"/>
              <a:t>递推起点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double</a:t>
            </a:r>
            <a:r>
              <a:rPr lang="en-US" altLang="zh-CN" b="1" dirty="0" smtClean="0"/>
              <a:t> t = c*c-2; </a:t>
            </a:r>
            <a:endParaRPr lang="en-US" altLang="zh-CN" b="1" dirty="0"/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while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fabs</a:t>
            </a:r>
            <a:r>
              <a:rPr lang="en-US" altLang="zh-CN" b="1" dirty="0" smtClean="0"/>
              <a:t>(t)&gt;=1e-6)  //</a:t>
            </a:r>
            <a:r>
              <a:rPr lang="zh-CN" altLang="en-US" b="1" dirty="0" smtClean="0"/>
              <a:t>终止条件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{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/>
              <a:t>(t&gt;0)	b=c;  //</a:t>
            </a:r>
            <a:r>
              <a:rPr lang="zh-CN" altLang="en-US" b="1" dirty="0" smtClean="0"/>
              <a:t>递推过程</a:t>
            </a:r>
            <a:r>
              <a:rPr lang="en-US" altLang="zh-CN" b="1" dirty="0" smtClean="0"/>
              <a:t>1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else</a:t>
            </a:r>
            <a:r>
              <a:rPr lang="en-US" altLang="zh-CN" b="1" dirty="0" smtClean="0"/>
              <a:t>	a=c;     //</a:t>
            </a:r>
            <a:r>
              <a:rPr lang="zh-CN" altLang="en-US" b="1" dirty="0" smtClean="0"/>
              <a:t>递推过程</a:t>
            </a:r>
            <a:r>
              <a:rPr lang="en-US" altLang="zh-CN" b="1" dirty="0" smtClean="0"/>
              <a:t>1</a:t>
            </a:r>
          </a:p>
          <a:p>
            <a:pPr>
              <a:buNone/>
            </a:pPr>
            <a:r>
              <a:rPr lang="en-US" altLang="zh-CN" b="1" dirty="0" smtClean="0"/>
              <a:t>	  c=(</a:t>
            </a:r>
            <a:r>
              <a:rPr lang="en-US" altLang="zh-CN" b="1" dirty="0" err="1" smtClean="0"/>
              <a:t>a+b</a:t>
            </a:r>
            <a:r>
              <a:rPr lang="en-US" altLang="zh-CN" b="1" dirty="0" smtClean="0"/>
              <a:t>)/2</a:t>
            </a:r>
            <a:r>
              <a:rPr lang="en-US" altLang="zh-CN" b="1" dirty="0"/>
              <a:t>; </a:t>
            </a:r>
            <a:r>
              <a:rPr lang="en-US" altLang="zh-CN" b="1" dirty="0" smtClean="0"/>
              <a:t>     </a:t>
            </a:r>
            <a:r>
              <a:rPr lang="en-US" altLang="zh-CN" b="1" dirty="0"/>
              <a:t>//</a:t>
            </a:r>
            <a:r>
              <a:rPr lang="zh-CN" altLang="en-US" b="1" dirty="0"/>
              <a:t>递推过</a:t>
            </a:r>
            <a:r>
              <a:rPr lang="zh-CN" altLang="en-US" b="1" dirty="0" smtClean="0"/>
              <a:t>程</a:t>
            </a:r>
            <a:r>
              <a:rPr lang="en-US" altLang="zh-CN" b="1" dirty="0" smtClean="0"/>
              <a:t>2</a:t>
            </a:r>
          </a:p>
          <a:p>
            <a:pPr>
              <a:buNone/>
            </a:pPr>
            <a:r>
              <a:rPr lang="en-US" altLang="zh-CN" b="1" dirty="0" smtClean="0"/>
              <a:t>		 t = c*c-2;</a:t>
            </a:r>
          </a:p>
          <a:p>
            <a:pPr>
              <a:buNone/>
            </a:pPr>
            <a:r>
              <a:rPr lang="en-US" altLang="zh-CN" b="1" dirty="0" smtClean="0"/>
              <a:t>	}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&lt;&lt;c&lt;&lt;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92317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整数分解问题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问题说明：输入任意正整数，判断其位数、计算各位数字之和、求解其倒序数、判断是否为回文数等。</a:t>
            </a:r>
            <a:endParaRPr lang="en-US" altLang="zh-CN" dirty="0" smtClean="0"/>
          </a:p>
          <a:p>
            <a:r>
              <a:rPr lang="zh-CN" altLang="en-US" dirty="0" smtClean="0"/>
              <a:t>问题思路：从个位数开始依次提取，其方法是对</a:t>
            </a:r>
            <a:r>
              <a:rPr lang="en-US" altLang="zh-CN" dirty="0" smtClean="0"/>
              <a:t>10</a:t>
            </a:r>
            <a:r>
              <a:rPr lang="zh-CN" altLang="en-US" dirty="0" smtClean="0"/>
              <a:t>求余；然后将该数除以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，并重复上述步骤，直到该数为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则结束。</a:t>
            </a:r>
            <a:endParaRPr lang="en-US" altLang="zh-CN" dirty="0" smtClean="0"/>
          </a:p>
          <a:p>
            <a:r>
              <a:rPr lang="zh-CN" altLang="en-US" dirty="0" smtClean="0"/>
              <a:t>问题要点：上述思路仅限分解，如果是组装则逆向进行。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729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判断整数是否为回文数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类似</a:t>
            </a:r>
            <a:r>
              <a:rPr lang="en-US" altLang="zh-CN" dirty="0" smtClean="0"/>
              <a:t>131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12321</a:t>
            </a:r>
            <a:r>
              <a:rPr lang="zh-CN" altLang="en-US" dirty="0" smtClean="0"/>
              <a:t>这样的数即为回文数。</a:t>
            </a:r>
            <a:endParaRPr lang="en-US" altLang="zh-CN" dirty="0" smtClean="0"/>
          </a:p>
          <a:p>
            <a:r>
              <a:rPr lang="zh-CN" altLang="en-US" dirty="0" smtClean="0"/>
              <a:t>求解思路：在位数不确定的情况下，将整数一边分解并同时拼装其倒序数，最终比较两数是否相等即可。</a:t>
            </a:r>
            <a:endParaRPr lang="en-US" altLang="zh-CN" dirty="0" smtClean="0"/>
          </a:p>
          <a:p>
            <a:r>
              <a:rPr lang="zh-CN" altLang="en-US" dirty="0" smtClean="0"/>
              <a:t>拼装过程：将上次的数乘以</a:t>
            </a:r>
            <a:r>
              <a:rPr lang="en-US" altLang="zh-CN" dirty="0" smtClean="0"/>
              <a:t>10</a:t>
            </a:r>
            <a:r>
              <a:rPr lang="zh-CN" altLang="en-US" dirty="0" smtClean="0"/>
              <a:t>加上本次取得的数字即可。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455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2.3 </a:t>
            </a:r>
            <a:r>
              <a:rPr lang="zh-CN" altLang="en-US" sz="4000" dirty="0" smtClean="0"/>
              <a:t>分支结构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单分支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语句语法：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3600" b="1" dirty="0" smtClean="0">
                <a:solidFill>
                  <a:srgbClr val="0000FF"/>
                </a:solidFill>
              </a:rPr>
              <a:t>if</a:t>
            </a:r>
            <a:r>
              <a:rPr lang="en-US" altLang="zh-CN" sz="3600" b="1" dirty="0" smtClean="0"/>
              <a:t>(</a:t>
            </a:r>
            <a:r>
              <a:rPr lang="zh-CN" altLang="en-US" sz="3600" b="1" dirty="0" smtClean="0"/>
              <a:t>表达式</a:t>
            </a:r>
            <a:r>
              <a:rPr lang="en-US" altLang="zh-CN" sz="3600" b="1" dirty="0" smtClean="0"/>
              <a:t>)</a:t>
            </a:r>
          </a:p>
          <a:p>
            <a:pPr lvl="1">
              <a:buNone/>
            </a:pPr>
            <a:r>
              <a:rPr lang="en-US" altLang="zh-CN" sz="3600" b="1" dirty="0" smtClean="0"/>
              <a:t>	</a:t>
            </a:r>
            <a:r>
              <a:rPr lang="zh-CN" altLang="en-US" sz="3600" b="1" dirty="0" smtClean="0"/>
              <a:t>语句</a:t>
            </a:r>
            <a:r>
              <a:rPr lang="en-US" altLang="zh-CN" sz="3600" b="1" dirty="0" smtClean="0"/>
              <a:t>;</a:t>
            </a:r>
          </a:p>
          <a:p>
            <a:r>
              <a:rPr lang="zh-CN" altLang="en-US" dirty="0" smtClean="0"/>
              <a:t>解释：表达式一般为逻辑或关系表达式，如果其值为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，则运行语句。</a:t>
            </a:r>
            <a:endParaRPr lang="en-US" altLang="zh-CN" dirty="0" smtClean="0"/>
          </a:p>
          <a:p>
            <a:r>
              <a:rPr lang="zh-CN" altLang="en-US" dirty="0" smtClean="0"/>
              <a:t>说明：如果表达式是其他类型，则进行自动转换。非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pPr>
              <a:buNone/>
            </a:pPr>
            <a:endParaRPr lang="en-US" altLang="zh-CN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判断某数是否为回文数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676400"/>
            <a:ext cx="5404153" cy="47371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b="1" dirty="0" smtClean="0"/>
              <a:t>		int </a:t>
            </a:r>
            <a:r>
              <a:rPr lang="en-US" altLang="zh-CN" b="1" dirty="0" err="1" smtClean="0"/>
              <a:t>a,b</a:t>
            </a:r>
            <a:r>
              <a:rPr lang="en-US" altLang="zh-CN" b="1" dirty="0" smtClean="0"/>
              <a:t>=0;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&lt;&lt;"</a:t>
            </a:r>
            <a:r>
              <a:rPr lang="zh-CN" altLang="en-US" b="1" dirty="0" smtClean="0"/>
              <a:t>请输入某个整数：</a:t>
            </a:r>
            <a:r>
              <a:rPr lang="en-US" altLang="zh-CN" b="1" dirty="0" smtClean="0"/>
              <a:t>"; 		</a:t>
            </a:r>
            <a:r>
              <a:rPr lang="en-US" altLang="zh-CN" b="1" dirty="0" err="1" smtClean="0"/>
              <a:t>cin</a:t>
            </a:r>
            <a:r>
              <a:rPr lang="en-US" altLang="zh-CN" b="1" dirty="0" smtClean="0"/>
              <a:t>&gt;&gt;a;</a:t>
            </a:r>
          </a:p>
          <a:p>
            <a:pPr>
              <a:buNone/>
            </a:pPr>
            <a:r>
              <a:rPr lang="en-US" altLang="zh-CN" b="1" dirty="0" smtClean="0"/>
              <a:t>		while(a&gt;0){</a:t>
            </a:r>
          </a:p>
          <a:p>
            <a:pPr>
              <a:buNone/>
            </a:pPr>
            <a:r>
              <a:rPr lang="en-US" altLang="zh-CN" b="1" dirty="0" smtClean="0"/>
              <a:t>			b = b*10 + a%10;</a:t>
            </a:r>
          </a:p>
          <a:p>
            <a:pPr>
              <a:buNone/>
            </a:pPr>
            <a:r>
              <a:rPr lang="en-US" altLang="zh-CN" b="1" dirty="0" smtClean="0"/>
              <a:t>			a /= 10; }</a:t>
            </a:r>
          </a:p>
          <a:p>
            <a:pPr>
              <a:buNone/>
            </a:pPr>
            <a:r>
              <a:rPr lang="en-US" altLang="zh-CN" b="1" dirty="0" smtClean="0"/>
              <a:t>		if(a==b)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&lt;&lt;"</a:t>
            </a:r>
            <a:r>
              <a:rPr lang="zh-CN" altLang="en-US" b="1" dirty="0" smtClean="0"/>
              <a:t>该数为回文数</a:t>
            </a:r>
            <a:r>
              <a:rPr lang="en-US" altLang="zh-CN" b="1" dirty="0" smtClean="0"/>
              <a:t>";</a:t>
            </a:r>
          </a:p>
          <a:p>
            <a:pPr>
              <a:buNone/>
            </a:pPr>
            <a:r>
              <a:rPr lang="en-US" altLang="zh-CN" b="1" dirty="0" smtClean="0"/>
              <a:t>		else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&lt;&lt;"</a:t>
            </a:r>
            <a:r>
              <a:rPr lang="zh-CN" altLang="en-US" b="1" dirty="0" smtClean="0"/>
              <a:t>该数不为回文数</a:t>
            </a:r>
            <a:r>
              <a:rPr lang="en-US" altLang="zh-CN" b="1" dirty="0" smtClean="0"/>
              <a:t>";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302667" y="1553029"/>
            <a:ext cx="284133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结果：该代码是错误的！！！</a:t>
            </a:r>
            <a:endParaRPr lang="en-US" altLang="zh-CN" sz="2800" dirty="0" smtClean="0">
              <a:latin typeface="+mj-ea"/>
              <a:ea typeface="+mj-ea"/>
            </a:endParaRPr>
          </a:p>
          <a:p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zh-CN" altLang="en-US" sz="2800" dirty="0" smtClean="0">
                <a:latin typeface="+mj-ea"/>
                <a:ea typeface="+mj-ea"/>
              </a:rPr>
              <a:t>原因：</a:t>
            </a:r>
            <a:r>
              <a:rPr lang="en-US" altLang="zh-CN" sz="2800" dirty="0" smtClean="0">
                <a:latin typeface="+mj-ea"/>
                <a:ea typeface="+mj-ea"/>
              </a:rPr>
              <a:t>a</a:t>
            </a:r>
            <a:r>
              <a:rPr lang="zh-CN" altLang="en-US" sz="2800" dirty="0" smtClean="0">
                <a:latin typeface="+mj-ea"/>
                <a:ea typeface="+mj-ea"/>
              </a:rPr>
              <a:t>的值在循环之后已经变为</a:t>
            </a:r>
            <a:r>
              <a:rPr lang="en-US" altLang="zh-CN" sz="2800" dirty="0" smtClean="0">
                <a:latin typeface="+mj-ea"/>
                <a:ea typeface="+mj-ea"/>
              </a:rPr>
              <a:t>0</a:t>
            </a:r>
            <a:r>
              <a:rPr lang="zh-CN" altLang="en-US" sz="2800" dirty="0" smtClean="0">
                <a:latin typeface="+mj-ea"/>
                <a:ea typeface="+mj-ea"/>
              </a:rPr>
              <a:t>，无法再进行判断。</a:t>
            </a:r>
            <a:endParaRPr lang="en-US" altLang="zh-CN" sz="2800" dirty="0" smtClean="0">
              <a:latin typeface="+mj-ea"/>
              <a:ea typeface="+mj-ea"/>
            </a:endParaRPr>
          </a:p>
          <a:p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zh-CN" altLang="en-US" sz="2800" dirty="0" smtClean="0">
                <a:latin typeface="+mj-ea"/>
                <a:ea typeface="+mj-ea"/>
              </a:rPr>
              <a:t>思考：该如何修改？</a:t>
            </a:r>
            <a:endParaRPr lang="en-US" altLang="zh-CN" sz="2800" dirty="0" smtClean="0">
              <a:latin typeface="+mj-ea"/>
              <a:ea typeface="+mj-ea"/>
            </a:endParaRPr>
          </a:p>
          <a:p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01229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双分支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3600" b="1" dirty="0" smtClean="0">
                <a:solidFill>
                  <a:srgbClr val="0000FF"/>
                </a:solidFill>
              </a:rPr>
              <a:t>if</a:t>
            </a:r>
            <a:r>
              <a:rPr lang="en-US" altLang="zh-CN" sz="3600" b="1" dirty="0" smtClean="0"/>
              <a:t>(</a:t>
            </a:r>
            <a:r>
              <a:rPr lang="zh-CN" altLang="en-US" sz="3600" b="1" dirty="0" smtClean="0"/>
              <a:t>表达式</a:t>
            </a:r>
            <a:r>
              <a:rPr lang="en-US" altLang="zh-CN" sz="3600" b="1" dirty="0" smtClean="0"/>
              <a:t>)</a:t>
            </a:r>
          </a:p>
          <a:p>
            <a:pPr lvl="1">
              <a:buNone/>
            </a:pPr>
            <a:r>
              <a:rPr lang="en-US" altLang="zh-CN" sz="3600" b="1" dirty="0" smtClean="0"/>
              <a:t>	</a:t>
            </a:r>
            <a:r>
              <a:rPr lang="zh-CN" altLang="en-US" sz="3600" b="1" dirty="0" smtClean="0"/>
              <a:t>语句</a:t>
            </a:r>
            <a:r>
              <a:rPr lang="en-US" altLang="zh-CN" sz="3600" b="1" dirty="0" smtClean="0"/>
              <a:t>1;</a:t>
            </a:r>
          </a:p>
          <a:p>
            <a:pPr lvl="1">
              <a:buNone/>
            </a:pPr>
            <a:r>
              <a:rPr lang="en-US" altLang="zh-CN" sz="3600" b="1" dirty="0" smtClean="0">
                <a:solidFill>
                  <a:srgbClr val="0000FF"/>
                </a:solidFill>
              </a:rPr>
              <a:t>else</a:t>
            </a:r>
          </a:p>
          <a:p>
            <a:pPr lvl="1">
              <a:buNone/>
            </a:pPr>
            <a:r>
              <a:rPr lang="en-US" altLang="zh-CN" sz="3600" b="1" dirty="0" smtClean="0"/>
              <a:t>	</a:t>
            </a:r>
            <a:r>
              <a:rPr lang="zh-CN" altLang="en-US" sz="3600" b="1" dirty="0" smtClean="0"/>
              <a:t>语句</a:t>
            </a:r>
            <a:r>
              <a:rPr lang="en-US" altLang="zh-CN" sz="3600" b="1" dirty="0" smtClean="0"/>
              <a:t>2;</a:t>
            </a:r>
          </a:p>
          <a:p>
            <a:r>
              <a:rPr lang="zh-CN" altLang="en-US" dirty="0" smtClean="0"/>
              <a:t>解释：如果表达式值为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，运行语句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，否则运行语句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endParaRPr lang="en-US" altLang="zh-CN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算法示例：求整数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的绝对值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x;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&lt;&lt;"</a:t>
            </a:r>
            <a:r>
              <a:rPr lang="zh-CN" altLang="en-US" b="1" dirty="0" smtClean="0"/>
              <a:t>请输入整数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的值</a:t>
            </a:r>
            <a:r>
              <a:rPr lang="en-US" altLang="zh-CN" b="1" dirty="0" smtClean="0"/>
              <a:t>";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cin</a:t>
            </a:r>
            <a:r>
              <a:rPr lang="en-US" altLang="zh-CN" b="1" dirty="0" smtClean="0"/>
              <a:t>&gt;&gt;x;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/>
              <a:t>(x&lt;0)</a:t>
            </a:r>
          </a:p>
          <a:p>
            <a:pPr>
              <a:buNone/>
            </a:pPr>
            <a:r>
              <a:rPr lang="en-US" altLang="zh-CN" b="1" dirty="0" smtClean="0"/>
              <a:t>		x = -x;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&lt;&lt;"x</a:t>
            </a:r>
            <a:r>
              <a:rPr lang="zh-CN" altLang="en-US" b="1" dirty="0" smtClean="0"/>
              <a:t>的绝对值是</a:t>
            </a:r>
            <a:r>
              <a:rPr lang="en-US" altLang="zh-CN" b="1" dirty="0" smtClean="0"/>
              <a:t>"&lt;&lt;x&lt;&lt;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endParaRPr lang="zh-CN" altLang="en-US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算法示例：闰年的判断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year;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&lt;&lt;"</a:t>
            </a:r>
            <a:r>
              <a:rPr lang="zh-CN" altLang="en-US" b="1" dirty="0" smtClean="0"/>
              <a:t>输入年份</a:t>
            </a:r>
            <a:r>
              <a:rPr lang="en-US" altLang="zh-CN" b="1" dirty="0" smtClean="0"/>
              <a:t>:"&lt;&lt;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cin</a:t>
            </a:r>
            <a:r>
              <a:rPr lang="en-US" altLang="zh-CN" b="1" dirty="0" smtClean="0"/>
              <a:t>&gt;&gt;year;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/>
              <a:t>(year%4==0 &amp;&amp; year%100!=0 || year%400==0)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&lt;&lt;year&lt;&lt;"</a:t>
            </a:r>
            <a:r>
              <a:rPr lang="zh-CN" altLang="en-US" b="1" dirty="0" smtClean="0"/>
              <a:t>年是闰年</a:t>
            </a:r>
            <a:r>
              <a:rPr lang="en-US" altLang="zh-CN" b="1" dirty="0" smtClean="0"/>
              <a:t>"&lt;&lt;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else</a:t>
            </a:r>
          </a:p>
          <a:p>
            <a:pPr>
              <a:buNone/>
            </a:pPr>
            <a:r>
              <a:rPr lang="en-US" altLang="zh-CN" b="1" dirty="0" smtClean="0"/>
              <a:t>    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&lt;&lt;year&lt;&lt;"</a:t>
            </a:r>
            <a:r>
              <a:rPr lang="zh-CN" altLang="en-US" b="1" dirty="0" smtClean="0"/>
              <a:t>年不是闰年</a:t>
            </a:r>
            <a:r>
              <a:rPr lang="en-US" altLang="zh-CN" b="1" dirty="0" smtClean="0"/>
              <a:t>"&lt;&lt;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</a:p>
          <a:p>
            <a:endParaRPr lang="zh-CN" altLang="en-US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——if</a:t>
            </a:r>
            <a:r>
              <a:rPr lang="zh-CN" altLang="en-US" dirty="0" smtClean="0"/>
              <a:t>语句的嵌套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语句的分支语句可以是一次新的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语句，这种用法叫做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语句的嵌套。</a:t>
            </a:r>
            <a:endParaRPr lang="en-US" altLang="zh-CN" dirty="0" smtClean="0"/>
          </a:p>
          <a:p>
            <a:r>
              <a:rPr lang="zh-CN" altLang="en-US" dirty="0" smtClean="0"/>
              <a:t>借助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语句的嵌套可实现多分支的判断功能。</a:t>
            </a:r>
            <a:endParaRPr lang="en-US" altLang="zh-CN" dirty="0" smtClean="0"/>
          </a:p>
          <a:p>
            <a:r>
              <a:rPr lang="zh-CN" altLang="en-US" dirty="0" smtClean="0"/>
              <a:t>嵌套在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语句：在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分支语句中增加新的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语句，也称为</a:t>
            </a:r>
            <a:r>
              <a:rPr lang="zh-CN" altLang="en-US" b="1" dirty="0" smtClean="0"/>
              <a:t>阶梯式</a:t>
            </a:r>
            <a:r>
              <a:rPr lang="en-US" altLang="zh-CN" b="1" dirty="0" smtClean="0"/>
              <a:t>if</a:t>
            </a:r>
            <a:r>
              <a:rPr lang="zh-CN" altLang="en-US" b="1" dirty="0" smtClean="0"/>
              <a:t>语句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嵌套在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语句：在</a:t>
            </a:r>
            <a:r>
              <a:rPr lang="en-US" altLang="zh-CN" dirty="0" smtClean="0"/>
              <a:t>if</a:t>
            </a:r>
            <a:r>
              <a:rPr lang="zh-CN" altLang="en-US" dirty="0" smtClean="0"/>
              <a:t>分支语句中增</a:t>
            </a:r>
            <a:r>
              <a:rPr lang="zh-CN" altLang="en-US" dirty="0"/>
              <a:t>加新的</a:t>
            </a:r>
            <a:r>
              <a:rPr lang="en-US" altLang="zh-CN" dirty="0"/>
              <a:t>if</a:t>
            </a:r>
            <a:r>
              <a:rPr lang="zh-CN" altLang="en-US" dirty="0" smtClean="0"/>
              <a:t>语句，一般称为</a:t>
            </a:r>
            <a:r>
              <a:rPr lang="zh-CN" altLang="en-US" b="1" dirty="0" smtClean="0"/>
              <a:t>嵌套式</a:t>
            </a:r>
            <a:r>
              <a:rPr lang="en-US" altLang="zh-CN" b="1" dirty="0" smtClean="0"/>
              <a:t>if</a:t>
            </a:r>
            <a:r>
              <a:rPr lang="zh-CN" altLang="en-US" b="1" dirty="0" smtClean="0"/>
              <a:t>语句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阶梯式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676400"/>
            <a:ext cx="3031067" cy="4737100"/>
          </a:xfrm>
        </p:spPr>
        <p:txBody>
          <a:bodyPr/>
          <a:lstStyle/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表达式</a:t>
            </a:r>
            <a:r>
              <a:rPr lang="en-US" altLang="zh-CN" b="1" dirty="0" smtClean="0"/>
              <a:t>1) </a:t>
            </a:r>
          </a:p>
          <a:p>
            <a:pPr lvl="1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语句</a:t>
            </a:r>
            <a:r>
              <a:rPr lang="en-US" altLang="zh-CN" b="1" dirty="0" smtClean="0"/>
              <a:t>1;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rgbClr val="0000FF"/>
                </a:solidFill>
              </a:rPr>
              <a:t>else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表达式</a:t>
            </a:r>
            <a:r>
              <a:rPr lang="en-US" altLang="zh-CN" b="1" dirty="0" smtClean="0"/>
              <a:t>2) </a:t>
            </a:r>
          </a:p>
          <a:p>
            <a:pPr lvl="1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语句</a:t>
            </a:r>
            <a:r>
              <a:rPr lang="en-US" altLang="zh-CN" b="1" dirty="0" smtClean="0"/>
              <a:t>2;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rgbClr val="0000FF"/>
                </a:solidFill>
              </a:rPr>
              <a:t>else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/>
              <a:t> …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rgbClr val="0000FF"/>
                </a:solidFill>
              </a:rPr>
              <a:t>else</a:t>
            </a:r>
            <a:r>
              <a:rPr lang="en-US" altLang="zh-CN" b="1" dirty="0" smtClean="0"/>
              <a:t> </a:t>
            </a:r>
          </a:p>
          <a:p>
            <a:pPr lvl="1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语句</a:t>
            </a:r>
            <a:r>
              <a:rPr lang="en-US" altLang="zh-CN" b="1" dirty="0" smtClean="0"/>
              <a:t>n;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0900" y="1879600"/>
            <a:ext cx="4241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解释：</a:t>
            </a:r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依次</a:t>
            </a:r>
            <a:r>
              <a:rPr lang="zh-CN" altLang="en-US" sz="2800" dirty="0" smtClean="0">
                <a:latin typeface="+mj-ea"/>
                <a:ea typeface="+mj-ea"/>
              </a:rPr>
              <a:t>对各表达式进行判断，如果有表达式满足</a:t>
            </a:r>
            <a:r>
              <a:rPr lang="en-US" altLang="zh-CN" sz="2800" dirty="0" smtClean="0">
                <a:latin typeface="+mj-ea"/>
                <a:ea typeface="+mj-ea"/>
              </a:rPr>
              <a:t>true</a:t>
            </a:r>
            <a:r>
              <a:rPr lang="zh-CN" altLang="en-US" sz="2800" dirty="0" smtClean="0">
                <a:latin typeface="+mj-ea"/>
                <a:ea typeface="+mj-ea"/>
              </a:rPr>
              <a:t>则执行对应语句，并终止整个语句。</a:t>
            </a:r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en-US" altLang="zh-CN" sz="2800" dirty="0" smtClean="0">
                <a:latin typeface="+mj-ea"/>
                <a:ea typeface="+mj-ea"/>
              </a:rPr>
              <a:t>else</a:t>
            </a:r>
            <a:r>
              <a:rPr lang="zh-CN" altLang="en-US" sz="2800" dirty="0" smtClean="0">
                <a:latin typeface="+mj-ea"/>
                <a:ea typeface="+mj-ea"/>
              </a:rPr>
              <a:t>语句可选，其功能是所有分支失败之后的选项。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算法示例：百分制换为五分制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题：输入学生的成绩，如果</a:t>
            </a:r>
            <a:r>
              <a:rPr lang="en-US" altLang="zh-CN" dirty="0" smtClean="0"/>
              <a:t>90</a:t>
            </a:r>
            <a:r>
              <a:rPr lang="zh-CN" altLang="en-US" dirty="0" smtClean="0"/>
              <a:t>分至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分则输出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分至</a:t>
            </a:r>
            <a:r>
              <a:rPr lang="en-US" altLang="zh-CN" dirty="0" smtClean="0"/>
              <a:t>89</a:t>
            </a:r>
            <a:r>
              <a:rPr lang="zh-CN" altLang="en-US" dirty="0" smtClean="0"/>
              <a:t>分则输出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70</a:t>
            </a:r>
            <a:r>
              <a:rPr lang="zh-CN" altLang="en-US" dirty="0" smtClean="0"/>
              <a:t>分至</a:t>
            </a:r>
            <a:r>
              <a:rPr lang="en-US" altLang="zh-CN" dirty="0" smtClean="0"/>
              <a:t>79</a:t>
            </a:r>
            <a:r>
              <a:rPr lang="zh-CN" altLang="en-US" dirty="0" smtClean="0"/>
              <a:t>分则输出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分至</a:t>
            </a:r>
            <a:r>
              <a:rPr lang="en-US" altLang="zh-CN" dirty="0" smtClean="0"/>
              <a:t>69</a:t>
            </a:r>
            <a:r>
              <a:rPr lang="zh-CN" altLang="en-US" dirty="0" smtClean="0"/>
              <a:t>分则输出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，不及格为</a:t>
            </a:r>
            <a:r>
              <a:rPr lang="en-US" altLang="zh-CN" dirty="0" smtClean="0"/>
              <a:t>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思路：对学生输入的成绩进行判断，并根据各分支的成绩输出不同的内容。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292100"/>
            <a:ext cx="4923367" cy="6121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int</a:t>
            </a:r>
            <a:r>
              <a:rPr lang="en-US" altLang="zh-CN" sz="2000" b="1" dirty="0" smtClean="0"/>
              <a:t> score;</a:t>
            </a:r>
          </a:p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&lt;&lt;"</a:t>
            </a:r>
            <a:r>
              <a:rPr lang="zh-CN" altLang="en-US" sz="2000" b="1" dirty="0" smtClean="0"/>
              <a:t>请输入学生的成绩：</a:t>
            </a:r>
            <a:r>
              <a:rPr lang="en-US" altLang="zh-CN" sz="2000" b="1" dirty="0" smtClean="0"/>
              <a:t>";</a:t>
            </a:r>
          </a:p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cin</a:t>
            </a:r>
            <a:r>
              <a:rPr lang="en-US" altLang="zh-CN" sz="2000" b="1" dirty="0" smtClean="0"/>
              <a:t>&gt;&gt;score;</a:t>
            </a:r>
          </a:p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if</a:t>
            </a:r>
            <a:r>
              <a:rPr lang="en-US" altLang="zh-CN" sz="2000" b="1" dirty="0" smtClean="0"/>
              <a:t>(score&gt;=90)</a:t>
            </a:r>
          </a:p>
          <a:p>
            <a:pPr>
              <a:buNone/>
            </a:pPr>
            <a:r>
              <a:rPr lang="en-US" altLang="zh-CN" sz="2000" b="1" dirty="0" smtClean="0"/>
              <a:t>		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&lt;&lt;"</a:t>
            </a:r>
            <a:r>
              <a:rPr lang="zh-CN" altLang="en-US" sz="2000" b="1" dirty="0" smtClean="0"/>
              <a:t>该生成绩为</a:t>
            </a:r>
            <a:r>
              <a:rPr lang="en-US" altLang="zh-CN" sz="2000" b="1" dirty="0" smtClean="0"/>
              <a:t>A"&lt;&lt;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;</a:t>
            </a:r>
          </a:p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else if</a:t>
            </a:r>
            <a:r>
              <a:rPr lang="en-US" altLang="zh-CN" sz="2000" b="1" dirty="0" smtClean="0"/>
              <a:t>(score&gt;=80 &amp;&amp; score&lt;=89)</a:t>
            </a:r>
          </a:p>
          <a:p>
            <a:pPr>
              <a:buNone/>
            </a:pPr>
            <a:r>
              <a:rPr lang="en-US" altLang="zh-CN" sz="2000" b="1" dirty="0" smtClean="0"/>
              <a:t>		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&lt;&lt;"</a:t>
            </a:r>
            <a:r>
              <a:rPr lang="zh-CN" altLang="en-US" sz="2000" b="1" dirty="0" smtClean="0"/>
              <a:t>该生成绩为</a:t>
            </a:r>
            <a:r>
              <a:rPr lang="en-US" altLang="zh-CN" sz="2000" b="1" dirty="0" smtClean="0"/>
              <a:t>B"&lt;&lt;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;</a:t>
            </a:r>
          </a:p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else if</a:t>
            </a:r>
            <a:r>
              <a:rPr lang="en-US" altLang="zh-CN" sz="2000" b="1" dirty="0" smtClean="0"/>
              <a:t>(score&gt;=70 &amp;&amp; score&lt;=79)</a:t>
            </a:r>
          </a:p>
          <a:p>
            <a:pPr>
              <a:buNone/>
            </a:pPr>
            <a:r>
              <a:rPr lang="en-US" altLang="zh-CN" sz="2000" b="1" dirty="0" smtClean="0"/>
              <a:t>		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&lt;&lt;"</a:t>
            </a:r>
            <a:r>
              <a:rPr lang="zh-CN" altLang="en-US" sz="2000" b="1" dirty="0" smtClean="0"/>
              <a:t>该生成绩为</a:t>
            </a:r>
            <a:r>
              <a:rPr lang="en-US" altLang="zh-CN" sz="2000" b="1" dirty="0" smtClean="0"/>
              <a:t>C"&lt;&lt;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;</a:t>
            </a:r>
          </a:p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else if</a:t>
            </a:r>
            <a:r>
              <a:rPr lang="en-US" altLang="zh-CN" sz="2000" b="1" dirty="0" smtClean="0"/>
              <a:t>(score&gt;=60 &amp;&amp; score&lt;=69)</a:t>
            </a:r>
          </a:p>
          <a:p>
            <a:pPr>
              <a:buNone/>
            </a:pPr>
            <a:r>
              <a:rPr lang="en-US" altLang="zh-CN" sz="2000" b="1" dirty="0" smtClean="0"/>
              <a:t>		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&lt;&lt;"</a:t>
            </a:r>
            <a:r>
              <a:rPr lang="zh-CN" altLang="en-US" sz="2000" b="1" dirty="0" smtClean="0"/>
              <a:t>该生成绩为</a:t>
            </a:r>
            <a:r>
              <a:rPr lang="en-US" altLang="zh-CN" sz="2000" b="1" dirty="0" smtClean="0"/>
              <a:t>D"&lt;&lt;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;</a:t>
            </a:r>
          </a:p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else</a:t>
            </a:r>
          </a:p>
          <a:p>
            <a:pPr>
              <a:buNone/>
            </a:pPr>
            <a:r>
              <a:rPr lang="en-US" altLang="zh-CN" sz="2000" b="1" dirty="0" smtClean="0"/>
              <a:t>		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&lt;&lt;"</a:t>
            </a:r>
            <a:r>
              <a:rPr lang="zh-CN" altLang="en-US" sz="2000" b="1" dirty="0" smtClean="0"/>
              <a:t>该生成绩为</a:t>
            </a:r>
            <a:r>
              <a:rPr lang="en-US" altLang="zh-CN" sz="2000" b="1" dirty="0" smtClean="0"/>
              <a:t>E"&lt;&lt;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;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45200" y="622300"/>
            <a:ext cx="26797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请思考：</a:t>
            </a:r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zh-CN" altLang="en-US" sz="2800" dirty="0" smtClean="0">
                <a:latin typeface="+mj-ea"/>
                <a:ea typeface="+mj-ea"/>
              </a:rPr>
              <a:t>这个程序有改进的余地吗？</a:t>
            </a:r>
            <a:endParaRPr lang="en-US" altLang="zh-CN" sz="2800" dirty="0" smtClean="0">
              <a:latin typeface="+mj-ea"/>
              <a:ea typeface="+mj-ea"/>
            </a:endParaRPr>
          </a:p>
          <a:p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zh-CN" altLang="en-US" sz="2800" dirty="0" smtClean="0">
                <a:solidFill>
                  <a:srgbClr val="7030A0"/>
                </a:solidFill>
                <a:latin typeface="+mj-ea"/>
                <a:ea typeface="+mj-ea"/>
              </a:rPr>
              <a:t>答案：所有</a:t>
            </a:r>
            <a:r>
              <a:rPr lang="en-US" altLang="zh-CN" sz="2800" dirty="0" smtClean="0">
                <a:solidFill>
                  <a:srgbClr val="7030A0"/>
                </a:solidFill>
                <a:latin typeface="+mj-ea"/>
                <a:ea typeface="+mj-ea"/>
              </a:rPr>
              <a:t>&amp;&amp;</a:t>
            </a:r>
            <a:r>
              <a:rPr lang="zh-CN" altLang="en-US" sz="2800" dirty="0" smtClean="0">
                <a:solidFill>
                  <a:srgbClr val="7030A0"/>
                </a:solidFill>
                <a:latin typeface="+mj-ea"/>
                <a:ea typeface="+mj-ea"/>
              </a:rPr>
              <a:t>符号及后面的判断表达式都是多余的！</a:t>
            </a:r>
            <a:endParaRPr lang="en-US" altLang="zh-CN" sz="2800" dirty="0" smtClean="0">
              <a:solidFill>
                <a:srgbClr val="7030A0"/>
              </a:solidFill>
              <a:latin typeface="+mj-ea"/>
              <a:ea typeface="+mj-ea"/>
            </a:endParaRPr>
          </a:p>
          <a:p>
            <a:endParaRPr lang="en-US" altLang="zh-CN" sz="2800" dirty="0" smtClean="0">
              <a:solidFill>
                <a:srgbClr val="7030A0"/>
              </a:solidFill>
              <a:latin typeface="+mj-ea"/>
              <a:ea typeface="+mj-ea"/>
            </a:endParaRPr>
          </a:p>
          <a:p>
            <a:endParaRPr lang="zh-CN" altLang="en-US" sz="2800" dirty="0">
              <a:latin typeface="+mj-ea"/>
              <a:ea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阶梯式语句的进一步分析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总结：阶梯式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语句中的分支权重是不平等的。</a:t>
            </a:r>
            <a:endParaRPr lang="en-US" altLang="zh-CN" dirty="0" smtClean="0"/>
          </a:p>
          <a:p>
            <a:r>
              <a:rPr lang="zh-CN" altLang="en-US" dirty="0" smtClean="0"/>
              <a:t>可利用这个特点，简化后续判断表达式的书写。</a:t>
            </a:r>
            <a:endParaRPr lang="en-US" altLang="zh-CN" dirty="0" smtClean="0"/>
          </a:p>
          <a:p>
            <a:r>
              <a:rPr lang="zh-CN" altLang="en-US" dirty="0" smtClean="0"/>
              <a:t>请思考：阶梯式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语句当中的多个</a:t>
            </a:r>
            <a:r>
              <a:rPr lang="en-US" altLang="zh-CN" dirty="0" smtClean="0"/>
              <a:t>else if</a:t>
            </a:r>
            <a:r>
              <a:rPr lang="zh-CN" altLang="en-US" dirty="0" smtClean="0"/>
              <a:t>语句，顺序可以任意调换吗？如果可以，有什么前提？如果不可以，请说明原因。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b="1" i="1" dirty="0" smtClean="0"/>
              <a:t>解答：如果将每个分支的表达条件书写完整，则可以调换顺序，否则不可以。</a:t>
            </a:r>
            <a:endParaRPr lang="en-US" altLang="zh-CN" b="1" i="1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cs typeface="宋体" charset="0"/>
              </a:rPr>
              <a:t>2.1 </a:t>
            </a:r>
            <a:r>
              <a:rPr lang="zh-CN" altLang="en-US" dirty="0" smtClean="0">
                <a:cs typeface="宋体" charset="0"/>
              </a:rPr>
              <a:t>算法与流程图</a:t>
            </a:r>
            <a:endParaRPr lang="en-US" altLang="zh-CN" dirty="0">
              <a:cs typeface="宋体" charset="0"/>
            </a:endParaRPr>
          </a:p>
        </p:txBody>
      </p:sp>
      <p:sp>
        <p:nvSpPr>
          <p:cNvPr id="187412" name="AutoShape 20"/>
          <p:cNvSpPr>
            <a:spLocks noChangeArrowheads="1"/>
          </p:cNvSpPr>
          <p:nvPr/>
        </p:nvSpPr>
        <p:spPr bwMode="gray">
          <a:xfrm rot="5400000">
            <a:off x="177007" y="2790567"/>
            <a:ext cx="3703637" cy="1971675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rgbClr val="F8F8F8">
                  <a:gamma/>
                  <a:shade val="77647"/>
                  <a:invGamma/>
                  <a:alpha val="98000"/>
                </a:srgbClr>
              </a:gs>
              <a:gs pos="50000">
                <a:srgbClr val="F8F8F8"/>
              </a:gs>
              <a:gs pos="100000">
                <a:srgbClr val="F8F8F8">
                  <a:gamma/>
                  <a:shade val="77647"/>
                  <a:invGamma/>
                  <a:alpha val="98000"/>
                </a:srgbClr>
              </a:gs>
            </a:gsLst>
            <a:lin ang="5400000" scaled="1"/>
          </a:gradFill>
          <a:ln w="38100">
            <a:solidFill>
              <a:srgbClr val="808080"/>
            </a:solidFill>
            <a:round/>
            <a:headEnd/>
            <a:tailEnd/>
          </a:ln>
          <a:effectLst>
            <a:prstShdw prst="shdw12">
              <a:srgbClr val="1C1C1C">
                <a:alpha val="50000"/>
              </a:srgbClr>
            </a:prstShdw>
          </a:effectLst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187413" name="Text Box 21"/>
          <p:cNvSpPr txBox="1">
            <a:spLocks noChangeArrowheads="1"/>
          </p:cNvSpPr>
          <p:nvPr/>
        </p:nvSpPr>
        <p:spPr bwMode="gray">
          <a:xfrm>
            <a:off x="1230313" y="4043898"/>
            <a:ext cx="1522412" cy="128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/>
            <a:r>
              <a:rPr lang="zh-CN" altLang="en-US" sz="1400">
                <a:solidFill>
                  <a:srgbClr val="FF0000"/>
                </a:solidFill>
                <a:latin typeface="+mj-ea"/>
                <a:ea typeface="+mj-ea"/>
              </a:rPr>
              <a:t>设计算法 </a:t>
            </a:r>
          </a:p>
          <a:p>
            <a:pPr eaLnBrk="0" hangingPunct="0"/>
            <a:endParaRPr lang="en-US" altLang="zh-CN" sz="1400">
              <a:solidFill>
                <a:srgbClr val="1C1C1C"/>
              </a:solidFill>
              <a:latin typeface="+mj-ea"/>
              <a:ea typeface="+mj-ea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1400">
                <a:solidFill>
                  <a:srgbClr val="1C1C1C"/>
                </a:solidFill>
                <a:latin typeface="+mj-ea"/>
                <a:ea typeface="+mj-ea"/>
              </a:rPr>
              <a:t>1. </a:t>
            </a:r>
            <a:r>
              <a:rPr lang="zh-CN" altLang="en-US" sz="1400">
                <a:solidFill>
                  <a:srgbClr val="1C1C1C"/>
                </a:solidFill>
                <a:latin typeface="+mj-ea"/>
                <a:ea typeface="+mj-ea"/>
              </a:rPr>
              <a:t>算法的概念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1400">
                <a:solidFill>
                  <a:srgbClr val="1C1C1C"/>
                </a:solidFill>
                <a:latin typeface="+mj-ea"/>
                <a:ea typeface="+mj-ea"/>
              </a:rPr>
              <a:t>2. </a:t>
            </a:r>
            <a:r>
              <a:rPr lang="zh-CN" altLang="en-US" sz="1400">
                <a:solidFill>
                  <a:srgbClr val="1C1C1C"/>
                </a:solidFill>
                <a:latin typeface="+mj-ea"/>
                <a:ea typeface="+mj-ea"/>
              </a:rPr>
              <a:t>算法的特点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1400">
                <a:solidFill>
                  <a:srgbClr val="1C1C1C"/>
                </a:solidFill>
                <a:latin typeface="+mj-ea"/>
                <a:ea typeface="+mj-ea"/>
              </a:rPr>
              <a:t>3. </a:t>
            </a:r>
            <a:r>
              <a:rPr lang="zh-CN" altLang="en-US" sz="1400">
                <a:solidFill>
                  <a:srgbClr val="1C1C1C"/>
                </a:solidFill>
                <a:latin typeface="+mj-ea"/>
                <a:ea typeface="+mj-ea"/>
              </a:rPr>
              <a:t>算法的描述</a:t>
            </a:r>
          </a:p>
        </p:txBody>
      </p:sp>
      <p:sp>
        <p:nvSpPr>
          <p:cNvPr id="187414" name="AutoShape 22"/>
          <p:cNvSpPr>
            <a:spLocks noChangeArrowheads="1"/>
          </p:cNvSpPr>
          <p:nvPr/>
        </p:nvSpPr>
        <p:spPr bwMode="gray">
          <a:xfrm rot="5400000">
            <a:off x="2626519" y="2820729"/>
            <a:ext cx="3703638" cy="1971675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rgbClr val="F8F8F8">
                  <a:gamma/>
                  <a:shade val="77647"/>
                  <a:invGamma/>
                  <a:alpha val="98000"/>
                </a:srgbClr>
              </a:gs>
              <a:gs pos="50000">
                <a:srgbClr val="F8F8F8"/>
              </a:gs>
              <a:gs pos="100000">
                <a:srgbClr val="F8F8F8">
                  <a:gamma/>
                  <a:shade val="77647"/>
                  <a:invGamma/>
                  <a:alpha val="98000"/>
                </a:srgbClr>
              </a:gs>
            </a:gsLst>
            <a:lin ang="5400000" scaled="1"/>
          </a:gradFill>
          <a:ln w="38100">
            <a:solidFill>
              <a:srgbClr val="808080"/>
            </a:solidFill>
            <a:round/>
            <a:headEnd/>
            <a:tailEnd/>
          </a:ln>
          <a:effectLst>
            <a:prstShdw prst="shdw12">
              <a:srgbClr val="1C1C1C">
                <a:alpha val="50000"/>
              </a:srgbClr>
            </a:prstShdw>
          </a:effectLst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187415" name="Text Box 23"/>
          <p:cNvSpPr txBox="1">
            <a:spLocks noChangeArrowheads="1"/>
          </p:cNvSpPr>
          <p:nvPr/>
        </p:nvSpPr>
        <p:spPr bwMode="gray">
          <a:xfrm>
            <a:off x="3563938" y="4043898"/>
            <a:ext cx="1944687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zh-CN" altLang="en-US" sz="1400">
                <a:solidFill>
                  <a:srgbClr val="FF0000"/>
                </a:solidFill>
                <a:latin typeface="+mj-ea"/>
                <a:ea typeface="+mj-ea"/>
              </a:rPr>
              <a:t>描述算法 </a:t>
            </a:r>
          </a:p>
          <a:p>
            <a:pPr algn="ctr" eaLnBrk="0" hangingPunct="0"/>
            <a:endParaRPr lang="en-US" altLang="zh-CN" sz="1400">
              <a:latin typeface="+mj-ea"/>
              <a:ea typeface="+mj-ea"/>
            </a:endParaRPr>
          </a:p>
          <a:p>
            <a:pPr eaLnBrk="0" hangingPunct="0"/>
            <a:r>
              <a:rPr lang="en-US" altLang="zh-CN" sz="1400">
                <a:latin typeface="+mj-ea"/>
                <a:ea typeface="+mj-ea"/>
              </a:rPr>
              <a:t>1. </a:t>
            </a:r>
            <a:r>
              <a:rPr lang="zh-CN" altLang="en-US" sz="1400">
                <a:latin typeface="+mj-ea"/>
                <a:ea typeface="+mj-ea"/>
              </a:rPr>
              <a:t>结构化流程图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1400">
                <a:latin typeface="+mj-ea"/>
                <a:ea typeface="+mj-ea"/>
              </a:rPr>
              <a:t>2. </a:t>
            </a:r>
            <a:r>
              <a:rPr lang="zh-CN" altLang="en-US" sz="1400">
                <a:latin typeface="+mj-ea"/>
                <a:ea typeface="+mj-ea"/>
              </a:rPr>
              <a:t>用流程图描述算法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187416" name="AutoShape 24"/>
          <p:cNvSpPr>
            <a:spLocks noChangeArrowheads="1"/>
          </p:cNvSpPr>
          <p:nvPr/>
        </p:nvSpPr>
        <p:spPr bwMode="gray">
          <a:xfrm rot="5400000">
            <a:off x="5104607" y="2790567"/>
            <a:ext cx="3703637" cy="1971675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rgbClr val="F8F8F8">
                  <a:gamma/>
                  <a:shade val="77647"/>
                  <a:invGamma/>
                  <a:alpha val="98000"/>
                </a:srgbClr>
              </a:gs>
              <a:gs pos="50000">
                <a:srgbClr val="F8F8F8"/>
              </a:gs>
              <a:gs pos="100000">
                <a:srgbClr val="F8F8F8">
                  <a:gamma/>
                  <a:shade val="77647"/>
                  <a:invGamma/>
                  <a:alpha val="98000"/>
                </a:srgbClr>
              </a:gs>
            </a:gsLst>
            <a:lin ang="5400000" scaled="1"/>
          </a:gradFill>
          <a:ln w="38100">
            <a:solidFill>
              <a:srgbClr val="808080"/>
            </a:solidFill>
            <a:round/>
            <a:headEnd/>
            <a:tailEnd/>
          </a:ln>
          <a:effectLst>
            <a:prstShdw prst="shdw12" dist="88900" dir="10800000">
              <a:srgbClr val="1C1C1C">
                <a:alpha val="50000"/>
              </a:srgbClr>
            </a:prstShdw>
          </a:effectLst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187417" name="Text Box 25"/>
          <p:cNvSpPr txBox="1">
            <a:spLocks noChangeArrowheads="1"/>
          </p:cNvSpPr>
          <p:nvPr/>
        </p:nvSpPr>
        <p:spPr bwMode="gray">
          <a:xfrm>
            <a:off x="6059488" y="4043898"/>
            <a:ext cx="1825625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zh-CN" altLang="en-US" sz="1400">
                <a:solidFill>
                  <a:srgbClr val="FF0000"/>
                </a:solidFill>
                <a:latin typeface="+mj-ea"/>
                <a:ea typeface="+mj-ea"/>
              </a:rPr>
              <a:t>编写程序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1400">
                <a:latin typeface="+mj-ea"/>
                <a:ea typeface="+mj-ea"/>
              </a:rPr>
              <a:t>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1400">
                <a:latin typeface="+mj-ea"/>
                <a:ea typeface="+mj-ea"/>
              </a:rPr>
              <a:t>1. </a:t>
            </a:r>
            <a:r>
              <a:rPr lang="zh-CN" altLang="en-US" sz="1400">
                <a:latin typeface="+mj-ea"/>
                <a:ea typeface="+mj-ea"/>
              </a:rPr>
              <a:t>根据流程图编程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1400">
                <a:latin typeface="+mj-ea"/>
                <a:ea typeface="+mj-ea"/>
              </a:rPr>
              <a:t>2. </a:t>
            </a:r>
            <a:r>
              <a:rPr lang="zh-CN" altLang="en-US" sz="1400">
                <a:latin typeface="+mj-ea"/>
                <a:ea typeface="+mj-ea"/>
              </a:rPr>
              <a:t>调试程序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1400">
                <a:latin typeface="+mj-ea"/>
                <a:ea typeface="+mj-ea"/>
              </a:rPr>
              <a:t>3. </a:t>
            </a:r>
            <a:r>
              <a:rPr lang="zh-CN" altLang="en-US" sz="1400">
                <a:latin typeface="+mj-ea"/>
                <a:ea typeface="+mj-ea"/>
              </a:rPr>
              <a:t>优化算法</a:t>
            </a:r>
          </a:p>
        </p:txBody>
      </p:sp>
      <p:pic>
        <p:nvPicPr>
          <p:cNvPr id="187418" name="Picture 26" descr="RY_circl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130961"/>
            <a:ext cx="1108075" cy="11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7419" name="Picture 27" descr="LB_circl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130961"/>
            <a:ext cx="1176338" cy="11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7420" name="Picture 28" descr="YG_circle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2105561"/>
            <a:ext cx="1192213" cy="119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7421" name="Text Box 29"/>
          <p:cNvSpPr txBox="1">
            <a:spLocks noChangeArrowheads="1"/>
          </p:cNvSpPr>
          <p:nvPr/>
        </p:nvSpPr>
        <p:spPr bwMode="auto">
          <a:xfrm>
            <a:off x="1539875" y="2410361"/>
            <a:ext cx="912813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D13F11"/>
                </a:solidFill>
                <a:latin typeface="+mj-ea"/>
                <a:ea typeface="+mj-ea"/>
              </a:rPr>
              <a:t>A</a:t>
            </a:r>
            <a:r>
              <a:rPr lang="en-US" altLang="zh-CN" sz="1400" dirty="0">
                <a:solidFill>
                  <a:srgbClr val="D13F11"/>
                </a:solidFill>
                <a:latin typeface="+mj-ea"/>
                <a:ea typeface="+mj-ea"/>
              </a:rPr>
              <a:t> 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5F5F5F"/>
                </a:solidFill>
                <a:latin typeface="+mj-ea"/>
                <a:ea typeface="+mj-ea"/>
              </a:rPr>
              <a:t>算法</a:t>
            </a:r>
            <a:endParaRPr lang="zh-CN" altLang="en-US" sz="1400" dirty="0">
              <a:solidFill>
                <a:srgbClr val="5F5F5F"/>
              </a:solidFill>
              <a:latin typeface="+mj-ea"/>
              <a:ea typeface="+mj-ea"/>
            </a:endParaRPr>
          </a:p>
        </p:txBody>
      </p:sp>
      <p:sp>
        <p:nvSpPr>
          <p:cNvPr id="187422" name="Text Box 30"/>
          <p:cNvSpPr txBox="1">
            <a:spLocks noChangeArrowheads="1"/>
          </p:cNvSpPr>
          <p:nvPr/>
        </p:nvSpPr>
        <p:spPr bwMode="auto">
          <a:xfrm>
            <a:off x="6456363" y="2410361"/>
            <a:ext cx="914400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D13F11"/>
                </a:solidFill>
                <a:latin typeface="+mj-ea"/>
                <a:ea typeface="+mj-ea"/>
              </a:rPr>
              <a:t>C 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400">
                <a:solidFill>
                  <a:srgbClr val="5F5F5F"/>
                </a:solidFill>
                <a:latin typeface="+mj-ea"/>
                <a:ea typeface="+mj-ea"/>
              </a:rPr>
              <a:t>编写程序</a:t>
            </a:r>
          </a:p>
        </p:txBody>
      </p:sp>
      <p:sp>
        <p:nvSpPr>
          <p:cNvPr id="187423" name="Text Box 31"/>
          <p:cNvSpPr txBox="1">
            <a:spLocks noChangeArrowheads="1"/>
          </p:cNvSpPr>
          <p:nvPr/>
        </p:nvSpPr>
        <p:spPr bwMode="auto">
          <a:xfrm>
            <a:off x="3987800" y="2410361"/>
            <a:ext cx="914400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D13F11"/>
                </a:solidFill>
                <a:latin typeface="+mj-ea"/>
                <a:ea typeface="+mj-ea"/>
              </a:rPr>
              <a:t>B</a:t>
            </a:r>
            <a:r>
              <a:rPr lang="en-US" altLang="zh-CN" sz="1400">
                <a:solidFill>
                  <a:srgbClr val="D13F11"/>
                </a:solidFill>
                <a:latin typeface="+mj-ea"/>
                <a:ea typeface="+mj-ea"/>
              </a:rPr>
              <a:t> 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400">
                <a:solidFill>
                  <a:srgbClr val="5F5F5F"/>
                </a:solidFill>
                <a:latin typeface="+mj-ea"/>
                <a:ea typeface="+mj-ea"/>
              </a:rPr>
              <a:t>流程图</a:t>
            </a:r>
          </a:p>
        </p:txBody>
      </p:sp>
      <p:pic>
        <p:nvPicPr>
          <p:cNvPr id="187424" name="Picture 32" descr="O_chevron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3518436"/>
            <a:ext cx="412750" cy="36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7425" name="Picture 33" descr="O_chevron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8" y="3518436"/>
            <a:ext cx="412750" cy="36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7426" name="Picture 34" descr="O_chevron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3518436"/>
            <a:ext cx="412750" cy="36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38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嵌套式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676400"/>
            <a:ext cx="2738967" cy="4737100"/>
          </a:xfrm>
        </p:spPr>
        <p:txBody>
          <a:bodyPr/>
          <a:lstStyle/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表达式</a:t>
            </a:r>
            <a:r>
              <a:rPr lang="en-US" altLang="zh-CN" b="1" dirty="0" smtClean="0"/>
              <a:t>1)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/>
              <a:t> (</a:t>
            </a:r>
            <a:r>
              <a:rPr lang="zh-CN" altLang="en-US" b="1" dirty="0" smtClean="0"/>
              <a:t>表达式</a:t>
            </a:r>
            <a:r>
              <a:rPr lang="en-US" altLang="zh-CN" b="1" dirty="0" smtClean="0"/>
              <a:t>2) 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zh-CN" altLang="en-US" b="1" dirty="0" smtClean="0"/>
              <a:t>语句</a:t>
            </a:r>
            <a:r>
              <a:rPr lang="en-US" altLang="zh-CN" b="1" dirty="0" smtClean="0"/>
              <a:t>1;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else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zh-CN" altLang="en-US" b="1" dirty="0" smtClean="0"/>
              <a:t>语句</a:t>
            </a:r>
            <a:r>
              <a:rPr lang="en-US" altLang="zh-CN" b="1" dirty="0" smtClean="0"/>
              <a:t>2; 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68801" y="2057400"/>
            <a:ext cx="47751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解释：对表达式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进行判断，如果值为</a:t>
            </a:r>
            <a:r>
              <a:rPr lang="en-US" altLang="zh-CN" sz="2800" b="1" dirty="0" smtClean="0">
                <a:solidFill>
                  <a:srgbClr val="0000FF"/>
                </a:solidFill>
                <a:latin typeface="+mj-ea"/>
                <a:ea typeface="+mj-ea"/>
              </a:rPr>
              <a:t>true</a:t>
            </a:r>
            <a:r>
              <a:rPr lang="zh-CN" altLang="en-US" sz="2800" dirty="0" smtClean="0">
                <a:latin typeface="+mj-ea"/>
                <a:ea typeface="+mj-ea"/>
              </a:rPr>
              <a:t>，则进入嵌套的</a:t>
            </a:r>
            <a:r>
              <a:rPr lang="en-US" altLang="zh-CN" sz="2800" dirty="0" smtClean="0">
                <a:latin typeface="+mj-ea"/>
                <a:ea typeface="+mj-ea"/>
              </a:rPr>
              <a:t>if</a:t>
            </a:r>
            <a:r>
              <a:rPr lang="zh-CN" altLang="en-US" sz="2800" dirty="0" smtClean="0">
                <a:latin typeface="+mj-ea"/>
                <a:ea typeface="+mj-ea"/>
              </a:rPr>
              <a:t>语句：对表达式</a:t>
            </a:r>
            <a:r>
              <a:rPr lang="en-US" altLang="zh-CN" sz="2800" dirty="0" smtClean="0">
                <a:latin typeface="+mj-ea"/>
                <a:ea typeface="+mj-ea"/>
              </a:rPr>
              <a:t>2</a:t>
            </a:r>
            <a:r>
              <a:rPr lang="zh-CN" altLang="en-US" sz="2800" dirty="0" smtClean="0">
                <a:latin typeface="+mj-ea"/>
                <a:ea typeface="+mj-ea"/>
              </a:rPr>
              <a:t>继续进行判断，如果值为</a:t>
            </a:r>
            <a:r>
              <a:rPr lang="en-US" altLang="zh-CN" sz="2800" b="1" dirty="0" smtClean="0">
                <a:solidFill>
                  <a:srgbClr val="0000FF"/>
                </a:solidFill>
                <a:latin typeface="+mj-ea"/>
                <a:ea typeface="+mj-ea"/>
              </a:rPr>
              <a:t>true</a:t>
            </a:r>
            <a:r>
              <a:rPr lang="zh-CN" altLang="en-US" sz="2800" dirty="0" smtClean="0">
                <a:latin typeface="+mj-ea"/>
                <a:ea typeface="+mj-ea"/>
              </a:rPr>
              <a:t>，运行语句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，否则运行语句</a:t>
            </a:r>
            <a:r>
              <a:rPr lang="en-US" altLang="zh-CN" sz="2800" dirty="0" smtClean="0">
                <a:latin typeface="+mj-ea"/>
                <a:ea typeface="+mj-ea"/>
              </a:rPr>
              <a:t>2</a:t>
            </a:r>
            <a:r>
              <a:rPr lang="zh-CN" altLang="en-US" sz="2800" dirty="0" smtClean="0">
                <a:latin typeface="+mj-ea"/>
                <a:ea typeface="+mj-ea"/>
              </a:rPr>
              <a:t>；如果表达式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的值为</a:t>
            </a:r>
            <a:r>
              <a:rPr lang="en-US" altLang="zh-CN" sz="2800" b="1" dirty="0" smtClean="0">
                <a:solidFill>
                  <a:srgbClr val="0000FF"/>
                </a:solidFill>
                <a:latin typeface="+mj-ea"/>
                <a:ea typeface="+mj-ea"/>
              </a:rPr>
              <a:t>false</a:t>
            </a:r>
            <a:r>
              <a:rPr lang="zh-CN" altLang="en-US" sz="2800" dirty="0" smtClean="0">
                <a:latin typeface="+mj-ea"/>
                <a:ea typeface="+mj-ea"/>
              </a:rPr>
              <a:t>，则什么也不做。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else</a:t>
            </a:r>
            <a:r>
              <a:rPr lang="zh-CN" altLang="en-US" dirty="0" smtClean="0"/>
              <a:t>语句的匹配问题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676400"/>
            <a:ext cx="2802467" cy="4737100"/>
          </a:xfrm>
        </p:spPr>
        <p:txBody>
          <a:bodyPr/>
          <a:lstStyle/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表达式</a:t>
            </a:r>
            <a:r>
              <a:rPr lang="en-US" altLang="zh-CN" b="1" dirty="0" smtClean="0"/>
              <a:t>1)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/>
              <a:t> (</a:t>
            </a:r>
            <a:r>
              <a:rPr lang="zh-CN" altLang="en-US" b="1" dirty="0" smtClean="0"/>
              <a:t>表达式</a:t>
            </a:r>
            <a:r>
              <a:rPr lang="en-US" altLang="zh-CN" b="1" dirty="0" smtClean="0"/>
              <a:t>2) 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zh-CN" altLang="en-US" b="1" dirty="0" smtClean="0"/>
              <a:t>语句</a:t>
            </a:r>
            <a:r>
              <a:rPr lang="en-US" altLang="zh-CN" b="1" dirty="0" smtClean="0"/>
              <a:t>1;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else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zh-CN" altLang="en-US" b="1" dirty="0" smtClean="0"/>
              <a:t>语句</a:t>
            </a:r>
            <a:r>
              <a:rPr lang="en-US" altLang="zh-CN" b="1" dirty="0" smtClean="0"/>
              <a:t>2; 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68801" y="1778000"/>
            <a:ext cx="43814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疑问：如果希望上页中</a:t>
            </a:r>
            <a:r>
              <a:rPr lang="en-US" altLang="zh-CN" sz="2800" dirty="0" smtClean="0">
                <a:latin typeface="+mj-ea"/>
                <a:ea typeface="+mj-ea"/>
              </a:rPr>
              <a:t>else</a:t>
            </a:r>
            <a:r>
              <a:rPr lang="zh-CN" altLang="en-US" sz="2800" dirty="0" smtClean="0">
                <a:latin typeface="+mj-ea"/>
                <a:ea typeface="+mj-ea"/>
              </a:rPr>
              <a:t>和第一个</a:t>
            </a:r>
            <a:r>
              <a:rPr lang="en-US" altLang="zh-CN" sz="2800" dirty="0" smtClean="0">
                <a:latin typeface="+mj-ea"/>
                <a:ea typeface="+mj-ea"/>
              </a:rPr>
              <a:t>if</a:t>
            </a:r>
            <a:r>
              <a:rPr lang="zh-CN" altLang="en-US" sz="2800" dirty="0" smtClean="0">
                <a:latin typeface="+mj-ea"/>
                <a:ea typeface="+mj-ea"/>
              </a:rPr>
              <a:t>匹配该如何处理？</a:t>
            </a:r>
            <a:endParaRPr lang="en-US" altLang="zh-CN" sz="2800" dirty="0" smtClean="0">
              <a:latin typeface="+mj-ea"/>
              <a:ea typeface="+mj-ea"/>
            </a:endParaRPr>
          </a:p>
          <a:p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zh-CN" altLang="en-US" sz="2800" dirty="0" smtClean="0">
                <a:latin typeface="+mj-ea"/>
                <a:ea typeface="+mj-ea"/>
              </a:rPr>
              <a:t>该方式的逻辑思路是：如表达式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为真</a:t>
            </a:r>
            <a:r>
              <a:rPr lang="en-US" altLang="zh-CN" sz="2800" dirty="0" smtClean="0">
                <a:latin typeface="+mj-ea"/>
                <a:ea typeface="+mj-ea"/>
              </a:rPr>
              <a:t>——</a:t>
            </a:r>
            <a:r>
              <a:rPr lang="zh-CN" altLang="en-US" sz="2800" dirty="0" smtClean="0">
                <a:latin typeface="+mj-ea"/>
                <a:ea typeface="+mj-ea"/>
              </a:rPr>
              <a:t>继续判断表达式</a:t>
            </a:r>
            <a:r>
              <a:rPr lang="en-US" altLang="zh-CN" sz="2800" dirty="0" smtClean="0">
                <a:latin typeface="+mj-ea"/>
                <a:ea typeface="+mj-ea"/>
              </a:rPr>
              <a:t>2</a:t>
            </a:r>
            <a:r>
              <a:rPr lang="zh-CN" altLang="en-US" sz="2800" dirty="0" smtClean="0">
                <a:latin typeface="+mj-ea"/>
                <a:ea typeface="+mj-ea"/>
              </a:rPr>
              <a:t>，如再为真，运行语句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；如表达式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为假，则运行语句</a:t>
            </a:r>
            <a:r>
              <a:rPr lang="en-US" altLang="zh-CN" sz="2800" dirty="0" smtClean="0">
                <a:latin typeface="+mj-ea"/>
                <a:ea typeface="+mj-ea"/>
              </a:rPr>
              <a:t>2</a:t>
            </a:r>
            <a:r>
              <a:rPr lang="zh-CN" altLang="en-US" sz="2800" dirty="0" smtClean="0">
                <a:latin typeface="+mj-ea"/>
                <a:ea typeface="+mj-ea"/>
              </a:rPr>
              <a:t>。</a:t>
            </a:r>
            <a:endParaRPr lang="en-US" altLang="zh-CN" sz="2800" dirty="0" smtClean="0">
              <a:latin typeface="+mj-ea"/>
              <a:ea typeface="+mj-ea"/>
            </a:endParaRPr>
          </a:p>
          <a:p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zh-CN" altLang="en-US" sz="2800" dirty="0" smtClean="0">
                <a:latin typeface="+mj-ea"/>
                <a:ea typeface="+mj-ea"/>
              </a:rPr>
              <a:t>总结：完全不同的结果！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else</a:t>
            </a:r>
            <a:r>
              <a:rPr lang="zh-CN" altLang="en-US" dirty="0" smtClean="0"/>
              <a:t>语句的匹配问题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规定了</a:t>
            </a:r>
            <a:r>
              <a:rPr lang="en-US" altLang="zh-CN" dirty="0" smtClean="0"/>
              <a:t>if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的“</a:t>
            </a:r>
            <a:r>
              <a:rPr lang="zh-CN" altLang="en-US" b="1" dirty="0" smtClean="0">
                <a:solidFill>
                  <a:srgbClr val="FF3300"/>
                </a:solidFill>
              </a:rPr>
              <a:t>就近配对</a:t>
            </a:r>
            <a:r>
              <a:rPr lang="zh-CN" altLang="en-US" dirty="0" smtClean="0"/>
              <a:t>”原则，即相距最近且还没有配对的一对</a:t>
            </a:r>
            <a:r>
              <a:rPr lang="en-US" altLang="zh-CN" dirty="0" smtClean="0"/>
              <a:t>if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首先配对。</a:t>
            </a:r>
            <a:endParaRPr lang="en-US" altLang="zh-CN" dirty="0" smtClean="0"/>
          </a:p>
          <a:p>
            <a:r>
              <a:rPr lang="zh-CN" altLang="en-US" dirty="0" smtClean="0"/>
              <a:t>如果根据程序的逻辑需要改变配对关系，则要将属于同一层的语句放在一对“</a:t>
            </a:r>
            <a:r>
              <a:rPr lang="en-US" altLang="zh-CN" dirty="0" smtClean="0"/>
              <a:t>{}”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r>
              <a:rPr lang="zh-CN" altLang="en-US" dirty="0" smtClean="0"/>
              <a:t>显然，嵌套式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语句的这个问题增加了编写和阅读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语句的难度，因此尽量少使用嵌套式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else</a:t>
            </a:r>
            <a:r>
              <a:rPr lang="zh-CN" altLang="en-US" dirty="0" smtClean="0"/>
              <a:t>语句的匹配问题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676400"/>
            <a:ext cx="3450167" cy="49149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表达式</a:t>
            </a:r>
            <a:r>
              <a:rPr lang="en-US" altLang="zh-CN" b="1" dirty="0" smtClean="0"/>
              <a:t>1)</a:t>
            </a:r>
          </a:p>
          <a:p>
            <a:pPr>
              <a:buNone/>
            </a:pPr>
            <a:r>
              <a:rPr lang="en-US" altLang="zh-CN" b="1" dirty="0" smtClean="0"/>
              <a:t>	{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/>
              <a:t> (</a:t>
            </a:r>
            <a:r>
              <a:rPr lang="zh-CN" altLang="en-US" b="1" dirty="0" smtClean="0"/>
              <a:t>表达式</a:t>
            </a:r>
            <a:r>
              <a:rPr lang="en-US" altLang="zh-CN" b="1" dirty="0" smtClean="0"/>
              <a:t>2) 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zh-CN" altLang="en-US" b="1" dirty="0" smtClean="0"/>
              <a:t>语句</a:t>
            </a:r>
            <a:r>
              <a:rPr lang="en-US" altLang="zh-CN" b="1" dirty="0" smtClean="0"/>
              <a:t>1;</a:t>
            </a:r>
          </a:p>
          <a:p>
            <a:pPr>
              <a:buNone/>
            </a:pPr>
            <a:r>
              <a:rPr lang="en-US" altLang="zh-CN" b="1" dirty="0" smtClean="0"/>
              <a:t>	}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else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zh-CN" altLang="en-US" b="1" dirty="0" smtClean="0"/>
              <a:t>语句</a:t>
            </a:r>
            <a:r>
              <a:rPr lang="en-US" altLang="zh-CN" b="1" dirty="0" smtClean="0"/>
              <a:t>2;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6601" y="1866900"/>
            <a:ext cx="42163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解释：用了复合语句之后，</a:t>
            </a:r>
            <a:r>
              <a:rPr lang="en-US" altLang="zh-CN" sz="2800" dirty="0" smtClean="0">
                <a:latin typeface="+mj-ea"/>
                <a:ea typeface="+mj-ea"/>
              </a:rPr>
              <a:t>else</a:t>
            </a:r>
            <a:r>
              <a:rPr lang="zh-CN" altLang="en-US" sz="2800" dirty="0" smtClean="0">
                <a:latin typeface="+mj-ea"/>
                <a:ea typeface="+mj-ea"/>
              </a:rPr>
              <a:t>和最近的</a:t>
            </a:r>
            <a:r>
              <a:rPr lang="en-US" altLang="zh-CN" sz="2800" dirty="0" smtClean="0">
                <a:latin typeface="+mj-ea"/>
                <a:ea typeface="+mj-ea"/>
              </a:rPr>
              <a:t>if</a:t>
            </a:r>
            <a:r>
              <a:rPr lang="zh-CN" altLang="en-US" sz="2800" dirty="0" smtClean="0">
                <a:latin typeface="+mj-ea"/>
                <a:ea typeface="+mj-ea"/>
              </a:rPr>
              <a:t>就不再有任何联系，从而和第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个</a:t>
            </a:r>
            <a:r>
              <a:rPr lang="en-US" altLang="zh-CN" sz="2800" dirty="0" smtClean="0">
                <a:latin typeface="+mj-ea"/>
                <a:ea typeface="+mj-ea"/>
              </a:rPr>
              <a:t>if</a:t>
            </a:r>
            <a:r>
              <a:rPr lang="zh-CN" altLang="en-US" sz="2800" dirty="0" smtClean="0">
                <a:latin typeface="+mj-ea"/>
                <a:ea typeface="+mj-ea"/>
              </a:rPr>
              <a:t>语句匹配了。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else</a:t>
            </a:r>
            <a:r>
              <a:rPr lang="zh-CN" altLang="en-US" dirty="0" smtClean="0"/>
              <a:t>语句匹配练习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676400"/>
            <a:ext cx="3158067" cy="4737100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= 1, b = -1; 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(a &gt; 0)</a:t>
            </a:r>
          </a:p>
          <a:p>
            <a:pPr>
              <a:buNone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(b &gt; 0) //1</a:t>
            </a:r>
          </a:p>
          <a:p>
            <a:pPr>
              <a:buNone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a++; 	//1</a:t>
            </a:r>
          </a:p>
          <a:p>
            <a:pPr>
              <a:buNone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</a:t>
            </a:r>
          </a:p>
          <a:p>
            <a:pPr>
              <a:buNone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a--; </a:t>
            </a:r>
          </a:p>
          <a:p>
            <a:pPr>
              <a:buNone/>
            </a:pPr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&lt;&lt;a&lt;&lt;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200" y="1701800"/>
            <a:ext cx="3937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问：本题的输出结果为？</a:t>
            </a:r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zh-CN" altLang="en-US" sz="2800" dirty="0" smtClean="0">
                <a:latin typeface="+mj-ea"/>
                <a:ea typeface="+mj-ea"/>
              </a:rPr>
              <a:t>答：本题的结果是</a:t>
            </a:r>
            <a:r>
              <a:rPr lang="en-US" altLang="zh-CN" sz="2800" dirty="0" smtClean="0">
                <a:latin typeface="+mj-ea"/>
                <a:ea typeface="+mj-ea"/>
              </a:rPr>
              <a:t>0</a:t>
            </a:r>
          </a:p>
          <a:p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zh-CN" altLang="en-US" sz="2800" dirty="0" smtClean="0">
                <a:latin typeface="+mj-ea"/>
                <a:ea typeface="+mj-ea"/>
              </a:rPr>
              <a:t>问：如果将行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用</a:t>
            </a:r>
            <a:r>
              <a:rPr lang="en-US" altLang="zh-CN" sz="2800" dirty="0" smtClean="0">
                <a:latin typeface="+mj-ea"/>
                <a:ea typeface="+mj-ea"/>
              </a:rPr>
              <a:t>{}</a:t>
            </a:r>
            <a:r>
              <a:rPr lang="zh-CN" altLang="en-US" sz="2800" dirty="0" smtClean="0">
                <a:latin typeface="+mj-ea"/>
                <a:ea typeface="+mj-ea"/>
              </a:rPr>
              <a:t>包括的话，则输出的结果为？</a:t>
            </a:r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zh-CN" altLang="en-US" sz="2800" dirty="0" smtClean="0">
                <a:latin typeface="+mj-ea"/>
                <a:ea typeface="+mj-ea"/>
              </a:rPr>
              <a:t>答：输出结果为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。</a:t>
            </a:r>
            <a:endParaRPr lang="en-US" altLang="zh-CN" sz="2800" dirty="0" smtClean="0">
              <a:latin typeface="+mj-ea"/>
              <a:ea typeface="+mj-ea"/>
            </a:endParaRPr>
          </a:p>
          <a:p>
            <a:endParaRPr lang="en-US" altLang="zh-CN" sz="2800" dirty="0" smtClean="0">
              <a:latin typeface="+mj-ea"/>
              <a:ea typeface="+mj-ea"/>
            </a:endParaRPr>
          </a:p>
          <a:p>
            <a:endParaRPr lang="en-US" altLang="zh-CN" sz="2800" dirty="0" smtClean="0">
              <a:latin typeface="+mj-ea"/>
              <a:ea typeface="+mj-ea"/>
            </a:endParaRPr>
          </a:p>
          <a:p>
            <a:endParaRPr lang="en-US" altLang="zh-CN" sz="2800" dirty="0" smtClean="0">
              <a:latin typeface="+mj-ea"/>
              <a:ea typeface="+mj-ea"/>
            </a:endParaRPr>
          </a:p>
          <a:p>
            <a:endParaRPr lang="en-US" altLang="zh-CN" sz="2800" dirty="0" smtClean="0">
              <a:latin typeface="+mj-ea"/>
              <a:ea typeface="+mj-ea"/>
            </a:endParaRPr>
          </a:p>
          <a:p>
            <a:endParaRPr lang="zh-CN" altLang="en-US" sz="2800" dirty="0">
              <a:latin typeface="+mj-ea"/>
              <a:ea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语句的总结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语句用法灵活，是我们进行逻辑判断的主要语句，必须深入掌握。</a:t>
            </a:r>
            <a:endParaRPr lang="en-US" altLang="zh-CN" dirty="0" smtClean="0"/>
          </a:p>
          <a:p>
            <a:r>
              <a:rPr lang="zh-CN" altLang="en-US" dirty="0" smtClean="0"/>
              <a:t>书写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语句务必注意使用缩进，以提高可读性。</a:t>
            </a:r>
            <a:endParaRPr lang="en-US" altLang="zh-CN" dirty="0" smtClean="0"/>
          </a:p>
          <a:p>
            <a:r>
              <a:rPr lang="zh-CN" altLang="en-US" dirty="0" smtClean="0"/>
              <a:t>不同写法的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语句之间往往可以进行转换，但在转换过程中需要注意条件的变化。</a:t>
            </a:r>
            <a:endParaRPr lang="en-US" altLang="zh-CN" dirty="0" smtClean="0"/>
          </a:p>
          <a:p>
            <a:r>
              <a:rPr lang="zh-CN" altLang="en-US" dirty="0" smtClean="0"/>
              <a:t>如果运行语句由多条语句组成，一定要使用复合语句！否则既可能造成语法错误，也可能造成逻辑错误。</a:t>
            </a:r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后面的括号不能少，也不要在括号后面加分号。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语句错误示例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676400"/>
            <a:ext cx="7437967" cy="47371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请分析下列代码的结果。</a:t>
            </a:r>
            <a:endParaRPr lang="en-US" altLang="zh-CN" dirty="0" smtClean="0"/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a=3,b=4;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/>
              <a:t>(a&gt;5);</a:t>
            </a:r>
          </a:p>
          <a:p>
            <a:pPr>
              <a:buNone/>
            </a:pPr>
            <a:r>
              <a:rPr lang="en-US" altLang="zh-CN" b="1" dirty="0" smtClean="0"/>
              <a:t>		b=a;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&lt;&lt;b&lt;&lt;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</a:p>
          <a:p>
            <a:r>
              <a:rPr lang="zh-CN" altLang="en-US" dirty="0" smtClean="0"/>
              <a:t>解：输出的内容为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而不是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。因为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语句控制的是空语句，</a:t>
            </a:r>
            <a:r>
              <a:rPr lang="en-US" altLang="zh-CN" dirty="0" smtClean="0"/>
              <a:t>b=a</a:t>
            </a:r>
            <a:r>
              <a:rPr lang="zh-CN" altLang="en-US" dirty="0" smtClean="0"/>
              <a:t>这句话不受其影响。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语句错误示例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676400"/>
            <a:ext cx="7437967" cy="47371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请分析下列代码的结果。</a:t>
            </a:r>
            <a:endParaRPr lang="en-US" altLang="zh-CN" dirty="0" smtClean="0"/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a=3,b=4;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/>
              <a:t>(a&gt;5);</a:t>
            </a:r>
          </a:p>
          <a:p>
            <a:pPr>
              <a:buNone/>
            </a:pPr>
            <a:r>
              <a:rPr lang="en-US" altLang="zh-CN" b="1" dirty="0" smtClean="0"/>
              <a:t>		b=a;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else</a:t>
            </a:r>
          </a:p>
          <a:p>
            <a:pPr>
              <a:buNone/>
            </a:pPr>
            <a:r>
              <a:rPr lang="en-US" altLang="zh-CN" b="1" dirty="0" smtClean="0"/>
              <a:t>		b=a*2;</a:t>
            </a:r>
          </a:p>
          <a:p>
            <a:pPr>
              <a:buNone/>
            </a:pP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&lt;&lt;b&lt;&lt;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zh-CN" altLang="en-US" dirty="0" smtClean="0"/>
              <a:t>解：本题代码有错误，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语句无法匹配！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代码书写的良好习惯（</a:t>
            </a:r>
            <a:r>
              <a:rPr lang="en-US" altLang="zh-CN" dirty="0" smtClean="0"/>
              <a:t>*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为提高程序的可读性，避免低级错误的产生，培养良好的代码书写习惯非常重要。</a:t>
            </a:r>
            <a:endParaRPr lang="en-US" altLang="zh-CN" dirty="0" smtClean="0"/>
          </a:p>
          <a:p>
            <a:r>
              <a:rPr lang="zh-CN" altLang="en-US" dirty="0" smtClean="0"/>
              <a:t>常用的代码书写建议</a:t>
            </a:r>
            <a:endParaRPr lang="en-US" altLang="zh-CN" dirty="0" smtClean="0"/>
          </a:p>
          <a:p>
            <a:pPr lvl="1">
              <a:buSzPct val="80000"/>
              <a:buFont typeface="Wingdings" pitchFamily="2" charset="2"/>
              <a:buChar char="ü"/>
            </a:pPr>
            <a:r>
              <a:rPr lang="en-US" altLang="zh-CN" dirty="0" smtClean="0"/>
              <a:t>	</a:t>
            </a:r>
            <a:r>
              <a:rPr lang="zh-CN" altLang="en-US" dirty="0" smtClean="0"/>
              <a:t>一行只书写一个语句或判断表达式；</a:t>
            </a:r>
            <a:endParaRPr lang="en-US" altLang="zh-CN" dirty="0" smtClean="0"/>
          </a:p>
          <a:p>
            <a:pPr lvl="1">
              <a:buSzPct val="80000"/>
              <a:buFont typeface="Wingdings" pitchFamily="2" charset="2"/>
              <a:buChar char="ü"/>
            </a:pPr>
            <a:r>
              <a:rPr lang="en-US" altLang="zh-CN" dirty="0" smtClean="0"/>
              <a:t>	</a:t>
            </a:r>
            <a:r>
              <a:rPr lang="zh-CN" altLang="en-US" dirty="0" smtClean="0"/>
              <a:t>复合语句的括号单独占行；</a:t>
            </a:r>
            <a:endParaRPr lang="en-US" altLang="zh-CN" dirty="0" smtClean="0"/>
          </a:p>
          <a:p>
            <a:pPr lvl="1">
              <a:buSzPct val="80000"/>
              <a:buFont typeface="Wingdings" pitchFamily="2" charset="2"/>
              <a:buChar char="ü"/>
            </a:pPr>
            <a:r>
              <a:rPr lang="en-US" altLang="zh-CN" dirty="0" smtClean="0"/>
              <a:t>	</a:t>
            </a:r>
            <a:r>
              <a:rPr lang="zh-CN" altLang="en-US" dirty="0" smtClean="0"/>
              <a:t>用制表符</a:t>
            </a:r>
            <a:r>
              <a:rPr lang="en-US" altLang="zh-CN" dirty="0" smtClean="0"/>
              <a:t>Tab</a:t>
            </a:r>
            <a:r>
              <a:rPr lang="zh-CN" altLang="en-US" dirty="0" smtClean="0"/>
              <a:t>键进行内容排版；</a:t>
            </a:r>
            <a:endParaRPr lang="en-US" altLang="zh-CN" dirty="0" smtClean="0"/>
          </a:p>
          <a:p>
            <a:pPr lvl="1">
              <a:buSzPct val="80000"/>
              <a:buFont typeface="Wingdings" pitchFamily="2" charset="2"/>
              <a:buChar char="ü"/>
            </a:pPr>
            <a:r>
              <a:rPr lang="en-US" altLang="zh-CN" dirty="0" smtClean="0"/>
              <a:t>	</a:t>
            </a:r>
            <a:r>
              <a:rPr lang="zh-CN" altLang="en-US" dirty="0" smtClean="0"/>
              <a:t>双目运算符的左右两边留空；</a:t>
            </a:r>
            <a:endParaRPr lang="en-US" altLang="zh-CN" dirty="0" smtClean="0"/>
          </a:p>
          <a:p>
            <a:pPr lvl="1">
              <a:buSzPct val="80000"/>
              <a:buFont typeface="Wingdings" pitchFamily="2" charset="2"/>
              <a:buChar char="ü"/>
            </a:pPr>
            <a:r>
              <a:rPr lang="en-US" altLang="zh-CN" dirty="0" smtClean="0"/>
              <a:t>	</a:t>
            </a:r>
            <a:r>
              <a:rPr lang="zh-CN" altLang="en-US" dirty="0" smtClean="0"/>
              <a:t>控制语句的条件和语句必须留出缩进；</a:t>
            </a:r>
            <a:endParaRPr lang="en-US" altLang="zh-CN" dirty="0" smtClean="0"/>
          </a:p>
          <a:p>
            <a:pPr lvl="1">
              <a:buSzPct val="80000"/>
              <a:buFont typeface="Wingdings" pitchFamily="2" charset="2"/>
              <a:buChar char="ü"/>
            </a:pPr>
            <a:r>
              <a:rPr lang="en-US" altLang="zh-CN" dirty="0" smtClean="0"/>
              <a:t>	VC</a:t>
            </a:r>
            <a:r>
              <a:rPr lang="zh-CN" altLang="en-US" dirty="0" smtClean="0"/>
              <a:t>下可用</a:t>
            </a:r>
            <a:r>
              <a:rPr lang="en-US" altLang="zh-CN" dirty="0" smtClean="0"/>
              <a:t>Alt + F8</a:t>
            </a:r>
            <a:r>
              <a:rPr lang="zh-CN" altLang="en-US" dirty="0" smtClean="0"/>
              <a:t>自动排版；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算法示例：输出三个数的大数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>
              <a:lnSpc>
                <a:spcPct val="50000"/>
              </a:lnSpc>
              <a:buNone/>
            </a:pPr>
            <a:r>
              <a:rPr lang="en-US" altLang="zh-CN" b="1" dirty="0" smtClean="0">
                <a:solidFill>
                  <a:srgbClr val="0000FF"/>
                </a:solidFill>
              </a:rPr>
              <a:t>	int</a:t>
            </a:r>
            <a:r>
              <a:rPr lang="en-US" altLang="zh-CN" b="1" dirty="0" smtClean="0">
                <a:solidFill>
                  <a:srgbClr val="000000"/>
                </a:solidFill>
              </a:rPr>
              <a:t> a, b, c, max;</a:t>
            </a:r>
          </a:p>
          <a:p>
            <a:pPr algn="just" fontAlgn="base">
              <a:lnSpc>
                <a:spcPct val="50000"/>
              </a:lnSpc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</a:rPr>
              <a:t>cin</a:t>
            </a:r>
            <a:r>
              <a:rPr lang="en-US" altLang="zh-CN" b="1" dirty="0" smtClean="0">
                <a:solidFill>
                  <a:srgbClr val="000000"/>
                </a:solidFill>
              </a:rPr>
              <a:t>&gt;&gt;a&gt;&gt;b&gt;&gt;c;</a:t>
            </a:r>
          </a:p>
          <a:p>
            <a:pPr algn="just" fontAlgn="base">
              <a:lnSpc>
                <a:spcPct val="50000"/>
              </a:lnSpc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>
                <a:solidFill>
                  <a:srgbClr val="000000"/>
                </a:solidFill>
              </a:rPr>
              <a:t>(a&gt;b) </a:t>
            </a:r>
          </a:p>
          <a:p>
            <a:pPr algn="just" fontAlgn="base">
              <a:lnSpc>
                <a:spcPct val="50000"/>
              </a:lnSpc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	max=a;</a:t>
            </a:r>
          </a:p>
          <a:p>
            <a:pPr algn="just" fontAlgn="base">
              <a:lnSpc>
                <a:spcPct val="50000"/>
              </a:lnSpc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else</a:t>
            </a:r>
            <a:r>
              <a:rPr lang="en-US" altLang="zh-CN" b="1" dirty="0" smtClean="0">
                <a:solidFill>
                  <a:srgbClr val="000000"/>
                </a:solidFill>
              </a:rPr>
              <a:t> </a:t>
            </a:r>
          </a:p>
          <a:p>
            <a:pPr algn="just" fontAlgn="base">
              <a:lnSpc>
                <a:spcPct val="50000"/>
              </a:lnSpc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	max=b;</a:t>
            </a:r>
          </a:p>
          <a:p>
            <a:pPr algn="just" fontAlgn="base">
              <a:lnSpc>
                <a:spcPct val="50000"/>
              </a:lnSpc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>
                <a:solidFill>
                  <a:srgbClr val="000000"/>
                </a:solidFill>
              </a:rPr>
              <a:t>(c&gt;max) </a:t>
            </a:r>
          </a:p>
          <a:p>
            <a:pPr algn="just" fontAlgn="base">
              <a:lnSpc>
                <a:spcPct val="50000"/>
              </a:lnSpc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	</a:t>
            </a:r>
            <a:r>
              <a:rPr lang="en-US" altLang="zh-CN" b="1" dirty="0" err="1" smtClean="0">
                <a:solidFill>
                  <a:srgbClr val="000000"/>
                </a:solidFill>
              </a:rPr>
              <a:t>cout</a:t>
            </a:r>
            <a:r>
              <a:rPr lang="en-US" altLang="zh-CN" b="1" dirty="0" smtClean="0">
                <a:solidFill>
                  <a:srgbClr val="000000"/>
                </a:solidFill>
              </a:rPr>
              <a:t>&lt;&lt;"</a:t>
            </a:r>
            <a:r>
              <a:rPr lang="zh-CN" altLang="en-US" b="1" dirty="0" smtClean="0">
                <a:solidFill>
                  <a:srgbClr val="000000"/>
                </a:solidFill>
              </a:rPr>
              <a:t>最大数为</a:t>
            </a:r>
            <a:r>
              <a:rPr lang="en-US" altLang="zh-CN" b="1" dirty="0" smtClean="0">
                <a:solidFill>
                  <a:srgbClr val="000000"/>
                </a:solidFill>
              </a:rPr>
              <a:t>:"&lt;&lt;c&lt;&lt;</a:t>
            </a:r>
            <a:r>
              <a:rPr lang="en-US" altLang="zh-CN" b="1" dirty="0" err="1" smtClean="0">
                <a:solidFill>
                  <a:srgbClr val="000000"/>
                </a:solidFill>
              </a:rPr>
              <a:t>endl</a:t>
            </a:r>
            <a:r>
              <a:rPr lang="en-US" altLang="zh-CN" b="1" dirty="0" smtClean="0">
                <a:solidFill>
                  <a:srgbClr val="000000"/>
                </a:solidFill>
              </a:rPr>
              <a:t>; </a:t>
            </a:r>
          </a:p>
          <a:p>
            <a:pPr algn="just" fontAlgn="base">
              <a:lnSpc>
                <a:spcPct val="50000"/>
              </a:lnSpc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else </a:t>
            </a:r>
          </a:p>
          <a:p>
            <a:pPr algn="just" fontAlgn="base">
              <a:lnSpc>
                <a:spcPct val="50000"/>
              </a:lnSpc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	</a:t>
            </a:r>
            <a:r>
              <a:rPr lang="en-US" altLang="zh-CN" b="1" dirty="0" err="1" smtClean="0">
                <a:solidFill>
                  <a:srgbClr val="000000"/>
                </a:solidFill>
              </a:rPr>
              <a:t>cout</a:t>
            </a:r>
            <a:r>
              <a:rPr lang="en-US" altLang="zh-CN" b="1" dirty="0" smtClean="0">
                <a:solidFill>
                  <a:srgbClr val="000000"/>
                </a:solidFill>
              </a:rPr>
              <a:t>&lt;&lt;"</a:t>
            </a:r>
            <a:r>
              <a:rPr lang="zh-CN" altLang="en-US" b="1" dirty="0" smtClean="0">
                <a:solidFill>
                  <a:srgbClr val="000000"/>
                </a:solidFill>
              </a:rPr>
              <a:t>最大数为</a:t>
            </a:r>
            <a:r>
              <a:rPr lang="en-US" altLang="zh-CN" b="1" dirty="0" smtClean="0">
                <a:solidFill>
                  <a:srgbClr val="000000"/>
                </a:solidFill>
              </a:rPr>
              <a:t>:"&lt;&lt;max&lt;&lt;</a:t>
            </a:r>
            <a:r>
              <a:rPr lang="en-US" altLang="zh-CN" b="1" dirty="0" err="1" smtClean="0">
                <a:solidFill>
                  <a:srgbClr val="000000"/>
                </a:solidFill>
              </a:rPr>
              <a:t>endl</a:t>
            </a:r>
            <a:r>
              <a:rPr lang="en-US" altLang="zh-CN" b="1" dirty="0" smtClean="0">
                <a:solidFill>
                  <a:srgbClr val="000000"/>
                </a:solidFill>
              </a:rPr>
              <a:t>; </a:t>
            </a:r>
          </a:p>
          <a:p>
            <a:pPr algn="just" fontAlgn="base">
              <a:lnSpc>
                <a:spcPct val="50000"/>
              </a:lnSpc>
              <a:buNone/>
            </a:pP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C1C1C"/>
                </a:solidFill>
                <a:latin typeface="+mj-ea"/>
                <a:cs typeface="宋体" charset="0"/>
              </a:rPr>
              <a:t>算法的特点</a:t>
            </a:r>
            <a:endParaRPr lang="en-US" altLang="zh-CN" dirty="0">
              <a:solidFill>
                <a:srgbClr val="1C1C1C"/>
              </a:solidFill>
              <a:latin typeface="+mj-ea"/>
              <a:cs typeface="宋体" charset="0"/>
            </a:endParaRPr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1322917" y="1218671"/>
            <a:ext cx="670348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+mj-ea"/>
                <a:ea typeface="+mj-ea"/>
              </a:rPr>
              <a:t>算法（</a:t>
            </a:r>
            <a:r>
              <a:rPr lang="en-US" altLang="zh-CN" sz="2800" dirty="0">
                <a:solidFill>
                  <a:schemeClr val="accent2"/>
                </a:solidFill>
                <a:latin typeface="+mj-ea"/>
                <a:ea typeface="+mj-ea"/>
              </a:rPr>
              <a:t>Algorithm</a:t>
            </a:r>
            <a:r>
              <a:rPr lang="zh-CN" altLang="en-US" sz="2800" dirty="0">
                <a:solidFill>
                  <a:schemeClr val="accent2"/>
                </a:solidFill>
                <a:latin typeface="+mj-ea"/>
                <a:ea typeface="+mj-ea"/>
              </a:rPr>
              <a:t>）是为解决一个特定问题而采取的确定的、有限的方法和步骤。 </a:t>
            </a:r>
          </a:p>
        </p:txBody>
      </p:sp>
      <p:sp>
        <p:nvSpPr>
          <p:cNvPr id="261131" name="Line 11"/>
          <p:cNvSpPr>
            <a:spLocks noChangeShapeType="1"/>
          </p:cNvSpPr>
          <p:nvPr/>
        </p:nvSpPr>
        <p:spPr bwMode="auto">
          <a:xfrm flipV="1">
            <a:off x="2368550" y="2892425"/>
            <a:ext cx="381000" cy="3810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61132" name="Line 12"/>
          <p:cNvSpPr>
            <a:spLocks noChangeShapeType="1"/>
          </p:cNvSpPr>
          <p:nvPr/>
        </p:nvSpPr>
        <p:spPr bwMode="auto">
          <a:xfrm>
            <a:off x="2292350" y="5559425"/>
            <a:ext cx="457200" cy="3048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61133" name="Line 13"/>
          <p:cNvSpPr>
            <a:spLocks noChangeShapeType="1"/>
          </p:cNvSpPr>
          <p:nvPr/>
        </p:nvSpPr>
        <p:spPr bwMode="auto">
          <a:xfrm>
            <a:off x="2749550" y="2892425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61134" name="Line 14"/>
          <p:cNvSpPr>
            <a:spLocks noChangeShapeType="1"/>
          </p:cNvSpPr>
          <p:nvPr/>
        </p:nvSpPr>
        <p:spPr bwMode="auto">
          <a:xfrm>
            <a:off x="2749550" y="5864225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61135" name="Line 15"/>
          <p:cNvSpPr>
            <a:spLocks noChangeShapeType="1"/>
          </p:cNvSpPr>
          <p:nvPr/>
        </p:nvSpPr>
        <p:spPr bwMode="auto">
          <a:xfrm flipV="1">
            <a:off x="2673350" y="3654425"/>
            <a:ext cx="6858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61136" name="Line 16"/>
          <p:cNvSpPr>
            <a:spLocks noChangeShapeType="1"/>
          </p:cNvSpPr>
          <p:nvPr/>
        </p:nvSpPr>
        <p:spPr bwMode="auto">
          <a:xfrm>
            <a:off x="2749550" y="4416425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61137" name="Line 17"/>
          <p:cNvSpPr>
            <a:spLocks noChangeShapeType="1"/>
          </p:cNvSpPr>
          <p:nvPr/>
        </p:nvSpPr>
        <p:spPr bwMode="auto">
          <a:xfrm flipV="1">
            <a:off x="2673350" y="5102225"/>
            <a:ext cx="6858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261138" name="Group 18"/>
          <p:cNvGrpSpPr>
            <a:grpSpLocks/>
          </p:cNvGrpSpPr>
          <p:nvPr/>
        </p:nvGrpSpPr>
        <p:grpSpPr bwMode="auto">
          <a:xfrm>
            <a:off x="304800" y="3319464"/>
            <a:ext cx="2506663" cy="2027238"/>
            <a:chOff x="140" y="1623"/>
            <a:chExt cx="1579" cy="1277"/>
          </a:xfrm>
        </p:grpSpPr>
        <p:sp>
          <p:nvSpPr>
            <p:cNvPr id="261139" name="Oval 19"/>
            <p:cNvSpPr>
              <a:spLocks noChangeArrowheads="1"/>
            </p:cNvSpPr>
            <p:nvPr/>
          </p:nvSpPr>
          <p:spPr bwMode="gray">
            <a:xfrm>
              <a:off x="140" y="2097"/>
              <a:ext cx="164" cy="327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61140" name="Oval 20"/>
            <p:cNvSpPr>
              <a:spLocks noChangeArrowheads="1"/>
            </p:cNvSpPr>
            <p:nvPr/>
          </p:nvSpPr>
          <p:spPr bwMode="gray">
            <a:xfrm>
              <a:off x="251" y="2096"/>
              <a:ext cx="1461" cy="327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61141" name="Oval 21"/>
            <p:cNvSpPr>
              <a:spLocks noChangeArrowheads="1"/>
            </p:cNvSpPr>
            <p:nvPr/>
          </p:nvSpPr>
          <p:spPr bwMode="gray">
            <a:xfrm>
              <a:off x="258" y="2103"/>
              <a:ext cx="1461" cy="327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61142" name="Oval 22"/>
            <p:cNvSpPr>
              <a:spLocks noChangeArrowheads="1"/>
            </p:cNvSpPr>
            <p:nvPr/>
          </p:nvSpPr>
          <p:spPr bwMode="gray">
            <a:xfrm>
              <a:off x="323" y="2096"/>
              <a:ext cx="1317" cy="32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61143" name="Oval 23"/>
            <p:cNvSpPr>
              <a:spLocks noChangeArrowheads="1"/>
            </p:cNvSpPr>
            <p:nvPr/>
          </p:nvSpPr>
          <p:spPr bwMode="gray">
            <a:xfrm>
              <a:off x="344" y="1623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61144" name="Oval 24"/>
            <p:cNvSpPr>
              <a:spLocks noChangeArrowheads="1"/>
            </p:cNvSpPr>
            <p:nvPr/>
          </p:nvSpPr>
          <p:spPr bwMode="gray">
            <a:xfrm>
              <a:off x="360" y="1630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61145" name="Oval 25"/>
            <p:cNvSpPr>
              <a:spLocks noChangeArrowheads="1"/>
            </p:cNvSpPr>
            <p:nvPr/>
          </p:nvSpPr>
          <p:spPr bwMode="gray">
            <a:xfrm>
              <a:off x="374" y="1642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61146" name="Oval 26"/>
            <p:cNvSpPr>
              <a:spLocks noChangeArrowheads="1"/>
            </p:cNvSpPr>
            <p:nvPr/>
          </p:nvSpPr>
          <p:spPr bwMode="gray">
            <a:xfrm>
              <a:off x="443" y="1675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pic>
          <p:nvPicPr>
            <p:cNvPr id="261147" name="Picture 27" descr="ma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" y="1773"/>
              <a:ext cx="1011" cy="1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1148" name="AutoShape 28"/>
          <p:cNvSpPr>
            <a:spLocks noChangeArrowheads="1"/>
          </p:cNvSpPr>
          <p:nvPr/>
        </p:nvSpPr>
        <p:spPr bwMode="gray">
          <a:xfrm>
            <a:off x="3352800" y="2663825"/>
            <a:ext cx="53340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blurRad="63500"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61149" name="AutoShape 29"/>
          <p:cNvSpPr>
            <a:spLocks noChangeArrowheads="1"/>
          </p:cNvSpPr>
          <p:nvPr/>
        </p:nvSpPr>
        <p:spPr bwMode="gray">
          <a:xfrm>
            <a:off x="3352800" y="3413125"/>
            <a:ext cx="53848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blurRad="63500"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61150" name="AutoShape 30"/>
          <p:cNvSpPr>
            <a:spLocks noChangeArrowheads="1"/>
          </p:cNvSpPr>
          <p:nvPr/>
        </p:nvSpPr>
        <p:spPr bwMode="gray">
          <a:xfrm>
            <a:off x="3349625" y="4156075"/>
            <a:ext cx="5421842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blurRad="63500"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61151" name="Oval 31"/>
          <p:cNvSpPr>
            <a:spLocks noChangeArrowheads="1"/>
          </p:cNvSpPr>
          <p:nvPr/>
        </p:nvSpPr>
        <p:spPr bwMode="gray">
          <a:xfrm>
            <a:off x="3263900" y="2781300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blurRad="63500"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61152" name="Oval 32"/>
          <p:cNvSpPr>
            <a:spLocks noChangeArrowheads="1"/>
          </p:cNvSpPr>
          <p:nvPr/>
        </p:nvSpPr>
        <p:spPr bwMode="gray">
          <a:xfrm>
            <a:off x="3276600" y="3546475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blurRad="63500"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61153" name="Oval 33"/>
          <p:cNvSpPr>
            <a:spLocks noChangeArrowheads="1"/>
          </p:cNvSpPr>
          <p:nvPr/>
        </p:nvSpPr>
        <p:spPr bwMode="gray">
          <a:xfrm>
            <a:off x="3276600" y="4302125"/>
            <a:ext cx="228600" cy="2286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blurRad="63500"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61154" name="AutoShape 34"/>
          <p:cNvSpPr>
            <a:spLocks noChangeArrowheads="1"/>
          </p:cNvSpPr>
          <p:nvPr/>
        </p:nvSpPr>
        <p:spPr bwMode="gray">
          <a:xfrm>
            <a:off x="3352799" y="4887913"/>
            <a:ext cx="5418667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blurRad="63500"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61155" name="Oval 35"/>
          <p:cNvSpPr>
            <a:spLocks noChangeArrowheads="1"/>
          </p:cNvSpPr>
          <p:nvPr/>
        </p:nvSpPr>
        <p:spPr bwMode="gray">
          <a:xfrm>
            <a:off x="3263900" y="5026025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blurRad="63500"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61156" name="AutoShape 36"/>
          <p:cNvSpPr>
            <a:spLocks noChangeArrowheads="1"/>
          </p:cNvSpPr>
          <p:nvPr/>
        </p:nvSpPr>
        <p:spPr bwMode="gray">
          <a:xfrm>
            <a:off x="3352799" y="5676900"/>
            <a:ext cx="5401733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blurRad="63500"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61157" name="Oval 37"/>
          <p:cNvSpPr>
            <a:spLocks noChangeArrowheads="1"/>
          </p:cNvSpPr>
          <p:nvPr/>
        </p:nvSpPr>
        <p:spPr bwMode="gray">
          <a:xfrm>
            <a:off x="3276600" y="5810250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blurRad="63500"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61166" name="Rectangle 46"/>
          <p:cNvSpPr>
            <a:spLocks noChangeArrowheads="1"/>
          </p:cNvSpPr>
          <p:nvPr/>
        </p:nvSpPr>
        <p:spPr bwMode="auto">
          <a:xfrm>
            <a:off x="3635375" y="2781300"/>
            <a:ext cx="1152525" cy="34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有穷性：</a:t>
            </a:r>
          </a:p>
        </p:txBody>
      </p:sp>
      <p:sp>
        <p:nvSpPr>
          <p:cNvPr id="261168" name="Rectangle 48"/>
          <p:cNvSpPr>
            <a:spLocks noChangeArrowheads="1"/>
          </p:cNvSpPr>
          <p:nvPr/>
        </p:nvSpPr>
        <p:spPr bwMode="auto">
          <a:xfrm>
            <a:off x="4605866" y="2781300"/>
            <a:ext cx="3744913" cy="34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 smtClean="0">
                <a:solidFill>
                  <a:schemeClr val="accent2"/>
                </a:solidFill>
                <a:latin typeface="+mj-ea"/>
                <a:ea typeface="+mj-ea"/>
              </a:rPr>
              <a:t>算法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</a:rPr>
              <a:t>包含的操作步骤是有限的。</a:t>
            </a:r>
          </a:p>
        </p:txBody>
      </p:sp>
      <p:sp>
        <p:nvSpPr>
          <p:cNvPr id="261169" name="Rectangle 49"/>
          <p:cNvSpPr>
            <a:spLocks noChangeArrowheads="1"/>
          </p:cNvSpPr>
          <p:nvPr/>
        </p:nvSpPr>
        <p:spPr bwMode="auto">
          <a:xfrm>
            <a:off x="3635375" y="5781675"/>
            <a:ext cx="1152525" cy="34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有效性：</a:t>
            </a:r>
          </a:p>
        </p:txBody>
      </p:sp>
      <p:sp>
        <p:nvSpPr>
          <p:cNvPr id="261170" name="Rectangle 50"/>
          <p:cNvSpPr>
            <a:spLocks noChangeArrowheads="1"/>
          </p:cNvSpPr>
          <p:nvPr/>
        </p:nvSpPr>
        <p:spPr bwMode="auto">
          <a:xfrm>
            <a:off x="4605865" y="5666846"/>
            <a:ext cx="4216401" cy="451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</a:rPr>
              <a:t>算法</a:t>
            </a:r>
            <a:r>
              <a:rPr lang="zh-CN" altLang="en-US" sz="2000" dirty="0" smtClean="0">
                <a:solidFill>
                  <a:schemeClr val="accent2"/>
                </a:solidFill>
                <a:latin typeface="+mj-ea"/>
                <a:ea typeface="+mj-ea"/>
              </a:rPr>
              <a:t>中的每个步骤都能有效地执行。</a:t>
            </a:r>
            <a:endParaRPr lang="zh-CN" altLang="en-US" sz="2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61171" name="Rectangle 51"/>
          <p:cNvSpPr>
            <a:spLocks noChangeArrowheads="1"/>
          </p:cNvSpPr>
          <p:nvPr/>
        </p:nvSpPr>
        <p:spPr bwMode="auto">
          <a:xfrm>
            <a:off x="3635375" y="4989513"/>
            <a:ext cx="1152525" cy="34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有输出：</a:t>
            </a:r>
          </a:p>
        </p:txBody>
      </p:sp>
      <p:sp>
        <p:nvSpPr>
          <p:cNvPr id="261172" name="Rectangle 52"/>
          <p:cNvSpPr>
            <a:spLocks noChangeArrowheads="1"/>
          </p:cNvSpPr>
          <p:nvPr/>
        </p:nvSpPr>
        <p:spPr bwMode="auto">
          <a:xfrm>
            <a:off x="4605866" y="5006446"/>
            <a:ext cx="4030133" cy="34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 smtClean="0">
                <a:solidFill>
                  <a:schemeClr val="accent2"/>
                </a:solidFill>
                <a:latin typeface="+mj-ea"/>
                <a:ea typeface="+mj-ea"/>
              </a:rPr>
              <a:t>执行后必须输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</a:rPr>
              <a:t>出（</a:t>
            </a:r>
            <a:r>
              <a:rPr lang="en-US" altLang="zh-CN" sz="2000" dirty="0">
                <a:solidFill>
                  <a:srgbClr val="0066FF"/>
                </a:solidFill>
                <a:latin typeface="+mj-ea"/>
                <a:ea typeface="+mj-ea"/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</a:rPr>
              <a:t>~n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</a:rPr>
              <a:t>个）信息。</a:t>
            </a:r>
          </a:p>
        </p:txBody>
      </p:sp>
      <p:sp>
        <p:nvSpPr>
          <p:cNvPr id="261173" name="Rectangle 53"/>
          <p:cNvSpPr>
            <a:spLocks noChangeArrowheads="1"/>
          </p:cNvSpPr>
          <p:nvPr/>
        </p:nvSpPr>
        <p:spPr bwMode="auto">
          <a:xfrm>
            <a:off x="3635375" y="4264025"/>
            <a:ext cx="1152525" cy="34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有输入：</a:t>
            </a:r>
          </a:p>
        </p:txBody>
      </p:sp>
      <p:sp>
        <p:nvSpPr>
          <p:cNvPr id="261174" name="Rectangle 54"/>
          <p:cNvSpPr>
            <a:spLocks noChangeArrowheads="1"/>
          </p:cNvSpPr>
          <p:nvPr/>
        </p:nvSpPr>
        <p:spPr bwMode="auto">
          <a:xfrm>
            <a:off x="4605866" y="4280958"/>
            <a:ext cx="3996267" cy="34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 smtClean="0">
                <a:solidFill>
                  <a:schemeClr val="accent2"/>
                </a:solidFill>
                <a:latin typeface="+mj-ea"/>
                <a:ea typeface="+mj-ea"/>
              </a:rPr>
              <a:t>执行时需要输入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</a:rPr>
              <a:t>（</a:t>
            </a:r>
            <a:r>
              <a:rPr lang="en-US" altLang="zh-CN" sz="2000" dirty="0">
                <a:solidFill>
                  <a:srgbClr val="0066FF"/>
                </a:solidFill>
                <a:latin typeface="+mj-ea"/>
                <a:ea typeface="+mj-ea"/>
              </a:rPr>
              <a:t>0</a:t>
            </a: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</a:rPr>
              <a:t>~n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</a:rPr>
              <a:t>个）信息。</a:t>
            </a:r>
          </a:p>
        </p:txBody>
      </p:sp>
      <p:sp>
        <p:nvSpPr>
          <p:cNvPr id="261175" name="Rectangle 55"/>
          <p:cNvSpPr>
            <a:spLocks noChangeArrowheads="1"/>
          </p:cNvSpPr>
          <p:nvPr/>
        </p:nvSpPr>
        <p:spPr bwMode="auto">
          <a:xfrm>
            <a:off x="3635375" y="3514725"/>
            <a:ext cx="1152525" cy="34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确定性：</a:t>
            </a:r>
          </a:p>
        </p:txBody>
      </p:sp>
      <p:sp>
        <p:nvSpPr>
          <p:cNvPr id="261176" name="Rectangle 56"/>
          <p:cNvSpPr>
            <a:spLocks noChangeArrowheads="1"/>
          </p:cNvSpPr>
          <p:nvPr/>
        </p:nvSpPr>
        <p:spPr bwMode="auto">
          <a:xfrm>
            <a:off x="4605866" y="3531658"/>
            <a:ext cx="3744913" cy="34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</a:rPr>
              <a:t>算法中的每一个步骤都是确定的。</a:t>
            </a:r>
          </a:p>
        </p:txBody>
      </p:sp>
    </p:spTree>
    <p:extLst>
      <p:ext uri="{BB962C8B-B14F-4D97-AF65-F5344CB8AC3E}">
        <p14:creationId xmlns:p14="http://schemas.microsoft.com/office/powerpoint/2010/main" val="336358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算法示例：输出三个数的大数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0000FF"/>
                </a:solidFill>
              </a:rPr>
              <a:t>		int </a:t>
            </a:r>
            <a:r>
              <a:rPr lang="en-US" altLang="zh-CN" b="1" dirty="0" smtClean="0"/>
              <a:t>a, b, c, max;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err="1" smtClean="0"/>
              <a:t>cin</a:t>
            </a:r>
            <a:r>
              <a:rPr lang="en-US" altLang="zh-CN" b="1" dirty="0" smtClean="0"/>
              <a:t>&gt;&gt;a&gt;&gt;b&gt;&gt;c;	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/>
              <a:t>(a&gt;b)  </a:t>
            </a:r>
            <a:r>
              <a:rPr lang="en-US" altLang="zh-CN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/>
              <a:t>(a&gt;c)  max=a; //a&gt;b</a:t>
            </a:r>
            <a:r>
              <a:rPr lang="zh-CN" altLang="en-US" b="1" dirty="0" smtClean="0"/>
              <a:t>且</a:t>
            </a:r>
            <a:r>
              <a:rPr lang="en-US" altLang="zh-CN" b="1" dirty="0" smtClean="0"/>
              <a:t>a&gt;c</a:t>
            </a:r>
          </a:p>
          <a:p>
            <a:pPr>
              <a:buNone/>
            </a:pPr>
            <a:r>
              <a:rPr lang="en-US" altLang="zh-CN" b="1" dirty="0" smtClean="0"/>
              <a:t>			   </a:t>
            </a:r>
            <a:r>
              <a:rPr lang="en-US" altLang="zh-CN" b="1" dirty="0" smtClean="0">
                <a:solidFill>
                  <a:srgbClr val="0000FF"/>
                </a:solidFill>
              </a:rPr>
              <a:t>else</a:t>
            </a:r>
            <a:r>
              <a:rPr lang="en-US" altLang="zh-CN" b="1" dirty="0" smtClean="0"/>
              <a:t>  max=c;       //a&gt;b</a:t>
            </a:r>
            <a:r>
              <a:rPr lang="zh-CN" altLang="en-US" b="1" dirty="0" smtClean="0"/>
              <a:t>且</a:t>
            </a:r>
            <a:r>
              <a:rPr lang="en-US" altLang="zh-CN" b="1" dirty="0" smtClean="0"/>
              <a:t>a&lt;c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else	if</a:t>
            </a:r>
            <a:r>
              <a:rPr lang="en-US" altLang="zh-CN" b="1" dirty="0" smtClean="0"/>
              <a:t>(b&gt;c)  max=b;  //a&lt;=b</a:t>
            </a:r>
            <a:r>
              <a:rPr lang="zh-CN" altLang="en-US" b="1" dirty="0" smtClean="0"/>
              <a:t>且</a:t>
            </a:r>
            <a:r>
              <a:rPr lang="en-US" altLang="zh-CN" b="1" dirty="0" smtClean="0"/>
              <a:t>b&gt;c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smtClean="0">
                <a:solidFill>
                  <a:srgbClr val="0000FF"/>
                </a:solidFill>
              </a:rPr>
              <a:t>else</a:t>
            </a:r>
            <a:r>
              <a:rPr lang="en-US" altLang="zh-CN" b="1" dirty="0" smtClean="0"/>
              <a:t>  max=c;       //a&lt;=b</a:t>
            </a:r>
            <a:r>
              <a:rPr lang="zh-CN" altLang="en-US" b="1" dirty="0" smtClean="0"/>
              <a:t>且</a:t>
            </a:r>
            <a:r>
              <a:rPr lang="en-US" altLang="zh-CN" b="1" dirty="0" smtClean="0"/>
              <a:t>b&lt;c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&lt;&lt;"</a:t>
            </a:r>
            <a:r>
              <a:rPr lang="zh-CN" altLang="en-US" b="1" dirty="0" smtClean="0"/>
              <a:t>最大数</a:t>
            </a:r>
            <a:r>
              <a:rPr lang="en-US" altLang="zh-CN" b="1" dirty="0" smtClean="0"/>
              <a:t>max="&lt;&lt;max; </a:t>
            </a:r>
            <a:endParaRPr lang="zh-CN" altLang="en-US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算法示例：输出三个数的大数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a,b,c,max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cin</a:t>
            </a:r>
            <a:r>
              <a:rPr lang="en-US" altLang="zh-CN" b="1" dirty="0" smtClean="0"/>
              <a:t>&gt;&gt;a&gt;&gt;b&gt;&gt;c;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/>
              <a:t>(a&gt;b&amp;&amp;a&gt;c)  max=a;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else if</a:t>
            </a:r>
            <a:r>
              <a:rPr lang="en-US" altLang="zh-CN" b="1" dirty="0" smtClean="0"/>
              <a:t>(b&gt;a&amp;&amp;b&gt;c)  max=b;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else</a:t>
            </a:r>
            <a:r>
              <a:rPr lang="en-US" altLang="zh-CN" b="1" dirty="0" smtClean="0"/>
              <a:t>  max=c;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&lt;&lt;"</a:t>
            </a:r>
            <a:r>
              <a:rPr lang="zh-CN" altLang="en-US" b="1" dirty="0" smtClean="0"/>
              <a:t>最大数为</a:t>
            </a:r>
            <a:r>
              <a:rPr lang="en-US" altLang="zh-CN" b="1" dirty="0" smtClean="0"/>
              <a:t>:max="&lt;&lt;max;</a:t>
            </a:r>
          </a:p>
          <a:p>
            <a:pPr>
              <a:buNone/>
            </a:pPr>
            <a:endParaRPr lang="zh-CN" altLang="en-US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条件运算符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>
              <a:spcBef>
                <a:spcPct val="0"/>
              </a:spcBef>
            </a:pPr>
            <a:r>
              <a:rPr lang="en-US" altLang="zh-CN" sz="3200" dirty="0" smtClean="0"/>
              <a:t>C++</a:t>
            </a:r>
            <a:r>
              <a:rPr lang="zh-CN" altLang="en-US" sz="3200" dirty="0" smtClean="0"/>
              <a:t>中唯一的三目运算符条件运算符“</a:t>
            </a:r>
            <a:r>
              <a:rPr lang="en-US" altLang="zh-CN" sz="3200" dirty="0" smtClean="0"/>
              <a:t>? :”</a:t>
            </a:r>
            <a:r>
              <a:rPr lang="zh-CN" altLang="en-US" sz="3200" dirty="0" smtClean="0"/>
              <a:t>可以用来简化</a:t>
            </a:r>
            <a:r>
              <a:rPr lang="en-US" altLang="zh-CN" sz="3200" dirty="0" smtClean="0"/>
              <a:t>if</a:t>
            </a:r>
            <a:r>
              <a:rPr lang="zh-CN" altLang="en-US" sz="3200" dirty="0" smtClean="0"/>
              <a:t>语句表达。</a:t>
            </a:r>
            <a:endParaRPr lang="en-US" altLang="zh-CN" sz="3200" dirty="0" smtClean="0"/>
          </a:p>
          <a:p>
            <a:pPr algn="just" fontAlgn="base">
              <a:spcBef>
                <a:spcPct val="0"/>
              </a:spcBef>
            </a:pPr>
            <a:r>
              <a:rPr lang="zh-CN" altLang="en-US" sz="3200" dirty="0" smtClean="0"/>
              <a:t>语法：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表达式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1 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?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 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表达式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2 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: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 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表达式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3</a:t>
            </a:r>
          </a:p>
          <a:p>
            <a:pPr algn="just" fontAlgn="base">
              <a:spcBef>
                <a:spcPct val="0"/>
              </a:spcBef>
            </a:pPr>
            <a:r>
              <a:rPr lang="zh-CN" altLang="en-US" sz="3200" dirty="0" smtClean="0">
                <a:solidFill>
                  <a:schemeClr val="tx2"/>
                </a:solidFill>
              </a:rPr>
              <a:t>意义：判断表达式</a:t>
            </a:r>
            <a:r>
              <a:rPr lang="en-US" altLang="zh-CN" sz="3200" dirty="0" smtClean="0">
                <a:solidFill>
                  <a:schemeClr val="tx2"/>
                </a:solidFill>
              </a:rPr>
              <a:t>1</a:t>
            </a:r>
            <a:r>
              <a:rPr lang="zh-CN" altLang="en-US" sz="3200" dirty="0" smtClean="0">
                <a:solidFill>
                  <a:schemeClr val="tx2"/>
                </a:solidFill>
              </a:rPr>
              <a:t>的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真假</a:t>
            </a:r>
            <a:r>
              <a:rPr lang="zh-CN" altLang="en-US" sz="3200" dirty="0" smtClean="0">
                <a:solidFill>
                  <a:schemeClr val="tx2"/>
                </a:solidFill>
              </a:rPr>
              <a:t>，如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真</a:t>
            </a:r>
            <a:r>
              <a:rPr lang="zh-CN" altLang="en-US" sz="3200" dirty="0" smtClean="0">
                <a:solidFill>
                  <a:schemeClr val="tx2"/>
                </a:solidFill>
              </a:rPr>
              <a:t>则计算表达式</a:t>
            </a:r>
            <a:r>
              <a:rPr lang="en-US" altLang="zh-CN" sz="3200" dirty="0" smtClean="0">
                <a:solidFill>
                  <a:schemeClr val="tx2"/>
                </a:solidFill>
              </a:rPr>
              <a:t>2</a:t>
            </a:r>
            <a:r>
              <a:rPr lang="zh-CN" altLang="en-US" sz="3200" dirty="0" smtClean="0">
                <a:solidFill>
                  <a:schemeClr val="tx2"/>
                </a:solidFill>
              </a:rPr>
              <a:t>，并以其值为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整个</a:t>
            </a:r>
            <a:r>
              <a:rPr lang="zh-CN" altLang="en-US" sz="3200" dirty="0" smtClean="0">
                <a:solidFill>
                  <a:schemeClr val="tx2"/>
                </a:solidFill>
              </a:rPr>
              <a:t>表达式的值，否则计算表达式</a:t>
            </a:r>
            <a:r>
              <a:rPr lang="en-US" altLang="zh-CN" sz="3200" dirty="0" smtClean="0">
                <a:solidFill>
                  <a:schemeClr val="tx2"/>
                </a:solidFill>
              </a:rPr>
              <a:t>3</a:t>
            </a:r>
            <a:r>
              <a:rPr lang="zh-CN" altLang="en-US" sz="3200" dirty="0" smtClean="0">
                <a:solidFill>
                  <a:schemeClr val="tx2"/>
                </a:solidFill>
              </a:rPr>
              <a:t>。</a:t>
            </a:r>
            <a:endParaRPr lang="en-US" altLang="zh-CN" sz="3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9230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条件运算符示例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</a:pPr>
            <a:r>
              <a:rPr lang="en-US" altLang="zh-CN" b="1" dirty="0" smtClean="0"/>
              <a:t>int a=6,b=7, min=a&lt;</a:t>
            </a:r>
            <a:r>
              <a:rPr lang="en-US" altLang="zh-CN" b="1" dirty="0" err="1" smtClean="0"/>
              <a:t>b?a:b</a:t>
            </a:r>
            <a:r>
              <a:rPr lang="en-US" altLang="zh-CN" b="1" dirty="0" smtClean="0"/>
              <a:t>; </a:t>
            </a:r>
          </a:p>
          <a:p>
            <a:pPr fontAlgn="base"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006600"/>
                </a:solidFill>
              </a:rPr>
              <a:t>	//min=6</a:t>
            </a:r>
          </a:p>
          <a:p>
            <a:pPr fontAlgn="base">
              <a:spcBef>
                <a:spcPct val="0"/>
              </a:spcBef>
            </a:pPr>
            <a:r>
              <a:rPr lang="en-US" altLang="zh-CN" b="1" dirty="0" smtClean="0"/>
              <a:t>min=a&lt;b?++a:++b; </a:t>
            </a:r>
          </a:p>
          <a:p>
            <a:pPr fontAlgn="base"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006600"/>
                </a:solidFill>
              </a:rPr>
              <a:t>	//min=7  a=7  b=7</a:t>
            </a:r>
          </a:p>
          <a:p>
            <a:pPr fontAlgn="base">
              <a:spcBef>
                <a:spcPct val="0"/>
              </a:spcBef>
            </a:pPr>
            <a:r>
              <a:rPr lang="en-US" altLang="zh-CN" b="1" dirty="0" smtClean="0"/>
              <a:t>min=a&lt;</a:t>
            </a:r>
            <a:r>
              <a:rPr lang="en-US" altLang="zh-CN" b="1" dirty="0" err="1" smtClean="0"/>
              <a:t>b?a</a:t>
            </a:r>
            <a:r>
              <a:rPr lang="en-US" altLang="zh-CN" b="1" dirty="0" smtClean="0"/>
              <a:t>++:b++; </a:t>
            </a:r>
          </a:p>
          <a:p>
            <a:pPr fontAlgn="base"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006600"/>
                </a:solidFill>
              </a:rPr>
              <a:t>	//min=6  a=7 b=7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24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算法示例：小写字母转盘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假设将</a:t>
            </a:r>
            <a:r>
              <a:rPr lang="en-US" altLang="zh-CN" dirty="0" smtClean="0"/>
              <a:t>26</a:t>
            </a:r>
            <a:r>
              <a:rPr lang="zh-CN" altLang="en-US" dirty="0" smtClean="0"/>
              <a:t>个字母依次拼成一个字母转盘并首尾相连。输入任意一个字符，使用条件运算符求其前驱和后继字符。</a:t>
            </a:r>
            <a:endParaRPr lang="en-US" altLang="zh-CN" dirty="0" smtClean="0"/>
          </a:p>
          <a:p>
            <a:r>
              <a:rPr lang="en-US" altLang="zh-CN" dirty="0" smtClean="0"/>
              <a:t>char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, ch1, ch2;   //</a:t>
            </a:r>
            <a:r>
              <a:rPr lang="zh-CN" altLang="en-US" dirty="0" smtClean="0"/>
              <a:t>变量定义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 &gt;&gt;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;       //</a:t>
            </a:r>
            <a:r>
              <a:rPr lang="zh-CN" altLang="en-US" dirty="0" smtClean="0"/>
              <a:t>读取一字符  </a:t>
            </a:r>
          </a:p>
          <a:p>
            <a:pPr>
              <a:buNone/>
            </a:pPr>
            <a:r>
              <a:rPr lang="en-US" altLang="zh-CN" dirty="0" smtClean="0"/>
              <a:t>	ch1 =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== 'a' ? 'z' :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- 1; //</a:t>
            </a:r>
            <a:r>
              <a:rPr lang="zh-CN" altLang="en-US" dirty="0" smtClean="0"/>
              <a:t>求前驱字符</a:t>
            </a:r>
          </a:p>
          <a:p>
            <a:pPr>
              <a:buNone/>
            </a:pPr>
            <a:r>
              <a:rPr lang="en-US" altLang="zh-CN" dirty="0" smtClean="0"/>
              <a:t>	ch2 =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== 'z' ? 'a' :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+ 1;  //</a:t>
            </a:r>
            <a:r>
              <a:rPr lang="zh-CN" altLang="en-US" dirty="0" smtClean="0"/>
              <a:t>求后继字符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9043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算法示例：</a:t>
            </a:r>
            <a:r>
              <a:rPr lang="zh-CN" altLang="en-US" dirty="0" smtClean="0"/>
              <a:t>小写字母转盘（＊）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微软雅黑"/>
                <a:ea typeface="微软雅黑"/>
                <a:cs typeface="微软雅黑"/>
              </a:rPr>
              <a:t>char </a:t>
            </a:r>
            <a:r>
              <a:rPr lang="en-US" altLang="zh-TW" dirty="0" err="1">
                <a:latin typeface="微软雅黑"/>
                <a:ea typeface="微软雅黑"/>
                <a:cs typeface="微软雅黑"/>
              </a:rPr>
              <a:t>ch</a:t>
            </a:r>
            <a:r>
              <a:rPr lang="en-US" altLang="zh-TW" dirty="0">
                <a:latin typeface="微软雅黑"/>
                <a:ea typeface="微软雅黑"/>
                <a:cs typeface="微软雅黑"/>
              </a:rPr>
              <a:t>, ch1, ch2;   //</a:t>
            </a:r>
            <a:r>
              <a:rPr lang="zh-TW" altLang="en-US" dirty="0">
                <a:latin typeface="微软雅黑"/>
                <a:ea typeface="微软雅黑"/>
                <a:cs typeface="微软雅黑"/>
              </a:rPr>
              <a:t>变量定义</a:t>
            </a:r>
          </a:p>
          <a:p>
            <a:r>
              <a:rPr lang="en-US" altLang="zh-TW" dirty="0" err="1" smtClean="0">
                <a:latin typeface="微软雅黑"/>
                <a:ea typeface="微软雅黑"/>
                <a:cs typeface="微软雅黑"/>
              </a:rPr>
              <a:t>cin</a:t>
            </a:r>
            <a:r>
              <a:rPr lang="en-US" altLang="zh-TW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TW" dirty="0">
                <a:latin typeface="微软雅黑"/>
                <a:ea typeface="微软雅黑"/>
                <a:cs typeface="微软雅黑"/>
              </a:rPr>
              <a:t>&gt;&gt; </a:t>
            </a:r>
            <a:r>
              <a:rPr lang="en-US" altLang="zh-TW" dirty="0" err="1">
                <a:latin typeface="微软雅黑"/>
                <a:ea typeface="微软雅黑"/>
                <a:cs typeface="微软雅黑"/>
              </a:rPr>
              <a:t>ch</a:t>
            </a:r>
            <a:r>
              <a:rPr lang="en-US" altLang="zh-TW" dirty="0">
                <a:latin typeface="微软雅黑"/>
                <a:ea typeface="微软雅黑"/>
                <a:cs typeface="微软雅黑"/>
              </a:rPr>
              <a:t>;       //</a:t>
            </a:r>
            <a:r>
              <a:rPr lang="zh-TW" altLang="en-US" dirty="0">
                <a:latin typeface="微软雅黑"/>
                <a:ea typeface="微软雅黑"/>
                <a:cs typeface="微软雅黑"/>
              </a:rPr>
              <a:t>读取一字符  </a:t>
            </a:r>
          </a:p>
          <a:p>
            <a:r>
              <a:rPr lang="en-US" altLang="zh-TW" dirty="0" smtClean="0">
                <a:latin typeface="微软雅黑"/>
                <a:ea typeface="微软雅黑"/>
                <a:cs typeface="微软雅黑"/>
              </a:rPr>
              <a:t>ch1 =</a:t>
            </a:r>
            <a:r>
              <a:rPr lang="fr-FR" altLang="zh-TW" dirty="0">
                <a:latin typeface="微软雅黑"/>
                <a:ea typeface="微软雅黑"/>
                <a:cs typeface="微软雅黑"/>
              </a:rPr>
              <a:t>'z'</a:t>
            </a:r>
            <a:r>
              <a:rPr lang="en-US" altLang="zh-TW" dirty="0" smtClean="0">
                <a:latin typeface="微软雅黑"/>
                <a:ea typeface="微软雅黑"/>
                <a:cs typeface="微软雅黑"/>
              </a:rPr>
              <a:t> – (</a:t>
            </a:r>
            <a:r>
              <a:rPr lang="fr-FR" altLang="zh-TW" dirty="0">
                <a:latin typeface="微软雅黑"/>
                <a:ea typeface="微软雅黑"/>
                <a:cs typeface="微软雅黑"/>
              </a:rPr>
              <a:t>'z'</a:t>
            </a:r>
            <a:r>
              <a:rPr lang="en-US" altLang="zh-TW" dirty="0" smtClean="0">
                <a:latin typeface="微软雅黑"/>
                <a:ea typeface="微软雅黑"/>
                <a:cs typeface="微软雅黑"/>
              </a:rPr>
              <a:t>- </a:t>
            </a:r>
            <a:r>
              <a:rPr lang="en-US" altLang="zh-TW" dirty="0" err="1">
                <a:latin typeface="微软雅黑"/>
                <a:ea typeface="微软雅黑"/>
                <a:cs typeface="微软雅黑"/>
              </a:rPr>
              <a:t>ch</a:t>
            </a:r>
            <a:r>
              <a:rPr lang="en-US" altLang="zh-TW" dirty="0">
                <a:latin typeface="微软雅黑"/>
                <a:ea typeface="微软雅黑"/>
                <a:cs typeface="微软雅黑"/>
              </a:rPr>
              <a:t> + 1) % 26; //</a:t>
            </a:r>
            <a:r>
              <a:rPr lang="zh-TW" altLang="en-US" dirty="0">
                <a:latin typeface="微软雅黑"/>
                <a:ea typeface="微软雅黑"/>
                <a:cs typeface="微软雅黑"/>
              </a:rPr>
              <a:t>求前驱字符</a:t>
            </a:r>
          </a:p>
          <a:p>
            <a:r>
              <a:rPr lang="en-US" altLang="zh-TW" dirty="0" smtClean="0">
                <a:latin typeface="微软雅黑"/>
                <a:ea typeface="微软雅黑"/>
                <a:cs typeface="微软雅黑"/>
              </a:rPr>
              <a:t>ch2 </a:t>
            </a:r>
            <a:r>
              <a:rPr lang="en-US" altLang="zh-TW" dirty="0">
                <a:latin typeface="微软雅黑"/>
                <a:ea typeface="微软雅黑"/>
                <a:cs typeface="微软雅黑"/>
              </a:rPr>
              <a:t>= (</a:t>
            </a:r>
            <a:r>
              <a:rPr lang="en-US" altLang="zh-TW" dirty="0" err="1">
                <a:latin typeface="微软雅黑"/>
                <a:ea typeface="微软雅黑"/>
                <a:cs typeface="微软雅黑"/>
              </a:rPr>
              <a:t>ch</a:t>
            </a:r>
            <a:r>
              <a:rPr lang="en-US" altLang="zh-TW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TW" dirty="0" smtClean="0">
                <a:latin typeface="微软雅黑"/>
                <a:ea typeface="微软雅黑"/>
                <a:cs typeface="微软雅黑"/>
              </a:rPr>
              <a:t>–</a:t>
            </a:r>
            <a:r>
              <a:rPr lang="tr-TR" altLang="zh-TW" dirty="0">
                <a:latin typeface="微软雅黑"/>
                <a:ea typeface="微软雅黑"/>
                <a:cs typeface="微软雅黑"/>
              </a:rPr>
              <a:t>'a'</a:t>
            </a:r>
            <a:r>
              <a:rPr lang="en-US" altLang="zh-TW" dirty="0" smtClean="0">
                <a:latin typeface="微软雅黑"/>
                <a:ea typeface="微软雅黑"/>
                <a:cs typeface="微软雅黑"/>
              </a:rPr>
              <a:t> + </a:t>
            </a:r>
            <a:r>
              <a:rPr lang="en-US" altLang="zh-TW" dirty="0">
                <a:latin typeface="微软雅黑"/>
                <a:ea typeface="微软雅黑"/>
                <a:cs typeface="微软雅黑"/>
              </a:rPr>
              <a:t>1) % 26 </a:t>
            </a:r>
            <a:r>
              <a:rPr lang="en-US" altLang="zh-TW" dirty="0" smtClean="0">
                <a:latin typeface="微软雅黑"/>
                <a:ea typeface="微软雅黑"/>
                <a:cs typeface="微软雅黑"/>
              </a:rPr>
              <a:t>+</a:t>
            </a:r>
            <a:r>
              <a:rPr lang="tr-TR" altLang="zh-TW" dirty="0">
                <a:latin typeface="微软雅黑"/>
                <a:ea typeface="微软雅黑"/>
                <a:cs typeface="微软雅黑"/>
              </a:rPr>
              <a:t>'a'</a:t>
            </a:r>
            <a:r>
              <a:rPr lang="en-US" altLang="zh-TW" dirty="0" smtClean="0">
                <a:latin typeface="微软雅黑"/>
                <a:ea typeface="微软雅黑"/>
                <a:cs typeface="微软雅黑"/>
              </a:rPr>
              <a:t>;  </a:t>
            </a:r>
            <a:r>
              <a:rPr lang="en-US" altLang="zh-TW" dirty="0">
                <a:latin typeface="微软雅黑"/>
                <a:ea typeface="微软雅黑"/>
                <a:cs typeface="微软雅黑"/>
              </a:rPr>
              <a:t>//</a:t>
            </a:r>
            <a:r>
              <a:rPr lang="zh-TW" altLang="en-US" dirty="0">
                <a:latin typeface="微软雅黑"/>
                <a:ea typeface="微软雅黑"/>
                <a:cs typeface="微软雅黑"/>
              </a:rPr>
              <a:t>求后继字符</a:t>
            </a:r>
          </a:p>
          <a:p>
            <a:r>
              <a:rPr lang="en-US" altLang="zh-TW" dirty="0" err="1" smtClean="0">
                <a:latin typeface="微软雅黑"/>
                <a:ea typeface="微软雅黑"/>
                <a:cs typeface="微软雅黑"/>
              </a:rPr>
              <a:t>cout</a:t>
            </a:r>
            <a:r>
              <a:rPr lang="en-US" altLang="zh-TW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TW" dirty="0">
                <a:latin typeface="微软雅黑"/>
                <a:ea typeface="微软雅黑"/>
                <a:cs typeface="微软雅黑"/>
              </a:rPr>
              <a:t>&lt;&lt; ch1 &lt;&lt; '\t' &lt;&lt; ch2 &lt;&lt; </a:t>
            </a:r>
            <a:r>
              <a:rPr lang="en-US" altLang="zh-TW" dirty="0" err="1">
                <a:latin typeface="微软雅黑"/>
                <a:ea typeface="微软雅黑"/>
                <a:cs typeface="微软雅黑"/>
              </a:rPr>
              <a:t>endl</a:t>
            </a:r>
            <a:r>
              <a:rPr lang="en-US" altLang="zh-TW" dirty="0">
                <a:latin typeface="微软雅黑"/>
                <a:ea typeface="微软雅黑"/>
                <a:cs typeface="微软雅黑"/>
              </a:rPr>
              <a:t>;</a:t>
            </a:r>
          </a:p>
          <a:p>
            <a:endParaRPr kumimoji="1" lang="en-US" altLang="zh-TW" dirty="0" smtClean="0">
              <a:cs typeface="Kaiti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63902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——switch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>
              <a:spcBef>
                <a:spcPct val="0"/>
              </a:spcBef>
            </a:pPr>
            <a:r>
              <a:rPr lang="en-US" altLang="zh-CN" b="1" dirty="0" smtClean="0"/>
              <a:t>switch</a:t>
            </a:r>
            <a:r>
              <a:rPr lang="zh-CN" altLang="en-US" b="1" dirty="0" smtClean="0"/>
              <a:t>语句是一种多分支语句，可读性强但语法要求较高。</a:t>
            </a:r>
            <a:endParaRPr lang="en-US" altLang="zh-CN" b="1" dirty="0" smtClean="0"/>
          </a:p>
          <a:p>
            <a:pPr algn="just" fontAlgn="base">
              <a:spcBef>
                <a:spcPct val="0"/>
              </a:spcBef>
            </a:pPr>
            <a:r>
              <a:rPr lang="zh-CN" altLang="en-US" b="1" dirty="0" smtClean="0"/>
              <a:t>语法：</a:t>
            </a:r>
            <a:r>
              <a:rPr lang="en-US" altLang="zh-CN" b="1" dirty="0" smtClean="0">
                <a:solidFill>
                  <a:srgbClr val="0000FF"/>
                </a:solidFill>
              </a:rPr>
              <a:t>switch</a:t>
            </a:r>
            <a:r>
              <a:rPr lang="en-US" altLang="zh-CN" b="1" dirty="0" smtClean="0"/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整型</a:t>
            </a:r>
            <a:r>
              <a:rPr lang="zh-CN" altLang="en-US" b="1" dirty="0" smtClean="0"/>
              <a:t>表达式</a:t>
            </a:r>
            <a:r>
              <a:rPr lang="en-US" altLang="zh-CN" b="1" dirty="0" smtClean="0"/>
              <a:t>) </a:t>
            </a:r>
          </a:p>
          <a:p>
            <a:pPr algn="just" fontAlgn="base"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	</a:t>
            </a:r>
            <a:r>
              <a:rPr lang="en-US" altLang="zh-CN" b="1" dirty="0" smtClean="0"/>
              <a:t>{</a:t>
            </a:r>
          </a:p>
          <a:p>
            <a:pPr algn="just" fontAlgn="base"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0000FF"/>
                </a:solidFill>
              </a:rPr>
              <a:t>  case</a:t>
            </a:r>
            <a:r>
              <a:rPr lang="en-US" altLang="zh-CN" b="1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常量</a:t>
            </a:r>
            <a:r>
              <a:rPr lang="zh-CN" altLang="en-US" b="1" dirty="0" smtClean="0"/>
              <a:t>表达式１</a:t>
            </a:r>
            <a:r>
              <a:rPr lang="en-US" altLang="zh-CN" b="1" dirty="0" smtClean="0">
                <a:solidFill>
                  <a:srgbClr val="FF0000"/>
                </a:solidFill>
              </a:rPr>
              <a:t>: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语句序列１</a:t>
            </a:r>
            <a:r>
              <a:rPr lang="en-US" altLang="zh-CN" b="1" dirty="0" smtClean="0"/>
              <a:t>》《</a:t>
            </a:r>
            <a:r>
              <a:rPr lang="en-US" altLang="zh-CN" b="1" dirty="0" smtClean="0">
                <a:solidFill>
                  <a:srgbClr val="0000FF"/>
                </a:solidFill>
              </a:rPr>
              <a:t>break</a:t>
            </a:r>
            <a:r>
              <a:rPr lang="en-US" altLang="zh-CN" b="1" dirty="0" smtClean="0"/>
              <a:t>;》</a:t>
            </a:r>
          </a:p>
          <a:p>
            <a:pPr algn="just" fontAlgn="base"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   </a:t>
            </a:r>
            <a:r>
              <a:rPr lang="en-US" altLang="zh-CN" b="1" dirty="0" smtClean="0"/>
              <a:t>……</a:t>
            </a:r>
          </a:p>
          <a:p>
            <a:pPr algn="just" fontAlgn="base"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   </a:t>
            </a:r>
            <a:r>
              <a:rPr lang="en-US" altLang="zh-CN" b="1" dirty="0" smtClean="0">
                <a:solidFill>
                  <a:srgbClr val="0000FF"/>
                </a:solidFill>
              </a:rPr>
              <a:t>case</a:t>
            </a:r>
            <a:r>
              <a:rPr lang="en-US" altLang="zh-CN" b="1" dirty="0" smtClean="0">
                <a:solidFill>
                  <a:srgbClr val="FF33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常量</a:t>
            </a:r>
            <a:r>
              <a:rPr lang="zh-CN" altLang="en-US" b="1" dirty="0" smtClean="0"/>
              <a:t>表达式</a:t>
            </a:r>
            <a:r>
              <a:rPr lang="en-US" altLang="zh-CN" b="1" dirty="0" smtClean="0"/>
              <a:t>n </a:t>
            </a:r>
            <a:r>
              <a:rPr lang="en-US" altLang="zh-CN" b="1" dirty="0" smtClean="0">
                <a:solidFill>
                  <a:srgbClr val="FF0000"/>
                </a:solidFill>
              </a:rPr>
              <a:t>: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语句序列</a:t>
            </a:r>
            <a:r>
              <a:rPr lang="en-US" altLang="zh-CN" b="1" dirty="0" smtClean="0"/>
              <a:t>n》《</a:t>
            </a:r>
            <a:r>
              <a:rPr lang="en-US" altLang="zh-CN" b="1" dirty="0" smtClean="0">
                <a:solidFill>
                  <a:srgbClr val="0000FF"/>
                </a:solidFill>
              </a:rPr>
              <a:t>break</a:t>
            </a:r>
            <a:r>
              <a:rPr lang="en-US" altLang="zh-CN" b="1" dirty="0" smtClean="0"/>
              <a:t>;》</a:t>
            </a:r>
          </a:p>
          <a:p>
            <a:pPr algn="just" fontAlgn="base"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   </a:t>
            </a:r>
            <a:r>
              <a:rPr lang="en-US" altLang="zh-CN" b="1" dirty="0" smtClean="0"/>
              <a:t>《 </a:t>
            </a:r>
            <a:r>
              <a:rPr lang="en-US" altLang="zh-CN" b="1" dirty="0" smtClean="0">
                <a:solidFill>
                  <a:srgbClr val="0000FF"/>
                </a:solidFill>
              </a:rPr>
              <a:t>default </a:t>
            </a:r>
            <a:r>
              <a:rPr lang="en-US" altLang="zh-CN" b="1" dirty="0" smtClean="0"/>
              <a:t>: </a:t>
            </a:r>
            <a:r>
              <a:rPr lang="zh-CN" altLang="en-US" b="1" dirty="0" smtClean="0"/>
              <a:t>语句序列 </a:t>
            </a:r>
            <a:r>
              <a:rPr lang="en-US" altLang="zh-CN" b="1" dirty="0" smtClean="0"/>
              <a:t>》</a:t>
            </a:r>
          </a:p>
          <a:p>
            <a:pPr algn="just" fontAlgn="base"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	</a:t>
            </a:r>
            <a:r>
              <a:rPr lang="en-US" altLang="zh-CN" b="1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102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——switch</a:t>
            </a:r>
            <a:r>
              <a:rPr lang="zh-CN" altLang="en-US" dirty="0"/>
              <a:t>语句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SzPct val="120000"/>
              <a:buFont typeface="Wingdings" charset="2"/>
              <a:buAutoNum type="circleNumWdBlackPlain"/>
            </a:pPr>
            <a:r>
              <a:rPr kumimoji="1" lang="zh-CN" altLang="en-US" sz="3200" dirty="0" smtClean="0"/>
              <a:t>计算</a:t>
            </a:r>
            <a:r>
              <a:rPr kumimoji="1" lang="en-US" altLang="zh-CN" sz="3200" dirty="0" smtClean="0"/>
              <a:t>switch</a:t>
            </a:r>
            <a:r>
              <a:rPr kumimoji="1" lang="zh-CN" altLang="en-US" sz="3200" dirty="0" smtClean="0"/>
              <a:t>后表达式的值；</a:t>
            </a:r>
            <a:endParaRPr kumimoji="1" lang="en-US" altLang="zh-CN" sz="3200" dirty="0" smtClean="0"/>
          </a:p>
          <a:p>
            <a:pPr marL="514350" indent="-514350">
              <a:buSzPct val="120000"/>
              <a:buFont typeface="Wingdings" charset="2"/>
              <a:buAutoNum type="circleNumWdBlackPlain"/>
            </a:pPr>
            <a:r>
              <a:rPr kumimoji="1" lang="zh-CN" altLang="en-US" sz="3200" dirty="0" smtClean="0"/>
              <a:t>逐个匹配</a:t>
            </a:r>
            <a:r>
              <a:rPr kumimoji="1" lang="en-US" altLang="zh-CN" sz="3200" dirty="0" smtClean="0"/>
              <a:t>case</a:t>
            </a:r>
            <a:r>
              <a:rPr kumimoji="1" lang="zh-CN" altLang="en-US" sz="3200" dirty="0" smtClean="0"/>
              <a:t>后表达式的值，如相等则执行对应语句序列；</a:t>
            </a:r>
            <a:endParaRPr kumimoji="1" lang="en-US" altLang="zh-CN" sz="3200" dirty="0" smtClean="0"/>
          </a:p>
          <a:p>
            <a:pPr marL="514350" indent="-514350">
              <a:buSzPct val="120000"/>
              <a:buFont typeface="Wingdings" charset="2"/>
              <a:buAutoNum type="circleNumWdBlackPlain"/>
            </a:pPr>
            <a:r>
              <a:rPr kumimoji="1" lang="zh-CN" altLang="en-US" sz="3200" dirty="0" smtClean="0"/>
              <a:t>如语句序列后有</a:t>
            </a:r>
            <a:r>
              <a:rPr kumimoji="1" lang="en-US" altLang="zh-CN" sz="3200" dirty="0" smtClean="0"/>
              <a:t>break</a:t>
            </a:r>
            <a:r>
              <a:rPr kumimoji="1" lang="zh-CN" altLang="en-US" sz="3200" dirty="0" smtClean="0"/>
              <a:t>则终止整个</a:t>
            </a:r>
            <a:r>
              <a:rPr kumimoji="1" lang="en-US" altLang="zh-CN" sz="3200" dirty="0" smtClean="0"/>
              <a:t>switch</a:t>
            </a:r>
            <a:r>
              <a:rPr kumimoji="1" lang="zh-CN" altLang="en-US" sz="3200" dirty="0" smtClean="0"/>
              <a:t>语句，否则继续执行后续语句序列；</a:t>
            </a:r>
            <a:endParaRPr kumimoji="1" lang="en-US" altLang="zh-CN" sz="3200" dirty="0" smtClean="0"/>
          </a:p>
          <a:p>
            <a:pPr marL="514350" indent="-514350">
              <a:buSzPct val="120000"/>
              <a:buFont typeface="Wingdings" charset="2"/>
              <a:buAutoNum type="circleNumWdBlackPlain"/>
            </a:pPr>
            <a:r>
              <a:rPr kumimoji="1" lang="zh-CN" altLang="en-US" sz="3200" dirty="0" smtClean="0"/>
              <a:t>如果所有</a:t>
            </a:r>
            <a:r>
              <a:rPr kumimoji="1" lang="en-US" altLang="zh-CN" sz="3200" dirty="0" smtClean="0"/>
              <a:t>case</a:t>
            </a:r>
            <a:r>
              <a:rPr kumimoji="1" lang="zh-CN" altLang="en-US" sz="3200" dirty="0" smtClean="0"/>
              <a:t>表达式的值均未能匹配，则执行</a:t>
            </a:r>
            <a:r>
              <a:rPr kumimoji="1" lang="en-US" altLang="zh-CN" sz="3200" dirty="0" smtClean="0"/>
              <a:t>default</a:t>
            </a:r>
            <a:r>
              <a:rPr kumimoji="1" lang="zh-CN" altLang="en-US" sz="3200" dirty="0" smtClean="0"/>
              <a:t>之后的语句序列。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37435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算法示例：简易计算器程序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从键盘输入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个实数和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个运算符，计算其最后结果。输入示例：</a:t>
            </a:r>
            <a:r>
              <a:rPr lang="en-US" altLang="zh-CN" dirty="0" smtClean="0"/>
              <a:t>1.5+2.3</a:t>
            </a:r>
            <a:r>
              <a:rPr lang="zh-CN" altLang="en-US" dirty="0" smtClean="0"/>
              <a:t>（回车）</a:t>
            </a:r>
            <a:endParaRPr lang="en-US" altLang="zh-CN" dirty="0" smtClean="0"/>
          </a:p>
          <a:p>
            <a:r>
              <a:rPr lang="zh-CN" altLang="en-US" dirty="0" smtClean="0"/>
              <a:t>解题思路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1</a:t>
            </a:r>
            <a:r>
              <a:rPr lang="zh-CN" altLang="en-US" dirty="0" smtClean="0"/>
              <a:t>、定义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个实数变量</a:t>
            </a:r>
            <a:r>
              <a:rPr lang="en-US" altLang="zh-CN" dirty="0" smtClean="0"/>
              <a:t>num1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num2</a:t>
            </a:r>
            <a:r>
              <a:rPr lang="zh-CN" altLang="en-US" dirty="0" smtClean="0"/>
              <a:t>，定义字符变量</a:t>
            </a:r>
            <a:r>
              <a:rPr lang="en-US" altLang="zh-CN" dirty="0" smtClean="0"/>
              <a:t>op</a:t>
            </a:r>
            <a:r>
              <a:rPr lang="zh-CN" altLang="en-US" dirty="0" smtClean="0"/>
              <a:t>存放运算符，并输入。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2</a:t>
            </a:r>
            <a:r>
              <a:rPr lang="zh-CN" altLang="en-US" dirty="0" smtClean="0"/>
              <a:t>、判断</a:t>
            </a:r>
            <a:r>
              <a:rPr lang="en-US" altLang="zh-CN" dirty="0" smtClean="0"/>
              <a:t>op</a:t>
            </a:r>
            <a:r>
              <a:rPr lang="zh-CN" altLang="en-US" dirty="0" smtClean="0"/>
              <a:t>的内容，并进行不同的计算。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3</a:t>
            </a:r>
            <a:r>
              <a:rPr lang="zh-CN" altLang="en-US" dirty="0" smtClean="0"/>
              <a:t>、输出最后的结果。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56220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9333" y="0"/>
            <a:ext cx="7704667" cy="6858000"/>
          </a:xfrm>
        </p:spPr>
        <p:txBody>
          <a:bodyPr>
            <a:noAutofit/>
          </a:bodyPr>
          <a:lstStyle/>
          <a:p>
            <a:pPr fontAlgn="base">
              <a:spcBef>
                <a:spcPct val="0"/>
              </a:spcBef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float</a:t>
            </a:r>
            <a:r>
              <a:rPr lang="en-US" altLang="zh-CN" sz="2000" b="1" dirty="0" smtClean="0"/>
              <a:t> num1,num2,result;</a:t>
            </a:r>
          </a:p>
          <a:p>
            <a:pPr fontAlgn="base">
              <a:spcBef>
                <a:spcPct val="0"/>
              </a:spcBef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bool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opgood</a:t>
            </a:r>
            <a:r>
              <a:rPr lang="en-US" altLang="zh-CN" sz="2000" b="1" dirty="0" smtClean="0"/>
              <a:t> =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true</a:t>
            </a:r>
            <a:r>
              <a:rPr lang="en-US" altLang="zh-CN" sz="2000" b="1" dirty="0" smtClean="0"/>
              <a:t>;</a:t>
            </a:r>
          </a:p>
          <a:p>
            <a:pPr fontAlgn="base">
              <a:spcBef>
                <a:spcPct val="0"/>
              </a:spcBef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char</a:t>
            </a:r>
            <a:r>
              <a:rPr lang="en-US" altLang="zh-CN" sz="2000" b="1" dirty="0" smtClean="0"/>
              <a:t> op;</a:t>
            </a:r>
          </a:p>
          <a:p>
            <a:pPr fontAlgn="base">
              <a:spcBef>
                <a:spcPct val="0"/>
              </a:spcBef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&lt;&lt;"</a:t>
            </a:r>
            <a:r>
              <a:rPr lang="zh-CN" altLang="en-US" sz="2000" b="1" dirty="0" smtClean="0"/>
              <a:t>输入操作数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，运算符，操作数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/>
              <a:t>"&lt;&lt;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;</a:t>
            </a:r>
          </a:p>
          <a:p>
            <a:pPr fontAlgn="base">
              <a:spcBef>
                <a:spcPct val="0"/>
              </a:spcBef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cin</a:t>
            </a:r>
            <a:r>
              <a:rPr lang="en-US" altLang="zh-CN" sz="2000" b="1" dirty="0" smtClean="0"/>
              <a:t>&gt;&gt;num1&gt;&gt;op&gt;&gt;num2;</a:t>
            </a:r>
          </a:p>
          <a:p>
            <a:pPr fontAlgn="base">
              <a:spcBef>
                <a:spcPct val="0"/>
              </a:spcBef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switch</a:t>
            </a:r>
            <a:r>
              <a:rPr lang="en-US" altLang="zh-CN" sz="2000" b="1" dirty="0" smtClean="0"/>
              <a:t>(op)</a:t>
            </a:r>
          </a:p>
          <a:p>
            <a:pPr fontAlgn="base">
              <a:spcBef>
                <a:spcPct val="0"/>
              </a:spcBef>
              <a:buNone/>
            </a:pPr>
            <a:r>
              <a:rPr lang="en-US" altLang="zh-CN" sz="2000" b="1" dirty="0" smtClean="0"/>
              <a:t>	{</a:t>
            </a:r>
          </a:p>
          <a:p>
            <a:pPr fontAlgn="base">
              <a:spcBef>
                <a:spcPct val="0"/>
              </a:spcBef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 case </a:t>
            </a:r>
            <a:r>
              <a:rPr lang="en-US" altLang="zh-CN" sz="2000" b="1" dirty="0" smtClean="0"/>
              <a:t>'+':  result = num1 + num2;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break</a:t>
            </a:r>
            <a:r>
              <a:rPr lang="en-US" altLang="zh-CN" sz="2000" b="1" dirty="0" smtClean="0"/>
              <a:t>;</a:t>
            </a:r>
          </a:p>
          <a:p>
            <a:pPr fontAlgn="base">
              <a:spcBef>
                <a:spcPct val="0"/>
              </a:spcBef>
              <a:buNone/>
            </a:pPr>
            <a:r>
              <a:rPr lang="en-US" altLang="zh-CN" sz="2000" b="1" dirty="0" smtClean="0"/>
              <a:t>	 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case</a:t>
            </a:r>
            <a:r>
              <a:rPr lang="en-US" altLang="zh-CN" sz="2000" b="1" dirty="0" smtClean="0"/>
              <a:t> '-':  result = num1 - num2;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break</a:t>
            </a:r>
            <a:r>
              <a:rPr lang="en-US" altLang="zh-CN" sz="2000" b="1" dirty="0" smtClean="0"/>
              <a:t>;</a:t>
            </a:r>
          </a:p>
          <a:p>
            <a:pPr fontAlgn="base">
              <a:spcBef>
                <a:spcPct val="0"/>
              </a:spcBef>
              <a:buNone/>
            </a:pPr>
            <a:r>
              <a:rPr lang="en-US" altLang="zh-CN" sz="2000" b="1" dirty="0" smtClean="0"/>
              <a:t>	 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case</a:t>
            </a:r>
            <a:r>
              <a:rPr lang="en-US" altLang="zh-CN" sz="2000" b="1" dirty="0" smtClean="0"/>
              <a:t> '*':  result = num1 * num2;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break</a:t>
            </a:r>
            <a:r>
              <a:rPr lang="en-US" altLang="zh-CN" sz="2000" b="1" dirty="0" smtClean="0"/>
              <a:t>;</a:t>
            </a:r>
          </a:p>
          <a:p>
            <a:pPr fontAlgn="base">
              <a:spcBef>
                <a:spcPct val="0"/>
              </a:spcBef>
              <a:buNone/>
            </a:pPr>
            <a:r>
              <a:rPr lang="en-US" altLang="zh-CN" sz="2000" b="1" dirty="0" smtClean="0"/>
              <a:t>	 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case</a:t>
            </a:r>
            <a:r>
              <a:rPr lang="en-US" altLang="zh-CN" sz="2000" b="1" dirty="0" smtClean="0"/>
              <a:t> '/':  result = num1 / num2;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break</a:t>
            </a:r>
            <a:r>
              <a:rPr lang="en-US" altLang="zh-CN" sz="2000" b="1" dirty="0" smtClean="0"/>
              <a:t>;</a:t>
            </a:r>
          </a:p>
          <a:p>
            <a:pPr fontAlgn="base">
              <a:spcBef>
                <a:spcPct val="0"/>
              </a:spcBef>
              <a:buNone/>
            </a:pPr>
            <a:r>
              <a:rPr lang="en-US" altLang="zh-CN" sz="2000" b="1" dirty="0" smtClean="0"/>
              <a:t>	 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default</a:t>
            </a:r>
            <a:r>
              <a:rPr lang="en-US" altLang="zh-CN" sz="2000" b="1" dirty="0" smtClean="0"/>
              <a:t> :  </a:t>
            </a:r>
            <a:r>
              <a:rPr lang="en-US" altLang="zh-CN" sz="2000" b="1" dirty="0" err="1" smtClean="0"/>
              <a:t>opgood</a:t>
            </a:r>
            <a:r>
              <a:rPr lang="en-US" altLang="zh-CN" sz="2000" b="1" dirty="0" smtClean="0"/>
              <a:t> =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false</a:t>
            </a:r>
            <a:r>
              <a:rPr lang="en-US" altLang="zh-CN" sz="2000" b="1" dirty="0" smtClean="0"/>
              <a:t>; </a:t>
            </a:r>
          </a:p>
          <a:p>
            <a:pPr fontAlgn="base">
              <a:spcBef>
                <a:spcPct val="0"/>
              </a:spcBef>
              <a:buNone/>
            </a:pPr>
            <a:r>
              <a:rPr lang="en-US" altLang="zh-CN" sz="2000" b="1" dirty="0" smtClean="0"/>
              <a:t>	}</a:t>
            </a:r>
          </a:p>
          <a:p>
            <a:pPr fontAlgn="base">
              <a:spcBef>
                <a:spcPct val="0"/>
              </a:spcBef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if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opgood</a:t>
            </a:r>
            <a:r>
              <a:rPr lang="en-US" altLang="zh-CN" sz="2000" b="1" dirty="0" smtClean="0"/>
              <a:t>)</a:t>
            </a:r>
          </a:p>
          <a:p>
            <a:pPr fontAlgn="base">
              <a:spcBef>
                <a:spcPct val="0"/>
              </a:spcBef>
              <a:buNone/>
            </a:pPr>
            <a:r>
              <a:rPr lang="en-US" altLang="zh-CN" sz="2000" b="1" dirty="0" smtClean="0"/>
              <a:t>		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&lt;&lt;num1&lt;&lt;op&lt;&lt;num2&lt;&lt;"="&lt;&lt;result&lt;&lt;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;</a:t>
            </a:r>
          </a:p>
          <a:p>
            <a:pPr fontAlgn="base">
              <a:spcBef>
                <a:spcPct val="0"/>
              </a:spcBef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else</a:t>
            </a:r>
          </a:p>
          <a:p>
            <a:pPr fontAlgn="base">
              <a:spcBef>
                <a:spcPct val="0"/>
              </a:spcBef>
              <a:buNone/>
            </a:pPr>
            <a:r>
              <a:rPr lang="en-US" altLang="zh-CN" sz="2000" b="1" dirty="0" smtClean="0"/>
              <a:t>		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&lt;&lt;"</a:t>
            </a:r>
            <a:r>
              <a:rPr lang="zh-CN" altLang="en-US" sz="2000" b="1" dirty="0" smtClean="0"/>
              <a:t>非法操作</a:t>
            </a:r>
            <a:r>
              <a:rPr lang="en-US" altLang="zh-CN" sz="2000" b="1" dirty="0" smtClean="0"/>
              <a:t>"&lt;&lt;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911456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算法的表达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299727"/>
              </p:ext>
            </p:extLst>
          </p:nvPr>
        </p:nvGraphicFramePr>
        <p:xfrm>
          <a:off x="982133" y="1676400"/>
          <a:ext cx="7704667" cy="4737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55337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算法示例：简易计算器程序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请思考本题当中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语句的用法。如果忘记书写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语句，会有什么后果？</a:t>
            </a:r>
            <a:endParaRPr lang="en-US" altLang="zh-CN" dirty="0" smtClean="0"/>
          </a:p>
          <a:p>
            <a:r>
              <a:rPr lang="zh-CN" altLang="en-US" dirty="0" smtClean="0"/>
              <a:t>本题当中变量</a:t>
            </a:r>
            <a:r>
              <a:rPr lang="en-US" altLang="zh-CN" dirty="0" err="1" smtClean="0"/>
              <a:t>opgood</a:t>
            </a:r>
            <a:r>
              <a:rPr lang="zh-CN" altLang="en-US" dirty="0" smtClean="0"/>
              <a:t>的意义是什么？</a:t>
            </a:r>
            <a:endParaRPr lang="en-US" altLang="zh-CN" dirty="0" smtClean="0"/>
          </a:p>
          <a:p>
            <a:r>
              <a:rPr lang="zh-CN" altLang="en-US" dirty="0" smtClean="0"/>
              <a:t>本题中所有的五个分支，可以互换顺序吗？如果不可以，请说明理由和修改办法。</a:t>
            </a:r>
            <a:endParaRPr lang="en-US" altLang="zh-CN" dirty="0" smtClean="0"/>
          </a:p>
          <a:p>
            <a:r>
              <a:rPr lang="zh-CN" altLang="en-US" dirty="0" smtClean="0"/>
              <a:t>再次思考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语句的用法。为什么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语句中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语句需要显式写明？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4190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算法示例：百分制换为五分制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题目：输入学生的成绩，如果</a:t>
            </a:r>
            <a:r>
              <a:rPr lang="en-US" altLang="zh-CN" dirty="0" smtClean="0"/>
              <a:t>90</a:t>
            </a:r>
            <a:r>
              <a:rPr lang="zh-CN" altLang="en-US" dirty="0" smtClean="0"/>
              <a:t>分至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分则输出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分至</a:t>
            </a:r>
            <a:r>
              <a:rPr lang="en-US" altLang="zh-CN" dirty="0" smtClean="0"/>
              <a:t>89</a:t>
            </a:r>
            <a:r>
              <a:rPr lang="zh-CN" altLang="en-US" dirty="0" smtClean="0"/>
              <a:t>分则输出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70</a:t>
            </a:r>
            <a:r>
              <a:rPr lang="zh-CN" altLang="en-US" dirty="0" smtClean="0"/>
              <a:t>分至</a:t>
            </a:r>
            <a:r>
              <a:rPr lang="en-US" altLang="zh-CN" dirty="0" smtClean="0"/>
              <a:t>79</a:t>
            </a:r>
            <a:r>
              <a:rPr lang="zh-CN" altLang="en-US" dirty="0" smtClean="0"/>
              <a:t>分则输出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分至</a:t>
            </a:r>
            <a:r>
              <a:rPr lang="en-US" altLang="zh-CN" dirty="0" smtClean="0"/>
              <a:t>69</a:t>
            </a:r>
            <a:r>
              <a:rPr lang="zh-CN" altLang="en-US" dirty="0" smtClean="0"/>
              <a:t>分则输出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，不及格为</a:t>
            </a:r>
            <a:r>
              <a:rPr lang="en-US" altLang="zh-CN" dirty="0" smtClean="0"/>
              <a:t>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思路：如果用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语句改写本题，难点在于如何处理过多的分支？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zh-CN" altLang="en-US" b="1" dirty="0" smtClean="0">
                <a:solidFill>
                  <a:srgbClr val="FF0000"/>
                </a:solidFill>
              </a:rPr>
              <a:t>答案：用</a:t>
            </a:r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r>
              <a:rPr lang="zh-CN" altLang="en-US" b="1" dirty="0" smtClean="0">
                <a:solidFill>
                  <a:srgbClr val="FF0000"/>
                </a:solidFill>
              </a:rPr>
              <a:t>整除即可以化简过多分支。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提示：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语句只能处理相等的判断，不能做区间比较！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63880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8280" y="122922"/>
            <a:ext cx="720852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		int score;</a:t>
            </a:r>
          </a:p>
          <a:p>
            <a:pPr>
              <a:buNone/>
            </a:pPr>
            <a:r>
              <a:rPr lang="en-US" altLang="zh-CN" sz="2400" b="1" dirty="0" smtClean="0"/>
              <a:t>		</a:t>
            </a:r>
            <a:r>
              <a:rPr lang="en-US" altLang="zh-CN" sz="2400" b="1" dirty="0" err="1" smtClean="0"/>
              <a:t>cout</a:t>
            </a:r>
            <a:r>
              <a:rPr lang="en-US" altLang="zh-CN" sz="2400" b="1" dirty="0" smtClean="0"/>
              <a:t>&lt;&lt;"</a:t>
            </a:r>
            <a:r>
              <a:rPr lang="zh-CN" altLang="en-US" sz="2400" b="1" dirty="0" smtClean="0"/>
              <a:t>请输入学生的成绩：</a:t>
            </a:r>
            <a:r>
              <a:rPr lang="en-US" altLang="zh-CN" sz="2400" b="1" dirty="0" smtClean="0"/>
              <a:t>”;  </a:t>
            </a:r>
            <a:r>
              <a:rPr lang="en-US" altLang="zh-CN" sz="2400" b="1" dirty="0" err="1" smtClean="0"/>
              <a:t>cin</a:t>
            </a:r>
            <a:r>
              <a:rPr lang="en-US" altLang="zh-CN" sz="2400" b="1" dirty="0" smtClean="0"/>
              <a:t>&gt;&gt;score;</a:t>
            </a:r>
          </a:p>
          <a:p>
            <a:pPr>
              <a:buNone/>
            </a:pPr>
            <a:r>
              <a:rPr lang="en-US" altLang="zh-CN" sz="2400" b="1" dirty="0" smtClean="0"/>
              <a:t>		switch(score/10)</a:t>
            </a:r>
          </a:p>
          <a:p>
            <a:pPr>
              <a:buNone/>
            </a:pPr>
            <a:r>
              <a:rPr lang="en-US" altLang="zh-CN" sz="2400" b="1" dirty="0" smtClean="0"/>
              <a:t>		{ case 10:	 case 9:</a:t>
            </a:r>
          </a:p>
          <a:p>
            <a:pPr>
              <a:buNone/>
            </a:pPr>
            <a:r>
              <a:rPr lang="en-US" altLang="zh-CN" sz="2400" b="1" dirty="0" smtClean="0"/>
              <a:t>			</a:t>
            </a:r>
            <a:r>
              <a:rPr lang="en-US" altLang="zh-CN" sz="2400" b="1" dirty="0" err="1" smtClean="0"/>
              <a:t>cout</a:t>
            </a:r>
            <a:r>
              <a:rPr lang="en-US" altLang="zh-CN" sz="2400" b="1" dirty="0" smtClean="0"/>
              <a:t>&lt;&lt;"</a:t>
            </a:r>
            <a:r>
              <a:rPr lang="zh-CN" altLang="en-US" sz="2400" b="1" dirty="0" smtClean="0"/>
              <a:t>该生成绩为</a:t>
            </a:r>
            <a:r>
              <a:rPr lang="en-US" altLang="zh-CN" sz="2400" b="1" dirty="0" smtClean="0"/>
              <a:t>A"&lt;&lt;</a:t>
            </a:r>
            <a:r>
              <a:rPr lang="en-US" altLang="zh-CN" sz="2400" b="1" dirty="0" err="1" smtClean="0"/>
              <a:t>endl</a:t>
            </a:r>
            <a:r>
              <a:rPr lang="en-US" altLang="zh-CN" sz="2400" b="1" dirty="0" smtClean="0"/>
              <a:t>; break;</a:t>
            </a:r>
          </a:p>
          <a:p>
            <a:pPr>
              <a:buNone/>
            </a:pPr>
            <a:r>
              <a:rPr lang="en-US" altLang="zh-CN" sz="2400" b="1" dirty="0" smtClean="0"/>
              <a:t>		case 8:</a:t>
            </a:r>
          </a:p>
          <a:p>
            <a:pPr>
              <a:buNone/>
            </a:pPr>
            <a:r>
              <a:rPr lang="en-US" altLang="zh-CN" sz="2400" b="1" dirty="0" smtClean="0"/>
              <a:t>			</a:t>
            </a:r>
            <a:r>
              <a:rPr lang="en-US" altLang="zh-CN" sz="2400" b="1" dirty="0" err="1" smtClean="0"/>
              <a:t>cout</a:t>
            </a:r>
            <a:r>
              <a:rPr lang="en-US" altLang="zh-CN" sz="2400" b="1" dirty="0" smtClean="0"/>
              <a:t>&lt;&lt;"</a:t>
            </a:r>
            <a:r>
              <a:rPr lang="zh-CN" altLang="en-US" sz="2400" b="1" dirty="0" smtClean="0"/>
              <a:t>该生成绩为</a:t>
            </a:r>
            <a:r>
              <a:rPr lang="en-US" altLang="zh-CN" sz="2400" b="1" dirty="0" smtClean="0"/>
              <a:t>B"&lt;&lt;</a:t>
            </a:r>
            <a:r>
              <a:rPr lang="en-US" altLang="zh-CN" sz="2400" b="1" dirty="0" err="1" smtClean="0"/>
              <a:t>endl</a:t>
            </a:r>
            <a:r>
              <a:rPr lang="en-US" altLang="zh-CN" sz="2400" b="1" dirty="0" smtClean="0"/>
              <a:t>; break;</a:t>
            </a:r>
          </a:p>
          <a:p>
            <a:pPr>
              <a:buNone/>
            </a:pPr>
            <a:r>
              <a:rPr lang="en-US" altLang="zh-CN" sz="2400" b="1" dirty="0" smtClean="0"/>
              <a:t>		case 7:</a:t>
            </a:r>
          </a:p>
          <a:p>
            <a:pPr>
              <a:buNone/>
            </a:pPr>
            <a:r>
              <a:rPr lang="en-US" altLang="zh-CN" sz="2400" b="1" dirty="0" smtClean="0"/>
              <a:t>			</a:t>
            </a:r>
            <a:r>
              <a:rPr lang="en-US" altLang="zh-CN" sz="2400" b="1" dirty="0" err="1" smtClean="0"/>
              <a:t>cout</a:t>
            </a:r>
            <a:r>
              <a:rPr lang="en-US" altLang="zh-CN" sz="2400" b="1" dirty="0" smtClean="0"/>
              <a:t>&lt;&lt;"</a:t>
            </a:r>
            <a:r>
              <a:rPr lang="zh-CN" altLang="en-US" sz="2400" b="1" dirty="0" smtClean="0"/>
              <a:t>该生成绩为</a:t>
            </a:r>
            <a:r>
              <a:rPr lang="en-US" altLang="zh-CN" sz="2400" b="1" dirty="0" smtClean="0"/>
              <a:t>C"&lt;&lt;</a:t>
            </a:r>
            <a:r>
              <a:rPr lang="en-US" altLang="zh-CN" sz="2400" b="1" dirty="0" err="1" smtClean="0"/>
              <a:t>endl</a:t>
            </a:r>
            <a:r>
              <a:rPr lang="en-US" altLang="zh-CN" sz="2400" b="1" dirty="0" smtClean="0"/>
              <a:t>; break;</a:t>
            </a:r>
          </a:p>
          <a:p>
            <a:pPr>
              <a:buNone/>
            </a:pPr>
            <a:r>
              <a:rPr lang="en-US" altLang="zh-CN" sz="2400" b="1" dirty="0" smtClean="0"/>
              <a:t>		case 6:</a:t>
            </a:r>
          </a:p>
          <a:p>
            <a:pPr>
              <a:buNone/>
            </a:pPr>
            <a:r>
              <a:rPr lang="en-US" altLang="zh-CN" sz="2400" b="1" dirty="0" smtClean="0"/>
              <a:t>			</a:t>
            </a:r>
            <a:r>
              <a:rPr lang="en-US" altLang="zh-CN" sz="2400" b="1" dirty="0" err="1" smtClean="0"/>
              <a:t>cout</a:t>
            </a:r>
            <a:r>
              <a:rPr lang="en-US" altLang="zh-CN" sz="2400" b="1" dirty="0" smtClean="0"/>
              <a:t>&lt;&lt;"</a:t>
            </a:r>
            <a:r>
              <a:rPr lang="zh-CN" altLang="en-US" sz="2400" b="1" dirty="0" smtClean="0"/>
              <a:t>该生成绩为</a:t>
            </a:r>
            <a:r>
              <a:rPr lang="en-US" altLang="zh-CN" sz="2400" b="1" dirty="0" smtClean="0"/>
              <a:t>D"&lt;&lt;</a:t>
            </a:r>
            <a:r>
              <a:rPr lang="en-US" altLang="zh-CN" sz="2400" b="1" dirty="0" err="1" smtClean="0"/>
              <a:t>endl</a:t>
            </a:r>
            <a:r>
              <a:rPr lang="en-US" altLang="zh-CN" sz="2400" b="1" dirty="0" smtClean="0"/>
              <a:t>; break;	</a:t>
            </a:r>
          </a:p>
          <a:p>
            <a:pPr>
              <a:buNone/>
            </a:pPr>
            <a:r>
              <a:rPr lang="en-US" altLang="zh-CN" sz="2400" b="1" dirty="0" smtClean="0"/>
              <a:t>		default:</a:t>
            </a:r>
          </a:p>
          <a:p>
            <a:pPr>
              <a:buNone/>
            </a:pPr>
            <a:r>
              <a:rPr lang="en-US" altLang="zh-CN" sz="2400" b="1" dirty="0" smtClean="0"/>
              <a:t>			</a:t>
            </a:r>
            <a:r>
              <a:rPr lang="en-US" altLang="zh-CN" sz="2400" b="1" dirty="0" err="1" smtClean="0"/>
              <a:t>cout</a:t>
            </a:r>
            <a:r>
              <a:rPr lang="en-US" altLang="zh-CN" sz="2400" b="1" dirty="0" smtClean="0"/>
              <a:t>&lt;&lt;"</a:t>
            </a:r>
            <a:r>
              <a:rPr lang="zh-CN" altLang="en-US" sz="2400" b="1" dirty="0" smtClean="0"/>
              <a:t>该生成绩为</a:t>
            </a:r>
            <a:r>
              <a:rPr lang="en-US" altLang="zh-CN" sz="2400" b="1" dirty="0" smtClean="0"/>
              <a:t>E"&lt;&lt;</a:t>
            </a:r>
            <a:r>
              <a:rPr lang="en-US" altLang="zh-CN" sz="2400" b="1" dirty="0" err="1" smtClean="0"/>
              <a:t>endl</a:t>
            </a:r>
            <a:r>
              <a:rPr lang="en-US" altLang="zh-CN" sz="2400" b="1" dirty="0" smtClean="0"/>
              <a:t>;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 }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697957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</a:t>
            </a:r>
            <a:r>
              <a:rPr lang="zh-CN" altLang="en-US" dirty="0"/>
              <a:t>：百分制换为五分制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思考本题中</a:t>
            </a:r>
            <a:r>
              <a:rPr lang="en-US" altLang="zh-CN" dirty="0" smtClean="0"/>
              <a:t>case 10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case 9</a:t>
            </a:r>
            <a:r>
              <a:rPr lang="zh-CN" altLang="en-US" dirty="0" smtClean="0"/>
              <a:t>这两个分支的写法，进一步体会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语句中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的使用。</a:t>
            </a:r>
            <a:endParaRPr lang="en-US" altLang="zh-CN" dirty="0" smtClean="0"/>
          </a:p>
          <a:p>
            <a:r>
              <a:rPr lang="zh-CN" altLang="en-US" dirty="0" smtClean="0"/>
              <a:t>总结：如果有多个分支对应于某一种可能，则可以将其集中书写，并不再逐一添加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。这种用法可以提高编写的效率并提高可读性。</a:t>
            </a:r>
            <a:endParaRPr lang="en-US" altLang="zh-CN" dirty="0" smtClean="0"/>
          </a:p>
          <a:p>
            <a:r>
              <a:rPr lang="zh-CN" altLang="en-US" dirty="0" smtClean="0"/>
              <a:t>提醒：不写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往往是故意为之，请在需要书写的场合不要忘记。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6718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多分支同一语句的错误写法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假设</a:t>
            </a:r>
            <a:r>
              <a:rPr kumimoji="1" lang="en-US" altLang="zh-CN" sz="3200" dirty="0" smtClean="0"/>
              <a:t>case 1</a:t>
            </a:r>
            <a:r>
              <a:rPr kumimoji="1" lang="zh-CN" altLang="en-US" sz="3200" dirty="0" smtClean="0"/>
              <a:t>，</a:t>
            </a:r>
            <a:r>
              <a:rPr kumimoji="1" lang="en-US" altLang="zh-CN" sz="3200" dirty="0" smtClean="0"/>
              <a:t>case 2</a:t>
            </a:r>
            <a:r>
              <a:rPr kumimoji="1" lang="zh-CN" altLang="en-US" sz="3200" dirty="0" smtClean="0"/>
              <a:t>和</a:t>
            </a:r>
            <a:r>
              <a:rPr kumimoji="1" lang="en-US" altLang="zh-CN" sz="3200" dirty="0" smtClean="0"/>
              <a:t>case 3</a:t>
            </a:r>
            <a:r>
              <a:rPr kumimoji="1" lang="zh-CN" altLang="en-US" sz="3200" dirty="0" smtClean="0"/>
              <a:t>执行的是相同语句，请分辨如下写法的错误。</a:t>
            </a:r>
            <a:endParaRPr kumimoji="1" lang="en-US" altLang="zh-CN" sz="3200" dirty="0" smtClean="0"/>
          </a:p>
          <a:p>
            <a:pPr marL="514350" indent="-514350">
              <a:buSzPct val="100000"/>
              <a:buFont typeface="+mj-lt"/>
              <a:buAutoNum type="alphaUcPeriod"/>
            </a:pPr>
            <a:r>
              <a:rPr kumimoji="1" lang="en-US" altLang="zh-CN" sz="3200" dirty="0" smtClean="0"/>
              <a:t>case 1 , 2 , 3 : </a:t>
            </a:r>
            <a:r>
              <a:rPr kumimoji="1" lang="zh-CN" altLang="en-US" sz="3200" dirty="0" smtClean="0"/>
              <a:t>语句</a:t>
            </a:r>
            <a:endParaRPr kumimoji="1" lang="en-US" altLang="zh-CN" sz="3200" dirty="0" smtClean="0"/>
          </a:p>
          <a:p>
            <a:pPr marL="514350" indent="-514350">
              <a:buSzPct val="100000"/>
              <a:buFont typeface="+mj-lt"/>
              <a:buAutoNum type="alphaUcPeriod"/>
            </a:pPr>
            <a:r>
              <a:rPr kumimoji="1" lang="en-US" altLang="zh-CN" sz="3200" dirty="0"/>
              <a:t>c</a:t>
            </a:r>
            <a:r>
              <a:rPr kumimoji="1" lang="en-US" altLang="zh-CN" sz="3200" dirty="0" smtClean="0"/>
              <a:t>ase 1 || 2 || </a:t>
            </a:r>
            <a:r>
              <a:rPr kumimoji="1" lang="en-US" altLang="zh-CN" sz="3200" dirty="0"/>
              <a:t>3 : </a:t>
            </a:r>
            <a:r>
              <a:rPr kumimoji="1" lang="zh-CN" altLang="en-US" sz="3200" dirty="0"/>
              <a:t>语句</a:t>
            </a:r>
            <a:endParaRPr kumimoji="1" lang="en-US" altLang="zh-CN" sz="3200" dirty="0"/>
          </a:p>
          <a:p>
            <a:pPr marL="514350" indent="-514350">
              <a:buSzPct val="100000"/>
              <a:buFont typeface="+mj-lt"/>
              <a:buAutoNum type="alphaUcPeriod"/>
            </a:pPr>
            <a:r>
              <a:rPr kumimoji="1" lang="en-US" altLang="zh-CN" sz="3200" dirty="0" smtClean="0"/>
              <a:t>case 1&lt;=</a:t>
            </a:r>
            <a:r>
              <a:rPr kumimoji="1" lang="en-US" altLang="zh-CN" sz="3200" dirty="0" err="1" smtClean="0"/>
              <a:t>var</a:t>
            </a:r>
            <a:r>
              <a:rPr kumimoji="1" lang="en-US" altLang="zh-CN" sz="3200" dirty="0" smtClean="0"/>
              <a:t> &amp;&amp; </a:t>
            </a:r>
            <a:r>
              <a:rPr kumimoji="1" lang="en-US" altLang="zh-CN" sz="3200" dirty="0" err="1" smtClean="0"/>
              <a:t>var</a:t>
            </a:r>
            <a:r>
              <a:rPr kumimoji="1" lang="en-US" altLang="zh-CN" sz="3200" dirty="0" smtClean="0"/>
              <a:t> &lt;=3 : </a:t>
            </a:r>
            <a:r>
              <a:rPr kumimoji="1" lang="zh-CN" altLang="en-US" sz="3200" dirty="0" smtClean="0"/>
              <a:t>语句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251252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算法示例：今天星期几？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题目：已知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日是星期二，输入该年任意一天的日期（如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24</a:t>
            </a:r>
            <a:r>
              <a:rPr lang="zh-CN" altLang="en-US" dirty="0" smtClean="0"/>
              <a:t>日），判断为星期几？</a:t>
            </a:r>
            <a:endParaRPr lang="en-US" altLang="zh-CN" dirty="0" smtClean="0"/>
          </a:p>
          <a:p>
            <a:r>
              <a:rPr lang="zh-CN" altLang="en-US" dirty="0" smtClean="0"/>
              <a:t>思路：判断出该天和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日之间差多少天，然后就容易计算了。而计算该天为本年的第几天，可以分月份进行计算。</a:t>
            </a:r>
            <a:endParaRPr lang="en-US" altLang="zh-CN" dirty="0" smtClean="0"/>
          </a:p>
          <a:p>
            <a:r>
              <a:rPr lang="zh-CN" altLang="en-US" dirty="0" smtClean="0"/>
              <a:t>例：对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</a:t>
            </a:r>
            <a:r>
              <a:rPr lang="zh-CN" altLang="en-US" dirty="0" smtClean="0"/>
              <a:t>日的计算。显然该日期经过了前四个月，所以结果为</a:t>
            </a:r>
            <a:r>
              <a:rPr lang="en-US" altLang="zh-CN" dirty="0" smtClean="0"/>
              <a:t>31+28+31+30+3-1=122</a:t>
            </a:r>
            <a:r>
              <a:rPr lang="zh-CN" altLang="en-US" dirty="0" smtClean="0"/>
              <a:t>天，</a:t>
            </a:r>
            <a:r>
              <a:rPr lang="en-US" altLang="zh-CN" dirty="0" smtClean="0"/>
              <a:t>(122+2)%7 = 5</a:t>
            </a:r>
            <a:r>
              <a:rPr lang="zh-CN" altLang="en-US" dirty="0" smtClean="0"/>
              <a:t>，所以为星期五。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2946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0"/>
            <a:ext cx="8161867" cy="64135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cin</a:t>
            </a:r>
            <a:r>
              <a:rPr lang="en-US" altLang="zh-CN" b="1" dirty="0" smtClean="0"/>
              <a:t>&gt;&gt;month&gt;&gt;date; //</a:t>
            </a:r>
            <a:r>
              <a:rPr lang="en-US" altLang="zh-CN" b="1" dirty="0" err="1" smtClean="0"/>
              <a:t>month,date,days</a:t>
            </a:r>
            <a:r>
              <a:rPr lang="zh-CN" altLang="en-US" b="1" dirty="0" smtClean="0"/>
              <a:t>的定义略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switch</a:t>
            </a:r>
            <a:r>
              <a:rPr lang="en-US" altLang="zh-CN" b="1" dirty="0" smtClean="0"/>
              <a:t>(month){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sz="2900" b="1" dirty="0" smtClean="0">
                <a:solidFill>
                  <a:srgbClr val="0000FF"/>
                </a:solidFill>
              </a:rPr>
              <a:t>case</a:t>
            </a:r>
            <a:r>
              <a:rPr lang="en-US" altLang="zh-CN" b="1" dirty="0" smtClean="0"/>
              <a:t> 1:days=date; </a:t>
            </a:r>
            <a:r>
              <a:rPr lang="en-US" altLang="zh-CN" sz="2900" b="1" dirty="0" smtClean="0">
                <a:solidFill>
                  <a:srgbClr val="0000FF"/>
                </a:solidFill>
              </a:rPr>
              <a:t>break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case</a:t>
            </a:r>
            <a:r>
              <a:rPr lang="en-US" altLang="zh-CN" b="1" dirty="0" smtClean="0"/>
              <a:t> 2: days=31+date; </a:t>
            </a:r>
            <a:r>
              <a:rPr lang="en-US" altLang="zh-CN" b="1" dirty="0" smtClean="0">
                <a:solidFill>
                  <a:srgbClr val="0000FF"/>
                </a:solidFill>
              </a:rPr>
              <a:t>break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case</a:t>
            </a:r>
            <a:r>
              <a:rPr lang="en-US" altLang="zh-CN" b="1" dirty="0" smtClean="0"/>
              <a:t> 3: days=31+28+date; </a:t>
            </a:r>
            <a:r>
              <a:rPr lang="en-US" altLang="zh-CN" b="1" dirty="0" smtClean="0">
                <a:solidFill>
                  <a:srgbClr val="0000FF"/>
                </a:solidFill>
              </a:rPr>
              <a:t>break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case</a:t>
            </a:r>
            <a:r>
              <a:rPr lang="en-US" altLang="zh-CN" b="1" dirty="0" smtClean="0"/>
              <a:t> 4: days=31+28+31+date; </a:t>
            </a:r>
            <a:r>
              <a:rPr lang="en-US" altLang="zh-CN" b="1" dirty="0" smtClean="0">
                <a:solidFill>
                  <a:srgbClr val="0000FF"/>
                </a:solidFill>
              </a:rPr>
              <a:t>break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case</a:t>
            </a:r>
            <a:r>
              <a:rPr lang="en-US" altLang="zh-CN" b="1" dirty="0" smtClean="0"/>
              <a:t> 5: days=31+28+31+30+date; </a:t>
            </a:r>
            <a:r>
              <a:rPr lang="en-US" altLang="zh-CN" b="1" dirty="0" smtClean="0">
                <a:solidFill>
                  <a:srgbClr val="0000FF"/>
                </a:solidFill>
              </a:rPr>
              <a:t>break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case</a:t>
            </a:r>
            <a:r>
              <a:rPr lang="en-US" altLang="zh-CN" b="1" dirty="0" smtClean="0"/>
              <a:t> 6: days=31+28+31+30+31+date; </a:t>
            </a:r>
            <a:r>
              <a:rPr lang="en-US" altLang="zh-CN" b="1" dirty="0" smtClean="0">
                <a:solidFill>
                  <a:srgbClr val="0000FF"/>
                </a:solidFill>
              </a:rPr>
              <a:t>break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case</a:t>
            </a:r>
            <a:r>
              <a:rPr lang="en-US" altLang="zh-CN" b="1" dirty="0" smtClean="0"/>
              <a:t> 7: days=31+28+31+30+31+30+date; </a:t>
            </a:r>
            <a:r>
              <a:rPr lang="en-US" altLang="zh-CN" b="1" dirty="0" smtClean="0">
                <a:solidFill>
                  <a:srgbClr val="0000FF"/>
                </a:solidFill>
              </a:rPr>
              <a:t>break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case</a:t>
            </a:r>
            <a:r>
              <a:rPr lang="en-US" altLang="zh-CN" b="1" dirty="0" smtClean="0"/>
              <a:t> 8: days=31+28+31+30+31+30+31+date; </a:t>
            </a:r>
            <a:r>
              <a:rPr lang="en-US" altLang="zh-CN" b="1" dirty="0" smtClean="0">
                <a:solidFill>
                  <a:srgbClr val="0000FF"/>
                </a:solidFill>
              </a:rPr>
              <a:t>break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case</a:t>
            </a:r>
            <a:r>
              <a:rPr lang="en-US" altLang="zh-CN" b="1" dirty="0" smtClean="0"/>
              <a:t> 9: days=31+28+31+30+31+30+31+31+date; </a:t>
            </a:r>
            <a:r>
              <a:rPr lang="en-US" altLang="zh-CN" b="1" dirty="0" smtClean="0">
                <a:solidFill>
                  <a:srgbClr val="0000FF"/>
                </a:solidFill>
              </a:rPr>
              <a:t>break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case</a:t>
            </a:r>
            <a:r>
              <a:rPr lang="en-US" altLang="zh-CN" b="1" dirty="0" smtClean="0"/>
              <a:t> 10: days=31+28+31+30+31+30+31+31+30+date; </a:t>
            </a:r>
            <a:r>
              <a:rPr lang="en-US" altLang="zh-CN" b="1" dirty="0" smtClean="0">
                <a:solidFill>
                  <a:srgbClr val="0000FF"/>
                </a:solidFill>
              </a:rPr>
              <a:t> break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case</a:t>
            </a:r>
            <a:r>
              <a:rPr lang="en-US" altLang="zh-CN" b="1" dirty="0" smtClean="0"/>
              <a:t> 11: days=31+28+31+30+31+30+31+31+30+31+date; </a:t>
            </a:r>
            <a:r>
              <a:rPr lang="en-US" altLang="zh-CN" b="1" dirty="0" smtClean="0">
                <a:solidFill>
                  <a:srgbClr val="0000FF"/>
                </a:solidFill>
              </a:rPr>
              <a:t>break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case</a:t>
            </a:r>
            <a:r>
              <a:rPr lang="en-US" altLang="zh-CN" b="1" dirty="0" smtClean="0"/>
              <a:t> 12: days=31+28+31+30+31+30+31+31+30+31+30+date;}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499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巧用</a:t>
            </a:r>
            <a:r>
              <a:rPr lang="en-US" altLang="zh-CN" sz="4000" dirty="0" smtClean="0"/>
              <a:t>break</a:t>
            </a:r>
            <a:r>
              <a:rPr lang="zh-CN" altLang="en-US" sz="4000" dirty="0" smtClean="0"/>
              <a:t>语句进行分段计算（</a:t>
            </a:r>
            <a:r>
              <a:rPr lang="en-US" altLang="zh-CN" sz="4000" dirty="0" smtClean="0"/>
              <a:t>*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上述解法虽然正确，但显然过于麻烦，编程效率太低。</a:t>
            </a:r>
            <a:endParaRPr lang="en-US" altLang="zh-CN" dirty="0" smtClean="0"/>
          </a:p>
          <a:p>
            <a:r>
              <a:rPr lang="zh-CN" altLang="en-US" dirty="0" smtClean="0"/>
              <a:t>实际上对于这类需要分段计算的问题，可以巧用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语句来实现。</a:t>
            </a:r>
            <a:endParaRPr lang="en-US" altLang="zh-CN" dirty="0" smtClean="0"/>
          </a:p>
          <a:p>
            <a:r>
              <a:rPr lang="zh-CN" altLang="en-US" dirty="0" smtClean="0"/>
              <a:t>本题方法：将所有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分支按月份倒序书写，且不再添加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语句，即可达到该效果。请仔细体会。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588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120" y="0"/>
            <a:ext cx="780288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cin</a:t>
            </a:r>
            <a:r>
              <a:rPr lang="en-US" altLang="zh-CN" sz="2000" b="1" dirty="0" smtClean="0"/>
              <a:t>&gt;&gt;month&gt;&gt;date;</a:t>
            </a:r>
          </a:p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switch</a:t>
            </a:r>
            <a:r>
              <a:rPr lang="en-US" altLang="zh-CN" sz="2000" b="1" dirty="0" smtClean="0"/>
              <a:t>(month){</a:t>
            </a:r>
          </a:p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case</a:t>
            </a:r>
            <a:r>
              <a:rPr lang="en-US" altLang="zh-CN" sz="2000" b="1" dirty="0" smtClean="0"/>
              <a:t> 12: days+=30;	//</a:t>
            </a:r>
            <a:r>
              <a:rPr lang="zh-CN" altLang="en-US" sz="2000" b="1" dirty="0" smtClean="0"/>
              <a:t>加上</a:t>
            </a:r>
            <a:r>
              <a:rPr lang="en-US" altLang="zh-CN" sz="2000" b="1" dirty="0" smtClean="0"/>
              <a:t>11</a:t>
            </a:r>
            <a:r>
              <a:rPr lang="zh-CN" altLang="en-US" sz="2000" b="1" dirty="0" smtClean="0"/>
              <a:t>月份的天数</a:t>
            </a:r>
          </a:p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case</a:t>
            </a:r>
            <a:r>
              <a:rPr lang="en-US" altLang="zh-CN" sz="2000" b="1" dirty="0" smtClean="0"/>
              <a:t> 11: days+=31;	//</a:t>
            </a:r>
            <a:r>
              <a:rPr lang="zh-CN" altLang="en-US" sz="2000" b="1" dirty="0" smtClean="0"/>
              <a:t>加上</a:t>
            </a:r>
            <a:r>
              <a:rPr lang="en-US" altLang="zh-CN" sz="2000" b="1" dirty="0" smtClean="0"/>
              <a:t>10</a:t>
            </a:r>
            <a:r>
              <a:rPr lang="zh-CN" altLang="en-US" sz="2000" b="1" dirty="0" smtClean="0"/>
              <a:t>月份的天数</a:t>
            </a:r>
          </a:p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case</a:t>
            </a:r>
            <a:r>
              <a:rPr lang="en-US" altLang="zh-CN" sz="2000" b="1" dirty="0" smtClean="0"/>
              <a:t> 10: days+=30;	//</a:t>
            </a:r>
            <a:r>
              <a:rPr lang="zh-CN" altLang="en-US" sz="2000" b="1" dirty="0" smtClean="0"/>
              <a:t>加上</a:t>
            </a:r>
            <a:r>
              <a:rPr lang="en-US" altLang="zh-CN" sz="2000" b="1" dirty="0" smtClean="0"/>
              <a:t>9</a:t>
            </a:r>
            <a:r>
              <a:rPr lang="zh-CN" altLang="en-US" sz="2000" b="1" dirty="0" smtClean="0"/>
              <a:t>月份的天数</a:t>
            </a:r>
          </a:p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case</a:t>
            </a:r>
            <a:r>
              <a:rPr lang="en-US" altLang="zh-CN" sz="2000" b="1" dirty="0" smtClean="0"/>
              <a:t> 9:   days+=31;	//</a:t>
            </a:r>
            <a:r>
              <a:rPr lang="zh-CN" altLang="en-US" sz="2000" b="1" dirty="0" smtClean="0"/>
              <a:t>加上</a:t>
            </a:r>
            <a:r>
              <a:rPr lang="en-US" altLang="zh-CN" sz="2000" b="1" dirty="0" smtClean="0"/>
              <a:t>8</a:t>
            </a:r>
            <a:r>
              <a:rPr lang="zh-CN" altLang="en-US" sz="2000" b="1" dirty="0" smtClean="0"/>
              <a:t>月份的天数</a:t>
            </a:r>
          </a:p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case</a:t>
            </a:r>
            <a:r>
              <a:rPr lang="en-US" altLang="zh-CN" sz="2000" b="1" dirty="0" smtClean="0"/>
              <a:t> 8:   days+=31;	//</a:t>
            </a:r>
            <a:r>
              <a:rPr lang="zh-CN" altLang="en-US" sz="2000" b="1" dirty="0" smtClean="0"/>
              <a:t>加上</a:t>
            </a:r>
            <a:r>
              <a:rPr lang="en-US" altLang="zh-CN" sz="2000" b="1" dirty="0" smtClean="0"/>
              <a:t>7</a:t>
            </a:r>
            <a:r>
              <a:rPr lang="zh-CN" altLang="en-US" sz="2000" b="1" dirty="0" smtClean="0"/>
              <a:t>月份的天数</a:t>
            </a:r>
          </a:p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case</a:t>
            </a:r>
            <a:r>
              <a:rPr lang="en-US" altLang="zh-CN" sz="2000" b="1" dirty="0" smtClean="0"/>
              <a:t> 7:   days+=30;	//</a:t>
            </a:r>
            <a:r>
              <a:rPr lang="zh-CN" altLang="en-US" sz="2000" b="1" dirty="0" smtClean="0"/>
              <a:t>加上</a:t>
            </a:r>
            <a:r>
              <a:rPr lang="en-US" altLang="zh-CN" sz="2000" b="1" dirty="0" smtClean="0"/>
              <a:t>6</a:t>
            </a:r>
            <a:r>
              <a:rPr lang="zh-CN" altLang="en-US" sz="2000" b="1" dirty="0" smtClean="0"/>
              <a:t>月份的天数</a:t>
            </a:r>
          </a:p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case</a:t>
            </a:r>
            <a:r>
              <a:rPr lang="en-US" altLang="zh-CN" sz="2000" b="1" dirty="0" smtClean="0"/>
              <a:t> 6:   days+=31;	//</a:t>
            </a:r>
            <a:r>
              <a:rPr lang="zh-CN" altLang="en-US" sz="2000" b="1" dirty="0" smtClean="0"/>
              <a:t>加上</a:t>
            </a:r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月份的天数</a:t>
            </a:r>
          </a:p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case</a:t>
            </a:r>
            <a:r>
              <a:rPr lang="en-US" altLang="zh-CN" sz="2000" b="1" dirty="0" smtClean="0"/>
              <a:t> 5:   days+=30;	//</a:t>
            </a:r>
            <a:r>
              <a:rPr lang="zh-CN" altLang="en-US" sz="2000" b="1" dirty="0" smtClean="0"/>
              <a:t>加上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月份的天数</a:t>
            </a:r>
          </a:p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case</a:t>
            </a:r>
            <a:r>
              <a:rPr lang="en-US" altLang="zh-CN" sz="2000" b="1" dirty="0" smtClean="0"/>
              <a:t> 4:   days+=31;	//</a:t>
            </a:r>
            <a:r>
              <a:rPr lang="zh-CN" altLang="en-US" sz="2000" b="1" dirty="0" smtClean="0"/>
              <a:t>加上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月份的天数</a:t>
            </a:r>
          </a:p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case</a:t>
            </a:r>
            <a:r>
              <a:rPr lang="en-US" altLang="zh-CN" sz="2000" b="1" dirty="0" smtClean="0"/>
              <a:t> 3:   days+=29;	//</a:t>
            </a:r>
            <a:r>
              <a:rPr lang="zh-CN" altLang="en-US" sz="2000" b="1" dirty="0" smtClean="0"/>
              <a:t>加上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月份的天数</a:t>
            </a:r>
          </a:p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case</a:t>
            </a:r>
            <a:r>
              <a:rPr lang="en-US" altLang="zh-CN" sz="2000" b="1" dirty="0" smtClean="0"/>
              <a:t> 2:   days+=31;	//</a:t>
            </a:r>
            <a:r>
              <a:rPr lang="zh-CN" altLang="en-US" sz="2000" b="1" dirty="0" smtClean="0"/>
              <a:t>加上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月份的天数</a:t>
            </a:r>
          </a:p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case</a:t>
            </a:r>
            <a:r>
              <a:rPr lang="en-US" altLang="zh-CN" sz="2000" b="1" dirty="0" smtClean="0"/>
              <a:t> 1:   days+=date;	//</a:t>
            </a:r>
            <a:r>
              <a:rPr lang="zh-CN" altLang="en-US" sz="2000" b="1" dirty="0" smtClean="0"/>
              <a:t>加上日期数</a:t>
            </a:r>
            <a:r>
              <a:rPr lang="en-US" altLang="zh-CN" sz="2000" b="1" dirty="0" smtClean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82849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switch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的总结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适用于有分支较多的场合，可提高代码可读性。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只能对整数和字符类型使用。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只能判断表达式是否相等，不能判断不等、大于和小于。</a:t>
            </a:r>
            <a:endParaRPr kumimoji="1" lang="en-US" altLang="zh-CN" sz="3200" dirty="0" smtClean="0"/>
          </a:p>
          <a:p>
            <a:r>
              <a:rPr kumimoji="1" lang="en-US" altLang="zh-CN" sz="3200" dirty="0" smtClean="0"/>
              <a:t>case</a:t>
            </a:r>
            <a:r>
              <a:rPr kumimoji="1" lang="zh-CN" altLang="en-US" sz="3200" dirty="0" smtClean="0"/>
              <a:t>后的表达式只能是常量表达式。</a:t>
            </a:r>
          </a:p>
          <a:p>
            <a:r>
              <a:rPr kumimoji="1" lang="en-US" altLang="zh-CN" sz="3200" dirty="0" smtClean="0"/>
              <a:t>break</a:t>
            </a:r>
            <a:r>
              <a:rPr kumimoji="1" lang="zh-CN" altLang="en-US" sz="3200" dirty="0" smtClean="0"/>
              <a:t>语句的使用请务必注意。</a:t>
            </a:r>
            <a:endParaRPr kumimoji="1" lang="en-US" altLang="zh-CN" sz="3200" dirty="0" smtClean="0"/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289705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算法表达（流程图）与控制结构</a:t>
            </a:r>
            <a:endParaRPr lang="zh-CN" altLang="en-US" sz="4000" dirty="0"/>
          </a:p>
        </p:txBody>
      </p:sp>
      <p:graphicFrame>
        <p:nvGraphicFramePr>
          <p:cNvPr id="19458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591665"/>
              </p:ext>
            </p:extLst>
          </p:nvPr>
        </p:nvGraphicFramePr>
        <p:xfrm>
          <a:off x="1346359" y="2413000"/>
          <a:ext cx="6663108" cy="425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r:id="rId3" imgW="4543044" imgH="2903982" progId="Visio.Drawing.6">
                  <p:embed/>
                </p:oleObj>
              </mc:Choice>
              <mc:Fallback>
                <p:oleObj r:id="rId3" imgW="4543044" imgH="2903982" progId="Visio.Drawing.6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359" y="2413000"/>
                        <a:ext cx="6663108" cy="42581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337733" y="1537202"/>
            <a:ext cx="767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 smtClean="0">
                <a:solidFill>
                  <a:schemeClr val="accent1"/>
                </a:solidFill>
                <a:latin typeface="+mj-ea"/>
                <a:ea typeface="+mj-ea"/>
              </a:rPr>
              <a:t>流程图用图形</a:t>
            </a:r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表示算法，直观形象，易于</a:t>
            </a:r>
            <a:r>
              <a:rPr lang="zh-CN" altLang="en-US" sz="2800" dirty="0" smtClean="0">
                <a:solidFill>
                  <a:schemeClr val="accent1"/>
                </a:solidFill>
                <a:latin typeface="+mj-ea"/>
                <a:ea typeface="+mj-ea"/>
              </a:rPr>
              <a:t>理解</a:t>
            </a:r>
            <a:r>
              <a:rPr lang="zh-CN" altLang="zh-CN" sz="2800" dirty="0">
                <a:solidFill>
                  <a:schemeClr val="accent1"/>
                </a:solidFill>
                <a:latin typeface="+mj-ea"/>
                <a:ea typeface="+mj-ea"/>
              </a:rPr>
              <a:t>。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2.4 </a:t>
            </a:r>
            <a:r>
              <a:rPr lang="zh-CN" altLang="en-US" dirty="0" smtClean="0">
                <a:solidFill>
                  <a:schemeClr val="tx2"/>
                </a:solidFill>
              </a:rPr>
              <a:t>循环结构程序设计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654448"/>
              </p:ext>
            </p:extLst>
          </p:nvPr>
        </p:nvGraphicFramePr>
        <p:xfrm>
          <a:off x="982133" y="1478280"/>
          <a:ext cx="7704667" cy="4556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44526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循环语句的控制模式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循环语句是实现绝大部分算法的基础，是必须重点掌握的内容。</a:t>
            </a:r>
            <a:endParaRPr lang="en-US" altLang="zh-CN" dirty="0" smtClean="0"/>
          </a:p>
          <a:p>
            <a:r>
              <a:rPr lang="zh-CN" altLang="en-US" dirty="0" smtClean="0"/>
              <a:t>循环语句的种类多样，但任何循环都离不开核心的三个要素。</a:t>
            </a:r>
            <a:endParaRPr lang="en-US" altLang="zh-CN" dirty="0" smtClean="0"/>
          </a:p>
          <a:p>
            <a:pPr lvl="1">
              <a:buSzPct val="80000"/>
              <a:buFont typeface="Wingdings" pitchFamily="2" charset="2"/>
              <a:buChar char="ü"/>
            </a:pPr>
            <a:r>
              <a:rPr lang="zh-CN" altLang="en-US" dirty="0" smtClean="0"/>
              <a:t>循环的初始条件：循环从何处开始</a:t>
            </a:r>
            <a:endParaRPr lang="en-US" altLang="zh-CN" dirty="0" smtClean="0"/>
          </a:p>
          <a:p>
            <a:pPr lvl="1">
              <a:buSzPct val="80000"/>
              <a:buFont typeface="Wingdings" pitchFamily="2" charset="2"/>
              <a:buChar char="ü"/>
            </a:pPr>
            <a:r>
              <a:rPr lang="zh-CN" altLang="en-US" dirty="0" smtClean="0"/>
              <a:t>循环的维持条件：维持循环进行的判断条件</a:t>
            </a:r>
            <a:endParaRPr lang="en-US" altLang="zh-CN" dirty="0" smtClean="0"/>
          </a:p>
          <a:p>
            <a:pPr lvl="1">
              <a:buSzPct val="80000"/>
              <a:buFont typeface="Wingdings" pitchFamily="2" charset="2"/>
              <a:buChar char="ü"/>
            </a:pPr>
            <a:r>
              <a:rPr lang="zh-CN" altLang="en-US" dirty="0" smtClean="0"/>
              <a:t>循环的修正条件：保证循环可以结束的关键</a:t>
            </a:r>
            <a:endParaRPr lang="en-US" altLang="zh-CN" dirty="0" smtClean="0"/>
          </a:p>
          <a:p>
            <a:pPr lvl="1">
              <a:buSzPct val="80000"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6572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循环语句的模式示例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676400"/>
            <a:ext cx="7918027" cy="4737100"/>
          </a:xfrm>
        </p:spPr>
        <p:txBody>
          <a:bodyPr>
            <a:noAutofit/>
          </a:bodyPr>
          <a:lstStyle/>
          <a:p>
            <a:r>
              <a:rPr lang="zh-CN" altLang="en-US" sz="4400" dirty="0" smtClean="0"/>
              <a:t>以求解</a:t>
            </a:r>
            <a:r>
              <a:rPr lang="en-US" altLang="zh-CN" sz="4400" dirty="0" smtClean="0"/>
              <a:t>1</a:t>
            </a:r>
            <a:r>
              <a:rPr lang="zh-CN" altLang="en-US" sz="4400" dirty="0" smtClean="0"/>
              <a:t>到</a:t>
            </a:r>
            <a:r>
              <a:rPr lang="en-US" altLang="zh-CN" sz="4400" dirty="0" smtClean="0"/>
              <a:t>100</a:t>
            </a:r>
            <a:r>
              <a:rPr lang="zh-CN" altLang="en-US" sz="4400" dirty="0" smtClean="0"/>
              <a:t>的和为例，</a:t>
            </a:r>
            <a:r>
              <a:rPr lang="en-US" altLang="zh-CN" sz="4400" dirty="0" err="1" smtClean="0"/>
              <a:t>i</a:t>
            </a:r>
            <a:r>
              <a:rPr lang="zh-CN" altLang="en-US" sz="4400" dirty="0" smtClean="0"/>
              <a:t>为循环变量。</a:t>
            </a:r>
            <a:endParaRPr lang="en-US" altLang="zh-CN" sz="4400" dirty="0" smtClean="0"/>
          </a:p>
          <a:p>
            <a:pPr lvl="1">
              <a:buSzPct val="80000"/>
              <a:buFont typeface="Wingdings" pitchFamily="2" charset="2"/>
              <a:buChar char="ü"/>
            </a:pPr>
            <a:r>
              <a:rPr lang="zh-CN" altLang="en-US" sz="4000" dirty="0" smtClean="0"/>
              <a:t>循环的初始条件：</a:t>
            </a:r>
            <a:r>
              <a:rPr lang="en-US" altLang="zh-CN" sz="4000" dirty="0" err="1" smtClean="0"/>
              <a:t>i</a:t>
            </a:r>
            <a:r>
              <a:rPr lang="en-US" altLang="zh-CN" sz="4000" dirty="0" smtClean="0"/>
              <a:t>=1</a:t>
            </a:r>
          </a:p>
          <a:p>
            <a:pPr lvl="1">
              <a:buSzPct val="80000"/>
              <a:buFont typeface="Wingdings" pitchFamily="2" charset="2"/>
              <a:buChar char="ü"/>
            </a:pPr>
            <a:r>
              <a:rPr lang="zh-CN" altLang="en-US" sz="4000" dirty="0" smtClean="0"/>
              <a:t>循环的维持条件：</a:t>
            </a:r>
            <a:r>
              <a:rPr lang="en-US" altLang="zh-CN" sz="4000" dirty="0" err="1" smtClean="0"/>
              <a:t>i</a:t>
            </a:r>
            <a:r>
              <a:rPr lang="en-US" altLang="zh-CN" sz="4000" dirty="0" smtClean="0"/>
              <a:t>&lt;=100</a:t>
            </a:r>
          </a:p>
          <a:p>
            <a:pPr lvl="1">
              <a:buSzPct val="80000"/>
              <a:buFont typeface="Wingdings" pitchFamily="2" charset="2"/>
              <a:buChar char="ü"/>
            </a:pPr>
            <a:r>
              <a:rPr lang="zh-CN" altLang="en-US" sz="4000" dirty="0" smtClean="0"/>
              <a:t>循环的修正条件：</a:t>
            </a:r>
            <a:r>
              <a:rPr lang="en-US" altLang="zh-CN" sz="4000" dirty="0" err="1" smtClean="0"/>
              <a:t>i</a:t>
            </a:r>
            <a:r>
              <a:rPr lang="en-US" altLang="zh-CN" sz="4000" dirty="0" smtClean="0"/>
              <a:t>++</a:t>
            </a:r>
          </a:p>
          <a:p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03726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循环结构</a:t>
            </a:r>
            <a:r>
              <a:rPr lang="en-US" altLang="zh-CN" dirty="0" smtClean="0"/>
              <a:t>——while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altLang="zh-CN" b="1" dirty="0" smtClean="0">
                <a:solidFill>
                  <a:srgbClr val="0000FF"/>
                </a:solidFill>
              </a:rPr>
              <a:t>while</a:t>
            </a:r>
            <a:r>
              <a:rPr lang="zh-CN" altLang="en-US" b="1" dirty="0" smtClean="0"/>
              <a:t>语句也称为当循环。</a:t>
            </a:r>
            <a:endParaRPr lang="en-US" altLang="zh-CN" b="1" dirty="0" smtClean="0"/>
          </a:p>
          <a:p>
            <a:pPr algn="just" fontAlgn="base"/>
            <a:r>
              <a:rPr lang="zh-CN" altLang="en-US" sz="3200" b="1" dirty="0" smtClean="0">
                <a:solidFill>
                  <a:srgbClr val="006600"/>
                </a:solidFill>
              </a:rPr>
              <a:t>语法：</a:t>
            </a:r>
          </a:p>
          <a:p>
            <a:pPr fontAlgn="base">
              <a:buNone/>
            </a:pPr>
            <a:r>
              <a:rPr lang="en-US" altLang="zh-CN" b="1" dirty="0" smtClean="0">
                <a:solidFill>
                  <a:schemeClr val="tx2"/>
                </a:solidFill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while</a:t>
            </a:r>
            <a:r>
              <a:rPr lang="en-US" altLang="zh-CN" b="1" dirty="0" smtClean="0">
                <a:solidFill>
                  <a:schemeClr val="tx2"/>
                </a:solidFill>
              </a:rPr>
              <a:t> (</a:t>
            </a:r>
            <a:r>
              <a:rPr lang="zh-CN" altLang="en-US" b="1" dirty="0" smtClean="0">
                <a:solidFill>
                  <a:schemeClr val="tx2"/>
                </a:solidFill>
              </a:rPr>
              <a:t>表达式</a:t>
            </a:r>
            <a:r>
              <a:rPr lang="en-US" altLang="zh-CN" b="1" dirty="0" smtClean="0">
                <a:solidFill>
                  <a:schemeClr val="tx2"/>
                </a:solidFill>
              </a:rPr>
              <a:t>)</a:t>
            </a:r>
          </a:p>
          <a:p>
            <a:pPr fontAlgn="base">
              <a:buNone/>
            </a:pPr>
            <a:r>
              <a:rPr lang="en-US" altLang="zh-CN" b="1" dirty="0" smtClean="0">
                <a:solidFill>
                  <a:schemeClr val="tx2"/>
                </a:solidFill>
              </a:rPr>
              <a:t>		</a:t>
            </a:r>
            <a:r>
              <a:rPr lang="zh-CN" altLang="en-US" b="1" dirty="0" smtClean="0">
                <a:solidFill>
                  <a:schemeClr val="tx2"/>
                </a:solidFill>
              </a:rPr>
              <a:t>循环体语句； 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algn="just" fontAlgn="base"/>
            <a:r>
              <a:rPr lang="zh-CN" altLang="en-US" sz="3200" b="1" dirty="0" smtClean="0">
                <a:solidFill>
                  <a:srgbClr val="006600"/>
                </a:solidFill>
              </a:rPr>
              <a:t>解释：</a:t>
            </a:r>
            <a:r>
              <a:rPr lang="zh-CN" altLang="en-US" b="1" dirty="0" smtClean="0">
                <a:solidFill>
                  <a:schemeClr val="tx2"/>
                </a:solidFill>
              </a:rPr>
              <a:t>当表达式值为</a:t>
            </a:r>
            <a:r>
              <a:rPr lang="en-US" altLang="zh-CN" b="1" dirty="0" smtClean="0">
                <a:solidFill>
                  <a:srgbClr val="0000FF"/>
                </a:solidFill>
              </a:rPr>
              <a:t>true</a:t>
            </a:r>
            <a:r>
              <a:rPr lang="zh-CN" altLang="en-US" b="1" dirty="0" smtClean="0">
                <a:solidFill>
                  <a:schemeClr val="tx2"/>
                </a:solidFill>
              </a:rPr>
              <a:t>的时候，重复运行循环体语句，然后再判断表达式的值，直到为</a:t>
            </a:r>
            <a:r>
              <a:rPr lang="en-US" altLang="zh-CN" b="1" dirty="0" smtClean="0">
                <a:solidFill>
                  <a:srgbClr val="0000FF"/>
                </a:solidFill>
              </a:rPr>
              <a:t>false</a:t>
            </a:r>
            <a:r>
              <a:rPr lang="zh-CN" altLang="en-US" b="1" dirty="0" smtClean="0">
                <a:solidFill>
                  <a:schemeClr val="tx2"/>
                </a:solidFill>
              </a:rPr>
              <a:t>时语句结束。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1205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算法示例：求解</a:t>
            </a:r>
            <a:r>
              <a:rPr lang="en-US" altLang="zh-CN" dirty="0" smtClean="0"/>
              <a:t>1-100</a:t>
            </a:r>
            <a:r>
              <a:rPr lang="zh-CN" altLang="en-US" dirty="0" smtClean="0"/>
              <a:t>的和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const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n=100; //</a:t>
            </a:r>
            <a:r>
              <a:rPr lang="zh-CN" altLang="en-US" b="1" dirty="0" smtClean="0"/>
              <a:t>用常变量利于修改程序</a:t>
            </a:r>
          </a:p>
          <a:p>
            <a:pPr>
              <a:buNone/>
            </a:pPr>
            <a:r>
              <a:rPr lang="zh-CN" altLang="en-US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=1,sum=0;//</a:t>
            </a:r>
            <a:r>
              <a:rPr lang="zh-CN" altLang="en-US" b="1" dirty="0" smtClean="0"/>
              <a:t>循环初始条件</a:t>
            </a:r>
          </a:p>
          <a:p>
            <a:pPr>
              <a:buNone/>
            </a:pPr>
            <a:r>
              <a:rPr lang="zh-CN" altLang="en-US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while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&lt;=n) //</a:t>
            </a:r>
            <a:r>
              <a:rPr lang="zh-CN" altLang="en-US" b="1" dirty="0" smtClean="0"/>
              <a:t>循环入口条件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{</a:t>
            </a:r>
          </a:p>
          <a:p>
            <a:pPr>
              <a:buNone/>
            </a:pPr>
            <a:r>
              <a:rPr lang="en-US" altLang="zh-CN" b="1" dirty="0" smtClean="0"/>
              <a:t>			 sum+=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; //</a:t>
            </a:r>
            <a:r>
              <a:rPr lang="zh-CN" altLang="en-US" b="1" dirty="0" smtClean="0"/>
              <a:t>循环体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	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++;	//</a:t>
            </a:r>
            <a:r>
              <a:rPr lang="zh-CN" altLang="en-US" b="1" dirty="0" smtClean="0"/>
              <a:t>循环修正条件</a:t>
            </a:r>
          </a:p>
          <a:p>
            <a:pPr>
              <a:buNone/>
            </a:pPr>
            <a:r>
              <a:rPr lang="en-US" altLang="zh-CN" b="1" dirty="0" smtClean="0"/>
              <a:t>	}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&lt;&lt;"sum="&lt;&lt;sum&lt;&lt;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03320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算法讨论：求解</a:t>
            </a:r>
            <a:r>
              <a:rPr lang="en-US" altLang="zh-CN" dirty="0" smtClean="0"/>
              <a:t>1-100</a:t>
            </a:r>
            <a:r>
              <a:rPr lang="zh-CN" altLang="en-US" dirty="0" smtClean="0"/>
              <a:t>的和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、上述代码结束之后，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的值为多少？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答：</a:t>
            </a:r>
            <a:r>
              <a:rPr lang="en-US" altLang="zh-CN" dirty="0" smtClean="0"/>
              <a:t>101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、如果忘记写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后面的大括号，后果是？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答：程序会陷入死循环，因为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无变化。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、如果忘记写</a:t>
            </a:r>
            <a:r>
              <a:rPr lang="en-US" altLang="zh-CN" dirty="0" smtClean="0"/>
              <a:t>sum=0</a:t>
            </a:r>
            <a:r>
              <a:rPr lang="zh-CN" altLang="en-US" dirty="0" smtClean="0"/>
              <a:t>，后果是？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答：结果为随机数。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7612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算法变化：求解</a:t>
            </a:r>
            <a:r>
              <a:rPr lang="en-US" altLang="zh-CN" dirty="0" smtClean="0"/>
              <a:t>1-100</a:t>
            </a:r>
            <a:r>
              <a:rPr lang="zh-CN" altLang="en-US" dirty="0" smtClean="0"/>
              <a:t>的和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const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n=100; //</a:t>
            </a:r>
            <a:r>
              <a:rPr lang="zh-CN" altLang="en-US" b="1" dirty="0" smtClean="0"/>
              <a:t>用常变量利于修改程序</a:t>
            </a:r>
          </a:p>
          <a:p>
            <a:pPr>
              <a:buNone/>
            </a:pPr>
            <a:r>
              <a:rPr lang="zh-CN" altLang="en-US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=1,sum=0;//</a:t>
            </a:r>
            <a:r>
              <a:rPr lang="zh-CN" altLang="en-US" b="1" dirty="0" smtClean="0"/>
              <a:t>循环初始条件</a:t>
            </a:r>
          </a:p>
          <a:p>
            <a:pPr>
              <a:buNone/>
            </a:pPr>
            <a:r>
              <a:rPr lang="zh-CN" altLang="en-US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while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++&lt;=n) //</a:t>
            </a:r>
            <a:r>
              <a:rPr lang="zh-CN" altLang="en-US" b="1" dirty="0" smtClean="0"/>
              <a:t>循环入口条件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	 sum+=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; //</a:t>
            </a:r>
            <a:r>
              <a:rPr lang="zh-CN" altLang="en-US" b="1" dirty="0" smtClean="0"/>
              <a:t>循环体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&lt;&lt;"sum="&lt;&lt;sum&lt;&lt;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 "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=" &lt;&lt;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答案：</a:t>
            </a:r>
            <a:r>
              <a:rPr lang="en-US" altLang="zh-CN" b="1" dirty="0" smtClean="0"/>
              <a:t>sum=5150,i=102</a:t>
            </a:r>
          </a:p>
        </p:txBody>
      </p:sp>
    </p:spTree>
    <p:extLst>
      <p:ext uri="{BB962C8B-B14F-4D97-AF65-F5344CB8AC3E}">
        <p14:creationId xmlns:p14="http://schemas.microsoft.com/office/powerpoint/2010/main" val="8820978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算法变化：求解</a:t>
            </a:r>
            <a:r>
              <a:rPr lang="en-US" altLang="zh-CN" dirty="0" smtClean="0"/>
              <a:t>1-100</a:t>
            </a:r>
            <a:r>
              <a:rPr lang="zh-CN" altLang="en-US" dirty="0" smtClean="0"/>
              <a:t>的和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const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n=100; //</a:t>
            </a:r>
            <a:r>
              <a:rPr lang="zh-CN" altLang="en-US" b="1" dirty="0" smtClean="0"/>
              <a:t>用常变量利于修改程序</a:t>
            </a:r>
          </a:p>
          <a:p>
            <a:pPr>
              <a:buNone/>
            </a:pPr>
            <a:r>
              <a:rPr lang="zh-CN" altLang="en-US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=1,sum=0;//</a:t>
            </a:r>
            <a:r>
              <a:rPr lang="zh-CN" altLang="en-US" b="1" dirty="0" smtClean="0"/>
              <a:t>循环初始条件</a:t>
            </a:r>
          </a:p>
          <a:p>
            <a:pPr>
              <a:buNone/>
            </a:pPr>
            <a:r>
              <a:rPr lang="zh-CN" altLang="en-US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while</a:t>
            </a:r>
            <a:r>
              <a:rPr lang="en-US" altLang="zh-CN" b="1" dirty="0" smtClean="0"/>
              <a:t>(++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&lt;=n) //</a:t>
            </a:r>
            <a:r>
              <a:rPr lang="zh-CN" altLang="en-US" b="1" dirty="0" smtClean="0"/>
              <a:t>循环入口条件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	 sum+=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; //</a:t>
            </a:r>
            <a:r>
              <a:rPr lang="zh-CN" altLang="en-US" b="1" dirty="0" smtClean="0"/>
              <a:t>循环体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&lt;&lt;"sum="&lt;&lt;sum&lt;&lt;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 "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=" &lt;&lt;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答案：</a:t>
            </a:r>
            <a:r>
              <a:rPr lang="en-US" altLang="zh-CN" b="1" dirty="0" smtClean="0"/>
              <a:t>sum=5049,i=101</a:t>
            </a:r>
          </a:p>
        </p:txBody>
      </p:sp>
    </p:spTree>
    <p:extLst>
      <p:ext uri="{BB962C8B-B14F-4D97-AF65-F5344CB8AC3E}">
        <p14:creationId xmlns:p14="http://schemas.microsoft.com/office/powerpoint/2010/main" val="24830996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算法讨论：累加</a:t>
            </a:r>
            <a:r>
              <a:rPr lang="zh-CN" altLang="en-US" smtClean="0">
                <a:latin typeface="微软雅黑"/>
                <a:ea typeface="微软雅黑"/>
                <a:cs typeface="微软雅黑"/>
              </a:rPr>
              <a:t>模式的变化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243284"/>
              </p:ext>
            </p:extLst>
          </p:nvPr>
        </p:nvGraphicFramePr>
        <p:xfrm>
          <a:off x="1454573" y="1584960"/>
          <a:ext cx="7064587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2528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循环结构</a:t>
            </a:r>
            <a:r>
              <a:rPr lang="en-US" altLang="zh-CN" dirty="0" smtClean="0"/>
              <a:t>——do while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spcBef>
                <a:spcPct val="0"/>
              </a:spcBef>
            </a:pPr>
            <a:r>
              <a:rPr lang="en-US" altLang="zh-CN" b="1" dirty="0" smtClean="0"/>
              <a:t>do-while</a:t>
            </a:r>
            <a:r>
              <a:rPr lang="zh-CN" altLang="en-US" b="1" dirty="0" smtClean="0"/>
              <a:t>语句称为</a:t>
            </a:r>
            <a:r>
              <a:rPr lang="zh-CN" altLang="en-US" b="1" dirty="0" smtClean="0">
                <a:solidFill>
                  <a:schemeClr val="tx2"/>
                </a:solidFill>
              </a:rPr>
              <a:t>直到循环</a:t>
            </a:r>
            <a:r>
              <a:rPr lang="zh-CN" altLang="en-US" b="1" dirty="0" smtClean="0"/>
              <a:t>，格式为：</a:t>
            </a:r>
          </a:p>
          <a:p>
            <a:pPr fontAlgn="base"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do</a:t>
            </a:r>
            <a:r>
              <a:rPr lang="en-US" altLang="zh-CN" b="1" dirty="0" smtClean="0">
                <a:solidFill>
                  <a:srgbClr val="000000"/>
                </a:solidFill>
              </a:rPr>
              <a:t>  </a:t>
            </a:r>
            <a:r>
              <a:rPr lang="zh-CN" altLang="en-US" b="1" dirty="0" smtClean="0">
                <a:solidFill>
                  <a:srgbClr val="000000"/>
                </a:solidFill>
              </a:rPr>
              <a:t>循环体语句  </a:t>
            </a:r>
          </a:p>
          <a:p>
            <a:pPr fontAlgn="base"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while</a:t>
            </a:r>
            <a:r>
              <a:rPr lang="en-US" altLang="zh-CN" b="1" dirty="0" smtClean="0">
                <a:solidFill>
                  <a:srgbClr val="000000"/>
                </a:solidFill>
              </a:rPr>
              <a:t>( </a:t>
            </a:r>
            <a:r>
              <a:rPr lang="zh-CN" altLang="en-US" b="1" dirty="0" smtClean="0">
                <a:solidFill>
                  <a:srgbClr val="000000"/>
                </a:solidFill>
              </a:rPr>
              <a:t>表达式 </a:t>
            </a:r>
            <a:r>
              <a:rPr lang="en-US" altLang="zh-CN" b="1" dirty="0" smtClean="0">
                <a:solidFill>
                  <a:srgbClr val="000000"/>
                </a:solidFill>
              </a:rPr>
              <a:t>);</a:t>
            </a:r>
            <a:r>
              <a:rPr lang="en-US" altLang="zh-CN" b="1" dirty="0" smtClean="0">
                <a:solidFill>
                  <a:srgbClr val="663300"/>
                </a:solidFill>
              </a:rPr>
              <a:t> </a:t>
            </a:r>
          </a:p>
          <a:p>
            <a:pPr algn="just" fontAlgn="base">
              <a:spcBef>
                <a:spcPct val="0"/>
              </a:spcBef>
            </a:pPr>
            <a:r>
              <a:rPr lang="en-US" altLang="zh-CN" b="1" dirty="0" smtClean="0"/>
              <a:t>do-while</a:t>
            </a:r>
            <a:r>
              <a:rPr lang="zh-CN" altLang="en-US" b="1" dirty="0" smtClean="0"/>
              <a:t>语句至少执行一次循环体后再判断循环条件是否满足；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	while</a:t>
            </a:r>
            <a:r>
              <a:rPr lang="zh-CN" altLang="en-US" b="1" dirty="0" smtClean="0"/>
              <a:t>语句先判断条件是否满足，然后才执行循环体，可能一次也不执行。</a:t>
            </a:r>
            <a:endParaRPr lang="en-US" altLang="zh-CN" b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solidFill>
                  <a:srgbClr val="663300"/>
                </a:solidFill>
              </a:rPr>
              <a:t>	</a:t>
            </a:r>
            <a:r>
              <a:rPr lang="zh-CN" altLang="en-US" b="1" i="1" dirty="0" smtClean="0">
                <a:solidFill>
                  <a:srgbClr val="663300"/>
                </a:solidFill>
              </a:rPr>
              <a:t>提示：</a:t>
            </a:r>
            <a:r>
              <a:rPr lang="en-US" altLang="zh-CN" b="1" i="1" dirty="0" smtClean="0">
                <a:solidFill>
                  <a:srgbClr val="663300"/>
                </a:solidFill>
              </a:rPr>
              <a:t>while</a:t>
            </a:r>
            <a:r>
              <a:rPr lang="zh-CN" altLang="en-US" b="1" i="1" dirty="0" smtClean="0">
                <a:solidFill>
                  <a:srgbClr val="663300"/>
                </a:solidFill>
              </a:rPr>
              <a:t>表达式的后面必须写分号！</a:t>
            </a:r>
            <a:endParaRPr lang="en-US" altLang="zh-CN" b="1" i="1" dirty="0" smtClean="0">
              <a:solidFill>
                <a:srgbClr val="6633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436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基本控制结构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程序设计中，</a:t>
            </a:r>
            <a:r>
              <a:rPr lang="zh-CN" altLang="en-US" b="1" dirty="0" smtClean="0">
                <a:latin typeface="宋体" pitchFamily="2" charset="-122"/>
              </a:rPr>
              <a:t>基本逻辑控制规则</a:t>
            </a:r>
            <a:r>
              <a:rPr lang="zh-CN" altLang="en-US" dirty="0" smtClean="0">
                <a:latin typeface="宋体" pitchFamily="2" charset="-122"/>
              </a:rPr>
              <a:t>一般是顺序、分支、循环和递归（</a:t>
            </a:r>
            <a:r>
              <a:rPr lang="en-US" altLang="zh-CN" dirty="0" smtClean="0">
                <a:latin typeface="宋体" pitchFamily="2" charset="-122"/>
              </a:rPr>
              <a:t>*</a:t>
            </a:r>
            <a:r>
              <a:rPr lang="zh-CN" altLang="en-US" dirty="0" smtClean="0">
                <a:latin typeface="宋体" pitchFamily="2" charset="-122"/>
              </a:rPr>
              <a:t>）四种，对这四种逻辑控制规则的灵活应用就产生了各种各样的程序。</a:t>
            </a:r>
            <a:r>
              <a:rPr lang="zh-CN" altLang="en-US" dirty="0" smtClean="0"/>
              <a:t> </a:t>
            </a:r>
          </a:p>
          <a:p>
            <a:r>
              <a:rPr lang="zh-CN" altLang="en-US" dirty="0" smtClean="0"/>
              <a:t>已经经过证明，任何复杂的逻辑都可以用基本控制结构的组合来完成。</a:t>
            </a:r>
            <a:endParaRPr lang="en-US" altLang="zh-CN" dirty="0" smtClean="0"/>
          </a:p>
          <a:p>
            <a:r>
              <a:rPr lang="zh-CN" altLang="en-US" dirty="0" smtClean="0"/>
              <a:t>本章的任务：掌握分支和循环结构的编写规则的，并掌握相关常用基本算法。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算法示例：求解</a:t>
            </a:r>
            <a:r>
              <a:rPr lang="en-US" altLang="zh-CN" dirty="0" smtClean="0"/>
              <a:t>1-100</a:t>
            </a:r>
            <a:r>
              <a:rPr lang="zh-CN" altLang="en-US" dirty="0" smtClean="0"/>
              <a:t>的和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const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n=100; //</a:t>
            </a:r>
            <a:r>
              <a:rPr lang="zh-CN" altLang="en-US" b="1" dirty="0" smtClean="0"/>
              <a:t>用常变量利于修改程序</a:t>
            </a:r>
          </a:p>
          <a:p>
            <a:pPr>
              <a:buNone/>
            </a:pPr>
            <a:r>
              <a:rPr lang="zh-CN" altLang="en-US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=1,sum=0;//</a:t>
            </a:r>
            <a:r>
              <a:rPr lang="zh-CN" altLang="en-US" b="1" dirty="0" smtClean="0"/>
              <a:t>循环初始条件</a:t>
            </a:r>
          </a:p>
          <a:p>
            <a:pPr>
              <a:buNone/>
            </a:pPr>
            <a:r>
              <a:rPr lang="zh-CN" altLang="en-US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do</a:t>
            </a:r>
          </a:p>
          <a:p>
            <a:pPr>
              <a:buNone/>
            </a:pPr>
            <a:r>
              <a:rPr lang="en-US" altLang="zh-CN" b="1" dirty="0" smtClean="0"/>
              <a:t>	{</a:t>
            </a:r>
          </a:p>
          <a:p>
            <a:pPr>
              <a:buNone/>
            </a:pPr>
            <a:r>
              <a:rPr lang="en-US" altLang="zh-CN" b="1" dirty="0" smtClean="0"/>
              <a:t>			 sum+=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; //</a:t>
            </a:r>
            <a:r>
              <a:rPr lang="zh-CN" altLang="en-US" b="1" dirty="0" smtClean="0"/>
              <a:t>循环体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	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++;	//</a:t>
            </a:r>
            <a:r>
              <a:rPr lang="zh-CN" altLang="en-US" b="1" dirty="0" smtClean="0"/>
              <a:t>循环修正条件</a:t>
            </a:r>
          </a:p>
          <a:p>
            <a:pPr>
              <a:buNone/>
            </a:pPr>
            <a:r>
              <a:rPr lang="en-US" altLang="zh-CN" b="1" dirty="0" smtClean="0"/>
              <a:t>	}</a:t>
            </a:r>
            <a:r>
              <a:rPr lang="en-US" altLang="zh-CN" b="1" dirty="0" smtClean="0">
                <a:solidFill>
                  <a:srgbClr val="0000FF"/>
                </a:solidFill>
              </a:rPr>
              <a:t> while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&lt;=n); //</a:t>
            </a:r>
            <a:r>
              <a:rPr lang="zh-CN" altLang="en-US" b="1" dirty="0" smtClean="0"/>
              <a:t>循环入口条件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&lt;&lt;"sum="&lt;&lt;sum&lt;&lt;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503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算法变化：求解</a:t>
            </a:r>
            <a:r>
              <a:rPr lang="en-US" altLang="zh-CN" dirty="0" smtClean="0"/>
              <a:t>1-100</a:t>
            </a:r>
            <a:r>
              <a:rPr lang="zh-CN" altLang="en-US" dirty="0" smtClean="0"/>
              <a:t>的和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const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n=100; //</a:t>
            </a:r>
            <a:r>
              <a:rPr lang="zh-CN" altLang="en-US" b="1" dirty="0" smtClean="0"/>
              <a:t>用常变量利于修改程序</a:t>
            </a:r>
          </a:p>
          <a:p>
            <a:pPr>
              <a:buNone/>
            </a:pPr>
            <a:r>
              <a:rPr lang="zh-CN" altLang="en-US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=1,sum=0;//</a:t>
            </a:r>
            <a:r>
              <a:rPr lang="zh-CN" altLang="en-US" b="1" dirty="0" smtClean="0"/>
              <a:t>循环初始条件</a:t>
            </a:r>
          </a:p>
          <a:p>
            <a:pPr>
              <a:buNone/>
            </a:pPr>
            <a:r>
              <a:rPr lang="zh-CN" altLang="en-US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do</a:t>
            </a:r>
          </a:p>
          <a:p>
            <a:pPr>
              <a:buNone/>
            </a:pPr>
            <a:r>
              <a:rPr lang="en-US" altLang="zh-CN" b="1" dirty="0" smtClean="0"/>
              <a:t>			sum+=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; //</a:t>
            </a:r>
            <a:r>
              <a:rPr lang="zh-CN" altLang="en-US" b="1" dirty="0" smtClean="0"/>
              <a:t>循环体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while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++&lt;=n); //</a:t>
            </a:r>
            <a:r>
              <a:rPr lang="zh-CN" altLang="en-US" b="1" dirty="0" smtClean="0"/>
              <a:t>循环入口条件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&lt;&lt;"sum="&lt;&lt;sum&lt;&lt;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  <a:endParaRPr lang="zh-CN" altLang="en-US" dirty="0" smtClean="0"/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&lt;&lt;"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="&lt;&lt;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答案：</a:t>
            </a:r>
            <a:r>
              <a:rPr lang="en-US" altLang="zh-CN" b="1" dirty="0" smtClean="0"/>
              <a:t>sum=5151,i=102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308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算法变化：求解</a:t>
            </a:r>
            <a:r>
              <a:rPr lang="en-US" altLang="zh-CN" dirty="0" smtClean="0"/>
              <a:t>1-100</a:t>
            </a:r>
            <a:r>
              <a:rPr lang="zh-CN" altLang="en-US" dirty="0" smtClean="0"/>
              <a:t>的和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const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n=100; //</a:t>
            </a:r>
            <a:r>
              <a:rPr lang="zh-CN" altLang="en-US" b="1" dirty="0" smtClean="0"/>
              <a:t>用常变量利于修改程序</a:t>
            </a:r>
          </a:p>
          <a:p>
            <a:pPr>
              <a:buNone/>
            </a:pPr>
            <a:r>
              <a:rPr lang="zh-CN" altLang="en-US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=1,sum=0;//</a:t>
            </a:r>
            <a:r>
              <a:rPr lang="zh-CN" altLang="en-US" b="1" dirty="0" smtClean="0"/>
              <a:t>循环初始条件</a:t>
            </a:r>
          </a:p>
          <a:p>
            <a:pPr>
              <a:buNone/>
            </a:pPr>
            <a:r>
              <a:rPr lang="zh-CN" altLang="en-US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do</a:t>
            </a:r>
          </a:p>
          <a:p>
            <a:pPr>
              <a:buNone/>
            </a:pPr>
            <a:r>
              <a:rPr lang="en-US" altLang="zh-CN" b="1" dirty="0" smtClean="0"/>
              <a:t>			sum+=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; //</a:t>
            </a:r>
            <a:r>
              <a:rPr lang="zh-CN" altLang="en-US" b="1" dirty="0" smtClean="0"/>
              <a:t>循环体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while</a:t>
            </a:r>
            <a:r>
              <a:rPr lang="en-US" altLang="zh-CN" b="1" dirty="0" smtClean="0"/>
              <a:t>(++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&lt;=n); //</a:t>
            </a:r>
            <a:r>
              <a:rPr lang="zh-CN" altLang="en-US" b="1" dirty="0" smtClean="0"/>
              <a:t>循环入口条件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&lt;&lt;"sum="&lt;&lt;sum&lt;&lt;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  <a:endParaRPr lang="zh-CN" altLang="en-US" dirty="0" smtClean="0"/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&lt;&lt;"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="&lt;&lt;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答案：</a:t>
            </a:r>
            <a:r>
              <a:rPr lang="en-US" altLang="zh-CN" b="1" dirty="0" smtClean="0"/>
              <a:t>sum=5050,i=101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4400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循环结构</a:t>
            </a:r>
            <a:r>
              <a:rPr lang="en-US" altLang="zh-CN" dirty="0" smtClean="0"/>
              <a:t>——for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altLang="zh-CN" dirty="0" smtClean="0">
                <a:solidFill>
                  <a:srgbClr val="0000FF"/>
                </a:solidFill>
              </a:rPr>
              <a:t>for</a:t>
            </a:r>
            <a:r>
              <a:rPr lang="zh-CN" altLang="en-US" dirty="0" smtClean="0"/>
              <a:t>循环语句的格式为：</a:t>
            </a:r>
          </a:p>
          <a:p>
            <a:pPr fontAlgn="base">
              <a:buNone/>
            </a:pPr>
            <a:r>
              <a:rPr lang="en-US" altLang="zh-CN" b="1" dirty="0" smtClean="0">
                <a:solidFill>
                  <a:schemeClr val="tx2"/>
                </a:solidFill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for</a:t>
            </a:r>
            <a:r>
              <a:rPr lang="en-US" altLang="zh-CN" b="1" dirty="0" smtClean="0">
                <a:solidFill>
                  <a:schemeClr val="tx2"/>
                </a:solidFill>
              </a:rPr>
              <a:t> ( </a:t>
            </a:r>
            <a:r>
              <a:rPr lang="zh-CN" altLang="en-US" b="1" dirty="0" smtClean="0">
                <a:solidFill>
                  <a:schemeClr val="tx2"/>
                </a:solidFill>
              </a:rPr>
              <a:t>表达式</a:t>
            </a:r>
            <a:r>
              <a:rPr lang="en-US" altLang="zh-CN" b="1" dirty="0" smtClean="0">
                <a:solidFill>
                  <a:schemeClr val="tx2"/>
                </a:solidFill>
              </a:rPr>
              <a:t>1;   </a:t>
            </a:r>
            <a:r>
              <a:rPr lang="zh-CN" altLang="en-US" b="1" dirty="0" smtClean="0">
                <a:solidFill>
                  <a:schemeClr val="tx2"/>
                </a:solidFill>
              </a:rPr>
              <a:t>表达式</a:t>
            </a:r>
            <a:r>
              <a:rPr lang="en-US" altLang="zh-CN" b="1" dirty="0" smtClean="0">
                <a:solidFill>
                  <a:schemeClr val="tx2"/>
                </a:solidFill>
              </a:rPr>
              <a:t>2;   </a:t>
            </a:r>
            <a:r>
              <a:rPr lang="zh-CN" altLang="en-US" b="1" dirty="0" smtClean="0">
                <a:solidFill>
                  <a:schemeClr val="tx2"/>
                </a:solidFill>
              </a:rPr>
              <a:t>表达式</a:t>
            </a:r>
            <a:r>
              <a:rPr lang="en-US" altLang="zh-CN" b="1" dirty="0" smtClean="0">
                <a:solidFill>
                  <a:schemeClr val="tx2"/>
                </a:solidFill>
              </a:rPr>
              <a:t>3  )  </a:t>
            </a:r>
          </a:p>
          <a:p>
            <a:pPr fontAlgn="base">
              <a:buNone/>
            </a:pPr>
            <a:r>
              <a:rPr lang="en-US" altLang="zh-CN" b="1" dirty="0" smtClean="0">
                <a:solidFill>
                  <a:schemeClr val="tx2"/>
                </a:solidFill>
              </a:rPr>
              <a:t>		</a:t>
            </a:r>
            <a:r>
              <a:rPr lang="zh-CN" altLang="en-US" b="1" dirty="0" smtClean="0">
                <a:solidFill>
                  <a:schemeClr val="tx2"/>
                </a:solidFill>
              </a:rPr>
              <a:t>循环体语句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algn="just" fontAlgn="base"/>
            <a:r>
              <a:rPr lang="en-US" altLang="zh-CN" dirty="0" smtClean="0">
                <a:solidFill>
                  <a:srgbClr val="0000FF"/>
                </a:solidFill>
              </a:rPr>
              <a:t>for</a:t>
            </a:r>
            <a:r>
              <a:rPr lang="zh-CN" altLang="en-US" dirty="0" smtClean="0"/>
              <a:t>语句的解释：首先执行表达式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；判断表达式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的真假，如果为真则执行循环体语句，然后执行表达式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；接着重复判断表达式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，直至表达式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为假则结束整个循环。</a:t>
            </a:r>
            <a:endParaRPr lang="zh-CN" altLang="en-US" dirty="0" smtClean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767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算法示例：求解</a:t>
            </a:r>
            <a:r>
              <a:rPr lang="en-US" altLang="zh-CN" dirty="0" smtClean="0"/>
              <a:t>1-100</a:t>
            </a:r>
            <a:r>
              <a:rPr lang="zh-CN" altLang="en-US" dirty="0" smtClean="0"/>
              <a:t>的和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/>
              <a:t>		const int n=100; //</a:t>
            </a:r>
            <a:r>
              <a:rPr lang="zh-CN" altLang="en-US" b="1" dirty="0" smtClean="0"/>
              <a:t>用常变量利于修改程序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	</a:t>
            </a:r>
            <a:r>
              <a:rPr lang="en-US" altLang="zh-CN" b="1" dirty="0" smtClean="0"/>
              <a:t>int </a:t>
            </a:r>
            <a:r>
              <a:rPr lang="en-US" altLang="zh-CN" b="1" dirty="0" err="1" smtClean="0"/>
              <a:t>i,sum</a:t>
            </a:r>
            <a:r>
              <a:rPr lang="en-US" altLang="zh-CN" b="1" dirty="0" smtClean="0"/>
              <a:t>=0;</a:t>
            </a:r>
            <a:endParaRPr lang="zh-CN" altLang="en-US" b="1" dirty="0" smtClean="0"/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	</a:t>
            </a:r>
            <a:r>
              <a:rPr lang="en-US" altLang="zh-CN" b="1" dirty="0" smtClean="0"/>
              <a:t>for(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=1;i&lt;=</a:t>
            </a:r>
            <a:r>
              <a:rPr lang="en-US" altLang="zh-CN" b="1" dirty="0" err="1" smtClean="0"/>
              <a:t>n;i</a:t>
            </a:r>
            <a:r>
              <a:rPr lang="en-US" altLang="zh-CN" b="1" dirty="0" smtClean="0"/>
              <a:t>++)</a:t>
            </a:r>
          </a:p>
          <a:p>
            <a:pPr>
              <a:buNone/>
            </a:pPr>
            <a:r>
              <a:rPr lang="en-US" altLang="zh-CN" b="1" dirty="0" smtClean="0"/>
              <a:t>			sum +=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&lt;&lt;sum&lt;&lt;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21010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语句的特点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for</a:t>
            </a:r>
            <a:r>
              <a:rPr lang="zh-CN" altLang="en-US" dirty="0" smtClean="0"/>
              <a:t>语句中直接有置初值和执行增量的功能，因此要比其他两种循环语句用法灵活。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for</a:t>
            </a:r>
            <a:r>
              <a:rPr lang="zh-CN" altLang="en-US" dirty="0" smtClean="0"/>
              <a:t>语句中的三个表达式的类型不限，而且都可以省略不写，但两个分号不能缺少！</a:t>
            </a:r>
            <a:endParaRPr lang="en-US" altLang="zh-CN" dirty="0" smtClean="0"/>
          </a:p>
          <a:p>
            <a:r>
              <a:rPr lang="zh-CN" altLang="en-US" dirty="0" smtClean="0"/>
              <a:t>如果省去表达式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，该值则默认为</a:t>
            </a:r>
            <a:r>
              <a:rPr lang="en-US" altLang="zh-CN" dirty="0" smtClean="0">
                <a:solidFill>
                  <a:srgbClr val="0000FF"/>
                </a:solidFill>
              </a:rPr>
              <a:t>true</a:t>
            </a:r>
            <a:r>
              <a:rPr lang="zh-CN" altLang="en-US" dirty="0" smtClean="0"/>
              <a:t>！此时必须用另外的方法来终止循环。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091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循环语句的选择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一般情况下，首选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语句，特别适合循环起点和终点值直接确定的情况。</a:t>
            </a:r>
            <a:endParaRPr lang="en-US" altLang="zh-CN" dirty="0" smtClean="0"/>
          </a:p>
          <a:p>
            <a:r>
              <a:rPr lang="zh-CN" altLang="en-US" dirty="0" smtClean="0"/>
              <a:t>如果终止条件不明确（如等待某键的输入），用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语句的效果更清晰。</a:t>
            </a:r>
            <a:endParaRPr lang="en-US" altLang="zh-CN" dirty="0" smtClean="0"/>
          </a:p>
          <a:p>
            <a:r>
              <a:rPr lang="en-US" altLang="zh-CN" dirty="0" smtClean="0"/>
              <a:t>do-while</a:t>
            </a:r>
            <a:r>
              <a:rPr lang="zh-CN" altLang="en-US" dirty="0" smtClean="0"/>
              <a:t>语句使用机会较少，最适合的场合是至少执行一次的循环（如展示功能菜单）。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597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循环语句的嵌套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3600" b="1" dirty="0" smtClean="0">
                <a:solidFill>
                  <a:srgbClr val="006600"/>
                </a:solidFill>
              </a:rPr>
              <a:t>嵌套循环</a:t>
            </a:r>
          </a:p>
          <a:p>
            <a:pPr fontAlgn="base"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</a:t>
            </a:r>
            <a:r>
              <a:rPr lang="zh-CN" altLang="en-US" b="1" dirty="0" smtClean="0">
                <a:solidFill>
                  <a:srgbClr val="000000"/>
                </a:solidFill>
              </a:rPr>
              <a:t>当循环语句中的循环体中又有循环语句时，就构成了嵌套循环。</a:t>
            </a:r>
          </a:p>
          <a:p>
            <a:pPr fontAlgn="base">
              <a:spcBef>
                <a:spcPct val="0"/>
              </a:spcBef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嵌套层次一般不超过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层，以保证可读性。</a:t>
            </a:r>
            <a:endParaRPr lang="en-US" altLang="zh-CN" b="1" dirty="0" smtClean="0"/>
          </a:p>
          <a:p>
            <a:pPr fontAlgn="base"/>
            <a:r>
              <a:rPr lang="zh-CN" altLang="en-US" sz="3600" b="1" dirty="0" smtClean="0">
                <a:solidFill>
                  <a:srgbClr val="006600"/>
                </a:solidFill>
              </a:rPr>
              <a:t>嵌套循环的理解</a:t>
            </a:r>
          </a:p>
          <a:p>
            <a:pPr fontAlgn="base"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	</a:t>
            </a:r>
            <a:r>
              <a:rPr lang="zh-CN" altLang="en-US" b="1" dirty="0" smtClean="0">
                <a:solidFill>
                  <a:srgbClr val="000000"/>
                </a:solidFill>
              </a:rPr>
              <a:t>以时钟的时针和分针为例：时针每移动一格（大循环），分针就必须跑完一圈（小循环）。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7025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算法示例：打印问题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打印问题指利用循环算法，打印各种有规律且有趣的数字或图形。</a:t>
            </a:r>
            <a:endParaRPr lang="en-US" altLang="zh-CN" dirty="0" smtClean="0"/>
          </a:p>
          <a:p>
            <a:r>
              <a:rPr lang="zh-CN" altLang="en-US" dirty="0" smtClean="0"/>
              <a:t>打印问题的基本思路：首先断定打印的</a:t>
            </a:r>
            <a:r>
              <a:rPr lang="zh-CN" altLang="en-US" b="1" dirty="0" smtClean="0">
                <a:solidFill>
                  <a:srgbClr val="FF0000"/>
                </a:solidFill>
              </a:rPr>
              <a:t>行数</a:t>
            </a:r>
            <a:r>
              <a:rPr lang="zh-CN" altLang="en-US" dirty="0" smtClean="0"/>
              <a:t>，然后在每一行当中确定打印的</a:t>
            </a:r>
            <a:r>
              <a:rPr lang="zh-CN" altLang="en-US" b="1" dirty="0" smtClean="0">
                <a:solidFill>
                  <a:srgbClr val="FF0000"/>
                </a:solidFill>
              </a:rPr>
              <a:t>列数</a:t>
            </a:r>
            <a:r>
              <a:rPr lang="zh-CN" altLang="en-US" dirty="0" smtClean="0"/>
              <a:t>以及每一列的</a:t>
            </a:r>
            <a:r>
              <a:rPr lang="zh-CN" altLang="en-US" b="1" dirty="0" smtClean="0">
                <a:solidFill>
                  <a:srgbClr val="FF0000"/>
                </a:solidFill>
              </a:rPr>
              <a:t>空格和内容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在本问题中，行是大循环，列是小循环。行数、列数以及打印内容往往存在关联，需要分析清楚并用来控制循环的次数。</a:t>
            </a:r>
          </a:p>
        </p:txBody>
      </p:sp>
    </p:spTree>
    <p:extLst>
      <p:ext uri="{BB962C8B-B14F-4D97-AF65-F5344CB8AC3E}">
        <p14:creationId xmlns:p14="http://schemas.microsoft.com/office/powerpoint/2010/main" val="10200073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算法示例：打印平行四边形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9587" y="1798320"/>
            <a:ext cx="8190576" cy="4373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9206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C++</a:t>
            </a:r>
            <a:r>
              <a:rPr lang="zh-CN" altLang="en-US" dirty="0" smtClean="0"/>
              <a:t>中的语句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语句是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程序的最基本单位，以分号结束。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中的语句按照功能，可以分为声明语句、控制语句、函数调用语句、表达式语句、空语句和复合语句等。</a:t>
            </a:r>
            <a:endParaRPr lang="en-US" altLang="zh-CN" dirty="0" smtClean="0"/>
          </a:p>
          <a:p>
            <a:r>
              <a:rPr lang="zh-CN" altLang="en-US" dirty="0" smtClean="0"/>
              <a:t>注意：头文件包含属于编译预处理，不是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中的语句。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算法示例：打印平行四边形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首先确定行数为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zh-CN" altLang="en-US" dirty="0" smtClean="0"/>
              <a:t>每一行当中包括前面的空格和后面的</a:t>
            </a:r>
            <a:r>
              <a:rPr lang="en-US" altLang="zh-CN" dirty="0" smtClean="0"/>
              <a:t>*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zh-CN" altLang="en-US" dirty="0" smtClean="0"/>
              <a:t>空格的数量</a:t>
            </a:r>
            <a:r>
              <a:rPr lang="zh-CN" altLang="en-US" dirty="0" smtClean="0"/>
              <a:t>和</a:t>
            </a:r>
            <a:r>
              <a:rPr lang="zh-CN" altLang="en-US" dirty="0" smtClean="0"/>
              <a:t>行号</a:t>
            </a:r>
            <a:r>
              <a:rPr lang="zh-CN" altLang="en-US" dirty="0" smtClean="0"/>
              <a:t>是</a:t>
            </a:r>
            <a:r>
              <a:rPr lang="zh-CN" altLang="en-US" dirty="0" smtClean="0"/>
              <a:t>相等的</a:t>
            </a:r>
            <a:endParaRPr lang="en-US" altLang="zh-CN" dirty="0" smtClean="0"/>
          </a:p>
          <a:p>
            <a:r>
              <a:rPr lang="en-US" altLang="zh-CN" dirty="0" smtClean="0"/>
              <a:t>*</a:t>
            </a:r>
            <a:r>
              <a:rPr lang="zh-CN" altLang="en-US" dirty="0" smtClean="0"/>
              <a:t>号的数量是固定为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记住：打印完每一行之后要换行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090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算法示例：打印平行四边形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i,j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for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=1;i&lt;=4;i++)</a:t>
            </a:r>
          </a:p>
          <a:p>
            <a:pPr>
              <a:buNone/>
            </a:pPr>
            <a:r>
              <a:rPr lang="en-US" altLang="zh-CN" b="1" dirty="0" smtClean="0"/>
              <a:t>	{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smtClean="0">
                <a:solidFill>
                  <a:srgbClr val="0000FF"/>
                </a:solidFill>
              </a:rPr>
              <a:t>for</a:t>
            </a:r>
            <a:r>
              <a:rPr lang="en-US" altLang="zh-CN" b="1" dirty="0" smtClean="0"/>
              <a:t>(j=1;j&lt;=</a:t>
            </a:r>
            <a:r>
              <a:rPr lang="en-US" altLang="zh-CN" b="1" dirty="0" err="1" smtClean="0"/>
              <a:t>i;j</a:t>
            </a:r>
            <a:r>
              <a:rPr lang="en-US" altLang="zh-CN" b="1" dirty="0" smtClean="0"/>
              <a:t>++) //</a:t>
            </a:r>
            <a:r>
              <a:rPr lang="zh-CN" altLang="en-US" b="1" dirty="0" smtClean="0"/>
              <a:t>第</a:t>
            </a:r>
            <a:r>
              <a:rPr lang="en-US" altLang="zh-CN" b="1" dirty="0" err="1" smtClean="0"/>
              <a:t>i</a:t>
            </a:r>
            <a:r>
              <a:rPr lang="zh-CN" altLang="en-US" b="1" dirty="0" smtClean="0"/>
              <a:t>行有</a:t>
            </a:r>
            <a:r>
              <a:rPr lang="en-US" altLang="zh-CN" b="1" dirty="0" err="1" smtClean="0"/>
              <a:t>i</a:t>
            </a:r>
            <a:r>
              <a:rPr lang="zh-CN" altLang="en-US" b="1" dirty="0" smtClean="0"/>
              <a:t>个空格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&lt;&lt;" ";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smtClean="0">
                <a:solidFill>
                  <a:srgbClr val="0000FF"/>
                </a:solidFill>
              </a:rPr>
              <a:t>for</a:t>
            </a:r>
            <a:r>
              <a:rPr lang="en-US" altLang="zh-CN" b="1" dirty="0" smtClean="0"/>
              <a:t>(j=1;j&lt;=7;j++)</a:t>
            </a:r>
          </a:p>
          <a:p>
            <a:pPr>
              <a:buNone/>
            </a:pPr>
            <a:r>
              <a:rPr lang="en-US" altLang="zh-CN" b="1" dirty="0" smtClean="0"/>
              <a:t>		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&lt;&lt;"*";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	//</a:t>
            </a:r>
            <a:r>
              <a:rPr lang="zh-CN" altLang="en-US" b="1" dirty="0" smtClean="0"/>
              <a:t>换行的语句不可少</a:t>
            </a:r>
            <a:endParaRPr lang="en-US" altLang="zh-CN" b="1" dirty="0" smtClean="0"/>
          </a:p>
          <a:p>
            <a:r>
              <a:rPr lang="en-US" altLang="zh-CN" b="1" dirty="0" smtClean="0"/>
              <a:t>	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20963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算法示例：打印九九乘法表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9080" y="2087880"/>
            <a:ext cx="8884920" cy="367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637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算法示例：打印九九乘法表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首先确定行数为</a:t>
            </a:r>
            <a:r>
              <a:rPr lang="en-US" altLang="zh-CN" dirty="0" smtClean="0"/>
              <a:t>9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zh-CN" altLang="en-US" dirty="0" smtClean="0"/>
              <a:t>每一行中元素的个数和</a:t>
            </a:r>
            <a:r>
              <a:rPr lang="zh-CN" altLang="en-US" dirty="0" smtClean="0"/>
              <a:t>行</a:t>
            </a:r>
            <a:r>
              <a:rPr lang="zh-CN" altLang="en-US" dirty="0" smtClean="0"/>
              <a:t>号</a:t>
            </a:r>
            <a:r>
              <a:rPr lang="zh-CN" altLang="en-US" dirty="0" smtClean="0"/>
              <a:t>相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每一个元素的内容是</a:t>
            </a:r>
            <a:r>
              <a:rPr lang="zh-CN" altLang="en-US" dirty="0" smtClean="0"/>
              <a:t>行</a:t>
            </a:r>
            <a:r>
              <a:rPr lang="zh-CN" altLang="en-US" dirty="0" smtClean="0"/>
              <a:t>号</a:t>
            </a:r>
            <a:r>
              <a:rPr lang="zh-CN" altLang="en-US" dirty="0" smtClean="0"/>
              <a:t>和列</a:t>
            </a:r>
            <a:r>
              <a:rPr lang="zh-CN" altLang="en-US" dirty="0" smtClean="0"/>
              <a:t>号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相乘</a:t>
            </a:r>
            <a:endParaRPr lang="en-US" altLang="zh-CN" dirty="0" smtClean="0"/>
          </a:p>
          <a:p>
            <a:r>
              <a:rPr lang="zh-CN" altLang="en-US" dirty="0" smtClean="0"/>
              <a:t>不同的元素间用制表符分隔，打印完每一行之后要换行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9530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算法示例：打印九九乘法表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615440"/>
            <a:ext cx="7704667" cy="4737100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i,j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for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=1;i&lt;=9;i++)</a:t>
            </a:r>
          </a:p>
          <a:p>
            <a:pPr>
              <a:buNone/>
            </a:pPr>
            <a:r>
              <a:rPr lang="en-US" altLang="zh-CN" b="1" dirty="0" smtClean="0"/>
              <a:t>	{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smtClean="0">
                <a:solidFill>
                  <a:srgbClr val="0000FF"/>
                </a:solidFill>
              </a:rPr>
              <a:t>for</a:t>
            </a:r>
            <a:r>
              <a:rPr lang="en-US" altLang="zh-CN" b="1" dirty="0" smtClean="0"/>
              <a:t>(j=1;j&lt;=</a:t>
            </a:r>
            <a:r>
              <a:rPr lang="en-US" altLang="zh-CN" b="1" dirty="0" err="1" smtClean="0"/>
              <a:t>i;j</a:t>
            </a:r>
            <a:r>
              <a:rPr lang="en-US" altLang="zh-CN" b="1" dirty="0" smtClean="0"/>
              <a:t>++)</a:t>
            </a:r>
          </a:p>
          <a:p>
            <a:pPr>
              <a:buNone/>
            </a:pPr>
            <a:r>
              <a:rPr lang="en-US" altLang="zh-CN" b="1" dirty="0" smtClean="0"/>
              <a:t>		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&lt;&lt;j&lt;&lt;'*'&lt;&lt;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&lt;&lt;'='&lt;&lt;j*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&lt;&lt;'\t';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	</a:t>
            </a:r>
          </a:p>
          <a:p>
            <a:pPr>
              <a:buNone/>
            </a:pPr>
            <a:r>
              <a:rPr lang="en-US" altLang="zh-CN" b="1" dirty="0" smtClean="0"/>
              <a:t>	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618269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算法示例：字母圣诞树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9394" y="1480457"/>
            <a:ext cx="7067291" cy="458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3170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算法示例：字母圣诞树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设定输入的字母为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，则总行数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c-'a'+1</a:t>
            </a:r>
          </a:p>
          <a:p>
            <a:r>
              <a:rPr lang="zh-CN" altLang="en-US" dirty="0" smtClean="0"/>
              <a:t>每一行中空格的数目为</a:t>
            </a:r>
            <a:r>
              <a:rPr lang="en-US" altLang="zh-CN" dirty="0" smtClean="0"/>
              <a:t>line-</a:t>
            </a:r>
            <a:r>
              <a:rPr lang="zh-CN" altLang="en-US" dirty="0" smtClean="0"/>
              <a:t>行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zh-CN" altLang="en-US" dirty="0" smtClean="0"/>
              <a:t>每一行中字母的数目为</a:t>
            </a:r>
            <a:r>
              <a:rPr lang="en-US" altLang="zh-CN" dirty="0" smtClean="0"/>
              <a:t>2*</a:t>
            </a:r>
            <a:r>
              <a:rPr lang="zh-CN" altLang="en-US" dirty="0" smtClean="0"/>
              <a:t>行</a:t>
            </a:r>
            <a:r>
              <a:rPr lang="zh-CN" altLang="en-US" dirty="0" smtClean="0"/>
              <a:t>号</a:t>
            </a:r>
            <a:r>
              <a:rPr lang="en-US" altLang="zh-CN" dirty="0" smtClean="0"/>
              <a:t>-1</a:t>
            </a:r>
            <a:endParaRPr lang="en-US" altLang="zh-CN" dirty="0" smtClean="0"/>
          </a:p>
          <a:p>
            <a:r>
              <a:rPr lang="zh-CN" altLang="en-US" dirty="0" smtClean="0"/>
              <a:t>每一行中字母的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‘a’+</a:t>
            </a:r>
            <a:r>
              <a:rPr lang="zh-CN" altLang="en-US" dirty="0" smtClean="0"/>
              <a:t>行</a:t>
            </a:r>
            <a:r>
              <a:rPr lang="zh-CN" altLang="en-US" dirty="0" smtClean="0"/>
              <a:t>号</a:t>
            </a:r>
            <a:r>
              <a:rPr lang="en-US" altLang="zh-CN" dirty="0" smtClean="0"/>
              <a:t>-1</a:t>
            </a:r>
            <a:endParaRPr lang="en-US" altLang="zh-CN" dirty="0" smtClean="0"/>
          </a:p>
          <a:p>
            <a:r>
              <a:rPr lang="zh-CN" altLang="en-US" dirty="0" smtClean="0"/>
              <a:t>输出字母的时候需要强制转换，每一行之后记得换行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645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算法示例：字母圣诞树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b="1" dirty="0" smtClean="0"/>
              <a:t>		int </a:t>
            </a:r>
            <a:r>
              <a:rPr lang="en-US" altLang="zh-CN" b="1" dirty="0" err="1" smtClean="0"/>
              <a:t>i,j,line</a:t>
            </a:r>
            <a:r>
              <a:rPr lang="en-US" altLang="zh-CN" b="1" dirty="0" smtClean="0"/>
              <a:t>;	char c;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&lt;&lt;"</a:t>
            </a:r>
            <a:r>
              <a:rPr lang="zh-CN" altLang="en-US" b="1" dirty="0" smtClean="0"/>
              <a:t>请输入圣诞树的字母：</a:t>
            </a:r>
            <a:r>
              <a:rPr lang="en-US" altLang="zh-CN" b="1" dirty="0" smtClean="0"/>
              <a:t>";	</a:t>
            </a:r>
            <a:r>
              <a:rPr lang="en-US" altLang="zh-CN" b="1" dirty="0" err="1" smtClean="0"/>
              <a:t>cin</a:t>
            </a:r>
            <a:r>
              <a:rPr lang="en-US" altLang="zh-CN" b="1" dirty="0" smtClean="0"/>
              <a:t>&gt;&gt;c;</a:t>
            </a:r>
          </a:p>
          <a:p>
            <a:pPr>
              <a:buNone/>
            </a:pPr>
            <a:r>
              <a:rPr lang="en-US" altLang="zh-CN" b="1" dirty="0" smtClean="0"/>
              <a:t>		line=c-'a'+1;</a:t>
            </a:r>
          </a:p>
          <a:p>
            <a:pPr>
              <a:buNone/>
            </a:pPr>
            <a:r>
              <a:rPr lang="en-US" altLang="zh-CN" b="1" dirty="0" smtClean="0"/>
              <a:t>		for(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=1;i&lt;=</a:t>
            </a:r>
            <a:r>
              <a:rPr lang="en-US" altLang="zh-CN" b="1" dirty="0" err="1" smtClean="0"/>
              <a:t>line;i</a:t>
            </a:r>
            <a:r>
              <a:rPr lang="en-US" altLang="zh-CN" b="1" dirty="0" smtClean="0"/>
              <a:t>++)	{</a:t>
            </a:r>
          </a:p>
          <a:p>
            <a:pPr>
              <a:buNone/>
            </a:pPr>
            <a:r>
              <a:rPr lang="en-US" altLang="zh-CN" b="1" dirty="0" smtClean="0"/>
              <a:t>			for(j=1;j&lt;=line-</a:t>
            </a:r>
            <a:r>
              <a:rPr lang="en-US" altLang="zh-CN" b="1" dirty="0" err="1" smtClean="0"/>
              <a:t>i;j</a:t>
            </a:r>
            <a:r>
              <a:rPr lang="en-US" altLang="zh-CN" b="1" dirty="0" smtClean="0"/>
              <a:t>++)</a:t>
            </a:r>
          </a:p>
          <a:p>
            <a:pPr>
              <a:buNone/>
            </a:pPr>
            <a:r>
              <a:rPr lang="en-US" altLang="zh-CN" b="1" dirty="0" smtClean="0"/>
              <a:t>		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&lt;&lt;' ';</a:t>
            </a:r>
          </a:p>
          <a:p>
            <a:pPr>
              <a:buNone/>
            </a:pPr>
            <a:r>
              <a:rPr lang="en-US" altLang="zh-CN" b="1" dirty="0" smtClean="0"/>
              <a:t>			for(j=1;j&lt;=2*i-1;j++)</a:t>
            </a:r>
          </a:p>
          <a:p>
            <a:pPr>
              <a:buNone/>
            </a:pPr>
            <a:r>
              <a:rPr lang="en-US" altLang="zh-CN" b="1" dirty="0" smtClean="0"/>
              <a:t>		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&lt;&lt;(char)('a'+i-1);	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	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68677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循环的控制语句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982133" y="1676400"/>
          <a:ext cx="7704667" cy="4492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138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break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在循环语句中遇到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的时候，该循环结束。</a:t>
            </a:r>
            <a:endParaRPr lang="en-US" altLang="zh-CN" dirty="0" smtClean="0"/>
          </a:p>
          <a:p>
            <a:r>
              <a:rPr lang="zh-CN" altLang="en-US" dirty="0" smtClean="0"/>
              <a:t>如果有多层循环嵌套的情况，则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只结束最近的一层循环。</a:t>
            </a:r>
            <a:endParaRPr lang="en-US" altLang="zh-CN" dirty="0" smtClean="0"/>
          </a:p>
          <a:p>
            <a:r>
              <a:rPr lang="en-US" altLang="zh-CN" dirty="0" smtClean="0"/>
              <a:t>break</a:t>
            </a:r>
            <a:r>
              <a:rPr lang="zh-CN" altLang="en-US" dirty="0" smtClean="0"/>
              <a:t>语句可以方便地在循环条件外终止循环。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194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中的语句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声明语句：用来定义或声明变量和函数。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例：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表达式语句：用来完成计算和操作。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例：</a:t>
            </a:r>
            <a:r>
              <a:rPr lang="en-US" altLang="zh-CN" dirty="0" smtClean="0"/>
              <a:t>c = a + b;</a:t>
            </a:r>
          </a:p>
          <a:p>
            <a:r>
              <a:rPr lang="zh-CN" altLang="en-US" dirty="0" smtClean="0"/>
              <a:t>控制语句：用来完成对程序流程的控制。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例：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zh-CN" altLang="en-US" dirty="0" smtClean="0"/>
              <a:t>语句、</a:t>
            </a:r>
            <a:r>
              <a:rPr lang="en-US" altLang="zh-CN" dirty="0" smtClean="0">
                <a:solidFill>
                  <a:srgbClr val="0000FF"/>
                </a:solidFill>
              </a:rPr>
              <a:t>for</a:t>
            </a:r>
            <a:r>
              <a:rPr lang="zh-CN" altLang="en-US" dirty="0" smtClean="0"/>
              <a:t>语句、</a:t>
            </a:r>
            <a:r>
              <a:rPr lang="en-US" altLang="zh-CN" dirty="0" smtClean="0">
                <a:solidFill>
                  <a:srgbClr val="0000FF"/>
                </a:solidFill>
              </a:rPr>
              <a:t>while</a:t>
            </a:r>
            <a:r>
              <a:rPr lang="zh-CN" altLang="en-US" dirty="0" smtClean="0"/>
              <a:t>语句等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注：控制语句是本章主要内容。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算法示例：素数问题的判断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判断整数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是否为素数是需要掌握的基本算法。</a:t>
            </a:r>
            <a:endParaRPr lang="en-US" altLang="zh-CN" b="1" dirty="0" smtClean="0"/>
          </a:p>
          <a:p>
            <a:r>
              <a:rPr lang="zh-CN" altLang="en-US" dirty="0" smtClean="0"/>
              <a:t>其思路如下：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从</a:t>
            </a:r>
            <a:r>
              <a:rPr lang="en-US" altLang="zh-CN" dirty="0" smtClean="0"/>
              <a:t>2</a:t>
            </a:r>
            <a:r>
              <a:rPr lang="zh-CN" altLang="en-US" dirty="0" smtClean="0"/>
              <a:t>到根号</a:t>
            </a:r>
            <a:r>
              <a:rPr lang="en-US" altLang="zh-CN" dirty="0" smtClean="0"/>
              <a:t>n</a:t>
            </a:r>
            <a:r>
              <a:rPr lang="zh-CN" altLang="en-US" dirty="0" smtClean="0"/>
              <a:t>之间进行循环，将每个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用</a:t>
            </a:r>
            <a:r>
              <a:rPr lang="en-US" altLang="zh-CN" dirty="0" smtClean="0"/>
              <a:t>n</a:t>
            </a:r>
            <a:r>
              <a:rPr lang="zh-CN" altLang="en-US" dirty="0" smtClean="0"/>
              <a:t>去除，如果可以整除则直接判断不是素数；如果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的整个循环走完仍不能整除才能判断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是素数。</a:t>
            </a:r>
            <a:endParaRPr lang="en-US" altLang="zh-CN" dirty="0" smtClean="0"/>
          </a:p>
          <a:p>
            <a:r>
              <a:rPr lang="zh-CN" altLang="en-US" dirty="0" smtClean="0"/>
              <a:t>在遇到整除的情况下，就可以使用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077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算法示例：素数问题的判断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spcBef>
                <a:spcPct val="0"/>
              </a:spcBef>
              <a:buNone/>
            </a:pPr>
            <a:r>
              <a:rPr lang="en-US" altLang="zh-CN" sz="2400" b="1" dirty="0" smtClean="0"/>
              <a:t>	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m,i,k</a:t>
            </a:r>
            <a:r>
              <a:rPr lang="en-US" altLang="zh-CN" sz="2400" b="1" dirty="0" smtClean="0"/>
              <a:t>;</a:t>
            </a:r>
          </a:p>
          <a:p>
            <a:pPr fontAlgn="base">
              <a:spcBef>
                <a:spcPct val="0"/>
              </a:spcBef>
              <a:buNone/>
            </a:pPr>
            <a:r>
              <a:rPr lang="en-US" altLang="zh-CN" sz="2400" b="1" dirty="0" smtClean="0"/>
              <a:t>	</a:t>
            </a:r>
            <a:r>
              <a:rPr lang="en-US" altLang="zh-CN" sz="2400" b="1" dirty="0" err="1" smtClean="0"/>
              <a:t>cout</a:t>
            </a:r>
            <a:r>
              <a:rPr lang="en-US" altLang="zh-CN" sz="2400" b="1" dirty="0" smtClean="0"/>
              <a:t>&lt;&lt;"</a:t>
            </a:r>
            <a:r>
              <a:rPr lang="zh-CN" altLang="en-US" sz="2400" b="1" dirty="0" smtClean="0"/>
              <a:t>输入整数</a:t>
            </a:r>
            <a:r>
              <a:rPr lang="en-US" altLang="zh-CN" sz="2400" b="1" dirty="0" smtClean="0"/>
              <a:t>m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"&lt;&lt;</a:t>
            </a:r>
            <a:r>
              <a:rPr lang="en-US" altLang="zh-CN" sz="2400" b="1" dirty="0" err="1" smtClean="0"/>
              <a:t>endl</a:t>
            </a:r>
            <a:r>
              <a:rPr lang="en-US" altLang="zh-CN" sz="2400" b="1" dirty="0" smtClean="0"/>
              <a:t>;</a:t>
            </a:r>
          </a:p>
          <a:p>
            <a:pPr fontAlgn="base">
              <a:spcBef>
                <a:spcPct val="0"/>
              </a:spcBef>
              <a:buNone/>
            </a:pPr>
            <a:r>
              <a:rPr lang="en-US" altLang="zh-CN" sz="2400" b="1" dirty="0" smtClean="0"/>
              <a:t>	</a:t>
            </a:r>
            <a:r>
              <a:rPr lang="en-US" altLang="zh-CN" sz="2400" b="1" dirty="0" err="1" smtClean="0"/>
              <a:t>cin</a:t>
            </a:r>
            <a:r>
              <a:rPr lang="en-US" altLang="zh-CN" sz="2400" b="1" dirty="0" smtClean="0"/>
              <a:t>&gt;&gt;m;</a:t>
            </a:r>
          </a:p>
          <a:p>
            <a:pPr fontAlgn="base">
              <a:spcBef>
                <a:spcPct val="0"/>
              </a:spcBef>
              <a:buNone/>
            </a:pPr>
            <a:r>
              <a:rPr lang="en-US" altLang="zh-CN" sz="2400" b="1" dirty="0" smtClean="0"/>
              <a:t>	k=</a:t>
            </a:r>
            <a:r>
              <a:rPr lang="en-US" altLang="zh-CN" sz="2400" b="1" dirty="0" err="1" smtClean="0"/>
              <a:t>sqrt</a:t>
            </a:r>
            <a:r>
              <a:rPr lang="en-US" altLang="zh-CN" sz="2400" b="1" dirty="0" smtClean="0"/>
              <a:t>(m);</a:t>
            </a:r>
          </a:p>
          <a:p>
            <a:pPr fontAlgn="base">
              <a:spcBef>
                <a:spcPct val="0"/>
              </a:spcBef>
              <a:buNone/>
            </a:pPr>
            <a:r>
              <a:rPr lang="en-US" altLang="zh-CN" sz="2400" b="1" dirty="0" smtClean="0"/>
              <a:t>	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for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=2;i&lt;=</a:t>
            </a:r>
            <a:r>
              <a:rPr lang="en-US" altLang="zh-CN" sz="2400" b="1" dirty="0" err="1" smtClean="0"/>
              <a:t>k;i</a:t>
            </a:r>
            <a:r>
              <a:rPr lang="en-US" altLang="zh-CN" sz="2400" b="1" dirty="0" smtClean="0"/>
              <a:t>++) </a:t>
            </a:r>
          </a:p>
          <a:p>
            <a:pPr fontAlgn="base">
              <a:spcBef>
                <a:spcPct val="0"/>
              </a:spcBef>
              <a:buNone/>
            </a:pPr>
            <a:r>
              <a:rPr lang="en-US" altLang="zh-CN" sz="2400" b="1" dirty="0" smtClean="0"/>
              <a:t>		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if</a:t>
            </a:r>
            <a:r>
              <a:rPr lang="en-US" altLang="zh-CN" sz="2400" b="1" dirty="0" smtClean="0"/>
              <a:t> (</a:t>
            </a:r>
            <a:r>
              <a:rPr lang="en-US" altLang="zh-CN" sz="2400" b="1" dirty="0" err="1" smtClean="0"/>
              <a:t>m%i</a:t>
            </a:r>
            <a:r>
              <a:rPr lang="en-US" altLang="zh-CN" sz="2400" b="1" dirty="0" smtClean="0"/>
              <a:t>==0)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break</a:t>
            </a:r>
            <a:r>
              <a:rPr lang="en-US" altLang="zh-CN" sz="2400" b="1" dirty="0" smtClean="0"/>
              <a:t>;	//</a:t>
            </a:r>
            <a:r>
              <a:rPr lang="zh-CN" altLang="en-US" sz="2400" b="1" dirty="0" smtClean="0"/>
              <a:t>有整除，就停止</a:t>
            </a:r>
          </a:p>
          <a:p>
            <a:pPr fontAlgn="base">
              <a:spcBef>
                <a:spcPct val="0"/>
              </a:spcBef>
              <a:buNone/>
            </a:pPr>
            <a:r>
              <a:rPr lang="zh-CN" altLang="en-US" sz="2400" b="1" dirty="0" smtClean="0"/>
              <a:t>	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if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&gt;k)  //</a:t>
            </a:r>
            <a:r>
              <a:rPr lang="zh-CN" altLang="en-US" sz="2400" b="1" dirty="0" smtClean="0"/>
              <a:t>循环坚持走完的就是素数</a:t>
            </a:r>
            <a:endParaRPr lang="en-US" altLang="zh-CN" sz="2400" b="1" dirty="0" smtClean="0"/>
          </a:p>
          <a:p>
            <a:pPr fontAlgn="base">
              <a:spcBef>
                <a:spcPct val="0"/>
              </a:spcBef>
              <a:buNone/>
            </a:pPr>
            <a:r>
              <a:rPr lang="en-US" altLang="zh-CN" sz="2400" b="1" dirty="0" smtClean="0"/>
              <a:t>		</a:t>
            </a:r>
            <a:r>
              <a:rPr lang="en-US" altLang="zh-CN" sz="2400" b="1" dirty="0" err="1" smtClean="0"/>
              <a:t>cout</a:t>
            </a:r>
            <a:r>
              <a:rPr lang="en-US" altLang="zh-CN" sz="2400" b="1" dirty="0" smtClean="0"/>
              <a:t>&lt;&lt;m&lt;&lt;"</a:t>
            </a:r>
            <a:r>
              <a:rPr lang="zh-CN" altLang="en-US" sz="2400" b="1" dirty="0" smtClean="0"/>
              <a:t>是素数</a:t>
            </a:r>
            <a:r>
              <a:rPr lang="en-US" altLang="zh-CN" sz="2400" b="1" dirty="0" smtClean="0"/>
              <a:t>"&lt;&lt;</a:t>
            </a:r>
            <a:r>
              <a:rPr lang="en-US" altLang="zh-CN" sz="2400" b="1" dirty="0" err="1" smtClean="0"/>
              <a:t>endl</a:t>
            </a:r>
            <a:r>
              <a:rPr lang="en-US" altLang="zh-CN" sz="2400" b="1" dirty="0" smtClean="0"/>
              <a:t>;	</a:t>
            </a:r>
          </a:p>
          <a:p>
            <a:pPr fontAlgn="base">
              <a:spcBef>
                <a:spcPct val="0"/>
              </a:spcBef>
              <a:buNone/>
            </a:pPr>
            <a:r>
              <a:rPr lang="en-US" altLang="zh-CN" sz="2400" b="1" dirty="0" smtClean="0"/>
              <a:t>	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else </a:t>
            </a:r>
            <a:r>
              <a:rPr lang="en-US" altLang="zh-CN" sz="2400" b="1" dirty="0" smtClean="0"/>
              <a:t> </a:t>
            </a:r>
          </a:p>
          <a:p>
            <a:pPr fontAlgn="base">
              <a:spcBef>
                <a:spcPct val="0"/>
              </a:spcBef>
              <a:buNone/>
            </a:pPr>
            <a:r>
              <a:rPr lang="en-US" altLang="zh-CN" sz="2400" b="1" dirty="0" smtClean="0"/>
              <a:t>		</a:t>
            </a:r>
            <a:r>
              <a:rPr lang="en-US" altLang="zh-CN" sz="2400" b="1" dirty="0" err="1" smtClean="0"/>
              <a:t>cout</a:t>
            </a:r>
            <a:r>
              <a:rPr lang="en-US" altLang="zh-CN" sz="2400" b="1" dirty="0" smtClean="0"/>
              <a:t>&lt;&lt;m&lt;&lt;"</a:t>
            </a:r>
            <a:r>
              <a:rPr lang="zh-CN" altLang="en-US" sz="2400" b="1" dirty="0" smtClean="0"/>
              <a:t>不是素数</a:t>
            </a:r>
            <a:r>
              <a:rPr lang="en-US" altLang="zh-CN" sz="2400" b="1" dirty="0" smtClean="0"/>
              <a:t>"&lt;&lt;</a:t>
            </a:r>
            <a:r>
              <a:rPr lang="en-US" altLang="zh-CN" sz="2400" b="1" dirty="0" err="1" smtClean="0"/>
              <a:t>endl</a:t>
            </a:r>
            <a:r>
              <a:rPr lang="en-US" altLang="zh-CN" sz="2400" b="1" dirty="0" smtClean="0"/>
              <a:t>;</a:t>
            </a:r>
            <a:endParaRPr lang="zh-CN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235461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continue</a:t>
            </a:r>
            <a:r>
              <a:rPr lang="zh-CN" altLang="en-US" dirty="0" smtClean="0"/>
              <a:t>语句用来停止当轮循环，并开始下一轮循环。</a:t>
            </a:r>
            <a:endParaRPr lang="en-US" altLang="zh-CN" dirty="0" smtClean="0"/>
          </a:p>
          <a:p>
            <a:r>
              <a:rPr lang="zh-CN" altLang="en-US" dirty="0" smtClean="0"/>
              <a:t>注意和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语句的区别：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是终止整个循环，而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只是终结当前一次的循环。</a:t>
            </a:r>
            <a:endParaRPr lang="en-US" altLang="zh-CN" dirty="0" smtClean="0"/>
          </a:p>
          <a:p>
            <a:r>
              <a:rPr lang="en-US" altLang="zh-CN" dirty="0" smtClean="0"/>
              <a:t>continue</a:t>
            </a:r>
            <a:r>
              <a:rPr lang="zh-CN" altLang="en-US" dirty="0" smtClean="0"/>
              <a:t>语句的使用机率相对较少。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93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算法示例：输出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内的偶数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for</a:t>
            </a:r>
            <a:r>
              <a:rPr lang="en-US" altLang="zh-CN" b="1" dirty="0" smtClean="0"/>
              <a:t> 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=1;i&lt;=100;i++)</a:t>
            </a:r>
          </a:p>
          <a:p>
            <a:pPr>
              <a:buFontTx/>
              <a:buNone/>
            </a:pPr>
            <a:r>
              <a:rPr lang="en-US" altLang="zh-CN" b="1" dirty="0" smtClean="0"/>
              <a:t>	{</a:t>
            </a:r>
          </a:p>
          <a:p>
            <a:pPr>
              <a:buFontTx/>
              <a:buNone/>
            </a:pPr>
            <a:r>
              <a:rPr lang="en-US" altLang="zh-CN" b="1" dirty="0" smtClean="0"/>
              <a:t>   	 </a:t>
            </a:r>
            <a:r>
              <a:rPr lang="en-US" altLang="zh-CN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/>
              <a:t> ( </a:t>
            </a:r>
            <a:r>
              <a:rPr lang="en-US" altLang="zh-CN" b="1" dirty="0" smtClean="0">
                <a:solidFill>
                  <a:schemeClr val="tx2"/>
                </a:solidFill>
              </a:rPr>
              <a:t>i%2 != 0</a:t>
            </a:r>
            <a:r>
              <a:rPr lang="en-US" altLang="zh-CN" b="1" dirty="0" smtClean="0"/>
              <a:t>)  </a:t>
            </a:r>
            <a:r>
              <a:rPr lang="en-US" altLang="zh-CN" b="1" dirty="0" smtClean="0">
                <a:solidFill>
                  <a:srgbClr val="0000FF"/>
                </a:solidFill>
              </a:rPr>
              <a:t>continue</a:t>
            </a:r>
            <a:r>
              <a:rPr lang="en-US" altLang="zh-CN" b="1" dirty="0" smtClean="0"/>
              <a:t>;</a:t>
            </a:r>
          </a:p>
          <a:p>
            <a:pPr>
              <a:buFontTx/>
              <a:buNone/>
            </a:pPr>
            <a:r>
              <a:rPr lang="en-US" altLang="zh-CN" b="1" dirty="0" smtClean="0"/>
              <a:t>   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        </a:t>
            </a:r>
            <a:endParaRPr lang="en-US" altLang="zh-CN" b="1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r>
              <a:rPr lang="en-US" altLang="zh-CN" b="1" dirty="0" smtClean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853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习题练习：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continue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4" y="1676400"/>
            <a:ext cx="4634896" cy="473710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FF"/>
                </a:solidFill>
              </a:rPr>
              <a:t>for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=1;i&lt;7;i++)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(i%3==0) </a:t>
            </a:r>
            <a:r>
              <a:rPr lang="en-US" altLang="zh-CN" dirty="0" smtClean="0">
                <a:solidFill>
                  <a:srgbClr val="0000FF"/>
                </a:solidFill>
              </a:rPr>
              <a:t>continue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&lt;&lt;'\t';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FF"/>
                </a:solidFill>
              </a:rPr>
              <a:t>for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=1;i&lt;7;i++)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(i%3==0) </a:t>
            </a:r>
            <a:r>
              <a:rPr lang="en-US" altLang="zh-CN" dirty="0" smtClean="0">
                <a:solidFill>
                  <a:srgbClr val="0000FF"/>
                </a:solidFill>
              </a:rPr>
              <a:t>break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&lt;&lt;'\t';}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1143" y="2569029"/>
            <a:ext cx="199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答案：</a:t>
            </a:r>
            <a:r>
              <a:rPr lang="en-US" altLang="zh-CN" sz="2800" dirty="0" smtClean="0">
                <a:latin typeface="+mj-ea"/>
                <a:ea typeface="+mj-ea"/>
              </a:rPr>
              <a:t>7   3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6694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习题练习：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continue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4" y="1676400"/>
            <a:ext cx="4634896" cy="473710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FF"/>
                </a:solidFill>
              </a:rPr>
              <a:t>for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=1;i&lt;7;i++)</a:t>
            </a:r>
          </a:p>
          <a:p>
            <a:pPr>
              <a:buNone/>
            </a:pPr>
            <a:r>
              <a:rPr lang="en-US" altLang="zh-CN" dirty="0" smtClean="0"/>
              <a:t>	{	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(i%3==0) </a:t>
            </a:r>
            <a:r>
              <a:rPr lang="en-US" altLang="zh-CN" dirty="0" smtClean="0">
                <a:solidFill>
                  <a:srgbClr val="0000FF"/>
                </a:solidFill>
              </a:rPr>
              <a:t>continue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&lt;&lt;'\t';}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FF"/>
                </a:solidFill>
              </a:rPr>
              <a:t>for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=1;i&lt;7;i++)</a:t>
            </a:r>
          </a:p>
          <a:p>
            <a:pPr>
              <a:buNone/>
            </a:pPr>
            <a:r>
              <a:rPr lang="en-US" altLang="zh-CN" dirty="0" smtClean="0"/>
              <a:t>	{	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(i%3==0) </a:t>
            </a:r>
            <a:r>
              <a:rPr lang="en-US" altLang="zh-CN" dirty="0" smtClean="0">
                <a:solidFill>
                  <a:srgbClr val="0000FF"/>
                </a:solidFill>
              </a:rPr>
              <a:t>break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&lt;&lt;'\t';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30308" y="2685144"/>
            <a:ext cx="305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答案：</a:t>
            </a:r>
            <a:r>
              <a:rPr lang="en-US" altLang="zh-CN" sz="2800" dirty="0" smtClean="0">
                <a:latin typeface="+mj-ea"/>
                <a:ea typeface="+mj-ea"/>
              </a:rPr>
              <a:t>1 2 4 5 1 2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0351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常用基本算法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穷举法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穷举法的主要思想：列出问题的所有可能性，按所需条件进行逐一筛选即可。</a:t>
            </a:r>
            <a:endParaRPr lang="en-US" altLang="zh-CN" dirty="0" smtClean="0"/>
          </a:p>
          <a:p>
            <a:r>
              <a:rPr lang="zh-CN" altLang="en-US" dirty="0" smtClean="0"/>
              <a:t>常见问题：水仙花数、完全数、素数、百钱买百鸡、勾股数等。</a:t>
            </a:r>
            <a:endParaRPr lang="en-US" altLang="zh-CN" dirty="0" smtClean="0"/>
          </a:p>
          <a:p>
            <a:r>
              <a:rPr lang="zh-CN" altLang="en-US" dirty="0" smtClean="0"/>
              <a:t>要求：在设计算法时，应尽可能减少循环的次数以提高效率。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2297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水仙花数问题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问题说明：如果一个三位数等于其各位数字的立方和，则该数为水仙花数。</a:t>
            </a:r>
            <a:endParaRPr lang="en-US" altLang="zh-CN" dirty="0" smtClean="0"/>
          </a:p>
          <a:p>
            <a:r>
              <a:rPr lang="zh-CN" altLang="en-US" dirty="0" smtClean="0"/>
              <a:t>问题思路：将所有的三位数用条件进行验证即可。</a:t>
            </a:r>
            <a:endParaRPr lang="en-US" altLang="zh-CN" dirty="0" smtClean="0"/>
          </a:p>
          <a:p>
            <a:r>
              <a:rPr lang="zh-CN" altLang="en-US" dirty="0" smtClean="0"/>
              <a:t>问题要点：如何准确取得一个三位数的百位、十位和个位？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4113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水仙花数问题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i,a,b,c</a:t>
            </a:r>
            <a:r>
              <a:rPr lang="en-US" altLang="zh-CN" b="1" dirty="0" smtClean="0"/>
              <a:t>; //</a:t>
            </a:r>
            <a:r>
              <a:rPr lang="en-US" altLang="zh-CN" b="1" dirty="0" err="1" smtClean="0"/>
              <a:t>a,b,c</a:t>
            </a:r>
            <a:r>
              <a:rPr lang="zh-CN" altLang="en-US" b="1" dirty="0" smtClean="0"/>
              <a:t>分别为百位、十位和个位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for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=100;i&lt;=999;i++)</a:t>
            </a:r>
          </a:p>
          <a:p>
            <a:pPr>
              <a:buNone/>
            </a:pPr>
            <a:r>
              <a:rPr lang="en-US" altLang="zh-CN" b="1" dirty="0" smtClean="0"/>
              <a:t>		{</a:t>
            </a:r>
          </a:p>
          <a:p>
            <a:pPr>
              <a:buNone/>
            </a:pPr>
            <a:r>
              <a:rPr lang="en-US" altLang="zh-CN" b="1" dirty="0" smtClean="0"/>
              <a:t>			a =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/100;</a:t>
            </a:r>
          </a:p>
          <a:p>
            <a:pPr>
              <a:buNone/>
            </a:pPr>
            <a:r>
              <a:rPr lang="en-US" altLang="zh-CN" b="1" dirty="0" smtClean="0"/>
              <a:t>			b = 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-a*100)/10;</a:t>
            </a:r>
          </a:p>
          <a:p>
            <a:pPr>
              <a:buNone/>
            </a:pPr>
            <a:r>
              <a:rPr lang="en-US" altLang="zh-CN" b="1" dirty="0" smtClean="0"/>
              <a:t>			c =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- a*100 - b*10; //c</a:t>
            </a:r>
            <a:r>
              <a:rPr lang="zh-CN" altLang="en-US" b="1" dirty="0" smtClean="0"/>
              <a:t>还有其他写法吗？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==a*a*</a:t>
            </a:r>
            <a:r>
              <a:rPr lang="en-US" altLang="zh-CN" b="1" dirty="0" err="1" smtClean="0"/>
              <a:t>a+b</a:t>
            </a:r>
            <a:r>
              <a:rPr lang="en-US" altLang="zh-CN" b="1" dirty="0" smtClean="0"/>
              <a:t>*b*</a:t>
            </a:r>
            <a:r>
              <a:rPr lang="en-US" altLang="zh-CN" b="1" dirty="0" err="1" smtClean="0"/>
              <a:t>b+c</a:t>
            </a:r>
            <a:r>
              <a:rPr lang="en-US" altLang="zh-CN" b="1" dirty="0" smtClean="0"/>
              <a:t>*c*c)</a:t>
            </a:r>
          </a:p>
          <a:p>
            <a:pPr>
              <a:buNone/>
            </a:pPr>
            <a:r>
              <a:rPr lang="en-US" altLang="zh-CN" b="1" dirty="0" smtClean="0"/>
              <a:t>		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&lt;&lt;'\t';	</a:t>
            </a:r>
          </a:p>
          <a:p>
            <a:pPr>
              <a:buNone/>
            </a:pPr>
            <a:r>
              <a:rPr lang="en-US" altLang="zh-CN" b="1" dirty="0" smtClean="0"/>
              <a:t>		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202067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完全数问题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问题说明：如果一个数等于其所有因子（自身除外）的和，则该数为完全数。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</a:t>
            </a:r>
            <a:r>
              <a:rPr lang="en-US" altLang="zh-CN" dirty="0" smtClean="0"/>
              <a:t>6=1+2+3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28=1+2+4+7+14</a:t>
            </a:r>
          </a:p>
          <a:p>
            <a:r>
              <a:rPr lang="zh-CN" altLang="en-US" dirty="0" smtClean="0"/>
              <a:t>问题思路：遍历一个数的所有因子，并将其求和之后判断与自己是否相等即可。</a:t>
            </a:r>
            <a:endParaRPr lang="en-US" altLang="zh-CN" dirty="0" smtClean="0"/>
          </a:p>
          <a:p>
            <a:r>
              <a:rPr lang="zh-CN" altLang="en-US" dirty="0" smtClean="0"/>
              <a:t>问题要点：如何遍历一个数的所有因子？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282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中的语句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函数调用语句（</a:t>
            </a:r>
            <a:r>
              <a:rPr lang="en-US" altLang="zh-CN" dirty="0" smtClean="0"/>
              <a:t>*</a:t>
            </a:r>
            <a:r>
              <a:rPr lang="zh-CN" altLang="en-US" dirty="0" smtClean="0"/>
              <a:t>）：用来完成函数的调用。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例：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空语句：单独分号构成的语句。</a:t>
            </a:r>
          </a:p>
          <a:p>
            <a:r>
              <a:rPr lang="zh-CN" altLang="en-US" dirty="0" smtClean="0"/>
              <a:t>复合语句：由一对</a:t>
            </a:r>
            <a:r>
              <a:rPr lang="en-US" altLang="zh-CN" dirty="0" smtClean="0"/>
              <a:t>{}</a:t>
            </a:r>
            <a:r>
              <a:rPr lang="zh-CN" altLang="en-US" dirty="0" smtClean="0"/>
              <a:t>构成的语句，用来包括多个其他语句。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例： </a:t>
            </a:r>
            <a:r>
              <a:rPr lang="en-US" altLang="zh-CN" dirty="0" smtClean="0"/>
              <a:t> {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1;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2;} 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注：在语法上认为是一条语句。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完全数问题：单个数的判断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n,i,s</a:t>
            </a:r>
            <a:r>
              <a:rPr lang="en-US" altLang="zh-CN" b="1" dirty="0" smtClean="0"/>
              <a:t>=0; //</a:t>
            </a:r>
            <a:r>
              <a:rPr lang="zh-CN" altLang="en-US" b="1" dirty="0" smtClean="0"/>
              <a:t>注意</a:t>
            </a:r>
            <a:r>
              <a:rPr lang="en-US" altLang="zh-CN" b="1" dirty="0" smtClean="0"/>
              <a:t>s</a:t>
            </a:r>
            <a:r>
              <a:rPr lang="zh-CN" altLang="en-US" b="1" dirty="0" smtClean="0"/>
              <a:t>必须初始化为</a:t>
            </a:r>
            <a:r>
              <a:rPr lang="en-US" altLang="zh-CN" b="1" dirty="0" smtClean="0"/>
              <a:t>0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&lt;&lt;"</a:t>
            </a:r>
            <a:r>
              <a:rPr lang="zh-CN" altLang="en-US" b="1" dirty="0" smtClean="0"/>
              <a:t>请输入一个整数：</a:t>
            </a:r>
            <a:r>
              <a:rPr lang="en-US" altLang="zh-CN" b="1" dirty="0" smtClean="0"/>
              <a:t>";	</a:t>
            </a:r>
            <a:r>
              <a:rPr lang="en-US" altLang="zh-CN" b="1" dirty="0" err="1" smtClean="0"/>
              <a:t>cin</a:t>
            </a:r>
            <a:r>
              <a:rPr lang="en-US" altLang="zh-CN" b="1" dirty="0" smtClean="0"/>
              <a:t>&gt;&gt;n;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for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=1;i&lt;=n/2;i++)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n%i</a:t>
            </a:r>
            <a:r>
              <a:rPr lang="en-US" altLang="zh-CN" b="1" dirty="0" smtClean="0"/>
              <a:t>==0)</a:t>
            </a:r>
          </a:p>
          <a:p>
            <a:pPr>
              <a:buNone/>
            </a:pPr>
            <a:r>
              <a:rPr lang="en-US" altLang="zh-CN" b="1" dirty="0" smtClean="0"/>
              <a:t>				s +=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/>
              <a:t>(s==n)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&lt;&lt;"</a:t>
            </a:r>
            <a:r>
              <a:rPr lang="zh-CN" altLang="en-US" b="1" dirty="0" smtClean="0"/>
              <a:t>该数是完全数</a:t>
            </a:r>
            <a:r>
              <a:rPr lang="en-US" altLang="zh-CN" b="1" dirty="0" smtClean="0"/>
              <a:t>\n";</a:t>
            </a:r>
          </a:p>
          <a:p>
            <a:pPr>
              <a:buNone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0000FF"/>
                </a:solidFill>
              </a:rPr>
              <a:t>else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&lt;&lt;"</a:t>
            </a:r>
            <a:r>
              <a:rPr lang="zh-CN" altLang="en-US" b="1" dirty="0" smtClean="0"/>
              <a:t>该数不是完全数</a:t>
            </a:r>
            <a:r>
              <a:rPr lang="en-US" altLang="zh-CN" b="1" dirty="0" smtClean="0"/>
              <a:t>\n";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78854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完全数问题：遍历指定区间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676400"/>
            <a:ext cx="4721981" cy="47371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altLang="zh-CN" b="1" dirty="0" smtClean="0"/>
              <a:t>		</a:t>
            </a:r>
            <a:r>
              <a:rPr lang="pt-BR" altLang="zh-CN" b="1" dirty="0" smtClean="0">
                <a:solidFill>
                  <a:srgbClr val="0000FF"/>
                </a:solidFill>
              </a:rPr>
              <a:t>int</a:t>
            </a:r>
            <a:r>
              <a:rPr lang="pt-BR" altLang="zh-CN" b="1" dirty="0" smtClean="0"/>
              <a:t> n,i,s=0;</a:t>
            </a:r>
          </a:p>
          <a:p>
            <a:pPr>
              <a:buNone/>
            </a:pPr>
            <a:r>
              <a:rPr lang="pt-BR" altLang="zh-CN" b="1" dirty="0" smtClean="0"/>
              <a:t>		</a:t>
            </a:r>
            <a:r>
              <a:rPr lang="pt-BR" altLang="zh-CN" b="1" dirty="0" smtClean="0">
                <a:solidFill>
                  <a:srgbClr val="0000FF"/>
                </a:solidFill>
              </a:rPr>
              <a:t>for</a:t>
            </a:r>
            <a:r>
              <a:rPr lang="pt-BR" altLang="zh-CN" b="1" dirty="0" smtClean="0"/>
              <a:t>(n=1;n&lt;=1000;n++)</a:t>
            </a:r>
          </a:p>
          <a:p>
            <a:pPr>
              <a:buNone/>
            </a:pPr>
            <a:r>
              <a:rPr lang="pt-BR" altLang="zh-CN" b="1" dirty="0" smtClean="0"/>
              <a:t>		{</a:t>
            </a:r>
          </a:p>
          <a:p>
            <a:pPr>
              <a:buNone/>
            </a:pPr>
            <a:r>
              <a:rPr lang="pt-BR" altLang="zh-CN" b="1" dirty="0" smtClean="0"/>
              <a:t>			</a:t>
            </a:r>
            <a:r>
              <a:rPr lang="pt-BR" altLang="zh-CN" b="1" dirty="0" smtClean="0">
                <a:solidFill>
                  <a:srgbClr val="0000FF"/>
                </a:solidFill>
              </a:rPr>
              <a:t>for</a:t>
            </a:r>
            <a:r>
              <a:rPr lang="pt-BR" altLang="zh-CN" b="1" dirty="0" smtClean="0"/>
              <a:t>(i=1;i&lt;=n/2;i++)</a:t>
            </a:r>
          </a:p>
          <a:p>
            <a:pPr>
              <a:buNone/>
            </a:pPr>
            <a:r>
              <a:rPr lang="pt-BR" altLang="zh-CN" b="1" dirty="0" smtClean="0"/>
              <a:t>				</a:t>
            </a:r>
            <a:r>
              <a:rPr lang="pt-BR" altLang="zh-CN" b="1" dirty="0" smtClean="0">
                <a:solidFill>
                  <a:srgbClr val="0000FF"/>
                </a:solidFill>
              </a:rPr>
              <a:t>if</a:t>
            </a:r>
            <a:r>
              <a:rPr lang="pt-BR" altLang="zh-CN" b="1" dirty="0" smtClean="0"/>
              <a:t>(n%i==0)</a:t>
            </a:r>
          </a:p>
          <a:p>
            <a:pPr>
              <a:buNone/>
            </a:pPr>
            <a:r>
              <a:rPr lang="pt-BR" altLang="zh-CN" b="1" dirty="0" smtClean="0"/>
              <a:t>					s += i;</a:t>
            </a:r>
          </a:p>
          <a:p>
            <a:pPr>
              <a:buNone/>
            </a:pPr>
            <a:r>
              <a:rPr lang="pt-BR" altLang="zh-CN" b="1" dirty="0" smtClean="0"/>
              <a:t>			</a:t>
            </a:r>
            <a:r>
              <a:rPr lang="pt-BR" altLang="zh-CN" b="1" dirty="0" smtClean="0">
                <a:solidFill>
                  <a:srgbClr val="0000FF"/>
                </a:solidFill>
              </a:rPr>
              <a:t>if</a:t>
            </a:r>
            <a:r>
              <a:rPr lang="pt-BR" altLang="zh-CN" b="1" dirty="0" smtClean="0"/>
              <a:t>(s==n)</a:t>
            </a:r>
          </a:p>
          <a:p>
            <a:pPr>
              <a:buNone/>
            </a:pPr>
            <a:r>
              <a:rPr lang="pt-BR" altLang="zh-CN" b="1" dirty="0" smtClean="0"/>
              <a:t>				cout&lt;&lt;n&lt;&lt;'\t';</a:t>
            </a:r>
          </a:p>
          <a:p>
            <a:pPr>
              <a:buNone/>
            </a:pPr>
            <a:r>
              <a:rPr lang="pt-BR" altLang="zh-CN" b="1" dirty="0" smtClean="0"/>
              <a:t>		}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73372" y="2510971"/>
            <a:ext cx="21771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结果：本程序是错误的！</a:t>
            </a:r>
            <a:endParaRPr lang="en-US" altLang="zh-CN" sz="2800" dirty="0" smtClean="0">
              <a:latin typeface="+mj-ea"/>
              <a:ea typeface="+mj-ea"/>
            </a:endParaRPr>
          </a:p>
          <a:p>
            <a:endParaRPr lang="en-US" altLang="zh-CN" sz="2800" dirty="0" smtClean="0">
              <a:latin typeface="+mj-ea"/>
              <a:ea typeface="+mj-ea"/>
            </a:endParaRPr>
          </a:p>
          <a:p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zh-CN" altLang="en-US" sz="2800" dirty="0" smtClean="0">
                <a:latin typeface="+mj-ea"/>
                <a:ea typeface="+mj-ea"/>
              </a:rPr>
              <a:t>原因：对每一个</a:t>
            </a:r>
            <a:r>
              <a:rPr lang="en-US" altLang="zh-CN" sz="2800" dirty="0" smtClean="0">
                <a:latin typeface="+mj-ea"/>
                <a:ea typeface="+mj-ea"/>
              </a:rPr>
              <a:t>n</a:t>
            </a:r>
            <a:r>
              <a:rPr lang="zh-CN" altLang="en-US" sz="2800" dirty="0" smtClean="0">
                <a:latin typeface="+mj-ea"/>
                <a:ea typeface="+mj-ea"/>
              </a:rPr>
              <a:t>，</a:t>
            </a:r>
            <a:r>
              <a:rPr lang="en-US" altLang="zh-CN" sz="2800" dirty="0" smtClean="0">
                <a:latin typeface="+mj-ea"/>
                <a:ea typeface="+mj-ea"/>
              </a:rPr>
              <a:t>s</a:t>
            </a:r>
            <a:r>
              <a:rPr lang="zh-CN" altLang="en-US" sz="2800" dirty="0" smtClean="0">
                <a:latin typeface="+mj-ea"/>
                <a:ea typeface="+mj-ea"/>
              </a:rPr>
              <a:t>应该重新置为</a:t>
            </a:r>
            <a:r>
              <a:rPr lang="en-US" altLang="zh-CN" sz="2800" dirty="0" smtClean="0">
                <a:latin typeface="+mj-ea"/>
                <a:ea typeface="+mj-ea"/>
              </a:rPr>
              <a:t>0</a:t>
            </a:r>
            <a:r>
              <a:rPr lang="zh-CN" altLang="en-US" sz="2800" dirty="0" smtClean="0">
                <a:latin typeface="+mj-ea"/>
                <a:ea typeface="+mj-ea"/>
              </a:rPr>
              <a:t>开始！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4633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完全数问题：思考改进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在判断整数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是否为完全数时，需要进行</a:t>
            </a:r>
            <a:r>
              <a:rPr kumimoji="1" lang="en-US" altLang="zh-CN" dirty="0" smtClean="0"/>
              <a:t>N/2</a:t>
            </a:r>
            <a:r>
              <a:rPr kumimoji="1" lang="zh-CN" altLang="en-US" dirty="0" smtClean="0"/>
              <a:t>次循环。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请思考如何改进</a:t>
            </a:r>
            <a:r>
              <a:rPr kumimoji="1" lang="zh-CN" altLang="en-US" dirty="0" smtClean="0">
                <a:sym typeface="Wingdings"/>
              </a:rPr>
              <a:t>（提示：因子都是成对的，只有根号因子除外</a:t>
            </a:r>
            <a:r>
              <a:rPr kumimoji="1" lang="zh-CN" altLang="zh-CN" dirty="0">
                <a:sym typeface="Wingdings"/>
              </a:rPr>
              <a:t>。</a:t>
            </a:r>
            <a:r>
              <a:rPr kumimoji="1" lang="zh-CN" altLang="en-US" dirty="0" smtClean="0">
                <a:sym typeface="Wingdings"/>
              </a:rPr>
              <a:t>）</a:t>
            </a:r>
            <a:endParaRPr kumimoji="1" lang="en-US" altLang="zh-CN" dirty="0" smtClean="0">
              <a:sym typeface="Wingdings"/>
            </a:endParaRPr>
          </a:p>
          <a:p>
            <a:r>
              <a:rPr kumimoji="1" lang="zh-CN" altLang="en-US" dirty="0" smtClean="0">
                <a:sym typeface="Wingdings"/>
              </a:rPr>
              <a:t>思路：从</a:t>
            </a:r>
            <a:r>
              <a:rPr kumimoji="1" lang="en-US" altLang="zh-CN" dirty="0" smtClean="0">
                <a:sym typeface="Wingdings"/>
              </a:rPr>
              <a:t>2</a:t>
            </a:r>
            <a:r>
              <a:rPr kumimoji="1" lang="zh-CN" altLang="en-US" dirty="0" smtClean="0">
                <a:sym typeface="Wingdings"/>
              </a:rPr>
              <a:t>到根号</a:t>
            </a:r>
            <a:r>
              <a:rPr kumimoji="1" lang="en-US" altLang="zh-CN" dirty="0" smtClean="0">
                <a:sym typeface="Wingdings"/>
              </a:rPr>
              <a:t>N</a:t>
            </a:r>
            <a:r>
              <a:rPr kumimoji="1" lang="zh-CN" altLang="en-US" dirty="0" smtClean="0">
                <a:sym typeface="Wingdings"/>
              </a:rPr>
              <a:t>进行循环，每次求和的时候同时加上成对的因子，但如果有重复的因子需去除。</a:t>
            </a:r>
            <a:endParaRPr kumimoji="1" lang="en-US" altLang="zh-CN" dirty="0" smtClean="0">
              <a:sym typeface="Wingdings"/>
            </a:endParaRPr>
          </a:p>
          <a:p>
            <a:endParaRPr kumimoji="1" lang="en-US" altLang="zh-CN" dirty="0" smtClean="0">
              <a:sym typeface="Wingdings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690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完全数问题：思考改进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676400"/>
            <a:ext cx="7945413" cy="50011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200" b="1" dirty="0"/>
              <a:t>		</a:t>
            </a:r>
            <a:r>
              <a:rPr lang="en-US" altLang="zh-CN" sz="3200" b="1" dirty="0" err="1">
                <a:solidFill>
                  <a:srgbClr val="0000FF"/>
                </a:solidFill>
              </a:rPr>
              <a:t>int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n,i</a:t>
            </a:r>
            <a:r>
              <a:rPr lang="en-US" altLang="zh-CN" sz="3200" b="1" dirty="0" err="1" smtClean="0"/>
              <a:t>,k,s</a:t>
            </a:r>
            <a:r>
              <a:rPr lang="en-US" altLang="zh-CN" sz="3200" b="1" dirty="0" smtClean="0"/>
              <a:t>=1; </a:t>
            </a:r>
            <a:r>
              <a:rPr lang="en-US" altLang="zh-CN" sz="3200" b="1" dirty="0"/>
              <a:t>//</a:t>
            </a:r>
            <a:r>
              <a:rPr lang="zh-CN" altLang="en-US" sz="3200" b="1" dirty="0" smtClean="0"/>
              <a:t>注意这里</a:t>
            </a:r>
            <a:r>
              <a:rPr lang="en-US" altLang="zh-CN" sz="3200" b="1" dirty="0" smtClean="0"/>
              <a:t>s</a:t>
            </a:r>
            <a:r>
              <a:rPr lang="zh-CN" altLang="en-US" sz="3200" b="1" dirty="0" smtClean="0"/>
              <a:t>初始化为</a:t>
            </a:r>
            <a:r>
              <a:rPr lang="zh-CN" altLang="zh-CN" sz="3200" b="1" dirty="0" smtClean="0"/>
              <a:t>1</a:t>
            </a:r>
            <a:endParaRPr lang="en-US" altLang="zh-CN" sz="3200" b="1" dirty="0"/>
          </a:p>
          <a:p>
            <a:pPr>
              <a:buNone/>
            </a:pPr>
            <a:r>
              <a:rPr lang="en-US" altLang="zh-CN" sz="3200" b="1" dirty="0"/>
              <a:t>		</a:t>
            </a:r>
            <a:r>
              <a:rPr lang="en-US" altLang="zh-CN" sz="3200" b="1" dirty="0" err="1"/>
              <a:t>cout</a:t>
            </a:r>
            <a:r>
              <a:rPr lang="en-US" altLang="zh-CN" sz="3200" b="1" dirty="0"/>
              <a:t>&lt;&lt;"</a:t>
            </a:r>
            <a:r>
              <a:rPr lang="zh-CN" altLang="en-US" sz="3200" b="1" dirty="0"/>
              <a:t>请输入一个整数：</a:t>
            </a:r>
            <a:r>
              <a:rPr lang="en-US" altLang="zh-CN" sz="3200" b="1" dirty="0"/>
              <a:t>";	</a:t>
            </a:r>
            <a:r>
              <a:rPr lang="en-US" altLang="zh-CN" sz="3200" b="1" dirty="0" err="1"/>
              <a:t>cin</a:t>
            </a:r>
            <a:r>
              <a:rPr lang="en-US" altLang="zh-CN" sz="3200" b="1" dirty="0"/>
              <a:t>&gt;&gt;n</a:t>
            </a:r>
            <a:r>
              <a:rPr lang="en-US" altLang="zh-CN" sz="3200" b="1" dirty="0" smtClean="0"/>
              <a:t>;</a:t>
            </a:r>
          </a:p>
          <a:p>
            <a:pPr>
              <a:buNone/>
            </a:pPr>
            <a:r>
              <a:rPr lang="en-US" altLang="zh-CN" sz="3200" b="1" dirty="0"/>
              <a:t>	</a:t>
            </a:r>
            <a:r>
              <a:rPr lang="en-US" altLang="zh-CN" sz="3200" b="1" dirty="0" smtClean="0"/>
              <a:t>	k = </a:t>
            </a:r>
            <a:r>
              <a:rPr lang="en-US" altLang="zh-CN" sz="3200" b="1" dirty="0" err="1" smtClean="0"/>
              <a:t>sqrt</a:t>
            </a:r>
            <a:r>
              <a:rPr lang="en-US" altLang="zh-CN" sz="3200" b="1" dirty="0" smtClean="0"/>
              <a:t>(n);</a:t>
            </a:r>
            <a:endParaRPr lang="en-US" altLang="zh-CN" sz="3200" b="1" dirty="0"/>
          </a:p>
          <a:p>
            <a:pPr>
              <a:buNone/>
            </a:pPr>
            <a:r>
              <a:rPr lang="en-US" altLang="zh-CN" sz="3200" b="1" dirty="0"/>
              <a:t>		</a:t>
            </a:r>
            <a:r>
              <a:rPr lang="en-US" altLang="zh-CN" sz="3200" b="1" dirty="0">
                <a:solidFill>
                  <a:srgbClr val="0000FF"/>
                </a:solidFill>
              </a:rPr>
              <a:t>for</a:t>
            </a:r>
            <a:r>
              <a:rPr lang="en-US" altLang="zh-CN" sz="3200" b="1" dirty="0"/>
              <a:t>(</a:t>
            </a:r>
            <a:r>
              <a:rPr lang="en-US" altLang="zh-CN" sz="3200" b="1" dirty="0" err="1"/>
              <a:t>i</a:t>
            </a:r>
            <a:r>
              <a:rPr lang="en-US" altLang="zh-CN" sz="3200" b="1" dirty="0" smtClean="0"/>
              <a:t>=2;</a:t>
            </a:r>
            <a:r>
              <a:rPr lang="en-US" altLang="zh-CN" sz="3200" b="1" dirty="0"/>
              <a:t>i&lt;</a:t>
            </a:r>
            <a:r>
              <a:rPr lang="en-US" altLang="zh-CN" sz="3200" b="1" dirty="0" smtClean="0"/>
              <a:t>=</a:t>
            </a:r>
            <a:r>
              <a:rPr lang="en-US" altLang="zh-CN" sz="3200" b="1" dirty="0" err="1" smtClean="0"/>
              <a:t>k;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++)</a:t>
            </a:r>
          </a:p>
          <a:p>
            <a:pPr>
              <a:buNone/>
            </a:pPr>
            <a:r>
              <a:rPr lang="en-US" altLang="zh-CN" sz="3200" b="1" dirty="0"/>
              <a:t>			</a:t>
            </a:r>
            <a:r>
              <a:rPr lang="en-US" altLang="zh-CN" sz="3200" b="1" dirty="0">
                <a:solidFill>
                  <a:srgbClr val="0000FF"/>
                </a:solidFill>
              </a:rPr>
              <a:t>if</a:t>
            </a:r>
            <a:r>
              <a:rPr lang="en-US" altLang="zh-CN" sz="3200" b="1" dirty="0"/>
              <a:t>(</a:t>
            </a:r>
            <a:r>
              <a:rPr lang="en-US" altLang="zh-CN" sz="3200" b="1" dirty="0" err="1"/>
              <a:t>n%i</a:t>
            </a:r>
            <a:r>
              <a:rPr lang="en-US" altLang="zh-CN" sz="3200" b="1" dirty="0"/>
              <a:t>==0)</a:t>
            </a:r>
          </a:p>
          <a:p>
            <a:pPr>
              <a:buNone/>
            </a:pPr>
            <a:r>
              <a:rPr lang="en-US" altLang="zh-CN" sz="3200" b="1" dirty="0"/>
              <a:t>				s += </a:t>
            </a:r>
            <a:r>
              <a:rPr lang="en-US" altLang="zh-CN" sz="3200" b="1" dirty="0" err="1" smtClean="0"/>
              <a:t>i</a:t>
            </a:r>
            <a:r>
              <a:rPr lang="en-US" altLang="zh-CN" sz="3200" b="1" dirty="0" smtClean="0"/>
              <a:t> + n/</a:t>
            </a:r>
            <a:r>
              <a:rPr lang="en-US" altLang="zh-CN" sz="3200" b="1" dirty="0" err="1" smtClean="0"/>
              <a:t>i</a:t>
            </a:r>
            <a:r>
              <a:rPr lang="en-US" altLang="zh-CN" sz="3200" b="1" dirty="0" smtClean="0"/>
              <a:t>;</a:t>
            </a:r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25662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完全数问题：思考改进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/>
              <a:t>		if(k*k == n)  s -= k ;	</a:t>
            </a:r>
            <a:r>
              <a:rPr lang="en-US" altLang="zh-CN" b="1" dirty="0" smtClean="0"/>
              <a:t>//</a:t>
            </a:r>
            <a:r>
              <a:rPr lang="zh-CN" altLang="en-US" b="1" dirty="0" smtClean="0"/>
              <a:t>这句话是关键</a:t>
            </a:r>
            <a:r>
              <a:rPr lang="en-US" altLang="zh-CN" b="1" dirty="0"/>
              <a:t>	</a:t>
            </a:r>
          </a:p>
          <a:p>
            <a:pPr>
              <a:buNone/>
            </a:pPr>
            <a:r>
              <a:rPr lang="en-US" altLang="zh-CN" b="1" dirty="0"/>
              <a:t>		</a:t>
            </a:r>
            <a:r>
              <a:rPr lang="en-US" altLang="zh-CN" b="1" dirty="0">
                <a:solidFill>
                  <a:srgbClr val="0000FF"/>
                </a:solidFill>
              </a:rPr>
              <a:t>if</a:t>
            </a:r>
            <a:r>
              <a:rPr lang="en-US" altLang="zh-CN" b="1" dirty="0"/>
              <a:t>(s==n)</a:t>
            </a:r>
          </a:p>
          <a:p>
            <a:pPr>
              <a:buNone/>
            </a:pPr>
            <a:r>
              <a:rPr lang="en-US" altLang="zh-CN" b="1" dirty="0"/>
              <a:t>			</a:t>
            </a:r>
            <a:r>
              <a:rPr lang="en-US" altLang="zh-CN" b="1" dirty="0" err="1"/>
              <a:t>cout</a:t>
            </a:r>
            <a:r>
              <a:rPr lang="en-US" altLang="zh-CN" b="1" dirty="0"/>
              <a:t>&lt;&lt;"</a:t>
            </a:r>
            <a:r>
              <a:rPr lang="zh-CN" altLang="en-US" b="1" dirty="0"/>
              <a:t>该数是完全数</a:t>
            </a:r>
            <a:r>
              <a:rPr lang="en-US" altLang="zh-CN" b="1" dirty="0"/>
              <a:t>\n";</a:t>
            </a:r>
          </a:p>
          <a:p>
            <a:pPr>
              <a:buNone/>
            </a:pPr>
            <a:r>
              <a:rPr lang="en-US" altLang="zh-CN" b="1" dirty="0"/>
              <a:t>		</a:t>
            </a:r>
            <a:r>
              <a:rPr lang="en-US" altLang="zh-CN" b="1" dirty="0">
                <a:solidFill>
                  <a:srgbClr val="0000FF"/>
                </a:solidFill>
              </a:rPr>
              <a:t>else</a:t>
            </a:r>
          </a:p>
          <a:p>
            <a:pPr>
              <a:buNone/>
            </a:pPr>
            <a:r>
              <a:rPr lang="en-US" altLang="zh-CN" b="1" dirty="0"/>
              <a:t>			</a:t>
            </a:r>
            <a:r>
              <a:rPr lang="en-US" altLang="zh-CN" b="1" dirty="0" err="1"/>
              <a:t>cout</a:t>
            </a:r>
            <a:r>
              <a:rPr lang="en-US" altLang="zh-CN" b="1" dirty="0"/>
              <a:t>&lt;&lt;"</a:t>
            </a:r>
            <a:r>
              <a:rPr lang="zh-CN" altLang="en-US" b="1" dirty="0"/>
              <a:t>该数不是完全数</a:t>
            </a:r>
            <a:r>
              <a:rPr lang="en-US" altLang="zh-CN" b="1" dirty="0"/>
              <a:t>\n";</a:t>
            </a:r>
            <a:endParaRPr lang="zh-CN" altLang="en-US" b="1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6573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简单推理问题：谁是雷锋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问题说明：某同学做了好事但不留名。校长问了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个人：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说不是我，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说是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说是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</a:t>
            </a:r>
            <a:r>
              <a:rPr lang="zh-CN" altLang="en-US" dirty="0" smtClean="0"/>
              <a:t>说</a:t>
            </a:r>
            <a:r>
              <a:rPr lang="en-US" altLang="zh-CN" dirty="0" smtClean="0"/>
              <a:t>C</a:t>
            </a:r>
            <a:r>
              <a:rPr lang="zh-CN" altLang="en-US" dirty="0" smtClean="0"/>
              <a:t>胡说。已知</a:t>
            </a:r>
            <a:r>
              <a:rPr lang="en-US" altLang="zh-CN" dirty="0" smtClean="0"/>
              <a:t>4</a:t>
            </a:r>
            <a:r>
              <a:rPr lang="zh-CN" altLang="en-US" dirty="0" smtClean="0"/>
              <a:t>人中有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人说的是真话，请问做好事的是谁？</a:t>
            </a:r>
            <a:endParaRPr lang="en-US" altLang="zh-CN" dirty="0" smtClean="0"/>
          </a:p>
          <a:p>
            <a:r>
              <a:rPr lang="zh-CN" altLang="en-US" dirty="0" smtClean="0"/>
              <a:t>问题思路：遍历所有可能做好事的人，统计说真话的人是否为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个即可。</a:t>
            </a:r>
            <a:endParaRPr lang="en-US" altLang="zh-CN" dirty="0" smtClean="0"/>
          </a:p>
          <a:p>
            <a:r>
              <a:rPr lang="zh-CN" altLang="en-US" dirty="0" smtClean="0"/>
              <a:t>问题要点：如何用程序来计算和统计本问题中的真假？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6365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简单推理问题：谁是雷锋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char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goodman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for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goodman</a:t>
            </a:r>
            <a:r>
              <a:rPr lang="en-US" altLang="zh-CN" b="1" dirty="0" smtClean="0"/>
              <a:t> = '</a:t>
            </a:r>
            <a:r>
              <a:rPr lang="en-US" altLang="zh-CN" b="1" dirty="0" err="1" smtClean="0"/>
              <a:t>A';goodman</a:t>
            </a:r>
            <a:r>
              <a:rPr lang="en-US" altLang="zh-CN" b="1" dirty="0" smtClean="0"/>
              <a:t> &lt;= '</a:t>
            </a:r>
            <a:r>
              <a:rPr lang="en-US" altLang="zh-CN" b="1" dirty="0" err="1" smtClean="0"/>
              <a:t>D';goodman</a:t>
            </a:r>
            <a:r>
              <a:rPr lang="en-US" altLang="zh-CN" b="1" dirty="0" smtClean="0"/>
              <a:t>++)</a:t>
            </a:r>
          </a:p>
          <a:p>
            <a:pPr>
              <a:buNone/>
            </a:pPr>
            <a:r>
              <a:rPr lang="en-US" altLang="zh-CN" b="1" dirty="0" smtClean="0"/>
              <a:t>		{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if</a:t>
            </a:r>
            <a:r>
              <a:rPr lang="en-US" altLang="zh-CN" b="1" dirty="0" smtClean="0"/>
              <a:t>( (</a:t>
            </a:r>
            <a:r>
              <a:rPr lang="en-US" altLang="zh-CN" b="1" dirty="0" err="1" smtClean="0"/>
              <a:t>goodman</a:t>
            </a:r>
            <a:r>
              <a:rPr lang="en-US" altLang="zh-CN" b="1" dirty="0" smtClean="0"/>
              <a:t>!='A') + (</a:t>
            </a:r>
            <a:r>
              <a:rPr lang="en-US" altLang="zh-CN" b="1" dirty="0" err="1" smtClean="0"/>
              <a:t>goodman</a:t>
            </a:r>
            <a:r>
              <a:rPr lang="en-US" altLang="zh-CN" b="1" dirty="0" smtClean="0"/>
              <a:t>=='C') + (</a:t>
            </a:r>
            <a:r>
              <a:rPr lang="en-US" altLang="zh-CN" b="1" dirty="0" err="1" smtClean="0"/>
              <a:t>goodman</a:t>
            </a:r>
            <a:r>
              <a:rPr lang="en-US" altLang="zh-CN" b="1" dirty="0" smtClean="0"/>
              <a:t>=='D') + (</a:t>
            </a:r>
            <a:r>
              <a:rPr lang="en-US" altLang="zh-CN" b="1" dirty="0" err="1" smtClean="0"/>
              <a:t>goodman</a:t>
            </a:r>
            <a:r>
              <a:rPr lang="en-US" altLang="zh-CN" b="1" dirty="0" smtClean="0"/>
              <a:t>!='D') == 3 )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&lt;&lt;"</a:t>
            </a:r>
            <a:r>
              <a:rPr lang="zh-CN" altLang="en-US" b="1" dirty="0" smtClean="0"/>
              <a:t>好人就是</a:t>
            </a:r>
            <a:r>
              <a:rPr lang="en-US" altLang="zh-CN" b="1" dirty="0" smtClean="0"/>
              <a:t>"&lt;&lt;</a:t>
            </a:r>
            <a:r>
              <a:rPr lang="en-US" altLang="zh-CN" b="1" dirty="0" err="1" smtClean="0"/>
              <a:t>goodman</a:t>
            </a:r>
            <a:r>
              <a:rPr lang="en-US" altLang="zh-CN" b="1" dirty="0" smtClean="0"/>
              <a:t>&lt;&lt;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	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680301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常用基本算法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递推法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递推法的主要思想：按照某种规律，对同一个变量不断更改其值（递推），从而达到求解问题的效果。</a:t>
            </a:r>
            <a:endParaRPr lang="en-US" altLang="zh-CN" dirty="0"/>
          </a:p>
          <a:p>
            <a:r>
              <a:rPr lang="zh-CN" altLang="en-US" dirty="0" smtClean="0"/>
              <a:t>递推的算法对于深刻理解循环非常关键。</a:t>
            </a:r>
            <a:endParaRPr lang="en-US" altLang="zh-CN" dirty="0" smtClean="0"/>
          </a:p>
          <a:p>
            <a:r>
              <a:rPr lang="zh-CN" altLang="en-US" dirty="0" smtClean="0"/>
              <a:t>常见问题：费波纳切数列、通项求和、方程求解、公约数、整数分解等。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18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递推算法的基本思路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266787"/>
              </p:ext>
            </p:extLst>
          </p:nvPr>
        </p:nvGraphicFramePr>
        <p:xfrm>
          <a:off x="982133" y="1676400"/>
          <a:ext cx="7704667" cy="4737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5827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费波纳切数列问题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问题说明：数列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8……</a:t>
            </a:r>
            <a:r>
              <a:rPr lang="zh-CN" altLang="en-US" dirty="0" smtClean="0"/>
              <a:t>为以意大利数学家费波纳切命名的数列。现用循环求出该数列的前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项。</a:t>
            </a:r>
            <a:endParaRPr lang="en-US" altLang="zh-CN" dirty="0" smtClean="0"/>
          </a:p>
          <a:p>
            <a:r>
              <a:rPr lang="zh-CN" altLang="en-US" dirty="0" smtClean="0"/>
              <a:t>问题思路：不可能定义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个变量来逐个保存，只能用少数的变量反复使用来达到该效果。</a:t>
            </a:r>
            <a:endParaRPr lang="en-US" altLang="zh-CN" dirty="0" smtClean="0"/>
          </a:p>
          <a:p>
            <a:r>
              <a:rPr lang="zh-CN" altLang="en-US" dirty="0" smtClean="0"/>
              <a:t>问题要点：如何找出递推的变化规律？务必通过该问题，掌握递推算法的核心思想。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567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3843</TotalTime>
  <Words>4240</Words>
  <Application>Microsoft Macintosh PowerPoint</Application>
  <PresentationFormat>全屏显示(4:3)</PresentationFormat>
  <Paragraphs>780</Paragraphs>
  <Slides>110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110</vt:i4>
      </vt:variant>
    </vt:vector>
  </HeadingPairs>
  <TitlesOfParts>
    <vt:vector size="122" baseType="lpstr">
      <vt:lpstr>Arial Black</vt:lpstr>
      <vt:lpstr>Calibri</vt:lpstr>
      <vt:lpstr>Kaiti SC Regular</vt:lpstr>
      <vt:lpstr>Tahoma</vt:lpstr>
      <vt:lpstr>Wingdings</vt:lpstr>
      <vt:lpstr>黑体</vt:lpstr>
      <vt:lpstr>宋体</vt:lpstr>
      <vt:lpstr>微软雅黑</vt:lpstr>
      <vt:lpstr>微軟正黑體</vt:lpstr>
      <vt:lpstr>Arial</vt:lpstr>
      <vt:lpstr>Parallax</vt:lpstr>
      <vt:lpstr>Visio.Drawing.6</vt:lpstr>
      <vt:lpstr>PowerPoint 演示文稿</vt:lpstr>
      <vt:lpstr>2.1 算法与流程图</vt:lpstr>
      <vt:lpstr>算法的特点</vt:lpstr>
      <vt:lpstr>算法的表达</vt:lpstr>
      <vt:lpstr>算法表达（流程图）与控制结构</vt:lpstr>
      <vt:lpstr>基本控制结构</vt:lpstr>
      <vt:lpstr>2.2 C++中的语句</vt:lpstr>
      <vt:lpstr>C++中的语句</vt:lpstr>
      <vt:lpstr>C++中的语句</vt:lpstr>
      <vt:lpstr>空语句和复合语句</vt:lpstr>
      <vt:lpstr>2.3 分支结构</vt:lpstr>
      <vt:lpstr>分支结构——双分支if语句</vt:lpstr>
      <vt:lpstr>算法示例：求整数x的绝对值</vt:lpstr>
      <vt:lpstr>算法示例：闰年的判断</vt:lpstr>
      <vt:lpstr>分支结构——if语句的嵌套</vt:lpstr>
      <vt:lpstr>分支结构——阶梯式if语句</vt:lpstr>
      <vt:lpstr>算法示例：百分制换为五分制</vt:lpstr>
      <vt:lpstr>PowerPoint 演示文稿</vt:lpstr>
      <vt:lpstr>阶梯式语句的进一步分析</vt:lpstr>
      <vt:lpstr>分支结构——嵌套式if语句</vt:lpstr>
      <vt:lpstr>else语句的匹配问题</vt:lpstr>
      <vt:lpstr>else语句的匹配问题</vt:lpstr>
      <vt:lpstr>else语句的匹配问题</vt:lpstr>
      <vt:lpstr>else语句匹配练习</vt:lpstr>
      <vt:lpstr>if语句的总结</vt:lpstr>
      <vt:lpstr>if语句错误示例</vt:lpstr>
      <vt:lpstr>if语句错误示例</vt:lpstr>
      <vt:lpstr>代码书写的良好习惯（*）</vt:lpstr>
      <vt:lpstr>算法示例：输出三个数的大数</vt:lpstr>
      <vt:lpstr>算法示例：输出三个数的大数</vt:lpstr>
      <vt:lpstr>算法示例：输出三个数的大数</vt:lpstr>
      <vt:lpstr>分支结构——条件运算符</vt:lpstr>
      <vt:lpstr>条件运算符示例</vt:lpstr>
      <vt:lpstr>算法示例：小写字母转盘</vt:lpstr>
      <vt:lpstr>算法示例：小写字母转盘（＊）</vt:lpstr>
      <vt:lpstr>分支结构——switch语句</vt:lpstr>
      <vt:lpstr>分支结构——switch语句</vt:lpstr>
      <vt:lpstr>算法示例：简易计算器程序</vt:lpstr>
      <vt:lpstr>PowerPoint 演示文稿</vt:lpstr>
      <vt:lpstr>算法示例：简易计算器程序</vt:lpstr>
      <vt:lpstr>算法示例：百分制换为五分制</vt:lpstr>
      <vt:lpstr>PowerPoint 演示文稿</vt:lpstr>
      <vt:lpstr>算法示例：百分制换为五分制</vt:lpstr>
      <vt:lpstr>多分支同一语句的错误写法</vt:lpstr>
      <vt:lpstr>算法示例：今天星期几？</vt:lpstr>
      <vt:lpstr>PowerPoint 演示文稿</vt:lpstr>
      <vt:lpstr>巧用break语句进行分段计算（*）</vt:lpstr>
      <vt:lpstr>PowerPoint 演示文稿</vt:lpstr>
      <vt:lpstr>switch的总结</vt:lpstr>
      <vt:lpstr>2.4 循环结构程序设计</vt:lpstr>
      <vt:lpstr>循环语句的控制模式</vt:lpstr>
      <vt:lpstr>循环语句的模式示例</vt:lpstr>
      <vt:lpstr>循环结构——while语句</vt:lpstr>
      <vt:lpstr>算法示例：求解1-100的和</vt:lpstr>
      <vt:lpstr>算法讨论：求解1-100的和</vt:lpstr>
      <vt:lpstr>算法变化：求解1-100的和</vt:lpstr>
      <vt:lpstr>算法变化：求解1-100的和</vt:lpstr>
      <vt:lpstr>算法讨论：累加模式的变化</vt:lpstr>
      <vt:lpstr>循环结构——do while语句</vt:lpstr>
      <vt:lpstr>算法示例：求解1-100的和</vt:lpstr>
      <vt:lpstr>算法变化：求解1-100的和</vt:lpstr>
      <vt:lpstr>算法变化：求解1-100的和</vt:lpstr>
      <vt:lpstr>循环结构——for语句</vt:lpstr>
      <vt:lpstr>算法示例：求解1-100的和</vt:lpstr>
      <vt:lpstr>for语句的特点</vt:lpstr>
      <vt:lpstr>循环语句的选择</vt:lpstr>
      <vt:lpstr>循环语句的嵌套</vt:lpstr>
      <vt:lpstr>算法示例：打印问题</vt:lpstr>
      <vt:lpstr>算法示例：打印平行四边形</vt:lpstr>
      <vt:lpstr>算法示例：打印平行四边形</vt:lpstr>
      <vt:lpstr>算法示例：打印平行四边形</vt:lpstr>
      <vt:lpstr>算法示例：打印九九乘法表</vt:lpstr>
      <vt:lpstr>算法示例：打印九九乘法表</vt:lpstr>
      <vt:lpstr>算法示例：打印九九乘法表</vt:lpstr>
      <vt:lpstr>算法示例：字母圣诞树</vt:lpstr>
      <vt:lpstr>算法示例：字母圣诞树</vt:lpstr>
      <vt:lpstr>算法示例：字母圣诞树</vt:lpstr>
      <vt:lpstr>循环的控制语句</vt:lpstr>
      <vt:lpstr>break语句</vt:lpstr>
      <vt:lpstr>算法示例：素数问题的判断</vt:lpstr>
      <vt:lpstr>算法示例：素数问题的判断</vt:lpstr>
      <vt:lpstr>continue语句</vt:lpstr>
      <vt:lpstr>算法示例：输出100内的偶数</vt:lpstr>
      <vt:lpstr>习题练习：break和continue</vt:lpstr>
      <vt:lpstr>习题练习：break和continue</vt:lpstr>
      <vt:lpstr>2.5 常用基本算法——穷举法</vt:lpstr>
      <vt:lpstr>水仙花数问题</vt:lpstr>
      <vt:lpstr>水仙花数问题</vt:lpstr>
      <vt:lpstr>完全数问题</vt:lpstr>
      <vt:lpstr>完全数问题：单个数的判断</vt:lpstr>
      <vt:lpstr>完全数问题：遍历指定区间</vt:lpstr>
      <vt:lpstr>完全数问题：思考改进</vt:lpstr>
      <vt:lpstr>完全数问题：思考改进</vt:lpstr>
      <vt:lpstr>完全数问题：思考改进</vt:lpstr>
      <vt:lpstr>简单推理问题：谁是雷锋</vt:lpstr>
      <vt:lpstr>简单推理问题：谁是雷锋</vt:lpstr>
      <vt:lpstr>常用基本算法——递推法</vt:lpstr>
      <vt:lpstr>递推算法的基本思路</vt:lpstr>
      <vt:lpstr>费波纳切数列问题</vt:lpstr>
      <vt:lpstr>斐波那契数列的递推思路</vt:lpstr>
      <vt:lpstr>费波纳切数列问题：解法一</vt:lpstr>
      <vt:lpstr>费波纳切数列问题：解法二</vt:lpstr>
      <vt:lpstr>通项求和问题</vt:lpstr>
      <vt:lpstr>sin(x)的求解问题</vt:lpstr>
      <vt:lpstr>sin(x)的求解问题</vt:lpstr>
      <vt:lpstr>二分法求解方程问题</vt:lpstr>
      <vt:lpstr>二分法求解根号2</vt:lpstr>
      <vt:lpstr>整数分解问题</vt:lpstr>
      <vt:lpstr>判断整数是否为回文数</vt:lpstr>
      <vt:lpstr>判断某数是否为回文数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夏小俊</dc:creator>
  <cp:lastModifiedBy>Microsoft Office 用户</cp:lastModifiedBy>
  <cp:revision>580</cp:revision>
  <dcterms:created xsi:type="dcterms:W3CDTF">2013-01-10T14:11:19Z</dcterms:created>
  <dcterms:modified xsi:type="dcterms:W3CDTF">2017-10-17T06:30:46Z</dcterms:modified>
</cp:coreProperties>
</file>