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udio/unknown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handoutMasterIdLst>
    <p:handoutMasterId r:id="rId91"/>
  </p:handoutMasterIdLst>
  <p:sldIdLst>
    <p:sldId id="292" r:id="rId2"/>
    <p:sldId id="294" r:id="rId3"/>
    <p:sldId id="295" r:id="rId4"/>
    <p:sldId id="380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83" r:id="rId18"/>
    <p:sldId id="382" r:id="rId19"/>
    <p:sldId id="308" r:id="rId20"/>
    <p:sldId id="388" r:id="rId21"/>
    <p:sldId id="389" r:id="rId22"/>
    <p:sldId id="309" r:id="rId23"/>
    <p:sldId id="384" r:id="rId24"/>
    <p:sldId id="385" r:id="rId25"/>
    <p:sldId id="386" r:id="rId26"/>
    <p:sldId id="387" r:id="rId27"/>
    <p:sldId id="312" r:id="rId28"/>
    <p:sldId id="313" r:id="rId29"/>
    <p:sldId id="314" r:id="rId30"/>
    <p:sldId id="315" r:id="rId31"/>
    <p:sldId id="317" r:id="rId32"/>
    <p:sldId id="390" r:id="rId33"/>
    <p:sldId id="318" r:id="rId34"/>
    <p:sldId id="319" r:id="rId35"/>
    <p:sldId id="320" r:id="rId36"/>
    <p:sldId id="321" r:id="rId37"/>
    <p:sldId id="322" r:id="rId38"/>
    <p:sldId id="323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62" r:id="rId73"/>
    <p:sldId id="363" r:id="rId74"/>
    <p:sldId id="364" r:id="rId75"/>
    <p:sldId id="365" r:id="rId76"/>
    <p:sldId id="366" r:id="rId77"/>
    <p:sldId id="367" r:id="rId78"/>
    <p:sldId id="368" r:id="rId79"/>
    <p:sldId id="369" r:id="rId80"/>
    <p:sldId id="370" r:id="rId81"/>
    <p:sldId id="371" r:id="rId82"/>
    <p:sldId id="372" r:id="rId83"/>
    <p:sldId id="373" r:id="rId84"/>
    <p:sldId id="374" r:id="rId85"/>
    <p:sldId id="375" r:id="rId86"/>
    <p:sldId id="376" r:id="rId87"/>
    <p:sldId id="377" r:id="rId88"/>
    <p:sldId id="378" r:id="rId89"/>
    <p:sldId id="379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E576FB-B118-47D0-984A-56B0B3730734}">
          <p14:sldIdLst>
            <p14:sldId id="292"/>
            <p14:sldId id="294"/>
            <p14:sldId id="295"/>
            <p14:sldId id="380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83"/>
            <p14:sldId id="382"/>
            <p14:sldId id="308"/>
            <p14:sldId id="388"/>
            <p14:sldId id="389"/>
            <p14:sldId id="309"/>
            <p14:sldId id="384"/>
            <p14:sldId id="385"/>
            <p14:sldId id="386"/>
            <p14:sldId id="387"/>
            <p14:sldId id="312"/>
            <p14:sldId id="313"/>
            <p14:sldId id="314"/>
            <p14:sldId id="315"/>
            <p14:sldId id="317"/>
            <p14:sldId id="390"/>
            <p14:sldId id="318"/>
            <p14:sldId id="319"/>
            <p14:sldId id="320"/>
            <p14:sldId id="321"/>
            <p14:sldId id="322"/>
            <p14:sldId id="323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751" autoAdjust="0"/>
  </p:normalViewPr>
  <p:slideViewPr>
    <p:cSldViewPr snapToGrid="0">
      <p:cViewPr>
        <p:scale>
          <a:sx n="75" d="100"/>
          <a:sy n="75" d="100"/>
        </p:scale>
        <p:origin x="2168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handoutMaster" Target="handoutMasters/handoutMaster1.xml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C1E53-1783-474F-A29D-F3297B88D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C0D9A0-15F2-4742-8627-D7DC4C7DE3B0}">
      <dgm:prSet custT="1"/>
      <dgm:spPr/>
      <dgm:t>
        <a:bodyPr/>
        <a:lstStyle/>
        <a:p>
          <a:pPr rtl="0"/>
          <a:r>
            <a:rPr lang="zh-CN" sz="2800" b="1" dirty="0" smtClean="0">
              <a:latin typeface="+mj-ea"/>
              <a:ea typeface="+mj-ea"/>
            </a:rPr>
            <a:t>函数的概念</a:t>
          </a:r>
          <a:r>
            <a:rPr lang="zh-CN" altLang="en-US" sz="2800" b="1" dirty="0" smtClean="0">
              <a:latin typeface="+mj-ea"/>
              <a:ea typeface="+mj-ea"/>
            </a:rPr>
            <a:t>与自定义函数</a:t>
          </a:r>
          <a:endParaRPr lang="en-US" sz="2800" b="1" dirty="0">
            <a:latin typeface="+mj-ea"/>
            <a:ea typeface="+mj-ea"/>
          </a:endParaRPr>
        </a:p>
      </dgm:t>
    </dgm:pt>
    <dgm:pt modelId="{1439F713-4B40-42C9-A64A-C254BB4D57CB}" type="parTrans" cxnId="{2681A9C9-CFAD-492C-9FF9-C50DCAC8EC79}">
      <dgm:prSet/>
      <dgm:spPr/>
      <dgm:t>
        <a:bodyPr/>
        <a:lstStyle/>
        <a:p>
          <a:endParaRPr lang="zh-CN" altLang="en-US"/>
        </a:p>
      </dgm:t>
    </dgm:pt>
    <dgm:pt modelId="{F55D445C-A1FD-4FA4-B708-8D75F288D829}" type="sibTrans" cxnId="{2681A9C9-CFAD-492C-9FF9-C50DCAC8EC79}">
      <dgm:prSet/>
      <dgm:spPr/>
      <dgm:t>
        <a:bodyPr/>
        <a:lstStyle/>
        <a:p>
          <a:endParaRPr lang="zh-CN" altLang="en-US"/>
        </a:p>
      </dgm:t>
    </dgm:pt>
    <dgm:pt modelId="{9EFFD659-87E6-46DA-94BF-E44E37A37011}">
      <dgm:prSet custT="1"/>
      <dgm:spPr/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2800" b="1" dirty="0" smtClean="0">
              <a:latin typeface="+mj-ea"/>
              <a:ea typeface="+mj-ea"/>
            </a:rPr>
            <a:t>函数的</a:t>
          </a:r>
          <a:r>
            <a:rPr lang="zh-CN" altLang="en-US" sz="2800" b="1" dirty="0" smtClean="0">
              <a:latin typeface="+mj-ea"/>
              <a:ea typeface="+mj-ea"/>
            </a:rPr>
            <a:t>调用和</a:t>
          </a:r>
          <a:r>
            <a:rPr lang="zh-CN" sz="2800" b="1" dirty="0" smtClean="0">
              <a:latin typeface="+mj-ea"/>
              <a:ea typeface="+mj-ea"/>
            </a:rPr>
            <a:t>声明</a:t>
          </a:r>
          <a:endParaRPr lang="en-US" sz="2800" b="1" dirty="0">
            <a:latin typeface="+mj-ea"/>
            <a:ea typeface="+mj-ea"/>
          </a:endParaRPr>
        </a:p>
      </dgm:t>
    </dgm:pt>
    <dgm:pt modelId="{B2EC37CB-8F9A-4CD3-A24F-555FA068C954}" type="parTrans" cxnId="{4BAC3A6E-EEC8-4CF8-A336-181ADB325F14}">
      <dgm:prSet/>
      <dgm:spPr/>
      <dgm:t>
        <a:bodyPr/>
        <a:lstStyle/>
        <a:p>
          <a:endParaRPr lang="zh-CN" altLang="en-US"/>
        </a:p>
      </dgm:t>
    </dgm:pt>
    <dgm:pt modelId="{1CC42C17-A198-48C9-8C9E-DF370C9B38CB}" type="sibTrans" cxnId="{4BAC3A6E-EEC8-4CF8-A336-181ADB325F14}">
      <dgm:prSet/>
      <dgm:spPr/>
      <dgm:t>
        <a:bodyPr/>
        <a:lstStyle/>
        <a:p>
          <a:endParaRPr lang="zh-CN" altLang="en-US"/>
        </a:p>
      </dgm:t>
    </dgm:pt>
    <dgm:pt modelId="{6BB794F6-A11C-4679-B095-54EC246E37CF}">
      <dgm:prSet custT="1"/>
      <dgm:spPr/>
      <dgm:t>
        <a:bodyPr/>
        <a:lstStyle/>
        <a:p>
          <a:pPr rtl="0"/>
          <a:r>
            <a:rPr lang="zh-CN" altLang="en-US" sz="2800" b="1" dirty="0" smtClean="0">
              <a:latin typeface="+mj-ea"/>
              <a:ea typeface="+mj-ea"/>
            </a:rPr>
            <a:t>变量的作用域与生存期</a:t>
          </a:r>
          <a:endParaRPr lang="en-US" sz="2800" b="1" dirty="0">
            <a:latin typeface="+mj-ea"/>
            <a:ea typeface="+mj-ea"/>
          </a:endParaRPr>
        </a:p>
      </dgm:t>
    </dgm:pt>
    <dgm:pt modelId="{C15ABC96-87E1-41A7-90C1-0BED65BB37AF}" type="parTrans" cxnId="{EE2A6A6D-125C-452D-B6B2-AC88B39F2931}">
      <dgm:prSet/>
      <dgm:spPr/>
      <dgm:t>
        <a:bodyPr/>
        <a:lstStyle/>
        <a:p>
          <a:endParaRPr lang="zh-CN" altLang="en-US"/>
        </a:p>
      </dgm:t>
    </dgm:pt>
    <dgm:pt modelId="{99A92CF1-4151-49A6-B45D-5EE6F4C36466}" type="sibTrans" cxnId="{EE2A6A6D-125C-452D-B6B2-AC88B39F2931}">
      <dgm:prSet/>
      <dgm:spPr/>
      <dgm:t>
        <a:bodyPr/>
        <a:lstStyle/>
        <a:p>
          <a:endParaRPr lang="zh-CN" altLang="en-US"/>
        </a:p>
      </dgm:t>
    </dgm:pt>
    <dgm:pt modelId="{81D18C09-85A8-4009-93D0-339A387E2821}">
      <dgm:prSet custT="1"/>
      <dgm:spPr/>
      <dgm:t>
        <a:bodyPr/>
        <a:lstStyle/>
        <a:p>
          <a:pPr rtl="0"/>
          <a:r>
            <a:rPr lang="zh-CN" sz="2800" b="1" dirty="0" smtClean="0">
              <a:latin typeface="+mj-ea"/>
              <a:ea typeface="+mj-ea"/>
            </a:rPr>
            <a:t>函数的递归</a:t>
          </a:r>
          <a:r>
            <a:rPr lang="zh-CN" altLang="en-US" sz="2800" b="1" dirty="0" smtClean="0">
              <a:latin typeface="+mj-ea"/>
              <a:ea typeface="+mj-ea"/>
            </a:rPr>
            <a:t>与嵌套</a:t>
          </a:r>
          <a:endParaRPr lang="en-US" sz="2800" b="1" dirty="0">
            <a:latin typeface="+mj-ea"/>
            <a:ea typeface="+mj-ea"/>
          </a:endParaRPr>
        </a:p>
      </dgm:t>
    </dgm:pt>
    <dgm:pt modelId="{EA4EBBE1-1FE0-4142-8541-3FBA59048EA3}" type="parTrans" cxnId="{89B7A7A3-3090-4041-BD11-838F620B47BA}">
      <dgm:prSet/>
      <dgm:spPr/>
      <dgm:t>
        <a:bodyPr/>
        <a:lstStyle/>
        <a:p>
          <a:endParaRPr lang="zh-CN" altLang="en-US"/>
        </a:p>
      </dgm:t>
    </dgm:pt>
    <dgm:pt modelId="{78B934BF-80A2-4928-88D7-759E16BBDC0A}" type="sibTrans" cxnId="{89B7A7A3-3090-4041-BD11-838F620B47BA}">
      <dgm:prSet/>
      <dgm:spPr/>
      <dgm:t>
        <a:bodyPr/>
        <a:lstStyle/>
        <a:p>
          <a:endParaRPr lang="zh-CN" altLang="en-US"/>
        </a:p>
      </dgm:t>
    </dgm:pt>
    <dgm:pt modelId="{C11A35CE-547D-47F7-8600-95CD02A8EC66}">
      <dgm:prSet custT="1"/>
      <dgm:spPr/>
      <dgm:t>
        <a:bodyPr/>
        <a:lstStyle/>
        <a:p>
          <a:pPr rtl="0"/>
          <a:r>
            <a:rPr lang="zh-CN" altLang="en-US" sz="2800" b="1" dirty="0" smtClean="0">
              <a:latin typeface="+mj-ea"/>
              <a:ea typeface="+mj-ea"/>
            </a:rPr>
            <a:t>函数的其它特性</a:t>
          </a:r>
          <a:endParaRPr lang="zh-CN" altLang="en-US" sz="2800" b="1" dirty="0">
            <a:latin typeface="+mj-ea"/>
            <a:ea typeface="+mj-ea"/>
          </a:endParaRPr>
        </a:p>
      </dgm:t>
    </dgm:pt>
    <dgm:pt modelId="{022D2D6E-BAC4-4FE8-A4B4-D2D63A0DB443}" type="parTrans" cxnId="{9DA8C6C2-C712-4BDE-A786-CE92CC0BA328}">
      <dgm:prSet/>
      <dgm:spPr/>
      <dgm:t>
        <a:bodyPr/>
        <a:lstStyle/>
        <a:p>
          <a:endParaRPr lang="zh-CN" altLang="en-US"/>
        </a:p>
      </dgm:t>
    </dgm:pt>
    <dgm:pt modelId="{D9121B2D-16D3-4BAB-A6C1-512C9C69CB90}" type="sibTrans" cxnId="{9DA8C6C2-C712-4BDE-A786-CE92CC0BA328}">
      <dgm:prSet/>
      <dgm:spPr/>
      <dgm:t>
        <a:bodyPr/>
        <a:lstStyle/>
        <a:p>
          <a:endParaRPr lang="zh-CN" altLang="en-US"/>
        </a:p>
      </dgm:t>
    </dgm:pt>
    <dgm:pt modelId="{864FC42E-B33B-FD4D-8EE9-6C13C03529FA}">
      <dgm:prSet custT="1"/>
      <dgm:spPr/>
      <dgm:t>
        <a:bodyPr/>
        <a:lstStyle/>
        <a:p>
          <a:pPr rtl="0"/>
          <a:r>
            <a:rPr lang="zh-CN" altLang="en-US" sz="2800" b="1" dirty="0" smtClean="0">
              <a:latin typeface="+mj-ea"/>
              <a:ea typeface="+mj-ea"/>
            </a:rPr>
            <a:t>编译预处理</a:t>
          </a:r>
          <a:endParaRPr lang="zh-CN" altLang="en-US" sz="2800" b="1" dirty="0">
            <a:latin typeface="+mj-ea"/>
            <a:ea typeface="+mj-ea"/>
          </a:endParaRPr>
        </a:p>
      </dgm:t>
    </dgm:pt>
    <dgm:pt modelId="{840DEEF5-C9CD-594A-9287-DC5AEFF3C2E1}" type="parTrans" cxnId="{5D03BB07-E223-1746-B7C7-A8C0B5370BDF}">
      <dgm:prSet/>
      <dgm:spPr/>
      <dgm:t>
        <a:bodyPr/>
        <a:lstStyle/>
        <a:p>
          <a:endParaRPr lang="zh-CN" altLang="en-US"/>
        </a:p>
      </dgm:t>
    </dgm:pt>
    <dgm:pt modelId="{1E1A6FB3-70E8-454D-8122-71529A281391}" type="sibTrans" cxnId="{5D03BB07-E223-1746-B7C7-A8C0B5370BDF}">
      <dgm:prSet/>
      <dgm:spPr/>
      <dgm:t>
        <a:bodyPr/>
        <a:lstStyle/>
        <a:p>
          <a:endParaRPr lang="zh-CN" altLang="en-US"/>
        </a:p>
      </dgm:t>
    </dgm:pt>
    <dgm:pt modelId="{D2AFF025-17B1-4562-9CAE-B201DEF12025}" type="pres">
      <dgm:prSet presAssocID="{6D1C1E53-1783-474F-A29D-F3297B88D4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981E01-2B8E-43B5-B472-C72EC1189E6E}" type="pres">
      <dgm:prSet presAssocID="{77C0D9A0-15F2-4742-8627-D7DC4C7DE3B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F351C9-F49D-4673-A0C3-A7A5551021AB}" type="pres">
      <dgm:prSet presAssocID="{F55D445C-A1FD-4FA4-B708-8D75F288D829}" presName="spacer" presStyleCnt="0"/>
      <dgm:spPr/>
    </dgm:pt>
    <dgm:pt modelId="{466944BA-9EE5-48FE-A3FF-33C285FA98CB}" type="pres">
      <dgm:prSet presAssocID="{9EFFD659-87E6-46DA-94BF-E44E37A3701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242893-B5D2-4803-AEC6-35834AD328C6}" type="pres">
      <dgm:prSet presAssocID="{1CC42C17-A198-48C9-8C9E-DF370C9B38CB}" presName="spacer" presStyleCnt="0"/>
      <dgm:spPr/>
    </dgm:pt>
    <dgm:pt modelId="{2065EA5B-3228-4B8A-A616-3FDD1FAF81D5}" type="pres">
      <dgm:prSet presAssocID="{6BB794F6-A11C-4679-B095-54EC246E37C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90AD05-142D-4BFB-9E67-18120EC01850}" type="pres">
      <dgm:prSet presAssocID="{99A92CF1-4151-49A6-B45D-5EE6F4C36466}" presName="spacer" presStyleCnt="0"/>
      <dgm:spPr/>
    </dgm:pt>
    <dgm:pt modelId="{A4C8A9D5-E811-4EBA-AEDA-0A2AE8A9B9D0}" type="pres">
      <dgm:prSet presAssocID="{81D18C09-85A8-4009-93D0-339A387E282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F646DE-6025-484F-A6C9-0A8B24CDC8CD}" type="pres">
      <dgm:prSet presAssocID="{78B934BF-80A2-4928-88D7-759E16BBDC0A}" presName="spacer" presStyleCnt="0"/>
      <dgm:spPr/>
    </dgm:pt>
    <dgm:pt modelId="{33E6B66A-BD48-46DA-B538-5D04EC0B058B}" type="pres">
      <dgm:prSet presAssocID="{C11A35CE-547D-47F7-8600-95CD02A8EC6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2C25E3-7D9B-4C45-9F85-D9695BEDF950}" type="pres">
      <dgm:prSet presAssocID="{D9121B2D-16D3-4BAB-A6C1-512C9C69CB90}" presName="spacer" presStyleCnt="0"/>
      <dgm:spPr/>
    </dgm:pt>
    <dgm:pt modelId="{8C1B470E-E57A-7B40-AD48-0361538DBE5C}" type="pres">
      <dgm:prSet presAssocID="{864FC42E-B33B-FD4D-8EE9-6C13C03529F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B7A7A3-3090-4041-BD11-838F620B47BA}" srcId="{6D1C1E53-1783-474F-A29D-F3297B88D4B5}" destId="{81D18C09-85A8-4009-93D0-339A387E2821}" srcOrd="3" destOrd="0" parTransId="{EA4EBBE1-1FE0-4142-8541-3FBA59048EA3}" sibTransId="{78B934BF-80A2-4928-88D7-759E16BBDC0A}"/>
    <dgm:cxn modelId="{123477E6-503D-3C49-89A2-85FFCBDA8DE0}" type="presOf" srcId="{C11A35CE-547D-47F7-8600-95CD02A8EC66}" destId="{33E6B66A-BD48-46DA-B538-5D04EC0B058B}" srcOrd="0" destOrd="0" presId="urn:microsoft.com/office/officeart/2005/8/layout/vList2"/>
    <dgm:cxn modelId="{9DA8C6C2-C712-4BDE-A786-CE92CC0BA328}" srcId="{6D1C1E53-1783-474F-A29D-F3297B88D4B5}" destId="{C11A35CE-547D-47F7-8600-95CD02A8EC66}" srcOrd="4" destOrd="0" parTransId="{022D2D6E-BAC4-4FE8-A4B4-D2D63A0DB443}" sibTransId="{D9121B2D-16D3-4BAB-A6C1-512C9C69CB90}"/>
    <dgm:cxn modelId="{383EC407-BF71-8541-8741-CD0408D46ED0}" type="presOf" srcId="{864FC42E-B33B-FD4D-8EE9-6C13C03529FA}" destId="{8C1B470E-E57A-7B40-AD48-0361538DBE5C}" srcOrd="0" destOrd="0" presId="urn:microsoft.com/office/officeart/2005/8/layout/vList2"/>
    <dgm:cxn modelId="{19E5CF4E-427B-DE4B-9F45-94900C50CE8F}" type="presOf" srcId="{9EFFD659-87E6-46DA-94BF-E44E37A37011}" destId="{466944BA-9EE5-48FE-A3FF-33C285FA98CB}" srcOrd="0" destOrd="0" presId="urn:microsoft.com/office/officeart/2005/8/layout/vList2"/>
    <dgm:cxn modelId="{D52B6CCC-2AEF-DF41-A172-BD91DD093E21}" type="presOf" srcId="{81D18C09-85A8-4009-93D0-339A387E2821}" destId="{A4C8A9D5-E811-4EBA-AEDA-0A2AE8A9B9D0}" srcOrd="0" destOrd="0" presId="urn:microsoft.com/office/officeart/2005/8/layout/vList2"/>
    <dgm:cxn modelId="{4BAC3A6E-EEC8-4CF8-A336-181ADB325F14}" srcId="{6D1C1E53-1783-474F-A29D-F3297B88D4B5}" destId="{9EFFD659-87E6-46DA-94BF-E44E37A37011}" srcOrd="1" destOrd="0" parTransId="{B2EC37CB-8F9A-4CD3-A24F-555FA068C954}" sibTransId="{1CC42C17-A198-48C9-8C9E-DF370C9B38CB}"/>
    <dgm:cxn modelId="{2681A9C9-CFAD-492C-9FF9-C50DCAC8EC79}" srcId="{6D1C1E53-1783-474F-A29D-F3297B88D4B5}" destId="{77C0D9A0-15F2-4742-8627-D7DC4C7DE3B0}" srcOrd="0" destOrd="0" parTransId="{1439F713-4B40-42C9-A64A-C254BB4D57CB}" sibTransId="{F55D445C-A1FD-4FA4-B708-8D75F288D829}"/>
    <dgm:cxn modelId="{2A54B946-71AF-A440-B96E-C7F19B60D63C}" type="presOf" srcId="{77C0D9A0-15F2-4742-8627-D7DC4C7DE3B0}" destId="{19981E01-2B8E-43B5-B472-C72EC1189E6E}" srcOrd="0" destOrd="0" presId="urn:microsoft.com/office/officeart/2005/8/layout/vList2"/>
    <dgm:cxn modelId="{EE2A6A6D-125C-452D-B6B2-AC88B39F2931}" srcId="{6D1C1E53-1783-474F-A29D-F3297B88D4B5}" destId="{6BB794F6-A11C-4679-B095-54EC246E37CF}" srcOrd="2" destOrd="0" parTransId="{C15ABC96-87E1-41A7-90C1-0BED65BB37AF}" sibTransId="{99A92CF1-4151-49A6-B45D-5EE6F4C36466}"/>
    <dgm:cxn modelId="{312CA306-F9B1-7141-B9A6-3F7BD4474F72}" type="presOf" srcId="{6D1C1E53-1783-474F-A29D-F3297B88D4B5}" destId="{D2AFF025-17B1-4562-9CAE-B201DEF12025}" srcOrd="0" destOrd="0" presId="urn:microsoft.com/office/officeart/2005/8/layout/vList2"/>
    <dgm:cxn modelId="{5D03BB07-E223-1746-B7C7-A8C0B5370BDF}" srcId="{6D1C1E53-1783-474F-A29D-F3297B88D4B5}" destId="{864FC42E-B33B-FD4D-8EE9-6C13C03529FA}" srcOrd="5" destOrd="0" parTransId="{840DEEF5-C9CD-594A-9287-DC5AEFF3C2E1}" sibTransId="{1E1A6FB3-70E8-454D-8122-71529A281391}"/>
    <dgm:cxn modelId="{FA7D789D-0808-044F-B4BA-8C46DADC95D3}" type="presOf" srcId="{6BB794F6-A11C-4679-B095-54EC246E37CF}" destId="{2065EA5B-3228-4B8A-A616-3FDD1FAF81D5}" srcOrd="0" destOrd="0" presId="urn:microsoft.com/office/officeart/2005/8/layout/vList2"/>
    <dgm:cxn modelId="{199C12B7-AB83-6A40-9B44-134F6E09EB90}" type="presParOf" srcId="{D2AFF025-17B1-4562-9CAE-B201DEF12025}" destId="{19981E01-2B8E-43B5-B472-C72EC1189E6E}" srcOrd="0" destOrd="0" presId="urn:microsoft.com/office/officeart/2005/8/layout/vList2"/>
    <dgm:cxn modelId="{6F7D26AF-9F90-B442-B5CE-22A7E89F6F96}" type="presParOf" srcId="{D2AFF025-17B1-4562-9CAE-B201DEF12025}" destId="{1AF351C9-F49D-4673-A0C3-A7A5551021AB}" srcOrd="1" destOrd="0" presId="urn:microsoft.com/office/officeart/2005/8/layout/vList2"/>
    <dgm:cxn modelId="{48EC9096-351D-CE41-B343-08CB561AF8CF}" type="presParOf" srcId="{D2AFF025-17B1-4562-9CAE-B201DEF12025}" destId="{466944BA-9EE5-48FE-A3FF-33C285FA98CB}" srcOrd="2" destOrd="0" presId="urn:microsoft.com/office/officeart/2005/8/layout/vList2"/>
    <dgm:cxn modelId="{E1986690-FA97-2348-9A84-7D8C236C01EF}" type="presParOf" srcId="{D2AFF025-17B1-4562-9CAE-B201DEF12025}" destId="{56242893-B5D2-4803-AEC6-35834AD328C6}" srcOrd="3" destOrd="0" presId="urn:microsoft.com/office/officeart/2005/8/layout/vList2"/>
    <dgm:cxn modelId="{5D181E1C-3EF5-3045-BE49-52BABA15EB4B}" type="presParOf" srcId="{D2AFF025-17B1-4562-9CAE-B201DEF12025}" destId="{2065EA5B-3228-4B8A-A616-3FDD1FAF81D5}" srcOrd="4" destOrd="0" presId="urn:microsoft.com/office/officeart/2005/8/layout/vList2"/>
    <dgm:cxn modelId="{9571DDD6-99E4-8D46-8078-65052C5030AC}" type="presParOf" srcId="{D2AFF025-17B1-4562-9CAE-B201DEF12025}" destId="{F690AD05-142D-4BFB-9E67-18120EC01850}" srcOrd="5" destOrd="0" presId="urn:microsoft.com/office/officeart/2005/8/layout/vList2"/>
    <dgm:cxn modelId="{DE8E0870-007D-0247-94AE-84045D119F4E}" type="presParOf" srcId="{D2AFF025-17B1-4562-9CAE-B201DEF12025}" destId="{A4C8A9D5-E811-4EBA-AEDA-0A2AE8A9B9D0}" srcOrd="6" destOrd="0" presId="urn:microsoft.com/office/officeart/2005/8/layout/vList2"/>
    <dgm:cxn modelId="{083DBE65-8539-BD45-A8F9-38F2DF92A923}" type="presParOf" srcId="{D2AFF025-17B1-4562-9CAE-B201DEF12025}" destId="{0EF646DE-6025-484F-A6C9-0A8B24CDC8CD}" srcOrd="7" destOrd="0" presId="urn:microsoft.com/office/officeart/2005/8/layout/vList2"/>
    <dgm:cxn modelId="{6B194401-31E3-034A-B5E5-A0D6D748E96A}" type="presParOf" srcId="{D2AFF025-17B1-4562-9CAE-B201DEF12025}" destId="{33E6B66A-BD48-46DA-B538-5D04EC0B058B}" srcOrd="8" destOrd="0" presId="urn:microsoft.com/office/officeart/2005/8/layout/vList2"/>
    <dgm:cxn modelId="{20BD76AD-28DF-BC4A-9FAF-A9BEEB7E761E}" type="presParOf" srcId="{D2AFF025-17B1-4562-9CAE-B201DEF12025}" destId="{012C25E3-7D9B-4C45-9F85-D9695BEDF950}" srcOrd="9" destOrd="0" presId="urn:microsoft.com/office/officeart/2005/8/layout/vList2"/>
    <dgm:cxn modelId="{CD0BC1E7-0AC5-D342-9277-6795CA1ED67A}" type="presParOf" srcId="{D2AFF025-17B1-4562-9CAE-B201DEF12025}" destId="{8C1B470E-E57A-7B40-AD48-0361538DBE5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53272D-73B3-4630-BA6A-A876E126EF0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8CB349-0AD7-41D6-9CAA-B00B96FA4790}">
      <dgm:prSet custT="1"/>
      <dgm:spPr/>
      <dgm:t>
        <a:bodyPr/>
        <a:lstStyle/>
        <a:p>
          <a:pPr rtl="0"/>
          <a:r>
            <a:rPr lang="zh-CN" sz="2800" dirty="0" smtClean="0">
              <a:latin typeface="+mj-ea"/>
              <a:ea typeface="+mj-ea"/>
            </a:rPr>
            <a:t>分析函数的参数（个数、类型）</a:t>
          </a:r>
          <a:endParaRPr lang="en-US" sz="2800" dirty="0">
            <a:latin typeface="+mj-ea"/>
            <a:ea typeface="+mj-ea"/>
          </a:endParaRPr>
        </a:p>
      </dgm:t>
    </dgm:pt>
    <dgm:pt modelId="{92802B4E-F9CC-4228-A661-3AE3AAEB0BB7}" type="parTrans" cxnId="{8ECEA42C-BBFE-4974-BB79-524C90A0842E}">
      <dgm:prSet/>
      <dgm:spPr/>
      <dgm:t>
        <a:bodyPr/>
        <a:lstStyle/>
        <a:p>
          <a:endParaRPr lang="zh-CN" altLang="en-US"/>
        </a:p>
      </dgm:t>
    </dgm:pt>
    <dgm:pt modelId="{4F33361B-D496-499B-8547-8083D9A85E9A}" type="sibTrans" cxnId="{8ECEA42C-BBFE-4974-BB79-524C90A0842E}">
      <dgm:prSet/>
      <dgm:spPr/>
      <dgm:t>
        <a:bodyPr/>
        <a:lstStyle/>
        <a:p>
          <a:endParaRPr lang="zh-CN" altLang="en-US"/>
        </a:p>
      </dgm:t>
    </dgm:pt>
    <dgm:pt modelId="{62F0375F-45E7-488D-9C32-6E86D0C1E6C7}">
      <dgm:prSet custT="1"/>
      <dgm:spPr/>
      <dgm:t>
        <a:bodyPr/>
        <a:lstStyle/>
        <a:p>
          <a:pPr rtl="0"/>
          <a:r>
            <a:rPr lang="zh-CN" sz="2800" dirty="0" smtClean="0">
              <a:latin typeface="+mj-ea"/>
              <a:ea typeface="+mj-ea"/>
            </a:rPr>
            <a:t>分析函数的返回值（类型）</a:t>
          </a:r>
          <a:endParaRPr lang="en-US" sz="2800" dirty="0">
            <a:latin typeface="+mj-ea"/>
            <a:ea typeface="+mj-ea"/>
          </a:endParaRPr>
        </a:p>
      </dgm:t>
    </dgm:pt>
    <dgm:pt modelId="{BCB9A85F-B9BD-466E-8E05-FC62A3FEB729}" type="parTrans" cxnId="{5E420349-668B-49E9-B492-CF7193E962F8}">
      <dgm:prSet/>
      <dgm:spPr/>
      <dgm:t>
        <a:bodyPr/>
        <a:lstStyle/>
        <a:p>
          <a:endParaRPr lang="zh-CN" altLang="en-US"/>
        </a:p>
      </dgm:t>
    </dgm:pt>
    <dgm:pt modelId="{92B3758A-9B5F-447D-9DC7-93CCBE54889F}" type="sibTrans" cxnId="{5E420349-668B-49E9-B492-CF7193E962F8}">
      <dgm:prSet/>
      <dgm:spPr/>
      <dgm:t>
        <a:bodyPr/>
        <a:lstStyle/>
        <a:p>
          <a:endParaRPr lang="zh-CN" altLang="en-US"/>
        </a:p>
      </dgm:t>
    </dgm:pt>
    <dgm:pt modelId="{EDC82321-9918-4C9C-990B-1199F7E32B8C}">
      <dgm:prSet custT="1"/>
      <dgm:spPr/>
      <dgm:t>
        <a:bodyPr/>
        <a:lstStyle/>
        <a:p>
          <a:pPr rtl="0"/>
          <a:r>
            <a:rPr lang="zh-CN" sz="2800" dirty="0" smtClean="0">
              <a:latin typeface="+mj-ea"/>
              <a:ea typeface="+mj-ea"/>
            </a:rPr>
            <a:t>实现</a:t>
          </a:r>
          <a:r>
            <a:rPr lang="zh-CN" altLang="en-US" sz="2800" dirty="0" smtClean="0">
              <a:latin typeface="+mj-ea"/>
              <a:ea typeface="+mj-ea"/>
            </a:rPr>
            <a:t>从</a:t>
          </a:r>
          <a:r>
            <a:rPr lang="zh-CN" sz="2800" dirty="0" smtClean="0">
              <a:latin typeface="+mj-ea"/>
              <a:ea typeface="+mj-ea"/>
            </a:rPr>
            <a:t>参数</a:t>
          </a:r>
          <a:r>
            <a:rPr lang="zh-CN" altLang="en-US" sz="2800" dirty="0" smtClean="0">
              <a:latin typeface="+mj-ea"/>
              <a:ea typeface="+mj-ea"/>
            </a:rPr>
            <a:t>得到</a:t>
          </a:r>
          <a:r>
            <a:rPr lang="zh-CN" sz="2800" dirty="0" smtClean="0">
              <a:latin typeface="+mj-ea"/>
              <a:ea typeface="+mj-ea"/>
            </a:rPr>
            <a:t>返回值</a:t>
          </a:r>
          <a:r>
            <a:rPr lang="zh-CN" altLang="en-US" sz="2800" dirty="0" smtClean="0">
              <a:latin typeface="+mj-ea"/>
              <a:ea typeface="+mj-ea"/>
            </a:rPr>
            <a:t>的过程</a:t>
          </a:r>
          <a:endParaRPr lang="en-US" sz="2800" dirty="0">
            <a:latin typeface="+mj-ea"/>
            <a:ea typeface="+mj-ea"/>
          </a:endParaRPr>
        </a:p>
      </dgm:t>
    </dgm:pt>
    <dgm:pt modelId="{9D0C0306-B31E-44CF-AE99-C89D66BBD591}" type="parTrans" cxnId="{A4E27ECD-F556-467E-898A-CC0CA1BC8444}">
      <dgm:prSet/>
      <dgm:spPr/>
      <dgm:t>
        <a:bodyPr/>
        <a:lstStyle/>
        <a:p>
          <a:endParaRPr lang="zh-CN" altLang="en-US"/>
        </a:p>
      </dgm:t>
    </dgm:pt>
    <dgm:pt modelId="{43F06FF5-40A4-46EE-A265-6ADF2407DCDB}" type="sibTrans" cxnId="{A4E27ECD-F556-467E-898A-CC0CA1BC8444}">
      <dgm:prSet/>
      <dgm:spPr/>
      <dgm:t>
        <a:bodyPr/>
        <a:lstStyle/>
        <a:p>
          <a:endParaRPr lang="zh-CN" altLang="en-US"/>
        </a:p>
      </dgm:t>
    </dgm:pt>
    <dgm:pt modelId="{CA9C3778-3E03-4125-BA18-92FF46AF44C5}" type="pres">
      <dgm:prSet presAssocID="{4B53272D-73B3-4630-BA6A-A876E126EF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025B1A-078D-40DA-BCAE-46B31F35EB17}" type="pres">
      <dgm:prSet presAssocID="{EDC82321-9918-4C9C-990B-1199F7E32B8C}" presName="boxAndChildren" presStyleCnt="0"/>
      <dgm:spPr/>
    </dgm:pt>
    <dgm:pt modelId="{C97A0A14-8EF5-4B01-AD28-D6837D5EDF2C}" type="pres">
      <dgm:prSet presAssocID="{EDC82321-9918-4C9C-990B-1199F7E32B8C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DB86DF1B-446F-4835-952A-11E866BBD03C}" type="pres">
      <dgm:prSet presAssocID="{92B3758A-9B5F-447D-9DC7-93CCBE54889F}" presName="sp" presStyleCnt="0"/>
      <dgm:spPr/>
    </dgm:pt>
    <dgm:pt modelId="{AEA322CE-5986-42C7-8245-BA7219812A7A}" type="pres">
      <dgm:prSet presAssocID="{62F0375F-45E7-488D-9C32-6E86D0C1E6C7}" presName="arrowAndChildren" presStyleCnt="0"/>
      <dgm:spPr/>
    </dgm:pt>
    <dgm:pt modelId="{5709F33B-4EFF-4FA3-8B13-59AB2D1746AF}" type="pres">
      <dgm:prSet presAssocID="{62F0375F-45E7-488D-9C32-6E86D0C1E6C7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58A6A52A-478F-4386-8046-7C534FBE96C6}" type="pres">
      <dgm:prSet presAssocID="{4F33361B-D496-499B-8547-8083D9A85E9A}" presName="sp" presStyleCnt="0"/>
      <dgm:spPr/>
    </dgm:pt>
    <dgm:pt modelId="{B1007CCD-0761-4581-90AA-664A3863899A}" type="pres">
      <dgm:prSet presAssocID="{A48CB349-0AD7-41D6-9CAA-B00B96FA4790}" presName="arrowAndChildren" presStyleCnt="0"/>
      <dgm:spPr/>
    </dgm:pt>
    <dgm:pt modelId="{D70D5956-A501-4F43-915F-5D624E85A3B0}" type="pres">
      <dgm:prSet presAssocID="{A48CB349-0AD7-41D6-9CAA-B00B96FA4790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A4E27ECD-F556-467E-898A-CC0CA1BC8444}" srcId="{4B53272D-73B3-4630-BA6A-A876E126EF09}" destId="{EDC82321-9918-4C9C-990B-1199F7E32B8C}" srcOrd="2" destOrd="0" parTransId="{9D0C0306-B31E-44CF-AE99-C89D66BBD591}" sibTransId="{43F06FF5-40A4-46EE-A265-6ADF2407DCDB}"/>
    <dgm:cxn modelId="{86A82498-5962-1C41-934D-7C00579F1A47}" type="presOf" srcId="{4B53272D-73B3-4630-BA6A-A876E126EF09}" destId="{CA9C3778-3E03-4125-BA18-92FF46AF44C5}" srcOrd="0" destOrd="0" presId="urn:microsoft.com/office/officeart/2005/8/layout/process4"/>
    <dgm:cxn modelId="{DAF15967-4F52-BF40-89EB-4B62DD1877F1}" type="presOf" srcId="{A48CB349-0AD7-41D6-9CAA-B00B96FA4790}" destId="{D70D5956-A501-4F43-915F-5D624E85A3B0}" srcOrd="0" destOrd="0" presId="urn:microsoft.com/office/officeart/2005/8/layout/process4"/>
    <dgm:cxn modelId="{77F35FD8-994D-2B45-829D-2AC1351234B5}" type="presOf" srcId="{62F0375F-45E7-488D-9C32-6E86D0C1E6C7}" destId="{5709F33B-4EFF-4FA3-8B13-59AB2D1746AF}" srcOrd="0" destOrd="0" presId="urn:microsoft.com/office/officeart/2005/8/layout/process4"/>
    <dgm:cxn modelId="{2A82C326-84E0-9D46-82A9-009C4B7D408B}" type="presOf" srcId="{EDC82321-9918-4C9C-990B-1199F7E32B8C}" destId="{C97A0A14-8EF5-4B01-AD28-D6837D5EDF2C}" srcOrd="0" destOrd="0" presId="urn:microsoft.com/office/officeart/2005/8/layout/process4"/>
    <dgm:cxn modelId="{5E420349-668B-49E9-B492-CF7193E962F8}" srcId="{4B53272D-73B3-4630-BA6A-A876E126EF09}" destId="{62F0375F-45E7-488D-9C32-6E86D0C1E6C7}" srcOrd="1" destOrd="0" parTransId="{BCB9A85F-B9BD-466E-8E05-FC62A3FEB729}" sibTransId="{92B3758A-9B5F-447D-9DC7-93CCBE54889F}"/>
    <dgm:cxn modelId="{8ECEA42C-BBFE-4974-BB79-524C90A0842E}" srcId="{4B53272D-73B3-4630-BA6A-A876E126EF09}" destId="{A48CB349-0AD7-41D6-9CAA-B00B96FA4790}" srcOrd="0" destOrd="0" parTransId="{92802B4E-F9CC-4228-A661-3AE3AAEB0BB7}" sibTransId="{4F33361B-D496-499B-8547-8083D9A85E9A}"/>
    <dgm:cxn modelId="{25F91225-0FEE-3D4F-AC3E-0397D43FF6BE}" type="presParOf" srcId="{CA9C3778-3E03-4125-BA18-92FF46AF44C5}" destId="{F8025B1A-078D-40DA-BCAE-46B31F35EB17}" srcOrd="0" destOrd="0" presId="urn:microsoft.com/office/officeart/2005/8/layout/process4"/>
    <dgm:cxn modelId="{0E3EA212-9EEB-8B43-8155-013D2864396C}" type="presParOf" srcId="{F8025B1A-078D-40DA-BCAE-46B31F35EB17}" destId="{C97A0A14-8EF5-4B01-AD28-D6837D5EDF2C}" srcOrd="0" destOrd="0" presId="urn:microsoft.com/office/officeart/2005/8/layout/process4"/>
    <dgm:cxn modelId="{7343D6DD-B52C-1945-9953-2AE18D19E2D5}" type="presParOf" srcId="{CA9C3778-3E03-4125-BA18-92FF46AF44C5}" destId="{DB86DF1B-446F-4835-952A-11E866BBD03C}" srcOrd="1" destOrd="0" presId="urn:microsoft.com/office/officeart/2005/8/layout/process4"/>
    <dgm:cxn modelId="{F7F6EAAF-48A6-6247-8255-8551B103D01C}" type="presParOf" srcId="{CA9C3778-3E03-4125-BA18-92FF46AF44C5}" destId="{AEA322CE-5986-42C7-8245-BA7219812A7A}" srcOrd="2" destOrd="0" presId="urn:microsoft.com/office/officeart/2005/8/layout/process4"/>
    <dgm:cxn modelId="{09D359C2-5269-464D-9298-43EBD237A26D}" type="presParOf" srcId="{AEA322CE-5986-42C7-8245-BA7219812A7A}" destId="{5709F33B-4EFF-4FA3-8B13-59AB2D1746AF}" srcOrd="0" destOrd="0" presId="urn:microsoft.com/office/officeart/2005/8/layout/process4"/>
    <dgm:cxn modelId="{D75F4FDE-A27A-3B49-A061-5DD1DCAAF061}" type="presParOf" srcId="{CA9C3778-3E03-4125-BA18-92FF46AF44C5}" destId="{58A6A52A-478F-4386-8046-7C534FBE96C6}" srcOrd="3" destOrd="0" presId="urn:microsoft.com/office/officeart/2005/8/layout/process4"/>
    <dgm:cxn modelId="{66A6FBF8-3723-804C-A215-1294D4EDA446}" type="presParOf" srcId="{CA9C3778-3E03-4125-BA18-92FF46AF44C5}" destId="{B1007CCD-0761-4581-90AA-664A3863899A}" srcOrd="4" destOrd="0" presId="urn:microsoft.com/office/officeart/2005/8/layout/process4"/>
    <dgm:cxn modelId="{AA5E0C07-468F-534A-AA2B-8C617BF4EA65}" type="presParOf" srcId="{B1007CCD-0761-4581-90AA-664A3863899A}" destId="{D70D5956-A501-4F43-915F-5D624E85A3B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E54D0-6A32-4A9C-8FC2-0323FFA70B3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8AB1C2D-19A7-40FB-8113-3A8A723C2779}">
      <dgm:prSet custT="1"/>
      <dgm:spPr/>
      <dgm:t>
        <a:bodyPr/>
        <a:lstStyle/>
        <a:p>
          <a:pPr rtl="0"/>
          <a:r>
            <a:rPr lang="zh-CN" altLang="en-US" sz="3200" dirty="0" smtClean="0">
              <a:latin typeface="+mj-ea"/>
              <a:ea typeface="+mj-ea"/>
            </a:rPr>
            <a:t>主调函数将参数传递给自定义函数</a:t>
          </a:r>
          <a:endParaRPr lang="en-US" sz="3200" dirty="0">
            <a:latin typeface="+mj-ea"/>
            <a:ea typeface="+mj-ea"/>
          </a:endParaRPr>
        </a:p>
      </dgm:t>
    </dgm:pt>
    <dgm:pt modelId="{4BCBF87A-3664-42B1-AF77-91D6DF789D5B}" type="parTrans" cxnId="{7CE30ECF-BBF4-49D9-9B73-947A9BF91244}">
      <dgm:prSet/>
      <dgm:spPr/>
      <dgm:t>
        <a:bodyPr/>
        <a:lstStyle/>
        <a:p>
          <a:endParaRPr lang="zh-CN" altLang="en-US"/>
        </a:p>
      </dgm:t>
    </dgm:pt>
    <dgm:pt modelId="{6471492A-336B-43DF-A644-9D7BB6F5D4A1}" type="sibTrans" cxnId="{7CE30ECF-BBF4-49D9-9B73-947A9BF91244}">
      <dgm:prSet/>
      <dgm:spPr/>
      <dgm:t>
        <a:bodyPr/>
        <a:lstStyle/>
        <a:p>
          <a:endParaRPr lang="zh-CN" altLang="en-US"/>
        </a:p>
      </dgm:t>
    </dgm:pt>
    <dgm:pt modelId="{82ADCC54-F825-4F5B-A52E-7E3F04CA3DB9}">
      <dgm:prSet custT="1"/>
      <dgm:spPr/>
      <dgm:t>
        <a:bodyPr/>
        <a:lstStyle/>
        <a:p>
          <a:pPr rtl="0"/>
          <a:r>
            <a:rPr lang="zh-CN" altLang="en-US" sz="3200" dirty="0" smtClean="0">
              <a:latin typeface="+mj-ea"/>
              <a:ea typeface="+mj-ea"/>
            </a:rPr>
            <a:t>运行自定义函数体</a:t>
          </a:r>
          <a:endParaRPr lang="en-US" sz="3200" dirty="0">
            <a:latin typeface="+mj-ea"/>
            <a:ea typeface="+mj-ea"/>
          </a:endParaRPr>
        </a:p>
      </dgm:t>
    </dgm:pt>
    <dgm:pt modelId="{9D34BFE7-A44A-43B4-AD16-D404808B821A}" type="parTrans" cxnId="{58DA97FA-6A13-4CB7-A5D3-842BEE3CDF69}">
      <dgm:prSet/>
      <dgm:spPr/>
      <dgm:t>
        <a:bodyPr/>
        <a:lstStyle/>
        <a:p>
          <a:endParaRPr lang="zh-CN" altLang="en-US"/>
        </a:p>
      </dgm:t>
    </dgm:pt>
    <dgm:pt modelId="{338097AB-D1E6-42F7-8258-E883A230A891}" type="sibTrans" cxnId="{58DA97FA-6A13-4CB7-A5D3-842BEE3CDF69}">
      <dgm:prSet/>
      <dgm:spPr/>
      <dgm:t>
        <a:bodyPr/>
        <a:lstStyle/>
        <a:p>
          <a:endParaRPr lang="zh-CN" altLang="en-US"/>
        </a:p>
      </dgm:t>
    </dgm:pt>
    <dgm:pt modelId="{BF7B321D-DE69-4BA0-9F7C-D5E96E6C1422}">
      <dgm:prSet custT="1"/>
      <dgm:spPr/>
      <dgm:t>
        <a:bodyPr/>
        <a:lstStyle/>
        <a:p>
          <a:pPr rtl="0"/>
          <a:r>
            <a:rPr lang="zh-CN" sz="3200" dirty="0" smtClean="0">
              <a:latin typeface="+mj-ea"/>
              <a:ea typeface="+mj-ea"/>
            </a:rPr>
            <a:t>自定义函数</a:t>
          </a:r>
          <a:r>
            <a:rPr lang="zh-CN" altLang="en-US" sz="3200" dirty="0" smtClean="0">
              <a:latin typeface="+mj-ea"/>
              <a:ea typeface="+mj-ea"/>
            </a:rPr>
            <a:t>将返回值回传给主调函数</a:t>
          </a:r>
          <a:endParaRPr lang="zh-CN" altLang="en-US" sz="3200" dirty="0">
            <a:latin typeface="+mj-ea"/>
            <a:ea typeface="+mj-ea"/>
          </a:endParaRPr>
        </a:p>
      </dgm:t>
    </dgm:pt>
    <dgm:pt modelId="{E0E06C1C-1C17-44B4-8F29-3EC1C0C7EF87}" type="parTrans" cxnId="{179AF192-D534-4610-B2B4-69FFAF14AD19}">
      <dgm:prSet/>
      <dgm:spPr/>
      <dgm:t>
        <a:bodyPr/>
        <a:lstStyle/>
        <a:p>
          <a:endParaRPr lang="zh-CN" altLang="en-US"/>
        </a:p>
      </dgm:t>
    </dgm:pt>
    <dgm:pt modelId="{289767BA-64E1-44E1-B873-F74E0AEE4DAD}" type="sibTrans" cxnId="{179AF192-D534-4610-B2B4-69FFAF14AD19}">
      <dgm:prSet/>
      <dgm:spPr/>
      <dgm:t>
        <a:bodyPr/>
        <a:lstStyle/>
        <a:p>
          <a:endParaRPr lang="zh-CN" altLang="en-US"/>
        </a:p>
      </dgm:t>
    </dgm:pt>
    <dgm:pt modelId="{836F4474-5A86-0746-BFB6-7D2890140A91}" type="pres">
      <dgm:prSet presAssocID="{193E54D0-6A32-4A9C-8FC2-0323FFA70B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337564-67AA-3945-9F14-07EA39FB69C7}" type="pres">
      <dgm:prSet presAssocID="{BF7B321D-DE69-4BA0-9F7C-D5E96E6C1422}" presName="boxAndChildren" presStyleCnt="0"/>
      <dgm:spPr/>
    </dgm:pt>
    <dgm:pt modelId="{4FB14B07-B37A-574F-918C-A211D6AB37A3}" type="pres">
      <dgm:prSet presAssocID="{BF7B321D-DE69-4BA0-9F7C-D5E96E6C1422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5425E0CC-B438-2940-BFBE-6D9EE98314E4}" type="pres">
      <dgm:prSet presAssocID="{338097AB-D1E6-42F7-8258-E883A230A891}" presName="sp" presStyleCnt="0"/>
      <dgm:spPr/>
    </dgm:pt>
    <dgm:pt modelId="{933EDF59-3EA4-3944-9235-D43ECC1D548F}" type="pres">
      <dgm:prSet presAssocID="{82ADCC54-F825-4F5B-A52E-7E3F04CA3DB9}" presName="arrowAndChildren" presStyleCnt="0"/>
      <dgm:spPr/>
    </dgm:pt>
    <dgm:pt modelId="{123B56AF-C64F-7E47-AA5C-7187F3F4B3E8}" type="pres">
      <dgm:prSet presAssocID="{82ADCC54-F825-4F5B-A52E-7E3F04CA3DB9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1C95DAE6-50E4-BA4E-B860-8C1BBBB4D7BC}" type="pres">
      <dgm:prSet presAssocID="{6471492A-336B-43DF-A644-9D7BB6F5D4A1}" presName="sp" presStyleCnt="0"/>
      <dgm:spPr/>
    </dgm:pt>
    <dgm:pt modelId="{0A8AA373-19E0-BB4E-8F60-A75AF32EE3C5}" type="pres">
      <dgm:prSet presAssocID="{F8AB1C2D-19A7-40FB-8113-3A8A723C2779}" presName="arrowAndChildren" presStyleCnt="0"/>
      <dgm:spPr/>
    </dgm:pt>
    <dgm:pt modelId="{19D03A4F-0F64-7648-BB9A-6F1EF3DB9674}" type="pres">
      <dgm:prSet presAssocID="{F8AB1C2D-19A7-40FB-8113-3A8A723C2779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179AF192-D534-4610-B2B4-69FFAF14AD19}" srcId="{193E54D0-6A32-4A9C-8FC2-0323FFA70B30}" destId="{BF7B321D-DE69-4BA0-9F7C-D5E96E6C1422}" srcOrd="2" destOrd="0" parTransId="{E0E06C1C-1C17-44B4-8F29-3EC1C0C7EF87}" sibTransId="{289767BA-64E1-44E1-B873-F74E0AEE4DAD}"/>
    <dgm:cxn modelId="{58DA97FA-6A13-4CB7-A5D3-842BEE3CDF69}" srcId="{193E54D0-6A32-4A9C-8FC2-0323FFA70B30}" destId="{82ADCC54-F825-4F5B-A52E-7E3F04CA3DB9}" srcOrd="1" destOrd="0" parTransId="{9D34BFE7-A44A-43B4-AD16-D404808B821A}" sibTransId="{338097AB-D1E6-42F7-8258-E883A230A891}"/>
    <dgm:cxn modelId="{74A423EB-7667-424D-89BA-C0F5A205C93E}" type="presOf" srcId="{F8AB1C2D-19A7-40FB-8113-3A8A723C2779}" destId="{19D03A4F-0F64-7648-BB9A-6F1EF3DB9674}" srcOrd="0" destOrd="0" presId="urn:microsoft.com/office/officeart/2005/8/layout/process4"/>
    <dgm:cxn modelId="{6E64D4B6-84F6-284A-99C4-27C16F09F2FD}" type="presOf" srcId="{BF7B321D-DE69-4BA0-9F7C-D5E96E6C1422}" destId="{4FB14B07-B37A-574F-918C-A211D6AB37A3}" srcOrd="0" destOrd="0" presId="urn:microsoft.com/office/officeart/2005/8/layout/process4"/>
    <dgm:cxn modelId="{F4E36901-A320-D24B-A64F-587F45CD15C3}" type="presOf" srcId="{193E54D0-6A32-4A9C-8FC2-0323FFA70B30}" destId="{836F4474-5A86-0746-BFB6-7D2890140A91}" srcOrd="0" destOrd="0" presId="urn:microsoft.com/office/officeart/2005/8/layout/process4"/>
    <dgm:cxn modelId="{F8A65B48-A06E-6045-B1DD-95B9DE3C9F57}" type="presOf" srcId="{82ADCC54-F825-4F5B-A52E-7E3F04CA3DB9}" destId="{123B56AF-C64F-7E47-AA5C-7187F3F4B3E8}" srcOrd="0" destOrd="0" presId="urn:microsoft.com/office/officeart/2005/8/layout/process4"/>
    <dgm:cxn modelId="{7CE30ECF-BBF4-49D9-9B73-947A9BF91244}" srcId="{193E54D0-6A32-4A9C-8FC2-0323FFA70B30}" destId="{F8AB1C2D-19A7-40FB-8113-3A8A723C2779}" srcOrd="0" destOrd="0" parTransId="{4BCBF87A-3664-42B1-AF77-91D6DF789D5B}" sibTransId="{6471492A-336B-43DF-A644-9D7BB6F5D4A1}"/>
    <dgm:cxn modelId="{5E60822C-14E1-874C-BD8D-CD08D8D7895A}" type="presParOf" srcId="{836F4474-5A86-0746-BFB6-7D2890140A91}" destId="{4F337564-67AA-3945-9F14-07EA39FB69C7}" srcOrd="0" destOrd="0" presId="urn:microsoft.com/office/officeart/2005/8/layout/process4"/>
    <dgm:cxn modelId="{F236D1C2-192E-D047-90C5-C4276BD2EAE9}" type="presParOf" srcId="{4F337564-67AA-3945-9F14-07EA39FB69C7}" destId="{4FB14B07-B37A-574F-918C-A211D6AB37A3}" srcOrd="0" destOrd="0" presId="urn:microsoft.com/office/officeart/2005/8/layout/process4"/>
    <dgm:cxn modelId="{8E61DB78-65F1-D340-A9B5-5F0FC7EE02E8}" type="presParOf" srcId="{836F4474-5A86-0746-BFB6-7D2890140A91}" destId="{5425E0CC-B438-2940-BFBE-6D9EE98314E4}" srcOrd="1" destOrd="0" presId="urn:microsoft.com/office/officeart/2005/8/layout/process4"/>
    <dgm:cxn modelId="{BE7D8ADC-50D0-9C41-9E39-282042AC00AA}" type="presParOf" srcId="{836F4474-5A86-0746-BFB6-7D2890140A91}" destId="{933EDF59-3EA4-3944-9235-D43ECC1D548F}" srcOrd="2" destOrd="0" presId="urn:microsoft.com/office/officeart/2005/8/layout/process4"/>
    <dgm:cxn modelId="{0717BE49-DC13-7945-A69B-758DFF30F01A}" type="presParOf" srcId="{933EDF59-3EA4-3944-9235-D43ECC1D548F}" destId="{123B56AF-C64F-7E47-AA5C-7187F3F4B3E8}" srcOrd="0" destOrd="0" presId="urn:microsoft.com/office/officeart/2005/8/layout/process4"/>
    <dgm:cxn modelId="{6D972BEE-4BCD-924D-98BA-72C5E9B6139F}" type="presParOf" srcId="{836F4474-5A86-0746-BFB6-7D2890140A91}" destId="{1C95DAE6-50E4-BA4E-B860-8C1BBBB4D7BC}" srcOrd="3" destOrd="0" presId="urn:microsoft.com/office/officeart/2005/8/layout/process4"/>
    <dgm:cxn modelId="{4C804380-B97C-9C4C-A5C0-82C4F7D0C4FE}" type="presParOf" srcId="{836F4474-5A86-0746-BFB6-7D2890140A91}" destId="{0A8AA373-19E0-BB4E-8F60-A75AF32EE3C5}" srcOrd="4" destOrd="0" presId="urn:microsoft.com/office/officeart/2005/8/layout/process4"/>
    <dgm:cxn modelId="{D218D9E6-BF05-D347-B0AF-F1CB9ED598D9}" type="presParOf" srcId="{0A8AA373-19E0-BB4E-8F60-A75AF32EE3C5}" destId="{19D03A4F-0F64-7648-BB9A-6F1EF3DB967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3E54D0-6A32-4A9C-8FC2-0323FFA70B3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8AB1C2D-19A7-40FB-8113-3A8A723C2779}">
      <dgm:prSet custT="1"/>
      <dgm:spPr/>
      <dgm:t>
        <a:bodyPr/>
        <a:lstStyle/>
        <a:p>
          <a:pPr rtl="0"/>
          <a:r>
            <a:rPr lang="zh-CN" sz="3200" dirty="0" smtClean="0">
              <a:latin typeface="+mj-ea"/>
              <a:ea typeface="+mj-ea"/>
            </a:rPr>
            <a:t>系统函数</a:t>
          </a:r>
          <a:r>
            <a:rPr lang="zh-CN" sz="3200" dirty="0" smtClean="0">
              <a:latin typeface="+mj-ea"/>
              <a:ea typeface="+mj-ea"/>
            </a:rPr>
            <a:t>：</a:t>
          </a:r>
          <a:r>
            <a:rPr lang="zh-CN" altLang="en-US" sz="3200" dirty="0" smtClean="0">
              <a:latin typeface="+mj-ea"/>
              <a:ea typeface="+mj-ea"/>
            </a:rPr>
            <a:t>包含</a:t>
          </a:r>
          <a:r>
            <a:rPr lang="zh-CN" sz="3200" dirty="0" smtClean="0">
              <a:latin typeface="+mj-ea"/>
              <a:ea typeface="+mj-ea"/>
            </a:rPr>
            <a:t>所</a:t>
          </a:r>
          <a:r>
            <a:rPr lang="zh-CN" sz="3200" dirty="0" smtClean="0">
              <a:latin typeface="+mj-ea"/>
              <a:ea typeface="+mj-ea"/>
            </a:rPr>
            <a:t>在的头文件</a:t>
          </a:r>
          <a:endParaRPr lang="en-US" sz="3200" dirty="0">
            <a:latin typeface="+mj-ea"/>
            <a:ea typeface="+mj-ea"/>
          </a:endParaRPr>
        </a:p>
      </dgm:t>
    </dgm:pt>
    <dgm:pt modelId="{4BCBF87A-3664-42B1-AF77-91D6DF789D5B}" type="parTrans" cxnId="{7CE30ECF-BBF4-49D9-9B73-947A9BF91244}">
      <dgm:prSet/>
      <dgm:spPr/>
      <dgm:t>
        <a:bodyPr/>
        <a:lstStyle/>
        <a:p>
          <a:endParaRPr lang="zh-CN" altLang="en-US"/>
        </a:p>
      </dgm:t>
    </dgm:pt>
    <dgm:pt modelId="{6471492A-336B-43DF-A644-9D7BB6F5D4A1}" type="sibTrans" cxnId="{7CE30ECF-BBF4-49D9-9B73-947A9BF91244}">
      <dgm:prSet/>
      <dgm:spPr/>
      <dgm:t>
        <a:bodyPr/>
        <a:lstStyle/>
        <a:p>
          <a:endParaRPr lang="zh-CN" altLang="en-US"/>
        </a:p>
      </dgm:t>
    </dgm:pt>
    <dgm:pt modelId="{82ADCC54-F825-4F5B-A52E-7E3F04CA3DB9}">
      <dgm:prSet custT="1"/>
      <dgm:spPr/>
      <dgm:t>
        <a:bodyPr/>
        <a:lstStyle/>
        <a:p>
          <a:pPr rtl="0"/>
          <a:r>
            <a:rPr lang="zh-CN" sz="3200" dirty="0" smtClean="0">
              <a:latin typeface="+mj-ea"/>
              <a:ea typeface="+mj-ea"/>
            </a:rPr>
            <a:t>自定义函数：定义之前，可直接调用</a:t>
          </a:r>
          <a:endParaRPr lang="en-US" sz="3200" dirty="0">
            <a:latin typeface="+mj-ea"/>
            <a:ea typeface="+mj-ea"/>
          </a:endParaRPr>
        </a:p>
      </dgm:t>
    </dgm:pt>
    <dgm:pt modelId="{9D34BFE7-A44A-43B4-AD16-D404808B821A}" type="parTrans" cxnId="{58DA97FA-6A13-4CB7-A5D3-842BEE3CDF69}">
      <dgm:prSet/>
      <dgm:spPr/>
      <dgm:t>
        <a:bodyPr/>
        <a:lstStyle/>
        <a:p>
          <a:endParaRPr lang="zh-CN" altLang="en-US"/>
        </a:p>
      </dgm:t>
    </dgm:pt>
    <dgm:pt modelId="{338097AB-D1E6-42F7-8258-E883A230A891}" type="sibTrans" cxnId="{58DA97FA-6A13-4CB7-A5D3-842BEE3CDF69}">
      <dgm:prSet/>
      <dgm:spPr/>
      <dgm:t>
        <a:bodyPr/>
        <a:lstStyle/>
        <a:p>
          <a:endParaRPr lang="zh-CN" altLang="en-US"/>
        </a:p>
      </dgm:t>
    </dgm:pt>
    <dgm:pt modelId="{BF7B321D-DE69-4BA0-9F7C-D5E96E6C1422}">
      <dgm:prSet custT="1"/>
      <dgm:spPr/>
      <dgm:t>
        <a:bodyPr/>
        <a:lstStyle/>
        <a:p>
          <a:pPr rtl="0"/>
          <a:r>
            <a:rPr lang="zh-CN" sz="3200" dirty="0" smtClean="0">
              <a:latin typeface="+mj-ea"/>
              <a:ea typeface="+mj-ea"/>
            </a:rPr>
            <a:t>自定义函数：</a:t>
          </a:r>
          <a:r>
            <a:rPr lang="zh-CN" altLang="en-US" sz="3200" dirty="0" smtClean="0">
              <a:latin typeface="+mj-ea"/>
              <a:ea typeface="+mj-ea"/>
            </a:rPr>
            <a:t>定义之后，需补充声明</a:t>
          </a:r>
          <a:endParaRPr lang="zh-CN" altLang="en-US" sz="3200" dirty="0">
            <a:latin typeface="+mj-ea"/>
            <a:ea typeface="+mj-ea"/>
          </a:endParaRPr>
        </a:p>
      </dgm:t>
    </dgm:pt>
    <dgm:pt modelId="{E0E06C1C-1C17-44B4-8F29-3EC1C0C7EF87}" type="parTrans" cxnId="{179AF192-D534-4610-B2B4-69FFAF14AD19}">
      <dgm:prSet/>
      <dgm:spPr/>
      <dgm:t>
        <a:bodyPr/>
        <a:lstStyle/>
        <a:p>
          <a:endParaRPr lang="zh-CN" altLang="en-US"/>
        </a:p>
      </dgm:t>
    </dgm:pt>
    <dgm:pt modelId="{289767BA-64E1-44E1-B873-F74E0AEE4DAD}" type="sibTrans" cxnId="{179AF192-D534-4610-B2B4-69FFAF14AD19}">
      <dgm:prSet/>
      <dgm:spPr/>
      <dgm:t>
        <a:bodyPr/>
        <a:lstStyle/>
        <a:p>
          <a:endParaRPr lang="zh-CN" altLang="en-US"/>
        </a:p>
      </dgm:t>
    </dgm:pt>
    <dgm:pt modelId="{E5A91DC2-F81B-4F74-ACBA-589177EB7E21}" type="pres">
      <dgm:prSet presAssocID="{193E54D0-6A32-4A9C-8FC2-0323FFA70B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636E78-9A40-4AF4-99E4-B907ED4FA58F}" type="pres">
      <dgm:prSet presAssocID="{F8AB1C2D-19A7-40FB-8113-3A8A723C2779}" presName="linNode" presStyleCnt="0"/>
      <dgm:spPr/>
    </dgm:pt>
    <dgm:pt modelId="{E10EA2A5-9321-4FA2-A05D-D6B99F9E7DF0}" type="pres">
      <dgm:prSet presAssocID="{F8AB1C2D-19A7-40FB-8113-3A8A723C2779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960371-FC4C-4196-901C-479F459DE071}" type="pres">
      <dgm:prSet presAssocID="{6471492A-336B-43DF-A644-9D7BB6F5D4A1}" presName="sp" presStyleCnt="0"/>
      <dgm:spPr/>
    </dgm:pt>
    <dgm:pt modelId="{EAAE74E3-DDB5-4CC1-A6BD-AA5CEE8F8130}" type="pres">
      <dgm:prSet presAssocID="{82ADCC54-F825-4F5B-A52E-7E3F04CA3DB9}" presName="linNode" presStyleCnt="0"/>
      <dgm:spPr/>
    </dgm:pt>
    <dgm:pt modelId="{F0D2EC20-2965-4F0E-A34E-70EF209DCF11}" type="pres">
      <dgm:prSet presAssocID="{82ADCC54-F825-4F5B-A52E-7E3F04CA3DB9}" presName="parentText" presStyleLbl="node1" presStyleIdx="1" presStyleCnt="3" custScaleX="2751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9C7FF1-05F9-4018-8486-4A25EF23E935}" type="pres">
      <dgm:prSet presAssocID="{338097AB-D1E6-42F7-8258-E883A230A891}" presName="sp" presStyleCnt="0"/>
      <dgm:spPr/>
    </dgm:pt>
    <dgm:pt modelId="{AC782B80-55D2-44D2-A415-65E118879E17}" type="pres">
      <dgm:prSet presAssocID="{BF7B321D-DE69-4BA0-9F7C-D5E96E6C1422}" presName="linNode" presStyleCnt="0"/>
      <dgm:spPr/>
    </dgm:pt>
    <dgm:pt modelId="{A5E54166-23CE-4457-A842-3C16279E142C}" type="pres">
      <dgm:prSet presAssocID="{BF7B321D-DE69-4BA0-9F7C-D5E96E6C1422}" presName="parentText" presStyleLbl="node1" presStyleIdx="2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C2283B-720A-804D-9CA8-40C3DA00009E}" type="presOf" srcId="{193E54D0-6A32-4A9C-8FC2-0323FFA70B30}" destId="{E5A91DC2-F81B-4F74-ACBA-589177EB7E21}" srcOrd="0" destOrd="0" presId="urn:microsoft.com/office/officeart/2005/8/layout/vList5"/>
    <dgm:cxn modelId="{179AF192-D534-4610-B2B4-69FFAF14AD19}" srcId="{193E54D0-6A32-4A9C-8FC2-0323FFA70B30}" destId="{BF7B321D-DE69-4BA0-9F7C-D5E96E6C1422}" srcOrd="2" destOrd="0" parTransId="{E0E06C1C-1C17-44B4-8F29-3EC1C0C7EF87}" sibTransId="{289767BA-64E1-44E1-B873-F74E0AEE4DAD}"/>
    <dgm:cxn modelId="{10F18047-0FD4-0D44-81C4-DEECD1DACD98}" type="presOf" srcId="{F8AB1C2D-19A7-40FB-8113-3A8A723C2779}" destId="{E10EA2A5-9321-4FA2-A05D-D6B99F9E7DF0}" srcOrd="0" destOrd="0" presId="urn:microsoft.com/office/officeart/2005/8/layout/vList5"/>
    <dgm:cxn modelId="{176E402C-39BA-5E47-9597-9BEAE3E7F78B}" type="presOf" srcId="{82ADCC54-F825-4F5B-A52E-7E3F04CA3DB9}" destId="{F0D2EC20-2965-4F0E-A34E-70EF209DCF11}" srcOrd="0" destOrd="0" presId="urn:microsoft.com/office/officeart/2005/8/layout/vList5"/>
    <dgm:cxn modelId="{58DA97FA-6A13-4CB7-A5D3-842BEE3CDF69}" srcId="{193E54D0-6A32-4A9C-8FC2-0323FFA70B30}" destId="{82ADCC54-F825-4F5B-A52E-7E3F04CA3DB9}" srcOrd="1" destOrd="0" parTransId="{9D34BFE7-A44A-43B4-AD16-D404808B821A}" sibTransId="{338097AB-D1E6-42F7-8258-E883A230A891}"/>
    <dgm:cxn modelId="{74A7A1CD-D29F-0F4B-94A2-609D7E23B79A}" type="presOf" srcId="{BF7B321D-DE69-4BA0-9F7C-D5E96E6C1422}" destId="{A5E54166-23CE-4457-A842-3C16279E142C}" srcOrd="0" destOrd="0" presId="urn:microsoft.com/office/officeart/2005/8/layout/vList5"/>
    <dgm:cxn modelId="{7CE30ECF-BBF4-49D9-9B73-947A9BF91244}" srcId="{193E54D0-6A32-4A9C-8FC2-0323FFA70B30}" destId="{F8AB1C2D-19A7-40FB-8113-3A8A723C2779}" srcOrd="0" destOrd="0" parTransId="{4BCBF87A-3664-42B1-AF77-91D6DF789D5B}" sibTransId="{6471492A-336B-43DF-A644-9D7BB6F5D4A1}"/>
    <dgm:cxn modelId="{B8895EA7-1B59-E646-9765-F5040CBD9CD8}" type="presParOf" srcId="{E5A91DC2-F81B-4F74-ACBA-589177EB7E21}" destId="{9B636E78-9A40-4AF4-99E4-B907ED4FA58F}" srcOrd="0" destOrd="0" presId="urn:microsoft.com/office/officeart/2005/8/layout/vList5"/>
    <dgm:cxn modelId="{B50ABDE2-5324-E24B-98FB-67D04E08F85A}" type="presParOf" srcId="{9B636E78-9A40-4AF4-99E4-B907ED4FA58F}" destId="{E10EA2A5-9321-4FA2-A05D-D6B99F9E7DF0}" srcOrd="0" destOrd="0" presId="urn:microsoft.com/office/officeart/2005/8/layout/vList5"/>
    <dgm:cxn modelId="{5F51A305-15ED-0949-A928-632CB9F71368}" type="presParOf" srcId="{E5A91DC2-F81B-4F74-ACBA-589177EB7E21}" destId="{FC960371-FC4C-4196-901C-479F459DE071}" srcOrd="1" destOrd="0" presId="urn:microsoft.com/office/officeart/2005/8/layout/vList5"/>
    <dgm:cxn modelId="{B17762E8-A99A-0940-9C19-3399D11DB473}" type="presParOf" srcId="{E5A91DC2-F81B-4F74-ACBA-589177EB7E21}" destId="{EAAE74E3-DDB5-4CC1-A6BD-AA5CEE8F8130}" srcOrd="2" destOrd="0" presId="urn:microsoft.com/office/officeart/2005/8/layout/vList5"/>
    <dgm:cxn modelId="{E062280D-EBB2-2841-8C29-5E1346589173}" type="presParOf" srcId="{EAAE74E3-DDB5-4CC1-A6BD-AA5CEE8F8130}" destId="{F0D2EC20-2965-4F0E-A34E-70EF209DCF11}" srcOrd="0" destOrd="0" presId="urn:microsoft.com/office/officeart/2005/8/layout/vList5"/>
    <dgm:cxn modelId="{5BEC110B-A433-4E49-A772-898FC28E8D1D}" type="presParOf" srcId="{E5A91DC2-F81B-4F74-ACBA-589177EB7E21}" destId="{FC9C7FF1-05F9-4018-8486-4A25EF23E935}" srcOrd="3" destOrd="0" presId="urn:microsoft.com/office/officeart/2005/8/layout/vList5"/>
    <dgm:cxn modelId="{F9E4C6DB-C904-5D41-95E8-B4AD7E3F0697}" type="presParOf" srcId="{E5A91DC2-F81B-4F74-ACBA-589177EB7E21}" destId="{AC782B80-55D2-44D2-A415-65E118879E17}" srcOrd="4" destOrd="0" presId="urn:microsoft.com/office/officeart/2005/8/layout/vList5"/>
    <dgm:cxn modelId="{B06D3F23-15D7-E048-988F-7DF568FBC469}" type="presParOf" srcId="{AC782B80-55D2-44D2-A415-65E118879E17}" destId="{A5E54166-23CE-4457-A842-3C16279E142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26AC3E-2E73-4B0A-8D5C-FA68DB1769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3B7E1A-0C20-4FC2-83D3-109B9A813E1A}">
      <dgm:prSet/>
      <dgm:spPr/>
      <dgm:t>
        <a:bodyPr/>
        <a:lstStyle/>
        <a:p>
          <a:pPr rtl="0"/>
          <a:r>
            <a:rPr kumimoji="1" lang="zh-CN" dirty="0" smtClean="0">
              <a:latin typeface="+mj-ea"/>
              <a:ea typeface="+mj-ea"/>
            </a:rPr>
            <a:t>代码区</a:t>
          </a:r>
          <a:r>
            <a:rPr kumimoji="1" lang="zh-CN" altLang="en-US" dirty="0" smtClean="0">
              <a:latin typeface="+mj-ea"/>
              <a:ea typeface="+mj-ea"/>
            </a:rPr>
            <a:t>：存放程序代码指令</a:t>
          </a:r>
          <a:endParaRPr kumimoji="1" lang="en-US" dirty="0">
            <a:latin typeface="+mj-ea"/>
            <a:ea typeface="+mj-ea"/>
          </a:endParaRPr>
        </a:p>
      </dgm:t>
    </dgm:pt>
    <dgm:pt modelId="{C119C33C-3986-4387-93BD-66C05C814B53}" type="parTrans" cxnId="{0AFC23A6-F0BB-4D14-B2F7-404B63B179C7}">
      <dgm:prSet/>
      <dgm:spPr/>
      <dgm:t>
        <a:bodyPr/>
        <a:lstStyle/>
        <a:p>
          <a:endParaRPr lang="zh-CN" altLang="en-US"/>
        </a:p>
      </dgm:t>
    </dgm:pt>
    <dgm:pt modelId="{0D027889-F122-442A-BC3C-772463511725}" type="sibTrans" cxnId="{0AFC23A6-F0BB-4D14-B2F7-404B63B179C7}">
      <dgm:prSet/>
      <dgm:spPr/>
      <dgm:t>
        <a:bodyPr/>
        <a:lstStyle/>
        <a:p>
          <a:endParaRPr lang="zh-CN" altLang="en-US"/>
        </a:p>
      </dgm:t>
    </dgm:pt>
    <dgm:pt modelId="{A15DE219-5B96-4E01-9956-90F23E6B7440}">
      <dgm:prSet/>
      <dgm:spPr/>
      <dgm:t>
        <a:bodyPr/>
        <a:lstStyle/>
        <a:p>
          <a:pPr rtl="0"/>
          <a:r>
            <a:rPr kumimoji="1" lang="zh-CN" smtClean="0">
              <a:latin typeface="+mj-ea"/>
              <a:ea typeface="+mj-ea"/>
            </a:rPr>
            <a:t>堆区</a:t>
          </a:r>
          <a:r>
            <a:rPr kumimoji="1" lang="zh-CN" altLang="en-US" dirty="0" smtClean="0">
              <a:latin typeface="+mj-ea"/>
              <a:ea typeface="+mj-ea"/>
            </a:rPr>
            <a:t>：存储动态数据</a:t>
          </a:r>
          <a:endParaRPr kumimoji="1" lang="en-US" dirty="0">
            <a:latin typeface="+mj-ea"/>
            <a:ea typeface="+mj-ea"/>
          </a:endParaRPr>
        </a:p>
      </dgm:t>
    </dgm:pt>
    <dgm:pt modelId="{59423903-10A1-472E-BE97-B0F803B7D1DB}" type="parTrans" cxnId="{228B572C-3FC9-4B8E-BE82-2CAF89314177}">
      <dgm:prSet/>
      <dgm:spPr/>
      <dgm:t>
        <a:bodyPr/>
        <a:lstStyle/>
        <a:p>
          <a:endParaRPr lang="zh-CN" altLang="en-US"/>
        </a:p>
      </dgm:t>
    </dgm:pt>
    <dgm:pt modelId="{937BB933-717D-49D3-BD92-A974BEAB6D51}" type="sibTrans" cxnId="{228B572C-3FC9-4B8E-BE82-2CAF89314177}">
      <dgm:prSet/>
      <dgm:spPr/>
      <dgm:t>
        <a:bodyPr/>
        <a:lstStyle/>
        <a:p>
          <a:endParaRPr lang="zh-CN" altLang="en-US"/>
        </a:p>
      </dgm:t>
    </dgm:pt>
    <dgm:pt modelId="{53B5A316-8D01-4EA9-8686-B1A8868FB45C}">
      <dgm:prSet/>
      <dgm:spPr/>
      <dgm:t>
        <a:bodyPr/>
        <a:lstStyle/>
        <a:p>
          <a:pPr rtl="0"/>
          <a:r>
            <a:rPr kumimoji="1" lang="zh-CN" dirty="0" smtClean="0">
              <a:latin typeface="+mj-ea"/>
              <a:ea typeface="+mj-ea"/>
            </a:rPr>
            <a:t>栈区</a:t>
          </a:r>
          <a:r>
            <a:rPr kumimoji="1" lang="zh-CN" altLang="en-US" dirty="0" smtClean="0">
              <a:latin typeface="+mj-ea"/>
              <a:ea typeface="+mj-ea"/>
            </a:rPr>
            <a:t>：存放局部变量</a:t>
          </a:r>
          <a:endParaRPr kumimoji="1" lang="en-US" dirty="0">
            <a:latin typeface="+mj-ea"/>
            <a:ea typeface="+mj-ea"/>
          </a:endParaRPr>
        </a:p>
      </dgm:t>
    </dgm:pt>
    <dgm:pt modelId="{AE252EC0-8D33-4654-B483-E46690F01C15}" type="parTrans" cxnId="{44CACDB8-380A-42FA-A238-4FD4668887B5}">
      <dgm:prSet/>
      <dgm:spPr/>
      <dgm:t>
        <a:bodyPr/>
        <a:lstStyle/>
        <a:p>
          <a:endParaRPr lang="zh-CN" altLang="en-US"/>
        </a:p>
      </dgm:t>
    </dgm:pt>
    <dgm:pt modelId="{7BE2AB21-0060-4BCA-B445-AB349A660F6A}" type="sibTrans" cxnId="{44CACDB8-380A-42FA-A238-4FD4668887B5}">
      <dgm:prSet/>
      <dgm:spPr/>
      <dgm:t>
        <a:bodyPr/>
        <a:lstStyle/>
        <a:p>
          <a:endParaRPr lang="zh-CN" altLang="en-US"/>
        </a:p>
      </dgm:t>
    </dgm:pt>
    <dgm:pt modelId="{BF0E6A1A-CF16-4E06-9460-2FE8D954DFC1}">
      <dgm:prSet/>
      <dgm:spPr/>
      <dgm:t>
        <a:bodyPr/>
        <a:lstStyle/>
        <a:p>
          <a:pPr rtl="0"/>
          <a:r>
            <a:rPr kumimoji="1" lang="zh-CN" dirty="0" smtClean="0">
              <a:latin typeface="+mj-ea"/>
              <a:ea typeface="+mj-ea"/>
            </a:rPr>
            <a:t>全局数据区</a:t>
          </a:r>
          <a:r>
            <a:rPr kumimoji="1" lang="zh-CN" altLang="en-US" dirty="0" smtClean="0">
              <a:latin typeface="+mj-ea"/>
              <a:ea typeface="+mj-ea"/>
            </a:rPr>
            <a:t>：存放全局和静态变量</a:t>
          </a:r>
          <a:endParaRPr lang="zh-CN" dirty="0">
            <a:latin typeface="+mj-ea"/>
            <a:ea typeface="+mj-ea"/>
          </a:endParaRPr>
        </a:p>
      </dgm:t>
    </dgm:pt>
    <dgm:pt modelId="{E898BB15-6E62-4BD8-9C3B-8948C2EF3DA8}" type="parTrans" cxnId="{1D36DC85-27F8-41C9-B608-A382CD29919A}">
      <dgm:prSet/>
      <dgm:spPr/>
      <dgm:t>
        <a:bodyPr/>
        <a:lstStyle/>
        <a:p>
          <a:endParaRPr lang="zh-CN" altLang="en-US"/>
        </a:p>
      </dgm:t>
    </dgm:pt>
    <dgm:pt modelId="{CECC6B0B-3295-4FF9-8A4E-6CA9E5EBDEBE}" type="sibTrans" cxnId="{1D36DC85-27F8-41C9-B608-A382CD29919A}">
      <dgm:prSet/>
      <dgm:spPr/>
      <dgm:t>
        <a:bodyPr/>
        <a:lstStyle/>
        <a:p>
          <a:endParaRPr lang="zh-CN" altLang="en-US"/>
        </a:p>
      </dgm:t>
    </dgm:pt>
    <dgm:pt modelId="{E73AADAE-63A3-4240-B472-62AEB3003BE0}" type="pres">
      <dgm:prSet presAssocID="{1226AC3E-2E73-4B0A-8D5C-FA68DB1769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745667-517A-448A-9E93-5998074A30E6}" type="pres">
      <dgm:prSet presAssocID="{EF3B7E1A-0C20-4FC2-83D3-109B9A813E1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C75D24-6369-4242-B38D-C4358026CEDE}" type="pres">
      <dgm:prSet presAssocID="{0D027889-F122-442A-BC3C-772463511725}" presName="spacer" presStyleCnt="0"/>
      <dgm:spPr/>
    </dgm:pt>
    <dgm:pt modelId="{F18170EC-43E1-4C1D-B0B2-47808BD27577}" type="pres">
      <dgm:prSet presAssocID="{A15DE219-5B96-4E01-9956-90F23E6B744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BD8A4D-0691-4FE1-B5F5-BA6DCF6D0B71}" type="pres">
      <dgm:prSet presAssocID="{937BB933-717D-49D3-BD92-A974BEAB6D51}" presName="spacer" presStyleCnt="0"/>
      <dgm:spPr/>
    </dgm:pt>
    <dgm:pt modelId="{0F617EC9-8875-4FC8-B2FE-59EDFBC87B20}" type="pres">
      <dgm:prSet presAssocID="{53B5A316-8D01-4EA9-8686-B1A8868FB45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15400-8CEB-4C1A-91C1-BD4BFADC40A2}" type="pres">
      <dgm:prSet presAssocID="{7BE2AB21-0060-4BCA-B445-AB349A660F6A}" presName="spacer" presStyleCnt="0"/>
      <dgm:spPr/>
    </dgm:pt>
    <dgm:pt modelId="{FEAF8FFE-638F-4B86-8BA6-15C9DE7BDFC8}" type="pres">
      <dgm:prSet presAssocID="{BF0E6A1A-CF16-4E06-9460-2FE8D954DFC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CACDB8-380A-42FA-A238-4FD4668887B5}" srcId="{1226AC3E-2E73-4B0A-8D5C-FA68DB176934}" destId="{53B5A316-8D01-4EA9-8686-B1A8868FB45C}" srcOrd="2" destOrd="0" parTransId="{AE252EC0-8D33-4654-B483-E46690F01C15}" sibTransId="{7BE2AB21-0060-4BCA-B445-AB349A660F6A}"/>
    <dgm:cxn modelId="{D4A452E0-E869-1D42-846E-EABF1A8BFAB1}" type="presOf" srcId="{53B5A316-8D01-4EA9-8686-B1A8868FB45C}" destId="{0F617EC9-8875-4FC8-B2FE-59EDFBC87B20}" srcOrd="0" destOrd="0" presId="urn:microsoft.com/office/officeart/2005/8/layout/vList2"/>
    <dgm:cxn modelId="{1D36DC85-27F8-41C9-B608-A382CD29919A}" srcId="{1226AC3E-2E73-4B0A-8D5C-FA68DB176934}" destId="{BF0E6A1A-CF16-4E06-9460-2FE8D954DFC1}" srcOrd="3" destOrd="0" parTransId="{E898BB15-6E62-4BD8-9C3B-8948C2EF3DA8}" sibTransId="{CECC6B0B-3295-4FF9-8A4E-6CA9E5EBDEBE}"/>
    <dgm:cxn modelId="{4B3BBA34-6185-DB40-B550-6B618F76D2AD}" type="presOf" srcId="{BF0E6A1A-CF16-4E06-9460-2FE8D954DFC1}" destId="{FEAF8FFE-638F-4B86-8BA6-15C9DE7BDFC8}" srcOrd="0" destOrd="0" presId="urn:microsoft.com/office/officeart/2005/8/layout/vList2"/>
    <dgm:cxn modelId="{F9E052A6-4B66-9740-9F13-FBA46D59291F}" type="presOf" srcId="{1226AC3E-2E73-4B0A-8D5C-FA68DB176934}" destId="{E73AADAE-63A3-4240-B472-62AEB3003BE0}" srcOrd="0" destOrd="0" presId="urn:microsoft.com/office/officeart/2005/8/layout/vList2"/>
    <dgm:cxn modelId="{05E6E12F-60F0-5347-A184-52BECCBEEF97}" type="presOf" srcId="{A15DE219-5B96-4E01-9956-90F23E6B7440}" destId="{F18170EC-43E1-4C1D-B0B2-47808BD27577}" srcOrd="0" destOrd="0" presId="urn:microsoft.com/office/officeart/2005/8/layout/vList2"/>
    <dgm:cxn modelId="{228B572C-3FC9-4B8E-BE82-2CAF89314177}" srcId="{1226AC3E-2E73-4B0A-8D5C-FA68DB176934}" destId="{A15DE219-5B96-4E01-9956-90F23E6B7440}" srcOrd="1" destOrd="0" parTransId="{59423903-10A1-472E-BE97-B0F803B7D1DB}" sibTransId="{937BB933-717D-49D3-BD92-A974BEAB6D51}"/>
    <dgm:cxn modelId="{0AFC23A6-F0BB-4D14-B2F7-404B63B179C7}" srcId="{1226AC3E-2E73-4B0A-8D5C-FA68DB176934}" destId="{EF3B7E1A-0C20-4FC2-83D3-109B9A813E1A}" srcOrd="0" destOrd="0" parTransId="{C119C33C-3986-4387-93BD-66C05C814B53}" sibTransId="{0D027889-F122-442A-BC3C-772463511725}"/>
    <dgm:cxn modelId="{9370B3A9-CFE5-6A47-9105-932418EF9D4A}" type="presOf" srcId="{EF3B7E1A-0C20-4FC2-83D3-109B9A813E1A}" destId="{BA745667-517A-448A-9E93-5998074A30E6}" srcOrd="0" destOrd="0" presId="urn:microsoft.com/office/officeart/2005/8/layout/vList2"/>
    <dgm:cxn modelId="{9D4EFB78-8218-8C44-A990-AB4F4890C0CE}" type="presParOf" srcId="{E73AADAE-63A3-4240-B472-62AEB3003BE0}" destId="{BA745667-517A-448A-9E93-5998074A30E6}" srcOrd="0" destOrd="0" presId="urn:microsoft.com/office/officeart/2005/8/layout/vList2"/>
    <dgm:cxn modelId="{831A72F7-E1AC-2F44-91F8-9A50286BC12E}" type="presParOf" srcId="{E73AADAE-63A3-4240-B472-62AEB3003BE0}" destId="{90C75D24-6369-4242-B38D-C4358026CEDE}" srcOrd="1" destOrd="0" presId="urn:microsoft.com/office/officeart/2005/8/layout/vList2"/>
    <dgm:cxn modelId="{6F8A09E5-CB05-1049-8461-9ECF468E2A51}" type="presParOf" srcId="{E73AADAE-63A3-4240-B472-62AEB3003BE0}" destId="{F18170EC-43E1-4C1D-B0B2-47808BD27577}" srcOrd="2" destOrd="0" presId="urn:microsoft.com/office/officeart/2005/8/layout/vList2"/>
    <dgm:cxn modelId="{43161E74-DDD7-594F-8CD7-88037CF61EFB}" type="presParOf" srcId="{E73AADAE-63A3-4240-B472-62AEB3003BE0}" destId="{5BBD8A4D-0691-4FE1-B5F5-BA6DCF6D0B71}" srcOrd="3" destOrd="0" presId="urn:microsoft.com/office/officeart/2005/8/layout/vList2"/>
    <dgm:cxn modelId="{830A4AF2-5DBB-CB4E-855D-6F4596298687}" type="presParOf" srcId="{E73AADAE-63A3-4240-B472-62AEB3003BE0}" destId="{0F617EC9-8875-4FC8-B2FE-59EDFBC87B20}" srcOrd="4" destOrd="0" presId="urn:microsoft.com/office/officeart/2005/8/layout/vList2"/>
    <dgm:cxn modelId="{F1884D5C-BD26-674E-9A48-2EA3D13926D2}" type="presParOf" srcId="{E73AADAE-63A3-4240-B472-62AEB3003BE0}" destId="{66015400-8CEB-4C1A-91C1-BD4BFADC40A2}" srcOrd="5" destOrd="0" presId="urn:microsoft.com/office/officeart/2005/8/layout/vList2"/>
    <dgm:cxn modelId="{3BE54803-ECD0-9341-9FB8-793848CD4D82}" type="presParOf" srcId="{E73AADAE-63A3-4240-B472-62AEB3003BE0}" destId="{FEAF8FFE-638F-4B86-8BA6-15C9DE7BDF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81E01-2B8E-43B5-B472-C72EC1189E6E}">
      <dsp:nvSpPr>
        <dsp:cNvPr id="0" name=""/>
        <dsp:cNvSpPr/>
      </dsp:nvSpPr>
      <dsp:spPr>
        <a:xfrm>
          <a:off x="0" y="21631"/>
          <a:ext cx="6710438" cy="758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>
              <a:latin typeface="+mj-ea"/>
              <a:ea typeface="+mj-ea"/>
            </a:rPr>
            <a:t>函数的概念</a:t>
          </a:r>
          <a:r>
            <a:rPr lang="zh-CN" altLang="en-US" sz="2800" b="1" kern="1200" dirty="0" smtClean="0">
              <a:latin typeface="+mj-ea"/>
              <a:ea typeface="+mj-ea"/>
            </a:rPr>
            <a:t>与自定义函数</a:t>
          </a:r>
          <a:endParaRPr lang="en-US" sz="2800" b="1" kern="1200" dirty="0">
            <a:latin typeface="+mj-ea"/>
            <a:ea typeface="+mj-ea"/>
          </a:endParaRPr>
        </a:p>
      </dsp:txBody>
      <dsp:txXfrm>
        <a:off x="37017" y="58648"/>
        <a:ext cx="6636404" cy="684272"/>
      </dsp:txXfrm>
    </dsp:sp>
    <dsp:sp modelId="{466944BA-9EE5-48FE-A3FF-33C285FA98CB}">
      <dsp:nvSpPr>
        <dsp:cNvPr id="0" name=""/>
        <dsp:cNvSpPr/>
      </dsp:nvSpPr>
      <dsp:spPr>
        <a:xfrm>
          <a:off x="0" y="808737"/>
          <a:ext cx="6710438" cy="758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2800" b="1" kern="1200" dirty="0" smtClean="0">
              <a:latin typeface="+mj-ea"/>
              <a:ea typeface="+mj-ea"/>
            </a:rPr>
            <a:t>函数的</a:t>
          </a:r>
          <a:r>
            <a:rPr lang="zh-CN" altLang="en-US" sz="2800" b="1" kern="1200" dirty="0" smtClean="0">
              <a:latin typeface="+mj-ea"/>
              <a:ea typeface="+mj-ea"/>
            </a:rPr>
            <a:t>调用和</a:t>
          </a:r>
          <a:r>
            <a:rPr lang="zh-CN" sz="2800" b="1" kern="1200" dirty="0" smtClean="0">
              <a:latin typeface="+mj-ea"/>
              <a:ea typeface="+mj-ea"/>
            </a:rPr>
            <a:t>声明</a:t>
          </a:r>
          <a:endParaRPr lang="en-US" sz="2800" b="1" kern="1200" dirty="0">
            <a:latin typeface="+mj-ea"/>
            <a:ea typeface="+mj-ea"/>
          </a:endParaRPr>
        </a:p>
      </dsp:txBody>
      <dsp:txXfrm>
        <a:off x="37017" y="845754"/>
        <a:ext cx="6636404" cy="684272"/>
      </dsp:txXfrm>
    </dsp:sp>
    <dsp:sp modelId="{2065EA5B-3228-4B8A-A616-3FDD1FAF81D5}">
      <dsp:nvSpPr>
        <dsp:cNvPr id="0" name=""/>
        <dsp:cNvSpPr/>
      </dsp:nvSpPr>
      <dsp:spPr>
        <a:xfrm>
          <a:off x="0" y="1595843"/>
          <a:ext cx="6710438" cy="758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+mj-ea"/>
              <a:ea typeface="+mj-ea"/>
            </a:rPr>
            <a:t>变量的作用域与生存期</a:t>
          </a:r>
          <a:endParaRPr lang="en-US" sz="2800" b="1" kern="1200" dirty="0">
            <a:latin typeface="+mj-ea"/>
            <a:ea typeface="+mj-ea"/>
          </a:endParaRPr>
        </a:p>
      </dsp:txBody>
      <dsp:txXfrm>
        <a:off x="37017" y="1632860"/>
        <a:ext cx="6636404" cy="684272"/>
      </dsp:txXfrm>
    </dsp:sp>
    <dsp:sp modelId="{A4C8A9D5-E811-4EBA-AEDA-0A2AE8A9B9D0}">
      <dsp:nvSpPr>
        <dsp:cNvPr id="0" name=""/>
        <dsp:cNvSpPr/>
      </dsp:nvSpPr>
      <dsp:spPr>
        <a:xfrm>
          <a:off x="0" y="2382950"/>
          <a:ext cx="6710438" cy="758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>
              <a:latin typeface="+mj-ea"/>
              <a:ea typeface="+mj-ea"/>
            </a:rPr>
            <a:t>函数的递归</a:t>
          </a:r>
          <a:r>
            <a:rPr lang="zh-CN" altLang="en-US" sz="2800" b="1" kern="1200" dirty="0" smtClean="0">
              <a:latin typeface="+mj-ea"/>
              <a:ea typeface="+mj-ea"/>
            </a:rPr>
            <a:t>与嵌套</a:t>
          </a:r>
          <a:endParaRPr lang="en-US" sz="2800" b="1" kern="1200" dirty="0">
            <a:latin typeface="+mj-ea"/>
            <a:ea typeface="+mj-ea"/>
          </a:endParaRPr>
        </a:p>
      </dsp:txBody>
      <dsp:txXfrm>
        <a:off x="37017" y="2419967"/>
        <a:ext cx="6636404" cy="684272"/>
      </dsp:txXfrm>
    </dsp:sp>
    <dsp:sp modelId="{33E6B66A-BD48-46DA-B538-5D04EC0B058B}">
      <dsp:nvSpPr>
        <dsp:cNvPr id="0" name=""/>
        <dsp:cNvSpPr/>
      </dsp:nvSpPr>
      <dsp:spPr>
        <a:xfrm>
          <a:off x="0" y="3170056"/>
          <a:ext cx="6710438" cy="758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+mj-ea"/>
              <a:ea typeface="+mj-ea"/>
            </a:rPr>
            <a:t>函数的其它特性</a:t>
          </a:r>
          <a:endParaRPr lang="zh-CN" altLang="en-US" sz="2800" b="1" kern="1200" dirty="0">
            <a:latin typeface="+mj-ea"/>
            <a:ea typeface="+mj-ea"/>
          </a:endParaRPr>
        </a:p>
      </dsp:txBody>
      <dsp:txXfrm>
        <a:off x="37017" y="3207073"/>
        <a:ext cx="6636404" cy="684272"/>
      </dsp:txXfrm>
    </dsp:sp>
    <dsp:sp modelId="{8C1B470E-E57A-7B40-AD48-0361538DBE5C}">
      <dsp:nvSpPr>
        <dsp:cNvPr id="0" name=""/>
        <dsp:cNvSpPr/>
      </dsp:nvSpPr>
      <dsp:spPr>
        <a:xfrm>
          <a:off x="0" y="3957162"/>
          <a:ext cx="6710438" cy="758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+mj-ea"/>
              <a:ea typeface="+mj-ea"/>
            </a:rPr>
            <a:t>编译预处理</a:t>
          </a:r>
          <a:endParaRPr lang="zh-CN" altLang="en-US" sz="2800" b="1" kern="1200" dirty="0">
            <a:latin typeface="+mj-ea"/>
            <a:ea typeface="+mj-ea"/>
          </a:endParaRPr>
        </a:p>
      </dsp:txBody>
      <dsp:txXfrm>
        <a:off x="37017" y="3994179"/>
        <a:ext cx="6636404" cy="684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A0A14-8EF5-4B01-AD28-D6837D5EDF2C}">
      <dsp:nvSpPr>
        <dsp:cNvPr id="0" name=""/>
        <dsp:cNvSpPr/>
      </dsp:nvSpPr>
      <dsp:spPr>
        <a:xfrm>
          <a:off x="0" y="3403346"/>
          <a:ext cx="7704667" cy="1117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+mj-ea"/>
              <a:ea typeface="+mj-ea"/>
            </a:rPr>
            <a:t>实现</a:t>
          </a:r>
          <a:r>
            <a:rPr lang="zh-CN" altLang="en-US" sz="2800" kern="1200" dirty="0" smtClean="0">
              <a:latin typeface="+mj-ea"/>
              <a:ea typeface="+mj-ea"/>
            </a:rPr>
            <a:t>从</a:t>
          </a:r>
          <a:r>
            <a:rPr lang="zh-CN" sz="2800" kern="1200" dirty="0" smtClean="0">
              <a:latin typeface="+mj-ea"/>
              <a:ea typeface="+mj-ea"/>
            </a:rPr>
            <a:t>参数</a:t>
          </a:r>
          <a:r>
            <a:rPr lang="zh-CN" altLang="en-US" sz="2800" kern="1200" dirty="0" smtClean="0">
              <a:latin typeface="+mj-ea"/>
              <a:ea typeface="+mj-ea"/>
            </a:rPr>
            <a:t>得到</a:t>
          </a:r>
          <a:r>
            <a:rPr lang="zh-CN" sz="2800" kern="1200" dirty="0" smtClean="0">
              <a:latin typeface="+mj-ea"/>
              <a:ea typeface="+mj-ea"/>
            </a:rPr>
            <a:t>返回值</a:t>
          </a:r>
          <a:r>
            <a:rPr lang="zh-CN" altLang="en-US" sz="2800" kern="1200" dirty="0" smtClean="0">
              <a:latin typeface="+mj-ea"/>
              <a:ea typeface="+mj-ea"/>
            </a:rPr>
            <a:t>的过程</a:t>
          </a:r>
          <a:endParaRPr lang="en-US" sz="2800" kern="1200" dirty="0">
            <a:latin typeface="+mj-ea"/>
            <a:ea typeface="+mj-ea"/>
          </a:endParaRPr>
        </a:p>
      </dsp:txBody>
      <dsp:txXfrm>
        <a:off x="0" y="3403346"/>
        <a:ext cx="7704667" cy="1117054"/>
      </dsp:txXfrm>
    </dsp:sp>
    <dsp:sp modelId="{5709F33B-4EFF-4FA3-8B13-59AB2D1746AF}">
      <dsp:nvSpPr>
        <dsp:cNvPr id="0" name=""/>
        <dsp:cNvSpPr/>
      </dsp:nvSpPr>
      <dsp:spPr>
        <a:xfrm rot="10800000">
          <a:off x="0" y="1702072"/>
          <a:ext cx="7704667" cy="171802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+mj-ea"/>
              <a:ea typeface="+mj-ea"/>
            </a:rPr>
            <a:t>分析函数的返回值（类型）</a:t>
          </a:r>
          <a:endParaRPr lang="en-US" sz="2800" kern="1200" dirty="0">
            <a:latin typeface="+mj-ea"/>
            <a:ea typeface="+mj-ea"/>
          </a:endParaRPr>
        </a:p>
      </dsp:txBody>
      <dsp:txXfrm rot="10800000">
        <a:off x="0" y="1702072"/>
        <a:ext cx="7704667" cy="1116324"/>
      </dsp:txXfrm>
    </dsp:sp>
    <dsp:sp modelId="{D70D5956-A501-4F43-915F-5D624E85A3B0}">
      <dsp:nvSpPr>
        <dsp:cNvPr id="0" name=""/>
        <dsp:cNvSpPr/>
      </dsp:nvSpPr>
      <dsp:spPr>
        <a:xfrm rot="10800000">
          <a:off x="0" y="799"/>
          <a:ext cx="7704667" cy="171802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+mj-ea"/>
              <a:ea typeface="+mj-ea"/>
            </a:rPr>
            <a:t>分析函数的参数（个数、类型）</a:t>
          </a:r>
          <a:endParaRPr lang="en-US" sz="2800" kern="1200" dirty="0">
            <a:latin typeface="+mj-ea"/>
            <a:ea typeface="+mj-ea"/>
          </a:endParaRPr>
        </a:p>
      </dsp:txBody>
      <dsp:txXfrm rot="10800000">
        <a:off x="0" y="799"/>
        <a:ext cx="7704667" cy="1116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14B07-B37A-574F-918C-A211D6AB37A3}">
      <dsp:nvSpPr>
        <dsp:cNvPr id="0" name=""/>
        <dsp:cNvSpPr/>
      </dsp:nvSpPr>
      <dsp:spPr>
        <a:xfrm>
          <a:off x="0" y="3301373"/>
          <a:ext cx="7382934" cy="1083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>
              <a:latin typeface="+mj-ea"/>
              <a:ea typeface="+mj-ea"/>
            </a:rPr>
            <a:t>自定义函数</a:t>
          </a:r>
          <a:r>
            <a:rPr lang="zh-CN" altLang="en-US" sz="3200" kern="1200" dirty="0" smtClean="0">
              <a:latin typeface="+mj-ea"/>
              <a:ea typeface="+mj-ea"/>
            </a:rPr>
            <a:t>将返回值回传给主调函数</a:t>
          </a:r>
          <a:endParaRPr lang="zh-CN" altLang="en-US" sz="3200" kern="1200" dirty="0">
            <a:latin typeface="+mj-ea"/>
            <a:ea typeface="+mj-ea"/>
          </a:endParaRPr>
        </a:p>
      </dsp:txBody>
      <dsp:txXfrm>
        <a:off x="0" y="3301373"/>
        <a:ext cx="7382934" cy="1083584"/>
      </dsp:txXfrm>
    </dsp:sp>
    <dsp:sp modelId="{123B56AF-C64F-7E47-AA5C-7187F3F4B3E8}">
      <dsp:nvSpPr>
        <dsp:cNvPr id="0" name=""/>
        <dsp:cNvSpPr/>
      </dsp:nvSpPr>
      <dsp:spPr>
        <a:xfrm rot="10800000">
          <a:off x="0" y="1651074"/>
          <a:ext cx="7382934" cy="166655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+mj-ea"/>
              <a:ea typeface="+mj-ea"/>
            </a:rPr>
            <a:t>运行自定义函数体</a:t>
          </a:r>
          <a:endParaRPr lang="en-US" sz="3200" kern="1200" dirty="0">
            <a:latin typeface="+mj-ea"/>
            <a:ea typeface="+mj-ea"/>
          </a:endParaRPr>
        </a:p>
      </dsp:txBody>
      <dsp:txXfrm rot="10800000">
        <a:off x="0" y="1651074"/>
        <a:ext cx="7382934" cy="1082875"/>
      </dsp:txXfrm>
    </dsp:sp>
    <dsp:sp modelId="{19D03A4F-0F64-7648-BB9A-6F1EF3DB9674}">
      <dsp:nvSpPr>
        <dsp:cNvPr id="0" name=""/>
        <dsp:cNvSpPr/>
      </dsp:nvSpPr>
      <dsp:spPr>
        <a:xfrm rot="10800000">
          <a:off x="0" y="775"/>
          <a:ext cx="7382934" cy="166655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+mj-ea"/>
              <a:ea typeface="+mj-ea"/>
            </a:rPr>
            <a:t>主调函数将参数传递给自定义函数</a:t>
          </a:r>
          <a:endParaRPr lang="en-US" sz="3200" kern="1200" dirty="0">
            <a:latin typeface="+mj-ea"/>
            <a:ea typeface="+mj-ea"/>
          </a:endParaRPr>
        </a:p>
      </dsp:txBody>
      <dsp:txXfrm rot="10800000">
        <a:off x="0" y="775"/>
        <a:ext cx="7382934" cy="1082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EA2A5-9321-4FA2-A05D-D6B99F9E7DF0}">
      <dsp:nvSpPr>
        <dsp:cNvPr id="0" name=""/>
        <dsp:cNvSpPr/>
      </dsp:nvSpPr>
      <dsp:spPr>
        <a:xfrm>
          <a:off x="3758" y="2313"/>
          <a:ext cx="7697149" cy="152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>
              <a:latin typeface="+mj-ea"/>
              <a:ea typeface="+mj-ea"/>
            </a:rPr>
            <a:t>系统函数</a:t>
          </a:r>
          <a:r>
            <a:rPr lang="zh-CN" sz="3200" kern="1200" dirty="0" smtClean="0">
              <a:latin typeface="+mj-ea"/>
              <a:ea typeface="+mj-ea"/>
            </a:rPr>
            <a:t>：</a:t>
          </a:r>
          <a:r>
            <a:rPr lang="zh-CN" altLang="en-US" sz="3200" kern="1200" dirty="0" smtClean="0">
              <a:latin typeface="+mj-ea"/>
              <a:ea typeface="+mj-ea"/>
            </a:rPr>
            <a:t>包含</a:t>
          </a:r>
          <a:r>
            <a:rPr lang="zh-CN" sz="3200" kern="1200" dirty="0" smtClean="0">
              <a:latin typeface="+mj-ea"/>
              <a:ea typeface="+mj-ea"/>
            </a:rPr>
            <a:t>所</a:t>
          </a:r>
          <a:r>
            <a:rPr lang="zh-CN" sz="3200" kern="1200" dirty="0" smtClean="0">
              <a:latin typeface="+mj-ea"/>
              <a:ea typeface="+mj-ea"/>
            </a:rPr>
            <a:t>在的头文件</a:t>
          </a:r>
          <a:endParaRPr lang="en-US" sz="3200" kern="1200" dirty="0">
            <a:latin typeface="+mj-ea"/>
            <a:ea typeface="+mj-ea"/>
          </a:endParaRPr>
        </a:p>
      </dsp:txBody>
      <dsp:txXfrm>
        <a:off x="78281" y="76836"/>
        <a:ext cx="7548103" cy="1377558"/>
      </dsp:txXfrm>
    </dsp:sp>
    <dsp:sp modelId="{F0D2EC20-2965-4F0E-A34E-70EF209DCF11}">
      <dsp:nvSpPr>
        <dsp:cNvPr id="0" name=""/>
        <dsp:cNvSpPr/>
      </dsp:nvSpPr>
      <dsp:spPr>
        <a:xfrm>
          <a:off x="3758" y="1605247"/>
          <a:ext cx="7632085" cy="152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>
              <a:latin typeface="+mj-ea"/>
              <a:ea typeface="+mj-ea"/>
            </a:rPr>
            <a:t>自定义函数：定义之前，可直接调用</a:t>
          </a:r>
          <a:endParaRPr lang="en-US" sz="3200" kern="1200" dirty="0">
            <a:latin typeface="+mj-ea"/>
            <a:ea typeface="+mj-ea"/>
          </a:endParaRPr>
        </a:p>
      </dsp:txBody>
      <dsp:txXfrm>
        <a:off x="78281" y="1679770"/>
        <a:ext cx="7483039" cy="1377558"/>
      </dsp:txXfrm>
    </dsp:sp>
    <dsp:sp modelId="{A5E54166-23CE-4457-A842-3C16279E142C}">
      <dsp:nvSpPr>
        <dsp:cNvPr id="0" name=""/>
        <dsp:cNvSpPr/>
      </dsp:nvSpPr>
      <dsp:spPr>
        <a:xfrm>
          <a:off x="3758" y="3208182"/>
          <a:ext cx="7697149" cy="152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>
              <a:latin typeface="+mj-ea"/>
              <a:ea typeface="+mj-ea"/>
            </a:rPr>
            <a:t>自定义函数：</a:t>
          </a:r>
          <a:r>
            <a:rPr lang="zh-CN" altLang="en-US" sz="3200" kern="1200" dirty="0" smtClean="0">
              <a:latin typeface="+mj-ea"/>
              <a:ea typeface="+mj-ea"/>
            </a:rPr>
            <a:t>定义之后，需补充声明</a:t>
          </a:r>
          <a:endParaRPr lang="zh-CN" altLang="en-US" sz="3200" kern="1200" dirty="0">
            <a:latin typeface="+mj-ea"/>
            <a:ea typeface="+mj-ea"/>
          </a:endParaRPr>
        </a:p>
      </dsp:txBody>
      <dsp:txXfrm>
        <a:off x="78281" y="3282705"/>
        <a:ext cx="7548103" cy="1377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45667-517A-448A-9E93-5998074A30E6}">
      <dsp:nvSpPr>
        <dsp:cNvPr id="0" name=""/>
        <dsp:cNvSpPr/>
      </dsp:nvSpPr>
      <dsp:spPr>
        <a:xfrm>
          <a:off x="0" y="121171"/>
          <a:ext cx="7232953" cy="92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3600" kern="1200" dirty="0" smtClean="0">
              <a:latin typeface="+mj-ea"/>
              <a:ea typeface="+mj-ea"/>
            </a:rPr>
            <a:t>代码区</a:t>
          </a:r>
          <a:r>
            <a:rPr kumimoji="1" lang="zh-CN" altLang="en-US" sz="3600" kern="1200" dirty="0" smtClean="0">
              <a:latin typeface="+mj-ea"/>
              <a:ea typeface="+mj-ea"/>
            </a:rPr>
            <a:t>：存放程序代码指令</a:t>
          </a:r>
          <a:endParaRPr kumimoji="1" lang="en-US" sz="3600" kern="1200" dirty="0">
            <a:latin typeface="+mj-ea"/>
            <a:ea typeface="+mj-ea"/>
          </a:endParaRPr>
        </a:p>
      </dsp:txBody>
      <dsp:txXfrm>
        <a:off x="45235" y="166406"/>
        <a:ext cx="7142483" cy="836170"/>
      </dsp:txXfrm>
    </dsp:sp>
    <dsp:sp modelId="{F18170EC-43E1-4C1D-B0B2-47808BD27577}">
      <dsp:nvSpPr>
        <dsp:cNvPr id="0" name=""/>
        <dsp:cNvSpPr/>
      </dsp:nvSpPr>
      <dsp:spPr>
        <a:xfrm>
          <a:off x="0" y="1151491"/>
          <a:ext cx="7232953" cy="92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3600" kern="1200" smtClean="0">
              <a:latin typeface="+mj-ea"/>
              <a:ea typeface="+mj-ea"/>
            </a:rPr>
            <a:t>堆区</a:t>
          </a:r>
          <a:r>
            <a:rPr kumimoji="1" lang="zh-CN" altLang="en-US" sz="3600" kern="1200" dirty="0" smtClean="0">
              <a:latin typeface="+mj-ea"/>
              <a:ea typeface="+mj-ea"/>
            </a:rPr>
            <a:t>：存储动态数据</a:t>
          </a:r>
          <a:endParaRPr kumimoji="1" lang="en-US" sz="3600" kern="1200" dirty="0">
            <a:latin typeface="+mj-ea"/>
            <a:ea typeface="+mj-ea"/>
          </a:endParaRPr>
        </a:p>
      </dsp:txBody>
      <dsp:txXfrm>
        <a:off x="45235" y="1196726"/>
        <a:ext cx="7142483" cy="836170"/>
      </dsp:txXfrm>
    </dsp:sp>
    <dsp:sp modelId="{0F617EC9-8875-4FC8-B2FE-59EDFBC87B20}">
      <dsp:nvSpPr>
        <dsp:cNvPr id="0" name=""/>
        <dsp:cNvSpPr/>
      </dsp:nvSpPr>
      <dsp:spPr>
        <a:xfrm>
          <a:off x="0" y="2181811"/>
          <a:ext cx="7232953" cy="92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3600" kern="1200" dirty="0" smtClean="0">
              <a:latin typeface="+mj-ea"/>
              <a:ea typeface="+mj-ea"/>
            </a:rPr>
            <a:t>栈区</a:t>
          </a:r>
          <a:r>
            <a:rPr kumimoji="1" lang="zh-CN" altLang="en-US" sz="3600" kern="1200" dirty="0" smtClean="0">
              <a:latin typeface="+mj-ea"/>
              <a:ea typeface="+mj-ea"/>
            </a:rPr>
            <a:t>：存放局部变量</a:t>
          </a:r>
          <a:endParaRPr kumimoji="1" lang="en-US" sz="3600" kern="1200" dirty="0">
            <a:latin typeface="+mj-ea"/>
            <a:ea typeface="+mj-ea"/>
          </a:endParaRPr>
        </a:p>
      </dsp:txBody>
      <dsp:txXfrm>
        <a:off x="45235" y="2227046"/>
        <a:ext cx="7142483" cy="836170"/>
      </dsp:txXfrm>
    </dsp:sp>
    <dsp:sp modelId="{FEAF8FFE-638F-4B86-8BA6-15C9DE7BDFC8}">
      <dsp:nvSpPr>
        <dsp:cNvPr id="0" name=""/>
        <dsp:cNvSpPr/>
      </dsp:nvSpPr>
      <dsp:spPr>
        <a:xfrm>
          <a:off x="0" y="3212131"/>
          <a:ext cx="7232953" cy="92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3600" kern="1200" dirty="0" smtClean="0">
              <a:latin typeface="+mj-ea"/>
              <a:ea typeface="+mj-ea"/>
            </a:rPr>
            <a:t>全局数据区</a:t>
          </a:r>
          <a:r>
            <a:rPr kumimoji="1" lang="zh-CN" altLang="en-US" sz="3600" kern="1200" dirty="0" smtClean="0">
              <a:latin typeface="+mj-ea"/>
              <a:ea typeface="+mj-ea"/>
            </a:rPr>
            <a:t>：存放全局和静态变量</a:t>
          </a:r>
          <a:endParaRPr lang="zh-CN" sz="3600" kern="1200" dirty="0">
            <a:latin typeface="+mj-ea"/>
            <a:ea typeface="+mj-ea"/>
          </a:endParaRPr>
        </a:p>
      </dsp:txBody>
      <dsp:txXfrm>
        <a:off x="45235" y="3257366"/>
        <a:ext cx="7142483" cy="836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DDD5C-9C38-4A30-8E31-B88421014A2D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434C-F81B-42F9-9158-C4B6DBE35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29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7" name="TextBox 16"/>
          <p:cNvSpPr txBox="1"/>
          <p:nvPr userDrawn="1"/>
        </p:nvSpPr>
        <p:spPr>
          <a:xfrm rot="2923046">
            <a:off x="2361604" y="5736205"/>
            <a:ext cx="147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60000" endA="900" endPos="60000" dist="29997" dir="5400000" sy="-100000" algn="bl" rotWithShape="0"/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endParaRPr lang="zh-CN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60000" endA="900" endPos="60000" dist="29997" dir="5400000" sy="-100000" algn="bl" rotWithShape="0"/>
              </a:effectLst>
              <a:latin typeface="+mj-lt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0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66701"/>
            <a:ext cx="7704667" cy="1206500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76400"/>
            <a:ext cx="7704667" cy="4737100"/>
          </a:xfrm>
        </p:spPr>
        <p:txBody>
          <a:bodyPr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8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3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217849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2815297">
            <a:off x="863682" y="6197312"/>
            <a:ext cx="147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cap="none" spc="0" dirty="0" smtClean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endParaRPr lang="zh-CN" altLang="en-US" sz="3200" b="0" cap="none" spc="0" dirty="0">
              <a:ln w="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+mj-lt"/>
              <a:cs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1790700"/>
            <a:ext cx="7704666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107" y="228601"/>
            <a:ext cx="7990693" cy="1219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4" Type="http://schemas.openxmlformats.org/officeDocument/2006/relationships/audio" Target="../media/audio3.bin"/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xcar.com.cn/bbs/viewthread.php?tid=19640112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892" y="3916377"/>
            <a:ext cx="6540161" cy="1809345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sz="5700" b="1" dirty="0" smtClean="0">
                <a:latin typeface="+mj-ea"/>
                <a:ea typeface="+mj-ea"/>
              </a:rPr>
              <a:t>第三章</a:t>
            </a:r>
            <a:r>
              <a:rPr lang="en-US" altLang="zh-CN" sz="5700" b="1" dirty="0" smtClean="0">
                <a:latin typeface="+mj-ea"/>
                <a:ea typeface="+mj-ea"/>
              </a:rPr>
              <a:t> </a:t>
            </a:r>
            <a:r>
              <a:rPr lang="zh-CN" altLang="en-US" sz="5700" b="1" dirty="0" smtClean="0">
                <a:latin typeface="+mj-ea"/>
                <a:ea typeface="+mj-ea"/>
              </a:rPr>
              <a:t>函数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5" name="Picture 3" descr="F:\work\seu&amp;wpi summer workshop\方案\200810221326163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870" y="831762"/>
            <a:ext cx="2880000" cy="2880000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3749226" y="5909733"/>
            <a:ext cx="447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dirty="0" smtClean="0">
                <a:latin typeface="+mj-ea"/>
                <a:ea typeface="+mj-ea"/>
              </a:rPr>
              <a:t>东南大学</a:t>
            </a:r>
            <a:r>
              <a:rPr kumimoji="1" lang="en-US" altLang="zh-CN" dirty="0" smtClean="0">
                <a:latin typeface="+mj-ea"/>
                <a:ea typeface="+mj-ea"/>
              </a:rPr>
              <a:t> </a:t>
            </a:r>
            <a:r>
              <a:rPr kumimoji="1" lang="zh-CN" altLang="en-US" dirty="0" smtClean="0">
                <a:latin typeface="+mj-ea"/>
                <a:ea typeface="+mj-ea"/>
              </a:rPr>
              <a:t>生物科学与医学工程学院 </a:t>
            </a:r>
            <a:r>
              <a:rPr kumimoji="1" lang="zh-CN" altLang="en-US" dirty="0" smtClean="0">
                <a:latin typeface="+mj-ea"/>
                <a:ea typeface="+mj-ea"/>
              </a:rPr>
              <a:t>夏小俊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algn="r"/>
            <a:r>
              <a:rPr kumimoji="1" lang="en-US" altLang="zh-CN" dirty="0" smtClean="0">
                <a:latin typeface="+mj-ea"/>
                <a:ea typeface="+mj-ea"/>
              </a:rPr>
              <a:t>http://</a:t>
            </a:r>
            <a:r>
              <a:rPr kumimoji="1" lang="en-US" altLang="zh-CN" dirty="0" err="1" smtClean="0">
                <a:latin typeface="+mj-ea"/>
                <a:ea typeface="+mj-ea"/>
              </a:rPr>
              <a:t>www.seucpp.com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9723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第一个自定义函数</a:t>
            </a:r>
            <a:r>
              <a:rPr lang="en-US" altLang="zh-CN" dirty="0" smtClean="0"/>
              <a:t>max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3200" b="1" dirty="0" smtClean="0"/>
              <a:t>	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int</a:t>
            </a:r>
            <a:r>
              <a:rPr lang="en-US" altLang="zh-CN" sz="3200" b="1" dirty="0" smtClean="0"/>
              <a:t> max(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int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a,</a:t>
            </a:r>
            <a:r>
              <a:rPr lang="en-US" altLang="zh-CN" sz="32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3200" b="1" dirty="0" smtClean="0"/>
              <a:t> b) //</a:t>
            </a:r>
            <a:r>
              <a:rPr lang="zh-CN" altLang="en-US" sz="3200" b="1" dirty="0" smtClean="0"/>
              <a:t>每一个参数独立</a:t>
            </a:r>
            <a:endParaRPr lang="en-US" altLang="zh-CN" sz="3200" b="1" dirty="0" smtClean="0"/>
          </a:p>
          <a:p>
            <a:pPr>
              <a:buNone/>
            </a:pPr>
            <a:r>
              <a:rPr lang="en-US" altLang="zh-CN" sz="3200" b="1" dirty="0" smtClean="0"/>
              <a:t>	{</a:t>
            </a:r>
          </a:p>
          <a:p>
            <a:pPr>
              <a:buNone/>
            </a:pPr>
            <a:r>
              <a:rPr lang="en-US" altLang="zh-CN" sz="3200" b="1" dirty="0" smtClean="0"/>
              <a:t>		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int</a:t>
            </a:r>
            <a:r>
              <a:rPr lang="en-US" altLang="zh-CN" sz="3200" b="1" dirty="0" smtClean="0"/>
              <a:t> c = a&gt;</a:t>
            </a:r>
            <a:r>
              <a:rPr lang="en-US" altLang="zh-CN" sz="3200" b="1" dirty="0" err="1" smtClean="0"/>
              <a:t>b?a:b</a:t>
            </a:r>
            <a:r>
              <a:rPr lang="en-US" altLang="zh-CN" sz="3200" b="1" dirty="0" smtClean="0"/>
              <a:t>;</a:t>
            </a:r>
          </a:p>
          <a:p>
            <a:pPr>
              <a:buNone/>
            </a:pPr>
            <a:r>
              <a:rPr lang="en-US" altLang="zh-CN" sz="3200" b="1" dirty="0" smtClean="0"/>
              <a:t>		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return</a:t>
            </a:r>
            <a:r>
              <a:rPr lang="en-US" altLang="zh-CN" sz="3200" b="1" dirty="0" smtClean="0"/>
              <a:t> c;  //</a:t>
            </a:r>
            <a:r>
              <a:rPr lang="zh-CN" altLang="en-US" sz="3200" b="1" dirty="0" smtClean="0"/>
              <a:t>通过该语句返回结果</a:t>
            </a:r>
            <a:endParaRPr lang="en-US" altLang="zh-CN" sz="3200" b="1" dirty="0" smtClean="0"/>
          </a:p>
          <a:p>
            <a:pPr>
              <a:buNone/>
            </a:pPr>
            <a:r>
              <a:rPr lang="en-US" altLang="zh-CN" sz="3200" b="1" dirty="0" smtClean="0"/>
              <a:t>	}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83463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例：无参无返回值函数</a:t>
            </a:r>
            <a:r>
              <a:rPr lang="en-US" altLang="zh-CN" dirty="0" smtClean="0"/>
              <a:t>print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void</a:t>
            </a:r>
            <a:r>
              <a:rPr lang="en-US" altLang="zh-CN" b="1" dirty="0" smtClean="0"/>
              <a:t> print (</a:t>
            </a:r>
            <a:r>
              <a:rPr lang="en-US" altLang="zh-CN" b="1" dirty="0" smtClean="0">
                <a:solidFill>
                  <a:srgbClr val="0000FF"/>
                </a:solidFill>
              </a:rPr>
              <a:t>void</a:t>
            </a:r>
            <a:r>
              <a:rPr lang="en-US" altLang="zh-CN" b="1" dirty="0" smtClean="0"/>
              <a:t>) //</a:t>
            </a:r>
            <a:r>
              <a:rPr lang="zh-CN" altLang="en-US" b="1" dirty="0" smtClean="0"/>
              <a:t>参数的</a:t>
            </a:r>
            <a:r>
              <a:rPr lang="en-US" altLang="zh-CN" b="1" dirty="0" smtClean="0"/>
              <a:t>void</a:t>
            </a:r>
            <a:r>
              <a:rPr lang="zh-CN" altLang="en-US" b="1" dirty="0" smtClean="0"/>
              <a:t>可省略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 algn="just">
              <a:buNone/>
            </a:pPr>
            <a:r>
              <a:rPr lang="en-US" altLang="zh-CN" b="1" dirty="0" smtClean="0"/>
              <a:t>		</a:t>
            </a:r>
            <a:r>
              <a:rPr lang="fr-FR" altLang="zh-CN" b="1" dirty="0" smtClean="0"/>
              <a:t>cout&lt;&lt;"*********"&lt;&lt;endl</a:t>
            </a:r>
            <a:r>
              <a:rPr lang="zh-CN" altLang="fr-FR" b="1" dirty="0" smtClean="0"/>
              <a:t>；</a:t>
            </a:r>
          </a:p>
          <a:p>
            <a:pPr algn="just">
              <a:buNone/>
            </a:pPr>
            <a:r>
              <a:rPr lang="zh-CN" altLang="fr-FR" b="1" dirty="0" smtClean="0"/>
              <a:t>		</a:t>
            </a:r>
            <a:r>
              <a:rPr lang="fr-FR" altLang="zh-CN" b="1" dirty="0" smtClean="0"/>
              <a:t>cout&lt;&lt;"*example*"&lt;&lt;endl;</a:t>
            </a:r>
          </a:p>
          <a:p>
            <a:pPr algn="just">
              <a:buNone/>
            </a:pPr>
            <a:r>
              <a:rPr lang="fr-FR" altLang="zh-CN" b="1" dirty="0" smtClean="0"/>
              <a:t>		cout&lt;&lt;"*********"&lt;&lt;endl</a:t>
            </a:r>
            <a:r>
              <a:rPr lang="zh-CN" altLang="fr-FR" b="1" dirty="0" smtClean="0"/>
              <a:t>；</a:t>
            </a:r>
          </a:p>
          <a:p>
            <a:pPr>
              <a:buNone/>
            </a:pPr>
            <a:r>
              <a:rPr lang="en-US" altLang="zh-CN" b="1" dirty="0" smtClean="0"/>
              <a:t>	} //</a:t>
            </a:r>
            <a:r>
              <a:rPr lang="zh-CN" altLang="en-US" b="1" dirty="0" smtClean="0"/>
              <a:t>本函数仅仅实现打印的功能，无数据处理</a:t>
            </a:r>
            <a:endParaRPr lang="en-US" altLang="zh-CN" b="1" dirty="0" smtClean="0"/>
          </a:p>
          <a:p>
            <a:pPr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490208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例：求最大公约数的函数</a:t>
            </a:r>
            <a:r>
              <a:rPr lang="en-US" altLang="zh-CN" dirty="0" err="1" smtClean="0"/>
              <a:t>gcd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函数功能：求两个整数的最大公约数。</a:t>
            </a:r>
            <a:endParaRPr lang="en-US" altLang="zh-CN" dirty="0" smtClean="0"/>
          </a:p>
          <a:p>
            <a:r>
              <a:rPr lang="zh-CN" altLang="en-US" dirty="0" smtClean="0"/>
              <a:t>函数逻辑：使用递推算法（欧几里得算法）或穷举法皆可。</a:t>
            </a:r>
            <a:endParaRPr lang="en-US" altLang="zh-CN" dirty="0" smtClean="0"/>
          </a:p>
          <a:p>
            <a:r>
              <a:rPr lang="zh-CN" altLang="en-US" dirty="0" smtClean="0"/>
              <a:t>参数分析：需要两个参数，都是整数类型。</a:t>
            </a:r>
            <a:endParaRPr lang="en-US" altLang="zh-CN" dirty="0" smtClean="0"/>
          </a:p>
          <a:p>
            <a:r>
              <a:rPr lang="zh-CN" altLang="en-US" dirty="0" smtClean="0"/>
              <a:t>返回值分析：结果返回一个整数。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788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递推法实现函数</a:t>
            </a:r>
            <a:r>
              <a:rPr lang="en-US" altLang="zh-CN" dirty="0" err="1" smtClean="0"/>
              <a:t>gcd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gcd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int </a:t>
            </a:r>
            <a:r>
              <a:rPr lang="en-US" altLang="zh-CN" b="1" dirty="0" err="1" smtClean="0"/>
              <a:t>a,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b) //</a:t>
            </a:r>
            <a:r>
              <a:rPr lang="zh-CN" altLang="en-US" b="1" dirty="0" smtClean="0"/>
              <a:t>注意分析返回和参数类型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c = </a:t>
            </a:r>
            <a:r>
              <a:rPr lang="en-US" altLang="zh-CN" b="1" dirty="0" err="1" smtClean="0"/>
              <a:t>a%b</a:t>
            </a:r>
            <a:r>
              <a:rPr lang="en-US" altLang="zh-CN" b="1" dirty="0" smtClean="0"/>
              <a:t>;  //c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除以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的余数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while</a:t>
            </a:r>
            <a:r>
              <a:rPr lang="en-US" altLang="zh-CN" b="1" dirty="0" smtClean="0"/>
              <a:t>(c!=0)   //</a:t>
            </a:r>
            <a:r>
              <a:rPr lang="zh-CN" altLang="en-US" b="1" dirty="0" smtClean="0"/>
              <a:t>欧几里得算法递推求解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{</a:t>
            </a:r>
          </a:p>
          <a:p>
            <a:pPr>
              <a:buNone/>
            </a:pPr>
            <a:r>
              <a:rPr lang="en-US" altLang="zh-CN" b="1" dirty="0" smtClean="0"/>
              <a:t>			a = b;</a:t>
            </a:r>
          </a:p>
          <a:p>
            <a:pPr>
              <a:buNone/>
            </a:pPr>
            <a:r>
              <a:rPr lang="en-US" altLang="zh-CN" b="1" dirty="0" smtClean="0"/>
              <a:t>			b = c;</a:t>
            </a:r>
          </a:p>
          <a:p>
            <a:pPr>
              <a:buNone/>
            </a:pPr>
            <a:r>
              <a:rPr lang="en-US" altLang="zh-CN" b="1" dirty="0" smtClean="0"/>
              <a:t>			c = </a:t>
            </a:r>
            <a:r>
              <a:rPr lang="en-US" altLang="zh-CN" b="1" dirty="0" err="1" smtClean="0"/>
              <a:t>a%b</a:t>
            </a:r>
            <a:r>
              <a:rPr lang="en-US" altLang="zh-CN" b="1" dirty="0" smtClean="0"/>
              <a:t>;	</a:t>
            </a:r>
          </a:p>
          <a:p>
            <a:pPr>
              <a:buNone/>
            </a:pPr>
            <a:r>
              <a:rPr lang="en-US" altLang="zh-CN" b="1" dirty="0" smtClean="0"/>
              <a:t>		}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return</a:t>
            </a:r>
            <a:r>
              <a:rPr lang="en-US" altLang="zh-CN" b="1" dirty="0" smtClean="0"/>
              <a:t> b;  //</a:t>
            </a:r>
            <a:r>
              <a:rPr lang="zh-CN" altLang="en-US" b="1" dirty="0" smtClean="0"/>
              <a:t>返回最后的结果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84384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穷举法实现函数</a:t>
            </a:r>
            <a:r>
              <a:rPr lang="en-US" altLang="zh-CN" dirty="0" err="1" smtClean="0"/>
              <a:t>gcd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gcd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a,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b) //</a:t>
            </a:r>
            <a:r>
              <a:rPr lang="zh-CN" altLang="en-US" b="1" dirty="0" smtClean="0"/>
              <a:t>与上例相同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c = a&lt;</a:t>
            </a:r>
            <a:r>
              <a:rPr lang="en-US" altLang="zh-CN" b="1" dirty="0" err="1" smtClean="0"/>
              <a:t>b?a:b</a:t>
            </a:r>
            <a:r>
              <a:rPr lang="en-US" altLang="zh-CN" b="1" dirty="0" smtClean="0"/>
              <a:t>;  //c</a:t>
            </a:r>
            <a:r>
              <a:rPr lang="zh-CN" altLang="en-US" b="1" dirty="0" smtClean="0"/>
              <a:t>为二者中较小的数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while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a%c</a:t>
            </a:r>
            <a:r>
              <a:rPr lang="en-US" altLang="zh-CN" b="1" dirty="0" smtClean="0"/>
              <a:t>!=0||</a:t>
            </a:r>
            <a:r>
              <a:rPr lang="en-US" altLang="zh-CN" b="1" dirty="0" err="1" smtClean="0"/>
              <a:t>b%c</a:t>
            </a:r>
            <a:r>
              <a:rPr lang="en-US" altLang="zh-CN" b="1" dirty="0" smtClean="0"/>
              <a:t>!=0) //</a:t>
            </a:r>
            <a:r>
              <a:rPr lang="zh-CN" altLang="en-US" b="1" dirty="0" smtClean="0"/>
              <a:t>逐一尝试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	c--;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return</a:t>
            </a:r>
            <a:r>
              <a:rPr lang="en-US" altLang="zh-CN" b="1" dirty="0" smtClean="0"/>
              <a:t> c;  //</a:t>
            </a:r>
            <a:r>
              <a:rPr lang="zh-CN" altLang="en-US" b="1" dirty="0" smtClean="0"/>
              <a:t>得到结果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55047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、分析清楚函数所需的参数和能提供的返回值至关重要。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、在函数实现过程中需要的辅助变量，不能作为参数来使用，只能定义在函数的内部。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、遇到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语句之后函数自动结束，因此一般将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语句放在函数的最后。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smtClean="0"/>
              <a:t>、思考和尝试</a:t>
            </a:r>
            <a:r>
              <a:rPr lang="zh-CN" altLang="en-US" dirty="0" smtClean="0"/>
              <a:t>将常用算法改造为函数实现，如判断某数是否为素数、完全</a:t>
            </a:r>
            <a:r>
              <a:rPr lang="zh-CN" altLang="en-US" smtClean="0"/>
              <a:t>数等，并体会这样做的好处。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795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函数的调用和声明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208127"/>
              </p:ext>
            </p:extLst>
          </p:nvPr>
        </p:nvGraphicFramePr>
        <p:xfrm>
          <a:off x="982134" y="1676400"/>
          <a:ext cx="7382934" cy="438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55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函数的调用过程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charset="2"/>
              <a:buAutoNum type="circleNumWdBlackPlain"/>
            </a:pPr>
            <a:r>
              <a:rPr kumimoji="1" lang="zh-CN" altLang="en-US" dirty="0" smtClean="0"/>
              <a:t>主调函数将参数（实际参数）传递给自定义函数，并暂停主调函数的运行；</a:t>
            </a:r>
            <a:endParaRPr kumimoji="1" lang="en-US" altLang="zh-CN" dirty="0" smtClean="0"/>
          </a:p>
          <a:p>
            <a:pPr marL="514350" indent="-514350">
              <a:buFont typeface="Wingdings" charset="2"/>
              <a:buAutoNum type="circleNumWdBlackPlain"/>
            </a:pPr>
            <a:r>
              <a:rPr kumimoji="1" lang="zh-CN" altLang="en-US" dirty="0" smtClean="0"/>
              <a:t>自定义函数根据得到的参数</a:t>
            </a:r>
            <a:r>
              <a:rPr kumimoji="1" lang="zh-CN" altLang="en-US" dirty="0"/>
              <a:t>（形式参数）</a:t>
            </a:r>
            <a:r>
              <a:rPr kumimoji="1" lang="zh-CN" altLang="en-US" dirty="0" smtClean="0"/>
              <a:t>值进行计算，并得出返回值结果；</a:t>
            </a:r>
            <a:endParaRPr kumimoji="1" lang="en-US" altLang="zh-CN" dirty="0" smtClean="0"/>
          </a:p>
          <a:p>
            <a:pPr marL="514350" indent="-514350">
              <a:buFont typeface="Wingdings" charset="2"/>
              <a:buAutoNum type="circleNumWdBlackPlain"/>
            </a:pPr>
            <a:r>
              <a:rPr kumimoji="1" lang="zh-CN" altLang="en-US" dirty="0" smtClean="0"/>
              <a:t>自定义函数将返回值回传给主调函数，结束自定义函数并继续主调函数的运行。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5872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函数的三种调用情况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260264"/>
              </p:ext>
            </p:extLst>
          </p:nvPr>
        </p:nvGraphicFramePr>
        <p:xfrm>
          <a:off x="982133" y="1676400"/>
          <a:ext cx="7704667" cy="473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999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从结构化程序设计的角度，通常是先调用后定义。而使用函数声明，符合由粗到精的思维方式，又满足了语法要求。</a:t>
            </a:r>
            <a:endParaRPr kumimoji="1" lang="en-US" altLang="zh-CN" dirty="0" smtClean="0"/>
          </a:p>
          <a:p>
            <a:pPr algn="just"/>
            <a:r>
              <a:rPr kumimoji="1" lang="zh-CN" altLang="en-US" dirty="0" smtClean="0">
                <a:solidFill>
                  <a:srgbClr val="000000"/>
                </a:solidFill>
              </a:rPr>
              <a:t>函数声明是将</a:t>
            </a:r>
            <a:r>
              <a:rPr kumimoji="1" lang="zh-CN" altLang="en-US" b="1" dirty="0" smtClean="0">
                <a:solidFill>
                  <a:srgbClr val="0000FF"/>
                </a:solidFill>
              </a:rPr>
              <a:t>函数头</a:t>
            </a:r>
            <a:r>
              <a:rPr kumimoji="1" lang="zh-CN" altLang="en-US" dirty="0" smtClean="0">
                <a:solidFill>
                  <a:srgbClr val="000000"/>
                </a:solidFill>
              </a:rPr>
              <a:t>添加分号而构成的</a:t>
            </a:r>
            <a:r>
              <a:rPr kumimoji="1" lang="zh-CN" altLang="en-US" b="1" dirty="0" smtClean="0">
                <a:solidFill>
                  <a:srgbClr val="0000FF"/>
                </a:solidFill>
              </a:rPr>
              <a:t>语句</a:t>
            </a:r>
            <a:r>
              <a:rPr kumimoji="1" lang="zh-CN" altLang="en-US" dirty="0" smtClean="0"/>
              <a:t>，并且参数名可以省略。</a:t>
            </a:r>
            <a:endParaRPr kumimoji="1" lang="en-US" altLang="zh-CN" dirty="0" smtClean="0"/>
          </a:p>
          <a:p>
            <a:pPr algn="just"/>
            <a:r>
              <a:rPr kumimoji="1" lang="zh-CN" altLang="en-US" dirty="0" smtClean="0">
                <a:solidFill>
                  <a:srgbClr val="000000"/>
                </a:solidFill>
              </a:rPr>
              <a:t>部分函数声明示例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max(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a,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b); 	</a:t>
            </a:r>
          </a:p>
          <a:p>
            <a:pPr algn="just"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	void</a:t>
            </a:r>
            <a:r>
              <a:rPr lang="en-US" altLang="zh-CN" b="1" dirty="0" smtClean="0"/>
              <a:t> print (</a:t>
            </a:r>
            <a:r>
              <a:rPr lang="en-US" altLang="zh-CN" b="1" dirty="0" smtClean="0">
                <a:solidFill>
                  <a:srgbClr val="0000FF"/>
                </a:solidFill>
              </a:rPr>
              <a:t>void</a:t>
            </a:r>
            <a:r>
              <a:rPr lang="en-US" altLang="zh-CN" b="1" dirty="0" smtClean="0"/>
              <a:t>) ;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gcd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,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) ;  //</a:t>
            </a:r>
            <a:r>
              <a:rPr lang="zh-CN" altLang="en-US" b="1" dirty="0" smtClean="0"/>
              <a:t>这里省略了参数名</a:t>
            </a:r>
            <a:endParaRPr lang="en-US" altLang="zh-CN" b="1" dirty="0" smtClean="0"/>
          </a:p>
          <a:p>
            <a:pPr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709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中的函数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582016"/>
              </p:ext>
            </p:extLst>
          </p:nvPr>
        </p:nvGraphicFramePr>
        <p:xfrm>
          <a:off x="1715101" y="1494973"/>
          <a:ext cx="6710438" cy="473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965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例：函数先定义后调用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max(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a,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b)	{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c = a&gt;</a:t>
            </a:r>
            <a:r>
              <a:rPr lang="en-US" altLang="zh-CN" b="1" dirty="0" err="1" smtClean="0"/>
              <a:t>b?a:b</a:t>
            </a:r>
            <a:r>
              <a:rPr lang="en-US" altLang="zh-CN" b="1" dirty="0" smtClean="0"/>
              <a:t>;  	</a:t>
            </a:r>
            <a:r>
              <a:rPr lang="en-US" altLang="zh-CN" b="1" dirty="0" smtClean="0">
                <a:solidFill>
                  <a:srgbClr val="0000FF"/>
                </a:solidFill>
              </a:rPr>
              <a:t>return</a:t>
            </a:r>
            <a:r>
              <a:rPr lang="en-US" altLang="zh-CN" b="1" dirty="0" smtClean="0"/>
              <a:t> c;  //	}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main(){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double</a:t>
            </a:r>
            <a:r>
              <a:rPr lang="en-US" altLang="zh-CN" b="1" dirty="0" smtClean="0"/>
              <a:t> x=5.2,y=3.9;	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&lt;&lt;max(5,3);  //</a:t>
            </a:r>
            <a:r>
              <a:rPr lang="zh-CN" altLang="en-US" b="1" dirty="0" smtClean="0"/>
              <a:t>实参是常量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&lt;&lt;max(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);  //</a:t>
            </a:r>
            <a:r>
              <a:rPr lang="zh-CN" altLang="en-US" b="1" dirty="0" smtClean="0"/>
              <a:t>实参是变量，且兼容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&lt;&lt;max(</a:t>
            </a:r>
            <a:r>
              <a:rPr lang="en-US" altLang="zh-CN" b="1" dirty="0" err="1" smtClean="0"/>
              <a:t>x+y,x</a:t>
            </a:r>
            <a:r>
              <a:rPr lang="en-US" altLang="zh-CN" b="1" dirty="0" smtClean="0"/>
              <a:t>-y); //</a:t>
            </a:r>
            <a:r>
              <a:rPr lang="zh-CN" altLang="en-US" b="1" dirty="0" smtClean="0"/>
              <a:t>实参是表达式且兼容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return </a:t>
            </a:r>
            <a:r>
              <a:rPr lang="en-US" altLang="zh-CN" b="1" dirty="0" smtClean="0"/>
              <a:t>0;}</a:t>
            </a:r>
            <a:endParaRPr lang="zh-CN" altLang="en-US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975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371600"/>
            <a:ext cx="7704667" cy="50419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main(){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		int</a:t>
            </a:r>
            <a:r>
              <a:rPr lang="en-US" altLang="zh-CN" b="1" dirty="0" smtClean="0"/>
              <a:t> x=5,y=3;	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		</a:t>
            </a:r>
            <a:r>
              <a:rPr lang="en-US" altLang="zh-CN" b="1" dirty="0" smtClean="0"/>
              <a:t>int max(int </a:t>
            </a:r>
            <a:r>
              <a:rPr lang="en-US" altLang="zh-CN" b="1" dirty="0" err="1" smtClean="0"/>
              <a:t>a,int</a:t>
            </a:r>
            <a:r>
              <a:rPr lang="en-US" altLang="zh-CN" b="1" dirty="0" smtClean="0"/>
              <a:t> b); //</a:t>
            </a:r>
            <a:r>
              <a:rPr lang="zh-CN" altLang="en-US" b="1" dirty="0" smtClean="0"/>
              <a:t>本声明必不可少！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&lt;&lt;max(5,3);  //</a:t>
            </a:r>
            <a:r>
              <a:rPr lang="zh-CN" altLang="en-US" b="1" dirty="0" smtClean="0"/>
              <a:t>实参是常量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&lt;&lt;max(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);  //</a:t>
            </a:r>
            <a:r>
              <a:rPr lang="zh-CN" altLang="en-US" b="1" dirty="0" smtClean="0"/>
              <a:t>实参是变量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&lt;&lt;max(</a:t>
            </a:r>
            <a:r>
              <a:rPr lang="en-US" altLang="zh-CN" b="1" dirty="0" err="1" smtClean="0"/>
              <a:t>x+y,x</a:t>
            </a:r>
            <a:r>
              <a:rPr lang="en-US" altLang="zh-CN" b="1" dirty="0" smtClean="0"/>
              <a:t>-y); //</a:t>
            </a:r>
            <a:r>
              <a:rPr lang="zh-CN" altLang="en-US" b="1" dirty="0" smtClean="0"/>
              <a:t>实参是表达式</a:t>
            </a:r>
            <a:r>
              <a:rPr lang="en-US" altLang="zh-CN" b="1" dirty="0" smtClean="0"/>
              <a:t>	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return </a:t>
            </a:r>
            <a:r>
              <a:rPr lang="en-US" altLang="zh-CN" b="1" dirty="0" smtClean="0"/>
              <a:t>0;}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max(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a,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b)	{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c = a&gt;</a:t>
            </a:r>
            <a:r>
              <a:rPr lang="en-US" altLang="zh-CN" b="1" dirty="0" err="1" smtClean="0"/>
              <a:t>b?a:b</a:t>
            </a:r>
            <a:r>
              <a:rPr lang="en-US" altLang="zh-CN" b="1" dirty="0" smtClean="0"/>
              <a:t>;  	</a:t>
            </a:r>
            <a:r>
              <a:rPr lang="en-US" altLang="zh-CN" b="1" dirty="0" smtClean="0">
                <a:solidFill>
                  <a:srgbClr val="0000FF"/>
                </a:solidFill>
              </a:rPr>
              <a:t>return</a:t>
            </a:r>
            <a:r>
              <a:rPr lang="en-US" altLang="zh-CN" b="1" dirty="0" smtClean="0"/>
              <a:t> c;  //	}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82133" y="266701"/>
            <a:ext cx="7704667" cy="1206500"/>
          </a:xfrm>
        </p:spPr>
        <p:txBody>
          <a:bodyPr/>
          <a:lstStyle/>
          <a:p>
            <a:r>
              <a:rPr lang="zh-CN" altLang="en-US" dirty="0" smtClean="0"/>
              <a:t>例：函数先调用后定义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858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函数的参数传递（传值调用）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参数的类别：实际参数（</a:t>
            </a:r>
            <a:r>
              <a:rPr lang="zh-CN" altLang="en-US" dirty="0" smtClean="0">
                <a:solidFill>
                  <a:srgbClr val="0000FF"/>
                </a:solidFill>
              </a:rPr>
              <a:t>实参</a:t>
            </a:r>
            <a:r>
              <a:rPr lang="zh-CN" altLang="en-US" dirty="0" smtClean="0"/>
              <a:t>）和形式参数（</a:t>
            </a:r>
            <a:r>
              <a:rPr lang="zh-CN" altLang="en-US" dirty="0" smtClean="0">
                <a:solidFill>
                  <a:srgbClr val="0000FF"/>
                </a:solidFill>
              </a:rPr>
              <a:t>形参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传递过程是：先计算</a:t>
            </a:r>
            <a:r>
              <a:rPr lang="zh-CN" altLang="en-US" dirty="0" smtClean="0">
                <a:solidFill>
                  <a:srgbClr val="0000FF"/>
                </a:solidFill>
              </a:rPr>
              <a:t>实参</a:t>
            </a:r>
            <a:r>
              <a:rPr lang="zh-CN" altLang="en-US" dirty="0" smtClean="0"/>
              <a:t>表达式的</a:t>
            </a:r>
            <a:r>
              <a:rPr lang="zh-CN" altLang="en-US" b="1" dirty="0" smtClean="0">
                <a:solidFill>
                  <a:srgbClr val="FF0000"/>
                </a:solidFill>
              </a:rPr>
              <a:t>值</a:t>
            </a:r>
            <a:r>
              <a:rPr lang="zh-CN" altLang="en-US" dirty="0" smtClean="0"/>
              <a:t>，再将该值传递给对应的</a:t>
            </a:r>
            <a:r>
              <a:rPr lang="zh-CN" altLang="en-US" dirty="0" smtClean="0">
                <a:solidFill>
                  <a:srgbClr val="0000FF"/>
                </a:solidFill>
              </a:rPr>
              <a:t>形参</a:t>
            </a:r>
            <a:r>
              <a:rPr lang="zh-CN" altLang="en-US" b="1" dirty="0" smtClean="0">
                <a:solidFill>
                  <a:srgbClr val="FF0000"/>
                </a:solidFill>
              </a:rPr>
              <a:t>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实参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00FF"/>
                </a:solidFill>
              </a:rPr>
              <a:t>形参</a:t>
            </a:r>
            <a:r>
              <a:rPr lang="zh-CN" altLang="en-US" dirty="0" smtClean="0"/>
              <a:t>的个数和排列顺序应一一对应，并且对应参数应类型匹配（</a:t>
            </a:r>
            <a:r>
              <a:rPr lang="zh-CN" altLang="en-US" b="1" dirty="0" smtClean="0">
                <a:solidFill>
                  <a:srgbClr val="FF0000"/>
                </a:solidFill>
              </a:rPr>
              <a:t>赋值兼容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实参</a:t>
            </a:r>
            <a:r>
              <a:rPr lang="zh-CN" altLang="en-US" dirty="0" smtClean="0"/>
              <a:t>可以是常量、变量或表达式，</a:t>
            </a:r>
            <a:r>
              <a:rPr lang="zh-CN" altLang="en-US" dirty="0" smtClean="0">
                <a:solidFill>
                  <a:srgbClr val="0000FF"/>
                </a:solidFill>
              </a:rPr>
              <a:t>形参</a:t>
            </a:r>
            <a:r>
              <a:rPr lang="zh-CN" altLang="en-US" dirty="0" smtClean="0"/>
              <a:t>只能是变量。</a:t>
            </a:r>
          </a:p>
        </p:txBody>
      </p:sp>
    </p:spTree>
    <p:extLst>
      <p:ext uri="{BB962C8B-B14F-4D97-AF65-F5344CB8AC3E}">
        <p14:creationId xmlns:p14="http://schemas.microsoft.com/office/powerpoint/2010/main" val="3031287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实参与形参的单向传递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如前所述，在函数调用的过程中，实参将值传递给形参。</a:t>
            </a:r>
            <a:endParaRPr lang="en-US" altLang="zh-CN" dirty="0" smtClean="0"/>
          </a:p>
          <a:p>
            <a:r>
              <a:rPr lang="zh-CN" altLang="en-US" dirty="0" smtClean="0"/>
              <a:t>形参具备自己的存储空间，和实参的关系是单向传递关系。对形参的赋值不会影响对应的实参！</a:t>
            </a:r>
          </a:p>
          <a:p>
            <a:r>
              <a:rPr lang="zh-CN" altLang="en-US" dirty="0" smtClean="0"/>
              <a:t>除了这种单向的传值调用之外，第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章还将介绍双向的传引用调用方式。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2995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例：用函数实现数据交换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kumimoji="1" lang="en-US" altLang="zh-CN" b="1" dirty="0" smtClean="0"/>
              <a:t>	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void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swap(</a:t>
            </a:r>
            <a:r>
              <a:rPr kumimoji="1" lang="en-US" altLang="zh-CN" b="1" dirty="0" err="1" smtClean="0"/>
              <a:t>int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,</a:t>
            </a:r>
            <a:r>
              <a:rPr kumimoji="1" lang="en-US" altLang="zh-CN" b="1" dirty="0" err="1" smtClean="0"/>
              <a:t>int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); //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全局声明函数语句</a:t>
            </a:r>
            <a:endParaRPr kumimoji="1" lang="en-US" altLang="zh-CN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main(){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err="1" smtClean="0">
                <a:solidFill>
                  <a:srgbClr val="CC3300"/>
                </a:solidFill>
              </a:rPr>
              <a:t>a,b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         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en-US" altLang="zh-CN" b="1" dirty="0" err="1" smtClean="0">
                <a:solidFill>
                  <a:srgbClr val="006600"/>
                </a:solidFill>
              </a:rPr>
              <a:t>a,b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作用域为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main()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&lt;&lt;"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输入两整数：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"&lt;&lt;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cin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&gt;&gt;</a:t>
            </a:r>
            <a:r>
              <a:rPr kumimoji="1" lang="en-US" altLang="zh-CN" b="1" dirty="0" smtClean="0">
                <a:solidFill>
                  <a:srgbClr val="CC3300"/>
                </a:solidFill>
              </a:rPr>
              <a:t>a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&gt;&gt;</a:t>
            </a:r>
            <a:r>
              <a:rPr kumimoji="1" lang="en-US" altLang="zh-CN" b="1" dirty="0" smtClean="0">
                <a:solidFill>
                  <a:srgbClr val="CC3300"/>
                </a:solidFill>
              </a:rPr>
              <a:t>b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&lt;&lt;"a="&lt;&lt;</a:t>
            </a:r>
            <a:r>
              <a:rPr kumimoji="1" lang="en-US" altLang="zh-CN" b="1" dirty="0" smtClean="0">
                <a:solidFill>
                  <a:srgbClr val="CC3300"/>
                </a:solidFill>
              </a:rPr>
              <a:t>a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&lt;&lt;"b="&lt;&lt;</a:t>
            </a:r>
            <a:r>
              <a:rPr kumimoji="1" lang="en-US" altLang="zh-CN" b="1" dirty="0" smtClean="0">
                <a:solidFill>
                  <a:srgbClr val="CC3300"/>
                </a:solidFill>
              </a:rPr>
              <a:t>b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swap(</a:t>
            </a:r>
            <a:r>
              <a:rPr kumimoji="1" lang="en-US" altLang="zh-CN" b="1" dirty="0" err="1" smtClean="0">
                <a:solidFill>
                  <a:srgbClr val="CC3300"/>
                </a:solidFill>
              </a:rPr>
              <a:t>a,b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);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传值</a:t>
            </a:r>
            <a:endParaRPr kumimoji="1" lang="en-US" altLang="zh-CN" b="1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6600"/>
                </a:solidFill>
              </a:rPr>
              <a:t>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&lt;&lt;"a="&lt;&lt;</a:t>
            </a:r>
            <a:r>
              <a:rPr kumimoji="1" lang="en-US" altLang="zh-CN" b="1" dirty="0" smtClean="0">
                <a:solidFill>
                  <a:srgbClr val="CC3300"/>
                </a:solidFill>
              </a:rPr>
              <a:t>a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&lt;&lt;"b="&lt;&lt;</a:t>
            </a:r>
            <a:r>
              <a:rPr kumimoji="1" lang="en-US" altLang="zh-CN" b="1" dirty="0" smtClean="0">
                <a:solidFill>
                  <a:srgbClr val="CC3300"/>
                </a:solidFill>
              </a:rPr>
              <a:t>b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  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0;}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27910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例：用函数实现数据交换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kumimoji="1" lang="en-US" altLang="zh-CN" b="1" dirty="0" smtClean="0"/>
              <a:t>void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swap(int </a:t>
            </a:r>
            <a:r>
              <a:rPr kumimoji="1" lang="en-US" altLang="zh-CN" b="1" dirty="0" err="1" smtClean="0"/>
              <a:t>a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,int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b="1" dirty="0" smtClean="0"/>
              <a:t>b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{ 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这里的</a:t>
            </a:r>
            <a:r>
              <a:rPr kumimoji="1" lang="en-US" altLang="zh-CN" b="1" dirty="0" err="1" smtClean="0">
                <a:solidFill>
                  <a:srgbClr val="006600"/>
                </a:solidFill>
              </a:rPr>
              <a:t>a,b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作用域为函数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swap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内</a:t>
            </a:r>
            <a:endParaRPr kumimoji="1" lang="en-US" altLang="zh-CN" b="1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&lt;&lt;"a="&lt;&lt;</a:t>
            </a:r>
            <a:r>
              <a:rPr kumimoji="1" lang="en-US" altLang="zh-CN" b="1" dirty="0" smtClean="0"/>
              <a:t>a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&lt;&lt;"b="&lt;&lt;</a:t>
            </a:r>
            <a:r>
              <a:rPr kumimoji="1" lang="en-US" altLang="zh-CN" b="1" dirty="0" smtClean="0"/>
              <a:t>b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smtClean="0"/>
              <a:t>int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t;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t=</a:t>
            </a:r>
            <a:r>
              <a:rPr kumimoji="1" lang="en-US" altLang="zh-CN" b="1" dirty="0" smtClean="0"/>
              <a:t>a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  <a:r>
              <a:rPr kumimoji="1" lang="en-US" altLang="zh-CN" b="1" dirty="0" smtClean="0"/>
              <a:t> a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=</a:t>
            </a:r>
            <a:r>
              <a:rPr kumimoji="1" lang="en-US" altLang="zh-CN" b="1" dirty="0" smtClean="0"/>
              <a:t>b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  <a:r>
              <a:rPr kumimoji="1" lang="en-US" altLang="zh-CN" b="1" dirty="0" smtClean="0"/>
              <a:t> b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=t;	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交换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swap()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中的</a:t>
            </a:r>
            <a:r>
              <a:rPr kumimoji="1" lang="en-US" altLang="zh-CN" b="1" dirty="0" err="1" smtClean="0">
                <a:solidFill>
                  <a:srgbClr val="006600"/>
                </a:solidFill>
              </a:rPr>
              <a:t>a,b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的值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&lt;&lt;"a="&lt;&lt;</a:t>
            </a:r>
            <a:r>
              <a:rPr kumimoji="1" lang="en-US" altLang="zh-CN" b="1" dirty="0" smtClean="0"/>
              <a:t>a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&lt;&lt;"b="&lt;&lt;</a:t>
            </a:r>
            <a:r>
              <a:rPr kumimoji="1" lang="en-US" altLang="zh-CN" b="1" dirty="0" smtClean="0"/>
              <a:t>b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}</a:t>
            </a:r>
          </a:p>
          <a:p>
            <a:pPr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24242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运行结果分析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</a:rPr>
              <a:t>输入两整数：</a:t>
            </a:r>
            <a:r>
              <a:rPr lang="en-US" altLang="zh-CN" dirty="0" smtClean="0">
                <a:solidFill>
                  <a:srgbClr val="000000"/>
                </a:solidFill>
              </a:rPr>
              <a:t>3 5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a=3,b=5 //</a:t>
            </a:r>
            <a:r>
              <a:rPr lang="zh-CN" altLang="en-US" dirty="0" smtClean="0">
                <a:solidFill>
                  <a:srgbClr val="000000"/>
                </a:solidFill>
              </a:rPr>
              <a:t>输出原始的结果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a=3,b=5 //</a:t>
            </a:r>
            <a:r>
              <a:rPr lang="zh-CN" altLang="en-US" dirty="0" smtClean="0">
                <a:solidFill>
                  <a:srgbClr val="000000"/>
                </a:solidFill>
              </a:rPr>
              <a:t>实参将值传递给形参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a=5,b=3 //</a:t>
            </a:r>
            <a:r>
              <a:rPr lang="zh-CN" altLang="en-US" dirty="0" smtClean="0">
                <a:solidFill>
                  <a:srgbClr val="000000"/>
                </a:solidFill>
              </a:rPr>
              <a:t>形参的交换成功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a=3,b=5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//</a:t>
            </a:r>
            <a:r>
              <a:rPr lang="zh-CN" altLang="en-US" dirty="0" smtClean="0">
                <a:solidFill>
                  <a:srgbClr val="000000"/>
                </a:solidFill>
              </a:rPr>
              <a:t>实参的交换失败！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5830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return </a:t>
            </a:r>
            <a:r>
              <a:rPr lang="zh-CN" altLang="en-US" b="1" dirty="0" smtClean="0"/>
              <a:t>表达式</a:t>
            </a:r>
            <a:r>
              <a:rPr lang="en-US" altLang="zh-CN" b="1" dirty="0" smtClean="0"/>
              <a:t>; </a:t>
            </a:r>
            <a:r>
              <a:rPr lang="zh-CN" altLang="en-US" dirty="0" smtClean="0"/>
              <a:t>用来返回函数的结果。</a:t>
            </a:r>
            <a:endParaRPr lang="en-US" altLang="zh-CN" dirty="0" smtClean="0"/>
          </a:p>
          <a:p>
            <a:r>
              <a:rPr lang="zh-CN" altLang="en-US" dirty="0" smtClean="0"/>
              <a:t>如果该函数的返回类型不为</a:t>
            </a:r>
            <a:r>
              <a:rPr lang="en-US" altLang="zh-CN" b="1" dirty="0" smtClean="0">
                <a:solidFill>
                  <a:srgbClr val="0000FF"/>
                </a:solidFill>
              </a:rPr>
              <a:t>void</a:t>
            </a:r>
            <a:r>
              <a:rPr lang="zh-CN" altLang="en-US" dirty="0" smtClean="0"/>
              <a:t>，那么函数的调用可以组成函数调用表达式参与运算。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&lt;&lt;max(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);  </a:t>
            </a:r>
          </a:p>
          <a:p>
            <a:pPr>
              <a:buNone/>
            </a:pPr>
            <a:r>
              <a:rPr lang="en-US" altLang="zh-CN" b="1" dirty="0" smtClean="0"/>
              <a:t>			 max(max(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),c);</a:t>
            </a:r>
          </a:p>
          <a:p>
            <a:r>
              <a:rPr lang="zh-CN" altLang="en-US" dirty="0" smtClean="0"/>
              <a:t>如果该函数的返回类型为</a:t>
            </a:r>
            <a:r>
              <a:rPr lang="en-US" altLang="zh-CN" b="1" dirty="0" smtClean="0">
                <a:solidFill>
                  <a:srgbClr val="0000FF"/>
                </a:solidFill>
              </a:rPr>
              <a:t>void</a:t>
            </a:r>
            <a:r>
              <a:rPr lang="zh-CN" altLang="en-US" dirty="0" smtClean="0"/>
              <a:t>，那么函数的调用只能加上分号成为</a:t>
            </a:r>
            <a:r>
              <a:rPr lang="zh-CN" altLang="en-US" b="1" dirty="0" smtClean="0"/>
              <a:t>函数语句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</a:t>
            </a:r>
            <a:r>
              <a:rPr lang="en-US" altLang="zh-CN" b="1" dirty="0" smtClean="0"/>
              <a:t>print ();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394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语句的操作本质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当函数中运行到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语句的时候，将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后面表达式的值传给指定类型的临时变量；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临时变量仅在函数表达式内有效，因此函数表达式</a:t>
            </a:r>
            <a:r>
              <a:rPr kumimoji="1" lang="zh-CN" altLang="en-US" dirty="0" smtClean="0"/>
              <a:t>一般</a:t>
            </a:r>
            <a:r>
              <a:rPr kumimoji="1" lang="zh-CN" altLang="en-US" dirty="0" smtClean="0"/>
              <a:t>不</a:t>
            </a:r>
            <a:r>
              <a:rPr kumimoji="1" lang="zh-CN" altLang="en-US" dirty="0" smtClean="0"/>
              <a:t>为</a:t>
            </a:r>
            <a:r>
              <a:rPr kumimoji="1" lang="zh-CN" altLang="en-US" dirty="0" smtClean="0"/>
              <a:t>左值，如</a:t>
            </a:r>
            <a:r>
              <a:rPr kumimoji="1" lang="en-US" altLang="zh-CN" dirty="0" smtClean="0"/>
              <a:t>max(</a:t>
            </a:r>
            <a:r>
              <a:rPr kumimoji="1" lang="en-US" altLang="zh-CN" dirty="0" err="1" smtClean="0"/>
              <a:t>a,b</a:t>
            </a:r>
            <a:r>
              <a:rPr kumimoji="1" lang="en-US" altLang="zh-CN" dirty="0" smtClean="0"/>
              <a:t>) = 2</a:t>
            </a:r>
            <a:r>
              <a:rPr kumimoji="1" lang="zh-CN" altLang="en-US" dirty="0" smtClean="0"/>
              <a:t>是非法的；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后面表达式的类型和函数定义的返回类型不一致，以定义类型为准进行转换。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98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例：三角形面积求解函数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kumimoji="1" lang="en-US" altLang="zh-CN" b="1" dirty="0" smtClean="0">
                <a:solidFill>
                  <a:srgbClr val="0000FF"/>
                </a:solidFill>
              </a:rPr>
              <a:t>float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b="1" dirty="0" err="1" smtClean="0">
                <a:solidFill>
                  <a:srgbClr val="CC3300"/>
                </a:solidFill>
              </a:rPr>
              <a:t>TriangleArea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float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 a, 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float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b, 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float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c)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{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if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((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a+b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&lt;=c)||(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a+c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&lt;=b)||(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b+c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&lt;=a)) 	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b="1" dirty="0" smtClean="0"/>
              <a:t> -1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float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s=(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a+b+c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)/2;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 	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err="1" smtClean="0">
                <a:solidFill>
                  <a:srgbClr val="CC3300"/>
                </a:solidFill>
              </a:rPr>
              <a:t>sqrt</a:t>
            </a:r>
            <a:r>
              <a:rPr kumimoji="1" lang="en-US" altLang="zh-CN" b="1" dirty="0" smtClean="0">
                <a:solidFill>
                  <a:srgbClr val="CC3300"/>
                </a:solidFill>
              </a:rPr>
              <a:t>(s*(s-a)*(s-b)*(s-c))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}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31344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函数的概念与意义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任何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程序由至少一个函数组成，其中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函数是必不可少的。</a:t>
            </a:r>
            <a:endParaRPr lang="en-US" altLang="zh-CN" dirty="0" smtClean="0"/>
          </a:p>
          <a:p>
            <a:r>
              <a:rPr lang="zh-CN" altLang="en-US" dirty="0" smtClean="0"/>
              <a:t>函数（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）除了是程序的基本组成部分之外，更重要的是可以完成特定的功能。</a:t>
            </a:r>
            <a:endParaRPr lang="en-US" altLang="zh-CN" dirty="0" smtClean="0"/>
          </a:p>
          <a:p>
            <a:r>
              <a:rPr lang="zh-CN" altLang="en-US" dirty="0" smtClean="0"/>
              <a:t>为了完成特定的功能，函数需要数据的输入（参数），并给出数据的结果（返回值）。</a:t>
            </a:r>
            <a:endParaRPr lang="en-US" altLang="zh-CN" dirty="0" smtClean="0"/>
          </a:p>
          <a:p>
            <a:r>
              <a:rPr lang="zh-CN" altLang="en-US" dirty="0" smtClean="0"/>
              <a:t>通过编写和调用函数可以简化程序逻辑，提高编码效率。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6683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0"/>
            <a:ext cx="7704667" cy="6413500"/>
          </a:xfrm>
        </p:spPr>
        <p:txBody>
          <a:bodyPr>
            <a:noAutofit/>
          </a:bodyPr>
          <a:lstStyle/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main(){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float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a,b,c,area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&lt;&lt;"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输入三角形三边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a,b,c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:"&lt;&lt;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cin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&gt;&gt;a&gt;&gt;b&gt;&gt;c;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smtClean="0">
                <a:solidFill>
                  <a:srgbClr val="CC3300"/>
                </a:solidFill>
              </a:rPr>
              <a:t>area=</a:t>
            </a:r>
            <a:r>
              <a:rPr kumimoji="1" lang="en-US" altLang="zh-CN" b="1" dirty="0" err="1" smtClean="0">
                <a:solidFill>
                  <a:srgbClr val="CC3300"/>
                </a:solidFill>
              </a:rPr>
              <a:t>TriangleArea</a:t>
            </a:r>
            <a:r>
              <a:rPr kumimoji="1" lang="en-US" altLang="zh-CN" b="1" dirty="0" smtClean="0">
                <a:solidFill>
                  <a:srgbClr val="CC3300"/>
                </a:solidFill>
              </a:rPr>
              <a:t>(</a:t>
            </a:r>
            <a:r>
              <a:rPr kumimoji="1" lang="en-US" altLang="zh-CN" b="1" dirty="0" err="1" smtClean="0">
                <a:solidFill>
                  <a:srgbClr val="CC3300"/>
                </a:solidFill>
              </a:rPr>
              <a:t>a,b,c</a:t>
            </a:r>
            <a:r>
              <a:rPr kumimoji="1" lang="en-US" altLang="zh-CN" b="1" dirty="0" smtClean="0">
                <a:solidFill>
                  <a:srgbClr val="CC3300"/>
                </a:solidFill>
              </a:rPr>
              <a:t>);</a:t>
            </a:r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if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(area==-1)    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&lt;&lt;"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不能构成三角形！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"&lt;&lt;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else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&lt;&lt;"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面积为：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"&lt;&lt;area&lt;&lt;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 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0;}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22063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变量的作用域和生存期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变量除了具备类型、名字和值之外，还有空间和时间上的特性，也被称为变量的作用域和生存期。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根据作用域和生存期的不同，可对变量进行不同形式的分类。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389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的内存分布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982133" y="1676400"/>
          <a:ext cx="7232953" cy="4259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115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变量的存储机制（</a:t>
            </a:r>
            <a:r>
              <a:rPr lang="en-US" altLang="zh-CN" dirty="0" smtClean="0"/>
              <a:t>*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代码区（</a:t>
            </a:r>
            <a:r>
              <a:rPr lang="en-US" altLang="zh-CN" dirty="0" smtClean="0">
                <a:solidFill>
                  <a:srgbClr val="000000"/>
                </a:solidFill>
              </a:rPr>
              <a:t>Code area</a:t>
            </a:r>
            <a:r>
              <a:rPr lang="zh-CN" altLang="en-US" dirty="0" smtClean="0">
                <a:solidFill>
                  <a:srgbClr val="000000"/>
                </a:solidFill>
              </a:rPr>
              <a:t>）：存放程序代码，即程序中各个函数的代码块；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全局数据区（</a:t>
            </a:r>
            <a:r>
              <a:rPr lang="en-US" altLang="zh-CN" dirty="0" smtClean="0">
                <a:solidFill>
                  <a:srgbClr val="000000"/>
                </a:solidFill>
              </a:rPr>
              <a:t>Data area</a:t>
            </a:r>
            <a:r>
              <a:rPr lang="zh-CN" altLang="en-US" dirty="0" smtClean="0">
                <a:solidFill>
                  <a:srgbClr val="000000"/>
                </a:solidFill>
              </a:rPr>
              <a:t>）：存放全局数据和静态数据；</a:t>
            </a:r>
            <a:r>
              <a:rPr lang="zh-CN" altLang="en-US" dirty="0" smtClean="0"/>
              <a:t>分配该区时内存全部清零</a:t>
            </a:r>
            <a:r>
              <a:rPr lang="zh-CN" altLang="en-US" dirty="0" smtClean="0">
                <a:solidFill>
                  <a:srgbClr val="000000"/>
                </a:solidFill>
              </a:rPr>
              <a:t>，变量的所有字节自动初始化为零。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栈区（</a:t>
            </a:r>
            <a:r>
              <a:rPr lang="en-US" altLang="zh-CN" dirty="0" smtClean="0">
                <a:solidFill>
                  <a:srgbClr val="000000"/>
                </a:solidFill>
              </a:rPr>
              <a:t>Stack area</a:t>
            </a:r>
            <a:r>
              <a:rPr lang="zh-CN" altLang="en-US" dirty="0" smtClean="0">
                <a:solidFill>
                  <a:srgbClr val="000000"/>
                </a:solidFill>
              </a:rPr>
              <a:t>）：存放局部变量，如函数中的变量等；</a:t>
            </a:r>
            <a:r>
              <a:rPr lang="zh-CN" altLang="en-US" dirty="0" smtClean="0"/>
              <a:t>分配栈区时不处理内存</a:t>
            </a:r>
            <a:r>
              <a:rPr lang="zh-CN" altLang="en-US" dirty="0" smtClean="0">
                <a:solidFill>
                  <a:srgbClr val="000000"/>
                </a:solidFill>
              </a:rPr>
              <a:t>，即变量取随机值。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堆区，自由存储区（</a:t>
            </a:r>
            <a:r>
              <a:rPr lang="en-US" altLang="zh-CN" dirty="0" smtClean="0">
                <a:solidFill>
                  <a:srgbClr val="000000"/>
                </a:solidFill>
              </a:rPr>
              <a:t>Free store area</a:t>
            </a:r>
            <a:r>
              <a:rPr lang="zh-CN" altLang="en-US" dirty="0" smtClean="0">
                <a:solidFill>
                  <a:srgbClr val="000000"/>
                </a:solidFill>
              </a:rPr>
              <a:t>）：存放与指针相关的动态数据。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983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变量的作用域与生存期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中的变量除了有数据类型的区别之外，还具备作用域（</a:t>
            </a:r>
            <a:r>
              <a:rPr lang="zh-CN" altLang="en-US" dirty="0" smtClean="0">
                <a:solidFill>
                  <a:srgbClr val="0000FF"/>
                </a:solidFill>
              </a:rPr>
              <a:t>空间</a:t>
            </a:r>
            <a:r>
              <a:rPr lang="zh-CN" altLang="en-US" dirty="0" smtClean="0"/>
              <a:t>）和生存期（</a:t>
            </a:r>
            <a:r>
              <a:rPr lang="zh-CN" altLang="en-US" dirty="0" smtClean="0">
                <a:solidFill>
                  <a:srgbClr val="0000FF"/>
                </a:solidFill>
              </a:rPr>
              <a:t>时间</a:t>
            </a:r>
            <a:r>
              <a:rPr lang="zh-CN" altLang="en-US" dirty="0" smtClean="0"/>
              <a:t>）的属性。</a:t>
            </a:r>
            <a:endParaRPr lang="en-US" altLang="zh-CN" dirty="0" smtClean="0"/>
          </a:p>
          <a:p>
            <a:r>
              <a:rPr lang="zh-CN" altLang="en-US" dirty="0" smtClean="0"/>
              <a:t>根据作用域的不同，将变量分为全局变量和局部变量。</a:t>
            </a:r>
            <a:endParaRPr lang="en-US" altLang="zh-CN" dirty="0" smtClean="0"/>
          </a:p>
          <a:p>
            <a:r>
              <a:rPr lang="zh-CN" altLang="en-US" dirty="0" smtClean="0"/>
              <a:t>根据生存期的不同，将变量分为静态变量和动态变量。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637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如果一个变量定义的位置不在任何函数（复合语句）内，则该变量成为全局变量。</a:t>
            </a:r>
            <a:endParaRPr lang="en-US" altLang="zh-CN" dirty="0" smtClean="0"/>
          </a:p>
          <a:p>
            <a:r>
              <a:rPr lang="zh-CN" altLang="en-US" dirty="0" smtClean="0"/>
              <a:t>全局变量的作用域：由定义处开始，到所在文件尾部结束，因此也称为文件作用域。</a:t>
            </a:r>
            <a:endParaRPr lang="en-US" altLang="zh-CN" dirty="0" smtClean="0"/>
          </a:p>
          <a:p>
            <a:r>
              <a:rPr lang="zh-CN" altLang="en-US" dirty="0" smtClean="0"/>
              <a:t>一般情况下，将全局文件定义在文件的开头部分，则所有函数中都可以对全局变量进行读写。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624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例：全局变量的使用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kumimoji="1" lang="en-US" altLang="zh-CN" b="1" dirty="0" smtClean="0">
                <a:cs typeface="Microsoft Himalaya" pitchFamily="2" charset="0"/>
              </a:rPr>
              <a:t>	</a:t>
            </a:r>
            <a:r>
              <a:rPr kumimoji="1" lang="en-US" altLang="zh-CN" b="1" dirty="0" smtClean="0">
                <a:solidFill>
                  <a:srgbClr val="0000FF"/>
                </a:solidFill>
                <a:cs typeface="Microsoft Himalaya" pitchFamily="2" charset="0"/>
              </a:rPr>
              <a:t>int</a:t>
            </a: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 n=100;</a:t>
            </a:r>
          </a:p>
          <a:p>
            <a:pPr algn="just">
              <a:buNone/>
            </a:pPr>
            <a:r>
              <a:rPr kumimoji="1" lang="en-US" altLang="zh-CN" b="1" dirty="0" smtClean="0">
                <a:cs typeface="Microsoft Himalaya" pitchFamily="2" charset="0"/>
              </a:rPr>
              <a:t>	</a:t>
            </a:r>
            <a:r>
              <a:rPr kumimoji="1" lang="en-US" altLang="zh-CN" b="1" dirty="0" smtClean="0">
                <a:solidFill>
                  <a:srgbClr val="0000FF"/>
                </a:solidFill>
                <a:cs typeface="Microsoft Himalaya" pitchFamily="2" charset="0"/>
              </a:rPr>
              <a:t>void</a:t>
            </a: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 </a:t>
            </a:r>
            <a:r>
              <a:rPr kumimoji="1" lang="en-US" altLang="zh-CN" b="1" dirty="0" err="1" smtClean="0">
                <a:solidFill>
                  <a:srgbClr val="000000"/>
                </a:solidFill>
                <a:cs typeface="Microsoft Himalaya" pitchFamily="2" charset="0"/>
              </a:rPr>
              <a:t>func</a:t>
            </a: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(){	n*=2; 	 }</a:t>
            </a:r>
          </a:p>
          <a:p>
            <a:pPr algn="just">
              <a:buNone/>
            </a:pPr>
            <a:r>
              <a:rPr kumimoji="1" lang="en-US" altLang="zh-CN" b="1" dirty="0" smtClean="0">
                <a:cs typeface="Microsoft Himalaya" pitchFamily="2" charset="0"/>
              </a:rPr>
              <a:t>	</a:t>
            </a:r>
            <a:r>
              <a:rPr kumimoji="1" lang="en-US" altLang="zh-CN" b="1" dirty="0" smtClean="0">
                <a:solidFill>
                  <a:srgbClr val="0000FF"/>
                </a:solidFill>
                <a:cs typeface="Microsoft Himalaya" pitchFamily="2" charset="0"/>
              </a:rPr>
              <a:t>int</a:t>
            </a: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 main()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	{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		n*=2;	</a:t>
            </a:r>
            <a:r>
              <a:rPr kumimoji="1" lang="en-US" altLang="zh-CN" b="1" dirty="0" err="1" smtClean="0">
                <a:solidFill>
                  <a:srgbClr val="000000"/>
                </a:solidFill>
                <a:cs typeface="Microsoft Himalaya" pitchFamily="2" charset="0"/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&lt;&lt;n&lt;&lt;</a:t>
            </a:r>
            <a:r>
              <a:rPr kumimoji="1" lang="en-US" altLang="zh-CN" b="1" dirty="0" err="1" smtClean="0">
                <a:solidFill>
                  <a:srgbClr val="000000"/>
                </a:solidFill>
                <a:cs typeface="Microsoft Himalaya" pitchFamily="2" charset="0"/>
              </a:rPr>
              <a:t>endl</a:t>
            </a: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;  //</a:t>
            </a:r>
            <a:r>
              <a:rPr kumimoji="1" lang="zh-CN" altLang="en-US" b="1" dirty="0" smtClean="0">
                <a:solidFill>
                  <a:srgbClr val="000000"/>
                </a:solidFill>
                <a:cs typeface="Microsoft Himalaya" pitchFamily="2" charset="0"/>
              </a:rPr>
              <a:t>输出</a:t>
            </a: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200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		</a:t>
            </a:r>
            <a:r>
              <a:rPr kumimoji="1" lang="en-US" altLang="zh-CN" b="1" dirty="0" err="1" smtClean="0">
                <a:solidFill>
                  <a:srgbClr val="000000"/>
                </a:solidFill>
                <a:cs typeface="Microsoft Himalaya" pitchFamily="2" charset="0"/>
              </a:rPr>
              <a:t>func</a:t>
            </a: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(); 	</a:t>
            </a:r>
            <a:r>
              <a:rPr kumimoji="1" lang="en-US" altLang="zh-CN" b="1" dirty="0" err="1" smtClean="0">
                <a:solidFill>
                  <a:srgbClr val="000000"/>
                </a:solidFill>
                <a:cs typeface="Microsoft Himalaya" pitchFamily="2" charset="0"/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&lt;&lt;n&lt;&lt;</a:t>
            </a:r>
            <a:r>
              <a:rPr kumimoji="1" lang="en-US" altLang="zh-CN" b="1" dirty="0" err="1" smtClean="0">
                <a:solidFill>
                  <a:srgbClr val="000000"/>
                </a:solidFill>
                <a:cs typeface="Microsoft Himalaya" pitchFamily="2" charset="0"/>
              </a:rPr>
              <a:t>endl</a:t>
            </a: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;  //</a:t>
            </a:r>
            <a:r>
              <a:rPr kumimoji="1" lang="zh-CN" altLang="en-US" b="1" dirty="0" smtClean="0">
                <a:solidFill>
                  <a:srgbClr val="000000"/>
                </a:solidFill>
                <a:cs typeface="Microsoft Himalaya" pitchFamily="2" charset="0"/>
              </a:rPr>
              <a:t>输出</a:t>
            </a: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400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		</a:t>
            </a:r>
            <a:r>
              <a:rPr kumimoji="1" lang="en-US" altLang="zh-CN" b="1" dirty="0" smtClean="0">
                <a:solidFill>
                  <a:srgbClr val="0000FF"/>
                </a:solidFill>
                <a:cs typeface="Microsoft Himalaya" pitchFamily="2" charset="0"/>
              </a:rPr>
              <a:t>return</a:t>
            </a: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 0;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  <a:cs typeface="Microsoft Himalaya" pitchFamily="2" charset="0"/>
              </a:rPr>
              <a:t>	}</a:t>
            </a:r>
            <a:endParaRPr lang="zh-CN" altLang="en-US" b="1" dirty="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93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全局变量可以被多个函数同时使用，因此可以用来做数据交换和共享的用途（例如：用来统计递归函数的运行次数）。</a:t>
            </a:r>
            <a:endParaRPr lang="en-US" altLang="zh-CN" dirty="0" smtClean="0"/>
          </a:p>
          <a:p>
            <a:r>
              <a:rPr lang="zh-CN" altLang="en-US" dirty="0" smtClean="0"/>
              <a:t>全局变量的使用应尽量谨慎，过多地使用容易导致逻辑和流程的混乱。</a:t>
            </a:r>
            <a:endParaRPr lang="en-US" altLang="zh-CN" dirty="0" smtClean="0"/>
          </a:p>
          <a:p>
            <a:r>
              <a:rPr lang="zh-CN" altLang="en-US" dirty="0" smtClean="0"/>
              <a:t>全局变量的存储地点在内存的</a:t>
            </a:r>
            <a:r>
              <a:rPr lang="zh-CN" altLang="en-US" b="1" dirty="0" smtClean="0">
                <a:solidFill>
                  <a:srgbClr val="0000FF"/>
                </a:solidFill>
              </a:rPr>
              <a:t>全局数据区</a:t>
            </a:r>
            <a:r>
              <a:rPr lang="zh-CN" altLang="en-US" dirty="0" smtClean="0">
                <a:solidFill>
                  <a:srgbClr val="000000"/>
                </a:solidFill>
              </a:rPr>
              <a:t>，如不赋初始值则自动初始化为</a:t>
            </a:r>
            <a:r>
              <a:rPr lang="en-US" altLang="zh-CN" b="1" dirty="0" smtClean="0">
                <a:solidFill>
                  <a:srgbClr val="0000FF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74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之前所有的变量都是局部变量，其特点是变量定义在某个特定的函数内。</a:t>
            </a:r>
            <a:endParaRPr lang="en-US" altLang="zh-CN" dirty="0" smtClean="0"/>
          </a:p>
          <a:p>
            <a:r>
              <a:rPr lang="zh-CN" altLang="en-US" dirty="0" smtClean="0"/>
              <a:t>与函数的情况类似，如果一个变量定义在某复合语句（块）内，则该变量成为此复合语句的局部变量。</a:t>
            </a:r>
            <a:endParaRPr lang="en-US" altLang="zh-CN" dirty="0" smtClean="0"/>
          </a:p>
          <a:p>
            <a:r>
              <a:rPr lang="zh-CN" altLang="en-US" dirty="0" smtClean="0"/>
              <a:t>局部变量的作用域：从变量定义开始，到所在的函数（复合语句）的尾部结束，也称为块域。</a:t>
            </a:r>
            <a:endParaRPr lang="en-US" altLang="zh-CN" dirty="0" smtClean="0"/>
          </a:p>
          <a:p>
            <a:r>
              <a:rPr lang="zh-CN" altLang="en-US" dirty="0" smtClean="0"/>
              <a:t>局部变量的存储地点在内存的</a:t>
            </a:r>
            <a:r>
              <a:rPr lang="zh-CN" altLang="en-US" b="1" dirty="0" smtClean="0">
                <a:solidFill>
                  <a:srgbClr val="0000FF"/>
                </a:solidFill>
              </a:rPr>
              <a:t>栈区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7810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作用域的覆盖问题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问：属于不同函数的局部变量允许重名吗？全局变量和局部变量可以重名吗？不同层次的局部变量可以重名吗？</a:t>
            </a:r>
            <a:endParaRPr lang="en-US" altLang="zh-CN" dirty="0" smtClean="0"/>
          </a:p>
          <a:p>
            <a:r>
              <a:rPr lang="zh-CN" altLang="en-US" dirty="0" smtClean="0"/>
              <a:t>答：都允许。在作用域覆盖的区域内，遵循“局部优先”的规则。</a:t>
            </a:r>
            <a:endParaRPr lang="en-US" altLang="zh-CN" dirty="0" smtClean="0"/>
          </a:p>
          <a:p>
            <a:r>
              <a:rPr lang="zh-CN" altLang="en-US" dirty="0" smtClean="0"/>
              <a:t>另外，如果局部变量覆盖了全局变量，可以使用域作用符</a:t>
            </a:r>
            <a:r>
              <a:rPr lang="en-US" altLang="zh-CN" dirty="0" smtClean="0"/>
              <a:t>::</a:t>
            </a:r>
            <a:r>
              <a:rPr lang="zh-CN" altLang="en-US" dirty="0" smtClean="0"/>
              <a:t>调用同名全局变量。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487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89" name="Text Box 13"/>
          <p:cNvSpPr txBox="1">
            <a:spLocks noChangeArrowheads="1"/>
          </p:cNvSpPr>
          <p:nvPr/>
        </p:nvSpPr>
        <p:spPr bwMode="auto">
          <a:xfrm>
            <a:off x="2886075" y="4213225"/>
            <a:ext cx="576263" cy="92333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</a:sp3d>
          <a:extLs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  <a:cs typeface="楷体_GB2312" charset="0"/>
              </a:rPr>
              <a:t>子模块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  <a:cs typeface="楷体_GB2312" charset="0"/>
              </a:rPr>
              <a:t>1</a:t>
            </a:r>
          </a:p>
        </p:txBody>
      </p:sp>
      <p:sp>
        <p:nvSpPr>
          <p:cNvPr id="1022990" name="Text Box 14"/>
          <p:cNvSpPr txBox="1">
            <a:spLocks noChangeArrowheads="1"/>
          </p:cNvSpPr>
          <p:nvPr/>
        </p:nvSpPr>
        <p:spPr bwMode="auto">
          <a:xfrm>
            <a:off x="3995738" y="4225925"/>
            <a:ext cx="576262" cy="92333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</a:sp3d>
          <a:extLs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  <a:cs typeface="楷体_GB2312" charset="0"/>
              </a:rPr>
              <a:t>子模块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  <a:cs typeface="楷体_GB2312" charset="0"/>
              </a:rPr>
              <a:t>2</a:t>
            </a:r>
          </a:p>
        </p:txBody>
      </p:sp>
      <p:sp>
        <p:nvSpPr>
          <p:cNvPr id="1022991" name="Text Box 15"/>
          <p:cNvSpPr txBox="1">
            <a:spLocks noChangeArrowheads="1"/>
          </p:cNvSpPr>
          <p:nvPr/>
        </p:nvSpPr>
        <p:spPr bwMode="auto">
          <a:xfrm>
            <a:off x="5791200" y="4183063"/>
            <a:ext cx="576263" cy="92333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</a:sp3d>
          <a:extLs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  <a:cs typeface="楷体_GB2312" charset="0"/>
              </a:rPr>
              <a:t>子模块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  <a:cs typeface="楷体_GB2312" charset="0"/>
              </a:rPr>
              <a:t>n</a:t>
            </a:r>
          </a:p>
        </p:txBody>
      </p:sp>
      <p:grpSp>
        <p:nvGrpSpPr>
          <p:cNvPr id="1023010" name="Group 34"/>
          <p:cNvGrpSpPr>
            <a:grpSpLocks/>
          </p:cNvGrpSpPr>
          <p:nvPr/>
        </p:nvGrpSpPr>
        <p:grpSpPr bwMode="auto">
          <a:xfrm>
            <a:off x="3203575" y="3152775"/>
            <a:ext cx="2897188" cy="1076325"/>
            <a:chOff x="2018" y="1986"/>
            <a:chExt cx="1825" cy="678"/>
          </a:xfrm>
        </p:grpSpPr>
        <p:sp>
          <p:nvSpPr>
            <p:cNvPr id="1023004" name="Line 28"/>
            <p:cNvSpPr>
              <a:spLocks noChangeShapeType="1"/>
            </p:cNvSpPr>
            <p:nvPr/>
          </p:nvSpPr>
          <p:spPr bwMode="auto">
            <a:xfrm>
              <a:off x="2699" y="2346"/>
              <a:ext cx="0" cy="318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lg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23003" name="Line 27"/>
            <p:cNvSpPr>
              <a:spLocks noChangeShapeType="1"/>
            </p:cNvSpPr>
            <p:nvPr/>
          </p:nvSpPr>
          <p:spPr bwMode="auto">
            <a:xfrm>
              <a:off x="2027" y="2330"/>
              <a:ext cx="0" cy="318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lg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23002" name="Line 26"/>
            <p:cNvSpPr>
              <a:spLocks noChangeShapeType="1"/>
            </p:cNvSpPr>
            <p:nvPr/>
          </p:nvSpPr>
          <p:spPr bwMode="auto">
            <a:xfrm>
              <a:off x="2018" y="2331"/>
              <a:ext cx="1815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23001" name="Line 25"/>
            <p:cNvSpPr>
              <a:spLocks noChangeShapeType="1"/>
            </p:cNvSpPr>
            <p:nvPr/>
          </p:nvSpPr>
          <p:spPr bwMode="auto">
            <a:xfrm>
              <a:off x="2699" y="1986"/>
              <a:ext cx="0" cy="318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lg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23005" name="Line 29"/>
            <p:cNvSpPr>
              <a:spLocks noChangeShapeType="1"/>
            </p:cNvSpPr>
            <p:nvPr/>
          </p:nvSpPr>
          <p:spPr bwMode="auto">
            <a:xfrm>
              <a:off x="3843" y="2330"/>
              <a:ext cx="0" cy="318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lg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1022986" name="Text Box 10"/>
          <p:cNvSpPr txBox="1">
            <a:spLocks noChangeArrowheads="1"/>
          </p:cNvSpPr>
          <p:nvPr/>
        </p:nvSpPr>
        <p:spPr bwMode="auto">
          <a:xfrm>
            <a:off x="704850" y="2679700"/>
            <a:ext cx="1800225" cy="36933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  <a:extLs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  <a:cs typeface="楷体_GB2312" charset="0"/>
              </a:rPr>
              <a:t>功能模块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  <a:cs typeface="楷体_GB2312" charset="0"/>
              </a:rPr>
              <a:t>1</a:t>
            </a:r>
          </a:p>
        </p:txBody>
      </p:sp>
      <p:sp>
        <p:nvSpPr>
          <p:cNvPr id="1022987" name="Text Box 11"/>
          <p:cNvSpPr txBox="1">
            <a:spLocks noChangeArrowheads="1"/>
          </p:cNvSpPr>
          <p:nvPr/>
        </p:nvSpPr>
        <p:spPr bwMode="auto">
          <a:xfrm>
            <a:off x="3348038" y="2682875"/>
            <a:ext cx="1871662" cy="36933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  <a:cs typeface="楷体_GB2312" charset="0"/>
              </a:rPr>
              <a:t>功能模块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  <a:cs typeface="楷体_GB2312" charset="0"/>
              </a:rPr>
              <a:t>2</a:t>
            </a:r>
          </a:p>
        </p:txBody>
      </p:sp>
      <p:sp>
        <p:nvSpPr>
          <p:cNvPr id="1022988" name="Text Box 12"/>
          <p:cNvSpPr txBox="1">
            <a:spLocks noChangeArrowheads="1"/>
          </p:cNvSpPr>
          <p:nvPr/>
        </p:nvSpPr>
        <p:spPr bwMode="auto">
          <a:xfrm>
            <a:off x="6732588" y="2679700"/>
            <a:ext cx="1655762" cy="36933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  <a:extLs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  <a:cs typeface="楷体_GB2312" charset="0"/>
              </a:rPr>
              <a:t>功能模块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  <a:cs typeface="楷体_GB2312" charset="0"/>
              </a:rPr>
              <a:t>n</a:t>
            </a:r>
          </a:p>
        </p:txBody>
      </p:sp>
      <p:sp>
        <p:nvSpPr>
          <p:cNvPr id="1022993" name="Text Box 17"/>
          <p:cNvSpPr txBox="1">
            <a:spLocks noChangeArrowheads="1"/>
          </p:cNvSpPr>
          <p:nvPr/>
        </p:nvSpPr>
        <p:spPr bwMode="auto">
          <a:xfrm>
            <a:off x="5635625" y="2425700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</a:rPr>
              <a:t>……</a:t>
            </a:r>
          </a:p>
        </p:txBody>
      </p:sp>
      <p:sp>
        <p:nvSpPr>
          <p:cNvPr id="1022994" name="Text Box 18"/>
          <p:cNvSpPr txBox="1">
            <a:spLocks noChangeArrowheads="1"/>
          </p:cNvSpPr>
          <p:nvPr/>
        </p:nvSpPr>
        <p:spPr bwMode="auto">
          <a:xfrm>
            <a:off x="4795838" y="4411663"/>
            <a:ext cx="1655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</a:rPr>
              <a:t>……</a:t>
            </a:r>
          </a:p>
        </p:txBody>
      </p:sp>
      <p:grpSp>
        <p:nvGrpSpPr>
          <p:cNvPr id="1023009" name="Group 33"/>
          <p:cNvGrpSpPr>
            <a:grpSpLocks/>
          </p:cNvGrpSpPr>
          <p:nvPr/>
        </p:nvGrpSpPr>
        <p:grpSpPr bwMode="auto">
          <a:xfrm>
            <a:off x="1403350" y="1628775"/>
            <a:ext cx="6210300" cy="1038225"/>
            <a:chOff x="884" y="1026"/>
            <a:chExt cx="3912" cy="654"/>
          </a:xfrm>
        </p:grpSpPr>
        <p:sp>
          <p:nvSpPr>
            <p:cNvPr id="1022997" name="Line 21"/>
            <p:cNvSpPr>
              <a:spLocks noChangeShapeType="1"/>
            </p:cNvSpPr>
            <p:nvPr/>
          </p:nvSpPr>
          <p:spPr bwMode="auto">
            <a:xfrm>
              <a:off x="889" y="1361"/>
              <a:ext cx="0" cy="318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stealth" w="lg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22998" name="Line 22"/>
            <p:cNvSpPr>
              <a:spLocks noChangeShapeType="1"/>
            </p:cNvSpPr>
            <p:nvPr/>
          </p:nvSpPr>
          <p:spPr bwMode="auto">
            <a:xfrm>
              <a:off x="2688" y="1362"/>
              <a:ext cx="0" cy="318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stealth" w="lg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22999" name="Line 23"/>
            <p:cNvSpPr>
              <a:spLocks noChangeShapeType="1"/>
            </p:cNvSpPr>
            <p:nvPr/>
          </p:nvSpPr>
          <p:spPr bwMode="auto">
            <a:xfrm>
              <a:off x="4796" y="1352"/>
              <a:ext cx="0" cy="318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stealth" w="lg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22995" name="Line 19"/>
            <p:cNvSpPr>
              <a:spLocks noChangeShapeType="1"/>
            </p:cNvSpPr>
            <p:nvPr/>
          </p:nvSpPr>
          <p:spPr bwMode="auto">
            <a:xfrm>
              <a:off x="884" y="1359"/>
              <a:ext cx="3901" cy="0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22996" name="Line 20"/>
            <p:cNvSpPr>
              <a:spLocks noChangeShapeType="1"/>
            </p:cNvSpPr>
            <p:nvPr/>
          </p:nvSpPr>
          <p:spPr bwMode="auto">
            <a:xfrm>
              <a:off x="2690" y="1026"/>
              <a:ext cx="0" cy="318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stealth" w="lg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1023006" name="Text Box 30"/>
          <p:cNvSpPr txBox="1">
            <a:spLocks noChangeArrowheads="1"/>
          </p:cNvSpPr>
          <p:nvPr/>
        </p:nvSpPr>
        <p:spPr bwMode="auto">
          <a:xfrm>
            <a:off x="1042988" y="3081338"/>
            <a:ext cx="1655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</a:rPr>
              <a:t>……</a:t>
            </a:r>
          </a:p>
        </p:txBody>
      </p:sp>
      <p:sp>
        <p:nvSpPr>
          <p:cNvPr id="1023007" name="Text Box 31"/>
          <p:cNvSpPr txBox="1">
            <a:spLocks noChangeArrowheads="1"/>
          </p:cNvSpPr>
          <p:nvPr/>
        </p:nvSpPr>
        <p:spPr bwMode="auto">
          <a:xfrm>
            <a:off x="7105650" y="3043238"/>
            <a:ext cx="1655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</a:rPr>
              <a:t>……</a:t>
            </a:r>
          </a:p>
        </p:txBody>
      </p:sp>
      <p:sp>
        <p:nvSpPr>
          <p:cNvPr id="1022984" name="Text Box 8"/>
          <p:cNvSpPr txBox="1">
            <a:spLocks noChangeArrowheads="1"/>
          </p:cNvSpPr>
          <p:nvPr/>
        </p:nvSpPr>
        <p:spPr bwMode="auto">
          <a:xfrm>
            <a:off x="3203575" y="1176338"/>
            <a:ext cx="2232025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+mj-ea"/>
                <a:ea typeface="+mj-ea"/>
                <a:cs typeface="楷体_GB2312" charset="0"/>
              </a:rPr>
              <a:t>软件项目</a:t>
            </a:r>
          </a:p>
        </p:txBody>
      </p:sp>
      <p:sp>
        <p:nvSpPr>
          <p:cNvPr id="1023011" name="AutoShape 35"/>
          <p:cNvSpPr>
            <a:spLocks noChangeArrowheads="1"/>
          </p:cNvSpPr>
          <p:nvPr/>
        </p:nvSpPr>
        <p:spPr bwMode="auto">
          <a:xfrm>
            <a:off x="684213" y="3789363"/>
            <a:ext cx="1871662" cy="576262"/>
          </a:xfrm>
          <a:prstGeom prst="wedgeRoundRectCallout">
            <a:avLst>
              <a:gd name="adj1" fmla="val 92153"/>
              <a:gd name="adj2" fmla="val -192977"/>
              <a:gd name="adj3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  <a:cs typeface="隶书" charset="0"/>
              </a:rPr>
              <a:t>C</a:t>
            </a:r>
            <a:r>
              <a:rPr lang="zh-CN" altLang="en-US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  <a:cs typeface="隶书" charset="0"/>
              </a:rPr>
              <a:t>＋＋程序</a:t>
            </a:r>
            <a:endParaRPr lang="zh-CN" altLang="en-US" b="1" dirty="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ea"/>
              <a:ea typeface="+mj-ea"/>
              <a:cs typeface="隶书" charset="0"/>
            </a:endParaRPr>
          </a:p>
        </p:txBody>
      </p:sp>
      <p:sp>
        <p:nvSpPr>
          <p:cNvPr id="1023012" name="AutoShape 36"/>
          <p:cNvSpPr>
            <a:spLocks noChangeArrowheads="1"/>
          </p:cNvSpPr>
          <p:nvPr/>
        </p:nvSpPr>
        <p:spPr bwMode="auto">
          <a:xfrm>
            <a:off x="6659563" y="5805488"/>
            <a:ext cx="1871662" cy="576262"/>
          </a:xfrm>
          <a:prstGeom prst="wedgeRoundRectCallout">
            <a:avLst>
              <a:gd name="adj1" fmla="val -70694"/>
              <a:gd name="adj2" fmla="val -195454"/>
              <a:gd name="adj3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  <a:cs typeface="隶书" charset="0"/>
              </a:rPr>
              <a:t>C</a:t>
            </a:r>
            <a:r>
              <a:rPr lang="zh-CN" altLang="en-US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  <a:cs typeface="隶书" charset="0"/>
              </a:rPr>
              <a:t>＋＋函数</a:t>
            </a:r>
            <a:endParaRPr lang="zh-CN" altLang="en-US" b="1" dirty="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ea"/>
              <a:ea typeface="+mj-ea"/>
              <a:cs typeface="隶书" charset="0"/>
            </a:endParaRPr>
          </a:p>
        </p:txBody>
      </p:sp>
      <p:sp>
        <p:nvSpPr>
          <p:cNvPr id="1023013" name="AutoShape 37"/>
          <p:cNvSpPr>
            <a:spLocks noChangeArrowheads="1"/>
          </p:cNvSpPr>
          <p:nvPr/>
        </p:nvSpPr>
        <p:spPr bwMode="auto">
          <a:xfrm>
            <a:off x="5651500" y="188913"/>
            <a:ext cx="3168650" cy="1079500"/>
          </a:xfrm>
          <a:prstGeom prst="cloudCallout">
            <a:avLst>
              <a:gd name="adj1" fmla="val -60773"/>
              <a:gd name="adj2" fmla="val 122500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22225">
            <a:solidFill>
              <a:srgbClr val="FF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zh-CN" altLang="en-US" sz="28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  <a:cs typeface="隶书" charset="0"/>
              </a:rPr>
              <a:t>搭积</a:t>
            </a:r>
            <a:r>
              <a:rPr lang="zh-CN" altLang="en-US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  <a:cs typeface="隶书" charset="0"/>
              </a:rPr>
              <a:t>木</a:t>
            </a:r>
          </a:p>
        </p:txBody>
      </p:sp>
    </p:spTree>
    <p:extLst>
      <p:ext uri="{BB962C8B-B14F-4D97-AF65-F5344CB8AC3E}">
        <p14:creationId xmlns:p14="http://schemas.microsoft.com/office/powerpoint/2010/main" val="3023068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29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230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29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2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2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2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3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023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2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29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2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22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3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023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1023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023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9" grpId="0" animBg="1"/>
      <p:bldP spid="1022990" grpId="0" animBg="1"/>
      <p:bldP spid="1022991" grpId="0" animBg="1"/>
      <p:bldP spid="1022986" grpId="0" animBg="1"/>
      <p:bldP spid="1022987" grpId="0" animBg="1"/>
      <p:bldP spid="1022988" grpId="0" animBg="1"/>
      <p:bldP spid="1022993" grpId="0"/>
      <p:bldP spid="1022994" grpId="0"/>
      <p:bldP spid="1023006" grpId="0"/>
      <p:bldP spid="1023007" grpId="0"/>
      <p:bldP spid="1022984" grpId="0" animBg="1"/>
      <p:bldP spid="1023011" grpId="0" animBg="1"/>
      <p:bldP spid="1023012" grpId="0" animBg="1"/>
      <p:bldP spid="10230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例：变量的作用域覆盖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kumimoji="1" lang="en-US" altLang="zh-CN" sz="2400" b="1" dirty="0" smtClean="0"/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n=100;</a:t>
            </a:r>
          </a:p>
          <a:p>
            <a:pPr algn="just">
              <a:buNone/>
            </a:pPr>
            <a:r>
              <a:rPr kumimoji="1" lang="en-US" altLang="zh-CN" sz="2400" b="1" dirty="0" smtClean="0"/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sz="2400" b="1" dirty="0" smtClean="0"/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main(){ 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=200,j=300;</a:t>
            </a:r>
          </a:p>
          <a:p>
            <a:pPr algn="just"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&lt;&lt; n&lt;&lt;'\t'&lt;&lt;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&lt;&lt;'\t'&lt;&lt;j&lt;&lt;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;</a:t>
            </a:r>
          </a:p>
          <a:p>
            <a:pPr algn="just"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 {	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sz="2400" b="1" dirty="0" smtClean="0"/>
              <a:t> </a:t>
            </a:r>
            <a:r>
              <a:rPr kumimoji="1" lang="en-US" altLang="zh-CN" sz="2400" b="1" dirty="0" err="1" smtClean="0"/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=500,j=600,n;  n=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i+j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;</a:t>
            </a:r>
          </a:p>
          <a:p>
            <a:pPr algn="just"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  	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&lt;&lt; n&lt;&lt;'\t'&lt;&lt;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&lt;&lt;'\t'&lt;&lt;j&lt;&lt; 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;  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	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			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&lt;&lt;::n&lt;&lt;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;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输出全局变量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</a:p>
          <a:p>
            <a:pPr algn="just"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}</a:t>
            </a:r>
          </a:p>
          <a:p>
            <a:pPr algn="just"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n=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i+j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;		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修改全局变量</a:t>
            </a:r>
          </a:p>
          <a:p>
            <a:pPr algn="just"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&lt;&lt; n&lt;&lt;'\t'&lt;&lt;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&lt;&lt;'\t'&lt;&lt;j&lt;&lt; 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;</a:t>
            </a:r>
          </a:p>
          <a:p>
            <a:pPr algn="just">
              <a:buNone/>
            </a:pPr>
            <a:r>
              <a:rPr kumimoji="1" lang="en-US" altLang="zh-CN" sz="2400" b="1" dirty="0" smtClean="0"/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0;	}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57318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根据变量定义时的位置不同，将其分为全局变量和局部变量。</a:t>
            </a:r>
            <a:endParaRPr lang="en-US" altLang="zh-CN" dirty="0" smtClean="0"/>
          </a:p>
          <a:p>
            <a:r>
              <a:rPr lang="zh-CN" altLang="en-US" dirty="0" smtClean="0"/>
              <a:t>全局变量可以被所有函数（块）访问，而局部变量只能在该函数（块）内被访问。</a:t>
            </a:r>
            <a:endParaRPr lang="en-US" altLang="zh-CN" dirty="0" smtClean="0"/>
          </a:p>
          <a:p>
            <a:r>
              <a:rPr lang="zh-CN" altLang="en-US" dirty="0" smtClean="0"/>
              <a:t>全局变量和局部变量可以重名，并遵循局部优先的规则。</a:t>
            </a:r>
            <a:endParaRPr lang="en-US" altLang="zh-CN" dirty="0" smtClean="0"/>
          </a:p>
          <a:p>
            <a:r>
              <a:rPr lang="zh-CN" altLang="en-US" dirty="0" smtClean="0"/>
              <a:t>还有一种作用域：局部声明作用域，其作用范围仅限声明语句内，因此可省略其参数名。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589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变量的生存期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动态变量</a:t>
            </a:r>
            <a:r>
              <a:rPr lang="zh-CN" altLang="en-US" dirty="0" smtClean="0"/>
              <a:t>：当程序运行至变量所在的函数（块）的时候，系统对其进行空间分配；当所在的函数（块）运行结束时，系统收回其存储空间。之前使用的局部变量一般就属于动态变量。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静态变量</a:t>
            </a:r>
            <a:r>
              <a:rPr lang="zh-CN" altLang="en-US" dirty="0" smtClean="0"/>
              <a:t>：当程序开始运行的时候，变量即被创建，并一直生存至程序的结束。之前的全局变量即为静态变量。另可改造普通局部变量的属性，使其成为静态局部变量。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不同生存期的变量，用</a:t>
            </a:r>
            <a:r>
              <a:rPr lang="zh-CN" altLang="en-US" dirty="0" smtClean="0">
                <a:solidFill>
                  <a:srgbClr val="0000FF"/>
                </a:solidFill>
              </a:rPr>
              <a:t>存储类型</a:t>
            </a:r>
            <a:r>
              <a:rPr lang="zh-CN" altLang="en-US" dirty="0" smtClean="0"/>
              <a:t>的不同来体现。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6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变量的存储类型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变量定义的完整方式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存储类型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数据类型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变量名</a:t>
            </a:r>
            <a:r>
              <a:rPr kumimoji="1" lang="en-US" altLang="zh-CN" dirty="0" smtClean="0"/>
              <a:t>  = </a:t>
            </a:r>
            <a:r>
              <a:rPr kumimoji="1" lang="zh-CN" altLang="en-US" dirty="0" smtClean="0"/>
              <a:t>初始值</a:t>
            </a:r>
            <a:r>
              <a:rPr kumimoji="1" lang="en-US" altLang="zh-CN" dirty="0"/>
              <a:t>;</a:t>
            </a:r>
            <a:endParaRPr kumimoji="1" lang="en-US" altLang="zh-CN" dirty="0" smtClean="0"/>
          </a:p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中支持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种不同的存储类型：</a:t>
            </a:r>
            <a:r>
              <a:rPr kumimoji="1" lang="en-US" altLang="zh-CN" dirty="0" smtClean="0">
                <a:solidFill>
                  <a:srgbClr val="0000FF"/>
                </a:solidFill>
              </a:rPr>
              <a:t>auto</a:t>
            </a:r>
            <a:r>
              <a:rPr kumimoji="1" lang="zh-CN" altLang="en-US" dirty="0" smtClean="0"/>
              <a:t>、</a:t>
            </a:r>
            <a:r>
              <a:rPr kumimoji="1" lang="en-US" altLang="zh-CN" dirty="0">
                <a:solidFill>
                  <a:srgbClr val="0000FF"/>
                </a:solidFill>
              </a:rPr>
              <a:t>register</a:t>
            </a:r>
            <a:r>
              <a:rPr kumimoji="1" lang="zh-CN" altLang="en-US" dirty="0" smtClean="0"/>
              <a:t>、</a:t>
            </a:r>
            <a:r>
              <a:rPr kumimoji="1" lang="en-US" altLang="zh-CN" dirty="0">
                <a:solidFill>
                  <a:srgbClr val="0000FF"/>
                </a:solidFill>
              </a:rPr>
              <a:t>extern</a:t>
            </a:r>
            <a:r>
              <a:rPr kumimoji="1" lang="zh-CN" altLang="en-US" dirty="0" smtClean="0"/>
              <a:t>和</a:t>
            </a:r>
            <a:r>
              <a:rPr kumimoji="1" lang="en-US" altLang="zh-CN" dirty="0">
                <a:solidFill>
                  <a:srgbClr val="0000FF"/>
                </a:solidFill>
              </a:rPr>
              <a:t>static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auto</a:t>
            </a:r>
            <a:r>
              <a:rPr kumimoji="1" lang="zh-CN" altLang="en-US" dirty="0" smtClean="0"/>
              <a:t>类型是局部变量的默认存储类型，</a:t>
            </a:r>
            <a:r>
              <a:rPr kumimoji="1" lang="en-US" altLang="zh-CN" dirty="0" smtClean="0">
                <a:solidFill>
                  <a:srgbClr val="0000FF"/>
                </a:solidFill>
              </a:rPr>
              <a:t>extern</a:t>
            </a:r>
            <a:r>
              <a:rPr kumimoji="1" lang="zh-CN" altLang="en-US" dirty="0" smtClean="0"/>
              <a:t>是全局变量的默认存储类型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i="1" dirty="0" smtClean="0"/>
              <a:t>说明：最新版本的</a:t>
            </a:r>
            <a:r>
              <a:rPr kumimoji="1" lang="en-US" altLang="zh-CN" i="1" dirty="0" smtClean="0"/>
              <a:t>C++</a:t>
            </a:r>
            <a:r>
              <a:rPr kumimoji="1" lang="zh-CN" altLang="en-US" i="1" dirty="0" smtClean="0"/>
              <a:t>当中对</a:t>
            </a:r>
            <a:r>
              <a:rPr kumimoji="1" lang="en-US" altLang="zh-CN" i="1" dirty="0" smtClean="0"/>
              <a:t>auto</a:t>
            </a:r>
            <a:r>
              <a:rPr kumimoji="1" lang="zh-CN" altLang="en-US" i="1" dirty="0" smtClean="0"/>
              <a:t>的定义已经有所变化！</a:t>
            </a:r>
            <a:endParaRPr kumimoji="1" lang="en-US" altLang="zh-CN" i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02446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变量的存储类型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auto</a:t>
            </a:r>
            <a:r>
              <a:rPr lang="zh-CN" altLang="en-US" dirty="0" smtClean="0"/>
              <a:t>：普通的局部变量都属于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类型，也称为自动变量，属于默认类别因此可省略。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c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0000FF"/>
                </a:solidFill>
              </a:rPr>
              <a:t>auto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c</a:t>
            </a:r>
            <a:r>
              <a:rPr lang="zh-CN" altLang="en-US" dirty="0" smtClean="0"/>
              <a:t>是等价的。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register</a:t>
            </a:r>
            <a:r>
              <a:rPr lang="zh-CN" altLang="en-US" dirty="0" smtClean="0"/>
              <a:t>：用该类型修饰的变量称为寄存器变量，其使用方式与</a:t>
            </a:r>
            <a:r>
              <a:rPr lang="en-US" altLang="zh-CN" dirty="0" smtClean="0">
                <a:solidFill>
                  <a:srgbClr val="0000FF"/>
                </a:solidFill>
              </a:rPr>
              <a:t>auto</a:t>
            </a:r>
            <a:r>
              <a:rPr lang="zh-CN" altLang="en-US" dirty="0" smtClean="0"/>
              <a:t>变量几乎一致，区别在于其存储的位置在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的寄存器当中。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不可寻址，但</a:t>
            </a:r>
            <a:r>
              <a:rPr lang="zh-CN" altLang="en-US" dirty="0" smtClean="0"/>
              <a:t>已</a:t>
            </a:r>
            <a:r>
              <a:rPr lang="zh-CN" altLang="en-US" dirty="0" smtClean="0"/>
              <a:t>不推荐使用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auto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0000FF"/>
                </a:solidFill>
              </a:rPr>
              <a:t>register</a:t>
            </a:r>
            <a:r>
              <a:rPr lang="zh-CN" altLang="en-US" dirty="0" smtClean="0"/>
              <a:t>变量统称动态变量。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025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变量的存储类型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static</a:t>
            </a:r>
            <a:r>
              <a:rPr lang="zh-CN" altLang="en-US" dirty="0" smtClean="0"/>
              <a:t>：用</a:t>
            </a:r>
            <a:r>
              <a:rPr lang="en-US" altLang="zh-CN" dirty="0" smtClean="0">
                <a:solidFill>
                  <a:srgbClr val="0000FF"/>
                </a:solidFill>
              </a:rPr>
              <a:t>static</a:t>
            </a:r>
            <a:r>
              <a:rPr kumimoji="1" lang="zh-CN" altLang="en-US" dirty="0" smtClean="0"/>
              <a:t>修饰的变量具备静态属性，可分为</a:t>
            </a:r>
            <a:r>
              <a:rPr kumimoji="1" lang="zh-CN" altLang="en-US" dirty="0" smtClean="0">
                <a:solidFill>
                  <a:srgbClr val="0000FF"/>
                </a:solidFill>
              </a:rPr>
              <a:t>局部</a:t>
            </a:r>
            <a:r>
              <a:rPr kumimoji="1" lang="zh-CN" altLang="en-US" dirty="0" smtClean="0"/>
              <a:t>静态变量和</a:t>
            </a:r>
            <a:r>
              <a:rPr kumimoji="1" lang="zh-CN" altLang="en-US" dirty="0" smtClean="0">
                <a:solidFill>
                  <a:srgbClr val="0000FF"/>
                </a:solidFill>
              </a:rPr>
              <a:t>全局</a:t>
            </a:r>
            <a:r>
              <a:rPr kumimoji="1" lang="zh-CN" altLang="en-US" dirty="0" smtClean="0"/>
              <a:t>静态变量。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0000FF"/>
                </a:solidFill>
              </a:rPr>
              <a:t>局部</a:t>
            </a:r>
            <a:r>
              <a:rPr kumimoji="1" lang="zh-CN" altLang="en-US" dirty="0" smtClean="0"/>
              <a:t>静态变量的作用域不变。当其所在的块第一次被执行时，系统在</a:t>
            </a:r>
            <a:r>
              <a:rPr kumimoji="1" lang="zh-CN" altLang="en-US" dirty="0" smtClean="0">
                <a:solidFill>
                  <a:srgbClr val="0000FF"/>
                </a:solidFill>
              </a:rPr>
              <a:t>全局数据区</a:t>
            </a:r>
            <a:r>
              <a:rPr kumimoji="1" lang="zh-CN" altLang="en-US" dirty="0" smtClean="0"/>
              <a:t>开辟其空间，直到整个程序结束才释放。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0000FF"/>
                </a:solidFill>
              </a:rPr>
              <a:t>局部</a:t>
            </a:r>
            <a:r>
              <a:rPr kumimoji="1" lang="zh-CN" altLang="en-US" dirty="0" smtClean="0"/>
              <a:t>静态变量具有局部作用域，但却具有全局生命期。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局部静态变量如果不初始化，系统初始化为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622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例：局部静态变量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kumimoji="1" lang="en-US" altLang="zh-CN" sz="2400" b="1" dirty="0" smtClean="0"/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sz="2400" b="1" dirty="0" smtClean="0"/>
              <a:t> 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st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(){</a:t>
            </a:r>
            <a:r>
              <a:rPr kumimoji="1" lang="en-US" altLang="zh-CN" sz="2400" b="1" dirty="0" smtClean="0"/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static</a:t>
            </a:r>
            <a:r>
              <a:rPr kumimoji="1" lang="en-US" altLang="zh-CN" sz="2400" b="1" dirty="0" smtClean="0"/>
              <a:t> 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t=100; 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仅执行一次！</a:t>
            </a: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t++; 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sz="2400" b="1" dirty="0" smtClean="0"/>
              <a:t> t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;}</a:t>
            </a:r>
          </a:p>
          <a:p>
            <a:pPr>
              <a:buNone/>
            </a:pPr>
            <a:r>
              <a:rPr kumimoji="1" lang="en-US" altLang="zh-CN" sz="2400" b="1" dirty="0" smtClean="0"/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 at(){	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 t=100; 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自动变量</a:t>
            </a: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006600"/>
                </a:solidFill>
              </a:rPr>
              <a:t>	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t++;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sz="2400" b="1" dirty="0" smtClean="0"/>
              <a:t> t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;</a:t>
            </a:r>
            <a:r>
              <a:rPr kumimoji="1" lang="en-US" altLang="zh-CN" sz="2400" b="1" dirty="0" smtClean="0">
                <a:solidFill>
                  <a:schemeClr val="tx2"/>
                </a:solidFill>
              </a:rPr>
              <a:t>}</a:t>
            </a:r>
          </a:p>
          <a:p>
            <a:pPr algn="just">
              <a:buNone/>
            </a:pPr>
            <a:r>
              <a:rPr kumimoji="1" lang="en-US" altLang="zh-CN" sz="2400" b="1" dirty="0" smtClean="0"/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main(){	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;  </a:t>
            </a:r>
          </a:p>
          <a:p>
            <a:pPr algn="just"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for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=0;i&lt;5;i++)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&lt;&lt;at()&lt;&lt;'\t';	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;</a:t>
            </a:r>
          </a:p>
          <a:p>
            <a:pPr algn="just"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for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=0;i&lt;5;i++) 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st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()&lt;&lt;'\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t';cout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;</a:t>
            </a:r>
          </a:p>
          <a:p>
            <a:pPr algn="just"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0;}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5195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变量的存储类型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extern</a:t>
            </a:r>
            <a:r>
              <a:rPr lang="zh-CN" altLang="en-US" dirty="0" smtClean="0"/>
              <a:t>：用</a:t>
            </a:r>
            <a:r>
              <a:rPr lang="en-US" altLang="zh-CN" dirty="0" smtClean="0">
                <a:solidFill>
                  <a:srgbClr val="0000FF"/>
                </a:solidFill>
              </a:rPr>
              <a:t>extern</a:t>
            </a:r>
            <a:r>
              <a:rPr kumimoji="1" lang="zh-CN" altLang="en-US" dirty="0" smtClean="0"/>
              <a:t>修饰的变量也称为外部变量，是全局变量的默认存储类型。</a:t>
            </a:r>
            <a:endParaRPr kumimoji="1" lang="en-US" altLang="zh-CN" dirty="0" smtClean="0"/>
          </a:p>
          <a:p>
            <a:r>
              <a:rPr lang="zh-CN" altLang="en-US" dirty="0" smtClean="0"/>
              <a:t>外部变量具备静态变量的生存期属性，即程序开始时分配空间，程序结束时其空间被销毁。</a:t>
            </a:r>
            <a:endParaRPr lang="en-US" altLang="zh-CN" dirty="0" smtClean="0"/>
          </a:p>
          <a:p>
            <a:r>
              <a:rPr lang="zh-CN" altLang="en-US" dirty="0" smtClean="0"/>
              <a:t>这里“外部”的含义是指全局变量可以被同工程下的其他文件调用，其方法是用</a:t>
            </a:r>
            <a:r>
              <a:rPr lang="en-US" altLang="zh-CN" dirty="0" smtClean="0"/>
              <a:t>extern</a:t>
            </a:r>
            <a:r>
              <a:rPr lang="zh-CN" altLang="en-US" dirty="0" smtClean="0"/>
              <a:t>语句进行声明即可。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317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例：外部变量的使用，文件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</a:rPr>
              <a:t> fun2(); </a:t>
            </a:r>
            <a:r>
              <a:rPr lang="en-US" altLang="zh-CN" b="1" dirty="0" smtClean="0">
                <a:solidFill>
                  <a:srgbClr val="006600"/>
                </a:solidFill>
              </a:rPr>
              <a:t>//</a:t>
            </a:r>
            <a:r>
              <a:rPr lang="zh-CN" altLang="en-US" b="1" dirty="0" smtClean="0">
                <a:solidFill>
                  <a:srgbClr val="006600"/>
                </a:solidFill>
              </a:rPr>
              <a:t>外部函数声明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</a:rPr>
              <a:t> n;	       </a:t>
            </a:r>
            <a:r>
              <a:rPr lang="en-US" altLang="zh-CN" b="1" dirty="0" smtClean="0">
                <a:solidFill>
                  <a:srgbClr val="006600"/>
                </a:solidFill>
              </a:rPr>
              <a:t>//</a:t>
            </a:r>
            <a:r>
              <a:rPr lang="zh-CN" altLang="en-US" b="1" dirty="0" smtClean="0">
                <a:solidFill>
                  <a:srgbClr val="006600"/>
                </a:solidFill>
              </a:rPr>
              <a:t>全局变量定义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</a:rPr>
              <a:t> main(){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n=1;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fun2();	  </a:t>
            </a:r>
            <a:r>
              <a:rPr lang="en-US" altLang="zh-CN" b="1" dirty="0" smtClean="0">
                <a:solidFill>
                  <a:srgbClr val="006600"/>
                </a:solidFill>
              </a:rPr>
              <a:t>// fun2()</a:t>
            </a:r>
            <a:r>
              <a:rPr lang="zh-CN" altLang="en-US" b="1" dirty="0" smtClean="0">
                <a:solidFill>
                  <a:srgbClr val="006600"/>
                </a:solidFill>
              </a:rPr>
              <a:t>定义在文件</a:t>
            </a:r>
            <a:r>
              <a:rPr lang="en-US" altLang="zh-CN" b="1" dirty="0" smtClean="0">
                <a:solidFill>
                  <a:srgbClr val="006600"/>
                </a:solidFill>
              </a:rPr>
              <a:t>2</a:t>
            </a:r>
            <a:r>
              <a:rPr lang="zh-CN" altLang="en-US" b="1" dirty="0" smtClean="0">
                <a:solidFill>
                  <a:srgbClr val="006600"/>
                </a:solidFill>
              </a:rPr>
              <a:t>中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</a:rPr>
              <a:t>&lt;&lt;″n=″&lt;&lt;n&lt;&lt;</a:t>
            </a:r>
            <a:r>
              <a:rPr lang="en-US" altLang="zh-CN" b="1" dirty="0" err="1" smtClean="0">
                <a:solidFill>
                  <a:srgbClr val="000000"/>
                </a:solidFill>
              </a:rPr>
              <a:t>endl</a:t>
            </a:r>
            <a:r>
              <a:rPr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</a:rPr>
              <a:t> 0;}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24820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例：外部变量的使用，文件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extern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n;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6600"/>
                </a:solidFill>
              </a:rPr>
              <a:t>//</a:t>
            </a:r>
            <a:r>
              <a:rPr lang="zh-CN" altLang="en-US" b="1" dirty="0" smtClean="0">
                <a:solidFill>
                  <a:srgbClr val="006600"/>
                </a:solidFill>
              </a:rPr>
              <a:t>外部变量声明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void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fun2()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{</a:t>
            </a:r>
            <a:r>
              <a:rPr lang="en-US" altLang="zh-CN" b="1" dirty="0" smtClean="0"/>
              <a:t>  </a:t>
            </a:r>
            <a:r>
              <a:rPr lang="en-US" altLang="zh-CN" b="1" dirty="0" smtClean="0">
                <a:solidFill>
                  <a:srgbClr val="006600"/>
                </a:solidFill>
              </a:rPr>
              <a:t>//fun2()</a:t>
            </a:r>
            <a:r>
              <a:rPr lang="zh-CN" altLang="en-US" b="1" dirty="0" smtClean="0">
                <a:solidFill>
                  <a:srgbClr val="006600"/>
                </a:solidFill>
              </a:rPr>
              <a:t>被文件</a:t>
            </a:r>
            <a:r>
              <a:rPr lang="en-US" altLang="zh-CN" b="1" dirty="0" smtClean="0">
                <a:solidFill>
                  <a:srgbClr val="006600"/>
                </a:solidFill>
              </a:rPr>
              <a:t>1</a:t>
            </a:r>
            <a:r>
              <a:rPr lang="zh-CN" altLang="en-US" b="1" dirty="0" smtClean="0">
                <a:solidFill>
                  <a:srgbClr val="006600"/>
                </a:solidFill>
              </a:rPr>
              <a:t>调用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	n=3;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}</a:t>
            </a:r>
            <a:r>
              <a:rPr lang="en-US" altLang="zh-CN" b="1" dirty="0" smtClean="0">
                <a:solidFill>
                  <a:srgbClr val="006600"/>
                </a:solidFill>
              </a:rPr>
              <a:t> 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CC3300"/>
                </a:solidFill>
              </a:rPr>
              <a:t>	</a:t>
            </a:r>
            <a:r>
              <a:rPr lang="zh-CN" altLang="en-US" b="1" dirty="0" smtClean="0">
                <a:solidFill>
                  <a:srgbClr val="CC3300"/>
                </a:solidFill>
              </a:rPr>
              <a:t>运行结果：</a:t>
            </a:r>
            <a:r>
              <a:rPr lang="en-US" altLang="zh-CN" b="1" dirty="0" smtClean="0">
                <a:solidFill>
                  <a:srgbClr val="CC3300"/>
                </a:solidFill>
              </a:rPr>
              <a:t>n=3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30267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系统函数与自定义函数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之前用过的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等函数并不需要我们去编写和思考实现。类似这样由系统提供的函数，我们称为</a:t>
            </a:r>
            <a:r>
              <a:rPr lang="zh-CN" altLang="en-US" dirty="0" smtClean="0">
                <a:solidFill>
                  <a:srgbClr val="0000FF"/>
                </a:solidFill>
              </a:rPr>
              <a:t>系统函数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0000FF"/>
                </a:solidFill>
              </a:rPr>
              <a:t>库函数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使用系统函数可以大大提高我们的编程效率，但它并不能覆盖所有的需求。因此我们需要学习自己编写函数，也就是</a:t>
            </a:r>
            <a:r>
              <a:rPr lang="zh-CN" altLang="en-US" dirty="0" smtClean="0">
                <a:solidFill>
                  <a:srgbClr val="0000FF"/>
                </a:solidFill>
              </a:rPr>
              <a:t>自定义函数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zh-CN" altLang="en-US" dirty="0" smtClean="0">
                <a:solidFill>
                  <a:srgbClr val="0000FF"/>
                </a:solidFill>
              </a:rPr>
              <a:t>自定义函数</a:t>
            </a:r>
            <a:r>
              <a:rPr lang="zh-CN" altLang="en-US" dirty="0" smtClean="0"/>
              <a:t>是</a:t>
            </a:r>
            <a:r>
              <a:rPr lang="zh-CN" altLang="en-US" dirty="0" smtClean="0"/>
              <a:t>结构化（</a:t>
            </a:r>
            <a:r>
              <a:rPr lang="zh-CN" altLang="en-US" dirty="0" smtClean="0"/>
              <a:t>模块化</a:t>
            </a:r>
            <a:r>
              <a:rPr lang="zh-CN" altLang="en-US" dirty="0" smtClean="0"/>
              <a:t>）程序</a:t>
            </a:r>
            <a:r>
              <a:rPr lang="zh-CN" altLang="en-US" dirty="0" smtClean="0"/>
              <a:t>设计的主要步骤。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664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外部变量的定义与声明（</a:t>
            </a:r>
            <a:r>
              <a:rPr lang="en-US" altLang="zh-CN" dirty="0" smtClean="0"/>
              <a:t>*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extern</a:t>
            </a:r>
            <a:r>
              <a:rPr lang="zh-CN" altLang="en-US" dirty="0" smtClean="0"/>
              <a:t>修饰符既可以声明外部变量，也可以定义外部变量。</a:t>
            </a:r>
            <a:endParaRPr lang="en-US" altLang="zh-CN" dirty="0" smtClean="0"/>
          </a:p>
          <a:p>
            <a:r>
              <a:rPr lang="zh-CN" altLang="en-US" dirty="0" smtClean="0"/>
              <a:t>定义外部变量需要分配空间，而声明变量的作用是拓宽其作用域。</a:t>
            </a:r>
            <a:endParaRPr lang="en-US" altLang="zh-CN" dirty="0" smtClean="0"/>
          </a:p>
          <a:p>
            <a:r>
              <a:rPr lang="zh-CN" altLang="en-US" dirty="0" smtClean="0"/>
              <a:t>外部变量的定义和声明的区别（</a:t>
            </a:r>
            <a:r>
              <a:rPr lang="en-US" altLang="zh-CN" dirty="0" smtClean="0"/>
              <a:t>*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>
              <a:buSzPct val="70000"/>
              <a:buFont typeface="Wingdings" pitchFamily="2" charset="2"/>
              <a:buChar char="u"/>
            </a:pPr>
            <a:r>
              <a:rPr lang="zh-CN" altLang="en-US" sz="2600" dirty="0" smtClean="0"/>
              <a:t>跨文件时，省略</a:t>
            </a:r>
            <a:r>
              <a:rPr lang="en-US" altLang="zh-CN" sz="2600" dirty="0" smtClean="0"/>
              <a:t>extern</a:t>
            </a:r>
            <a:r>
              <a:rPr lang="zh-CN" altLang="en-US" sz="2600" dirty="0" smtClean="0"/>
              <a:t>的为定义语句，显式书写的为声明语句；</a:t>
            </a:r>
            <a:endParaRPr lang="en-US" altLang="zh-CN" sz="2600" dirty="0" smtClean="0"/>
          </a:p>
          <a:p>
            <a:pPr lvl="1">
              <a:buSzPct val="70000"/>
              <a:buFont typeface="Wingdings" pitchFamily="2" charset="2"/>
              <a:buChar char="u"/>
            </a:pPr>
            <a:r>
              <a:rPr lang="zh-CN" altLang="en-US" sz="2600" dirty="0" smtClean="0"/>
              <a:t>跨文件时，如同时显式书写</a:t>
            </a:r>
            <a:r>
              <a:rPr lang="en-US" altLang="zh-CN" sz="2600" dirty="0" smtClean="0"/>
              <a:t>extern</a:t>
            </a:r>
            <a:r>
              <a:rPr lang="zh-CN" altLang="en-US" sz="2600" dirty="0" smtClean="0"/>
              <a:t>，有初始化的为定义语句，无初始化的为声明语句；</a:t>
            </a:r>
            <a:endParaRPr lang="en-US" altLang="zh-CN" sz="2600" dirty="0" smtClean="0"/>
          </a:p>
          <a:p>
            <a:pPr lvl="1">
              <a:buSzPct val="70000"/>
              <a:buFont typeface="Wingdings" pitchFamily="2" charset="2"/>
              <a:buChar char="u"/>
            </a:pPr>
            <a:r>
              <a:rPr lang="zh-CN" altLang="en-US" sz="2600" dirty="0" smtClean="0"/>
              <a:t>在单文件内，也可以用</a:t>
            </a:r>
            <a:r>
              <a:rPr lang="en-US" altLang="zh-CN" sz="2600" dirty="0" smtClean="0"/>
              <a:t>extern</a:t>
            </a:r>
            <a:r>
              <a:rPr lang="zh-CN" altLang="en-US" sz="2600" dirty="0" smtClean="0"/>
              <a:t>声明语句，拓宽外部变量的作用域。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	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28540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的用法对比</a:t>
            </a:r>
            <a:r>
              <a:rPr kumimoji="1" lang="en-US" altLang="zh-CN" dirty="0" smtClean="0"/>
              <a:t>(*)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extern int a = 3;  //</a:t>
            </a:r>
            <a:r>
              <a:rPr kumimoji="1" lang="zh-CN" altLang="en-US" dirty="0" smtClean="0"/>
              <a:t>此处是定义，但不推荐</a:t>
            </a:r>
            <a:endParaRPr kumimoji="1" lang="en-US" altLang="zh-CN" dirty="0" smtClean="0"/>
          </a:p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xtern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a;  //</a:t>
            </a:r>
            <a:r>
              <a:rPr kumimoji="1" lang="zh-CN" altLang="en-US" dirty="0" smtClean="0"/>
              <a:t>此处是声明，不能单独使用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a; //</a:t>
            </a:r>
            <a:r>
              <a:rPr kumimoji="1" lang="zh-CN" altLang="en-US" dirty="0" smtClean="0"/>
              <a:t>此处是定义，等价于</a:t>
            </a:r>
            <a:r>
              <a:rPr kumimoji="1" lang="en-US" altLang="zh-CN" dirty="0" smtClean="0"/>
              <a:t>extern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 = 0</a:t>
            </a:r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 = 0; //</a:t>
            </a:r>
            <a:r>
              <a:rPr kumimoji="1" lang="zh-CN" altLang="en-US" dirty="0" smtClean="0"/>
              <a:t>效果同上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938320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全局变量本已经具备静态属性：存放在全局数据区内，生存期限为整个程序期间，并默认初始化为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0000FF"/>
                </a:solidFill>
              </a:rPr>
              <a:t>static</a:t>
            </a:r>
            <a:r>
              <a:rPr lang="zh-CN" altLang="en-US" dirty="0" smtClean="0"/>
              <a:t>修饰全局变量，其作用是将该变量的作用域限定在文件内，不能为其他文件调用。</a:t>
            </a:r>
            <a:endParaRPr lang="en-US" altLang="zh-CN" dirty="0" smtClean="0"/>
          </a:p>
          <a:p>
            <a:r>
              <a:rPr lang="zh-CN" altLang="en-US" dirty="0" smtClean="0"/>
              <a:t>总结：用</a:t>
            </a:r>
            <a:r>
              <a:rPr lang="en-US" altLang="zh-CN" dirty="0" smtClean="0">
                <a:solidFill>
                  <a:srgbClr val="0000FF"/>
                </a:solidFill>
              </a:rPr>
              <a:t>static</a:t>
            </a:r>
            <a:r>
              <a:rPr lang="zh-CN" altLang="en-US" dirty="0" smtClean="0"/>
              <a:t>修饰局部变量和全局变量的意义和作用是完全不同的。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65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作用域和生存期内容总结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根据变量定义的位置，区分为局部变量和全局变量。局部变量属于某个块，全局变量属于某个文件。</a:t>
            </a:r>
            <a:endParaRPr lang="en-US" altLang="zh-CN" dirty="0" smtClean="0"/>
          </a:p>
          <a:p>
            <a:r>
              <a:rPr lang="zh-CN" altLang="en-US" dirty="0" smtClean="0"/>
              <a:t>根据变量的生存期限，区分为动态变量和静态变量。动态变量的生存期为其所属的块的运行期间，而静态变量的生存期则大大延长且默认初始化为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56773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作用域和生存期内容总结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局部变量的存储类型属性默认为动态</a:t>
            </a:r>
            <a:r>
              <a:rPr lang="en-US" altLang="zh-CN" dirty="0" smtClean="0"/>
              <a:t>(auto)</a:t>
            </a:r>
            <a:r>
              <a:rPr lang="zh-CN" altLang="en-US" dirty="0" smtClean="0"/>
              <a:t>，但可以用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修饰为静态局部变量，其作用是延长其生存期。对静态局部变</a:t>
            </a:r>
            <a:r>
              <a:rPr lang="zh-CN" altLang="en-US" smtClean="0"/>
              <a:t>量的使用理解是本节需要重点考察的内容。</a:t>
            </a:r>
            <a:endParaRPr lang="en-US" altLang="zh-CN" dirty="0" smtClean="0"/>
          </a:p>
          <a:p>
            <a:r>
              <a:rPr lang="zh-CN" altLang="en-US" dirty="0" smtClean="0"/>
              <a:t>全局变量的存储类型属性默认为外部（</a:t>
            </a:r>
            <a:r>
              <a:rPr lang="en-US" altLang="zh-CN" dirty="0" smtClean="0"/>
              <a:t>extern</a:t>
            </a:r>
            <a:r>
              <a:rPr lang="zh-CN" altLang="en-US" dirty="0" smtClean="0"/>
              <a:t>）变量，其性质是静态的且默认可以被别的文件调用。可以用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修饰为静态全局变量，其意义是限定只能在该文件内使用。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626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作用域和生存期概念总结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982663" y="1676398"/>
          <a:ext cx="7783966" cy="493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66"/>
                <a:gridCol w="1615186"/>
                <a:gridCol w="1446785"/>
                <a:gridCol w="3280229"/>
              </a:tblGrid>
              <a:tr h="5549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j-ea"/>
                          <a:ea typeface="+mj-ea"/>
                        </a:rPr>
                        <a:t>概念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j-ea"/>
                          <a:ea typeface="+mj-ea"/>
                        </a:rPr>
                        <a:t>作用域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j-ea"/>
                          <a:ea typeface="+mj-ea"/>
                        </a:rPr>
                        <a:t>生存期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j-ea"/>
                          <a:ea typeface="+mj-ea"/>
                        </a:rPr>
                        <a:t>说明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9988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普通局部变量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所在的块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当块运行的时候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适用大多数变量，也称自动</a:t>
                      </a:r>
                      <a:r>
                        <a:rPr lang="en-US" altLang="zh-CN" sz="2400" b="0" dirty="0" smtClean="0">
                          <a:latin typeface="+mj-ea"/>
                          <a:ea typeface="+mj-ea"/>
                        </a:rPr>
                        <a:t>(auto)</a:t>
                      </a:r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变量。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9988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静态局部变量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所在的块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第一次运行至程序结束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存储类型</a:t>
                      </a:r>
                      <a:r>
                        <a:rPr lang="en-US" altLang="zh-CN" sz="2400" b="0" dirty="0" smtClean="0">
                          <a:latin typeface="+mj-ea"/>
                          <a:ea typeface="+mj-ea"/>
                        </a:rPr>
                        <a:t>static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9988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普通全局变量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定义至文件结束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整个程序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可被其他文件引用，称普通外部</a:t>
                      </a:r>
                      <a:r>
                        <a:rPr lang="en-US" altLang="zh-CN" sz="2400" b="0" dirty="0" smtClean="0">
                          <a:latin typeface="+mj-ea"/>
                          <a:ea typeface="+mj-ea"/>
                        </a:rPr>
                        <a:t>(extern)</a:t>
                      </a:r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变量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9988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静态全局变量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定义至文件结束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整个程序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只能在本文件使用，也称静态外部</a:t>
                      </a:r>
                      <a:r>
                        <a:rPr lang="en-US" altLang="zh-CN" sz="2400" b="0" dirty="0" smtClean="0">
                          <a:latin typeface="+mj-ea"/>
                          <a:ea typeface="+mj-ea"/>
                        </a:rPr>
                        <a:t>(extern)</a:t>
                      </a:r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变量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300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函数的嵌套和递归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中所有的函数地位是平等的，也就是说不允许嵌套定义，即将函数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定义在函数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当中。</a:t>
            </a:r>
            <a:endParaRPr lang="en-US" altLang="zh-CN" dirty="0" smtClean="0"/>
          </a:p>
          <a:p>
            <a:r>
              <a:rPr lang="zh-CN" altLang="en-US" dirty="0" smtClean="0"/>
              <a:t>嵌套调用是允许的，也就是在函数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中调用在函数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main</a:t>
            </a:r>
            <a:r>
              <a:rPr lang="zh-CN" altLang="en-US" dirty="0" smtClean="0"/>
              <a:t>函数的特权：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）不允许被其他函数调用，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）是程序运行的起点和终点。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766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函数的递归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如果在定义函数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中的过程中调</a:t>
            </a:r>
            <a:r>
              <a:rPr lang="zh-CN" altLang="en-US" dirty="0"/>
              <a:t>用函数</a:t>
            </a:r>
            <a:r>
              <a:rPr lang="en-US" altLang="zh-CN" dirty="0"/>
              <a:t>A</a:t>
            </a:r>
            <a:r>
              <a:rPr lang="zh-CN" altLang="en-US" dirty="0"/>
              <a:t>，则称为直接递归调用；</a:t>
            </a:r>
            <a:r>
              <a:rPr lang="zh-CN" altLang="en-US" dirty="0" smtClean="0"/>
              <a:t>如果在定义函数</a:t>
            </a:r>
            <a:r>
              <a:rPr lang="en-US" altLang="zh-CN" dirty="0"/>
              <a:t>A</a:t>
            </a:r>
            <a:r>
              <a:rPr lang="zh-CN" altLang="en-US" dirty="0"/>
              <a:t>中调用函数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zh-CN" altLang="en-US" dirty="0" smtClean="0"/>
              <a:t>在定义函数</a:t>
            </a:r>
            <a:r>
              <a:rPr lang="en-US" altLang="zh-CN" dirty="0"/>
              <a:t>B</a:t>
            </a:r>
            <a:r>
              <a:rPr lang="zh-CN" altLang="en-US" dirty="0"/>
              <a:t>中调用函数</a:t>
            </a:r>
            <a:r>
              <a:rPr lang="en-US" altLang="zh-CN" dirty="0"/>
              <a:t>A</a:t>
            </a:r>
            <a:r>
              <a:rPr lang="zh-CN" altLang="en-US" dirty="0"/>
              <a:t>，则称为间接递归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递归的思想在计算机科学当中非常重要，在生活当中也有着非常广泛的应用，也是哲学中“整体与局部”辩证关系的体现。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6442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递归算法的概念</a:t>
            </a:r>
            <a:endParaRPr lang="zh-CN" alt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164092" y="1824944"/>
          <a:ext cx="6324600" cy="262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公式" r:id="rId3" imgW="1714320" imgH="711000" progId="Equation.3">
                  <p:embed/>
                </p:oleObj>
              </mc:Choice>
              <mc:Fallback>
                <p:oleObj name="公式" r:id="rId3" imgW="17143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092" y="1824944"/>
                        <a:ext cx="6324600" cy="26241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06286" y="5254171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+mj-ea"/>
                <a:ea typeface="+mj-ea"/>
              </a:rPr>
              <a:t>递归是一种描述问题的方法，或称算法。</a:t>
            </a:r>
            <a:endParaRPr kumimoji="1" lang="en-US" altLang="zh-CN" sz="2400" b="1" dirty="0" smtClean="0">
              <a:latin typeface="+mj-ea"/>
              <a:ea typeface="+mj-ea"/>
            </a:endParaRPr>
          </a:p>
          <a:p>
            <a:r>
              <a:rPr kumimoji="1" lang="zh-CN" altLang="en-US" sz="2400" b="1" dirty="0" smtClean="0">
                <a:latin typeface="+mj-ea"/>
                <a:ea typeface="+mj-ea"/>
              </a:rPr>
              <a:t>递归的思想可以简单地描述为“</a:t>
            </a:r>
            <a:r>
              <a:rPr kumimoji="1" lang="zh-CN" altLang="en-US" sz="2400" b="1" dirty="0" smtClean="0">
                <a:solidFill>
                  <a:srgbClr val="CC3300"/>
                </a:solidFill>
                <a:latin typeface="+mj-ea"/>
                <a:ea typeface="+mj-ea"/>
              </a:rPr>
              <a:t>自己调用自己</a:t>
            </a:r>
            <a:r>
              <a:rPr kumimoji="1" lang="zh-CN" altLang="en-US" sz="2400" b="1" dirty="0" smtClean="0">
                <a:latin typeface="+mj-ea"/>
                <a:ea typeface="+mj-ea"/>
              </a:rPr>
              <a:t>”。</a:t>
            </a:r>
            <a:endParaRPr kumimoji="1" lang="en-US" altLang="zh-CN" sz="24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2266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例：用递归来实现阶乘求解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fac</a:t>
            </a:r>
            <a:r>
              <a:rPr lang="en-US" altLang="zh-CN" b="1" dirty="0" smtClean="0">
                <a:solidFill>
                  <a:srgbClr val="000000"/>
                </a:solidFill>
              </a:rPr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</a:rPr>
              <a:t> n)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{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</a:rPr>
              <a:t> (n==0||n==1)   //</a:t>
            </a:r>
            <a:r>
              <a:rPr lang="zh-CN" altLang="en-US" b="1" dirty="0" smtClean="0">
                <a:solidFill>
                  <a:srgbClr val="000000"/>
                </a:solidFill>
              </a:rPr>
              <a:t>递归终止条件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</a:rPr>
              <a:t>   1;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  <a:r>
              <a:rPr lang="en-US" altLang="zh-CN" b="1" dirty="0" smtClean="0"/>
              <a:t> 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</a:rPr>
              <a:t> n*</a:t>
            </a:r>
            <a:r>
              <a:rPr lang="en-US" altLang="zh-CN" b="1" dirty="0" err="1" smtClean="0">
                <a:solidFill>
                  <a:srgbClr val="000000"/>
                </a:solidFill>
              </a:rPr>
              <a:t>fac</a:t>
            </a:r>
            <a:r>
              <a:rPr lang="en-US" altLang="zh-CN" b="1" dirty="0" smtClean="0">
                <a:solidFill>
                  <a:srgbClr val="000000"/>
                </a:solidFill>
              </a:rPr>
              <a:t>(n-1);  //</a:t>
            </a:r>
            <a:r>
              <a:rPr lang="zh-CN" altLang="en-US" b="1" dirty="0" smtClean="0">
                <a:solidFill>
                  <a:srgbClr val="000000"/>
                </a:solidFill>
              </a:rPr>
              <a:t>递归进行条件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93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函数的参数和返回值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回忆之前使用函数的例子，如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使用该函数时，需要一个输入的值，并得到对应的输出，如</a:t>
            </a:r>
            <a:r>
              <a:rPr lang="en-US" altLang="zh-CN" dirty="0" smtClean="0"/>
              <a:t>y=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(x)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所以对于函数</a:t>
            </a:r>
            <a:r>
              <a:rPr lang="en-US" altLang="zh-CN" dirty="0" err="1" smtClean="0"/>
              <a:t>sqrt</a:t>
            </a:r>
            <a:r>
              <a:rPr lang="zh-CN" altLang="en-US" dirty="0" smtClean="0"/>
              <a:t>，需要一个类型为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的参数（输入），并提供一个类型为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的返回值（输出）。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196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fac</a:t>
            </a:r>
            <a:r>
              <a:rPr lang="zh-CN" altLang="en-US" dirty="0" smtClean="0"/>
              <a:t>函数的运行分析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(5)</a:t>
            </a:r>
            <a:r>
              <a:rPr lang="zh-CN" altLang="en-US" dirty="0" smtClean="0"/>
              <a:t>为例：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1) n=5</a:t>
            </a:r>
            <a:r>
              <a:rPr lang="zh-CN" altLang="en-US" dirty="0" smtClean="0"/>
              <a:t>，返回的结果为</a:t>
            </a:r>
            <a:r>
              <a:rPr lang="en-US" altLang="zh-CN" dirty="0" smtClean="0"/>
              <a:t>5*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(4)</a:t>
            </a:r>
            <a:r>
              <a:rPr lang="zh-CN" altLang="en-US" dirty="0" smtClean="0"/>
              <a:t>。在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(4)</a:t>
            </a:r>
            <a:r>
              <a:rPr lang="zh-CN" altLang="en-US" dirty="0" smtClean="0"/>
              <a:t>得出结果前，函数无法结束，程序转入执行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(4)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2) n=4</a:t>
            </a:r>
            <a:r>
              <a:rPr lang="zh-CN" altLang="en-US" dirty="0" smtClean="0"/>
              <a:t>， 返回的结果为</a:t>
            </a:r>
            <a:r>
              <a:rPr lang="en-US" altLang="zh-CN" dirty="0" smtClean="0"/>
              <a:t>4*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(3)</a:t>
            </a:r>
            <a:r>
              <a:rPr lang="zh-CN" altLang="en-US" dirty="0" smtClean="0"/>
              <a:t>。在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(3)</a:t>
            </a:r>
            <a:r>
              <a:rPr lang="zh-CN" altLang="en-US" dirty="0" smtClean="0"/>
              <a:t>得出结果前，函数无法结束，程序转入执行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(3)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……</a:t>
            </a:r>
          </a:p>
          <a:p>
            <a:pPr>
              <a:buNone/>
            </a:pPr>
            <a:r>
              <a:rPr lang="en-US" altLang="zh-CN" dirty="0" smtClean="0"/>
              <a:t>	5) n=1</a:t>
            </a:r>
            <a:r>
              <a:rPr lang="zh-CN" altLang="en-US" dirty="0" smtClean="0"/>
              <a:t>，此时得出结果为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，至此分解部分结束，递归终止。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0090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fac</a:t>
            </a:r>
            <a:r>
              <a:rPr lang="zh-CN" altLang="en-US" dirty="0" smtClean="0"/>
              <a:t>函数的运行分析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6) </a:t>
            </a:r>
            <a:r>
              <a:rPr lang="zh-CN" altLang="en-US" dirty="0" smtClean="0"/>
              <a:t>在确认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(1)</a:t>
            </a:r>
            <a:r>
              <a:rPr lang="zh-CN" altLang="en-US" dirty="0" smtClean="0"/>
              <a:t>的值之后，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(2)</a:t>
            </a:r>
            <a:r>
              <a:rPr lang="zh-CN" altLang="en-US" dirty="0" smtClean="0"/>
              <a:t>的结果也可以确定为</a:t>
            </a:r>
            <a:r>
              <a:rPr lang="en-US" altLang="zh-CN" dirty="0" smtClean="0"/>
              <a:t>2*1=2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7)</a:t>
            </a:r>
            <a:r>
              <a:rPr lang="zh-CN" altLang="en-US" dirty="0" smtClean="0"/>
              <a:t>在确认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(2)</a:t>
            </a:r>
            <a:r>
              <a:rPr lang="zh-CN" altLang="en-US" dirty="0" smtClean="0"/>
              <a:t>的值之后，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(3)</a:t>
            </a:r>
            <a:r>
              <a:rPr lang="zh-CN" altLang="en-US" dirty="0" smtClean="0"/>
              <a:t>的结果也可以确定为</a:t>
            </a:r>
            <a:r>
              <a:rPr lang="en-US" altLang="zh-CN" dirty="0" smtClean="0"/>
              <a:t>3*2=6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……</a:t>
            </a:r>
          </a:p>
          <a:p>
            <a:pPr>
              <a:buNone/>
            </a:pPr>
            <a:r>
              <a:rPr lang="en-US" altLang="zh-CN" dirty="0" smtClean="0"/>
              <a:t>	9)</a:t>
            </a:r>
            <a:r>
              <a:rPr lang="zh-CN" altLang="en-US" dirty="0" smtClean="0"/>
              <a:t>在确认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(4)</a:t>
            </a:r>
            <a:r>
              <a:rPr lang="zh-CN" altLang="en-US" dirty="0" smtClean="0"/>
              <a:t>的值之后，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(5)</a:t>
            </a:r>
            <a:r>
              <a:rPr lang="zh-CN" altLang="en-US" dirty="0" smtClean="0"/>
              <a:t>的结果最终确定为</a:t>
            </a:r>
            <a:r>
              <a:rPr lang="en-US" altLang="zh-CN" dirty="0" smtClean="0"/>
              <a:t>5*24=120</a:t>
            </a:r>
            <a:r>
              <a:rPr lang="zh-CN" altLang="en-US" dirty="0" smtClean="0"/>
              <a:t>，此时综合部分结束，运行完毕。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284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例：递归函数求解费波纳切数列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</a:rPr>
              <a:t> fib(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</a:rPr>
              <a:t> n) //</a:t>
            </a:r>
            <a:r>
              <a:rPr lang="zh-CN" altLang="en-US" b="1" dirty="0" smtClean="0">
                <a:solidFill>
                  <a:srgbClr val="000000"/>
                </a:solidFill>
              </a:rPr>
              <a:t>求解第</a:t>
            </a:r>
            <a:r>
              <a:rPr lang="en-US" altLang="zh-CN" b="1" dirty="0" smtClean="0">
                <a:solidFill>
                  <a:srgbClr val="000000"/>
                </a:solidFill>
              </a:rPr>
              <a:t>n</a:t>
            </a:r>
            <a:r>
              <a:rPr lang="zh-CN" altLang="en-US" b="1" dirty="0" smtClean="0">
                <a:solidFill>
                  <a:srgbClr val="000000"/>
                </a:solidFill>
              </a:rPr>
              <a:t>项的数列值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{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</a:rPr>
              <a:t> (n==1||n==2)   //</a:t>
            </a:r>
            <a:r>
              <a:rPr lang="zh-CN" altLang="en-US" b="1" dirty="0" smtClean="0">
                <a:solidFill>
                  <a:srgbClr val="000000"/>
                </a:solidFill>
              </a:rPr>
              <a:t>递归终止条件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</a:rPr>
              <a:t>   1;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  <a:r>
              <a:rPr lang="en-US" altLang="zh-CN" b="1" dirty="0" smtClean="0"/>
              <a:t> 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</a:rPr>
              <a:t> fib(n-1)+fib(n-2);  //</a:t>
            </a:r>
            <a:r>
              <a:rPr lang="zh-CN" altLang="en-US" b="1" dirty="0" smtClean="0">
                <a:solidFill>
                  <a:srgbClr val="000000"/>
                </a:solidFill>
              </a:rPr>
              <a:t>递归条件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}   //</a:t>
            </a:r>
            <a:r>
              <a:rPr lang="zh-CN" altLang="en-US" b="1" dirty="0" smtClean="0">
                <a:solidFill>
                  <a:srgbClr val="000000"/>
                </a:solidFill>
              </a:rPr>
              <a:t>自行尝试分析</a:t>
            </a:r>
            <a:r>
              <a:rPr lang="en-US" altLang="zh-CN" b="1" dirty="0" smtClean="0">
                <a:solidFill>
                  <a:srgbClr val="000000"/>
                </a:solidFill>
              </a:rPr>
              <a:t>fib(5)</a:t>
            </a:r>
            <a:r>
              <a:rPr lang="zh-CN" altLang="en-US" b="1" dirty="0" smtClean="0">
                <a:solidFill>
                  <a:srgbClr val="000000"/>
                </a:solidFill>
              </a:rPr>
              <a:t>的运行过程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506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递归函数的使用说明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递归函数的执行分为“</a:t>
            </a:r>
            <a:r>
              <a:rPr lang="zh-CN" altLang="en-US" dirty="0" smtClean="0">
                <a:solidFill>
                  <a:srgbClr val="CC3300"/>
                </a:solidFill>
              </a:rPr>
              <a:t>递推</a:t>
            </a:r>
            <a:r>
              <a:rPr lang="zh-CN" altLang="en-US" dirty="0" smtClean="0"/>
              <a:t>”和“</a:t>
            </a:r>
            <a:r>
              <a:rPr lang="zh-CN" altLang="en-US" dirty="0" smtClean="0">
                <a:solidFill>
                  <a:srgbClr val="CC3300"/>
                </a:solidFill>
              </a:rPr>
              <a:t>回归</a:t>
            </a:r>
            <a:r>
              <a:rPr lang="zh-CN" altLang="en-US" dirty="0" smtClean="0"/>
              <a:t>”两个过程。这两个过程由递归终止条件控制，即</a:t>
            </a:r>
            <a:r>
              <a:rPr lang="zh-CN" altLang="en-US" dirty="0" smtClean="0">
                <a:solidFill>
                  <a:srgbClr val="CC3300"/>
                </a:solidFill>
              </a:rPr>
              <a:t>逐层递推</a:t>
            </a:r>
            <a:r>
              <a:rPr lang="zh-CN" altLang="en-US" dirty="0" smtClean="0"/>
              <a:t>，直至</a:t>
            </a:r>
            <a:r>
              <a:rPr lang="zh-CN" altLang="en-US" dirty="0" smtClean="0">
                <a:solidFill>
                  <a:srgbClr val="CC3300"/>
                </a:solidFill>
              </a:rPr>
              <a:t>递归终止条件</a:t>
            </a:r>
            <a:r>
              <a:rPr lang="zh-CN" altLang="en-US" dirty="0" smtClean="0"/>
              <a:t>，然后</a:t>
            </a:r>
            <a:r>
              <a:rPr lang="zh-CN" altLang="en-US" dirty="0" smtClean="0">
                <a:solidFill>
                  <a:srgbClr val="CC3300"/>
                </a:solidFill>
              </a:rPr>
              <a:t>逐层回归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编写递归函数的大致模式：首先判断递归终止条件，如果不终止则展开递归条件。</a:t>
            </a:r>
            <a:endParaRPr lang="en-US" altLang="zh-CN" dirty="0" smtClean="0"/>
          </a:p>
          <a:p>
            <a:r>
              <a:rPr lang="zh-CN" altLang="en-US" dirty="0" smtClean="0"/>
              <a:t>递归函数容易编写且可读性高，但运行效率极低（空间和时间开销都很大），应避免随意使用。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459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例：用递归函数分解整数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CN" b="1" dirty="0" smtClean="0">
                <a:solidFill>
                  <a:srgbClr val="000099"/>
                </a:solidFill>
              </a:rPr>
              <a:t>void 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backward(</a:t>
            </a:r>
            <a:r>
              <a:rPr kumimoji="1" lang="en-US" altLang="zh-CN" b="1" dirty="0" smtClean="0">
                <a:solidFill>
                  <a:srgbClr val="000099"/>
                </a:solidFill>
              </a:rPr>
              <a:t>int 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n)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{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99"/>
                </a:solidFill>
              </a:rPr>
              <a:t>	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&lt;&lt;n%10;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99"/>
                </a:solidFill>
              </a:rPr>
              <a:t>		if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(n&lt;10)</a:t>
            </a:r>
            <a:r>
              <a:rPr kumimoji="1" lang="en-US" altLang="zh-CN" b="1" dirty="0" smtClean="0">
                <a:solidFill>
                  <a:srgbClr val="000099"/>
                </a:solidFill>
              </a:rPr>
              <a:t> 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99"/>
                </a:solidFill>
              </a:rPr>
              <a:t>			return; 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99"/>
                </a:solidFill>
              </a:rPr>
              <a:t>		else 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99"/>
                </a:solidFill>
              </a:rPr>
              <a:t>			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backward(n/10);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6600"/>
                </a:solidFill>
              </a:rPr>
              <a:t>}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519834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例：分解函数的其他写法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void</a:t>
            </a:r>
            <a:r>
              <a:rPr lang="en-US" altLang="zh-CN" b="1" dirty="0" smtClean="0"/>
              <a:t> backward(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n)</a:t>
            </a:r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(n&gt;0) </a:t>
            </a:r>
          </a:p>
          <a:p>
            <a:pPr>
              <a:buNone/>
            </a:pPr>
            <a:r>
              <a:rPr lang="en-US" altLang="zh-CN" b="1" dirty="0" smtClean="0"/>
              <a:t>		{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&lt;&lt;n%10;</a:t>
            </a:r>
          </a:p>
          <a:p>
            <a:pPr>
              <a:buNone/>
            </a:pPr>
            <a:r>
              <a:rPr lang="en-US" altLang="zh-CN" b="1" dirty="0" smtClean="0"/>
              <a:t>			backward(n/10);		</a:t>
            </a:r>
          </a:p>
          <a:p>
            <a:pPr>
              <a:buNone/>
            </a:pPr>
            <a:r>
              <a:rPr lang="en-US" altLang="zh-CN" b="1" dirty="0" smtClean="0"/>
              <a:t>		}</a:t>
            </a:r>
          </a:p>
          <a:p>
            <a:r>
              <a:rPr lang="en-US" altLang="zh-CN" b="1" dirty="0" smtClean="0"/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87962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进一步理解递归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void</a:t>
            </a:r>
            <a:r>
              <a:rPr lang="en-US" altLang="zh-CN" b="1" dirty="0" smtClean="0"/>
              <a:t> backward(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n)</a:t>
            </a:r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(n&gt;0) </a:t>
            </a:r>
          </a:p>
          <a:p>
            <a:pPr>
              <a:buNone/>
            </a:pPr>
            <a:r>
              <a:rPr lang="en-US" altLang="zh-CN" b="1" dirty="0" smtClean="0"/>
              <a:t>		{</a:t>
            </a:r>
          </a:p>
          <a:p>
            <a:pPr>
              <a:buNone/>
            </a:pPr>
            <a:r>
              <a:rPr lang="en-US" altLang="zh-CN" b="1" dirty="0" smtClean="0"/>
              <a:t>			 backward(n/10);	 //</a:t>
            </a:r>
            <a:r>
              <a:rPr lang="zh-CN" altLang="en-US" b="1" dirty="0" smtClean="0"/>
              <a:t>这两句的顺序相反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&lt;&lt;n%10; 	//</a:t>
            </a:r>
            <a:r>
              <a:rPr lang="zh-CN" altLang="en-US" b="1" dirty="0" smtClean="0"/>
              <a:t>有什么影响吗？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}</a:t>
            </a:r>
          </a:p>
          <a:p>
            <a:r>
              <a:rPr lang="en-US" altLang="zh-CN" b="1" dirty="0" smtClean="0"/>
              <a:t>}   //</a:t>
            </a:r>
            <a:r>
              <a:rPr lang="zh-CN" altLang="en-US" b="1" dirty="0" smtClean="0"/>
              <a:t>如调用</a:t>
            </a:r>
            <a:r>
              <a:rPr lang="en-US" altLang="zh-CN" b="1" dirty="0" smtClean="0"/>
              <a:t>backward(123)</a:t>
            </a:r>
            <a:r>
              <a:rPr lang="zh-CN" altLang="en-US" b="1" dirty="0" smtClean="0"/>
              <a:t>就显示</a:t>
            </a:r>
            <a:r>
              <a:rPr lang="en-US" altLang="zh-CN" b="1" dirty="0" smtClean="0"/>
              <a:t>123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4632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例：用函数实现进制转化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void</a:t>
            </a:r>
            <a:r>
              <a:rPr lang="en-US" altLang="zh-CN" sz="2400" b="1" dirty="0" smtClean="0"/>
              <a:t> trans(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n,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b="1" dirty="0" smtClean="0"/>
              <a:t> mod)//</a:t>
            </a:r>
            <a:r>
              <a:rPr lang="zh-CN" altLang="en-US" sz="2400" b="1" dirty="0" smtClean="0"/>
              <a:t>将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转换为</a:t>
            </a:r>
            <a:r>
              <a:rPr lang="en-US" altLang="zh-CN" sz="2400" b="1" dirty="0" smtClean="0"/>
              <a:t>mod</a:t>
            </a:r>
            <a:r>
              <a:rPr lang="zh-CN" altLang="en-US" sz="2400" b="1" dirty="0" smtClean="0"/>
              <a:t>进制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{</a:t>
            </a:r>
          </a:p>
          <a:p>
            <a:pPr>
              <a:buNone/>
            </a:pPr>
            <a:r>
              <a:rPr lang="en-US" altLang="zh-CN" sz="2400" b="1" dirty="0" smtClean="0"/>
              <a:t>		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400" b="1" dirty="0" smtClean="0"/>
              <a:t>(n&gt;0) </a:t>
            </a:r>
          </a:p>
          <a:p>
            <a:pPr>
              <a:buNone/>
            </a:pPr>
            <a:r>
              <a:rPr lang="en-US" altLang="zh-CN" sz="2400" b="1" dirty="0" smtClean="0"/>
              <a:t>		{</a:t>
            </a:r>
          </a:p>
          <a:p>
            <a:pPr>
              <a:buNone/>
            </a:pPr>
            <a:r>
              <a:rPr lang="en-US" altLang="zh-CN" sz="2400" b="1" dirty="0" smtClean="0"/>
              <a:t>			trans(n/</a:t>
            </a:r>
            <a:r>
              <a:rPr lang="en-US" altLang="zh-CN" sz="2400" b="1" dirty="0" err="1" smtClean="0"/>
              <a:t>mod,mod</a:t>
            </a:r>
            <a:r>
              <a:rPr lang="en-US" altLang="zh-CN" sz="2400" b="1" dirty="0" smtClean="0"/>
              <a:t>);		</a:t>
            </a:r>
          </a:p>
          <a:p>
            <a:pPr>
              <a:buNone/>
            </a:pPr>
            <a:r>
              <a:rPr lang="en-US" altLang="zh-CN" sz="2400" b="1" dirty="0" smtClean="0"/>
              <a:t>			</a:t>
            </a:r>
            <a:r>
              <a:rPr lang="en-US" altLang="zh-CN" sz="2400" b="1" dirty="0" err="1" smtClean="0"/>
              <a:t>cout</a:t>
            </a:r>
            <a:r>
              <a:rPr lang="en-US" altLang="zh-CN" sz="2400" b="1" dirty="0" smtClean="0"/>
              <a:t>&lt;&lt;hex&lt;&lt;</a:t>
            </a:r>
            <a:r>
              <a:rPr lang="en-US" altLang="zh-CN" sz="2400" b="1" dirty="0" err="1" smtClean="0"/>
              <a:t>n%mod</a:t>
            </a:r>
            <a:r>
              <a:rPr lang="en-US" altLang="zh-CN" sz="2400" b="1" dirty="0" smtClean="0"/>
              <a:t>; //</a:t>
            </a:r>
            <a:r>
              <a:rPr lang="zh-CN" altLang="en-US" sz="2400" b="1" dirty="0" smtClean="0"/>
              <a:t>假定不超过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进制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	}</a:t>
            </a:r>
          </a:p>
          <a:p>
            <a:pPr>
              <a:buNone/>
            </a:pPr>
            <a:r>
              <a:rPr lang="en-US" altLang="zh-CN" sz="2400" b="1" dirty="0" smtClean="0"/>
              <a:t>	}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60813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例：汉诺塔问题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 smtClean="0"/>
              <a:t>有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B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三根柱子，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柱上有</a:t>
            </a:r>
            <a:r>
              <a:rPr kumimoji="1" lang="en-US" altLang="zh-CN" sz="2400" dirty="0" smtClean="0"/>
              <a:t>n</a:t>
            </a:r>
            <a:r>
              <a:rPr kumimoji="1" lang="zh-CN" altLang="en-US" sz="2400" dirty="0" smtClean="0"/>
              <a:t>个大小不等的盘子，大盘在下，小盘在上。要求将所有盘子由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柱搬动到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柱上，每次只能搬动一个盘子，搬动过程中可以借助任何一根柱子，但必须满足大盘在下，小盘在上。打印出搬动的步骤。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endParaRPr kumimoji="1" lang="en-US" altLang="zh-CN" dirty="0" smtClean="0"/>
          </a:p>
          <a:p>
            <a:pPr>
              <a:buNone/>
            </a:pPr>
            <a:endParaRPr kumimoji="1" lang="en-US" altLang="zh-CN" dirty="0" smtClean="0"/>
          </a:p>
          <a:p>
            <a:endParaRPr lang="zh-CN" altLang="en-US" dirty="0"/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1434873" y="4026354"/>
            <a:ext cx="6896100" cy="2352675"/>
            <a:chOff x="1980" y="8460"/>
            <a:chExt cx="7920" cy="1747"/>
          </a:xfrm>
        </p:grpSpPr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1980" y="8460"/>
              <a:ext cx="7920" cy="1560"/>
            </a:xfrm>
            <a:prstGeom prst="rect">
              <a:avLst/>
            </a:prstGeom>
            <a:solidFill>
              <a:srgbClr val="FFFF99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/>
              <a:endParaRPr lang="zh-CN" altLang="zh-CN" sz="1800">
                <a:solidFill>
                  <a:schemeClr val="tx1"/>
                </a:solidFill>
                <a:ea typeface="宋体" charset="-122"/>
              </a:endParaRPr>
            </a:p>
          </p:txBody>
        </p: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2700" y="8616"/>
              <a:ext cx="6392" cy="1591"/>
              <a:chOff x="2651" y="2660"/>
              <a:chExt cx="6392" cy="1591"/>
            </a:xfrm>
          </p:grpSpPr>
          <p:grpSp>
            <p:nvGrpSpPr>
              <p:cNvPr id="28" name="Group 7"/>
              <p:cNvGrpSpPr>
                <a:grpSpLocks/>
              </p:cNvGrpSpPr>
              <p:nvPr/>
            </p:nvGrpSpPr>
            <p:grpSpPr bwMode="auto">
              <a:xfrm>
                <a:off x="2651" y="2688"/>
                <a:ext cx="1800" cy="1520"/>
                <a:chOff x="2651" y="2688"/>
                <a:chExt cx="1800" cy="1520"/>
              </a:xfrm>
            </p:grpSpPr>
            <p:sp>
              <p:nvSpPr>
                <p:cNvPr id="39" name="Rectangle 8"/>
                <p:cNvSpPr>
                  <a:spLocks noChangeArrowheads="1"/>
                </p:cNvSpPr>
                <p:nvPr/>
              </p:nvSpPr>
              <p:spPr bwMode="auto">
                <a:xfrm>
                  <a:off x="3019" y="3783"/>
                  <a:ext cx="1080" cy="425"/>
                </a:xfrm>
                <a:prstGeom prst="rect">
                  <a:avLst/>
                </a:prstGeom>
                <a:solidFill>
                  <a:srgbClr val="00FF00"/>
                </a:solidFill>
                <a:ln w="317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CN" sz="1800">
                      <a:ea typeface="宋体" charset="-122"/>
                    </a:rPr>
                    <a:t>A</a:t>
                  </a:r>
                  <a:r>
                    <a:rPr lang="zh-CN" altLang="en-US" sz="1800">
                      <a:ea typeface="宋体" charset="-122"/>
                    </a:rPr>
                    <a:t>柱</a:t>
                  </a:r>
                </a:p>
              </p:txBody>
            </p:sp>
            <p:grpSp>
              <p:nvGrpSpPr>
                <p:cNvPr id="40" name="Group 9"/>
                <p:cNvGrpSpPr>
                  <a:grpSpLocks/>
                </p:cNvGrpSpPr>
                <p:nvPr/>
              </p:nvGrpSpPr>
              <p:grpSpPr bwMode="auto">
                <a:xfrm>
                  <a:off x="2651" y="2688"/>
                  <a:ext cx="1800" cy="1092"/>
                  <a:chOff x="2880" y="2688"/>
                  <a:chExt cx="1800" cy="1092"/>
                </a:xfrm>
              </p:grpSpPr>
              <p:sp>
                <p:nvSpPr>
                  <p:cNvPr id="4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80" y="2688"/>
                    <a:ext cx="0" cy="102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780"/>
                    <a:ext cx="1800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060" y="3624"/>
                    <a:ext cx="1440" cy="156"/>
                  </a:xfrm>
                  <a:prstGeom prst="rect">
                    <a:avLst/>
                  </a:prstGeom>
                  <a:solidFill>
                    <a:srgbClr val="FF9900"/>
                  </a:solidFill>
                  <a:ln w="317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3468"/>
                    <a:ext cx="1080" cy="156"/>
                  </a:xfrm>
                  <a:prstGeom prst="rect">
                    <a:avLst/>
                  </a:prstGeom>
                  <a:solidFill>
                    <a:srgbClr val="FF9900"/>
                  </a:solidFill>
                  <a:ln w="317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420" y="3312"/>
                    <a:ext cx="720" cy="156"/>
                  </a:xfrm>
                  <a:prstGeom prst="rect">
                    <a:avLst/>
                  </a:prstGeom>
                  <a:solidFill>
                    <a:srgbClr val="FF9900"/>
                  </a:solidFill>
                  <a:ln w="317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9" name="Group 15"/>
              <p:cNvGrpSpPr>
                <a:grpSpLocks/>
              </p:cNvGrpSpPr>
              <p:nvPr/>
            </p:nvGrpSpPr>
            <p:grpSpPr bwMode="auto">
              <a:xfrm>
                <a:off x="4919" y="2660"/>
                <a:ext cx="1800" cy="1591"/>
                <a:chOff x="4919" y="2660"/>
                <a:chExt cx="1800" cy="1591"/>
              </a:xfrm>
            </p:grpSpPr>
            <p:sp>
              <p:nvSpPr>
                <p:cNvPr id="35" name="Rectangle 16"/>
                <p:cNvSpPr>
                  <a:spLocks noChangeArrowheads="1"/>
                </p:cNvSpPr>
                <p:nvPr/>
              </p:nvSpPr>
              <p:spPr bwMode="auto">
                <a:xfrm>
                  <a:off x="5315" y="3783"/>
                  <a:ext cx="1080" cy="468"/>
                </a:xfrm>
                <a:prstGeom prst="rect">
                  <a:avLst/>
                </a:prstGeom>
                <a:solidFill>
                  <a:srgbClr val="00FF00"/>
                </a:solidFill>
                <a:ln w="317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CN" sz="1800">
                      <a:ea typeface="宋体" charset="-122"/>
                    </a:rPr>
                    <a:t>B</a:t>
                  </a:r>
                  <a:r>
                    <a:rPr lang="zh-CN" altLang="en-US" sz="1800">
                      <a:ea typeface="宋体" charset="-122"/>
                    </a:rPr>
                    <a:t>柱</a:t>
                  </a:r>
                </a:p>
              </p:txBody>
            </p:sp>
            <p:grpSp>
              <p:nvGrpSpPr>
                <p:cNvPr id="36" name="Group 17"/>
                <p:cNvGrpSpPr>
                  <a:grpSpLocks/>
                </p:cNvGrpSpPr>
                <p:nvPr/>
              </p:nvGrpSpPr>
              <p:grpSpPr bwMode="auto">
                <a:xfrm>
                  <a:off x="4919" y="2660"/>
                  <a:ext cx="1800" cy="1134"/>
                  <a:chOff x="5040" y="2660"/>
                  <a:chExt cx="1800" cy="1134"/>
                </a:xfrm>
              </p:grpSpPr>
              <p:sp>
                <p:nvSpPr>
                  <p:cNvPr id="3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940" y="2660"/>
                    <a:ext cx="0" cy="1134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3780"/>
                    <a:ext cx="1800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0" name="Group 20"/>
              <p:cNvGrpSpPr>
                <a:grpSpLocks/>
              </p:cNvGrpSpPr>
              <p:nvPr/>
            </p:nvGrpSpPr>
            <p:grpSpPr bwMode="auto">
              <a:xfrm>
                <a:off x="7243" y="2660"/>
                <a:ext cx="1800" cy="1591"/>
                <a:chOff x="7243" y="2660"/>
                <a:chExt cx="1800" cy="1591"/>
              </a:xfrm>
            </p:grpSpPr>
            <p:sp>
              <p:nvSpPr>
                <p:cNvPr id="31" name="Rectangle 21"/>
                <p:cNvSpPr>
                  <a:spLocks noChangeArrowheads="1"/>
                </p:cNvSpPr>
                <p:nvPr/>
              </p:nvSpPr>
              <p:spPr bwMode="auto">
                <a:xfrm>
                  <a:off x="7640" y="3783"/>
                  <a:ext cx="1080" cy="468"/>
                </a:xfrm>
                <a:prstGeom prst="rect">
                  <a:avLst/>
                </a:prstGeom>
                <a:solidFill>
                  <a:srgbClr val="00FF00"/>
                </a:solidFill>
                <a:ln w="317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CN" sz="1800">
                      <a:ea typeface="宋体" charset="-122"/>
                    </a:rPr>
                    <a:t>C</a:t>
                  </a:r>
                  <a:r>
                    <a:rPr lang="zh-CN" altLang="en-US" sz="1800">
                      <a:ea typeface="宋体" charset="-122"/>
                    </a:rPr>
                    <a:t>柱</a:t>
                  </a:r>
                </a:p>
              </p:txBody>
            </p:sp>
            <p:grpSp>
              <p:nvGrpSpPr>
                <p:cNvPr id="32" name="Group 22"/>
                <p:cNvGrpSpPr>
                  <a:grpSpLocks/>
                </p:cNvGrpSpPr>
                <p:nvPr/>
              </p:nvGrpSpPr>
              <p:grpSpPr bwMode="auto">
                <a:xfrm>
                  <a:off x="7243" y="2660"/>
                  <a:ext cx="1800" cy="1134"/>
                  <a:chOff x="7200" y="2660"/>
                  <a:chExt cx="1800" cy="1134"/>
                </a:xfrm>
              </p:grpSpPr>
              <p:sp>
                <p:nvSpPr>
                  <p:cNvPr id="3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8100" y="2660"/>
                    <a:ext cx="0" cy="1134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7200" y="3780"/>
                    <a:ext cx="1800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596850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例：汉诺塔问题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柱只有一个盘子的情况：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柱</a:t>
            </a:r>
            <a:r>
              <a:rPr kumimoji="1" lang="zh-CN" altLang="en-US" sz="2400" dirty="0" smtClean="0">
                <a:sym typeface="Symbol" pitchFamily="18" charset="2"/>
              </a:rPr>
              <a:t>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柱；</a:t>
            </a:r>
          </a:p>
          <a:p>
            <a:pPr algn="just"/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柱有两个盘子的情况：小盘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柱</a:t>
            </a:r>
            <a:r>
              <a:rPr kumimoji="1" lang="zh-CN" altLang="en-US" sz="2400" dirty="0" smtClean="0">
                <a:sym typeface="Symbol" pitchFamily="18" charset="2"/>
              </a:rPr>
              <a:t></a:t>
            </a:r>
            <a:r>
              <a:rPr kumimoji="1" lang="en-US" altLang="zh-CN" sz="2400" dirty="0" smtClean="0"/>
              <a:t>B</a:t>
            </a:r>
            <a:r>
              <a:rPr kumimoji="1" lang="zh-CN" altLang="en-US" sz="2400" dirty="0" smtClean="0"/>
              <a:t>柱，大盘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柱</a:t>
            </a:r>
            <a:r>
              <a:rPr kumimoji="1" lang="zh-CN" altLang="en-US" sz="2400" dirty="0" smtClean="0">
                <a:sym typeface="Symbol" pitchFamily="18" charset="2"/>
              </a:rPr>
              <a:t>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柱，小盘</a:t>
            </a:r>
            <a:r>
              <a:rPr kumimoji="1" lang="en-US" altLang="zh-CN" sz="2400" dirty="0" smtClean="0"/>
              <a:t>B</a:t>
            </a:r>
            <a:r>
              <a:rPr kumimoji="1" lang="zh-CN" altLang="en-US" sz="2400" dirty="0" smtClean="0"/>
              <a:t>柱</a:t>
            </a:r>
            <a:r>
              <a:rPr kumimoji="1" lang="zh-CN" altLang="en-US" sz="2400" dirty="0" smtClean="0">
                <a:sym typeface="Symbol" pitchFamily="18" charset="2"/>
              </a:rPr>
              <a:t>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柱。</a:t>
            </a:r>
          </a:p>
          <a:p>
            <a:pPr algn="just"/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柱有</a:t>
            </a:r>
            <a:r>
              <a:rPr kumimoji="1" lang="en-US" altLang="zh-CN" sz="2400" dirty="0" smtClean="0"/>
              <a:t>n</a:t>
            </a:r>
            <a:r>
              <a:rPr kumimoji="1" lang="zh-CN" altLang="en-US" sz="2400" dirty="0" smtClean="0"/>
              <a:t>个盘子的情况：将此问题看成上面</a:t>
            </a:r>
            <a:r>
              <a:rPr kumimoji="1" lang="en-US" altLang="zh-CN" sz="2400" dirty="0" smtClean="0"/>
              <a:t>n-1</a:t>
            </a:r>
            <a:r>
              <a:rPr kumimoji="1" lang="zh-CN" altLang="en-US" sz="2400" dirty="0" smtClean="0"/>
              <a:t>个盘子和最下面第</a:t>
            </a:r>
            <a:r>
              <a:rPr kumimoji="1" lang="en-US" altLang="zh-CN" sz="2400" dirty="0" smtClean="0"/>
              <a:t>n</a:t>
            </a:r>
            <a:r>
              <a:rPr kumimoji="1" lang="zh-CN" altLang="en-US" sz="2400" dirty="0" smtClean="0"/>
              <a:t>个盘子的情况。</a:t>
            </a:r>
            <a:r>
              <a:rPr kumimoji="1" lang="en-US" altLang="zh-CN" sz="2400" dirty="0" smtClean="0"/>
              <a:t>n-1</a:t>
            </a:r>
            <a:r>
              <a:rPr kumimoji="1" lang="zh-CN" altLang="en-US" sz="2400" dirty="0" smtClean="0"/>
              <a:t>个盘子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柱</a:t>
            </a:r>
            <a:r>
              <a:rPr kumimoji="1" lang="zh-CN" altLang="en-US" sz="2400" dirty="0" smtClean="0">
                <a:sym typeface="Symbol" pitchFamily="18" charset="2"/>
              </a:rPr>
              <a:t></a:t>
            </a:r>
            <a:r>
              <a:rPr kumimoji="1" lang="en-US" altLang="zh-CN" sz="2400" dirty="0" smtClean="0"/>
              <a:t>B</a:t>
            </a:r>
            <a:r>
              <a:rPr kumimoji="1" lang="zh-CN" altLang="en-US" sz="2400" dirty="0" smtClean="0"/>
              <a:t>柱，第</a:t>
            </a:r>
            <a:r>
              <a:rPr kumimoji="1" lang="en-US" altLang="zh-CN" sz="2400" dirty="0" smtClean="0"/>
              <a:t>n</a:t>
            </a:r>
            <a:r>
              <a:rPr kumimoji="1" lang="zh-CN" altLang="en-US" sz="2400" dirty="0" smtClean="0"/>
              <a:t>个盘子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柱</a:t>
            </a:r>
            <a:r>
              <a:rPr kumimoji="1" lang="zh-CN" altLang="en-US" sz="2400" dirty="0" smtClean="0">
                <a:sym typeface="Symbol" pitchFamily="18" charset="2"/>
              </a:rPr>
              <a:t>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柱，</a:t>
            </a:r>
            <a:r>
              <a:rPr kumimoji="1" lang="en-US" altLang="zh-CN" sz="2400" dirty="0" smtClean="0"/>
              <a:t>n-1</a:t>
            </a:r>
            <a:r>
              <a:rPr kumimoji="1" lang="zh-CN" altLang="en-US" sz="2400" dirty="0" smtClean="0"/>
              <a:t>个盘子</a:t>
            </a:r>
            <a:r>
              <a:rPr kumimoji="1" lang="en-US" altLang="zh-CN" sz="2400" dirty="0" smtClean="0"/>
              <a:t>B</a:t>
            </a:r>
            <a:r>
              <a:rPr kumimoji="1" lang="zh-CN" altLang="en-US" sz="2400" dirty="0" smtClean="0"/>
              <a:t>柱</a:t>
            </a:r>
            <a:r>
              <a:rPr kumimoji="1" lang="zh-CN" altLang="en-US" sz="2400" dirty="0" smtClean="0">
                <a:sym typeface="Symbol" pitchFamily="18" charset="2"/>
              </a:rPr>
              <a:t>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柱。问题转化成搬动</a:t>
            </a:r>
            <a:r>
              <a:rPr kumimoji="1" lang="en-US" altLang="zh-CN" sz="2400" dirty="0" smtClean="0"/>
              <a:t>n-1</a:t>
            </a:r>
            <a:r>
              <a:rPr kumimoji="1" lang="zh-CN" altLang="en-US" sz="2400" dirty="0" smtClean="0"/>
              <a:t>个盘子的问题，同样，将</a:t>
            </a:r>
            <a:r>
              <a:rPr kumimoji="1" lang="en-US" altLang="zh-CN" sz="2400" dirty="0" smtClean="0"/>
              <a:t>n-1</a:t>
            </a:r>
            <a:r>
              <a:rPr kumimoji="1" lang="zh-CN" altLang="en-US" sz="2400" dirty="0" smtClean="0"/>
              <a:t>个盘子看成上面</a:t>
            </a:r>
            <a:r>
              <a:rPr kumimoji="1" lang="en-US" altLang="zh-CN" sz="2400" dirty="0" smtClean="0"/>
              <a:t>n-2</a:t>
            </a:r>
            <a:r>
              <a:rPr kumimoji="1" lang="zh-CN" altLang="en-US" sz="2400" dirty="0" smtClean="0"/>
              <a:t>个盘子和下面第</a:t>
            </a:r>
            <a:r>
              <a:rPr kumimoji="1" lang="en-US" altLang="zh-CN" sz="2400" dirty="0" smtClean="0"/>
              <a:t>n-1</a:t>
            </a:r>
            <a:r>
              <a:rPr kumimoji="1" lang="zh-CN" altLang="en-US" sz="2400" dirty="0" smtClean="0"/>
              <a:t>个盘子的情况，进一步转化为搬动</a:t>
            </a:r>
            <a:r>
              <a:rPr kumimoji="1" lang="en-US" altLang="zh-CN" sz="2400" dirty="0" smtClean="0"/>
              <a:t>n-2</a:t>
            </a:r>
            <a:r>
              <a:rPr kumimoji="1" lang="zh-CN" altLang="en-US" sz="2400" dirty="0" smtClean="0"/>
              <a:t>个盘子的问题，</a:t>
            </a:r>
            <a:r>
              <a:rPr kumimoji="1" lang="en-US" altLang="zh-CN" sz="2400" dirty="0" smtClean="0"/>
              <a:t>……</a:t>
            </a:r>
            <a:r>
              <a:rPr kumimoji="1" lang="zh-CN" altLang="en-US" sz="2400" dirty="0" smtClean="0"/>
              <a:t>，类推下去，一直到最后成为搬动一个盘子的问题。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3527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自定义函数的三部曲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407172"/>
              </p:ext>
            </p:extLst>
          </p:nvPr>
        </p:nvGraphicFramePr>
        <p:xfrm>
          <a:off x="982133" y="1676400"/>
          <a:ext cx="7704667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326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例：汉诺塔问题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、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n-1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个盘子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柱</a:t>
            </a:r>
            <a:r>
              <a:rPr kumimoji="1" lang="zh-CN" altLang="en-US" sz="2400" dirty="0" smtClean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柱，借助于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柱；</a:t>
            </a:r>
          </a:p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、第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n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个盘子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柱</a:t>
            </a:r>
            <a:r>
              <a:rPr kumimoji="1" lang="zh-CN" altLang="en-US" sz="2400" dirty="0" smtClean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柱；</a:t>
            </a:r>
          </a:p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、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n-1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个盘子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柱</a:t>
            </a:r>
            <a:r>
              <a:rPr kumimoji="1" lang="zh-CN" altLang="en-US" sz="2400" dirty="0" smtClean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柱，借助于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柱；</a:t>
            </a:r>
          </a:p>
          <a:p>
            <a:r>
              <a:rPr kumimoji="1" lang="zh-CN" altLang="en-US" sz="2400" dirty="0" smtClean="0">
                <a:solidFill>
                  <a:srgbClr val="000000"/>
                </a:solidFill>
              </a:rPr>
              <a:t>其中步骤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和步骤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继续递归下去，直至搬动一个盘子为止。由此，可以定义两个函数，一个是递归函数，命名为</a:t>
            </a:r>
            <a:r>
              <a:rPr kumimoji="1" lang="en-US" altLang="zh-CN" sz="2400" dirty="0" err="1" smtClean="0">
                <a:solidFill>
                  <a:srgbClr val="000000"/>
                </a:solidFill>
              </a:rPr>
              <a:t>hanoi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(int n, char source, char temp, char target)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，实现将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n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个盘子从源柱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source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借助中间柱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temp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搬到目标柱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target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；另一个命名为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move(char source, char target)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，用来输出搬动一个盘子的提示信息。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81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0"/>
            <a:ext cx="7704667" cy="6413500"/>
          </a:xfrm>
        </p:spPr>
        <p:txBody>
          <a:bodyPr>
            <a:noAutofit/>
          </a:bodyPr>
          <a:lstStyle/>
          <a:p>
            <a:pPr>
              <a:buNone/>
            </a:pPr>
            <a:r>
              <a:rPr kumimoji="1" lang="en-US" altLang="zh-CN" sz="2000" b="1" dirty="0" smtClean="0"/>
              <a:t>	</a:t>
            </a:r>
            <a:r>
              <a:rPr kumimoji="1" lang="en-US" altLang="zh-CN" sz="2000" b="1" dirty="0" smtClean="0">
                <a:solidFill>
                  <a:srgbClr val="0000FF"/>
                </a:solidFill>
              </a:rPr>
              <a:t>void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 move(</a:t>
            </a:r>
            <a:r>
              <a:rPr kumimoji="1" lang="en-US" altLang="zh-CN" sz="2000" b="1" dirty="0" smtClean="0">
                <a:solidFill>
                  <a:srgbClr val="0000FF"/>
                </a:solidFill>
              </a:rPr>
              <a:t>char</a:t>
            </a:r>
            <a:r>
              <a:rPr kumimoji="1" lang="en-US" altLang="zh-CN" sz="2000" b="1" dirty="0" smtClean="0"/>
              <a:t> 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source,</a:t>
            </a:r>
            <a:r>
              <a:rPr kumimoji="1" lang="en-US" altLang="zh-CN" sz="2000" b="1" dirty="0" err="1" smtClean="0">
                <a:solidFill>
                  <a:srgbClr val="0000FF"/>
                </a:solidFill>
              </a:rPr>
              <a:t>char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 target){</a:t>
            </a:r>
          </a:p>
          <a:p>
            <a:pPr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		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&lt;&lt;source&lt;&lt;"-&gt;"&lt;&lt;target&lt;&lt;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;}</a:t>
            </a:r>
          </a:p>
          <a:p>
            <a:pPr>
              <a:buNone/>
            </a:pPr>
            <a:r>
              <a:rPr kumimoji="1" lang="en-US" altLang="zh-CN" sz="2000" b="1" dirty="0" smtClean="0"/>
              <a:t>	</a:t>
            </a:r>
            <a:r>
              <a:rPr kumimoji="1" lang="en-US" altLang="zh-CN" sz="2000" b="1" dirty="0" smtClean="0">
                <a:solidFill>
                  <a:srgbClr val="0000FF"/>
                </a:solidFill>
              </a:rPr>
              <a:t>void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hanoi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sz="2000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n,</a:t>
            </a:r>
            <a:r>
              <a:rPr kumimoji="1" lang="en-US" altLang="zh-CN" sz="2000" b="1" dirty="0" err="1" smtClean="0">
                <a:solidFill>
                  <a:srgbClr val="0000FF"/>
                </a:solidFill>
              </a:rPr>
              <a:t>char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source,</a:t>
            </a:r>
            <a:r>
              <a:rPr kumimoji="1" lang="en-US" altLang="zh-CN" sz="2000" b="1" dirty="0" err="1" smtClean="0">
                <a:solidFill>
                  <a:srgbClr val="0000FF"/>
                </a:solidFill>
              </a:rPr>
              <a:t>char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temp,</a:t>
            </a:r>
            <a:r>
              <a:rPr kumimoji="1" lang="en-US" altLang="zh-CN" sz="2000" b="1" dirty="0" err="1" smtClean="0">
                <a:solidFill>
                  <a:srgbClr val="0000FF"/>
                </a:solidFill>
              </a:rPr>
              <a:t>char</a:t>
            </a:r>
            <a:r>
              <a:rPr kumimoji="1" lang="en-US" altLang="zh-CN" sz="2000" b="1" dirty="0" smtClean="0"/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target){</a:t>
            </a:r>
          </a:p>
          <a:p>
            <a:pPr>
              <a:buNone/>
            </a:pPr>
            <a:r>
              <a:rPr kumimoji="1" lang="en-US" altLang="zh-CN" sz="2000" b="1" dirty="0" smtClean="0">
                <a:solidFill>
                  <a:srgbClr val="0000FF"/>
                </a:solidFill>
              </a:rPr>
              <a:t>	   if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(n==1)  move(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source,target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);</a:t>
            </a:r>
          </a:p>
          <a:p>
            <a:pPr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	  </a:t>
            </a:r>
            <a:r>
              <a:rPr kumimoji="1" lang="en-US" altLang="zh-CN" sz="2000" b="1" dirty="0" smtClean="0">
                <a:solidFill>
                  <a:srgbClr val="0000FF"/>
                </a:solidFill>
              </a:rPr>
              <a:t>else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{</a:t>
            </a:r>
          </a:p>
          <a:p>
            <a:pPr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		</a:t>
            </a:r>
            <a:r>
              <a:rPr kumimoji="1" lang="en-US" altLang="zh-CN" sz="2000" b="1" dirty="0" err="1" smtClean="0">
                <a:solidFill>
                  <a:srgbClr val="CC3300"/>
                </a:solidFill>
              </a:rPr>
              <a:t>hanoi</a:t>
            </a:r>
            <a:r>
              <a:rPr kumimoji="1" lang="en-US" altLang="zh-CN" sz="2000" b="1" dirty="0" smtClean="0">
                <a:solidFill>
                  <a:srgbClr val="CC3300"/>
                </a:solidFill>
              </a:rPr>
              <a:t>(n-1,source,target,temp); </a:t>
            </a:r>
            <a:r>
              <a:rPr kumimoji="1" lang="en-US" altLang="zh-CN" sz="20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将</a:t>
            </a:r>
            <a:r>
              <a:rPr kumimoji="1" lang="en-US" altLang="zh-CN" sz="2000" b="1" dirty="0" smtClean="0">
                <a:solidFill>
                  <a:srgbClr val="006600"/>
                </a:solidFill>
              </a:rPr>
              <a:t>n-1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个盘子搬到中间柱</a:t>
            </a:r>
          </a:p>
          <a:p>
            <a:pPr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	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   </a:t>
            </a:r>
            <a:r>
              <a:rPr kumimoji="1" lang="en-US" altLang="zh-CN" sz="2000" b="1" dirty="0" smtClean="0">
                <a:solidFill>
                  <a:srgbClr val="CC3300"/>
                </a:solidFill>
              </a:rPr>
              <a:t>move(</a:t>
            </a:r>
            <a:r>
              <a:rPr kumimoji="1" lang="en-US" altLang="zh-CN" sz="2000" b="1" dirty="0" err="1" smtClean="0">
                <a:solidFill>
                  <a:srgbClr val="CC3300"/>
                </a:solidFill>
              </a:rPr>
              <a:t>source,target</a:t>
            </a:r>
            <a:r>
              <a:rPr kumimoji="1" lang="en-US" altLang="zh-CN" sz="2000" b="1" dirty="0" smtClean="0">
                <a:solidFill>
                  <a:srgbClr val="CC3300"/>
                </a:solidFill>
              </a:rPr>
              <a:t>);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将最后一个盘子搬到目标柱</a:t>
            </a:r>
          </a:p>
          <a:p>
            <a:pPr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	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sz="2000" b="1" dirty="0" err="1" smtClean="0">
                <a:solidFill>
                  <a:srgbClr val="CC3300"/>
                </a:solidFill>
              </a:rPr>
              <a:t>hanoi</a:t>
            </a:r>
            <a:r>
              <a:rPr kumimoji="1" lang="en-US" altLang="zh-CN" sz="2000" b="1" dirty="0" smtClean="0">
                <a:solidFill>
                  <a:srgbClr val="CC3300"/>
                </a:solidFill>
              </a:rPr>
              <a:t>(n-1,temp,source,target);  </a:t>
            </a:r>
            <a:r>
              <a:rPr kumimoji="1" lang="en-US" altLang="zh-CN" sz="20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将</a:t>
            </a:r>
            <a:r>
              <a:rPr kumimoji="1" lang="en-US" altLang="zh-CN" sz="2000" b="1" dirty="0" smtClean="0">
                <a:solidFill>
                  <a:srgbClr val="006600"/>
                </a:solidFill>
              </a:rPr>
              <a:t>n-1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个盘子搬到目标柱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   </a:t>
            </a:r>
            <a:endParaRPr kumimoji="1" lang="en-US" altLang="zh-CN" sz="20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		}}</a:t>
            </a:r>
            <a:endParaRPr kumimoji="1" lang="zh-CN" altLang="en-US" sz="2000" b="1" dirty="0" smtClean="0">
              <a:solidFill>
                <a:srgbClr val="000000"/>
              </a:solidFill>
            </a:endParaRPr>
          </a:p>
          <a:p>
            <a:pPr algn="just">
              <a:buNone/>
            </a:pPr>
            <a:r>
              <a:rPr kumimoji="1" lang="en-US" altLang="zh-CN" sz="2000" b="1" dirty="0" smtClean="0"/>
              <a:t>	</a:t>
            </a:r>
            <a:r>
              <a:rPr kumimoji="1" lang="en-US" altLang="zh-CN" sz="2000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 main(){</a:t>
            </a:r>
          </a:p>
          <a:p>
            <a:pPr algn="just"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		</a:t>
            </a:r>
            <a:r>
              <a:rPr kumimoji="1" lang="en-US" altLang="zh-CN" sz="2000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 n;	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&lt;&lt;"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输入盘子数：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"&lt;&lt;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;</a:t>
            </a:r>
          </a:p>
          <a:p>
            <a:pPr algn="just"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		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cin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&gt;&gt;n;</a:t>
            </a:r>
          </a:p>
          <a:p>
            <a:pPr algn="just"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		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hanoi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n,'A','B','C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');</a:t>
            </a:r>
          </a:p>
          <a:p>
            <a:pPr algn="just"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		</a:t>
            </a:r>
            <a:r>
              <a:rPr kumimoji="1" lang="en-US" altLang="zh-CN" sz="2000" b="1" dirty="0" smtClean="0">
                <a:solidFill>
                  <a:srgbClr val="0000FF"/>
                </a:solidFill>
              </a:rPr>
              <a:t>return 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0;}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3910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例：递归算法求解公约数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cgd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x,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y)</a:t>
            </a:r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x%y</a:t>
            </a:r>
            <a:r>
              <a:rPr lang="en-US" altLang="zh-CN" b="1" dirty="0" smtClean="0"/>
              <a:t>==0)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return</a:t>
            </a:r>
            <a:r>
              <a:rPr lang="en-US" altLang="zh-CN" b="1" dirty="0" smtClean="0"/>
              <a:t> y;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return </a:t>
            </a:r>
            <a:r>
              <a:rPr lang="en-US" altLang="zh-CN" b="1" dirty="0" err="1" smtClean="0"/>
              <a:t>cgd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y,x%y</a:t>
            </a:r>
            <a:r>
              <a:rPr lang="en-US" altLang="zh-CN" b="1" dirty="0" smtClean="0"/>
              <a:t>);</a:t>
            </a:r>
          </a:p>
          <a:p>
            <a:pPr>
              <a:buNone/>
            </a:pPr>
            <a:r>
              <a:rPr lang="en-US" altLang="zh-CN" b="1" dirty="0" smtClean="0"/>
              <a:t>	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27316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递推算法和递归函数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一般情况下，递推算法都可以改造为递归函数来完成，如求解费波纳切数列或求解公约数。反之则未必可行。</a:t>
            </a:r>
            <a:endParaRPr lang="en-US" altLang="zh-CN" dirty="0" smtClean="0"/>
          </a:p>
          <a:p>
            <a:r>
              <a:rPr lang="zh-CN" altLang="en-US" dirty="0" smtClean="0"/>
              <a:t>递推算法效率极高，但可读性较差；递归函数可读性一般都很好，但运行效率很差。</a:t>
            </a:r>
            <a:endParaRPr lang="en-US" altLang="zh-CN" dirty="0" smtClean="0"/>
          </a:p>
          <a:p>
            <a:r>
              <a:rPr lang="zh-CN" altLang="en-US" dirty="0" smtClean="0"/>
              <a:t>在实际工程应用中，尽量避免使用递归的办法。参考：丰田公司的教训</a:t>
            </a:r>
            <a:r>
              <a:rPr lang="en-US" altLang="zh-CN" dirty="0" smtClean="0">
                <a:hlinkClick r:id="rId2"/>
              </a:rPr>
              <a:t>http://www.xcar.com.cn/bbs/viewthread.php?tid=19640112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808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函数的其它特性：重载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函数的重载是指一组函数，它们名字相同而参数不同（个数或类型不同）。</a:t>
            </a:r>
            <a:endParaRPr lang="en-US" altLang="zh-CN" dirty="0" smtClean="0"/>
          </a:p>
          <a:p>
            <a:r>
              <a:rPr lang="zh-CN" altLang="en-US" dirty="0" smtClean="0"/>
              <a:t>重载是类的实现当中的必备功能，也是编写参数化和大规模程序的基本要求。</a:t>
            </a:r>
            <a:endParaRPr lang="en-US" altLang="zh-CN" dirty="0" smtClean="0"/>
          </a:p>
          <a:p>
            <a:r>
              <a:rPr lang="zh-CN" altLang="en-US" dirty="0" smtClean="0"/>
              <a:t>仅返回类型不同，不能构成重载。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008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重载问题的示例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考虑如下的三个函数声明：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int</a:t>
            </a:r>
            <a:r>
              <a:rPr lang="en-US" altLang="zh-CN" dirty="0" smtClean="0">
                <a:solidFill>
                  <a:srgbClr val="000000"/>
                </a:solidFill>
              </a:rPr>
              <a:t> sum(</a:t>
            </a:r>
            <a:r>
              <a:rPr lang="en-US" altLang="zh-CN" dirty="0" smtClean="0"/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</a:rPr>
              <a:t>a,</a:t>
            </a:r>
            <a:r>
              <a:rPr lang="en-US" altLang="zh-CN" dirty="0" err="1" smtClean="0"/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b);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altLang="zh-CN" dirty="0" smtClean="0"/>
              <a:t>	double</a:t>
            </a:r>
            <a:r>
              <a:rPr lang="en-US" altLang="zh-CN" dirty="0" smtClean="0">
                <a:solidFill>
                  <a:srgbClr val="000000"/>
                </a:solidFill>
              </a:rPr>
              <a:t> sum(</a:t>
            </a:r>
            <a:r>
              <a:rPr lang="en-US" altLang="zh-CN" dirty="0" smtClean="0"/>
              <a:t>double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</a:rPr>
              <a:t>a,</a:t>
            </a:r>
            <a:r>
              <a:rPr lang="en-US" altLang="zh-CN" dirty="0" err="1" smtClean="0"/>
              <a:t>double</a:t>
            </a:r>
            <a:r>
              <a:rPr lang="en-US" altLang="zh-CN" dirty="0" smtClean="0">
                <a:solidFill>
                  <a:srgbClr val="000000"/>
                </a:solidFill>
              </a:rPr>
              <a:t> b);</a:t>
            </a:r>
          </a:p>
          <a:p>
            <a:pPr>
              <a:buNone/>
            </a:pPr>
            <a:r>
              <a:rPr lang="en-US" altLang="zh-CN" dirty="0" smtClean="0"/>
              <a:t>	float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/>
              <a:t>sum(float </a:t>
            </a:r>
            <a:r>
              <a:rPr lang="en-US" altLang="zh-CN" dirty="0" err="1" smtClean="0">
                <a:solidFill>
                  <a:srgbClr val="000000"/>
                </a:solidFill>
              </a:rPr>
              <a:t>a,</a:t>
            </a:r>
            <a:r>
              <a:rPr lang="en-US" altLang="zh-CN" dirty="0" err="1" smtClean="0"/>
              <a:t>float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</a:rPr>
              <a:t>b,</a:t>
            </a:r>
            <a:r>
              <a:rPr lang="en-US" altLang="zh-CN" dirty="0" err="1" smtClean="0"/>
              <a:t>float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c);</a:t>
            </a:r>
            <a:endParaRPr lang="en-US" altLang="zh-CN" dirty="0" smtClean="0"/>
          </a:p>
          <a:p>
            <a:r>
              <a:rPr lang="zh-CN" altLang="en-US" dirty="0" smtClean="0"/>
              <a:t>分析：这三个函数功能相近，所以取了同样的名字；但它们各自的参数不同，这样系统才能决定匹配哪个函数去运行。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894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函数重载的匹配规则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6600"/>
                </a:solidFill>
              </a:rPr>
              <a:t> 当某个函数中调用到重载函数时，编译器会根据实参的类型去对应地调用相应的函数。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	</a:t>
            </a:r>
            <a:r>
              <a:rPr lang="zh-CN" altLang="en-US" dirty="0" smtClean="0">
                <a:solidFill>
                  <a:srgbClr val="006600"/>
                </a:solidFill>
              </a:rPr>
              <a:t>匹配过程按如下步骤进行：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	1</a:t>
            </a:r>
            <a:r>
              <a:rPr lang="zh-CN" altLang="en-US" dirty="0" smtClean="0">
                <a:solidFill>
                  <a:srgbClr val="CC3300"/>
                </a:solidFill>
              </a:rPr>
              <a:t>、如果有严格匹配的函数，就调用该函数；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	2</a:t>
            </a:r>
            <a:r>
              <a:rPr lang="zh-CN" altLang="en-US" dirty="0" smtClean="0">
                <a:solidFill>
                  <a:srgbClr val="CC3300"/>
                </a:solidFill>
              </a:rPr>
              <a:t>、如果个数相同，类型不同则进行转换，转换时尽量按照类型精度升档进行（</a:t>
            </a:r>
            <a:r>
              <a:rPr lang="en-US" altLang="zh-CN" dirty="0" smtClean="0">
                <a:solidFill>
                  <a:srgbClr val="CC3300"/>
                </a:solidFill>
              </a:rPr>
              <a:t>*</a:t>
            </a:r>
            <a:r>
              <a:rPr lang="zh-CN" altLang="en-US" dirty="0" smtClean="0">
                <a:solidFill>
                  <a:srgbClr val="CC3300"/>
                </a:solidFill>
              </a:rPr>
              <a:t>）。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	3</a:t>
            </a:r>
            <a:r>
              <a:rPr lang="zh-CN" altLang="en-US" dirty="0" smtClean="0">
                <a:solidFill>
                  <a:srgbClr val="CC3300"/>
                </a:solidFill>
              </a:rPr>
              <a:t>、通过用户定义的转换寻求匹配。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5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函数重载的匹配选择</a:t>
            </a:r>
            <a:r>
              <a:rPr lang="en-US" altLang="zh-CN" dirty="0" smtClean="0"/>
              <a:t>(*)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altLang="zh-CN" sz="2400" b="1" dirty="0" smtClean="0"/>
              <a:t>double sum(double x,double y)</a:t>
            </a:r>
          </a:p>
          <a:p>
            <a:pPr>
              <a:buNone/>
            </a:pPr>
            <a:r>
              <a:rPr lang="fr-FR" altLang="zh-CN" sz="2400" b="1" dirty="0" smtClean="0"/>
              <a:t>	{</a:t>
            </a:r>
          </a:p>
          <a:p>
            <a:pPr>
              <a:buNone/>
            </a:pPr>
            <a:r>
              <a:rPr lang="fr-FR" altLang="zh-CN" sz="2400" b="1" dirty="0" smtClean="0"/>
              <a:t>		cout&lt;&lt;"d</a:t>
            </a:r>
            <a:r>
              <a:rPr lang="en-US" altLang="zh-CN" sz="2400" b="1" dirty="0" err="1" smtClean="0"/>
              <a:t>ouble</a:t>
            </a:r>
            <a:r>
              <a:rPr lang="fr-FR" altLang="zh-CN" sz="2400" b="1" dirty="0" smtClean="0"/>
              <a:t>";</a:t>
            </a:r>
          </a:p>
          <a:p>
            <a:pPr>
              <a:buNone/>
            </a:pPr>
            <a:r>
              <a:rPr lang="fr-FR" altLang="zh-CN" sz="2400" b="1" dirty="0" smtClean="0"/>
              <a:t>		return x+y;</a:t>
            </a:r>
          </a:p>
          <a:p>
            <a:pPr>
              <a:buNone/>
            </a:pPr>
            <a:r>
              <a:rPr lang="fr-FR" altLang="zh-CN" sz="2400" b="1" dirty="0" smtClean="0"/>
              <a:t>	}</a:t>
            </a:r>
          </a:p>
          <a:p>
            <a:r>
              <a:rPr lang="fr-FR" altLang="zh-CN" sz="2400" b="1" dirty="0" smtClean="0"/>
              <a:t>int sum(int x,int y)</a:t>
            </a:r>
          </a:p>
          <a:p>
            <a:pPr>
              <a:buNone/>
            </a:pPr>
            <a:r>
              <a:rPr lang="fr-FR" altLang="zh-CN" sz="2400" b="1" dirty="0" smtClean="0"/>
              <a:t>	{</a:t>
            </a:r>
          </a:p>
          <a:p>
            <a:pPr>
              <a:buNone/>
            </a:pPr>
            <a:r>
              <a:rPr lang="fr-FR" altLang="zh-CN" sz="2400" b="1" dirty="0" smtClean="0"/>
              <a:t>		cout&lt;&lt;"int";</a:t>
            </a:r>
          </a:p>
          <a:p>
            <a:pPr>
              <a:buNone/>
            </a:pPr>
            <a:r>
              <a:rPr lang="fr-FR" altLang="zh-CN" sz="2400" b="1" dirty="0" smtClean="0"/>
              <a:t>		return x+y;</a:t>
            </a:r>
          </a:p>
          <a:p>
            <a:pPr>
              <a:buNone/>
            </a:pPr>
            <a:r>
              <a:rPr lang="fr-FR" altLang="zh-CN" sz="2400" b="1" dirty="0" smtClean="0"/>
              <a:t>	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44405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函数重载的匹配选择</a:t>
            </a:r>
            <a:r>
              <a:rPr lang="en-US" altLang="zh-CN" dirty="0" smtClean="0"/>
              <a:t>(*)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&lt;&lt;sum(1.1f,2.2f);  //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double</a:t>
            </a:r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&lt;&lt;sum(1.1,2.2);  //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double</a:t>
            </a:r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&lt;&lt;sum(1,2);  //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int</a:t>
            </a:r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&lt;&lt;sum('</a:t>
            </a:r>
            <a:r>
              <a:rPr lang="en-US" altLang="zh-CN" dirty="0" err="1" smtClean="0"/>
              <a:t>a','b</a:t>
            </a:r>
            <a:r>
              <a:rPr lang="en-US" altLang="zh-CN" dirty="0" smtClean="0"/>
              <a:t>');//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int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670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函数的其它特性</a:t>
            </a:r>
            <a:r>
              <a:rPr lang="zh-CN" altLang="en-US" dirty="0"/>
              <a:t>：缺省参数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3300"/>
                </a:solidFill>
              </a:rPr>
              <a:t>缺省参数指在定义函数时为形参指定缺省值（默认值）</a:t>
            </a:r>
            <a:r>
              <a:rPr lang="zh-CN" altLang="en-US" dirty="0" smtClean="0">
                <a:solidFill>
                  <a:srgbClr val="003300"/>
                </a:solidFill>
              </a:rPr>
              <a:t>。</a:t>
            </a:r>
            <a:endParaRPr lang="en-US" altLang="zh-CN" dirty="0" smtClean="0">
              <a:solidFill>
                <a:srgbClr val="003300"/>
              </a:solidFill>
            </a:endParaRPr>
          </a:p>
          <a:p>
            <a:r>
              <a:rPr lang="zh-CN" altLang="en-US" dirty="0" smtClean="0">
                <a:solidFill>
                  <a:srgbClr val="003300"/>
                </a:solidFill>
              </a:rPr>
              <a:t>这样的函数在调用时，对于缺省参数，可以给出实参值，也可以不给出参数值。</a:t>
            </a:r>
            <a:endParaRPr lang="en-US" altLang="zh-CN" dirty="0" smtClean="0">
              <a:solidFill>
                <a:srgbClr val="003300"/>
              </a:solidFill>
            </a:endParaRPr>
          </a:p>
          <a:p>
            <a:r>
              <a:rPr lang="zh-CN" altLang="en-US" dirty="0" smtClean="0">
                <a:solidFill>
                  <a:srgbClr val="003300"/>
                </a:solidFill>
              </a:rPr>
              <a:t>如果给出实参，将实参传递给形参进行调用，如果不给出实参，则按缺省值进行调用。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552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第一个自定义函数</a:t>
            </a:r>
            <a:r>
              <a:rPr lang="en-US" altLang="zh-CN" dirty="0" smtClean="0"/>
              <a:t>max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函数功能：求两个整数当中较大的数。</a:t>
            </a:r>
            <a:endParaRPr lang="en-US" altLang="zh-CN" dirty="0" smtClean="0"/>
          </a:p>
          <a:p>
            <a:r>
              <a:rPr lang="zh-CN" altLang="en-US" dirty="0" smtClean="0"/>
              <a:t>函数逻辑：使用判断语句即可。</a:t>
            </a:r>
            <a:endParaRPr lang="en-US" altLang="zh-CN" dirty="0" smtClean="0"/>
          </a:p>
          <a:p>
            <a:r>
              <a:rPr lang="zh-CN" altLang="en-US" dirty="0" smtClean="0"/>
              <a:t>参数分析：需要两个参数，都是整数类型。</a:t>
            </a:r>
            <a:endParaRPr lang="en-US" altLang="zh-CN" dirty="0" smtClean="0"/>
          </a:p>
          <a:p>
            <a:r>
              <a:rPr lang="zh-CN" altLang="en-US" dirty="0" smtClean="0"/>
              <a:t>返回值分析：结果返回一个整数。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155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例：函数的缺省参数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kumimoji="1" lang="en-US" altLang="zh-CN" b="1" dirty="0" smtClean="0"/>
              <a:t>	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void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delay(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loops=5){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6600"/>
                </a:solidFill>
              </a:rPr>
              <a:t>	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延时函数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,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默认延时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5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个时间单位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for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(; loops&gt;0; loops--); 	}</a:t>
            </a:r>
          </a:p>
          <a:p>
            <a:pPr algn="just">
              <a:buNone/>
            </a:pPr>
            <a:r>
              <a:rPr kumimoji="1" lang="en-US" altLang="zh-CN" b="1" dirty="0" smtClean="0"/>
              <a:t>	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int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main(){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	delay(3);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&lt;&lt;“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延时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3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个时间单位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"&lt;&lt;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	delay();	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等同于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delay(5)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&lt;&lt;“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延时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5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个时间单位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"&lt;&lt;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  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0;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}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1741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缺省参数的注意事项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缺省参数可以有多个，但所有缺省参数必须放在参数表的右侧，即先定义所有的非缺省参数，再定义缺省参数。这是因为在函数调用时，</a:t>
            </a:r>
            <a:r>
              <a:rPr lang="zh-CN" altLang="en-US" dirty="0" smtClean="0">
                <a:solidFill>
                  <a:srgbClr val="CC3300"/>
                </a:solidFill>
              </a:rPr>
              <a:t>参数自左向右逐个匹配</a:t>
            </a:r>
            <a:r>
              <a:rPr lang="zh-CN" altLang="en-US" dirty="0" smtClean="0"/>
              <a:t>，当实参和形参个数不一致时只有这样才不会产生二义性。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C3300"/>
                </a:solidFill>
              </a:rPr>
              <a:t>在同一个作用域中一个参数只能被指定一次缺省值</a:t>
            </a:r>
            <a:r>
              <a:rPr lang="zh-CN" altLang="zh-CN" dirty="0" smtClean="0">
                <a:solidFill>
                  <a:srgbClr val="CC3300"/>
                </a:solidFill>
              </a:rPr>
              <a:t>。</a:t>
            </a:r>
            <a:r>
              <a:rPr lang="zh-CN" altLang="en-US" dirty="0" smtClean="0">
                <a:solidFill>
                  <a:srgbClr val="CC3300"/>
                </a:solidFill>
              </a:rPr>
              <a:t>如果同时存在声明和定义，则缺省值只能写在声明当中（定义时不能再写，即使一样也不行）</a:t>
            </a:r>
            <a:r>
              <a:rPr lang="zh-CN" altLang="en-US" dirty="0">
                <a:solidFill>
                  <a:srgbClr val="CC3300"/>
                </a:solidFill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284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函数的其他特性：内联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函数的定义降低了程序的逻辑复杂性，是结构化程序设计的基本元素。但函数的调用需要一定的时间和空间开销，在运行效率上略有损失。</a:t>
            </a:r>
            <a:endParaRPr lang="en-US" altLang="zh-CN" dirty="0" smtClean="0"/>
          </a:p>
          <a:p>
            <a:r>
              <a:rPr lang="zh-CN" altLang="en-US" dirty="0" smtClean="0"/>
              <a:t>如果一个函数的定义较简单且被多次调用的话，就可以尝试将其定义为</a:t>
            </a:r>
            <a:r>
              <a:rPr lang="zh-CN" altLang="en-US" dirty="0" smtClean="0">
                <a:solidFill>
                  <a:srgbClr val="FF0000"/>
                </a:solidFill>
              </a:rPr>
              <a:t>内联函数</a:t>
            </a:r>
            <a:r>
              <a:rPr lang="zh-CN" altLang="en-US" dirty="0" smtClean="0"/>
              <a:t>。其意义是编译系统将函数的调用语句替换为函数的执行内容，从而省去了调用的开销。</a:t>
            </a:r>
            <a:endParaRPr lang="en-US" altLang="zh-CN" dirty="0" smtClean="0"/>
          </a:p>
          <a:p>
            <a:r>
              <a:rPr lang="zh-CN" altLang="en-US" dirty="0" smtClean="0"/>
              <a:t>如果函数无法直接执行，即使定义为内联函数，也是无效的。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098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内联函数示例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CC3300"/>
                </a:solidFill>
              </a:rPr>
              <a:t>	inline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IsNumber</a:t>
            </a:r>
            <a:r>
              <a:rPr lang="en-US" altLang="zh-CN" b="1" dirty="0" smtClean="0">
                <a:solidFill>
                  <a:srgbClr val="000000"/>
                </a:solidFill>
              </a:rPr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char</a:t>
            </a:r>
            <a:r>
              <a:rPr lang="en-US" altLang="zh-CN" b="1" dirty="0" smtClean="0"/>
              <a:t>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</a:rPr>
              <a:t>) {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 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</a:rPr>
              <a:t>&gt;=′0′&amp;&amp;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</a:rPr>
              <a:t>&lt;=′9′?1:0;}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</a:rPr>
              <a:t> main(){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  </a:t>
            </a:r>
            <a:r>
              <a:rPr lang="en-US" altLang="zh-CN" b="1" dirty="0" smtClean="0"/>
              <a:t>char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    </a:t>
            </a:r>
            <a:r>
              <a:rPr lang="en-US" altLang="zh-CN" b="1" dirty="0" smtClean="0"/>
              <a:t>while</a:t>
            </a:r>
            <a:r>
              <a:rPr lang="en-US" altLang="zh-CN" b="1" dirty="0" smtClean="0">
                <a:solidFill>
                  <a:srgbClr val="000000"/>
                </a:solidFill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cin.get</a:t>
            </a:r>
            <a:r>
              <a:rPr lang="en-US" altLang="zh-CN" b="1" dirty="0" smtClean="0">
                <a:solidFill>
                  <a:srgbClr val="000000"/>
                </a:solidFill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</a:rPr>
              <a:t>),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</a:rPr>
              <a:t>!= ′\n′){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    </a:t>
            </a:r>
            <a:r>
              <a:rPr lang="en-US" altLang="zh-CN" b="1" dirty="0" smtClean="0"/>
              <a:t>if </a:t>
            </a:r>
            <a:r>
              <a:rPr lang="en-US" altLang="zh-CN" b="1" dirty="0" smtClean="0">
                <a:solidFill>
                  <a:srgbClr val="000000"/>
                </a:solidFill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IsNumber</a:t>
            </a:r>
            <a:r>
              <a:rPr lang="en-US" altLang="zh-CN" b="1" dirty="0" smtClean="0">
                <a:solidFill>
                  <a:srgbClr val="000000"/>
                </a:solidFill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</a:rPr>
              <a:t>))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</a:rPr>
              <a:t>&lt;&lt;″</a:t>
            </a:r>
            <a:r>
              <a:rPr lang="zh-CN" altLang="en-US" b="1" dirty="0" smtClean="0">
                <a:solidFill>
                  <a:srgbClr val="000000"/>
                </a:solidFill>
              </a:rPr>
              <a:t>是数字字符 </a:t>
            </a:r>
            <a:r>
              <a:rPr lang="en-US" altLang="zh-CN" b="1" dirty="0" smtClean="0">
                <a:solidFill>
                  <a:srgbClr val="000000"/>
                </a:solidFill>
              </a:rPr>
              <a:t>″&lt;&lt;</a:t>
            </a:r>
            <a:r>
              <a:rPr lang="en-US" altLang="zh-CN" b="1" dirty="0" err="1" smtClean="0">
                <a:solidFill>
                  <a:srgbClr val="000000"/>
                </a:solidFill>
              </a:rPr>
              <a:t>endl</a:t>
            </a:r>
            <a:r>
              <a:rPr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    </a:t>
            </a:r>
            <a:r>
              <a:rPr lang="en-US" altLang="zh-CN" b="1" dirty="0" smtClean="0"/>
              <a:t>else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</a:rPr>
              <a:t>&lt;&lt;″</a:t>
            </a:r>
            <a:r>
              <a:rPr lang="zh-CN" altLang="en-US" b="1" dirty="0" smtClean="0">
                <a:solidFill>
                  <a:srgbClr val="000000"/>
                </a:solidFill>
              </a:rPr>
              <a:t>不是数字字符 </a:t>
            </a:r>
            <a:r>
              <a:rPr lang="en-US" altLang="zh-CN" b="1" dirty="0" smtClean="0">
                <a:solidFill>
                  <a:srgbClr val="000000"/>
                </a:solidFill>
              </a:rPr>
              <a:t>″&lt;&lt;</a:t>
            </a:r>
            <a:r>
              <a:rPr lang="en-US" altLang="zh-CN" b="1" dirty="0" err="1" smtClean="0">
                <a:solidFill>
                  <a:srgbClr val="000000"/>
                </a:solidFill>
              </a:rPr>
              <a:t>endl</a:t>
            </a:r>
            <a:r>
              <a:rPr lang="en-US" altLang="zh-CN" b="1" dirty="0" smtClean="0">
                <a:solidFill>
                  <a:srgbClr val="000000"/>
                </a:solidFill>
              </a:rPr>
              <a:t>;  }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  </a:t>
            </a:r>
            <a:r>
              <a:rPr lang="en-US" altLang="zh-CN" b="1" dirty="0" smtClean="0"/>
              <a:t>return </a:t>
            </a:r>
            <a:r>
              <a:rPr lang="en-US" altLang="zh-CN" b="1" dirty="0" smtClean="0">
                <a:solidFill>
                  <a:srgbClr val="000000"/>
                </a:solidFill>
              </a:rPr>
              <a:t>0;}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26549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3.7 </a:t>
            </a:r>
            <a:r>
              <a:rPr lang="zh-CN" altLang="en-US" dirty="0" smtClean="0"/>
              <a:t>编译预处理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CPP</a:t>
            </a:r>
            <a:r>
              <a:rPr lang="zh-CN" altLang="en-US" dirty="0" smtClean="0"/>
              <a:t>程序编写完毕之后，要经过编译和链接两个步骤才能运行。</a:t>
            </a:r>
            <a:endParaRPr lang="en-US" altLang="zh-CN" dirty="0" smtClean="0"/>
          </a:p>
          <a:p>
            <a:r>
              <a:rPr lang="zh-CN" altLang="en-US" dirty="0" smtClean="0"/>
              <a:t>在编译之前完成的步骤就称为编译预处理，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中的编译预处理有三种：头文件包含、宏定义和条件编译。</a:t>
            </a:r>
            <a:endParaRPr lang="en-US" altLang="zh-CN" dirty="0" smtClean="0"/>
          </a:p>
          <a:p>
            <a:r>
              <a:rPr lang="zh-CN" altLang="en-US" dirty="0" smtClean="0"/>
              <a:t>编译预处理指令以</a:t>
            </a:r>
            <a:r>
              <a:rPr lang="en-US" altLang="zh-CN" dirty="0" smtClean="0"/>
              <a:t>#</a:t>
            </a:r>
            <a:r>
              <a:rPr lang="zh-CN" altLang="en-US" dirty="0" smtClean="0"/>
              <a:t>开头，且</a:t>
            </a:r>
            <a:r>
              <a:rPr lang="zh-CN" altLang="en-US" b="1" dirty="0" smtClean="0"/>
              <a:t>不是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中的语句。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39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宏定义指令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宏定义指令的基本格式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#define  </a:t>
            </a:r>
            <a:r>
              <a:rPr lang="zh-CN" altLang="en-US" dirty="0" smtClean="0"/>
              <a:t>宏名   常量串</a:t>
            </a:r>
            <a:endParaRPr lang="en-US" altLang="zh-CN" dirty="0" smtClean="0"/>
          </a:p>
          <a:p>
            <a:r>
              <a:rPr lang="zh-CN" altLang="en-US" dirty="0" smtClean="0"/>
              <a:t>宏定义的意义：将代码中所有出现宏名的地方，用</a:t>
            </a:r>
            <a:r>
              <a:rPr lang="zh-CN" altLang="en-US" b="1" dirty="0" smtClean="0"/>
              <a:t>常量字符串</a:t>
            </a:r>
            <a:r>
              <a:rPr lang="zh-CN" altLang="en-US" dirty="0" smtClean="0"/>
              <a:t>进行替换，并得到一个中间文件供编译程序处理。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#define PI 3.1415926</a:t>
            </a:r>
          </a:p>
          <a:p>
            <a:pPr>
              <a:buNone/>
            </a:pPr>
            <a:r>
              <a:rPr lang="en-US" altLang="zh-CN" dirty="0" smtClean="0"/>
              <a:t>			s = PI * 2 * 2;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则编译时的语句是</a:t>
            </a:r>
            <a:r>
              <a:rPr lang="en-US" altLang="zh-CN" dirty="0" smtClean="0"/>
              <a:t>s = 3.1416926 * 2 *2;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187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宏定义和普通变量的区别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r>
              <a:rPr lang="en-US" altLang="zh-CN" dirty="0" smtClean="0"/>
              <a:t>#define PI 3.1415926 </a:t>
            </a:r>
            <a:r>
              <a:rPr lang="zh-CN" altLang="en-US" dirty="0" smtClean="0"/>
              <a:t>和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double PI = 3.1415926</a:t>
            </a:r>
            <a:r>
              <a:rPr lang="zh-CN" altLang="en-US" dirty="0" smtClean="0"/>
              <a:t>的区别在哪里？</a:t>
            </a:r>
            <a:endParaRPr lang="en-US" altLang="zh-CN" dirty="0" smtClean="0"/>
          </a:p>
          <a:p>
            <a:r>
              <a:rPr lang="zh-CN" altLang="en-US" dirty="0" smtClean="0"/>
              <a:t>解答：宏定义只是文本的替换，不需要经过任何的检查，而变量定义必须考虑类型和格式的问题。</a:t>
            </a:r>
            <a:endParaRPr lang="en-US" altLang="zh-CN" dirty="0" smtClean="0"/>
          </a:p>
          <a:p>
            <a:r>
              <a:rPr lang="zh-CN" altLang="en-US" dirty="0" smtClean="0"/>
              <a:t>例如，</a:t>
            </a:r>
            <a:r>
              <a:rPr lang="en-US" altLang="zh-CN" dirty="0" smtClean="0"/>
              <a:t> #define PI 3.a4b5c26 </a:t>
            </a:r>
            <a:r>
              <a:rPr lang="zh-CN" altLang="en-US" dirty="0" smtClean="0"/>
              <a:t>这样的写法也是完全可以的！当然这样写完之后了无法使用，但并不是在宏定义环节发生的错误。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015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宏定义的嵌套和带参数的宏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、宏定义可以嵌套定义。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</a:t>
            </a:r>
            <a:r>
              <a:rPr lang="en-US" altLang="zh-CN" dirty="0" smtClean="0"/>
              <a:t>#define PI 3.14</a:t>
            </a:r>
          </a:p>
          <a:p>
            <a:pPr>
              <a:buNone/>
            </a:pPr>
            <a:r>
              <a:rPr lang="en-US" altLang="zh-CN" dirty="0" smtClean="0"/>
              <a:t> 			#define R 2</a:t>
            </a:r>
          </a:p>
          <a:p>
            <a:pPr>
              <a:buNone/>
            </a:pPr>
            <a:r>
              <a:rPr lang="en-US" altLang="zh-CN" dirty="0" smtClean="0"/>
              <a:t>			#define AREA PI*R*R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&lt;&lt;AREA;  //</a:t>
            </a:r>
            <a:r>
              <a:rPr lang="zh-CN" altLang="en-US" dirty="0" smtClean="0"/>
              <a:t>结果为</a:t>
            </a:r>
            <a:r>
              <a:rPr lang="en-US" altLang="zh-CN" dirty="0" smtClean="0"/>
              <a:t>12.56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、宏定义可以写成类似函数的格式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</a:t>
            </a:r>
            <a:r>
              <a:rPr lang="en-US" altLang="zh-CN" dirty="0" smtClean="0"/>
              <a:t>#define  AREA(C,H)  0.5*C*H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&lt;&lt;AREA(3,4); //</a:t>
            </a:r>
            <a:r>
              <a:rPr lang="zh-CN" altLang="en-US" dirty="0" smtClean="0"/>
              <a:t>结果为</a:t>
            </a:r>
            <a:r>
              <a:rPr lang="en-US" altLang="zh-CN" dirty="0" smtClean="0"/>
              <a:t>6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67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宏定义的嵌套和带参数的宏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使用这两种宏时，需要注意宏本身的意义。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&lt;&lt;AREA(1+2,2+2);  </a:t>
            </a:r>
            <a:r>
              <a:rPr lang="zh-CN" altLang="en-US" dirty="0" smtClean="0"/>
              <a:t>输出为</a:t>
            </a:r>
            <a:r>
              <a:rPr lang="en-US" altLang="zh-CN" dirty="0" smtClean="0"/>
              <a:t>6.5!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因为其处理过程为</a:t>
            </a:r>
            <a:r>
              <a:rPr lang="en-US" altLang="zh-CN" dirty="0" smtClean="0"/>
              <a:t>0.5*1+2*2+2=6.5!</a:t>
            </a:r>
          </a:p>
          <a:p>
            <a:r>
              <a:rPr lang="zh-CN" altLang="en-US" dirty="0" smtClean="0"/>
              <a:t>为了避免上述问题，可以将参数用括号保护。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en-US" altLang="zh-CN" dirty="0" smtClean="0"/>
              <a:t>#define  AREA(C,H)  0.5*(C)*(H)</a:t>
            </a:r>
          </a:p>
          <a:p>
            <a:r>
              <a:rPr lang="zh-CN" altLang="en-US" dirty="0" smtClean="0"/>
              <a:t>提问：上述办法就足够了吗？如要计算</a:t>
            </a:r>
            <a:r>
              <a:rPr lang="en-US" altLang="zh-CN" dirty="0" smtClean="0"/>
              <a:t>12/AREA(3,4)</a:t>
            </a:r>
            <a:r>
              <a:rPr lang="zh-CN" altLang="en-US" dirty="0" smtClean="0"/>
              <a:t>，其值为多少？为什么不合理？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如何解决？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宏定义的总结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宏定义主要用来表示代码中用到的常量，因此也称为“符号常量”。</a:t>
            </a:r>
            <a:endParaRPr lang="en-US" altLang="zh-CN" dirty="0" smtClean="0"/>
          </a:p>
          <a:p>
            <a:r>
              <a:rPr lang="zh-CN" altLang="en-US" dirty="0" smtClean="0"/>
              <a:t>在系统库文件中，宏定义被广泛使用。</a:t>
            </a:r>
            <a:endParaRPr lang="en-US" altLang="zh-CN" dirty="0" smtClean="0"/>
          </a:p>
          <a:p>
            <a:r>
              <a:rPr lang="zh-CN" altLang="en-US" dirty="0" smtClean="0"/>
              <a:t>宏定义只是字符串的替换，千万不要和赋值、传参、计算等过程混淆。</a:t>
            </a:r>
            <a:endParaRPr lang="en-US" altLang="zh-CN" dirty="0" smtClean="0"/>
          </a:p>
          <a:p>
            <a:r>
              <a:rPr lang="zh-CN" altLang="en-US" smtClean="0"/>
              <a:t>为了和普通变量区分，宏定义一般都用大写表示。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9476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自定义函数的语法格式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返回值类型</a:t>
            </a:r>
            <a:r>
              <a:rPr lang="zh-CN" altLang="en-US" sz="2400" b="1" dirty="0" smtClean="0"/>
              <a:t> 函数名（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函数参数列表</a:t>
            </a:r>
            <a:r>
              <a:rPr lang="zh-CN" altLang="en-US" sz="2400" b="1" dirty="0" smtClean="0"/>
              <a:t>） </a:t>
            </a:r>
            <a:r>
              <a:rPr lang="en-US" altLang="zh-CN" sz="2400" b="1" dirty="0" smtClean="0"/>
              <a:t>//</a:t>
            </a:r>
            <a:r>
              <a:rPr lang="zh-CN" altLang="en-US" sz="2400" b="1" dirty="0" smtClean="0"/>
              <a:t>函数头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{</a:t>
            </a:r>
          </a:p>
          <a:p>
            <a:pPr>
              <a:buNone/>
            </a:pPr>
            <a:r>
              <a:rPr lang="en-US" altLang="zh-CN" sz="2400" b="1" dirty="0" smtClean="0"/>
              <a:t>	//</a:t>
            </a:r>
            <a:r>
              <a:rPr lang="zh-CN" altLang="en-US" sz="2400" b="1" dirty="0" smtClean="0"/>
              <a:t>函数体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return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返回值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US" altLang="zh-CN" sz="2400" b="1" dirty="0" smtClean="0"/>
              <a:t>	}</a:t>
            </a:r>
          </a:p>
          <a:p>
            <a:r>
              <a:rPr lang="zh-CN" altLang="en-US" sz="2400" dirty="0" smtClean="0"/>
              <a:t>函数参数：数量为任意个，如果为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可以省略；</a:t>
            </a:r>
            <a:endParaRPr lang="en-US" altLang="zh-CN" sz="2400" dirty="0" smtClean="0"/>
          </a:p>
          <a:p>
            <a:r>
              <a:rPr lang="zh-CN" altLang="en-US" sz="2400" dirty="0" smtClean="0"/>
              <a:t>返回值说明：只能为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个或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个，用关键词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实现。如果没有返回值，返回类型用</a:t>
            </a:r>
            <a:r>
              <a:rPr lang="en-US" altLang="zh-CN" sz="2400" dirty="0" smtClean="0">
                <a:solidFill>
                  <a:srgbClr val="0000FF"/>
                </a:solidFill>
              </a:rPr>
              <a:t>void</a:t>
            </a:r>
            <a:r>
              <a:rPr lang="zh-CN" altLang="en-US" sz="2400" dirty="0" smtClean="0"/>
              <a:t>表示。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5029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3936</TotalTime>
  <Words>4102</Words>
  <Application>Microsoft Macintosh PowerPoint</Application>
  <PresentationFormat>全屏显示(4:3)</PresentationFormat>
  <Paragraphs>567</Paragraphs>
  <Slides>89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3" baseType="lpstr">
      <vt:lpstr>Arial Black</vt:lpstr>
      <vt:lpstr>Calibri</vt:lpstr>
      <vt:lpstr>Microsoft Himalaya</vt:lpstr>
      <vt:lpstr>Symbol</vt:lpstr>
      <vt:lpstr>Tahoma</vt:lpstr>
      <vt:lpstr>Wingdings</vt:lpstr>
      <vt:lpstr>黑体</vt:lpstr>
      <vt:lpstr>楷体_GB2312</vt:lpstr>
      <vt:lpstr>隶书</vt:lpstr>
      <vt:lpstr>宋体</vt:lpstr>
      <vt:lpstr>微软雅黑</vt:lpstr>
      <vt:lpstr>Arial</vt:lpstr>
      <vt:lpstr>Parallax</vt:lpstr>
      <vt:lpstr>公式</vt:lpstr>
      <vt:lpstr>PowerPoint 演示文稿</vt:lpstr>
      <vt:lpstr>C++中的函数</vt:lpstr>
      <vt:lpstr>3.1 函数的概念与意义</vt:lpstr>
      <vt:lpstr>PowerPoint 演示文稿</vt:lpstr>
      <vt:lpstr>系统函数与自定义函数</vt:lpstr>
      <vt:lpstr>函数的参数和返回值</vt:lpstr>
      <vt:lpstr>自定义函数的三部曲</vt:lpstr>
      <vt:lpstr>第一个自定义函数max</vt:lpstr>
      <vt:lpstr>自定义函数的语法格式</vt:lpstr>
      <vt:lpstr>第一个自定义函数max</vt:lpstr>
      <vt:lpstr>例：无参无返回值函数print</vt:lpstr>
      <vt:lpstr>例：求最大公约数的函数gcd</vt:lpstr>
      <vt:lpstr>递推法实现函数gcd</vt:lpstr>
      <vt:lpstr>穷举法实现函数gcd</vt:lpstr>
      <vt:lpstr>函数定义小结</vt:lpstr>
      <vt:lpstr>3.2 函数的调用和声明</vt:lpstr>
      <vt:lpstr>函数的调用过程</vt:lpstr>
      <vt:lpstr>函数的三种调用情况</vt:lpstr>
      <vt:lpstr>函数的声明</vt:lpstr>
      <vt:lpstr>例：函数先定义后调用</vt:lpstr>
      <vt:lpstr>例：函数先调用后定义</vt:lpstr>
      <vt:lpstr>函数的参数传递（传值调用）</vt:lpstr>
      <vt:lpstr>实参与形参的单向传递</vt:lpstr>
      <vt:lpstr>例：用函数实现数据交换</vt:lpstr>
      <vt:lpstr>例：用函数实现数据交换</vt:lpstr>
      <vt:lpstr>函数swap运行结果分析</vt:lpstr>
      <vt:lpstr>函数返回值</vt:lpstr>
      <vt:lpstr>return语句的操作本质</vt:lpstr>
      <vt:lpstr>例：三角形面积求解函数</vt:lpstr>
      <vt:lpstr>PowerPoint 演示文稿</vt:lpstr>
      <vt:lpstr>3.3 变量的作用域和生存期</vt:lpstr>
      <vt:lpstr>C++的内存分布</vt:lpstr>
      <vt:lpstr>变量的存储机制（*）</vt:lpstr>
      <vt:lpstr>变量的作用域与生存期</vt:lpstr>
      <vt:lpstr>全局变量</vt:lpstr>
      <vt:lpstr>例：全局变量的使用</vt:lpstr>
      <vt:lpstr>全局变量的说明</vt:lpstr>
      <vt:lpstr>局部变量</vt:lpstr>
      <vt:lpstr>作用域的覆盖问题</vt:lpstr>
      <vt:lpstr>例：变量的作用域覆盖</vt:lpstr>
      <vt:lpstr>作用域的总结</vt:lpstr>
      <vt:lpstr>变量的生存期</vt:lpstr>
      <vt:lpstr>变量的存储类型</vt:lpstr>
      <vt:lpstr>变量的存储类型</vt:lpstr>
      <vt:lpstr>变量的存储类型</vt:lpstr>
      <vt:lpstr>例：局部静态变量</vt:lpstr>
      <vt:lpstr>变量的存储类型</vt:lpstr>
      <vt:lpstr>例：外部变量的使用，文件1</vt:lpstr>
      <vt:lpstr>例：外部变量的使用，文件2</vt:lpstr>
      <vt:lpstr>外部变量的定义与声明（*）</vt:lpstr>
      <vt:lpstr>extern的用法对比(*)</vt:lpstr>
      <vt:lpstr>静态全局变量</vt:lpstr>
      <vt:lpstr>作用域和生存期内容总结</vt:lpstr>
      <vt:lpstr>作用域和生存期内容总结</vt:lpstr>
      <vt:lpstr>作用域和生存期概念总结</vt:lpstr>
      <vt:lpstr>3.4 函数的嵌套和递归</vt:lpstr>
      <vt:lpstr>函数的递归</vt:lpstr>
      <vt:lpstr>递归算法的概念</vt:lpstr>
      <vt:lpstr>例：用递归来实现阶乘求解</vt:lpstr>
      <vt:lpstr>fac函数的运行分析</vt:lpstr>
      <vt:lpstr>fac函数的运行分析</vt:lpstr>
      <vt:lpstr>例：递归函数求解费波纳切数列</vt:lpstr>
      <vt:lpstr>递归函数的使用说明</vt:lpstr>
      <vt:lpstr>例：用递归函数分解整数</vt:lpstr>
      <vt:lpstr>例：分解函数的其他写法</vt:lpstr>
      <vt:lpstr>进一步理解递归</vt:lpstr>
      <vt:lpstr>例：用函数实现进制转化</vt:lpstr>
      <vt:lpstr>例：汉诺塔问题</vt:lpstr>
      <vt:lpstr>例：汉诺塔问题</vt:lpstr>
      <vt:lpstr>例：汉诺塔问题</vt:lpstr>
      <vt:lpstr>PowerPoint 演示文稿</vt:lpstr>
      <vt:lpstr>例：递归算法求解公约数</vt:lpstr>
      <vt:lpstr>递推算法和递归函数</vt:lpstr>
      <vt:lpstr>3.6 函数的其它特性：重载</vt:lpstr>
      <vt:lpstr>重载问题的示例</vt:lpstr>
      <vt:lpstr>函数重载的匹配规则</vt:lpstr>
      <vt:lpstr>函数重载的匹配选择(*)</vt:lpstr>
      <vt:lpstr>函数重载的匹配选择(*)</vt:lpstr>
      <vt:lpstr>函数的其它特性：缺省参数</vt:lpstr>
      <vt:lpstr>例：函数的缺省参数</vt:lpstr>
      <vt:lpstr>缺省参数的注意事项</vt:lpstr>
      <vt:lpstr>函数的其他特性：内联函数</vt:lpstr>
      <vt:lpstr>内联函数示例</vt:lpstr>
      <vt:lpstr>3.7 编译预处理</vt:lpstr>
      <vt:lpstr>宏定义指令</vt:lpstr>
      <vt:lpstr>宏定义和普通变量的区别</vt:lpstr>
      <vt:lpstr>宏定义的嵌套和带参数的宏</vt:lpstr>
      <vt:lpstr>宏定义的嵌套和带参数的宏</vt:lpstr>
      <vt:lpstr>宏定义的总结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夏小俊</dc:creator>
  <cp:lastModifiedBy>Microsoft Office 用户</cp:lastModifiedBy>
  <cp:revision>608</cp:revision>
  <dcterms:created xsi:type="dcterms:W3CDTF">2013-01-10T14:11:19Z</dcterms:created>
  <dcterms:modified xsi:type="dcterms:W3CDTF">2017-11-07T11:25:14Z</dcterms:modified>
</cp:coreProperties>
</file>