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07"/>
  </p:notesMasterIdLst>
  <p:handoutMasterIdLst>
    <p:handoutMasterId r:id="rId108"/>
  </p:handoutMasterIdLst>
  <p:sldIdLst>
    <p:sldId id="256" r:id="rId2"/>
    <p:sldId id="365"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40"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66" r:id="rId99"/>
    <p:sldId id="367" r:id="rId100"/>
    <p:sldId id="359" r:id="rId101"/>
    <p:sldId id="360" r:id="rId102"/>
    <p:sldId id="361" r:id="rId103"/>
    <p:sldId id="362" r:id="rId104"/>
    <p:sldId id="363" r:id="rId105"/>
    <p:sldId id="364"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E576FB-B118-47D0-984A-56B0B3730734}">
          <p14:sldIdLst>
            <p14:sldId id="256"/>
            <p14:sldId id="365"/>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40"/>
            <p14:sldId id="342"/>
            <p14:sldId id="343"/>
            <p14:sldId id="344"/>
            <p14:sldId id="345"/>
            <p14:sldId id="346"/>
            <p14:sldId id="347"/>
            <p14:sldId id="348"/>
            <p14:sldId id="349"/>
            <p14:sldId id="350"/>
            <p14:sldId id="351"/>
            <p14:sldId id="352"/>
            <p14:sldId id="353"/>
            <p14:sldId id="354"/>
            <p14:sldId id="355"/>
            <p14:sldId id="356"/>
            <p14:sldId id="357"/>
            <p14:sldId id="358"/>
            <p14:sldId id="366"/>
            <p14:sldId id="367"/>
            <p14:sldId id="359"/>
            <p14:sldId id="360"/>
            <p14:sldId id="361"/>
            <p14:sldId id="362"/>
            <p14:sldId id="363"/>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6" autoAdjust="0"/>
    <p:restoredTop sz="94760" autoAdjust="0"/>
  </p:normalViewPr>
  <p:slideViewPr>
    <p:cSldViewPr snapToGrid="0">
      <p:cViewPr>
        <p:scale>
          <a:sx n="75" d="100"/>
          <a:sy n="75" d="100"/>
        </p:scale>
        <p:origin x="1880" y="5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handoutMaster" Target="handoutMasters/handoutMaster1.xml"/><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FC146-8326-7C4B-9CA6-1F51AAA8DE00}" type="doc">
      <dgm:prSet loTypeId="urn:microsoft.com/office/officeart/2005/8/layout/cycle6" loCatId="" qsTypeId="urn:microsoft.com/office/officeart/2005/8/quickstyle/simple4" qsCatId="simple" csTypeId="urn:microsoft.com/office/officeart/2005/8/colors/accent1_2" csCatId="accent1"/>
      <dgm:spPr/>
      <dgm:t>
        <a:bodyPr/>
        <a:lstStyle/>
        <a:p>
          <a:endParaRPr lang="zh-CN" altLang="en-US"/>
        </a:p>
      </dgm:t>
    </dgm:pt>
    <dgm:pt modelId="{9CAB30AD-7377-954A-804C-DBE580772CDF}">
      <dgm:prSet/>
      <dgm:spPr/>
      <dgm:t>
        <a:bodyPr/>
        <a:lstStyle/>
        <a:p>
          <a:pPr rtl="0"/>
          <a:r>
            <a:rPr lang="zh-CN" altLang="en-US" dirty="0" smtClean="0">
              <a:latin typeface="+mj-ea"/>
              <a:ea typeface="+mj-ea"/>
            </a:rPr>
            <a:t>类与对象的概念</a:t>
          </a:r>
          <a:endParaRPr lang="zh-CN" altLang="en-US" dirty="0">
            <a:latin typeface="+mj-ea"/>
            <a:ea typeface="+mj-ea"/>
          </a:endParaRPr>
        </a:p>
      </dgm:t>
    </dgm:pt>
    <dgm:pt modelId="{66802F26-6EB0-DC43-910A-5EDE898EAEFB}" type="parTrans" cxnId="{4CDB25B8-44AA-8649-9E52-B2CE7C6DA791}">
      <dgm:prSet/>
      <dgm:spPr/>
      <dgm:t>
        <a:bodyPr/>
        <a:lstStyle/>
        <a:p>
          <a:endParaRPr lang="zh-CN" altLang="en-US"/>
        </a:p>
      </dgm:t>
    </dgm:pt>
    <dgm:pt modelId="{2015D45C-A7BE-C84C-A1FC-BE7A69E366FE}" type="sibTrans" cxnId="{4CDB25B8-44AA-8649-9E52-B2CE7C6DA791}">
      <dgm:prSet/>
      <dgm:spPr/>
      <dgm:t>
        <a:bodyPr/>
        <a:lstStyle/>
        <a:p>
          <a:endParaRPr lang="zh-CN" altLang="en-US">
            <a:latin typeface="+mj-ea"/>
            <a:ea typeface="+mj-ea"/>
          </a:endParaRPr>
        </a:p>
      </dgm:t>
    </dgm:pt>
    <dgm:pt modelId="{1BC067A4-6BAE-EB45-8E72-E42528987F89}">
      <dgm:prSet/>
      <dgm:spPr/>
      <dgm:t>
        <a:bodyPr/>
        <a:lstStyle/>
        <a:p>
          <a:pPr rtl="0"/>
          <a:r>
            <a:rPr lang="zh-CN" altLang="en-US" dirty="0" smtClean="0">
              <a:latin typeface="+mj-ea"/>
              <a:ea typeface="+mj-ea"/>
            </a:rPr>
            <a:t>构造与析构函数</a:t>
          </a:r>
          <a:endParaRPr lang="zh-CN" altLang="en-US" dirty="0">
            <a:latin typeface="+mj-ea"/>
            <a:ea typeface="+mj-ea"/>
          </a:endParaRPr>
        </a:p>
      </dgm:t>
    </dgm:pt>
    <dgm:pt modelId="{56275160-3305-7543-AB94-8952062DF8A8}" type="parTrans" cxnId="{534C36E6-9BAA-6A41-93E0-55B8E0C2AF08}">
      <dgm:prSet/>
      <dgm:spPr/>
      <dgm:t>
        <a:bodyPr/>
        <a:lstStyle/>
        <a:p>
          <a:endParaRPr lang="zh-CN" altLang="en-US"/>
        </a:p>
      </dgm:t>
    </dgm:pt>
    <dgm:pt modelId="{1B1A3FDF-755A-DE40-B922-CDCD8EDC6D99}" type="sibTrans" cxnId="{534C36E6-9BAA-6A41-93E0-55B8E0C2AF08}">
      <dgm:prSet/>
      <dgm:spPr/>
      <dgm:t>
        <a:bodyPr/>
        <a:lstStyle/>
        <a:p>
          <a:endParaRPr lang="zh-CN" altLang="en-US">
            <a:latin typeface="+mj-ea"/>
            <a:ea typeface="+mj-ea"/>
          </a:endParaRPr>
        </a:p>
      </dgm:t>
    </dgm:pt>
    <dgm:pt modelId="{D89D2E49-52EE-4E41-B615-98E6FB5196C3}">
      <dgm:prSet/>
      <dgm:spPr/>
      <dgm:t>
        <a:bodyPr/>
        <a:lstStyle/>
        <a:p>
          <a:pPr rtl="0"/>
          <a:r>
            <a:rPr lang="zh-CN" altLang="en-US" dirty="0" smtClean="0">
              <a:latin typeface="+mj-ea"/>
              <a:ea typeface="+mj-ea"/>
            </a:rPr>
            <a:t>复制构造函数</a:t>
          </a:r>
          <a:endParaRPr lang="zh-CN" altLang="en-US" dirty="0">
            <a:latin typeface="+mj-ea"/>
            <a:ea typeface="+mj-ea"/>
          </a:endParaRPr>
        </a:p>
      </dgm:t>
    </dgm:pt>
    <dgm:pt modelId="{F3D13338-7005-7941-B881-C1414D13A7AA}" type="parTrans" cxnId="{229CAE7B-F228-FE4A-8136-EE70C7138722}">
      <dgm:prSet/>
      <dgm:spPr/>
      <dgm:t>
        <a:bodyPr/>
        <a:lstStyle/>
        <a:p>
          <a:endParaRPr lang="zh-CN" altLang="en-US"/>
        </a:p>
      </dgm:t>
    </dgm:pt>
    <dgm:pt modelId="{38CDCE56-A8A0-0A4C-82F1-43BFACE5A820}" type="sibTrans" cxnId="{229CAE7B-F228-FE4A-8136-EE70C7138722}">
      <dgm:prSet/>
      <dgm:spPr/>
      <dgm:t>
        <a:bodyPr/>
        <a:lstStyle/>
        <a:p>
          <a:endParaRPr lang="zh-CN" altLang="en-US">
            <a:latin typeface="+mj-ea"/>
            <a:ea typeface="+mj-ea"/>
          </a:endParaRPr>
        </a:p>
      </dgm:t>
    </dgm:pt>
    <dgm:pt modelId="{2DF6F826-4281-2948-B85D-7AA3183E9F26}">
      <dgm:prSet/>
      <dgm:spPr/>
      <dgm:t>
        <a:bodyPr/>
        <a:lstStyle/>
        <a:p>
          <a:pPr rtl="0"/>
          <a:r>
            <a:rPr lang="zh-CN" altLang="en-US" dirty="0" smtClean="0">
              <a:latin typeface="+mj-ea"/>
              <a:ea typeface="+mj-ea"/>
            </a:rPr>
            <a:t>成员对象</a:t>
          </a:r>
          <a:endParaRPr lang="zh-CN" altLang="en-US" dirty="0">
            <a:latin typeface="+mj-ea"/>
            <a:ea typeface="+mj-ea"/>
          </a:endParaRPr>
        </a:p>
      </dgm:t>
    </dgm:pt>
    <dgm:pt modelId="{C14307AA-1739-2B40-ACE5-BC9CDB81B5A7}" type="parTrans" cxnId="{0C644DB9-AE86-E443-AEFB-523FD9505640}">
      <dgm:prSet/>
      <dgm:spPr/>
      <dgm:t>
        <a:bodyPr/>
        <a:lstStyle/>
        <a:p>
          <a:endParaRPr lang="zh-CN" altLang="en-US"/>
        </a:p>
      </dgm:t>
    </dgm:pt>
    <dgm:pt modelId="{FEB5687C-A539-164B-B8B2-97B47BF9A35C}" type="sibTrans" cxnId="{0C644DB9-AE86-E443-AEFB-523FD9505640}">
      <dgm:prSet/>
      <dgm:spPr/>
      <dgm:t>
        <a:bodyPr/>
        <a:lstStyle/>
        <a:p>
          <a:endParaRPr lang="zh-CN" altLang="en-US">
            <a:latin typeface="+mj-ea"/>
            <a:ea typeface="+mj-ea"/>
          </a:endParaRPr>
        </a:p>
      </dgm:t>
    </dgm:pt>
    <dgm:pt modelId="{5FF2A30A-892E-D641-99C2-96A6DF167989}">
      <dgm:prSet/>
      <dgm:spPr/>
      <dgm:t>
        <a:bodyPr/>
        <a:lstStyle/>
        <a:p>
          <a:pPr rtl="0"/>
          <a:r>
            <a:rPr lang="zh-CN" altLang="en-US" dirty="0" smtClean="0">
              <a:latin typeface="+mj-ea"/>
              <a:ea typeface="+mj-ea"/>
            </a:rPr>
            <a:t>运算符重载</a:t>
          </a:r>
          <a:endParaRPr lang="zh-CN" altLang="en-US" dirty="0">
            <a:latin typeface="+mj-ea"/>
            <a:ea typeface="+mj-ea"/>
          </a:endParaRPr>
        </a:p>
      </dgm:t>
    </dgm:pt>
    <dgm:pt modelId="{F6DBCE74-10F9-724F-84BB-5EDB6CDE89BE}" type="parTrans" cxnId="{D8935F99-974E-AE43-82E0-936F3E773397}">
      <dgm:prSet/>
      <dgm:spPr/>
      <dgm:t>
        <a:bodyPr/>
        <a:lstStyle/>
        <a:p>
          <a:endParaRPr lang="zh-CN" altLang="en-US"/>
        </a:p>
      </dgm:t>
    </dgm:pt>
    <dgm:pt modelId="{55029FBB-7A1C-A145-9E30-926906284132}" type="sibTrans" cxnId="{D8935F99-974E-AE43-82E0-936F3E773397}">
      <dgm:prSet/>
      <dgm:spPr/>
      <dgm:t>
        <a:bodyPr/>
        <a:lstStyle/>
        <a:p>
          <a:endParaRPr lang="zh-CN" altLang="en-US">
            <a:latin typeface="+mj-ea"/>
            <a:ea typeface="+mj-ea"/>
          </a:endParaRPr>
        </a:p>
      </dgm:t>
    </dgm:pt>
    <dgm:pt modelId="{FFE465DA-0B97-884F-B3B8-94307689630F}">
      <dgm:prSet/>
      <dgm:spPr/>
      <dgm:t>
        <a:bodyPr/>
        <a:lstStyle/>
        <a:p>
          <a:pPr rtl="0"/>
          <a:r>
            <a:rPr lang="zh-CN" altLang="en-US" dirty="0" smtClean="0">
              <a:latin typeface="+mj-ea"/>
              <a:ea typeface="+mj-ea"/>
            </a:rPr>
            <a:t>友元函数与友元类</a:t>
          </a:r>
          <a:endParaRPr lang="zh-CN" altLang="en-US" dirty="0">
            <a:latin typeface="+mj-ea"/>
            <a:ea typeface="+mj-ea"/>
          </a:endParaRPr>
        </a:p>
      </dgm:t>
    </dgm:pt>
    <dgm:pt modelId="{B18002C8-F962-9E4C-9A97-247193024DDF}" type="parTrans" cxnId="{A31D4F9E-C5FB-9A4E-8C78-E82977CEDD28}">
      <dgm:prSet/>
      <dgm:spPr/>
      <dgm:t>
        <a:bodyPr/>
        <a:lstStyle/>
        <a:p>
          <a:endParaRPr lang="zh-CN" altLang="en-US"/>
        </a:p>
      </dgm:t>
    </dgm:pt>
    <dgm:pt modelId="{361F6E38-85F1-3F4B-8EF4-CBAE60C3A926}" type="sibTrans" cxnId="{A31D4F9E-C5FB-9A4E-8C78-E82977CEDD28}">
      <dgm:prSet/>
      <dgm:spPr/>
      <dgm:t>
        <a:bodyPr/>
        <a:lstStyle/>
        <a:p>
          <a:endParaRPr lang="zh-CN" altLang="en-US">
            <a:latin typeface="+mj-ea"/>
            <a:ea typeface="+mj-ea"/>
          </a:endParaRPr>
        </a:p>
      </dgm:t>
    </dgm:pt>
    <dgm:pt modelId="{B6A83D3B-9A7D-1446-9676-C1B39A5E9660}">
      <dgm:prSet/>
      <dgm:spPr/>
      <dgm:t>
        <a:bodyPr/>
        <a:lstStyle/>
        <a:p>
          <a:pPr rtl="0"/>
          <a:r>
            <a:rPr lang="zh-CN" altLang="en-US" dirty="0" smtClean="0">
              <a:latin typeface="+mj-ea"/>
              <a:ea typeface="+mj-ea"/>
            </a:rPr>
            <a:t>静态成员</a:t>
          </a:r>
          <a:endParaRPr lang="zh-CN" altLang="en-US" dirty="0">
            <a:latin typeface="+mj-ea"/>
            <a:ea typeface="+mj-ea"/>
          </a:endParaRPr>
        </a:p>
      </dgm:t>
    </dgm:pt>
    <dgm:pt modelId="{A71E789E-9A30-3444-9004-E7D5465F47ED}" type="parTrans" cxnId="{49ACA070-8A62-A445-9D03-B9830F244198}">
      <dgm:prSet/>
      <dgm:spPr/>
      <dgm:t>
        <a:bodyPr/>
        <a:lstStyle/>
        <a:p>
          <a:endParaRPr lang="zh-CN" altLang="en-US"/>
        </a:p>
      </dgm:t>
    </dgm:pt>
    <dgm:pt modelId="{640CD02E-4995-D642-824E-5F6CE7597937}" type="sibTrans" cxnId="{49ACA070-8A62-A445-9D03-B9830F244198}">
      <dgm:prSet/>
      <dgm:spPr/>
      <dgm:t>
        <a:bodyPr/>
        <a:lstStyle/>
        <a:p>
          <a:endParaRPr lang="zh-CN" altLang="en-US">
            <a:latin typeface="+mj-ea"/>
            <a:ea typeface="+mj-ea"/>
          </a:endParaRPr>
        </a:p>
      </dgm:t>
    </dgm:pt>
    <dgm:pt modelId="{062DBBD2-1D21-CC44-9181-82D0F14AF507}">
      <dgm:prSet/>
      <dgm:spPr/>
      <dgm:t>
        <a:bodyPr/>
        <a:lstStyle/>
        <a:p>
          <a:pPr rtl="0"/>
          <a:r>
            <a:rPr lang="zh-CN" altLang="en-US" dirty="0" smtClean="0">
              <a:latin typeface="+mj-ea"/>
              <a:ea typeface="+mj-ea"/>
            </a:rPr>
            <a:t>用</a:t>
          </a:r>
          <a:r>
            <a:rPr lang="en-US" altLang="zh-CN" dirty="0" smtClean="0">
              <a:latin typeface="+mj-ea"/>
              <a:ea typeface="+mj-ea"/>
            </a:rPr>
            <a:t>const</a:t>
          </a:r>
          <a:r>
            <a:rPr lang="zh-CN" altLang="en-US" dirty="0" smtClean="0">
              <a:latin typeface="+mj-ea"/>
              <a:ea typeface="+mj-ea"/>
            </a:rPr>
            <a:t>来保护类</a:t>
          </a:r>
          <a:endParaRPr lang="zh-CN" altLang="en-US" dirty="0">
            <a:latin typeface="+mj-ea"/>
            <a:ea typeface="+mj-ea"/>
          </a:endParaRPr>
        </a:p>
      </dgm:t>
    </dgm:pt>
    <dgm:pt modelId="{98EC3655-A392-1A40-B052-9167789288E3}" type="parTrans" cxnId="{16163AE7-1E6D-8640-9474-7F8EB7AFEA7E}">
      <dgm:prSet/>
      <dgm:spPr/>
      <dgm:t>
        <a:bodyPr/>
        <a:lstStyle/>
        <a:p>
          <a:endParaRPr lang="zh-CN" altLang="en-US"/>
        </a:p>
      </dgm:t>
    </dgm:pt>
    <dgm:pt modelId="{1758C874-F0C8-9942-B01A-7F70D93B26C2}" type="sibTrans" cxnId="{16163AE7-1E6D-8640-9474-7F8EB7AFEA7E}">
      <dgm:prSet/>
      <dgm:spPr/>
      <dgm:t>
        <a:bodyPr/>
        <a:lstStyle/>
        <a:p>
          <a:endParaRPr lang="zh-CN" altLang="en-US">
            <a:latin typeface="+mj-ea"/>
            <a:ea typeface="+mj-ea"/>
          </a:endParaRPr>
        </a:p>
      </dgm:t>
    </dgm:pt>
    <dgm:pt modelId="{80FBE168-16A0-5E46-BC94-67F4CAB884AD}" type="pres">
      <dgm:prSet presAssocID="{8CAFC146-8326-7C4B-9CA6-1F51AAA8DE00}" presName="cycle" presStyleCnt="0">
        <dgm:presLayoutVars>
          <dgm:dir/>
          <dgm:resizeHandles val="exact"/>
        </dgm:presLayoutVars>
      </dgm:prSet>
      <dgm:spPr/>
      <dgm:t>
        <a:bodyPr/>
        <a:lstStyle/>
        <a:p>
          <a:endParaRPr lang="zh-CN" altLang="en-US"/>
        </a:p>
      </dgm:t>
    </dgm:pt>
    <dgm:pt modelId="{17DB7D06-A0DF-4C4A-AC52-5D8063FDFE4D}" type="pres">
      <dgm:prSet presAssocID="{9CAB30AD-7377-954A-804C-DBE580772CDF}" presName="node" presStyleLbl="node1" presStyleIdx="0" presStyleCnt="8">
        <dgm:presLayoutVars>
          <dgm:bulletEnabled val="1"/>
        </dgm:presLayoutVars>
      </dgm:prSet>
      <dgm:spPr/>
      <dgm:t>
        <a:bodyPr/>
        <a:lstStyle/>
        <a:p>
          <a:endParaRPr lang="zh-CN" altLang="en-US"/>
        </a:p>
      </dgm:t>
    </dgm:pt>
    <dgm:pt modelId="{35029F23-A074-3E40-867D-37D8DC818E27}" type="pres">
      <dgm:prSet presAssocID="{9CAB30AD-7377-954A-804C-DBE580772CDF}" presName="spNode" presStyleCnt="0"/>
      <dgm:spPr/>
    </dgm:pt>
    <dgm:pt modelId="{5D2C875B-F6E6-3041-901D-1D26D71344F4}" type="pres">
      <dgm:prSet presAssocID="{2015D45C-A7BE-C84C-A1FC-BE7A69E366FE}" presName="sibTrans" presStyleLbl="sibTrans1D1" presStyleIdx="0" presStyleCnt="8"/>
      <dgm:spPr/>
      <dgm:t>
        <a:bodyPr/>
        <a:lstStyle/>
        <a:p>
          <a:endParaRPr lang="zh-CN" altLang="en-US"/>
        </a:p>
      </dgm:t>
    </dgm:pt>
    <dgm:pt modelId="{0251BDBF-59B6-B144-96D0-839C807C519E}" type="pres">
      <dgm:prSet presAssocID="{1BC067A4-6BAE-EB45-8E72-E42528987F89}" presName="node" presStyleLbl="node1" presStyleIdx="1" presStyleCnt="8">
        <dgm:presLayoutVars>
          <dgm:bulletEnabled val="1"/>
        </dgm:presLayoutVars>
      </dgm:prSet>
      <dgm:spPr/>
      <dgm:t>
        <a:bodyPr/>
        <a:lstStyle/>
        <a:p>
          <a:endParaRPr lang="zh-CN" altLang="en-US"/>
        </a:p>
      </dgm:t>
    </dgm:pt>
    <dgm:pt modelId="{C2CE717C-196A-A449-8FB7-07AE3F3CAF9D}" type="pres">
      <dgm:prSet presAssocID="{1BC067A4-6BAE-EB45-8E72-E42528987F89}" presName="spNode" presStyleCnt="0"/>
      <dgm:spPr/>
    </dgm:pt>
    <dgm:pt modelId="{CD301A9F-0954-DB49-AF27-B4B3C8102F24}" type="pres">
      <dgm:prSet presAssocID="{1B1A3FDF-755A-DE40-B922-CDCD8EDC6D99}" presName="sibTrans" presStyleLbl="sibTrans1D1" presStyleIdx="1" presStyleCnt="8"/>
      <dgm:spPr/>
      <dgm:t>
        <a:bodyPr/>
        <a:lstStyle/>
        <a:p>
          <a:endParaRPr lang="zh-CN" altLang="en-US"/>
        </a:p>
      </dgm:t>
    </dgm:pt>
    <dgm:pt modelId="{505FC4BE-CB79-8E41-8456-C6E43E3E9840}" type="pres">
      <dgm:prSet presAssocID="{D89D2E49-52EE-4E41-B615-98E6FB5196C3}" presName="node" presStyleLbl="node1" presStyleIdx="2" presStyleCnt="8">
        <dgm:presLayoutVars>
          <dgm:bulletEnabled val="1"/>
        </dgm:presLayoutVars>
      </dgm:prSet>
      <dgm:spPr/>
      <dgm:t>
        <a:bodyPr/>
        <a:lstStyle/>
        <a:p>
          <a:endParaRPr lang="zh-CN" altLang="en-US"/>
        </a:p>
      </dgm:t>
    </dgm:pt>
    <dgm:pt modelId="{F78552F1-CE26-4E49-AAB3-BD120BE16420}" type="pres">
      <dgm:prSet presAssocID="{D89D2E49-52EE-4E41-B615-98E6FB5196C3}" presName="spNode" presStyleCnt="0"/>
      <dgm:spPr/>
    </dgm:pt>
    <dgm:pt modelId="{845F63F6-36B8-7D43-A439-18A98851488A}" type="pres">
      <dgm:prSet presAssocID="{38CDCE56-A8A0-0A4C-82F1-43BFACE5A820}" presName="sibTrans" presStyleLbl="sibTrans1D1" presStyleIdx="2" presStyleCnt="8"/>
      <dgm:spPr/>
      <dgm:t>
        <a:bodyPr/>
        <a:lstStyle/>
        <a:p>
          <a:endParaRPr lang="zh-CN" altLang="en-US"/>
        </a:p>
      </dgm:t>
    </dgm:pt>
    <dgm:pt modelId="{5793CF57-FE98-A047-9013-924B2EC031F8}" type="pres">
      <dgm:prSet presAssocID="{2DF6F826-4281-2948-B85D-7AA3183E9F26}" presName="node" presStyleLbl="node1" presStyleIdx="3" presStyleCnt="8">
        <dgm:presLayoutVars>
          <dgm:bulletEnabled val="1"/>
        </dgm:presLayoutVars>
      </dgm:prSet>
      <dgm:spPr/>
      <dgm:t>
        <a:bodyPr/>
        <a:lstStyle/>
        <a:p>
          <a:endParaRPr lang="zh-CN" altLang="en-US"/>
        </a:p>
      </dgm:t>
    </dgm:pt>
    <dgm:pt modelId="{39C60D4E-37E8-5741-A16C-8498F1A000C1}" type="pres">
      <dgm:prSet presAssocID="{2DF6F826-4281-2948-B85D-7AA3183E9F26}" presName="spNode" presStyleCnt="0"/>
      <dgm:spPr/>
    </dgm:pt>
    <dgm:pt modelId="{DBBB92E1-B12E-164F-8C90-431868127EF1}" type="pres">
      <dgm:prSet presAssocID="{FEB5687C-A539-164B-B8B2-97B47BF9A35C}" presName="sibTrans" presStyleLbl="sibTrans1D1" presStyleIdx="3" presStyleCnt="8"/>
      <dgm:spPr/>
      <dgm:t>
        <a:bodyPr/>
        <a:lstStyle/>
        <a:p>
          <a:endParaRPr lang="zh-CN" altLang="en-US"/>
        </a:p>
      </dgm:t>
    </dgm:pt>
    <dgm:pt modelId="{D3B1F3E9-799D-7A4C-9F55-268FB8F6E4AD}" type="pres">
      <dgm:prSet presAssocID="{5FF2A30A-892E-D641-99C2-96A6DF167989}" presName="node" presStyleLbl="node1" presStyleIdx="4" presStyleCnt="8">
        <dgm:presLayoutVars>
          <dgm:bulletEnabled val="1"/>
        </dgm:presLayoutVars>
      </dgm:prSet>
      <dgm:spPr/>
      <dgm:t>
        <a:bodyPr/>
        <a:lstStyle/>
        <a:p>
          <a:endParaRPr lang="zh-CN" altLang="en-US"/>
        </a:p>
      </dgm:t>
    </dgm:pt>
    <dgm:pt modelId="{53965951-2D80-4449-BC4B-37E1F61449BB}" type="pres">
      <dgm:prSet presAssocID="{5FF2A30A-892E-D641-99C2-96A6DF167989}" presName="spNode" presStyleCnt="0"/>
      <dgm:spPr/>
    </dgm:pt>
    <dgm:pt modelId="{F199E26C-3346-654B-AA86-E9FDA6F8B4D8}" type="pres">
      <dgm:prSet presAssocID="{55029FBB-7A1C-A145-9E30-926906284132}" presName="sibTrans" presStyleLbl="sibTrans1D1" presStyleIdx="4" presStyleCnt="8"/>
      <dgm:spPr/>
      <dgm:t>
        <a:bodyPr/>
        <a:lstStyle/>
        <a:p>
          <a:endParaRPr lang="zh-CN" altLang="en-US"/>
        </a:p>
      </dgm:t>
    </dgm:pt>
    <dgm:pt modelId="{BBF5635A-7F66-874D-A00F-8327ED21B970}" type="pres">
      <dgm:prSet presAssocID="{FFE465DA-0B97-884F-B3B8-94307689630F}" presName="node" presStyleLbl="node1" presStyleIdx="5" presStyleCnt="8">
        <dgm:presLayoutVars>
          <dgm:bulletEnabled val="1"/>
        </dgm:presLayoutVars>
      </dgm:prSet>
      <dgm:spPr/>
      <dgm:t>
        <a:bodyPr/>
        <a:lstStyle/>
        <a:p>
          <a:endParaRPr lang="zh-CN" altLang="en-US"/>
        </a:p>
      </dgm:t>
    </dgm:pt>
    <dgm:pt modelId="{C2C5411B-32E9-144A-8531-DACB4083A8DA}" type="pres">
      <dgm:prSet presAssocID="{FFE465DA-0B97-884F-B3B8-94307689630F}" presName="spNode" presStyleCnt="0"/>
      <dgm:spPr/>
    </dgm:pt>
    <dgm:pt modelId="{1498BD43-EA3C-634B-8737-842A0DCDC8F1}" type="pres">
      <dgm:prSet presAssocID="{361F6E38-85F1-3F4B-8EF4-CBAE60C3A926}" presName="sibTrans" presStyleLbl="sibTrans1D1" presStyleIdx="5" presStyleCnt="8"/>
      <dgm:spPr/>
      <dgm:t>
        <a:bodyPr/>
        <a:lstStyle/>
        <a:p>
          <a:endParaRPr lang="zh-CN" altLang="en-US"/>
        </a:p>
      </dgm:t>
    </dgm:pt>
    <dgm:pt modelId="{569AC65A-502A-E84B-BE4B-00960F7D6A94}" type="pres">
      <dgm:prSet presAssocID="{B6A83D3B-9A7D-1446-9676-C1B39A5E9660}" presName="node" presStyleLbl="node1" presStyleIdx="6" presStyleCnt="8">
        <dgm:presLayoutVars>
          <dgm:bulletEnabled val="1"/>
        </dgm:presLayoutVars>
      </dgm:prSet>
      <dgm:spPr/>
      <dgm:t>
        <a:bodyPr/>
        <a:lstStyle/>
        <a:p>
          <a:endParaRPr lang="zh-CN" altLang="en-US"/>
        </a:p>
      </dgm:t>
    </dgm:pt>
    <dgm:pt modelId="{1E64B043-5CED-D845-ACEA-E2764C5B2BE9}" type="pres">
      <dgm:prSet presAssocID="{B6A83D3B-9A7D-1446-9676-C1B39A5E9660}" presName="spNode" presStyleCnt="0"/>
      <dgm:spPr/>
    </dgm:pt>
    <dgm:pt modelId="{81A009D7-3141-C340-84A9-16BC76BD005F}" type="pres">
      <dgm:prSet presAssocID="{640CD02E-4995-D642-824E-5F6CE7597937}" presName="sibTrans" presStyleLbl="sibTrans1D1" presStyleIdx="6" presStyleCnt="8"/>
      <dgm:spPr/>
      <dgm:t>
        <a:bodyPr/>
        <a:lstStyle/>
        <a:p>
          <a:endParaRPr lang="zh-CN" altLang="en-US"/>
        </a:p>
      </dgm:t>
    </dgm:pt>
    <dgm:pt modelId="{382B5F5E-2867-284E-8406-9775AD502438}" type="pres">
      <dgm:prSet presAssocID="{062DBBD2-1D21-CC44-9181-82D0F14AF507}" presName="node" presStyleLbl="node1" presStyleIdx="7" presStyleCnt="8">
        <dgm:presLayoutVars>
          <dgm:bulletEnabled val="1"/>
        </dgm:presLayoutVars>
      </dgm:prSet>
      <dgm:spPr/>
      <dgm:t>
        <a:bodyPr/>
        <a:lstStyle/>
        <a:p>
          <a:endParaRPr lang="zh-CN" altLang="en-US"/>
        </a:p>
      </dgm:t>
    </dgm:pt>
    <dgm:pt modelId="{550C9E38-998D-FA4C-9D17-BD9C2627880C}" type="pres">
      <dgm:prSet presAssocID="{062DBBD2-1D21-CC44-9181-82D0F14AF507}" presName="spNode" presStyleCnt="0"/>
      <dgm:spPr/>
    </dgm:pt>
    <dgm:pt modelId="{DFCFBF58-63DA-3D4B-BECC-B6E753B7BC7D}" type="pres">
      <dgm:prSet presAssocID="{1758C874-F0C8-9942-B01A-7F70D93B26C2}" presName="sibTrans" presStyleLbl="sibTrans1D1" presStyleIdx="7" presStyleCnt="8"/>
      <dgm:spPr/>
      <dgm:t>
        <a:bodyPr/>
        <a:lstStyle/>
        <a:p>
          <a:endParaRPr lang="zh-CN" altLang="en-US"/>
        </a:p>
      </dgm:t>
    </dgm:pt>
  </dgm:ptLst>
  <dgm:cxnLst>
    <dgm:cxn modelId="{7DE06BE0-2C14-0B44-AE7F-96E9F07AB39A}" type="presOf" srcId="{38CDCE56-A8A0-0A4C-82F1-43BFACE5A820}" destId="{845F63F6-36B8-7D43-A439-18A98851488A}" srcOrd="0" destOrd="0" presId="urn:microsoft.com/office/officeart/2005/8/layout/cycle6"/>
    <dgm:cxn modelId="{E43FE5C3-BE84-FF4E-B8D0-2F29CC0F3061}" type="presOf" srcId="{1BC067A4-6BAE-EB45-8E72-E42528987F89}" destId="{0251BDBF-59B6-B144-96D0-839C807C519E}" srcOrd="0" destOrd="0" presId="urn:microsoft.com/office/officeart/2005/8/layout/cycle6"/>
    <dgm:cxn modelId="{4E5AF5D8-F555-E848-ACA6-763E245F3816}" type="presOf" srcId="{640CD02E-4995-D642-824E-5F6CE7597937}" destId="{81A009D7-3141-C340-84A9-16BC76BD005F}" srcOrd="0" destOrd="0" presId="urn:microsoft.com/office/officeart/2005/8/layout/cycle6"/>
    <dgm:cxn modelId="{36162A52-C26E-5D41-8267-D71125254423}" type="presOf" srcId="{2DF6F826-4281-2948-B85D-7AA3183E9F26}" destId="{5793CF57-FE98-A047-9013-924B2EC031F8}" srcOrd="0" destOrd="0" presId="urn:microsoft.com/office/officeart/2005/8/layout/cycle6"/>
    <dgm:cxn modelId="{731916EE-F4F6-CA43-8DB6-31318B02F3E3}" type="presOf" srcId="{5FF2A30A-892E-D641-99C2-96A6DF167989}" destId="{D3B1F3E9-799D-7A4C-9F55-268FB8F6E4AD}" srcOrd="0" destOrd="0" presId="urn:microsoft.com/office/officeart/2005/8/layout/cycle6"/>
    <dgm:cxn modelId="{D8935F99-974E-AE43-82E0-936F3E773397}" srcId="{8CAFC146-8326-7C4B-9CA6-1F51AAA8DE00}" destId="{5FF2A30A-892E-D641-99C2-96A6DF167989}" srcOrd="4" destOrd="0" parTransId="{F6DBCE74-10F9-724F-84BB-5EDB6CDE89BE}" sibTransId="{55029FBB-7A1C-A145-9E30-926906284132}"/>
    <dgm:cxn modelId="{229CAE7B-F228-FE4A-8136-EE70C7138722}" srcId="{8CAFC146-8326-7C4B-9CA6-1F51AAA8DE00}" destId="{D89D2E49-52EE-4E41-B615-98E6FB5196C3}" srcOrd="2" destOrd="0" parTransId="{F3D13338-7005-7941-B881-C1414D13A7AA}" sibTransId="{38CDCE56-A8A0-0A4C-82F1-43BFACE5A820}"/>
    <dgm:cxn modelId="{D1AAF8E4-A7B6-0848-B869-8EFFFB84B3FD}" type="presOf" srcId="{55029FBB-7A1C-A145-9E30-926906284132}" destId="{F199E26C-3346-654B-AA86-E9FDA6F8B4D8}" srcOrd="0" destOrd="0" presId="urn:microsoft.com/office/officeart/2005/8/layout/cycle6"/>
    <dgm:cxn modelId="{5A8AB0BC-299E-F545-A9DA-AD11E11AE08A}" type="presOf" srcId="{361F6E38-85F1-3F4B-8EF4-CBAE60C3A926}" destId="{1498BD43-EA3C-634B-8737-842A0DCDC8F1}" srcOrd="0" destOrd="0" presId="urn:microsoft.com/office/officeart/2005/8/layout/cycle6"/>
    <dgm:cxn modelId="{211D582B-F6D7-FA43-9E5C-1CD08F2E08F5}" type="presOf" srcId="{8CAFC146-8326-7C4B-9CA6-1F51AAA8DE00}" destId="{80FBE168-16A0-5E46-BC94-67F4CAB884AD}" srcOrd="0" destOrd="0" presId="urn:microsoft.com/office/officeart/2005/8/layout/cycle6"/>
    <dgm:cxn modelId="{DEF0AA5B-23DD-144B-8CF9-EC9A6EFA9B7D}" type="presOf" srcId="{9CAB30AD-7377-954A-804C-DBE580772CDF}" destId="{17DB7D06-A0DF-4C4A-AC52-5D8063FDFE4D}" srcOrd="0" destOrd="0" presId="urn:microsoft.com/office/officeart/2005/8/layout/cycle6"/>
    <dgm:cxn modelId="{534C36E6-9BAA-6A41-93E0-55B8E0C2AF08}" srcId="{8CAFC146-8326-7C4B-9CA6-1F51AAA8DE00}" destId="{1BC067A4-6BAE-EB45-8E72-E42528987F89}" srcOrd="1" destOrd="0" parTransId="{56275160-3305-7543-AB94-8952062DF8A8}" sibTransId="{1B1A3FDF-755A-DE40-B922-CDCD8EDC6D99}"/>
    <dgm:cxn modelId="{4D075539-386F-8B4D-B050-9331A2DB6D23}" type="presOf" srcId="{1B1A3FDF-755A-DE40-B922-CDCD8EDC6D99}" destId="{CD301A9F-0954-DB49-AF27-B4B3C8102F24}" srcOrd="0" destOrd="0" presId="urn:microsoft.com/office/officeart/2005/8/layout/cycle6"/>
    <dgm:cxn modelId="{4CDB25B8-44AA-8649-9E52-B2CE7C6DA791}" srcId="{8CAFC146-8326-7C4B-9CA6-1F51AAA8DE00}" destId="{9CAB30AD-7377-954A-804C-DBE580772CDF}" srcOrd="0" destOrd="0" parTransId="{66802F26-6EB0-DC43-910A-5EDE898EAEFB}" sibTransId="{2015D45C-A7BE-C84C-A1FC-BE7A69E366FE}"/>
    <dgm:cxn modelId="{16163AE7-1E6D-8640-9474-7F8EB7AFEA7E}" srcId="{8CAFC146-8326-7C4B-9CA6-1F51AAA8DE00}" destId="{062DBBD2-1D21-CC44-9181-82D0F14AF507}" srcOrd="7" destOrd="0" parTransId="{98EC3655-A392-1A40-B052-9167789288E3}" sibTransId="{1758C874-F0C8-9942-B01A-7F70D93B26C2}"/>
    <dgm:cxn modelId="{AB510A65-E7E9-A64C-9F78-238BB4ACFF10}" type="presOf" srcId="{B6A83D3B-9A7D-1446-9676-C1B39A5E9660}" destId="{569AC65A-502A-E84B-BE4B-00960F7D6A94}" srcOrd="0" destOrd="0" presId="urn:microsoft.com/office/officeart/2005/8/layout/cycle6"/>
    <dgm:cxn modelId="{A17DB973-2AA7-5549-8C03-B358FB13AFDD}" type="presOf" srcId="{FEB5687C-A539-164B-B8B2-97B47BF9A35C}" destId="{DBBB92E1-B12E-164F-8C90-431868127EF1}" srcOrd="0" destOrd="0" presId="urn:microsoft.com/office/officeart/2005/8/layout/cycle6"/>
    <dgm:cxn modelId="{9EE9B07D-8C80-0948-93B7-B80E20BB3E1D}" type="presOf" srcId="{D89D2E49-52EE-4E41-B615-98E6FB5196C3}" destId="{505FC4BE-CB79-8E41-8456-C6E43E3E9840}" srcOrd="0" destOrd="0" presId="urn:microsoft.com/office/officeart/2005/8/layout/cycle6"/>
    <dgm:cxn modelId="{A31D4F9E-C5FB-9A4E-8C78-E82977CEDD28}" srcId="{8CAFC146-8326-7C4B-9CA6-1F51AAA8DE00}" destId="{FFE465DA-0B97-884F-B3B8-94307689630F}" srcOrd="5" destOrd="0" parTransId="{B18002C8-F962-9E4C-9A97-247193024DDF}" sibTransId="{361F6E38-85F1-3F4B-8EF4-CBAE60C3A926}"/>
    <dgm:cxn modelId="{0C644DB9-AE86-E443-AEFB-523FD9505640}" srcId="{8CAFC146-8326-7C4B-9CA6-1F51AAA8DE00}" destId="{2DF6F826-4281-2948-B85D-7AA3183E9F26}" srcOrd="3" destOrd="0" parTransId="{C14307AA-1739-2B40-ACE5-BC9CDB81B5A7}" sibTransId="{FEB5687C-A539-164B-B8B2-97B47BF9A35C}"/>
    <dgm:cxn modelId="{BD28787D-A1EB-6A49-9552-DD02CFD00482}" type="presOf" srcId="{1758C874-F0C8-9942-B01A-7F70D93B26C2}" destId="{DFCFBF58-63DA-3D4B-BECC-B6E753B7BC7D}" srcOrd="0" destOrd="0" presId="urn:microsoft.com/office/officeart/2005/8/layout/cycle6"/>
    <dgm:cxn modelId="{3F2913A1-9610-1D4B-AF5E-A3D23B7CE4E0}" type="presOf" srcId="{062DBBD2-1D21-CC44-9181-82D0F14AF507}" destId="{382B5F5E-2867-284E-8406-9775AD502438}" srcOrd="0" destOrd="0" presId="urn:microsoft.com/office/officeart/2005/8/layout/cycle6"/>
    <dgm:cxn modelId="{49ACA070-8A62-A445-9D03-B9830F244198}" srcId="{8CAFC146-8326-7C4B-9CA6-1F51AAA8DE00}" destId="{B6A83D3B-9A7D-1446-9676-C1B39A5E9660}" srcOrd="6" destOrd="0" parTransId="{A71E789E-9A30-3444-9004-E7D5465F47ED}" sibTransId="{640CD02E-4995-D642-824E-5F6CE7597937}"/>
    <dgm:cxn modelId="{39126A17-7CAA-194B-8D9B-C4D3E659103F}" type="presOf" srcId="{FFE465DA-0B97-884F-B3B8-94307689630F}" destId="{BBF5635A-7F66-874D-A00F-8327ED21B970}" srcOrd="0" destOrd="0" presId="urn:microsoft.com/office/officeart/2005/8/layout/cycle6"/>
    <dgm:cxn modelId="{BC5486AD-2070-954A-8615-28A12829051C}" type="presOf" srcId="{2015D45C-A7BE-C84C-A1FC-BE7A69E366FE}" destId="{5D2C875B-F6E6-3041-901D-1D26D71344F4}" srcOrd="0" destOrd="0" presId="urn:microsoft.com/office/officeart/2005/8/layout/cycle6"/>
    <dgm:cxn modelId="{EB52B269-0D34-8D45-AAFA-D7E0D02351BF}" type="presParOf" srcId="{80FBE168-16A0-5E46-BC94-67F4CAB884AD}" destId="{17DB7D06-A0DF-4C4A-AC52-5D8063FDFE4D}" srcOrd="0" destOrd="0" presId="urn:microsoft.com/office/officeart/2005/8/layout/cycle6"/>
    <dgm:cxn modelId="{58198B43-B8CB-A041-92C7-1ED87D6A9430}" type="presParOf" srcId="{80FBE168-16A0-5E46-BC94-67F4CAB884AD}" destId="{35029F23-A074-3E40-867D-37D8DC818E27}" srcOrd="1" destOrd="0" presId="urn:microsoft.com/office/officeart/2005/8/layout/cycle6"/>
    <dgm:cxn modelId="{5C91B5E0-AEF3-6E45-815B-168553DF3FEE}" type="presParOf" srcId="{80FBE168-16A0-5E46-BC94-67F4CAB884AD}" destId="{5D2C875B-F6E6-3041-901D-1D26D71344F4}" srcOrd="2" destOrd="0" presId="urn:microsoft.com/office/officeart/2005/8/layout/cycle6"/>
    <dgm:cxn modelId="{420A4F31-F95E-E140-B5F6-BC4203725B12}" type="presParOf" srcId="{80FBE168-16A0-5E46-BC94-67F4CAB884AD}" destId="{0251BDBF-59B6-B144-96D0-839C807C519E}" srcOrd="3" destOrd="0" presId="urn:microsoft.com/office/officeart/2005/8/layout/cycle6"/>
    <dgm:cxn modelId="{8DCFDB0D-8092-6444-97EC-C21836D39D7D}" type="presParOf" srcId="{80FBE168-16A0-5E46-BC94-67F4CAB884AD}" destId="{C2CE717C-196A-A449-8FB7-07AE3F3CAF9D}" srcOrd="4" destOrd="0" presId="urn:microsoft.com/office/officeart/2005/8/layout/cycle6"/>
    <dgm:cxn modelId="{C0C3071B-F57E-F34B-915A-92128EED76E5}" type="presParOf" srcId="{80FBE168-16A0-5E46-BC94-67F4CAB884AD}" destId="{CD301A9F-0954-DB49-AF27-B4B3C8102F24}" srcOrd="5" destOrd="0" presId="urn:microsoft.com/office/officeart/2005/8/layout/cycle6"/>
    <dgm:cxn modelId="{582EE842-D5BC-F448-863F-8FB55BBEE8F4}" type="presParOf" srcId="{80FBE168-16A0-5E46-BC94-67F4CAB884AD}" destId="{505FC4BE-CB79-8E41-8456-C6E43E3E9840}" srcOrd="6" destOrd="0" presId="urn:microsoft.com/office/officeart/2005/8/layout/cycle6"/>
    <dgm:cxn modelId="{D581A4BE-41B3-D64D-9E02-BBFE11789B1D}" type="presParOf" srcId="{80FBE168-16A0-5E46-BC94-67F4CAB884AD}" destId="{F78552F1-CE26-4E49-AAB3-BD120BE16420}" srcOrd="7" destOrd="0" presId="urn:microsoft.com/office/officeart/2005/8/layout/cycle6"/>
    <dgm:cxn modelId="{D7E07F48-8D65-6A43-A4D8-5766BABC8EE7}" type="presParOf" srcId="{80FBE168-16A0-5E46-BC94-67F4CAB884AD}" destId="{845F63F6-36B8-7D43-A439-18A98851488A}" srcOrd="8" destOrd="0" presId="urn:microsoft.com/office/officeart/2005/8/layout/cycle6"/>
    <dgm:cxn modelId="{12FA3166-FE3C-3543-ABB8-7F9A0C2AF576}" type="presParOf" srcId="{80FBE168-16A0-5E46-BC94-67F4CAB884AD}" destId="{5793CF57-FE98-A047-9013-924B2EC031F8}" srcOrd="9" destOrd="0" presId="urn:microsoft.com/office/officeart/2005/8/layout/cycle6"/>
    <dgm:cxn modelId="{C3152AA0-B3D3-B840-AD4C-FC7D1460173D}" type="presParOf" srcId="{80FBE168-16A0-5E46-BC94-67F4CAB884AD}" destId="{39C60D4E-37E8-5741-A16C-8498F1A000C1}" srcOrd="10" destOrd="0" presId="urn:microsoft.com/office/officeart/2005/8/layout/cycle6"/>
    <dgm:cxn modelId="{DF758DD2-2060-9543-B266-4E3BFC3BF101}" type="presParOf" srcId="{80FBE168-16A0-5E46-BC94-67F4CAB884AD}" destId="{DBBB92E1-B12E-164F-8C90-431868127EF1}" srcOrd="11" destOrd="0" presId="urn:microsoft.com/office/officeart/2005/8/layout/cycle6"/>
    <dgm:cxn modelId="{62318236-5BD8-4A43-9F11-46BB398D3B11}" type="presParOf" srcId="{80FBE168-16A0-5E46-BC94-67F4CAB884AD}" destId="{D3B1F3E9-799D-7A4C-9F55-268FB8F6E4AD}" srcOrd="12" destOrd="0" presId="urn:microsoft.com/office/officeart/2005/8/layout/cycle6"/>
    <dgm:cxn modelId="{EEC38D9A-D33D-8A4C-9BAD-2FDDC74F4FC5}" type="presParOf" srcId="{80FBE168-16A0-5E46-BC94-67F4CAB884AD}" destId="{53965951-2D80-4449-BC4B-37E1F61449BB}" srcOrd="13" destOrd="0" presId="urn:microsoft.com/office/officeart/2005/8/layout/cycle6"/>
    <dgm:cxn modelId="{2C73F0F2-7311-BE45-878E-C350DBDD3CA8}" type="presParOf" srcId="{80FBE168-16A0-5E46-BC94-67F4CAB884AD}" destId="{F199E26C-3346-654B-AA86-E9FDA6F8B4D8}" srcOrd="14" destOrd="0" presId="urn:microsoft.com/office/officeart/2005/8/layout/cycle6"/>
    <dgm:cxn modelId="{DBC30633-ED28-2E45-9BC7-79B140BA578B}" type="presParOf" srcId="{80FBE168-16A0-5E46-BC94-67F4CAB884AD}" destId="{BBF5635A-7F66-874D-A00F-8327ED21B970}" srcOrd="15" destOrd="0" presId="urn:microsoft.com/office/officeart/2005/8/layout/cycle6"/>
    <dgm:cxn modelId="{3E20F3F4-4BC4-1541-B277-3DF30BD23BF1}" type="presParOf" srcId="{80FBE168-16A0-5E46-BC94-67F4CAB884AD}" destId="{C2C5411B-32E9-144A-8531-DACB4083A8DA}" srcOrd="16" destOrd="0" presId="urn:microsoft.com/office/officeart/2005/8/layout/cycle6"/>
    <dgm:cxn modelId="{46F0F4EF-2498-A842-8509-D5A3308ACA70}" type="presParOf" srcId="{80FBE168-16A0-5E46-BC94-67F4CAB884AD}" destId="{1498BD43-EA3C-634B-8737-842A0DCDC8F1}" srcOrd="17" destOrd="0" presId="urn:microsoft.com/office/officeart/2005/8/layout/cycle6"/>
    <dgm:cxn modelId="{C09390AE-4536-0643-AC37-AA52B7CFF409}" type="presParOf" srcId="{80FBE168-16A0-5E46-BC94-67F4CAB884AD}" destId="{569AC65A-502A-E84B-BE4B-00960F7D6A94}" srcOrd="18" destOrd="0" presId="urn:microsoft.com/office/officeart/2005/8/layout/cycle6"/>
    <dgm:cxn modelId="{2EF08D87-F3A2-8441-B42B-7FC72792E549}" type="presParOf" srcId="{80FBE168-16A0-5E46-BC94-67F4CAB884AD}" destId="{1E64B043-5CED-D845-ACEA-E2764C5B2BE9}" srcOrd="19" destOrd="0" presId="urn:microsoft.com/office/officeart/2005/8/layout/cycle6"/>
    <dgm:cxn modelId="{B4EF90F4-BC0C-D84B-836A-7819C9FB0993}" type="presParOf" srcId="{80FBE168-16A0-5E46-BC94-67F4CAB884AD}" destId="{81A009D7-3141-C340-84A9-16BC76BD005F}" srcOrd="20" destOrd="0" presId="urn:microsoft.com/office/officeart/2005/8/layout/cycle6"/>
    <dgm:cxn modelId="{494CE1A7-49DE-D64E-91D4-066B180F3CED}" type="presParOf" srcId="{80FBE168-16A0-5E46-BC94-67F4CAB884AD}" destId="{382B5F5E-2867-284E-8406-9775AD502438}" srcOrd="21" destOrd="0" presId="urn:microsoft.com/office/officeart/2005/8/layout/cycle6"/>
    <dgm:cxn modelId="{ACC59A2D-AFDC-864D-AE20-037F84DC9D2D}" type="presParOf" srcId="{80FBE168-16A0-5E46-BC94-67F4CAB884AD}" destId="{550C9E38-998D-FA4C-9D17-BD9C2627880C}" srcOrd="22" destOrd="0" presId="urn:microsoft.com/office/officeart/2005/8/layout/cycle6"/>
    <dgm:cxn modelId="{73A773A3-4EE7-BA40-82FB-995E38570461}" type="presParOf" srcId="{80FBE168-16A0-5E46-BC94-67F4CAB884AD}" destId="{DFCFBF58-63DA-3D4B-BECC-B6E753B7BC7D}"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B7D06-A0DF-4C4A-AC52-5D8063FDFE4D}">
      <dsp:nvSpPr>
        <dsp:cNvPr id="0" name=""/>
        <dsp:cNvSpPr/>
      </dsp:nvSpPr>
      <dsp:spPr>
        <a:xfrm>
          <a:off x="3743966" y="430"/>
          <a:ext cx="1156535" cy="75174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mj-ea"/>
              <a:ea typeface="+mj-ea"/>
            </a:rPr>
            <a:t>类与对象的概念</a:t>
          </a:r>
          <a:endParaRPr lang="zh-CN" altLang="en-US" sz="1700" kern="1200" dirty="0">
            <a:latin typeface="+mj-ea"/>
            <a:ea typeface="+mj-ea"/>
          </a:endParaRPr>
        </a:p>
      </dsp:txBody>
      <dsp:txXfrm>
        <a:off x="3780663" y="37127"/>
        <a:ext cx="1083141" cy="678353"/>
      </dsp:txXfrm>
    </dsp:sp>
    <dsp:sp modelId="{5D2C875B-F6E6-3041-901D-1D26D71344F4}">
      <dsp:nvSpPr>
        <dsp:cNvPr id="0" name=""/>
        <dsp:cNvSpPr/>
      </dsp:nvSpPr>
      <dsp:spPr>
        <a:xfrm>
          <a:off x="1709805" y="376304"/>
          <a:ext cx="5224856" cy="5224856"/>
        </a:xfrm>
        <a:custGeom>
          <a:avLst/>
          <a:gdLst/>
          <a:ahLst/>
          <a:cxnLst/>
          <a:rect l="0" t="0" r="0" b="0"/>
          <a:pathLst>
            <a:path>
              <a:moveTo>
                <a:pt x="3199054" y="66716"/>
              </a:moveTo>
              <a:arcTo wR="2612428" hR="2612428" stAng="16978593" swAng="11109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51BDBF-59B6-B144-96D0-839C807C519E}">
      <dsp:nvSpPr>
        <dsp:cNvPr id="0" name=""/>
        <dsp:cNvSpPr/>
      </dsp:nvSpPr>
      <dsp:spPr>
        <a:xfrm>
          <a:off x="5591231" y="765593"/>
          <a:ext cx="1156535" cy="75174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mj-ea"/>
              <a:ea typeface="+mj-ea"/>
            </a:rPr>
            <a:t>构造与析构函数</a:t>
          </a:r>
          <a:endParaRPr lang="zh-CN" altLang="en-US" sz="1700" kern="1200" dirty="0">
            <a:latin typeface="+mj-ea"/>
            <a:ea typeface="+mj-ea"/>
          </a:endParaRPr>
        </a:p>
      </dsp:txBody>
      <dsp:txXfrm>
        <a:off x="5627928" y="802290"/>
        <a:ext cx="1083141" cy="678353"/>
      </dsp:txXfrm>
    </dsp:sp>
    <dsp:sp modelId="{CD301A9F-0954-DB49-AF27-B4B3C8102F24}">
      <dsp:nvSpPr>
        <dsp:cNvPr id="0" name=""/>
        <dsp:cNvSpPr/>
      </dsp:nvSpPr>
      <dsp:spPr>
        <a:xfrm>
          <a:off x="1709805" y="376304"/>
          <a:ext cx="5224856" cy="5224856"/>
        </a:xfrm>
        <a:custGeom>
          <a:avLst/>
          <a:gdLst/>
          <a:ahLst/>
          <a:cxnLst/>
          <a:rect l="0" t="0" r="0" b="0"/>
          <a:pathLst>
            <a:path>
              <a:moveTo>
                <a:pt x="4777681" y="1150765"/>
              </a:moveTo>
              <a:arcTo wR="2612428" hR="2612428" stAng="19558712" swAng="152947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05FC4BE-CB79-8E41-8456-C6E43E3E9840}">
      <dsp:nvSpPr>
        <dsp:cNvPr id="0" name=""/>
        <dsp:cNvSpPr/>
      </dsp:nvSpPr>
      <dsp:spPr>
        <a:xfrm>
          <a:off x="6356394" y="2612859"/>
          <a:ext cx="1156535" cy="75174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mj-ea"/>
              <a:ea typeface="+mj-ea"/>
            </a:rPr>
            <a:t>复制构造函数</a:t>
          </a:r>
          <a:endParaRPr lang="zh-CN" altLang="en-US" sz="1700" kern="1200" dirty="0">
            <a:latin typeface="+mj-ea"/>
            <a:ea typeface="+mj-ea"/>
          </a:endParaRPr>
        </a:p>
      </dsp:txBody>
      <dsp:txXfrm>
        <a:off x="6393091" y="2649556"/>
        <a:ext cx="1083141" cy="678353"/>
      </dsp:txXfrm>
    </dsp:sp>
    <dsp:sp modelId="{845F63F6-36B8-7D43-A439-18A98851488A}">
      <dsp:nvSpPr>
        <dsp:cNvPr id="0" name=""/>
        <dsp:cNvSpPr/>
      </dsp:nvSpPr>
      <dsp:spPr>
        <a:xfrm>
          <a:off x="1709805" y="376304"/>
          <a:ext cx="5224856" cy="5224856"/>
        </a:xfrm>
        <a:custGeom>
          <a:avLst/>
          <a:gdLst/>
          <a:ahLst/>
          <a:cxnLst/>
          <a:rect l="0" t="0" r="0" b="0"/>
          <a:pathLst>
            <a:path>
              <a:moveTo>
                <a:pt x="5195956" y="2999932"/>
              </a:moveTo>
              <a:arcTo wR="2612428" hR="2612428" stAng="511813" swAng="152947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93CF57-FE98-A047-9013-924B2EC031F8}">
      <dsp:nvSpPr>
        <dsp:cNvPr id="0" name=""/>
        <dsp:cNvSpPr/>
      </dsp:nvSpPr>
      <dsp:spPr>
        <a:xfrm>
          <a:off x="5591231" y="4460124"/>
          <a:ext cx="1156535" cy="75174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mj-ea"/>
              <a:ea typeface="+mj-ea"/>
            </a:rPr>
            <a:t>成员对象</a:t>
          </a:r>
          <a:endParaRPr lang="zh-CN" altLang="en-US" sz="1700" kern="1200" dirty="0">
            <a:latin typeface="+mj-ea"/>
            <a:ea typeface="+mj-ea"/>
          </a:endParaRPr>
        </a:p>
      </dsp:txBody>
      <dsp:txXfrm>
        <a:off x="5627928" y="4496821"/>
        <a:ext cx="1083141" cy="678353"/>
      </dsp:txXfrm>
    </dsp:sp>
    <dsp:sp modelId="{DBBB92E1-B12E-164F-8C90-431868127EF1}">
      <dsp:nvSpPr>
        <dsp:cNvPr id="0" name=""/>
        <dsp:cNvSpPr/>
      </dsp:nvSpPr>
      <dsp:spPr>
        <a:xfrm>
          <a:off x="1709805" y="376304"/>
          <a:ext cx="5224856" cy="5224856"/>
        </a:xfrm>
        <a:custGeom>
          <a:avLst/>
          <a:gdLst/>
          <a:ahLst/>
          <a:cxnLst/>
          <a:rect l="0" t="0" r="0" b="0"/>
          <a:pathLst>
            <a:path>
              <a:moveTo>
                <a:pt x="3977140" y="4840059"/>
              </a:moveTo>
              <a:arcTo wR="2612428" hR="2612428" stAng="3510428" swAng="11109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B1F3E9-799D-7A4C-9F55-268FB8F6E4AD}">
      <dsp:nvSpPr>
        <dsp:cNvPr id="0" name=""/>
        <dsp:cNvSpPr/>
      </dsp:nvSpPr>
      <dsp:spPr>
        <a:xfrm>
          <a:off x="3743966" y="5225287"/>
          <a:ext cx="1156535" cy="75174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mj-ea"/>
              <a:ea typeface="+mj-ea"/>
            </a:rPr>
            <a:t>运算符重载</a:t>
          </a:r>
          <a:endParaRPr lang="zh-CN" altLang="en-US" sz="1700" kern="1200" dirty="0">
            <a:latin typeface="+mj-ea"/>
            <a:ea typeface="+mj-ea"/>
          </a:endParaRPr>
        </a:p>
      </dsp:txBody>
      <dsp:txXfrm>
        <a:off x="3780663" y="5261984"/>
        <a:ext cx="1083141" cy="678353"/>
      </dsp:txXfrm>
    </dsp:sp>
    <dsp:sp modelId="{F199E26C-3346-654B-AA86-E9FDA6F8B4D8}">
      <dsp:nvSpPr>
        <dsp:cNvPr id="0" name=""/>
        <dsp:cNvSpPr/>
      </dsp:nvSpPr>
      <dsp:spPr>
        <a:xfrm>
          <a:off x="1709805" y="376304"/>
          <a:ext cx="5224856" cy="5224856"/>
        </a:xfrm>
        <a:custGeom>
          <a:avLst/>
          <a:gdLst/>
          <a:ahLst/>
          <a:cxnLst/>
          <a:rect l="0" t="0" r="0" b="0"/>
          <a:pathLst>
            <a:path>
              <a:moveTo>
                <a:pt x="2025801" y="5158140"/>
              </a:moveTo>
              <a:arcTo wR="2612428" hR="2612428" stAng="6178593" swAng="11109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F5635A-7F66-874D-A00F-8327ED21B970}">
      <dsp:nvSpPr>
        <dsp:cNvPr id="0" name=""/>
        <dsp:cNvSpPr/>
      </dsp:nvSpPr>
      <dsp:spPr>
        <a:xfrm>
          <a:off x="1896700" y="4460124"/>
          <a:ext cx="1156535" cy="75174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mj-ea"/>
              <a:ea typeface="+mj-ea"/>
            </a:rPr>
            <a:t>友元函数与友元类</a:t>
          </a:r>
          <a:endParaRPr lang="zh-CN" altLang="en-US" sz="1700" kern="1200" dirty="0">
            <a:latin typeface="+mj-ea"/>
            <a:ea typeface="+mj-ea"/>
          </a:endParaRPr>
        </a:p>
      </dsp:txBody>
      <dsp:txXfrm>
        <a:off x="1933397" y="4496821"/>
        <a:ext cx="1083141" cy="678353"/>
      </dsp:txXfrm>
    </dsp:sp>
    <dsp:sp modelId="{1498BD43-EA3C-634B-8737-842A0DCDC8F1}">
      <dsp:nvSpPr>
        <dsp:cNvPr id="0" name=""/>
        <dsp:cNvSpPr/>
      </dsp:nvSpPr>
      <dsp:spPr>
        <a:xfrm>
          <a:off x="1709805" y="376304"/>
          <a:ext cx="5224856" cy="5224856"/>
        </a:xfrm>
        <a:custGeom>
          <a:avLst/>
          <a:gdLst/>
          <a:ahLst/>
          <a:cxnLst/>
          <a:rect l="0" t="0" r="0" b="0"/>
          <a:pathLst>
            <a:path>
              <a:moveTo>
                <a:pt x="447174" y="4074090"/>
              </a:moveTo>
              <a:arcTo wR="2612428" hR="2612428" stAng="8758712" swAng="152947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69AC65A-502A-E84B-BE4B-00960F7D6A94}">
      <dsp:nvSpPr>
        <dsp:cNvPr id="0" name=""/>
        <dsp:cNvSpPr/>
      </dsp:nvSpPr>
      <dsp:spPr>
        <a:xfrm>
          <a:off x="1131538" y="2612859"/>
          <a:ext cx="1156535" cy="75174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mj-ea"/>
              <a:ea typeface="+mj-ea"/>
            </a:rPr>
            <a:t>静态成员</a:t>
          </a:r>
          <a:endParaRPr lang="zh-CN" altLang="en-US" sz="1700" kern="1200" dirty="0">
            <a:latin typeface="+mj-ea"/>
            <a:ea typeface="+mj-ea"/>
          </a:endParaRPr>
        </a:p>
      </dsp:txBody>
      <dsp:txXfrm>
        <a:off x="1168235" y="2649556"/>
        <a:ext cx="1083141" cy="678353"/>
      </dsp:txXfrm>
    </dsp:sp>
    <dsp:sp modelId="{81A009D7-3141-C340-84A9-16BC76BD005F}">
      <dsp:nvSpPr>
        <dsp:cNvPr id="0" name=""/>
        <dsp:cNvSpPr/>
      </dsp:nvSpPr>
      <dsp:spPr>
        <a:xfrm>
          <a:off x="1709805" y="376304"/>
          <a:ext cx="5224856" cy="5224856"/>
        </a:xfrm>
        <a:custGeom>
          <a:avLst/>
          <a:gdLst/>
          <a:ahLst/>
          <a:cxnLst/>
          <a:rect l="0" t="0" r="0" b="0"/>
          <a:pathLst>
            <a:path>
              <a:moveTo>
                <a:pt x="28899" y="2224923"/>
              </a:moveTo>
              <a:arcTo wR="2612428" hR="2612428" stAng="11311813" swAng="152947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2B5F5E-2867-284E-8406-9775AD502438}">
      <dsp:nvSpPr>
        <dsp:cNvPr id="0" name=""/>
        <dsp:cNvSpPr/>
      </dsp:nvSpPr>
      <dsp:spPr>
        <a:xfrm>
          <a:off x="1896700" y="765593"/>
          <a:ext cx="1156535" cy="751747"/>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mj-ea"/>
              <a:ea typeface="+mj-ea"/>
            </a:rPr>
            <a:t>用</a:t>
          </a:r>
          <a:r>
            <a:rPr lang="en-US" altLang="zh-CN" sz="1700" kern="1200" dirty="0" smtClean="0">
              <a:latin typeface="+mj-ea"/>
              <a:ea typeface="+mj-ea"/>
            </a:rPr>
            <a:t>const</a:t>
          </a:r>
          <a:r>
            <a:rPr lang="zh-CN" altLang="en-US" sz="1700" kern="1200" dirty="0" smtClean="0">
              <a:latin typeface="+mj-ea"/>
              <a:ea typeface="+mj-ea"/>
            </a:rPr>
            <a:t>来保护类</a:t>
          </a:r>
          <a:endParaRPr lang="zh-CN" altLang="en-US" sz="1700" kern="1200" dirty="0">
            <a:latin typeface="+mj-ea"/>
            <a:ea typeface="+mj-ea"/>
          </a:endParaRPr>
        </a:p>
      </dsp:txBody>
      <dsp:txXfrm>
        <a:off x="1933397" y="802290"/>
        <a:ext cx="1083141" cy="678353"/>
      </dsp:txXfrm>
    </dsp:sp>
    <dsp:sp modelId="{DFCFBF58-63DA-3D4B-BECC-B6E753B7BC7D}">
      <dsp:nvSpPr>
        <dsp:cNvPr id="0" name=""/>
        <dsp:cNvSpPr/>
      </dsp:nvSpPr>
      <dsp:spPr>
        <a:xfrm>
          <a:off x="1709805" y="376304"/>
          <a:ext cx="5224856" cy="5224856"/>
        </a:xfrm>
        <a:custGeom>
          <a:avLst/>
          <a:gdLst/>
          <a:ahLst/>
          <a:cxnLst/>
          <a:rect l="0" t="0" r="0" b="0"/>
          <a:pathLst>
            <a:path>
              <a:moveTo>
                <a:pt x="1247715" y="384796"/>
              </a:moveTo>
              <a:arcTo wR="2612428" hR="2612428" stAng="14310428" swAng="11109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9DDD5C-9C38-4A30-8E31-B88421014A2D}" type="datetimeFigureOut">
              <a:rPr lang="zh-CN" altLang="en-US" smtClean="0"/>
              <a:pPr/>
              <a:t>2018/2/25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1434C-F81B-42F9-9158-C4B6DBE35B33}" type="slidenum">
              <a:rPr lang="zh-CN" altLang="en-US" smtClean="0"/>
              <a:pPr/>
              <a:t>‹#›</a:t>
            </a:fld>
            <a:endParaRPr lang="zh-CN" altLang="en-US"/>
          </a:p>
        </p:txBody>
      </p:sp>
    </p:spTree>
    <p:extLst>
      <p:ext uri="{BB962C8B-B14F-4D97-AF65-F5344CB8AC3E}">
        <p14:creationId xmlns:p14="http://schemas.microsoft.com/office/powerpoint/2010/main" val="2232312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53E25-80F2-44B9-9B1F-268E3340E549}" type="datetimeFigureOut">
              <a:rPr lang="zh-CN" altLang="en-US" smtClean="0"/>
              <a:pPr/>
              <a:t>2018/2/25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0278-BE33-415E-B625-48323405DF8C}" type="slidenum">
              <a:rPr lang="zh-CN" altLang="en-US" smtClean="0"/>
              <a:pPr/>
              <a:t>‹#›</a:t>
            </a:fld>
            <a:endParaRPr lang="zh-CN" altLang="en-US"/>
          </a:p>
        </p:txBody>
      </p:sp>
    </p:spTree>
    <p:extLst>
      <p:ext uri="{BB962C8B-B14F-4D97-AF65-F5344CB8AC3E}">
        <p14:creationId xmlns:p14="http://schemas.microsoft.com/office/powerpoint/2010/main" val="21473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0320004-917E-4AB0-990C-2E86CF2ADC53}" type="slidenum">
              <a:rPr lang="zh-CN" altLang="en-US" smtClean="0"/>
              <a:pPr/>
              <a:t>43</a:t>
            </a:fld>
            <a:endParaRPr lang="zh-CN" altLang="en-US"/>
          </a:p>
        </p:txBody>
      </p:sp>
    </p:spTree>
    <p:extLst>
      <p:ext uri="{BB962C8B-B14F-4D97-AF65-F5344CB8AC3E}">
        <p14:creationId xmlns:p14="http://schemas.microsoft.com/office/powerpoint/2010/main" val="144996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userDrawn="1"/>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4800">
                <a:effectLst/>
              </a:defRPr>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TextBox 16"/>
          <p:cNvSpPr txBox="1"/>
          <p:nvPr userDrawn="1"/>
        </p:nvSpPr>
        <p:spPr>
          <a:xfrm rot="2923046">
            <a:off x="2361604" y="5736205"/>
            <a:ext cx="1472804" cy="707886"/>
          </a:xfrm>
          <a:prstGeom prst="rect">
            <a:avLst/>
          </a:prstGeom>
          <a:noFill/>
        </p:spPr>
        <p:txBody>
          <a:bodyPr wrap="square" rtlCol="0">
            <a:spAutoFit/>
          </a:bodyPr>
          <a:lstStyle/>
          <a:p>
            <a:r>
              <a:rPr lang="en-US" altLang="zh-CN"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mj-lt"/>
                <a:ea typeface="Tahoma" panose="020B0604030504040204" pitchFamily="34" charset="0"/>
                <a:cs typeface="Tahoma" panose="020B0604030504040204" pitchFamily="34" charset="0"/>
              </a:rPr>
              <a:t>C++</a:t>
            </a:r>
            <a:endParaRPr lang="zh-CN" alt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mj-lt"/>
              <a:cs typeface="Tahoma" panose="020B0604030504040204" pitchFamily="34" charset="0"/>
            </a:endParaRPr>
          </a:p>
        </p:txBody>
      </p:sp>
    </p:spTree>
    <p:extLst>
      <p:ext uri="{BB962C8B-B14F-4D97-AF65-F5344CB8AC3E}">
        <p14:creationId xmlns:p14="http://schemas.microsoft.com/office/powerpoint/2010/main" val="3537606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266701"/>
            <a:ext cx="7704667" cy="1206500"/>
          </a:xfrm>
        </p:spPr>
        <p:txBody>
          <a:bodyPr/>
          <a:lstStyle>
            <a:lvl1pPr>
              <a:defRPr b="1">
                <a:latin typeface="+mj-ea"/>
                <a:ea typeface="+mj-ea"/>
              </a:defRPr>
            </a:lvl1pPr>
          </a:lstStyle>
          <a:p>
            <a:r>
              <a:rPr lang="en-US" altLang="zh-CN" dirty="0" smtClean="0"/>
              <a:t>Click to edit Master title style</a:t>
            </a:r>
            <a:endParaRPr lang="en-US" dirty="0"/>
          </a:p>
        </p:txBody>
      </p:sp>
      <p:sp>
        <p:nvSpPr>
          <p:cNvPr id="3" name="Content Placeholder 2"/>
          <p:cNvSpPr>
            <a:spLocks noGrp="1"/>
          </p:cNvSpPr>
          <p:nvPr>
            <p:ph idx="1"/>
          </p:nvPr>
        </p:nvSpPr>
        <p:spPr>
          <a:xfrm>
            <a:off x="982133" y="1676400"/>
            <a:ext cx="7704667" cy="4737100"/>
          </a:xfrm>
        </p:spPr>
        <p:txBody>
          <a:bodyPr anchor="ct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Tree>
    <p:extLst>
      <p:ext uri="{BB962C8B-B14F-4D97-AF65-F5344CB8AC3E}">
        <p14:creationId xmlns:p14="http://schemas.microsoft.com/office/powerpoint/2010/main" val="415179859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1" name="图片 20" descr="图片3.png"/>
          <p:cNvPicPr>
            <a:picLocks noChangeAspect="1"/>
          </p:cNvPicPr>
          <p:nvPr userDrawn="1"/>
        </p:nvPicPr>
        <p:blipFill>
          <a:blip r:embed="rId4"/>
          <a:stretch>
            <a:fillRect/>
          </a:stretch>
        </p:blipFill>
        <p:spPr>
          <a:xfrm>
            <a:off x="0" y="0"/>
            <a:ext cx="2178495" cy="6858000"/>
          </a:xfrm>
          <a:prstGeom prst="rect">
            <a:avLst/>
          </a:prstGeom>
        </p:spPr>
      </p:pic>
      <p:sp>
        <p:nvSpPr>
          <p:cNvPr id="7" name="TextBox 6"/>
          <p:cNvSpPr txBox="1"/>
          <p:nvPr userDrawn="1"/>
        </p:nvSpPr>
        <p:spPr>
          <a:xfrm rot="2815297">
            <a:off x="863682" y="6197312"/>
            <a:ext cx="1472804" cy="584775"/>
          </a:xfrm>
          <a:prstGeom prst="rect">
            <a:avLst/>
          </a:prstGeom>
          <a:noFill/>
        </p:spPr>
        <p:txBody>
          <a:bodyPr wrap="square" rtlCol="0">
            <a:spAutoFit/>
          </a:bodyPr>
          <a:lstStyle/>
          <a:p>
            <a:r>
              <a:rPr lang="en-US" altLang="zh-CN" sz="3200" b="0" cap="none" spc="0" dirty="0" smtClean="0">
                <a:ln w="0">
                  <a:no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mj-lt"/>
                <a:ea typeface="Tahoma" panose="020B0604030504040204" pitchFamily="34" charset="0"/>
                <a:cs typeface="Tahoma" panose="020B0604030504040204" pitchFamily="34" charset="0"/>
              </a:rPr>
              <a:t>C++</a:t>
            </a:r>
            <a:endParaRPr lang="zh-CN" altLang="en-US" sz="3200" b="0" cap="none" spc="0" dirty="0">
              <a:ln w="0">
                <a:no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mj-lt"/>
              <a:cs typeface="Tahoma" panose="020B0604030504040204" pitchFamily="34" charset="0"/>
            </a:endParaRPr>
          </a:p>
        </p:txBody>
      </p:sp>
      <p:sp>
        <p:nvSpPr>
          <p:cNvPr id="3" name="Text Placeholder 2"/>
          <p:cNvSpPr>
            <a:spLocks noGrp="1"/>
          </p:cNvSpPr>
          <p:nvPr>
            <p:ph type="body" idx="1"/>
          </p:nvPr>
        </p:nvSpPr>
        <p:spPr>
          <a:xfrm>
            <a:off x="982134" y="1790700"/>
            <a:ext cx="7704666" cy="4699000"/>
          </a:xfrm>
          <a:prstGeom prst="rect">
            <a:avLst/>
          </a:prstGeom>
        </p:spPr>
        <p:txBody>
          <a:bodyPr vert="horz" lIns="91440" tIns="45720" rIns="91440" bIns="45720" rtlCol="0" anchor="ctr">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2" name="Title Placeholder 1"/>
          <p:cNvSpPr>
            <a:spLocks noGrp="1"/>
          </p:cNvSpPr>
          <p:nvPr>
            <p:ph type="title"/>
          </p:nvPr>
        </p:nvSpPr>
        <p:spPr>
          <a:xfrm>
            <a:off x="696107" y="228601"/>
            <a:ext cx="7990693" cy="1219200"/>
          </a:xfrm>
          <a:prstGeom prst="rect">
            <a:avLst/>
          </a:prstGeom>
          <a:effectLst/>
        </p:spPr>
        <p:txBody>
          <a:bodyPr vert="horz" lIns="91440" tIns="45720" rIns="91440" bIns="45720" rtlCol="0" anchor="ctr">
            <a:noAutofit/>
          </a:bodyPr>
          <a:lstStyle/>
          <a:p>
            <a:r>
              <a:rPr lang="en-US" altLang="zh-CN" dirty="0" smtClean="0"/>
              <a:t>Click to edit Master title style</a:t>
            </a:r>
            <a:endParaRPr lang="en-US" dirty="0"/>
          </a:p>
        </p:txBody>
      </p:sp>
    </p:spTree>
    <p:extLst>
      <p:ext uri="{BB962C8B-B14F-4D97-AF65-F5344CB8AC3E}">
        <p14:creationId xmlns:p14="http://schemas.microsoft.com/office/powerpoint/2010/main" val="839466095"/>
      </p:ext>
    </p:extLst>
  </p:cSld>
  <p:clrMap bg1="lt1" tx1="dk1" bg2="lt2" tx2="dk2" accent1="accent1" accent2="accent2" accent3="accent3" accent4="accent4" accent5="accent5" accent6="accent6" hlink="hlink" folHlink="folHlink"/>
  <p:sldLayoutIdLst>
    <p:sldLayoutId id="2147483669" r:id="rId1"/>
    <p:sldLayoutId id="2147483670" r:id="rId2"/>
  </p:sldLayoutIdLst>
  <p:transition>
    <p:fade/>
  </p:transition>
  <p:timing>
    <p:tnLst>
      <p:par>
        <p:cTn id="1" dur="indefinite" restart="never" nodeType="tmRoot"/>
      </p:par>
    </p:tnLst>
  </p:timing>
  <p:txStyles>
    <p:titleStyle>
      <a:lvl1pPr algn="l" defTabSz="457200" rtl="0" eaLnBrk="1" latinLnBrk="0" hangingPunct="1">
        <a:spcBef>
          <a:spcPct val="0"/>
        </a:spcBef>
        <a:buNone/>
        <a:defRPr sz="44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6530" y="4096674"/>
            <a:ext cx="6540161" cy="1809345"/>
          </a:xfrm>
        </p:spPr>
        <p:txBody>
          <a:bodyPr>
            <a:normAutofit/>
          </a:bodyPr>
          <a:lstStyle/>
          <a:p>
            <a:endParaRPr lang="en-US" altLang="zh-CN" dirty="0" smtClean="0">
              <a:latin typeface="+mj-ea"/>
              <a:ea typeface="+mj-ea"/>
            </a:endParaRPr>
          </a:p>
          <a:p>
            <a:r>
              <a:rPr lang="zh-CN" altLang="en-US" sz="5400" b="1" dirty="0" smtClean="0">
                <a:latin typeface="+mj-ea"/>
                <a:ea typeface="+mj-ea"/>
              </a:rPr>
              <a:t>第六</a:t>
            </a:r>
            <a:r>
              <a:rPr lang="zh-CN" altLang="en-US" sz="5400" b="1" dirty="0" smtClean="0">
                <a:latin typeface="+mj-ea"/>
                <a:ea typeface="+mj-ea"/>
              </a:rPr>
              <a:t>章 </a:t>
            </a:r>
            <a:r>
              <a:rPr lang="zh-CN" altLang="en-US" sz="5400" b="1" dirty="0" smtClean="0">
                <a:latin typeface="+mj-ea"/>
                <a:ea typeface="+mj-ea"/>
              </a:rPr>
              <a:t>类与对象</a:t>
            </a:r>
          </a:p>
        </p:txBody>
      </p:sp>
      <p:pic>
        <p:nvPicPr>
          <p:cNvPr id="5" name="Picture 3" descr="F:\work\seu&amp;wpi summer workshop\方案\200810221326163_2.png"/>
          <p:cNvPicPr>
            <a:picLocks noChangeAspect="1" noChangeArrowheads="1"/>
          </p:cNvPicPr>
          <p:nvPr/>
        </p:nvPicPr>
        <p:blipFill>
          <a:blip r:embed="rId2" cstate="print"/>
          <a:srcRect/>
          <a:stretch>
            <a:fillRect/>
          </a:stretch>
        </p:blipFill>
        <p:spPr bwMode="auto">
          <a:xfrm>
            <a:off x="5429870" y="831762"/>
            <a:ext cx="2880000" cy="2880000"/>
          </a:xfrm>
          <a:prstGeom prst="rect">
            <a:avLst/>
          </a:prstGeom>
          <a:noFill/>
        </p:spPr>
      </p:pic>
      <p:sp>
        <p:nvSpPr>
          <p:cNvPr id="4" name="文本框 3"/>
          <p:cNvSpPr txBox="1"/>
          <p:nvPr/>
        </p:nvSpPr>
        <p:spPr>
          <a:xfrm>
            <a:off x="4257226" y="5885371"/>
            <a:ext cx="4477509" cy="646331"/>
          </a:xfrm>
          <a:prstGeom prst="rect">
            <a:avLst/>
          </a:prstGeom>
          <a:noFill/>
        </p:spPr>
        <p:txBody>
          <a:bodyPr wrap="none" rtlCol="0">
            <a:spAutoFit/>
          </a:bodyPr>
          <a:lstStyle/>
          <a:p>
            <a:pPr algn="r"/>
            <a:r>
              <a:rPr kumimoji="1" lang="zh-CN" altLang="en-US" dirty="0" smtClean="0">
                <a:latin typeface="+mj-ea"/>
                <a:ea typeface="+mj-ea"/>
              </a:rPr>
              <a:t>东南大学</a:t>
            </a:r>
            <a:r>
              <a:rPr kumimoji="1" lang="en-US" altLang="zh-CN" dirty="0" smtClean="0">
                <a:latin typeface="+mj-ea"/>
                <a:ea typeface="+mj-ea"/>
              </a:rPr>
              <a:t> </a:t>
            </a:r>
            <a:r>
              <a:rPr kumimoji="1" lang="zh-CN" altLang="en-US" dirty="0" smtClean="0">
                <a:latin typeface="+mj-ea"/>
                <a:ea typeface="+mj-ea"/>
              </a:rPr>
              <a:t>生物科学与医学工程学院 夏小俊</a:t>
            </a:r>
            <a:endParaRPr kumimoji="1" lang="en-US" altLang="zh-CN" dirty="0" smtClean="0">
              <a:latin typeface="+mj-ea"/>
              <a:ea typeface="+mj-ea"/>
            </a:endParaRPr>
          </a:p>
          <a:p>
            <a:pPr algn="r"/>
            <a:r>
              <a:rPr kumimoji="1" lang="en-US" altLang="zh-CN" dirty="0" smtClean="0">
                <a:latin typeface="+mj-ea"/>
                <a:ea typeface="+mj-ea"/>
              </a:rPr>
              <a:t>http://</a:t>
            </a:r>
            <a:r>
              <a:rPr kumimoji="1" lang="en-US" altLang="zh-CN" dirty="0" err="1" smtClean="0">
                <a:latin typeface="+mj-ea"/>
                <a:ea typeface="+mj-ea"/>
              </a:rPr>
              <a:t>www.seucpp.com</a:t>
            </a:r>
            <a:endParaRPr kumimoji="1" lang="zh-CN" altLang="en-US" dirty="0">
              <a:latin typeface="+mj-ea"/>
              <a:ea typeface="+mj-ea"/>
            </a:endParaRPr>
          </a:p>
        </p:txBody>
      </p:sp>
    </p:spTree>
    <p:extLst>
      <p:ext uri="{BB962C8B-B14F-4D97-AF65-F5344CB8AC3E}">
        <p14:creationId xmlns:p14="http://schemas.microsoft.com/office/powerpoint/2010/main" val="40227138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类的封装与接口</a:t>
            </a:r>
            <a:endParaRPr lang="zh-CN" altLang="en-US" dirty="0"/>
          </a:p>
        </p:txBody>
      </p:sp>
      <p:sp>
        <p:nvSpPr>
          <p:cNvPr id="3" name="内容占位符 2"/>
          <p:cNvSpPr>
            <a:spLocks noGrp="1"/>
          </p:cNvSpPr>
          <p:nvPr>
            <p:ph idx="1"/>
          </p:nvPr>
        </p:nvSpPr>
        <p:spPr/>
        <p:txBody>
          <a:bodyPr/>
          <a:lstStyle/>
          <a:p>
            <a:r>
              <a:rPr kumimoji="1" lang="zh-CN" altLang="en-US" dirty="0" smtClean="0"/>
              <a:t>类把</a:t>
            </a:r>
            <a:r>
              <a:rPr kumimoji="1" lang="zh-CN" altLang="en-US" dirty="0" smtClean="0">
                <a:solidFill>
                  <a:srgbClr val="FF3300"/>
                </a:solidFill>
              </a:rPr>
              <a:t>数据</a:t>
            </a:r>
            <a:r>
              <a:rPr kumimoji="1" lang="zh-CN" altLang="en-US" dirty="0" smtClean="0"/>
              <a:t>（事物的属性）和</a:t>
            </a:r>
            <a:r>
              <a:rPr kumimoji="1" lang="zh-CN" altLang="en-US" dirty="0" smtClean="0">
                <a:solidFill>
                  <a:srgbClr val="FF3300"/>
                </a:solidFill>
              </a:rPr>
              <a:t>函数</a:t>
            </a:r>
            <a:r>
              <a:rPr kumimoji="1" lang="zh-CN" altLang="en-US" dirty="0" smtClean="0"/>
              <a:t>（事物的行为</a:t>
            </a:r>
            <a:r>
              <a:rPr kumimoji="1" lang="en-US" altLang="zh-CN" dirty="0" smtClean="0"/>
              <a:t>——</a:t>
            </a:r>
            <a:r>
              <a:rPr kumimoji="1" lang="zh-CN" altLang="en-US" dirty="0" smtClean="0"/>
              <a:t>操作）</a:t>
            </a:r>
            <a:r>
              <a:rPr kumimoji="1" lang="zh-CN" altLang="en-US" dirty="0" smtClean="0">
                <a:solidFill>
                  <a:srgbClr val="FF3300"/>
                </a:solidFill>
              </a:rPr>
              <a:t>封装</a:t>
            </a:r>
            <a:r>
              <a:rPr kumimoji="1" lang="zh-CN" altLang="en-US" dirty="0" smtClean="0"/>
              <a:t>为一个整体；</a:t>
            </a:r>
          </a:p>
          <a:p>
            <a:pPr algn="just"/>
            <a:r>
              <a:rPr kumimoji="1" lang="zh-CN" altLang="en-US" dirty="0" smtClean="0"/>
              <a:t>通常数据成员被说明成</a:t>
            </a:r>
            <a:r>
              <a:rPr kumimoji="1" lang="zh-CN" altLang="en-US" dirty="0" smtClean="0">
                <a:solidFill>
                  <a:srgbClr val="FF3300"/>
                </a:solidFill>
              </a:rPr>
              <a:t>私有</a:t>
            </a:r>
            <a:r>
              <a:rPr kumimoji="1" lang="zh-CN" altLang="en-US" dirty="0" smtClean="0"/>
              <a:t>的，函数成员被说明成</a:t>
            </a:r>
            <a:r>
              <a:rPr kumimoji="1" lang="zh-CN" altLang="en-US" dirty="0" smtClean="0">
                <a:solidFill>
                  <a:srgbClr val="FF3300"/>
                </a:solidFill>
              </a:rPr>
              <a:t>公有</a:t>
            </a:r>
            <a:r>
              <a:rPr kumimoji="1" lang="zh-CN" altLang="en-US" dirty="0" smtClean="0"/>
              <a:t>的；</a:t>
            </a:r>
            <a:endParaRPr kumimoji="1" lang="en-US" altLang="zh-CN" dirty="0" smtClean="0"/>
          </a:p>
          <a:p>
            <a:pPr algn="just"/>
            <a:r>
              <a:rPr kumimoji="1" lang="zh-CN" altLang="en-US" dirty="0" smtClean="0"/>
              <a:t>从外部对数据成员进行操作，通常只能通过公有函数来完成，内部数据受到了良好的保护；</a:t>
            </a:r>
            <a:endParaRPr kumimoji="1" lang="en-US" altLang="zh-CN" dirty="0" smtClean="0"/>
          </a:p>
          <a:p>
            <a:pPr algn="just"/>
            <a:r>
              <a:rPr kumimoji="1" lang="zh-CN" altLang="en-US" dirty="0" smtClean="0"/>
              <a:t>成员函数可以直接使用类定义中的任一成员，可以处理数据成员，也可调用函数成员。</a:t>
            </a:r>
          </a:p>
        </p:txBody>
      </p:sp>
    </p:spTree>
    <p:extLst>
      <p:ext uri="{BB962C8B-B14F-4D97-AF65-F5344CB8AC3E}">
        <p14:creationId xmlns:p14="http://schemas.microsoft.com/office/powerpoint/2010/main" val="331237544"/>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静态函数成员（</a:t>
            </a:r>
            <a:r>
              <a:rPr lang="en-US" altLang="zh-CN" dirty="0" smtClean="0"/>
              <a:t>*</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将函数成员说明为静态，这个函数将属于整个类，而和不同对象无关。</a:t>
            </a:r>
            <a:endParaRPr kumimoji="1" lang="en-US" altLang="zh-CN" dirty="0" smtClean="0"/>
          </a:p>
          <a:p>
            <a:r>
              <a:rPr kumimoji="1" lang="zh-CN" altLang="en-US" dirty="0" smtClean="0"/>
              <a:t>静态函数成员没有</a:t>
            </a:r>
            <a:r>
              <a:rPr kumimoji="1" lang="en-US" altLang="zh-CN" dirty="0" smtClean="0"/>
              <a:t>this</a:t>
            </a:r>
            <a:r>
              <a:rPr kumimoji="1" lang="zh-CN" altLang="en-US" dirty="0" smtClean="0"/>
              <a:t>指针，因此它不能访问类当中的非静态成员，一般只用来专门操作静态数据成员。</a:t>
            </a:r>
            <a:endParaRPr kumimoji="1" lang="en-US" altLang="zh-CN" dirty="0" smtClean="0"/>
          </a:p>
          <a:p>
            <a:pPr>
              <a:buNone/>
            </a:pPr>
            <a:r>
              <a:rPr kumimoji="1" lang="en-US" altLang="zh-CN" i="1" dirty="0" smtClean="0"/>
              <a:t>	</a:t>
            </a:r>
            <a:r>
              <a:rPr kumimoji="1" lang="zh-CN" altLang="en-US" i="1" dirty="0" smtClean="0"/>
              <a:t>例：银行汇率的改变是整个银行系统（类）发起的，而不应该由单个银行（对象）来操作。</a:t>
            </a:r>
            <a:endParaRPr kumimoji="1" lang="en-US" altLang="zh-CN" i="1" dirty="0" smtClean="0"/>
          </a:p>
          <a:p>
            <a:r>
              <a:rPr kumimoji="1" lang="zh-CN" altLang="en-US" dirty="0" smtClean="0"/>
              <a:t>调用方式</a:t>
            </a:r>
            <a:endParaRPr kumimoji="1" lang="en-US" altLang="zh-CN" dirty="0" smtClean="0"/>
          </a:p>
          <a:p>
            <a:pPr>
              <a:buNone/>
            </a:pPr>
            <a:r>
              <a:rPr kumimoji="1" lang="en-US" altLang="zh-CN" dirty="0" smtClean="0">
                <a:solidFill>
                  <a:srgbClr val="FF3300"/>
                </a:solidFill>
              </a:rPr>
              <a:t>	</a:t>
            </a:r>
            <a:r>
              <a:rPr kumimoji="1" lang="zh-CN" altLang="en-US" dirty="0" smtClean="0">
                <a:solidFill>
                  <a:srgbClr val="FF3300"/>
                </a:solidFill>
              </a:rPr>
              <a:t>类名</a:t>
            </a:r>
            <a:r>
              <a:rPr kumimoji="1" lang="en-US" altLang="zh-CN" dirty="0" smtClean="0">
                <a:solidFill>
                  <a:srgbClr val="FF3300"/>
                </a:solidFill>
              </a:rPr>
              <a:t>::</a:t>
            </a:r>
            <a:r>
              <a:rPr kumimoji="1" lang="zh-CN" altLang="en-US" dirty="0" smtClean="0">
                <a:solidFill>
                  <a:srgbClr val="FF3300"/>
                </a:solidFill>
              </a:rPr>
              <a:t>函数名</a:t>
            </a:r>
            <a:r>
              <a:rPr kumimoji="1" lang="en-US" altLang="zh-CN" dirty="0" smtClean="0">
                <a:solidFill>
                  <a:srgbClr val="FF3300"/>
                </a:solidFill>
              </a:rPr>
              <a:t>(</a:t>
            </a:r>
            <a:r>
              <a:rPr kumimoji="1" lang="zh-CN" altLang="en-US" dirty="0" smtClean="0">
                <a:solidFill>
                  <a:srgbClr val="FF3300"/>
                </a:solidFill>
              </a:rPr>
              <a:t>对象名</a:t>
            </a:r>
            <a:r>
              <a:rPr kumimoji="1" lang="en-US" altLang="zh-CN" dirty="0" smtClean="0">
                <a:solidFill>
                  <a:srgbClr val="FF3300"/>
                </a:solidFill>
              </a:rPr>
              <a:t>,</a:t>
            </a:r>
            <a:r>
              <a:rPr kumimoji="1" lang="zh-CN" altLang="en-US" dirty="0" smtClean="0">
                <a:solidFill>
                  <a:srgbClr val="FF3300"/>
                </a:solidFill>
              </a:rPr>
              <a:t>参数表</a:t>
            </a:r>
            <a:r>
              <a:rPr kumimoji="1" lang="en-US" altLang="zh-CN" dirty="0" smtClean="0">
                <a:solidFill>
                  <a:srgbClr val="FF3300"/>
                </a:solidFill>
              </a:rPr>
              <a:t>); //</a:t>
            </a:r>
            <a:r>
              <a:rPr kumimoji="1" lang="zh-CN" altLang="en-US" dirty="0" smtClean="0">
                <a:solidFill>
                  <a:srgbClr val="FF3300"/>
                </a:solidFill>
              </a:rPr>
              <a:t>此方式为主</a:t>
            </a:r>
            <a:endParaRPr kumimoji="1" lang="en-US" altLang="zh-CN" dirty="0" smtClean="0">
              <a:solidFill>
                <a:srgbClr val="FF3300"/>
              </a:solidFill>
            </a:endParaRPr>
          </a:p>
          <a:p>
            <a:pPr>
              <a:buNone/>
            </a:pPr>
            <a:r>
              <a:rPr kumimoji="1" lang="en-US" altLang="zh-CN" dirty="0" smtClean="0">
                <a:solidFill>
                  <a:srgbClr val="FF3300"/>
                </a:solidFill>
              </a:rPr>
              <a:t>	</a:t>
            </a:r>
            <a:r>
              <a:rPr kumimoji="1" lang="zh-CN" altLang="en-US" dirty="0" smtClean="0">
                <a:solidFill>
                  <a:srgbClr val="FF3300"/>
                </a:solidFill>
              </a:rPr>
              <a:t>任一类对象名</a:t>
            </a:r>
            <a:r>
              <a:rPr kumimoji="1" lang="en-US" altLang="zh-CN" dirty="0" smtClean="0">
                <a:solidFill>
                  <a:srgbClr val="FF3300"/>
                </a:solidFill>
              </a:rPr>
              <a:t>.</a:t>
            </a:r>
            <a:r>
              <a:rPr kumimoji="1" lang="zh-CN" altLang="en-US" dirty="0" smtClean="0">
                <a:solidFill>
                  <a:srgbClr val="FF3300"/>
                </a:solidFill>
              </a:rPr>
              <a:t>函数名</a:t>
            </a:r>
            <a:r>
              <a:rPr kumimoji="1" lang="en-US" altLang="zh-CN" dirty="0" smtClean="0">
                <a:solidFill>
                  <a:srgbClr val="FF3300"/>
                </a:solidFill>
              </a:rPr>
              <a:t>(</a:t>
            </a:r>
            <a:r>
              <a:rPr kumimoji="1" lang="zh-CN" altLang="en-US" dirty="0" smtClean="0">
                <a:solidFill>
                  <a:srgbClr val="FF3300"/>
                </a:solidFill>
              </a:rPr>
              <a:t>对象名</a:t>
            </a:r>
            <a:r>
              <a:rPr kumimoji="1" lang="en-US" altLang="zh-CN" dirty="0" smtClean="0">
                <a:solidFill>
                  <a:srgbClr val="FF3300"/>
                </a:solidFill>
              </a:rPr>
              <a:t>,</a:t>
            </a:r>
            <a:r>
              <a:rPr kumimoji="1" lang="zh-CN" altLang="en-US" dirty="0" smtClean="0">
                <a:solidFill>
                  <a:srgbClr val="FF3300"/>
                </a:solidFill>
              </a:rPr>
              <a:t>参数表</a:t>
            </a:r>
            <a:r>
              <a:rPr kumimoji="1" lang="en-US" altLang="zh-CN" dirty="0" smtClean="0">
                <a:solidFill>
                  <a:srgbClr val="FF3300"/>
                </a:solidFill>
              </a:rPr>
              <a:t>);</a:t>
            </a:r>
          </a:p>
          <a:p>
            <a:endParaRPr lang="zh-CN" altLang="en-US" dirty="0"/>
          </a:p>
        </p:txBody>
      </p:sp>
    </p:spTree>
    <p:extLst>
      <p:ext uri="{BB962C8B-B14F-4D97-AF65-F5344CB8AC3E}">
        <p14:creationId xmlns:p14="http://schemas.microsoft.com/office/powerpoint/2010/main" val="449462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6.8</a:t>
            </a:r>
            <a:r>
              <a:rPr lang="zh-CN" altLang="en-US" dirty="0" smtClean="0"/>
              <a:t> 用</a:t>
            </a:r>
            <a:r>
              <a:rPr lang="en-US" altLang="zh-CN" dirty="0" smtClean="0"/>
              <a:t>const</a:t>
            </a:r>
            <a:r>
              <a:rPr lang="zh-CN" altLang="en-US" dirty="0" smtClean="0"/>
              <a:t>来保护类</a:t>
            </a:r>
            <a:endParaRPr lang="zh-CN" altLang="en-US" dirty="0"/>
          </a:p>
        </p:txBody>
      </p:sp>
      <p:sp>
        <p:nvSpPr>
          <p:cNvPr id="3" name="内容占位符 2"/>
          <p:cNvSpPr>
            <a:spLocks noGrp="1"/>
          </p:cNvSpPr>
          <p:nvPr>
            <p:ph idx="1"/>
          </p:nvPr>
        </p:nvSpPr>
        <p:spPr/>
        <p:txBody>
          <a:bodyPr/>
          <a:lstStyle/>
          <a:p>
            <a:r>
              <a:rPr lang="zh-CN" altLang="en-US" dirty="0" smtClean="0"/>
              <a:t>在实际应用中，</a:t>
            </a:r>
            <a:r>
              <a:rPr lang="en-US" altLang="zh-CN" dirty="0" smtClean="0"/>
              <a:t>const</a:t>
            </a:r>
            <a:r>
              <a:rPr lang="zh-CN" altLang="en-US" dirty="0" smtClean="0"/>
              <a:t>的使用非常广泛。它可以有效避免对数据的错误操作，提供程序的健壮性。</a:t>
            </a:r>
            <a:endParaRPr lang="en-US" altLang="zh-CN" dirty="0" smtClean="0"/>
          </a:p>
          <a:p>
            <a:r>
              <a:rPr lang="zh-CN" altLang="en-US" dirty="0" smtClean="0"/>
              <a:t>在之前我们讨论的情况包括：</a:t>
            </a:r>
            <a:r>
              <a:rPr lang="en-US" altLang="zh-CN" dirty="0" smtClean="0"/>
              <a:t>const</a:t>
            </a:r>
            <a:r>
              <a:rPr lang="zh-CN" altLang="en-US" dirty="0" smtClean="0"/>
              <a:t>直接修饰变量、</a:t>
            </a:r>
            <a:r>
              <a:rPr lang="en-US" altLang="zh-CN" dirty="0" smtClean="0"/>
              <a:t>const</a:t>
            </a:r>
            <a:r>
              <a:rPr lang="zh-CN" altLang="en-US" dirty="0" smtClean="0"/>
              <a:t>修饰指针（两种情况）、</a:t>
            </a:r>
            <a:r>
              <a:rPr lang="en-US" altLang="zh-CN" dirty="0" smtClean="0"/>
              <a:t>const</a:t>
            </a:r>
            <a:r>
              <a:rPr lang="zh-CN" altLang="en-US" dirty="0" smtClean="0"/>
              <a:t>修饰引用类型的参数（常见）、</a:t>
            </a:r>
            <a:r>
              <a:rPr lang="en-US" altLang="zh-CN" dirty="0" smtClean="0"/>
              <a:t>const</a:t>
            </a:r>
            <a:r>
              <a:rPr lang="zh-CN" altLang="en-US" dirty="0" smtClean="0"/>
              <a:t>修饰引用类型的返回值等。</a:t>
            </a:r>
            <a:endParaRPr lang="en-US" altLang="zh-CN" dirty="0" smtClean="0"/>
          </a:p>
          <a:p>
            <a:r>
              <a:rPr lang="zh-CN" altLang="en-US" dirty="0" smtClean="0"/>
              <a:t>在类当中也可以加入</a:t>
            </a:r>
            <a:r>
              <a:rPr lang="en-US" altLang="zh-CN" dirty="0" smtClean="0"/>
              <a:t>const</a:t>
            </a:r>
            <a:r>
              <a:rPr lang="zh-CN" altLang="en-US" dirty="0" smtClean="0"/>
              <a:t>的使用，进一步增强类的安全性。</a:t>
            </a:r>
            <a:endParaRPr lang="zh-CN" altLang="en-US" dirty="0"/>
          </a:p>
        </p:txBody>
      </p:sp>
    </p:spTree>
    <p:extLst>
      <p:ext uri="{BB962C8B-B14F-4D97-AF65-F5344CB8AC3E}">
        <p14:creationId xmlns:p14="http://schemas.microsoft.com/office/powerpoint/2010/main" val="1413225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常成员函数</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在成员函数参数列表的最后加上</a:t>
            </a:r>
            <a:r>
              <a:rPr lang="en-US" altLang="zh-CN" dirty="0" smtClean="0"/>
              <a:t>const</a:t>
            </a:r>
            <a:r>
              <a:rPr lang="zh-CN" altLang="en-US" dirty="0" smtClean="0"/>
              <a:t>，该函数称为类的常成员函数。</a:t>
            </a:r>
            <a:endParaRPr lang="en-US" altLang="zh-CN" dirty="0" smtClean="0"/>
          </a:p>
          <a:p>
            <a:r>
              <a:rPr lang="zh-CN" altLang="en-US" dirty="0" smtClean="0"/>
              <a:t>常成员函数中不能修改任何类当中的数据成员，否则编译错误。</a:t>
            </a:r>
            <a:endParaRPr lang="en-US" altLang="zh-CN" dirty="0" smtClean="0"/>
          </a:p>
          <a:p>
            <a:r>
              <a:rPr lang="zh-CN" altLang="en-US" dirty="0" smtClean="0"/>
              <a:t>例：在圆类中，对</a:t>
            </a:r>
            <a:r>
              <a:rPr lang="en-US" altLang="zh-CN" dirty="0" smtClean="0"/>
              <a:t>show</a:t>
            </a:r>
            <a:r>
              <a:rPr lang="zh-CN" altLang="en-US" dirty="0" smtClean="0"/>
              <a:t>函数加上</a:t>
            </a:r>
            <a:r>
              <a:rPr lang="en-US" altLang="zh-CN" dirty="0" smtClean="0"/>
              <a:t>const</a:t>
            </a:r>
            <a:r>
              <a:rPr lang="zh-CN" altLang="en-US" dirty="0" smtClean="0"/>
              <a:t>。</a:t>
            </a:r>
            <a:endParaRPr lang="en-US" altLang="zh-CN" dirty="0" smtClean="0"/>
          </a:p>
          <a:p>
            <a:pPr>
              <a:buNone/>
            </a:pPr>
            <a:r>
              <a:rPr lang="en-US" altLang="zh-CN" b="1" dirty="0" smtClean="0"/>
              <a:t>	</a:t>
            </a:r>
            <a:r>
              <a:rPr lang="en-US" altLang="zh-CN" b="1" dirty="0" smtClean="0">
                <a:solidFill>
                  <a:srgbClr val="0000FF"/>
                </a:solidFill>
              </a:rPr>
              <a:t>void</a:t>
            </a:r>
            <a:r>
              <a:rPr lang="en-US" altLang="zh-CN" b="1" dirty="0" smtClean="0"/>
              <a:t> show() </a:t>
            </a:r>
            <a:r>
              <a:rPr lang="en-US" altLang="zh-CN" b="1" dirty="0" smtClean="0">
                <a:solidFill>
                  <a:srgbClr val="0000FF"/>
                </a:solidFill>
              </a:rPr>
              <a:t>const</a:t>
            </a:r>
          </a:p>
          <a:p>
            <a:pPr>
              <a:buNone/>
            </a:pPr>
            <a:r>
              <a:rPr lang="en-US" altLang="zh-CN" b="1" dirty="0" smtClean="0"/>
              <a:t>	{</a:t>
            </a:r>
          </a:p>
          <a:p>
            <a:pPr>
              <a:buNone/>
            </a:pPr>
            <a:r>
              <a:rPr lang="en-US" altLang="zh-CN" b="1" dirty="0" smtClean="0"/>
              <a:t>			</a:t>
            </a:r>
            <a:r>
              <a:rPr lang="en-US" altLang="zh-CN" b="1" dirty="0" err="1" smtClean="0"/>
              <a:t>cout</a:t>
            </a:r>
            <a:r>
              <a:rPr lang="en-US" altLang="zh-CN" b="1" dirty="0" smtClean="0"/>
              <a:t> &lt;&lt; r &lt;&lt; </a:t>
            </a:r>
            <a:r>
              <a:rPr lang="en-US" altLang="zh-CN" b="1" dirty="0" err="1" smtClean="0"/>
              <a:t>endl</a:t>
            </a:r>
            <a:r>
              <a:rPr lang="en-US" altLang="zh-CN" b="1" dirty="0" smtClean="0"/>
              <a:t>;</a:t>
            </a:r>
          </a:p>
          <a:p>
            <a:pPr>
              <a:buNone/>
            </a:pPr>
            <a:r>
              <a:rPr lang="en-US" altLang="zh-CN" b="1" dirty="0" smtClean="0"/>
              <a:t>	}</a:t>
            </a:r>
          </a:p>
          <a:p>
            <a:pPr>
              <a:buNone/>
            </a:pPr>
            <a:endParaRPr lang="zh-CN" altLang="en-US" dirty="0"/>
          </a:p>
        </p:txBody>
      </p:sp>
    </p:spTree>
    <p:extLst>
      <p:ext uri="{BB962C8B-B14F-4D97-AF65-F5344CB8AC3E}">
        <p14:creationId xmlns:p14="http://schemas.microsoft.com/office/powerpoint/2010/main" val="915893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常成员数据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在类当中可以对某些成员数据进行</a:t>
            </a:r>
            <a:r>
              <a:rPr lang="en-US" altLang="zh-CN" dirty="0" smtClean="0"/>
              <a:t>const</a:t>
            </a:r>
            <a:r>
              <a:rPr lang="zh-CN" altLang="en-US" dirty="0" smtClean="0"/>
              <a:t>保护，那么在对象创建之后这些数据不能被修改。</a:t>
            </a:r>
            <a:endParaRPr lang="en-US" altLang="zh-CN" dirty="0" smtClean="0"/>
          </a:p>
          <a:p>
            <a:r>
              <a:rPr lang="zh-CN" altLang="en-US" dirty="0" smtClean="0"/>
              <a:t>常成员数据需要初始化，但不能在构造函数体当中赋值，只能通过构造函数初始化列表中进行。</a:t>
            </a:r>
            <a:endParaRPr lang="en-US" altLang="zh-CN" dirty="0" smtClean="0"/>
          </a:p>
          <a:p>
            <a:r>
              <a:rPr lang="zh-CN" altLang="en-US" dirty="0" smtClean="0"/>
              <a:t>例：</a:t>
            </a:r>
            <a:r>
              <a:rPr lang="en-US" altLang="zh-CN" dirty="0" smtClean="0"/>
              <a:t>test</a:t>
            </a:r>
            <a:r>
              <a:rPr lang="zh-CN" altLang="en-US" dirty="0" smtClean="0"/>
              <a:t>类中有成员数据定义</a:t>
            </a:r>
            <a:r>
              <a:rPr lang="en-US" altLang="zh-CN" dirty="0" smtClean="0"/>
              <a:t>const int a;</a:t>
            </a:r>
            <a:r>
              <a:rPr lang="zh-CN" altLang="en-US" dirty="0" smtClean="0"/>
              <a:t>则该类的构造函数必须如下方式。</a:t>
            </a:r>
            <a:endParaRPr lang="en-US" altLang="zh-CN" dirty="0" smtClean="0"/>
          </a:p>
          <a:p>
            <a:pPr>
              <a:buNone/>
            </a:pPr>
            <a:r>
              <a:rPr lang="en-US" altLang="zh-CN" dirty="0" smtClean="0"/>
              <a:t>	test(int A = 0) : a(A)</a:t>
            </a:r>
          </a:p>
          <a:p>
            <a:pPr>
              <a:buNone/>
            </a:pPr>
            <a:r>
              <a:rPr lang="en-US" altLang="zh-CN" dirty="0" smtClean="0"/>
              <a:t>	{		//</a:t>
            </a:r>
            <a:r>
              <a:rPr lang="zh-CN" altLang="en-US" dirty="0" smtClean="0"/>
              <a:t>这里写成 </a:t>
            </a:r>
            <a:r>
              <a:rPr lang="en-US" altLang="zh-CN" dirty="0" smtClean="0"/>
              <a:t>a = A</a:t>
            </a:r>
            <a:r>
              <a:rPr lang="zh-CN" altLang="en-US" dirty="0" smtClean="0"/>
              <a:t>是不允许的。</a:t>
            </a:r>
            <a:endParaRPr lang="en-US" altLang="zh-CN" dirty="0" smtClean="0"/>
          </a:p>
          <a:p>
            <a:pPr>
              <a:buNone/>
            </a:pPr>
            <a:r>
              <a:rPr lang="en-US" altLang="zh-CN" dirty="0" smtClean="0"/>
              <a:t>	}</a:t>
            </a:r>
          </a:p>
          <a:p>
            <a:pPr>
              <a:buNone/>
            </a:pPr>
            <a:r>
              <a:rPr lang="en-US" altLang="zh-CN" dirty="0" smtClean="0"/>
              <a:t>	</a:t>
            </a:r>
            <a:endParaRPr lang="zh-CN" altLang="en-US" dirty="0"/>
          </a:p>
        </p:txBody>
      </p:sp>
    </p:spTree>
    <p:extLst>
      <p:ext uri="{BB962C8B-B14F-4D97-AF65-F5344CB8AC3E}">
        <p14:creationId xmlns:p14="http://schemas.microsoft.com/office/powerpoint/2010/main" val="253676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对象常量</a:t>
            </a:r>
            <a:endParaRPr lang="zh-CN" altLang="en-US" dirty="0"/>
          </a:p>
        </p:txBody>
      </p:sp>
      <p:sp>
        <p:nvSpPr>
          <p:cNvPr id="3" name="内容占位符 2"/>
          <p:cNvSpPr>
            <a:spLocks noGrp="1"/>
          </p:cNvSpPr>
          <p:nvPr>
            <p:ph idx="1"/>
          </p:nvPr>
        </p:nvSpPr>
        <p:spPr/>
        <p:txBody>
          <a:bodyPr/>
          <a:lstStyle/>
          <a:p>
            <a:r>
              <a:rPr lang="zh-CN" altLang="en-US" dirty="0" smtClean="0"/>
              <a:t>可以在定义某个对象的同时将其声明为</a:t>
            </a:r>
            <a:r>
              <a:rPr lang="en-US" altLang="zh-CN" dirty="0" smtClean="0"/>
              <a:t>const</a:t>
            </a:r>
            <a:r>
              <a:rPr lang="zh-CN" altLang="en-US" dirty="0" smtClean="0"/>
              <a:t>类型的，则该对象中的所有数据成员都将不能修改。</a:t>
            </a:r>
            <a:endParaRPr lang="en-US" altLang="zh-CN" dirty="0" smtClean="0"/>
          </a:p>
          <a:p>
            <a:r>
              <a:rPr lang="zh-CN" altLang="en-US" dirty="0" smtClean="0"/>
              <a:t>对象常量只能通过构造函数来进行数据的初始化。</a:t>
            </a:r>
            <a:endParaRPr lang="en-US" altLang="zh-CN" dirty="0" smtClean="0"/>
          </a:p>
          <a:p>
            <a:r>
              <a:rPr lang="zh-CN" altLang="en-US" dirty="0" smtClean="0"/>
              <a:t>对象常量在调用类的成员函数时，只能调用常成员函数！因此出于谨慎起见，成员函数如果不修改内部数据值，应该尽量定义为常成员函数。</a:t>
            </a:r>
            <a:endParaRPr lang="zh-CN" altLang="en-US" dirty="0"/>
          </a:p>
        </p:txBody>
      </p:sp>
    </p:spTree>
    <p:extLst>
      <p:ext uri="{BB962C8B-B14F-4D97-AF65-F5344CB8AC3E}">
        <p14:creationId xmlns:p14="http://schemas.microsoft.com/office/powerpoint/2010/main" val="7787196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引用对象常量</a:t>
            </a:r>
            <a:endParaRPr lang="zh-CN" altLang="en-US" dirty="0"/>
          </a:p>
        </p:txBody>
      </p:sp>
      <p:sp>
        <p:nvSpPr>
          <p:cNvPr id="3" name="内容占位符 2"/>
          <p:cNvSpPr>
            <a:spLocks noGrp="1"/>
          </p:cNvSpPr>
          <p:nvPr>
            <p:ph idx="1"/>
          </p:nvPr>
        </p:nvSpPr>
        <p:spPr/>
        <p:txBody>
          <a:bodyPr/>
          <a:lstStyle/>
          <a:p>
            <a:r>
              <a:rPr lang="zh-CN" altLang="en-US" dirty="0" smtClean="0"/>
              <a:t>如果函数需要使用对象作为参数，且不涉及对实参的修改，将其定义为引用对象常量是最合适的。例：</a:t>
            </a:r>
            <a:r>
              <a:rPr lang="en-US" altLang="zh-CN" dirty="0" smtClean="0"/>
              <a:t>void f(const circle&amp; c);</a:t>
            </a:r>
          </a:p>
          <a:p>
            <a:r>
              <a:rPr lang="zh-CN" altLang="en-US" dirty="0" smtClean="0"/>
              <a:t>使用引用可以省去复制构造函数的开销，提高程序效率；</a:t>
            </a:r>
            <a:endParaRPr lang="en-US" altLang="zh-CN" dirty="0" smtClean="0"/>
          </a:p>
          <a:p>
            <a:r>
              <a:rPr lang="zh-CN" altLang="en-US" dirty="0" smtClean="0"/>
              <a:t>使用引用使得实参有被更改的危险（如果不是有意的话），使用</a:t>
            </a:r>
            <a:r>
              <a:rPr lang="en-US" altLang="zh-CN" dirty="0" smtClean="0"/>
              <a:t>const</a:t>
            </a:r>
            <a:r>
              <a:rPr lang="zh-CN" altLang="en-US" smtClean="0"/>
              <a:t>保护之后则可以</a:t>
            </a:r>
            <a:r>
              <a:rPr lang="zh-CN" altLang="en-US" dirty="0" smtClean="0"/>
              <a:t>避免。</a:t>
            </a:r>
            <a:endParaRPr lang="en-US" altLang="zh-CN" dirty="0" smtClean="0"/>
          </a:p>
          <a:p>
            <a:pPr>
              <a:buNone/>
            </a:pPr>
            <a:r>
              <a:rPr lang="en-US" altLang="zh-CN" dirty="0" smtClean="0"/>
              <a:t>	</a:t>
            </a:r>
            <a:endParaRPr lang="zh-CN" altLang="en-US" dirty="0"/>
          </a:p>
        </p:txBody>
      </p:sp>
    </p:spTree>
    <p:extLst>
      <p:ext uri="{BB962C8B-B14F-4D97-AF65-F5344CB8AC3E}">
        <p14:creationId xmlns:p14="http://schemas.microsoft.com/office/powerpoint/2010/main" val="1175241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circle-1</a:t>
            </a:r>
            <a:endParaRPr lang="zh-CN" altLang="en-US" dirty="0"/>
          </a:p>
        </p:txBody>
      </p:sp>
      <p:sp>
        <p:nvSpPr>
          <p:cNvPr id="3" name="内容占位符 2"/>
          <p:cNvSpPr>
            <a:spLocks noGrp="1"/>
          </p:cNvSpPr>
          <p:nvPr>
            <p:ph idx="1"/>
          </p:nvPr>
        </p:nvSpPr>
        <p:spPr/>
        <p:txBody>
          <a:bodyPr>
            <a:normAutofit/>
          </a:bodyPr>
          <a:lstStyle/>
          <a:p>
            <a:pPr>
              <a:buNone/>
            </a:pPr>
            <a:r>
              <a:rPr lang="en-US" altLang="zh-CN" sz="2400" b="1" dirty="0" smtClean="0">
                <a:solidFill>
                  <a:srgbClr val="0000FF"/>
                </a:solidFill>
              </a:rPr>
              <a:t>class</a:t>
            </a:r>
            <a:r>
              <a:rPr lang="en-US" altLang="zh-CN" sz="2400" b="1" dirty="0" smtClean="0"/>
              <a:t> circle</a:t>
            </a:r>
          </a:p>
          <a:p>
            <a:pPr>
              <a:buNone/>
            </a:pPr>
            <a:r>
              <a:rPr lang="en-US" altLang="zh-CN" sz="2400" b="1" dirty="0" smtClean="0"/>
              <a:t>{</a:t>
            </a:r>
          </a:p>
          <a:p>
            <a:pPr>
              <a:buNone/>
            </a:pPr>
            <a:r>
              <a:rPr lang="en-US" altLang="zh-CN" sz="2400" b="1" dirty="0" smtClean="0">
                <a:solidFill>
                  <a:srgbClr val="0000FF"/>
                </a:solidFill>
              </a:rPr>
              <a:t>private</a:t>
            </a:r>
            <a:r>
              <a:rPr lang="en-US" altLang="zh-CN" sz="2400" b="1" dirty="0" smtClean="0"/>
              <a:t>:</a:t>
            </a:r>
          </a:p>
          <a:p>
            <a:pPr>
              <a:buNone/>
            </a:pPr>
            <a:r>
              <a:rPr lang="en-US" altLang="zh-CN" sz="2400" b="1" dirty="0" smtClean="0"/>
              <a:t>	</a:t>
            </a:r>
            <a:r>
              <a:rPr lang="en-US" altLang="zh-CN" sz="2400" b="1" dirty="0" smtClean="0">
                <a:solidFill>
                  <a:srgbClr val="0000FF"/>
                </a:solidFill>
              </a:rPr>
              <a:t>double</a:t>
            </a:r>
            <a:r>
              <a:rPr lang="en-US" altLang="zh-CN" sz="2400" b="1" dirty="0" smtClean="0"/>
              <a:t> r;</a:t>
            </a:r>
          </a:p>
          <a:p>
            <a:pPr>
              <a:buNone/>
            </a:pPr>
            <a:r>
              <a:rPr lang="en-US" altLang="zh-CN" sz="2400" b="1" dirty="0" smtClean="0">
                <a:solidFill>
                  <a:srgbClr val="0000FF"/>
                </a:solidFill>
              </a:rPr>
              <a:t>public</a:t>
            </a:r>
            <a:r>
              <a:rPr lang="en-US" altLang="zh-CN" sz="2400" b="1" dirty="0" smtClean="0"/>
              <a:t>:</a:t>
            </a:r>
          </a:p>
          <a:p>
            <a:pPr>
              <a:buNone/>
            </a:pPr>
            <a:r>
              <a:rPr lang="en-US" altLang="zh-CN" sz="2400" b="1" dirty="0" smtClean="0"/>
              <a:t>	</a:t>
            </a:r>
            <a:r>
              <a:rPr lang="en-US" altLang="zh-CN" sz="2400" b="1" dirty="0" smtClean="0">
                <a:solidFill>
                  <a:srgbClr val="0000FF"/>
                </a:solidFill>
              </a:rPr>
              <a:t>void</a:t>
            </a:r>
            <a:r>
              <a:rPr lang="en-US" altLang="zh-CN" sz="2400" b="1" dirty="0" smtClean="0"/>
              <a:t> </a:t>
            </a:r>
            <a:r>
              <a:rPr lang="en-US" altLang="zh-CN" sz="2400" b="1" dirty="0" err="1" smtClean="0"/>
              <a:t>setr</a:t>
            </a:r>
            <a:r>
              <a:rPr lang="en-US" altLang="zh-CN" sz="2400" b="1" dirty="0" smtClean="0"/>
              <a:t>(</a:t>
            </a:r>
            <a:r>
              <a:rPr lang="en-US" altLang="zh-CN" sz="2400" b="1" dirty="0" smtClean="0">
                <a:solidFill>
                  <a:srgbClr val="0000FF"/>
                </a:solidFill>
              </a:rPr>
              <a:t>double</a:t>
            </a:r>
            <a:r>
              <a:rPr lang="en-US" altLang="zh-CN" sz="2400" b="1" dirty="0" smtClean="0"/>
              <a:t> R) </a:t>
            </a:r>
          </a:p>
          <a:p>
            <a:pPr>
              <a:buNone/>
            </a:pPr>
            <a:r>
              <a:rPr lang="en-US" altLang="zh-CN" sz="2400" b="1" dirty="0" smtClean="0"/>
              <a:t>	{</a:t>
            </a:r>
          </a:p>
          <a:p>
            <a:pPr lvl="1">
              <a:buNone/>
            </a:pPr>
            <a:r>
              <a:rPr lang="en-US" altLang="zh-CN" b="1" dirty="0" smtClean="0"/>
              <a:t>		r = R;</a:t>
            </a:r>
          </a:p>
          <a:p>
            <a:pPr>
              <a:buNone/>
            </a:pPr>
            <a:r>
              <a:rPr lang="en-US" altLang="zh-CN" sz="2400" b="1" dirty="0" smtClean="0"/>
              <a:t>	}</a:t>
            </a:r>
          </a:p>
          <a:p>
            <a:endParaRPr lang="zh-CN" altLang="en-US" sz="2400" b="1" dirty="0"/>
          </a:p>
        </p:txBody>
      </p:sp>
    </p:spTree>
    <p:extLst>
      <p:ext uri="{BB962C8B-B14F-4D97-AF65-F5344CB8AC3E}">
        <p14:creationId xmlns:p14="http://schemas.microsoft.com/office/powerpoint/2010/main" val="83178898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circle-1</a:t>
            </a:r>
            <a:endParaRPr lang="zh-CN" altLang="en-US" dirty="0"/>
          </a:p>
        </p:txBody>
      </p:sp>
      <p:sp>
        <p:nvSpPr>
          <p:cNvPr id="3" name="内容占位符 2"/>
          <p:cNvSpPr>
            <a:spLocks noGrp="1"/>
          </p:cNvSpPr>
          <p:nvPr>
            <p:ph idx="1"/>
          </p:nvPr>
        </p:nvSpPr>
        <p:spPr/>
        <p:txBody>
          <a:bodyPr>
            <a:normAutofit/>
          </a:bodyPr>
          <a:lstStyle/>
          <a:p>
            <a:pPr>
              <a:buNone/>
            </a:pPr>
            <a:r>
              <a:rPr lang="en-US" altLang="zh-CN" sz="2400" b="1" dirty="0" smtClean="0"/>
              <a:t>	</a:t>
            </a:r>
            <a:r>
              <a:rPr lang="en-US" altLang="zh-CN" sz="2400" b="1" dirty="0" smtClean="0">
                <a:solidFill>
                  <a:srgbClr val="0000FF"/>
                </a:solidFill>
              </a:rPr>
              <a:t>double</a:t>
            </a:r>
            <a:r>
              <a:rPr lang="en-US" altLang="zh-CN" sz="2400" b="1" dirty="0" smtClean="0"/>
              <a:t> </a:t>
            </a:r>
            <a:r>
              <a:rPr lang="en-US" altLang="zh-CN" sz="2400" b="1" dirty="0" err="1" smtClean="0"/>
              <a:t>getr</a:t>
            </a:r>
            <a:r>
              <a:rPr lang="en-US" altLang="zh-CN" sz="2400" b="1" dirty="0" smtClean="0"/>
              <a:t>()</a:t>
            </a:r>
          </a:p>
          <a:p>
            <a:pPr>
              <a:buNone/>
            </a:pPr>
            <a:r>
              <a:rPr lang="en-US" altLang="zh-CN" sz="2400" b="1" dirty="0" smtClean="0"/>
              <a:t>	{</a:t>
            </a:r>
          </a:p>
          <a:p>
            <a:pPr>
              <a:buNone/>
            </a:pPr>
            <a:r>
              <a:rPr lang="en-US" altLang="zh-CN" sz="2400" b="1" dirty="0" smtClean="0"/>
              <a:t>			</a:t>
            </a:r>
            <a:r>
              <a:rPr lang="en-US" altLang="zh-CN" sz="2400" b="1" dirty="0" smtClean="0">
                <a:solidFill>
                  <a:srgbClr val="0000FF"/>
                </a:solidFill>
              </a:rPr>
              <a:t>return</a:t>
            </a:r>
            <a:r>
              <a:rPr lang="en-US" altLang="zh-CN" sz="2400" b="1" dirty="0" smtClean="0"/>
              <a:t> r;</a:t>
            </a:r>
          </a:p>
          <a:p>
            <a:pPr>
              <a:buNone/>
            </a:pPr>
            <a:r>
              <a:rPr lang="en-US" altLang="zh-CN" sz="2400" b="1" dirty="0" smtClean="0"/>
              <a:t>	}</a:t>
            </a:r>
          </a:p>
          <a:p>
            <a:pPr>
              <a:buNone/>
            </a:pPr>
            <a:r>
              <a:rPr lang="en-US" altLang="zh-CN" sz="2400" b="1" dirty="0" smtClean="0"/>
              <a:t>	</a:t>
            </a:r>
            <a:r>
              <a:rPr lang="en-US" altLang="zh-CN" sz="2400" b="1" dirty="0" smtClean="0">
                <a:solidFill>
                  <a:srgbClr val="0000FF"/>
                </a:solidFill>
              </a:rPr>
              <a:t>void</a:t>
            </a:r>
            <a:r>
              <a:rPr lang="en-US" altLang="zh-CN" sz="2400" b="1" dirty="0" smtClean="0"/>
              <a:t> print()</a:t>
            </a:r>
          </a:p>
          <a:p>
            <a:pPr>
              <a:buNone/>
            </a:pPr>
            <a:r>
              <a:rPr lang="en-US" altLang="zh-CN" sz="2400" b="1" dirty="0" smtClean="0"/>
              <a:t>	{</a:t>
            </a:r>
          </a:p>
          <a:p>
            <a:pPr>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圆的半径是：</a:t>
            </a:r>
            <a:r>
              <a:rPr lang="en-US" altLang="zh-CN" sz="2400" b="1" dirty="0" smtClean="0"/>
              <a:t>" &lt;&lt; r &lt;&lt; </a:t>
            </a:r>
            <a:r>
              <a:rPr lang="en-US" altLang="zh-CN" sz="2400" b="1" dirty="0" err="1" smtClean="0"/>
              <a:t>endl</a:t>
            </a:r>
            <a:r>
              <a:rPr lang="en-US" altLang="zh-CN" sz="2400" b="1" dirty="0" smtClean="0"/>
              <a:t>;</a:t>
            </a:r>
          </a:p>
          <a:p>
            <a:pPr>
              <a:buNone/>
            </a:pPr>
            <a:r>
              <a:rPr lang="en-US" altLang="zh-CN" sz="2400" b="1" dirty="0" smtClean="0"/>
              <a:t>	}</a:t>
            </a:r>
          </a:p>
          <a:p>
            <a:pPr>
              <a:buNone/>
            </a:pPr>
            <a:r>
              <a:rPr lang="en-US" altLang="zh-CN" sz="2400" b="1" dirty="0" smtClean="0"/>
              <a:t>};</a:t>
            </a:r>
          </a:p>
          <a:p>
            <a:endParaRPr lang="zh-CN" altLang="en-US" sz="2400" b="1" dirty="0"/>
          </a:p>
        </p:txBody>
      </p:sp>
    </p:spTree>
    <p:extLst>
      <p:ext uri="{BB962C8B-B14F-4D97-AF65-F5344CB8AC3E}">
        <p14:creationId xmlns:p14="http://schemas.microsoft.com/office/powerpoint/2010/main" val="19063957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a:t>
            </a:r>
            <a:r>
              <a:rPr lang="zh-CN" altLang="en-US" dirty="0" smtClean="0"/>
              <a:t>的使用</a:t>
            </a:r>
            <a:endParaRPr lang="zh-CN" altLang="en-US" dirty="0"/>
          </a:p>
        </p:txBody>
      </p:sp>
      <p:sp>
        <p:nvSpPr>
          <p:cNvPr id="3" name="内容占位符 2"/>
          <p:cNvSpPr>
            <a:spLocks noGrp="1"/>
          </p:cNvSpPr>
          <p:nvPr>
            <p:ph idx="1"/>
          </p:nvPr>
        </p:nvSpPr>
        <p:spPr/>
        <p:txBody>
          <a:bodyPr>
            <a:noAutofit/>
          </a:bodyPr>
          <a:lstStyle/>
          <a:p>
            <a:pPr>
              <a:buNone/>
            </a:pPr>
            <a:r>
              <a:rPr lang="en-US" altLang="zh-CN" b="1" dirty="0" smtClean="0"/>
              <a:t>	</a:t>
            </a:r>
            <a:r>
              <a:rPr lang="en-US" altLang="zh-CN" b="1" dirty="0" smtClean="0">
                <a:solidFill>
                  <a:srgbClr val="0000FF"/>
                </a:solidFill>
              </a:rPr>
              <a:t>int</a:t>
            </a:r>
            <a:r>
              <a:rPr lang="en-US" altLang="zh-CN" b="1" dirty="0" smtClean="0"/>
              <a:t> main()</a:t>
            </a:r>
          </a:p>
          <a:p>
            <a:pPr>
              <a:buNone/>
            </a:pPr>
            <a:r>
              <a:rPr lang="en-US" altLang="zh-CN" b="1" dirty="0" smtClean="0"/>
              <a:t>	{</a:t>
            </a:r>
          </a:p>
          <a:p>
            <a:pPr>
              <a:buNone/>
            </a:pPr>
            <a:r>
              <a:rPr lang="en-US" altLang="zh-CN" b="1" dirty="0" smtClean="0"/>
              <a:t>			circle c;  //c</a:t>
            </a:r>
            <a:r>
              <a:rPr lang="zh-CN" altLang="en-US" b="1" dirty="0" smtClean="0"/>
              <a:t>是</a:t>
            </a:r>
            <a:r>
              <a:rPr lang="en-US" altLang="zh-CN" b="1" dirty="0" smtClean="0"/>
              <a:t>circle</a:t>
            </a:r>
            <a:r>
              <a:rPr lang="zh-CN" altLang="en-US" b="1" dirty="0" smtClean="0"/>
              <a:t>的对象</a:t>
            </a:r>
            <a:endParaRPr lang="en-US" altLang="zh-CN" b="1" dirty="0" smtClean="0"/>
          </a:p>
          <a:p>
            <a:pPr>
              <a:buNone/>
            </a:pPr>
            <a:r>
              <a:rPr lang="en-US" altLang="zh-CN" b="1" dirty="0" smtClean="0"/>
              <a:t>			</a:t>
            </a:r>
            <a:r>
              <a:rPr lang="en-US" altLang="zh-CN" b="1" dirty="0" err="1" smtClean="0"/>
              <a:t>c.setr</a:t>
            </a:r>
            <a:r>
              <a:rPr lang="en-US" altLang="zh-CN" b="1" dirty="0" smtClean="0"/>
              <a:t>(5); //</a:t>
            </a:r>
            <a:r>
              <a:rPr lang="en-US" altLang="zh-CN" b="1" dirty="0" err="1" smtClean="0"/>
              <a:t>c.r</a:t>
            </a:r>
            <a:r>
              <a:rPr lang="en-US" altLang="zh-CN" b="1" dirty="0" smtClean="0"/>
              <a:t>=5</a:t>
            </a:r>
            <a:r>
              <a:rPr lang="zh-CN" altLang="en-US" b="1" dirty="0" smtClean="0"/>
              <a:t>无法运行</a:t>
            </a:r>
            <a:endParaRPr lang="en-US" altLang="zh-CN" b="1" dirty="0" smtClean="0"/>
          </a:p>
          <a:p>
            <a:pPr>
              <a:buNone/>
            </a:pPr>
            <a:r>
              <a:rPr lang="en-US" altLang="zh-CN" b="1" dirty="0" smtClean="0"/>
              <a:t>			</a:t>
            </a:r>
            <a:r>
              <a:rPr lang="en-US" altLang="zh-CN" b="1" dirty="0" err="1" smtClean="0"/>
              <a:t>c.print</a:t>
            </a:r>
            <a:r>
              <a:rPr lang="en-US" altLang="zh-CN" b="1" dirty="0" smtClean="0"/>
              <a:t>();</a:t>
            </a:r>
          </a:p>
          <a:p>
            <a:pPr>
              <a:buNone/>
            </a:pPr>
            <a:r>
              <a:rPr lang="en-US" altLang="zh-CN" b="1" dirty="0" smtClean="0"/>
              <a:t>			</a:t>
            </a:r>
            <a:r>
              <a:rPr lang="en-US" altLang="zh-CN" b="1" dirty="0" err="1" smtClean="0"/>
              <a:t>cout</a:t>
            </a:r>
            <a:r>
              <a:rPr lang="en-US" altLang="zh-CN" b="1" dirty="0" smtClean="0"/>
              <a:t> &lt;&lt; </a:t>
            </a:r>
            <a:r>
              <a:rPr lang="en-US" altLang="zh-CN" b="1" dirty="0" err="1" smtClean="0"/>
              <a:t>c.getr</a:t>
            </a:r>
            <a:r>
              <a:rPr lang="en-US" altLang="zh-CN" b="1" dirty="0" smtClean="0"/>
              <a:t>();  //</a:t>
            </a:r>
            <a:r>
              <a:rPr lang="zh-CN" altLang="en-US" b="1" dirty="0" smtClean="0"/>
              <a:t>这里输出</a:t>
            </a:r>
            <a:r>
              <a:rPr lang="en-US" altLang="zh-CN" b="1" dirty="0" smtClean="0"/>
              <a:t>5</a:t>
            </a:r>
          </a:p>
          <a:p>
            <a:pPr>
              <a:buNone/>
            </a:pPr>
            <a:r>
              <a:rPr lang="en-US" altLang="zh-CN" b="1" dirty="0" smtClean="0"/>
              <a:t>			</a:t>
            </a:r>
            <a:r>
              <a:rPr lang="en-US" altLang="zh-CN" b="1" dirty="0" err="1" smtClean="0"/>
              <a:t>cout</a:t>
            </a:r>
            <a:r>
              <a:rPr lang="en-US" altLang="zh-CN" b="1" dirty="0" smtClean="0"/>
              <a:t> &lt;&lt; </a:t>
            </a:r>
            <a:r>
              <a:rPr lang="en-US" altLang="zh-CN" b="1" dirty="0" err="1" smtClean="0"/>
              <a:t>c.r</a:t>
            </a:r>
            <a:r>
              <a:rPr lang="en-US" altLang="zh-CN" b="1" dirty="0" smtClean="0"/>
              <a:t>;  //</a:t>
            </a:r>
            <a:r>
              <a:rPr lang="zh-CN" altLang="en-US" b="1" dirty="0" smtClean="0"/>
              <a:t>这句话无法运行</a:t>
            </a:r>
            <a:endParaRPr lang="en-US" altLang="zh-CN" b="1" dirty="0" smtClean="0"/>
          </a:p>
          <a:p>
            <a:pPr>
              <a:buNone/>
            </a:pPr>
            <a:r>
              <a:rPr lang="en-US" altLang="zh-CN" b="1" dirty="0" smtClean="0"/>
              <a:t>			</a:t>
            </a:r>
            <a:r>
              <a:rPr lang="en-US" altLang="zh-CN" b="1" dirty="0" smtClean="0">
                <a:solidFill>
                  <a:srgbClr val="0000FF"/>
                </a:solidFill>
              </a:rPr>
              <a:t>return</a:t>
            </a:r>
            <a:r>
              <a:rPr lang="en-US" altLang="zh-CN" b="1" dirty="0" smtClean="0"/>
              <a:t> 0;</a:t>
            </a:r>
          </a:p>
          <a:p>
            <a:pPr>
              <a:buNone/>
            </a:pPr>
            <a:r>
              <a:rPr lang="en-US" altLang="zh-CN" b="1" dirty="0" smtClean="0"/>
              <a:t>	}</a:t>
            </a:r>
            <a:endParaRPr lang="zh-CN" altLang="en-US" b="1" dirty="0"/>
          </a:p>
        </p:txBody>
      </p:sp>
    </p:spTree>
    <p:extLst>
      <p:ext uri="{BB962C8B-B14F-4D97-AF65-F5344CB8AC3E}">
        <p14:creationId xmlns:p14="http://schemas.microsoft.com/office/powerpoint/2010/main" val="3376091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类的封装性</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sz="2600" dirty="0" smtClean="0"/>
              <a:t>通过对象来访问类当中的成员时，无法直接访问私有和保护成员，只有通过类当中的公有函数才能间接访问私有和保护成员。</a:t>
            </a:r>
            <a:endParaRPr kumimoji="1" lang="en-US" altLang="zh-CN" sz="2600" dirty="0" smtClean="0"/>
          </a:p>
          <a:p>
            <a:r>
              <a:rPr kumimoji="1" lang="zh-CN" altLang="en-US" sz="2600" dirty="0" smtClean="0"/>
              <a:t>通过特定函数来改变成员数据，可以通过参数检查机制来保证数据操作的合理性</a:t>
            </a:r>
            <a:r>
              <a:rPr kumimoji="1" lang="zh-CN" altLang="zh-CN" sz="2600" dirty="0"/>
              <a:t>。</a:t>
            </a:r>
            <a:endParaRPr kumimoji="1" lang="en-US" altLang="zh-CN" sz="2600" dirty="0" smtClean="0"/>
          </a:p>
          <a:p>
            <a:r>
              <a:rPr kumimoji="1" lang="zh-CN" altLang="en-US" sz="2600" b="1" dirty="0" smtClean="0">
                <a:solidFill>
                  <a:srgbClr val="0000FF"/>
                </a:solidFill>
              </a:rPr>
              <a:t>例：</a:t>
            </a:r>
            <a:r>
              <a:rPr lang="en-US" altLang="zh-CN" sz="2600" b="1" dirty="0" smtClean="0">
                <a:solidFill>
                  <a:srgbClr val="0000FF"/>
                </a:solidFill>
              </a:rPr>
              <a:t>void</a:t>
            </a:r>
            <a:r>
              <a:rPr lang="en-US" altLang="zh-CN" sz="2600" b="1" dirty="0" smtClean="0"/>
              <a:t> </a:t>
            </a:r>
            <a:r>
              <a:rPr lang="en-US" altLang="zh-CN" sz="2600" b="1" dirty="0" err="1"/>
              <a:t>setr</a:t>
            </a:r>
            <a:r>
              <a:rPr lang="en-US" altLang="zh-CN" sz="2600" b="1" dirty="0"/>
              <a:t>(</a:t>
            </a:r>
            <a:r>
              <a:rPr lang="en-US" altLang="zh-CN" sz="2600" b="1" dirty="0">
                <a:solidFill>
                  <a:srgbClr val="0000FF"/>
                </a:solidFill>
              </a:rPr>
              <a:t>double</a:t>
            </a:r>
            <a:r>
              <a:rPr lang="en-US" altLang="zh-CN" sz="2600" b="1" dirty="0"/>
              <a:t> R) </a:t>
            </a:r>
          </a:p>
          <a:p>
            <a:pPr>
              <a:buNone/>
            </a:pPr>
            <a:r>
              <a:rPr lang="en-US" altLang="zh-CN" sz="2600" b="1" dirty="0"/>
              <a:t>	</a:t>
            </a:r>
            <a:r>
              <a:rPr lang="en-US" altLang="zh-CN" sz="2600" b="1" dirty="0" smtClean="0"/>
              <a:t>{</a:t>
            </a:r>
            <a:r>
              <a:rPr lang="en-US" altLang="zh-CN" sz="2600" b="1" dirty="0"/>
              <a:t> </a:t>
            </a:r>
            <a:r>
              <a:rPr lang="en-US" altLang="zh-CN" sz="2600" b="1" dirty="0" smtClean="0"/>
              <a:t>    </a:t>
            </a:r>
          </a:p>
          <a:p>
            <a:pPr>
              <a:buNone/>
            </a:pPr>
            <a:r>
              <a:rPr lang="en-US" altLang="zh-CN" sz="2600" b="1" dirty="0">
                <a:solidFill>
                  <a:srgbClr val="0000FF"/>
                </a:solidFill>
              </a:rPr>
              <a:t>	</a:t>
            </a:r>
            <a:r>
              <a:rPr lang="en-US" altLang="zh-CN" sz="2600" b="1" dirty="0" smtClean="0">
                <a:solidFill>
                  <a:srgbClr val="0000FF"/>
                </a:solidFill>
              </a:rPr>
              <a:t>		if</a:t>
            </a:r>
            <a:r>
              <a:rPr lang="en-US" altLang="zh-CN" sz="2600" b="1" dirty="0" smtClean="0"/>
              <a:t>(R &gt; 0)</a:t>
            </a:r>
            <a:endParaRPr lang="en-US" altLang="zh-CN" sz="2600" b="1" dirty="0"/>
          </a:p>
          <a:p>
            <a:pPr lvl="1">
              <a:buNone/>
            </a:pPr>
            <a:r>
              <a:rPr lang="en-US" altLang="zh-CN" sz="2600" b="1" dirty="0"/>
              <a:t>		</a:t>
            </a:r>
            <a:r>
              <a:rPr lang="en-US" altLang="zh-CN" sz="2600" b="1" dirty="0" smtClean="0"/>
              <a:t>	r </a:t>
            </a:r>
            <a:r>
              <a:rPr lang="en-US" altLang="zh-CN" sz="2600" b="1" dirty="0"/>
              <a:t>= R;</a:t>
            </a:r>
          </a:p>
          <a:p>
            <a:pPr>
              <a:buNone/>
            </a:pPr>
            <a:r>
              <a:rPr lang="en-US" altLang="zh-CN" sz="2600" b="1" dirty="0"/>
              <a:t>	</a:t>
            </a:r>
            <a:r>
              <a:rPr lang="en-US" altLang="zh-CN" sz="2600" b="1" dirty="0" smtClean="0"/>
              <a:t>}</a:t>
            </a:r>
            <a:endParaRPr kumimoji="1" lang="en-US" altLang="zh-CN" sz="2600" dirty="0" smtClean="0"/>
          </a:p>
          <a:p>
            <a:endParaRPr kumimoji="1" lang="zh-CN" altLang="en-US" dirty="0"/>
          </a:p>
        </p:txBody>
      </p:sp>
    </p:spTree>
    <p:extLst>
      <p:ext uri="{BB962C8B-B14F-4D97-AF65-F5344CB8AC3E}">
        <p14:creationId xmlns:p14="http://schemas.microsoft.com/office/powerpoint/2010/main" val="544600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类外函数定义</a:t>
            </a:r>
            <a:endParaRPr lang="zh-CN" altLang="en-US" dirty="0"/>
          </a:p>
        </p:txBody>
      </p:sp>
      <p:sp>
        <p:nvSpPr>
          <p:cNvPr id="3" name="内容占位符 2"/>
          <p:cNvSpPr>
            <a:spLocks noGrp="1"/>
          </p:cNvSpPr>
          <p:nvPr>
            <p:ph idx="1"/>
          </p:nvPr>
        </p:nvSpPr>
        <p:spPr/>
        <p:txBody>
          <a:bodyPr/>
          <a:lstStyle/>
          <a:p>
            <a:pPr algn="just">
              <a:spcBef>
                <a:spcPct val="35000"/>
              </a:spcBef>
            </a:pPr>
            <a:r>
              <a:rPr kumimoji="1" lang="zh-CN" altLang="en-US" dirty="0" smtClean="0"/>
              <a:t>通常在类定义中，成员函数仅作</a:t>
            </a:r>
            <a:r>
              <a:rPr kumimoji="1" lang="zh-CN" altLang="en-US" dirty="0" smtClean="0">
                <a:solidFill>
                  <a:srgbClr val="FF3300"/>
                </a:solidFill>
              </a:rPr>
              <a:t>声明</a:t>
            </a:r>
            <a:r>
              <a:rPr kumimoji="1" lang="zh-CN" altLang="en-US" dirty="0" smtClean="0"/>
              <a:t>。</a:t>
            </a:r>
            <a:endParaRPr kumimoji="1" lang="en-US" altLang="zh-CN" dirty="0" smtClean="0"/>
          </a:p>
          <a:p>
            <a:pPr algn="just">
              <a:spcBef>
                <a:spcPct val="35000"/>
              </a:spcBef>
            </a:pPr>
            <a:r>
              <a:rPr kumimoji="1" lang="zh-CN" altLang="en-US" dirty="0" smtClean="0"/>
              <a:t>函数</a:t>
            </a:r>
            <a:r>
              <a:rPr kumimoji="1" lang="zh-CN" altLang="en-US" dirty="0" smtClean="0">
                <a:solidFill>
                  <a:srgbClr val="FF3300"/>
                </a:solidFill>
              </a:rPr>
              <a:t>定义</a:t>
            </a:r>
            <a:r>
              <a:rPr kumimoji="1" lang="zh-CN" altLang="en-US" dirty="0" smtClean="0">
                <a:solidFill>
                  <a:srgbClr val="0000CC"/>
                </a:solidFill>
              </a:rPr>
              <a:t>通常</a:t>
            </a:r>
            <a:r>
              <a:rPr kumimoji="1" lang="zh-CN" altLang="en-US" dirty="0" smtClean="0"/>
              <a:t>在类的说明之后进行，格式如下：</a:t>
            </a:r>
          </a:p>
          <a:p>
            <a:pPr algn="just">
              <a:spcBef>
                <a:spcPct val="35000"/>
              </a:spcBef>
              <a:buNone/>
            </a:pPr>
            <a:r>
              <a:rPr kumimoji="1" lang="en-US" altLang="zh-CN" dirty="0" smtClean="0">
                <a:solidFill>
                  <a:srgbClr val="FF3300"/>
                </a:solidFill>
              </a:rPr>
              <a:t>	</a:t>
            </a:r>
            <a:r>
              <a:rPr kumimoji="1" lang="zh-CN" altLang="en-US" dirty="0" smtClean="0">
                <a:solidFill>
                  <a:srgbClr val="FF3300"/>
                </a:solidFill>
              </a:rPr>
              <a:t>返回值类型 类名</a:t>
            </a:r>
            <a:r>
              <a:rPr kumimoji="1" lang="en-US" altLang="zh-CN" dirty="0" smtClean="0">
                <a:solidFill>
                  <a:srgbClr val="FF3300"/>
                </a:solidFill>
              </a:rPr>
              <a:t>::</a:t>
            </a:r>
            <a:r>
              <a:rPr kumimoji="1" lang="zh-CN" altLang="en-US" dirty="0" smtClean="0">
                <a:solidFill>
                  <a:srgbClr val="FF3300"/>
                </a:solidFill>
              </a:rPr>
              <a:t>函数名</a:t>
            </a:r>
            <a:r>
              <a:rPr kumimoji="1" lang="en-US" altLang="zh-CN" dirty="0" smtClean="0">
                <a:solidFill>
                  <a:srgbClr val="FF3300"/>
                </a:solidFill>
              </a:rPr>
              <a:t>(</a:t>
            </a:r>
            <a:r>
              <a:rPr kumimoji="1" lang="zh-CN" altLang="en-US" dirty="0" smtClean="0">
                <a:solidFill>
                  <a:srgbClr val="FF3300"/>
                </a:solidFill>
              </a:rPr>
              <a:t>参数表</a:t>
            </a:r>
            <a:r>
              <a:rPr kumimoji="1" lang="en-US" altLang="zh-CN" dirty="0" smtClean="0">
                <a:solidFill>
                  <a:srgbClr val="FF3300"/>
                </a:solidFill>
              </a:rPr>
              <a:t>)</a:t>
            </a:r>
          </a:p>
          <a:p>
            <a:pPr algn="just">
              <a:spcBef>
                <a:spcPct val="35000"/>
              </a:spcBef>
              <a:buNone/>
            </a:pPr>
            <a:r>
              <a:rPr kumimoji="1" lang="en-US" altLang="zh-CN" dirty="0" smtClean="0">
                <a:solidFill>
                  <a:srgbClr val="FF3300"/>
                </a:solidFill>
              </a:rPr>
              <a:t>	  {……}//</a:t>
            </a:r>
            <a:r>
              <a:rPr kumimoji="1" lang="zh-CN" altLang="en-US" dirty="0" smtClean="0">
                <a:solidFill>
                  <a:srgbClr val="FF3300"/>
                </a:solidFill>
              </a:rPr>
              <a:t>函数体</a:t>
            </a:r>
          </a:p>
          <a:p>
            <a:pPr algn="just">
              <a:spcBef>
                <a:spcPct val="35000"/>
              </a:spcBef>
            </a:pPr>
            <a:r>
              <a:rPr kumimoji="1" lang="zh-CN" altLang="en-US" dirty="0" smtClean="0"/>
              <a:t>其中运算符“</a:t>
            </a:r>
            <a:r>
              <a:rPr kumimoji="1" lang="en-US" altLang="zh-CN" dirty="0" smtClean="0">
                <a:solidFill>
                  <a:srgbClr val="CC3300"/>
                </a:solidFill>
              </a:rPr>
              <a:t>::</a:t>
            </a:r>
            <a:r>
              <a:rPr kumimoji="1" lang="en-US" altLang="zh-CN" dirty="0" smtClean="0"/>
              <a:t>”</a:t>
            </a:r>
            <a:r>
              <a:rPr kumimoji="1" lang="zh-CN" altLang="en-US" dirty="0" smtClean="0"/>
              <a:t>称为</a:t>
            </a:r>
            <a:r>
              <a:rPr kumimoji="1" lang="zh-CN" altLang="en-US" dirty="0" smtClean="0">
                <a:solidFill>
                  <a:srgbClr val="FF3300"/>
                </a:solidFill>
              </a:rPr>
              <a:t>作用域解析运算符</a:t>
            </a:r>
            <a:r>
              <a:rPr kumimoji="1" lang="en-US" altLang="zh-CN" dirty="0" smtClean="0"/>
              <a:t>(scope resolution operator)</a:t>
            </a:r>
            <a:r>
              <a:rPr kumimoji="1" lang="zh-CN" altLang="en-US" dirty="0" smtClean="0"/>
              <a:t>，它指出该函数是属于哪一个类的成员函数。</a:t>
            </a:r>
            <a:endParaRPr lang="zh-CN" altLang="en-US" dirty="0"/>
          </a:p>
        </p:txBody>
      </p:sp>
    </p:spTree>
    <p:extLst>
      <p:ext uri="{BB962C8B-B14F-4D97-AF65-F5344CB8AC3E}">
        <p14:creationId xmlns:p14="http://schemas.microsoft.com/office/powerpoint/2010/main" val="524140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circle-2</a:t>
            </a:r>
            <a:endParaRPr lang="zh-CN" altLang="en-US" dirty="0"/>
          </a:p>
        </p:txBody>
      </p:sp>
      <p:sp>
        <p:nvSpPr>
          <p:cNvPr id="3" name="内容占位符 2"/>
          <p:cNvSpPr>
            <a:spLocks noGrp="1"/>
          </p:cNvSpPr>
          <p:nvPr>
            <p:ph idx="1"/>
          </p:nvPr>
        </p:nvSpPr>
        <p:spPr/>
        <p:txBody>
          <a:bodyPr>
            <a:normAutofit/>
          </a:bodyPr>
          <a:lstStyle/>
          <a:p>
            <a:pPr>
              <a:buNone/>
            </a:pPr>
            <a:r>
              <a:rPr lang="en-US" altLang="zh-CN" sz="2400" b="1" dirty="0" smtClean="0"/>
              <a:t>	</a:t>
            </a:r>
            <a:r>
              <a:rPr lang="en-US" altLang="zh-CN" sz="2400" b="1" dirty="0" smtClean="0">
                <a:solidFill>
                  <a:srgbClr val="0000FF"/>
                </a:solidFill>
              </a:rPr>
              <a:t>class</a:t>
            </a:r>
            <a:r>
              <a:rPr lang="en-US" altLang="zh-CN" sz="2400" b="1" dirty="0" smtClean="0"/>
              <a:t> circle</a:t>
            </a:r>
          </a:p>
          <a:p>
            <a:pPr>
              <a:buNone/>
            </a:pPr>
            <a:r>
              <a:rPr lang="en-US" altLang="zh-CN" sz="2400" b="1" dirty="0" smtClean="0"/>
              <a:t>	{</a:t>
            </a:r>
          </a:p>
          <a:p>
            <a:pPr>
              <a:buNone/>
            </a:pPr>
            <a:r>
              <a:rPr lang="en-US" altLang="zh-CN" sz="2400" b="1" dirty="0" smtClean="0"/>
              <a:t>	</a:t>
            </a:r>
            <a:r>
              <a:rPr lang="en-US" altLang="zh-CN" sz="2400" b="1" dirty="0" smtClean="0">
                <a:solidFill>
                  <a:srgbClr val="0000FF"/>
                </a:solidFill>
              </a:rPr>
              <a:t>private</a:t>
            </a:r>
            <a:r>
              <a:rPr lang="en-US" altLang="zh-CN" sz="2400" b="1" dirty="0" smtClean="0"/>
              <a:t>:</a:t>
            </a:r>
          </a:p>
          <a:p>
            <a:pPr>
              <a:buNone/>
            </a:pPr>
            <a:r>
              <a:rPr lang="en-US" altLang="zh-CN" sz="2400" b="1" dirty="0" smtClean="0"/>
              <a:t>			</a:t>
            </a:r>
            <a:r>
              <a:rPr lang="en-US" altLang="zh-CN" sz="2400" b="1" dirty="0" smtClean="0">
                <a:solidFill>
                  <a:srgbClr val="0000FF"/>
                </a:solidFill>
              </a:rPr>
              <a:t>double</a:t>
            </a:r>
            <a:r>
              <a:rPr lang="en-US" altLang="zh-CN" sz="2400" b="1" dirty="0" smtClean="0"/>
              <a:t> r;</a:t>
            </a:r>
          </a:p>
          <a:p>
            <a:pPr>
              <a:buNone/>
            </a:pPr>
            <a:r>
              <a:rPr lang="en-US" altLang="zh-CN" sz="2400" b="1" dirty="0" smtClean="0"/>
              <a:t>	</a:t>
            </a:r>
            <a:r>
              <a:rPr lang="en-US" altLang="zh-CN" sz="2400" b="1" dirty="0" smtClean="0">
                <a:solidFill>
                  <a:srgbClr val="0000FF"/>
                </a:solidFill>
              </a:rPr>
              <a:t>public</a:t>
            </a:r>
            <a:r>
              <a:rPr lang="en-US" altLang="zh-CN" sz="2400" b="1" dirty="0" smtClean="0"/>
              <a:t>:</a:t>
            </a:r>
          </a:p>
          <a:p>
            <a:pPr>
              <a:buNone/>
            </a:pPr>
            <a:r>
              <a:rPr lang="en-US" altLang="zh-CN" sz="2400" b="1" dirty="0" smtClean="0"/>
              <a:t>			</a:t>
            </a:r>
            <a:r>
              <a:rPr lang="en-US" altLang="zh-CN" sz="2400" b="1" dirty="0" smtClean="0">
                <a:solidFill>
                  <a:srgbClr val="0000FF"/>
                </a:solidFill>
              </a:rPr>
              <a:t>void</a:t>
            </a:r>
            <a:r>
              <a:rPr lang="en-US" altLang="zh-CN" sz="2400" b="1" dirty="0" smtClean="0"/>
              <a:t> </a:t>
            </a:r>
            <a:r>
              <a:rPr lang="en-US" altLang="zh-CN" sz="2400" b="1" dirty="0" err="1" smtClean="0"/>
              <a:t>setr</a:t>
            </a:r>
            <a:r>
              <a:rPr lang="en-US" altLang="zh-CN" sz="2400" b="1" dirty="0" smtClean="0"/>
              <a:t>(</a:t>
            </a:r>
            <a:r>
              <a:rPr lang="en-US" altLang="zh-CN" sz="2400" b="1" dirty="0" smtClean="0">
                <a:solidFill>
                  <a:srgbClr val="0000FF"/>
                </a:solidFill>
              </a:rPr>
              <a:t>double</a:t>
            </a:r>
            <a:r>
              <a:rPr lang="en-US" altLang="zh-CN" sz="2400" b="1" dirty="0" smtClean="0"/>
              <a:t> R);</a:t>
            </a:r>
          </a:p>
          <a:p>
            <a:pPr>
              <a:buNone/>
            </a:pPr>
            <a:r>
              <a:rPr lang="en-US" altLang="zh-CN" sz="2400" b="1" dirty="0" smtClean="0"/>
              <a:t>			</a:t>
            </a:r>
            <a:r>
              <a:rPr lang="en-US" altLang="zh-CN" sz="2400" b="1" dirty="0" smtClean="0">
                <a:solidFill>
                  <a:srgbClr val="0000FF"/>
                </a:solidFill>
              </a:rPr>
              <a:t>double</a:t>
            </a:r>
            <a:r>
              <a:rPr lang="en-US" altLang="zh-CN" sz="2400" b="1" dirty="0" smtClean="0"/>
              <a:t> </a:t>
            </a:r>
            <a:r>
              <a:rPr lang="en-US" altLang="zh-CN" sz="2400" b="1" dirty="0" err="1" smtClean="0"/>
              <a:t>getr</a:t>
            </a:r>
            <a:r>
              <a:rPr lang="en-US" altLang="zh-CN" sz="2400" b="1" dirty="0" smtClean="0"/>
              <a:t>();</a:t>
            </a:r>
          </a:p>
          <a:p>
            <a:pPr>
              <a:buNone/>
            </a:pPr>
            <a:r>
              <a:rPr lang="en-US" altLang="zh-CN" sz="2400" b="1" dirty="0" smtClean="0"/>
              <a:t>			</a:t>
            </a:r>
            <a:r>
              <a:rPr lang="en-US" altLang="zh-CN" sz="2400" b="1" dirty="0" smtClean="0">
                <a:solidFill>
                  <a:srgbClr val="0000FF"/>
                </a:solidFill>
              </a:rPr>
              <a:t>void</a:t>
            </a:r>
            <a:r>
              <a:rPr lang="en-US" altLang="zh-CN" sz="2400" b="1" dirty="0" smtClean="0"/>
              <a:t> print();</a:t>
            </a:r>
          </a:p>
          <a:p>
            <a:pPr>
              <a:buNone/>
            </a:pPr>
            <a:r>
              <a:rPr lang="en-US" altLang="zh-CN" sz="2400" b="1" dirty="0" smtClean="0"/>
              <a:t>	};</a:t>
            </a:r>
          </a:p>
          <a:p>
            <a:endParaRPr lang="zh-CN" altLang="en-US" sz="2400" b="1" dirty="0"/>
          </a:p>
        </p:txBody>
      </p:sp>
    </p:spTree>
    <p:extLst>
      <p:ext uri="{BB962C8B-B14F-4D97-AF65-F5344CB8AC3E}">
        <p14:creationId xmlns:p14="http://schemas.microsoft.com/office/powerpoint/2010/main" val="2481525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circle-2</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b="1" dirty="0" smtClean="0"/>
              <a:t>	</a:t>
            </a:r>
            <a:r>
              <a:rPr lang="en-US" altLang="zh-CN" b="1" dirty="0" smtClean="0">
                <a:solidFill>
                  <a:srgbClr val="0000FF"/>
                </a:solidFill>
              </a:rPr>
              <a:t>void</a:t>
            </a:r>
            <a:r>
              <a:rPr lang="en-US" altLang="zh-CN" b="1" dirty="0" smtClean="0"/>
              <a:t> circle::</a:t>
            </a:r>
            <a:r>
              <a:rPr lang="en-US" altLang="zh-CN" b="1" dirty="0" err="1" smtClean="0"/>
              <a:t>setr</a:t>
            </a:r>
            <a:r>
              <a:rPr lang="en-US" altLang="zh-CN" b="1" dirty="0" smtClean="0"/>
              <a:t>(</a:t>
            </a:r>
            <a:r>
              <a:rPr lang="en-US" altLang="zh-CN" sz="2900" b="1" dirty="0" smtClean="0">
                <a:solidFill>
                  <a:srgbClr val="0000FF"/>
                </a:solidFill>
              </a:rPr>
              <a:t>double</a:t>
            </a:r>
            <a:r>
              <a:rPr lang="en-US" altLang="zh-CN" b="1" dirty="0" smtClean="0"/>
              <a:t> R)</a:t>
            </a:r>
          </a:p>
          <a:p>
            <a:pPr>
              <a:buNone/>
            </a:pPr>
            <a:r>
              <a:rPr lang="en-US" altLang="zh-CN" b="1" dirty="0" smtClean="0"/>
              <a:t>	{</a:t>
            </a:r>
          </a:p>
          <a:p>
            <a:pPr>
              <a:buNone/>
            </a:pPr>
            <a:r>
              <a:rPr lang="en-US" altLang="zh-CN" b="1" dirty="0" smtClean="0"/>
              <a:t>			r = R;</a:t>
            </a:r>
          </a:p>
          <a:p>
            <a:pPr>
              <a:buNone/>
            </a:pPr>
            <a:r>
              <a:rPr lang="en-US" altLang="zh-CN" b="1" dirty="0" smtClean="0"/>
              <a:t>	}</a:t>
            </a:r>
          </a:p>
          <a:p>
            <a:pPr>
              <a:buNone/>
            </a:pPr>
            <a:r>
              <a:rPr lang="en-US" altLang="zh-CN" b="1" dirty="0" smtClean="0"/>
              <a:t>	</a:t>
            </a:r>
            <a:r>
              <a:rPr lang="en-US" altLang="zh-CN" sz="2900" b="1" dirty="0" smtClean="0">
                <a:solidFill>
                  <a:srgbClr val="0000FF"/>
                </a:solidFill>
              </a:rPr>
              <a:t>double</a:t>
            </a:r>
            <a:r>
              <a:rPr lang="en-US" altLang="zh-CN" b="1" dirty="0" smtClean="0"/>
              <a:t> circle::</a:t>
            </a:r>
            <a:r>
              <a:rPr lang="en-US" altLang="zh-CN" b="1" dirty="0" err="1" smtClean="0"/>
              <a:t>getr</a:t>
            </a:r>
            <a:r>
              <a:rPr lang="en-US" altLang="zh-CN" b="1" dirty="0" smtClean="0"/>
              <a:t>()</a:t>
            </a:r>
          </a:p>
          <a:p>
            <a:pPr>
              <a:buNone/>
            </a:pPr>
            <a:r>
              <a:rPr lang="en-US" altLang="zh-CN" b="1" dirty="0" smtClean="0"/>
              <a:t>	{</a:t>
            </a:r>
          </a:p>
          <a:p>
            <a:pPr>
              <a:buNone/>
            </a:pPr>
            <a:r>
              <a:rPr lang="en-US" altLang="zh-CN" b="1" dirty="0" smtClean="0"/>
              <a:t>			</a:t>
            </a:r>
            <a:r>
              <a:rPr lang="en-US" altLang="zh-CN" sz="2900" b="1" dirty="0" smtClean="0">
                <a:solidFill>
                  <a:srgbClr val="0000FF"/>
                </a:solidFill>
              </a:rPr>
              <a:t>return</a:t>
            </a:r>
            <a:r>
              <a:rPr lang="en-US" altLang="zh-CN" b="1" dirty="0" smtClean="0"/>
              <a:t> r;</a:t>
            </a:r>
          </a:p>
          <a:p>
            <a:pPr>
              <a:buNone/>
            </a:pPr>
            <a:r>
              <a:rPr lang="en-US" altLang="zh-CN" b="1" dirty="0" smtClean="0"/>
              <a:t>	}</a:t>
            </a:r>
          </a:p>
          <a:p>
            <a:pPr>
              <a:buNone/>
            </a:pPr>
            <a:r>
              <a:rPr lang="en-US" altLang="zh-CN" b="1" dirty="0" smtClean="0"/>
              <a:t>	</a:t>
            </a:r>
            <a:r>
              <a:rPr lang="en-US" altLang="zh-CN" sz="2900" b="1" dirty="0" smtClean="0">
                <a:solidFill>
                  <a:srgbClr val="0000FF"/>
                </a:solidFill>
              </a:rPr>
              <a:t>void</a:t>
            </a:r>
            <a:r>
              <a:rPr lang="en-US" altLang="zh-CN" b="1" dirty="0" smtClean="0"/>
              <a:t> circle::print()</a:t>
            </a:r>
          </a:p>
          <a:p>
            <a:pPr>
              <a:buNone/>
            </a:pPr>
            <a:r>
              <a:rPr lang="en-US" altLang="zh-CN" b="1" dirty="0" smtClean="0"/>
              <a:t>	{</a:t>
            </a:r>
          </a:p>
          <a:p>
            <a:pPr>
              <a:buNone/>
            </a:pPr>
            <a:r>
              <a:rPr lang="en-US" altLang="zh-CN" b="1" dirty="0" smtClean="0"/>
              <a:t>			</a:t>
            </a:r>
            <a:r>
              <a:rPr lang="en-US" altLang="zh-CN" b="1" dirty="0" err="1" smtClean="0"/>
              <a:t>cout</a:t>
            </a:r>
            <a:r>
              <a:rPr lang="en-US" altLang="zh-CN" b="1" dirty="0" smtClean="0"/>
              <a:t> &lt;&lt; "</a:t>
            </a:r>
            <a:r>
              <a:rPr lang="zh-CN" altLang="en-US" b="1" dirty="0" smtClean="0"/>
              <a:t>圆的半径是：</a:t>
            </a:r>
            <a:r>
              <a:rPr lang="en-US" altLang="zh-CN" b="1" dirty="0" smtClean="0"/>
              <a:t>" &lt;&lt; r &lt;&lt; </a:t>
            </a:r>
            <a:r>
              <a:rPr lang="en-US" altLang="zh-CN" b="1" dirty="0" err="1" smtClean="0"/>
              <a:t>endl</a:t>
            </a:r>
            <a:r>
              <a:rPr lang="en-US" altLang="zh-CN" b="1" dirty="0" smtClean="0"/>
              <a:t>;</a:t>
            </a:r>
          </a:p>
          <a:p>
            <a:pPr>
              <a:buNone/>
            </a:pPr>
            <a:r>
              <a:rPr lang="en-US" altLang="zh-CN" b="1" dirty="0" smtClean="0"/>
              <a:t>	}</a:t>
            </a:r>
          </a:p>
          <a:p>
            <a:endParaRPr lang="zh-CN" altLang="en-US" b="1" dirty="0"/>
          </a:p>
        </p:txBody>
      </p:sp>
    </p:spTree>
    <p:extLst>
      <p:ext uri="{BB962C8B-B14F-4D97-AF65-F5344CB8AC3E}">
        <p14:creationId xmlns:p14="http://schemas.microsoft.com/office/powerpoint/2010/main" val="2862788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类与对象</a:t>
            </a:r>
            <a:endParaRPr lang="zh-CN" altLang="en-US" dirty="0"/>
          </a:p>
        </p:txBody>
      </p:sp>
      <p:sp>
        <p:nvSpPr>
          <p:cNvPr id="3" name="内容占位符 2"/>
          <p:cNvSpPr>
            <a:spLocks noGrp="1"/>
          </p:cNvSpPr>
          <p:nvPr>
            <p:ph idx="1"/>
          </p:nvPr>
        </p:nvSpPr>
        <p:spPr/>
        <p:txBody>
          <a:bodyPr/>
          <a:lstStyle/>
          <a:p>
            <a:pPr algn="just"/>
            <a:r>
              <a:rPr kumimoji="1" lang="zh-CN" altLang="en-US" dirty="0" smtClean="0"/>
              <a:t>类是一种数据类型，定义时系统不为类分配存储空间，所以不能对类的数据成员初始化。</a:t>
            </a:r>
            <a:endParaRPr kumimoji="1" lang="en-US" altLang="zh-CN" dirty="0" smtClean="0"/>
          </a:p>
          <a:p>
            <a:pPr algn="just"/>
            <a:r>
              <a:rPr kumimoji="1" lang="zh-CN" altLang="en-US" dirty="0" smtClean="0"/>
              <a:t>类中的任何数据成员也不能使用关键字</a:t>
            </a:r>
            <a:r>
              <a:rPr kumimoji="1" lang="en-US" altLang="zh-CN" dirty="0" smtClean="0">
                <a:solidFill>
                  <a:srgbClr val="0000CC"/>
                </a:solidFill>
              </a:rPr>
              <a:t>extern</a:t>
            </a:r>
            <a:r>
              <a:rPr kumimoji="1" lang="zh-CN" altLang="en-US" dirty="0" smtClean="0"/>
              <a:t>、</a:t>
            </a:r>
            <a:r>
              <a:rPr kumimoji="1" lang="en-US" altLang="zh-CN" dirty="0" smtClean="0">
                <a:solidFill>
                  <a:srgbClr val="0000CC"/>
                </a:solidFill>
              </a:rPr>
              <a:t>auto</a:t>
            </a:r>
            <a:r>
              <a:rPr kumimoji="1" lang="zh-CN" altLang="en-US" dirty="0" smtClean="0"/>
              <a:t>或</a:t>
            </a:r>
            <a:r>
              <a:rPr kumimoji="1" lang="en-US" altLang="zh-CN" dirty="0" smtClean="0">
                <a:solidFill>
                  <a:srgbClr val="0000CC"/>
                </a:solidFill>
              </a:rPr>
              <a:t>register</a:t>
            </a:r>
            <a:r>
              <a:rPr kumimoji="1" lang="zh-CN" altLang="en-US" dirty="0" smtClean="0"/>
              <a:t>限定其存储类型。</a:t>
            </a:r>
            <a:endParaRPr kumimoji="1" lang="en-US" altLang="zh-CN" dirty="0" smtClean="0"/>
          </a:p>
          <a:p>
            <a:pPr algn="just"/>
            <a:r>
              <a:rPr kumimoji="1" lang="zh-CN" altLang="en-US" dirty="0" smtClean="0">
                <a:solidFill>
                  <a:srgbClr val="FF3300"/>
                </a:solidFill>
              </a:rPr>
              <a:t>对象</a:t>
            </a:r>
            <a:r>
              <a:rPr kumimoji="1" lang="zh-CN" altLang="en-US" dirty="0" smtClean="0"/>
              <a:t>是</a:t>
            </a:r>
            <a:r>
              <a:rPr kumimoji="1" lang="zh-CN" altLang="en-US" dirty="0" smtClean="0">
                <a:solidFill>
                  <a:srgbClr val="FF3300"/>
                </a:solidFill>
              </a:rPr>
              <a:t>类</a:t>
            </a:r>
            <a:r>
              <a:rPr kumimoji="1" lang="zh-CN" altLang="en-US" dirty="0" smtClean="0"/>
              <a:t>的</a:t>
            </a:r>
            <a:r>
              <a:rPr kumimoji="1" lang="zh-CN" altLang="en-US" dirty="0" smtClean="0">
                <a:solidFill>
                  <a:srgbClr val="FF3300"/>
                </a:solidFill>
              </a:rPr>
              <a:t>实例</a:t>
            </a:r>
            <a:r>
              <a:rPr kumimoji="1" lang="zh-CN" altLang="en-US" dirty="0" smtClean="0"/>
              <a:t>（</a:t>
            </a:r>
            <a:r>
              <a:rPr kumimoji="1" lang="en-US" altLang="zh-CN" dirty="0" smtClean="0"/>
              <a:t>instance</a:t>
            </a:r>
            <a:r>
              <a:rPr kumimoji="1" lang="zh-CN" altLang="en-US" dirty="0" smtClean="0"/>
              <a:t>），系统会为</a:t>
            </a:r>
            <a:r>
              <a:rPr kumimoji="1" lang="zh-CN" altLang="en-US" dirty="0" smtClean="0">
                <a:solidFill>
                  <a:srgbClr val="FF3300"/>
                </a:solidFill>
              </a:rPr>
              <a:t>对象</a:t>
            </a:r>
            <a:r>
              <a:rPr kumimoji="1" lang="zh-CN" altLang="en-US" dirty="0" smtClean="0"/>
              <a:t>分配存储空间。</a:t>
            </a:r>
            <a:endParaRPr kumimoji="1" lang="zh-CN" altLang="en-US" dirty="0">
              <a:solidFill>
                <a:srgbClr val="FF3300"/>
              </a:solidFill>
            </a:endParaRPr>
          </a:p>
        </p:txBody>
      </p:sp>
    </p:spTree>
    <p:extLst>
      <p:ext uri="{BB962C8B-B14F-4D97-AF65-F5344CB8AC3E}">
        <p14:creationId xmlns:p14="http://schemas.microsoft.com/office/powerpoint/2010/main" val="11246744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804815" y="1611435"/>
            <a:ext cx="5973763" cy="2554288"/>
            <a:chOff x="387" y="527"/>
            <a:chExt cx="3763" cy="1609"/>
          </a:xfrm>
        </p:grpSpPr>
        <p:sp>
          <p:nvSpPr>
            <p:cNvPr id="13318" name="Rectangle 6"/>
            <p:cNvSpPr>
              <a:spLocks noChangeArrowheads="1"/>
            </p:cNvSpPr>
            <p:nvPr/>
          </p:nvSpPr>
          <p:spPr bwMode="auto">
            <a:xfrm>
              <a:off x="387" y="960"/>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mj-ea"/>
                  <a:ea typeface="+mj-ea"/>
                </a:rPr>
                <a:t>数据区</a:t>
              </a:r>
            </a:p>
            <a:p>
              <a:pPr algn="ctr" eaLnBrk="0" hangingPunct="0"/>
              <a:endParaRPr lang="zh-CN" altLang="en-US" sz="1600" b="1">
                <a:solidFill>
                  <a:srgbClr val="000000"/>
                </a:solidFill>
                <a:latin typeface="+mj-ea"/>
                <a:ea typeface="+mj-ea"/>
              </a:endParaRPr>
            </a:p>
            <a:p>
              <a:pPr algn="ctr" eaLnBrk="0" hangingPunct="0"/>
              <a:r>
                <a:rPr lang="zh-CN" altLang="en-US" sz="2000" b="1">
                  <a:solidFill>
                    <a:srgbClr val="000000"/>
                  </a:solidFill>
                  <a:latin typeface="+mj-ea"/>
                  <a:ea typeface="+mj-ea"/>
                </a:rPr>
                <a:t>代码区</a:t>
              </a:r>
            </a:p>
            <a:p>
              <a:pPr algn="ctr" eaLnBrk="0" hangingPunct="0"/>
              <a:endParaRPr lang="en-US" altLang="zh-CN" sz="1600" b="1">
                <a:solidFill>
                  <a:srgbClr val="000000"/>
                </a:solidFill>
                <a:latin typeface="+mj-ea"/>
                <a:ea typeface="+mj-ea"/>
              </a:endParaRPr>
            </a:p>
          </p:txBody>
        </p:sp>
        <p:sp>
          <p:nvSpPr>
            <p:cNvPr id="13319" name="Line 7"/>
            <p:cNvSpPr>
              <a:spLocks noChangeShapeType="1"/>
            </p:cNvSpPr>
            <p:nvPr/>
          </p:nvSpPr>
          <p:spPr bwMode="auto">
            <a:xfrm>
              <a:off x="387" y="1249"/>
              <a:ext cx="738" cy="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13320" name="Rectangle 8"/>
            <p:cNvSpPr>
              <a:spLocks noChangeArrowheads="1"/>
            </p:cNvSpPr>
            <p:nvPr/>
          </p:nvSpPr>
          <p:spPr bwMode="auto">
            <a:xfrm>
              <a:off x="387" y="527"/>
              <a:ext cx="738" cy="289"/>
            </a:xfrm>
            <a:prstGeom prst="rect">
              <a:avLst/>
            </a:prstGeom>
            <a:noFill/>
            <a:ln w="9525">
              <a:noFill/>
              <a:miter lim="800000"/>
              <a:headEnd/>
              <a:tailEnd/>
            </a:ln>
          </p:spPr>
          <p:txBody>
            <a:bodyPr lIns="0" tIns="0" rIns="0" bIns="0"/>
            <a:lstStyle/>
            <a:p>
              <a:pPr algn="just" eaLnBrk="0" hangingPunct="0"/>
              <a:r>
                <a:rPr lang="zh-CN" altLang="en-US" sz="2400" b="1" dirty="0">
                  <a:latin typeface="+mj-ea"/>
                  <a:ea typeface="+mj-ea"/>
                </a:rPr>
                <a:t>对象</a:t>
              </a:r>
              <a:r>
                <a:rPr lang="en-US" altLang="zh-CN" sz="2400" b="1" dirty="0">
                  <a:latin typeface="+mj-ea"/>
                  <a:ea typeface="+mj-ea"/>
                </a:rPr>
                <a:t>1</a:t>
              </a:r>
            </a:p>
          </p:txBody>
        </p:sp>
        <p:sp>
          <p:nvSpPr>
            <p:cNvPr id="13324" name="Rectangle 12"/>
            <p:cNvSpPr>
              <a:spLocks noChangeArrowheads="1"/>
            </p:cNvSpPr>
            <p:nvPr/>
          </p:nvSpPr>
          <p:spPr bwMode="auto">
            <a:xfrm>
              <a:off x="1383" y="527"/>
              <a:ext cx="759" cy="289"/>
            </a:xfrm>
            <a:prstGeom prst="rect">
              <a:avLst/>
            </a:prstGeom>
            <a:noFill/>
            <a:ln w="9525">
              <a:noFill/>
              <a:miter lim="800000"/>
              <a:headEnd/>
              <a:tailEnd/>
            </a:ln>
          </p:spPr>
          <p:txBody>
            <a:bodyPr lIns="0" tIns="0" rIns="0" bIns="0"/>
            <a:lstStyle/>
            <a:p>
              <a:pPr algn="just" eaLnBrk="0" hangingPunct="0"/>
              <a:r>
                <a:rPr lang="zh-CN" altLang="en-US" sz="2400" b="1">
                  <a:latin typeface="+mj-ea"/>
                  <a:ea typeface="+mj-ea"/>
                </a:rPr>
                <a:t>对象２</a:t>
              </a:r>
            </a:p>
          </p:txBody>
        </p:sp>
        <p:grpSp>
          <p:nvGrpSpPr>
            <p:cNvPr id="3" name="Group 13"/>
            <p:cNvGrpSpPr>
              <a:grpSpLocks/>
            </p:cNvGrpSpPr>
            <p:nvPr/>
          </p:nvGrpSpPr>
          <p:grpSpPr bwMode="auto">
            <a:xfrm>
              <a:off x="3410" y="527"/>
              <a:ext cx="740" cy="1588"/>
              <a:chOff x="3060" y="12828"/>
              <a:chExt cx="900" cy="1716"/>
            </a:xfrm>
          </p:grpSpPr>
          <p:sp>
            <p:nvSpPr>
              <p:cNvPr id="13326" name="Rectangle 14"/>
              <p:cNvSpPr>
                <a:spLocks noChangeArrowheads="1"/>
              </p:cNvSpPr>
              <p:nvPr/>
            </p:nvSpPr>
            <p:spPr bwMode="auto">
              <a:xfrm>
                <a:off x="3060" y="13296"/>
                <a:ext cx="900" cy="1248"/>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mj-ea"/>
                    <a:ea typeface="+mj-ea"/>
                  </a:rPr>
                  <a:t>数据区</a:t>
                </a:r>
              </a:p>
              <a:p>
                <a:pPr algn="ctr" eaLnBrk="0" hangingPunct="0"/>
                <a:endParaRPr lang="zh-CN" altLang="en-US" sz="2000" b="1" dirty="0">
                  <a:solidFill>
                    <a:srgbClr val="000000"/>
                  </a:solidFill>
                  <a:latin typeface="+mj-ea"/>
                  <a:ea typeface="+mj-ea"/>
                </a:endParaRPr>
              </a:p>
              <a:p>
                <a:pPr algn="ctr" eaLnBrk="0" hangingPunct="0"/>
                <a:r>
                  <a:rPr lang="zh-CN" altLang="en-US" sz="2000" b="1" dirty="0">
                    <a:solidFill>
                      <a:srgbClr val="000000"/>
                    </a:solidFill>
                    <a:latin typeface="+mj-ea"/>
                    <a:ea typeface="+mj-ea"/>
                  </a:rPr>
                  <a:t>代码区</a:t>
                </a:r>
              </a:p>
              <a:p>
                <a:pPr algn="ctr" eaLnBrk="0" hangingPunct="0"/>
                <a:endParaRPr lang="en-US" altLang="zh-CN" sz="2000" b="1" dirty="0">
                  <a:solidFill>
                    <a:srgbClr val="000000"/>
                  </a:solidFill>
                  <a:latin typeface="+mj-ea"/>
                  <a:ea typeface="+mj-ea"/>
                </a:endParaRPr>
              </a:p>
            </p:txBody>
          </p:sp>
          <p:sp>
            <p:nvSpPr>
              <p:cNvPr id="13327" name="Line 15"/>
              <p:cNvSpPr>
                <a:spLocks noChangeShapeType="1"/>
              </p:cNvSpPr>
              <p:nvPr/>
            </p:nvSpPr>
            <p:spPr bwMode="auto">
              <a:xfrm>
                <a:off x="3060" y="13608"/>
                <a:ext cx="900" cy="0"/>
              </a:xfrm>
              <a:prstGeom prst="line">
                <a:avLst/>
              </a:prstGeom>
              <a:noFill/>
              <a:ln w="9525">
                <a:solidFill>
                  <a:schemeClr val="tx1"/>
                </a:solidFill>
                <a:round/>
                <a:headEnd/>
                <a:tailEnd/>
              </a:ln>
            </p:spPr>
            <p:txBody>
              <a:bodyPr/>
              <a:lstStyle/>
              <a:p>
                <a:endParaRPr lang="zh-CN" altLang="en-US">
                  <a:latin typeface="+mj-ea"/>
                  <a:ea typeface="+mj-ea"/>
                </a:endParaRPr>
              </a:p>
            </p:txBody>
          </p:sp>
          <p:sp>
            <p:nvSpPr>
              <p:cNvPr id="13328" name="Rectangle 16"/>
              <p:cNvSpPr>
                <a:spLocks noChangeArrowheads="1"/>
              </p:cNvSpPr>
              <p:nvPr/>
            </p:nvSpPr>
            <p:spPr bwMode="auto">
              <a:xfrm>
                <a:off x="3060" y="12828"/>
                <a:ext cx="900" cy="312"/>
              </a:xfrm>
              <a:prstGeom prst="rect">
                <a:avLst/>
              </a:prstGeom>
              <a:noFill/>
              <a:ln w="9525">
                <a:noFill/>
                <a:miter lim="800000"/>
                <a:headEnd/>
                <a:tailEnd/>
              </a:ln>
            </p:spPr>
            <p:txBody>
              <a:bodyPr lIns="0" tIns="0" rIns="0" bIns="0"/>
              <a:lstStyle/>
              <a:p>
                <a:pPr algn="just" eaLnBrk="0" hangingPunct="0"/>
                <a:r>
                  <a:rPr lang="zh-CN" altLang="en-US" sz="2400" b="1">
                    <a:latin typeface="+mj-ea"/>
                    <a:ea typeface="+mj-ea"/>
                  </a:rPr>
                  <a:t>对象ｎ</a:t>
                </a:r>
              </a:p>
            </p:txBody>
          </p:sp>
        </p:grpSp>
        <p:sp>
          <p:nvSpPr>
            <p:cNvPr id="13329" name="Rectangle 17"/>
            <p:cNvSpPr>
              <a:spLocks noChangeArrowheads="1"/>
            </p:cNvSpPr>
            <p:nvPr/>
          </p:nvSpPr>
          <p:spPr bwMode="auto">
            <a:xfrm>
              <a:off x="2133" y="1230"/>
              <a:ext cx="1280" cy="289"/>
            </a:xfrm>
            <a:prstGeom prst="rect">
              <a:avLst/>
            </a:prstGeom>
            <a:noFill/>
            <a:ln w="9525">
              <a:noFill/>
              <a:miter lim="800000"/>
              <a:headEnd/>
              <a:tailEnd/>
            </a:ln>
          </p:spPr>
          <p:txBody>
            <a:bodyPr lIns="0" tIns="0" rIns="0" bIns="0"/>
            <a:lstStyle/>
            <a:p>
              <a:pPr algn="just" eaLnBrk="0" hangingPunct="0"/>
              <a:r>
                <a:rPr lang="zh-CN" altLang="en-US" sz="1600" b="1" dirty="0" smtClean="0">
                  <a:latin typeface="+mj-ea"/>
                  <a:ea typeface="+mj-ea"/>
                </a:rPr>
                <a:t>．．．．．．　</a:t>
              </a:r>
              <a:endParaRPr lang="zh-CN" altLang="en-US" sz="1600" b="1" dirty="0">
                <a:latin typeface="+mj-ea"/>
                <a:ea typeface="+mj-ea"/>
              </a:endParaRPr>
            </a:p>
          </p:txBody>
        </p:sp>
        <p:sp>
          <p:nvSpPr>
            <p:cNvPr id="13350" name="Rectangle 38"/>
            <p:cNvSpPr>
              <a:spLocks noChangeArrowheads="1"/>
            </p:cNvSpPr>
            <p:nvPr/>
          </p:nvSpPr>
          <p:spPr bwMode="auto">
            <a:xfrm>
              <a:off x="1338" y="981"/>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mj-ea"/>
                  <a:ea typeface="+mj-ea"/>
                </a:rPr>
                <a:t>数据区</a:t>
              </a:r>
            </a:p>
            <a:p>
              <a:pPr algn="ctr" eaLnBrk="0" hangingPunct="0"/>
              <a:endParaRPr lang="zh-CN" altLang="en-US" sz="1600" b="1" dirty="0">
                <a:solidFill>
                  <a:srgbClr val="000000"/>
                </a:solidFill>
                <a:latin typeface="+mj-ea"/>
                <a:ea typeface="+mj-ea"/>
              </a:endParaRPr>
            </a:p>
            <a:p>
              <a:pPr algn="ctr" eaLnBrk="0" hangingPunct="0"/>
              <a:r>
                <a:rPr lang="zh-CN" altLang="en-US" sz="2000" b="1" dirty="0">
                  <a:solidFill>
                    <a:srgbClr val="000000"/>
                  </a:solidFill>
                  <a:latin typeface="+mj-ea"/>
                  <a:ea typeface="+mj-ea"/>
                </a:rPr>
                <a:t>代码区</a:t>
              </a:r>
            </a:p>
            <a:p>
              <a:pPr algn="ctr" eaLnBrk="0" hangingPunct="0"/>
              <a:endParaRPr lang="en-US" altLang="zh-CN" sz="1600" b="1" dirty="0">
                <a:solidFill>
                  <a:srgbClr val="000000"/>
                </a:solidFill>
                <a:latin typeface="+mj-ea"/>
                <a:ea typeface="+mj-ea"/>
              </a:endParaRPr>
            </a:p>
          </p:txBody>
        </p:sp>
        <p:sp>
          <p:nvSpPr>
            <p:cNvPr id="13351" name="Line 39"/>
            <p:cNvSpPr>
              <a:spLocks noChangeShapeType="1"/>
            </p:cNvSpPr>
            <p:nvPr/>
          </p:nvSpPr>
          <p:spPr bwMode="auto">
            <a:xfrm>
              <a:off x="1338" y="1253"/>
              <a:ext cx="726" cy="0"/>
            </a:xfrm>
            <a:prstGeom prst="line">
              <a:avLst/>
            </a:prstGeom>
            <a:noFill/>
            <a:ln w="9525">
              <a:solidFill>
                <a:schemeClr val="tx1"/>
              </a:solidFill>
              <a:round/>
              <a:headEnd/>
              <a:tailEnd/>
            </a:ln>
          </p:spPr>
          <p:txBody>
            <a:bodyPr/>
            <a:lstStyle/>
            <a:p>
              <a:endParaRPr lang="zh-CN" altLang="en-US">
                <a:latin typeface="+mj-ea"/>
                <a:ea typeface="+mj-ea"/>
              </a:endParaRPr>
            </a:p>
          </p:txBody>
        </p:sp>
      </p:grpSp>
      <p:sp>
        <p:nvSpPr>
          <p:cNvPr id="19" name="标题 1"/>
          <p:cNvSpPr>
            <a:spLocks noGrp="1"/>
          </p:cNvSpPr>
          <p:nvPr>
            <p:ph type="title"/>
          </p:nvPr>
        </p:nvSpPr>
        <p:spPr>
          <a:xfrm>
            <a:off x="982133" y="266701"/>
            <a:ext cx="7704667" cy="1206500"/>
          </a:xfrm>
        </p:spPr>
        <p:txBody>
          <a:bodyPr/>
          <a:lstStyle/>
          <a:p>
            <a:r>
              <a:rPr lang="zh-CN" altLang="en-US" dirty="0" smtClean="0"/>
              <a:t>对象的独立存储方案</a:t>
            </a:r>
            <a:endParaRPr lang="zh-CN" altLang="en-US" dirty="0"/>
          </a:p>
        </p:txBody>
      </p:sp>
      <p:sp>
        <p:nvSpPr>
          <p:cNvPr id="20" name="矩形 19"/>
          <p:cNvSpPr/>
          <p:nvPr/>
        </p:nvSpPr>
        <p:spPr>
          <a:xfrm>
            <a:off x="1695157" y="4545951"/>
            <a:ext cx="6421902" cy="1938992"/>
          </a:xfrm>
          <a:prstGeom prst="rect">
            <a:avLst/>
          </a:prstGeom>
        </p:spPr>
        <p:txBody>
          <a:bodyPr wrap="square">
            <a:spAutoFit/>
          </a:bodyPr>
          <a:lstStyle/>
          <a:p>
            <a:r>
              <a:rPr lang="zh-CN" altLang="en-US" sz="2400" dirty="0" smtClean="0">
                <a:solidFill>
                  <a:srgbClr val="0000CC"/>
                </a:solidFill>
                <a:latin typeface="+mj-ea"/>
                <a:ea typeface="+mj-ea"/>
              </a:rPr>
              <a:t>注意：</a:t>
            </a:r>
            <a:r>
              <a:rPr lang="zh-CN" altLang="en-US" sz="2400" dirty="0" smtClean="0">
                <a:latin typeface="+mj-ea"/>
                <a:ea typeface="+mj-ea"/>
              </a:rPr>
              <a:t>区别同一个类的各个不同的对象的属性是由数据成员决定的，不同对象的数据成员的内容是不一样的；而行为（操作）是用函数来描述的，这些操作的代码对所有对象都是一样的。</a:t>
            </a:r>
            <a:endParaRPr lang="zh-CN" altLang="en-US" sz="2400" dirty="0">
              <a:latin typeface="+mj-ea"/>
              <a:ea typeface="+mj-ea"/>
            </a:endParaRPr>
          </a:p>
        </p:txBody>
      </p:sp>
    </p:spTree>
    <p:extLst>
      <p:ext uri="{BB962C8B-B14F-4D97-AF65-F5344CB8AC3E}">
        <p14:creationId xmlns:p14="http://schemas.microsoft.com/office/powerpoint/2010/main" val="2520000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内容提要</a:t>
            </a:r>
            <a:endParaRPr kumimoji="1"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869846508"/>
              </p:ext>
            </p:extLst>
          </p:nvPr>
        </p:nvGraphicFramePr>
        <p:xfrm>
          <a:off x="753532" y="812800"/>
          <a:ext cx="8644468" cy="5977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561466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815707" y="1789431"/>
            <a:ext cx="7993062" cy="2941638"/>
            <a:chOff x="2991" y="443"/>
            <a:chExt cx="2611" cy="1376"/>
          </a:xfrm>
        </p:grpSpPr>
        <p:sp>
          <p:nvSpPr>
            <p:cNvPr id="201745" name="Rectangle 17"/>
            <p:cNvSpPr>
              <a:spLocks noChangeArrowheads="1"/>
            </p:cNvSpPr>
            <p:nvPr/>
          </p:nvSpPr>
          <p:spPr bwMode="auto">
            <a:xfrm>
              <a:off x="3052"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mj-ea"/>
                  <a:ea typeface="+mj-ea"/>
                </a:rPr>
                <a:t>数据区</a:t>
              </a:r>
            </a:p>
          </p:txBody>
        </p:sp>
        <p:sp>
          <p:nvSpPr>
            <p:cNvPr id="201746" name="Rectangle 18"/>
            <p:cNvSpPr>
              <a:spLocks noChangeArrowheads="1"/>
            </p:cNvSpPr>
            <p:nvPr/>
          </p:nvSpPr>
          <p:spPr bwMode="auto">
            <a:xfrm>
              <a:off x="3061" y="443"/>
              <a:ext cx="422" cy="145"/>
            </a:xfrm>
            <a:prstGeom prst="rect">
              <a:avLst/>
            </a:prstGeom>
            <a:noFill/>
            <a:ln w="9525">
              <a:noFill/>
              <a:miter lim="800000"/>
              <a:headEnd/>
              <a:tailEnd/>
            </a:ln>
          </p:spPr>
          <p:txBody>
            <a:bodyPr lIns="0" tIns="0" rIns="0" bIns="0"/>
            <a:lstStyle/>
            <a:p>
              <a:pPr algn="just" eaLnBrk="0" hangingPunct="0"/>
              <a:r>
                <a:rPr lang="zh-CN" altLang="en-US" sz="2000" b="1">
                  <a:latin typeface="+mj-ea"/>
                  <a:ea typeface="+mj-ea"/>
                </a:rPr>
                <a:t>对象</a:t>
              </a:r>
              <a:r>
                <a:rPr lang="en-US" altLang="zh-CN" sz="2000" b="1">
                  <a:latin typeface="+mj-ea"/>
                  <a:ea typeface="+mj-ea"/>
                </a:rPr>
                <a:t>1</a:t>
              </a:r>
            </a:p>
          </p:txBody>
        </p:sp>
        <p:sp>
          <p:nvSpPr>
            <p:cNvPr id="201747"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mj-ea"/>
                  <a:ea typeface="+mj-ea"/>
                </a:rPr>
                <a:t>数据区</a:t>
              </a:r>
            </a:p>
          </p:txBody>
        </p:sp>
        <p:sp>
          <p:nvSpPr>
            <p:cNvPr id="201748" name="Rectangle 20"/>
            <p:cNvSpPr>
              <a:spLocks noChangeArrowheads="1"/>
            </p:cNvSpPr>
            <p:nvPr/>
          </p:nvSpPr>
          <p:spPr bwMode="auto">
            <a:xfrm>
              <a:off x="3710" y="454"/>
              <a:ext cx="531" cy="134"/>
            </a:xfrm>
            <a:prstGeom prst="rect">
              <a:avLst/>
            </a:prstGeom>
            <a:noFill/>
            <a:ln w="9525">
              <a:noFill/>
              <a:miter lim="800000"/>
              <a:headEnd/>
              <a:tailEnd/>
            </a:ln>
          </p:spPr>
          <p:txBody>
            <a:bodyPr lIns="0" tIns="0" rIns="0" bIns="0"/>
            <a:lstStyle/>
            <a:p>
              <a:pPr algn="just" eaLnBrk="0" hangingPunct="0"/>
              <a:r>
                <a:rPr lang="zh-CN" altLang="en-US" sz="2000" b="1">
                  <a:latin typeface="+mj-ea"/>
                  <a:ea typeface="+mj-ea"/>
                </a:rPr>
                <a:t>对象２</a:t>
              </a:r>
            </a:p>
          </p:txBody>
        </p:sp>
        <p:sp>
          <p:nvSpPr>
            <p:cNvPr id="201749"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mj-ea"/>
                  <a:ea typeface="+mj-ea"/>
                </a:rPr>
                <a:t>数据区</a:t>
              </a:r>
            </a:p>
          </p:txBody>
        </p:sp>
        <p:sp>
          <p:nvSpPr>
            <p:cNvPr id="201750" name="Rectangle 22"/>
            <p:cNvSpPr>
              <a:spLocks noChangeArrowheads="1"/>
            </p:cNvSpPr>
            <p:nvPr/>
          </p:nvSpPr>
          <p:spPr bwMode="auto">
            <a:xfrm>
              <a:off x="5098" y="443"/>
              <a:ext cx="504" cy="147"/>
            </a:xfrm>
            <a:prstGeom prst="rect">
              <a:avLst/>
            </a:prstGeom>
            <a:noFill/>
            <a:ln w="9525">
              <a:noFill/>
              <a:miter lim="800000"/>
              <a:headEnd/>
              <a:tailEnd/>
            </a:ln>
          </p:spPr>
          <p:txBody>
            <a:bodyPr lIns="0" tIns="0" rIns="0" bIns="0"/>
            <a:lstStyle/>
            <a:p>
              <a:pPr algn="just" eaLnBrk="0" hangingPunct="0"/>
              <a:r>
                <a:rPr lang="zh-CN" altLang="en-US" sz="2000" b="1">
                  <a:latin typeface="+mj-ea"/>
                  <a:ea typeface="+mj-ea"/>
                </a:rPr>
                <a:t>对象ｎ</a:t>
              </a:r>
            </a:p>
          </p:txBody>
        </p:sp>
        <p:sp>
          <p:nvSpPr>
            <p:cNvPr id="201751" name="Rectangle 23"/>
            <p:cNvSpPr>
              <a:spLocks noChangeArrowheads="1"/>
            </p:cNvSpPr>
            <p:nvPr/>
          </p:nvSpPr>
          <p:spPr bwMode="auto">
            <a:xfrm>
              <a:off x="4166" y="862"/>
              <a:ext cx="913" cy="134"/>
            </a:xfrm>
            <a:prstGeom prst="rect">
              <a:avLst/>
            </a:prstGeom>
            <a:noFill/>
            <a:ln w="9525">
              <a:noFill/>
              <a:miter lim="800000"/>
              <a:headEnd/>
              <a:tailEnd/>
            </a:ln>
          </p:spPr>
          <p:txBody>
            <a:bodyPr lIns="0" tIns="0" rIns="0" bIns="0"/>
            <a:lstStyle/>
            <a:p>
              <a:pPr algn="just" eaLnBrk="0" hangingPunct="0"/>
              <a:r>
                <a:rPr lang="zh-CN" altLang="en-US" sz="1600" b="1">
                  <a:latin typeface="+mj-ea"/>
                  <a:ea typeface="+mj-ea"/>
                </a:rPr>
                <a:t>．．．．．．　</a:t>
              </a:r>
            </a:p>
          </p:txBody>
        </p:sp>
        <p:sp>
          <p:nvSpPr>
            <p:cNvPr id="201753"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headEnd/>
              <a:tailEnd/>
            </a:ln>
          </p:spPr>
          <p:txBody>
            <a:bodyPr/>
            <a:lstStyle/>
            <a:p>
              <a:pPr algn="just" eaLnBrk="0" hangingPunct="0"/>
              <a:r>
                <a:rPr lang="zh-CN" altLang="en-US" sz="2000" b="1">
                  <a:solidFill>
                    <a:srgbClr val="000000"/>
                  </a:solidFill>
                  <a:latin typeface="+mj-ea"/>
                  <a:ea typeface="+mj-ea"/>
                </a:rPr>
                <a:t>公共代码区</a:t>
              </a:r>
            </a:p>
          </p:txBody>
        </p:sp>
      </p:grpSp>
      <p:sp>
        <p:nvSpPr>
          <p:cNvPr id="201757" name="Text Box 29"/>
          <p:cNvSpPr txBox="1">
            <a:spLocks noChangeArrowheads="1"/>
          </p:cNvSpPr>
          <p:nvPr/>
        </p:nvSpPr>
        <p:spPr bwMode="auto">
          <a:xfrm>
            <a:off x="827600" y="5043073"/>
            <a:ext cx="8316400" cy="830997"/>
          </a:xfrm>
          <a:prstGeom prst="rect">
            <a:avLst/>
          </a:prstGeom>
          <a:noFill/>
          <a:ln w="9525" algn="ctr">
            <a:noFill/>
            <a:miter lim="800000"/>
            <a:headEnd/>
            <a:tailEnd/>
          </a:ln>
          <a:effectLst/>
        </p:spPr>
        <p:txBody>
          <a:bodyPr wrap="square">
            <a:spAutoFit/>
          </a:bodyPr>
          <a:lstStyle/>
          <a:p>
            <a:r>
              <a:rPr lang="zh-CN" altLang="en-US" sz="2400" b="1" dirty="0" smtClean="0">
                <a:solidFill>
                  <a:srgbClr val="FF3300"/>
                </a:solidFill>
                <a:latin typeface="+mj-ea"/>
                <a:ea typeface="+mj-ea"/>
              </a:rPr>
              <a:t>仅</a:t>
            </a:r>
            <a:r>
              <a:rPr lang="zh-CN" altLang="en-US" sz="2400" b="1" dirty="0">
                <a:solidFill>
                  <a:srgbClr val="FF3300"/>
                </a:solidFill>
                <a:latin typeface="+mj-ea"/>
                <a:ea typeface="+mj-ea"/>
              </a:rPr>
              <a:t>为每个对象分配一个数据区，代码区（放成员函数的区域）为各</a:t>
            </a:r>
            <a:r>
              <a:rPr lang="zh-CN" altLang="en-US" sz="2400" b="1" dirty="0" smtClean="0">
                <a:solidFill>
                  <a:srgbClr val="FF3300"/>
                </a:solidFill>
                <a:latin typeface="+mj-ea"/>
                <a:ea typeface="+mj-ea"/>
              </a:rPr>
              <a:t>对象共</a:t>
            </a:r>
            <a:r>
              <a:rPr lang="zh-CN" altLang="en-US" sz="2400" b="1" dirty="0">
                <a:solidFill>
                  <a:srgbClr val="FF3300"/>
                </a:solidFill>
                <a:latin typeface="+mj-ea"/>
                <a:ea typeface="+mj-ea"/>
              </a:rPr>
              <a:t>用</a:t>
            </a:r>
            <a:r>
              <a:rPr lang="zh-CN" altLang="en-US" sz="2400" b="1" dirty="0" smtClean="0">
                <a:latin typeface="+mj-ea"/>
                <a:ea typeface="+mj-ea"/>
              </a:rPr>
              <a:t>。</a:t>
            </a:r>
            <a:endParaRPr lang="zh-CN" altLang="en-US" sz="2400" b="1" dirty="0">
              <a:latin typeface="+mj-ea"/>
              <a:ea typeface="+mj-ea"/>
            </a:endParaRPr>
          </a:p>
        </p:txBody>
      </p:sp>
      <p:sp>
        <p:nvSpPr>
          <p:cNvPr id="15" name="标题 1"/>
          <p:cNvSpPr>
            <a:spLocks noGrp="1"/>
          </p:cNvSpPr>
          <p:nvPr>
            <p:ph type="title"/>
          </p:nvPr>
        </p:nvSpPr>
        <p:spPr>
          <a:xfrm>
            <a:off x="982133" y="266701"/>
            <a:ext cx="7704667" cy="1206500"/>
          </a:xfrm>
        </p:spPr>
        <p:txBody>
          <a:bodyPr/>
          <a:lstStyle/>
          <a:p>
            <a:r>
              <a:rPr lang="zh-CN" altLang="en-US" dirty="0" smtClean="0"/>
              <a:t>各对象的代码区共用的方案</a:t>
            </a:r>
            <a:endParaRPr lang="zh-CN" altLang="en-US" dirty="0"/>
          </a:p>
        </p:txBody>
      </p:sp>
    </p:spTree>
    <p:extLst>
      <p:ext uri="{BB962C8B-B14F-4D97-AF65-F5344CB8AC3E}">
        <p14:creationId xmlns:p14="http://schemas.microsoft.com/office/powerpoint/2010/main" val="527609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1757"/>
                                        </p:tgtEl>
                                        <p:attrNameLst>
                                          <p:attrName>style.visibility</p:attrName>
                                        </p:attrNameLst>
                                      </p:cBhvr>
                                      <p:to>
                                        <p:strVal val="visible"/>
                                      </p:to>
                                    </p:set>
                                    <p:animEffect transition="in" filter="diamond(in)">
                                      <p:cBhvr>
                                        <p:cTn id="7" dur="2000"/>
                                        <p:tgtEl>
                                          <p:spTgt spid="20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对象的使用</a:t>
            </a:r>
            <a:endParaRPr lang="zh-CN" altLang="en-US" dirty="0"/>
          </a:p>
        </p:txBody>
      </p:sp>
      <p:sp>
        <p:nvSpPr>
          <p:cNvPr id="3" name="内容占位符 2"/>
          <p:cNvSpPr>
            <a:spLocks noGrp="1"/>
          </p:cNvSpPr>
          <p:nvPr>
            <p:ph idx="1"/>
          </p:nvPr>
        </p:nvSpPr>
        <p:spPr/>
        <p:txBody>
          <a:bodyPr/>
          <a:lstStyle/>
          <a:p>
            <a:r>
              <a:rPr lang="zh-CN" altLang="en-US" dirty="0" smtClean="0"/>
              <a:t>和结构体一样，只要在对象名后加点号</a:t>
            </a:r>
            <a:r>
              <a:rPr lang="en-US" altLang="zh-CN" dirty="0" smtClean="0">
                <a:solidFill>
                  <a:srgbClr val="FF0000"/>
                </a:solidFill>
              </a:rPr>
              <a:t>.</a:t>
            </a:r>
            <a:r>
              <a:rPr lang="zh-CN" altLang="en-US" dirty="0" smtClean="0"/>
              <a:t>，或者指针名后加</a:t>
            </a:r>
            <a:r>
              <a:rPr lang="en-US" altLang="zh-CN" dirty="0" smtClean="0">
                <a:solidFill>
                  <a:srgbClr val="FF0000"/>
                </a:solidFill>
              </a:rPr>
              <a:t>-&gt;</a:t>
            </a:r>
            <a:r>
              <a:rPr lang="zh-CN" altLang="en-US" dirty="0" smtClean="0"/>
              <a:t>，再加成员数据或成员函数名就可以了。</a:t>
            </a:r>
            <a:endParaRPr lang="en-US" altLang="zh-CN" dirty="0" smtClean="0"/>
          </a:p>
          <a:p>
            <a:r>
              <a:rPr lang="zh-CN" altLang="en-US" dirty="0" smtClean="0"/>
              <a:t>通过成员运算符直接使用的成员必须是公有的成员，只有</a:t>
            </a:r>
            <a:r>
              <a:rPr lang="zh-CN" altLang="en-US" dirty="0" smtClean="0">
                <a:solidFill>
                  <a:srgbClr val="FF3300"/>
                </a:solidFill>
              </a:rPr>
              <a:t>公有成员才能在对象的外面对它进行访问</a:t>
            </a:r>
            <a:r>
              <a:rPr lang="zh-CN" altLang="en-US" dirty="0" smtClean="0"/>
              <a:t>。</a:t>
            </a:r>
            <a:endParaRPr lang="en-US" altLang="zh-CN" dirty="0" smtClean="0"/>
          </a:p>
          <a:p>
            <a:r>
              <a:rPr lang="zh-CN" altLang="en-US" dirty="0" smtClean="0"/>
              <a:t>对比：传统</a:t>
            </a:r>
            <a:r>
              <a:rPr lang="en-US" altLang="zh-CN" dirty="0" smtClean="0"/>
              <a:t>C</a:t>
            </a:r>
            <a:r>
              <a:rPr lang="zh-CN" altLang="en-US" dirty="0" smtClean="0"/>
              <a:t>语言中结构体无权限限制，</a:t>
            </a:r>
            <a:r>
              <a:rPr lang="en-US" altLang="zh-CN" dirty="0" smtClean="0"/>
              <a:t>C++</a:t>
            </a:r>
            <a:r>
              <a:rPr lang="zh-CN" altLang="en-US" dirty="0" smtClean="0"/>
              <a:t>中结构体内成员数据默认是</a:t>
            </a:r>
            <a:r>
              <a:rPr lang="en-US" altLang="zh-CN" dirty="0" smtClean="0"/>
              <a:t>public</a:t>
            </a:r>
            <a:r>
              <a:rPr lang="zh-CN" altLang="en-US" dirty="0" smtClean="0"/>
              <a:t>的。</a:t>
            </a:r>
          </a:p>
          <a:p>
            <a:endParaRPr lang="zh-CN" altLang="en-US" dirty="0"/>
          </a:p>
        </p:txBody>
      </p:sp>
    </p:spTree>
    <p:extLst>
      <p:ext uri="{BB962C8B-B14F-4D97-AF65-F5344CB8AC3E}">
        <p14:creationId xmlns:p14="http://schemas.microsoft.com/office/powerpoint/2010/main" val="852936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 构造函数与析构函数</a:t>
            </a:r>
            <a:endParaRPr lang="zh-CN" altLang="en-US" dirty="0"/>
          </a:p>
        </p:txBody>
      </p:sp>
      <p:sp>
        <p:nvSpPr>
          <p:cNvPr id="3" name="内容占位符 2"/>
          <p:cNvSpPr>
            <a:spLocks noGrp="1"/>
          </p:cNvSpPr>
          <p:nvPr>
            <p:ph idx="1"/>
          </p:nvPr>
        </p:nvSpPr>
        <p:spPr/>
        <p:txBody>
          <a:bodyPr/>
          <a:lstStyle/>
          <a:p>
            <a:r>
              <a:rPr lang="zh-CN" altLang="en-US" dirty="0" smtClean="0"/>
              <a:t>普通变量通过赋值运算符</a:t>
            </a:r>
            <a:r>
              <a:rPr lang="en-US" altLang="zh-CN" dirty="0" smtClean="0"/>
              <a:t>"="</a:t>
            </a:r>
            <a:r>
              <a:rPr lang="zh-CN" altLang="en-US" dirty="0" smtClean="0"/>
              <a:t>进行初始化：</a:t>
            </a:r>
            <a:endParaRPr lang="en-US" altLang="zh-CN" dirty="0" smtClean="0"/>
          </a:p>
          <a:p>
            <a:pPr>
              <a:buNone/>
            </a:pPr>
            <a:r>
              <a:rPr lang="en-US" altLang="zh-CN" dirty="0" smtClean="0"/>
              <a:t>	</a:t>
            </a:r>
            <a:r>
              <a:rPr lang="zh-CN" altLang="en-US" dirty="0" smtClean="0"/>
              <a:t>例：</a:t>
            </a:r>
            <a:r>
              <a:rPr lang="en-US" altLang="zh-CN" dirty="0" smtClean="0"/>
              <a:t>int a = 5; char c = 'x'</a:t>
            </a:r>
            <a:r>
              <a:rPr lang="zh-CN" altLang="en-US" dirty="0" smtClean="0"/>
              <a:t>；</a:t>
            </a:r>
            <a:endParaRPr lang="en-US" altLang="zh-CN" dirty="0" smtClean="0"/>
          </a:p>
          <a:p>
            <a:r>
              <a:rPr lang="zh-CN" altLang="en-US" dirty="0" smtClean="0"/>
              <a:t>数组和结构体变量通过初始化列表进行初始化：</a:t>
            </a:r>
            <a:endParaRPr lang="en-US" altLang="zh-CN" dirty="0" smtClean="0"/>
          </a:p>
          <a:p>
            <a:pPr>
              <a:buNone/>
            </a:pPr>
            <a:r>
              <a:rPr lang="en-US" altLang="zh-CN" dirty="0" smtClean="0"/>
              <a:t>	</a:t>
            </a:r>
            <a:r>
              <a:rPr lang="zh-CN" altLang="en-US" dirty="0" smtClean="0"/>
              <a:t>例：</a:t>
            </a:r>
            <a:r>
              <a:rPr lang="en-US" altLang="zh-CN" dirty="0" smtClean="0"/>
              <a:t>int a[3] = {1,2,3};</a:t>
            </a:r>
          </a:p>
          <a:p>
            <a:r>
              <a:rPr lang="zh-CN" altLang="en-US" dirty="0" smtClean="0"/>
              <a:t>对象因为封装性的问题，必须通过构造函数进行初始化。</a:t>
            </a:r>
            <a:endParaRPr lang="zh-CN" altLang="en-US" dirty="0"/>
          </a:p>
        </p:txBody>
      </p:sp>
    </p:spTree>
    <p:extLst>
      <p:ext uri="{BB962C8B-B14F-4D97-AF65-F5344CB8AC3E}">
        <p14:creationId xmlns:p14="http://schemas.microsoft.com/office/powerpoint/2010/main" val="42916206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构造函数的特点</a:t>
            </a:r>
            <a:endParaRPr lang="zh-CN" altLang="en-US" dirty="0"/>
          </a:p>
        </p:txBody>
      </p:sp>
      <p:sp>
        <p:nvSpPr>
          <p:cNvPr id="3" name="内容占位符 2"/>
          <p:cNvSpPr>
            <a:spLocks noGrp="1"/>
          </p:cNvSpPr>
          <p:nvPr>
            <p:ph idx="1"/>
          </p:nvPr>
        </p:nvSpPr>
        <p:spPr/>
        <p:txBody>
          <a:bodyPr>
            <a:normAutofit/>
          </a:bodyPr>
          <a:lstStyle/>
          <a:p>
            <a:pPr algn="just"/>
            <a:r>
              <a:rPr kumimoji="1" lang="en-US" altLang="zh-CN" dirty="0" smtClean="0">
                <a:solidFill>
                  <a:srgbClr val="000000"/>
                </a:solidFill>
              </a:rPr>
              <a:t>1.</a:t>
            </a:r>
            <a:r>
              <a:rPr kumimoji="1" lang="zh-CN" altLang="en-US" dirty="0" smtClean="0">
                <a:solidFill>
                  <a:srgbClr val="000000"/>
                </a:solidFill>
              </a:rPr>
              <a:t>函数名与类名相同。</a:t>
            </a:r>
          </a:p>
          <a:p>
            <a:pPr algn="just"/>
            <a:r>
              <a:rPr kumimoji="1" lang="en-US" altLang="zh-CN" dirty="0" smtClean="0">
                <a:solidFill>
                  <a:srgbClr val="000000"/>
                </a:solidFill>
              </a:rPr>
              <a:t>2.</a:t>
            </a:r>
            <a:r>
              <a:rPr kumimoji="1" lang="zh-CN" altLang="en-US" dirty="0" smtClean="0">
                <a:solidFill>
                  <a:srgbClr val="FF3300"/>
                </a:solidFill>
              </a:rPr>
              <a:t>构造函数无函数返回类型说明</a:t>
            </a:r>
            <a:r>
              <a:rPr kumimoji="1" lang="zh-CN" altLang="en-US" dirty="0" smtClean="0">
                <a:solidFill>
                  <a:srgbClr val="000000"/>
                </a:solidFill>
              </a:rPr>
              <a:t>。注意是什么也不写，也</a:t>
            </a:r>
            <a:r>
              <a:rPr kumimoji="1" lang="zh-CN" altLang="en-US" dirty="0" smtClean="0">
                <a:solidFill>
                  <a:srgbClr val="FF3300"/>
                </a:solidFill>
              </a:rPr>
              <a:t>不可写</a:t>
            </a:r>
            <a:r>
              <a:rPr kumimoji="1" lang="en-US" altLang="zh-CN" dirty="0" smtClean="0">
                <a:solidFill>
                  <a:srgbClr val="FF3300"/>
                </a:solidFill>
              </a:rPr>
              <a:t>void</a:t>
            </a:r>
            <a:r>
              <a:rPr kumimoji="1" lang="zh-CN" altLang="en-US" dirty="0" smtClean="0">
                <a:solidFill>
                  <a:srgbClr val="000000"/>
                </a:solidFill>
              </a:rPr>
              <a:t>！</a:t>
            </a:r>
          </a:p>
          <a:p>
            <a:pPr algn="just"/>
            <a:r>
              <a:rPr kumimoji="1" lang="en-US" altLang="zh-CN" dirty="0" smtClean="0">
                <a:solidFill>
                  <a:srgbClr val="000000"/>
                </a:solidFill>
              </a:rPr>
              <a:t>3.</a:t>
            </a:r>
            <a:r>
              <a:rPr kumimoji="1" lang="zh-CN" altLang="en-US" dirty="0" smtClean="0">
                <a:solidFill>
                  <a:srgbClr val="000000"/>
                </a:solidFill>
              </a:rPr>
              <a:t>新的对象被建立，构造函数自动被调用，且只调用一次。</a:t>
            </a:r>
          </a:p>
          <a:p>
            <a:pPr algn="just"/>
            <a:r>
              <a:rPr kumimoji="1" lang="en-US" altLang="zh-CN" dirty="0" smtClean="0">
                <a:solidFill>
                  <a:srgbClr val="000000"/>
                </a:solidFill>
              </a:rPr>
              <a:t>4.</a:t>
            </a:r>
            <a:r>
              <a:rPr kumimoji="1" lang="zh-CN" altLang="en-US" dirty="0" smtClean="0">
                <a:solidFill>
                  <a:srgbClr val="000000"/>
                </a:solidFill>
              </a:rPr>
              <a:t>构造函数可以重载，根据参数的不同选择执行不同的构造函数。</a:t>
            </a:r>
            <a:endParaRPr lang="zh-CN" altLang="en-US" dirty="0"/>
          </a:p>
        </p:txBody>
      </p:sp>
    </p:spTree>
    <p:extLst>
      <p:ext uri="{BB962C8B-B14F-4D97-AF65-F5344CB8AC3E}">
        <p14:creationId xmlns:p14="http://schemas.microsoft.com/office/powerpoint/2010/main" val="1676672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构造函数的特点</a:t>
            </a:r>
            <a:endParaRPr lang="zh-CN" altLang="en-US" dirty="0"/>
          </a:p>
        </p:txBody>
      </p:sp>
      <p:sp>
        <p:nvSpPr>
          <p:cNvPr id="3" name="内容占位符 2"/>
          <p:cNvSpPr>
            <a:spLocks noGrp="1"/>
          </p:cNvSpPr>
          <p:nvPr>
            <p:ph idx="1"/>
          </p:nvPr>
        </p:nvSpPr>
        <p:spPr/>
        <p:txBody>
          <a:bodyPr>
            <a:normAutofit/>
          </a:bodyPr>
          <a:lstStyle/>
          <a:p>
            <a:pPr algn="just"/>
            <a:r>
              <a:rPr kumimoji="1" lang="en-US" altLang="zh-CN" dirty="0" smtClean="0">
                <a:solidFill>
                  <a:srgbClr val="000000"/>
                </a:solidFill>
              </a:rPr>
              <a:t>5.</a:t>
            </a:r>
            <a:r>
              <a:rPr kumimoji="1" lang="zh-CN" altLang="en-US" dirty="0" smtClean="0">
                <a:solidFill>
                  <a:srgbClr val="000000"/>
                </a:solidFill>
              </a:rPr>
              <a:t>构造函数可以在类中定义，也可在类外定义。 </a:t>
            </a:r>
          </a:p>
          <a:p>
            <a:r>
              <a:rPr kumimoji="1" lang="en-US" altLang="zh-CN" dirty="0" smtClean="0">
                <a:solidFill>
                  <a:srgbClr val="000000"/>
                </a:solidFill>
              </a:rPr>
              <a:t>6. </a:t>
            </a:r>
            <a:r>
              <a:rPr kumimoji="1" lang="zh-CN" altLang="en-US" dirty="0" smtClean="0">
                <a:solidFill>
                  <a:srgbClr val="000000"/>
                </a:solidFill>
              </a:rPr>
              <a:t>如果类说明中没有给出构造函数，则</a:t>
            </a:r>
            <a:r>
              <a:rPr kumimoji="1" lang="en-US" altLang="zh-CN" dirty="0" smtClean="0">
                <a:solidFill>
                  <a:srgbClr val="000000"/>
                </a:solidFill>
              </a:rPr>
              <a:t>C++</a:t>
            </a:r>
            <a:r>
              <a:rPr kumimoji="1" lang="zh-CN" altLang="en-US" dirty="0" smtClean="0">
                <a:solidFill>
                  <a:srgbClr val="000000"/>
                </a:solidFill>
              </a:rPr>
              <a:t>编译器自动给出一个</a:t>
            </a:r>
            <a:r>
              <a:rPr kumimoji="1" lang="zh-CN" altLang="en-US" dirty="0" smtClean="0">
                <a:solidFill>
                  <a:srgbClr val="FF3300"/>
                </a:solidFill>
              </a:rPr>
              <a:t>默认</a:t>
            </a:r>
            <a:r>
              <a:rPr kumimoji="1" lang="zh-CN" altLang="en-US" dirty="0" smtClean="0">
                <a:solidFill>
                  <a:srgbClr val="000000"/>
                </a:solidFill>
              </a:rPr>
              <a:t>的构造函数</a:t>
            </a:r>
            <a:r>
              <a:rPr kumimoji="1" lang="en-US" altLang="zh-CN" dirty="0" smtClean="0">
                <a:solidFill>
                  <a:srgbClr val="000000"/>
                </a:solidFill>
              </a:rPr>
              <a:t>:</a:t>
            </a:r>
          </a:p>
          <a:p>
            <a:pPr>
              <a:buNone/>
            </a:pPr>
            <a:r>
              <a:rPr kumimoji="1" lang="en-US" altLang="zh-CN" dirty="0" smtClean="0">
                <a:solidFill>
                  <a:srgbClr val="000000"/>
                </a:solidFill>
              </a:rPr>
              <a:t>   </a:t>
            </a:r>
            <a:r>
              <a:rPr kumimoji="1" lang="zh-CN" altLang="en-US" dirty="0" smtClean="0">
                <a:solidFill>
                  <a:srgbClr val="000000"/>
                </a:solidFill>
              </a:rPr>
              <a:t>类名</a:t>
            </a:r>
            <a:r>
              <a:rPr kumimoji="1" lang="en-US" altLang="zh-CN" dirty="0" smtClean="0">
                <a:solidFill>
                  <a:srgbClr val="000000"/>
                </a:solidFill>
              </a:rPr>
              <a:t>() {  }</a:t>
            </a:r>
          </a:p>
          <a:p>
            <a:r>
              <a:rPr kumimoji="1" lang="en-US" altLang="zh-CN" dirty="0" smtClean="0">
                <a:solidFill>
                  <a:srgbClr val="000000"/>
                </a:solidFill>
              </a:rPr>
              <a:t>7.</a:t>
            </a:r>
            <a:r>
              <a:rPr kumimoji="1" lang="zh-CN" altLang="en-US" dirty="0" smtClean="0">
                <a:solidFill>
                  <a:srgbClr val="000000"/>
                </a:solidFill>
              </a:rPr>
              <a:t>只要定义了一个构造函数，系统就不会自动生成默认的构造函数。</a:t>
            </a:r>
            <a:endParaRPr kumimoji="1" lang="en-US" altLang="zh-CN" dirty="0" smtClean="0">
              <a:solidFill>
                <a:srgbClr val="000000"/>
              </a:solidFill>
            </a:endParaRPr>
          </a:p>
          <a:p>
            <a:r>
              <a:rPr kumimoji="1" lang="en-US" altLang="zh-CN" dirty="0" smtClean="0">
                <a:solidFill>
                  <a:srgbClr val="000000"/>
                </a:solidFill>
              </a:rPr>
              <a:t>8.</a:t>
            </a:r>
            <a:r>
              <a:rPr kumimoji="1" lang="zh-CN" altLang="en-US" dirty="0" smtClean="0">
                <a:solidFill>
                  <a:srgbClr val="FF3300"/>
                </a:solidFill>
              </a:rPr>
              <a:t> </a:t>
            </a:r>
            <a:r>
              <a:rPr kumimoji="1" lang="zh-CN" altLang="en-US" dirty="0" smtClean="0"/>
              <a:t>只要</a:t>
            </a:r>
            <a:r>
              <a:rPr kumimoji="1" lang="zh-CN" altLang="en-US" dirty="0" smtClean="0">
                <a:solidFill>
                  <a:srgbClr val="FF3300"/>
                </a:solidFill>
              </a:rPr>
              <a:t>构造函数是无参的或各参数均有默认值的</a:t>
            </a:r>
            <a:r>
              <a:rPr kumimoji="1" lang="zh-CN" altLang="en-US" dirty="0" smtClean="0"/>
              <a:t>，</a:t>
            </a:r>
            <a:r>
              <a:rPr kumimoji="1" lang="en-US" altLang="zh-CN" dirty="0" smtClean="0"/>
              <a:t>C++</a:t>
            </a:r>
            <a:r>
              <a:rPr kumimoji="1" lang="zh-CN" altLang="en-US" dirty="0" smtClean="0"/>
              <a:t>编译器</a:t>
            </a:r>
            <a:r>
              <a:rPr kumimoji="1" lang="zh-CN" altLang="en-US" dirty="0" smtClean="0">
                <a:solidFill>
                  <a:srgbClr val="FF3300"/>
                </a:solidFill>
              </a:rPr>
              <a:t>都</a:t>
            </a:r>
            <a:r>
              <a:rPr kumimoji="1" lang="zh-CN" altLang="en-US" dirty="0" smtClean="0"/>
              <a:t>认为</a:t>
            </a:r>
            <a:r>
              <a:rPr kumimoji="1" lang="zh-CN" altLang="en-US" dirty="0" smtClean="0">
                <a:solidFill>
                  <a:srgbClr val="FF3300"/>
                </a:solidFill>
              </a:rPr>
              <a:t>是默认的构造函数，但默认的构造函数只能有一个</a:t>
            </a:r>
            <a:r>
              <a:rPr kumimoji="1" lang="zh-CN" altLang="en-US" dirty="0" smtClean="0">
                <a:solidFill>
                  <a:srgbClr val="000000"/>
                </a:solidFill>
              </a:rPr>
              <a:t>。       </a:t>
            </a:r>
            <a:endParaRPr kumimoji="1" lang="zh-CN" altLang="en-US" sz="2400" dirty="0" smtClean="0">
              <a:solidFill>
                <a:srgbClr val="000000"/>
              </a:solidFill>
            </a:endParaRPr>
          </a:p>
          <a:p>
            <a:endParaRPr lang="zh-CN" altLang="en-US" dirty="0"/>
          </a:p>
        </p:txBody>
      </p:sp>
    </p:spTree>
    <p:extLst>
      <p:ext uri="{BB962C8B-B14F-4D97-AF65-F5344CB8AC3E}">
        <p14:creationId xmlns:p14="http://schemas.microsoft.com/office/powerpoint/2010/main" val="555989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a:t>
            </a:r>
            <a:r>
              <a:rPr lang="zh-CN" altLang="en-US" dirty="0" smtClean="0"/>
              <a:t>的构造函数</a:t>
            </a:r>
            <a:endParaRPr lang="zh-CN" altLang="en-US" dirty="0"/>
          </a:p>
        </p:txBody>
      </p:sp>
      <p:sp>
        <p:nvSpPr>
          <p:cNvPr id="3" name="内容占位符 2"/>
          <p:cNvSpPr>
            <a:spLocks noGrp="1"/>
          </p:cNvSpPr>
          <p:nvPr>
            <p:ph idx="1"/>
          </p:nvPr>
        </p:nvSpPr>
        <p:spPr/>
        <p:txBody>
          <a:bodyPr>
            <a:normAutofit/>
          </a:bodyPr>
          <a:lstStyle/>
          <a:p>
            <a:r>
              <a:rPr lang="zh-CN" altLang="en-US" dirty="0" smtClean="0"/>
              <a:t>类中声明：</a:t>
            </a:r>
            <a:endParaRPr lang="en-US" altLang="zh-CN" dirty="0" smtClean="0"/>
          </a:p>
          <a:p>
            <a:pPr>
              <a:buNone/>
            </a:pPr>
            <a:r>
              <a:rPr lang="en-US" altLang="zh-CN" dirty="0" smtClean="0"/>
              <a:t>	circle(double R = 0);</a:t>
            </a:r>
          </a:p>
          <a:p>
            <a:r>
              <a:rPr lang="zh-CN" altLang="en-US" dirty="0" smtClean="0"/>
              <a:t>类外定义：</a:t>
            </a:r>
            <a:endParaRPr lang="en-US" altLang="zh-CN" dirty="0" smtClean="0"/>
          </a:p>
          <a:p>
            <a:pPr>
              <a:buNone/>
            </a:pPr>
            <a:r>
              <a:rPr lang="en-US" altLang="zh-CN" dirty="0" smtClean="0"/>
              <a:t>	circle::circle(double R)</a:t>
            </a:r>
          </a:p>
          <a:p>
            <a:pPr>
              <a:buNone/>
            </a:pPr>
            <a:r>
              <a:rPr lang="en-US" altLang="zh-CN" dirty="0" smtClean="0"/>
              <a:t>	{</a:t>
            </a:r>
          </a:p>
          <a:p>
            <a:pPr>
              <a:buNone/>
            </a:pPr>
            <a:r>
              <a:rPr lang="en-US" altLang="zh-CN" dirty="0" smtClean="0"/>
              <a:t>			r = R;</a:t>
            </a:r>
          </a:p>
          <a:p>
            <a:pPr>
              <a:buNone/>
            </a:pPr>
            <a:r>
              <a:rPr lang="en-US" altLang="zh-CN" dirty="0" smtClean="0"/>
              <a:t>	}</a:t>
            </a:r>
          </a:p>
          <a:p>
            <a:pPr>
              <a:buNone/>
            </a:pPr>
            <a:endParaRPr lang="zh-CN" altLang="en-US" dirty="0"/>
          </a:p>
        </p:txBody>
      </p:sp>
    </p:spTree>
    <p:extLst>
      <p:ext uri="{BB962C8B-B14F-4D97-AF65-F5344CB8AC3E}">
        <p14:creationId xmlns:p14="http://schemas.microsoft.com/office/powerpoint/2010/main" val="80700181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a:t>
            </a:r>
            <a:r>
              <a:rPr lang="zh-CN" altLang="en-US" dirty="0" smtClean="0"/>
              <a:t>的构造函数</a:t>
            </a:r>
            <a:endParaRPr lang="zh-CN" altLang="en-US" dirty="0"/>
          </a:p>
        </p:txBody>
      </p:sp>
      <p:sp>
        <p:nvSpPr>
          <p:cNvPr id="3" name="内容占位符 2"/>
          <p:cNvSpPr>
            <a:spLocks noGrp="1"/>
          </p:cNvSpPr>
          <p:nvPr>
            <p:ph idx="1"/>
          </p:nvPr>
        </p:nvSpPr>
        <p:spPr/>
        <p:txBody>
          <a:bodyPr/>
          <a:lstStyle/>
          <a:p>
            <a:r>
              <a:rPr lang="en-US" altLang="zh-CN" dirty="0" smtClean="0"/>
              <a:t>main</a:t>
            </a:r>
            <a:r>
              <a:rPr lang="zh-CN" altLang="en-US" dirty="0" smtClean="0"/>
              <a:t>当中定义对象</a:t>
            </a:r>
            <a:endParaRPr lang="en-US" altLang="zh-CN" dirty="0" smtClean="0"/>
          </a:p>
          <a:p>
            <a:pPr>
              <a:buNone/>
            </a:pPr>
            <a:r>
              <a:rPr lang="en-US" altLang="zh-CN" dirty="0" smtClean="0"/>
              <a:t>	circle c1;  //</a:t>
            </a:r>
            <a:r>
              <a:rPr lang="zh-CN" altLang="en-US" dirty="0" smtClean="0"/>
              <a:t>调用默认构造函数，</a:t>
            </a:r>
            <a:r>
              <a:rPr lang="en-US" altLang="zh-CN" dirty="0" smtClean="0"/>
              <a:t>r=0</a:t>
            </a:r>
          </a:p>
          <a:p>
            <a:pPr>
              <a:buNone/>
            </a:pPr>
            <a:r>
              <a:rPr lang="en-US" altLang="zh-CN" dirty="0" smtClean="0"/>
              <a:t>	circle c2(); //</a:t>
            </a:r>
            <a:r>
              <a:rPr lang="zh-CN" altLang="en-US" dirty="0" smtClean="0"/>
              <a:t>默认构造函数的错误用法，会误认为是函数</a:t>
            </a:r>
            <a:r>
              <a:rPr lang="en-US" altLang="zh-CN" dirty="0" smtClean="0"/>
              <a:t>c2</a:t>
            </a:r>
            <a:r>
              <a:rPr lang="zh-CN" altLang="en-US" dirty="0" smtClean="0"/>
              <a:t>的声明</a:t>
            </a:r>
            <a:endParaRPr lang="en-US" altLang="zh-CN" dirty="0" smtClean="0"/>
          </a:p>
          <a:p>
            <a:pPr>
              <a:buNone/>
            </a:pPr>
            <a:r>
              <a:rPr lang="en-US" altLang="zh-CN" dirty="0" smtClean="0"/>
              <a:t>	circle c3(3); //</a:t>
            </a:r>
            <a:r>
              <a:rPr lang="zh-CN" altLang="en-US" dirty="0" smtClean="0"/>
              <a:t>调用构造函数，参数跟在对象后面，</a:t>
            </a:r>
            <a:r>
              <a:rPr lang="en-US" altLang="zh-CN" dirty="0" smtClean="0"/>
              <a:t>r=3</a:t>
            </a:r>
          </a:p>
        </p:txBody>
      </p:sp>
    </p:spTree>
    <p:extLst>
      <p:ext uri="{BB962C8B-B14F-4D97-AF65-F5344CB8AC3E}">
        <p14:creationId xmlns:p14="http://schemas.microsoft.com/office/powerpoint/2010/main" val="1920257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默认构造函数</a:t>
            </a:r>
            <a:endParaRPr lang="zh-CN" altLang="en-US" dirty="0"/>
          </a:p>
        </p:txBody>
      </p:sp>
      <p:sp>
        <p:nvSpPr>
          <p:cNvPr id="3" name="内容占位符 2"/>
          <p:cNvSpPr>
            <a:spLocks noGrp="1"/>
          </p:cNvSpPr>
          <p:nvPr>
            <p:ph idx="1"/>
          </p:nvPr>
        </p:nvSpPr>
        <p:spPr/>
        <p:txBody>
          <a:bodyPr/>
          <a:lstStyle/>
          <a:p>
            <a:r>
              <a:rPr lang="zh-CN" altLang="en-US" dirty="0" smtClean="0"/>
              <a:t>默认构造函数虽然不是必须，但建议显式定义，同时建议使用全部默认</a:t>
            </a:r>
            <a:r>
              <a:rPr lang="zh-CN" altLang="en-US" dirty="0" smtClean="0"/>
              <a:t>参数的</a:t>
            </a:r>
            <a:r>
              <a:rPr lang="zh-CN" altLang="en-US" dirty="0" smtClean="0"/>
              <a:t>方式。</a:t>
            </a:r>
            <a:endParaRPr lang="en-US" altLang="zh-CN" dirty="0" smtClean="0"/>
          </a:p>
          <a:p>
            <a:r>
              <a:rPr lang="zh-CN" altLang="en-US" dirty="0" smtClean="0"/>
              <a:t>定义对象数组的时候，无法使用构造函数列表的方式，只能对数组中的每个对象使用默认构造函数来进行构造。</a:t>
            </a:r>
            <a:endParaRPr lang="en-US" altLang="zh-CN" dirty="0" smtClean="0"/>
          </a:p>
          <a:p>
            <a:pPr>
              <a:buNone/>
            </a:pPr>
            <a:r>
              <a:rPr lang="en-US" altLang="zh-CN" dirty="0" smtClean="0"/>
              <a:t>	</a:t>
            </a:r>
            <a:r>
              <a:rPr lang="zh-CN" altLang="en-US" dirty="0" smtClean="0"/>
              <a:t>例：</a:t>
            </a:r>
            <a:r>
              <a:rPr lang="en-US" altLang="zh-CN" dirty="0" smtClean="0"/>
              <a:t>circle c[5]; //</a:t>
            </a:r>
            <a:r>
              <a:rPr lang="zh-CN" altLang="en-US" dirty="0" smtClean="0"/>
              <a:t>调用</a:t>
            </a:r>
            <a:r>
              <a:rPr lang="en-US" altLang="zh-CN" dirty="0" smtClean="0"/>
              <a:t>5</a:t>
            </a:r>
            <a:r>
              <a:rPr lang="zh-CN" altLang="en-US" dirty="0" smtClean="0"/>
              <a:t>次默认构造函数</a:t>
            </a:r>
            <a:endParaRPr lang="en-US" altLang="zh-CN" dirty="0" smtClean="0"/>
          </a:p>
          <a:p>
            <a:r>
              <a:rPr lang="zh-CN" altLang="en-US" dirty="0" smtClean="0"/>
              <a:t>定义对象指针的时候，并</a:t>
            </a:r>
            <a:r>
              <a:rPr lang="zh-CN" altLang="en-US" b="1" i="1" dirty="0" smtClean="0"/>
              <a:t>不调用</a:t>
            </a:r>
            <a:r>
              <a:rPr lang="zh-CN" altLang="en-US" dirty="0" smtClean="0"/>
              <a:t>构造函数。</a:t>
            </a:r>
            <a:endParaRPr lang="en-US" altLang="zh-CN" dirty="0" smtClean="0"/>
          </a:p>
          <a:p>
            <a:pPr>
              <a:buNone/>
            </a:pPr>
            <a:r>
              <a:rPr lang="en-US" altLang="zh-CN" dirty="0" smtClean="0"/>
              <a:t>	</a:t>
            </a:r>
            <a:r>
              <a:rPr lang="zh-CN" altLang="en-US" dirty="0" smtClean="0"/>
              <a:t>例：</a:t>
            </a:r>
            <a:r>
              <a:rPr lang="en-US" altLang="zh-CN" dirty="0" smtClean="0"/>
              <a:t>circle  *pc;  //</a:t>
            </a:r>
            <a:r>
              <a:rPr lang="zh-CN" altLang="en-US" dirty="0" smtClean="0"/>
              <a:t>并不调用构造函数</a:t>
            </a:r>
            <a:endParaRPr lang="en-US" altLang="zh-CN" dirty="0" smtClean="0"/>
          </a:p>
        </p:txBody>
      </p:sp>
    </p:spTree>
    <p:extLst>
      <p:ext uri="{BB962C8B-B14F-4D97-AF65-F5344CB8AC3E}">
        <p14:creationId xmlns:p14="http://schemas.microsoft.com/office/powerpoint/2010/main" val="137671493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析构函数</a:t>
            </a:r>
            <a:endParaRPr lang="zh-CN" altLang="en-US" dirty="0"/>
          </a:p>
        </p:txBody>
      </p:sp>
      <p:sp>
        <p:nvSpPr>
          <p:cNvPr id="3" name="内容占位符 2"/>
          <p:cNvSpPr>
            <a:spLocks noGrp="1"/>
          </p:cNvSpPr>
          <p:nvPr>
            <p:ph idx="1"/>
          </p:nvPr>
        </p:nvSpPr>
        <p:spPr/>
        <p:txBody>
          <a:bodyPr>
            <a:normAutofit/>
          </a:bodyPr>
          <a:lstStyle/>
          <a:p>
            <a:r>
              <a:rPr kumimoji="1" lang="zh-CN" altLang="en-US" sz="2400" dirty="0" smtClean="0"/>
              <a:t>当一个对象的生命周期结束时，</a:t>
            </a:r>
            <a:r>
              <a:rPr kumimoji="1" lang="en-US" altLang="zh-CN" sz="2400" dirty="0" smtClean="0"/>
              <a:t>C++</a:t>
            </a:r>
            <a:r>
              <a:rPr kumimoji="1" lang="zh-CN" altLang="en-US" sz="2400" dirty="0" smtClean="0"/>
              <a:t>会自动调用</a:t>
            </a:r>
            <a:r>
              <a:rPr kumimoji="1" lang="zh-CN" altLang="en-US" sz="2400" dirty="0" smtClean="0">
                <a:solidFill>
                  <a:srgbClr val="FF3300"/>
                </a:solidFill>
              </a:rPr>
              <a:t>析构函数</a:t>
            </a:r>
            <a:r>
              <a:rPr kumimoji="1" lang="zh-CN" altLang="en-US" sz="2400" dirty="0" smtClean="0"/>
              <a:t>（</a:t>
            </a:r>
            <a:r>
              <a:rPr kumimoji="1" lang="en-US" altLang="zh-CN" sz="2400" dirty="0" smtClean="0">
                <a:solidFill>
                  <a:srgbClr val="FF3300"/>
                </a:solidFill>
              </a:rPr>
              <a:t>destructor</a:t>
            </a:r>
            <a:r>
              <a:rPr kumimoji="1" lang="zh-CN" altLang="en-US" sz="2400" dirty="0" smtClean="0"/>
              <a:t>）对该对象并进行善后工作，</a:t>
            </a:r>
          </a:p>
          <a:p>
            <a:r>
              <a:rPr kumimoji="1" lang="en-US" altLang="zh-CN" sz="2400" dirty="0" smtClean="0"/>
              <a:t>1.</a:t>
            </a:r>
            <a:r>
              <a:rPr kumimoji="1" lang="en-US" altLang="zh-CN" sz="2400" dirty="0" smtClean="0">
                <a:cs typeface="Times New Roman" pitchFamily="18" charset="0"/>
              </a:rPr>
              <a:t>  </a:t>
            </a:r>
            <a:r>
              <a:rPr kumimoji="1" lang="zh-CN" altLang="en-US" sz="2400" dirty="0" smtClean="0"/>
              <a:t>构函数名与类名相同，但在前面加上字符‘</a:t>
            </a:r>
            <a:r>
              <a:rPr kumimoji="1" lang="en-US" altLang="zh-CN" sz="2400" dirty="0" smtClean="0">
                <a:solidFill>
                  <a:srgbClr val="FF3300"/>
                </a:solidFill>
              </a:rPr>
              <a:t>~</a:t>
            </a:r>
            <a:r>
              <a:rPr kumimoji="1" lang="en-US" altLang="zh-CN" sz="2400" dirty="0" smtClean="0"/>
              <a:t>’</a:t>
            </a:r>
            <a:r>
              <a:rPr kumimoji="1" lang="zh-CN" altLang="en-US" sz="2400" dirty="0" smtClean="0"/>
              <a:t>，如</a:t>
            </a:r>
            <a:r>
              <a:rPr kumimoji="1" lang="en-US" altLang="zh-CN" sz="2400" dirty="0" smtClean="0">
                <a:solidFill>
                  <a:srgbClr val="FF3300"/>
                </a:solidFill>
              </a:rPr>
              <a:t>~</a:t>
            </a:r>
            <a:r>
              <a:rPr kumimoji="1" lang="en-US" altLang="zh-CN" sz="2400" dirty="0" err="1" smtClean="0">
                <a:solidFill>
                  <a:srgbClr val="FF3300"/>
                </a:solidFill>
              </a:rPr>
              <a:t>CGoods</a:t>
            </a:r>
            <a:r>
              <a:rPr kumimoji="1" lang="zh-CN" altLang="en-US" sz="2400" dirty="0" smtClean="0">
                <a:solidFill>
                  <a:srgbClr val="FF3300"/>
                </a:solidFill>
              </a:rPr>
              <a:t>（）</a:t>
            </a:r>
            <a:r>
              <a:rPr kumimoji="1" lang="zh-CN" altLang="en-US" sz="2400" dirty="0" smtClean="0"/>
              <a:t>。</a:t>
            </a:r>
          </a:p>
          <a:p>
            <a:r>
              <a:rPr kumimoji="1" lang="en-US" altLang="zh-CN" sz="2400" dirty="0" smtClean="0"/>
              <a:t>2.  </a:t>
            </a:r>
            <a:r>
              <a:rPr kumimoji="1" lang="zh-CN" altLang="en-US" sz="2400" dirty="0" smtClean="0"/>
              <a:t>析构函数无函数返回类型，与构造函数在这方面是一样的。但析构函数不带任何参数。</a:t>
            </a:r>
          </a:p>
          <a:p>
            <a:r>
              <a:rPr kumimoji="1" lang="en-US" altLang="zh-CN" sz="2400" dirty="0" smtClean="0"/>
              <a:t>3. </a:t>
            </a:r>
            <a:r>
              <a:rPr kumimoji="1" lang="zh-CN" altLang="en-US" sz="2400" dirty="0" smtClean="0"/>
              <a:t>一个类有一个也只有一个析构函数，这与构造函数不同。析构函数可以默认。</a:t>
            </a:r>
          </a:p>
          <a:p>
            <a:r>
              <a:rPr kumimoji="1" lang="en-US" altLang="zh-CN" sz="2400" dirty="0" smtClean="0"/>
              <a:t>4. </a:t>
            </a:r>
            <a:r>
              <a:rPr kumimoji="1" lang="zh-CN" altLang="en-US" sz="2400" dirty="0" smtClean="0"/>
              <a:t>对象注销时，系统自动调用析构函数。</a:t>
            </a:r>
          </a:p>
          <a:p>
            <a:endParaRPr lang="zh-CN" altLang="en-US" sz="2400" dirty="0"/>
          </a:p>
        </p:txBody>
      </p:sp>
    </p:spTree>
    <p:extLst>
      <p:ext uri="{BB962C8B-B14F-4D97-AF65-F5344CB8AC3E}">
        <p14:creationId xmlns:p14="http://schemas.microsoft.com/office/powerpoint/2010/main" val="145909976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例：矩形类</a:t>
            </a:r>
            <a:r>
              <a:rPr lang="en-US" altLang="zh-CN" dirty="0" smtClean="0"/>
              <a:t>Rectangle</a:t>
            </a:r>
            <a:endParaRPr lang="zh-CN" altLang="en-US" dirty="0"/>
          </a:p>
        </p:txBody>
      </p:sp>
      <p:sp>
        <p:nvSpPr>
          <p:cNvPr id="3" name="内容占位符 2"/>
          <p:cNvSpPr>
            <a:spLocks noGrp="1"/>
          </p:cNvSpPr>
          <p:nvPr>
            <p:ph idx="1"/>
          </p:nvPr>
        </p:nvSpPr>
        <p:spPr/>
        <p:txBody>
          <a:bodyPr/>
          <a:lstStyle/>
          <a:p>
            <a:r>
              <a:rPr lang="zh-CN" altLang="en-US" dirty="0" smtClean="0"/>
              <a:t>数据成员：左上点的坐标</a:t>
            </a:r>
            <a:r>
              <a:rPr lang="en-US" altLang="zh-CN" dirty="0" smtClean="0"/>
              <a:t>top</a:t>
            </a:r>
            <a:r>
              <a:rPr lang="zh-CN" altLang="en-US" dirty="0" smtClean="0"/>
              <a:t>和</a:t>
            </a:r>
            <a:r>
              <a:rPr lang="en-US" altLang="zh-CN" dirty="0" smtClean="0"/>
              <a:t>left</a:t>
            </a:r>
            <a:r>
              <a:rPr lang="zh-CN" altLang="en-US" dirty="0" smtClean="0"/>
              <a:t>，右下点的坐标</a:t>
            </a:r>
            <a:r>
              <a:rPr lang="en-US" altLang="zh-CN" dirty="0" smtClean="0"/>
              <a:t>down</a:t>
            </a:r>
            <a:r>
              <a:rPr lang="zh-CN" altLang="en-US" dirty="0" smtClean="0"/>
              <a:t>和</a:t>
            </a:r>
            <a:r>
              <a:rPr lang="en-US" altLang="zh-CN" dirty="0" smtClean="0"/>
              <a:t>right</a:t>
            </a:r>
            <a:r>
              <a:rPr lang="zh-CN" altLang="en-US" dirty="0" smtClean="0"/>
              <a:t>（还可考虑矩形的面积</a:t>
            </a:r>
            <a:r>
              <a:rPr lang="en-US" altLang="zh-CN" dirty="0" smtClean="0"/>
              <a:t>area</a:t>
            </a:r>
            <a:r>
              <a:rPr lang="zh-CN" altLang="en-US" dirty="0" smtClean="0"/>
              <a:t>和周长</a:t>
            </a:r>
            <a:r>
              <a:rPr lang="en-US" altLang="zh-CN" dirty="0" smtClean="0"/>
              <a:t>length</a:t>
            </a:r>
            <a:r>
              <a:rPr lang="zh-CN" altLang="en-US" dirty="0" smtClean="0"/>
              <a:t>等）。</a:t>
            </a:r>
            <a:endParaRPr lang="en-US" altLang="zh-CN" dirty="0" smtClean="0"/>
          </a:p>
          <a:p>
            <a:r>
              <a:rPr lang="zh-CN" altLang="en-US" dirty="0" smtClean="0"/>
              <a:t>函数成员：四参数默认构造函数，多个置数函数，输出函数等。</a:t>
            </a:r>
            <a:endParaRPr lang="en-US" altLang="zh-CN" dirty="0" smtClean="0"/>
          </a:p>
          <a:p>
            <a:endParaRPr lang="en-US" altLang="zh-CN" dirty="0" smtClean="0"/>
          </a:p>
          <a:p>
            <a:pPr>
              <a:buNone/>
            </a:pPr>
            <a:endParaRPr lang="zh-CN" altLang="en-US" dirty="0"/>
          </a:p>
        </p:txBody>
      </p:sp>
    </p:spTree>
    <p:extLst>
      <p:ext uri="{BB962C8B-B14F-4D97-AF65-F5344CB8AC3E}">
        <p14:creationId xmlns:p14="http://schemas.microsoft.com/office/powerpoint/2010/main" val="9740188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 </a:t>
            </a:r>
            <a:r>
              <a:rPr lang="zh-CN" altLang="en-US" dirty="0" smtClean="0"/>
              <a:t>类与对象</a:t>
            </a:r>
            <a:endParaRPr lang="zh-CN" altLang="en-US" dirty="0"/>
          </a:p>
        </p:txBody>
      </p:sp>
      <p:sp>
        <p:nvSpPr>
          <p:cNvPr id="3" name="内容占位符 2"/>
          <p:cNvSpPr>
            <a:spLocks noGrp="1"/>
          </p:cNvSpPr>
          <p:nvPr>
            <p:ph idx="1"/>
          </p:nvPr>
        </p:nvSpPr>
        <p:spPr/>
        <p:txBody>
          <a:bodyPr/>
          <a:lstStyle/>
          <a:p>
            <a:r>
              <a:rPr kumimoji="1" lang="zh-CN" altLang="en-US" dirty="0" smtClean="0"/>
              <a:t>传统的面向过程的程序设计是围绕功能进行的，用函数实现一个个功能。</a:t>
            </a:r>
            <a:endParaRPr kumimoji="1" lang="en-US" altLang="zh-CN" dirty="0" smtClean="0"/>
          </a:p>
          <a:p>
            <a:r>
              <a:rPr kumimoji="1" lang="zh-CN" altLang="en-US" dirty="0" smtClean="0"/>
              <a:t>面向过程编程的特点是</a:t>
            </a:r>
            <a:r>
              <a:rPr kumimoji="1" lang="zh-CN" altLang="en-US" dirty="0" smtClean="0">
                <a:solidFill>
                  <a:srgbClr val="FF0000"/>
                </a:solidFill>
              </a:rPr>
              <a:t>数据和函数分开</a:t>
            </a:r>
            <a:r>
              <a:rPr kumimoji="1" lang="zh-CN" altLang="en-US" dirty="0" smtClean="0"/>
              <a:t>。一个函数可以使用任何一组数据，而一组数据又能被多个函数所使用。</a:t>
            </a:r>
            <a:endParaRPr kumimoji="1" lang="en-US" altLang="zh-CN" dirty="0" smtClean="0"/>
          </a:p>
          <a:p>
            <a:r>
              <a:rPr lang="zh-CN" altLang="en-US" dirty="0" smtClean="0"/>
              <a:t>程序 </a:t>
            </a:r>
            <a:r>
              <a:rPr lang="en-US" altLang="zh-CN" dirty="0" smtClean="0"/>
              <a:t>= </a:t>
            </a:r>
            <a:r>
              <a:rPr lang="zh-CN" altLang="en-US" dirty="0" smtClean="0"/>
              <a:t>算法 ＋ 数据结构</a:t>
            </a:r>
            <a:endParaRPr lang="zh-CN" altLang="en-US" dirty="0"/>
          </a:p>
        </p:txBody>
      </p:sp>
    </p:spTree>
    <p:extLst>
      <p:ext uri="{BB962C8B-B14F-4D97-AF65-F5344CB8AC3E}">
        <p14:creationId xmlns:p14="http://schemas.microsoft.com/office/powerpoint/2010/main" val="1094613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例：矩形类</a:t>
            </a:r>
            <a:r>
              <a:rPr lang="en-US" altLang="zh-CN" dirty="0" smtClean="0"/>
              <a:t>Rectangle</a:t>
            </a:r>
            <a:endParaRPr lang="zh-CN" altLang="en-US" dirty="0"/>
          </a:p>
        </p:txBody>
      </p:sp>
      <p:sp>
        <p:nvSpPr>
          <p:cNvPr id="3" name="内容占位符 2"/>
          <p:cNvSpPr>
            <a:spLocks noGrp="1"/>
          </p:cNvSpPr>
          <p:nvPr>
            <p:ph idx="1"/>
          </p:nvPr>
        </p:nvSpPr>
        <p:spPr/>
        <p:txBody>
          <a:bodyPr>
            <a:normAutofit fontScale="70000" lnSpcReduction="20000"/>
          </a:bodyPr>
          <a:lstStyle/>
          <a:p>
            <a:pPr algn="just">
              <a:buNone/>
            </a:pPr>
            <a:r>
              <a:rPr lang="en-US" altLang="zh-CN" b="1" dirty="0" smtClean="0">
                <a:solidFill>
                  <a:srgbClr val="0000CC"/>
                </a:solidFill>
              </a:rPr>
              <a:t>	class </a:t>
            </a:r>
            <a:r>
              <a:rPr lang="en-US" altLang="zh-CN" b="1" dirty="0" smtClean="0"/>
              <a:t>Rectangle {</a:t>
            </a:r>
          </a:p>
          <a:p>
            <a:pPr>
              <a:buNone/>
            </a:pPr>
            <a:r>
              <a:rPr lang="en-US" altLang="zh-CN" b="1" dirty="0" smtClean="0"/>
              <a:t>		</a:t>
            </a:r>
            <a:r>
              <a:rPr lang="en-US" altLang="zh-CN" b="1" dirty="0" smtClean="0">
                <a:solidFill>
                  <a:srgbClr val="0000CC"/>
                </a:solidFill>
              </a:rPr>
              <a:t>int</a:t>
            </a:r>
            <a:r>
              <a:rPr lang="en-US" altLang="zh-CN" b="1" dirty="0" smtClean="0"/>
              <a:t> left, top, right, bottom;</a:t>
            </a:r>
          </a:p>
          <a:p>
            <a:pPr>
              <a:buNone/>
            </a:pPr>
            <a:r>
              <a:rPr lang="en-US" altLang="zh-CN" b="1" dirty="0" smtClean="0"/>
              <a:t>	</a:t>
            </a:r>
            <a:r>
              <a:rPr lang="en-US" altLang="zh-CN" sz="2900" b="1" dirty="0" smtClean="0">
                <a:solidFill>
                  <a:srgbClr val="0000CC"/>
                </a:solidFill>
              </a:rPr>
              <a:t>public</a:t>
            </a:r>
            <a:r>
              <a:rPr lang="en-US" altLang="zh-CN" b="1" dirty="0" smtClean="0"/>
              <a:t>:</a:t>
            </a:r>
          </a:p>
          <a:p>
            <a:pPr>
              <a:buNone/>
            </a:pPr>
            <a:r>
              <a:rPr lang="en-US" altLang="zh-CN" b="1" dirty="0" smtClean="0"/>
              <a:t>		Rectangle(</a:t>
            </a:r>
            <a:r>
              <a:rPr lang="en-US" altLang="zh-CN" b="1" dirty="0" smtClean="0">
                <a:solidFill>
                  <a:srgbClr val="0000CC"/>
                </a:solidFill>
              </a:rPr>
              <a:t>int</a:t>
            </a:r>
            <a:r>
              <a:rPr lang="en-US" altLang="zh-CN" b="1" dirty="0" smtClean="0"/>
              <a:t> =0, </a:t>
            </a:r>
            <a:r>
              <a:rPr lang="en-US" altLang="zh-CN" b="1" dirty="0" smtClean="0">
                <a:solidFill>
                  <a:srgbClr val="0000CC"/>
                </a:solidFill>
              </a:rPr>
              <a:t>int </a:t>
            </a:r>
            <a:r>
              <a:rPr lang="en-US" altLang="zh-CN" b="1" dirty="0" smtClean="0"/>
              <a:t>=0,</a:t>
            </a:r>
            <a:r>
              <a:rPr lang="en-US" altLang="zh-CN" b="1" dirty="0" smtClean="0">
                <a:solidFill>
                  <a:srgbClr val="0000CC"/>
                </a:solidFill>
              </a:rPr>
              <a:t> int</a:t>
            </a:r>
            <a:r>
              <a:rPr lang="en-US" altLang="zh-CN" b="1" dirty="0" smtClean="0"/>
              <a:t> =0, </a:t>
            </a:r>
            <a:r>
              <a:rPr lang="en-US" altLang="zh-CN" b="1" dirty="0" smtClean="0">
                <a:solidFill>
                  <a:srgbClr val="0000CC"/>
                </a:solidFill>
              </a:rPr>
              <a:t>int </a:t>
            </a:r>
            <a:r>
              <a:rPr lang="en-US" altLang="zh-CN" b="1" dirty="0" smtClean="0"/>
              <a:t>=0);</a:t>
            </a:r>
          </a:p>
          <a:p>
            <a:pPr>
              <a:buNone/>
            </a:pPr>
            <a:r>
              <a:rPr lang="en-US" altLang="zh-CN" b="1" dirty="0" smtClean="0"/>
              <a:t>	             </a:t>
            </a:r>
            <a:r>
              <a:rPr lang="en-US" altLang="zh-CN" b="1" dirty="0" smtClean="0">
                <a:solidFill>
                  <a:schemeClr val="tx2"/>
                </a:solidFill>
              </a:rPr>
              <a:t>//</a:t>
            </a:r>
            <a:r>
              <a:rPr lang="zh-CN" altLang="en-US" b="1" dirty="0" smtClean="0">
                <a:solidFill>
                  <a:schemeClr val="tx2"/>
                </a:solidFill>
              </a:rPr>
              <a:t>默认构造函数必须在此指定默认实参 </a:t>
            </a:r>
          </a:p>
          <a:p>
            <a:pPr>
              <a:buNone/>
            </a:pPr>
            <a:r>
              <a:rPr lang="en-US" altLang="zh-CN" b="1" dirty="0" smtClean="0"/>
              <a:t>	</a:t>
            </a:r>
            <a:r>
              <a:rPr lang="zh-CN" altLang="en-US" b="1" dirty="0" smtClean="0"/>
              <a:t>	</a:t>
            </a:r>
            <a:r>
              <a:rPr lang="en-US" altLang="zh-CN" b="1" dirty="0" smtClean="0"/>
              <a:t>~ Rectangle(){}</a:t>
            </a:r>
            <a:r>
              <a:rPr lang="zh-CN" altLang="en-US" b="1" dirty="0" smtClean="0"/>
              <a:t> </a:t>
            </a:r>
            <a:r>
              <a:rPr lang="en-US" altLang="zh-CN" b="1" dirty="0" smtClean="0">
                <a:solidFill>
                  <a:schemeClr val="tx2"/>
                </a:solidFill>
              </a:rPr>
              <a:t>//</a:t>
            </a:r>
            <a:r>
              <a:rPr lang="zh-CN" altLang="en-US" b="1" dirty="0" smtClean="0">
                <a:solidFill>
                  <a:schemeClr val="tx2"/>
                </a:solidFill>
              </a:rPr>
              <a:t>析构函数，在此函数体为空</a:t>
            </a:r>
          </a:p>
          <a:p>
            <a:pPr>
              <a:buNone/>
            </a:pPr>
            <a:r>
              <a:rPr lang="en-US" altLang="zh-CN" b="1" dirty="0" smtClean="0"/>
              <a:t>	</a:t>
            </a:r>
            <a:r>
              <a:rPr lang="zh-CN" altLang="en-US" b="1" dirty="0" smtClean="0"/>
              <a:t>	</a:t>
            </a:r>
            <a:r>
              <a:rPr lang="en-US" altLang="zh-CN" b="1" dirty="0" smtClean="0">
                <a:solidFill>
                  <a:srgbClr val="0000CC"/>
                </a:solidFill>
              </a:rPr>
              <a:t>void</a:t>
            </a:r>
            <a:r>
              <a:rPr lang="en-US" altLang="zh-CN" b="1" dirty="0" smtClean="0"/>
              <a:t> Assign(</a:t>
            </a:r>
            <a:r>
              <a:rPr lang="en-US" altLang="zh-CN" b="1" dirty="0" smtClean="0">
                <a:solidFill>
                  <a:srgbClr val="0000CC"/>
                </a:solidFill>
              </a:rPr>
              <a:t>int</a:t>
            </a:r>
            <a:r>
              <a:rPr lang="en-US" altLang="zh-CN" b="1" dirty="0" smtClean="0"/>
              <a:t> , </a:t>
            </a:r>
            <a:r>
              <a:rPr lang="en-US" altLang="zh-CN" b="1" dirty="0" smtClean="0">
                <a:solidFill>
                  <a:srgbClr val="0000CC"/>
                </a:solidFill>
              </a:rPr>
              <a:t>int</a:t>
            </a:r>
            <a:r>
              <a:rPr lang="en-US" altLang="zh-CN" b="1" dirty="0" smtClean="0"/>
              <a:t> , </a:t>
            </a:r>
            <a:r>
              <a:rPr lang="en-US" altLang="zh-CN" b="1" dirty="0" smtClean="0">
                <a:solidFill>
                  <a:srgbClr val="0000CC"/>
                </a:solidFill>
              </a:rPr>
              <a:t>int </a:t>
            </a:r>
            <a:r>
              <a:rPr lang="en-US" altLang="zh-CN" b="1" dirty="0" smtClean="0"/>
              <a:t>, </a:t>
            </a:r>
            <a:r>
              <a:rPr lang="en-US" altLang="zh-CN" b="1" dirty="0" smtClean="0">
                <a:solidFill>
                  <a:srgbClr val="0000CC"/>
                </a:solidFill>
              </a:rPr>
              <a:t>int</a:t>
            </a:r>
            <a:r>
              <a:rPr lang="en-US" altLang="zh-CN" b="1" dirty="0" smtClean="0"/>
              <a:t> );</a:t>
            </a:r>
          </a:p>
          <a:p>
            <a:pPr>
              <a:buNone/>
            </a:pPr>
            <a:r>
              <a:rPr lang="en-US" altLang="zh-CN" b="1" dirty="0" smtClean="0"/>
              <a:t>		</a:t>
            </a:r>
            <a:r>
              <a:rPr lang="en-US" altLang="zh-CN" b="1" dirty="0" smtClean="0">
                <a:solidFill>
                  <a:srgbClr val="0000CC"/>
                </a:solidFill>
              </a:rPr>
              <a:t>void</a:t>
            </a:r>
            <a:r>
              <a:rPr lang="en-US" altLang="zh-CN" b="1" dirty="0" smtClean="0"/>
              <a:t> </a:t>
            </a:r>
            <a:r>
              <a:rPr lang="en-US" altLang="zh-CN" b="1" dirty="0" err="1" smtClean="0"/>
              <a:t>SetLeft</a:t>
            </a:r>
            <a:r>
              <a:rPr lang="en-US" altLang="zh-CN" b="1" dirty="0" smtClean="0"/>
              <a:t>(</a:t>
            </a:r>
            <a:r>
              <a:rPr lang="en-US" altLang="zh-CN" b="1" dirty="0" smtClean="0">
                <a:solidFill>
                  <a:srgbClr val="0000CC"/>
                </a:solidFill>
              </a:rPr>
              <a:t>int</a:t>
            </a:r>
            <a:r>
              <a:rPr lang="en-US" altLang="zh-CN" b="1" dirty="0" smtClean="0"/>
              <a:t> t){ left = t;}</a:t>
            </a:r>
          </a:p>
          <a:p>
            <a:pPr>
              <a:buNone/>
            </a:pPr>
            <a:r>
              <a:rPr lang="en-US" altLang="zh-CN" b="1" dirty="0" smtClean="0"/>
              <a:t>	 	</a:t>
            </a:r>
            <a:r>
              <a:rPr lang="en-US" altLang="zh-CN" b="1" dirty="0" smtClean="0">
                <a:solidFill>
                  <a:srgbClr val="0000CC"/>
                </a:solidFill>
              </a:rPr>
              <a:t>void</a:t>
            </a:r>
            <a:r>
              <a:rPr lang="en-US" altLang="zh-CN" b="1" dirty="0" smtClean="0"/>
              <a:t> </a:t>
            </a:r>
            <a:r>
              <a:rPr lang="en-US" altLang="zh-CN" b="1" dirty="0" err="1" smtClean="0"/>
              <a:t>SetRight</a:t>
            </a:r>
            <a:r>
              <a:rPr lang="en-US" altLang="zh-CN" b="1" dirty="0" smtClean="0"/>
              <a:t>( </a:t>
            </a:r>
            <a:r>
              <a:rPr lang="en-US" altLang="zh-CN" b="1" dirty="0" smtClean="0">
                <a:solidFill>
                  <a:srgbClr val="0000CC"/>
                </a:solidFill>
              </a:rPr>
              <a:t>int</a:t>
            </a:r>
            <a:r>
              <a:rPr lang="en-US" altLang="zh-CN" b="1" dirty="0" smtClean="0"/>
              <a:t> t ){ right = t;}</a:t>
            </a:r>
          </a:p>
          <a:p>
            <a:pPr>
              <a:buNone/>
            </a:pPr>
            <a:r>
              <a:rPr lang="en-US" altLang="zh-CN" b="1" dirty="0" smtClean="0"/>
              <a:t>		</a:t>
            </a:r>
            <a:r>
              <a:rPr lang="en-US" altLang="zh-CN" b="1" dirty="0" smtClean="0">
                <a:solidFill>
                  <a:srgbClr val="0000CC"/>
                </a:solidFill>
              </a:rPr>
              <a:t>void</a:t>
            </a:r>
            <a:r>
              <a:rPr lang="en-US" altLang="zh-CN" b="1" dirty="0" smtClean="0"/>
              <a:t> </a:t>
            </a:r>
            <a:r>
              <a:rPr lang="en-US" altLang="zh-CN" b="1" dirty="0" err="1" smtClean="0"/>
              <a:t>SetTop</a:t>
            </a:r>
            <a:r>
              <a:rPr lang="en-US" altLang="zh-CN" b="1" dirty="0" smtClean="0"/>
              <a:t>(</a:t>
            </a:r>
            <a:r>
              <a:rPr lang="en-US" altLang="zh-CN" b="1" dirty="0" smtClean="0">
                <a:solidFill>
                  <a:srgbClr val="0000CC"/>
                </a:solidFill>
              </a:rPr>
              <a:t> int</a:t>
            </a:r>
            <a:r>
              <a:rPr lang="en-US" altLang="zh-CN" b="1" dirty="0" smtClean="0"/>
              <a:t> t ){ top = t;}</a:t>
            </a:r>
          </a:p>
          <a:p>
            <a:pPr>
              <a:buNone/>
            </a:pPr>
            <a:r>
              <a:rPr lang="en-US" altLang="zh-CN" b="1" dirty="0" smtClean="0"/>
              <a:t>		</a:t>
            </a:r>
            <a:r>
              <a:rPr lang="en-US" altLang="zh-CN" b="1" dirty="0" smtClean="0">
                <a:solidFill>
                  <a:srgbClr val="0000CC"/>
                </a:solidFill>
              </a:rPr>
              <a:t>void</a:t>
            </a:r>
            <a:r>
              <a:rPr lang="en-US" altLang="zh-CN" b="1" dirty="0" smtClean="0"/>
              <a:t> </a:t>
            </a:r>
            <a:r>
              <a:rPr lang="en-US" altLang="zh-CN" b="1" dirty="0" err="1" smtClean="0"/>
              <a:t>SetBottom</a:t>
            </a:r>
            <a:r>
              <a:rPr lang="en-US" altLang="zh-CN" b="1" dirty="0" smtClean="0"/>
              <a:t>( </a:t>
            </a:r>
            <a:r>
              <a:rPr lang="en-US" altLang="zh-CN" b="1" dirty="0" smtClean="0">
                <a:solidFill>
                  <a:srgbClr val="0000CC"/>
                </a:solidFill>
              </a:rPr>
              <a:t>int</a:t>
            </a:r>
            <a:r>
              <a:rPr lang="en-US" altLang="zh-CN" b="1" dirty="0" smtClean="0"/>
              <a:t> t ){ bottom = t;}</a:t>
            </a:r>
          </a:p>
          <a:p>
            <a:pPr>
              <a:buNone/>
            </a:pPr>
            <a:r>
              <a:rPr lang="en-US" altLang="zh-CN" b="1" dirty="0" smtClean="0"/>
              <a:t>		</a:t>
            </a:r>
            <a:r>
              <a:rPr lang="en-US" altLang="zh-CN" b="1" dirty="0" smtClean="0">
                <a:solidFill>
                  <a:srgbClr val="0000CC"/>
                </a:solidFill>
              </a:rPr>
              <a:t>void</a:t>
            </a:r>
            <a:r>
              <a:rPr lang="en-US" altLang="zh-CN" b="1" dirty="0" smtClean="0"/>
              <a:t> Show();}; </a:t>
            </a:r>
            <a:endParaRPr lang="en-US" altLang="zh-CN" b="1" dirty="0" smtClean="0">
              <a:solidFill>
                <a:schemeClr val="tx2"/>
              </a:solidFill>
            </a:endParaRPr>
          </a:p>
          <a:p>
            <a:endParaRPr lang="zh-CN" altLang="en-US" dirty="0"/>
          </a:p>
        </p:txBody>
      </p:sp>
    </p:spTree>
    <p:extLst>
      <p:ext uri="{BB962C8B-B14F-4D97-AF65-F5344CB8AC3E}">
        <p14:creationId xmlns:p14="http://schemas.microsoft.com/office/powerpoint/2010/main" val="674078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例：矩形类</a:t>
            </a:r>
            <a:r>
              <a:rPr lang="en-US" altLang="zh-CN" dirty="0" smtClean="0"/>
              <a:t>Rectangle</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b="1" dirty="0" smtClean="0">
                <a:cs typeface="Meiryo UI" pitchFamily="34" charset="-128"/>
              </a:rPr>
              <a:t>	Rectangle::Rectangle(</a:t>
            </a:r>
            <a:r>
              <a:rPr lang="en-US" altLang="zh-CN" b="1" dirty="0" smtClean="0">
                <a:solidFill>
                  <a:srgbClr val="0000CC"/>
                </a:solidFill>
                <a:cs typeface="Meiryo UI" pitchFamily="34" charset="-128"/>
              </a:rPr>
              <a:t>int</a:t>
            </a:r>
            <a:r>
              <a:rPr lang="en-US" altLang="zh-CN" b="1" dirty="0" smtClean="0">
                <a:cs typeface="Meiryo UI" pitchFamily="34" charset="-128"/>
              </a:rPr>
              <a:t> l , </a:t>
            </a:r>
            <a:r>
              <a:rPr lang="en-US" altLang="zh-CN" b="1" dirty="0" smtClean="0">
                <a:solidFill>
                  <a:srgbClr val="0000CC"/>
                </a:solidFill>
                <a:cs typeface="Meiryo UI" pitchFamily="34" charset="-128"/>
              </a:rPr>
              <a:t>int</a:t>
            </a:r>
            <a:r>
              <a:rPr lang="en-US" altLang="zh-CN" b="1" dirty="0" smtClean="0">
                <a:cs typeface="Meiryo UI" pitchFamily="34" charset="-128"/>
              </a:rPr>
              <a:t> t, </a:t>
            </a:r>
            <a:r>
              <a:rPr lang="en-US" altLang="zh-CN" b="1" dirty="0" smtClean="0">
                <a:solidFill>
                  <a:srgbClr val="0000CC"/>
                </a:solidFill>
                <a:cs typeface="Meiryo UI" pitchFamily="34" charset="-128"/>
              </a:rPr>
              <a:t>int </a:t>
            </a:r>
            <a:r>
              <a:rPr lang="en-US" altLang="zh-CN" b="1" dirty="0" smtClean="0">
                <a:cs typeface="Meiryo UI" pitchFamily="34" charset="-128"/>
              </a:rPr>
              <a:t>r, </a:t>
            </a:r>
            <a:r>
              <a:rPr lang="en-US" altLang="zh-CN" b="1" dirty="0" smtClean="0">
                <a:solidFill>
                  <a:srgbClr val="0000CC"/>
                </a:solidFill>
                <a:cs typeface="Meiryo UI" pitchFamily="34" charset="-128"/>
              </a:rPr>
              <a:t>int</a:t>
            </a:r>
            <a:r>
              <a:rPr lang="en-US" altLang="zh-CN" b="1" dirty="0" smtClean="0">
                <a:cs typeface="Meiryo UI" pitchFamily="34" charset="-128"/>
              </a:rPr>
              <a:t> b) {</a:t>
            </a:r>
          </a:p>
          <a:p>
            <a:pPr>
              <a:buNone/>
            </a:pPr>
            <a:r>
              <a:rPr lang="en-US" altLang="zh-CN" b="1" dirty="0" smtClean="0">
                <a:cs typeface="Meiryo UI" pitchFamily="34" charset="-128"/>
              </a:rPr>
              <a:t>	  left = l; top = t;</a:t>
            </a:r>
          </a:p>
          <a:p>
            <a:pPr>
              <a:buNone/>
            </a:pPr>
            <a:r>
              <a:rPr lang="en-US" altLang="zh-CN" b="1" dirty="0" smtClean="0">
                <a:cs typeface="Meiryo UI" pitchFamily="34" charset="-128"/>
              </a:rPr>
              <a:t>	  right = r; bottom = b; }</a:t>
            </a:r>
          </a:p>
          <a:p>
            <a:pPr>
              <a:buNone/>
            </a:pPr>
            <a:r>
              <a:rPr lang="en-US" altLang="zh-CN" b="1" dirty="0" smtClean="0">
                <a:cs typeface="Meiryo UI" pitchFamily="34" charset="-128"/>
              </a:rPr>
              <a:t>	void Rectangle::Assign(</a:t>
            </a:r>
            <a:r>
              <a:rPr lang="en-US" altLang="zh-CN" b="1" dirty="0" smtClean="0">
                <a:solidFill>
                  <a:srgbClr val="0000CC"/>
                </a:solidFill>
                <a:cs typeface="Meiryo UI" pitchFamily="34" charset="-128"/>
              </a:rPr>
              <a:t>int</a:t>
            </a:r>
            <a:r>
              <a:rPr lang="en-US" altLang="zh-CN" b="1" dirty="0" smtClean="0">
                <a:cs typeface="Meiryo UI" pitchFamily="34" charset="-128"/>
              </a:rPr>
              <a:t> l, </a:t>
            </a:r>
            <a:r>
              <a:rPr lang="en-US" altLang="zh-CN" b="1" dirty="0" smtClean="0">
                <a:solidFill>
                  <a:srgbClr val="0000CC"/>
                </a:solidFill>
                <a:cs typeface="Meiryo UI" pitchFamily="34" charset="-128"/>
              </a:rPr>
              <a:t>int</a:t>
            </a:r>
            <a:r>
              <a:rPr lang="en-US" altLang="zh-CN" b="1" dirty="0" smtClean="0">
                <a:cs typeface="Meiryo UI" pitchFamily="34" charset="-128"/>
              </a:rPr>
              <a:t> t,</a:t>
            </a:r>
            <a:r>
              <a:rPr lang="en-US" altLang="zh-CN" b="1" dirty="0" smtClean="0">
                <a:solidFill>
                  <a:srgbClr val="0000CC"/>
                </a:solidFill>
                <a:cs typeface="Meiryo UI" pitchFamily="34" charset="-128"/>
              </a:rPr>
              <a:t> int</a:t>
            </a:r>
            <a:r>
              <a:rPr lang="en-US" altLang="zh-CN" b="1" dirty="0" smtClean="0">
                <a:cs typeface="Meiryo UI" pitchFamily="34" charset="-128"/>
              </a:rPr>
              <a:t> r, </a:t>
            </a:r>
            <a:r>
              <a:rPr lang="en-US" altLang="zh-CN" b="1" dirty="0" smtClean="0">
                <a:solidFill>
                  <a:srgbClr val="0000CC"/>
                </a:solidFill>
                <a:cs typeface="Meiryo UI" pitchFamily="34" charset="-128"/>
              </a:rPr>
              <a:t>int</a:t>
            </a:r>
            <a:r>
              <a:rPr lang="en-US" altLang="zh-CN" b="1" dirty="0" smtClean="0">
                <a:cs typeface="Meiryo UI" pitchFamily="34" charset="-128"/>
              </a:rPr>
              <a:t> b){</a:t>
            </a:r>
          </a:p>
          <a:p>
            <a:pPr>
              <a:buNone/>
            </a:pPr>
            <a:r>
              <a:rPr lang="en-US" altLang="zh-CN" b="1" dirty="0" smtClean="0">
                <a:cs typeface="Meiryo UI" pitchFamily="34" charset="-128"/>
              </a:rPr>
              <a:t>	  left = l; top = t;</a:t>
            </a:r>
          </a:p>
          <a:p>
            <a:pPr>
              <a:buNone/>
            </a:pPr>
            <a:r>
              <a:rPr lang="en-US" altLang="zh-CN" b="1" dirty="0" smtClean="0">
                <a:cs typeface="Meiryo UI" pitchFamily="34" charset="-128"/>
              </a:rPr>
              <a:t>	  right = r; bottom = b; }</a:t>
            </a:r>
          </a:p>
          <a:p>
            <a:pPr>
              <a:buNone/>
            </a:pPr>
            <a:r>
              <a:rPr lang="en-US" altLang="zh-CN" b="1" dirty="0" smtClean="0">
                <a:cs typeface="Meiryo UI" pitchFamily="34" charset="-128"/>
              </a:rPr>
              <a:t>	void Rectangle::Show(){</a:t>
            </a:r>
          </a:p>
          <a:p>
            <a:pPr>
              <a:buNone/>
            </a:pPr>
            <a:r>
              <a:rPr lang="en-US" altLang="zh-CN" b="1" dirty="0" smtClean="0">
                <a:cs typeface="Meiryo UI" pitchFamily="34" charset="-128"/>
              </a:rPr>
              <a:t>	 </a:t>
            </a:r>
            <a:r>
              <a:rPr lang="en-US" altLang="zh-CN" b="1" dirty="0" err="1" smtClean="0">
                <a:cs typeface="Meiryo UI" pitchFamily="34" charset="-128"/>
              </a:rPr>
              <a:t>cout</a:t>
            </a:r>
            <a:r>
              <a:rPr lang="en-US" altLang="zh-CN" b="1" dirty="0" smtClean="0">
                <a:cs typeface="Meiryo UI" pitchFamily="34" charset="-128"/>
              </a:rPr>
              <a:t>&lt;&lt;”left-top point is (”&lt;&lt;left&lt;&lt;”,”&lt;&lt;top</a:t>
            </a:r>
          </a:p>
          <a:p>
            <a:pPr>
              <a:buNone/>
            </a:pPr>
            <a:r>
              <a:rPr lang="en-US" altLang="zh-CN" b="1" dirty="0" smtClean="0">
                <a:cs typeface="Meiryo UI" pitchFamily="34" charset="-128"/>
              </a:rPr>
              <a:t>	         &lt;&lt;”)”&lt;&lt;’\n’;</a:t>
            </a:r>
          </a:p>
          <a:p>
            <a:pPr>
              <a:buNone/>
            </a:pPr>
            <a:r>
              <a:rPr lang="en-US" altLang="zh-CN" b="1" dirty="0" smtClean="0">
                <a:cs typeface="Meiryo UI" pitchFamily="34" charset="-128"/>
              </a:rPr>
              <a:t>	 </a:t>
            </a:r>
            <a:r>
              <a:rPr lang="en-US" altLang="zh-CN" b="1" dirty="0" err="1" smtClean="0">
                <a:cs typeface="Meiryo UI" pitchFamily="34" charset="-128"/>
              </a:rPr>
              <a:t>cout</a:t>
            </a:r>
            <a:r>
              <a:rPr lang="en-US" altLang="zh-CN" b="1" dirty="0" smtClean="0">
                <a:cs typeface="Meiryo UI" pitchFamily="34" charset="-128"/>
              </a:rPr>
              <a:t>&lt;&lt;”right-bottom point is (”&lt;&lt;right&lt;&lt;”,”</a:t>
            </a:r>
          </a:p>
          <a:p>
            <a:pPr>
              <a:buNone/>
            </a:pPr>
            <a:r>
              <a:rPr lang="en-US" altLang="zh-CN" b="1" dirty="0" smtClean="0">
                <a:cs typeface="Meiryo UI" pitchFamily="34" charset="-128"/>
              </a:rPr>
              <a:t>        &lt;&lt;bottom&lt;&lt;”)”&lt;&lt;’\n’; }</a:t>
            </a:r>
          </a:p>
          <a:p>
            <a:endParaRPr lang="zh-CN" altLang="en-US" dirty="0">
              <a:cs typeface="Meiryo UI" pitchFamily="34" charset="-128"/>
            </a:endParaRPr>
          </a:p>
        </p:txBody>
      </p:sp>
    </p:spTree>
    <p:extLst>
      <p:ext uri="{BB962C8B-B14F-4D97-AF65-F5344CB8AC3E}">
        <p14:creationId xmlns:p14="http://schemas.microsoft.com/office/powerpoint/2010/main" val="119986978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例：矩形类</a:t>
            </a:r>
            <a:r>
              <a:rPr lang="en-US" altLang="zh-CN" dirty="0" smtClean="0"/>
              <a:t>Rectangle</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solidFill>
                  <a:srgbClr val="0000CC"/>
                </a:solidFill>
              </a:rPr>
              <a:t>	int</a:t>
            </a:r>
            <a:r>
              <a:rPr lang="en-US" altLang="zh-CN" b="1" dirty="0" smtClean="0"/>
              <a:t> main(){</a:t>
            </a:r>
          </a:p>
          <a:p>
            <a:pPr>
              <a:buNone/>
            </a:pPr>
            <a:r>
              <a:rPr lang="en-US" altLang="zh-CN" b="1" dirty="0" smtClean="0"/>
              <a:t>		Rectangle </a:t>
            </a:r>
            <a:r>
              <a:rPr lang="en-US" altLang="zh-CN" b="1" dirty="0" err="1" smtClean="0"/>
              <a:t>rect</a:t>
            </a:r>
            <a:r>
              <a:rPr lang="en-US" altLang="zh-CN" b="1" dirty="0" smtClean="0"/>
              <a:t>; </a:t>
            </a:r>
          </a:p>
          <a:p>
            <a:pPr>
              <a:buNone/>
            </a:pPr>
            <a:r>
              <a:rPr lang="en-US" altLang="zh-CN" b="1" dirty="0" smtClean="0"/>
              <a:t>		</a:t>
            </a:r>
            <a:r>
              <a:rPr lang="en-US" altLang="zh-CN" b="1" dirty="0" err="1" smtClean="0"/>
              <a:t>rect.Show</a:t>
            </a:r>
            <a:r>
              <a:rPr lang="en-US" altLang="zh-CN" b="1" dirty="0" smtClean="0"/>
              <a:t>();</a:t>
            </a:r>
          </a:p>
          <a:p>
            <a:pPr>
              <a:buNone/>
            </a:pPr>
            <a:r>
              <a:rPr lang="en-US" altLang="zh-CN" b="1" dirty="0" smtClean="0"/>
              <a:t>		</a:t>
            </a:r>
            <a:r>
              <a:rPr lang="en-US" altLang="zh-CN" b="1" dirty="0" err="1" smtClean="0"/>
              <a:t>rect.Assign</a:t>
            </a:r>
            <a:r>
              <a:rPr lang="en-US" altLang="zh-CN" b="1" dirty="0" smtClean="0"/>
              <a:t>(100,200,300,400);</a:t>
            </a:r>
          </a:p>
          <a:p>
            <a:pPr>
              <a:buNone/>
            </a:pPr>
            <a:r>
              <a:rPr lang="en-US" altLang="zh-CN" b="1" dirty="0" smtClean="0"/>
              <a:t>		</a:t>
            </a:r>
            <a:r>
              <a:rPr lang="en-US" altLang="zh-CN" b="1" dirty="0" err="1" smtClean="0"/>
              <a:t>rect.Show</a:t>
            </a:r>
            <a:r>
              <a:rPr lang="en-US" altLang="zh-CN" b="1" dirty="0" smtClean="0"/>
              <a:t>();</a:t>
            </a:r>
          </a:p>
          <a:p>
            <a:pPr>
              <a:buNone/>
            </a:pPr>
            <a:r>
              <a:rPr lang="en-US" altLang="zh-CN" b="1" dirty="0" smtClean="0"/>
              <a:t>		Rectangle rect1(0,0,200,200);</a:t>
            </a:r>
          </a:p>
          <a:p>
            <a:pPr>
              <a:buNone/>
            </a:pPr>
            <a:r>
              <a:rPr lang="en-US" altLang="zh-CN" b="1" dirty="0" smtClean="0"/>
              <a:t>		rect1.Show();</a:t>
            </a:r>
          </a:p>
          <a:p>
            <a:pPr>
              <a:buNone/>
            </a:pPr>
            <a:r>
              <a:rPr lang="en-US" altLang="zh-CN" b="1" dirty="0" smtClean="0"/>
              <a:t>		</a:t>
            </a:r>
            <a:r>
              <a:rPr lang="en-US" altLang="zh-CN" b="1" dirty="0" smtClean="0">
                <a:solidFill>
                  <a:srgbClr val="0000CC"/>
                </a:solidFill>
              </a:rPr>
              <a:t>return</a:t>
            </a:r>
            <a:r>
              <a:rPr lang="en-US" altLang="zh-CN" b="1" dirty="0" smtClean="0"/>
              <a:t> 0;</a:t>
            </a:r>
          </a:p>
          <a:p>
            <a:pPr>
              <a:buNone/>
            </a:pPr>
            <a:r>
              <a:rPr lang="en-US" altLang="zh-CN" b="1" dirty="0" smtClean="0"/>
              <a:t>	}</a:t>
            </a:r>
            <a:endParaRPr lang="zh-CN" altLang="en-US" dirty="0"/>
          </a:p>
        </p:txBody>
      </p:sp>
    </p:spTree>
    <p:extLst>
      <p:ext uri="{BB962C8B-B14F-4D97-AF65-F5344CB8AC3E}">
        <p14:creationId xmlns:p14="http://schemas.microsoft.com/office/powerpoint/2010/main" val="134008158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en-US" dirty="0" smtClean="0"/>
              <a:t> 复制构造函数</a:t>
            </a:r>
            <a:endParaRPr lang="zh-CN" altLang="en-US" dirty="0"/>
          </a:p>
        </p:txBody>
      </p:sp>
      <p:sp>
        <p:nvSpPr>
          <p:cNvPr id="3" name="内容占位符 2"/>
          <p:cNvSpPr>
            <a:spLocks noGrp="1"/>
          </p:cNvSpPr>
          <p:nvPr>
            <p:ph idx="1"/>
          </p:nvPr>
        </p:nvSpPr>
        <p:spPr/>
        <p:txBody>
          <a:bodyPr/>
          <a:lstStyle/>
          <a:p>
            <a:r>
              <a:rPr kumimoji="1" lang="zh-CN" altLang="en-US" dirty="0" smtClean="0"/>
              <a:t>同一个类的对象在内存中有完全相同的结构，如果作为一个</a:t>
            </a:r>
            <a:r>
              <a:rPr kumimoji="1" lang="zh-CN" altLang="en-US" dirty="0" smtClean="0">
                <a:solidFill>
                  <a:srgbClr val="FF3300"/>
                </a:solidFill>
              </a:rPr>
              <a:t>整体进行复制</a:t>
            </a:r>
            <a:r>
              <a:rPr kumimoji="1" lang="zh-CN" altLang="en-US" dirty="0" smtClean="0"/>
              <a:t>是完全可行的。</a:t>
            </a:r>
            <a:endParaRPr kumimoji="1" lang="en-US" altLang="zh-CN" dirty="0" smtClean="0"/>
          </a:p>
          <a:p>
            <a:r>
              <a:rPr kumimoji="1" lang="zh-CN" altLang="en-US" dirty="0" smtClean="0"/>
              <a:t>这个</a:t>
            </a:r>
            <a:r>
              <a:rPr kumimoji="1" lang="zh-CN" altLang="en-US" dirty="0" smtClean="0">
                <a:solidFill>
                  <a:srgbClr val="FF3300"/>
                </a:solidFill>
              </a:rPr>
              <a:t>复制</a:t>
            </a:r>
            <a:r>
              <a:rPr kumimoji="1" lang="zh-CN" altLang="en-US" dirty="0" smtClean="0"/>
              <a:t>过程</a:t>
            </a:r>
            <a:r>
              <a:rPr kumimoji="1" lang="zh-CN" altLang="en-US" dirty="0" smtClean="0">
                <a:solidFill>
                  <a:srgbClr val="FF3300"/>
                </a:solidFill>
              </a:rPr>
              <a:t>只需要复制数据成员</a:t>
            </a:r>
            <a:r>
              <a:rPr kumimoji="1" lang="zh-CN" altLang="en-US" dirty="0" smtClean="0"/>
              <a:t>，而</a:t>
            </a:r>
            <a:r>
              <a:rPr kumimoji="1" lang="zh-CN" altLang="en-US" dirty="0" smtClean="0">
                <a:solidFill>
                  <a:srgbClr val="FF3300"/>
                </a:solidFill>
              </a:rPr>
              <a:t>函数成员是共用的</a:t>
            </a:r>
            <a:r>
              <a:rPr kumimoji="1" lang="zh-CN" altLang="en-US" dirty="0" smtClean="0"/>
              <a:t>（只有一份代码）。</a:t>
            </a:r>
            <a:endParaRPr kumimoji="1" lang="en-US" altLang="zh-CN" dirty="0" smtClean="0"/>
          </a:p>
          <a:p>
            <a:r>
              <a:rPr kumimoji="1" lang="zh-CN" altLang="en-US" dirty="0" smtClean="0"/>
              <a:t>在建立对象时可用同一类的另一个对象来初始化该对象，这时所用的构造函数称为</a:t>
            </a:r>
            <a:r>
              <a:rPr kumimoji="1" lang="zh-CN" altLang="en-US" dirty="0" smtClean="0">
                <a:solidFill>
                  <a:srgbClr val="FF3300"/>
                </a:solidFill>
              </a:rPr>
              <a:t>复制构造函数（</a:t>
            </a:r>
            <a:r>
              <a:rPr kumimoji="1" lang="en-US" altLang="zh-CN" dirty="0" smtClean="0">
                <a:solidFill>
                  <a:srgbClr val="FF3300"/>
                </a:solidFill>
              </a:rPr>
              <a:t>Copy Constructor</a:t>
            </a:r>
            <a:r>
              <a:rPr kumimoji="1" lang="zh-CN" altLang="en-US" dirty="0" smtClean="0">
                <a:solidFill>
                  <a:srgbClr val="FF3300"/>
                </a:solidFill>
              </a:rPr>
              <a:t>）</a:t>
            </a:r>
            <a:r>
              <a:rPr kumimoji="1" lang="zh-CN" altLang="en-US" dirty="0" smtClean="0"/>
              <a:t>。</a:t>
            </a:r>
            <a:endParaRPr lang="zh-CN" altLang="en-US" dirty="0"/>
          </a:p>
        </p:txBody>
      </p:sp>
    </p:spTree>
    <p:extLst>
      <p:ext uri="{BB962C8B-B14F-4D97-AF65-F5344CB8AC3E}">
        <p14:creationId xmlns:p14="http://schemas.microsoft.com/office/powerpoint/2010/main" val="209020981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默认的复制构造函数</a:t>
            </a:r>
            <a:endParaRPr lang="zh-CN" altLang="en-US" dirty="0"/>
          </a:p>
        </p:txBody>
      </p:sp>
      <p:sp>
        <p:nvSpPr>
          <p:cNvPr id="3" name="内容占位符 2"/>
          <p:cNvSpPr>
            <a:spLocks noGrp="1"/>
          </p:cNvSpPr>
          <p:nvPr>
            <p:ph idx="1"/>
          </p:nvPr>
        </p:nvSpPr>
        <p:spPr/>
        <p:txBody>
          <a:bodyPr>
            <a:normAutofit/>
          </a:bodyPr>
          <a:lstStyle/>
          <a:p>
            <a:r>
              <a:rPr kumimoji="1" lang="zh-CN" altLang="en-US" sz="2400" dirty="0" smtClean="0"/>
              <a:t>系统会自动提供称为</a:t>
            </a:r>
            <a:r>
              <a:rPr kumimoji="1" lang="zh-CN" altLang="en-US" sz="2400" dirty="0" smtClean="0">
                <a:solidFill>
                  <a:srgbClr val="FF3300"/>
                </a:solidFill>
              </a:rPr>
              <a:t>默认的按成员语义支持的</a:t>
            </a:r>
            <a:r>
              <a:rPr kumimoji="1" lang="zh-CN" altLang="en-US" sz="2400" dirty="0" smtClean="0"/>
              <a:t>复制构造函数，亦称为</a:t>
            </a:r>
            <a:r>
              <a:rPr kumimoji="1" lang="zh-CN" altLang="en-US" sz="2400" dirty="0" smtClean="0">
                <a:solidFill>
                  <a:srgbClr val="FF3300"/>
                </a:solidFill>
              </a:rPr>
              <a:t>默认的按成员</a:t>
            </a:r>
            <a:r>
              <a:rPr kumimoji="1" lang="zh-CN" altLang="en-US" sz="2400" dirty="0" smtClean="0">
                <a:solidFill>
                  <a:srgbClr val="CC3300"/>
                </a:solidFill>
              </a:rPr>
              <a:t>初始化</a:t>
            </a:r>
            <a:r>
              <a:rPr kumimoji="1" lang="zh-CN" altLang="en-US" sz="2400" dirty="0" smtClean="0"/>
              <a:t>。按成员作复制是通过依次复制每个数据成员实现的。</a:t>
            </a:r>
            <a:endParaRPr kumimoji="1" lang="en-US" altLang="zh-CN" sz="2400" dirty="0" smtClean="0"/>
          </a:p>
          <a:p>
            <a:r>
              <a:rPr kumimoji="1" lang="zh-CN" altLang="en-US" sz="2400" dirty="0" smtClean="0">
                <a:solidFill>
                  <a:schemeClr val="tx2"/>
                </a:solidFill>
              </a:rPr>
              <a:t>赋值运算符“</a:t>
            </a:r>
            <a:r>
              <a:rPr kumimoji="1" lang="en-US" altLang="zh-CN" sz="2400" dirty="0" smtClean="0">
                <a:solidFill>
                  <a:schemeClr val="tx2"/>
                </a:solidFill>
              </a:rPr>
              <a:t>=”</a:t>
            </a:r>
            <a:r>
              <a:rPr kumimoji="1" lang="zh-CN" altLang="en-US" sz="2400" dirty="0" smtClean="0">
                <a:solidFill>
                  <a:schemeClr val="tx2"/>
                </a:solidFill>
              </a:rPr>
              <a:t>称默认的按成员复制赋值操作符（</a:t>
            </a:r>
            <a:r>
              <a:rPr kumimoji="1" lang="en-US" altLang="zh-CN" sz="2400" dirty="0" smtClean="0">
                <a:solidFill>
                  <a:schemeClr val="tx2"/>
                </a:solidFill>
              </a:rPr>
              <a:t>Copy Assignment Operator</a:t>
            </a:r>
            <a:r>
              <a:rPr kumimoji="1" lang="zh-CN" altLang="en-US" sz="2400" dirty="0" smtClean="0">
                <a:solidFill>
                  <a:schemeClr val="tx2"/>
                </a:solidFill>
              </a:rPr>
              <a:t>） ，同类对象之间可以用“</a:t>
            </a:r>
            <a:r>
              <a:rPr kumimoji="1" lang="en-US" altLang="zh-CN" sz="2400" dirty="0" smtClean="0">
                <a:solidFill>
                  <a:schemeClr val="tx2"/>
                </a:solidFill>
              </a:rPr>
              <a:t>=”</a:t>
            </a:r>
            <a:r>
              <a:rPr kumimoji="1" lang="zh-CN" altLang="en-US" sz="2400" dirty="0" smtClean="0">
                <a:solidFill>
                  <a:schemeClr val="tx2"/>
                </a:solidFill>
              </a:rPr>
              <a:t>直接复制 。</a:t>
            </a:r>
            <a:endParaRPr kumimoji="1" lang="en-US" altLang="zh-CN" sz="2400" dirty="0" smtClean="0"/>
          </a:p>
          <a:p>
            <a:r>
              <a:rPr kumimoji="1" lang="zh-CN" altLang="en-US" sz="2400" dirty="0" smtClean="0"/>
              <a:t>通常情况下默认支持已经足够。但在某些情况下，它对类与对象的安全性和处理的正确性还不够，这时就要求提供特殊的</a:t>
            </a:r>
            <a:r>
              <a:rPr kumimoji="1" lang="zh-CN" altLang="en-US" sz="2400" dirty="0" smtClean="0">
                <a:solidFill>
                  <a:srgbClr val="FF3300"/>
                </a:solidFill>
              </a:rPr>
              <a:t>复制构造函数</a:t>
            </a:r>
            <a:r>
              <a:rPr kumimoji="1" lang="zh-CN" altLang="en-US" sz="2400" dirty="0" smtClean="0"/>
              <a:t>和</a:t>
            </a:r>
            <a:r>
              <a:rPr kumimoji="1" lang="zh-CN" altLang="en-US" sz="2400" dirty="0" smtClean="0">
                <a:solidFill>
                  <a:srgbClr val="FF3300"/>
                </a:solidFill>
              </a:rPr>
              <a:t>复制赋值操作符</a:t>
            </a:r>
            <a:r>
              <a:rPr kumimoji="1" lang="zh-CN" altLang="en-US" sz="2400" dirty="0" smtClean="0"/>
              <a:t>的定义。</a:t>
            </a:r>
            <a:endParaRPr lang="zh-CN" altLang="en-US" sz="2400" dirty="0"/>
          </a:p>
        </p:txBody>
      </p:sp>
    </p:spTree>
    <p:extLst>
      <p:ext uri="{BB962C8B-B14F-4D97-AF65-F5344CB8AC3E}">
        <p14:creationId xmlns:p14="http://schemas.microsoft.com/office/powerpoint/2010/main" val="161882946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复制构造函数和赋值的区别</a:t>
            </a:r>
            <a:endParaRPr lang="zh-CN" altLang="en-US" dirty="0"/>
          </a:p>
        </p:txBody>
      </p:sp>
      <p:sp>
        <p:nvSpPr>
          <p:cNvPr id="3" name="内容占位符 2"/>
          <p:cNvSpPr>
            <a:spLocks noGrp="1"/>
          </p:cNvSpPr>
          <p:nvPr>
            <p:ph idx="1"/>
          </p:nvPr>
        </p:nvSpPr>
        <p:spPr/>
        <p:txBody>
          <a:bodyPr/>
          <a:lstStyle/>
          <a:p>
            <a:r>
              <a:rPr lang="zh-CN" altLang="en-US" dirty="0" smtClean="0"/>
              <a:t>当对象还没建立的时候，就算使用赋值运算符，也是调用的复制构造函数。</a:t>
            </a:r>
            <a:endParaRPr lang="en-US" altLang="zh-CN" dirty="0" smtClean="0"/>
          </a:p>
          <a:p>
            <a:pPr>
              <a:buNone/>
            </a:pPr>
            <a:r>
              <a:rPr lang="en-US" altLang="zh-CN" dirty="0" smtClean="0"/>
              <a:t>	circle c1,c4;</a:t>
            </a:r>
          </a:p>
          <a:p>
            <a:pPr>
              <a:buNone/>
            </a:pPr>
            <a:r>
              <a:rPr lang="en-US" altLang="zh-CN" dirty="0" smtClean="0"/>
              <a:t>	circle c2(c1); //</a:t>
            </a:r>
            <a:r>
              <a:rPr lang="zh-CN" altLang="en-US" dirty="0" smtClean="0"/>
              <a:t>显式调用复制构造函数；</a:t>
            </a:r>
            <a:endParaRPr lang="en-US" altLang="zh-CN" dirty="0" smtClean="0"/>
          </a:p>
          <a:p>
            <a:pPr>
              <a:buNone/>
            </a:pPr>
            <a:r>
              <a:rPr lang="en-US" altLang="zh-CN" dirty="0" smtClean="0"/>
              <a:t>	circle c3 = c1; //</a:t>
            </a:r>
            <a:r>
              <a:rPr lang="zh-CN" altLang="en-US" dirty="0" smtClean="0"/>
              <a:t>也是调用复制构造函数；</a:t>
            </a:r>
            <a:endParaRPr lang="en-US" altLang="zh-CN" dirty="0" smtClean="0"/>
          </a:p>
          <a:p>
            <a:pPr>
              <a:buNone/>
            </a:pPr>
            <a:r>
              <a:rPr lang="en-US" altLang="zh-CN" dirty="0" smtClean="0"/>
              <a:t>	c4 = c2; //</a:t>
            </a:r>
            <a:r>
              <a:rPr lang="zh-CN" altLang="en-US" dirty="0" smtClean="0"/>
              <a:t>调用的赋值运算符</a:t>
            </a:r>
            <a:endParaRPr lang="zh-CN" altLang="en-US" dirty="0"/>
          </a:p>
        </p:txBody>
      </p:sp>
    </p:spTree>
    <p:extLst>
      <p:ext uri="{BB962C8B-B14F-4D97-AF65-F5344CB8AC3E}">
        <p14:creationId xmlns:p14="http://schemas.microsoft.com/office/powerpoint/2010/main" val="119649441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复制构造函数的三个用途</a:t>
            </a:r>
            <a:endParaRPr lang="zh-CN" altLang="en-US" dirty="0"/>
          </a:p>
        </p:txBody>
      </p:sp>
      <p:sp>
        <p:nvSpPr>
          <p:cNvPr id="3" name="内容占位符 2"/>
          <p:cNvSpPr>
            <a:spLocks noGrp="1"/>
          </p:cNvSpPr>
          <p:nvPr>
            <p:ph idx="1"/>
          </p:nvPr>
        </p:nvSpPr>
        <p:spPr/>
        <p:txBody>
          <a:bodyPr/>
          <a:lstStyle/>
          <a:p>
            <a:r>
              <a:rPr lang="zh-CN" altLang="en-US" dirty="0" smtClean="0"/>
              <a:t>定义新对象时显式调用复制构造函数；</a:t>
            </a:r>
            <a:endParaRPr lang="en-US" altLang="zh-CN" dirty="0" smtClean="0"/>
          </a:p>
          <a:p>
            <a:r>
              <a:rPr lang="zh-CN" altLang="en-US" dirty="0" smtClean="0"/>
              <a:t>当函数的参数是类的时候，会隐含调用复制构造函数，</a:t>
            </a:r>
            <a:r>
              <a:rPr lang="zh-CN" altLang="en-US" b="1" dirty="0" smtClean="0"/>
              <a:t>用实参作为参数来复制构造形参</a:t>
            </a:r>
            <a:r>
              <a:rPr lang="zh-CN" altLang="en-US" dirty="0" smtClean="0"/>
              <a:t>；</a:t>
            </a:r>
            <a:endParaRPr lang="en-US" altLang="zh-CN" dirty="0" smtClean="0"/>
          </a:p>
          <a:p>
            <a:r>
              <a:rPr lang="zh-CN" altLang="en-US" dirty="0" smtClean="0"/>
              <a:t>当函数的返回类型是类的时候，也会隐含调用复制构造函数，</a:t>
            </a:r>
            <a:r>
              <a:rPr lang="zh-CN" altLang="en-US" b="1" dirty="0" smtClean="0"/>
              <a:t>用</a:t>
            </a:r>
            <a:r>
              <a:rPr lang="en-US" altLang="zh-CN" b="1" dirty="0" smtClean="0"/>
              <a:t>return</a:t>
            </a:r>
            <a:r>
              <a:rPr lang="zh-CN" altLang="en-US" b="1" dirty="0" smtClean="0"/>
              <a:t>表达式的值来复制构造一个临时对象。</a:t>
            </a:r>
            <a:endParaRPr lang="zh-CN" altLang="en-US" b="1" dirty="0"/>
          </a:p>
        </p:txBody>
      </p:sp>
    </p:spTree>
    <p:extLst>
      <p:ext uri="{BB962C8B-B14F-4D97-AF65-F5344CB8AC3E}">
        <p14:creationId xmlns:p14="http://schemas.microsoft.com/office/powerpoint/2010/main" val="444711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复制构造函数的特点</a:t>
            </a:r>
            <a:r>
              <a:rPr lang="en-US" altLang="zh-CN" dirty="0" smtClean="0"/>
              <a:t>-1</a:t>
            </a:r>
            <a:endParaRPr lang="zh-CN" altLang="en-US" dirty="0"/>
          </a:p>
        </p:txBody>
      </p:sp>
      <p:sp>
        <p:nvSpPr>
          <p:cNvPr id="3" name="内容占位符 2"/>
          <p:cNvSpPr>
            <a:spLocks noGrp="1"/>
          </p:cNvSpPr>
          <p:nvPr>
            <p:ph idx="1"/>
          </p:nvPr>
        </p:nvSpPr>
        <p:spPr/>
        <p:txBody>
          <a:bodyPr/>
          <a:lstStyle/>
          <a:p>
            <a:pPr>
              <a:lnSpc>
                <a:spcPct val="110000"/>
              </a:lnSpc>
            </a:pPr>
            <a:r>
              <a:rPr kumimoji="1" lang="zh-CN" altLang="en-US" dirty="0" smtClean="0"/>
              <a:t>复制构造函数的参数必须采用</a:t>
            </a:r>
            <a:r>
              <a:rPr kumimoji="1" lang="zh-CN" altLang="en-US" dirty="0" smtClean="0">
                <a:solidFill>
                  <a:srgbClr val="FF3300"/>
                </a:solidFill>
              </a:rPr>
              <a:t>引用</a:t>
            </a:r>
            <a:r>
              <a:rPr kumimoji="1" lang="zh-CN" altLang="en-US" dirty="0" smtClean="0"/>
              <a:t>。</a:t>
            </a:r>
          </a:p>
          <a:p>
            <a:pPr>
              <a:lnSpc>
                <a:spcPct val="110000"/>
              </a:lnSpc>
            </a:pPr>
            <a:r>
              <a:rPr kumimoji="1" lang="zh-CN" altLang="en-US" dirty="0" smtClean="0">
                <a:solidFill>
                  <a:srgbClr val="0000CC"/>
                </a:solidFill>
              </a:rPr>
              <a:t>如果其参数是真实的对象而不是引用，则又会引入新的一轮调用复制构造函数的过程，出现了无穷递归。</a:t>
            </a:r>
            <a:endParaRPr kumimoji="1" lang="zh-CN" altLang="en-US" dirty="0">
              <a:solidFill>
                <a:srgbClr val="0000CC"/>
              </a:solidFill>
            </a:endParaRPr>
          </a:p>
        </p:txBody>
      </p:sp>
    </p:spTree>
    <p:extLst>
      <p:ext uri="{BB962C8B-B14F-4D97-AF65-F5344CB8AC3E}">
        <p14:creationId xmlns:p14="http://schemas.microsoft.com/office/powerpoint/2010/main" val="10310890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复制构造函数的特点</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marL="342900" indent="-342900" algn="just"/>
            <a:r>
              <a:rPr kumimoji="1" lang="zh-CN" altLang="en-US" sz="2400" dirty="0" smtClean="0">
                <a:solidFill>
                  <a:srgbClr val="0000CC"/>
                </a:solidFill>
              </a:rPr>
              <a:t>当函数的</a:t>
            </a:r>
            <a:r>
              <a:rPr kumimoji="1" lang="zh-CN" altLang="en-US" sz="2400" dirty="0" smtClean="0">
                <a:solidFill>
                  <a:srgbClr val="FF3300"/>
                </a:solidFill>
              </a:rPr>
              <a:t>返回值</a:t>
            </a:r>
            <a:r>
              <a:rPr kumimoji="1" lang="zh-CN" altLang="en-US" sz="2400" dirty="0" smtClean="0">
                <a:solidFill>
                  <a:srgbClr val="0000CC"/>
                </a:solidFill>
              </a:rPr>
              <a:t>是</a:t>
            </a:r>
            <a:r>
              <a:rPr kumimoji="1" lang="zh-CN" altLang="en-US" sz="2400" dirty="0" smtClean="0">
                <a:solidFill>
                  <a:srgbClr val="FF3300"/>
                </a:solidFill>
              </a:rPr>
              <a:t>类对象</a:t>
            </a:r>
            <a:r>
              <a:rPr kumimoji="1" lang="zh-CN" altLang="en-US" sz="2400" dirty="0" smtClean="0">
                <a:solidFill>
                  <a:srgbClr val="0000CC"/>
                </a:solidFill>
              </a:rPr>
              <a:t>，</a:t>
            </a:r>
            <a:r>
              <a:rPr kumimoji="1" lang="zh-CN" altLang="en-US" sz="2400" dirty="0" smtClean="0"/>
              <a:t>编译系统会在调用函数的表达式中创建一个</a:t>
            </a:r>
            <a:r>
              <a:rPr kumimoji="1" lang="zh-CN" altLang="en-US" sz="2400" dirty="0" smtClean="0">
                <a:solidFill>
                  <a:srgbClr val="FF0000"/>
                </a:solidFill>
              </a:rPr>
              <a:t>临时对象，</a:t>
            </a:r>
            <a:r>
              <a:rPr kumimoji="1" lang="zh-CN" altLang="en-US" sz="2400" dirty="0" smtClean="0"/>
              <a:t>该临时对象的</a:t>
            </a:r>
            <a:r>
              <a:rPr kumimoji="1" lang="zh-CN" altLang="en-US" sz="2400" dirty="0" smtClean="0">
                <a:solidFill>
                  <a:srgbClr val="FF0000"/>
                </a:solidFill>
              </a:rPr>
              <a:t>生存周期</a:t>
            </a:r>
            <a:r>
              <a:rPr kumimoji="1" lang="zh-CN" altLang="en-US" sz="2400" dirty="0" smtClean="0"/>
              <a:t>只在函数调用处的</a:t>
            </a:r>
            <a:r>
              <a:rPr kumimoji="1" lang="zh-CN" altLang="en-US" sz="2400" dirty="0" smtClean="0">
                <a:solidFill>
                  <a:srgbClr val="FF0000"/>
                </a:solidFill>
              </a:rPr>
              <a:t>表达式</a:t>
            </a:r>
            <a:r>
              <a:rPr kumimoji="1" lang="zh-CN" altLang="en-US" sz="2400" dirty="0" smtClean="0"/>
              <a:t>中。</a:t>
            </a:r>
            <a:endParaRPr kumimoji="1" lang="en-US" altLang="zh-CN" sz="2400" dirty="0" smtClean="0"/>
          </a:p>
          <a:p>
            <a:pPr marL="342900" indent="-342900" algn="just"/>
            <a:r>
              <a:rPr kumimoji="1" lang="zh-CN" altLang="en-US" sz="2400" dirty="0" smtClean="0">
                <a:solidFill>
                  <a:srgbClr val="FF0000"/>
                </a:solidFill>
              </a:rPr>
              <a:t>所谓</a:t>
            </a:r>
            <a:r>
              <a:rPr kumimoji="1" lang="en-US" altLang="zh-CN" sz="2400" dirty="0" smtClean="0">
                <a:solidFill>
                  <a:srgbClr val="FF0000"/>
                </a:solidFill>
              </a:rPr>
              <a:t>return</a:t>
            </a:r>
            <a:r>
              <a:rPr kumimoji="1" lang="zh-CN" altLang="en-US" sz="2400" dirty="0" smtClean="0">
                <a:solidFill>
                  <a:srgbClr val="FF0000"/>
                </a:solidFill>
              </a:rPr>
              <a:t>对象</a:t>
            </a:r>
            <a:r>
              <a:rPr kumimoji="1" lang="zh-CN" altLang="en-US" sz="2400" dirty="0" smtClean="0"/>
              <a:t>，实际上是</a:t>
            </a:r>
            <a:r>
              <a:rPr kumimoji="1" lang="zh-CN" altLang="en-US" sz="2400" dirty="0" smtClean="0">
                <a:solidFill>
                  <a:srgbClr val="FF0000"/>
                </a:solidFill>
              </a:rPr>
              <a:t>调用复制构造函数把该对象的值拷入临时对象。</a:t>
            </a:r>
            <a:r>
              <a:rPr kumimoji="1" lang="zh-CN" altLang="en-US" sz="2400" dirty="0" smtClean="0">
                <a:solidFill>
                  <a:srgbClr val="0000CC"/>
                </a:solidFill>
              </a:rPr>
              <a:t>如果返回的是变量，处理过程类似，只是不调用构造函数</a:t>
            </a:r>
            <a:r>
              <a:rPr kumimoji="1" lang="zh-CN" altLang="en-US" sz="2400" dirty="0" smtClean="0">
                <a:solidFill>
                  <a:srgbClr val="0000CC"/>
                </a:solidFill>
              </a:rPr>
              <a:t>。</a:t>
            </a:r>
            <a:endParaRPr kumimoji="1" lang="en-US" altLang="zh-CN" sz="2400" dirty="0" smtClean="0">
              <a:solidFill>
                <a:srgbClr val="0000CC"/>
              </a:solidFill>
            </a:endParaRPr>
          </a:p>
          <a:p>
            <a:pPr marL="342900" indent="-342900" algn="just"/>
            <a:r>
              <a:rPr kumimoji="1" lang="zh-CN" altLang="en-US" sz="2400" dirty="0" smtClean="0">
                <a:solidFill>
                  <a:srgbClr val="0000CC"/>
                </a:solidFill>
              </a:rPr>
              <a:t>提示：部分新版编译器会优化掉该过程。</a:t>
            </a:r>
            <a:endParaRPr kumimoji="1" lang="en-US" altLang="zh-CN" sz="2400" dirty="0" smtClean="0">
              <a:solidFill>
                <a:srgbClr val="0000CC"/>
              </a:solidFill>
            </a:endParaRPr>
          </a:p>
          <a:p>
            <a:pPr marL="342900" indent="-342900" algn="just">
              <a:buNone/>
            </a:pPr>
            <a:endParaRPr kumimoji="1" lang="zh-CN" altLang="en-US" sz="2400" dirty="0" smtClean="0">
              <a:solidFill>
                <a:srgbClr val="0000CC"/>
              </a:solidFill>
            </a:endParaRPr>
          </a:p>
          <a:p>
            <a:endParaRPr lang="zh-CN" altLang="en-US" sz="2400" dirty="0"/>
          </a:p>
        </p:txBody>
      </p:sp>
    </p:spTree>
    <p:extLst>
      <p:ext uri="{BB962C8B-B14F-4D97-AF65-F5344CB8AC3E}">
        <p14:creationId xmlns:p14="http://schemas.microsoft.com/office/powerpoint/2010/main" val="146848546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例：返回对象的函数</a:t>
            </a:r>
            <a:endParaRPr lang="zh-CN" altLang="en-US" dirty="0"/>
          </a:p>
        </p:txBody>
      </p:sp>
      <p:sp>
        <p:nvSpPr>
          <p:cNvPr id="3" name="内容占位符 2"/>
          <p:cNvSpPr>
            <a:spLocks noGrp="1"/>
          </p:cNvSpPr>
          <p:nvPr>
            <p:ph idx="1"/>
          </p:nvPr>
        </p:nvSpPr>
        <p:spPr>
          <a:xfrm>
            <a:off x="982133" y="1676400"/>
            <a:ext cx="4999567" cy="4737100"/>
          </a:xfrm>
        </p:spPr>
        <p:txBody>
          <a:bodyPr>
            <a:noAutofit/>
          </a:bodyPr>
          <a:lstStyle/>
          <a:p>
            <a:pPr>
              <a:buNone/>
            </a:pPr>
            <a:r>
              <a:rPr lang="en-US" altLang="zh-CN" sz="2400" b="1" dirty="0" smtClean="0"/>
              <a:t>	circle::circle(circle &amp;c)</a:t>
            </a:r>
          </a:p>
          <a:p>
            <a:pPr>
              <a:buNone/>
            </a:pPr>
            <a:r>
              <a:rPr lang="en-US" altLang="zh-CN" sz="2400" b="1" dirty="0" smtClean="0"/>
              <a:t>	{		r = </a:t>
            </a:r>
            <a:r>
              <a:rPr lang="en-US" altLang="zh-CN" sz="2400" b="1" dirty="0" err="1" smtClean="0"/>
              <a:t>c.r</a:t>
            </a:r>
            <a:r>
              <a:rPr lang="en-US" altLang="zh-CN" sz="2400" b="1" dirty="0" smtClean="0"/>
              <a:t>;</a:t>
            </a:r>
          </a:p>
          <a:p>
            <a:pPr>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复制构造函数</a:t>
            </a:r>
            <a:r>
              <a:rPr lang="en-US" altLang="zh-CN" sz="2400" b="1" dirty="0" smtClean="0"/>
              <a:t>\n“;		}</a:t>
            </a:r>
          </a:p>
          <a:p>
            <a:pPr>
              <a:buNone/>
            </a:pPr>
            <a:r>
              <a:rPr lang="en-US" altLang="zh-CN" sz="2400" b="1" dirty="0" smtClean="0"/>
              <a:t>	circle f(int x)</a:t>
            </a:r>
          </a:p>
          <a:p>
            <a:pPr>
              <a:buNone/>
            </a:pPr>
            <a:r>
              <a:rPr lang="en-US" altLang="zh-CN" sz="2400" b="1" dirty="0" smtClean="0"/>
              <a:t>	{		circle c(x);</a:t>
            </a:r>
          </a:p>
          <a:p>
            <a:pPr>
              <a:buNone/>
            </a:pPr>
            <a:r>
              <a:rPr lang="en-US" altLang="zh-CN" sz="2400" b="1" dirty="0" smtClean="0"/>
              <a:t>			</a:t>
            </a:r>
            <a:r>
              <a:rPr lang="en-US" altLang="zh-CN" sz="2400" b="1" dirty="0" smtClean="0">
                <a:solidFill>
                  <a:srgbClr val="0000FF"/>
                </a:solidFill>
              </a:rPr>
              <a:t>return</a:t>
            </a:r>
            <a:r>
              <a:rPr lang="en-US" altLang="zh-CN" sz="2400" b="1" dirty="0" smtClean="0"/>
              <a:t> c;	}</a:t>
            </a:r>
          </a:p>
          <a:p>
            <a:pPr>
              <a:buNone/>
            </a:pPr>
            <a:r>
              <a:rPr lang="en-US" altLang="zh-CN" sz="2400" b="1" dirty="0" smtClean="0"/>
              <a:t>	</a:t>
            </a:r>
            <a:r>
              <a:rPr lang="en-US" altLang="zh-CN" sz="2400" b="1" dirty="0" smtClean="0">
                <a:solidFill>
                  <a:srgbClr val="0000FF"/>
                </a:solidFill>
              </a:rPr>
              <a:t>int</a:t>
            </a:r>
            <a:r>
              <a:rPr lang="en-US" altLang="zh-CN" sz="2400" b="1" dirty="0" smtClean="0"/>
              <a:t> main()</a:t>
            </a:r>
          </a:p>
          <a:p>
            <a:pPr>
              <a:buNone/>
            </a:pPr>
            <a:r>
              <a:rPr lang="en-US" altLang="zh-CN" sz="2400" b="1" dirty="0" smtClean="0"/>
              <a:t>	{		f(2).print();  }</a:t>
            </a:r>
          </a:p>
          <a:p>
            <a:pPr>
              <a:buNone/>
            </a:pPr>
            <a:r>
              <a:rPr lang="en-US" altLang="zh-CN" sz="2400" b="1" dirty="0" smtClean="0"/>
              <a:t>	</a:t>
            </a:r>
            <a:endParaRPr lang="zh-CN" altLang="en-US" sz="2400" b="1" dirty="0"/>
          </a:p>
        </p:txBody>
      </p:sp>
      <p:pic>
        <p:nvPicPr>
          <p:cNvPr id="1026" name="Picture 2"/>
          <p:cNvPicPr>
            <a:picLocks noChangeAspect="1" noChangeArrowheads="1"/>
          </p:cNvPicPr>
          <p:nvPr/>
        </p:nvPicPr>
        <p:blipFill>
          <a:blip r:embed="rId2"/>
          <a:srcRect/>
          <a:stretch>
            <a:fillRect/>
          </a:stretch>
        </p:blipFill>
        <p:spPr bwMode="auto">
          <a:xfrm>
            <a:off x="4584700" y="3425824"/>
            <a:ext cx="4406900" cy="2849289"/>
          </a:xfrm>
          <a:prstGeom prst="rect">
            <a:avLst/>
          </a:prstGeom>
          <a:noFill/>
          <a:ln w="9525">
            <a:noFill/>
            <a:miter lim="800000"/>
            <a:headEnd/>
            <a:tailEnd/>
          </a:ln>
        </p:spPr>
      </p:pic>
    </p:spTree>
    <p:extLst>
      <p:ext uri="{BB962C8B-B14F-4D97-AF65-F5344CB8AC3E}">
        <p14:creationId xmlns:p14="http://schemas.microsoft.com/office/powerpoint/2010/main" val="1953071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面向对象的编程</a:t>
            </a:r>
            <a:endParaRPr lang="zh-CN" altLang="en-US" dirty="0"/>
          </a:p>
        </p:txBody>
      </p:sp>
      <p:sp>
        <p:nvSpPr>
          <p:cNvPr id="3" name="内容占位符 2"/>
          <p:cNvSpPr>
            <a:spLocks noGrp="1"/>
          </p:cNvSpPr>
          <p:nvPr>
            <p:ph idx="1"/>
          </p:nvPr>
        </p:nvSpPr>
        <p:spPr/>
        <p:txBody>
          <a:bodyPr/>
          <a:lstStyle/>
          <a:p>
            <a:r>
              <a:rPr kumimoji="1" lang="zh-CN" altLang="en-US" dirty="0" smtClean="0"/>
              <a:t>面向对象程序设计是围绕类和对象进行的，用一个个类和对象去表现现实世界。</a:t>
            </a:r>
            <a:endParaRPr kumimoji="1" lang="en-US" altLang="zh-CN" dirty="0" smtClean="0"/>
          </a:p>
          <a:p>
            <a:r>
              <a:rPr kumimoji="1" lang="zh-CN" altLang="en-US" dirty="0" smtClean="0"/>
              <a:t>每一组数据都是有特定的用途的，是某种操作的对象。也就是说，</a:t>
            </a:r>
            <a:r>
              <a:rPr kumimoji="1" lang="zh-CN" altLang="en-US" dirty="0" smtClean="0">
                <a:solidFill>
                  <a:srgbClr val="FF0000"/>
                </a:solidFill>
              </a:rPr>
              <a:t>一组操作调用一组数据</a:t>
            </a:r>
            <a:r>
              <a:rPr kumimoji="1" lang="zh-CN" altLang="en-US" dirty="0" smtClean="0"/>
              <a:t>。</a:t>
            </a:r>
            <a:endParaRPr kumimoji="1" lang="en-US" altLang="zh-CN" dirty="0" smtClean="0"/>
          </a:p>
          <a:p>
            <a:pPr>
              <a:lnSpc>
                <a:spcPct val="120000"/>
              </a:lnSpc>
              <a:spcBef>
                <a:spcPct val="50000"/>
              </a:spcBef>
            </a:pPr>
            <a:r>
              <a:rPr kumimoji="1" lang="zh-CN" altLang="en-US" dirty="0" smtClean="0"/>
              <a:t>对象 </a:t>
            </a:r>
            <a:r>
              <a:rPr kumimoji="1" lang="en-US" altLang="zh-CN" dirty="0" smtClean="0"/>
              <a:t>= </a:t>
            </a:r>
            <a:r>
              <a:rPr kumimoji="1" lang="zh-CN" altLang="en-US" dirty="0" smtClean="0"/>
              <a:t>算法 ＋ 数据结构</a:t>
            </a:r>
          </a:p>
          <a:p>
            <a:pPr>
              <a:lnSpc>
                <a:spcPct val="120000"/>
              </a:lnSpc>
              <a:spcBef>
                <a:spcPct val="50000"/>
              </a:spcBef>
              <a:buNone/>
            </a:pPr>
            <a:r>
              <a:rPr kumimoji="1" lang="zh-CN" altLang="en-US" dirty="0" smtClean="0">
                <a:solidFill>
                  <a:srgbClr val="FF0000"/>
                </a:solidFill>
              </a:rPr>
              <a:t>   程序 </a:t>
            </a:r>
            <a:r>
              <a:rPr kumimoji="1" lang="en-US" altLang="zh-CN" dirty="0" smtClean="0">
                <a:solidFill>
                  <a:srgbClr val="FF0000"/>
                </a:solidFill>
              </a:rPr>
              <a:t>= (</a:t>
            </a:r>
            <a:r>
              <a:rPr kumimoji="1" lang="zh-CN" altLang="en-US" dirty="0" smtClean="0">
                <a:solidFill>
                  <a:srgbClr val="FF0000"/>
                </a:solidFill>
              </a:rPr>
              <a:t>对象</a:t>
            </a:r>
            <a:r>
              <a:rPr kumimoji="1" lang="en-US" altLang="zh-CN" dirty="0" smtClean="0">
                <a:solidFill>
                  <a:srgbClr val="FF0000"/>
                </a:solidFill>
              </a:rPr>
              <a:t>+</a:t>
            </a:r>
            <a:r>
              <a:rPr kumimoji="1" lang="zh-CN" altLang="en-US" dirty="0" smtClean="0">
                <a:solidFill>
                  <a:srgbClr val="FF0000"/>
                </a:solidFill>
              </a:rPr>
              <a:t>对象</a:t>
            </a:r>
            <a:r>
              <a:rPr kumimoji="1" lang="en-US" altLang="zh-CN" dirty="0" smtClean="0">
                <a:solidFill>
                  <a:srgbClr val="FF0000"/>
                </a:solidFill>
              </a:rPr>
              <a:t>+</a:t>
            </a:r>
            <a:r>
              <a:rPr kumimoji="1" lang="zh-CN" altLang="en-US" dirty="0" smtClean="0">
                <a:solidFill>
                  <a:srgbClr val="FF0000"/>
                </a:solidFill>
              </a:rPr>
              <a:t>对象</a:t>
            </a:r>
            <a:r>
              <a:rPr kumimoji="1" lang="en-US" altLang="zh-CN" dirty="0" smtClean="0">
                <a:solidFill>
                  <a:srgbClr val="FF0000"/>
                </a:solidFill>
              </a:rPr>
              <a:t>+……)+ </a:t>
            </a:r>
            <a:r>
              <a:rPr kumimoji="1" lang="zh-CN" altLang="en-US" dirty="0" smtClean="0">
                <a:solidFill>
                  <a:srgbClr val="FF0000"/>
                </a:solidFill>
              </a:rPr>
              <a:t>消息（方法）</a:t>
            </a:r>
            <a:endParaRPr kumimoji="1" lang="zh-CN" altLang="en-US" dirty="0" smtClean="0"/>
          </a:p>
          <a:p>
            <a:endParaRPr lang="zh-CN" altLang="en-US" dirty="0"/>
          </a:p>
        </p:txBody>
      </p:sp>
    </p:spTree>
    <p:extLst>
      <p:ext uri="{BB962C8B-B14F-4D97-AF65-F5344CB8AC3E}">
        <p14:creationId xmlns:p14="http://schemas.microsoft.com/office/powerpoint/2010/main" val="1821367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附：临时对象与无名对象</a:t>
            </a:r>
            <a:endParaRPr lang="zh-CN" altLang="en-US" dirty="0"/>
          </a:p>
        </p:txBody>
      </p:sp>
      <p:sp>
        <p:nvSpPr>
          <p:cNvPr id="3" name="内容占位符 2"/>
          <p:cNvSpPr>
            <a:spLocks noGrp="1"/>
          </p:cNvSpPr>
          <p:nvPr>
            <p:ph idx="1"/>
          </p:nvPr>
        </p:nvSpPr>
        <p:spPr/>
        <p:txBody>
          <a:bodyPr/>
          <a:lstStyle/>
          <a:p>
            <a:r>
              <a:rPr lang="zh-CN" altLang="en-US" dirty="0" smtClean="0"/>
              <a:t>临时对象：当函数的返回类型是类的时候，将</a:t>
            </a:r>
            <a:r>
              <a:rPr lang="en-US" altLang="zh-CN" dirty="0" smtClean="0"/>
              <a:t>return</a:t>
            </a:r>
            <a:r>
              <a:rPr lang="zh-CN" altLang="en-US" dirty="0" smtClean="0"/>
              <a:t>表达式中的值作为实参，复制构造临时对象并传递给主调函数。当函数调用的语句结束之后，临时对象被析构。</a:t>
            </a:r>
            <a:endParaRPr lang="en-US" altLang="zh-CN" dirty="0" smtClean="0"/>
          </a:p>
          <a:p>
            <a:r>
              <a:rPr lang="zh-CN" altLang="en-US" dirty="0" smtClean="0"/>
              <a:t>无名对象：以直接调用构造函数的形式出现，可参与赋值、初始化、传参和作为返回值。需要注意的是：无名对象在初始化、传参和作为返回值的时候，不调用复制构造函数。</a:t>
            </a:r>
            <a:endParaRPr lang="zh-CN" altLang="en-US" dirty="0"/>
          </a:p>
        </p:txBody>
      </p:sp>
    </p:spTree>
    <p:extLst>
      <p:ext uri="{BB962C8B-B14F-4D97-AF65-F5344CB8AC3E}">
        <p14:creationId xmlns:p14="http://schemas.microsoft.com/office/powerpoint/2010/main" val="9885679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无名对象参与初始化</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circle c = circle(2); </a:t>
            </a:r>
          </a:p>
          <a:p>
            <a:pPr>
              <a:buNone/>
            </a:pPr>
            <a:r>
              <a:rPr lang="en-US" altLang="zh-CN" dirty="0" smtClean="0"/>
              <a:t>	</a:t>
            </a:r>
            <a:r>
              <a:rPr lang="zh-CN" altLang="en-US" dirty="0" smtClean="0"/>
              <a:t>原意：</a:t>
            </a:r>
            <a:r>
              <a:rPr lang="en-US" altLang="zh-CN" dirty="0" smtClean="0"/>
              <a:t>circle(2)</a:t>
            </a:r>
            <a:r>
              <a:rPr lang="zh-CN" altLang="en-US" dirty="0" smtClean="0"/>
              <a:t>的原意是以</a:t>
            </a:r>
            <a:r>
              <a:rPr lang="en-US" altLang="zh-CN" dirty="0" smtClean="0"/>
              <a:t>2</a:t>
            </a:r>
            <a:r>
              <a:rPr lang="zh-CN" altLang="en-US" dirty="0" smtClean="0"/>
              <a:t>为实参创建无名对象，并用该无名对象来复制构造</a:t>
            </a:r>
            <a:r>
              <a:rPr lang="en-US" altLang="zh-CN" dirty="0" smtClean="0"/>
              <a:t>c</a:t>
            </a:r>
            <a:r>
              <a:rPr lang="zh-CN" altLang="en-US" dirty="0" smtClean="0"/>
              <a:t>。</a:t>
            </a:r>
            <a:endParaRPr lang="en-US" altLang="zh-CN" dirty="0" smtClean="0"/>
          </a:p>
          <a:p>
            <a:pPr>
              <a:buNone/>
            </a:pPr>
            <a:r>
              <a:rPr lang="en-US" altLang="zh-CN" dirty="0" smtClean="0"/>
              <a:t>	</a:t>
            </a:r>
            <a:r>
              <a:rPr lang="zh-CN" altLang="en-US" dirty="0" smtClean="0"/>
              <a:t>实际：为了提高编译器效率，省略了无名对象的构造过程，直接用其实参</a:t>
            </a:r>
            <a:r>
              <a:rPr lang="en-US" altLang="zh-CN" dirty="0" smtClean="0"/>
              <a:t>2</a:t>
            </a:r>
            <a:r>
              <a:rPr lang="zh-CN" altLang="en-US" dirty="0" smtClean="0"/>
              <a:t>来构造了</a:t>
            </a:r>
            <a:r>
              <a:rPr lang="en-US" altLang="zh-CN" dirty="0" smtClean="0"/>
              <a:t>c</a:t>
            </a:r>
            <a:r>
              <a:rPr lang="zh-CN" altLang="en-US" dirty="0" smtClean="0"/>
              <a:t>。</a:t>
            </a:r>
            <a:endParaRPr lang="en-US" altLang="zh-CN" dirty="0" smtClean="0"/>
          </a:p>
          <a:p>
            <a:pPr>
              <a:buNone/>
            </a:pPr>
            <a:r>
              <a:rPr lang="en-US" altLang="zh-CN" dirty="0" smtClean="0"/>
              <a:t>	</a:t>
            </a:r>
            <a:r>
              <a:rPr lang="zh-CN" altLang="en-US" dirty="0" smtClean="0"/>
              <a:t>等价于：</a:t>
            </a:r>
            <a:r>
              <a:rPr lang="en-US" altLang="zh-CN" dirty="0" smtClean="0"/>
              <a:t>circle c(2);</a:t>
            </a:r>
          </a:p>
        </p:txBody>
      </p:sp>
    </p:spTree>
    <p:extLst>
      <p:ext uri="{BB962C8B-B14F-4D97-AF65-F5344CB8AC3E}">
        <p14:creationId xmlns:p14="http://schemas.microsoft.com/office/powerpoint/2010/main" val="192763909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无名对象作为函数参数</a:t>
            </a:r>
            <a:endParaRPr lang="zh-CN" altLang="en-US" dirty="0"/>
          </a:p>
        </p:txBody>
      </p:sp>
      <p:sp>
        <p:nvSpPr>
          <p:cNvPr id="3" name="内容占位符 2"/>
          <p:cNvSpPr>
            <a:spLocks noGrp="1"/>
          </p:cNvSpPr>
          <p:nvPr>
            <p:ph idx="1"/>
          </p:nvPr>
        </p:nvSpPr>
        <p:spPr/>
        <p:txBody>
          <a:bodyPr>
            <a:normAutofit/>
          </a:bodyPr>
          <a:lstStyle/>
          <a:p>
            <a:r>
              <a:rPr lang="zh-CN" altLang="en-US" dirty="0" smtClean="0"/>
              <a:t>例：</a:t>
            </a:r>
            <a:r>
              <a:rPr lang="en-US" altLang="zh-CN" dirty="0" smtClean="0"/>
              <a:t>void f(circle c)</a:t>
            </a:r>
          </a:p>
          <a:p>
            <a:pPr>
              <a:buNone/>
            </a:pPr>
            <a:r>
              <a:rPr lang="en-US" altLang="zh-CN" dirty="0" smtClean="0"/>
              <a:t>	{		 </a:t>
            </a:r>
            <a:r>
              <a:rPr lang="en-US" altLang="zh-CN" dirty="0" err="1" smtClean="0"/>
              <a:t>cout</a:t>
            </a:r>
            <a:r>
              <a:rPr lang="en-US" altLang="zh-CN" dirty="0" smtClean="0"/>
              <a:t> &lt;&lt; "</a:t>
            </a:r>
            <a:r>
              <a:rPr lang="en-US" altLang="zh-CN" dirty="0" err="1" smtClean="0"/>
              <a:t>func</a:t>
            </a:r>
            <a:r>
              <a:rPr lang="en-US" altLang="zh-CN" dirty="0" smtClean="0"/>
              <a:t>" &lt;&lt; </a:t>
            </a:r>
            <a:r>
              <a:rPr lang="en-US" altLang="zh-CN" dirty="0" err="1" smtClean="0"/>
              <a:t>endl</a:t>
            </a:r>
            <a:r>
              <a:rPr lang="en-US" altLang="zh-CN" dirty="0" smtClean="0"/>
              <a:t>;</a:t>
            </a:r>
          </a:p>
          <a:p>
            <a:pPr>
              <a:buNone/>
            </a:pPr>
            <a:r>
              <a:rPr lang="en-US" altLang="zh-CN" dirty="0" smtClean="0"/>
              <a:t>	}</a:t>
            </a:r>
          </a:p>
          <a:p>
            <a:pPr>
              <a:buNone/>
            </a:pPr>
            <a:r>
              <a:rPr lang="en-US" altLang="zh-CN" dirty="0" smtClean="0"/>
              <a:t>	int main(){</a:t>
            </a:r>
          </a:p>
          <a:p>
            <a:pPr>
              <a:buNone/>
            </a:pPr>
            <a:r>
              <a:rPr lang="en-US" altLang="zh-CN" dirty="0" smtClean="0"/>
              <a:t>	f(circle(2));</a:t>
            </a:r>
          </a:p>
          <a:p>
            <a:pPr>
              <a:buNone/>
            </a:pPr>
            <a:r>
              <a:rPr lang="en-US" altLang="zh-CN" dirty="0" smtClean="0"/>
              <a:t>	return 0;</a:t>
            </a:r>
          </a:p>
          <a:p>
            <a:pPr>
              <a:buNone/>
            </a:pPr>
            <a:r>
              <a:rPr lang="en-US" altLang="zh-CN" dirty="0" smtClean="0"/>
              <a:t>	}</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4613275" y="3940174"/>
            <a:ext cx="4451610" cy="2320925"/>
          </a:xfrm>
          <a:prstGeom prst="rect">
            <a:avLst/>
          </a:prstGeom>
          <a:noFill/>
          <a:ln w="9525">
            <a:noFill/>
            <a:miter lim="800000"/>
            <a:headEnd/>
            <a:tailEnd/>
          </a:ln>
        </p:spPr>
      </p:pic>
    </p:spTree>
    <p:extLst>
      <p:ext uri="{BB962C8B-B14F-4D97-AF65-F5344CB8AC3E}">
        <p14:creationId xmlns:p14="http://schemas.microsoft.com/office/powerpoint/2010/main" val="89188698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无名对象作为返回值</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例：</a:t>
            </a:r>
            <a:r>
              <a:rPr lang="en-US" altLang="zh-CN" dirty="0" smtClean="0"/>
              <a:t>circle f()</a:t>
            </a:r>
          </a:p>
          <a:p>
            <a:pPr>
              <a:buNone/>
            </a:pPr>
            <a:r>
              <a:rPr lang="en-US" altLang="zh-CN" dirty="0" smtClean="0"/>
              <a:t>	{</a:t>
            </a:r>
          </a:p>
          <a:p>
            <a:pPr>
              <a:buNone/>
            </a:pPr>
            <a:r>
              <a:rPr lang="en-US" altLang="zh-CN" dirty="0" smtClean="0"/>
              <a:t>			return circle(1);</a:t>
            </a:r>
            <a:endParaRPr lang="zh-CN" altLang="en-US" dirty="0" smtClean="0"/>
          </a:p>
          <a:p>
            <a:pPr>
              <a:buNone/>
            </a:pPr>
            <a:r>
              <a:rPr lang="en-US" altLang="zh-CN" dirty="0" smtClean="0"/>
              <a:t>	}</a:t>
            </a:r>
          </a:p>
          <a:p>
            <a:pPr>
              <a:buNone/>
            </a:pPr>
            <a:r>
              <a:rPr lang="en-US" altLang="zh-CN" dirty="0" smtClean="0"/>
              <a:t>	int main()</a:t>
            </a:r>
          </a:p>
          <a:p>
            <a:pPr>
              <a:buNone/>
            </a:pPr>
            <a:r>
              <a:rPr lang="en-US" altLang="zh-CN" dirty="0" smtClean="0"/>
              <a:t>	{</a:t>
            </a:r>
          </a:p>
          <a:p>
            <a:pPr>
              <a:buNone/>
            </a:pPr>
            <a:r>
              <a:rPr lang="en-US" altLang="zh-CN" dirty="0" smtClean="0"/>
              <a:t>			f().print();</a:t>
            </a:r>
          </a:p>
          <a:p>
            <a:pPr>
              <a:buNone/>
            </a:pPr>
            <a:r>
              <a:rPr lang="en-US" altLang="zh-CN" dirty="0" smtClean="0"/>
              <a:t>			return 0;</a:t>
            </a:r>
          </a:p>
          <a:p>
            <a:pPr>
              <a:buNone/>
            </a:pPr>
            <a:r>
              <a:rPr lang="en-US" altLang="zh-CN" dirty="0" smtClean="0"/>
              <a:t>	}</a:t>
            </a:r>
          </a:p>
          <a:p>
            <a:endParaRPr lang="zh-CN" altLang="en-US" dirty="0" smtClean="0"/>
          </a:p>
          <a:p>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5110163" y="3865563"/>
            <a:ext cx="3976625" cy="1836737"/>
          </a:xfrm>
          <a:prstGeom prst="rect">
            <a:avLst/>
          </a:prstGeom>
          <a:noFill/>
          <a:ln w="9525">
            <a:noFill/>
            <a:miter lim="800000"/>
            <a:headEnd/>
            <a:tailEnd/>
          </a:ln>
        </p:spPr>
      </p:pic>
    </p:spTree>
    <p:extLst>
      <p:ext uri="{BB962C8B-B14F-4D97-AF65-F5344CB8AC3E}">
        <p14:creationId xmlns:p14="http://schemas.microsoft.com/office/powerpoint/2010/main" val="50875125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无名对象的总结</a:t>
            </a:r>
            <a:endParaRPr lang="zh-CN" altLang="en-US" dirty="0"/>
          </a:p>
        </p:txBody>
      </p:sp>
      <p:sp>
        <p:nvSpPr>
          <p:cNvPr id="3" name="内容占位符 2"/>
          <p:cNvSpPr>
            <a:spLocks noGrp="1"/>
          </p:cNvSpPr>
          <p:nvPr>
            <p:ph idx="1"/>
          </p:nvPr>
        </p:nvSpPr>
        <p:spPr/>
        <p:txBody>
          <a:bodyPr/>
          <a:lstStyle/>
          <a:p>
            <a:r>
              <a:rPr lang="zh-CN" altLang="en-US" dirty="0" smtClean="0"/>
              <a:t>形式以构造函数的显式调用出现</a:t>
            </a:r>
            <a:endParaRPr lang="en-US" altLang="zh-CN" dirty="0" smtClean="0"/>
          </a:p>
          <a:p>
            <a:r>
              <a:rPr lang="zh-CN" altLang="en-US" dirty="0" smtClean="0"/>
              <a:t>在需要调用复制构造函数的场合下，无名对象并不产生，而直接用其参数来构造相应的对象（如形参、临时对象等）</a:t>
            </a:r>
            <a:endParaRPr lang="en-US" altLang="zh-CN" dirty="0" smtClean="0"/>
          </a:p>
          <a:p>
            <a:r>
              <a:rPr lang="zh-CN" altLang="en-US" dirty="0" smtClean="0"/>
              <a:t>在其它场合下，无名对象会在完成运算后直接析构。</a:t>
            </a:r>
            <a:endParaRPr lang="en-US" altLang="zh-CN" dirty="0" smtClean="0"/>
          </a:p>
          <a:p>
            <a:pPr>
              <a:buNone/>
            </a:pPr>
            <a:r>
              <a:rPr lang="en-US" altLang="zh-CN" dirty="0" smtClean="0"/>
              <a:t>	</a:t>
            </a:r>
            <a:r>
              <a:rPr lang="zh-CN" altLang="en-US" dirty="0" smtClean="0"/>
              <a:t>例：</a:t>
            </a:r>
            <a:r>
              <a:rPr lang="en-US" altLang="zh-CN" dirty="0" smtClean="0"/>
              <a:t>circle a; a = circle(2);  //</a:t>
            </a:r>
            <a:r>
              <a:rPr lang="zh-CN" altLang="en-US" dirty="0" smtClean="0"/>
              <a:t>这里真正产生了无名对象，运算之后立刻析构。</a:t>
            </a:r>
            <a:endParaRPr lang="zh-CN" altLang="en-US" dirty="0"/>
          </a:p>
        </p:txBody>
      </p:sp>
    </p:spTree>
    <p:extLst>
      <p:ext uri="{BB962C8B-B14F-4D97-AF65-F5344CB8AC3E}">
        <p14:creationId xmlns:p14="http://schemas.microsoft.com/office/powerpoint/2010/main" val="1995651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附：转换构造函数</a:t>
            </a:r>
            <a:endParaRPr lang="zh-CN" altLang="en-US" dirty="0"/>
          </a:p>
        </p:txBody>
      </p:sp>
      <p:sp>
        <p:nvSpPr>
          <p:cNvPr id="3" name="内容占位符 2"/>
          <p:cNvSpPr>
            <a:spLocks noGrp="1"/>
          </p:cNvSpPr>
          <p:nvPr>
            <p:ph idx="1"/>
          </p:nvPr>
        </p:nvSpPr>
        <p:spPr/>
        <p:txBody>
          <a:bodyPr/>
          <a:lstStyle/>
          <a:p>
            <a:r>
              <a:rPr lang="zh-CN" altLang="en-US" dirty="0" smtClean="0"/>
              <a:t>如果构造函数只有一个参数，且该参数不是该类型的时候，这种构造函数称为转换构造函数。</a:t>
            </a:r>
            <a:endParaRPr lang="en-US" altLang="zh-CN" dirty="0" smtClean="0"/>
          </a:p>
          <a:p>
            <a:r>
              <a:rPr lang="zh-CN" altLang="en-US" dirty="0" smtClean="0"/>
              <a:t>例：以下四种写法是等价的</a:t>
            </a:r>
            <a:endParaRPr lang="en-US" altLang="zh-CN" dirty="0" smtClean="0"/>
          </a:p>
          <a:p>
            <a:pPr lvl="1">
              <a:buSzPct val="90000"/>
              <a:buFont typeface="Wingdings" pitchFamily="2" charset="2"/>
              <a:buChar char="ü"/>
            </a:pPr>
            <a:r>
              <a:rPr lang="fr-FR" altLang="zh-CN" dirty="0" smtClean="0"/>
              <a:t>circle c = 5.0;</a:t>
            </a:r>
          </a:p>
          <a:p>
            <a:pPr lvl="1">
              <a:buSzPct val="90000"/>
              <a:buFont typeface="Wingdings" pitchFamily="2" charset="2"/>
              <a:buChar char="ü"/>
            </a:pPr>
            <a:r>
              <a:rPr lang="en-US" altLang="zh-CN" dirty="0" smtClean="0"/>
              <a:t>circle c</a:t>
            </a:r>
            <a:r>
              <a:rPr lang="fr-FR" altLang="zh-CN" dirty="0" smtClean="0"/>
              <a:t>(5.0);</a:t>
            </a:r>
          </a:p>
          <a:p>
            <a:pPr lvl="1">
              <a:buSzPct val="90000"/>
              <a:buFont typeface="Wingdings" pitchFamily="2" charset="2"/>
              <a:buChar char="ü"/>
            </a:pPr>
            <a:r>
              <a:rPr lang="en-US" altLang="zh-CN" dirty="0" smtClean="0"/>
              <a:t>circle </a:t>
            </a:r>
            <a:r>
              <a:rPr lang="fr-FR" altLang="zh-CN" dirty="0" smtClean="0"/>
              <a:t> c =</a:t>
            </a:r>
            <a:r>
              <a:rPr lang="en-US" altLang="zh-CN" dirty="0" smtClean="0"/>
              <a:t> circle</a:t>
            </a:r>
            <a:r>
              <a:rPr lang="fr-FR" altLang="zh-CN" dirty="0" smtClean="0"/>
              <a:t>(5.0);</a:t>
            </a:r>
          </a:p>
          <a:p>
            <a:pPr lvl="1">
              <a:buSzPct val="90000"/>
              <a:buFont typeface="Wingdings" pitchFamily="2" charset="2"/>
              <a:buChar char="ü"/>
            </a:pPr>
            <a:r>
              <a:rPr lang="en-US" altLang="zh-CN" dirty="0" smtClean="0"/>
              <a:t>circle c </a:t>
            </a:r>
            <a:r>
              <a:rPr lang="fr-FR" altLang="zh-CN" dirty="0" smtClean="0"/>
              <a:t>= (</a:t>
            </a:r>
            <a:r>
              <a:rPr lang="en-US" altLang="zh-CN" dirty="0" smtClean="0"/>
              <a:t>circle</a:t>
            </a:r>
            <a:r>
              <a:rPr lang="fr-FR" altLang="zh-CN" dirty="0" smtClean="0"/>
              <a:t>)5.0;</a:t>
            </a:r>
            <a:endParaRPr lang="zh-CN" altLang="en-US" dirty="0"/>
          </a:p>
        </p:txBody>
      </p:sp>
    </p:spTree>
    <p:extLst>
      <p:ext uri="{BB962C8B-B14F-4D97-AF65-F5344CB8AC3E}">
        <p14:creationId xmlns:p14="http://schemas.microsoft.com/office/powerpoint/2010/main" val="1518287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 </a:t>
            </a:r>
            <a:r>
              <a:rPr lang="zh-CN" altLang="en-US" dirty="0" smtClean="0"/>
              <a:t>成员对象与聚合</a:t>
            </a:r>
            <a:endParaRPr lang="zh-CN" altLang="en-US" dirty="0"/>
          </a:p>
        </p:txBody>
      </p:sp>
      <p:sp>
        <p:nvSpPr>
          <p:cNvPr id="3" name="内容占位符 2"/>
          <p:cNvSpPr>
            <a:spLocks noGrp="1"/>
          </p:cNvSpPr>
          <p:nvPr>
            <p:ph idx="1"/>
          </p:nvPr>
        </p:nvSpPr>
        <p:spPr/>
        <p:txBody>
          <a:bodyPr/>
          <a:lstStyle/>
          <a:p>
            <a:r>
              <a:rPr kumimoji="1" lang="zh-CN" altLang="en-US" dirty="0" smtClean="0"/>
              <a:t>类中的成员，除了成员数据和成员函数外，还有成员对象，即用其他类的对象作为类的成员。</a:t>
            </a:r>
            <a:endParaRPr kumimoji="1" lang="en-US" altLang="zh-CN" dirty="0" smtClean="0"/>
          </a:p>
          <a:p>
            <a:r>
              <a:rPr kumimoji="1" lang="zh-CN" altLang="en-US" dirty="0" smtClean="0"/>
              <a:t>使用成员对象的技术称为</a:t>
            </a:r>
            <a:r>
              <a:rPr kumimoji="1" lang="zh-CN" altLang="en-US" dirty="0" smtClean="0">
                <a:solidFill>
                  <a:srgbClr val="FF0000"/>
                </a:solidFill>
              </a:rPr>
              <a:t>聚合</a:t>
            </a:r>
            <a:r>
              <a:rPr kumimoji="1" lang="zh-CN" altLang="en-US" dirty="0" smtClean="0"/>
              <a:t>。成员对象是实体，系统不仅为它分配内存，而且要进行初始化。</a:t>
            </a:r>
            <a:endParaRPr lang="zh-CN" altLang="en-US" dirty="0"/>
          </a:p>
        </p:txBody>
      </p:sp>
    </p:spTree>
    <p:extLst>
      <p:ext uri="{BB962C8B-B14F-4D97-AF65-F5344CB8AC3E}">
        <p14:creationId xmlns:p14="http://schemas.microsoft.com/office/powerpoint/2010/main" val="146162143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含对象成员的构造函数</a:t>
            </a:r>
            <a:endParaRPr lang="zh-CN" altLang="en-US" dirty="0"/>
          </a:p>
        </p:txBody>
      </p:sp>
      <p:sp>
        <p:nvSpPr>
          <p:cNvPr id="3" name="内容占位符 2"/>
          <p:cNvSpPr>
            <a:spLocks noGrp="1"/>
          </p:cNvSpPr>
          <p:nvPr>
            <p:ph idx="1"/>
          </p:nvPr>
        </p:nvSpPr>
        <p:spPr/>
        <p:txBody>
          <a:bodyPr>
            <a:normAutofit/>
          </a:bodyPr>
          <a:lstStyle/>
          <a:p>
            <a:r>
              <a:rPr lang="zh-CN" altLang="en-US" b="1" dirty="0" smtClean="0">
                <a:solidFill>
                  <a:srgbClr val="FF3300"/>
                </a:solidFill>
                <a:latin typeface="Tahoma" pitchFamily="34" charset="0"/>
              </a:rPr>
              <a:t>类名</a:t>
            </a:r>
            <a:r>
              <a:rPr lang="en-US" altLang="zh-CN" b="1" dirty="0" smtClean="0">
                <a:solidFill>
                  <a:srgbClr val="FF3300"/>
                </a:solidFill>
                <a:latin typeface="Tahoma" pitchFamily="34" charset="0"/>
              </a:rPr>
              <a:t>::</a:t>
            </a:r>
            <a:r>
              <a:rPr lang="zh-CN" altLang="en-US" b="1" dirty="0" smtClean="0">
                <a:solidFill>
                  <a:srgbClr val="FF3300"/>
                </a:solidFill>
                <a:latin typeface="Tahoma" pitchFamily="34" charset="0"/>
              </a:rPr>
              <a:t>构造函数名</a:t>
            </a:r>
            <a:r>
              <a:rPr lang="en-US" altLang="zh-CN" b="1" dirty="0" smtClean="0">
                <a:solidFill>
                  <a:srgbClr val="FF3300"/>
                </a:solidFill>
                <a:latin typeface="Tahoma" pitchFamily="34" charset="0"/>
              </a:rPr>
              <a:t>(</a:t>
            </a:r>
            <a:r>
              <a:rPr lang="zh-CN" altLang="en-US" b="1" dirty="0" smtClean="0">
                <a:solidFill>
                  <a:srgbClr val="FF3300"/>
                </a:solidFill>
                <a:latin typeface="Tahoma" pitchFamily="34" charset="0"/>
              </a:rPr>
              <a:t>参数总表</a:t>
            </a:r>
            <a:r>
              <a:rPr lang="en-US" altLang="zh-CN" b="1" dirty="0" smtClean="0">
                <a:solidFill>
                  <a:srgbClr val="FF3300"/>
                </a:solidFill>
                <a:latin typeface="Tahoma" pitchFamily="34" charset="0"/>
              </a:rPr>
              <a:t>):</a:t>
            </a:r>
            <a:r>
              <a:rPr lang="zh-CN" altLang="en-US" b="1" dirty="0" smtClean="0">
                <a:solidFill>
                  <a:srgbClr val="FF3300"/>
                </a:solidFill>
                <a:latin typeface="Tahoma" pitchFamily="34" charset="0"/>
              </a:rPr>
              <a:t>对象成员</a:t>
            </a:r>
            <a:r>
              <a:rPr lang="en-US" altLang="zh-CN" b="1" dirty="0" smtClean="0">
                <a:solidFill>
                  <a:srgbClr val="FF3300"/>
                </a:solidFill>
                <a:latin typeface="Tahoma" pitchFamily="34" charset="0"/>
              </a:rPr>
              <a:t>1(</a:t>
            </a:r>
            <a:r>
              <a:rPr lang="zh-CN" altLang="en-US" b="1" dirty="0" smtClean="0">
                <a:solidFill>
                  <a:srgbClr val="FF3300"/>
                </a:solidFill>
                <a:latin typeface="Tahoma" pitchFamily="34" charset="0"/>
              </a:rPr>
              <a:t>参数名表</a:t>
            </a:r>
            <a:r>
              <a:rPr lang="en-US" altLang="zh-CN" b="1" dirty="0" smtClean="0">
                <a:solidFill>
                  <a:srgbClr val="FF3300"/>
                </a:solidFill>
                <a:latin typeface="Tahoma" pitchFamily="34" charset="0"/>
              </a:rPr>
              <a:t>1)</a:t>
            </a:r>
            <a:r>
              <a:rPr lang="zh-CN" altLang="en-US" b="1" dirty="0" smtClean="0">
                <a:solidFill>
                  <a:srgbClr val="FF3300"/>
                </a:solidFill>
                <a:latin typeface="Tahoma" pitchFamily="34" charset="0"/>
              </a:rPr>
              <a:t>，对象成员</a:t>
            </a:r>
            <a:r>
              <a:rPr lang="en-US" altLang="zh-CN" b="1" dirty="0" smtClean="0">
                <a:solidFill>
                  <a:srgbClr val="FF3300"/>
                </a:solidFill>
                <a:latin typeface="Tahoma" pitchFamily="34" charset="0"/>
              </a:rPr>
              <a:t>2(</a:t>
            </a:r>
            <a:r>
              <a:rPr lang="zh-CN" altLang="en-US" b="1" dirty="0" smtClean="0">
                <a:solidFill>
                  <a:srgbClr val="FF3300"/>
                </a:solidFill>
                <a:latin typeface="Tahoma" pitchFamily="34" charset="0"/>
              </a:rPr>
              <a:t>参数名表</a:t>
            </a:r>
            <a:r>
              <a:rPr lang="en-US" altLang="zh-CN" b="1" dirty="0" smtClean="0">
                <a:solidFill>
                  <a:srgbClr val="FF3300"/>
                </a:solidFill>
                <a:latin typeface="Tahoma" pitchFamily="34" charset="0"/>
              </a:rPr>
              <a:t>2)</a:t>
            </a:r>
            <a:r>
              <a:rPr lang="zh-CN" altLang="en-US" b="1" dirty="0" smtClean="0">
                <a:solidFill>
                  <a:srgbClr val="FF3300"/>
                </a:solidFill>
                <a:latin typeface="Tahoma" pitchFamily="34" charset="0"/>
              </a:rPr>
              <a:t>，</a:t>
            </a:r>
            <a:r>
              <a:rPr lang="en-US" altLang="zh-CN" b="1" dirty="0" smtClean="0">
                <a:solidFill>
                  <a:srgbClr val="FF3300"/>
                </a:solidFill>
                <a:latin typeface="Tahoma" pitchFamily="34" charset="0"/>
              </a:rPr>
              <a:t>……</a:t>
            </a:r>
            <a:r>
              <a:rPr lang="zh-CN" altLang="en-US" b="1" dirty="0" smtClean="0">
                <a:solidFill>
                  <a:srgbClr val="FF3300"/>
                </a:solidFill>
                <a:latin typeface="Tahoma" pitchFamily="34" charset="0"/>
              </a:rPr>
              <a:t>对象成员</a:t>
            </a:r>
            <a:r>
              <a:rPr lang="en-US" altLang="zh-CN" b="1" dirty="0" smtClean="0">
                <a:solidFill>
                  <a:srgbClr val="FF3300"/>
                </a:solidFill>
                <a:latin typeface="Tahoma" pitchFamily="34" charset="0"/>
              </a:rPr>
              <a:t>n(</a:t>
            </a:r>
            <a:r>
              <a:rPr lang="zh-CN" altLang="en-US" b="1" dirty="0" smtClean="0">
                <a:solidFill>
                  <a:srgbClr val="FF3300"/>
                </a:solidFill>
                <a:latin typeface="Tahoma" pitchFamily="34" charset="0"/>
              </a:rPr>
              <a:t>参数名表</a:t>
            </a:r>
            <a:r>
              <a:rPr lang="en-US" altLang="zh-CN" b="1" dirty="0" smtClean="0">
                <a:solidFill>
                  <a:srgbClr val="FF3300"/>
                </a:solidFill>
                <a:latin typeface="Tahoma" pitchFamily="34" charset="0"/>
              </a:rPr>
              <a:t>n){……}</a:t>
            </a:r>
            <a:endParaRPr kumimoji="1" lang="en-US" altLang="zh-CN" b="1" dirty="0" smtClean="0">
              <a:solidFill>
                <a:srgbClr val="0000CC"/>
              </a:solidFill>
            </a:endParaRPr>
          </a:p>
          <a:p>
            <a:r>
              <a:rPr kumimoji="1" lang="zh-CN" altLang="en-US" b="1" dirty="0" smtClean="0"/>
              <a:t>含对象成员的类对象的初始化时，</a:t>
            </a:r>
            <a:r>
              <a:rPr kumimoji="1" lang="zh-CN" altLang="en-US" b="1" dirty="0" smtClean="0">
                <a:solidFill>
                  <a:srgbClr val="FF3300"/>
                </a:solidFill>
              </a:rPr>
              <a:t>首先依次自动调用各成员对象的构造函数，再执行该类对象自己的构造函数的函数体部分</a:t>
            </a:r>
            <a:r>
              <a:rPr kumimoji="1" lang="zh-CN" altLang="en-US" b="1" dirty="0" smtClean="0"/>
              <a:t>。</a:t>
            </a:r>
            <a:endParaRPr kumimoji="1" lang="en-US" altLang="zh-CN" b="1" dirty="0" smtClean="0"/>
          </a:p>
          <a:p>
            <a:r>
              <a:rPr kumimoji="1" lang="zh-CN" altLang="en-US" b="1" dirty="0" smtClean="0"/>
              <a:t>各成员对象的构造函数调用的次序与类定义中说明的顺序一致，而与它们在构造函数成员初始化列表中的顺序无关。</a:t>
            </a:r>
            <a:endParaRPr lang="zh-CN" altLang="en-US" b="1" dirty="0"/>
          </a:p>
        </p:txBody>
      </p:sp>
    </p:spTree>
    <p:extLst>
      <p:ext uri="{BB962C8B-B14F-4D97-AF65-F5344CB8AC3E}">
        <p14:creationId xmlns:p14="http://schemas.microsoft.com/office/powerpoint/2010/main" val="406070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含对象成员的析构函数</a:t>
            </a:r>
            <a:endParaRPr lang="zh-CN" altLang="en-US" dirty="0"/>
          </a:p>
        </p:txBody>
      </p:sp>
      <p:sp>
        <p:nvSpPr>
          <p:cNvPr id="3" name="内容占位符 2"/>
          <p:cNvSpPr>
            <a:spLocks noGrp="1"/>
          </p:cNvSpPr>
          <p:nvPr>
            <p:ph idx="1"/>
          </p:nvPr>
        </p:nvSpPr>
        <p:spPr/>
        <p:txBody>
          <a:bodyPr/>
          <a:lstStyle/>
          <a:p>
            <a:r>
              <a:rPr lang="zh-CN" altLang="en-US" b="1" dirty="0" smtClean="0"/>
              <a:t>因为析构函数没有参数，所以包含成员对象的类的析构函数形式上并无特殊之处。</a:t>
            </a:r>
            <a:endParaRPr lang="en-US" altLang="zh-CN" b="1" dirty="0" smtClean="0"/>
          </a:p>
          <a:p>
            <a:r>
              <a:rPr lang="zh-CN" altLang="en-US" b="1" dirty="0" smtClean="0"/>
              <a:t>撤销该类对象时，会首先调用自己的析构函数，再调用成员对象的析构函数，调用次序与初始化时的次序相反。</a:t>
            </a:r>
            <a:endParaRPr lang="zh-CN" altLang="en-US" dirty="0"/>
          </a:p>
        </p:txBody>
      </p:sp>
    </p:spTree>
    <p:extLst>
      <p:ext uri="{BB962C8B-B14F-4D97-AF65-F5344CB8AC3E}">
        <p14:creationId xmlns:p14="http://schemas.microsoft.com/office/powerpoint/2010/main" val="122737265"/>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附：在实际工程当中引入类</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如果类的规模较大，可将类的声明和实现从主文件当中独立出来，并分别用</a:t>
            </a:r>
            <a:r>
              <a:rPr kumimoji="1" lang="en-US" altLang="zh-CN" dirty="0" smtClean="0"/>
              <a:t>.h</a:t>
            </a:r>
            <a:r>
              <a:rPr kumimoji="1" lang="zh-CN" altLang="en-US" dirty="0" smtClean="0"/>
              <a:t>和</a:t>
            </a:r>
            <a:r>
              <a:rPr kumimoji="1" lang="en-US" altLang="zh-CN" dirty="0" smtClean="0"/>
              <a:t>.</a:t>
            </a:r>
            <a:r>
              <a:rPr kumimoji="1" lang="en-US" altLang="zh-CN" dirty="0" err="1" smtClean="0"/>
              <a:t>cpp</a:t>
            </a:r>
            <a:r>
              <a:rPr kumimoji="1" lang="zh-CN" altLang="en-US" dirty="0" smtClean="0"/>
              <a:t>格式保存，且文件名必须保持一致。</a:t>
            </a:r>
            <a:endParaRPr kumimoji="1" lang="en-US" altLang="zh-CN" dirty="0" smtClean="0"/>
          </a:p>
          <a:p>
            <a:r>
              <a:rPr kumimoji="1" lang="zh-CN" altLang="en-US" dirty="0" smtClean="0"/>
              <a:t>类的头文件内容是数据成员定义和函数成员的声明；实现文件的内容是函数定义的具体实现，编写时需要包含头文件。</a:t>
            </a:r>
            <a:endParaRPr kumimoji="1" lang="en-US" altLang="zh-CN" dirty="0" smtClean="0"/>
          </a:p>
          <a:p>
            <a:r>
              <a:rPr kumimoji="1" lang="zh-CN" altLang="en-US" dirty="0" smtClean="0"/>
              <a:t>要使用这样的类，将两个文件加入工程之后，再在主文件当中包含其头文件即可。为了避免头文件被多次包含，使用条件编译方法。</a:t>
            </a:r>
            <a:endParaRPr kumimoji="1" lang="zh-CN" altLang="en-US" dirty="0"/>
          </a:p>
        </p:txBody>
      </p:sp>
    </p:spTree>
    <p:extLst>
      <p:ext uri="{BB962C8B-B14F-4D97-AF65-F5344CB8AC3E}">
        <p14:creationId xmlns:p14="http://schemas.microsoft.com/office/powerpoint/2010/main" val="12609117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solidFill>
                  <a:srgbClr val="FF0066"/>
                </a:solidFill>
              </a:rPr>
              <a:t>对象</a:t>
            </a:r>
            <a:r>
              <a:rPr lang="en-US" altLang="zh-CN" dirty="0" smtClean="0"/>
              <a:t>(object)</a:t>
            </a:r>
            <a:r>
              <a:rPr lang="zh-CN" altLang="en-US" dirty="0" smtClean="0"/>
              <a:t>是客观世界某一类事物的实例</a:t>
            </a:r>
            <a:r>
              <a:rPr lang="en-US" altLang="zh-CN" dirty="0" smtClean="0"/>
              <a:t>(instance)</a:t>
            </a:r>
            <a:r>
              <a:rPr lang="zh-CN" altLang="en-US" dirty="0" smtClean="0"/>
              <a:t>，或者说，客观世界是由千万个对象组成的。</a:t>
            </a:r>
            <a:endParaRPr lang="en-US" altLang="zh-CN" dirty="0" smtClean="0"/>
          </a:p>
          <a:p>
            <a:r>
              <a:rPr lang="zh-CN" altLang="en-US" dirty="0" smtClean="0"/>
              <a:t>对象拥有自己的属性和行为，如电脑的各种硬件构成了电脑的静态特征，又称为属性</a:t>
            </a:r>
            <a:r>
              <a:rPr lang="en-US" altLang="zh-CN" dirty="0" smtClean="0"/>
              <a:t>(attribute)</a:t>
            </a:r>
            <a:r>
              <a:rPr lang="zh-CN" altLang="en-US" dirty="0" smtClean="0"/>
              <a:t>。同时，电脑又可以有运行软件、编辑信息等操作，这些动态特征称为行为</a:t>
            </a:r>
            <a:r>
              <a:rPr lang="en-US" altLang="zh-CN" dirty="0" smtClean="0"/>
              <a:t>(behavior)</a:t>
            </a:r>
            <a:r>
              <a:rPr lang="zh-CN" altLang="en-US" dirty="0" smtClean="0"/>
              <a:t>。</a:t>
            </a:r>
            <a:endParaRPr lang="en-US" altLang="zh-CN" dirty="0" smtClean="0"/>
          </a:p>
          <a:p>
            <a:r>
              <a:rPr lang="zh-CN" altLang="en-US" dirty="0" smtClean="0"/>
              <a:t>与传统的结构体相比，对象的意义更深刻。</a:t>
            </a:r>
            <a:endParaRPr lang="zh-CN" altLang="en-US" dirty="0"/>
          </a:p>
        </p:txBody>
      </p:sp>
    </p:spTree>
    <p:extLst>
      <p:ext uri="{BB962C8B-B14F-4D97-AF65-F5344CB8AC3E}">
        <p14:creationId xmlns:p14="http://schemas.microsoft.com/office/powerpoint/2010/main" val="1492155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条件编译</a:t>
            </a:r>
            <a:endParaRPr kumimoji="1" lang="zh-CN" altLang="en-US" dirty="0"/>
          </a:p>
        </p:txBody>
      </p:sp>
      <p:sp>
        <p:nvSpPr>
          <p:cNvPr id="3" name="内容占位符 2"/>
          <p:cNvSpPr>
            <a:spLocks noGrp="1"/>
          </p:cNvSpPr>
          <p:nvPr>
            <p:ph idx="1"/>
          </p:nvPr>
        </p:nvSpPr>
        <p:spPr/>
        <p:txBody>
          <a:bodyPr>
            <a:normAutofit lnSpcReduction="10000"/>
          </a:bodyPr>
          <a:lstStyle/>
          <a:p>
            <a:pPr>
              <a:buNone/>
            </a:pPr>
            <a:r>
              <a:rPr lang="en-US" altLang="zh-CN" b="1" dirty="0" smtClean="0"/>
              <a:t>	</a:t>
            </a:r>
            <a:r>
              <a:rPr lang="zh-CN" altLang="en-US" b="1" dirty="0" smtClean="0"/>
              <a:t>以</a:t>
            </a:r>
            <a:r>
              <a:rPr lang="zh-CN" altLang="en-US" b="1" dirty="0"/>
              <a:t>文件</a:t>
            </a:r>
            <a:r>
              <a:rPr lang="en-US" altLang="zh-CN" b="1" dirty="0" err="1"/>
              <a:t>circle.h</a:t>
            </a:r>
            <a:r>
              <a:rPr lang="zh-CN" altLang="en-US" b="1" dirty="0"/>
              <a:t>为例，加入如下三行条件编译代码。</a:t>
            </a:r>
            <a:endParaRPr lang="en-US" altLang="zh-CN" b="1" dirty="0"/>
          </a:p>
          <a:p>
            <a:pPr>
              <a:buNone/>
            </a:pPr>
            <a:r>
              <a:rPr lang="en-US" altLang="zh-CN" b="1" dirty="0"/>
              <a:t>	#</a:t>
            </a:r>
            <a:r>
              <a:rPr lang="en-US" altLang="zh-CN" b="1" dirty="0" err="1">
                <a:solidFill>
                  <a:srgbClr val="0000FF"/>
                </a:solidFill>
              </a:rPr>
              <a:t>ifndef</a:t>
            </a:r>
            <a:r>
              <a:rPr lang="en-US" altLang="zh-CN" b="1" dirty="0"/>
              <a:t> </a:t>
            </a:r>
            <a:r>
              <a:rPr lang="en-US" altLang="zh-CN" b="1" dirty="0" smtClean="0"/>
              <a:t>CIRCLE_H__ //</a:t>
            </a:r>
            <a:r>
              <a:rPr lang="zh-CN" altLang="en-US" b="1" dirty="0" smtClean="0"/>
              <a:t>特定格式的宏名</a:t>
            </a:r>
            <a:endParaRPr lang="en-US" altLang="zh-CN" b="1" dirty="0"/>
          </a:p>
          <a:p>
            <a:pPr>
              <a:buNone/>
            </a:pPr>
            <a:r>
              <a:rPr lang="en-US" altLang="zh-CN" b="1" dirty="0"/>
              <a:t>	#</a:t>
            </a:r>
            <a:r>
              <a:rPr lang="en-US" altLang="zh-CN" sz="2900" b="1" dirty="0">
                <a:solidFill>
                  <a:srgbClr val="0000FF"/>
                </a:solidFill>
              </a:rPr>
              <a:t>define</a:t>
            </a:r>
            <a:r>
              <a:rPr lang="en-US" altLang="zh-CN" b="1" dirty="0"/>
              <a:t> CIRCLE_H__</a:t>
            </a:r>
          </a:p>
          <a:p>
            <a:pPr>
              <a:buNone/>
            </a:pPr>
            <a:r>
              <a:rPr lang="en-US" altLang="zh-CN" b="1" dirty="0"/>
              <a:t>	//</a:t>
            </a:r>
            <a:r>
              <a:rPr lang="zh-CN" altLang="en-US" b="1" dirty="0"/>
              <a:t>在这里添加实际代码</a:t>
            </a:r>
            <a:endParaRPr lang="en-US" altLang="zh-CN" b="1" dirty="0"/>
          </a:p>
          <a:p>
            <a:pPr>
              <a:buNone/>
            </a:pPr>
            <a:r>
              <a:rPr lang="en-US" altLang="zh-CN" b="1" dirty="0"/>
              <a:t>	#</a:t>
            </a:r>
            <a:r>
              <a:rPr lang="en-US" altLang="zh-CN" b="1" dirty="0" err="1" smtClean="0">
                <a:solidFill>
                  <a:srgbClr val="0000FF"/>
                </a:solidFill>
              </a:rPr>
              <a:t>endif</a:t>
            </a:r>
            <a:endParaRPr lang="en-US" altLang="zh-CN" b="1" dirty="0" smtClean="0">
              <a:solidFill>
                <a:srgbClr val="0000FF"/>
              </a:solidFill>
            </a:endParaRPr>
          </a:p>
          <a:p>
            <a:pPr>
              <a:buNone/>
            </a:pPr>
            <a:r>
              <a:rPr lang="en-US" altLang="zh-CN" b="1" dirty="0"/>
              <a:t>	</a:t>
            </a:r>
            <a:r>
              <a:rPr lang="zh-CN" altLang="en-US" b="1" dirty="0" smtClean="0"/>
              <a:t>该文件第一次被包含时，宏定义被创建；如果重复包含，因为该宏已经被定义过了，则实际代码不会被执行。</a:t>
            </a:r>
            <a:endParaRPr kumimoji="1" lang="zh-CN" altLang="en-US" dirty="0"/>
          </a:p>
          <a:p>
            <a:pPr>
              <a:buNone/>
            </a:pPr>
            <a:endParaRPr kumimoji="1" lang="zh-CN" altLang="en-US" dirty="0"/>
          </a:p>
        </p:txBody>
      </p:sp>
    </p:spTree>
    <p:extLst>
      <p:ext uri="{BB962C8B-B14F-4D97-AF65-F5344CB8AC3E}">
        <p14:creationId xmlns:p14="http://schemas.microsoft.com/office/powerpoint/2010/main" val="77490154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例：圆柱类</a:t>
            </a:r>
            <a:r>
              <a:rPr lang="en-US" altLang="zh-CN" dirty="0" smtClean="0"/>
              <a:t>cylinder</a:t>
            </a:r>
            <a:r>
              <a:rPr lang="zh-CN" altLang="en-US" dirty="0" smtClean="0"/>
              <a:t>声明</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b="1" dirty="0" smtClean="0"/>
              <a:t>	#</a:t>
            </a:r>
            <a:r>
              <a:rPr lang="en-US" altLang="zh-CN" b="1" dirty="0" smtClean="0">
                <a:solidFill>
                  <a:srgbClr val="0000FF"/>
                </a:solidFill>
              </a:rPr>
              <a:t>ifndef</a:t>
            </a:r>
            <a:r>
              <a:rPr lang="en-US" altLang="zh-CN" b="1" dirty="0" smtClean="0"/>
              <a:t> CYLINDER_H__  //</a:t>
            </a:r>
            <a:r>
              <a:rPr lang="zh-CN" altLang="en-US" b="1" dirty="0" smtClean="0"/>
              <a:t>条件编译语句 防止重复包含</a:t>
            </a:r>
            <a:endParaRPr lang="en-US" altLang="zh-CN" b="1" dirty="0" smtClean="0"/>
          </a:p>
          <a:p>
            <a:pPr>
              <a:buNone/>
            </a:pPr>
            <a:r>
              <a:rPr lang="en-US" altLang="zh-CN" b="1" dirty="0" smtClean="0"/>
              <a:t>	#</a:t>
            </a:r>
            <a:r>
              <a:rPr lang="en-US" altLang="zh-CN" sz="2900" b="1" dirty="0" smtClean="0">
                <a:solidFill>
                  <a:srgbClr val="0000FF"/>
                </a:solidFill>
              </a:rPr>
              <a:t>define</a:t>
            </a:r>
            <a:r>
              <a:rPr lang="en-US" altLang="zh-CN" b="1" dirty="0" smtClean="0"/>
              <a:t> CYLINDER_H__</a:t>
            </a:r>
          </a:p>
          <a:p>
            <a:pPr>
              <a:buNone/>
            </a:pPr>
            <a:r>
              <a:rPr lang="en-US" altLang="zh-CN" b="1" dirty="0" smtClean="0"/>
              <a:t>	#</a:t>
            </a:r>
            <a:r>
              <a:rPr lang="en-US" altLang="zh-CN" sz="2900" b="1" dirty="0" smtClean="0">
                <a:solidFill>
                  <a:srgbClr val="0000FF"/>
                </a:solidFill>
              </a:rPr>
              <a:t>include</a:t>
            </a:r>
            <a:r>
              <a:rPr lang="en-US" altLang="zh-CN" b="1" dirty="0" smtClean="0"/>
              <a:t> "</a:t>
            </a:r>
            <a:r>
              <a:rPr lang="en-US" altLang="zh-CN" b="1" dirty="0" err="1" smtClean="0"/>
              <a:t>circle.h</a:t>
            </a:r>
            <a:r>
              <a:rPr lang="en-US" altLang="zh-CN" b="1" dirty="0" smtClean="0"/>
              <a:t>"</a:t>
            </a:r>
          </a:p>
          <a:p>
            <a:pPr>
              <a:buNone/>
            </a:pPr>
            <a:r>
              <a:rPr lang="en-US" altLang="zh-CN" b="1" dirty="0" smtClean="0"/>
              <a:t>	</a:t>
            </a:r>
            <a:r>
              <a:rPr lang="en-US" altLang="zh-CN" sz="2900" b="1" dirty="0" smtClean="0">
                <a:solidFill>
                  <a:srgbClr val="0000FF"/>
                </a:solidFill>
              </a:rPr>
              <a:t>class</a:t>
            </a:r>
            <a:r>
              <a:rPr lang="en-US" altLang="zh-CN" b="1" dirty="0" smtClean="0"/>
              <a:t> cylinder	{</a:t>
            </a:r>
          </a:p>
          <a:p>
            <a:pPr>
              <a:buNone/>
            </a:pPr>
            <a:r>
              <a:rPr lang="en-US" altLang="zh-CN" b="1" dirty="0" smtClean="0"/>
              <a:t>	</a:t>
            </a:r>
            <a:r>
              <a:rPr lang="en-US" altLang="zh-CN" sz="2900" b="1" dirty="0" smtClean="0">
                <a:solidFill>
                  <a:srgbClr val="0000FF"/>
                </a:solidFill>
              </a:rPr>
              <a:t>private</a:t>
            </a:r>
            <a:r>
              <a:rPr lang="en-US" altLang="zh-CN" b="1" dirty="0" smtClean="0"/>
              <a:t>:</a:t>
            </a:r>
          </a:p>
          <a:p>
            <a:pPr>
              <a:buNone/>
            </a:pPr>
            <a:r>
              <a:rPr lang="en-US" altLang="zh-CN" b="1" dirty="0" smtClean="0"/>
              <a:t>			</a:t>
            </a:r>
            <a:r>
              <a:rPr lang="en-US" altLang="zh-CN" sz="2900" b="1" dirty="0" smtClean="0">
                <a:solidFill>
                  <a:srgbClr val="0000FF"/>
                </a:solidFill>
              </a:rPr>
              <a:t>double</a:t>
            </a:r>
            <a:r>
              <a:rPr lang="en-US" altLang="zh-CN" b="1" dirty="0" smtClean="0"/>
              <a:t> h;   </a:t>
            </a:r>
            <a:r>
              <a:rPr lang="en-US" altLang="zh-CN" sz="2900" b="1" dirty="0" smtClean="0">
                <a:solidFill>
                  <a:srgbClr val="0000FF"/>
                </a:solidFill>
              </a:rPr>
              <a:t>circle</a:t>
            </a:r>
            <a:r>
              <a:rPr lang="en-US" altLang="zh-CN" b="1" dirty="0" smtClean="0"/>
              <a:t> c;</a:t>
            </a:r>
          </a:p>
          <a:p>
            <a:pPr>
              <a:buNone/>
            </a:pPr>
            <a:r>
              <a:rPr lang="en-US" altLang="zh-CN" b="1" dirty="0" smtClean="0"/>
              <a:t>	</a:t>
            </a:r>
            <a:r>
              <a:rPr lang="en-US" altLang="zh-CN" sz="2900" b="1" dirty="0" smtClean="0">
                <a:solidFill>
                  <a:srgbClr val="0000FF"/>
                </a:solidFill>
              </a:rPr>
              <a:t>public</a:t>
            </a:r>
            <a:r>
              <a:rPr lang="en-US" altLang="zh-CN" b="1" dirty="0" smtClean="0"/>
              <a:t>:</a:t>
            </a:r>
          </a:p>
          <a:p>
            <a:pPr>
              <a:buNone/>
            </a:pPr>
            <a:r>
              <a:rPr lang="en-US" altLang="zh-CN" b="1" dirty="0" smtClean="0"/>
              <a:t>			cylinder(</a:t>
            </a:r>
            <a:r>
              <a:rPr lang="en-US" altLang="zh-CN" sz="2900" b="1" dirty="0" smtClean="0">
                <a:solidFill>
                  <a:srgbClr val="0000FF"/>
                </a:solidFill>
              </a:rPr>
              <a:t>double</a:t>
            </a:r>
            <a:r>
              <a:rPr lang="en-US" altLang="zh-CN" b="1" dirty="0" smtClean="0"/>
              <a:t> H = 0,</a:t>
            </a:r>
            <a:r>
              <a:rPr lang="en-US" altLang="zh-CN" sz="2900" b="1" dirty="0" smtClean="0">
                <a:solidFill>
                  <a:srgbClr val="0000FF"/>
                </a:solidFill>
              </a:rPr>
              <a:t>double</a:t>
            </a:r>
            <a:r>
              <a:rPr lang="en-US" altLang="zh-CN" b="1" dirty="0" smtClean="0"/>
              <a:t> R = 0);</a:t>
            </a:r>
          </a:p>
          <a:p>
            <a:pPr>
              <a:buNone/>
            </a:pPr>
            <a:r>
              <a:rPr lang="en-US" altLang="zh-CN" b="1" dirty="0" smtClean="0"/>
              <a:t>			~cylinder();</a:t>
            </a:r>
          </a:p>
          <a:p>
            <a:pPr>
              <a:buNone/>
            </a:pPr>
            <a:r>
              <a:rPr lang="en-US" altLang="zh-CN" b="1" dirty="0" smtClean="0"/>
              <a:t>			</a:t>
            </a:r>
            <a:r>
              <a:rPr lang="en-US" altLang="zh-CN" sz="2900" b="1" dirty="0" smtClean="0">
                <a:solidFill>
                  <a:srgbClr val="0000FF"/>
                </a:solidFill>
              </a:rPr>
              <a:t>void</a:t>
            </a:r>
            <a:r>
              <a:rPr lang="en-US" altLang="zh-CN" b="1" dirty="0" smtClean="0"/>
              <a:t> print();  //</a:t>
            </a:r>
            <a:r>
              <a:rPr lang="zh-CN" altLang="en-US" b="1" dirty="0" smtClean="0"/>
              <a:t>这里省略了设置和读取的函数</a:t>
            </a:r>
            <a:endParaRPr lang="en-US" altLang="zh-CN" b="1" dirty="0" smtClean="0"/>
          </a:p>
          <a:p>
            <a:pPr>
              <a:buNone/>
            </a:pPr>
            <a:r>
              <a:rPr lang="en-US" altLang="zh-CN" b="1" dirty="0" smtClean="0"/>
              <a:t>	};</a:t>
            </a:r>
          </a:p>
          <a:p>
            <a:pPr>
              <a:buNone/>
            </a:pPr>
            <a:r>
              <a:rPr lang="en-US" altLang="zh-CN" b="1" dirty="0" smtClean="0"/>
              <a:t>	#</a:t>
            </a:r>
            <a:r>
              <a:rPr lang="en-US" altLang="zh-CN" sz="2900" b="1" dirty="0" err="1" smtClean="0">
                <a:solidFill>
                  <a:srgbClr val="0000FF"/>
                </a:solidFill>
              </a:rPr>
              <a:t>endif</a:t>
            </a:r>
            <a:endParaRPr lang="zh-CN" altLang="en-US" sz="2900" b="1" dirty="0" smtClean="0">
              <a:solidFill>
                <a:srgbClr val="0000FF"/>
              </a:solidFill>
            </a:endParaRPr>
          </a:p>
        </p:txBody>
      </p:sp>
    </p:spTree>
    <p:extLst>
      <p:ext uri="{BB962C8B-B14F-4D97-AF65-F5344CB8AC3E}">
        <p14:creationId xmlns:p14="http://schemas.microsoft.com/office/powerpoint/2010/main" val="1429498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blinds(horizontal)">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a:t>
            </a:r>
            <a:r>
              <a:rPr lang="zh-CN" altLang="en-US" dirty="0" smtClean="0"/>
              <a:t>声明</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b="1" dirty="0" smtClean="0"/>
              <a:t>	#</a:t>
            </a:r>
            <a:r>
              <a:rPr lang="en-US" altLang="zh-CN" b="1" dirty="0" smtClean="0">
                <a:solidFill>
                  <a:srgbClr val="0000FF"/>
                </a:solidFill>
              </a:rPr>
              <a:t>ifndef</a:t>
            </a:r>
            <a:r>
              <a:rPr lang="en-US" altLang="zh-CN" b="1" dirty="0" smtClean="0"/>
              <a:t> CIRCLE_H__</a:t>
            </a:r>
          </a:p>
          <a:p>
            <a:pPr>
              <a:buNone/>
            </a:pPr>
            <a:r>
              <a:rPr lang="en-US" altLang="zh-CN" b="1" dirty="0" smtClean="0"/>
              <a:t>	#</a:t>
            </a:r>
            <a:r>
              <a:rPr lang="en-US" altLang="zh-CN" sz="2900" b="1" dirty="0" smtClean="0">
                <a:solidFill>
                  <a:srgbClr val="0000FF"/>
                </a:solidFill>
              </a:rPr>
              <a:t>define</a:t>
            </a:r>
            <a:r>
              <a:rPr lang="en-US" altLang="zh-CN" b="1" dirty="0" smtClean="0"/>
              <a:t> CIRCLE_H__</a:t>
            </a:r>
          </a:p>
          <a:p>
            <a:pPr>
              <a:buNone/>
            </a:pPr>
            <a:r>
              <a:rPr lang="en-US" altLang="zh-CN" b="1" dirty="0" smtClean="0"/>
              <a:t>	</a:t>
            </a:r>
            <a:r>
              <a:rPr lang="en-US" altLang="zh-CN" sz="2900" b="1" dirty="0" smtClean="0">
                <a:solidFill>
                  <a:srgbClr val="0000FF"/>
                </a:solidFill>
              </a:rPr>
              <a:t>class</a:t>
            </a:r>
            <a:r>
              <a:rPr lang="en-US" altLang="zh-CN" b="1" dirty="0" smtClean="0"/>
              <a:t> circle{</a:t>
            </a:r>
          </a:p>
          <a:p>
            <a:pPr>
              <a:buNone/>
            </a:pPr>
            <a:r>
              <a:rPr lang="en-US" altLang="zh-CN" b="1" dirty="0" smtClean="0"/>
              <a:t>	</a:t>
            </a:r>
            <a:r>
              <a:rPr lang="en-US" altLang="zh-CN" sz="2900" b="1" dirty="0" smtClean="0">
                <a:solidFill>
                  <a:srgbClr val="0000FF"/>
                </a:solidFill>
              </a:rPr>
              <a:t>private</a:t>
            </a:r>
            <a:r>
              <a:rPr lang="en-US" altLang="zh-CN" b="1" dirty="0" smtClean="0"/>
              <a:t>:	</a:t>
            </a:r>
            <a:r>
              <a:rPr lang="en-US" altLang="zh-CN" sz="2900" b="1" dirty="0" smtClean="0">
                <a:solidFill>
                  <a:srgbClr val="0000FF"/>
                </a:solidFill>
              </a:rPr>
              <a:t>double</a:t>
            </a:r>
            <a:r>
              <a:rPr lang="en-US" altLang="zh-CN" b="1" dirty="0" smtClean="0"/>
              <a:t> r;</a:t>
            </a:r>
          </a:p>
          <a:p>
            <a:pPr>
              <a:buNone/>
            </a:pPr>
            <a:r>
              <a:rPr lang="en-US" altLang="zh-CN" b="1" dirty="0" smtClean="0"/>
              <a:t>	</a:t>
            </a:r>
            <a:r>
              <a:rPr lang="en-US" altLang="zh-CN" sz="2900" b="1" dirty="0" smtClean="0">
                <a:solidFill>
                  <a:srgbClr val="0000FF"/>
                </a:solidFill>
              </a:rPr>
              <a:t>public</a:t>
            </a:r>
            <a:r>
              <a:rPr lang="en-US" altLang="zh-CN" b="1" dirty="0" smtClean="0"/>
              <a:t>:</a:t>
            </a:r>
          </a:p>
          <a:p>
            <a:pPr>
              <a:buNone/>
            </a:pPr>
            <a:r>
              <a:rPr lang="en-US" altLang="zh-CN" b="1" dirty="0" smtClean="0"/>
              <a:t>	circle(</a:t>
            </a:r>
            <a:r>
              <a:rPr lang="en-US" altLang="zh-CN" sz="2900" b="1" dirty="0" smtClean="0">
                <a:solidFill>
                  <a:srgbClr val="0000FF"/>
                </a:solidFill>
              </a:rPr>
              <a:t>double</a:t>
            </a:r>
            <a:r>
              <a:rPr lang="en-US" altLang="zh-CN" b="1" dirty="0" smtClean="0"/>
              <a:t> R = 0);	~circle();</a:t>
            </a:r>
          </a:p>
          <a:p>
            <a:pPr>
              <a:buNone/>
            </a:pPr>
            <a:r>
              <a:rPr lang="en-US" altLang="zh-CN" b="1" dirty="0" smtClean="0"/>
              <a:t>	circle(circle &amp;c);	</a:t>
            </a:r>
            <a:r>
              <a:rPr lang="en-US" altLang="zh-CN" sz="2900" b="1" dirty="0" smtClean="0">
                <a:solidFill>
                  <a:srgbClr val="0000FF"/>
                </a:solidFill>
              </a:rPr>
              <a:t>void</a:t>
            </a:r>
            <a:r>
              <a:rPr lang="en-US" altLang="zh-CN" b="1" dirty="0" smtClean="0"/>
              <a:t> </a:t>
            </a:r>
            <a:r>
              <a:rPr lang="en-US" altLang="zh-CN" b="1" dirty="0" err="1" smtClean="0"/>
              <a:t>setr</a:t>
            </a:r>
            <a:r>
              <a:rPr lang="en-US" altLang="zh-CN" b="1" dirty="0" smtClean="0"/>
              <a:t>(</a:t>
            </a:r>
            <a:r>
              <a:rPr lang="en-US" altLang="zh-CN" sz="2900" b="1" dirty="0" smtClean="0">
                <a:solidFill>
                  <a:srgbClr val="0000FF"/>
                </a:solidFill>
              </a:rPr>
              <a:t>double</a:t>
            </a:r>
            <a:r>
              <a:rPr lang="en-US" altLang="zh-CN" b="1" dirty="0" smtClean="0"/>
              <a:t> R);</a:t>
            </a:r>
          </a:p>
          <a:p>
            <a:pPr>
              <a:buNone/>
            </a:pPr>
            <a:r>
              <a:rPr lang="en-US" altLang="zh-CN" b="1" dirty="0" smtClean="0"/>
              <a:t>	</a:t>
            </a:r>
            <a:r>
              <a:rPr lang="en-US" altLang="zh-CN" sz="2900" b="1" dirty="0" smtClean="0">
                <a:solidFill>
                  <a:srgbClr val="0000FF"/>
                </a:solidFill>
              </a:rPr>
              <a:t>double</a:t>
            </a:r>
            <a:r>
              <a:rPr lang="en-US" altLang="zh-CN" b="1" dirty="0" smtClean="0"/>
              <a:t> </a:t>
            </a:r>
            <a:r>
              <a:rPr lang="en-US" altLang="zh-CN" b="1" dirty="0" err="1" smtClean="0"/>
              <a:t>getr</a:t>
            </a:r>
            <a:r>
              <a:rPr lang="en-US" altLang="zh-CN" b="1" dirty="0" smtClean="0"/>
              <a:t>();</a:t>
            </a:r>
          </a:p>
          <a:p>
            <a:pPr>
              <a:buNone/>
            </a:pPr>
            <a:r>
              <a:rPr lang="en-US" altLang="zh-CN" b="1" dirty="0" smtClean="0"/>
              <a:t>	</a:t>
            </a:r>
            <a:r>
              <a:rPr lang="en-US" altLang="zh-CN" sz="2900" b="1" dirty="0" smtClean="0">
                <a:solidFill>
                  <a:srgbClr val="0000FF"/>
                </a:solidFill>
              </a:rPr>
              <a:t>void</a:t>
            </a:r>
            <a:r>
              <a:rPr lang="en-US" altLang="zh-CN" b="1" dirty="0" smtClean="0"/>
              <a:t> print();</a:t>
            </a:r>
          </a:p>
          <a:p>
            <a:pPr>
              <a:buNone/>
            </a:pPr>
            <a:r>
              <a:rPr lang="en-US" altLang="zh-CN" b="1" dirty="0" smtClean="0"/>
              <a:t>	};</a:t>
            </a:r>
          </a:p>
          <a:p>
            <a:pPr>
              <a:buNone/>
            </a:pPr>
            <a:r>
              <a:rPr lang="en-US" altLang="zh-CN" b="1" dirty="0" smtClean="0"/>
              <a:t>	#</a:t>
            </a:r>
            <a:r>
              <a:rPr lang="en-US" altLang="zh-CN" b="1" dirty="0" err="1" smtClean="0"/>
              <a:t>endif</a:t>
            </a:r>
            <a:endParaRPr lang="zh-CN" altLang="en-US" b="1" dirty="0"/>
          </a:p>
        </p:txBody>
      </p:sp>
    </p:spTree>
    <p:extLst>
      <p:ext uri="{BB962C8B-B14F-4D97-AF65-F5344CB8AC3E}">
        <p14:creationId xmlns:p14="http://schemas.microsoft.com/office/powerpoint/2010/main" val="1683999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例：圆柱类</a:t>
            </a:r>
            <a:r>
              <a:rPr lang="en-US" altLang="zh-CN" dirty="0" smtClean="0"/>
              <a:t>cylinder</a:t>
            </a:r>
            <a:r>
              <a:rPr lang="zh-CN" altLang="en-US" dirty="0" smtClean="0"/>
              <a:t>实现</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pPr>
              <a:buNone/>
            </a:pPr>
            <a:r>
              <a:rPr lang="en-US" altLang="zh-CN" sz="2400" b="1" dirty="0" smtClean="0"/>
              <a:t>	#</a:t>
            </a:r>
            <a:r>
              <a:rPr lang="en-US" altLang="zh-CN" sz="2400" b="1" dirty="0" smtClean="0">
                <a:solidFill>
                  <a:srgbClr val="0000FF"/>
                </a:solidFill>
              </a:rPr>
              <a:t>include</a:t>
            </a:r>
            <a:r>
              <a:rPr lang="en-US" altLang="zh-CN" sz="2400" b="1" dirty="0" smtClean="0"/>
              <a:t> &lt;</a:t>
            </a:r>
            <a:r>
              <a:rPr lang="en-US" altLang="zh-CN" sz="2400" b="1" dirty="0" err="1" smtClean="0"/>
              <a:t>iostream</a:t>
            </a:r>
            <a:r>
              <a:rPr lang="en-US" altLang="zh-CN" sz="2400" b="1" dirty="0" smtClean="0"/>
              <a:t>&gt;</a:t>
            </a:r>
          </a:p>
          <a:p>
            <a:pPr>
              <a:buNone/>
            </a:pPr>
            <a:r>
              <a:rPr lang="en-US" altLang="zh-CN" sz="2400" b="1" dirty="0" smtClean="0"/>
              <a:t>	#</a:t>
            </a:r>
            <a:r>
              <a:rPr lang="en-US" altLang="zh-CN" sz="2400" b="1" dirty="0" smtClean="0">
                <a:solidFill>
                  <a:srgbClr val="0000FF"/>
                </a:solidFill>
              </a:rPr>
              <a:t>include</a:t>
            </a:r>
            <a:r>
              <a:rPr lang="en-US" altLang="zh-CN" sz="2400" b="1" dirty="0" smtClean="0"/>
              <a:t> "</a:t>
            </a:r>
            <a:r>
              <a:rPr lang="en-US" altLang="zh-CN" sz="2400" b="1" dirty="0" err="1" smtClean="0"/>
              <a:t>cylinder.h</a:t>
            </a:r>
            <a:r>
              <a:rPr lang="en-US" altLang="zh-CN" sz="2400" b="1" dirty="0" smtClean="0"/>
              <a:t>"</a:t>
            </a:r>
          </a:p>
          <a:p>
            <a:pPr>
              <a:buNone/>
            </a:pPr>
            <a:r>
              <a:rPr lang="en-US" altLang="zh-CN" sz="2400" b="1" dirty="0" smtClean="0"/>
              <a:t>	</a:t>
            </a:r>
            <a:r>
              <a:rPr lang="en-US" altLang="zh-CN" sz="2400" b="1" dirty="0" smtClean="0">
                <a:solidFill>
                  <a:srgbClr val="0000FF"/>
                </a:solidFill>
              </a:rPr>
              <a:t>using namespace </a:t>
            </a:r>
            <a:r>
              <a:rPr lang="en-US" altLang="zh-CN" sz="2400" b="1" dirty="0" smtClean="0"/>
              <a:t>std;</a:t>
            </a:r>
          </a:p>
          <a:p>
            <a:pPr>
              <a:buNone/>
            </a:pPr>
            <a:r>
              <a:rPr lang="pt-BR" altLang="zh-CN" sz="2400" b="1" dirty="0" smtClean="0"/>
              <a:t>	cylinder::cylinder(</a:t>
            </a:r>
            <a:r>
              <a:rPr lang="pt-BR" altLang="zh-CN" sz="2400" b="1" dirty="0" smtClean="0">
                <a:solidFill>
                  <a:srgbClr val="0000FF"/>
                </a:solidFill>
              </a:rPr>
              <a:t>double</a:t>
            </a:r>
            <a:r>
              <a:rPr lang="pt-BR" altLang="zh-CN" sz="2400" b="1" dirty="0" smtClean="0"/>
              <a:t> H,</a:t>
            </a:r>
            <a:r>
              <a:rPr lang="pt-BR" altLang="zh-CN" sz="2400" b="1" dirty="0" smtClean="0">
                <a:solidFill>
                  <a:srgbClr val="0000FF"/>
                </a:solidFill>
              </a:rPr>
              <a:t>double</a:t>
            </a:r>
            <a:r>
              <a:rPr lang="pt-BR" altLang="zh-CN" sz="2400" b="1" dirty="0" smtClean="0"/>
              <a:t> R):c(R)</a:t>
            </a:r>
          </a:p>
          <a:p>
            <a:pPr>
              <a:buNone/>
            </a:pPr>
            <a:r>
              <a:rPr lang="en-US" altLang="zh-CN" sz="2400" b="1" dirty="0" smtClean="0"/>
              <a:t>	{</a:t>
            </a:r>
          </a:p>
          <a:p>
            <a:pPr>
              <a:buNone/>
            </a:pPr>
            <a:r>
              <a:rPr lang="en-US" altLang="zh-CN" sz="2400" b="1" dirty="0" smtClean="0"/>
              <a:t>			h = H;</a:t>
            </a:r>
          </a:p>
          <a:p>
            <a:pPr>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圆柱的构造函数</a:t>
            </a:r>
            <a:r>
              <a:rPr lang="en-US" altLang="zh-CN" sz="2400" b="1" dirty="0" smtClean="0"/>
              <a:t>\n";</a:t>
            </a:r>
          </a:p>
          <a:p>
            <a:pPr>
              <a:buNone/>
            </a:pPr>
            <a:r>
              <a:rPr lang="en-US" altLang="zh-CN" sz="2400" b="1" dirty="0" smtClean="0"/>
              <a:t>	}  //</a:t>
            </a:r>
            <a:r>
              <a:rPr lang="zh-CN" altLang="en-US" sz="2400" b="1" dirty="0" smtClean="0"/>
              <a:t>注意冒号后面是实参</a:t>
            </a:r>
            <a:endParaRPr lang="en-US" altLang="zh-CN" sz="2400" b="1" dirty="0" smtClean="0"/>
          </a:p>
          <a:p>
            <a:endParaRPr lang="zh-CN" altLang="en-US" sz="2400" b="1" dirty="0"/>
          </a:p>
        </p:txBody>
      </p:sp>
    </p:spTree>
    <p:extLst>
      <p:ext uri="{BB962C8B-B14F-4D97-AF65-F5344CB8AC3E}">
        <p14:creationId xmlns:p14="http://schemas.microsoft.com/office/powerpoint/2010/main" val="1291873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例：圆柱类</a:t>
            </a:r>
            <a:r>
              <a:rPr lang="en-US" altLang="zh-CN" dirty="0" smtClean="0"/>
              <a:t>cylinder</a:t>
            </a:r>
            <a:r>
              <a:rPr lang="zh-CN" altLang="en-US" dirty="0" smtClean="0"/>
              <a:t>实现</a:t>
            </a:r>
            <a:r>
              <a:rPr lang="en-US" altLang="zh-CN" dirty="0" smtClean="0"/>
              <a:t>-2</a:t>
            </a:r>
            <a:endParaRPr lang="zh-CN" altLang="en-US" dirty="0"/>
          </a:p>
        </p:txBody>
      </p:sp>
      <p:sp>
        <p:nvSpPr>
          <p:cNvPr id="3" name="内容占位符 2"/>
          <p:cNvSpPr>
            <a:spLocks noGrp="1"/>
          </p:cNvSpPr>
          <p:nvPr>
            <p:ph idx="1"/>
          </p:nvPr>
        </p:nvSpPr>
        <p:spPr/>
        <p:txBody>
          <a:bodyPr>
            <a:noAutofit/>
          </a:bodyPr>
          <a:lstStyle/>
          <a:p>
            <a:pPr>
              <a:buNone/>
            </a:pPr>
            <a:r>
              <a:rPr lang="en-US" altLang="zh-CN" sz="2400" b="1" dirty="0" smtClean="0"/>
              <a:t>	cylinder::~cylinder()	{</a:t>
            </a:r>
          </a:p>
          <a:p>
            <a:pPr>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圆柱的析构函数</a:t>
            </a:r>
            <a:r>
              <a:rPr lang="en-US" altLang="zh-CN" sz="2400" b="1" dirty="0" smtClean="0"/>
              <a:t>\n“;	}</a:t>
            </a:r>
          </a:p>
          <a:p>
            <a:pPr>
              <a:buNone/>
            </a:pPr>
            <a:r>
              <a:rPr lang="en-US" altLang="zh-CN" sz="2400" b="1" dirty="0" smtClean="0"/>
              <a:t>	</a:t>
            </a:r>
            <a:r>
              <a:rPr lang="en-US" altLang="zh-CN" sz="2400" b="1" dirty="0" smtClean="0">
                <a:solidFill>
                  <a:srgbClr val="0000FF"/>
                </a:solidFill>
              </a:rPr>
              <a:t>void</a:t>
            </a:r>
            <a:r>
              <a:rPr lang="en-US" altLang="zh-CN" sz="2400" b="1" dirty="0" smtClean="0"/>
              <a:t> cylinder::print()</a:t>
            </a:r>
          </a:p>
          <a:p>
            <a:pPr>
              <a:buNone/>
            </a:pPr>
            <a:r>
              <a:rPr lang="en-US" altLang="zh-CN" sz="2400" b="1" dirty="0" smtClean="0"/>
              <a:t>	{</a:t>
            </a:r>
          </a:p>
          <a:p>
            <a:pPr>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圆柱的底面半径是：</a:t>
            </a:r>
            <a:r>
              <a:rPr lang="en-US" altLang="zh-CN" sz="2400" b="1" dirty="0" smtClean="0"/>
              <a:t>" &lt;&lt; </a:t>
            </a:r>
            <a:r>
              <a:rPr lang="en-US" altLang="zh-CN" sz="2400" b="1" dirty="0" err="1" smtClean="0"/>
              <a:t>c.getr</a:t>
            </a:r>
            <a:r>
              <a:rPr lang="en-US" altLang="zh-CN" sz="2400" b="1" dirty="0" smtClean="0"/>
              <a:t>() &lt;&lt; '\t';</a:t>
            </a:r>
          </a:p>
          <a:p>
            <a:pPr>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圆柱的高是</a:t>
            </a:r>
            <a:r>
              <a:rPr lang="en-US" altLang="zh-CN" sz="2400" b="1" dirty="0" smtClean="0"/>
              <a:t>" &lt;&lt; h &lt;&lt; </a:t>
            </a:r>
            <a:r>
              <a:rPr lang="en-US" altLang="zh-CN" sz="2400" b="1" dirty="0" err="1" smtClean="0"/>
              <a:t>endl</a:t>
            </a:r>
            <a:r>
              <a:rPr lang="en-US" altLang="zh-CN" sz="2400" b="1" dirty="0" smtClean="0"/>
              <a:t>;</a:t>
            </a:r>
          </a:p>
          <a:p>
            <a:pPr>
              <a:buNone/>
            </a:pPr>
            <a:r>
              <a:rPr lang="en-US" altLang="zh-CN" sz="2400" b="1" dirty="0" smtClean="0"/>
              <a:t>	}</a:t>
            </a:r>
          </a:p>
          <a:p>
            <a:endParaRPr lang="zh-CN" altLang="en-US" sz="2400" b="1" dirty="0"/>
          </a:p>
        </p:txBody>
      </p:sp>
    </p:spTree>
    <p:extLst>
      <p:ext uri="{BB962C8B-B14F-4D97-AF65-F5344CB8AC3E}">
        <p14:creationId xmlns:p14="http://schemas.microsoft.com/office/powerpoint/2010/main" val="1452848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a:t>
            </a:r>
            <a:r>
              <a:rPr lang="zh-CN" altLang="en-US" dirty="0" smtClean="0"/>
              <a:t>实现</a:t>
            </a:r>
            <a:r>
              <a:rPr lang="en-US" altLang="zh-CN" dirty="0" smtClean="0"/>
              <a:t>-1</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en-US" altLang="zh-CN" b="1" dirty="0" smtClean="0"/>
              <a:t>	#</a:t>
            </a:r>
            <a:r>
              <a:rPr lang="en-US" altLang="zh-CN" b="1" dirty="0" smtClean="0">
                <a:solidFill>
                  <a:srgbClr val="0000FF"/>
                </a:solidFill>
              </a:rPr>
              <a:t>include</a:t>
            </a:r>
            <a:r>
              <a:rPr lang="en-US" altLang="zh-CN" b="1" dirty="0" smtClean="0"/>
              <a:t> &lt;</a:t>
            </a:r>
            <a:r>
              <a:rPr lang="en-US" altLang="zh-CN" b="1" dirty="0" err="1" smtClean="0"/>
              <a:t>iostream</a:t>
            </a:r>
            <a:r>
              <a:rPr lang="en-US" altLang="zh-CN" b="1" dirty="0" smtClean="0"/>
              <a:t>&gt;</a:t>
            </a:r>
          </a:p>
          <a:p>
            <a:pPr>
              <a:buNone/>
            </a:pPr>
            <a:r>
              <a:rPr lang="en-US" altLang="zh-CN" b="1" dirty="0" smtClean="0"/>
              <a:t>	#</a:t>
            </a:r>
            <a:r>
              <a:rPr lang="en-US" altLang="zh-CN" sz="2900" b="1" dirty="0" smtClean="0">
                <a:solidFill>
                  <a:srgbClr val="0000FF"/>
                </a:solidFill>
              </a:rPr>
              <a:t>include</a:t>
            </a:r>
            <a:r>
              <a:rPr lang="en-US" altLang="zh-CN" b="1" dirty="0" smtClean="0"/>
              <a:t> "</a:t>
            </a:r>
            <a:r>
              <a:rPr lang="en-US" altLang="zh-CN" b="1" dirty="0" err="1" smtClean="0"/>
              <a:t>circle.h</a:t>
            </a:r>
            <a:r>
              <a:rPr lang="en-US" altLang="zh-CN" b="1" dirty="0" smtClean="0"/>
              <a:t>"</a:t>
            </a:r>
          </a:p>
          <a:p>
            <a:pPr>
              <a:buNone/>
            </a:pPr>
            <a:r>
              <a:rPr lang="en-US" altLang="zh-CN" b="1" dirty="0" smtClean="0"/>
              <a:t>	</a:t>
            </a:r>
            <a:r>
              <a:rPr lang="en-US" altLang="zh-CN" sz="2900" b="1" dirty="0" smtClean="0">
                <a:solidFill>
                  <a:srgbClr val="0000FF"/>
                </a:solidFill>
              </a:rPr>
              <a:t>using namespace </a:t>
            </a:r>
            <a:r>
              <a:rPr lang="en-US" altLang="zh-CN" b="1" dirty="0" smtClean="0"/>
              <a:t>std;</a:t>
            </a:r>
          </a:p>
          <a:p>
            <a:pPr>
              <a:buNone/>
            </a:pPr>
            <a:r>
              <a:rPr lang="en-US" altLang="zh-CN" b="1" dirty="0" smtClean="0"/>
              <a:t>	circle::circle(</a:t>
            </a:r>
            <a:r>
              <a:rPr lang="en-US" altLang="zh-CN" sz="2900" b="1" dirty="0" smtClean="0">
                <a:solidFill>
                  <a:srgbClr val="0000FF"/>
                </a:solidFill>
              </a:rPr>
              <a:t>double </a:t>
            </a:r>
            <a:r>
              <a:rPr lang="en-US" altLang="zh-CN" b="1" dirty="0" smtClean="0"/>
              <a:t>R)</a:t>
            </a:r>
          </a:p>
          <a:p>
            <a:pPr>
              <a:buNone/>
            </a:pPr>
            <a:r>
              <a:rPr lang="en-US" altLang="zh-CN" b="1" dirty="0" smtClean="0"/>
              <a:t>	{</a:t>
            </a:r>
          </a:p>
          <a:p>
            <a:pPr>
              <a:buNone/>
            </a:pPr>
            <a:r>
              <a:rPr lang="en-US" altLang="zh-CN" b="1" dirty="0" smtClean="0"/>
              <a:t>			r = R;</a:t>
            </a:r>
          </a:p>
          <a:p>
            <a:pPr>
              <a:buNone/>
            </a:pPr>
            <a:r>
              <a:rPr lang="en-US" altLang="zh-CN" b="1" dirty="0" smtClean="0"/>
              <a:t>			</a:t>
            </a:r>
            <a:r>
              <a:rPr lang="en-US" altLang="zh-CN" b="1" dirty="0" err="1" smtClean="0"/>
              <a:t>cout</a:t>
            </a:r>
            <a:r>
              <a:rPr lang="en-US" altLang="zh-CN" b="1" dirty="0" smtClean="0"/>
              <a:t> &lt;&lt; “</a:t>
            </a:r>
            <a:r>
              <a:rPr lang="zh-CN" altLang="en-US" b="1" dirty="0" smtClean="0"/>
              <a:t>圆的构造函数</a:t>
            </a:r>
            <a:r>
              <a:rPr lang="en-US" altLang="zh-CN" b="1" dirty="0" smtClean="0"/>
              <a:t>\n";</a:t>
            </a:r>
          </a:p>
          <a:p>
            <a:pPr>
              <a:buNone/>
            </a:pPr>
            <a:r>
              <a:rPr lang="en-US" altLang="zh-CN" b="1" dirty="0" smtClean="0"/>
              <a:t>	}</a:t>
            </a:r>
          </a:p>
          <a:p>
            <a:pPr>
              <a:buNone/>
            </a:pPr>
            <a:r>
              <a:rPr lang="en-US" altLang="zh-CN" b="1" dirty="0" smtClean="0"/>
              <a:t>	circle::~circle()</a:t>
            </a:r>
          </a:p>
          <a:p>
            <a:pPr>
              <a:buNone/>
            </a:pPr>
            <a:r>
              <a:rPr lang="en-US" altLang="zh-CN" b="1" dirty="0" smtClean="0"/>
              <a:t>	{</a:t>
            </a:r>
          </a:p>
          <a:p>
            <a:pPr>
              <a:buNone/>
            </a:pPr>
            <a:r>
              <a:rPr lang="en-US" altLang="zh-CN" b="1" dirty="0" smtClean="0"/>
              <a:t>			</a:t>
            </a:r>
            <a:r>
              <a:rPr lang="en-US" altLang="zh-CN" b="1" dirty="0" err="1" smtClean="0"/>
              <a:t>cout</a:t>
            </a:r>
            <a:r>
              <a:rPr lang="en-US" altLang="zh-CN" b="1" dirty="0" smtClean="0"/>
              <a:t> &lt;&lt; "</a:t>
            </a:r>
            <a:r>
              <a:rPr lang="zh-CN" altLang="en-US" b="1" dirty="0" smtClean="0"/>
              <a:t>圆的析构函数</a:t>
            </a:r>
            <a:r>
              <a:rPr lang="en-US" altLang="zh-CN" b="1" dirty="0" smtClean="0"/>
              <a:t>\n";</a:t>
            </a:r>
          </a:p>
          <a:p>
            <a:pPr>
              <a:buNone/>
            </a:pPr>
            <a:r>
              <a:rPr lang="en-US" altLang="zh-CN" b="1" dirty="0" smtClean="0"/>
              <a:t>	}</a:t>
            </a:r>
          </a:p>
          <a:p>
            <a:endParaRPr lang="zh-CN" altLang="en-US" dirty="0"/>
          </a:p>
        </p:txBody>
      </p:sp>
    </p:spTree>
    <p:extLst>
      <p:ext uri="{BB962C8B-B14F-4D97-AF65-F5344CB8AC3E}">
        <p14:creationId xmlns:p14="http://schemas.microsoft.com/office/powerpoint/2010/main" val="1132025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例：圆类</a:t>
            </a:r>
            <a:r>
              <a:rPr lang="en-US" altLang="zh-CN" dirty="0" smtClean="0"/>
              <a:t>circle</a:t>
            </a:r>
            <a:r>
              <a:rPr lang="zh-CN" altLang="en-US" dirty="0" smtClean="0"/>
              <a:t>实现</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a:buNone/>
            </a:pPr>
            <a:r>
              <a:rPr lang="en-US" altLang="zh-CN" sz="2400" b="1" dirty="0" smtClean="0"/>
              <a:t>	circle::circle(circle &amp;c){</a:t>
            </a:r>
          </a:p>
          <a:p>
            <a:pPr>
              <a:buNone/>
            </a:pPr>
            <a:r>
              <a:rPr lang="en-US" altLang="zh-CN" sz="2400" b="1" dirty="0" smtClean="0"/>
              <a:t>			r = </a:t>
            </a:r>
            <a:r>
              <a:rPr lang="en-US" altLang="zh-CN" sz="2400" b="1" dirty="0" err="1" smtClean="0"/>
              <a:t>c.r</a:t>
            </a:r>
            <a:r>
              <a:rPr lang="en-US" altLang="zh-CN" sz="2400" b="1" dirty="0" smtClean="0"/>
              <a:t>;</a:t>
            </a:r>
          </a:p>
          <a:p>
            <a:pPr>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圆的复制构造函数</a:t>
            </a:r>
            <a:r>
              <a:rPr lang="en-US" altLang="zh-CN" sz="2400" b="1" dirty="0" smtClean="0"/>
              <a:t>\n“;}</a:t>
            </a:r>
          </a:p>
          <a:p>
            <a:pPr>
              <a:buNone/>
            </a:pPr>
            <a:r>
              <a:rPr lang="en-US" altLang="zh-CN" sz="2400" b="1" dirty="0" smtClean="0"/>
              <a:t>	</a:t>
            </a:r>
            <a:r>
              <a:rPr lang="en-US" altLang="zh-CN" sz="2400" b="1" dirty="0" smtClean="0">
                <a:solidFill>
                  <a:srgbClr val="0000FF"/>
                </a:solidFill>
              </a:rPr>
              <a:t>void</a:t>
            </a:r>
            <a:r>
              <a:rPr lang="en-US" altLang="zh-CN" sz="2400" b="1" dirty="0" smtClean="0"/>
              <a:t> circle::</a:t>
            </a:r>
            <a:r>
              <a:rPr lang="en-US" altLang="zh-CN" sz="2400" b="1" dirty="0" err="1" smtClean="0"/>
              <a:t>setr</a:t>
            </a:r>
            <a:r>
              <a:rPr lang="en-US" altLang="zh-CN" sz="2400" b="1" dirty="0" smtClean="0"/>
              <a:t>(</a:t>
            </a:r>
            <a:r>
              <a:rPr lang="en-US" altLang="zh-CN" sz="2400" b="1" dirty="0" smtClean="0">
                <a:solidFill>
                  <a:srgbClr val="0000FF"/>
                </a:solidFill>
              </a:rPr>
              <a:t>double</a:t>
            </a:r>
            <a:r>
              <a:rPr lang="en-US" altLang="zh-CN" sz="2400" b="1" dirty="0" smtClean="0"/>
              <a:t> R){</a:t>
            </a:r>
          </a:p>
          <a:p>
            <a:pPr>
              <a:buNone/>
            </a:pPr>
            <a:r>
              <a:rPr lang="en-US" altLang="zh-CN" sz="2400" b="1" dirty="0" smtClean="0"/>
              <a:t>			r = R;}</a:t>
            </a:r>
          </a:p>
          <a:p>
            <a:pPr>
              <a:buNone/>
            </a:pPr>
            <a:r>
              <a:rPr lang="en-US" altLang="zh-CN" sz="2400" b="1" dirty="0" smtClean="0"/>
              <a:t>	</a:t>
            </a:r>
            <a:r>
              <a:rPr lang="en-US" altLang="zh-CN" sz="2400" b="1" dirty="0" smtClean="0">
                <a:solidFill>
                  <a:srgbClr val="0000FF"/>
                </a:solidFill>
              </a:rPr>
              <a:t>double</a:t>
            </a:r>
            <a:r>
              <a:rPr lang="en-US" altLang="zh-CN" sz="2400" b="1" dirty="0" smtClean="0"/>
              <a:t> circle::</a:t>
            </a:r>
            <a:r>
              <a:rPr lang="en-US" altLang="zh-CN" sz="2400" b="1" dirty="0" err="1" smtClean="0"/>
              <a:t>getr</a:t>
            </a:r>
            <a:r>
              <a:rPr lang="en-US" altLang="zh-CN" sz="2400" b="1" dirty="0" smtClean="0"/>
              <a:t>(){</a:t>
            </a:r>
          </a:p>
          <a:p>
            <a:pPr>
              <a:buNone/>
            </a:pPr>
            <a:r>
              <a:rPr lang="en-US" altLang="zh-CN" sz="2400" b="1" dirty="0" smtClean="0"/>
              <a:t>			</a:t>
            </a:r>
            <a:r>
              <a:rPr lang="en-US" altLang="zh-CN" sz="2400" b="1" dirty="0" smtClean="0">
                <a:solidFill>
                  <a:srgbClr val="0000FF"/>
                </a:solidFill>
              </a:rPr>
              <a:t>return</a:t>
            </a:r>
            <a:r>
              <a:rPr lang="en-US" altLang="zh-CN" sz="2400" b="1" dirty="0" smtClean="0"/>
              <a:t> r;}</a:t>
            </a:r>
          </a:p>
          <a:p>
            <a:pPr>
              <a:buNone/>
            </a:pPr>
            <a:r>
              <a:rPr lang="en-US" altLang="zh-CN" sz="2400" b="1" dirty="0" smtClean="0"/>
              <a:t>	</a:t>
            </a:r>
            <a:r>
              <a:rPr lang="en-US" altLang="zh-CN" sz="2400" b="1" dirty="0" smtClean="0">
                <a:solidFill>
                  <a:srgbClr val="0000FF"/>
                </a:solidFill>
              </a:rPr>
              <a:t>void</a:t>
            </a:r>
            <a:r>
              <a:rPr lang="en-US" altLang="zh-CN" sz="2400" b="1" dirty="0" smtClean="0"/>
              <a:t> circle::print(){</a:t>
            </a:r>
          </a:p>
          <a:p>
            <a:pPr>
              <a:buNone/>
            </a:pPr>
            <a:r>
              <a:rPr lang="en-US" altLang="zh-CN" sz="2400" b="1" dirty="0" smtClean="0"/>
              <a:t>			</a:t>
            </a:r>
            <a:r>
              <a:rPr lang="en-US" altLang="zh-CN" sz="2400" b="1" dirty="0" err="1" smtClean="0"/>
              <a:t>cout</a:t>
            </a:r>
            <a:r>
              <a:rPr lang="en-US" altLang="zh-CN" sz="2400" b="1" dirty="0" smtClean="0"/>
              <a:t> &lt;&lt; “</a:t>
            </a:r>
            <a:r>
              <a:rPr lang="zh-CN" altLang="en-US" sz="2400" b="1" dirty="0" smtClean="0"/>
              <a:t>圆的半径是：</a:t>
            </a:r>
            <a:r>
              <a:rPr lang="en-US" altLang="zh-CN" sz="2400" b="1" dirty="0" smtClean="0"/>
              <a:t>" &lt;&lt; r &lt;&lt; </a:t>
            </a:r>
            <a:r>
              <a:rPr lang="en-US" altLang="zh-CN" sz="2400" b="1" dirty="0" err="1" smtClean="0"/>
              <a:t>endl</a:t>
            </a:r>
            <a:r>
              <a:rPr lang="en-US" altLang="zh-CN" sz="2400" b="1" dirty="0" smtClean="0"/>
              <a:t>;}</a:t>
            </a:r>
          </a:p>
          <a:p>
            <a:endParaRPr lang="zh-CN" altLang="en-US" sz="2400" b="1" dirty="0"/>
          </a:p>
        </p:txBody>
      </p:sp>
    </p:spTree>
    <p:extLst>
      <p:ext uri="{BB962C8B-B14F-4D97-AF65-F5344CB8AC3E}">
        <p14:creationId xmlns:p14="http://schemas.microsoft.com/office/powerpoint/2010/main" val="1403201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例：主文件</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t>	#</a:t>
            </a:r>
            <a:r>
              <a:rPr lang="en-US" altLang="zh-CN" b="1" dirty="0" smtClean="0">
                <a:solidFill>
                  <a:srgbClr val="0000FF"/>
                </a:solidFill>
              </a:rPr>
              <a:t>include</a:t>
            </a:r>
            <a:r>
              <a:rPr lang="en-US" altLang="zh-CN" b="1" dirty="0" smtClean="0"/>
              <a:t> &lt;</a:t>
            </a:r>
            <a:r>
              <a:rPr lang="en-US" altLang="zh-CN" b="1" dirty="0" err="1" smtClean="0"/>
              <a:t>iostream</a:t>
            </a:r>
            <a:r>
              <a:rPr lang="en-US" altLang="zh-CN" b="1" dirty="0" smtClean="0"/>
              <a:t>&gt;</a:t>
            </a:r>
          </a:p>
          <a:p>
            <a:pPr>
              <a:buNone/>
            </a:pPr>
            <a:r>
              <a:rPr lang="en-US" altLang="zh-CN" b="1" dirty="0" smtClean="0"/>
              <a:t>	</a:t>
            </a:r>
            <a:r>
              <a:rPr lang="en-US" altLang="zh-CN" b="1" dirty="0" smtClean="0">
                <a:solidFill>
                  <a:srgbClr val="0000FF"/>
                </a:solidFill>
              </a:rPr>
              <a:t>using namespace </a:t>
            </a:r>
            <a:r>
              <a:rPr lang="en-US" altLang="zh-CN" b="1" dirty="0" smtClean="0"/>
              <a:t>std;</a:t>
            </a:r>
          </a:p>
          <a:p>
            <a:pPr>
              <a:buNone/>
            </a:pPr>
            <a:r>
              <a:rPr lang="en-US" altLang="zh-CN" b="1" dirty="0" smtClean="0"/>
              <a:t>	#</a:t>
            </a:r>
            <a:r>
              <a:rPr lang="en-US" altLang="zh-CN" b="1" dirty="0" smtClean="0">
                <a:solidFill>
                  <a:srgbClr val="0000FF"/>
                </a:solidFill>
              </a:rPr>
              <a:t>include</a:t>
            </a:r>
            <a:r>
              <a:rPr lang="en-US" altLang="zh-CN" b="1" dirty="0" smtClean="0"/>
              <a:t> "</a:t>
            </a:r>
            <a:r>
              <a:rPr lang="en-US" altLang="zh-CN" b="1" dirty="0" err="1" smtClean="0"/>
              <a:t>cylinder.h</a:t>
            </a:r>
            <a:r>
              <a:rPr lang="en-US" altLang="zh-CN" b="1" dirty="0" smtClean="0"/>
              <a:t>"</a:t>
            </a:r>
          </a:p>
          <a:p>
            <a:pPr>
              <a:buNone/>
            </a:pPr>
            <a:r>
              <a:rPr lang="en-US" altLang="zh-CN" b="1" dirty="0" smtClean="0">
                <a:solidFill>
                  <a:srgbClr val="0000FF"/>
                </a:solidFill>
              </a:rPr>
              <a:t>	int </a:t>
            </a:r>
            <a:r>
              <a:rPr lang="en-US" altLang="zh-CN" b="1" dirty="0" smtClean="0"/>
              <a:t>main()</a:t>
            </a:r>
          </a:p>
          <a:p>
            <a:pPr>
              <a:buNone/>
            </a:pPr>
            <a:r>
              <a:rPr lang="en-US" altLang="zh-CN" b="1" dirty="0" smtClean="0"/>
              <a:t>	{</a:t>
            </a:r>
          </a:p>
          <a:p>
            <a:pPr>
              <a:buNone/>
            </a:pPr>
            <a:r>
              <a:rPr lang="en-US" altLang="zh-CN" b="1" dirty="0" smtClean="0"/>
              <a:t>			cylinder cy(2,3);</a:t>
            </a:r>
          </a:p>
          <a:p>
            <a:pPr>
              <a:buNone/>
            </a:pPr>
            <a:r>
              <a:rPr lang="en-US" altLang="zh-CN" b="1" dirty="0" smtClean="0"/>
              <a:t>			</a:t>
            </a:r>
            <a:r>
              <a:rPr lang="en-US" altLang="zh-CN" b="1" dirty="0" err="1" smtClean="0"/>
              <a:t>cy.print</a:t>
            </a:r>
            <a:r>
              <a:rPr lang="en-US" altLang="zh-CN" b="1" dirty="0" smtClean="0"/>
              <a:t>();</a:t>
            </a:r>
          </a:p>
          <a:p>
            <a:pPr>
              <a:buNone/>
            </a:pPr>
            <a:r>
              <a:rPr lang="en-US" altLang="zh-CN" b="1" dirty="0" smtClean="0"/>
              <a:t>			</a:t>
            </a:r>
            <a:r>
              <a:rPr lang="en-US" altLang="zh-CN" b="1" dirty="0" smtClean="0">
                <a:solidFill>
                  <a:srgbClr val="0000FF"/>
                </a:solidFill>
              </a:rPr>
              <a:t>return </a:t>
            </a:r>
            <a:r>
              <a:rPr lang="en-US" altLang="zh-CN" b="1" dirty="0" smtClean="0"/>
              <a:t>0;</a:t>
            </a:r>
          </a:p>
          <a:p>
            <a:pPr>
              <a:buNone/>
            </a:pPr>
            <a:r>
              <a:rPr lang="en-US" altLang="zh-CN" b="1" dirty="0" smtClean="0"/>
              <a:t>	}</a:t>
            </a:r>
          </a:p>
          <a:p>
            <a:endParaRPr lang="zh-CN" altLang="en-US" b="1" dirty="0"/>
          </a:p>
        </p:txBody>
      </p:sp>
    </p:spTree>
    <p:extLst>
      <p:ext uri="{BB962C8B-B14F-4D97-AF65-F5344CB8AC3E}">
        <p14:creationId xmlns:p14="http://schemas.microsoft.com/office/powerpoint/2010/main" val="2097481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构造函数另一格式</a:t>
            </a:r>
            <a:endParaRPr lang="zh-CN" altLang="en-US" dirty="0"/>
          </a:p>
        </p:txBody>
      </p:sp>
      <p:sp>
        <p:nvSpPr>
          <p:cNvPr id="3" name="内容占位符 2"/>
          <p:cNvSpPr>
            <a:spLocks noGrp="1"/>
          </p:cNvSpPr>
          <p:nvPr>
            <p:ph idx="1"/>
          </p:nvPr>
        </p:nvSpPr>
        <p:spPr/>
        <p:txBody>
          <a:bodyPr>
            <a:normAutofit/>
          </a:bodyPr>
          <a:lstStyle/>
          <a:p>
            <a:pPr>
              <a:spcBef>
                <a:spcPct val="50000"/>
              </a:spcBef>
            </a:pPr>
            <a:r>
              <a:rPr lang="zh-CN" altLang="en-US" dirty="0" smtClean="0"/>
              <a:t>对于不含对象成员的类对象的初始化，也可以套用以上的格式，把部分需要直接赋初值的变量初始化写在冒号的右边：</a:t>
            </a:r>
          </a:p>
          <a:p>
            <a:pPr>
              <a:spcBef>
                <a:spcPct val="50000"/>
              </a:spcBef>
            </a:pPr>
            <a:r>
              <a:rPr lang="zh-CN" altLang="en-US" dirty="0" smtClean="0">
                <a:solidFill>
                  <a:srgbClr val="FF3300"/>
                </a:solidFill>
              </a:rPr>
              <a:t>类名</a:t>
            </a:r>
            <a:r>
              <a:rPr lang="en-US" altLang="zh-CN" dirty="0" smtClean="0">
                <a:solidFill>
                  <a:srgbClr val="FF3300"/>
                </a:solidFill>
              </a:rPr>
              <a:t>::</a:t>
            </a:r>
            <a:r>
              <a:rPr lang="zh-CN" altLang="en-US" dirty="0" smtClean="0">
                <a:solidFill>
                  <a:srgbClr val="FF3300"/>
                </a:solidFill>
              </a:rPr>
              <a:t>构造函数名</a:t>
            </a:r>
            <a:r>
              <a:rPr lang="en-US" altLang="zh-CN" dirty="0" smtClean="0">
                <a:solidFill>
                  <a:srgbClr val="FF3300"/>
                </a:solidFill>
              </a:rPr>
              <a:t>(</a:t>
            </a:r>
            <a:r>
              <a:rPr lang="zh-CN" altLang="en-US" dirty="0" smtClean="0">
                <a:solidFill>
                  <a:srgbClr val="FF3300"/>
                </a:solidFill>
              </a:rPr>
              <a:t>参数表</a:t>
            </a:r>
            <a:r>
              <a:rPr lang="en-US" altLang="zh-CN" dirty="0" smtClean="0">
                <a:solidFill>
                  <a:srgbClr val="FF3300"/>
                </a:solidFill>
              </a:rPr>
              <a:t>):</a:t>
            </a:r>
            <a:r>
              <a:rPr lang="zh-CN" altLang="en-US" dirty="0" smtClean="0">
                <a:solidFill>
                  <a:srgbClr val="FF3300"/>
                </a:solidFill>
              </a:rPr>
              <a:t>变量</a:t>
            </a:r>
            <a:r>
              <a:rPr lang="en-US" altLang="zh-CN" dirty="0" smtClean="0">
                <a:solidFill>
                  <a:srgbClr val="FF3300"/>
                </a:solidFill>
              </a:rPr>
              <a:t>1(</a:t>
            </a:r>
            <a:r>
              <a:rPr lang="zh-CN" altLang="en-US" dirty="0" smtClean="0">
                <a:solidFill>
                  <a:srgbClr val="FF3300"/>
                </a:solidFill>
              </a:rPr>
              <a:t>初值</a:t>
            </a:r>
            <a:r>
              <a:rPr lang="en-US" altLang="zh-CN" dirty="0" smtClean="0">
                <a:solidFill>
                  <a:srgbClr val="FF3300"/>
                </a:solidFill>
              </a:rPr>
              <a:t>1),……,</a:t>
            </a:r>
            <a:r>
              <a:rPr lang="zh-CN" altLang="en-US" dirty="0" smtClean="0">
                <a:solidFill>
                  <a:srgbClr val="FF3300"/>
                </a:solidFill>
              </a:rPr>
              <a:t>变量</a:t>
            </a:r>
            <a:r>
              <a:rPr lang="en-US" altLang="zh-CN" dirty="0" smtClean="0">
                <a:solidFill>
                  <a:srgbClr val="FF3300"/>
                </a:solidFill>
              </a:rPr>
              <a:t>n(</a:t>
            </a:r>
            <a:r>
              <a:rPr lang="zh-CN" altLang="en-US" dirty="0" smtClean="0">
                <a:solidFill>
                  <a:srgbClr val="FF3300"/>
                </a:solidFill>
              </a:rPr>
              <a:t>初值</a:t>
            </a:r>
            <a:r>
              <a:rPr lang="en-US" altLang="zh-CN" dirty="0" smtClean="0">
                <a:solidFill>
                  <a:srgbClr val="FF3300"/>
                </a:solidFill>
              </a:rPr>
              <a:t>n){……}</a:t>
            </a:r>
          </a:p>
          <a:p>
            <a:pPr>
              <a:spcBef>
                <a:spcPct val="50000"/>
              </a:spcBef>
            </a:pPr>
            <a:r>
              <a:rPr lang="zh-CN" altLang="en-US" dirty="0" smtClean="0">
                <a:solidFill>
                  <a:srgbClr val="CC3300"/>
                </a:solidFill>
              </a:rPr>
              <a:t>冒号以后部分实际是函数体的一部分</a:t>
            </a:r>
            <a:r>
              <a:rPr lang="zh-CN" altLang="en-US" dirty="0" smtClean="0"/>
              <a:t>，所以在构造函数的声明中，冒号及冒号以后部分必须略去。</a:t>
            </a:r>
          </a:p>
          <a:p>
            <a:endParaRPr lang="zh-CN" altLang="en-US" dirty="0"/>
          </a:p>
        </p:txBody>
      </p:sp>
    </p:spTree>
    <p:extLst>
      <p:ext uri="{BB962C8B-B14F-4D97-AF65-F5344CB8AC3E}">
        <p14:creationId xmlns:p14="http://schemas.microsoft.com/office/powerpoint/2010/main" val="142315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a:t>
            </a:r>
            <a:r>
              <a:rPr lang="zh-CN" altLang="en-US" dirty="0" smtClean="0"/>
              <a:t> 运算符重载</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中运算符的使用有默认的规定，对运算符的适用类型和语义功能都有严格的要求。</a:t>
            </a:r>
            <a:endParaRPr lang="en-US" altLang="zh-CN" dirty="0" smtClean="0"/>
          </a:p>
          <a:p>
            <a:pPr lvl="1">
              <a:buSzPct val="90000"/>
              <a:buFont typeface="Wingdings" pitchFamily="2" charset="2"/>
              <a:buChar char="ü"/>
            </a:pPr>
            <a:r>
              <a:rPr lang="zh-CN" altLang="en-US" dirty="0" smtClean="0"/>
              <a:t>例：</a:t>
            </a:r>
            <a:r>
              <a:rPr lang="en-US" altLang="zh-CN" dirty="0" smtClean="0"/>
              <a:t>%</a:t>
            </a:r>
            <a:r>
              <a:rPr lang="zh-CN" altLang="en-US" dirty="0" smtClean="0"/>
              <a:t>号不能对实数类型进行操作，</a:t>
            </a:r>
            <a:r>
              <a:rPr lang="en-US" altLang="zh-CN" dirty="0" smtClean="0"/>
              <a:t>+</a:t>
            </a:r>
            <a:r>
              <a:rPr lang="zh-CN" altLang="en-US" dirty="0" smtClean="0"/>
              <a:t>号不能对两个指针类型进行运算等。</a:t>
            </a:r>
            <a:endParaRPr lang="en-US" altLang="zh-CN" dirty="0" smtClean="0"/>
          </a:p>
          <a:p>
            <a:pPr lvl="1">
              <a:buSzPct val="90000"/>
              <a:buFont typeface="Wingdings" pitchFamily="2" charset="2"/>
              <a:buChar char="ü"/>
            </a:pPr>
            <a:r>
              <a:rPr lang="zh-CN" altLang="en-US" dirty="0" smtClean="0"/>
              <a:t>例：当</a:t>
            </a:r>
            <a:r>
              <a:rPr lang="en-US" altLang="zh-CN" dirty="0" smtClean="0"/>
              <a:t>*</a:t>
            </a:r>
            <a:r>
              <a:rPr lang="zh-CN" altLang="en-US" dirty="0" smtClean="0"/>
              <a:t>号作为双目运算符时代表的是乘法计算，单目运算符时代表是指向运算符。</a:t>
            </a:r>
            <a:endParaRPr lang="en-US" altLang="zh-CN" dirty="0" smtClean="0"/>
          </a:p>
          <a:p>
            <a:pPr lvl="1">
              <a:buSzPct val="90000"/>
              <a:buFont typeface="Wingdings" pitchFamily="2" charset="2"/>
              <a:buChar char="ü"/>
            </a:pPr>
            <a:r>
              <a:rPr lang="zh-CN" altLang="en-US" dirty="0" smtClean="0"/>
              <a:t>例：当</a:t>
            </a:r>
            <a:r>
              <a:rPr lang="en-US" altLang="zh-CN" dirty="0" smtClean="0"/>
              <a:t>&lt;&lt;</a:t>
            </a:r>
            <a:r>
              <a:rPr lang="zh-CN" altLang="en-US" dirty="0" smtClean="0"/>
              <a:t>号遇到整数指针的时候，显示的是指针的数值，而遇到字符指针的时候则显示字符串内容。</a:t>
            </a:r>
            <a:endParaRPr lang="en-US" altLang="zh-CN" i="1" dirty="0" smtClean="0"/>
          </a:p>
        </p:txBody>
      </p:sp>
    </p:spTree>
    <p:extLst>
      <p:ext uri="{BB962C8B-B14F-4D97-AF65-F5344CB8AC3E}">
        <p14:creationId xmlns:p14="http://schemas.microsoft.com/office/powerpoint/2010/main" val="12087349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C++</a:t>
            </a:r>
            <a:r>
              <a:rPr lang="zh-CN" altLang="en-US" dirty="0" smtClean="0"/>
              <a:t>中对象的类型称为类</a:t>
            </a:r>
            <a:r>
              <a:rPr lang="en-US" altLang="zh-CN" dirty="0" smtClean="0"/>
              <a:t>(class)</a:t>
            </a:r>
            <a:r>
              <a:rPr lang="zh-CN" altLang="en-US" dirty="0" smtClean="0"/>
              <a:t>。类代表了某一批对象的共性和特征。类是对象的抽象，而对象是类的具体实例</a:t>
            </a:r>
            <a:r>
              <a:rPr lang="en-US" altLang="zh-CN" dirty="0" smtClean="0"/>
              <a:t>(instance)</a:t>
            </a:r>
            <a:r>
              <a:rPr lang="zh-CN" altLang="en-US" dirty="0" smtClean="0"/>
              <a:t>。</a:t>
            </a:r>
            <a:endParaRPr lang="en-US" altLang="zh-CN" dirty="0" smtClean="0"/>
          </a:p>
          <a:p>
            <a:r>
              <a:rPr lang="zh-CN" altLang="en-US" dirty="0" smtClean="0"/>
              <a:t>面向对象的程序设计具有以下三个特点：</a:t>
            </a:r>
          </a:p>
          <a:p>
            <a:pPr>
              <a:buSzPct val="80000"/>
              <a:buFont typeface="Wingdings" pitchFamily="2" charset="2"/>
              <a:buChar char="u"/>
            </a:pPr>
            <a:r>
              <a:rPr lang="en-US" altLang="zh-CN" sz="2400" dirty="0" smtClean="0"/>
              <a:t>1. </a:t>
            </a:r>
            <a:r>
              <a:rPr lang="zh-CN" altLang="en-US" sz="2400" dirty="0" smtClean="0"/>
              <a:t>封装性</a:t>
            </a:r>
            <a:r>
              <a:rPr lang="en-US" altLang="zh-CN" sz="2400" dirty="0" smtClean="0"/>
              <a:t>(</a:t>
            </a:r>
            <a:r>
              <a:rPr lang="en-US" altLang="zh-CN" sz="2400" dirty="0" err="1" smtClean="0"/>
              <a:t>ecapsulation</a:t>
            </a:r>
            <a:r>
              <a:rPr lang="en-US" altLang="zh-CN" sz="2400" dirty="0" smtClean="0"/>
              <a:t>)</a:t>
            </a:r>
          </a:p>
          <a:p>
            <a:pPr>
              <a:buSzPct val="80000"/>
              <a:buFont typeface="Wingdings" pitchFamily="2" charset="2"/>
              <a:buChar char="u"/>
            </a:pPr>
            <a:r>
              <a:rPr lang="en-US" altLang="zh-CN" sz="2400" dirty="0" smtClean="0"/>
              <a:t>2. </a:t>
            </a:r>
            <a:r>
              <a:rPr lang="zh-CN" altLang="en-US" sz="2400" dirty="0" smtClean="0"/>
              <a:t>继承</a:t>
            </a:r>
            <a:r>
              <a:rPr lang="en-US" altLang="zh-CN" sz="2400" dirty="0" smtClean="0"/>
              <a:t>(</a:t>
            </a:r>
            <a:r>
              <a:rPr lang="en-US" altLang="zh-CN" sz="2400" dirty="0" err="1" smtClean="0"/>
              <a:t>iniheritance</a:t>
            </a:r>
            <a:r>
              <a:rPr lang="en-US" altLang="zh-CN" sz="2400" dirty="0" smtClean="0"/>
              <a:t>)</a:t>
            </a:r>
            <a:r>
              <a:rPr lang="zh-CN" altLang="en-US" sz="2400" dirty="0" smtClean="0"/>
              <a:t>与派生性</a:t>
            </a:r>
            <a:r>
              <a:rPr lang="en-US" altLang="zh-CN" sz="2400" dirty="0" smtClean="0"/>
              <a:t>(derivation)</a:t>
            </a:r>
          </a:p>
          <a:p>
            <a:pPr>
              <a:buSzPct val="80000"/>
              <a:buFont typeface="Wingdings" pitchFamily="2" charset="2"/>
              <a:buChar char="u"/>
            </a:pPr>
            <a:r>
              <a:rPr lang="en-US" altLang="zh-CN" sz="2400" dirty="0" smtClean="0"/>
              <a:t>3. </a:t>
            </a:r>
            <a:r>
              <a:rPr lang="zh-CN" altLang="en-US" sz="2400" dirty="0" smtClean="0"/>
              <a:t>多态性</a:t>
            </a:r>
            <a:r>
              <a:rPr lang="en-US" altLang="zh-CN" sz="2400" dirty="0" smtClean="0"/>
              <a:t>(polymorphism) </a:t>
            </a:r>
          </a:p>
          <a:p>
            <a:endParaRPr lang="zh-CN" altLang="en-US" dirty="0"/>
          </a:p>
        </p:txBody>
      </p:sp>
    </p:spTree>
    <p:extLst>
      <p:ext uri="{BB962C8B-B14F-4D97-AF65-F5344CB8AC3E}">
        <p14:creationId xmlns:p14="http://schemas.microsoft.com/office/powerpoint/2010/main" val="344551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运算符的重载</a:t>
            </a:r>
            <a:endParaRPr lang="zh-CN" altLang="en-US" dirty="0"/>
          </a:p>
        </p:txBody>
      </p:sp>
      <p:sp>
        <p:nvSpPr>
          <p:cNvPr id="3" name="内容占位符 2"/>
          <p:cNvSpPr>
            <a:spLocks noGrp="1"/>
          </p:cNvSpPr>
          <p:nvPr>
            <p:ph idx="1"/>
          </p:nvPr>
        </p:nvSpPr>
        <p:spPr/>
        <p:txBody>
          <a:bodyPr/>
          <a:lstStyle/>
          <a:p>
            <a:r>
              <a:rPr lang="zh-CN" altLang="en-US" dirty="0" smtClean="0"/>
              <a:t>类作为用户的自定义类型，不符合运算符的语义要求，因此对象是不能直接使用运算符的。</a:t>
            </a:r>
            <a:endParaRPr lang="en-US" altLang="zh-CN" dirty="0" smtClean="0"/>
          </a:p>
          <a:p>
            <a:pPr>
              <a:buNone/>
            </a:pPr>
            <a:r>
              <a:rPr lang="en-US" altLang="zh-CN" dirty="0" smtClean="0"/>
              <a:t>	</a:t>
            </a:r>
            <a:r>
              <a:rPr lang="zh-CN" altLang="en-US" dirty="0" smtClean="0"/>
              <a:t>例：</a:t>
            </a:r>
            <a:r>
              <a:rPr lang="en-US" altLang="zh-CN" dirty="0" smtClean="0"/>
              <a:t>circle c; </a:t>
            </a:r>
            <a:r>
              <a:rPr lang="en-US" altLang="zh-CN" dirty="0" err="1" smtClean="0"/>
              <a:t>cout</a:t>
            </a:r>
            <a:r>
              <a:rPr lang="en-US" altLang="zh-CN" dirty="0" smtClean="0"/>
              <a:t> &lt;&lt; c; //</a:t>
            </a:r>
            <a:r>
              <a:rPr lang="zh-CN" altLang="en-US" dirty="0" smtClean="0"/>
              <a:t>无法执行</a:t>
            </a:r>
            <a:endParaRPr lang="en-US" altLang="zh-CN" dirty="0" smtClean="0"/>
          </a:p>
          <a:p>
            <a:r>
              <a:rPr lang="zh-CN" altLang="en-US" dirty="0" smtClean="0"/>
              <a:t>可以用成员函数来代替绝大部分运算符的功能，但影响了程序的可读性和通用性。</a:t>
            </a:r>
            <a:endParaRPr lang="en-US" altLang="zh-CN" dirty="0" smtClean="0"/>
          </a:p>
          <a:p>
            <a:pPr>
              <a:buNone/>
            </a:pPr>
            <a:r>
              <a:rPr lang="en-US" altLang="zh-CN" dirty="0" smtClean="0"/>
              <a:t>	</a:t>
            </a:r>
            <a:r>
              <a:rPr lang="zh-CN" altLang="en-US" dirty="0" smtClean="0"/>
              <a:t>例：</a:t>
            </a:r>
            <a:r>
              <a:rPr lang="en-US" altLang="zh-CN" dirty="0" smtClean="0"/>
              <a:t>circle c; </a:t>
            </a:r>
            <a:r>
              <a:rPr lang="en-US" altLang="zh-CN" dirty="0" err="1" smtClean="0"/>
              <a:t>c.print</a:t>
            </a:r>
            <a:r>
              <a:rPr lang="en-US" altLang="zh-CN" dirty="0" smtClean="0"/>
              <a:t>(); </a:t>
            </a:r>
          </a:p>
          <a:p>
            <a:r>
              <a:rPr lang="zh-CN" altLang="en-US" dirty="0" smtClean="0"/>
              <a:t>所谓运算符的重载就是在类当中加入对某种运算符的支持，定义运算符与该类相关的规定和语义功能。</a:t>
            </a:r>
            <a:endParaRPr lang="en-US" altLang="zh-CN" dirty="0" smtClean="0"/>
          </a:p>
        </p:txBody>
      </p:sp>
    </p:spTree>
    <p:extLst>
      <p:ext uri="{BB962C8B-B14F-4D97-AF65-F5344CB8AC3E}">
        <p14:creationId xmlns:p14="http://schemas.microsoft.com/office/powerpoint/2010/main" val="13205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例：金钱类</a:t>
            </a:r>
            <a:r>
              <a:rPr lang="en-US" altLang="zh-CN" dirty="0" smtClean="0"/>
              <a:t>money</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b="1" dirty="0" smtClean="0"/>
              <a:t>	</a:t>
            </a:r>
            <a:r>
              <a:rPr lang="en-US" altLang="zh-CN" b="1" dirty="0" smtClean="0">
                <a:solidFill>
                  <a:srgbClr val="0000FF"/>
                </a:solidFill>
              </a:rPr>
              <a:t>class</a:t>
            </a:r>
            <a:r>
              <a:rPr lang="en-US" altLang="zh-CN" b="1" dirty="0" smtClean="0"/>
              <a:t> money{</a:t>
            </a:r>
          </a:p>
          <a:p>
            <a:pPr>
              <a:buNone/>
            </a:pPr>
            <a:r>
              <a:rPr lang="en-US" altLang="zh-CN" b="1" dirty="0" smtClean="0"/>
              <a:t>	</a:t>
            </a:r>
            <a:r>
              <a:rPr lang="en-US" altLang="zh-CN" b="1" dirty="0" smtClean="0">
                <a:solidFill>
                  <a:srgbClr val="0000FF"/>
                </a:solidFill>
              </a:rPr>
              <a:t>int</a:t>
            </a:r>
            <a:r>
              <a:rPr lang="en-US" altLang="zh-CN" b="1" dirty="0" smtClean="0"/>
              <a:t> </a:t>
            </a:r>
            <a:r>
              <a:rPr lang="en-US" altLang="zh-CN" b="1" dirty="0" err="1" smtClean="0"/>
              <a:t>yuan,jiao,fen</a:t>
            </a:r>
            <a:r>
              <a:rPr lang="en-US" altLang="zh-CN" b="1" dirty="0" smtClean="0"/>
              <a:t>;  //</a:t>
            </a:r>
            <a:r>
              <a:rPr lang="zh-CN" altLang="en-US" b="1" dirty="0" smtClean="0"/>
              <a:t>元，角，分</a:t>
            </a:r>
            <a:endParaRPr lang="en-US" altLang="zh-CN" b="1" dirty="0" smtClean="0"/>
          </a:p>
          <a:p>
            <a:pPr>
              <a:buNone/>
            </a:pPr>
            <a:r>
              <a:rPr lang="en-US" altLang="zh-CN" b="1" dirty="0" smtClean="0"/>
              <a:t>	</a:t>
            </a:r>
            <a:r>
              <a:rPr lang="en-US" altLang="zh-CN" b="1" dirty="0" smtClean="0">
                <a:solidFill>
                  <a:srgbClr val="0000FF"/>
                </a:solidFill>
              </a:rPr>
              <a:t>public</a:t>
            </a:r>
            <a:r>
              <a:rPr lang="en-US" altLang="zh-CN" b="1" dirty="0" smtClean="0"/>
              <a:t>:</a:t>
            </a:r>
          </a:p>
          <a:p>
            <a:pPr>
              <a:buNone/>
            </a:pPr>
            <a:r>
              <a:rPr lang="en-US" altLang="zh-CN" b="1" dirty="0" smtClean="0"/>
              <a:t>	money(</a:t>
            </a:r>
            <a:r>
              <a:rPr lang="en-US" altLang="zh-CN" b="1" dirty="0" smtClean="0">
                <a:solidFill>
                  <a:srgbClr val="0000FF"/>
                </a:solidFill>
              </a:rPr>
              <a:t>int</a:t>
            </a:r>
            <a:r>
              <a:rPr lang="en-US" altLang="zh-CN" b="1" dirty="0" smtClean="0"/>
              <a:t> y = 0,</a:t>
            </a:r>
            <a:r>
              <a:rPr lang="en-US" altLang="zh-CN" b="1" dirty="0" smtClean="0">
                <a:solidFill>
                  <a:srgbClr val="0000FF"/>
                </a:solidFill>
              </a:rPr>
              <a:t>int</a:t>
            </a:r>
            <a:r>
              <a:rPr lang="en-US" altLang="zh-CN" b="1" dirty="0" smtClean="0"/>
              <a:t> j = 0,</a:t>
            </a:r>
            <a:r>
              <a:rPr lang="en-US" altLang="zh-CN" b="1" dirty="0" smtClean="0">
                <a:solidFill>
                  <a:srgbClr val="0000FF"/>
                </a:solidFill>
              </a:rPr>
              <a:t>int</a:t>
            </a:r>
            <a:r>
              <a:rPr lang="en-US" altLang="zh-CN" b="1" dirty="0" smtClean="0"/>
              <a:t> f = 0); //</a:t>
            </a:r>
            <a:r>
              <a:rPr lang="zh-CN" altLang="en-US" b="1" dirty="0" smtClean="0"/>
              <a:t>默认构造函数</a:t>
            </a:r>
            <a:endParaRPr lang="en-US" altLang="zh-CN" b="1" dirty="0" smtClean="0"/>
          </a:p>
          <a:p>
            <a:pPr>
              <a:buNone/>
            </a:pPr>
            <a:r>
              <a:rPr lang="en-US" altLang="zh-CN" b="1" dirty="0" smtClean="0"/>
              <a:t>	};</a:t>
            </a:r>
          </a:p>
          <a:p>
            <a:pPr>
              <a:buNone/>
            </a:pPr>
            <a:r>
              <a:rPr lang="en-US" altLang="zh-CN" b="1" dirty="0" smtClean="0"/>
              <a:t>	money::money(</a:t>
            </a:r>
            <a:r>
              <a:rPr lang="en-US" altLang="zh-CN" b="1" dirty="0" smtClean="0">
                <a:solidFill>
                  <a:srgbClr val="0000FF"/>
                </a:solidFill>
              </a:rPr>
              <a:t>int</a:t>
            </a:r>
            <a:r>
              <a:rPr lang="en-US" altLang="zh-CN" b="1" dirty="0" smtClean="0"/>
              <a:t> y , </a:t>
            </a:r>
            <a:r>
              <a:rPr lang="en-US" altLang="zh-CN" b="1" dirty="0" smtClean="0">
                <a:solidFill>
                  <a:srgbClr val="0000FF"/>
                </a:solidFill>
              </a:rPr>
              <a:t>int</a:t>
            </a:r>
            <a:r>
              <a:rPr lang="en-US" altLang="zh-CN" b="1" dirty="0" smtClean="0"/>
              <a:t> j , </a:t>
            </a:r>
            <a:r>
              <a:rPr lang="en-US" altLang="zh-CN" b="1" dirty="0" smtClean="0">
                <a:solidFill>
                  <a:srgbClr val="0000FF"/>
                </a:solidFill>
              </a:rPr>
              <a:t>int </a:t>
            </a:r>
            <a:r>
              <a:rPr lang="en-US" altLang="zh-CN" b="1" dirty="0" smtClean="0"/>
              <a:t>f)</a:t>
            </a:r>
          </a:p>
          <a:p>
            <a:pPr>
              <a:buNone/>
            </a:pPr>
            <a:r>
              <a:rPr lang="en-US" altLang="zh-CN" b="1" dirty="0" smtClean="0"/>
              <a:t>	{</a:t>
            </a:r>
          </a:p>
          <a:p>
            <a:pPr>
              <a:buNone/>
            </a:pPr>
            <a:r>
              <a:rPr lang="en-US" altLang="zh-CN" b="1" dirty="0" smtClean="0"/>
              <a:t>			</a:t>
            </a:r>
            <a:r>
              <a:rPr lang="en-US" altLang="zh-CN" b="1" dirty="0" err="1" smtClean="0"/>
              <a:t>yuan</a:t>
            </a:r>
            <a:r>
              <a:rPr lang="en-US" altLang="zh-CN" b="1" dirty="0" smtClean="0"/>
              <a:t> = y;</a:t>
            </a:r>
          </a:p>
          <a:p>
            <a:pPr>
              <a:buNone/>
            </a:pPr>
            <a:r>
              <a:rPr lang="en-US" altLang="zh-CN" b="1" dirty="0" smtClean="0"/>
              <a:t>			</a:t>
            </a:r>
            <a:r>
              <a:rPr lang="en-US" altLang="zh-CN" b="1" dirty="0" err="1" smtClean="0"/>
              <a:t>jiao</a:t>
            </a:r>
            <a:r>
              <a:rPr lang="en-US" altLang="zh-CN" b="1" dirty="0" smtClean="0"/>
              <a:t> = j;</a:t>
            </a:r>
          </a:p>
          <a:p>
            <a:pPr>
              <a:buNone/>
            </a:pPr>
            <a:r>
              <a:rPr lang="en-US" altLang="zh-CN" b="1" dirty="0" smtClean="0"/>
              <a:t>			fen = f;</a:t>
            </a:r>
          </a:p>
          <a:p>
            <a:pPr>
              <a:buNone/>
            </a:pPr>
            <a:r>
              <a:rPr lang="en-US" altLang="zh-CN" b="1" dirty="0" smtClean="0"/>
              <a:t>	}</a:t>
            </a:r>
            <a:endParaRPr lang="zh-CN" altLang="en-US" b="1" dirty="0"/>
          </a:p>
        </p:txBody>
      </p:sp>
    </p:spTree>
    <p:extLst>
      <p:ext uri="{BB962C8B-B14F-4D97-AF65-F5344CB8AC3E}">
        <p14:creationId xmlns:p14="http://schemas.microsoft.com/office/powerpoint/2010/main" val="757619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例：金钱类</a:t>
            </a:r>
            <a:r>
              <a:rPr lang="en-US" altLang="zh-CN" dirty="0" smtClean="0"/>
              <a:t>money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0000FF"/>
                </a:solidFill>
              </a:rPr>
              <a:t>int</a:t>
            </a:r>
            <a:r>
              <a:rPr lang="en-US" altLang="zh-CN" b="1" dirty="0" smtClean="0"/>
              <a:t> main()</a:t>
            </a:r>
          </a:p>
          <a:p>
            <a:pPr>
              <a:buNone/>
            </a:pPr>
            <a:r>
              <a:rPr lang="en-US" altLang="zh-CN" b="1" dirty="0" smtClean="0"/>
              <a:t>	{</a:t>
            </a:r>
          </a:p>
          <a:p>
            <a:pPr>
              <a:buNone/>
            </a:pPr>
            <a:r>
              <a:rPr lang="en-US" altLang="zh-CN" b="1" dirty="0" smtClean="0"/>
              <a:t>			money m1(1,2,3),m2(2,4,6);</a:t>
            </a:r>
          </a:p>
          <a:p>
            <a:pPr>
              <a:buNone/>
            </a:pPr>
            <a:r>
              <a:rPr lang="en-US" altLang="zh-CN" b="1" dirty="0" smtClean="0"/>
              <a:t>			</a:t>
            </a:r>
            <a:r>
              <a:rPr lang="en-US" altLang="zh-CN" b="1" dirty="0" smtClean="0">
                <a:solidFill>
                  <a:srgbClr val="0000FF"/>
                </a:solidFill>
              </a:rPr>
              <a:t>if</a:t>
            </a:r>
            <a:r>
              <a:rPr lang="en-US" altLang="zh-CN" b="1" dirty="0" smtClean="0"/>
              <a:t>(m1 &lt; m2) //</a:t>
            </a:r>
            <a:r>
              <a:rPr lang="zh-CN" altLang="en-US" b="1" dirty="0" smtClean="0"/>
              <a:t>试图比较</a:t>
            </a:r>
            <a:r>
              <a:rPr lang="en-US" altLang="zh-CN" b="1" dirty="0" smtClean="0"/>
              <a:t>m1</a:t>
            </a:r>
            <a:r>
              <a:rPr lang="zh-CN" altLang="en-US" b="1" dirty="0" smtClean="0"/>
              <a:t>和</a:t>
            </a:r>
            <a:r>
              <a:rPr lang="en-US" altLang="zh-CN" b="1" dirty="0" smtClean="0"/>
              <a:t>m2</a:t>
            </a:r>
            <a:r>
              <a:rPr lang="zh-CN" altLang="en-US" b="1" dirty="0" smtClean="0"/>
              <a:t>，错误！</a:t>
            </a:r>
            <a:endParaRPr lang="en-US" altLang="zh-CN" b="1" dirty="0" smtClean="0"/>
          </a:p>
          <a:p>
            <a:pPr>
              <a:buNone/>
            </a:pPr>
            <a:r>
              <a:rPr lang="en-US" altLang="zh-CN" b="1" dirty="0" smtClean="0"/>
              <a:t>				</a:t>
            </a:r>
            <a:r>
              <a:rPr lang="en-US" altLang="zh-CN" b="1" dirty="0" err="1" smtClean="0"/>
              <a:t>cout</a:t>
            </a:r>
            <a:r>
              <a:rPr lang="en-US" altLang="zh-CN" b="1" dirty="0" smtClean="0"/>
              <a:t> &lt;&lt; </a:t>
            </a:r>
            <a:r>
              <a:rPr lang="fr-FR" altLang="zh-CN" b="1" dirty="0" smtClean="0"/>
              <a:t>" </a:t>
            </a:r>
            <a:r>
              <a:rPr lang="en-US" altLang="zh-CN" b="1" dirty="0" smtClean="0"/>
              <a:t>m1</a:t>
            </a:r>
            <a:r>
              <a:rPr lang="zh-CN" altLang="en-US" b="1" dirty="0" smtClean="0"/>
              <a:t>比</a:t>
            </a:r>
            <a:r>
              <a:rPr lang="en-US" altLang="zh-CN" b="1" dirty="0" smtClean="0"/>
              <a:t>m2</a:t>
            </a:r>
            <a:r>
              <a:rPr lang="zh-CN" altLang="en-US" b="1" dirty="0" smtClean="0"/>
              <a:t>少</a:t>
            </a:r>
            <a:r>
              <a:rPr lang="fr-FR" altLang="zh-CN" b="1" dirty="0" smtClean="0"/>
              <a:t>"</a:t>
            </a:r>
            <a:r>
              <a:rPr lang="el-GR" altLang="zh-CN" b="1" dirty="0" smtClean="0"/>
              <a:t> &lt;&lt; </a:t>
            </a:r>
            <a:r>
              <a:rPr lang="en-US" altLang="zh-CN" b="1" dirty="0" err="1" smtClean="0"/>
              <a:t>endl</a:t>
            </a:r>
            <a:r>
              <a:rPr lang="en-US" altLang="zh-CN" b="1" dirty="0" smtClean="0"/>
              <a:t>;</a:t>
            </a:r>
          </a:p>
          <a:p>
            <a:pPr>
              <a:buNone/>
            </a:pPr>
            <a:r>
              <a:rPr lang="en-US" altLang="zh-CN" b="1" dirty="0" smtClean="0"/>
              <a:t>			</a:t>
            </a:r>
            <a:r>
              <a:rPr lang="en-US" altLang="zh-CN" b="1" dirty="0" smtClean="0">
                <a:solidFill>
                  <a:srgbClr val="0000FF"/>
                </a:solidFill>
              </a:rPr>
              <a:t>else</a:t>
            </a:r>
          </a:p>
          <a:p>
            <a:pPr>
              <a:buNone/>
            </a:pPr>
            <a:r>
              <a:rPr lang="fr-FR" altLang="zh-CN" b="1" dirty="0" smtClean="0"/>
              <a:t>				cout &lt;&lt; " m1</a:t>
            </a:r>
            <a:r>
              <a:rPr lang="zh-CN" altLang="fr-FR" b="1" dirty="0" smtClean="0"/>
              <a:t>比</a:t>
            </a:r>
            <a:r>
              <a:rPr lang="fr-FR" altLang="zh-CN" b="1" dirty="0" smtClean="0"/>
              <a:t>m2</a:t>
            </a:r>
            <a:r>
              <a:rPr lang="zh-CN" altLang="fr-FR" b="1" dirty="0" smtClean="0"/>
              <a:t>多</a:t>
            </a:r>
            <a:r>
              <a:rPr lang="fr-FR" altLang="zh-CN" b="1" dirty="0" smtClean="0"/>
              <a:t>" &lt;&lt; endl;</a:t>
            </a:r>
          </a:p>
          <a:p>
            <a:pPr>
              <a:buNone/>
            </a:pPr>
            <a:r>
              <a:rPr lang="en-US" altLang="zh-CN" b="1" dirty="0" smtClean="0"/>
              <a:t>			</a:t>
            </a:r>
            <a:r>
              <a:rPr lang="en-US" altLang="zh-CN" b="1" dirty="0" smtClean="0">
                <a:solidFill>
                  <a:srgbClr val="0000FF"/>
                </a:solidFill>
              </a:rPr>
              <a:t>return</a:t>
            </a:r>
            <a:r>
              <a:rPr lang="en-US" altLang="zh-CN" b="1" dirty="0" smtClean="0"/>
              <a:t> 0;</a:t>
            </a:r>
          </a:p>
          <a:p>
            <a:pPr>
              <a:buNone/>
            </a:pPr>
            <a:r>
              <a:rPr lang="en-US" altLang="zh-CN" b="1" dirty="0" smtClean="0"/>
              <a:t>	}</a:t>
            </a:r>
            <a:endParaRPr lang="zh-CN" altLang="en-US" b="1" dirty="0"/>
          </a:p>
        </p:txBody>
      </p:sp>
    </p:spTree>
    <p:extLst>
      <p:ext uri="{BB962C8B-B14F-4D97-AF65-F5344CB8AC3E}">
        <p14:creationId xmlns:p14="http://schemas.microsoft.com/office/powerpoint/2010/main" val="881351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例：金钱类</a:t>
            </a:r>
            <a:r>
              <a:rPr lang="en-US" altLang="zh-CN" dirty="0" smtClean="0"/>
              <a:t>money</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为了实现判断小于的功能，编写函数</a:t>
            </a:r>
            <a:r>
              <a:rPr lang="en-US" altLang="zh-CN" b="1" dirty="0" smtClean="0"/>
              <a:t>bool </a:t>
            </a:r>
            <a:r>
              <a:rPr lang="en-US" altLang="zh-CN" b="1" dirty="0" err="1" smtClean="0"/>
              <a:t>issmaller</a:t>
            </a:r>
            <a:r>
              <a:rPr lang="en-US" altLang="zh-CN" b="1" dirty="0" smtClean="0"/>
              <a:t>(money &amp;m)</a:t>
            </a:r>
            <a:r>
              <a:rPr lang="zh-CN" altLang="en-US" dirty="0" smtClean="0"/>
              <a:t>，用来比较对象本身和参数</a:t>
            </a:r>
            <a:r>
              <a:rPr lang="en-US" altLang="zh-CN" dirty="0" smtClean="0"/>
              <a:t>m</a:t>
            </a:r>
            <a:r>
              <a:rPr lang="zh-CN" altLang="en-US" dirty="0" smtClean="0"/>
              <a:t>之间数值的大小，代码如下。</a:t>
            </a:r>
            <a:endParaRPr lang="en-US" altLang="zh-CN" dirty="0" smtClean="0"/>
          </a:p>
          <a:p>
            <a:r>
              <a:rPr lang="es-ES" altLang="zh-CN" b="1" dirty="0" smtClean="0">
                <a:solidFill>
                  <a:srgbClr val="0000FF"/>
                </a:solidFill>
              </a:rPr>
              <a:t>int</a:t>
            </a:r>
            <a:r>
              <a:rPr lang="es-ES" altLang="zh-CN" b="1" dirty="0" smtClean="0"/>
              <a:t> total = yuan * 100 + jiao * 10 + fen;</a:t>
            </a:r>
          </a:p>
          <a:p>
            <a:pPr>
              <a:buNone/>
            </a:pPr>
            <a:r>
              <a:rPr lang="en-US" altLang="zh-CN" b="1" dirty="0" smtClean="0"/>
              <a:t>	</a:t>
            </a:r>
            <a:r>
              <a:rPr lang="en-US" altLang="zh-CN" b="1" dirty="0" smtClean="0">
                <a:solidFill>
                  <a:srgbClr val="0000FF"/>
                </a:solidFill>
              </a:rPr>
              <a:t>int</a:t>
            </a:r>
            <a:r>
              <a:rPr lang="en-US" altLang="zh-CN" b="1" dirty="0" smtClean="0"/>
              <a:t> </a:t>
            </a:r>
            <a:r>
              <a:rPr lang="en-US" altLang="zh-CN" b="1" dirty="0" err="1" smtClean="0"/>
              <a:t>total_m</a:t>
            </a:r>
            <a:r>
              <a:rPr lang="en-US" altLang="zh-CN" b="1" dirty="0" smtClean="0"/>
              <a:t> = </a:t>
            </a:r>
            <a:r>
              <a:rPr lang="en-US" altLang="zh-CN" b="1" dirty="0" err="1" smtClean="0"/>
              <a:t>m.yuan</a:t>
            </a:r>
            <a:r>
              <a:rPr lang="en-US" altLang="zh-CN" b="1" dirty="0" smtClean="0"/>
              <a:t> * 100 + </a:t>
            </a:r>
            <a:r>
              <a:rPr lang="en-US" altLang="zh-CN" b="1" dirty="0" err="1" smtClean="0"/>
              <a:t>m.jiao</a:t>
            </a:r>
            <a:r>
              <a:rPr lang="en-US" altLang="zh-CN" b="1" dirty="0" smtClean="0"/>
              <a:t> * 10 + m.fen;</a:t>
            </a:r>
          </a:p>
          <a:p>
            <a:pPr>
              <a:buNone/>
            </a:pPr>
            <a:r>
              <a:rPr lang="en-US" altLang="zh-CN" b="1" dirty="0" smtClean="0"/>
              <a:t>	</a:t>
            </a:r>
            <a:r>
              <a:rPr lang="en-US" altLang="zh-CN" b="1" dirty="0" smtClean="0">
                <a:solidFill>
                  <a:srgbClr val="0000FF"/>
                </a:solidFill>
              </a:rPr>
              <a:t>if</a:t>
            </a:r>
            <a:r>
              <a:rPr lang="en-US" altLang="zh-CN" b="1" dirty="0" smtClean="0"/>
              <a:t>(total &lt; </a:t>
            </a:r>
            <a:r>
              <a:rPr lang="en-US" altLang="zh-CN" b="1" dirty="0" err="1" smtClean="0"/>
              <a:t>total_m</a:t>
            </a:r>
            <a:r>
              <a:rPr lang="en-US" altLang="zh-CN" b="1" dirty="0" smtClean="0"/>
              <a:t>)</a:t>
            </a:r>
          </a:p>
          <a:p>
            <a:pPr>
              <a:buNone/>
            </a:pPr>
            <a:r>
              <a:rPr lang="en-US" altLang="zh-CN" b="1" dirty="0" smtClean="0">
                <a:solidFill>
                  <a:srgbClr val="0000FF"/>
                </a:solidFill>
              </a:rPr>
              <a:t>			return true;</a:t>
            </a:r>
          </a:p>
          <a:p>
            <a:pPr>
              <a:buNone/>
            </a:pPr>
            <a:r>
              <a:rPr lang="en-US" altLang="zh-CN" b="1" dirty="0" smtClean="0">
                <a:solidFill>
                  <a:srgbClr val="0000FF"/>
                </a:solidFill>
              </a:rPr>
              <a:t>	else</a:t>
            </a:r>
          </a:p>
          <a:p>
            <a:pPr>
              <a:buNone/>
            </a:pPr>
            <a:r>
              <a:rPr lang="en-US" altLang="zh-CN" b="1" dirty="0" smtClean="0">
                <a:solidFill>
                  <a:srgbClr val="0000FF"/>
                </a:solidFill>
              </a:rPr>
              <a:t>			return false;</a:t>
            </a:r>
            <a:endParaRPr lang="zh-CN" altLang="en-US" dirty="0"/>
          </a:p>
        </p:txBody>
      </p:sp>
    </p:spTree>
    <p:extLst>
      <p:ext uri="{BB962C8B-B14F-4D97-AF65-F5344CB8AC3E}">
        <p14:creationId xmlns:p14="http://schemas.microsoft.com/office/powerpoint/2010/main" val="1678871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例：金钱类</a:t>
            </a:r>
            <a:r>
              <a:rPr lang="en-US" altLang="zh-CN" dirty="0" smtClean="0"/>
              <a:t>money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0000FF"/>
                </a:solidFill>
              </a:rPr>
              <a:t>int</a:t>
            </a:r>
            <a:r>
              <a:rPr lang="en-US" altLang="zh-CN" b="1" dirty="0" smtClean="0"/>
              <a:t> main()</a:t>
            </a:r>
          </a:p>
          <a:p>
            <a:pPr>
              <a:buNone/>
            </a:pPr>
            <a:r>
              <a:rPr lang="en-US" altLang="zh-CN" b="1" dirty="0" smtClean="0"/>
              <a:t>	{</a:t>
            </a:r>
          </a:p>
          <a:p>
            <a:pPr>
              <a:buNone/>
            </a:pPr>
            <a:r>
              <a:rPr lang="en-US" altLang="zh-CN" b="1" dirty="0" smtClean="0"/>
              <a:t>			money m1(1,2,3),m2(2,4,6);</a:t>
            </a:r>
          </a:p>
          <a:p>
            <a:pPr>
              <a:buNone/>
            </a:pPr>
            <a:r>
              <a:rPr lang="en-US" altLang="zh-CN" b="1" dirty="0" smtClean="0"/>
              <a:t>			</a:t>
            </a:r>
            <a:r>
              <a:rPr lang="en-US" altLang="zh-CN" b="1" dirty="0" smtClean="0">
                <a:solidFill>
                  <a:srgbClr val="0000FF"/>
                </a:solidFill>
              </a:rPr>
              <a:t>if</a:t>
            </a:r>
            <a:r>
              <a:rPr lang="en-US" altLang="zh-CN" b="1" dirty="0" smtClean="0"/>
              <a:t>(m1.issmaller(m2)) </a:t>
            </a:r>
            <a:r>
              <a:rPr lang="zh-CN" altLang="en-US" b="1" dirty="0" smtClean="0"/>
              <a:t> </a:t>
            </a:r>
            <a:r>
              <a:rPr lang="en-US" altLang="zh-CN" b="1" dirty="0" smtClean="0"/>
              <a:t>//</a:t>
            </a:r>
            <a:r>
              <a:rPr lang="zh-CN" altLang="en-US" b="1" dirty="0" smtClean="0"/>
              <a:t>调用成员函数</a:t>
            </a:r>
            <a:endParaRPr lang="en-US" altLang="zh-CN" b="1" dirty="0" smtClean="0"/>
          </a:p>
          <a:p>
            <a:pPr>
              <a:buNone/>
            </a:pPr>
            <a:r>
              <a:rPr lang="en-US" altLang="zh-CN" b="1" dirty="0" smtClean="0"/>
              <a:t>				</a:t>
            </a:r>
            <a:r>
              <a:rPr lang="en-US" altLang="zh-CN" b="1" dirty="0" err="1" smtClean="0"/>
              <a:t>cout</a:t>
            </a:r>
            <a:r>
              <a:rPr lang="en-US" altLang="zh-CN" b="1" dirty="0" smtClean="0"/>
              <a:t> &lt;&lt; </a:t>
            </a:r>
            <a:r>
              <a:rPr lang="fr-FR" altLang="zh-CN" b="1" dirty="0" smtClean="0"/>
              <a:t>" </a:t>
            </a:r>
            <a:r>
              <a:rPr lang="en-US" altLang="zh-CN" b="1" dirty="0" smtClean="0"/>
              <a:t>m1</a:t>
            </a:r>
            <a:r>
              <a:rPr lang="zh-CN" altLang="en-US" b="1" dirty="0" smtClean="0"/>
              <a:t>比</a:t>
            </a:r>
            <a:r>
              <a:rPr lang="en-US" altLang="zh-CN" b="1" dirty="0" smtClean="0"/>
              <a:t>m2</a:t>
            </a:r>
            <a:r>
              <a:rPr lang="zh-CN" altLang="en-US" b="1" dirty="0" smtClean="0"/>
              <a:t>少</a:t>
            </a:r>
            <a:r>
              <a:rPr lang="fr-FR" altLang="zh-CN" b="1" dirty="0" smtClean="0"/>
              <a:t>"</a:t>
            </a:r>
            <a:r>
              <a:rPr lang="el-GR" altLang="zh-CN" b="1" dirty="0" smtClean="0"/>
              <a:t> &lt;&lt; </a:t>
            </a:r>
            <a:r>
              <a:rPr lang="en-US" altLang="zh-CN" b="1" dirty="0" err="1" smtClean="0"/>
              <a:t>endl</a:t>
            </a:r>
            <a:r>
              <a:rPr lang="en-US" altLang="zh-CN" b="1" dirty="0" smtClean="0"/>
              <a:t>;</a:t>
            </a:r>
          </a:p>
          <a:p>
            <a:pPr>
              <a:buNone/>
            </a:pPr>
            <a:r>
              <a:rPr lang="en-US" altLang="zh-CN" b="1" dirty="0" smtClean="0"/>
              <a:t>			</a:t>
            </a:r>
            <a:r>
              <a:rPr lang="en-US" altLang="zh-CN" b="1" dirty="0" smtClean="0">
                <a:solidFill>
                  <a:srgbClr val="0000FF"/>
                </a:solidFill>
              </a:rPr>
              <a:t>else</a:t>
            </a:r>
          </a:p>
          <a:p>
            <a:pPr>
              <a:buNone/>
            </a:pPr>
            <a:r>
              <a:rPr lang="fr-FR" altLang="zh-CN" b="1" dirty="0" smtClean="0"/>
              <a:t>				cout &lt;&lt; " m1</a:t>
            </a:r>
            <a:r>
              <a:rPr lang="zh-CN" altLang="fr-FR" b="1" dirty="0" smtClean="0"/>
              <a:t>比</a:t>
            </a:r>
            <a:r>
              <a:rPr lang="fr-FR" altLang="zh-CN" b="1" dirty="0" smtClean="0"/>
              <a:t>m2</a:t>
            </a:r>
            <a:r>
              <a:rPr lang="zh-CN" altLang="fr-FR" b="1" dirty="0" smtClean="0"/>
              <a:t>多</a:t>
            </a:r>
            <a:r>
              <a:rPr lang="fr-FR" altLang="zh-CN" b="1" dirty="0" smtClean="0"/>
              <a:t>" &lt;&lt; endl;</a:t>
            </a:r>
          </a:p>
          <a:p>
            <a:pPr>
              <a:buNone/>
            </a:pPr>
            <a:r>
              <a:rPr lang="en-US" altLang="zh-CN" b="1" dirty="0" smtClean="0"/>
              <a:t>			</a:t>
            </a:r>
            <a:r>
              <a:rPr lang="en-US" altLang="zh-CN" b="1" dirty="0" smtClean="0">
                <a:solidFill>
                  <a:srgbClr val="0000FF"/>
                </a:solidFill>
              </a:rPr>
              <a:t>return</a:t>
            </a:r>
            <a:r>
              <a:rPr lang="en-US" altLang="zh-CN" b="1" dirty="0" smtClean="0"/>
              <a:t> 0;</a:t>
            </a:r>
          </a:p>
          <a:p>
            <a:pPr>
              <a:buNone/>
            </a:pPr>
            <a:r>
              <a:rPr lang="en-US" altLang="zh-CN" b="1" dirty="0" smtClean="0"/>
              <a:t>	}</a:t>
            </a:r>
            <a:endParaRPr lang="zh-CN" altLang="en-US" b="1" dirty="0"/>
          </a:p>
        </p:txBody>
      </p:sp>
    </p:spTree>
    <p:extLst>
      <p:ext uri="{BB962C8B-B14F-4D97-AF65-F5344CB8AC3E}">
        <p14:creationId xmlns:p14="http://schemas.microsoft.com/office/powerpoint/2010/main" val="100554491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运算符重载和自定义函数</a:t>
            </a:r>
            <a:endParaRPr lang="zh-CN" altLang="en-US" dirty="0"/>
          </a:p>
        </p:txBody>
      </p:sp>
      <p:sp>
        <p:nvSpPr>
          <p:cNvPr id="3" name="内容占位符 2"/>
          <p:cNvSpPr>
            <a:spLocks noGrp="1"/>
          </p:cNvSpPr>
          <p:nvPr>
            <p:ph idx="1"/>
          </p:nvPr>
        </p:nvSpPr>
        <p:spPr/>
        <p:txBody>
          <a:bodyPr/>
          <a:lstStyle/>
          <a:p>
            <a:r>
              <a:rPr lang="zh-CN" altLang="en-US" dirty="0" smtClean="0"/>
              <a:t>上例表明，可以用自定义函数来代替运算符的功能。</a:t>
            </a:r>
            <a:endParaRPr lang="en-US" altLang="zh-CN" dirty="0" smtClean="0"/>
          </a:p>
          <a:p>
            <a:r>
              <a:rPr lang="zh-CN" altLang="en-US" dirty="0" smtClean="0"/>
              <a:t>缺点一：程序的可读性较差，没有直接使用符号自然；</a:t>
            </a:r>
            <a:endParaRPr lang="en-US" altLang="zh-CN" dirty="0" smtClean="0"/>
          </a:p>
          <a:p>
            <a:r>
              <a:rPr lang="zh-CN" altLang="en-US" dirty="0" smtClean="0"/>
              <a:t>缺点二：程序的通用性较差，该类的对象无法用通用函数进行处理，如排序。</a:t>
            </a:r>
            <a:endParaRPr lang="en-US" altLang="zh-CN" dirty="0" smtClean="0"/>
          </a:p>
          <a:p>
            <a:r>
              <a:rPr lang="zh-CN" altLang="en-US" dirty="0" smtClean="0"/>
              <a:t>解决方案：在该类中定义对指定符号的支持，将支持过程编写为函数，即称为运算符重载。</a:t>
            </a:r>
            <a:endParaRPr lang="en-US" altLang="zh-CN" dirty="0" smtClean="0"/>
          </a:p>
        </p:txBody>
      </p:sp>
    </p:spTree>
    <p:extLst>
      <p:ext uri="{BB962C8B-B14F-4D97-AF65-F5344CB8AC3E}">
        <p14:creationId xmlns:p14="http://schemas.microsoft.com/office/powerpoint/2010/main" val="1644618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运算符重载的格式</a:t>
            </a:r>
            <a:endParaRPr lang="zh-CN" altLang="en-US" dirty="0"/>
          </a:p>
        </p:txBody>
      </p:sp>
      <p:sp>
        <p:nvSpPr>
          <p:cNvPr id="3" name="内容占位符 2"/>
          <p:cNvSpPr>
            <a:spLocks noGrp="1"/>
          </p:cNvSpPr>
          <p:nvPr>
            <p:ph idx="1"/>
          </p:nvPr>
        </p:nvSpPr>
        <p:spPr/>
        <p:txBody>
          <a:bodyPr/>
          <a:lstStyle/>
          <a:p>
            <a:pPr algn="just">
              <a:spcBef>
                <a:spcPct val="50000"/>
              </a:spcBef>
            </a:pPr>
            <a:r>
              <a:rPr kumimoji="1" lang="zh-CN" altLang="en-US" b="1" dirty="0" smtClean="0">
                <a:solidFill>
                  <a:srgbClr val="FF3300"/>
                </a:solidFill>
              </a:rPr>
              <a:t>返回值类型 类名</a:t>
            </a:r>
            <a:r>
              <a:rPr kumimoji="1" lang="en-US" altLang="zh-CN" b="1" dirty="0" smtClean="0">
                <a:solidFill>
                  <a:srgbClr val="FF3300"/>
                </a:solidFill>
              </a:rPr>
              <a:t>::</a:t>
            </a:r>
            <a:r>
              <a:rPr kumimoji="1" lang="en-US" altLang="zh-CN" b="1" dirty="0" smtClean="0">
                <a:solidFill>
                  <a:srgbClr val="0000CC"/>
                </a:solidFill>
              </a:rPr>
              <a:t>operator</a:t>
            </a:r>
            <a:r>
              <a:rPr kumimoji="1" lang="zh-CN" altLang="en-US" b="1" dirty="0" smtClean="0">
                <a:solidFill>
                  <a:srgbClr val="FF3300"/>
                </a:solidFill>
              </a:rPr>
              <a:t>运算符名</a:t>
            </a:r>
            <a:r>
              <a:rPr kumimoji="1" lang="en-US" altLang="zh-CN" b="1" dirty="0" smtClean="0">
                <a:solidFill>
                  <a:srgbClr val="FF3300"/>
                </a:solidFill>
              </a:rPr>
              <a:t>(</a:t>
            </a:r>
            <a:r>
              <a:rPr kumimoji="1" lang="zh-CN" altLang="en-US" b="1" dirty="0" smtClean="0">
                <a:solidFill>
                  <a:srgbClr val="FF3300"/>
                </a:solidFill>
              </a:rPr>
              <a:t>参数表</a:t>
            </a:r>
            <a:r>
              <a:rPr kumimoji="1" lang="en-US" altLang="zh-CN" b="1" dirty="0" smtClean="0">
                <a:solidFill>
                  <a:srgbClr val="FF3300"/>
                </a:solidFill>
              </a:rPr>
              <a:t>)</a:t>
            </a:r>
          </a:p>
          <a:p>
            <a:pPr algn="just">
              <a:spcAft>
                <a:spcPct val="50000"/>
              </a:spcAft>
              <a:buNone/>
            </a:pPr>
            <a:r>
              <a:rPr kumimoji="1" lang="en-US" altLang="zh-CN" b="1" dirty="0" smtClean="0">
                <a:solidFill>
                  <a:srgbClr val="FF3300"/>
                </a:solidFill>
              </a:rPr>
              <a:t>  {……}</a:t>
            </a:r>
          </a:p>
          <a:p>
            <a:r>
              <a:rPr kumimoji="1" lang="en-US" altLang="zh-CN" b="1" dirty="0" smtClean="0">
                <a:solidFill>
                  <a:srgbClr val="0000CC"/>
                </a:solidFill>
              </a:rPr>
              <a:t>operator</a:t>
            </a:r>
            <a:r>
              <a:rPr kumimoji="1" lang="zh-CN" altLang="en-US" b="1" dirty="0" smtClean="0">
                <a:solidFill>
                  <a:srgbClr val="0000CC"/>
                </a:solidFill>
              </a:rPr>
              <a:t>是关键字，它与重载的运算符一起构成函数名。</a:t>
            </a:r>
            <a:endParaRPr kumimoji="1" lang="en-US" altLang="zh-CN" b="1" dirty="0" smtClean="0">
              <a:solidFill>
                <a:srgbClr val="0000CC"/>
              </a:solidFill>
            </a:endParaRPr>
          </a:p>
          <a:p>
            <a:r>
              <a:rPr kumimoji="1" lang="zh-CN" altLang="en-US" b="1" dirty="0" smtClean="0"/>
              <a:t>因函数名的特殊性，</a:t>
            </a:r>
            <a:r>
              <a:rPr kumimoji="1" lang="en-US" altLang="zh-CN" b="1" dirty="0" smtClean="0"/>
              <a:t>C++</a:t>
            </a:r>
            <a:r>
              <a:rPr kumimoji="1" lang="zh-CN" altLang="en-US" b="1" dirty="0" smtClean="0"/>
              <a:t>编译器可以将这类函数识别出来。</a:t>
            </a:r>
            <a:endParaRPr kumimoji="1" lang="en-US" altLang="zh-CN" b="1" dirty="0" smtClean="0">
              <a:solidFill>
                <a:srgbClr val="FF3300"/>
              </a:solidFill>
            </a:endParaRPr>
          </a:p>
          <a:p>
            <a:endParaRPr lang="zh-CN" altLang="en-US" dirty="0"/>
          </a:p>
        </p:txBody>
      </p:sp>
    </p:spTree>
    <p:extLst>
      <p:ext uri="{BB962C8B-B14F-4D97-AF65-F5344CB8AC3E}">
        <p14:creationId xmlns:p14="http://schemas.microsoft.com/office/powerpoint/2010/main" val="842503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例：金钱类</a:t>
            </a:r>
            <a:r>
              <a:rPr lang="en-US" altLang="zh-CN" dirty="0" smtClean="0"/>
              <a:t>money</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函数声明：</a:t>
            </a:r>
            <a:r>
              <a:rPr lang="en-US" altLang="zh-CN" b="1" dirty="0" smtClean="0">
                <a:solidFill>
                  <a:srgbClr val="0000FF"/>
                </a:solidFill>
              </a:rPr>
              <a:t>bool</a:t>
            </a:r>
            <a:r>
              <a:rPr lang="en-US" altLang="zh-CN" b="1" dirty="0" smtClean="0"/>
              <a:t> </a:t>
            </a:r>
            <a:r>
              <a:rPr lang="en-US" altLang="zh-CN" b="1" dirty="0" smtClean="0">
                <a:solidFill>
                  <a:srgbClr val="0000FF"/>
                </a:solidFill>
              </a:rPr>
              <a:t>operator</a:t>
            </a:r>
            <a:r>
              <a:rPr lang="en-US" altLang="zh-CN" b="1" dirty="0" smtClean="0"/>
              <a:t>&lt;(money &amp;m);</a:t>
            </a:r>
          </a:p>
          <a:p>
            <a:r>
              <a:rPr lang="zh-CN" altLang="en-US" dirty="0" smtClean="0"/>
              <a:t>函数定义：</a:t>
            </a:r>
            <a:endParaRPr lang="en-US" altLang="zh-CN" dirty="0" smtClean="0"/>
          </a:p>
          <a:p>
            <a:pPr>
              <a:buNone/>
            </a:pPr>
            <a:r>
              <a:rPr lang="en-US" altLang="zh-CN" b="1" dirty="0" smtClean="0"/>
              <a:t>	</a:t>
            </a:r>
            <a:r>
              <a:rPr lang="en-US" altLang="zh-CN" b="1" dirty="0" smtClean="0">
                <a:solidFill>
                  <a:srgbClr val="0000FF"/>
                </a:solidFill>
              </a:rPr>
              <a:t>bool </a:t>
            </a:r>
            <a:r>
              <a:rPr lang="en-US" altLang="zh-CN" b="1" dirty="0" smtClean="0"/>
              <a:t>money::</a:t>
            </a:r>
            <a:r>
              <a:rPr lang="en-US" altLang="zh-CN" b="1" dirty="0" smtClean="0">
                <a:solidFill>
                  <a:srgbClr val="0000FF"/>
                </a:solidFill>
              </a:rPr>
              <a:t>operator</a:t>
            </a:r>
            <a:r>
              <a:rPr lang="en-US" altLang="zh-CN" b="1" dirty="0" smtClean="0"/>
              <a:t>&lt;(money &amp;m)	{</a:t>
            </a:r>
          </a:p>
          <a:p>
            <a:pPr>
              <a:buNone/>
            </a:pPr>
            <a:r>
              <a:rPr lang="es-ES" altLang="zh-CN" b="1" dirty="0" smtClean="0"/>
              <a:t>			</a:t>
            </a:r>
            <a:r>
              <a:rPr lang="es-ES" altLang="zh-CN" b="1" dirty="0" smtClean="0">
                <a:solidFill>
                  <a:srgbClr val="0000FF"/>
                </a:solidFill>
              </a:rPr>
              <a:t>int</a:t>
            </a:r>
            <a:r>
              <a:rPr lang="es-ES" altLang="zh-CN" b="1" dirty="0" smtClean="0"/>
              <a:t> total = yuan * 100 + jiao * 10 + fen;</a:t>
            </a:r>
          </a:p>
          <a:p>
            <a:pPr>
              <a:buNone/>
            </a:pPr>
            <a:r>
              <a:rPr lang="en-US" altLang="zh-CN" b="1" dirty="0" smtClean="0"/>
              <a:t>			</a:t>
            </a:r>
            <a:r>
              <a:rPr lang="en-US" altLang="zh-CN" b="1" dirty="0" smtClean="0">
                <a:solidFill>
                  <a:srgbClr val="0000FF"/>
                </a:solidFill>
              </a:rPr>
              <a:t>int</a:t>
            </a:r>
            <a:r>
              <a:rPr lang="en-US" altLang="zh-CN" b="1" dirty="0" smtClean="0"/>
              <a:t> </a:t>
            </a:r>
            <a:r>
              <a:rPr lang="en-US" altLang="zh-CN" b="1" dirty="0" err="1" smtClean="0"/>
              <a:t>total_m</a:t>
            </a:r>
            <a:r>
              <a:rPr lang="en-US" altLang="zh-CN" b="1" dirty="0" smtClean="0"/>
              <a:t> = </a:t>
            </a:r>
            <a:r>
              <a:rPr lang="en-US" altLang="zh-CN" b="1" dirty="0" err="1" smtClean="0"/>
              <a:t>m.yuan</a:t>
            </a:r>
            <a:r>
              <a:rPr lang="en-US" altLang="zh-CN" b="1" dirty="0" smtClean="0"/>
              <a:t> * 100 + </a:t>
            </a:r>
            <a:r>
              <a:rPr lang="en-US" altLang="zh-CN" b="1" dirty="0" err="1" smtClean="0"/>
              <a:t>m.jiao</a:t>
            </a:r>
            <a:r>
              <a:rPr lang="en-US" altLang="zh-CN" b="1" dirty="0" smtClean="0"/>
              <a:t> * 10 + m.fen;</a:t>
            </a:r>
          </a:p>
          <a:p>
            <a:pPr>
              <a:buNone/>
            </a:pPr>
            <a:r>
              <a:rPr lang="en-US" altLang="zh-CN" b="1" dirty="0" smtClean="0"/>
              <a:t>			</a:t>
            </a:r>
            <a:r>
              <a:rPr lang="en-US" altLang="zh-CN" b="1" dirty="0" smtClean="0">
                <a:solidFill>
                  <a:srgbClr val="0000FF"/>
                </a:solidFill>
              </a:rPr>
              <a:t>if</a:t>
            </a:r>
            <a:r>
              <a:rPr lang="en-US" altLang="zh-CN" b="1" dirty="0" smtClean="0"/>
              <a:t>(total &lt; </a:t>
            </a:r>
            <a:r>
              <a:rPr lang="en-US" altLang="zh-CN" b="1" dirty="0" err="1" smtClean="0"/>
              <a:t>total_m</a:t>
            </a:r>
            <a:r>
              <a:rPr lang="en-US" altLang="zh-CN" b="1" dirty="0" smtClean="0"/>
              <a:t>)</a:t>
            </a:r>
          </a:p>
          <a:p>
            <a:pPr>
              <a:buNone/>
            </a:pPr>
            <a:r>
              <a:rPr lang="en-US" altLang="zh-CN" b="1" dirty="0" smtClean="0">
                <a:solidFill>
                  <a:srgbClr val="0000FF"/>
                </a:solidFill>
              </a:rPr>
              <a:t>				return true;</a:t>
            </a:r>
          </a:p>
          <a:p>
            <a:pPr>
              <a:buNone/>
            </a:pPr>
            <a:r>
              <a:rPr lang="en-US" altLang="zh-CN" b="1" dirty="0" smtClean="0">
                <a:solidFill>
                  <a:srgbClr val="0000FF"/>
                </a:solidFill>
              </a:rPr>
              <a:t>			else</a:t>
            </a:r>
          </a:p>
          <a:p>
            <a:pPr>
              <a:buNone/>
            </a:pPr>
            <a:r>
              <a:rPr lang="en-US" altLang="zh-CN" b="1" dirty="0" smtClean="0">
                <a:solidFill>
                  <a:srgbClr val="0000FF"/>
                </a:solidFill>
              </a:rPr>
              <a:t>				return false;</a:t>
            </a:r>
          </a:p>
          <a:p>
            <a:pPr>
              <a:buNone/>
            </a:pPr>
            <a:r>
              <a:rPr lang="en-US" altLang="zh-CN" b="1" dirty="0" smtClean="0"/>
              <a:t>	}  //</a:t>
            </a:r>
            <a:r>
              <a:rPr lang="zh-CN" altLang="en-US" b="1" dirty="0" smtClean="0"/>
              <a:t>这里的内容和自定义函数完全一致</a:t>
            </a:r>
            <a:endParaRPr lang="en-US" altLang="zh-CN" b="1" dirty="0" smtClean="0"/>
          </a:p>
        </p:txBody>
      </p:sp>
    </p:spTree>
    <p:extLst>
      <p:ext uri="{BB962C8B-B14F-4D97-AF65-F5344CB8AC3E}">
        <p14:creationId xmlns:p14="http://schemas.microsoft.com/office/powerpoint/2010/main" val="1604102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运算符重载的说明</a:t>
            </a:r>
            <a:endParaRPr lang="zh-CN" altLang="en-US" dirty="0"/>
          </a:p>
        </p:txBody>
      </p:sp>
      <p:sp>
        <p:nvSpPr>
          <p:cNvPr id="3" name="内容占位符 2"/>
          <p:cNvSpPr>
            <a:spLocks noGrp="1"/>
          </p:cNvSpPr>
          <p:nvPr>
            <p:ph idx="1"/>
          </p:nvPr>
        </p:nvSpPr>
        <p:spPr/>
        <p:txBody>
          <a:bodyPr/>
          <a:lstStyle/>
          <a:p>
            <a:r>
              <a:rPr lang="zh-CN" altLang="en-US" dirty="0" smtClean="0"/>
              <a:t>当运行</a:t>
            </a:r>
            <a:r>
              <a:rPr lang="en-US" altLang="zh-CN" dirty="0" smtClean="0"/>
              <a:t>m1&lt;m2</a:t>
            </a:r>
            <a:r>
              <a:rPr lang="zh-CN" altLang="en-US" dirty="0" smtClean="0"/>
              <a:t>时，系统将其解释为</a:t>
            </a:r>
            <a:r>
              <a:rPr lang="en-US" altLang="zh-CN" b="1" dirty="0"/>
              <a:t>m</a:t>
            </a:r>
            <a:r>
              <a:rPr lang="en-US" altLang="zh-CN" b="1" dirty="0" smtClean="0"/>
              <a:t>1.operator&lt;(m2)</a:t>
            </a:r>
            <a:r>
              <a:rPr lang="zh-CN" altLang="en-US" dirty="0" smtClean="0"/>
              <a:t>。</a:t>
            </a:r>
            <a:endParaRPr lang="en-US" altLang="zh-CN" dirty="0" smtClean="0"/>
          </a:p>
          <a:p>
            <a:r>
              <a:rPr lang="zh-CN" altLang="en-US" dirty="0" smtClean="0"/>
              <a:t>在该重载函数当中，将参数定义为</a:t>
            </a:r>
            <a:r>
              <a:rPr lang="en-US" altLang="zh-CN" b="1" dirty="0" smtClean="0"/>
              <a:t>money &amp;m</a:t>
            </a:r>
            <a:r>
              <a:rPr lang="zh-CN" altLang="en-US" dirty="0" smtClean="0"/>
              <a:t>，可以省去实参复制构造形参的开销。</a:t>
            </a:r>
            <a:endParaRPr lang="en-US" altLang="zh-CN" dirty="0" smtClean="0"/>
          </a:p>
          <a:p>
            <a:r>
              <a:rPr lang="zh-CN" altLang="en-US" dirty="0" smtClean="0"/>
              <a:t>当</a:t>
            </a:r>
            <a:r>
              <a:rPr lang="zh-CN" altLang="en-US" b="1" dirty="0" smtClean="0"/>
              <a:t>成员</a:t>
            </a:r>
            <a:r>
              <a:rPr lang="zh-CN" altLang="en-US" dirty="0" smtClean="0"/>
              <a:t>函数的参数为同一类（</a:t>
            </a:r>
            <a:r>
              <a:rPr lang="en-US" altLang="zh-CN" dirty="0" smtClean="0"/>
              <a:t>class</a:t>
            </a:r>
            <a:r>
              <a:rPr lang="zh-CN" altLang="en-US" dirty="0" smtClean="0"/>
              <a:t>）的对象或它的引用，在函数体内使用参数对象的私有数据成员时，可用对象名加成员访问操作符点号进行。</a:t>
            </a:r>
          </a:p>
          <a:p>
            <a:endParaRPr lang="en-US" altLang="zh-CN" dirty="0" smtClean="0"/>
          </a:p>
        </p:txBody>
      </p:sp>
    </p:spTree>
    <p:extLst>
      <p:ext uri="{BB962C8B-B14F-4D97-AF65-F5344CB8AC3E}">
        <p14:creationId xmlns:p14="http://schemas.microsoft.com/office/powerpoint/2010/main" val="634912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赋值与复合赋值运算符的重载</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示例函数声明：</a:t>
            </a:r>
            <a:r>
              <a:rPr lang="en-US" altLang="zh-CN" b="1" dirty="0" smtClean="0"/>
              <a:t>money operator+=(money &amp;m); </a:t>
            </a:r>
            <a:r>
              <a:rPr lang="en-US" altLang="zh-CN" dirty="0" smtClean="0"/>
              <a:t>//+=</a:t>
            </a:r>
            <a:r>
              <a:rPr lang="zh-CN" altLang="en-US" dirty="0" smtClean="0"/>
              <a:t>符号的重载</a:t>
            </a:r>
            <a:endParaRPr lang="en-US" altLang="zh-CN" dirty="0" smtClean="0"/>
          </a:p>
          <a:p>
            <a:r>
              <a:rPr lang="zh-CN" altLang="en-US" dirty="0" smtClean="0"/>
              <a:t>函数定义</a:t>
            </a:r>
            <a:endParaRPr lang="en-US" altLang="zh-CN" dirty="0" smtClean="0"/>
          </a:p>
          <a:p>
            <a:pPr>
              <a:buNone/>
            </a:pPr>
            <a:r>
              <a:rPr lang="en-US" altLang="zh-CN" b="1" dirty="0" smtClean="0"/>
              <a:t>	money </a:t>
            </a:r>
            <a:r>
              <a:rPr lang="en-US" altLang="zh-CN" b="1" dirty="0" err="1" smtClean="0"/>
              <a:t>money</a:t>
            </a:r>
            <a:r>
              <a:rPr lang="en-US" altLang="zh-CN" b="1" dirty="0" smtClean="0"/>
              <a:t>::</a:t>
            </a:r>
            <a:r>
              <a:rPr lang="en-US" altLang="zh-CN" b="1" dirty="0" smtClean="0">
                <a:solidFill>
                  <a:srgbClr val="0000FF"/>
                </a:solidFill>
              </a:rPr>
              <a:t>operator</a:t>
            </a:r>
            <a:r>
              <a:rPr lang="en-US" altLang="zh-CN" b="1" dirty="0" smtClean="0"/>
              <a:t>+=(money &amp;m){</a:t>
            </a:r>
          </a:p>
          <a:p>
            <a:pPr>
              <a:buNone/>
            </a:pPr>
            <a:r>
              <a:rPr lang="en-US" altLang="zh-CN" b="1" dirty="0" smtClean="0"/>
              <a:t>			money temp;</a:t>
            </a:r>
          </a:p>
          <a:p>
            <a:pPr>
              <a:buNone/>
            </a:pPr>
            <a:r>
              <a:rPr lang="en-US" altLang="zh-CN" b="1" dirty="0" smtClean="0"/>
              <a:t>			</a:t>
            </a:r>
            <a:r>
              <a:rPr lang="en-US" altLang="zh-CN" b="1" dirty="0" err="1" smtClean="0"/>
              <a:t>yuan</a:t>
            </a:r>
            <a:r>
              <a:rPr lang="en-US" altLang="zh-CN" b="1" dirty="0" smtClean="0"/>
              <a:t> = </a:t>
            </a:r>
            <a:r>
              <a:rPr lang="en-US" altLang="zh-CN" b="1" dirty="0" err="1" smtClean="0"/>
              <a:t>temp.yuan</a:t>
            </a:r>
            <a:r>
              <a:rPr lang="en-US" altLang="zh-CN" b="1" dirty="0" smtClean="0"/>
              <a:t> = </a:t>
            </a:r>
            <a:r>
              <a:rPr lang="en-US" altLang="zh-CN" b="1" dirty="0" err="1" smtClean="0"/>
              <a:t>yuan</a:t>
            </a:r>
            <a:r>
              <a:rPr lang="en-US" altLang="zh-CN" b="1" dirty="0" smtClean="0"/>
              <a:t> + </a:t>
            </a:r>
            <a:r>
              <a:rPr lang="en-US" altLang="zh-CN" b="1" dirty="0" err="1" smtClean="0"/>
              <a:t>m.yuan</a:t>
            </a:r>
            <a:r>
              <a:rPr lang="en-US" altLang="zh-CN" b="1" dirty="0" smtClean="0"/>
              <a:t>;</a:t>
            </a:r>
          </a:p>
          <a:p>
            <a:pPr>
              <a:buNone/>
            </a:pPr>
            <a:r>
              <a:rPr lang="en-US" altLang="zh-CN" b="1" dirty="0" smtClean="0"/>
              <a:t>			</a:t>
            </a:r>
            <a:r>
              <a:rPr lang="en-US" altLang="zh-CN" b="1" dirty="0" err="1" smtClean="0"/>
              <a:t>jiao</a:t>
            </a:r>
            <a:r>
              <a:rPr lang="en-US" altLang="zh-CN" b="1" dirty="0" smtClean="0"/>
              <a:t> = </a:t>
            </a:r>
            <a:r>
              <a:rPr lang="en-US" altLang="zh-CN" b="1" dirty="0" err="1" smtClean="0"/>
              <a:t>temp.jiao</a:t>
            </a:r>
            <a:r>
              <a:rPr lang="en-US" altLang="zh-CN" b="1" dirty="0" smtClean="0"/>
              <a:t> = </a:t>
            </a:r>
            <a:r>
              <a:rPr lang="en-US" altLang="zh-CN" b="1" dirty="0" err="1" smtClean="0"/>
              <a:t>jiao</a:t>
            </a:r>
            <a:r>
              <a:rPr lang="en-US" altLang="zh-CN" b="1" dirty="0" smtClean="0"/>
              <a:t> + </a:t>
            </a:r>
            <a:r>
              <a:rPr lang="en-US" altLang="zh-CN" b="1" dirty="0" err="1" smtClean="0"/>
              <a:t>m.jiao</a:t>
            </a:r>
            <a:r>
              <a:rPr lang="en-US" altLang="zh-CN" b="1" dirty="0" smtClean="0"/>
              <a:t>;</a:t>
            </a:r>
          </a:p>
          <a:p>
            <a:pPr>
              <a:buNone/>
            </a:pPr>
            <a:r>
              <a:rPr lang="en-US" altLang="zh-CN" b="1" dirty="0" smtClean="0"/>
              <a:t>			fen = temp.fen = fen + m.fen;</a:t>
            </a:r>
          </a:p>
          <a:p>
            <a:pPr>
              <a:buNone/>
            </a:pPr>
            <a:r>
              <a:rPr lang="en-US" altLang="zh-CN" b="1" dirty="0" smtClean="0"/>
              <a:t>			</a:t>
            </a:r>
            <a:r>
              <a:rPr lang="en-US" altLang="zh-CN" b="1" dirty="0" smtClean="0">
                <a:solidFill>
                  <a:srgbClr val="0000FF"/>
                </a:solidFill>
              </a:rPr>
              <a:t>return</a:t>
            </a:r>
            <a:r>
              <a:rPr lang="en-US" altLang="zh-CN" b="1" dirty="0" smtClean="0"/>
              <a:t> temp;} //</a:t>
            </a:r>
            <a:r>
              <a:rPr lang="zh-CN" altLang="en-US" b="1" dirty="0" smtClean="0"/>
              <a:t>这里返回值为了连续使用</a:t>
            </a:r>
            <a:endParaRPr lang="en-US" altLang="zh-CN" b="1" dirty="0" smtClean="0"/>
          </a:p>
          <a:p>
            <a:endParaRPr lang="zh-CN" altLang="en-US" dirty="0"/>
          </a:p>
        </p:txBody>
      </p:sp>
    </p:spTree>
    <p:extLst>
      <p:ext uri="{BB962C8B-B14F-4D97-AF65-F5344CB8AC3E}">
        <p14:creationId xmlns:p14="http://schemas.microsoft.com/office/powerpoint/2010/main" val="121775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从传统的结构体到类</a:t>
            </a:r>
            <a:endParaRPr lang="zh-CN" altLang="en-US" dirty="0"/>
          </a:p>
        </p:txBody>
      </p:sp>
      <p:sp>
        <p:nvSpPr>
          <p:cNvPr id="3" name="内容占位符 2"/>
          <p:cNvSpPr>
            <a:spLocks noGrp="1"/>
          </p:cNvSpPr>
          <p:nvPr>
            <p:ph idx="1"/>
          </p:nvPr>
        </p:nvSpPr>
        <p:spPr/>
        <p:txBody>
          <a:bodyPr/>
          <a:lstStyle/>
          <a:p>
            <a:r>
              <a:rPr lang="zh-CN" altLang="en-US" dirty="0" smtClean="0"/>
              <a:t>传统的结构体封装了数据成员，类当中则包括函数成员，与现实世界更吻合；</a:t>
            </a:r>
            <a:endParaRPr lang="en-US" altLang="zh-CN" dirty="0" smtClean="0"/>
          </a:p>
          <a:p>
            <a:r>
              <a:rPr lang="zh-CN" altLang="en-US" dirty="0" smtClean="0"/>
              <a:t>传统的结构体成员数据读写无限制，类当中则提供了权限设置，保护了数据的安全性；</a:t>
            </a:r>
            <a:endParaRPr lang="en-US" altLang="zh-CN" dirty="0" smtClean="0"/>
          </a:p>
          <a:p>
            <a:r>
              <a:rPr lang="zh-CN" altLang="en-US" dirty="0" smtClean="0"/>
              <a:t>传统的结构体无继承特性，类则可以通过派生和继承简化程序编写，并提供多态性。</a:t>
            </a:r>
            <a:endParaRPr lang="zh-CN" altLang="en-US" dirty="0"/>
          </a:p>
        </p:txBody>
      </p:sp>
    </p:spTree>
    <p:extLst>
      <p:ext uri="{BB962C8B-B14F-4D97-AF65-F5344CB8AC3E}">
        <p14:creationId xmlns:p14="http://schemas.microsoft.com/office/powerpoint/2010/main" val="1257601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FF"/>
                </a:solidFill>
              </a:rPr>
              <a:t>this</a:t>
            </a:r>
            <a:r>
              <a:rPr lang="zh-CN" altLang="en-US" dirty="0" smtClean="0"/>
              <a:t>指针的引入</a:t>
            </a:r>
            <a:endParaRPr lang="zh-CN" altLang="en-US" dirty="0"/>
          </a:p>
        </p:txBody>
      </p:sp>
      <p:sp>
        <p:nvSpPr>
          <p:cNvPr id="3" name="内容占位符 2"/>
          <p:cNvSpPr>
            <a:spLocks noGrp="1"/>
          </p:cNvSpPr>
          <p:nvPr>
            <p:ph idx="1"/>
          </p:nvPr>
        </p:nvSpPr>
        <p:spPr/>
        <p:txBody>
          <a:bodyPr/>
          <a:lstStyle/>
          <a:p>
            <a:r>
              <a:rPr lang="zh-CN" altLang="en-US" dirty="0" smtClean="0"/>
              <a:t>在赋值运算符的重载当中，需要返回对象本身或本身的引用。因为缺乏相应的手段，所以用对象</a:t>
            </a:r>
            <a:r>
              <a:rPr lang="en-US" altLang="zh-CN" dirty="0" smtClean="0"/>
              <a:t>temp</a:t>
            </a:r>
            <a:r>
              <a:rPr lang="zh-CN" altLang="en-US" dirty="0" smtClean="0"/>
              <a:t>代替，程序显得冗余，效率也低下。</a:t>
            </a:r>
            <a:endParaRPr lang="en-US" altLang="zh-CN" dirty="0" smtClean="0"/>
          </a:p>
          <a:p>
            <a:r>
              <a:rPr lang="zh-CN" altLang="en-US" dirty="0" smtClean="0"/>
              <a:t>之前提过类当中函数成员一般是公有的，那么它是如何知道该操作哪个对象的成员的呢？</a:t>
            </a:r>
            <a:endParaRPr lang="en-US" altLang="zh-CN" dirty="0" smtClean="0"/>
          </a:p>
          <a:p>
            <a:r>
              <a:rPr lang="zh-CN" altLang="en-US" dirty="0" smtClean="0"/>
              <a:t>类的成员函数中，会隐藏传递一个名叫</a:t>
            </a:r>
            <a:r>
              <a:rPr lang="en-US" altLang="zh-CN" b="1" dirty="0" smtClean="0">
                <a:ln w="3175" cmpd="sng">
                  <a:noFill/>
                </a:ln>
                <a:solidFill>
                  <a:srgbClr val="0000FF"/>
                </a:solidFill>
                <a:cs typeface="+mj-cs"/>
              </a:rPr>
              <a:t>this</a:t>
            </a:r>
            <a:r>
              <a:rPr lang="zh-CN" altLang="en-US" dirty="0" smtClean="0"/>
              <a:t>的同类型指针，并自动指向该函数的调用者。一般情况下，不需要暴露它，但有时需要明确使用。</a:t>
            </a:r>
            <a:endParaRPr lang="en-US" altLang="zh-CN" dirty="0" smtClean="0"/>
          </a:p>
          <a:p>
            <a:endParaRPr lang="en-US" altLang="zh-CN" dirty="0" smtClean="0"/>
          </a:p>
        </p:txBody>
      </p:sp>
    </p:spTree>
    <p:extLst>
      <p:ext uri="{BB962C8B-B14F-4D97-AF65-F5344CB8AC3E}">
        <p14:creationId xmlns:p14="http://schemas.microsoft.com/office/powerpoint/2010/main" val="132341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this</a:t>
            </a:r>
            <a:r>
              <a:rPr lang="zh-CN" altLang="en-US" dirty="0" smtClean="0"/>
              <a:t>指针的显式使用</a:t>
            </a:r>
            <a:endParaRPr lang="zh-CN" altLang="en-US" dirty="0"/>
          </a:p>
        </p:txBody>
      </p:sp>
      <p:sp>
        <p:nvSpPr>
          <p:cNvPr id="3" name="内容占位符 2"/>
          <p:cNvSpPr>
            <a:spLocks noGrp="1"/>
          </p:cNvSpPr>
          <p:nvPr>
            <p:ph idx="1"/>
          </p:nvPr>
        </p:nvSpPr>
        <p:spPr/>
        <p:txBody>
          <a:bodyPr/>
          <a:lstStyle/>
          <a:p>
            <a:r>
              <a:rPr lang="en-US" altLang="zh-CN" b="1" dirty="0" smtClean="0">
                <a:solidFill>
                  <a:srgbClr val="0000FF"/>
                </a:solidFill>
              </a:rPr>
              <a:t>void</a:t>
            </a:r>
            <a:r>
              <a:rPr lang="en-US" altLang="zh-CN" b="1" dirty="0" smtClean="0"/>
              <a:t> circle::show()</a:t>
            </a:r>
          </a:p>
          <a:p>
            <a:pPr>
              <a:buNone/>
            </a:pPr>
            <a:r>
              <a:rPr lang="en-US" altLang="zh-CN" b="1" dirty="0" smtClean="0"/>
              <a:t>	{</a:t>
            </a:r>
          </a:p>
          <a:p>
            <a:pPr>
              <a:buNone/>
            </a:pPr>
            <a:r>
              <a:rPr lang="en-US" altLang="zh-CN" b="1" dirty="0" smtClean="0"/>
              <a:t>			</a:t>
            </a:r>
            <a:r>
              <a:rPr lang="en-US" altLang="zh-CN" b="1" dirty="0" err="1" smtClean="0"/>
              <a:t>cout</a:t>
            </a:r>
            <a:r>
              <a:rPr lang="en-US" altLang="zh-CN" b="1" dirty="0" smtClean="0"/>
              <a:t> &lt;&lt; </a:t>
            </a:r>
            <a:r>
              <a:rPr lang="en-US" altLang="zh-CN" b="1" dirty="0" smtClean="0">
                <a:solidFill>
                  <a:srgbClr val="0000FF"/>
                </a:solidFill>
              </a:rPr>
              <a:t>this</a:t>
            </a:r>
            <a:r>
              <a:rPr lang="en-US" altLang="zh-CN" b="1" dirty="0" smtClean="0"/>
              <a:t> -&gt; r &lt;&lt; </a:t>
            </a:r>
            <a:r>
              <a:rPr lang="en-US" altLang="zh-CN" b="1" dirty="0" err="1" smtClean="0"/>
              <a:t>endl</a:t>
            </a:r>
            <a:r>
              <a:rPr lang="en-US" altLang="zh-CN" b="1" dirty="0" smtClean="0"/>
              <a:t>;  </a:t>
            </a:r>
          </a:p>
          <a:p>
            <a:pPr>
              <a:buNone/>
            </a:pPr>
            <a:r>
              <a:rPr lang="en-US" altLang="zh-CN" b="1" dirty="0" smtClean="0"/>
              <a:t>			//</a:t>
            </a:r>
            <a:r>
              <a:rPr lang="zh-CN" altLang="en-US" b="1" dirty="0" smtClean="0"/>
              <a:t>与写成 </a:t>
            </a:r>
            <a:r>
              <a:rPr lang="en-US" altLang="zh-CN" b="1" dirty="0" err="1" smtClean="0"/>
              <a:t>cout</a:t>
            </a:r>
            <a:r>
              <a:rPr lang="en-US" altLang="zh-CN" b="1" dirty="0" smtClean="0"/>
              <a:t> &lt;&lt; r &lt;&lt; </a:t>
            </a:r>
            <a:r>
              <a:rPr lang="en-US" altLang="zh-CN" b="1" dirty="0" err="1" smtClean="0"/>
              <a:t>endl</a:t>
            </a:r>
            <a:r>
              <a:rPr lang="zh-CN" altLang="en-US" b="1" dirty="0" smtClean="0"/>
              <a:t>效果一样</a:t>
            </a:r>
            <a:endParaRPr lang="en-US" altLang="zh-CN" b="1" dirty="0" smtClean="0"/>
          </a:p>
          <a:p>
            <a:pPr>
              <a:buNone/>
            </a:pPr>
            <a:r>
              <a:rPr lang="en-US" altLang="zh-CN" b="1" dirty="0" smtClean="0"/>
              <a:t>	}</a:t>
            </a:r>
          </a:p>
          <a:p>
            <a:pPr>
              <a:buNone/>
            </a:pPr>
            <a:r>
              <a:rPr lang="en-US" altLang="zh-CN" b="1" dirty="0" smtClean="0"/>
              <a:t>	circle c;</a:t>
            </a:r>
          </a:p>
          <a:p>
            <a:pPr>
              <a:buNone/>
            </a:pPr>
            <a:r>
              <a:rPr lang="en-US" altLang="zh-CN" b="1" dirty="0" smtClean="0"/>
              <a:t>	</a:t>
            </a:r>
            <a:r>
              <a:rPr lang="en-US" altLang="zh-CN" b="1" dirty="0" err="1" smtClean="0"/>
              <a:t>c.show</a:t>
            </a:r>
            <a:r>
              <a:rPr lang="en-US" altLang="zh-CN" b="1" dirty="0" smtClean="0"/>
              <a:t>(); //</a:t>
            </a:r>
            <a:r>
              <a:rPr lang="zh-CN" altLang="en-US" b="1" dirty="0" smtClean="0"/>
              <a:t>此时</a:t>
            </a:r>
            <a:r>
              <a:rPr lang="en-US" altLang="zh-CN" b="1" dirty="0" smtClean="0"/>
              <a:t>this</a:t>
            </a:r>
            <a:r>
              <a:rPr lang="zh-CN" altLang="en-US" b="1" dirty="0" smtClean="0"/>
              <a:t>指针指向</a:t>
            </a:r>
            <a:r>
              <a:rPr lang="en-US" altLang="zh-CN" b="1" dirty="0" smtClean="0"/>
              <a:t>c</a:t>
            </a:r>
          </a:p>
          <a:p>
            <a:pPr>
              <a:buNone/>
            </a:pPr>
            <a:endParaRPr lang="en-US" altLang="zh-CN" b="1" dirty="0" smtClean="0">
              <a:solidFill>
                <a:srgbClr val="0000FF"/>
              </a:solidFill>
            </a:endParaRPr>
          </a:p>
        </p:txBody>
      </p:sp>
    </p:spTree>
    <p:extLst>
      <p:ext uri="{BB962C8B-B14F-4D97-AF65-F5344CB8AC3E}">
        <p14:creationId xmlns:p14="http://schemas.microsoft.com/office/powerpoint/2010/main" val="1618637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this</a:t>
            </a:r>
            <a:r>
              <a:rPr lang="zh-CN" altLang="en-US" dirty="0" smtClean="0"/>
              <a:t>指针简化</a:t>
            </a:r>
            <a:r>
              <a:rPr lang="en-US" altLang="zh-CN" dirty="0" smtClean="0"/>
              <a:t>+=</a:t>
            </a:r>
            <a:r>
              <a:rPr lang="zh-CN" altLang="en-US" dirty="0" smtClean="0"/>
              <a:t>运算符重载</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示例函数声明：</a:t>
            </a:r>
            <a:r>
              <a:rPr lang="en-US" altLang="zh-CN" b="1" dirty="0" smtClean="0"/>
              <a:t>money&amp; operator+=(money &amp;m); </a:t>
            </a:r>
            <a:r>
              <a:rPr lang="en-US" altLang="zh-CN" dirty="0" smtClean="0"/>
              <a:t>//+=</a:t>
            </a:r>
            <a:r>
              <a:rPr lang="zh-CN" altLang="en-US" dirty="0" smtClean="0"/>
              <a:t>符号的重载，返回类型为</a:t>
            </a:r>
            <a:r>
              <a:rPr lang="zh-CN" altLang="en-US" i="1" dirty="0" smtClean="0"/>
              <a:t>引用</a:t>
            </a:r>
            <a:endParaRPr lang="en-US" altLang="zh-CN" i="1" dirty="0" smtClean="0"/>
          </a:p>
          <a:p>
            <a:r>
              <a:rPr lang="zh-CN" altLang="en-US" dirty="0" smtClean="0"/>
              <a:t>函数定义</a:t>
            </a:r>
            <a:endParaRPr lang="en-US" altLang="zh-CN" dirty="0" smtClean="0"/>
          </a:p>
          <a:p>
            <a:pPr>
              <a:buNone/>
            </a:pPr>
            <a:r>
              <a:rPr lang="en-US" altLang="zh-CN" b="1" dirty="0" smtClean="0"/>
              <a:t>	money&amp; money::</a:t>
            </a:r>
            <a:r>
              <a:rPr lang="en-US" altLang="zh-CN" b="1" dirty="0" smtClean="0">
                <a:solidFill>
                  <a:srgbClr val="0000FF"/>
                </a:solidFill>
              </a:rPr>
              <a:t>operator</a:t>
            </a:r>
            <a:r>
              <a:rPr lang="en-US" altLang="zh-CN" b="1" dirty="0" smtClean="0"/>
              <a:t>+=(money &amp;m){</a:t>
            </a:r>
          </a:p>
          <a:p>
            <a:pPr>
              <a:buNone/>
            </a:pPr>
            <a:r>
              <a:rPr lang="en-US" altLang="zh-CN" b="1" dirty="0" smtClean="0"/>
              <a:t>			</a:t>
            </a:r>
            <a:r>
              <a:rPr lang="en-US" altLang="zh-CN" b="1" dirty="0" err="1" smtClean="0"/>
              <a:t>yuan</a:t>
            </a:r>
            <a:r>
              <a:rPr lang="en-US" altLang="zh-CN" b="1" dirty="0" smtClean="0"/>
              <a:t> = </a:t>
            </a:r>
            <a:r>
              <a:rPr lang="en-US" altLang="zh-CN" b="1" dirty="0" err="1" smtClean="0"/>
              <a:t>yuan</a:t>
            </a:r>
            <a:r>
              <a:rPr lang="en-US" altLang="zh-CN" b="1" dirty="0" smtClean="0"/>
              <a:t> + </a:t>
            </a:r>
            <a:r>
              <a:rPr lang="en-US" altLang="zh-CN" b="1" dirty="0" err="1" smtClean="0"/>
              <a:t>m.yuan</a:t>
            </a:r>
            <a:r>
              <a:rPr lang="en-US" altLang="zh-CN" b="1" dirty="0" smtClean="0"/>
              <a:t>;</a:t>
            </a:r>
          </a:p>
          <a:p>
            <a:pPr>
              <a:buNone/>
            </a:pPr>
            <a:r>
              <a:rPr lang="en-US" altLang="zh-CN" b="1" dirty="0" smtClean="0"/>
              <a:t>			</a:t>
            </a:r>
            <a:r>
              <a:rPr lang="en-US" altLang="zh-CN" b="1" dirty="0" err="1" smtClean="0"/>
              <a:t>jiao</a:t>
            </a:r>
            <a:r>
              <a:rPr lang="en-US" altLang="zh-CN" b="1" dirty="0" smtClean="0"/>
              <a:t> = </a:t>
            </a:r>
            <a:r>
              <a:rPr lang="en-US" altLang="zh-CN" b="1" dirty="0" err="1" smtClean="0"/>
              <a:t>jiao</a:t>
            </a:r>
            <a:r>
              <a:rPr lang="en-US" altLang="zh-CN" b="1" dirty="0" smtClean="0"/>
              <a:t> + </a:t>
            </a:r>
            <a:r>
              <a:rPr lang="en-US" altLang="zh-CN" b="1" dirty="0" err="1" smtClean="0"/>
              <a:t>m.jiao</a:t>
            </a:r>
            <a:r>
              <a:rPr lang="en-US" altLang="zh-CN" b="1" dirty="0" smtClean="0"/>
              <a:t>;</a:t>
            </a:r>
          </a:p>
          <a:p>
            <a:pPr>
              <a:buNone/>
            </a:pPr>
            <a:r>
              <a:rPr lang="en-US" altLang="zh-CN" b="1" dirty="0" smtClean="0"/>
              <a:t>			fen = fen + m.fen;</a:t>
            </a:r>
          </a:p>
          <a:p>
            <a:pPr>
              <a:buNone/>
            </a:pPr>
            <a:r>
              <a:rPr lang="en-US" altLang="zh-CN" b="1" dirty="0" smtClean="0"/>
              <a:t>			</a:t>
            </a:r>
            <a:r>
              <a:rPr lang="en-US" altLang="zh-CN" b="1" dirty="0" smtClean="0">
                <a:solidFill>
                  <a:srgbClr val="0000FF"/>
                </a:solidFill>
              </a:rPr>
              <a:t>return</a:t>
            </a:r>
            <a:r>
              <a:rPr lang="en-US" altLang="zh-CN" b="1" dirty="0" smtClean="0"/>
              <a:t> *</a:t>
            </a:r>
            <a:r>
              <a:rPr lang="en-US" altLang="zh-CN" b="1" dirty="0" smtClean="0">
                <a:solidFill>
                  <a:srgbClr val="0000FF"/>
                </a:solidFill>
              </a:rPr>
              <a:t>this</a:t>
            </a:r>
            <a:r>
              <a:rPr lang="en-US" altLang="zh-CN" b="1" dirty="0" smtClean="0"/>
              <a:t>;} //</a:t>
            </a:r>
            <a:r>
              <a:rPr lang="zh-CN" altLang="en-US" b="1" dirty="0" smtClean="0"/>
              <a:t>引用作为返回值，省去复制构造函数的开销</a:t>
            </a:r>
            <a:endParaRPr lang="zh-CN" altLang="en-US" dirty="0"/>
          </a:p>
        </p:txBody>
      </p:sp>
    </p:spTree>
    <p:extLst>
      <p:ext uri="{BB962C8B-B14F-4D97-AF65-F5344CB8AC3E}">
        <p14:creationId xmlns:p14="http://schemas.microsoft.com/office/powerpoint/2010/main" val="121219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运算符重载的阶段小结</a:t>
            </a:r>
            <a:endParaRPr lang="zh-CN" altLang="en-US" dirty="0"/>
          </a:p>
        </p:txBody>
      </p:sp>
      <p:sp>
        <p:nvSpPr>
          <p:cNvPr id="3" name="内容占位符 2"/>
          <p:cNvSpPr>
            <a:spLocks noGrp="1"/>
          </p:cNvSpPr>
          <p:nvPr>
            <p:ph idx="1"/>
          </p:nvPr>
        </p:nvSpPr>
        <p:spPr/>
        <p:txBody>
          <a:bodyPr/>
          <a:lstStyle/>
          <a:p>
            <a:r>
              <a:rPr kumimoji="1" lang="zh-CN" altLang="en-US" dirty="0" smtClean="0"/>
              <a:t>运算符重载函数的函数名必须为关键字</a:t>
            </a:r>
            <a:r>
              <a:rPr kumimoji="1" lang="en-US" altLang="zh-CN" dirty="0" smtClean="0"/>
              <a:t>operator</a:t>
            </a:r>
            <a:r>
              <a:rPr kumimoji="1" lang="zh-CN" altLang="en-US" dirty="0" smtClean="0"/>
              <a:t>加一个合法的运算符。</a:t>
            </a:r>
            <a:endParaRPr kumimoji="1" lang="en-US" altLang="zh-CN" dirty="0" smtClean="0"/>
          </a:p>
          <a:p>
            <a:r>
              <a:rPr kumimoji="1" lang="zh-CN" altLang="en-US" dirty="0" smtClean="0"/>
              <a:t>重载双目运算符时，将</a:t>
            </a:r>
            <a:r>
              <a:rPr kumimoji="1" lang="zh-CN" altLang="en-US" dirty="0" smtClean="0">
                <a:solidFill>
                  <a:srgbClr val="FF3300"/>
                </a:solidFill>
              </a:rPr>
              <a:t>右操作数</a:t>
            </a:r>
            <a:r>
              <a:rPr kumimoji="1" lang="zh-CN" altLang="en-US" dirty="0" smtClean="0"/>
              <a:t>作为函数的</a:t>
            </a:r>
            <a:r>
              <a:rPr kumimoji="1" lang="zh-CN" altLang="en-US" dirty="0" smtClean="0">
                <a:solidFill>
                  <a:srgbClr val="FF3300"/>
                </a:solidFill>
              </a:rPr>
              <a:t>实参</a:t>
            </a:r>
            <a:r>
              <a:rPr kumimoji="1" lang="zh-CN" altLang="en-US" dirty="0" smtClean="0"/>
              <a:t>，而</a:t>
            </a:r>
            <a:r>
              <a:rPr kumimoji="1" lang="zh-CN" altLang="en-US" dirty="0" smtClean="0">
                <a:solidFill>
                  <a:srgbClr val="FF3300"/>
                </a:solidFill>
              </a:rPr>
              <a:t>左操作数</a:t>
            </a:r>
            <a:r>
              <a:rPr kumimoji="1" lang="zh-CN" altLang="en-US" dirty="0" smtClean="0"/>
              <a:t>为对象本身。</a:t>
            </a:r>
            <a:endParaRPr kumimoji="1" lang="en-US" altLang="zh-CN" dirty="0" smtClean="0"/>
          </a:p>
          <a:p>
            <a:r>
              <a:rPr kumimoji="1" lang="zh-CN" altLang="en-US" dirty="0" smtClean="0"/>
              <a:t>重载单目运算符时，</a:t>
            </a:r>
            <a:r>
              <a:rPr kumimoji="1" lang="zh-CN" altLang="en-US" dirty="0" smtClean="0">
                <a:solidFill>
                  <a:srgbClr val="FF3300"/>
                </a:solidFill>
              </a:rPr>
              <a:t>操作数</a:t>
            </a:r>
            <a:r>
              <a:rPr kumimoji="1" lang="zh-CN" altLang="en-US" dirty="0" smtClean="0"/>
              <a:t>为对象本身，而函数没有参数。</a:t>
            </a:r>
            <a:endParaRPr kumimoji="1" lang="en-US" altLang="zh-CN" dirty="0" smtClean="0"/>
          </a:p>
          <a:p>
            <a:pPr>
              <a:buNone/>
            </a:pPr>
            <a:r>
              <a:rPr kumimoji="1" lang="en-US" altLang="zh-CN" dirty="0" smtClean="0"/>
              <a:t>	</a:t>
            </a:r>
            <a:r>
              <a:rPr kumimoji="1" lang="zh-CN" altLang="en-US" dirty="0" smtClean="0"/>
              <a:t>例：</a:t>
            </a:r>
            <a:r>
              <a:rPr kumimoji="1" lang="en-US" altLang="zh-CN" dirty="0" smtClean="0"/>
              <a:t>circle c; ++c;  //</a:t>
            </a:r>
            <a:r>
              <a:rPr kumimoji="1" lang="zh-CN" altLang="en-US" dirty="0" smtClean="0"/>
              <a:t>等价于</a:t>
            </a:r>
            <a:r>
              <a:rPr kumimoji="1" lang="en-US" altLang="zh-CN" dirty="0" err="1" smtClean="0"/>
              <a:t>c.operator</a:t>
            </a:r>
            <a:r>
              <a:rPr kumimoji="1" lang="en-US" altLang="zh-CN" dirty="0" smtClean="0"/>
              <a:t>++();</a:t>
            </a:r>
          </a:p>
          <a:p>
            <a:endParaRPr lang="zh-CN" altLang="en-US" dirty="0"/>
          </a:p>
        </p:txBody>
      </p:sp>
    </p:spTree>
    <p:extLst>
      <p:ext uri="{BB962C8B-B14F-4D97-AF65-F5344CB8AC3E}">
        <p14:creationId xmlns:p14="http://schemas.microsoft.com/office/powerpoint/2010/main" val="1513269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自增运算符的两种重载形式</a:t>
            </a:r>
            <a:endParaRPr lang="zh-CN" altLang="en-US" dirty="0"/>
          </a:p>
        </p:txBody>
      </p:sp>
      <p:sp>
        <p:nvSpPr>
          <p:cNvPr id="3" name="内容占位符 2"/>
          <p:cNvSpPr>
            <a:spLocks noGrp="1"/>
          </p:cNvSpPr>
          <p:nvPr>
            <p:ph idx="1"/>
          </p:nvPr>
        </p:nvSpPr>
        <p:spPr/>
        <p:txBody>
          <a:bodyPr/>
          <a:lstStyle/>
          <a:p>
            <a:r>
              <a:rPr kumimoji="1" lang="zh-CN" altLang="en-US" b="1" dirty="0" smtClean="0"/>
              <a:t>单目运算符“</a:t>
            </a:r>
            <a:r>
              <a:rPr kumimoji="1" lang="en-US" altLang="zh-CN" b="1" dirty="0" smtClean="0"/>
              <a:t>++”</a:t>
            </a:r>
            <a:r>
              <a:rPr kumimoji="1" lang="zh-CN" altLang="en-US" b="1" dirty="0" smtClean="0"/>
              <a:t>和“</a:t>
            </a:r>
            <a:r>
              <a:rPr kumimoji="1" lang="en-US" altLang="zh-CN" b="1" dirty="0" smtClean="0"/>
              <a:t>--”</a:t>
            </a:r>
            <a:r>
              <a:rPr kumimoji="1" lang="zh-CN" altLang="en-US" b="1" dirty="0" smtClean="0"/>
              <a:t>存在前置与后置问题。</a:t>
            </a:r>
          </a:p>
          <a:p>
            <a:r>
              <a:rPr kumimoji="1" lang="zh-CN" altLang="en-US" b="1" dirty="0" smtClean="0"/>
              <a:t>前置“</a:t>
            </a:r>
            <a:r>
              <a:rPr kumimoji="1" lang="en-US" altLang="zh-CN" b="1" dirty="0" smtClean="0"/>
              <a:t>++”</a:t>
            </a:r>
            <a:r>
              <a:rPr kumimoji="1" lang="zh-CN" altLang="en-US" b="1" dirty="0" smtClean="0"/>
              <a:t>格式为：</a:t>
            </a:r>
          </a:p>
          <a:p>
            <a:pPr>
              <a:buNone/>
            </a:pPr>
            <a:r>
              <a:rPr kumimoji="1" lang="en-US" altLang="zh-CN" b="1" dirty="0" smtClean="0"/>
              <a:t>	</a:t>
            </a:r>
            <a:r>
              <a:rPr kumimoji="1" lang="zh-CN" altLang="en-US" b="1" dirty="0" smtClean="0">
                <a:solidFill>
                  <a:srgbClr val="FF3300"/>
                </a:solidFill>
              </a:rPr>
              <a:t>返回类型</a:t>
            </a:r>
            <a:r>
              <a:rPr kumimoji="1" lang="en-US" altLang="zh-CN" b="1" dirty="0" smtClean="0">
                <a:solidFill>
                  <a:srgbClr val="FF3300"/>
                </a:solidFill>
              </a:rPr>
              <a:t>&amp;</a:t>
            </a:r>
            <a:r>
              <a:rPr kumimoji="1" lang="zh-CN" altLang="en-US" b="1" dirty="0" smtClean="0">
                <a:solidFill>
                  <a:srgbClr val="FF3300"/>
                </a:solidFill>
              </a:rPr>
              <a:t>  类名</a:t>
            </a:r>
            <a:r>
              <a:rPr kumimoji="1" lang="en-US" altLang="zh-CN" b="1" dirty="0" smtClean="0">
                <a:solidFill>
                  <a:srgbClr val="FF3300"/>
                </a:solidFill>
              </a:rPr>
              <a:t>::operator++(){……}</a:t>
            </a:r>
          </a:p>
          <a:p>
            <a:r>
              <a:rPr kumimoji="1" lang="zh-CN" altLang="en-US" b="1" dirty="0" smtClean="0"/>
              <a:t>后置“</a:t>
            </a:r>
            <a:r>
              <a:rPr kumimoji="1" lang="en-US" altLang="zh-CN" b="1" dirty="0" smtClean="0"/>
              <a:t>++”</a:t>
            </a:r>
            <a:r>
              <a:rPr kumimoji="1" lang="zh-CN" altLang="en-US" b="1" dirty="0" smtClean="0"/>
              <a:t>格式为：</a:t>
            </a:r>
          </a:p>
          <a:p>
            <a:pPr>
              <a:buNone/>
            </a:pPr>
            <a:r>
              <a:rPr kumimoji="1" lang="zh-CN" altLang="en-US" b="1" dirty="0" smtClean="0"/>
              <a:t>  </a:t>
            </a:r>
            <a:r>
              <a:rPr kumimoji="1" lang="zh-CN" altLang="en-US" b="1" dirty="0" smtClean="0">
                <a:solidFill>
                  <a:srgbClr val="FF3300"/>
                </a:solidFill>
              </a:rPr>
              <a:t>返回类型  类名</a:t>
            </a:r>
            <a:r>
              <a:rPr kumimoji="1" lang="en-US" altLang="zh-CN" b="1" dirty="0" smtClean="0">
                <a:solidFill>
                  <a:srgbClr val="FF3300"/>
                </a:solidFill>
              </a:rPr>
              <a:t>::operator++(int){……}</a:t>
            </a:r>
          </a:p>
          <a:p>
            <a:r>
              <a:rPr kumimoji="1" lang="zh-CN" altLang="en-US" b="1" dirty="0" smtClean="0"/>
              <a:t>后置“</a:t>
            </a:r>
            <a:r>
              <a:rPr kumimoji="1" lang="en-US" altLang="zh-CN" b="1" dirty="0" smtClean="0"/>
              <a:t>++”</a:t>
            </a:r>
            <a:r>
              <a:rPr kumimoji="1" lang="zh-CN" altLang="en-US" b="1" dirty="0" smtClean="0"/>
              <a:t>中的参数</a:t>
            </a:r>
            <a:r>
              <a:rPr kumimoji="1" lang="en-US" altLang="zh-CN" b="1" dirty="0" smtClean="0"/>
              <a:t>int</a:t>
            </a:r>
            <a:r>
              <a:rPr kumimoji="1" lang="zh-CN" altLang="en-US" b="1" dirty="0" smtClean="0"/>
              <a:t>仅用作</a:t>
            </a:r>
            <a:r>
              <a:rPr kumimoji="1" lang="zh-CN" altLang="en-US" b="1" dirty="0" smtClean="0">
                <a:solidFill>
                  <a:srgbClr val="FF3300"/>
                </a:solidFill>
              </a:rPr>
              <a:t>区分</a:t>
            </a:r>
            <a:r>
              <a:rPr kumimoji="1" lang="zh-CN" altLang="en-US" b="1" dirty="0" smtClean="0"/>
              <a:t>。</a:t>
            </a:r>
          </a:p>
          <a:p>
            <a:endParaRPr lang="zh-CN" altLang="en-US" dirty="0"/>
          </a:p>
        </p:txBody>
      </p:sp>
    </p:spTree>
    <p:extLst>
      <p:ext uri="{BB962C8B-B14F-4D97-AF65-F5344CB8AC3E}">
        <p14:creationId xmlns:p14="http://schemas.microsoft.com/office/powerpoint/2010/main" val="867587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前置自增运算符的重载</a:t>
            </a:r>
            <a:endParaRPr lang="zh-CN" altLang="en-US" dirty="0"/>
          </a:p>
        </p:txBody>
      </p:sp>
      <p:sp>
        <p:nvSpPr>
          <p:cNvPr id="3" name="内容占位符 2"/>
          <p:cNvSpPr>
            <a:spLocks noGrp="1"/>
          </p:cNvSpPr>
          <p:nvPr>
            <p:ph idx="1"/>
          </p:nvPr>
        </p:nvSpPr>
        <p:spPr/>
        <p:txBody>
          <a:bodyPr/>
          <a:lstStyle/>
          <a:p>
            <a:r>
              <a:rPr lang="en-US" altLang="zh-CN" b="1" dirty="0" smtClean="0"/>
              <a:t>money&amp; money::</a:t>
            </a:r>
            <a:r>
              <a:rPr lang="en-US" altLang="zh-CN" b="1" dirty="0" smtClean="0">
                <a:solidFill>
                  <a:srgbClr val="0000FF"/>
                </a:solidFill>
              </a:rPr>
              <a:t>operator</a:t>
            </a:r>
            <a:r>
              <a:rPr lang="en-US" altLang="zh-CN" b="1" dirty="0" smtClean="0"/>
              <a:t>++()</a:t>
            </a:r>
          </a:p>
          <a:p>
            <a:pPr>
              <a:buNone/>
            </a:pPr>
            <a:r>
              <a:rPr lang="en-US" altLang="zh-CN" b="1" dirty="0" smtClean="0"/>
              <a:t>	{</a:t>
            </a:r>
          </a:p>
          <a:p>
            <a:pPr>
              <a:buNone/>
            </a:pPr>
            <a:r>
              <a:rPr lang="en-US" altLang="zh-CN" b="1" dirty="0" smtClean="0"/>
              <a:t>			</a:t>
            </a:r>
            <a:r>
              <a:rPr lang="en-US" altLang="zh-CN" b="1" dirty="0" err="1" smtClean="0"/>
              <a:t>yuan</a:t>
            </a:r>
            <a:r>
              <a:rPr lang="en-US" altLang="zh-CN" b="1" dirty="0" smtClean="0"/>
              <a:t>++;</a:t>
            </a:r>
          </a:p>
          <a:p>
            <a:pPr>
              <a:buNone/>
            </a:pPr>
            <a:r>
              <a:rPr lang="en-US" altLang="zh-CN" b="1" dirty="0" smtClean="0"/>
              <a:t>			</a:t>
            </a:r>
            <a:r>
              <a:rPr lang="en-US" altLang="zh-CN" b="1" dirty="0" err="1" smtClean="0"/>
              <a:t>jiao</a:t>
            </a:r>
            <a:r>
              <a:rPr lang="en-US" altLang="zh-CN" b="1" dirty="0" smtClean="0"/>
              <a:t>++;</a:t>
            </a:r>
          </a:p>
          <a:p>
            <a:pPr>
              <a:buNone/>
            </a:pPr>
            <a:r>
              <a:rPr lang="en-US" altLang="zh-CN" b="1" dirty="0" smtClean="0"/>
              <a:t>			fen++;</a:t>
            </a:r>
          </a:p>
          <a:p>
            <a:pPr>
              <a:buNone/>
            </a:pPr>
            <a:r>
              <a:rPr lang="en-US" altLang="zh-CN" b="1" dirty="0" smtClean="0"/>
              <a:t>			</a:t>
            </a:r>
            <a:r>
              <a:rPr lang="en-US" altLang="zh-CN" b="1" dirty="0" smtClean="0">
                <a:solidFill>
                  <a:srgbClr val="0000FF"/>
                </a:solidFill>
              </a:rPr>
              <a:t>return</a:t>
            </a:r>
            <a:r>
              <a:rPr lang="en-US" altLang="zh-CN" b="1" dirty="0" smtClean="0"/>
              <a:t> *</a:t>
            </a:r>
            <a:r>
              <a:rPr lang="en-US" altLang="zh-CN" b="1" dirty="0" smtClean="0">
                <a:solidFill>
                  <a:srgbClr val="0000FF"/>
                </a:solidFill>
              </a:rPr>
              <a:t>this</a:t>
            </a:r>
            <a:r>
              <a:rPr lang="en-US" altLang="zh-CN" b="1" dirty="0" smtClean="0"/>
              <a:t>;  //</a:t>
            </a:r>
            <a:r>
              <a:rPr lang="zh-CN" altLang="en-US" b="1" dirty="0" smtClean="0"/>
              <a:t>返回值是引用，是左值</a:t>
            </a:r>
            <a:endParaRPr lang="en-US" altLang="zh-CN" b="1" dirty="0" smtClean="0"/>
          </a:p>
          <a:p>
            <a:pPr>
              <a:buNone/>
            </a:pPr>
            <a:r>
              <a:rPr lang="en-US" altLang="zh-CN" b="1" dirty="0" smtClean="0"/>
              <a:t>	}</a:t>
            </a:r>
            <a:endParaRPr lang="zh-CN" altLang="en-US" b="1" dirty="0"/>
          </a:p>
        </p:txBody>
      </p:sp>
    </p:spTree>
    <p:extLst>
      <p:ext uri="{BB962C8B-B14F-4D97-AF65-F5344CB8AC3E}">
        <p14:creationId xmlns:p14="http://schemas.microsoft.com/office/powerpoint/2010/main" val="133939365"/>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后置自增运算符的重载</a:t>
            </a:r>
            <a:endParaRPr lang="zh-CN" altLang="en-US" dirty="0"/>
          </a:p>
        </p:txBody>
      </p:sp>
      <p:sp>
        <p:nvSpPr>
          <p:cNvPr id="3" name="内容占位符 2"/>
          <p:cNvSpPr>
            <a:spLocks noGrp="1"/>
          </p:cNvSpPr>
          <p:nvPr>
            <p:ph idx="1"/>
          </p:nvPr>
        </p:nvSpPr>
        <p:spPr/>
        <p:txBody>
          <a:bodyPr/>
          <a:lstStyle/>
          <a:p>
            <a:r>
              <a:rPr lang="en-US" altLang="zh-CN" b="1" dirty="0" smtClean="0"/>
              <a:t>money </a:t>
            </a:r>
            <a:r>
              <a:rPr lang="en-US" altLang="zh-CN" b="1" dirty="0" err="1" smtClean="0"/>
              <a:t>money</a:t>
            </a:r>
            <a:r>
              <a:rPr lang="en-US" altLang="zh-CN" b="1" dirty="0" smtClean="0"/>
              <a:t>::</a:t>
            </a:r>
            <a:r>
              <a:rPr lang="en-US" altLang="zh-CN" b="1" dirty="0" smtClean="0">
                <a:solidFill>
                  <a:srgbClr val="0000FF"/>
                </a:solidFill>
              </a:rPr>
              <a:t>operator</a:t>
            </a:r>
            <a:r>
              <a:rPr lang="en-US" altLang="zh-CN" b="1" dirty="0" smtClean="0"/>
              <a:t>++(</a:t>
            </a:r>
            <a:r>
              <a:rPr lang="en-US" altLang="zh-CN" b="1" dirty="0" smtClean="0">
                <a:solidFill>
                  <a:srgbClr val="0000FF"/>
                </a:solidFill>
              </a:rPr>
              <a:t>int</a:t>
            </a:r>
            <a:r>
              <a:rPr lang="en-US" altLang="zh-CN" b="1" dirty="0" smtClean="0"/>
              <a:t>)</a:t>
            </a:r>
          </a:p>
          <a:p>
            <a:pPr>
              <a:buNone/>
            </a:pPr>
            <a:r>
              <a:rPr lang="en-US" altLang="zh-CN" b="1" dirty="0" smtClean="0"/>
              <a:t>	{</a:t>
            </a:r>
          </a:p>
          <a:p>
            <a:pPr>
              <a:buNone/>
            </a:pPr>
            <a:r>
              <a:rPr lang="en-US" altLang="zh-CN" b="1" dirty="0" smtClean="0"/>
              <a:t>			money temp = *</a:t>
            </a:r>
            <a:r>
              <a:rPr lang="en-US" altLang="zh-CN" b="1" dirty="0" smtClean="0">
                <a:solidFill>
                  <a:srgbClr val="0000FF"/>
                </a:solidFill>
              </a:rPr>
              <a:t>this</a:t>
            </a:r>
            <a:r>
              <a:rPr lang="en-US" altLang="zh-CN" b="1" dirty="0" smtClean="0"/>
              <a:t>;</a:t>
            </a:r>
          </a:p>
          <a:p>
            <a:pPr>
              <a:buNone/>
            </a:pPr>
            <a:r>
              <a:rPr lang="en-US" altLang="zh-CN" b="1" dirty="0" smtClean="0"/>
              <a:t>			</a:t>
            </a:r>
            <a:r>
              <a:rPr lang="en-US" altLang="zh-CN" b="1" dirty="0" err="1" smtClean="0"/>
              <a:t>yuan</a:t>
            </a:r>
            <a:r>
              <a:rPr lang="en-US" altLang="zh-CN" b="1" dirty="0" smtClean="0"/>
              <a:t>++;</a:t>
            </a:r>
          </a:p>
          <a:p>
            <a:pPr>
              <a:buNone/>
            </a:pPr>
            <a:r>
              <a:rPr lang="en-US" altLang="zh-CN" b="1" dirty="0" smtClean="0"/>
              <a:t>			</a:t>
            </a:r>
            <a:r>
              <a:rPr lang="en-US" altLang="zh-CN" b="1" dirty="0" err="1" smtClean="0"/>
              <a:t>jiao</a:t>
            </a:r>
            <a:r>
              <a:rPr lang="en-US" altLang="zh-CN" b="1" dirty="0" smtClean="0"/>
              <a:t>++;</a:t>
            </a:r>
          </a:p>
          <a:p>
            <a:pPr>
              <a:buNone/>
            </a:pPr>
            <a:r>
              <a:rPr lang="en-US" altLang="zh-CN" b="1" dirty="0" smtClean="0"/>
              <a:t>			fen++;</a:t>
            </a:r>
          </a:p>
          <a:p>
            <a:pPr>
              <a:buNone/>
            </a:pPr>
            <a:r>
              <a:rPr lang="en-US" altLang="zh-CN" b="1" dirty="0" smtClean="0"/>
              <a:t>			</a:t>
            </a:r>
            <a:r>
              <a:rPr lang="en-US" altLang="zh-CN" b="1" dirty="0" smtClean="0">
                <a:solidFill>
                  <a:srgbClr val="0000FF"/>
                </a:solidFill>
              </a:rPr>
              <a:t>return</a:t>
            </a:r>
            <a:r>
              <a:rPr lang="en-US" altLang="zh-CN" b="1" dirty="0" smtClean="0"/>
              <a:t> temp; //</a:t>
            </a:r>
            <a:r>
              <a:rPr lang="zh-CN" altLang="en-US" b="1" dirty="0" smtClean="0"/>
              <a:t>返回值是对象，是右值</a:t>
            </a:r>
            <a:endParaRPr lang="en-US" altLang="zh-CN" b="1" dirty="0" smtClean="0"/>
          </a:p>
          <a:p>
            <a:pPr>
              <a:buNone/>
            </a:pPr>
            <a:r>
              <a:rPr lang="en-US" altLang="zh-CN" b="1" dirty="0" smtClean="0"/>
              <a:t>	}</a:t>
            </a:r>
            <a:endParaRPr lang="zh-CN" altLang="en-US" b="1" dirty="0"/>
          </a:p>
        </p:txBody>
      </p:sp>
    </p:spTree>
    <p:extLst>
      <p:ext uri="{BB962C8B-B14F-4D97-AF65-F5344CB8AC3E}">
        <p14:creationId xmlns:p14="http://schemas.microsoft.com/office/powerpoint/2010/main" val="556045499"/>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重载类型转换操作符</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在类中可以重载类型转换运算符，使得该类对象可以兼容赋值给指定类型。</a:t>
            </a:r>
            <a:endParaRPr lang="en-US" altLang="zh-CN" dirty="0" smtClean="0"/>
          </a:p>
          <a:p>
            <a:r>
              <a:rPr lang="zh-CN" altLang="en-US" dirty="0" smtClean="0"/>
              <a:t>应该仅当操作有实际意义的时候才这样做，如将分数类对象转换为一个</a:t>
            </a:r>
            <a:r>
              <a:rPr lang="en-US" altLang="zh-CN" dirty="0" smtClean="0"/>
              <a:t>double</a:t>
            </a:r>
            <a:r>
              <a:rPr lang="zh-CN" altLang="en-US" dirty="0" smtClean="0"/>
              <a:t>数。</a:t>
            </a:r>
            <a:endParaRPr lang="en-US" altLang="zh-CN" dirty="0" smtClean="0"/>
          </a:p>
          <a:p>
            <a:r>
              <a:rPr lang="zh-CN" altLang="en-US" dirty="0" smtClean="0"/>
              <a:t>定义格式：</a:t>
            </a:r>
            <a:endParaRPr lang="en-US" altLang="zh-CN" dirty="0" smtClean="0"/>
          </a:p>
          <a:p>
            <a:pPr>
              <a:buNone/>
            </a:pPr>
            <a:r>
              <a:rPr lang="en-US" altLang="zh-CN" dirty="0" smtClean="0"/>
              <a:t>	operator </a:t>
            </a:r>
            <a:r>
              <a:rPr lang="zh-CN" altLang="en-US" dirty="0" smtClean="0"/>
              <a:t>类型名</a:t>
            </a:r>
            <a:r>
              <a:rPr lang="en-US" altLang="zh-CN" dirty="0" smtClean="0"/>
              <a:t>A()  //</a:t>
            </a:r>
            <a:r>
              <a:rPr lang="zh-CN" altLang="en-US" dirty="0" smtClean="0"/>
              <a:t>无参无返回值</a:t>
            </a:r>
            <a:endParaRPr lang="en-US" altLang="zh-CN" dirty="0" smtClean="0"/>
          </a:p>
          <a:p>
            <a:pPr>
              <a:buNone/>
            </a:pPr>
            <a:r>
              <a:rPr lang="en-US" altLang="zh-CN" dirty="0" smtClean="0"/>
              <a:t>	{</a:t>
            </a:r>
          </a:p>
          <a:p>
            <a:pPr>
              <a:buNone/>
            </a:pPr>
            <a:r>
              <a:rPr lang="en-US" altLang="zh-CN" dirty="0" smtClean="0"/>
              <a:t>			//</a:t>
            </a:r>
            <a:r>
              <a:rPr lang="zh-CN" altLang="en-US" dirty="0" smtClean="0"/>
              <a:t>必须返回一个</a:t>
            </a:r>
            <a:r>
              <a:rPr lang="en-US" altLang="zh-CN" dirty="0" smtClean="0"/>
              <a:t>A</a:t>
            </a:r>
            <a:r>
              <a:rPr lang="zh-CN" altLang="en-US" dirty="0" smtClean="0"/>
              <a:t>类的对象</a:t>
            </a:r>
            <a:endParaRPr lang="en-US" altLang="zh-CN" dirty="0" smtClean="0"/>
          </a:p>
          <a:p>
            <a:pPr>
              <a:buNone/>
            </a:pPr>
            <a:r>
              <a:rPr lang="en-US" altLang="zh-CN" dirty="0" smtClean="0"/>
              <a:t>	}</a:t>
            </a:r>
            <a:endParaRPr lang="zh-CN" altLang="en-US" dirty="0"/>
          </a:p>
        </p:txBody>
      </p:sp>
    </p:spTree>
    <p:extLst>
      <p:ext uri="{BB962C8B-B14F-4D97-AF65-F5344CB8AC3E}">
        <p14:creationId xmlns:p14="http://schemas.microsoft.com/office/powerpoint/2010/main" val="1755353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例：重载类型转换操作符</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a:solidFill>
                  <a:srgbClr val="0000FF"/>
                </a:solidFill>
              </a:rPr>
              <a:t>class</a:t>
            </a:r>
            <a:r>
              <a:rPr lang="en-US" altLang="zh-CN" b="1" dirty="0"/>
              <a:t> </a:t>
            </a:r>
            <a:r>
              <a:rPr lang="en-US" altLang="zh-CN" b="1" dirty="0" err="1"/>
              <a:t>fenshu</a:t>
            </a:r>
            <a:endParaRPr lang="en-US" altLang="zh-CN" b="1" dirty="0"/>
          </a:p>
          <a:p>
            <a:pPr>
              <a:buNone/>
            </a:pPr>
            <a:r>
              <a:rPr lang="en-US" altLang="zh-CN" b="1" dirty="0"/>
              <a:t>{</a:t>
            </a:r>
          </a:p>
          <a:p>
            <a:pPr>
              <a:buNone/>
            </a:pPr>
            <a:r>
              <a:rPr lang="en-US" altLang="zh-CN" b="1" dirty="0"/>
              <a:t>	</a:t>
            </a:r>
            <a:r>
              <a:rPr lang="en-US" altLang="zh-CN" b="1" dirty="0">
                <a:solidFill>
                  <a:srgbClr val="0000FF"/>
                </a:solidFill>
              </a:rPr>
              <a:t>int</a:t>
            </a:r>
            <a:r>
              <a:rPr lang="en-US" altLang="zh-CN" b="1" dirty="0"/>
              <a:t> </a:t>
            </a:r>
            <a:r>
              <a:rPr lang="en-US" altLang="zh-CN" b="1" dirty="0" err="1"/>
              <a:t>fenzi,fenmu</a:t>
            </a:r>
            <a:r>
              <a:rPr lang="en-US" altLang="zh-CN" b="1" dirty="0"/>
              <a:t>;</a:t>
            </a:r>
          </a:p>
          <a:p>
            <a:pPr>
              <a:buNone/>
            </a:pPr>
            <a:r>
              <a:rPr lang="en-US" altLang="zh-CN" b="1" dirty="0">
                <a:solidFill>
                  <a:srgbClr val="0000FF"/>
                </a:solidFill>
              </a:rPr>
              <a:t>public</a:t>
            </a:r>
            <a:r>
              <a:rPr lang="en-US" altLang="zh-CN" b="1" dirty="0"/>
              <a:t>:</a:t>
            </a:r>
          </a:p>
          <a:p>
            <a:pPr>
              <a:buNone/>
            </a:pPr>
            <a:r>
              <a:rPr lang="en-US" altLang="zh-CN" b="1" dirty="0"/>
              <a:t>	</a:t>
            </a:r>
            <a:r>
              <a:rPr lang="en-US" altLang="zh-CN" b="1" dirty="0" err="1"/>
              <a:t>fenshu</a:t>
            </a:r>
            <a:r>
              <a:rPr lang="en-US" altLang="zh-CN" b="1" dirty="0"/>
              <a:t>(</a:t>
            </a:r>
            <a:r>
              <a:rPr lang="en-US" altLang="zh-CN" b="1" dirty="0">
                <a:solidFill>
                  <a:srgbClr val="0000FF"/>
                </a:solidFill>
              </a:rPr>
              <a:t>int</a:t>
            </a:r>
            <a:r>
              <a:rPr lang="en-US" altLang="zh-CN" b="1" dirty="0"/>
              <a:t> </a:t>
            </a:r>
            <a:r>
              <a:rPr lang="en-US" altLang="zh-CN" b="1" dirty="0" err="1"/>
              <a:t>z,</a:t>
            </a:r>
            <a:r>
              <a:rPr lang="en-US" altLang="zh-CN" b="1" dirty="0" err="1">
                <a:solidFill>
                  <a:srgbClr val="0000FF"/>
                </a:solidFill>
              </a:rPr>
              <a:t>int</a:t>
            </a:r>
            <a:r>
              <a:rPr lang="en-US" altLang="zh-CN" b="1" dirty="0"/>
              <a:t> m)</a:t>
            </a:r>
          </a:p>
          <a:p>
            <a:pPr>
              <a:buNone/>
            </a:pPr>
            <a:r>
              <a:rPr lang="en-US" altLang="zh-CN" b="1" dirty="0"/>
              <a:t>	{</a:t>
            </a:r>
          </a:p>
          <a:p>
            <a:pPr>
              <a:buNone/>
            </a:pPr>
            <a:r>
              <a:rPr lang="en-US" altLang="zh-CN" b="1" dirty="0"/>
              <a:t>		</a:t>
            </a:r>
            <a:r>
              <a:rPr lang="en-US" altLang="zh-CN" b="1" dirty="0" err="1"/>
              <a:t>fenzi</a:t>
            </a:r>
            <a:r>
              <a:rPr lang="en-US" altLang="zh-CN" b="1" dirty="0"/>
              <a:t> = z;</a:t>
            </a:r>
          </a:p>
          <a:p>
            <a:pPr>
              <a:buNone/>
            </a:pPr>
            <a:r>
              <a:rPr lang="en-US" altLang="zh-CN" b="1" dirty="0"/>
              <a:t>		</a:t>
            </a:r>
            <a:r>
              <a:rPr lang="en-US" altLang="zh-CN" b="1" dirty="0" err="1"/>
              <a:t>fenmu</a:t>
            </a:r>
            <a:r>
              <a:rPr lang="en-US" altLang="zh-CN" b="1" dirty="0"/>
              <a:t> = m;</a:t>
            </a:r>
          </a:p>
          <a:p>
            <a:pPr>
              <a:buNone/>
            </a:pPr>
            <a:r>
              <a:rPr lang="en-US" altLang="zh-CN" b="1" dirty="0"/>
              <a:t>	}</a:t>
            </a:r>
            <a:endParaRPr lang="zh-CN" altLang="en-US" b="1" dirty="0"/>
          </a:p>
        </p:txBody>
      </p:sp>
    </p:spTree>
    <p:extLst>
      <p:ext uri="{BB962C8B-B14F-4D97-AF65-F5344CB8AC3E}">
        <p14:creationId xmlns:p14="http://schemas.microsoft.com/office/powerpoint/2010/main" val="97545486"/>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例：重载类型转换操作符</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rgbClr val="0000FF"/>
                </a:solidFill>
              </a:rPr>
              <a:t>operator</a:t>
            </a:r>
            <a:r>
              <a:rPr lang="en-US" altLang="zh-CN" b="1" dirty="0" smtClean="0"/>
              <a:t> </a:t>
            </a:r>
            <a:r>
              <a:rPr lang="en-US" altLang="zh-CN" b="1" dirty="0"/>
              <a:t>double()</a:t>
            </a:r>
          </a:p>
          <a:p>
            <a:pPr>
              <a:buNone/>
            </a:pPr>
            <a:r>
              <a:rPr lang="en-US" altLang="zh-CN" b="1" dirty="0"/>
              <a:t>	{</a:t>
            </a:r>
          </a:p>
          <a:p>
            <a:pPr>
              <a:buNone/>
            </a:pPr>
            <a:r>
              <a:rPr lang="en-US" altLang="zh-CN" b="1" dirty="0"/>
              <a:t>		</a:t>
            </a:r>
            <a:r>
              <a:rPr lang="en-US" altLang="zh-CN" b="1" dirty="0">
                <a:solidFill>
                  <a:srgbClr val="0000FF"/>
                </a:solidFill>
              </a:rPr>
              <a:t>return</a:t>
            </a:r>
            <a:r>
              <a:rPr lang="en-US" altLang="zh-CN" b="1" dirty="0"/>
              <a:t> </a:t>
            </a:r>
            <a:r>
              <a:rPr lang="en-US" altLang="zh-CN" b="1" dirty="0" err="1"/>
              <a:t>fenzi</a:t>
            </a:r>
            <a:r>
              <a:rPr lang="en-US" altLang="zh-CN" b="1" dirty="0"/>
              <a:t> * 1.0 / </a:t>
            </a:r>
            <a:r>
              <a:rPr lang="en-US" altLang="zh-CN" b="1" dirty="0" err="1"/>
              <a:t>fenmu</a:t>
            </a:r>
            <a:r>
              <a:rPr lang="en-US" altLang="zh-CN" b="1" dirty="0"/>
              <a:t>;</a:t>
            </a:r>
          </a:p>
          <a:p>
            <a:pPr>
              <a:buNone/>
            </a:pPr>
            <a:r>
              <a:rPr lang="en-US" altLang="zh-CN" b="1" dirty="0"/>
              <a:t>	</a:t>
            </a:r>
            <a:r>
              <a:rPr lang="en-US" altLang="zh-CN" b="1" dirty="0" smtClean="0"/>
              <a:t>}  }</a:t>
            </a:r>
            <a:r>
              <a:rPr lang="en-US" altLang="zh-CN" b="1" dirty="0"/>
              <a:t>; </a:t>
            </a:r>
            <a:endParaRPr lang="en-US" altLang="zh-CN" b="1" dirty="0" smtClean="0"/>
          </a:p>
          <a:p>
            <a:pPr>
              <a:buNone/>
            </a:pPr>
            <a:r>
              <a:rPr lang="en-US" altLang="zh-CN" b="1" dirty="0">
                <a:solidFill>
                  <a:srgbClr val="0000FF"/>
                </a:solidFill>
              </a:rPr>
              <a:t>int</a:t>
            </a:r>
            <a:r>
              <a:rPr lang="en-US" altLang="zh-CN" b="1" dirty="0" smtClean="0"/>
              <a:t> </a:t>
            </a:r>
            <a:r>
              <a:rPr lang="en-US" altLang="zh-CN" b="1" dirty="0"/>
              <a:t>main()</a:t>
            </a:r>
          </a:p>
          <a:p>
            <a:pPr>
              <a:buNone/>
            </a:pPr>
            <a:r>
              <a:rPr lang="en-US" altLang="zh-CN" b="1" dirty="0"/>
              <a:t>{</a:t>
            </a:r>
          </a:p>
          <a:p>
            <a:pPr>
              <a:buNone/>
            </a:pPr>
            <a:r>
              <a:rPr lang="en-US" altLang="zh-CN" b="1" dirty="0"/>
              <a:t>	</a:t>
            </a:r>
            <a:r>
              <a:rPr lang="en-US" altLang="zh-CN" b="1" dirty="0" err="1"/>
              <a:t>fenshu</a:t>
            </a:r>
            <a:r>
              <a:rPr lang="en-US" altLang="zh-CN" b="1" dirty="0"/>
              <a:t> f(1 , 2);</a:t>
            </a:r>
          </a:p>
          <a:p>
            <a:pPr>
              <a:buNone/>
            </a:pPr>
            <a:r>
              <a:rPr lang="en-US" altLang="zh-CN" b="1" dirty="0"/>
              <a:t>	</a:t>
            </a:r>
            <a:r>
              <a:rPr lang="en-US" altLang="zh-CN" b="1" dirty="0">
                <a:solidFill>
                  <a:srgbClr val="0000FF"/>
                </a:solidFill>
              </a:rPr>
              <a:t>double </a:t>
            </a:r>
            <a:r>
              <a:rPr lang="en-US" altLang="zh-CN" b="1" dirty="0"/>
              <a:t>a = f;</a:t>
            </a:r>
          </a:p>
          <a:p>
            <a:pPr>
              <a:buNone/>
            </a:pPr>
            <a:r>
              <a:rPr lang="en-US" altLang="zh-CN" b="1" dirty="0"/>
              <a:t>	</a:t>
            </a:r>
            <a:r>
              <a:rPr lang="en-US" altLang="zh-CN" b="1" dirty="0" err="1"/>
              <a:t>cout</a:t>
            </a:r>
            <a:r>
              <a:rPr lang="en-US" altLang="zh-CN" b="1" dirty="0"/>
              <a:t> &lt;&lt; a &lt;&lt; </a:t>
            </a:r>
            <a:r>
              <a:rPr lang="en-US" altLang="zh-CN" b="1" dirty="0" err="1"/>
              <a:t>endl</a:t>
            </a:r>
            <a:r>
              <a:rPr lang="en-US" altLang="zh-CN" b="1" dirty="0"/>
              <a:t>;</a:t>
            </a:r>
          </a:p>
          <a:p>
            <a:pPr>
              <a:buNone/>
            </a:pPr>
            <a:r>
              <a:rPr lang="en-US" altLang="zh-CN" b="1" dirty="0" smtClean="0"/>
              <a:t>}</a:t>
            </a:r>
          </a:p>
        </p:txBody>
      </p:sp>
    </p:spTree>
    <p:extLst>
      <p:ext uri="{BB962C8B-B14F-4D97-AF65-F5344CB8AC3E}">
        <p14:creationId xmlns:p14="http://schemas.microsoft.com/office/powerpoint/2010/main" val="9169605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类的定义</a:t>
            </a:r>
            <a:endParaRPr lang="zh-CN" altLang="en-US" dirty="0"/>
          </a:p>
        </p:txBody>
      </p:sp>
      <p:sp>
        <p:nvSpPr>
          <p:cNvPr id="3" name="内容占位符 2"/>
          <p:cNvSpPr>
            <a:spLocks noGrp="1"/>
          </p:cNvSpPr>
          <p:nvPr>
            <p:ph idx="1"/>
          </p:nvPr>
        </p:nvSpPr>
        <p:spPr>
          <a:xfrm>
            <a:off x="982133" y="1451317"/>
            <a:ext cx="7704667" cy="4737100"/>
          </a:xfrm>
        </p:spPr>
        <p:txBody>
          <a:bodyPr/>
          <a:lstStyle/>
          <a:p>
            <a:r>
              <a:rPr lang="en-US" altLang="zh-CN" dirty="0" smtClean="0">
                <a:solidFill>
                  <a:srgbClr val="0000FF"/>
                </a:solidFill>
              </a:rPr>
              <a:t>class</a:t>
            </a:r>
            <a:r>
              <a:rPr lang="en-US" altLang="zh-CN" dirty="0" smtClean="0"/>
              <a:t> </a:t>
            </a:r>
            <a:r>
              <a:rPr lang="en-US" altLang="zh-CN" dirty="0" err="1" smtClean="0"/>
              <a:t>classname</a:t>
            </a:r>
            <a:r>
              <a:rPr lang="en-US" altLang="zh-CN" dirty="0" smtClean="0"/>
              <a:t>{</a:t>
            </a:r>
          </a:p>
          <a:p>
            <a:pPr>
              <a:buNone/>
            </a:pPr>
            <a:r>
              <a:rPr lang="en-US" altLang="zh-CN" smtClean="0"/>
              <a:t>	</a:t>
            </a:r>
            <a:r>
              <a:rPr lang="en-US" altLang="zh-CN" smtClean="0">
                <a:solidFill>
                  <a:srgbClr val="0000FF"/>
                </a:solidFill>
              </a:rPr>
              <a:t>private</a:t>
            </a:r>
            <a:r>
              <a:rPr lang="en-US" altLang="zh-CN" smtClean="0"/>
              <a:t>:</a:t>
            </a:r>
            <a:endParaRPr lang="en-US" altLang="zh-CN" dirty="0" smtClean="0"/>
          </a:p>
          <a:p>
            <a:pPr>
              <a:buNone/>
            </a:pPr>
            <a:r>
              <a:rPr lang="en-US" altLang="zh-CN" dirty="0" smtClean="0"/>
              <a:t>		//</a:t>
            </a:r>
            <a:r>
              <a:rPr lang="zh-CN" altLang="en-US" dirty="0" smtClean="0"/>
              <a:t>私有成员列表；</a:t>
            </a:r>
            <a:endParaRPr lang="en-US" altLang="zh-CN" dirty="0" smtClean="0"/>
          </a:p>
          <a:p>
            <a:pPr>
              <a:buNone/>
            </a:pPr>
            <a:r>
              <a:rPr lang="en-US" altLang="zh-CN" dirty="0" smtClean="0"/>
              <a:t>	</a:t>
            </a:r>
            <a:r>
              <a:rPr lang="en-US" altLang="zh-CN" dirty="0" smtClean="0">
                <a:solidFill>
                  <a:srgbClr val="0000FF"/>
                </a:solidFill>
              </a:rPr>
              <a:t>public</a:t>
            </a:r>
            <a:r>
              <a:rPr lang="en-US" altLang="zh-CN" dirty="0" smtClean="0"/>
              <a:t>:</a:t>
            </a:r>
          </a:p>
          <a:p>
            <a:pPr>
              <a:buNone/>
            </a:pPr>
            <a:r>
              <a:rPr lang="en-US" altLang="zh-CN" dirty="0" smtClean="0"/>
              <a:t>		//</a:t>
            </a:r>
            <a:r>
              <a:rPr lang="zh-CN" altLang="en-US" dirty="0" smtClean="0"/>
              <a:t>公有成员列表；</a:t>
            </a:r>
            <a:endParaRPr lang="en-US" altLang="zh-CN" dirty="0" smtClean="0"/>
          </a:p>
          <a:p>
            <a:pPr>
              <a:buNone/>
            </a:pPr>
            <a:r>
              <a:rPr lang="en-US" altLang="zh-CN" dirty="0" smtClean="0"/>
              <a:t>	</a:t>
            </a:r>
            <a:r>
              <a:rPr lang="en-US" altLang="zh-CN" dirty="0" smtClean="0">
                <a:solidFill>
                  <a:srgbClr val="0000FF"/>
                </a:solidFill>
              </a:rPr>
              <a:t>protected</a:t>
            </a:r>
            <a:r>
              <a:rPr lang="en-US" altLang="zh-CN" dirty="0" smtClean="0"/>
              <a:t>:</a:t>
            </a:r>
          </a:p>
          <a:p>
            <a:pPr>
              <a:buNone/>
            </a:pPr>
            <a:r>
              <a:rPr lang="en-US" altLang="zh-CN" dirty="0" smtClean="0"/>
              <a:t>	//</a:t>
            </a:r>
            <a:r>
              <a:rPr lang="zh-CN" altLang="en-US" dirty="0" smtClean="0"/>
              <a:t>保护成员列表；</a:t>
            </a:r>
            <a:endParaRPr lang="en-US" altLang="zh-CN" dirty="0" smtClean="0"/>
          </a:p>
          <a:p>
            <a:pPr>
              <a:buNone/>
            </a:pPr>
            <a:r>
              <a:rPr lang="en-US" altLang="zh-CN" dirty="0" smtClean="0"/>
              <a:t>};  //</a:t>
            </a:r>
            <a:r>
              <a:rPr lang="zh-CN" altLang="en-US" b="1" dirty="0" smtClean="0">
                <a:solidFill>
                  <a:srgbClr val="FF0000"/>
                </a:solidFill>
              </a:rPr>
              <a:t>这里的分号不能缺少</a:t>
            </a:r>
            <a:endParaRPr lang="zh-CN" altLang="en-US" b="1" dirty="0">
              <a:solidFill>
                <a:srgbClr val="FF0000"/>
              </a:solidFill>
            </a:endParaRPr>
          </a:p>
        </p:txBody>
      </p:sp>
    </p:spTree>
    <p:extLst>
      <p:ext uri="{BB962C8B-B14F-4D97-AF65-F5344CB8AC3E}">
        <p14:creationId xmlns:p14="http://schemas.microsoft.com/office/powerpoint/2010/main" val="981264403"/>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不允许重载的运算符</a:t>
            </a:r>
            <a:endParaRPr lang="zh-CN" altLang="en-US" dirty="0"/>
          </a:p>
        </p:txBody>
      </p:sp>
      <p:graphicFrame>
        <p:nvGraphicFramePr>
          <p:cNvPr id="5" name="内容占位符 4"/>
          <p:cNvGraphicFramePr>
            <a:graphicFrameLocks noGrp="1"/>
          </p:cNvGraphicFramePr>
          <p:nvPr>
            <p:ph idx="1"/>
          </p:nvPr>
        </p:nvGraphicFramePr>
        <p:xfrm>
          <a:off x="982663" y="1676400"/>
          <a:ext cx="7704138" cy="3362960"/>
        </p:xfrm>
        <a:graphic>
          <a:graphicData uri="http://schemas.openxmlformats.org/drawingml/2006/table">
            <a:tbl>
              <a:tblPr firstRow="1" bandRow="1">
                <a:tableStyleId>{5C22544A-7EE6-4342-B048-85BDC9FD1C3A}</a:tableStyleId>
              </a:tblPr>
              <a:tblGrid>
                <a:gridCol w="2230437"/>
                <a:gridCol w="5473701"/>
              </a:tblGrid>
              <a:tr h="629920">
                <a:tc>
                  <a:txBody>
                    <a:bodyPr/>
                    <a:lstStyle/>
                    <a:p>
                      <a:pPr algn="ctr"/>
                      <a:r>
                        <a:rPr lang="zh-CN" altLang="en-US" sz="2000" dirty="0" smtClean="0">
                          <a:latin typeface="+mj-ea"/>
                          <a:ea typeface="+mj-ea"/>
                        </a:rPr>
                        <a:t>运算符</a:t>
                      </a:r>
                      <a:endParaRPr lang="zh-CN" altLang="en-US" sz="2000" dirty="0">
                        <a:latin typeface="+mj-ea"/>
                        <a:ea typeface="+mj-ea"/>
                      </a:endParaRPr>
                    </a:p>
                  </a:txBody>
                  <a:tcPr/>
                </a:tc>
                <a:tc>
                  <a:txBody>
                    <a:bodyPr/>
                    <a:lstStyle/>
                    <a:p>
                      <a:pPr algn="ctr"/>
                      <a:r>
                        <a:rPr lang="zh-CN" altLang="en-US" sz="2000" dirty="0" smtClean="0">
                          <a:latin typeface="+mj-ea"/>
                          <a:ea typeface="+mj-ea"/>
                        </a:rPr>
                        <a:t>原因</a:t>
                      </a:r>
                      <a:endParaRPr lang="zh-CN" altLang="en-US" sz="2000" dirty="0">
                        <a:latin typeface="+mj-ea"/>
                        <a:ea typeface="+mj-ea"/>
                      </a:endParaRPr>
                    </a:p>
                  </a:txBody>
                  <a:tcPr/>
                </a:tc>
              </a:tr>
              <a:tr h="6299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zh-CN" sz="2000" b="1" dirty="0" smtClean="0">
                          <a:latin typeface="+mj-ea"/>
                          <a:ea typeface="+mj-ea"/>
                        </a:rPr>
                        <a:t>? :</a:t>
                      </a:r>
                      <a:endParaRPr lang="zh-CN" altLang="en-US" sz="2000" dirty="0">
                        <a:latin typeface="+mj-ea"/>
                        <a:ea typeface="+mj-ea"/>
                      </a:endParaRPr>
                    </a:p>
                  </a:txBody>
                  <a:tcPr/>
                </a:tc>
                <a:tc>
                  <a:txBody>
                    <a:bodyPr/>
                    <a:lstStyle/>
                    <a:p>
                      <a:pPr algn="ctr"/>
                      <a:r>
                        <a:rPr kumimoji="1" lang="zh-CN" altLang="en-US" sz="2000" b="1" dirty="0" smtClean="0">
                          <a:latin typeface="+mj-ea"/>
                          <a:ea typeface="+mj-ea"/>
                        </a:rPr>
                        <a:t>没有定义三目运算符的语法</a:t>
                      </a:r>
                      <a:endParaRPr lang="zh-CN" altLang="en-US" sz="2000" dirty="0">
                        <a:latin typeface="+mj-ea"/>
                        <a:ea typeface="+mj-ea"/>
                      </a:endParaRPr>
                    </a:p>
                  </a:txBody>
                  <a:tcPr/>
                </a:tc>
              </a:tr>
              <a:tr h="6299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zh-CN" sz="2000" b="1" dirty="0" smtClean="0">
                          <a:latin typeface="+mj-ea"/>
                          <a:ea typeface="+mj-ea"/>
                        </a:rPr>
                        <a:t>.</a:t>
                      </a:r>
                      <a:r>
                        <a:rPr kumimoji="1" lang="zh-CN" altLang="en-US" sz="2000" b="1" dirty="0" smtClean="0">
                          <a:latin typeface="+mj-ea"/>
                          <a:ea typeface="+mj-ea"/>
                        </a:rPr>
                        <a:t>和</a:t>
                      </a:r>
                      <a:r>
                        <a:rPr kumimoji="1" lang="en-US" altLang="zh-CN" sz="2000" b="1" dirty="0" smtClean="0">
                          <a:latin typeface="+mj-ea"/>
                          <a:ea typeface="+mj-ea"/>
                        </a:rPr>
                        <a: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zh-CN" altLang="en-US" sz="2000" b="1" dirty="0" smtClean="0">
                          <a:latin typeface="+mj-ea"/>
                          <a:ea typeface="+mj-ea"/>
                        </a:rPr>
                        <a:t>为保证成员操作符对成员访问的安全性</a:t>
                      </a:r>
                    </a:p>
                    <a:p>
                      <a:pPr algn="ctr"/>
                      <a:endParaRPr lang="zh-CN" altLang="en-US" sz="2000" dirty="0">
                        <a:latin typeface="+mj-ea"/>
                        <a:ea typeface="+mj-ea"/>
                      </a:endParaRPr>
                    </a:p>
                  </a:txBody>
                  <a:tcPr/>
                </a:tc>
              </a:tr>
              <a:tr h="6299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zh-CN" sz="2000" b="1" dirty="0" smtClean="0">
                          <a:latin typeface="+mj-ea"/>
                          <a:ea typeface="+mj-ea"/>
                        </a:rPr>
                        <a: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zh-CN" altLang="en-US" sz="2000" b="1" dirty="0" smtClean="0">
                          <a:latin typeface="+mj-ea"/>
                          <a:ea typeface="+mj-ea"/>
                        </a:rPr>
                        <a:t>该操作符右操作数不是表达式</a:t>
                      </a:r>
                    </a:p>
                    <a:p>
                      <a:pPr algn="ctr"/>
                      <a:endParaRPr lang="zh-CN" altLang="en-US" sz="2000" dirty="0">
                        <a:latin typeface="+mj-ea"/>
                        <a:ea typeface="+mj-ea"/>
                      </a:endParaRPr>
                    </a:p>
                  </a:txBody>
                  <a:tcPr/>
                </a:tc>
              </a:tr>
              <a:tr h="6299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zh-CN" sz="2000" b="1" dirty="0" err="1" smtClean="0">
                          <a:latin typeface="+mj-ea"/>
                          <a:ea typeface="+mj-ea"/>
                        </a:rPr>
                        <a:t>sizeof</a:t>
                      </a:r>
                      <a:endParaRPr lang="zh-CN" altLang="en-US" sz="2000" dirty="0">
                        <a:latin typeface="+mj-ea"/>
                        <a:ea typeface="+mj-ea"/>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zh-CN" altLang="en-US" sz="2000" b="1" dirty="0" smtClean="0">
                          <a:latin typeface="+mj-ea"/>
                          <a:ea typeface="+mj-ea"/>
                        </a:rPr>
                        <a:t>该操作符的操作数为类型名，不是表达式</a:t>
                      </a:r>
                    </a:p>
                    <a:p>
                      <a:pPr algn="ctr"/>
                      <a:endParaRPr lang="zh-CN" altLang="en-US" sz="2000" dirty="0">
                        <a:latin typeface="+mj-ea"/>
                        <a:ea typeface="+mj-ea"/>
                      </a:endParaRPr>
                    </a:p>
                  </a:txBody>
                  <a:tcPr/>
                </a:tc>
              </a:tr>
            </a:tbl>
          </a:graphicData>
        </a:graphic>
      </p:graphicFrame>
    </p:spTree>
    <p:extLst>
      <p:ext uri="{BB962C8B-B14F-4D97-AF65-F5344CB8AC3E}">
        <p14:creationId xmlns:p14="http://schemas.microsoft.com/office/powerpoint/2010/main" val="48183038"/>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友元函数</a:t>
            </a:r>
            <a:endParaRPr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在</a:t>
            </a:r>
            <a:r>
              <a:rPr kumimoji="1" lang="en-US" altLang="zh-CN" dirty="0" smtClean="0"/>
              <a:t>C++</a:t>
            </a:r>
            <a:r>
              <a:rPr kumimoji="1" lang="zh-CN" altLang="en-US" dirty="0" smtClean="0"/>
              <a:t>中除了类的成员函数之外，不允许直接访问类中的任何成员，对象作为参数时也有类似的限制。</a:t>
            </a:r>
            <a:endParaRPr kumimoji="1" lang="en-US" altLang="zh-CN" dirty="0" smtClean="0"/>
          </a:p>
          <a:p>
            <a:r>
              <a:rPr kumimoji="1" lang="zh-CN" altLang="en-US" dirty="0" smtClean="0">
                <a:solidFill>
                  <a:srgbClr val="FF3300"/>
                </a:solidFill>
              </a:rPr>
              <a:t>友元</a:t>
            </a:r>
            <a:r>
              <a:rPr kumimoji="1" lang="zh-CN" altLang="en-US" dirty="0" smtClean="0"/>
              <a:t>函数则突破了上述的限制，可以在函数体中通过对象名和成员运算符访问类中的所有数据。</a:t>
            </a:r>
            <a:endParaRPr kumimoji="1" lang="en-US" altLang="zh-CN" dirty="0" smtClean="0"/>
          </a:p>
          <a:p>
            <a:r>
              <a:rPr kumimoji="1" lang="zh-CN" altLang="en-US" dirty="0" smtClean="0"/>
              <a:t>使用友元函数需要在类当中用关键字</a:t>
            </a:r>
            <a:r>
              <a:rPr kumimoji="1" lang="en-US" altLang="zh-CN" dirty="0" smtClean="0">
                <a:solidFill>
                  <a:srgbClr val="0000CC"/>
                </a:solidFill>
              </a:rPr>
              <a:t>friend</a:t>
            </a:r>
            <a:r>
              <a:rPr kumimoji="1" lang="zh-CN" altLang="en-US" dirty="0" smtClean="0"/>
              <a:t>说明，但在类外定义时不需要再加</a:t>
            </a:r>
            <a:r>
              <a:rPr kumimoji="1" lang="en-US" altLang="zh-CN" dirty="0" smtClean="0">
                <a:solidFill>
                  <a:srgbClr val="0000CC"/>
                </a:solidFill>
              </a:rPr>
              <a:t>friend</a:t>
            </a:r>
            <a:r>
              <a:rPr kumimoji="1" lang="zh-CN" altLang="en-US" dirty="0" smtClean="0"/>
              <a:t>。</a:t>
            </a:r>
            <a:endParaRPr kumimoji="1" lang="en-US" altLang="zh-CN" dirty="0" smtClean="0"/>
          </a:p>
          <a:p>
            <a:pPr algn="just"/>
            <a:r>
              <a:rPr kumimoji="1" lang="zh-CN" altLang="en-US" dirty="0" smtClean="0"/>
              <a:t>友元函数的声明不受类中的访问权限关键字限制，可以把它放在类的公有、私有、保护部分。</a:t>
            </a:r>
            <a:endParaRPr kumimoji="1" lang="en-US" altLang="zh-CN" dirty="0" smtClean="0"/>
          </a:p>
        </p:txBody>
      </p:sp>
    </p:spTree>
    <p:extLst>
      <p:ext uri="{BB962C8B-B14F-4D97-AF65-F5344CB8AC3E}">
        <p14:creationId xmlns:p14="http://schemas.microsoft.com/office/powerpoint/2010/main" val="1053187262"/>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友元函数的用途</a:t>
            </a:r>
            <a:endParaRPr lang="zh-CN" altLang="en-US" dirty="0"/>
          </a:p>
        </p:txBody>
      </p:sp>
      <p:sp>
        <p:nvSpPr>
          <p:cNvPr id="3" name="内容占位符 2"/>
          <p:cNvSpPr>
            <a:spLocks noGrp="1"/>
          </p:cNvSpPr>
          <p:nvPr>
            <p:ph idx="1"/>
          </p:nvPr>
        </p:nvSpPr>
        <p:spPr/>
        <p:txBody>
          <a:bodyPr/>
          <a:lstStyle/>
          <a:p>
            <a:r>
              <a:rPr lang="zh-CN" altLang="en-US" dirty="0" smtClean="0"/>
              <a:t>因为友元函数的设计违背了类的封装性原则，因此应该尽量限制它的使用。</a:t>
            </a:r>
            <a:endParaRPr lang="en-US" altLang="zh-CN" dirty="0" smtClean="0"/>
          </a:p>
          <a:p>
            <a:r>
              <a:rPr lang="zh-CN" altLang="en-US" dirty="0" smtClean="0"/>
              <a:t>友元函数一般应用在运算符重载中，主要用于成员函数无法重载的场合。</a:t>
            </a:r>
            <a:endParaRPr lang="en-US" altLang="zh-CN" dirty="0" smtClean="0"/>
          </a:p>
          <a:p>
            <a:r>
              <a:rPr lang="zh-CN" altLang="en-US" dirty="0" smtClean="0"/>
              <a:t>切记：友元函数不是类的一部分，而是普通函数或者是其他类的成员。</a:t>
            </a:r>
            <a:endParaRPr lang="zh-CN" altLang="en-US" dirty="0"/>
          </a:p>
        </p:txBody>
      </p:sp>
    </p:spTree>
    <p:extLst>
      <p:ext uri="{BB962C8B-B14F-4D97-AF65-F5344CB8AC3E}">
        <p14:creationId xmlns:p14="http://schemas.microsoft.com/office/powerpoint/2010/main" val="1358093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money</a:t>
            </a:r>
            <a:r>
              <a:rPr lang="zh-CN" altLang="en-US" dirty="0" smtClean="0"/>
              <a:t>类中重载</a:t>
            </a:r>
            <a:r>
              <a:rPr lang="en-US" altLang="zh-CN" dirty="0" smtClean="0"/>
              <a:t>+</a:t>
            </a:r>
            <a:r>
              <a:rPr lang="zh-CN" altLang="en-US" dirty="0" smtClean="0"/>
              <a:t>号</a:t>
            </a:r>
            <a:endParaRPr lang="zh-CN" altLang="en-US" dirty="0"/>
          </a:p>
        </p:txBody>
      </p:sp>
      <p:sp>
        <p:nvSpPr>
          <p:cNvPr id="3" name="内容占位符 2"/>
          <p:cNvSpPr>
            <a:spLocks noGrp="1"/>
          </p:cNvSpPr>
          <p:nvPr>
            <p:ph idx="1"/>
          </p:nvPr>
        </p:nvSpPr>
        <p:spPr/>
        <p:txBody>
          <a:bodyPr/>
          <a:lstStyle/>
          <a:p>
            <a:r>
              <a:rPr lang="en-US" altLang="zh-CN" dirty="0" smtClean="0"/>
              <a:t>money</a:t>
            </a:r>
            <a:r>
              <a:rPr lang="zh-CN" altLang="en-US" dirty="0" smtClean="0"/>
              <a:t>类中对象的数值为元、角和分，而生活当中也可以用小数来存放金钱值（如</a:t>
            </a:r>
            <a:r>
              <a:rPr lang="en-US" altLang="zh-CN" dirty="0" smtClean="0"/>
              <a:t>1.34</a:t>
            </a:r>
            <a:r>
              <a:rPr lang="zh-CN" altLang="en-US" dirty="0" smtClean="0"/>
              <a:t>元），这两种数据应该可以在适当的情况下混合运算。</a:t>
            </a:r>
            <a:endParaRPr lang="en-US" altLang="zh-CN" dirty="0" smtClean="0"/>
          </a:p>
          <a:p>
            <a:r>
              <a:rPr lang="zh-CN" altLang="en-US" dirty="0" smtClean="0"/>
              <a:t>函数声明： </a:t>
            </a:r>
            <a:r>
              <a:rPr lang="en-US" altLang="zh-CN" dirty="0" smtClean="0"/>
              <a:t>money operator+(double d);</a:t>
            </a:r>
          </a:p>
          <a:p>
            <a:r>
              <a:rPr lang="zh-CN" altLang="en-US" dirty="0" smtClean="0"/>
              <a:t>函数思路：将</a:t>
            </a:r>
            <a:r>
              <a:rPr lang="en-US" altLang="zh-CN" dirty="0" smtClean="0"/>
              <a:t>d</a:t>
            </a:r>
            <a:r>
              <a:rPr lang="zh-CN" altLang="en-US" dirty="0" smtClean="0"/>
              <a:t>的整数部分提取为元，第一位小数提取为角，第二位小数提取为分，其余位数舍弃。</a:t>
            </a:r>
            <a:endParaRPr lang="zh-CN" altLang="en-US" dirty="0"/>
          </a:p>
        </p:txBody>
      </p:sp>
    </p:spTree>
    <p:extLst>
      <p:ext uri="{BB962C8B-B14F-4D97-AF65-F5344CB8AC3E}">
        <p14:creationId xmlns:p14="http://schemas.microsoft.com/office/powerpoint/2010/main" val="2027304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money</a:t>
            </a:r>
            <a:r>
              <a:rPr lang="zh-CN" altLang="en-US" dirty="0" smtClean="0"/>
              <a:t>类中重载</a:t>
            </a:r>
            <a:r>
              <a:rPr lang="en-US" altLang="zh-CN" dirty="0" smtClean="0"/>
              <a:t>+</a:t>
            </a:r>
            <a:r>
              <a:rPr lang="zh-CN" altLang="en-US" dirty="0" smtClean="0"/>
              <a:t>号</a:t>
            </a:r>
            <a:endParaRPr lang="zh-CN" altLang="en-US" dirty="0"/>
          </a:p>
        </p:txBody>
      </p:sp>
      <p:sp>
        <p:nvSpPr>
          <p:cNvPr id="3" name="内容占位符 2"/>
          <p:cNvSpPr>
            <a:spLocks noGrp="1"/>
          </p:cNvSpPr>
          <p:nvPr>
            <p:ph idx="1"/>
          </p:nvPr>
        </p:nvSpPr>
        <p:spPr/>
        <p:txBody>
          <a:bodyPr>
            <a:normAutofit/>
          </a:bodyPr>
          <a:lstStyle/>
          <a:p>
            <a:pPr>
              <a:buNone/>
            </a:pPr>
            <a:r>
              <a:rPr lang="en-US" altLang="zh-CN" sz="2400" b="1" dirty="0" smtClean="0"/>
              <a:t>	money </a:t>
            </a:r>
            <a:r>
              <a:rPr lang="en-US" altLang="zh-CN" sz="2400" b="1" dirty="0" err="1" smtClean="0"/>
              <a:t>money</a:t>
            </a:r>
            <a:r>
              <a:rPr lang="en-US" altLang="zh-CN" sz="2400" b="1" dirty="0" smtClean="0"/>
              <a:t>::</a:t>
            </a:r>
            <a:r>
              <a:rPr lang="en-US" altLang="zh-CN" sz="2400" b="1" dirty="0" smtClean="0">
                <a:solidFill>
                  <a:srgbClr val="0000FF"/>
                </a:solidFill>
              </a:rPr>
              <a:t>operator</a:t>
            </a:r>
            <a:r>
              <a:rPr lang="en-US" altLang="zh-CN" sz="2400" b="1" dirty="0" smtClean="0"/>
              <a:t>+(</a:t>
            </a:r>
            <a:r>
              <a:rPr lang="en-US" altLang="zh-CN" sz="2400" b="1" dirty="0" smtClean="0">
                <a:solidFill>
                  <a:srgbClr val="0000FF"/>
                </a:solidFill>
              </a:rPr>
              <a:t>double</a:t>
            </a:r>
            <a:r>
              <a:rPr lang="en-US" altLang="zh-CN" sz="2400" b="1" dirty="0" smtClean="0"/>
              <a:t> d)</a:t>
            </a:r>
          </a:p>
          <a:p>
            <a:pPr>
              <a:buNone/>
            </a:pPr>
            <a:r>
              <a:rPr lang="en-US" altLang="zh-CN" sz="2400" b="1" dirty="0" smtClean="0"/>
              <a:t>	{</a:t>
            </a:r>
          </a:p>
          <a:p>
            <a:pPr>
              <a:buNone/>
            </a:pPr>
            <a:r>
              <a:rPr lang="en-US" altLang="zh-CN" sz="2400" b="1" dirty="0" smtClean="0"/>
              <a:t>			</a:t>
            </a:r>
            <a:r>
              <a:rPr lang="en-US" altLang="zh-CN" sz="2400" b="1" dirty="0" smtClean="0">
                <a:solidFill>
                  <a:srgbClr val="0000FF"/>
                </a:solidFill>
              </a:rPr>
              <a:t>int</a:t>
            </a:r>
            <a:r>
              <a:rPr lang="en-US" altLang="zh-CN" sz="2400" b="1" dirty="0" smtClean="0"/>
              <a:t> yuan1 = d;</a:t>
            </a:r>
          </a:p>
          <a:p>
            <a:pPr>
              <a:buNone/>
            </a:pPr>
            <a:r>
              <a:rPr lang="en-US" altLang="zh-CN" sz="2400" b="1" dirty="0" smtClean="0"/>
              <a:t>			</a:t>
            </a:r>
            <a:r>
              <a:rPr lang="en-US" altLang="zh-CN" sz="2400" b="1" dirty="0" smtClean="0">
                <a:solidFill>
                  <a:srgbClr val="0000FF"/>
                </a:solidFill>
              </a:rPr>
              <a:t>int</a:t>
            </a:r>
            <a:r>
              <a:rPr lang="en-US" altLang="zh-CN" sz="2400" b="1" dirty="0" smtClean="0"/>
              <a:t> jiao1 = (d-yuan1)*10;</a:t>
            </a:r>
          </a:p>
          <a:p>
            <a:pPr>
              <a:buNone/>
            </a:pPr>
            <a:r>
              <a:rPr lang="en-US" altLang="zh-CN" sz="2400" b="1" dirty="0" smtClean="0"/>
              <a:t>			</a:t>
            </a:r>
            <a:r>
              <a:rPr lang="en-US" altLang="zh-CN" sz="2400" b="1" dirty="0" smtClean="0">
                <a:solidFill>
                  <a:srgbClr val="0000FF"/>
                </a:solidFill>
              </a:rPr>
              <a:t>int</a:t>
            </a:r>
            <a:r>
              <a:rPr lang="en-US" altLang="zh-CN" sz="2400" b="1" dirty="0" smtClean="0"/>
              <a:t> fen1 = (d-yuan1-jiao1/10.0)*100;</a:t>
            </a:r>
          </a:p>
          <a:p>
            <a:pPr>
              <a:buNone/>
            </a:pPr>
            <a:r>
              <a:rPr lang="en-US" altLang="zh-CN" sz="2400" b="1" dirty="0" smtClean="0"/>
              <a:t>			</a:t>
            </a:r>
            <a:r>
              <a:rPr lang="en-US" altLang="zh-CN" sz="2400" b="1" dirty="0" smtClean="0">
                <a:solidFill>
                  <a:srgbClr val="0000FF"/>
                </a:solidFill>
              </a:rPr>
              <a:t>return</a:t>
            </a:r>
            <a:r>
              <a:rPr lang="en-US" altLang="zh-CN" sz="2400" b="1" dirty="0" smtClean="0"/>
              <a:t> money(yuan+yuan1,jiao+jiao1,fen+fen1);</a:t>
            </a:r>
          </a:p>
          <a:p>
            <a:pPr>
              <a:buNone/>
            </a:pPr>
            <a:r>
              <a:rPr lang="en-US" altLang="zh-CN" sz="2400" b="1" dirty="0" smtClean="0"/>
              <a:t>	}</a:t>
            </a:r>
            <a:r>
              <a:rPr lang="zh-CN" altLang="en-US" sz="2400" b="1" dirty="0" smtClean="0"/>
              <a:t> </a:t>
            </a:r>
            <a:r>
              <a:rPr lang="en-US" altLang="zh-CN" sz="2400" b="1" dirty="0" smtClean="0"/>
              <a:t>//</a:t>
            </a:r>
            <a:r>
              <a:rPr lang="zh-CN" altLang="en-US" sz="2400" b="1" dirty="0" smtClean="0"/>
              <a:t>用无名对象返回，可以省去复制构造的开销</a:t>
            </a:r>
            <a:endParaRPr lang="en-US" altLang="zh-CN" sz="2400" b="1" dirty="0" smtClean="0"/>
          </a:p>
          <a:p>
            <a:endParaRPr lang="zh-CN" altLang="en-US" sz="2400" b="1" dirty="0"/>
          </a:p>
        </p:txBody>
      </p:sp>
    </p:spTree>
    <p:extLst>
      <p:ext uri="{BB962C8B-B14F-4D97-AF65-F5344CB8AC3E}">
        <p14:creationId xmlns:p14="http://schemas.microsoft.com/office/powerpoint/2010/main" val="934616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money</a:t>
            </a:r>
            <a:r>
              <a:rPr lang="zh-CN" altLang="en-US" dirty="0" smtClean="0"/>
              <a:t>类中重载</a:t>
            </a:r>
            <a:r>
              <a:rPr lang="en-US" altLang="zh-CN" dirty="0" smtClean="0"/>
              <a:t>+</a:t>
            </a:r>
            <a:r>
              <a:rPr lang="zh-CN" altLang="en-US" dirty="0" smtClean="0"/>
              <a:t>号</a:t>
            </a:r>
            <a:endParaRPr lang="zh-CN" altLang="en-US" dirty="0"/>
          </a:p>
        </p:txBody>
      </p:sp>
      <p:sp>
        <p:nvSpPr>
          <p:cNvPr id="3" name="内容占位符 2"/>
          <p:cNvSpPr>
            <a:spLocks noGrp="1"/>
          </p:cNvSpPr>
          <p:nvPr>
            <p:ph idx="1"/>
          </p:nvPr>
        </p:nvSpPr>
        <p:spPr/>
        <p:txBody>
          <a:bodyPr/>
          <a:lstStyle/>
          <a:p>
            <a:pPr>
              <a:buNone/>
            </a:pPr>
            <a:r>
              <a:rPr lang="en-US" altLang="zh-CN" b="1" dirty="0" smtClean="0"/>
              <a:t>	</a:t>
            </a:r>
            <a:r>
              <a:rPr lang="en-US" altLang="zh-CN" b="1" dirty="0" smtClean="0">
                <a:solidFill>
                  <a:srgbClr val="0000FF"/>
                </a:solidFill>
              </a:rPr>
              <a:t>int</a:t>
            </a:r>
            <a:r>
              <a:rPr lang="en-US" altLang="zh-CN" b="1" dirty="0" smtClean="0"/>
              <a:t> main()</a:t>
            </a:r>
          </a:p>
          <a:p>
            <a:pPr>
              <a:buNone/>
            </a:pPr>
            <a:r>
              <a:rPr lang="en-US" altLang="zh-CN" b="1" dirty="0" smtClean="0"/>
              <a:t>	{</a:t>
            </a:r>
          </a:p>
          <a:p>
            <a:pPr>
              <a:buNone/>
            </a:pPr>
            <a:r>
              <a:rPr lang="en-US" altLang="zh-CN" b="1" dirty="0" smtClean="0"/>
              <a:t>			money m1(1,2,3);</a:t>
            </a:r>
          </a:p>
          <a:p>
            <a:pPr>
              <a:buNone/>
            </a:pPr>
            <a:r>
              <a:rPr lang="en-US" altLang="zh-CN" b="1" dirty="0" smtClean="0"/>
              <a:t>			(m1+1.34).show();  //</a:t>
            </a:r>
            <a:r>
              <a:rPr lang="zh-CN" altLang="en-US" b="1" dirty="0" smtClean="0"/>
              <a:t>显示</a:t>
            </a:r>
            <a:r>
              <a:rPr lang="en-US" altLang="zh-CN" b="1" dirty="0" smtClean="0"/>
              <a:t>2</a:t>
            </a:r>
            <a:r>
              <a:rPr lang="zh-CN" altLang="en-US" b="1" dirty="0" smtClean="0"/>
              <a:t>元</a:t>
            </a:r>
            <a:r>
              <a:rPr lang="en-US" altLang="zh-CN" b="1" dirty="0" smtClean="0"/>
              <a:t>5</a:t>
            </a:r>
            <a:r>
              <a:rPr lang="zh-CN" altLang="en-US" b="1" dirty="0" smtClean="0"/>
              <a:t>角</a:t>
            </a:r>
            <a:r>
              <a:rPr lang="en-US" altLang="zh-CN" b="1" dirty="0" smtClean="0"/>
              <a:t>7</a:t>
            </a:r>
            <a:r>
              <a:rPr lang="zh-CN" altLang="en-US" b="1" dirty="0" smtClean="0"/>
              <a:t>分</a:t>
            </a:r>
            <a:endParaRPr lang="en-US" altLang="zh-CN" b="1" dirty="0" smtClean="0"/>
          </a:p>
          <a:p>
            <a:pPr>
              <a:buNone/>
            </a:pPr>
            <a:r>
              <a:rPr lang="en-US" altLang="zh-CN" b="1" dirty="0" smtClean="0"/>
              <a:t>			// (1.34+m1).show();  // </a:t>
            </a:r>
            <a:r>
              <a:rPr lang="zh-CN" altLang="en-US" b="1" dirty="0" smtClean="0"/>
              <a:t>无法运行！！</a:t>
            </a:r>
            <a:endParaRPr lang="en-US" altLang="zh-CN" b="1" dirty="0" smtClean="0"/>
          </a:p>
          <a:p>
            <a:pPr>
              <a:buNone/>
            </a:pPr>
            <a:r>
              <a:rPr lang="en-US" altLang="zh-CN" b="1" dirty="0" smtClean="0"/>
              <a:t>			</a:t>
            </a:r>
            <a:r>
              <a:rPr lang="en-US" altLang="zh-CN" b="1" dirty="0" smtClean="0">
                <a:solidFill>
                  <a:srgbClr val="0000FF"/>
                </a:solidFill>
              </a:rPr>
              <a:t>return</a:t>
            </a:r>
            <a:r>
              <a:rPr lang="en-US" altLang="zh-CN" b="1" dirty="0" smtClean="0"/>
              <a:t> 0;</a:t>
            </a:r>
          </a:p>
          <a:p>
            <a:pPr>
              <a:buNone/>
            </a:pPr>
            <a:r>
              <a:rPr lang="en-US" altLang="zh-CN" b="1" dirty="0" smtClean="0"/>
              <a:t>	}</a:t>
            </a:r>
          </a:p>
          <a:p>
            <a:endParaRPr lang="zh-CN" altLang="en-US" b="1" dirty="0"/>
          </a:p>
        </p:txBody>
      </p:sp>
    </p:spTree>
    <p:extLst>
      <p:ext uri="{BB962C8B-B14F-4D97-AF65-F5344CB8AC3E}">
        <p14:creationId xmlns:p14="http://schemas.microsoft.com/office/powerpoint/2010/main" val="1409600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用友元函数重载运算符</a:t>
            </a:r>
            <a:endParaRPr lang="zh-CN" altLang="en-US" dirty="0"/>
          </a:p>
        </p:txBody>
      </p:sp>
      <p:sp>
        <p:nvSpPr>
          <p:cNvPr id="3" name="内容占位符 2"/>
          <p:cNvSpPr>
            <a:spLocks noGrp="1"/>
          </p:cNvSpPr>
          <p:nvPr>
            <p:ph idx="1"/>
          </p:nvPr>
        </p:nvSpPr>
        <p:spPr/>
        <p:txBody>
          <a:bodyPr/>
          <a:lstStyle/>
          <a:p>
            <a:r>
              <a:rPr lang="zh-CN" altLang="en-US" dirty="0" smtClean="0"/>
              <a:t>类似</a:t>
            </a:r>
            <a:r>
              <a:rPr lang="en-US" altLang="zh-CN" dirty="0" smtClean="0"/>
              <a:t>1.34+m1</a:t>
            </a:r>
            <a:r>
              <a:rPr lang="zh-CN" altLang="en-US" dirty="0" smtClean="0"/>
              <a:t>这样的式子，如果按照运算符重载的成员函数形式，会被理解为</a:t>
            </a:r>
            <a:r>
              <a:rPr lang="en-US" altLang="zh-CN" b="1" dirty="0" smtClean="0"/>
              <a:t>1.34.</a:t>
            </a:r>
            <a:r>
              <a:rPr lang="en-US" altLang="zh-CN" b="1" dirty="0" smtClean="0">
                <a:solidFill>
                  <a:srgbClr val="0000FF"/>
                </a:solidFill>
              </a:rPr>
              <a:t>operator</a:t>
            </a:r>
            <a:r>
              <a:rPr lang="en-US" altLang="zh-CN" b="1" dirty="0" smtClean="0"/>
              <a:t>+(m1)</a:t>
            </a:r>
            <a:r>
              <a:rPr lang="zh-CN" altLang="en-US" dirty="0" smtClean="0"/>
              <a:t>，这显然是不合逻辑的。</a:t>
            </a:r>
            <a:endParaRPr lang="en-US" altLang="zh-CN" dirty="0" smtClean="0"/>
          </a:p>
          <a:p>
            <a:r>
              <a:rPr lang="zh-CN" altLang="en-US" dirty="0" smtClean="0"/>
              <a:t>因此只能将</a:t>
            </a:r>
            <a:r>
              <a:rPr lang="en-US" altLang="zh-CN" dirty="0" smtClean="0"/>
              <a:t>+</a:t>
            </a:r>
            <a:r>
              <a:rPr lang="zh-CN" altLang="en-US" dirty="0" smtClean="0"/>
              <a:t>号重载为普通函数，而这样的话加号的两个操作数都将成为函数的参数，也就是会被理解为</a:t>
            </a:r>
            <a:r>
              <a:rPr lang="en-US" altLang="zh-CN" dirty="0" smtClean="0">
                <a:solidFill>
                  <a:srgbClr val="0000FF"/>
                </a:solidFill>
              </a:rPr>
              <a:t>operator</a:t>
            </a:r>
            <a:r>
              <a:rPr lang="en-US" altLang="zh-CN" dirty="0" smtClean="0"/>
              <a:t>+(1.34,m1);</a:t>
            </a:r>
          </a:p>
          <a:p>
            <a:r>
              <a:rPr lang="zh-CN" altLang="en-US" dirty="0" smtClean="0"/>
              <a:t>在类中的声明：</a:t>
            </a:r>
            <a:r>
              <a:rPr lang="en-US" altLang="zh-CN" b="1" dirty="0" smtClean="0">
                <a:solidFill>
                  <a:srgbClr val="0000FF"/>
                </a:solidFill>
              </a:rPr>
              <a:t>friend</a:t>
            </a:r>
            <a:r>
              <a:rPr lang="en-US" altLang="zh-CN" b="1" dirty="0" smtClean="0"/>
              <a:t> money </a:t>
            </a:r>
            <a:r>
              <a:rPr lang="en-US" altLang="zh-CN" b="1" dirty="0" smtClean="0">
                <a:solidFill>
                  <a:srgbClr val="0000FF"/>
                </a:solidFill>
              </a:rPr>
              <a:t>operator</a:t>
            </a:r>
            <a:r>
              <a:rPr lang="en-US" altLang="zh-CN" b="1" dirty="0" smtClean="0"/>
              <a:t>+(</a:t>
            </a:r>
            <a:r>
              <a:rPr lang="en-US" altLang="zh-CN" b="1" dirty="0" smtClean="0">
                <a:solidFill>
                  <a:srgbClr val="0000FF"/>
                </a:solidFill>
              </a:rPr>
              <a:t>double</a:t>
            </a:r>
            <a:r>
              <a:rPr lang="en-US" altLang="zh-CN" b="1" dirty="0" smtClean="0"/>
              <a:t> </a:t>
            </a:r>
            <a:r>
              <a:rPr lang="en-US" altLang="zh-CN" b="1" dirty="0" err="1" smtClean="0"/>
              <a:t>d,money</a:t>
            </a:r>
            <a:r>
              <a:rPr lang="en-US" altLang="zh-CN" b="1" dirty="0" smtClean="0"/>
              <a:t> &amp;m);</a:t>
            </a:r>
          </a:p>
          <a:p>
            <a:endParaRPr lang="en-US" altLang="zh-CN" dirty="0" smtClean="0"/>
          </a:p>
        </p:txBody>
      </p:sp>
    </p:spTree>
    <p:extLst>
      <p:ext uri="{BB962C8B-B14F-4D97-AF65-F5344CB8AC3E}">
        <p14:creationId xmlns:p14="http://schemas.microsoft.com/office/powerpoint/2010/main" val="114732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用友元函数重载</a:t>
            </a:r>
            <a:r>
              <a:rPr lang="en-US" altLang="zh-CN" dirty="0" smtClean="0"/>
              <a:t>+</a:t>
            </a:r>
            <a:r>
              <a:rPr lang="zh-CN" altLang="en-US" dirty="0" smtClean="0"/>
              <a:t>号运算符</a:t>
            </a:r>
            <a:endParaRPr lang="zh-CN" altLang="en-US" dirty="0"/>
          </a:p>
        </p:txBody>
      </p:sp>
      <p:sp>
        <p:nvSpPr>
          <p:cNvPr id="3" name="内容占位符 2"/>
          <p:cNvSpPr>
            <a:spLocks noGrp="1"/>
          </p:cNvSpPr>
          <p:nvPr>
            <p:ph idx="1"/>
          </p:nvPr>
        </p:nvSpPr>
        <p:spPr/>
        <p:txBody>
          <a:bodyPr>
            <a:normAutofit/>
          </a:bodyPr>
          <a:lstStyle/>
          <a:p>
            <a:pPr>
              <a:buNone/>
            </a:pPr>
            <a:r>
              <a:rPr lang="en-US" altLang="zh-CN" sz="2400" b="1" dirty="0" smtClean="0"/>
              <a:t>	money </a:t>
            </a:r>
            <a:r>
              <a:rPr lang="en-US" altLang="zh-CN" sz="2400" b="1" dirty="0" smtClean="0">
                <a:solidFill>
                  <a:srgbClr val="0000FF"/>
                </a:solidFill>
              </a:rPr>
              <a:t>operator</a:t>
            </a:r>
            <a:r>
              <a:rPr lang="en-US" altLang="zh-CN" sz="2400" b="1" dirty="0" smtClean="0"/>
              <a:t>+(</a:t>
            </a:r>
            <a:r>
              <a:rPr lang="en-US" altLang="zh-CN" sz="2400" b="1" dirty="0" smtClean="0">
                <a:solidFill>
                  <a:srgbClr val="0000FF"/>
                </a:solidFill>
              </a:rPr>
              <a:t>double</a:t>
            </a:r>
            <a:r>
              <a:rPr lang="en-US" altLang="zh-CN" sz="2400" b="1" dirty="0" smtClean="0"/>
              <a:t> </a:t>
            </a:r>
            <a:r>
              <a:rPr lang="en-US" altLang="zh-CN" sz="2400" b="1" dirty="0" err="1" smtClean="0"/>
              <a:t>d,money</a:t>
            </a:r>
            <a:r>
              <a:rPr lang="en-US" altLang="zh-CN" sz="2400" b="1" dirty="0" smtClean="0"/>
              <a:t> &amp;m)</a:t>
            </a:r>
          </a:p>
          <a:p>
            <a:pPr>
              <a:buNone/>
            </a:pPr>
            <a:r>
              <a:rPr lang="en-US" altLang="zh-CN" sz="2400" b="1" dirty="0" smtClean="0"/>
              <a:t>	{</a:t>
            </a:r>
          </a:p>
          <a:p>
            <a:pPr>
              <a:buNone/>
            </a:pPr>
            <a:r>
              <a:rPr lang="en-US" altLang="zh-CN" sz="2400" b="1" dirty="0" smtClean="0"/>
              <a:t>			</a:t>
            </a:r>
            <a:r>
              <a:rPr lang="en-US" altLang="zh-CN" sz="2400" b="1" dirty="0" smtClean="0">
                <a:solidFill>
                  <a:srgbClr val="0000FF"/>
                </a:solidFill>
              </a:rPr>
              <a:t>int</a:t>
            </a:r>
            <a:r>
              <a:rPr lang="en-US" altLang="zh-CN" sz="2400" b="1" dirty="0" smtClean="0"/>
              <a:t> yuan1 = d;</a:t>
            </a:r>
          </a:p>
          <a:p>
            <a:pPr>
              <a:buNone/>
            </a:pPr>
            <a:r>
              <a:rPr lang="en-US" altLang="zh-CN" sz="2400" b="1" dirty="0" smtClean="0"/>
              <a:t>			</a:t>
            </a:r>
            <a:r>
              <a:rPr lang="en-US" altLang="zh-CN" sz="2400" b="1" dirty="0" smtClean="0">
                <a:solidFill>
                  <a:srgbClr val="0000FF"/>
                </a:solidFill>
              </a:rPr>
              <a:t>int</a:t>
            </a:r>
            <a:r>
              <a:rPr lang="en-US" altLang="zh-CN" sz="2400" b="1" dirty="0" smtClean="0"/>
              <a:t> jiao1 = (d-yuan1)*10;</a:t>
            </a:r>
          </a:p>
          <a:p>
            <a:pPr>
              <a:buNone/>
            </a:pPr>
            <a:r>
              <a:rPr lang="en-US" altLang="zh-CN" sz="2400" b="1" dirty="0" smtClean="0"/>
              <a:t>			</a:t>
            </a:r>
            <a:r>
              <a:rPr lang="en-US" altLang="zh-CN" sz="2400" b="1" dirty="0" smtClean="0">
                <a:solidFill>
                  <a:srgbClr val="0000FF"/>
                </a:solidFill>
              </a:rPr>
              <a:t>int</a:t>
            </a:r>
            <a:r>
              <a:rPr lang="en-US" altLang="zh-CN" sz="2400" b="1" dirty="0" smtClean="0"/>
              <a:t> fen1 = (d-yuan1-jiao1/10.0)*100;</a:t>
            </a:r>
          </a:p>
          <a:p>
            <a:pPr>
              <a:buNone/>
            </a:pPr>
            <a:r>
              <a:rPr lang="en-US" altLang="zh-CN" sz="2400" b="1" dirty="0" smtClean="0"/>
              <a:t>			</a:t>
            </a:r>
            <a:r>
              <a:rPr lang="en-US" altLang="zh-CN" sz="2400" b="1" dirty="0" smtClean="0">
                <a:solidFill>
                  <a:srgbClr val="0000FF"/>
                </a:solidFill>
              </a:rPr>
              <a:t>return </a:t>
            </a:r>
            <a:r>
              <a:rPr lang="en-US" altLang="zh-CN" sz="2400" b="1" dirty="0" smtClean="0"/>
              <a:t>money(m.yuan+yuan1,m.jiao+jiao1,m.fen+fen1); //</a:t>
            </a:r>
            <a:r>
              <a:rPr lang="zh-CN" altLang="en-US" sz="2400" b="1" dirty="0" smtClean="0"/>
              <a:t>注意这里和前面用法的区别</a:t>
            </a:r>
            <a:endParaRPr lang="en-US" altLang="zh-CN" sz="2400" b="1" dirty="0" smtClean="0"/>
          </a:p>
          <a:p>
            <a:pPr>
              <a:buNone/>
            </a:pPr>
            <a:r>
              <a:rPr lang="en-US" altLang="zh-CN" sz="2400" b="1" dirty="0" smtClean="0"/>
              <a:t>	}</a:t>
            </a:r>
          </a:p>
          <a:p>
            <a:endParaRPr lang="zh-CN" altLang="en-US" sz="2400" b="1" dirty="0"/>
          </a:p>
        </p:txBody>
      </p:sp>
    </p:spTree>
    <p:extLst>
      <p:ext uri="{BB962C8B-B14F-4D97-AF65-F5344CB8AC3E}">
        <p14:creationId xmlns:p14="http://schemas.microsoft.com/office/powerpoint/2010/main" val="20156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用友元函数重载前置</a:t>
            </a:r>
            <a:r>
              <a:rPr lang="en-US" altLang="zh-CN" dirty="0" smtClean="0"/>
              <a:t>++</a:t>
            </a:r>
            <a:endParaRPr lang="zh-CN" altLang="en-US" dirty="0"/>
          </a:p>
        </p:txBody>
      </p:sp>
      <p:sp>
        <p:nvSpPr>
          <p:cNvPr id="3" name="内容占位符 2"/>
          <p:cNvSpPr>
            <a:spLocks noGrp="1"/>
          </p:cNvSpPr>
          <p:nvPr>
            <p:ph idx="1"/>
          </p:nvPr>
        </p:nvSpPr>
        <p:spPr/>
        <p:txBody>
          <a:bodyPr/>
          <a:lstStyle/>
          <a:p>
            <a:pPr>
              <a:buNone/>
            </a:pPr>
            <a:r>
              <a:rPr lang="en-US" altLang="zh-CN" b="1" dirty="0" smtClean="0"/>
              <a:t>	money&amp; </a:t>
            </a:r>
            <a:r>
              <a:rPr lang="en-US" altLang="zh-CN" b="1" dirty="0" smtClean="0">
                <a:solidFill>
                  <a:srgbClr val="0000FF"/>
                </a:solidFill>
              </a:rPr>
              <a:t>operator</a:t>
            </a:r>
            <a:r>
              <a:rPr lang="en-US" altLang="zh-CN" b="1" dirty="0" smtClean="0"/>
              <a:t>++(money &amp;m)</a:t>
            </a:r>
          </a:p>
          <a:p>
            <a:pPr>
              <a:buNone/>
            </a:pPr>
            <a:r>
              <a:rPr lang="en-US" altLang="zh-CN" b="1" dirty="0" smtClean="0"/>
              <a:t>	{</a:t>
            </a:r>
          </a:p>
          <a:p>
            <a:pPr>
              <a:buNone/>
            </a:pPr>
            <a:r>
              <a:rPr lang="en-US" altLang="zh-CN" b="1" dirty="0" smtClean="0"/>
              <a:t>			</a:t>
            </a:r>
            <a:r>
              <a:rPr lang="en-US" altLang="zh-CN" b="1" dirty="0" err="1" smtClean="0"/>
              <a:t>m.yuan</a:t>
            </a:r>
            <a:r>
              <a:rPr lang="en-US" altLang="zh-CN" b="1" dirty="0" smtClean="0"/>
              <a:t>++;  //</a:t>
            </a:r>
            <a:r>
              <a:rPr lang="zh-CN" altLang="en-US" b="1" dirty="0" smtClean="0"/>
              <a:t>这里假设自增到</a:t>
            </a:r>
            <a:r>
              <a:rPr lang="en-US" altLang="zh-CN" b="1" dirty="0" err="1" smtClean="0"/>
              <a:t>yuan</a:t>
            </a:r>
            <a:r>
              <a:rPr lang="zh-CN" altLang="en-US" b="1" dirty="0" smtClean="0"/>
              <a:t>上</a:t>
            </a:r>
            <a:endParaRPr lang="en-US" altLang="zh-CN" b="1" dirty="0" smtClean="0"/>
          </a:p>
          <a:p>
            <a:pPr>
              <a:buNone/>
            </a:pPr>
            <a:r>
              <a:rPr lang="en-US" altLang="zh-CN" b="1" dirty="0" smtClean="0"/>
              <a:t>			</a:t>
            </a:r>
            <a:r>
              <a:rPr lang="en-US" altLang="zh-CN" b="1" dirty="0" smtClean="0">
                <a:solidFill>
                  <a:srgbClr val="0000FF"/>
                </a:solidFill>
              </a:rPr>
              <a:t>return</a:t>
            </a:r>
            <a:r>
              <a:rPr lang="en-US" altLang="zh-CN" b="1" dirty="0" smtClean="0"/>
              <a:t> m;</a:t>
            </a:r>
          </a:p>
          <a:p>
            <a:pPr>
              <a:buNone/>
            </a:pPr>
            <a:r>
              <a:rPr lang="en-US" altLang="zh-CN" b="1" dirty="0" smtClean="0"/>
              <a:t>	}</a:t>
            </a:r>
          </a:p>
          <a:p>
            <a:pPr>
              <a:buNone/>
            </a:pPr>
            <a:r>
              <a:rPr lang="zh-CN" altLang="en-US" b="1" dirty="0" smtClean="0"/>
              <a:t>注：这里的参数必须是引用，因为要修改实参。</a:t>
            </a:r>
            <a:endParaRPr lang="en-US" altLang="zh-CN" b="1" dirty="0" smtClean="0"/>
          </a:p>
          <a:p>
            <a:pPr>
              <a:buNone/>
            </a:pPr>
            <a:r>
              <a:rPr lang="zh-CN" altLang="en-US" b="1" dirty="0" smtClean="0"/>
              <a:t>注：返回为引用，因为前置</a:t>
            </a:r>
            <a:r>
              <a:rPr lang="en-US" altLang="zh-CN" b="1" dirty="0" smtClean="0"/>
              <a:t>++</a:t>
            </a:r>
            <a:r>
              <a:rPr lang="zh-CN" altLang="en-US" b="1" dirty="0" smtClean="0"/>
              <a:t>是左值。</a:t>
            </a:r>
            <a:r>
              <a:rPr lang="en-US" altLang="zh-CN" b="1" dirty="0" smtClean="0"/>
              <a:t>	</a:t>
            </a:r>
          </a:p>
          <a:p>
            <a:endParaRPr lang="zh-CN" altLang="en-US" b="1" dirty="0"/>
          </a:p>
        </p:txBody>
      </p:sp>
    </p:spTree>
    <p:extLst>
      <p:ext uri="{BB962C8B-B14F-4D97-AF65-F5344CB8AC3E}">
        <p14:creationId xmlns:p14="http://schemas.microsoft.com/office/powerpoint/2010/main" val="1165601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用友元函数重载后置</a:t>
            </a:r>
            <a:r>
              <a:rPr lang="en-US" altLang="zh-CN" dirty="0" smtClean="0"/>
              <a:t>++</a:t>
            </a:r>
            <a:endParaRPr lang="zh-CN" altLang="en-US" dirty="0"/>
          </a:p>
        </p:txBody>
      </p:sp>
      <p:sp>
        <p:nvSpPr>
          <p:cNvPr id="3" name="内容占位符 2"/>
          <p:cNvSpPr>
            <a:spLocks noGrp="1"/>
          </p:cNvSpPr>
          <p:nvPr>
            <p:ph idx="1"/>
          </p:nvPr>
        </p:nvSpPr>
        <p:spPr/>
        <p:txBody>
          <a:bodyPr/>
          <a:lstStyle/>
          <a:p>
            <a:pPr>
              <a:buNone/>
            </a:pPr>
            <a:r>
              <a:rPr lang="en-US" altLang="zh-CN" b="1" dirty="0" smtClean="0"/>
              <a:t>	money </a:t>
            </a:r>
            <a:r>
              <a:rPr lang="en-US" altLang="zh-CN" b="1" dirty="0" smtClean="0">
                <a:solidFill>
                  <a:srgbClr val="0000FF"/>
                </a:solidFill>
              </a:rPr>
              <a:t>operator</a:t>
            </a:r>
            <a:r>
              <a:rPr lang="en-US" altLang="zh-CN" b="1" dirty="0" smtClean="0"/>
              <a:t>++(money &amp;</a:t>
            </a:r>
            <a:r>
              <a:rPr lang="en-US" altLang="zh-CN" b="1" dirty="0" err="1" smtClean="0"/>
              <a:t>m,int</a:t>
            </a:r>
            <a:r>
              <a:rPr lang="en-US" altLang="zh-CN" b="1" dirty="0" smtClean="0"/>
              <a:t>)</a:t>
            </a:r>
          </a:p>
          <a:p>
            <a:pPr>
              <a:buNone/>
            </a:pPr>
            <a:r>
              <a:rPr lang="en-US" altLang="zh-CN" b="1" dirty="0" smtClean="0"/>
              <a:t>	{</a:t>
            </a:r>
          </a:p>
          <a:p>
            <a:pPr>
              <a:buNone/>
            </a:pPr>
            <a:r>
              <a:rPr lang="en-US" altLang="zh-CN" b="1" dirty="0" smtClean="0"/>
              <a:t>			money m1 = m;</a:t>
            </a:r>
          </a:p>
          <a:p>
            <a:pPr>
              <a:buNone/>
            </a:pPr>
            <a:r>
              <a:rPr lang="en-US" altLang="zh-CN" b="1" dirty="0" smtClean="0"/>
              <a:t>			</a:t>
            </a:r>
            <a:r>
              <a:rPr lang="en-US" altLang="zh-CN" b="1" dirty="0" err="1" smtClean="0"/>
              <a:t>m.yuan</a:t>
            </a:r>
            <a:r>
              <a:rPr lang="en-US" altLang="zh-CN" b="1" dirty="0" smtClean="0"/>
              <a:t>++;</a:t>
            </a:r>
          </a:p>
          <a:p>
            <a:pPr>
              <a:buNone/>
            </a:pPr>
            <a:r>
              <a:rPr lang="en-US" altLang="zh-CN" b="1" dirty="0" smtClean="0"/>
              <a:t>			</a:t>
            </a:r>
            <a:r>
              <a:rPr lang="en-US" altLang="zh-CN" b="1" dirty="0" smtClean="0">
                <a:solidFill>
                  <a:srgbClr val="0000FF"/>
                </a:solidFill>
              </a:rPr>
              <a:t>return</a:t>
            </a:r>
            <a:r>
              <a:rPr lang="en-US" altLang="zh-CN" b="1" dirty="0" smtClean="0"/>
              <a:t> m1;</a:t>
            </a:r>
          </a:p>
          <a:p>
            <a:pPr>
              <a:buNone/>
            </a:pPr>
            <a:r>
              <a:rPr lang="en-US" altLang="zh-CN" b="1" dirty="0" smtClean="0"/>
              <a:t>	}</a:t>
            </a:r>
          </a:p>
          <a:p>
            <a:pPr>
              <a:buNone/>
            </a:pPr>
            <a:r>
              <a:rPr lang="zh-CN" altLang="en-US" b="1" dirty="0" smtClean="0"/>
              <a:t>注：这里的返回值不能是引用，因为是右值</a:t>
            </a:r>
            <a:endParaRPr lang="en-US" altLang="zh-CN" b="1" dirty="0" smtClean="0"/>
          </a:p>
          <a:p>
            <a:pPr>
              <a:buNone/>
            </a:pPr>
            <a:r>
              <a:rPr lang="zh-CN" altLang="en-US" b="1" dirty="0" smtClean="0"/>
              <a:t>注：可以用无名对象返回值，省去一次复制构造</a:t>
            </a:r>
            <a:endParaRPr lang="en-US" altLang="zh-CN" b="1" dirty="0" smtClean="0"/>
          </a:p>
          <a:p>
            <a:endParaRPr lang="zh-CN" altLang="en-US" b="1" dirty="0"/>
          </a:p>
        </p:txBody>
      </p:sp>
    </p:spTree>
    <p:extLst>
      <p:ext uri="{BB962C8B-B14F-4D97-AF65-F5344CB8AC3E}">
        <p14:creationId xmlns:p14="http://schemas.microsoft.com/office/powerpoint/2010/main" val="9168682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类中的权限设定符</a:t>
            </a:r>
            <a:endParaRPr lang="zh-CN" altLang="en-US" dirty="0"/>
          </a:p>
        </p:txBody>
      </p:sp>
      <p:sp>
        <p:nvSpPr>
          <p:cNvPr id="3" name="内容占位符 2"/>
          <p:cNvSpPr>
            <a:spLocks noGrp="1"/>
          </p:cNvSpPr>
          <p:nvPr>
            <p:ph idx="1"/>
          </p:nvPr>
        </p:nvSpPr>
        <p:spPr/>
        <p:txBody>
          <a:bodyPr/>
          <a:lstStyle/>
          <a:p>
            <a:r>
              <a:rPr lang="en-US" altLang="zh-CN" dirty="0" smtClean="0"/>
              <a:t>public</a:t>
            </a:r>
            <a:r>
              <a:rPr lang="zh-CN" altLang="en-US" dirty="0" smtClean="0"/>
              <a:t>（公共的）说明成员能从</a:t>
            </a:r>
            <a:r>
              <a:rPr lang="zh-CN" altLang="en-US" b="1" dirty="0" smtClean="0"/>
              <a:t>外部</a:t>
            </a:r>
            <a:r>
              <a:rPr lang="zh-CN" altLang="en-US" dirty="0" smtClean="0"/>
              <a:t>进行访问。</a:t>
            </a:r>
          </a:p>
          <a:p>
            <a:r>
              <a:rPr lang="en-US" altLang="zh-CN" dirty="0" smtClean="0"/>
              <a:t>private</a:t>
            </a:r>
            <a:r>
              <a:rPr lang="zh-CN" altLang="en-US" dirty="0" smtClean="0"/>
              <a:t>（私有的）说明成员不能从</a:t>
            </a:r>
            <a:r>
              <a:rPr lang="zh-CN" altLang="en-US" b="1" dirty="0" smtClean="0"/>
              <a:t>外部</a:t>
            </a:r>
            <a:r>
              <a:rPr lang="zh-CN" altLang="en-US" dirty="0" smtClean="0"/>
              <a:t>进行访问。</a:t>
            </a:r>
          </a:p>
          <a:p>
            <a:r>
              <a:rPr lang="zh-CN" altLang="en-US" dirty="0" smtClean="0"/>
              <a:t>每种说明符可在类体中使用多次。</a:t>
            </a:r>
          </a:p>
          <a:p>
            <a:r>
              <a:rPr lang="zh-CN" altLang="en-US" dirty="0" smtClean="0"/>
              <a:t>访问限定符的作用域是从该说明符出现开始到下一个说明符之前或类体结束之前结束。</a:t>
            </a:r>
          </a:p>
          <a:p>
            <a:r>
              <a:rPr lang="zh-CN" altLang="en-US" dirty="0" smtClean="0"/>
              <a:t>如果在类体起始点无访问说明符，系统默认定义为私有（</a:t>
            </a:r>
            <a:r>
              <a:rPr lang="en-US" altLang="zh-CN" dirty="0" smtClean="0"/>
              <a:t>private</a:t>
            </a:r>
            <a:r>
              <a:rPr lang="zh-CN" altLang="en-US" dirty="0" smtClean="0"/>
              <a:t>）。</a:t>
            </a:r>
            <a:endParaRPr lang="zh-CN" altLang="en-US" dirty="0"/>
          </a:p>
        </p:txBody>
      </p:sp>
    </p:spTree>
    <p:extLst>
      <p:ext uri="{BB962C8B-B14F-4D97-AF65-F5344CB8AC3E}">
        <p14:creationId xmlns:p14="http://schemas.microsoft.com/office/powerpoint/2010/main" val="1583895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友元函数重载的总结</a:t>
            </a:r>
            <a:endParaRPr lang="zh-CN" altLang="en-US" dirty="0"/>
          </a:p>
        </p:txBody>
      </p:sp>
      <p:sp>
        <p:nvSpPr>
          <p:cNvPr id="3" name="内容占位符 2"/>
          <p:cNvSpPr>
            <a:spLocks noGrp="1"/>
          </p:cNvSpPr>
          <p:nvPr>
            <p:ph idx="1"/>
          </p:nvPr>
        </p:nvSpPr>
        <p:spPr/>
        <p:txBody>
          <a:bodyPr/>
          <a:lstStyle/>
          <a:p>
            <a:r>
              <a:rPr lang="zh-CN" altLang="en-US" dirty="0" smtClean="0"/>
              <a:t>双目运算符用友元函数重载需要两个参数，单目运算符用友元函数重载需要一个参数。</a:t>
            </a:r>
            <a:endParaRPr lang="en-US" altLang="zh-CN" dirty="0" smtClean="0"/>
          </a:p>
          <a:p>
            <a:r>
              <a:rPr lang="zh-CN" altLang="en-US" dirty="0" smtClean="0"/>
              <a:t>在友元函数中，不能直接使用成员函数和数据名，需通过对象来间接调用。</a:t>
            </a:r>
            <a:endParaRPr lang="en-US" altLang="zh-CN" dirty="0" smtClean="0"/>
          </a:p>
          <a:p>
            <a:r>
              <a:rPr lang="zh-CN" altLang="en-US" dirty="0" smtClean="0"/>
              <a:t>在友元函数中，也不能使用</a:t>
            </a:r>
            <a:r>
              <a:rPr lang="en-US" altLang="zh-CN" b="1" dirty="0" smtClean="0">
                <a:solidFill>
                  <a:srgbClr val="0000FF"/>
                </a:solidFill>
              </a:rPr>
              <a:t>this</a:t>
            </a:r>
            <a:r>
              <a:rPr lang="zh-CN" altLang="en-US" dirty="0" smtClean="0"/>
              <a:t>指针。</a:t>
            </a:r>
            <a:endParaRPr lang="en-US" altLang="zh-CN" dirty="0" smtClean="0"/>
          </a:p>
          <a:p>
            <a:r>
              <a:rPr kumimoji="1" lang="zh-CN" altLang="en-US" dirty="0" smtClean="0"/>
              <a:t>整个类可以是另一个类的友元。友元类的每个成员函数都是另一个类的友元函数，都可访问另一个类中的保护或私有数据成员。</a:t>
            </a:r>
            <a:endParaRPr lang="zh-CN" altLang="en-US" dirty="0"/>
          </a:p>
        </p:txBody>
      </p:sp>
    </p:spTree>
    <p:extLst>
      <p:ext uri="{BB962C8B-B14F-4D97-AF65-F5344CB8AC3E}">
        <p14:creationId xmlns:p14="http://schemas.microsoft.com/office/powerpoint/2010/main" val="1609544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多类之间的友元操作</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	class </a:t>
            </a:r>
            <a:r>
              <a:rPr kumimoji="1" lang="en-US" altLang="zh-CN" dirty="0"/>
              <a:t>A</a:t>
            </a:r>
            <a:r>
              <a:rPr kumimoji="1" lang="en-US" altLang="zh-CN" dirty="0" smtClean="0"/>
              <a:t>; //</a:t>
            </a:r>
            <a:r>
              <a:rPr kumimoji="1" lang="zh-CN" altLang="en-US" dirty="0" smtClean="0"/>
              <a:t>声明类</a:t>
            </a:r>
            <a:r>
              <a:rPr kumimoji="1" lang="en-US" altLang="zh-CN" dirty="0" smtClean="0"/>
              <a:t>A</a:t>
            </a:r>
            <a:r>
              <a:rPr kumimoji="1" lang="zh-CN" altLang="en-US" dirty="0" smtClean="0"/>
              <a:t>，否则</a:t>
            </a:r>
            <a:r>
              <a:rPr kumimoji="1" lang="en-US" altLang="zh-CN" dirty="0" smtClean="0"/>
              <a:t>B</a:t>
            </a:r>
            <a:r>
              <a:rPr kumimoji="1" lang="zh-CN" altLang="en-US" dirty="0" smtClean="0"/>
              <a:t>中函数无法声明</a:t>
            </a:r>
            <a:endParaRPr kumimoji="1" lang="en-US" altLang="zh-CN" dirty="0"/>
          </a:p>
          <a:p>
            <a:endParaRPr kumimoji="1" lang="en-US" altLang="zh-CN" dirty="0"/>
          </a:p>
          <a:p>
            <a:pPr marL="0" indent="0">
              <a:buNone/>
            </a:pPr>
            <a:r>
              <a:rPr kumimoji="1" lang="en-US" altLang="zh-CN" dirty="0" smtClean="0"/>
              <a:t>	class </a:t>
            </a:r>
            <a:r>
              <a:rPr kumimoji="1" lang="en-US" altLang="zh-CN" dirty="0"/>
              <a:t>B</a:t>
            </a:r>
          </a:p>
          <a:p>
            <a:pPr marL="0" indent="0">
              <a:buNone/>
            </a:pPr>
            <a:r>
              <a:rPr kumimoji="1" lang="en-US" altLang="zh-CN" dirty="0" smtClean="0"/>
              <a:t>	{</a:t>
            </a:r>
            <a:endParaRPr kumimoji="1" lang="en-US" altLang="zh-CN" dirty="0"/>
          </a:p>
          <a:p>
            <a:pPr marL="0" indent="0">
              <a:buNone/>
            </a:pPr>
            <a:r>
              <a:rPr kumimoji="1" lang="en-US" altLang="zh-CN" dirty="0" smtClean="0"/>
              <a:t>	public</a:t>
            </a:r>
            <a:r>
              <a:rPr kumimoji="1" lang="en-US" altLang="zh-CN" dirty="0"/>
              <a:t>:</a:t>
            </a:r>
          </a:p>
          <a:p>
            <a:pPr marL="0" indent="0">
              <a:buNone/>
            </a:pPr>
            <a:r>
              <a:rPr kumimoji="1" lang="en-US" altLang="zh-CN" dirty="0" smtClean="0"/>
              <a:t>	</a:t>
            </a:r>
            <a:r>
              <a:rPr kumimoji="1" lang="en-US" altLang="zh-CN" dirty="0"/>
              <a:t>	void f(A x)</a:t>
            </a:r>
            <a:r>
              <a:rPr kumimoji="1" lang="en-US" altLang="zh-CN" dirty="0" smtClean="0"/>
              <a:t>;  //</a:t>
            </a:r>
            <a:r>
              <a:rPr kumimoji="1" lang="zh-CN" altLang="en-US" dirty="0" smtClean="0"/>
              <a:t>这里只能声明，不能定义！</a:t>
            </a:r>
            <a:endParaRPr kumimoji="1" lang="en-US" altLang="zh-CN" dirty="0"/>
          </a:p>
          <a:p>
            <a:pPr marL="0" indent="0">
              <a:buNone/>
            </a:pPr>
            <a:r>
              <a:rPr kumimoji="1" lang="en-US" altLang="zh-CN" dirty="0" smtClean="0"/>
              <a:t>	}</a:t>
            </a:r>
            <a:r>
              <a:rPr kumimoji="1" lang="en-US" altLang="zh-CN" dirty="0"/>
              <a:t>;</a:t>
            </a:r>
            <a:endParaRPr kumimoji="1" lang="zh-CN" altLang="en-US" dirty="0"/>
          </a:p>
        </p:txBody>
      </p:sp>
    </p:spTree>
    <p:extLst>
      <p:ext uri="{BB962C8B-B14F-4D97-AF65-F5344CB8AC3E}">
        <p14:creationId xmlns:p14="http://schemas.microsoft.com/office/powerpoint/2010/main" val="1904326561"/>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多类之间的友元操作</a:t>
            </a:r>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a:t>class </a:t>
            </a:r>
            <a:r>
              <a:rPr kumimoji="1" lang="en-US" altLang="zh-CN" dirty="0" smtClean="0"/>
              <a:t>A  //</a:t>
            </a:r>
            <a:r>
              <a:rPr kumimoji="1" lang="zh-CN" altLang="en-US" dirty="0" smtClean="0"/>
              <a:t>补充</a:t>
            </a:r>
            <a:r>
              <a:rPr kumimoji="1" lang="en-US" altLang="zh-CN" dirty="0" smtClean="0"/>
              <a:t>A</a:t>
            </a:r>
            <a:r>
              <a:rPr kumimoji="1" lang="zh-CN" altLang="en-US" dirty="0" smtClean="0"/>
              <a:t>的定义</a:t>
            </a:r>
            <a:endParaRPr kumimoji="1" lang="en-US" altLang="zh-CN" dirty="0"/>
          </a:p>
          <a:p>
            <a:pPr marL="0" indent="0">
              <a:buNone/>
            </a:pPr>
            <a:r>
              <a:rPr kumimoji="1" lang="en-US" altLang="zh-CN" dirty="0"/>
              <a:t>{</a:t>
            </a:r>
          </a:p>
          <a:p>
            <a:pPr marL="0" indent="0">
              <a:buNone/>
            </a:pPr>
            <a:r>
              <a:rPr kumimoji="1" lang="en-US" altLang="zh-CN" dirty="0"/>
              <a:t>	int a;</a:t>
            </a:r>
          </a:p>
          <a:p>
            <a:pPr marL="0" indent="0">
              <a:buNone/>
            </a:pPr>
            <a:r>
              <a:rPr kumimoji="1" lang="en-US" altLang="zh-CN" dirty="0"/>
              <a:t>public:</a:t>
            </a:r>
          </a:p>
          <a:p>
            <a:pPr marL="0" indent="0">
              <a:buNone/>
            </a:pPr>
            <a:r>
              <a:rPr kumimoji="1" lang="en-US" altLang="zh-CN" dirty="0"/>
              <a:t>	friend void B::f(A x)</a:t>
            </a:r>
            <a:r>
              <a:rPr kumimoji="1" lang="en-US" altLang="zh-CN" dirty="0" smtClean="0"/>
              <a:t>; //</a:t>
            </a:r>
            <a:r>
              <a:rPr kumimoji="1" lang="zh-CN" altLang="en-US" dirty="0" smtClean="0"/>
              <a:t>友元声明</a:t>
            </a:r>
            <a:endParaRPr kumimoji="1" lang="en-US" altLang="zh-CN" dirty="0"/>
          </a:p>
          <a:p>
            <a:pPr marL="0" indent="0">
              <a:buNone/>
            </a:pPr>
            <a:r>
              <a:rPr kumimoji="1" lang="en-US" altLang="zh-CN" dirty="0"/>
              <a:t>	A(int x = 0</a:t>
            </a:r>
            <a:r>
              <a:rPr kumimoji="1" lang="en-US" altLang="zh-CN" dirty="0" smtClean="0"/>
              <a:t>)  //</a:t>
            </a:r>
            <a:r>
              <a:rPr kumimoji="1" lang="zh-CN" altLang="en-US" dirty="0" smtClean="0"/>
              <a:t>构造函数</a:t>
            </a:r>
            <a:endParaRPr kumimoji="1" lang="en-US" altLang="zh-CN" dirty="0"/>
          </a:p>
          <a:p>
            <a:pPr marL="0" indent="0">
              <a:buNone/>
            </a:pPr>
            <a:r>
              <a:rPr kumimoji="1" lang="en-US" altLang="zh-CN" dirty="0"/>
              <a:t>	{</a:t>
            </a:r>
          </a:p>
          <a:p>
            <a:pPr marL="0" indent="0">
              <a:buNone/>
            </a:pPr>
            <a:r>
              <a:rPr kumimoji="1" lang="en-US" altLang="zh-CN" dirty="0"/>
              <a:t>		a = x;</a:t>
            </a:r>
          </a:p>
          <a:p>
            <a:pPr marL="0" indent="0">
              <a:buNone/>
            </a:pPr>
            <a:r>
              <a:rPr kumimoji="1" lang="en-US" altLang="zh-CN" dirty="0"/>
              <a:t>	</a:t>
            </a:r>
            <a:r>
              <a:rPr kumimoji="1" lang="en-US" altLang="zh-CN" dirty="0" smtClean="0"/>
              <a:t>} }</a:t>
            </a:r>
            <a:r>
              <a:rPr kumimoji="1" lang="en-US" altLang="zh-CN" dirty="0"/>
              <a:t>;</a:t>
            </a:r>
            <a:endParaRPr kumimoji="1" lang="zh-CN" altLang="en-US" dirty="0"/>
          </a:p>
        </p:txBody>
      </p:sp>
    </p:spTree>
    <p:extLst>
      <p:ext uri="{BB962C8B-B14F-4D97-AF65-F5344CB8AC3E}">
        <p14:creationId xmlns:p14="http://schemas.microsoft.com/office/powerpoint/2010/main" val="2067719486"/>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多类之间的友元操作</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dirty="0"/>
              <a:t>void B::f(A x</a:t>
            </a:r>
            <a:r>
              <a:rPr kumimoji="1" lang="en-US" altLang="zh-CN" dirty="0" smtClean="0"/>
              <a:t>)   //</a:t>
            </a:r>
            <a:r>
              <a:rPr kumimoji="1" lang="zh-CN" altLang="en-US" dirty="0" smtClean="0"/>
              <a:t>补充定义</a:t>
            </a:r>
            <a:endParaRPr kumimoji="1" lang="en-US" altLang="zh-CN" dirty="0"/>
          </a:p>
          <a:p>
            <a:pPr marL="0" indent="0">
              <a:buNone/>
            </a:pPr>
            <a:r>
              <a:rPr kumimoji="1" lang="en-US" altLang="zh-CN" dirty="0"/>
              <a:t>{</a:t>
            </a:r>
          </a:p>
          <a:p>
            <a:pPr marL="0" indent="0">
              <a:buNone/>
            </a:pPr>
            <a:r>
              <a:rPr kumimoji="1" lang="en-US" altLang="zh-CN" dirty="0"/>
              <a:t>	</a:t>
            </a:r>
            <a:r>
              <a:rPr kumimoji="1" lang="en-US" altLang="zh-CN" dirty="0" err="1"/>
              <a:t>cout</a:t>
            </a:r>
            <a:r>
              <a:rPr kumimoji="1" lang="en-US" altLang="zh-CN" dirty="0"/>
              <a:t> &lt;&lt; </a:t>
            </a:r>
            <a:r>
              <a:rPr kumimoji="1" lang="en-US" altLang="zh-CN" dirty="0" err="1"/>
              <a:t>x.a</a:t>
            </a:r>
            <a:r>
              <a:rPr kumimoji="1" lang="en-US" altLang="zh-CN" dirty="0"/>
              <a:t> &lt;&lt; </a:t>
            </a:r>
            <a:r>
              <a:rPr kumimoji="1" lang="en-US" altLang="zh-CN" dirty="0" err="1"/>
              <a:t>endl</a:t>
            </a:r>
            <a:r>
              <a:rPr kumimoji="1" lang="en-US" altLang="zh-CN" dirty="0"/>
              <a:t>;</a:t>
            </a:r>
          </a:p>
          <a:p>
            <a:pPr marL="0" indent="0">
              <a:buNone/>
            </a:pPr>
            <a:r>
              <a:rPr kumimoji="1" lang="en-US" altLang="zh-CN" dirty="0" smtClean="0"/>
              <a:t>}</a:t>
            </a:r>
            <a:endParaRPr kumimoji="1" lang="en-US" altLang="zh-CN" dirty="0"/>
          </a:p>
          <a:p>
            <a:pPr marL="0" indent="0">
              <a:buNone/>
            </a:pPr>
            <a:r>
              <a:rPr kumimoji="1" lang="en-US" altLang="zh-CN" dirty="0"/>
              <a:t>int main()</a:t>
            </a:r>
          </a:p>
          <a:p>
            <a:pPr marL="0" indent="0">
              <a:buNone/>
            </a:pPr>
            <a:r>
              <a:rPr kumimoji="1" lang="en-US" altLang="zh-CN" dirty="0"/>
              <a:t>{</a:t>
            </a:r>
          </a:p>
          <a:p>
            <a:pPr marL="0" indent="0">
              <a:buNone/>
            </a:pPr>
            <a:r>
              <a:rPr kumimoji="1" lang="en-US" altLang="zh-CN" dirty="0"/>
              <a:t>	A a(2);</a:t>
            </a:r>
          </a:p>
          <a:p>
            <a:pPr marL="0" indent="0">
              <a:buNone/>
            </a:pPr>
            <a:r>
              <a:rPr kumimoji="1" lang="en-US" altLang="zh-CN" dirty="0"/>
              <a:t>	B b;</a:t>
            </a:r>
          </a:p>
          <a:p>
            <a:pPr marL="0" indent="0">
              <a:buNone/>
            </a:pPr>
            <a:r>
              <a:rPr kumimoji="1" lang="en-US" altLang="zh-CN" dirty="0"/>
              <a:t>	</a:t>
            </a:r>
            <a:r>
              <a:rPr kumimoji="1" lang="en-US" altLang="zh-CN" dirty="0" err="1"/>
              <a:t>b.f</a:t>
            </a:r>
            <a:r>
              <a:rPr kumimoji="1" lang="en-US" altLang="zh-CN" dirty="0"/>
              <a:t>(a);</a:t>
            </a:r>
          </a:p>
          <a:p>
            <a:pPr marL="0" indent="0">
              <a:buNone/>
            </a:pPr>
            <a:r>
              <a:rPr kumimoji="1" lang="en-US" altLang="zh-CN" dirty="0"/>
              <a:t>	return 0</a:t>
            </a:r>
            <a:r>
              <a:rPr kumimoji="1" lang="en-US" altLang="zh-CN" dirty="0" smtClean="0"/>
              <a:t>; }</a:t>
            </a:r>
            <a:endParaRPr kumimoji="1" lang="zh-CN" altLang="en-US" dirty="0"/>
          </a:p>
        </p:txBody>
      </p:sp>
    </p:spTree>
    <p:extLst>
      <p:ext uri="{BB962C8B-B14F-4D97-AF65-F5344CB8AC3E}">
        <p14:creationId xmlns:p14="http://schemas.microsoft.com/office/powerpoint/2010/main" val="1581025448"/>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多类之间的友元操作</a:t>
            </a:r>
          </a:p>
        </p:txBody>
      </p:sp>
      <p:sp>
        <p:nvSpPr>
          <p:cNvPr id="3" name="内容占位符 2"/>
          <p:cNvSpPr>
            <a:spLocks noGrp="1"/>
          </p:cNvSpPr>
          <p:nvPr>
            <p:ph idx="1"/>
          </p:nvPr>
        </p:nvSpPr>
        <p:spPr/>
        <p:txBody>
          <a:bodyPr/>
          <a:lstStyle/>
          <a:p>
            <a:r>
              <a:rPr kumimoji="1" lang="zh-CN" altLang="en-US" dirty="0" smtClean="0"/>
              <a:t>从上例可以看出，添加类</a:t>
            </a:r>
            <a:r>
              <a:rPr kumimoji="1" lang="en-US" altLang="zh-CN" dirty="0" smtClean="0"/>
              <a:t>B</a:t>
            </a:r>
            <a:r>
              <a:rPr kumimoji="1" lang="zh-CN" altLang="en-US" dirty="0" smtClean="0"/>
              <a:t>的成员函数为另一个类</a:t>
            </a:r>
            <a:r>
              <a:rPr kumimoji="1" lang="en-US" altLang="zh-CN" dirty="0" smtClean="0"/>
              <a:t>A</a:t>
            </a:r>
            <a:r>
              <a:rPr kumimoji="1" lang="zh-CN" altLang="en-US" dirty="0" smtClean="0"/>
              <a:t>的友元函数的步骤是比较繁琐的，且步骤顺序不能乱。</a:t>
            </a:r>
            <a:endParaRPr kumimoji="1" lang="en-US" altLang="zh-CN" dirty="0" smtClean="0"/>
          </a:p>
          <a:p>
            <a:r>
              <a:rPr kumimoji="1" lang="zh-CN" altLang="en-US" dirty="0" smtClean="0"/>
              <a:t>将</a:t>
            </a:r>
            <a:r>
              <a:rPr kumimoji="1" lang="en-US" altLang="zh-CN" dirty="0"/>
              <a:t>friend void B::f(A x); </a:t>
            </a:r>
            <a:r>
              <a:rPr kumimoji="1" lang="zh-CN" altLang="en-US" dirty="0" smtClean="0"/>
              <a:t>改成</a:t>
            </a:r>
            <a:r>
              <a:rPr kumimoji="1" lang="en-US" altLang="zh-CN" dirty="0" smtClean="0"/>
              <a:t>friend class B</a:t>
            </a:r>
            <a:r>
              <a:rPr kumimoji="1" lang="zh-CN" altLang="en-US" dirty="0" smtClean="0"/>
              <a:t>则可将</a:t>
            </a:r>
            <a:r>
              <a:rPr kumimoji="1" lang="en-US" altLang="zh-CN" dirty="0" smtClean="0"/>
              <a:t>B</a:t>
            </a:r>
            <a:r>
              <a:rPr kumimoji="1" lang="zh-CN" altLang="en-US" dirty="0" smtClean="0"/>
              <a:t>类当中所有的函数都声明为</a:t>
            </a:r>
            <a:r>
              <a:rPr kumimoji="1" lang="en-US" altLang="zh-CN" dirty="0" smtClean="0"/>
              <a:t>A</a:t>
            </a:r>
            <a:r>
              <a:rPr kumimoji="1" lang="zh-CN" altLang="en-US" dirty="0" smtClean="0"/>
              <a:t>类的友元，用法更简便。</a:t>
            </a:r>
            <a:endParaRPr kumimoji="1" lang="en-US" altLang="zh-CN" dirty="0" smtClean="0"/>
          </a:p>
          <a:p>
            <a:r>
              <a:rPr kumimoji="1" lang="en-US" altLang="zh-CN" dirty="0" smtClean="0"/>
              <a:t>VC6</a:t>
            </a:r>
            <a:r>
              <a:rPr kumimoji="1" lang="zh-CN" altLang="en-US" dirty="0" smtClean="0"/>
              <a:t>在处理友元时部分版本会有</a:t>
            </a:r>
            <a:r>
              <a:rPr kumimoji="1" lang="en-US" altLang="zh-CN" dirty="0" smtClean="0"/>
              <a:t>bug</a:t>
            </a:r>
            <a:r>
              <a:rPr kumimoji="1" lang="zh-CN" altLang="en-US" dirty="0" smtClean="0"/>
              <a:t>，</a:t>
            </a:r>
            <a:r>
              <a:rPr kumimoji="1" lang="zh-CN" altLang="en-US" smtClean="0"/>
              <a:t>需要在类前再对函数和类进行额外</a:t>
            </a:r>
            <a:r>
              <a:rPr kumimoji="1" lang="zh-CN" altLang="en-US" dirty="0" smtClean="0"/>
              <a:t>声明。</a:t>
            </a:r>
            <a:endParaRPr kumimoji="1" lang="en-US" altLang="zh-CN" dirty="0" smtClean="0"/>
          </a:p>
          <a:p>
            <a:endParaRPr kumimoji="1" lang="zh-CN" altLang="en-US" dirty="0"/>
          </a:p>
        </p:txBody>
      </p:sp>
    </p:spTree>
    <p:extLst>
      <p:ext uri="{BB962C8B-B14F-4D97-AF65-F5344CB8AC3E}">
        <p14:creationId xmlns:p14="http://schemas.microsoft.com/office/powerpoint/2010/main" val="1479540205"/>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 </a:t>
            </a:r>
            <a:r>
              <a:rPr lang="zh-CN" altLang="en-US" dirty="0" smtClean="0"/>
              <a:t>类中的静态成员</a:t>
            </a:r>
            <a:endParaRPr lang="zh-CN" altLang="en-US" dirty="0"/>
          </a:p>
        </p:txBody>
      </p:sp>
      <p:sp>
        <p:nvSpPr>
          <p:cNvPr id="3" name="内容占位符 2"/>
          <p:cNvSpPr>
            <a:spLocks noGrp="1"/>
          </p:cNvSpPr>
          <p:nvPr>
            <p:ph idx="1"/>
          </p:nvPr>
        </p:nvSpPr>
        <p:spPr/>
        <p:txBody>
          <a:bodyPr>
            <a:normAutofit/>
          </a:bodyPr>
          <a:lstStyle/>
          <a:p>
            <a:r>
              <a:rPr kumimoji="1" lang="zh-CN" altLang="en-US" dirty="0" smtClean="0"/>
              <a:t>在类定义中，用关键字</a:t>
            </a:r>
            <a:r>
              <a:rPr kumimoji="1" lang="en-US" altLang="zh-CN" dirty="0" smtClean="0">
                <a:solidFill>
                  <a:srgbClr val="0000CC"/>
                </a:solidFill>
              </a:rPr>
              <a:t>static</a:t>
            </a:r>
            <a:r>
              <a:rPr kumimoji="1" lang="zh-CN" altLang="en-US" dirty="0" smtClean="0"/>
              <a:t>修饰的数据成员为</a:t>
            </a:r>
            <a:r>
              <a:rPr kumimoji="1" lang="zh-CN" altLang="en-US" dirty="0" smtClean="0">
                <a:solidFill>
                  <a:srgbClr val="FF3300"/>
                </a:solidFill>
              </a:rPr>
              <a:t>静态数据成员</a:t>
            </a:r>
            <a:r>
              <a:rPr kumimoji="1" lang="zh-CN" altLang="en-US" dirty="0" smtClean="0"/>
              <a:t>。</a:t>
            </a:r>
            <a:endParaRPr kumimoji="1" lang="en-US" altLang="zh-CN" dirty="0" smtClean="0"/>
          </a:p>
          <a:p>
            <a:r>
              <a:rPr kumimoji="1" lang="zh-CN" altLang="en-US" dirty="0" smtClean="0"/>
              <a:t>静态数据是该类所有对象所共有的，可提供同一类的所有对象之间信息交换的捷径。</a:t>
            </a:r>
          </a:p>
          <a:p>
            <a:pPr>
              <a:spcBef>
                <a:spcPct val="50000"/>
              </a:spcBef>
            </a:pPr>
            <a:r>
              <a:rPr kumimoji="1" lang="zh-CN" altLang="en-US" dirty="0" smtClean="0"/>
              <a:t>静态数据所占的空间由系统在编译时分配，而在定义对象时不再为静态成员分配空间。</a:t>
            </a:r>
          </a:p>
          <a:p>
            <a:pPr>
              <a:spcBef>
                <a:spcPct val="50000"/>
              </a:spcBef>
            </a:pPr>
            <a:r>
              <a:rPr kumimoji="1" lang="zh-CN" altLang="en-US" dirty="0" smtClean="0"/>
              <a:t>静态数据成员</a:t>
            </a:r>
            <a:r>
              <a:rPr kumimoji="1" lang="zh-CN" altLang="en-US" dirty="0" smtClean="0">
                <a:solidFill>
                  <a:srgbClr val="FF3300"/>
                </a:solidFill>
              </a:rPr>
              <a:t>属于整个类</a:t>
            </a:r>
            <a:r>
              <a:rPr kumimoji="1" lang="zh-CN" altLang="en-US" dirty="0" smtClean="0"/>
              <a:t>，</a:t>
            </a:r>
            <a:r>
              <a:rPr kumimoji="1" lang="zh-CN" altLang="en-US" dirty="0" smtClean="0">
                <a:solidFill>
                  <a:srgbClr val="0000CC"/>
                </a:solidFill>
              </a:rPr>
              <a:t>使用</a:t>
            </a:r>
            <a:r>
              <a:rPr kumimoji="1" lang="zh-CN" altLang="en-US" dirty="0" smtClean="0"/>
              <a:t>时可用以下</a:t>
            </a:r>
            <a:r>
              <a:rPr kumimoji="1" lang="zh-CN" altLang="en-US" dirty="0" smtClean="0">
                <a:solidFill>
                  <a:srgbClr val="0000CC"/>
                </a:solidFill>
              </a:rPr>
              <a:t>格式</a:t>
            </a:r>
            <a:r>
              <a:rPr kumimoji="1" lang="zh-CN" altLang="en-US" dirty="0" smtClean="0"/>
              <a:t>：</a:t>
            </a:r>
            <a:r>
              <a:rPr kumimoji="1" lang="zh-CN" altLang="en-US" dirty="0" smtClean="0">
                <a:solidFill>
                  <a:srgbClr val="FF3300"/>
                </a:solidFill>
              </a:rPr>
              <a:t>类名</a:t>
            </a:r>
            <a:r>
              <a:rPr kumimoji="1" lang="en-US" altLang="zh-CN" dirty="0" smtClean="0">
                <a:solidFill>
                  <a:srgbClr val="FF3300"/>
                </a:solidFill>
              </a:rPr>
              <a:t>::</a:t>
            </a:r>
            <a:r>
              <a:rPr kumimoji="1" lang="zh-CN" altLang="en-US" dirty="0" smtClean="0">
                <a:solidFill>
                  <a:srgbClr val="FF3300"/>
                </a:solidFill>
              </a:rPr>
              <a:t>静态数据成员名</a:t>
            </a:r>
            <a:endParaRPr lang="zh-CN" altLang="en-US" dirty="0"/>
          </a:p>
        </p:txBody>
      </p:sp>
    </p:spTree>
    <p:extLst>
      <p:ext uri="{BB962C8B-B14F-4D97-AF65-F5344CB8AC3E}">
        <p14:creationId xmlns:p14="http://schemas.microsoft.com/office/powerpoint/2010/main" val="919076822"/>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静态数据成员的意义</a:t>
            </a:r>
            <a:endParaRPr lang="zh-CN" altLang="en-US" dirty="0"/>
          </a:p>
        </p:txBody>
      </p:sp>
      <p:sp>
        <p:nvSpPr>
          <p:cNvPr id="3" name="内容占位符 2"/>
          <p:cNvSpPr>
            <a:spLocks noGrp="1"/>
          </p:cNvSpPr>
          <p:nvPr>
            <p:ph idx="1"/>
          </p:nvPr>
        </p:nvSpPr>
        <p:spPr/>
        <p:txBody>
          <a:bodyPr/>
          <a:lstStyle/>
          <a:p>
            <a:r>
              <a:rPr lang="zh-CN" altLang="en-US" dirty="0" smtClean="0"/>
              <a:t>如果在不同的对象中，某些数据成员的值必须是保持相同的，就应该将其设置为静态数据成员，从而达到数据共享的效果。</a:t>
            </a:r>
            <a:endParaRPr lang="en-US" altLang="zh-CN" dirty="0" smtClean="0"/>
          </a:p>
          <a:p>
            <a:pPr>
              <a:buNone/>
            </a:pPr>
            <a:r>
              <a:rPr lang="en-US" altLang="zh-CN" dirty="0" smtClean="0"/>
              <a:t>	</a:t>
            </a:r>
            <a:r>
              <a:rPr lang="zh-CN" altLang="en-US" i="1" dirty="0" smtClean="0"/>
              <a:t>例：不同的银行执行统一的汇率</a:t>
            </a:r>
            <a:endParaRPr lang="en-US" altLang="zh-CN" i="1" dirty="0" smtClean="0"/>
          </a:p>
          <a:p>
            <a:r>
              <a:rPr lang="zh-CN" altLang="en-US" dirty="0" smtClean="0"/>
              <a:t>可以用静态数据成员来统计已经存在的对象的数量。</a:t>
            </a:r>
            <a:endParaRPr lang="en-US" altLang="zh-CN" dirty="0" smtClean="0"/>
          </a:p>
          <a:p>
            <a:pPr>
              <a:buNone/>
            </a:pPr>
            <a:endParaRPr lang="en-US" altLang="zh-CN" i="1" dirty="0" smtClean="0"/>
          </a:p>
          <a:p>
            <a:pPr>
              <a:buNone/>
            </a:pPr>
            <a:endParaRPr lang="zh-CN" altLang="en-US" i="1" dirty="0"/>
          </a:p>
        </p:txBody>
      </p:sp>
    </p:spTree>
    <p:extLst>
      <p:ext uri="{BB962C8B-B14F-4D97-AF65-F5344CB8AC3E}">
        <p14:creationId xmlns:p14="http://schemas.microsoft.com/office/powerpoint/2010/main" val="74274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静态数据成员的使用</a:t>
            </a:r>
            <a:endParaRPr lang="zh-CN" altLang="en-US" dirty="0"/>
          </a:p>
        </p:txBody>
      </p:sp>
      <p:sp>
        <p:nvSpPr>
          <p:cNvPr id="3" name="内容占位符 2"/>
          <p:cNvSpPr>
            <a:spLocks noGrp="1"/>
          </p:cNvSpPr>
          <p:nvPr>
            <p:ph idx="1"/>
          </p:nvPr>
        </p:nvSpPr>
        <p:spPr/>
        <p:txBody>
          <a:bodyPr/>
          <a:lstStyle/>
          <a:p>
            <a:r>
              <a:rPr lang="zh-CN" altLang="en-US" dirty="0" smtClean="0"/>
              <a:t>在类当中定义静态数据成员</a:t>
            </a:r>
            <a:endParaRPr lang="en-US" altLang="zh-CN" dirty="0" smtClean="0"/>
          </a:p>
          <a:p>
            <a:pPr>
              <a:buNone/>
            </a:pPr>
            <a:r>
              <a:rPr lang="en-US" altLang="zh-CN" dirty="0" smtClean="0"/>
              <a:t>	</a:t>
            </a:r>
            <a:r>
              <a:rPr lang="zh-CN" altLang="en-US" i="1" dirty="0" smtClean="0"/>
              <a:t>例：</a:t>
            </a:r>
            <a:r>
              <a:rPr lang="en-US" altLang="zh-CN" i="1" dirty="0" smtClean="0"/>
              <a:t> </a:t>
            </a:r>
            <a:r>
              <a:rPr lang="en-US" altLang="zh-CN" b="1" i="1" dirty="0" smtClean="0">
                <a:solidFill>
                  <a:srgbClr val="0000FF"/>
                </a:solidFill>
              </a:rPr>
              <a:t>static</a:t>
            </a:r>
            <a:r>
              <a:rPr lang="en-US" altLang="zh-CN" b="1" i="1" dirty="0" smtClean="0"/>
              <a:t> </a:t>
            </a:r>
            <a:r>
              <a:rPr lang="en-US" altLang="zh-CN" b="1" i="1" dirty="0" smtClean="0">
                <a:solidFill>
                  <a:srgbClr val="0000FF"/>
                </a:solidFill>
              </a:rPr>
              <a:t>int</a:t>
            </a:r>
            <a:r>
              <a:rPr lang="en-US" altLang="zh-CN" b="1" i="1" dirty="0" smtClean="0"/>
              <a:t> count;  </a:t>
            </a:r>
          </a:p>
          <a:p>
            <a:r>
              <a:rPr lang="zh-CN" altLang="en-US" dirty="0" smtClean="0"/>
              <a:t>在类外面进行唯一的一次初始化，此时计算机为静态数据成员分配空间。注意该语句必须放在任何函数执行之前。</a:t>
            </a:r>
            <a:endParaRPr lang="en-US" altLang="zh-CN" dirty="0" smtClean="0"/>
          </a:p>
          <a:p>
            <a:pPr>
              <a:buNone/>
            </a:pPr>
            <a:r>
              <a:rPr lang="en-US" altLang="zh-CN" dirty="0" smtClean="0"/>
              <a:t>	</a:t>
            </a:r>
            <a:r>
              <a:rPr lang="zh-CN" altLang="en-US" i="1" dirty="0" smtClean="0"/>
              <a:t>例：</a:t>
            </a:r>
            <a:r>
              <a:rPr lang="en-US" altLang="zh-CN" i="1" dirty="0" smtClean="0"/>
              <a:t> </a:t>
            </a:r>
            <a:r>
              <a:rPr lang="en-US" altLang="zh-CN" b="1" i="1" dirty="0" smtClean="0">
                <a:solidFill>
                  <a:srgbClr val="0000FF"/>
                </a:solidFill>
              </a:rPr>
              <a:t>int </a:t>
            </a:r>
            <a:r>
              <a:rPr lang="en-US" altLang="zh-CN" b="1" i="1" dirty="0" smtClean="0"/>
              <a:t>money::count = 0</a:t>
            </a:r>
            <a:r>
              <a:rPr lang="zh-CN" altLang="en-US" b="1" i="1" dirty="0" smtClean="0"/>
              <a:t>； </a:t>
            </a:r>
            <a:r>
              <a:rPr lang="en-US" altLang="zh-CN" b="1" i="1" dirty="0" smtClean="0"/>
              <a:t>//0</a:t>
            </a:r>
            <a:r>
              <a:rPr lang="zh-CN" altLang="en-US" b="1" i="1" dirty="0" smtClean="0"/>
              <a:t>为默认值</a:t>
            </a:r>
            <a:endParaRPr lang="en-US" altLang="zh-CN" b="1" i="1" dirty="0" smtClean="0"/>
          </a:p>
          <a:p>
            <a:r>
              <a:rPr lang="zh-CN" altLang="en-US" dirty="0" smtClean="0"/>
              <a:t>在类的成员函数等当中使用静态数据成员，如在构造函数中对</a:t>
            </a:r>
            <a:r>
              <a:rPr lang="en-US" altLang="zh-CN" dirty="0" smtClean="0"/>
              <a:t>count</a:t>
            </a:r>
            <a:r>
              <a:rPr lang="zh-CN" altLang="en-US" dirty="0" smtClean="0"/>
              <a:t>自增，在析构函数中对</a:t>
            </a:r>
            <a:r>
              <a:rPr lang="en-US" altLang="zh-CN" dirty="0" smtClean="0"/>
              <a:t>count</a:t>
            </a:r>
            <a:r>
              <a:rPr lang="zh-CN" altLang="en-US" dirty="0" smtClean="0"/>
              <a:t>自减。</a:t>
            </a:r>
            <a:endParaRPr lang="en-US" altLang="zh-CN" dirty="0" smtClean="0"/>
          </a:p>
        </p:txBody>
      </p:sp>
    </p:spTree>
    <p:extLst>
      <p:ext uri="{BB962C8B-B14F-4D97-AF65-F5344CB8AC3E}">
        <p14:creationId xmlns:p14="http://schemas.microsoft.com/office/powerpoint/2010/main" val="643236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例：静态数据成员</a:t>
            </a:r>
            <a:endParaRPr kumimoji="1" lang="zh-CN" altLang="en-US" dirty="0"/>
          </a:p>
        </p:txBody>
      </p:sp>
      <p:sp>
        <p:nvSpPr>
          <p:cNvPr id="3" name="内容占位符 2"/>
          <p:cNvSpPr>
            <a:spLocks noGrp="1"/>
          </p:cNvSpPr>
          <p:nvPr>
            <p:ph idx="1"/>
          </p:nvPr>
        </p:nvSpPr>
        <p:spPr>
          <a:xfrm>
            <a:off x="982134" y="1676400"/>
            <a:ext cx="7298266" cy="4737100"/>
          </a:xfrm>
        </p:spPr>
        <p:txBody>
          <a:bodyPr/>
          <a:lstStyle/>
          <a:p>
            <a:pPr marL="0" indent="0">
              <a:buNone/>
            </a:pPr>
            <a:r>
              <a:rPr kumimoji="1" lang="en-US" altLang="zh-CN" b="1" dirty="0" smtClean="0"/>
              <a:t>class A</a:t>
            </a:r>
            <a:endParaRPr kumimoji="1" lang="zh-CN" altLang="en-US" b="1" dirty="0" smtClean="0"/>
          </a:p>
          <a:p>
            <a:pPr marL="0" indent="0">
              <a:buNone/>
            </a:pPr>
            <a:r>
              <a:rPr kumimoji="1" lang="zh-CN" altLang="en-US" b="1" dirty="0"/>
              <a:t>	</a:t>
            </a:r>
            <a:r>
              <a:rPr kumimoji="1" lang="en-US" altLang="zh-CN" b="1" dirty="0" smtClean="0"/>
              <a:t>{</a:t>
            </a:r>
            <a:r>
              <a:rPr kumimoji="1" lang="en-US" altLang="zh-CN" b="1" dirty="0"/>
              <a:t>	</a:t>
            </a:r>
            <a:endParaRPr kumimoji="1" lang="zh-CN" altLang="en-US" b="1" dirty="0" smtClean="0"/>
          </a:p>
          <a:p>
            <a:pPr marL="0" indent="0">
              <a:buNone/>
            </a:pPr>
            <a:r>
              <a:rPr kumimoji="1" lang="zh-CN" altLang="en-US" b="1" dirty="0"/>
              <a:t>	</a:t>
            </a:r>
            <a:r>
              <a:rPr kumimoji="1" lang="en-US" altLang="zh-CN" b="1" dirty="0" smtClean="0"/>
              <a:t>static </a:t>
            </a:r>
            <a:r>
              <a:rPr kumimoji="1" lang="en-US" altLang="zh-CN" b="1" dirty="0"/>
              <a:t>int count</a:t>
            </a:r>
            <a:r>
              <a:rPr kumimoji="1" lang="en-US" altLang="zh-CN" b="1" dirty="0" smtClean="0"/>
              <a:t>;</a:t>
            </a:r>
            <a:endParaRPr kumimoji="1" lang="zh-CN" altLang="en-US" b="1" dirty="0" smtClean="0"/>
          </a:p>
          <a:p>
            <a:pPr marL="0" indent="0">
              <a:buNone/>
            </a:pPr>
            <a:r>
              <a:rPr kumimoji="1" lang="zh-CN" altLang="en-US" b="1" dirty="0"/>
              <a:t>	</a:t>
            </a:r>
            <a:r>
              <a:rPr kumimoji="1" lang="en-US" altLang="zh-CN" b="1" dirty="0" smtClean="0"/>
              <a:t>public</a:t>
            </a:r>
            <a:r>
              <a:rPr kumimoji="1" lang="en-US" altLang="zh-CN" b="1" dirty="0"/>
              <a:t>:	</a:t>
            </a:r>
            <a:endParaRPr kumimoji="1" lang="zh-CN" altLang="en-US" b="1" dirty="0" smtClean="0"/>
          </a:p>
          <a:p>
            <a:pPr marL="0" indent="0">
              <a:buNone/>
            </a:pPr>
            <a:r>
              <a:rPr kumimoji="1" lang="zh-CN" altLang="en-US" b="1" dirty="0"/>
              <a:t>	</a:t>
            </a:r>
            <a:r>
              <a:rPr kumimoji="1" lang="en-US" altLang="zh-CN" b="1" dirty="0" smtClean="0"/>
              <a:t>A</a:t>
            </a:r>
            <a:r>
              <a:rPr kumimoji="1" lang="en-US" altLang="zh-CN" b="1" dirty="0"/>
              <a:t>() {++</a:t>
            </a:r>
            <a:r>
              <a:rPr kumimoji="1" lang="en-US" altLang="zh-CN" b="1" dirty="0" err="1"/>
              <a:t>count;cout</a:t>
            </a:r>
            <a:r>
              <a:rPr kumimoji="1" lang="en-US" altLang="zh-CN" b="1" dirty="0"/>
              <a:t> &lt;&lt; count;}	</a:t>
            </a:r>
            <a:endParaRPr kumimoji="1" lang="zh-CN" altLang="en-US" b="1" dirty="0" smtClean="0"/>
          </a:p>
          <a:p>
            <a:pPr marL="0" indent="0">
              <a:buNone/>
            </a:pPr>
            <a:r>
              <a:rPr kumimoji="1" lang="zh-CN" altLang="en-US" b="1" dirty="0"/>
              <a:t>	</a:t>
            </a:r>
            <a:r>
              <a:rPr kumimoji="1" lang="en-US" altLang="zh-CN" b="1" dirty="0" smtClean="0"/>
              <a:t>~</a:t>
            </a:r>
            <a:r>
              <a:rPr kumimoji="1" lang="en-US" altLang="zh-CN" b="1" dirty="0"/>
              <a:t>A() {--</a:t>
            </a:r>
            <a:r>
              <a:rPr kumimoji="1" lang="en-US" altLang="zh-CN" b="1" dirty="0" err="1"/>
              <a:t>count;cout</a:t>
            </a:r>
            <a:r>
              <a:rPr kumimoji="1" lang="en-US" altLang="zh-CN" b="1" dirty="0"/>
              <a:t> &lt;&lt; count</a:t>
            </a:r>
            <a:r>
              <a:rPr kumimoji="1" lang="en-US" altLang="zh-CN" b="1" dirty="0" smtClean="0"/>
              <a:t>;}</a:t>
            </a:r>
            <a:endParaRPr kumimoji="1" lang="zh-CN" altLang="en-US" b="1" dirty="0" smtClean="0"/>
          </a:p>
          <a:p>
            <a:pPr marL="0" indent="0">
              <a:buNone/>
            </a:pPr>
            <a:r>
              <a:rPr kumimoji="1" lang="en-US" altLang="zh-CN" b="1" dirty="0" smtClean="0"/>
              <a:t>};</a:t>
            </a:r>
            <a:endParaRPr kumimoji="1" lang="zh-CN" altLang="en-US" b="1" dirty="0"/>
          </a:p>
        </p:txBody>
      </p:sp>
    </p:spTree>
    <p:extLst>
      <p:ext uri="{BB962C8B-B14F-4D97-AF65-F5344CB8AC3E}">
        <p14:creationId xmlns:p14="http://schemas.microsoft.com/office/powerpoint/2010/main" val="1319443317"/>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例：静态数据成员</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b="1" dirty="0" smtClean="0"/>
              <a:t>	</a:t>
            </a:r>
            <a:r>
              <a:rPr kumimoji="1" lang="en-US" altLang="zh-CN" b="1" dirty="0" smtClean="0">
                <a:solidFill>
                  <a:srgbClr val="0070C0"/>
                </a:solidFill>
              </a:rPr>
              <a:t>int</a:t>
            </a:r>
            <a:r>
              <a:rPr kumimoji="1" lang="en-US" altLang="zh-CN" b="1" dirty="0" smtClean="0"/>
              <a:t> </a:t>
            </a:r>
            <a:r>
              <a:rPr kumimoji="1" lang="en-US" altLang="zh-CN" b="1" dirty="0"/>
              <a:t>A::count = 0</a:t>
            </a:r>
            <a:r>
              <a:rPr kumimoji="1" lang="en-US" altLang="zh-CN" b="1" dirty="0" smtClean="0"/>
              <a:t>;  //</a:t>
            </a:r>
            <a:r>
              <a:rPr kumimoji="1" lang="zh-CN" altLang="en-US" b="1" dirty="0" smtClean="0"/>
              <a:t>类外初始化</a:t>
            </a:r>
            <a:endParaRPr kumimoji="1" lang="zh-CN" altLang="en-US" b="1" dirty="0"/>
          </a:p>
          <a:p>
            <a:pPr marL="0" indent="0">
              <a:buNone/>
            </a:pPr>
            <a:r>
              <a:rPr kumimoji="1" lang="en-US" altLang="zh-CN" b="1" dirty="0" smtClean="0"/>
              <a:t>	</a:t>
            </a:r>
            <a:r>
              <a:rPr kumimoji="1" lang="en-US" altLang="zh-CN" b="1" dirty="0">
                <a:solidFill>
                  <a:srgbClr val="0070C0"/>
                </a:solidFill>
              </a:rPr>
              <a:t>int</a:t>
            </a:r>
            <a:r>
              <a:rPr kumimoji="1" lang="en-US" altLang="zh-CN" b="1" dirty="0" smtClean="0"/>
              <a:t> </a:t>
            </a:r>
            <a:r>
              <a:rPr kumimoji="1" lang="en-US" altLang="zh-CN" b="1" dirty="0"/>
              <a:t>main()</a:t>
            </a:r>
            <a:endParaRPr kumimoji="1" lang="zh-CN" altLang="en-US" b="1" dirty="0"/>
          </a:p>
          <a:p>
            <a:pPr marL="0" indent="0">
              <a:buNone/>
            </a:pPr>
            <a:r>
              <a:rPr kumimoji="1" lang="en-US" altLang="zh-CN" b="1" dirty="0" smtClean="0"/>
              <a:t>	{</a:t>
            </a:r>
            <a:r>
              <a:rPr kumimoji="1" lang="en-US" altLang="zh-CN" b="1" dirty="0"/>
              <a:t>	</a:t>
            </a:r>
            <a:endParaRPr kumimoji="1" lang="zh-CN" altLang="en-US" b="1" dirty="0"/>
          </a:p>
          <a:p>
            <a:pPr marL="0" indent="0">
              <a:buNone/>
            </a:pPr>
            <a:r>
              <a:rPr kumimoji="1" lang="en-US" altLang="zh-CN" b="1" dirty="0" smtClean="0"/>
              <a:t>	</a:t>
            </a:r>
            <a:r>
              <a:rPr kumimoji="1" lang="zh-CN" altLang="en-US" b="1" dirty="0"/>
              <a:t>	</a:t>
            </a:r>
            <a:r>
              <a:rPr kumimoji="1" lang="en-US" altLang="zh-CN" b="1" dirty="0"/>
              <a:t>A a[5</a:t>
            </a:r>
            <a:r>
              <a:rPr kumimoji="1" lang="en-US" altLang="zh-CN" b="1" dirty="0" smtClean="0"/>
              <a:t>];</a:t>
            </a:r>
            <a:r>
              <a:rPr kumimoji="1" lang="zh-CN" altLang="en-US" b="1" dirty="0" smtClean="0"/>
              <a:t>  </a:t>
            </a:r>
            <a:r>
              <a:rPr kumimoji="1" lang="en-US" altLang="zh-CN" b="1" dirty="0" smtClean="0"/>
              <a:t>//</a:t>
            </a:r>
            <a:r>
              <a:rPr kumimoji="1" lang="zh-CN" altLang="en-US" b="1" dirty="0" smtClean="0"/>
              <a:t>请判断程序输出的内容</a:t>
            </a:r>
            <a:endParaRPr kumimoji="1" lang="zh-CN" altLang="en-US" b="1" dirty="0"/>
          </a:p>
          <a:p>
            <a:pPr marL="0" indent="0">
              <a:buNone/>
            </a:pPr>
            <a:r>
              <a:rPr kumimoji="1" lang="en-US" altLang="zh-CN" b="1" dirty="0" smtClean="0"/>
              <a:t>		</a:t>
            </a:r>
            <a:r>
              <a:rPr kumimoji="1" lang="en-US" altLang="zh-CN" b="1" dirty="0">
                <a:solidFill>
                  <a:srgbClr val="0070C0"/>
                </a:solidFill>
              </a:rPr>
              <a:t>return</a:t>
            </a:r>
            <a:r>
              <a:rPr kumimoji="1" lang="zh-CN" altLang="en-US" b="1" dirty="0" smtClean="0"/>
              <a:t> </a:t>
            </a:r>
            <a:r>
              <a:rPr kumimoji="1" lang="en-US" altLang="zh-CN" b="1" dirty="0"/>
              <a:t>0;</a:t>
            </a:r>
            <a:endParaRPr kumimoji="1" lang="zh-CN" altLang="en-US" b="1" dirty="0"/>
          </a:p>
          <a:p>
            <a:pPr marL="0" indent="0">
              <a:buNone/>
            </a:pPr>
            <a:r>
              <a:rPr kumimoji="1" lang="en-US" altLang="zh-CN" b="1" dirty="0" smtClean="0"/>
              <a:t>	}</a:t>
            </a:r>
          </a:p>
          <a:p>
            <a:pPr marL="0" indent="0">
              <a:buNone/>
            </a:pPr>
            <a:r>
              <a:rPr kumimoji="1" lang="en-US" altLang="zh-CN" b="1" i="1" dirty="0"/>
              <a:t> </a:t>
            </a:r>
            <a:r>
              <a:rPr kumimoji="1" lang="en-US" altLang="zh-CN" b="1" i="1" dirty="0" smtClean="0"/>
              <a:t>  //</a:t>
            </a:r>
            <a:r>
              <a:rPr kumimoji="1" lang="zh-CN" altLang="en-US" b="1" i="1" dirty="0" smtClean="0"/>
              <a:t>警惕：所有对象共享一个静态变量，后面的操作会覆盖之前的数值。</a:t>
            </a:r>
            <a:endParaRPr lang="zh-CN" altLang="en-US" b="1" i="1" dirty="0"/>
          </a:p>
          <a:p>
            <a:endParaRPr kumimoji="1" lang="zh-CN" altLang="en-US" dirty="0"/>
          </a:p>
        </p:txBody>
      </p:sp>
    </p:spTree>
    <p:extLst>
      <p:ext uri="{BB962C8B-B14F-4D97-AF65-F5344CB8AC3E}">
        <p14:creationId xmlns:p14="http://schemas.microsoft.com/office/powerpoint/2010/main" val="6101037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4706</TotalTime>
  <Words>4794</Words>
  <Application>Microsoft Macintosh PowerPoint</Application>
  <PresentationFormat>全屏显示(4:3)</PresentationFormat>
  <Paragraphs>747</Paragraphs>
  <Slides>105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105</vt:i4>
      </vt:variant>
    </vt:vector>
  </HeadingPairs>
  <TitlesOfParts>
    <vt:vector size="116" baseType="lpstr">
      <vt:lpstr>Arial Black</vt:lpstr>
      <vt:lpstr>Calibri</vt:lpstr>
      <vt:lpstr>Meiryo UI</vt:lpstr>
      <vt:lpstr>Tahoma</vt:lpstr>
      <vt:lpstr>Times New Roman</vt:lpstr>
      <vt:lpstr>Wingdings</vt:lpstr>
      <vt:lpstr>黑体</vt:lpstr>
      <vt:lpstr>宋体</vt:lpstr>
      <vt:lpstr>微软雅黑</vt:lpstr>
      <vt:lpstr>Arial</vt:lpstr>
      <vt:lpstr>Parallax</vt:lpstr>
      <vt:lpstr>PowerPoint 演示文稿</vt:lpstr>
      <vt:lpstr>内容提要</vt:lpstr>
      <vt:lpstr>6.1 类与对象</vt:lpstr>
      <vt:lpstr>面向对象的编程</vt:lpstr>
      <vt:lpstr>对象</vt:lpstr>
      <vt:lpstr>类</vt:lpstr>
      <vt:lpstr>从传统的结构体到类</vt:lpstr>
      <vt:lpstr>类的定义</vt:lpstr>
      <vt:lpstr>类中的权限设定符</vt:lpstr>
      <vt:lpstr>类的封装与接口</vt:lpstr>
      <vt:lpstr>例：圆类circle-1</vt:lpstr>
      <vt:lpstr>例：圆类circle-1</vt:lpstr>
      <vt:lpstr>例：圆类circle的使用</vt:lpstr>
      <vt:lpstr>类的封装性</vt:lpstr>
      <vt:lpstr>类外函数定义</vt:lpstr>
      <vt:lpstr>例：圆类circle-2</vt:lpstr>
      <vt:lpstr>例：圆类circle-2</vt:lpstr>
      <vt:lpstr>类与对象</vt:lpstr>
      <vt:lpstr>对象的独立存储方案</vt:lpstr>
      <vt:lpstr>各对象的代码区共用的方案</vt:lpstr>
      <vt:lpstr>对象的使用</vt:lpstr>
      <vt:lpstr>6.2 构造函数与析构函数</vt:lpstr>
      <vt:lpstr>构造函数的特点</vt:lpstr>
      <vt:lpstr>构造函数的特点</vt:lpstr>
      <vt:lpstr>例：圆类circle的构造函数</vt:lpstr>
      <vt:lpstr>例：圆类circle的构造函数</vt:lpstr>
      <vt:lpstr>默认构造函数</vt:lpstr>
      <vt:lpstr>析构函数</vt:lpstr>
      <vt:lpstr>例：矩形类Rectangle</vt:lpstr>
      <vt:lpstr>例：矩形类Rectangle</vt:lpstr>
      <vt:lpstr>例：矩形类Rectangle</vt:lpstr>
      <vt:lpstr>例：矩形类Rectangle</vt:lpstr>
      <vt:lpstr>6.3 复制构造函数</vt:lpstr>
      <vt:lpstr>默认的复制构造函数</vt:lpstr>
      <vt:lpstr>复制构造函数和赋值的区别</vt:lpstr>
      <vt:lpstr>复制构造函数的三个用途</vt:lpstr>
      <vt:lpstr>复制构造函数的特点-1</vt:lpstr>
      <vt:lpstr>复制构造函数的特点-2</vt:lpstr>
      <vt:lpstr>例：返回对象的函数</vt:lpstr>
      <vt:lpstr>附：临时对象与无名对象</vt:lpstr>
      <vt:lpstr>无名对象参与初始化</vt:lpstr>
      <vt:lpstr>无名对象作为函数参数</vt:lpstr>
      <vt:lpstr>无名对象作为返回值</vt:lpstr>
      <vt:lpstr>无名对象的总结</vt:lpstr>
      <vt:lpstr>附：转换构造函数</vt:lpstr>
      <vt:lpstr>6.4 成员对象与聚合</vt:lpstr>
      <vt:lpstr>含对象成员的构造函数</vt:lpstr>
      <vt:lpstr>含对象成员的析构函数</vt:lpstr>
      <vt:lpstr>附：在实际工程当中引入类</vt:lpstr>
      <vt:lpstr>条件编译</vt:lpstr>
      <vt:lpstr>例：圆柱类cylinder声明</vt:lpstr>
      <vt:lpstr>例：圆类circle声明</vt:lpstr>
      <vt:lpstr>例：圆柱类cylinder实现-1</vt:lpstr>
      <vt:lpstr>例：圆柱类cylinder实现-2</vt:lpstr>
      <vt:lpstr>例：圆类circle实现-1</vt:lpstr>
      <vt:lpstr>例：圆类circle实现-2</vt:lpstr>
      <vt:lpstr>例：主文件</vt:lpstr>
      <vt:lpstr>构造函数另一格式</vt:lpstr>
      <vt:lpstr>6.5 运算符重载</vt:lpstr>
      <vt:lpstr>运算符的重载</vt:lpstr>
      <vt:lpstr>例：金钱类money</vt:lpstr>
      <vt:lpstr>例：金钱类money</vt:lpstr>
      <vt:lpstr>例：金钱类money</vt:lpstr>
      <vt:lpstr>例：金钱类money</vt:lpstr>
      <vt:lpstr>运算符重载和自定义函数</vt:lpstr>
      <vt:lpstr>运算符重载的格式</vt:lpstr>
      <vt:lpstr>例：金钱类money</vt:lpstr>
      <vt:lpstr>运算符重载的说明</vt:lpstr>
      <vt:lpstr>赋值与复合赋值运算符的重载</vt:lpstr>
      <vt:lpstr>this指针的引入</vt:lpstr>
      <vt:lpstr>例：this指针的显式使用</vt:lpstr>
      <vt:lpstr>用this指针简化+=运算符重载</vt:lpstr>
      <vt:lpstr>运算符重载的阶段小结</vt:lpstr>
      <vt:lpstr>自增运算符的两种重载形式</vt:lpstr>
      <vt:lpstr>前置自增运算符的重载</vt:lpstr>
      <vt:lpstr>后置自增运算符的重载</vt:lpstr>
      <vt:lpstr>重载类型转换操作符(*)</vt:lpstr>
      <vt:lpstr>例：重载类型转换操作符</vt:lpstr>
      <vt:lpstr>例：重载类型转换操作符</vt:lpstr>
      <vt:lpstr>不允许重载的运算符</vt:lpstr>
      <vt:lpstr>6.6 友元函数</vt:lpstr>
      <vt:lpstr>友元函数的用途</vt:lpstr>
      <vt:lpstr>例：money类中重载+号</vt:lpstr>
      <vt:lpstr>例：money类中重载+号</vt:lpstr>
      <vt:lpstr>例：money类中重载+号</vt:lpstr>
      <vt:lpstr>用友元函数重载运算符</vt:lpstr>
      <vt:lpstr>用友元函数重载+号运算符</vt:lpstr>
      <vt:lpstr>用友元函数重载前置++</vt:lpstr>
      <vt:lpstr>用友元函数重载后置++</vt:lpstr>
      <vt:lpstr>友元函数重载的总结</vt:lpstr>
      <vt:lpstr>多类之间的友元操作</vt:lpstr>
      <vt:lpstr>多类之间的友元操作</vt:lpstr>
      <vt:lpstr>多类之间的友元操作</vt:lpstr>
      <vt:lpstr>多类之间的友元操作</vt:lpstr>
      <vt:lpstr>6.7 类中的静态成员</vt:lpstr>
      <vt:lpstr>静态数据成员的意义</vt:lpstr>
      <vt:lpstr>静态数据成员的使用</vt:lpstr>
      <vt:lpstr>例：静态数据成员</vt:lpstr>
      <vt:lpstr>例：静态数据成员</vt:lpstr>
      <vt:lpstr>静态函数成员（*）</vt:lpstr>
      <vt:lpstr>6.8 用const来保护类</vt:lpstr>
      <vt:lpstr>常成员函数</vt:lpstr>
      <vt:lpstr>常成员数据</vt:lpstr>
      <vt:lpstr>对象常量</vt:lpstr>
      <vt:lpstr>引用对象常量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用户</cp:lastModifiedBy>
  <cp:revision>671</cp:revision>
  <dcterms:created xsi:type="dcterms:W3CDTF">2013-01-10T14:11:19Z</dcterms:created>
  <dcterms:modified xsi:type="dcterms:W3CDTF">2018-02-25T13:08:58Z</dcterms:modified>
</cp:coreProperties>
</file>