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E576FB-B118-47D0-984A-56B0B3730734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06" autoAdjust="0"/>
    <p:restoredTop sz="94760" autoAdjust="0"/>
  </p:normalViewPr>
  <p:slideViewPr>
    <p:cSldViewPr snapToGrid="0">
      <p:cViewPr>
        <p:scale>
          <a:sx n="75" d="100"/>
          <a:sy n="75" d="100"/>
        </p:scale>
        <p:origin x="1880" y="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D3CE09-FAE0-4936-9B7E-56D55393C4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9809259-6D2F-4537-A3CC-DB1124886F09}">
      <dgm:prSet/>
      <dgm:spPr/>
      <dgm:t>
        <a:bodyPr/>
        <a:lstStyle/>
        <a:p>
          <a:pPr rtl="0"/>
          <a:r>
            <a:rPr lang="zh-CN" dirty="0" smtClean="0"/>
            <a:t>模板</a:t>
          </a:r>
          <a:r>
            <a:rPr lang="zh-CN" altLang="en-US" dirty="0" smtClean="0"/>
            <a:t>和相关概念</a:t>
          </a:r>
          <a:endParaRPr lang="en-US" dirty="0"/>
        </a:p>
      </dgm:t>
    </dgm:pt>
    <dgm:pt modelId="{B6ECB3DA-5B37-42B6-BD05-2403480E78F8}" type="parTrans" cxnId="{791BBBCF-89A7-42BC-AFAE-7246C054481B}">
      <dgm:prSet/>
      <dgm:spPr/>
      <dgm:t>
        <a:bodyPr/>
        <a:lstStyle/>
        <a:p>
          <a:endParaRPr lang="zh-CN" altLang="en-US"/>
        </a:p>
      </dgm:t>
    </dgm:pt>
    <dgm:pt modelId="{58BBF10D-EF9D-43B9-8160-6E44938E6D6C}" type="sibTrans" cxnId="{791BBBCF-89A7-42BC-AFAE-7246C054481B}">
      <dgm:prSet/>
      <dgm:spPr/>
      <dgm:t>
        <a:bodyPr/>
        <a:lstStyle/>
        <a:p>
          <a:endParaRPr lang="zh-CN" altLang="en-US"/>
        </a:p>
      </dgm:t>
    </dgm:pt>
    <dgm:pt modelId="{ED9579E0-9A15-4711-891D-9F62A88FB701}">
      <dgm:prSet/>
      <dgm:spPr/>
      <dgm:t>
        <a:bodyPr/>
        <a:lstStyle/>
        <a:p>
          <a:pPr rtl="0"/>
          <a:r>
            <a:rPr lang="zh-CN" dirty="0" smtClean="0"/>
            <a:t>线性表</a:t>
          </a:r>
          <a:r>
            <a:rPr lang="zh-CN" altLang="en-US" dirty="0" smtClean="0"/>
            <a:t>的</a:t>
          </a:r>
          <a:r>
            <a:rPr lang="zh-CN" dirty="0" smtClean="0"/>
            <a:t>类</a:t>
          </a:r>
          <a:r>
            <a:rPr lang="zh-CN" altLang="zh-CN" dirty="0" smtClean="0"/>
            <a:t>模板</a:t>
          </a:r>
          <a:endParaRPr lang="en-US" dirty="0"/>
        </a:p>
      </dgm:t>
    </dgm:pt>
    <dgm:pt modelId="{A7587C1F-2BC8-4C0E-A57C-DBB0CA49EF0A}" type="parTrans" cxnId="{7F91C4C8-EEDA-484F-BF93-BC25B0EE6D6A}">
      <dgm:prSet/>
      <dgm:spPr/>
      <dgm:t>
        <a:bodyPr/>
        <a:lstStyle/>
        <a:p>
          <a:endParaRPr lang="zh-CN" altLang="en-US"/>
        </a:p>
      </dgm:t>
    </dgm:pt>
    <dgm:pt modelId="{2A38F826-A2B0-453F-B776-28762534AC7F}" type="sibTrans" cxnId="{7F91C4C8-EEDA-484F-BF93-BC25B0EE6D6A}">
      <dgm:prSet/>
      <dgm:spPr/>
      <dgm:t>
        <a:bodyPr/>
        <a:lstStyle/>
        <a:p>
          <a:endParaRPr lang="zh-CN" altLang="en-US"/>
        </a:p>
      </dgm:t>
    </dgm:pt>
    <dgm:pt modelId="{A3D8F8EA-302B-465A-B43B-68ACF5729FB2}">
      <dgm:prSet/>
      <dgm:spPr/>
      <dgm:t>
        <a:bodyPr/>
        <a:lstStyle/>
        <a:p>
          <a:pPr rtl="0"/>
          <a:r>
            <a:rPr lang="zh-CN" altLang="en-US" dirty="0" smtClean="0"/>
            <a:t>基于模板的通用算法</a:t>
          </a:r>
          <a:endParaRPr lang="en-US" dirty="0"/>
        </a:p>
      </dgm:t>
    </dgm:pt>
    <dgm:pt modelId="{293B6D1C-1E0D-4F04-B862-D3AB251E274B}" type="parTrans" cxnId="{FF47B4BE-78B0-408A-85AC-1D0B8A0F90F1}">
      <dgm:prSet/>
      <dgm:spPr/>
      <dgm:t>
        <a:bodyPr/>
        <a:lstStyle/>
        <a:p>
          <a:endParaRPr lang="zh-CN" altLang="en-US"/>
        </a:p>
      </dgm:t>
    </dgm:pt>
    <dgm:pt modelId="{75B08EDD-7974-4FE4-ADCE-3FBAD5941DD3}" type="sibTrans" cxnId="{FF47B4BE-78B0-408A-85AC-1D0B8A0F90F1}">
      <dgm:prSet/>
      <dgm:spPr/>
      <dgm:t>
        <a:bodyPr/>
        <a:lstStyle/>
        <a:p>
          <a:endParaRPr lang="zh-CN" altLang="en-US"/>
        </a:p>
      </dgm:t>
    </dgm:pt>
    <dgm:pt modelId="{30735C55-8377-475E-ACF0-8EDE08FBD8A5}" type="pres">
      <dgm:prSet presAssocID="{B8D3CE09-FAE0-4936-9B7E-56D55393C4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8CFC68F-D282-41C6-9318-D4640902D380}" type="pres">
      <dgm:prSet presAssocID="{A9809259-6D2F-4537-A3CC-DB1124886F0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BC8286-2277-439B-BB4E-53F8466D34D0}" type="pres">
      <dgm:prSet presAssocID="{58BBF10D-EF9D-43B9-8160-6E44938E6D6C}" presName="spacer" presStyleCnt="0"/>
      <dgm:spPr/>
    </dgm:pt>
    <dgm:pt modelId="{F3E19788-16E7-49F3-B225-7F81385AC3D7}" type="pres">
      <dgm:prSet presAssocID="{ED9579E0-9A15-4711-891D-9F62A88FB70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9C7084-2766-4942-8744-4548C46CCDA3}" type="pres">
      <dgm:prSet presAssocID="{2A38F826-A2B0-453F-B776-28762534AC7F}" presName="spacer" presStyleCnt="0"/>
      <dgm:spPr/>
    </dgm:pt>
    <dgm:pt modelId="{5410D9A6-299E-4A1B-A185-A4A6CE89F4BC}" type="pres">
      <dgm:prSet presAssocID="{A3D8F8EA-302B-465A-B43B-68ACF5729FB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2B6845-5D88-964A-B7FF-4288725BC3B0}" type="presOf" srcId="{A9809259-6D2F-4537-A3CC-DB1124886F09}" destId="{68CFC68F-D282-41C6-9318-D4640902D380}" srcOrd="0" destOrd="0" presId="urn:microsoft.com/office/officeart/2005/8/layout/vList2"/>
    <dgm:cxn modelId="{FF47B4BE-78B0-408A-85AC-1D0B8A0F90F1}" srcId="{B8D3CE09-FAE0-4936-9B7E-56D55393C49D}" destId="{A3D8F8EA-302B-465A-B43B-68ACF5729FB2}" srcOrd="2" destOrd="0" parTransId="{293B6D1C-1E0D-4F04-B862-D3AB251E274B}" sibTransId="{75B08EDD-7974-4FE4-ADCE-3FBAD5941DD3}"/>
    <dgm:cxn modelId="{791BBBCF-89A7-42BC-AFAE-7246C054481B}" srcId="{B8D3CE09-FAE0-4936-9B7E-56D55393C49D}" destId="{A9809259-6D2F-4537-A3CC-DB1124886F09}" srcOrd="0" destOrd="0" parTransId="{B6ECB3DA-5B37-42B6-BD05-2403480E78F8}" sibTransId="{58BBF10D-EF9D-43B9-8160-6E44938E6D6C}"/>
    <dgm:cxn modelId="{EF0B9E4A-C23C-3A47-9886-2E9FCB37B119}" type="presOf" srcId="{B8D3CE09-FAE0-4936-9B7E-56D55393C49D}" destId="{30735C55-8377-475E-ACF0-8EDE08FBD8A5}" srcOrd="0" destOrd="0" presId="urn:microsoft.com/office/officeart/2005/8/layout/vList2"/>
    <dgm:cxn modelId="{4804E4C6-4DBA-DF4E-9873-93C70A5E1810}" type="presOf" srcId="{A3D8F8EA-302B-465A-B43B-68ACF5729FB2}" destId="{5410D9A6-299E-4A1B-A185-A4A6CE89F4BC}" srcOrd="0" destOrd="0" presId="urn:microsoft.com/office/officeart/2005/8/layout/vList2"/>
    <dgm:cxn modelId="{7F91C4C8-EEDA-484F-BF93-BC25B0EE6D6A}" srcId="{B8D3CE09-FAE0-4936-9B7E-56D55393C49D}" destId="{ED9579E0-9A15-4711-891D-9F62A88FB701}" srcOrd="1" destOrd="0" parTransId="{A7587C1F-2BC8-4C0E-A57C-DBB0CA49EF0A}" sibTransId="{2A38F826-A2B0-453F-B776-28762534AC7F}"/>
    <dgm:cxn modelId="{23DB049E-38EE-1A44-954D-CF46D0A252DB}" type="presOf" srcId="{ED9579E0-9A15-4711-891D-9F62A88FB701}" destId="{F3E19788-16E7-49F3-B225-7F81385AC3D7}" srcOrd="0" destOrd="0" presId="urn:microsoft.com/office/officeart/2005/8/layout/vList2"/>
    <dgm:cxn modelId="{6F7B4D94-E931-E54B-83B6-D2C4BE825F8F}" type="presParOf" srcId="{30735C55-8377-475E-ACF0-8EDE08FBD8A5}" destId="{68CFC68F-D282-41C6-9318-D4640902D380}" srcOrd="0" destOrd="0" presId="urn:microsoft.com/office/officeart/2005/8/layout/vList2"/>
    <dgm:cxn modelId="{F279DE8A-2025-5043-8442-A88AE5D8B359}" type="presParOf" srcId="{30735C55-8377-475E-ACF0-8EDE08FBD8A5}" destId="{35BC8286-2277-439B-BB4E-53F8466D34D0}" srcOrd="1" destOrd="0" presId="urn:microsoft.com/office/officeart/2005/8/layout/vList2"/>
    <dgm:cxn modelId="{350FEF6D-B1BB-CF40-8CF0-B4650B753242}" type="presParOf" srcId="{30735C55-8377-475E-ACF0-8EDE08FBD8A5}" destId="{F3E19788-16E7-49F3-B225-7F81385AC3D7}" srcOrd="2" destOrd="0" presId="urn:microsoft.com/office/officeart/2005/8/layout/vList2"/>
    <dgm:cxn modelId="{B0548936-3244-224E-B940-DC5F3FDC227E}" type="presParOf" srcId="{30735C55-8377-475E-ACF0-8EDE08FBD8A5}" destId="{DF9C7084-2766-4942-8744-4548C46CCDA3}" srcOrd="3" destOrd="0" presId="urn:microsoft.com/office/officeart/2005/8/layout/vList2"/>
    <dgm:cxn modelId="{DD56E291-8ECA-7F48-AB67-98A51AE55A85}" type="presParOf" srcId="{30735C55-8377-475E-ACF0-8EDE08FBD8A5}" destId="{5410D9A6-299E-4A1B-A185-A4A6CE89F4B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9C4D47-9BAB-4114-8899-B8B10968F98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391E4E-4AD5-4038-9872-221183A20405}">
      <dgm:prSet/>
      <dgm:spPr/>
      <dgm:t>
        <a:bodyPr/>
        <a:lstStyle/>
        <a:p>
          <a:pPr rtl="0"/>
          <a:r>
            <a:rPr lang="en-GB" b="1" dirty="0" smtClean="0"/>
            <a:t>max</a:t>
          </a:r>
        </a:p>
        <a:p>
          <a:pPr rtl="0"/>
          <a:r>
            <a:rPr lang="en-GB" b="1" dirty="0" smtClean="0"/>
            <a:t>(20, 30)</a:t>
          </a:r>
          <a:endParaRPr lang="zh-CN" dirty="0"/>
        </a:p>
      </dgm:t>
    </dgm:pt>
    <dgm:pt modelId="{6CFD33D6-5F05-4149-B2C6-5952CF9A79A1}" type="parTrans" cxnId="{D85C85BF-B35D-4D27-BD05-2465872B8227}">
      <dgm:prSet/>
      <dgm:spPr/>
      <dgm:t>
        <a:bodyPr/>
        <a:lstStyle/>
        <a:p>
          <a:endParaRPr lang="zh-CN" altLang="en-US"/>
        </a:p>
      </dgm:t>
    </dgm:pt>
    <dgm:pt modelId="{040860F5-69FE-40D6-B654-875FA0FD43BA}" type="sibTrans" cxnId="{D85C85BF-B35D-4D27-BD05-2465872B8227}">
      <dgm:prSet/>
      <dgm:spPr/>
      <dgm:t>
        <a:bodyPr/>
        <a:lstStyle/>
        <a:p>
          <a:endParaRPr lang="zh-CN" altLang="en-US"/>
        </a:p>
      </dgm:t>
    </dgm:pt>
    <dgm:pt modelId="{B672AFDE-8C8D-42C7-9799-9383D885C406}">
      <dgm:prSet/>
      <dgm:spPr/>
      <dgm:t>
        <a:bodyPr/>
        <a:lstStyle/>
        <a:p>
          <a:pPr rtl="0"/>
          <a:r>
            <a:rPr lang="en-GB" b="1" dirty="0" smtClean="0"/>
            <a:t>max&lt;int&gt;</a:t>
          </a:r>
        </a:p>
        <a:p>
          <a:pPr rtl="0"/>
          <a:r>
            <a:rPr lang="en-GB" b="1" dirty="0" smtClean="0"/>
            <a:t>(20, 30)</a:t>
          </a:r>
          <a:endParaRPr lang="zh-CN" dirty="0"/>
        </a:p>
      </dgm:t>
    </dgm:pt>
    <dgm:pt modelId="{92F768E7-21C6-417E-A2AD-C56E235EB5FF}" type="parTrans" cxnId="{C4667B59-09E2-4A14-9A9F-A51D084FAB0F}">
      <dgm:prSet/>
      <dgm:spPr/>
      <dgm:t>
        <a:bodyPr/>
        <a:lstStyle/>
        <a:p>
          <a:endParaRPr lang="zh-CN" altLang="en-US"/>
        </a:p>
      </dgm:t>
    </dgm:pt>
    <dgm:pt modelId="{B66EE9AC-4040-4922-8137-A7AE4186E25A}" type="sibTrans" cxnId="{C4667B59-09E2-4A14-9A9F-A51D084FAB0F}">
      <dgm:prSet/>
      <dgm:spPr/>
      <dgm:t>
        <a:bodyPr/>
        <a:lstStyle/>
        <a:p>
          <a:endParaRPr lang="zh-CN" altLang="en-US"/>
        </a:p>
      </dgm:t>
    </dgm:pt>
    <dgm:pt modelId="{035CC795-CDBA-4C99-AC15-6C5D75FB7B6A}" type="pres">
      <dgm:prSet presAssocID="{A29C4D47-9BAB-4114-8899-B8B10968F98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B36534F-36ED-4A72-BFAE-73EA01A1E0D9}" type="pres">
      <dgm:prSet presAssocID="{6D391E4E-4AD5-4038-9872-221183A20405}" presName="node" presStyleLbl="node1" presStyleIdx="0" presStyleCnt="2" custScaleY="60592" custLinFactNeighborY="-796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9838D3-981E-4AFB-A454-1CD9A093FFF9}" type="pres">
      <dgm:prSet presAssocID="{040860F5-69FE-40D6-B654-875FA0FD43BA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5F7D270D-F0BD-4CE9-BA3B-502EF5345404}" type="pres">
      <dgm:prSet presAssocID="{040860F5-69FE-40D6-B654-875FA0FD43BA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877D3AA9-14F2-44CA-9B67-76B292E7CBB6}" type="pres">
      <dgm:prSet presAssocID="{B672AFDE-8C8D-42C7-9799-9383D885C406}" presName="node" presStyleLbl="node1" presStyleIdx="1" presStyleCnt="2" custScaleY="57669" custLinFactNeighborX="3288" custLinFactNeighborY="-789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4667B59-09E2-4A14-9A9F-A51D084FAB0F}" srcId="{A29C4D47-9BAB-4114-8899-B8B10968F98C}" destId="{B672AFDE-8C8D-42C7-9799-9383D885C406}" srcOrd="1" destOrd="0" parTransId="{92F768E7-21C6-417E-A2AD-C56E235EB5FF}" sibTransId="{B66EE9AC-4040-4922-8137-A7AE4186E25A}"/>
    <dgm:cxn modelId="{AE8FCDD4-386F-EB46-831E-C9C3AE072EC5}" type="presOf" srcId="{B672AFDE-8C8D-42C7-9799-9383D885C406}" destId="{877D3AA9-14F2-44CA-9B67-76B292E7CBB6}" srcOrd="0" destOrd="0" presId="urn:microsoft.com/office/officeart/2005/8/layout/process1"/>
    <dgm:cxn modelId="{D85C85BF-B35D-4D27-BD05-2465872B8227}" srcId="{A29C4D47-9BAB-4114-8899-B8B10968F98C}" destId="{6D391E4E-4AD5-4038-9872-221183A20405}" srcOrd="0" destOrd="0" parTransId="{6CFD33D6-5F05-4149-B2C6-5952CF9A79A1}" sibTransId="{040860F5-69FE-40D6-B654-875FA0FD43BA}"/>
    <dgm:cxn modelId="{F20DE636-32A0-6045-A282-15F9AFE6E5CC}" type="presOf" srcId="{A29C4D47-9BAB-4114-8899-B8B10968F98C}" destId="{035CC795-CDBA-4C99-AC15-6C5D75FB7B6A}" srcOrd="0" destOrd="0" presId="urn:microsoft.com/office/officeart/2005/8/layout/process1"/>
    <dgm:cxn modelId="{6CB0156E-B68E-B54F-9827-B3FCC2645473}" type="presOf" srcId="{040860F5-69FE-40D6-B654-875FA0FD43BA}" destId="{029838D3-981E-4AFB-A454-1CD9A093FFF9}" srcOrd="0" destOrd="0" presId="urn:microsoft.com/office/officeart/2005/8/layout/process1"/>
    <dgm:cxn modelId="{F6D98EE9-834D-E94A-9693-997FBF4B9521}" type="presOf" srcId="{6D391E4E-4AD5-4038-9872-221183A20405}" destId="{FB36534F-36ED-4A72-BFAE-73EA01A1E0D9}" srcOrd="0" destOrd="0" presId="urn:microsoft.com/office/officeart/2005/8/layout/process1"/>
    <dgm:cxn modelId="{5D861D28-0D18-DD4D-8C8A-AB3688D76EF3}" type="presOf" srcId="{040860F5-69FE-40D6-B654-875FA0FD43BA}" destId="{5F7D270D-F0BD-4CE9-BA3B-502EF5345404}" srcOrd="1" destOrd="0" presId="urn:microsoft.com/office/officeart/2005/8/layout/process1"/>
    <dgm:cxn modelId="{37957C8A-B917-5043-8940-15FB06C8987A}" type="presParOf" srcId="{035CC795-CDBA-4C99-AC15-6C5D75FB7B6A}" destId="{FB36534F-36ED-4A72-BFAE-73EA01A1E0D9}" srcOrd="0" destOrd="0" presId="urn:microsoft.com/office/officeart/2005/8/layout/process1"/>
    <dgm:cxn modelId="{1410496B-562D-794E-A86B-2D62722EA5CD}" type="presParOf" srcId="{035CC795-CDBA-4C99-AC15-6C5D75FB7B6A}" destId="{029838D3-981E-4AFB-A454-1CD9A093FFF9}" srcOrd="1" destOrd="0" presId="urn:microsoft.com/office/officeart/2005/8/layout/process1"/>
    <dgm:cxn modelId="{45B432DA-E3E0-B945-920C-C184E622A383}" type="presParOf" srcId="{029838D3-981E-4AFB-A454-1CD9A093FFF9}" destId="{5F7D270D-F0BD-4CE9-BA3B-502EF5345404}" srcOrd="0" destOrd="0" presId="urn:microsoft.com/office/officeart/2005/8/layout/process1"/>
    <dgm:cxn modelId="{C4BDA41C-3FCA-C24E-AD5B-C059F6C87A0B}" type="presParOf" srcId="{035CC795-CDBA-4C99-AC15-6C5D75FB7B6A}" destId="{877D3AA9-14F2-44CA-9B67-76B292E7CBB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9C4D47-9BAB-4114-8899-B8B10968F98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391E4E-4AD5-4038-9872-221183A20405}">
      <dgm:prSet/>
      <dgm:spPr/>
      <dgm:t>
        <a:bodyPr/>
        <a:lstStyle/>
        <a:p>
          <a:pPr rtl="0"/>
          <a:r>
            <a:rPr lang="en-GB" b="1" dirty="0" smtClean="0"/>
            <a:t>max</a:t>
          </a:r>
        </a:p>
        <a:p>
          <a:pPr rtl="0"/>
          <a:r>
            <a:rPr lang="en-US" altLang="zh-CN" b="1" dirty="0" smtClean="0"/>
            <a:t>('t', 'v') </a:t>
          </a:r>
          <a:endParaRPr lang="zh-CN" dirty="0"/>
        </a:p>
      </dgm:t>
    </dgm:pt>
    <dgm:pt modelId="{6CFD33D6-5F05-4149-B2C6-5952CF9A79A1}" type="parTrans" cxnId="{D85C85BF-B35D-4D27-BD05-2465872B8227}">
      <dgm:prSet/>
      <dgm:spPr/>
      <dgm:t>
        <a:bodyPr/>
        <a:lstStyle/>
        <a:p>
          <a:endParaRPr lang="zh-CN" altLang="en-US"/>
        </a:p>
      </dgm:t>
    </dgm:pt>
    <dgm:pt modelId="{040860F5-69FE-40D6-B654-875FA0FD43BA}" type="sibTrans" cxnId="{D85C85BF-B35D-4D27-BD05-2465872B8227}">
      <dgm:prSet/>
      <dgm:spPr/>
      <dgm:t>
        <a:bodyPr/>
        <a:lstStyle/>
        <a:p>
          <a:endParaRPr lang="zh-CN" altLang="en-US"/>
        </a:p>
      </dgm:t>
    </dgm:pt>
    <dgm:pt modelId="{B672AFDE-8C8D-42C7-9799-9383D885C406}">
      <dgm:prSet/>
      <dgm:spPr/>
      <dgm:t>
        <a:bodyPr/>
        <a:lstStyle/>
        <a:p>
          <a:pPr rtl="0"/>
          <a:r>
            <a:rPr lang="en-GB" b="1" dirty="0" smtClean="0"/>
            <a:t>max&lt;</a:t>
          </a:r>
          <a:r>
            <a:rPr lang="en-US" altLang="zh-CN" b="1" dirty="0" smtClean="0"/>
            <a:t>char</a:t>
          </a:r>
          <a:r>
            <a:rPr lang="en-GB" b="1" dirty="0" smtClean="0"/>
            <a:t>&gt;</a:t>
          </a:r>
        </a:p>
        <a:p>
          <a:pPr rtl="0"/>
          <a:r>
            <a:rPr lang="en-US" altLang="zh-CN" b="1" dirty="0" smtClean="0"/>
            <a:t>('t', 'v') </a:t>
          </a:r>
          <a:endParaRPr lang="zh-CN" dirty="0"/>
        </a:p>
      </dgm:t>
    </dgm:pt>
    <dgm:pt modelId="{92F768E7-21C6-417E-A2AD-C56E235EB5FF}" type="parTrans" cxnId="{C4667B59-09E2-4A14-9A9F-A51D084FAB0F}">
      <dgm:prSet/>
      <dgm:spPr/>
      <dgm:t>
        <a:bodyPr/>
        <a:lstStyle/>
        <a:p>
          <a:endParaRPr lang="zh-CN" altLang="en-US"/>
        </a:p>
      </dgm:t>
    </dgm:pt>
    <dgm:pt modelId="{B66EE9AC-4040-4922-8137-A7AE4186E25A}" type="sibTrans" cxnId="{C4667B59-09E2-4A14-9A9F-A51D084FAB0F}">
      <dgm:prSet/>
      <dgm:spPr/>
      <dgm:t>
        <a:bodyPr/>
        <a:lstStyle/>
        <a:p>
          <a:endParaRPr lang="zh-CN" altLang="en-US"/>
        </a:p>
      </dgm:t>
    </dgm:pt>
    <dgm:pt modelId="{035CC795-CDBA-4C99-AC15-6C5D75FB7B6A}" type="pres">
      <dgm:prSet presAssocID="{A29C4D47-9BAB-4114-8899-B8B10968F98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B36534F-36ED-4A72-BFAE-73EA01A1E0D9}" type="pres">
      <dgm:prSet presAssocID="{6D391E4E-4AD5-4038-9872-221183A20405}" presName="node" presStyleLbl="node1" presStyleIdx="0" presStyleCnt="2" custScaleY="60592" custLinFactNeighborX="-9981" custLinFactNeighborY="847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9838D3-981E-4AFB-A454-1CD9A093FFF9}" type="pres">
      <dgm:prSet presAssocID="{040860F5-69FE-40D6-B654-875FA0FD43BA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5F7D270D-F0BD-4CE9-BA3B-502EF5345404}" type="pres">
      <dgm:prSet presAssocID="{040860F5-69FE-40D6-B654-875FA0FD43BA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877D3AA9-14F2-44CA-9B67-76B292E7CBB6}" type="pres">
      <dgm:prSet presAssocID="{B672AFDE-8C8D-42C7-9799-9383D885C406}" presName="node" presStyleLbl="node1" presStyleIdx="1" presStyleCnt="2" custScaleY="57669" custLinFactNeighborX="3288" custLinFactNeighborY="-789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4667B59-09E2-4A14-9A9F-A51D084FAB0F}" srcId="{A29C4D47-9BAB-4114-8899-B8B10968F98C}" destId="{B672AFDE-8C8D-42C7-9799-9383D885C406}" srcOrd="1" destOrd="0" parTransId="{92F768E7-21C6-417E-A2AD-C56E235EB5FF}" sibTransId="{B66EE9AC-4040-4922-8137-A7AE4186E25A}"/>
    <dgm:cxn modelId="{4013C8E2-6B40-934F-B0C6-9208652DF6D6}" type="presOf" srcId="{040860F5-69FE-40D6-B654-875FA0FD43BA}" destId="{029838D3-981E-4AFB-A454-1CD9A093FFF9}" srcOrd="0" destOrd="0" presId="urn:microsoft.com/office/officeart/2005/8/layout/process1"/>
    <dgm:cxn modelId="{C2696D63-296A-FD4B-90CA-3732BC3D1D0C}" type="presOf" srcId="{6D391E4E-4AD5-4038-9872-221183A20405}" destId="{FB36534F-36ED-4A72-BFAE-73EA01A1E0D9}" srcOrd="0" destOrd="0" presId="urn:microsoft.com/office/officeart/2005/8/layout/process1"/>
    <dgm:cxn modelId="{3E6C39EE-544A-6244-96F6-77BC45BD3180}" type="presOf" srcId="{B672AFDE-8C8D-42C7-9799-9383D885C406}" destId="{877D3AA9-14F2-44CA-9B67-76B292E7CBB6}" srcOrd="0" destOrd="0" presId="urn:microsoft.com/office/officeart/2005/8/layout/process1"/>
    <dgm:cxn modelId="{D85C85BF-B35D-4D27-BD05-2465872B8227}" srcId="{A29C4D47-9BAB-4114-8899-B8B10968F98C}" destId="{6D391E4E-4AD5-4038-9872-221183A20405}" srcOrd="0" destOrd="0" parTransId="{6CFD33D6-5F05-4149-B2C6-5952CF9A79A1}" sibTransId="{040860F5-69FE-40D6-B654-875FA0FD43BA}"/>
    <dgm:cxn modelId="{C58588A5-1A54-444C-AD48-D3E422679FAC}" type="presOf" srcId="{040860F5-69FE-40D6-B654-875FA0FD43BA}" destId="{5F7D270D-F0BD-4CE9-BA3B-502EF5345404}" srcOrd="1" destOrd="0" presId="urn:microsoft.com/office/officeart/2005/8/layout/process1"/>
    <dgm:cxn modelId="{903C33E7-0595-BB4F-AB79-9CEAB11DE534}" type="presOf" srcId="{A29C4D47-9BAB-4114-8899-B8B10968F98C}" destId="{035CC795-CDBA-4C99-AC15-6C5D75FB7B6A}" srcOrd="0" destOrd="0" presId="urn:microsoft.com/office/officeart/2005/8/layout/process1"/>
    <dgm:cxn modelId="{BB6361E7-CB4A-4C49-B69F-4AF296E9E16F}" type="presParOf" srcId="{035CC795-CDBA-4C99-AC15-6C5D75FB7B6A}" destId="{FB36534F-36ED-4A72-BFAE-73EA01A1E0D9}" srcOrd="0" destOrd="0" presId="urn:microsoft.com/office/officeart/2005/8/layout/process1"/>
    <dgm:cxn modelId="{6325B391-065A-1D4F-AC37-C2252E3DDB61}" type="presParOf" srcId="{035CC795-CDBA-4C99-AC15-6C5D75FB7B6A}" destId="{029838D3-981E-4AFB-A454-1CD9A093FFF9}" srcOrd="1" destOrd="0" presId="urn:microsoft.com/office/officeart/2005/8/layout/process1"/>
    <dgm:cxn modelId="{F172B7DB-2B80-4F4B-82DD-52C5A725626A}" type="presParOf" srcId="{029838D3-981E-4AFB-A454-1CD9A093FFF9}" destId="{5F7D270D-F0BD-4CE9-BA3B-502EF5345404}" srcOrd="0" destOrd="0" presId="urn:microsoft.com/office/officeart/2005/8/layout/process1"/>
    <dgm:cxn modelId="{FFBC87C2-FFB1-AC46-8296-1F996E718DDF}" type="presParOf" srcId="{035CC795-CDBA-4C99-AC15-6C5D75FB7B6A}" destId="{877D3AA9-14F2-44CA-9B67-76B292E7CBB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9C4D47-9BAB-4114-8899-B8B10968F98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391E4E-4AD5-4038-9872-221183A20405}">
      <dgm:prSet/>
      <dgm:spPr/>
      <dgm:t>
        <a:bodyPr/>
        <a:lstStyle/>
        <a:p>
          <a:pPr rtl="0"/>
          <a:r>
            <a:rPr lang="en-GB" b="1" dirty="0" smtClean="0"/>
            <a:t>max</a:t>
          </a:r>
        </a:p>
        <a:p>
          <a:pPr rtl="0"/>
          <a:r>
            <a:rPr lang="en-US" altLang="zh-CN" b="1" dirty="0" smtClean="0"/>
            <a:t>(10.1, 15.2) </a:t>
          </a:r>
          <a:endParaRPr lang="zh-CN" dirty="0"/>
        </a:p>
      </dgm:t>
    </dgm:pt>
    <dgm:pt modelId="{6CFD33D6-5F05-4149-B2C6-5952CF9A79A1}" type="parTrans" cxnId="{D85C85BF-B35D-4D27-BD05-2465872B8227}">
      <dgm:prSet/>
      <dgm:spPr/>
      <dgm:t>
        <a:bodyPr/>
        <a:lstStyle/>
        <a:p>
          <a:endParaRPr lang="zh-CN" altLang="en-US"/>
        </a:p>
      </dgm:t>
    </dgm:pt>
    <dgm:pt modelId="{040860F5-69FE-40D6-B654-875FA0FD43BA}" type="sibTrans" cxnId="{D85C85BF-B35D-4D27-BD05-2465872B8227}">
      <dgm:prSet/>
      <dgm:spPr/>
      <dgm:t>
        <a:bodyPr/>
        <a:lstStyle/>
        <a:p>
          <a:endParaRPr lang="zh-CN" altLang="en-US"/>
        </a:p>
      </dgm:t>
    </dgm:pt>
    <dgm:pt modelId="{B672AFDE-8C8D-42C7-9799-9383D885C406}">
      <dgm:prSet/>
      <dgm:spPr/>
      <dgm:t>
        <a:bodyPr/>
        <a:lstStyle/>
        <a:p>
          <a:pPr rtl="0"/>
          <a:r>
            <a:rPr lang="en-GB" b="1" dirty="0" smtClean="0"/>
            <a:t>max&lt;</a:t>
          </a:r>
          <a:r>
            <a:rPr lang="en-US" altLang="zh-CN" b="1" dirty="0" smtClean="0"/>
            <a:t>double</a:t>
          </a:r>
          <a:r>
            <a:rPr lang="en-GB" b="1" dirty="0" smtClean="0"/>
            <a:t>&gt;</a:t>
          </a:r>
        </a:p>
        <a:p>
          <a:pPr rtl="0"/>
          <a:r>
            <a:rPr lang="en-US" altLang="zh-CN" b="1" dirty="0" smtClean="0"/>
            <a:t>(10.1, 15.2) </a:t>
          </a:r>
          <a:endParaRPr lang="zh-CN" dirty="0"/>
        </a:p>
      </dgm:t>
    </dgm:pt>
    <dgm:pt modelId="{92F768E7-21C6-417E-A2AD-C56E235EB5FF}" type="parTrans" cxnId="{C4667B59-09E2-4A14-9A9F-A51D084FAB0F}">
      <dgm:prSet/>
      <dgm:spPr/>
      <dgm:t>
        <a:bodyPr/>
        <a:lstStyle/>
        <a:p>
          <a:endParaRPr lang="zh-CN" altLang="en-US"/>
        </a:p>
      </dgm:t>
    </dgm:pt>
    <dgm:pt modelId="{B66EE9AC-4040-4922-8137-A7AE4186E25A}" type="sibTrans" cxnId="{C4667B59-09E2-4A14-9A9F-A51D084FAB0F}">
      <dgm:prSet/>
      <dgm:spPr/>
      <dgm:t>
        <a:bodyPr/>
        <a:lstStyle/>
        <a:p>
          <a:endParaRPr lang="zh-CN" altLang="en-US"/>
        </a:p>
      </dgm:t>
    </dgm:pt>
    <dgm:pt modelId="{035CC795-CDBA-4C99-AC15-6C5D75FB7B6A}" type="pres">
      <dgm:prSet presAssocID="{A29C4D47-9BAB-4114-8899-B8B10968F98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B36534F-36ED-4A72-BFAE-73EA01A1E0D9}" type="pres">
      <dgm:prSet presAssocID="{6D391E4E-4AD5-4038-9872-221183A20405}" presName="node" presStyleLbl="node1" presStyleIdx="0" presStyleCnt="2" custScaleY="60592" custLinFactNeighborX="-9981" custLinFactNeighborY="847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9838D3-981E-4AFB-A454-1CD9A093FFF9}" type="pres">
      <dgm:prSet presAssocID="{040860F5-69FE-40D6-B654-875FA0FD43BA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5F7D270D-F0BD-4CE9-BA3B-502EF5345404}" type="pres">
      <dgm:prSet presAssocID="{040860F5-69FE-40D6-B654-875FA0FD43BA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877D3AA9-14F2-44CA-9B67-76B292E7CBB6}" type="pres">
      <dgm:prSet presAssocID="{B672AFDE-8C8D-42C7-9799-9383D885C406}" presName="node" presStyleLbl="node1" presStyleIdx="1" presStyleCnt="2" custScaleY="57669" custLinFactNeighborX="3288" custLinFactNeighborY="-789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522F075-9A31-F342-900F-77414042BB55}" type="presOf" srcId="{040860F5-69FE-40D6-B654-875FA0FD43BA}" destId="{029838D3-981E-4AFB-A454-1CD9A093FFF9}" srcOrd="0" destOrd="0" presId="urn:microsoft.com/office/officeart/2005/8/layout/process1"/>
    <dgm:cxn modelId="{C4667B59-09E2-4A14-9A9F-A51D084FAB0F}" srcId="{A29C4D47-9BAB-4114-8899-B8B10968F98C}" destId="{B672AFDE-8C8D-42C7-9799-9383D885C406}" srcOrd="1" destOrd="0" parTransId="{92F768E7-21C6-417E-A2AD-C56E235EB5FF}" sibTransId="{B66EE9AC-4040-4922-8137-A7AE4186E25A}"/>
    <dgm:cxn modelId="{46013464-A63C-644D-B88F-0DC263FAF8E7}" type="presOf" srcId="{A29C4D47-9BAB-4114-8899-B8B10968F98C}" destId="{035CC795-CDBA-4C99-AC15-6C5D75FB7B6A}" srcOrd="0" destOrd="0" presId="urn:microsoft.com/office/officeart/2005/8/layout/process1"/>
    <dgm:cxn modelId="{D85C85BF-B35D-4D27-BD05-2465872B8227}" srcId="{A29C4D47-9BAB-4114-8899-B8B10968F98C}" destId="{6D391E4E-4AD5-4038-9872-221183A20405}" srcOrd="0" destOrd="0" parTransId="{6CFD33D6-5F05-4149-B2C6-5952CF9A79A1}" sibTransId="{040860F5-69FE-40D6-B654-875FA0FD43BA}"/>
    <dgm:cxn modelId="{9D86CADB-CF59-EA4E-89EA-E06D8AE583CB}" type="presOf" srcId="{040860F5-69FE-40D6-B654-875FA0FD43BA}" destId="{5F7D270D-F0BD-4CE9-BA3B-502EF5345404}" srcOrd="1" destOrd="0" presId="urn:microsoft.com/office/officeart/2005/8/layout/process1"/>
    <dgm:cxn modelId="{A6273B55-D486-C94A-BF34-F855F6271F08}" type="presOf" srcId="{6D391E4E-4AD5-4038-9872-221183A20405}" destId="{FB36534F-36ED-4A72-BFAE-73EA01A1E0D9}" srcOrd="0" destOrd="0" presId="urn:microsoft.com/office/officeart/2005/8/layout/process1"/>
    <dgm:cxn modelId="{406E4258-B2F0-9046-9936-EF028FDA851A}" type="presOf" srcId="{B672AFDE-8C8D-42C7-9799-9383D885C406}" destId="{877D3AA9-14F2-44CA-9B67-76B292E7CBB6}" srcOrd="0" destOrd="0" presId="urn:microsoft.com/office/officeart/2005/8/layout/process1"/>
    <dgm:cxn modelId="{4FC2B058-F422-8845-A63E-F8F61ED0BE1F}" type="presParOf" srcId="{035CC795-CDBA-4C99-AC15-6C5D75FB7B6A}" destId="{FB36534F-36ED-4A72-BFAE-73EA01A1E0D9}" srcOrd="0" destOrd="0" presId="urn:microsoft.com/office/officeart/2005/8/layout/process1"/>
    <dgm:cxn modelId="{1C82DD8E-7133-9145-9D30-10CB7729A96C}" type="presParOf" srcId="{035CC795-CDBA-4C99-AC15-6C5D75FB7B6A}" destId="{029838D3-981E-4AFB-A454-1CD9A093FFF9}" srcOrd="1" destOrd="0" presId="urn:microsoft.com/office/officeart/2005/8/layout/process1"/>
    <dgm:cxn modelId="{E17DE198-8F80-A144-9A39-F9A4D2E65079}" type="presParOf" srcId="{029838D3-981E-4AFB-A454-1CD9A093FFF9}" destId="{5F7D270D-F0BD-4CE9-BA3B-502EF5345404}" srcOrd="0" destOrd="0" presId="urn:microsoft.com/office/officeart/2005/8/layout/process1"/>
    <dgm:cxn modelId="{86D26A52-8C59-D44E-9761-774F039C645C}" type="presParOf" srcId="{035CC795-CDBA-4C99-AC15-6C5D75FB7B6A}" destId="{877D3AA9-14F2-44CA-9B67-76B292E7CBB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FC68F-D282-41C6-9318-D4640902D380}">
      <dsp:nvSpPr>
        <dsp:cNvPr id="0" name=""/>
        <dsp:cNvSpPr/>
      </dsp:nvSpPr>
      <dsp:spPr>
        <a:xfrm>
          <a:off x="0" y="24743"/>
          <a:ext cx="7704667" cy="1295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400" kern="1200" dirty="0" smtClean="0"/>
            <a:t>模板</a:t>
          </a:r>
          <a:r>
            <a:rPr lang="zh-CN" altLang="en-US" sz="5400" kern="1200" dirty="0" smtClean="0"/>
            <a:t>和相关概念</a:t>
          </a:r>
          <a:endParaRPr lang="en-US" sz="5400" kern="1200" dirty="0"/>
        </a:p>
      </dsp:txBody>
      <dsp:txXfrm>
        <a:off x="63226" y="87969"/>
        <a:ext cx="7578215" cy="1168738"/>
      </dsp:txXfrm>
    </dsp:sp>
    <dsp:sp modelId="{F3E19788-16E7-49F3-B225-7F81385AC3D7}">
      <dsp:nvSpPr>
        <dsp:cNvPr id="0" name=""/>
        <dsp:cNvSpPr/>
      </dsp:nvSpPr>
      <dsp:spPr>
        <a:xfrm>
          <a:off x="0" y="1475453"/>
          <a:ext cx="7704667" cy="1295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400" kern="1200" dirty="0" smtClean="0"/>
            <a:t>线性表</a:t>
          </a:r>
          <a:r>
            <a:rPr lang="zh-CN" altLang="en-US" sz="5400" kern="1200" dirty="0" smtClean="0"/>
            <a:t>的</a:t>
          </a:r>
          <a:r>
            <a:rPr lang="zh-CN" sz="5400" kern="1200" dirty="0" smtClean="0"/>
            <a:t>类</a:t>
          </a:r>
          <a:r>
            <a:rPr lang="zh-CN" altLang="zh-CN" sz="5400" kern="1200" dirty="0" smtClean="0"/>
            <a:t>模板</a:t>
          </a:r>
          <a:endParaRPr lang="en-US" sz="5400" kern="1200" dirty="0"/>
        </a:p>
      </dsp:txBody>
      <dsp:txXfrm>
        <a:off x="63226" y="1538679"/>
        <a:ext cx="7578215" cy="1168738"/>
      </dsp:txXfrm>
    </dsp:sp>
    <dsp:sp modelId="{5410D9A6-299E-4A1B-A185-A4A6CE89F4BC}">
      <dsp:nvSpPr>
        <dsp:cNvPr id="0" name=""/>
        <dsp:cNvSpPr/>
      </dsp:nvSpPr>
      <dsp:spPr>
        <a:xfrm>
          <a:off x="0" y="2926163"/>
          <a:ext cx="7704667" cy="1295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基于模板的通用算法</a:t>
          </a:r>
          <a:endParaRPr lang="en-US" sz="5400" kern="1200" dirty="0"/>
        </a:p>
      </dsp:txBody>
      <dsp:txXfrm>
        <a:off x="63226" y="2989389"/>
        <a:ext cx="7578215" cy="1168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6534F-36ED-4A72-BFAE-73EA01A1E0D9}">
      <dsp:nvSpPr>
        <dsp:cNvPr id="0" name=""/>
        <dsp:cNvSpPr/>
      </dsp:nvSpPr>
      <dsp:spPr>
        <a:xfrm>
          <a:off x="1504" y="0"/>
          <a:ext cx="3209023" cy="1166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max</a:t>
          </a:r>
        </a:p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(20, 30)</a:t>
          </a:r>
          <a:endParaRPr lang="zh-CN" sz="2600" kern="1200" dirty="0"/>
        </a:p>
      </dsp:txBody>
      <dsp:txXfrm>
        <a:off x="35674" y="34170"/>
        <a:ext cx="3140683" cy="1098307"/>
      </dsp:txXfrm>
    </dsp:sp>
    <dsp:sp modelId="{029838D3-981E-4AFB-A454-1CD9A093FFF9}">
      <dsp:nvSpPr>
        <dsp:cNvPr id="0" name=""/>
        <dsp:cNvSpPr/>
      </dsp:nvSpPr>
      <dsp:spPr>
        <a:xfrm rot="21578475">
          <a:off x="3531800" y="171213"/>
          <a:ext cx="681123" cy="7958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3531802" y="331020"/>
        <a:ext cx="476786" cy="477503"/>
      </dsp:txXfrm>
    </dsp:sp>
    <dsp:sp modelId="{877D3AA9-14F2-44CA-9B67-76B292E7CBB6}">
      <dsp:nvSpPr>
        <dsp:cNvPr id="0" name=""/>
        <dsp:cNvSpPr/>
      </dsp:nvSpPr>
      <dsp:spPr>
        <a:xfrm>
          <a:off x="4495643" y="0"/>
          <a:ext cx="3209023" cy="1110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max&lt;int&gt;</a:t>
          </a:r>
        </a:p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(20, 30)</a:t>
          </a:r>
          <a:endParaRPr lang="zh-CN" sz="2600" kern="1200" dirty="0"/>
        </a:p>
      </dsp:txBody>
      <dsp:txXfrm>
        <a:off x="4528165" y="32522"/>
        <a:ext cx="3143979" cy="10453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6534F-36ED-4A72-BFAE-73EA01A1E0D9}">
      <dsp:nvSpPr>
        <dsp:cNvPr id="0" name=""/>
        <dsp:cNvSpPr/>
      </dsp:nvSpPr>
      <dsp:spPr>
        <a:xfrm>
          <a:off x="0" y="54897"/>
          <a:ext cx="3209023" cy="1166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max</a:t>
          </a:r>
        </a:p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b="1" kern="1200" dirty="0" smtClean="0"/>
            <a:t>('t', 'v') </a:t>
          </a:r>
          <a:endParaRPr lang="zh-CN" sz="2600" kern="1200" dirty="0"/>
        </a:p>
      </dsp:txBody>
      <dsp:txXfrm>
        <a:off x="34170" y="89067"/>
        <a:ext cx="3140683" cy="1098307"/>
      </dsp:txXfrm>
    </dsp:sp>
    <dsp:sp modelId="{029838D3-981E-4AFB-A454-1CD9A093FFF9}">
      <dsp:nvSpPr>
        <dsp:cNvPr id="0" name=""/>
        <dsp:cNvSpPr/>
      </dsp:nvSpPr>
      <dsp:spPr>
        <a:xfrm rot="21536509">
          <a:off x="3530620" y="198427"/>
          <a:ext cx="682024" cy="7958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3530637" y="359483"/>
        <a:ext cx="477417" cy="477503"/>
      </dsp:txXfrm>
    </dsp:sp>
    <dsp:sp modelId="{877D3AA9-14F2-44CA-9B67-76B292E7CBB6}">
      <dsp:nvSpPr>
        <dsp:cNvPr id="0" name=""/>
        <dsp:cNvSpPr/>
      </dsp:nvSpPr>
      <dsp:spPr>
        <a:xfrm>
          <a:off x="4495643" y="0"/>
          <a:ext cx="3209023" cy="1110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max&lt;</a:t>
          </a:r>
          <a:r>
            <a:rPr lang="en-US" altLang="zh-CN" sz="2600" b="1" kern="1200" dirty="0" smtClean="0"/>
            <a:t>char</a:t>
          </a:r>
          <a:r>
            <a:rPr lang="en-GB" sz="2600" b="1" kern="1200" dirty="0" smtClean="0"/>
            <a:t>&gt;</a:t>
          </a:r>
        </a:p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b="1" kern="1200" dirty="0" smtClean="0"/>
            <a:t>('t', 'v') </a:t>
          </a:r>
          <a:endParaRPr lang="zh-CN" sz="2600" kern="1200" dirty="0"/>
        </a:p>
      </dsp:txBody>
      <dsp:txXfrm>
        <a:off x="4528165" y="32522"/>
        <a:ext cx="3143979" cy="10453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6534F-36ED-4A72-BFAE-73EA01A1E0D9}">
      <dsp:nvSpPr>
        <dsp:cNvPr id="0" name=""/>
        <dsp:cNvSpPr/>
      </dsp:nvSpPr>
      <dsp:spPr>
        <a:xfrm>
          <a:off x="0" y="54897"/>
          <a:ext cx="3209023" cy="1166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max</a:t>
          </a:r>
        </a:p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b="1" kern="1200" dirty="0" smtClean="0"/>
            <a:t>(10.1, 15.2) </a:t>
          </a:r>
          <a:endParaRPr lang="zh-CN" sz="2600" kern="1200" dirty="0"/>
        </a:p>
      </dsp:txBody>
      <dsp:txXfrm>
        <a:off x="34170" y="89067"/>
        <a:ext cx="3140683" cy="1098307"/>
      </dsp:txXfrm>
    </dsp:sp>
    <dsp:sp modelId="{029838D3-981E-4AFB-A454-1CD9A093FFF9}">
      <dsp:nvSpPr>
        <dsp:cNvPr id="0" name=""/>
        <dsp:cNvSpPr/>
      </dsp:nvSpPr>
      <dsp:spPr>
        <a:xfrm rot="21536509">
          <a:off x="3530620" y="198427"/>
          <a:ext cx="682024" cy="7958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3530637" y="359483"/>
        <a:ext cx="477417" cy="477503"/>
      </dsp:txXfrm>
    </dsp:sp>
    <dsp:sp modelId="{877D3AA9-14F2-44CA-9B67-76B292E7CBB6}">
      <dsp:nvSpPr>
        <dsp:cNvPr id="0" name=""/>
        <dsp:cNvSpPr/>
      </dsp:nvSpPr>
      <dsp:spPr>
        <a:xfrm>
          <a:off x="4495643" y="0"/>
          <a:ext cx="3209023" cy="1110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max&lt;</a:t>
          </a:r>
          <a:r>
            <a:rPr lang="en-US" altLang="zh-CN" sz="2600" b="1" kern="1200" dirty="0" smtClean="0"/>
            <a:t>double</a:t>
          </a:r>
          <a:r>
            <a:rPr lang="en-GB" sz="2600" b="1" kern="1200" dirty="0" smtClean="0"/>
            <a:t>&gt;</a:t>
          </a:r>
        </a:p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b="1" kern="1200" dirty="0" smtClean="0"/>
            <a:t>(10.1, 15.2) </a:t>
          </a:r>
          <a:endParaRPr lang="zh-CN" sz="2600" kern="1200" dirty="0"/>
        </a:p>
      </dsp:txBody>
      <dsp:txXfrm>
        <a:off x="4528165" y="32522"/>
        <a:ext cx="3143979" cy="1045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DDD5C-9C38-4A30-8E31-B88421014A2D}" type="datetimeFigureOut">
              <a:rPr lang="zh-CN" altLang="en-US" smtClean="0"/>
              <a:pPr/>
              <a:t>2017/3/12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1434C-F81B-42F9-9158-C4B6DBE35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312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53E25-80F2-44B9-9B1F-268E3340E549}" type="datetimeFigureOut">
              <a:rPr lang="zh-CN" altLang="en-US" smtClean="0"/>
              <a:pPr/>
              <a:t>2017/3/12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B0278-BE33-415E-B625-48323405DF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3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7" name="TextBox 16"/>
          <p:cNvSpPr txBox="1"/>
          <p:nvPr userDrawn="1"/>
        </p:nvSpPr>
        <p:spPr>
          <a:xfrm rot="2923046">
            <a:off x="2361604" y="5736205"/>
            <a:ext cx="1472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60000" endA="900" endPos="60000" dist="29997" dir="5400000" sy="-100000" algn="bl" rotWithShape="0"/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C++</a:t>
            </a:r>
            <a:endParaRPr lang="zh-CN" alt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  <a:reflection blurRad="6350" stA="60000" endA="900" endPos="60000" dist="29997" dir="5400000" sy="-100000" algn="bl" rotWithShape="0"/>
              </a:effectLst>
              <a:latin typeface="+mj-lt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0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66701"/>
            <a:ext cx="7704667" cy="1206500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676400"/>
            <a:ext cx="7704667" cy="4737100"/>
          </a:xfrm>
        </p:spPr>
        <p:txBody>
          <a:bodyPr anchor="ctr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98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图片3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2178495" cy="685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 rot="2815297">
            <a:off x="863682" y="6197312"/>
            <a:ext cx="1472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cap="none" spc="0" dirty="0" smtClean="0">
                <a:ln w="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C++</a:t>
            </a:r>
            <a:endParaRPr lang="zh-CN" altLang="en-US" sz="3200" b="0" cap="none" spc="0" dirty="0">
              <a:ln w="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+mj-lt"/>
              <a:cs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1790700"/>
            <a:ext cx="7704666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6107" y="228601"/>
            <a:ext cx="7990693" cy="1219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6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b="1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3.xml"/><Relationship Id="rId12" Type="http://schemas.openxmlformats.org/officeDocument/2006/relationships/diagramData" Target="../diagrams/data4.xml"/><Relationship Id="rId13" Type="http://schemas.openxmlformats.org/officeDocument/2006/relationships/diagramLayout" Target="../diagrams/layout4.xml"/><Relationship Id="rId14" Type="http://schemas.openxmlformats.org/officeDocument/2006/relationships/diagramQuickStyle" Target="../diagrams/quickStyle4.xml"/><Relationship Id="rId15" Type="http://schemas.openxmlformats.org/officeDocument/2006/relationships/diagramColors" Target="../diagrams/colors4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6530" y="4096674"/>
            <a:ext cx="6540161" cy="1809345"/>
          </a:xfrm>
        </p:spPr>
        <p:txBody>
          <a:bodyPr>
            <a:normAutofit/>
          </a:bodyPr>
          <a:lstStyle/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sz="5400" b="1" dirty="0" smtClean="0">
                <a:latin typeface="+mj-ea"/>
                <a:ea typeface="+mj-ea"/>
              </a:rPr>
              <a:t>第</a:t>
            </a:r>
            <a:r>
              <a:rPr lang="en-US" altLang="zh-CN" sz="5400" b="1" dirty="0">
                <a:latin typeface="+mj-ea"/>
                <a:ea typeface="+mj-ea"/>
              </a:rPr>
              <a:t>7</a:t>
            </a:r>
            <a:r>
              <a:rPr lang="zh-CN" altLang="en-US" sz="5400" b="1" dirty="0" smtClean="0">
                <a:latin typeface="+mj-ea"/>
                <a:ea typeface="+mj-ea"/>
              </a:rPr>
              <a:t>章 </a:t>
            </a:r>
            <a:r>
              <a:rPr lang="zh-CN" altLang="en-US" sz="5400" b="1" dirty="0" smtClean="0">
                <a:latin typeface="+mj-ea"/>
                <a:ea typeface="+mj-ea"/>
              </a:rPr>
              <a:t>模板与线性表</a:t>
            </a:r>
            <a:endParaRPr lang="zh-CN" altLang="en-US" sz="5400" b="1" dirty="0" smtClean="0">
              <a:latin typeface="+mj-ea"/>
              <a:ea typeface="+mj-ea"/>
            </a:endParaRPr>
          </a:p>
        </p:txBody>
      </p:sp>
      <p:pic>
        <p:nvPicPr>
          <p:cNvPr id="5" name="Picture 3" descr="F:\work\seu&amp;wpi summer workshop\方案\200810221326163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870" y="831762"/>
            <a:ext cx="2880000" cy="28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2713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函数模板的重载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函数模板可以和同名模板以及普通函数重载</a:t>
            </a:r>
            <a:endParaRPr lang="en-US" altLang="zh-CN" dirty="0" smtClean="0"/>
          </a:p>
          <a:p>
            <a:r>
              <a:rPr lang="zh-CN" altLang="en-US" dirty="0" smtClean="0"/>
              <a:t>如果存在同名普通函数，则普通函数的重载优先级最高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template&lt;class T&gt; T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(T </a:t>
            </a:r>
            <a:r>
              <a:rPr lang="en-US" altLang="zh-CN" dirty="0" err="1" smtClean="0"/>
              <a:t>t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		{		return t;		}</a:t>
            </a:r>
          </a:p>
          <a:p>
            <a:pPr>
              <a:buNone/>
            </a:pPr>
            <a:r>
              <a:rPr lang="en-US" altLang="zh-CN" dirty="0" smtClean="0"/>
              <a:t>		int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(int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		{ 	return 2*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	 }</a:t>
            </a:r>
          </a:p>
          <a:p>
            <a:pPr>
              <a:buNone/>
            </a:pPr>
            <a:r>
              <a:rPr lang="en-US" altLang="zh-CN" dirty="0" smtClean="0"/>
              <a:t>		int main()	{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(3);}  //</a:t>
            </a:r>
            <a:r>
              <a:rPr lang="zh-CN" altLang="en-US" dirty="0" smtClean="0"/>
              <a:t>结果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81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函数模板：求数组元素最大值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kumimoji="1" lang="en-US" altLang="zh-CN" dirty="0" smtClean="0">
                <a:solidFill>
                  <a:srgbClr val="0000CC"/>
                </a:solidFill>
              </a:rPr>
              <a:t>	template</a:t>
            </a:r>
            <a:r>
              <a:rPr kumimoji="1" lang="en-US" altLang="zh-CN" dirty="0" smtClean="0">
                <a:solidFill>
                  <a:srgbClr val="003300"/>
                </a:solidFill>
              </a:rPr>
              <a:t> &lt;</a:t>
            </a:r>
            <a:r>
              <a:rPr kumimoji="1" lang="en-US" altLang="zh-CN" dirty="0" smtClean="0">
                <a:solidFill>
                  <a:srgbClr val="0000CC"/>
                </a:solidFill>
              </a:rPr>
              <a:t>typename</a:t>
            </a:r>
            <a:r>
              <a:rPr kumimoji="1" lang="en-US" altLang="zh-CN" dirty="0" smtClean="0">
                <a:solidFill>
                  <a:srgbClr val="003300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2"/>
                </a:solidFill>
              </a:rPr>
              <a:t>Groap</a:t>
            </a:r>
            <a:r>
              <a:rPr kumimoji="1" lang="en-US" altLang="zh-CN" dirty="0" smtClean="0">
                <a:solidFill>
                  <a:srgbClr val="003300"/>
                </a:solidFill>
              </a:rPr>
              <a:t>&gt;</a:t>
            </a:r>
          </a:p>
          <a:p>
            <a:pPr algn="just">
              <a:buNone/>
            </a:pPr>
            <a:r>
              <a:rPr kumimoji="1" lang="en-US" altLang="zh-CN" dirty="0" smtClean="0">
                <a:solidFill>
                  <a:srgbClr val="003300"/>
                </a:solidFill>
              </a:rPr>
              <a:t>	</a:t>
            </a:r>
            <a:r>
              <a:rPr kumimoji="1" lang="en-US" altLang="zh-CN" dirty="0" err="1" smtClean="0">
                <a:solidFill>
                  <a:srgbClr val="003300"/>
                </a:solidFill>
              </a:rPr>
              <a:t>Groap</a:t>
            </a:r>
            <a:r>
              <a:rPr kumimoji="1" lang="en-US" altLang="zh-CN" dirty="0" smtClean="0">
                <a:solidFill>
                  <a:srgbClr val="003300"/>
                </a:solidFill>
              </a:rPr>
              <a:t> max(</a:t>
            </a:r>
            <a:r>
              <a:rPr kumimoji="1" lang="en-US" altLang="zh-CN" dirty="0" smtClean="0">
                <a:solidFill>
                  <a:srgbClr val="0000CC"/>
                </a:solidFill>
              </a:rPr>
              <a:t>const</a:t>
            </a:r>
            <a:r>
              <a:rPr kumimoji="1" lang="en-US" altLang="zh-CN" dirty="0" smtClean="0">
                <a:solidFill>
                  <a:srgbClr val="003300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2"/>
                </a:solidFill>
              </a:rPr>
              <a:t>Groap</a:t>
            </a:r>
            <a:r>
              <a:rPr kumimoji="1" lang="en-US" altLang="zh-CN" dirty="0" smtClean="0">
                <a:solidFill>
                  <a:srgbClr val="003300"/>
                </a:solidFill>
              </a:rPr>
              <a:t> *</a:t>
            </a:r>
            <a:r>
              <a:rPr kumimoji="1" lang="en-US" altLang="zh-CN" dirty="0" err="1" smtClean="0">
                <a:solidFill>
                  <a:srgbClr val="003300"/>
                </a:solidFill>
              </a:rPr>
              <a:t>r_array,</a:t>
            </a:r>
            <a:r>
              <a:rPr kumimoji="1" lang="en-US" altLang="zh-CN" dirty="0" err="1" smtClean="0">
                <a:solidFill>
                  <a:srgbClr val="0000CC"/>
                </a:solidFill>
              </a:rPr>
              <a:t>int</a:t>
            </a:r>
            <a:r>
              <a:rPr kumimoji="1" lang="en-US" altLang="zh-CN" dirty="0" smtClean="0">
                <a:solidFill>
                  <a:srgbClr val="003300"/>
                </a:solidFill>
              </a:rPr>
              <a:t> size){</a:t>
            </a:r>
          </a:p>
          <a:p>
            <a:pPr algn="just">
              <a:buNone/>
            </a:pPr>
            <a:r>
              <a:rPr kumimoji="1" lang="en-US" altLang="zh-CN" dirty="0" smtClean="0">
                <a:solidFill>
                  <a:srgbClr val="003300"/>
                </a:solidFill>
              </a:rPr>
              <a:t>	</a:t>
            </a:r>
            <a:r>
              <a:rPr kumimoji="1" lang="en-US" altLang="zh-CN" dirty="0" smtClean="0">
                <a:solidFill>
                  <a:srgbClr val="0000CC"/>
                </a:solidFill>
              </a:rPr>
              <a:t>int</a:t>
            </a:r>
            <a:r>
              <a:rPr kumimoji="1" lang="en-US" altLang="zh-CN" dirty="0" smtClean="0">
                <a:solidFill>
                  <a:srgbClr val="003300"/>
                </a:solidFill>
              </a:rPr>
              <a:t>  </a:t>
            </a:r>
            <a:r>
              <a:rPr kumimoji="1" lang="en-US" altLang="zh-CN" dirty="0" err="1" smtClean="0">
                <a:solidFill>
                  <a:srgbClr val="003300"/>
                </a:solidFill>
              </a:rPr>
              <a:t>i</a:t>
            </a:r>
            <a:r>
              <a:rPr kumimoji="1" lang="en-US" altLang="zh-CN" dirty="0" smtClean="0">
                <a:solidFill>
                  <a:srgbClr val="003300"/>
                </a:solidFill>
              </a:rPr>
              <a:t>;</a:t>
            </a:r>
          </a:p>
          <a:p>
            <a:pPr algn="just">
              <a:buNone/>
            </a:pPr>
            <a:r>
              <a:rPr kumimoji="1" lang="en-US" altLang="zh-CN" dirty="0" smtClean="0">
                <a:solidFill>
                  <a:srgbClr val="003300"/>
                </a:solidFill>
              </a:rPr>
              <a:t>	</a:t>
            </a:r>
            <a:r>
              <a:rPr kumimoji="1" lang="en-US" altLang="zh-CN" dirty="0" err="1" smtClean="0">
                <a:solidFill>
                  <a:srgbClr val="003300"/>
                </a:solidFill>
              </a:rPr>
              <a:t>Groap</a:t>
            </a:r>
            <a:r>
              <a:rPr kumimoji="1" lang="en-US" altLang="zh-CN" dirty="0" smtClean="0">
                <a:solidFill>
                  <a:srgbClr val="00330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003300"/>
                </a:solidFill>
              </a:rPr>
              <a:t>max_val</a:t>
            </a:r>
            <a:r>
              <a:rPr kumimoji="1" lang="en-US" altLang="zh-CN" dirty="0" smtClean="0">
                <a:solidFill>
                  <a:srgbClr val="003300"/>
                </a:solidFill>
              </a:rPr>
              <a:t>=</a:t>
            </a:r>
            <a:r>
              <a:rPr kumimoji="1" lang="en-US" altLang="zh-CN" dirty="0" err="1" smtClean="0">
                <a:solidFill>
                  <a:srgbClr val="003300"/>
                </a:solidFill>
              </a:rPr>
              <a:t>r_array</a:t>
            </a:r>
            <a:r>
              <a:rPr kumimoji="1" lang="en-US" altLang="zh-CN" dirty="0" smtClean="0">
                <a:solidFill>
                  <a:srgbClr val="003300"/>
                </a:solidFill>
              </a:rPr>
              <a:t>[0];</a:t>
            </a:r>
          </a:p>
          <a:p>
            <a:pPr algn="just">
              <a:buNone/>
            </a:pPr>
            <a:r>
              <a:rPr kumimoji="1" lang="en-US" altLang="zh-CN" dirty="0" smtClean="0">
                <a:solidFill>
                  <a:srgbClr val="003300"/>
                </a:solidFill>
              </a:rPr>
              <a:t>	for (</a:t>
            </a:r>
            <a:r>
              <a:rPr kumimoji="1" lang="en-US" altLang="zh-CN" dirty="0" err="1" smtClean="0">
                <a:solidFill>
                  <a:srgbClr val="003300"/>
                </a:solidFill>
              </a:rPr>
              <a:t>i</a:t>
            </a:r>
            <a:r>
              <a:rPr kumimoji="1" lang="en-US" altLang="zh-CN" dirty="0" smtClean="0">
                <a:solidFill>
                  <a:srgbClr val="003300"/>
                </a:solidFill>
              </a:rPr>
              <a:t>=1;i&lt;size; ++</a:t>
            </a:r>
            <a:r>
              <a:rPr kumimoji="1" lang="en-US" altLang="zh-CN" dirty="0" err="1" smtClean="0">
                <a:solidFill>
                  <a:srgbClr val="003300"/>
                </a:solidFill>
              </a:rPr>
              <a:t>i</a:t>
            </a:r>
            <a:r>
              <a:rPr kumimoji="1" lang="en-US" altLang="zh-CN" dirty="0" smtClean="0">
                <a:solidFill>
                  <a:srgbClr val="003300"/>
                </a:solidFill>
              </a:rPr>
              <a:t>)</a:t>
            </a:r>
          </a:p>
          <a:p>
            <a:pPr algn="just">
              <a:buNone/>
            </a:pPr>
            <a:r>
              <a:rPr kumimoji="1" lang="en-US" altLang="zh-CN" dirty="0" smtClean="0">
                <a:solidFill>
                  <a:srgbClr val="003300"/>
                </a:solidFill>
              </a:rPr>
              <a:t>	if(</a:t>
            </a:r>
            <a:r>
              <a:rPr kumimoji="1" lang="en-US" altLang="zh-CN" dirty="0" err="1" smtClean="0">
                <a:solidFill>
                  <a:srgbClr val="003300"/>
                </a:solidFill>
              </a:rPr>
              <a:t>r_array</a:t>
            </a:r>
            <a:r>
              <a:rPr kumimoji="1" lang="en-US" altLang="zh-CN" dirty="0" smtClean="0">
                <a:solidFill>
                  <a:srgbClr val="003300"/>
                </a:solidFill>
              </a:rPr>
              <a:t>[</a:t>
            </a:r>
            <a:r>
              <a:rPr kumimoji="1" lang="en-US" altLang="zh-CN" dirty="0" err="1" smtClean="0">
                <a:solidFill>
                  <a:srgbClr val="003300"/>
                </a:solidFill>
              </a:rPr>
              <a:t>i</a:t>
            </a:r>
            <a:r>
              <a:rPr kumimoji="1" lang="en-US" altLang="zh-CN" dirty="0" smtClean="0">
                <a:solidFill>
                  <a:srgbClr val="003300"/>
                </a:solidFill>
              </a:rPr>
              <a:t>]&gt;</a:t>
            </a:r>
            <a:r>
              <a:rPr kumimoji="1" lang="en-US" altLang="zh-CN" dirty="0" err="1" smtClean="0">
                <a:solidFill>
                  <a:srgbClr val="003300"/>
                </a:solidFill>
              </a:rPr>
              <a:t>max_val</a:t>
            </a:r>
            <a:r>
              <a:rPr kumimoji="1" lang="en-US" altLang="zh-CN" dirty="0" smtClean="0">
                <a:solidFill>
                  <a:srgbClr val="003300"/>
                </a:solidFill>
              </a:rPr>
              <a:t>)  </a:t>
            </a:r>
            <a:r>
              <a:rPr kumimoji="1" lang="en-US" altLang="zh-CN" dirty="0" err="1" smtClean="0">
                <a:solidFill>
                  <a:srgbClr val="003300"/>
                </a:solidFill>
              </a:rPr>
              <a:t>max_val</a:t>
            </a:r>
            <a:r>
              <a:rPr kumimoji="1" lang="en-US" altLang="zh-CN" dirty="0" smtClean="0">
                <a:solidFill>
                  <a:srgbClr val="003300"/>
                </a:solidFill>
              </a:rPr>
              <a:t>=</a:t>
            </a:r>
            <a:r>
              <a:rPr kumimoji="1" lang="en-US" altLang="zh-CN" dirty="0" err="1" smtClean="0">
                <a:solidFill>
                  <a:srgbClr val="003300"/>
                </a:solidFill>
              </a:rPr>
              <a:t>r_array</a:t>
            </a:r>
            <a:r>
              <a:rPr kumimoji="1" lang="en-US" altLang="zh-CN" dirty="0" smtClean="0">
                <a:solidFill>
                  <a:srgbClr val="003300"/>
                </a:solidFill>
              </a:rPr>
              <a:t>[</a:t>
            </a:r>
            <a:r>
              <a:rPr kumimoji="1" lang="en-US" altLang="zh-CN" dirty="0" err="1" smtClean="0">
                <a:solidFill>
                  <a:srgbClr val="003300"/>
                </a:solidFill>
              </a:rPr>
              <a:t>i</a:t>
            </a:r>
            <a:r>
              <a:rPr kumimoji="1" lang="en-US" altLang="zh-CN" dirty="0" smtClean="0">
                <a:solidFill>
                  <a:srgbClr val="003300"/>
                </a:solidFill>
              </a:rPr>
              <a:t>];</a:t>
            </a:r>
          </a:p>
          <a:p>
            <a:pPr algn="just">
              <a:buNone/>
            </a:pPr>
            <a:r>
              <a:rPr kumimoji="1" lang="en-US" altLang="zh-CN" dirty="0" smtClean="0">
                <a:solidFill>
                  <a:srgbClr val="003300"/>
                </a:solidFill>
              </a:rPr>
              <a:t>	</a:t>
            </a:r>
            <a:r>
              <a:rPr kumimoji="1" lang="en-US" altLang="zh-CN" dirty="0" smtClean="0">
                <a:solidFill>
                  <a:srgbClr val="0000CC"/>
                </a:solidFill>
              </a:rPr>
              <a:t>return  </a:t>
            </a:r>
            <a:r>
              <a:rPr kumimoji="1" lang="en-US" altLang="zh-CN" dirty="0" err="1" smtClean="0">
                <a:solidFill>
                  <a:srgbClr val="003300"/>
                </a:solidFill>
              </a:rPr>
              <a:t>max_val</a:t>
            </a:r>
            <a:r>
              <a:rPr kumimoji="1" lang="en-US" altLang="zh-CN" dirty="0" smtClean="0">
                <a:solidFill>
                  <a:srgbClr val="003300"/>
                </a:solidFill>
              </a:rPr>
              <a:t>;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04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函数模板：通用矩阵转置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378634"/>
            <a:ext cx="8161867" cy="503486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template</a:t>
            </a:r>
            <a:r>
              <a:rPr lang="en-US" altLang="zh-CN" dirty="0" smtClean="0"/>
              <a:t> &lt;</a:t>
            </a:r>
            <a:r>
              <a:rPr lang="en-US" altLang="zh-CN" dirty="0" smtClean="0">
                <a:solidFill>
                  <a:srgbClr val="0000CC"/>
                </a:solidFill>
              </a:rPr>
              <a:t>typename</a:t>
            </a:r>
            <a:r>
              <a:rPr lang="en-US" altLang="zh-CN" dirty="0" smtClean="0"/>
              <a:t> T1, </a:t>
            </a:r>
            <a:r>
              <a:rPr lang="en-US" altLang="zh-CN" dirty="0" smtClean="0">
                <a:solidFill>
                  <a:srgbClr val="0000CC"/>
                </a:solidFill>
              </a:rPr>
              <a:t>typename</a:t>
            </a:r>
            <a:r>
              <a:rPr lang="en-US" altLang="zh-CN" dirty="0" smtClean="0"/>
              <a:t> T2&gt;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	void</a:t>
            </a:r>
            <a:r>
              <a:rPr lang="en-US" altLang="zh-CN" dirty="0" smtClean="0"/>
              <a:t> inverse(T1 *mat1,T2 *mat2,</a:t>
            </a:r>
            <a:r>
              <a:rPr lang="en-US" altLang="zh-CN" dirty="0" smtClean="0">
                <a:solidFill>
                  <a:srgbClr val="0000CC"/>
                </a:solidFill>
              </a:rPr>
              <a:t>int </a:t>
            </a:r>
            <a:r>
              <a:rPr lang="en-US" altLang="zh-CN" dirty="0" err="1" smtClean="0"/>
              <a:t>a,</a:t>
            </a:r>
            <a:r>
              <a:rPr lang="en-US" altLang="zh-CN" dirty="0" err="1" smtClean="0">
                <a:solidFill>
                  <a:srgbClr val="0000CC"/>
                </a:solidFill>
              </a:rPr>
              <a:t>int</a:t>
            </a:r>
            <a:r>
              <a:rPr lang="en-US" altLang="zh-CN" dirty="0" smtClean="0"/>
              <a:t> b){ 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CC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;	</a:t>
            </a:r>
            <a:r>
              <a:rPr lang="en-US" altLang="zh-CN" dirty="0" smtClean="0">
                <a:solidFill>
                  <a:srgbClr val="0000CC"/>
                </a:solidFill>
              </a:rPr>
              <a:t>for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b;i</a:t>
            </a:r>
            <a:r>
              <a:rPr lang="en-US" altLang="zh-CN" dirty="0" smtClean="0"/>
              <a:t>++)   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	</a:t>
            </a:r>
            <a:r>
              <a:rPr lang="pl-PL" altLang="zh-CN" dirty="0" smtClean="0">
                <a:solidFill>
                  <a:srgbClr val="0000CC"/>
                </a:solidFill>
              </a:rPr>
              <a:t>for</a:t>
            </a:r>
            <a:r>
              <a:rPr lang="pl-PL" altLang="zh-CN" dirty="0" smtClean="0"/>
              <a:t> (j=0;j&lt;a;j++)</a:t>
            </a:r>
            <a:r>
              <a:rPr lang="en-US" altLang="zh-CN" dirty="0" smtClean="0"/>
              <a:t>	</a:t>
            </a:r>
            <a:r>
              <a:rPr lang="pl-PL" altLang="zh-CN" dirty="0" smtClean="0"/>
              <a:t>mat2[j][i]=mat1[i][j];</a:t>
            </a:r>
            <a:r>
              <a:rPr lang="en-US" altLang="zh-CN" dirty="0" smtClean="0"/>
              <a:t>} </a:t>
            </a:r>
          </a:p>
          <a:p>
            <a:r>
              <a:rPr lang="en-US" altLang="zh-CN" dirty="0" smtClean="0"/>
              <a:t>int middle[6][3], int matrix1[3][6]={8,10,12,23,1,3,5,7,9,2,4,6,34,45,56,2,4,6}; </a:t>
            </a:r>
          </a:p>
          <a:p>
            <a:pPr>
              <a:buNone/>
            </a:pPr>
            <a:r>
              <a:rPr lang="en-US" altLang="zh-CN" dirty="0" smtClean="0"/>
              <a:t>	inverse(matrix1,middle,6,3);</a:t>
            </a:r>
          </a:p>
          <a:p>
            <a:endParaRPr lang="en-US" altLang="zh-CN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07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函数模板：通用矩阵转置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上例中的实参是隐式推演的，如果是显式推演的话，怎么写？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inverse&lt;int [6],int [3]&gt;(matrix1,middle,6,3);</a:t>
            </a:r>
          </a:p>
          <a:p>
            <a:r>
              <a:rPr lang="zh-CN" altLang="en-US" dirty="0" smtClean="0"/>
              <a:t>如果函数的声明改为</a:t>
            </a:r>
            <a:r>
              <a:rPr lang="en-US" altLang="zh-CN" dirty="0" smtClean="0">
                <a:solidFill>
                  <a:srgbClr val="0000CC"/>
                </a:solidFill>
              </a:rPr>
              <a:t>void</a:t>
            </a:r>
            <a:r>
              <a:rPr lang="en-US" altLang="zh-CN" dirty="0" smtClean="0"/>
              <a:t> inverse(T1 mat1,T2 mat2,</a:t>
            </a:r>
            <a:r>
              <a:rPr lang="en-US" altLang="zh-CN" dirty="0" smtClean="0">
                <a:solidFill>
                  <a:srgbClr val="0000CC"/>
                </a:solidFill>
              </a:rPr>
              <a:t>int </a:t>
            </a:r>
            <a:r>
              <a:rPr lang="en-US" altLang="zh-CN" dirty="0" err="1" smtClean="0"/>
              <a:t>a,</a:t>
            </a:r>
            <a:r>
              <a:rPr lang="en-US" altLang="zh-CN" dirty="0" err="1" smtClean="0">
                <a:solidFill>
                  <a:srgbClr val="0000CC"/>
                </a:solidFill>
              </a:rPr>
              <a:t>int</a:t>
            </a:r>
            <a:r>
              <a:rPr lang="en-US" altLang="zh-CN" dirty="0" smtClean="0"/>
              <a:t> b)</a:t>
            </a:r>
            <a:r>
              <a:rPr lang="zh-CN" altLang="en-US" dirty="0" smtClean="0"/>
              <a:t>，代码需要修改吗？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答案：不需要！但模板推演出的类型不同了。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inverse&lt;int (*)[6],int(*)[3]&gt;</a:t>
            </a:r>
          </a:p>
          <a:p>
            <a:pPr>
              <a:buNone/>
            </a:pPr>
            <a:r>
              <a:rPr lang="en-US" altLang="zh-CN" dirty="0" smtClean="0"/>
              <a:t>	(matrix1,middle,6,3);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95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函数模板的声明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请注意：与函数声明不同，函数模板的声明必须含变量名。因为两者编译过程不一样，函数模板必须先转换为模板函数。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如：</a:t>
            </a:r>
            <a:r>
              <a:rPr lang="en-US" altLang="zh-CN" dirty="0" smtClean="0"/>
              <a:t>template&lt;typename T1,typename T2&gt; void inverse(T1 *mat1, T2 *mat2, int </a:t>
            </a:r>
            <a:r>
              <a:rPr lang="en-US" altLang="zh-CN" dirty="0" err="1" smtClean="0"/>
              <a:t>a,int</a:t>
            </a:r>
            <a:r>
              <a:rPr lang="en-US" altLang="zh-CN" dirty="0" smtClean="0"/>
              <a:t> b);</a:t>
            </a:r>
          </a:p>
          <a:p>
            <a:r>
              <a:rPr lang="zh-CN" altLang="en-US" dirty="0" smtClean="0"/>
              <a:t>最后：区分函数模板和模板函数概念的区别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8849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</a:t>
            </a:r>
            <a:r>
              <a:rPr lang="zh-CN" altLang="en-US" dirty="0" smtClean="0"/>
              <a:t> 类</a:t>
            </a:r>
            <a:r>
              <a:rPr lang="zh-CN" altLang="en-US" dirty="0" smtClean="0"/>
              <a:t>模板概念的提</a:t>
            </a:r>
            <a:r>
              <a:rPr lang="zh-CN" altLang="en-US" dirty="0" smtClean="0"/>
              <a:t>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</a:rPr>
              <a:t>使用类模板使用户可以为类声明一种模式，使得类中的某些数据成员、某些成员函数的参数、某些成员函数的返回值，能取任意类型（包括基本类型的和用户自定义类型）</a:t>
            </a:r>
            <a:endParaRPr lang="zh-CN" altLang="en-US" dirty="0" smtClean="0"/>
          </a:p>
          <a:p>
            <a:r>
              <a:rPr lang="zh-CN" altLang="en-US" dirty="0" smtClean="0"/>
              <a:t>常用于建立通用的容器类，</a:t>
            </a:r>
            <a:r>
              <a:rPr lang="zh-CN" altLang="en-US" dirty="0" smtClean="0">
                <a:solidFill>
                  <a:srgbClr val="0000FF"/>
                </a:solidFill>
              </a:rPr>
              <a:t>如线性表（数组、链表、栈和队列）</a:t>
            </a:r>
            <a:r>
              <a:rPr lang="zh-CN" altLang="en-US" dirty="0" smtClean="0"/>
              <a:t>、二叉树和图等，对于所有的包容器来说，其维护方式是相同的。</a:t>
            </a:r>
            <a:endParaRPr lang="en-US" altLang="zh-CN" dirty="0" smtClean="0"/>
          </a:p>
          <a:p>
            <a:r>
              <a:rPr lang="zh-CN" altLang="en-US" dirty="0" smtClean="0"/>
              <a:t>以类模板和运算符重载相结合的数据结构以及算法描述，是本书下半部分的核心。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7878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类模板的设计示例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392702"/>
            <a:ext cx="7704667" cy="502079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template &lt; typename T&gt;</a:t>
            </a:r>
          </a:p>
          <a:p>
            <a:pPr>
              <a:buNone/>
            </a:pPr>
            <a:r>
              <a:rPr lang="en-US" altLang="zh-CN" dirty="0" smtClean="0"/>
              <a:t>	class Complex</a:t>
            </a:r>
          </a:p>
          <a:p>
            <a:pPr>
              <a:buNone/>
            </a:pPr>
            <a:r>
              <a:rPr lang="en-US" altLang="zh-CN" dirty="0" smtClean="0"/>
              <a:t>	{</a:t>
            </a:r>
          </a:p>
          <a:p>
            <a:pPr>
              <a:buNone/>
            </a:pPr>
            <a:r>
              <a:rPr lang="en-US" altLang="zh-CN" dirty="0" smtClean="0"/>
              <a:t>			T real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imag;</a:t>
            </a:r>
          </a:p>
          <a:p>
            <a:pPr>
              <a:buNone/>
            </a:pPr>
            <a:r>
              <a:rPr lang="en-US" altLang="zh-CN" dirty="0" smtClean="0"/>
              <a:t>			public:</a:t>
            </a:r>
          </a:p>
          <a:p>
            <a:pPr>
              <a:buNone/>
            </a:pPr>
            <a:r>
              <a:rPr lang="en-US" altLang="zh-CN" dirty="0" smtClean="0"/>
              <a:t>			Complex(T x=0, T y=0);</a:t>
            </a:r>
          </a:p>
          <a:p>
            <a:pPr>
              <a:buNone/>
            </a:pPr>
            <a:r>
              <a:rPr lang="en-US" altLang="zh-CN" dirty="0" smtClean="0"/>
              <a:t>			Complex Add(const Complex x); ……</a:t>
            </a:r>
          </a:p>
          <a:p>
            <a:pPr>
              <a:buNone/>
            </a:pPr>
            <a:r>
              <a:rPr lang="en-US" altLang="zh-CN" dirty="0" smtClean="0"/>
              <a:t>	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678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类模板的参数说明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模板参数有两种：模板类型参数和模板非类型参数。</a:t>
            </a:r>
          </a:p>
          <a:p>
            <a:r>
              <a:rPr lang="zh-CN" altLang="en-US" dirty="0" smtClean="0"/>
              <a:t>模板非类型参数由一个普通的参数声明构成。表示该参数名代表了一个潜在的</a:t>
            </a:r>
            <a:r>
              <a:rPr lang="zh-CN" altLang="en-US" dirty="0" smtClean="0">
                <a:solidFill>
                  <a:srgbClr val="FF0000"/>
                </a:solidFill>
              </a:rPr>
              <a:t>常量</a:t>
            </a:r>
            <a:r>
              <a:rPr lang="zh-CN" altLang="en-US" dirty="0" smtClean="0"/>
              <a:t>，企图修改这种参数的值是一个错误。</a:t>
            </a:r>
          </a:p>
          <a:p>
            <a:pPr>
              <a:buNone/>
            </a:pPr>
            <a:r>
              <a:rPr lang="en-US" altLang="zh-CN" dirty="0" smtClean="0"/>
              <a:t>	template&lt; typename T,int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&gt;class array{</a:t>
            </a:r>
          </a:p>
          <a:p>
            <a:pPr>
              <a:buNone/>
            </a:pPr>
            <a:r>
              <a:rPr lang="en-US" altLang="zh-CN" dirty="0" smtClean="0"/>
              <a:t>		T vector[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pPr>
              <a:buNone/>
            </a:pPr>
            <a:r>
              <a:rPr lang="en-US" altLang="zh-CN" dirty="0" smtClean="0"/>
              <a:t>		int size;</a:t>
            </a:r>
          </a:p>
          <a:p>
            <a:pPr>
              <a:buNone/>
            </a:pPr>
            <a:r>
              <a:rPr lang="en-US" altLang="zh-CN" dirty="0" smtClean="0"/>
              <a:t>		……}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954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类模板的声明与实现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如果在类模板外定义成员函数，则该成员函数必须是一个</a:t>
            </a:r>
            <a:r>
              <a:rPr lang="zh-CN" altLang="en-US" dirty="0" smtClean="0">
                <a:solidFill>
                  <a:srgbClr val="FF0000"/>
                </a:solidFill>
              </a:rPr>
              <a:t>函数模板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在成员函数模板定义中，必须在指定类域的类型名后添加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模板参数名表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中成员。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zh-CN" altLang="en-US" dirty="0" smtClean="0"/>
              <a:t>模板参数名表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的成员与模板的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模板参数表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中的类型参数名相同，但不加 </a:t>
            </a:r>
            <a:r>
              <a:rPr lang="en-US" altLang="zh-CN" dirty="0" smtClean="0"/>
              <a:t>typename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706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类模板函数的实现示例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template &lt;class T&gt;  //</a:t>
            </a:r>
            <a:r>
              <a:rPr lang="zh-CN" altLang="en-US" dirty="0" smtClean="0"/>
              <a:t>类模板函数的定义</a:t>
            </a:r>
            <a:r>
              <a:rPr lang="en-US" altLang="zh-CN" dirty="0" smtClean="0"/>
              <a:t>Complex&lt;T&gt; ::Add(const Complex&lt;T&gt; x)</a:t>
            </a:r>
          </a:p>
          <a:p>
            <a:pPr>
              <a:buNone/>
            </a:pPr>
            <a:r>
              <a:rPr lang="en-US" altLang="zh-CN" dirty="0" smtClean="0"/>
              <a:t>	{</a:t>
            </a:r>
          </a:p>
          <a:p>
            <a:pPr>
              <a:buNone/>
            </a:pPr>
            <a:r>
              <a:rPr lang="en-US" altLang="zh-CN" dirty="0" smtClean="0"/>
              <a:t>		return Complex&lt;T&gt;(</a:t>
            </a:r>
            <a:r>
              <a:rPr lang="en-US" altLang="zh-CN" dirty="0" err="1" smtClean="0"/>
              <a:t>real+x.real</a:t>
            </a:r>
            <a:r>
              <a:rPr lang="en-US" altLang="zh-CN" dirty="0" smtClean="0"/>
              <a:t>, 	</a:t>
            </a:r>
            <a:r>
              <a:rPr lang="en-US" altLang="zh-CN" dirty="0" err="1" smtClean="0"/>
              <a:t>imag+x.imag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  <a:p>
            <a:pPr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0833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982133" y="1676401"/>
          <a:ext cx="7704667" cy="4246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4158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总结：类模板的定义语法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kumimoji="1" lang="zh-CN" altLang="en-US" dirty="0" smtClean="0">
                <a:solidFill>
                  <a:srgbClr val="008000"/>
                </a:solidFill>
              </a:rPr>
              <a:t>类模板定义：</a:t>
            </a:r>
          </a:p>
          <a:p>
            <a:pPr algn="just">
              <a:buNone/>
            </a:pPr>
            <a:r>
              <a:rPr kumimoji="1" lang="en-US" altLang="zh-CN" dirty="0" smtClean="0">
                <a:solidFill>
                  <a:srgbClr val="0000CC"/>
                </a:solidFill>
              </a:rPr>
              <a:t>	template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模板参数表</a:t>
            </a:r>
            <a:r>
              <a:rPr kumimoji="1" lang="en-US" altLang="zh-CN" dirty="0" smtClean="0"/>
              <a:t>&gt;</a:t>
            </a:r>
            <a:r>
              <a:rPr kumimoji="1" lang="en-US" altLang="zh-CN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dirty="0" smtClean="0">
                <a:solidFill>
                  <a:srgbClr val="0000CC"/>
                </a:solidFill>
              </a:rPr>
              <a:t>class </a:t>
            </a:r>
            <a:r>
              <a:rPr kumimoji="1" lang="zh-CN" altLang="en-US" dirty="0" smtClean="0"/>
              <a:t>类名</a:t>
            </a:r>
            <a:r>
              <a:rPr kumimoji="1" lang="en-US" altLang="zh-CN" dirty="0" smtClean="0"/>
              <a:t>{……</a:t>
            </a:r>
            <a:r>
              <a:rPr kumimoji="1" lang="en-US" altLang="zh-CN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dirty="0" smtClean="0">
                <a:solidFill>
                  <a:srgbClr val="336600"/>
                </a:solidFill>
              </a:rPr>
              <a:t>//</a:t>
            </a:r>
            <a:r>
              <a:rPr kumimoji="1" lang="zh-CN" altLang="en-US" dirty="0" smtClean="0">
                <a:solidFill>
                  <a:srgbClr val="336600"/>
                </a:solidFill>
              </a:rPr>
              <a:t>类定义体</a:t>
            </a:r>
          </a:p>
          <a:p>
            <a:pPr algn="just">
              <a:buNone/>
            </a:pPr>
            <a:r>
              <a:rPr kumimoji="1" lang="en-US" altLang="zh-CN" dirty="0" smtClean="0"/>
              <a:t>	};</a:t>
            </a:r>
            <a:r>
              <a:rPr kumimoji="1" lang="en-US" altLang="zh-CN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dirty="0" smtClean="0">
                <a:solidFill>
                  <a:srgbClr val="336600"/>
                </a:solidFill>
              </a:rPr>
              <a:t>//</a:t>
            </a:r>
            <a:r>
              <a:rPr kumimoji="1" lang="zh-CN" altLang="en-US" dirty="0" smtClean="0">
                <a:solidFill>
                  <a:srgbClr val="336600"/>
                </a:solidFill>
              </a:rPr>
              <a:t>再次指出分号不可少</a:t>
            </a:r>
          </a:p>
          <a:p>
            <a:pPr algn="just"/>
            <a:r>
              <a:rPr kumimoji="1" lang="en-US" altLang="zh-CN" dirty="0" smtClean="0">
                <a:solidFill>
                  <a:srgbClr val="0000CC"/>
                </a:solidFill>
              </a:rPr>
              <a:t>template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模板参数表</a:t>
            </a:r>
            <a:r>
              <a:rPr kumimoji="1" lang="en-US" altLang="zh-CN" dirty="0" smtClean="0"/>
              <a:t>&gt; </a:t>
            </a:r>
            <a:r>
              <a:rPr kumimoji="1" lang="zh-CN" altLang="en-US" dirty="0" smtClean="0"/>
              <a:t>返回类型 类名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>
                <a:solidFill>
                  <a:schemeClr val="tx2"/>
                </a:solidFill>
              </a:rPr>
              <a:t>模板参数名表</a:t>
            </a:r>
            <a:r>
              <a:rPr kumimoji="1" lang="en-US" altLang="zh-CN" dirty="0" smtClean="0"/>
              <a:t>&gt;::</a:t>
            </a:r>
            <a:r>
              <a:rPr kumimoji="1" lang="zh-CN" altLang="en-US" dirty="0" smtClean="0"/>
              <a:t>成员函数名</a:t>
            </a:r>
            <a:r>
              <a:rPr kumimoji="1" lang="en-US" altLang="zh-CN" dirty="0" smtClean="0"/>
              <a:t>n(</a:t>
            </a:r>
            <a:r>
              <a:rPr kumimoji="1" lang="zh-CN" altLang="en-US" dirty="0" smtClean="0"/>
              <a:t>形参表</a:t>
            </a:r>
            <a:r>
              <a:rPr kumimoji="1" lang="en-US" altLang="zh-CN" dirty="0" smtClean="0"/>
              <a:t>)</a:t>
            </a:r>
          </a:p>
          <a:p>
            <a:pPr algn="just">
              <a:buNone/>
            </a:pPr>
            <a:r>
              <a:rPr kumimoji="1" lang="en-US" altLang="zh-CN" dirty="0" smtClean="0"/>
              <a:t>	 { ……</a:t>
            </a:r>
            <a:r>
              <a:rPr kumimoji="1" lang="zh-CN" altLang="en-US" dirty="0" smtClean="0"/>
              <a:t>；</a:t>
            </a:r>
            <a:r>
              <a:rPr kumimoji="1" lang="en-US" altLang="zh-CN" dirty="0" smtClean="0">
                <a:solidFill>
                  <a:srgbClr val="336600"/>
                </a:solidFill>
              </a:rPr>
              <a:t>//</a:t>
            </a:r>
            <a:r>
              <a:rPr kumimoji="1" lang="zh-CN" altLang="en-US" dirty="0" smtClean="0">
                <a:solidFill>
                  <a:srgbClr val="336600"/>
                </a:solidFill>
              </a:rPr>
              <a:t>成员函数定义体 </a:t>
            </a:r>
            <a:r>
              <a:rPr kumimoji="1" lang="en-US" altLang="zh-CN" sz="2800" dirty="0" smtClean="0"/>
              <a:t>}</a:t>
            </a:r>
          </a:p>
          <a:p>
            <a:pPr algn="just">
              <a:buNone/>
            </a:pP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40730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类模板的实例化过程</a:t>
            </a:r>
            <a:endParaRPr lang="zh-CN" altLang="en-US" dirty="0"/>
          </a:p>
        </p:txBody>
      </p:sp>
      <p:grpSp>
        <p:nvGrpSpPr>
          <p:cNvPr id="4" name="Group 4"/>
          <p:cNvGrpSpPr>
            <a:grpSpLocks noGrp="1"/>
          </p:cNvGrpSpPr>
          <p:nvPr/>
        </p:nvGrpSpPr>
        <p:grpSpPr bwMode="auto">
          <a:xfrm>
            <a:off x="982663" y="1676400"/>
            <a:ext cx="6487694" cy="4737100"/>
            <a:chOff x="552" y="1113"/>
            <a:chExt cx="3648" cy="228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771" y="1113"/>
              <a:ext cx="773" cy="274"/>
            </a:xfrm>
            <a:prstGeom prst="rect">
              <a:avLst/>
            </a:prstGeom>
            <a:solidFill>
              <a:srgbClr val="DCFDCB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DCFDCB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kumimoji="1" lang="zh-CN" altLang="en-US" sz="2400" dirty="0">
                  <a:latin typeface="+mj-ea"/>
                  <a:ea typeface="+mj-ea"/>
                </a:rPr>
                <a:t>模板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648" y="1633"/>
              <a:ext cx="912" cy="275"/>
            </a:xfrm>
            <a:prstGeom prst="rect">
              <a:avLst/>
            </a:prstGeom>
            <a:solidFill>
              <a:srgbClr val="DCFDCB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DCFDCB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kumimoji="1" lang="zh-CN" altLang="en-US" sz="2400" dirty="0">
                  <a:latin typeface="+mj-ea"/>
                  <a:ea typeface="+mj-ea"/>
                </a:rPr>
                <a:t>函数模板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808" y="1633"/>
              <a:ext cx="864" cy="275"/>
            </a:xfrm>
            <a:prstGeom prst="rect">
              <a:avLst/>
            </a:prstGeom>
            <a:solidFill>
              <a:srgbClr val="DCFDCB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DCFDCB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kumimoji="1" lang="zh-CN" altLang="en-US" sz="2400" dirty="0">
                  <a:latin typeface="+mj-ea"/>
                  <a:ea typeface="+mj-ea"/>
                </a:rPr>
                <a:t>类模板</a:t>
              </a:r>
            </a:p>
          </p:txBody>
        </p: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552" y="2247"/>
              <a:ext cx="1104" cy="365"/>
              <a:chOff x="1392" y="1632"/>
              <a:chExt cx="960" cy="384"/>
            </a:xfrm>
          </p:grpSpPr>
          <p:sp>
            <p:nvSpPr>
              <p:cNvPr id="36" name="Rectangle 9"/>
              <p:cNvSpPr>
                <a:spLocks noChangeArrowheads="1"/>
              </p:cNvSpPr>
              <p:nvPr/>
            </p:nvSpPr>
            <p:spPr bwMode="auto">
              <a:xfrm>
                <a:off x="1488" y="1632"/>
                <a:ext cx="864" cy="288"/>
              </a:xfrm>
              <a:prstGeom prst="rect">
                <a:avLst/>
              </a:prstGeom>
              <a:solidFill>
                <a:srgbClr val="DCFDCB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DCFDCB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endParaRPr kumimoji="1" lang="zh-CN" altLang="zh-CN" sz="2400">
                  <a:latin typeface="Tahoma" pitchFamily="34" charset="0"/>
                  <a:ea typeface="楷体_GB2312" pitchFamily="49" charset="-122"/>
                </a:endParaRPr>
              </a:p>
            </p:txBody>
          </p:sp>
          <p:sp>
            <p:nvSpPr>
              <p:cNvPr id="37" name="Rectangle 10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864" cy="288"/>
              </a:xfrm>
              <a:prstGeom prst="rect">
                <a:avLst/>
              </a:prstGeom>
              <a:solidFill>
                <a:srgbClr val="DCFDCB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DCFDCB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endParaRPr kumimoji="1" lang="zh-CN" altLang="zh-CN" sz="2400">
                  <a:latin typeface="Tahoma" pitchFamily="34" charset="0"/>
                  <a:ea typeface="楷体_GB2312" pitchFamily="49" charset="-122"/>
                </a:endParaRPr>
              </a:p>
            </p:txBody>
          </p:sp>
          <p:sp>
            <p:nvSpPr>
              <p:cNvPr id="38" name="Rectangle 11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864" cy="288"/>
              </a:xfrm>
              <a:prstGeom prst="rect">
                <a:avLst/>
              </a:prstGeom>
              <a:solidFill>
                <a:srgbClr val="DCFDCB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DCFDCB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kumimoji="1" lang="zh-CN" altLang="en-US" sz="2400" dirty="0">
                    <a:latin typeface="+mj-ea"/>
                    <a:ea typeface="+mj-ea"/>
                  </a:rPr>
                  <a:t>模板函数</a:t>
                </a:r>
              </a:p>
            </p:txBody>
          </p:sp>
        </p:grp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2664" y="2247"/>
              <a:ext cx="1056" cy="365"/>
              <a:chOff x="1392" y="1632"/>
              <a:chExt cx="960" cy="384"/>
            </a:xfrm>
          </p:grpSpPr>
          <p:sp>
            <p:nvSpPr>
              <p:cNvPr id="33" name="Rectangle 13"/>
              <p:cNvSpPr>
                <a:spLocks noChangeArrowheads="1"/>
              </p:cNvSpPr>
              <p:nvPr/>
            </p:nvSpPr>
            <p:spPr bwMode="auto">
              <a:xfrm>
                <a:off x="1488" y="1632"/>
                <a:ext cx="864" cy="288"/>
              </a:xfrm>
              <a:prstGeom prst="rect">
                <a:avLst/>
              </a:prstGeom>
              <a:solidFill>
                <a:srgbClr val="DCFDCB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DCFDCB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endParaRPr kumimoji="1" lang="zh-CN" altLang="zh-CN" sz="2400">
                  <a:latin typeface="Tahoma" pitchFamily="34" charset="0"/>
                  <a:ea typeface="楷体_GB2312" pitchFamily="49" charset="-122"/>
                </a:endParaRPr>
              </a:p>
            </p:txBody>
          </p:sp>
          <p:sp>
            <p:nvSpPr>
              <p:cNvPr id="34" name="Rectangle 14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864" cy="288"/>
              </a:xfrm>
              <a:prstGeom prst="rect">
                <a:avLst/>
              </a:prstGeom>
              <a:solidFill>
                <a:srgbClr val="DCFDCB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DCFDCB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endParaRPr kumimoji="1" lang="zh-CN" altLang="zh-CN" sz="2400">
                  <a:latin typeface="Tahoma" pitchFamily="34" charset="0"/>
                  <a:ea typeface="楷体_GB2312" pitchFamily="49" charset="-122"/>
                </a:endParaRPr>
              </a:p>
            </p:txBody>
          </p:sp>
          <p:sp>
            <p:nvSpPr>
              <p:cNvPr id="35" name="Rectangle 15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864" cy="288"/>
              </a:xfrm>
              <a:prstGeom prst="rect">
                <a:avLst/>
              </a:prstGeom>
              <a:solidFill>
                <a:srgbClr val="DCFDCB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DCFDCB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kumimoji="1" lang="zh-CN" altLang="en-US" sz="2400" dirty="0">
                    <a:latin typeface="+mj-ea"/>
                    <a:ea typeface="+mj-ea"/>
                  </a:rPr>
                  <a:t>模板类</a:t>
                </a: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1495" y="3031"/>
              <a:ext cx="718" cy="366"/>
              <a:chOff x="1392" y="1632"/>
              <a:chExt cx="960" cy="384"/>
            </a:xfrm>
          </p:grpSpPr>
          <p:sp>
            <p:nvSpPr>
              <p:cNvPr id="30" name="Rectangle 17"/>
              <p:cNvSpPr>
                <a:spLocks noChangeArrowheads="1"/>
              </p:cNvSpPr>
              <p:nvPr/>
            </p:nvSpPr>
            <p:spPr bwMode="auto">
              <a:xfrm>
                <a:off x="1488" y="1632"/>
                <a:ext cx="864" cy="288"/>
              </a:xfrm>
              <a:prstGeom prst="rect">
                <a:avLst/>
              </a:prstGeom>
              <a:solidFill>
                <a:srgbClr val="DCFDCB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DCFDCB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endParaRPr kumimoji="1" lang="zh-CN" altLang="zh-CN" sz="2400">
                  <a:latin typeface="Tahoma" pitchFamily="34" charset="0"/>
                  <a:ea typeface="楷体_GB2312" pitchFamily="49" charset="-122"/>
                </a:endParaRPr>
              </a:p>
            </p:txBody>
          </p:sp>
          <p:sp>
            <p:nvSpPr>
              <p:cNvPr id="31" name="Rectangle 18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864" cy="288"/>
              </a:xfrm>
              <a:prstGeom prst="rect">
                <a:avLst/>
              </a:prstGeom>
              <a:solidFill>
                <a:srgbClr val="DCFDCB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DCFDCB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endParaRPr kumimoji="1" lang="zh-CN" altLang="zh-CN" sz="2400">
                  <a:latin typeface="Tahoma" pitchFamily="34" charset="0"/>
                  <a:ea typeface="楷体_GB2312" pitchFamily="49" charset="-122"/>
                </a:endParaRPr>
              </a:p>
            </p:txBody>
          </p:sp>
          <p:sp>
            <p:nvSpPr>
              <p:cNvPr id="32" name="Rectangle 19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864" cy="288"/>
              </a:xfrm>
              <a:prstGeom prst="rect">
                <a:avLst/>
              </a:prstGeom>
              <a:solidFill>
                <a:srgbClr val="DCFDCB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DCFDCB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kumimoji="1" lang="zh-CN" altLang="en-US" sz="2400" dirty="0">
                    <a:latin typeface="+mj-ea"/>
                    <a:ea typeface="+mj-ea"/>
                  </a:rPr>
                  <a:t>对象</a:t>
                </a:r>
              </a:p>
            </p:txBody>
          </p:sp>
        </p:grpSp>
        <p:grpSp>
          <p:nvGrpSpPr>
            <p:cNvPr id="11" name="Group 20"/>
            <p:cNvGrpSpPr>
              <a:grpSpLocks/>
            </p:cNvGrpSpPr>
            <p:nvPr/>
          </p:nvGrpSpPr>
          <p:grpSpPr bwMode="auto">
            <a:xfrm>
              <a:off x="2472" y="3031"/>
              <a:ext cx="742" cy="366"/>
              <a:chOff x="1392" y="1632"/>
              <a:chExt cx="960" cy="384"/>
            </a:xfrm>
          </p:grpSpPr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1488" y="1632"/>
                <a:ext cx="864" cy="288"/>
              </a:xfrm>
              <a:prstGeom prst="rect">
                <a:avLst/>
              </a:prstGeom>
              <a:solidFill>
                <a:srgbClr val="DCFDCB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DCFDCB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endParaRPr kumimoji="1" lang="zh-CN" altLang="zh-CN" sz="2400">
                  <a:latin typeface="Tahoma" pitchFamily="34" charset="0"/>
                  <a:ea typeface="楷体_GB2312" pitchFamily="49" charset="-122"/>
                </a:endParaRPr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864" cy="288"/>
              </a:xfrm>
              <a:prstGeom prst="rect">
                <a:avLst/>
              </a:prstGeom>
              <a:solidFill>
                <a:srgbClr val="DCFDCB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DCFDCB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endParaRPr kumimoji="1" lang="zh-CN" altLang="zh-CN" sz="2400">
                  <a:latin typeface="Tahoma" pitchFamily="34" charset="0"/>
                  <a:ea typeface="楷体_GB2312" pitchFamily="49" charset="-122"/>
                </a:endParaRPr>
              </a:p>
            </p:txBody>
          </p:sp>
          <p:sp>
            <p:nvSpPr>
              <p:cNvPr id="29" name="Rectangle 23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864" cy="288"/>
              </a:xfrm>
              <a:prstGeom prst="rect">
                <a:avLst/>
              </a:prstGeom>
              <a:solidFill>
                <a:srgbClr val="DCFDCB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DCFDCB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kumimoji="1" lang="zh-CN" altLang="en-US" sz="2400" dirty="0">
                    <a:latin typeface="+mj-ea"/>
                    <a:ea typeface="+mj-ea"/>
                  </a:rPr>
                  <a:t>对象</a:t>
                </a:r>
              </a:p>
            </p:txBody>
          </p:sp>
        </p:grpSp>
        <p:grpSp>
          <p:nvGrpSpPr>
            <p:cNvPr id="12" name="Group 24"/>
            <p:cNvGrpSpPr>
              <a:grpSpLocks/>
            </p:cNvGrpSpPr>
            <p:nvPr/>
          </p:nvGrpSpPr>
          <p:grpSpPr bwMode="auto">
            <a:xfrm>
              <a:off x="3482" y="3031"/>
              <a:ext cx="718" cy="366"/>
              <a:chOff x="1392" y="1632"/>
              <a:chExt cx="960" cy="384"/>
            </a:xfrm>
          </p:grpSpPr>
          <p:sp>
            <p:nvSpPr>
              <p:cNvPr id="24" name="Rectangle 25"/>
              <p:cNvSpPr>
                <a:spLocks noChangeArrowheads="1"/>
              </p:cNvSpPr>
              <p:nvPr/>
            </p:nvSpPr>
            <p:spPr bwMode="auto">
              <a:xfrm>
                <a:off x="1488" y="1632"/>
                <a:ext cx="864" cy="288"/>
              </a:xfrm>
              <a:prstGeom prst="rect">
                <a:avLst/>
              </a:prstGeom>
              <a:solidFill>
                <a:srgbClr val="DCFDCB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DCFDCB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endParaRPr kumimoji="1" lang="zh-CN" altLang="zh-CN" sz="2400">
                  <a:latin typeface="Tahoma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864" cy="288"/>
              </a:xfrm>
              <a:prstGeom prst="rect">
                <a:avLst/>
              </a:prstGeom>
              <a:solidFill>
                <a:srgbClr val="DCFDCB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DCFDCB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endParaRPr kumimoji="1" lang="zh-CN" altLang="zh-CN" sz="2400">
                  <a:latin typeface="Tahoma" pitchFamily="34" charset="0"/>
                  <a:ea typeface="楷体_GB2312" pitchFamily="49" charset="-122"/>
                </a:endParaRP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864" cy="288"/>
              </a:xfrm>
              <a:prstGeom prst="rect">
                <a:avLst/>
              </a:prstGeom>
              <a:solidFill>
                <a:srgbClr val="DCFDCB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DCFDCB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kumimoji="1" lang="zh-CN" altLang="en-US" sz="2400" dirty="0">
                    <a:latin typeface="+mj-ea"/>
                    <a:ea typeface="+mj-ea"/>
                  </a:rPr>
                  <a:t>对象</a:t>
                </a:r>
              </a:p>
            </p:txBody>
          </p:sp>
        </p:grpSp>
        <p:cxnSp>
          <p:nvCxnSpPr>
            <p:cNvPr id="13" name="AutoShape 28"/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 rot="5400000">
              <a:off x="1508" y="983"/>
              <a:ext cx="246" cy="1054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4" name="AutoShape 29"/>
            <p:cNvCxnSpPr>
              <a:cxnSpLocks noChangeShapeType="1"/>
              <a:stCxn id="5" idx="2"/>
              <a:endCxn id="7" idx="0"/>
            </p:cNvCxnSpPr>
            <p:nvPr/>
          </p:nvCxnSpPr>
          <p:spPr bwMode="auto">
            <a:xfrm rot="16200000" flipH="1">
              <a:off x="2576" y="969"/>
              <a:ext cx="246" cy="1082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5" name="AutoShape 30"/>
            <p:cNvCxnSpPr>
              <a:cxnSpLocks noChangeShapeType="1"/>
              <a:stCxn id="6" idx="2"/>
              <a:endCxn id="37" idx="0"/>
            </p:cNvCxnSpPr>
            <p:nvPr/>
          </p:nvCxnSpPr>
          <p:spPr bwMode="auto">
            <a:xfrm rot="5400000">
              <a:off x="911" y="2101"/>
              <a:ext cx="385" cy="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6" name="AutoShape 31"/>
            <p:cNvCxnSpPr>
              <a:cxnSpLocks noChangeShapeType="1"/>
              <a:stCxn id="35" idx="2"/>
              <a:endCxn id="30" idx="0"/>
            </p:cNvCxnSpPr>
            <p:nvPr/>
          </p:nvCxnSpPr>
          <p:spPr bwMode="auto">
            <a:xfrm rot="5400000">
              <a:off x="2305" y="2197"/>
              <a:ext cx="419" cy="1249"/>
            </a:xfrm>
            <a:prstGeom prst="bentConnector3">
              <a:avLst>
                <a:gd name="adj1" fmla="val 49880"/>
              </a:avLst>
            </a:prstGeom>
            <a:noFill/>
            <a:ln w="127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7" name="AutoShape 32"/>
            <p:cNvCxnSpPr>
              <a:cxnSpLocks noChangeShapeType="1"/>
              <a:stCxn id="35" idx="2"/>
              <a:endCxn id="27" idx="0"/>
            </p:cNvCxnSpPr>
            <p:nvPr/>
          </p:nvCxnSpPr>
          <p:spPr bwMode="auto">
            <a:xfrm rot="5400000">
              <a:off x="2800" y="2692"/>
              <a:ext cx="419" cy="259"/>
            </a:xfrm>
            <a:prstGeom prst="bentConnector3">
              <a:avLst>
                <a:gd name="adj1" fmla="val 49880"/>
              </a:avLst>
            </a:prstGeom>
            <a:noFill/>
            <a:ln w="127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8" name="AutoShape 33"/>
            <p:cNvCxnSpPr>
              <a:cxnSpLocks noChangeShapeType="1"/>
              <a:stCxn id="35" idx="2"/>
              <a:endCxn id="24" idx="0"/>
            </p:cNvCxnSpPr>
            <p:nvPr/>
          </p:nvCxnSpPr>
          <p:spPr bwMode="auto">
            <a:xfrm rot="16200000" flipH="1">
              <a:off x="3298" y="2453"/>
              <a:ext cx="419" cy="738"/>
            </a:xfrm>
            <a:prstGeom prst="bentConnector3">
              <a:avLst>
                <a:gd name="adj1" fmla="val 49880"/>
              </a:avLst>
            </a:prstGeom>
            <a:noFill/>
            <a:ln w="127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9" name="Text Box 34"/>
            <p:cNvSpPr txBox="1">
              <a:spLocks noChangeArrowheads="1"/>
            </p:cNvSpPr>
            <p:nvPr/>
          </p:nvSpPr>
          <p:spPr bwMode="auto">
            <a:xfrm>
              <a:off x="1601" y="1908"/>
              <a:ext cx="1056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200" dirty="0">
                  <a:latin typeface="+mj-ea"/>
                  <a:ea typeface="+mj-ea"/>
                </a:rPr>
                <a:t>参数实例化</a:t>
              </a:r>
            </a:p>
          </p:txBody>
        </p:sp>
        <p:sp>
          <p:nvSpPr>
            <p:cNvPr id="20" name="Line 35"/>
            <p:cNvSpPr>
              <a:spLocks noChangeShapeType="1"/>
            </p:cNvSpPr>
            <p:nvPr/>
          </p:nvSpPr>
          <p:spPr bwMode="auto">
            <a:xfrm>
              <a:off x="1170" y="2056"/>
              <a:ext cx="4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37"/>
            <p:cNvSpPr>
              <a:spLocks noChangeShapeType="1"/>
            </p:cNvSpPr>
            <p:nvPr/>
          </p:nvSpPr>
          <p:spPr bwMode="auto">
            <a:xfrm>
              <a:off x="3288" y="2055"/>
              <a:ext cx="57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38"/>
            <p:cNvSpPr>
              <a:spLocks noChangeShapeType="1"/>
            </p:cNvSpPr>
            <p:nvPr/>
          </p:nvSpPr>
          <p:spPr bwMode="auto">
            <a:xfrm>
              <a:off x="3214" y="1908"/>
              <a:ext cx="0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6770773" y="3365117"/>
            <a:ext cx="187801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dirty="0">
                <a:latin typeface="+mj-ea"/>
                <a:ea typeface="+mj-ea"/>
              </a:rPr>
              <a:t>参数实例化</a:t>
            </a:r>
          </a:p>
        </p:txBody>
      </p:sp>
    </p:spTree>
    <p:extLst>
      <p:ext uri="{BB962C8B-B14F-4D97-AF65-F5344CB8AC3E}">
        <p14:creationId xmlns:p14="http://schemas.microsoft.com/office/powerpoint/2010/main" val="1458715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类模板的实例化示例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 smtClean="0"/>
              <a:t>模板形参实例化：在外部程序中，用</a:t>
            </a:r>
            <a:r>
              <a:rPr lang="zh-CN" altLang="en-US" sz="2600" dirty="0" smtClean="0">
                <a:solidFill>
                  <a:srgbClr val="FF0000"/>
                </a:solidFill>
              </a:rPr>
              <a:t>显式</a:t>
            </a:r>
            <a:r>
              <a:rPr lang="zh-CN" altLang="en-US" sz="2600" dirty="0" smtClean="0"/>
              <a:t>方法给类模板传递实例化参数，生成模板类</a:t>
            </a:r>
          </a:p>
          <a:p>
            <a:r>
              <a:rPr lang="zh-CN" altLang="en-US" sz="2600" dirty="0" smtClean="0"/>
              <a:t>类实例化：使用模板类定义最终对象</a:t>
            </a:r>
            <a:endParaRPr lang="en-US" altLang="zh-CN" sz="2600" dirty="0" smtClean="0"/>
          </a:p>
          <a:p>
            <a:r>
              <a:rPr lang="en-US" altLang="zh-CN" sz="2600" dirty="0" smtClean="0"/>
              <a:t>//</a:t>
            </a:r>
            <a:r>
              <a:rPr lang="zh-CN" altLang="en-US" sz="2600" dirty="0" smtClean="0"/>
              <a:t>使用复数类模板生成</a:t>
            </a:r>
            <a:r>
              <a:rPr lang="en-US" altLang="zh-CN" sz="2600" dirty="0" smtClean="0"/>
              <a:t>int</a:t>
            </a:r>
            <a:r>
              <a:rPr lang="zh-CN" altLang="en-US" sz="2600" dirty="0" smtClean="0"/>
              <a:t>复数类并创建对象：</a:t>
            </a:r>
          </a:p>
          <a:p>
            <a:pPr>
              <a:buNone/>
            </a:pPr>
            <a:r>
              <a:rPr lang="en-US" altLang="zh-CN" sz="2600" dirty="0" smtClean="0"/>
              <a:t>	Complex&lt;int&gt;  a(2,4), b(1,5), c=</a:t>
            </a:r>
            <a:r>
              <a:rPr lang="en-US" altLang="zh-CN" sz="2600" dirty="0" err="1" smtClean="0"/>
              <a:t>a+b</a:t>
            </a:r>
            <a:r>
              <a:rPr lang="en-US" altLang="zh-CN" sz="2600" dirty="0" smtClean="0"/>
              <a:t>;</a:t>
            </a:r>
          </a:p>
          <a:p>
            <a:pPr>
              <a:buNone/>
            </a:pPr>
            <a:r>
              <a:rPr lang="en-US" altLang="zh-CN" sz="2600" dirty="0" smtClean="0"/>
              <a:t>		//</a:t>
            </a:r>
            <a:r>
              <a:rPr lang="zh-CN" altLang="en-US" sz="2600" dirty="0" smtClean="0"/>
              <a:t>使用复数类模板生成</a:t>
            </a:r>
            <a:r>
              <a:rPr lang="en-US" altLang="zh-CN" sz="2600" dirty="0" smtClean="0"/>
              <a:t>float</a:t>
            </a:r>
            <a:r>
              <a:rPr lang="zh-CN" altLang="en-US" sz="2600" dirty="0" smtClean="0"/>
              <a:t>复数类并创建对象：</a:t>
            </a:r>
          </a:p>
          <a:p>
            <a:pPr>
              <a:buNone/>
            </a:pPr>
            <a:r>
              <a:rPr lang="en-US" altLang="zh-CN" sz="2600" dirty="0" smtClean="0"/>
              <a:t>	Complex&lt;float&gt;  a(2.1,4.3), b(1.2,5.3), c=</a:t>
            </a:r>
            <a:r>
              <a:rPr lang="en-US" altLang="zh-CN" sz="2600" dirty="0" err="1" smtClean="0"/>
              <a:t>a+b</a:t>
            </a:r>
            <a:r>
              <a:rPr lang="en-US" altLang="zh-CN" sz="2600" dirty="0" smtClean="0"/>
              <a:t>;</a:t>
            </a:r>
            <a:endParaRPr lang="zh-CN" altLang="en-US" sz="2600" dirty="0" smtClean="0"/>
          </a:p>
          <a:p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958396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133" y="266701"/>
            <a:ext cx="8161867" cy="1206500"/>
          </a:xfrm>
        </p:spPr>
        <p:txBody>
          <a:bodyPr/>
          <a:lstStyle/>
          <a:p>
            <a:r>
              <a:rPr lang="en-US" altLang="zh-CN" dirty="0" smtClean="0"/>
              <a:t>7.3</a:t>
            </a:r>
            <a:r>
              <a:rPr lang="zh-CN" altLang="en-US" dirty="0" smtClean="0"/>
              <a:t> 线</a:t>
            </a:r>
            <a:r>
              <a:rPr lang="zh-CN" altLang="en-US" dirty="0" smtClean="0"/>
              <a:t>性表：最实用的通用类型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线性表是最典型的数据结构之一。在其当中，每一个元素之间都有着前后的线性联系，顾称为线性表。</a:t>
            </a:r>
            <a:endParaRPr lang="en-US" altLang="zh-CN" dirty="0" smtClean="0"/>
          </a:p>
          <a:p>
            <a:r>
              <a:rPr lang="zh-CN" altLang="en-US" dirty="0" smtClean="0"/>
              <a:t>之前学过的数组其实就是一种最简单的线性表，也可以把数组看成是一种</a:t>
            </a:r>
            <a:r>
              <a:rPr lang="zh-CN" altLang="en-US" dirty="0" smtClean="0">
                <a:solidFill>
                  <a:srgbClr val="FF0000"/>
                </a:solidFill>
              </a:rPr>
              <a:t>线性连续</a:t>
            </a:r>
            <a:r>
              <a:rPr lang="zh-CN" altLang="en-US" dirty="0" smtClean="0"/>
              <a:t>数据结构。</a:t>
            </a:r>
            <a:endParaRPr lang="en-US" altLang="zh-CN" dirty="0" smtClean="0"/>
          </a:p>
          <a:p>
            <a:r>
              <a:rPr lang="zh-CN" altLang="en-US" dirty="0" smtClean="0"/>
              <a:t>链表也是线性表的一种，但它是</a:t>
            </a:r>
            <a:r>
              <a:rPr lang="zh-CN" altLang="en-US" dirty="0" smtClean="0">
                <a:solidFill>
                  <a:srgbClr val="FF0000"/>
                </a:solidFill>
              </a:rPr>
              <a:t>线性非连续</a:t>
            </a:r>
            <a:r>
              <a:rPr lang="zh-CN" altLang="en-US" dirty="0" smtClean="0"/>
              <a:t>数据结构。</a:t>
            </a:r>
            <a:endParaRPr lang="en-US" altLang="zh-CN" dirty="0" smtClean="0"/>
          </a:p>
          <a:p>
            <a:r>
              <a:rPr lang="zh-CN" altLang="en-US" dirty="0" smtClean="0"/>
              <a:t>栈和队列也是线性表的特例，他们的主要特点是数据存取的时候有特别限制。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89088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维护通用的线性表类模板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前面我们对数组的使用过于死板</a:t>
            </a:r>
            <a:endParaRPr lang="en-US" altLang="zh-CN" sz="3200" dirty="0" smtClean="0"/>
          </a:p>
          <a:p>
            <a:pPr lvl="1">
              <a:buSzPct val="100000"/>
              <a:buFont typeface="Wingdings" pitchFamily="2" charset="2"/>
              <a:buChar char="u"/>
            </a:pPr>
            <a:r>
              <a:rPr lang="zh-CN" altLang="en-US" sz="2800" dirty="0" smtClean="0"/>
              <a:t>没有区分数组长度和有效元素个数</a:t>
            </a:r>
            <a:endParaRPr lang="en-US" altLang="zh-CN" sz="2800" dirty="0" smtClean="0"/>
          </a:p>
          <a:p>
            <a:pPr lvl="1">
              <a:buSzPct val="100000"/>
              <a:buFont typeface="Wingdings" pitchFamily="2" charset="2"/>
              <a:buChar char="u"/>
            </a:pPr>
            <a:r>
              <a:rPr lang="zh-CN" altLang="en-US" sz="2800" dirty="0" smtClean="0"/>
              <a:t>元素进行删除与添加后的后续操作</a:t>
            </a:r>
            <a:endParaRPr lang="en-US" altLang="zh-CN" sz="2800" dirty="0" smtClean="0"/>
          </a:p>
          <a:p>
            <a:pPr lvl="1">
              <a:buSzPct val="100000"/>
              <a:buFont typeface="Wingdings" pitchFamily="2" charset="2"/>
              <a:buChar char="u"/>
            </a:pPr>
            <a:r>
              <a:rPr lang="zh-CN" altLang="en-US" sz="2800" dirty="0" smtClean="0"/>
              <a:t>对数组长度进行有效性维护的问题</a:t>
            </a:r>
            <a:endParaRPr lang="en-US" altLang="zh-CN" sz="2800" dirty="0" smtClean="0"/>
          </a:p>
          <a:p>
            <a:pPr lvl="1">
              <a:buSzPct val="100000"/>
              <a:buFont typeface="Wingdings" pitchFamily="2" charset="2"/>
              <a:buChar char="u"/>
            </a:pPr>
            <a:r>
              <a:rPr lang="zh-CN" altLang="en-US" sz="2800" dirty="0" smtClean="0"/>
              <a:t>对于每种类型的数组操作基本雷同</a:t>
            </a:r>
            <a:endParaRPr lang="en-US" altLang="zh-CN" dirty="0" smtClean="0"/>
          </a:p>
          <a:p>
            <a:r>
              <a:rPr lang="zh-CN" altLang="en-US" sz="3200" dirty="0" smtClean="0"/>
              <a:t>维护一个通用的线性表类模板，解决上述问题，并增加常用的操作功能。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523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线性表类模板的数据成员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zh-CN" dirty="0" smtClean="0">
                <a:solidFill>
                  <a:srgbClr val="0000CC"/>
                </a:solidFill>
                <a:ea typeface="宋体" pitchFamily="2" charset="-122"/>
              </a:rPr>
              <a:t>template</a:t>
            </a:r>
            <a:r>
              <a:rPr kumimoji="1" lang="en-US" altLang="zh-CN" dirty="0" smtClean="0">
                <a:ea typeface="宋体" pitchFamily="2" charset="-122"/>
              </a:rPr>
              <a:t> &lt;</a:t>
            </a:r>
            <a:r>
              <a:rPr kumimoji="1" lang="en-US" altLang="zh-CN" dirty="0" smtClean="0">
                <a:solidFill>
                  <a:srgbClr val="0000CC"/>
                </a:solidFill>
                <a:ea typeface="宋体" pitchFamily="2" charset="-122"/>
              </a:rPr>
              <a:t>typename</a:t>
            </a:r>
            <a:r>
              <a:rPr kumimoji="1" lang="en-US" altLang="zh-CN" dirty="0" smtClean="0">
                <a:ea typeface="宋体" pitchFamily="2" charset="-122"/>
              </a:rPr>
              <a:t> T,</a:t>
            </a:r>
            <a:r>
              <a:rPr kumimoji="1" lang="en-US" altLang="zh-CN" dirty="0" smtClean="0">
                <a:solidFill>
                  <a:srgbClr val="0000CC"/>
                </a:solidFill>
                <a:ea typeface="宋体" pitchFamily="2" charset="-122"/>
              </a:rPr>
              <a:t>int</a:t>
            </a:r>
            <a:r>
              <a:rPr kumimoji="1" lang="en-US" altLang="zh-CN" dirty="0" smtClean="0">
                <a:ea typeface="宋体" pitchFamily="2" charset="-122"/>
              </a:rPr>
              <a:t> size&gt;</a:t>
            </a:r>
            <a:r>
              <a:rPr kumimoji="1" lang="en-US" altLang="zh-CN" dirty="0" smtClean="0">
                <a:solidFill>
                  <a:srgbClr val="0000CC"/>
                </a:solidFill>
                <a:ea typeface="宋体" pitchFamily="2" charset="-122"/>
              </a:rPr>
              <a:t>class</a:t>
            </a:r>
            <a:r>
              <a:rPr kumimoji="1" lang="en-US" altLang="zh-CN" dirty="0" smtClean="0">
                <a:ea typeface="宋体" pitchFamily="2" charset="-122"/>
              </a:rPr>
              <a:t> </a:t>
            </a:r>
            <a:r>
              <a:rPr kumimoji="1" lang="en-US" altLang="zh-CN" dirty="0" err="1" smtClean="0">
                <a:ea typeface="宋体" pitchFamily="2" charset="-122"/>
              </a:rPr>
              <a:t>seqlist</a:t>
            </a:r>
            <a:r>
              <a:rPr kumimoji="1" lang="en-US" altLang="zh-CN" dirty="0" smtClean="0">
                <a:ea typeface="宋体" pitchFamily="2" charset="-122"/>
              </a:rPr>
              <a:t>{</a:t>
            </a:r>
          </a:p>
          <a:p>
            <a:pPr>
              <a:buNone/>
            </a:pPr>
            <a:r>
              <a:rPr lang="en-US" altLang="zh-CN" dirty="0" smtClean="0"/>
              <a:t>	T </a:t>
            </a:r>
            <a:r>
              <a:rPr lang="en-US" altLang="zh-CN" dirty="0" err="1" smtClean="0"/>
              <a:t>slist</a:t>
            </a:r>
            <a:r>
              <a:rPr lang="en-US" altLang="zh-CN" dirty="0" smtClean="0"/>
              <a:t>[size];   //</a:t>
            </a:r>
            <a:r>
              <a:rPr lang="zh-CN" altLang="en-US" dirty="0" smtClean="0"/>
              <a:t>存放顺序表的数组</a:t>
            </a:r>
          </a:p>
          <a:p>
            <a:pPr>
              <a:buNone/>
            </a:pPr>
            <a:r>
              <a:rPr lang="en-US" altLang="zh-CN" dirty="0" smtClean="0"/>
              <a:t>	int </a:t>
            </a:r>
            <a:r>
              <a:rPr lang="en-US" altLang="zh-CN" dirty="0" err="1" smtClean="0"/>
              <a:t>Maxsize</a:t>
            </a:r>
            <a:r>
              <a:rPr lang="en-US" altLang="zh-CN" dirty="0" smtClean="0"/>
              <a:t>;   //</a:t>
            </a:r>
            <a:r>
              <a:rPr lang="zh-CN" altLang="en-US" dirty="0" smtClean="0"/>
              <a:t>最大可容纳项数 </a:t>
            </a:r>
          </a:p>
          <a:p>
            <a:pPr>
              <a:buNone/>
            </a:pPr>
            <a:r>
              <a:rPr lang="en-US" altLang="zh-CN" dirty="0" smtClean="0"/>
              <a:t>	int last;           //</a:t>
            </a:r>
            <a:r>
              <a:rPr lang="zh-CN" altLang="en-US" dirty="0" smtClean="0"/>
              <a:t>已存表项的最后位置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….. };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利用非类型参数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可以相对灵活的控制数组长度。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451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删除线性表元素的操作解释</a:t>
            </a:r>
            <a:endParaRPr lang="zh-CN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14400" y="2869809"/>
            <a:ext cx="8229600" cy="3376246"/>
            <a:chOff x="1701" y="2387"/>
            <a:chExt cx="3960" cy="1653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701" y="2387"/>
              <a:ext cx="3915" cy="816"/>
              <a:chOff x="1655" y="1933"/>
              <a:chExt cx="3915" cy="816"/>
            </a:xfrm>
          </p:grpSpPr>
          <p:sp>
            <p:nvSpPr>
              <p:cNvPr id="38" name="Rectangle 5"/>
              <p:cNvSpPr>
                <a:spLocks noChangeArrowheads="1"/>
              </p:cNvSpPr>
              <p:nvPr/>
            </p:nvSpPr>
            <p:spPr bwMode="auto">
              <a:xfrm>
                <a:off x="3801" y="2123"/>
                <a:ext cx="252" cy="2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14</a:t>
                </a:r>
              </a:p>
            </p:txBody>
          </p:sp>
          <p:sp>
            <p:nvSpPr>
              <p:cNvPr id="39" name="AutoShape 6"/>
              <p:cNvSpPr>
                <a:spLocks noChangeArrowheads="1"/>
              </p:cNvSpPr>
              <p:nvPr/>
            </p:nvSpPr>
            <p:spPr bwMode="auto">
              <a:xfrm flipH="1" flipV="1">
                <a:off x="3625" y="2333"/>
                <a:ext cx="295" cy="201"/>
              </a:xfrm>
              <a:prstGeom prst="curvedDownArrow">
                <a:avLst>
                  <a:gd name="adj1" fmla="val 29353"/>
                  <a:gd name="adj2" fmla="val 58706"/>
                  <a:gd name="adj3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auto">
              <a:xfrm>
                <a:off x="2031" y="2123"/>
                <a:ext cx="253" cy="2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31</a:t>
                </a: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auto">
              <a:xfrm>
                <a:off x="2789" y="1933"/>
                <a:ext cx="25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 dirty="0">
                    <a:latin typeface="+mj-ea"/>
                    <a:ea typeface="+mj-ea"/>
                  </a:rPr>
                  <a:t>3</a:t>
                </a:r>
              </a:p>
            </p:txBody>
          </p:sp>
          <p:sp>
            <p:nvSpPr>
              <p:cNvPr id="42" name="Rectangle 9"/>
              <p:cNvSpPr>
                <a:spLocks noChangeArrowheads="1"/>
              </p:cNvSpPr>
              <p:nvPr/>
            </p:nvSpPr>
            <p:spPr bwMode="auto">
              <a:xfrm>
                <a:off x="3042" y="1933"/>
                <a:ext cx="25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4</a:t>
                </a:r>
              </a:p>
            </p:txBody>
          </p:sp>
          <p:sp>
            <p:nvSpPr>
              <p:cNvPr id="43" name="Rectangle 10"/>
              <p:cNvSpPr>
                <a:spLocks noChangeArrowheads="1"/>
              </p:cNvSpPr>
              <p:nvPr/>
            </p:nvSpPr>
            <p:spPr bwMode="auto">
              <a:xfrm>
                <a:off x="4559" y="1933"/>
                <a:ext cx="25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10</a:t>
                </a:r>
              </a:p>
            </p:txBody>
          </p:sp>
          <p:sp>
            <p:nvSpPr>
              <p:cNvPr id="44" name="Rectangle 11"/>
              <p:cNvSpPr>
                <a:spLocks noChangeArrowheads="1"/>
              </p:cNvSpPr>
              <p:nvPr/>
            </p:nvSpPr>
            <p:spPr bwMode="auto">
              <a:xfrm>
                <a:off x="4306" y="1933"/>
                <a:ext cx="25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9</a:t>
                </a:r>
              </a:p>
            </p:txBody>
          </p:sp>
          <p:sp>
            <p:nvSpPr>
              <p:cNvPr id="45" name="Rectangle 12"/>
              <p:cNvSpPr>
                <a:spLocks noChangeArrowheads="1"/>
              </p:cNvSpPr>
              <p:nvPr/>
            </p:nvSpPr>
            <p:spPr bwMode="auto">
              <a:xfrm>
                <a:off x="3548" y="1933"/>
                <a:ext cx="25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6</a:t>
                </a:r>
              </a:p>
            </p:txBody>
          </p:sp>
          <p:sp>
            <p:nvSpPr>
              <p:cNvPr id="46" name="Rectangle 13"/>
              <p:cNvSpPr>
                <a:spLocks noChangeArrowheads="1"/>
              </p:cNvSpPr>
              <p:nvPr/>
            </p:nvSpPr>
            <p:spPr bwMode="auto">
              <a:xfrm>
                <a:off x="3295" y="1933"/>
                <a:ext cx="25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5</a:t>
                </a:r>
              </a:p>
            </p:txBody>
          </p:sp>
          <p:sp>
            <p:nvSpPr>
              <p:cNvPr id="47" name="Rectangle 14"/>
              <p:cNvSpPr>
                <a:spLocks noChangeArrowheads="1"/>
              </p:cNvSpPr>
              <p:nvPr/>
            </p:nvSpPr>
            <p:spPr bwMode="auto">
              <a:xfrm>
                <a:off x="4053" y="1933"/>
                <a:ext cx="25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8</a:t>
                </a:r>
              </a:p>
            </p:txBody>
          </p:sp>
          <p:sp>
            <p:nvSpPr>
              <p:cNvPr id="48" name="Rectangle 15"/>
              <p:cNvSpPr>
                <a:spLocks noChangeArrowheads="1"/>
              </p:cNvSpPr>
              <p:nvPr/>
            </p:nvSpPr>
            <p:spPr bwMode="auto">
              <a:xfrm>
                <a:off x="3801" y="1933"/>
                <a:ext cx="25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7</a:t>
                </a:r>
              </a:p>
            </p:txBody>
          </p:sp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2284" y="2123"/>
                <a:ext cx="253" cy="2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24</a:t>
                </a:r>
              </a:p>
            </p:txBody>
          </p:sp>
          <p:sp>
            <p:nvSpPr>
              <p:cNvPr id="50" name="Rectangle 17"/>
              <p:cNvSpPr>
                <a:spLocks noChangeArrowheads="1"/>
              </p:cNvSpPr>
              <p:nvPr/>
            </p:nvSpPr>
            <p:spPr bwMode="auto">
              <a:xfrm>
                <a:off x="2537" y="2123"/>
                <a:ext cx="252" cy="2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 dirty="0">
                    <a:latin typeface="+mj-ea"/>
                    <a:ea typeface="+mj-ea"/>
                  </a:rPr>
                  <a:t>16</a:t>
                </a:r>
              </a:p>
            </p:txBody>
          </p:sp>
          <p:sp>
            <p:nvSpPr>
              <p:cNvPr id="51" name="Rectangle 18"/>
              <p:cNvSpPr>
                <a:spLocks noChangeArrowheads="1"/>
              </p:cNvSpPr>
              <p:nvPr/>
            </p:nvSpPr>
            <p:spPr bwMode="auto">
              <a:xfrm>
                <a:off x="2537" y="1933"/>
                <a:ext cx="25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2</a:t>
                </a:r>
              </a:p>
            </p:txBody>
          </p:sp>
          <p:sp>
            <p:nvSpPr>
              <p:cNvPr id="52" name="Rectangle 19"/>
              <p:cNvSpPr>
                <a:spLocks noChangeArrowheads="1"/>
              </p:cNvSpPr>
              <p:nvPr/>
            </p:nvSpPr>
            <p:spPr bwMode="auto">
              <a:xfrm>
                <a:off x="2789" y="2123"/>
                <a:ext cx="253" cy="2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18</a:t>
                </a:r>
              </a:p>
            </p:txBody>
          </p:sp>
          <p:sp>
            <p:nvSpPr>
              <p:cNvPr id="53" name="Rectangle 20"/>
              <p:cNvSpPr>
                <a:spLocks noChangeArrowheads="1"/>
              </p:cNvSpPr>
              <p:nvPr/>
            </p:nvSpPr>
            <p:spPr bwMode="auto">
              <a:xfrm>
                <a:off x="3042" y="2123"/>
                <a:ext cx="253" cy="2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9</a:t>
                </a:r>
              </a:p>
            </p:txBody>
          </p:sp>
          <p:sp>
            <p:nvSpPr>
              <p:cNvPr id="54" name="Rectangle 21"/>
              <p:cNvSpPr>
                <a:spLocks noChangeArrowheads="1"/>
              </p:cNvSpPr>
              <p:nvPr/>
            </p:nvSpPr>
            <p:spPr bwMode="auto">
              <a:xfrm>
                <a:off x="3548" y="2123"/>
                <a:ext cx="253" cy="2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27</a:t>
                </a:r>
              </a:p>
            </p:txBody>
          </p:sp>
          <p:sp>
            <p:nvSpPr>
              <p:cNvPr id="55" name="Rectangle 22"/>
              <p:cNvSpPr>
                <a:spLocks noChangeArrowheads="1"/>
              </p:cNvSpPr>
              <p:nvPr/>
            </p:nvSpPr>
            <p:spPr bwMode="auto">
              <a:xfrm>
                <a:off x="3295" y="2123"/>
                <a:ext cx="253" cy="2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7</a:t>
                </a:r>
              </a:p>
            </p:txBody>
          </p:sp>
          <p:sp>
            <p:nvSpPr>
              <p:cNvPr id="56" name="Rectangle 23"/>
              <p:cNvSpPr>
                <a:spLocks noChangeArrowheads="1"/>
              </p:cNvSpPr>
              <p:nvPr/>
            </p:nvSpPr>
            <p:spPr bwMode="auto">
              <a:xfrm>
                <a:off x="4812" y="1933"/>
                <a:ext cx="25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11</a:t>
                </a:r>
              </a:p>
            </p:txBody>
          </p:sp>
          <p:sp>
            <p:nvSpPr>
              <p:cNvPr id="57" name="Rectangle 24"/>
              <p:cNvSpPr>
                <a:spLocks noChangeArrowheads="1"/>
              </p:cNvSpPr>
              <p:nvPr/>
            </p:nvSpPr>
            <p:spPr bwMode="auto">
              <a:xfrm>
                <a:off x="4559" y="2123"/>
                <a:ext cx="253" cy="2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8</a:t>
                </a:r>
              </a:p>
            </p:txBody>
          </p:sp>
          <p:sp>
            <p:nvSpPr>
              <p:cNvPr id="58" name="Rectangle 25"/>
              <p:cNvSpPr>
                <a:spLocks noChangeArrowheads="1"/>
              </p:cNvSpPr>
              <p:nvPr/>
            </p:nvSpPr>
            <p:spPr bwMode="auto">
              <a:xfrm>
                <a:off x="4306" y="2123"/>
                <a:ext cx="253" cy="2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5</a:t>
                </a:r>
              </a:p>
            </p:txBody>
          </p:sp>
          <p:sp>
            <p:nvSpPr>
              <p:cNvPr id="59" name="Rectangle 26"/>
              <p:cNvSpPr>
                <a:spLocks noChangeArrowheads="1"/>
              </p:cNvSpPr>
              <p:nvPr/>
            </p:nvSpPr>
            <p:spPr bwMode="auto">
              <a:xfrm>
                <a:off x="2282" y="1933"/>
                <a:ext cx="25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 dirty="0">
                    <a:latin typeface="+mj-ea"/>
                    <a:ea typeface="+mj-ea"/>
                  </a:rPr>
                  <a:t>1</a:t>
                </a:r>
              </a:p>
            </p:txBody>
          </p:sp>
          <p:sp>
            <p:nvSpPr>
              <p:cNvPr id="60" name="Rectangle 27"/>
              <p:cNvSpPr>
                <a:spLocks noChangeArrowheads="1"/>
              </p:cNvSpPr>
              <p:nvPr/>
            </p:nvSpPr>
            <p:spPr bwMode="auto">
              <a:xfrm>
                <a:off x="4812" y="2123"/>
                <a:ext cx="252" cy="2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61" name="Rectangle 28"/>
              <p:cNvSpPr>
                <a:spLocks noChangeArrowheads="1"/>
              </p:cNvSpPr>
              <p:nvPr/>
            </p:nvSpPr>
            <p:spPr bwMode="auto">
              <a:xfrm>
                <a:off x="5064" y="1933"/>
                <a:ext cx="25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12</a:t>
                </a:r>
              </a:p>
            </p:txBody>
          </p:sp>
          <p:sp>
            <p:nvSpPr>
              <p:cNvPr id="62" name="Rectangle 29"/>
              <p:cNvSpPr>
                <a:spLocks noChangeArrowheads="1"/>
              </p:cNvSpPr>
              <p:nvPr/>
            </p:nvSpPr>
            <p:spPr bwMode="auto">
              <a:xfrm>
                <a:off x="4053" y="2123"/>
                <a:ext cx="253" cy="2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 dirty="0">
                    <a:latin typeface="+mj-ea"/>
                    <a:ea typeface="+mj-ea"/>
                  </a:rPr>
                  <a:t>11</a:t>
                </a:r>
              </a:p>
            </p:txBody>
          </p:sp>
          <p:sp>
            <p:nvSpPr>
              <p:cNvPr id="63" name="Rectangle 30"/>
              <p:cNvSpPr>
                <a:spLocks noChangeArrowheads="1"/>
              </p:cNvSpPr>
              <p:nvPr/>
            </p:nvSpPr>
            <p:spPr bwMode="auto">
              <a:xfrm>
                <a:off x="5317" y="2123"/>
                <a:ext cx="253" cy="2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64" name="Rectangle 31"/>
              <p:cNvSpPr>
                <a:spLocks noChangeArrowheads="1"/>
              </p:cNvSpPr>
              <p:nvPr/>
            </p:nvSpPr>
            <p:spPr bwMode="auto">
              <a:xfrm>
                <a:off x="2031" y="1933"/>
                <a:ext cx="25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0</a:t>
                </a:r>
              </a:p>
            </p:txBody>
          </p:sp>
          <p:sp>
            <p:nvSpPr>
              <p:cNvPr id="65" name="Rectangle 32"/>
              <p:cNvSpPr>
                <a:spLocks noChangeArrowheads="1"/>
              </p:cNvSpPr>
              <p:nvPr/>
            </p:nvSpPr>
            <p:spPr bwMode="auto">
              <a:xfrm>
                <a:off x="5064" y="2123"/>
                <a:ext cx="253" cy="2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66" name="Rectangle 33"/>
              <p:cNvSpPr>
                <a:spLocks noChangeArrowheads="1"/>
              </p:cNvSpPr>
              <p:nvPr/>
            </p:nvSpPr>
            <p:spPr bwMode="auto">
              <a:xfrm>
                <a:off x="5317" y="1933"/>
                <a:ext cx="25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13</a:t>
                </a:r>
              </a:p>
            </p:txBody>
          </p:sp>
          <p:sp>
            <p:nvSpPr>
              <p:cNvPr id="67" name="AutoShape 34"/>
              <p:cNvSpPr>
                <a:spLocks noChangeArrowheads="1"/>
              </p:cNvSpPr>
              <p:nvPr/>
            </p:nvSpPr>
            <p:spPr bwMode="auto">
              <a:xfrm flipH="1" flipV="1">
                <a:off x="3878" y="2333"/>
                <a:ext cx="295" cy="201"/>
              </a:xfrm>
              <a:prstGeom prst="curvedDownArrow">
                <a:avLst>
                  <a:gd name="adj1" fmla="val 29353"/>
                  <a:gd name="adj2" fmla="val 58706"/>
                  <a:gd name="adj3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68" name="AutoShape 35"/>
              <p:cNvSpPr>
                <a:spLocks noChangeArrowheads="1"/>
              </p:cNvSpPr>
              <p:nvPr/>
            </p:nvSpPr>
            <p:spPr bwMode="auto">
              <a:xfrm flipH="1" flipV="1">
                <a:off x="4131" y="2333"/>
                <a:ext cx="294" cy="201"/>
              </a:xfrm>
              <a:prstGeom prst="curvedDownArrow">
                <a:avLst>
                  <a:gd name="adj1" fmla="val 29254"/>
                  <a:gd name="adj2" fmla="val 58507"/>
                  <a:gd name="adj3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69" name="AutoShape 36"/>
              <p:cNvSpPr>
                <a:spLocks noChangeArrowheads="1"/>
              </p:cNvSpPr>
              <p:nvPr/>
            </p:nvSpPr>
            <p:spPr bwMode="auto">
              <a:xfrm flipH="1" flipV="1">
                <a:off x="4383" y="2333"/>
                <a:ext cx="295" cy="201"/>
              </a:xfrm>
              <a:prstGeom prst="curvedDownArrow">
                <a:avLst>
                  <a:gd name="adj1" fmla="val 29353"/>
                  <a:gd name="adj2" fmla="val 58706"/>
                  <a:gd name="adj3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70" name="Rectangle 37"/>
              <p:cNvSpPr>
                <a:spLocks noChangeArrowheads="1"/>
              </p:cNvSpPr>
              <p:nvPr/>
            </p:nvSpPr>
            <p:spPr bwMode="auto">
              <a:xfrm>
                <a:off x="3710" y="2568"/>
                <a:ext cx="253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1600">
                    <a:latin typeface="+mj-ea"/>
                    <a:ea typeface="+mj-ea"/>
                  </a:rPr>
                  <a:t>1</a:t>
                </a:r>
              </a:p>
            </p:txBody>
          </p:sp>
          <p:sp>
            <p:nvSpPr>
              <p:cNvPr id="71" name="Rectangle 38"/>
              <p:cNvSpPr>
                <a:spLocks noChangeArrowheads="1"/>
              </p:cNvSpPr>
              <p:nvPr/>
            </p:nvSpPr>
            <p:spPr bwMode="auto">
              <a:xfrm>
                <a:off x="3963" y="2568"/>
                <a:ext cx="253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1600">
                    <a:latin typeface="+mj-ea"/>
                    <a:ea typeface="+mj-ea"/>
                  </a:rPr>
                  <a:t>2</a:t>
                </a:r>
              </a:p>
            </p:txBody>
          </p:sp>
          <p:sp>
            <p:nvSpPr>
              <p:cNvPr id="72" name="Rectangle 39"/>
              <p:cNvSpPr>
                <a:spLocks noChangeArrowheads="1"/>
              </p:cNvSpPr>
              <p:nvPr/>
            </p:nvSpPr>
            <p:spPr bwMode="auto">
              <a:xfrm>
                <a:off x="4216" y="2568"/>
                <a:ext cx="25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3</a:t>
                </a:r>
              </a:p>
            </p:txBody>
          </p:sp>
          <p:sp>
            <p:nvSpPr>
              <p:cNvPr id="73" name="Rectangle 40"/>
              <p:cNvSpPr>
                <a:spLocks noChangeArrowheads="1"/>
              </p:cNvSpPr>
              <p:nvPr/>
            </p:nvSpPr>
            <p:spPr bwMode="auto">
              <a:xfrm>
                <a:off x="4468" y="2568"/>
                <a:ext cx="253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1600">
                    <a:latin typeface="+mj-ea"/>
                    <a:ea typeface="+mj-ea"/>
                  </a:rPr>
                  <a:t>4</a:t>
                </a:r>
              </a:p>
            </p:txBody>
          </p:sp>
          <p:sp>
            <p:nvSpPr>
              <p:cNvPr id="74" name="Rectangle 41"/>
              <p:cNvSpPr>
                <a:spLocks noChangeArrowheads="1"/>
              </p:cNvSpPr>
              <p:nvPr/>
            </p:nvSpPr>
            <p:spPr bwMode="auto">
              <a:xfrm>
                <a:off x="3457" y="2568"/>
                <a:ext cx="253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1600">
                    <a:latin typeface="+mj-ea"/>
                    <a:ea typeface="+mj-ea"/>
                  </a:rPr>
                  <a:t>i</a:t>
                </a:r>
              </a:p>
            </p:txBody>
          </p:sp>
          <p:sp>
            <p:nvSpPr>
              <p:cNvPr id="75" name="Line 42"/>
              <p:cNvSpPr>
                <a:spLocks noChangeShapeType="1"/>
              </p:cNvSpPr>
              <p:nvPr/>
            </p:nvSpPr>
            <p:spPr bwMode="auto">
              <a:xfrm flipV="1">
                <a:off x="3583" y="2414"/>
                <a:ext cx="1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77" name="Rectangle 44"/>
              <p:cNvSpPr>
                <a:spLocks noChangeArrowheads="1"/>
              </p:cNvSpPr>
              <p:nvPr/>
            </p:nvSpPr>
            <p:spPr bwMode="auto">
              <a:xfrm>
                <a:off x="1655" y="1933"/>
                <a:ext cx="454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 sz="1600" dirty="0">
                    <a:latin typeface="+mj-ea"/>
                    <a:ea typeface="+mj-ea"/>
                  </a:rPr>
                  <a:t>下标</a:t>
                </a:r>
              </a:p>
            </p:txBody>
          </p:sp>
        </p:grpSp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1701" y="3249"/>
              <a:ext cx="3960" cy="791"/>
              <a:chOff x="1675" y="3249"/>
              <a:chExt cx="3960" cy="791"/>
            </a:xfrm>
          </p:grpSpPr>
          <p:sp>
            <p:nvSpPr>
              <p:cNvPr id="7" name="Rectangle 46"/>
              <p:cNvSpPr>
                <a:spLocks noChangeArrowheads="1"/>
              </p:cNvSpPr>
              <p:nvPr/>
            </p:nvSpPr>
            <p:spPr bwMode="auto">
              <a:xfrm>
                <a:off x="3593" y="3439"/>
                <a:ext cx="253" cy="21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14</a:t>
                </a:r>
              </a:p>
            </p:txBody>
          </p:sp>
          <p:sp>
            <p:nvSpPr>
              <p:cNvPr id="8" name="Rectangle 47"/>
              <p:cNvSpPr>
                <a:spLocks noChangeArrowheads="1"/>
              </p:cNvSpPr>
              <p:nvPr/>
            </p:nvSpPr>
            <p:spPr bwMode="auto">
              <a:xfrm>
                <a:off x="2076" y="3439"/>
                <a:ext cx="253" cy="21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31</a:t>
                </a:r>
              </a:p>
            </p:txBody>
          </p:sp>
          <p:sp>
            <p:nvSpPr>
              <p:cNvPr id="9" name="Rectangle 48"/>
              <p:cNvSpPr>
                <a:spLocks noChangeArrowheads="1"/>
              </p:cNvSpPr>
              <p:nvPr/>
            </p:nvSpPr>
            <p:spPr bwMode="auto">
              <a:xfrm>
                <a:off x="2855" y="3249"/>
                <a:ext cx="25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3</a:t>
                </a:r>
              </a:p>
            </p:txBody>
          </p:sp>
          <p:sp>
            <p:nvSpPr>
              <p:cNvPr id="10" name="Rectangle 49"/>
              <p:cNvSpPr>
                <a:spLocks noChangeArrowheads="1"/>
              </p:cNvSpPr>
              <p:nvPr/>
            </p:nvSpPr>
            <p:spPr bwMode="auto">
              <a:xfrm>
                <a:off x="3107" y="3249"/>
                <a:ext cx="253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4</a:t>
                </a:r>
              </a:p>
            </p:txBody>
          </p:sp>
          <p:sp>
            <p:nvSpPr>
              <p:cNvPr id="11" name="Rectangle 50"/>
              <p:cNvSpPr>
                <a:spLocks noChangeArrowheads="1"/>
              </p:cNvSpPr>
              <p:nvPr/>
            </p:nvSpPr>
            <p:spPr bwMode="auto">
              <a:xfrm>
                <a:off x="4624" y="3249"/>
                <a:ext cx="253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10</a:t>
                </a:r>
              </a:p>
            </p:txBody>
          </p:sp>
          <p:sp>
            <p:nvSpPr>
              <p:cNvPr id="12" name="Rectangle 51"/>
              <p:cNvSpPr>
                <a:spLocks noChangeArrowheads="1"/>
              </p:cNvSpPr>
              <p:nvPr/>
            </p:nvSpPr>
            <p:spPr bwMode="auto">
              <a:xfrm>
                <a:off x="4371" y="3249"/>
                <a:ext cx="253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9</a:t>
                </a:r>
              </a:p>
            </p:txBody>
          </p:sp>
          <p:sp>
            <p:nvSpPr>
              <p:cNvPr id="13" name="Rectangle 52"/>
              <p:cNvSpPr>
                <a:spLocks noChangeArrowheads="1"/>
              </p:cNvSpPr>
              <p:nvPr/>
            </p:nvSpPr>
            <p:spPr bwMode="auto">
              <a:xfrm>
                <a:off x="3613" y="3249"/>
                <a:ext cx="253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6</a:t>
                </a:r>
              </a:p>
            </p:txBody>
          </p:sp>
          <p:sp>
            <p:nvSpPr>
              <p:cNvPr id="14" name="Rectangle 53"/>
              <p:cNvSpPr>
                <a:spLocks noChangeArrowheads="1"/>
              </p:cNvSpPr>
              <p:nvPr/>
            </p:nvSpPr>
            <p:spPr bwMode="auto">
              <a:xfrm>
                <a:off x="3360" y="3249"/>
                <a:ext cx="253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5</a:t>
                </a:r>
              </a:p>
            </p:txBody>
          </p:sp>
          <p:sp>
            <p:nvSpPr>
              <p:cNvPr id="15" name="Rectangle 54"/>
              <p:cNvSpPr>
                <a:spLocks noChangeArrowheads="1"/>
              </p:cNvSpPr>
              <p:nvPr/>
            </p:nvSpPr>
            <p:spPr bwMode="auto">
              <a:xfrm>
                <a:off x="4118" y="3249"/>
                <a:ext cx="253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8</a:t>
                </a:r>
              </a:p>
            </p:txBody>
          </p:sp>
          <p:sp>
            <p:nvSpPr>
              <p:cNvPr id="16" name="Rectangle 55"/>
              <p:cNvSpPr>
                <a:spLocks noChangeArrowheads="1"/>
              </p:cNvSpPr>
              <p:nvPr/>
            </p:nvSpPr>
            <p:spPr bwMode="auto">
              <a:xfrm>
                <a:off x="3866" y="3249"/>
                <a:ext cx="25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7</a:t>
                </a:r>
              </a:p>
            </p:txBody>
          </p:sp>
          <p:sp>
            <p:nvSpPr>
              <p:cNvPr id="17" name="Rectangle 56"/>
              <p:cNvSpPr>
                <a:spLocks noChangeArrowheads="1"/>
              </p:cNvSpPr>
              <p:nvPr/>
            </p:nvSpPr>
            <p:spPr bwMode="auto">
              <a:xfrm>
                <a:off x="2329" y="3439"/>
                <a:ext cx="253" cy="21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24</a:t>
                </a:r>
              </a:p>
            </p:txBody>
          </p:sp>
          <p:sp>
            <p:nvSpPr>
              <p:cNvPr id="18" name="Rectangle 57"/>
              <p:cNvSpPr>
                <a:spLocks noChangeArrowheads="1"/>
              </p:cNvSpPr>
              <p:nvPr/>
            </p:nvSpPr>
            <p:spPr bwMode="auto">
              <a:xfrm>
                <a:off x="2582" y="3439"/>
                <a:ext cx="253" cy="21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16</a:t>
                </a:r>
              </a:p>
            </p:txBody>
          </p:sp>
          <p:sp>
            <p:nvSpPr>
              <p:cNvPr id="19" name="Rectangle 58"/>
              <p:cNvSpPr>
                <a:spLocks noChangeArrowheads="1"/>
              </p:cNvSpPr>
              <p:nvPr/>
            </p:nvSpPr>
            <p:spPr bwMode="auto">
              <a:xfrm>
                <a:off x="2602" y="3249"/>
                <a:ext cx="253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2</a:t>
                </a:r>
              </a:p>
            </p:txBody>
          </p:sp>
          <p:sp>
            <p:nvSpPr>
              <p:cNvPr id="20" name="Rectangle 59"/>
              <p:cNvSpPr>
                <a:spLocks noChangeArrowheads="1"/>
              </p:cNvSpPr>
              <p:nvPr/>
            </p:nvSpPr>
            <p:spPr bwMode="auto">
              <a:xfrm>
                <a:off x="2835" y="3439"/>
                <a:ext cx="252" cy="21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18</a:t>
                </a:r>
              </a:p>
            </p:txBody>
          </p:sp>
          <p:sp>
            <p:nvSpPr>
              <p:cNvPr id="21" name="Rectangle 60"/>
              <p:cNvSpPr>
                <a:spLocks noChangeArrowheads="1"/>
              </p:cNvSpPr>
              <p:nvPr/>
            </p:nvSpPr>
            <p:spPr bwMode="auto">
              <a:xfrm>
                <a:off x="3087" y="3439"/>
                <a:ext cx="253" cy="21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9</a:t>
                </a:r>
              </a:p>
            </p:txBody>
          </p:sp>
          <p:sp>
            <p:nvSpPr>
              <p:cNvPr id="22" name="Rectangle 61"/>
              <p:cNvSpPr>
                <a:spLocks noChangeArrowheads="1"/>
              </p:cNvSpPr>
              <p:nvPr/>
            </p:nvSpPr>
            <p:spPr bwMode="auto">
              <a:xfrm>
                <a:off x="3340" y="3439"/>
                <a:ext cx="253" cy="21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7</a:t>
                </a:r>
              </a:p>
            </p:txBody>
          </p:sp>
          <p:sp>
            <p:nvSpPr>
              <p:cNvPr id="23" name="Rectangle 62"/>
              <p:cNvSpPr>
                <a:spLocks noChangeArrowheads="1"/>
              </p:cNvSpPr>
              <p:nvPr/>
            </p:nvSpPr>
            <p:spPr bwMode="auto">
              <a:xfrm>
                <a:off x="4877" y="3249"/>
                <a:ext cx="25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11</a:t>
                </a:r>
              </a:p>
            </p:txBody>
          </p:sp>
          <p:sp>
            <p:nvSpPr>
              <p:cNvPr id="24" name="Rectangle 63"/>
              <p:cNvSpPr>
                <a:spLocks noChangeArrowheads="1"/>
              </p:cNvSpPr>
              <p:nvPr/>
            </p:nvSpPr>
            <p:spPr bwMode="auto">
              <a:xfrm>
                <a:off x="4351" y="3439"/>
                <a:ext cx="253" cy="21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8</a:t>
                </a:r>
              </a:p>
            </p:txBody>
          </p:sp>
          <p:sp>
            <p:nvSpPr>
              <p:cNvPr id="25" name="Rectangle 64"/>
              <p:cNvSpPr>
                <a:spLocks noChangeArrowheads="1"/>
              </p:cNvSpPr>
              <p:nvPr/>
            </p:nvSpPr>
            <p:spPr bwMode="auto">
              <a:xfrm>
                <a:off x="4098" y="3439"/>
                <a:ext cx="253" cy="21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5</a:t>
                </a:r>
              </a:p>
            </p:txBody>
          </p:sp>
          <p:sp>
            <p:nvSpPr>
              <p:cNvPr id="26" name="Rectangle 65"/>
              <p:cNvSpPr>
                <a:spLocks noChangeArrowheads="1"/>
              </p:cNvSpPr>
              <p:nvPr/>
            </p:nvSpPr>
            <p:spPr bwMode="auto">
              <a:xfrm>
                <a:off x="2348" y="3249"/>
                <a:ext cx="25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</a:t>
                </a:r>
              </a:p>
            </p:txBody>
          </p:sp>
          <p:sp>
            <p:nvSpPr>
              <p:cNvPr id="27" name="Rectangle 66"/>
              <p:cNvSpPr>
                <a:spLocks noChangeArrowheads="1"/>
              </p:cNvSpPr>
              <p:nvPr/>
            </p:nvSpPr>
            <p:spPr bwMode="auto">
              <a:xfrm>
                <a:off x="4857" y="3439"/>
                <a:ext cx="252" cy="21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28" name="Rectangle 67"/>
              <p:cNvSpPr>
                <a:spLocks noChangeArrowheads="1"/>
              </p:cNvSpPr>
              <p:nvPr/>
            </p:nvSpPr>
            <p:spPr bwMode="auto">
              <a:xfrm>
                <a:off x="5129" y="3249"/>
                <a:ext cx="253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12</a:t>
                </a:r>
              </a:p>
            </p:txBody>
          </p:sp>
          <p:sp>
            <p:nvSpPr>
              <p:cNvPr id="29" name="Rectangle 68"/>
              <p:cNvSpPr>
                <a:spLocks noChangeArrowheads="1"/>
              </p:cNvSpPr>
              <p:nvPr/>
            </p:nvSpPr>
            <p:spPr bwMode="auto">
              <a:xfrm>
                <a:off x="3846" y="3439"/>
                <a:ext cx="252" cy="21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11</a:t>
                </a:r>
              </a:p>
            </p:txBody>
          </p:sp>
          <p:sp>
            <p:nvSpPr>
              <p:cNvPr id="30" name="Rectangle 69"/>
              <p:cNvSpPr>
                <a:spLocks noChangeArrowheads="1"/>
              </p:cNvSpPr>
              <p:nvPr/>
            </p:nvSpPr>
            <p:spPr bwMode="auto">
              <a:xfrm>
                <a:off x="5362" y="3439"/>
                <a:ext cx="253" cy="21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31" name="Rectangle 70"/>
              <p:cNvSpPr>
                <a:spLocks noChangeArrowheads="1"/>
              </p:cNvSpPr>
              <p:nvPr/>
            </p:nvSpPr>
            <p:spPr bwMode="auto">
              <a:xfrm>
                <a:off x="2096" y="3249"/>
                <a:ext cx="253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0</a:t>
                </a:r>
              </a:p>
            </p:txBody>
          </p:sp>
          <p:sp>
            <p:nvSpPr>
              <p:cNvPr id="32" name="Rectangle 71"/>
              <p:cNvSpPr>
                <a:spLocks noChangeArrowheads="1"/>
              </p:cNvSpPr>
              <p:nvPr/>
            </p:nvSpPr>
            <p:spPr bwMode="auto">
              <a:xfrm>
                <a:off x="5109" y="3439"/>
                <a:ext cx="253" cy="21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33" name="Rectangle 72"/>
              <p:cNvSpPr>
                <a:spLocks noChangeArrowheads="1"/>
              </p:cNvSpPr>
              <p:nvPr/>
            </p:nvSpPr>
            <p:spPr bwMode="auto">
              <a:xfrm>
                <a:off x="5382" y="3249"/>
                <a:ext cx="253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13</a:t>
                </a:r>
              </a:p>
            </p:txBody>
          </p:sp>
          <p:sp>
            <p:nvSpPr>
              <p:cNvPr id="35" name="Rectangle 74"/>
              <p:cNvSpPr>
                <a:spLocks noChangeArrowheads="1"/>
              </p:cNvSpPr>
              <p:nvPr/>
            </p:nvSpPr>
            <p:spPr bwMode="auto">
              <a:xfrm>
                <a:off x="1675" y="3249"/>
                <a:ext cx="42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 sz="1600">
                    <a:latin typeface="+mj-ea"/>
                    <a:ea typeface="+mj-ea"/>
                  </a:rPr>
                  <a:t>下标</a:t>
                </a:r>
              </a:p>
            </p:txBody>
          </p:sp>
          <p:sp>
            <p:nvSpPr>
              <p:cNvPr id="36" name="Rectangle 75"/>
              <p:cNvSpPr>
                <a:spLocks noChangeArrowheads="1"/>
              </p:cNvSpPr>
              <p:nvPr/>
            </p:nvSpPr>
            <p:spPr bwMode="auto">
              <a:xfrm>
                <a:off x="4604" y="3439"/>
                <a:ext cx="253" cy="21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37" name="Rectangle 76"/>
              <p:cNvSpPr>
                <a:spLocks noChangeArrowheads="1"/>
              </p:cNvSpPr>
              <p:nvPr/>
            </p:nvSpPr>
            <p:spPr bwMode="auto">
              <a:xfrm>
                <a:off x="2608" y="3838"/>
                <a:ext cx="1904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dirty="0">
                    <a:latin typeface="+mj-ea"/>
                    <a:ea typeface="+mj-ea"/>
                  </a:rPr>
                  <a:t>图</a:t>
                </a:r>
                <a:r>
                  <a:rPr lang="en-US" altLang="zh-CN" sz="2000" dirty="0">
                    <a:latin typeface="+mj-ea"/>
                    <a:ea typeface="+mj-ea"/>
                  </a:rPr>
                  <a:t>6.1   </a:t>
                </a:r>
                <a:r>
                  <a:rPr lang="zh-CN" altLang="en-US" sz="2000" dirty="0">
                    <a:latin typeface="+mj-ea"/>
                    <a:ea typeface="+mj-ea"/>
                  </a:rPr>
                  <a:t>从表中删除一个数据</a:t>
                </a:r>
              </a:p>
            </p:txBody>
          </p:sp>
        </p:grpSp>
      </p:grpSp>
      <p:sp>
        <p:nvSpPr>
          <p:cNvPr id="78" name="矩形 77"/>
          <p:cNvSpPr/>
          <p:nvPr/>
        </p:nvSpPr>
        <p:spPr>
          <a:xfrm>
            <a:off x="1019907" y="1301990"/>
            <a:ext cx="75332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当需要在顺序表中</a:t>
            </a:r>
            <a:r>
              <a:rPr lang="zh-CN" altLang="en-US" sz="2400" dirty="0" smtClean="0">
                <a:solidFill>
                  <a:schemeClr val="tx2"/>
                </a:solidFill>
                <a:latin typeface="+mj-ea"/>
                <a:ea typeface="+mj-ea"/>
              </a:rPr>
              <a:t>删除</a:t>
            </a:r>
            <a:r>
              <a:rPr lang="zh-CN" altLang="en-US" sz="2400" dirty="0" smtClean="0">
                <a:latin typeface="+mj-ea"/>
                <a:ea typeface="+mj-ea"/>
              </a:rPr>
              <a:t>一个</a:t>
            </a:r>
            <a:r>
              <a:rPr lang="zh-CN" altLang="en-US" sz="2400" dirty="0" smtClean="0">
                <a:solidFill>
                  <a:schemeClr val="tx2"/>
                </a:solidFill>
                <a:latin typeface="+mj-ea"/>
                <a:ea typeface="+mj-ea"/>
              </a:rPr>
              <a:t>元素</a:t>
            </a:r>
            <a:r>
              <a:rPr lang="zh-CN" altLang="en-US" sz="2400" dirty="0" smtClean="0">
                <a:latin typeface="+mj-ea"/>
                <a:ea typeface="+mj-ea"/>
              </a:rPr>
              <a:t>时，必须把它后面的元素的数据全部顺序前移一个位置，否则表中前驱后继关系被破坏。删去第</a:t>
            </a:r>
            <a:r>
              <a:rPr lang="en-US" altLang="zh-CN" sz="2400" dirty="0" err="1" smtClean="0">
                <a:latin typeface="+mj-ea"/>
                <a:ea typeface="+mj-ea"/>
              </a:rPr>
              <a:t>i</a:t>
            </a:r>
            <a:r>
              <a:rPr lang="zh-CN" altLang="en-US" sz="2400" dirty="0" smtClean="0">
                <a:latin typeface="+mj-ea"/>
                <a:ea typeface="+mj-ea"/>
              </a:rPr>
              <a:t>个元素的数据，就是把第</a:t>
            </a:r>
            <a:r>
              <a:rPr lang="en-US" altLang="zh-CN" sz="2400" dirty="0" smtClean="0">
                <a:latin typeface="+mj-ea"/>
                <a:ea typeface="+mj-ea"/>
              </a:rPr>
              <a:t>i+1</a:t>
            </a:r>
            <a:r>
              <a:rPr lang="zh-CN" altLang="en-US" sz="2400" dirty="0" smtClean="0">
                <a:latin typeface="+mj-ea"/>
                <a:ea typeface="+mj-ea"/>
              </a:rPr>
              <a:t>个元素拷入第</a:t>
            </a:r>
            <a:r>
              <a:rPr lang="en-US" altLang="zh-CN" sz="2400" dirty="0" err="1" smtClean="0">
                <a:latin typeface="+mj-ea"/>
                <a:ea typeface="+mj-ea"/>
              </a:rPr>
              <a:t>i</a:t>
            </a:r>
            <a:r>
              <a:rPr lang="zh-CN" altLang="en-US" sz="2400" dirty="0" smtClean="0">
                <a:latin typeface="+mj-ea"/>
                <a:ea typeface="+mj-ea"/>
              </a:rPr>
              <a:t>个元素，依此类推，直到最后一个元素。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27618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插入线性表元素的操作解释</a:t>
            </a:r>
            <a:endParaRPr lang="zh-CN" altLang="en-US" dirty="0"/>
          </a:p>
        </p:txBody>
      </p:sp>
      <p:grpSp>
        <p:nvGrpSpPr>
          <p:cNvPr id="4" name="Group 87"/>
          <p:cNvGrpSpPr>
            <a:grpSpLocks/>
          </p:cNvGrpSpPr>
          <p:nvPr/>
        </p:nvGrpSpPr>
        <p:grpSpPr bwMode="auto">
          <a:xfrm>
            <a:off x="942535" y="2912011"/>
            <a:ext cx="7751300" cy="2811906"/>
            <a:chOff x="1111" y="2432"/>
            <a:chExt cx="4484" cy="1135"/>
          </a:xfrm>
        </p:grpSpPr>
        <p:grpSp>
          <p:nvGrpSpPr>
            <p:cNvPr id="5" name="Group 85"/>
            <p:cNvGrpSpPr>
              <a:grpSpLocks/>
            </p:cNvGrpSpPr>
            <p:nvPr/>
          </p:nvGrpSpPr>
          <p:grpSpPr bwMode="auto">
            <a:xfrm>
              <a:off x="1111" y="2432"/>
              <a:ext cx="4484" cy="701"/>
              <a:chOff x="1111" y="2432"/>
              <a:chExt cx="4484" cy="701"/>
            </a:xfrm>
          </p:grpSpPr>
          <p:sp>
            <p:nvSpPr>
              <p:cNvPr id="37" name="Rectangle 6"/>
              <p:cNvSpPr>
                <a:spLocks noChangeArrowheads="1"/>
              </p:cNvSpPr>
              <p:nvPr/>
            </p:nvSpPr>
            <p:spPr bwMode="auto">
              <a:xfrm>
                <a:off x="3536" y="2610"/>
                <a:ext cx="294" cy="2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14</a:t>
                </a:r>
              </a:p>
            </p:txBody>
          </p:sp>
          <p:sp>
            <p:nvSpPr>
              <p:cNvPr id="38" name="Rectangle 7"/>
              <p:cNvSpPr>
                <a:spLocks noChangeArrowheads="1"/>
              </p:cNvSpPr>
              <p:nvPr/>
            </p:nvSpPr>
            <p:spPr bwMode="auto">
              <a:xfrm>
                <a:off x="1477" y="2610"/>
                <a:ext cx="294" cy="2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31</a:t>
                </a:r>
              </a:p>
            </p:txBody>
          </p:sp>
          <p:sp>
            <p:nvSpPr>
              <p:cNvPr id="39" name="Rectangle 8"/>
              <p:cNvSpPr>
                <a:spLocks noChangeArrowheads="1"/>
              </p:cNvSpPr>
              <p:nvPr/>
            </p:nvSpPr>
            <p:spPr bwMode="auto">
              <a:xfrm>
                <a:off x="2348" y="2432"/>
                <a:ext cx="29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3</a:t>
                </a:r>
              </a:p>
            </p:txBody>
          </p:sp>
          <p:sp>
            <p:nvSpPr>
              <p:cNvPr id="40" name="Rectangle 9"/>
              <p:cNvSpPr>
                <a:spLocks noChangeArrowheads="1"/>
              </p:cNvSpPr>
              <p:nvPr/>
            </p:nvSpPr>
            <p:spPr bwMode="auto">
              <a:xfrm>
                <a:off x="2642" y="2432"/>
                <a:ext cx="29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4</a:t>
                </a:r>
              </a:p>
            </p:txBody>
          </p:sp>
          <p:sp>
            <p:nvSpPr>
              <p:cNvPr id="41" name="Rectangle 10"/>
              <p:cNvSpPr>
                <a:spLocks noChangeArrowheads="1"/>
              </p:cNvSpPr>
              <p:nvPr/>
            </p:nvSpPr>
            <p:spPr bwMode="auto">
              <a:xfrm>
                <a:off x="4406" y="2432"/>
                <a:ext cx="295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10</a:t>
                </a:r>
              </a:p>
            </p:txBody>
          </p:sp>
          <p:sp>
            <p:nvSpPr>
              <p:cNvPr id="42" name="Rectangle 11"/>
              <p:cNvSpPr>
                <a:spLocks noChangeArrowheads="1"/>
              </p:cNvSpPr>
              <p:nvPr/>
            </p:nvSpPr>
            <p:spPr bwMode="auto">
              <a:xfrm>
                <a:off x="4112" y="2432"/>
                <a:ext cx="29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9</a:t>
                </a:r>
              </a:p>
            </p:txBody>
          </p:sp>
          <p:sp>
            <p:nvSpPr>
              <p:cNvPr id="43" name="Rectangle 12"/>
              <p:cNvSpPr>
                <a:spLocks noChangeArrowheads="1"/>
              </p:cNvSpPr>
              <p:nvPr/>
            </p:nvSpPr>
            <p:spPr bwMode="auto">
              <a:xfrm>
                <a:off x="3230" y="2432"/>
                <a:ext cx="29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 dirty="0">
                    <a:latin typeface="+mj-ea"/>
                    <a:ea typeface="+mj-ea"/>
                  </a:rPr>
                  <a:t>6</a:t>
                </a:r>
              </a:p>
            </p:txBody>
          </p:sp>
          <p:sp>
            <p:nvSpPr>
              <p:cNvPr id="44" name="Rectangle 13"/>
              <p:cNvSpPr>
                <a:spLocks noChangeArrowheads="1"/>
              </p:cNvSpPr>
              <p:nvPr/>
            </p:nvSpPr>
            <p:spPr bwMode="auto">
              <a:xfrm>
                <a:off x="2936" y="2432"/>
                <a:ext cx="29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5</a:t>
                </a:r>
              </a:p>
            </p:txBody>
          </p:sp>
          <p:sp>
            <p:nvSpPr>
              <p:cNvPr id="45" name="Rectangle 14"/>
              <p:cNvSpPr>
                <a:spLocks noChangeArrowheads="1"/>
              </p:cNvSpPr>
              <p:nvPr/>
            </p:nvSpPr>
            <p:spPr bwMode="auto">
              <a:xfrm>
                <a:off x="3818" y="2432"/>
                <a:ext cx="29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8</a:t>
                </a:r>
              </a:p>
            </p:txBody>
          </p:sp>
          <p:sp>
            <p:nvSpPr>
              <p:cNvPr id="46" name="Rectangle 15"/>
              <p:cNvSpPr>
                <a:spLocks noChangeArrowheads="1"/>
              </p:cNvSpPr>
              <p:nvPr/>
            </p:nvSpPr>
            <p:spPr bwMode="auto">
              <a:xfrm>
                <a:off x="3524" y="2432"/>
                <a:ext cx="29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7</a:t>
                </a:r>
              </a:p>
            </p:txBody>
          </p:sp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1771" y="2610"/>
                <a:ext cx="294" cy="2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24</a:t>
                </a:r>
              </a:p>
            </p:txBody>
          </p:sp>
          <p:sp>
            <p:nvSpPr>
              <p:cNvPr id="48" name="Rectangle 17"/>
              <p:cNvSpPr>
                <a:spLocks noChangeArrowheads="1"/>
              </p:cNvSpPr>
              <p:nvPr/>
            </p:nvSpPr>
            <p:spPr bwMode="auto">
              <a:xfrm>
                <a:off x="2065" y="2610"/>
                <a:ext cx="295" cy="2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16</a:t>
                </a:r>
              </a:p>
            </p:txBody>
          </p:sp>
          <p:sp>
            <p:nvSpPr>
              <p:cNvPr id="49" name="Rectangle 18"/>
              <p:cNvSpPr>
                <a:spLocks noChangeArrowheads="1"/>
              </p:cNvSpPr>
              <p:nvPr/>
            </p:nvSpPr>
            <p:spPr bwMode="auto">
              <a:xfrm>
                <a:off x="2053" y="2432"/>
                <a:ext cx="295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2</a:t>
                </a:r>
              </a:p>
            </p:txBody>
          </p:sp>
          <p:sp>
            <p:nvSpPr>
              <p:cNvPr id="50" name="Rectangle 19"/>
              <p:cNvSpPr>
                <a:spLocks noChangeArrowheads="1"/>
              </p:cNvSpPr>
              <p:nvPr/>
            </p:nvSpPr>
            <p:spPr bwMode="auto">
              <a:xfrm>
                <a:off x="2360" y="2610"/>
                <a:ext cx="294" cy="2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18</a:t>
                </a:r>
              </a:p>
            </p:txBody>
          </p:sp>
          <p:sp>
            <p:nvSpPr>
              <p:cNvPr id="51" name="Rectangle 20"/>
              <p:cNvSpPr>
                <a:spLocks noChangeArrowheads="1"/>
              </p:cNvSpPr>
              <p:nvPr/>
            </p:nvSpPr>
            <p:spPr bwMode="auto">
              <a:xfrm>
                <a:off x="2654" y="2610"/>
                <a:ext cx="294" cy="2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9</a:t>
                </a:r>
              </a:p>
            </p:txBody>
          </p:sp>
          <p:sp>
            <p:nvSpPr>
              <p:cNvPr id="52" name="Rectangle 21"/>
              <p:cNvSpPr>
                <a:spLocks noChangeArrowheads="1"/>
              </p:cNvSpPr>
              <p:nvPr/>
            </p:nvSpPr>
            <p:spPr bwMode="auto">
              <a:xfrm>
                <a:off x="3242" y="2610"/>
                <a:ext cx="294" cy="2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27</a:t>
                </a:r>
              </a:p>
            </p:txBody>
          </p:sp>
          <p:sp>
            <p:nvSpPr>
              <p:cNvPr id="53" name="Rectangle 22"/>
              <p:cNvSpPr>
                <a:spLocks noChangeArrowheads="1"/>
              </p:cNvSpPr>
              <p:nvPr/>
            </p:nvSpPr>
            <p:spPr bwMode="auto">
              <a:xfrm>
                <a:off x="2948" y="2610"/>
                <a:ext cx="294" cy="2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7</a:t>
                </a:r>
              </a:p>
            </p:txBody>
          </p:sp>
          <p:sp>
            <p:nvSpPr>
              <p:cNvPr id="54" name="Rectangle 23"/>
              <p:cNvSpPr>
                <a:spLocks noChangeArrowheads="1"/>
              </p:cNvSpPr>
              <p:nvPr/>
            </p:nvSpPr>
            <p:spPr bwMode="auto">
              <a:xfrm>
                <a:off x="4701" y="2432"/>
                <a:ext cx="29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11</a:t>
                </a:r>
              </a:p>
            </p:txBody>
          </p:sp>
          <p:sp>
            <p:nvSpPr>
              <p:cNvPr id="55" name="Rectangle 24"/>
              <p:cNvSpPr>
                <a:spLocks noChangeArrowheads="1"/>
              </p:cNvSpPr>
              <p:nvPr/>
            </p:nvSpPr>
            <p:spPr bwMode="auto">
              <a:xfrm>
                <a:off x="4418" y="2610"/>
                <a:ext cx="295" cy="2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8</a:t>
                </a:r>
              </a:p>
            </p:txBody>
          </p:sp>
          <p:sp>
            <p:nvSpPr>
              <p:cNvPr id="56" name="Rectangle 25"/>
              <p:cNvSpPr>
                <a:spLocks noChangeArrowheads="1"/>
              </p:cNvSpPr>
              <p:nvPr/>
            </p:nvSpPr>
            <p:spPr bwMode="auto">
              <a:xfrm>
                <a:off x="4124" y="2610"/>
                <a:ext cx="294" cy="2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5</a:t>
                </a:r>
              </a:p>
            </p:txBody>
          </p:sp>
          <p:sp>
            <p:nvSpPr>
              <p:cNvPr id="57" name="Rectangle 26"/>
              <p:cNvSpPr>
                <a:spLocks noChangeArrowheads="1"/>
              </p:cNvSpPr>
              <p:nvPr/>
            </p:nvSpPr>
            <p:spPr bwMode="auto">
              <a:xfrm>
                <a:off x="1758" y="2432"/>
                <a:ext cx="29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</a:t>
                </a:r>
              </a:p>
            </p:txBody>
          </p:sp>
          <p:sp>
            <p:nvSpPr>
              <p:cNvPr id="58" name="Rectangle 27"/>
              <p:cNvSpPr>
                <a:spLocks noChangeArrowheads="1"/>
              </p:cNvSpPr>
              <p:nvPr/>
            </p:nvSpPr>
            <p:spPr bwMode="auto">
              <a:xfrm>
                <a:off x="4713" y="2610"/>
                <a:ext cx="294" cy="2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59" name="Rectangle 28"/>
              <p:cNvSpPr>
                <a:spLocks noChangeArrowheads="1"/>
              </p:cNvSpPr>
              <p:nvPr/>
            </p:nvSpPr>
            <p:spPr bwMode="auto">
              <a:xfrm>
                <a:off x="4995" y="2432"/>
                <a:ext cx="29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12</a:t>
                </a:r>
              </a:p>
            </p:txBody>
          </p:sp>
          <p:sp>
            <p:nvSpPr>
              <p:cNvPr id="60" name="Rectangle 29"/>
              <p:cNvSpPr>
                <a:spLocks noChangeArrowheads="1"/>
              </p:cNvSpPr>
              <p:nvPr/>
            </p:nvSpPr>
            <p:spPr bwMode="auto">
              <a:xfrm>
                <a:off x="3830" y="2610"/>
                <a:ext cx="294" cy="2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11</a:t>
                </a:r>
              </a:p>
            </p:txBody>
          </p:sp>
          <p:sp>
            <p:nvSpPr>
              <p:cNvPr id="61" name="Rectangle 30"/>
              <p:cNvSpPr>
                <a:spLocks noChangeArrowheads="1"/>
              </p:cNvSpPr>
              <p:nvPr/>
            </p:nvSpPr>
            <p:spPr bwMode="auto">
              <a:xfrm>
                <a:off x="5301" y="2610"/>
                <a:ext cx="294" cy="2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62" name="Rectangle 31"/>
              <p:cNvSpPr>
                <a:spLocks noChangeArrowheads="1"/>
              </p:cNvSpPr>
              <p:nvPr/>
            </p:nvSpPr>
            <p:spPr bwMode="auto">
              <a:xfrm>
                <a:off x="1465" y="2432"/>
                <a:ext cx="29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0</a:t>
                </a:r>
              </a:p>
            </p:txBody>
          </p:sp>
          <p:sp>
            <p:nvSpPr>
              <p:cNvPr id="63" name="Rectangle 32"/>
              <p:cNvSpPr>
                <a:spLocks noChangeArrowheads="1"/>
              </p:cNvSpPr>
              <p:nvPr/>
            </p:nvSpPr>
            <p:spPr bwMode="auto">
              <a:xfrm>
                <a:off x="5007" y="2610"/>
                <a:ext cx="294" cy="2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64" name="Rectangle 33"/>
              <p:cNvSpPr>
                <a:spLocks noChangeArrowheads="1"/>
              </p:cNvSpPr>
              <p:nvPr/>
            </p:nvSpPr>
            <p:spPr bwMode="auto">
              <a:xfrm>
                <a:off x="5289" y="2432"/>
                <a:ext cx="29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13</a:t>
                </a:r>
              </a:p>
            </p:txBody>
          </p:sp>
          <p:sp>
            <p:nvSpPr>
              <p:cNvPr id="65" name="Rectangle 34"/>
              <p:cNvSpPr>
                <a:spLocks noChangeArrowheads="1"/>
              </p:cNvSpPr>
              <p:nvPr/>
            </p:nvSpPr>
            <p:spPr bwMode="auto">
              <a:xfrm>
                <a:off x="3363" y="2977"/>
                <a:ext cx="294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1600">
                    <a:latin typeface="+mj-ea"/>
                    <a:ea typeface="+mj-ea"/>
                  </a:rPr>
                  <a:t>5</a:t>
                </a:r>
              </a:p>
            </p:txBody>
          </p:sp>
          <p:sp>
            <p:nvSpPr>
              <p:cNvPr id="66" name="Rectangle 35"/>
              <p:cNvSpPr>
                <a:spLocks noChangeArrowheads="1"/>
              </p:cNvSpPr>
              <p:nvPr/>
            </p:nvSpPr>
            <p:spPr bwMode="auto">
              <a:xfrm>
                <a:off x="3663" y="2977"/>
                <a:ext cx="295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1600">
                    <a:latin typeface="+mj-ea"/>
                    <a:ea typeface="+mj-ea"/>
                  </a:rPr>
                  <a:t>4</a:t>
                </a:r>
              </a:p>
            </p:txBody>
          </p:sp>
          <p:sp>
            <p:nvSpPr>
              <p:cNvPr id="67" name="Rectangle 36"/>
              <p:cNvSpPr>
                <a:spLocks noChangeArrowheads="1"/>
              </p:cNvSpPr>
              <p:nvPr/>
            </p:nvSpPr>
            <p:spPr bwMode="auto">
              <a:xfrm>
                <a:off x="4049" y="2977"/>
                <a:ext cx="294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1600">
                    <a:latin typeface="+mj-ea"/>
                    <a:ea typeface="+mj-ea"/>
                  </a:rPr>
                  <a:t>3</a:t>
                </a:r>
              </a:p>
            </p:txBody>
          </p:sp>
          <p:sp>
            <p:nvSpPr>
              <p:cNvPr id="68" name="Rectangle 37"/>
              <p:cNvSpPr>
                <a:spLocks noChangeArrowheads="1"/>
              </p:cNvSpPr>
              <p:nvPr/>
            </p:nvSpPr>
            <p:spPr bwMode="auto">
              <a:xfrm>
                <a:off x="4343" y="2977"/>
                <a:ext cx="295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1600">
                    <a:latin typeface="+mj-ea"/>
                    <a:ea typeface="+mj-ea"/>
                  </a:rPr>
                  <a:t>2</a:t>
                </a:r>
              </a:p>
            </p:txBody>
          </p:sp>
          <p:sp>
            <p:nvSpPr>
              <p:cNvPr id="69" name="Rectangle 38"/>
              <p:cNvSpPr>
                <a:spLocks noChangeArrowheads="1"/>
              </p:cNvSpPr>
              <p:nvPr/>
            </p:nvSpPr>
            <p:spPr bwMode="auto">
              <a:xfrm>
                <a:off x="3073" y="2977"/>
                <a:ext cx="294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1600">
                    <a:latin typeface="+mj-ea"/>
                    <a:ea typeface="+mj-ea"/>
                  </a:rPr>
                  <a:t>i</a:t>
                </a:r>
              </a:p>
            </p:txBody>
          </p:sp>
          <p:sp>
            <p:nvSpPr>
              <p:cNvPr id="71" name="Rectangle 40"/>
              <p:cNvSpPr>
                <a:spLocks noChangeArrowheads="1"/>
              </p:cNvSpPr>
              <p:nvPr/>
            </p:nvSpPr>
            <p:spPr bwMode="auto">
              <a:xfrm>
                <a:off x="1111" y="2432"/>
                <a:ext cx="490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 sz="1600" dirty="0">
                    <a:latin typeface="+mj-ea"/>
                    <a:ea typeface="+mj-ea"/>
                  </a:rPr>
                  <a:t>下标</a:t>
                </a:r>
              </a:p>
            </p:txBody>
          </p:sp>
          <p:sp>
            <p:nvSpPr>
              <p:cNvPr id="72" name="AutoShape 41"/>
              <p:cNvSpPr>
                <a:spLocks noChangeArrowheads="1"/>
              </p:cNvSpPr>
              <p:nvPr/>
            </p:nvSpPr>
            <p:spPr bwMode="auto">
              <a:xfrm>
                <a:off x="3318" y="2841"/>
                <a:ext cx="335" cy="145"/>
              </a:xfrm>
              <a:prstGeom prst="curvedUpArrow">
                <a:avLst>
                  <a:gd name="adj1" fmla="val 46207"/>
                  <a:gd name="adj2" fmla="val 92414"/>
                  <a:gd name="adj3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73" name="AutoShape 42"/>
              <p:cNvSpPr>
                <a:spLocks noChangeArrowheads="1"/>
              </p:cNvSpPr>
              <p:nvPr/>
            </p:nvSpPr>
            <p:spPr bwMode="auto">
              <a:xfrm>
                <a:off x="3661" y="2860"/>
                <a:ext cx="335" cy="145"/>
              </a:xfrm>
              <a:prstGeom prst="curvedUpArrow">
                <a:avLst>
                  <a:gd name="adj1" fmla="val 46207"/>
                  <a:gd name="adj2" fmla="val 92414"/>
                  <a:gd name="adj3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74" name="AutoShape 43"/>
              <p:cNvSpPr>
                <a:spLocks noChangeArrowheads="1"/>
              </p:cNvSpPr>
              <p:nvPr/>
            </p:nvSpPr>
            <p:spPr bwMode="auto">
              <a:xfrm>
                <a:off x="4004" y="2841"/>
                <a:ext cx="335" cy="145"/>
              </a:xfrm>
              <a:prstGeom prst="curvedUpArrow">
                <a:avLst>
                  <a:gd name="adj1" fmla="val 46207"/>
                  <a:gd name="adj2" fmla="val 92414"/>
                  <a:gd name="adj3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75" name="AutoShape 44"/>
              <p:cNvSpPr>
                <a:spLocks noChangeArrowheads="1"/>
              </p:cNvSpPr>
              <p:nvPr/>
            </p:nvSpPr>
            <p:spPr bwMode="auto">
              <a:xfrm>
                <a:off x="4298" y="2841"/>
                <a:ext cx="335" cy="145"/>
              </a:xfrm>
              <a:prstGeom prst="curvedUpArrow">
                <a:avLst>
                  <a:gd name="adj1" fmla="val 46207"/>
                  <a:gd name="adj2" fmla="val 92414"/>
                  <a:gd name="adj3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76" name="AutoShape 45"/>
              <p:cNvSpPr>
                <a:spLocks noChangeArrowheads="1"/>
              </p:cNvSpPr>
              <p:nvPr/>
            </p:nvSpPr>
            <p:spPr bwMode="auto">
              <a:xfrm>
                <a:off x="4593" y="2841"/>
                <a:ext cx="335" cy="145"/>
              </a:xfrm>
              <a:prstGeom prst="curvedUpArrow">
                <a:avLst>
                  <a:gd name="adj1" fmla="val 46207"/>
                  <a:gd name="adj2" fmla="val 92414"/>
                  <a:gd name="adj3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77" name="Rectangle 46"/>
              <p:cNvSpPr>
                <a:spLocks noChangeArrowheads="1"/>
              </p:cNvSpPr>
              <p:nvPr/>
            </p:nvSpPr>
            <p:spPr bwMode="auto">
              <a:xfrm>
                <a:off x="4638" y="2977"/>
                <a:ext cx="294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1600">
                    <a:latin typeface="+mj-ea"/>
                    <a:ea typeface="+mj-ea"/>
                  </a:rPr>
                  <a:t>1</a:t>
                </a:r>
              </a:p>
            </p:txBody>
          </p:sp>
        </p:grpSp>
        <p:grpSp>
          <p:nvGrpSpPr>
            <p:cNvPr id="6" name="Group 86"/>
            <p:cNvGrpSpPr>
              <a:grpSpLocks/>
            </p:cNvGrpSpPr>
            <p:nvPr/>
          </p:nvGrpSpPr>
          <p:grpSpPr bwMode="auto">
            <a:xfrm>
              <a:off x="1111" y="3158"/>
              <a:ext cx="4481" cy="409"/>
              <a:chOff x="1111" y="3158"/>
              <a:chExt cx="4481" cy="409"/>
            </a:xfrm>
          </p:grpSpPr>
          <p:sp>
            <p:nvSpPr>
              <p:cNvPr id="7" name="Rectangle 48"/>
              <p:cNvSpPr>
                <a:spLocks noChangeArrowheads="1"/>
              </p:cNvSpPr>
              <p:nvPr/>
            </p:nvSpPr>
            <p:spPr bwMode="auto">
              <a:xfrm>
                <a:off x="3522" y="3336"/>
                <a:ext cx="294" cy="23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27</a:t>
                </a:r>
              </a:p>
            </p:txBody>
          </p:sp>
          <p:sp>
            <p:nvSpPr>
              <p:cNvPr id="8" name="Rectangle 49"/>
              <p:cNvSpPr>
                <a:spLocks noChangeArrowheads="1"/>
              </p:cNvSpPr>
              <p:nvPr/>
            </p:nvSpPr>
            <p:spPr bwMode="auto">
              <a:xfrm>
                <a:off x="1463" y="3336"/>
                <a:ext cx="294" cy="23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31</a:t>
                </a:r>
              </a:p>
            </p:txBody>
          </p:sp>
          <p:sp>
            <p:nvSpPr>
              <p:cNvPr id="9" name="Rectangle 50"/>
              <p:cNvSpPr>
                <a:spLocks noChangeArrowheads="1"/>
              </p:cNvSpPr>
              <p:nvPr/>
            </p:nvSpPr>
            <p:spPr bwMode="auto">
              <a:xfrm>
                <a:off x="2357" y="3158"/>
                <a:ext cx="294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3</a:t>
                </a:r>
              </a:p>
            </p:txBody>
          </p:sp>
          <p:sp>
            <p:nvSpPr>
              <p:cNvPr id="10" name="Rectangle 51"/>
              <p:cNvSpPr>
                <a:spLocks noChangeArrowheads="1"/>
              </p:cNvSpPr>
              <p:nvPr/>
            </p:nvSpPr>
            <p:spPr bwMode="auto">
              <a:xfrm>
                <a:off x="2651" y="3158"/>
                <a:ext cx="294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4</a:t>
                </a:r>
              </a:p>
            </p:txBody>
          </p:sp>
          <p:sp>
            <p:nvSpPr>
              <p:cNvPr id="11" name="Rectangle 52"/>
              <p:cNvSpPr>
                <a:spLocks noChangeArrowheads="1"/>
              </p:cNvSpPr>
              <p:nvPr/>
            </p:nvSpPr>
            <p:spPr bwMode="auto">
              <a:xfrm>
                <a:off x="4415" y="3158"/>
                <a:ext cx="295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10</a:t>
                </a:r>
              </a:p>
            </p:txBody>
          </p:sp>
          <p:sp>
            <p:nvSpPr>
              <p:cNvPr id="12" name="Rectangle 53"/>
              <p:cNvSpPr>
                <a:spLocks noChangeArrowheads="1"/>
              </p:cNvSpPr>
              <p:nvPr/>
            </p:nvSpPr>
            <p:spPr bwMode="auto">
              <a:xfrm>
                <a:off x="4121" y="3158"/>
                <a:ext cx="294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9</a:t>
                </a:r>
              </a:p>
            </p:txBody>
          </p:sp>
          <p:sp>
            <p:nvSpPr>
              <p:cNvPr id="13" name="Rectangle 54"/>
              <p:cNvSpPr>
                <a:spLocks noChangeArrowheads="1"/>
              </p:cNvSpPr>
              <p:nvPr/>
            </p:nvSpPr>
            <p:spPr bwMode="auto">
              <a:xfrm>
                <a:off x="3239" y="3158"/>
                <a:ext cx="294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6</a:t>
                </a:r>
              </a:p>
            </p:txBody>
          </p:sp>
          <p:sp>
            <p:nvSpPr>
              <p:cNvPr id="14" name="Rectangle 55"/>
              <p:cNvSpPr>
                <a:spLocks noChangeArrowheads="1"/>
              </p:cNvSpPr>
              <p:nvPr/>
            </p:nvSpPr>
            <p:spPr bwMode="auto">
              <a:xfrm>
                <a:off x="2945" y="3158"/>
                <a:ext cx="294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5</a:t>
                </a:r>
              </a:p>
            </p:txBody>
          </p:sp>
          <p:sp>
            <p:nvSpPr>
              <p:cNvPr id="15" name="Rectangle 56"/>
              <p:cNvSpPr>
                <a:spLocks noChangeArrowheads="1"/>
              </p:cNvSpPr>
              <p:nvPr/>
            </p:nvSpPr>
            <p:spPr bwMode="auto">
              <a:xfrm>
                <a:off x="3827" y="3158"/>
                <a:ext cx="294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8</a:t>
                </a:r>
              </a:p>
            </p:txBody>
          </p:sp>
          <p:sp>
            <p:nvSpPr>
              <p:cNvPr id="16" name="Rectangle 57"/>
              <p:cNvSpPr>
                <a:spLocks noChangeArrowheads="1"/>
              </p:cNvSpPr>
              <p:nvPr/>
            </p:nvSpPr>
            <p:spPr bwMode="auto">
              <a:xfrm>
                <a:off x="3533" y="3158"/>
                <a:ext cx="294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7</a:t>
                </a:r>
              </a:p>
            </p:txBody>
          </p:sp>
          <p:sp>
            <p:nvSpPr>
              <p:cNvPr id="17" name="Rectangle 58"/>
              <p:cNvSpPr>
                <a:spLocks noChangeArrowheads="1"/>
              </p:cNvSpPr>
              <p:nvPr/>
            </p:nvSpPr>
            <p:spPr bwMode="auto">
              <a:xfrm>
                <a:off x="1757" y="3336"/>
                <a:ext cx="294" cy="23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24</a:t>
                </a:r>
              </a:p>
            </p:txBody>
          </p:sp>
          <p:sp>
            <p:nvSpPr>
              <p:cNvPr id="18" name="Rectangle 59"/>
              <p:cNvSpPr>
                <a:spLocks noChangeArrowheads="1"/>
              </p:cNvSpPr>
              <p:nvPr/>
            </p:nvSpPr>
            <p:spPr bwMode="auto">
              <a:xfrm>
                <a:off x="2051" y="3336"/>
                <a:ext cx="295" cy="23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16</a:t>
                </a:r>
              </a:p>
            </p:txBody>
          </p:sp>
          <p:sp>
            <p:nvSpPr>
              <p:cNvPr id="19" name="Rectangle 60"/>
              <p:cNvSpPr>
                <a:spLocks noChangeArrowheads="1"/>
              </p:cNvSpPr>
              <p:nvPr/>
            </p:nvSpPr>
            <p:spPr bwMode="auto">
              <a:xfrm>
                <a:off x="2062" y="3158"/>
                <a:ext cx="295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2</a:t>
                </a:r>
              </a:p>
            </p:txBody>
          </p:sp>
          <p:sp>
            <p:nvSpPr>
              <p:cNvPr id="20" name="Rectangle 61"/>
              <p:cNvSpPr>
                <a:spLocks noChangeArrowheads="1"/>
              </p:cNvSpPr>
              <p:nvPr/>
            </p:nvSpPr>
            <p:spPr bwMode="auto">
              <a:xfrm>
                <a:off x="2346" y="3336"/>
                <a:ext cx="294" cy="23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18</a:t>
                </a:r>
              </a:p>
            </p:txBody>
          </p:sp>
          <p:sp>
            <p:nvSpPr>
              <p:cNvPr id="21" name="Rectangle 62"/>
              <p:cNvSpPr>
                <a:spLocks noChangeArrowheads="1"/>
              </p:cNvSpPr>
              <p:nvPr/>
            </p:nvSpPr>
            <p:spPr bwMode="auto">
              <a:xfrm>
                <a:off x="2640" y="3336"/>
                <a:ext cx="294" cy="23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9</a:t>
                </a:r>
              </a:p>
            </p:txBody>
          </p:sp>
          <p:sp>
            <p:nvSpPr>
              <p:cNvPr id="22" name="Rectangle 63"/>
              <p:cNvSpPr>
                <a:spLocks noChangeArrowheads="1"/>
              </p:cNvSpPr>
              <p:nvPr/>
            </p:nvSpPr>
            <p:spPr bwMode="auto">
              <a:xfrm>
                <a:off x="2934" y="3336"/>
                <a:ext cx="294" cy="23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7</a:t>
                </a:r>
              </a:p>
            </p:txBody>
          </p:sp>
          <p:sp>
            <p:nvSpPr>
              <p:cNvPr id="23" name="Rectangle 64"/>
              <p:cNvSpPr>
                <a:spLocks noChangeArrowheads="1"/>
              </p:cNvSpPr>
              <p:nvPr/>
            </p:nvSpPr>
            <p:spPr bwMode="auto">
              <a:xfrm>
                <a:off x="4710" y="3158"/>
                <a:ext cx="294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11</a:t>
                </a:r>
              </a:p>
            </p:txBody>
          </p:sp>
          <p:sp>
            <p:nvSpPr>
              <p:cNvPr id="24" name="Rectangle 65"/>
              <p:cNvSpPr>
                <a:spLocks noChangeArrowheads="1"/>
              </p:cNvSpPr>
              <p:nvPr/>
            </p:nvSpPr>
            <p:spPr bwMode="auto">
              <a:xfrm>
                <a:off x="4404" y="3336"/>
                <a:ext cx="295" cy="23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5</a:t>
                </a:r>
              </a:p>
            </p:txBody>
          </p:sp>
          <p:sp>
            <p:nvSpPr>
              <p:cNvPr id="25" name="Rectangle 66"/>
              <p:cNvSpPr>
                <a:spLocks noChangeArrowheads="1"/>
              </p:cNvSpPr>
              <p:nvPr/>
            </p:nvSpPr>
            <p:spPr bwMode="auto">
              <a:xfrm>
                <a:off x="4110" y="3336"/>
                <a:ext cx="294" cy="23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11</a:t>
                </a:r>
              </a:p>
            </p:txBody>
          </p:sp>
          <p:sp>
            <p:nvSpPr>
              <p:cNvPr id="26" name="Rectangle 67"/>
              <p:cNvSpPr>
                <a:spLocks noChangeArrowheads="1"/>
              </p:cNvSpPr>
              <p:nvPr/>
            </p:nvSpPr>
            <p:spPr bwMode="auto">
              <a:xfrm>
                <a:off x="1767" y="3158"/>
                <a:ext cx="294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</a:t>
                </a:r>
              </a:p>
            </p:txBody>
          </p:sp>
          <p:sp>
            <p:nvSpPr>
              <p:cNvPr id="27" name="Rectangle 68"/>
              <p:cNvSpPr>
                <a:spLocks noChangeArrowheads="1"/>
              </p:cNvSpPr>
              <p:nvPr/>
            </p:nvSpPr>
            <p:spPr bwMode="auto">
              <a:xfrm>
                <a:off x="4699" y="3336"/>
                <a:ext cx="294" cy="23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600">
                    <a:latin typeface="+mj-ea"/>
                    <a:ea typeface="+mj-ea"/>
                  </a:rPr>
                  <a:t>8</a:t>
                </a:r>
              </a:p>
            </p:txBody>
          </p:sp>
          <p:sp>
            <p:nvSpPr>
              <p:cNvPr id="28" name="Rectangle 69"/>
              <p:cNvSpPr>
                <a:spLocks noChangeArrowheads="1"/>
              </p:cNvSpPr>
              <p:nvPr/>
            </p:nvSpPr>
            <p:spPr bwMode="auto">
              <a:xfrm>
                <a:off x="5004" y="3158"/>
                <a:ext cx="294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12</a:t>
                </a:r>
              </a:p>
            </p:txBody>
          </p:sp>
          <p:sp>
            <p:nvSpPr>
              <p:cNvPr id="29" name="Rectangle 70"/>
              <p:cNvSpPr>
                <a:spLocks noChangeArrowheads="1"/>
              </p:cNvSpPr>
              <p:nvPr/>
            </p:nvSpPr>
            <p:spPr bwMode="auto">
              <a:xfrm>
                <a:off x="3816" y="3336"/>
                <a:ext cx="294" cy="23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14</a:t>
                </a:r>
              </a:p>
            </p:txBody>
          </p:sp>
          <p:sp>
            <p:nvSpPr>
              <p:cNvPr id="30" name="Rectangle 71"/>
              <p:cNvSpPr>
                <a:spLocks noChangeArrowheads="1"/>
              </p:cNvSpPr>
              <p:nvPr/>
            </p:nvSpPr>
            <p:spPr bwMode="auto">
              <a:xfrm>
                <a:off x="3228" y="3336"/>
                <a:ext cx="294" cy="23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x</a:t>
                </a:r>
              </a:p>
            </p:txBody>
          </p:sp>
          <p:sp>
            <p:nvSpPr>
              <p:cNvPr id="31" name="Rectangle 72"/>
              <p:cNvSpPr>
                <a:spLocks noChangeArrowheads="1"/>
              </p:cNvSpPr>
              <p:nvPr/>
            </p:nvSpPr>
            <p:spPr bwMode="auto">
              <a:xfrm>
                <a:off x="1474" y="3158"/>
                <a:ext cx="294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0</a:t>
                </a:r>
              </a:p>
            </p:txBody>
          </p:sp>
          <p:sp>
            <p:nvSpPr>
              <p:cNvPr id="32" name="Rectangle 73"/>
              <p:cNvSpPr>
                <a:spLocks noChangeArrowheads="1"/>
              </p:cNvSpPr>
              <p:nvPr/>
            </p:nvSpPr>
            <p:spPr bwMode="auto">
              <a:xfrm>
                <a:off x="4993" y="3336"/>
                <a:ext cx="294" cy="23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33" name="Rectangle 74"/>
              <p:cNvSpPr>
                <a:spLocks noChangeArrowheads="1"/>
              </p:cNvSpPr>
              <p:nvPr/>
            </p:nvSpPr>
            <p:spPr bwMode="auto">
              <a:xfrm>
                <a:off x="5298" y="3158"/>
                <a:ext cx="294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13</a:t>
                </a:r>
              </a:p>
            </p:txBody>
          </p:sp>
          <p:sp>
            <p:nvSpPr>
              <p:cNvPr id="35" name="Rectangle 76"/>
              <p:cNvSpPr>
                <a:spLocks noChangeArrowheads="1"/>
              </p:cNvSpPr>
              <p:nvPr/>
            </p:nvSpPr>
            <p:spPr bwMode="auto">
              <a:xfrm>
                <a:off x="1111" y="3158"/>
                <a:ext cx="490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 sz="1600" dirty="0">
                    <a:latin typeface="+mj-ea"/>
                    <a:ea typeface="+mj-ea"/>
                  </a:rPr>
                  <a:t>下标</a:t>
                </a:r>
              </a:p>
            </p:txBody>
          </p:sp>
          <p:sp>
            <p:nvSpPr>
              <p:cNvPr id="36" name="Rectangle 77"/>
              <p:cNvSpPr>
                <a:spLocks noChangeArrowheads="1"/>
              </p:cNvSpPr>
              <p:nvPr/>
            </p:nvSpPr>
            <p:spPr bwMode="auto">
              <a:xfrm>
                <a:off x="5287" y="3336"/>
                <a:ext cx="294" cy="23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</p:grpSp>
      <p:sp>
        <p:nvSpPr>
          <p:cNvPr id="78" name="Rectangle 78"/>
          <p:cNvSpPr>
            <a:spLocks noChangeArrowheads="1"/>
          </p:cNvSpPr>
          <p:nvPr/>
        </p:nvSpPr>
        <p:spPr bwMode="auto">
          <a:xfrm>
            <a:off x="3387725" y="6115050"/>
            <a:ext cx="4419844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sz="2000" dirty="0">
                <a:latin typeface="+mj-ea"/>
                <a:ea typeface="+mj-ea"/>
              </a:rPr>
              <a:t>图</a:t>
            </a:r>
            <a:r>
              <a:rPr lang="en-US" altLang="zh-CN" sz="2000" dirty="0">
                <a:latin typeface="+mj-ea"/>
                <a:ea typeface="+mj-ea"/>
              </a:rPr>
              <a:t>6.2   </a:t>
            </a:r>
            <a:r>
              <a:rPr lang="zh-CN" altLang="en-US" sz="2000" dirty="0">
                <a:latin typeface="+mj-ea"/>
                <a:ea typeface="+mj-ea"/>
              </a:rPr>
              <a:t>向表中插入一个数据</a:t>
            </a:r>
          </a:p>
        </p:txBody>
      </p:sp>
      <p:sp>
        <p:nvSpPr>
          <p:cNvPr id="79" name="矩形 78"/>
          <p:cNvSpPr/>
          <p:nvPr/>
        </p:nvSpPr>
        <p:spPr>
          <a:xfrm>
            <a:off x="998806" y="1237957"/>
            <a:ext cx="77231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当需要在顺序表的指定位置</a:t>
            </a:r>
            <a:r>
              <a:rPr lang="en-US" altLang="zh-CN" sz="2400" dirty="0" err="1" smtClean="0">
                <a:latin typeface="+mj-ea"/>
                <a:ea typeface="+mj-ea"/>
              </a:rPr>
              <a:t>i</a:t>
            </a:r>
            <a:r>
              <a:rPr lang="en-US" altLang="zh-CN" sz="2400" dirty="0" smtClean="0">
                <a:latin typeface="+mj-ea"/>
                <a:ea typeface="+mj-ea"/>
              </a:rPr>
              <a:t> </a:t>
            </a:r>
            <a:r>
              <a:rPr lang="zh-CN" altLang="en-US" sz="2400" dirty="0" smtClean="0">
                <a:latin typeface="+mj-ea"/>
                <a:ea typeface="+mj-ea"/>
              </a:rPr>
              <a:t>插入一个数据</a:t>
            </a:r>
            <a:r>
              <a:rPr lang="en-US" altLang="zh-CN" sz="2400" dirty="0" smtClean="0">
                <a:latin typeface="+mj-ea"/>
                <a:ea typeface="+mj-ea"/>
              </a:rPr>
              <a:t>x</a:t>
            </a:r>
            <a:r>
              <a:rPr lang="zh-CN" altLang="en-US" sz="2400" dirty="0" smtClean="0">
                <a:latin typeface="+mj-ea"/>
                <a:ea typeface="+mj-ea"/>
              </a:rPr>
              <a:t>时，必须为它腾出这个位置，把从该位置开始向后的所有元素数据，后移一个位置，最后才插入。后移时从最后一个元素开始，见图。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444150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线性表类模板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 smtClean="0">
                <a:solidFill>
                  <a:srgbClr val="0000CC"/>
                </a:solidFill>
              </a:rPr>
              <a:t>template</a:t>
            </a:r>
            <a:r>
              <a:rPr kumimoji="1" lang="en-US" altLang="zh-CN" dirty="0" smtClean="0"/>
              <a:t> &lt;</a:t>
            </a:r>
            <a:r>
              <a:rPr kumimoji="1" lang="en-US" altLang="zh-CN" dirty="0" smtClean="0">
                <a:solidFill>
                  <a:srgbClr val="0000CC"/>
                </a:solidFill>
              </a:rPr>
              <a:t>typename</a:t>
            </a:r>
            <a:r>
              <a:rPr kumimoji="1" lang="en-US" altLang="zh-CN" dirty="0" smtClean="0"/>
              <a:t> T,</a:t>
            </a:r>
            <a:r>
              <a:rPr kumimoji="1" lang="en-US" altLang="zh-CN" dirty="0" smtClean="0">
                <a:solidFill>
                  <a:srgbClr val="0000CC"/>
                </a:solidFill>
              </a:rPr>
              <a:t>int</a:t>
            </a:r>
            <a:r>
              <a:rPr kumimoji="1" lang="en-US" altLang="zh-CN" dirty="0" smtClean="0"/>
              <a:t> size&gt;</a:t>
            </a:r>
            <a:r>
              <a:rPr kumimoji="1" lang="en-US" altLang="zh-CN" dirty="0" smtClean="0">
                <a:solidFill>
                  <a:srgbClr val="0000CC"/>
                </a:solidFill>
              </a:rPr>
              <a:t>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seqlist</a:t>
            </a:r>
            <a:r>
              <a:rPr kumimoji="1" lang="en-US" altLang="zh-CN" dirty="0" smtClean="0"/>
              <a:t>{</a:t>
            </a:r>
          </a:p>
          <a:p>
            <a:pPr>
              <a:buNone/>
            </a:pPr>
            <a:r>
              <a:rPr kumimoji="1" lang="en-US" altLang="zh-CN" dirty="0" smtClean="0"/>
              <a:t>	T </a:t>
            </a:r>
            <a:r>
              <a:rPr kumimoji="1" lang="en-US" altLang="zh-CN" dirty="0" err="1" smtClean="0"/>
              <a:t>slist</a:t>
            </a:r>
            <a:r>
              <a:rPr kumimoji="1" lang="en-US" altLang="zh-CN" dirty="0" smtClean="0"/>
              <a:t>[size];   </a:t>
            </a:r>
            <a:r>
              <a:rPr kumimoji="1" lang="en-US" altLang="zh-CN" dirty="0" smtClean="0">
                <a:solidFill>
                  <a:srgbClr val="336600"/>
                </a:solidFill>
              </a:rPr>
              <a:t>//</a:t>
            </a:r>
            <a:r>
              <a:rPr kumimoji="1" lang="zh-CN" altLang="en-US" dirty="0" smtClean="0">
                <a:solidFill>
                  <a:srgbClr val="336600"/>
                </a:solidFill>
              </a:rPr>
              <a:t>存放顺序表的数组</a:t>
            </a:r>
          </a:p>
          <a:p>
            <a:pPr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smtClean="0">
                <a:solidFill>
                  <a:srgbClr val="0000CC"/>
                </a:solidFill>
              </a:rPr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Maxsize</a:t>
            </a:r>
            <a:r>
              <a:rPr kumimoji="1" lang="en-US" altLang="zh-CN" dirty="0" smtClean="0"/>
              <a:t>;   </a:t>
            </a:r>
            <a:r>
              <a:rPr kumimoji="1" lang="en-US" altLang="zh-CN" dirty="0" smtClean="0">
                <a:solidFill>
                  <a:srgbClr val="336600"/>
                </a:solidFill>
              </a:rPr>
              <a:t>//</a:t>
            </a:r>
            <a:r>
              <a:rPr kumimoji="1" lang="zh-CN" altLang="en-US" dirty="0" smtClean="0">
                <a:solidFill>
                  <a:srgbClr val="336600"/>
                </a:solidFill>
              </a:rPr>
              <a:t>最大可容纳项数 </a:t>
            </a:r>
          </a:p>
          <a:p>
            <a:pPr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smtClean="0">
                <a:solidFill>
                  <a:srgbClr val="0000CC"/>
                </a:solidFill>
              </a:rPr>
              <a:t>int</a:t>
            </a:r>
            <a:r>
              <a:rPr kumimoji="1" lang="en-US" altLang="zh-CN" dirty="0" smtClean="0"/>
              <a:t> last;       </a:t>
            </a:r>
            <a:r>
              <a:rPr kumimoji="1" lang="en-US" altLang="zh-CN" dirty="0" smtClean="0">
                <a:solidFill>
                  <a:srgbClr val="336600"/>
                </a:solidFill>
              </a:rPr>
              <a:t>//</a:t>
            </a:r>
            <a:r>
              <a:rPr kumimoji="1" lang="zh-CN" altLang="en-US" dirty="0" smtClean="0">
                <a:solidFill>
                  <a:srgbClr val="336600"/>
                </a:solidFill>
              </a:rPr>
              <a:t>已存表项的最后位置</a:t>
            </a:r>
          </a:p>
          <a:p>
            <a:pPr>
              <a:buNone/>
            </a:pPr>
            <a:r>
              <a:rPr kumimoji="1" lang="en-US" altLang="zh-CN" dirty="0" smtClean="0">
                <a:solidFill>
                  <a:srgbClr val="0000CC"/>
                </a:solidFill>
              </a:rPr>
              <a:t>	public</a:t>
            </a:r>
            <a:r>
              <a:rPr kumimoji="1" lang="en-US" altLang="zh-CN" dirty="0" smtClean="0"/>
              <a:t>:</a:t>
            </a:r>
          </a:p>
          <a:p>
            <a:pPr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seqlist</a:t>
            </a:r>
            <a:r>
              <a:rPr kumimoji="1" lang="en-US" altLang="zh-CN" dirty="0" smtClean="0"/>
              <a:t>(){last=-1;Maxsize=size;}  </a:t>
            </a:r>
            <a:r>
              <a:rPr kumimoji="1" lang="en-US" altLang="zh-CN" dirty="0" smtClean="0">
                <a:solidFill>
                  <a:srgbClr val="336600"/>
                </a:solidFill>
              </a:rPr>
              <a:t>//</a:t>
            </a:r>
            <a:r>
              <a:rPr kumimoji="1" lang="zh-CN" altLang="en-US" dirty="0" smtClean="0">
                <a:solidFill>
                  <a:srgbClr val="336600"/>
                </a:solidFill>
              </a:rPr>
              <a:t>初始化为空表。注意为什么是</a:t>
            </a:r>
            <a:r>
              <a:rPr kumimoji="1" lang="en-US" altLang="zh-CN" dirty="0" smtClean="0">
                <a:solidFill>
                  <a:srgbClr val="336600"/>
                </a:solidFill>
              </a:rPr>
              <a:t>-1</a:t>
            </a:r>
            <a:r>
              <a:rPr kumimoji="1" lang="zh-CN" altLang="en-US" dirty="0" smtClean="0">
                <a:solidFill>
                  <a:srgbClr val="336600"/>
                </a:solidFill>
              </a:rPr>
              <a:t>？</a:t>
            </a:r>
          </a:p>
          <a:p>
            <a:pPr>
              <a:buNone/>
            </a:pPr>
            <a:r>
              <a:rPr kumimoji="1" lang="en-US" altLang="zh-CN" dirty="0" smtClean="0">
                <a:solidFill>
                  <a:srgbClr val="0000CC"/>
                </a:solidFill>
              </a:rPr>
              <a:t>	int</a:t>
            </a:r>
            <a:r>
              <a:rPr kumimoji="1" lang="en-US" altLang="zh-CN" dirty="0" smtClean="0"/>
              <a:t> Length() </a:t>
            </a:r>
            <a:r>
              <a:rPr kumimoji="1" lang="en-US" altLang="zh-CN" dirty="0" smtClean="0">
                <a:solidFill>
                  <a:srgbClr val="0000CC"/>
                </a:solidFill>
              </a:rPr>
              <a:t>const</a:t>
            </a:r>
            <a:r>
              <a:rPr kumimoji="1" lang="en-US" altLang="zh-CN" dirty="0" smtClean="0"/>
              <a:t>{</a:t>
            </a:r>
            <a:r>
              <a:rPr kumimoji="1" lang="en-US" altLang="zh-CN" dirty="0" smtClean="0">
                <a:solidFill>
                  <a:srgbClr val="0000CC"/>
                </a:solidFill>
              </a:rPr>
              <a:t>return </a:t>
            </a:r>
            <a:r>
              <a:rPr kumimoji="1" lang="en-US" altLang="zh-CN" dirty="0" smtClean="0"/>
              <a:t>last+1;} </a:t>
            </a:r>
            <a:r>
              <a:rPr kumimoji="1" lang="en-US" altLang="zh-CN" dirty="0" smtClean="0">
                <a:solidFill>
                  <a:srgbClr val="336600"/>
                </a:solidFill>
              </a:rPr>
              <a:t>//</a:t>
            </a:r>
            <a:r>
              <a:rPr kumimoji="1" lang="zh-CN" altLang="en-US" dirty="0" smtClean="0">
                <a:solidFill>
                  <a:srgbClr val="336600"/>
                </a:solidFill>
              </a:rPr>
              <a:t>计算表长度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6267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线性表类模板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err="1" smtClean="0">
                <a:solidFill>
                  <a:srgbClr val="0000CC"/>
                </a:solidFill>
              </a:rPr>
              <a:t>bool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IsEmpty</a:t>
            </a:r>
            <a:r>
              <a:rPr kumimoji="1" lang="en-US" altLang="zh-CN" dirty="0" smtClean="0"/>
              <a:t>(){</a:t>
            </a:r>
            <a:r>
              <a:rPr kumimoji="1" lang="en-US" altLang="zh-CN" dirty="0" smtClean="0">
                <a:solidFill>
                  <a:srgbClr val="0000CC"/>
                </a:solidFill>
              </a:rPr>
              <a:t>return</a:t>
            </a:r>
            <a:r>
              <a:rPr kumimoji="1" lang="en-US" altLang="zh-CN" dirty="0" smtClean="0"/>
              <a:t> last==-1;} </a:t>
            </a:r>
            <a:r>
              <a:rPr kumimoji="1" lang="en-US" altLang="zh-CN" dirty="0" smtClean="0">
                <a:solidFill>
                  <a:srgbClr val="336600"/>
                </a:solidFill>
              </a:rPr>
              <a:t>//</a:t>
            </a:r>
            <a:r>
              <a:rPr kumimoji="1" lang="zh-CN" altLang="en-US" dirty="0" smtClean="0">
                <a:solidFill>
                  <a:srgbClr val="336600"/>
                </a:solidFill>
              </a:rPr>
              <a:t>判断表是否空</a:t>
            </a:r>
          </a:p>
          <a:p>
            <a:pPr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>
                <a:solidFill>
                  <a:srgbClr val="0000CC"/>
                </a:solidFill>
              </a:rPr>
              <a:t>bool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IsFull</a:t>
            </a:r>
            <a:r>
              <a:rPr kumimoji="1" lang="en-US" altLang="zh-CN" dirty="0" smtClean="0"/>
              <a:t>(){</a:t>
            </a:r>
            <a:r>
              <a:rPr kumimoji="1" lang="en-US" altLang="zh-CN" dirty="0" smtClean="0">
                <a:solidFill>
                  <a:srgbClr val="0000CC"/>
                </a:solidFill>
              </a:rPr>
              <a:t>return</a:t>
            </a:r>
            <a:r>
              <a:rPr kumimoji="1" lang="en-US" altLang="zh-CN" dirty="0" smtClean="0"/>
              <a:t> last==</a:t>
            </a:r>
            <a:r>
              <a:rPr kumimoji="1" lang="en-US" altLang="zh-CN" dirty="0" err="1" smtClean="0"/>
              <a:t>Maxsize</a:t>
            </a:r>
            <a:r>
              <a:rPr kumimoji="1" lang="en-US" altLang="zh-CN" dirty="0" smtClean="0"/>
              <a:t> -1;} </a:t>
            </a:r>
            <a:r>
              <a:rPr kumimoji="1" lang="en-US" altLang="zh-CN" dirty="0" smtClean="0">
                <a:solidFill>
                  <a:srgbClr val="336600"/>
                </a:solidFill>
              </a:rPr>
              <a:t>//</a:t>
            </a:r>
            <a:r>
              <a:rPr kumimoji="1" lang="zh-CN" altLang="en-US" dirty="0" smtClean="0">
                <a:solidFill>
                  <a:srgbClr val="336600"/>
                </a:solidFill>
              </a:rPr>
              <a:t>判断表是否满</a:t>
            </a:r>
          </a:p>
          <a:p>
            <a:pPr>
              <a:buNone/>
            </a:pPr>
            <a:r>
              <a:rPr kumimoji="1" lang="en-US" altLang="zh-CN" dirty="0" smtClean="0"/>
              <a:t>	T Get(</a:t>
            </a:r>
            <a:r>
              <a:rPr kumimoji="1" lang="en-US" altLang="zh-CN" dirty="0" smtClean="0">
                <a:solidFill>
                  <a:srgbClr val="0000CC"/>
                </a:solidFill>
              </a:rPr>
              <a:t>int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){</a:t>
            </a:r>
            <a:r>
              <a:rPr kumimoji="1" lang="en-US" altLang="zh-CN" dirty="0" smtClean="0">
                <a:solidFill>
                  <a:srgbClr val="0000CC"/>
                </a:solidFill>
              </a:rPr>
              <a:t>return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&lt;0||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&gt;</a:t>
            </a:r>
            <a:r>
              <a:rPr kumimoji="1" lang="en-US" altLang="zh-CN" dirty="0" err="1" smtClean="0"/>
              <a:t>last?NULL:slist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];} </a:t>
            </a:r>
            <a:r>
              <a:rPr kumimoji="1" lang="en-US" altLang="zh-CN" dirty="0" smtClean="0">
                <a:solidFill>
                  <a:srgbClr val="336600"/>
                </a:solidFill>
              </a:rPr>
              <a:t>//</a:t>
            </a:r>
            <a:r>
              <a:rPr kumimoji="1" lang="zh-CN" altLang="en-US" dirty="0" smtClean="0">
                <a:solidFill>
                  <a:srgbClr val="336600"/>
                </a:solidFill>
              </a:rPr>
              <a:t>取第</a:t>
            </a:r>
            <a:r>
              <a:rPr kumimoji="1" lang="en-US" altLang="zh-CN" dirty="0" err="1" smtClean="0">
                <a:solidFill>
                  <a:srgbClr val="336600"/>
                </a:solidFill>
              </a:rPr>
              <a:t>i</a:t>
            </a:r>
            <a:r>
              <a:rPr kumimoji="1" lang="zh-CN" altLang="en-US" dirty="0" smtClean="0">
                <a:solidFill>
                  <a:srgbClr val="336600"/>
                </a:solidFill>
              </a:rPr>
              <a:t>个元素之值</a:t>
            </a:r>
            <a:r>
              <a:rPr kumimoji="1" lang="en-US" altLang="zh-CN" dirty="0" smtClean="0">
                <a:solidFill>
                  <a:srgbClr val="0000CC"/>
                </a:solidFill>
              </a:rPr>
              <a:t>int</a:t>
            </a:r>
            <a:r>
              <a:rPr kumimoji="1" lang="en-US" altLang="zh-CN" dirty="0" smtClean="0"/>
              <a:t> Find(T &amp; x)</a:t>
            </a:r>
            <a:r>
              <a:rPr kumimoji="1" lang="en-US" altLang="zh-CN" dirty="0" smtClean="0">
                <a:solidFill>
                  <a:srgbClr val="0000CC"/>
                </a:solidFill>
              </a:rPr>
              <a:t>const</a:t>
            </a:r>
            <a:r>
              <a:rPr kumimoji="1" lang="en-US" altLang="zh-CN" dirty="0" smtClean="0"/>
              <a:t>; </a:t>
            </a:r>
            <a:r>
              <a:rPr kumimoji="1" lang="en-US" altLang="zh-CN" dirty="0" smtClean="0">
                <a:solidFill>
                  <a:srgbClr val="336600"/>
                </a:solidFill>
              </a:rPr>
              <a:t>//</a:t>
            </a:r>
            <a:r>
              <a:rPr kumimoji="1" lang="zh-CN" altLang="en-US" dirty="0" smtClean="0">
                <a:solidFill>
                  <a:srgbClr val="336600"/>
                </a:solidFill>
              </a:rPr>
              <a:t>寻找</a:t>
            </a:r>
            <a:r>
              <a:rPr kumimoji="1" lang="en-US" altLang="zh-CN" dirty="0" smtClean="0">
                <a:solidFill>
                  <a:srgbClr val="336600"/>
                </a:solidFill>
              </a:rPr>
              <a:t>x</a:t>
            </a:r>
            <a:r>
              <a:rPr kumimoji="1" lang="zh-CN" altLang="en-US" dirty="0" smtClean="0">
                <a:solidFill>
                  <a:srgbClr val="336600"/>
                </a:solidFill>
              </a:rPr>
              <a:t>在表中位置（下标）</a:t>
            </a:r>
          </a:p>
          <a:p>
            <a:pPr>
              <a:buNone/>
            </a:pPr>
            <a:r>
              <a:rPr kumimoji="1" lang="en-US" altLang="zh-CN" dirty="0" smtClean="0">
                <a:solidFill>
                  <a:srgbClr val="0000CC"/>
                </a:solidFill>
              </a:rPr>
              <a:t>		</a:t>
            </a:r>
            <a:r>
              <a:rPr kumimoji="1" lang="en-US" altLang="zh-CN" dirty="0" err="1" smtClean="0">
                <a:solidFill>
                  <a:srgbClr val="0000CC"/>
                </a:solidFill>
              </a:rPr>
              <a:t>bool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IsIn</a:t>
            </a:r>
            <a:r>
              <a:rPr kumimoji="1" lang="en-US" altLang="zh-CN" dirty="0" smtClean="0"/>
              <a:t>(T &amp; x); </a:t>
            </a:r>
            <a:r>
              <a:rPr kumimoji="1" lang="en-US" altLang="zh-CN" dirty="0" smtClean="0">
                <a:solidFill>
                  <a:srgbClr val="336600"/>
                </a:solidFill>
              </a:rPr>
              <a:t>//</a:t>
            </a:r>
            <a:r>
              <a:rPr kumimoji="1" lang="zh-CN" altLang="en-US" dirty="0" smtClean="0">
                <a:solidFill>
                  <a:srgbClr val="336600"/>
                </a:solidFill>
              </a:rPr>
              <a:t>判断</a:t>
            </a:r>
            <a:r>
              <a:rPr kumimoji="1" lang="en-US" altLang="zh-CN" dirty="0" smtClean="0">
                <a:solidFill>
                  <a:srgbClr val="336600"/>
                </a:solidFill>
              </a:rPr>
              <a:t>x</a:t>
            </a:r>
            <a:r>
              <a:rPr kumimoji="1" lang="zh-CN" altLang="en-US" dirty="0" smtClean="0">
                <a:solidFill>
                  <a:srgbClr val="336600"/>
                </a:solidFill>
              </a:rPr>
              <a:t>是否在表中</a:t>
            </a:r>
          </a:p>
          <a:p>
            <a:pPr>
              <a:buNone/>
            </a:pPr>
            <a:r>
              <a:rPr kumimoji="1" lang="en-US" altLang="zh-CN" dirty="0" smtClean="0">
                <a:solidFill>
                  <a:srgbClr val="0000CC"/>
                </a:solidFill>
              </a:rPr>
              <a:t>		int</a:t>
            </a:r>
            <a:r>
              <a:rPr kumimoji="1" lang="en-US" altLang="zh-CN" dirty="0" smtClean="0"/>
              <a:t> Next(T &amp; x); </a:t>
            </a:r>
            <a:r>
              <a:rPr kumimoji="1" lang="en-US" altLang="zh-CN" dirty="0" smtClean="0">
                <a:solidFill>
                  <a:srgbClr val="336600"/>
                </a:solidFill>
              </a:rPr>
              <a:t>//</a:t>
            </a:r>
            <a:r>
              <a:rPr kumimoji="1" lang="zh-CN" altLang="en-US" dirty="0" smtClean="0">
                <a:solidFill>
                  <a:srgbClr val="336600"/>
                </a:solidFill>
              </a:rPr>
              <a:t>寻找</a:t>
            </a:r>
            <a:r>
              <a:rPr kumimoji="1" lang="en-US" altLang="zh-CN" dirty="0" smtClean="0">
                <a:solidFill>
                  <a:srgbClr val="336600"/>
                </a:solidFill>
              </a:rPr>
              <a:t>x</a:t>
            </a:r>
            <a:r>
              <a:rPr kumimoji="1" lang="zh-CN" altLang="en-US" dirty="0" smtClean="0">
                <a:solidFill>
                  <a:srgbClr val="336600"/>
                </a:solidFill>
              </a:rPr>
              <a:t>的后继位置</a:t>
            </a:r>
          </a:p>
          <a:p>
            <a:pPr>
              <a:buNone/>
            </a:pPr>
            <a:r>
              <a:rPr kumimoji="1" lang="en-US" altLang="zh-CN" dirty="0" smtClean="0"/>
              <a:t>		</a:t>
            </a:r>
            <a:r>
              <a:rPr kumimoji="1" lang="en-US" altLang="zh-CN" dirty="0" smtClean="0">
                <a:solidFill>
                  <a:srgbClr val="0000CC"/>
                </a:solidFill>
              </a:rPr>
              <a:t>int</a:t>
            </a:r>
            <a:r>
              <a:rPr kumimoji="1" lang="en-US" altLang="zh-CN" dirty="0" smtClean="0"/>
              <a:t> Prior(T &amp; x); </a:t>
            </a:r>
            <a:r>
              <a:rPr kumimoji="1" lang="en-US" altLang="zh-CN" dirty="0" smtClean="0">
                <a:solidFill>
                  <a:srgbClr val="336600"/>
                </a:solidFill>
              </a:rPr>
              <a:t>//</a:t>
            </a:r>
            <a:r>
              <a:rPr kumimoji="1" lang="zh-CN" altLang="en-US" dirty="0" smtClean="0">
                <a:solidFill>
                  <a:srgbClr val="336600"/>
                </a:solidFill>
              </a:rPr>
              <a:t>寻找</a:t>
            </a:r>
            <a:r>
              <a:rPr kumimoji="1" lang="en-US" altLang="zh-CN" dirty="0" smtClean="0">
                <a:solidFill>
                  <a:srgbClr val="336600"/>
                </a:solidFill>
              </a:rPr>
              <a:t>x</a:t>
            </a:r>
            <a:r>
              <a:rPr kumimoji="1" lang="zh-CN" altLang="en-US" dirty="0" smtClean="0">
                <a:solidFill>
                  <a:srgbClr val="336600"/>
                </a:solidFill>
              </a:rPr>
              <a:t>的前驱位置</a:t>
            </a:r>
          </a:p>
        </p:txBody>
      </p:sp>
    </p:spTree>
    <p:extLst>
      <p:ext uri="{BB962C8B-B14F-4D97-AF65-F5344CB8AC3E}">
        <p14:creationId xmlns:p14="http://schemas.microsoft.com/office/powerpoint/2010/main" val="254462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</a:t>
            </a:r>
            <a:r>
              <a:rPr lang="zh-CN" altLang="en-US" dirty="0" smtClean="0"/>
              <a:t> 模板</a:t>
            </a:r>
            <a:r>
              <a:rPr lang="zh-CN" altLang="en-US" dirty="0" smtClean="0"/>
              <a:t>概念的提出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为了适应复杂的现实情况，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当中引入了各种基本类型，并提供了类的设计；</a:t>
            </a:r>
            <a:endParaRPr lang="en-US" altLang="zh-CN" dirty="0" smtClean="0"/>
          </a:p>
          <a:p>
            <a:r>
              <a:rPr lang="zh-CN" altLang="en-US" dirty="0" smtClean="0"/>
              <a:t>不同的类型当中存在着通用性的需求，如比较、复制、查找等；</a:t>
            </a:r>
            <a:endParaRPr lang="en-US" altLang="zh-CN" dirty="0" smtClean="0"/>
          </a:p>
          <a:p>
            <a:r>
              <a:rPr lang="zh-CN" altLang="en-US" dirty="0" smtClean="0"/>
              <a:t>通过模板实现</a:t>
            </a:r>
            <a:r>
              <a:rPr lang="zh-CN" altLang="en-US" dirty="0" smtClean="0">
                <a:solidFill>
                  <a:srgbClr val="FF0000"/>
                </a:solidFill>
              </a:rPr>
              <a:t>参数化</a:t>
            </a:r>
            <a:r>
              <a:rPr lang="zh-CN" altLang="en-US" dirty="0" smtClean="0"/>
              <a:t>的程序设计，将类型作为参数传递，配合运算符</a:t>
            </a:r>
            <a:r>
              <a:rPr lang="zh-CN" altLang="en-US" dirty="0" smtClean="0">
                <a:solidFill>
                  <a:srgbClr val="FF0000"/>
                </a:solidFill>
              </a:rPr>
              <a:t>重载</a:t>
            </a:r>
            <a:r>
              <a:rPr lang="zh-CN" altLang="en-US" dirty="0" smtClean="0"/>
              <a:t>，实现通用设计；</a:t>
            </a:r>
            <a:endParaRPr lang="en-US" altLang="zh-CN" dirty="0" smtClean="0"/>
          </a:p>
          <a:p>
            <a:r>
              <a:rPr lang="zh-CN" altLang="en-US" dirty="0" smtClean="0"/>
              <a:t>模板分为函数模板和类模板，引入模板的最终目的是提高</a:t>
            </a:r>
            <a:r>
              <a:rPr lang="zh-CN" altLang="en-US" dirty="0" smtClean="0">
                <a:solidFill>
                  <a:srgbClr val="FF0000"/>
                </a:solidFill>
              </a:rPr>
              <a:t>编程</a:t>
            </a:r>
            <a:r>
              <a:rPr lang="zh-CN" altLang="en-US" dirty="0" smtClean="0"/>
              <a:t>效率。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1337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线性表类模板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kumimoji="1" lang="en-US" altLang="zh-CN" dirty="0" smtClean="0">
                <a:solidFill>
                  <a:srgbClr val="336600"/>
                </a:solidFill>
              </a:rPr>
              <a:t>	</a:t>
            </a:r>
          </a:p>
          <a:p>
            <a:r>
              <a:rPr kumimoji="1" lang="en-US" altLang="zh-CN" dirty="0" err="1" smtClean="0">
                <a:solidFill>
                  <a:srgbClr val="0000CC"/>
                </a:solidFill>
              </a:rPr>
              <a:t>bool</a:t>
            </a:r>
            <a:r>
              <a:rPr kumimoji="1" lang="en-US" altLang="zh-CN" dirty="0" smtClean="0"/>
              <a:t> Insert(T &amp; </a:t>
            </a:r>
            <a:r>
              <a:rPr kumimoji="1" lang="en-US" altLang="zh-CN" dirty="0" err="1" smtClean="0"/>
              <a:t>x,int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); </a:t>
            </a:r>
            <a:r>
              <a:rPr kumimoji="1" lang="en-US" altLang="zh-CN" dirty="0" smtClean="0">
                <a:solidFill>
                  <a:srgbClr val="336600"/>
                </a:solidFill>
              </a:rPr>
              <a:t>//</a:t>
            </a:r>
            <a:r>
              <a:rPr kumimoji="1" lang="zh-CN" altLang="en-US" dirty="0" smtClean="0">
                <a:solidFill>
                  <a:srgbClr val="336600"/>
                </a:solidFill>
              </a:rPr>
              <a:t> </a:t>
            </a:r>
            <a:r>
              <a:rPr kumimoji="1" lang="en-US" altLang="zh-CN" dirty="0" smtClean="0">
                <a:solidFill>
                  <a:srgbClr val="336600"/>
                </a:solidFill>
              </a:rPr>
              <a:t>x</a:t>
            </a:r>
            <a:r>
              <a:rPr kumimoji="1" lang="zh-CN" altLang="en-US" dirty="0" smtClean="0">
                <a:solidFill>
                  <a:srgbClr val="336600"/>
                </a:solidFill>
              </a:rPr>
              <a:t>插入到列表中第</a:t>
            </a:r>
            <a:r>
              <a:rPr kumimoji="1" lang="en-US" altLang="zh-CN" dirty="0" err="1" smtClean="0">
                <a:solidFill>
                  <a:srgbClr val="336600"/>
                </a:solidFill>
              </a:rPr>
              <a:t>i</a:t>
            </a:r>
            <a:r>
              <a:rPr kumimoji="1" lang="zh-CN" altLang="en-US" dirty="0" smtClean="0">
                <a:solidFill>
                  <a:srgbClr val="336600"/>
                </a:solidFill>
              </a:rPr>
              <a:t>个位置处（下标）</a:t>
            </a:r>
            <a:endParaRPr kumimoji="1" lang="en-US" altLang="zh-CN" dirty="0" smtClean="0">
              <a:solidFill>
                <a:srgbClr val="336600"/>
              </a:solidFill>
            </a:endParaRPr>
          </a:p>
          <a:p>
            <a:pPr>
              <a:buNone/>
            </a:pPr>
            <a:r>
              <a:rPr kumimoji="1" lang="en-US" altLang="zh-CN" dirty="0" smtClean="0">
                <a:solidFill>
                  <a:srgbClr val="336600"/>
                </a:solidFill>
              </a:rPr>
              <a:t>	</a:t>
            </a:r>
            <a:r>
              <a:rPr kumimoji="1" lang="en-US" altLang="zh-CN" dirty="0" err="1" smtClean="0">
                <a:solidFill>
                  <a:srgbClr val="0000CC"/>
                </a:solidFill>
              </a:rPr>
              <a:t>bool</a:t>
            </a:r>
            <a:r>
              <a:rPr kumimoji="1" lang="en-US" altLang="zh-CN" dirty="0" smtClean="0"/>
              <a:t> Remove(T &amp; x); </a:t>
            </a:r>
            <a:r>
              <a:rPr kumimoji="1" lang="en-US" altLang="zh-CN" dirty="0" smtClean="0">
                <a:solidFill>
                  <a:srgbClr val="336600"/>
                </a:solidFill>
              </a:rPr>
              <a:t>//</a:t>
            </a:r>
            <a:r>
              <a:rPr kumimoji="1" lang="zh-CN" altLang="en-US" dirty="0" smtClean="0">
                <a:solidFill>
                  <a:srgbClr val="336600"/>
                </a:solidFill>
              </a:rPr>
              <a:t>删除</a:t>
            </a:r>
            <a:r>
              <a:rPr kumimoji="1" lang="en-US" altLang="zh-CN" dirty="0" smtClean="0">
                <a:solidFill>
                  <a:srgbClr val="336600"/>
                </a:solidFill>
              </a:rPr>
              <a:t>x</a:t>
            </a:r>
          </a:p>
          <a:p>
            <a:pPr>
              <a:buNone/>
            </a:pPr>
            <a:r>
              <a:rPr kumimoji="1" lang="en-US" altLang="zh-CN" dirty="0" smtClean="0"/>
              <a:t>	T&amp; operator[](int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); }; 	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重载下标运算符</a:t>
            </a:r>
            <a:r>
              <a:rPr kumimoji="1" lang="en-US" altLang="zh-CN" dirty="0" smtClean="0">
                <a:solidFill>
                  <a:srgbClr val="008000"/>
                </a:solidFill>
              </a:rPr>
              <a:t>[]</a:t>
            </a:r>
            <a:endParaRPr lang="zh-CN" altLang="en-US" dirty="0" smtClean="0"/>
          </a:p>
          <a:p>
            <a:r>
              <a:rPr kumimoji="1" lang="zh-CN" altLang="en-US" dirty="0" smtClean="0">
                <a:solidFill>
                  <a:srgbClr val="0000CC"/>
                </a:solidFill>
              </a:rPr>
              <a:t>在阅读相关函数的详细定义之前，先自己揣摩函数的声明，以及参数和返回值的定义。</a:t>
            </a:r>
            <a:endParaRPr kumimoji="1" lang="en-US" altLang="zh-CN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010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线性表类模板：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template </a:t>
            </a:r>
            <a:r>
              <a:rPr lang="en-US" altLang="zh-CN" dirty="0" smtClean="0"/>
              <a:t>&lt;</a:t>
            </a:r>
            <a:r>
              <a:rPr lang="en-US" altLang="zh-CN" dirty="0" smtClean="0">
                <a:solidFill>
                  <a:srgbClr val="0000CC"/>
                </a:solidFill>
              </a:rPr>
              <a:t>typename</a:t>
            </a:r>
            <a:r>
              <a:rPr lang="en-US" altLang="zh-CN" dirty="0" smtClean="0"/>
              <a:t> T,</a:t>
            </a:r>
            <a:r>
              <a:rPr lang="en-US" altLang="zh-CN" dirty="0" smtClean="0">
                <a:solidFill>
                  <a:srgbClr val="0000CC"/>
                </a:solidFill>
              </a:rPr>
              <a:t>int </a:t>
            </a:r>
            <a:r>
              <a:rPr lang="en-US" altLang="zh-CN" dirty="0" smtClean="0"/>
              <a:t>size&gt; </a:t>
            </a:r>
            <a:r>
              <a:rPr lang="en-US" altLang="zh-CN" dirty="0" smtClean="0">
                <a:solidFill>
                  <a:srgbClr val="0000CC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seqlist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T,size</a:t>
            </a:r>
            <a:r>
              <a:rPr lang="en-US" altLang="zh-CN" dirty="0" smtClean="0"/>
              <a:t>&gt;::Find(T &amp; x)</a:t>
            </a:r>
            <a:r>
              <a:rPr lang="en-US" altLang="zh-CN" dirty="0" smtClean="0">
                <a:solidFill>
                  <a:schemeClr val="tx2"/>
                </a:solidFill>
              </a:rPr>
              <a:t>const</a:t>
            </a: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336600"/>
                </a:solidFill>
              </a:rPr>
              <a:t>	//const</a:t>
            </a:r>
            <a:r>
              <a:rPr lang="zh-CN" altLang="en-US" dirty="0" smtClean="0">
                <a:solidFill>
                  <a:srgbClr val="336600"/>
                </a:solidFill>
              </a:rPr>
              <a:t>表示该函数的</a:t>
            </a:r>
            <a:r>
              <a:rPr lang="en-US" altLang="zh-CN" dirty="0" smtClean="0">
                <a:solidFill>
                  <a:srgbClr val="336600"/>
                </a:solidFill>
              </a:rPr>
              <a:t>this</a:t>
            </a:r>
            <a:r>
              <a:rPr lang="zh-CN" altLang="en-US" dirty="0" smtClean="0">
                <a:solidFill>
                  <a:srgbClr val="336600"/>
                </a:solidFill>
              </a:rPr>
              <a:t>指针为</a:t>
            </a:r>
            <a:r>
              <a:rPr lang="en-US" altLang="zh-CN" dirty="0" smtClean="0">
                <a:solidFill>
                  <a:srgbClr val="336600"/>
                </a:solidFill>
              </a:rPr>
              <a:t>const</a:t>
            </a:r>
            <a:r>
              <a:rPr lang="zh-CN" altLang="en-US" dirty="0" smtClean="0">
                <a:solidFill>
                  <a:srgbClr val="336600"/>
                </a:solidFill>
              </a:rPr>
              <a:t>，即类中的成员变量数据不能被修改。如被修改会有警告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CC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CC"/>
                </a:solidFill>
              </a:rPr>
              <a:t>while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&lt;=last &amp;&amp; </a:t>
            </a:r>
            <a:r>
              <a:rPr lang="en-US" altLang="zh-CN" dirty="0" err="1" smtClean="0"/>
              <a:t>slist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]!=x)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++; </a:t>
            </a:r>
            <a:r>
              <a:rPr lang="en-US" altLang="zh-CN" dirty="0" smtClean="0">
                <a:solidFill>
                  <a:srgbClr val="336600"/>
                </a:solidFill>
              </a:rPr>
              <a:t>//</a:t>
            </a:r>
            <a:r>
              <a:rPr lang="zh-CN" altLang="en-US" dirty="0" smtClean="0">
                <a:solidFill>
                  <a:srgbClr val="336600"/>
                </a:solidFill>
              </a:rPr>
              <a:t>顺序查找是否有</a:t>
            </a:r>
            <a:r>
              <a:rPr lang="en-US" altLang="zh-CN" dirty="0" smtClean="0">
                <a:solidFill>
                  <a:srgbClr val="336600"/>
                </a:solidFill>
              </a:rPr>
              <a:t>x 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	if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&gt;last) </a:t>
            </a:r>
            <a:r>
              <a:rPr lang="en-US" altLang="zh-CN" dirty="0" smtClean="0">
                <a:solidFill>
                  <a:srgbClr val="0000CC"/>
                </a:solidFill>
              </a:rPr>
              <a:t>return</a:t>
            </a:r>
            <a:r>
              <a:rPr lang="en-US" altLang="zh-CN" dirty="0" smtClean="0"/>
              <a:t> -1; </a:t>
            </a:r>
            <a:r>
              <a:rPr lang="en-US" altLang="zh-CN" dirty="0" smtClean="0">
                <a:solidFill>
                  <a:srgbClr val="336600"/>
                </a:solidFill>
              </a:rPr>
              <a:t>//</a:t>
            </a:r>
            <a:r>
              <a:rPr lang="zh-CN" altLang="en-US" dirty="0" smtClean="0">
                <a:solidFill>
                  <a:srgbClr val="336600"/>
                </a:solidFill>
              </a:rPr>
              <a:t>未找到，返回</a:t>
            </a:r>
            <a:r>
              <a:rPr lang="en-US" altLang="zh-CN" dirty="0" smtClean="0">
                <a:solidFill>
                  <a:srgbClr val="336600"/>
                </a:solidFill>
              </a:rPr>
              <a:t>-1</a:t>
            </a:r>
          </a:p>
          <a:p>
            <a:pPr>
              <a:buNone/>
            </a:pPr>
            <a:r>
              <a:rPr lang="en-US" altLang="zh-CN" dirty="0" smtClean="0"/>
              <a:t>	else </a:t>
            </a:r>
            <a:r>
              <a:rPr lang="en-US" altLang="zh-CN" dirty="0" smtClean="0">
                <a:solidFill>
                  <a:srgbClr val="0000CC"/>
                </a:solidFill>
              </a:rPr>
              <a:t>return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 </a:t>
            </a:r>
            <a:r>
              <a:rPr lang="en-US" altLang="zh-CN" dirty="0" smtClean="0">
                <a:solidFill>
                  <a:srgbClr val="336600"/>
                </a:solidFill>
              </a:rPr>
              <a:t>//</a:t>
            </a:r>
            <a:r>
              <a:rPr lang="zh-CN" altLang="en-US" dirty="0" smtClean="0">
                <a:solidFill>
                  <a:srgbClr val="336600"/>
                </a:solidFill>
              </a:rPr>
              <a:t>找到，返回下标</a:t>
            </a:r>
            <a:r>
              <a:rPr lang="en-US" altLang="zh-CN" dirty="0" smtClean="0"/>
              <a:t>	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278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线性表类模板：</a:t>
            </a:r>
            <a:r>
              <a:rPr lang="en-US" altLang="zh-CN" dirty="0" err="1" smtClean="0"/>
              <a:t>Isin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template </a:t>
            </a:r>
            <a:r>
              <a:rPr lang="en-US" altLang="zh-CN" dirty="0" smtClean="0"/>
              <a:t>&lt;</a:t>
            </a:r>
            <a:r>
              <a:rPr lang="en-US" altLang="zh-CN" dirty="0" smtClean="0">
                <a:solidFill>
                  <a:srgbClr val="0000CC"/>
                </a:solidFill>
              </a:rPr>
              <a:t>typename</a:t>
            </a:r>
            <a:r>
              <a:rPr lang="en-US" altLang="zh-CN" dirty="0" smtClean="0"/>
              <a:t> T,</a:t>
            </a:r>
            <a:r>
              <a:rPr lang="en-US" altLang="zh-CN" dirty="0" smtClean="0">
                <a:solidFill>
                  <a:srgbClr val="0000CC"/>
                </a:solidFill>
              </a:rPr>
              <a:t>int</a:t>
            </a:r>
            <a:r>
              <a:rPr lang="en-US" altLang="zh-CN" dirty="0" smtClean="0"/>
              <a:t> size&gt; </a:t>
            </a:r>
          </a:p>
          <a:p>
            <a:pPr>
              <a:buNone/>
            </a:pPr>
            <a:r>
              <a:rPr lang="en-US" altLang="zh-CN" dirty="0" err="1" smtClean="0">
                <a:solidFill>
                  <a:srgbClr val="0000CC"/>
                </a:solidFill>
              </a:rPr>
              <a:t>bool</a:t>
            </a:r>
            <a:r>
              <a:rPr lang="en-US" altLang="zh-CN" dirty="0" smtClean="0">
                <a:solidFill>
                  <a:srgbClr val="0000CC"/>
                </a:solidFill>
              </a:rPr>
              <a:t> </a:t>
            </a:r>
            <a:r>
              <a:rPr lang="en-US" altLang="zh-CN" dirty="0" err="1" smtClean="0"/>
              <a:t>seqlist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T,size</a:t>
            </a:r>
            <a:r>
              <a:rPr lang="en-US" altLang="zh-CN" dirty="0" smtClean="0"/>
              <a:t>&gt;::</a:t>
            </a:r>
            <a:r>
              <a:rPr lang="en-US" altLang="zh-CN" dirty="0" err="1" smtClean="0"/>
              <a:t>IsIn</a:t>
            </a:r>
            <a:r>
              <a:rPr lang="en-US" altLang="zh-CN" dirty="0" smtClean="0"/>
              <a:t>(T &amp; x){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CC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	</a:t>
            </a:r>
            <a:r>
              <a:rPr lang="en-US" altLang="zh-CN" dirty="0" err="1" smtClean="0">
                <a:solidFill>
                  <a:srgbClr val="0000CC"/>
                </a:solidFill>
              </a:rPr>
              <a:t>bool</a:t>
            </a:r>
            <a:r>
              <a:rPr lang="en-US" altLang="zh-CN" dirty="0" smtClean="0"/>
              <a:t> found=0;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CC"/>
                </a:solidFill>
              </a:rPr>
              <a:t>while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&lt;=last &amp;&amp; !found) </a:t>
            </a:r>
            <a:r>
              <a:rPr lang="en-US" altLang="zh-CN" dirty="0" smtClean="0">
                <a:solidFill>
                  <a:srgbClr val="336600"/>
                </a:solidFill>
              </a:rPr>
              <a:t>//</a:t>
            </a:r>
            <a:r>
              <a:rPr lang="zh-CN" altLang="en-US" dirty="0" smtClean="0">
                <a:solidFill>
                  <a:srgbClr val="336600"/>
                </a:solidFill>
              </a:rPr>
              <a:t>换了一种方法来查找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CC"/>
                </a:solidFill>
              </a:rPr>
              <a:t>if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slist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]!=x)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CC"/>
                </a:solidFill>
              </a:rPr>
              <a:t>else</a:t>
            </a:r>
            <a:r>
              <a:rPr lang="en-US" altLang="zh-CN" dirty="0" smtClean="0"/>
              <a:t> found=1; </a:t>
            </a:r>
            <a:r>
              <a:rPr lang="en-US" altLang="zh-CN" dirty="0" smtClean="0">
                <a:solidFill>
                  <a:srgbClr val="336600"/>
                </a:solidFill>
              </a:rPr>
              <a:t>//</a:t>
            </a:r>
            <a:r>
              <a:rPr lang="zh-CN" altLang="en-US" dirty="0" smtClean="0">
                <a:solidFill>
                  <a:srgbClr val="336600"/>
                </a:solidFill>
              </a:rPr>
              <a:t>找到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CC"/>
                </a:solidFill>
              </a:rPr>
              <a:t>return</a:t>
            </a:r>
            <a:r>
              <a:rPr lang="en-US" altLang="zh-CN" dirty="0" smtClean="0"/>
              <a:t> found;}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788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线性表类模板：前驱后继函数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template</a:t>
            </a:r>
            <a:r>
              <a:rPr lang="en-US" altLang="zh-CN" dirty="0" smtClean="0"/>
              <a:t> &lt;</a:t>
            </a:r>
            <a:r>
              <a:rPr lang="en-US" altLang="zh-CN" dirty="0" smtClean="0">
                <a:solidFill>
                  <a:srgbClr val="0000CC"/>
                </a:solidFill>
              </a:rPr>
              <a:t>typename</a:t>
            </a:r>
            <a:r>
              <a:rPr lang="en-US" altLang="zh-CN" dirty="0" smtClean="0"/>
              <a:t> T,</a:t>
            </a:r>
            <a:r>
              <a:rPr lang="en-US" altLang="zh-CN" dirty="0" smtClean="0">
                <a:solidFill>
                  <a:srgbClr val="0000CC"/>
                </a:solidFill>
              </a:rPr>
              <a:t>int</a:t>
            </a:r>
            <a:r>
              <a:rPr lang="en-US" altLang="zh-CN" dirty="0" smtClean="0"/>
              <a:t> size&gt; </a:t>
            </a:r>
            <a:r>
              <a:rPr lang="en-US" altLang="zh-CN" dirty="0" smtClean="0">
                <a:solidFill>
                  <a:srgbClr val="0000CC"/>
                </a:solidFill>
              </a:rPr>
              <a:t>int </a:t>
            </a:r>
            <a:r>
              <a:rPr lang="en-US" altLang="zh-CN" dirty="0" err="1" smtClean="0"/>
              <a:t>seqlist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T,size</a:t>
            </a:r>
            <a:r>
              <a:rPr lang="en-US" altLang="zh-CN" dirty="0" smtClean="0"/>
              <a:t>&gt;::Next(T &amp; x){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	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=Find(x);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	if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&gt;=0 &amp;&amp;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&lt;last) </a:t>
            </a:r>
            <a:r>
              <a:rPr lang="en-US" altLang="zh-CN" dirty="0" smtClean="0">
                <a:solidFill>
                  <a:srgbClr val="0000CC"/>
                </a:solidFill>
              </a:rPr>
              <a:t>return</a:t>
            </a:r>
            <a:r>
              <a:rPr lang="en-US" altLang="zh-CN" dirty="0" smtClean="0"/>
              <a:t> i+1; </a:t>
            </a:r>
            <a:r>
              <a:rPr lang="en-US" altLang="zh-CN" dirty="0" smtClean="0">
                <a:solidFill>
                  <a:srgbClr val="336600"/>
                </a:solidFill>
              </a:rPr>
              <a:t>//x</a:t>
            </a:r>
            <a:r>
              <a:rPr lang="zh-CN" altLang="en-US" dirty="0" smtClean="0">
                <a:solidFill>
                  <a:srgbClr val="336600"/>
                </a:solidFill>
              </a:rPr>
              <a:t>后继位置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	els</a:t>
            </a:r>
            <a:r>
              <a:rPr lang="en-US" altLang="zh-CN" dirty="0" smtClean="0"/>
              <a:t>e </a:t>
            </a:r>
            <a:r>
              <a:rPr lang="en-US" altLang="zh-CN" dirty="0" smtClean="0">
                <a:solidFill>
                  <a:srgbClr val="0000CC"/>
                </a:solidFill>
              </a:rPr>
              <a:t>return</a:t>
            </a:r>
            <a:r>
              <a:rPr lang="en-US" altLang="zh-CN" dirty="0" smtClean="0"/>
              <a:t> -1; </a:t>
            </a:r>
            <a:r>
              <a:rPr lang="en-US" altLang="zh-CN" dirty="0" smtClean="0">
                <a:solidFill>
                  <a:srgbClr val="336600"/>
                </a:solidFill>
              </a:rPr>
              <a:t>//x</a:t>
            </a:r>
            <a:r>
              <a:rPr lang="zh-CN" altLang="en-US" dirty="0" smtClean="0">
                <a:solidFill>
                  <a:srgbClr val="336600"/>
                </a:solidFill>
              </a:rPr>
              <a:t>不在表中，或在表末尾</a:t>
            </a:r>
            <a:r>
              <a:rPr lang="en-US" altLang="zh-CN" dirty="0" smtClean="0"/>
              <a:t>	}</a:t>
            </a:r>
          </a:p>
          <a:p>
            <a:r>
              <a:rPr lang="en-US" altLang="zh-CN" dirty="0" smtClean="0">
                <a:solidFill>
                  <a:srgbClr val="0000CC"/>
                </a:solidFill>
              </a:rPr>
              <a:t>template</a:t>
            </a:r>
            <a:r>
              <a:rPr lang="en-US" altLang="zh-CN" dirty="0" smtClean="0"/>
              <a:t> &lt;</a:t>
            </a:r>
            <a:r>
              <a:rPr lang="en-US" altLang="zh-CN" dirty="0" smtClean="0">
                <a:solidFill>
                  <a:srgbClr val="0000CC"/>
                </a:solidFill>
              </a:rPr>
              <a:t>typename</a:t>
            </a:r>
            <a:r>
              <a:rPr lang="en-US" altLang="zh-CN" dirty="0" smtClean="0"/>
              <a:t> T,</a:t>
            </a:r>
            <a:r>
              <a:rPr lang="en-US" altLang="zh-CN" dirty="0" smtClean="0">
                <a:solidFill>
                  <a:srgbClr val="0000CC"/>
                </a:solidFill>
              </a:rPr>
              <a:t>int</a:t>
            </a:r>
            <a:r>
              <a:rPr lang="en-US" altLang="zh-CN" dirty="0" smtClean="0"/>
              <a:t> size&gt; int </a:t>
            </a:r>
            <a:r>
              <a:rPr lang="en-US" altLang="zh-CN" dirty="0" err="1" smtClean="0"/>
              <a:t>seqlist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T,size</a:t>
            </a:r>
            <a:r>
              <a:rPr lang="en-US" altLang="zh-CN" dirty="0" smtClean="0"/>
              <a:t>&gt;::Prior(T &amp; x){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	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=Find(x);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	if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&gt;0 &amp;&amp;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&lt;=last)  </a:t>
            </a:r>
            <a:r>
              <a:rPr lang="en-US" altLang="zh-CN" dirty="0" smtClean="0">
                <a:solidFill>
                  <a:srgbClr val="0000CC"/>
                </a:solidFill>
              </a:rPr>
              <a:t>return</a:t>
            </a:r>
            <a:r>
              <a:rPr lang="en-US" altLang="zh-CN" dirty="0" smtClean="0"/>
              <a:t> i-1; </a:t>
            </a:r>
            <a:r>
              <a:rPr lang="en-US" altLang="zh-CN" dirty="0" smtClean="0">
                <a:solidFill>
                  <a:srgbClr val="336600"/>
                </a:solidFill>
              </a:rPr>
              <a:t>//x</a:t>
            </a:r>
            <a:r>
              <a:rPr lang="zh-CN" altLang="en-US" dirty="0" smtClean="0">
                <a:solidFill>
                  <a:srgbClr val="336600"/>
                </a:solidFill>
              </a:rPr>
              <a:t>前驱的位置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	else return</a:t>
            </a:r>
            <a:r>
              <a:rPr lang="en-US" altLang="zh-CN" dirty="0" smtClean="0"/>
              <a:t> -1; 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2791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线性表类模板：重载</a:t>
            </a:r>
            <a:r>
              <a:rPr lang="en-US" altLang="zh-CN" dirty="0" smtClean="0"/>
              <a:t>[]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template</a:t>
            </a:r>
            <a:r>
              <a:rPr lang="en-US" altLang="zh-CN" dirty="0" smtClean="0"/>
              <a:t> &lt;</a:t>
            </a:r>
            <a:r>
              <a:rPr lang="en-US" altLang="zh-CN" dirty="0" smtClean="0">
                <a:solidFill>
                  <a:srgbClr val="0000CC"/>
                </a:solidFill>
              </a:rPr>
              <a:t>typename</a:t>
            </a:r>
            <a:r>
              <a:rPr lang="en-US" altLang="zh-CN" dirty="0" smtClean="0"/>
              <a:t> T,</a:t>
            </a:r>
            <a:r>
              <a:rPr lang="en-US" altLang="zh-CN" dirty="0" smtClean="0">
                <a:solidFill>
                  <a:srgbClr val="0000CC"/>
                </a:solidFill>
              </a:rPr>
              <a:t>int</a:t>
            </a:r>
            <a:r>
              <a:rPr lang="en-US" altLang="zh-CN" dirty="0" smtClean="0"/>
              <a:t> size&gt; </a:t>
            </a:r>
          </a:p>
          <a:p>
            <a:pPr>
              <a:buNone/>
            </a:pPr>
            <a:r>
              <a:rPr lang="en-US" altLang="zh-CN" dirty="0" smtClean="0"/>
              <a:t>T&amp; </a:t>
            </a:r>
            <a:r>
              <a:rPr lang="en-US" altLang="zh-CN" dirty="0" err="1" smtClean="0"/>
              <a:t>seqlist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T,size</a:t>
            </a:r>
            <a:r>
              <a:rPr lang="en-US" altLang="zh-CN" dirty="0" smtClean="0"/>
              <a:t>&gt;::</a:t>
            </a:r>
            <a:r>
              <a:rPr lang="en-US" altLang="zh-CN" dirty="0" smtClean="0">
                <a:solidFill>
                  <a:srgbClr val="0000CC"/>
                </a:solidFill>
              </a:rPr>
              <a:t>operator</a:t>
            </a:r>
            <a:r>
              <a:rPr lang="en-US" altLang="zh-CN" dirty="0" smtClean="0"/>
              <a:t>[](</a:t>
            </a:r>
            <a:r>
              <a:rPr lang="en-US" altLang="zh-CN" dirty="0" smtClean="0">
                <a:solidFill>
                  <a:srgbClr val="0000CC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CC"/>
                </a:solidFill>
              </a:rPr>
              <a:t>if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&gt;last+1||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&lt;0||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&gt;=</a:t>
            </a:r>
            <a:r>
              <a:rPr lang="en-US" altLang="zh-CN" dirty="0" err="1" smtClean="0"/>
              <a:t>Maxsize</a:t>
            </a:r>
            <a:r>
              <a:rPr lang="en-US" altLang="zh-CN" dirty="0" smtClean="0"/>
              <a:t>){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</a:t>
            </a:r>
            <a:r>
              <a:rPr lang="zh-CN" altLang="en-US" dirty="0" smtClean="0"/>
              <a:t>下标出界！</a:t>
            </a:r>
            <a:r>
              <a:rPr lang="en-US" altLang="zh-CN" dirty="0" smtClean="0"/>
              <a:t>"&lt;&lt;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	exit(1);}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	if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&gt;last) last++;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下标运算符</a:t>
            </a:r>
            <a:r>
              <a:rPr lang="en-US" altLang="zh-CN" dirty="0" smtClean="0">
                <a:solidFill>
                  <a:srgbClr val="008000"/>
                </a:solidFill>
              </a:rPr>
              <a:t>[]</a:t>
            </a:r>
            <a:r>
              <a:rPr lang="zh-CN" altLang="en-US" dirty="0" smtClean="0">
                <a:solidFill>
                  <a:srgbClr val="008000"/>
                </a:solidFill>
              </a:rPr>
              <a:t>，只能增加表的元素，不能减少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CC"/>
                </a:solidFill>
              </a:rPr>
              <a:t>return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slist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];} //</a:t>
            </a:r>
            <a:r>
              <a:rPr lang="zh-CN" altLang="en-US" dirty="0" smtClean="0"/>
              <a:t>这里的</a:t>
            </a:r>
            <a:r>
              <a:rPr lang="en-US" altLang="zh-CN" dirty="0" smtClean="0"/>
              <a:t>[]</a:t>
            </a:r>
            <a:r>
              <a:rPr lang="zh-CN" altLang="en-US" dirty="0" smtClean="0"/>
              <a:t>比想象中多了一点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108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线性表类模板：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template </a:t>
            </a:r>
            <a:r>
              <a:rPr lang="en-US" altLang="zh-CN" dirty="0" smtClean="0"/>
              <a:t>&lt;</a:t>
            </a:r>
            <a:r>
              <a:rPr lang="en-US" altLang="zh-CN" dirty="0" smtClean="0">
                <a:solidFill>
                  <a:srgbClr val="0000CC"/>
                </a:solidFill>
              </a:rPr>
              <a:t>typename</a:t>
            </a:r>
            <a:r>
              <a:rPr lang="en-US" altLang="zh-CN" dirty="0" smtClean="0"/>
              <a:t> T,</a:t>
            </a:r>
            <a:r>
              <a:rPr lang="en-US" altLang="zh-CN" dirty="0" smtClean="0">
                <a:solidFill>
                  <a:srgbClr val="0000CC"/>
                </a:solidFill>
              </a:rPr>
              <a:t>int</a:t>
            </a:r>
            <a:r>
              <a:rPr lang="en-US" altLang="zh-CN" dirty="0" smtClean="0"/>
              <a:t> size&gt;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0000CC"/>
                </a:solidFill>
              </a:rPr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seqlist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T,size</a:t>
            </a:r>
            <a:r>
              <a:rPr lang="en-US" altLang="zh-CN" dirty="0" smtClean="0"/>
              <a:t>&gt;::Insert(T &amp; x, int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CC"/>
                </a:solidFill>
              </a:rPr>
              <a:t>int </a:t>
            </a:r>
            <a:r>
              <a:rPr lang="en-US" altLang="zh-CN" dirty="0" smtClean="0"/>
              <a:t>j;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	if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&lt;0||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&gt;last+1||last==</a:t>
            </a:r>
            <a:r>
              <a:rPr lang="en-US" altLang="zh-CN" dirty="0" err="1" smtClean="0"/>
              <a:t>Maxsize</a:t>
            </a:r>
            <a:r>
              <a:rPr lang="en-US" altLang="zh-CN" dirty="0" smtClean="0"/>
              <a:t> -1) 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		return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CC"/>
                </a:solidFill>
              </a:rPr>
              <a:t>false</a:t>
            </a:r>
            <a:r>
              <a:rPr lang="en-US" altLang="zh-CN" dirty="0" smtClean="0"/>
              <a:t>; </a:t>
            </a:r>
            <a:r>
              <a:rPr lang="en-US" altLang="zh-CN" dirty="0" smtClean="0">
                <a:solidFill>
                  <a:srgbClr val="336600"/>
                </a:solidFill>
              </a:rPr>
              <a:t>//</a:t>
            </a:r>
            <a:r>
              <a:rPr lang="zh-CN" altLang="en-US" dirty="0" smtClean="0">
                <a:solidFill>
                  <a:srgbClr val="336600"/>
                </a:solidFill>
              </a:rPr>
              <a:t>插入位置不合理，不能插入（健壮性）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	else</a:t>
            </a: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		last++;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0000CC"/>
                </a:solidFill>
              </a:rPr>
              <a:t>for</a:t>
            </a:r>
            <a:r>
              <a:rPr lang="en-US" altLang="zh-CN" dirty="0" smtClean="0"/>
              <a:t>(j=</a:t>
            </a:r>
            <a:r>
              <a:rPr lang="en-US" altLang="zh-CN" dirty="0" err="1" smtClean="0"/>
              <a:t>last;j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i;j</a:t>
            </a:r>
            <a:r>
              <a:rPr lang="en-US" altLang="zh-CN" dirty="0" smtClean="0"/>
              <a:t>--) </a:t>
            </a:r>
            <a:r>
              <a:rPr lang="en-US" altLang="zh-CN" dirty="0" err="1" smtClean="0"/>
              <a:t>slist</a:t>
            </a:r>
            <a:r>
              <a:rPr lang="en-US" altLang="zh-CN" dirty="0" smtClean="0"/>
              <a:t>[j]=</a:t>
            </a:r>
            <a:r>
              <a:rPr lang="en-US" altLang="zh-CN" dirty="0" err="1" smtClean="0"/>
              <a:t>slist</a:t>
            </a:r>
            <a:r>
              <a:rPr lang="en-US" altLang="zh-CN" dirty="0" smtClean="0"/>
              <a:t>[j-1];   </a:t>
            </a:r>
            <a:r>
              <a:rPr lang="en-US" altLang="zh-CN" dirty="0" smtClean="0">
                <a:solidFill>
                  <a:srgbClr val="336600"/>
                </a:solidFill>
              </a:rPr>
              <a:t>//</a:t>
            </a:r>
            <a:r>
              <a:rPr lang="zh-CN" altLang="en-US" dirty="0" smtClean="0">
                <a:solidFill>
                  <a:srgbClr val="336600"/>
                </a:solidFill>
              </a:rPr>
              <a:t>依次后移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slist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]=x;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0000CC"/>
                </a:solidFill>
              </a:rPr>
              <a:t>return</a:t>
            </a:r>
            <a:r>
              <a:rPr lang="en-US" altLang="zh-CN" dirty="0" smtClean="0"/>
              <a:t> true;}}  //</a:t>
            </a:r>
            <a:r>
              <a:rPr lang="zh-CN" altLang="en-US" dirty="0" smtClean="0"/>
              <a:t>思考返回值的意义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08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线性表类模板：</a:t>
            </a:r>
            <a:r>
              <a:rPr lang="en-US" altLang="zh-CN" dirty="0" smtClean="0"/>
              <a:t>Remove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template</a:t>
            </a:r>
            <a:r>
              <a:rPr lang="en-US" altLang="zh-CN" dirty="0" smtClean="0"/>
              <a:t> &lt;</a:t>
            </a:r>
            <a:r>
              <a:rPr lang="en-US" altLang="zh-CN" dirty="0" smtClean="0">
                <a:solidFill>
                  <a:srgbClr val="0000CC"/>
                </a:solidFill>
              </a:rPr>
              <a:t>typename</a:t>
            </a:r>
            <a:r>
              <a:rPr lang="en-US" altLang="zh-CN" dirty="0" smtClean="0"/>
              <a:t> T,</a:t>
            </a:r>
            <a:r>
              <a:rPr lang="en-US" altLang="zh-CN" dirty="0" smtClean="0">
                <a:solidFill>
                  <a:srgbClr val="0000CC"/>
                </a:solidFill>
              </a:rPr>
              <a:t>int</a:t>
            </a:r>
            <a:r>
              <a:rPr lang="en-US" altLang="zh-CN" dirty="0" smtClean="0"/>
              <a:t> size&gt;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0000CC"/>
                </a:solidFill>
              </a:rPr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seqlist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T,size</a:t>
            </a:r>
            <a:r>
              <a:rPr lang="en-US" altLang="zh-CN" dirty="0" smtClean="0"/>
              <a:t>&gt;::Remove(T &amp; x){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CC"/>
                </a:solidFill>
              </a:rPr>
              <a:t>int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=Find(x),j; </a:t>
            </a:r>
            <a:r>
              <a:rPr lang="en-US" altLang="zh-CN" dirty="0" smtClean="0">
                <a:solidFill>
                  <a:srgbClr val="336600"/>
                </a:solidFill>
              </a:rPr>
              <a:t>//</a:t>
            </a:r>
            <a:r>
              <a:rPr lang="zh-CN" altLang="en-US" dirty="0" smtClean="0">
                <a:solidFill>
                  <a:srgbClr val="336600"/>
                </a:solidFill>
              </a:rPr>
              <a:t>先去找</a:t>
            </a:r>
            <a:r>
              <a:rPr lang="en-US" altLang="zh-CN" dirty="0" smtClean="0">
                <a:solidFill>
                  <a:srgbClr val="336600"/>
                </a:solidFill>
              </a:rPr>
              <a:t>x</a:t>
            </a:r>
            <a:r>
              <a:rPr lang="zh-CN" altLang="en-US" dirty="0" smtClean="0">
                <a:solidFill>
                  <a:srgbClr val="336600"/>
                </a:solidFill>
              </a:rPr>
              <a:t>在哪个位置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0000CC"/>
                </a:solidFill>
              </a:rPr>
              <a:t>if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&gt;=0){</a:t>
            </a:r>
          </a:p>
          <a:p>
            <a:pPr>
              <a:buNone/>
            </a:pPr>
            <a:r>
              <a:rPr lang="en-US" altLang="zh-CN" dirty="0" smtClean="0"/>
              <a:t>		last--;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0000CC"/>
                </a:solidFill>
              </a:rPr>
              <a:t>for</a:t>
            </a:r>
            <a:r>
              <a:rPr lang="en-US" altLang="zh-CN" dirty="0" smtClean="0"/>
              <a:t>(j=</a:t>
            </a:r>
            <a:r>
              <a:rPr lang="en-US" altLang="zh-CN" dirty="0" err="1" smtClean="0"/>
              <a:t>i;j</a:t>
            </a:r>
            <a:r>
              <a:rPr lang="en-US" altLang="zh-CN" dirty="0" smtClean="0"/>
              <a:t>&lt;=</a:t>
            </a:r>
            <a:r>
              <a:rPr lang="en-US" altLang="zh-CN" dirty="0" err="1" smtClean="0"/>
              <a:t>last;j</a:t>
            </a:r>
            <a:r>
              <a:rPr lang="en-US" altLang="zh-CN" dirty="0" smtClean="0"/>
              <a:t>++) </a:t>
            </a:r>
            <a:r>
              <a:rPr lang="en-US" altLang="zh-CN" dirty="0" err="1" smtClean="0"/>
              <a:t>slist</a:t>
            </a:r>
            <a:r>
              <a:rPr lang="en-US" altLang="zh-CN" dirty="0" smtClean="0"/>
              <a:t>[j]=</a:t>
            </a:r>
            <a:r>
              <a:rPr lang="en-US" altLang="zh-CN" dirty="0" err="1" smtClean="0"/>
              <a:t>slist</a:t>
            </a:r>
            <a:r>
              <a:rPr lang="en-US" altLang="zh-CN" dirty="0" smtClean="0"/>
              <a:t>[j+1];	 </a:t>
            </a:r>
            <a:r>
              <a:rPr lang="en-US" altLang="zh-CN" dirty="0" smtClean="0">
                <a:solidFill>
                  <a:srgbClr val="336600"/>
                </a:solidFill>
              </a:rPr>
              <a:t>//</a:t>
            </a:r>
            <a:r>
              <a:rPr lang="zh-CN" altLang="en-US" dirty="0" smtClean="0">
                <a:solidFill>
                  <a:srgbClr val="336600"/>
                </a:solidFill>
              </a:rPr>
              <a:t>依次前移，保证表连续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smtClean="0">
                <a:solidFill>
                  <a:srgbClr val="0000CC"/>
                </a:solidFill>
              </a:rPr>
              <a:t>return</a:t>
            </a:r>
            <a:r>
              <a:rPr lang="en-US" altLang="zh-CN" dirty="0" smtClean="0"/>
              <a:t> true;}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CC"/>
                </a:solidFill>
              </a:rPr>
              <a:t>return</a:t>
            </a:r>
            <a:r>
              <a:rPr lang="en-US" altLang="zh-CN" dirty="0" smtClean="0"/>
              <a:t> false; </a:t>
            </a:r>
            <a:r>
              <a:rPr lang="en-US" altLang="zh-CN" dirty="0" smtClean="0">
                <a:solidFill>
                  <a:srgbClr val="336600"/>
                </a:solidFill>
              </a:rPr>
              <a:t>//</a:t>
            </a:r>
            <a:r>
              <a:rPr lang="zh-CN" altLang="en-US" dirty="0" smtClean="0">
                <a:solidFill>
                  <a:srgbClr val="336600"/>
                </a:solidFill>
              </a:rPr>
              <a:t>表中不存在</a:t>
            </a:r>
            <a:r>
              <a:rPr lang="en-US" altLang="zh-CN" dirty="0" smtClean="0">
                <a:solidFill>
                  <a:srgbClr val="336600"/>
                </a:solidFill>
              </a:rPr>
              <a:t>x</a:t>
            </a:r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114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线性表类模板定义总结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上述成员函数当中，涉及的操作难点主要在于对数组长度和已有元素个数的判断与控制、增加和删除时保证数组连续的判断控制。</a:t>
            </a:r>
            <a:endParaRPr lang="en-US" altLang="zh-CN" dirty="0" smtClean="0"/>
          </a:p>
          <a:p>
            <a:r>
              <a:rPr lang="zh-CN" altLang="en-US" dirty="0" smtClean="0"/>
              <a:t>在这里，数组的操作必须精确，务必细心体会，特别注意看懂相关循环的</a:t>
            </a:r>
            <a:r>
              <a:rPr lang="zh-CN" altLang="en-US" dirty="0" smtClean="0">
                <a:solidFill>
                  <a:srgbClr val="FF0000"/>
                </a:solidFill>
              </a:rPr>
              <a:t>起始和终止条件</a:t>
            </a:r>
            <a:r>
              <a:rPr lang="zh-CN" altLang="en-US" dirty="0" smtClean="0"/>
              <a:t>，来不得半点误差。</a:t>
            </a:r>
            <a:endParaRPr lang="en-US" altLang="zh-CN" dirty="0" smtClean="0"/>
          </a:p>
          <a:p>
            <a:r>
              <a:rPr lang="zh-CN" altLang="en-US" dirty="0" smtClean="0"/>
              <a:t>这个模板类还有不足吗？</a:t>
            </a:r>
            <a:endParaRPr lang="en-US" altLang="zh-CN" smtClean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765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线性表类可以改进的地方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成员函数的功能覆盖不够全面。作为一个类，应该尽可能提供完善的接口。</a:t>
            </a:r>
            <a:endParaRPr lang="en-US" altLang="zh-CN" dirty="0" smtClean="0"/>
          </a:p>
          <a:p>
            <a:pPr>
              <a:buSzPct val="70000"/>
              <a:buFont typeface="Wingdings" pitchFamily="2" charset="2"/>
              <a:buChar char="ü"/>
            </a:pPr>
            <a:r>
              <a:rPr lang="zh-CN" altLang="en-US" dirty="0" smtClean="0"/>
              <a:t>构造函数，增加从已有数组进行赋值的功能；</a:t>
            </a:r>
            <a:endParaRPr lang="en-US" altLang="zh-CN" dirty="0" smtClean="0"/>
          </a:p>
          <a:p>
            <a:pPr>
              <a:buSzPct val="70000"/>
              <a:buFont typeface="Wingdings" pitchFamily="2" charset="2"/>
              <a:buChar char="ü"/>
            </a:pPr>
            <a:r>
              <a:rPr lang="zh-CN" altLang="en-US" dirty="0" smtClean="0"/>
              <a:t>增加元素，可以增加默认加到尾部的函数；</a:t>
            </a:r>
            <a:endParaRPr lang="en-US" altLang="zh-CN" dirty="0" smtClean="0"/>
          </a:p>
          <a:p>
            <a:pPr>
              <a:buSzPct val="70000"/>
              <a:buFont typeface="Wingdings" pitchFamily="2" charset="2"/>
              <a:buChar char="ü"/>
            </a:pPr>
            <a:r>
              <a:rPr lang="zh-CN" altLang="en-US" dirty="0" smtClean="0"/>
              <a:t>删除元素，可以增加指定删除位置的函数。</a:t>
            </a:r>
            <a:endParaRPr lang="en-US" altLang="zh-CN" dirty="0" smtClean="0"/>
          </a:p>
          <a:p>
            <a:pPr>
              <a:buSzPct val="70000"/>
              <a:buFont typeface="Wingdings" pitchFamily="2" charset="2"/>
              <a:buChar char="ü"/>
            </a:pPr>
            <a:r>
              <a:rPr lang="zh-CN" altLang="en-US" dirty="0" smtClean="0"/>
              <a:t>数组倒置功能，求和功能，求最大和最小值</a:t>
            </a:r>
            <a:r>
              <a:rPr lang="en-US" altLang="zh-CN" dirty="0" smtClean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5417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线性表类可以改进的地方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如果将普通线性表</a:t>
            </a:r>
            <a:r>
              <a:rPr lang="en-US" altLang="zh-CN" dirty="0" smtClean="0"/>
              <a:t>Seqlist</a:t>
            </a:r>
            <a:r>
              <a:rPr lang="zh-CN" altLang="en-US" dirty="0" smtClean="0"/>
              <a:t>改造为有序线性表</a:t>
            </a:r>
            <a:r>
              <a:rPr lang="en-US" altLang="zh-CN" dirty="0" err="1" smtClean="0"/>
              <a:t>Orderedlist</a:t>
            </a:r>
            <a:r>
              <a:rPr lang="zh-CN" altLang="en-US" dirty="0" smtClean="0"/>
              <a:t>，该如何修改现有代码？</a:t>
            </a:r>
            <a:endParaRPr lang="en-US" altLang="zh-CN" dirty="0" smtClean="0"/>
          </a:p>
          <a:p>
            <a:pPr>
              <a:buNone/>
            </a:pPr>
            <a:r>
              <a:rPr lang="en-US" altLang="zh-CN" i="1" dirty="0" smtClean="0"/>
              <a:t>	</a:t>
            </a:r>
            <a:r>
              <a:rPr lang="zh-CN" altLang="en-US" i="1" dirty="0" smtClean="0"/>
              <a:t>提示：在增加元素时，必须进行限制。</a:t>
            </a:r>
            <a:endParaRPr lang="en-US" altLang="zh-CN" i="1" dirty="0" smtClean="0"/>
          </a:p>
          <a:p>
            <a:r>
              <a:rPr lang="zh-CN" altLang="en-US" dirty="0" smtClean="0"/>
              <a:t>如何对有序线性表进行控制，使得可以方便地实现递增或递减的要求？</a:t>
            </a:r>
            <a:endParaRPr lang="en-US" altLang="zh-CN" dirty="0" smtClean="0"/>
          </a:p>
          <a:p>
            <a:pPr>
              <a:buNone/>
            </a:pPr>
            <a:r>
              <a:rPr lang="en-US" altLang="zh-CN" i="1" dirty="0" smtClean="0"/>
              <a:t>	</a:t>
            </a:r>
            <a:r>
              <a:rPr lang="zh-CN" altLang="en-US" i="1" dirty="0" smtClean="0"/>
              <a:t>提示：增加成员变量，用来保存递增或递减的设置。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4745790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：求两数中的大数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比较两个整型数</a:t>
            </a:r>
            <a:endParaRPr lang="en-US" altLang="zh-CN" dirty="0" smtClean="0"/>
          </a:p>
          <a:p>
            <a:pPr>
              <a:buFont typeface="Wingdings" pitchFamily="2" charset="2"/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int max(int a, int b)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	{  	  return a &gt; b ? a : b;	}</a:t>
            </a:r>
          </a:p>
          <a:p>
            <a:r>
              <a:rPr lang="zh-CN" altLang="en-US" dirty="0" smtClean="0"/>
              <a:t>比较两个浮点数</a:t>
            </a:r>
            <a:endParaRPr lang="en-US" altLang="zh-CN" dirty="0" smtClean="0"/>
          </a:p>
          <a:p>
            <a:pPr>
              <a:buFont typeface="Wingdings" pitchFamily="2" charset="2"/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float max(float a, float b)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	{  	  return a &gt; b ? a : b;	}</a:t>
            </a:r>
          </a:p>
          <a:p>
            <a:r>
              <a:rPr lang="zh-CN" altLang="en-US" dirty="0" smtClean="0"/>
              <a:t>更多</a:t>
            </a:r>
            <a:r>
              <a:rPr lang="en-US" altLang="zh-CN" dirty="0" smtClean="0"/>
              <a:t>……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216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线性表可以改进的地方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线性表已经可以较方便地管理内存，但如果现有空间已经占满，就无法增加新的元素。</a:t>
            </a:r>
            <a:endParaRPr lang="en-US" altLang="zh-CN" dirty="0" smtClean="0"/>
          </a:p>
          <a:p>
            <a:r>
              <a:rPr lang="zh-CN" altLang="en-US" dirty="0" smtClean="0"/>
              <a:t>这样的情况并不总是合理，该如何解决？</a:t>
            </a:r>
            <a:endParaRPr lang="en-US" altLang="zh-CN" dirty="0" smtClean="0"/>
          </a:p>
          <a:p>
            <a:r>
              <a:rPr lang="zh-CN" altLang="en-US" i="1" dirty="0" smtClean="0"/>
              <a:t>提示：临时的手段是建立一个存储空间更大的对象，将现有对象的内容转移过去。</a:t>
            </a:r>
            <a:endParaRPr lang="en-US" altLang="zh-CN" i="1" dirty="0" smtClean="0"/>
          </a:p>
          <a:p>
            <a:r>
              <a:rPr lang="zh-CN" altLang="en-US" dirty="0" smtClean="0"/>
              <a:t>真正的解决办法将在后续章节当中揭开。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9918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线性表类模板和数组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通过线性表类模板，实例化得到模板类，并可以建立对象来使用数组，那么和使用普通数组的区别到底在哪里？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、使用模板类得到的对象，屏蔽了底层的操作细节，提高了代码的编写效率，从而有利于编写大规模的程序，也比较合适于团队合作。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、使用普通数组，在运行效率上更高，且可以实现允许范围内的所有操作；而如果模板类中没有直接提供的功能，想要实现相对麻烦。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、二者之间可以建立相互转换的通道。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30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</a:t>
            </a:r>
            <a:r>
              <a:rPr lang="zh-CN" altLang="en-US" dirty="0" smtClean="0"/>
              <a:t> </a:t>
            </a:r>
            <a:r>
              <a:rPr lang="zh-CN" altLang="en-US" dirty="0" smtClean="0"/>
              <a:t>基于模板的通用算法设计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例：排序算法的四个实现形式</a:t>
            </a:r>
          </a:p>
          <a:p>
            <a:pPr>
              <a:buSzPct val="90000"/>
              <a:buFont typeface="Wingdings" charset="2"/>
              <a:buChar char="u"/>
            </a:pPr>
            <a:r>
              <a:rPr lang="zh-CN" altLang="en-US" dirty="0" smtClean="0"/>
              <a:t>直接</a:t>
            </a:r>
            <a:r>
              <a:rPr lang="zh-CN" altLang="en-US" dirty="0" smtClean="0"/>
              <a:t>针对特定数组进行排序</a:t>
            </a:r>
            <a:endParaRPr lang="en-US" altLang="zh-CN" dirty="0" smtClean="0"/>
          </a:p>
          <a:p>
            <a:pPr>
              <a:buSzPct val="90000"/>
              <a:buFont typeface="Wingdings" charset="2"/>
              <a:buChar char="u"/>
            </a:pPr>
            <a:r>
              <a:rPr lang="zh-CN" altLang="en-US" dirty="0" smtClean="0"/>
              <a:t>编写普通函数，针对特定类型的数组排序</a:t>
            </a:r>
            <a:endParaRPr lang="en-US" altLang="zh-CN" dirty="0" smtClean="0"/>
          </a:p>
          <a:p>
            <a:pPr>
              <a:buSzPct val="90000"/>
              <a:buFont typeface="Wingdings" charset="2"/>
              <a:buChar char="u"/>
            </a:pPr>
            <a:r>
              <a:rPr lang="zh-CN" altLang="en-US" dirty="0" smtClean="0"/>
              <a:t>编写函数模板，针对多种类型进行排序</a:t>
            </a:r>
            <a:endParaRPr lang="en-US" altLang="zh-CN" dirty="0" smtClean="0"/>
          </a:p>
          <a:p>
            <a:pPr>
              <a:buSzPct val="90000"/>
              <a:buFont typeface="Wingdings" charset="2"/>
              <a:buChar char="u"/>
            </a:pPr>
            <a:r>
              <a:rPr lang="zh-CN" altLang="en-US" dirty="0" smtClean="0"/>
              <a:t>对线性表类模板增加排序功能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298898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例：直接对数组进行冒泡排序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a[5] = {2 , 3 , 1 , 5 , 4},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, j , t;</a:t>
            </a:r>
          </a:p>
          <a:p>
            <a:pPr>
              <a:buNone/>
            </a:pPr>
            <a:r>
              <a:rPr lang="nn-NO" altLang="zh-CN" b="1" dirty="0" smtClean="0"/>
              <a:t>	</a:t>
            </a:r>
            <a:r>
              <a:rPr lang="nn-NO" altLang="zh-CN" b="1" dirty="0" smtClean="0">
                <a:solidFill>
                  <a:srgbClr val="0000FF"/>
                </a:solidFill>
              </a:rPr>
              <a:t>for</a:t>
            </a:r>
            <a:r>
              <a:rPr lang="nn-NO" altLang="zh-CN" b="1" dirty="0" smtClean="0"/>
              <a:t>(i = 0 ; i &lt; 4 ; i++)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for</a:t>
            </a:r>
            <a:r>
              <a:rPr lang="en-US" altLang="zh-CN" b="1" dirty="0" smtClean="0"/>
              <a:t>(j = 4 ; j &gt;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; j--) //</a:t>
            </a:r>
            <a:r>
              <a:rPr lang="zh-CN" altLang="en-US" b="1" dirty="0" smtClean="0"/>
              <a:t>回忆冒泡排序的过程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{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(a[j] &lt; a[j - 1]) //</a:t>
            </a:r>
            <a:r>
              <a:rPr lang="zh-CN" altLang="en-US" b="1" dirty="0" smtClean="0"/>
              <a:t>升序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	{</a:t>
            </a:r>
          </a:p>
          <a:p>
            <a:pPr>
              <a:buNone/>
            </a:pPr>
            <a:r>
              <a:rPr lang="en-US" altLang="zh-CN" b="1" dirty="0" smtClean="0"/>
              <a:t>				t = a[j];a[j] = a[j - 1];a[j - 1] = t;</a:t>
            </a:r>
          </a:p>
          <a:p>
            <a:pPr>
              <a:buNone/>
            </a:pPr>
            <a:r>
              <a:rPr lang="en-US" altLang="zh-CN" b="1" dirty="0" smtClean="0"/>
              <a:t>			}</a:t>
            </a:r>
          </a:p>
          <a:p>
            <a:pPr>
              <a:buNone/>
            </a:pPr>
            <a:r>
              <a:rPr lang="en-US" altLang="zh-CN" b="1" dirty="0" smtClean="0"/>
              <a:t>	}</a:t>
            </a:r>
          </a:p>
          <a:p>
            <a:pPr>
              <a:buNone/>
            </a:pPr>
            <a:r>
              <a:rPr lang="nn-NO" altLang="zh-CN" b="1" dirty="0" smtClean="0"/>
              <a:t>	</a:t>
            </a:r>
            <a:r>
              <a:rPr lang="nn-NO" altLang="zh-CN" b="1" dirty="0" smtClean="0">
                <a:solidFill>
                  <a:srgbClr val="0000FF"/>
                </a:solidFill>
              </a:rPr>
              <a:t>for</a:t>
            </a:r>
            <a:r>
              <a:rPr lang="nn-NO" altLang="zh-CN" b="1" dirty="0" smtClean="0"/>
              <a:t>(i = 0 ; i &lt; 5 ; i++)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 &lt;&lt; a[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] &lt;&lt; '\t';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06007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评：直接对数组进行冒泡排序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算法的通用性差，移植性差</a:t>
            </a:r>
            <a:endParaRPr lang="en-US" altLang="zh-CN" dirty="0" smtClean="0"/>
          </a:p>
          <a:p>
            <a:r>
              <a:rPr lang="zh-CN" altLang="en-US" dirty="0" smtClean="0"/>
              <a:t>改进方案：将排序算法提炼为函数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7068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例：特定类型冒泡排序函数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void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bubblesort</a:t>
            </a:r>
            <a:r>
              <a:rPr lang="en-US" altLang="zh-CN" b="1" dirty="0" smtClean="0"/>
              <a:t>(</a:t>
            </a:r>
            <a:r>
              <a:rPr lang="en-US" altLang="zh-CN" sz="2900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a[] , </a:t>
            </a:r>
            <a:r>
              <a:rPr lang="en-US" altLang="zh-CN" sz="2900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n)</a:t>
            </a:r>
          </a:p>
          <a:p>
            <a:pPr>
              <a:buNone/>
            </a:pPr>
            <a:r>
              <a:rPr lang="en-US" altLang="zh-CN" b="1" dirty="0" smtClean="0"/>
              <a:t>	{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sz="2900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, j , t;</a:t>
            </a:r>
          </a:p>
          <a:p>
            <a:pPr>
              <a:buNone/>
            </a:pPr>
            <a:r>
              <a:rPr lang="nn-NO" altLang="zh-CN" b="1" dirty="0" smtClean="0"/>
              <a:t>			</a:t>
            </a:r>
            <a:r>
              <a:rPr lang="nn-NO" altLang="zh-CN" sz="2900" b="1" dirty="0" smtClean="0">
                <a:solidFill>
                  <a:srgbClr val="0000FF"/>
                </a:solidFill>
              </a:rPr>
              <a:t>for</a:t>
            </a:r>
            <a:r>
              <a:rPr lang="nn-NO" altLang="zh-CN" b="1" dirty="0" smtClean="0"/>
              <a:t>(i = 0 ; i &lt; n - 1 ; i++)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sz="2900" b="1" dirty="0" smtClean="0">
                <a:solidFill>
                  <a:srgbClr val="0000FF"/>
                </a:solidFill>
              </a:rPr>
              <a:t>for</a:t>
            </a:r>
            <a:r>
              <a:rPr lang="en-US" altLang="zh-CN" b="1" dirty="0" smtClean="0"/>
              <a:t>(j = n - 1 ; j &gt;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; j--)</a:t>
            </a:r>
          </a:p>
          <a:p>
            <a:pPr>
              <a:buNone/>
            </a:pPr>
            <a:r>
              <a:rPr lang="en-US" altLang="zh-CN" b="1" dirty="0" smtClean="0"/>
              <a:t>			{</a:t>
            </a:r>
          </a:p>
          <a:p>
            <a:pPr>
              <a:buNone/>
            </a:pPr>
            <a:r>
              <a:rPr lang="en-US" altLang="zh-CN" b="1" dirty="0" smtClean="0"/>
              <a:t>				</a:t>
            </a:r>
            <a:r>
              <a:rPr lang="en-US" altLang="zh-CN" sz="2900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(a[j] &lt; a[j - 1])</a:t>
            </a:r>
          </a:p>
          <a:p>
            <a:pPr>
              <a:buNone/>
            </a:pPr>
            <a:r>
              <a:rPr lang="en-US" altLang="zh-CN" b="1" dirty="0" smtClean="0"/>
              <a:t>				{</a:t>
            </a:r>
          </a:p>
          <a:p>
            <a:pPr>
              <a:buNone/>
            </a:pPr>
            <a:r>
              <a:rPr lang="en-US" altLang="zh-CN" b="1" dirty="0" smtClean="0"/>
              <a:t>					t = a[j];	a[j] = a[j - 1];	a[j - 1] = t;</a:t>
            </a:r>
          </a:p>
          <a:p>
            <a:pPr>
              <a:buNone/>
            </a:pPr>
            <a:r>
              <a:rPr lang="en-US" altLang="zh-CN" b="1" dirty="0" smtClean="0"/>
              <a:t>				}</a:t>
            </a:r>
          </a:p>
          <a:p>
            <a:pPr>
              <a:buNone/>
            </a:pPr>
            <a:r>
              <a:rPr lang="en-US" altLang="zh-CN" b="1" dirty="0" smtClean="0"/>
              <a:t>			}</a:t>
            </a:r>
          </a:p>
          <a:p>
            <a:pPr>
              <a:buNone/>
            </a:pPr>
            <a:r>
              <a:rPr lang="en-US" altLang="zh-CN" b="1" dirty="0" smtClean="0"/>
              <a:t>	}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3891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例：特定类型冒泡排序函数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/>
              <a:t>	//main</a:t>
            </a:r>
            <a:r>
              <a:rPr lang="zh-CN" altLang="en-US" b="1" dirty="0" smtClean="0"/>
              <a:t>函数</a:t>
            </a:r>
            <a:r>
              <a:rPr lang="en-US" altLang="zh-CN" b="1" dirty="0" smtClean="0"/>
              <a:t>	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a[5] = {2 , 3 , 1 , 5 , 4} ,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bubblesort</a:t>
            </a:r>
            <a:r>
              <a:rPr lang="en-US" altLang="zh-CN" b="1" dirty="0" smtClean="0"/>
              <a:t>(a , 5);</a:t>
            </a:r>
          </a:p>
          <a:p>
            <a:pPr>
              <a:buNone/>
            </a:pPr>
            <a:r>
              <a:rPr lang="nn-NO" altLang="zh-CN" b="1" dirty="0" smtClean="0"/>
              <a:t>	</a:t>
            </a:r>
            <a:r>
              <a:rPr lang="nn-NO" altLang="zh-CN" b="1" dirty="0" smtClean="0">
                <a:solidFill>
                  <a:srgbClr val="0000FF"/>
                </a:solidFill>
              </a:rPr>
              <a:t>for</a:t>
            </a:r>
            <a:r>
              <a:rPr lang="nn-NO" altLang="zh-CN" b="1" dirty="0" smtClean="0"/>
              <a:t>(i = 0 ; i &lt; 5 ; i++)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 &lt;&lt; a[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] &lt;&lt; '\t';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 &lt;&lt; 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44337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评：特定类型冒泡排序函数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回忆数组作为函数参数的本质：形参其实是指针，形参</a:t>
            </a:r>
            <a:r>
              <a:rPr lang="zh-CN" altLang="en-US" i="1" dirty="0" smtClean="0"/>
              <a:t>数组</a:t>
            </a:r>
            <a:r>
              <a:rPr lang="zh-CN" altLang="en-US" dirty="0" smtClean="0"/>
              <a:t>完全依附于实参数组。实参必须是数组名，因此需要额外传递参数控制数组长度。</a:t>
            </a:r>
            <a:endParaRPr lang="en-US" altLang="zh-CN" dirty="0" smtClean="0"/>
          </a:p>
          <a:p>
            <a:r>
              <a:rPr lang="zh-CN" altLang="en-US" dirty="0" smtClean="0"/>
              <a:t>能实现一定的通用性，但仍然需要针对不同类型如</a:t>
            </a:r>
            <a:r>
              <a:rPr lang="en-US" altLang="zh-CN" b="1" dirty="0" smtClean="0">
                <a:solidFill>
                  <a:srgbClr val="0000FF"/>
                </a:solidFill>
              </a:rPr>
              <a:t>char</a:t>
            </a:r>
            <a:r>
              <a:rPr lang="zh-CN" altLang="en-US" dirty="0" smtClean="0"/>
              <a:t>、</a:t>
            </a:r>
            <a:r>
              <a:rPr lang="en-US" altLang="zh-CN" b="1" dirty="0" smtClean="0">
                <a:solidFill>
                  <a:srgbClr val="0000FF"/>
                </a:solidFill>
              </a:rPr>
              <a:t>float</a:t>
            </a:r>
            <a:r>
              <a:rPr lang="zh-CN" altLang="en-US" dirty="0" smtClean="0"/>
              <a:t>或者不同的类来编写不同的函数。</a:t>
            </a:r>
            <a:endParaRPr lang="en-US" altLang="zh-CN" dirty="0" smtClean="0"/>
          </a:p>
          <a:p>
            <a:r>
              <a:rPr lang="zh-CN" altLang="en-US" dirty="0" smtClean="0"/>
              <a:t>将算法改造为函数模板就可以解决上述问题。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3811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例：冒泡排序函数模板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altLang="zh-CN" b="1" dirty="0" smtClean="0"/>
              <a:t>	</a:t>
            </a:r>
            <a:r>
              <a:rPr lang="fr-FR" altLang="zh-CN" b="1" dirty="0" smtClean="0">
                <a:solidFill>
                  <a:srgbClr val="0000FF"/>
                </a:solidFill>
              </a:rPr>
              <a:t>template</a:t>
            </a:r>
            <a:r>
              <a:rPr lang="fr-FR" altLang="zh-CN" b="1" dirty="0" smtClean="0"/>
              <a:t> &lt;</a:t>
            </a:r>
            <a:r>
              <a:rPr lang="fr-FR" altLang="zh-CN" sz="2900" b="1" dirty="0" smtClean="0">
                <a:solidFill>
                  <a:srgbClr val="0000FF"/>
                </a:solidFill>
              </a:rPr>
              <a:t>typename</a:t>
            </a:r>
            <a:r>
              <a:rPr lang="fr-FR" altLang="zh-CN" b="1" dirty="0" smtClean="0"/>
              <a:t> T&gt;</a:t>
            </a:r>
            <a:r>
              <a:rPr lang="fr-FR" altLang="zh-CN" sz="2900" b="1" dirty="0" smtClean="0">
                <a:solidFill>
                  <a:srgbClr val="0000FF"/>
                </a:solidFill>
              </a:rPr>
              <a:t> void  </a:t>
            </a:r>
            <a:r>
              <a:rPr lang="fr-FR" altLang="zh-CN" b="1" dirty="0" smtClean="0"/>
              <a:t>bubblesort(T a[] , </a:t>
            </a:r>
            <a:r>
              <a:rPr lang="fr-FR" altLang="zh-CN" sz="2900" b="1" dirty="0" smtClean="0">
                <a:solidFill>
                  <a:srgbClr val="0000FF"/>
                </a:solidFill>
              </a:rPr>
              <a:t>int</a:t>
            </a:r>
            <a:r>
              <a:rPr lang="fr-FR" altLang="zh-CN" b="1" dirty="0" smtClean="0"/>
              <a:t> n)</a:t>
            </a:r>
            <a:r>
              <a:rPr lang="en-US" altLang="zh-CN" b="1" dirty="0" smtClean="0"/>
              <a:t>{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sz="2900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, j;</a:t>
            </a:r>
          </a:p>
          <a:p>
            <a:pPr>
              <a:buNone/>
            </a:pPr>
            <a:r>
              <a:rPr lang="en-US" altLang="zh-CN" b="1" dirty="0" smtClean="0"/>
              <a:t>			T </a:t>
            </a:r>
            <a:r>
              <a:rPr lang="en-US" altLang="zh-CN" b="1" dirty="0" err="1" smtClean="0"/>
              <a:t>t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nn-NO" altLang="zh-CN" b="1" dirty="0" smtClean="0"/>
              <a:t>			</a:t>
            </a:r>
            <a:r>
              <a:rPr lang="nn-NO" altLang="zh-CN" sz="2900" b="1" dirty="0" smtClean="0">
                <a:solidFill>
                  <a:srgbClr val="0000FF"/>
                </a:solidFill>
              </a:rPr>
              <a:t>for</a:t>
            </a:r>
            <a:r>
              <a:rPr lang="nn-NO" altLang="zh-CN" b="1" dirty="0" smtClean="0"/>
              <a:t>(i = 0 ; i &lt; n - 1 ; i++)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sz="2900" b="1" dirty="0" smtClean="0">
                <a:solidFill>
                  <a:srgbClr val="0000FF"/>
                </a:solidFill>
              </a:rPr>
              <a:t>for</a:t>
            </a:r>
            <a:r>
              <a:rPr lang="en-US" altLang="zh-CN" b="1" dirty="0" smtClean="0"/>
              <a:t>(j = n - 1 ; j &gt;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; j--)</a:t>
            </a:r>
          </a:p>
          <a:p>
            <a:pPr>
              <a:buNone/>
            </a:pPr>
            <a:r>
              <a:rPr lang="en-US" altLang="zh-CN" b="1" dirty="0" smtClean="0"/>
              <a:t>			{</a:t>
            </a:r>
          </a:p>
          <a:p>
            <a:pPr>
              <a:buNone/>
            </a:pPr>
            <a:r>
              <a:rPr lang="en-US" altLang="zh-CN" b="1" dirty="0" smtClean="0"/>
              <a:t>				if(a[j] &lt; a[j - 1])</a:t>
            </a:r>
          </a:p>
          <a:p>
            <a:pPr>
              <a:buNone/>
            </a:pPr>
            <a:r>
              <a:rPr lang="en-US" altLang="zh-CN" b="1" dirty="0" smtClean="0"/>
              <a:t>				{</a:t>
            </a:r>
          </a:p>
          <a:p>
            <a:pPr>
              <a:buNone/>
            </a:pPr>
            <a:r>
              <a:rPr lang="en-US" altLang="zh-CN" b="1" dirty="0" smtClean="0"/>
              <a:t>					t = a[j];	a[j] = a[j - 1];	a[j - 1] = t;</a:t>
            </a:r>
          </a:p>
          <a:p>
            <a:pPr>
              <a:buNone/>
            </a:pPr>
            <a:r>
              <a:rPr lang="en-US" altLang="zh-CN" b="1" dirty="0" smtClean="0"/>
              <a:t>				}</a:t>
            </a:r>
          </a:p>
          <a:p>
            <a:pPr>
              <a:buNone/>
            </a:pPr>
            <a:r>
              <a:rPr lang="en-US" altLang="zh-CN" b="1" dirty="0" smtClean="0"/>
              <a:t>			}	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091257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评：冒泡排序函数模板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冒泡排序函数模板提供了强大的通用算法功能</a:t>
            </a:r>
            <a:endParaRPr lang="en-US" altLang="zh-CN" dirty="0" smtClean="0"/>
          </a:p>
          <a:p>
            <a:r>
              <a:rPr lang="zh-CN" altLang="en-US" dirty="0" smtClean="0"/>
              <a:t>要配合函数模板使用，相关类型必须可以支持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=</a:t>
            </a:r>
            <a:r>
              <a:rPr lang="zh-CN" altLang="en-US" dirty="0" smtClean="0"/>
              <a:t>等运算符的使用。</a:t>
            </a:r>
            <a:endParaRPr lang="en-US" altLang="zh-CN" dirty="0" smtClean="0"/>
          </a:p>
          <a:p>
            <a:r>
              <a:rPr lang="zh-CN" altLang="en-US" dirty="0" smtClean="0"/>
              <a:t>有的情况下，数组可以支持上述运算符的使用，但可能意义和我们想要的并不同。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i="1" dirty="0" smtClean="0"/>
              <a:t>如：对用字符指针数组存放的多个字符串排序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i="1" dirty="0" smtClean="0"/>
              <a:t>	</a:t>
            </a:r>
            <a:r>
              <a:rPr lang="zh-CN" altLang="en-US" i="1" dirty="0" smtClean="0"/>
              <a:t>解决：使用专门的字符串类对象</a:t>
            </a:r>
            <a:endParaRPr lang="en-US" altLang="zh-CN" i="1" dirty="0" smtClean="0"/>
          </a:p>
        </p:txBody>
      </p:sp>
    </p:spTree>
    <p:extLst>
      <p:ext uri="{BB962C8B-B14F-4D97-AF65-F5344CB8AC3E}">
        <p14:creationId xmlns:p14="http://schemas.microsoft.com/office/powerpoint/2010/main" val="11240667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参数的自动类型转换可以部分解决问题，但远远不够！</a:t>
            </a:r>
            <a:endParaRPr lang="en-US" altLang="zh-CN" dirty="0" smtClean="0"/>
          </a:p>
          <a:p>
            <a:r>
              <a:rPr lang="zh-CN" altLang="en-US" dirty="0" smtClean="0"/>
              <a:t>对各种数据类型，执行完全相同的操作，完全可以把类型作为特殊的参数来传递。</a:t>
            </a:r>
            <a:endParaRPr lang="en-US" altLang="zh-CN" dirty="0" smtClean="0"/>
          </a:p>
          <a:p>
            <a:r>
              <a:rPr lang="zh-CN" altLang="en-US" dirty="0" smtClean="0"/>
              <a:t>函数模板定义这样的</a:t>
            </a:r>
            <a:r>
              <a:rPr lang="zh-CN" altLang="en-US" dirty="0" smtClean="0">
                <a:solidFill>
                  <a:srgbClr val="FF0000"/>
                </a:solidFill>
              </a:rPr>
              <a:t>参数化</a:t>
            </a:r>
            <a:r>
              <a:rPr lang="zh-CN" altLang="en-US" dirty="0" smtClean="0"/>
              <a:t>的函数，根据调用的情况编译器</a:t>
            </a:r>
            <a:r>
              <a:rPr lang="zh-CN" altLang="en-US" dirty="0" smtClean="0">
                <a:solidFill>
                  <a:srgbClr val="FF0000"/>
                </a:solidFill>
              </a:rPr>
              <a:t>实例化</a:t>
            </a:r>
            <a:r>
              <a:rPr lang="zh-CN" altLang="en-US" dirty="0" smtClean="0"/>
              <a:t>类型参数，从而生成不同的代码函数。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例：线性表类的冒泡排序函数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400" b="1" dirty="0" smtClean="0"/>
              <a:t>	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template</a:t>
            </a:r>
            <a:r>
              <a:rPr lang="en-US" altLang="zh-CN" sz="2400" b="1" dirty="0" smtClean="0"/>
              <a:t> &lt;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typename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T,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400" b="1" dirty="0" smtClean="0"/>
              <a:t> size&gt;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void</a:t>
            </a:r>
            <a:r>
              <a:rPr lang="en-US" altLang="zh-CN" sz="2400" b="1" dirty="0" smtClean="0"/>
              <a:t> Seqlist&lt;</a:t>
            </a:r>
            <a:r>
              <a:rPr lang="en-US" altLang="zh-CN" sz="2400" b="1" dirty="0" err="1" smtClean="0"/>
              <a:t>T,size</a:t>
            </a:r>
            <a:r>
              <a:rPr lang="en-US" altLang="zh-CN" sz="2400" b="1" dirty="0" smtClean="0"/>
              <a:t>&gt;::</a:t>
            </a:r>
            <a:r>
              <a:rPr lang="en-US" altLang="zh-CN" sz="2400" b="1" dirty="0" err="1" smtClean="0"/>
              <a:t>BubbleSort</a:t>
            </a:r>
            <a:r>
              <a:rPr lang="en-US" altLang="zh-CN" sz="2400" b="1" dirty="0" smtClean="0"/>
              <a:t>(){</a:t>
            </a:r>
          </a:p>
          <a:p>
            <a:pPr>
              <a:buNone/>
            </a:pPr>
            <a:r>
              <a:rPr lang="en-US" altLang="zh-CN" sz="2400" b="1" dirty="0" smtClean="0"/>
              <a:t>	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 , j; T </a:t>
            </a:r>
            <a:r>
              <a:rPr lang="en-US" altLang="zh-CN" sz="2400" b="1" dirty="0" err="1" smtClean="0"/>
              <a:t>t</a:t>
            </a:r>
            <a:r>
              <a:rPr lang="en-US" altLang="zh-CN" sz="2400" b="1" dirty="0" smtClean="0"/>
              <a:t>;</a:t>
            </a:r>
          </a:p>
          <a:p>
            <a:pPr>
              <a:buNone/>
            </a:pPr>
            <a:r>
              <a:rPr lang="en-US" altLang="zh-CN" sz="2400" b="1" dirty="0" smtClean="0"/>
              <a:t>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for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=0;i&lt;</a:t>
            </a:r>
            <a:r>
              <a:rPr lang="en-US" altLang="zh-CN" sz="2400" b="1" dirty="0" err="1" smtClean="0"/>
              <a:t>last;i</a:t>
            </a:r>
            <a:r>
              <a:rPr lang="en-US" altLang="zh-CN" sz="2400" b="1" dirty="0" smtClean="0"/>
              <a:t>++)</a:t>
            </a:r>
          </a:p>
          <a:p>
            <a:pPr>
              <a:buNone/>
            </a:pPr>
            <a:r>
              <a:rPr lang="en-US" altLang="zh-CN" sz="2400" b="1" dirty="0" smtClean="0"/>
              <a:t>			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for</a:t>
            </a:r>
            <a:r>
              <a:rPr lang="en-US" altLang="zh-CN" sz="2400" b="1" dirty="0" smtClean="0"/>
              <a:t>(j=</a:t>
            </a:r>
            <a:r>
              <a:rPr lang="en-US" altLang="zh-CN" sz="2400" b="1" dirty="0" err="1" smtClean="0"/>
              <a:t>last;j</a:t>
            </a:r>
            <a:r>
              <a:rPr lang="en-US" altLang="zh-CN" sz="2400" b="1" dirty="0" smtClean="0"/>
              <a:t>&gt;</a:t>
            </a:r>
            <a:r>
              <a:rPr lang="en-US" altLang="zh-CN" sz="2400" b="1" dirty="0" err="1" smtClean="0"/>
              <a:t>i;j</a:t>
            </a:r>
            <a:r>
              <a:rPr lang="en-US" altLang="zh-CN" sz="2400" b="1" dirty="0" smtClean="0"/>
              <a:t>--){         </a:t>
            </a:r>
          </a:p>
          <a:p>
            <a:pPr>
              <a:buNone/>
            </a:pPr>
            <a:r>
              <a:rPr lang="en-US" altLang="zh-CN" sz="2400" b="1" dirty="0" smtClean="0"/>
              <a:t>				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if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slist</a:t>
            </a:r>
            <a:r>
              <a:rPr lang="en-US" altLang="zh-CN" sz="2400" b="1" dirty="0" smtClean="0"/>
              <a:t>[j]&lt;</a:t>
            </a:r>
            <a:r>
              <a:rPr lang="en-US" altLang="zh-CN" sz="2400" b="1" dirty="0" err="1" smtClean="0"/>
              <a:t>slist</a:t>
            </a:r>
            <a:r>
              <a:rPr lang="en-US" altLang="zh-CN" sz="2400" b="1" dirty="0" smtClean="0"/>
              <a:t>[j-1]){</a:t>
            </a:r>
          </a:p>
          <a:p>
            <a:pPr>
              <a:buNone/>
            </a:pPr>
            <a:r>
              <a:rPr lang="en-US" altLang="zh-CN" sz="2400" b="1" dirty="0" smtClean="0"/>
              <a:t>						temp=</a:t>
            </a:r>
            <a:r>
              <a:rPr lang="en-US" altLang="zh-CN" sz="2400" b="1" dirty="0" err="1" smtClean="0"/>
              <a:t>slist</a:t>
            </a:r>
            <a:r>
              <a:rPr lang="en-US" altLang="zh-CN" sz="2400" b="1" dirty="0" smtClean="0"/>
              <a:t>[j];</a:t>
            </a:r>
          </a:p>
          <a:p>
            <a:pPr>
              <a:buNone/>
            </a:pPr>
            <a:r>
              <a:rPr lang="en-US" altLang="zh-CN" sz="2400" b="1" dirty="0" smtClean="0"/>
              <a:t>						</a:t>
            </a:r>
            <a:r>
              <a:rPr lang="en-US" altLang="zh-CN" sz="2400" b="1" dirty="0" err="1" smtClean="0"/>
              <a:t>slist</a:t>
            </a:r>
            <a:r>
              <a:rPr lang="en-US" altLang="zh-CN" sz="2400" b="1" dirty="0" smtClean="0"/>
              <a:t>[j]=</a:t>
            </a:r>
            <a:r>
              <a:rPr lang="en-US" altLang="zh-CN" sz="2400" b="1" dirty="0" err="1" smtClean="0"/>
              <a:t>slist</a:t>
            </a:r>
            <a:r>
              <a:rPr lang="en-US" altLang="zh-CN" sz="2400" b="1" dirty="0" smtClean="0"/>
              <a:t>[j-1];</a:t>
            </a:r>
          </a:p>
          <a:p>
            <a:pPr>
              <a:buNone/>
            </a:pPr>
            <a:r>
              <a:rPr lang="en-US" altLang="zh-CN" sz="2400" b="1" dirty="0" smtClean="0"/>
              <a:t>						</a:t>
            </a:r>
            <a:r>
              <a:rPr lang="en-US" altLang="zh-CN" sz="2400" b="1" dirty="0" err="1" smtClean="0"/>
              <a:t>slist</a:t>
            </a:r>
            <a:r>
              <a:rPr lang="en-US" altLang="zh-CN" sz="2400" b="1" dirty="0" smtClean="0"/>
              <a:t>[j-1]=temp;}}</a:t>
            </a:r>
          </a:p>
          <a:p>
            <a:pPr>
              <a:buNone/>
            </a:pPr>
            <a:r>
              <a:rPr lang="en-US" altLang="zh-CN" sz="2400" b="1" dirty="0" smtClean="0"/>
              <a:t>	}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760229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评：线性表类的冒泡排序函数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将冒泡函数封装为类的成员函数之后，仅能对对象中的数组进行排序。对这类通用算法，使用函数模板和类模板各有其优势，可根据实际情况灵活选择。</a:t>
            </a:r>
            <a:endParaRPr lang="en-US" altLang="zh-CN" dirty="0" smtClean="0"/>
          </a:p>
          <a:p>
            <a:r>
              <a:rPr lang="zh-CN" altLang="en-US" dirty="0" smtClean="0"/>
              <a:t>使用类模板，是标准的面向对象的用法。需要将相关数据封装到类中，再调用算法函数。</a:t>
            </a:r>
            <a:endParaRPr lang="en-US" altLang="zh-CN" dirty="0" smtClean="0"/>
          </a:p>
          <a:p>
            <a:r>
              <a:rPr lang="zh-CN" altLang="en-US" dirty="0" smtClean="0"/>
              <a:t>使用独立的函数模板，也是比较常用的方式，运行效率相对更高。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8097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Line 4"/>
          <p:cNvSpPr>
            <a:spLocks noChangeShapeType="1"/>
          </p:cNvSpPr>
          <p:nvPr/>
        </p:nvSpPr>
        <p:spPr bwMode="auto">
          <a:xfrm flipV="1">
            <a:off x="1335258" y="2119533"/>
            <a:ext cx="0" cy="251460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>
            <a:off x="1335258" y="4634133"/>
            <a:ext cx="50292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39270" name="Freeform 6"/>
          <p:cNvSpPr>
            <a:spLocks/>
          </p:cNvSpPr>
          <p:nvPr/>
        </p:nvSpPr>
        <p:spPr bwMode="auto">
          <a:xfrm>
            <a:off x="2021058" y="1586133"/>
            <a:ext cx="4864100" cy="16002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960" y="336"/>
              </a:cxn>
              <a:cxn ang="0">
                <a:pos x="1536" y="624"/>
              </a:cxn>
              <a:cxn ang="0">
                <a:pos x="2832" y="96"/>
              </a:cxn>
              <a:cxn ang="0">
                <a:pos x="2928" y="48"/>
              </a:cxn>
            </a:cxnLst>
            <a:rect l="0" t="0" r="r" b="b"/>
            <a:pathLst>
              <a:path w="3064" h="1008">
                <a:moveTo>
                  <a:pt x="0" y="1008"/>
                </a:moveTo>
                <a:cubicBezTo>
                  <a:pt x="352" y="704"/>
                  <a:pt x="704" y="400"/>
                  <a:pt x="960" y="336"/>
                </a:cubicBezTo>
                <a:cubicBezTo>
                  <a:pt x="1216" y="272"/>
                  <a:pt x="1224" y="664"/>
                  <a:pt x="1536" y="624"/>
                </a:cubicBezTo>
                <a:cubicBezTo>
                  <a:pt x="1848" y="584"/>
                  <a:pt x="2600" y="192"/>
                  <a:pt x="2832" y="96"/>
                </a:cubicBezTo>
                <a:cubicBezTo>
                  <a:pt x="3064" y="0"/>
                  <a:pt x="2912" y="56"/>
                  <a:pt x="2928" y="48"/>
                </a:cubicBezTo>
              </a:path>
            </a:pathLst>
          </a:custGeom>
          <a:noFill/>
          <a:ln w="12700" cap="sq" cmpd="sng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39271" name="Freeform 7"/>
          <p:cNvSpPr>
            <a:spLocks/>
          </p:cNvSpPr>
          <p:nvPr/>
        </p:nvSpPr>
        <p:spPr bwMode="auto">
          <a:xfrm>
            <a:off x="1792458" y="1814733"/>
            <a:ext cx="4267200" cy="2133600"/>
          </a:xfrm>
          <a:custGeom>
            <a:avLst/>
            <a:gdLst/>
            <a:ahLst/>
            <a:cxnLst>
              <a:cxn ang="0">
                <a:pos x="0" y="1344"/>
              </a:cxn>
              <a:cxn ang="0">
                <a:pos x="432" y="672"/>
              </a:cxn>
              <a:cxn ang="0">
                <a:pos x="912" y="768"/>
              </a:cxn>
              <a:cxn ang="0">
                <a:pos x="1392" y="624"/>
              </a:cxn>
              <a:cxn ang="0">
                <a:pos x="2496" y="96"/>
              </a:cxn>
              <a:cxn ang="0">
                <a:pos x="2544" y="48"/>
              </a:cxn>
            </a:cxnLst>
            <a:rect l="0" t="0" r="r" b="b"/>
            <a:pathLst>
              <a:path w="2688" h="1344">
                <a:moveTo>
                  <a:pt x="0" y="1344"/>
                </a:moveTo>
                <a:cubicBezTo>
                  <a:pt x="140" y="1056"/>
                  <a:pt x="280" y="768"/>
                  <a:pt x="432" y="672"/>
                </a:cubicBezTo>
                <a:cubicBezTo>
                  <a:pt x="584" y="576"/>
                  <a:pt x="752" y="776"/>
                  <a:pt x="912" y="768"/>
                </a:cubicBezTo>
                <a:cubicBezTo>
                  <a:pt x="1072" y="760"/>
                  <a:pt x="1128" y="736"/>
                  <a:pt x="1392" y="624"/>
                </a:cubicBezTo>
                <a:cubicBezTo>
                  <a:pt x="1656" y="512"/>
                  <a:pt x="2304" y="192"/>
                  <a:pt x="2496" y="96"/>
                </a:cubicBezTo>
                <a:cubicBezTo>
                  <a:pt x="2688" y="0"/>
                  <a:pt x="2528" y="56"/>
                  <a:pt x="2544" y="48"/>
                </a:cubicBezTo>
              </a:path>
            </a:pathLst>
          </a:custGeom>
          <a:noFill/>
          <a:ln w="12700" cap="sq" cmpd="sng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39272" name="Freeform 8"/>
          <p:cNvSpPr>
            <a:spLocks/>
          </p:cNvSpPr>
          <p:nvPr/>
        </p:nvSpPr>
        <p:spPr bwMode="auto">
          <a:xfrm>
            <a:off x="2097258" y="2424333"/>
            <a:ext cx="3886200" cy="1371600"/>
          </a:xfrm>
          <a:custGeom>
            <a:avLst/>
            <a:gdLst/>
            <a:ahLst/>
            <a:cxnLst>
              <a:cxn ang="0">
                <a:pos x="0" y="864"/>
              </a:cxn>
              <a:cxn ang="0">
                <a:pos x="432" y="432"/>
              </a:cxn>
              <a:cxn ang="0">
                <a:pos x="864" y="624"/>
              </a:cxn>
              <a:cxn ang="0">
                <a:pos x="1200" y="480"/>
              </a:cxn>
              <a:cxn ang="0">
                <a:pos x="1584" y="240"/>
              </a:cxn>
              <a:cxn ang="0">
                <a:pos x="2448" y="0"/>
              </a:cxn>
            </a:cxnLst>
            <a:rect l="0" t="0" r="r" b="b"/>
            <a:pathLst>
              <a:path w="2448" h="864">
                <a:moveTo>
                  <a:pt x="0" y="864"/>
                </a:moveTo>
                <a:cubicBezTo>
                  <a:pt x="144" y="668"/>
                  <a:pt x="288" y="472"/>
                  <a:pt x="432" y="432"/>
                </a:cubicBezTo>
                <a:cubicBezTo>
                  <a:pt x="576" y="392"/>
                  <a:pt x="736" y="616"/>
                  <a:pt x="864" y="624"/>
                </a:cubicBezTo>
                <a:cubicBezTo>
                  <a:pt x="992" y="632"/>
                  <a:pt x="1080" y="544"/>
                  <a:pt x="1200" y="480"/>
                </a:cubicBezTo>
                <a:cubicBezTo>
                  <a:pt x="1320" y="416"/>
                  <a:pt x="1376" y="320"/>
                  <a:pt x="1584" y="240"/>
                </a:cubicBezTo>
                <a:cubicBezTo>
                  <a:pt x="1792" y="160"/>
                  <a:pt x="2304" y="40"/>
                  <a:pt x="2448" y="0"/>
                </a:cubicBezTo>
              </a:path>
            </a:pathLst>
          </a:custGeom>
          <a:noFill/>
          <a:ln w="38100" cap="sq" cmpd="sng">
            <a:solidFill>
              <a:srgbClr val="3366FF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39273" name="Line 9"/>
          <p:cNvSpPr>
            <a:spLocks noChangeShapeType="1"/>
          </p:cNvSpPr>
          <p:nvPr/>
        </p:nvSpPr>
        <p:spPr bwMode="auto">
          <a:xfrm>
            <a:off x="2554458" y="3186333"/>
            <a:ext cx="0" cy="1447800"/>
          </a:xfrm>
          <a:prstGeom prst="line">
            <a:avLst/>
          </a:prstGeom>
          <a:noFill/>
          <a:ln w="12700" cap="sq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39274" name="Line 10"/>
          <p:cNvSpPr>
            <a:spLocks noChangeShapeType="1"/>
          </p:cNvSpPr>
          <p:nvPr/>
        </p:nvSpPr>
        <p:spPr bwMode="auto">
          <a:xfrm>
            <a:off x="5145258" y="2652933"/>
            <a:ext cx="0" cy="1981200"/>
          </a:xfrm>
          <a:prstGeom prst="line">
            <a:avLst/>
          </a:prstGeom>
          <a:noFill/>
          <a:ln w="12700" cap="sq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2438533" y="4633131"/>
            <a:ext cx="303289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1" lang="en-US" altLang="zh-CN" sz="1600" b="1">
                <a:solidFill>
                  <a:srgbClr val="993300"/>
                </a:solidFill>
                <a:latin typeface="+mj-ea"/>
                <a:ea typeface="+mj-ea"/>
              </a:rPr>
              <a:t>a</a:t>
            </a:r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5138785" y="4633131"/>
            <a:ext cx="320922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1" lang="en-US" altLang="zh-CN" sz="1600" b="1">
                <a:solidFill>
                  <a:srgbClr val="993300"/>
                </a:solidFill>
                <a:latin typeface="+mj-ea"/>
                <a:ea typeface="+mj-ea"/>
              </a:rPr>
              <a:t>b</a:t>
            </a:r>
          </a:p>
        </p:txBody>
      </p:sp>
      <p:sp>
        <p:nvSpPr>
          <p:cNvPr id="139277" name="Text Box 13"/>
          <p:cNvSpPr txBox="1">
            <a:spLocks noChangeArrowheads="1"/>
          </p:cNvSpPr>
          <p:nvPr/>
        </p:nvSpPr>
        <p:spPr bwMode="auto">
          <a:xfrm>
            <a:off x="6241312" y="4602661"/>
            <a:ext cx="319318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rgbClr val="993300"/>
                </a:solidFill>
                <a:latin typeface="+mj-ea"/>
                <a:ea typeface="+mj-ea"/>
              </a:rPr>
              <a:t>x</a:t>
            </a:r>
          </a:p>
        </p:txBody>
      </p:sp>
      <p:sp>
        <p:nvSpPr>
          <p:cNvPr id="139278" name="Text Box 14"/>
          <p:cNvSpPr txBox="1">
            <a:spLocks noChangeArrowheads="1"/>
          </p:cNvSpPr>
          <p:nvPr/>
        </p:nvSpPr>
        <p:spPr bwMode="auto">
          <a:xfrm>
            <a:off x="1331975" y="2118224"/>
            <a:ext cx="317716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solidFill>
                  <a:srgbClr val="993300"/>
                </a:solidFill>
                <a:latin typeface="+mj-ea"/>
                <a:ea typeface="+mj-ea"/>
              </a:rPr>
              <a:t>y</a:t>
            </a:r>
          </a:p>
        </p:txBody>
      </p:sp>
      <p:sp>
        <p:nvSpPr>
          <p:cNvPr id="139279" name="Text Box 15"/>
          <p:cNvSpPr txBox="1">
            <a:spLocks noChangeArrowheads="1"/>
          </p:cNvSpPr>
          <p:nvPr/>
        </p:nvSpPr>
        <p:spPr bwMode="auto">
          <a:xfrm>
            <a:off x="4865442" y="2118224"/>
            <a:ext cx="873957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rgbClr val="993300"/>
                </a:solidFill>
                <a:latin typeface="+mj-ea"/>
                <a:ea typeface="+mj-ea"/>
              </a:rPr>
              <a:t>f（x）</a:t>
            </a:r>
          </a:p>
        </p:txBody>
      </p:sp>
      <p:sp>
        <p:nvSpPr>
          <p:cNvPr id="139280" name="Line 16"/>
          <p:cNvSpPr>
            <a:spLocks noChangeShapeType="1"/>
          </p:cNvSpPr>
          <p:nvPr/>
        </p:nvSpPr>
        <p:spPr bwMode="auto">
          <a:xfrm>
            <a:off x="3545058" y="3491133"/>
            <a:ext cx="0" cy="1143000"/>
          </a:xfrm>
          <a:prstGeom prst="line">
            <a:avLst/>
          </a:prstGeom>
          <a:noFill/>
          <a:ln w="12700" cap="sq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39281" name="Rectangle 17"/>
          <p:cNvSpPr>
            <a:spLocks noChangeArrowheads="1"/>
          </p:cNvSpPr>
          <p:nvPr/>
        </p:nvSpPr>
        <p:spPr bwMode="auto">
          <a:xfrm>
            <a:off x="3545058" y="3491133"/>
            <a:ext cx="536575" cy="1133475"/>
          </a:xfrm>
          <a:prstGeom prst="rect">
            <a:avLst/>
          </a:prstGeom>
          <a:solidFill>
            <a:srgbClr val="C0C0C0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39282" name="AutoShape 18"/>
          <p:cNvSpPr>
            <a:spLocks noChangeArrowheads="1"/>
          </p:cNvSpPr>
          <p:nvPr/>
        </p:nvSpPr>
        <p:spPr bwMode="auto">
          <a:xfrm rot="-5499494">
            <a:off x="3700633" y="3108546"/>
            <a:ext cx="304800" cy="457200"/>
          </a:xfrm>
          <a:prstGeom prst="rtTriangle">
            <a:avLst/>
          </a:prstGeom>
          <a:solidFill>
            <a:srgbClr val="C0C0C0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39283" name="Text Box 19"/>
          <p:cNvSpPr txBox="1">
            <a:spLocks noChangeArrowheads="1"/>
          </p:cNvSpPr>
          <p:nvPr/>
        </p:nvSpPr>
        <p:spPr bwMode="auto">
          <a:xfrm>
            <a:off x="3265209" y="4604249"/>
            <a:ext cx="388248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rgbClr val="993300"/>
                </a:solidFill>
                <a:latin typeface="+mj-ea"/>
                <a:ea typeface="+mj-ea"/>
              </a:rPr>
              <a:t>xi</a:t>
            </a:r>
            <a:endParaRPr kumimoji="1" lang="en-US" altLang="zh-CN" sz="1400" b="1">
              <a:solidFill>
                <a:srgbClr val="993300"/>
              </a:solidFill>
              <a:latin typeface="+mj-ea"/>
              <a:ea typeface="+mj-ea"/>
            </a:endParaRPr>
          </a:p>
        </p:txBody>
      </p:sp>
      <p:sp>
        <p:nvSpPr>
          <p:cNvPr id="139284" name="Text Box 20"/>
          <p:cNvSpPr txBox="1">
            <a:spLocks noChangeArrowheads="1"/>
          </p:cNvSpPr>
          <p:nvPr/>
        </p:nvSpPr>
        <p:spPr bwMode="auto">
          <a:xfrm>
            <a:off x="3813735" y="4632824"/>
            <a:ext cx="707246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rgbClr val="993300"/>
                </a:solidFill>
                <a:latin typeface="+mj-ea"/>
                <a:ea typeface="+mj-ea"/>
              </a:rPr>
              <a:t>xi+1</a:t>
            </a:r>
            <a:endParaRPr kumimoji="1" lang="en-US" altLang="zh-CN" sz="1400" b="1">
              <a:solidFill>
                <a:srgbClr val="993300"/>
              </a:solidFill>
              <a:latin typeface="+mj-ea"/>
              <a:ea typeface="+mj-ea"/>
            </a:endParaRPr>
          </a:p>
        </p:txBody>
      </p:sp>
      <p:sp>
        <p:nvSpPr>
          <p:cNvPr id="139285" name="Line 21"/>
          <p:cNvSpPr>
            <a:spLocks noChangeShapeType="1"/>
          </p:cNvSpPr>
          <p:nvPr/>
        </p:nvSpPr>
        <p:spPr bwMode="auto">
          <a:xfrm>
            <a:off x="3545058" y="2654521"/>
            <a:ext cx="0" cy="835025"/>
          </a:xfrm>
          <a:prstGeom prst="line">
            <a:avLst/>
          </a:prstGeom>
          <a:noFill/>
          <a:ln w="12700" cap="sq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39286" name="Line 22"/>
          <p:cNvSpPr>
            <a:spLocks noChangeShapeType="1"/>
          </p:cNvSpPr>
          <p:nvPr/>
        </p:nvSpPr>
        <p:spPr bwMode="auto">
          <a:xfrm>
            <a:off x="4081633" y="2654521"/>
            <a:ext cx="0" cy="531812"/>
          </a:xfrm>
          <a:prstGeom prst="line">
            <a:avLst/>
          </a:prstGeom>
          <a:noFill/>
          <a:ln w="12700" cap="sq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39287" name="AutoShape 23"/>
          <p:cNvSpPr>
            <a:spLocks/>
          </p:cNvSpPr>
          <p:nvPr/>
        </p:nvSpPr>
        <p:spPr bwMode="auto">
          <a:xfrm rot="5283921">
            <a:off x="3675233" y="2067146"/>
            <a:ext cx="288925" cy="549275"/>
          </a:xfrm>
          <a:prstGeom prst="leftBrace">
            <a:avLst>
              <a:gd name="adj1" fmla="val 15842"/>
              <a:gd name="adj2" fmla="val 50000"/>
            </a:avLst>
          </a:prstGeom>
          <a:noFill/>
          <a:ln w="12700" cap="sq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39288" name="Text Box 24"/>
          <p:cNvSpPr txBox="1">
            <a:spLocks noChangeArrowheads="1"/>
          </p:cNvSpPr>
          <p:nvPr/>
        </p:nvSpPr>
        <p:spPr bwMode="auto">
          <a:xfrm>
            <a:off x="3641788" y="1859769"/>
            <a:ext cx="317716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1" lang="en-US" altLang="zh-CN" sz="1600" b="1">
                <a:solidFill>
                  <a:srgbClr val="993300"/>
                </a:solidFill>
                <a:latin typeface="+mj-ea"/>
                <a:ea typeface="+mj-ea"/>
              </a:rPr>
              <a:t>h</a:t>
            </a:r>
          </a:p>
        </p:txBody>
      </p:sp>
      <p:sp>
        <p:nvSpPr>
          <p:cNvPr id="139289" name="Text Box 25"/>
          <p:cNvSpPr txBox="1">
            <a:spLocks noChangeArrowheads="1"/>
          </p:cNvSpPr>
          <p:nvPr/>
        </p:nvSpPr>
        <p:spPr bwMode="auto">
          <a:xfrm>
            <a:off x="4878558" y="3152996"/>
            <a:ext cx="1854200" cy="3365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600" b="1">
                <a:solidFill>
                  <a:srgbClr val="3333CC"/>
                </a:solidFill>
                <a:latin typeface="+mj-ea"/>
                <a:ea typeface="+mj-ea"/>
              </a:rPr>
              <a:t>梯型面积 =</a:t>
            </a:r>
          </a:p>
        </p:txBody>
      </p:sp>
      <p:sp>
        <p:nvSpPr>
          <p:cNvPr id="139290" name="Line 26"/>
          <p:cNvSpPr>
            <a:spLocks noChangeShapeType="1"/>
          </p:cNvSpPr>
          <p:nvPr/>
        </p:nvSpPr>
        <p:spPr bwMode="auto">
          <a:xfrm>
            <a:off x="5726283" y="3945158"/>
            <a:ext cx="1581150" cy="0"/>
          </a:xfrm>
          <a:prstGeom prst="line">
            <a:avLst/>
          </a:prstGeom>
          <a:noFill/>
          <a:ln w="19050" cap="sq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39291" name="Text Box 27"/>
          <p:cNvSpPr txBox="1">
            <a:spLocks noChangeArrowheads="1"/>
          </p:cNvSpPr>
          <p:nvPr/>
        </p:nvSpPr>
        <p:spPr bwMode="auto">
          <a:xfrm>
            <a:off x="5543916" y="3474256"/>
            <a:ext cx="1896673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3333CC"/>
                </a:solidFill>
                <a:latin typeface="+mj-ea"/>
                <a:ea typeface="+mj-ea"/>
              </a:rPr>
              <a:t>（上底+</a:t>
            </a:r>
            <a:r>
              <a:rPr kumimoji="1" lang="zh-CN" altLang="en-US" sz="1600" b="1" dirty="0" smtClean="0">
                <a:solidFill>
                  <a:srgbClr val="3333CC"/>
                </a:solidFill>
                <a:latin typeface="+mj-ea"/>
                <a:ea typeface="+mj-ea"/>
              </a:rPr>
              <a:t>下底）</a:t>
            </a:r>
            <a:r>
              <a:rPr kumimoji="1" lang="en-US" altLang="zh-CN" sz="1600" b="1" dirty="0">
                <a:solidFill>
                  <a:srgbClr val="3333CC"/>
                </a:solidFill>
                <a:latin typeface="+mj-ea"/>
                <a:ea typeface="+mj-ea"/>
              </a:rPr>
              <a:t>x</a:t>
            </a:r>
            <a:r>
              <a:rPr kumimoji="1" lang="zh-CN" altLang="en-US" sz="1600" b="1" dirty="0">
                <a:solidFill>
                  <a:srgbClr val="3333CC"/>
                </a:solidFill>
                <a:latin typeface="+mj-ea"/>
                <a:ea typeface="+mj-ea"/>
              </a:rPr>
              <a:t>高</a:t>
            </a:r>
          </a:p>
        </p:txBody>
      </p:sp>
      <p:sp>
        <p:nvSpPr>
          <p:cNvPr id="139292" name="Text Box 28"/>
          <p:cNvSpPr txBox="1">
            <a:spLocks noChangeArrowheads="1"/>
          </p:cNvSpPr>
          <p:nvPr/>
        </p:nvSpPr>
        <p:spPr bwMode="auto">
          <a:xfrm>
            <a:off x="6357238" y="3947331"/>
            <a:ext cx="311304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1" lang="zh-CN" altLang="en-US" sz="1600" b="1">
                <a:solidFill>
                  <a:srgbClr val="3333CC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例：定积分问题的算法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64566" y="5472332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问题的本质：如何传递一个函数来作为参数</a:t>
            </a:r>
            <a:endParaRPr lang="zh-CN" altLang="en-US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8851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如果要把函数作为参数，可以通过传递拥有该函数的对象实现。</a:t>
            </a:r>
            <a:endParaRPr lang="en-US" altLang="zh-CN" dirty="0" smtClean="0"/>
          </a:p>
          <a:p>
            <a:r>
              <a:rPr lang="zh-CN" altLang="en-US" dirty="0" smtClean="0"/>
              <a:t>类模板：定义积分类，数据成员包括上限、下限和等分数，函数则通过对象成员</a:t>
            </a:r>
            <a:r>
              <a:rPr lang="en-US" altLang="zh-CN" dirty="0" smtClean="0"/>
              <a:t>T </a:t>
            </a:r>
            <a:r>
              <a:rPr lang="en-US" altLang="zh-CN" dirty="0" err="1" smtClean="0"/>
              <a:t>cf</a:t>
            </a:r>
            <a:r>
              <a:rPr lang="zh-CN" altLang="en-US" dirty="0" smtClean="0"/>
              <a:t>传递。</a:t>
            </a:r>
            <a:endParaRPr lang="en-US" altLang="zh-CN" dirty="0" smtClean="0"/>
          </a:p>
          <a:p>
            <a:r>
              <a:rPr lang="zh-CN" altLang="en-US" dirty="0" smtClean="0"/>
              <a:t>函数模板：把上限、下限、等分数以及</a:t>
            </a:r>
            <a:r>
              <a:rPr lang="en-US" altLang="zh-CN" dirty="0" smtClean="0"/>
              <a:t>T </a:t>
            </a:r>
            <a:r>
              <a:rPr lang="en-US" altLang="zh-CN" dirty="0" err="1" smtClean="0"/>
              <a:t>cf</a:t>
            </a:r>
            <a:r>
              <a:rPr lang="zh-CN" altLang="en-US" dirty="0" smtClean="0"/>
              <a:t>都作为模板的参数。</a:t>
            </a:r>
            <a:endParaRPr lang="en-US" altLang="zh-CN" dirty="0" smtClean="0"/>
          </a:p>
          <a:p>
            <a:r>
              <a:rPr lang="zh-CN" altLang="en-US" dirty="0" smtClean="0"/>
              <a:t>传统方法：指向函数的指针作为参数传递</a:t>
            </a:r>
            <a:r>
              <a:rPr lang="en-US" altLang="zh-CN" dirty="0" smtClean="0"/>
              <a:t>(*)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3946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函数参数的实现示例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class </a:t>
            </a:r>
            <a:r>
              <a:rPr lang="en-US" altLang="zh-CN" dirty="0" smtClean="0"/>
              <a:t>F1 {</a:t>
            </a:r>
            <a:r>
              <a:rPr lang="en-US" altLang="zh-CN" dirty="0" smtClean="0">
                <a:solidFill>
                  <a:srgbClr val="0000CC"/>
                </a:solidFill>
              </a:rPr>
              <a:t>	public: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CC"/>
                </a:solidFill>
              </a:rPr>
              <a:t>double </a:t>
            </a:r>
            <a:r>
              <a:rPr lang="en-US" altLang="zh-CN" dirty="0" smtClean="0"/>
              <a:t>fun(</a:t>
            </a:r>
            <a:r>
              <a:rPr lang="en-US" altLang="zh-CN" dirty="0" smtClean="0">
                <a:solidFill>
                  <a:srgbClr val="0000CC"/>
                </a:solidFill>
              </a:rPr>
              <a:t>double</a:t>
            </a:r>
            <a:r>
              <a:rPr lang="en-US" altLang="zh-CN" dirty="0" smtClean="0"/>
              <a:t> x){</a:t>
            </a:r>
            <a:r>
              <a:rPr lang="en-US" altLang="zh-CN" dirty="0" smtClean="0">
                <a:solidFill>
                  <a:srgbClr val="0000CC"/>
                </a:solidFill>
              </a:rPr>
              <a:t>return </a:t>
            </a:r>
            <a:r>
              <a:rPr lang="en-US" altLang="zh-CN" dirty="0" smtClean="0"/>
              <a:t>(1+x+2*x*x);} };</a:t>
            </a:r>
          </a:p>
          <a:p>
            <a:r>
              <a:rPr lang="en-US" altLang="zh-CN" dirty="0" smtClean="0">
                <a:solidFill>
                  <a:srgbClr val="0000CC"/>
                </a:solidFill>
              </a:rPr>
              <a:t>class</a:t>
            </a:r>
            <a:r>
              <a:rPr lang="en-US" altLang="zh-CN" dirty="0" smtClean="0"/>
              <a:t> F2 {</a:t>
            </a:r>
            <a:r>
              <a:rPr lang="en-US" altLang="zh-CN" dirty="0" smtClean="0">
                <a:solidFill>
                  <a:srgbClr val="0000CC"/>
                </a:solidFill>
              </a:rPr>
              <a:t>	public</a:t>
            </a:r>
            <a:r>
              <a:rPr lang="en-US" altLang="zh-CN" dirty="0" smtClean="0"/>
              <a:t>:  </a:t>
            </a:r>
            <a:r>
              <a:rPr lang="en-US" altLang="zh-CN" dirty="0" smtClean="0">
                <a:solidFill>
                  <a:srgbClr val="0000CC"/>
                </a:solidFill>
              </a:rPr>
              <a:t>double</a:t>
            </a:r>
            <a:r>
              <a:rPr lang="en-US" altLang="zh-CN" dirty="0" smtClean="0"/>
              <a:t> fun(</a:t>
            </a:r>
            <a:r>
              <a:rPr lang="en-US" altLang="zh-CN" dirty="0" smtClean="0">
                <a:solidFill>
                  <a:srgbClr val="0000CC"/>
                </a:solidFill>
              </a:rPr>
              <a:t>double</a:t>
            </a:r>
            <a:r>
              <a:rPr lang="en-US" altLang="zh-CN" dirty="0" smtClean="0"/>
              <a:t> x){</a:t>
            </a:r>
            <a:r>
              <a:rPr lang="en-US" altLang="zh-CN" dirty="0" smtClean="0">
                <a:solidFill>
                  <a:srgbClr val="0000CC"/>
                </a:solidFill>
              </a:rPr>
              <a:t>return</a:t>
            </a:r>
            <a:r>
              <a:rPr lang="en-US" altLang="zh-CN" dirty="0" smtClean="0"/>
              <a:t> (1+x+2*x*x+3*x*x*x);} };</a:t>
            </a:r>
          </a:p>
          <a:p>
            <a:r>
              <a:rPr lang="en-US" altLang="zh-CN" dirty="0" smtClean="0">
                <a:solidFill>
                  <a:srgbClr val="0000CC"/>
                </a:solidFill>
              </a:rPr>
              <a:t>class</a:t>
            </a:r>
            <a:r>
              <a:rPr lang="en-US" altLang="zh-CN" dirty="0" smtClean="0"/>
              <a:t> F3 {</a:t>
            </a:r>
            <a:r>
              <a:rPr lang="en-US" altLang="zh-CN" dirty="0" smtClean="0">
                <a:solidFill>
                  <a:srgbClr val="0000CC"/>
                </a:solidFill>
              </a:rPr>
              <a:t>	public</a:t>
            </a:r>
            <a:r>
              <a:rPr lang="en-US" altLang="zh-CN" dirty="0" smtClean="0"/>
              <a:t>:  </a:t>
            </a:r>
            <a:r>
              <a:rPr lang="en-US" altLang="zh-CN" dirty="0" smtClean="0">
                <a:solidFill>
                  <a:srgbClr val="0000CC"/>
                </a:solidFill>
              </a:rPr>
              <a:t>double</a:t>
            </a:r>
            <a:r>
              <a:rPr lang="en-US" altLang="zh-CN" dirty="0" smtClean="0"/>
              <a:t> fun(</a:t>
            </a:r>
            <a:r>
              <a:rPr lang="en-US" altLang="zh-CN" dirty="0" smtClean="0">
                <a:solidFill>
                  <a:srgbClr val="0000CC"/>
                </a:solidFill>
              </a:rPr>
              <a:t>double</a:t>
            </a:r>
            <a:r>
              <a:rPr lang="en-US" altLang="zh-CN" dirty="0" smtClean="0"/>
              <a:t> x){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CC"/>
                </a:solidFill>
              </a:rPr>
              <a:t>return</a:t>
            </a:r>
            <a:r>
              <a:rPr lang="en-US" altLang="zh-CN" dirty="0" smtClean="0"/>
              <a:t> (1+x+2*x*x+3*x*x*x+4*x*x*x*x);} };</a:t>
            </a:r>
          </a:p>
          <a:p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使用方式：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T </a:t>
            </a:r>
            <a:r>
              <a:rPr lang="en-US" altLang="zh-CN" dirty="0" err="1" smtClean="0">
                <a:solidFill>
                  <a:schemeClr val="accent5">
                    <a:lumMod val="75000"/>
                  </a:schemeClr>
                </a:solidFill>
              </a:rPr>
              <a:t>cf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 ;  cf.fun(x) ; 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通过传递不同的类名给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，达到调用不同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fun(x)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的效果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3236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定积分实现：类模板摘要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template</a:t>
            </a:r>
            <a:r>
              <a:rPr lang="en-US" altLang="zh-CN" dirty="0" smtClean="0"/>
              <a:t>&lt;</a:t>
            </a:r>
            <a:r>
              <a:rPr lang="en-US" altLang="zh-CN" dirty="0" smtClean="0">
                <a:solidFill>
                  <a:srgbClr val="0000CC"/>
                </a:solidFill>
              </a:rPr>
              <a:t>typename </a:t>
            </a:r>
            <a:r>
              <a:rPr lang="en-US" altLang="zh-CN" dirty="0" smtClean="0"/>
              <a:t>T&gt;</a:t>
            </a:r>
            <a:r>
              <a:rPr lang="en-US" altLang="zh-CN" dirty="0" smtClean="0">
                <a:solidFill>
                  <a:srgbClr val="0000CC"/>
                </a:solidFill>
              </a:rPr>
              <a:t>class</a:t>
            </a:r>
            <a:r>
              <a:rPr lang="en-US" altLang="zh-CN" dirty="0" smtClean="0"/>
              <a:t> Integer{</a:t>
            </a:r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en-US" altLang="zh-CN" dirty="0" smtClean="0">
                <a:solidFill>
                  <a:srgbClr val="0000CC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a,b,step,result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00CC"/>
                </a:solidFill>
              </a:rPr>
              <a:t>int</a:t>
            </a:r>
            <a:r>
              <a:rPr lang="en-US" altLang="zh-CN" dirty="0" smtClean="0"/>
              <a:t> n; </a:t>
            </a:r>
            <a:r>
              <a:rPr lang="en-US" altLang="zh-CN" dirty="0" smtClean="0">
                <a:solidFill>
                  <a:srgbClr val="336600"/>
                </a:solidFill>
              </a:rPr>
              <a:t>//</a:t>
            </a:r>
            <a:r>
              <a:rPr lang="zh-CN" altLang="en-US" dirty="0" smtClean="0">
                <a:solidFill>
                  <a:srgbClr val="336600"/>
                </a:solidFill>
              </a:rPr>
              <a:t>分区数量</a:t>
            </a:r>
            <a:r>
              <a:rPr lang="zh-CN" altLang="en-US" dirty="0" smtClean="0"/>
              <a:t>    </a:t>
            </a:r>
            <a:r>
              <a:rPr lang="en-US" altLang="zh-CN" dirty="0" smtClean="0">
                <a:solidFill>
                  <a:schemeClr val="tx2"/>
                </a:solidFill>
              </a:rPr>
              <a:t>T </a:t>
            </a:r>
            <a:r>
              <a:rPr lang="en-US" altLang="zh-CN" dirty="0" err="1" smtClean="0">
                <a:solidFill>
                  <a:schemeClr val="tx2"/>
                </a:solidFill>
              </a:rPr>
              <a:t>cf</a:t>
            </a:r>
            <a:r>
              <a:rPr lang="en-US" altLang="zh-CN" dirty="0" smtClean="0"/>
              <a:t>; </a:t>
            </a:r>
            <a:r>
              <a:rPr lang="en-US" altLang="zh-CN" dirty="0" smtClean="0">
                <a:solidFill>
                  <a:srgbClr val="336600"/>
                </a:solidFill>
              </a:rPr>
              <a:t>//</a:t>
            </a:r>
            <a:r>
              <a:rPr lang="zh-CN" altLang="en-US" dirty="0" smtClean="0">
                <a:solidFill>
                  <a:srgbClr val="336600"/>
                </a:solidFill>
              </a:rPr>
              <a:t>被积函数</a:t>
            </a:r>
            <a:endParaRPr lang="en-US" altLang="zh-CN" dirty="0" smtClean="0">
              <a:solidFill>
                <a:srgbClr val="336600"/>
              </a:solidFill>
            </a:endParaRPr>
          </a:p>
          <a:p>
            <a:r>
              <a:rPr lang="en-US" altLang="zh-CN" dirty="0" smtClean="0">
                <a:solidFill>
                  <a:srgbClr val="0000CC"/>
                </a:solidFill>
              </a:rPr>
              <a:t>template</a:t>
            </a:r>
            <a:r>
              <a:rPr lang="en-US" altLang="zh-CN" dirty="0" smtClean="0"/>
              <a:t>&lt;</a:t>
            </a:r>
            <a:r>
              <a:rPr lang="en-US" altLang="zh-CN" dirty="0" smtClean="0">
                <a:solidFill>
                  <a:srgbClr val="0000CC"/>
                </a:solidFill>
              </a:rPr>
              <a:t>typename</a:t>
            </a:r>
            <a:r>
              <a:rPr lang="en-US" altLang="zh-CN" dirty="0" smtClean="0"/>
              <a:t> T&gt;</a:t>
            </a:r>
            <a:r>
              <a:rPr lang="en-US" altLang="zh-CN" dirty="0" smtClean="0">
                <a:solidFill>
                  <a:srgbClr val="0000CC"/>
                </a:solidFill>
              </a:rPr>
              <a:t>void </a:t>
            </a:r>
            <a:r>
              <a:rPr lang="en-US" altLang="zh-CN" dirty="0" smtClean="0"/>
              <a:t>Integer&lt;T&gt;::</a:t>
            </a:r>
            <a:r>
              <a:rPr lang="en-US" altLang="zh-CN" dirty="0" err="1" smtClean="0"/>
              <a:t>integerate</a:t>
            </a:r>
            <a:r>
              <a:rPr lang="en-US" altLang="zh-CN" dirty="0" smtClean="0"/>
              <a:t>(){</a:t>
            </a:r>
          </a:p>
          <a:p>
            <a:pPr>
              <a:buNone/>
            </a:pPr>
            <a:r>
              <a:rPr lang="en-US" altLang="zh-CN" dirty="0" smtClean="0"/>
              <a:t>	step=(b-a)/n;</a:t>
            </a:r>
          </a:p>
          <a:p>
            <a:pPr>
              <a:buNone/>
            </a:pPr>
            <a:r>
              <a:rPr lang="en-US" altLang="zh-CN" dirty="0" smtClean="0"/>
              <a:t>	result=(cf.fun(a)+cf.fun(b))/2;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CC"/>
                </a:solidFill>
              </a:rPr>
              <a:t>for</a:t>
            </a:r>
            <a:r>
              <a:rPr lang="en-US" altLang="zh-CN" dirty="0" smtClean="0"/>
              <a:t> (int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 result+=cf.fun(</a:t>
            </a:r>
            <a:r>
              <a:rPr lang="en-US" altLang="zh-CN" dirty="0" err="1" smtClean="0"/>
              <a:t>a+i</a:t>
            </a:r>
            <a:r>
              <a:rPr lang="en-US" altLang="zh-CN" dirty="0" smtClean="0"/>
              <a:t>*step);</a:t>
            </a:r>
          </a:p>
          <a:p>
            <a:pPr>
              <a:buNone/>
            </a:pPr>
            <a:r>
              <a:rPr lang="en-US" altLang="zh-CN" dirty="0" smtClean="0"/>
              <a:t>	result*=step;}</a:t>
            </a:r>
            <a:endParaRPr lang="zh-CN" altLang="en-US" dirty="0" smtClean="0">
              <a:solidFill>
                <a:srgbClr val="3366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711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定积分实现：函数模板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>
                <a:solidFill>
                  <a:srgbClr val="0000CC"/>
                </a:solidFill>
              </a:rPr>
              <a:t>template</a:t>
            </a:r>
            <a:r>
              <a:rPr kumimoji="1" lang="en-US" altLang="zh-CN" dirty="0" smtClean="0"/>
              <a:t>&lt;</a:t>
            </a:r>
            <a:r>
              <a:rPr kumimoji="1" lang="en-US" altLang="zh-CN" dirty="0" smtClean="0">
                <a:solidFill>
                  <a:srgbClr val="0000CC"/>
                </a:solidFill>
              </a:rPr>
              <a:t>typename</a:t>
            </a:r>
            <a:r>
              <a:rPr kumimoji="1" lang="en-US" altLang="zh-CN" dirty="0" smtClean="0"/>
              <a:t> T&gt;</a:t>
            </a:r>
            <a:r>
              <a:rPr kumimoji="1" lang="en-US" altLang="zh-CN" dirty="0" smtClean="0">
                <a:solidFill>
                  <a:srgbClr val="0000CC"/>
                </a:solidFill>
              </a:rPr>
              <a:t>double</a:t>
            </a:r>
            <a:r>
              <a:rPr kumimoji="1" lang="en-US" altLang="zh-CN" dirty="0" smtClean="0"/>
              <a:t> integer (T </a:t>
            </a:r>
            <a:r>
              <a:rPr kumimoji="1" lang="en-US" altLang="zh-CN" dirty="0" err="1" smtClean="0"/>
              <a:t>cf,</a:t>
            </a:r>
            <a:r>
              <a:rPr kumimoji="1" lang="en-US" altLang="zh-CN" dirty="0" err="1" smtClean="0">
                <a:solidFill>
                  <a:srgbClr val="0000CC"/>
                </a:solidFill>
              </a:rPr>
              <a:t>float</a:t>
            </a:r>
            <a:r>
              <a:rPr kumimoji="1" lang="en-US" altLang="zh-CN" dirty="0" smtClean="0"/>
              <a:t> a, </a:t>
            </a:r>
            <a:r>
              <a:rPr kumimoji="1" lang="en-US" altLang="zh-CN" dirty="0" smtClean="0">
                <a:solidFill>
                  <a:srgbClr val="0000CC"/>
                </a:solidFill>
              </a:rPr>
              <a:t>float </a:t>
            </a:r>
            <a:r>
              <a:rPr kumimoji="1" lang="en-US" altLang="zh-CN" dirty="0" err="1" smtClean="0"/>
              <a:t>b,</a:t>
            </a:r>
            <a:r>
              <a:rPr kumimoji="1" lang="en-US" altLang="zh-CN" dirty="0" err="1" smtClean="0">
                <a:solidFill>
                  <a:srgbClr val="0000CC"/>
                </a:solidFill>
              </a:rPr>
              <a:t>int</a:t>
            </a:r>
            <a:r>
              <a:rPr kumimoji="1" lang="en-US" altLang="zh-CN" dirty="0" smtClean="0"/>
              <a:t> n){</a:t>
            </a:r>
          </a:p>
          <a:p>
            <a:pPr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smtClean="0">
                <a:solidFill>
                  <a:srgbClr val="0000CC"/>
                </a:solidFill>
              </a:rPr>
              <a:t>double </a:t>
            </a:r>
            <a:r>
              <a:rPr kumimoji="1" lang="en-US" altLang="zh-CN" dirty="0" err="1" smtClean="0"/>
              <a:t>result,step</a:t>
            </a:r>
            <a:r>
              <a:rPr kumimoji="1" lang="en-US" altLang="zh-CN" dirty="0" smtClean="0"/>
              <a:t>;</a:t>
            </a:r>
          </a:p>
          <a:p>
            <a:pPr>
              <a:buNone/>
            </a:pPr>
            <a:r>
              <a:rPr kumimoji="1" lang="en-US" altLang="zh-CN" dirty="0" smtClean="0"/>
              <a:t>	result=(cf.fun(a)+cf.fun(b))/2;</a:t>
            </a:r>
          </a:p>
          <a:p>
            <a:pPr>
              <a:buNone/>
            </a:pPr>
            <a:r>
              <a:rPr kumimoji="1" lang="en-US" altLang="zh-CN" dirty="0" smtClean="0"/>
              <a:t>	step=(b-a)/n;</a:t>
            </a:r>
          </a:p>
          <a:p>
            <a:pPr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smtClean="0">
                <a:solidFill>
                  <a:srgbClr val="0000CC"/>
                </a:solidFill>
              </a:rPr>
              <a:t>for </a:t>
            </a:r>
            <a:r>
              <a:rPr kumimoji="1" lang="en-US" altLang="zh-CN" dirty="0" smtClean="0"/>
              <a:t>(int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=1;i&lt;</a:t>
            </a:r>
            <a:r>
              <a:rPr kumimoji="1" lang="en-US" altLang="zh-CN" dirty="0" err="1" smtClean="0"/>
              <a:t>n;i</a:t>
            </a:r>
            <a:r>
              <a:rPr kumimoji="1" lang="en-US" altLang="zh-CN" dirty="0" smtClean="0"/>
              <a:t>++) result+=cf.fun(</a:t>
            </a:r>
            <a:r>
              <a:rPr kumimoji="1" lang="en-US" altLang="zh-CN" dirty="0" err="1" smtClean="0"/>
              <a:t>a+i</a:t>
            </a:r>
            <a:r>
              <a:rPr kumimoji="1" lang="en-US" altLang="zh-CN" dirty="0" smtClean="0"/>
              <a:t>*step);</a:t>
            </a:r>
          </a:p>
          <a:p>
            <a:pPr>
              <a:buNone/>
            </a:pPr>
            <a:r>
              <a:rPr kumimoji="1" lang="en-US" altLang="zh-CN" dirty="0" smtClean="0"/>
              <a:t>	result*=step;</a:t>
            </a:r>
          </a:p>
          <a:p>
            <a:pPr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smtClean="0">
                <a:solidFill>
                  <a:srgbClr val="0000CC"/>
                </a:solidFill>
              </a:rPr>
              <a:t>return</a:t>
            </a:r>
            <a:r>
              <a:rPr kumimoji="1" lang="en-US" altLang="zh-CN" dirty="0" smtClean="0"/>
              <a:t> result;}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9341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定积分实现：不同的调用方法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//main</a:t>
            </a:r>
            <a:r>
              <a:rPr lang="zh-CN" altLang="en-US" dirty="0" smtClean="0"/>
              <a:t>函数 中的类模板调用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Integer &lt;F1&gt; integer1(0 , 3 , 1000);</a:t>
            </a:r>
          </a:p>
          <a:p>
            <a:pPr>
              <a:buNone/>
            </a:pPr>
            <a:r>
              <a:rPr lang="en-US" altLang="zh-CN" dirty="0" smtClean="0"/>
              <a:t>	integer1.print();</a:t>
            </a:r>
          </a:p>
          <a:p>
            <a:r>
              <a:rPr lang="en-US" altLang="zh-CN" dirty="0" smtClean="0"/>
              <a:t>//main</a:t>
            </a:r>
            <a:r>
              <a:rPr lang="zh-CN" altLang="en-US" dirty="0" smtClean="0"/>
              <a:t>函数 中的函数模板调用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F1 </a:t>
            </a:r>
            <a:r>
              <a:rPr lang="en-US" altLang="zh-CN" dirty="0" err="1" smtClean="0"/>
              <a:t>f1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double result = integer(f1 , 0 , 3 , 1000);</a:t>
            </a:r>
          </a:p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9852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：函数模板</a:t>
            </a:r>
            <a:r>
              <a:rPr lang="en-US" altLang="zh-CN" dirty="0" smtClean="0"/>
              <a:t>max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4000" b="1" dirty="0" smtClean="0">
                <a:solidFill>
                  <a:srgbClr val="FF0000"/>
                </a:solidFill>
              </a:rPr>
              <a:t>template &lt;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typename</a:t>
            </a:r>
            <a:r>
              <a:rPr lang="en-GB" altLang="zh-CN" sz="4000" b="1" dirty="0" smtClean="0">
                <a:solidFill>
                  <a:srgbClr val="FF0000"/>
                </a:solidFill>
              </a:rPr>
              <a:t> T&gt;</a:t>
            </a:r>
            <a:endParaRPr lang="zh-CN" altLang="en-GB" sz="4000" b="1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4000" b="1" dirty="0" smtClean="0">
                <a:solidFill>
                  <a:srgbClr val="FF0000"/>
                </a:solidFill>
              </a:rPr>
              <a:t>T max(T a, T b)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4000" b="1" dirty="0" smtClean="0">
                <a:solidFill>
                  <a:srgbClr val="FF0000"/>
                </a:solidFill>
              </a:rPr>
              <a:t>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4000" b="1" dirty="0" smtClean="0">
                <a:solidFill>
                  <a:srgbClr val="FF0000"/>
                </a:solidFill>
              </a:rPr>
              <a:t>    return a &gt; b ? a : b;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4000" b="1" dirty="0" smtClean="0">
                <a:solidFill>
                  <a:srgbClr val="FF0000"/>
                </a:solidFill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0206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模板实参推演</a:t>
            </a:r>
            <a:endParaRPr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</p:nvPr>
        </p:nvGraphicFramePr>
        <p:xfrm>
          <a:off x="979789" y="1676400"/>
          <a:ext cx="7704667" cy="1221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内容占位符 10"/>
          <p:cNvGraphicFramePr>
            <a:graphicFrameLocks/>
          </p:cNvGraphicFramePr>
          <p:nvPr/>
        </p:nvGraphicFramePr>
        <p:xfrm>
          <a:off x="979789" y="3094893"/>
          <a:ext cx="7704667" cy="1221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内容占位符 10"/>
          <p:cNvGraphicFramePr>
            <a:graphicFrameLocks/>
          </p:cNvGraphicFramePr>
          <p:nvPr/>
        </p:nvGraphicFramePr>
        <p:xfrm>
          <a:off x="979789" y="4597791"/>
          <a:ext cx="7704667" cy="1221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60099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模板实参推演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编译器需检查函数调用中提供的函数实参的类型。该过程称为模板实参推演。</a:t>
            </a:r>
            <a:endParaRPr lang="en-US" altLang="zh-CN" dirty="0" smtClean="0"/>
          </a:p>
          <a:p>
            <a:r>
              <a:rPr lang="zh-CN" altLang="en-US" dirty="0" smtClean="0"/>
              <a:t>编译器根据实参类型，可以隐式（自动）进行模板实参推演，也可以由程序员显式指定。</a:t>
            </a:r>
            <a:endParaRPr lang="en-US" altLang="zh-CN" dirty="0" smtClean="0"/>
          </a:p>
          <a:p>
            <a:r>
              <a:rPr lang="zh-CN" altLang="en-US" dirty="0" smtClean="0"/>
              <a:t>如果隐式推演会带来二义性的冲突的话，必须显式指定！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948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模板实参推演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template &lt;typename T&gt;Max(T a, T b, T &amp;c) { c=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; }</a:t>
            </a:r>
            <a:r>
              <a:rPr lang="zh-CN" altLang="en-US" dirty="0" smtClean="0"/>
              <a:t>下列选项正确的是（  ）</a:t>
            </a:r>
          </a:p>
          <a:p>
            <a:pPr>
              <a:buNone/>
            </a:pPr>
            <a:r>
              <a:rPr lang="en-US" altLang="zh-CN" dirty="0" smtClean="0"/>
              <a:t>	A)  float 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; char z;  Max(</a:t>
            </a:r>
            <a:r>
              <a:rPr lang="en-US" altLang="zh-CN" dirty="0" err="1" smtClean="0"/>
              <a:t>x,y,z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B)  int </a:t>
            </a:r>
            <a:r>
              <a:rPr lang="en-US" altLang="zh-CN" dirty="0" err="1" smtClean="0"/>
              <a:t>x,y,z</a:t>
            </a:r>
            <a:r>
              <a:rPr lang="en-US" altLang="zh-CN" dirty="0" smtClean="0"/>
              <a:t>; Max(</a:t>
            </a:r>
            <a:r>
              <a:rPr lang="en-US" altLang="zh-CN" dirty="0" err="1" smtClean="0"/>
              <a:t>x,y,z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C)  int 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; float z; Max(</a:t>
            </a:r>
            <a:r>
              <a:rPr lang="en-US" altLang="zh-CN" dirty="0" err="1" smtClean="0"/>
              <a:t>x,y,z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D)  float x; int y, z; Max(</a:t>
            </a:r>
            <a:r>
              <a:rPr lang="en-US" altLang="zh-CN" dirty="0" err="1" smtClean="0"/>
              <a:t>x,y,z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其他选项会有错误：</a:t>
            </a:r>
            <a:r>
              <a:rPr lang="fr-FR" altLang="zh-CN" dirty="0" smtClean="0"/>
              <a:t>template parameter 'T' is ambiguous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4203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4597</TotalTime>
  <Words>2287</Words>
  <Application>Microsoft Macintosh PowerPoint</Application>
  <PresentationFormat>全屏显示(4:3)</PresentationFormat>
  <Paragraphs>505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8" baseType="lpstr">
      <vt:lpstr>Times New Roman</vt:lpstr>
      <vt:lpstr>Wingdings</vt:lpstr>
      <vt:lpstr>楷体_GB2312</vt:lpstr>
      <vt:lpstr>宋体</vt:lpstr>
      <vt:lpstr>Arial</vt:lpstr>
      <vt:lpstr>Arial Black</vt:lpstr>
      <vt:lpstr>Calibri</vt:lpstr>
      <vt:lpstr>Tahoma</vt:lpstr>
      <vt:lpstr>黑体</vt:lpstr>
      <vt:lpstr>微软雅黑</vt:lpstr>
      <vt:lpstr>Parallax</vt:lpstr>
      <vt:lpstr>PowerPoint 演示文稿</vt:lpstr>
      <vt:lpstr>内容提要</vt:lpstr>
      <vt:lpstr>7.1 模板概念的提出</vt:lpstr>
      <vt:lpstr>例1：求两数中的大数</vt:lpstr>
      <vt:lpstr>解决方案</vt:lpstr>
      <vt:lpstr>例1：函数模板max</vt:lpstr>
      <vt:lpstr>模板实参推演</vt:lpstr>
      <vt:lpstr>模板实参推演</vt:lpstr>
      <vt:lpstr>模板实参推演</vt:lpstr>
      <vt:lpstr>函数模板的重载</vt:lpstr>
      <vt:lpstr>函数模板：求数组元素最大值</vt:lpstr>
      <vt:lpstr>函数模板：通用矩阵转置</vt:lpstr>
      <vt:lpstr>函数模板：通用矩阵转置</vt:lpstr>
      <vt:lpstr>函数模板的声明</vt:lpstr>
      <vt:lpstr>7.2 类模板概念的提出</vt:lpstr>
      <vt:lpstr>类模板的设计示例</vt:lpstr>
      <vt:lpstr>类模板的参数说明</vt:lpstr>
      <vt:lpstr>类模板的声明与实现</vt:lpstr>
      <vt:lpstr>类模板函数的实现示例</vt:lpstr>
      <vt:lpstr>总结：类模板的定义语法</vt:lpstr>
      <vt:lpstr>类模板的实例化过程</vt:lpstr>
      <vt:lpstr>类模板的实例化示例</vt:lpstr>
      <vt:lpstr>7.3 线性表：最实用的通用类型</vt:lpstr>
      <vt:lpstr>维护通用的线性表类模板</vt:lpstr>
      <vt:lpstr>线性表类模板的数据成员</vt:lpstr>
      <vt:lpstr>删除线性表元素的操作解释</vt:lpstr>
      <vt:lpstr>插入线性表元素的操作解释</vt:lpstr>
      <vt:lpstr>线性表类模板</vt:lpstr>
      <vt:lpstr>线性表类模板</vt:lpstr>
      <vt:lpstr>线性表类模板</vt:lpstr>
      <vt:lpstr>线性表类模板：Find函数</vt:lpstr>
      <vt:lpstr>线性表类模板：Isin函数</vt:lpstr>
      <vt:lpstr>线性表类模板：前驱后继函数</vt:lpstr>
      <vt:lpstr>线性表类模板：重载[]函数</vt:lpstr>
      <vt:lpstr>线性表类模板：Insert函数</vt:lpstr>
      <vt:lpstr>线性表类模板：Remove函数</vt:lpstr>
      <vt:lpstr>线性表类模板定义总结</vt:lpstr>
      <vt:lpstr>线性表类可以改进的地方</vt:lpstr>
      <vt:lpstr>线性表类可以改进的地方</vt:lpstr>
      <vt:lpstr>线性表可以改进的地方</vt:lpstr>
      <vt:lpstr>线性表类模板和数组</vt:lpstr>
      <vt:lpstr>7.4 基于模板的通用算法设计</vt:lpstr>
      <vt:lpstr>例：直接对数组进行冒泡排序</vt:lpstr>
      <vt:lpstr>评：直接对数组进行冒泡排序</vt:lpstr>
      <vt:lpstr>例：特定类型冒泡排序函数</vt:lpstr>
      <vt:lpstr>例：特定类型冒泡排序函数</vt:lpstr>
      <vt:lpstr>评：特定类型冒泡排序函数</vt:lpstr>
      <vt:lpstr>例：冒泡排序函数模板</vt:lpstr>
      <vt:lpstr>评：冒泡排序函数模板</vt:lpstr>
      <vt:lpstr>例：线性表类的冒泡排序函数</vt:lpstr>
      <vt:lpstr>评：线性表类的冒泡排序函数</vt:lpstr>
      <vt:lpstr>例：定积分问题的算法</vt:lpstr>
      <vt:lpstr>解决方案</vt:lpstr>
      <vt:lpstr>函数参数的实现示例</vt:lpstr>
      <vt:lpstr>定积分实现：类模板摘要</vt:lpstr>
      <vt:lpstr>定积分实现：函数模板</vt:lpstr>
      <vt:lpstr>定积分实现：不同的调用方法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用户</cp:lastModifiedBy>
  <cp:revision>670</cp:revision>
  <dcterms:created xsi:type="dcterms:W3CDTF">2013-01-10T14:11:19Z</dcterms:created>
  <dcterms:modified xsi:type="dcterms:W3CDTF">2017-03-12T13:43:02Z</dcterms:modified>
</cp:coreProperties>
</file>