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87"/>
  </p:notesMasterIdLst>
  <p:handoutMasterIdLst>
    <p:handoutMasterId r:id="rId8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44" r:id="rId28"/>
    <p:sldId id="345" r:id="rId29"/>
    <p:sldId id="346" r:id="rId30"/>
    <p:sldId id="347"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01" r:id="rId45"/>
    <p:sldId id="302"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E576FB-B118-47D0-984A-56B0B3730734}">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344"/>
            <p14:sldId id="345"/>
            <p14:sldId id="346"/>
            <p14:sldId id="347"/>
            <p14:sldId id="284"/>
            <p14:sldId id="285"/>
            <p14:sldId id="286"/>
            <p14:sldId id="287"/>
            <p14:sldId id="288"/>
            <p14:sldId id="289"/>
            <p14:sldId id="290"/>
            <p14:sldId id="291"/>
            <p14:sldId id="292"/>
            <p14:sldId id="293"/>
            <p14:sldId id="294"/>
            <p14:sldId id="295"/>
            <p14:sldId id="296"/>
            <p14:sldId id="301"/>
            <p14:sldId id="302"/>
            <p14:sldId id="303"/>
            <p14:sldId id="304"/>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6" autoAdjust="0"/>
    <p:restoredTop sz="94751" autoAdjust="0"/>
  </p:normalViewPr>
  <p:slideViewPr>
    <p:cSldViewPr snapToGrid="0">
      <p:cViewPr>
        <p:scale>
          <a:sx n="75" d="100"/>
          <a:sy n="75" d="100"/>
        </p:scale>
        <p:origin x="1880" y="5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handoutMaster" Target="handoutMasters/handoutMaster1.xml"/><Relationship Id="rId8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BADEC-8CE5-47B1-A1CB-EDCCE143D9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E9EBF6D-2854-4A32-8E64-C775D93F42B1}">
      <dgm:prSet/>
      <dgm:spPr/>
      <dgm:t>
        <a:bodyPr/>
        <a:lstStyle/>
        <a:p>
          <a:pPr rtl="0"/>
          <a:r>
            <a:rPr lang="zh-CN" altLang="en-US" dirty="0" smtClean="0">
              <a:latin typeface="+mj-ea"/>
              <a:ea typeface="+mj-ea"/>
            </a:rPr>
            <a:t>面向对象编程思想的建立</a:t>
          </a:r>
          <a:endParaRPr lang="en-US" dirty="0">
            <a:latin typeface="+mj-ea"/>
            <a:ea typeface="+mj-ea"/>
          </a:endParaRPr>
        </a:p>
      </dgm:t>
    </dgm:pt>
    <dgm:pt modelId="{D31D3555-D44C-4807-9D7B-D5014B145C5E}" type="parTrans" cxnId="{33845558-ADE8-4D65-BD56-CC43AB626CD7}">
      <dgm:prSet/>
      <dgm:spPr/>
      <dgm:t>
        <a:bodyPr/>
        <a:lstStyle/>
        <a:p>
          <a:endParaRPr lang="zh-CN" altLang="en-US"/>
        </a:p>
      </dgm:t>
    </dgm:pt>
    <dgm:pt modelId="{BA0AF223-B9A2-43B2-9E67-76E0E3BBA9C4}" type="sibTrans" cxnId="{33845558-ADE8-4D65-BD56-CC43AB626CD7}">
      <dgm:prSet/>
      <dgm:spPr/>
      <dgm:t>
        <a:bodyPr/>
        <a:lstStyle/>
        <a:p>
          <a:endParaRPr lang="zh-CN" altLang="en-US"/>
        </a:p>
      </dgm:t>
    </dgm:pt>
    <dgm:pt modelId="{B8B5101C-4B05-4449-88D9-02ED2F7056E2}">
      <dgm:prSet/>
      <dgm:spPr/>
      <dgm:t>
        <a:bodyPr/>
        <a:lstStyle/>
        <a:p>
          <a:pPr rtl="0"/>
          <a:r>
            <a:rPr lang="zh-CN" altLang="en-US" b="0" dirty="0" smtClean="0">
              <a:latin typeface="+mj-ea"/>
              <a:ea typeface="+mj-ea"/>
            </a:rPr>
            <a:t>学习类的封装与权限管理</a:t>
          </a:r>
          <a:endParaRPr lang="en-US" b="0" dirty="0">
            <a:latin typeface="+mj-ea"/>
            <a:ea typeface="+mj-ea"/>
          </a:endParaRPr>
        </a:p>
      </dgm:t>
    </dgm:pt>
    <dgm:pt modelId="{D1BD1171-AB24-42AF-864F-75A53394B155}" type="parTrans" cxnId="{82749343-3936-4FCA-8C71-AA4AE6B4A1AE}">
      <dgm:prSet/>
      <dgm:spPr/>
      <dgm:t>
        <a:bodyPr/>
        <a:lstStyle/>
        <a:p>
          <a:endParaRPr lang="zh-CN" altLang="en-US"/>
        </a:p>
      </dgm:t>
    </dgm:pt>
    <dgm:pt modelId="{B55D039F-5E17-47C7-BCC5-FCE06AF6AC3F}" type="sibTrans" cxnId="{82749343-3936-4FCA-8C71-AA4AE6B4A1AE}">
      <dgm:prSet/>
      <dgm:spPr/>
      <dgm:t>
        <a:bodyPr/>
        <a:lstStyle/>
        <a:p>
          <a:endParaRPr lang="zh-CN" altLang="en-US"/>
        </a:p>
      </dgm:t>
    </dgm:pt>
    <dgm:pt modelId="{62A1FC4E-E7BA-422C-A7C3-F7333A32A1CA}">
      <dgm:prSet/>
      <dgm:spPr/>
      <dgm:t>
        <a:bodyPr/>
        <a:lstStyle/>
        <a:p>
          <a:pPr rtl="0"/>
          <a:r>
            <a:rPr lang="zh-CN" altLang="en-US" i="0" dirty="0" smtClean="0">
              <a:latin typeface="+mj-ea"/>
              <a:ea typeface="+mj-ea"/>
            </a:rPr>
            <a:t>构造和</a:t>
          </a:r>
          <a:r>
            <a:rPr lang="zh-CN" altLang="en-US" i="0" dirty="0" smtClean="0">
              <a:latin typeface="+mj-ea"/>
              <a:ea typeface="+mj-ea"/>
            </a:rPr>
            <a:t>复制</a:t>
          </a:r>
          <a:r>
            <a:rPr lang="zh-CN" altLang="en-US" i="0" dirty="0" smtClean="0">
              <a:latin typeface="+mj-ea"/>
              <a:ea typeface="+mj-ea"/>
            </a:rPr>
            <a:t>构造</a:t>
          </a:r>
          <a:r>
            <a:rPr lang="zh-CN" altLang="en-US" i="0" dirty="0" smtClean="0">
              <a:latin typeface="+mj-ea"/>
              <a:ea typeface="+mj-ea"/>
            </a:rPr>
            <a:t>以及</a:t>
          </a:r>
          <a:r>
            <a:rPr lang="zh-CN" altLang="en-US" i="0" dirty="0" smtClean="0">
              <a:latin typeface="+mj-ea"/>
              <a:ea typeface="+mj-ea"/>
            </a:rPr>
            <a:t>析构</a:t>
          </a:r>
          <a:endParaRPr lang="en-US" i="0" dirty="0">
            <a:latin typeface="+mj-ea"/>
            <a:ea typeface="+mj-ea"/>
          </a:endParaRPr>
        </a:p>
      </dgm:t>
    </dgm:pt>
    <dgm:pt modelId="{1E609B68-0E88-4F6C-B752-291357AD6F96}" type="parTrans" cxnId="{0BBD48A1-73CD-4483-8989-83D101AEEC25}">
      <dgm:prSet/>
      <dgm:spPr/>
      <dgm:t>
        <a:bodyPr/>
        <a:lstStyle/>
        <a:p>
          <a:endParaRPr lang="zh-CN" altLang="en-US"/>
        </a:p>
      </dgm:t>
    </dgm:pt>
    <dgm:pt modelId="{27A7CF2E-0FBF-4B7B-A538-32603D355E83}" type="sibTrans" cxnId="{0BBD48A1-73CD-4483-8989-83D101AEEC25}">
      <dgm:prSet/>
      <dgm:spPr/>
      <dgm:t>
        <a:bodyPr/>
        <a:lstStyle/>
        <a:p>
          <a:endParaRPr lang="zh-CN" altLang="en-US"/>
        </a:p>
      </dgm:t>
    </dgm:pt>
    <dgm:pt modelId="{150711CB-AE83-4D84-B342-81F0D7F8C8F6}">
      <dgm:prSet/>
      <dgm:spPr/>
      <dgm:t>
        <a:bodyPr/>
        <a:lstStyle/>
        <a:p>
          <a:pPr rtl="0"/>
          <a:r>
            <a:rPr lang="zh-CN" altLang="en-US" dirty="0" smtClean="0">
              <a:latin typeface="+mj-ea"/>
              <a:ea typeface="+mj-ea"/>
            </a:rPr>
            <a:t>运算符重载以及成员对象</a:t>
          </a:r>
          <a:endParaRPr lang="zh-CN" dirty="0">
            <a:latin typeface="+mj-ea"/>
            <a:ea typeface="+mj-ea"/>
          </a:endParaRPr>
        </a:p>
      </dgm:t>
    </dgm:pt>
    <dgm:pt modelId="{F9C3CDBE-A640-486D-93C3-01B60B9F3659}" type="parTrans" cxnId="{580C5567-64DE-41C4-957E-D59F3AE912B0}">
      <dgm:prSet/>
      <dgm:spPr/>
      <dgm:t>
        <a:bodyPr/>
        <a:lstStyle/>
        <a:p>
          <a:endParaRPr lang="zh-CN" altLang="en-US"/>
        </a:p>
      </dgm:t>
    </dgm:pt>
    <dgm:pt modelId="{15F64F43-4A23-4498-A7B7-AE8845E74C5B}" type="sibTrans" cxnId="{580C5567-64DE-41C4-957E-D59F3AE912B0}">
      <dgm:prSet/>
      <dgm:spPr/>
      <dgm:t>
        <a:bodyPr/>
        <a:lstStyle/>
        <a:p>
          <a:endParaRPr lang="zh-CN" altLang="en-US"/>
        </a:p>
      </dgm:t>
    </dgm:pt>
    <dgm:pt modelId="{03061F2F-7DB3-421F-BC7A-CC1408169952}">
      <dgm:prSet/>
      <dgm:spPr/>
      <dgm:t>
        <a:bodyPr/>
        <a:lstStyle/>
        <a:p>
          <a:r>
            <a:rPr lang="zh-CN" altLang="en-US" dirty="0" smtClean="0">
              <a:latin typeface="+mj-ea"/>
              <a:ea typeface="+mj-ea"/>
            </a:rPr>
            <a:t>类模板数组类和字符串类</a:t>
          </a:r>
          <a:endParaRPr lang="zh-CN" altLang="en-US" dirty="0">
            <a:latin typeface="+mj-ea"/>
            <a:ea typeface="+mj-ea"/>
          </a:endParaRPr>
        </a:p>
      </dgm:t>
    </dgm:pt>
    <dgm:pt modelId="{17DC2339-94CE-4B01-BF14-C3BD37A2FFEA}" type="parTrans" cxnId="{FAB0280F-CCBA-4857-A071-ED22A6076178}">
      <dgm:prSet/>
      <dgm:spPr/>
      <dgm:t>
        <a:bodyPr/>
        <a:lstStyle/>
        <a:p>
          <a:endParaRPr lang="zh-CN" altLang="en-US"/>
        </a:p>
      </dgm:t>
    </dgm:pt>
    <dgm:pt modelId="{B761A056-5D4E-43B2-B116-B0FC4152B198}" type="sibTrans" cxnId="{FAB0280F-CCBA-4857-A071-ED22A6076178}">
      <dgm:prSet/>
      <dgm:spPr/>
      <dgm:t>
        <a:bodyPr/>
        <a:lstStyle/>
        <a:p>
          <a:endParaRPr lang="zh-CN" altLang="en-US"/>
        </a:p>
      </dgm:t>
    </dgm:pt>
    <dgm:pt modelId="{49C1F569-01EB-49C7-A3B0-9F4343AE97F1}" type="pres">
      <dgm:prSet presAssocID="{898BADEC-8CE5-47B1-A1CB-EDCCE143D9AA}" presName="linear" presStyleCnt="0">
        <dgm:presLayoutVars>
          <dgm:animLvl val="lvl"/>
          <dgm:resizeHandles val="exact"/>
        </dgm:presLayoutVars>
      </dgm:prSet>
      <dgm:spPr/>
      <dgm:t>
        <a:bodyPr/>
        <a:lstStyle/>
        <a:p>
          <a:endParaRPr lang="zh-CN" altLang="en-US"/>
        </a:p>
      </dgm:t>
    </dgm:pt>
    <dgm:pt modelId="{0CCC0BD6-A54C-49F5-B897-E744572F477D}" type="pres">
      <dgm:prSet presAssocID="{9E9EBF6D-2854-4A32-8E64-C775D93F42B1}" presName="parentText" presStyleLbl="node1" presStyleIdx="0" presStyleCnt="5">
        <dgm:presLayoutVars>
          <dgm:chMax val="0"/>
          <dgm:bulletEnabled val="1"/>
        </dgm:presLayoutVars>
      </dgm:prSet>
      <dgm:spPr/>
      <dgm:t>
        <a:bodyPr/>
        <a:lstStyle/>
        <a:p>
          <a:endParaRPr lang="zh-CN" altLang="en-US"/>
        </a:p>
      </dgm:t>
    </dgm:pt>
    <dgm:pt modelId="{3FCAE0C9-485F-49F5-A93A-DBBEF4432175}" type="pres">
      <dgm:prSet presAssocID="{BA0AF223-B9A2-43B2-9E67-76E0E3BBA9C4}" presName="spacer" presStyleCnt="0"/>
      <dgm:spPr/>
    </dgm:pt>
    <dgm:pt modelId="{C71051A3-C4AC-4503-B44B-13613ADB9FAB}" type="pres">
      <dgm:prSet presAssocID="{B8B5101C-4B05-4449-88D9-02ED2F7056E2}" presName="parentText" presStyleLbl="node1" presStyleIdx="1" presStyleCnt="5">
        <dgm:presLayoutVars>
          <dgm:chMax val="0"/>
          <dgm:bulletEnabled val="1"/>
        </dgm:presLayoutVars>
      </dgm:prSet>
      <dgm:spPr/>
      <dgm:t>
        <a:bodyPr/>
        <a:lstStyle/>
        <a:p>
          <a:endParaRPr lang="zh-CN" altLang="en-US"/>
        </a:p>
      </dgm:t>
    </dgm:pt>
    <dgm:pt modelId="{37E16589-583E-4711-B8E1-3492F911DD87}" type="pres">
      <dgm:prSet presAssocID="{B55D039F-5E17-47C7-BCC5-FCE06AF6AC3F}" presName="spacer" presStyleCnt="0"/>
      <dgm:spPr/>
    </dgm:pt>
    <dgm:pt modelId="{4F960837-5C30-44B2-8A03-86A4803E49C7}" type="pres">
      <dgm:prSet presAssocID="{62A1FC4E-E7BA-422C-A7C3-F7333A32A1CA}" presName="parentText" presStyleLbl="node1" presStyleIdx="2" presStyleCnt="5">
        <dgm:presLayoutVars>
          <dgm:chMax val="0"/>
          <dgm:bulletEnabled val="1"/>
        </dgm:presLayoutVars>
      </dgm:prSet>
      <dgm:spPr/>
      <dgm:t>
        <a:bodyPr/>
        <a:lstStyle/>
        <a:p>
          <a:endParaRPr lang="zh-CN" altLang="en-US"/>
        </a:p>
      </dgm:t>
    </dgm:pt>
    <dgm:pt modelId="{F22C8499-E776-4925-BAB7-6740502EA4DC}" type="pres">
      <dgm:prSet presAssocID="{27A7CF2E-0FBF-4B7B-A538-32603D355E83}" presName="spacer" presStyleCnt="0"/>
      <dgm:spPr/>
    </dgm:pt>
    <dgm:pt modelId="{3E345AD5-7A76-448D-A399-178DDF36E00B}" type="pres">
      <dgm:prSet presAssocID="{150711CB-AE83-4D84-B342-81F0D7F8C8F6}" presName="parentText" presStyleLbl="node1" presStyleIdx="3" presStyleCnt="5">
        <dgm:presLayoutVars>
          <dgm:chMax val="0"/>
          <dgm:bulletEnabled val="1"/>
        </dgm:presLayoutVars>
      </dgm:prSet>
      <dgm:spPr/>
      <dgm:t>
        <a:bodyPr/>
        <a:lstStyle/>
        <a:p>
          <a:endParaRPr lang="zh-CN" altLang="en-US"/>
        </a:p>
      </dgm:t>
    </dgm:pt>
    <dgm:pt modelId="{52BCC86D-2B55-44DB-94F1-5902EF07D7C4}" type="pres">
      <dgm:prSet presAssocID="{15F64F43-4A23-4498-A7B7-AE8845E74C5B}" presName="spacer" presStyleCnt="0"/>
      <dgm:spPr/>
    </dgm:pt>
    <dgm:pt modelId="{33CC84B1-B529-4B3F-908F-F543FB7B70B0}" type="pres">
      <dgm:prSet presAssocID="{03061F2F-7DB3-421F-BC7A-CC1408169952}" presName="parentText" presStyleLbl="node1" presStyleIdx="4" presStyleCnt="5">
        <dgm:presLayoutVars>
          <dgm:chMax val="0"/>
          <dgm:bulletEnabled val="1"/>
        </dgm:presLayoutVars>
      </dgm:prSet>
      <dgm:spPr/>
      <dgm:t>
        <a:bodyPr/>
        <a:lstStyle/>
        <a:p>
          <a:endParaRPr lang="zh-CN" altLang="en-US"/>
        </a:p>
      </dgm:t>
    </dgm:pt>
  </dgm:ptLst>
  <dgm:cxnLst>
    <dgm:cxn modelId="{34975EB9-AD34-894B-8493-ECB673B93BE2}" type="presOf" srcId="{B8B5101C-4B05-4449-88D9-02ED2F7056E2}" destId="{C71051A3-C4AC-4503-B44B-13613ADB9FAB}" srcOrd="0" destOrd="0" presId="urn:microsoft.com/office/officeart/2005/8/layout/vList2"/>
    <dgm:cxn modelId="{EA3DB0BF-59ED-B34C-95BD-6D1DB2509291}" type="presOf" srcId="{898BADEC-8CE5-47B1-A1CB-EDCCE143D9AA}" destId="{49C1F569-01EB-49C7-A3B0-9F4343AE97F1}" srcOrd="0" destOrd="0" presId="urn:microsoft.com/office/officeart/2005/8/layout/vList2"/>
    <dgm:cxn modelId="{FB63D379-F0DE-204A-A733-0C7D8FFCCF3D}" type="presOf" srcId="{9E9EBF6D-2854-4A32-8E64-C775D93F42B1}" destId="{0CCC0BD6-A54C-49F5-B897-E744572F477D}" srcOrd="0" destOrd="0" presId="urn:microsoft.com/office/officeart/2005/8/layout/vList2"/>
    <dgm:cxn modelId="{33845558-ADE8-4D65-BD56-CC43AB626CD7}" srcId="{898BADEC-8CE5-47B1-A1CB-EDCCE143D9AA}" destId="{9E9EBF6D-2854-4A32-8E64-C775D93F42B1}" srcOrd="0" destOrd="0" parTransId="{D31D3555-D44C-4807-9D7B-D5014B145C5E}" sibTransId="{BA0AF223-B9A2-43B2-9E67-76E0E3BBA9C4}"/>
    <dgm:cxn modelId="{057DB219-6689-274E-BBA1-5C0B643D8721}" type="presOf" srcId="{62A1FC4E-E7BA-422C-A7C3-F7333A32A1CA}" destId="{4F960837-5C30-44B2-8A03-86A4803E49C7}" srcOrd="0" destOrd="0" presId="urn:microsoft.com/office/officeart/2005/8/layout/vList2"/>
    <dgm:cxn modelId="{82749343-3936-4FCA-8C71-AA4AE6B4A1AE}" srcId="{898BADEC-8CE5-47B1-A1CB-EDCCE143D9AA}" destId="{B8B5101C-4B05-4449-88D9-02ED2F7056E2}" srcOrd="1" destOrd="0" parTransId="{D1BD1171-AB24-42AF-864F-75A53394B155}" sibTransId="{B55D039F-5E17-47C7-BCC5-FCE06AF6AC3F}"/>
    <dgm:cxn modelId="{0BBD48A1-73CD-4483-8989-83D101AEEC25}" srcId="{898BADEC-8CE5-47B1-A1CB-EDCCE143D9AA}" destId="{62A1FC4E-E7BA-422C-A7C3-F7333A32A1CA}" srcOrd="2" destOrd="0" parTransId="{1E609B68-0E88-4F6C-B752-291357AD6F96}" sibTransId="{27A7CF2E-0FBF-4B7B-A538-32603D355E83}"/>
    <dgm:cxn modelId="{020752BB-10FF-D849-98F1-2682F0B2208D}" type="presOf" srcId="{03061F2F-7DB3-421F-BC7A-CC1408169952}" destId="{33CC84B1-B529-4B3F-908F-F543FB7B70B0}" srcOrd="0" destOrd="0" presId="urn:microsoft.com/office/officeart/2005/8/layout/vList2"/>
    <dgm:cxn modelId="{FAB0280F-CCBA-4857-A071-ED22A6076178}" srcId="{898BADEC-8CE5-47B1-A1CB-EDCCE143D9AA}" destId="{03061F2F-7DB3-421F-BC7A-CC1408169952}" srcOrd="4" destOrd="0" parTransId="{17DC2339-94CE-4B01-BF14-C3BD37A2FFEA}" sibTransId="{B761A056-5D4E-43B2-B116-B0FC4152B198}"/>
    <dgm:cxn modelId="{F240D8AD-F72B-4A4C-83D0-C3C40233046A}" type="presOf" srcId="{150711CB-AE83-4D84-B342-81F0D7F8C8F6}" destId="{3E345AD5-7A76-448D-A399-178DDF36E00B}" srcOrd="0" destOrd="0" presId="urn:microsoft.com/office/officeart/2005/8/layout/vList2"/>
    <dgm:cxn modelId="{580C5567-64DE-41C4-957E-D59F3AE912B0}" srcId="{898BADEC-8CE5-47B1-A1CB-EDCCE143D9AA}" destId="{150711CB-AE83-4D84-B342-81F0D7F8C8F6}" srcOrd="3" destOrd="0" parTransId="{F9C3CDBE-A640-486D-93C3-01B60B9F3659}" sibTransId="{15F64F43-4A23-4498-A7B7-AE8845E74C5B}"/>
    <dgm:cxn modelId="{B2B330C0-CF1D-894F-AF74-DC8F9E823744}" type="presParOf" srcId="{49C1F569-01EB-49C7-A3B0-9F4343AE97F1}" destId="{0CCC0BD6-A54C-49F5-B897-E744572F477D}" srcOrd="0" destOrd="0" presId="urn:microsoft.com/office/officeart/2005/8/layout/vList2"/>
    <dgm:cxn modelId="{AD32C39D-229D-B449-9F10-F97537F186BA}" type="presParOf" srcId="{49C1F569-01EB-49C7-A3B0-9F4343AE97F1}" destId="{3FCAE0C9-485F-49F5-A93A-DBBEF4432175}" srcOrd="1" destOrd="0" presId="urn:microsoft.com/office/officeart/2005/8/layout/vList2"/>
    <dgm:cxn modelId="{4C87A967-9B6F-624C-86DD-90C2DAAC1449}" type="presParOf" srcId="{49C1F569-01EB-49C7-A3B0-9F4343AE97F1}" destId="{C71051A3-C4AC-4503-B44B-13613ADB9FAB}" srcOrd="2" destOrd="0" presId="urn:microsoft.com/office/officeart/2005/8/layout/vList2"/>
    <dgm:cxn modelId="{83F79627-87A0-9146-84AF-90E63811C415}" type="presParOf" srcId="{49C1F569-01EB-49C7-A3B0-9F4343AE97F1}" destId="{37E16589-583E-4711-B8E1-3492F911DD87}" srcOrd="3" destOrd="0" presId="urn:microsoft.com/office/officeart/2005/8/layout/vList2"/>
    <dgm:cxn modelId="{9D070061-E067-C649-824F-22D67E910D17}" type="presParOf" srcId="{49C1F569-01EB-49C7-A3B0-9F4343AE97F1}" destId="{4F960837-5C30-44B2-8A03-86A4803E49C7}" srcOrd="4" destOrd="0" presId="urn:microsoft.com/office/officeart/2005/8/layout/vList2"/>
    <dgm:cxn modelId="{7BDBB20C-DB3D-5949-9F5B-8A6C08E2FE01}" type="presParOf" srcId="{49C1F569-01EB-49C7-A3B0-9F4343AE97F1}" destId="{F22C8499-E776-4925-BAB7-6740502EA4DC}" srcOrd="5" destOrd="0" presId="urn:microsoft.com/office/officeart/2005/8/layout/vList2"/>
    <dgm:cxn modelId="{736C582F-8E27-4D40-A437-D077E571BEB4}" type="presParOf" srcId="{49C1F569-01EB-49C7-A3B0-9F4343AE97F1}" destId="{3E345AD5-7A76-448D-A399-178DDF36E00B}" srcOrd="6" destOrd="0" presId="urn:microsoft.com/office/officeart/2005/8/layout/vList2"/>
    <dgm:cxn modelId="{82A8AA5E-0D6F-4944-A2EB-ACFDF0D05696}" type="presParOf" srcId="{49C1F569-01EB-49C7-A3B0-9F4343AE97F1}" destId="{52BCC86D-2B55-44DB-94F1-5902EF07D7C4}" srcOrd="7" destOrd="0" presId="urn:microsoft.com/office/officeart/2005/8/layout/vList2"/>
    <dgm:cxn modelId="{8CFE29CE-6A55-8A4E-ABD4-7FB3071FA5D9}" type="presParOf" srcId="{49C1F569-01EB-49C7-A3B0-9F4343AE97F1}" destId="{33CC84B1-B529-4B3F-908F-F543FB7B70B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150F6F-BE47-4EE0-984A-15A2AEA5CE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F40D2E6-7A42-44FA-BA66-87983A4C50B9}">
      <dgm:prSet/>
      <dgm:spPr/>
      <dgm:t>
        <a:bodyPr/>
        <a:lstStyle/>
        <a:p>
          <a:pPr rtl="0"/>
          <a:r>
            <a:rPr lang="zh-CN" dirty="0" smtClean="0">
              <a:latin typeface="+mj-ea"/>
              <a:ea typeface="+mj-ea"/>
            </a:rPr>
            <a:t>从单个类的设计衍生讨论类之间的关系，学习从基类派生出新的子类的过程和方法。</a:t>
          </a:r>
          <a:endParaRPr lang="en-US" dirty="0">
            <a:latin typeface="+mj-ea"/>
            <a:ea typeface="+mj-ea"/>
          </a:endParaRPr>
        </a:p>
      </dgm:t>
    </dgm:pt>
    <dgm:pt modelId="{44E249F8-0915-4437-AD66-09763DA05BF7}" type="parTrans" cxnId="{6240EC6D-A9DF-47E1-8946-A2627642D6DF}">
      <dgm:prSet/>
      <dgm:spPr/>
      <dgm:t>
        <a:bodyPr/>
        <a:lstStyle/>
        <a:p>
          <a:endParaRPr lang="zh-CN" altLang="en-US"/>
        </a:p>
      </dgm:t>
    </dgm:pt>
    <dgm:pt modelId="{B427905C-1B1E-413A-832E-0CCF89096C98}" type="sibTrans" cxnId="{6240EC6D-A9DF-47E1-8946-A2627642D6DF}">
      <dgm:prSet/>
      <dgm:spPr/>
      <dgm:t>
        <a:bodyPr/>
        <a:lstStyle/>
        <a:p>
          <a:endParaRPr lang="zh-CN" altLang="en-US"/>
        </a:p>
      </dgm:t>
    </dgm:pt>
    <dgm:pt modelId="{E4FC8D2A-0035-48D4-B2CF-1EFA504E7BDC}">
      <dgm:prSet/>
      <dgm:spPr/>
      <dgm:t>
        <a:bodyPr/>
        <a:lstStyle/>
        <a:p>
          <a:pPr rtl="0"/>
          <a:r>
            <a:rPr lang="zh-CN" dirty="0" smtClean="0">
              <a:latin typeface="+mj-ea"/>
              <a:ea typeface="+mj-ea"/>
            </a:rPr>
            <a:t>考虑不同层次类对象的关系（赋值兼容规则），以及不同类之间同名函数的关系。</a:t>
          </a:r>
          <a:endParaRPr lang="en-US" dirty="0">
            <a:latin typeface="+mj-ea"/>
            <a:ea typeface="+mj-ea"/>
          </a:endParaRPr>
        </a:p>
      </dgm:t>
    </dgm:pt>
    <dgm:pt modelId="{7F9FC17B-EA6E-4E08-A730-4BBFD01D0D6A}" type="parTrans" cxnId="{4FC3618C-D864-46AB-8243-4AEA1C15D7CC}">
      <dgm:prSet/>
      <dgm:spPr/>
      <dgm:t>
        <a:bodyPr/>
        <a:lstStyle/>
        <a:p>
          <a:endParaRPr lang="zh-CN" altLang="en-US"/>
        </a:p>
      </dgm:t>
    </dgm:pt>
    <dgm:pt modelId="{44435EDC-BBAC-4E21-BB62-32AC1AB7A6BE}" type="sibTrans" cxnId="{4FC3618C-D864-46AB-8243-4AEA1C15D7CC}">
      <dgm:prSet/>
      <dgm:spPr/>
      <dgm:t>
        <a:bodyPr/>
        <a:lstStyle/>
        <a:p>
          <a:endParaRPr lang="zh-CN" altLang="en-US"/>
        </a:p>
      </dgm:t>
    </dgm:pt>
    <dgm:pt modelId="{627ED595-BD5D-4F3A-8182-E91F26888FD9}">
      <dgm:prSet/>
      <dgm:spPr/>
      <dgm:t>
        <a:bodyPr/>
        <a:lstStyle/>
        <a:p>
          <a:pPr rtl="0"/>
          <a:r>
            <a:rPr lang="zh-CN" dirty="0" smtClean="0">
              <a:latin typeface="+mj-ea"/>
              <a:ea typeface="+mj-ea"/>
            </a:rPr>
            <a:t>以虚函数为基础的运行时多态性，真正体现面向对象编程的特征。</a:t>
          </a:r>
          <a:endParaRPr lang="zh-CN" dirty="0">
            <a:latin typeface="+mj-ea"/>
            <a:ea typeface="+mj-ea"/>
          </a:endParaRPr>
        </a:p>
      </dgm:t>
    </dgm:pt>
    <dgm:pt modelId="{33542677-C9DE-4515-B853-EDF244BD149F}" type="parTrans" cxnId="{07F12C16-2AF8-44CC-879F-A64E3867E110}">
      <dgm:prSet/>
      <dgm:spPr/>
      <dgm:t>
        <a:bodyPr/>
        <a:lstStyle/>
        <a:p>
          <a:endParaRPr lang="zh-CN" altLang="en-US"/>
        </a:p>
      </dgm:t>
    </dgm:pt>
    <dgm:pt modelId="{03BEDBCE-C942-4726-A801-B7FD8E25ACBD}" type="sibTrans" cxnId="{07F12C16-2AF8-44CC-879F-A64E3867E110}">
      <dgm:prSet/>
      <dgm:spPr/>
      <dgm:t>
        <a:bodyPr/>
        <a:lstStyle/>
        <a:p>
          <a:endParaRPr lang="zh-CN" altLang="en-US"/>
        </a:p>
      </dgm:t>
    </dgm:pt>
    <dgm:pt modelId="{6336C5DE-0266-4897-9EB9-55B057048406}" type="pres">
      <dgm:prSet presAssocID="{AE150F6F-BE47-4EE0-984A-15A2AEA5CEA9}" presName="linear" presStyleCnt="0">
        <dgm:presLayoutVars>
          <dgm:animLvl val="lvl"/>
          <dgm:resizeHandles val="exact"/>
        </dgm:presLayoutVars>
      </dgm:prSet>
      <dgm:spPr/>
      <dgm:t>
        <a:bodyPr/>
        <a:lstStyle/>
        <a:p>
          <a:endParaRPr lang="zh-CN" altLang="en-US"/>
        </a:p>
      </dgm:t>
    </dgm:pt>
    <dgm:pt modelId="{67BC6A02-2710-468C-9BA9-42115CFD7D92}" type="pres">
      <dgm:prSet presAssocID="{3F40D2E6-7A42-44FA-BA66-87983A4C50B9}" presName="parentText" presStyleLbl="node1" presStyleIdx="0" presStyleCnt="3">
        <dgm:presLayoutVars>
          <dgm:chMax val="0"/>
          <dgm:bulletEnabled val="1"/>
        </dgm:presLayoutVars>
      </dgm:prSet>
      <dgm:spPr/>
      <dgm:t>
        <a:bodyPr/>
        <a:lstStyle/>
        <a:p>
          <a:endParaRPr lang="zh-CN" altLang="en-US"/>
        </a:p>
      </dgm:t>
    </dgm:pt>
    <dgm:pt modelId="{9A51215F-2FF5-40E3-B4E9-F7233AEF86A4}" type="pres">
      <dgm:prSet presAssocID="{B427905C-1B1E-413A-832E-0CCF89096C98}" presName="spacer" presStyleCnt="0"/>
      <dgm:spPr/>
    </dgm:pt>
    <dgm:pt modelId="{1698AA10-E9BA-4735-B3F9-0D613AED07C7}" type="pres">
      <dgm:prSet presAssocID="{E4FC8D2A-0035-48D4-B2CF-1EFA504E7BDC}" presName="parentText" presStyleLbl="node1" presStyleIdx="1" presStyleCnt="3">
        <dgm:presLayoutVars>
          <dgm:chMax val="0"/>
          <dgm:bulletEnabled val="1"/>
        </dgm:presLayoutVars>
      </dgm:prSet>
      <dgm:spPr/>
      <dgm:t>
        <a:bodyPr/>
        <a:lstStyle/>
        <a:p>
          <a:endParaRPr lang="zh-CN" altLang="en-US"/>
        </a:p>
      </dgm:t>
    </dgm:pt>
    <dgm:pt modelId="{A73EC9EA-A8A7-4498-A5AE-ABBD2B70C45E}" type="pres">
      <dgm:prSet presAssocID="{44435EDC-BBAC-4E21-BB62-32AC1AB7A6BE}" presName="spacer" presStyleCnt="0"/>
      <dgm:spPr/>
    </dgm:pt>
    <dgm:pt modelId="{5363BA4B-FBA6-40B3-AAC9-940013E27BA4}" type="pres">
      <dgm:prSet presAssocID="{627ED595-BD5D-4F3A-8182-E91F26888FD9}" presName="parentText" presStyleLbl="node1" presStyleIdx="2" presStyleCnt="3">
        <dgm:presLayoutVars>
          <dgm:chMax val="0"/>
          <dgm:bulletEnabled val="1"/>
        </dgm:presLayoutVars>
      </dgm:prSet>
      <dgm:spPr/>
      <dgm:t>
        <a:bodyPr/>
        <a:lstStyle/>
        <a:p>
          <a:endParaRPr lang="zh-CN" altLang="en-US"/>
        </a:p>
      </dgm:t>
    </dgm:pt>
  </dgm:ptLst>
  <dgm:cxnLst>
    <dgm:cxn modelId="{AC469556-10E9-F546-806D-CC69F6BA031B}" type="presOf" srcId="{3F40D2E6-7A42-44FA-BA66-87983A4C50B9}" destId="{67BC6A02-2710-468C-9BA9-42115CFD7D92}" srcOrd="0" destOrd="0" presId="urn:microsoft.com/office/officeart/2005/8/layout/vList2"/>
    <dgm:cxn modelId="{07F12C16-2AF8-44CC-879F-A64E3867E110}" srcId="{AE150F6F-BE47-4EE0-984A-15A2AEA5CEA9}" destId="{627ED595-BD5D-4F3A-8182-E91F26888FD9}" srcOrd="2" destOrd="0" parTransId="{33542677-C9DE-4515-B853-EDF244BD149F}" sibTransId="{03BEDBCE-C942-4726-A801-B7FD8E25ACBD}"/>
    <dgm:cxn modelId="{4FC3618C-D864-46AB-8243-4AEA1C15D7CC}" srcId="{AE150F6F-BE47-4EE0-984A-15A2AEA5CEA9}" destId="{E4FC8D2A-0035-48D4-B2CF-1EFA504E7BDC}" srcOrd="1" destOrd="0" parTransId="{7F9FC17B-EA6E-4E08-A730-4BBFD01D0D6A}" sibTransId="{44435EDC-BBAC-4E21-BB62-32AC1AB7A6BE}"/>
    <dgm:cxn modelId="{36878086-3865-D246-8A7A-89047356FA94}" type="presOf" srcId="{E4FC8D2A-0035-48D4-B2CF-1EFA504E7BDC}" destId="{1698AA10-E9BA-4735-B3F9-0D613AED07C7}" srcOrd="0" destOrd="0" presId="urn:microsoft.com/office/officeart/2005/8/layout/vList2"/>
    <dgm:cxn modelId="{6240EC6D-A9DF-47E1-8946-A2627642D6DF}" srcId="{AE150F6F-BE47-4EE0-984A-15A2AEA5CEA9}" destId="{3F40D2E6-7A42-44FA-BA66-87983A4C50B9}" srcOrd="0" destOrd="0" parTransId="{44E249F8-0915-4437-AD66-09763DA05BF7}" sibTransId="{B427905C-1B1E-413A-832E-0CCF89096C98}"/>
    <dgm:cxn modelId="{2DF6D104-D1D7-7245-BC71-1616F9872413}" type="presOf" srcId="{627ED595-BD5D-4F3A-8182-E91F26888FD9}" destId="{5363BA4B-FBA6-40B3-AAC9-940013E27BA4}" srcOrd="0" destOrd="0" presId="urn:microsoft.com/office/officeart/2005/8/layout/vList2"/>
    <dgm:cxn modelId="{FD4C09D8-52F4-2744-BDBC-C34FEA3F1CB9}" type="presOf" srcId="{AE150F6F-BE47-4EE0-984A-15A2AEA5CEA9}" destId="{6336C5DE-0266-4897-9EB9-55B057048406}" srcOrd="0" destOrd="0" presId="urn:microsoft.com/office/officeart/2005/8/layout/vList2"/>
    <dgm:cxn modelId="{99ACE08B-4FCB-8E4B-94E6-314C6493360D}" type="presParOf" srcId="{6336C5DE-0266-4897-9EB9-55B057048406}" destId="{67BC6A02-2710-468C-9BA9-42115CFD7D92}" srcOrd="0" destOrd="0" presId="urn:microsoft.com/office/officeart/2005/8/layout/vList2"/>
    <dgm:cxn modelId="{80DF61F5-69D8-B64A-A860-1B16C589F5A3}" type="presParOf" srcId="{6336C5DE-0266-4897-9EB9-55B057048406}" destId="{9A51215F-2FF5-40E3-B4E9-F7233AEF86A4}" srcOrd="1" destOrd="0" presId="urn:microsoft.com/office/officeart/2005/8/layout/vList2"/>
    <dgm:cxn modelId="{6C880BE2-EDA0-5E49-8466-E8F14BA41C74}" type="presParOf" srcId="{6336C5DE-0266-4897-9EB9-55B057048406}" destId="{1698AA10-E9BA-4735-B3F9-0D613AED07C7}" srcOrd="2" destOrd="0" presId="urn:microsoft.com/office/officeart/2005/8/layout/vList2"/>
    <dgm:cxn modelId="{33DA9398-BCD3-CB4A-BEED-BAB1F0575BB0}" type="presParOf" srcId="{6336C5DE-0266-4897-9EB9-55B057048406}" destId="{A73EC9EA-A8A7-4498-A5AE-ABBD2B70C45E}" srcOrd="3" destOrd="0" presId="urn:microsoft.com/office/officeart/2005/8/layout/vList2"/>
    <dgm:cxn modelId="{9E37EDA4-4B76-9742-BA0B-6B7D8119E1D7}" type="presParOf" srcId="{6336C5DE-0266-4897-9EB9-55B057048406}" destId="{5363BA4B-FBA6-40B3-AAC9-940013E27B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5E099-745E-4D06-B4D7-02F11B3FB2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ECF3672-3039-45B1-AD74-04EE280672F1}">
      <dgm:prSet/>
      <dgm:spPr/>
      <dgm:t>
        <a:bodyPr/>
        <a:lstStyle/>
        <a:p>
          <a:pPr rtl="0"/>
          <a:r>
            <a:rPr lang="zh-CN" dirty="0" smtClean="0"/>
            <a:t>类的设计的思想：</a:t>
          </a:r>
          <a:r>
            <a:rPr lang="zh-CN" altLang="en-US" dirty="0" smtClean="0"/>
            <a:t>描绘某一类具备相同特点的个体，体现万物的</a:t>
          </a:r>
          <a:r>
            <a:rPr lang="zh-CN" altLang="en-US" baseline="0" dirty="0" smtClean="0">
              <a:solidFill>
                <a:srgbClr val="FFFF00"/>
              </a:solidFill>
            </a:rPr>
            <a:t>个性</a:t>
          </a:r>
          <a:endParaRPr lang="en-US" baseline="0" dirty="0">
            <a:solidFill>
              <a:srgbClr val="FFFF00"/>
            </a:solidFill>
          </a:endParaRPr>
        </a:p>
      </dgm:t>
    </dgm:pt>
    <dgm:pt modelId="{3DD6FC20-B0CA-45D2-8A44-7E12E60FC338}" type="parTrans" cxnId="{BF191390-3712-4F63-A489-DDA22520DCF1}">
      <dgm:prSet/>
      <dgm:spPr/>
      <dgm:t>
        <a:bodyPr/>
        <a:lstStyle/>
        <a:p>
          <a:endParaRPr lang="zh-CN" altLang="en-US"/>
        </a:p>
      </dgm:t>
    </dgm:pt>
    <dgm:pt modelId="{C3943C31-CE00-4821-859D-F5EA2FA280B5}" type="sibTrans" cxnId="{BF191390-3712-4F63-A489-DDA22520DCF1}">
      <dgm:prSet/>
      <dgm:spPr/>
      <dgm:t>
        <a:bodyPr/>
        <a:lstStyle/>
        <a:p>
          <a:endParaRPr lang="zh-CN" altLang="en-US"/>
        </a:p>
      </dgm:t>
    </dgm:pt>
    <dgm:pt modelId="{74C13055-F86F-4042-A43B-DFFEFFBBA680}">
      <dgm:prSet/>
      <dgm:spPr/>
      <dgm:t>
        <a:bodyPr/>
        <a:lstStyle/>
        <a:p>
          <a:pPr rtl="0"/>
          <a:r>
            <a:rPr lang="zh-CN" altLang="en-US" dirty="0" smtClean="0"/>
            <a:t>例：生物之间的普遍联系</a:t>
          </a:r>
          <a:r>
            <a:rPr lang="en-US" altLang="zh-CN" dirty="0" smtClean="0"/>
            <a:t>——</a:t>
          </a:r>
          <a:r>
            <a:rPr lang="zh-CN" altLang="en-US" dirty="0" smtClean="0"/>
            <a:t>界门纲目科属种，体现万物的</a:t>
          </a:r>
          <a:r>
            <a:rPr lang="zh-CN" altLang="en-US" baseline="0" dirty="0" smtClean="0">
              <a:solidFill>
                <a:srgbClr val="FFFF00"/>
              </a:solidFill>
            </a:rPr>
            <a:t>共性</a:t>
          </a:r>
          <a:endParaRPr lang="en-US" baseline="0" dirty="0">
            <a:solidFill>
              <a:srgbClr val="FFFF00"/>
            </a:solidFill>
          </a:endParaRPr>
        </a:p>
      </dgm:t>
    </dgm:pt>
    <dgm:pt modelId="{6A0C6B3D-79ED-483F-BDDD-B7E69F087090}" type="parTrans" cxnId="{5EF10C71-65DC-4203-8DB4-B17A24BB8505}">
      <dgm:prSet/>
      <dgm:spPr/>
      <dgm:t>
        <a:bodyPr/>
        <a:lstStyle/>
        <a:p>
          <a:endParaRPr lang="zh-CN" altLang="en-US"/>
        </a:p>
      </dgm:t>
    </dgm:pt>
    <dgm:pt modelId="{9BEB0A8B-69BC-4B76-B04F-1AF2387A6A4E}" type="sibTrans" cxnId="{5EF10C71-65DC-4203-8DB4-B17A24BB8505}">
      <dgm:prSet/>
      <dgm:spPr/>
      <dgm:t>
        <a:bodyPr/>
        <a:lstStyle/>
        <a:p>
          <a:endParaRPr lang="zh-CN" altLang="en-US"/>
        </a:p>
      </dgm:t>
    </dgm:pt>
    <dgm:pt modelId="{96226F66-A8E9-4002-B469-5C8F617F2641}">
      <dgm:prSet/>
      <dgm:spPr/>
      <dgm:t>
        <a:bodyPr/>
        <a:lstStyle/>
        <a:p>
          <a:pPr rtl="0"/>
          <a:r>
            <a:rPr lang="zh-CN" altLang="en-US" dirty="0" smtClean="0"/>
            <a:t>设计派生类的时候，重复的部分可以从基类继承来，不需要单独编程。 </a:t>
          </a:r>
          <a:endParaRPr lang="zh-CN" dirty="0"/>
        </a:p>
      </dgm:t>
    </dgm:pt>
    <dgm:pt modelId="{122C50BE-1236-456D-9966-50AE85A424CB}" type="parTrans" cxnId="{AAA9E051-F81D-4E10-AB50-6FEE8005D9F5}">
      <dgm:prSet/>
      <dgm:spPr/>
      <dgm:t>
        <a:bodyPr/>
        <a:lstStyle/>
        <a:p>
          <a:endParaRPr lang="zh-CN" altLang="en-US"/>
        </a:p>
      </dgm:t>
    </dgm:pt>
    <dgm:pt modelId="{6FD91C24-87F3-4868-8619-0E1B26C03AB2}" type="sibTrans" cxnId="{AAA9E051-F81D-4E10-AB50-6FEE8005D9F5}">
      <dgm:prSet/>
      <dgm:spPr/>
      <dgm:t>
        <a:bodyPr/>
        <a:lstStyle/>
        <a:p>
          <a:endParaRPr lang="zh-CN" altLang="en-US"/>
        </a:p>
      </dgm:t>
    </dgm:pt>
    <dgm:pt modelId="{F88BD67A-D3E2-49F9-A20C-91FF5D1460AF}" type="pres">
      <dgm:prSet presAssocID="{8975E099-745E-4D06-B4D7-02F11B3FB24A}" presName="linear" presStyleCnt="0">
        <dgm:presLayoutVars>
          <dgm:animLvl val="lvl"/>
          <dgm:resizeHandles val="exact"/>
        </dgm:presLayoutVars>
      </dgm:prSet>
      <dgm:spPr/>
      <dgm:t>
        <a:bodyPr/>
        <a:lstStyle/>
        <a:p>
          <a:endParaRPr lang="zh-CN" altLang="en-US"/>
        </a:p>
      </dgm:t>
    </dgm:pt>
    <dgm:pt modelId="{F2981AF5-95BC-4E0F-B984-EA03CBAD371C}" type="pres">
      <dgm:prSet presAssocID="{7ECF3672-3039-45B1-AD74-04EE280672F1}" presName="parentText" presStyleLbl="node1" presStyleIdx="0" presStyleCnt="3">
        <dgm:presLayoutVars>
          <dgm:chMax val="0"/>
          <dgm:bulletEnabled val="1"/>
        </dgm:presLayoutVars>
      </dgm:prSet>
      <dgm:spPr/>
      <dgm:t>
        <a:bodyPr/>
        <a:lstStyle/>
        <a:p>
          <a:endParaRPr lang="zh-CN" altLang="en-US"/>
        </a:p>
      </dgm:t>
    </dgm:pt>
    <dgm:pt modelId="{CC2316C7-805E-43F1-A7F9-9C82F35E84F2}" type="pres">
      <dgm:prSet presAssocID="{C3943C31-CE00-4821-859D-F5EA2FA280B5}" presName="spacer" presStyleCnt="0"/>
      <dgm:spPr/>
    </dgm:pt>
    <dgm:pt modelId="{F5C3A928-22E1-4440-9B17-BCBB4C01CCC5}" type="pres">
      <dgm:prSet presAssocID="{74C13055-F86F-4042-A43B-DFFEFFBBA680}" presName="parentText" presStyleLbl="node1" presStyleIdx="1" presStyleCnt="3">
        <dgm:presLayoutVars>
          <dgm:chMax val="0"/>
          <dgm:bulletEnabled val="1"/>
        </dgm:presLayoutVars>
      </dgm:prSet>
      <dgm:spPr/>
      <dgm:t>
        <a:bodyPr/>
        <a:lstStyle/>
        <a:p>
          <a:endParaRPr lang="zh-CN" altLang="en-US"/>
        </a:p>
      </dgm:t>
    </dgm:pt>
    <dgm:pt modelId="{D6F85AF5-A978-4C9C-A700-AB8F039F2CAF}" type="pres">
      <dgm:prSet presAssocID="{9BEB0A8B-69BC-4B76-B04F-1AF2387A6A4E}" presName="spacer" presStyleCnt="0"/>
      <dgm:spPr/>
    </dgm:pt>
    <dgm:pt modelId="{896BB503-87B1-4DFC-BF9C-8568E64887CC}" type="pres">
      <dgm:prSet presAssocID="{96226F66-A8E9-4002-B469-5C8F617F2641}" presName="parentText" presStyleLbl="node1" presStyleIdx="2" presStyleCnt="3">
        <dgm:presLayoutVars>
          <dgm:chMax val="0"/>
          <dgm:bulletEnabled val="1"/>
        </dgm:presLayoutVars>
      </dgm:prSet>
      <dgm:spPr/>
      <dgm:t>
        <a:bodyPr/>
        <a:lstStyle/>
        <a:p>
          <a:endParaRPr lang="zh-CN" altLang="en-US"/>
        </a:p>
      </dgm:t>
    </dgm:pt>
  </dgm:ptLst>
  <dgm:cxnLst>
    <dgm:cxn modelId="{AAA9E051-F81D-4E10-AB50-6FEE8005D9F5}" srcId="{8975E099-745E-4D06-B4D7-02F11B3FB24A}" destId="{96226F66-A8E9-4002-B469-5C8F617F2641}" srcOrd="2" destOrd="0" parTransId="{122C50BE-1236-456D-9966-50AE85A424CB}" sibTransId="{6FD91C24-87F3-4868-8619-0E1B26C03AB2}"/>
    <dgm:cxn modelId="{37568A36-60D0-FF43-9BD5-430C27428AA2}" type="presOf" srcId="{96226F66-A8E9-4002-B469-5C8F617F2641}" destId="{896BB503-87B1-4DFC-BF9C-8568E64887CC}" srcOrd="0" destOrd="0" presId="urn:microsoft.com/office/officeart/2005/8/layout/vList2"/>
    <dgm:cxn modelId="{0A73AAF6-4CD2-ED4B-BF9A-AAC43E27FB37}" type="presOf" srcId="{8975E099-745E-4D06-B4D7-02F11B3FB24A}" destId="{F88BD67A-D3E2-49F9-A20C-91FF5D1460AF}" srcOrd="0" destOrd="0" presId="urn:microsoft.com/office/officeart/2005/8/layout/vList2"/>
    <dgm:cxn modelId="{5EF10C71-65DC-4203-8DB4-B17A24BB8505}" srcId="{8975E099-745E-4D06-B4D7-02F11B3FB24A}" destId="{74C13055-F86F-4042-A43B-DFFEFFBBA680}" srcOrd="1" destOrd="0" parTransId="{6A0C6B3D-79ED-483F-BDDD-B7E69F087090}" sibTransId="{9BEB0A8B-69BC-4B76-B04F-1AF2387A6A4E}"/>
    <dgm:cxn modelId="{7F41264C-F299-084D-8DAC-06FB33ADC39E}" type="presOf" srcId="{74C13055-F86F-4042-A43B-DFFEFFBBA680}" destId="{F5C3A928-22E1-4440-9B17-BCBB4C01CCC5}" srcOrd="0" destOrd="0" presId="urn:microsoft.com/office/officeart/2005/8/layout/vList2"/>
    <dgm:cxn modelId="{6478B942-234C-3744-9B79-73BEFD3E1B0A}" type="presOf" srcId="{7ECF3672-3039-45B1-AD74-04EE280672F1}" destId="{F2981AF5-95BC-4E0F-B984-EA03CBAD371C}" srcOrd="0" destOrd="0" presId="urn:microsoft.com/office/officeart/2005/8/layout/vList2"/>
    <dgm:cxn modelId="{BF191390-3712-4F63-A489-DDA22520DCF1}" srcId="{8975E099-745E-4D06-B4D7-02F11B3FB24A}" destId="{7ECF3672-3039-45B1-AD74-04EE280672F1}" srcOrd="0" destOrd="0" parTransId="{3DD6FC20-B0CA-45D2-8A44-7E12E60FC338}" sibTransId="{C3943C31-CE00-4821-859D-F5EA2FA280B5}"/>
    <dgm:cxn modelId="{734975CA-AE15-5D4D-8385-D2ECBFFF806D}" type="presParOf" srcId="{F88BD67A-D3E2-49F9-A20C-91FF5D1460AF}" destId="{F2981AF5-95BC-4E0F-B984-EA03CBAD371C}" srcOrd="0" destOrd="0" presId="urn:microsoft.com/office/officeart/2005/8/layout/vList2"/>
    <dgm:cxn modelId="{8E8C628E-689D-384E-A57F-E6F1D86A6B93}" type="presParOf" srcId="{F88BD67A-D3E2-49F9-A20C-91FF5D1460AF}" destId="{CC2316C7-805E-43F1-A7F9-9C82F35E84F2}" srcOrd="1" destOrd="0" presId="urn:microsoft.com/office/officeart/2005/8/layout/vList2"/>
    <dgm:cxn modelId="{F81E4E7C-DDB8-D842-BF8E-5AC6AC2671B9}" type="presParOf" srcId="{F88BD67A-D3E2-49F9-A20C-91FF5D1460AF}" destId="{F5C3A928-22E1-4440-9B17-BCBB4C01CCC5}" srcOrd="2" destOrd="0" presId="urn:microsoft.com/office/officeart/2005/8/layout/vList2"/>
    <dgm:cxn modelId="{3CA9ABDC-9BB5-D148-AC64-C276EB09038A}" type="presParOf" srcId="{F88BD67A-D3E2-49F9-A20C-91FF5D1460AF}" destId="{D6F85AF5-A978-4C9C-A700-AB8F039F2CAF}" srcOrd="3" destOrd="0" presId="urn:microsoft.com/office/officeart/2005/8/layout/vList2"/>
    <dgm:cxn modelId="{0F3990FB-9E48-7749-BE9A-14151271951B}" type="presParOf" srcId="{F88BD67A-D3E2-49F9-A20C-91FF5D1460AF}" destId="{896BB503-87B1-4DFC-BF9C-8568E64887C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3C65B3-D51E-493C-9088-08A8E967F0B5}"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9B63C04E-F55E-45B1-8E6A-D05CB7F14D23}">
      <dgm:prSet custT="1"/>
      <dgm:spPr/>
      <dgm:t>
        <a:bodyPr/>
        <a:lstStyle/>
        <a:p>
          <a:pPr rtl="0"/>
          <a:r>
            <a:rPr kumimoji="1" lang="zh-CN" altLang="en-US" sz="2400" dirty="0" smtClean="0">
              <a:latin typeface="+mj-ea"/>
              <a:ea typeface="+mj-ea"/>
            </a:rPr>
            <a:t>吸收基类的成员：除构造函数与析构函数外全盘接收 </a:t>
          </a:r>
          <a:endParaRPr lang="zh-CN" altLang="en-US" sz="2400" dirty="0">
            <a:latin typeface="+mj-ea"/>
            <a:ea typeface="+mj-ea"/>
          </a:endParaRPr>
        </a:p>
      </dgm:t>
    </dgm:pt>
    <dgm:pt modelId="{0C1AF989-6A33-4F93-A42B-F1E862C10C78}" type="parTrans" cxnId="{651261C7-FBE4-43DE-807F-B6AFB0F79F81}">
      <dgm:prSet/>
      <dgm:spPr/>
      <dgm:t>
        <a:bodyPr/>
        <a:lstStyle/>
        <a:p>
          <a:endParaRPr lang="zh-CN" altLang="en-US" sz="2400"/>
        </a:p>
      </dgm:t>
    </dgm:pt>
    <dgm:pt modelId="{7AB4FE7A-E5D7-4D5E-8F87-F6AC600586D0}" type="sibTrans" cxnId="{651261C7-FBE4-43DE-807F-B6AFB0F79F81}">
      <dgm:prSet custT="1"/>
      <dgm:spPr/>
      <dgm:t>
        <a:bodyPr/>
        <a:lstStyle/>
        <a:p>
          <a:endParaRPr lang="zh-CN" altLang="en-US" sz="2400">
            <a:latin typeface="+mj-ea"/>
            <a:ea typeface="+mj-ea"/>
          </a:endParaRPr>
        </a:p>
      </dgm:t>
    </dgm:pt>
    <dgm:pt modelId="{71F733FD-2F1A-4545-8558-27DDE5AEF98F}">
      <dgm:prSet custT="1"/>
      <dgm:spPr/>
      <dgm:t>
        <a:bodyPr/>
        <a:lstStyle/>
        <a:p>
          <a:pPr rtl="0"/>
          <a:r>
            <a:rPr kumimoji="1" lang="zh-CN" altLang="en-US" sz="2400" dirty="0" smtClean="0">
              <a:latin typeface="+mj-ea"/>
              <a:ea typeface="+mj-ea"/>
            </a:rPr>
            <a:t>改造基类成员：定义与基类成员同名的新成员，则屏蔽了基类同名成员，称为同名</a:t>
          </a:r>
          <a:r>
            <a:rPr kumimoji="1" lang="zh-CN" altLang="en-US" sz="2400" dirty="0" smtClean="0">
              <a:latin typeface="+mj-ea"/>
              <a:ea typeface="+mj-ea"/>
            </a:rPr>
            <a:t>覆盖</a:t>
          </a:r>
          <a:r>
            <a:rPr kumimoji="1" lang="zh-CN" altLang="en-US" sz="2400" dirty="0" smtClean="0">
              <a:latin typeface="+mj-ea"/>
              <a:ea typeface="+mj-ea"/>
            </a:rPr>
            <a:t>或隐藏</a:t>
          </a:r>
          <a:endParaRPr lang="zh-CN" altLang="en-US" sz="2400" dirty="0">
            <a:latin typeface="+mj-ea"/>
            <a:ea typeface="+mj-ea"/>
          </a:endParaRPr>
        </a:p>
      </dgm:t>
    </dgm:pt>
    <dgm:pt modelId="{7FF7CE99-E013-478C-846B-C9DC39A56BBE}" type="parTrans" cxnId="{2F7BAC7F-3241-410B-BCC5-A5C8344DAF17}">
      <dgm:prSet/>
      <dgm:spPr/>
      <dgm:t>
        <a:bodyPr/>
        <a:lstStyle/>
        <a:p>
          <a:endParaRPr lang="zh-CN" altLang="en-US" sz="2400"/>
        </a:p>
      </dgm:t>
    </dgm:pt>
    <dgm:pt modelId="{ABF000A6-9B3D-4B3A-BA7D-78681CA85315}" type="sibTrans" cxnId="{2F7BAC7F-3241-410B-BCC5-A5C8344DAF17}">
      <dgm:prSet custT="1"/>
      <dgm:spPr/>
      <dgm:t>
        <a:bodyPr/>
        <a:lstStyle/>
        <a:p>
          <a:endParaRPr lang="zh-CN" altLang="en-US" sz="2400">
            <a:latin typeface="+mj-ea"/>
            <a:ea typeface="+mj-ea"/>
          </a:endParaRPr>
        </a:p>
      </dgm:t>
    </dgm:pt>
    <dgm:pt modelId="{6F6C9FF8-2C3E-4B7A-892F-EF379E6DF532}">
      <dgm:prSet custT="1"/>
      <dgm:spPr/>
      <dgm:t>
        <a:bodyPr/>
        <a:lstStyle/>
        <a:p>
          <a:pPr rtl="0"/>
          <a:r>
            <a:rPr kumimoji="1" lang="zh-CN" altLang="en-US" sz="2400" dirty="0" smtClean="0">
              <a:latin typeface="+mj-ea"/>
              <a:ea typeface="+mj-ea"/>
            </a:rPr>
            <a:t>发展新成员：保证派生类在功能上有所发展  </a:t>
          </a:r>
          <a:endParaRPr lang="zh-CN" altLang="en-US" sz="2400" dirty="0">
            <a:latin typeface="+mj-ea"/>
            <a:ea typeface="+mj-ea"/>
          </a:endParaRPr>
        </a:p>
      </dgm:t>
    </dgm:pt>
    <dgm:pt modelId="{3359F827-062D-43D7-BB45-2CEF7A2419DD}" type="parTrans" cxnId="{02A7B7DA-9782-4554-B17D-DE51B2823BF6}">
      <dgm:prSet/>
      <dgm:spPr/>
      <dgm:t>
        <a:bodyPr/>
        <a:lstStyle/>
        <a:p>
          <a:endParaRPr lang="zh-CN" altLang="en-US" sz="2400"/>
        </a:p>
      </dgm:t>
    </dgm:pt>
    <dgm:pt modelId="{32B2F9F9-7687-499E-AA95-79A53B09E7BA}" type="sibTrans" cxnId="{02A7B7DA-9782-4554-B17D-DE51B2823BF6}">
      <dgm:prSet custT="1"/>
      <dgm:spPr/>
      <dgm:t>
        <a:bodyPr/>
        <a:lstStyle/>
        <a:p>
          <a:endParaRPr lang="zh-CN" altLang="en-US" sz="2400">
            <a:latin typeface="+mj-ea"/>
            <a:ea typeface="+mj-ea"/>
          </a:endParaRPr>
        </a:p>
      </dgm:t>
    </dgm:pt>
    <dgm:pt modelId="{4A46478D-655C-4932-B3F7-CD15E9A83247}">
      <dgm:prSet custT="1"/>
      <dgm:spPr/>
      <dgm:t>
        <a:bodyPr/>
        <a:lstStyle/>
        <a:p>
          <a:pPr rtl="0"/>
          <a:r>
            <a:rPr kumimoji="1" lang="zh-CN" altLang="en-US" sz="2400" dirty="0" smtClean="0">
              <a:latin typeface="+mj-ea"/>
              <a:ea typeface="+mj-ea"/>
            </a:rPr>
            <a:t>重写构造函数与析构函数 </a:t>
          </a:r>
          <a:endParaRPr lang="zh-CN" altLang="en-US" sz="2400" dirty="0">
            <a:latin typeface="+mj-ea"/>
            <a:ea typeface="+mj-ea"/>
          </a:endParaRPr>
        </a:p>
      </dgm:t>
    </dgm:pt>
    <dgm:pt modelId="{E6CEFD15-C73F-4FFE-ABB2-C05DEBF4C371}" type="parTrans" cxnId="{5BA08B0C-A9AA-44CA-899B-68E091DC8834}">
      <dgm:prSet/>
      <dgm:spPr/>
      <dgm:t>
        <a:bodyPr/>
        <a:lstStyle/>
        <a:p>
          <a:endParaRPr lang="zh-CN" altLang="en-US" sz="2400"/>
        </a:p>
      </dgm:t>
    </dgm:pt>
    <dgm:pt modelId="{797E7B8F-D0E3-40CE-8F20-ECF453A063A3}" type="sibTrans" cxnId="{5BA08B0C-A9AA-44CA-899B-68E091DC8834}">
      <dgm:prSet/>
      <dgm:spPr/>
      <dgm:t>
        <a:bodyPr/>
        <a:lstStyle/>
        <a:p>
          <a:endParaRPr lang="zh-CN" altLang="en-US" sz="2400"/>
        </a:p>
      </dgm:t>
    </dgm:pt>
    <dgm:pt modelId="{936CC15D-4321-4660-8C4A-D7CC6727246B}" type="pres">
      <dgm:prSet presAssocID="{C33C65B3-D51E-493C-9088-08A8E967F0B5}" presName="linearFlow" presStyleCnt="0">
        <dgm:presLayoutVars>
          <dgm:resizeHandles val="exact"/>
        </dgm:presLayoutVars>
      </dgm:prSet>
      <dgm:spPr/>
      <dgm:t>
        <a:bodyPr/>
        <a:lstStyle/>
        <a:p>
          <a:endParaRPr lang="zh-CN" altLang="en-US"/>
        </a:p>
      </dgm:t>
    </dgm:pt>
    <dgm:pt modelId="{7A5DBE68-AFD0-41C5-8031-C48B60351664}" type="pres">
      <dgm:prSet presAssocID="{9B63C04E-F55E-45B1-8E6A-D05CB7F14D23}" presName="node" presStyleLbl="node1" presStyleIdx="0" presStyleCnt="4" custScaleX="389117">
        <dgm:presLayoutVars>
          <dgm:bulletEnabled val="1"/>
        </dgm:presLayoutVars>
      </dgm:prSet>
      <dgm:spPr/>
      <dgm:t>
        <a:bodyPr/>
        <a:lstStyle/>
        <a:p>
          <a:endParaRPr lang="zh-CN" altLang="en-US"/>
        </a:p>
      </dgm:t>
    </dgm:pt>
    <dgm:pt modelId="{DDEEA2B3-B69C-4300-AC96-00718C964FC1}" type="pres">
      <dgm:prSet presAssocID="{7AB4FE7A-E5D7-4D5E-8F87-F6AC600586D0}" presName="sibTrans" presStyleLbl="sibTrans2D1" presStyleIdx="0" presStyleCnt="3"/>
      <dgm:spPr/>
      <dgm:t>
        <a:bodyPr/>
        <a:lstStyle/>
        <a:p>
          <a:endParaRPr lang="zh-CN" altLang="en-US"/>
        </a:p>
      </dgm:t>
    </dgm:pt>
    <dgm:pt modelId="{D42FC403-1A88-49D3-9EAF-74927BB678F5}" type="pres">
      <dgm:prSet presAssocID="{7AB4FE7A-E5D7-4D5E-8F87-F6AC600586D0}" presName="connectorText" presStyleLbl="sibTrans2D1" presStyleIdx="0" presStyleCnt="3"/>
      <dgm:spPr/>
      <dgm:t>
        <a:bodyPr/>
        <a:lstStyle/>
        <a:p>
          <a:endParaRPr lang="zh-CN" altLang="en-US"/>
        </a:p>
      </dgm:t>
    </dgm:pt>
    <dgm:pt modelId="{9330B721-C39B-46E3-AD43-C3EB2A926CDB}" type="pres">
      <dgm:prSet presAssocID="{71F733FD-2F1A-4545-8558-27DDE5AEF98F}" presName="node" presStyleLbl="node1" presStyleIdx="1" presStyleCnt="4" custScaleX="384378">
        <dgm:presLayoutVars>
          <dgm:bulletEnabled val="1"/>
        </dgm:presLayoutVars>
      </dgm:prSet>
      <dgm:spPr/>
      <dgm:t>
        <a:bodyPr/>
        <a:lstStyle/>
        <a:p>
          <a:endParaRPr lang="zh-CN" altLang="en-US"/>
        </a:p>
      </dgm:t>
    </dgm:pt>
    <dgm:pt modelId="{241A8365-7A45-4131-9D00-7BD9A45C8E43}" type="pres">
      <dgm:prSet presAssocID="{ABF000A6-9B3D-4B3A-BA7D-78681CA85315}" presName="sibTrans" presStyleLbl="sibTrans2D1" presStyleIdx="1" presStyleCnt="3"/>
      <dgm:spPr/>
      <dgm:t>
        <a:bodyPr/>
        <a:lstStyle/>
        <a:p>
          <a:endParaRPr lang="zh-CN" altLang="en-US"/>
        </a:p>
      </dgm:t>
    </dgm:pt>
    <dgm:pt modelId="{C9E93575-DB9E-4C6B-A547-B1DB1E0EBCF5}" type="pres">
      <dgm:prSet presAssocID="{ABF000A6-9B3D-4B3A-BA7D-78681CA85315}" presName="connectorText" presStyleLbl="sibTrans2D1" presStyleIdx="1" presStyleCnt="3"/>
      <dgm:spPr/>
      <dgm:t>
        <a:bodyPr/>
        <a:lstStyle/>
        <a:p>
          <a:endParaRPr lang="zh-CN" altLang="en-US"/>
        </a:p>
      </dgm:t>
    </dgm:pt>
    <dgm:pt modelId="{D0A1EF87-F963-461B-B183-80DD05D57F00}" type="pres">
      <dgm:prSet presAssocID="{6F6C9FF8-2C3E-4B7A-892F-EF379E6DF532}" presName="node" presStyleLbl="node1" presStyleIdx="2" presStyleCnt="4" custScaleX="384378">
        <dgm:presLayoutVars>
          <dgm:bulletEnabled val="1"/>
        </dgm:presLayoutVars>
      </dgm:prSet>
      <dgm:spPr/>
      <dgm:t>
        <a:bodyPr/>
        <a:lstStyle/>
        <a:p>
          <a:endParaRPr lang="zh-CN" altLang="en-US"/>
        </a:p>
      </dgm:t>
    </dgm:pt>
    <dgm:pt modelId="{62B6E3F2-934C-4895-AEFB-B63FEC5DC244}" type="pres">
      <dgm:prSet presAssocID="{32B2F9F9-7687-499E-AA95-79A53B09E7BA}" presName="sibTrans" presStyleLbl="sibTrans2D1" presStyleIdx="2" presStyleCnt="3"/>
      <dgm:spPr/>
      <dgm:t>
        <a:bodyPr/>
        <a:lstStyle/>
        <a:p>
          <a:endParaRPr lang="zh-CN" altLang="en-US"/>
        </a:p>
      </dgm:t>
    </dgm:pt>
    <dgm:pt modelId="{B0C71CDB-696D-4B52-A6A9-3EADABE8F8EF}" type="pres">
      <dgm:prSet presAssocID="{32B2F9F9-7687-499E-AA95-79A53B09E7BA}" presName="connectorText" presStyleLbl="sibTrans2D1" presStyleIdx="2" presStyleCnt="3"/>
      <dgm:spPr/>
      <dgm:t>
        <a:bodyPr/>
        <a:lstStyle/>
        <a:p>
          <a:endParaRPr lang="zh-CN" altLang="en-US"/>
        </a:p>
      </dgm:t>
    </dgm:pt>
    <dgm:pt modelId="{5D20E940-98A9-4E83-92D4-E115FD010B6D}" type="pres">
      <dgm:prSet presAssocID="{4A46478D-655C-4932-B3F7-CD15E9A83247}" presName="node" presStyleLbl="node1" presStyleIdx="3" presStyleCnt="4" custScaleX="387538">
        <dgm:presLayoutVars>
          <dgm:bulletEnabled val="1"/>
        </dgm:presLayoutVars>
      </dgm:prSet>
      <dgm:spPr/>
      <dgm:t>
        <a:bodyPr/>
        <a:lstStyle/>
        <a:p>
          <a:endParaRPr lang="zh-CN" altLang="en-US"/>
        </a:p>
      </dgm:t>
    </dgm:pt>
  </dgm:ptLst>
  <dgm:cxnLst>
    <dgm:cxn modelId="{651261C7-FBE4-43DE-807F-B6AFB0F79F81}" srcId="{C33C65B3-D51E-493C-9088-08A8E967F0B5}" destId="{9B63C04E-F55E-45B1-8E6A-D05CB7F14D23}" srcOrd="0" destOrd="0" parTransId="{0C1AF989-6A33-4F93-A42B-F1E862C10C78}" sibTransId="{7AB4FE7A-E5D7-4D5E-8F87-F6AC600586D0}"/>
    <dgm:cxn modelId="{55906F9D-04E6-374B-9BFA-C3F428BA440F}" type="presOf" srcId="{ABF000A6-9B3D-4B3A-BA7D-78681CA85315}" destId="{C9E93575-DB9E-4C6B-A547-B1DB1E0EBCF5}" srcOrd="1" destOrd="0" presId="urn:microsoft.com/office/officeart/2005/8/layout/process2"/>
    <dgm:cxn modelId="{6E1E2D52-DEF1-3C44-A529-9274D4697407}" type="presOf" srcId="{6F6C9FF8-2C3E-4B7A-892F-EF379E6DF532}" destId="{D0A1EF87-F963-461B-B183-80DD05D57F00}" srcOrd="0" destOrd="0" presId="urn:microsoft.com/office/officeart/2005/8/layout/process2"/>
    <dgm:cxn modelId="{76783511-54FE-E34A-AB68-B7D587AA3330}" type="presOf" srcId="{32B2F9F9-7687-499E-AA95-79A53B09E7BA}" destId="{62B6E3F2-934C-4895-AEFB-B63FEC5DC244}" srcOrd="0" destOrd="0" presId="urn:microsoft.com/office/officeart/2005/8/layout/process2"/>
    <dgm:cxn modelId="{8C1AB491-67D1-2D4F-B357-DEBF114C4EC4}" type="presOf" srcId="{71F733FD-2F1A-4545-8558-27DDE5AEF98F}" destId="{9330B721-C39B-46E3-AD43-C3EB2A926CDB}" srcOrd="0" destOrd="0" presId="urn:microsoft.com/office/officeart/2005/8/layout/process2"/>
    <dgm:cxn modelId="{7BB56C9D-AD07-5949-B013-E663AFE51A27}" type="presOf" srcId="{32B2F9F9-7687-499E-AA95-79A53B09E7BA}" destId="{B0C71CDB-696D-4B52-A6A9-3EADABE8F8EF}" srcOrd="1" destOrd="0" presId="urn:microsoft.com/office/officeart/2005/8/layout/process2"/>
    <dgm:cxn modelId="{D44DF231-8BC0-6743-AE16-F4D5A60DB2FA}" type="presOf" srcId="{7AB4FE7A-E5D7-4D5E-8F87-F6AC600586D0}" destId="{DDEEA2B3-B69C-4300-AC96-00718C964FC1}" srcOrd="0" destOrd="0" presId="urn:microsoft.com/office/officeart/2005/8/layout/process2"/>
    <dgm:cxn modelId="{2F7BAC7F-3241-410B-BCC5-A5C8344DAF17}" srcId="{C33C65B3-D51E-493C-9088-08A8E967F0B5}" destId="{71F733FD-2F1A-4545-8558-27DDE5AEF98F}" srcOrd="1" destOrd="0" parTransId="{7FF7CE99-E013-478C-846B-C9DC39A56BBE}" sibTransId="{ABF000A6-9B3D-4B3A-BA7D-78681CA85315}"/>
    <dgm:cxn modelId="{7FCAAF48-4FD6-854F-9D7C-31EC6F230F30}" type="presOf" srcId="{ABF000A6-9B3D-4B3A-BA7D-78681CA85315}" destId="{241A8365-7A45-4131-9D00-7BD9A45C8E43}" srcOrd="0" destOrd="0" presId="urn:microsoft.com/office/officeart/2005/8/layout/process2"/>
    <dgm:cxn modelId="{02A7B7DA-9782-4554-B17D-DE51B2823BF6}" srcId="{C33C65B3-D51E-493C-9088-08A8E967F0B5}" destId="{6F6C9FF8-2C3E-4B7A-892F-EF379E6DF532}" srcOrd="2" destOrd="0" parTransId="{3359F827-062D-43D7-BB45-2CEF7A2419DD}" sibTransId="{32B2F9F9-7687-499E-AA95-79A53B09E7BA}"/>
    <dgm:cxn modelId="{5BA08B0C-A9AA-44CA-899B-68E091DC8834}" srcId="{C33C65B3-D51E-493C-9088-08A8E967F0B5}" destId="{4A46478D-655C-4932-B3F7-CD15E9A83247}" srcOrd="3" destOrd="0" parTransId="{E6CEFD15-C73F-4FFE-ABB2-C05DEBF4C371}" sibTransId="{797E7B8F-D0E3-40CE-8F20-ECF453A063A3}"/>
    <dgm:cxn modelId="{8EF63B30-66C1-9247-9125-7C011CBC1ACF}" type="presOf" srcId="{4A46478D-655C-4932-B3F7-CD15E9A83247}" destId="{5D20E940-98A9-4E83-92D4-E115FD010B6D}" srcOrd="0" destOrd="0" presId="urn:microsoft.com/office/officeart/2005/8/layout/process2"/>
    <dgm:cxn modelId="{EA3C9371-4A73-4249-AC95-040DDC43E159}" type="presOf" srcId="{C33C65B3-D51E-493C-9088-08A8E967F0B5}" destId="{936CC15D-4321-4660-8C4A-D7CC6727246B}" srcOrd="0" destOrd="0" presId="urn:microsoft.com/office/officeart/2005/8/layout/process2"/>
    <dgm:cxn modelId="{11B1C39C-83A9-6C41-A5AF-12835EF9F161}" type="presOf" srcId="{9B63C04E-F55E-45B1-8E6A-D05CB7F14D23}" destId="{7A5DBE68-AFD0-41C5-8031-C48B60351664}" srcOrd="0" destOrd="0" presId="urn:microsoft.com/office/officeart/2005/8/layout/process2"/>
    <dgm:cxn modelId="{99D4DB26-500C-D548-9283-5132B4C0C3F7}" type="presOf" srcId="{7AB4FE7A-E5D7-4D5E-8F87-F6AC600586D0}" destId="{D42FC403-1A88-49D3-9EAF-74927BB678F5}" srcOrd="1" destOrd="0" presId="urn:microsoft.com/office/officeart/2005/8/layout/process2"/>
    <dgm:cxn modelId="{79D649AC-0328-8440-B659-11D90C544041}" type="presParOf" srcId="{936CC15D-4321-4660-8C4A-D7CC6727246B}" destId="{7A5DBE68-AFD0-41C5-8031-C48B60351664}" srcOrd="0" destOrd="0" presId="urn:microsoft.com/office/officeart/2005/8/layout/process2"/>
    <dgm:cxn modelId="{AD0FF98B-03CC-B64D-BD71-C6F551F3F447}" type="presParOf" srcId="{936CC15D-4321-4660-8C4A-D7CC6727246B}" destId="{DDEEA2B3-B69C-4300-AC96-00718C964FC1}" srcOrd="1" destOrd="0" presId="urn:microsoft.com/office/officeart/2005/8/layout/process2"/>
    <dgm:cxn modelId="{356D7610-48AC-5B41-A294-58BDF6210B17}" type="presParOf" srcId="{DDEEA2B3-B69C-4300-AC96-00718C964FC1}" destId="{D42FC403-1A88-49D3-9EAF-74927BB678F5}" srcOrd="0" destOrd="0" presId="urn:microsoft.com/office/officeart/2005/8/layout/process2"/>
    <dgm:cxn modelId="{321BD184-7F9F-C845-B4C8-257B171C31C9}" type="presParOf" srcId="{936CC15D-4321-4660-8C4A-D7CC6727246B}" destId="{9330B721-C39B-46E3-AD43-C3EB2A926CDB}" srcOrd="2" destOrd="0" presId="urn:microsoft.com/office/officeart/2005/8/layout/process2"/>
    <dgm:cxn modelId="{F8E36BCA-E93C-8848-ADB8-993E56E77C02}" type="presParOf" srcId="{936CC15D-4321-4660-8C4A-D7CC6727246B}" destId="{241A8365-7A45-4131-9D00-7BD9A45C8E43}" srcOrd="3" destOrd="0" presId="urn:microsoft.com/office/officeart/2005/8/layout/process2"/>
    <dgm:cxn modelId="{42E96DD7-A29F-3B48-A54E-3AA3DE3EEE70}" type="presParOf" srcId="{241A8365-7A45-4131-9D00-7BD9A45C8E43}" destId="{C9E93575-DB9E-4C6B-A547-B1DB1E0EBCF5}" srcOrd="0" destOrd="0" presId="urn:microsoft.com/office/officeart/2005/8/layout/process2"/>
    <dgm:cxn modelId="{F7D4160D-E0C7-3E49-AA1A-302F718F71C2}" type="presParOf" srcId="{936CC15D-4321-4660-8C4A-D7CC6727246B}" destId="{D0A1EF87-F963-461B-B183-80DD05D57F00}" srcOrd="4" destOrd="0" presId="urn:microsoft.com/office/officeart/2005/8/layout/process2"/>
    <dgm:cxn modelId="{714AB56D-9F37-3C4D-942E-29557FBC9C7D}" type="presParOf" srcId="{936CC15D-4321-4660-8C4A-D7CC6727246B}" destId="{62B6E3F2-934C-4895-AEFB-B63FEC5DC244}" srcOrd="5" destOrd="0" presId="urn:microsoft.com/office/officeart/2005/8/layout/process2"/>
    <dgm:cxn modelId="{6329A186-C42C-C342-9749-D76B20D387A0}" type="presParOf" srcId="{62B6E3F2-934C-4895-AEFB-B63FEC5DC244}" destId="{B0C71CDB-696D-4B52-A6A9-3EADABE8F8EF}" srcOrd="0" destOrd="0" presId="urn:microsoft.com/office/officeart/2005/8/layout/process2"/>
    <dgm:cxn modelId="{8BECFAFB-7FCF-714D-8B17-6FEAC0893DF4}" type="presParOf" srcId="{936CC15D-4321-4660-8C4A-D7CC6727246B}" destId="{5D20E940-98A9-4E83-92D4-E115FD010B6D}"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C0BD6-A54C-49F5-B897-E744572F477D}">
      <dsp:nvSpPr>
        <dsp:cNvPr id="0" name=""/>
        <dsp:cNvSpPr/>
      </dsp:nvSpPr>
      <dsp:spPr>
        <a:xfrm>
          <a:off x="0" y="47790"/>
          <a:ext cx="7704137" cy="9266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kern="1200" dirty="0" smtClean="0">
              <a:latin typeface="+mj-ea"/>
              <a:ea typeface="+mj-ea"/>
            </a:rPr>
            <a:t>面向对象编程思想的建立</a:t>
          </a:r>
          <a:endParaRPr lang="en-US" sz="3600" kern="1200" dirty="0">
            <a:latin typeface="+mj-ea"/>
            <a:ea typeface="+mj-ea"/>
          </a:endParaRPr>
        </a:p>
      </dsp:txBody>
      <dsp:txXfrm>
        <a:off x="45235" y="93025"/>
        <a:ext cx="7613667" cy="836170"/>
      </dsp:txXfrm>
    </dsp:sp>
    <dsp:sp modelId="{C71051A3-C4AC-4503-B44B-13613ADB9FAB}">
      <dsp:nvSpPr>
        <dsp:cNvPr id="0" name=""/>
        <dsp:cNvSpPr/>
      </dsp:nvSpPr>
      <dsp:spPr>
        <a:xfrm>
          <a:off x="0" y="1078110"/>
          <a:ext cx="7704137" cy="9266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b="0" kern="1200" dirty="0" smtClean="0">
              <a:latin typeface="+mj-ea"/>
              <a:ea typeface="+mj-ea"/>
            </a:rPr>
            <a:t>学习类的封装与权限管理</a:t>
          </a:r>
          <a:endParaRPr lang="en-US" sz="3600" b="0" kern="1200" dirty="0">
            <a:latin typeface="+mj-ea"/>
            <a:ea typeface="+mj-ea"/>
          </a:endParaRPr>
        </a:p>
      </dsp:txBody>
      <dsp:txXfrm>
        <a:off x="45235" y="1123345"/>
        <a:ext cx="7613667" cy="836170"/>
      </dsp:txXfrm>
    </dsp:sp>
    <dsp:sp modelId="{4F960837-5C30-44B2-8A03-86A4803E49C7}">
      <dsp:nvSpPr>
        <dsp:cNvPr id="0" name=""/>
        <dsp:cNvSpPr/>
      </dsp:nvSpPr>
      <dsp:spPr>
        <a:xfrm>
          <a:off x="0" y="2108430"/>
          <a:ext cx="7704137" cy="9266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i="0" kern="1200" dirty="0" smtClean="0">
              <a:latin typeface="+mj-ea"/>
              <a:ea typeface="+mj-ea"/>
            </a:rPr>
            <a:t>构造和</a:t>
          </a:r>
          <a:r>
            <a:rPr lang="zh-CN" altLang="en-US" sz="3600" i="0" kern="1200" dirty="0" smtClean="0">
              <a:latin typeface="+mj-ea"/>
              <a:ea typeface="+mj-ea"/>
            </a:rPr>
            <a:t>复制</a:t>
          </a:r>
          <a:r>
            <a:rPr lang="zh-CN" altLang="en-US" sz="3600" i="0" kern="1200" dirty="0" smtClean="0">
              <a:latin typeface="+mj-ea"/>
              <a:ea typeface="+mj-ea"/>
            </a:rPr>
            <a:t>构造</a:t>
          </a:r>
          <a:r>
            <a:rPr lang="zh-CN" altLang="en-US" sz="3600" i="0" kern="1200" dirty="0" smtClean="0">
              <a:latin typeface="+mj-ea"/>
              <a:ea typeface="+mj-ea"/>
            </a:rPr>
            <a:t>以及</a:t>
          </a:r>
          <a:r>
            <a:rPr lang="zh-CN" altLang="en-US" sz="3600" i="0" kern="1200" dirty="0" smtClean="0">
              <a:latin typeface="+mj-ea"/>
              <a:ea typeface="+mj-ea"/>
            </a:rPr>
            <a:t>析构</a:t>
          </a:r>
          <a:endParaRPr lang="en-US" sz="3600" i="0" kern="1200" dirty="0">
            <a:latin typeface="+mj-ea"/>
            <a:ea typeface="+mj-ea"/>
          </a:endParaRPr>
        </a:p>
      </dsp:txBody>
      <dsp:txXfrm>
        <a:off x="45235" y="2153665"/>
        <a:ext cx="7613667" cy="836170"/>
      </dsp:txXfrm>
    </dsp:sp>
    <dsp:sp modelId="{3E345AD5-7A76-448D-A399-178DDF36E00B}">
      <dsp:nvSpPr>
        <dsp:cNvPr id="0" name=""/>
        <dsp:cNvSpPr/>
      </dsp:nvSpPr>
      <dsp:spPr>
        <a:xfrm>
          <a:off x="0" y="3138750"/>
          <a:ext cx="7704137" cy="9266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kern="1200" dirty="0" smtClean="0">
              <a:latin typeface="+mj-ea"/>
              <a:ea typeface="+mj-ea"/>
            </a:rPr>
            <a:t>运算符重载以及成员对象</a:t>
          </a:r>
          <a:endParaRPr lang="zh-CN" sz="3600" kern="1200" dirty="0">
            <a:latin typeface="+mj-ea"/>
            <a:ea typeface="+mj-ea"/>
          </a:endParaRPr>
        </a:p>
      </dsp:txBody>
      <dsp:txXfrm>
        <a:off x="45235" y="3183985"/>
        <a:ext cx="7613667" cy="836170"/>
      </dsp:txXfrm>
    </dsp:sp>
    <dsp:sp modelId="{33CC84B1-B529-4B3F-908F-F543FB7B70B0}">
      <dsp:nvSpPr>
        <dsp:cNvPr id="0" name=""/>
        <dsp:cNvSpPr/>
      </dsp:nvSpPr>
      <dsp:spPr>
        <a:xfrm>
          <a:off x="0" y="4169070"/>
          <a:ext cx="7704137" cy="9266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latin typeface="+mj-ea"/>
              <a:ea typeface="+mj-ea"/>
            </a:rPr>
            <a:t>类模板数组类和字符串类</a:t>
          </a:r>
          <a:endParaRPr lang="zh-CN" altLang="en-US" sz="3600" kern="1200" dirty="0">
            <a:latin typeface="+mj-ea"/>
            <a:ea typeface="+mj-ea"/>
          </a:endParaRPr>
        </a:p>
      </dsp:txBody>
      <dsp:txXfrm>
        <a:off x="45235" y="4214305"/>
        <a:ext cx="7613667" cy="836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C6A02-2710-468C-9BA9-42115CFD7D92}">
      <dsp:nvSpPr>
        <dsp:cNvPr id="0" name=""/>
        <dsp:cNvSpPr/>
      </dsp:nvSpPr>
      <dsp:spPr>
        <a:xfrm>
          <a:off x="0" y="203503"/>
          <a:ext cx="7579976" cy="13057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dirty="0" smtClean="0">
              <a:latin typeface="+mj-ea"/>
              <a:ea typeface="+mj-ea"/>
            </a:rPr>
            <a:t>从单个类的设计衍生讨论类之间的关系，学习从基类派生出新的子类的过程和方法。</a:t>
          </a:r>
          <a:endParaRPr lang="en-US" sz="3100" kern="1200" dirty="0">
            <a:latin typeface="+mj-ea"/>
            <a:ea typeface="+mj-ea"/>
          </a:endParaRPr>
        </a:p>
      </dsp:txBody>
      <dsp:txXfrm>
        <a:off x="63740" y="267243"/>
        <a:ext cx="7452496" cy="1178239"/>
      </dsp:txXfrm>
    </dsp:sp>
    <dsp:sp modelId="{1698AA10-E9BA-4735-B3F9-0D613AED07C7}">
      <dsp:nvSpPr>
        <dsp:cNvPr id="0" name=""/>
        <dsp:cNvSpPr/>
      </dsp:nvSpPr>
      <dsp:spPr>
        <a:xfrm>
          <a:off x="0" y="1598503"/>
          <a:ext cx="7579976" cy="13057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dirty="0" smtClean="0">
              <a:latin typeface="+mj-ea"/>
              <a:ea typeface="+mj-ea"/>
            </a:rPr>
            <a:t>考虑不同层次类对象的关系（赋值兼容规则），以及不同类之间同名函数的关系。</a:t>
          </a:r>
          <a:endParaRPr lang="en-US" sz="3100" kern="1200" dirty="0">
            <a:latin typeface="+mj-ea"/>
            <a:ea typeface="+mj-ea"/>
          </a:endParaRPr>
        </a:p>
      </dsp:txBody>
      <dsp:txXfrm>
        <a:off x="63740" y="1662243"/>
        <a:ext cx="7452496" cy="1178239"/>
      </dsp:txXfrm>
    </dsp:sp>
    <dsp:sp modelId="{5363BA4B-FBA6-40B3-AAC9-940013E27BA4}">
      <dsp:nvSpPr>
        <dsp:cNvPr id="0" name=""/>
        <dsp:cNvSpPr/>
      </dsp:nvSpPr>
      <dsp:spPr>
        <a:xfrm>
          <a:off x="0" y="2993503"/>
          <a:ext cx="7579976" cy="13057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zh-CN" sz="3100" kern="1200" dirty="0" smtClean="0">
              <a:latin typeface="+mj-ea"/>
              <a:ea typeface="+mj-ea"/>
            </a:rPr>
            <a:t>以虚函数为基础的运行时多态性，真正体现面向对象编程的特征。</a:t>
          </a:r>
          <a:endParaRPr lang="zh-CN" sz="3100" kern="1200" dirty="0">
            <a:latin typeface="+mj-ea"/>
            <a:ea typeface="+mj-ea"/>
          </a:endParaRPr>
        </a:p>
      </dsp:txBody>
      <dsp:txXfrm>
        <a:off x="63740" y="3057243"/>
        <a:ext cx="7452496" cy="1178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81AF5-95BC-4E0F-B984-EA03CBAD371C}">
      <dsp:nvSpPr>
        <dsp:cNvPr id="0" name=""/>
        <dsp:cNvSpPr/>
      </dsp:nvSpPr>
      <dsp:spPr>
        <a:xfrm>
          <a:off x="0" y="6825"/>
          <a:ext cx="7704667" cy="14333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sz="3600" kern="1200" dirty="0" smtClean="0"/>
            <a:t>类的设计的思想：</a:t>
          </a:r>
          <a:r>
            <a:rPr lang="zh-CN" altLang="en-US" sz="3600" kern="1200" dirty="0" smtClean="0"/>
            <a:t>描绘某一类具备相同特点的个体，体现万物的</a:t>
          </a:r>
          <a:r>
            <a:rPr lang="zh-CN" altLang="en-US" sz="3600" kern="1200" baseline="0" dirty="0" smtClean="0">
              <a:solidFill>
                <a:srgbClr val="FFFF00"/>
              </a:solidFill>
            </a:rPr>
            <a:t>个性</a:t>
          </a:r>
          <a:endParaRPr lang="en-US" sz="3600" kern="1200" baseline="0" dirty="0">
            <a:solidFill>
              <a:srgbClr val="FFFF00"/>
            </a:solidFill>
          </a:endParaRPr>
        </a:p>
      </dsp:txBody>
      <dsp:txXfrm>
        <a:off x="69973" y="76798"/>
        <a:ext cx="7564721" cy="1293450"/>
      </dsp:txXfrm>
    </dsp:sp>
    <dsp:sp modelId="{F5C3A928-22E1-4440-9B17-BCBB4C01CCC5}">
      <dsp:nvSpPr>
        <dsp:cNvPr id="0" name=""/>
        <dsp:cNvSpPr/>
      </dsp:nvSpPr>
      <dsp:spPr>
        <a:xfrm>
          <a:off x="0" y="1543901"/>
          <a:ext cx="7704667" cy="14333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kern="1200" dirty="0" smtClean="0"/>
            <a:t>例：生物之间的普遍联系</a:t>
          </a:r>
          <a:r>
            <a:rPr lang="en-US" altLang="zh-CN" sz="3600" kern="1200" dirty="0" smtClean="0"/>
            <a:t>——</a:t>
          </a:r>
          <a:r>
            <a:rPr lang="zh-CN" altLang="en-US" sz="3600" kern="1200" dirty="0" smtClean="0"/>
            <a:t>界门纲目科属种，体现万物的</a:t>
          </a:r>
          <a:r>
            <a:rPr lang="zh-CN" altLang="en-US" sz="3600" kern="1200" baseline="0" dirty="0" smtClean="0">
              <a:solidFill>
                <a:srgbClr val="FFFF00"/>
              </a:solidFill>
            </a:rPr>
            <a:t>共性</a:t>
          </a:r>
          <a:endParaRPr lang="en-US" sz="3600" kern="1200" baseline="0" dirty="0">
            <a:solidFill>
              <a:srgbClr val="FFFF00"/>
            </a:solidFill>
          </a:endParaRPr>
        </a:p>
      </dsp:txBody>
      <dsp:txXfrm>
        <a:off x="69973" y="1613874"/>
        <a:ext cx="7564721" cy="1293450"/>
      </dsp:txXfrm>
    </dsp:sp>
    <dsp:sp modelId="{896BB503-87B1-4DFC-BF9C-8568E64887CC}">
      <dsp:nvSpPr>
        <dsp:cNvPr id="0" name=""/>
        <dsp:cNvSpPr/>
      </dsp:nvSpPr>
      <dsp:spPr>
        <a:xfrm>
          <a:off x="0" y="3080978"/>
          <a:ext cx="7704667" cy="143339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zh-CN" altLang="en-US" sz="3600" kern="1200" dirty="0" smtClean="0"/>
            <a:t>设计派生类的时候，重复的部分可以从基类继承来，不需要单独编程。 </a:t>
          </a:r>
          <a:endParaRPr lang="zh-CN" sz="3600" kern="1200" dirty="0"/>
        </a:p>
      </dsp:txBody>
      <dsp:txXfrm>
        <a:off x="69973" y="3150951"/>
        <a:ext cx="7564721" cy="1293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DBE68-AFD0-41C5-8031-C48B60351664}">
      <dsp:nvSpPr>
        <dsp:cNvPr id="0" name=""/>
        <dsp:cNvSpPr/>
      </dsp:nvSpPr>
      <dsp:spPr>
        <a:xfrm>
          <a:off x="-47495" y="5165"/>
          <a:ext cx="7799657" cy="960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kumimoji="1" lang="zh-CN" altLang="en-US" sz="2400" kern="1200" dirty="0" smtClean="0">
              <a:latin typeface="+mj-ea"/>
              <a:ea typeface="+mj-ea"/>
            </a:rPr>
            <a:t>吸收基类的成员：除构造函数与析构函数外全盘接收 </a:t>
          </a:r>
          <a:endParaRPr lang="zh-CN" altLang="en-US" sz="2400" kern="1200" dirty="0">
            <a:latin typeface="+mj-ea"/>
            <a:ea typeface="+mj-ea"/>
          </a:endParaRPr>
        </a:p>
      </dsp:txBody>
      <dsp:txXfrm>
        <a:off x="-19366" y="33294"/>
        <a:ext cx="7743399" cy="904124"/>
      </dsp:txXfrm>
    </dsp:sp>
    <dsp:sp modelId="{DDEEA2B3-B69C-4300-AC96-00718C964FC1}">
      <dsp:nvSpPr>
        <dsp:cNvPr id="0" name=""/>
        <dsp:cNvSpPr/>
      </dsp:nvSpPr>
      <dsp:spPr>
        <a:xfrm rot="5400000">
          <a:off x="3672261" y="989558"/>
          <a:ext cx="360143" cy="432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dsp:txBody>
      <dsp:txXfrm rot="-5400000">
        <a:off x="3722681" y="1025573"/>
        <a:ext cx="259304" cy="252100"/>
      </dsp:txXfrm>
    </dsp:sp>
    <dsp:sp modelId="{9330B721-C39B-46E3-AD43-C3EB2A926CDB}">
      <dsp:nvSpPr>
        <dsp:cNvPr id="0" name=""/>
        <dsp:cNvSpPr/>
      </dsp:nvSpPr>
      <dsp:spPr>
        <a:xfrm>
          <a:off x="0" y="1445739"/>
          <a:ext cx="7704667" cy="960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kumimoji="1" lang="zh-CN" altLang="en-US" sz="2400" kern="1200" dirty="0" smtClean="0">
              <a:latin typeface="+mj-ea"/>
              <a:ea typeface="+mj-ea"/>
            </a:rPr>
            <a:t>改造基类成员：定义与基类成员同名的新成员，则屏蔽了基类同名成员，称为同名</a:t>
          </a:r>
          <a:r>
            <a:rPr kumimoji="1" lang="zh-CN" altLang="en-US" sz="2400" kern="1200" dirty="0" smtClean="0">
              <a:latin typeface="+mj-ea"/>
              <a:ea typeface="+mj-ea"/>
            </a:rPr>
            <a:t>覆盖</a:t>
          </a:r>
          <a:r>
            <a:rPr kumimoji="1" lang="zh-CN" altLang="en-US" sz="2400" kern="1200" dirty="0" smtClean="0">
              <a:latin typeface="+mj-ea"/>
              <a:ea typeface="+mj-ea"/>
            </a:rPr>
            <a:t>或隐藏</a:t>
          </a:r>
          <a:endParaRPr lang="zh-CN" altLang="en-US" sz="2400" kern="1200" dirty="0">
            <a:latin typeface="+mj-ea"/>
            <a:ea typeface="+mj-ea"/>
          </a:endParaRPr>
        </a:p>
      </dsp:txBody>
      <dsp:txXfrm>
        <a:off x="28129" y="1473868"/>
        <a:ext cx="7648409" cy="904124"/>
      </dsp:txXfrm>
    </dsp:sp>
    <dsp:sp modelId="{241A8365-7A45-4131-9D00-7BD9A45C8E43}">
      <dsp:nvSpPr>
        <dsp:cNvPr id="0" name=""/>
        <dsp:cNvSpPr/>
      </dsp:nvSpPr>
      <dsp:spPr>
        <a:xfrm rot="5400000">
          <a:off x="3672261" y="2430131"/>
          <a:ext cx="360143" cy="432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dsp:txBody>
      <dsp:txXfrm rot="-5400000">
        <a:off x="3722681" y="2466146"/>
        <a:ext cx="259304" cy="252100"/>
      </dsp:txXfrm>
    </dsp:sp>
    <dsp:sp modelId="{D0A1EF87-F963-461B-B183-80DD05D57F00}">
      <dsp:nvSpPr>
        <dsp:cNvPr id="0" name=""/>
        <dsp:cNvSpPr/>
      </dsp:nvSpPr>
      <dsp:spPr>
        <a:xfrm>
          <a:off x="0" y="2886313"/>
          <a:ext cx="7704667" cy="960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kumimoji="1" lang="zh-CN" altLang="en-US" sz="2400" kern="1200" dirty="0" smtClean="0">
              <a:latin typeface="+mj-ea"/>
              <a:ea typeface="+mj-ea"/>
            </a:rPr>
            <a:t>发展新成员：保证派生类在功能上有所发展  </a:t>
          </a:r>
          <a:endParaRPr lang="zh-CN" altLang="en-US" sz="2400" kern="1200" dirty="0">
            <a:latin typeface="+mj-ea"/>
            <a:ea typeface="+mj-ea"/>
          </a:endParaRPr>
        </a:p>
      </dsp:txBody>
      <dsp:txXfrm>
        <a:off x="28129" y="2914442"/>
        <a:ext cx="7648409" cy="904124"/>
      </dsp:txXfrm>
    </dsp:sp>
    <dsp:sp modelId="{62B6E3F2-934C-4895-AEFB-B63FEC5DC244}">
      <dsp:nvSpPr>
        <dsp:cNvPr id="0" name=""/>
        <dsp:cNvSpPr/>
      </dsp:nvSpPr>
      <dsp:spPr>
        <a:xfrm rot="5400000">
          <a:off x="3672261" y="3870705"/>
          <a:ext cx="360143" cy="4321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mj-ea"/>
            <a:ea typeface="+mj-ea"/>
          </a:endParaRPr>
        </a:p>
      </dsp:txBody>
      <dsp:txXfrm rot="-5400000">
        <a:off x="3722681" y="3906720"/>
        <a:ext cx="259304" cy="252100"/>
      </dsp:txXfrm>
    </dsp:sp>
    <dsp:sp modelId="{5D20E940-98A9-4E83-92D4-E115FD010B6D}">
      <dsp:nvSpPr>
        <dsp:cNvPr id="0" name=""/>
        <dsp:cNvSpPr/>
      </dsp:nvSpPr>
      <dsp:spPr>
        <a:xfrm>
          <a:off x="-31670" y="4326887"/>
          <a:ext cx="7768007" cy="96038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kumimoji="1" lang="zh-CN" altLang="en-US" sz="2400" kern="1200" dirty="0" smtClean="0">
              <a:latin typeface="+mj-ea"/>
              <a:ea typeface="+mj-ea"/>
            </a:rPr>
            <a:t>重写构造函数与析构函数 </a:t>
          </a:r>
          <a:endParaRPr lang="zh-CN" altLang="en-US" sz="2400" kern="1200" dirty="0">
            <a:latin typeface="+mj-ea"/>
            <a:ea typeface="+mj-ea"/>
          </a:endParaRPr>
        </a:p>
      </dsp:txBody>
      <dsp:txXfrm>
        <a:off x="-3541" y="4355016"/>
        <a:ext cx="7711749" cy="904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9DDD5C-9C38-4A30-8E31-B88421014A2D}" type="datetimeFigureOut">
              <a:rPr lang="zh-CN" altLang="en-US" smtClean="0"/>
              <a:pPr/>
              <a:t>2017/4/23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1434C-F81B-42F9-9158-C4B6DBE35B33}" type="slidenum">
              <a:rPr lang="zh-CN" altLang="en-US" smtClean="0"/>
              <a:pPr/>
              <a:t>‹#›</a:t>
            </a:fld>
            <a:endParaRPr lang="zh-CN" altLang="en-US"/>
          </a:p>
        </p:txBody>
      </p:sp>
    </p:spTree>
    <p:extLst>
      <p:ext uri="{BB962C8B-B14F-4D97-AF65-F5344CB8AC3E}">
        <p14:creationId xmlns:p14="http://schemas.microsoft.com/office/powerpoint/2010/main" val="2232312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53E25-80F2-44B9-9B1F-268E3340E549}" type="datetimeFigureOut">
              <a:rPr lang="zh-CN" altLang="en-US" smtClean="0"/>
              <a:pPr/>
              <a:t>2017/4/23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0278-BE33-415E-B625-48323405DF8C}" type="slidenum">
              <a:rPr lang="zh-CN" altLang="en-US" smtClean="0"/>
              <a:pPr/>
              <a:t>‹#›</a:t>
            </a:fld>
            <a:endParaRPr lang="zh-CN" altLang="en-US"/>
          </a:p>
        </p:txBody>
      </p:sp>
    </p:spTree>
    <p:extLst>
      <p:ext uri="{BB962C8B-B14F-4D97-AF65-F5344CB8AC3E}">
        <p14:creationId xmlns:p14="http://schemas.microsoft.com/office/powerpoint/2010/main" val="21473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userDrawn="1"/>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4800">
                <a:effectLs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TextBox 16"/>
          <p:cNvSpPr txBox="1"/>
          <p:nvPr userDrawn="1"/>
        </p:nvSpPr>
        <p:spPr>
          <a:xfrm rot="2923046">
            <a:off x="2361604" y="5736205"/>
            <a:ext cx="1472804" cy="707886"/>
          </a:xfrm>
          <a:prstGeom prst="rect">
            <a:avLst/>
          </a:prstGeom>
          <a:noFill/>
        </p:spPr>
        <p:txBody>
          <a:bodyPr wrap="square" rtlCol="0">
            <a:spAutoFit/>
          </a:bodyPr>
          <a:lstStyle/>
          <a:p>
            <a:r>
              <a:rPr lang="en-US" altLang="zh-CN"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ea typeface="Tahoma" panose="020B0604030504040204" pitchFamily="34" charset="0"/>
                <a:cs typeface="Tahoma" panose="020B0604030504040204" pitchFamily="34" charset="0"/>
              </a:rPr>
              <a:t>C++</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cs typeface="Tahoma" panose="020B0604030504040204" pitchFamily="34" charset="0"/>
            </a:endParaRPr>
          </a:p>
        </p:txBody>
      </p:sp>
    </p:spTree>
    <p:extLst>
      <p:ext uri="{BB962C8B-B14F-4D97-AF65-F5344CB8AC3E}">
        <p14:creationId xmlns:p14="http://schemas.microsoft.com/office/powerpoint/2010/main" val="3537606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266701"/>
            <a:ext cx="7704667" cy="1206500"/>
          </a:xfrm>
        </p:spPr>
        <p:txBody>
          <a:bodyPr/>
          <a:lstStyle>
            <a:lvl1pPr>
              <a:defRPr b="1">
                <a:latin typeface="+mj-ea"/>
                <a:ea typeface="+mj-ea"/>
              </a:defRPr>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982133" y="1676400"/>
            <a:ext cx="7704667" cy="4737100"/>
          </a:xfrm>
        </p:spPr>
        <p:txBody>
          <a:bodyPr anchor="ct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extLst>
      <p:ext uri="{BB962C8B-B14F-4D97-AF65-F5344CB8AC3E}">
        <p14:creationId xmlns:p14="http://schemas.microsoft.com/office/powerpoint/2010/main" val="415179859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1" name="图片 20" descr="图片3.png"/>
          <p:cNvPicPr>
            <a:picLocks noChangeAspect="1"/>
          </p:cNvPicPr>
          <p:nvPr userDrawn="1"/>
        </p:nvPicPr>
        <p:blipFill>
          <a:blip r:embed="rId4"/>
          <a:stretch>
            <a:fillRect/>
          </a:stretch>
        </p:blipFill>
        <p:spPr>
          <a:xfrm>
            <a:off x="0" y="0"/>
            <a:ext cx="2178495" cy="6858000"/>
          </a:xfrm>
          <a:prstGeom prst="rect">
            <a:avLst/>
          </a:prstGeom>
        </p:spPr>
      </p:pic>
      <p:sp>
        <p:nvSpPr>
          <p:cNvPr id="7" name="TextBox 6"/>
          <p:cNvSpPr txBox="1"/>
          <p:nvPr userDrawn="1"/>
        </p:nvSpPr>
        <p:spPr>
          <a:xfrm rot="2815297">
            <a:off x="863682" y="6197312"/>
            <a:ext cx="1472804" cy="584775"/>
          </a:xfrm>
          <a:prstGeom prst="rect">
            <a:avLst/>
          </a:prstGeom>
          <a:noFill/>
        </p:spPr>
        <p:txBody>
          <a:bodyPr wrap="square" rtlCol="0">
            <a:spAutoFit/>
          </a:bodyPr>
          <a:lstStyle/>
          <a:p>
            <a:r>
              <a:rPr lang="en-US" altLang="zh-CN" sz="3200" b="0" cap="none" spc="0" dirty="0" smtClean="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ea typeface="Tahoma" panose="020B0604030504040204" pitchFamily="34" charset="0"/>
                <a:cs typeface="Tahoma" panose="020B0604030504040204" pitchFamily="34" charset="0"/>
              </a:rPr>
              <a:t>C++</a:t>
            </a:r>
            <a:endParaRPr lang="zh-CN" altLang="en-US" sz="3200" b="0" cap="none" spc="0" dirty="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cs typeface="Tahoma" panose="020B0604030504040204" pitchFamily="34" charset="0"/>
            </a:endParaRPr>
          </a:p>
        </p:txBody>
      </p:sp>
      <p:sp>
        <p:nvSpPr>
          <p:cNvPr id="3" name="Text Placeholder 2"/>
          <p:cNvSpPr>
            <a:spLocks noGrp="1"/>
          </p:cNvSpPr>
          <p:nvPr>
            <p:ph type="body" idx="1"/>
          </p:nvPr>
        </p:nvSpPr>
        <p:spPr>
          <a:xfrm>
            <a:off x="982134" y="1790700"/>
            <a:ext cx="7704666" cy="4699000"/>
          </a:xfrm>
          <a:prstGeom prst="rect">
            <a:avLst/>
          </a:prstGeom>
        </p:spPr>
        <p:txBody>
          <a:bodyPr vert="horz" lIns="91440" tIns="45720" rIns="91440" bIns="45720" rtlCol="0" anchor="ctr">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2" name="Title Placeholder 1"/>
          <p:cNvSpPr>
            <a:spLocks noGrp="1"/>
          </p:cNvSpPr>
          <p:nvPr>
            <p:ph type="title"/>
          </p:nvPr>
        </p:nvSpPr>
        <p:spPr>
          <a:xfrm>
            <a:off x="696107" y="228601"/>
            <a:ext cx="7990693" cy="1219200"/>
          </a:xfrm>
          <a:prstGeom prst="rect">
            <a:avLst/>
          </a:prstGeom>
          <a:effectLst/>
        </p:spPr>
        <p:txBody>
          <a:bodyPr vert="horz" lIns="91440" tIns="45720" rIns="91440" bIns="45720" rtlCol="0" anchor="ctr">
            <a:noAutofit/>
          </a:bodyPr>
          <a:lstStyle/>
          <a:p>
            <a:r>
              <a:rPr lang="en-US" altLang="zh-CN" dirty="0" smtClean="0"/>
              <a:t>Click to edit Master title style</a:t>
            </a:r>
            <a:endParaRPr lang="en-US" dirty="0"/>
          </a:p>
        </p:txBody>
      </p:sp>
    </p:spTree>
    <p:extLst>
      <p:ext uri="{BB962C8B-B14F-4D97-AF65-F5344CB8AC3E}">
        <p14:creationId xmlns:p14="http://schemas.microsoft.com/office/powerpoint/2010/main" val="839466095"/>
      </p:ext>
    </p:extLst>
  </p:cSld>
  <p:clrMap bg1="lt1" tx1="dk1" bg2="lt2" tx2="dk2" accent1="accent1" accent2="accent2" accent3="accent3" accent4="accent4" accent5="accent5" accent6="accent6" hlink="hlink" folHlink="folHlink"/>
  <p:sldLayoutIdLst>
    <p:sldLayoutId id="2147483669" r:id="rId1"/>
    <p:sldLayoutId id="2147483670" r:id="rId2"/>
  </p:sldLayoutIdLst>
  <p:transition>
    <p:fade/>
  </p:transition>
  <p:timing>
    <p:tnLst>
      <p:par>
        <p:cTn id="1" dur="indefinite" restart="never" nodeType="tmRoot"/>
      </p:par>
    </p:tnLst>
  </p:timing>
  <p:txStyles>
    <p:titleStyle>
      <a:lvl1pPr algn="l" defTabSz="457200" rtl="0" eaLnBrk="1" latinLnBrk="0" hangingPunct="1">
        <a:spcBef>
          <a:spcPct val="0"/>
        </a:spcBef>
        <a:buNone/>
        <a:defRPr sz="44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26530" y="4096674"/>
            <a:ext cx="6540161" cy="1809345"/>
          </a:xfrm>
        </p:spPr>
        <p:txBody>
          <a:bodyPr>
            <a:normAutofit/>
          </a:bodyPr>
          <a:lstStyle/>
          <a:p>
            <a:endParaRPr lang="en-US" altLang="zh-CN" dirty="0" smtClean="0">
              <a:latin typeface="+mj-ea"/>
              <a:ea typeface="+mj-ea"/>
            </a:endParaRPr>
          </a:p>
          <a:p>
            <a:r>
              <a:rPr lang="zh-CN" altLang="en-US" sz="5400" b="1" dirty="0" smtClean="0">
                <a:latin typeface="+mj-ea"/>
                <a:ea typeface="+mj-ea"/>
              </a:rPr>
              <a:t>第</a:t>
            </a:r>
            <a:r>
              <a:rPr lang="en-US" altLang="zh-CN" sz="5400" b="1" dirty="0">
                <a:latin typeface="+mj-ea"/>
                <a:ea typeface="+mj-ea"/>
              </a:rPr>
              <a:t>9</a:t>
            </a:r>
            <a:r>
              <a:rPr lang="zh-CN" altLang="en-US" sz="5400" b="1" dirty="0" smtClean="0">
                <a:latin typeface="+mj-ea"/>
                <a:ea typeface="+mj-ea"/>
              </a:rPr>
              <a:t>章 </a:t>
            </a:r>
            <a:r>
              <a:rPr lang="zh-CN" altLang="en-US" sz="5400" b="1" dirty="0" smtClean="0">
                <a:latin typeface="+mj-ea"/>
                <a:ea typeface="+mj-ea"/>
              </a:rPr>
              <a:t>继承与多态</a:t>
            </a:r>
            <a:endParaRPr lang="zh-CN" altLang="en-US" sz="5400" b="1" dirty="0" smtClean="0">
              <a:latin typeface="+mj-ea"/>
              <a:ea typeface="+mj-ea"/>
            </a:endParaRPr>
          </a:p>
        </p:txBody>
      </p:sp>
      <p:pic>
        <p:nvPicPr>
          <p:cNvPr id="5" name="Picture 3" descr="F:\work\seu&amp;wpi summer workshop\方案\200810221326163_2.png"/>
          <p:cNvPicPr>
            <a:picLocks noChangeAspect="1" noChangeArrowheads="1"/>
          </p:cNvPicPr>
          <p:nvPr/>
        </p:nvPicPr>
        <p:blipFill>
          <a:blip r:embed="rId2" cstate="print"/>
          <a:srcRect/>
          <a:stretch>
            <a:fillRect/>
          </a:stretch>
        </p:blipFill>
        <p:spPr bwMode="auto">
          <a:xfrm>
            <a:off x="5429870" y="831762"/>
            <a:ext cx="2880000" cy="2880000"/>
          </a:xfrm>
          <a:prstGeom prst="rect">
            <a:avLst/>
          </a:prstGeom>
          <a:noFill/>
        </p:spPr>
      </p:pic>
      <p:sp>
        <p:nvSpPr>
          <p:cNvPr id="6" name="文本框 5"/>
          <p:cNvSpPr txBox="1"/>
          <p:nvPr/>
        </p:nvSpPr>
        <p:spPr>
          <a:xfrm>
            <a:off x="4233334" y="5909733"/>
            <a:ext cx="3993401" cy="646331"/>
          </a:xfrm>
          <a:prstGeom prst="rect">
            <a:avLst/>
          </a:prstGeom>
          <a:noFill/>
        </p:spPr>
        <p:txBody>
          <a:bodyPr wrap="none" rtlCol="0">
            <a:spAutoFit/>
          </a:bodyPr>
          <a:lstStyle/>
          <a:p>
            <a:pPr algn="r"/>
            <a:r>
              <a:rPr kumimoji="1" lang="zh-CN" altLang="en-US" dirty="0" smtClean="0">
                <a:latin typeface="+mj-ea"/>
                <a:ea typeface="+mj-ea"/>
              </a:rPr>
              <a:t>东南大学</a:t>
            </a:r>
            <a:r>
              <a:rPr kumimoji="1" lang="en-US" altLang="zh-CN" dirty="0" smtClean="0">
                <a:latin typeface="+mj-ea"/>
                <a:ea typeface="+mj-ea"/>
              </a:rPr>
              <a:t> </a:t>
            </a:r>
            <a:r>
              <a:rPr kumimoji="1" lang="zh-CN" altLang="en-US" dirty="0" smtClean="0">
                <a:latin typeface="+mj-ea"/>
                <a:ea typeface="+mj-ea"/>
              </a:rPr>
              <a:t>学习科学研究中心</a:t>
            </a:r>
            <a:r>
              <a:rPr kumimoji="1" lang="en-US" altLang="zh-CN" dirty="0" smtClean="0">
                <a:latin typeface="+mj-ea"/>
                <a:ea typeface="+mj-ea"/>
              </a:rPr>
              <a:t>  </a:t>
            </a:r>
            <a:r>
              <a:rPr kumimoji="1" lang="zh-CN" altLang="en-US" dirty="0" smtClean="0">
                <a:latin typeface="+mj-ea"/>
                <a:ea typeface="+mj-ea"/>
              </a:rPr>
              <a:t>夏小俊</a:t>
            </a:r>
            <a:endParaRPr kumimoji="1" lang="en-US" altLang="zh-CN" dirty="0" smtClean="0">
              <a:latin typeface="+mj-ea"/>
              <a:ea typeface="+mj-ea"/>
            </a:endParaRPr>
          </a:p>
          <a:p>
            <a:pPr algn="r"/>
            <a:r>
              <a:rPr kumimoji="1" lang="en-US" altLang="zh-CN" dirty="0" smtClean="0">
                <a:latin typeface="+mj-ea"/>
                <a:ea typeface="+mj-ea"/>
              </a:rPr>
              <a:t>Email: </a:t>
            </a:r>
            <a:r>
              <a:rPr kumimoji="1" lang="en-US" altLang="zh-CN" dirty="0" err="1" smtClean="0">
                <a:latin typeface="+mj-ea"/>
                <a:ea typeface="+mj-ea"/>
              </a:rPr>
              <a:t>xxj.rcls@seu.edu.cn</a:t>
            </a:r>
            <a:endParaRPr kumimoji="1" lang="zh-CN" altLang="en-US" dirty="0">
              <a:latin typeface="+mj-ea"/>
              <a:ea typeface="+mj-ea"/>
            </a:endParaRPr>
          </a:p>
        </p:txBody>
      </p:sp>
    </p:spTree>
    <p:extLst>
      <p:ext uri="{BB962C8B-B14F-4D97-AF65-F5344CB8AC3E}">
        <p14:creationId xmlns:p14="http://schemas.microsoft.com/office/powerpoint/2010/main" val="40227138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类的继承权限设定</a:t>
            </a:r>
            <a:endParaRPr lang="zh-CN" altLang="en-US" dirty="0"/>
          </a:p>
        </p:txBody>
      </p:sp>
      <p:sp>
        <p:nvSpPr>
          <p:cNvPr id="3" name="内容占位符 2"/>
          <p:cNvSpPr>
            <a:spLocks noGrp="1"/>
          </p:cNvSpPr>
          <p:nvPr>
            <p:ph idx="1"/>
          </p:nvPr>
        </p:nvSpPr>
        <p:spPr/>
        <p:txBody>
          <a:bodyPr/>
          <a:lstStyle/>
          <a:p>
            <a:r>
              <a:rPr lang="zh-CN" altLang="en-US" dirty="0" smtClean="0"/>
              <a:t>类当中数据的访问限定符有三种：</a:t>
            </a:r>
            <a:r>
              <a:rPr lang="en-US" altLang="zh-CN" dirty="0" smtClean="0"/>
              <a:t>public</a:t>
            </a:r>
            <a:r>
              <a:rPr lang="zh-CN" altLang="en-US" dirty="0" smtClean="0"/>
              <a:t>、</a:t>
            </a:r>
            <a:r>
              <a:rPr lang="en-US" altLang="zh-CN" dirty="0" smtClean="0"/>
              <a:t>private</a:t>
            </a:r>
            <a:r>
              <a:rPr lang="zh-CN" altLang="en-US" dirty="0" smtClean="0"/>
              <a:t>和</a:t>
            </a:r>
            <a:r>
              <a:rPr lang="en-US" altLang="zh-CN" dirty="0" smtClean="0"/>
              <a:t>protected</a:t>
            </a:r>
            <a:r>
              <a:rPr lang="zh-CN" altLang="en-US" dirty="0" smtClean="0"/>
              <a:t>；其中</a:t>
            </a:r>
            <a:r>
              <a:rPr lang="en-US" altLang="zh-CN" dirty="0" smtClean="0"/>
              <a:t>protected</a:t>
            </a:r>
            <a:r>
              <a:rPr lang="zh-CN" altLang="en-US" dirty="0" smtClean="0"/>
              <a:t>仅限涉及到派生时才有意义；</a:t>
            </a:r>
            <a:endParaRPr lang="en-US" altLang="zh-CN" dirty="0" smtClean="0"/>
          </a:p>
          <a:p>
            <a:r>
              <a:rPr lang="zh-CN" altLang="en-US" dirty="0" smtClean="0"/>
              <a:t>类的继承权限也分为三种，名字也是</a:t>
            </a:r>
            <a:r>
              <a:rPr lang="en-US" altLang="zh-CN" dirty="0" smtClean="0"/>
              <a:t>public</a:t>
            </a:r>
            <a:r>
              <a:rPr lang="zh-CN" altLang="en-US" dirty="0" smtClean="0"/>
              <a:t>、</a:t>
            </a:r>
            <a:r>
              <a:rPr lang="en-US" altLang="zh-CN" dirty="0" smtClean="0"/>
              <a:t>private</a:t>
            </a:r>
            <a:r>
              <a:rPr lang="zh-CN" altLang="en-US" dirty="0" smtClean="0"/>
              <a:t>和</a:t>
            </a:r>
            <a:r>
              <a:rPr lang="en-US" altLang="zh-CN" dirty="0" smtClean="0"/>
              <a:t>protected</a:t>
            </a:r>
            <a:r>
              <a:rPr lang="zh-CN" altLang="en-US" dirty="0" smtClean="0"/>
              <a:t>；</a:t>
            </a:r>
            <a:endParaRPr lang="en-US" altLang="zh-CN" dirty="0" smtClean="0"/>
          </a:p>
          <a:p>
            <a:r>
              <a:rPr lang="zh-CN" altLang="en-US" dirty="0" smtClean="0">
                <a:solidFill>
                  <a:srgbClr val="FF0000"/>
                </a:solidFill>
              </a:rPr>
              <a:t>严格区分上述两种权限的意义！！！</a:t>
            </a:r>
            <a:endParaRPr lang="en-US" altLang="zh-CN" dirty="0" smtClean="0">
              <a:solidFill>
                <a:srgbClr val="FF0000"/>
              </a:solidFill>
            </a:endParaRPr>
          </a:p>
          <a:p>
            <a:endParaRPr lang="en-US" altLang="zh-CN" dirty="0" smtClean="0">
              <a:solidFill>
                <a:srgbClr val="FF0000"/>
              </a:solidFill>
            </a:endParaRPr>
          </a:p>
          <a:p>
            <a:pPr>
              <a:buNone/>
            </a:pPr>
            <a:endParaRPr lang="zh-CN" altLang="en-US" dirty="0">
              <a:solidFill>
                <a:srgbClr val="FF0000"/>
              </a:solidFill>
            </a:endParaRPr>
          </a:p>
        </p:txBody>
      </p:sp>
    </p:spTree>
    <p:extLst>
      <p:ext uri="{BB962C8B-B14F-4D97-AF65-F5344CB8AC3E}">
        <p14:creationId xmlns:p14="http://schemas.microsoft.com/office/powerpoint/2010/main" val="8954402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公有派生与私有派生</a:t>
            </a:r>
            <a:endParaRPr lang="zh-CN" altLang="en-US" dirty="0"/>
          </a:p>
        </p:txBody>
      </p:sp>
      <p:graphicFrame>
        <p:nvGraphicFramePr>
          <p:cNvPr id="42" name="内容占位符 41"/>
          <p:cNvGraphicFramePr>
            <a:graphicFrameLocks noGrp="1"/>
          </p:cNvGraphicFramePr>
          <p:nvPr>
            <p:ph idx="1"/>
          </p:nvPr>
        </p:nvGraphicFramePr>
        <p:xfrm>
          <a:off x="982663" y="1676400"/>
          <a:ext cx="7704136" cy="4627416"/>
        </p:xfrm>
        <a:graphic>
          <a:graphicData uri="http://schemas.openxmlformats.org/drawingml/2006/table">
            <a:tbl>
              <a:tblPr firstRow="1" bandRow="1">
                <a:tableStyleId>{5C22544A-7EE6-4342-B048-85BDC9FD1C3A}</a:tableStyleId>
              </a:tblPr>
              <a:tblGrid>
                <a:gridCol w="1525010"/>
                <a:gridCol w="2327058"/>
                <a:gridCol w="1926034"/>
                <a:gridCol w="1926034"/>
              </a:tblGrid>
              <a:tr h="13499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400" b="0" dirty="0" smtClean="0">
                          <a:latin typeface="+mj-ea"/>
                          <a:ea typeface="+mj-ea"/>
                        </a:rPr>
                        <a:t>派生方式 </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400" b="0" dirty="0" smtClean="0">
                          <a:latin typeface="+mj-ea"/>
                          <a:ea typeface="+mj-ea"/>
                        </a:rPr>
                        <a:t>基类中的访问限定 </a:t>
                      </a:r>
                      <a:endParaRPr lang="zh-CN" altLang="en-US" sz="2400" dirty="0">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400" b="0" dirty="0" smtClean="0">
                          <a:latin typeface="+mj-ea"/>
                          <a:ea typeface="+mj-ea"/>
                        </a:rPr>
                        <a:t>在派生类中对基类成员的访问限定 </a:t>
                      </a:r>
                      <a:endParaRPr lang="zh-CN" altLang="en-US" sz="2400" dirty="0">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400" b="0" dirty="0" smtClean="0">
                          <a:latin typeface="+mj-ea"/>
                          <a:ea typeface="+mj-ea"/>
                        </a:rPr>
                        <a:t>在派生类外访问对象的基类成员 </a:t>
                      </a:r>
                      <a:endParaRPr lang="zh-CN" altLang="en-US" sz="2400" dirty="0">
                        <a:latin typeface="+mj-ea"/>
                        <a:ea typeface="+mj-ea"/>
                      </a:endParaRPr>
                    </a:p>
                  </a:txBody>
                  <a:tcPr/>
                </a:tc>
              </a:tr>
              <a:tr h="547490">
                <a:tc rowSpan="3">
                  <a:txBody>
                    <a:bodyPr/>
                    <a:lstStyle/>
                    <a:p>
                      <a:r>
                        <a:rPr lang="zh-CN" altLang="en-US" dirty="0" smtClean="0">
                          <a:latin typeface="+mj-ea"/>
                          <a:ea typeface="+mj-ea"/>
                        </a:rPr>
                        <a:t>公有派生</a:t>
                      </a:r>
                      <a:endParaRPr lang="zh-CN" altLang="en-US" dirty="0">
                        <a:latin typeface="+mj-ea"/>
                        <a:ea typeface="+mj-ea"/>
                      </a:endParaRPr>
                    </a:p>
                  </a:txBody>
                  <a:tcPr/>
                </a:tc>
                <a:tc>
                  <a:txBody>
                    <a:bodyPr/>
                    <a:lstStyle/>
                    <a:p>
                      <a:r>
                        <a:rPr lang="en-US" altLang="zh-CN" dirty="0" smtClean="0">
                          <a:latin typeface="+mj-ea"/>
                          <a:ea typeface="+mj-ea"/>
                        </a:rPr>
                        <a:t>public</a:t>
                      </a:r>
                      <a:endParaRPr lang="zh-CN" altLang="en-US" dirty="0">
                        <a:latin typeface="+mj-ea"/>
                        <a:ea typeface="+mj-ea"/>
                      </a:endParaRPr>
                    </a:p>
                  </a:txBody>
                  <a:tcPr/>
                </a:tc>
                <a:tc>
                  <a:txBody>
                    <a:bodyPr/>
                    <a:lstStyle/>
                    <a:p>
                      <a:r>
                        <a:rPr lang="en-US" altLang="zh-CN" dirty="0" smtClean="0">
                          <a:latin typeface="+mj-ea"/>
                          <a:ea typeface="+mj-ea"/>
                        </a:rPr>
                        <a:t>public</a:t>
                      </a:r>
                      <a:endParaRPr lang="zh-CN" altLang="en-US" dirty="0">
                        <a:latin typeface="+mj-ea"/>
                        <a:ea typeface="+mj-ea"/>
                      </a:endParaRPr>
                    </a:p>
                  </a:txBody>
                  <a:tcPr/>
                </a:tc>
                <a:tc>
                  <a:txBody>
                    <a:bodyPr/>
                    <a:lstStyle/>
                    <a:p>
                      <a:r>
                        <a:rPr lang="zh-CN" altLang="en-US" dirty="0" smtClean="0">
                          <a:latin typeface="+mj-ea"/>
                          <a:ea typeface="+mj-ea"/>
                        </a:rPr>
                        <a:t>可以直接访问</a:t>
                      </a:r>
                      <a:endParaRPr lang="zh-CN" altLang="en-US" dirty="0">
                        <a:latin typeface="+mj-ea"/>
                        <a:ea typeface="+mj-ea"/>
                      </a:endParaRPr>
                    </a:p>
                  </a:txBody>
                  <a:tcPr/>
                </a:tc>
              </a:tr>
              <a:tr h="539990">
                <a:tc vMerge="1">
                  <a:txBody>
                    <a:bodyPr/>
                    <a:lstStyle/>
                    <a:p>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protected</a:t>
                      </a:r>
                      <a:endParaRPr lang="zh-CN" altLang="en-US" dirty="0">
                        <a:latin typeface="+mj-ea"/>
                        <a:ea typeface="+mj-ea"/>
                      </a:endParaRPr>
                    </a:p>
                  </a:txBody>
                  <a:tcPr/>
                </a:tc>
                <a:tc>
                  <a:txBody>
                    <a:bodyPr/>
                    <a:lstStyle/>
                    <a:p>
                      <a:r>
                        <a:rPr lang="en-US" altLang="zh-CN" dirty="0" smtClean="0">
                          <a:latin typeface="+mj-ea"/>
                          <a:ea typeface="+mj-ea"/>
                        </a:rPr>
                        <a:t>protected</a:t>
                      </a:r>
                      <a:endParaRPr lang="zh-CN" altLang="en-US" dirty="0">
                        <a:latin typeface="+mj-ea"/>
                        <a:ea typeface="+mj-ea"/>
                      </a:endParaRPr>
                    </a:p>
                  </a:txBody>
                  <a:tcPr/>
                </a:tc>
                <a:tc>
                  <a:txBody>
                    <a:bodyPr/>
                    <a:lstStyle/>
                    <a:p>
                      <a:r>
                        <a:rPr lang="zh-CN" altLang="en-US" dirty="0" smtClean="0">
                          <a:latin typeface="+mj-ea"/>
                          <a:ea typeface="+mj-ea"/>
                        </a:rPr>
                        <a:t>不可直接访问</a:t>
                      </a:r>
                      <a:endParaRPr lang="zh-CN" altLang="en-US" dirty="0">
                        <a:latin typeface="+mj-ea"/>
                        <a:ea typeface="+mj-ea"/>
                      </a:endParaRPr>
                    </a:p>
                  </a:txBody>
                  <a:tcPr/>
                </a:tc>
              </a:tr>
              <a:tr h="547490">
                <a:tc vMerge="1">
                  <a:txBody>
                    <a:bodyPr/>
                    <a:lstStyle/>
                    <a:p>
                      <a:endParaRPr lang="zh-CN" altLang="en-US" dirty="0"/>
                    </a:p>
                  </a:txBody>
                  <a:tcPr/>
                </a:tc>
                <a:tc>
                  <a:txBody>
                    <a:bodyPr/>
                    <a:lstStyle/>
                    <a:p>
                      <a:r>
                        <a:rPr lang="en-US" altLang="zh-CN" dirty="0" smtClean="0">
                          <a:latin typeface="+mj-ea"/>
                          <a:ea typeface="+mj-ea"/>
                        </a:rPr>
                        <a:t>private</a:t>
                      </a:r>
                      <a:endParaRPr lang="zh-CN" altLang="en-US" dirty="0">
                        <a:latin typeface="+mj-ea"/>
                        <a:ea typeface="+mj-ea"/>
                      </a:endParaRPr>
                    </a:p>
                  </a:txBody>
                  <a:tcPr/>
                </a:tc>
                <a:tc>
                  <a:txBody>
                    <a:bodyPr/>
                    <a:lstStyle/>
                    <a:p>
                      <a:r>
                        <a:rPr lang="zh-CN" altLang="en-US" dirty="0" smtClean="0">
                          <a:latin typeface="+mj-ea"/>
                          <a:ea typeface="+mj-ea"/>
                        </a:rPr>
                        <a:t>不可直接访问</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不可直接访问</a:t>
                      </a:r>
                      <a:endParaRPr lang="zh-CN" altLang="en-US" dirty="0">
                        <a:latin typeface="+mj-ea"/>
                        <a:ea typeface="+mj-ea"/>
                      </a:endParaRPr>
                    </a:p>
                  </a:txBody>
                  <a:tcPr/>
                </a:tc>
              </a:tr>
              <a:tr h="547490">
                <a:tc rowSpan="3">
                  <a:txBody>
                    <a:bodyPr/>
                    <a:lstStyle/>
                    <a:p>
                      <a:r>
                        <a:rPr lang="zh-CN" altLang="en-US" dirty="0" smtClean="0">
                          <a:latin typeface="+mj-ea"/>
                          <a:ea typeface="+mj-ea"/>
                        </a:rPr>
                        <a:t>私有派生</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public</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private</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不可直接访问</a:t>
                      </a:r>
                      <a:endParaRPr lang="zh-CN" altLang="en-US" dirty="0">
                        <a:latin typeface="+mj-ea"/>
                        <a:ea typeface="+mj-ea"/>
                      </a:endParaRPr>
                    </a:p>
                  </a:txBody>
                  <a:tcPr/>
                </a:tc>
              </a:tr>
              <a:tr h="547490">
                <a:tc vMerge="1">
                  <a:txBody>
                    <a:bodyPr/>
                    <a:lstStyle/>
                    <a:p>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protected</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private</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不可直接访问</a:t>
                      </a:r>
                      <a:endParaRPr lang="zh-CN" altLang="en-US" dirty="0">
                        <a:latin typeface="+mj-ea"/>
                        <a:ea typeface="+mj-ea"/>
                      </a:endParaRPr>
                    </a:p>
                  </a:txBody>
                  <a:tcPr/>
                </a:tc>
              </a:tr>
              <a:tr h="547490">
                <a:tc vMerge="1">
                  <a:txBody>
                    <a:bodyPr/>
                    <a:lstStyle/>
                    <a:p>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j-ea"/>
                          <a:ea typeface="+mj-ea"/>
                        </a:rPr>
                        <a:t>private</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不可直接访问</a:t>
                      </a:r>
                      <a:endParaRPr lang="zh-CN" altLang="en-US" dirty="0">
                        <a:latin typeface="+mj-ea"/>
                        <a:ea typeface="+mj-e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j-ea"/>
                          <a:ea typeface="+mj-ea"/>
                        </a:rPr>
                        <a:t>不可直接访问</a:t>
                      </a:r>
                      <a:endParaRPr lang="zh-CN" altLang="en-US" dirty="0">
                        <a:latin typeface="+mj-ea"/>
                        <a:ea typeface="+mj-ea"/>
                      </a:endParaRPr>
                    </a:p>
                  </a:txBody>
                  <a:tcPr/>
                </a:tc>
              </a:tr>
            </a:tbl>
          </a:graphicData>
        </a:graphic>
      </p:graphicFrame>
    </p:spTree>
    <p:extLst>
      <p:ext uri="{BB962C8B-B14F-4D97-AF65-F5344CB8AC3E}">
        <p14:creationId xmlns:p14="http://schemas.microsoft.com/office/powerpoint/2010/main" val="982281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类访问权限设定的原则</a:t>
            </a:r>
            <a:endParaRPr lang="zh-CN" altLang="en-US" dirty="0"/>
          </a:p>
        </p:txBody>
      </p:sp>
      <p:sp>
        <p:nvSpPr>
          <p:cNvPr id="3" name="内容占位符 2"/>
          <p:cNvSpPr>
            <a:spLocks noGrp="1"/>
          </p:cNvSpPr>
          <p:nvPr>
            <p:ph idx="1"/>
          </p:nvPr>
        </p:nvSpPr>
        <p:spPr/>
        <p:txBody>
          <a:bodyPr/>
          <a:lstStyle/>
          <a:p>
            <a:r>
              <a:rPr lang="en-US" altLang="zh-CN" dirty="0" smtClean="0"/>
              <a:t>private</a:t>
            </a:r>
            <a:r>
              <a:rPr lang="zh-CN" altLang="en-US" dirty="0" smtClean="0"/>
              <a:t>：一般情况下，数据成员都应该定义为私有的； 如：人的日记</a:t>
            </a:r>
            <a:endParaRPr lang="en-US" altLang="zh-CN" dirty="0" smtClean="0"/>
          </a:p>
          <a:p>
            <a:r>
              <a:rPr lang="en-US" altLang="zh-CN" dirty="0" smtClean="0"/>
              <a:t>public</a:t>
            </a:r>
            <a:r>
              <a:rPr lang="zh-CN" altLang="en-US" dirty="0" smtClean="0"/>
              <a:t>：一般情况下，函数成员应该定义为公有的；如：人的名字</a:t>
            </a:r>
            <a:endParaRPr lang="en-US" altLang="zh-CN" dirty="0" smtClean="0"/>
          </a:p>
          <a:p>
            <a:r>
              <a:rPr lang="en-US" altLang="zh-CN" dirty="0" smtClean="0"/>
              <a:t>protected</a:t>
            </a:r>
            <a:r>
              <a:rPr lang="zh-CN" altLang="en-US" dirty="0" smtClean="0"/>
              <a:t>：只供子类直接使用的成员定义为保护的；如：人的遗产</a:t>
            </a:r>
            <a:endParaRPr lang="en-US" altLang="zh-CN" dirty="0" smtClean="0"/>
          </a:p>
          <a:p>
            <a:r>
              <a:rPr lang="zh-CN" altLang="en-US" dirty="0" smtClean="0"/>
              <a:t>总的原则：在灵活性和安全性之间寻找最佳平衡。</a:t>
            </a:r>
            <a:endParaRPr lang="zh-CN" altLang="en-US" dirty="0"/>
          </a:p>
        </p:txBody>
      </p:sp>
    </p:spTree>
    <p:extLst>
      <p:ext uri="{BB962C8B-B14F-4D97-AF65-F5344CB8AC3E}">
        <p14:creationId xmlns:p14="http://schemas.microsoft.com/office/powerpoint/2010/main" val="1652252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派生类的构造函数定义</a:t>
            </a:r>
            <a:endParaRPr lang="zh-CN" altLang="en-US" dirty="0"/>
          </a:p>
        </p:txBody>
      </p:sp>
      <p:sp>
        <p:nvSpPr>
          <p:cNvPr id="3" name="内容占位符 2"/>
          <p:cNvSpPr>
            <a:spLocks noGrp="1"/>
          </p:cNvSpPr>
          <p:nvPr>
            <p:ph idx="1"/>
          </p:nvPr>
        </p:nvSpPr>
        <p:spPr/>
        <p:txBody>
          <a:bodyPr/>
          <a:lstStyle/>
          <a:p>
            <a:pPr>
              <a:buNone/>
            </a:pPr>
            <a:r>
              <a:rPr kumimoji="1" lang="zh-CN" altLang="en-US" dirty="0" smtClean="0"/>
              <a:t>派生类名</a:t>
            </a:r>
            <a:r>
              <a:rPr kumimoji="1" lang="en-US" altLang="zh-CN" dirty="0" smtClean="0"/>
              <a:t>::</a:t>
            </a:r>
            <a:r>
              <a:rPr kumimoji="1" lang="zh-CN" altLang="en-US" dirty="0" smtClean="0"/>
              <a:t>派生类名（参数总表）</a:t>
            </a:r>
            <a:r>
              <a:rPr kumimoji="1" lang="en-US" altLang="zh-CN" dirty="0" smtClean="0"/>
              <a:t>:</a:t>
            </a:r>
            <a:r>
              <a:rPr kumimoji="1" lang="zh-CN" altLang="en-US" dirty="0" smtClean="0"/>
              <a:t>基类名</a:t>
            </a:r>
            <a:r>
              <a:rPr kumimoji="1" lang="en-US" altLang="zh-CN" dirty="0" smtClean="0"/>
              <a:t>1</a:t>
            </a:r>
            <a:r>
              <a:rPr kumimoji="1" lang="zh-CN" altLang="en-US" dirty="0" smtClean="0"/>
              <a:t>（参数名表</a:t>
            </a:r>
            <a:r>
              <a:rPr kumimoji="1" lang="en-US" altLang="zh-CN" dirty="0" smtClean="0"/>
              <a:t>1</a:t>
            </a:r>
            <a:r>
              <a:rPr kumimoji="1" lang="zh-CN" altLang="en-US" dirty="0" smtClean="0"/>
              <a:t>）</a:t>
            </a:r>
            <a:r>
              <a:rPr kumimoji="1" lang="en-US" altLang="zh-CN" dirty="0" smtClean="0"/>
              <a:t>《</a:t>
            </a:r>
            <a:r>
              <a:rPr kumimoji="1" lang="zh-CN" altLang="en-US" dirty="0" smtClean="0"/>
              <a:t>，基类名</a:t>
            </a:r>
            <a:r>
              <a:rPr kumimoji="1" lang="en-US" altLang="zh-CN" dirty="0" smtClean="0"/>
              <a:t>2</a:t>
            </a:r>
            <a:r>
              <a:rPr kumimoji="1" lang="zh-CN" altLang="en-US" dirty="0" smtClean="0"/>
              <a:t>（参数名表</a:t>
            </a:r>
            <a:r>
              <a:rPr kumimoji="1" lang="en-US" altLang="zh-CN" dirty="0" smtClean="0"/>
              <a:t>2</a:t>
            </a:r>
            <a:r>
              <a:rPr kumimoji="1" lang="zh-CN" altLang="en-US" dirty="0" smtClean="0"/>
              <a:t>），</a:t>
            </a:r>
            <a:r>
              <a:rPr kumimoji="1" lang="en-US" altLang="zh-CN" dirty="0" smtClean="0"/>
              <a:t>……</a:t>
            </a:r>
            <a:r>
              <a:rPr kumimoji="1" lang="zh-CN" altLang="en-US" dirty="0" smtClean="0"/>
              <a:t>，基类名</a:t>
            </a:r>
            <a:r>
              <a:rPr kumimoji="1" lang="en-US" altLang="zh-CN" dirty="0" smtClean="0"/>
              <a:t>n</a:t>
            </a:r>
            <a:r>
              <a:rPr kumimoji="1" lang="zh-CN" altLang="en-US" dirty="0" smtClean="0"/>
              <a:t>（参数名表</a:t>
            </a:r>
            <a:r>
              <a:rPr kumimoji="1" lang="en-US" altLang="zh-CN" dirty="0" smtClean="0"/>
              <a:t>n</a:t>
            </a:r>
            <a:r>
              <a:rPr kumimoji="1" lang="zh-CN" altLang="en-US" dirty="0" smtClean="0"/>
              <a:t>）</a:t>
            </a:r>
            <a:r>
              <a:rPr kumimoji="1" lang="en-US" altLang="zh-CN" dirty="0" smtClean="0"/>
              <a:t>》</a:t>
            </a:r>
            <a:r>
              <a:rPr kumimoji="1" lang="zh-CN" altLang="en-US" dirty="0" smtClean="0"/>
              <a:t>，</a:t>
            </a:r>
            <a:r>
              <a:rPr kumimoji="1" lang="en-US" altLang="zh-CN" dirty="0" smtClean="0"/>
              <a:t>《</a:t>
            </a:r>
            <a:r>
              <a:rPr kumimoji="1" lang="zh-CN" altLang="en-US" dirty="0" smtClean="0"/>
              <a:t>成员对象名</a:t>
            </a:r>
            <a:r>
              <a:rPr kumimoji="1" lang="en-US" altLang="zh-CN" dirty="0" smtClean="0"/>
              <a:t>1</a:t>
            </a:r>
            <a:r>
              <a:rPr kumimoji="1" lang="zh-CN" altLang="en-US" dirty="0" smtClean="0"/>
              <a:t>（成员对象参数名表</a:t>
            </a:r>
            <a:r>
              <a:rPr kumimoji="1" lang="en-US" altLang="zh-CN" dirty="0" smtClean="0"/>
              <a:t>1</a:t>
            </a:r>
            <a:r>
              <a:rPr kumimoji="1" lang="zh-CN" altLang="en-US" dirty="0" smtClean="0"/>
              <a:t>），</a:t>
            </a:r>
            <a:r>
              <a:rPr kumimoji="1" lang="en-US" altLang="zh-CN" dirty="0" smtClean="0"/>
              <a:t>……</a:t>
            </a:r>
            <a:r>
              <a:rPr kumimoji="1" lang="zh-CN" altLang="en-US" dirty="0" smtClean="0"/>
              <a:t>，成员对象名</a:t>
            </a:r>
            <a:r>
              <a:rPr kumimoji="1" lang="en-US" altLang="zh-CN" dirty="0" smtClean="0"/>
              <a:t>m</a:t>
            </a:r>
            <a:r>
              <a:rPr kumimoji="1" lang="zh-CN" altLang="en-US" dirty="0" smtClean="0"/>
              <a:t>（成员对象参数名表</a:t>
            </a:r>
            <a:r>
              <a:rPr kumimoji="1" lang="en-US" altLang="zh-CN" dirty="0" smtClean="0"/>
              <a:t>m</a:t>
            </a:r>
            <a:r>
              <a:rPr kumimoji="1" lang="zh-CN" altLang="en-US" dirty="0" smtClean="0"/>
              <a:t>）</a:t>
            </a:r>
            <a:r>
              <a:rPr kumimoji="1" lang="en-US" altLang="zh-CN" dirty="0" smtClean="0"/>
              <a:t>》{</a:t>
            </a:r>
          </a:p>
          <a:p>
            <a:pPr>
              <a:buNone/>
            </a:pPr>
            <a:r>
              <a:rPr kumimoji="1" lang="en-US" altLang="zh-CN" dirty="0" smtClean="0"/>
              <a:t>	……</a:t>
            </a:r>
            <a:r>
              <a:rPr kumimoji="1" lang="en-US" altLang="zh-CN" dirty="0" smtClean="0">
                <a:solidFill>
                  <a:srgbClr val="006600"/>
                </a:solidFill>
              </a:rPr>
              <a:t>//</a:t>
            </a:r>
            <a:r>
              <a:rPr kumimoji="1" lang="zh-CN" altLang="en-US" dirty="0" smtClean="0">
                <a:solidFill>
                  <a:srgbClr val="006600"/>
                </a:solidFill>
              </a:rPr>
              <a:t>派生类新增成员的初始化；</a:t>
            </a:r>
          </a:p>
          <a:p>
            <a:pPr>
              <a:buNone/>
            </a:pPr>
            <a:r>
              <a:rPr kumimoji="1" lang="en-US" altLang="zh-CN" dirty="0" smtClean="0"/>
              <a:t>	} </a:t>
            </a:r>
            <a:r>
              <a:rPr kumimoji="1" lang="en-US" altLang="zh-CN" dirty="0" smtClean="0">
                <a:solidFill>
                  <a:srgbClr val="006600"/>
                </a:solidFill>
              </a:rPr>
              <a:t>//</a:t>
            </a:r>
            <a:r>
              <a:rPr kumimoji="1" lang="zh-CN" altLang="en-US" dirty="0" smtClean="0">
                <a:solidFill>
                  <a:srgbClr val="006600"/>
                </a:solidFill>
              </a:rPr>
              <a:t>所列出的成员对象名全部为新增成员对象的名字</a:t>
            </a:r>
          </a:p>
          <a:p>
            <a:endParaRPr lang="zh-CN" altLang="en-US" dirty="0"/>
          </a:p>
        </p:txBody>
      </p:sp>
    </p:spTree>
    <p:extLst>
      <p:ext uri="{BB962C8B-B14F-4D97-AF65-F5344CB8AC3E}">
        <p14:creationId xmlns:p14="http://schemas.microsoft.com/office/powerpoint/2010/main" val="2985937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派生类构造函数执行次序</a:t>
            </a:r>
            <a:endParaRPr lang="zh-CN" altLang="en-US" dirty="0"/>
          </a:p>
        </p:txBody>
      </p:sp>
      <p:sp>
        <p:nvSpPr>
          <p:cNvPr id="3" name="内容占位符 2"/>
          <p:cNvSpPr>
            <a:spLocks noGrp="1"/>
          </p:cNvSpPr>
          <p:nvPr>
            <p:ph idx="1"/>
          </p:nvPr>
        </p:nvSpPr>
        <p:spPr/>
        <p:txBody>
          <a:bodyPr>
            <a:normAutofit/>
          </a:bodyPr>
          <a:lstStyle/>
          <a:p>
            <a:r>
              <a:rPr kumimoji="1" lang="en-US" altLang="zh-CN" dirty="0" smtClean="0">
                <a:cs typeface="Tahoma" pitchFamily="34" charset="0"/>
              </a:rPr>
              <a:t>1</a:t>
            </a:r>
            <a:r>
              <a:rPr kumimoji="1" lang="zh-CN" altLang="en-US" dirty="0" smtClean="0">
                <a:cs typeface="Tahoma" pitchFamily="34" charset="0"/>
              </a:rPr>
              <a:t>、调用基类构造函数，按它们在派生类定义的先后顺序，顺序调用。</a:t>
            </a:r>
          </a:p>
          <a:p>
            <a:r>
              <a:rPr kumimoji="1" lang="en-US" altLang="zh-CN" dirty="0" smtClean="0">
                <a:cs typeface="Tahoma" pitchFamily="34" charset="0"/>
              </a:rPr>
              <a:t>2</a:t>
            </a:r>
            <a:r>
              <a:rPr kumimoji="1" lang="zh-CN" altLang="en-US" dirty="0" smtClean="0">
                <a:cs typeface="Tahoma" pitchFamily="34" charset="0"/>
              </a:rPr>
              <a:t>、调用成员对象的构造函数，按它们在类定义中声明的先后顺序，顺序调用。</a:t>
            </a:r>
          </a:p>
          <a:p>
            <a:r>
              <a:rPr kumimoji="1" lang="en-US" altLang="zh-CN" dirty="0" smtClean="0">
                <a:cs typeface="Tahoma" pitchFamily="34" charset="0"/>
              </a:rPr>
              <a:t>3</a:t>
            </a:r>
            <a:r>
              <a:rPr kumimoji="1" lang="zh-CN" altLang="en-US" dirty="0" smtClean="0">
                <a:cs typeface="Tahoma" pitchFamily="34" charset="0"/>
              </a:rPr>
              <a:t>、派生类的构造函数体中的操作。</a:t>
            </a:r>
            <a:endParaRPr kumimoji="1" lang="en-US" altLang="zh-CN" dirty="0" smtClean="0">
              <a:cs typeface="Tahoma" pitchFamily="34" charset="0"/>
            </a:endParaRPr>
          </a:p>
          <a:p>
            <a:endParaRPr kumimoji="1" lang="en-US" altLang="zh-CN" dirty="0" smtClean="0">
              <a:cs typeface="Tahoma" pitchFamily="34" charset="0"/>
            </a:endParaRPr>
          </a:p>
          <a:p>
            <a:pPr>
              <a:buNone/>
            </a:pPr>
            <a:endParaRPr kumimoji="1" lang="en-US" altLang="zh-CN" dirty="0" smtClean="0">
              <a:cs typeface="Tahoma" pitchFamily="34" charset="0"/>
            </a:endParaRPr>
          </a:p>
        </p:txBody>
      </p:sp>
    </p:spTree>
    <p:extLst>
      <p:ext uri="{BB962C8B-B14F-4D97-AF65-F5344CB8AC3E}">
        <p14:creationId xmlns:p14="http://schemas.microsoft.com/office/powerpoint/2010/main" val="1942852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派生类的构造函数定义解读</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、在构造函数的声明中，冒号及冒号以后部分必须略去。</a:t>
            </a:r>
          </a:p>
          <a:p>
            <a:r>
              <a:rPr lang="en-US" altLang="zh-CN" dirty="0" smtClean="0"/>
              <a:t>2</a:t>
            </a:r>
            <a:r>
              <a:rPr lang="zh-CN" altLang="en-US" dirty="0" smtClean="0"/>
              <a:t>、所谓不能继承并不是不能利用，而是调用基类的构造函数。</a:t>
            </a:r>
            <a:endParaRPr lang="en-US" altLang="zh-CN" dirty="0" smtClean="0"/>
          </a:p>
          <a:p>
            <a:r>
              <a:rPr lang="en-US" altLang="zh-CN" dirty="0" smtClean="0"/>
              <a:t>3</a:t>
            </a:r>
            <a:r>
              <a:rPr lang="zh-CN" altLang="en-US" dirty="0" smtClean="0"/>
              <a:t>、基类名仅指直接基类，写了底层基类，编译器认为出错。</a:t>
            </a:r>
          </a:p>
          <a:p>
            <a:r>
              <a:rPr lang="en-US" altLang="zh-CN" dirty="0" smtClean="0"/>
              <a:t>4</a:t>
            </a:r>
            <a:r>
              <a:rPr lang="zh-CN" altLang="en-US" dirty="0" smtClean="0"/>
              <a:t>、冒号后的基类名，成员对象名的次序可以随意，这里的次序与调用次序无关。</a:t>
            </a:r>
            <a:endParaRPr lang="zh-CN" altLang="en-US" dirty="0"/>
          </a:p>
        </p:txBody>
      </p:sp>
    </p:spTree>
    <p:extLst>
      <p:ext uri="{BB962C8B-B14F-4D97-AF65-F5344CB8AC3E}">
        <p14:creationId xmlns:p14="http://schemas.microsoft.com/office/powerpoint/2010/main" val="103560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派生类的构造函数定义解读</a:t>
            </a:r>
            <a:endParaRPr lang="zh-CN" altLang="en-US" dirty="0"/>
          </a:p>
        </p:txBody>
      </p:sp>
      <p:sp>
        <p:nvSpPr>
          <p:cNvPr id="3" name="内容占位符 2"/>
          <p:cNvSpPr>
            <a:spLocks noGrp="1"/>
          </p:cNvSpPr>
          <p:nvPr>
            <p:ph idx="1"/>
          </p:nvPr>
        </p:nvSpPr>
        <p:spPr/>
        <p:txBody>
          <a:bodyPr/>
          <a:lstStyle/>
          <a:p>
            <a:r>
              <a:rPr kumimoji="1" lang="en-US" altLang="zh-CN" dirty="0" smtClean="0">
                <a:cs typeface="Tahoma" pitchFamily="34" charset="0"/>
              </a:rPr>
              <a:t>5</a:t>
            </a:r>
            <a:r>
              <a:rPr kumimoji="1" lang="zh-CN" altLang="en-US" dirty="0" smtClean="0">
                <a:cs typeface="Tahoma" pitchFamily="34" charset="0"/>
              </a:rPr>
              <a:t>、如果基类也有自己的基类，必须重复继续构造过程。</a:t>
            </a:r>
            <a:endParaRPr kumimoji="1" lang="en-US" altLang="zh-CN" dirty="0" smtClean="0">
              <a:cs typeface="Tahoma" pitchFamily="34" charset="0"/>
            </a:endParaRPr>
          </a:p>
          <a:p>
            <a:r>
              <a:rPr kumimoji="1" lang="en-US" altLang="zh-CN" dirty="0" smtClean="0">
                <a:cs typeface="Tahoma" pitchFamily="34" charset="0"/>
              </a:rPr>
              <a:t>6</a:t>
            </a:r>
            <a:r>
              <a:rPr kumimoji="1" lang="zh-CN" altLang="en-US" dirty="0" smtClean="0">
                <a:cs typeface="Tahoma" pitchFamily="34" charset="0"/>
              </a:rPr>
              <a:t>、如果基类没有定义构造函数，则派生类也可以不定义构造函数</a:t>
            </a:r>
            <a:r>
              <a:rPr lang="zh-CN" altLang="en-US" dirty="0" smtClean="0"/>
              <a:t>。</a:t>
            </a:r>
            <a:endParaRPr lang="en-US" altLang="zh-CN" dirty="0" smtClean="0"/>
          </a:p>
          <a:p>
            <a:r>
              <a:rPr kumimoji="1" lang="en-US" altLang="zh-CN" dirty="0" smtClean="0">
                <a:cs typeface="Tahoma" pitchFamily="34" charset="0"/>
              </a:rPr>
              <a:t>7</a:t>
            </a:r>
            <a:r>
              <a:rPr kumimoji="1" lang="zh-CN" altLang="en-US" dirty="0" smtClean="0">
                <a:cs typeface="Tahoma" pitchFamily="34" charset="0"/>
              </a:rPr>
              <a:t>、在派生类构造函数中，只要基类不是使用无参的默认构造函数都要显式给出基类名和参数表。</a:t>
            </a:r>
          </a:p>
        </p:txBody>
      </p:sp>
    </p:spTree>
    <p:extLst>
      <p:ext uri="{BB962C8B-B14F-4D97-AF65-F5344CB8AC3E}">
        <p14:creationId xmlns:p14="http://schemas.microsoft.com/office/powerpoint/2010/main" val="12913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派生类的析构函数</a:t>
            </a:r>
            <a:endParaRPr lang="zh-CN" altLang="en-US" dirty="0"/>
          </a:p>
        </p:txBody>
      </p:sp>
      <p:sp>
        <p:nvSpPr>
          <p:cNvPr id="3" name="内容占位符 2"/>
          <p:cNvSpPr>
            <a:spLocks noGrp="1"/>
          </p:cNvSpPr>
          <p:nvPr>
            <p:ph idx="1"/>
          </p:nvPr>
        </p:nvSpPr>
        <p:spPr/>
        <p:txBody>
          <a:bodyPr/>
          <a:lstStyle/>
          <a:p>
            <a:pPr>
              <a:spcAft>
                <a:spcPct val="25000"/>
              </a:spcAft>
            </a:pPr>
            <a:r>
              <a:rPr lang="zh-CN" altLang="en-US" dirty="0" smtClean="0">
                <a:solidFill>
                  <a:srgbClr val="FF0000"/>
                </a:solidFill>
              </a:rPr>
              <a:t>析构函数</a:t>
            </a:r>
            <a:r>
              <a:rPr lang="zh-CN" altLang="en-US" dirty="0" smtClean="0"/>
              <a:t>的功能是作善后工作。</a:t>
            </a:r>
          </a:p>
          <a:p>
            <a:pPr>
              <a:spcAft>
                <a:spcPct val="25000"/>
              </a:spcAft>
            </a:pPr>
            <a:r>
              <a:rPr lang="zh-CN" altLang="en-US" dirty="0" smtClean="0">
                <a:solidFill>
                  <a:srgbClr val="006600"/>
                </a:solidFill>
              </a:rPr>
              <a:t>只要在函数体内把派生类新增一般成员处理好就可以了</a:t>
            </a:r>
            <a:r>
              <a:rPr lang="zh-CN" altLang="en-US" dirty="0" smtClean="0"/>
              <a:t>，而</a:t>
            </a:r>
            <a:r>
              <a:rPr lang="zh-CN" altLang="en-US" dirty="0" smtClean="0">
                <a:solidFill>
                  <a:srgbClr val="0000CC"/>
                </a:solidFill>
              </a:rPr>
              <a:t>对新增的成员对象和基类的善后工作，系统会自己调用成员对象和基类的析构函数来完成</a:t>
            </a:r>
            <a:r>
              <a:rPr lang="zh-CN" altLang="en-US" dirty="0" smtClean="0"/>
              <a:t>。</a:t>
            </a:r>
          </a:p>
          <a:p>
            <a:pPr>
              <a:spcAft>
                <a:spcPct val="25000"/>
              </a:spcAft>
            </a:pPr>
            <a:r>
              <a:rPr lang="zh-CN" altLang="en-US" dirty="0" smtClean="0"/>
              <a:t>析构函数各部分执行次序与构造函数相反，</a:t>
            </a:r>
            <a:r>
              <a:rPr lang="zh-CN" altLang="en-US" dirty="0" smtClean="0">
                <a:solidFill>
                  <a:srgbClr val="0000CC"/>
                </a:solidFill>
              </a:rPr>
              <a:t>首先对派生类新增一般成员析构，然后对新增对象成员析构，最后对基类成员析构</a:t>
            </a:r>
            <a:r>
              <a:rPr lang="zh-CN" altLang="en-US" dirty="0" smtClean="0"/>
              <a:t>。</a:t>
            </a:r>
          </a:p>
          <a:p>
            <a:endParaRPr lang="zh-CN" altLang="en-US" dirty="0"/>
          </a:p>
        </p:txBody>
      </p:sp>
    </p:spTree>
    <p:extLst>
      <p:ext uri="{BB962C8B-B14F-4D97-AF65-F5344CB8AC3E}">
        <p14:creationId xmlns:p14="http://schemas.microsoft.com/office/powerpoint/2010/main" val="1492790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派生类的构造函数例题</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	class Base{</a:t>
            </a:r>
            <a:br>
              <a:rPr lang="en-US" altLang="zh-CN" dirty="0" smtClean="0"/>
            </a:br>
            <a:r>
              <a:rPr lang="en-US" altLang="zh-CN" dirty="0" smtClean="0"/>
              <a:t> </a:t>
            </a:r>
            <a:r>
              <a:rPr lang="en-US" altLang="zh-CN" dirty="0" err="1" smtClean="0"/>
              <a:t>protected:Base</a:t>
            </a:r>
            <a:r>
              <a:rPr lang="en-US" altLang="zh-CN" dirty="0" smtClean="0"/>
              <a:t>(){</a:t>
            </a:r>
            <a:r>
              <a:rPr lang="en-US" altLang="zh-CN" dirty="0" err="1" smtClean="0"/>
              <a:t>cout</a:t>
            </a:r>
            <a:r>
              <a:rPr lang="en-US" altLang="zh-CN" dirty="0" smtClean="0"/>
              <a:t>&lt;&lt;‘A’;} </a:t>
            </a:r>
            <a:br>
              <a:rPr lang="en-US" altLang="zh-CN" dirty="0" smtClean="0"/>
            </a:br>
            <a:r>
              <a:rPr lang="en-US" altLang="zh-CN" dirty="0" smtClean="0"/>
              <a:t>                 Base(char c){</a:t>
            </a:r>
            <a:r>
              <a:rPr lang="en-US" altLang="zh-CN" dirty="0" err="1" smtClean="0"/>
              <a:t>cout</a:t>
            </a:r>
            <a:r>
              <a:rPr lang="en-US" altLang="zh-CN" dirty="0" smtClean="0"/>
              <a:t>&lt;&lt;c;}   };</a:t>
            </a:r>
            <a:br>
              <a:rPr lang="en-US" altLang="zh-CN" dirty="0" smtClean="0"/>
            </a:br>
            <a:r>
              <a:rPr lang="en-US" altLang="zh-CN" dirty="0" smtClean="0"/>
              <a:t/>
            </a:r>
            <a:br>
              <a:rPr lang="en-US" altLang="zh-CN" dirty="0" smtClean="0"/>
            </a:br>
            <a:r>
              <a:rPr lang="en-US" altLang="zh-CN" dirty="0" smtClean="0"/>
              <a:t>class </a:t>
            </a:r>
            <a:r>
              <a:rPr lang="en-US" altLang="zh-CN" dirty="0" err="1" smtClean="0"/>
              <a:t>Derived:public</a:t>
            </a:r>
            <a:r>
              <a:rPr lang="en-US" altLang="zh-CN" dirty="0" smtClean="0"/>
              <a:t> Base{ </a:t>
            </a:r>
            <a:br>
              <a:rPr lang="en-US" altLang="zh-CN" dirty="0" smtClean="0"/>
            </a:br>
            <a:r>
              <a:rPr lang="en-US" altLang="zh-CN" dirty="0" err="1" smtClean="0"/>
              <a:t>public:Derived</a:t>
            </a:r>
            <a:r>
              <a:rPr lang="en-US" altLang="zh-CN" dirty="0" smtClean="0"/>
              <a:t>(char c){</a:t>
            </a:r>
            <a:r>
              <a:rPr lang="en-US" altLang="zh-CN" dirty="0" err="1" smtClean="0"/>
              <a:t>cout</a:t>
            </a:r>
            <a:r>
              <a:rPr lang="en-US" altLang="zh-CN" dirty="0" smtClean="0"/>
              <a:t>&lt;&lt;c;}  };</a:t>
            </a:r>
            <a:br>
              <a:rPr lang="en-US" altLang="zh-CN" dirty="0" smtClean="0"/>
            </a:br>
            <a:r>
              <a:rPr lang="en-US" altLang="zh-CN" dirty="0" smtClean="0"/>
              <a:t/>
            </a:r>
            <a:br>
              <a:rPr lang="en-US" altLang="zh-CN" dirty="0" smtClean="0"/>
            </a:br>
            <a:r>
              <a:rPr lang="en-US" altLang="zh-CN" dirty="0" smtClean="0"/>
              <a:t>int main(){</a:t>
            </a:r>
            <a:br>
              <a:rPr lang="en-US" altLang="zh-CN" dirty="0" smtClean="0"/>
            </a:br>
            <a:r>
              <a:rPr lang="en-US" altLang="zh-CN" dirty="0" smtClean="0"/>
              <a:t> Derived d(‘B’);</a:t>
            </a:r>
            <a:br>
              <a:rPr lang="en-US" altLang="zh-CN" dirty="0" smtClean="0"/>
            </a:br>
            <a:r>
              <a:rPr lang="en-US" altLang="zh-CN" dirty="0" smtClean="0"/>
              <a:t> </a:t>
            </a:r>
            <a:r>
              <a:rPr lang="en-US" altLang="zh-CN" dirty="0" err="1" smtClean="0"/>
              <a:t>cout</a:t>
            </a:r>
            <a:r>
              <a:rPr lang="en-US" altLang="zh-CN" dirty="0" smtClean="0"/>
              <a:t>&lt;&lt;</a:t>
            </a:r>
            <a:r>
              <a:rPr lang="en-US" altLang="zh-CN" dirty="0" err="1" smtClean="0"/>
              <a:t>endl</a:t>
            </a:r>
            <a:r>
              <a:rPr lang="en-US" altLang="zh-CN" dirty="0" smtClean="0"/>
              <a:t>;</a:t>
            </a:r>
            <a:br>
              <a:rPr lang="en-US" altLang="zh-CN" dirty="0" smtClean="0"/>
            </a:br>
            <a:r>
              <a:rPr lang="en-US" altLang="zh-CN" dirty="0" smtClean="0"/>
              <a:t> return 0;</a:t>
            </a:r>
            <a:br>
              <a:rPr lang="en-US" altLang="zh-CN" dirty="0" smtClean="0"/>
            </a:br>
            <a:r>
              <a:rPr lang="en-US" altLang="zh-CN" dirty="0" smtClean="0"/>
              <a:t>} </a:t>
            </a:r>
            <a:br>
              <a:rPr lang="en-US" altLang="zh-CN" dirty="0" smtClean="0"/>
            </a:br>
            <a:endParaRPr lang="zh-CN" altLang="en-US" dirty="0"/>
          </a:p>
        </p:txBody>
      </p:sp>
      <p:sp>
        <p:nvSpPr>
          <p:cNvPr id="4" name="TextBox 3"/>
          <p:cNvSpPr txBox="1"/>
          <p:nvPr/>
        </p:nvSpPr>
        <p:spPr>
          <a:xfrm>
            <a:off x="5638800" y="4904509"/>
            <a:ext cx="2132315" cy="461665"/>
          </a:xfrm>
          <a:prstGeom prst="rect">
            <a:avLst/>
          </a:prstGeom>
          <a:noFill/>
        </p:spPr>
        <p:txBody>
          <a:bodyPr wrap="none" rtlCol="0">
            <a:spAutoFit/>
          </a:bodyPr>
          <a:lstStyle/>
          <a:p>
            <a:r>
              <a:rPr lang="zh-CN" altLang="en-US" sz="2400" dirty="0" smtClean="0">
                <a:latin typeface="+mj-ea"/>
                <a:ea typeface="+mj-ea"/>
              </a:rPr>
              <a:t>打印结果：</a:t>
            </a:r>
            <a:r>
              <a:rPr lang="en-US" altLang="zh-CN" sz="2400" dirty="0" smtClean="0">
                <a:latin typeface="+mj-ea"/>
                <a:ea typeface="+mj-ea"/>
              </a:rPr>
              <a:t>AB</a:t>
            </a:r>
            <a:endParaRPr lang="zh-CN" altLang="en-US" sz="2400" dirty="0">
              <a:latin typeface="+mj-ea"/>
              <a:ea typeface="+mj-ea"/>
            </a:endParaRPr>
          </a:p>
        </p:txBody>
      </p:sp>
    </p:spTree>
    <p:extLst>
      <p:ext uri="{BB962C8B-B14F-4D97-AF65-F5344CB8AC3E}">
        <p14:creationId xmlns:p14="http://schemas.microsoft.com/office/powerpoint/2010/main" val="672211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派生类的构造与析构函数例题</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smtClean="0"/>
              <a:t>	class Base1{</a:t>
            </a:r>
          </a:p>
          <a:p>
            <a:pPr>
              <a:buNone/>
            </a:pPr>
            <a:r>
              <a:rPr lang="en-US" altLang="zh-CN" dirty="0" smtClean="0"/>
              <a:t>	int x;</a:t>
            </a:r>
          </a:p>
          <a:p>
            <a:pPr>
              <a:buNone/>
            </a:pPr>
            <a:r>
              <a:rPr lang="en-US" altLang="zh-CN" dirty="0" smtClean="0"/>
              <a:t>	public:</a:t>
            </a:r>
          </a:p>
          <a:p>
            <a:pPr>
              <a:buNone/>
            </a:pPr>
            <a:r>
              <a:rPr lang="en-US" altLang="zh-CN" dirty="0" smtClean="0"/>
              <a:t>	Base1(int a)	{</a:t>
            </a:r>
          </a:p>
          <a:p>
            <a:pPr>
              <a:buNone/>
            </a:pPr>
            <a:r>
              <a:rPr lang="en-US" altLang="zh-CN" dirty="0" smtClean="0"/>
              <a:t>	  x=a; </a:t>
            </a:r>
          </a:p>
          <a:p>
            <a:pPr>
              <a:buNone/>
            </a:pPr>
            <a:r>
              <a:rPr lang="en-US" altLang="zh-CN" dirty="0" smtClean="0"/>
              <a:t>		</a:t>
            </a:r>
            <a:r>
              <a:rPr lang="en-US" altLang="zh-CN" dirty="0" err="1" smtClean="0"/>
              <a:t>cout</a:t>
            </a:r>
            <a:r>
              <a:rPr lang="en-US" altLang="zh-CN" dirty="0" smtClean="0"/>
              <a:t>&lt;&lt;"x="&lt;&lt;x&lt;&lt;"</a:t>
            </a:r>
            <a:r>
              <a:rPr lang="zh-CN" altLang="en-US" dirty="0" smtClean="0"/>
              <a:t>调用基类</a:t>
            </a:r>
            <a:r>
              <a:rPr lang="en-US" altLang="zh-CN" dirty="0" smtClean="0"/>
              <a:t>1</a:t>
            </a:r>
            <a:r>
              <a:rPr lang="zh-CN" altLang="en-US" dirty="0" smtClean="0"/>
              <a:t>的构造函数</a:t>
            </a:r>
            <a:r>
              <a:rPr lang="en-US" altLang="zh-CN" dirty="0" smtClean="0"/>
              <a:t>!\n";}</a:t>
            </a:r>
          </a:p>
          <a:p>
            <a:pPr>
              <a:buNone/>
            </a:pPr>
            <a:r>
              <a:rPr lang="en-US" altLang="zh-CN" dirty="0" smtClean="0"/>
              <a:t>	~Base1( )	{ </a:t>
            </a:r>
          </a:p>
          <a:p>
            <a:pPr>
              <a:buNone/>
            </a:pPr>
            <a:r>
              <a:rPr lang="en-US" altLang="zh-CN" dirty="0" smtClean="0"/>
              <a:t>		</a:t>
            </a:r>
            <a:r>
              <a:rPr lang="en-US" altLang="zh-CN" dirty="0" err="1" smtClean="0"/>
              <a:t>cout</a:t>
            </a:r>
            <a:r>
              <a:rPr lang="en-US" altLang="zh-CN" dirty="0" smtClean="0"/>
              <a:t>&lt;&lt;"</a:t>
            </a:r>
            <a:r>
              <a:rPr lang="zh-CN" altLang="en-US" dirty="0" smtClean="0"/>
              <a:t>调用基类</a:t>
            </a:r>
            <a:r>
              <a:rPr lang="en-US" altLang="zh-CN" dirty="0" smtClean="0"/>
              <a:t>1</a:t>
            </a:r>
            <a:r>
              <a:rPr lang="zh-CN" altLang="en-US" dirty="0" smtClean="0"/>
              <a:t>的析构函数</a:t>
            </a:r>
            <a:r>
              <a:rPr lang="en-US" altLang="zh-CN" dirty="0" smtClean="0"/>
              <a:t>!\n“;	}};</a:t>
            </a:r>
            <a:endParaRPr lang="zh-CN" altLang="en-US" dirty="0"/>
          </a:p>
        </p:txBody>
      </p:sp>
    </p:spTree>
    <p:extLst>
      <p:ext uri="{BB962C8B-B14F-4D97-AF65-F5344CB8AC3E}">
        <p14:creationId xmlns:p14="http://schemas.microsoft.com/office/powerpoint/2010/main" val="20913863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回顾类的学习过程</a:t>
            </a:r>
            <a:endParaRPr lang="zh-CN" altLang="en-US" dirty="0"/>
          </a:p>
        </p:txBody>
      </p:sp>
      <p:graphicFrame>
        <p:nvGraphicFramePr>
          <p:cNvPr id="8" name="内容占位符 4"/>
          <p:cNvGraphicFramePr>
            <a:graphicFrameLocks noGrp="1"/>
          </p:cNvGraphicFramePr>
          <p:nvPr>
            <p:ph idx="1"/>
            <p:extLst>
              <p:ext uri="{D42A27DB-BD31-4B8C-83A1-F6EECF244321}">
                <p14:modId xmlns:p14="http://schemas.microsoft.com/office/powerpoint/2010/main" val="1511622597"/>
              </p:ext>
            </p:extLst>
          </p:nvPr>
        </p:nvGraphicFramePr>
        <p:xfrm>
          <a:off x="1046163" y="1384300"/>
          <a:ext cx="7704137"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6963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派生类的构造与析构函数例题</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class Base2{</a:t>
            </a:r>
          </a:p>
          <a:p>
            <a:pPr>
              <a:buNone/>
            </a:pPr>
            <a:r>
              <a:rPr lang="en-US" altLang="zh-CN" dirty="0" smtClean="0"/>
              <a:t>	int y;</a:t>
            </a:r>
          </a:p>
          <a:p>
            <a:pPr>
              <a:buNone/>
            </a:pPr>
            <a:r>
              <a:rPr lang="en-US" altLang="zh-CN" dirty="0" smtClean="0"/>
              <a:t>	public:</a:t>
            </a:r>
          </a:p>
          <a:p>
            <a:pPr>
              <a:buNone/>
            </a:pPr>
            <a:r>
              <a:rPr lang="en-US" altLang="zh-CN" dirty="0" smtClean="0"/>
              <a:t>	Base2(int a)	{  	y=a;</a:t>
            </a:r>
          </a:p>
          <a:p>
            <a:pPr>
              <a:buNone/>
            </a:pPr>
            <a:r>
              <a:rPr lang="en-US" altLang="zh-CN" dirty="0" smtClean="0"/>
              <a:t>  </a:t>
            </a:r>
            <a:r>
              <a:rPr lang="en-US" altLang="zh-CN" dirty="0" err="1" smtClean="0"/>
              <a:t>cout</a:t>
            </a:r>
            <a:r>
              <a:rPr lang="en-US" altLang="zh-CN" dirty="0" smtClean="0"/>
              <a:t>&lt;&lt;"y="&lt;&lt;y&lt;&lt;"</a:t>
            </a:r>
            <a:r>
              <a:rPr lang="zh-CN" altLang="en-US" dirty="0" smtClean="0"/>
              <a:t>调用基类</a:t>
            </a:r>
            <a:r>
              <a:rPr lang="en-US" altLang="zh-CN" dirty="0" smtClean="0"/>
              <a:t>2</a:t>
            </a:r>
            <a:r>
              <a:rPr lang="zh-CN" altLang="en-US" dirty="0" smtClean="0"/>
              <a:t>的构造函数</a:t>
            </a:r>
            <a:r>
              <a:rPr lang="en-US" altLang="zh-CN" dirty="0" smtClean="0"/>
              <a:t>!\n“;    }</a:t>
            </a:r>
          </a:p>
          <a:p>
            <a:pPr>
              <a:buNone/>
            </a:pPr>
            <a:r>
              <a:rPr lang="en-US" altLang="zh-CN" dirty="0" smtClean="0"/>
              <a:t>		~Base2( )</a:t>
            </a:r>
          </a:p>
          <a:p>
            <a:pPr>
              <a:buNone/>
            </a:pPr>
            <a:r>
              <a:rPr lang="en-US" altLang="zh-CN" dirty="0" smtClean="0"/>
              <a:t>	{</a:t>
            </a:r>
            <a:r>
              <a:rPr lang="en-US" altLang="zh-CN" dirty="0" err="1" smtClean="0"/>
              <a:t>cout</a:t>
            </a:r>
            <a:r>
              <a:rPr lang="en-US" altLang="zh-CN" dirty="0" smtClean="0"/>
              <a:t>&lt;&lt;"</a:t>
            </a:r>
            <a:r>
              <a:rPr lang="zh-CN" altLang="en-US" dirty="0" smtClean="0"/>
              <a:t>调用基类</a:t>
            </a:r>
            <a:r>
              <a:rPr lang="en-US" altLang="zh-CN" dirty="0" smtClean="0"/>
              <a:t>2</a:t>
            </a:r>
            <a:r>
              <a:rPr lang="zh-CN" altLang="en-US" dirty="0" smtClean="0"/>
              <a:t>的析构函数</a:t>
            </a:r>
            <a:r>
              <a:rPr lang="en-US" altLang="zh-CN" dirty="0" smtClean="0"/>
              <a:t>!\n";}   } ;</a:t>
            </a:r>
          </a:p>
          <a:p>
            <a:endParaRPr lang="zh-CN" altLang="en-US" dirty="0"/>
          </a:p>
        </p:txBody>
      </p:sp>
    </p:spTree>
    <p:extLst>
      <p:ext uri="{BB962C8B-B14F-4D97-AF65-F5344CB8AC3E}">
        <p14:creationId xmlns:p14="http://schemas.microsoft.com/office/powerpoint/2010/main" val="206471045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派生类的构造与析构函数例题</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altLang="zh-CN" dirty="0" smtClean="0"/>
              <a:t>class </a:t>
            </a:r>
            <a:r>
              <a:rPr lang="en-US" altLang="zh-CN" dirty="0" err="1" smtClean="0"/>
              <a:t>Der</a:t>
            </a:r>
            <a:r>
              <a:rPr lang="en-US" altLang="zh-CN" dirty="0" smtClean="0"/>
              <a:t>: public Base1,public Base2</a:t>
            </a:r>
          </a:p>
          <a:p>
            <a:pPr>
              <a:buNone/>
            </a:pPr>
            <a:r>
              <a:rPr lang="en-US" altLang="zh-CN" dirty="0" smtClean="0"/>
              <a:t>{   int z;  Base1 b1,b2;</a:t>
            </a:r>
          </a:p>
          <a:p>
            <a:pPr>
              <a:buNone/>
            </a:pPr>
            <a:r>
              <a:rPr lang="en-US" altLang="zh-CN" dirty="0" smtClean="0"/>
              <a:t>	public:   </a:t>
            </a:r>
          </a:p>
          <a:p>
            <a:pPr>
              <a:buNone/>
            </a:pPr>
            <a:r>
              <a:rPr lang="en-US" altLang="zh-CN" dirty="0" smtClean="0"/>
              <a:t>	</a:t>
            </a:r>
            <a:r>
              <a:rPr lang="en-US" altLang="zh-CN" dirty="0" err="1" smtClean="0"/>
              <a:t>Der</a:t>
            </a:r>
            <a:r>
              <a:rPr lang="en-US" altLang="zh-CN" dirty="0" smtClean="0"/>
              <a:t>(int a, int b, int ):Base1(a),Base2(b), b1(200), b2(</a:t>
            </a:r>
            <a:r>
              <a:rPr lang="en-US" altLang="zh-CN" dirty="0" err="1" smtClean="0"/>
              <a:t>a+b</a:t>
            </a:r>
            <a:r>
              <a:rPr lang="en-US" altLang="zh-CN" dirty="0" smtClean="0"/>
              <a:t>)    {   z=c; </a:t>
            </a:r>
          </a:p>
          <a:p>
            <a:pPr>
              <a:buNone/>
            </a:pPr>
            <a:r>
              <a:rPr lang="en-US" altLang="zh-CN" dirty="0" smtClean="0"/>
              <a:t>    </a:t>
            </a:r>
            <a:r>
              <a:rPr lang="en-US" altLang="zh-CN" dirty="0" err="1" smtClean="0"/>
              <a:t>cout</a:t>
            </a:r>
            <a:r>
              <a:rPr lang="en-US" altLang="zh-CN" dirty="0" smtClean="0"/>
              <a:t>&lt;&lt;"z="&lt;&lt;z&lt;&lt;"</a:t>
            </a:r>
            <a:r>
              <a:rPr lang="zh-CN" altLang="en-US" dirty="0" smtClean="0"/>
              <a:t>调用派生类的构造函数</a:t>
            </a:r>
            <a:r>
              <a:rPr lang="en-US" altLang="zh-CN" dirty="0" smtClean="0"/>
              <a:t>!\n“;	}</a:t>
            </a:r>
          </a:p>
          <a:p>
            <a:pPr>
              <a:buNone/>
            </a:pPr>
            <a:r>
              <a:rPr lang="en-US" altLang="zh-CN" dirty="0" smtClean="0"/>
              <a:t>   ~</a:t>
            </a:r>
            <a:r>
              <a:rPr lang="en-US" altLang="zh-CN" dirty="0" err="1" smtClean="0"/>
              <a:t>Der</a:t>
            </a:r>
            <a:r>
              <a:rPr lang="en-US" altLang="zh-CN" dirty="0" smtClean="0"/>
              <a:t>()</a:t>
            </a:r>
          </a:p>
          <a:p>
            <a:pPr>
              <a:buNone/>
            </a:pPr>
            <a:r>
              <a:rPr lang="en-US" altLang="zh-CN" dirty="0" smtClean="0"/>
              <a:t>    {   </a:t>
            </a:r>
            <a:r>
              <a:rPr lang="en-US" altLang="zh-CN" dirty="0" err="1" smtClean="0"/>
              <a:t>cout</a:t>
            </a:r>
            <a:r>
              <a:rPr lang="en-US" altLang="zh-CN" dirty="0" smtClean="0"/>
              <a:t>&lt;&lt;"</a:t>
            </a:r>
            <a:r>
              <a:rPr lang="zh-CN" altLang="en-US" dirty="0" smtClean="0"/>
              <a:t>调用派生类的析构函数</a:t>
            </a:r>
            <a:r>
              <a:rPr lang="en-US" altLang="zh-CN" dirty="0" smtClean="0"/>
              <a:t>!\n";} };</a:t>
            </a:r>
          </a:p>
          <a:p>
            <a:pPr>
              <a:buNone/>
            </a:pPr>
            <a:r>
              <a:rPr lang="en-US" altLang="zh-CN" dirty="0" smtClean="0"/>
              <a:t>		void main()  	{ </a:t>
            </a:r>
            <a:r>
              <a:rPr lang="en-US" altLang="zh-CN" dirty="0" err="1" smtClean="0"/>
              <a:t>Der</a:t>
            </a:r>
            <a:r>
              <a:rPr lang="en-US" altLang="zh-CN" dirty="0" smtClean="0"/>
              <a:t> d(3, 5, 8); }</a:t>
            </a:r>
            <a:endParaRPr lang="zh-CN" altLang="en-US" dirty="0"/>
          </a:p>
        </p:txBody>
      </p:sp>
    </p:spTree>
    <p:extLst>
      <p:ext uri="{BB962C8B-B14F-4D97-AF65-F5344CB8AC3E}">
        <p14:creationId xmlns:p14="http://schemas.microsoft.com/office/powerpoint/2010/main" val="40041573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派生类的构造与析构函数例题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36073" y="1814946"/>
            <a:ext cx="7426036" cy="4704158"/>
          </a:xfrm>
          <a:prstGeom prst="rect">
            <a:avLst/>
          </a:prstGeom>
          <a:noFill/>
          <a:ln w="9525">
            <a:noFill/>
            <a:miter lim="800000"/>
            <a:headEnd/>
            <a:tailEnd/>
          </a:ln>
        </p:spPr>
      </p:pic>
    </p:spTree>
    <p:extLst>
      <p:ext uri="{BB962C8B-B14F-4D97-AF65-F5344CB8AC3E}">
        <p14:creationId xmlns:p14="http://schemas.microsoft.com/office/powerpoint/2010/main" val="17209584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派生类的构造与析构函数例题</a:t>
            </a:r>
            <a:endParaRPr lang="zh-CN" altLang="en-US" dirty="0"/>
          </a:p>
        </p:txBody>
      </p:sp>
      <p:sp>
        <p:nvSpPr>
          <p:cNvPr id="3" name="内容占位符 2"/>
          <p:cNvSpPr>
            <a:spLocks noGrp="1"/>
          </p:cNvSpPr>
          <p:nvPr>
            <p:ph idx="1"/>
          </p:nvPr>
        </p:nvSpPr>
        <p:spPr/>
        <p:txBody>
          <a:bodyPr>
            <a:normAutofit fontScale="92500" lnSpcReduction="20000"/>
          </a:bodyPr>
          <a:lstStyle/>
          <a:p>
            <a:endParaRPr lang="en-US" altLang="zh-CN" dirty="0" smtClean="0"/>
          </a:p>
          <a:p>
            <a:endParaRPr lang="en-US" altLang="zh-CN" dirty="0" smtClean="0"/>
          </a:p>
          <a:p>
            <a:r>
              <a:rPr lang="zh-CN" altLang="en-US" dirty="0" smtClean="0"/>
              <a:t>如果在最前面加上</a:t>
            </a:r>
            <a:r>
              <a:rPr lang="en-US" altLang="zh-CN" dirty="0" smtClean="0"/>
              <a:t>class Base0</a:t>
            </a:r>
            <a:r>
              <a:rPr lang="zh-CN" altLang="en-US" dirty="0" smtClean="0"/>
              <a:t>，将其定义为</a:t>
            </a:r>
            <a:r>
              <a:rPr lang="en-US" altLang="zh-CN" dirty="0" smtClean="0"/>
              <a:t>Base1</a:t>
            </a:r>
            <a:r>
              <a:rPr lang="zh-CN" altLang="en-US" dirty="0" smtClean="0"/>
              <a:t>的基类，分析结果？</a:t>
            </a:r>
            <a:endParaRPr lang="en-US" altLang="zh-CN" dirty="0" smtClean="0"/>
          </a:p>
          <a:p>
            <a:r>
              <a:rPr lang="en-US" altLang="zh-CN" dirty="0" smtClean="0"/>
              <a:t>class Base0{</a:t>
            </a:r>
          </a:p>
          <a:p>
            <a:pPr>
              <a:buNone/>
            </a:pPr>
            <a:r>
              <a:rPr lang="en-US" altLang="zh-CN" dirty="0" smtClean="0"/>
              <a:t>	public:</a:t>
            </a:r>
          </a:p>
          <a:p>
            <a:pPr>
              <a:buNone/>
            </a:pPr>
            <a:r>
              <a:rPr lang="en-US" altLang="zh-CN" dirty="0" smtClean="0"/>
              <a:t>	Base0()</a:t>
            </a:r>
          </a:p>
          <a:p>
            <a:pPr>
              <a:buNone/>
            </a:pPr>
            <a:r>
              <a:rPr lang="en-US" altLang="zh-CN" dirty="0" smtClean="0"/>
              <a:t>	{  </a:t>
            </a:r>
            <a:r>
              <a:rPr lang="en-US" altLang="zh-CN" dirty="0" err="1" smtClean="0"/>
              <a:t>cout</a:t>
            </a:r>
            <a:r>
              <a:rPr lang="en-US" altLang="zh-CN" dirty="0" smtClean="0"/>
              <a:t>&lt;&lt;"</a:t>
            </a:r>
            <a:r>
              <a:rPr lang="zh-CN" altLang="en-US" dirty="0" smtClean="0"/>
              <a:t>调用基类</a:t>
            </a:r>
            <a:r>
              <a:rPr lang="en-US" altLang="zh-CN" dirty="0" smtClean="0"/>
              <a:t>0</a:t>
            </a:r>
            <a:r>
              <a:rPr lang="zh-CN" altLang="en-US" dirty="0" smtClean="0"/>
              <a:t>的构造函数</a:t>
            </a:r>
            <a:r>
              <a:rPr lang="en-US" altLang="zh-CN" dirty="0" smtClean="0"/>
              <a:t>!\n";}</a:t>
            </a:r>
          </a:p>
          <a:p>
            <a:pPr>
              <a:buNone/>
            </a:pPr>
            <a:r>
              <a:rPr lang="en-US" altLang="zh-CN" dirty="0" smtClean="0"/>
              <a:t>	~Base0( )</a:t>
            </a:r>
          </a:p>
          <a:p>
            <a:pPr>
              <a:buNone/>
            </a:pPr>
            <a:r>
              <a:rPr lang="en-US" altLang="zh-CN" dirty="0" smtClean="0"/>
              <a:t>	{  </a:t>
            </a:r>
            <a:r>
              <a:rPr lang="en-US" altLang="zh-CN" dirty="0" err="1" smtClean="0"/>
              <a:t>cout</a:t>
            </a:r>
            <a:r>
              <a:rPr lang="en-US" altLang="zh-CN" dirty="0" smtClean="0"/>
              <a:t>&lt;&lt;"</a:t>
            </a:r>
            <a:r>
              <a:rPr lang="zh-CN" altLang="en-US" dirty="0" smtClean="0"/>
              <a:t>调用基类</a:t>
            </a:r>
            <a:r>
              <a:rPr lang="en-US" altLang="zh-CN" dirty="0" smtClean="0"/>
              <a:t>0</a:t>
            </a:r>
            <a:r>
              <a:rPr lang="zh-CN" altLang="en-US" dirty="0" smtClean="0"/>
              <a:t>的析构函数</a:t>
            </a:r>
            <a:r>
              <a:rPr lang="en-US" altLang="zh-CN" dirty="0" smtClean="0"/>
              <a:t>!\n“;} };</a:t>
            </a:r>
          </a:p>
          <a:p>
            <a:pPr>
              <a:buNone/>
            </a:pPr>
            <a:endParaRPr lang="en-US" altLang="zh-CN" dirty="0" smtClean="0"/>
          </a:p>
          <a:p>
            <a:endParaRPr lang="zh-CN" altLang="en-US" dirty="0"/>
          </a:p>
        </p:txBody>
      </p:sp>
    </p:spTree>
    <p:extLst>
      <p:ext uri="{BB962C8B-B14F-4D97-AF65-F5344CB8AC3E}">
        <p14:creationId xmlns:p14="http://schemas.microsoft.com/office/powerpoint/2010/main" val="18394155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例：在册人员类派生学生类</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class</a:t>
            </a:r>
            <a:r>
              <a:rPr lang="en-US" altLang="zh-CN" dirty="0" smtClean="0"/>
              <a:t> Person{</a:t>
            </a:r>
          </a:p>
          <a:p>
            <a:pPr>
              <a:buNone/>
            </a:pPr>
            <a:r>
              <a:rPr lang="en-US" altLang="zh-CN" dirty="0" smtClean="0"/>
              <a:t>		string </a:t>
            </a:r>
            <a:r>
              <a:rPr lang="en-US" altLang="zh-CN" dirty="0" err="1" smtClean="0"/>
              <a:t>IdPerson</a:t>
            </a:r>
            <a:r>
              <a:rPr lang="en-US" altLang="zh-CN" dirty="0" smtClean="0"/>
              <a:t>;			</a:t>
            </a:r>
            <a:r>
              <a:rPr lang="en-US" altLang="zh-CN" dirty="0" smtClean="0">
                <a:solidFill>
                  <a:srgbClr val="006600"/>
                </a:solidFill>
              </a:rPr>
              <a:t>//</a:t>
            </a:r>
            <a:r>
              <a:rPr lang="zh-CN" altLang="en-US" dirty="0" smtClean="0">
                <a:solidFill>
                  <a:srgbClr val="006600"/>
                </a:solidFill>
              </a:rPr>
              <a:t>身份证号</a:t>
            </a:r>
            <a:r>
              <a:rPr lang="en-US" altLang="zh-CN" dirty="0" smtClean="0">
                <a:solidFill>
                  <a:srgbClr val="006600"/>
                </a:solidFill>
              </a:rPr>
              <a:t>,18</a:t>
            </a:r>
            <a:r>
              <a:rPr lang="zh-CN" altLang="en-US" dirty="0" smtClean="0">
                <a:solidFill>
                  <a:srgbClr val="006600"/>
                </a:solidFill>
              </a:rPr>
              <a:t>位数字</a:t>
            </a:r>
          </a:p>
          <a:p>
            <a:pPr>
              <a:buNone/>
            </a:pPr>
            <a:r>
              <a:rPr lang="en-US" altLang="zh-CN" dirty="0" smtClean="0"/>
              <a:t>	</a:t>
            </a:r>
            <a:r>
              <a:rPr lang="zh-CN" altLang="en-US" dirty="0" smtClean="0"/>
              <a:t>	</a:t>
            </a:r>
            <a:r>
              <a:rPr lang="en-US" altLang="zh-CN" dirty="0" smtClean="0"/>
              <a:t>string Name;				</a:t>
            </a:r>
            <a:r>
              <a:rPr lang="en-US" altLang="zh-CN" dirty="0" smtClean="0">
                <a:solidFill>
                  <a:srgbClr val="006600"/>
                </a:solidFill>
              </a:rPr>
              <a:t>//</a:t>
            </a:r>
            <a:r>
              <a:rPr lang="zh-CN" altLang="en-US" dirty="0" smtClean="0">
                <a:solidFill>
                  <a:srgbClr val="006600"/>
                </a:solidFill>
              </a:rPr>
              <a:t>姓名</a:t>
            </a:r>
          </a:p>
          <a:p>
            <a:pPr>
              <a:buNone/>
            </a:pPr>
            <a:r>
              <a:rPr lang="en-US" altLang="zh-CN" dirty="0" smtClean="0"/>
              <a:t>	</a:t>
            </a:r>
            <a:r>
              <a:rPr lang="zh-CN" altLang="en-US" dirty="0" smtClean="0"/>
              <a:t>	</a:t>
            </a:r>
            <a:r>
              <a:rPr lang="en-US" altLang="zh-CN" dirty="0" err="1" smtClean="0"/>
              <a:t>Tsex</a:t>
            </a:r>
            <a:r>
              <a:rPr lang="en-US" altLang="zh-CN" dirty="0" smtClean="0"/>
              <a:t> Sex; </a:t>
            </a:r>
            <a:r>
              <a:rPr lang="en-US" altLang="zh-CN" dirty="0" smtClean="0">
                <a:solidFill>
                  <a:srgbClr val="006600"/>
                </a:solidFill>
              </a:rPr>
              <a:t>//</a:t>
            </a:r>
            <a:r>
              <a:rPr lang="zh-CN" altLang="en-US" dirty="0" smtClean="0">
                <a:solidFill>
                  <a:srgbClr val="006600"/>
                </a:solidFill>
              </a:rPr>
              <a:t>性别</a:t>
            </a:r>
            <a:r>
              <a:rPr lang="en-US" altLang="zh-CN" dirty="0" err="1" smtClean="0">
                <a:solidFill>
                  <a:srgbClr val="0000CC"/>
                </a:solidFill>
              </a:rPr>
              <a:t>enum</a:t>
            </a:r>
            <a:r>
              <a:rPr lang="en-US" altLang="zh-CN" dirty="0" smtClean="0"/>
              <a:t> </a:t>
            </a:r>
            <a:r>
              <a:rPr lang="en-US" altLang="zh-CN" dirty="0" err="1" smtClean="0">
                <a:solidFill>
                  <a:srgbClr val="006600"/>
                </a:solidFill>
              </a:rPr>
              <a:t>Tsex</a:t>
            </a:r>
            <a:r>
              <a:rPr lang="en-US" altLang="zh-CN" dirty="0" smtClean="0">
                <a:solidFill>
                  <a:srgbClr val="006600"/>
                </a:solidFill>
              </a:rPr>
              <a:t>{</a:t>
            </a:r>
            <a:r>
              <a:rPr lang="en-US" altLang="zh-CN" dirty="0" err="1" smtClean="0">
                <a:solidFill>
                  <a:srgbClr val="006600"/>
                </a:solidFill>
              </a:rPr>
              <a:t>mid,man,woman</a:t>
            </a:r>
            <a:r>
              <a:rPr lang="en-US" altLang="zh-CN" dirty="0" smtClean="0">
                <a:solidFill>
                  <a:srgbClr val="006600"/>
                </a:solidFill>
              </a:rPr>
              <a:t>};</a:t>
            </a:r>
          </a:p>
          <a:p>
            <a:pPr>
              <a:buNone/>
            </a:pPr>
            <a:r>
              <a:rPr lang="en-US" altLang="zh-CN" dirty="0" smtClean="0"/>
              <a:t>		</a:t>
            </a:r>
            <a:r>
              <a:rPr lang="en-US" altLang="zh-CN" dirty="0" smtClean="0">
                <a:solidFill>
                  <a:srgbClr val="0000CC"/>
                </a:solidFill>
              </a:rPr>
              <a:t>int</a:t>
            </a:r>
            <a:r>
              <a:rPr lang="en-US" altLang="zh-CN" dirty="0" smtClean="0"/>
              <a:t> Birthday;	</a:t>
            </a:r>
            <a:r>
              <a:rPr lang="en-US" altLang="zh-CN" dirty="0" smtClean="0">
                <a:solidFill>
                  <a:srgbClr val="006600"/>
                </a:solidFill>
              </a:rPr>
              <a:t>//</a:t>
            </a:r>
            <a:r>
              <a:rPr lang="zh-CN" altLang="en-US" dirty="0" smtClean="0">
                <a:solidFill>
                  <a:srgbClr val="006600"/>
                </a:solidFill>
              </a:rPr>
              <a:t>生日</a:t>
            </a:r>
            <a:r>
              <a:rPr lang="en-US" altLang="zh-CN" dirty="0" smtClean="0">
                <a:solidFill>
                  <a:srgbClr val="006600"/>
                </a:solidFill>
              </a:rPr>
              <a:t>,</a:t>
            </a:r>
            <a:r>
              <a:rPr lang="zh-CN" altLang="en-US" dirty="0" smtClean="0">
                <a:solidFill>
                  <a:srgbClr val="006600"/>
                </a:solidFill>
              </a:rPr>
              <a:t>格式</a:t>
            </a:r>
            <a:r>
              <a:rPr lang="en-US" altLang="zh-CN" dirty="0" smtClean="0">
                <a:solidFill>
                  <a:srgbClr val="006600"/>
                </a:solidFill>
              </a:rPr>
              <a:t>1986</a:t>
            </a:r>
            <a:r>
              <a:rPr lang="zh-CN" altLang="en-US" dirty="0" smtClean="0">
                <a:solidFill>
                  <a:srgbClr val="006600"/>
                </a:solidFill>
              </a:rPr>
              <a:t>年</a:t>
            </a:r>
            <a:r>
              <a:rPr lang="en-US" altLang="zh-CN" dirty="0" smtClean="0">
                <a:solidFill>
                  <a:srgbClr val="006600"/>
                </a:solidFill>
              </a:rPr>
              <a:t>8</a:t>
            </a:r>
            <a:r>
              <a:rPr lang="zh-CN" altLang="en-US" dirty="0" smtClean="0">
                <a:solidFill>
                  <a:srgbClr val="006600"/>
                </a:solidFill>
              </a:rPr>
              <a:t>月</a:t>
            </a:r>
            <a:r>
              <a:rPr lang="en-US" altLang="zh-CN" dirty="0" smtClean="0">
                <a:solidFill>
                  <a:srgbClr val="006600"/>
                </a:solidFill>
              </a:rPr>
              <a:t>18</a:t>
            </a:r>
            <a:r>
              <a:rPr lang="zh-CN" altLang="en-US" dirty="0" smtClean="0">
                <a:solidFill>
                  <a:srgbClr val="006600"/>
                </a:solidFill>
              </a:rPr>
              <a:t>日写作</a:t>
            </a:r>
            <a:r>
              <a:rPr lang="en-US" altLang="zh-CN" dirty="0" smtClean="0">
                <a:solidFill>
                  <a:srgbClr val="006600"/>
                </a:solidFill>
              </a:rPr>
              <a:t>19860818</a:t>
            </a:r>
          </a:p>
          <a:p>
            <a:pPr>
              <a:buNone/>
            </a:pPr>
            <a:r>
              <a:rPr lang="en-US" altLang="zh-CN" dirty="0" smtClean="0"/>
              <a:t>		string </a:t>
            </a:r>
            <a:r>
              <a:rPr lang="en-US" altLang="zh-CN" dirty="0" err="1" smtClean="0"/>
              <a:t>HomeAddress</a:t>
            </a:r>
            <a:r>
              <a:rPr lang="en-US" altLang="zh-CN" dirty="0" smtClean="0"/>
              <a:t>; //</a:t>
            </a:r>
            <a:r>
              <a:rPr lang="zh-CN" altLang="en-US" dirty="0" smtClean="0"/>
              <a:t>其他略 </a:t>
            </a:r>
            <a:r>
              <a:rPr lang="en-US" altLang="zh-CN" dirty="0" smtClean="0"/>
              <a:t>};</a:t>
            </a:r>
            <a:endParaRPr lang="zh-CN" altLang="en-US" dirty="0"/>
          </a:p>
        </p:txBody>
      </p:sp>
    </p:spTree>
    <p:extLst>
      <p:ext uri="{BB962C8B-B14F-4D97-AF65-F5344CB8AC3E}">
        <p14:creationId xmlns:p14="http://schemas.microsoft.com/office/powerpoint/2010/main" val="20302855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派生的学生类</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class </a:t>
            </a:r>
            <a:r>
              <a:rPr lang="en-US" altLang="zh-CN" dirty="0" err="1" smtClean="0"/>
              <a:t>Student:</a:t>
            </a:r>
            <a:r>
              <a:rPr lang="en-US" altLang="zh-CN" dirty="0" err="1" smtClean="0">
                <a:solidFill>
                  <a:srgbClr val="0000CC"/>
                </a:solidFill>
              </a:rPr>
              <a:t>public</a:t>
            </a:r>
            <a:r>
              <a:rPr lang="en-US" altLang="zh-CN" dirty="0" smtClean="0"/>
              <a:t> Person{  </a:t>
            </a:r>
            <a:r>
              <a:rPr lang="en-US" altLang="zh-CN" dirty="0" smtClean="0">
                <a:solidFill>
                  <a:srgbClr val="006600"/>
                </a:solidFill>
              </a:rPr>
              <a:t>//</a:t>
            </a:r>
            <a:r>
              <a:rPr lang="zh-CN" altLang="en-US" dirty="0" smtClean="0">
                <a:solidFill>
                  <a:srgbClr val="006600"/>
                </a:solidFill>
              </a:rPr>
              <a:t>定义派生的学生类</a:t>
            </a:r>
          </a:p>
          <a:p>
            <a:pPr>
              <a:buNone/>
            </a:pPr>
            <a:r>
              <a:rPr lang="en-US" altLang="zh-CN" dirty="0" smtClean="0"/>
              <a:t>	string </a:t>
            </a:r>
            <a:r>
              <a:rPr lang="en-US" altLang="zh-CN" dirty="0" err="1" smtClean="0"/>
              <a:t>NoStudent</a:t>
            </a:r>
            <a:r>
              <a:rPr lang="en-US" altLang="zh-CN" dirty="0" smtClean="0"/>
              <a:t>;           </a:t>
            </a:r>
            <a:r>
              <a:rPr lang="en-US" altLang="zh-CN" dirty="0" smtClean="0">
                <a:solidFill>
                  <a:srgbClr val="006600"/>
                </a:solidFill>
              </a:rPr>
              <a:t>//</a:t>
            </a:r>
            <a:r>
              <a:rPr lang="zh-CN" altLang="en-US" dirty="0" smtClean="0">
                <a:solidFill>
                  <a:srgbClr val="006600"/>
                </a:solidFill>
              </a:rPr>
              <a:t>学号</a:t>
            </a:r>
          </a:p>
          <a:p>
            <a:pPr>
              <a:buNone/>
            </a:pPr>
            <a:r>
              <a:rPr lang="zh-CN" altLang="en-US" dirty="0" smtClean="0"/>
              <a:t>	</a:t>
            </a:r>
            <a:r>
              <a:rPr lang="en-US" altLang="zh-CN" dirty="0" smtClean="0"/>
              <a:t>course </a:t>
            </a:r>
            <a:r>
              <a:rPr lang="en-US" altLang="zh-CN" dirty="0" err="1" smtClean="0"/>
              <a:t>cs</a:t>
            </a:r>
            <a:r>
              <a:rPr lang="en-US" altLang="zh-CN" dirty="0" smtClean="0"/>
              <a:t>[30];  </a:t>
            </a:r>
          </a:p>
          <a:p>
            <a:pPr>
              <a:buNone/>
            </a:pPr>
            <a:r>
              <a:rPr lang="en-US" altLang="zh-CN" dirty="0" smtClean="0">
                <a:solidFill>
                  <a:srgbClr val="0000CC"/>
                </a:solidFill>
              </a:rPr>
              <a:t>	public</a:t>
            </a:r>
            <a:r>
              <a:rPr lang="en-US" altLang="zh-CN" dirty="0" smtClean="0"/>
              <a:t>:</a:t>
            </a:r>
          </a:p>
          <a:p>
            <a:pPr>
              <a:buNone/>
            </a:pPr>
            <a:r>
              <a:rPr lang="en-US" altLang="zh-CN" dirty="0" smtClean="0"/>
              <a:t>	Student(string id, string </a:t>
            </a:r>
            <a:r>
              <a:rPr lang="en-US" altLang="zh-CN" dirty="0" err="1" smtClean="0"/>
              <a:t>name,Tsex</a:t>
            </a:r>
            <a:r>
              <a:rPr lang="en-US" altLang="zh-CN" dirty="0" smtClean="0"/>
              <a:t> </a:t>
            </a:r>
            <a:r>
              <a:rPr lang="en-US" altLang="zh-CN" dirty="0" err="1" smtClean="0"/>
              <a:t>sex,</a:t>
            </a:r>
            <a:r>
              <a:rPr lang="en-US" altLang="zh-CN" dirty="0" err="1" smtClean="0">
                <a:solidFill>
                  <a:srgbClr val="0000CC"/>
                </a:solidFill>
              </a:rPr>
              <a:t>int</a:t>
            </a:r>
            <a:r>
              <a:rPr lang="en-US" altLang="zh-CN" dirty="0" smtClean="0"/>
              <a:t> birthday,  string </a:t>
            </a:r>
            <a:r>
              <a:rPr lang="en-US" altLang="zh-CN" dirty="0" err="1" smtClean="0"/>
              <a:t>homeadd</a:t>
            </a:r>
            <a:r>
              <a:rPr lang="en-US" altLang="zh-CN" dirty="0" smtClean="0"/>
              <a:t>, string </a:t>
            </a:r>
            <a:r>
              <a:rPr lang="en-US" altLang="zh-CN" dirty="0" err="1" smtClean="0"/>
              <a:t>nostud</a:t>
            </a:r>
            <a:r>
              <a:rPr lang="en-US" altLang="zh-CN" dirty="0" smtClean="0"/>
              <a:t>);</a:t>
            </a:r>
          </a:p>
          <a:p>
            <a:pPr>
              <a:buNone/>
            </a:pPr>
            <a:r>
              <a:rPr lang="en-US" altLang="zh-CN" dirty="0" smtClean="0"/>
              <a:t>	//</a:t>
            </a:r>
            <a:r>
              <a:rPr lang="zh-CN" altLang="en-US" dirty="0" smtClean="0"/>
              <a:t>处理声明的方式</a:t>
            </a:r>
            <a:endParaRPr lang="en-US" altLang="zh-CN" dirty="0" smtClean="0"/>
          </a:p>
          <a:p>
            <a:pPr>
              <a:buNone/>
            </a:pPr>
            <a:endParaRPr lang="zh-CN" altLang="en-US" dirty="0"/>
          </a:p>
        </p:txBody>
      </p:sp>
    </p:spTree>
    <p:extLst>
      <p:ext uri="{BB962C8B-B14F-4D97-AF65-F5344CB8AC3E}">
        <p14:creationId xmlns:p14="http://schemas.microsoft.com/office/powerpoint/2010/main" val="16421262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派生的学生类的构造函数</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Student::Student(string id, string </a:t>
            </a:r>
            <a:r>
              <a:rPr lang="en-US" altLang="zh-CN" dirty="0" err="1" smtClean="0"/>
              <a:t>name,Tsex</a:t>
            </a:r>
            <a:r>
              <a:rPr lang="en-US" altLang="zh-CN" dirty="0" smtClean="0"/>
              <a:t> </a:t>
            </a:r>
            <a:r>
              <a:rPr lang="en-US" altLang="zh-CN" dirty="0" err="1" smtClean="0"/>
              <a:t>sex,</a:t>
            </a:r>
            <a:r>
              <a:rPr lang="en-US" altLang="zh-CN" dirty="0" err="1" smtClean="0">
                <a:solidFill>
                  <a:srgbClr val="0000CC"/>
                </a:solidFill>
              </a:rPr>
              <a:t>int</a:t>
            </a:r>
            <a:r>
              <a:rPr lang="en-US" altLang="zh-CN" dirty="0" smtClean="0"/>
              <a:t> birthday, string </a:t>
            </a:r>
            <a:r>
              <a:rPr lang="en-US" altLang="zh-CN" dirty="0" err="1" smtClean="0"/>
              <a:t>homeadd</a:t>
            </a:r>
            <a:r>
              <a:rPr lang="en-US" altLang="zh-CN" dirty="0" smtClean="0"/>
              <a:t>, string </a:t>
            </a:r>
            <a:r>
              <a:rPr lang="en-US" altLang="zh-CN" dirty="0" err="1" smtClean="0"/>
              <a:t>nostud</a:t>
            </a:r>
            <a:r>
              <a:rPr lang="en-US" altLang="zh-CN" dirty="0" smtClean="0"/>
              <a:t>):Person(</a:t>
            </a:r>
            <a:r>
              <a:rPr lang="en-US" altLang="zh-CN" dirty="0" err="1" smtClean="0"/>
              <a:t>id,name,sex,birthday,homeadd</a:t>
            </a:r>
            <a:r>
              <a:rPr lang="en-US" altLang="zh-CN" dirty="0" smtClean="0"/>
              <a:t>){  </a:t>
            </a:r>
            <a:r>
              <a:rPr lang="en-US" altLang="zh-CN" dirty="0" smtClean="0">
                <a:solidFill>
                  <a:srgbClr val="006600"/>
                </a:solidFill>
              </a:rPr>
              <a:t>//</a:t>
            </a:r>
            <a:r>
              <a:rPr lang="zh-CN" altLang="en-US" dirty="0" smtClean="0">
                <a:solidFill>
                  <a:srgbClr val="006600"/>
                </a:solidFill>
              </a:rPr>
              <a:t>注意</a:t>
            </a:r>
            <a:r>
              <a:rPr lang="en-US" altLang="zh-CN" dirty="0" smtClean="0">
                <a:solidFill>
                  <a:srgbClr val="006600"/>
                </a:solidFill>
              </a:rPr>
              <a:t>Person</a:t>
            </a:r>
            <a:r>
              <a:rPr lang="zh-CN" altLang="en-US" smtClean="0">
                <a:solidFill>
                  <a:srgbClr val="006600"/>
                </a:solidFill>
              </a:rPr>
              <a:t>参数表是</a:t>
            </a:r>
            <a:r>
              <a:rPr lang="zh-CN" altLang="en-US" dirty="0" smtClean="0">
                <a:solidFill>
                  <a:srgbClr val="006600"/>
                </a:solidFill>
              </a:rPr>
              <a:t>实参</a:t>
            </a:r>
          </a:p>
          <a:p>
            <a:pPr>
              <a:buNone/>
            </a:pPr>
            <a:r>
              <a:rPr lang="zh-CN" altLang="en-US" dirty="0" smtClean="0"/>
              <a:t>	</a:t>
            </a:r>
            <a:r>
              <a:rPr lang="en-US" altLang="zh-CN" dirty="0" smtClean="0">
                <a:solidFill>
                  <a:srgbClr val="0000CC"/>
                </a:solidFill>
              </a:rPr>
              <a:t>int</a:t>
            </a:r>
            <a:r>
              <a:rPr lang="en-US" altLang="zh-CN" dirty="0" smtClean="0"/>
              <a:t> </a:t>
            </a:r>
            <a:r>
              <a:rPr lang="en-US" altLang="zh-CN" dirty="0" err="1" smtClean="0"/>
              <a:t>i</a:t>
            </a:r>
            <a:r>
              <a:rPr lang="zh-CN" altLang="en-US" dirty="0" smtClean="0"/>
              <a:t>；</a:t>
            </a:r>
          </a:p>
          <a:p>
            <a:pPr>
              <a:buNone/>
            </a:pPr>
            <a:r>
              <a:rPr lang="zh-CN" altLang="en-US" dirty="0" smtClean="0"/>
              <a:t>	</a:t>
            </a:r>
            <a:r>
              <a:rPr lang="en-US" altLang="zh-CN" dirty="0" err="1" smtClean="0"/>
              <a:t>NoStudent</a:t>
            </a:r>
            <a:r>
              <a:rPr lang="en-US" altLang="zh-CN" dirty="0" smtClean="0"/>
              <a:t>=</a:t>
            </a:r>
            <a:r>
              <a:rPr lang="en-US" altLang="zh-CN" dirty="0" err="1" smtClean="0"/>
              <a:t>nostud</a:t>
            </a:r>
            <a:r>
              <a:rPr lang="en-US" altLang="zh-CN" dirty="0" smtClean="0"/>
              <a:t>;</a:t>
            </a:r>
          </a:p>
          <a:p>
            <a:pPr>
              <a:buNone/>
            </a:pPr>
            <a:r>
              <a:rPr lang="en-US" altLang="zh-CN" dirty="0" smtClean="0"/>
              <a:t>	</a:t>
            </a:r>
            <a:r>
              <a:rPr lang="en-US" altLang="zh-CN" dirty="0" smtClean="0">
                <a:solidFill>
                  <a:srgbClr val="0000CC"/>
                </a:solidFill>
              </a:rPr>
              <a:t>for</a:t>
            </a:r>
            <a:r>
              <a:rPr lang="en-US" altLang="zh-CN" dirty="0" smtClean="0"/>
              <a:t>(</a:t>
            </a:r>
            <a:r>
              <a:rPr lang="en-US" altLang="zh-CN" dirty="0" err="1" smtClean="0"/>
              <a:t>i</a:t>
            </a:r>
            <a:r>
              <a:rPr lang="en-US" altLang="zh-CN" dirty="0" smtClean="0"/>
              <a:t>=0;i&lt;30;i++){  </a:t>
            </a:r>
            <a:r>
              <a:rPr lang="en-US" altLang="zh-CN" dirty="0" smtClean="0">
                <a:solidFill>
                  <a:srgbClr val="006600"/>
                </a:solidFill>
              </a:rPr>
              <a:t>//</a:t>
            </a:r>
            <a:r>
              <a:rPr lang="zh-CN" altLang="en-US" dirty="0" smtClean="0">
                <a:solidFill>
                  <a:srgbClr val="006600"/>
                </a:solidFill>
              </a:rPr>
              <a:t>课程与成绩清空</a:t>
            </a:r>
          </a:p>
          <a:p>
            <a:pPr>
              <a:buNone/>
            </a:pPr>
            <a:r>
              <a:rPr lang="zh-CN" altLang="en-US" dirty="0" smtClean="0"/>
              <a:t>		</a:t>
            </a:r>
            <a:r>
              <a:rPr lang="en-US" altLang="zh-CN" dirty="0" err="1" smtClean="0"/>
              <a:t>cs</a:t>
            </a:r>
            <a:r>
              <a:rPr lang="en-US" altLang="zh-CN" dirty="0" smtClean="0"/>
              <a:t>[</a:t>
            </a:r>
            <a:r>
              <a:rPr lang="en-US" altLang="zh-CN" dirty="0" err="1" smtClean="0"/>
              <a:t>i</a:t>
            </a:r>
            <a:r>
              <a:rPr lang="en-US" altLang="zh-CN" dirty="0" smtClean="0"/>
              <a:t>].</a:t>
            </a:r>
            <a:r>
              <a:rPr lang="en-US" altLang="zh-CN" dirty="0" err="1" smtClean="0"/>
              <a:t>coursename</a:t>
            </a:r>
            <a:r>
              <a:rPr lang="en-US" altLang="zh-CN" dirty="0" smtClean="0"/>
              <a:t>="#";</a:t>
            </a:r>
          </a:p>
          <a:p>
            <a:pPr>
              <a:buNone/>
            </a:pPr>
            <a:r>
              <a:rPr lang="en-US" altLang="zh-CN" dirty="0" smtClean="0"/>
              <a:t>		</a:t>
            </a:r>
            <a:r>
              <a:rPr lang="en-US" altLang="zh-CN" dirty="0" err="1" smtClean="0"/>
              <a:t>cs</a:t>
            </a:r>
            <a:r>
              <a:rPr lang="en-US" altLang="zh-CN" dirty="0" smtClean="0"/>
              <a:t>[</a:t>
            </a:r>
            <a:r>
              <a:rPr lang="en-US" altLang="zh-CN" dirty="0" err="1" smtClean="0"/>
              <a:t>i</a:t>
            </a:r>
            <a:r>
              <a:rPr lang="en-US" altLang="zh-CN" dirty="0" smtClean="0"/>
              <a:t>].grade=0;	}  }</a:t>
            </a:r>
            <a:endParaRPr lang="zh-CN" altLang="en-US" dirty="0"/>
          </a:p>
        </p:txBody>
      </p:sp>
    </p:spTree>
    <p:extLst>
      <p:ext uri="{BB962C8B-B14F-4D97-AF65-F5344CB8AC3E}">
        <p14:creationId xmlns:p14="http://schemas.microsoft.com/office/powerpoint/2010/main" val="19043428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dirty="0" smtClean="0">
                <a:solidFill>
                  <a:srgbClr val="660066"/>
                </a:solidFill>
              </a:rPr>
              <a:t>9.2.1</a:t>
            </a:r>
            <a:r>
              <a:rPr kumimoji="1" lang="zh-CN" altLang="en-US" sz="4000" dirty="0" smtClean="0">
                <a:solidFill>
                  <a:srgbClr val="660066"/>
                </a:solidFill>
              </a:rPr>
              <a:t> 派</a:t>
            </a:r>
            <a:r>
              <a:rPr kumimoji="1" lang="zh-CN" altLang="en-US" sz="4000" dirty="0" smtClean="0">
                <a:solidFill>
                  <a:srgbClr val="660066"/>
                </a:solidFill>
              </a:rPr>
              <a:t>生类应用讨论：同名隐藏</a:t>
            </a:r>
            <a:endParaRPr lang="zh-CN" altLang="en-US" sz="4000" dirty="0"/>
          </a:p>
        </p:txBody>
      </p:sp>
      <p:sp>
        <p:nvSpPr>
          <p:cNvPr id="3" name="内容占位符 2"/>
          <p:cNvSpPr>
            <a:spLocks noGrp="1"/>
          </p:cNvSpPr>
          <p:nvPr>
            <p:ph idx="1"/>
          </p:nvPr>
        </p:nvSpPr>
        <p:spPr/>
        <p:txBody>
          <a:bodyPr/>
          <a:lstStyle/>
          <a:p>
            <a:r>
              <a:rPr lang="zh-CN" altLang="en-US" dirty="0" smtClean="0"/>
              <a:t>在子类进行继承派生的时候，可以设计与父类同名的数据或函数。</a:t>
            </a:r>
            <a:endParaRPr lang="en-US" altLang="zh-CN" dirty="0" smtClean="0"/>
          </a:p>
          <a:p>
            <a:r>
              <a:rPr lang="zh-CN" altLang="en-US" dirty="0" smtClean="0"/>
              <a:t>如果是成员数据，则父类数据在子类当中被隐藏，但可以通过父类名</a:t>
            </a:r>
            <a:r>
              <a:rPr lang="en-US" altLang="zh-CN" dirty="0" smtClean="0"/>
              <a:t>::</a:t>
            </a:r>
            <a:r>
              <a:rPr lang="zh-CN" altLang="en-US" dirty="0" smtClean="0"/>
              <a:t>数据名来进行调用。</a:t>
            </a:r>
            <a:endParaRPr lang="en-US" altLang="zh-CN" dirty="0" smtClean="0"/>
          </a:p>
          <a:p>
            <a:r>
              <a:rPr lang="zh-CN" altLang="en-US" dirty="0" smtClean="0"/>
              <a:t>如果是成员函数，则根据不同的情况分为覆盖（虚函数）和隐藏两种。无论是覆盖还是隐藏，通过子类对象调用函数时均无区别，但通过父类指针或引用来调用时则有所不同。</a:t>
            </a:r>
            <a:endParaRPr lang="zh-CN" altLang="en-US" dirty="0"/>
          </a:p>
        </p:txBody>
      </p:sp>
    </p:spTree>
    <p:extLst>
      <p:ext uri="{BB962C8B-B14F-4D97-AF65-F5344CB8AC3E}">
        <p14:creationId xmlns:p14="http://schemas.microsoft.com/office/powerpoint/2010/main" val="19186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660066"/>
                </a:solidFill>
              </a:rPr>
              <a:t>派生类应用讨论：同名隐藏</a:t>
            </a:r>
            <a:endParaRPr kumimoji="1" lang="zh-CN" altLang="en-US" dirty="0"/>
          </a:p>
        </p:txBody>
      </p:sp>
      <p:sp>
        <p:nvSpPr>
          <p:cNvPr id="3" name="内容占位符 2"/>
          <p:cNvSpPr>
            <a:spLocks noGrp="1"/>
          </p:cNvSpPr>
          <p:nvPr>
            <p:ph idx="1"/>
          </p:nvPr>
        </p:nvSpPr>
        <p:spPr/>
        <p:txBody>
          <a:bodyPr/>
          <a:lstStyle/>
          <a:p>
            <a:r>
              <a:rPr kumimoji="1" lang="en-US" altLang="zh-CN" dirty="0"/>
              <a:t>class A</a:t>
            </a:r>
          </a:p>
          <a:p>
            <a:pPr marL="0" indent="0">
              <a:buNone/>
            </a:pPr>
            <a:r>
              <a:rPr kumimoji="1" lang="en-US" altLang="zh-CN" dirty="0" smtClean="0"/>
              <a:t>{</a:t>
            </a:r>
            <a:endParaRPr kumimoji="1" lang="en-US" altLang="zh-CN" dirty="0"/>
          </a:p>
          <a:p>
            <a:pPr marL="0" indent="0">
              <a:buNone/>
            </a:pPr>
            <a:r>
              <a:rPr kumimoji="1" lang="en-US" altLang="zh-CN" dirty="0" smtClean="0"/>
              <a:t>	public</a:t>
            </a:r>
            <a:r>
              <a:rPr kumimoji="1" lang="en-US" altLang="zh-CN" dirty="0"/>
              <a:t>:</a:t>
            </a:r>
          </a:p>
          <a:p>
            <a:pPr marL="0" indent="0">
              <a:buNone/>
            </a:pPr>
            <a:r>
              <a:rPr kumimoji="1" lang="en-US" altLang="zh-CN" dirty="0"/>
              <a:t>	void print()</a:t>
            </a:r>
          </a:p>
          <a:p>
            <a:pPr marL="0" indent="0">
              <a:buNone/>
            </a:pPr>
            <a:r>
              <a:rPr kumimoji="1" lang="en-US" altLang="zh-CN" dirty="0"/>
              <a:t>	{</a:t>
            </a:r>
          </a:p>
          <a:p>
            <a:pPr marL="0" indent="0">
              <a:buNone/>
            </a:pPr>
            <a:r>
              <a:rPr kumimoji="1" lang="en-US" altLang="zh-CN" dirty="0"/>
              <a:t>		</a:t>
            </a:r>
            <a:r>
              <a:rPr kumimoji="1" lang="en-US" altLang="zh-CN" dirty="0" err="1"/>
              <a:t>cout</a:t>
            </a:r>
            <a:r>
              <a:rPr kumimoji="1" lang="en-US" altLang="zh-CN" dirty="0"/>
              <a:t> &lt;&lt; 'A' &lt;&lt; </a:t>
            </a:r>
            <a:r>
              <a:rPr kumimoji="1" lang="en-US" altLang="zh-CN" dirty="0" err="1"/>
              <a:t>endl</a:t>
            </a:r>
            <a:r>
              <a:rPr kumimoji="1" lang="en-US" altLang="zh-CN" dirty="0"/>
              <a:t>;</a:t>
            </a:r>
          </a:p>
          <a:p>
            <a:pPr marL="0" indent="0">
              <a:buNone/>
            </a:pPr>
            <a:r>
              <a:rPr kumimoji="1" lang="en-US" altLang="zh-CN" dirty="0"/>
              <a:t>	</a:t>
            </a:r>
            <a:r>
              <a:rPr kumimoji="1" lang="en-US" altLang="zh-CN" dirty="0" smtClean="0"/>
              <a:t>} }</a:t>
            </a:r>
            <a:r>
              <a:rPr kumimoji="1" lang="en-US" altLang="zh-CN" dirty="0"/>
              <a:t>;</a:t>
            </a:r>
            <a:endParaRPr kumimoji="1" lang="zh-CN" altLang="en-US" dirty="0"/>
          </a:p>
        </p:txBody>
      </p:sp>
    </p:spTree>
    <p:extLst>
      <p:ext uri="{BB962C8B-B14F-4D97-AF65-F5344CB8AC3E}">
        <p14:creationId xmlns:p14="http://schemas.microsoft.com/office/powerpoint/2010/main" val="12606884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660066"/>
                </a:solidFill>
              </a:rPr>
              <a:t>派生类应用讨论：同名隐藏</a:t>
            </a:r>
            <a:endParaRPr kumimoji="1" lang="zh-CN" altLang="en-US" dirty="0"/>
          </a:p>
        </p:txBody>
      </p:sp>
      <p:sp>
        <p:nvSpPr>
          <p:cNvPr id="3" name="内容占位符 2"/>
          <p:cNvSpPr>
            <a:spLocks noGrp="1"/>
          </p:cNvSpPr>
          <p:nvPr>
            <p:ph idx="1"/>
          </p:nvPr>
        </p:nvSpPr>
        <p:spPr/>
        <p:txBody>
          <a:bodyPr/>
          <a:lstStyle/>
          <a:p>
            <a:r>
              <a:rPr kumimoji="1" lang="en-US" altLang="zh-CN" dirty="0"/>
              <a:t>class </a:t>
            </a:r>
            <a:r>
              <a:rPr kumimoji="1" lang="en-US" altLang="zh-CN" dirty="0" err="1"/>
              <a:t>B:public</a:t>
            </a:r>
            <a:r>
              <a:rPr kumimoji="1" lang="en-US" altLang="zh-CN" dirty="0"/>
              <a:t> A</a:t>
            </a:r>
          </a:p>
          <a:p>
            <a:pPr marL="0" indent="0">
              <a:buNone/>
            </a:pPr>
            <a:r>
              <a:rPr kumimoji="1" lang="en-US" altLang="zh-CN" dirty="0"/>
              <a:t>{</a:t>
            </a:r>
          </a:p>
          <a:p>
            <a:pPr marL="0" indent="0">
              <a:buNone/>
            </a:pPr>
            <a:r>
              <a:rPr kumimoji="1" lang="en-US" altLang="zh-CN" dirty="0" smtClean="0"/>
              <a:t>	public</a:t>
            </a:r>
            <a:r>
              <a:rPr kumimoji="1" lang="en-US" altLang="zh-CN" dirty="0"/>
              <a:t>:</a:t>
            </a:r>
          </a:p>
          <a:p>
            <a:pPr marL="0" indent="0">
              <a:buNone/>
            </a:pPr>
            <a:r>
              <a:rPr kumimoji="1" lang="en-US" altLang="zh-CN" dirty="0"/>
              <a:t>	void print(</a:t>
            </a:r>
            <a:r>
              <a:rPr kumimoji="1" lang="en-US" altLang="zh-CN" dirty="0" smtClean="0"/>
              <a:t>) //</a:t>
            </a:r>
            <a:r>
              <a:rPr kumimoji="1" lang="zh-CN" altLang="en-US" dirty="0" smtClean="0"/>
              <a:t>隐藏了父类同名函数</a:t>
            </a:r>
            <a:endParaRPr kumimoji="1" lang="en-US" altLang="zh-CN" dirty="0"/>
          </a:p>
          <a:p>
            <a:pPr marL="0" indent="0">
              <a:buNone/>
            </a:pPr>
            <a:r>
              <a:rPr kumimoji="1" lang="en-US" altLang="zh-CN" dirty="0"/>
              <a:t>	{</a:t>
            </a:r>
          </a:p>
          <a:p>
            <a:pPr marL="0" indent="0">
              <a:buNone/>
            </a:pPr>
            <a:r>
              <a:rPr kumimoji="1" lang="en-US" altLang="zh-CN" dirty="0"/>
              <a:t>		</a:t>
            </a:r>
            <a:r>
              <a:rPr kumimoji="1" lang="en-US" altLang="zh-CN" dirty="0" err="1"/>
              <a:t>cout</a:t>
            </a:r>
            <a:r>
              <a:rPr kumimoji="1" lang="en-US" altLang="zh-CN" dirty="0"/>
              <a:t> &lt;&lt; 'B' &lt;&lt; </a:t>
            </a:r>
            <a:r>
              <a:rPr kumimoji="1" lang="en-US" altLang="zh-CN" dirty="0" err="1"/>
              <a:t>endl</a:t>
            </a:r>
            <a:r>
              <a:rPr kumimoji="1" lang="en-US" altLang="zh-CN" dirty="0"/>
              <a:t>;</a:t>
            </a:r>
          </a:p>
          <a:p>
            <a:pPr marL="0" indent="0">
              <a:buNone/>
            </a:pPr>
            <a:r>
              <a:rPr kumimoji="1" lang="en-US" altLang="zh-CN" dirty="0"/>
              <a:t>	</a:t>
            </a:r>
            <a:r>
              <a:rPr kumimoji="1" lang="en-US" altLang="zh-CN" dirty="0" smtClean="0"/>
              <a:t>} }</a:t>
            </a:r>
            <a:r>
              <a:rPr kumimoji="1" lang="en-US" altLang="zh-CN" dirty="0"/>
              <a:t>;</a:t>
            </a:r>
            <a:endParaRPr kumimoji="1" lang="zh-CN" altLang="en-US" dirty="0"/>
          </a:p>
        </p:txBody>
      </p:sp>
    </p:spTree>
    <p:extLst>
      <p:ext uri="{BB962C8B-B14F-4D97-AF65-F5344CB8AC3E}">
        <p14:creationId xmlns:p14="http://schemas.microsoft.com/office/powerpoint/2010/main" val="13163615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211283"/>
            <a:ext cx="7704667" cy="1206500"/>
          </a:xfrm>
        </p:spPr>
        <p:txBody>
          <a:bodyPr/>
          <a:lstStyle/>
          <a:p>
            <a:r>
              <a:rPr lang="zh-CN" altLang="en-US" dirty="0" smtClean="0"/>
              <a:t>本章内容简介</a:t>
            </a:r>
            <a:endParaRPr lang="zh-CN" altLang="en-US" dirty="0"/>
          </a:p>
        </p:txBody>
      </p:sp>
      <p:graphicFrame>
        <p:nvGraphicFramePr>
          <p:cNvPr id="4" name="内容占位符 3"/>
          <p:cNvGraphicFramePr>
            <a:graphicFrameLocks noGrp="1"/>
          </p:cNvGraphicFramePr>
          <p:nvPr>
            <p:ph idx="1"/>
          </p:nvPr>
        </p:nvGraphicFramePr>
        <p:xfrm>
          <a:off x="982134" y="1620982"/>
          <a:ext cx="7579976" cy="4502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41595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660066"/>
                </a:solidFill>
              </a:rPr>
              <a:t>派生类应用讨论：同名隐藏</a:t>
            </a:r>
            <a:endParaRPr kumimoji="1" lang="zh-CN" altLang="en-US" dirty="0"/>
          </a:p>
        </p:txBody>
      </p:sp>
      <p:sp>
        <p:nvSpPr>
          <p:cNvPr id="3" name="内容占位符 2"/>
          <p:cNvSpPr>
            <a:spLocks noGrp="1"/>
          </p:cNvSpPr>
          <p:nvPr>
            <p:ph idx="1"/>
          </p:nvPr>
        </p:nvSpPr>
        <p:spPr/>
        <p:txBody>
          <a:bodyPr/>
          <a:lstStyle/>
          <a:p>
            <a:r>
              <a:rPr kumimoji="1" lang="en-US" altLang="zh-CN" dirty="0"/>
              <a:t>int main()</a:t>
            </a:r>
          </a:p>
          <a:p>
            <a:pPr marL="0" indent="0">
              <a:buNone/>
            </a:pPr>
            <a:r>
              <a:rPr kumimoji="1" lang="en-US" altLang="zh-CN" dirty="0" smtClean="0"/>
              <a:t>	{</a:t>
            </a:r>
            <a:endParaRPr kumimoji="1" lang="en-US" altLang="zh-CN" dirty="0"/>
          </a:p>
          <a:p>
            <a:pPr marL="0" indent="0">
              <a:buNone/>
            </a:pPr>
            <a:r>
              <a:rPr kumimoji="1" lang="en-US" altLang="zh-CN" dirty="0" smtClean="0"/>
              <a:t>	B </a:t>
            </a:r>
            <a:r>
              <a:rPr kumimoji="1" lang="en-US" altLang="zh-CN" dirty="0"/>
              <a:t>b;</a:t>
            </a:r>
          </a:p>
          <a:p>
            <a:pPr marL="0" indent="0">
              <a:buNone/>
            </a:pPr>
            <a:r>
              <a:rPr kumimoji="1" lang="en-US" altLang="zh-CN" dirty="0" smtClean="0"/>
              <a:t>	</a:t>
            </a:r>
            <a:r>
              <a:rPr kumimoji="1" lang="en-US" altLang="zh-CN" dirty="0" err="1" smtClean="0"/>
              <a:t>b.print</a:t>
            </a:r>
            <a:r>
              <a:rPr kumimoji="1" lang="en-US" altLang="zh-CN" dirty="0"/>
              <a:t>()</a:t>
            </a:r>
            <a:r>
              <a:rPr kumimoji="1" lang="en-US" altLang="zh-CN" dirty="0" smtClean="0"/>
              <a:t>;  //</a:t>
            </a:r>
            <a:r>
              <a:rPr kumimoji="1" lang="zh-CN" altLang="en-US" dirty="0" smtClean="0"/>
              <a:t>子类函数</a:t>
            </a:r>
            <a:endParaRPr kumimoji="1" lang="en-US" altLang="zh-CN" dirty="0"/>
          </a:p>
          <a:p>
            <a:pPr marL="0" indent="0">
              <a:buNone/>
            </a:pPr>
            <a:r>
              <a:rPr kumimoji="1" lang="en-US" altLang="zh-CN" dirty="0" smtClean="0"/>
              <a:t>	</a:t>
            </a:r>
            <a:r>
              <a:rPr kumimoji="1" lang="en-US" altLang="zh-CN" dirty="0" err="1" smtClean="0"/>
              <a:t>b.A</a:t>
            </a:r>
            <a:r>
              <a:rPr kumimoji="1" lang="en-US" altLang="zh-CN" dirty="0"/>
              <a:t>::print()</a:t>
            </a:r>
            <a:r>
              <a:rPr kumimoji="1" lang="en-US" altLang="zh-CN" dirty="0" smtClean="0"/>
              <a:t>; //</a:t>
            </a:r>
            <a:r>
              <a:rPr kumimoji="1" lang="zh-CN" altLang="en-US" smtClean="0"/>
              <a:t>暴露父类的同名函数</a:t>
            </a:r>
            <a:endParaRPr kumimoji="1" lang="en-US" altLang="zh-CN" dirty="0" smtClean="0"/>
          </a:p>
          <a:p>
            <a:pPr marL="0" indent="0">
              <a:buNone/>
            </a:pPr>
            <a:r>
              <a:rPr kumimoji="1" lang="en-US" altLang="zh-CN" dirty="0"/>
              <a:t>	</a:t>
            </a:r>
            <a:r>
              <a:rPr kumimoji="1" lang="en-US" altLang="zh-CN" dirty="0" smtClean="0"/>
              <a:t>return </a:t>
            </a:r>
            <a:r>
              <a:rPr kumimoji="1" lang="en-US" altLang="zh-CN" dirty="0"/>
              <a:t>0</a:t>
            </a:r>
            <a:r>
              <a:rPr kumimoji="1" lang="en-US" altLang="zh-CN" dirty="0" smtClean="0"/>
              <a:t>; }</a:t>
            </a:r>
            <a:endParaRPr kumimoji="1" lang="zh-CN" altLang="en-US" dirty="0"/>
          </a:p>
        </p:txBody>
      </p:sp>
    </p:spTree>
    <p:extLst>
      <p:ext uri="{BB962C8B-B14F-4D97-AF65-F5344CB8AC3E}">
        <p14:creationId xmlns:p14="http://schemas.microsoft.com/office/powerpoint/2010/main" val="71175373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dirty="0" smtClean="0">
                <a:solidFill>
                  <a:srgbClr val="660066"/>
                </a:solidFill>
              </a:rPr>
              <a:t>9.2.2 </a:t>
            </a:r>
            <a:r>
              <a:rPr kumimoji="1" lang="zh-CN" altLang="en-US" sz="4000" dirty="0" smtClean="0">
                <a:solidFill>
                  <a:srgbClr val="660066"/>
                </a:solidFill>
              </a:rPr>
              <a:t>派</a:t>
            </a:r>
            <a:r>
              <a:rPr kumimoji="1" lang="zh-CN" altLang="en-US" sz="4000" dirty="0" smtClean="0">
                <a:solidFill>
                  <a:srgbClr val="660066"/>
                </a:solidFill>
              </a:rPr>
              <a:t>生类应用讨论：赋值</a:t>
            </a:r>
            <a:r>
              <a:rPr kumimoji="1" lang="zh-CN" altLang="en-US" sz="4000" dirty="0" smtClean="0">
                <a:solidFill>
                  <a:srgbClr val="660066"/>
                </a:solidFill>
              </a:rPr>
              <a:t>兼容</a:t>
            </a:r>
            <a:endParaRPr lang="zh-CN" altLang="en-US" sz="4000" dirty="0"/>
          </a:p>
        </p:txBody>
      </p:sp>
      <p:sp>
        <p:nvSpPr>
          <p:cNvPr id="3" name="内容占位符 2"/>
          <p:cNvSpPr>
            <a:spLocks noGrp="1"/>
          </p:cNvSpPr>
          <p:nvPr>
            <p:ph idx="1"/>
          </p:nvPr>
        </p:nvSpPr>
        <p:spPr/>
        <p:txBody>
          <a:bodyPr>
            <a:normAutofit/>
          </a:bodyPr>
          <a:lstStyle/>
          <a:p>
            <a:r>
              <a:rPr kumimoji="1" lang="zh-CN" altLang="en-US" dirty="0" smtClean="0"/>
              <a:t>派生类的对象可以赋值给基类的对象，这时是把派生类对象中从对应基类中继承来的成员赋值给基类对象。</a:t>
            </a:r>
            <a:endParaRPr kumimoji="1" lang="en-US" altLang="zh-CN" dirty="0" smtClean="0"/>
          </a:p>
          <a:p>
            <a:r>
              <a:rPr kumimoji="1" lang="zh-CN" altLang="en-US" dirty="0" smtClean="0"/>
              <a:t>反过来不行，因为派生类的新成员无值可赋。</a:t>
            </a:r>
            <a:endParaRPr kumimoji="1" lang="en-US" altLang="zh-CN" dirty="0" smtClean="0"/>
          </a:p>
          <a:p>
            <a:r>
              <a:rPr kumimoji="1" lang="zh-CN" altLang="en-US" dirty="0" smtClean="0"/>
              <a:t>例：</a:t>
            </a:r>
            <a:r>
              <a:rPr kumimoji="1" lang="en-US" altLang="zh-CN" dirty="0" smtClean="0"/>
              <a:t>class A;  //</a:t>
            </a:r>
            <a:r>
              <a:rPr kumimoji="1" lang="zh-CN" altLang="en-US" dirty="0" smtClean="0"/>
              <a:t>省略</a:t>
            </a:r>
            <a:r>
              <a:rPr kumimoji="1" lang="en-US" altLang="zh-CN" dirty="0" smtClean="0"/>
              <a:t>A</a:t>
            </a:r>
            <a:r>
              <a:rPr kumimoji="1" lang="zh-CN" altLang="en-US" dirty="0" smtClean="0"/>
              <a:t>的定义</a:t>
            </a:r>
            <a:endParaRPr kumimoji="1" lang="en-US" altLang="zh-CN" dirty="0" smtClean="0"/>
          </a:p>
          <a:p>
            <a:pPr>
              <a:buNone/>
            </a:pPr>
            <a:r>
              <a:rPr kumimoji="1" lang="en-US" altLang="zh-CN" dirty="0" smtClean="0"/>
              <a:t>	Class B : public  A; //B</a:t>
            </a:r>
            <a:r>
              <a:rPr kumimoji="1" lang="zh-CN" altLang="en-US" dirty="0" smtClean="0"/>
              <a:t>从</a:t>
            </a:r>
            <a:r>
              <a:rPr kumimoji="1" lang="en-US" altLang="zh-CN" dirty="0" smtClean="0"/>
              <a:t>A</a:t>
            </a:r>
            <a:r>
              <a:rPr kumimoji="1" lang="zh-CN" altLang="en-US" dirty="0" smtClean="0"/>
              <a:t>继承而来</a:t>
            </a:r>
            <a:endParaRPr kumimoji="1" lang="en-US" altLang="zh-CN" dirty="0" smtClean="0"/>
          </a:p>
          <a:p>
            <a:pPr>
              <a:buNone/>
            </a:pPr>
            <a:r>
              <a:rPr kumimoji="1" lang="en-US" altLang="zh-CN" dirty="0" smtClean="0"/>
              <a:t>	A a1; B b1;</a:t>
            </a:r>
          </a:p>
          <a:p>
            <a:pPr>
              <a:buNone/>
            </a:pPr>
            <a:r>
              <a:rPr kumimoji="1" lang="en-US" altLang="zh-CN" dirty="0" smtClean="0"/>
              <a:t>	a1 = b1;  //</a:t>
            </a:r>
            <a:r>
              <a:rPr kumimoji="1" lang="zh-CN" altLang="en-US" dirty="0" smtClean="0"/>
              <a:t>允许   </a:t>
            </a:r>
            <a:r>
              <a:rPr kumimoji="1" lang="en-US" altLang="zh-CN" dirty="0" smtClean="0"/>
              <a:t>b1=a1;// </a:t>
            </a:r>
            <a:r>
              <a:rPr kumimoji="1" lang="zh-CN" altLang="en-US" dirty="0" smtClean="0"/>
              <a:t>不允许！</a:t>
            </a:r>
            <a:endParaRPr kumimoji="1" lang="en-US" altLang="zh-CN" dirty="0" smtClean="0"/>
          </a:p>
          <a:p>
            <a:pPr>
              <a:buNone/>
            </a:pPr>
            <a:endParaRPr kumimoji="1" lang="en-US" altLang="zh-CN" dirty="0" smtClean="0"/>
          </a:p>
        </p:txBody>
      </p:sp>
    </p:spTree>
    <p:extLst>
      <p:ext uri="{BB962C8B-B14F-4D97-AF65-F5344CB8AC3E}">
        <p14:creationId xmlns:p14="http://schemas.microsoft.com/office/powerpoint/2010/main" val="138466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500"/>
                                        <p:tgtEl>
                                          <p:spTgt spid="3">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ox(in)">
                                      <p:cBhvr>
                                        <p:cTn id="21" dur="500"/>
                                        <p:tgtEl>
                                          <p:spTgt spid="3">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ox(in)">
                                      <p:cBhvr>
                                        <p:cTn id="24" dur="500"/>
                                        <p:tgtEl>
                                          <p:spTgt spid="3">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派生类应用讨论：赋值兼容</a:t>
            </a:r>
            <a:r>
              <a:rPr kumimoji="1" lang="en-US" altLang="zh-CN" dirty="0" smtClean="0">
                <a:solidFill>
                  <a:srgbClr val="660066"/>
                </a:solidFill>
              </a:rPr>
              <a:t>(</a:t>
            </a:r>
            <a:r>
              <a:rPr kumimoji="1" lang="zh-CN" altLang="en-US" dirty="0" smtClean="0">
                <a:solidFill>
                  <a:srgbClr val="660066"/>
                </a:solidFill>
              </a:rPr>
              <a:t>二</a:t>
            </a:r>
            <a:r>
              <a:rPr kumimoji="1" lang="en-US" altLang="zh-CN" dirty="0" smtClean="0">
                <a:solidFill>
                  <a:srgbClr val="660066"/>
                </a:solidFill>
              </a:rPr>
              <a:t>)</a:t>
            </a:r>
            <a:endParaRPr lang="zh-CN" altLang="en-US" dirty="0"/>
          </a:p>
        </p:txBody>
      </p:sp>
      <p:sp>
        <p:nvSpPr>
          <p:cNvPr id="3" name="内容占位符 2"/>
          <p:cNvSpPr>
            <a:spLocks noGrp="1"/>
          </p:cNvSpPr>
          <p:nvPr>
            <p:ph idx="1"/>
          </p:nvPr>
        </p:nvSpPr>
        <p:spPr/>
        <p:txBody>
          <a:bodyPr/>
          <a:lstStyle/>
          <a:p>
            <a:r>
              <a:rPr kumimoji="1" lang="zh-CN" altLang="en-US" dirty="0" smtClean="0"/>
              <a:t>可以将一个派生类的对象的地址赋给其基类的指针变量，但只能通过这个指针访问派生类中由基类继承来的成员，不能访问派生类中的新成员。</a:t>
            </a:r>
            <a:endParaRPr kumimoji="1" lang="en-US" altLang="zh-CN" dirty="0" smtClean="0"/>
          </a:p>
          <a:p>
            <a:r>
              <a:rPr kumimoji="1" lang="zh-CN" altLang="en-US" dirty="0" smtClean="0"/>
              <a:t>同样也不能反过来做，不能将基类的地址赋给派生类的指针。</a:t>
            </a:r>
            <a:endParaRPr kumimoji="1" lang="en-US" altLang="zh-CN" dirty="0" smtClean="0"/>
          </a:p>
          <a:p>
            <a:endParaRPr kumimoji="1" lang="zh-CN" altLang="en-US" dirty="0" smtClean="0"/>
          </a:p>
          <a:p>
            <a:endParaRPr lang="zh-CN" altLang="en-US" dirty="0"/>
          </a:p>
        </p:txBody>
      </p:sp>
    </p:spTree>
    <p:extLst>
      <p:ext uri="{BB962C8B-B14F-4D97-AF65-F5344CB8AC3E}">
        <p14:creationId xmlns:p14="http://schemas.microsoft.com/office/powerpoint/2010/main" val="147554124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例子：赋值兼容规则</a:t>
            </a:r>
            <a:endParaRPr lang="zh-CN" altLang="en-US" dirty="0"/>
          </a:p>
        </p:txBody>
      </p:sp>
      <p:sp>
        <p:nvSpPr>
          <p:cNvPr id="3" name="内容占位符 2"/>
          <p:cNvSpPr>
            <a:spLocks noGrp="1"/>
          </p:cNvSpPr>
          <p:nvPr>
            <p:ph idx="1"/>
          </p:nvPr>
        </p:nvSpPr>
        <p:spPr/>
        <p:txBody>
          <a:bodyPr>
            <a:normAutofit/>
          </a:bodyPr>
          <a:lstStyle/>
          <a:p>
            <a:r>
              <a:rPr lang="en-US" altLang="zh-CN" dirty="0" smtClean="0"/>
              <a:t>class A {</a:t>
            </a:r>
          </a:p>
          <a:p>
            <a:pPr>
              <a:buNone/>
            </a:pPr>
            <a:r>
              <a:rPr lang="en-US" altLang="zh-CN" dirty="0" smtClean="0"/>
              <a:t>	 	public:</a:t>
            </a:r>
          </a:p>
          <a:p>
            <a:pPr>
              <a:buNone/>
            </a:pPr>
            <a:r>
              <a:rPr lang="en-US" altLang="zh-CN" dirty="0" smtClean="0"/>
              <a:t>		int a;</a:t>
            </a:r>
          </a:p>
          <a:p>
            <a:pPr>
              <a:buNone/>
            </a:pPr>
            <a:r>
              <a:rPr lang="en-US" altLang="zh-CN" dirty="0" smtClean="0"/>
              <a:t>		A(int x) {a=x;}  };</a:t>
            </a:r>
          </a:p>
          <a:p>
            <a:r>
              <a:rPr lang="en-US" altLang="zh-CN" dirty="0" smtClean="0"/>
              <a:t>class B:public A {</a:t>
            </a:r>
          </a:p>
          <a:p>
            <a:pPr>
              <a:buNone/>
            </a:pPr>
            <a:r>
              <a:rPr lang="en-US" altLang="zh-CN" dirty="0" smtClean="0"/>
              <a:t>		public:</a:t>
            </a:r>
          </a:p>
          <a:p>
            <a:pPr>
              <a:buNone/>
            </a:pPr>
            <a:r>
              <a:rPr lang="en-US" altLang="zh-CN" dirty="0" smtClean="0"/>
              <a:t>		int b;</a:t>
            </a:r>
          </a:p>
          <a:p>
            <a:pPr>
              <a:buNone/>
            </a:pPr>
            <a:r>
              <a:rPr lang="en-US" altLang="zh-CN" dirty="0" smtClean="0"/>
              <a:t>		B(int </a:t>
            </a:r>
            <a:r>
              <a:rPr lang="en-US" altLang="zh-CN" dirty="0" err="1" smtClean="0"/>
              <a:t>x,int</a:t>
            </a:r>
            <a:r>
              <a:rPr lang="en-US" altLang="zh-CN" dirty="0" smtClean="0"/>
              <a:t> y):A(x) { b = y;}};</a:t>
            </a:r>
            <a:endParaRPr lang="zh-CN" altLang="en-US" dirty="0"/>
          </a:p>
        </p:txBody>
      </p:sp>
    </p:spTree>
    <p:extLst>
      <p:ext uri="{BB962C8B-B14F-4D97-AF65-F5344CB8AC3E}">
        <p14:creationId xmlns:p14="http://schemas.microsoft.com/office/powerpoint/2010/main" val="280532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例子：赋值兼容规则</a:t>
            </a:r>
            <a:endParaRPr lang="zh-CN" altLang="en-US" dirty="0"/>
          </a:p>
        </p:txBody>
      </p:sp>
      <p:sp>
        <p:nvSpPr>
          <p:cNvPr id="3" name="内容占位符 2"/>
          <p:cNvSpPr>
            <a:spLocks noGrp="1"/>
          </p:cNvSpPr>
          <p:nvPr>
            <p:ph idx="1"/>
          </p:nvPr>
        </p:nvSpPr>
        <p:spPr/>
        <p:txBody>
          <a:bodyPr>
            <a:normAutofit/>
          </a:bodyPr>
          <a:lstStyle/>
          <a:p>
            <a:r>
              <a:rPr lang="en-US" altLang="zh-CN" dirty="0" smtClean="0"/>
              <a:t>int main(){</a:t>
            </a:r>
          </a:p>
          <a:p>
            <a:pPr>
              <a:buNone/>
            </a:pPr>
            <a:r>
              <a:rPr lang="en-US" altLang="zh-CN" dirty="0" smtClean="0"/>
              <a:t>	A </a:t>
            </a:r>
            <a:r>
              <a:rPr lang="en-US" altLang="zh-CN" dirty="0" err="1" smtClean="0"/>
              <a:t>a</a:t>
            </a:r>
            <a:r>
              <a:rPr lang="en-US" altLang="zh-CN" dirty="0" smtClean="0"/>
              <a:t>(2);</a:t>
            </a:r>
          </a:p>
          <a:p>
            <a:pPr>
              <a:buNone/>
            </a:pPr>
            <a:r>
              <a:rPr lang="en-US" altLang="zh-CN" dirty="0" smtClean="0"/>
              <a:t>	B </a:t>
            </a:r>
            <a:r>
              <a:rPr lang="en-US" altLang="zh-CN" dirty="0" err="1" smtClean="0"/>
              <a:t>b</a:t>
            </a:r>
            <a:r>
              <a:rPr lang="en-US" altLang="zh-CN" dirty="0" smtClean="0"/>
              <a:t>(3,4);</a:t>
            </a:r>
          </a:p>
          <a:p>
            <a:pPr>
              <a:buNone/>
            </a:pPr>
            <a:r>
              <a:rPr lang="en-US" altLang="zh-CN" dirty="0" smtClean="0"/>
              <a:t>	A *p = &amp;b;</a:t>
            </a:r>
          </a:p>
          <a:p>
            <a:pPr>
              <a:buNone/>
            </a:pPr>
            <a:r>
              <a:rPr lang="en-US" altLang="zh-CN" dirty="0" smtClean="0"/>
              <a:t>	</a:t>
            </a:r>
            <a:r>
              <a:rPr lang="en-US" altLang="zh-CN" dirty="0" err="1" smtClean="0"/>
              <a:t>cout</a:t>
            </a:r>
            <a:r>
              <a:rPr lang="en-US" altLang="zh-CN" dirty="0" smtClean="0"/>
              <a:t>&lt;&lt;p-&gt;a&lt;&lt;</a:t>
            </a:r>
            <a:r>
              <a:rPr lang="en-US" altLang="zh-CN" dirty="0" err="1" smtClean="0"/>
              <a:t>endl</a:t>
            </a:r>
            <a:r>
              <a:rPr lang="en-US" altLang="zh-CN" dirty="0" smtClean="0"/>
              <a:t>;</a:t>
            </a:r>
          </a:p>
          <a:p>
            <a:pPr>
              <a:buNone/>
            </a:pPr>
            <a:r>
              <a:rPr lang="en-US" altLang="zh-CN" dirty="0" smtClean="0"/>
              <a:t>	//	</a:t>
            </a:r>
            <a:r>
              <a:rPr lang="en-US" altLang="zh-CN" dirty="0" err="1" smtClean="0"/>
              <a:t>cout</a:t>
            </a:r>
            <a:r>
              <a:rPr lang="en-US" altLang="zh-CN" dirty="0" smtClean="0"/>
              <a:t>&lt;&lt;p-&gt;b&lt;&lt;</a:t>
            </a:r>
            <a:r>
              <a:rPr lang="en-US" altLang="zh-CN" dirty="0" err="1" smtClean="0"/>
              <a:t>endl</a:t>
            </a:r>
            <a:r>
              <a:rPr lang="en-US" altLang="zh-CN" dirty="0" smtClean="0"/>
              <a:t>; </a:t>
            </a:r>
            <a:r>
              <a:rPr lang="zh-CN" altLang="en-US" dirty="0" smtClean="0"/>
              <a:t>这句话无法通过</a:t>
            </a:r>
          </a:p>
          <a:p>
            <a:pPr>
              <a:buNone/>
            </a:pPr>
            <a:r>
              <a:rPr lang="en-US" altLang="zh-CN" dirty="0" smtClean="0"/>
              <a:t>	//	B *q = &amp;a; </a:t>
            </a:r>
            <a:r>
              <a:rPr lang="zh-CN" altLang="en-US" dirty="0" smtClean="0"/>
              <a:t>这句话也无法通过</a:t>
            </a:r>
            <a:r>
              <a:rPr lang="en-US" altLang="zh-CN" dirty="0" smtClean="0"/>
              <a:t>}</a:t>
            </a:r>
            <a:endParaRPr lang="zh-CN" altLang="en-US" dirty="0"/>
          </a:p>
        </p:txBody>
      </p:sp>
    </p:spTree>
    <p:extLst>
      <p:ext uri="{BB962C8B-B14F-4D97-AF65-F5344CB8AC3E}">
        <p14:creationId xmlns:p14="http://schemas.microsoft.com/office/powerpoint/2010/main" val="118063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派生类应用讨论：赋值兼容</a:t>
            </a:r>
            <a:r>
              <a:rPr kumimoji="1" lang="en-US" altLang="zh-CN" dirty="0" smtClean="0">
                <a:solidFill>
                  <a:srgbClr val="660066"/>
                </a:solidFill>
              </a:rPr>
              <a:t>(</a:t>
            </a:r>
            <a:r>
              <a:rPr kumimoji="1" lang="zh-CN" altLang="en-US" dirty="0" smtClean="0">
                <a:solidFill>
                  <a:srgbClr val="660066"/>
                </a:solidFill>
              </a:rPr>
              <a:t>三</a:t>
            </a:r>
            <a:r>
              <a:rPr kumimoji="1" lang="en-US" altLang="zh-CN" dirty="0" smtClean="0">
                <a:solidFill>
                  <a:srgbClr val="660066"/>
                </a:solidFill>
              </a:rPr>
              <a:t>)</a:t>
            </a:r>
            <a:endParaRPr lang="zh-CN" altLang="en-US" dirty="0"/>
          </a:p>
        </p:txBody>
      </p:sp>
      <p:sp>
        <p:nvSpPr>
          <p:cNvPr id="3" name="内容占位符 2"/>
          <p:cNvSpPr>
            <a:spLocks noGrp="1"/>
          </p:cNvSpPr>
          <p:nvPr>
            <p:ph idx="1"/>
          </p:nvPr>
        </p:nvSpPr>
        <p:spPr/>
        <p:txBody>
          <a:bodyPr/>
          <a:lstStyle/>
          <a:p>
            <a:r>
              <a:rPr kumimoji="1" lang="zh-CN" altLang="en-US" dirty="0" smtClean="0">
                <a:solidFill>
                  <a:srgbClr val="0000CC"/>
                </a:solidFill>
              </a:rPr>
              <a:t>派生类对象可以初始化基类的引用。引用是别名，但这个别名只能包含派生类对象中的由基类继承来的成员。</a:t>
            </a:r>
            <a:endParaRPr kumimoji="1" lang="en-US" altLang="zh-CN" dirty="0" smtClean="0">
              <a:solidFill>
                <a:srgbClr val="0000CC"/>
              </a:solidFill>
            </a:endParaRPr>
          </a:p>
          <a:p>
            <a:r>
              <a:rPr kumimoji="1" lang="zh-CN" altLang="en-US" dirty="0" smtClean="0">
                <a:solidFill>
                  <a:srgbClr val="0000CC"/>
                </a:solidFill>
              </a:rPr>
              <a:t>引用可以算是一种特殊而安全的指针，因此和之前的规则几乎一致。</a:t>
            </a:r>
            <a:endParaRPr lang="zh-CN" altLang="en-US" dirty="0" smtClean="0"/>
          </a:p>
          <a:p>
            <a:endParaRPr lang="zh-CN" altLang="en-US" dirty="0"/>
          </a:p>
        </p:txBody>
      </p:sp>
    </p:spTree>
    <p:extLst>
      <p:ext uri="{BB962C8B-B14F-4D97-AF65-F5344CB8AC3E}">
        <p14:creationId xmlns:p14="http://schemas.microsoft.com/office/powerpoint/2010/main" val="18184921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派生类应用讨论：程序示例</a:t>
            </a:r>
            <a:endParaRPr lang="zh-CN" altLang="en-US" dirty="0"/>
          </a:p>
        </p:txBody>
      </p:sp>
      <p:sp>
        <p:nvSpPr>
          <p:cNvPr id="3" name="内容占位符 2"/>
          <p:cNvSpPr>
            <a:spLocks noGrp="1"/>
          </p:cNvSpPr>
          <p:nvPr>
            <p:ph idx="1"/>
          </p:nvPr>
        </p:nvSpPr>
        <p:spPr/>
        <p:txBody>
          <a:bodyPr/>
          <a:lstStyle/>
          <a:p>
            <a:r>
              <a:rPr lang="zh-CN" altLang="en-US" dirty="0" smtClean="0"/>
              <a:t>定义</a:t>
            </a:r>
            <a:r>
              <a:rPr lang="en-US" altLang="zh-CN" dirty="0" smtClean="0"/>
              <a:t>Person</a:t>
            </a:r>
            <a:r>
              <a:rPr lang="zh-CN" altLang="en-US" dirty="0" smtClean="0"/>
              <a:t>类的复制构造函数</a:t>
            </a:r>
            <a:endParaRPr lang="en-US" altLang="zh-CN" dirty="0" smtClean="0"/>
          </a:p>
          <a:p>
            <a:pPr>
              <a:buNone/>
            </a:pPr>
            <a:r>
              <a:rPr kumimoji="1" lang="en-US" altLang="zh-CN" dirty="0" smtClean="0"/>
              <a:t>	Person::Person(Person &amp;</a:t>
            </a:r>
            <a:r>
              <a:rPr kumimoji="1" lang="en-US" altLang="zh-CN" dirty="0" err="1" smtClean="0"/>
              <a:t>ps</a:t>
            </a:r>
            <a:r>
              <a:rPr kumimoji="1" lang="en-US" altLang="zh-CN" dirty="0" smtClean="0"/>
              <a:t>){</a:t>
            </a:r>
          </a:p>
          <a:p>
            <a:pPr>
              <a:buNone/>
            </a:pPr>
            <a:r>
              <a:rPr kumimoji="1" lang="en-US" altLang="zh-CN" dirty="0" smtClean="0"/>
              <a:t>		</a:t>
            </a:r>
            <a:r>
              <a:rPr kumimoji="1" lang="en-US" altLang="zh-CN" dirty="0" err="1" smtClean="0"/>
              <a:t>IdPerson</a:t>
            </a:r>
            <a:r>
              <a:rPr kumimoji="1" lang="en-US" altLang="zh-CN" dirty="0" smtClean="0"/>
              <a:t>=</a:t>
            </a:r>
            <a:r>
              <a:rPr kumimoji="1" lang="en-US" altLang="zh-CN" dirty="0" err="1" smtClean="0"/>
              <a:t>ps.IdPerson</a:t>
            </a:r>
            <a:r>
              <a:rPr kumimoji="1" lang="en-US" altLang="zh-CN" dirty="0" smtClean="0"/>
              <a:t>;</a:t>
            </a:r>
          </a:p>
          <a:p>
            <a:pPr>
              <a:buNone/>
            </a:pPr>
            <a:r>
              <a:rPr kumimoji="1" lang="en-US" altLang="zh-CN" dirty="0" smtClean="0"/>
              <a:t>		Name=</a:t>
            </a:r>
            <a:r>
              <a:rPr kumimoji="1" lang="en-US" altLang="zh-CN" dirty="0" err="1" smtClean="0"/>
              <a:t>ps.Name</a:t>
            </a:r>
            <a:r>
              <a:rPr kumimoji="1" lang="en-US" altLang="zh-CN" dirty="0" smtClean="0"/>
              <a:t>;</a:t>
            </a:r>
          </a:p>
          <a:p>
            <a:pPr>
              <a:buNone/>
            </a:pPr>
            <a:r>
              <a:rPr kumimoji="1" lang="en-US" altLang="zh-CN" dirty="0" smtClean="0"/>
              <a:t>		Sex=</a:t>
            </a:r>
            <a:r>
              <a:rPr kumimoji="1" lang="en-US" altLang="zh-CN" dirty="0" err="1" smtClean="0"/>
              <a:t>ps.Sex</a:t>
            </a:r>
            <a:r>
              <a:rPr kumimoji="1" lang="en-US" altLang="zh-CN" dirty="0" smtClean="0"/>
              <a:t>;</a:t>
            </a:r>
          </a:p>
          <a:p>
            <a:pPr>
              <a:buNone/>
            </a:pPr>
            <a:r>
              <a:rPr kumimoji="1" lang="en-US" altLang="zh-CN" dirty="0" smtClean="0"/>
              <a:t>		Birthday=</a:t>
            </a:r>
            <a:r>
              <a:rPr kumimoji="1" lang="en-US" altLang="zh-CN" dirty="0" err="1" smtClean="0"/>
              <a:t>ps.Birthday</a:t>
            </a:r>
            <a:r>
              <a:rPr kumimoji="1" lang="en-US" altLang="zh-CN" dirty="0" smtClean="0"/>
              <a:t>;</a:t>
            </a:r>
          </a:p>
          <a:p>
            <a:pPr>
              <a:buNone/>
            </a:pPr>
            <a:r>
              <a:rPr kumimoji="1" lang="en-US" altLang="zh-CN" dirty="0" smtClean="0"/>
              <a:t>	</a:t>
            </a:r>
            <a:r>
              <a:rPr kumimoji="1" lang="en-US" altLang="zh-CN" dirty="0" err="1" smtClean="0"/>
              <a:t>HomeAddress</a:t>
            </a:r>
            <a:r>
              <a:rPr kumimoji="1" lang="en-US" altLang="zh-CN" dirty="0" smtClean="0"/>
              <a:t>=</a:t>
            </a:r>
            <a:r>
              <a:rPr kumimoji="1" lang="en-US" altLang="zh-CN" dirty="0" err="1" smtClean="0"/>
              <a:t>ps.HomeAddress</a:t>
            </a:r>
            <a:r>
              <a:rPr kumimoji="1" lang="en-US" altLang="zh-CN" dirty="0" smtClean="0"/>
              <a:t>;}</a:t>
            </a:r>
            <a:endParaRPr lang="zh-CN" altLang="en-US" dirty="0"/>
          </a:p>
        </p:txBody>
      </p:sp>
    </p:spTree>
    <p:extLst>
      <p:ext uri="{BB962C8B-B14F-4D97-AF65-F5344CB8AC3E}">
        <p14:creationId xmlns:p14="http://schemas.microsoft.com/office/powerpoint/2010/main" val="47049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派生类应用讨论：程序示例</a:t>
            </a:r>
            <a:endParaRPr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t>Student</a:t>
            </a:r>
            <a:r>
              <a:rPr kumimoji="1" lang="zh-CN" altLang="en-US" dirty="0" smtClean="0"/>
              <a:t>类的复制构造函数</a:t>
            </a:r>
            <a:endParaRPr kumimoji="1" lang="en-US" altLang="zh-CN" dirty="0" smtClean="0"/>
          </a:p>
          <a:p>
            <a:pPr>
              <a:buNone/>
            </a:pPr>
            <a:r>
              <a:rPr kumimoji="1" lang="en-US" altLang="zh-CN" dirty="0" smtClean="0"/>
              <a:t>	Student::Student(Student &amp;Std):Person(Std){ </a:t>
            </a:r>
          </a:p>
          <a:p>
            <a:pPr>
              <a:buNone/>
            </a:pPr>
            <a:r>
              <a:rPr kumimoji="1" lang="en-US" altLang="zh-CN" dirty="0" smtClean="0"/>
              <a:t>   </a:t>
            </a:r>
            <a:r>
              <a:rPr kumimoji="1" lang="en-US" altLang="zh-CN" dirty="0" smtClean="0">
                <a:solidFill>
                  <a:srgbClr val="006600"/>
                </a:solidFill>
              </a:rPr>
              <a:t>//</a:t>
            </a:r>
            <a:r>
              <a:rPr kumimoji="1" lang="zh-CN" altLang="en-US" dirty="0" smtClean="0">
                <a:solidFill>
                  <a:srgbClr val="006600"/>
                </a:solidFill>
              </a:rPr>
              <a:t>按赋值兼容规则</a:t>
            </a:r>
            <a:r>
              <a:rPr kumimoji="1" lang="en-US" altLang="zh-CN" dirty="0" smtClean="0">
                <a:solidFill>
                  <a:srgbClr val="006600"/>
                </a:solidFill>
              </a:rPr>
              <a:t>Std</a:t>
            </a:r>
            <a:r>
              <a:rPr kumimoji="1" lang="zh-CN" altLang="en-US" dirty="0" smtClean="0">
                <a:solidFill>
                  <a:srgbClr val="006600"/>
                </a:solidFill>
              </a:rPr>
              <a:t>可为</a:t>
            </a:r>
            <a:r>
              <a:rPr kumimoji="1" lang="en-US" altLang="zh-CN" dirty="0" smtClean="0">
                <a:solidFill>
                  <a:srgbClr val="006600"/>
                </a:solidFill>
              </a:rPr>
              <a:t>Person</a:t>
            </a:r>
            <a:r>
              <a:rPr kumimoji="1" lang="zh-CN" altLang="en-US" dirty="0" smtClean="0">
                <a:solidFill>
                  <a:srgbClr val="006600"/>
                </a:solidFill>
              </a:rPr>
              <a:t>实参</a:t>
            </a:r>
          </a:p>
          <a:p>
            <a:pPr>
              <a:buNone/>
            </a:pPr>
            <a:r>
              <a:rPr kumimoji="1" lang="en-US" altLang="zh-CN" dirty="0" smtClean="0"/>
              <a:t>	</a:t>
            </a:r>
            <a:r>
              <a:rPr kumimoji="1" lang="zh-CN" altLang="en-US" dirty="0" smtClean="0"/>
              <a:t>	</a:t>
            </a:r>
            <a:r>
              <a:rPr kumimoji="1" lang="en-US" altLang="zh-CN" dirty="0" err="1" smtClean="0"/>
              <a:t>NoStudent</a:t>
            </a:r>
            <a:r>
              <a:rPr kumimoji="1" lang="en-US" altLang="zh-CN" dirty="0" smtClean="0"/>
              <a:t>=</a:t>
            </a:r>
            <a:r>
              <a:rPr kumimoji="1" lang="en-US" altLang="zh-CN" dirty="0" err="1" smtClean="0"/>
              <a:t>Std.NoStudent</a:t>
            </a:r>
            <a:r>
              <a:rPr kumimoji="1" lang="en-US" altLang="zh-CN" dirty="0" smtClean="0"/>
              <a:t>;</a:t>
            </a:r>
          </a:p>
          <a:p>
            <a:pPr>
              <a:buNone/>
            </a:pPr>
            <a:r>
              <a:rPr kumimoji="1" lang="en-US" altLang="zh-CN" dirty="0" smtClean="0"/>
              <a:t>		for(int </a:t>
            </a:r>
            <a:r>
              <a:rPr kumimoji="1" lang="en-US" altLang="zh-CN" dirty="0" err="1" smtClean="0"/>
              <a:t>i</a:t>
            </a:r>
            <a:r>
              <a:rPr kumimoji="1" lang="en-US" altLang="zh-CN" dirty="0" smtClean="0"/>
              <a:t>=0;i&lt;30;i++){</a:t>
            </a:r>
          </a:p>
          <a:p>
            <a:pPr>
              <a:buNone/>
            </a:pPr>
            <a:r>
              <a:rPr kumimoji="1" lang="en-US" altLang="zh-CN" dirty="0" smtClean="0"/>
              <a:t>			</a:t>
            </a:r>
            <a:r>
              <a:rPr kumimoji="1" lang="en-US" altLang="zh-CN" dirty="0" err="1" smtClean="0"/>
              <a:t>cs</a:t>
            </a:r>
            <a:r>
              <a:rPr kumimoji="1" lang="en-US" altLang="zh-CN" dirty="0" smtClean="0"/>
              <a:t>[</a:t>
            </a:r>
            <a:r>
              <a:rPr kumimoji="1" lang="en-US" altLang="zh-CN" dirty="0" err="1" smtClean="0"/>
              <a:t>i</a:t>
            </a:r>
            <a:r>
              <a:rPr kumimoji="1" lang="en-US" altLang="zh-CN" dirty="0" smtClean="0"/>
              <a:t>].</a:t>
            </a:r>
            <a:r>
              <a:rPr kumimoji="1" lang="en-US" altLang="zh-CN" dirty="0" err="1" smtClean="0"/>
              <a:t>coursename</a:t>
            </a:r>
            <a:r>
              <a:rPr kumimoji="1" lang="en-US" altLang="zh-CN" dirty="0" smtClean="0"/>
              <a:t>=</a:t>
            </a:r>
            <a:r>
              <a:rPr kumimoji="1" lang="en-US" altLang="zh-CN" dirty="0" err="1" smtClean="0"/>
              <a:t>Std.cs</a:t>
            </a:r>
            <a:r>
              <a:rPr kumimoji="1" lang="en-US" altLang="zh-CN" dirty="0" smtClean="0"/>
              <a:t>[</a:t>
            </a:r>
            <a:r>
              <a:rPr kumimoji="1" lang="en-US" altLang="zh-CN" dirty="0" err="1" smtClean="0"/>
              <a:t>i</a:t>
            </a:r>
            <a:r>
              <a:rPr kumimoji="1" lang="en-US" altLang="zh-CN" dirty="0" smtClean="0"/>
              <a:t>].</a:t>
            </a:r>
            <a:r>
              <a:rPr kumimoji="1" lang="en-US" altLang="zh-CN" dirty="0" err="1" smtClean="0"/>
              <a:t>coursename</a:t>
            </a:r>
            <a:r>
              <a:rPr kumimoji="1" lang="en-US" altLang="zh-CN" dirty="0" smtClean="0"/>
              <a:t>;</a:t>
            </a:r>
          </a:p>
          <a:p>
            <a:pPr>
              <a:buNone/>
            </a:pPr>
            <a:r>
              <a:rPr kumimoji="1" lang="en-US" altLang="zh-CN" dirty="0" smtClean="0"/>
              <a:t>			</a:t>
            </a:r>
            <a:r>
              <a:rPr kumimoji="1" lang="en-US" altLang="zh-CN" dirty="0" err="1" smtClean="0"/>
              <a:t>cs</a:t>
            </a:r>
            <a:r>
              <a:rPr kumimoji="1" lang="en-US" altLang="zh-CN" dirty="0" smtClean="0"/>
              <a:t>[</a:t>
            </a:r>
            <a:r>
              <a:rPr kumimoji="1" lang="en-US" altLang="zh-CN" dirty="0" err="1" smtClean="0"/>
              <a:t>i</a:t>
            </a:r>
            <a:r>
              <a:rPr kumimoji="1" lang="en-US" altLang="zh-CN" dirty="0" smtClean="0"/>
              <a:t>].grade=</a:t>
            </a:r>
            <a:r>
              <a:rPr kumimoji="1" lang="en-US" altLang="zh-CN" dirty="0" err="1" smtClean="0"/>
              <a:t>Std.cs</a:t>
            </a:r>
            <a:r>
              <a:rPr kumimoji="1" lang="en-US" altLang="zh-CN" dirty="0" smtClean="0"/>
              <a:t>[</a:t>
            </a:r>
            <a:r>
              <a:rPr kumimoji="1" lang="en-US" altLang="zh-CN" dirty="0" err="1" smtClean="0"/>
              <a:t>i</a:t>
            </a:r>
            <a:r>
              <a:rPr kumimoji="1" lang="en-US" altLang="zh-CN" dirty="0" smtClean="0"/>
              <a:t>].grade;</a:t>
            </a:r>
          </a:p>
          <a:p>
            <a:pPr>
              <a:buNone/>
            </a:pPr>
            <a:r>
              <a:rPr kumimoji="1" lang="en-US" altLang="zh-CN" dirty="0" smtClean="0"/>
              <a:t>	}}</a:t>
            </a:r>
          </a:p>
          <a:p>
            <a:endParaRPr lang="zh-CN" altLang="en-US" dirty="0"/>
          </a:p>
        </p:txBody>
      </p:sp>
    </p:spTree>
    <p:extLst>
      <p:ext uri="{BB962C8B-B14F-4D97-AF65-F5344CB8AC3E}">
        <p14:creationId xmlns:p14="http://schemas.microsoft.com/office/powerpoint/2010/main" val="544592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派生类应用讨论：程序示例</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Person</a:t>
            </a:r>
            <a:r>
              <a:rPr lang="zh-CN" altLang="en-US" dirty="0" smtClean="0">
                <a:solidFill>
                  <a:srgbClr val="FF0000"/>
                </a:solidFill>
              </a:rPr>
              <a:t>类复制赋值操作符</a:t>
            </a:r>
            <a:endParaRPr lang="en-US" altLang="zh-CN" dirty="0" smtClean="0">
              <a:solidFill>
                <a:srgbClr val="FF0000"/>
              </a:solidFill>
            </a:endParaRPr>
          </a:p>
          <a:p>
            <a:pPr>
              <a:buNone/>
            </a:pPr>
            <a:r>
              <a:rPr lang="en-US" altLang="zh-CN" dirty="0" smtClean="0"/>
              <a:t>	Person &amp; Person::</a:t>
            </a:r>
            <a:r>
              <a:rPr lang="en-US" altLang="zh-CN" dirty="0" smtClean="0">
                <a:solidFill>
                  <a:srgbClr val="0000CC"/>
                </a:solidFill>
              </a:rPr>
              <a:t>operator</a:t>
            </a:r>
            <a:r>
              <a:rPr lang="en-US" altLang="zh-CN" dirty="0" smtClean="0"/>
              <a:t>=(Person &amp;</a:t>
            </a:r>
            <a:r>
              <a:rPr lang="en-US" altLang="zh-CN" dirty="0" err="1" smtClean="0"/>
              <a:t>ps</a:t>
            </a:r>
            <a:r>
              <a:rPr lang="en-US" altLang="zh-CN" dirty="0" smtClean="0"/>
              <a:t>){</a:t>
            </a:r>
          </a:p>
          <a:p>
            <a:pPr>
              <a:buNone/>
            </a:pPr>
            <a:r>
              <a:rPr lang="en-US" altLang="zh-CN" dirty="0" smtClean="0"/>
              <a:t>		</a:t>
            </a:r>
            <a:r>
              <a:rPr lang="en-US" altLang="zh-CN" dirty="0" err="1" smtClean="0"/>
              <a:t>IdPerson</a:t>
            </a:r>
            <a:r>
              <a:rPr lang="en-US" altLang="zh-CN" dirty="0" smtClean="0"/>
              <a:t>=</a:t>
            </a:r>
            <a:r>
              <a:rPr lang="en-US" altLang="zh-CN" dirty="0" err="1" smtClean="0"/>
              <a:t>ps.IdPerson</a:t>
            </a:r>
            <a:r>
              <a:rPr lang="en-US" altLang="zh-CN" dirty="0" smtClean="0"/>
              <a:t>;</a:t>
            </a:r>
          </a:p>
          <a:p>
            <a:pPr>
              <a:buNone/>
            </a:pPr>
            <a:r>
              <a:rPr lang="en-US" altLang="zh-CN" dirty="0" smtClean="0"/>
              <a:t>		Name=</a:t>
            </a:r>
            <a:r>
              <a:rPr lang="en-US" altLang="zh-CN" dirty="0" err="1" smtClean="0"/>
              <a:t>ps.Name</a:t>
            </a:r>
            <a:r>
              <a:rPr lang="en-US" altLang="zh-CN" dirty="0" smtClean="0"/>
              <a:t>;</a:t>
            </a:r>
          </a:p>
          <a:p>
            <a:pPr>
              <a:buNone/>
            </a:pPr>
            <a:r>
              <a:rPr lang="en-US" altLang="zh-CN" dirty="0" smtClean="0"/>
              <a:t>		Sex=</a:t>
            </a:r>
            <a:r>
              <a:rPr lang="en-US" altLang="zh-CN" dirty="0" err="1" smtClean="0"/>
              <a:t>ps.Sex</a:t>
            </a:r>
            <a:r>
              <a:rPr lang="en-US" altLang="zh-CN" dirty="0" smtClean="0"/>
              <a:t>;</a:t>
            </a:r>
          </a:p>
          <a:p>
            <a:pPr>
              <a:buNone/>
            </a:pPr>
            <a:r>
              <a:rPr lang="en-US" altLang="zh-CN" dirty="0" smtClean="0"/>
              <a:t>		Birthday=</a:t>
            </a:r>
            <a:r>
              <a:rPr lang="en-US" altLang="zh-CN" dirty="0" err="1" smtClean="0"/>
              <a:t>ps.Birthday</a:t>
            </a:r>
            <a:r>
              <a:rPr lang="en-US" altLang="zh-CN" dirty="0" smtClean="0"/>
              <a:t>;</a:t>
            </a:r>
          </a:p>
          <a:p>
            <a:pPr>
              <a:buNone/>
            </a:pPr>
            <a:r>
              <a:rPr lang="en-US" altLang="zh-CN" dirty="0" smtClean="0"/>
              <a:t>		</a:t>
            </a:r>
            <a:r>
              <a:rPr lang="en-US" altLang="zh-CN" dirty="0" err="1" smtClean="0"/>
              <a:t>HomeAddress</a:t>
            </a:r>
            <a:r>
              <a:rPr lang="en-US" altLang="zh-CN" dirty="0" smtClean="0"/>
              <a:t>=</a:t>
            </a:r>
            <a:r>
              <a:rPr lang="en-US" altLang="zh-CN" dirty="0" err="1" smtClean="0"/>
              <a:t>ps.HomeAddress</a:t>
            </a:r>
            <a:r>
              <a:rPr lang="en-US" altLang="zh-CN" dirty="0" smtClean="0"/>
              <a:t>;</a:t>
            </a:r>
          </a:p>
          <a:p>
            <a:pPr>
              <a:buNone/>
            </a:pPr>
            <a:r>
              <a:rPr lang="en-US" altLang="zh-CN" dirty="0" smtClean="0"/>
              <a:t>	return *</a:t>
            </a:r>
            <a:r>
              <a:rPr lang="en-US" altLang="zh-CN" dirty="0" smtClean="0">
                <a:solidFill>
                  <a:srgbClr val="0000CC"/>
                </a:solidFill>
              </a:rPr>
              <a:t>this</a:t>
            </a:r>
            <a:r>
              <a:rPr lang="en-US" altLang="zh-CN" dirty="0" smtClean="0"/>
              <a:t>;}</a:t>
            </a:r>
          </a:p>
          <a:p>
            <a:pPr>
              <a:buNone/>
            </a:pPr>
            <a:endParaRPr lang="zh-CN" altLang="en-US" dirty="0"/>
          </a:p>
        </p:txBody>
      </p:sp>
    </p:spTree>
    <p:extLst>
      <p:ext uri="{BB962C8B-B14F-4D97-AF65-F5344CB8AC3E}">
        <p14:creationId xmlns:p14="http://schemas.microsoft.com/office/powerpoint/2010/main" val="386070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派生类应用讨论：程序示例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solidFill>
                  <a:srgbClr val="FF0000"/>
                </a:solidFill>
              </a:rPr>
              <a:t>Student</a:t>
            </a:r>
            <a:r>
              <a:rPr lang="zh-CN" altLang="en-US" dirty="0" smtClean="0">
                <a:solidFill>
                  <a:srgbClr val="FF0000"/>
                </a:solidFill>
              </a:rPr>
              <a:t>类复制赋值操作符</a:t>
            </a:r>
            <a:endParaRPr lang="en-US" altLang="zh-CN" dirty="0" smtClean="0">
              <a:solidFill>
                <a:srgbClr val="FF0000"/>
              </a:solidFill>
            </a:endParaRPr>
          </a:p>
          <a:p>
            <a:pPr>
              <a:buNone/>
            </a:pPr>
            <a:r>
              <a:rPr lang="en-US" altLang="zh-CN" dirty="0" smtClean="0"/>
              <a:t>	Student &amp; Student::</a:t>
            </a:r>
            <a:r>
              <a:rPr lang="en-US" altLang="zh-CN" dirty="0" smtClean="0">
                <a:solidFill>
                  <a:srgbClr val="0000CC"/>
                </a:solidFill>
              </a:rPr>
              <a:t>operator</a:t>
            </a:r>
            <a:r>
              <a:rPr lang="en-US" altLang="zh-CN" dirty="0" smtClean="0"/>
              <a:t>=(Student &amp;Std){</a:t>
            </a:r>
          </a:p>
          <a:p>
            <a:pPr>
              <a:buNone/>
            </a:pPr>
            <a:r>
              <a:rPr lang="en-US" altLang="zh-CN" dirty="0" smtClean="0"/>
              <a:t>		</a:t>
            </a:r>
            <a:r>
              <a:rPr lang="en-US" altLang="zh-CN" dirty="0" smtClean="0">
                <a:solidFill>
                  <a:srgbClr val="0000CC"/>
                </a:solidFill>
              </a:rPr>
              <a:t>this</a:t>
            </a:r>
            <a:r>
              <a:rPr lang="en-US" altLang="zh-CN" dirty="0" smtClean="0"/>
              <a:t>-&gt;Person::</a:t>
            </a:r>
            <a:r>
              <a:rPr lang="en-US" altLang="zh-CN" dirty="0" smtClean="0">
                <a:solidFill>
                  <a:srgbClr val="0000CC"/>
                </a:solidFill>
              </a:rPr>
              <a:t>operator</a:t>
            </a:r>
            <a:r>
              <a:rPr lang="en-US" altLang="zh-CN" dirty="0" smtClean="0"/>
              <a:t>=(Std); </a:t>
            </a:r>
            <a:r>
              <a:rPr lang="en-US" altLang="zh-CN" dirty="0" smtClean="0">
                <a:solidFill>
                  <a:srgbClr val="006600"/>
                </a:solidFill>
              </a:rPr>
              <a:t>//</a:t>
            </a:r>
            <a:r>
              <a:rPr lang="zh-CN" altLang="en-US" dirty="0" smtClean="0">
                <a:solidFill>
                  <a:srgbClr val="006600"/>
                </a:solidFill>
              </a:rPr>
              <a:t>注意格式</a:t>
            </a:r>
            <a:endParaRPr lang="zh-CN" altLang="en-US" dirty="0" smtClean="0">
              <a:solidFill>
                <a:srgbClr val="006600"/>
              </a:solidFill>
            </a:endParaRPr>
          </a:p>
          <a:p>
            <a:pPr>
              <a:buNone/>
            </a:pPr>
            <a:r>
              <a:rPr lang="en-US" altLang="zh-CN" dirty="0" smtClean="0"/>
              <a:t>	</a:t>
            </a:r>
            <a:r>
              <a:rPr lang="zh-CN" altLang="en-US" dirty="0" smtClean="0"/>
              <a:t>	</a:t>
            </a:r>
            <a:r>
              <a:rPr lang="en-US" altLang="zh-CN" dirty="0" err="1" smtClean="0"/>
              <a:t>NoStudent</a:t>
            </a:r>
            <a:r>
              <a:rPr lang="en-US" altLang="zh-CN" dirty="0" smtClean="0"/>
              <a:t>=</a:t>
            </a:r>
            <a:r>
              <a:rPr lang="en-US" altLang="zh-CN" dirty="0" err="1" smtClean="0"/>
              <a:t>Std.NoStudent</a:t>
            </a:r>
            <a:r>
              <a:rPr lang="en-US" altLang="zh-CN" dirty="0" smtClean="0"/>
              <a:t>;</a:t>
            </a:r>
          </a:p>
          <a:p>
            <a:pPr>
              <a:buNone/>
            </a:pPr>
            <a:r>
              <a:rPr lang="en-US" altLang="zh-CN" dirty="0" smtClean="0"/>
              <a:t>		</a:t>
            </a:r>
            <a:r>
              <a:rPr lang="en-US" altLang="zh-CN" dirty="0" smtClean="0">
                <a:solidFill>
                  <a:srgbClr val="0000CC"/>
                </a:solidFill>
              </a:rPr>
              <a:t>for</a:t>
            </a:r>
            <a:r>
              <a:rPr lang="en-US" altLang="zh-CN" dirty="0" smtClean="0"/>
              <a:t>(</a:t>
            </a:r>
            <a:r>
              <a:rPr lang="en-US" altLang="zh-CN" dirty="0" smtClean="0">
                <a:solidFill>
                  <a:srgbClr val="0000CC"/>
                </a:solidFill>
              </a:rPr>
              <a:t>int </a:t>
            </a:r>
            <a:r>
              <a:rPr lang="en-US" altLang="zh-CN" dirty="0" err="1" smtClean="0"/>
              <a:t>i</a:t>
            </a:r>
            <a:r>
              <a:rPr lang="en-US" altLang="zh-CN" dirty="0" smtClean="0"/>
              <a:t>=0;i&lt;30;i++){</a:t>
            </a:r>
          </a:p>
          <a:p>
            <a:pPr>
              <a:buNone/>
            </a:pPr>
            <a:r>
              <a:rPr lang="en-US" altLang="zh-CN" dirty="0" smtClean="0"/>
              <a:t>			</a:t>
            </a:r>
            <a:r>
              <a:rPr lang="en-US" altLang="zh-CN" dirty="0" err="1" smtClean="0"/>
              <a:t>cs</a:t>
            </a:r>
            <a:r>
              <a:rPr lang="en-US" altLang="zh-CN" dirty="0" smtClean="0"/>
              <a:t>[</a:t>
            </a:r>
            <a:r>
              <a:rPr lang="en-US" altLang="zh-CN" dirty="0" err="1" smtClean="0"/>
              <a:t>i</a:t>
            </a:r>
            <a:r>
              <a:rPr lang="en-US" altLang="zh-CN" dirty="0" smtClean="0"/>
              <a:t>].</a:t>
            </a:r>
            <a:r>
              <a:rPr lang="en-US" altLang="zh-CN" dirty="0" err="1" smtClean="0"/>
              <a:t>coursename</a:t>
            </a:r>
            <a:r>
              <a:rPr lang="en-US" altLang="zh-CN" dirty="0" smtClean="0"/>
              <a:t>=</a:t>
            </a:r>
            <a:r>
              <a:rPr lang="en-US" altLang="zh-CN" dirty="0" err="1" smtClean="0"/>
              <a:t>Std.cs</a:t>
            </a:r>
            <a:r>
              <a:rPr lang="en-US" altLang="zh-CN" dirty="0" smtClean="0"/>
              <a:t>[</a:t>
            </a:r>
            <a:r>
              <a:rPr lang="en-US" altLang="zh-CN" dirty="0" err="1" smtClean="0"/>
              <a:t>i</a:t>
            </a:r>
            <a:r>
              <a:rPr lang="en-US" altLang="zh-CN" dirty="0" smtClean="0"/>
              <a:t>].</a:t>
            </a:r>
            <a:r>
              <a:rPr lang="en-US" altLang="zh-CN" dirty="0" err="1" smtClean="0"/>
              <a:t>coursename</a:t>
            </a:r>
            <a:r>
              <a:rPr lang="en-US" altLang="zh-CN" dirty="0" smtClean="0"/>
              <a:t>;</a:t>
            </a:r>
          </a:p>
          <a:p>
            <a:pPr>
              <a:buNone/>
            </a:pPr>
            <a:r>
              <a:rPr lang="en-US" altLang="zh-CN" dirty="0" smtClean="0"/>
              <a:t>			</a:t>
            </a:r>
            <a:r>
              <a:rPr lang="en-US" altLang="zh-CN" dirty="0" err="1" smtClean="0"/>
              <a:t>cs</a:t>
            </a:r>
            <a:r>
              <a:rPr lang="en-US" altLang="zh-CN" dirty="0" smtClean="0"/>
              <a:t>[</a:t>
            </a:r>
            <a:r>
              <a:rPr lang="en-US" altLang="zh-CN" dirty="0" err="1" smtClean="0"/>
              <a:t>i</a:t>
            </a:r>
            <a:r>
              <a:rPr lang="en-US" altLang="zh-CN" dirty="0" smtClean="0"/>
              <a:t>].grade=</a:t>
            </a:r>
            <a:r>
              <a:rPr lang="en-US" altLang="zh-CN" dirty="0" err="1" smtClean="0"/>
              <a:t>Std.cs</a:t>
            </a:r>
            <a:r>
              <a:rPr lang="en-US" altLang="zh-CN" dirty="0" smtClean="0"/>
              <a:t>[</a:t>
            </a:r>
            <a:r>
              <a:rPr lang="en-US" altLang="zh-CN" dirty="0" err="1" smtClean="0"/>
              <a:t>i</a:t>
            </a:r>
            <a:r>
              <a:rPr lang="en-US" altLang="zh-CN" dirty="0" smtClean="0"/>
              <a:t>].grade;}</a:t>
            </a:r>
          </a:p>
          <a:p>
            <a:pPr>
              <a:buNone/>
            </a:pPr>
            <a:r>
              <a:rPr lang="en-US" altLang="zh-CN" dirty="0" smtClean="0"/>
              <a:t>	return *</a:t>
            </a:r>
            <a:r>
              <a:rPr lang="en-US" altLang="zh-CN" dirty="0" smtClean="0">
                <a:solidFill>
                  <a:srgbClr val="0000CC"/>
                </a:solidFill>
              </a:rPr>
              <a:t>this</a:t>
            </a:r>
            <a:r>
              <a:rPr lang="en-US" altLang="zh-CN" dirty="0" smtClean="0"/>
              <a:t>;}</a:t>
            </a:r>
            <a:endParaRPr lang="zh-CN" altLang="en-US" dirty="0"/>
          </a:p>
        </p:txBody>
      </p:sp>
    </p:spTree>
    <p:extLst>
      <p:ext uri="{BB962C8B-B14F-4D97-AF65-F5344CB8AC3E}">
        <p14:creationId xmlns:p14="http://schemas.microsoft.com/office/powerpoint/2010/main" val="1143804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en-US" altLang="zh-CN" dirty="0"/>
              <a:t>.</a:t>
            </a:r>
            <a:r>
              <a:rPr lang="en-US" altLang="zh-CN" dirty="0" smtClean="0"/>
              <a:t>1</a:t>
            </a:r>
            <a:r>
              <a:rPr lang="zh-CN" altLang="en-US" dirty="0" smtClean="0"/>
              <a:t> 类</a:t>
            </a:r>
            <a:r>
              <a:rPr lang="zh-CN" altLang="en-US" dirty="0" smtClean="0"/>
              <a:t>的派生与继承</a:t>
            </a:r>
            <a:endParaRPr lang="zh-CN" altLang="en-US" dirty="0"/>
          </a:p>
        </p:txBody>
      </p:sp>
      <p:graphicFrame>
        <p:nvGraphicFramePr>
          <p:cNvPr id="4" name="内容占位符 3"/>
          <p:cNvGraphicFramePr>
            <a:graphicFrameLocks noGrp="1"/>
          </p:cNvGraphicFramePr>
          <p:nvPr>
            <p:ph idx="1"/>
          </p:nvPr>
        </p:nvGraphicFramePr>
        <p:xfrm>
          <a:off x="982133" y="1676400"/>
          <a:ext cx="7704667"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85769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smtClean="0">
                <a:solidFill>
                  <a:srgbClr val="660066"/>
                </a:solidFill>
              </a:rPr>
              <a:t>9.2.3</a:t>
            </a:r>
            <a:r>
              <a:rPr kumimoji="1" lang="zh-CN" altLang="en-US" sz="3600" dirty="0" smtClean="0">
                <a:solidFill>
                  <a:srgbClr val="660066"/>
                </a:solidFill>
              </a:rPr>
              <a:t> 派</a:t>
            </a:r>
            <a:r>
              <a:rPr kumimoji="1" lang="zh-CN" altLang="en-US" sz="3600" dirty="0" smtClean="0">
                <a:solidFill>
                  <a:srgbClr val="660066"/>
                </a:solidFill>
              </a:rPr>
              <a:t>生类应用讨论：</a:t>
            </a:r>
            <a:r>
              <a:rPr kumimoji="1" lang="zh-CN" altLang="en-US" sz="3600" dirty="0" smtClean="0">
                <a:solidFill>
                  <a:srgbClr val="006600"/>
                </a:solidFill>
              </a:rPr>
              <a:t>继承与聚合</a:t>
            </a:r>
            <a:endParaRPr lang="zh-CN" altLang="en-US" sz="3600" dirty="0"/>
          </a:p>
        </p:txBody>
      </p:sp>
      <p:sp>
        <p:nvSpPr>
          <p:cNvPr id="3" name="内容占位符 2"/>
          <p:cNvSpPr>
            <a:spLocks noGrp="1"/>
          </p:cNvSpPr>
          <p:nvPr>
            <p:ph idx="1"/>
          </p:nvPr>
        </p:nvSpPr>
        <p:spPr/>
        <p:txBody>
          <a:bodyPr>
            <a:normAutofit/>
          </a:bodyPr>
          <a:lstStyle/>
          <a:p>
            <a:r>
              <a:rPr kumimoji="1" lang="zh-CN" altLang="en-US" dirty="0" smtClean="0"/>
              <a:t>继承使派生类可以利用基类的成员，如果基类的对象作为一个新类的对象成员，也可以取得类似的效果。派生类采用继承方法，成员对象是聚合的概念。</a:t>
            </a:r>
            <a:endParaRPr kumimoji="1" lang="en-US" altLang="zh-CN" dirty="0" smtClean="0"/>
          </a:p>
          <a:p>
            <a:r>
              <a:rPr kumimoji="1" lang="zh-CN" altLang="en-US" dirty="0" smtClean="0"/>
              <a:t>基类在派生类中只能继承一个（间接基类不在讨论之中）不能同时安排两个，否则成员名即使使用域分辨符也会发生冲突。</a:t>
            </a:r>
          </a:p>
        </p:txBody>
      </p:sp>
    </p:spTree>
    <p:extLst>
      <p:ext uri="{BB962C8B-B14F-4D97-AF65-F5344CB8AC3E}">
        <p14:creationId xmlns:p14="http://schemas.microsoft.com/office/powerpoint/2010/main" val="179440969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rgbClr val="660066"/>
                </a:solidFill>
              </a:rPr>
              <a:t>派生类应用讨论：</a:t>
            </a:r>
            <a:r>
              <a:rPr kumimoji="1" lang="zh-CN" altLang="en-US" dirty="0" smtClean="0">
                <a:solidFill>
                  <a:srgbClr val="006600"/>
                </a:solidFill>
              </a:rPr>
              <a:t>继承与聚合</a:t>
            </a:r>
            <a:endParaRPr lang="zh-CN" altLang="en-US" dirty="0"/>
          </a:p>
        </p:txBody>
      </p:sp>
      <p:sp>
        <p:nvSpPr>
          <p:cNvPr id="3" name="内容占位符 2"/>
          <p:cNvSpPr>
            <a:spLocks noGrp="1"/>
          </p:cNvSpPr>
          <p:nvPr>
            <p:ph idx="1"/>
          </p:nvPr>
        </p:nvSpPr>
        <p:spPr/>
        <p:txBody>
          <a:bodyPr/>
          <a:lstStyle/>
          <a:p>
            <a:r>
              <a:rPr kumimoji="1" lang="zh-CN" altLang="en-US" dirty="0" smtClean="0"/>
              <a:t>成员对象体现了封装更深层次的含义。</a:t>
            </a:r>
            <a:endParaRPr kumimoji="1" lang="en-US" altLang="zh-CN" dirty="0" smtClean="0"/>
          </a:p>
          <a:p>
            <a:r>
              <a:rPr kumimoji="1" lang="zh-CN" altLang="en-US" dirty="0" smtClean="0">
                <a:solidFill>
                  <a:srgbClr val="0000CC"/>
                </a:solidFill>
              </a:rPr>
              <a:t>在派生类和它的基类中是不应该有内存的动态分配的，动态分配的部分应该封装在成员对象中，在该成员对象的析构函数中释放内存，在该成员对象中提供深复制</a:t>
            </a:r>
            <a:r>
              <a:rPr kumimoji="1" lang="zh-CN" altLang="en-US" dirty="0" smtClean="0"/>
              <a:t>。</a:t>
            </a:r>
            <a:endParaRPr kumimoji="1" lang="en-US" altLang="zh-CN" dirty="0" smtClean="0"/>
          </a:p>
          <a:p>
            <a:r>
              <a:rPr kumimoji="1" lang="zh-CN" altLang="en-US" dirty="0" smtClean="0"/>
              <a:t>类</a:t>
            </a:r>
            <a:r>
              <a:rPr kumimoji="1" lang="en-US" altLang="zh-CN" dirty="0" smtClean="0"/>
              <a:t>string</a:t>
            </a:r>
            <a:r>
              <a:rPr kumimoji="1" lang="zh-CN" altLang="en-US" dirty="0" smtClean="0"/>
              <a:t>就是如此。它的内部就是一个</a:t>
            </a:r>
            <a:r>
              <a:rPr kumimoji="1" lang="zh-CN" altLang="en-US" dirty="0" smtClean="0">
                <a:solidFill>
                  <a:srgbClr val="FF0000"/>
                </a:solidFill>
              </a:rPr>
              <a:t>完备的小系统</a:t>
            </a:r>
            <a:r>
              <a:rPr kumimoji="1" lang="zh-CN" altLang="en-US" dirty="0" smtClean="0"/>
              <a:t>。这样程序员就可以放心地使用它，而不需要为它做任何事情。  </a:t>
            </a:r>
            <a:endParaRPr lang="zh-CN" altLang="en-US" dirty="0"/>
          </a:p>
        </p:txBody>
      </p:sp>
    </p:spTree>
    <p:extLst>
      <p:ext uri="{BB962C8B-B14F-4D97-AF65-F5344CB8AC3E}">
        <p14:creationId xmlns:p14="http://schemas.microsoft.com/office/powerpoint/2010/main" val="1530905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例子：继承与聚合</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类的</a:t>
            </a:r>
            <a:r>
              <a:rPr lang="en-US" altLang="zh-CN" dirty="0" smtClean="0"/>
              <a:t>A,B</a:t>
            </a:r>
            <a:r>
              <a:rPr lang="zh-CN" altLang="en-US" dirty="0" smtClean="0"/>
              <a:t>定义如前</a:t>
            </a:r>
            <a:endParaRPr lang="en-US" altLang="zh-CN" dirty="0" smtClean="0"/>
          </a:p>
          <a:p>
            <a:r>
              <a:rPr lang="en-US" altLang="zh-CN" dirty="0" smtClean="0"/>
              <a:t>class C</a:t>
            </a:r>
          </a:p>
          <a:p>
            <a:pPr>
              <a:buNone/>
            </a:pPr>
            <a:r>
              <a:rPr lang="en-US" altLang="zh-CN" dirty="0" smtClean="0"/>
              <a:t>	{</a:t>
            </a:r>
          </a:p>
          <a:p>
            <a:pPr>
              <a:buNone/>
            </a:pPr>
            <a:r>
              <a:rPr lang="en-US" altLang="zh-CN" dirty="0" smtClean="0"/>
              <a:t>		public:</a:t>
            </a:r>
          </a:p>
          <a:p>
            <a:pPr>
              <a:buNone/>
            </a:pPr>
            <a:r>
              <a:rPr lang="en-US" altLang="zh-CN" dirty="0" smtClean="0"/>
              <a:t>			A a1;</a:t>
            </a:r>
          </a:p>
          <a:p>
            <a:pPr>
              <a:buNone/>
            </a:pPr>
            <a:r>
              <a:rPr lang="en-US" altLang="zh-CN" dirty="0" smtClean="0"/>
              <a:t>		C(int x):a1(x){}</a:t>
            </a:r>
          </a:p>
          <a:p>
            <a:pPr>
              <a:buNone/>
            </a:pPr>
            <a:r>
              <a:rPr lang="en-US" altLang="zh-CN" dirty="0" smtClean="0"/>
              <a:t>	};</a:t>
            </a:r>
            <a:endParaRPr lang="zh-CN" altLang="en-US" dirty="0"/>
          </a:p>
        </p:txBody>
      </p:sp>
    </p:spTree>
    <p:extLst>
      <p:ext uri="{BB962C8B-B14F-4D97-AF65-F5344CB8AC3E}">
        <p14:creationId xmlns:p14="http://schemas.microsoft.com/office/powerpoint/2010/main" val="93306305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例子：继承与聚合</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int main()</a:t>
            </a:r>
          </a:p>
          <a:p>
            <a:pPr>
              <a:buNone/>
            </a:pPr>
            <a:r>
              <a:rPr lang="en-US" altLang="zh-CN" dirty="0" smtClean="0"/>
              <a:t>	{ //</a:t>
            </a:r>
            <a:r>
              <a:rPr lang="zh-CN" altLang="en-US" dirty="0" smtClean="0"/>
              <a:t>体会下面两种用法的区别</a:t>
            </a:r>
            <a:endParaRPr lang="en-US" altLang="zh-CN" dirty="0" smtClean="0"/>
          </a:p>
          <a:p>
            <a:pPr>
              <a:buNone/>
            </a:pPr>
            <a:r>
              <a:rPr lang="en-US" altLang="zh-CN" dirty="0" smtClean="0"/>
              <a:t>		B </a:t>
            </a:r>
            <a:r>
              <a:rPr lang="en-US" altLang="zh-CN" dirty="0" err="1" smtClean="0"/>
              <a:t>b</a:t>
            </a:r>
            <a:r>
              <a:rPr lang="en-US" altLang="zh-CN" dirty="0" smtClean="0"/>
              <a:t>(3,4);</a:t>
            </a:r>
          </a:p>
          <a:p>
            <a:pPr>
              <a:buNone/>
            </a:pPr>
            <a:r>
              <a:rPr lang="en-US" altLang="zh-CN" dirty="0" smtClean="0"/>
              <a:t>		</a:t>
            </a:r>
            <a:r>
              <a:rPr lang="en-US" altLang="zh-CN" dirty="0" err="1" smtClean="0"/>
              <a:t>cout</a:t>
            </a:r>
            <a:r>
              <a:rPr lang="en-US" altLang="zh-CN" dirty="0" smtClean="0"/>
              <a:t>&lt;&lt;</a:t>
            </a:r>
            <a:r>
              <a:rPr lang="en-US" altLang="zh-CN" dirty="0" err="1" smtClean="0"/>
              <a:t>b.a</a:t>
            </a:r>
            <a:r>
              <a:rPr lang="en-US" altLang="zh-CN" dirty="0" smtClean="0"/>
              <a:t>&lt;&lt;</a:t>
            </a:r>
            <a:r>
              <a:rPr lang="en-US" altLang="zh-CN" dirty="0" err="1" smtClean="0"/>
              <a:t>endl</a:t>
            </a:r>
            <a:r>
              <a:rPr lang="en-US" altLang="zh-CN" dirty="0" smtClean="0"/>
              <a:t>;</a:t>
            </a:r>
          </a:p>
          <a:p>
            <a:pPr>
              <a:buNone/>
            </a:pPr>
            <a:r>
              <a:rPr lang="en-US" altLang="zh-CN" dirty="0" smtClean="0"/>
              <a:t>		C </a:t>
            </a:r>
            <a:r>
              <a:rPr lang="en-US" altLang="zh-CN" dirty="0" err="1" smtClean="0"/>
              <a:t>c</a:t>
            </a:r>
            <a:r>
              <a:rPr lang="en-US" altLang="zh-CN" dirty="0" smtClean="0"/>
              <a:t>(3);</a:t>
            </a:r>
          </a:p>
          <a:p>
            <a:pPr>
              <a:buNone/>
            </a:pPr>
            <a:r>
              <a:rPr lang="en-US" altLang="zh-CN" dirty="0" smtClean="0"/>
              <a:t>		</a:t>
            </a:r>
            <a:r>
              <a:rPr lang="en-US" altLang="zh-CN" dirty="0" err="1" smtClean="0"/>
              <a:t>cout</a:t>
            </a:r>
            <a:r>
              <a:rPr lang="en-US" altLang="zh-CN" dirty="0" smtClean="0"/>
              <a:t>&lt;&lt;c.a1.a&lt;&lt;</a:t>
            </a:r>
            <a:r>
              <a:rPr lang="en-US" altLang="zh-CN" dirty="0" err="1" smtClean="0"/>
              <a:t>endl</a:t>
            </a:r>
            <a:r>
              <a:rPr lang="en-US" altLang="zh-CN" dirty="0" smtClean="0"/>
              <a:t>;</a:t>
            </a:r>
          </a:p>
          <a:p>
            <a:pPr>
              <a:buNone/>
            </a:pPr>
            <a:r>
              <a:rPr lang="en-US" altLang="zh-CN" dirty="0" smtClean="0"/>
              <a:t>		return 0; }</a:t>
            </a:r>
            <a:endParaRPr lang="zh-CN" altLang="en-US" dirty="0"/>
          </a:p>
        </p:txBody>
      </p:sp>
    </p:spTree>
    <p:extLst>
      <p:ext uri="{BB962C8B-B14F-4D97-AF65-F5344CB8AC3E}">
        <p14:creationId xmlns:p14="http://schemas.microsoft.com/office/powerpoint/2010/main" val="106509095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smtClean="0">
                <a:solidFill>
                  <a:srgbClr val="660066"/>
                </a:solidFill>
              </a:rPr>
              <a:t>9.2.4</a:t>
            </a:r>
            <a:r>
              <a:rPr kumimoji="1" lang="zh-CN" altLang="en-US" sz="3600" dirty="0" smtClean="0">
                <a:solidFill>
                  <a:srgbClr val="660066"/>
                </a:solidFill>
              </a:rPr>
              <a:t> 派</a:t>
            </a:r>
            <a:r>
              <a:rPr kumimoji="1" lang="zh-CN" altLang="en-US" sz="3600" dirty="0" smtClean="0">
                <a:solidFill>
                  <a:srgbClr val="660066"/>
                </a:solidFill>
              </a:rPr>
              <a:t>生类应用讨论：派生与模板</a:t>
            </a:r>
            <a:endParaRPr lang="zh-CN" altLang="en-US" sz="3600" dirty="0"/>
          </a:p>
        </p:txBody>
      </p:sp>
      <p:sp>
        <p:nvSpPr>
          <p:cNvPr id="3" name="内容占位符 2"/>
          <p:cNvSpPr>
            <a:spLocks noGrp="1"/>
          </p:cNvSpPr>
          <p:nvPr>
            <p:ph idx="1"/>
          </p:nvPr>
        </p:nvSpPr>
        <p:spPr/>
        <p:txBody>
          <a:bodyPr/>
          <a:lstStyle/>
          <a:p>
            <a:r>
              <a:rPr kumimoji="1" lang="zh-CN" altLang="en-US" dirty="0" smtClean="0"/>
              <a:t>为了运行的效率，类模板是相互独立的，即独立设计，没有使用继承的思想。通用性是模板库的主要设计出发点。</a:t>
            </a:r>
            <a:endParaRPr kumimoji="1" lang="en-US" altLang="zh-CN" dirty="0" smtClean="0"/>
          </a:p>
          <a:p>
            <a:r>
              <a:rPr kumimoji="1" lang="zh-CN" altLang="en-US" dirty="0" smtClean="0"/>
              <a:t>派生类的目标之一也是代码的复用和程序的通用性，优点是可以由简到繁，逐步深入，程序编制过程中可以充分利用前面的工作。</a:t>
            </a:r>
            <a:endParaRPr kumimoji="1" lang="en-US" altLang="zh-CN" dirty="0" smtClean="0"/>
          </a:p>
          <a:p>
            <a:r>
              <a:rPr kumimoji="1" lang="zh-CN" altLang="en-US" dirty="0" smtClean="0">
                <a:solidFill>
                  <a:srgbClr val="0000CC"/>
                </a:solidFill>
              </a:rPr>
              <a:t>模板追求的是运行效率，而派生追求的是编程的效率。</a:t>
            </a:r>
            <a:r>
              <a:rPr kumimoji="1" lang="zh-CN" altLang="en-US" dirty="0" smtClean="0">
                <a:solidFill>
                  <a:schemeClr val="folHlink"/>
                </a:solidFill>
                <a:latin typeface="宋体" pitchFamily="2" charset="-122"/>
                <a:ea typeface="宋体" pitchFamily="2" charset="-122"/>
              </a:rPr>
              <a:t>  </a:t>
            </a:r>
            <a:endParaRPr kumimoji="1" lang="en-US" altLang="zh-CN" dirty="0" smtClean="0"/>
          </a:p>
          <a:p>
            <a:endParaRPr lang="zh-CN" altLang="en-US" dirty="0"/>
          </a:p>
        </p:txBody>
      </p:sp>
    </p:spTree>
    <p:extLst>
      <p:ext uri="{BB962C8B-B14F-4D97-AF65-F5344CB8AC3E}">
        <p14:creationId xmlns:p14="http://schemas.microsoft.com/office/powerpoint/2010/main" val="474177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派生与继承习题</a:t>
            </a:r>
            <a:endParaRPr lang="zh-CN" altLang="en-US" dirty="0"/>
          </a:p>
        </p:txBody>
      </p:sp>
      <p:sp>
        <p:nvSpPr>
          <p:cNvPr id="3" name="内容占位符 2"/>
          <p:cNvSpPr>
            <a:spLocks noGrp="1"/>
          </p:cNvSpPr>
          <p:nvPr>
            <p:ph idx="1"/>
          </p:nvPr>
        </p:nvSpPr>
        <p:spPr/>
        <p:txBody>
          <a:bodyPr/>
          <a:lstStyle/>
          <a:p>
            <a:r>
              <a:rPr lang="zh-CN" altLang="zh-CN" dirty="0" smtClean="0"/>
              <a:t>下列对派生类的描述中，（</a:t>
            </a:r>
            <a:r>
              <a:rPr lang="en-US" altLang="zh-CN" dirty="0" smtClean="0"/>
              <a:t>     </a:t>
            </a:r>
            <a:r>
              <a:rPr lang="zh-CN" altLang="zh-CN" dirty="0" smtClean="0"/>
              <a:t>）是错误的。</a:t>
            </a:r>
          </a:p>
          <a:p>
            <a:pPr lvl="0">
              <a:buNone/>
            </a:pPr>
            <a:r>
              <a:rPr lang="en-US" altLang="zh-CN" dirty="0" smtClean="0"/>
              <a:t>	A</a:t>
            </a:r>
            <a:r>
              <a:rPr lang="zh-CN" altLang="zh-CN" dirty="0" smtClean="0"/>
              <a:t>．</a:t>
            </a:r>
            <a:r>
              <a:rPr lang="en-US" altLang="zh-CN" dirty="0" smtClean="0"/>
              <a:t>  </a:t>
            </a:r>
            <a:r>
              <a:rPr lang="zh-CN" altLang="zh-CN" dirty="0" smtClean="0"/>
              <a:t>一个派生类可以作为另一个派生类的基类</a:t>
            </a:r>
          </a:p>
          <a:p>
            <a:pPr lvl="0">
              <a:buNone/>
            </a:pPr>
            <a:r>
              <a:rPr lang="en-US" altLang="zh-CN" dirty="0" smtClean="0"/>
              <a:t>	B</a:t>
            </a:r>
            <a:r>
              <a:rPr lang="zh-CN" altLang="zh-CN" dirty="0" smtClean="0"/>
              <a:t>．</a:t>
            </a:r>
            <a:r>
              <a:rPr lang="en-US" altLang="zh-CN" dirty="0" smtClean="0"/>
              <a:t>  </a:t>
            </a:r>
            <a:r>
              <a:rPr lang="zh-CN" altLang="zh-CN" dirty="0" smtClean="0"/>
              <a:t>派生类至少有一个基类</a:t>
            </a:r>
          </a:p>
          <a:p>
            <a:pPr lvl="0">
              <a:buNone/>
            </a:pPr>
            <a:r>
              <a:rPr lang="en-US" altLang="zh-CN" dirty="0" smtClean="0"/>
              <a:t>	C</a:t>
            </a:r>
            <a:r>
              <a:rPr lang="zh-CN" altLang="zh-CN" dirty="0" smtClean="0"/>
              <a:t>．</a:t>
            </a:r>
            <a:r>
              <a:rPr lang="en-US" altLang="zh-CN" dirty="0" smtClean="0"/>
              <a:t>  </a:t>
            </a:r>
            <a:r>
              <a:rPr lang="zh-CN" altLang="zh-CN" dirty="0" smtClean="0"/>
              <a:t>派生类的成员除了它自己的成员外，还包含了它的基类成员</a:t>
            </a:r>
          </a:p>
          <a:p>
            <a:pPr lvl="0">
              <a:buNone/>
            </a:pPr>
            <a:r>
              <a:rPr lang="en-US" altLang="zh-CN" dirty="0" smtClean="0"/>
              <a:t>	D</a:t>
            </a:r>
            <a:r>
              <a:rPr lang="zh-CN" altLang="zh-CN" dirty="0" smtClean="0"/>
              <a:t>． 派生类中继承的基类成员的访问权限到派生类保持不变</a:t>
            </a:r>
          </a:p>
          <a:p>
            <a:endParaRPr lang="zh-CN" altLang="en-US" dirty="0"/>
          </a:p>
        </p:txBody>
      </p:sp>
    </p:spTree>
    <p:extLst>
      <p:ext uri="{BB962C8B-B14F-4D97-AF65-F5344CB8AC3E}">
        <p14:creationId xmlns:p14="http://schemas.microsoft.com/office/powerpoint/2010/main" val="19578152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派生与继承习题</a:t>
            </a:r>
            <a:endParaRPr lang="zh-CN" altLang="en-US" dirty="0"/>
          </a:p>
        </p:txBody>
      </p:sp>
      <p:sp>
        <p:nvSpPr>
          <p:cNvPr id="3" name="内容占位符 2"/>
          <p:cNvSpPr>
            <a:spLocks noGrp="1"/>
          </p:cNvSpPr>
          <p:nvPr>
            <p:ph idx="1"/>
          </p:nvPr>
        </p:nvSpPr>
        <p:spPr/>
        <p:txBody>
          <a:bodyPr/>
          <a:lstStyle/>
          <a:p>
            <a:r>
              <a:rPr lang="zh-CN" altLang="zh-CN" dirty="0" smtClean="0"/>
              <a:t>派生类的对象对它的哪一类基类成员是可以访问的？（</a:t>
            </a:r>
            <a:r>
              <a:rPr lang="en-US" altLang="zh-CN" dirty="0" smtClean="0"/>
              <a:t>     </a:t>
            </a:r>
            <a:r>
              <a:rPr lang="zh-CN" altLang="zh-CN" dirty="0" smtClean="0"/>
              <a:t>）</a:t>
            </a:r>
            <a:endParaRPr lang="en-US" altLang="zh-CN" dirty="0" smtClean="0"/>
          </a:p>
          <a:p>
            <a:pPr>
              <a:buNone/>
            </a:pPr>
            <a:r>
              <a:rPr lang="en-US" altLang="zh-CN" dirty="0" smtClean="0"/>
              <a:t>	A</a:t>
            </a:r>
            <a:r>
              <a:rPr lang="zh-CN" altLang="en-US" dirty="0" smtClean="0"/>
              <a:t>．公有继承的基类的公有成员</a:t>
            </a:r>
          </a:p>
          <a:p>
            <a:pPr>
              <a:buNone/>
            </a:pPr>
            <a:r>
              <a:rPr lang="zh-CN" altLang="en-US" dirty="0" smtClean="0"/>
              <a:t>  	</a:t>
            </a:r>
            <a:r>
              <a:rPr lang="en-US" altLang="zh-CN" dirty="0" smtClean="0"/>
              <a:t>B</a:t>
            </a:r>
            <a:r>
              <a:rPr lang="zh-CN" altLang="en-US" dirty="0" smtClean="0"/>
              <a:t> ．公有继承的基类的保护成员</a:t>
            </a:r>
          </a:p>
          <a:p>
            <a:pPr>
              <a:buNone/>
            </a:pPr>
            <a:r>
              <a:rPr lang="zh-CN" altLang="en-US" dirty="0" smtClean="0"/>
              <a:t>	</a:t>
            </a:r>
            <a:r>
              <a:rPr lang="en-US" altLang="zh-CN" dirty="0" smtClean="0"/>
              <a:t>C</a:t>
            </a:r>
            <a:r>
              <a:rPr lang="zh-CN" altLang="en-US" dirty="0" smtClean="0"/>
              <a:t> ．公有继承的基类的私有成员 </a:t>
            </a:r>
          </a:p>
          <a:p>
            <a:pPr>
              <a:buNone/>
            </a:pPr>
            <a:r>
              <a:rPr lang="zh-CN" altLang="en-US" dirty="0" smtClean="0"/>
              <a:t>   </a:t>
            </a:r>
            <a:r>
              <a:rPr lang="en-US" altLang="zh-CN" dirty="0" smtClean="0"/>
              <a:t>D</a:t>
            </a:r>
            <a:r>
              <a:rPr lang="zh-CN" altLang="en-US" dirty="0" smtClean="0"/>
              <a:t> ．保护继承的基类的公有成员</a:t>
            </a:r>
          </a:p>
          <a:p>
            <a:pPr>
              <a:buNone/>
            </a:pPr>
            <a:endParaRPr lang="zh-CN" altLang="en-US" dirty="0"/>
          </a:p>
        </p:txBody>
      </p:sp>
    </p:spTree>
    <p:extLst>
      <p:ext uri="{BB962C8B-B14F-4D97-AF65-F5344CB8AC3E}">
        <p14:creationId xmlns:p14="http://schemas.microsoft.com/office/powerpoint/2010/main" val="55521069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派生与继承习题</a:t>
            </a:r>
            <a:endParaRPr lang="zh-CN" altLang="en-US" dirty="0"/>
          </a:p>
        </p:txBody>
      </p:sp>
      <p:sp>
        <p:nvSpPr>
          <p:cNvPr id="3" name="内容占位符 2"/>
          <p:cNvSpPr>
            <a:spLocks noGrp="1"/>
          </p:cNvSpPr>
          <p:nvPr>
            <p:ph idx="1"/>
          </p:nvPr>
        </p:nvSpPr>
        <p:spPr/>
        <p:txBody>
          <a:bodyPr>
            <a:normAutofit/>
          </a:bodyPr>
          <a:lstStyle/>
          <a:p>
            <a:r>
              <a:rPr lang="zh-CN" altLang="zh-CN" dirty="0" smtClean="0"/>
              <a:t>设有以下类的定义：</a:t>
            </a:r>
          </a:p>
          <a:p>
            <a:pPr>
              <a:buNone/>
            </a:pPr>
            <a:r>
              <a:rPr lang="en-US" altLang="zh-CN" dirty="0" smtClean="0"/>
              <a:t>  class A{  int  A1; protected:  int A2; public:   int A3; };</a:t>
            </a:r>
          </a:p>
          <a:p>
            <a:pPr>
              <a:buNone/>
            </a:pPr>
            <a:r>
              <a:rPr lang="en-US" altLang="zh-CN" dirty="0" smtClean="0"/>
              <a:t> class B:public A{  int  B1; protected:  int B2; public:   int B3; };</a:t>
            </a:r>
          </a:p>
          <a:p>
            <a:pPr>
              <a:buNone/>
            </a:pPr>
            <a:r>
              <a:rPr lang="en-US" altLang="zh-CN" dirty="0" smtClean="0"/>
              <a:t> class C:private B{  int  C1; protected:  int C2; public:   int C3; };</a:t>
            </a:r>
          </a:p>
          <a:p>
            <a:pPr>
              <a:buNone/>
            </a:pPr>
            <a:r>
              <a:rPr lang="zh-CN" altLang="en-US" dirty="0" smtClean="0"/>
              <a:t>请说明类</a:t>
            </a:r>
            <a:r>
              <a:rPr lang="en-US" altLang="zh-CN" dirty="0" smtClean="0"/>
              <a:t>C</a:t>
            </a:r>
            <a:r>
              <a:rPr lang="zh-CN" altLang="en-US" dirty="0" smtClean="0"/>
              <a:t>当中可以直接访问的成员其访问权限。</a:t>
            </a:r>
          </a:p>
          <a:p>
            <a:pPr>
              <a:buNone/>
            </a:pPr>
            <a:endParaRPr lang="zh-CN" altLang="en-US" dirty="0"/>
          </a:p>
        </p:txBody>
      </p:sp>
    </p:spTree>
    <p:extLst>
      <p:ext uri="{BB962C8B-B14F-4D97-AF65-F5344CB8AC3E}">
        <p14:creationId xmlns:p14="http://schemas.microsoft.com/office/powerpoint/2010/main" val="60977187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多态性</a:t>
            </a:r>
            <a:r>
              <a:rPr lang="zh-CN" altLang="en-US" dirty="0" smtClean="0"/>
              <a:t>与虚函数</a:t>
            </a:r>
            <a:endParaRPr lang="zh-CN" altLang="en-US" dirty="0"/>
          </a:p>
        </p:txBody>
      </p:sp>
      <p:sp>
        <p:nvSpPr>
          <p:cNvPr id="3" name="内容占位符 2"/>
          <p:cNvSpPr>
            <a:spLocks noGrp="1"/>
          </p:cNvSpPr>
          <p:nvPr>
            <p:ph idx="1"/>
          </p:nvPr>
        </p:nvSpPr>
        <p:spPr/>
        <p:txBody>
          <a:bodyPr>
            <a:normAutofit/>
          </a:bodyPr>
          <a:lstStyle/>
          <a:p>
            <a:r>
              <a:rPr lang="zh-CN" altLang="en-US" dirty="0" smtClean="0"/>
              <a:t>多态性是面向对象程序设计的关键技术之一。若程序设计语言不支持多态性，不能称为面向对象的语言。</a:t>
            </a:r>
            <a:endParaRPr lang="en-US" altLang="zh-CN" dirty="0" smtClean="0"/>
          </a:p>
          <a:p>
            <a:r>
              <a:rPr lang="zh-CN" altLang="en-US" dirty="0" smtClean="0"/>
              <a:t>利用多态性技术，可以达到调用同一个函数名的函数，却实现完全不同的功能。</a:t>
            </a:r>
            <a:endParaRPr lang="en-US" altLang="zh-CN" dirty="0" smtClean="0"/>
          </a:p>
          <a:p>
            <a:r>
              <a:rPr lang="zh-CN" altLang="en-US" dirty="0" smtClean="0"/>
              <a:t>函数与运算符的重载是静态的多态性。</a:t>
            </a:r>
            <a:endParaRPr lang="en-US" altLang="zh-CN" dirty="0" smtClean="0"/>
          </a:p>
          <a:p>
            <a:r>
              <a:rPr lang="zh-CN" altLang="en-US" dirty="0" smtClean="0"/>
              <a:t>虚函数和类的继承关系是实现动态多态性的必备因素。</a:t>
            </a:r>
          </a:p>
          <a:p>
            <a:pPr>
              <a:buNone/>
            </a:pPr>
            <a:endParaRPr lang="zh-CN" altLang="en-US" dirty="0"/>
          </a:p>
        </p:txBody>
      </p:sp>
    </p:spTree>
    <p:extLst>
      <p:ext uri="{BB962C8B-B14F-4D97-AF65-F5344CB8AC3E}">
        <p14:creationId xmlns:p14="http://schemas.microsoft.com/office/powerpoint/2010/main" val="23875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案例引入：学费问题</a:t>
            </a:r>
            <a:endParaRPr lang="zh-CN" altLang="en-US" dirty="0"/>
          </a:p>
        </p:txBody>
      </p:sp>
      <p:sp>
        <p:nvSpPr>
          <p:cNvPr id="3" name="内容占位符 2"/>
          <p:cNvSpPr>
            <a:spLocks noGrp="1"/>
          </p:cNvSpPr>
          <p:nvPr>
            <p:ph idx="1"/>
          </p:nvPr>
        </p:nvSpPr>
        <p:spPr/>
        <p:txBody>
          <a:bodyPr/>
          <a:lstStyle/>
          <a:p>
            <a:r>
              <a:rPr lang="zh-CN" altLang="en-US" dirty="0" smtClean="0"/>
              <a:t>１）定义学生类，并派生出中学生类、大学生类和研究生类。</a:t>
            </a:r>
            <a:endParaRPr lang="en-US" altLang="zh-CN" dirty="0" smtClean="0"/>
          </a:p>
          <a:p>
            <a:r>
              <a:rPr lang="zh-CN" altLang="en-US" dirty="0" smtClean="0"/>
              <a:t>２）每个类当中编写函数统计收费，其计算方法根据背景而不同。</a:t>
            </a:r>
            <a:endParaRPr lang="en-US" altLang="zh-CN" dirty="0" smtClean="0"/>
          </a:p>
          <a:p>
            <a:r>
              <a:rPr lang="zh-CN" altLang="en-US" dirty="0" smtClean="0"/>
              <a:t>３）设定有若干不同类别的学生，编写函数求出学费总和。</a:t>
            </a:r>
            <a:endParaRPr lang="en-US" altLang="zh-CN" dirty="0" smtClean="0"/>
          </a:p>
          <a:p>
            <a:pPr>
              <a:buNone/>
            </a:pPr>
            <a:endParaRPr lang="zh-CN" altLang="en-US" dirty="0"/>
          </a:p>
        </p:txBody>
      </p:sp>
    </p:spTree>
    <p:extLst>
      <p:ext uri="{BB962C8B-B14F-4D97-AF65-F5344CB8AC3E}">
        <p14:creationId xmlns:p14="http://schemas.microsoft.com/office/powerpoint/2010/main" val="1227142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当中类的层次概念</a:t>
            </a:r>
            <a:endParaRPr lang="zh-CN" altLang="en-US" dirty="0"/>
          </a:p>
        </p:txBody>
      </p:sp>
      <p:sp>
        <p:nvSpPr>
          <p:cNvPr id="3" name="内容占位符 2"/>
          <p:cNvSpPr>
            <a:spLocks noGrp="1"/>
          </p:cNvSpPr>
          <p:nvPr>
            <p:ph idx="1"/>
          </p:nvPr>
        </p:nvSpPr>
        <p:spPr/>
        <p:txBody>
          <a:bodyPr>
            <a:normAutofit/>
          </a:bodyPr>
          <a:lstStyle/>
          <a:p>
            <a:r>
              <a:rPr kumimoji="1" lang="en-US" altLang="zh-CN" dirty="0" smtClean="0"/>
              <a:t>C++</a:t>
            </a:r>
            <a:r>
              <a:rPr kumimoji="1" lang="zh-CN" altLang="en-US" dirty="0" smtClean="0"/>
              <a:t>通过</a:t>
            </a:r>
            <a:r>
              <a:rPr kumimoji="1" lang="zh-CN" altLang="en-US" dirty="0" smtClean="0">
                <a:solidFill>
                  <a:srgbClr val="FF0000"/>
                </a:solidFill>
              </a:rPr>
              <a:t>类派生</a:t>
            </a:r>
            <a:r>
              <a:rPr kumimoji="1" lang="zh-CN" altLang="en-US" dirty="0" smtClean="0"/>
              <a:t>（</a:t>
            </a:r>
            <a:r>
              <a:rPr kumimoji="1" lang="en-US" altLang="zh-CN" dirty="0" smtClean="0"/>
              <a:t>class derivation</a:t>
            </a:r>
            <a:r>
              <a:rPr kumimoji="1" lang="zh-CN" altLang="en-US" dirty="0" smtClean="0"/>
              <a:t>）的机制来支持继承。</a:t>
            </a:r>
            <a:endParaRPr kumimoji="1" lang="en-US" altLang="zh-CN" dirty="0" smtClean="0"/>
          </a:p>
          <a:p>
            <a:r>
              <a:rPr kumimoji="1" lang="zh-CN" altLang="en-US" dirty="0" smtClean="0"/>
              <a:t>被继承的类称为</a:t>
            </a:r>
            <a:r>
              <a:rPr kumimoji="1" lang="zh-CN" altLang="en-US" dirty="0" smtClean="0">
                <a:solidFill>
                  <a:srgbClr val="FF0000"/>
                </a:solidFill>
              </a:rPr>
              <a:t>基类</a:t>
            </a:r>
            <a:r>
              <a:rPr kumimoji="1" lang="zh-CN" altLang="en-US" dirty="0" smtClean="0"/>
              <a:t>（</a:t>
            </a:r>
            <a:r>
              <a:rPr kumimoji="1" lang="en-US" altLang="zh-CN" dirty="0" smtClean="0"/>
              <a:t>base class</a:t>
            </a:r>
            <a:r>
              <a:rPr kumimoji="1" lang="zh-CN" altLang="en-US" dirty="0" smtClean="0"/>
              <a:t>）或</a:t>
            </a:r>
            <a:r>
              <a:rPr kumimoji="1" lang="zh-CN" altLang="en-US" dirty="0" smtClean="0">
                <a:solidFill>
                  <a:srgbClr val="FF0000"/>
                </a:solidFill>
              </a:rPr>
              <a:t>超类</a:t>
            </a:r>
            <a:r>
              <a:rPr kumimoji="1" lang="zh-CN" altLang="en-US" dirty="0" smtClean="0"/>
              <a:t>（</a:t>
            </a:r>
            <a:r>
              <a:rPr kumimoji="1" lang="en-US" altLang="zh-CN" dirty="0" smtClean="0"/>
              <a:t>super</a:t>
            </a:r>
            <a:r>
              <a:rPr kumimoji="1" lang="zh-CN" altLang="en-US" dirty="0" smtClean="0"/>
              <a:t> </a:t>
            </a:r>
            <a:r>
              <a:rPr kumimoji="1" lang="en-US" altLang="zh-CN" dirty="0" smtClean="0"/>
              <a:t>class</a:t>
            </a:r>
            <a:r>
              <a:rPr kumimoji="1" lang="zh-CN" altLang="en-US" dirty="0" smtClean="0"/>
              <a:t>）或</a:t>
            </a:r>
            <a:r>
              <a:rPr kumimoji="1" lang="zh-CN" altLang="en-US" dirty="0" smtClean="0">
                <a:solidFill>
                  <a:srgbClr val="FF0000"/>
                </a:solidFill>
              </a:rPr>
              <a:t>父类</a:t>
            </a:r>
            <a:r>
              <a:rPr kumimoji="1" lang="zh-CN" altLang="en-US" dirty="0" smtClean="0"/>
              <a:t>（</a:t>
            </a:r>
            <a:r>
              <a:rPr kumimoji="1" lang="en-US" altLang="zh-CN" dirty="0" smtClean="0"/>
              <a:t>father class</a:t>
            </a:r>
            <a:r>
              <a:rPr kumimoji="1" lang="zh-CN" altLang="en-US" dirty="0" smtClean="0"/>
              <a:t>）</a:t>
            </a:r>
            <a:endParaRPr kumimoji="1" lang="en-US" altLang="zh-CN" dirty="0" smtClean="0">
              <a:solidFill>
                <a:srgbClr val="FF0000"/>
              </a:solidFill>
            </a:endParaRPr>
          </a:p>
          <a:p>
            <a:r>
              <a:rPr kumimoji="1" lang="zh-CN" altLang="en-US" dirty="0" smtClean="0"/>
              <a:t>新的类为</a:t>
            </a:r>
            <a:r>
              <a:rPr kumimoji="1" lang="zh-CN" altLang="en-US" dirty="0" smtClean="0">
                <a:solidFill>
                  <a:srgbClr val="FF0000"/>
                </a:solidFill>
              </a:rPr>
              <a:t>派生类</a:t>
            </a:r>
            <a:r>
              <a:rPr kumimoji="1" lang="zh-CN" altLang="en-US" dirty="0" smtClean="0"/>
              <a:t>（</a:t>
            </a:r>
            <a:r>
              <a:rPr kumimoji="1" lang="en-US" altLang="zh-CN" dirty="0" smtClean="0"/>
              <a:t>derived class</a:t>
            </a:r>
            <a:r>
              <a:rPr kumimoji="1" lang="zh-CN" altLang="en-US" dirty="0" smtClean="0"/>
              <a:t>）或</a:t>
            </a:r>
            <a:r>
              <a:rPr kumimoji="1" lang="zh-CN" altLang="en-US" dirty="0" smtClean="0">
                <a:solidFill>
                  <a:srgbClr val="FF0000"/>
                </a:solidFill>
              </a:rPr>
              <a:t>子类</a:t>
            </a:r>
            <a:r>
              <a:rPr kumimoji="1" lang="zh-CN" altLang="en-US" dirty="0" smtClean="0"/>
              <a:t>（</a:t>
            </a:r>
            <a:r>
              <a:rPr kumimoji="1" lang="en-US" altLang="zh-CN" dirty="0" smtClean="0"/>
              <a:t>sub class</a:t>
            </a:r>
            <a:r>
              <a:rPr kumimoji="1" lang="zh-CN" altLang="en-US" dirty="0" smtClean="0"/>
              <a:t>）。</a:t>
            </a:r>
            <a:endParaRPr lang="zh-CN" altLang="en-US" dirty="0"/>
          </a:p>
        </p:txBody>
      </p:sp>
    </p:spTree>
    <p:extLst>
      <p:ext uri="{BB962C8B-B14F-4D97-AF65-F5344CB8AC3E}">
        <p14:creationId xmlns:p14="http://schemas.microsoft.com/office/powerpoint/2010/main" val="146959225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解题思路</a:t>
            </a:r>
            <a:endParaRPr lang="zh-CN" altLang="en-US" dirty="0"/>
          </a:p>
        </p:txBody>
      </p:sp>
      <p:sp>
        <p:nvSpPr>
          <p:cNvPr id="3" name="内容占位符 2"/>
          <p:cNvSpPr>
            <a:spLocks noGrp="1"/>
          </p:cNvSpPr>
          <p:nvPr>
            <p:ph idx="1"/>
          </p:nvPr>
        </p:nvSpPr>
        <p:spPr/>
        <p:txBody>
          <a:bodyPr/>
          <a:lstStyle/>
          <a:p>
            <a:r>
              <a:rPr lang="zh-CN" altLang="en-US" dirty="0" smtClean="0"/>
              <a:t>类的派生定义：根据本题背景，定义同名的函数如</a:t>
            </a:r>
            <a:r>
              <a:rPr lang="en-US" altLang="zh-CN" dirty="0" smtClean="0"/>
              <a:t>int schooling()</a:t>
            </a:r>
            <a:r>
              <a:rPr lang="zh-CN" altLang="en-US" dirty="0" smtClean="0"/>
              <a:t>是合适的。</a:t>
            </a:r>
            <a:endParaRPr lang="en-US" altLang="zh-CN" dirty="0" smtClean="0"/>
          </a:p>
          <a:p>
            <a:pPr>
              <a:buNone/>
            </a:pPr>
            <a:r>
              <a:rPr lang="en-US" altLang="zh-CN" dirty="0" smtClean="0"/>
              <a:t>	</a:t>
            </a:r>
            <a:r>
              <a:rPr lang="zh-CN" altLang="en-US" dirty="0" smtClean="0"/>
              <a:t>回忆：在类的派生当中，第二步是改造同名成员，也称同名覆盖。</a:t>
            </a:r>
            <a:endParaRPr lang="en-US" altLang="zh-CN" dirty="0" smtClean="0"/>
          </a:p>
          <a:p>
            <a:r>
              <a:rPr lang="zh-CN" altLang="en-US" dirty="0" smtClean="0"/>
              <a:t>赋值兼容规则：在问题３当中提到的学生数组，因为涉及到不同的类，所以定义为基类的数组是最合适的。请思考原因。</a:t>
            </a:r>
            <a:endParaRPr lang="en-US" altLang="zh-CN" dirty="0" smtClean="0"/>
          </a:p>
          <a:p>
            <a:endParaRPr lang="zh-CN" altLang="en-US" dirty="0"/>
          </a:p>
        </p:txBody>
      </p:sp>
    </p:spTree>
    <p:extLst>
      <p:ext uri="{BB962C8B-B14F-4D97-AF65-F5344CB8AC3E}">
        <p14:creationId xmlns:p14="http://schemas.microsoft.com/office/powerpoint/2010/main" val="15701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示例代码：学生类</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class student{</a:t>
            </a:r>
          </a:p>
          <a:p>
            <a:pPr>
              <a:buNone/>
            </a:pPr>
            <a:r>
              <a:rPr lang="en-US" altLang="zh-CN" dirty="0" smtClean="0"/>
              <a:t>	string name;</a:t>
            </a:r>
          </a:p>
          <a:p>
            <a:pPr>
              <a:buNone/>
            </a:pPr>
            <a:r>
              <a:rPr lang="en-US" altLang="zh-CN" dirty="0" smtClean="0"/>
              <a:t>	int age;</a:t>
            </a:r>
          </a:p>
          <a:p>
            <a:pPr>
              <a:buNone/>
            </a:pPr>
            <a:r>
              <a:rPr lang="en-US" altLang="zh-CN" dirty="0" smtClean="0"/>
              <a:t>public:</a:t>
            </a:r>
          </a:p>
          <a:p>
            <a:pPr>
              <a:buNone/>
            </a:pPr>
            <a:r>
              <a:rPr lang="en-US" altLang="zh-CN" dirty="0" smtClean="0"/>
              <a:t>	student(string </a:t>
            </a:r>
            <a:r>
              <a:rPr lang="en-US" altLang="zh-CN" dirty="0" err="1" smtClean="0"/>
              <a:t>n,int</a:t>
            </a:r>
            <a:r>
              <a:rPr lang="en-US" altLang="zh-CN" dirty="0" smtClean="0"/>
              <a:t> a):name(n),age(a){}</a:t>
            </a:r>
          </a:p>
          <a:p>
            <a:pPr>
              <a:buNone/>
            </a:pPr>
            <a:r>
              <a:rPr lang="en-US" altLang="zh-CN" dirty="0" smtClean="0"/>
              <a:t>	int schooling()	{  //</a:t>
            </a:r>
            <a:r>
              <a:rPr lang="zh-CN" altLang="en-US" dirty="0" smtClean="0"/>
              <a:t>默认为</a:t>
            </a:r>
            <a:r>
              <a:rPr lang="en-US" altLang="zh-CN" dirty="0" smtClean="0"/>
              <a:t>0</a:t>
            </a:r>
          </a:p>
          <a:p>
            <a:pPr>
              <a:buNone/>
            </a:pPr>
            <a:r>
              <a:rPr lang="en-US" altLang="zh-CN" dirty="0" smtClean="0"/>
              <a:t>		return 0;	}};</a:t>
            </a:r>
            <a:endParaRPr lang="zh-CN" altLang="en-US" dirty="0"/>
          </a:p>
        </p:txBody>
      </p:sp>
    </p:spTree>
    <p:extLst>
      <p:ext uri="{BB962C8B-B14F-4D97-AF65-F5344CB8AC3E}">
        <p14:creationId xmlns:p14="http://schemas.microsoft.com/office/powerpoint/2010/main" val="1894918463"/>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示例代码：中学生类</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class </a:t>
            </a:r>
            <a:r>
              <a:rPr lang="en-US" altLang="zh-CN" dirty="0" err="1" smtClean="0"/>
              <a:t>middlestudent</a:t>
            </a:r>
            <a:r>
              <a:rPr lang="en-US" altLang="zh-CN" dirty="0" smtClean="0"/>
              <a:t>: public student{</a:t>
            </a:r>
          </a:p>
          <a:p>
            <a:pPr>
              <a:buNone/>
            </a:pPr>
            <a:r>
              <a:rPr lang="en-US" altLang="zh-CN" dirty="0" smtClean="0"/>
              <a:t>	int books;</a:t>
            </a:r>
          </a:p>
          <a:p>
            <a:pPr>
              <a:buNone/>
            </a:pPr>
            <a:r>
              <a:rPr lang="en-US" altLang="zh-CN" dirty="0" smtClean="0"/>
              <a:t>	public:</a:t>
            </a:r>
          </a:p>
          <a:p>
            <a:pPr>
              <a:buNone/>
            </a:pPr>
            <a:r>
              <a:rPr lang="en-US" altLang="zh-CN" dirty="0" smtClean="0"/>
              <a:t>	</a:t>
            </a:r>
            <a:r>
              <a:rPr lang="en-US" altLang="zh-CN" dirty="0" err="1" smtClean="0"/>
              <a:t>middlestudent</a:t>
            </a:r>
            <a:r>
              <a:rPr lang="en-US" altLang="zh-CN" dirty="0" smtClean="0"/>
              <a:t>(string </a:t>
            </a:r>
            <a:r>
              <a:rPr lang="en-US" altLang="zh-CN" dirty="0" err="1" smtClean="0"/>
              <a:t>n,int</a:t>
            </a:r>
            <a:r>
              <a:rPr lang="en-US" altLang="zh-CN" dirty="0" smtClean="0"/>
              <a:t> </a:t>
            </a:r>
            <a:r>
              <a:rPr lang="en-US" altLang="zh-CN" dirty="0" err="1" smtClean="0"/>
              <a:t>a,int</a:t>
            </a:r>
            <a:r>
              <a:rPr lang="en-US" altLang="zh-CN" dirty="0" smtClean="0"/>
              <a:t> b):student(</a:t>
            </a:r>
            <a:r>
              <a:rPr lang="en-US" altLang="zh-CN" dirty="0" err="1" smtClean="0"/>
              <a:t>n,a</a:t>
            </a:r>
            <a:r>
              <a:rPr lang="en-US" altLang="zh-CN" dirty="0" smtClean="0"/>
              <a:t>)  //</a:t>
            </a:r>
            <a:r>
              <a:rPr lang="zh-CN" altLang="en-US" dirty="0" smtClean="0"/>
              <a:t>派生类构造函数</a:t>
            </a:r>
            <a:endParaRPr lang="en-US" altLang="zh-CN" dirty="0" smtClean="0"/>
          </a:p>
          <a:p>
            <a:pPr>
              <a:buNone/>
            </a:pPr>
            <a:r>
              <a:rPr lang="en-US" altLang="zh-CN" dirty="0" smtClean="0"/>
              <a:t>		{		books  = b;	 }  </a:t>
            </a:r>
          </a:p>
          <a:p>
            <a:pPr>
              <a:buNone/>
            </a:pPr>
            <a:r>
              <a:rPr lang="en-US" altLang="zh-CN" dirty="0" smtClean="0"/>
              <a:t>		int schooling()  //</a:t>
            </a:r>
            <a:r>
              <a:rPr lang="zh-CN" altLang="en-US" dirty="0" smtClean="0"/>
              <a:t>只收课本费</a:t>
            </a:r>
            <a:endParaRPr lang="en-US" altLang="zh-CN" dirty="0" smtClean="0"/>
          </a:p>
          <a:p>
            <a:pPr>
              <a:buNone/>
            </a:pPr>
            <a:r>
              <a:rPr lang="en-US" altLang="zh-CN" dirty="0" smtClean="0"/>
              <a:t>		{		return books*20;		}  };</a:t>
            </a:r>
          </a:p>
          <a:p>
            <a:endParaRPr lang="zh-CN" altLang="en-US" dirty="0"/>
          </a:p>
        </p:txBody>
      </p:sp>
    </p:spTree>
    <p:extLst>
      <p:ext uri="{BB962C8B-B14F-4D97-AF65-F5344CB8AC3E}">
        <p14:creationId xmlns:p14="http://schemas.microsoft.com/office/powerpoint/2010/main" val="712122631"/>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示例代码：大学生类</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class </a:t>
            </a:r>
            <a:r>
              <a:rPr lang="en-US" altLang="zh-CN" dirty="0" err="1" smtClean="0"/>
              <a:t>collegestudent</a:t>
            </a:r>
            <a:r>
              <a:rPr lang="en-US" altLang="zh-CN" dirty="0" smtClean="0"/>
              <a:t>: public student	{</a:t>
            </a:r>
          </a:p>
          <a:p>
            <a:pPr>
              <a:buNone/>
            </a:pPr>
            <a:r>
              <a:rPr lang="en-US" altLang="zh-CN" dirty="0" smtClean="0"/>
              <a:t>	int credit;</a:t>
            </a:r>
          </a:p>
          <a:p>
            <a:pPr>
              <a:buNone/>
            </a:pPr>
            <a:r>
              <a:rPr lang="en-US" altLang="zh-CN" dirty="0" smtClean="0"/>
              <a:t>public:</a:t>
            </a:r>
          </a:p>
          <a:p>
            <a:pPr>
              <a:buNone/>
            </a:pPr>
            <a:r>
              <a:rPr lang="en-US" altLang="zh-CN" dirty="0" smtClean="0"/>
              <a:t>	</a:t>
            </a:r>
            <a:r>
              <a:rPr lang="en-US" altLang="zh-CN" dirty="0" err="1" smtClean="0"/>
              <a:t>collegestudent</a:t>
            </a:r>
            <a:r>
              <a:rPr lang="en-US" altLang="zh-CN" dirty="0" smtClean="0"/>
              <a:t>(string </a:t>
            </a:r>
            <a:r>
              <a:rPr lang="en-US" altLang="zh-CN" dirty="0" err="1" smtClean="0"/>
              <a:t>n,int</a:t>
            </a:r>
            <a:r>
              <a:rPr lang="en-US" altLang="zh-CN" dirty="0" smtClean="0"/>
              <a:t> </a:t>
            </a:r>
            <a:r>
              <a:rPr lang="en-US" altLang="zh-CN" dirty="0" err="1" smtClean="0"/>
              <a:t>a,int</a:t>
            </a:r>
            <a:r>
              <a:rPr lang="en-US" altLang="zh-CN" dirty="0" smtClean="0"/>
              <a:t> c):student(</a:t>
            </a:r>
            <a:r>
              <a:rPr lang="en-US" altLang="zh-CN" dirty="0" err="1" smtClean="0"/>
              <a:t>n,a</a:t>
            </a:r>
            <a:r>
              <a:rPr lang="en-US" altLang="zh-CN" dirty="0" smtClean="0"/>
              <a:t>)	  //</a:t>
            </a:r>
            <a:r>
              <a:rPr lang="zh-CN" altLang="en-US" dirty="0" smtClean="0"/>
              <a:t>派生类构造函数</a:t>
            </a:r>
            <a:endParaRPr lang="en-US" altLang="zh-CN" dirty="0" smtClean="0"/>
          </a:p>
          <a:p>
            <a:pPr>
              <a:buNone/>
            </a:pPr>
            <a:r>
              <a:rPr lang="en-US" altLang="zh-CN" dirty="0" smtClean="0"/>
              <a:t>	{	 credit = c</a:t>
            </a:r>
            <a:r>
              <a:rPr lang="zh-CN" altLang="en-US" dirty="0" smtClean="0"/>
              <a:t>；</a:t>
            </a:r>
            <a:r>
              <a:rPr lang="en-US" altLang="zh-CN" dirty="0" smtClean="0"/>
              <a:t>	}</a:t>
            </a:r>
          </a:p>
          <a:p>
            <a:pPr>
              <a:buNone/>
            </a:pPr>
            <a:r>
              <a:rPr lang="en-US" altLang="zh-CN" dirty="0" smtClean="0"/>
              <a:t>		int schooling() //</a:t>
            </a:r>
            <a:r>
              <a:rPr lang="zh-CN" altLang="en-US" dirty="0" smtClean="0"/>
              <a:t>学费加住宿费</a:t>
            </a:r>
            <a:endParaRPr lang="en-US" altLang="zh-CN" dirty="0" smtClean="0"/>
          </a:p>
          <a:p>
            <a:pPr>
              <a:buNone/>
            </a:pPr>
            <a:r>
              <a:rPr lang="en-US" altLang="zh-CN" dirty="0" smtClean="0"/>
              <a:t>		{	return credit*160+3000;	}};</a:t>
            </a:r>
            <a:endParaRPr lang="zh-CN" altLang="en-US" dirty="0"/>
          </a:p>
        </p:txBody>
      </p:sp>
    </p:spTree>
    <p:extLst>
      <p:ext uri="{BB962C8B-B14F-4D97-AF65-F5344CB8AC3E}">
        <p14:creationId xmlns:p14="http://schemas.microsoft.com/office/powerpoint/2010/main" val="718694486"/>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示例代码：研究生类</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class </a:t>
            </a:r>
            <a:r>
              <a:rPr lang="en-US" altLang="zh-CN" dirty="0" err="1" smtClean="0"/>
              <a:t>graduatestudent</a:t>
            </a:r>
            <a:r>
              <a:rPr lang="en-US" altLang="zh-CN" dirty="0" smtClean="0"/>
              <a:t>: public student{</a:t>
            </a:r>
          </a:p>
          <a:p>
            <a:pPr>
              <a:buNone/>
            </a:pPr>
            <a:r>
              <a:rPr lang="en-US" altLang="zh-CN" dirty="0" smtClean="0"/>
              <a:t>	int credit;</a:t>
            </a:r>
          </a:p>
          <a:p>
            <a:pPr>
              <a:buNone/>
            </a:pPr>
            <a:r>
              <a:rPr lang="en-US" altLang="zh-CN" dirty="0" smtClean="0"/>
              <a:t>	public:</a:t>
            </a:r>
          </a:p>
          <a:p>
            <a:pPr>
              <a:buNone/>
            </a:pPr>
            <a:r>
              <a:rPr lang="en-US" altLang="zh-CN" dirty="0" smtClean="0"/>
              <a:t>		</a:t>
            </a:r>
            <a:r>
              <a:rPr lang="en-US" altLang="zh-CN" dirty="0" err="1" smtClean="0"/>
              <a:t>graduatestudent</a:t>
            </a:r>
            <a:r>
              <a:rPr lang="en-US" altLang="zh-CN" dirty="0" smtClean="0"/>
              <a:t>(string </a:t>
            </a:r>
            <a:r>
              <a:rPr lang="en-US" altLang="zh-CN" dirty="0" err="1" smtClean="0"/>
              <a:t>n,int</a:t>
            </a:r>
            <a:r>
              <a:rPr lang="en-US" altLang="zh-CN" dirty="0" smtClean="0"/>
              <a:t> </a:t>
            </a:r>
            <a:r>
              <a:rPr lang="en-US" altLang="zh-CN" dirty="0" err="1" smtClean="0"/>
              <a:t>a,int</a:t>
            </a:r>
            <a:r>
              <a:rPr lang="en-US" altLang="zh-CN" dirty="0" smtClean="0"/>
              <a:t> c):student(</a:t>
            </a:r>
            <a:r>
              <a:rPr lang="en-US" altLang="zh-CN" dirty="0" err="1" smtClean="0"/>
              <a:t>n,a</a:t>
            </a:r>
            <a:r>
              <a:rPr lang="en-US" altLang="zh-CN" dirty="0" smtClean="0"/>
              <a:t>) //</a:t>
            </a:r>
            <a:r>
              <a:rPr lang="zh-CN" altLang="en-US" dirty="0" smtClean="0"/>
              <a:t>派生类构造函数</a:t>
            </a:r>
            <a:endParaRPr lang="en-US" altLang="zh-CN" dirty="0" smtClean="0"/>
          </a:p>
          <a:p>
            <a:pPr>
              <a:buNone/>
            </a:pPr>
            <a:r>
              <a:rPr lang="en-US" altLang="zh-CN" dirty="0" smtClean="0"/>
              <a:t>	{ 		credit = c; 	}</a:t>
            </a:r>
          </a:p>
          <a:p>
            <a:pPr>
              <a:buNone/>
            </a:pPr>
            <a:r>
              <a:rPr lang="en-US" altLang="zh-CN" dirty="0" smtClean="0"/>
              <a:t>		int schooling()  //</a:t>
            </a:r>
            <a:r>
              <a:rPr lang="zh-CN" altLang="en-US" dirty="0" smtClean="0"/>
              <a:t>学费计算</a:t>
            </a:r>
            <a:endParaRPr lang="en-US" altLang="zh-CN" dirty="0" smtClean="0"/>
          </a:p>
          <a:p>
            <a:pPr>
              <a:buNone/>
            </a:pPr>
            <a:r>
              <a:rPr lang="en-US" altLang="zh-CN" dirty="0" smtClean="0"/>
              <a:t>		{	return credit*200+3000;		}};</a:t>
            </a:r>
            <a:endParaRPr lang="zh-CN" altLang="en-US" dirty="0"/>
          </a:p>
        </p:txBody>
      </p:sp>
    </p:spTree>
    <p:extLst>
      <p:ext uri="{BB962C8B-B14F-4D97-AF65-F5344CB8AC3E}">
        <p14:creationId xmlns:p14="http://schemas.microsoft.com/office/powerpoint/2010/main" val="165019547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示范代码：求和函数</a:t>
            </a:r>
            <a:endParaRPr lang="zh-CN" altLang="en-US" dirty="0"/>
          </a:p>
        </p:txBody>
      </p:sp>
      <p:sp>
        <p:nvSpPr>
          <p:cNvPr id="3" name="内容占位符 2"/>
          <p:cNvSpPr>
            <a:spLocks noGrp="1"/>
          </p:cNvSpPr>
          <p:nvPr>
            <p:ph idx="1"/>
          </p:nvPr>
        </p:nvSpPr>
        <p:spPr/>
        <p:txBody>
          <a:bodyPr/>
          <a:lstStyle/>
          <a:p>
            <a:pPr>
              <a:buNone/>
            </a:pPr>
            <a:r>
              <a:rPr lang="en-US" altLang="zh-CN" dirty="0" smtClean="0"/>
              <a:t>	int sum(student s[],int n)</a:t>
            </a:r>
          </a:p>
          <a:p>
            <a:pPr>
              <a:buNone/>
            </a:pPr>
            <a:r>
              <a:rPr lang="en-US" altLang="zh-CN" dirty="0" smtClean="0"/>
              <a:t>	{</a:t>
            </a:r>
          </a:p>
          <a:p>
            <a:pPr>
              <a:buNone/>
            </a:pPr>
            <a:r>
              <a:rPr lang="en-US" altLang="zh-CN" dirty="0" smtClean="0"/>
              <a:t>		int money = 0;</a:t>
            </a:r>
          </a:p>
          <a:p>
            <a:pPr>
              <a:buNone/>
            </a:pPr>
            <a:r>
              <a:rPr lang="en-US" altLang="zh-CN" dirty="0" smtClean="0"/>
              <a:t>		for(int </a:t>
            </a:r>
            <a:r>
              <a:rPr lang="en-US" altLang="zh-CN" dirty="0" err="1" smtClean="0"/>
              <a:t>i</a:t>
            </a:r>
            <a:r>
              <a:rPr lang="en-US" altLang="zh-CN" dirty="0" smtClean="0"/>
              <a:t>=0;i&lt;</a:t>
            </a:r>
            <a:r>
              <a:rPr lang="en-US" altLang="zh-CN" dirty="0" err="1" smtClean="0"/>
              <a:t>n;i</a:t>
            </a:r>
            <a:r>
              <a:rPr lang="en-US" altLang="zh-CN" dirty="0" smtClean="0"/>
              <a:t>++)</a:t>
            </a:r>
          </a:p>
          <a:p>
            <a:pPr>
              <a:buNone/>
            </a:pPr>
            <a:r>
              <a:rPr lang="en-US" altLang="zh-CN" dirty="0" smtClean="0"/>
              <a:t>			money += s[</a:t>
            </a:r>
            <a:r>
              <a:rPr lang="en-US" altLang="zh-CN" dirty="0" err="1" smtClean="0"/>
              <a:t>i</a:t>
            </a:r>
            <a:r>
              <a:rPr lang="en-US" altLang="zh-CN" dirty="0" smtClean="0"/>
              <a:t>].schooling();</a:t>
            </a:r>
          </a:p>
          <a:p>
            <a:pPr>
              <a:buNone/>
            </a:pPr>
            <a:r>
              <a:rPr lang="en-US" altLang="zh-CN" dirty="0" smtClean="0"/>
              <a:t>		return money;</a:t>
            </a:r>
          </a:p>
          <a:p>
            <a:pPr>
              <a:buNone/>
            </a:pPr>
            <a:r>
              <a:rPr lang="en-US" altLang="zh-CN" dirty="0" smtClean="0"/>
              <a:t>}</a:t>
            </a:r>
            <a:endParaRPr lang="zh-CN" altLang="en-US" dirty="0"/>
          </a:p>
        </p:txBody>
      </p:sp>
    </p:spTree>
    <p:extLst>
      <p:ext uri="{BB962C8B-B14F-4D97-AF65-F5344CB8AC3E}">
        <p14:creationId xmlns:p14="http://schemas.microsoft.com/office/powerpoint/2010/main" val="8403051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示范代码：</a:t>
            </a:r>
            <a:r>
              <a:rPr lang="en-US" altLang="zh-CN" dirty="0" smtClean="0"/>
              <a:t>main</a:t>
            </a:r>
            <a:r>
              <a:rPr lang="zh-CN" altLang="en-US" dirty="0" smtClean="0"/>
              <a:t>函数</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int main(){</a:t>
            </a:r>
          </a:p>
          <a:p>
            <a:pPr>
              <a:buNone/>
            </a:pPr>
            <a:r>
              <a:rPr lang="en-US" altLang="zh-CN" dirty="0" smtClean="0"/>
              <a:t>		</a:t>
            </a:r>
            <a:r>
              <a:rPr lang="en-US" altLang="zh-CN" dirty="0" err="1" smtClean="0"/>
              <a:t>middlestudent</a:t>
            </a:r>
            <a:r>
              <a:rPr lang="en-US" altLang="zh-CN" dirty="0" smtClean="0"/>
              <a:t> m("</a:t>
            </a:r>
            <a:r>
              <a:rPr lang="zh-CN" altLang="en-US" dirty="0" smtClean="0"/>
              <a:t>张三</a:t>
            </a:r>
            <a:r>
              <a:rPr lang="en-US" altLang="zh-CN" dirty="0" smtClean="0"/>
              <a:t>",15,20);</a:t>
            </a:r>
          </a:p>
          <a:p>
            <a:pPr>
              <a:buNone/>
            </a:pPr>
            <a:r>
              <a:rPr lang="en-US" altLang="zh-CN" dirty="0" smtClean="0"/>
              <a:t>		</a:t>
            </a:r>
            <a:r>
              <a:rPr lang="en-US" altLang="zh-CN" dirty="0" err="1" smtClean="0"/>
              <a:t>collegestudent</a:t>
            </a:r>
            <a:r>
              <a:rPr lang="en-US" altLang="zh-CN" dirty="0" smtClean="0"/>
              <a:t> c("</a:t>
            </a:r>
            <a:r>
              <a:rPr lang="zh-CN" altLang="en-US" dirty="0" smtClean="0"/>
              <a:t>张二</a:t>
            </a:r>
            <a:r>
              <a:rPr lang="en-US" altLang="zh-CN" dirty="0" smtClean="0"/>
              <a:t>",20,30);</a:t>
            </a:r>
          </a:p>
          <a:p>
            <a:pPr>
              <a:buNone/>
            </a:pPr>
            <a:r>
              <a:rPr lang="en-US" altLang="zh-CN" dirty="0" smtClean="0"/>
              <a:t>		</a:t>
            </a:r>
            <a:r>
              <a:rPr lang="en-US" altLang="zh-CN" dirty="0" err="1" smtClean="0"/>
              <a:t>graduatestudent</a:t>
            </a:r>
            <a:r>
              <a:rPr lang="en-US" altLang="zh-CN" dirty="0" smtClean="0"/>
              <a:t> g("</a:t>
            </a:r>
            <a:r>
              <a:rPr lang="zh-CN" altLang="en-US" dirty="0" smtClean="0"/>
              <a:t>张大</a:t>
            </a:r>
            <a:r>
              <a:rPr lang="en-US" altLang="zh-CN" dirty="0" smtClean="0"/>
              <a:t>",24,20);</a:t>
            </a:r>
          </a:p>
          <a:p>
            <a:pPr>
              <a:buNone/>
            </a:pPr>
            <a:r>
              <a:rPr lang="en-US" altLang="zh-CN" dirty="0" smtClean="0"/>
              <a:t>		student s[3] = {</a:t>
            </a:r>
            <a:r>
              <a:rPr lang="en-US" altLang="zh-CN" dirty="0" err="1" smtClean="0"/>
              <a:t>m,c,g</a:t>
            </a:r>
            <a:r>
              <a:rPr lang="en-US" altLang="zh-CN" dirty="0" smtClean="0"/>
              <a:t>};</a:t>
            </a:r>
          </a:p>
          <a:p>
            <a:pPr>
              <a:buNone/>
            </a:pPr>
            <a:r>
              <a:rPr lang="en-US" altLang="zh-CN" dirty="0" smtClean="0"/>
              <a:t>		</a:t>
            </a:r>
            <a:r>
              <a:rPr lang="en-US" altLang="zh-CN" dirty="0" err="1" smtClean="0"/>
              <a:t>cout</a:t>
            </a:r>
            <a:r>
              <a:rPr lang="en-US" altLang="zh-CN" dirty="0" smtClean="0"/>
              <a:t>&lt;&lt;"</a:t>
            </a:r>
            <a:r>
              <a:rPr lang="zh-CN" altLang="en-US" dirty="0" smtClean="0"/>
              <a:t>学费总和为</a:t>
            </a:r>
            <a:r>
              <a:rPr lang="en-US" altLang="zh-CN" dirty="0" smtClean="0"/>
              <a:t>"&lt;&lt;sum(s,3)&lt;&lt;</a:t>
            </a:r>
            <a:r>
              <a:rPr lang="en-US" altLang="zh-CN" dirty="0" err="1" smtClean="0"/>
              <a:t>endl</a:t>
            </a:r>
            <a:r>
              <a:rPr lang="en-US" altLang="zh-CN" dirty="0" smtClean="0"/>
              <a:t>;</a:t>
            </a:r>
          </a:p>
          <a:p>
            <a:pPr>
              <a:buNone/>
            </a:pPr>
            <a:r>
              <a:rPr lang="en-US" altLang="zh-CN" dirty="0" smtClean="0"/>
              <a:t>		return 0;}</a:t>
            </a:r>
            <a:endParaRPr lang="zh-CN" altLang="en-US" dirty="0"/>
          </a:p>
        </p:txBody>
      </p:sp>
    </p:spTree>
    <p:extLst>
      <p:ext uri="{BB962C8B-B14F-4D97-AF65-F5344CB8AC3E}">
        <p14:creationId xmlns:p14="http://schemas.microsoft.com/office/powerpoint/2010/main" val="140407591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示范代码总结</a:t>
            </a:r>
            <a:endParaRPr lang="zh-CN" altLang="en-US" dirty="0"/>
          </a:p>
        </p:txBody>
      </p:sp>
      <p:sp>
        <p:nvSpPr>
          <p:cNvPr id="3" name="内容占位符 2"/>
          <p:cNvSpPr>
            <a:spLocks noGrp="1"/>
          </p:cNvSpPr>
          <p:nvPr>
            <p:ph idx="1"/>
          </p:nvPr>
        </p:nvSpPr>
        <p:spPr>
          <a:xfrm>
            <a:off x="982133" y="1676401"/>
            <a:ext cx="7704667" cy="3144982"/>
          </a:xfrm>
        </p:spPr>
        <p:txBody>
          <a:bodyPr/>
          <a:lstStyle/>
          <a:p>
            <a:r>
              <a:rPr lang="en-US" altLang="zh-CN" dirty="0" smtClean="0"/>
              <a:t>1</a:t>
            </a:r>
            <a:r>
              <a:rPr lang="zh-CN" altLang="en-US" dirty="0" smtClean="0"/>
              <a:t>、初步定义了各类的相关成员，并存在同名函数的覆盖情况；</a:t>
            </a:r>
            <a:endParaRPr lang="en-US" altLang="zh-CN" dirty="0" smtClean="0"/>
          </a:p>
          <a:p>
            <a:r>
              <a:rPr lang="en-US" altLang="zh-CN" dirty="0" smtClean="0"/>
              <a:t>2</a:t>
            </a:r>
            <a:r>
              <a:rPr lang="zh-CN" altLang="en-US" dirty="0" smtClean="0"/>
              <a:t>、定义基类的数组，用派生类成员来初始化；</a:t>
            </a:r>
            <a:endParaRPr lang="en-US" altLang="zh-CN" dirty="0" smtClean="0"/>
          </a:p>
          <a:p>
            <a:r>
              <a:rPr lang="en-US" altLang="zh-CN" dirty="0" smtClean="0"/>
              <a:t>3</a:t>
            </a:r>
            <a:r>
              <a:rPr lang="zh-CN" altLang="en-US" dirty="0" smtClean="0"/>
              <a:t>、在求和函数中，调用了同名函数（接口）计算出各自的学费并求和。但</a:t>
            </a:r>
            <a:r>
              <a:rPr lang="en-US" altLang="zh-CN" dirty="0" smtClean="0"/>
              <a:t>……</a:t>
            </a:r>
          </a:p>
        </p:txBody>
      </p:sp>
      <p:pic>
        <p:nvPicPr>
          <p:cNvPr id="1027" name="Picture 3"/>
          <p:cNvPicPr>
            <a:picLocks noChangeAspect="1" noChangeArrowheads="1"/>
          </p:cNvPicPr>
          <p:nvPr/>
        </p:nvPicPr>
        <p:blipFill>
          <a:blip r:embed="rId2"/>
          <a:srcRect/>
          <a:stretch>
            <a:fillRect/>
          </a:stretch>
        </p:blipFill>
        <p:spPr bwMode="auto">
          <a:xfrm>
            <a:off x="1622713" y="4933951"/>
            <a:ext cx="6736056" cy="1231322"/>
          </a:xfrm>
          <a:prstGeom prst="rect">
            <a:avLst/>
          </a:prstGeom>
          <a:noFill/>
          <a:ln w="9525">
            <a:noFill/>
            <a:miter lim="800000"/>
            <a:headEnd/>
            <a:tailEnd/>
          </a:ln>
        </p:spPr>
      </p:pic>
    </p:spTree>
    <p:extLst>
      <p:ext uri="{BB962C8B-B14F-4D97-AF65-F5344CB8AC3E}">
        <p14:creationId xmlns:p14="http://schemas.microsoft.com/office/powerpoint/2010/main" val="1753539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blinds(horizontal)">
                                      <p:cBhvr>
                                        <p:cTn id="2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示范代码分析</a:t>
            </a:r>
            <a:endParaRPr lang="zh-CN" altLang="en-US" dirty="0"/>
          </a:p>
        </p:txBody>
      </p:sp>
      <p:sp>
        <p:nvSpPr>
          <p:cNvPr id="3" name="内容占位符 2"/>
          <p:cNvSpPr>
            <a:spLocks noGrp="1"/>
          </p:cNvSpPr>
          <p:nvPr>
            <p:ph idx="1"/>
          </p:nvPr>
        </p:nvSpPr>
        <p:spPr/>
        <p:txBody>
          <a:bodyPr/>
          <a:lstStyle/>
          <a:p>
            <a:r>
              <a:rPr lang="zh-CN" altLang="en-US" dirty="0" smtClean="0"/>
              <a:t>虽然可以用派生类对象赋值给基类数组，但根据之前提过的赋值兼容规则，这种情况下调用的函数只能是基类里面的</a:t>
            </a:r>
            <a:r>
              <a:rPr lang="en-US" altLang="zh-CN" dirty="0" smtClean="0"/>
              <a:t>schooling()</a:t>
            </a:r>
            <a:r>
              <a:rPr lang="zh-CN" altLang="en-US" dirty="0" smtClean="0"/>
              <a:t>函数，派生类改造过的</a:t>
            </a:r>
            <a:r>
              <a:rPr lang="en-US" altLang="zh-CN" dirty="0" smtClean="0"/>
              <a:t>schooling()</a:t>
            </a:r>
            <a:r>
              <a:rPr lang="zh-CN" altLang="en-US" dirty="0" smtClean="0"/>
              <a:t>函数无法得到调用。</a:t>
            </a:r>
            <a:endParaRPr lang="en-US" altLang="zh-CN" dirty="0" smtClean="0"/>
          </a:p>
          <a:p>
            <a:r>
              <a:rPr lang="zh-CN" altLang="en-US" dirty="0" smtClean="0"/>
              <a:t>解决这种问题的办法：将</a:t>
            </a:r>
            <a:r>
              <a:rPr lang="en-US" altLang="zh-CN" dirty="0" smtClean="0"/>
              <a:t>schooling()</a:t>
            </a:r>
            <a:r>
              <a:rPr lang="zh-CN" altLang="en-US" dirty="0" smtClean="0"/>
              <a:t>函数定义为虚函数即可！</a:t>
            </a:r>
            <a:endParaRPr lang="zh-CN" altLang="en-US" dirty="0"/>
          </a:p>
        </p:txBody>
      </p:sp>
    </p:spTree>
    <p:extLst>
      <p:ext uri="{BB962C8B-B14F-4D97-AF65-F5344CB8AC3E}">
        <p14:creationId xmlns:p14="http://schemas.microsoft.com/office/powerpoint/2010/main" val="182445685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虚函数的定义和使用三部曲</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、在基类当中将成员函数定义为虚函数。</a:t>
            </a:r>
            <a:endParaRPr lang="en-US" altLang="zh-CN" dirty="0" smtClean="0"/>
          </a:p>
          <a:p>
            <a:pPr>
              <a:buNone/>
            </a:pPr>
            <a:r>
              <a:rPr lang="en-GB" altLang="zh-CN" b="1" dirty="0" smtClean="0"/>
              <a:t>	</a:t>
            </a:r>
            <a:r>
              <a:rPr lang="en-GB" altLang="zh-CN" b="1" dirty="0" smtClean="0">
                <a:solidFill>
                  <a:srgbClr val="0070C0"/>
                </a:solidFill>
              </a:rPr>
              <a:t>virtual</a:t>
            </a:r>
            <a:r>
              <a:rPr lang="en-GB" altLang="zh-CN" b="1" dirty="0" smtClean="0"/>
              <a:t> &lt;type&gt; </a:t>
            </a:r>
            <a:r>
              <a:rPr lang="en-GB" altLang="zh-CN" b="1" dirty="0" err="1" smtClean="0"/>
              <a:t>funcname</a:t>
            </a:r>
            <a:r>
              <a:rPr lang="en-GB" altLang="zh-CN" b="1" dirty="0" smtClean="0"/>
              <a:t>( &lt;</a:t>
            </a:r>
            <a:r>
              <a:rPr lang="en-GB" altLang="zh-CN" b="1" dirty="0" err="1" smtClean="0"/>
              <a:t>arg_list</a:t>
            </a:r>
            <a:r>
              <a:rPr lang="en-GB" altLang="zh-CN" b="1" dirty="0" smtClean="0"/>
              <a:t>&gt;);</a:t>
            </a:r>
          </a:p>
          <a:p>
            <a:pPr>
              <a:buNone/>
            </a:pPr>
            <a:r>
              <a:rPr lang="en-US" altLang="zh-CN" dirty="0" smtClean="0"/>
              <a:t>		</a:t>
            </a:r>
            <a:r>
              <a:rPr lang="zh-CN" altLang="en-US" dirty="0" smtClean="0"/>
              <a:t>提示：在类里声明或定义的时候需要加</a:t>
            </a:r>
            <a:r>
              <a:rPr lang="en-US" altLang="zh-CN" dirty="0" smtClean="0"/>
              <a:t>virtual</a:t>
            </a:r>
            <a:r>
              <a:rPr lang="zh-CN" altLang="en-US" dirty="0" smtClean="0"/>
              <a:t>，如在类外定义不能再加。</a:t>
            </a:r>
            <a:endParaRPr lang="en-US" altLang="zh-CN" dirty="0" smtClean="0"/>
          </a:p>
          <a:p>
            <a:pPr>
              <a:buNone/>
            </a:pPr>
            <a:r>
              <a:rPr lang="en-US" altLang="zh-CN" dirty="0" smtClean="0"/>
              <a:t>	</a:t>
            </a:r>
            <a:endParaRPr lang="zh-CN" altLang="en-US" dirty="0"/>
          </a:p>
        </p:txBody>
      </p:sp>
    </p:spTree>
    <p:extLst>
      <p:ext uri="{BB962C8B-B14F-4D97-AF65-F5344CB8AC3E}">
        <p14:creationId xmlns:p14="http://schemas.microsoft.com/office/powerpoint/2010/main" val="1874850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定义新的派生类</a:t>
            </a:r>
            <a:endParaRPr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smtClean="0">
                <a:solidFill>
                  <a:srgbClr val="0000CC"/>
                </a:solidFill>
              </a:rPr>
              <a:t>class </a:t>
            </a:r>
            <a:r>
              <a:rPr kumimoji="1" lang="zh-CN" altLang="en-US" dirty="0" smtClean="0"/>
              <a:t>派生类名：访问限定符  基类名</a:t>
            </a:r>
            <a:r>
              <a:rPr kumimoji="1" lang="en-US" altLang="zh-CN" dirty="0" smtClean="0"/>
              <a:t>1《</a:t>
            </a:r>
            <a:r>
              <a:rPr kumimoji="1" lang="zh-CN" altLang="en-US" dirty="0" smtClean="0"/>
              <a:t>，访问限定符  基类名</a:t>
            </a:r>
            <a:r>
              <a:rPr kumimoji="1" lang="en-US" altLang="zh-CN" dirty="0" smtClean="0"/>
              <a:t>2</a:t>
            </a:r>
            <a:r>
              <a:rPr kumimoji="1" lang="zh-CN" altLang="en-US" dirty="0" smtClean="0"/>
              <a:t>，</a:t>
            </a:r>
            <a:r>
              <a:rPr kumimoji="1" lang="en-US" altLang="zh-CN" dirty="0" smtClean="0"/>
              <a:t>……</a:t>
            </a:r>
            <a:r>
              <a:rPr kumimoji="1" lang="zh-CN" altLang="en-US" dirty="0" smtClean="0"/>
              <a:t>，访问限定符  基类名</a:t>
            </a:r>
            <a:r>
              <a:rPr kumimoji="1" lang="en-US" altLang="zh-CN" dirty="0" smtClean="0"/>
              <a:t>n》{</a:t>
            </a:r>
          </a:p>
          <a:p>
            <a:pPr>
              <a:buNone/>
            </a:pPr>
            <a:r>
              <a:rPr kumimoji="1" lang="en-US" altLang="zh-CN" dirty="0" smtClean="0"/>
              <a:t>	《 《</a:t>
            </a:r>
            <a:r>
              <a:rPr kumimoji="1" lang="en-US" altLang="zh-CN" dirty="0" smtClean="0">
                <a:solidFill>
                  <a:srgbClr val="0000CC"/>
                </a:solidFill>
              </a:rPr>
              <a:t>private</a:t>
            </a:r>
            <a:r>
              <a:rPr kumimoji="1" lang="en-US" altLang="zh-CN" dirty="0" smtClean="0"/>
              <a:t>: 》</a:t>
            </a:r>
          </a:p>
          <a:p>
            <a:pPr>
              <a:buNone/>
            </a:pPr>
            <a:r>
              <a:rPr kumimoji="1" lang="en-US" altLang="zh-CN" dirty="0" smtClean="0"/>
              <a:t>			</a:t>
            </a:r>
            <a:r>
              <a:rPr kumimoji="1" lang="zh-CN" altLang="en-US" dirty="0" smtClean="0"/>
              <a:t>成员表</a:t>
            </a:r>
            <a:r>
              <a:rPr kumimoji="1" lang="en-US" altLang="zh-CN" dirty="0" smtClean="0"/>
              <a:t>1</a:t>
            </a:r>
            <a:r>
              <a:rPr kumimoji="1" lang="zh-CN" altLang="en-US" dirty="0" smtClean="0"/>
              <a:t>；</a:t>
            </a:r>
            <a:r>
              <a:rPr kumimoji="1" lang="en-US" altLang="zh-CN" dirty="0" smtClean="0"/>
              <a: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派生类增加或替代的私有成员</a:t>
            </a:r>
          </a:p>
          <a:p>
            <a:pPr>
              <a:buNone/>
            </a:pPr>
            <a:r>
              <a:rPr kumimoji="1" lang="en-US" altLang="zh-CN" dirty="0" smtClean="0"/>
              <a:t>	《</a:t>
            </a:r>
            <a:r>
              <a:rPr kumimoji="1" lang="en-US" altLang="zh-CN" dirty="0" smtClean="0">
                <a:solidFill>
                  <a:srgbClr val="0000CC"/>
                </a:solidFill>
              </a:rPr>
              <a:t>public</a:t>
            </a:r>
            <a:r>
              <a:rPr kumimoji="1" lang="en-US" altLang="zh-CN" dirty="0" smtClean="0"/>
              <a:t>:</a:t>
            </a:r>
          </a:p>
          <a:p>
            <a:pPr>
              <a:buNone/>
            </a:pPr>
            <a:r>
              <a:rPr kumimoji="1" lang="en-US" altLang="zh-CN" dirty="0" smtClean="0"/>
              <a:t>			</a:t>
            </a:r>
            <a:r>
              <a:rPr kumimoji="1" lang="zh-CN" altLang="en-US" dirty="0" smtClean="0"/>
              <a:t>成员表</a:t>
            </a:r>
            <a:r>
              <a:rPr kumimoji="1" lang="en-US" altLang="zh-CN" dirty="0" smtClean="0"/>
              <a:t>2</a:t>
            </a:r>
            <a:r>
              <a:rPr kumimoji="1" lang="zh-CN" altLang="en-US" dirty="0" smtClean="0"/>
              <a:t>；</a:t>
            </a:r>
            <a:r>
              <a:rPr kumimoji="1" lang="en-US" altLang="zh-CN" dirty="0" smtClean="0"/>
              <a: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派生类增加或替代的公有成员</a:t>
            </a:r>
          </a:p>
          <a:p>
            <a:pPr>
              <a:buNone/>
            </a:pPr>
            <a:r>
              <a:rPr kumimoji="1" lang="en-US" altLang="zh-CN" dirty="0" smtClean="0"/>
              <a:t>	《</a:t>
            </a:r>
            <a:r>
              <a:rPr kumimoji="1" lang="en-US" altLang="zh-CN" dirty="0" smtClean="0">
                <a:solidFill>
                  <a:srgbClr val="0000CC"/>
                </a:solidFill>
              </a:rPr>
              <a:t>protected</a:t>
            </a:r>
            <a:r>
              <a:rPr kumimoji="1" lang="en-US" altLang="zh-CN" dirty="0" smtClean="0"/>
              <a:t>:</a:t>
            </a:r>
          </a:p>
          <a:p>
            <a:pPr>
              <a:buNone/>
            </a:pPr>
            <a:r>
              <a:rPr kumimoji="1" lang="en-US" altLang="zh-CN" dirty="0" smtClean="0"/>
              <a:t>			</a:t>
            </a:r>
            <a:r>
              <a:rPr kumimoji="1" lang="zh-CN" altLang="en-US" dirty="0" smtClean="0"/>
              <a:t>成员表</a:t>
            </a:r>
            <a:r>
              <a:rPr kumimoji="1" lang="en-US" altLang="zh-CN" dirty="0" smtClean="0"/>
              <a:t>3</a:t>
            </a:r>
            <a:r>
              <a:rPr kumimoji="1" lang="zh-CN" altLang="en-US" dirty="0" smtClean="0"/>
              <a:t>；</a:t>
            </a:r>
            <a:r>
              <a:rPr kumimoji="1" lang="en-US" altLang="zh-CN" dirty="0" smtClean="0"/>
              <a:t>》</a:t>
            </a:r>
            <a:r>
              <a:rPr kumimoji="1" lang="en-US" altLang="zh-CN" dirty="0" smtClean="0">
                <a:solidFill>
                  <a:srgbClr val="0000CC"/>
                </a:solidFill>
              </a:rPr>
              <a:t> </a:t>
            </a:r>
            <a:r>
              <a:rPr kumimoji="1" lang="en-US" altLang="zh-CN" dirty="0" smtClean="0">
                <a:solidFill>
                  <a:srgbClr val="006600"/>
                </a:solidFill>
              </a:rPr>
              <a:t>//</a:t>
            </a:r>
            <a:r>
              <a:rPr kumimoji="1" lang="zh-CN" altLang="en-US" dirty="0" smtClean="0">
                <a:solidFill>
                  <a:srgbClr val="006600"/>
                </a:solidFill>
              </a:rPr>
              <a:t>派生类增加或替代的保护成员</a:t>
            </a:r>
          </a:p>
          <a:p>
            <a:pPr>
              <a:buNone/>
            </a:pPr>
            <a:r>
              <a:rPr kumimoji="1" lang="en-US" altLang="zh-CN" dirty="0" smtClean="0"/>
              <a:t>	}</a:t>
            </a:r>
            <a:r>
              <a:rPr kumimoji="1" lang="zh-CN" altLang="en-US" dirty="0" smtClean="0"/>
              <a:t>；</a:t>
            </a:r>
            <a:r>
              <a:rPr kumimoji="1" lang="en-US" altLang="zh-CN" dirty="0" smtClean="0">
                <a:solidFill>
                  <a:srgbClr val="006600"/>
                </a:solidFill>
              </a:rPr>
              <a:t>//</a:t>
            </a:r>
            <a:r>
              <a:rPr kumimoji="1" lang="zh-CN" altLang="en-US" dirty="0" smtClean="0">
                <a:solidFill>
                  <a:srgbClr val="006600"/>
                </a:solidFill>
              </a:rPr>
              <a:t>分号不可少</a:t>
            </a:r>
            <a:endParaRPr kumimoji="1" lang="zh-CN" altLang="en-US" dirty="0">
              <a:solidFill>
                <a:srgbClr val="006600"/>
              </a:solidFill>
            </a:endParaRPr>
          </a:p>
        </p:txBody>
      </p:sp>
    </p:spTree>
    <p:extLst>
      <p:ext uri="{BB962C8B-B14F-4D97-AF65-F5344CB8AC3E}">
        <p14:creationId xmlns:p14="http://schemas.microsoft.com/office/powerpoint/2010/main" val="1227656059"/>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虚函数的定义和使用三部曲</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、在派生类当中定义与基类虚函数名同名的成员函数，</a:t>
            </a:r>
            <a:r>
              <a:rPr lang="zh-CN" altLang="en-US" dirty="0" smtClean="0">
                <a:solidFill>
                  <a:srgbClr val="FF0000"/>
                </a:solidFill>
              </a:rPr>
              <a:t>且该函数的参数个数、参数的类型以及函数的返回值类型都与基类中的同名虚函数一样</a:t>
            </a:r>
            <a:r>
              <a:rPr lang="zh-CN" altLang="en-US" dirty="0" smtClean="0"/>
              <a:t>，则该成员函数</a:t>
            </a:r>
            <a:r>
              <a:rPr lang="zh-CN" altLang="en-US" b="1" dirty="0" smtClean="0">
                <a:solidFill>
                  <a:srgbClr val="00B050"/>
                </a:solidFill>
              </a:rPr>
              <a:t>超载</a:t>
            </a:r>
            <a:r>
              <a:rPr lang="zh-CN" altLang="en-US" dirty="0" smtClean="0"/>
              <a:t>或</a:t>
            </a:r>
            <a:r>
              <a:rPr lang="zh-CN" altLang="en-US" b="1" dirty="0" smtClean="0">
                <a:solidFill>
                  <a:srgbClr val="00B050"/>
                </a:solidFill>
              </a:rPr>
              <a:t>覆盖</a:t>
            </a:r>
            <a:r>
              <a:rPr lang="zh-CN" altLang="en-US" dirty="0" smtClean="0"/>
              <a:t>了基类的虚函数。</a:t>
            </a:r>
            <a:endParaRPr lang="en-US" altLang="zh-CN" dirty="0" smtClean="0"/>
          </a:p>
          <a:p>
            <a:pPr>
              <a:buNone/>
            </a:pPr>
            <a:r>
              <a:rPr lang="en-US" altLang="zh-CN" dirty="0" smtClean="0"/>
              <a:t>	</a:t>
            </a:r>
            <a:r>
              <a:rPr lang="zh-CN" altLang="en-US" b="1" dirty="0" smtClean="0"/>
              <a:t>提示：如果满足了上述要求，派生类里面的成员函数加或者不加</a:t>
            </a:r>
            <a:r>
              <a:rPr lang="en-US" altLang="zh-CN" b="1" dirty="0" smtClean="0"/>
              <a:t>virtual</a:t>
            </a:r>
            <a:r>
              <a:rPr lang="zh-CN" altLang="en-US" b="1" dirty="0" smtClean="0"/>
              <a:t>都可以。</a:t>
            </a:r>
          </a:p>
          <a:p>
            <a:endParaRPr lang="zh-CN" altLang="en-US" dirty="0"/>
          </a:p>
        </p:txBody>
      </p:sp>
    </p:spTree>
    <p:extLst>
      <p:ext uri="{BB962C8B-B14F-4D97-AF65-F5344CB8AC3E}">
        <p14:creationId xmlns:p14="http://schemas.microsoft.com/office/powerpoint/2010/main" val="578397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虚函数的定义和使用三部曲</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、使用基类类型的指针（或引用）变量，使该指针指向（或引用）不同派生类的对象，并通过调用指针所指向的虚函数。</a:t>
            </a:r>
            <a:endParaRPr lang="en-US" altLang="zh-CN" dirty="0" smtClean="0"/>
          </a:p>
          <a:p>
            <a:pPr>
              <a:buNone/>
            </a:pPr>
            <a:r>
              <a:rPr lang="en-US" altLang="zh-CN" dirty="0" smtClean="0"/>
              <a:t>	</a:t>
            </a:r>
            <a:r>
              <a:rPr lang="zh-CN" altLang="en-US" dirty="0" smtClean="0"/>
              <a:t>提示：如果不使用指针或引用，则虚函数的特性无效。</a:t>
            </a:r>
          </a:p>
          <a:p>
            <a:endParaRPr lang="zh-CN" altLang="en-US" dirty="0"/>
          </a:p>
        </p:txBody>
      </p:sp>
    </p:spTree>
    <p:extLst>
      <p:ext uri="{BB962C8B-B14F-4D97-AF65-F5344CB8AC3E}">
        <p14:creationId xmlns:p14="http://schemas.microsoft.com/office/powerpoint/2010/main" val="161751049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虚函数示例一：点类和圆类</a:t>
            </a:r>
            <a:endParaRPr lang="zh-CN" altLang="en-US" dirty="0"/>
          </a:p>
        </p:txBody>
      </p:sp>
      <p:sp>
        <p:nvSpPr>
          <p:cNvPr id="3" name="内容占位符 2"/>
          <p:cNvSpPr>
            <a:spLocks noGrp="1"/>
          </p:cNvSpPr>
          <p:nvPr>
            <p:ph idx="1"/>
          </p:nvPr>
        </p:nvSpPr>
        <p:spPr/>
        <p:txBody>
          <a:bodyPr>
            <a:normAutofit/>
          </a:bodyPr>
          <a:lstStyle/>
          <a:p>
            <a:pPr algn="just" eaLnBrk="0" hangingPunct="0">
              <a:buNone/>
            </a:pPr>
            <a:r>
              <a:rPr lang="en-US" altLang="zh-CN" b="1" dirty="0" smtClean="0"/>
              <a:t>	const double PI=3.14159;</a:t>
            </a:r>
          </a:p>
          <a:p>
            <a:pPr algn="just" eaLnBrk="0" hangingPunct="0">
              <a:buNone/>
            </a:pPr>
            <a:r>
              <a:rPr lang="en-US" altLang="zh-CN" b="1" dirty="0" smtClean="0"/>
              <a:t>	class point{</a:t>
            </a:r>
          </a:p>
          <a:p>
            <a:pPr algn="just" eaLnBrk="0" hangingPunct="0">
              <a:buNone/>
            </a:pPr>
            <a:r>
              <a:rPr lang="en-US" altLang="zh-CN" b="1" dirty="0" smtClean="0"/>
              <a:t>	double x, y;</a:t>
            </a:r>
          </a:p>
          <a:p>
            <a:pPr algn="just" eaLnBrk="0" hangingPunct="0">
              <a:buNone/>
            </a:pPr>
            <a:r>
              <a:rPr lang="en-US" altLang="zh-CN" b="1" dirty="0" smtClean="0"/>
              <a:t>	public:</a:t>
            </a:r>
          </a:p>
          <a:p>
            <a:pPr algn="just" eaLnBrk="0" hangingPunct="0">
              <a:buNone/>
            </a:pPr>
            <a:r>
              <a:rPr lang="en-US" altLang="zh-CN" b="1" dirty="0" smtClean="0"/>
              <a:t>	point(float </a:t>
            </a:r>
            <a:r>
              <a:rPr lang="en-US" altLang="zh-CN" b="1" dirty="0" err="1" smtClean="0"/>
              <a:t>i</a:t>
            </a:r>
            <a:r>
              <a:rPr lang="en-US" altLang="zh-CN" b="1" dirty="0" smtClean="0"/>
              <a:t>=0, float j=0) {	x=</a:t>
            </a:r>
            <a:r>
              <a:rPr lang="en-US" altLang="zh-CN" b="1" dirty="0" err="1" smtClean="0"/>
              <a:t>i</a:t>
            </a:r>
            <a:r>
              <a:rPr lang="en-US" altLang="zh-CN" b="1" dirty="0" smtClean="0"/>
              <a:t>; y=j;	}</a:t>
            </a:r>
          </a:p>
          <a:p>
            <a:pPr algn="just" eaLnBrk="0" hangingPunct="0">
              <a:buNone/>
            </a:pPr>
            <a:r>
              <a:rPr lang="en-US" altLang="zh-CN" b="1" dirty="0" smtClean="0"/>
              <a:t>	virtual double area(</a:t>
            </a:r>
            <a:r>
              <a:rPr lang="en-GB" altLang="zh-CN" b="1" dirty="0" smtClean="0"/>
              <a:t> </a:t>
            </a:r>
            <a:r>
              <a:rPr lang="en-US" altLang="zh-CN" b="1" dirty="0" smtClean="0"/>
              <a:t>) { return 0.0;}</a:t>
            </a:r>
          </a:p>
          <a:p>
            <a:pPr algn="just" eaLnBrk="0" hangingPunct="0">
              <a:buNone/>
            </a:pPr>
            <a:r>
              <a:rPr lang="en-US" altLang="zh-CN" b="1" dirty="0" smtClean="0"/>
              <a:t>	};</a:t>
            </a:r>
          </a:p>
          <a:p>
            <a:endParaRPr lang="zh-CN" altLang="en-US" dirty="0"/>
          </a:p>
        </p:txBody>
      </p:sp>
    </p:spTree>
    <p:extLst>
      <p:ext uri="{BB962C8B-B14F-4D97-AF65-F5344CB8AC3E}">
        <p14:creationId xmlns:p14="http://schemas.microsoft.com/office/powerpoint/2010/main" val="50335167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虚函数示例一：点类和圆类</a:t>
            </a:r>
            <a:endParaRPr lang="zh-CN" altLang="en-US" dirty="0"/>
          </a:p>
        </p:txBody>
      </p:sp>
      <p:sp>
        <p:nvSpPr>
          <p:cNvPr id="3" name="内容占位符 2"/>
          <p:cNvSpPr>
            <a:spLocks noGrp="1"/>
          </p:cNvSpPr>
          <p:nvPr>
            <p:ph idx="1"/>
          </p:nvPr>
        </p:nvSpPr>
        <p:spPr/>
        <p:txBody>
          <a:bodyPr>
            <a:normAutofit/>
          </a:bodyPr>
          <a:lstStyle/>
          <a:p>
            <a:pPr eaLnBrk="0" hangingPunct="0">
              <a:buNone/>
            </a:pPr>
            <a:r>
              <a:rPr lang="en-US" altLang="zh-CN" b="1" dirty="0" smtClean="0"/>
              <a:t>class </a:t>
            </a:r>
            <a:r>
              <a:rPr lang="en-US" altLang="zh-CN" b="1" dirty="0" err="1" smtClean="0"/>
              <a:t>circle:public</a:t>
            </a:r>
            <a:r>
              <a:rPr lang="en-US" altLang="zh-CN" b="1" dirty="0" smtClean="0"/>
              <a:t> point {</a:t>
            </a:r>
          </a:p>
          <a:p>
            <a:pPr eaLnBrk="0" hangingPunct="0">
              <a:buNone/>
            </a:pPr>
            <a:r>
              <a:rPr lang="en-US" altLang="zh-CN" b="1" dirty="0" smtClean="0"/>
              <a:t>	double radius;</a:t>
            </a:r>
          </a:p>
          <a:p>
            <a:pPr eaLnBrk="0" hangingPunct="0">
              <a:buNone/>
            </a:pPr>
            <a:r>
              <a:rPr lang="en-US" altLang="zh-CN" b="1" dirty="0" smtClean="0"/>
              <a:t>	public:</a:t>
            </a:r>
          </a:p>
          <a:p>
            <a:pPr eaLnBrk="0" hangingPunct="0">
              <a:buNone/>
            </a:pPr>
            <a:r>
              <a:rPr lang="en-US" altLang="zh-CN" b="1" dirty="0" smtClean="0"/>
              <a:t>	circle(double r=0) {radius=r; }</a:t>
            </a:r>
          </a:p>
          <a:p>
            <a:pPr eaLnBrk="0" hangingPunct="0">
              <a:buNone/>
            </a:pPr>
            <a:r>
              <a:rPr lang="en-US" altLang="zh-CN" b="1" dirty="0" smtClean="0"/>
              <a:t>	double area(</a:t>
            </a:r>
            <a:r>
              <a:rPr lang="en-GB" altLang="zh-CN" b="1" dirty="0" smtClean="0"/>
              <a:t> </a:t>
            </a:r>
            <a:r>
              <a:rPr lang="en-US" altLang="zh-CN" b="1" dirty="0" smtClean="0"/>
              <a:t>) {	return PI*radius*radius;	}</a:t>
            </a:r>
          </a:p>
          <a:p>
            <a:pPr eaLnBrk="0" hangingPunct="0">
              <a:buNone/>
            </a:pPr>
            <a:r>
              <a:rPr lang="en-US" altLang="zh-CN" b="1" dirty="0" smtClean="0"/>
              <a:t>};</a:t>
            </a:r>
          </a:p>
          <a:p>
            <a:endParaRPr lang="zh-CN" altLang="en-US" dirty="0"/>
          </a:p>
        </p:txBody>
      </p:sp>
    </p:spTree>
    <p:extLst>
      <p:ext uri="{BB962C8B-B14F-4D97-AF65-F5344CB8AC3E}">
        <p14:creationId xmlns:p14="http://schemas.microsoft.com/office/powerpoint/2010/main" val="893448964"/>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虚函数示例一：点类和圆类</a:t>
            </a:r>
            <a:endParaRPr lang="zh-CN" altLang="en-US" dirty="0"/>
          </a:p>
        </p:txBody>
      </p:sp>
      <p:sp>
        <p:nvSpPr>
          <p:cNvPr id="3" name="内容占位符 2"/>
          <p:cNvSpPr>
            <a:spLocks noGrp="1"/>
          </p:cNvSpPr>
          <p:nvPr>
            <p:ph idx="1"/>
          </p:nvPr>
        </p:nvSpPr>
        <p:spPr/>
        <p:txBody>
          <a:bodyPr>
            <a:normAutofit/>
          </a:bodyPr>
          <a:lstStyle/>
          <a:p>
            <a:r>
              <a:rPr lang="en-US" altLang="zh-CN" b="1" dirty="0" smtClean="0">
                <a:solidFill>
                  <a:srgbClr val="000000"/>
                </a:solidFill>
              </a:rPr>
              <a:t>int main()	{  	point p</a:t>
            </a:r>
            <a:r>
              <a:rPr lang="en-GB" altLang="zh-CN" b="1" dirty="0" smtClean="0">
                <a:solidFill>
                  <a:srgbClr val="000000"/>
                </a:solidFill>
              </a:rPr>
              <a:t>；</a:t>
            </a:r>
            <a:endParaRPr lang="zh-CN" altLang="en-US" b="1" dirty="0" smtClean="0">
              <a:solidFill>
                <a:srgbClr val="000000"/>
              </a:solidFill>
            </a:endParaRPr>
          </a:p>
          <a:p>
            <a:pPr>
              <a:buNone/>
            </a:pPr>
            <a:r>
              <a:rPr lang="en-US" altLang="zh-CN" b="1" dirty="0" smtClean="0">
                <a:solidFill>
                  <a:srgbClr val="000000"/>
                </a:solidFill>
              </a:rPr>
              <a:t>	</a:t>
            </a:r>
            <a:r>
              <a:rPr lang="en-US" altLang="zh-CN" b="1" dirty="0" err="1" smtClean="0">
                <a:solidFill>
                  <a:srgbClr val="000000"/>
                </a:solidFill>
              </a:rPr>
              <a:t>cout</a:t>
            </a:r>
            <a:r>
              <a:rPr lang="en-US" altLang="zh-CN" b="1" dirty="0" smtClean="0">
                <a:solidFill>
                  <a:srgbClr val="000000"/>
                </a:solidFill>
              </a:rPr>
              <a:t>&lt;&lt;“the area of the point p is</a:t>
            </a:r>
            <a:r>
              <a:rPr lang="en-GB" altLang="zh-CN" b="1" dirty="0" smtClean="0">
                <a:solidFill>
                  <a:srgbClr val="000000"/>
                </a:solidFill>
              </a:rPr>
              <a:t>:</a:t>
            </a:r>
            <a:r>
              <a:rPr lang="en-US" altLang="zh-CN" b="1" dirty="0" smtClean="0">
                <a:solidFill>
                  <a:srgbClr val="000000"/>
                </a:solidFill>
              </a:rPr>
              <a:t> ”&lt;&lt; </a:t>
            </a:r>
            <a:r>
              <a:rPr lang="en-US" altLang="zh-CN" b="1" dirty="0" err="1" smtClean="0">
                <a:solidFill>
                  <a:srgbClr val="000000"/>
                </a:solidFill>
              </a:rPr>
              <a:t>p.area</a:t>
            </a:r>
            <a:r>
              <a:rPr lang="en-US" altLang="zh-CN" b="1" dirty="0" smtClean="0">
                <a:solidFill>
                  <a:srgbClr val="000000"/>
                </a:solidFill>
              </a:rPr>
              <a:t>(</a:t>
            </a:r>
            <a:r>
              <a:rPr lang="en-GB" altLang="zh-CN" b="1" dirty="0" smtClean="0">
                <a:solidFill>
                  <a:srgbClr val="000000"/>
                </a:solidFill>
              </a:rPr>
              <a:t> </a:t>
            </a:r>
            <a:r>
              <a:rPr lang="en-US" altLang="zh-CN" b="1" dirty="0" smtClean="0">
                <a:solidFill>
                  <a:srgbClr val="000000"/>
                </a:solidFill>
              </a:rPr>
              <a:t>) &lt;&lt;</a:t>
            </a:r>
            <a:r>
              <a:rPr lang="en-US" altLang="zh-CN" b="1" dirty="0" err="1" smtClean="0">
                <a:solidFill>
                  <a:srgbClr val="000000"/>
                </a:solidFill>
              </a:rPr>
              <a:t>endl</a:t>
            </a:r>
            <a:r>
              <a:rPr lang="en-US" altLang="zh-CN" b="1" dirty="0" smtClean="0">
                <a:solidFill>
                  <a:srgbClr val="000000"/>
                </a:solidFill>
              </a:rPr>
              <a:t>;    //</a:t>
            </a:r>
            <a:r>
              <a:rPr lang="zh-CN" altLang="en-US" b="1" dirty="0" smtClean="0">
                <a:solidFill>
                  <a:srgbClr val="000000"/>
                </a:solidFill>
              </a:rPr>
              <a:t>结果为</a:t>
            </a:r>
            <a:r>
              <a:rPr lang="en-US" altLang="zh-CN" b="1" dirty="0" smtClean="0">
                <a:solidFill>
                  <a:srgbClr val="000000"/>
                </a:solidFill>
              </a:rPr>
              <a:t>0</a:t>
            </a:r>
          </a:p>
          <a:p>
            <a:pPr>
              <a:buNone/>
            </a:pPr>
            <a:r>
              <a:rPr lang="en-US" altLang="zh-CN" b="1" dirty="0" smtClean="0">
                <a:solidFill>
                  <a:srgbClr val="000000"/>
                </a:solidFill>
              </a:rPr>
              <a:t>		circle c(1);</a:t>
            </a:r>
          </a:p>
          <a:p>
            <a:pPr>
              <a:buNone/>
            </a:pPr>
            <a:r>
              <a:rPr lang="en-US" altLang="zh-CN" b="1" dirty="0" smtClean="0">
                <a:solidFill>
                  <a:srgbClr val="000000"/>
                </a:solidFill>
              </a:rPr>
              <a:t>		</a:t>
            </a:r>
            <a:r>
              <a:rPr lang="en-US" altLang="zh-CN" b="1" dirty="0" err="1" smtClean="0">
                <a:solidFill>
                  <a:srgbClr val="000000"/>
                </a:solidFill>
              </a:rPr>
              <a:t>cout</a:t>
            </a:r>
            <a:r>
              <a:rPr lang="en-US" altLang="zh-CN" b="1" dirty="0" smtClean="0">
                <a:solidFill>
                  <a:srgbClr val="000000"/>
                </a:solidFill>
              </a:rPr>
              <a:t>&lt;&lt;"the area of the circle c is</a:t>
            </a:r>
            <a:r>
              <a:rPr lang="en-GB" altLang="zh-CN" b="1" dirty="0" smtClean="0">
                <a:solidFill>
                  <a:srgbClr val="000000"/>
                </a:solidFill>
              </a:rPr>
              <a:t>:</a:t>
            </a:r>
            <a:r>
              <a:rPr lang="en-US" altLang="zh-CN" b="1" dirty="0" smtClean="0">
                <a:solidFill>
                  <a:srgbClr val="000000"/>
                </a:solidFill>
              </a:rPr>
              <a:t> "&lt;&lt; </a:t>
            </a:r>
            <a:r>
              <a:rPr lang="en-US" altLang="zh-CN" b="1" dirty="0" err="1" smtClean="0">
                <a:solidFill>
                  <a:srgbClr val="000000"/>
                </a:solidFill>
              </a:rPr>
              <a:t>c.area</a:t>
            </a:r>
            <a:r>
              <a:rPr lang="en-US" altLang="zh-CN" b="1" dirty="0" smtClean="0">
                <a:solidFill>
                  <a:srgbClr val="000000"/>
                </a:solidFill>
              </a:rPr>
              <a:t>(</a:t>
            </a:r>
            <a:r>
              <a:rPr lang="en-GB" altLang="zh-CN" b="1" dirty="0" smtClean="0">
                <a:solidFill>
                  <a:srgbClr val="000000"/>
                </a:solidFill>
              </a:rPr>
              <a:t> </a:t>
            </a:r>
            <a:r>
              <a:rPr lang="en-US" altLang="zh-CN" b="1" dirty="0" smtClean="0">
                <a:solidFill>
                  <a:srgbClr val="000000"/>
                </a:solidFill>
              </a:rPr>
              <a:t>) &lt;&lt;</a:t>
            </a:r>
            <a:r>
              <a:rPr lang="en-US" altLang="zh-CN" b="1" dirty="0" err="1" smtClean="0">
                <a:solidFill>
                  <a:srgbClr val="000000"/>
                </a:solidFill>
              </a:rPr>
              <a:t>endl</a:t>
            </a:r>
            <a:r>
              <a:rPr lang="en-US" altLang="zh-CN" b="1" dirty="0" smtClean="0">
                <a:solidFill>
                  <a:srgbClr val="000000"/>
                </a:solidFill>
              </a:rPr>
              <a:t>; //</a:t>
            </a:r>
            <a:r>
              <a:rPr lang="zh-CN" altLang="en-US" b="1" dirty="0" smtClean="0">
                <a:solidFill>
                  <a:srgbClr val="000000"/>
                </a:solidFill>
              </a:rPr>
              <a:t>结果为</a:t>
            </a:r>
            <a:r>
              <a:rPr lang="en-US" altLang="zh-CN" b="1" dirty="0" smtClean="0">
                <a:solidFill>
                  <a:srgbClr val="000000"/>
                </a:solidFill>
              </a:rPr>
              <a:t>3.15</a:t>
            </a:r>
          </a:p>
          <a:p>
            <a:pPr>
              <a:buNone/>
            </a:pPr>
            <a:endParaRPr lang="en-US" altLang="zh-CN" b="1" dirty="0" smtClean="0">
              <a:solidFill>
                <a:srgbClr val="000000"/>
              </a:solidFill>
            </a:endParaRPr>
          </a:p>
        </p:txBody>
      </p:sp>
    </p:spTree>
    <p:extLst>
      <p:ext uri="{BB962C8B-B14F-4D97-AF65-F5344CB8AC3E}">
        <p14:creationId xmlns:p14="http://schemas.microsoft.com/office/powerpoint/2010/main" val="99107812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b="1" dirty="0" smtClean="0">
                <a:solidFill>
                  <a:srgbClr val="000000"/>
                </a:solidFill>
              </a:rPr>
              <a:t>	</a:t>
            </a:r>
            <a:r>
              <a:rPr lang="en-GB" altLang="zh-CN" b="1" dirty="0" smtClean="0">
                <a:solidFill>
                  <a:srgbClr val="000000"/>
                </a:solidFill>
              </a:rPr>
              <a:t>point *pp;  pp=&amp;p;</a:t>
            </a:r>
          </a:p>
          <a:p>
            <a:pPr>
              <a:buNone/>
            </a:pPr>
            <a:r>
              <a:rPr lang="en-US" altLang="zh-CN" b="1" dirty="0" smtClean="0">
                <a:solidFill>
                  <a:srgbClr val="000000"/>
                </a:solidFill>
              </a:rPr>
              <a:t>		</a:t>
            </a:r>
            <a:r>
              <a:rPr lang="en-US" altLang="zh-CN" b="1" dirty="0" err="1" smtClean="0">
                <a:solidFill>
                  <a:srgbClr val="000000"/>
                </a:solidFill>
              </a:rPr>
              <a:t>cout</a:t>
            </a:r>
            <a:r>
              <a:rPr lang="en-US" altLang="zh-CN" b="1" dirty="0" smtClean="0">
                <a:solidFill>
                  <a:srgbClr val="000000"/>
                </a:solidFill>
              </a:rPr>
              <a:t>&lt;&lt;"now the area is</a:t>
            </a:r>
            <a:r>
              <a:rPr lang="en-GB" altLang="zh-CN" b="1" dirty="0" smtClean="0">
                <a:solidFill>
                  <a:srgbClr val="000000"/>
                </a:solidFill>
              </a:rPr>
              <a:t>:</a:t>
            </a:r>
            <a:r>
              <a:rPr lang="en-US" altLang="zh-CN" b="1" dirty="0" smtClean="0">
                <a:solidFill>
                  <a:srgbClr val="000000"/>
                </a:solidFill>
              </a:rPr>
              <a:t> "&lt;&lt;pp-&gt;area(</a:t>
            </a:r>
            <a:r>
              <a:rPr lang="en-GB" altLang="zh-CN" b="1" dirty="0" smtClean="0">
                <a:solidFill>
                  <a:srgbClr val="000000"/>
                </a:solidFill>
              </a:rPr>
              <a:t> </a:t>
            </a:r>
            <a:r>
              <a:rPr lang="en-US" altLang="zh-CN" b="1" dirty="0" smtClean="0">
                <a:solidFill>
                  <a:srgbClr val="000000"/>
                </a:solidFill>
              </a:rPr>
              <a:t>)&lt;&lt;</a:t>
            </a:r>
            <a:r>
              <a:rPr lang="en-US" altLang="zh-CN" b="1" dirty="0" err="1" smtClean="0">
                <a:solidFill>
                  <a:srgbClr val="000000"/>
                </a:solidFill>
              </a:rPr>
              <a:t>endl</a:t>
            </a:r>
            <a:r>
              <a:rPr lang="en-US" altLang="zh-CN" b="1" dirty="0" smtClean="0">
                <a:solidFill>
                  <a:srgbClr val="000000"/>
                </a:solidFill>
              </a:rPr>
              <a:t>;   </a:t>
            </a:r>
            <a:r>
              <a:rPr lang="en-GB" altLang="zh-CN" b="1" dirty="0" smtClean="0">
                <a:solidFill>
                  <a:srgbClr val="000000"/>
                </a:solidFill>
              </a:rPr>
              <a:t>	</a:t>
            </a:r>
            <a:r>
              <a:rPr lang="en-US" altLang="zh-CN" b="1" dirty="0" smtClean="0">
                <a:solidFill>
                  <a:srgbClr val="000000"/>
                </a:solidFill>
              </a:rPr>
              <a:t>	//</a:t>
            </a:r>
            <a:r>
              <a:rPr lang="zh-CN" altLang="en-US" b="1" dirty="0" smtClean="0">
                <a:solidFill>
                  <a:srgbClr val="000000"/>
                </a:solidFill>
              </a:rPr>
              <a:t>结果为</a:t>
            </a:r>
            <a:r>
              <a:rPr lang="en-US" altLang="zh-CN" b="1" dirty="0" smtClean="0">
                <a:solidFill>
                  <a:srgbClr val="000000"/>
                </a:solidFill>
              </a:rPr>
              <a:t>0</a:t>
            </a:r>
            <a:endParaRPr lang="en-GB" altLang="zh-CN" b="1" dirty="0" smtClean="0">
              <a:solidFill>
                <a:srgbClr val="000000"/>
              </a:solidFill>
            </a:endParaRPr>
          </a:p>
          <a:p>
            <a:pPr>
              <a:buNone/>
            </a:pPr>
            <a:r>
              <a:rPr lang="en-GB" altLang="zh-CN" b="1" dirty="0" smtClean="0">
                <a:solidFill>
                  <a:srgbClr val="000000"/>
                </a:solidFill>
              </a:rPr>
              <a:t>	 </a:t>
            </a:r>
            <a:r>
              <a:rPr lang="en-US" altLang="zh-CN" b="1" dirty="0" smtClean="0">
                <a:solidFill>
                  <a:srgbClr val="000000"/>
                </a:solidFill>
              </a:rPr>
              <a:t>pp=&amp;c;</a:t>
            </a:r>
          </a:p>
          <a:p>
            <a:pPr>
              <a:buNone/>
            </a:pPr>
            <a:r>
              <a:rPr lang="en-US" altLang="zh-CN" b="1" dirty="0" smtClean="0">
                <a:solidFill>
                  <a:srgbClr val="000000"/>
                </a:solidFill>
              </a:rPr>
              <a:t>		</a:t>
            </a:r>
            <a:r>
              <a:rPr lang="en-US" altLang="zh-CN" b="1" dirty="0" err="1" smtClean="0">
                <a:solidFill>
                  <a:srgbClr val="000000"/>
                </a:solidFill>
              </a:rPr>
              <a:t>cout</a:t>
            </a:r>
            <a:r>
              <a:rPr lang="en-US" altLang="zh-CN" b="1" dirty="0" smtClean="0">
                <a:solidFill>
                  <a:srgbClr val="000000"/>
                </a:solidFill>
              </a:rPr>
              <a:t>&lt;&lt;"now the area is</a:t>
            </a:r>
            <a:r>
              <a:rPr lang="en-GB" altLang="zh-CN" b="1" dirty="0" smtClean="0">
                <a:solidFill>
                  <a:srgbClr val="000000"/>
                </a:solidFill>
              </a:rPr>
              <a:t>:</a:t>
            </a:r>
            <a:r>
              <a:rPr lang="en-US" altLang="zh-CN" b="1" dirty="0" smtClean="0">
                <a:solidFill>
                  <a:srgbClr val="000000"/>
                </a:solidFill>
              </a:rPr>
              <a:t> "&lt;&lt;pp-&gt;area(</a:t>
            </a:r>
            <a:r>
              <a:rPr lang="en-GB" altLang="zh-CN" b="1" dirty="0" smtClean="0">
                <a:solidFill>
                  <a:srgbClr val="000000"/>
                </a:solidFill>
              </a:rPr>
              <a:t> </a:t>
            </a:r>
            <a:r>
              <a:rPr lang="en-US" altLang="zh-CN" b="1" dirty="0" smtClean="0">
                <a:solidFill>
                  <a:srgbClr val="000000"/>
                </a:solidFill>
              </a:rPr>
              <a:t>)&lt;&lt;</a:t>
            </a:r>
            <a:r>
              <a:rPr lang="en-US" altLang="zh-CN" b="1" dirty="0" err="1" smtClean="0">
                <a:solidFill>
                  <a:srgbClr val="000000"/>
                </a:solidFill>
              </a:rPr>
              <a:t>endl</a:t>
            </a:r>
            <a:r>
              <a:rPr lang="en-US" altLang="zh-CN" b="1" dirty="0" smtClean="0">
                <a:solidFill>
                  <a:srgbClr val="000000"/>
                </a:solidFill>
              </a:rPr>
              <a:t>; </a:t>
            </a:r>
          </a:p>
          <a:p>
            <a:pPr>
              <a:buNone/>
            </a:pPr>
            <a:r>
              <a:rPr lang="en-US" altLang="zh-CN" b="1" dirty="0" smtClean="0">
                <a:solidFill>
                  <a:srgbClr val="000000"/>
                </a:solidFill>
              </a:rPr>
              <a:t>	//</a:t>
            </a:r>
            <a:r>
              <a:rPr lang="zh-CN" altLang="en-US" b="1" dirty="0" smtClean="0">
                <a:solidFill>
                  <a:srgbClr val="000000"/>
                </a:solidFill>
              </a:rPr>
              <a:t>结果为</a:t>
            </a:r>
            <a:r>
              <a:rPr lang="en-US" altLang="zh-CN" b="1" dirty="0" smtClean="0">
                <a:solidFill>
                  <a:srgbClr val="000000"/>
                </a:solidFill>
              </a:rPr>
              <a:t>3.15</a:t>
            </a:r>
          </a:p>
          <a:p>
            <a:endParaRPr lang="zh-CN" altLang="en-US" dirty="0"/>
          </a:p>
        </p:txBody>
      </p:sp>
    </p:spTree>
    <p:extLst>
      <p:ext uri="{BB962C8B-B14F-4D97-AF65-F5344CB8AC3E}">
        <p14:creationId xmlns:p14="http://schemas.microsoft.com/office/powerpoint/2010/main" val="1166863936"/>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程序分析</a:t>
            </a:r>
            <a:endParaRPr lang="zh-CN" altLang="en-US" dirty="0"/>
          </a:p>
        </p:txBody>
      </p:sp>
      <p:sp>
        <p:nvSpPr>
          <p:cNvPr id="3" name="内容占位符 2"/>
          <p:cNvSpPr>
            <a:spLocks noGrp="1"/>
          </p:cNvSpPr>
          <p:nvPr>
            <p:ph idx="1"/>
          </p:nvPr>
        </p:nvSpPr>
        <p:spPr/>
        <p:txBody>
          <a:bodyPr/>
          <a:lstStyle/>
          <a:p>
            <a:r>
              <a:rPr lang="zh-CN" altLang="en-US" dirty="0" smtClean="0"/>
              <a:t>上例中，</a:t>
            </a:r>
            <a:r>
              <a:rPr lang="en-GB" altLang="zh-CN" dirty="0" err="1" smtClean="0"/>
              <a:t>p.area</a:t>
            </a:r>
            <a:r>
              <a:rPr lang="en-GB" altLang="zh-CN" dirty="0" smtClean="0"/>
              <a:t>( )</a:t>
            </a:r>
            <a:r>
              <a:rPr lang="zh-CN" altLang="en-GB" dirty="0" smtClean="0"/>
              <a:t>以及</a:t>
            </a:r>
            <a:r>
              <a:rPr lang="en-GB" altLang="zh-CN" dirty="0" err="1" smtClean="0"/>
              <a:t>c.area</a:t>
            </a:r>
            <a:r>
              <a:rPr lang="en-GB" altLang="zh-CN" dirty="0" smtClean="0"/>
              <a:t>( )</a:t>
            </a:r>
            <a:r>
              <a:rPr lang="zh-CN" altLang="en-GB" dirty="0" smtClean="0"/>
              <a:t>在编译时就有了确定的含义，</a:t>
            </a:r>
            <a:r>
              <a:rPr lang="zh-CN" altLang="en-US" dirty="0" smtClean="0"/>
              <a:t>即</a:t>
            </a:r>
            <a:r>
              <a:rPr lang="zh-CN" altLang="en-GB" dirty="0" smtClean="0"/>
              <a:t>调用基类</a:t>
            </a:r>
            <a:r>
              <a:rPr lang="en-GB" altLang="zh-CN" dirty="0" smtClean="0"/>
              <a:t>point</a:t>
            </a:r>
            <a:r>
              <a:rPr lang="zh-CN" altLang="en-GB" dirty="0" smtClean="0"/>
              <a:t>中的成员函数(虚函数)</a:t>
            </a:r>
            <a:r>
              <a:rPr lang="en-GB" altLang="zh-CN" dirty="0" smtClean="0"/>
              <a:t>area( )</a:t>
            </a:r>
            <a:r>
              <a:rPr lang="zh-CN" altLang="en-GB" dirty="0" smtClean="0"/>
              <a:t>以及调用派生类</a:t>
            </a:r>
            <a:r>
              <a:rPr lang="en-GB" altLang="zh-CN" dirty="0" smtClean="0"/>
              <a:t>circle</a:t>
            </a:r>
            <a:r>
              <a:rPr lang="zh-CN" altLang="en-GB" dirty="0" smtClean="0"/>
              <a:t>的成员函数(虚函数)</a:t>
            </a:r>
            <a:r>
              <a:rPr lang="en-GB" altLang="zh-CN" dirty="0" smtClean="0"/>
              <a:t>area( )，</a:t>
            </a:r>
            <a:r>
              <a:rPr lang="zh-CN" altLang="en-GB" dirty="0" smtClean="0"/>
              <a:t>这就是</a:t>
            </a:r>
            <a:r>
              <a:rPr lang="zh-CN" altLang="en-GB" dirty="0" smtClean="0">
                <a:solidFill>
                  <a:schemeClr val="hlink"/>
                </a:solidFill>
              </a:rPr>
              <a:t>编译时的多态性</a:t>
            </a:r>
            <a:r>
              <a:rPr lang="zh-CN" altLang="en-US" dirty="0" smtClean="0"/>
              <a:t>；</a:t>
            </a:r>
            <a:endParaRPr lang="en-US" altLang="zh-CN" dirty="0" smtClean="0"/>
          </a:p>
          <a:p>
            <a:r>
              <a:rPr lang="zh-CN" altLang="en-US" dirty="0" smtClean="0"/>
              <a:t>当基类指针指向不同的派生类对象时，尽管调用的形式完全相同，但却是调用了不同对象中的虚函数，这就是</a:t>
            </a:r>
            <a:r>
              <a:rPr lang="zh-CN" altLang="en-US" dirty="0" smtClean="0">
                <a:solidFill>
                  <a:schemeClr val="hlink"/>
                </a:solidFill>
              </a:rPr>
              <a:t>运行时的多态性</a:t>
            </a:r>
            <a:r>
              <a:rPr lang="zh-CN" altLang="en-US" dirty="0" smtClean="0"/>
              <a:t>。 </a:t>
            </a:r>
            <a:r>
              <a:rPr lang="en-US" altLang="zh-CN" dirty="0" smtClean="0"/>
              <a:t>pp-&gt;area()</a:t>
            </a:r>
            <a:r>
              <a:rPr lang="zh-CN" altLang="en-US" dirty="0" smtClean="0"/>
              <a:t>两次运行结果不一样就是证明。</a:t>
            </a:r>
            <a:endParaRPr lang="en-US" altLang="zh-CN" dirty="0" smtClean="0"/>
          </a:p>
          <a:p>
            <a:pPr>
              <a:buNone/>
            </a:pPr>
            <a:endParaRPr lang="zh-CN" altLang="en-US" dirty="0"/>
          </a:p>
        </p:txBody>
      </p:sp>
    </p:spTree>
    <p:extLst>
      <p:ext uri="{BB962C8B-B14F-4D97-AF65-F5344CB8AC3E}">
        <p14:creationId xmlns:p14="http://schemas.microsoft.com/office/powerpoint/2010/main" val="66150794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虚函数示例二：计算学分</a:t>
            </a:r>
            <a:endParaRPr lang="zh-CN" altLang="en-US" dirty="0"/>
          </a:p>
        </p:txBody>
      </p:sp>
      <p:sp>
        <p:nvSpPr>
          <p:cNvPr id="3" name="内容占位符 2"/>
          <p:cNvSpPr>
            <a:spLocks noGrp="1"/>
          </p:cNvSpPr>
          <p:nvPr>
            <p:ph idx="1"/>
          </p:nvPr>
        </p:nvSpPr>
        <p:spPr/>
        <p:txBody>
          <a:bodyPr>
            <a:normAutofit lnSpcReduction="10000"/>
          </a:bodyPr>
          <a:lstStyle/>
          <a:p>
            <a:pPr>
              <a:buNone/>
            </a:pPr>
            <a:r>
              <a:rPr kumimoji="1" lang="en-US" altLang="zh-CN" dirty="0" smtClean="0">
                <a:solidFill>
                  <a:srgbClr val="0000CC"/>
                </a:solidFill>
              </a:rPr>
              <a:t>	class </a:t>
            </a:r>
            <a:r>
              <a:rPr kumimoji="1" lang="en-US" altLang="zh-CN" dirty="0" smtClean="0"/>
              <a:t>Student{</a:t>
            </a:r>
          </a:p>
          <a:p>
            <a:pPr>
              <a:buNone/>
            </a:pPr>
            <a:r>
              <a:rPr kumimoji="1" lang="en-US" altLang="zh-CN" dirty="0" smtClean="0"/>
              <a:t>    string </a:t>
            </a:r>
            <a:r>
              <a:rPr kumimoji="1" lang="en-US" altLang="zh-CN" dirty="0" err="1" smtClean="0"/>
              <a:t>coursename</a:t>
            </a:r>
            <a:r>
              <a:rPr kumimoji="1" lang="en-US" altLang="zh-CN" dirty="0" smtClean="0"/>
              <a:t>;	</a:t>
            </a:r>
            <a:r>
              <a:rPr lang="en-US" altLang="zh-CN" dirty="0" smtClean="0">
                <a:solidFill>
                  <a:srgbClr val="006600"/>
                </a:solidFill>
              </a:rPr>
              <a:t>//</a:t>
            </a:r>
            <a:r>
              <a:rPr lang="zh-CN" altLang="en-US" dirty="0" smtClean="0">
                <a:solidFill>
                  <a:srgbClr val="006600"/>
                </a:solidFill>
              </a:rPr>
              <a:t>课程名</a:t>
            </a:r>
          </a:p>
          <a:p>
            <a:pPr>
              <a:buNone/>
            </a:pPr>
            <a:r>
              <a:rPr kumimoji="1" lang="en-US" altLang="zh-CN" dirty="0" smtClean="0"/>
              <a:t>	</a:t>
            </a:r>
            <a:r>
              <a:rPr kumimoji="1" lang="zh-CN" altLang="en-US" dirty="0" smtClean="0"/>
              <a:t>    </a:t>
            </a:r>
            <a:r>
              <a:rPr kumimoji="1" lang="en-US" altLang="zh-CN" dirty="0" smtClean="0">
                <a:solidFill>
                  <a:srgbClr val="0000CC"/>
                </a:solidFill>
              </a:rPr>
              <a:t>int</a:t>
            </a:r>
            <a:r>
              <a:rPr kumimoji="1" lang="en-US" altLang="zh-CN" dirty="0" smtClean="0"/>
              <a:t> </a:t>
            </a:r>
            <a:r>
              <a:rPr kumimoji="1" lang="en-US" altLang="zh-CN" dirty="0" err="1" smtClean="0"/>
              <a:t>classhour</a:t>
            </a:r>
            <a:r>
              <a:rPr kumimoji="1" lang="en-US" altLang="zh-CN" dirty="0" smtClean="0"/>
              <a:t>;		</a:t>
            </a:r>
            <a:r>
              <a:rPr lang="en-US" altLang="zh-CN" dirty="0" smtClean="0">
                <a:solidFill>
                  <a:srgbClr val="006600"/>
                </a:solidFill>
              </a:rPr>
              <a:t>//</a:t>
            </a:r>
            <a:r>
              <a:rPr lang="zh-CN" altLang="en-US" dirty="0" smtClean="0">
                <a:solidFill>
                  <a:srgbClr val="006600"/>
                </a:solidFill>
              </a:rPr>
              <a:t>学时</a:t>
            </a:r>
          </a:p>
          <a:p>
            <a:pPr>
              <a:buNone/>
            </a:pPr>
            <a:r>
              <a:rPr kumimoji="1" lang="en-US" altLang="zh-CN" dirty="0" smtClean="0"/>
              <a:t>	</a:t>
            </a:r>
            <a:r>
              <a:rPr kumimoji="1" lang="zh-CN" altLang="en-US" dirty="0" smtClean="0"/>
              <a:t>   </a:t>
            </a:r>
            <a:r>
              <a:rPr kumimoji="1" lang="zh-CN" altLang="en-US" dirty="0" smtClean="0">
                <a:solidFill>
                  <a:srgbClr val="0000CC"/>
                </a:solidFill>
              </a:rPr>
              <a:t> </a:t>
            </a:r>
            <a:r>
              <a:rPr kumimoji="1" lang="en-US" altLang="zh-CN" dirty="0" smtClean="0">
                <a:solidFill>
                  <a:srgbClr val="0000CC"/>
                </a:solidFill>
              </a:rPr>
              <a:t>int </a:t>
            </a:r>
            <a:r>
              <a:rPr kumimoji="1" lang="en-US" altLang="zh-CN" dirty="0" smtClean="0"/>
              <a:t>credit;			</a:t>
            </a:r>
            <a:r>
              <a:rPr lang="en-US" altLang="zh-CN" dirty="0" smtClean="0">
                <a:solidFill>
                  <a:srgbClr val="006600"/>
                </a:solidFill>
              </a:rPr>
              <a:t>//</a:t>
            </a:r>
            <a:r>
              <a:rPr lang="zh-CN" altLang="en-US" dirty="0" smtClean="0">
                <a:solidFill>
                  <a:srgbClr val="006600"/>
                </a:solidFill>
              </a:rPr>
              <a:t>学分</a:t>
            </a:r>
            <a:r>
              <a:rPr lang="en-US" altLang="zh-CN" dirty="0" smtClean="0">
                <a:solidFill>
                  <a:srgbClr val="006600"/>
                </a:solidFill>
              </a:rPr>
              <a:t>,</a:t>
            </a:r>
            <a:r>
              <a:rPr lang="zh-CN" altLang="en-US" dirty="0" smtClean="0">
                <a:solidFill>
                  <a:srgbClr val="006600"/>
                </a:solidFill>
              </a:rPr>
              <a:t>未考虑</a:t>
            </a:r>
            <a:r>
              <a:rPr lang="en-US" altLang="zh-CN" dirty="0" smtClean="0">
                <a:solidFill>
                  <a:srgbClr val="006600"/>
                </a:solidFill>
              </a:rPr>
              <a:t>0.5</a:t>
            </a:r>
            <a:r>
              <a:rPr lang="zh-CN" altLang="en-US" dirty="0" smtClean="0">
                <a:solidFill>
                  <a:srgbClr val="006600"/>
                </a:solidFill>
              </a:rPr>
              <a:t>学分</a:t>
            </a:r>
          </a:p>
          <a:p>
            <a:pPr>
              <a:buNone/>
            </a:pPr>
            <a:r>
              <a:rPr kumimoji="1" lang="en-US" altLang="zh-CN" dirty="0" smtClean="0">
                <a:solidFill>
                  <a:srgbClr val="0000CC"/>
                </a:solidFill>
              </a:rPr>
              <a:t>	public</a:t>
            </a:r>
            <a:r>
              <a:rPr kumimoji="1" lang="en-US" altLang="zh-CN" dirty="0" smtClean="0"/>
              <a:t>:</a:t>
            </a:r>
          </a:p>
          <a:p>
            <a:pPr>
              <a:buNone/>
            </a:pPr>
            <a:r>
              <a:rPr kumimoji="1" lang="en-US" altLang="zh-CN" dirty="0" smtClean="0"/>
              <a:t>	Student(){</a:t>
            </a:r>
            <a:r>
              <a:rPr kumimoji="1" lang="en-US" altLang="zh-CN" dirty="0" err="1" smtClean="0"/>
              <a:t>coursename</a:t>
            </a:r>
            <a:r>
              <a:rPr kumimoji="1" lang="en-US" altLang="zh-CN" dirty="0" smtClean="0"/>
              <a:t>="#";</a:t>
            </a:r>
            <a:r>
              <a:rPr kumimoji="1" lang="en-US" altLang="zh-CN" dirty="0" err="1" smtClean="0"/>
              <a:t>classhour</a:t>
            </a:r>
            <a:r>
              <a:rPr kumimoji="1" lang="en-US" altLang="zh-CN" dirty="0" smtClean="0"/>
              <a:t>=0;credit=0;}</a:t>
            </a:r>
          </a:p>
          <a:p>
            <a:pPr>
              <a:buNone/>
            </a:pPr>
            <a:r>
              <a:rPr kumimoji="1" lang="en-US" altLang="zh-CN" dirty="0" smtClean="0"/>
              <a:t>    </a:t>
            </a:r>
            <a:r>
              <a:rPr kumimoji="1" lang="en-US" altLang="zh-CN" dirty="0" smtClean="0">
                <a:solidFill>
                  <a:srgbClr val="0000CC"/>
                </a:solidFill>
              </a:rPr>
              <a:t>virtual void</a:t>
            </a:r>
            <a:r>
              <a:rPr kumimoji="1" lang="en-US" altLang="zh-CN" dirty="0" smtClean="0"/>
              <a:t> Calculate(){credit=</a:t>
            </a:r>
            <a:r>
              <a:rPr kumimoji="1" lang="en-US" altLang="zh-CN" dirty="0" err="1" smtClean="0"/>
              <a:t>classhour</a:t>
            </a:r>
            <a:r>
              <a:rPr kumimoji="1" lang="en-US" altLang="zh-CN" dirty="0" smtClean="0"/>
              <a:t>/16;} //</a:t>
            </a:r>
            <a:r>
              <a:rPr kumimoji="1" lang="zh-CN" altLang="en-US" dirty="0" smtClean="0"/>
              <a:t>其他略</a:t>
            </a:r>
            <a:endParaRPr kumimoji="1" lang="en-US" altLang="zh-CN" dirty="0" smtClean="0"/>
          </a:p>
          <a:p>
            <a:endParaRPr lang="zh-CN" altLang="en-US" dirty="0"/>
          </a:p>
        </p:txBody>
      </p:sp>
    </p:spTree>
    <p:extLst>
      <p:ext uri="{BB962C8B-B14F-4D97-AF65-F5344CB8AC3E}">
        <p14:creationId xmlns:p14="http://schemas.microsoft.com/office/powerpoint/2010/main" val="441241517"/>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虚函数示例二：计算学分</a:t>
            </a:r>
            <a:endParaRPr lang="zh-CN" altLang="en-US" dirty="0"/>
          </a:p>
        </p:txBody>
      </p:sp>
      <p:sp>
        <p:nvSpPr>
          <p:cNvPr id="3" name="内容占位符 2"/>
          <p:cNvSpPr>
            <a:spLocks noGrp="1"/>
          </p:cNvSpPr>
          <p:nvPr>
            <p:ph idx="1"/>
          </p:nvPr>
        </p:nvSpPr>
        <p:spPr/>
        <p:txBody>
          <a:bodyPr/>
          <a:lstStyle/>
          <a:p>
            <a:pPr>
              <a:buNone/>
            </a:pPr>
            <a:r>
              <a:rPr kumimoji="1" lang="en-US" altLang="zh-CN" dirty="0" smtClean="0">
                <a:solidFill>
                  <a:srgbClr val="0000CC"/>
                </a:solidFill>
              </a:rPr>
              <a:t>	class</a:t>
            </a:r>
            <a:r>
              <a:rPr kumimoji="1" lang="en-US" altLang="zh-CN" dirty="0" smtClean="0"/>
              <a:t> </a:t>
            </a:r>
            <a:r>
              <a:rPr kumimoji="1" lang="en-US" altLang="zh-CN" dirty="0" err="1" smtClean="0"/>
              <a:t>GradeStudent:</a:t>
            </a:r>
            <a:r>
              <a:rPr kumimoji="1" lang="en-US" altLang="zh-CN" dirty="0" err="1" smtClean="0">
                <a:solidFill>
                  <a:srgbClr val="0000CC"/>
                </a:solidFill>
              </a:rPr>
              <a:t>public</a:t>
            </a:r>
            <a:r>
              <a:rPr kumimoji="1" lang="en-US" altLang="zh-CN" dirty="0" smtClean="0"/>
              <a:t> Student{</a:t>
            </a:r>
          </a:p>
          <a:p>
            <a:pPr>
              <a:buNone/>
            </a:pPr>
            <a:r>
              <a:rPr kumimoji="1" lang="en-US" altLang="zh-CN" dirty="0" smtClean="0">
                <a:solidFill>
                  <a:srgbClr val="0000CC"/>
                </a:solidFill>
              </a:rPr>
              <a:t>	public</a:t>
            </a:r>
            <a:r>
              <a:rPr kumimoji="1" lang="en-US" altLang="zh-CN" dirty="0" smtClean="0"/>
              <a:t>:</a:t>
            </a:r>
          </a:p>
          <a:p>
            <a:pPr>
              <a:buNone/>
            </a:pPr>
            <a:r>
              <a:rPr kumimoji="1" lang="en-US" altLang="zh-CN" dirty="0" smtClean="0"/>
              <a:t>	   </a:t>
            </a:r>
            <a:r>
              <a:rPr kumimoji="1" lang="en-US" altLang="zh-CN" dirty="0" err="1" smtClean="0"/>
              <a:t>GradeStudent</a:t>
            </a:r>
            <a:r>
              <a:rPr kumimoji="1" lang="en-US" altLang="zh-CN" dirty="0" smtClean="0"/>
              <a:t>(){};</a:t>
            </a:r>
          </a:p>
          <a:p>
            <a:pPr>
              <a:buNone/>
            </a:pPr>
            <a:r>
              <a:rPr kumimoji="1" lang="en-US" altLang="zh-CN" dirty="0" smtClean="0"/>
              <a:t>	 </a:t>
            </a:r>
            <a:r>
              <a:rPr kumimoji="1" lang="en-US" altLang="zh-CN" dirty="0" smtClean="0">
                <a:solidFill>
                  <a:srgbClr val="006600"/>
                </a:solidFill>
              </a:rPr>
              <a:t>//</a:t>
            </a:r>
            <a:r>
              <a:rPr kumimoji="1" lang="zh-CN" altLang="en-US" dirty="0" smtClean="0">
                <a:solidFill>
                  <a:srgbClr val="006600"/>
                </a:solidFill>
              </a:rPr>
              <a:t>对基类默认的构造函数不必显式调用 </a:t>
            </a:r>
          </a:p>
          <a:p>
            <a:pPr>
              <a:buNone/>
            </a:pPr>
            <a:r>
              <a:rPr kumimoji="1" lang="zh-CN" altLang="en-US" dirty="0" smtClean="0"/>
              <a:t>   </a:t>
            </a:r>
            <a:r>
              <a:rPr kumimoji="1" lang="en-US" altLang="zh-CN" dirty="0" smtClean="0">
                <a:solidFill>
                  <a:srgbClr val="0000CC"/>
                </a:solidFill>
              </a:rPr>
              <a:t>void </a:t>
            </a:r>
            <a:r>
              <a:rPr kumimoji="1" lang="en-US" altLang="zh-CN" dirty="0" smtClean="0"/>
              <a:t>Calculate(){</a:t>
            </a:r>
          </a:p>
          <a:p>
            <a:pPr>
              <a:buNone/>
            </a:pPr>
            <a:r>
              <a:rPr kumimoji="1" lang="en-US" altLang="zh-CN" dirty="0" smtClean="0"/>
              <a:t>        </a:t>
            </a:r>
            <a:r>
              <a:rPr kumimoji="1" lang="en-US" altLang="zh-CN" dirty="0" err="1" smtClean="0"/>
              <a:t>SetCredit</a:t>
            </a:r>
            <a:r>
              <a:rPr kumimoji="1" lang="en-US" altLang="zh-CN" dirty="0" smtClean="0"/>
              <a:t>(</a:t>
            </a:r>
            <a:r>
              <a:rPr kumimoji="1" lang="en-US" altLang="zh-CN" dirty="0" err="1" smtClean="0"/>
              <a:t>GetHour</a:t>
            </a:r>
            <a:r>
              <a:rPr kumimoji="1" lang="en-US" altLang="zh-CN" dirty="0" smtClean="0"/>
              <a:t>()/20);</a:t>
            </a:r>
          </a:p>
          <a:p>
            <a:pPr>
              <a:buNone/>
            </a:pPr>
            <a:r>
              <a:rPr kumimoji="1" lang="en-US" altLang="zh-CN" dirty="0" smtClean="0"/>
              <a:t>   } };</a:t>
            </a:r>
          </a:p>
          <a:p>
            <a:endParaRPr lang="zh-CN" altLang="en-US" dirty="0"/>
          </a:p>
        </p:txBody>
      </p:sp>
    </p:spTree>
    <p:extLst>
      <p:ext uri="{BB962C8B-B14F-4D97-AF65-F5344CB8AC3E}">
        <p14:creationId xmlns:p14="http://schemas.microsoft.com/office/powerpoint/2010/main" val="68514312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虚函数示例二：计算学分</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solidFill>
                  <a:srgbClr val="0000CC"/>
                </a:solidFill>
              </a:rPr>
              <a:t>	int </a:t>
            </a:r>
            <a:r>
              <a:rPr lang="en-US" altLang="zh-CN" dirty="0" smtClean="0"/>
              <a:t>main(){</a:t>
            </a:r>
          </a:p>
          <a:p>
            <a:pPr>
              <a:buNone/>
            </a:pPr>
            <a:r>
              <a:rPr lang="en-US" altLang="zh-CN" dirty="0" smtClean="0"/>
              <a:t>	   Student s,*</a:t>
            </a:r>
            <a:r>
              <a:rPr lang="en-US" altLang="zh-CN" dirty="0" err="1" smtClean="0"/>
              <a:t>ps</a:t>
            </a:r>
            <a:r>
              <a:rPr lang="en-US" altLang="zh-CN" dirty="0" smtClean="0"/>
              <a:t>;</a:t>
            </a:r>
          </a:p>
          <a:p>
            <a:pPr>
              <a:buNone/>
            </a:pPr>
            <a:r>
              <a:rPr lang="en-US" altLang="zh-CN" dirty="0" smtClean="0"/>
              <a:t>	   </a:t>
            </a:r>
            <a:r>
              <a:rPr lang="en-US" altLang="zh-CN" dirty="0" err="1" smtClean="0"/>
              <a:t>GradeStudent</a:t>
            </a:r>
            <a:r>
              <a:rPr lang="en-US" altLang="zh-CN" dirty="0" smtClean="0"/>
              <a:t> g;</a:t>
            </a:r>
          </a:p>
          <a:p>
            <a:pPr>
              <a:buNone/>
            </a:pPr>
            <a:r>
              <a:rPr lang="en-US" altLang="zh-CN" dirty="0" smtClean="0"/>
              <a:t>	   </a:t>
            </a:r>
            <a:r>
              <a:rPr lang="en-US" altLang="zh-CN" dirty="0" err="1" smtClean="0"/>
              <a:t>s.SetCourse</a:t>
            </a:r>
            <a:r>
              <a:rPr lang="en-US" altLang="zh-CN" dirty="0" smtClean="0"/>
              <a:t>("</a:t>
            </a:r>
            <a:r>
              <a:rPr lang="zh-CN" altLang="en-US" dirty="0" smtClean="0"/>
              <a:t>物理</a:t>
            </a:r>
            <a:r>
              <a:rPr lang="en-US" altLang="zh-CN" dirty="0" smtClean="0"/>
              <a:t>",80);    </a:t>
            </a:r>
            <a:r>
              <a:rPr lang="en-US" altLang="zh-CN" dirty="0" err="1" smtClean="0"/>
              <a:t>s.Calculate</a:t>
            </a:r>
            <a:r>
              <a:rPr lang="en-US" altLang="zh-CN" dirty="0" smtClean="0"/>
              <a:t>();</a:t>
            </a:r>
          </a:p>
          <a:p>
            <a:pPr>
              <a:buNone/>
            </a:pPr>
            <a:r>
              <a:rPr lang="en-US" altLang="zh-CN" dirty="0" smtClean="0"/>
              <a:t>	   </a:t>
            </a:r>
            <a:r>
              <a:rPr lang="en-US" altLang="zh-CN" dirty="0" err="1" smtClean="0"/>
              <a:t>g.SetCourse</a:t>
            </a:r>
            <a:r>
              <a:rPr lang="en-US" altLang="zh-CN" dirty="0" smtClean="0"/>
              <a:t>("</a:t>
            </a:r>
            <a:r>
              <a:rPr lang="zh-CN" altLang="en-US" dirty="0" smtClean="0"/>
              <a:t>物理</a:t>
            </a:r>
            <a:r>
              <a:rPr lang="en-US" altLang="zh-CN" dirty="0" smtClean="0"/>
              <a:t>",80);    </a:t>
            </a:r>
            <a:r>
              <a:rPr lang="en-US" altLang="zh-CN" dirty="0" err="1" smtClean="0"/>
              <a:t>g.Calculate</a:t>
            </a:r>
            <a:r>
              <a:rPr lang="en-US" altLang="zh-CN" dirty="0" smtClean="0"/>
              <a:t>();</a:t>
            </a:r>
          </a:p>
          <a:p>
            <a:pPr>
              <a:buNone/>
            </a:pPr>
            <a:r>
              <a:rPr lang="en-US" altLang="zh-CN" dirty="0" smtClean="0"/>
              <a:t>	   </a:t>
            </a:r>
            <a:r>
              <a:rPr lang="en-US" altLang="zh-CN" dirty="0" err="1" smtClean="0"/>
              <a:t>cout</a:t>
            </a:r>
            <a:r>
              <a:rPr lang="en-US" altLang="zh-CN" dirty="0" smtClean="0"/>
              <a:t>&lt;&lt;"</a:t>
            </a:r>
            <a:r>
              <a:rPr lang="zh-CN" altLang="en-US" dirty="0" smtClean="0"/>
              <a:t>本科生：</a:t>
            </a:r>
            <a:r>
              <a:rPr lang="en-US" altLang="zh-CN" dirty="0" smtClean="0"/>
              <a:t>"&lt;&lt;'\t‘;   </a:t>
            </a:r>
            <a:r>
              <a:rPr lang="en-US" altLang="zh-CN" dirty="0" err="1" smtClean="0"/>
              <a:t>s.Print</a:t>
            </a:r>
            <a:r>
              <a:rPr lang="en-US" altLang="zh-CN" dirty="0" smtClean="0"/>
              <a:t>();</a:t>
            </a:r>
          </a:p>
          <a:p>
            <a:pPr>
              <a:buNone/>
            </a:pPr>
            <a:r>
              <a:rPr lang="en-US" altLang="zh-CN" dirty="0" smtClean="0"/>
              <a:t>	   </a:t>
            </a:r>
            <a:r>
              <a:rPr lang="en-US" altLang="zh-CN" dirty="0" err="1" smtClean="0"/>
              <a:t>cout</a:t>
            </a:r>
            <a:r>
              <a:rPr lang="en-US" altLang="zh-CN" dirty="0" smtClean="0"/>
              <a:t>&lt;&lt;"</a:t>
            </a:r>
            <a:r>
              <a:rPr lang="zh-CN" altLang="en-US" dirty="0" smtClean="0"/>
              <a:t>研究生：</a:t>
            </a:r>
            <a:r>
              <a:rPr lang="en-US" altLang="zh-CN" dirty="0" smtClean="0"/>
              <a:t>"&lt;&lt;'\t‘;   </a:t>
            </a:r>
            <a:r>
              <a:rPr lang="en-US" altLang="zh-CN" dirty="0" err="1" smtClean="0"/>
              <a:t>g.Print</a:t>
            </a:r>
            <a:r>
              <a:rPr lang="en-US" altLang="zh-CN" dirty="0" smtClean="0"/>
              <a:t>();</a:t>
            </a:r>
          </a:p>
          <a:p>
            <a:endParaRPr lang="zh-CN" altLang="en-US" dirty="0"/>
          </a:p>
        </p:txBody>
      </p:sp>
    </p:spTree>
    <p:extLst>
      <p:ext uri="{BB962C8B-B14F-4D97-AF65-F5344CB8AC3E}">
        <p14:creationId xmlns:p14="http://schemas.microsoft.com/office/powerpoint/2010/main" val="3932370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对派生类定义的初步解读</a:t>
            </a:r>
            <a:endParaRPr lang="zh-CN" altLang="en-US" dirty="0"/>
          </a:p>
        </p:txBody>
      </p:sp>
      <p:sp>
        <p:nvSpPr>
          <p:cNvPr id="3" name="内容占位符 2"/>
          <p:cNvSpPr>
            <a:spLocks noGrp="1"/>
          </p:cNvSpPr>
          <p:nvPr>
            <p:ph idx="1"/>
          </p:nvPr>
        </p:nvSpPr>
        <p:spPr/>
        <p:txBody>
          <a:bodyPr/>
          <a:lstStyle/>
          <a:p>
            <a:r>
              <a:rPr lang="zh-CN" altLang="en-US" dirty="0" smtClean="0"/>
              <a:t>派生类可以从一个类或多个类继承，前者称为单一继承，后者称为多重继承；</a:t>
            </a:r>
            <a:endParaRPr lang="en-US" altLang="zh-CN" dirty="0" smtClean="0"/>
          </a:p>
          <a:p>
            <a:r>
              <a:rPr lang="zh-CN" altLang="en-US" dirty="0" smtClean="0"/>
              <a:t>类的继承可以不断继续下去，甚至成为一个类族（</a:t>
            </a:r>
            <a:r>
              <a:rPr lang="en-US" altLang="zh-CN" dirty="0" smtClean="0"/>
              <a:t>MFC</a:t>
            </a:r>
            <a:r>
              <a:rPr lang="zh-CN" altLang="en-US" dirty="0" smtClean="0"/>
              <a:t>就是多达</a:t>
            </a:r>
            <a:r>
              <a:rPr lang="en-US" altLang="zh-CN" dirty="0" smtClean="0"/>
              <a:t>200</a:t>
            </a:r>
            <a:r>
              <a:rPr lang="zh-CN" altLang="en-US" dirty="0" smtClean="0"/>
              <a:t>个类的类族）</a:t>
            </a:r>
            <a:endParaRPr lang="en-US" altLang="zh-CN" dirty="0" smtClean="0"/>
          </a:p>
          <a:p>
            <a:r>
              <a:rPr lang="zh-CN" altLang="en-US" dirty="0" smtClean="0"/>
              <a:t>继承有多种方式可以选择，需要了解各种方式的区别；</a:t>
            </a:r>
            <a:endParaRPr lang="en-US" altLang="zh-CN" dirty="0" smtClean="0"/>
          </a:p>
          <a:p>
            <a:r>
              <a:rPr lang="zh-CN" altLang="en-US" dirty="0" smtClean="0"/>
              <a:t>继承基类数据之后，选择替换原有成员或者新增成员；</a:t>
            </a:r>
            <a:endParaRPr lang="zh-CN" altLang="en-US" dirty="0"/>
          </a:p>
        </p:txBody>
      </p:sp>
    </p:spTree>
    <p:extLst>
      <p:ext uri="{BB962C8B-B14F-4D97-AF65-F5344CB8AC3E}">
        <p14:creationId xmlns:p14="http://schemas.microsoft.com/office/powerpoint/2010/main" val="192503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虚函数示例二：计算学分</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en-US" altLang="zh-CN" dirty="0" err="1" smtClean="0"/>
              <a:t>s.SetCourse</a:t>
            </a:r>
            <a:r>
              <a:rPr lang="en-US" altLang="zh-CN" dirty="0" smtClean="0"/>
              <a:t>("</a:t>
            </a:r>
            <a:r>
              <a:rPr lang="zh-CN" altLang="en-US" dirty="0" smtClean="0"/>
              <a:t>数学</a:t>
            </a:r>
            <a:r>
              <a:rPr lang="en-US" altLang="zh-CN" dirty="0" smtClean="0"/>
              <a:t>",160);</a:t>
            </a:r>
          </a:p>
          <a:p>
            <a:pPr>
              <a:buNone/>
            </a:pPr>
            <a:r>
              <a:rPr lang="en-US" altLang="zh-CN" dirty="0" smtClean="0"/>
              <a:t>	</a:t>
            </a:r>
            <a:r>
              <a:rPr lang="en-US" altLang="zh-CN" dirty="0" err="1" smtClean="0"/>
              <a:t>g.SetCourse</a:t>
            </a:r>
            <a:r>
              <a:rPr lang="en-US" altLang="zh-CN" dirty="0" smtClean="0"/>
              <a:t>("</a:t>
            </a:r>
            <a:r>
              <a:rPr lang="zh-CN" altLang="en-US" dirty="0" smtClean="0"/>
              <a:t>数学</a:t>
            </a:r>
            <a:r>
              <a:rPr lang="en-US" altLang="zh-CN" dirty="0" smtClean="0"/>
              <a:t>",160);</a:t>
            </a:r>
          </a:p>
          <a:p>
            <a:pPr>
              <a:buNone/>
            </a:pPr>
            <a:r>
              <a:rPr lang="en-US" altLang="zh-CN" dirty="0" smtClean="0"/>
              <a:t>	</a:t>
            </a:r>
            <a:r>
              <a:rPr lang="en-US" altLang="zh-CN" dirty="0" err="1" smtClean="0"/>
              <a:t>ps</a:t>
            </a:r>
            <a:r>
              <a:rPr lang="en-US" altLang="zh-CN" dirty="0" smtClean="0"/>
              <a:t>=&amp;s; </a:t>
            </a:r>
            <a:r>
              <a:rPr lang="en-US" altLang="zh-CN" dirty="0" err="1" smtClean="0"/>
              <a:t>ps</a:t>
            </a:r>
            <a:r>
              <a:rPr lang="en-US" altLang="zh-CN" dirty="0" smtClean="0"/>
              <a:t>-&gt;Calculate();</a:t>
            </a:r>
          </a:p>
          <a:p>
            <a:pPr>
              <a:buNone/>
            </a:pPr>
            <a:r>
              <a:rPr lang="en-US" altLang="zh-CN" dirty="0" smtClean="0"/>
              <a:t>	</a:t>
            </a:r>
            <a:r>
              <a:rPr lang="en-US" altLang="zh-CN" dirty="0" err="1" smtClean="0"/>
              <a:t>cout</a:t>
            </a:r>
            <a:r>
              <a:rPr lang="en-US" altLang="zh-CN" dirty="0" smtClean="0"/>
              <a:t>&lt;&lt;"</a:t>
            </a:r>
            <a:r>
              <a:rPr lang="zh-CN" altLang="en-US" dirty="0" smtClean="0"/>
              <a:t>本科生：</a:t>
            </a:r>
            <a:r>
              <a:rPr lang="en-US" altLang="zh-CN" dirty="0" smtClean="0"/>
              <a:t>"&lt;&lt;'\t'; </a:t>
            </a:r>
            <a:r>
              <a:rPr lang="en-US" altLang="zh-CN" dirty="0" err="1" smtClean="0"/>
              <a:t>ps</a:t>
            </a:r>
            <a:r>
              <a:rPr lang="en-US" altLang="zh-CN" dirty="0" smtClean="0"/>
              <a:t>-&gt;Print();</a:t>
            </a:r>
          </a:p>
          <a:p>
            <a:pPr>
              <a:buNone/>
            </a:pPr>
            <a:r>
              <a:rPr lang="en-US" altLang="zh-CN" dirty="0" smtClean="0"/>
              <a:t>	</a:t>
            </a:r>
            <a:r>
              <a:rPr lang="en-US" altLang="zh-CN" dirty="0" err="1" smtClean="0"/>
              <a:t>ps</a:t>
            </a:r>
            <a:r>
              <a:rPr lang="en-US" altLang="zh-CN" dirty="0" smtClean="0"/>
              <a:t>=&amp;g; </a:t>
            </a:r>
            <a:r>
              <a:rPr lang="en-US" altLang="zh-CN" dirty="0" err="1" smtClean="0"/>
              <a:t>ps</a:t>
            </a:r>
            <a:r>
              <a:rPr lang="en-US" altLang="zh-CN" dirty="0" smtClean="0"/>
              <a:t>-&gt;Calculate();</a:t>
            </a:r>
          </a:p>
          <a:p>
            <a:pPr>
              <a:buNone/>
            </a:pPr>
            <a:r>
              <a:rPr lang="en-US" altLang="zh-CN" dirty="0" smtClean="0"/>
              <a:t>	</a:t>
            </a:r>
            <a:r>
              <a:rPr lang="en-US" altLang="zh-CN" dirty="0" err="1" smtClean="0"/>
              <a:t>cout</a:t>
            </a:r>
            <a:r>
              <a:rPr lang="en-US" altLang="zh-CN" dirty="0" smtClean="0"/>
              <a:t>&lt;&lt;"</a:t>
            </a:r>
            <a:r>
              <a:rPr lang="zh-CN" altLang="en-US" dirty="0" smtClean="0"/>
              <a:t>研究生：</a:t>
            </a:r>
            <a:r>
              <a:rPr lang="en-US" altLang="zh-CN" dirty="0" smtClean="0"/>
              <a:t>"&lt;&lt;'\</a:t>
            </a:r>
            <a:r>
              <a:rPr lang="en-US" altLang="zh-CN" dirty="0" err="1" smtClean="0"/>
              <a:t>t‘;ps</a:t>
            </a:r>
            <a:r>
              <a:rPr lang="en-US" altLang="zh-CN" dirty="0" smtClean="0"/>
              <a:t>-&gt;Print(); </a:t>
            </a:r>
          </a:p>
          <a:p>
            <a:pPr>
              <a:buNone/>
            </a:pPr>
            <a:r>
              <a:rPr lang="en-US" altLang="zh-CN" dirty="0" smtClean="0">
                <a:solidFill>
                  <a:srgbClr val="0000CC"/>
                </a:solidFill>
              </a:rPr>
              <a:t>	return</a:t>
            </a:r>
            <a:r>
              <a:rPr lang="en-US" altLang="zh-CN" dirty="0" smtClean="0"/>
              <a:t> 0; }</a:t>
            </a:r>
          </a:p>
          <a:p>
            <a:endParaRPr lang="zh-CN" altLang="en-US" dirty="0"/>
          </a:p>
        </p:txBody>
      </p:sp>
    </p:spTree>
    <p:extLst>
      <p:ext uri="{BB962C8B-B14F-4D97-AF65-F5344CB8AC3E}">
        <p14:creationId xmlns:p14="http://schemas.microsoft.com/office/powerpoint/2010/main" val="1328455355"/>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虚函数示例二：计算学分</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solidFill>
                  <a:srgbClr val="FF0000"/>
                </a:solidFill>
              </a:rPr>
              <a:t>	</a:t>
            </a:r>
            <a:r>
              <a:rPr lang="zh-CN" altLang="en-US" dirty="0" smtClean="0">
                <a:solidFill>
                  <a:srgbClr val="FF0000"/>
                </a:solidFill>
              </a:rPr>
              <a:t>结果为</a:t>
            </a:r>
            <a:r>
              <a:rPr lang="en-US" altLang="zh-CN" dirty="0" smtClean="0">
                <a:solidFill>
                  <a:srgbClr val="FF0000"/>
                </a:solidFill>
              </a:rPr>
              <a:t>:</a:t>
            </a:r>
            <a:endParaRPr kumimoji="1" lang="en-US" altLang="zh-CN" dirty="0" smtClean="0">
              <a:solidFill>
                <a:srgbClr val="0000CC"/>
              </a:solidFill>
            </a:endParaRPr>
          </a:p>
          <a:p>
            <a:r>
              <a:rPr kumimoji="1" lang="zh-CN" altLang="en-US" dirty="0" smtClean="0"/>
              <a:t>本科生：物理 </a:t>
            </a:r>
            <a:r>
              <a:rPr kumimoji="1" lang="en-US" altLang="zh-CN" dirty="0" smtClean="0"/>
              <a:t>80</a:t>
            </a:r>
            <a:r>
              <a:rPr kumimoji="1" lang="zh-CN" altLang="en-US" dirty="0" smtClean="0"/>
              <a:t>学时 </a:t>
            </a:r>
            <a:r>
              <a:rPr kumimoji="1" lang="en-US" altLang="zh-CN" dirty="0" smtClean="0"/>
              <a:t>5</a:t>
            </a:r>
            <a:r>
              <a:rPr kumimoji="1" lang="zh-CN" altLang="en-US" dirty="0" smtClean="0"/>
              <a:t>学分</a:t>
            </a:r>
          </a:p>
          <a:p>
            <a:r>
              <a:rPr kumimoji="1" lang="zh-CN" altLang="en-US" dirty="0" smtClean="0"/>
              <a:t>研究生：物理 </a:t>
            </a:r>
            <a:r>
              <a:rPr kumimoji="1" lang="en-US" altLang="zh-CN" dirty="0" smtClean="0"/>
              <a:t>80</a:t>
            </a:r>
            <a:r>
              <a:rPr kumimoji="1" lang="zh-CN" altLang="en-US" dirty="0" smtClean="0"/>
              <a:t>学时 </a:t>
            </a:r>
            <a:r>
              <a:rPr kumimoji="1" lang="en-US" altLang="zh-CN" dirty="0" smtClean="0"/>
              <a:t>4</a:t>
            </a:r>
            <a:r>
              <a:rPr kumimoji="1" lang="zh-CN" altLang="en-US" dirty="0" smtClean="0"/>
              <a:t>学分</a:t>
            </a:r>
          </a:p>
          <a:p>
            <a:r>
              <a:rPr kumimoji="1" lang="zh-CN" altLang="en-US" dirty="0" smtClean="0"/>
              <a:t>本科生：数学 </a:t>
            </a:r>
            <a:r>
              <a:rPr kumimoji="1" lang="en-US" altLang="zh-CN" dirty="0" smtClean="0"/>
              <a:t>160</a:t>
            </a:r>
            <a:r>
              <a:rPr kumimoji="1" lang="zh-CN" altLang="en-US" dirty="0" smtClean="0"/>
              <a:t>学时 </a:t>
            </a:r>
            <a:r>
              <a:rPr kumimoji="1" lang="en-US" altLang="zh-CN" dirty="0" smtClean="0"/>
              <a:t>10</a:t>
            </a:r>
            <a:r>
              <a:rPr kumimoji="1" lang="zh-CN" altLang="en-US" dirty="0" smtClean="0"/>
              <a:t>学分</a:t>
            </a:r>
          </a:p>
          <a:p>
            <a:r>
              <a:rPr kumimoji="1" lang="zh-CN" altLang="en-US" dirty="0" smtClean="0"/>
              <a:t>研究生：数学 </a:t>
            </a:r>
            <a:r>
              <a:rPr kumimoji="1" lang="en-US" altLang="zh-CN" dirty="0" smtClean="0"/>
              <a:t>160</a:t>
            </a:r>
            <a:r>
              <a:rPr kumimoji="1" lang="zh-CN" altLang="en-US" dirty="0" smtClean="0"/>
              <a:t>学时 </a:t>
            </a:r>
            <a:r>
              <a:rPr kumimoji="1" lang="en-US" altLang="zh-CN" dirty="0" smtClean="0"/>
              <a:t>8</a:t>
            </a:r>
            <a:r>
              <a:rPr kumimoji="1" lang="zh-CN" altLang="en-US" dirty="0" smtClean="0"/>
              <a:t>学分  </a:t>
            </a:r>
            <a:r>
              <a:rPr kumimoji="1" lang="en-US" altLang="zh-CN" dirty="0" smtClean="0"/>
              <a:t>//</a:t>
            </a:r>
            <a:r>
              <a:rPr kumimoji="1" lang="zh-CN" altLang="en-US" dirty="0" smtClean="0"/>
              <a:t>如果没有虚函数呢？</a:t>
            </a:r>
            <a:endParaRPr kumimoji="1" lang="en-US" altLang="zh-CN" dirty="0" smtClean="0"/>
          </a:p>
          <a:p>
            <a:endParaRPr lang="zh-CN" altLang="en-US" dirty="0"/>
          </a:p>
        </p:txBody>
      </p:sp>
    </p:spTree>
    <p:extLst>
      <p:ext uri="{BB962C8B-B14F-4D97-AF65-F5344CB8AC3E}">
        <p14:creationId xmlns:p14="http://schemas.microsoft.com/office/powerpoint/2010/main" val="2109157273"/>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虚函数示例二：通用函数编写</a:t>
            </a:r>
            <a:endParaRPr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solidFill>
                  <a:srgbClr val="0000CC"/>
                </a:solidFill>
              </a:rPr>
              <a:t>void </a:t>
            </a:r>
            <a:r>
              <a:rPr kumimoji="1" lang="en-US" altLang="zh-CN" dirty="0" err="1" smtClean="0"/>
              <a:t>Calfun</a:t>
            </a:r>
            <a:r>
              <a:rPr kumimoji="1" lang="en-US" altLang="zh-CN" dirty="0" smtClean="0"/>
              <a:t>(</a:t>
            </a:r>
            <a:r>
              <a:rPr kumimoji="1" lang="en-US" altLang="zh-CN" dirty="0" smtClean="0">
                <a:solidFill>
                  <a:srgbClr val="FF0000"/>
                </a:solidFill>
              </a:rPr>
              <a:t>Student</a:t>
            </a:r>
            <a:r>
              <a:rPr kumimoji="1" lang="en-US" altLang="zh-CN" dirty="0" smtClean="0"/>
              <a:t> </a:t>
            </a:r>
            <a:r>
              <a:rPr kumimoji="1" lang="en-US" altLang="zh-CN" dirty="0" smtClean="0">
                <a:solidFill>
                  <a:srgbClr val="FF0000"/>
                </a:solidFill>
              </a:rPr>
              <a:t>&amp;</a:t>
            </a:r>
            <a:r>
              <a:rPr kumimoji="1" lang="en-US" altLang="zh-CN" dirty="0" err="1" smtClean="0"/>
              <a:t>ps,string</a:t>
            </a:r>
            <a:r>
              <a:rPr kumimoji="1" lang="en-US" altLang="zh-CN" dirty="0" smtClean="0"/>
              <a:t> </a:t>
            </a:r>
            <a:r>
              <a:rPr kumimoji="1" lang="en-US" altLang="zh-CN" dirty="0" err="1" smtClean="0"/>
              <a:t>str,</a:t>
            </a:r>
            <a:r>
              <a:rPr kumimoji="1" lang="en-US" altLang="zh-CN" dirty="0" err="1" smtClean="0">
                <a:solidFill>
                  <a:srgbClr val="0000CC"/>
                </a:solidFill>
              </a:rPr>
              <a:t>int</a:t>
            </a:r>
            <a:r>
              <a:rPr kumimoji="1" lang="en-US" altLang="zh-CN" dirty="0" smtClean="0"/>
              <a:t> hour){</a:t>
            </a:r>
          </a:p>
          <a:p>
            <a:pPr>
              <a:buNone/>
            </a:pPr>
            <a:r>
              <a:rPr kumimoji="1" lang="en-US" altLang="zh-CN" dirty="0" smtClean="0"/>
              <a:t>	</a:t>
            </a:r>
            <a:r>
              <a:rPr kumimoji="1" lang="en-US" altLang="zh-CN" dirty="0" err="1" smtClean="0"/>
              <a:t>ps.SetCourse</a:t>
            </a:r>
            <a:r>
              <a:rPr kumimoji="1" lang="en-US" altLang="zh-CN" dirty="0" smtClean="0"/>
              <a:t>(</a:t>
            </a:r>
            <a:r>
              <a:rPr kumimoji="1" lang="en-US" altLang="zh-CN" dirty="0" err="1" smtClean="0"/>
              <a:t>str,hour</a:t>
            </a:r>
            <a:r>
              <a:rPr kumimoji="1" lang="en-US" altLang="zh-CN" dirty="0" smtClean="0"/>
              <a:t>);</a:t>
            </a:r>
          </a:p>
          <a:p>
            <a:pPr>
              <a:buNone/>
            </a:pPr>
            <a:r>
              <a:rPr kumimoji="1" lang="en-US" altLang="zh-CN" dirty="0" smtClean="0"/>
              <a:t>	</a:t>
            </a:r>
            <a:r>
              <a:rPr kumimoji="1" lang="en-US" altLang="zh-CN" dirty="0" err="1" smtClean="0"/>
              <a:t>ps.Calculate</a:t>
            </a:r>
            <a:r>
              <a:rPr kumimoji="1" lang="en-US" altLang="zh-CN" dirty="0" smtClean="0"/>
              <a:t>();	</a:t>
            </a:r>
            <a:r>
              <a:rPr kumimoji="1" lang="en-US" altLang="zh-CN" dirty="0" err="1" smtClean="0"/>
              <a:t>ps.Print</a:t>
            </a:r>
            <a:r>
              <a:rPr kumimoji="1" lang="en-US" altLang="zh-CN" dirty="0" smtClean="0"/>
              <a:t>();}</a:t>
            </a:r>
          </a:p>
          <a:p>
            <a:r>
              <a:rPr kumimoji="1" lang="en-US" altLang="zh-CN" dirty="0" smtClean="0">
                <a:solidFill>
                  <a:srgbClr val="0000CC"/>
                </a:solidFill>
              </a:rPr>
              <a:t>int </a:t>
            </a:r>
            <a:r>
              <a:rPr kumimoji="1" lang="en-US" altLang="zh-CN" dirty="0" smtClean="0"/>
              <a:t>main(){</a:t>
            </a:r>
          </a:p>
          <a:p>
            <a:pPr>
              <a:buNone/>
            </a:pPr>
            <a:r>
              <a:rPr kumimoji="1" lang="en-US" altLang="zh-CN" dirty="0" smtClean="0"/>
              <a:t>		Student s;	</a:t>
            </a:r>
            <a:r>
              <a:rPr kumimoji="1" lang="en-US" altLang="zh-CN" dirty="0" err="1" smtClean="0"/>
              <a:t>GradeStudent</a:t>
            </a:r>
            <a:r>
              <a:rPr kumimoji="1" lang="en-US" altLang="zh-CN" dirty="0" smtClean="0"/>
              <a:t> g;</a:t>
            </a:r>
          </a:p>
          <a:p>
            <a:pPr>
              <a:buNone/>
            </a:pPr>
            <a:r>
              <a:rPr kumimoji="1" lang="en-US" altLang="zh-CN" dirty="0" smtClean="0"/>
              <a:t>		</a:t>
            </a:r>
            <a:r>
              <a:rPr kumimoji="1" lang="en-US" altLang="zh-CN" dirty="0" err="1" smtClean="0"/>
              <a:t>cout</a:t>
            </a:r>
            <a:r>
              <a:rPr kumimoji="1" lang="en-US" altLang="zh-CN" dirty="0" smtClean="0"/>
              <a:t>&lt;&lt;"</a:t>
            </a:r>
            <a:r>
              <a:rPr kumimoji="1" lang="zh-CN" altLang="en-US" dirty="0" smtClean="0"/>
              <a:t>本科生</a:t>
            </a:r>
            <a:r>
              <a:rPr kumimoji="1" lang="en-US" altLang="zh-CN" dirty="0" smtClean="0"/>
              <a:t>:"; 	 </a:t>
            </a:r>
            <a:r>
              <a:rPr kumimoji="1" lang="en-US" altLang="zh-CN" dirty="0" err="1" smtClean="0"/>
              <a:t>Calfun</a:t>
            </a:r>
            <a:r>
              <a:rPr kumimoji="1" lang="en-US" altLang="zh-CN" dirty="0" smtClean="0"/>
              <a:t>(s,"</a:t>
            </a:r>
            <a:r>
              <a:rPr kumimoji="1" lang="zh-CN" altLang="en-US" dirty="0" smtClean="0"/>
              <a:t>物理</a:t>
            </a:r>
            <a:r>
              <a:rPr kumimoji="1" lang="en-US" altLang="zh-CN" dirty="0" smtClean="0"/>
              <a:t>",80);</a:t>
            </a:r>
          </a:p>
          <a:p>
            <a:pPr>
              <a:buNone/>
            </a:pPr>
            <a:r>
              <a:rPr kumimoji="1" lang="en-US" altLang="zh-CN" dirty="0" smtClean="0"/>
              <a:t>		</a:t>
            </a:r>
            <a:r>
              <a:rPr kumimoji="1" lang="en-US" altLang="zh-CN" dirty="0" err="1" smtClean="0"/>
              <a:t>cout</a:t>
            </a:r>
            <a:r>
              <a:rPr kumimoji="1" lang="en-US" altLang="zh-CN" dirty="0" smtClean="0"/>
              <a:t>&lt;&lt;"</a:t>
            </a:r>
            <a:r>
              <a:rPr kumimoji="1" lang="zh-CN" altLang="en-US" dirty="0" smtClean="0"/>
              <a:t>研究生</a:t>
            </a:r>
            <a:r>
              <a:rPr kumimoji="1" lang="en-US" altLang="zh-CN" dirty="0" smtClean="0"/>
              <a:t>:";  </a:t>
            </a:r>
            <a:r>
              <a:rPr kumimoji="1" lang="en-US" altLang="zh-CN" dirty="0" err="1" smtClean="0"/>
              <a:t>Calfun</a:t>
            </a:r>
            <a:r>
              <a:rPr kumimoji="1" lang="en-US" altLang="zh-CN" dirty="0" smtClean="0"/>
              <a:t>(g,"</a:t>
            </a:r>
            <a:r>
              <a:rPr kumimoji="1" lang="zh-CN" altLang="en-US" dirty="0" smtClean="0"/>
              <a:t>物理</a:t>
            </a:r>
            <a:r>
              <a:rPr kumimoji="1" lang="en-US" altLang="zh-CN" dirty="0" smtClean="0"/>
              <a:t>",80);</a:t>
            </a:r>
          </a:p>
          <a:p>
            <a:pPr>
              <a:buNone/>
            </a:pPr>
            <a:r>
              <a:rPr kumimoji="1" lang="en-US" altLang="zh-CN" dirty="0" smtClean="0"/>
              <a:t>	</a:t>
            </a:r>
            <a:r>
              <a:rPr kumimoji="1" lang="en-US" altLang="zh-CN" dirty="0" smtClean="0">
                <a:solidFill>
                  <a:srgbClr val="0000CC"/>
                </a:solidFill>
              </a:rPr>
              <a:t>return</a:t>
            </a:r>
            <a:r>
              <a:rPr kumimoji="1" lang="en-US" altLang="zh-CN" dirty="0" smtClean="0"/>
              <a:t> 0;}  //</a:t>
            </a:r>
            <a:r>
              <a:rPr kumimoji="1" lang="zh-CN" altLang="en-US" dirty="0" smtClean="0"/>
              <a:t>分析运行结果</a:t>
            </a:r>
            <a:endParaRPr kumimoji="1" lang="en-US" altLang="zh-CN" dirty="0" smtClean="0">
              <a:solidFill>
                <a:srgbClr val="0000CC"/>
              </a:solidFill>
            </a:endParaRPr>
          </a:p>
          <a:p>
            <a:endParaRPr lang="zh-CN" altLang="en-US" dirty="0"/>
          </a:p>
        </p:txBody>
      </p:sp>
    </p:spTree>
    <p:extLst>
      <p:ext uri="{BB962C8B-B14F-4D97-AF65-F5344CB8AC3E}">
        <p14:creationId xmlns:p14="http://schemas.microsoft.com/office/powerpoint/2010/main" val="9372628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问题回顾：学费问题的解决</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修正</a:t>
            </a:r>
            <a:r>
              <a:rPr lang="en-US" altLang="zh-CN" dirty="0" smtClean="0"/>
              <a:t>1</a:t>
            </a:r>
            <a:r>
              <a:rPr lang="zh-CN" altLang="en-US" dirty="0" smtClean="0"/>
              <a:t>：将基类</a:t>
            </a:r>
            <a:r>
              <a:rPr lang="en-US" altLang="zh-CN" dirty="0" smtClean="0"/>
              <a:t>student</a:t>
            </a:r>
            <a:r>
              <a:rPr lang="zh-CN" altLang="en-US" dirty="0" smtClean="0"/>
              <a:t>当中的</a:t>
            </a:r>
            <a:r>
              <a:rPr lang="en-US" altLang="zh-CN" dirty="0" smtClean="0"/>
              <a:t>schooling</a:t>
            </a:r>
            <a:r>
              <a:rPr lang="zh-CN" altLang="en-US" dirty="0" smtClean="0"/>
              <a:t>函数设置为虚函数</a:t>
            </a:r>
            <a:endParaRPr lang="en-US" altLang="zh-CN" dirty="0" smtClean="0"/>
          </a:p>
          <a:p>
            <a:r>
              <a:rPr lang="zh-CN" altLang="en-US" dirty="0" smtClean="0"/>
              <a:t>修正</a:t>
            </a:r>
            <a:r>
              <a:rPr lang="en-US" altLang="zh-CN" dirty="0" smtClean="0"/>
              <a:t>2</a:t>
            </a:r>
            <a:r>
              <a:rPr lang="zh-CN" altLang="en-US" dirty="0" smtClean="0"/>
              <a:t>：基类对象数组改为基类指针数组</a:t>
            </a:r>
            <a:r>
              <a:rPr lang="en-US" altLang="zh-CN" dirty="0" smtClean="0"/>
              <a:t>	student *s[3] = {&amp;</a:t>
            </a:r>
            <a:r>
              <a:rPr lang="en-US" altLang="zh-CN" dirty="0" err="1" smtClean="0"/>
              <a:t>m,&amp;c,&amp;g</a:t>
            </a:r>
            <a:r>
              <a:rPr lang="en-US" altLang="zh-CN" dirty="0" smtClean="0"/>
              <a:t>};</a:t>
            </a:r>
          </a:p>
          <a:p>
            <a:r>
              <a:rPr lang="zh-CN" altLang="en-US" dirty="0" smtClean="0"/>
              <a:t>修正</a:t>
            </a:r>
            <a:r>
              <a:rPr lang="en-US" altLang="zh-CN" dirty="0" smtClean="0"/>
              <a:t>3</a:t>
            </a:r>
            <a:r>
              <a:rPr lang="zh-CN" altLang="en-US" dirty="0" smtClean="0"/>
              <a:t>：修改</a:t>
            </a:r>
            <a:r>
              <a:rPr lang="en-US" altLang="zh-CN" dirty="0" smtClean="0"/>
              <a:t>sum</a:t>
            </a:r>
            <a:r>
              <a:rPr lang="zh-CN" altLang="en-US" dirty="0" smtClean="0"/>
              <a:t>函数</a:t>
            </a:r>
            <a:endParaRPr lang="en-US" altLang="zh-CN" dirty="0" smtClean="0"/>
          </a:p>
          <a:p>
            <a:pPr>
              <a:buNone/>
            </a:pPr>
            <a:r>
              <a:rPr lang="en-US" altLang="zh-CN" dirty="0" smtClean="0"/>
              <a:t>	int sum(student *s[],int n){</a:t>
            </a:r>
          </a:p>
          <a:p>
            <a:pPr>
              <a:buNone/>
            </a:pPr>
            <a:r>
              <a:rPr lang="en-US" altLang="zh-CN" dirty="0" smtClean="0"/>
              <a:t>	int money = 0;</a:t>
            </a:r>
          </a:p>
          <a:p>
            <a:pPr>
              <a:buNone/>
            </a:pPr>
            <a:r>
              <a:rPr lang="en-US" altLang="zh-CN" dirty="0" smtClean="0"/>
              <a:t>	for(int </a:t>
            </a:r>
            <a:r>
              <a:rPr lang="en-US" altLang="zh-CN" dirty="0" err="1" smtClean="0"/>
              <a:t>i</a:t>
            </a:r>
            <a:r>
              <a:rPr lang="en-US" altLang="zh-CN" dirty="0" smtClean="0"/>
              <a:t>=0;i&lt;</a:t>
            </a:r>
            <a:r>
              <a:rPr lang="en-US" altLang="zh-CN" dirty="0" err="1" smtClean="0"/>
              <a:t>n;i</a:t>
            </a:r>
            <a:r>
              <a:rPr lang="en-US" altLang="zh-CN" dirty="0" smtClean="0"/>
              <a:t>++)</a:t>
            </a:r>
          </a:p>
          <a:p>
            <a:pPr>
              <a:buNone/>
            </a:pPr>
            <a:r>
              <a:rPr lang="en-US" altLang="zh-CN" dirty="0" smtClean="0"/>
              <a:t>		money += s[</a:t>
            </a:r>
            <a:r>
              <a:rPr lang="en-US" altLang="zh-CN" dirty="0" err="1" smtClean="0"/>
              <a:t>i</a:t>
            </a:r>
            <a:r>
              <a:rPr lang="en-US" altLang="zh-CN" dirty="0" smtClean="0"/>
              <a:t>]-&gt;schooling();</a:t>
            </a:r>
          </a:p>
          <a:p>
            <a:pPr>
              <a:buNone/>
            </a:pPr>
            <a:r>
              <a:rPr lang="en-US" altLang="zh-CN" dirty="0" smtClean="0"/>
              <a:t>		return money;}</a:t>
            </a:r>
            <a:endParaRPr lang="zh-CN" altLang="en-US" dirty="0"/>
          </a:p>
        </p:txBody>
      </p:sp>
    </p:spTree>
    <p:extLst>
      <p:ext uri="{BB962C8B-B14F-4D97-AF65-F5344CB8AC3E}">
        <p14:creationId xmlns:p14="http://schemas.microsoft.com/office/powerpoint/2010/main" val="1152108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虚函数使用的要点回顾</a:t>
            </a:r>
            <a:endParaRPr lang="zh-CN" altLang="en-US" dirty="0"/>
          </a:p>
        </p:txBody>
      </p:sp>
      <p:sp>
        <p:nvSpPr>
          <p:cNvPr id="3" name="内容占位符 2"/>
          <p:cNvSpPr>
            <a:spLocks noGrp="1"/>
          </p:cNvSpPr>
          <p:nvPr>
            <p:ph idx="1"/>
          </p:nvPr>
        </p:nvSpPr>
        <p:spPr/>
        <p:txBody>
          <a:bodyPr>
            <a:normAutofit/>
          </a:bodyPr>
          <a:lstStyle/>
          <a:p>
            <a:pPr>
              <a:spcBef>
                <a:spcPct val="25000"/>
              </a:spcBef>
            </a:pPr>
            <a:r>
              <a:rPr kumimoji="1" lang="en-US" altLang="zh-CN" dirty="0" smtClean="0"/>
              <a:t>1.  </a:t>
            </a:r>
            <a:r>
              <a:rPr kumimoji="1" lang="zh-CN" altLang="en-US" dirty="0" smtClean="0"/>
              <a:t>派生类中定义虚函数必须与基类中的虚函数同名外，还必须同参数表，同返回类型。否则被认为是重载，而不是虚函数。如</a:t>
            </a:r>
            <a:r>
              <a:rPr kumimoji="1" lang="zh-CN" altLang="en-US" dirty="0" smtClean="0">
                <a:solidFill>
                  <a:srgbClr val="0000CC"/>
                </a:solidFill>
              </a:rPr>
              <a:t>基类中返回基类指针，派生类中返回派生类指针是允许的</a:t>
            </a:r>
            <a:r>
              <a:rPr kumimoji="1" lang="zh-CN" altLang="en-US" dirty="0" smtClean="0"/>
              <a:t>，这是一个例外。</a:t>
            </a:r>
          </a:p>
          <a:p>
            <a:pPr>
              <a:spcBef>
                <a:spcPct val="25000"/>
              </a:spcBef>
            </a:pPr>
            <a:r>
              <a:rPr kumimoji="1" lang="en-US" altLang="zh-CN" dirty="0" smtClean="0"/>
              <a:t>2.  </a:t>
            </a:r>
            <a:r>
              <a:rPr kumimoji="1" lang="zh-CN" altLang="en-US" dirty="0" smtClean="0"/>
              <a:t>只有类的成员函数才能说明为虚函数。这是因为虚函数仅适用于有继承关系的类对象。</a:t>
            </a:r>
          </a:p>
          <a:p>
            <a:pPr>
              <a:spcBef>
                <a:spcPct val="25000"/>
              </a:spcBef>
            </a:pPr>
            <a:r>
              <a:rPr kumimoji="1" lang="en-US" altLang="zh-CN" dirty="0" smtClean="0"/>
              <a:t>3.  </a:t>
            </a:r>
            <a:r>
              <a:rPr kumimoji="1" lang="zh-CN" altLang="en-US" dirty="0" smtClean="0"/>
              <a:t>静态成员和内联函数，不能作为虚函数。</a:t>
            </a:r>
          </a:p>
          <a:p>
            <a:pPr>
              <a:buNone/>
            </a:pPr>
            <a:endParaRPr lang="zh-CN" altLang="en-US" dirty="0"/>
          </a:p>
        </p:txBody>
      </p:sp>
    </p:spTree>
    <p:extLst>
      <p:ext uri="{BB962C8B-B14F-4D97-AF65-F5344CB8AC3E}">
        <p14:creationId xmlns:p14="http://schemas.microsoft.com/office/powerpoint/2010/main" val="1772023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虚函数使用的要点回顾</a:t>
            </a:r>
            <a:endParaRPr lang="zh-CN" altLang="en-US" dirty="0"/>
          </a:p>
        </p:txBody>
      </p:sp>
      <p:sp>
        <p:nvSpPr>
          <p:cNvPr id="3" name="内容占位符 2"/>
          <p:cNvSpPr>
            <a:spLocks noGrp="1"/>
          </p:cNvSpPr>
          <p:nvPr>
            <p:ph idx="1"/>
          </p:nvPr>
        </p:nvSpPr>
        <p:spPr/>
        <p:txBody>
          <a:bodyPr>
            <a:normAutofit/>
          </a:bodyPr>
          <a:lstStyle/>
          <a:p>
            <a:pPr>
              <a:spcBef>
                <a:spcPct val="25000"/>
              </a:spcBef>
            </a:pPr>
            <a:r>
              <a:rPr kumimoji="1" lang="en-US" altLang="zh-CN" dirty="0" smtClean="0"/>
              <a:t>4. </a:t>
            </a:r>
            <a:r>
              <a:rPr kumimoji="1" lang="zh-CN" altLang="en-US" dirty="0" smtClean="0"/>
              <a:t>析构函数可定义为虚函数，构造函数不能定义虚函数，因为在调用构造函数时对象还没有完成实例化。</a:t>
            </a:r>
            <a:r>
              <a:rPr kumimoji="1" lang="zh-CN" altLang="en-US" dirty="0" smtClean="0">
                <a:solidFill>
                  <a:srgbClr val="0000CC"/>
                </a:solidFill>
              </a:rPr>
              <a:t>在基类中及其派生类中都动态分配的内存空间时，必须把析构函数定义为虚函数，实现撤消对象时的多态性。</a:t>
            </a:r>
            <a:endParaRPr kumimoji="1" lang="zh-CN" altLang="en-US" dirty="0" smtClean="0"/>
          </a:p>
          <a:p>
            <a:pPr>
              <a:spcBef>
                <a:spcPct val="25000"/>
              </a:spcBef>
            </a:pPr>
            <a:r>
              <a:rPr kumimoji="1" lang="en-US" altLang="zh-CN" dirty="0" smtClean="0"/>
              <a:t>5.  </a:t>
            </a:r>
            <a:r>
              <a:rPr kumimoji="1" lang="zh-CN" altLang="en-US" dirty="0" smtClean="0"/>
              <a:t>函数执行速度要稍慢一些。为了实现多态性，每一个派生类中均要保存相应虚函数的入口地址表，函数的调用机制也是间接实现。所以多态性总是要付出一定代价，但通用性是一个更高的目标。</a:t>
            </a:r>
            <a:r>
              <a:rPr kumimoji="1" lang="en-US" altLang="zh-CN" dirty="0" smtClean="0"/>
              <a:t>(*)</a:t>
            </a:r>
            <a:endParaRPr kumimoji="1" lang="zh-CN" altLang="en-US" dirty="0" smtClean="0"/>
          </a:p>
          <a:p>
            <a:endParaRPr lang="zh-CN" altLang="en-US" dirty="0"/>
          </a:p>
        </p:txBody>
      </p:sp>
    </p:spTree>
    <p:extLst>
      <p:ext uri="{BB962C8B-B14F-4D97-AF65-F5344CB8AC3E}">
        <p14:creationId xmlns:p14="http://schemas.microsoft.com/office/powerpoint/2010/main" val="1092537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虚析构函数的使用</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smtClean="0"/>
              <a:t>class Point{</a:t>
            </a:r>
          </a:p>
          <a:p>
            <a:pPr>
              <a:buNone/>
            </a:pPr>
            <a:r>
              <a:rPr lang="en-US" altLang="zh-CN" b="1" dirty="0" smtClean="0"/>
              <a:t>	public:	Point( ){ }</a:t>
            </a:r>
          </a:p>
          <a:p>
            <a:pPr>
              <a:buNone/>
            </a:pPr>
            <a:r>
              <a:rPr lang="en-US" altLang="zh-CN" b="1" dirty="0" smtClean="0"/>
              <a:t>	~Point( ){</a:t>
            </a:r>
            <a:r>
              <a:rPr lang="en-US" altLang="zh-CN" b="1" dirty="0" err="1" smtClean="0"/>
              <a:t>cout</a:t>
            </a:r>
            <a:r>
              <a:rPr lang="en-US" altLang="zh-CN" b="1" dirty="0" smtClean="0"/>
              <a:t>&lt;&lt;"executing Point destructor"&lt;&lt;</a:t>
            </a:r>
            <a:r>
              <a:rPr lang="en-US" altLang="zh-CN" b="1" dirty="0" err="1" smtClean="0"/>
              <a:t>endl</a:t>
            </a:r>
            <a:r>
              <a:rPr lang="en-US" altLang="zh-CN" b="1" dirty="0" smtClean="0"/>
              <a:t>;}};</a:t>
            </a:r>
          </a:p>
          <a:p>
            <a:r>
              <a:rPr lang="en-US" altLang="zh-CN" b="1" dirty="0" smtClean="0"/>
              <a:t>class </a:t>
            </a:r>
            <a:r>
              <a:rPr lang="en-US" altLang="zh-CN" b="1" dirty="0" err="1" smtClean="0"/>
              <a:t>Circle:public</a:t>
            </a:r>
            <a:r>
              <a:rPr lang="en-US" altLang="zh-CN" b="1" dirty="0" smtClean="0"/>
              <a:t> Point{</a:t>
            </a:r>
          </a:p>
          <a:p>
            <a:pPr>
              <a:buNone/>
            </a:pPr>
            <a:r>
              <a:rPr lang="en-US" altLang="zh-CN" b="1" dirty="0" smtClean="0"/>
              <a:t>	public: Circle( ){ }</a:t>
            </a:r>
          </a:p>
          <a:p>
            <a:pPr>
              <a:buNone/>
            </a:pPr>
            <a:r>
              <a:rPr lang="en-US" altLang="zh-CN" b="1" dirty="0" smtClean="0"/>
              <a:t>	~Circle( ){</a:t>
            </a:r>
            <a:r>
              <a:rPr lang="en-US" altLang="zh-CN" b="1" dirty="0" err="1" smtClean="0"/>
              <a:t>cout</a:t>
            </a:r>
            <a:r>
              <a:rPr lang="en-US" altLang="zh-CN" b="1" dirty="0" smtClean="0"/>
              <a:t>&lt;&lt;"executing Circle destructor"&lt;&lt;</a:t>
            </a:r>
            <a:r>
              <a:rPr lang="en-US" altLang="zh-CN" b="1" dirty="0" err="1" smtClean="0"/>
              <a:t>endl</a:t>
            </a:r>
            <a:r>
              <a:rPr lang="en-US" altLang="zh-CN" b="1" dirty="0" smtClean="0"/>
              <a:t>;}</a:t>
            </a:r>
          </a:p>
          <a:p>
            <a:pPr>
              <a:buNone/>
            </a:pPr>
            <a:r>
              <a:rPr lang="en-US" altLang="zh-CN" b="1" dirty="0" smtClean="0"/>
              <a:t>	private: int radius;};</a:t>
            </a:r>
          </a:p>
          <a:p>
            <a:r>
              <a:rPr lang="en-US" altLang="zh-CN" b="1" dirty="0" smtClean="0"/>
              <a:t>int main(){</a:t>
            </a:r>
          </a:p>
          <a:p>
            <a:pPr>
              <a:buNone/>
            </a:pPr>
            <a:r>
              <a:rPr lang="en-US" altLang="zh-CN" b="1" dirty="0" smtClean="0"/>
              <a:t>		Point *p=new Circle;  delete p; }</a:t>
            </a:r>
          </a:p>
          <a:p>
            <a:pPr>
              <a:buNone/>
            </a:pPr>
            <a:endParaRPr lang="zh-CN" altLang="en-US" dirty="0"/>
          </a:p>
        </p:txBody>
      </p:sp>
    </p:spTree>
    <p:extLst>
      <p:ext uri="{BB962C8B-B14F-4D97-AF65-F5344CB8AC3E}">
        <p14:creationId xmlns:p14="http://schemas.microsoft.com/office/powerpoint/2010/main" val="1297068119"/>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虚析构函数的使用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上例运行结果为：</a:t>
            </a:r>
          </a:p>
          <a:p>
            <a:pPr>
              <a:buNone/>
            </a:pPr>
            <a:r>
              <a:rPr lang="en-US" altLang="zh-CN" b="1" dirty="0" smtClean="0"/>
              <a:t>	executing Point destructor</a:t>
            </a:r>
          </a:p>
          <a:p>
            <a:pPr>
              <a:buNone/>
            </a:pPr>
            <a:r>
              <a:rPr lang="en-US" altLang="zh-CN" dirty="0" smtClean="0"/>
              <a:t>	</a:t>
            </a:r>
            <a:r>
              <a:rPr lang="zh-CN" altLang="en-US" dirty="0" smtClean="0"/>
              <a:t>说明只执行了基类</a:t>
            </a:r>
            <a:r>
              <a:rPr lang="en-US" altLang="zh-CN" dirty="0" smtClean="0"/>
              <a:t>Point</a:t>
            </a:r>
            <a:r>
              <a:rPr lang="zh-CN" altLang="en-US" dirty="0" smtClean="0"/>
              <a:t>的析构函数，而没有执行派生类</a:t>
            </a:r>
            <a:r>
              <a:rPr lang="en-US" altLang="zh-CN" dirty="0" smtClean="0"/>
              <a:t>Circle</a:t>
            </a:r>
            <a:r>
              <a:rPr lang="zh-CN" altLang="en-US" dirty="0" smtClean="0"/>
              <a:t>的析构函数。可以将基类的析构函数改为</a:t>
            </a:r>
            <a:r>
              <a:rPr lang="zh-CN" altLang="en-US" dirty="0" smtClean="0">
                <a:solidFill>
                  <a:schemeClr val="hlink"/>
                </a:solidFill>
              </a:rPr>
              <a:t>虚析构函数</a:t>
            </a:r>
            <a:r>
              <a:rPr lang="zh-CN" altLang="en-US" dirty="0" smtClean="0"/>
              <a:t>：</a:t>
            </a:r>
          </a:p>
          <a:p>
            <a:r>
              <a:rPr lang="en-US" altLang="zh-CN" b="1" dirty="0" smtClean="0"/>
              <a:t>virtual ~Point(){</a:t>
            </a:r>
            <a:r>
              <a:rPr lang="en-US" altLang="zh-CN" b="1" dirty="0" err="1" smtClean="0"/>
              <a:t>cout</a:t>
            </a:r>
            <a:r>
              <a:rPr lang="en-US" altLang="zh-CN" b="1" dirty="0" smtClean="0"/>
              <a:t>&lt;&lt;"executing Point destructor"&lt;&lt;</a:t>
            </a:r>
            <a:r>
              <a:rPr lang="en-US" altLang="zh-CN" b="1" dirty="0" err="1" smtClean="0"/>
              <a:t>endl</a:t>
            </a:r>
            <a:r>
              <a:rPr lang="en-US" altLang="zh-CN" b="1" dirty="0" smtClean="0"/>
              <a:t>;} </a:t>
            </a:r>
            <a:r>
              <a:rPr lang="zh-CN" altLang="en-US" dirty="0" smtClean="0"/>
              <a:t>之后的运行结果为：</a:t>
            </a:r>
          </a:p>
          <a:p>
            <a:pPr>
              <a:buNone/>
            </a:pPr>
            <a:r>
              <a:rPr lang="en-US" altLang="zh-CN" b="1" dirty="0" smtClean="0"/>
              <a:t>	executing Circle destructor</a:t>
            </a:r>
          </a:p>
          <a:p>
            <a:pPr>
              <a:buNone/>
            </a:pPr>
            <a:r>
              <a:rPr lang="en-US" altLang="zh-CN" b="1" dirty="0" smtClean="0"/>
              <a:t>	executing Point destructor</a:t>
            </a:r>
          </a:p>
          <a:p>
            <a:endParaRPr lang="zh-CN" altLang="en-US" dirty="0"/>
          </a:p>
        </p:txBody>
      </p:sp>
    </p:spTree>
    <p:extLst>
      <p:ext uri="{BB962C8B-B14F-4D97-AF65-F5344CB8AC3E}">
        <p14:creationId xmlns:p14="http://schemas.microsoft.com/office/powerpoint/2010/main" val="717375336"/>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虚析构函数的使用</a:t>
            </a:r>
            <a:endParaRPr lang="zh-CN" altLang="en-US" dirty="0"/>
          </a:p>
        </p:txBody>
      </p:sp>
      <p:sp>
        <p:nvSpPr>
          <p:cNvPr id="3" name="内容占位符 2"/>
          <p:cNvSpPr>
            <a:spLocks noGrp="1"/>
          </p:cNvSpPr>
          <p:nvPr>
            <p:ph idx="1"/>
          </p:nvPr>
        </p:nvSpPr>
        <p:spPr/>
        <p:txBody>
          <a:bodyPr/>
          <a:lstStyle/>
          <a:p>
            <a:r>
              <a:rPr lang="zh-CN" altLang="en-US" dirty="0" smtClean="0"/>
              <a:t>当基类的析构函数为虚函数时，无论指针指的是同一类族中的哪一个类对象，系统会采用动态关联，调用相应的析构函数，对该对象执行清理工作。</a:t>
            </a:r>
            <a:endParaRPr lang="en-US" altLang="zh-CN" dirty="0" smtClean="0"/>
          </a:p>
          <a:p>
            <a:r>
              <a:rPr lang="zh-CN" altLang="en-US" dirty="0" smtClean="0"/>
              <a:t>如果将基类的析构函数声明为虚函数，由该基类所派生的所有派生类的析构函数都自动成为虚函数，即使派生类的析构函数与基类的析构函数名字不相同。</a:t>
            </a:r>
          </a:p>
          <a:p>
            <a:endParaRPr lang="zh-CN" altLang="en-US" dirty="0"/>
          </a:p>
        </p:txBody>
      </p:sp>
    </p:spTree>
    <p:extLst>
      <p:ext uri="{BB962C8B-B14F-4D97-AF65-F5344CB8AC3E}">
        <p14:creationId xmlns:p14="http://schemas.microsoft.com/office/powerpoint/2010/main" val="954077894"/>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9.4</a:t>
            </a:r>
            <a:r>
              <a:rPr lang="zh-CN" altLang="en-US" dirty="0" smtClean="0"/>
              <a:t> 纯虚函</a:t>
            </a:r>
            <a:r>
              <a:rPr lang="zh-CN" altLang="en-US" dirty="0" smtClean="0"/>
              <a:t>数</a:t>
            </a:r>
            <a:endParaRPr lang="zh-CN" altLang="en-US" dirty="0"/>
          </a:p>
        </p:txBody>
      </p:sp>
      <p:sp>
        <p:nvSpPr>
          <p:cNvPr id="3" name="内容占位符 2"/>
          <p:cNvSpPr>
            <a:spLocks noGrp="1"/>
          </p:cNvSpPr>
          <p:nvPr>
            <p:ph idx="1"/>
          </p:nvPr>
        </p:nvSpPr>
        <p:spPr/>
        <p:txBody>
          <a:bodyPr/>
          <a:lstStyle/>
          <a:p>
            <a:r>
              <a:rPr kumimoji="1" lang="zh-CN" altLang="en-US" dirty="0" smtClean="0">
                <a:solidFill>
                  <a:srgbClr val="FF0000"/>
                </a:solidFill>
              </a:rPr>
              <a:t>纯虚函数</a:t>
            </a:r>
            <a:r>
              <a:rPr kumimoji="1" lang="zh-CN" altLang="en-US" dirty="0" smtClean="0"/>
              <a:t>（</a:t>
            </a:r>
            <a:r>
              <a:rPr kumimoji="1" lang="en-US" altLang="zh-CN" dirty="0" smtClean="0"/>
              <a:t>pure virtual function</a:t>
            </a:r>
            <a:r>
              <a:rPr kumimoji="1" lang="zh-CN" altLang="en-US" dirty="0" smtClean="0"/>
              <a:t>）是指被标明为不具体实现的虚拟成员函数。它用于这样的情况：定义一个基类时，会遇到无法定义基类中虚函数的具体实现，其实现依赖于不同的派生类。 </a:t>
            </a:r>
            <a:endParaRPr kumimoji="1" lang="en-US" altLang="zh-CN" dirty="0" smtClean="0"/>
          </a:p>
          <a:p>
            <a:pPr>
              <a:spcBef>
                <a:spcPct val="25000"/>
              </a:spcBef>
            </a:pPr>
            <a:r>
              <a:rPr kumimoji="1" lang="zh-CN" altLang="en-US" sz="3200" dirty="0" smtClean="0">
                <a:solidFill>
                  <a:srgbClr val="006600"/>
                </a:solidFill>
              </a:rPr>
              <a:t>纯虚函数的定义：</a:t>
            </a:r>
          </a:p>
          <a:p>
            <a:pPr>
              <a:spcBef>
                <a:spcPct val="25000"/>
              </a:spcBef>
              <a:buNone/>
            </a:pPr>
            <a:r>
              <a:rPr kumimoji="1" lang="en-US" altLang="zh-CN" dirty="0" smtClean="0">
                <a:solidFill>
                  <a:srgbClr val="FF0000"/>
                </a:solidFill>
              </a:rPr>
              <a:t>	virtual </a:t>
            </a:r>
            <a:r>
              <a:rPr kumimoji="1" lang="zh-CN" altLang="en-US" dirty="0" smtClean="0">
                <a:solidFill>
                  <a:srgbClr val="FF0000"/>
                </a:solidFill>
              </a:rPr>
              <a:t>返回类型 函数名（参数表）</a:t>
            </a:r>
            <a:r>
              <a:rPr kumimoji="1" lang="en-US" altLang="zh-CN" dirty="0" smtClean="0">
                <a:solidFill>
                  <a:srgbClr val="FF0000"/>
                </a:solidFill>
              </a:rPr>
              <a:t>=0</a:t>
            </a:r>
            <a:r>
              <a:rPr kumimoji="1" lang="zh-CN" altLang="en-US" dirty="0" smtClean="0">
                <a:solidFill>
                  <a:srgbClr val="FF0000"/>
                </a:solidFill>
              </a:rPr>
              <a:t>；</a:t>
            </a:r>
            <a:endParaRPr kumimoji="1" lang="en-US" altLang="zh-CN" dirty="0" smtClean="0">
              <a:solidFill>
                <a:srgbClr val="FF0000"/>
              </a:solidFill>
            </a:endParaRPr>
          </a:p>
          <a:p>
            <a:pPr>
              <a:spcBef>
                <a:spcPct val="25000"/>
              </a:spcBef>
              <a:buNone/>
            </a:pPr>
            <a:r>
              <a:rPr kumimoji="1" lang="en-US" altLang="zh-CN" dirty="0" smtClean="0">
                <a:solidFill>
                  <a:srgbClr val="FF0000"/>
                </a:solidFill>
              </a:rPr>
              <a:t>	</a:t>
            </a:r>
            <a:r>
              <a:rPr kumimoji="1" lang="zh-CN" altLang="en-US" dirty="0" smtClean="0">
                <a:solidFill>
                  <a:srgbClr val="FF0000"/>
                </a:solidFill>
              </a:rPr>
              <a:t>注：拥有纯虚函数的类成为抽象类。</a:t>
            </a:r>
          </a:p>
          <a:p>
            <a:endParaRPr lang="zh-CN" altLang="en-US" dirty="0"/>
          </a:p>
        </p:txBody>
      </p:sp>
    </p:spTree>
    <p:extLst>
      <p:ext uri="{BB962C8B-B14F-4D97-AF65-F5344CB8AC3E}">
        <p14:creationId xmlns:p14="http://schemas.microsoft.com/office/powerpoint/2010/main" val="20742559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类的派生编程详细过程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40723400"/>
              </p:ext>
            </p:extLst>
          </p:nvPr>
        </p:nvGraphicFramePr>
        <p:xfrm>
          <a:off x="1009842" y="1399309"/>
          <a:ext cx="7704667" cy="5292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1531877"/>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纯虚函数的使用要点</a:t>
            </a:r>
            <a:endParaRPr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a:t>
            </a:r>
            <a:r>
              <a:rPr kumimoji="1" lang="en-US" altLang="zh-CN" dirty="0" smtClean="0"/>
              <a:t> </a:t>
            </a:r>
            <a:r>
              <a:rPr kumimoji="1" lang="zh-CN" altLang="en-US" dirty="0" smtClean="0"/>
              <a:t>定义纯虚函数时，不能定义虚函数的实现部分。即使是函数体为空也不可以，函数体为空就可以执行，只是什么也不做就返回。而纯虚函数不能调用。</a:t>
            </a:r>
          </a:p>
          <a:p>
            <a:r>
              <a:rPr kumimoji="1" lang="en-US" altLang="zh-CN" dirty="0" smtClean="0"/>
              <a:t>2</a:t>
            </a:r>
            <a:r>
              <a:rPr kumimoji="1" lang="zh-CN" altLang="en-US" dirty="0" smtClean="0"/>
              <a:t>、</a:t>
            </a:r>
            <a:r>
              <a:rPr kumimoji="1" lang="en-US" altLang="zh-CN" dirty="0" smtClean="0"/>
              <a:t>“=0”</a:t>
            </a:r>
            <a:r>
              <a:rPr kumimoji="1" lang="zh-CN" altLang="en-US" dirty="0" smtClean="0"/>
              <a:t>表明程序员将不定义该函数，函数声明是为派生类保留一个位置。</a:t>
            </a:r>
            <a:r>
              <a:rPr kumimoji="1" lang="zh-CN" altLang="en-US" dirty="0" smtClean="0">
                <a:solidFill>
                  <a:srgbClr val="0000CC"/>
                </a:solidFill>
              </a:rPr>
              <a:t>“</a:t>
            </a:r>
            <a:r>
              <a:rPr kumimoji="1" lang="en-US" altLang="zh-CN" dirty="0" smtClean="0">
                <a:solidFill>
                  <a:srgbClr val="0000CC"/>
                </a:solidFill>
              </a:rPr>
              <a:t>=0”</a:t>
            </a:r>
            <a:r>
              <a:rPr kumimoji="1" lang="zh-CN" altLang="en-US" dirty="0" smtClean="0">
                <a:solidFill>
                  <a:srgbClr val="0000CC"/>
                </a:solidFill>
              </a:rPr>
              <a:t>本质上是将指向函数体的指针定为</a:t>
            </a:r>
            <a:r>
              <a:rPr kumimoji="1" lang="en-US" altLang="zh-CN" dirty="0" smtClean="0">
                <a:solidFill>
                  <a:srgbClr val="0000CC"/>
                </a:solidFill>
              </a:rPr>
              <a:t>NULL</a:t>
            </a:r>
            <a:r>
              <a:rPr kumimoji="1" lang="zh-CN" altLang="en-US" dirty="0" smtClean="0">
                <a:solidFill>
                  <a:srgbClr val="0000CC"/>
                </a:solidFill>
              </a:rPr>
              <a:t>。</a:t>
            </a:r>
            <a:endParaRPr kumimoji="1" lang="zh-CN" altLang="en-US" dirty="0" smtClean="0"/>
          </a:p>
          <a:p>
            <a:r>
              <a:rPr kumimoji="1" lang="en-US" altLang="zh-CN" dirty="0" smtClean="0"/>
              <a:t>3</a:t>
            </a:r>
            <a:r>
              <a:rPr kumimoji="1" lang="zh-CN" altLang="en-US" dirty="0" smtClean="0"/>
              <a:t>、在派生类中必须有重新定义的纯虚函数的函数体，这样的派生类才能用来定义对象。</a:t>
            </a:r>
          </a:p>
          <a:p>
            <a:endParaRPr lang="zh-CN" altLang="en-US" dirty="0"/>
          </a:p>
        </p:txBody>
      </p:sp>
    </p:spTree>
    <p:extLst>
      <p:ext uri="{BB962C8B-B14F-4D97-AF65-F5344CB8AC3E}">
        <p14:creationId xmlns:p14="http://schemas.microsoft.com/office/powerpoint/2010/main" val="1917810741"/>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纯虚函数：辛普森定积分求解</a:t>
            </a:r>
            <a:endParaRPr lang="zh-CN" altLang="en-US" dirty="0"/>
          </a:p>
        </p:txBody>
      </p:sp>
      <p:graphicFrame>
        <p:nvGraphicFramePr>
          <p:cNvPr id="2050" name="Object 2"/>
          <p:cNvGraphicFramePr>
            <a:graphicFrameLocks noGrp="1" noChangeAspect="1"/>
          </p:cNvGraphicFramePr>
          <p:nvPr>
            <p:ph idx="1"/>
          </p:nvPr>
        </p:nvGraphicFramePr>
        <p:xfrm>
          <a:off x="346365" y="1891723"/>
          <a:ext cx="8631380" cy="1391803"/>
        </p:xfrm>
        <a:graphic>
          <a:graphicData uri="http://schemas.openxmlformats.org/presentationml/2006/ole">
            <mc:AlternateContent xmlns:mc="http://schemas.openxmlformats.org/markup-compatibility/2006">
              <mc:Choice xmlns:v="urn:schemas-microsoft-com:vml" Requires="v">
                <p:oleObj spid="_x0000_s1031" name="公式" r:id="rId3" imgW="4457700" imgH="482600" progId="Equation.3">
                  <p:embed/>
                </p:oleObj>
              </mc:Choice>
              <mc:Fallback>
                <p:oleObj name="公式" r:id="rId3" imgW="4457700" imgH="482600" progId="Equation.3">
                  <p:embed/>
                  <p:pic>
                    <p:nvPicPr>
                      <p:cNvPr id="0" name=""/>
                      <p:cNvPicPr>
                        <a:picLocks noChangeAspect="1" noChangeArrowheads="1"/>
                      </p:cNvPicPr>
                      <p:nvPr/>
                    </p:nvPicPr>
                    <p:blipFill>
                      <a:blip r:embed="rId4">
                        <a:lum bright="-70000" contrast="100000"/>
                        <a:extLst>
                          <a:ext uri="{28A0092B-C50C-407E-A947-70E740481C1C}">
                            <a14:useLocalDpi xmlns:a14="http://schemas.microsoft.com/office/drawing/2010/main" val="0"/>
                          </a:ext>
                        </a:extLst>
                      </a:blip>
                      <a:srcRect/>
                      <a:stretch>
                        <a:fillRect/>
                      </a:stretch>
                    </p:blipFill>
                    <p:spPr bwMode="auto">
                      <a:xfrm>
                        <a:off x="346365" y="1891723"/>
                        <a:ext cx="8631380" cy="1391803"/>
                      </a:xfrm>
                      <a:prstGeom prst="rect">
                        <a:avLst/>
                      </a:prstGeom>
                      <a:noFill/>
                      <a:extLst>
                        <a:ext uri="{909E8E84-426E-40dd-AFC4-6F175D3DCCD1}">
                          <a14:hiddenFill xmlns:a14="http://schemas.microsoft.com/office/drawing/2010/main" xmlns="">
                            <a:solidFill>
                              <a:srgbClr val="CCFFCC"/>
                            </a:solidFill>
                          </a14:hiddenFill>
                        </a:ext>
                      </a:extLst>
                    </p:spPr>
                  </p:pic>
                </p:oleObj>
              </mc:Fallback>
            </mc:AlternateContent>
          </a:graphicData>
        </a:graphic>
      </p:graphicFrame>
    </p:spTree>
    <p:extLst>
      <p:ext uri="{BB962C8B-B14F-4D97-AF65-F5344CB8AC3E}">
        <p14:creationId xmlns:p14="http://schemas.microsoft.com/office/powerpoint/2010/main" val="106306616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纯虚函数：定积分类编写</a:t>
            </a:r>
            <a:endParaRPr lang="zh-CN" altLang="en-US" dirty="0"/>
          </a:p>
        </p:txBody>
      </p:sp>
      <p:sp>
        <p:nvSpPr>
          <p:cNvPr id="3" name="内容占位符 2"/>
          <p:cNvSpPr>
            <a:spLocks noGrp="1"/>
          </p:cNvSpPr>
          <p:nvPr>
            <p:ph idx="1"/>
          </p:nvPr>
        </p:nvSpPr>
        <p:spPr/>
        <p:txBody>
          <a:bodyPr>
            <a:noAutofit/>
          </a:bodyPr>
          <a:lstStyle/>
          <a:p>
            <a:pPr>
              <a:buNone/>
            </a:pPr>
            <a:r>
              <a:rPr lang="en-US" altLang="zh-CN" sz="1900" dirty="0" smtClean="0">
                <a:solidFill>
                  <a:srgbClr val="0000CC"/>
                </a:solidFill>
              </a:rPr>
              <a:t>	class </a:t>
            </a:r>
            <a:r>
              <a:rPr lang="en-US" altLang="zh-CN" sz="1900" dirty="0" smtClean="0"/>
              <a:t>Simpson{;</a:t>
            </a:r>
            <a:r>
              <a:rPr lang="en-US" altLang="zh-CN" sz="1900" dirty="0" smtClean="0">
                <a:solidFill>
                  <a:srgbClr val="006600"/>
                </a:solidFill>
              </a:rPr>
              <a:t>//</a:t>
            </a:r>
            <a:r>
              <a:rPr lang="en-US" altLang="zh-CN" sz="1900" dirty="0" err="1" smtClean="0">
                <a:solidFill>
                  <a:srgbClr val="006600"/>
                </a:solidFill>
              </a:rPr>
              <a:t>Intevalue</a:t>
            </a:r>
            <a:r>
              <a:rPr lang="zh-CN" altLang="en-US" sz="1900" dirty="0" smtClean="0">
                <a:solidFill>
                  <a:srgbClr val="006600"/>
                </a:solidFill>
              </a:rPr>
              <a:t>积分值，</a:t>
            </a:r>
            <a:r>
              <a:rPr lang="en-US" altLang="zh-CN" sz="1900" dirty="0" smtClean="0">
                <a:solidFill>
                  <a:srgbClr val="006600"/>
                </a:solidFill>
              </a:rPr>
              <a:t>a</a:t>
            </a:r>
            <a:r>
              <a:rPr lang="zh-CN" altLang="en-US" sz="1900" dirty="0" smtClean="0">
                <a:solidFill>
                  <a:srgbClr val="006600"/>
                </a:solidFill>
              </a:rPr>
              <a:t>积分下限，</a:t>
            </a:r>
            <a:r>
              <a:rPr lang="en-US" altLang="zh-CN" sz="1900" dirty="0" smtClean="0">
                <a:solidFill>
                  <a:srgbClr val="006600"/>
                </a:solidFill>
              </a:rPr>
              <a:t>b</a:t>
            </a:r>
            <a:r>
              <a:rPr lang="zh-CN" altLang="en-US" sz="1900" dirty="0" smtClean="0">
                <a:solidFill>
                  <a:srgbClr val="006600"/>
                </a:solidFill>
              </a:rPr>
              <a:t>积分上限</a:t>
            </a:r>
          </a:p>
          <a:p>
            <a:pPr>
              <a:buNone/>
            </a:pPr>
            <a:r>
              <a:rPr lang="en-US" altLang="zh-CN" sz="1900" dirty="0" smtClean="0"/>
              <a:t>	</a:t>
            </a:r>
            <a:r>
              <a:rPr lang="en-US" altLang="zh-CN" sz="1900" dirty="0" smtClean="0">
                <a:solidFill>
                  <a:srgbClr val="0000CC"/>
                </a:solidFill>
              </a:rPr>
              <a:t>double </a:t>
            </a:r>
            <a:r>
              <a:rPr lang="en-US" altLang="zh-CN" sz="1900" dirty="0" err="1" smtClean="0"/>
              <a:t>Intevalue,a,b</a:t>
            </a:r>
            <a:endParaRPr lang="en-US" altLang="zh-CN" sz="1900" dirty="0" smtClean="0"/>
          </a:p>
          <a:p>
            <a:pPr>
              <a:buNone/>
            </a:pPr>
            <a:r>
              <a:rPr lang="en-US" altLang="zh-CN" sz="1900" dirty="0" smtClean="0">
                <a:solidFill>
                  <a:srgbClr val="0000CC"/>
                </a:solidFill>
              </a:rPr>
              <a:t>	public</a:t>
            </a:r>
            <a:r>
              <a:rPr lang="en-US" altLang="zh-CN" sz="1900" dirty="0" smtClean="0"/>
              <a:t>:</a:t>
            </a:r>
          </a:p>
          <a:p>
            <a:pPr>
              <a:buNone/>
            </a:pPr>
            <a:r>
              <a:rPr lang="en-US" altLang="zh-CN" sz="1900" dirty="0" smtClean="0"/>
              <a:t>	   </a:t>
            </a:r>
            <a:r>
              <a:rPr lang="en-US" altLang="zh-CN" sz="1900" dirty="0" smtClean="0">
                <a:solidFill>
                  <a:srgbClr val="0000CC"/>
                </a:solidFill>
              </a:rPr>
              <a:t>virtual</a:t>
            </a:r>
            <a:r>
              <a:rPr lang="en-US" altLang="zh-CN" sz="1900" dirty="0" smtClean="0"/>
              <a:t> </a:t>
            </a:r>
            <a:r>
              <a:rPr lang="en-US" altLang="zh-CN" sz="1900" dirty="0" smtClean="0">
                <a:solidFill>
                  <a:srgbClr val="0000CC"/>
                </a:solidFill>
              </a:rPr>
              <a:t>double</a:t>
            </a:r>
            <a:r>
              <a:rPr lang="en-US" altLang="zh-CN" sz="1900" dirty="0" smtClean="0"/>
              <a:t> fun(double x)=0; </a:t>
            </a:r>
            <a:r>
              <a:rPr lang="en-US" altLang="zh-CN" sz="1900" dirty="0" smtClean="0">
                <a:solidFill>
                  <a:srgbClr val="006600"/>
                </a:solidFill>
              </a:rPr>
              <a:t>//</a:t>
            </a:r>
            <a:r>
              <a:rPr lang="zh-CN" altLang="en-US" sz="1900" dirty="0" smtClean="0">
                <a:solidFill>
                  <a:srgbClr val="006600"/>
                </a:solidFill>
              </a:rPr>
              <a:t>被积函数声明为纯虚函数</a:t>
            </a:r>
          </a:p>
          <a:p>
            <a:pPr>
              <a:buNone/>
            </a:pPr>
            <a:r>
              <a:rPr lang="en-US" altLang="zh-CN" sz="1900" dirty="0" smtClean="0"/>
              <a:t>	</a:t>
            </a:r>
            <a:r>
              <a:rPr lang="zh-CN" altLang="en-US" sz="1900" dirty="0" smtClean="0"/>
              <a:t>   </a:t>
            </a:r>
            <a:r>
              <a:rPr lang="en-US" altLang="zh-CN" sz="1900" dirty="0" smtClean="0"/>
              <a:t>Simpson(</a:t>
            </a:r>
            <a:r>
              <a:rPr lang="en-US" altLang="zh-CN" sz="1900" dirty="0" smtClean="0">
                <a:solidFill>
                  <a:srgbClr val="0000CC"/>
                </a:solidFill>
              </a:rPr>
              <a:t>double</a:t>
            </a:r>
            <a:r>
              <a:rPr lang="en-US" altLang="zh-CN" sz="1900" dirty="0" smtClean="0"/>
              <a:t> </a:t>
            </a:r>
            <a:r>
              <a:rPr lang="en-US" altLang="zh-CN" sz="1900" dirty="0" err="1" smtClean="0"/>
              <a:t>ra</a:t>
            </a:r>
            <a:r>
              <a:rPr lang="en-US" altLang="zh-CN" sz="1900" dirty="0" smtClean="0"/>
              <a:t>=0,</a:t>
            </a:r>
            <a:r>
              <a:rPr lang="en-US" altLang="zh-CN" sz="1900" dirty="0" smtClean="0">
                <a:solidFill>
                  <a:srgbClr val="0000CC"/>
                </a:solidFill>
              </a:rPr>
              <a:t>double </a:t>
            </a:r>
            <a:r>
              <a:rPr lang="en-US" altLang="zh-CN" sz="1900" dirty="0" err="1" smtClean="0"/>
              <a:t>rb</a:t>
            </a:r>
            <a:r>
              <a:rPr lang="en-US" altLang="zh-CN" sz="1900" dirty="0" smtClean="0"/>
              <a:t>=0){a=</a:t>
            </a:r>
            <a:r>
              <a:rPr lang="en-US" altLang="zh-CN" sz="1900" dirty="0" err="1" smtClean="0"/>
              <a:t>ra;b</a:t>
            </a:r>
            <a:r>
              <a:rPr lang="en-US" altLang="zh-CN" sz="1900" dirty="0" smtClean="0"/>
              <a:t>=</a:t>
            </a:r>
            <a:r>
              <a:rPr lang="en-US" altLang="zh-CN" sz="1900" dirty="0" err="1" smtClean="0"/>
              <a:t>rb;Intevalue</a:t>
            </a:r>
            <a:r>
              <a:rPr lang="en-US" altLang="zh-CN" sz="1900" dirty="0" smtClean="0"/>
              <a:t>=0;}</a:t>
            </a:r>
          </a:p>
          <a:p>
            <a:pPr>
              <a:buNone/>
            </a:pPr>
            <a:r>
              <a:rPr lang="en-US" altLang="zh-CN" sz="1900" dirty="0" smtClean="0"/>
              <a:t>	   </a:t>
            </a:r>
            <a:r>
              <a:rPr lang="en-US" altLang="zh-CN" sz="1900" dirty="0" smtClean="0">
                <a:solidFill>
                  <a:srgbClr val="0000CC"/>
                </a:solidFill>
              </a:rPr>
              <a:t>void</a:t>
            </a:r>
            <a:r>
              <a:rPr lang="en-US" altLang="zh-CN" sz="1900" dirty="0" smtClean="0"/>
              <a:t> Integrate(){      </a:t>
            </a:r>
            <a:r>
              <a:rPr lang="en-US" altLang="zh-CN" sz="1900" dirty="0" smtClean="0">
                <a:solidFill>
                  <a:srgbClr val="0000CC"/>
                </a:solidFill>
              </a:rPr>
              <a:t>double</a:t>
            </a:r>
            <a:r>
              <a:rPr lang="en-US" altLang="zh-CN" sz="1900" dirty="0" smtClean="0"/>
              <a:t> </a:t>
            </a:r>
            <a:r>
              <a:rPr lang="en-US" altLang="zh-CN" sz="1900" dirty="0" err="1" smtClean="0"/>
              <a:t>dx</a:t>
            </a:r>
            <a:r>
              <a:rPr lang="en-US" altLang="zh-CN" sz="1900" dirty="0" smtClean="0"/>
              <a:t>;</a:t>
            </a:r>
          </a:p>
          <a:p>
            <a:pPr>
              <a:buNone/>
            </a:pPr>
            <a:r>
              <a:rPr lang="en-US" altLang="zh-CN" sz="1900" dirty="0" smtClean="0"/>
              <a:t>	      </a:t>
            </a:r>
            <a:r>
              <a:rPr lang="en-US" altLang="zh-CN" sz="1900" dirty="0" smtClean="0">
                <a:solidFill>
                  <a:srgbClr val="0000CC"/>
                </a:solidFill>
              </a:rPr>
              <a:t>int</a:t>
            </a:r>
            <a:r>
              <a:rPr lang="en-US" altLang="zh-CN" sz="1900" dirty="0" smtClean="0"/>
              <a:t> </a:t>
            </a:r>
            <a:r>
              <a:rPr lang="en-US" altLang="zh-CN" sz="1900" dirty="0" err="1" smtClean="0"/>
              <a:t>i</a:t>
            </a:r>
            <a:r>
              <a:rPr lang="en-US" altLang="zh-CN" sz="1900" dirty="0" smtClean="0"/>
              <a:t>;      </a:t>
            </a:r>
            <a:r>
              <a:rPr lang="en-US" altLang="zh-CN" sz="1900" dirty="0" err="1" smtClean="0"/>
              <a:t>dx</a:t>
            </a:r>
            <a:r>
              <a:rPr lang="en-US" altLang="zh-CN" sz="1900" dirty="0" smtClean="0"/>
              <a:t>=(b-a)/2000;</a:t>
            </a:r>
          </a:p>
          <a:p>
            <a:pPr>
              <a:buNone/>
            </a:pPr>
            <a:r>
              <a:rPr lang="en-US" altLang="zh-CN" sz="1900" dirty="0" smtClean="0"/>
              <a:t>	      </a:t>
            </a:r>
            <a:r>
              <a:rPr lang="en-US" altLang="zh-CN" sz="1900" dirty="0" err="1" smtClean="0"/>
              <a:t>Intevalue</a:t>
            </a:r>
            <a:r>
              <a:rPr lang="en-US" altLang="zh-CN" sz="1900" dirty="0" smtClean="0"/>
              <a:t>=fun(a)+fun(b);</a:t>
            </a:r>
          </a:p>
          <a:p>
            <a:pPr>
              <a:buNone/>
            </a:pPr>
            <a:r>
              <a:rPr lang="en-US" altLang="zh-CN" sz="1900" dirty="0" smtClean="0"/>
              <a:t>	      </a:t>
            </a:r>
            <a:r>
              <a:rPr lang="en-US" altLang="zh-CN" sz="1900" dirty="0" smtClean="0">
                <a:solidFill>
                  <a:srgbClr val="0000CC"/>
                </a:solidFill>
              </a:rPr>
              <a:t>for</a:t>
            </a:r>
            <a:r>
              <a:rPr lang="en-US" altLang="zh-CN" sz="1900" dirty="0" smtClean="0"/>
              <a:t>(</a:t>
            </a:r>
            <a:r>
              <a:rPr lang="en-US" altLang="zh-CN" sz="1900" dirty="0" err="1" smtClean="0"/>
              <a:t>i</a:t>
            </a:r>
            <a:r>
              <a:rPr lang="en-US" altLang="zh-CN" sz="1900" dirty="0" smtClean="0"/>
              <a:t>=1;i&lt;2000;i+=2)  </a:t>
            </a:r>
            <a:r>
              <a:rPr lang="en-US" altLang="zh-CN" sz="1900" dirty="0" err="1" smtClean="0"/>
              <a:t>Intevalue</a:t>
            </a:r>
            <a:r>
              <a:rPr lang="en-US" altLang="zh-CN" sz="1900" dirty="0" smtClean="0"/>
              <a:t>+=4*fun(</a:t>
            </a:r>
            <a:r>
              <a:rPr lang="en-US" altLang="zh-CN" sz="1900" dirty="0" err="1" smtClean="0"/>
              <a:t>a+dx</a:t>
            </a:r>
            <a:r>
              <a:rPr lang="en-US" altLang="zh-CN" sz="1900" dirty="0" smtClean="0"/>
              <a:t>*</a:t>
            </a:r>
            <a:r>
              <a:rPr lang="en-US" altLang="zh-CN" sz="1900" dirty="0" err="1" smtClean="0"/>
              <a:t>i</a:t>
            </a:r>
            <a:r>
              <a:rPr lang="en-US" altLang="zh-CN" sz="1900" dirty="0" smtClean="0"/>
              <a:t>);</a:t>
            </a:r>
          </a:p>
          <a:p>
            <a:pPr>
              <a:buNone/>
            </a:pPr>
            <a:r>
              <a:rPr lang="en-US" altLang="zh-CN" sz="1900" dirty="0" smtClean="0"/>
              <a:t>	     </a:t>
            </a:r>
            <a:r>
              <a:rPr lang="en-US" altLang="zh-CN" sz="1900" dirty="0" smtClean="0">
                <a:solidFill>
                  <a:srgbClr val="0000CC"/>
                </a:solidFill>
              </a:rPr>
              <a:t> for</a:t>
            </a:r>
            <a:r>
              <a:rPr lang="en-US" altLang="zh-CN" sz="1900" dirty="0" smtClean="0"/>
              <a:t>(</a:t>
            </a:r>
            <a:r>
              <a:rPr lang="en-US" altLang="zh-CN" sz="1900" dirty="0" err="1" smtClean="0"/>
              <a:t>i</a:t>
            </a:r>
            <a:r>
              <a:rPr lang="en-US" altLang="zh-CN" sz="1900" dirty="0" smtClean="0"/>
              <a:t>=2;i&lt;2000;i+=2)  </a:t>
            </a:r>
            <a:r>
              <a:rPr lang="en-US" altLang="zh-CN" sz="1900" dirty="0" err="1" smtClean="0"/>
              <a:t>Intevalue</a:t>
            </a:r>
            <a:r>
              <a:rPr lang="en-US" altLang="zh-CN" sz="1900" dirty="0" smtClean="0"/>
              <a:t>+=2*fun(</a:t>
            </a:r>
            <a:r>
              <a:rPr lang="en-US" altLang="zh-CN" sz="1900" dirty="0" err="1" smtClean="0"/>
              <a:t>a+dx</a:t>
            </a:r>
            <a:r>
              <a:rPr lang="en-US" altLang="zh-CN" sz="1900" dirty="0" smtClean="0"/>
              <a:t>*</a:t>
            </a:r>
            <a:r>
              <a:rPr lang="en-US" altLang="zh-CN" sz="1900" dirty="0" err="1" smtClean="0"/>
              <a:t>i</a:t>
            </a:r>
            <a:r>
              <a:rPr lang="en-US" altLang="zh-CN" sz="1900" dirty="0" smtClean="0"/>
              <a:t>);</a:t>
            </a:r>
          </a:p>
          <a:p>
            <a:pPr>
              <a:buNone/>
            </a:pPr>
            <a:r>
              <a:rPr lang="en-US" altLang="zh-CN" sz="1900" dirty="0" smtClean="0"/>
              <a:t>	      </a:t>
            </a:r>
            <a:r>
              <a:rPr lang="en-US" altLang="zh-CN" sz="1900" dirty="0" err="1" smtClean="0"/>
              <a:t>Intevalue</a:t>
            </a:r>
            <a:r>
              <a:rPr lang="en-US" altLang="zh-CN" sz="1900" dirty="0" smtClean="0"/>
              <a:t>*=</a:t>
            </a:r>
            <a:r>
              <a:rPr lang="en-US" altLang="zh-CN" sz="1900" dirty="0" err="1" smtClean="0"/>
              <a:t>dx</a:t>
            </a:r>
            <a:r>
              <a:rPr lang="en-US" altLang="zh-CN" sz="1900" dirty="0" smtClean="0"/>
              <a:t>/3; }</a:t>
            </a:r>
          </a:p>
          <a:p>
            <a:pPr>
              <a:buNone/>
            </a:pPr>
            <a:r>
              <a:rPr lang="en-US" altLang="zh-CN" sz="1900" dirty="0" smtClean="0"/>
              <a:t>	  </a:t>
            </a:r>
            <a:r>
              <a:rPr lang="en-US" altLang="zh-CN" sz="1900" dirty="0" smtClean="0">
                <a:solidFill>
                  <a:srgbClr val="0000CC"/>
                </a:solidFill>
              </a:rPr>
              <a:t> void</a:t>
            </a:r>
            <a:r>
              <a:rPr lang="en-US" altLang="zh-CN" sz="1900" dirty="0" smtClean="0"/>
              <a:t> Print(){</a:t>
            </a:r>
            <a:r>
              <a:rPr lang="en-US" altLang="zh-CN" sz="1900" dirty="0" err="1" smtClean="0"/>
              <a:t>cout</a:t>
            </a:r>
            <a:r>
              <a:rPr lang="en-US" altLang="zh-CN" sz="1900" dirty="0" smtClean="0"/>
              <a:t>&lt;&lt;"</a:t>
            </a:r>
            <a:r>
              <a:rPr lang="zh-CN" altLang="en-US" sz="1900" dirty="0" smtClean="0"/>
              <a:t>积分值</a:t>
            </a:r>
            <a:r>
              <a:rPr lang="en-US" altLang="zh-CN" sz="1900" dirty="0" smtClean="0"/>
              <a:t>="&lt;&lt;</a:t>
            </a:r>
            <a:r>
              <a:rPr lang="en-US" altLang="zh-CN" sz="1900" dirty="0" err="1" smtClean="0"/>
              <a:t>Intevalue</a:t>
            </a:r>
            <a:r>
              <a:rPr lang="en-US" altLang="zh-CN" sz="1900" dirty="0" smtClean="0"/>
              <a:t>&lt;&lt;</a:t>
            </a:r>
            <a:r>
              <a:rPr lang="en-US" altLang="zh-CN" sz="1900" dirty="0" err="1" smtClean="0"/>
              <a:t>endl</a:t>
            </a:r>
            <a:r>
              <a:rPr lang="en-US" altLang="zh-CN" sz="1900" dirty="0" smtClean="0"/>
              <a:t>;}};</a:t>
            </a:r>
          </a:p>
          <a:p>
            <a:endParaRPr lang="zh-CN" altLang="en-US" sz="1900" dirty="0"/>
          </a:p>
        </p:txBody>
      </p:sp>
    </p:spTree>
    <p:extLst>
      <p:ext uri="{BB962C8B-B14F-4D97-AF65-F5344CB8AC3E}">
        <p14:creationId xmlns:p14="http://schemas.microsoft.com/office/powerpoint/2010/main" val="2036558955"/>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纯虚函数：</a:t>
            </a:r>
            <a:r>
              <a:rPr lang="zh-CN" altLang="en-US" sz="3600" dirty="0" smtClean="0">
                <a:solidFill>
                  <a:srgbClr val="FF0000"/>
                </a:solidFill>
              </a:rPr>
              <a:t>在派生类中加被积函数</a:t>
            </a:r>
            <a:endParaRPr lang="zh-CN" altLang="en-US" sz="3600" dirty="0"/>
          </a:p>
        </p:txBody>
      </p:sp>
      <p:sp>
        <p:nvSpPr>
          <p:cNvPr id="3" name="内容占位符 2"/>
          <p:cNvSpPr>
            <a:spLocks noGrp="1"/>
          </p:cNvSpPr>
          <p:nvPr>
            <p:ph idx="1"/>
          </p:nvPr>
        </p:nvSpPr>
        <p:spPr/>
        <p:txBody>
          <a:bodyPr>
            <a:normAutofit fontScale="85000" lnSpcReduction="20000"/>
          </a:bodyPr>
          <a:lstStyle/>
          <a:p>
            <a:r>
              <a:rPr kumimoji="1" lang="en-US" altLang="zh-CN" dirty="0" smtClean="0">
                <a:solidFill>
                  <a:srgbClr val="0000CC"/>
                </a:solidFill>
              </a:rPr>
              <a:t>class </a:t>
            </a:r>
            <a:r>
              <a:rPr kumimoji="1" lang="en-US" altLang="zh-CN" dirty="0" smtClean="0"/>
              <a:t>A:</a:t>
            </a:r>
            <a:r>
              <a:rPr kumimoji="1" lang="en-US" altLang="zh-CN" dirty="0" smtClean="0">
                <a:solidFill>
                  <a:srgbClr val="0000CC"/>
                </a:solidFill>
              </a:rPr>
              <a:t>public</a:t>
            </a:r>
            <a:r>
              <a:rPr kumimoji="1" lang="en-US" altLang="zh-CN" dirty="0" smtClean="0"/>
              <a:t> Simpson{</a:t>
            </a:r>
          </a:p>
          <a:p>
            <a:pPr>
              <a:buNone/>
            </a:pPr>
            <a:r>
              <a:rPr kumimoji="1" lang="en-US" altLang="zh-CN" dirty="0" smtClean="0">
                <a:solidFill>
                  <a:srgbClr val="0000CC"/>
                </a:solidFill>
              </a:rPr>
              <a:t>	public</a:t>
            </a:r>
            <a:r>
              <a:rPr kumimoji="1" lang="en-US" altLang="zh-CN" dirty="0" smtClean="0"/>
              <a:t>:</a:t>
            </a:r>
          </a:p>
          <a:p>
            <a:pPr>
              <a:buNone/>
            </a:pPr>
            <a:r>
              <a:rPr kumimoji="1" lang="en-US" altLang="zh-CN" dirty="0" smtClean="0"/>
              <a:t>	   A(</a:t>
            </a:r>
            <a:r>
              <a:rPr kumimoji="1" lang="en-US" altLang="zh-CN" dirty="0" smtClean="0">
                <a:solidFill>
                  <a:srgbClr val="0000CC"/>
                </a:solidFill>
              </a:rPr>
              <a:t>double</a:t>
            </a:r>
            <a:r>
              <a:rPr kumimoji="1" lang="en-US" altLang="zh-CN" dirty="0" smtClean="0"/>
              <a:t> </a:t>
            </a:r>
            <a:r>
              <a:rPr kumimoji="1" lang="en-US" altLang="zh-CN" dirty="0" err="1" smtClean="0"/>
              <a:t>ra,</a:t>
            </a:r>
            <a:r>
              <a:rPr kumimoji="1" lang="en-US" altLang="zh-CN" dirty="0" err="1" smtClean="0">
                <a:solidFill>
                  <a:srgbClr val="0000CC"/>
                </a:solidFill>
              </a:rPr>
              <a:t>double</a:t>
            </a:r>
            <a:r>
              <a:rPr kumimoji="1" lang="en-US" altLang="zh-CN" dirty="0" smtClean="0"/>
              <a:t> </a:t>
            </a:r>
            <a:r>
              <a:rPr kumimoji="1" lang="en-US" altLang="zh-CN" dirty="0" err="1" smtClean="0"/>
              <a:t>rb</a:t>
            </a:r>
            <a:r>
              <a:rPr kumimoji="1" lang="en-US" altLang="zh-CN" dirty="0" smtClean="0"/>
              <a:t>):Simpson(</a:t>
            </a:r>
            <a:r>
              <a:rPr kumimoji="1" lang="en-US" altLang="zh-CN" dirty="0" err="1" smtClean="0"/>
              <a:t>ra,rb</a:t>
            </a:r>
            <a:r>
              <a:rPr kumimoji="1" lang="en-US" altLang="zh-CN" dirty="0" smtClean="0"/>
              <a:t>){ };</a:t>
            </a:r>
          </a:p>
          <a:p>
            <a:pPr>
              <a:buNone/>
            </a:pPr>
            <a:r>
              <a:rPr kumimoji="1" lang="en-US" altLang="zh-CN" dirty="0" smtClean="0"/>
              <a:t>	   </a:t>
            </a:r>
            <a:r>
              <a:rPr kumimoji="1" lang="en-US" altLang="zh-CN" dirty="0" smtClean="0">
                <a:solidFill>
                  <a:srgbClr val="0000CC"/>
                </a:solidFill>
              </a:rPr>
              <a:t>double</a:t>
            </a:r>
            <a:r>
              <a:rPr kumimoji="1" lang="en-US" altLang="zh-CN" dirty="0" smtClean="0"/>
              <a:t> fun(</a:t>
            </a:r>
            <a:r>
              <a:rPr kumimoji="1" lang="en-US" altLang="zh-CN" dirty="0" smtClean="0">
                <a:solidFill>
                  <a:srgbClr val="0000CC"/>
                </a:solidFill>
              </a:rPr>
              <a:t>double</a:t>
            </a:r>
            <a:r>
              <a:rPr kumimoji="1" lang="en-US" altLang="zh-CN" dirty="0" smtClean="0"/>
              <a:t> x){</a:t>
            </a:r>
            <a:r>
              <a:rPr kumimoji="1" lang="en-US" altLang="zh-CN" dirty="0" smtClean="0">
                <a:solidFill>
                  <a:srgbClr val="0000CC"/>
                </a:solidFill>
              </a:rPr>
              <a:t>return</a:t>
            </a:r>
            <a:r>
              <a:rPr kumimoji="1" lang="en-US" altLang="zh-CN" dirty="0" smtClean="0"/>
              <a:t> </a:t>
            </a:r>
            <a:r>
              <a:rPr kumimoji="1" lang="en-US" altLang="zh-CN" dirty="0" smtClean="0">
                <a:solidFill>
                  <a:srgbClr val="FF0000"/>
                </a:solidFill>
              </a:rPr>
              <a:t>sin(x)</a:t>
            </a:r>
            <a:r>
              <a:rPr kumimoji="1" lang="en-US" altLang="zh-CN" dirty="0" smtClean="0"/>
              <a:t> ;}</a:t>
            </a:r>
          </a:p>
          <a:p>
            <a:pPr>
              <a:buNone/>
            </a:pPr>
            <a:r>
              <a:rPr kumimoji="1" lang="en-US" altLang="zh-CN" dirty="0" smtClean="0"/>
              <a:t>	};</a:t>
            </a:r>
          </a:p>
          <a:p>
            <a:r>
              <a:rPr kumimoji="1" lang="en-US" altLang="zh-CN" dirty="0" smtClean="0">
                <a:solidFill>
                  <a:srgbClr val="0000CC"/>
                </a:solidFill>
              </a:rPr>
              <a:t>class</a:t>
            </a:r>
            <a:r>
              <a:rPr kumimoji="1" lang="en-US" altLang="zh-CN" dirty="0" smtClean="0"/>
              <a:t> B:</a:t>
            </a:r>
            <a:r>
              <a:rPr kumimoji="1" lang="en-US" altLang="zh-CN" dirty="0" smtClean="0">
                <a:solidFill>
                  <a:srgbClr val="0000CC"/>
                </a:solidFill>
              </a:rPr>
              <a:t>public </a:t>
            </a:r>
            <a:r>
              <a:rPr kumimoji="1" lang="en-US" altLang="zh-CN" dirty="0" smtClean="0"/>
              <a:t>Simpson{</a:t>
            </a:r>
          </a:p>
          <a:p>
            <a:pPr>
              <a:buNone/>
            </a:pPr>
            <a:r>
              <a:rPr kumimoji="1" lang="en-US" altLang="zh-CN" dirty="0" smtClean="0">
                <a:solidFill>
                  <a:srgbClr val="006600"/>
                </a:solidFill>
              </a:rPr>
              <a:t>	//B</a:t>
            </a:r>
            <a:r>
              <a:rPr kumimoji="1" lang="zh-CN" altLang="en-US" dirty="0" smtClean="0">
                <a:solidFill>
                  <a:srgbClr val="006600"/>
                </a:solidFill>
              </a:rPr>
              <a:t>也可以说明为由</a:t>
            </a:r>
            <a:r>
              <a:rPr kumimoji="1" lang="en-US" altLang="zh-CN" dirty="0" smtClean="0">
                <a:solidFill>
                  <a:srgbClr val="006600"/>
                </a:solidFill>
              </a:rPr>
              <a:t>A</a:t>
            </a:r>
            <a:r>
              <a:rPr kumimoji="1" lang="zh-CN" altLang="en-US" dirty="0" smtClean="0">
                <a:solidFill>
                  <a:srgbClr val="006600"/>
                </a:solidFill>
              </a:rPr>
              <a:t>派生，更利于说明动态多态性</a:t>
            </a:r>
            <a:endParaRPr kumimoji="1" lang="zh-CN" altLang="en-US" dirty="0" smtClean="0"/>
          </a:p>
          <a:p>
            <a:pPr>
              <a:buNone/>
            </a:pPr>
            <a:r>
              <a:rPr kumimoji="1" lang="en-US" altLang="zh-CN" dirty="0" smtClean="0">
                <a:solidFill>
                  <a:srgbClr val="0000CC"/>
                </a:solidFill>
              </a:rPr>
              <a:t>	public</a:t>
            </a:r>
            <a:r>
              <a:rPr kumimoji="1" lang="en-US" altLang="zh-CN" dirty="0" smtClean="0"/>
              <a:t>:</a:t>
            </a:r>
          </a:p>
          <a:p>
            <a:pPr>
              <a:buNone/>
            </a:pPr>
            <a:r>
              <a:rPr kumimoji="1" lang="en-US" altLang="zh-CN" dirty="0" smtClean="0"/>
              <a:t>	   B(</a:t>
            </a:r>
            <a:r>
              <a:rPr kumimoji="1" lang="en-US" altLang="zh-CN" dirty="0" smtClean="0">
                <a:solidFill>
                  <a:srgbClr val="0000CC"/>
                </a:solidFill>
              </a:rPr>
              <a:t>double</a:t>
            </a:r>
            <a:r>
              <a:rPr kumimoji="1" lang="en-US" altLang="zh-CN" dirty="0" smtClean="0"/>
              <a:t> </a:t>
            </a:r>
            <a:r>
              <a:rPr kumimoji="1" lang="en-US" altLang="zh-CN" dirty="0" err="1" smtClean="0"/>
              <a:t>ra,</a:t>
            </a:r>
            <a:r>
              <a:rPr kumimoji="1" lang="en-US" altLang="zh-CN" dirty="0" err="1" smtClean="0">
                <a:solidFill>
                  <a:srgbClr val="0000CC"/>
                </a:solidFill>
              </a:rPr>
              <a:t>double</a:t>
            </a:r>
            <a:r>
              <a:rPr kumimoji="1" lang="en-US" altLang="zh-CN" dirty="0" smtClean="0"/>
              <a:t> </a:t>
            </a:r>
            <a:r>
              <a:rPr kumimoji="1" lang="en-US" altLang="zh-CN" dirty="0" err="1" smtClean="0"/>
              <a:t>rb</a:t>
            </a:r>
            <a:r>
              <a:rPr kumimoji="1" lang="en-US" altLang="zh-CN" dirty="0" smtClean="0"/>
              <a:t>):Simpson(</a:t>
            </a:r>
            <a:r>
              <a:rPr kumimoji="1" lang="en-US" altLang="zh-CN" dirty="0" err="1" smtClean="0"/>
              <a:t>ra,rb</a:t>
            </a:r>
            <a:r>
              <a:rPr kumimoji="1" lang="en-US" altLang="zh-CN" dirty="0" smtClean="0"/>
              <a:t>){ };</a:t>
            </a:r>
          </a:p>
          <a:p>
            <a:pPr>
              <a:buNone/>
            </a:pPr>
            <a:r>
              <a:rPr kumimoji="1" lang="en-US" altLang="zh-CN" dirty="0" smtClean="0"/>
              <a:t>	   </a:t>
            </a:r>
            <a:r>
              <a:rPr kumimoji="1" lang="en-US" altLang="zh-CN" dirty="0" smtClean="0">
                <a:solidFill>
                  <a:srgbClr val="0000CC"/>
                </a:solidFill>
              </a:rPr>
              <a:t>double</a:t>
            </a:r>
            <a:r>
              <a:rPr kumimoji="1" lang="en-US" altLang="zh-CN" dirty="0" smtClean="0"/>
              <a:t> fun(</a:t>
            </a:r>
            <a:r>
              <a:rPr kumimoji="1" lang="en-US" altLang="zh-CN" dirty="0" smtClean="0">
                <a:solidFill>
                  <a:srgbClr val="0000CC"/>
                </a:solidFill>
              </a:rPr>
              <a:t>double</a:t>
            </a:r>
            <a:r>
              <a:rPr kumimoji="1" lang="en-US" altLang="zh-CN" dirty="0" smtClean="0"/>
              <a:t> x){</a:t>
            </a:r>
            <a:r>
              <a:rPr kumimoji="1" lang="en-US" altLang="zh-CN" dirty="0" smtClean="0">
                <a:solidFill>
                  <a:srgbClr val="0000CC"/>
                </a:solidFill>
              </a:rPr>
              <a:t>return</a:t>
            </a:r>
            <a:r>
              <a:rPr kumimoji="1" lang="en-US" altLang="zh-CN" dirty="0" smtClean="0"/>
              <a:t> </a:t>
            </a:r>
            <a:r>
              <a:rPr kumimoji="1" lang="en-US" altLang="zh-CN" dirty="0" smtClean="0">
                <a:solidFill>
                  <a:srgbClr val="FF0000"/>
                </a:solidFill>
              </a:rPr>
              <a:t>exp(x)</a:t>
            </a:r>
            <a:r>
              <a:rPr kumimoji="1" lang="en-US" altLang="zh-CN" dirty="0" smtClean="0"/>
              <a:t> ;}};</a:t>
            </a:r>
          </a:p>
          <a:p>
            <a:endParaRPr lang="zh-CN" altLang="en-US" dirty="0"/>
          </a:p>
        </p:txBody>
      </p:sp>
    </p:spTree>
    <p:extLst>
      <p:ext uri="{BB962C8B-B14F-4D97-AF65-F5344CB8AC3E}">
        <p14:creationId xmlns:p14="http://schemas.microsoft.com/office/powerpoint/2010/main" val="1851990799"/>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纯虚函数：辛普森定积分求解</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kumimoji="1" lang="en-US" altLang="zh-CN" dirty="0" smtClean="0">
                <a:solidFill>
                  <a:srgbClr val="0000CC"/>
                </a:solidFill>
              </a:rPr>
              <a:t>	int</a:t>
            </a:r>
            <a:r>
              <a:rPr kumimoji="1" lang="en-US" altLang="zh-CN" dirty="0" smtClean="0"/>
              <a:t> main(){</a:t>
            </a:r>
          </a:p>
          <a:p>
            <a:pPr>
              <a:buNone/>
            </a:pPr>
            <a:r>
              <a:rPr kumimoji="1" lang="en-US" altLang="zh-CN" dirty="0" smtClean="0"/>
              <a:t>	   A a1(0.0,3.1415926535/2.0);</a:t>
            </a:r>
          </a:p>
          <a:p>
            <a:pPr>
              <a:buNone/>
            </a:pPr>
            <a:r>
              <a:rPr kumimoji="1" lang="en-US" altLang="zh-CN" dirty="0" smtClean="0"/>
              <a:t>	   Simpson *s=&amp;a1;</a:t>
            </a:r>
          </a:p>
          <a:p>
            <a:pPr>
              <a:buNone/>
            </a:pPr>
            <a:r>
              <a:rPr kumimoji="1" lang="en-US" altLang="zh-CN" dirty="0" smtClean="0"/>
              <a:t>	   s-&gt;Integrate(); </a:t>
            </a:r>
            <a:r>
              <a:rPr kumimoji="1" lang="en-US" altLang="zh-CN" dirty="0" smtClean="0">
                <a:solidFill>
                  <a:srgbClr val="006600"/>
                </a:solidFill>
              </a:rPr>
              <a:t>//</a:t>
            </a:r>
            <a:r>
              <a:rPr kumimoji="1" lang="zh-CN" altLang="en-US" dirty="0" smtClean="0">
                <a:solidFill>
                  <a:srgbClr val="006600"/>
                </a:solidFill>
              </a:rPr>
              <a:t>动态</a:t>
            </a:r>
          </a:p>
          <a:p>
            <a:pPr>
              <a:buNone/>
            </a:pPr>
            <a:r>
              <a:rPr kumimoji="1" lang="en-US" altLang="zh-CN" dirty="0" smtClean="0"/>
              <a:t>	</a:t>
            </a:r>
            <a:r>
              <a:rPr kumimoji="1" lang="zh-CN" altLang="en-US" dirty="0" smtClean="0"/>
              <a:t>   </a:t>
            </a:r>
            <a:r>
              <a:rPr kumimoji="1" lang="en-US" altLang="zh-CN" dirty="0" smtClean="0"/>
              <a:t>B b1(0.0,1.0);</a:t>
            </a:r>
          </a:p>
          <a:p>
            <a:pPr>
              <a:buNone/>
            </a:pPr>
            <a:r>
              <a:rPr kumimoji="1" lang="en-US" altLang="zh-CN" dirty="0" smtClean="0"/>
              <a:t>	   b1.Integrate(); </a:t>
            </a:r>
            <a:r>
              <a:rPr kumimoji="1" lang="en-US" altLang="zh-CN" dirty="0" smtClean="0">
                <a:solidFill>
                  <a:srgbClr val="006600"/>
                </a:solidFill>
              </a:rPr>
              <a:t>//</a:t>
            </a:r>
            <a:r>
              <a:rPr kumimoji="1" lang="zh-CN" altLang="en-US" dirty="0" smtClean="0">
                <a:solidFill>
                  <a:srgbClr val="006600"/>
                </a:solidFill>
              </a:rPr>
              <a:t>静态</a:t>
            </a:r>
          </a:p>
          <a:p>
            <a:pPr>
              <a:buNone/>
            </a:pPr>
            <a:r>
              <a:rPr kumimoji="1" lang="en-US" altLang="zh-CN" dirty="0" smtClean="0"/>
              <a:t>	</a:t>
            </a:r>
            <a:r>
              <a:rPr kumimoji="1" lang="zh-CN" altLang="en-US" dirty="0" smtClean="0"/>
              <a:t>   </a:t>
            </a:r>
            <a:r>
              <a:rPr kumimoji="1" lang="en-US" altLang="zh-CN" dirty="0" smtClean="0"/>
              <a:t>s-&gt;Print();</a:t>
            </a:r>
          </a:p>
          <a:p>
            <a:pPr>
              <a:buNone/>
            </a:pPr>
            <a:r>
              <a:rPr kumimoji="1" lang="en-US" altLang="zh-CN" dirty="0" smtClean="0"/>
              <a:t>	   b1.Print();</a:t>
            </a:r>
          </a:p>
          <a:p>
            <a:pPr>
              <a:buNone/>
            </a:pPr>
            <a:r>
              <a:rPr kumimoji="1" lang="en-US" altLang="zh-CN" dirty="0" smtClean="0"/>
              <a:t>	  </a:t>
            </a:r>
            <a:r>
              <a:rPr kumimoji="1" lang="en-US" altLang="zh-CN" dirty="0" smtClean="0">
                <a:solidFill>
                  <a:srgbClr val="0000CC"/>
                </a:solidFill>
              </a:rPr>
              <a:t> return </a:t>
            </a:r>
            <a:r>
              <a:rPr kumimoji="1" lang="en-US" altLang="zh-CN" dirty="0" smtClean="0"/>
              <a:t>0;}</a:t>
            </a:r>
            <a:endParaRPr lang="zh-CN" altLang="en-US" dirty="0"/>
          </a:p>
        </p:txBody>
      </p:sp>
    </p:spTree>
    <p:extLst>
      <p:ext uri="{BB962C8B-B14F-4D97-AF65-F5344CB8AC3E}">
        <p14:creationId xmlns:p14="http://schemas.microsoft.com/office/powerpoint/2010/main" val="781379175"/>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虚函数使用总结</a:t>
            </a:r>
            <a:endParaRPr lang="zh-CN" altLang="en-US" dirty="0"/>
          </a:p>
        </p:txBody>
      </p:sp>
      <p:sp>
        <p:nvSpPr>
          <p:cNvPr id="3" name="内容占位符 2"/>
          <p:cNvSpPr>
            <a:spLocks noGrp="1"/>
          </p:cNvSpPr>
          <p:nvPr>
            <p:ph idx="1"/>
          </p:nvPr>
        </p:nvSpPr>
        <p:spPr/>
        <p:txBody>
          <a:bodyPr/>
          <a:lstStyle/>
          <a:p>
            <a:r>
              <a:rPr lang="zh-CN" altLang="en-US" dirty="0" smtClean="0"/>
              <a:t>应将基类的析构函数设置为虚函数，以正确撤销对象；</a:t>
            </a:r>
            <a:endParaRPr lang="en-US" altLang="zh-CN" dirty="0" smtClean="0"/>
          </a:p>
          <a:p>
            <a:r>
              <a:rPr lang="zh-CN" altLang="en-US" dirty="0" smtClean="0"/>
              <a:t>当需要对类族的不同对象，调用通用接口时使用虚函数，这也是真正的面向对象的写法；其意义在于编写基类的时候预留通用接口，派生的时候只需要重新定义函数内容即可，无需修改之前的任何代码；</a:t>
            </a:r>
            <a:endParaRPr lang="en-US" altLang="zh-CN" dirty="0" smtClean="0"/>
          </a:p>
          <a:p>
            <a:r>
              <a:rPr lang="zh-CN" altLang="en-US" smtClean="0"/>
              <a:t>请牢记虚函数使用的三步曲。</a:t>
            </a:r>
            <a:endParaRPr lang="zh-CN" altLang="en-US" dirty="0"/>
          </a:p>
        </p:txBody>
      </p:sp>
    </p:spTree>
    <p:extLst>
      <p:ext uri="{BB962C8B-B14F-4D97-AF65-F5344CB8AC3E}">
        <p14:creationId xmlns:p14="http://schemas.microsoft.com/office/powerpoint/2010/main" val="7772928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类的派生编程：以牛来举例</a:t>
            </a:r>
            <a:endParaRPr lang="zh-CN" altLang="en-US" dirty="0"/>
          </a:p>
        </p:txBody>
      </p:sp>
      <p:sp>
        <p:nvSpPr>
          <p:cNvPr id="3" name="内容占位符 2"/>
          <p:cNvSpPr>
            <a:spLocks noGrp="1"/>
          </p:cNvSpPr>
          <p:nvPr>
            <p:ph idx="1"/>
          </p:nvPr>
        </p:nvSpPr>
        <p:spPr/>
        <p:txBody>
          <a:bodyPr/>
          <a:lstStyle/>
          <a:p>
            <a:r>
              <a:rPr lang="zh-CN" altLang="en-US" dirty="0" smtClean="0"/>
              <a:t>编写通用的牛类：数据成员包括身高、体重、年龄、名字（编号）等，函数成员包括构造函数、打印函数等；</a:t>
            </a:r>
            <a:endParaRPr lang="en-US" altLang="zh-CN" dirty="0" smtClean="0"/>
          </a:p>
          <a:p>
            <a:r>
              <a:rPr lang="zh-CN" altLang="en-US" dirty="0" smtClean="0"/>
              <a:t>从牛类派生出奶牛类：增加日产奶量、品种等数据成员；</a:t>
            </a:r>
            <a:endParaRPr lang="en-US" altLang="zh-CN" dirty="0" smtClean="0"/>
          </a:p>
          <a:p>
            <a:r>
              <a:rPr lang="zh-CN" altLang="en-US" dirty="0" smtClean="0"/>
              <a:t>从牛类派生出水牛类：增加日耕地面积等数据成员；</a:t>
            </a:r>
            <a:endParaRPr lang="en-US" altLang="zh-CN" dirty="0" smtClean="0"/>
          </a:p>
          <a:p>
            <a:r>
              <a:rPr lang="zh-CN" altLang="en-US" dirty="0" smtClean="0"/>
              <a:t>从牛类派生出黄牛类，牦牛类，斗牛类</a:t>
            </a:r>
            <a:r>
              <a:rPr lang="en-US" altLang="zh-CN" dirty="0" smtClean="0"/>
              <a:t>……</a:t>
            </a:r>
            <a:endParaRPr lang="zh-CN" altLang="en-US" dirty="0"/>
          </a:p>
        </p:txBody>
      </p:sp>
    </p:spTree>
    <p:extLst>
      <p:ext uri="{BB962C8B-B14F-4D97-AF65-F5344CB8AC3E}">
        <p14:creationId xmlns:p14="http://schemas.microsoft.com/office/powerpoint/2010/main" val="11552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4663</TotalTime>
  <Words>3359</Words>
  <Application>Microsoft Macintosh PowerPoint</Application>
  <PresentationFormat>全屏显示(4:3)</PresentationFormat>
  <Paragraphs>537</Paragraphs>
  <Slides>85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4" baseType="lpstr">
      <vt:lpstr>Arial Black</vt:lpstr>
      <vt:lpstr>Calibri</vt:lpstr>
      <vt:lpstr>Tahoma</vt:lpstr>
      <vt:lpstr>黑体</vt:lpstr>
      <vt:lpstr>宋体</vt:lpstr>
      <vt:lpstr>微软雅黑</vt:lpstr>
      <vt:lpstr>Arial</vt:lpstr>
      <vt:lpstr>Parallax</vt:lpstr>
      <vt:lpstr>公式</vt:lpstr>
      <vt:lpstr>PowerPoint 演示文稿</vt:lpstr>
      <vt:lpstr>回顾类的学习过程</vt:lpstr>
      <vt:lpstr>本章内容简介</vt:lpstr>
      <vt:lpstr>9.1 类的派生与继承</vt:lpstr>
      <vt:lpstr>C++当中类的层次概念</vt:lpstr>
      <vt:lpstr>定义新的派生类</vt:lpstr>
      <vt:lpstr>对派生类定义的初步解读</vt:lpstr>
      <vt:lpstr>类的派生编程详细过程</vt:lpstr>
      <vt:lpstr>类的派生编程：以牛来举例</vt:lpstr>
      <vt:lpstr>类的继承权限设定</vt:lpstr>
      <vt:lpstr>公有派生与私有派生</vt:lpstr>
      <vt:lpstr>类访问权限设定的原则</vt:lpstr>
      <vt:lpstr>派生类的构造函数定义</vt:lpstr>
      <vt:lpstr>派生类构造函数执行次序</vt:lpstr>
      <vt:lpstr>派生类的构造函数定义解读</vt:lpstr>
      <vt:lpstr>派生类的构造函数定义解读</vt:lpstr>
      <vt:lpstr>派生类的析构函数</vt:lpstr>
      <vt:lpstr>派生类的构造函数例题</vt:lpstr>
      <vt:lpstr>派生类的构造与析构函数例题</vt:lpstr>
      <vt:lpstr>派生类的构造与析构函数例题</vt:lpstr>
      <vt:lpstr>派生类的构造与析构函数例题</vt:lpstr>
      <vt:lpstr>派生类的构造与析构函数例题</vt:lpstr>
      <vt:lpstr>派生类的构造与析构函数例题</vt:lpstr>
      <vt:lpstr>例：在册人员类派生学生类</vt:lpstr>
      <vt:lpstr>派生的学生类</vt:lpstr>
      <vt:lpstr>派生的学生类的构造函数</vt:lpstr>
      <vt:lpstr>9.2.1 派生类应用讨论：同名隐藏</vt:lpstr>
      <vt:lpstr>派生类应用讨论：同名隐藏</vt:lpstr>
      <vt:lpstr>派生类应用讨论：同名隐藏</vt:lpstr>
      <vt:lpstr>派生类应用讨论：同名隐藏</vt:lpstr>
      <vt:lpstr>9.2.2 派生类应用讨论：赋值兼容</vt:lpstr>
      <vt:lpstr>派生类应用讨论：赋值兼容(二)</vt:lpstr>
      <vt:lpstr>例子：赋值兼容规则</vt:lpstr>
      <vt:lpstr>例子：赋值兼容规则</vt:lpstr>
      <vt:lpstr>派生类应用讨论：赋值兼容(三)</vt:lpstr>
      <vt:lpstr>派生类应用讨论：程序示例</vt:lpstr>
      <vt:lpstr>派生类应用讨论：程序示例</vt:lpstr>
      <vt:lpstr>派生类应用讨论：程序示例</vt:lpstr>
      <vt:lpstr>派生类应用讨论：程序示例</vt:lpstr>
      <vt:lpstr>9.2.3 派生类应用讨论：继承与聚合</vt:lpstr>
      <vt:lpstr>派生类应用讨论：继承与聚合</vt:lpstr>
      <vt:lpstr>例子：继承与聚合</vt:lpstr>
      <vt:lpstr>例子：继承与聚合</vt:lpstr>
      <vt:lpstr>9.2.4 派生类应用讨论：派生与模板</vt:lpstr>
      <vt:lpstr>派生与继承习题</vt:lpstr>
      <vt:lpstr>派生与继承习题</vt:lpstr>
      <vt:lpstr>派生与继承习题</vt:lpstr>
      <vt:lpstr>9.3 多态性与虚函数</vt:lpstr>
      <vt:lpstr>案例引入：学费问题</vt:lpstr>
      <vt:lpstr>解题思路</vt:lpstr>
      <vt:lpstr>示例代码：学生类</vt:lpstr>
      <vt:lpstr>示例代码：中学生类</vt:lpstr>
      <vt:lpstr>示例代码：大学生类</vt:lpstr>
      <vt:lpstr>示例代码：研究生类</vt:lpstr>
      <vt:lpstr>示范代码：求和函数</vt:lpstr>
      <vt:lpstr>示范代码：main函数</vt:lpstr>
      <vt:lpstr>示范代码总结</vt:lpstr>
      <vt:lpstr>示范代码分析</vt:lpstr>
      <vt:lpstr>虚函数的定义和使用三部曲</vt:lpstr>
      <vt:lpstr>虚函数的定义和使用三部曲</vt:lpstr>
      <vt:lpstr>虚函数的定义和使用三部曲</vt:lpstr>
      <vt:lpstr>虚函数示例一：点类和圆类</vt:lpstr>
      <vt:lpstr>虚函数示例一：点类和圆类</vt:lpstr>
      <vt:lpstr>虚函数示例一：点类和圆类</vt:lpstr>
      <vt:lpstr>PowerPoint 演示文稿</vt:lpstr>
      <vt:lpstr>程序分析</vt:lpstr>
      <vt:lpstr>虚函数示例二：计算学分</vt:lpstr>
      <vt:lpstr>虚函数示例二：计算学分</vt:lpstr>
      <vt:lpstr>虚函数示例二：计算学分</vt:lpstr>
      <vt:lpstr>虚函数示例二：计算学分</vt:lpstr>
      <vt:lpstr>虚函数示例二：计算学分</vt:lpstr>
      <vt:lpstr>虚函数示例二：通用函数编写</vt:lpstr>
      <vt:lpstr>问题回顾：学费问题的解决</vt:lpstr>
      <vt:lpstr>虚函数使用的要点回顾</vt:lpstr>
      <vt:lpstr>虚函数使用的要点回顾</vt:lpstr>
      <vt:lpstr>虚析构函数的使用</vt:lpstr>
      <vt:lpstr>虚析构函数的使用</vt:lpstr>
      <vt:lpstr>虚析构函数的使用</vt:lpstr>
      <vt:lpstr>9.4 纯虚函数</vt:lpstr>
      <vt:lpstr>纯虚函数的使用要点</vt:lpstr>
      <vt:lpstr>纯虚函数：辛普森定积分求解</vt:lpstr>
      <vt:lpstr>纯虚函数：定积分类编写</vt:lpstr>
      <vt:lpstr>纯虚函数：在派生类中加被积函数</vt:lpstr>
      <vt:lpstr>纯虚函数：辛普森定积分求解</vt:lpstr>
      <vt:lpstr>虚函数使用总结</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夏小俊</dc:creator>
  <cp:keywords/>
  <dc:description/>
  <cp:lastModifiedBy>Microsoft Office 用户</cp:lastModifiedBy>
  <cp:revision>694</cp:revision>
  <dcterms:created xsi:type="dcterms:W3CDTF">2013-01-10T14:11:19Z</dcterms:created>
  <dcterms:modified xsi:type="dcterms:W3CDTF">2017-04-23T15:38:15Z</dcterms:modified>
  <cp:category/>
</cp:coreProperties>
</file>