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11" r:id="rId4"/>
    <p:sldId id="289" r:id="rId5"/>
    <p:sldId id="263" r:id="rId6"/>
    <p:sldId id="301" r:id="rId7"/>
    <p:sldId id="302" r:id="rId8"/>
    <p:sldId id="300" r:id="rId9"/>
    <p:sldId id="304" r:id="rId10"/>
    <p:sldId id="303" r:id="rId11"/>
    <p:sldId id="306" r:id="rId12"/>
    <p:sldId id="307" r:id="rId13"/>
    <p:sldId id="309" r:id="rId14"/>
    <p:sldId id="30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0EA719-414A-43F7-BD9F-229713DAC03F}">
          <p14:sldIdLst>
            <p14:sldId id="256"/>
            <p14:sldId id="257"/>
            <p14:sldId id="311"/>
            <p14:sldId id="289"/>
            <p14:sldId id="263"/>
            <p14:sldId id="301"/>
            <p14:sldId id="302"/>
            <p14:sldId id="300"/>
            <p14:sldId id="304"/>
            <p14:sldId id="303"/>
            <p14:sldId id="306"/>
            <p14:sldId id="307"/>
            <p14:sldId id="309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RADDHA" initials="S" lastIdx="16" clrIdx="0"/>
  <p:cmAuthor id="1" name="Pawan Kumar" initials="PK" lastIdx="2" clrIdx="1">
    <p:extLst>
      <p:ext uri="{19B8F6BF-5375-455C-9EA6-DF929625EA0E}">
        <p15:presenceInfo xmlns:p15="http://schemas.microsoft.com/office/powerpoint/2012/main" userId="Pawan Kumar" providerId="None"/>
      </p:ext>
    </p:extLst>
  </p:cmAuthor>
  <p:cmAuthor id="2" name="ABHAY AGRAWAL" initials="AA" lastIdx="24" clrIdx="2">
    <p:extLst>
      <p:ext uri="{19B8F6BF-5375-455C-9EA6-DF929625EA0E}">
        <p15:presenceInfo xmlns:p15="http://schemas.microsoft.com/office/powerpoint/2012/main" userId="7df3b54481de51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D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B0BB46-C53C-4E1E-B1FD-046BD888EA49}" v="28" dt="2020-11-19T05:01:51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67" autoAdjust="0"/>
    <p:restoredTop sz="93819" autoAdjust="0"/>
  </p:normalViewPr>
  <p:slideViewPr>
    <p:cSldViewPr>
      <p:cViewPr varScale="1">
        <p:scale>
          <a:sx n="62" d="100"/>
          <a:sy n="62" d="100"/>
        </p:scale>
        <p:origin x="166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kaj.chouhan@iitrpr.ac.in" userId="377933e30b814163" providerId="LiveId" clId="{4BB0BB46-C53C-4E1E-B1FD-046BD888EA49}"/>
    <pc:docChg chg="custSel addSld delSld modSld modSection">
      <pc:chgData name="pankaj.chouhan@iitrpr.ac.in" userId="377933e30b814163" providerId="LiveId" clId="{4BB0BB46-C53C-4E1E-B1FD-046BD888EA49}" dt="2020-11-19T05:01:57.738" v="679" actId="478"/>
      <pc:docMkLst>
        <pc:docMk/>
      </pc:docMkLst>
      <pc:sldChg chg="modSp">
        <pc:chgData name="pankaj.chouhan@iitrpr.ac.in" userId="377933e30b814163" providerId="LiveId" clId="{4BB0BB46-C53C-4E1E-B1FD-046BD888EA49}" dt="2020-11-09T18:38:53.335" v="9" actId="1037"/>
        <pc:sldMkLst>
          <pc:docMk/>
          <pc:sldMk cId="0" sldId="301"/>
        </pc:sldMkLst>
        <pc:picChg chg="mod">
          <ac:chgData name="pankaj.chouhan@iitrpr.ac.in" userId="377933e30b814163" providerId="LiveId" clId="{4BB0BB46-C53C-4E1E-B1FD-046BD888EA49}" dt="2020-11-09T18:38:53.335" v="9" actId="1037"/>
          <ac:picMkLst>
            <pc:docMk/>
            <pc:sldMk cId="0" sldId="301"/>
            <ac:picMk id="10" creationId="{4FAC11CB-E9E8-4618-A134-1E0605394372}"/>
          </ac:picMkLst>
        </pc:picChg>
      </pc:sldChg>
      <pc:sldChg chg="addSp delSp modSp add">
        <pc:chgData name="pankaj.chouhan@iitrpr.ac.in" userId="377933e30b814163" providerId="LiveId" clId="{4BB0BB46-C53C-4E1E-B1FD-046BD888EA49}" dt="2020-11-16T17:56:51.338" v="585" actId="20577"/>
        <pc:sldMkLst>
          <pc:docMk/>
          <pc:sldMk cId="1672867109" sldId="306"/>
        </pc:sldMkLst>
        <pc:spChg chg="add del mod">
          <ac:chgData name="pankaj.chouhan@iitrpr.ac.in" userId="377933e30b814163" providerId="LiveId" clId="{4BB0BB46-C53C-4E1E-B1FD-046BD888EA49}" dt="2020-11-16T17:50:00.368" v="54" actId="478"/>
          <ac:spMkLst>
            <pc:docMk/>
            <pc:sldMk cId="1672867109" sldId="306"/>
            <ac:spMk id="2" creationId="{DCF4E507-6275-44D9-90B2-5D85ED398E90}"/>
          </ac:spMkLst>
        </pc:spChg>
        <pc:spChg chg="add del mod">
          <ac:chgData name="pankaj.chouhan@iitrpr.ac.in" userId="377933e30b814163" providerId="LiveId" clId="{4BB0BB46-C53C-4E1E-B1FD-046BD888EA49}" dt="2020-11-16T17:50:02.849" v="55" actId="478"/>
          <ac:spMkLst>
            <pc:docMk/>
            <pc:sldMk cId="1672867109" sldId="306"/>
            <ac:spMk id="3" creationId="{CA5E8210-044E-48B0-A68E-B0498B37A079}"/>
          </ac:spMkLst>
        </pc:spChg>
        <pc:spChg chg="add mod">
          <ac:chgData name="pankaj.chouhan@iitrpr.ac.in" userId="377933e30b814163" providerId="LiveId" clId="{4BB0BB46-C53C-4E1E-B1FD-046BD888EA49}" dt="2020-11-16T17:56:51.338" v="585" actId="20577"/>
          <ac:spMkLst>
            <pc:docMk/>
            <pc:sldMk cId="1672867109" sldId="306"/>
            <ac:spMk id="5" creationId="{DDE6B8AC-49FB-4669-8C59-68697792CCD7}"/>
          </ac:spMkLst>
        </pc:spChg>
        <pc:spChg chg="del mod">
          <ac:chgData name="pankaj.chouhan@iitrpr.ac.in" userId="377933e30b814163" providerId="LiveId" clId="{4BB0BB46-C53C-4E1E-B1FD-046BD888EA49}" dt="2020-11-16T17:47:23.295" v="16" actId="478"/>
          <ac:spMkLst>
            <pc:docMk/>
            <pc:sldMk cId="1672867109" sldId="306"/>
            <ac:spMk id="9" creationId="{95643F55-8C11-4F07-91F8-8776715AF847}"/>
          </ac:spMkLst>
        </pc:spChg>
        <pc:spChg chg="del mod">
          <ac:chgData name="pankaj.chouhan@iitrpr.ac.in" userId="377933e30b814163" providerId="LiveId" clId="{4BB0BB46-C53C-4E1E-B1FD-046BD888EA49}" dt="2020-11-16T17:47:21.254" v="14" actId="478"/>
          <ac:spMkLst>
            <pc:docMk/>
            <pc:sldMk cId="1672867109" sldId="306"/>
            <ac:spMk id="10" creationId="{96F3F9C6-2145-441D-A79D-73DCB0CEECE3}"/>
          </ac:spMkLst>
        </pc:spChg>
        <pc:spChg chg="mod">
          <ac:chgData name="pankaj.chouhan@iitrpr.ac.in" userId="377933e30b814163" providerId="LiveId" clId="{4BB0BB46-C53C-4E1E-B1FD-046BD888EA49}" dt="2020-11-16T17:55:49.112" v="479" actId="20577"/>
          <ac:spMkLst>
            <pc:docMk/>
            <pc:sldMk cId="1672867109" sldId="306"/>
            <ac:spMk id="15" creationId="{00000000-0000-0000-0000-000000000000}"/>
          </ac:spMkLst>
        </pc:spChg>
        <pc:spChg chg="del mod">
          <ac:chgData name="pankaj.chouhan@iitrpr.ac.in" userId="377933e30b814163" providerId="LiveId" clId="{4BB0BB46-C53C-4E1E-B1FD-046BD888EA49}" dt="2020-11-16T17:47:17.704" v="12" actId="478"/>
          <ac:spMkLst>
            <pc:docMk/>
            <pc:sldMk cId="1672867109" sldId="306"/>
            <ac:spMk id="17" creationId="{00000000-0000-0000-0000-000000000000}"/>
          </ac:spMkLst>
        </pc:spChg>
        <pc:spChg chg="del">
          <ac:chgData name="pankaj.chouhan@iitrpr.ac.in" userId="377933e30b814163" providerId="LiveId" clId="{4BB0BB46-C53C-4E1E-B1FD-046BD888EA49}" dt="2020-11-16T17:47:26.008" v="18" actId="478"/>
          <ac:spMkLst>
            <pc:docMk/>
            <pc:sldMk cId="1672867109" sldId="306"/>
            <ac:spMk id="31" creationId="{CD7AEB26-A253-4D9E-B79E-C577F91A1F7C}"/>
          </ac:spMkLst>
        </pc:spChg>
        <pc:picChg chg="del">
          <ac:chgData name="pankaj.chouhan@iitrpr.ac.in" userId="377933e30b814163" providerId="LiveId" clId="{4BB0BB46-C53C-4E1E-B1FD-046BD888EA49}" dt="2020-11-16T17:47:24.297" v="17" actId="478"/>
          <ac:picMkLst>
            <pc:docMk/>
            <pc:sldMk cId="1672867109" sldId="306"/>
            <ac:picMk id="1026" creationId="{361429CE-4FBB-4316-BCFD-A835F0801248}"/>
          </ac:picMkLst>
        </pc:picChg>
      </pc:sldChg>
      <pc:sldChg chg="addSp modSp add">
        <pc:chgData name="pankaj.chouhan@iitrpr.ac.in" userId="377933e30b814163" providerId="LiveId" clId="{4BB0BB46-C53C-4E1E-B1FD-046BD888EA49}" dt="2020-11-17T18:30:51.123" v="662" actId="1076"/>
        <pc:sldMkLst>
          <pc:docMk/>
          <pc:sldMk cId="4204345274" sldId="307"/>
        </pc:sldMkLst>
        <pc:spChg chg="add mod">
          <ac:chgData name="pankaj.chouhan@iitrpr.ac.in" userId="377933e30b814163" providerId="LiveId" clId="{4BB0BB46-C53C-4E1E-B1FD-046BD888EA49}" dt="2020-11-17T18:30:51.123" v="662" actId="1076"/>
          <ac:spMkLst>
            <pc:docMk/>
            <pc:sldMk cId="4204345274" sldId="307"/>
            <ac:spMk id="2" creationId="{043C591B-0A42-4637-8171-2594ACADADDA}"/>
          </ac:spMkLst>
        </pc:spChg>
        <pc:spChg chg="mod">
          <ac:chgData name="pankaj.chouhan@iitrpr.ac.in" userId="377933e30b814163" providerId="LiveId" clId="{4BB0BB46-C53C-4E1E-B1FD-046BD888EA49}" dt="2020-11-17T18:30:22.486" v="638" actId="5793"/>
          <ac:spMkLst>
            <pc:docMk/>
            <pc:sldMk cId="4204345274" sldId="307"/>
            <ac:spMk id="5" creationId="{DDE6B8AC-49FB-4669-8C59-68697792CCD7}"/>
          </ac:spMkLst>
        </pc:spChg>
        <pc:picChg chg="add mod">
          <ac:chgData name="pankaj.chouhan@iitrpr.ac.in" userId="377933e30b814163" providerId="LiveId" clId="{4BB0BB46-C53C-4E1E-B1FD-046BD888EA49}" dt="2020-11-17T18:30:34.516" v="641" actId="14100"/>
          <ac:picMkLst>
            <pc:docMk/>
            <pc:sldMk cId="4204345274" sldId="307"/>
            <ac:picMk id="1026" creationId="{3156744C-7F94-4038-AC40-2313E48DCCC3}"/>
          </ac:picMkLst>
        </pc:picChg>
        <pc:picChg chg="add mod">
          <ac:chgData name="pankaj.chouhan@iitrpr.ac.in" userId="377933e30b814163" providerId="LiveId" clId="{4BB0BB46-C53C-4E1E-B1FD-046BD888EA49}" dt="2020-11-17T18:30:31.251" v="640" actId="14100"/>
          <ac:picMkLst>
            <pc:docMk/>
            <pc:sldMk cId="4204345274" sldId="307"/>
            <ac:picMk id="1028" creationId="{CDCEDA3A-C67E-46C2-90BE-48548EDFC3C7}"/>
          </ac:picMkLst>
        </pc:picChg>
      </pc:sldChg>
      <pc:sldChg chg="addSp delSp modSp add del">
        <pc:chgData name="pankaj.chouhan@iitrpr.ac.in" userId="377933e30b814163" providerId="LiveId" clId="{4BB0BB46-C53C-4E1E-B1FD-046BD888EA49}" dt="2020-11-17T19:42:13.361" v="678" actId="2696"/>
        <pc:sldMkLst>
          <pc:docMk/>
          <pc:sldMk cId="3274696977" sldId="308"/>
        </pc:sldMkLst>
        <pc:spChg chg="del">
          <ac:chgData name="pankaj.chouhan@iitrpr.ac.in" userId="377933e30b814163" providerId="LiveId" clId="{4BB0BB46-C53C-4E1E-B1FD-046BD888EA49}" dt="2020-11-17T19:41:10.661" v="664" actId="478"/>
          <ac:spMkLst>
            <pc:docMk/>
            <pc:sldMk cId="3274696977" sldId="308"/>
            <ac:spMk id="2" creationId="{FAAE833C-ACF6-4550-8838-C6591C73BFC6}"/>
          </ac:spMkLst>
        </pc:spChg>
        <pc:spChg chg="del">
          <ac:chgData name="pankaj.chouhan@iitrpr.ac.in" userId="377933e30b814163" providerId="LiveId" clId="{4BB0BB46-C53C-4E1E-B1FD-046BD888EA49}" dt="2020-11-17T19:41:12.342" v="665" actId="478"/>
          <ac:spMkLst>
            <pc:docMk/>
            <pc:sldMk cId="3274696977" sldId="308"/>
            <ac:spMk id="3" creationId="{BEF11F85-D4A2-45B7-8F05-C41C0CDD668C}"/>
          </ac:spMkLst>
        </pc:spChg>
        <pc:picChg chg="add mod">
          <ac:chgData name="pankaj.chouhan@iitrpr.ac.in" userId="377933e30b814163" providerId="LiveId" clId="{4BB0BB46-C53C-4E1E-B1FD-046BD888EA49}" dt="2020-11-17T19:41:39.811" v="670" actId="1076"/>
          <ac:picMkLst>
            <pc:docMk/>
            <pc:sldMk cId="3274696977" sldId="308"/>
            <ac:picMk id="6" creationId="{5DD9A161-42B7-49E6-B59A-068DD8B0F696}"/>
          </ac:picMkLst>
        </pc:picChg>
      </pc:sldChg>
      <pc:sldChg chg="addSp delSp modSp add">
        <pc:chgData name="pankaj.chouhan@iitrpr.ac.in" userId="377933e30b814163" providerId="LiveId" clId="{4BB0BB46-C53C-4E1E-B1FD-046BD888EA49}" dt="2020-11-17T19:42:10.746" v="677" actId="1076"/>
        <pc:sldMkLst>
          <pc:docMk/>
          <pc:sldMk cId="1359616872" sldId="309"/>
        </pc:sldMkLst>
        <pc:spChg chg="del">
          <ac:chgData name="pankaj.chouhan@iitrpr.ac.in" userId="377933e30b814163" providerId="LiveId" clId="{4BB0BB46-C53C-4E1E-B1FD-046BD888EA49}" dt="2020-11-17T19:41:59.437" v="674" actId="478"/>
          <ac:spMkLst>
            <pc:docMk/>
            <pc:sldMk cId="1359616872" sldId="309"/>
            <ac:spMk id="2" creationId="{043C591B-0A42-4637-8171-2594ACADADDA}"/>
          </ac:spMkLst>
        </pc:spChg>
        <pc:spChg chg="del">
          <ac:chgData name="pankaj.chouhan@iitrpr.ac.in" userId="377933e30b814163" providerId="LiveId" clId="{4BB0BB46-C53C-4E1E-B1FD-046BD888EA49}" dt="2020-11-17T19:42:03.268" v="675" actId="478"/>
          <ac:spMkLst>
            <pc:docMk/>
            <pc:sldMk cId="1359616872" sldId="309"/>
            <ac:spMk id="5" creationId="{DDE6B8AC-49FB-4669-8C59-68697792CCD7}"/>
          </ac:spMkLst>
        </pc:spChg>
        <pc:picChg chg="add mod">
          <ac:chgData name="pankaj.chouhan@iitrpr.ac.in" userId="377933e30b814163" providerId="LiveId" clId="{4BB0BB46-C53C-4E1E-B1FD-046BD888EA49}" dt="2020-11-17T19:42:10.746" v="677" actId="1076"/>
          <ac:picMkLst>
            <pc:docMk/>
            <pc:sldMk cId="1359616872" sldId="309"/>
            <ac:picMk id="8" creationId="{7E7CE47B-ED5C-4184-9C3B-AF3B8951FDC8}"/>
          </ac:picMkLst>
        </pc:picChg>
        <pc:picChg chg="del">
          <ac:chgData name="pankaj.chouhan@iitrpr.ac.in" userId="377933e30b814163" providerId="LiveId" clId="{4BB0BB46-C53C-4E1E-B1FD-046BD888EA49}" dt="2020-11-17T19:41:56.043" v="672" actId="478"/>
          <ac:picMkLst>
            <pc:docMk/>
            <pc:sldMk cId="1359616872" sldId="309"/>
            <ac:picMk id="1026" creationId="{3156744C-7F94-4038-AC40-2313E48DCCC3}"/>
          </ac:picMkLst>
        </pc:picChg>
        <pc:picChg chg="del">
          <ac:chgData name="pankaj.chouhan@iitrpr.ac.in" userId="377933e30b814163" providerId="LiveId" clId="{4BB0BB46-C53C-4E1E-B1FD-046BD888EA49}" dt="2020-11-17T19:41:58.056" v="673" actId="478"/>
          <ac:picMkLst>
            <pc:docMk/>
            <pc:sldMk cId="1359616872" sldId="309"/>
            <ac:picMk id="1028" creationId="{CDCEDA3A-C67E-46C2-90BE-48548EDFC3C7}"/>
          </ac:picMkLst>
        </pc:picChg>
      </pc:sldChg>
      <pc:sldChg chg="delSp">
        <pc:chgData name="pankaj.chouhan@iitrpr.ac.in" userId="377933e30b814163" providerId="LiveId" clId="{4BB0BB46-C53C-4E1E-B1FD-046BD888EA49}" dt="2020-11-19T05:01:57.738" v="679" actId="478"/>
        <pc:sldMkLst>
          <pc:docMk/>
          <pc:sldMk cId="456347554" sldId="311"/>
        </pc:sldMkLst>
        <pc:spChg chg="del">
          <ac:chgData name="pankaj.chouhan@iitrpr.ac.in" userId="377933e30b814163" providerId="LiveId" clId="{4BB0BB46-C53C-4E1E-B1FD-046BD888EA49}" dt="2020-11-19T05:01:57.738" v="679" actId="478"/>
          <ac:spMkLst>
            <pc:docMk/>
            <pc:sldMk cId="456347554" sldId="311"/>
            <ac:spMk id="19" creationId="{456689AD-6903-43C4-8A31-D9A15D02E3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F96F8-7D25-4790-89BF-C9D34EF56C2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396F0-6D77-4FB4-91D5-4D44478A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43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396F0-6D77-4FB4-91D5-4D44478ACD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5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AF19-B150-4D70-ACAF-8FA05921A422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17A0B0-482E-4474-9855-1EF9BA2B13F5}"/>
              </a:ext>
            </a:extLst>
          </p:cNvPr>
          <p:cNvSpPr/>
          <p:nvPr userDrawn="1"/>
        </p:nvSpPr>
        <p:spPr>
          <a:xfrm>
            <a:off x="1524000" y="2362200"/>
            <a:ext cx="2667000" cy="12382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B5B5E9-3B9D-4131-81AC-BC037129C6A0}"/>
              </a:ext>
            </a:extLst>
          </p:cNvPr>
          <p:cNvSpPr/>
          <p:nvPr userDrawn="1"/>
        </p:nvSpPr>
        <p:spPr>
          <a:xfrm>
            <a:off x="5105400" y="2362200"/>
            <a:ext cx="2514600" cy="14700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036D-9C61-443E-875A-1429D100B378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9F94-2257-4AB8-8A41-C1939FDBD339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A5D2-BFCD-4320-AC50-D2EA8233EB5C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608C-8435-43C6-AD44-FD630CF7F7B1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88E-F60B-4C13-845E-F7A8558E98C1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4DE9-19B8-431D-A83D-0724C3D4EC8F}" type="datetime1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542B-3B4D-4AD4-B8CA-9D884E68DD30}" type="datetime1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7879-2351-426F-8E63-410DAC55635C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05FE-A358-4C95-8572-0901B0125AA3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CB5C-FDFC-4711-A6C6-21BB4891D91C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05A5-4258-4EC6-BC28-F9892671EDE7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rR_9YIcg_s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0"/>
            <a:ext cx="9144000" cy="1584325"/>
          </a:xfrm>
          <a:solidFill>
            <a:schemeClr val="tx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Sequential Denoising of Quantum Monte Carlo Simulations with Deep Learning.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38200" y="3975886"/>
            <a:ext cx="8001000" cy="1371600"/>
          </a:xfrm>
        </p:spPr>
        <p:txBody>
          <a:bodyPr>
            <a:noAutofit/>
          </a:bodyPr>
          <a:lstStyle/>
          <a:p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Pankaj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Chouhan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Summer Intern, Material Science Division, Argonne National Laboratory.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Supervisors: Olle Heinonen and Sandeep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Madireddy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Graduate Student, Department of Scientific Computing, Florida State University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Dr.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Shanbhag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54402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0200"/>
            <a:ext cx="9181578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2, CNN+LSTM (</a:t>
            </a:r>
            <a:r>
              <a:rPr lang="en-US" sz="32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CnnLSTM</a:t>
            </a:r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6800" y="6400800"/>
            <a:ext cx="8280000" cy="3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7AEB26-A253-4D9E-B79E-C577F91A1F7C}"/>
              </a:ext>
            </a:extLst>
          </p:cNvPr>
          <p:cNvSpPr/>
          <p:nvPr/>
        </p:nvSpPr>
        <p:spPr>
          <a:xfrm>
            <a:off x="380176" y="3530189"/>
            <a:ext cx="8280000" cy="3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643F55-8C11-4F07-91F8-8776715AF847}"/>
              </a:ext>
            </a:extLst>
          </p:cNvPr>
          <p:cNvSpPr/>
          <p:nvPr/>
        </p:nvSpPr>
        <p:spPr>
          <a:xfrm>
            <a:off x="3611594" y="3660681"/>
            <a:ext cx="181716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Work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3F9C6-2145-441D-A79D-73DCB0CEECE3}"/>
              </a:ext>
            </a:extLst>
          </p:cNvPr>
          <p:cNvSpPr txBox="1"/>
          <p:nvPr/>
        </p:nvSpPr>
        <p:spPr>
          <a:xfrm>
            <a:off x="380176" y="4343400"/>
            <a:ext cx="8535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Develop </a:t>
            </a:r>
            <a:r>
              <a:rPr lang="en-US" sz="2400" dirty="0" err="1"/>
              <a:t>CnnLSTM</a:t>
            </a:r>
            <a:r>
              <a:rPr lang="en-US" sz="2400" dirty="0"/>
              <a:t> model, current model is very trivial with only 5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Develop approach 1 without explicitly determining optical flow.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1429CE-4FBB-4316-BCFD-A835F0801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776" y="815564"/>
            <a:ext cx="56388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34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54402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341"/>
            <a:ext cx="9181578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2, CNN+LSTM (</a:t>
            </a:r>
            <a:r>
              <a:rPr lang="en-US" sz="24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CnnLSTM</a:t>
            </a: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Version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E6B8AC-49FB-4669-8C59-68697792CCD7}"/>
              </a:ext>
            </a:extLst>
          </p:cNvPr>
          <p:cNvSpPr txBox="1"/>
          <p:nvPr/>
        </p:nvSpPr>
        <p:spPr>
          <a:xfrm>
            <a:off x="609600" y="990600"/>
            <a:ext cx="8077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Twice the size of Initial Model, Use first 10 step as training data, and a patch size of 34.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8 CNNLSTM2D layer’s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Every CNNLSTM2D layer is followed by Batch 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Kenrel</a:t>
            </a:r>
            <a:r>
              <a:rPr lang="en-US" sz="2400" dirty="0"/>
              <a:t> Size=60,for CNNLSTM2D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Optimization routine </a:t>
            </a:r>
            <a:r>
              <a:rPr lang="en-US" sz="2400" dirty="0" err="1"/>
              <a:t>AdaDelta</a:t>
            </a:r>
            <a:r>
              <a:rPr lang="en-US" sz="2400" dirty="0"/>
              <a:t>, with </a:t>
            </a:r>
            <a:r>
              <a:rPr lang="en-US" sz="2400" dirty="0" err="1"/>
              <a:t>lr</a:t>
            </a:r>
            <a:r>
              <a:rPr lang="en-US" sz="2400" dirty="0"/>
              <a:t> = 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Epoch = 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loss_fn</a:t>
            </a:r>
            <a:r>
              <a:rPr lang="en-US" sz="2400" dirty="0"/>
              <a:t> =  </a:t>
            </a:r>
            <a:r>
              <a:rPr lang="en-US" sz="2400" dirty="0" err="1"/>
              <a:t>tfk.losses.MeanAbsoluteError</a:t>
            </a:r>
            <a:r>
              <a:rPr lang="en-US" dirty="0"/>
              <a:t>(reduction=</a:t>
            </a:r>
            <a:r>
              <a:rPr lang="en-US" dirty="0" err="1"/>
              <a:t>tf.keras.losses.Reduction.SUM</a:t>
            </a:r>
            <a:r>
              <a:rPr lang="en-US" dirty="0"/>
              <a:t>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6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54402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341"/>
            <a:ext cx="9181578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2, CNN+LSTM (</a:t>
            </a:r>
            <a:r>
              <a:rPr lang="en-US" sz="24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CnnLSTM</a:t>
            </a: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Version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E6B8AC-49FB-4669-8C59-68697792CCD7}"/>
              </a:ext>
            </a:extLst>
          </p:cNvPr>
          <p:cNvSpPr txBox="1"/>
          <p:nvPr/>
        </p:nvSpPr>
        <p:spPr>
          <a:xfrm>
            <a:off x="152400" y="9906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 </a:t>
            </a:r>
          </a:p>
          <a:p>
            <a:pPr algn="ctr"/>
            <a:r>
              <a:rPr lang="en-US" dirty="0"/>
              <a:t>One Step Ahead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56744C-7F94-4038-AC40-2313E48DC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2369"/>
            <a:ext cx="5334000" cy="22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DCEDA3A-C67E-46C2-90BE-48548EDFC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800600"/>
            <a:ext cx="53340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3C591B-0A42-4637-8171-2594ACADADDA}"/>
              </a:ext>
            </a:extLst>
          </p:cNvPr>
          <p:cNvSpPr txBox="1"/>
          <p:nvPr/>
        </p:nvSpPr>
        <p:spPr>
          <a:xfrm>
            <a:off x="3429000" y="419683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Step Ahead</a:t>
            </a:r>
          </a:p>
        </p:txBody>
      </p:sp>
    </p:spTree>
    <p:extLst>
      <p:ext uri="{BB962C8B-B14F-4D97-AF65-F5344CB8AC3E}">
        <p14:creationId xmlns:p14="http://schemas.microsoft.com/office/powerpoint/2010/main" val="4204345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54402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341"/>
            <a:ext cx="9181578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2, CNN+LSTM (</a:t>
            </a:r>
            <a:r>
              <a:rPr lang="en-US" sz="24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CnnLSTM</a:t>
            </a: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Version 2</a:t>
            </a:r>
          </a:p>
        </p:txBody>
      </p:sp>
      <p:pic>
        <p:nvPicPr>
          <p:cNvPr id="8" name="Picture 7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7E7CE47B-ED5C-4184-9C3B-AF3B8951F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28738"/>
            <a:ext cx="7467600" cy="42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16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47B31-717E-40FE-AF4D-8550D1AA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5EC843-9AC8-44C6-9178-05D4AAFB0A0F}"/>
              </a:ext>
            </a:extLst>
          </p:cNvPr>
          <p:cNvSpPr/>
          <p:nvPr/>
        </p:nvSpPr>
        <p:spPr>
          <a:xfrm>
            <a:off x="0" y="40200"/>
            <a:ext cx="9181578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A64CEB-CF28-4E53-8873-308566552BA1}"/>
              </a:ext>
            </a:extLst>
          </p:cNvPr>
          <p:cNvSpPr txBox="1"/>
          <p:nvPr/>
        </p:nvSpPr>
        <p:spPr>
          <a:xfrm>
            <a:off x="685800" y="1143000"/>
            <a:ext cx="8153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Olle G. </a:t>
            </a:r>
            <a:r>
              <a:rPr lang="en-US" sz="2400" dirty="0" err="1"/>
              <a:t>Heinonen</a:t>
            </a:r>
            <a:r>
              <a:rPr lang="en-US" sz="2400" dirty="0"/>
              <a:t>, Senior Materials Scientist, Materials Science Division, Argonne National Laboratory.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Sandeep R. </a:t>
            </a:r>
            <a:r>
              <a:rPr lang="en-US" sz="2400" dirty="0" err="1"/>
              <a:t>Madireddy</a:t>
            </a:r>
            <a:r>
              <a:rPr lang="en-US" sz="2400" dirty="0"/>
              <a:t>, Assistant Computer Scientist, </a:t>
            </a:r>
            <a:r>
              <a:rPr lang="en-US" sz="2400" dirty="0" err="1"/>
              <a:t>Mathematcis</a:t>
            </a:r>
            <a:r>
              <a:rPr lang="en-US" sz="2400" dirty="0"/>
              <a:t> and Computer Science Division, Argonne National Laboratory.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Sachin</a:t>
            </a:r>
            <a:r>
              <a:rPr lang="en-US" sz="2400" dirty="0"/>
              <a:t> </a:t>
            </a:r>
            <a:r>
              <a:rPr lang="en-US" sz="2400" dirty="0" err="1"/>
              <a:t>Shanbhag</a:t>
            </a:r>
            <a:r>
              <a:rPr lang="en-US" sz="2400" dirty="0"/>
              <a:t>, Professor, Department of Scientific Computing, Florida State University.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Hyeondeok</a:t>
            </a:r>
            <a:r>
              <a:rPr lang="en-US" sz="2400" dirty="0"/>
              <a:t> Shin – DMC calculations of noisy densities (</a:t>
            </a:r>
            <a:r>
              <a:rPr lang="en-US" sz="2400" dirty="0" err="1"/>
              <a:t>NiO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DOE-BES funding through the Computational Materials Center “Center for Predictive Simulations of Functional Materials”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208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1494" y="1066800"/>
            <a:ext cx="7362824" cy="2867024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800" dirty="0"/>
              <a:t>QMC is Stochastic in Nature, Hence Produce Noise.</a:t>
            </a:r>
          </a:p>
          <a:p>
            <a:pPr>
              <a:lnSpc>
                <a:spcPct val="160000"/>
              </a:lnSpc>
            </a:pPr>
            <a:r>
              <a:rPr lang="en-US" sz="1800" dirty="0"/>
              <a:t>Ground Truth can be obtained by running a large number of Simulations.</a:t>
            </a:r>
          </a:p>
          <a:p>
            <a:pPr>
              <a:lnSpc>
                <a:spcPct val="160000"/>
              </a:lnSpc>
            </a:pPr>
            <a:r>
              <a:rPr lang="en-US" sz="1800" dirty="0"/>
              <a:t>Running simulations is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costly</a:t>
            </a:r>
            <a:r>
              <a:rPr lang="en-US" sz="1800" dirty="0"/>
              <a:t>.</a:t>
            </a:r>
          </a:p>
          <a:p>
            <a:pPr>
              <a:lnSpc>
                <a:spcPct val="160000"/>
              </a:lnSpc>
            </a:pPr>
            <a:r>
              <a:rPr lang="en-US" sz="1800" dirty="0"/>
              <a:t>This problem can be modeled into a video denoising problem where each frames correspond to simulation result at different time-steps and same spatial Noise.</a:t>
            </a:r>
          </a:p>
          <a:p>
            <a:pPr>
              <a:lnSpc>
                <a:spcPct val="160000"/>
              </a:lnSpc>
            </a:pP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8937321" y="29227"/>
            <a:ext cx="1524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3570" y="-46973"/>
            <a:ext cx="9181578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Wrong with Quantum Monte Carlo Simulations?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800" y="6400800"/>
            <a:ext cx="8280000" cy="3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B2EF3F20-442A-4764-B091-34C9DB3A1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69800"/>
            <a:ext cx="6705599" cy="260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37321" y="29227"/>
            <a:ext cx="1524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3570" y="-46973"/>
            <a:ext cx="9181578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Adaptation For QMC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800" y="6400800"/>
            <a:ext cx="8280000" cy="3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37B414B3-3E2C-497F-ADE6-57122AED7382}"/>
              </a:ext>
            </a:extLst>
          </p:cNvPr>
          <p:cNvSpPr/>
          <p:nvPr/>
        </p:nvSpPr>
        <p:spPr>
          <a:xfrm>
            <a:off x="389867" y="1059919"/>
            <a:ext cx="1600200" cy="12594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B15A842C-DAB1-412F-855E-B3CE1FB644FA}"/>
              </a:ext>
            </a:extLst>
          </p:cNvPr>
          <p:cNvSpPr/>
          <p:nvPr/>
        </p:nvSpPr>
        <p:spPr>
          <a:xfrm>
            <a:off x="2607734" y="1072880"/>
            <a:ext cx="1600200" cy="12594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BC98F84E-F310-4CCD-BF58-66BC057268A4}"/>
              </a:ext>
            </a:extLst>
          </p:cNvPr>
          <p:cNvSpPr/>
          <p:nvPr/>
        </p:nvSpPr>
        <p:spPr>
          <a:xfrm>
            <a:off x="6536267" y="1042986"/>
            <a:ext cx="1600200" cy="12594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33A16C-6ED1-4F6D-A6B8-461F8F0C2A93}"/>
              </a:ext>
            </a:extLst>
          </p:cNvPr>
          <p:cNvSpPr txBox="1"/>
          <p:nvPr/>
        </p:nvSpPr>
        <p:spPr>
          <a:xfrm>
            <a:off x="686254" y="154807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F8D671-0AEA-4385-B3E6-83FA5039836E}"/>
              </a:ext>
            </a:extLst>
          </p:cNvPr>
          <p:cNvSpPr txBox="1"/>
          <p:nvPr/>
        </p:nvSpPr>
        <p:spPr>
          <a:xfrm>
            <a:off x="2957247" y="154807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A33D6E8-EE21-411F-BD27-52445998BD38}"/>
              </a:ext>
            </a:extLst>
          </p:cNvPr>
          <p:cNvSpPr/>
          <p:nvPr/>
        </p:nvSpPr>
        <p:spPr>
          <a:xfrm>
            <a:off x="2184600" y="1672686"/>
            <a:ext cx="228600" cy="120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85C26CD-F59B-4EED-A572-6920C942BC46}"/>
              </a:ext>
            </a:extLst>
          </p:cNvPr>
          <p:cNvSpPr/>
          <p:nvPr/>
        </p:nvSpPr>
        <p:spPr>
          <a:xfrm>
            <a:off x="4417384" y="1689619"/>
            <a:ext cx="228600" cy="120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990C312-AF8C-4EC7-9C40-1C6A83591AD1}"/>
              </a:ext>
            </a:extLst>
          </p:cNvPr>
          <p:cNvSpPr/>
          <p:nvPr/>
        </p:nvSpPr>
        <p:spPr>
          <a:xfrm>
            <a:off x="4952491" y="1689619"/>
            <a:ext cx="228600" cy="120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5ECC44F-9379-4B9A-AC0A-A0A2B3942080}"/>
              </a:ext>
            </a:extLst>
          </p:cNvPr>
          <p:cNvSpPr/>
          <p:nvPr/>
        </p:nvSpPr>
        <p:spPr>
          <a:xfrm>
            <a:off x="5444793" y="1689619"/>
            <a:ext cx="228600" cy="120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0BEF214-9479-4B48-B566-6672B6198457}"/>
              </a:ext>
            </a:extLst>
          </p:cNvPr>
          <p:cNvSpPr/>
          <p:nvPr/>
        </p:nvSpPr>
        <p:spPr>
          <a:xfrm>
            <a:off x="5962296" y="1686695"/>
            <a:ext cx="228600" cy="120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75BBA8-C71E-48E8-8796-3F89B35BB55E}"/>
              </a:ext>
            </a:extLst>
          </p:cNvPr>
          <p:cNvSpPr txBox="1"/>
          <p:nvPr/>
        </p:nvSpPr>
        <p:spPr>
          <a:xfrm>
            <a:off x="6877876" y="151791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797238-337E-46FE-AD53-86A70B28943F}"/>
              </a:ext>
            </a:extLst>
          </p:cNvPr>
          <p:cNvSpPr txBox="1"/>
          <p:nvPr/>
        </p:nvSpPr>
        <p:spPr>
          <a:xfrm>
            <a:off x="2178904" y="2563093"/>
            <a:ext cx="492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QMC data is Volumetric, 101 x 101 x 101 (x, y, z)</a:t>
            </a:r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DB01D564-43BA-4F3A-87EA-1BA8B6028E6B}"/>
              </a:ext>
            </a:extLst>
          </p:cNvPr>
          <p:cNvSpPr/>
          <p:nvPr/>
        </p:nvSpPr>
        <p:spPr>
          <a:xfrm>
            <a:off x="1427851" y="4366860"/>
            <a:ext cx="1600200" cy="12594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6A6A2625-60CD-42D0-9DBE-FEF0907253CB}"/>
              </a:ext>
            </a:extLst>
          </p:cNvPr>
          <p:cNvSpPr/>
          <p:nvPr/>
        </p:nvSpPr>
        <p:spPr>
          <a:xfrm>
            <a:off x="3363539" y="4881538"/>
            <a:ext cx="228600" cy="120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Data 38">
            <a:extLst>
              <a:ext uri="{FF2B5EF4-FFF2-40B4-BE49-F238E27FC236}">
                <a16:creationId xmlns:a16="http://schemas.microsoft.com/office/drawing/2014/main" id="{3BFB3722-3458-48ED-B7C1-EC7FF4A100E6}"/>
              </a:ext>
            </a:extLst>
          </p:cNvPr>
          <p:cNvSpPr/>
          <p:nvPr/>
        </p:nvSpPr>
        <p:spPr>
          <a:xfrm>
            <a:off x="3589504" y="4198195"/>
            <a:ext cx="1236859" cy="1223400"/>
          </a:xfrm>
          <a:prstGeom prst="flowChartInputOutp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Data 43">
            <a:extLst>
              <a:ext uri="{FF2B5EF4-FFF2-40B4-BE49-F238E27FC236}">
                <a16:creationId xmlns:a16="http://schemas.microsoft.com/office/drawing/2014/main" id="{4463A954-48B1-41E7-BDC6-7262288EFBB4}"/>
              </a:ext>
            </a:extLst>
          </p:cNvPr>
          <p:cNvSpPr/>
          <p:nvPr/>
        </p:nvSpPr>
        <p:spPr>
          <a:xfrm>
            <a:off x="3722364" y="4358872"/>
            <a:ext cx="1236859" cy="1223400"/>
          </a:xfrm>
          <a:prstGeom prst="flowChartInputOutp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ata 44">
            <a:extLst>
              <a:ext uri="{FF2B5EF4-FFF2-40B4-BE49-F238E27FC236}">
                <a16:creationId xmlns:a16="http://schemas.microsoft.com/office/drawing/2014/main" id="{0F9A509E-59CB-468E-9DAB-0267D0A45A9D}"/>
              </a:ext>
            </a:extLst>
          </p:cNvPr>
          <p:cNvSpPr/>
          <p:nvPr/>
        </p:nvSpPr>
        <p:spPr>
          <a:xfrm>
            <a:off x="3886145" y="4469446"/>
            <a:ext cx="1236859" cy="1223400"/>
          </a:xfrm>
          <a:prstGeom prst="flowChartInputOutp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ata 45">
            <a:extLst>
              <a:ext uri="{FF2B5EF4-FFF2-40B4-BE49-F238E27FC236}">
                <a16:creationId xmlns:a16="http://schemas.microsoft.com/office/drawing/2014/main" id="{5ACE6F0B-EC72-4788-876A-18F11FED7C0E}"/>
              </a:ext>
            </a:extLst>
          </p:cNvPr>
          <p:cNvSpPr/>
          <p:nvPr/>
        </p:nvSpPr>
        <p:spPr>
          <a:xfrm>
            <a:off x="5123004" y="5075269"/>
            <a:ext cx="1236859" cy="1223400"/>
          </a:xfrm>
          <a:prstGeom prst="flowChartInputOutp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605E0E5C-091C-41EE-8CC8-D7C64B7D5B11}"/>
              </a:ext>
            </a:extLst>
          </p:cNvPr>
          <p:cNvSpPr/>
          <p:nvPr/>
        </p:nvSpPr>
        <p:spPr>
          <a:xfrm rot="18403686">
            <a:off x="4720955" y="4987602"/>
            <a:ext cx="221511" cy="68821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1D37EC8-963F-4936-94BB-ED56F14E4E8C}"/>
              </a:ext>
            </a:extLst>
          </p:cNvPr>
          <p:cNvCxnSpPr>
            <a:cxnSpLocks/>
          </p:cNvCxnSpPr>
          <p:nvPr/>
        </p:nvCxnSpPr>
        <p:spPr>
          <a:xfrm flipH="1">
            <a:off x="4753577" y="3604668"/>
            <a:ext cx="1606286" cy="53832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9724D3-6CE5-4221-B712-B8CE784029AB}"/>
              </a:ext>
            </a:extLst>
          </p:cNvPr>
          <p:cNvCxnSpPr>
            <a:cxnSpLocks/>
          </p:cNvCxnSpPr>
          <p:nvPr/>
        </p:nvCxnSpPr>
        <p:spPr>
          <a:xfrm flipH="1">
            <a:off x="4996877" y="3787453"/>
            <a:ext cx="1606286" cy="53832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FD8FBF-6A7C-45C4-835A-62E1BCC4F167}"/>
              </a:ext>
            </a:extLst>
          </p:cNvPr>
          <p:cNvCxnSpPr>
            <a:cxnSpLocks/>
          </p:cNvCxnSpPr>
          <p:nvPr/>
        </p:nvCxnSpPr>
        <p:spPr>
          <a:xfrm flipH="1">
            <a:off x="5169057" y="4062043"/>
            <a:ext cx="1606286" cy="53832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D0A0F42-A954-402B-9210-CBBCFEB61E75}"/>
              </a:ext>
            </a:extLst>
          </p:cNvPr>
          <p:cNvCxnSpPr>
            <a:cxnSpLocks/>
          </p:cNvCxnSpPr>
          <p:nvPr/>
        </p:nvCxnSpPr>
        <p:spPr>
          <a:xfrm flipH="1">
            <a:off x="5967965" y="5237739"/>
            <a:ext cx="1606286" cy="53832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177F3CA-42D7-4867-8573-54096B076FB8}"/>
              </a:ext>
            </a:extLst>
          </p:cNvPr>
          <p:cNvSpPr txBox="1"/>
          <p:nvPr/>
        </p:nvSpPr>
        <p:spPr>
          <a:xfrm>
            <a:off x="6313236" y="324291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i</a:t>
            </a:r>
            <a:r>
              <a:rPr lang="en-US" dirty="0"/>
              <a:t>=0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6F863C-AF49-4168-8F1A-EAE3830C2C5C}"/>
              </a:ext>
            </a:extLst>
          </p:cNvPr>
          <p:cNvSpPr txBox="1"/>
          <p:nvPr/>
        </p:nvSpPr>
        <p:spPr>
          <a:xfrm>
            <a:off x="6570384" y="353943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i</a:t>
            </a:r>
            <a:r>
              <a:rPr lang="en-US" dirty="0"/>
              <a:t>=1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371BFE-E1C6-422A-B000-4C56998C699B}"/>
              </a:ext>
            </a:extLst>
          </p:cNvPr>
          <p:cNvSpPr txBox="1"/>
          <p:nvPr/>
        </p:nvSpPr>
        <p:spPr>
          <a:xfrm>
            <a:off x="6786763" y="390091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i</a:t>
            </a:r>
            <a:r>
              <a:rPr lang="en-US" dirty="0"/>
              <a:t>=2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B3655BB-FDAA-4922-8851-5D92D2C42FDB}"/>
              </a:ext>
            </a:extLst>
          </p:cNvPr>
          <p:cNvSpPr txBox="1"/>
          <p:nvPr/>
        </p:nvSpPr>
        <p:spPr>
          <a:xfrm>
            <a:off x="7596722" y="503715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i</a:t>
            </a:r>
            <a:r>
              <a:rPr lang="en-US" dirty="0"/>
              <a:t>=101</a:t>
            </a:r>
          </a:p>
        </p:txBody>
      </p:sp>
    </p:spTree>
    <p:extLst>
      <p:ext uri="{BB962C8B-B14F-4D97-AF65-F5344CB8AC3E}">
        <p14:creationId xmlns:p14="http://schemas.microsoft.com/office/powerpoint/2010/main" val="45634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12643" y="64736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0200"/>
            <a:ext cx="9181578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1, Model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6800" y="6400800"/>
            <a:ext cx="8280000" cy="3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311C1B66-9868-4E7A-965B-6E8648792F59}"/>
              </a:ext>
            </a:extLst>
          </p:cNvPr>
          <p:cNvSpPr/>
          <p:nvPr/>
        </p:nvSpPr>
        <p:spPr>
          <a:xfrm>
            <a:off x="3324841" y="2067840"/>
            <a:ext cx="2514600" cy="2391795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CNN based Model(20 layers with BN)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5F8223F-7AB5-4D23-BAAD-1D5602F3F5FD}"/>
              </a:ext>
            </a:extLst>
          </p:cNvPr>
          <p:cNvSpPr/>
          <p:nvPr/>
        </p:nvSpPr>
        <p:spPr>
          <a:xfrm>
            <a:off x="2933408" y="3167477"/>
            <a:ext cx="337762" cy="330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71B06B0F-5581-471E-9E1D-27C90344B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t="12534" r="53408" b="9210"/>
          <a:stretch/>
        </p:blipFill>
        <p:spPr bwMode="auto">
          <a:xfrm>
            <a:off x="17124" y="1969920"/>
            <a:ext cx="2280998" cy="165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D41B4756-04EF-4CD7-91C0-4181EA30D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t="12534" r="53408" b="9210"/>
          <a:stretch/>
        </p:blipFill>
        <p:spPr bwMode="auto">
          <a:xfrm>
            <a:off x="169524" y="2122320"/>
            <a:ext cx="2280998" cy="165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9AD381B0-BB13-47F9-8373-3A4B6C3FD6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t="12534" r="53408" b="9210"/>
          <a:stretch/>
        </p:blipFill>
        <p:spPr bwMode="auto">
          <a:xfrm>
            <a:off x="330486" y="2398602"/>
            <a:ext cx="2280998" cy="165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100E6253-9402-4CA9-A752-A397E0A40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t="12534" r="53408" b="9210"/>
          <a:stretch/>
        </p:blipFill>
        <p:spPr bwMode="auto">
          <a:xfrm>
            <a:off x="491448" y="2674884"/>
            <a:ext cx="2280998" cy="165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59817E-8121-4ED9-9FD4-CB343C56FDC9}"/>
              </a:ext>
            </a:extLst>
          </p:cNvPr>
          <p:cNvSpPr txBox="1"/>
          <p:nvPr/>
        </p:nvSpPr>
        <p:spPr>
          <a:xfrm>
            <a:off x="3940025" y="212232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9E72F8-C812-49C0-AFC9-B2966BB76B25}"/>
              </a:ext>
            </a:extLst>
          </p:cNvPr>
          <p:cNvSpPr txBox="1"/>
          <p:nvPr/>
        </p:nvSpPr>
        <p:spPr>
          <a:xfrm>
            <a:off x="1447800" y="1066800"/>
            <a:ext cx="7010400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To learn Common Noise among all timestep, and spatial character</a:t>
            </a:r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6C7BCBD6-7F06-475B-B761-3F1AA10E64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t="12534" r="53408" b="9210"/>
          <a:stretch/>
        </p:blipFill>
        <p:spPr bwMode="auto">
          <a:xfrm>
            <a:off x="6364726" y="2094607"/>
            <a:ext cx="2280998" cy="165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B750FC06-C541-41F3-93F5-4347D62D0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t="12534" r="53408" b="9210"/>
          <a:stretch/>
        </p:blipFill>
        <p:spPr bwMode="auto">
          <a:xfrm>
            <a:off x="6517126" y="2247007"/>
            <a:ext cx="2280998" cy="165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C952DBB7-B277-46A3-8482-FAE144BAA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t="12534" r="53408" b="9210"/>
          <a:stretch/>
        </p:blipFill>
        <p:spPr bwMode="auto">
          <a:xfrm>
            <a:off x="6678088" y="2523289"/>
            <a:ext cx="2280998" cy="165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AFF20467-3844-4626-9546-985EAB26D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t="12534" r="53408" b="9210"/>
          <a:stretch/>
        </p:blipFill>
        <p:spPr bwMode="auto">
          <a:xfrm>
            <a:off x="6839050" y="2799571"/>
            <a:ext cx="2280998" cy="165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533124F-5912-4231-AA4D-50D8A576A632}"/>
              </a:ext>
            </a:extLst>
          </p:cNvPr>
          <p:cNvSpPr/>
          <p:nvPr/>
        </p:nvSpPr>
        <p:spPr>
          <a:xfrm>
            <a:off x="5946483" y="3145096"/>
            <a:ext cx="337762" cy="330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64BB40-B642-481A-9A06-884CF723F306}"/>
              </a:ext>
            </a:extLst>
          </p:cNvPr>
          <p:cNvSpPr txBox="1"/>
          <p:nvPr/>
        </p:nvSpPr>
        <p:spPr>
          <a:xfrm>
            <a:off x="617326" y="4744092"/>
            <a:ext cx="168079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Noisy Sequence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6CB047-A783-4EBB-9649-45C3AE65EE51}"/>
              </a:ext>
            </a:extLst>
          </p:cNvPr>
          <p:cNvSpPr txBox="1"/>
          <p:nvPr/>
        </p:nvSpPr>
        <p:spPr>
          <a:xfrm>
            <a:off x="6932002" y="4741525"/>
            <a:ext cx="1680796" cy="923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Sequence without common noise 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AF17F6A-24AC-4824-9806-095AFDDCDB30}"/>
              </a:ext>
            </a:extLst>
          </p:cNvPr>
          <p:cNvSpPr/>
          <p:nvPr/>
        </p:nvSpPr>
        <p:spPr>
          <a:xfrm rot="5400000">
            <a:off x="4264654" y="4549956"/>
            <a:ext cx="337762" cy="330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Visualizing Convolutional Filters from a CNN - deeplizard">
            <a:extLst>
              <a:ext uri="{FF2B5EF4-FFF2-40B4-BE49-F238E27FC236}">
                <a16:creationId xmlns:a16="http://schemas.microsoft.com/office/drawing/2014/main" id="{B555EFC0-2DAE-4509-AAA7-60ECA542A3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17" t="1" r="-393" b="59833"/>
          <a:stretch/>
        </p:blipFill>
        <p:spPr bwMode="auto">
          <a:xfrm>
            <a:off x="3296855" y="4935376"/>
            <a:ext cx="2345254" cy="141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82A887-8ED9-4194-8965-4545B63444BF}"/>
              </a:ext>
            </a:extLst>
          </p:cNvPr>
          <p:cNvSpPr txBox="1"/>
          <p:nvPr/>
        </p:nvSpPr>
        <p:spPr>
          <a:xfrm>
            <a:off x="456725" y="6553200"/>
            <a:ext cx="696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/>
              <a:t>arXiv:1811.12766v2c [</a:t>
            </a:r>
            <a:r>
              <a:rPr lang="en-US" b="1" i="1" dirty="0" err="1"/>
              <a:t>cs.Cv</a:t>
            </a:r>
            <a:r>
              <a:rPr lang="en-US" b="1" i="1" dirty="0"/>
              <a:t>] 23 Feb 2019, </a:t>
            </a:r>
            <a:r>
              <a:rPr lang="en-US" b="1" i="1" dirty="0" err="1"/>
              <a:t>Ehrat</a:t>
            </a:r>
            <a:r>
              <a:rPr lang="en-US" b="1" i="1" dirty="0"/>
              <a:t> et.al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486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37578" y="-98344"/>
            <a:ext cx="9181578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1, Model 1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AA83D-F4E0-4730-95B7-A9B3D27407ED}"/>
              </a:ext>
            </a:extLst>
          </p:cNvPr>
          <p:cNvSpPr txBox="1"/>
          <p:nvPr/>
        </p:nvSpPr>
        <p:spPr>
          <a:xfrm>
            <a:off x="370466" y="4835604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CNN Based model able to do the Spatial Denoising.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Model doesn’t exploit the temporal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3C662-38BF-4214-BE81-FBD7B528C5B5}"/>
              </a:ext>
            </a:extLst>
          </p:cNvPr>
          <p:cNvSpPr txBox="1"/>
          <p:nvPr/>
        </p:nvSpPr>
        <p:spPr>
          <a:xfrm>
            <a:off x="456725" y="6484561"/>
            <a:ext cx="696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/>
              <a:t>arXiv:1811.12766v2c [</a:t>
            </a:r>
            <a:r>
              <a:rPr lang="en-US" b="1" i="1" dirty="0" err="1"/>
              <a:t>cs.Cv</a:t>
            </a:r>
            <a:r>
              <a:rPr lang="en-US" b="1" i="1" dirty="0"/>
              <a:t>] 23 Feb 2019, </a:t>
            </a:r>
            <a:r>
              <a:rPr lang="en-US" b="1" i="1" dirty="0" err="1"/>
              <a:t>Ehrat</a:t>
            </a:r>
            <a:r>
              <a:rPr lang="en-US" b="1" i="1" dirty="0"/>
              <a:t> et.al</a:t>
            </a:r>
            <a:r>
              <a:rPr lang="en-US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24FF52-0A7F-4BA0-B64C-397BD563DD30}"/>
              </a:ext>
            </a:extLst>
          </p:cNvPr>
          <p:cNvSpPr/>
          <p:nvPr/>
        </p:nvSpPr>
        <p:spPr>
          <a:xfrm>
            <a:off x="406800" y="6400800"/>
            <a:ext cx="8280000" cy="3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419F47E-DEFD-4164-A9D7-F883B95AE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9" y="945615"/>
            <a:ext cx="4523871" cy="324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7AA668D-4FF0-4174-AFCC-43F2BF279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032" y="945614"/>
            <a:ext cx="4381368" cy="333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57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37321" y="29227"/>
            <a:ext cx="1524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3570" y="-57133"/>
            <a:ext cx="9181578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1, Model 2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800" y="6400800"/>
            <a:ext cx="8280000" cy="3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E4FD2-1B0E-41D0-AE78-8374BEF7C5B0}"/>
              </a:ext>
            </a:extLst>
          </p:cNvPr>
          <p:cNvSpPr txBox="1"/>
          <p:nvPr/>
        </p:nvSpPr>
        <p:spPr>
          <a:xfrm>
            <a:off x="609600" y="87381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2 or Model 2 fine tune the weights of model 1 based on Noise2Noise One-Shoot Learning.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mask of good pixel is created using optical flow to preserve the field.</a:t>
            </a:r>
          </a:p>
        </p:txBody>
      </p:sp>
      <p:pic>
        <p:nvPicPr>
          <p:cNvPr id="10" name="Online Media 9" title="OpenCV CUDA Dense Optical Flow">
            <a:hlinkClick r:id="" action="ppaction://media"/>
            <a:extLst>
              <a:ext uri="{FF2B5EF4-FFF2-40B4-BE49-F238E27FC236}">
                <a16:creationId xmlns:a16="http://schemas.microsoft.com/office/drawing/2014/main" id="{4FAC11CB-E9E8-4618-A134-1E060539437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14400" y="3033712"/>
            <a:ext cx="7162800" cy="26050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35CDB3-6783-4DAE-AD98-28E79899F50D}"/>
              </a:ext>
            </a:extLst>
          </p:cNvPr>
          <p:cNvSpPr/>
          <p:nvPr/>
        </p:nvSpPr>
        <p:spPr>
          <a:xfrm>
            <a:off x="2746981" y="2503816"/>
            <a:ext cx="36500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Visualization of Optical 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651685-5216-47F8-81FA-C6D7AFB514C0}"/>
              </a:ext>
            </a:extLst>
          </p:cNvPr>
          <p:cNvSpPr txBox="1"/>
          <p:nvPr/>
        </p:nvSpPr>
        <p:spPr>
          <a:xfrm>
            <a:off x="456725" y="6484561"/>
            <a:ext cx="696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/>
              <a:t>arXiv:1811.12766v2c [</a:t>
            </a:r>
            <a:r>
              <a:rPr lang="en-US" b="1" i="1" dirty="0" err="1"/>
              <a:t>cs.Cv</a:t>
            </a:r>
            <a:r>
              <a:rPr lang="en-US" b="1" i="1" dirty="0"/>
              <a:t>] 23 Feb 2019, </a:t>
            </a:r>
            <a:r>
              <a:rPr lang="en-US" b="1" i="1" dirty="0" err="1"/>
              <a:t>Ehrat</a:t>
            </a:r>
            <a:r>
              <a:rPr lang="en-US" b="1" i="1" dirty="0"/>
              <a:t> et.al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0395" y="650267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0200"/>
            <a:ext cx="9181578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1, Model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6800" y="6400800"/>
            <a:ext cx="8280000" cy="3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311C1B66-9868-4E7A-965B-6E8648792F59}"/>
              </a:ext>
            </a:extLst>
          </p:cNvPr>
          <p:cNvSpPr/>
          <p:nvPr/>
        </p:nvSpPr>
        <p:spPr>
          <a:xfrm>
            <a:off x="3324841" y="2067840"/>
            <a:ext cx="2514600" cy="2391795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Fine Tune the weights of Model 1 by using Offline or Online Training.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5F8223F-7AB5-4D23-BAAD-1D5602F3F5FD}"/>
              </a:ext>
            </a:extLst>
          </p:cNvPr>
          <p:cNvSpPr/>
          <p:nvPr/>
        </p:nvSpPr>
        <p:spPr>
          <a:xfrm>
            <a:off x="2933408" y="3167477"/>
            <a:ext cx="337762" cy="330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D41B4756-04EF-4CD7-91C0-4181EA30D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t="12534" r="53408" b="9210"/>
          <a:stretch/>
        </p:blipFill>
        <p:spPr bwMode="auto">
          <a:xfrm>
            <a:off x="250005" y="1074943"/>
            <a:ext cx="2280998" cy="165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9AD381B0-BB13-47F9-8373-3A4B6C3FD6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t="12534" r="53408" b="9210"/>
          <a:stretch/>
        </p:blipFill>
        <p:spPr bwMode="auto">
          <a:xfrm>
            <a:off x="410967" y="1351225"/>
            <a:ext cx="2280998" cy="165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59817E-8121-4ED9-9FD4-CB343C56FDC9}"/>
              </a:ext>
            </a:extLst>
          </p:cNvPr>
          <p:cNvSpPr txBox="1"/>
          <p:nvPr/>
        </p:nvSpPr>
        <p:spPr>
          <a:xfrm>
            <a:off x="3940025" y="212232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9E72F8-C812-49C0-AFC9-B2966BB76B25}"/>
              </a:ext>
            </a:extLst>
          </p:cNvPr>
          <p:cNvSpPr txBox="1"/>
          <p:nvPr/>
        </p:nvSpPr>
        <p:spPr>
          <a:xfrm>
            <a:off x="3544485" y="963976"/>
            <a:ext cx="2820241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To learn temporal Noise</a:t>
            </a:r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6C7BCBD6-7F06-475B-B761-3F1AA10E64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t="12534" r="53408" b="9210"/>
          <a:stretch/>
        </p:blipFill>
        <p:spPr bwMode="auto">
          <a:xfrm>
            <a:off x="6364726" y="2094607"/>
            <a:ext cx="2280998" cy="165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B750FC06-C541-41F3-93F5-4347D62D0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t="12534" r="53408" b="9210"/>
          <a:stretch/>
        </p:blipFill>
        <p:spPr bwMode="auto">
          <a:xfrm>
            <a:off x="6612997" y="2337826"/>
            <a:ext cx="2280998" cy="165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533124F-5912-4231-AA4D-50D8A576A632}"/>
              </a:ext>
            </a:extLst>
          </p:cNvPr>
          <p:cNvSpPr/>
          <p:nvPr/>
        </p:nvSpPr>
        <p:spPr>
          <a:xfrm>
            <a:off x="5946483" y="3145096"/>
            <a:ext cx="337762" cy="330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64BB40-B642-481A-9A06-884CF723F306}"/>
              </a:ext>
            </a:extLst>
          </p:cNvPr>
          <p:cNvSpPr txBox="1"/>
          <p:nvPr/>
        </p:nvSpPr>
        <p:spPr>
          <a:xfrm>
            <a:off x="346732" y="3112720"/>
            <a:ext cx="2115823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Spatially Denoised Sequence</a:t>
            </a:r>
          </a:p>
        </p:txBody>
      </p:sp>
      <p:sp>
        <p:nvSpPr>
          <p:cNvPr id="19" name="L-Shape 18">
            <a:extLst>
              <a:ext uri="{FF2B5EF4-FFF2-40B4-BE49-F238E27FC236}">
                <a16:creationId xmlns:a16="http://schemas.microsoft.com/office/drawing/2014/main" id="{CC93E50C-14D8-41EB-8A3B-F6EAE5CE711C}"/>
              </a:ext>
            </a:extLst>
          </p:cNvPr>
          <p:cNvSpPr/>
          <p:nvPr/>
        </p:nvSpPr>
        <p:spPr>
          <a:xfrm>
            <a:off x="2578862" y="3052506"/>
            <a:ext cx="495008" cy="372199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94467E-D04E-4B79-A408-6563027FFC70}"/>
              </a:ext>
            </a:extLst>
          </p:cNvPr>
          <p:cNvSpPr/>
          <p:nvPr/>
        </p:nvSpPr>
        <p:spPr>
          <a:xfrm>
            <a:off x="361098" y="4565359"/>
            <a:ext cx="2458302" cy="1311503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05F44F-5F90-48DE-AD1F-CA9EB82289AB}"/>
              </a:ext>
            </a:extLst>
          </p:cNvPr>
          <p:cNvSpPr/>
          <p:nvPr/>
        </p:nvSpPr>
        <p:spPr>
          <a:xfrm>
            <a:off x="152400" y="4526996"/>
            <a:ext cx="2539565" cy="1435758"/>
          </a:xfrm>
          <a:prstGeom prst="ellips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Optical Flow</a:t>
            </a:r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011A29BA-9779-4900-9789-805D77935836}"/>
              </a:ext>
            </a:extLst>
          </p:cNvPr>
          <p:cNvSpPr/>
          <p:nvPr/>
        </p:nvSpPr>
        <p:spPr>
          <a:xfrm>
            <a:off x="2479907" y="4049807"/>
            <a:ext cx="740167" cy="6265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24F00C-D37B-4BE1-B124-BC3DC5B7BC25}"/>
              </a:ext>
            </a:extLst>
          </p:cNvPr>
          <p:cNvSpPr txBox="1"/>
          <p:nvPr/>
        </p:nvSpPr>
        <p:spPr>
          <a:xfrm>
            <a:off x="6778172" y="4521066"/>
            <a:ext cx="2115823" cy="923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Spatially and Temporally denoised Sequence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346CA1-6E29-468E-B112-4E1C6FCBF27D}"/>
              </a:ext>
            </a:extLst>
          </p:cNvPr>
          <p:cNvSpPr txBox="1"/>
          <p:nvPr/>
        </p:nvSpPr>
        <p:spPr>
          <a:xfrm>
            <a:off x="456725" y="6484561"/>
            <a:ext cx="696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/>
              <a:t>arXiv:1811.12766v2c [</a:t>
            </a:r>
            <a:r>
              <a:rPr lang="en-US" b="1" i="1" dirty="0" err="1"/>
              <a:t>cs.Cv</a:t>
            </a:r>
            <a:r>
              <a:rPr lang="en-US" b="1" i="1" dirty="0"/>
              <a:t>] 23 Feb 2019, </a:t>
            </a:r>
            <a:r>
              <a:rPr lang="en-US" b="1" i="1" dirty="0" err="1"/>
              <a:t>Ehrat</a:t>
            </a:r>
            <a:r>
              <a:rPr lang="en-US" b="1" i="1" dirty="0"/>
              <a:t> et.al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473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37321" y="29227"/>
            <a:ext cx="1524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3570" y="-57133"/>
            <a:ext cx="9181578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Model_1 + Model_2 Results and challenges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800" y="6400800"/>
            <a:ext cx="8280000" cy="3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563FCC-D9E0-4BA7-9062-EAC285F62F54}"/>
              </a:ext>
            </a:extLst>
          </p:cNvPr>
          <p:cNvSpPr/>
          <p:nvPr/>
        </p:nvSpPr>
        <p:spPr>
          <a:xfrm>
            <a:off x="406800" y="3447836"/>
            <a:ext cx="8280000" cy="3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3D7D3F-ECC8-4876-A9BF-FCAEF46A1E85}"/>
              </a:ext>
            </a:extLst>
          </p:cNvPr>
          <p:cNvSpPr txBox="1"/>
          <p:nvPr/>
        </p:nvSpPr>
        <p:spPr>
          <a:xfrm>
            <a:off x="533400" y="38100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Change in Noise level of consecutive frame is subtle and hence creating a good optical flow is a challenge.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poor quality of mask created using optical flow expose the Field to Noise2Noise learning, and thus network starts to confuse the field with noise.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8A655B-8F63-4F7F-BA5E-C4DC91BFA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15318"/>
            <a:ext cx="4800600" cy="271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57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1485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6800" y="6400800"/>
            <a:ext cx="8280000" cy="3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311C1B66-9868-4E7A-965B-6E8648792F59}"/>
              </a:ext>
            </a:extLst>
          </p:cNvPr>
          <p:cNvSpPr/>
          <p:nvPr/>
        </p:nvSpPr>
        <p:spPr>
          <a:xfrm>
            <a:off x="3415101" y="2402356"/>
            <a:ext cx="2514600" cy="2391795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 </a:t>
            </a:r>
            <a:r>
              <a:rPr lang="en-US" sz="2400" dirty="0" err="1"/>
              <a:t>CnnLSTM</a:t>
            </a:r>
            <a:r>
              <a:rPr lang="en-US" sz="2400" dirty="0"/>
              <a:t> Layer.</a:t>
            </a:r>
          </a:p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5F8223F-7AB5-4D23-BAAD-1D5602F3F5FD}"/>
              </a:ext>
            </a:extLst>
          </p:cNvPr>
          <p:cNvSpPr/>
          <p:nvPr/>
        </p:nvSpPr>
        <p:spPr>
          <a:xfrm>
            <a:off x="3023668" y="3501993"/>
            <a:ext cx="337762" cy="330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D41B4756-04EF-4CD7-91C0-4181EA30D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t="12534" r="53408" b="9210"/>
          <a:stretch/>
        </p:blipFill>
        <p:spPr bwMode="auto">
          <a:xfrm>
            <a:off x="430342" y="1533699"/>
            <a:ext cx="1731066" cy="125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9AD381B0-BB13-47F9-8373-3A4B6C3FD6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t="12534" r="53408" b="9210"/>
          <a:stretch/>
        </p:blipFill>
        <p:spPr bwMode="auto">
          <a:xfrm>
            <a:off x="285363" y="1397054"/>
            <a:ext cx="1784986" cy="129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533124F-5912-4231-AA4D-50D8A576A632}"/>
              </a:ext>
            </a:extLst>
          </p:cNvPr>
          <p:cNvSpPr/>
          <p:nvPr/>
        </p:nvSpPr>
        <p:spPr>
          <a:xfrm>
            <a:off x="6036743" y="3479612"/>
            <a:ext cx="337762" cy="330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64BB40-B642-481A-9A06-884CF723F306}"/>
              </a:ext>
            </a:extLst>
          </p:cNvPr>
          <p:cNvSpPr txBox="1"/>
          <p:nvPr/>
        </p:nvSpPr>
        <p:spPr>
          <a:xfrm>
            <a:off x="159746" y="2863363"/>
            <a:ext cx="233325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Noisy Sequence from timestep 1 to t-1. </a:t>
            </a:r>
            <a:r>
              <a:rPr lang="en-US" b="1" i="1" dirty="0"/>
              <a:t>Training data</a:t>
            </a:r>
          </a:p>
        </p:txBody>
      </p:sp>
      <p:sp>
        <p:nvSpPr>
          <p:cNvPr id="19" name="L-Shape 18">
            <a:extLst>
              <a:ext uri="{FF2B5EF4-FFF2-40B4-BE49-F238E27FC236}">
                <a16:creationId xmlns:a16="http://schemas.microsoft.com/office/drawing/2014/main" id="{CC93E50C-14D8-41EB-8A3B-F6EAE5CE711C}"/>
              </a:ext>
            </a:extLst>
          </p:cNvPr>
          <p:cNvSpPr/>
          <p:nvPr/>
        </p:nvSpPr>
        <p:spPr>
          <a:xfrm>
            <a:off x="2669122" y="3387022"/>
            <a:ext cx="495008" cy="372199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94467E-D04E-4B79-A408-6563027FFC70}"/>
              </a:ext>
            </a:extLst>
          </p:cNvPr>
          <p:cNvSpPr/>
          <p:nvPr/>
        </p:nvSpPr>
        <p:spPr>
          <a:xfrm>
            <a:off x="451358" y="4899875"/>
            <a:ext cx="2458302" cy="1311503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011A29BA-9779-4900-9789-805D77935836}"/>
              </a:ext>
            </a:extLst>
          </p:cNvPr>
          <p:cNvSpPr/>
          <p:nvPr/>
        </p:nvSpPr>
        <p:spPr>
          <a:xfrm>
            <a:off x="2570167" y="4384323"/>
            <a:ext cx="740167" cy="6265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27510-7FAD-4466-8535-D75D02EBD9EC}"/>
              </a:ext>
            </a:extLst>
          </p:cNvPr>
          <p:cNvSpPr/>
          <p:nvPr/>
        </p:nvSpPr>
        <p:spPr>
          <a:xfrm>
            <a:off x="0" y="40200"/>
            <a:ext cx="9181578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2, CNN+LSTM (</a:t>
            </a:r>
            <a:r>
              <a:rPr lang="en-US" sz="32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CnnLSTM</a:t>
            </a:r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862F56-C324-4C13-B1BF-2F4D2E74BA04}"/>
              </a:ext>
            </a:extLst>
          </p:cNvPr>
          <p:cNvSpPr txBox="1"/>
          <p:nvPr/>
        </p:nvSpPr>
        <p:spPr>
          <a:xfrm>
            <a:off x="997239" y="856604"/>
            <a:ext cx="7350324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 Learn the Spatial Noise Character and Noise Progression with Time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9CBEDD-CF62-4390-B9C4-A8DAE93D87D7}"/>
              </a:ext>
            </a:extLst>
          </p:cNvPr>
          <p:cNvSpPr txBox="1"/>
          <p:nvPr/>
        </p:nvSpPr>
        <p:spPr>
          <a:xfrm>
            <a:off x="4055341" y="2415858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CnnLSTM</a:t>
            </a:r>
            <a:endParaRPr lang="en-US" dirty="0"/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id="{7A8006AD-408A-4BD3-A7AB-32ECC2C7B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t="12534" r="53408" b="9210"/>
          <a:stretch/>
        </p:blipFill>
        <p:spPr bwMode="auto">
          <a:xfrm>
            <a:off x="453894" y="4091167"/>
            <a:ext cx="1731066" cy="125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91308205-B796-4D8F-B548-135241FE7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t="12534" r="53408" b="9210"/>
          <a:stretch/>
        </p:blipFill>
        <p:spPr bwMode="auto">
          <a:xfrm>
            <a:off x="308915" y="3954522"/>
            <a:ext cx="1784986" cy="129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743807A-C18D-4299-9096-670DAD0E12CB}"/>
              </a:ext>
            </a:extLst>
          </p:cNvPr>
          <p:cNvSpPr txBox="1"/>
          <p:nvPr/>
        </p:nvSpPr>
        <p:spPr>
          <a:xfrm>
            <a:off x="183298" y="5420831"/>
            <a:ext cx="233325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Noisy Sequence from timestep 2 to t. </a:t>
            </a:r>
            <a:r>
              <a:rPr lang="en-US" b="1" i="1" dirty="0"/>
              <a:t>Target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3DFFF8-4EEB-4F8B-B0DE-EBCD71E6554B}"/>
              </a:ext>
            </a:extLst>
          </p:cNvPr>
          <p:cNvSpPr/>
          <p:nvPr/>
        </p:nvSpPr>
        <p:spPr>
          <a:xfrm>
            <a:off x="6781800" y="2792955"/>
            <a:ext cx="2053285" cy="16308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model that will Predict Sequence t+1,t+2,…, given t previous timestep</a:t>
            </a:r>
          </a:p>
        </p:txBody>
      </p:sp>
    </p:spTree>
    <p:extLst>
      <p:ext uri="{BB962C8B-B14F-4D97-AF65-F5344CB8AC3E}">
        <p14:creationId xmlns:p14="http://schemas.microsoft.com/office/powerpoint/2010/main" val="75968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5602</TotalTime>
  <Words>713</Words>
  <Application>Microsoft Office PowerPoint</Application>
  <PresentationFormat>On-screen Show (4:3)</PresentationFormat>
  <Paragraphs>98</Paragraphs>
  <Slides>14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Office Theme</vt:lpstr>
      <vt:lpstr>Sequential Denoising of Quantum Monte Carlo Simulations with Deep Learning.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FERMI SURFACES IN METAL</dc:title>
  <dc:creator>Pawan Kumar</dc:creator>
  <cp:lastModifiedBy>pankaj.chouhan@iitrpr.ac.in</cp:lastModifiedBy>
  <cp:revision>278</cp:revision>
  <dcterms:created xsi:type="dcterms:W3CDTF">2006-08-16T00:00:00Z</dcterms:created>
  <dcterms:modified xsi:type="dcterms:W3CDTF">2020-11-19T05:01:59Z</dcterms:modified>
</cp:coreProperties>
</file>