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59" r:id="rId4"/>
    <p:sldId id="268" r:id="rId5"/>
    <p:sldId id="262" r:id="rId6"/>
    <p:sldId id="263" r:id="rId7"/>
    <p:sldId id="264" r:id="rId8"/>
    <p:sldId id="27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9" r:id="rId17"/>
    <p:sldId id="282" r:id="rId18"/>
    <p:sldId id="280" r:id="rId19"/>
    <p:sldId id="283" r:id="rId20"/>
    <p:sldId id="284" r:id="rId21"/>
    <p:sldId id="285" r:id="rId22"/>
    <p:sldId id="286" r:id="rId23"/>
    <p:sldId id="273" r:id="rId24"/>
    <p:sldId id="28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72" autoAdjust="0"/>
  </p:normalViewPr>
  <p:slideViewPr>
    <p:cSldViewPr snapToGrid="0">
      <p:cViewPr varScale="1">
        <p:scale>
          <a:sx n="97" d="100"/>
          <a:sy n="97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1E375-9EAE-4F11-8DA5-FC46A8894A46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9E868-389D-49FA-9F6F-CFA9A5D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44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8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5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3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94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9E868-389D-49FA-9F6F-CFA9A5DAE6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96187-AFAE-4638-8DD0-18D1179B0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AE412-C09F-4C76-830F-8AAE8BAC0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D479F-B748-4053-908D-C113E484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E753-355D-4402-8D16-772361A0E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FB2A5-1D3D-4053-8F6D-F032DD3C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3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987E-AD02-40AE-88E9-221E2771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06B28-9ED5-4495-BA6E-A205E7FC9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C823-D4B8-44C1-811A-EA2A172B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01D23-39E4-4C9A-ACF7-CE633C87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0436-B7BC-44FE-8B57-1D905BFF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0B114-A0A3-495E-8961-2258EE5AD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5A5E6-7EC7-4FD8-A1DA-76DE631A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830F4-339D-4C2F-A4BF-7F0AB817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CDFC0-6FDC-4118-A9C5-571C1A3D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BD047-6768-4D8C-A34A-021BA184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1F53-3B4F-4CF2-857F-FF6B62EB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1090-1F27-4A6C-A80D-1550A6502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  <a:r>
              <a:rPr lang="zh-CN" altLang="en-US"/>
              <a:t>中国</a:t>
            </a:r>
            <a:endParaRPr lang="en-US"/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14A9-258F-46BE-865B-61ABE804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886D-14B1-4D10-9674-4E472B58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98F3-4BC6-4990-9F71-50713786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F40E-8984-4EEA-80A9-12332AEB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95799-48BE-4217-8833-68EE159F0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D570-0F06-47B5-BF67-6707541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25407-28FF-4179-A465-903F3117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F5BA-C8DD-48E2-AC44-AB73629EF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7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65BE-2C1E-4AD6-8854-A3B63DED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28AD8-C80F-4388-AA47-D1D55682B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8625-BE83-4476-B3CA-37C46CBA3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82BDC-528F-45D4-87D5-97798491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FFBF5-18C3-4596-91AA-AB6D4241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DD917-9702-4EA8-B8E5-1A3C23BA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2D9-18AB-40A3-949D-609A4159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D2F9-DD62-42A0-BCC0-86F1BE212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B189C-3858-46D3-B73A-4D372137C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09138-3EF9-43D6-BB96-8B3B7F986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F3087-B095-4B99-ACC5-98FE8E26E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12C5F-0FBD-42D2-8DFE-E937F927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0DF35-1031-419E-8219-500D35DD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5A41-C290-47DA-B3C9-6E34926D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6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A8A3-2B89-4C34-BFB3-EF4DDF2B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04F88-02F8-443D-BD20-8BFD7403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717DA-8C50-4422-8C1E-6F1C4BF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7D16-146E-4A99-A152-6BB30C276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EC1298-E2B8-4665-AE23-B49F5E14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6DD9E-3BB2-4C17-A19B-EFCEFE85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B1D28-2D74-4EA6-84FB-438B282A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2978-5D19-4CEA-86BA-15F5A964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7961F-A99B-4706-BA2B-915D419B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D1D8A-DB7D-4F3C-8D05-F92366AF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F8DE9-22B6-4106-8CAE-2A3A5B4F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8166B-31B6-4C74-A68F-FFD18798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C1B12-87C2-491C-9F66-40BA26A0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0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3D5C-0CCB-4F01-81E8-89DB6BC0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B56834-4473-4E33-85A6-9AF6CA46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92759-A0A8-4626-8DAE-A801A267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242F7-51CB-4692-B46A-CF48089D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0B9F-FFD4-4B08-A3E0-B58344C1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6A6B-075A-4878-BA81-D8406EB1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B84A5-C51D-48B1-B043-FD971F71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00AE8-1337-4EEB-ACB9-C2A5BA767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03105-335F-473B-8620-E1AFDCC6E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B8B41-FD10-417A-9AD9-8564C9E623BF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8C43-9764-4820-9CE1-0E14C71F6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D393-E78A-4C3F-AC1B-D0E21F1F6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393AC-9682-4DB2-9CB1-1B21BC5F5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bilibili.com/video/av34867224?from=search&amp;seid=1162335207780792116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E0897-17CD-4FE6-914D-6C98A1EA8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35877-16E5-417A-B599-39B11339A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D339B-8B75-4884-9387-3E5AC130F9AA}"/>
              </a:ext>
            </a:extLst>
          </p:cNvPr>
          <p:cNvSpPr/>
          <p:nvPr/>
        </p:nvSpPr>
        <p:spPr>
          <a:xfrm>
            <a:off x="1524000" y="3509963"/>
            <a:ext cx="9144000" cy="920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7B35A-AFBC-4DC1-B8A4-BD0002E96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6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操作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首先，你要拥有一个仓库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git init – </a:t>
            </a:r>
            <a:r>
              <a:rPr lang="zh-CN" altLang="en-US" b="1">
                <a:solidFill>
                  <a:srgbClr val="FF0000"/>
                </a:solidFill>
              </a:rPr>
              <a:t>在当前目录初始化一个仓库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/>
          </a:p>
          <a:p>
            <a:pPr lvl="1"/>
            <a:r>
              <a:rPr lang="zh-CN" altLang="en-US"/>
              <a:t>于是乎：</a:t>
            </a:r>
            <a:endParaRPr lang="en-US" altLang="zh-CN"/>
          </a:p>
          <a:p>
            <a:pPr lvl="2"/>
            <a:r>
              <a:rPr lang="zh-CN" altLang="en-US"/>
              <a:t>一个隐藏的文件夹 </a:t>
            </a:r>
            <a:r>
              <a:rPr lang="en-US" altLang="zh-CN"/>
              <a:t>.git </a:t>
            </a:r>
            <a:r>
              <a:rPr lang="zh-CN" altLang="en-US"/>
              <a:t>出现了（仓库和暂存区）</a:t>
            </a:r>
            <a:endParaRPr lang="en-US" altLang="zh-CN"/>
          </a:p>
          <a:p>
            <a:pPr lvl="2"/>
            <a:r>
              <a:rPr lang="zh-CN" altLang="en-US"/>
              <a:t>当前文件夹变成了一个“工作区”</a:t>
            </a:r>
            <a:endParaRPr lang="en-US"/>
          </a:p>
          <a:p>
            <a:endParaRPr lang="en-US"/>
          </a:p>
          <a:p>
            <a:r>
              <a:rPr lang="zh-CN" altLang="en-US"/>
              <a:t>然后，你就拥有了一个仓库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63036-BEF8-4CE9-A266-2292A07F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56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操作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接着，仓库拿来干嘛，放东西呗</a:t>
            </a:r>
            <a:endParaRPr lang="en-US" altLang="zh-CN"/>
          </a:p>
          <a:p>
            <a:pPr lvl="1"/>
            <a:r>
              <a:rPr lang="zh-CN" altLang="en-US"/>
              <a:t>在空白的工作区新建文件并编辑，开始你的工作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一份文件编写完成，怕丢了？先放到暂存区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git add {filename} – </a:t>
            </a:r>
            <a:r>
              <a:rPr lang="zh-CN" altLang="en-US" b="1">
                <a:solidFill>
                  <a:srgbClr val="FF0000"/>
                </a:solidFill>
              </a:rPr>
              <a:t>将工作区中的文件添加到暂存区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en-US"/>
              <a:t>想一起添加？没问题</a:t>
            </a:r>
            <a:endParaRPr lang="en-US" altLang="zh-CN"/>
          </a:p>
          <a:p>
            <a:pPr lvl="1"/>
            <a:r>
              <a:rPr lang="en-US" b="1">
                <a:solidFill>
                  <a:srgbClr val="FF0000"/>
                </a:solidFill>
              </a:rPr>
              <a:t>git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add</a:t>
            </a:r>
            <a:r>
              <a:rPr lang="zh-CN" altLang="en-US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rgbClr val="FF0000"/>
                </a:solidFill>
              </a:rPr>
              <a:t>{filename1} {filename2} {…} – </a:t>
            </a:r>
            <a:r>
              <a:rPr lang="zh-CN" altLang="en-US" b="1">
                <a:solidFill>
                  <a:srgbClr val="FF0000"/>
                </a:solidFill>
              </a:rPr>
              <a:t>将多份文件添加到暂存区</a:t>
            </a:r>
            <a:endParaRPr lang="en-US" b="1">
              <a:solidFill>
                <a:srgbClr val="FF0000"/>
              </a:solidFill>
            </a:endParaRPr>
          </a:p>
          <a:p>
            <a:pPr lvl="1"/>
            <a:endParaRPr lang="en-US"/>
          </a:p>
          <a:p>
            <a:pPr lvl="1"/>
            <a:r>
              <a:rPr lang="zh-CN" altLang="en-US"/>
              <a:t>文件太多了？添加路径或者使用通配符也可以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git add . 		git add *	git add –all		……</a:t>
            </a:r>
            <a:endParaRPr lang="en-US" b="1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66054-F455-45FB-98CD-C2FD586CF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8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操作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东西还没往仓库里放呢！只是暂时放到暂存区了！</a:t>
            </a:r>
            <a:endParaRPr lang="en-US" altLang="zh-CN"/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git commit –m ‘xxxxx’	--</a:t>
            </a:r>
            <a:r>
              <a:rPr lang="zh-CN" altLang="en-US" b="1">
                <a:solidFill>
                  <a:srgbClr val="FF0000"/>
                </a:solidFill>
              </a:rPr>
              <a:t> 将暂存区的文件提交到仓库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r>
              <a:rPr lang="zh-CN" altLang="en-US"/>
              <a:t>终于，现在仓库不是空的了，里面保存了你刚刚在工作区编辑的文件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以上，是使用</a:t>
            </a:r>
            <a:r>
              <a:rPr lang="en-US" altLang="zh-CN"/>
              <a:t>git</a:t>
            </a:r>
            <a:r>
              <a:rPr lang="zh-CN" altLang="en-US"/>
              <a:t>的最最最常用的操作，没有之一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但是，如果只是这样，你要</a:t>
            </a:r>
            <a:r>
              <a:rPr lang="en-US" altLang="zh-CN"/>
              <a:t>git</a:t>
            </a:r>
            <a:r>
              <a:rPr lang="zh-CN" altLang="en-US"/>
              <a:t>干嘛呢？</a:t>
            </a:r>
            <a:r>
              <a:rPr lang="en-US" altLang="zh-CN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EAFBB-BBBF-44C3-92B0-548DED069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66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的用处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183"/>
          </a:xfrm>
        </p:spPr>
        <p:txBody>
          <a:bodyPr>
            <a:norm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工作区写好一个文件，即时</a:t>
            </a:r>
            <a:r>
              <a:rPr lang="en-US" altLang="zh-CN"/>
              <a:t> add </a:t>
            </a:r>
            <a:r>
              <a:rPr lang="zh-CN" altLang="en-US"/>
              <a:t>到了暂存区，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好习惯，值得表扬，但是</a:t>
            </a:r>
            <a:r>
              <a:rPr lang="en-US" altLang="zh-CN"/>
              <a:t>……</a:t>
            </a:r>
            <a:r>
              <a:rPr lang="zh-CN" altLang="en-US"/>
              <a:t>你知道我要说啥，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不小心，把文件给删了（或者又改的乱七八遭跑不通了）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r>
              <a:rPr lang="en-US" altLang="zh-CN"/>
              <a:t>fine</a:t>
            </a:r>
            <a:r>
              <a:rPr lang="zh-CN" altLang="en-US"/>
              <a:t>，还好你</a:t>
            </a:r>
            <a:r>
              <a:rPr lang="en-US" altLang="zh-CN"/>
              <a:t> </a:t>
            </a:r>
            <a:r>
              <a:rPr lang="zh-CN" altLang="en-US"/>
              <a:t>刚刚</a:t>
            </a:r>
            <a:r>
              <a:rPr lang="en-US" altLang="zh-CN"/>
              <a:t>add </a:t>
            </a:r>
            <a:r>
              <a:rPr lang="zh-CN" altLang="en-US"/>
              <a:t>到了暂存区，记得文件名吧</a:t>
            </a:r>
            <a:endParaRPr lang="en-US" altLang="zh-CN"/>
          </a:p>
          <a:p>
            <a:pPr lvl="1"/>
            <a:r>
              <a:rPr lang="zh-CN" altLang="en-US"/>
              <a:t>来 </a:t>
            </a:r>
            <a:r>
              <a:rPr lang="en-US" altLang="zh-CN"/>
              <a:t>checkout </a:t>
            </a:r>
            <a:r>
              <a:rPr lang="zh-CN" altLang="en-US"/>
              <a:t>一下</a:t>
            </a:r>
            <a:endParaRPr lang="en-US" altLang="zh-CN"/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checkout {filename} – </a:t>
            </a:r>
            <a:r>
              <a:rPr lang="zh-CN" altLang="en-US" b="1">
                <a:solidFill>
                  <a:srgbClr val="FF0000"/>
                </a:solidFill>
              </a:rPr>
              <a:t>从暂存区</a:t>
            </a:r>
            <a:r>
              <a:rPr lang="en-US" altLang="zh-CN" b="1">
                <a:solidFill>
                  <a:srgbClr val="FF0000"/>
                </a:solidFill>
              </a:rPr>
              <a:t>(stage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index)</a:t>
            </a:r>
            <a:r>
              <a:rPr lang="zh-CN" altLang="en-US" b="1">
                <a:solidFill>
                  <a:srgbClr val="FF0000"/>
                </a:solidFill>
              </a:rPr>
              <a:t>中恢复文件到工作区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当然还有其他一些操作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rm {filename} --</a:t>
            </a:r>
            <a:r>
              <a:rPr lang="zh-CN" altLang="en-US" b="1">
                <a:solidFill>
                  <a:srgbClr val="FF0000"/>
                </a:solidFill>
              </a:rPr>
              <a:t>从暂存区</a:t>
            </a:r>
            <a:r>
              <a:rPr lang="en-US" altLang="zh-CN" b="1">
                <a:solidFill>
                  <a:srgbClr val="FF0000"/>
                </a:solidFill>
              </a:rPr>
              <a:t>(stage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index)</a:t>
            </a:r>
            <a:r>
              <a:rPr lang="zh-CN" altLang="en-US" b="1">
                <a:solidFill>
                  <a:srgbClr val="FF0000"/>
                </a:solidFill>
              </a:rPr>
              <a:t>中删去一个文件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ls-files -- </a:t>
            </a:r>
            <a:r>
              <a:rPr lang="zh-CN" altLang="en-US" b="1">
                <a:solidFill>
                  <a:srgbClr val="FF0000"/>
                </a:solidFill>
              </a:rPr>
              <a:t>查看暂存区当前的文件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cat-file {hash-of-file} – </a:t>
            </a:r>
            <a:r>
              <a:rPr lang="zh-CN" altLang="en-US" b="1">
                <a:solidFill>
                  <a:srgbClr val="FF0000"/>
                </a:solidFill>
              </a:rPr>
              <a:t>查看暂存区中文件的内容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CEE49D-6F45-4684-9547-435816110B06}"/>
              </a:ext>
            </a:extLst>
          </p:cNvPr>
          <p:cNvGrpSpPr/>
          <p:nvPr/>
        </p:nvGrpSpPr>
        <p:grpSpPr>
          <a:xfrm>
            <a:off x="8232144" y="1639928"/>
            <a:ext cx="3613067" cy="1294410"/>
            <a:chOff x="7588332" y="1955470"/>
            <a:chExt cx="3613067" cy="129441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1DBC9B5-9032-4FD8-9B77-7B29010ECEA2}"/>
                </a:ext>
              </a:extLst>
            </p:cNvPr>
            <p:cNvSpPr/>
            <p:nvPr/>
          </p:nvSpPr>
          <p:spPr>
            <a:xfrm>
              <a:off x="7588332" y="1955470"/>
              <a:ext cx="902525" cy="12944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工作区</a:t>
              </a:r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a.txt</a:t>
              </a: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2FDCD39-B1E0-4182-BAB5-92FF39C1F3EF}"/>
                </a:ext>
              </a:extLst>
            </p:cNvPr>
            <p:cNvSpPr/>
            <p:nvPr/>
          </p:nvSpPr>
          <p:spPr>
            <a:xfrm>
              <a:off x="10298874" y="1955470"/>
              <a:ext cx="902525" cy="12944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仓库</a:t>
              </a:r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3311D68-E41C-4519-9115-30041E22EB48}"/>
                </a:ext>
              </a:extLst>
            </p:cNvPr>
            <p:cNvSpPr/>
            <p:nvPr/>
          </p:nvSpPr>
          <p:spPr>
            <a:xfrm>
              <a:off x="8943603" y="1955470"/>
              <a:ext cx="902525" cy="129441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暂存区</a:t>
              </a:r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US" altLang="zh-CN" sz="1400" b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a.txt</a:t>
              </a: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endParaRPr lang="en-US" altLang="zh-CN" sz="1400" b="1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CFF48A-1D31-4B60-BB55-D0D4DF87CE2C}"/>
              </a:ext>
            </a:extLst>
          </p:cNvPr>
          <p:cNvCxnSpPr/>
          <p:nvPr/>
        </p:nvCxnSpPr>
        <p:spPr>
          <a:xfrm>
            <a:off x="8431481" y="2090058"/>
            <a:ext cx="5462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D5648-0028-4C97-8B6F-1BCBB773EEF0}"/>
              </a:ext>
            </a:extLst>
          </p:cNvPr>
          <p:cNvSpPr txBox="1"/>
          <p:nvPr/>
        </p:nvSpPr>
        <p:spPr>
          <a:xfrm>
            <a:off x="3762498" y="373162"/>
            <a:ext cx="80827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这里有一个非常重要的概念 </a:t>
            </a:r>
            <a:r>
              <a:rPr lang="en-US" altLang="zh-CN"/>
              <a:t>— </a:t>
            </a:r>
            <a:r>
              <a:rPr lang="zh-CN" altLang="en-US" b="1">
                <a:solidFill>
                  <a:srgbClr val="FF0000"/>
                </a:solidFill>
              </a:rPr>
              <a:t>追踪（</a:t>
            </a:r>
            <a:r>
              <a:rPr lang="en-US" altLang="zh-CN" b="1">
                <a:solidFill>
                  <a:srgbClr val="FF0000"/>
                </a:solidFill>
              </a:rPr>
              <a:t>track)</a:t>
            </a:r>
          </a:p>
          <a:p>
            <a:r>
              <a:rPr lang="zh-CN" altLang="en-US"/>
              <a:t>文件被 </a:t>
            </a:r>
            <a:r>
              <a:rPr lang="en-US" altLang="zh-CN" b="1">
                <a:solidFill>
                  <a:srgbClr val="FF0000"/>
                </a:solidFill>
              </a:rPr>
              <a:t>add</a:t>
            </a:r>
            <a:r>
              <a:rPr lang="en-US" altLang="zh-CN"/>
              <a:t> </a:t>
            </a:r>
            <a:r>
              <a:rPr lang="zh-CN" altLang="en-US"/>
              <a:t>到暂存区之后，相当于告诉</a:t>
            </a:r>
            <a:r>
              <a:rPr lang="en-US" altLang="zh-CN"/>
              <a:t>git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“这个文件重点“关照”一下，你先留个备份，它要是有啥改动你也注意一下”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499B5D-DE3B-4C6D-BA8E-31F685B6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的用处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92048"/>
          </a:xfrm>
        </p:spPr>
        <p:txBody>
          <a:bodyPr>
            <a:normAutofit/>
          </a:bodyPr>
          <a:lstStyle/>
          <a:p>
            <a:r>
              <a:rPr lang="zh-CN" altLang="en-US"/>
              <a:t>场景</a:t>
            </a:r>
            <a:r>
              <a:rPr lang="en-US" altLang="zh-CN"/>
              <a:t>2</a:t>
            </a:r>
            <a:endParaRPr lang="en-US" altLang="zh-CN" b="1"/>
          </a:p>
          <a:p>
            <a:pPr lvl="1"/>
            <a:r>
              <a:rPr lang="zh-CN" altLang="en-US"/>
              <a:t>昨天的任务都</a:t>
            </a:r>
            <a:r>
              <a:rPr lang="en-US" altLang="zh-CN"/>
              <a:t> commit </a:t>
            </a:r>
            <a:r>
              <a:rPr lang="zh-CN" altLang="en-US"/>
              <a:t>到仓库里了，好习惯，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值得表扬，今天拓展一些新的可能，又写了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好多代码。还不错，</a:t>
            </a:r>
            <a:r>
              <a:rPr lang="en-US" altLang="zh-CN"/>
              <a:t>add</a:t>
            </a:r>
            <a:r>
              <a:rPr lang="zh-CN" altLang="en-US"/>
              <a:t>、</a:t>
            </a:r>
            <a:r>
              <a:rPr lang="en-US" altLang="zh-CN"/>
              <a:t>commit </a:t>
            </a:r>
            <a:r>
              <a:rPr lang="zh-CN" altLang="en-US"/>
              <a:t>一套带走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	</a:t>
            </a:r>
            <a:r>
              <a:rPr lang="zh-CN" altLang="en-US"/>
              <a:t>但是，你知道我想说什么，我后悔了，还是原来的好用，可是暂存区</a:t>
            </a:r>
            <a:r>
              <a:rPr lang="en-US" altLang="zh-CN"/>
              <a:t>	</a:t>
            </a:r>
            <a:r>
              <a:rPr lang="zh-CN" altLang="en-US"/>
              <a:t>已经被新代码覆盖了，</a:t>
            </a:r>
            <a:r>
              <a:rPr lang="en-US" altLang="zh-CN"/>
              <a:t>emmmm……</a:t>
            </a:r>
          </a:p>
          <a:p>
            <a:pPr marL="457200" lvl="1" indent="0">
              <a:buNone/>
            </a:pPr>
            <a:endParaRPr lang="en-US" altLang="zh-CN"/>
          </a:p>
          <a:p>
            <a:pPr lvl="1"/>
            <a:r>
              <a:rPr lang="zh-CN" altLang="en-US"/>
              <a:t>于是，我想回到今天之前的状态：</a:t>
            </a:r>
            <a:endParaRPr lang="en-US" altLang="zh-CN"/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reset –hard HEAD^ </a:t>
            </a:r>
            <a:r>
              <a:rPr lang="en-US" altLang="zh-CN"/>
              <a:t>-- </a:t>
            </a:r>
            <a:r>
              <a:rPr lang="zh-CN" altLang="en-US"/>
              <a:t>用“上一个版本”重置你的</a:t>
            </a:r>
            <a:r>
              <a:rPr lang="zh-CN" altLang="en-US" b="1">
                <a:solidFill>
                  <a:srgbClr val="FF0000"/>
                </a:solidFill>
              </a:rPr>
              <a:t>工作区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</a:rPr>
              <a:t>暂存区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</a:rPr>
              <a:t>仓库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reset HEAD^ </a:t>
            </a:r>
            <a:r>
              <a:rPr lang="en-US" altLang="zh-CN"/>
              <a:t>-- </a:t>
            </a:r>
            <a:r>
              <a:rPr lang="zh-CN" altLang="en-US"/>
              <a:t>用“上一个版本”重置你的</a:t>
            </a:r>
            <a:r>
              <a:rPr lang="zh-CN" altLang="en-US" b="1">
                <a:solidFill>
                  <a:srgbClr val="FF0000"/>
                </a:solidFill>
              </a:rPr>
              <a:t>暂存区</a:t>
            </a:r>
            <a:r>
              <a:rPr lang="zh-CN" altLang="en-US"/>
              <a:t>和</a:t>
            </a:r>
            <a:r>
              <a:rPr lang="zh-CN" altLang="en-US" b="1">
                <a:solidFill>
                  <a:srgbClr val="FF0000"/>
                </a:solidFill>
              </a:rPr>
              <a:t>仓库</a:t>
            </a:r>
            <a:endParaRPr lang="en-US" altLang="zh-CN" b="1">
              <a:solidFill>
                <a:srgbClr val="FF0000"/>
              </a:solidFill>
            </a:endParaRPr>
          </a:p>
          <a:p>
            <a:pPr lvl="2"/>
            <a:r>
              <a:rPr lang="en-US" altLang="zh-CN" b="1">
                <a:solidFill>
                  <a:srgbClr val="FF0000"/>
                </a:solidFill>
              </a:rPr>
              <a:t>git reset –soft HEAD^ </a:t>
            </a:r>
            <a:r>
              <a:rPr lang="en-US" altLang="zh-CN"/>
              <a:t>-- </a:t>
            </a:r>
            <a:r>
              <a:rPr lang="zh-CN" altLang="en-US"/>
              <a:t>用“上一个版本”重置你的</a:t>
            </a:r>
            <a:r>
              <a:rPr lang="zh-CN" altLang="en-US" b="1">
                <a:solidFill>
                  <a:srgbClr val="FF0000"/>
                </a:solidFill>
              </a:rPr>
              <a:t>仓库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63E4D-E1B2-4284-BE80-F6D172B8B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19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的用处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git log -- </a:t>
            </a:r>
            <a:r>
              <a:rPr lang="zh-CN" altLang="en-US"/>
              <a:t>查看当前仓库的 </a:t>
            </a:r>
            <a:r>
              <a:rPr lang="en-US" altLang="zh-CN"/>
              <a:t>commit </a:t>
            </a:r>
            <a:r>
              <a:rPr lang="zh-CN" altLang="en-US"/>
              <a:t>历史</a:t>
            </a:r>
            <a:endParaRPr lang="en-US" altLang="zh-CN"/>
          </a:p>
          <a:p>
            <a:endParaRPr lang="en-US"/>
          </a:p>
          <a:p>
            <a:r>
              <a:rPr lang="en-US" altLang="zh-CN"/>
              <a:t>git status -- </a:t>
            </a:r>
            <a:r>
              <a:rPr lang="zh-CN" altLang="en-US"/>
              <a:t>查看当前仓库的状态，列出工作区、暂存区中的文件差异（记得刚刚说的</a:t>
            </a:r>
            <a:r>
              <a:rPr lang="en-US" altLang="zh-CN"/>
              <a:t>track</a:t>
            </a:r>
            <a:r>
              <a:rPr lang="zh-CN" altLang="en-US"/>
              <a:t>吗，用</a:t>
            </a:r>
            <a:r>
              <a:rPr lang="en-US" altLang="zh-CN"/>
              <a:t>track</a:t>
            </a:r>
            <a:r>
              <a:rPr lang="zh-CN" altLang="en-US"/>
              <a:t>来标记的）</a:t>
            </a:r>
            <a:endParaRPr lang="en-US" altLang="zh-CN"/>
          </a:p>
          <a:p>
            <a:endParaRPr lang="en-US"/>
          </a:p>
          <a:p>
            <a:r>
              <a:rPr lang="en-US" altLang="zh-CN"/>
              <a:t>git diff – status</a:t>
            </a:r>
            <a:r>
              <a:rPr lang="zh-CN" altLang="en-US"/>
              <a:t>的进阶，能看到</a:t>
            </a:r>
            <a:r>
              <a:rPr lang="en-US" altLang="zh-CN"/>
              <a:t>modified </a:t>
            </a:r>
            <a:r>
              <a:rPr lang="zh-CN" altLang="en-US"/>
              <a:t>的内容</a:t>
            </a:r>
            <a:endParaRPr lang="en-US" altLang="zh-CN"/>
          </a:p>
          <a:p>
            <a:endParaRPr lang="en-US"/>
          </a:p>
          <a:p>
            <a:r>
              <a:rPr lang="en-US" altLang="zh-CN"/>
              <a:t>……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16D9D-631E-49AD-9072-0F84A6679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35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/>
              <a:t>add </a:t>
            </a:r>
            <a:r>
              <a:rPr lang="zh-CN" altLang="en-US" sz="2400"/>
              <a:t>时被</a:t>
            </a:r>
            <a:r>
              <a:rPr lang="en-US" altLang="zh-CN" sz="2400"/>
              <a:t>add</a:t>
            </a:r>
            <a:r>
              <a:rPr lang="zh-CN" altLang="en-US" sz="2400"/>
              <a:t>文件生成一个快照被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zh-CN" altLang="en-US" sz="2400"/>
              <a:t>保存</a:t>
            </a:r>
            <a:r>
              <a:rPr lang="en-US" altLang="zh-CN" sz="2400"/>
              <a:t>(</a:t>
            </a:r>
            <a:r>
              <a:rPr lang="zh-CN" altLang="en-US" sz="2400"/>
              <a:t>到</a:t>
            </a:r>
            <a:r>
              <a:rPr lang="en-US" altLang="zh-CN" sz="2400"/>
              <a:t>.git</a:t>
            </a:r>
            <a:r>
              <a:rPr lang="zh-CN" altLang="en-US" sz="2400"/>
              <a:t>文件夹</a:t>
            </a:r>
            <a:r>
              <a:rPr lang="en-US" altLang="zh-CN" sz="2400"/>
              <a:t>)【</a:t>
            </a:r>
            <a:r>
              <a:rPr lang="zh-CN" altLang="en-US" sz="2400"/>
              <a:t>暂存区</a:t>
            </a:r>
            <a:r>
              <a:rPr lang="en-US" altLang="zh-CN" sz="2400"/>
              <a:t>】</a:t>
            </a:r>
          </a:p>
          <a:p>
            <a:endParaRPr lang="en-US" sz="2400"/>
          </a:p>
          <a:p>
            <a:r>
              <a:rPr lang="en-US" altLang="zh-CN" sz="2400"/>
              <a:t>commit </a:t>
            </a:r>
            <a:r>
              <a:rPr lang="zh-CN" altLang="en-US" sz="2400"/>
              <a:t>时所有暂存区文件快照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   </a:t>
            </a:r>
            <a:r>
              <a:rPr lang="zh-CN" altLang="en-US" sz="2400"/>
              <a:t>组合成一棵树，加上一些作者信息</a:t>
            </a:r>
            <a:endParaRPr lang="en-US" altLang="zh-CN" sz="2400"/>
          </a:p>
          <a:p>
            <a:pPr marL="0" indent="0">
              <a:buNone/>
            </a:pPr>
            <a:endParaRPr lang="en-US" sz="2400"/>
          </a:p>
          <a:p>
            <a:r>
              <a:rPr lang="zh-CN" altLang="en-US" sz="2400"/>
              <a:t>再然后，又有一个指针，指向了这棵树</a:t>
            </a:r>
            <a:endParaRPr lang="en-US" altLang="zh-CN" sz="2400"/>
          </a:p>
          <a:p>
            <a:pPr marL="0" indent="0">
              <a:buNone/>
            </a:pPr>
            <a:r>
              <a:rPr lang="en-US" sz="2400"/>
              <a:t>	</a:t>
            </a:r>
            <a:r>
              <a:rPr lang="zh-CN" altLang="en-US" sz="2400"/>
              <a:t>（先别问，问就是不知道）</a:t>
            </a:r>
            <a:endParaRPr lang="en-US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2F0D8-4E54-4AFB-AD42-B55536290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898" y="1690689"/>
            <a:ext cx="5353387" cy="29644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271AD-52FB-4836-B042-F41F3323E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然后，你写了第二个版本，这个版本需要记住自己的前辈，</a:t>
            </a:r>
            <a:endParaRPr lang="en-US" altLang="zh-CN" sz="2400"/>
          </a:p>
          <a:p>
            <a:pPr marL="0" indent="0">
              <a:buNone/>
            </a:pPr>
            <a:r>
              <a:rPr lang="en-US" sz="2400"/>
              <a:t>   </a:t>
            </a:r>
            <a:r>
              <a:rPr lang="zh-CN" altLang="en-US" sz="2400"/>
              <a:t>于是它就有可一个指针指向它的“父亲”。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3F602-588B-4A45-BC0C-67E8F16A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71" y="3429000"/>
            <a:ext cx="7620000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52C006-79CD-4A41-9519-093B8B6E3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4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53198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标识分支的指针</a:t>
            </a:r>
            <a:endParaRPr lang="en-US" altLang="zh-CN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835022-1611-4E65-A8F1-CBA68A2166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50" b="39983"/>
          <a:stretch/>
        </p:blipFill>
        <p:spPr>
          <a:xfrm>
            <a:off x="3996047" y="2586031"/>
            <a:ext cx="7570519" cy="1892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DBBAB9-56F2-4E3A-A877-9C09873E6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19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33905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新建一个分支：</a:t>
            </a:r>
            <a:endParaRPr lang="en-US" altLang="zh-CN" sz="2400"/>
          </a:p>
          <a:p>
            <a:pPr lvl="1"/>
            <a:r>
              <a:rPr lang="en-US" altLang="zh-CN" sz="2000" b="1">
                <a:solidFill>
                  <a:srgbClr val="FF0000"/>
                </a:solidFill>
              </a:rPr>
              <a:t>git branch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B6A6A-96D9-41D5-86B0-19B12226F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047" y="2313740"/>
            <a:ext cx="7620000" cy="3152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8BE3BD-0E5E-404C-B4D9-44A634B68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6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2C61-CD80-4FBE-AB3C-507F4A10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前置工作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8C19-C576-4903-8AEE-088E1F7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 </a:t>
            </a:r>
            <a:r>
              <a:rPr lang="en-US" altLang="zh-CN"/>
              <a:t>git</a:t>
            </a:r>
          </a:p>
          <a:p>
            <a:pPr lvl="1"/>
            <a:r>
              <a:rPr lang="en-US" altLang="zh-CN"/>
              <a:t>https://git-scm.com/</a:t>
            </a:r>
          </a:p>
          <a:p>
            <a:endParaRPr lang="en-US" altLang="zh-CN"/>
          </a:p>
          <a:p>
            <a:r>
              <a:rPr lang="zh-CN" altLang="en-US"/>
              <a:t>注册 </a:t>
            </a:r>
            <a:r>
              <a:rPr lang="en-US" altLang="zh-CN"/>
              <a:t>github</a:t>
            </a:r>
            <a:r>
              <a:rPr lang="zh-CN" altLang="en-US"/>
              <a:t> 账号</a:t>
            </a:r>
            <a:endParaRPr lang="en-US" altLang="zh-CN"/>
          </a:p>
          <a:p>
            <a:pPr lvl="1"/>
            <a:r>
              <a:rPr lang="en-US" altLang="zh-CN"/>
              <a:t>https://github.com/</a:t>
            </a:r>
          </a:p>
          <a:p>
            <a:endParaRPr lang="en-US" altLang="zh-CN"/>
          </a:p>
          <a:p>
            <a:r>
              <a:rPr lang="zh-CN" altLang="en-US"/>
              <a:t>加入组织</a:t>
            </a:r>
          </a:p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A2AE4-A403-482B-945A-E8A46A1C697E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40153-A9D8-4679-BE03-6F9316979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53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33905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新建一个分支：</a:t>
            </a:r>
            <a:endParaRPr lang="en-US" altLang="zh-CN" sz="2400"/>
          </a:p>
          <a:p>
            <a:pPr lvl="1"/>
            <a:r>
              <a:rPr lang="en-US" altLang="zh-CN" sz="2000" b="1">
                <a:solidFill>
                  <a:srgbClr val="FF0000"/>
                </a:solidFill>
              </a:rPr>
              <a:t>git branch {branchname}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5880E-09DB-4765-9FA9-52260C969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67" y="1825625"/>
            <a:ext cx="7620000" cy="444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67112A-A67A-48C2-BB9D-FC41C650B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4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33905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切换分支：</a:t>
            </a:r>
            <a:endParaRPr lang="en-US" altLang="zh-CN" sz="2400"/>
          </a:p>
          <a:p>
            <a:pPr lvl="1"/>
            <a:r>
              <a:rPr lang="en-US" altLang="zh-CN" sz="2000" b="1">
                <a:solidFill>
                  <a:srgbClr val="FF0000"/>
                </a:solidFill>
              </a:rPr>
              <a:t>git checkout {branchname}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8318A-82BA-42E4-A778-5BD1AE003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293" y="1825625"/>
            <a:ext cx="7620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51181-52F7-4311-9D85-E37D5448F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2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分支管理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33905" cy="4017035"/>
          </a:xfrm>
        </p:spPr>
        <p:txBody>
          <a:bodyPr>
            <a:normAutofit/>
          </a:bodyPr>
          <a:lstStyle/>
          <a:p>
            <a:r>
              <a:rPr lang="zh-CN" altLang="en-US" sz="2400"/>
              <a:t>看点花里胡哨的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7E188-F648-4099-97AD-4545CFF61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33" y="2383766"/>
            <a:ext cx="2731683" cy="1570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6D9C99-7B08-4535-8CE9-606A15AB0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286" y="1838325"/>
            <a:ext cx="3810000" cy="15906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9BD9B3A-AF05-4127-8AEA-86E72E51CD97}"/>
              </a:ext>
            </a:extLst>
          </p:cNvPr>
          <p:cNvSpPr/>
          <p:nvPr/>
        </p:nvSpPr>
        <p:spPr>
          <a:xfrm rot="20200403">
            <a:off x="3995394" y="2784844"/>
            <a:ext cx="391212" cy="23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553CF1-BBC5-44DC-82EC-2437D3B38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876" y="4120597"/>
            <a:ext cx="4300656" cy="179552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695D501-6EFD-4C11-8AC7-596412CE4A5F}"/>
              </a:ext>
            </a:extLst>
          </p:cNvPr>
          <p:cNvSpPr/>
          <p:nvPr/>
        </p:nvSpPr>
        <p:spPr>
          <a:xfrm rot="2604081">
            <a:off x="8429058" y="3715977"/>
            <a:ext cx="391212" cy="23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E55D08-FCDF-4879-82C6-C8C688407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20" y="4103338"/>
            <a:ext cx="4371295" cy="279762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27A32C30-C30F-4F71-87F8-EEA5E5C570B7}"/>
              </a:ext>
            </a:extLst>
          </p:cNvPr>
          <p:cNvSpPr/>
          <p:nvPr/>
        </p:nvSpPr>
        <p:spPr>
          <a:xfrm rot="10320635">
            <a:off x="5677941" y="5163734"/>
            <a:ext cx="391212" cy="2363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6751B3-C601-4750-A746-000153A76F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4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远程连接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EC032A-1289-4CB9-A86E-31189D0A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/>
              <a:t>git clone – </a:t>
            </a:r>
            <a:r>
              <a:rPr lang="zh-CN" altLang="en-US" sz="2000" b="1"/>
              <a:t>复制一个远程仓库</a:t>
            </a:r>
            <a:endParaRPr lang="en-US" altLang="zh-CN" sz="2000" b="1"/>
          </a:p>
          <a:p>
            <a:r>
              <a:rPr lang="en-US" altLang="zh-CN" sz="2000" b="1"/>
              <a:t>git remote – </a:t>
            </a:r>
            <a:r>
              <a:rPr lang="zh-CN" altLang="en-US" sz="2000" b="1"/>
              <a:t>查看当前远程仓库</a:t>
            </a:r>
            <a:endParaRPr lang="en-US" altLang="zh-CN" sz="2000" b="1"/>
          </a:p>
          <a:p>
            <a:r>
              <a:rPr lang="en-US" altLang="zh-CN" sz="2000" b="1"/>
              <a:t>git remote add {remote-rep-name} {url} – </a:t>
            </a:r>
            <a:r>
              <a:rPr lang="zh-CN" altLang="en-US" sz="2000" b="1"/>
              <a:t>添加远程仓库</a:t>
            </a:r>
            <a:endParaRPr lang="en-US" altLang="zh-CN" sz="2000" b="1"/>
          </a:p>
          <a:p>
            <a:r>
              <a:rPr lang="en-US" altLang="zh-CN" sz="2000" b="1"/>
              <a:t>git remote rm {remote-rep-name} – </a:t>
            </a:r>
            <a:r>
              <a:rPr lang="zh-CN" altLang="en-US" sz="2000" b="1"/>
              <a:t>删除一个远程仓库（并不能删除远程仓库中的东西）</a:t>
            </a:r>
            <a:endParaRPr lang="en-US" altLang="zh-CN" sz="2000" b="1"/>
          </a:p>
          <a:p>
            <a:r>
              <a:rPr lang="en-US" altLang="zh-CN" sz="2000" b="1"/>
              <a:t>ssh-keygen –t rsa –C “youremail@example.com” </a:t>
            </a:r>
          </a:p>
          <a:p>
            <a:r>
              <a:rPr lang="en-US" altLang="zh-CN" sz="2000" b="1"/>
              <a:t>ssh –T git@github.com</a:t>
            </a:r>
          </a:p>
          <a:p>
            <a:r>
              <a:rPr lang="en-US" altLang="zh-CN" sz="2000" b="1"/>
              <a:t>git fetch {remote-rep-name} {branch-name} – </a:t>
            </a:r>
            <a:r>
              <a:rPr lang="zh-CN" altLang="en-US" sz="2000" b="1"/>
              <a:t>从远程仓库拉取一个分支</a:t>
            </a:r>
            <a:endParaRPr lang="en-US" altLang="zh-CN" sz="2000" b="1"/>
          </a:p>
          <a:p>
            <a:r>
              <a:rPr lang="en-US" altLang="zh-CN" sz="2000" b="1"/>
              <a:t>git pull {remote-rep-name} {branch-name} – </a:t>
            </a:r>
            <a:r>
              <a:rPr lang="zh-CN" altLang="en-US" sz="2000" b="1"/>
              <a:t>从远程仓库拉取一个分支，立即合并</a:t>
            </a:r>
            <a:endParaRPr lang="en-US" altLang="zh-CN" sz="2000" b="1"/>
          </a:p>
          <a:p>
            <a:r>
              <a:rPr lang="en-US" altLang="zh-CN" sz="2000" b="1"/>
              <a:t>git push [-u] {remote-rep-name} {branch-name} –</a:t>
            </a:r>
            <a:r>
              <a:rPr lang="zh-CN" altLang="en-US" sz="2000" b="1"/>
              <a:t>将本地仓库</a:t>
            </a:r>
            <a:r>
              <a:rPr lang="en-US" altLang="zh-CN" sz="2000" b="1"/>
              <a:t>push</a:t>
            </a:r>
            <a:r>
              <a:rPr lang="zh-CN" altLang="en-US" sz="2000" b="1"/>
              <a:t>到远程仓库</a:t>
            </a:r>
            <a:endParaRPr lang="en-US" sz="20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AF23B-2398-44C6-89DA-98E38BCF5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C5AA-FE9E-4BD4-9268-D5D37F41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GITHUB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6A02-853A-4E18-BA7C-5A1793D19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全球最大的同性交友平台</a:t>
            </a:r>
            <a:endParaRPr lang="en-US" altLang="zh-CN"/>
          </a:p>
          <a:p>
            <a:r>
              <a:rPr lang="zh-CN" altLang="en-US"/>
              <a:t>面向开源及私有软件项目的托管平台</a:t>
            </a:r>
            <a:endParaRPr lang="en-US" altLang="zh-CN"/>
          </a:p>
          <a:p>
            <a:endParaRPr lang="en-US"/>
          </a:p>
          <a:p>
            <a:r>
              <a:rPr lang="zh-CN" altLang="en-US"/>
              <a:t>同类的还有</a:t>
            </a:r>
            <a:r>
              <a:rPr lang="en-US" altLang="zh-CN"/>
              <a:t> gitlab</a:t>
            </a:r>
            <a:r>
              <a:rPr lang="zh-CN" altLang="en-US"/>
              <a:t>、</a:t>
            </a:r>
            <a:r>
              <a:rPr lang="en-US" altLang="zh-CN"/>
              <a:t>giteee(</a:t>
            </a:r>
            <a:r>
              <a:rPr lang="zh-CN" altLang="en-US"/>
              <a:t>码云</a:t>
            </a:r>
            <a:r>
              <a:rPr lang="en-US" altLang="zh-CN"/>
              <a:t>)</a:t>
            </a:r>
          </a:p>
          <a:p>
            <a:endParaRPr lang="en-US"/>
          </a:p>
          <a:p>
            <a:r>
              <a:rPr lang="zh-CN" altLang="en-US"/>
              <a:t>甚至可以自建一个</a:t>
            </a:r>
            <a:r>
              <a:rPr lang="en-US" altLang="zh-CN"/>
              <a:t>git</a:t>
            </a:r>
            <a:r>
              <a:rPr lang="zh-CN" altLang="en-US"/>
              <a:t> </a:t>
            </a:r>
            <a:r>
              <a:rPr lang="en-US" altLang="zh-CN"/>
              <a:t>server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410F04-5D5B-464F-A664-E7006B538940}"/>
              </a:ext>
            </a:extLst>
          </p:cNvPr>
          <p:cNvCxnSpPr/>
          <p:nvPr/>
        </p:nvCxnSpPr>
        <p:spPr>
          <a:xfrm flipH="1">
            <a:off x="1002890" y="2045110"/>
            <a:ext cx="4218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C163F9B-9C2D-4C29-97D7-404234042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850" y="2496958"/>
            <a:ext cx="4409872" cy="3008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3B8BF-EDF8-4620-BE78-5F9E23B12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-- </a:t>
            </a:r>
            <a:r>
              <a:rPr lang="zh-CN" altLang="en-US"/>
              <a:t>分布式版本控制系统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929B-8A7C-4755-8030-1769187B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>
                <a:hlinkClick r:id="rId2"/>
              </a:rPr>
              <a:t>https://www.bilibili.com/video/av34867224?from=search&amp;seid=11623352077807921164</a:t>
            </a:r>
            <a:endParaRPr lang="en-US" sz="1800"/>
          </a:p>
          <a:p>
            <a:r>
              <a:rPr lang="en-US" altLang="zh-CN" sz="1800" b="1"/>
              <a:t>【</a:t>
            </a:r>
            <a:r>
              <a:rPr lang="zh-CN" altLang="en-US" sz="1800" b="1"/>
              <a:t>中文字幕</a:t>
            </a:r>
            <a:r>
              <a:rPr lang="en-US" altLang="zh-CN" sz="1800" b="1"/>
              <a:t>】</a:t>
            </a:r>
            <a:r>
              <a:rPr lang="en-US" sz="1800" b="1"/>
              <a:t>Linus </a:t>
            </a:r>
            <a:r>
              <a:rPr lang="zh-CN" altLang="en-US" sz="1800" b="1"/>
              <a:t>在 </a:t>
            </a:r>
            <a:r>
              <a:rPr lang="en-US" altLang="zh-CN" sz="1800" b="1"/>
              <a:t>2007 </a:t>
            </a:r>
            <a:r>
              <a:rPr lang="zh-CN" altLang="en-US" sz="1800" b="1"/>
              <a:t>年 </a:t>
            </a:r>
            <a:r>
              <a:rPr lang="en-US" sz="1800" b="1"/>
              <a:t>Google Talk </a:t>
            </a:r>
            <a:r>
              <a:rPr lang="zh-CN" altLang="en-US" sz="1800" b="1"/>
              <a:t>上介绍 </a:t>
            </a:r>
            <a:r>
              <a:rPr lang="en-US" sz="1800" b="1"/>
              <a:t>Git</a:t>
            </a:r>
          </a:p>
          <a:p>
            <a:endParaRPr lang="en-US" altLang="zh-CN" sz="1800"/>
          </a:p>
          <a:p>
            <a:r>
              <a:rPr lang="zh-CN" altLang="en-US"/>
              <a:t>分布式</a:t>
            </a:r>
            <a:endParaRPr lang="en-US" altLang="zh-CN"/>
          </a:p>
          <a:p>
            <a:pPr lvl="1"/>
            <a:r>
              <a:rPr lang="zh-CN" altLang="en-US"/>
              <a:t>去中心化</a:t>
            </a:r>
            <a:endParaRPr lang="en-US" altLang="zh-CN"/>
          </a:p>
          <a:p>
            <a:pPr lvl="1"/>
            <a:r>
              <a:rPr lang="zh-CN" altLang="en-US"/>
              <a:t>节点独立但允许通信</a:t>
            </a:r>
            <a:endParaRPr lang="en-US" altLang="zh-CN"/>
          </a:p>
          <a:p>
            <a:pPr lvl="1"/>
            <a:endParaRPr lang="en-US"/>
          </a:p>
          <a:p>
            <a:r>
              <a:rPr lang="zh-CN" altLang="en-US"/>
              <a:t>版本控制</a:t>
            </a:r>
            <a:endParaRPr lang="en-US" altLang="zh-CN"/>
          </a:p>
          <a:p>
            <a:pPr lvl="1"/>
            <a:r>
              <a:rPr lang="zh-CN" altLang="en-US"/>
              <a:t>一种记录一个或若干文件内容变化，以便将来查阅特定版本修订情况的系统</a:t>
            </a:r>
            <a:endParaRPr lang="en-US" altLang="zh-CN"/>
          </a:p>
          <a:p>
            <a:pPr lvl="1"/>
            <a:r>
              <a:rPr lang="zh-CN" altLang="en-US"/>
              <a:t>追踪、查看历史</a:t>
            </a:r>
            <a:endParaRPr lang="en-US" altLang="zh-CN"/>
          </a:p>
          <a:p>
            <a:pPr lvl="1"/>
            <a:r>
              <a:rPr lang="zh-CN" altLang="en-US"/>
              <a:t>恢复历史</a:t>
            </a:r>
            <a:endParaRPr lang="en-US"/>
          </a:p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51F0D5-B536-45C0-BCB5-6E38281E8CFD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6F532-6649-44F4-800F-56171560E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之父 </a:t>
            </a:r>
            <a:r>
              <a:rPr lang="en-US" altLang="zh-CN"/>
              <a:t>--</a:t>
            </a:r>
            <a:r>
              <a:rPr lang="zh-CN" altLang="en-US"/>
              <a:t>两周完成初版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F8ED3F-16F1-4F0A-995C-6AAF051E9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80" y="2141537"/>
            <a:ext cx="9258165" cy="4351338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05D200-BF49-419C-978D-00EE667F066A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23000-6E6C-47B8-B09D-B7227F031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2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EE632-16AA-49CA-A6B2-095BCC1DB1AF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起源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929B-8A7C-4755-8030-1769187B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本地版本控制</a:t>
            </a:r>
            <a:endParaRPr lang="en-US" altLang="zh-CN"/>
          </a:p>
          <a:p>
            <a:pPr lvl="1"/>
            <a:r>
              <a:rPr lang="en-US" altLang="zh-CN"/>
              <a:t>RCS</a:t>
            </a:r>
          </a:p>
          <a:p>
            <a:pPr lvl="1"/>
            <a:endParaRPr lang="en-US"/>
          </a:p>
          <a:p>
            <a:r>
              <a:rPr lang="zh-CN" altLang="en-US"/>
              <a:t>中心化版本控制</a:t>
            </a:r>
            <a:endParaRPr lang="en-US" altLang="zh-CN"/>
          </a:p>
          <a:p>
            <a:pPr lvl="1"/>
            <a:r>
              <a:rPr lang="en-US"/>
              <a:t>CVS</a:t>
            </a:r>
            <a:r>
              <a:rPr lang="zh-CN" altLang="en-US"/>
              <a:t>、</a:t>
            </a:r>
            <a:r>
              <a:rPr lang="en-US" altLang="zh-CN"/>
              <a:t>Subversion</a:t>
            </a:r>
            <a:r>
              <a:rPr lang="zh-CN" altLang="en-US"/>
              <a:t>、</a:t>
            </a:r>
            <a:r>
              <a:rPr lang="en-US" altLang="zh-CN"/>
              <a:t>Perforce</a:t>
            </a:r>
          </a:p>
          <a:p>
            <a:pPr lvl="1"/>
            <a:endParaRPr lang="en-US"/>
          </a:p>
          <a:p>
            <a:r>
              <a:rPr lang="zh-CN" altLang="en-US"/>
              <a:t>分布式版本控制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B2B6C-E899-421D-A6A2-E66BB6249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289" y="338364"/>
            <a:ext cx="4602351" cy="3929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36590-2A68-4265-B832-6C0132247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89" y="1417826"/>
            <a:ext cx="5477070" cy="3806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6852DE-A064-43F4-8E8D-26A0532C6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714" y="1983441"/>
            <a:ext cx="4091745" cy="4900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6EA20-E706-4C61-A5A7-58FAFCE28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2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GIT </a:t>
            </a:r>
            <a:r>
              <a:rPr lang="zh-CN" altLang="en-US"/>
              <a:t>特点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52A358-11B9-4991-8B0C-08C189B7E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30243"/>
            <a:ext cx="5159829" cy="19994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2C91C8-AC4B-470D-812C-8CD62C6C6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2190"/>
            <a:ext cx="5159829" cy="19671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842A2B-1A15-4EF0-A127-7188789C5E66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ED8BC1-F6B7-4C05-B9B0-0033D1006A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提问：如果要你设计一个版本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	</a:t>
            </a:r>
            <a:r>
              <a:rPr lang="zh-CN" altLang="en-US"/>
              <a:t>控制系统，怎么着手？</a:t>
            </a:r>
            <a:endParaRPr lang="en-US" altLang="zh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8F85A-D88B-47B5-A8D0-B7C6AEC92A2F}"/>
              </a:ext>
            </a:extLst>
          </p:cNvPr>
          <p:cNvSpPr txBox="1"/>
          <p:nvPr/>
        </p:nvSpPr>
        <p:spPr>
          <a:xfrm>
            <a:off x="936171" y="3167390"/>
            <a:ext cx="4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1.</a:t>
            </a:r>
            <a:r>
              <a:rPr lang="zh-CN" altLang="en-US" sz="2800"/>
              <a:t>完整拷贝</a:t>
            </a:r>
            <a:endParaRPr lang="en-US" sz="2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1FA312-17B4-4E76-8331-6AC50492FF50}"/>
              </a:ext>
            </a:extLst>
          </p:cNvPr>
          <p:cNvSpPr txBox="1"/>
          <p:nvPr/>
        </p:nvSpPr>
        <p:spPr>
          <a:xfrm>
            <a:off x="936171" y="4025046"/>
            <a:ext cx="4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2.</a:t>
            </a:r>
            <a:r>
              <a:rPr lang="zh-CN" altLang="en-US" sz="2800"/>
              <a:t>差异比较</a:t>
            </a:r>
            <a:r>
              <a:rPr lang="en-US" altLang="zh-CN" sz="2800"/>
              <a:t>(Difference)</a:t>
            </a:r>
            <a:endParaRPr lang="en-US" sz="2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CAD11-8D6C-4358-929B-C14019756A98}"/>
              </a:ext>
            </a:extLst>
          </p:cNvPr>
          <p:cNvSpPr txBox="1"/>
          <p:nvPr/>
        </p:nvSpPr>
        <p:spPr>
          <a:xfrm>
            <a:off x="936171" y="4877344"/>
            <a:ext cx="484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3.</a:t>
            </a:r>
            <a:r>
              <a:rPr lang="zh-CN" altLang="en-US" sz="2800"/>
              <a:t>记录快照</a:t>
            </a:r>
            <a:r>
              <a:rPr lang="en-US" altLang="zh-CN" sz="2800"/>
              <a:t>(Snapshots)</a:t>
            </a:r>
            <a:endParaRPr lang="en-US" sz="2800"/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9BB5C5C-278B-449A-811D-8BE8D4F31BAD}"/>
              </a:ext>
            </a:extLst>
          </p:cNvPr>
          <p:cNvSpPr/>
          <p:nvPr/>
        </p:nvSpPr>
        <p:spPr>
          <a:xfrm>
            <a:off x="2956461" y="3225897"/>
            <a:ext cx="510639" cy="4062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7F3F396-DE4D-491E-9EC6-DE0690A7E3A9}"/>
              </a:ext>
            </a:extLst>
          </p:cNvPr>
          <p:cNvSpPr/>
          <p:nvPr/>
        </p:nvSpPr>
        <p:spPr>
          <a:xfrm rot="20267152">
            <a:off x="4875420" y="3894817"/>
            <a:ext cx="864919" cy="386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0BEFBAE-C21C-4395-B1CF-7EB9AF4C7F41}"/>
              </a:ext>
            </a:extLst>
          </p:cNvPr>
          <p:cNvSpPr/>
          <p:nvPr/>
        </p:nvSpPr>
        <p:spPr>
          <a:xfrm>
            <a:off x="4926623" y="4982570"/>
            <a:ext cx="864919" cy="3865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EDAA9B4-75AC-4D8D-B5EC-72B004070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0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特点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929B-8A7C-4755-8030-1769187B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高效</a:t>
            </a:r>
            <a:endParaRPr lang="en-US" altLang="zh-CN"/>
          </a:p>
          <a:p>
            <a:pPr lvl="1"/>
            <a:r>
              <a:rPr lang="zh-CN" altLang="en-US"/>
              <a:t>近乎所有操作都是本地执行</a:t>
            </a:r>
            <a:endParaRPr lang="en-US" altLang="zh-CN"/>
          </a:p>
          <a:p>
            <a:pPr lvl="1"/>
            <a:r>
              <a:rPr lang="zh-CN" altLang="en-US"/>
              <a:t>不用担心网络问题无法提交修改</a:t>
            </a:r>
          </a:p>
          <a:p>
            <a:endParaRPr lang="en-US" altLang="zh-CN"/>
          </a:p>
          <a:p>
            <a:r>
              <a:rPr lang="zh-CN" altLang="en-US"/>
              <a:t>完整性</a:t>
            </a:r>
            <a:endParaRPr lang="en-US" altLang="zh-CN"/>
          </a:p>
          <a:p>
            <a:pPr lvl="1"/>
            <a:r>
              <a:rPr lang="zh-CN" altLang="en-US"/>
              <a:t>散列函数 </a:t>
            </a:r>
            <a:r>
              <a:rPr lang="en-US" altLang="zh-CN"/>
              <a:t>SHA-1 </a:t>
            </a:r>
            <a:r>
              <a:rPr lang="zh-CN" altLang="en-US"/>
              <a:t>校验文件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……</a:t>
            </a:r>
          </a:p>
          <a:p>
            <a:pPr lvl="1"/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DF77F-4B5F-495B-9863-4B7B09B89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EC53-04B6-4FA5-9EAA-B3276281B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小剧场 </a:t>
            </a:r>
            <a:r>
              <a:rPr lang="en-US" altLang="zh-CN"/>
              <a:t>– </a:t>
            </a:r>
            <a:r>
              <a:rPr lang="zh-CN" altLang="en-US"/>
              <a:t>命令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BC9A-B256-4861-96BB-0096D06E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2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cmd / powershell / bash / ……</a:t>
            </a:r>
          </a:p>
          <a:p>
            <a:r>
              <a:rPr lang="zh-CN" altLang="en-US"/>
              <a:t>所有的操作系统都会提供给用户用来操作的“接口”</a:t>
            </a:r>
            <a:r>
              <a:rPr lang="en-US" altLang="zh-CN"/>
              <a:t>(shell)</a:t>
            </a:r>
          </a:p>
          <a:p>
            <a:endParaRPr lang="en-US"/>
          </a:p>
          <a:p>
            <a:r>
              <a:rPr lang="zh-CN" altLang="en-US"/>
              <a:t>举个栗子：</a:t>
            </a:r>
            <a:endParaRPr lang="en-US" altLang="zh-CN"/>
          </a:p>
          <a:p>
            <a:endParaRPr lang="en-US"/>
          </a:p>
          <a:p>
            <a:r>
              <a:rPr lang="zh-CN" altLang="en-US"/>
              <a:t>“指令”通常是一个可执行的程序，“本质”本质是一个字符串，可以有多个，至于处理它的逻辑，是在程序中实现的。</a:t>
            </a:r>
            <a:endParaRPr lang="en-US" altLang="zh-CN"/>
          </a:p>
          <a:p>
            <a:endParaRPr lang="en-US"/>
          </a:p>
          <a:p>
            <a:r>
              <a:rPr lang="en-US" altLang="zh-CN"/>
              <a:t>git </a:t>
            </a:r>
            <a:r>
              <a:rPr lang="zh-CN" altLang="en-US"/>
              <a:t>是一个程序，是一个“指令”，后面的都是参数。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1B607E-F128-4915-8485-2C02AE97E045}"/>
              </a:ext>
            </a:extLst>
          </p:cNvPr>
          <p:cNvGrpSpPr/>
          <p:nvPr/>
        </p:nvGrpSpPr>
        <p:grpSpPr>
          <a:xfrm>
            <a:off x="3218213" y="2689480"/>
            <a:ext cx="3263736" cy="1479039"/>
            <a:chOff x="4096987" y="3300075"/>
            <a:chExt cx="3263736" cy="14790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0BE4F5-1FFE-4AD4-80E2-FE0F7E7FB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9740" y="3300075"/>
              <a:ext cx="2800000" cy="54285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48DBEB-B4DD-461F-8C14-C6B7015B8B7C}"/>
                </a:ext>
              </a:extLst>
            </p:cNvPr>
            <p:cNvSpPr txBox="1"/>
            <p:nvPr/>
          </p:nvSpPr>
          <p:spPr>
            <a:xfrm>
              <a:off x="4096987" y="4317449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指令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4B9F21-ADEB-4720-A62C-61D9F214ED14}"/>
                </a:ext>
              </a:extLst>
            </p:cNvPr>
            <p:cNvSpPr txBox="1"/>
            <p:nvPr/>
          </p:nvSpPr>
          <p:spPr>
            <a:xfrm>
              <a:off x="6446323" y="4317449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参数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9CB3404-A9D7-48DB-9847-11C653198E54}"/>
                </a:ext>
              </a:extLst>
            </p:cNvPr>
            <p:cNvCxnSpPr/>
            <p:nvPr/>
          </p:nvCxnSpPr>
          <p:spPr>
            <a:xfrm flipV="1">
              <a:off x="4554187" y="3977869"/>
              <a:ext cx="83127" cy="2493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7DE6B9-911E-432A-875E-3708FC530F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6323" y="3977870"/>
              <a:ext cx="239485" cy="3395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349BB-603C-42B4-8DBE-8E1CDD5387AD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90C88A-F17B-414B-9DAF-922BDF2C1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3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0637-CF09-42A8-868E-F9F3546B0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</a:t>
            </a:r>
            <a:r>
              <a:rPr lang="zh-CN" altLang="en-US"/>
              <a:t>细节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B1CE38-5F24-4B4A-BACA-1EC0992A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00" y="1705331"/>
            <a:ext cx="7620000" cy="420052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B9621D-7B4C-4503-A561-995A488A1507}"/>
              </a:ext>
            </a:extLst>
          </p:cNvPr>
          <p:cNvSpPr/>
          <p:nvPr/>
        </p:nvSpPr>
        <p:spPr>
          <a:xfrm>
            <a:off x="838200" y="1391485"/>
            <a:ext cx="10515600" cy="1135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484247-2805-4316-B0FD-E8D4FCFFD76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仓库</a:t>
            </a:r>
            <a:r>
              <a:rPr lang="en-US" altLang="zh-CN"/>
              <a:t>(repository)</a:t>
            </a:r>
          </a:p>
          <a:p>
            <a:pPr lvl="1"/>
            <a:r>
              <a:rPr lang="en-US" altLang="zh-CN"/>
              <a:t>“</a:t>
            </a:r>
            <a:r>
              <a:rPr lang="zh-CN" altLang="en-US"/>
              <a:t>版本</a:t>
            </a:r>
            <a:r>
              <a:rPr lang="en-US" altLang="zh-CN"/>
              <a:t>”</a:t>
            </a:r>
            <a:r>
              <a:rPr lang="zh-CN" altLang="en-US"/>
              <a:t>存在这儿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r>
              <a:rPr lang="zh-CN" altLang="en-US"/>
              <a:t>暂存区</a:t>
            </a:r>
            <a:r>
              <a:rPr lang="en-US" altLang="zh-CN"/>
              <a:t>(stage</a:t>
            </a:r>
            <a:r>
              <a:rPr lang="zh-CN" altLang="en-US"/>
              <a:t>、</a:t>
            </a:r>
            <a:r>
              <a:rPr lang="en-US" altLang="zh-CN"/>
              <a:t>index)</a:t>
            </a:r>
          </a:p>
          <a:p>
            <a:pPr lvl="1"/>
            <a:r>
              <a:rPr lang="zh-CN" altLang="en-US"/>
              <a:t>先集中修改</a:t>
            </a:r>
            <a:endParaRPr lang="en-US" altLang="zh-CN"/>
          </a:p>
          <a:p>
            <a:pPr lvl="1"/>
            <a:r>
              <a:rPr lang="zh-CN" altLang="en-US"/>
              <a:t>攒多了一起提交</a:t>
            </a:r>
            <a:endParaRPr lang="en-US" altLang="zh-CN"/>
          </a:p>
          <a:p>
            <a:pPr lvl="1"/>
            <a:endParaRPr lang="en-US" altLang="zh-CN"/>
          </a:p>
          <a:p>
            <a:r>
              <a:rPr lang="zh-CN" altLang="en-US"/>
              <a:t>工作区</a:t>
            </a:r>
            <a:r>
              <a:rPr lang="en-US" altLang="zh-CN"/>
              <a:t>(working directory)</a:t>
            </a:r>
          </a:p>
          <a:p>
            <a:pPr lvl="1"/>
            <a:r>
              <a:rPr lang="zh-CN" altLang="en-US"/>
              <a:t>用户在这里工作</a:t>
            </a:r>
            <a:endParaRPr lang="en-US" altLang="zh-C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0EF49-9654-4611-AF2E-2E54ABEF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88" y="4777782"/>
            <a:ext cx="6577732" cy="1203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8C3198-AFF6-4A75-8997-9E7927533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088" y="1705331"/>
            <a:ext cx="6577732" cy="2695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63F23-5ACB-404D-BB0B-3DEFC7B86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510" y="161131"/>
            <a:ext cx="1113478" cy="11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5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Words>1310</Words>
  <Application>Microsoft Office PowerPoint</Application>
  <PresentationFormat>Widescreen</PresentationFormat>
  <Paragraphs>188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GIT &amp; GITHUB</vt:lpstr>
      <vt:lpstr>前置工作</vt:lpstr>
      <vt:lpstr>GIT -- 分布式版本控制系统</vt:lpstr>
      <vt:lpstr>GIT 之父 --两周完成初版</vt:lpstr>
      <vt:lpstr>GIT 起源</vt:lpstr>
      <vt:lpstr>GIT 特点</vt:lpstr>
      <vt:lpstr>GIT 特点</vt:lpstr>
      <vt:lpstr>小剧场 – 命令</vt:lpstr>
      <vt:lpstr>GIT 细节</vt:lpstr>
      <vt:lpstr>GIT 操作</vt:lpstr>
      <vt:lpstr>GIT 操作</vt:lpstr>
      <vt:lpstr>GIT 操作</vt:lpstr>
      <vt:lpstr>GIT 的用处</vt:lpstr>
      <vt:lpstr>GIT 的用处</vt:lpstr>
      <vt:lpstr>GIT 的用处</vt:lpstr>
      <vt:lpstr>GIT 分支管理</vt:lpstr>
      <vt:lpstr>GIT 分支管理</vt:lpstr>
      <vt:lpstr>GIT 分支管理</vt:lpstr>
      <vt:lpstr>GIT 分支管理</vt:lpstr>
      <vt:lpstr>GIT 分支管理</vt:lpstr>
      <vt:lpstr>GIT 分支管理</vt:lpstr>
      <vt:lpstr>GIT 分支管理</vt:lpstr>
      <vt:lpstr>GIT 远程连接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vonzer0</dc:creator>
  <cp:lastModifiedBy>vonzer0</cp:lastModifiedBy>
  <cp:revision>33</cp:revision>
  <dcterms:created xsi:type="dcterms:W3CDTF">2019-11-30T12:29:03Z</dcterms:created>
  <dcterms:modified xsi:type="dcterms:W3CDTF">2019-12-01T01:07:56Z</dcterms:modified>
</cp:coreProperties>
</file>