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463B744C-1D1D-4542-9394-B3C79BC6E78E}" type="datetime">
              <a:rPr b="0" lang="en-US" sz="1200" spc="-1" strike="noStrike">
                <a:solidFill>
                  <a:srgbClr val="8b8b8b"/>
                </a:solidFill>
                <a:latin typeface="Calibri"/>
              </a:rPr>
              <a:t>1/20/20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B6AB663-BBB6-443C-8718-31DE10346210}"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0147F689-78DC-4AB5-A2AC-40E2E02886B9}" type="datetime">
              <a:rPr b="0" lang="en-US" sz="1200" spc="-1" strike="noStrike">
                <a:solidFill>
                  <a:srgbClr val="8b8b8b"/>
                </a:solidFill>
                <a:latin typeface="Calibri"/>
              </a:rPr>
              <a:t>1/20/20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BEDB547-80F1-4D11-B5D3-BC0012392D9E}"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rmAutofit/>
          </a:bodyPr>
          <a:p>
            <a:pPr algn="ctr">
              <a:lnSpc>
                <a:spcPct val="90000"/>
              </a:lnSpc>
            </a:pPr>
            <a:br/>
            <a:r>
              <a:rPr b="0" lang="en-US" sz="6000" spc="-1" strike="noStrike">
                <a:solidFill>
                  <a:srgbClr val="000000"/>
                </a:solidFill>
                <a:latin typeface="Calibri Light"/>
              </a:rPr>
              <a:t>XEnsemble-1.0</a:t>
            </a:r>
            <a:br/>
            <a:r>
              <a:rPr b="0" lang="en-US" sz="4900" spc="-1" strike="noStrike">
                <a:solidFill>
                  <a:srgbClr val="000000"/>
                </a:solidFill>
                <a:latin typeface="Calibri Light"/>
              </a:rPr>
              <a:t>Code Package</a:t>
            </a:r>
            <a:endParaRPr b="0" lang="en-US" sz="49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Wenqi Wei</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Georgia Tech</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Schema</a:t>
            </a:r>
            <a:endParaRPr b="0" lang="en-US" sz="4400" spc="-1" strike="noStrike">
              <a:solidFill>
                <a:srgbClr val="000000"/>
              </a:solidFill>
              <a:latin typeface="Calibri"/>
            </a:endParaRPr>
          </a:p>
        </p:txBody>
      </p:sp>
      <p:sp>
        <p:nvSpPr>
          <p:cNvPr id="85" name="CustomShape 2"/>
          <p:cNvSpPr/>
          <p:nvPr/>
        </p:nvSpPr>
        <p:spPr>
          <a:xfrm>
            <a:off x="309240" y="2048400"/>
            <a:ext cx="1729800" cy="7700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0000"/>
                </a:solidFill>
                <a:latin typeface="Calibri"/>
              </a:rPr>
              <a:t>adversarial</a:t>
            </a:r>
            <a:endParaRPr b="0" lang="en-US" sz="1800" spc="-1" strike="noStrike">
              <a:latin typeface="Arial"/>
            </a:endParaRPr>
          </a:p>
          <a:p>
            <a:pPr algn="ctr">
              <a:lnSpc>
                <a:spcPct val="100000"/>
              </a:lnSpc>
            </a:pPr>
            <a:r>
              <a:rPr b="0" lang="en-US" sz="1800" spc="-1" strike="noStrike">
                <a:solidFill>
                  <a:srgbClr val="ff0000"/>
                </a:solidFill>
                <a:latin typeface="Calibri"/>
              </a:rPr>
              <a:t>Attack portal</a:t>
            </a:r>
            <a:endParaRPr b="0" lang="en-US" sz="1800" spc="-1" strike="noStrike">
              <a:latin typeface="Arial"/>
            </a:endParaRPr>
          </a:p>
        </p:txBody>
      </p:sp>
      <p:sp>
        <p:nvSpPr>
          <p:cNvPr id="86" name="CustomShape 3"/>
          <p:cNvSpPr/>
          <p:nvPr/>
        </p:nvSpPr>
        <p:spPr>
          <a:xfrm>
            <a:off x="5188320" y="1029600"/>
            <a:ext cx="2640240" cy="5029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0000"/>
                </a:solidFill>
                <a:latin typeface="Calibri"/>
              </a:rPr>
              <a:t>Prediction portal</a:t>
            </a:r>
            <a:endParaRPr b="0" lang="en-US" sz="1800" spc="-1" strike="noStrike">
              <a:latin typeface="Arial"/>
            </a:endParaRPr>
          </a:p>
        </p:txBody>
      </p:sp>
      <p:sp>
        <p:nvSpPr>
          <p:cNvPr id="87" name="CustomShape 4"/>
          <p:cNvSpPr/>
          <p:nvPr/>
        </p:nvSpPr>
        <p:spPr>
          <a:xfrm>
            <a:off x="5188320" y="2171520"/>
            <a:ext cx="2640240" cy="5029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rPr>
              <a:t>Select input(benign or attack)</a:t>
            </a:r>
            <a:endParaRPr b="0" lang="en-US" sz="1800" spc="-1" strike="noStrike">
              <a:latin typeface="Arial"/>
            </a:endParaRPr>
          </a:p>
        </p:txBody>
      </p:sp>
      <p:sp>
        <p:nvSpPr>
          <p:cNvPr id="88" name="CustomShape 5"/>
          <p:cNvSpPr/>
          <p:nvPr/>
        </p:nvSpPr>
        <p:spPr>
          <a:xfrm>
            <a:off x="5188320" y="3111840"/>
            <a:ext cx="2640240" cy="5029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rPr>
              <a:t>Input verifier</a:t>
            </a:r>
            <a:endParaRPr b="0" lang="en-US" sz="1800" spc="-1" strike="noStrike">
              <a:latin typeface="Arial"/>
            </a:endParaRPr>
          </a:p>
        </p:txBody>
      </p:sp>
      <p:sp>
        <p:nvSpPr>
          <p:cNvPr id="89" name="CustomShape 6"/>
          <p:cNvSpPr/>
          <p:nvPr/>
        </p:nvSpPr>
        <p:spPr>
          <a:xfrm>
            <a:off x="5188320" y="4051800"/>
            <a:ext cx="2640240" cy="5029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latin typeface="Calibri"/>
              </a:rPr>
              <a:t>Output verifier</a:t>
            </a:r>
            <a:endParaRPr b="0" lang="en-US" sz="1800" spc="-1" strike="noStrike">
              <a:latin typeface="Arial"/>
            </a:endParaRPr>
          </a:p>
        </p:txBody>
      </p:sp>
      <p:sp>
        <p:nvSpPr>
          <p:cNvPr id="90" name="CustomShape 7"/>
          <p:cNvSpPr/>
          <p:nvPr/>
        </p:nvSpPr>
        <p:spPr>
          <a:xfrm>
            <a:off x="8780400" y="2979360"/>
            <a:ext cx="1728000" cy="7678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0000"/>
                </a:solidFill>
                <a:latin typeface="Calibri"/>
              </a:rPr>
              <a:t>Input verifier method </a:t>
            </a:r>
            <a:endParaRPr b="0" lang="en-US" sz="1800" spc="-1" strike="noStrike">
              <a:latin typeface="Arial"/>
            </a:endParaRPr>
          </a:p>
        </p:txBody>
      </p:sp>
      <p:sp>
        <p:nvSpPr>
          <p:cNvPr id="91" name="CustomShape 8"/>
          <p:cNvSpPr/>
          <p:nvPr/>
        </p:nvSpPr>
        <p:spPr>
          <a:xfrm>
            <a:off x="2742480" y="2048400"/>
            <a:ext cx="1728000" cy="7678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00"/>
                </a:solidFill>
                <a:latin typeface="Calibri"/>
              </a:rPr>
              <a:t>saved adversarial examples</a:t>
            </a:r>
            <a:endParaRPr b="0" lang="en-US" sz="1800" spc="-1" strike="noStrike">
              <a:latin typeface="Arial"/>
            </a:endParaRPr>
          </a:p>
        </p:txBody>
      </p:sp>
      <p:sp>
        <p:nvSpPr>
          <p:cNvPr id="92" name="CustomShape 9"/>
          <p:cNvSpPr/>
          <p:nvPr/>
        </p:nvSpPr>
        <p:spPr>
          <a:xfrm flipV="1">
            <a:off x="2039760" y="2432520"/>
            <a:ext cx="702360" cy="72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93" name="CustomShape 10"/>
          <p:cNvSpPr/>
          <p:nvPr/>
        </p:nvSpPr>
        <p:spPr>
          <a:xfrm flipV="1">
            <a:off x="4470480" y="2423160"/>
            <a:ext cx="717480" cy="864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94" name="CustomShape 11"/>
          <p:cNvSpPr/>
          <p:nvPr/>
        </p:nvSpPr>
        <p:spPr>
          <a:xfrm>
            <a:off x="6508800" y="1533240"/>
            <a:ext cx="360" cy="63792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95" name="CustomShape 12"/>
          <p:cNvSpPr/>
          <p:nvPr/>
        </p:nvSpPr>
        <p:spPr>
          <a:xfrm>
            <a:off x="6508800" y="2674800"/>
            <a:ext cx="360" cy="43632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96" name="CustomShape 13"/>
          <p:cNvSpPr/>
          <p:nvPr/>
        </p:nvSpPr>
        <p:spPr>
          <a:xfrm>
            <a:off x="6508800" y="3615120"/>
            <a:ext cx="360" cy="43632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97" name="CustomShape 14"/>
          <p:cNvSpPr/>
          <p:nvPr/>
        </p:nvSpPr>
        <p:spPr>
          <a:xfrm flipH="1">
            <a:off x="7828920" y="3363480"/>
            <a:ext cx="951120" cy="36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98" name="CustomShape 15"/>
          <p:cNvSpPr/>
          <p:nvPr/>
        </p:nvSpPr>
        <p:spPr>
          <a:xfrm>
            <a:off x="2757600" y="3919680"/>
            <a:ext cx="1728000" cy="7678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00"/>
                </a:solidFill>
                <a:latin typeface="Calibri"/>
              </a:rPr>
              <a:t>Trained models</a:t>
            </a:r>
            <a:endParaRPr b="0" lang="en-US" sz="1800" spc="-1" strike="noStrike">
              <a:latin typeface="Arial"/>
            </a:endParaRPr>
          </a:p>
        </p:txBody>
      </p:sp>
      <p:sp>
        <p:nvSpPr>
          <p:cNvPr id="99" name="CustomShape 16"/>
          <p:cNvSpPr/>
          <p:nvPr/>
        </p:nvSpPr>
        <p:spPr>
          <a:xfrm>
            <a:off x="4485600" y="4303800"/>
            <a:ext cx="70236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00" name="CustomShape 17"/>
          <p:cNvSpPr/>
          <p:nvPr/>
        </p:nvSpPr>
        <p:spPr>
          <a:xfrm>
            <a:off x="9029160" y="5217120"/>
            <a:ext cx="2958480" cy="2009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Red: code file</a:t>
            </a:r>
            <a:endParaRPr b="0" lang="en-US" sz="1800" spc="-1" strike="noStrike">
              <a:latin typeface="Arial"/>
            </a:endParaRPr>
          </a:p>
          <a:p>
            <a:pPr>
              <a:lnSpc>
                <a:spcPct val="100000"/>
              </a:lnSpc>
            </a:pPr>
            <a:r>
              <a:rPr b="0" lang="en-US" sz="1800" spc="-1" strike="noStrike">
                <a:solidFill>
                  <a:srgbClr val="000000"/>
                </a:solidFill>
                <a:latin typeface="Calibri"/>
              </a:rPr>
              <a:t>Yellow: saved data/model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White: flow component of the defense-prediction portal</a:t>
            </a:r>
            <a:endParaRPr b="0" lang="en-US" sz="1800" spc="-1" strike="noStrike">
              <a:latin typeface="Arial"/>
            </a:endParaRPr>
          </a:p>
        </p:txBody>
      </p:sp>
      <p:sp>
        <p:nvSpPr>
          <p:cNvPr id="101" name="CustomShape 18"/>
          <p:cNvSpPr/>
          <p:nvPr/>
        </p:nvSpPr>
        <p:spPr>
          <a:xfrm>
            <a:off x="1868040" y="2071080"/>
            <a:ext cx="1386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generate</a:t>
            </a:r>
            <a:endParaRPr b="0" lang="en-US" sz="1800" spc="-1" strike="noStrike">
              <a:latin typeface="Arial"/>
            </a:endParaRPr>
          </a:p>
        </p:txBody>
      </p:sp>
      <p:sp>
        <p:nvSpPr>
          <p:cNvPr id="102" name="CustomShape 19"/>
          <p:cNvSpPr/>
          <p:nvPr/>
        </p:nvSpPr>
        <p:spPr>
          <a:xfrm>
            <a:off x="4508640" y="2083320"/>
            <a:ext cx="1386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load</a:t>
            </a:r>
            <a:endParaRPr b="0" lang="en-US" sz="1800" spc="-1" strike="noStrike">
              <a:latin typeface="Arial"/>
            </a:endParaRPr>
          </a:p>
        </p:txBody>
      </p:sp>
      <p:sp>
        <p:nvSpPr>
          <p:cNvPr id="103" name="CustomShape 20"/>
          <p:cNvSpPr/>
          <p:nvPr/>
        </p:nvSpPr>
        <p:spPr>
          <a:xfrm>
            <a:off x="7944840" y="3040200"/>
            <a:ext cx="1386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load</a:t>
            </a:r>
            <a:endParaRPr b="0" lang="en-US" sz="1800" spc="-1" strike="noStrike">
              <a:latin typeface="Arial"/>
            </a:endParaRPr>
          </a:p>
        </p:txBody>
      </p:sp>
      <p:sp>
        <p:nvSpPr>
          <p:cNvPr id="104" name="CustomShape 21"/>
          <p:cNvSpPr/>
          <p:nvPr/>
        </p:nvSpPr>
        <p:spPr>
          <a:xfrm>
            <a:off x="4494960" y="3944520"/>
            <a:ext cx="1386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load</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arguments</a:t>
            </a:r>
            <a:endParaRPr b="0" lang="en-US" sz="4400" spc="-1" strike="noStrike">
              <a:solidFill>
                <a:srgbClr val="000000"/>
              </a:solidFill>
              <a:latin typeface="Calibri"/>
            </a:endParaRPr>
          </a:p>
        </p:txBody>
      </p:sp>
      <p:sp>
        <p:nvSpPr>
          <p:cNvPr id="106" name="TextShape 2"/>
          <p:cNvSpPr txBox="1"/>
          <p:nvPr/>
        </p:nvSpPr>
        <p:spPr>
          <a:xfrm>
            <a:off x="592200" y="1686960"/>
            <a:ext cx="10515240" cy="34833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code is built on top of Feature Squeezing[1].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consider the following arguments: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Dataset_name:  dataset for the experiment, now support MNIST, CIFAR-10, ImageNet, LFW</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Model_name: target model in use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Attacks: attack faced by the prediction system – adversarial example or OOD input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Input_verifier: input denoising method used for the input verifier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Output_verifier: models used for the output verifier</a:t>
            </a:r>
            <a:endParaRPr b="0" lang="en-US" sz="2400" spc="-1" strike="noStrike">
              <a:solidFill>
                <a:srgbClr val="000000"/>
              </a:solidFill>
              <a:latin typeface="Calibri"/>
            </a:endParaRPr>
          </a:p>
        </p:txBody>
      </p:sp>
      <p:sp>
        <p:nvSpPr>
          <p:cNvPr id="107" name="CustomShape 3"/>
          <p:cNvSpPr/>
          <p:nvPr/>
        </p:nvSpPr>
        <p:spPr>
          <a:xfrm>
            <a:off x="592200" y="6169680"/>
            <a:ext cx="1122120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22222"/>
                </a:solidFill>
                <a:latin typeface="Arial"/>
              </a:rPr>
              <a:t>[1] Xu, Weilin, David Evans, and Yanjun Qi. "Feature squeezing: Detecting adversarial examples in deep neural networks." </a:t>
            </a:r>
            <a:r>
              <a:rPr b="0" i="1" lang="en-US" sz="1800" spc="-1" strike="noStrike">
                <a:solidFill>
                  <a:srgbClr val="222222"/>
                </a:solidFill>
                <a:latin typeface="Arial"/>
              </a:rPr>
              <a:t>arXiv preprint arXiv:1704.01155</a:t>
            </a:r>
            <a:r>
              <a:rPr b="0" lang="en-US" sz="1800" spc="-1" strike="noStrike">
                <a:solidFill>
                  <a:srgbClr val="222222"/>
                </a:solidFill>
                <a:latin typeface="Arial"/>
              </a:rPr>
              <a:t> (2017).</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Dataset_name, model_name and output_verifier</a:t>
            </a:r>
            <a:endParaRPr b="0" lang="en-US" sz="4400" spc="-1" strike="noStrike">
              <a:solidFill>
                <a:srgbClr val="000000"/>
              </a:solidFill>
              <a:latin typeface="Calibri"/>
            </a:endParaRPr>
          </a:p>
        </p:txBody>
      </p:sp>
      <p:sp>
        <p:nvSpPr>
          <p:cNvPr id="109" name="CustomShape 2"/>
          <p:cNvSpPr/>
          <p:nvPr/>
        </p:nvSpPr>
        <p:spPr>
          <a:xfrm>
            <a:off x="7935120" y="2387880"/>
            <a:ext cx="3943800" cy="25592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0000"/>
              </a:buClr>
              <a:buFont typeface="Arial"/>
              <a:buChar char="•"/>
            </a:pPr>
            <a:r>
              <a:rPr b="0" lang="en-US" sz="1800" spc="-1" strike="noStrike">
                <a:solidFill>
                  <a:srgbClr val="ff0000"/>
                </a:solidFill>
                <a:latin typeface="Calibri"/>
              </a:rPr>
              <a:t>Red</a:t>
            </a:r>
            <a:r>
              <a:rPr b="0" lang="en-US" sz="1800" spc="-1" strike="noStrike">
                <a:solidFill>
                  <a:srgbClr val="000000"/>
                </a:solidFill>
                <a:latin typeface="Calibri"/>
              </a:rPr>
              <a:t>: default model, if do not use output verifier, this model will be used for prediction. Also, adversarial attacks are generated on those models.</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Output_verifier choose multiple models from the list. </a:t>
            </a:r>
            <a:endParaRPr b="0" lang="en-US" sz="1800" spc="-1" strike="noStrike">
              <a:latin typeface="Arial"/>
            </a:endParaRPr>
          </a:p>
          <a:p>
            <a:pPr>
              <a:lnSpc>
                <a:spcPct val="100000"/>
              </a:lnSpc>
            </a:pPr>
            <a:endParaRPr b="0" lang="en-US" sz="1800" spc="-1" strike="noStrike">
              <a:latin typeface="Arial"/>
            </a:endParaRPr>
          </a:p>
        </p:txBody>
      </p:sp>
      <p:graphicFrame>
        <p:nvGraphicFramePr>
          <p:cNvPr id="110" name="Table 3"/>
          <p:cNvGraphicFramePr/>
          <p:nvPr/>
        </p:nvGraphicFramePr>
        <p:xfrm>
          <a:off x="1282680" y="2095920"/>
          <a:ext cx="6400440" cy="2196000"/>
        </p:xfrm>
        <a:graphic>
          <a:graphicData uri="http://schemas.openxmlformats.org/drawingml/2006/table">
            <a:tbl>
              <a:tblPr/>
              <a:tblGrid>
                <a:gridCol w="1602720"/>
                <a:gridCol w="4797720"/>
              </a:tblGrid>
              <a:tr h="549720">
                <a:tc>
                  <a:txBody>
                    <a:bodyPr lIns="720" rIns="720" tIns="720" bIns="0" anchor="b"/>
                    <a:p>
                      <a:pPr algn="ctr">
                        <a:lnSpc>
                          <a:spcPct val="100000"/>
                        </a:lnSpc>
                      </a:pPr>
                      <a:r>
                        <a:rPr b="0" lang="en-US" sz="1800" spc="-1" strike="noStrike">
                          <a:solidFill>
                            <a:srgbClr val="000000"/>
                          </a:solidFill>
                          <a:latin typeface="Calibri"/>
                        </a:rPr>
                        <a:t>dataset_name</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720" rIns="720" tIns="720" bIns="0" anchor="b"/>
                    <a:p>
                      <a:pPr algn="ctr">
                        <a:lnSpc>
                          <a:spcPct val="100000"/>
                        </a:lnSpc>
                      </a:pPr>
                      <a:r>
                        <a:rPr b="0" lang="en-US" sz="1800" spc="-1" strike="noStrike">
                          <a:solidFill>
                            <a:srgbClr val="000000"/>
                          </a:solidFill>
                          <a:latin typeface="Calibri"/>
                        </a:rPr>
                        <a:t>model_name or output_verifier</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824040">
                <a:tc>
                  <a:txBody>
                    <a:bodyPr lIns="720" rIns="720" tIns="720" bIns="0" anchor="b"/>
                    <a:p>
                      <a:pPr algn="ctr">
                        <a:lnSpc>
                          <a:spcPct val="100000"/>
                        </a:lnSpc>
                      </a:pPr>
                      <a:r>
                        <a:rPr b="0" lang="en-US" sz="1800" spc="-1" strike="noStrike">
                          <a:solidFill>
                            <a:srgbClr val="000000"/>
                          </a:solidFill>
                          <a:latin typeface="Calibri"/>
                        </a:rPr>
                        <a:t>MNIST</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720" rIns="720" tIns="720" bIns="0" anchor="b"/>
                    <a:p>
                      <a:pPr>
                        <a:lnSpc>
                          <a:spcPct val="100000"/>
                        </a:lnSpc>
                      </a:pPr>
                      <a:r>
                        <a:rPr b="0" lang="en-US" sz="1800" spc="-1" strike="noStrike">
                          <a:solidFill>
                            <a:srgbClr val="ff0000"/>
                          </a:solidFill>
                          <a:latin typeface="Calibri"/>
                        </a:rPr>
                        <a:t>CNN1</a:t>
                      </a:r>
                      <a:r>
                        <a:rPr b="0" lang="en-US" sz="1800" spc="-1" strike="noStrike">
                          <a:solidFill>
                            <a:srgbClr val="000000"/>
                          </a:solidFill>
                          <a:latin typeface="Calibri"/>
                        </a:rPr>
                        <a:t>, CNN1_30, CNN1_40, CNN1_half, CNN1_double, CNN2, CNN2_30, CNN2_40, CNN2_half, CNN2_double</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824040">
                <a:tc>
                  <a:txBody>
                    <a:bodyPr lIns="720" rIns="720" tIns="720" bIns="0" anchor="b"/>
                    <a:p>
                      <a:pPr algn="ctr">
                        <a:lnSpc>
                          <a:spcPct val="100000"/>
                        </a:lnSpc>
                      </a:pPr>
                      <a:r>
                        <a:rPr b="0" lang="en-US" sz="1800" spc="-1" strike="noStrike">
                          <a:solidFill>
                            <a:srgbClr val="000000"/>
                          </a:solidFill>
                          <a:latin typeface="Calibri"/>
                        </a:rPr>
                        <a:t>CIFAR-10</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720" rIns="720" tIns="720" bIns="0" anchor="b"/>
                    <a:p>
                      <a:pPr>
                        <a:lnSpc>
                          <a:spcPct val="100000"/>
                        </a:lnSpc>
                      </a:pPr>
                      <a:r>
                        <a:rPr b="0" lang="en-US" sz="1800" spc="-1" strike="noStrike">
                          <a:solidFill>
                            <a:srgbClr val="ff0000"/>
                          </a:solidFill>
                          <a:latin typeface="Calibri"/>
                        </a:rPr>
                        <a:t>densenet</a:t>
                      </a:r>
                      <a:r>
                        <a:rPr b="0" lang="en-US" sz="1800" spc="-1" strike="noStrike">
                          <a:solidFill>
                            <a:srgbClr val="000000"/>
                          </a:solidFill>
                          <a:latin typeface="Calibri"/>
                        </a:rPr>
                        <a:t>, CNN1, CNN2, resnet-20, resnet-32, resnet-44, resnet-56,  resnet-110</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549720">
                <a:tc>
                  <a:txBody>
                    <a:bodyPr lIns="720" rIns="720" tIns="720" bIns="0" anchor="b"/>
                    <a:p>
                      <a:pPr algn="ctr">
                        <a:lnSpc>
                          <a:spcPct val="100000"/>
                        </a:lnSpc>
                      </a:pPr>
                      <a:r>
                        <a:rPr b="0" lang="en-US" sz="1800" spc="-1" strike="noStrike">
                          <a:solidFill>
                            <a:srgbClr val="000000"/>
                          </a:solidFill>
                          <a:latin typeface="Calibri"/>
                        </a:rPr>
                        <a:t>ImageNet</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720" rIns="720" tIns="720" bIns="0" anchor="b"/>
                    <a:p>
                      <a:pPr>
                        <a:lnSpc>
                          <a:spcPct val="100000"/>
                        </a:lnSpc>
                      </a:pPr>
                      <a:r>
                        <a:rPr b="0" lang="en-US" sz="1800" spc="-1" strike="noStrike">
                          <a:solidFill>
                            <a:srgbClr val="ff0000"/>
                          </a:solidFill>
                          <a:latin typeface="Calibri"/>
                        </a:rPr>
                        <a:t>mobilenet</a:t>
                      </a:r>
                      <a:r>
                        <a:rPr b="0" lang="en-US" sz="1800" spc="-1" strike="noStrike">
                          <a:solidFill>
                            <a:srgbClr val="000000"/>
                          </a:solidFill>
                          <a:latin typeface="Calibri"/>
                        </a:rPr>
                        <a:t>, VGG-16, VGG-19, resnet-50, Inceptionv3</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275400">
                <a:tc>
                  <a:txBody>
                    <a:bodyPr lIns="720" rIns="720" tIns="720" bIns="0" anchor="b"/>
                    <a:p>
                      <a:pPr algn="ctr">
                        <a:lnSpc>
                          <a:spcPct val="100000"/>
                        </a:lnSpc>
                      </a:pPr>
                      <a:r>
                        <a:rPr b="0" lang="en-US" sz="1800" spc="-1" strike="noStrike">
                          <a:solidFill>
                            <a:srgbClr val="000000"/>
                          </a:solidFill>
                          <a:latin typeface="Calibri"/>
                        </a:rPr>
                        <a:t>LFW</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720" rIns="720" tIns="720" bIns="0" anchor="b"/>
                    <a:p>
                      <a:pPr>
                        <a:lnSpc>
                          <a:spcPct val="100000"/>
                        </a:lnSpc>
                      </a:pPr>
                      <a:r>
                        <a:rPr b="0" lang="en-US" sz="1800" spc="-1" strike="noStrike">
                          <a:solidFill>
                            <a:srgbClr val="ff0000"/>
                          </a:solidFill>
                          <a:latin typeface="Calibri"/>
                        </a:rPr>
                        <a:t>CNN1</a:t>
                      </a:r>
                      <a:r>
                        <a:rPr b="0" lang="en-US" sz="1800" spc="-1" strike="noStrike">
                          <a:solidFill>
                            <a:srgbClr val="000000"/>
                          </a:solidFill>
                          <a:latin typeface="Calibri"/>
                        </a:rPr>
                        <a:t>, CNN2</a:t>
                      </a:r>
                      <a:endParaRPr b="0" lang="en-US" sz="1800" spc="-1" strike="noStrike">
                        <a:latin typeface="Arial"/>
                      </a:endParaRPr>
                    </a:p>
                  </a:txBody>
                  <a:tcPr marL="720" marR="72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bl>
          </a:graphicData>
        </a:graphic>
      </p:graphicFrame>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Description of the models</a:t>
            </a:r>
            <a:endParaRPr b="0" lang="en-US" sz="4400" spc="-1" strike="noStrike">
              <a:solidFill>
                <a:srgbClr val="000000"/>
              </a:solidFill>
              <a:latin typeface="Calibri"/>
            </a:endParaRPr>
          </a:p>
        </p:txBody>
      </p:sp>
      <p:graphicFrame>
        <p:nvGraphicFramePr>
          <p:cNvPr id="112" name="Table 2"/>
          <p:cNvGraphicFramePr/>
          <p:nvPr/>
        </p:nvGraphicFramePr>
        <p:xfrm>
          <a:off x="908280" y="1690560"/>
          <a:ext cx="10374840" cy="1666080"/>
        </p:xfrm>
        <a:graphic>
          <a:graphicData uri="http://schemas.openxmlformats.org/drawingml/2006/table">
            <a:tbl>
              <a:tblPr/>
              <a:tblGrid>
                <a:gridCol w="1327680"/>
                <a:gridCol w="2274480"/>
                <a:gridCol w="873720"/>
                <a:gridCol w="1991880"/>
                <a:gridCol w="3907080"/>
              </a:tblGrid>
              <a:tr h="270360">
                <a:tc>
                  <a:txBody>
                    <a:bodyPr lIns="4680" rIns="4680" tIns="4680" bIns="0" anchor="ctr"/>
                    <a:p>
                      <a:pPr algn="ctr">
                        <a:lnSpc>
                          <a:spcPct val="100000"/>
                        </a:lnSpc>
                      </a:pPr>
                      <a:r>
                        <a:rPr b="0" lang="en-US" sz="1800" spc="-1" strike="noStrike">
                          <a:solidFill>
                            <a:srgbClr val="000000"/>
                          </a:solidFill>
                          <a:latin typeface="Calibri"/>
                        </a:rPr>
                        <a:t>models</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description</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source</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framework</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comments</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535680">
                <a:tc>
                  <a:txBody>
                    <a:bodyPr lIns="4680" rIns="4680" tIns="4680" bIns="0" anchor="ctr"/>
                    <a:p>
                      <a:pPr algn="ctr">
                        <a:lnSpc>
                          <a:spcPct val="100000"/>
                        </a:lnSpc>
                      </a:pPr>
                      <a:r>
                        <a:rPr b="0" lang="en-US" sz="1800" spc="-1" strike="noStrike">
                          <a:solidFill>
                            <a:srgbClr val="000000"/>
                          </a:solidFill>
                          <a:latin typeface="Calibri"/>
                        </a:rPr>
                        <a:t>CNN1</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a 7-layer CNN</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[1]</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Keras(Tensorflow)</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rowSpan="2">
                  <a:txBody>
                    <a:bodyPr lIns="4680" rIns="4680" tIns="4680" bIns="0" anchor="ctr"/>
                    <a:p>
                      <a:pPr algn="ctr">
                        <a:lnSpc>
                          <a:spcPct val="100000"/>
                        </a:lnSpc>
                      </a:pPr>
                      <a:r>
                        <a:rPr b="0" lang="en-US" sz="1800" spc="-1" strike="noStrike">
                          <a:solidFill>
                            <a:srgbClr val="000000"/>
                          </a:solidFill>
                          <a:latin typeface="Calibri"/>
                        </a:rPr>
                        <a:t>_half: #feature maps are reduced to half</a:t>
                      </a:r>
                      <a:br/>
                      <a:r>
                        <a:rPr b="0" lang="en-US" sz="1800" spc="-1" strike="noStrike">
                          <a:solidFill>
                            <a:srgbClr val="000000"/>
                          </a:solidFill>
                          <a:latin typeface="Calibri"/>
                        </a:rPr>
                        <a:t>_double: #feature maps are doubled </a:t>
                      </a:r>
                      <a:br/>
                      <a:r>
                        <a:rPr b="0" lang="en-US" sz="1800" spc="-1" strike="noStrike">
                          <a:solidFill>
                            <a:srgbClr val="000000"/>
                          </a:solidFill>
                          <a:latin typeface="Calibri"/>
                        </a:rPr>
                        <a:t>_30/40: training epochs</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795960">
                <a:tc>
                  <a:txBody>
                    <a:bodyPr lIns="4680" rIns="4680" tIns="4680" bIns="0" anchor="ctr"/>
                    <a:p>
                      <a:pPr algn="ctr">
                        <a:lnSpc>
                          <a:spcPct val="100000"/>
                        </a:lnSpc>
                      </a:pPr>
                      <a:r>
                        <a:rPr b="0" lang="en-US" sz="1800" spc="-1" strike="noStrike">
                          <a:solidFill>
                            <a:srgbClr val="000000"/>
                          </a:solidFill>
                          <a:latin typeface="Calibri"/>
                        </a:rPr>
                        <a:t>CNN2</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a 5-layer CNN</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[2]</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Keras(Tensorflow)</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vMerge="1">
                  <a:tcPr>
                    <a:solidFill>
                      <a:srgbClr val="729fcf"/>
                    </a:solidFill>
                  </a:tcPr>
                </a:tc>
              </a:tr>
              <a:tr h="535680">
                <a:tc>
                  <a:txBody>
                    <a:bodyPr lIns="4680" rIns="4680" tIns="4680" bIns="0" anchor="ctr"/>
                    <a:p>
                      <a:pPr algn="ctr">
                        <a:lnSpc>
                          <a:spcPct val="100000"/>
                        </a:lnSpc>
                      </a:pPr>
                      <a:r>
                        <a:rPr b="0" lang="en-US" sz="1800" spc="-1" strike="noStrike">
                          <a:solidFill>
                            <a:srgbClr val="000000"/>
                          </a:solidFill>
                          <a:latin typeface="Calibri"/>
                        </a:rPr>
                        <a:t>ResNet</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a ResNet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[3]</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Keras(Tensorflow)</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-20/32/44/56/110: # resnet layers</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535680">
                <a:tc>
                  <a:txBody>
                    <a:bodyPr lIns="4680" rIns="4680" tIns="4680" bIns="0" anchor="ctr"/>
                    <a:p>
                      <a:pPr algn="ctr">
                        <a:lnSpc>
                          <a:spcPct val="100000"/>
                        </a:lnSpc>
                      </a:pPr>
                      <a:r>
                        <a:rPr b="0" lang="en-US" sz="1800" spc="-1" strike="noStrike">
                          <a:solidFill>
                            <a:srgbClr val="000000"/>
                          </a:solidFill>
                          <a:latin typeface="Calibri"/>
                        </a:rPr>
                        <a:t>Densenet</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a Densenet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[4]</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Keras(Tensorflow)</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40 layer, loaded a pretrained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535680">
                <a:tc>
                  <a:txBody>
                    <a:bodyPr lIns="4680" rIns="4680" tIns="4680" bIns="0" anchor="ctr"/>
                    <a:p>
                      <a:pPr algn="ctr">
                        <a:lnSpc>
                          <a:spcPct val="100000"/>
                        </a:lnSpc>
                      </a:pPr>
                      <a:r>
                        <a:rPr b="0" lang="en-US" sz="1800" spc="-1" strike="noStrike">
                          <a:solidFill>
                            <a:srgbClr val="000000"/>
                          </a:solidFill>
                          <a:latin typeface="Calibri"/>
                        </a:rPr>
                        <a:t>Mobilenet</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a Mobilenet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[5]</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Keras(Tensorflow)</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loaded a pretrained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535680">
                <a:tc>
                  <a:txBody>
                    <a:bodyPr lIns="4680" rIns="4680" tIns="4680" bIns="0" anchor="ctr"/>
                    <a:p>
                      <a:pPr algn="ctr">
                        <a:lnSpc>
                          <a:spcPct val="100000"/>
                        </a:lnSpc>
                      </a:pPr>
                      <a:r>
                        <a:rPr b="0" lang="en-US" sz="1800" spc="-1" strike="noStrike">
                          <a:solidFill>
                            <a:srgbClr val="000000"/>
                          </a:solidFill>
                          <a:latin typeface="Calibri"/>
                        </a:rPr>
                        <a:t>VGG</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a VGG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rowSpan="2">
                  <a:txBody>
                    <a:bodyPr lIns="4680" rIns="4680" tIns="4680" bIns="0" anchor="ctr"/>
                    <a:p>
                      <a:pPr algn="ctr">
                        <a:lnSpc>
                          <a:spcPct val="100000"/>
                        </a:lnSpc>
                      </a:pPr>
                      <a:r>
                        <a:rPr b="0" lang="en-US" sz="1800" spc="-1" strike="noStrike">
                          <a:solidFill>
                            <a:srgbClr val="000000"/>
                          </a:solidFill>
                          <a:latin typeface="Calibri"/>
                        </a:rPr>
                        <a:t>[6]</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Keras(Tensorflow)</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16 or 19 layer,  loaded a pretrained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r h="535680">
                <a:tc>
                  <a:txBody>
                    <a:bodyPr lIns="4680" rIns="4680" tIns="4680" bIns="0" anchor="ctr"/>
                    <a:p>
                      <a:pPr algn="ctr">
                        <a:lnSpc>
                          <a:spcPct val="100000"/>
                        </a:lnSpc>
                      </a:pPr>
                      <a:r>
                        <a:rPr b="0" lang="en-US" sz="1800" spc="-1" strike="noStrike">
                          <a:solidFill>
                            <a:srgbClr val="000000"/>
                          </a:solidFill>
                          <a:latin typeface="Calibri"/>
                        </a:rPr>
                        <a:t>InceptionV3</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an InceptionV4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vMerge="1">
                  <a:tcPr>
                    <a:solidFill>
                      <a:srgbClr val="729fcf"/>
                    </a:solidFill>
                  </a:tcPr>
                </a:tc>
                <a:tc>
                  <a:txBody>
                    <a:bodyPr lIns="4680" rIns="4680" tIns="4680" bIns="0" anchor="ctr"/>
                    <a:p>
                      <a:pPr algn="ctr">
                        <a:lnSpc>
                          <a:spcPct val="100000"/>
                        </a:lnSpc>
                      </a:pPr>
                      <a:r>
                        <a:rPr b="0" lang="en-US" sz="1800" spc="-1" strike="noStrike">
                          <a:solidFill>
                            <a:srgbClr val="000000"/>
                          </a:solidFill>
                          <a:latin typeface="Calibri"/>
                        </a:rPr>
                        <a:t>Keras(Tensorflow)</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c>
                  <a:txBody>
                    <a:bodyPr lIns="4680" rIns="4680" tIns="4680" bIns="0" anchor="ctr"/>
                    <a:p>
                      <a:pPr algn="ctr">
                        <a:lnSpc>
                          <a:spcPct val="100000"/>
                        </a:lnSpc>
                      </a:pPr>
                      <a:r>
                        <a:rPr b="0" lang="en-US" sz="1800" spc="-1" strike="noStrike">
                          <a:solidFill>
                            <a:srgbClr val="000000"/>
                          </a:solidFill>
                          <a:latin typeface="Calibri"/>
                        </a:rPr>
                        <a:t> </a:t>
                      </a:r>
                      <a:r>
                        <a:rPr b="0" lang="en-US" sz="1800" spc="-1" strike="noStrike">
                          <a:solidFill>
                            <a:srgbClr val="000000"/>
                          </a:solidFill>
                          <a:latin typeface="Calibri"/>
                        </a:rPr>
                        <a:t>loaded a pretrained model</a:t>
                      </a:r>
                      <a:endParaRPr b="0" lang="en-US" sz="1800" spc="-1" strike="noStrike">
                        <a:latin typeface="Arial"/>
                      </a:endParaRPr>
                    </a:p>
                  </a:txBody>
                  <a:tcPr marL="4680" marR="4680">
                    <a:lnL w="12240">
                      <a:solidFill>
                        <a:srgbClr val="000000"/>
                      </a:solidFill>
                    </a:lnL>
                    <a:lnR w="12240">
                      <a:solidFill>
                        <a:srgbClr val="000000"/>
                      </a:solidFill>
                    </a:lnR>
                    <a:lnT w="12240">
                      <a:solidFill>
                        <a:srgbClr val="000000"/>
                      </a:solidFill>
                    </a:lnT>
                    <a:lnB w="12240">
                      <a:solidFill>
                        <a:srgbClr val="000000"/>
                      </a:solidFill>
                    </a:lnB>
                    <a:solidFill>
                      <a:srgbClr val="e8ebf4"/>
                    </a:solidFill>
                  </a:tcPr>
                </a:tc>
              </a:tr>
            </a:tbl>
          </a:graphicData>
        </a:graphic>
      </p:graphicFrame>
      <p:sp>
        <p:nvSpPr>
          <p:cNvPr id="113" name="CustomShape 3"/>
          <p:cNvSpPr/>
          <p:nvPr/>
        </p:nvSpPr>
        <p:spPr>
          <a:xfrm>
            <a:off x="1126800" y="4483080"/>
            <a:ext cx="9448560" cy="2284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[1] https://github.com/carlini/nn_robust_attacks/blob/master/train_models.py</a:t>
            </a:r>
            <a:endParaRPr b="0" lang="en-US" sz="1800" spc="-1" strike="noStrike">
              <a:latin typeface="Arial"/>
            </a:endParaRPr>
          </a:p>
          <a:p>
            <a:pPr>
              <a:lnSpc>
                <a:spcPct val="100000"/>
              </a:lnSpc>
            </a:pPr>
            <a:r>
              <a:rPr b="0" lang="en-US" sz="1800" spc="-1" strike="noStrike">
                <a:solidFill>
                  <a:srgbClr val="000000"/>
                </a:solidFill>
                <a:latin typeface="Calibri"/>
              </a:rPr>
              <a:t>[2] https://github.com/tensorflow/cleverhans/blob/master/cleverhans/utils_keras.py</a:t>
            </a:r>
            <a:endParaRPr b="0" lang="en-US" sz="1800" spc="-1" strike="noStrike">
              <a:latin typeface="Arial"/>
            </a:endParaRPr>
          </a:p>
          <a:p>
            <a:pPr>
              <a:lnSpc>
                <a:spcPct val="100000"/>
              </a:lnSpc>
            </a:pPr>
            <a:r>
              <a:rPr b="0" lang="en-US" sz="1800" spc="-1" strike="noStrike">
                <a:solidFill>
                  <a:srgbClr val="000000"/>
                </a:solidFill>
                <a:latin typeface="Calibri"/>
              </a:rPr>
              <a:t>[3] https://github.com/keras-team/keras/blob/master/examples/cifar10_resnet.py</a:t>
            </a:r>
            <a:endParaRPr b="0" lang="en-US" sz="1800" spc="-1" strike="noStrike">
              <a:latin typeface="Arial"/>
            </a:endParaRPr>
          </a:p>
          <a:p>
            <a:pPr>
              <a:lnSpc>
                <a:spcPct val="100000"/>
              </a:lnSpc>
            </a:pPr>
            <a:r>
              <a:rPr b="0" lang="en-US" sz="1800" spc="-1" strike="noStrike">
                <a:solidFill>
                  <a:srgbClr val="000000"/>
                </a:solidFill>
                <a:latin typeface="Calibri"/>
              </a:rPr>
              <a:t>[4] https://github.com/titu1994/DenseNet/blob/master/densenet.py</a:t>
            </a:r>
            <a:endParaRPr b="0" lang="en-US" sz="1800" spc="-1" strike="noStrike">
              <a:latin typeface="Arial"/>
            </a:endParaRPr>
          </a:p>
          <a:p>
            <a:pPr>
              <a:lnSpc>
                <a:spcPct val="100000"/>
              </a:lnSpc>
            </a:pPr>
            <a:r>
              <a:rPr b="0" lang="en-US" sz="1800" spc="-1" strike="noStrike">
                <a:solidFill>
                  <a:srgbClr val="000000"/>
                </a:solidFill>
                <a:latin typeface="Calibri"/>
              </a:rPr>
              <a:t>[5] https://github.com/titu1994/MobileNetworks/blob/master/mobilenets.py</a:t>
            </a:r>
            <a:endParaRPr b="0" lang="en-US" sz="1800" spc="-1" strike="noStrike">
              <a:latin typeface="Arial"/>
            </a:endParaRPr>
          </a:p>
          <a:p>
            <a:pPr>
              <a:lnSpc>
                <a:spcPct val="100000"/>
              </a:lnSpc>
            </a:pPr>
            <a:r>
              <a:rPr b="0" lang="en-US" sz="1800" spc="-1" strike="noStrike">
                <a:solidFill>
                  <a:srgbClr val="000000"/>
                </a:solidFill>
                <a:latin typeface="Calibri"/>
              </a:rPr>
              <a:t>[6] https://github.com/fchollet/deep-learning-models</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Attacks</a:t>
            </a:r>
            <a:endParaRPr b="0" lang="en-US" sz="4400" spc="-1" strike="noStrike">
              <a:solidFill>
                <a:srgbClr val="000000"/>
              </a:solidFill>
              <a:latin typeface="Calibri"/>
            </a:endParaRPr>
          </a:p>
        </p:txBody>
      </p:sp>
      <p:sp>
        <p:nvSpPr>
          <p:cNvPr id="115" name="TextShape 2"/>
          <p:cNvSpPr txBox="1"/>
          <p:nvPr/>
        </p:nvSpPr>
        <p:spPr>
          <a:xfrm>
            <a:off x="124200" y="4070160"/>
            <a:ext cx="6456600" cy="22885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Note: the attack input here need to be consistent with the attack_portal as the file is saved in the name of attack method, attack target model, and attack parameters.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We use the attack format as provided by Feature Squeezing(EvadeML), and we can only load </a:t>
            </a:r>
            <a:r>
              <a:rPr b="0" lang="en-US" sz="2000" spc="-1" strike="noStrike">
                <a:solidFill>
                  <a:srgbClr val="ff0000"/>
                </a:solidFill>
                <a:latin typeface="Calibri"/>
              </a:rPr>
              <a:t>one</a:t>
            </a:r>
            <a:r>
              <a:rPr b="0" lang="en-US" sz="2000" spc="-1" strike="noStrike">
                <a:solidFill>
                  <a:srgbClr val="000000"/>
                </a:solidFill>
                <a:latin typeface="Calibri"/>
              </a:rPr>
              <a:t> attack at a time.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Feel free to try the attack setting in Feature Squeezing and other attack parameters.</a:t>
            </a:r>
            <a:endParaRPr b="0" lang="en-US" sz="2000" spc="-1" strike="noStrike">
              <a:solidFill>
                <a:srgbClr val="000000"/>
              </a:solidFill>
              <a:latin typeface="Calibri"/>
            </a:endParaRPr>
          </a:p>
        </p:txBody>
      </p:sp>
      <p:sp>
        <p:nvSpPr>
          <p:cNvPr id="116" name="CustomShape 3"/>
          <p:cNvSpPr/>
          <p:nvPr/>
        </p:nvSpPr>
        <p:spPr>
          <a:xfrm>
            <a:off x="7991280" y="3682440"/>
            <a:ext cx="213660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MNIST attack Parameter setting</a:t>
            </a:r>
            <a:endParaRPr b="0" lang="en-US" sz="1800" spc="-1" strike="noStrike">
              <a:latin typeface="Arial"/>
            </a:endParaRPr>
          </a:p>
        </p:txBody>
      </p:sp>
      <p:graphicFrame>
        <p:nvGraphicFramePr>
          <p:cNvPr id="117" name="Table 4"/>
          <p:cNvGraphicFramePr/>
          <p:nvPr/>
        </p:nvGraphicFramePr>
        <p:xfrm>
          <a:off x="1346040" y="1857600"/>
          <a:ext cx="8496360" cy="1148040"/>
        </p:xfrm>
        <a:graphic>
          <a:graphicData uri="http://schemas.openxmlformats.org/drawingml/2006/table">
            <a:tbl>
              <a:tblPr/>
              <a:tblGrid>
                <a:gridCol w="4188240"/>
                <a:gridCol w="4308120"/>
              </a:tblGrid>
              <a:tr h="278280">
                <a:tc>
                  <a:txBody>
                    <a:bodyPr lIns="3600" rIns="3600" tIns="3600" bIns="0" anchor="b"/>
                    <a:p>
                      <a:pPr algn="ctr">
                        <a:lnSpc>
                          <a:spcPct val="100000"/>
                        </a:lnSpc>
                      </a:pPr>
                      <a:r>
                        <a:rPr b="0" lang="en-US" sz="1800" spc="-1" strike="noStrike">
                          <a:solidFill>
                            <a:srgbClr val="000000"/>
                          </a:solidFill>
                          <a:latin typeface="Calibri"/>
                        </a:rPr>
                        <a:t>Attacks type</a:t>
                      </a:r>
                      <a:endParaRPr b="0" lang="en-US" sz="1800" spc="-1" strike="noStrike">
                        <a:latin typeface="Arial"/>
                      </a:endParaRPr>
                    </a:p>
                  </a:txBody>
                  <a:tcPr marL="3600" marR="3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3600" rIns="3600" tIns="3600" bIns="0" anchor="b"/>
                    <a:p>
                      <a:pPr algn="ctr">
                        <a:lnSpc>
                          <a:spcPct val="100000"/>
                        </a:lnSpc>
                      </a:pPr>
                      <a:r>
                        <a:rPr b="0" lang="en-US" sz="1800" spc="-1" strike="noStrike">
                          <a:solidFill>
                            <a:srgbClr val="000000"/>
                          </a:solidFill>
                          <a:latin typeface="Calibri"/>
                        </a:rPr>
                        <a:t>Attack algorithm</a:t>
                      </a:r>
                      <a:endParaRPr b="0" lang="en-US" sz="1800" spc="-1" strike="noStrike">
                        <a:latin typeface="Arial"/>
                      </a:endParaRPr>
                    </a:p>
                  </a:txBody>
                  <a:tcPr marL="3600" marR="3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78280">
                <a:tc>
                  <a:txBody>
                    <a:bodyPr lIns="3600" rIns="3600" tIns="3600" bIns="0" anchor="b"/>
                    <a:p>
                      <a:pPr algn="ctr">
                        <a:lnSpc>
                          <a:spcPct val="100000"/>
                        </a:lnSpc>
                      </a:pPr>
                      <a:r>
                        <a:rPr b="0" lang="en-US" sz="1800" spc="-1" strike="noStrike">
                          <a:solidFill>
                            <a:srgbClr val="000000"/>
                          </a:solidFill>
                          <a:latin typeface="Calibri"/>
                        </a:rPr>
                        <a:t>untargeted</a:t>
                      </a:r>
                      <a:endParaRPr b="0" lang="en-US" sz="1800" spc="-1" strike="noStrike">
                        <a:latin typeface="Arial"/>
                      </a:endParaRPr>
                    </a:p>
                  </a:txBody>
                  <a:tcPr marL="3600" marR="3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3600" rIns="3600" tIns="3600" bIns="0" anchor="b"/>
                    <a:p>
                      <a:pPr algn="ctr">
                        <a:lnSpc>
                          <a:spcPct val="100000"/>
                        </a:lnSpc>
                      </a:pPr>
                      <a:r>
                        <a:rPr b="0" lang="en-US" sz="1800" spc="-1" strike="noStrike">
                          <a:solidFill>
                            <a:srgbClr val="000000"/>
                          </a:solidFill>
                          <a:latin typeface="Calibri"/>
                        </a:rPr>
                        <a:t>fgsm, bim, deepfool, pgd</a:t>
                      </a:r>
                      <a:endParaRPr b="0" lang="en-US" sz="1800" spc="-1" strike="noStrike">
                        <a:latin typeface="Arial"/>
                      </a:endParaRPr>
                    </a:p>
                  </a:txBody>
                  <a:tcPr marL="3600" marR="3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826920">
                <a:tc>
                  <a:txBody>
                    <a:bodyPr lIns="3600" rIns="3600" tIns="3600" bIns="0" anchor="b"/>
                    <a:p>
                      <a:pPr algn="ctr">
                        <a:lnSpc>
                          <a:spcPct val="100000"/>
                        </a:lnSpc>
                      </a:pPr>
                      <a:r>
                        <a:rPr b="0" lang="en-US" sz="1800" spc="-1" strike="noStrike">
                          <a:solidFill>
                            <a:srgbClr val="000000"/>
                          </a:solidFill>
                          <a:latin typeface="Calibri"/>
                        </a:rPr>
                        <a:t>Targeted</a:t>
                      </a:r>
                      <a:endParaRPr b="0" lang="en-US" sz="1800" spc="-1" strike="noStrike">
                        <a:latin typeface="Arial"/>
                      </a:endParaRPr>
                    </a:p>
                    <a:p>
                      <a:pPr algn="ctr">
                        <a:lnSpc>
                          <a:spcPct val="100000"/>
                        </a:lnSpc>
                      </a:pPr>
                      <a:r>
                        <a:rPr b="0" lang="en-US" sz="1800" spc="-1" strike="noStrike">
                          <a:solidFill>
                            <a:srgbClr val="000000"/>
                          </a:solidFill>
                          <a:latin typeface="Calibri"/>
                        </a:rPr>
                        <a:t>(next class, most-likely and least-likely class)</a:t>
                      </a:r>
                      <a:endParaRPr b="0" lang="en-US" sz="1800" spc="-1" strike="noStrike">
                        <a:latin typeface="Arial"/>
                      </a:endParaRPr>
                    </a:p>
                  </a:txBody>
                  <a:tcPr marL="3600" marR="3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3600" rIns="3600" tIns="3600" bIns="0" anchor="ctr"/>
                    <a:p>
                      <a:pPr algn="ctr">
                        <a:lnSpc>
                          <a:spcPct val="100000"/>
                        </a:lnSpc>
                      </a:pPr>
                      <a:r>
                        <a:rPr b="0" lang="en-US" sz="1800" spc="-1" strike="noStrike">
                          <a:solidFill>
                            <a:srgbClr val="000000"/>
                          </a:solidFill>
                          <a:latin typeface="Calibri"/>
                        </a:rPr>
                        <a:t>FGSM, BIM, CW_i, CW_2, CW_0, JSMA</a:t>
                      </a:r>
                      <a:endParaRPr b="0" lang="en-US" sz="1800" spc="-1" strike="noStrike">
                        <a:latin typeface="Arial"/>
                      </a:endParaRPr>
                    </a:p>
                  </a:txBody>
                  <a:tcPr marL="3600" marR="36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pic>
        <p:nvPicPr>
          <p:cNvPr id="118" name="Picture 7" descr=""/>
          <p:cNvPicPr/>
          <p:nvPr/>
        </p:nvPicPr>
        <p:blipFill>
          <a:blip r:embed="rId1"/>
          <a:stretch/>
        </p:blipFill>
        <p:spPr>
          <a:xfrm>
            <a:off x="6680520" y="4328640"/>
            <a:ext cx="5386680" cy="23857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Input_verifier: </a:t>
            </a:r>
            <a:endParaRPr b="0" lang="en-US" sz="4400" spc="-1" strike="noStrike">
              <a:solidFill>
                <a:srgbClr val="000000"/>
              </a:solidFill>
              <a:latin typeface="Calibri"/>
            </a:endParaRPr>
          </a:p>
        </p:txBody>
      </p:sp>
      <p:sp>
        <p:nvSpPr>
          <p:cNvPr id="120" name="TextShape 2"/>
          <p:cNvSpPr txBox="1"/>
          <p:nvPr/>
        </p:nvSpPr>
        <p:spPr>
          <a:xfrm>
            <a:off x="838080" y="1825560"/>
            <a:ext cx="575748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variety choice of input denoising method is available.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Takes input verifier one by one with a separator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provided by feature squeezing, added rotation.</a:t>
            </a:r>
            <a:endParaRPr b="0" lang="en-US" sz="2800" spc="-1" strike="noStrike">
              <a:solidFill>
                <a:srgbClr val="000000"/>
              </a:solidFill>
              <a:latin typeface="Calibri"/>
            </a:endParaRPr>
          </a:p>
        </p:txBody>
      </p:sp>
      <p:pic>
        <p:nvPicPr>
          <p:cNvPr id="121" name="Picture 5" descr=""/>
          <p:cNvPicPr/>
          <p:nvPr/>
        </p:nvPicPr>
        <p:blipFill>
          <a:blip r:embed="rId1"/>
          <a:stretch/>
        </p:blipFill>
        <p:spPr>
          <a:xfrm>
            <a:off x="6998040" y="2019600"/>
            <a:ext cx="4705920" cy="37220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XEnsemble Research</a:t>
            </a:r>
            <a:endParaRPr b="0" lang="en-US" sz="4400" spc="-1" strike="noStrike">
              <a:solidFill>
                <a:srgbClr val="000000"/>
              </a:solidFill>
              <a:latin typeface="Calibri"/>
            </a:endParaRPr>
          </a:p>
        </p:txBody>
      </p:sp>
      <p:sp>
        <p:nvSpPr>
          <p:cNvPr id="123"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pPr>
            <a:r>
              <a:rPr b="0" lang="en-US" sz="2800" spc="-1" strike="noStrike">
                <a:solidFill>
                  <a:srgbClr val="000000"/>
                </a:solidFill>
                <a:latin typeface="Calibri"/>
              </a:rPr>
              <a:t>[1] Wenqi Wei, Ling Liu, Margaret Loper, Stacey Truex, Lei Yu, Mehmet Emre Gursoy, and Yanzhao Wu. "Adversarial examples in deep learning: Characterization and divergence." arXiv preprint arXiv:1807.00051 (2018).</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[2] Ling Liu, Wenqi Wei, Ka-Ho Chow, Margaret Loper, Mehmet Emre Gursoy, Stacey Truex, and Yanzhao Wu, "Deep Neural Network Ensembles against Deception: Ensemble Diversity, Accuracy and Robustness.“ In the 16th IEEE International Conference on Mobile Ad-Hoc and Smart Systems (MASS), IEEE, 2019.</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[3] Wenqi Wei, Ling Liu, Margaret Loper, Ka Ho Chow, Emre Gursoy, Stacey Truex, Yanzhao Wu. "Cross-layer Strategic Ensemble Defense against Adversarial Examples." In International Conference on Computing, Networking and Communications(ICNC), 2020.</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[4] Wenqi Wei, Ling Liu, Margaret Loper, Mehmet Emre Gursoy, Stacey Truex, Lei Yu, and Yanzhao Wu, "Demystifying Adversarial Examples and Their Adverse Effect on Deep Learning", under the submission of IEEE Transaction on Dependable and Secure Computing.</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[5] Wenqi Wei, and Ling Liu, "Robust Deep Learning Ensemble against Deception", under the submission of IEEE Transaction on Dependable and Secure Computing.</a:t>
            </a:r>
            <a:endParaRPr b="0" lang="en-US" sz="28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4222</TotalTime>
  <Application>LibreOffice/6.0.7.3$Linux_X86_64 LibreOffice_project/00m0$Build-3</Application>
  <Words>942</Words>
  <Paragraphs>112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2020-01-14T21:01:33Z</dcterms:created>
  <dc:creator>Wenqi Wei</dc:creator>
  <dc:description/>
  <dc:language>en-US</dc:language>
  <cp:lastModifiedBy/>
  <dcterms:modified xsi:type="dcterms:W3CDTF">2020-01-20T20:14:12Z</dcterms:modified>
  <cp:revision>60</cp:revision>
  <dc:subject/>
  <dc:title>Code Package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