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8" r:id="rId4"/>
    <p:sldMasterId id="2147483705" r:id="rId5"/>
  </p:sldMasterIdLst>
  <p:notesMasterIdLst>
    <p:notesMasterId r:id="rId32"/>
  </p:notesMasterIdLst>
  <p:sldIdLst>
    <p:sldId id="256" r:id="rId6"/>
    <p:sldId id="257" r:id="rId7"/>
    <p:sldId id="279" r:id="rId8"/>
    <p:sldId id="259" r:id="rId9"/>
    <p:sldId id="260" r:id="rId10"/>
    <p:sldId id="261" r:id="rId11"/>
    <p:sldId id="281" r:id="rId12"/>
    <p:sldId id="282" r:id="rId13"/>
    <p:sldId id="262" r:id="rId14"/>
    <p:sldId id="263" r:id="rId15"/>
    <p:sldId id="264" r:id="rId16"/>
    <p:sldId id="265" r:id="rId17"/>
    <p:sldId id="266" r:id="rId18"/>
    <p:sldId id="267" r:id="rId19"/>
    <p:sldId id="268" r:id="rId20"/>
    <p:sldId id="269" r:id="rId21"/>
    <p:sldId id="270" r:id="rId22"/>
    <p:sldId id="271" r:id="rId23"/>
    <p:sldId id="280" r:id="rId24"/>
    <p:sldId id="284" r:id="rId25"/>
    <p:sldId id="274" r:id="rId26"/>
    <p:sldId id="276" r:id="rId27"/>
    <p:sldId id="283" r:id="rId28"/>
    <p:sldId id="277" r:id="rId29"/>
    <p:sldId id="278" r:id="rId30"/>
    <p:sldId id="275" r:id="rId31"/>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44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1107000" y="812520"/>
            <a:ext cx="5345280" cy="4008960"/>
          </a:xfrm>
          <a:prstGeom prst="rect">
            <a:avLst/>
          </a:prstGeom>
        </p:spPr>
        <p:txBody>
          <a:bodyPr lIns="0" tIns="0" rIns="0" bIns="0" anchor="ctr"/>
          <a:lstStyle/>
          <a:p>
            <a:pPr algn="ctr"/>
            <a:r>
              <a:rPr lang="fr-FR" sz="4400" b="0" strike="noStrike" spc="-1">
                <a:latin typeface="Arial"/>
              </a:rPr>
              <a:t>Cliquez pour déplacer la diapo</a:t>
            </a:r>
          </a:p>
        </p:txBody>
      </p:sp>
      <p:sp>
        <p:nvSpPr>
          <p:cNvPr id="124" name="PlaceHolder 2"/>
          <p:cNvSpPr>
            <a:spLocks noGrp="1"/>
          </p:cNvSpPr>
          <p:nvPr>
            <p:ph type="body"/>
          </p:nvPr>
        </p:nvSpPr>
        <p:spPr>
          <a:xfrm>
            <a:off x="756000" y="5078520"/>
            <a:ext cx="6047640" cy="4811040"/>
          </a:xfrm>
          <a:prstGeom prst="rect">
            <a:avLst/>
          </a:prstGeom>
        </p:spPr>
        <p:txBody>
          <a:bodyPr lIns="0" tIns="0" rIns="0" bIns="0"/>
          <a:lstStyle/>
          <a:p>
            <a:r>
              <a:rPr lang="fr-FR" sz="2000" b="0" strike="noStrike" spc="-1">
                <a:latin typeface="Arial"/>
              </a:rPr>
              <a:t>Cliquez pour modifier le format des notes</a:t>
            </a:r>
          </a:p>
        </p:txBody>
      </p:sp>
      <p:sp>
        <p:nvSpPr>
          <p:cNvPr id="125" name="PlaceHolder 3"/>
          <p:cNvSpPr>
            <a:spLocks noGrp="1"/>
          </p:cNvSpPr>
          <p:nvPr>
            <p:ph type="hdr"/>
          </p:nvPr>
        </p:nvSpPr>
        <p:spPr>
          <a:xfrm>
            <a:off x="0" y="0"/>
            <a:ext cx="3280680" cy="534240"/>
          </a:xfrm>
          <a:prstGeom prst="rect">
            <a:avLst/>
          </a:prstGeom>
        </p:spPr>
        <p:txBody>
          <a:bodyPr lIns="0" tIns="0" rIns="0" bIns="0"/>
          <a:lstStyle/>
          <a:p>
            <a:r>
              <a:rPr lang="fr-FR" sz="1400" b="0" strike="noStrike" spc="-1">
                <a:latin typeface="Times New Roman"/>
              </a:rPr>
              <a:t>&lt;en-tête&gt;</a:t>
            </a:r>
          </a:p>
        </p:txBody>
      </p:sp>
      <p:sp>
        <p:nvSpPr>
          <p:cNvPr id="126" name="PlaceHolder 4"/>
          <p:cNvSpPr>
            <a:spLocks noGrp="1"/>
          </p:cNvSpPr>
          <p:nvPr>
            <p:ph type="dt"/>
          </p:nvPr>
        </p:nvSpPr>
        <p:spPr>
          <a:xfrm>
            <a:off x="4278960" y="0"/>
            <a:ext cx="3280680" cy="534240"/>
          </a:xfrm>
          <a:prstGeom prst="rect">
            <a:avLst/>
          </a:prstGeom>
        </p:spPr>
        <p:txBody>
          <a:bodyPr lIns="0" tIns="0" rIns="0" bIns="0"/>
          <a:lstStyle/>
          <a:p>
            <a:pPr algn="r"/>
            <a:r>
              <a:rPr lang="fr-FR" sz="1400" b="0" strike="noStrike" spc="-1">
                <a:latin typeface="Times New Roman"/>
              </a:rPr>
              <a:t>&lt;date/heure&gt;</a:t>
            </a:r>
          </a:p>
        </p:txBody>
      </p:sp>
      <p:sp>
        <p:nvSpPr>
          <p:cNvPr id="127" name="PlaceHolder 5"/>
          <p:cNvSpPr>
            <a:spLocks noGrp="1"/>
          </p:cNvSpPr>
          <p:nvPr>
            <p:ph type="ftr"/>
          </p:nvPr>
        </p:nvSpPr>
        <p:spPr>
          <a:xfrm>
            <a:off x="0" y="10157400"/>
            <a:ext cx="3280680" cy="534240"/>
          </a:xfrm>
          <a:prstGeom prst="rect">
            <a:avLst/>
          </a:prstGeom>
        </p:spPr>
        <p:txBody>
          <a:bodyPr lIns="0" tIns="0" rIns="0" bIns="0" anchor="b"/>
          <a:lstStyle/>
          <a:p>
            <a:r>
              <a:rPr lang="fr-FR" sz="1400" b="0" strike="noStrike" spc="-1">
                <a:latin typeface="Times New Roman"/>
              </a:rPr>
              <a:t>&lt;pied de page&gt;</a:t>
            </a:r>
          </a:p>
        </p:txBody>
      </p:sp>
      <p:sp>
        <p:nvSpPr>
          <p:cNvPr id="128" name="PlaceHolder 6"/>
          <p:cNvSpPr>
            <a:spLocks noGrp="1"/>
          </p:cNvSpPr>
          <p:nvPr>
            <p:ph type="sldNum"/>
          </p:nvPr>
        </p:nvSpPr>
        <p:spPr>
          <a:xfrm>
            <a:off x="4278960" y="10157400"/>
            <a:ext cx="3280680" cy="534240"/>
          </a:xfrm>
          <a:prstGeom prst="rect">
            <a:avLst/>
          </a:prstGeom>
        </p:spPr>
        <p:txBody>
          <a:bodyPr lIns="0" tIns="0" rIns="0" bIns="0" anchor="b"/>
          <a:lstStyle/>
          <a:p>
            <a:pPr algn="r"/>
            <a:fld id="{B1B945E4-E38B-47D8-999F-BD90EEFDBEB3}" type="slidenum">
              <a:rPr lang="fr-FR" sz="1400" b="0" strike="noStrike" spc="-1">
                <a:latin typeface="Times New Roman"/>
              </a:rPr>
              <a:t>‹N°›</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PlaceHolder 1"/>
          <p:cNvSpPr>
            <a:spLocks noGrp="1" noRot="1" noChangeAspect="1"/>
          </p:cNvSpPr>
          <p:nvPr>
            <p:ph type="sldImg"/>
          </p:nvPr>
        </p:nvSpPr>
        <p:spPr>
          <a:xfrm>
            <a:off x="1371600" y="764280"/>
            <a:ext cx="5028480" cy="3771360"/>
          </a:xfrm>
          <a:prstGeom prst="rect">
            <a:avLst/>
          </a:prstGeom>
        </p:spPr>
      </p:sp>
      <p:sp>
        <p:nvSpPr>
          <p:cNvPr id="327" name="PlaceHolder 2"/>
          <p:cNvSpPr>
            <a:spLocks noGrp="1"/>
          </p:cNvSpPr>
          <p:nvPr>
            <p:ph type="body"/>
          </p:nvPr>
        </p:nvSpPr>
        <p:spPr>
          <a:xfrm>
            <a:off x="777240" y="4777560"/>
            <a:ext cx="6217560" cy="4966200"/>
          </a:xfrm>
          <a:prstGeom prst="rect">
            <a:avLst/>
          </a:prstGeom>
        </p:spPr>
        <p:txBody>
          <a:bodyPr lIns="0" tIns="0" rIns="0" bIns="0"/>
          <a:lstStyle/>
          <a:p>
            <a:r>
              <a:rPr lang="fr-FR" sz="1600" b="0" strike="noStrike" spc="-1">
                <a:latin typeface="Arial"/>
              </a:rPr>
              <a:t>Fig 2. Example of irrigated rice breeding pipeline that incorporates genomic selection. Parents are selected and crossed to create an F1 population.  ~ 20,000 F1 lines are fixed over 7–8 generations with selection of families for heritable traits with *25% of the pedigree lines eventually selected for entry into the observational yield trial (OYT). GEBVs can be used at two or more generations during fixation as resources permit to perform selection. Here we propose using GEBVs at the F3 and F6 generations. GEBVs are also used to select the fixed lines from the F8 to advance to the OYT. The top lines advanced to the OYT based on GEBV are cycled back into the crossing block in order to continue to improve the population. From the OYT, the best performing lines based on phenotype are advanced to the replicated yield trials (RYT), and the best performing lines from the RYT are advanced to the multienvironment trials (MET). Lines from the MET are then selected based on GEBV as parents for the next generation of recurrent selection. Models are buil at each stage in which GEBVs are used for selection based on a subset of the lines in the population (~300 individuals representing different families) that are both genotyped and phenotyped to form the training set. The rest of the individuals in the population are genotyped only in order to calculate GEBVs.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6488" y="812800"/>
            <a:ext cx="5345112" cy="4008438"/>
          </a:xfrm>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8A7BBA-217B-4B2A-8412-DD30A019D89C}"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9519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PlaceHolder 1"/>
          <p:cNvSpPr>
            <a:spLocks noGrp="1" noRot="1" noChangeAspect="1"/>
          </p:cNvSpPr>
          <p:nvPr>
            <p:ph type="sldImg"/>
          </p:nvPr>
        </p:nvSpPr>
        <p:spPr>
          <a:xfrm>
            <a:off x="1371600" y="764280"/>
            <a:ext cx="5028480" cy="3771360"/>
          </a:xfrm>
          <a:prstGeom prst="rect">
            <a:avLst/>
          </a:prstGeom>
        </p:spPr>
      </p:sp>
      <p:sp>
        <p:nvSpPr>
          <p:cNvPr id="331" name="PlaceHolder 2"/>
          <p:cNvSpPr>
            <a:spLocks noGrp="1"/>
          </p:cNvSpPr>
          <p:nvPr>
            <p:ph type="body"/>
          </p:nvPr>
        </p:nvSpPr>
        <p:spPr>
          <a:xfrm>
            <a:off x="777240" y="4777560"/>
            <a:ext cx="6217560" cy="5195160"/>
          </a:xfrm>
          <a:prstGeom prst="rect">
            <a:avLst/>
          </a:prstGeom>
        </p:spPr>
        <p:txBody>
          <a:bodyPr lIns="0" tIns="0" rIns="0" bIns="0"/>
          <a:lstStyle/>
          <a:p>
            <a:r>
              <a:rPr lang="fr-FR" sz="1400" b="0" strike="noStrike" spc="-1">
                <a:latin typeface="Arial"/>
              </a:rPr>
              <a:t>Figure 6 Diagram of proposed two-stream GS breeding program. Stream 1 (yellow boxes) consists of pre-breeding, in which favorable alleles from exotic</a:t>
            </a:r>
          </a:p>
          <a:p>
            <a:r>
              <a:rPr lang="fr-FR" sz="1400" b="0" strike="noStrike" spc="-1">
                <a:latin typeface="Arial"/>
              </a:rPr>
              <a:t>germplasm are introduced into adapted germplasm. Exotic parents are crossed with elite germplasm to develop Breeding Population 1. Selection of</a:t>
            </a:r>
          </a:p>
          <a:p>
            <a:r>
              <a:rPr lang="fr-FR" sz="1400" b="0" strike="noStrike" spc="-1">
                <a:latin typeface="Arial"/>
              </a:rPr>
              <a:t>individuals from Breeding Population 1 is performed using a combination of GS + de novo GWAS models (GS+), in which the exotic QTL are fit as fixed</a:t>
            </a:r>
          </a:p>
          <a:p>
            <a:r>
              <a:rPr lang="fr-FR" sz="1400" b="0" strike="noStrike" spc="-1">
                <a:latin typeface="Arial"/>
              </a:rPr>
              <a:t>effects, and phenotype. The training population GS would be a subset of breeding population 1, that is, a fraction of breeding population 1 would be</a:t>
            </a:r>
          </a:p>
          <a:p>
            <a:r>
              <a:rPr lang="fr-FR" sz="1400" b="0" strike="noStrike" spc="-1">
                <a:latin typeface="Arial"/>
              </a:rPr>
              <a:t>both genotyped and phenotyped, while the rest of breeding population 1 would be genotyped only. Adapted materials from Breeding Population 1 are</a:t>
            </a:r>
          </a:p>
          <a:p>
            <a:r>
              <a:rPr lang="fr-FR" sz="1400" b="0" strike="noStrike" spc="-1">
                <a:latin typeface="Arial"/>
              </a:rPr>
              <a:t>crossed into Breeding Population 2 (Stream 2, blue boxes) where they are further refined using GS + de novo GWAS models, where the fixed effects</a:t>
            </a:r>
          </a:p>
          <a:p>
            <a:r>
              <a:rPr lang="fr-FR" sz="1400" b="0" strike="noStrike" spc="-1">
                <a:latin typeface="Arial"/>
              </a:rPr>
              <a:t>would include valuable QTL identified based on GWAS performed in Breeding Population 2, the exotic QTL from Stream 1, or any other large effect QTL a</a:t>
            </a:r>
          </a:p>
          <a:p>
            <a:r>
              <a:rPr lang="fr-FR" sz="1400" b="0" strike="noStrike" spc="-1">
                <a:latin typeface="Arial"/>
              </a:rPr>
              <a:t>breeder might normally target for trait improvement. Output from Stream 2 can be advanced toward variety release or fed back into Stream 1 to serve as</a:t>
            </a:r>
          </a:p>
          <a:p>
            <a:r>
              <a:rPr lang="fr-FR" sz="1400" b="0" strike="noStrike" spc="-1">
                <a:latin typeface="Arial"/>
              </a:rPr>
              <a:t>parents for further crossing and population development.</a:t>
            </a:r>
          </a:p>
          <a:p>
            <a:endParaRPr lang="fr-FR" sz="1400" b="0" strike="noStrike" spc="-1">
              <a:latin typeface="Arial"/>
            </a:endParaRPr>
          </a:p>
          <a:p>
            <a:r>
              <a:rPr lang="fr-FR" sz="1400" b="0" strike="noStrike" spc="-1">
                <a:latin typeface="Arial"/>
              </a:rPr>
              <a:t>Here, we describe a new GS model that combines RR-BLUP with markers fit as fixed effects selected from the results</a:t>
            </a:r>
          </a:p>
          <a:p>
            <a:r>
              <a:rPr lang="fr-FR" sz="1400" b="0" strike="noStrike" spc="-1">
                <a:latin typeface="Arial"/>
              </a:rPr>
              <a:t>of a genome-wide-association study (GWAS) on the RR-BLUP training data. We term this model GS + de novo GWAS. </a:t>
            </a:r>
          </a:p>
          <a:p>
            <a:endParaRPr lang="fr-FR" sz="1400" b="0" strike="noStrike" spc="-1">
              <a:latin typeface="Arial"/>
            </a:endParaRPr>
          </a:p>
          <a:p>
            <a:endParaRPr lang="fr-FR" sz="14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2D2D1B1-41BB-41F9-B48B-3B7623D37395}" type="slidenum">
              <a:rPr kumimoji="0"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Slide Image Placeholder 1"/>
          <p:cNvSpPr>
            <a:spLocks noGrp="1" noRot="1" noChangeAspect="1" noResize="1"/>
          </p:cNvSpPr>
          <p:nvPr>
            <p:ph type="sldImg"/>
          </p:nvPr>
        </p:nvSpPr>
        <p:spPr>
          <a:xfrm>
            <a:off x="1106488" y="812800"/>
            <a:ext cx="5345112" cy="4008438"/>
          </a:xfrm>
          <a:solidFill>
            <a:srgbClr val="99CCFF"/>
          </a:solidFill>
          <a:ln w="25400">
            <a:solidFill>
              <a:srgbClr val="000000"/>
            </a:solidFill>
            <a:prstDash val="solid"/>
          </a:ln>
        </p:spPr>
      </p:sp>
      <p:sp>
        <p:nvSpPr>
          <p:cNvPr id="3" name="Notes Placeholder 2"/>
          <p:cNvSpPr txBox="1">
            <a:spLocks noGrp="1"/>
          </p:cNvSpPr>
          <p:nvPr>
            <p:ph type="body" sz="quarter" idx="1"/>
          </p:nvPr>
        </p:nvSpPr>
        <p:spPr/>
        <p:txBody>
          <a:bodyPr/>
          <a:lstStyle/>
          <a:p>
            <a:endParaRPr lang="en-US" sz="2810" dirty="0"/>
          </a:p>
        </p:txBody>
      </p:sp>
    </p:spTree>
    <p:extLst>
      <p:ext uri="{BB962C8B-B14F-4D97-AF65-F5344CB8AC3E}">
        <p14:creationId xmlns:p14="http://schemas.microsoft.com/office/powerpoint/2010/main" val="4122994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normAutofit/>
          </a:bodyPr>
          <a:lstStyle/>
          <a:p>
            <a:endParaRPr lang="fr-FR" sz="3200" b="0" strike="noStrike" spc="-1">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normAutofit/>
          </a:bodyPr>
          <a:lstStyle/>
          <a:p>
            <a:endParaRPr lang="fr-FR" sz="3200" b="0" strike="noStrike" spc="-1">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normAutofit/>
          </a:bodyPr>
          <a:lstStyle/>
          <a:p>
            <a:endParaRPr lang="fr-FR" sz="3200" b="0" strike="noStrike" spc="-1">
              <a:latin typeface="Arial"/>
            </a:endParaRPr>
          </a:p>
        </p:txBody>
      </p:sp>
      <p:sp>
        <p:nvSpPr>
          <p:cNvPr id="32" name="PlaceHolder 4"/>
          <p:cNvSpPr>
            <a:spLocks noGrp="1"/>
          </p:cNvSpPr>
          <p:nvPr>
            <p:ph type="body"/>
          </p:nvPr>
        </p:nvSpPr>
        <p:spPr>
          <a:xfrm>
            <a:off x="504000" y="4059360"/>
            <a:ext cx="4426920" cy="2091240"/>
          </a:xfrm>
          <a:prstGeom prst="rect">
            <a:avLst/>
          </a:prstGeom>
        </p:spPr>
        <p:txBody>
          <a:bodyPr lIns="0" tIns="0" rIns="0" bIns="0">
            <a:normAutofit/>
          </a:bodyPr>
          <a:lstStyle/>
          <a:p>
            <a:endParaRPr lang="fr-FR" sz="3200" b="0" strike="noStrike" spc="-1">
              <a:latin typeface="Arial"/>
            </a:endParaRPr>
          </a:p>
        </p:txBody>
      </p:sp>
      <p:sp>
        <p:nvSpPr>
          <p:cNvPr id="33" name="PlaceHolder 5"/>
          <p:cNvSpPr>
            <a:spLocks noGrp="1"/>
          </p:cNvSpPr>
          <p:nvPr>
            <p:ph type="body"/>
          </p:nvPr>
        </p:nvSpPr>
        <p:spPr>
          <a:xfrm>
            <a:off x="5152680" y="4059360"/>
            <a:ext cx="4426920" cy="20912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normAutofit/>
          </a:bodyPr>
          <a:lstStyle/>
          <a:p>
            <a:endParaRPr lang="fr-FR" sz="3200" b="0" strike="noStrike" spc="-1">
              <a:latin typeface="Arial"/>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normAutofit/>
          </a:bodyPr>
          <a:lstStyle/>
          <a:p>
            <a:endParaRPr lang="fr-FR" sz="3200" b="0" strike="noStrike" spc="-1">
              <a:latin typeface="Arial"/>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normAutofit/>
          </a:bodyPr>
          <a:lstStyle/>
          <a:p>
            <a:endParaRPr lang="fr-FR" sz="3200" b="0" strike="noStrike" spc="-1">
              <a:latin typeface="Arial"/>
            </a:endParaRPr>
          </a:p>
        </p:txBody>
      </p:sp>
      <p:sp>
        <p:nvSpPr>
          <p:cNvPr id="38" name="PlaceHolder 5"/>
          <p:cNvSpPr>
            <a:spLocks noGrp="1"/>
          </p:cNvSpPr>
          <p:nvPr>
            <p:ph type="body"/>
          </p:nvPr>
        </p:nvSpPr>
        <p:spPr>
          <a:xfrm>
            <a:off x="504000" y="4059360"/>
            <a:ext cx="2920680" cy="2091240"/>
          </a:xfrm>
          <a:prstGeom prst="rect">
            <a:avLst/>
          </a:prstGeom>
        </p:spPr>
        <p:txBody>
          <a:bodyPr lIns="0" tIns="0" rIns="0" bIns="0">
            <a:normAutofit/>
          </a:bodyPr>
          <a:lstStyle/>
          <a:p>
            <a:endParaRPr lang="fr-FR" sz="3200" b="0" strike="noStrike" spc="-1">
              <a:latin typeface="Arial"/>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normAutofit/>
          </a:bodyPr>
          <a:lstStyle/>
          <a:p>
            <a:endParaRPr lang="fr-FR" sz="3200" b="0" strike="noStrike" spc="-1">
              <a:latin typeface="Arial"/>
            </a:endParaRPr>
          </a:p>
        </p:txBody>
      </p:sp>
      <p:sp>
        <p:nvSpPr>
          <p:cNvPr id="40" name="PlaceHolder 7"/>
          <p:cNvSpPr>
            <a:spLocks noGrp="1"/>
          </p:cNvSpPr>
          <p:nvPr>
            <p:ph type="body"/>
          </p:nvPr>
        </p:nvSpPr>
        <p:spPr>
          <a:xfrm>
            <a:off x="6638040" y="4059360"/>
            <a:ext cx="2920680" cy="20912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44"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46" name="PlaceHolder 2"/>
          <p:cNvSpPr>
            <a:spLocks noGrp="1"/>
          </p:cNvSpPr>
          <p:nvPr>
            <p:ph type="body"/>
          </p:nvPr>
        </p:nvSpPr>
        <p:spPr>
          <a:xfrm>
            <a:off x="504000" y="1769040"/>
            <a:ext cx="9071640" cy="43844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48" name="PlaceHolder 2"/>
          <p:cNvSpPr>
            <a:spLocks noGrp="1"/>
          </p:cNvSpPr>
          <p:nvPr>
            <p:ph type="body"/>
          </p:nvPr>
        </p:nvSpPr>
        <p:spPr>
          <a:xfrm>
            <a:off x="504000" y="1769040"/>
            <a:ext cx="4426920" cy="4384440"/>
          </a:xfrm>
          <a:prstGeom prst="rect">
            <a:avLst/>
          </a:prstGeom>
        </p:spPr>
        <p:txBody>
          <a:bodyPr lIns="0" tIns="0" rIns="0" bIns="0">
            <a:normAutofit/>
          </a:bodyPr>
          <a:lstStyle/>
          <a:p>
            <a:endParaRPr lang="fr-FR" sz="3200" b="0" strike="noStrike" spc="-1">
              <a:latin typeface="Arial"/>
            </a:endParaRPr>
          </a:p>
        </p:txBody>
      </p:sp>
      <p:sp>
        <p:nvSpPr>
          <p:cNvPr id="49" name="PlaceHolder 3"/>
          <p:cNvSpPr>
            <a:spLocks noGrp="1"/>
          </p:cNvSpPr>
          <p:nvPr>
            <p:ph type="body"/>
          </p:nvPr>
        </p:nvSpPr>
        <p:spPr>
          <a:xfrm>
            <a:off x="5152680" y="1769040"/>
            <a:ext cx="4426920" cy="43844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53" name="PlaceHolder 2"/>
          <p:cNvSpPr>
            <a:spLocks noGrp="1"/>
          </p:cNvSpPr>
          <p:nvPr>
            <p:ph type="body"/>
          </p:nvPr>
        </p:nvSpPr>
        <p:spPr>
          <a:xfrm>
            <a:off x="504000" y="1769040"/>
            <a:ext cx="4426920" cy="2091240"/>
          </a:xfrm>
          <a:prstGeom prst="rect">
            <a:avLst/>
          </a:prstGeom>
        </p:spPr>
        <p:txBody>
          <a:bodyPr lIns="0" tIns="0" rIns="0" bIns="0">
            <a:normAutofit/>
          </a:bodyPr>
          <a:lstStyle/>
          <a:p>
            <a:endParaRPr lang="fr-FR" sz="3200" b="0" strike="noStrike" spc="-1">
              <a:latin typeface="Arial"/>
            </a:endParaRPr>
          </a:p>
        </p:txBody>
      </p:sp>
      <p:sp>
        <p:nvSpPr>
          <p:cNvPr id="54" name="PlaceHolder 3"/>
          <p:cNvSpPr>
            <a:spLocks noGrp="1"/>
          </p:cNvSpPr>
          <p:nvPr>
            <p:ph type="body"/>
          </p:nvPr>
        </p:nvSpPr>
        <p:spPr>
          <a:xfrm>
            <a:off x="5152680" y="1769040"/>
            <a:ext cx="4426920" cy="4384440"/>
          </a:xfrm>
          <a:prstGeom prst="rect">
            <a:avLst/>
          </a:prstGeom>
        </p:spPr>
        <p:txBody>
          <a:bodyPr lIns="0" tIns="0" rIns="0" bIns="0">
            <a:normAutofit/>
          </a:bodyPr>
          <a:lstStyle/>
          <a:p>
            <a:endParaRPr lang="fr-FR" sz="3200" b="0" strike="noStrike" spc="-1">
              <a:latin typeface="Arial"/>
            </a:endParaRPr>
          </a:p>
        </p:txBody>
      </p:sp>
      <p:sp>
        <p:nvSpPr>
          <p:cNvPr id="55" name="PlaceHolder 4"/>
          <p:cNvSpPr>
            <a:spLocks noGrp="1"/>
          </p:cNvSpPr>
          <p:nvPr>
            <p:ph type="body"/>
          </p:nvPr>
        </p:nvSpPr>
        <p:spPr>
          <a:xfrm>
            <a:off x="504000" y="4059360"/>
            <a:ext cx="4426920" cy="20912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57" name="PlaceHolder 2"/>
          <p:cNvSpPr>
            <a:spLocks noGrp="1"/>
          </p:cNvSpPr>
          <p:nvPr>
            <p:ph type="body"/>
          </p:nvPr>
        </p:nvSpPr>
        <p:spPr>
          <a:xfrm>
            <a:off x="504000" y="1769040"/>
            <a:ext cx="4426920" cy="4384440"/>
          </a:xfrm>
          <a:prstGeom prst="rect">
            <a:avLst/>
          </a:prstGeom>
        </p:spPr>
        <p:txBody>
          <a:bodyPr lIns="0" tIns="0" rIns="0" bIns="0">
            <a:normAutofit/>
          </a:bodyPr>
          <a:lstStyle/>
          <a:p>
            <a:endParaRPr lang="fr-FR" sz="3200" b="0" strike="noStrike" spc="-1">
              <a:latin typeface="Arial"/>
            </a:endParaRPr>
          </a:p>
        </p:txBody>
      </p:sp>
      <p:sp>
        <p:nvSpPr>
          <p:cNvPr id="58" name="PlaceHolder 3"/>
          <p:cNvSpPr>
            <a:spLocks noGrp="1"/>
          </p:cNvSpPr>
          <p:nvPr>
            <p:ph type="body"/>
          </p:nvPr>
        </p:nvSpPr>
        <p:spPr>
          <a:xfrm>
            <a:off x="5152680" y="1769040"/>
            <a:ext cx="4426920" cy="2091240"/>
          </a:xfrm>
          <a:prstGeom prst="rect">
            <a:avLst/>
          </a:prstGeom>
        </p:spPr>
        <p:txBody>
          <a:bodyPr lIns="0" tIns="0" rIns="0" bIns="0">
            <a:normAutofit/>
          </a:bodyPr>
          <a:lstStyle/>
          <a:p>
            <a:endParaRPr lang="fr-FR" sz="3200" b="0" strike="noStrike" spc="-1">
              <a:latin typeface="Arial"/>
            </a:endParaRPr>
          </a:p>
        </p:txBody>
      </p:sp>
      <p:sp>
        <p:nvSpPr>
          <p:cNvPr id="59" name="PlaceHolder 4"/>
          <p:cNvSpPr>
            <a:spLocks noGrp="1"/>
          </p:cNvSpPr>
          <p:nvPr>
            <p:ph type="body"/>
          </p:nvPr>
        </p:nvSpPr>
        <p:spPr>
          <a:xfrm>
            <a:off x="5152680" y="4059360"/>
            <a:ext cx="4426920" cy="20912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61" name="PlaceHolder 2"/>
          <p:cNvSpPr>
            <a:spLocks noGrp="1"/>
          </p:cNvSpPr>
          <p:nvPr>
            <p:ph type="body"/>
          </p:nvPr>
        </p:nvSpPr>
        <p:spPr>
          <a:xfrm>
            <a:off x="504000" y="1769040"/>
            <a:ext cx="4426920" cy="2091240"/>
          </a:xfrm>
          <a:prstGeom prst="rect">
            <a:avLst/>
          </a:prstGeom>
        </p:spPr>
        <p:txBody>
          <a:bodyPr lIns="0" tIns="0" rIns="0" bIns="0">
            <a:normAutofit/>
          </a:bodyPr>
          <a:lstStyle/>
          <a:p>
            <a:endParaRPr lang="fr-FR" sz="3200" b="0" strike="noStrike" spc="-1">
              <a:latin typeface="Arial"/>
            </a:endParaRPr>
          </a:p>
        </p:txBody>
      </p:sp>
      <p:sp>
        <p:nvSpPr>
          <p:cNvPr id="62" name="PlaceHolder 3"/>
          <p:cNvSpPr>
            <a:spLocks noGrp="1"/>
          </p:cNvSpPr>
          <p:nvPr>
            <p:ph type="body"/>
          </p:nvPr>
        </p:nvSpPr>
        <p:spPr>
          <a:xfrm>
            <a:off x="5152680" y="1769040"/>
            <a:ext cx="4426920" cy="2091240"/>
          </a:xfrm>
          <a:prstGeom prst="rect">
            <a:avLst/>
          </a:prstGeom>
        </p:spPr>
        <p:txBody>
          <a:bodyPr lIns="0" tIns="0" rIns="0" bIns="0">
            <a:normAutofit/>
          </a:bodyPr>
          <a:lstStyle/>
          <a:p>
            <a:endParaRPr lang="fr-FR" sz="3200" b="0" strike="noStrike" spc="-1">
              <a:latin typeface="Arial"/>
            </a:endParaRPr>
          </a:p>
        </p:txBody>
      </p:sp>
      <p:sp>
        <p:nvSpPr>
          <p:cNvPr id="63" name="PlaceHolder 4"/>
          <p:cNvSpPr>
            <a:spLocks noGrp="1"/>
          </p:cNvSpPr>
          <p:nvPr>
            <p:ph type="body"/>
          </p:nvPr>
        </p:nvSpPr>
        <p:spPr>
          <a:xfrm>
            <a:off x="504000" y="4059360"/>
            <a:ext cx="9071640" cy="20912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65" name="PlaceHolder 2"/>
          <p:cNvSpPr>
            <a:spLocks noGrp="1"/>
          </p:cNvSpPr>
          <p:nvPr>
            <p:ph type="body"/>
          </p:nvPr>
        </p:nvSpPr>
        <p:spPr>
          <a:xfrm>
            <a:off x="504000" y="1769040"/>
            <a:ext cx="9071640" cy="2091240"/>
          </a:xfrm>
          <a:prstGeom prst="rect">
            <a:avLst/>
          </a:prstGeom>
        </p:spPr>
        <p:txBody>
          <a:bodyPr lIns="0" tIns="0" rIns="0" bIns="0">
            <a:normAutofit/>
          </a:bodyPr>
          <a:lstStyle/>
          <a:p>
            <a:endParaRPr lang="fr-FR" sz="3200" b="0" strike="noStrike" spc="-1">
              <a:latin typeface="Arial"/>
            </a:endParaRPr>
          </a:p>
        </p:txBody>
      </p:sp>
      <p:sp>
        <p:nvSpPr>
          <p:cNvPr id="66" name="PlaceHolder 3"/>
          <p:cNvSpPr>
            <a:spLocks noGrp="1"/>
          </p:cNvSpPr>
          <p:nvPr>
            <p:ph type="body"/>
          </p:nvPr>
        </p:nvSpPr>
        <p:spPr>
          <a:xfrm>
            <a:off x="504000" y="4059360"/>
            <a:ext cx="9071640" cy="20912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68" name="PlaceHolder 2"/>
          <p:cNvSpPr>
            <a:spLocks noGrp="1"/>
          </p:cNvSpPr>
          <p:nvPr>
            <p:ph type="body"/>
          </p:nvPr>
        </p:nvSpPr>
        <p:spPr>
          <a:xfrm>
            <a:off x="504000" y="1769040"/>
            <a:ext cx="4426920" cy="2091240"/>
          </a:xfrm>
          <a:prstGeom prst="rect">
            <a:avLst/>
          </a:prstGeom>
        </p:spPr>
        <p:txBody>
          <a:bodyPr lIns="0" tIns="0" rIns="0" bIns="0">
            <a:normAutofit/>
          </a:bodyPr>
          <a:lstStyle/>
          <a:p>
            <a:endParaRPr lang="fr-FR" sz="3200" b="0" strike="noStrike" spc="-1">
              <a:latin typeface="Arial"/>
            </a:endParaRPr>
          </a:p>
        </p:txBody>
      </p:sp>
      <p:sp>
        <p:nvSpPr>
          <p:cNvPr id="69" name="PlaceHolder 3"/>
          <p:cNvSpPr>
            <a:spLocks noGrp="1"/>
          </p:cNvSpPr>
          <p:nvPr>
            <p:ph type="body"/>
          </p:nvPr>
        </p:nvSpPr>
        <p:spPr>
          <a:xfrm>
            <a:off x="5152680" y="1769040"/>
            <a:ext cx="4426920" cy="2091240"/>
          </a:xfrm>
          <a:prstGeom prst="rect">
            <a:avLst/>
          </a:prstGeom>
        </p:spPr>
        <p:txBody>
          <a:bodyPr lIns="0" tIns="0" rIns="0" bIns="0">
            <a:normAutofit/>
          </a:bodyPr>
          <a:lstStyle/>
          <a:p>
            <a:endParaRPr lang="fr-FR" sz="3200" b="0" strike="noStrike" spc="-1">
              <a:latin typeface="Arial"/>
            </a:endParaRPr>
          </a:p>
        </p:txBody>
      </p:sp>
      <p:sp>
        <p:nvSpPr>
          <p:cNvPr id="70" name="PlaceHolder 4"/>
          <p:cNvSpPr>
            <a:spLocks noGrp="1"/>
          </p:cNvSpPr>
          <p:nvPr>
            <p:ph type="body"/>
          </p:nvPr>
        </p:nvSpPr>
        <p:spPr>
          <a:xfrm>
            <a:off x="504000" y="4059360"/>
            <a:ext cx="4426920" cy="2091240"/>
          </a:xfrm>
          <a:prstGeom prst="rect">
            <a:avLst/>
          </a:prstGeom>
        </p:spPr>
        <p:txBody>
          <a:bodyPr lIns="0" tIns="0" rIns="0" bIns="0">
            <a:normAutofit/>
          </a:bodyPr>
          <a:lstStyle/>
          <a:p>
            <a:endParaRPr lang="fr-FR" sz="3200" b="0" strike="noStrike" spc="-1">
              <a:latin typeface="Arial"/>
            </a:endParaRPr>
          </a:p>
        </p:txBody>
      </p:sp>
      <p:sp>
        <p:nvSpPr>
          <p:cNvPr id="71" name="PlaceHolder 5"/>
          <p:cNvSpPr>
            <a:spLocks noGrp="1"/>
          </p:cNvSpPr>
          <p:nvPr>
            <p:ph type="body"/>
          </p:nvPr>
        </p:nvSpPr>
        <p:spPr>
          <a:xfrm>
            <a:off x="5152680" y="4059360"/>
            <a:ext cx="4426920" cy="20912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73" name="PlaceHolder 2"/>
          <p:cNvSpPr>
            <a:spLocks noGrp="1"/>
          </p:cNvSpPr>
          <p:nvPr>
            <p:ph type="body"/>
          </p:nvPr>
        </p:nvSpPr>
        <p:spPr>
          <a:xfrm>
            <a:off x="504000" y="1769040"/>
            <a:ext cx="2920680" cy="2091240"/>
          </a:xfrm>
          <a:prstGeom prst="rect">
            <a:avLst/>
          </a:prstGeom>
        </p:spPr>
        <p:txBody>
          <a:bodyPr lIns="0" tIns="0" rIns="0" bIns="0">
            <a:normAutofit/>
          </a:bodyPr>
          <a:lstStyle/>
          <a:p>
            <a:endParaRPr lang="fr-FR" sz="3200" b="0" strike="noStrike" spc="-1">
              <a:latin typeface="Arial"/>
            </a:endParaRPr>
          </a:p>
        </p:txBody>
      </p:sp>
      <p:sp>
        <p:nvSpPr>
          <p:cNvPr id="74" name="PlaceHolder 3"/>
          <p:cNvSpPr>
            <a:spLocks noGrp="1"/>
          </p:cNvSpPr>
          <p:nvPr>
            <p:ph type="body"/>
          </p:nvPr>
        </p:nvSpPr>
        <p:spPr>
          <a:xfrm>
            <a:off x="3571200" y="1769040"/>
            <a:ext cx="2920680" cy="2091240"/>
          </a:xfrm>
          <a:prstGeom prst="rect">
            <a:avLst/>
          </a:prstGeom>
        </p:spPr>
        <p:txBody>
          <a:bodyPr lIns="0" tIns="0" rIns="0" bIns="0">
            <a:normAutofit/>
          </a:bodyPr>
          <a:lstStyle/>
          <a:p>
            <a:endParaRPr lang="fr-FR" sz="3200" b="0" strike="noStrike" spc="-1">
              <a:latin typeface="Arial"/>
            </a:endParaRPr>
          </a:p>
        </p:txBody>
      </p:sp>
      <p:sp>
        <p:nvSpPr>
          <p:cNvPr id="75" name="PlaceHolder 4"/>
          <p:cNvSpPr>
            <a:spLocks noGrp="1"/>
          </p:cNvSpPr>
          <p:nvPr>
            <p:ph type="body"/>
          </p:nvPr>
        </p:nvSpPr>
        <p:spPr>
          <a:xfrm>
            <a:off x="6638040" y="1769040"/>
            <a:ext cx="2920680" cy="2091240"/>
          </a:xfrm>
          <a:prstGeom prst="rect">
            <a:avLst/>
          </a:prstGeom>
        </p:spPr>
        <p:txBody>
          <a:bodyPr lIns="0" tIns="0" rIns="0" bIns="0">
            <a:normAutofit/>
          </a:bodyPr>
          <a:lstStyle/>
          <a:p>
            <a:endParaRPr lang="fr-FR" sz="3200" b="0" strike="noStrike" spc="-1">
              <a:latin typeface="Arial"/>
            </a:endParaRPr>
          </a:p>
        </p:txBody>
      </p:sp>
      <p:sp>
        <p:nvSpPr>
          <p:cNvPr id="76" name="PlaceHolder 5"/>
          <p:cNvSpPr>
            <a:spLocks noGrp="1"/>
          </p:cNvSpPr>
          <p:nvPr>
            <p:ph type="body"/>
          </p:nvPr>
        </p:nvSpPr>
        <p:spPr>
          <a:xfrm>
            <a:off x="504000" y="4059360"/>
            <a:ext cx="2920680" cy="2091240"/>
          </a:xfrm>
          <a:prstGeom prst="rect">
            <a:avLst/>
          </a:prstGeom>
        </p:spPr>
        <p:txBody>
          <a:bodyPr lIns="0" tIns="0" rIns="0" bIns="0">
            <a:normAutofit/>
          </a:bodyPr>
          <a:lstStyle/>
          <a:p>
            <a:endParaRPr lang="fr-FR" sz="3200" b="0" strike="noStrike" spc="-1">
              <a:latin typeface="Arial"/>
            </a:endParaRPr>
          </a:p>
        </p:txBody>
      </p:sp>
      <p:sp>
        <p:nvSpPr>
          <p:cNvPr id="77" name="PlaceHolder 6"/>
          <p:cNvSpPr>
            <a:spLocks noGrp="1"/>
          </p:cNvSpPr>
          <p:nvPr>
            <p:ph type="body"/>
          </p:nvPr>
        </p:nvSpPr>
        <p:spPr>
          <a:xfrm>
            <a:off x="3571200" y="4059360"/>
            <a:ext cx="2920680" cy="2091240"/>
          </a:xfrm>
          <a:prstGeom prst="rect">
            <a:avLst/>
          </a:prstGeom>
        </p:spPr>
        <p:txBody>
          <a:bodyPr lIns="0" tIns="0" rIns="0" bIns="0">
            <a:normAutofit/>
          </a:bodyPr>
          <a:lstStyle/>
          <a:p>
            <a:endParaRPr lang="fr-FR" sz="3200" b="0" strike="noStrike" spc="-1">
              <a:latin typeface="Arial"/>
            </a:endParaRPr>
          </a:p>
        </p:txBody>
      </p:sp>
      <p:sp>
        <p:nvSpPr>
          <p:cNvPr id="78" name="PlaceHolder 7"/>
          <p:cNvSpPr>
            <a:spLocks noGrp="1"/>
          </p:cNvSpPr>
          <p:nvPr>
            <p:ph type="body"/>
          </p:nvPr>
        </p:nvSpPr>
        <p:spPr>
          <a:xfrm>
            <a:off x="6638040" y="4059360"/>
            <a:ext cx="2920680" cy="20912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OBJECT">
    <p:spTree>
      <p:nvGrpSpPr>
        <p:cNvPr id="1" name=""/>
        <p:cNvGrpSpPr/>
        <p:nvPr/>
      </p:nvGrpSpPr>
      <p:grpSpPr>
        <a:xfrm>
          <a:off x="0" y="0"/>
          <a:ext cx="0" cy="0"/>
          <a:chOff x="0" y="0"/>
          <a:chExt cx="0" cy="0"/>
        </a:xfrm>
      </p:grpSpPr>
      <p:sp>
        <p:nvSpPr>
          <p:cNvPr id="22" name="Текст заголовка"/>
          <p:cNvSpPr txBox="1">
            <a:spLocks noGrp="1"/>
          </p:cNvSpPr>
          <p:nvPr>
            <p:ph type="title"/>
          </p:nvPr>
        </p:nvSpPr>
        <p:spPr>
          <a:xfrm>
            <a:off x="528537" y="313242"/>
            <a:ext cx="7787984" cy="778718"/>
          </a:xfrm>
          <a:prstGeom prst="rect">
            <a:avLst/>
          </a:prstGeom>
        </p:spPr>
        <p:txBody>
          <a:bodyPr/>
          <a:lstStyle/>
          <a:p>
            <a:r>
              <a:t>Текст заголовка</a:t>
            </a:r>
          </a:p>
        </p:txBody>
      </p:sp>
      <p:sp>
        <p:nvSpPr>
          <p:cNvPr id="23" name="Уровень текста 1…"/>
          <p:cNvSpPr txBox="1">
            <a:spLocks noGrp="1"/>
          </p:cNvSpPr>
          <p:nvPr>
            <p:ph type="body" idx="1"/>
          </p:nvPr>
        </p:nvSpPr>
        <p:spPr>
          <a:xfrm>
            <a:off x="504032" y="1427939"/>
            <a:ext cx="7961246" cy="4535805"/>
          </a:xfrm>
          <a:prstGeom prst="rect">
            <a:avLst/>
          </a:prstGeom>
        </p:spPr>
        <p:txBody>
          <a:bodyPr/>
          <a:lstStyle>
            <a:lvl1pPr marL="504005" indent="-350143" algn="l">
              <a:buClr>
                <a:srgbClr val="9FAD28"/>
              </a:buClr>
              <a:buSzPts val="1400"/>
              <a:buFont typeface="Helvetica"/>
              <a:buChar char="➜"/>
            </a:lvl1pPr>
            <a:lvl2pPr marL="1008010" indent="-350143" algn="l">
              <a:buClr>
                <a:srgbClr val="9FAD28"/>
              </a:buClr>
              <a:buSzPts val="1400"/>
              <a:buFont typeface="Helvetica"/>
              <a:buChar char="➜"/>
            </a:lvl2pPr>
            <a:lvl3pPr marL="1512014" indent="-350143" algn="l">
              <a:buClr>
                <a:srgbClr val="9FAD28"/>
              </a:buClr>
              <a:buSzPts val="1400"/>
              <a:buFont typeface="Helvetica"/>
              <a:buChar char="➜"/>
            </a:lvl3pPr>
            <a:lvl4pPr marL="2016019" indent="-350143" algn="l">
              <a:buClr>
                <a:srgbClr val="9FAD28"/>
              </a:buClr>
              <a:buSzPts val="1400"/>
              <a:buFont typeface="Helvetica"/>
              <a:buChar char="➜"/>
            </a:lvl4pPr>
            <a:lvl5pPr marL="2520024" indent="-350141" algn="l">
              <a:buClr>
                <a:srgbClr val="9FAD28"/>
              </a:buClr>
              <a:buSzPts val="1400"/>
              <a:buFont typeface="Helvetica"/>
              <a:buChar char="➜"/>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4" name="Номер слайда"/>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25" name="Shape 23"/>
          <p:cNvSpPr/>
          <p:nvPr/>
        </p:nvSpPr>
        <p:spPr>
          <a:xfrm>
            <a:off x="-84005" y="0"/>
            <a:ext cx="420026" cy="6887704"/>
          </a:xfrm>
          <a:prstGeom prst="rect">
            <a:avLst/>
          </a:prstGeom>
          <a:solidFill>
            <a:srgbClr val="8E9B23"/>
          </a:solidFill>
          <a:ln w="12700">
            <a:miter lim="400000"/>
          </a:ln>
        </p:spPr>
        <p:txBody>
          <a:bodyPr lIns="50402" rIns="50402"/>
          <a:lstStyle/>
          <a:p>
            <a:pPr>
              <a:defRPr>
                <a:latin typeface="Times"/>
                <a:ea typeface="Times"/>
                <a:cs typeface="Times"/>
                <a:sym typeface="Times"/>
              </a:defRPr>
            </a:pPr>
            <a:endParaRPr sz="1984"/>
          </a:p>
        </p:txBody>
      </p:sp>
    </p:spTree>
    <p:extLst>
      <p:ext uri="{BB962C8B-B14F-4D97-AF65-F5344CB8AC3E}">
        <p14:creationId xmlns:p14="http://schemas.microsoft.com/office/powerpoint/2010/main" val="2994694281"/>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88"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90" name="PlaceHolder 2"/>
          <p:cNvSpPr>
            <a:spLocks noGrp="1"/>
          </p:cNvSpPr>
          <p:nvPr>
            <p:ph type="body"/>
          </p:nvPr>
        </p:nvSpPr>
        <p:spPr>
          <a:xfrm>
            <a:off x="504000" y="1769040"/>
            <a:ext cx="9071640" cy="43844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92" name="PlaceHolder 2"/>
          <p:cNvSpPr>
            <a:spLocks noGrp="1"/>
          </p:cNvSpPr>
          <p:nvPr>
            <p:ph type="body"/>
          </p:nvPr>
        </p:nvSpPr>
        <p:spPr>
          <a:xfrm>
            <a:off x="504000" y="1769040"/>
            <a:ext cx="4426920" cy="4384440"/>
          </a:xfrm>
          <a:prstGeom prst="rect">
            <a:avLst/>
          </a:prstGeom>
        </p:spPr>
        <p:txBody>
          <a:bodyPr lIns="0" tIns="0" rIns="0" bIns="0">
            <a:normAutofit/>
          </a:bodyPr>
          <a:lstStyle/>
          <a:p>
            <a:endParaRPr lang="fr-FR" sz="3200" b="0" strike="noStrike" spc="-1">
              <a:latin typeface="Arial"/>
            </a:endParaRPr>
          </a:p>
        </p:txBody>
      </p:sp>
      <p:sp>
        <p:nvSpPr>
          <p:cNvPr id="93" name="PlaceHolder 3"/>
          <p:cNvSpPr>
            <a:spLocks noGrp="1"/>
          </p:cNvSpPr>
          <p:nvPr>
            <p:ph type="body"/>
          </p:nvPr>
        </p:nvSpPr>
        <p:spPr>
          <a:xfrm>
            <a:off x="5152680" y="1769040"/>
            <a:ext cx="4426920" cy="43844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97" name="PlaceHolder 2"/>
          <p:cNvSpPr>
            <a:spLocks noGrp="1"/>
          </p:cNvSpPr>
          <p:nvPr>
            <p:ph type="body"/>
          </p:nvPr>
        </p:nvSpPr>
        <p:spPr>
          <a:xfrm>
            <a:off x="504000" y="1769040"/>
            <a:ext cx="4426920" cy="2091240"/>
          </a:xfrm>
          <a:prstGeom prst="rect">
            <a:avLst/>
          </a:prstGeom>
        </p:spPr>
        <p:txBody>
          <a:bodyPr lIns="0" tIns="0" rIns="0" bIns="0">
            <a:normAutofit/>
          </a:bodyPr>
          <a:lstStyle/>
          <a:p>
            <a:endParaRPr lang="fr-FR" sz="3200" b="0" strike="noStrike" spc="-1">
              <a:latin typeface="Arial"/>
            </a:endParaRPr>
          </a:p>
        </p:txBody>
      </p:sp>
      <p:sp>
        <p:nvSpPr>
          <p:cNvPr id="98" name="PlaceHolder 3"/>
          <p:cNvSpPr>
            <a:spLocks noGrp="1"/>
          </p:cNvSpPr>
          <p:nvPr>
            <p:ph type="body"/>
          </p:nvPr>
        </p:nvSpPr>
        <p:spPr>
          <a:xfrm>
            <a:off x="5152680" y="1769040"/>
            <a:ext cx="4426920" cy="4384440"/>
          </a:xfrm>
          <a:prstGeom prst="rect">
            <a:avLst/>
          </a:prstGeom>
        </p:spPr>
        <p:txBody>
          <a:bodyPr lIns="0" tIns="0" rIns="0" bIns="0">
            <a:normAutofit/>
          </a:bodyPr>
          <a:lstStyle/>
          <a:p>
            <a:endParaRPr lang="fr-FR" sz="3200" b="0" strike="noStrike" spc="-1">
              <a:latin typeface="Arial"/>
            </a:endParaRPr>
          </a:p>
        </p:txBody>
      </p:sp>
      <p:sp>
        <p:nvSpPr>
          <p:cNvPr id="99" name="PlaceHolder 4"/>
          <p:cNvSpPr>
            <a:spLocks noGrp="1"/>
          </p:cNvSpPr>
          <p:nvPr>
            <p:ph type="body"/>
          </p:nvPr>
        </p:nvSpPr>
        <p:spPr>
          <a:xfrm>
            <a:off x="504000" y="4059360"/>
            <a:ext cx="4426920" cy="20912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101" name="PlaceHolder 2"/>
          <p:cNvSpPr>
            <a:spLocks noGrp="1"/>
          </p:cNvSpPr>
          <p:nvPr>
            <p:ph type="body"/>
          </p:nvPr>
        </p:nvSpPr>
        <p:spPr>
          <a:xfrm>
            <a:off x="504000" y="1769040"/>
            <a:ext cx="4426920" cy="4384440"/>
          </a:xfrm>
          <a:prstGeom prst="rect">
            <a:avLst/>
          </a:prstGeom>
        </p:spPr>
        <p:txBody>
          <a:bodyPr lIns="0" tIns="0" rIns="0" bIns="0">
            <a:normAutofit/>
          </a:bodyPr>
          <a:lstStyle/>
          <a:p>
            <a:endParaRPr lang="fr-FR" sz="3200" b="0" strike="noStrike" spc="-1">
              <a:latin typeface="Arial"/>
            </a:endParaRPr>
          </a:p>
        </p:txBody>
      </p:sp>
      <p:sp>
        <p:nvSpPr>
          <p:cNvPr id="102" name="PlaceHolder 3"/>
          <p:cNvSpPr>
            <a:spLocks noGrp="1"/>
          </p:cNvSpPr>
          <p:nvPr>
            <p:ph type="body"/>
          </p:nvPr>
        </p:nvSpPr>
        <p:spPr>
          <a:xfrm>
            <a:off x="5152680" y="1769040"/>
            <a:ext cx="4426920" cy="2091240"/>
          </a:xfrm>
          <a:prstGeom prst="rect">
            <a:avLst/>
          </a:prstGeom>
        </p:spPr>
        <p:txBody>
          <a:bodyPr lIns="0" tIns="0" rIns="0" bIns="0">
            <a:normAutofit/>
          </a:bodyPr>
          <a:lstStyle/>
          <a:p>
            <a:endParaRPr lang="fr-FR" sz="3200" b="0" strike="noStrike" spc="-1">
              <a:latin typeface="Arial"/>
            </a:endParaRPr>
          </a:p>
        </p:txBody>
      </p:sp>
      <p:sp>
        <p:nvSpPr>
          <p:cNvPr id="103" name="PlaceHolder 4"/>
          <p:cNvSpPr>
            <a:spLocks noGrp="1"/>
          </p:cNvSpPr>
          <p:nvPr>
            <p:ph type="body"/>
          </p:nvPr>
        </p:nvSpPr>
        <p:spPr>
          <a:xfrm>
            <a:off x="5152680" y="4059360"/>
            <a:ext cx="4426920" cy="20912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105" name="PlaceHolder 2"/>
          <p:cNvSpPr>
            <a:spLocks noGrp="1"/>
          </p:cNvSpPr>
          <p:nvPr>
            <p:ph type="body"/>
          </p:nvPr>
        </p:nvSpPr>
        <p:spPr>
          <a:xfrm>
            <a:off x="504000" y="1769040"/>
            <a:ext cx="4426920" cy="2091240"/>
          </a:xfrm>
          <a:prstGeom prst="rect">
            <a:avLst/>
          </a:prstGeom>
        </p:spPr>
        <p:txBody>
          <a:bodyPr lIns="0" tIns="0" rIns="0" bIns="0">
            <a:normAutofit/>
          </a:bodyPr>
          <a:lstStyle/>
          <a:p>
            <a:endParaRPr lang="fr-FR" sz="3200" b="0" strike="noStrike" spc="-1">
              <a:latin typeface="Arial"/>
            </a:endParaRPr>
          </a:p>
        </p:txBody>
      </p:sp>
      <p:sp>
        <p:nvSpPr>
          <p:cNvPr id="106" name="PlaceHolder 3"/>
          <p:cNvSpPr>
            <a:spLocks noGrp="1"/>
          </p:cNvSpPr>
          <p:nvPr>
            <p:ph type="body"/>
          </p:nvPr>
        </p:nvSpPr>
        <p:spPr>
          <a:xfrm>
            <a:off x="5152680" y="1769040"/>
            <a:ext cx="4426920" cy="2091240"/>
          </a:xfrm>
          <a:prstGeom prst="rect">
            <a:avLst/>
          </a:prstGeom>
        </p:spPr>
        <p:txBody>
          <a:bodyPr lIns="0" tIns="0" rIns="0" bIns="0">
            <a:normAutofit/>
          </a:bodyPr>
          <a:lstStyle/>
          <a:p>
            <a:endParaRPr lang="fr-FR" sz="3200" b="0" strike="noStrike" spc="-1">
              <a:latin typeface="Arial"/>
            </a:endParaRPr>
          </a:p>
        </p:txBody>
      </p:sp>
      <p:sp>
        <p:nvSpPr>
          <p:cNvPr id="107" name="PlaceHolder 4"/>
          <p:cNvSpPr>
            <a:spLocks noGrp="1"/>
          </p:cNvSpPr>
          <p:nvPr>
            <p:ph type="body"/>
          </p:nvPr>
        </p:nvSpPr>
        <p:spPr>
          <a:xfrm>
            <a:off x="504000" y="4059360"/>
            <a:ext cx="9071640" cy="20912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109" name="PlaceHolder 2"/>
          <p:cNvSpPr>
            <a:spLocks noGrp="1"/>
          </p:cNvSpPr>
          <p:nvPr>
            <p:ph type="body"/>
          </p:nvPr>
        </p:nvSpPr>
        <p:spPr>
          <a:xfrm>
            <a:off x="504000" y="1769040"/>
            <a:ext cx="9071640" cy="2091240"/>
          </a:xfrm>
          <a:prstGeom prst="rect">
            <a:avLst/>
          </a:prstGeom>
        </p:spPr>
        <p:txBody>
          <a:bodyPr lIns="0" tIns="0" rIns="0" bIns="0">
            <a:normAutofit/>
          </a:bodyPr>
          <a:lstStyle/>
          <a:p>
            <a:endParaRPr lang="fr-FR" sz="3200" b="0" strike="noStrike" spc="-1">
              <a:latin typeface="Arial"/>
            </a:endParaRPr>
          </a:p>
        </p:txBody>
      </p:sp>
      <p:sp>
        <p:nvSpPr>
          <p:cNvPr id="110" name="PlaceHolder 3"/>
          <p:cNvSpPr>
            <a:spLocks noGrp="1"/>
          </p:cNvSpPr>
          <p:nvPr>
            <p:ph type="body"/>
          </p:nvPr>
        </p:nvSpPr>
        <p:spPr>
          <a:xfrm>
            <a:off x="504000" y="4059360"/>
            <a:ext cx="9071640" cy="20912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112" name="PlaceHolder 2"/>
          <p:cNvSpPr>
            <a:spLocks noGrp="1"/>
          </p:cNvSpPr>
          <p:nvPr>
            <p:ph type="body"/>
          </p:nvPr>
        </p:nvSpPr>
        <p:spPr>
          <a:xfrm>
            <a:off x="504000" y="1769040"/>
            <a:ext cx="4426920" cy="2091240"/>
          </a:xfrm>
          <a:prstGeom prst="rect">
            <a:avLst/>
          </a:prstGeom>
        </p:spPr>
        <p:txBody>
          <a:bodyPr lIns="0" tIns="0" rIns="0" bIns="0">
            <a:normAutofit/>
          </a:bodyPr>
          <a:lstStyle/>
          <a:p>
            <a:endParaRPr lang="fr-FR" sz="3200" b="0" strike="noStrike" spc="-1">
              <a:latin typeface="Arial"/>
            </a:endParaRPr>
          </a:p>
        </p:txBody>
      </p:sp>
      <p:sp>
        <p:nvSpPr>
          <p:cNvPr id="113" name="PlaceHolder 3"/>
          <p:cNvSpPr>
            <a:spLocks noGrp="1"/>
          </p:cNvSpPr>
          <p:nvPr>
            <p:ph type="body"/>
          </p:nvPr>
        </p:nvSpPr>
        <p:spPr>
          <a:xfrm>
            <a:off x="5152680" y="1769040"/>
            <a:ext cx="4426920" cy="2091240"/>
          </a:xfrm>
          <a:prstGeom prst="rect">
            <a:avLst/>
          </a:prstGeom>
        </p:spPr>
        <p:txBody>
          <a:bodyPr lIns="0" tIns="0" rIns="0" bIns="0">
            <a:normAutofit/>
          </a:bodyPr>
          <a:lstStyle/>
          <a:p>
            <a:endParaRPr lang="fr-FR" sz="3200" b="0" strike="noStrike" spc="-1">
              <a:latin typeface="Arial"/>
            </a:endParaRPr>
          </a:p>
        </p:txBody>
      </p:sp>
      <p:sp>
        <p:nvSpPr>
          <p:cNvPr id="114" name="PlaceHolder 4"/>
          <p:cNvSpPr>
            <a:spLocks noGrp="1"/>
          </p:cNvSpPr>
          <p:nvPr>
            <p:ph type="body"/>
          </p:nvPr>
        </p:nvSpPr>
        <p:spPr>
          <a:xfrm>
            <a:off x="504000" y="4059360"/>
            <a:ext cx="4426920" cy="2091240"/>
          </a:xfrm>
          <a:prstGeom prst="rect">
            <a:avLst/>
          </a:prstGeom>
        </p:spPr>
        <p:txBody>
          <a:bodyPr lIns="0" tIns="0" rIns="0" bIns="0">
            <a:normAutofit/>
          </a:bodyPr>
          <a:lstStyle/>
          <a:p>
            <a:endParaRPr lang="fr-FR" sz="3200" b="0" strike="noStrike" spc="-1">
              <a:latin typeface="Arial"/>
            </a:endParaRPr>
          </a:p>
        </p:txBody>
      </p:sp>
      <p:sp>
        <p:nvSpPr>
          <p:cNvPr id="115" name="PlaceHolder 5"/>
          <p:cNvSpPr>
            <a:spLocks noGrp="1"/>
          </p:cNvSpPr>
          <p:nvPr>
            <p:ph type="body"/>
          </p:nvPr>
        </p:nvSpPr>
        <p:spPr>
          <a:xfrm>
            <a:off x="5152680" y="4059360"/>
            <a:ext cx="4426920" cy="20912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117" name="PlaceHolder 2"/>
          <p:cNvSpPr>
            <a:spLocks noGrp="1"/>
          </p:cNvSpPr>
          <p:nvPr>
            <p:ph type="body"/>
          </p:nvPr>
        </p:nvSpPr>
        <p:spPr>
          <a:xfrm>
            <a:off x="504000" y="1769040"/>
            <a:ext cx="2920680" cy="2091240"/>
          </a:xfrm>
          <a:prstGeom prst="rect">
            <a:avLst/>
          </a:prstGeom>
        </p:spPr>
        <p:txBody>
          <a:bodyPr lIns="0" tIns="0" rIns="0" bIns="0">
            <a:normAutofit/>
          </a:bodyPr>
          <a:lstStyle/>
          <a:p>
            <a:endParaRPr lang="fr-FR" sz="3200" b="0" strike="noStrike" spc="-1">
              <a:latin typeface="Arial"/>
            </a:endParaRPr>
          </a:p>
        </p:txBody>
      </p:sp>
      <p:sp>
        <p:nvSpPr>
          <p:cNvPr id="118" name="PlaceHolder 3"/>
          <p:cNvSpPr>
            <a:spLocks noGrp="1"/>
          </p:cNvSpPr>
          <p:nvPr>
            <p:ph type="body"/>
          </p:nvPr>
        </p:nvSpPr>
        <p:spPr>
          <a:xfrm>
            <a:off x="3571200" y="1769040"/>
            <a:ext cx="2920680" cy="2091240"/>
          </a:xfrm>
          <a:prstGeom prst="rect">
            <a:avLst/>
          </a:prstGeom>
        </p:spPr>
        <p:txBody>
          <a:bodyPr lIns="0" tIns="0" rIns="0" bIns="0">
            <a:normAutofit/>
          </a:bodyPr>
          <a:lstStyle/>
          <a:p>
            <a:endParaRPr lang="fr-FR" sz="3200" b="0" strike="noStrike" spc="-1">
              <a:latin typeface="Arial"/>
            </a:endParaRPr>
          </a:p>
        </p:txBody>
      </p:sp>
      <p:sp>
        <p:nvSpPr>
          <p:cNvPr id="119" name="PlaceHolder 4"/>
          <p:cNvSpPr>
            <a:spLocks noGrp="1"/>
          </p:cNvSpPr>
          <p:nvPr>
            <p:ph type="body"/>
          </p:nvPr>
        </p:nvSpPr>
        <p:spPr>
          <a:xfrm>
            <a:off x="6638040" y="1769040"/>
            <a:ext cx="2920680" cy="2091240"/>
          </a:xfrm>
          <a:prstGeom prst="rect">
            <a:avLst/>
          </a:prstGeom>
        </p:spPr>
        <p:txBody>
          <a:bodyPr lIns="0" tIns="0" rIns="0" bIns="0">
            <a:normAutofit/>
          </a:bodyPr>
          <a:lstStyle/>
          <a:p>
            <a:endParaRPr lang="fr-FR" sz="3200" b="0" strike="noStrike" spc="-1">
              <a:latin typeface="Arial"/>
            </a:endParaRPr>
          </a:p>
        </p:txBody>
      </p:sp>
      <p:sp>
        <p:nvSpPr>
          <p:cNvPr id="120" name="PlaceHolder 5"/>
          <p:cNvSpPr>
            <a:spLocks noGrp="1"/>
          </p:cNvSpPr>
          <p:nvPr>
            <p:ph type="body"/>
          </p:nvPr>
        </p:nvSpPr>
        <p:spPr>
          <a:xfrm>
            <a:off x="504000" y="4059360"/>
            <a:ext cx="2920680" cy="2091240"/>
          </a:xfrm>
          <a:prstGeom prst="rect">
            <a:avLst/>
          </a:prstGeom>
        </p:spPr>
        <p:txBody>
          <a:bodyPr lIns="0" tIns="0" rIns="0" bIns="0">
            <a:normAutofit/>
          </a:bodyPr>
          <a:lstStyle/>
          <a:p>
            <a:endParaRPr lang="fr-FR" sz="3200" b="0" strike="noStrike" spc="-1">
              <a:latin typeface="Arial"/>
            </a:endParaRPr>
          </a:p>
        </p:txBody>
      </p:sp>
      <p:sp>
        <p:nvSpPr>
          <p:cNvPr id="121" name="PlaceHolder 6"/>
          <p:cNvSpPr>
            <a:spLocks noGrp="1"/>
          </p:cNvSpPr>
          <p:nvPr>
            <p:ph type="body"/>
          </p:nvPr>
        </p:nvSpPr>
        <p:spPr>
          <a:xfrm>
            <a:off x="3571200" y="4059360"/>
            <a:ext cx="2920680" cy="2091240"/>
          </a:xfrm>
          <a:prstGeom prst="rect">
            <a:avLst/>
          </a:prstGeom>
        </p:spPr>
        <p:txBody>
          <a:bodyPr lIns="0" tIns="0" rIns="0" bIns="0">
            <a:normAutofit/>
          </a:bodyPr>
          <a:lstStyle/>
          <a:p>
            <a:endParaRPr lang="fr-FR" sz="3200" b="0" strike="noStrike" spc="-1">
              <a:latin typeface="Arial"/>
            </a:endParaRPr>
          </a:p>
        </p:txBody>
      </p:sp>
      <p:sp>
        <p:nvSpPr>
          <p:cNvPr id="122" name="PlaceHolder 7"/>
          <p:cNvSpPr>
            <a:spLocks noGrp="1"/>
          </p:cNvSpPr>
          <p:nvPr>
            <p:ph type="body"/>
          </p:nvPr>
        </p:nvSpPr>
        <p:spPr>
          <a:xfrm>
            <a:off x="6638040" y="4059360"/>
            <a:ext cx="2920680" cy="20912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9333"/>
            <a:ext cx="10080625" cy="7569008"/>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077" y="2650553"/>
            <a:ext cx="6421881" cy="1814743"/>
          </a:xfrm>
        </p:spPr>
        <p:txBody>
          <a:bodyPr anchor="b">
            <a:noAutofit/>
          </a:bodyPr>
          <a:lstStyle>
            <a:lvl1pPr algn="r">
              <a:defRPr sz="446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077" y="4465294"/>
            <a:ext cx="6421881" cy="1209128"/>
          </a:xfrm>
        </p:spPr>
        <p:txBody>
          <a:bodyPr anchor="t"/>
          <a:lstStyle>
            <a:lvl1pPr marL="0" indent="0" algn="r">
              <a:buNone/>
              <a:defRPr>
                <a:solidFill>
                  <a:schemeClr val="tx1">
                    <a:lumMod val="50000"/>
                    <a:lumOff val="50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8D445E-88FD-41AB-84FB-AD0C16E011E5}" type="datetime1">
              <a:rPr lang="ru-RU" smtClean="0"/>
              <a:t>20.01.2023</a:t>
            </a:fld>
            <a:endParaRPr lang="en-US"/>
          </a:p>
        </p:txBody>
      </p:sp>
      <p:sp>
        <p:nvSpPr>
          <p:cNvPr id="5" name="Footer Placeholder 4"/>
          <p:cNvSpPr>
            <a:spLocks noGrp="1"/>
          </p:cNvSpPr>
          <p:nvPr>
            <p:ph type="ftr" sz="quarter" idx="11"/>
          </p:nvPr>
        </p:nvSpPr>
        <p:spPr/>
        <p:txBody>
          <a:bodyPr/>
          <a:lstStyle/>
          <a:p>
            <a:r>
              <a:rPr lang="en-US" smtClean="0"/>
              <a:t>BGRS 2018</a:t>
            </a:r>
            <a:endParaRPr lang="en-US"/>
          </a:p>
        </p:txBody>
      </p:sp>
      <p:sp>
        <p:nvSpPr>
          <p:cNvPr id="6" name="Slide Number Placeholder 5"/>
          <p:cNvSpPr>
            <a:spLocks noGrp="1"/>
          </p:cNvSpPr>
          <p:nvPr>
            <p:ph type="sldNum" sz="quarter" idx="12"/>
          </p:nvPr>
        </p:nvSpPr>
        <p:spPr/>
        <p:txBody>
          <a:bodyPr/>
          <a:lstStyle/>
          <a:p>
            <a:fld id="{B76FCC09-05EA-40F4-86C1-3C85E3546861}" type="slidenum">
              <a:rPr lang="en-US" smtClean="0"/>
              <a:t>‹N°›</a:t>
            </a:fld>
            <a:endParaRPr lang="en-US"/>
          </a:p>
        </p:txBody>
      </p:sp>
    </p:spTree>
    <p:extLst>
      <p:ext uri="{BB962C8B-B14F-4D97-AF65-F5344CB8AC3E}">
        <p14:creationId xmlns:p14="http://schemas.microsoft.com/office/powerpoint/2010/main" val="34591736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976"/>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9058C4-57CD-4FB6-9956-CAAD4C5329BE}" type="datetime1">
              <a:rPr lang="ru-RU" smtClean="0"/>
              <a:t>20.01.2023</a:t>
            </a:fld>
            <a:endParaRPr lang="en-US"/>
          </a:p>
        </p:txBody>
      </p:sp>
      <p:sp>
        <p:nvSpPr>
          <p:cNvPr id="5" name="Footer Placeholder 4"/>
          <p:cNvSpPr>
            <a:spLocks noGrp="1"/>
          </p:cNvSpPr>
          <p:nvPr>
            <p:ph type="ftr" sz="quarter" idx="11"/>
          </p:nvPr>
        </p:nvSpPr>
        <p:spPr/>
        <p:txBody>
          <a:bodyPr/>
          <a:lstStyle/>
          <a:p>
            <a:r>
              <a:rPr lang="en-US" smtClean="0"/>
              <a:t>BGRS 2018</a:t>
            </a:r>
            <a:endParaRPr lang="en-US"/>
          </a:p>
        </p:txBody>
      </p:sp>
      <p:sp>
        <p:nvSpPr>
          <p:cNvPr id="6" name="Slide Number Placeholder 5"/>
          <p:cNvSpPr>
            <a:spLocks noGrp="1"/>
          </p:cNvSpPr>
          <p:nvPr>
            <p:ph type="sldNum" sz="quarter" idx="12"/>
          </p:nvPr>
        </p:nvSpPr>
        <p:spPr/>
        <p:txBody>
          <a:bodyPr/>
          <a:lstStyle/>
          <a:p>
            <a:fld id="{B76FCC09-05EA-40F4-86C1-3C85E3546861}" type="slidenum">
              <a:rPr lang="en-US" smtClean="0"/>
              <a:t>‹N°›</a:t>
            </a:fld>
            <a:endParaRPr lang="en-US"/>
          </a:p>
        </p:txBody>
      </p:sp>
    </p:spTree>
    <p:extLst>
      <p:ext uri="{BB962C8B-B14F-4D97-AF65-F5344CB8AC3E}">
        <p14:creationId xmlns:p14="http://schemas.microsoft.com/office/powerpoint/2010/main" val="1663396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normAutofit/>
          </a:bodyPr>
          <a:lstStyle/>
          <a:p>
            <a:endParaRPr lang="fr-FR" sz="3200" b="0" strike="noStrike" spc="-1">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0036" y="2977206"/>
            <a:ext cx="7107922" cy="2013467"/>
          </a:xfrm>
        </p:spPr>
        <p:txBody>
          <a:bodyPr anchor="b"/>
          <a:lstStyle>
            <a:lvl1pPr algn="l">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560036" y="4990673"/>
            <a:ext cx="7107922" cy="948432"/>
          </a:xfrm>
        </p:spPr>
        <p:txBody>
          <a:bodyPr anchor="t"/>
          <a:lstStyle>
            <a:lvl1pPr marL="0" indent="0" algn="l">
              <a:buNone/>
              <a:defRPr sz="1654">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FDAABD-7349-482D-99B9-BF3A743BFC51}" type="datetime1">
              <a:rPr lang="ru-RU" smtClean="0"/>
              <a:t>20.01.2023</a:t>
            </a:fld>
            <a:endParaRPr lang="en-US"/>
          </a:p>
        </p:txBody>
      </p:sp>
      <p:sp>
        <p:nvSpPr>
          <p:cNvPr id="5" name="Footer Placeholder 4"/>
          <p:cNvSpPr>
            <a:spLocks noGrp="1"/>
          </p:cNvSpPr>
          <p:nvPr>
            <p:ph type="ftr" sz="quarter" idx="11"/>
          </p:nvPr>
        </p:nvSpPr>
        <p:spPr/>
        <p:txBody>
          <a:bodyPr/>
          <a:lstStyle/>
          <a:p>
            <a:r>
              <a:rPr lang="en-US" smtClean="0"/>
              <a:t>BGRS 2018</a:t>
            </a:r>
            <a:endParaRPr lang="en-US"/>
          </a:p>
        </p:txBody>
      </p:sp>
      <p:sp>
        <p:nvSpPr>
          <p:cNvPr id="6" name="Slide Number Placeholder 5"/>
          <p:cNvSpPr>
            <a:spLocks noGrp="1"/>
          </p:cNvSpPr>
          <p:nvPr>
            <p:ph type="sldNum" sz="quarter" idx="12"/>
          </p:nvPr>
        </p:nvSpPr>
        <p:spPr/>
        <p:txBody>
          <a:bodyPr/>
          <a:lstStyle/>
          <a:p>
            <a:fld id="{B76FCC09-05EA-40F4-86C1-3C85E3546861}" type="slidenum">
              <a:rPr lang="en-US" smtClean="0"/>
              <a:t>‹N°›</a:t>
            </a:fld>
            <a:endParaRPr lang="en-US"/>
          </a:p>
        </p:txBody>
      </p:sp>
    </p:spTree>
    <p:extLst>
      <p:ext uri="{BB962C8B-B14F-4D97-AF65-F5344CB8AC3E}">
        <p14:creationId xmlns:p14="http://schemas.microsoft.com/office/powerpoint/2010/main" val="39320227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0036" y="2381649"/>
            <a:ext cx="3459456" cy="42778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08504" y="2381650"/>
            <a:ext cx="3459455" cy="42778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E77EA4-DAC4-4E2B-A250-FB63ADFB2999}" type="datetime1">
              <a:rPr lang="ru-RU" smtClean="0"/>
              <a:t>20.01.2023</a:t>
            </a:fld>
            <a:endParaRPr lang="en-US"/>
          </a:p>
        </p:txBody>
      </p:sp>
      <p:sp>
        <p:nvSpPr>
          <p:cNvPr id="6" name="Footer Placeholder 5"/>
          <p:cNvSpPr>
            <a:spLocks noGrp="1"/>
          </p:cNvSpPr>
          <p:nvPr>
            <p:ph type="ftr" sz="quarter" idx="11"/>
          </p:nvPr>
        </p:nvSpPr>
        <p:spPr/>
        <p:txBody>
          <a:bodyPr/>
          <a:lstStyle/>
          <a:p>
            <a:r>
              <a:rPr lang="en-US" smtClean="0"/>
              <a:t>BGRS 2018</a:t>
            </a:r>
            <a:endParaRPr lang="en-US"/>
          </a:p>
        </p:txBody>
      </p:sp>
      <p:sp>
        <p:nvSpPr>
          <p:cNvPr id="7" name="Slide Number Placeholder 6"/>
          <p:cNvSpPr>
            <a:spLocks noGrp="1"/>
          </p:cNvSpPr>
          <p:nvPr>
            <p:ph type="sldNum" sz="quarter" idx="12"/>
          </p:nvPr>
        </p:nvSpPr>
        <p:spPr/>
        <p:txBody>
          <a:bodyPr/>
          <a:lstStyle/>
          <a:p>
            <a:fld id="{B76FCC09-05EA-40F4-86C1-3C85E3546861}" type="slidenum">
              <a:rPr lang="en-US" smtClean="0"/>
              <a:t>‹N°›</a:t>
            </a:fld>
            <a:endParaRPr lang="en-US"/>
          </a:p>
        </p:txBody>
      </p:sp>
    </p:spTree>
    <p:extLst>
      <p:ext uri="{BB962C8B-B14F-4D97-AF65-F5344CB8AC3E}">
        <p14:creationId xmlns:p14="http://schemas.microsoft.com/office/powerpoint/2010/main" val="31258832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58722" y="2382084"/>
            <a:ext cx="3460769" cy="635222"/>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Edit Master text styles</a:t>
            </a:r>
          </a:p>
        </p:txBody>
      </p:sp>
      <p:sp>
        <p:nvSpPr>
          <p:cNvPr id="4" name="Content Placeholder 3"/>
          <p:cNvSpPr>
            <a:spLocks noGrp="1"/>
          </p:cNvSpPr>
          <p:nvPr>
            <p:ph sz="half" idx="2"/>
          </p:nvPr>
        </p:nvSpPr>
        <p:spPr>
          <a:xfrm>
            <a:off x="558722" y="3017306"/>
            <a:ext cx="3460769" cy="364217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07192" y="2382084"/>
            <a:ext cx="3460765" cy="635222"/>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Edit Master text styles</a:t>
            </a:r>
          </a:p>
        </p:txBody>
      </p:sp>
      <p:sp>
        <p:nvSpPr>
          <p:cNvPr id="6" name="Content Placeholder 5"/>
          <p:cNvSpPr>
            <a:spLocks noGrp="1"/>
          </p:cNvSpPr>
          <p:nvPr>
            <p:ph sz="quarter" idx="4"/>
          </p:nvPr>
        </p:nvSpPr>
        <p:spPr>
          <a:xfrm>
            <a:off x="4207193" y="3017306"/>
            <a:ext cx="3460764" cy="364217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BEB8F1-2999-4E01-A3CE-5CFC6FA2A1DE}" type="datetime1">
              <a:rPr lang="ru-RU" smtClean="0"/>
              <a:t>20.01.2023</a:t>
            </a:fld>
            <a:endParaRPr lang="en-US"/>
          </a:p>
        </p:txBody>
      </p:sp>
      <p:sp>
        <p:nvSpPr>
          <p:cNvPr id="8" name="Footer Placeholder 7"/>
          <p:cNvSpPr>
            <a:spLocks noGrp="1"/>
          </p:cNvSpPr>
          <p:nvPr>
            <p:ph type="ftr" sz="quarter" idx="11"/>
          </p:nvPr>
        </p:nvSpPr>
        <p:spPr/>
        <p:txBody>
          <a:bodyPr/>
          <a:lstStyle/>
          <a:p>
            <a:r>
              <a:rPr lang="en-US" smtClean="0"/>
              <a:t>BGRS 2018</a:t>
            </a:r>
            <a:endParaRPr lang="en-US"/>
          </a:p>
        </p:txBody>
      </p:sp>
      <p:sp>
        <p:nvSpPr>
          <p:cNvPr id="9" name="Slide Number Placeholder 8"/>
          <p:cNvSpPr>
            <a:spLocks noGrp="1"/>
          </p:cNvSpPr>
          <p:nvPr>
            <p:ph type="sldNum" sz="quarter" idx="12"/>
          </p:nvPr>
        </p:nvSpPr>
        <p:spPr/>
        <p:txBody>
          <a:bodyPr/>
          <a:lstStyle/>
          <a:p>
            <a:fld id="{B76FCC09-05EA-40F4-86C1-3C85E3546861}" type="slidenum">
              <a:rPr lang="en-US" smtClean="0"/>
              <a:t>‹N°›</a:t>
            </a:fld>
            <a:endParaRPr lang="en-US"/>
          </a:p>
        </p:txBody>
      </p:sp>
    </p:spTree>
    <p:extLst>
      <p:ext uri="{BB962C8B-B14F-4D97-AF65-F5344CB8AC3E}">
        <p14:creationId xmlns:p14="http://schemas.microsoft.com/office/powerpoint/2010/main" val="14502833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035" y="671971"/>
            <a:ext cx="7107922"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B37973-D2C5-41D3-ADF9-030D5AF6361C}" type="datetime1">
              <a:rPr lang="ru-RU" smtClean="0"/>
              <a:t>20.01.2023</a:t>
            </a:fld>
            <a:endParaRPr lang="en-US"/>
          </a:p>
        </p:txBody>
      </p:sp>
      <p:sp>
        <p:nvSpPr>
          <p:cNvPr id="4" name="Footer Placeholder 3"/>
          <p:cNvSpPr>
            <a:spLocks noGrp="1"/>
          </p:cNvSpPr>
          <p:nvPr>
            <p:ph type="ftr" sz="quarter" idx="11"/>
          </p:nvPr>
        </p:nvSpPr>
        <p:spPr/>
        <p:txBody>
          <a:bodyPr/>
          <a:lstStyle/>
          <a:p>
            <a:r>
              <a:rPr lang="en-US" smtClean="0"/>
              <a:t>BGRS 2018</a:t>
            </a:r>
            <a:endParaRPr lang="en-US"/>
          </a:p>
        </p:txBody>
      </p:sp>
      <p:sp>
        <p:nvSpPr>
          <p:cNvPr id="5" name="Slide Number Placeholder 4"/>
          <p:cNvSpPr>
            <a:spLocks noGrp="1"/>
          </p:cNvSpPr>
          <p:nvPr>
            <p:ph type="sldNum" sz="quarter" idx="12"/>
          </p:nvPr>
        </p:nvSpPr>
        <p:spPr/>
        <p:txBody>
          <a:bodyPr/>
          <a:lstStyle/>
          <a:p>
            <a:fld id="{B76FCC09-05EA-40F4-86C1-3C85E3546861}" type="slidenum">
              <a:rPr lang="en-US" smtClean="0"/>
              <a:t>‹N°›</a:t>
            </a:fld>
            <a:endParaRPr lang="en-US"/>
          </a:p>
        </p:txBody>
      </p:sp>
    </p:spTree>
    <p:extLst>
      <p:ext uri="{BB962C8B-B14F-4D97-AF65-F5344CB8AC3E}">
        <p14:creationId xmlns:p14="http://schemas.microsoft.com/office/powerpoint/2010/main" val="11054685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EBB97-8B14-426F-8C9D-CCAED19B93BF}" type="datetime1">
              <a:rPr lang="ru-RU" smtClean="0"/>
              <a:t>20.01.2023</a:t>
            </a:fld>
            <a:endParaRPr lang="en-US"/>
          </a:p>
        </p:txBody>
      </p:sp>
      <p:sp>
        <p:nvSpPr>
          <p:cNvPr id="3" name="Footer Placeholder 2"/>
          <p:cNvSpPr>
            <a:spLocks noGrp="1"/>
          </p:cNvSpPr>
          <p:nvPr>
            <p:ph type="ftr" sz="quarter" idx="11"/>
          </p:nvPr>
        </p:nvSpPr>
        <p:spPr/>
        <p:txBody>
          <a:bodyPr/>
          <a:lstStyle/>
          <a:p>
            <a:r>
              <a:rPr lang="en-US" smtClean="0"/>
              <a:t>BGRS 2018</a:t>
            </a:r>
            <a:endParaRPr lang="en-US"/>
          </a:p>
        </p:txBody>
      </p:sp>
      <p:sp>
        <p:nvSpPr>
          <p:cNvPr id="4" name="Slide Number Placeholder 3"/>
          <p:cNvSpPr>
            <a:spLocks noGrp="1"/>
          </p:cNvSpPr>
          <p:nvPr>
            <p:ph type="sldNum" sz="quarter" idx="12"/>
          </p:nvPr>
        </p:nvSpPr>
        <p:spPr/>
        <p:txBody>
          <a:bodyPr/>
          <a:lstStyle/>
          <a:p>
            <a:fld id="{B76FCC09-05EA-40F4-86C1-3C85E3546861}" type="slidenum">
              <a:rPr lang="en-US" smtClean="0"/>
              <a:t>‹N°›</a:t>
            </a:fld>
            <a:endParaRPr lang="en-US"/>
          </a:p>
        </p:txBody>
      </p:sp>
    </p:spTree>
    <p:extLst>
      <p:ext uri="{BB962C8B-B14F-4D97-AF65-F5344CB8AC3E}">
        <p14:creationId xmlns:p14="http://schemas.microsoft.com/office/powerpoint/2010/main" val="11599619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5" y="1651933"/>
            <a:ext cx="3187012" cy="1409272"/>
          </a:xfrm>
        </p:spPr>
        <p:txBody>
          <a:bodyPr anchor="b">
            <a:normAutofit/>
          </a:bodyPr>
          <a:lstStyle>
            <a:lvl1pPr>
              <a:defRPr sz="1654"/>
            </a:lvl1pPr>
          </a:lstStyle>
          <a:p>
            <a:r>
              <a:rPr lang="en-US"/>
              <a:t>Click to edit Master title style</a:t>
            </a:r>
            <a:endParaRPr lang="en-US" dirty="0"/>
          </a:p>
        </p:txBody>
      </p:sp>
      <p:sp>
        <p:nvSpPr>
          <p:cNvPr id="3" name="Content Placeholder 2"/>
          <p:cNvSpPr>
            <a:spLocks noGrp="1"/>
          </p:cNvSpPr>
          <p:nvPr>
            <p:ph idx="1"/>
          </p:nvPr>
        </p:nvSpPr>
        <p:spPr>
          <a:xfrm>
            <a:off x="3936059" y="567609"/>
            <a:ext cx="3731899" cy="609187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0035" y="3061205"/>
            <a:ext cx="3187012" cy="2848876"/>
          </a:xfrm>
        </p:spPr>
        <p:txBody>
          <a:bodyPr>
            <a:normAutofit/>
          </a:bodyPr>
          <a:lstStyle>
            <a:lvl1pPr marL="0" indent="0">
              <a:buNone/>
              <a:defRPr sz="1158"/>
            </a:lvl1pPr>
            <a:lvl2pPr marL="377900" indent="0">
              <a:buNone/>
              <a:defRPr sz="1158"/>
            </a:lvl2pPr>
            <a:lvl3pPr marL="755799" indent="0">
              <a:buNone/>
              <a:defRPr sz="992"/>
            </a:lvl3pPr>
            <a:lvl4pPr marL="1133699" indent="0">
              <a:buNone/>
              <a:defRPr sz="827"/>
            </a:lvl4pPr>
            <a:lvl5pPr marL="1511598" indent="0">
              <a:buNone/>
              <a:defRPr sz="827"/>
            </a:lvl5pPr>
            <a:lvl6pPr marL="1889498" indent="0">
              <a:buNone/>
              <a:defRPr sz="827"/>
            </a:lvl6pPr>
            <a:lvl7pPr marL="2267397" indent="0">
              <a:buNone/>
              <a:defRPr sz="827"/>
            </a:lvl7pPr>
            <a:lvl8pPr marL="2645297" indent="0">
              <a:buNone/>
              <a:defRPr sz="827"/>
            </a:lvl8pPr>
            <a:lvl9pPr marL="3023197" indent="0">
              <a:buNone/>
              <a:defRPr sz="827"/>
            </a:lvl9pPr>
          </a:lstStyle>
          <a:p>
            <a:pPr lvl="0"/>
            <a:r>
              <a:rPr lang="en-US"/>
              <a:t>Edit Master text styles</a:t>
            </a:r>
          </a:p>
        </p:txBody>
      </p:sp>
      <p:sp>
        <p:nvSpPr>
          <p:cNvPr id="5" name="Date Placeholder 4"/>
          <p:cNvSpPr>
            <a:spLocks noGrp="1"/>
          </p:cNvSpPr>
          <p:nvPr>
            <p:ph type="dt" sz="half" idx="10"/>
          </p:nvPr>
        </p:nvSpPr>
        <p:spPr/>
        <p:txBody>
          <a:bodyPr/>
          <a:lstStyle/>
          <a:p>
            <a:fld id="{DBC078FB-5773-47C7-9F79-658FB5D615BB}" type="datetime1">
              <a:rPr lang="ru-RU" smtClean="0"/>
              <a:t>20.01.2023</a:t>
            </a:fld>
            <a:endParaRPr lang="en-US"/>
          </a:p>
        </p:txBody>
      </p:sp>
      <p:sp>
        <p:nvSpPr>
          <p:cNvPr id="6" name="Footer Placeholder 5"/>
          <p:cNvSpPr>
            <a:spLocks noGrp="1"/>
          </p:cNvSpPr>
          <p:nvPr>
            <p:ph type="ftr" sz="quarter" idx="11"/>
          </p:nvPr>
        </p:nvSpPr>
        <p:spPr/>
        <p:txBody>
          <a:bodyPr/>
          <a:lstStyle/>
          <a:p>
            <a:r>
              <a:rPr lang="en-US" smtClean="0"/>
              <a:t>BGRS 2018</a:t>
            </a:r>
            <a:endParaRPr lang="en-US"/>
          </a:p>
        </p:txBody>
      </p:sp>
      <p:sp>
        <p:nvSpPr>
          <p:cNvPr id="7" name="Slide Number Placeholder 6"/>
          <p:cNvSpPr>
            <a:spLocks noGrp="1"/>
          </p:cNvSpPr>
          <p:nvPr>
            <p:ph type="sldNum" sz="quarter" idx="12"/>
          </p:nvPr>
        </p:nvSpPr>
        <p:spPr/>
        <p:txBody>
          <a:bodyPr/>
          <a:lstStyle/>
          <a:p>
            <a:fld id="{B76FCC09-05EA-40F4-86C1-3C85E3546861}" type="slidenum">
              <a:rPr lang="en-US" smtClean="0"/>
              <a:t>‹N°›</a:t>
            </a:fld>
            <a:endParaRPr lang="en-US"/>
          </a:p>
        </p:txBody>
      </p:sp>
    </p:spTree>
    <p:extLst>
      <p:ext uri="{BB962C8B-B14F-4D97-AF65-F5344CB8AC3E}">
        <p14:creationId xmlns:p14="http://schemas.microsoft.com/office/powerpoint/2010/main" val="18512255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5291772"/>
            <a:ext cx="7107921" cy="624724"/>
          </a:xfrm>
        </p:spPr>
        <p:txBody>
          <a:bodyPr anchor="b">
            <a:normAutofit/>
          </a:bodyPr>
          <a:lstStyle>
            <a:lvl1pPr algn="l">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0035" y="671971"/>
            <a:ext cx="7107922" cy="4239192"/>
          </a:xfrm>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560036" y="5916496"/>
            <a:ext cx="7107921" cy="742987"/>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Edit Master text styles</a:t>
            </a:r>
          </a:p>
        </p:txBody>
      </p:sp>
      <p:sp>
        <p:nvSpPr>
          <p:cNvPr id="5" name="Date Placeholder 4"/>
          <p:cNvSpPr>
            <a:spLocks noGrp="1"/>
          </p:cNvSpPr>
          <p:nvPr>
            <p:ph type="dt" sz="half" idx="10"/>
          </p:nvPr>
        </p:nvSpPr>
        <p:spPr/>
        <p:txBody>
          <a:bodyPr/>
          <a:lstStyle/>
          <a:p>
            <a:fld id="{DAF24EA1-0A62-4443-BC54-01F9B5D26BF3}" type="datetime1">
              <a:rPr lang="ru-RU" smtClean="0"/>
              <a:t>20.01.2023</a:t>
            </a:fld>
            <a:endParaRPr lang="en-US"/>
          </a:p>
        </p:txBody>
      </p:sp>
      <p:sp>
        <p:nvSpPr>
          <p:cNvPr id="6" name="Footer Placeholder 5"/>
          <p:cNvSpPr>
            <a:spLocks noGrp="1"/>
          </p:cNvSpPr>
          <p:nvPr>
            <p:ph type="ftr" sz="quarter" idx="11"/>
          </p:nvPr>
        </p:nvSpPr>
        <p:spPr/>
        <p:txBody>
          <a:bodyPr/>
          <a:lstStyle/>
          <a:p>
            <a:r>
              <a:rPr lang="en-US" smtClean="0"/>
              <a:t>BGRS 2018</a:t>
            </a:r>
            <a:endParaRPr lang="en-US"/>
          </a:p>
        </p:txBody>
      </p:sp>
      <p:sp>
        <p:nvSpPr>
          <p:cNvPr id="7" name="Slide Number Placeholder 6"/>
          <p:cNvSpPr>
            <a:spLocks noGrp="1"/>
          </p:cNvSpPr>
          <p:nvPr>
            <p:ph type="sldNum" sz="quarter" idx="12"/>
          </p:nvPr>
        </p:nvSpPr>
        <p:spPr/>
        <p:txBody>
          <a:bodyPr/>
          <a:lstStyle/>
          <a:p>
            <a:fld id="{B76FCC09-05EA-40F4-86C1-3C85E3546861}" type="slidenum">
              <a:rPr lang="en-US" smtClean="0"/>
              <a:t>‹N°›</a:t>
            </a:fld>
            <a:endParaRPr lang="en-US"/>
          </a:p>
        </p:txBody>
      </p:sp>
    </p:spTree>
    <p:extLst>
      <p:ext uri="{BB962C8B-B14F-4D97-AF65-F5344CB8AC3E}">
        <p14:creationId xmlns:p14="http://schemas.microsoft.com/office/powerpoint/2010/main" val="20876861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671971"/>
            <a:ext cx="7107922" cy="3751839"/>
          </a:xfrm>
        </p:spPr>
        <p:txBody>
          <a:bodyPr anchor="ctr">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4927788"/>
            <a:ext cx="7107922" cy="1731695"/>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83E698-896B-4A11-9654-E95A55696818}" type="datetime1">
              <a:rPr lang="ru-RU" smtClean="0"/>
              <a:t>20.01.2023</a:t>
            </a:fld>
            <a:endParaRPr lang="en-US"/>
          </a:p>
        </p:txBody>
      </p:sp>
      <p:sp>
        <p:nvSpPr>
          <p:cNvPr id="5" name="Footer Placeholder 4"/>
          <p:cNvSpPr>
            <a:spLocks noGrp="1"/>
          </p:cNvSpPr>
          <p:nvPr>
            <p:ph type="ftr" sz="quarter" idx="11"/>
          </p:nvPr>
        </p:nvSpPr>
        <p:spPr/>
        <p:txBody>
          <a:bodyPr/>
          <a:lstStyle/>
          <a:p>
            <a:r>
              <a:rPr lang="en-US" smtClean="0"/>
              <a:t>BGRS 2018</a:t>
            </a:r>
            <a:endParaRPr lang="en-US"/>
          </a:p>
        </p:txBody>
      </p:sp>
      <p:sp>
        <p:nvSpPr>
          <p:cNvPr id="6" name="Slide Number Placeholder 5"/>
          <p:cNvSpPr>
            <a:spLocks noGrp="1"/>
          </p:cNvSpPr>
          <p:nvPr>
            <p:ph type="sldNum" sz="quarter" idx="12"/>
          </p:nvPr>
        </p:nvSpPr>
        <p:spPr/>
        <p:txBody>
          <a:bodyPr/>
          <a:lstStyle/>
          <a:p>
            <a:fld id="{B76FCC09-05EA-40F4-86C1-3C85E3546861}" type="slidenum">
              <a:rPr lang="en-US" smtClean="0"/>
              <a:t>‹N°›</a:t>
            </a:fld>
            <a:endParaRPr lang="en-US"/>
          </a:p>
        </p:txBody>
      </p:sp>
    </p:spTree>
    <p:extLst>
      <p:ext uri="{BB962C8B-B14F-4D97-AF65-F5344CB8AC3E}">
        <p14:creationId xmlns:p14="http://schemas.microsoft.com/office/powerpoint/2010/main" val="8916794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049" y="671971"/>
            <a:ext cx="6692415" cy="3331857"/>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29555" y="4003828"/>
            <a:ext cx="5973402" cy="419982"/>
          </a:xfrm>
        </p:spPr>
        <p:txBody>
          <a:bodyPr anchor="ctr">
            <a:noAutofit/>
          </a:bodyPr>
          <a:lstStyle>
            <a:lvl1pPr marL="0" indent="0">
              <a:buFontTx/>
              <a:buNone/>
              <a:defRPr sz="1323">
                <a:solidFill>
                  <a:schemeClr val="tx1">
                    <a:lumMod val="50000"/>
                    <a:lumOff val="50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Edit Master text styles</a:t>
            </a:r>
          </a:p>
        </p:txBody>
      </p:sp>
      <p:sp>
        <p:nvSpPr>
          <p:cNvPr id="3" name="Text Placeholder 2"/>
          <p:cNvSpPr>
            <a:spLocks noGrp="1"/>
          </p:cNvSpPr>
          <p:nvPr>
            <p:ph type="body" idx="1"/>
          </p:nvPr>
        </p:nvSpPr>
        <p:spPr>
          <a:xfrm>
            <a:off x="560036" y="4927788"/>
            <a:ext cx="7107922" cy="1731695"/>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202944-5AFB-41A2-98EC-578FFF3594D8}" type="datetime1">
              <a:rPr lang="ru-RU" smtClean="0"/>
              <a:t>20.01.2023</a:t>
            </a:fld>
            <a:endParaRPr lang="en-US"/>
          </a:p>
        </p:txBody>
      </p:sp>
      <p:sp>
        <p:nvSpPr>
          <p:cNvPr id="5" name="Footer Placeholder 4"/>
          <p:cNvSpPr>
            <a:spLocks noGrp="1"/>
          </p:cNvSpPr>
          <p:nvPr>
            <p:ph type="ftr" sz="quarter" idx="11"/>
          </p:nvPr>
        </p:nvSpPr>
        <p:spPr/>
        <p:txBody>
          <a:bodyPr/>
          <a:lstStyle/>
          <a:p>
            <a:r>
              <a:rPr lang="en-US" smtClean="0"/>
              <a:t>BGRS 2018</a:t>
            </a:r>
            <a:endParaRPr lang="en-US"/>
          </a:p>
        </p:txBody>
      </p:sp>
      <p:sp>
        <p:nvSpPr>
          <p:cNvPr id="6" name="Slide Number Placeholder 5"/>
          <p:cNvSpPr>
            <a:spLocks noGrp="1"/>
          </p:cNvSpPr>
          <p:nvPr>
            <p:ph type="sldNum" sz="quarter" idx="12"/>
          </p:nvPr>
        </p:nvSpPr>
        <p:spPr/>
        <p:txBody>
          <a:bodyPr/>
          <a:lstStyle/>
          <a:p>
            <a:fld id="{B76FCC09-05EA-40F4-86C1-3C85E3546861}" type="slidenum">
              <a:rPr lang="en-US" smtClean="0"/>
              <a:t>‹N°›</a:t>
            </a:fld>
            <a:endParaRPr lang="en-US"/>
          </a:p>
        </p:txBody>
      </p:sp>
      <p:sp>
        <p:nvSpPr>
          <p:cNvPr id="20" name="TextBox 19"/>
          <p:cNvSpPr txBox="1"/>
          <p:nvPr/>
        </p:nvSpPr>
        <p:spPr>
          <a:xfrm>
            <a:off x="448031" y="871246"/>
            <a:ext cx="504031" cy="644607"/>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7352945" y="3181894"/>
            <a:ext cx="504031" cy="644607"/>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latin typeface="Arial"/>
              </a:rPr>
              <a:t>”</a:t>
            </a:r>
            <a:endParaRPr lang="en-US" sz="1488" dirty="0">
              <a:solidFill>
                <a:schemeClr val="accent1">
                  <a:lumMod val="60000"/>
                  <a:lumOff val="40000"/>
                </a:schemeClr>
              </a:solidFill>
              <a:latin typeface="Arial"/>
            </a:endParaRPr>
          </a:p>
        </p:txBody>
      </p:sp>
    </p:spTree>
    <p:extLst>
      <p:ext uri="{BB962C8B-B14F-4D97-AF65-F5344CB8AC3E}">
        <p14:creationId xmlns:p14="http://schemas.microsoft.com/office/powerpoint/2010/main" val="37278802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0036" y="2129659"/>
            <a:ext cx="7107922" cy="2861014"/>
          </a:xfrm>
        </p:spPr>
        <p:txBody>
          <a:bodyPr anchor="b">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4990673"/>
            <a:ext cx="7107922" cy="1668810"/>
          </a:xfrm>
        </p:spPr>
        <p:txBody>
          <a:bodyPr anchor="t">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9AF084-CB7F-48E1-B255-A763B10E36BE}" type="datetime1">
              <a:rPr lang="ru-RU" smtClean="0"/>
              <a:t>20.01.2023</a:t>
            </a:fld>
            <a:endParaRPr lang="en-US"/>
          </a:p>
        </p:txBody>
      </p:sp>
      <p:sp>
        <p:nvSpPr>
          <p:cNvPr id="5" name="Footer Placeholder 4"/>
          <p:cNvSpPr>
            <a:spLocks noGrp="1"/>
          </p:cNvSpPr>
          <p:nvPr>
            <p:ph type="ftr" sz="quarter" idx="11"/>
          </p:nvPr>
        </p:nvSpPr>
        <p:spPr/>
        <p:txBody>
          <a:bodyPr/>
          <a:lstStyle/>
          <a:p>
            <a:r>
              <a:rPr lang="en-US" smtClean="0"/>
              <a:t>BGRS 2018</a:t>
            </a:r>
            <a:endParaRPr lang="en-US"/>
          </a:p>
        </p:txBody>
      </p:sp>
      <p:sp>
        <p:nvSpPr>
          <p:cNvPr id="6" name="Slide Number Placeholder 5"/>
          <p:cNvSpPr>
            <a:spLocks noGrp="1"/>
          </p:cNvSpPr>
          <p:nvPr>
            <p:ph type="sldNum" sz="quarter" idx="12"/>
          </p:nvPr>
        </p:nvSpPr>
        <p:spPr/>
        <p:txBody>
          <a:bodyPr/>
          <a:lstStyle/>
          <a:p>
            <a:fld id="{B76FCC09-05EA-40F4-86C1-3C85E3546861}" type="slidenum">
              <a:rPr lang="en-US" smtClean="0"/>
              <a:t>‹N°›</a:t>
            </a:fld>
            <a:endParaRPr lang="en-US"/>
          </a:p>
        </p:txBody>
      </p:sp>
    </p:spTree>
    <p:extLst>
      <p:ext uri="{BB962C8B-B14F-4D97-AF65-F5344CB8AC3E}">
        <p14:creationId xmlns:p14="http://schemas.microsoft.com/office/powerpoint/2010/main" val="112801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0049" y="671971"/>
            <a:ext cx="6692415" cy="3331857"/>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4423810"/>
            <a:ext cx="7107923" cy="566863"/>
          </a:xfrm>
        </p:spPr>
        <p:txBody>
          <a:bodyPr anchor="b">
            <a:noAutofit/>
          </a:bodyPr>
          <a:lstStyle>
            <a:lvl1pPr marL="0" indent="0">
              <a:buFontTx/>
              <a:buNone/>
              <a:defRPr sz="1984">
                <a:solidFill>
                  <a:schemeClr val="tx1">
                    <a:lumMod val="75000"/>
                    <a:lumOff val="25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Edit Master text styles</a:t>
            </a:r>
          </a:p>
        </p:txBody>
      </p:sp>
      <p:sp>
        <p:nvSpPr>
          <p:cNvPr id="3" name="Text Placeholder 2"/>
          <p:cNvSpPr>
            <a:spLocks noGrp="1"/>
          </p:cNvSpPr>
          <p:nvPr>
            <p:ph type="body" idx="1"/>
          </p:nvPr>
        </p:nvSpPr>
        <p:spPr>
          <a:xfrm>
            <a:off x="560036" y="4990673"/>
            <a:ext cx="7107922" cy="1668810"/>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6A6C09-E351-456A-8558-8339B05CB036}" type="datetime1">
              <a:rPr lang="ru-RU" smtClean="0"/>
              <a:t>20.01.2023</a:t>
            </a:fld>
            <a:endParaRPr lang="en-US"/>
          </a:p>
        </p:txBody>
      </p:sp>
      <p:sp>
        <p:nvSpPr>
          <p:cNvPr id="5" name="Footer Placeholder 4"/>
          <p:cNvSpPr>
            <a:spLocks noGrp="1"/>
          </p:cNvSpPr>
          <p:nvPr>
            <p:ph type="ftr" sz="quarter" idx="11"/>
          </p:nvPr>
        </p:nvSpPr>
        <p:spPr/>
        <p:txBody>
          <a:bodyPr/>
          <a:lstStyle/>
          <a:p>
            <a:r>
              <a:rPr lang="en-US" smtClean="0"/>
              <a:t>BGRS 2018</a:t>
            </a:r>
            <a:endParaRPr lang="en-US"/>
          </a:p>
        </p:txBody>
      </p:sp>
      <p:sp>
        <p:nvSpPr>
          <p:cNvPr id="6" name="Slide Number Placeholder 5"/>
          <p:cNvSpPr>
            <a:spLocks noGrp="1"/>
          </p:cNvSpPr>
          <p:nvPr>
            <p:ph type="sldNum" sz="quarter" idx="12"/>
          </p:nvPr>
        </p:nvSpPr>
        <p:spPr/>
        <p:txBody>
          <a:bodyPr/>
          <a:lstStyle/>
          <a:p>
            <a:fld id="{B76FCC09-05EA-40F4-86C1-3C85E3546861}" type="slidenum">
              <a:rPr lang="en-US" smtClean="0"/>
              <a:t>‹N°›</a:t>
            </a:fld>
            <a:endParaRPr lang="en-US"/>
          </a:p>
        </p:txBody>
      </p:sp>
      <p:sp>
        <p:nvSpPr>
          <p:cNvPr id="24" name="TextBox 23"/>
          <p:cNvSpPr txBox="1"/>
          <p:nvPr/>
        </p:nvSpPr>
        <p:spPr>
          <a:xfrm>
            <a:off x="448031" y="871246"/>
            <a:ext cx="504031" cy="644607"/>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52945" y="3181894"/>
            <a:ext cx="504031" cy="644607"/>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70592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7035" y="671971"/>
            <a:ext cx="7100923" cy="3331857"/>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4423810"/>
            <a:ext cx="7107923" cy="566863"/>
          </a:xfrm>
        </p:spPr>
        <p:txBody>
          <a:bodyPr anchor="b">
            <a:noAutofit/>
          </a:bodyPr>
          <a:lstStyle>
            <a:lvl1pPr marL="0" indent="0">
              <a:buFontTx/>
              <a:buNone/>
              <a:defRPr sz="1984">
                <a:solidFill>
                  <a:schemeClr val="accent1"/>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Edit Master text styles</a:t>
            </a:r>
          </a:p>
        </p:txBody>
      </p:sp>
      <p:sp>
        <p:nvSpPr>
          <p:cNvPr id="3" name="Text Placeholder 2"/>
          <p:cNvSpPr>
            <a:spLocks noGrp="1"/>
          </p:cNvSpPr>
          <p:nvPr>
            <p:ph type="body" idx="1"/>
          </p:nvPr>
        </p:nvSpPr>
        <p:spPr>
          <a:xfrm>
            <a:off x="560036" y="4990673"/>
            <a:ext cx="7107922" cy="1668810"/>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94CF16-DA2A-4864-95F5-ED2E547A546D}" type="datetime1">
              <a:rPr lang="ru-RU" smtClean="0"/>
              <a:t>20.01.2023</a:t>
            </a:fld>
            <a:endParaRPr lang="en-US"/>
          </a:p>
        </p:txBody>
      </p:sp>
      <p:sp>
        <p:nvSpPr>
          <p:cNvPr id="5" name="Footer Placeholder 4"/>
          <p:cNvSpPr>
            <a:spLocks noGrp="1"/>
          </p:cNvSpPr>
          <p:nvPr>
            <p:ph type="ftr" sz="quarter" idx="11"/>
          </p:nvPr>
        </p:nvSpPr>
        <p:spPr/>
        <p:txBody>
          <a:bodyPr/>
          <a:lstStyle/>
          <a:p>
            <a:r>
              <a:rPr lang="en-US" smtClean="0"/>
              <a:t>BGRS 2018</a:t>
            </a:r>
            <a:endParaRPr lang="en-US"/>
          </a:p>
        </p:txBody>
      </p:sp>
      <p:sp>
        <p:nvSpPr>
          <p:cNvPr id="6" name="Slide Number Placeholder 5"/>
          <p:cNvSpPr>
            <a:spLocks noGrp="1"/>
          </p:cNvSpPr>
          <p:nvPr>
            <p:ph type="sldNum" sz="quarter" idx="12"/>
          </p:nvPr>
        </p:nvSpPr>
        <p:spPr/>
        <p:txBody>
          <a:bodyPr/>
          <a:lstStyle/>
          <a:p>
            <a:fld id="{B76FCC09-05EA-40F4-86C1-3C85E3546861}" type="slidenum">
              <a:rPr lang="en-US" smtClean="0"/>
              <a:t>‹N°›</a:t>
            </a:fld>
            <a:endParaRPr lang="en-US"/>
          </a:p>
        </p:txBody>
      </p:sp>
    </p:spTree>
    <p:extLst>
      <p:ext uri="{BB962C8B-B14F-4D97-AF65-F5344CB8AC3E}">
        <p14:creationId xmlns:p14="http://schemas.microsoft.com/office/powerpoint/2010/main" val="29383984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848EBF-7E0A-4271-A2FF-46DFE55A7923}" type="datetime1">
              <a:rPr lang="ru-RU" smtClean="0"/>
              <a:t>20.01.2023</a:t>
            </a:fld>
            <a:endParaRPr lang="en-US"/>
          </a:p>
        </p:txBody>
      </p:sp>
      <p:sp>
        <p:nvSpPr>
          <p:cNvPr id="5" name="Footer Placeholder 4"/>
          <p:cNvSpPr>
            <a:spLocks noGrp="1"/>
          </p:cNvSpPr>
          <p:nvPr>
            <p:ph type="ftr" sz="quarter" idx="11"/>
          </p:nvPr>
        </p:nvSpPr>
        <p:spPr/>
        <p:txBody>
          <a:bodyPr/>
          <a:lstStyle/>
          <a:p>
            <a:r>
              <a:rPr lang="en-US" smtClean="0"/>
              <a:t>BGRS 2018</a:t>
            </a:r>
            <a:endParaRPr lang="en-US"/>
          </a:p>
        </p:txBody>
      </p:sp>
      <p:sp>
        <p:nvSpPr>
          <p:cNvPr id="6" name="Slide Number Placeholder 5"/>
          <p:cNvSpPr>
            <a:spLocks noGrp="1"/>
          </p:cNvSpPr>
          <p:nvPr>
            <p:ph type="sldNum" sz="quarter" idx="12"/>
          </p:nvPr>
        </p:nvSpPr>
        <p:spPr/>
        <p:txBody>
          <a:bodyPr/>
          <a:lstStyle/>
          <a:p>
            <a:fld id="{B76FCC09-05EA-40F4-86C1-3C85E3546861}" type="slidenum">
              <a:rPr lang="en-US" smtClean="0"/>
              <a:t>‹N°›</a:t>
            </a:fld>
            <a:endParaRPr lang="en-US"/>
          </a:p>
        </p:txBody>
      </p:sp>
    </p:spTree>
    <p:extLst>
      <p:ext uri="{BB962C8B-B14F-4D97-AF65-F5344CB8AC3E}">
        <p14:creationId xmlns:p14="http://schemas.microsoft.com/office/powerpoint/2010/main" val="10713513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7855" y="671971"/>
            <a:ext cx="1078791"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60036" y="671971"/>
            <a:ext cx="5837494" cy="57887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ADB550-4054-409E-BCDD-F66EEA827E83}" type="datetime1">
              <a:rPr lang="ru-RU" smtClean="0"/>
              <a:t>20.01.2023</a:t>
            </a:fld>
            <a:endParaRPr lang="en-US"/>
          </a:p>
        </p:txBody>
      </p:sp>
      <p:sp>
        <p:nvSpPr>
          <p:cNvPr id="5" name="Footer Placeholder 4"/>
          <p:cNvSpPr>
            <a:spLocks noGrp="1"/>
          </p:cNvSpPr>
          <p:nvPr>
            <p:ph type="ftr" sz="quarter" idx="11"/>
          </p:nvPr>
        </p:nvSpPr>
        <p:spPr/>
        <p:txBody>
          <a:bodyPr/>
          <a:lstStyle/>
          <a:p>
            <a:r>
              <a:rPr lang="en-US" smtClean="0"/>
              <a:t>BGRS 2018</a:t>
            </a:r>
            <a:endParaRPr lang="en-US"/>
          </a:p>
        </p:txBody>
      </p:sp>
      <p:sp>
        <p:nvSpPr>
          <p:cNvPr id="6" name="Slide Number Placeholder 5"/>
          <p:cNvSpPr>
            <a:spLocks noGrp="1"/>
          </p:cNvSpPr>
          <p:nvPr>
            <p:ph type="sldNum" sz="quarter" idx="12"/>
          </p:nvPr>
        </p:nvSpPr>
        <p:spPr/>
        <p:txBody>
          <a:bodyPr/>
          <a:lstStyle/>
          <a:p>
            <a:fld id="{B76FCC09-05EA-40F4-86C1-3C85E3546861}" type="slidenum">
              <a:rPr lang="en-US" smtClean="0"/>
              <a:t>‹N°›</a:t>
            </a:fld>
            <a:endParaRPr lang="en-US"/>
          </a:p>
        </p:txBody>
      </p:sp>
    </p:spTree>
    <p:extLst>
      <p:ext uri="{BB962C8B-B14F-4D97-AF65-F5344CB8AC3E}">
        <p14:creationId xmlns:p14="http://schemas.microsoft.com/office/powerpoint/2010/main" val="13974352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260078" y="1237197"/>
            <a:ext cx="7560469" cy="2631887"/>
          </a:xfrm>
        </p:spPr>
        <p:txBody>
          <a:bodyPr anchor="b"/>
          <a:lstStyle>
            <a:lvl1pPr algn="ctr">
              <a:defRPr sz="4961"/>
            </a:lvl1pPr>
          </a:lstStyle>
          <a:p>
            <a:r>
              <a:rPr lang="fr-FR" smtClean="0"/>
              <a:t>Modifiez le style du titre</a:t>
            </a:r>
            <a:endParaRPr lang="fr-FR"/>
          </a:p>
        </p:txBody>
      </p:sp>
      <p:sp>
        <p:nvSpPr>
          <p:cNvPr id="3" name="Sous-titre 2"/>
          <p:cNvSpPr>
            <a:spLocks noGrp="1"/>
          </p:cNvSpPr>
          <p:nvPr>
            <p:ph type="subTitle" idx="1"/>
          </p:nvPr>
        </p:nvSpPr>
        <p:spPr>
          <a:xfrm>
            <a:off x="1260078" y="3970580"/>
            <a:ext cx="7560469" cy="1825171"/>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693DB508-2384-4233-AE6C-4C489241F956}" type="datetimeFigureOut">
              <a:rPr lang="fr-FR" smtClean="0"/>
              <a:t>20/01/2023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A558721-B2B5-4C8D-B4E3-6F8351371B43}" type="slidenum">
              <a:rPr lang="fr-FR" smtClean="0"/>
              <a:t>‹N°›</a:t>
            </a:fld>
            <a:endParaRPr lang="fr-FR"/>
          </a:p>
        </p:txBody>
      </p:sp>
    </p:spTree>
    <p:extLst>
      <p:ext uri="{BB962C8B-B14F-4D97-AF65-F5344CB8AC3E}">
        <p14:creationId xmlns:p14="http://schemas.microsoft.com/office/powerpoint/2010/main" val="6594015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93DB508-2384-4233-AE6C-4C489241F956}" type="datetimeFigureOut">
              <a:rPr lang="fr-FR" smtClean="0"/>
              <a:t>20/01/2023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A558721-B2B5-4C8D-B4E3-6F8351371B43}" type="slidenum">
              <a:rPr lang="fr-FR" smtClean="0"/>
              <a:t>‹N°›</a:t>
            </a:fld>
            <a:endParaRPr lang="fr-FR"/>
          </a:p>
        </p:txBody>
      </p:sp>
    </p:spTree>
    <p:extLst>
      <p:ext uri="{BB962C8B-B14F-4D97-AF65-F5344CB8AC3E}">
        <p14:creationId xmlns:p14="http://schemas.microsoft.com/office/powerpoint/2010/main" val="20074661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87793" y="1884670"/>
            <a:ext cx="8694539" cy="3144614"/>
          </a:xfrm>
        </p:spPr>
        <p:txBody>
          <a:bodyPr anchor="b"/>
          <a:lstStyle>
            <a:lvl1pPr>
              <a:defRPr sz="4961"/>
            </a:lvl1pPr>
          </a:lstStyle>
          <a:p>
            <a:r>
              <a:rPr lang="fr-FR" smtClean="0"/>
              <a:t>Modifiez le style du titre</a:t>
            </a:r>
            <a:endParaRPr lang="fr-FR"/>
          </a:p>
        </p:txBody>
      </p:sp>
      <p:sp>
        <p:nvSpPr>
          <p:cNvPr id="3" name="Espace réservé du texte 2"/>
          <p:cNvSpPr>
            <a:spLocks noGrp="1"/>
          </p:cNvSpPr>
          <p:nvPr>
            <p:ph type="body" idx="1"/>
          </p:nvPr>
        </p:nvSpPr>
        <p:spPr>
          <a:xfrm>
            <a:off x="687793" y="5059034"/>
            <a:ext cx="8694539" cy="1653678"/>
          </a:xfrm>
        </p:spPr>
        <p:txBody>
          <a:bodyPr/>
          <a:lstStyle>
            <a:lvl1pPr marL="0" indent="0">
              <a:buNone/>
              <a:defRPr sz="1984">
                <a:solidFill>
                  <a:schemeClr val="tx1">
                    <a:tint val="75000"/>
                  </a:schemeClr>
                </a:solidFill>
              </a:defRPr>
            </a:lvl1pPr>
            <a:lvl2pPr marL="378013" indent="0">
              <a:buNone/>
              <a:defRPr sz="1654">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693DB508-2384-4233-AE6C-4C489241F956}" type="datetimeFigureOut">
              <a:rPr lang="fr-FR" smtClean="0"/>
              <a:t>20/01/2023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A558721-B2B5-4C8D-B4E3-6F8351371B43}" type="slidenum">
              <a:rPr lang="fr-FR" smtClean="0"/>
              <a:t>‹N°›</a:t>
            </a:fld>
            <a:endParaRPr lang="fr-FR"/>
          </a:p>
        </p:txBody>
      </p:sp>
    </p:spTree>
    <p:extLst>
      <p:ext uri="{BB962C8B-B14F-4D97-AF65-F5344CB8AC3E}">
        <p14:creationId xmlns:p14="http://schemas.microsoft.com/office/powerpoint/2010/main" val="106450151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693043" y="2012414"/>
            <a:ext cx="4284266" cy="479654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03316" y="2012414"/>
            <a:ext cx="4284266" cy="479654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93DB508-2384-4233-AE6C-4C489241F956}" type="datetimeFigureOut">
              <a:rPr lang="fr-FR" smtClean="0"/>
              <a:t>20/01/2023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A558721-B2B5-4C8D-B4E3-6F8351371B43}" type="slidenum">
              <a:rPr lang="fr-FR" smtClean="0"/>
              <a:t>‹N°›</a:t>
            </a:fld>
            <a:endParaRPr lang="fr-FR"/>
          </a:p>
        </p:txBody>
      </p:sp>
    </p:spTree>
    <p:extLst>
      <p:ext uri="{BB962C8B-B14F-4D97-AF65-F5344CB8AC3E}">
        <p14:creationId xmlns:p14="http://schemas.microsoft.com/office/powerpoint/2010/main" val="27076145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94356" y="402483"/>
            <a:ext cx="8694539" cy="1461188"/>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694357" y="1853171"/>
            <a:ext cx="4264576" cy="908210"/>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fr-FR" smtClean="0"/>
              <a:t>Modifier les styles du texte du masque</a:t>
            </a:r>
          </a:p>
        </p:txBody>
      </p:sp>
      <p:sp>
        <p:nvSpPr>
          <p:cNvPr id="4" name="Espace réservé du contenu 3"/>
          <p:cNvSpPr>
            <a:spLocks noGrp="1"/>
          </p:cNvSpPr>
          <p:nvPr>
            <p:ph sz="half" idx="2"/>
          </p:nvPr>
        </p:nvSpPr>
        <p:spPr>
          <a:xfrm>
            <a:off x="694357" y="2761381"/>
            <a:ext cx="4264576" cy="4061576"/>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103316" y="1853171"/>
            <a:ext cx="4285579" cy="908210"/>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fr-FR" smtClean="0"/>
              <a:t>Modifier les styles du texte du masque</a:t>
            </a:r>
          </a:p>
        </p:txBody>
      </p:sp>
      <p:sp>
        <p:nvSpPr>
          <p:cNvPr id="6" name="Espace réservé du contenu 5"/>
          <p:cNvSpPr>
            <a:spLocks noGrp="1"/>
          </p:cNvSpPr>
          <p:nvPr>
            <p:ph sz="quarter" idx="4"/>
          </p:nvPr>
        </p:nvSpPr>
        <p:spPr>
          <a:xfrm>
            <a:off x="5103316" y="2761381"/>
            <a:ext cx="4285579" cy="4061576"/>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93DB508-2384-4233-AE6C-4C489241F956}" type="datetimeFigureOut">
              <a:rPr lang="fr-FR" smtClean="0"/>
              <a:t>20/01/2023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A558721-B2B5-4C8D-B4E3-6F8351371B43}" type="slidenum">
              <a:rPr lang="fr-FR" smtClean="0"/>
              <a:t>‹N°›</a:t>
            </a:fld>
            <a:endParaRPr lang="fr-FR"/>
          </a:p>
        </p:txBody>
      </p:sp>
    </p:spTree>
    <p:extLst>
      <p:ext uri="{BB962C8B-B14F-4D97-AF65-F5344CB8AC3E}">
        <p14:creationId xmlns:p14="http://schemas.microsoft.com/office/powerpoint/2010/main" val="105956953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93DB508-2384-4233-AE6C-4C489241F956}" type="datetimeFigureOut">
              <a:rPr lang="fr-FR" smtClean="0"/>
              <a:t>20/01/2023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A558721-B2B5-4C8D-B4E3-6F8351371B43}" type="slidenum">
              <a:rPr lang="fr-FR" smtClean="0"/>
              <a:t>‹N°›</a:t>
            </a:fld>
            <a:endParaRPr lang="fr-FR"/>
          </a:p>
        </p:txBody>
      </p:sp>
    </p:spTree>
    <p:extLst>
      <p:ext uri="{BB962C8B-B14F-4D97-AF65-F5344CB8AC3E}">
        <p14:creationId xmlns:p14="http://schemas.microsoft.com/office/powerpoint/2010/main" val="145188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93DB508-2384-4233-AE6C-4C489241F956}" type="datetimeFigureOut">
              <a:rPr lang="fr-FR" smtClean="0"/>
              <a:t>20/01/2023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A558721-B2B5-4C8D-B4E3-6F8351371B43}" type="slidenum">
              <a:rPr lang="fr-FR" smtClean="0"/>
              <a:t>‹N°›</a:t>
            </a:fld>
            <a:endParaRPr lang="fr-FR"/>
          </a:p>
        </p:txBody>
      </p:sp>
    </p:spTree>
    <p:extLst>
      <p:ext uri="{BB962C8B-B14F-4D97-AF65-F5344CB8AC3E}">
        <p14:creationId xmlns:p14="http://schemas.microsoft.com/office/powerpoint/2010/main" val="21584708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94356" y="503978"/>
            <a:ext cx="3251264" cy="1763924"/>
          </a:xfrm>
        </p:spPr>
        <p:txBody>
          <a:bodyPr anchor="b"/>
          <a:lstStyle>
            <a:lvl1pPr>
              <a:defRPr sz="2646"/>
            </a:lvl1pPr>
          </a:lstStyle>
          <a:p>
            <a:r>
              <a:rPr lang="fr-FR" smtClean="0"/>
              <a:t>Modifiez le style du titre</a:t>
            </a:r>
            <a:endParaRPr lang="fr-FR"/>
          </a:p>
        </p:txBody>
      </p:sp>
      <p:sp>
        <p:nvSpPr>
          <p:cNvPr id="3" name="Espace réservé du contenu 2"/>
          <p:cNvSpPr>
            <a:spLocks noGrp="1"/>
          </p:cNvSpPr>
          <p:nvPr>
            <p:ph idx="1"/>
          </p:nvPr>
        </p:nvSpPr>
        <p:spPr>
          <a:xfrm>
            <a:off x="4285579" y="1088454"/>
            <a:ext cx="5103316" cy="5372269"/>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94356" y="2267902"/>
            <a:ext cx="3251264" cy="4201570"/>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693DB508-2384-4233-AE6C-4C489241F956}" type="datetimeFigureOut">
              <a:rPr lang="fr-FR" smtClean="0"/>
              <a:t>20/01/2023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A558721-B2B5-4C8D-B4E3-6F8351371B43}" type="slidenum">
              <a:rPr lang="fr-FR" smtClean="0"/>
              <a:t>‹N°›</a:t>
            </a:fld>
            <a:endParaRPr lang="fr-FR"/>
          </a:p>
        </p:txBody>
      </p:sp>
    </p:spTree>
    <p:extLst>
      <p:ext uri="{BB962C8B-B14F-4D97-AF65-F5344CB8AC3E}">
        <p14:creationId xmlns:p14="http://schemas.microsoft.com/office/powerpoint/2010/main" val="88496645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94356" y="503978"/>
            <a:ext cx="3251264" cy="1763924"/>
          </a:xfrm>
        </p:spPr>
        <p:txBody>
          <a:bodyPr anchor="b"/>
          <a:lstStyle>
            <a:lvl1pPr>
              <a:defRPr sz="2646"/>
            </a:lvl1pPr>
          </a:lstStyle>
          <a:p>
            <a:r>
              <a:rPr lang="fr-FR" smtClean="0"/>
              <a:t>Modifiez le style du titre</a:t>
            </a:r>
            <a:endParaRPr lang="fr-FR"/>
          </a:p>
        </p:txBody>
      </p:sp>
      <p:sp>
        <p:nvSpPr>
          <p:cNvPr id="3" name="Espace réservé pour une image  2"/>
          <p:cNvSpPr>
            <a:spLocks noGrp="1"/>
          </p:cNvSpPr>
          <p:nvPr>
            <p:ph type="pic" idx="1"/>
          </p:nvPr>
        </p:nvSpPr>
        <p:spPr>
          <a:xfrm>
            <a:off x="4285579" y="1088454"/>
            <a:ext cx="5103316" cy="5372269"/>
          </a:xfrm>
        </p:spPr>
        <p:txBody>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endParaRPr lang="fr-FR"/>
          </a:p>
        </p:txBody>
      </p:sp>
      <p:sp>
        <p:nvSpPr>
          <p:cNvPr id="4" name="Espace réservé du texte 3"/>
          <p:cNvSpPr>
            <a:spLocks noGrp="1"/>
          </p:cNvSpPr>
          <p:nvPr>
            <p:ph type="body" sz="half" idx="2"/>
          </p:nvPr>
        </p:nvSpPr>
        <p:spPr>
          <a:xfrm>
            <a:off x="694356" y="2267902"/>
            <a:ext cx="3251264" cy="4201570"/>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693DB508-2384-4233-AE6C-4C489241F956}" type="datetimeFigureOut">
              <a:rPr lang="fr-FR" smtClean="0"/>
              <a:t>20/01/2023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A558721-B2B5-4C8D-B4E3-6F8351371B43}" type="slidenum">
              <a:rPr lang="fr-FR" smtClean="0"/>
              <a:t>‹N°›</a:t>
            </a:fld>
            <a:endParaRPr lang="fr-FR"/>
          </a:p>
        </p:txBody>
      </p:sp>
    </p:spTree>
    <p:extLst>
      <p:ext uri="{BB962C8B-B14F-4D97-AF65-F5344CB8AC3E}">
        <p14:creationId xmlns:p14="http://schemas.microsoft.com/office/powerpoint/2010/main" val="13587620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93DB508-2384-4233-AE6C-4C489241F956}" type="datetimeFigureOut">
              <a:rPr lang="fr-FR" smtClean="0"/>
              <a:t>20/01/2023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A558721-B2B5-4C8D-B4E3-6F8351371B43}" type="slidenum">
              <a:rPr lang="fr-FR" smtClean="0"/>
              <a:t>‹N°›</a:t>
            </a:fld>
            <a:endParaRPr lang="fr-FR"/>
          </a:p>
        </p:txBody>
      </p:sp>
    </p:spTree>
    <p:extLst>
      <p:ext uri="{BB962C8B-B14F-4D97-AF65-F5344CB8AC3E}">
        <p14:creationId xmlns:p14="http://schemas.microsoft.com/office/powerpoint/2010/main" val="24558732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213947" y="402483"/>
            <a:ext cx="2173635" cy="640647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693043" y="402483"/>
            <a:ext cx="6394896" cy="6406475"/>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93DB508-2384-4233-AE6C-4C489241F956}" type="datetimeFigureOut">
              <a:rPr lang="fr-FR" smtClean="0"/>
              <a:t>20/01/2023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A558721-B2B5-4C8D-B4E3-6F8351371B43}" type="slidenum">
              <a:rPr lang="fr-FR" smtClean="0"/>
              <a:t>‹N°›</a:t>
            </a:fld>
            <a:endParaRPr lang="fr-FR"/>
          </a:p>
        </p:txBody>
      </p:sp>
    </p:spTree>
    <p:extLst>
      <p:ext uri="{BB962C8B-B14F-4D97-AF65-F5344CB8AC3E}">
        <p14:creationId xmlns:p14="http://schemas.microsoft.com/office/powerpoint/2010/main" val="3916628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normAutofit/>
          </a:bodyPr>
          <a:lstStyle/>
          <a:p>
            <a:endParaRPr lang="fr-FR" sz="3200" b="0" strike="noStrike" spc="-1">
              <a:latin typeface="Arial"/>
            </a:endParaRPr>
          </a:p>
        </p:txBody>
      </p:sp>
      <p:sp>
        <p:nvSpPr>
          <p:cNvPr id="16" name="PlaceHolder 3"/>
          <p:cNvSpPr>
            <a:spLocks noGrp="1"/>
          </p:cNvSpPr>
          <p:nvPr>
            <p:ph type="body"/>
          </p:nvPr>
        </p:nvSpPr>
        <p:spPr>
          <a:xfrm>
            <a:off x="5152680" y="1769040"/>
            <a:ext cx="4426920" cy="4384440"/>
          </a:xfrm>
          <a:prstGeom prst="rect">
            <a:avLst/>
          </a:prstGeom>
        </p:spPr>
        <p:txBody>
          <a:bodyPr lIns="0" tIns="0" rIns="0" bIns="0">
            <a:normAutofit/>
          </a:bodyPr>
          <a:lstStyle/>
          <a:p>
            <a:endParaRPr lang="fr-FR" sz="3200" b="0" strike="noStrike" spc="-1">
              <a:latin typeface="Arial"/>
            </a:endParaRPr>
          </a:p>
        </p:txBody>
      </p:sp>
      <p:sp>
        <p:nvSpPr>
          <p:cNvPr id="17" name="PlaceHolder 4"/>
          <p:cNvSpPr>
            <a:spLocks noGrp="1"/>
          </p:cNvSpPr>
          <p:nvPr>
            <p:ph type="body"/>
          </p:nvPr>
        </p:nvSpPr>
        <p:spPr>
          <a:xfrm>
            <a:off x="504000" y="4059360"/>
            <a:ext cx="4426920" cy="20912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normAutofit/>
          </a:bodyPr>
          <a:lstStyle/>
          <a:p>
            <a:endParaRPr lang="fr-FR" sz="3200" b="0" strike="noStrike" spc="-1">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normAutofit/>
          </a:bodyPr>
          <a:lstStyle/>
          <a:p>
            <a:endParaRPr lang="fr-FR" sz="3200" b="0" strike="noStrike" spc="-1">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fr-FR" sz="4400" b="0" strike="noStrike" spc="-1">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normAutofit/>
          </a:bodyPr>
          <a:lstStyle/>
          <a:p>
            <a:endParaRPr lang="fr-FR" sz="3200" b="0" strike="noStrike" spc="-1">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normAutofit/>
          </a:bodyPr>
          <a:lstStyle/>
          <a:p>
            <a:endParaRPr lang="fr-FR" sz="3200" b="0" strike="noStrike" spc="-1">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2.jpe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theme" Target="../theme/theme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fr-FR" sz="4400" b="0" strike="noStrike" spc="-1">
                <a:latin typeface="Arial"/>
              </a:rPr>
              <a:t>Cliquez pour éditer le format du texte-titre</a:t>
            </a:r>
          </a:p>
        </p:txBody>
      </p:sp>
      <p:sp>
        <p:nvSpPr>
          <p:cNvPr id="6" name="PlaceHolder 2"/>
          <p:cNvSpPr>
            <a:spLocks noGrp="1"/>
          </p:cNvSpPr>
          <p:nvPr>
            <p:ph type="body"/>
          </p:nvPr>
        </p:nvSpPr>
        <p:spPr>
          <a:xfrm>
            <a:off x="504000" y="1769040"/>
            <a:ext cx="9071640" cy="4384440"/>
          </a:xfrm>
          <a:prstGeom prst="rect">
            <a:avLst/>
          </a:prstGeom>
        </p:spPr>
        <p:txBody>
          <a:bodyPr lIns="0" tIns="0" rIns="0" bIns="0">
            <a:normAutofit/>
          </a:bodyPr>
          <a:lstStyle/>
          <a:p>
            <a:pPr marL="432000" indent="-324000">
              <a:spcAft>
                <a:spcPts val="1417"/>
              </a:spcAft>
              <a:buClr>
                <a:srgbClr val="000000"/>
              </a:buClr>
              <a:buSzPct val="45000"/>
              <a:buFont typeface="Wingdings" charset="2"/>
              <a:buChar char=""/>
            </a:pPr>
            <a:r>
              <a:rPr lang="fr-FR" sz="3200" b="0" strike="noStrike" spc="-1">
                <a:latin typeface="Arial"/>
              </a:rPr>
              <a:t>Cliquez pour éditer le format du plan de texte</a:t>
            </a:r>
          </a:p>
          <a:p>
            <a:pPr marL="864000" lvl="1" indent="-324000">
              <a:spcAft>
                <a:spcPts val="1134"/>
              </a:spcAft>
              <a:buClr>
                <a:srgbClr val="000000"/>
              </a:buClr>
              <a:buSzPct val="75000"/>
              <a:buFont typeface="Symbol" charset="2"/>
              <a:buChar char=""/>
            </a:pPr>
            <a:r>
              <a:rPr lang="fr-FR" sz="2800" b="0" strike="noStrike" spc="-1">
                <a:latin typeface="Arial"/>
              </a:rPr>
              <a:t>Second niveau de plan</a:t>
            </a:r>
          </a:p>
          <a:p>
            <a:pPr marL="1296000" lvl="2" indent="-288000">
              <a:spcAft>
                <a:spcPts val="850"/>
              </a:spcAft>
              <a:buClr>
                <a:srgbClr val="000000"/>
              </a:buClr>
              <a:buSzPct val="45000"/>
              <a:buFont typeface="Wingdings" charset="2"/>
              <a:buChar char=""/>
            </a:pPr>
            <a:r>
              <a:rPr lang="fr-FR" sz="2400" b="0" strike="noStrike" spc="-1">
                <a:latin typeface="Arial"/>
              </a:rPr>
              <a:t>Troisième niveau de plan</a:t>
            </a:r>
          </a:p>
          <a:p>
            <a:pPr marL="1728000" lvl="3" indent="-216000">
              <a:spcAft>
                <a:spcPts val="567"/>
              </a:spcAft>
              <a:buClr>
                <a:srgbClr val="000000"/>
              </a:buClr>
              <a:buSzPct val="75000"/>
              <a:buFont typeface="Symbol" charset="2"/>
              <a:buChar char=""/>
            </a:pPr>
            <a:r>
              <a:rPr lang="fr-FR" sz="2000" b="0" strike="noStrike" spc="-1">
                <a:latin typeface="Arial"/>
              </a:rPr>
              <a:t>Quatrième niveau de plan</a:t>
            </a:r>
          </a:p>
          <a:p>
            <a:pPr marL="2160000" lvl="4" indent="-216000">
              <a:spcAft>
                <a:spcPts val="283"/>
              </a:spcAft>
              <a:buClr>
                <a:srgbClr val="000000"/>
              </a:buClr>
              <a:buSzPct val="45000"/>
              <a:buFont typeface="Wingdings" charset="2"/>
              <a:buChar char=""/>
            </a:pPr>
            <a:r>
              <a:rPr lang="fr-FR" sz="2000" b="0" strike="noStrike" spc="-1">
                <a:latin typeface="Arial"/>
              </a:rPr>
              <a:t>Cinquième niveau de plan</a:t>
            </a:r>
          </a:p>
          <a:p>
            <a:pPr marL="2592000" lvl="5" indent="-216000">
              <a:spcAft>
                <a:spcPts val="283"/>
              </a:spcAft>
              <a:buClr>
                <a:srgbClr val="000000"/>
              </a:buClr>
              <a:buSzPct val="45000"/>
              <a:buFont typeface="Wingdings" charset="2"/>
              <a:buChar char=""/>
            </a:pPr>
            <a:r>
              <a:rPr lang="fr-FR" sz="2000" b="0" strike="noStrike" spc="-1">
                <a:latin typeface="Arial"/>
              </a:rPr>
              <a:t>Sixième niveau de plan</a:t>
            </a:r>
          </a:p>
          <a:p>
            <a:pPr marL="3024000" lvl="6" indent="-216000">
              <a:spcAft>
                <a:spcPts val="283"/>
              </a:spcAft>
              <a:buClr>
                <a:srgbClr val="000000"/>
              </a:buClr>
              <a:buSzPct val="45000"/>
              <a:buFont typeface="Wingdings" charset="2"/>
              <a:buChar char=""/>
            </a:pPr>
            <a:r>
              <a:rPr lang="fr-FR" sz="2000" b="0" strike="noStrike" spc="-1">
                <a:latin typeface="Arial"/>
              </a:rPr>
              <a:t>Septième niveau de plan</a:t>
            </a: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fr-FR" sz="1400" b="0" strike="noStrike" spc="-1">
                <a:latin typeface="Times New Roman"/>
              </a:rPr>
              <a:t>&lt;date/heure&gt;</a:t>
            </a: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fr-FR" sz="1400" b="0" strike="noStrike" spc="-1">
                <a:latin typeface="Times New Roman"/>
              </a:rPr>
              <a:t>&lt;pied de page&gt;</a:t>
            </a: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50479706-5938-46B7-8239-A1288D8B1099}" type="slidenum">
              <a:rPr lang="fr-FR" sz="1400" b="0" strike="noStrike" spc="-1">
                <a:latin typeface="Times New Roman"/>
              </a:rPr>
              <a:t>‹N°›</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fr-FR" sz="4400" b="0" strike="noStrike" spc="-1">
                <a:latin typeface="Arial"/>
              </a:rPr>
              <a:t>Cliquez pour éditer le format du texte-titre</a:t>
            </a:r>
          </a:p>
        </p:txBody>
      </p:sp>
      <p:sp>
        <p:nvSpPr>
          <p:cNvPr id="42" name="PlaceHolder 2"/>
          <p:cNvSpPr>
            <a:spLocks noGrp="1"/>
          </p:cNvSpPr>
          <p:nvPr>
            <p:ph type="body"/>
          </p:nvPr>
        </p:nvSpPr>
        <p:spPr>
          <a:xfrm>
            <a:off x="504000" y="1769040"/>
            <a:ext cx="9071640" cy="4384440"/>
          </a:xfrm>
          <a:prstGeom prst="rect">
            <a:avLst/>
          </a:prstGeom>
        </p:spPr>
        <p:txBody>
          <a:bodyPr lIns="0" tIns="0" rIns="0" bIns="0">
            <a:normAutofit/>
          </a:bodyPr>
          <a:lstStyle/>
          <a:p>
            <a:pPr marL="432000" indent="-324000">
              <a:spcAft>
                <a:spcPts val="1417"/>
              </a:spcAft>
              <a:buClr>
                <a:srgbClr val="000000"/>
              </a:buClr>
              <a:buSzPct val="45000"/>
              <a:buFont typeface="Wingdings" charset="2"/>
              <a:buChar char=""/>
            </a:pPr>
            <a:r>
              <a:rPr lang="fr-FR" sz="3200" b="0" strike="noStrike" spc="-1">
                <a:latin typeface="Arial"/>
              </a:rPr>
              <a:t>Cliquez pour éditer le format du plan de texte</a:t>
            </a:r>
          </a:p>
          <a:p>
            <a:pPr marL="864000" lvl="1" indent="-324000">
              <a:spcAft>
                <a:spcPts val="1134"/>
              </a:spcAft>
              <a:buClr>
                <a:srgbClr val="000000"/>
              </a:buClr>
              <a:buSzPct val="75000"/>
              <a:buFont typeface="Symbol" charset="2"/>
              <a:buChar char=""/>
            </a:pPr>
            <a:r>
              <a:rPr lang="fr-FR" sz="2800" b="0" strike="noStrike" spc="-1">
                <a:latin typeface="Arial"/>
              </a:rPr>
              <a:t>Second niveau de plan</a:t>
            </a:r>
          </a:p>
          <a:p>
            <a:pPr marL="1296000" lvl="2" indent="-288000">
              <a:spcAft>
                <a:spcPts val="850"/>
              </a:spcAft>
              <a:buClr>
                <a:srgbClr val="000000"/>
              </a:buClr>
              <a:buSzPct val="45000"/>
              <a:buFont typeface="Wingdings" charset="2"/>
              <a:buChar char=""/>
            </a:pPr>
            <a:r>
              <a:rPr lang="fr-FR" sz="2400" b="0" strike="noStrike" spc="-1">
                <a:latin typeface="Arial"/>
              </a:rPr>
              <a:t>Troisième niveau de plan</a:t>
            </a:r>
          </a:p>
          <a:p>
            <a:pPr marL="1728000" lvl="3" indent="-216000">
              <a:spcAft>
                <a:spcPts val="567"/>
              </a:spcAft>
              <a:buClr>
                <a:srgbClr val="000000"/>
              </a:buClr>
              <a:buSzPct val="75000"/>
              <a:buFont typeface="Symbol" charset="2"/>
              <a:buChar char=""/>
            </a:pPr>
            <a:r>
              <a:rPr lang="fr-FR" sz="2000" b="0" strike="noStrike" spc="-1">
                <a:latin typeface="Arial"/>
              </a:rPr>
              <a:t>Quatrième niveau de plan</a:t>
            </a:r>
          </a:p>
          <a:p>
            <a:pPr marL="2160000" lvl="4" indent="-216000">
              <a:spcAft>
                <a:spcPts val="283"/>
              </a:spcAft>
              <a:buClr>
                <a:srgbClr val="000000"/>
              </a:buClr>
              <a:buSzPct val="45000"/>
              <a:buFont typeface="Wingdings" charset="2"/>
              <a:buChar char=""/>
            </a:pPr>
            <a:r>
              <a:rPr lang="fr-FR" sz="2000" b="0" strike="noStrike" spc="-1">
                <a:latin typeface="Arial"/>
              </a:rPr>
              <a:t>Cinquième niveau de plan</a:t>
            </a:r>
          </a:p>
          <a:p>
            <a:pPr marL="2592000" lvl="5" indent="-216000">
              <a:spcAft>
                <a:spcPts val="283"/>
              </a:spcAft>
              <a:buClr>
                <a:srgbClr val="000000"/>
              </a:buClr>
              <a:buSzPct val="45000"/>
              <a:buFont typeface="Wingdings" charset="2"/>
              <a:buChar char=""/>
            </a:pPr>
            <a:r>
              <a:rPr lang="fr-FR" sz="2000" b="0" strike="noStrike" spc="-1">
                <a:latin typeface="Arial"/>
              </a:rPr>
              <a:t>Sixième niveau de plan</a:t>
            </a:r>
          </a:p>
          <a:p>
            <a:pPr marL="3024000" lvl="6" indent="-216000">
              <a:spcAft>
                <a:spcPts val="283"/>
              </a:spcAft>
              <a:buClr>
                <a:srgbClr val="000000"/>
              </a:buClr>
              <a:buSzPct val="45000"/>
              <a:buFont typeface="Wingdings" charset="2"/>
              <a:buChar char=""/>
            </a:pPr>
            <a:r>
              <a:rPr lang="fr-FR" sz="2000" b="0" strike="noStrike" spc="-1">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8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1249920" y="131400"/>
            <a:ext cx="7294680" cy="902160"/>
          </a:xfrm>
          <a:prstGeom prst="rect">
            <a:avLst/>
          </a:prstGeom>
        </p:spPr>
        <p:txBody>
          <a:bodyPr lIns="0" tIns="0" rIns="0" bIns="0" anchor="ctr"/>
          <a:lstStyle/>
          <a:p>
            <a:pPr algn="ctr"/>
            <a:r>
              <a:rPr lang="fr-FR" sz="3200" b="0" i="1" strike="noStrike" spc="-1">
                <a:solidFill>
                  <a:srgbClr val="00AE00"/>
                </a:solidFill>
                <a:latin typeface="URW Bookman L"/>
              </a:rPr>
              <a:t>Cliquez pour éditer le format du texte-titre</a:t>
            </a:r>
          </a:p>
        </p:txBody>
      </p:sp>
      <p:sp>
        <p:nvSpPr>
          <p:cNvPr id="80" name="PlaceHolder 2"/>
          <p:cNvSpPr>
            <a:spLocks noGrp="1"/>
          </p:cNvSpPr>
          <p:nvPr>
            <p:ph type="body"/>
          </p:nvPr>
        </p:nvSpPr>
        <p:spPr>
          <a:xfrm>
            <a:off x="180000" y="1440000"/>
            <a:ext cx="9720000" cy="5400000"/>
          </a:xfrm>
          <a:prstGeom prst="rect">
            <a:avLst/>
          </a:prstGeom>
        </p:spPr>
        <p:txBody>
          <a:bodyPr lIns="0" tIns="0" rIns="0" bIns="0"/>
          <a:lstStyle/>
          <a:p>
            <a:pPr marL="432000" indent="-324000">
              <a:spcAft>
                <a:spcPts val="1417"/>
              </a:spcAft>
              <a:buClr>
                <a:srgbClr val="000000"/>
              </a:buClr>
              <a:buSzPct val="45000"/>
              <a:buFont typeface="Wingdings" charset="2"/>
              <a:buChar char=""/>
            </a:pPr>
            <a:r>
              <a:rPr lang="fr-FR" sz="2400" b="0" strike="noStrike" spc="-1">
                <a:latin typeface="Lucida Sans"/>
              </a:rPr>
              <a:t>Cliquez pour éditer le format du plan de texte</a:t>
            </a:r>
          </a:p>
          <a:p>
            <a:pPr marL="864000" lvl="1" indent="-288000">
              <a:spcAft>
                <a:spcPts val="1123"/>
              </a:spcAft>
              <a:buClr>
                <a:srgbClr val="000000"/>
              </a:buClr>
              <a:buSzPct val="75000"/>
              <a:buFont typeface="Symbol" charset="2"/>
              <a:buChar char=""/>
            </a:pPr>
            <a:r>
              <a:rPr lang="fr-FR" sz="2200" b="0" strike="noStrike" spc="-1">
                <a:latin typeface="Lucida Sans"/>
              </a:rPr>
              <a:t>Second niveau de plan</a:t>
            </a:r>
          </a:p>
          <a:p>
            <a:pPr marL="1296000" lvl="2" indent="-216000">
              <a:spcAft>
                <a:spcPts val="850"/>
              </a:spcAft>
              <a:buClr>
                <a:srgbClr val="000000"/>
              </a:buClr>
              <a:buSzPct val="45000"/>
              <a:buFont typeface="Wingdings" charset="2"/>
              <a:buChar char=""/>
            </a:pPr>
            <a:r>
              <a:rPr lang="fr-FR" sz="2000" b="0" strike="noStrike" spc="-1">
                <a:latin typeface="Lucida Sans"/>
              </a:rPr>
              <a:t>Troisième niveau de plan</a:t>
            </a:r>
          </a:p>
          <a:p>
            <a:pPr marL="1728000" lvl="3" indent="-216000">
              <a:spcAft>
                <a:spcPts val="567"/>
              </a:spcAft>
              <a:buClr>
                <a:srgbClr val="000000"/>
              </a:buClr>
              <a:buSzPct val="75000"/>
              <a:buFont typeface="Symbol" charset="2"/>
              <a:buChar char=""/>
            </a:pPr>
            <a:r>
              <a:rPr lang="fr-FR" sz="2000" b="0" strike="noStrike" spc="-1">
                <a:latin typeface="Lucida Sans"/>
              </a:rPr>
              <a:t>Quatrième niveau de plan</a:t>
            </a:r>
          </a:p>
          <a:p>
            <a:pPr marL="2160000" lvl="4" indent="-216000">
              <a:spcAft>
                <a:spcPts val="283"/>
              </a:spcAft>
              <a:buClr>
                <a:srgbClr val="000000"/>
              </a:buClr>
              <a:buSzPct val="45000"/>
              <a:buFont typeface="Wingdings" charset="2"/>
              <a:buChar char=""/>
            </a:pPr>
            <a:r>
              <a:rPr lang="fr-FR" sz="2000" b="0" strike="noStrike" spc="-1">
                <a:latin typeface="Lucida Sans"/>
              </a:rPr>
              <a:t>Cinquième niveau de plan</a:t>
            </a:r>
          </a:p>
          <a:p>
            <a:pPr marL="2592000" lvl="5" indent="-216000">
              <a:spcAft>
                <a:spcPts val="283"/>
              </a:spcAft>
              <a:buClr>
                <a:srgbClr val="000000"/>
              </a:buClr>
              <a:buSzPct val="45000"/>
              <a:buFont typeface="Wingdings" charset="2"/>
              <a:buChar char=""/>
            </a:pPr>
            <a:r>
              <a:rPr lang="fr-FR" sz="2000" b="0" strike="noStrike" spc="-1">
                <a:latin typeface="Lucida Sans"/>
              </a:rPr>
              <a:t>Sixième niveau de plan</a:t>
            </a:r>
          </a:p>
          <a:p>
            <a:pPr marL="3024000" lvl="6" indent="-216000">
              <a:spcAft>
                <a:spcPts val="283"/>
              </a:spcAft>
              <a:buClr>
                <a:srgbClr val="000000"/>
              </a:buClr>
              <a:buSzPct val="45000"/>
              <a:buFont typeface="Wingdings" charset="2"/>
              <a:buChar char=""/>
            </a:pPr>
            <a:r>
              <a:rPr lang="fr-FR" sz="2000" b="0" strike="noStrike" spc="-1">
                <a:latin typeface="Lucida Sans"/>
              </a:rPr>
              <a:t>Septième niveau de plan</a:t>
            </a:r>
          </a:p>
          <a:p>
            <a:pPr marL="3456000" lvl="7" indent="-216000">
              <a:spcAft>
                <a:spcPts val="283"/>
              </a:spcAft>
              <a:buClr>
                <a:srgbClr val="000000"/>
              </a:buClr>
              <a:buSzPct val="45000"/>
              <a:buFont typeface="Wingdings" charset="2"/>
              <a:buChar char=""/>
            </a:pPr>
            <a:r>
              <a:rPr lang="fr-FR" sz="2000" b="0" strike="noStrike" spc="-1">
                <a:latin typeface="Lucida Sans"/>
              </a:rPr>
              <a:t>Huitième niveau de plan</a:t>
            </a:r>
          </a:p>
          <a:p>
            <a:pPr marL="3888000" lvl="8" indent="-216000">
              <a:spcAft>
                <a:spcPts val="283"/>
              </a:spcAft>
              <a:buClr>
                <a:srgbClr val="000000"/>
              </a:buClr>
              <a:buSzPct val="45000"/>
              <a:buFont typeface="Wingdings" charset="2"/>
              <a:buChar char=""/>
            </a:pPr>
            <a:r>
              <a:rPr lang="fr-FR" sz="2000" b="0" strike="noStrike" spc="-1">
                <a:latin typeface="Lucida Sans"/>
              </a:rPr>
              <a:t>Neuvième niveau de plan</a:t>
            </a:r>
          </a:p>
        </p:txBody>
      </p:sp>
      <p:sp>
        <p:nvSpPr>
          <p:cNvPr id="81" name="PlaceHolder 3"/>
          <p:cNvSpPr>
            <a:spLocks noGrp="1"/>
          </p:cNvSpPr>
          <p:nvPr>
            <p:ph type="sldNum"/>
          </p:nvPr>
        </p:nvSpPr>
        <p:spPr>
          <a:xfrm>
            <a:off x="4491720" y="7236000"/>
            <a:ext cx="1088280" cy="249840"/>
          </a:xfrm>
          <a:prstGeom prst="rect">
            <a:avLst/>
          </a:prstGeom>
        </p:spPr>
        <p:txBody>
          <a:bodyPr lIns="0" tIns="0" rIns="0" bIns="0"/>
          <a:lstStyle/>
          <a:p>
            <a:pPr algn="r"/>
            <a:fld id="{2634A38C-600E-49FE-A82E-C6E80E3391DB}" type="slidenum">
              <a:rPr lang="fr-FR" sz="1400" b="0" strike="noStrike" spc="-1">
                <a:latin typeface="Times New Roman"/>
              </a:rPr>
              <a:t>‹N°›</a:t>
            </a:fld>
            <a:endParaRPr lang="fr-FR" sz="1400" b="0" strike="noStrike" spc="-1">
              <a:latin typeface="Times New Roman"/>
            </a:endParaRPr>
          </a:p>
        </p:txBody>
      </p:sp>
      <p:sp>
        <p:nvSpPr>
          <p:cNvPr id="82" name="Line 4"/>
          <p:cNvSpPr/>
          <p:nvPr/>
        </p:nvSpPr>
        <p:spPr>
          <a:xfrm flipV="1">
            <a:off x="171000" y="1147680"/>
            <a:ext cx="9909000" cy="4320"/>
          </a:xfrm>
          <a:prstGeom prst="line">
            <a:avLst/>
          </a:prstGeom>
          <a:ln>
            <a:solidFill>
              <a:srgbClr val="C0C0C0"/>
            </a:solidFill>
          </a:ln>
        </p:spPr>
        <p:style>
          <a:lnRef idx="0">
            <a:scrgbClr r="0" g="0" b="0"/>
          </a:lnRef>
          <a:fillRef idx="0">
            <a:scrgbClr r="0" g="0" b="0"/>
          </a:fillRef>
          <a:effectRef idx="0">
            <a:scrgbClr r="0" g="0" b="0"/>
          </a:effectRef>
          <a:fontRef idx="minor"/>
        </p:style>
      </p:sp>
      <p:pic>
        <p:nvPicPr>
          <p:cNvPr id="83" name="Image 82"/>
          <p:cNvPicPr/>
          <p:nvPr/>
        </p:nvPicPr>
        <p:blipFill>
          <a:blip r:embed="rId14"/>
          <a:stretch/>
        </p:blipFill>
        <p:spPr>
          <a:xfrm>
            <a:off x="96840" y="120960"/>
            <a:ext cx="1097280" cy="910440"/>
          </a:xfrm>
          <a:prstGeom prst="rect">
            <a:avLst/>
          </a:prstGeom>
          <a:ln>
            <a:noFill/>
          </a:ln>
        </p:spPr>
      </p:pic>
      <p:pic>
        <p:nvPicPr>
          <p:cNvPr id="84" name="Image 83"/>
          <p:cNvPicPr/>
          <p:nvPr/>
        </p:nvPicPr>
        <p:blipFill>
          <a:blip r:embed="rId15"/>
          <a:stretch/>
        </p:blipFill>
        <p:spPr>
          <a:xfrm>
            <a:off x="8635680" y="58320"/>
            <a:ext cx="1324080" cy="1068120"/>
          </a:xfrm>
          <a:prstGeom prst="rect">
            <a:avLst/>
          </a:prstGeom>
          <a:ln>
            <a:noFill/>
          </a:ln>
        </p:spPr>
      </p:pic>
      <p:sp>
        <p:nvSpPr>
          <p:cNvPr id="85" name="PlaceHolder 5"/>
          <p:cNvSpPr>
            <a:spLocks noGrp="1"/>
          </p:cNvSpPr>
          <p:nvPr>
            <p:ph type="dt"/>
          </p:nvPr>
        </p:nvSpPr>
        <p:spPr>
          <a:xfrm>
            <a:off x="504000" y="6887160"/>
            <a:ext cx="2348280" cy="521280"/>
          </a:xfrm>
          <a:prstGeom prst="rect">
            <a:avLst/>
          </a:prstGeom>
        </p:spPr>
        <p:txBody>
          <a:bodyPr lIns="0" tIns="0" rIns="0" bIns="0"/>
          <a:lstStyle/>
          <a:p>
            <a:r>
              <a:rPr lang="fr-FR" sz="1400" b="0" strike="noStrike" spc="-1">
                <a:latin typeface="Times New Roman"/>
              </a:rPr>
              <a:t>&lt;date/heure&gt;</a:t>
            </a:r>
          </a:p>
        </p:txBody>
      </p:sp>
      <p:sp>
        <p:nvSpPr>
          <p:cNvPr id="86" name="PlaceHolder 6"/>
          <p:cNvSpPr>
            <a:spLocks noGrp="1"/>
          </p:cNvSpPr>
          <p:nvPr>
            <p:ph type="ftr"/>
          </p:nvPr>
        </p:nvSpPr>
        <p:spPr>
          <a:xfrm>
            <a:off x="3447360" y="6887160"/>
            <a:ext cx="3195000" cy="521280"/>
          </a:xfrm>
          <a:prstGeom prst="rect">
            <a:avLst/>
          </a:prstGeom>
        </p:spPr>
        <p:txBody>
          <a:bodyPr lIns="0" tIns="0" rIns="0" bIns="0"/>
          <a:lstStyle/>
          <a:p>
            <a:pPr algn="ctr"/>
            <a:r>
              <a:rPr lang="fr-FR" sz="1400" b="0" strike="noStrike" spc="-1">
                <a:latin typeface="Times New Roman"/>
              </a:rPr>
              <a:t>&lt;pied de page&gt;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9333"/>
            <a:ext cx="10080625" cy="7569008"/>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60035" y="671971"/>
            <a:ext cx="7107922"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60035" y="2381650"/>
            <a:ext cx="7107922" cy="427783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7370" y="6659483"/>
            <a:ext cx="754012" cy="402483"/>
          </a:xfrm>
          <a:prstGeom prst="rect">
            <a:avLst/>
          </a:prstGeom>
        </p:spPr>
        <p:txBody>
          <a:bodyPr vert="horz" lIns="91440" tIns="45720" rIns="91440" bIns="45720" rtlCol="0" anchor="ctr"/>
          <a:lstStyle>
            <a:lvl1pPr algn="r">
              <a:defRPr sz="744">
                <a:solidFill>
                  <a:schemeClr val="tx1">
                    <a:tint val="75000"/>
                  </a:schemeClr>
                </a:solidFill>
              </a:defRPr>
            </a:lvl1pPr>
          </a:lstStyle>
          <a:p>
            <a:fld id="{2C6FF97E-F6A9-47FC-B12F-72CECBBADC76}" type="datetime1">
              <a:rPr lang="ru-RU" smtClean="0"/>
              <a:t>20.01.2023</a:t>
            </a:fld>
            <a:endParaRPr lang="en-US"/>
          </a:p>
        </p:txBody>
      </p:sp>
      <p:sp>
        <p:nvSpPr>
          <p:cNvPr id="5" name="Footer Placeholder 4"/>
          <p:cNvSpPr>
            <a:spLocks noGrp="1"/>
          </p:cNvSpPr>
          <p:nvPr>
            <p:ph type="ftr" sz="quarter" idx="3"/>
          </p:nvPr>
        </p:nvSpPr>
        <p:spPr>
          <a:xfrm>
            <a:off x="560035" y="6659483"/>
            <a:ext cx="5207010" cy="402483"/>
          </a:xfrm>
          <a:prstGeom prst="rect">
            <a:avLst/>
          </a:prstGeom>
        </p:spPr>
        <p:txBody>
          <a:bodyPr vert="horz" lIns="91440" tIns="45720" rIns="91440" bIns="45720" rtlCol="0" anchor="ctr"/>
          <a:lstStyle>
            <a:lvl1pPr algn="l">
              <a:defRPr sz="744">
                <a:solidFill>
                  <a:schemeClr val="tx1">
                    <a:tint val="75000"/>
                  </a:schemeClr>
                </a:solidFill>
              </a:defRPr>
            </a:lvl1pPr>
          </a:lstStyle>
          <a:p>
            <a:r>
              <a:rPr lang="en-US" smtClean="0"/>
              <a:t>BGRS 2018</a:t>
            </a:r>
            <a:endParaRPr lang="en-US"/>
          </a:p>
        </p:txBody>
      </p:sp>
      <p:sp>
        <p:nvSpPr>
          <p:cNvPr id="6" name="Slide Number Placeholder 5"/>
          <p:cNvSpPr>
            <a:spLocks noGrp="1"/>
          </p:cNvSpPr>
          <p:nvPr>
            <p:ph type="sldNum" sz="quarter" idx="4"/>
          </p:nvPr>
        </p:nvSpPr>
        <p:spPr>
          <a:xfrm>
            <a:off x="7102958" y="6659483"/>
            <a:ext cx="565000" cy="402483"/>
          </a:xfrm>
          <a:prstGeom prst="rect">
            <a:avLst/>
          </a:prstGeom>
        </p:spPr>
        <p:txBody>
          <a:bodyPr vert="horz" lIns="91440" tIns="45720" rIns="91440" bIns="45720" rtlCol="0" anchor="ctr"/>
          <a:lstStyle>
            <a:lvl1pPr algn="r">
              <a:defRPr sz="744">
                <a:solidFill>
                  <a:schemeClr val="accent1"/>
                </a:solidFill>
              </a:defRPr>
            </a:lvl1pPr>
          </a:lstStyle>
          <a:p>
            <a:fld id="{B76FCC09-05EA-40F4-86C1-3C85E3546861}" type="slidenum">
              <a:rPr lang="en-US" smtClean="0"/>
              <a:t>‹N°›</a:t>
            </a:fld>
            <a:endParaRPr lang="en-US"/>
          </a:p>
        </p:txBody>
      </p:sp>
    </p:spTree>
    <p:extLst>
      <p:ext uri="{BB962C8B-B14F-4D97-AF65-F5344CB8AC3E}">
        <p14:creationId xmlns:p14="http://schemas.microsoft.com/office/powerpoint/2010/main" val="350060581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hf hdr="0"/>
  <p:txStyles>
    <p:titleStyle>
      <a:lvl1pPr algn="l" defTabSz="378013" rtl="0" eaLnBrk="1" latinLnBrk="0" hangingPunct="1">
        <a:spcBef>
          <a:spcPct val="0"/>
        </a:spcBef>
        <a:buNone/>
        <a:defRPr sz="2976"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10" indent="-283510" algn="l" defTabSz="378013" rtl="0" eaLnBrk="1" latinLnBrk="0" hangingPunct="1">
        <a:spcBef>
          <a:spcPts val="827"/>
        </a:spcBef>
        <a:spcAft>
          <a:spcPts val="0"/>
        </a:spcAft>
        <a:buClr>
          <a:schemeClr val="accent1"/>
        </a:buClr>
        <a:buSzPct val="80000"/>
        <a:buFont typeface="Wingdings 3" charset="2"/>
        <a:buChar char=""/>
        <a:defRPr sz="1488" kern="1200">
          <a:solidFill>
            <a:schemeClr val="tx1">
              <a:lumMod val="75000"/>
              <a:lumOff val="25000"/>
            </a:schemeClr>
          </a:solidFill>
          <a:latin typeface="+mn-lt"/>
          <a:ea typeface="+mn-ea"/>
          <a:cs typeface="+mn-cs"/>
        </a:defRPr>
      </a:lvl1pPr>
      <a:lvl2pPr marL="614271" indent="-236258" algn="l" defTabSz="378013" rtl="0" eaLnBrk="1" latinLnBrk="0" hangingPunct="1">
        <a:spcBef>
          <a:spcPts val="827"/>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2pPr>
      <a:lvl3pPr marL="945032" indent="-189006" algn="l" defTabSz="378013" rtl="0" eaLnBrk="1" latinLnBrk="0" hangingPunct="1">
        <a:spcBef>
          <a:spcPts val="827"/>
        </a:spcBef>
        <a:spcAft>
          <a:spcPts val="0"/>
        </a:spcAft>
        <a:buClr>
          <a:schemeClr val="accent1"/>
        </a:buClr>
        <a:buSzPct val="80000"/>
        <a:buFont typeface="Wingdings 3" charset="2"/>
        <a:buChar char=""/>
        <a:defRPr sz="1158" kern="1200">
          <a:solidFill>
            <a:schemeClr val="tx1">
              <a:lumMod val="75000"/>
              <a:lumOff val="25000"/>
            </a:schemeClr>
          </a:solidFill>
          <a:latin typeface="+mn-lt"/>
          <a:ea typeface="+mn-ea"/>
          <a:cs typeface="+mn-cs"/>
        </a:defRPr>
      </a:lvl3pPr>
      <a:lvl4pPr marL="1323045"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4pPr>
      <a:lvl5pPr marL="1701058"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5pPr>
      <a:lvl6pPr marL="2079071"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6pPr>
      <a:lvl7pPr marL="2457084"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7pPr>
      <a:lvl8pPr marL="2835097"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8pPr>
      <a:lvl9pPr marL="3213110"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93043" y="402483"/>
            <a:ext cx="8694539" cy="1461188"/>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693043" y="2012414"/>
            <a:ext cx="8694539" cy="479654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693043" y="7006699"/>
            <a:ext cx="2268141" cy="402483"/>
          </a:xfrm>
          <a:prstGeom prst="rect">
            <a:avLst/>
          </a:prstGeom>
        </p:spPr>
        <p:txBody>
          <a:bodyPr vert="horz" lIns="91440" tIns="45720" rIns="91440" bIns="45720" rtlCol="0" anchor="ctr"/>
          <a:lstStyle>
            <a:lvl1pPr algn="l">
              <a:defRPr sz="992">
                <a:solidFill>
                  <a:schemeClr val="tx1">
                    <a:tint val="75000"/>
                  </a:schemeClr>
                </a:solidFill>
              </a:defRPr>
            </a:lvl1pPr>
          </a:lstStyle>
          <a:p>
            <a:fld id="{693DB508-2384-4233-AE6C-4C489241F956}" type="datetimeFigureOut">
              <a:rPr lang="fr-FR" smtClean="0"/>
              <a:t>20/01/2023</a:t>
            </a:fld>
            <a:endParaRPr lang="fr-FR"/>
          </a:p>
        </p:txBody>
      </p:sp>
      <p:sp>
        <p:nvSpPr>
          <p:cNvPr id="5" name="Espace réservé du pied de page 4"/>
          <p:cNvSpPr>
            <a:spLocks noGrp="1"/>
          </p:cNvSpPr>
          <p:nvPr>
            <p:ph type="ftr" sz="quarter" idx="3"/>
          </p:nvPr>
        </p:nvSpPr>
        <p:spPr>
          <a:xfrm>
            <a:off x="3339207" y="7006699"/>
            <a:ext cx="3402211" cy="402483"/>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119441" y="7006699"/>
            <a:ext cx="2268141" cy="402483"/>
          </a:xfrm>
          <a:prstGeom prst="rect">
            <a:avLst/>
          </a:prstGeom>
        </p:spPr>
        <p:txBody>
          <a:bodyPr vert="horz" lIns="91440" tIns="45720" rIns="91440" bIns="45720" rtlCol="0" anchor="ctr"/>
          <a:lstStyle>
            <a:lvl1pPr algn="r">
              <a:defRPr sz="992">
                <a:solidFill>
                  <a:schemeClr val="tx1">
                    <a:tint val="75000"/>
                  </a:schemeClr>
                </a:solidFill>
              </a:defRPr>
            </a:lvl1pPr>
          </a:lstStyle>
          <a:p>
            <a:fld id="{7A558721-B2B5-4C8D-B4E3-6F8351371B43}" type="slidenum">
              <a:rPr lang="fr-FR" smtClean="0"/>
              <a:t>‹N°›</a:t>
            </a:fld>
            <a:endParaRPr lang="fr-FR"/>
          </a:p>
        </p:txBody>
      </p:sp>
    </p:spTree>
    <p:extLst>
      <p:ext uri="{BB962C8B-B14F-4D97-AF65-F5344CB8AC3E}">
        <p14:creationId xmlns:p14="http://schemas.microsoft.com/office/powerpoint/2010/main" val="358365605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756026"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fr-FR"/>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6.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44.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0" y="181080"/>
            <a:ext cx="10080000" cy="6874920"/>
          </a:xfrm>
          <a:prstGeom prst="rect">
            <a:avLst/>
          </a:prstGeom>
          <a:noFill/>
          <a:ln>
            <a:noFill/>
          </a:ln>
        </p:spPr>
        <p:txBody>
          <a:bodyPr lIns="0" tIns="0" rIns="0" bIns="0" anchor="ctr"/>
          <a:lstStyle/>
          <a:p>
            <a:pPr algn="ctr"/>
            <a:r>
              <a:rPr dirty="0"/>
              <a:t/>
            </a:r>
            <a:br>
              <a:rPr dirty="0"/>
            </a:br>
            <a:r>
              <a:rPr lang="fr-FR" sz="4400" b="0" strike="noStrike" spc="-1" dirty="0" err="1">
                <a:solidFill>
                  <a:srgbClr val="000080"/>
                </a:solidFill>
                <a:latin typeface="Arial"/>
              </a:rPr>
              <a:t>Genomic</a:t>
            </a:r>
            <a:r>
              <a:rPr lang="fr-FR" sz="4400" b="0" strike="noStrike" spc="-1" dirty="0">
                <a:solidFill>
                  <a:srgbClr val="000080"/>
                </a:solidFill>
                <a:latin typeface="Arial"/>
              </a:rPr>
              <a:t> </a:t>
            </a:r>
            <a:r>
              <a:rPr lang="fr-FR" sz="4400" b="0" strike="noStrike" spc="-1" dirty="0" err="1">
                <a:solidFill>
                  <a:srgbClr val="000080"/>
                </a:solidFill>
                <a:latin typeface="Arial"/>
              </a:rPr>
              <a:t>selection</a:t>
            </a:r>
            <a:r>
              <a:rPr lang="fr-FR" sz="4400" b="0" strike="noStrike" spc="-1" dirty="0">
                <a:solidFill>
                  <a:srgbClr val="000080"/>
                </a:solidFill>
                <a:latin typeface="Arial"/>
              </a:rPr>
              <a:t>, </a:t>
            </a:r>
            <a:r>
              <a:rPr dirty="0"/>
              <a:t/>
            </a:r>
            <a:br>
              <a:rPr dirty="0"/>
            </a:br>
            <a:r>
              <a:rPr lang="fr-FR" sz="4400" b="0" strike="noStrike" spc="-1">
                <a:solidFill>
                  <a:srgbClr val="000080"/>
                </a:solidFill>
                <a:latin typeface="Arial"/>
              </a:rPr>
              <a:t>a </a:t>
            </a:r>
            <a:r>
              <a:rPr lang="fr-FR" sz="4400" b="0" strike="noStrike" spc="-1" smtClean="0">
                <a:solidFill>
                  <a:srgbClr val="000080"/>
                </a:solidFill>
                <a:latin typeface="Arial"/>
              </a:rPr>
              <a:t>powerful</a:t>
            </a:r>
            <a:r>
              <a:rPr lang="fr-FR" sz="4400" b="0" strike="noStrike" spc="-1" dirty="0" smtClean="0">
                <a:solidFill>
                  <a:srgbClr val="000080"/>
                </a:solidFill>
                <a:latin typeface="Arial"/>
              </a:rPr>
              <a:t> </a:t>
            </a:r>
            <a:r>
              <a:rPr lang="fr-FR" sz="4400" b="0" strike="noStrike" spc="-1" dirty="0" err="1">
                <a:solidFill>
                  <a:srgbClr val="000080"/>
                </a:solidFill>
                <a:latin typeface="Arial"/>
              </a:rPr>
              <a:t>predictive</a:t>
            </a:r>
            <a:r>
              <a:rPr lang="fr-FR" sz="4400" b="0" strike="noStrike" spc="-1" dirty="0">
                <a:solidFill>
                  <a:srgbClr val="000080"/>
                </a:solidFill>
                <a:latin typeface="Arial"/>
              </a:rPr>
              <a:t> </a:t>
            </a:r>
            <a:r>
              <a:rPr lang="fr-FR" sz="4400" b="0" strike="noStrike" spc="-1" dirty="0" err="1">
                <a:solidFill>
                  <a:srgbClr val="000080"/>
                </a:solidFill>
                <a:latin typeface="Arial"/>
              </a:rPr>
              <a:t>approach</a:t>
            </a:r>
            <a:r>
              <a:rPr lang="fr-FR" sz="4400" b="0" strike="noStrike" spc="-1" dirty="0">
                <a:solidFill>
                  <a:srgbClr val="000080"/>
                </a:solidFill>
                <a:latin typeface="Arial"/>
              </a:rPr>
              <a:t> to help in plant </a:t>
            </a:r>
            <a:r>
              <a:rPr lang="fr-FR" sz="4400" b="0" strike="noStrike" spc="-1" dirty="0" err="1">
                <a:solidFill>
                  <a:srgbClr val="000080"/>
                </a:solidFill>
                <a:latin typeface="Arial"/>
              </a:rPr>
              <a:t>breeding</a:t>
            </a:r>
            <a:r>
              <a:rPr dirty="0"/>
              <a:t/>
            </a:r>
            <a:br>
              <a:rPr dirty="0"/>
            </a:br>
            <a:r>
              <a:rPr dirty="0"/>
              <a:t/>
            </a:r>
            <a:br>
              <a:rPr dirty="0"/>
            </a:br>
            <a:r>
              <a:rPr lang="fr-FR" sz="3600" b="0" strike="noStrike" spc="-1" dirty="0">
                <a:latin typeface="Arial"/>
              </a:rPr>
              <a:t>Estimation of </a:t>
            </a:r>
            <a:r>
              <a:rPr lang="fr-FR" sz="3600" b="0" strike="noStrike" spc="-1" dirty="0" err="1">
                <a:latin typeface="Arial"/>
              </a:rPr>
              <a:t>genetic</a:t>
            </a:r>
            <a:r>
              <a:rPr lang="fr-FR" sz="3600" b="0" strike="noStrike" spc="-1" dirty="0">
                <a:latin typeface="Arial"/>
              </a:rPr>
              <a:t> values of </a:t>
            </a:r>
            <a:r>
              <a:rPr dirty="0"/>
              <a:t/>
            </a:r>
            <a:br>
              <a:rPr dirty="0"/>
            </a:br>
            <a:r>
              <a:rPr lang="fr-FR" sz="3600" b="0" strike="noStrike" spc="-1" dirty="0">
                <a:latin typeface="Arial"/>
              </a:rPr>
              <a:t>plant </a:t>
            </a:r>
            <a:r>
              <a:rPr lang="fr-FR" sz="3600" b="0" strike="noStrike" spc="-1" dirty="0" err="1">
                <a:latin typeface="Arial"/>
              </a:rPr>
              <a:t>genotype</a:t>
            </a:r>
            <a:r>
              <a:rPr lang="fr-FR" sz="3600" b="0" strike="noStrike" spc="-1" dirty="0">
                <a:latin typeface="Arial"/>
              </a:rPr>
              <a:t> candidates to </a:t>
            </a:r>
            <a:r>
              <a:rPr lang="fr-FR" sz="3600" b="0" strike="noStrike" spc="-1" dirty="0" err="1">
                <a:latin typeface="Arial"/>
              </a:rPr>
              <a:t>selection</a:t>
            </a:r>
            <a:r>
              <a:rPr lang="fr-FR" sz="3600" b="0" strike="noStrike" spc="-1" dirty="0">
                <a:latin typeface="Arial"/>
              </a:rPr>
              <a:t> :</a:t>
            </a:r>
            <a:r>
              <a:rPr dirty="0"/>
              <a:t/>
            </a:r>
            <a:br>
              <a:rPr dirty="0"/>
            </a:br>
            <a:r>
              <a:rPr lang="fr-FR" sz="3600" b="0" strike="noStrike" spc="-1" dirty="0">
                <a:latin typeface="Arial"/>
              </a:rPr>
              <a:t>basic </a:t>
            </a:r>
            <a:r>
              <a:rPr lang="fr-FR" sz="3600" b="0" strike="noStrike" spc="-1" dirty="0" err="1">
                <a:latin typeface="Arial"/>
              </a:rPr>
              <a:t>criteria</a:t>
            </a:r>
            <a:r>
              <a:rPr lang="fr-FR" sz="3600" b="0" strike="noStrike" spc="-1" dirty="0">
                <a:latin typeface="Arial"/>
              </a:rPr>
              <a:t> for </a:t>
            </a:r>
            <a:r>
              <a:rPr lang="fr-FR" sz="3600" b="0" strike="noStrike" spc="-1" dirty="0" err="1">
                <a:latin typeface="Arial"/>
              </a:rPr>
              <a:t>decision</a:t>
            </a:r>
            <a:r>
              <a:rPr lang="fr-FR" sz="3600" b="0" strike="noStrike" spc="-1" dirty="0">
                <a:latin typeface="Arial"/>
              </a:rPr>
              <a:t> in plant </a:t>
            </a:r>
            <a:r>
              <a:rPr lang="fr-FR" sz="3600" b="0" strike="noStrike" spc="-1" dirty="0" err="1">
                <a:latin typeface="Arial"/>
              </a:rPr>
              <a:t>breeding</a:t>
            </a:r>
            <a:r>
              <a:rPr dirty="0"/>
              <a:t/>
            </a:r>
            <a:br>
              <a:rPr dirty="0"/>
            </a:br>
            <a:r>
              <a:rPr dirty="0"/>
              <a:t/>
            </a:r>
            <a:br>
              <a:rPr dirty="0"/>
            </a:br>
            <a:endParaRPr lang="fr-FR" sz="3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504000" y="295200"/>
            <a:ext cx="9071640" cy="625320"/>
          </a:xfrm>
          <a:prstGeom prst="rect">
            <a:avLst/>
          </a:prstGeom>
          <a:noFill/>
          <a:ln>
            <a:noFill/>
          </a:ln>
        </p:spPr>
        <p:txBody>
          <a:bodyPr lIns="0" tIns="0" rIns="0" bIns="0" anchor="ctr"/>
          <a:lstStyle/>
          <a:p>
            <a:pPr algn="ctr"/>
            <a:r>
              <a:rPr lang="fr-FR" sz="4400" b="0" strike="noStrike" spc="-1">
                <a:latin typeface="Arial"/>
              </a:rPr>
              <a:t>Henderson’s equations</a:t>
            </a:r>
          </a:p>
        </p:txBody>
      </p:sp>
      <p:pic>
        <p:nvPicPr>
          <p:cNvPr id="154" name="Image 153"/>
          <p:cNvPicPr/>
          <p:nvPr/>
        </p:nvPicPr>
        <p:blipFill>
          <a:blip r:embed="rId2"/>
          <a:stretch/>
        </p:blipFill>
        <p:spPr>
          <a:xfrm>
            <a:off x="70560" y="1437840"/>
            <a:ext cx="9887040" cy="1579680"/>
          </a:xfrm>
          <a:prstGeom prst="rect">
            <a:avLst/>
          </a:prstGeom>
          <a:ln>
            <a:noFill/>
          </a:ln>
        </p:spPr>
      </p:pic>
      <p:sp>
        <p:nvSpPr>
          <p:cNvPr id="155" name="TextShape 2"/>
          <p:cNvSpPr txBox="1"/>
          <p:nvPr/>
        </p:nvSpPr>
        <p:spPr>
          <a:xfrm>
            <a:off x="748800" y="3954240"/>
            <a:ext cx="2085840" cy="346320"/>
          </a:xfrm>
          <a:prstGeom prst="rect">
            <a:avLst/>
          </a:prstGeom>
          <a:noFill/>
          <a:ln>
            <a:noFill/>
          </a:ln>
        </p:spPr>
        <p:txBody>
          <a:bodyPr lIns="90000" tIns="45000" rIns="90000" bIns="45000"/>
          <a:lstStyle/>
          <a:p>
            <a:r>
              <a:rPr lang="fr-FR" sz="1800" b="0" strike="noStrike" spc="-1">
                <a:latin typeface="Arial"/>
              </a:rPr>
              <a:t>is the solution of :  </a:t>
            </a:r>
          </a:p>
        </p:txBody>
      </p:sp>
      <p:pic>
        <p:nvPicPr>
          <p:cNvPr id="156" name="Image 155"/>
          <p:cNvPicPr/>
          <p:nvPr/>
        </p:nvPicPr>
        <p:blipFill>
          <a:blip r:embed="rId3"/>
          <a:stretch/>
        </p:blipFill>
        <p:spPr>
          <a:xfrm>
            <a:off x="2651760" y="4772520"/>
            <a:ext cx="4500360" cy="808200"/>
          </a:xfrm>
          <a:prstGeom prst="rect">
            <a:avLst/>
          </a:prstGeom>
          <a:ln>
            <a:noFill/>
          </a:ln>
        </p:spPr>
      </p:pic>
      <p:sp>
        <p:nvSpPr>
          <p:cNvPr id="157" name="TextShape 3"/>
          <p:cNvSpPr txBox="1"/>
          <p:nvPr/>
        </p:nvSpPr>
        <p:spPr>
          <a:xfrm>
            <a:off x="6686640" y="3200400"/>
            <a:ext cx="3106800" cy="346320"/>
          </a:xfrm>
          <a:prstGeom prst="rect">
            <a:avLst/>
          </a:prstGeom>
          <a:noFill/>
          <a:ln>
            <a:noFill/>
          </a:ln>
        </p:spPr>
        <p:txBody>
          <a:bodyPr lIns="90000" tIns="45000" rIns="90000" bIns="45000"/>
          <a:lstStyle/>
          <a:p>
            <a:r>
              <a:rPr lang="fr-FR" sz="1800" b="0" strike="noStrike" spc="-1">
                <a:latin typeface="Arial"/>
              </a:rPr>
              <a:t>Maximum Likelihood solution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504000" y="301320"/>
            <a:ext cx="9071640" cy="613080"/>
          </a:xfrm>
          <a:prstGeom prst="rect">
            <a:avLst/>
          </a:prstGeom>
          <a:noFill/>
          <a:ln>
            <a:noFill/>
          </a:ln>
        </p:spPr>
        <p:txBody>
          <a:bodyPr lIns="0" tIns="0" rIns="0" bIns="0" anchor="ctr"/>
          <a:lstStyle/>
          <a:p>
            <a:pPr algn="ctr"/>
            <a:r>
              <a:rPr lang="fr-FR" sz="2800" b="0" strike="noStrike" spc="-1">
                <a:latin typeface="Arial"/>
              </a:rPr>
              <a:t>Henderson’s equations for a </a:t>
            </a:r>
            <a:r>
              <a:rPr lang="fr-FR" sz="3600" b="0" strike="noStrike" spc="-1">
                <a:latin typeface="Arial"/>
              </a:rPr>
              <a:t>Fixed model (y=Xb+e) </a:t>
            </a:r>
          </a:p>
        </p:txBody>
      </p:sp>
      <p:pic>
        <p:nvPicPr>
          <p:cNvPr id="159" name="Image 158"/>
          <p:cNvPicPr/>
          <p:nvPr/>
        </p:nvPicPr>
        <p:blipFill>
          <a:blip r:embed="rId2"/>
          <a:stretch/>
        </p:blipFill>
        <p:spPr>
          <a:xfrm>
            <a:off x="70560" y="1194480"/>
            <a:ext cx="9887040" cy="1579680"/>
          </a:xfrm>
          <a:prstGeom prst="rect">
            <a:avLst/>
          </a:prstGeom>
          <a:ln>
            <a:noFill/>
          </a:ln>
        </p:spPr>
      </p:pic>
      <p:pic>
        <p:nvPicPr>
          <p:cNvPr id="160" name="Image 159"/>
          <p:cNvPicPr/>
          <p:nvPr/>
        </p:nvPicPr>
        <p:blipFill>
          <a:blip r:embed="rId2"/>
          <a:stretch/>
        </p:blipFill>
        <p:spPr>
          <a:xfrm>
            <a:off x="70560" y="3318480"/>
            <a:ext cx="9887040" cy="1579680"/>
          </a:xfrm>
          <a:prstGeom prst="rect">
            <a:avLst/>
          </a:prstGeom>
          <a:ln>
            <a:noFill/>
          </a:ln>
        </p:spPr>
      </p:pic>
      <p:sp>
        <p:nvSpPr>
          <p:cNvPr id="161" name="TextShape 2"/>
          <p:cNvSpPr txBox="1"/>
          <p:nvPr/>
        </p:nvSpPr>
        <p:spPr>
          <a:xfrm>
            <a:off x="1022760" y="2934720"/>
            <a:ext cx="6277320" cy="392400"/>
          </a:xfrm>
          <a:prstGeom prst="rect">
            <a:avLst/>
          </a:prstGeom>
          <a:noFill/>
          <a:ln w="19080">
            <a:solidFill>
              <a:srgbClr val="FF3333"/>
            </a:solidFill>
            <a:round/>
          </a:ln>
        </p:spPr>
        <p:txBody>
          <a:bodyPr lIns="99360" tIns="54360" rIns="99360" bIns="54360"/>
          <a:lstStyle/>
          <a:p>
            <a:r>
              <a:rPr lang="fr-FR" sz="2000" b="0" strike="noStrike" spc="-1">
                <a:latin typeface="Arial"/>
              </a:rPr>
              <a:t>Because NO random effects: Z, G and u equal to zero</a:t>
            </a:r>
          </a:p>
        </p:txBody>
      </p:sp>
      <p:sp>
        <p:nvSpPr>
          <p:cNvPr id="162" name="CustomShape 3"/>
          <p:cNvSpPr/>
          <p:nvPr/>
        </p:nvSpPr>
        <p:spPr>
          <a:xfrm>
            <a:off x="7772400" y="4140000"/>
            <a:ext cx="1828800" cy="54864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163" name="CustomShape 4"/>
          <p:cNvSpPr/>
          <p:nvPr/>
        </p:nvSpPr>
        <p:spPr>
          <a:xfrm>
            <a:off x="6080400" y="4176000"/>
            <a:ext cx="594720" cy="54864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164" name="CustomShape 5"/>
          <p:cNvSpPr/>
          <p:nvPr/>
        </p:nvSpPr>
        <p:spPr>
          <a:xfrm>
            <a:off x="2514240" y="4048560"/>
            <a:ext cx="2789280" cy="54864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165" name="CustomShape 6"/>
          <p:cNvSpPr/>
          <p:nvPr/>
        </p:nvSpPr>
        <p:spPr>
          <a:xfrm>
            <a:off x="548640" y="4140000"/>
            <a:ext cx="1783440" cy="54864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166" name="CustomShape 7"/>
          <p:cNvSpPr/>
          <p:nvPr/>
        </p:nvSpPr>
        <p:spPr>
          <a:xfrm>
            <a:off x="2834640" y="3591360"/>
            <a:ext cx="1920240" cy="54864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167" name="Line 8"/>
          <p:cNvSpPr/>
          <p:nvPr/>
        </p:nvSpPr>
        <p:spPr>
          <a:xfrm>
            <a:off x="5669280" y="2651760"/>
            <a:ext cx="0" cy="1005840"/>
          </a:xfrm>
          <a:prstGeom prst="line">
            <a:avLst/>
          </a:prstGeom>
          <a:ln w="19080">
            <a:solidFill>
              <a:srgbClr val="FF3333"/>
            </a:solidFill>
            <a:round/>
            <a:tailEnd type="triangle" w="med" len="med"/>
          </a:ln>
        </p:spPr>
        <p:style>
          <a:lnRef idx="0">
            <a:scrgbClr r="0" g="0" b="0"/>
          </a:lnRef>
          <a:fillRef idx="0">
            <a:scrgbClr r="0" g="0" b="0"/>
          </a:fillRef>
          <a:effectRef idx="0">
            <a:scrgbClr r="0" g="0" b="0"/>
          </a:effectRef>
          <a:fontRef idx="minor"/>
        </p:style>
      </p:sp>
      <p:pic>
        <p:nvPicPr>
          <p:cNvPr id="168" name="Image 167"/>
          <p:cNvPicPr/>
          <p:nvPr/>
        </p:nvPicPr>
        <p:blipFill>
          <a:blip r:embed="rId3"/>
          <a:stretch/>
        </p:blipFill>
        <p:spPr>
          <a:xfrm>
            <a:off x="4314240" y="6171840"/>
            <a:ext cx="2471400" cy="583200"/>
          </a:xfrm>
          <a:prstGeom prst="rect">
            <a:avLst/>
          </a:prstGeom>
          <a:ln>
            <a:noFill/>
          </a:ln>
        </p:spPr>
      </p:pic>
      <p:sp>
        <p:nvSpPr>
          <p:cNvPr id="169" name="Line 9"/>
          <p:cNvSpPr/>
          <p:nvPr/>
        </p:nvSpPr>
        <p:spPr>
          <a:xfrm>
            <a:off x="5669280" y="4987080"/>
            <a:ext cx="0" cy="1005840"/>
          </a:xfrm>
          <a:prstGeom prst="line">
            <a:avLst/>
          </a:prstGeom>
          <a:ln w="19080">
            <a:solidFill>
              <a:srgbClr val="FF3333"/>
            </a:solidFill>
            <a:round/>
            <a:tailEnd type="triangle" w="med" len="med"/>
          </a:ln>
        </p:spPr>
        <p:style>
          <a:lnRef idx="0">
            <a:scrgbClr r="0" g="0" b="0"/>
          </a:lnRef>
          <a:fillRef idx="0">
            <a:scrgbClr r="0" g="0" b="0"/>
          </a:fillRef>
          <a:effectRef idx="0">
            <a:scrgbClr r="0" g="0" b="0"/>
          </a:effectRef>
          <a:fontRef idx="minor"/>
        </p:style>
      </p:sp>
      <p:pic>
        <p:nvPicPr>
          <p:cNvPr id="170" name="Image 169"/>
          <p:cNvPicPr/>
          <p:nvPr/>
        </p:nvPicPr>
        <p:blipFill>
          <a:blip r:embed="rId4"/>
          <a:stretch/>
        </p:blipFill>
        <p:spPr>
          <a:xfrm>
            <a:off x="4270680" y="5137200"/>
            <a:ext cx="1329840" cy="640080"/>
          </a:xfrm>
          <a:prstGeom prst="rect">
            <a:avLst/>
          </a:prstGeom>
          <a:ln>
            <a:solidFill>
              <a:srgbClr val="FF3333"/>
            </a:solidFill>
          </a:ln>
        </p:spPr>
      </p:pic>
      <p:sp>
        <p:nvSpPr>
          <p:cNvPr id="171" name="TextShape 10"/>
          <p:cNvSpPr txBox="1"/>
          <p:nvPr/>
        </p:nvSpPr>
        <p:spPr>
          <a:xfrm>
            <a:off x="8460720" y="4185360"/>
            <a:ext cx="378720" cy="486720"/>
          </a:xfrm>
          <a:prstGeom prst="rect">
            <a:avLst/>
          </a:prstGeom>
          <a:noFill/>
          <a:ln>
            <a:noFill/>
          </a:ln>
        </p:spPr>
        <p:txBody>
          <a:bodyPr lIns="90000" tIns="45000" rIns="90000" bIns="45000"/>
          <a:lstStyle/>
          <a:p>
            <a:r>
              <a:rPr lang="fr-FR" sz="2800" b="0" strike="noStrike" spc="-1">
                <a:latin typeface="Arial"/>
              </a:rPr>
              <a:t>0</a:t>
            </a:r>
          </a:p>
        </p:txBody>
      </p:sp>
      <p:sp>
        <p:nvSpPr>
          <p:cNvPr id="172" name="TextShape 11"/>
          <p:cNvSpPr txBox="1"/>
          <p:nvPr/>
        </p:nvSpPr>
        <p:spPr>
          <a:xfrm>
            <a:off x="3780720" y="4185720"/>
            <a:ext cx="378720" cy="486720"/>
          </a:xfrm>
          <a:prstGeom prst="rect">
            <a:avLst/>
          </a:prstGeom>
          <a:noFill/>
          <a:ln>
            <a:noFill/>
          </a:ln>
        </p:spPr>
        <p:txBody>
          <a:bodyPr lIns="90000" tIns="45000" rIns="90000" bIns="45000"/>
          <a:lstStyle/>
          <a:p>
            <a:r>
              <a:rPr lang="fr-FR" sz="2800" b="0" strike="noStrike" spc="-1">
                <a:latin typeface="Arial"/>
              </a:rPr>
              <a:t>0</a:t>
            </a:r>
          </a:p>
        </p:txBody>
      </p:sp>
      <p:sp>
        <p:nvSpPr>
          <p:cNvPr id="173" name="TextShape 12"/>
          <p:cNvSpPr txBox="1"/>
          <p:nvPr/>
        </p:nvSpPr>
        <p:spPr>
          <a:xfrm>
            <a:off x="3780720" y="3646080"/>
            <a:ext cx="378720" cy="486720"/>
          </a:xfrm>
          <a:prstGeom prst="rect">
            <a:avLst/>
          </a:prstGeom>
          <a:noFill/>
          <a:ln>
            <a:noFill/>
          </a:ln>
        </p:spPr>
        <p:txBody>
          <a:bodyPr lIns="90000" tIns="45000" rIns="90000" bIns="45000"/>
          <a:lstStyle/>
          <a:p>
            <a:r>
              <a:rPr lang="fr-FR" sz="2800" b="0" strike="noStrike" spc="-1">
                <a:latin typeface="Arial"/>
              </a:rPr>
              <a:t>0</a:t>
            </a:r>
          </a:p>
        </p:txBody>
      </p:sp>
      <p:sp>
        <p:nvSpPr>
          <p:cNvPr id="174" name="TextShape 13"/>
          <p:cNvSpPr txBox="1"/>
          <p:nvPr/>
        </p:nvSpPr>
        <p:spPr>
          <a:xfrm>
            <a:off x="1188720" y="4186440"/>
            <a:ext cx="378720" cy="486720"/>
          </a:xfrm>
          <a:prstGeom prst="rect">
            <a:avLst/>
          </a:prstGeom>
          <a:noFill/>
          <a:ln>
            <a:noFill/>
          </a:ln>
        </p:spPr>
        <p:txBody>
          <a:bodyPr lIns="90000" tIns="45000" rIns="90000" bIns="45000"/>
          <a:lstStyle/>
          <a:p>
            <a:r>
              <a:rPr lang="fr-FR" sz="2800" b="0" strike="noStrike" spc="-1">
                <a:latin typeface="Arial"/>
              </a:rPr>
              <a:t>0</a:t>
            </a:r>
          </a:p>
        </p:txBody>
      </p:sp>
      <p:sp>
        <p:nvSpPr>
          <p:cNvPr id="175" name="TextShape 14"/>
          <p:cNvSpPr txBox="1"/>
          <p:nvPr/>
        </p:nvSpPr>
        <p:spPr>
          <a:xfrm>
            <a:off x="6228720" y="4186800"/>
            <a:ext cx="378720" cy="486720"/>
          </a:xfrm>
          <a:prstGeom prst="rect">
            <a:avLst/>
          </a:prstGeom>
          <a:noFill/>
          <a:ln>
            <a:noFill/>
          </a:ln>
        </p:spPr>
        <p:txBody>
          <a:bodyPr lIns="90000" tIns="45000" rIns="90000" bIns="45000"/>
          <a:lstStyle/>
          <a:p>
            <a:r>
              <a:rPr lang="fr-FR" sz="2800" b="0" strike="noStrike" spc="-1">
                <a:latin typeface="Arial"/>
              </a:rPr>
              <a:t>0</a:t>
            </a:r>
          </a:p>
        </p:txBody>
      </p:sp>
      <p:sp>
        <p:nvSpPr>
          <p:cNvPr id="176" name="TextShape 15"/>
          <p:cNvSpPr txBox="1"/>
          <p:nvPr/>
        </p:nvSpPr>
        <p:spPr>
          <a:xfrm>
            <a:off x="7328880" y="6350400"/>
            <a:ext cx="2398320" cy="346320"/>
          </a:xfrm>
          <a:prstGeom prst="rect">
            <a:avLst/>
          </a:prstGeom>
          <a:noFill/>
          <a:ln>
            <a:noFill/>
          </a:ln>
        </p:spPr>
        <p:txBody>
          <a:bodyPr lIns="90000" tIns="45000" rIns="90000" bIns="45000"/>
          <a:lstStyle/>
          <a:p>
            <a:r>
              <a:rPr lang="fr-FR" sz="1800" b="0" strike="noStrike" spc="-1">
                <a:latin typeface="Arial"/>
              </a:rPr>
              <a:t>Least-Square solution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504000" y="95760"/>
            <a:ext cx="9071640" cy="1024200"/>
          </a:xfrm>
          <a:prstGeom prst="rect">
            <a:avLst/>
          </a:prstGeom>
          <a:noFill/>
          <a:ln>
            <a:noFill/>
          </a:ln>
        </p:spPr>
        <p:txBody>
          <a:bodyPr lIns="0" tIns="0" rIns="0" bIns="0" anchor="ctr"/>
          <a:lstStyle/>
          <a:p>
            <a:pPr algn="ctr"/>
            <a:r>
              <a:rPr lang="fr-FR" sz="2800" b="0" strike="noStrike" spc="-1">
                <a:latin typeface="Arial"/>
              </a:rPr>
              <a:t>Henderson’s equations for a </a:t>
            </a:r>
            <a:r>
              <a:rPr lang="fr-FR" sz="3600" b="0" strike="noStrike" spc="-1">
                <a:latin typeface="Arial"/>
              </a:rPr>
              <a:t>Random model (y=µ+Zu+e) </a:t>
            </a:r>
          </a:p>
        </p:txBody>
      </p:sp>
      <p:pic>
        <p:nvPicPr>
          <p:cNvPr id="178" name="Image 177"/>
          <p:cNvPicPr/>
          <p:nvPr/>
        </p:nvPicPr>
        <p:blipFill>
          <a:blip r:embed="rId2"/>
          <a:stretch/>
        </p:blipFill>
        <p:spPr>
          <a:xfrm>
            <a:off x="70200" y="1194120"/>
            <a:ext cx="9887040" cy="1579680"/>
          </a:xfrm>
          <a:prstGeom prst="rect">
            <a:avLst/>
          </a:prstGeom>
          <a:ln>
            <a:noFill/>
          </a:ln>
        </p:spPr>
      </p:pic>
      <p:pic>
        <p:nvPicPr>
          <p:cNvPr id="179" name="Image 178"/>
          <p:cNvPicPr/>
          <p:nvPr/>
        </p:nvPicPr>
        <p:blipFill>
          <a:blip r:embed="rId2"/>
          <a:stretch/>
        </p:blipFill>
        <p:spPr>
          <a:xfrm>
            <a:off x="70200" y="3174120"/>
            <a:ext cx="9887040" cy="1579680"/>
          </a:xfrm>
          <a:prstGeom prst="rect">
            <a:avLst/>
          </a:prstGeom>
          <a:ln>
            <a:noFill/>
          </a:ln>
        </p:spPr>
      </p:pic>
      <p:sp>
        <p:nvSpPr>
          <p:cNvPr id="180" name="Line 2"/>
          <p:cNvSpPr/>
          <p:nvPr/>
        </p:nvSpPr>
        <p:spPr>
          <a:xfrm>
            <a:off x="5669280" y="2647080"/>
            <a:ext cx="0" cy="1005840"/>
          </a:xfrm>
          <a:prstGeom prst="line">
            <a:avLst/>
          </a:prstGeom>
          <a:ln w="19080">
            <a:solidFill>
              <a:srgbClr val="FF3333"/>
            </a:solidFill>
            <a:round/>
            <a:tailEnd type="triangle" w="med" len="med"/>
          </a:ln>
        </p:spPr>
        <p:style>
          <a:lnRef idx="0">
            <a:scrgbClr r="0" g="0" b="0"/>
          </a:lnRef>
          <a:fillRef idx="0">
            <a:scrgbClr r="0" g="0" b="0"/>
          </a:fillRef>
          <a:effectRef idx="0">
            <a:scrgbClr r="0" g="0" b="0"/>
          </a:effectRef>
          <a:fontRef idx="minor"/>
        </p:style>
      </p:sp>
      <p:sp>
        <p:nvSpPr>
          <p:cNvPr id="181" name="TextShape 3"/>
          <p:cNvSpPr txBox="1"/>
          <p:nvPr/>
        </p:nvSpPr>
        <p:spPr>
          <a:xfrm>
            <a:off x="4480560" y="2842920"/>
            <a:ext cx="920160" cy="448920"/>
          </a:xfrm>
          <a:prstGeom prst="rect">
            <a:avLst/>
          </a:prstGeom>
          <a:noFill/>
          <a:ln w="19080">
            <a:solidFill>
              <a:srgbClr val="FF3333"/>
            </a:solidFill>
            <a:round/>
          </a:ln>
        </p:spPr>
        <p:txBody>
          <a:bodyPr lIns="99360" tIns="54360" rIns="99360" bIns="54360"/>
          <a:lstStyle/>
          <a:p>
            <a:r>
              <a:rPr lang="fr-FR" sz="2400" b="0" strike="noStrike" spc="-1">
                <a:latin typeface="Arial"/>
              </a:rPr>
              <a:t>X = 0</a:t>
            </a:r>
          </a:p>
        </p:txBody>
      </p:sp>
      <p:sp>
        <p:nvSpPr>
          <p:cNvPr id="182" name="CustomShape 4"/>
          <p:cNvSpPr/>
          <p:nvPr/>
        </p:nvSpPr>
        <p:spPr>
          <a:xfrm>
            <a:off x="548640" y="3474720"/>
            <a:ext cx="1920240" cy="100584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183" name="CustomShape 5"/>
          <p:cNvSpPr/>
          <p:nvPr/>
        </p:nvSpPr>
        <p:spPr>
          <a:xfrm>
            <a:off x="2926080" y="3474720"/>
            <a:ext cx="1920240" cy="45720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184" name="CustomShape 6"/>
          <p:cNvSpPr/>
          <p:nvPr/>
        </p:nvSpPr>
        <p:spPr>
          <a:xfrm>
            <a:off x="7955280" y="3383280"/>
            <a:ext cx="1463040" cy="64008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pic>
        <p:nvPicPr>
          <p:cNvPr id="185" name="Image 184"/>
          <p:cNvPicPr/>
          <p:nvPr/>
        </p:nvPicPr>
        <p:blipFill>
          <a:blip r:embed="rId3"/>
          <a:stretch/>
        </p:blipFill>
        <p:spPr>
          <a:xfrm>
            <a:off x="1710000" y="4663440"/>
            <a:ext cx="2221920" cy="457200"/>
          </a:xfrm>
          <a:prstGeom prst="rect">
            <a:avLst/>
          </a:prstGeom>
          <a:ln>
            <a:solidFill>
              <a:srgbClr val="FF3333"/>
            </a:solidFill>
          </a:ln>
        </p:spPr>
      </p:pic>
      <p:pic>
        <p:nvPicPr>
          <p:cNvPr id="186" name="Image 185"/>
          <p:cNvPicPr/>
          <p:nvPr/>
        </p:nvPicPr>
        <p:blipFill>
          <a:blip r:embed="rId4"/>
          <a:stretch/>
        </p:blipFill>
        <p:spPr>
          <a:xfrm>
            <a:off x="4248000" y="4572000"/>
            <a:ext cx="1329840" cy="640080"/>
          </a:xfrm>
          <a:prstGeom prst="rect">
            <a:avLst/>
          </a:prstGeom>
          <a:ln>
            <a:solidFill>
              <a:srgbClr val="FF3333"/>
            </a:solidFill>
          </a:ln>
        </p:spPr>
      </p:pic>
      <p:sp>
        <p:nvSpPr>
          <p:cNvPr id="187" name="Line 7"/>
          <p:cNvSpPr/>
          <p:nvPr/>
        </p:nvSpPr>
        <p:spPr>
          <a:xfrm>
            <a:off x="5669280" y="4478400"/>
            <a:ext cx="0" cy="1005840"/>
          </a:xfrm>
          <a:prstGeom prst="line">
            <a:avLst/>
          </a:prstGeom>
          <a:ln w="19080">
            <a:solidFill>
              <a:srgbClr val="FF3333"/>
            </a:solidFill>
            <a:round/>
            <a:tailEnd type="triangle" w="med" len="med"/>
          </a:ln>
        </p:spPr>
        <p:style>
          <a:lnRef idx="0">
            <a:scrgbClr r="0" g="0" b="0"/>
          </a:lnRef>
          <a:fillRef idx="0">
            <a:scrgbClr r="0" g="0" b="0"/>
          </a:fillRef>
          <a:effectRef idx="0">
            <a:scrgbClr r="0" g="0" b="0"/>
          </a:effectRef>
          <a:fontRef idx="minor"/>
        </p:style>
      </p:sp>
      <p:sp>
        <p:nvSpPr>
          <p:cNvPr id="188" name="TextShape 8"/>
          <p:cNvSpPr txBox="1"/>
          <p:nvPr/>
        </p:nvSpPr>
        <p:spPr>
          <a:xfrm>
            <a:off x="1188720" y="3931920"/>
            <a:ext cx="378720" cy="486720"/>
          </a:xfrm>
          <a:prstGeom prst="rect">
            <a:avLst/>
          </a:prstGeom>
          <a:noFill/>
          <a:ln>
            <a:noFill/>
          </a:ln>
        </p:spPr>
        <p:txBody>
          <a:bodyPr lIns="90000" tIns="45000" rIns="90000" bIns="45000"/>
          <a:lstStyle/>
          <a:p>
            <a:r>
              <a:rPr lang="fr-FR" sz="2800" b="0" strike="noStrike" spc="-1">
                <a:latin typeface="Arial"/>
              </a:rPr>
              <a:t>0</a:t>
            </a:r>
          </a:p>
        </p:txBody>
      </p:sp>
      <p:sp>
        <p:nvSpPr>
          <p:cNvPr id="189" name="TextShape 9"/>
          <p:cNvSpPr txBox="1"/>
          <p:nvPr/>
        </p:nvSpPr>
        <p:spPr>
          <a:xfrm>
            <a:off x="1188720" y="3428280"/>
            <a:ext cx="378720" cy="486720"/>
          </a:xfrm>
          <a:prstGeom prst="rect">
            <a:avLst/>
          </a:prstGeom>
          <a:noFill/>
          <a:ln>
            <a:noFill/>
          </a:ln>
        </p:spPr>
        <p:txBody>
          <a:bodyPr lIns="90000" tIns="45000" rIns="90000" bIns="45000"/>
          <a:lstStyle/>
          <a:p>
            <a:r>
              <a:rPr lang="fr-FR" sz="2800" b="0" strike="noStrike" spc="-1">
                <a:latin typeface="Arial"/>
              </a:rPr>
              <a:t>0</a:t>
            </a:r>
          </a:p>
        </p:txBody>
      </p:sp>
      <p:sp>
        <p:nvSpPr>
          <p:cNvPr id="190" name="TextShape 10"/>
          <p:cNvSpPr txBox="1"/>
          <p:nvPr/>
        </p:nvSpPr>
        <p:spPr>
          <a:xfrm>
            <a:off x="1188720" y="3932280"/>
            <a:ext cx="378720" cy="486720"/>
          </a:xfrm>
          <a:prstGeom prst="rect">
            <a:avLst/>
          </a:prstGeom>
          <a:noFill/>
          <a:ln>
            <a:noFill/>
          </a:ln>
        </p:spPr>
        <p:txBody>
          <a:bodyPr lIns="90000" tIns="45000" rIns="90000" bIns="45000"/>
          <a:lstStyle/>
          <a:p>
            <a:r>
              <a:rPr lang="fr-FR" sz="2800" b="0" strike="noStrike" spc="-1">
                <a:latin typeface="Arial"/>
              </a:rPr>
              <a:t>0</a:t>
            </a:r>
          </a:p>
        </p:txBody>
      </p:sp>
      <p:sp>
        <p:nvSpPr>
          <p:cNvPr id="191" name="TextShape 11"/>
          <p:cNvSpPr txBox="1"/>
          <p:nvPr/>
        </p:nvSpPr>
        <p:spPr>
          <a:xfrm>
            <a:off x="3816720" y="3428640"/>
            <a:ext cx="378720" cy="486720"/>
          </a:xfrm>
          <a:prstGeom prst="rect">
            <a:avLst/>
          </a:prstGeom>
          <a:noFill/>
          <a:ln>
            <a:noFill/>
          </a:ln>
        </p:spPr>
        <p:txBody>
          <a:bodyPr lIns="90000" tIns="45000" rIns="90000" bIns="45000"/>
          <a:lstStyle/>
          <a:p>
            <a:r>
              <a:rPr lang="fr-FR" sz="2800" b="0" strike="noStrike" spc="-1">
                <a:latin typeface="Arial"/>
              </a:rPr>
              <a:t>0</a:t>
            </a:r>
          </a:p>
        </p:txBody>
      </p:sp>
      <p:sp>
        <p:nvSpPr>
          <p:cNvPr id="192" name="TextShape 12"/>
          <p:cNvSpPr txBox="1"/>
          <p:nvPr/>
        </p:nvSpPr>
        <p:spPr>
          <a:xfrm>
            <a:off x="8460720" y="3429000"/>
            <a:ext cx="378720" cy="486720"/>
          </a:xfrm>
          <a:prstGeom prst="rect">
            <a:avLst/>
          </a:prstGeom>
          <a:noFill/>
          <a:ln>
            <a:noFill/>
          </a:ln>
        </p:spPr>
        <p:txBody>
          <a:bodyPr lIns="90000" tIns="45000" rIns="90000" bIns="45000"/>
          <a:lstStyle/>
          <a:p>
            <a:r>
              <a:rPr lang="fr-FR" sz="2800" b="0" strike="noStrike" spc="-1">
                <a:latin typeface="Arial"/>
              </a:rPr>
              <a:t>0</a:t>
            </a:r>
          </a:p>
        </p:txBody>
      </p:sp>
      <p:pic>
        <p:nvPicPr>
          <p:cNvPr id="193" name="Image 192"/>
          <p:cNvPicPr/>
          <p:nvPr/>
        </p:nvPicPr>
        <p:blipFill>
          <a:blip r:embed="rId5"/>
          <a:stretch/>
        </p:blipFill>
        <p:spPr>
          <a:xfrm>
            <a:off x="2560320" y="5452920"/>
            <a:ext cx="6186240" cy="1130760"/>
          </a:xfrm>
          <a:prstGeom prst="rect">
            <a:avLst/>
          </a:prstGeom>
          <a:ln>
            <a:noFill/>
          </a:ln>
        </p:spPr>
      </p:pic>
      <p:sp>
        <p:nvSpPr>
          <p:cNvPr id="194" name="TextShape 13"/>
          <p:cNvSpPr txBox="1"/>
          <p:nvPr/>
        </p:nvSpPr>
        <p:spPr>
          <a:xfrm>
            <a:off x="8641440" y="6514560"/>
            <a:ext cx="1338840" cy="346320"/>
          </a:xfrm>
          <a:prstGeom prst="rect">
            <a:avLst/>
          </a:prstGeom>
          <a:noFill/>
          <a:ln>
            <a:noFill/>
          </a:ln>
        </p:spPr>
        <p:txBody>
          <a:bodyPr lIns="90000" tIns="45000" rIns="90000" bIns="45000"/>
          <a:lstStyle/>
          <a:p>
            <a:r>
              <a:rPr lang="fr-FR" sz="1800" b="0" strike="noStrike" spc="-1">
                <a:latin typeface="Arial"/>
              </a:rPr>
              <a:t>ML solution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504000" y="-17280"/>
            <a:ext cx="9071640" cy="1250280"/>
          </a:xfrm>
          <a:prstGeom prst="rect">
            <a:avLst/>
          </a:prstGeom>
          <a:noFill/>
          <a:ln>
            <a:noFill/>
          </a:ln>
        </p:spPr>
        <p:txBody>
          <a:bodyPr lIns="0" tIns="0" rIns="0" bIns="0" anchor="ctr"/>
          <a:lstStyle/>
          <a:p>
            <a:pPr algn="ctr"/>
            <a:r>
              <a:rPr lang="fr-FR" sz="4400" b="0" strike="noStrike" spc="-1">
                <a:latin typeface="Arial"/>
              </a:rPr>
              <a:t>Henderson’s equations </a:t>
            </a:r>
            <a:r>
              <a:t/>
            </a:r>
            <a:br/>
            <a:r>
              <a:rPr lang="fr-FR" sz="4400" b="0" strike="noStrike" spc="-1">
                <a:latin typeface="Arial"/>
              </a:rPr>
              <a:t>with lme4::lmer</a:t>
            </a:r>
          </a:p>
        </p:txBody>
      </p:sp>
      <p:pic>
        <p:nvPicPr>
          <p:cNvPr id="196" name="Image 195"/>
          <p:cNvPicPr/>
          <p:nvPr/>
        </p:nvPicPr>
        <p:blipFill>
          <a:blip r:embed="rId2"/>
          <a:stretch/>
        </p:blipFill>
        <p:spPr>
          <a:xfrm>
            <a:off x="70560" y="1437840"/>
            <a:ext cx="9887040" cy="1579680"/>
          </a:xfrm>
          <a:prstGeom prst="rect">
            <a:avLst/>
          </a:prstGeom>
          <a:ln>
            <a:noFill/>
          </a:ln>
        </p:spPr>
      </p:pic>
      <p:pic>
        <p:nvPicPr>
          <p:cNvPr id="197" name="Image 196"/>
          <p:cNvPicPr/>
          <p:nvPr/>
        </p:nvPicPr>
        <p:blipFill>
          <a:blip r:embed="rId3"/>
          <a:stretch/>
        </p:blipFill>
        <p:spPr>
          <a:xfrm>
            <a:off x="4032000" y="3888000"/>
            <a:ext cx="1329840" cy="640080"/>
          </a:xfrm>
          <a:prstGeom prst="rect">
            <a:avLst/>
          </a:prstGeom>
          <a:ln>
            <a:solidFill>
              <a:srgbClr val="FF3333"/>
            </a:solidFill>
          </a:ln>
        </p:spPr>
      </p:pic>
      <p:pic>
        <p:nvPicPr>
          <p:cNvPr id="198" name="Image 197"/>
          <p:cNvPicPr/>
          <p:nvPr/>
        </p:nvPicPr>
        <p:blipFill>
          <a:blip r:embed="rId4"/>
          <a:stretch/>
        </p:blipFill>
        <p:spPr>
          <a:xfrm>
            <a:off x="4032000" y="3003840"/>
            <a:ext cx="1329840" cy="732240"/>
          </a:xfrm>
          <a:prstGeom prst="rect">
            <a:avLst/>
          </a:prstGeom>
          <a:ln>
            <a:solidFill>
              <a:srgbClr val="FF3333"/>
            </a:solidFill>
          </a:ln>
        </p:spPr>
      </p:pic>
      <p:pic>
        <p:nvPicPr>
          <p:cNvPr id="199" name="Image 198"/>
          <p:cNvPicPr/>
          <p:nvPr/>
        </p:nvPicPr>
        <p:blipFill>
          <a:blip r:embed="rId5"/>
          <a:stretch/>
        </p:blipFill>
        <p:spPr>
          <a:xfrm>
            <a:off x="1512720" y="4731480"/>
            <a:ext cx="8046720" cy="1303560"/>
          </a:xfrm>
          <a:prstGeom prst="rect">
            <a:avLst/>
          </a:prstGeom>
          <a:ln>
            <a:noFill/>
          </a:ln>
        </p:spPr>
      </p:pic>
      <p:pic>
        <p:nvPicPr>
          <p:cNvPr id="200" name="Image 199"/>
          <p:cNvPicPr/>
          <p:nvPr/>
        </p:nvPicPr>
        <p:blipFill>
          <a:blip r:embed="rId6"/>
          <a:stretch/>
        </p:blipFill>
        <p:spPr>
          <a:xfrm>
            <a:off x="1737360" y="6087600"/>
            <a:ext cx="1280160" cy="678960"/>
          </a:xfrm>
          <a:prstGeom prst="rect">
            <a:avLst/>
          </a:prstGeom>
          <a:ln>
            <a:noFill/>
          </a:ln>
        </p:spPr>
      </p:pic>
      <p:sp>
        <p:nvSpPr>
          <p:cNvPr id="201" name="TextShape 2"/>
          <p:cNvSpPr txBox="1"/>
          <p:nvPr/>
        </p:nvSpPr>
        <p:spPr>
          <a:xfrm>
            <a:off x="873760" y="6237360"/>
            <a:ext cx="852800" cy="346320"/>
          </a:xfrm>
          <a:prstGeom prst="rect">
            <a:avLst/>
          </a:prstGeom>
          <a:noFill/>
          <a:ln>
            <a:noFill/>
          </a:ln>
        </p:spPr>
        <p:txBody>
          <a:bodyPr lIns="90000" tIns="45000" rIns="90000" bIns="45000"/>
          <a:lstStyle/>
          <a:p>
            <a:r>
              <a:rPr lang="fr-FR" sz="1800" b="0" strike="noStrike" spc="-1" dirty="0">
                <a:latin typeface="Arial"/>
              </a:rPr>
              <a:t>and</a:t>
            </a:r>
          </a:p>
        </p:txBody>
      </p:sp>
      <p:sp>
        <p:nvSpPr>
          <p:cNvPr id="202" name="Line 3"/>
          <p:cNvSpPr/>
          <p:nvPr/>
        </p:nvSpPr>
        <p:spPr>
          <a:xfrm>
            <a:off x="5669280" y="2926080"/>
            <a:ext cx="0" cy="1645920"/>
          </a:xfrm>
          <a:prstGeom prst="line">
            <a:avLst/>
          </a:prstGeom>
          <a:ln w="19080">
            <a:solidFill>
              <a:srgbClr val="FF3333"/>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504000" y="-17280"/>
            <a:ext cx="9071640" cy="1250280"/>
          </a:xfrm>
          <a:prstGeom prst="rect">
            <a:avLst/>
          </a:prstGeom>
          <a:noFill/>
          <a:ln>
            <a:noFill/>
          </a:ln>
        </p:spPr>
        <p:txBody>
          <a:bodyPr lIns="0" tIns="0" rIns="0" bIns="0" anchor="ctr"/>
          <a:lstStyle/>
          <a:p>
            <a:pPr algn="ctr"/>
            <a:r>
              <a:rPr lang="fr-FR" sz="4400" b="0" strike="noStrike" spc="-1">
                <a:latin typeface="Arial"/>
              </a:rPr>
              <a:t>Henderson’s equations </a:t>
            </a:r>
            <a:r>
              <a:t/>
            </a:r>
            <a:br/>
            <a:r>
              <a:rPr lang="fr-FR" sz="4400" b="0" strike="noStrike" spc="-1">
                <a:latin typeface="Arial"/>
              </a:rPr>
              <a:t>in Pedigree-BLUP</a:t>
            </a:r>
          </a:p>
        </p:txBody>
      </p:sp>
      <p:pic>
        <p:nvPicPr>
          <p:cNvPr id="204" name="Image 203"/>
          <p:cNvPicPr/>
          <p:nvPr/>
        </p:nvPicPr>
        <p:blipFill>
          <a:blip r:embed="rId2"/>
          <a:stretch/>
        </p:blipFill>
        <p:spPr>
          <a:xfrm>
            <a:off x="70560" y="1437840"/>
            <a:ext cx="9887040" cy="1579680"/>
          </a:xfrm>
          <a:prstGeom prst="rect">
            <a:avLst/>
          </a:prstGeom>
          <a:ln>
            <a:noFill/>
          </a:ln>
        </p:spPr>
      </p:pic>
      <p:pic>
        <p:nvPicPr>
          <p:cNvPr id="205" name="Image 204"/>
          <p:cNvPicPr/>
          <p:nvPr/>
        </p:nvPicPr>
        <p:blipFill>
          <a:blip r:embed="rId3"/>
          <a:stretch/>
        </p:blipFill>
        <p:spPr>
          <a:xfrm>
            <a:off x="4009680" y="3616560"/>
            <a:ext cx="1329840" cy="640080"/>
          </a:xfrm>
          <a:prstGeom prst="rect">
            <a:avLst/>
          </a:prstGeom>
          <a:ln>
            <a:solidFill>
              <a:srgbClr val="FF3333"/>
            </a:solidFill>
          </a:ln>
        </p:spPr>
      </p:pic>
      <p:grpSp>
        <p:nvGrpSpPr>
          <p:cNvPr id="206" name="Group 2"/>
          <p:cNvGrpSpPr/>
          <p:nvPr/>
        </p:nvGrpSpPr>
        <p:grpSpPr>
          <a:xfrm>
            <a:off x="3804480" y="2972160"/>
            <a:ext cx="1719000" cy="552960"/>
            <a:chOff x="3804480" y="2972160"/>
            <a:chExt cx="1719000" cy="552960"/>
          </a:xfrm>
        </p:grpSpPr>
        <p:sp>
          <p:nvSpPr>
            <p:cNvPr id="207" name="TextShape 3"/>
            <p:cNvSpPr txBox="1"/>
            <p:nvPr/>
          </p:nvSpPr>
          <p:spPr>
            <a:xfrm>
              <a:off x="3804480" y="3008160"/>
              <a:ext cx="913680" cy="516960"/>
            </a:xfrm>
            <a:prstGeom prst="rect">
              <a:avLst/>
            </a:prstGeom>
            <a:noFill/>
            <a:ln>
              <a:noFill/>
            </a:ln>
          </p:spPr>
          <p:txBody>
            <a:bodyPr lIns="90000" tIns="45000" rIns="90000" bIns="45000"/>
            <a:lstStyle/>
            <a:p>
              <a:r>
                <a:rPr lang="fr-FR" sz="2600" b="0" strike="noStrike" spc="-1">
                  <a:latin typeface="Century Schoolbook L"/>
                </a:rPr>
                <a:t>G =  </a:t>
              </a:r>
              <a:endParaRPr lang="fr-FR" sz="2600" b="0" strike="noStrike" spc="-1">
                <a:latin typeface="Arial"/>
              </a:endParaRPr>
            </a:p>
          </p:txBody>
        </p:sp>
        <p:pic>
          <p:nvPicPr>
            <p:cNvPr id="208" name="Image 207"/>
            <p:cNvPicPr/>
            <p:nvPr/>
          </p:nvPicPr>
          <p:blipFill>
            <a:blip r:embed="rId4"/>
            <a:stretch/>
          </p:blipFill>
          <p:spPr>
            <a:xfrm>
              <a:off x="4497120" y="3024720"/>
              <a:ext cx="464040" cy="484200"/>
            </a:xfrm>
            <a:prstGeom prst="rect">
              <a:avLst/>
            </a:prstGeom>
            <a:ln>
              <a:noFill/>
            </a:ln>
          </p:spPr>
        </p:pic>
        <p:sp>
          <p:nvSpPr>
            <p:cNvPr id="209" name="TextShape 4"/>
            <p:cNvSpPr txBox="1"/>
            <p:nvPr/>
          </p:nvSpPr>
          <p:spPr>
            <a:xfrm>
              <a:off x="4920480" y="2972160"/>
              <a:ext cx="603000" cy="516960"/>
            </a:xfrm>
            <a:prstGeom prst="rect">
              <a:avLst/>
            </a:prstGeom>
            <a:noFill/>
            <a:ln>
              <a:noFill/>
            </a:ln>
          </p:spPr>
          <p:txBody>
            <a:bodyPr lIns="90000" tIns="45000" rIns="90000" bIns="45000"/>
            <a:lstStyle/>
            <a:p>
              <a:r>
                <a:rPr lang="fr-FR" sz="2600" b="0" strike="noStrike" spc="-1">
                  <a:latin typeface="Century Schoolbook L"/>
                </a:rPr>
                <a:t>A  </a:t>
              </a:r>
              <a:endParaRPr lang="fr-FR" sz="2600" b="0" strike="noStrike" spc="-1">
                <a:latin typeface="Arial"/>
              </a:endParaRPr>
            </a:p>
          </p:txBody>
        </p:sp>
      </p:grpSp>
      <p:sp>
        <p:nvSpPr>
          <p:cNvPr id="210" name="CustomShape 5"/>
          <p:cNvSpPr/>
          <p:nvPr/>
        </p:nvSpPr>
        <p:spPr>
          <a:xfrm>
            <a:off x="3785040" y="3008160"/>
            <a:ext cx="1554480" cy="516960"/>
          </a:xfrm>
          <a:prstGeom prst="rect">
            <a:avLst/>
          </a:prstGeom>
          <a:noFill/>
          <a:ln>
            <a:solidFill>
              <a:srgbClr val="FF3333"/>
            </a:solidFill>
          </a:ln>
        </p:spPr>
        <p:style>
          <a:lnRef idx="0">
            <a:scrgbClr r="0" g="0" b="0"/>
          </a:lnRef>
          <a:fillRef idx="0">
            <a:scrgbClr r="0" g="0" b="0"/>
          </a:fillRef>
          <a:effectRef idx="0">
            <a:scrgbClr r="0" g="0" b="0"/>
          </a:effectRef>
          <a:fontRef idx="minor"/>
        </p:style>
      </p:sp>
      <p:pic>
        <p:nvPicPr>
          <p:cNvPr id="211" name="Image 210"/>
          <p:cNvPicPr/>
          <p:nvPr/>
        </p:nvPicPr>
        <p:blipFill>
          <a:blip r:embed="rId5"/>
          <a:stretch/>
        </p:blipFill>
        <p:spPr>
          <a:xfrm>
            <a:off x="1920240" y="4361760"/>
            <a:ext cx="7833600" cy="1216080"/>
          </a:xfrm>
          <a:prstGeom prst="rect">
            <a:avLst/>
          </a:prstGeom>
          <a:ln>
            <a:noFill/>
          </a:ln>
        </p:spPr>
      </p:pic>
      <p:sp>
        <p:nvSpPr>
          <p:cNvPr id="212" name="Line 6"/>
          <p:cNvSpPr/>
          <p:nvPr/>
        </p:nvSpPr>
        <p:spPr>
          <a:xfrm>
            <a:off x="5669280" y="2834640"/>
            <a:ext cx="0" cy="1527120"/>
          </a:xfrm>
          <a:prstGeom prst="line">
            <a:avLst/>
          </a:prstGeom>
          <a:ln w="19080">
            <a:solidFill>
              <a:srgbClr val="FF3333"/>
            </a:solidFill>
            <a:round/>
            <a:tailEnd type="triangle" w="med" len="med"/>
          </a:ln>
        </p:spPr>
        <p:style>
          <a:lnRef idx="0">
            <a:scrgbClr r="0" g="0" b="0"/>
          </a:lnRef>
          <a:fillRef idx="0">
            <a:scrgbClr r="0" g="0" b="0"/>
          </a:fillRef>
          <a:effectRef idx="0">
            <a:scrgbClr r="0" g="0" b="0"/>
          </a:effectRef>
          <a:fontRef idx="minor"/>
        </p:style>
      </p:sp>
      <p:sp>
        <p:nvSpPr>
          <p:cNvPr id="213" name="CustomShape 7"/>
          <p:cNvSpPr/>
          <p:nvPr/>
        </p:nvSpPr>
        <p:spPr>
          <a:xfrm>
            <a:off x="4754880" y="4846320"/>
            <a:ext cx="1188720" cy="64008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214" name="TextShape 8"/>
          <p:cNvSpPr txBox="1"/>
          <p:nvPr/>
        </p:nvSpPr>
        <p:spPr>
          <a:xfrm>
            <a:off x="4866840" y="4846320"/>
            <a:ext cx="436680" cy="549000"/>
          </a:xfrm>
          <a:prstGeom prst="rect">
            <a:avLst/>
          </a:prstGeom>
          <a:noFill/>
          <a:ln>
            <a:noFill/>
          </a:ln>
        </p:spPr>
        <p:txBody>
          <a:bodyPr lIns="90000" tIns="45000" rIns="90000" bIns="45000"/>
          <a:lstStyle/>
          <a:p>
            <a:r>
              <a:rPr lang="fr-FR" sz="2800" b="0" strike="noStrike" spc="-1">
                <a:latin typeface="Century Schoolbook L"/>
              </a:rPr>
              <a:t>A</a:t>
            </a:r>
            <a:endParaRPr lang="fr-FR" sz="2800" b="0" strike="noStrike" spc="-1">
              <a:latin typeface="Arial"/>
            </a:endParaRPr>
          </a:p>
        </p:txBody>
      </p:sp>
      <p:sp>
        <p:nvSpPr>
          <p:cNvPr id="215" name="CustomShape 9"/>
          <p:cNvSpPr/>
          <p:nvPr/>
        </p:nvSpPr>
        <p:spPr>
          <a:xfrm>
            <a:off x="7772400" y="4361760"/>
            <a:ext cx="548640" cy="121608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216" name="TextShape 10"/>
          <p:cNvSpPr txBox="1"/>
          <p:nvPr/>
        </p:nvSpPr>
        <p:spPr>
          <a:xfrm>
            <a:off x="404640" y="6001920"/>
            <a:ext cx="6799680" cy="483480"/>
          </a:xfrm>
          <a:prstGeom prst="rect">
            <a:avLst/>
          </a:prstGeom>
          <a:noFill/>
          <a:ln>
            <a:noFill/>
          </a:ln>
        </p:spPr>
        <p:txBody>
          <a:bodyPr lIns="90000" tIns="45000" rIns="90000" bIns="45000"/>
          <a:lstStyle/>
          <a:p>
            <a:r>
              <a:rPr lang="fr-FR" sz="2400" b="0" strike="noStrike" spc="-1">
                <a:latin typeface="Century Schoolbook L"/>
              </a:rPr>
              <a:t>A</a:t>
            </a:r>
            <a:r>
              <a:rPr lang="fr-FR" sz="2200" b="0" strike="noStrike" spc="-1">
                <a:latin typeface="Arial"/>
              </a:rPr>
              <a:t> is estimated from the Pedigrees of the accessions.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504000" y="-17280"/>
            <a:ext cx="9071640" cy="1250280"/>
          </a:xfrm>
          <a:prstGeom prst="rect">
            <a:avLst/>
          </a:prstGeom>
          <a:noFill/>
          <a:ln>
            <a:noFill/>
          </a:ln>
        </p:spPr>
        <p:txBody>
          <a:bodyPr lIns="0" tIns="0" rIns="0" bIns="0" anchor="ctr"/>
          <a:lstStyle/>
          <a:p>
            <a:pPr algn="ctr"/>
            <a:r>
              <a:rPr lang="fr-FR" sz="4400" b="0" strike="noStrike" spc="-1">
                <a:latin typeface="Arial"/>
              </a:rPr>
              <a:t>Genomic Selection </a:t>
            </a:r>
            <a:r>
              <a:t/>
            </a:r>
            <a:br/>
            <a:r>
              <a:rPr lang="fr-FR" sz="4400" b="0" strike="noStrike" spc="-1">
                <a:latin typeface="Arial"/>
              </a:rPr>
              <a:t>using LMM-based models</a:t>
            </a:r>
          </a:p>
        </p:txBody>
      </p:sp>
      <p:sp>
        <p:nvSpPr>
          <p:cNvPr id="218" name="TextShape 2"/>
          <p:cNvSpPr txBox="1"/>
          <p:nvPr/>
        </p:nvSpPr>
        <p:spPr>
          <a:xfrm>
            <a:off x="1920240" y="1554480"/>
            <a:ext cx="1463040" cy="640080"/>
          </a:xfrm>
          <a:prstGeom prst="rect">
            <a:avLst/>
          </a:prstGeom>
          <a:noFill/>
          <a:ln>
            <a:noFill/>
          </a:ln>
        </p:spPr>
        <p:txBody>
          <a:bodyPr lIns="90000" tIns="45000" rIns="90000" bIns="45000"/>
          <a:lstStyle/>
          <a:p>
            <a:r>
              <a:rPr lang="fr-FR" sz="1800" b="0" strike="noStrike" spc="-1">
                <a:latin typeface="Arial"/>
              </a:rPr>
              <a:t>Reference Accessions</a:t>
            </a:r>
          </a:p>
        </p:txBody>
      </p:sp>
      <p:sp>
        <p:nvSpPr>
          <p:cNvPr id="219" name="TextShape 3"/>
          <p:cNvSpPr txBox="1"/>
          <p:nvPr/>
        </p:nvSpPr>
        <p:spPr>
          <a:xfrm>
            <a:off x="7090560" y="1590480"/>
            <a:ext cx="2577960" cy="602280"/>
          </a:xfrm>
          <a:prstGeom prst="rect">
            <a:avLst/>
          </a:prstGeom>
          <a:noFill/>
          <a:ln>
            <a:noFill/>
          </a:ln>
        </p:spPr>
        <p:txBody>
          <a:bodyPr lIns="90000" tIns="45000" rIns="90000" bIns="45000"/>
          <a:lstStyle/>
          <a:p>
            <a:r>
              <a:rPr lang="fr-FR" sz="1800" b="0" strike="noStrike" spc="-1">
                <a:latin typeface="Arial"/>
              </a:rPr>
              <a:t>“New” accessions</a:t>
            </a:r>
            <a:r>
              <a:t/>
            </a:r>
            <a:br/>
            <a:r>
              <a:rPr lang="fr-FR" sz="1800" b="0" strike="noStrike" spc="-1">
                <a:latin typeface="Arial"/>
              </a:rPr>
              <a:t>to predict for phenotype</a:t>
            </a:r>
          </a:p>
        </p:txBody>
      </p:sp>
      <p:sp>
        <p:nvSpPr>
          <p:cNvPr id="220" name="TextShape 4"/>
          <p:cNvSpPr txBox="1"/>
          <p:nvPr/>
        </p:nvSpPr>
        <p:spPr>
          <a:xfrm>
            <a:off x="7518960" y="2984400"/>
            <a:ext cx="1710720" cy="346320"/>
          </a:xfrm>
          <a:prstGeom prst="rect">
            <a:avLst/>
          </a:prstGeom>
          <a:noFill/>
          <a:ln>
            <a:noFill/>
          </a:ln>
        </p:spPr>
        <p:txBody>
          <a:bodyPr lIns="90000" tIns="45000" rIns="90000" bIns="45000"/>
          <a:lstStyle/>
          <a:p>
            <a:r>
              <a:rPr lang="fr-FR" sz="1800" b="0" strike="noStrike" spc="-1">
                <a:latin typeface="Arial"/>
              </a:rPr>
              <a:t>HT Genotyping</a:t>
            </a:r>
          </a:p>
        </p:txBody>
      </p:sp>
      <p:sp>
        <p:nvSpPr>
          <p:cNvPr id="221" name="TextShape 5"/>
          <p:cNvSpPr txBox="1"/>
          <p:nvPr/>
        </p:nvSpPr>
        <p:spPr>
          <a:xfrm>
            <a:off x="640080" y="2748960"/>
            <a:ext cx="1710720" cy="346320"/>
          </a:xfrm>
          <a:prstGeom prst="rect">
            <a:avLst/>
          </a:prstGeom>
          <a:noFill/>
          <a:ln>
            <a:noFill/>
          </a:ln>
        </p:spPr>
        <p:txBody>
          <a:bodyPr lIns="90000" tIns="45000" rIns="90000" bIns="45000"/>
          <a:lstStyle/>
          <a:p>
            <a:r>
              <a:rPr lang="fr-FR" sz="1800" b="0" strike="noStrike" spc="-1">
                <a:latin typeface="Arial"/>
              </a:rPr>
              <a:t>HT Genotyping</a:t>
            </a:r>
          </a:p>
        </p:txBody>
      </p:sp>
      <p:sp>
        <p:nvSpPr>
          <p:cNvPr id="222" name="TextShape 6"/>
          <p:cNvSpPr txBox="1"/>
          <p:nvPr/>
        </p:nvSpPr>
        <p:spPr>
          <a:xfrm>
            <a:off x="2926080" y="2765520"/>
            <a:ext cx="1742760" cy="346320"/>
          </a:xfrm>
          <a:prstGeom prst="rect">
            <a:avLst/>
          </a:prstGeom>
          <a:noFill/>
          <a:ln>
            <a:noFill/>
          </a:ln>
        </p:spPr>
        <p:txBody>
          <a:bodyPr lIns="90000" tIns="45000" rIns="90000" bIns="45000"/>
          <a:lstStyle/>
          <a:p>
            <a:r>
              <a:rPr lang="fr-FR" sz="1800" b="0" strike="noStrike" spc="-1">
                <a:latin typeface="Arial"/>
              </a:rPr>
              <a:t>HQ phenotype</a:t>
            </a:r>
          </a:p>
        </p:txBody>
      </p:sp>
      <p:sp>
        <p:nvSpPr>
          <p:cNvPr id="223" name="TextShape 7"/>
          <p:cNvSpPr txBox="1"/>
          <p:nvPr/>
        </p:nvSpPr>
        <p:spPr>
          <a:xfrm>
            <a:off x="548640" y="4045680"/>
            <a:ext cx="1878480" cy="346320"/>
          </a:xfrm>
          <a:prstGeom prst="rect">
            <a:avLst/>
          </a:prstGeom>
          <a:noFill/>
          <a:ln>
            <a:noFill/>
          </a:ln>
        </p:spPr>
        <p:txBody>
          <a:bodyPr lIns="90000" tIns="45000" rIns="90000" bIns="45000"/>
          <a:lstStyle/>
          <a:p>
            <a:r>
              <a:rPr lang="fr-FR" sz="1800" b="0" strike="noStrike" spc="-1">
                <a:latin typeface="Arial"/>
              </a:rPr>
              <a:t>Compute kinship</a:t>
            </a:r>
          </a:p>
        </p:txBody>
      </p:sp>
      <p:sp>
        <p:nvSpPr>
          <p:cNvPr id="224" name="TextShape 8"/>
          <p:cNvSpPr txBox="1"/>
          <p:nvPr/>
        </p:nvSpPr>
        <p:spPr>
          <a:xfrm>
            <a:off x="3386880" y="4624560"/>
            <a:ext cx="1916640" cy="346320"/>
          </a:xfrm>
          <a:prstGeom prst="rect">
            <a:avLst/>
          </a:prstGeom>
          <a:noFill/>
          <a:ln>
            <a:solidFill>
              <a:srgbClr val="990000"/>
            </a:solidFill>
          </a:ln>
        </p:spPr>
        <p:txBody>
          <a:bodyPr lIns="90000" tIns="45000" rIns="90000" bIns="45000"/>
          <a:lstStyle/>
          <a:p>
            <a:r>
              <a:rPr lang="fr-FR" sz="1800" b="1" strike="noStrike" spc="-1">
                <a:solidFill>
                  <a:srgbClr val="990000"/>
                </a:solidFill>
                <a:latin typeface="Arial"/>
              </a:rPr>
              <a:t>G-BLUP models</a:t>
            </a:r>
            <a:endParaRPr lang="fr-FR" sz="1800" b="0" strike="noStrike" spc="-1">
              <a:latin typeface="Arial"/>
            </a:endParaRPr>
          </a:p>
        </p:txBody>
      </p:sp>
      <p:sp>
        <p:nvSpPr>
          <p:cNvPr id="225" name="TextShape 9"/>
          <p:cNvSpPr txBox="1"/>
          <p:nvPr/>
        </p:nvSpPr>
        <p:spPr>
          <a:xfrm>
            <a:off x="3230280" y="5548320"/>
            <a:ext cx="2158920" cy="416880"/>
          </a:xfrm>
          <a:prstGeom prst="rect">
            <a:avLst/>
          </a:prstGeom>
          <a:noFill/>
          <a:ln w="19080">
            <a:solidFill>
              <a:srgbClr val="000099"/>
            </a:solidFill>
            <a:round/>
          </a:ln>
        </p:spPr>
        <p:txBody>
          <a:bodyPr lIns="99360" tIns="54360" rIns="99360" bIns="54360"/>
          <a:lstStyle/>
          <a:p>
            <a:r>
              <a:rPr lang="fr-FR" sz="1800" b="1" strike="noStrike" spc="-1">
                <a:solidFill>
                  <a:srgbClr val="0000A8"/>
                </a:solidFill>
                <a:latin typeface="Arial"/>
              </a:rPr>
              <a:t>RR-BLUP models</a:t>
            </a:r>
            <a:endParaRPr lang="fr-FR" sz="1800" b="0" strike="noStrike" spc="-1">
              <a:latin typeface="Arial"/>
            </a:endParaRPr>
          </a:p>
        </p:txBody>
      </p:sp>
      <p:cxnSp>
        <p:nvCxnSpPr>
          <p:cNvPr id="226" name="Line 10"/>
          <p:cNvCxnSpPr>
            <a:stCxn id="218" idx="3"/>
            <a:endCxn id="222" idx="0"/>
          </p:cNvCxnSpPr>
          <p:nvPr/>
        </p:nvCxnSpPr>
        <p:spPr>
          <a:xfrm>
            <a:off x="3383280" y="1874520"/>
            <a:ext cx="414360" cy="891360"/>
          </a:xfrm>
          <a:prstGeom prst="bentConnector3">
            <a:avLst/>
          </a:prstGeom>
          <a:ln>
            <a:solidFill>
              <a:srgbClr val="000000"/>
            </a:solidFill>
            <a:tailEnd type="triangle" w="med" len="med"/>
          </a:ln>
        </p:spPr>
      </p:cxnSp>
      <p:cxnSp>
        <p:nvCxnSpPr>
          <p:cNvPr id="227" name="Line 11"/>
          <p:cNvCxnSpPr>
            <a:stCxn id="218" idx="1"/>
            <a:endCxn id="221" idx="0"/>
          </p:cNvCxnSpPr>
          <p:nvPr/>
        </p:nvCxnSpPr>
        <p:spPr>
          <a:xfrm flipH="1">
            <a:off x="1495440" y="1874520"/>
            <a:ext cx="425160" cy="874800"/>
          </a:xfrm>
          <a:prstGeom prst="bentConnector3">
            <a:avLst/>
          </a:prstGeom>
          <a:ln>
            <a:solidFill>
              <a:srgbClr val="000000"/>
            </a:solidFill>
            <a:tailEnd type="triangle" w="med" len="med"/>
          </a:ln>
        </p:spPr>
      </p:cxnSp>
      <p:cxnSp>
        <p:nvCxnSpPr>
          <p:cNvPr id="228" name="Line 12"/>
          <p:cNvCxnSpPr>
            <a:stCxn id="222" idx="2"/>
            <a:endCxn id="224" idx="0"/>
          </p:cNvCxnSpPr>
          <p:nvPr/>
        </p:nvCxnSpPr>
        <p:spPr>
          <a:xfrm>
            <a:off x="3797280" y="3111840"/>
            <a:ext cx="548280" cy="1513080"/>
          </a:xfrm>
          <a:prstGeom prst="bentConnector3">
            <a:avLst/>
          </a:prstGeom>
          <a:ln>
            <a:solidFill>
              <a:srgbClr val="990000"/>
            </a:solidFill>
            <a:tailEnd type="triangle" w="med" len="med"/>
          </a:ln>
        </p:spPr>
      </p:cxnSp>
      <p:cxnSp>
        <p:nvCxnSpPr>
          <p:cNvPr id="229" name="Line 13"/>
          <p:cNvCxnSpPr>
            <a:stCxn id="222" idx="1"/>
            <a:endCxn id="225" idx="1"/>
          </p:cNvCxnSpPr>
          <p:nvPr/>
        </p:nvCxnSpPr>
        <p:spPr>
          <a:xfrm>
            <a:off x="2926080" y="2938680"/>
            <a:ext cx="304560" cy="2818440"/>
          </a:xfrm>
          <a:prstGeom prst="bentConnector3">
            <a:avLst/>
          </a:prstGeom>
          <a:ln>
            <a:solidFill>
              <a:srgbClr val="0000CC"/>
            </a:solidFill>
            <a:tailEnd type="triangle" w="med" len="med"/>
          </a:ln>
        </p:spPr>
      </p:cxnSp>
      <p:cxnSp>
        <p:nvCxnSpPr>
          <p:cNvPr id="230" name="Line 14"/>
          <p:cNvCxnSpPr>
            <a:stCxn id="221" idx="2"/>
            <a:endCxn id="223" idx="0"/>
          </p:cNvCxnSpPr>
          <p:nvPr/>
        </p:nvCxnSpPr>
        <p:spPr>
          <a:xfrm flipH="1">
            <a:off x="1487880" y="3095280"/>
            <a:ext cx="7920" cy="950760"/>
          </a:xfrm>
          <a:prstGeom prst="bentConnector3">
            <a:avLst/>
          </a:prstGeom>
          <a:ln>
            <a:solidFill>
              <a:srgbClr val="000000"/>
            </a:solidFill>
            <a:tailEnd type="triangle" w="med" len="med"/>
          </a:ln>
        </p:spPr>
      </p:cxnSp>
      <p:cxnSp>
        <p:nvCxnSpPr>
          <p:cNvPr id="231" name="Line 15"/>
          <p:cNvCxnSpPr>
            <a:stCxn id="223" idx="3"/>
            <a:endCxn id="224" idx="1"/>
          </p:cNvCxnSpPr>
          <p:nvPr/>
        </p:nvCxnSpPr>
        <p:spPr>
          <a:xfrm>
            <a:off x="2427120" y="4218840"/>
            <a:ext cx="960120" cy="579240"/>
          </a:xfrm>
          <a:prstGeom prst="bentConnector3">
            <a:avLst/>
          </a:prstGeom>
          <a:ln>
            <a:solidFill>
              <a:srgbClr val="990000"/>
            </a:solidFill>
            <a:tailEnd type="triangle" w="med" len="med"/>
          </a:ln>
        </p:spPr>
      </p:cxnSp>
      <p:cxnSp>
        <p:nvCxnSpPr>
          <p:cNvPr id="232" name="Line 16"/>
          <p:cNvCxnSpPr>
            <a:stCxn id="219" idx="2"/>
            <a:endCxn id="220" idx="0"/>
          </p:cNvCxnSpPr>
          <p:nvPr/>
        </p:nvCxnSpPr>
        <p:spPr>
          <a:xfrm flipH="1">
            <a:off x="8374320" y="2192760"/>
            <a:ext cx="5400" cy="792000"/>
          </a:xfrm>
          <a:prstGeom prst="bentConnector3">
            <a:avLst/>
          </a:prstGeom>
          <a:ln>
            <a:solidFill>
              <a:srgbClr val="000000"/>
            </a:solidFill>
            <a:tailEnd type="triangle" w="med" len="med"/>
          </a:ln>
        </p:spPr>
      </p:cxnSp>
      <p:sp>
        <p:nvSpPr>
          <p:cNvPr id="233" name="TextShape 17"/>
          <p:cNvSpPr txBox="1"/>
          <p:nvPr/>
        </p:nvSpPr>
        <p:spPr>
          <a:xfrm>
            <a:off x="7531200" y="5339520"/>
            <a:ext cx="1554480" cy="876960"/>
          </a:xfrm>
          <a:prstGeom prst="rect">
            <a:avLst/>
          </a:prstGeom>
          <a:noFill/>
          <a:ln w="19080">
            <a:solidFill>
              <a:srgbClr val="006666"/>
            </a:solidFill>
            <a:round/>
          </a:ln>
        </p:spPr>
        <p:txBody>
          <a:bodyPr lIns="99360" tIns="54360" rIns="99360" bIns="54360"/>
          <a:lstStyle/>
          <a:p>
            <a:r>
              <a:rPr lang="fr-FR" sz="1800" b="0" strike="noStrike" spc="-1">
                <a:solidFill>
                  <a:srgbClr val="006600"/>
                </a:solidFill>
                <a:latin typeface="Arial"/>
              </a:rPr>
              <a:t>GEBV-based predicted phenotypes</a:t>
            </a:r>
            <a:endParaRPr lang="fr-FR" sz="1800" b="0" strike="noStrike" spc="-1">
              <a:latin typeface="Arial"/>
            </a:endParaRPr>
          </a:p>
        </p:txBody>
      </p:sp>
      <p:sp>
        <p:nvSpPr>
          <p:cNvPr id="234" name="TextShape 18"/>
          <p:cNvSpPr txBox="1"/>
          <p:nvPr/>
        </p:nvSpPr>
        <p:spPr>
          <a:xfrm>
            <a:off x="255240" y="6459120"/>
            <a:ext cx="4413600" cy="346320"/>
          </a:xfrm>
          <a:prstGeom prst="rect">
            <a:avLst/>
          </a:prstGeom>
          <a:solidFill>
            <a:srgbClr val="DDDDDD"/>
          </a:solidFill>
          <a:ln>
            <a:solidFill>
              <a:srgbClr val="E327FF"/>
            </a:solidFill>
          </a:ln>
        </p:spPr>
        <p:txBody>
          <a:bodyPr lIns="90000" tIns="45000" rIns="90000" bIns="45000"/>
          <a:lstStyle/>
          <a:p>
            <a:r>
              <a:rPr lang="fr-FR" sz="1800" b="0" strike="noStrike" spc="-1">
                <a:latin typeface="Arial"/>
              </a:rPr>
              <a:t>GS does NOT identify candidate genes</a:t>
            </a:r>
          </a:p>
        </p:txBody>
      </p:sp>
      <p:cxnSp>
        <p:nvCxnSpPr>
          <p:cNvPr id="235" name="Line 19"/>
          <p:cNvCxnSpPr>
            <a:endCxn id="233" idx="0"/>
          </p:cNvCxnSpPr>
          <p:nvPr/>
        </p:nvCxnSpPr>
        <p:spPr>
          <a:xfrm>
            <a:off x="8305560" y="3171960"/>
            <a:ext cx="3240" cy="2167920"/>
          </a:xfrm>
          <a:prstGeom prst="bentConnector3">
            <a:avLst/>
          </a:prstGeom>
          <a:ln>
            <a:solidFill>
              <a:srgbClr val="000000"/>
            </a:solidFill>
            <a:tailEnd type="triangle" w="med" len="med"/>
          </a:ln>
        </p:spPr>
      </p:cxnSp>
      <p:cxnSp>
        <p:nvCxnSpPr>
          <p:cNvPr id="236" name="Line 20"/>
          <p:cNvCxnSpPr>
            <a:stCxn id="221" idx="1"/>
            <a:endCxn id="225" idx="1"/>
          </p:cNvCxnSpPr>
          <p:nvPr/>
        </p:nvCxnSpPr>
        <p:spPr>
          <a:xfrm>
            <a:off x="640080" y="2922120"/>
            <a:ext cx="2590560" cy="2835000"/>
          </a:xfrm>
          <a:prstGeom prst="bentConnector3">
            <a:avLst/>
          </a:prstGeom>
          <a:ln>
            <a:solidFill>
              <a:srgbClr val="0000CC"/>
            </a:solidFill>
            <a:tailEnd type="triangle" w="med" len="med"/>
          </a:ln>
        </p:spPr>
      </p:cxnSp>
      <p:cxnSp>
        <p:nvCxnSpPr>
          <p:cNvPr id="237" name="Line 21"/>
          <p:cNvCxnSpPr>
            <a:stCxn id="225" idx="3"/>
            <a:endCxn id="233" idx="1"/>
          </p:cNvCxnSpPr>
          <p:nvPr/>
        </p:nvCxnSpPr>
        <p:spPr>
          <a:xfrm>
            <a:off x="5389200" y="5756760"/>
            <a:ext cx="2142360" cy="21600"/>
          </a:xfrm>
          <a:prstGeom prst="bentConnector3">
            <a:avLst/>
          </a:prstGeom>
          <a:ln>
            <a:solidFill>
              <a:srgbClr val="007826"/>
            </a:solidFill>
            <a:tailEnd type="triangle" w="med" len="med"/>
          </a:ln>
        </p:spPr>
      </p:cxnSp>
      <p:cxnSp>
        <p:nvCxnSpPr>
          <p:cNvPr id="238" name="Line 22"/>
          <p:cNvCxnSpPr>
            <a:stCxn id="224" idx="3"/>
            <a:endCxn id="233" idx="1"/>
          </p:cNvCxnSpPr>
          <p:nvPr/>
        </p:nvCxnSpPr>
        <p:spPr>
          <a:xfrm>
            <a:off x="5303520" y="4797720"/>
            <a:ext cx="2228040" cy="980640"/>
          </a:xfrm>
          <a:prstGeom prst="bentConnector3">
            <a:avLst/>
          </a:prstGeom>
          <a:ln>
            <a:solidFill>
              <a:srgbClr val="006600"/>
            </a:solidFill>
            <a:tailEnd type="triangle" w="med" len="med"/>
          </a:ln>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504000" y="295200"/>
            <a:ext cx="9071640" cy="625320"/>
          </a:xfrm>
          <a:prstGeom prst="rect">
            <a:avLst/>
          </a:prstGeom>
          <a:noFill/>
          <a:ln>
            <a:noFill/>
          </a:ln>
        </p:spPr>
        <p:txBody>
          <a:bodyPr lIns="0" tIns="0" rIns="0" bIns="0" anchor="ctr"/>
          <a:lstStyle/>
          <a:p>
            <a:pPr algn="ctr"/>
            <a:r>
              <a:rPr lang="fr-FR" sz="4400" b="0" strike="noStrike" spc="-1">
                <a:latin typeface="Arial"/>
              </a:rPr>
              <a:t>Henderson’s equations in G-BLUP</a:t>
            </a:r>
          </a:p>
        </p:txBody>
      </p:sp>
      <p:pic>
        <p:nvPicPr>
          <p:cNvPr id="240" name="Image 239"/>
          <p:cNvPicPr/>
          <p:nvPr/>
        </p:nvPicPr>
        <p:blipFill>
          <a:blip r:embed="rId2"/>
          <a:stretch/>
        </p:blipFill>
        <p:spPr>
          <a:xfrm>
            <a:off x="70560" y="1437840"/>
            <a:ext cx="9887040" cy="1579680"/>
          </a:xfrm>
          <a:prstGeom prst="rect">
            <a:avLst/>
          </a:prstGeom>
          <a:ln>
            <a:noFill/>
          </a:ln>
        </p:spPr>
      </p:pic>
      <p:pic>
        <p:nvPicPr>
          <p:cNvPr id="241" name="Image 240"/>
          <p:cNvPicPr/>
          <p:nvPr/>
        </p:nvPicPr>
        <p:blipFill>
          <a:blip r:embed="rId3"/>
          <a:stretch/>
        </p:blipFill>
        <p:spPr>
          <a:xfrm>
            <a:off x="4009680" y="3616560"/>
            <a:ext cx="1329840" cy="640080"/>
          </a:xfrm>
          <a:prstGeom prst="rect">
            <a:avLst/>
          </a:prstGeom>
          <a:ln>
            <a:solidFill>
              <a:srgbClr val="FF3333"/>
            </a:solidFill>
          </a:ln>
        </p:spPr>
      </p:pic>
      <p:grpSp>
        <p:nvGrpSpPr>
          <p:cNvPr id="242" name="Group 2"/>
          <p:cNvGrpSpPr/>
          <p:nvPr/>
        </p:nvGrpSpPr>
        <p:grpSpPr>
          <a:xfrm>
            <a:off x="3804480" y="2972160"/>
            <a:ext cx="1737000" cy="552960"/>
            <a:chOff x="3804480" y="2972160"/>
            <a:chExt cx="1737000" cy="552960"/>
          </a:xfrm>
        </p:grpSpPr>
        <p:sp>
          <p:nvSpPr>
            <p:cNvPr id="243" name="TextShape 3"/>
            <p:cNvSpPr txBox="1"/>
            <p:nvPr/>
          </p:nvSpPr>
          <p:spPr>
            <a:xfrm>
              <a:off x="3804480" y="3008160"/>
              <a:ext cx="913680" cy="516960"/>
            </a:xfrm>
            <a:prstGeom prst="rect">
              <a:avLst/>
            </a:prstGeom>
            <a:noFill/>
            <a:ln>
              <a:noFill/>
            </a:ln>
          </p:spPr>
          <p:txBody>
            <a:bodyPr lIns="90000" tIns="45000" rIns="90000" bIns="45000"/>
            <a:lstStyle/>
            <a:p>
              <a:r>
                <a:rPr lang="fr-FR" sz="2600" b="0" strike="noStrike" spc="-1">
                  <a:latin typeface="Century Schoolbook L"/>
                </a:rPr>
                <a:t>G =  </a:t>
              </a:r>
              <a:endParaRPr lang="fr-FR" sz="2600" b="0" strike="noStrike" spc="-1">
                <a:latin typeface="Arial"/>
              </a:endParaRPr>
            </a:p>
          </p:txBody>
        </p:sp>
        <p:pic>
          <p:nvPicPr>
            <p:cNvPr id="244" name="Image 243"/>
            <p:cNvPicPr/>
            <p:nvPr/>
          </p:nvPicPr>
          <p:blipFill>
            <a:blip r:embed="rId4"/>
            <a:stretch/>
          </p:blipFill>
          <p:spPr>
            <a:xfrm>
              <a:off x="4497120" y="3024720"/>
              <a:ext cx="464040" cy="484200"/>
            </a:xfrm>
            <a:prstGeom prst="rect">
              <a:avLst/>
            </a:prstGeom>
            <a:ln>
              <a:noFill/>
            </a:ln>
          </p:spPr>
        </p:pic>
        <p:sp>
          <p:nvSpPr>
            <p:cNvPr id="245" name="TextShape 4"/>
            <p:cNvSpPr txBox="1"/>
            <p:nvPr/>
          </p:nvSpPr>
          <p:spPr>
            <a:xfrm>
              <a:off x="4920480" y="2972160"/>
              <a:ext cx="621000" cy="516960"/>
            </a:xfrm>
            <a:prstGeom prst="rect">
              <a:avLst/>
            </a:prstGeom>
            <a:noFill/>
            <a:ln>
              <a:noFill/>
            </a:ln>
          </p:spPr>
          <p:txBody>
            <a:bodyPr lIns="90000" tIns="45000" rIns="90000" bIns="45000"/>
            <a:lstStyle/>
            <a:p>
              <a:r>
                <a:rPr lang="fr-FR" sz="2600" b="0" strike="noStrike" spc="-1">
                  <a:latin typeface="Century Schoolbook L"/>
                </a:rPr>
                <a:t>K  </a:t>
              </a:r>
              <a:endParaRPr lang="fr-FR" sz="2600" b="0" strike="noStrike" spc="-1">
                <a:latin typeface="Arial"/>
              </a:endParaRPr>
            </a:p>
          </p:txBody>
        </p:sp>
      </p:grpSp>
      <p:sp>
        <p:nvSpPr>
          <p:cNvPr id="246" name="CustomShape 5"/>
          <p:cNvSpPr/>
          <p:nvPr/>
        </p:nvSpPr>
        <p:spPr>
          <a:xfrm>
            <a:off x="3785040" y="3008160"/>
            <a:ext cx="1554480" cy="516960"/>
          </a:xfrm>
          <a:prstGeom prst="rect">
            <a:avLst/>
          </a:prstGeom>
          <a:noFill/>
          <a:ln>
            <a:solidFill>
              <a:srgbClr val="FF3333"/>
            </a:solidFill>
          </a:ln>
        </p:spPr>
        <p:style>
          <a:lnRef idx="0">
            <a:scrgbClr r="0" g="0" b="0"/>
          </a:lnRef>
          <a:fillRef idx="0">
            <a:scrgbClr r="0" g="0" b="0"/>
          </a:fillRef>
          <a:effectRef idx="0">
            <a:scrgbClr r="0" g="0" b="0"/>
          </a:effectRef>
          <a:fontRef idx="minor"/>
        </p:style>
      </p:sp>
      <p:pic>
        <p:nvPicPr>
          <p:cNvPr id="247" name="Image 246"/>
          <p:cNvPicPr/>
          <p:nvPr/>
        </p:nvPicPr>
        <p:blipFill>
          <a:blip r:embed="rId5"/>
          <a:stretch/>
        </p:blipFill>
        <p:spPr>
          <a:xfrm>
            <a:off x="1920240" y="4361760"/>
            <a:ext cx="7833600" cy="1216080"/>
          </a:xfrm>
          <a:prstGeom prst="rect">
            <a:avLst/>
          </a:prstGeom>
          <a:ln>
            <a:noFill/>
          </a:ln>
        </p:spPr>
      </p:pic>
      <p:sp>
        <p:nvSpPr>
          <p:cNvPr id="248" name="Line 6"/>
          <p:cNvSpPr/>
          <p:nvPr/>
        </p:nvSpPr>
        <p:spPr>
          <a:xfrm>
            <a:off x="5669280" y="2834640"/>
            <a:ext cx="0" cy="1527120"/>
          </a:xfrm>
          <a:prstGeom prst="line">
            <a:avLst/>
          </a:prstGeom>
          <a:ln w="19080">
            <a:solidFill>
              <a:srgbClr val="FF3333"/>
            </a:solidFill>
            <a:round/>
            <a:tailEnd type="triangle" w="med" len="med"/>
          </a:ln>
        </p:spPr>
        <p:style>
          <a:lnRef idx="0">
            <a:scrgbClr r="0" g="0" b="0"/>
          </a:lnRef>
          <a:fillRef idx="0">
            <a:scrgbClr r="0" g="0" b="0"/>
          </a:fillRef>
          <a:effectRef idx="0">
            <a:scrgbClr r="0" g="0" b="0"/>
          </a:effectRef>
          <a:fontRef idx="minor"/>
        </p:style>
      </p:sp>
      <p:sp>
        <p:nvSpPr>
          <p:cNvPr id="249" name="CustomShape 7"/>
          <p:cNvSpPr/>
          <p:nvPr/>
        </p:nvSpPr>
        <p:spPr>
          <a:xfrm>
            <a:off x="4754880" y="4846320"/>
            <a:ext cx="1188720" cy="64008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250" name="TextShape 8"/>
          <p:cNvSpPr txBox="1"/>
          <p:nvPr/>
        </p:nvSpPr>
        <p:spPr>
          <a:xfrm>
            <a:off x="4866840" y="4846320"/>
            <a:ext cx="456480" cy="549000"/>
          </a:xfrm>
          <a:prstGeom prst="rect">
            <a:avLst/>
          </a:prstGeom>
          <a:noFill/>
          <a:ln>
            <a:noFill/>
          </a:ln>
        </p:spPr>
        <p:txBody>
          <a:bodyPr lIns="90000" tIns="45000" rIns="90000" bIns="45000"/>
          <a:lstStyle/>
          <a:p>
            <a:r>
              <a:rPr lang="fr-FR" sz="2800" b="0" strike="noStrike" spc="-1">
                <a:latin typeface="Century Schoolbook L"/>
              </a:rPr>
              <a:t>K</a:t>
            </a:r>
            <a:endParaRPr lang="fr-FR" sz="2800" b="0" strike="noStrike" spc="-1">
              <a:latin typeface="Arial"/>
            </a:endParaRPr>
          </a:p>
        </p:txBody>
      </p:sp>
      <p:sp>
        <p:nvSpPr>
          <p:cNvPr id="251" name="CustomShape 9"/>
          <p:cNvSpPr/>
          <p:nvPr/>
        </p:nvSpPr>
        <p:spPr>
          <a:xfrm>
            <a:off x="7772400" y="4361760"/>
            <a:ext cx="548640" cy="121608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252" name="TextShape 10"/>
          <p:cNvSpPr txBox="1"/>
          <p:nvPr/>
        </p:nvSpPr>
        <p:spPr>
          <a:xfrm>
            <a:off x="404640" y="6001920"/>
            <a:ext cx="8573040" cy="483480"/>
          </a:xfrm>
          <a:prstGeom prst="rect">
            <a:avLst/>
          </a:prstGeom>
          <a:noFill/>
          <a:ln>
            <a:noFill/>
          </a:ln>
        </p:spPr>
        <p:txBody>
          <a:bodyPr lIns="90000" tIns="45000" rIns="90000" bIns="45000"/>
          <a:lstStyle/>
          <a:p>
            <a:r>
              <a:rPr lang="fr-FR" sz="2400" b="0" strike="noStrike" spc="-1">
                <a:latin typeface="Century Schoolbook L"/>
              </a:rPr>
              <a:t>K</a:t>
            </a:r>
            <a:r>
              <a:rPr lang="fr-FR" sz="2200" b="0" strike="noStrike" spc="-1">
                <a:latin typeface="Arial"/>
              </a:rPr>
              <a:t> is the realized kinship matrix, estimated using molecular markers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504000" y="-17280"/>
            <a:ext cx="9071640" cy="1250280"/>
          </a:xfrm>
          <a:prstGeom prst="rect">
            <a:avLst/>
          </a:prstGeom>
          <a:noFill/>
          <a:ln>
            <a:noFill/>
          </a:ln>
        </p:spPr>
        <p:txBody>
          <a:bodyPr lIns="0" tIns="0" rIns="0" bIns="0" anchor="ctr"/>
          <a:lstStyle/>
          <a:p>
            <a:pPr algn="ctr"/>
            <a:r>
              <a:rPr lang="fr-FR" sz="4400" b="0" strike="noStrike" spc="-1">
                <a:latin typeface="Arial"/>
              </a:rPr>
              <a:t>Computing realized kinship from SNPs</a:t>
            </a:r>
          </a:p>
        </p:txBody>
      </p:sp>
      <p:pic>
        <p:nvPicPr>
          <p:cNvPr id="254" name="Image 253"/>
          <p:cNvPicPr/>
          <p:nvPr/>
        </p:nvPicPr>
        <p:blipFill>
          <a:blip r:embed="rId2"/>
          <a:stretch/>
        </p:blipFill>
        <p:spPr>
          <a:xfrm>
            <a:off x="1153080" y="2000160"/>
            <a:ext cx="7808040" cy="2032200"/>
          </a:xfrm>
          <a:prstGeom prst="rect">
            <a:avLst/>
          </a:prstGeom>
          <a:ln>
            <a:noFill/>
          </a:ln>
        </p:spPr>
      </p:pic>
      <p:pic>
        <p:nvPicPr>
          <p:cNvPr id="255" name="Image 254"/>
          <p:cNvPicPr/>
          <p:nvPr/>
        </p:nvPicPr>
        <p:blipFill>
          <a:blip r:embed="rId3"/>
          <a:stretch/>
        </p:blipFill>
        <p:spPr>
          <a:xfrm>
            <a:off x="0" y="4419720"/>
            <a:ext cx="10079640" cy="883800"/>
          </a:xfrm>
          <a:prstGeom prst="rect">
            <a:avLst/>
          </a:prstGeom>
          <a:ln>
            <a:noFill/>
          </a:ln>
        </p:spPr>
      </p:pic>
      <p:sp>
        <p:nvSpPr>
          <p:cNvPr id="256" name="TextShape 2"/>
          <p:cNvSpPr txBox="1"/>
          <p:nvPr/>
        </p:nvSpPr>
        <p:spPr>
          <a:xfrm>
            <a:off x="219960" y="6133320"/>
            <a:ext cx="5612040" cy="602280"/>
          </a:xfrm>
          <a:prstGeom prst="rect">
            <a:avLst/>
          </a:prstGeom>
          <a:noFill/>
          <a:ln>
            <a:noFill/>
          </a:ln>
        </p:spPr>
        <p:txBody>
          <a:bodyPr lIns="90000" tIns="45000" rIns="90000" bIns="45000"/>
          <a:lstStyle/>
          <a:p>
            <a:r>
              <a:rPr lang="fr-FR" sz="1800" b="0" strike="noStrike" spc="-1">
                <a:latin typeface="Arial"/>
              </a:rPr>
              <a:t>'first G' estimator from VanRaden (2008)</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504000" y="295200"/>
            <a:ext cx="9071640" cy="625320"/>
          </a:xfrm>
          <a:prstGeom prst="rect">
            <a:avLst/>
          </a:prstGeom>
          <a:noFill/>
          <a:ln>
            <a:noFill/>
          </a:ln>
        </p:spPr>
        <p:txBody>
          <a:bodyPr lIns="0" tIns="0" rIns="0" bIns="0" anchor="ctr"/>
          <a:lstStyle/>
          <a:p>
            <a:pPr algn="ctr"/>
            <a:r>
              <a:rPr lang="fr-FR" sz="4400" b="0" strike="noStrike" spc="-1" dirty="0" err="1">
                <a:latin typeface="Arial"/>
              </a:rPr>
              <a:t>Henderson’s</a:t>
            </a:r>
            <a:r>
              <a:rPr lang="fr-FR" sz="4400" b="0" strike="noStrike" spc="-1" dirty="0">
                <a:latin typeface="Arial"/>
              </a:rPr>
              <a:t> </a:t>
            </a:r>
            <a:r>
              <a:rPr lang="fr-FR" sz="4400" b="0" strike="noStrike" spc="-1" dirty="0" err="1">
                <a:latin typeface="Arial"/>
              </a:rPr>
              <a:t>equations</a:t>
            </a:r>
            <a:r>
              <a:rPr lang="fr-FR" sz="4400" b="0" strike="noStrike" spc="-1" dirty="0">
                <a:latin typeface="Arial"/>
              </a:rPr>
              <a:t> in RR-BLUP</a:t>
            </a:r>
          </a:p>
        </p:txBody>
      </p:sp>
      <p:pic>
        <p:nvPicPr>
          <p:cNvPr id="258" name="Image 257"/>
          <p:cNvPicPr/>
          <p:nvPr/>
        </p:nvPicPr>
        <p:blipFill>
          <a:blip r:embed="rId2"/>
          <a:stretch/>
        </p:blipFill>
        <p:spPr>
          <a:xfrm>
            <a:off x="70560" y="1438200"/>
            <a:ext cx="9887040" cy="1579680"/>
          </a:xfrm>
          <a:prstGeom prst="rect">
            <a:avLst/>
          </a:prstGeom>
          <a:ln>
            <a:noFill/>
          </a:ln>
        </p:spPr>
      </p:pic>
      <p:pic>
        <p:nvPicPr>
          <p:cNvPr id="259" name="Image 258"/>
          <p:cNvPicPr/>
          <p:nvPr/>
        </p:nvPicPr>
        <p:blipFill>
          <a:blip r:embed="rId3"/>
          <a:stretch/>
        </p:blipFill>
        <p:spPr>
          <a:xfrm>
            <a:off x="4009680" y="3616920"/>
            <a:ext cx="1329840" cy="640080"/>
          </a:xfrm>
          <a:prstGeom prst="rect">
            <a:avLst/>
          </a:prstGeom>
          <a:ln>
            <a:solidFill>
              <a:srgbClr val="FF3333"/>
            </a:solidFill>
          </a:ln>
        </p:spPr>
      </p:pic>
      <p:grpSp>
        <p:nvGrpSpPr>
          <p:cNvPr id="260" name="Group 2"/>
          <p:cNvGrpSpPr/>
          <p:nvPr/>
        </p:nvGrpSpPr>
        <p:grpSpPr>
          <a:xfrm>
            <a:off x="3804480" y="2972520"/>
            <a:ext cx="1613880" cy="552960"/>
            <a:chOff x="3804480" y="2972520"/>
            <a:chExt cx="1613880" cy="552960"/>
          </a:xfrm>
        </p:grpSpPr>
        <p:sp>
          <p:nvSpPr>
            <p:cNvPr id="261" name="TextShape 3"/>
            <p:cNvSpPr txBox="1"/>
            <p:nvPr/>
          </p:nvSpPr>
          <p:spPr>
            <a:xfrm>
              <a:off x="3804480" y="3008520"/>
              <a:ext cx="913680" cy="516960"/>
            </a:xfrm>
            <a:prstGeom prst="rect">
              <a:avLst/>
            </a:prstGeom>
            <a:noFill/>
            <a:ln>
              <a:noFill/>
            </a:ln>
          </p:spPr>
          <p:txBody>
            <a:bodyPr lIns="90000" tIns="45000" rIns="90000" bIns="45000"/>
            <a:lstStyle/>
            <a:p>
              <a:r>
                <a:rPr lang="fr-FR" sz="2600" b="0" strike="noStrike" spc="-1">
                  <a:latin typeface="Century Schoolbook L"/>
                </a:rPr>
                <a:t>G =  </a:t>
              </a:r>
              <a:endParaRPr lang="fr-FR" sz="2600" b="0" strike="noStrike" spc="-1">
                <a:latin typeface="Arial"/>
              </a:endParaRPr>
            </a:p>
          </p:txBody>
        </p:sp>
        <p:pic>
          <p:nvPicPr>
            <p:cNvPr id="262" name="Image 261"/>
            <p:cNvPicPr/>
            <p:nvPr/>
          </p:nvPicPr>
          <p:blipFill>
            <a:blip r:embed="rId4"/>
            <a:stretch/>
          </p:blipFill>
          <p:spPr>
            <a:xfrm>
              <a:off x="4497120" y="3025080"/>
              <a:ext cx="464040" cy="484200"/>
            </a:xfrm>
            <a:prstGeom prst="rect">
              <a:avLst/>
            </a:prstGeom>
            <a:ln>
              <a:noFill/>
            </a:ln>
          </p:spPr>
        </p:pic>
        <p:sp>
          <p:nvSpPr>
            <p:cNvPr id="263" name="TextShape 4"/>
            <p:cNvSpPr txBox="1"/>
            <p:nvPr/>
          </p:nvSpPr>
          <p:spPr>
            <a:xfrm>
              <a:off x="4920480" y="2972520"/>
              <a:ext cx="497880" cy="516960"/>
            </a:xfrm>
            <a:prstGeom prst="rect">
              <a:avLst/>
            </a:prstGeom>
            <a:noFill/>
            <a:ln>
              <a:noFill/>
            </a:ln>
          </p:spPr>
          <p:txBody>
            <a:bodyPr lIns="90000" tIns="45000" rIns="90000" bIns="45000"/>
            <a:lstStyle/>
            <a:p>
              <a:r>
                <a:rPr lang="fr-FR" sz="2600" b="0" strike="noStrike" spc="-1">
                  <a:latin typeface="Century Schoolbook L"/>
                </a:rPr>
                <a:t>I  </a:t>
              </a:r>
              <a:endParaRPr lang="fr-FR" sz="2600" b="0" strike="noStrike" spc="-1">
                <a:latin typeface="Arial"/>
              </a:endParaRPr>
            </a:p>
          </p:txBody>
        </p:sp>
      </p:grpSp>
      <p:sp>
        <p:nvSpPr>
          <p:cNvPr id="264" name="CustomShape 5"/>
          <p:cNvSpPr/>
          <p:nvPr/>
        </p:nvSpPr>
        <p:spPr>
          <a:xfrm>
            <a:off x="3785040" y="3008520"/>
            <a:ext cx="1554480" cy="516960"/>
          </a:xfrm>
          <a:prstGeom prst="rect">
            <a:avLst/>
          </a:prstGeom>
          <a:noFill/>
          <a:ln>
            <a:solidFill>
              <a:srgbClr val="FF3333"/>
            </a:solidFill>
          </a:ln>
        </p:spPr>
        <p:style>
          <a:lnRef idx="0">
            <a:scrgbClr r="0" g="0" b="0"/>
          </a:lnRef>
          <a:fillRef idx="0">
            <a:scrgbClr r="0" g="0" b="0"/>
          </a:fillRef>
          <a:effectRef idx="0">
            <a:scrgbClr r="0" g="0" b="0"/>
          </a:effectRef>
          <a:fontRef idx="minor"/>
        </p:style>
      </p:sp>
      <p:pic>
        <p:nvPicPr>
          <p:cNvPr id="265" name="Image 264"/>
          <p:cNvPicPr/>
          <p:nvPr/>
        </p:nvPicPr>
        <p:blipFill>
          <a:blip r:embed="rId5"/>
          <a:stretch/>
        </p:blipFill>
        <p:spPr>
          <a:xfrm>
            <a:off x="1920240" y="4362120"/>
            <a:ext cx="7833600" cy="1216080"/>
          </a:xfrm>
          <a:prstGeom prst="rect">
            <a:avLst/>
          </a:prstGeom>
          <a:ln>
            <a:noFill/>
          </a:ln>
        </p:spPr>
      </p:pic>
      <p:sp>
        <p:nvSpPr>
          <p:cNvPr id="266" name="Line 6"/>
          <p:cNvSpPr/>
          <p:nvPr/>
        </p:nvSpPr>
        <p:spPr>
          <a:xfrm>
            <a:off x="5669280" y="2835000"/>
            <a:ext cx="0" cy="1527120"/>
          </a:xfrm>
          <a:prstGeom prst="line">
            <a:avLst/>
          </a:prstGeom>
          <a:ln w="19080">
            <a:solidFill>
              <a:srgbClr val="FF3333"/>
            </a:solidFill>
            <a:round/>
            <a:tailEnd type="triangle" w="med" len="med"/>
          </a:ln>
        </p:spPr>
        <p:style>
          <a:lnRef idx="0">
            <a:scrgbClr r="0" g="0" b="0"/>
          </a:lnRef>
          <a:fillRef idx="0">
            <a:scrgbClr r="0" g="0" b="0"/>
          </a:fillRef>
          <a:effectRef idx="0">
            <a:scrgbClr r="0" g="0" b="0"/>
          </a:effectRef>
          <a:fontRef idx="minor"/>
        </p:style>
      </p:sp>
      <p:sp>
        <p:nvSpPr>
          <p:cNvPr id="267" name="CustomShape 7"/>
          <p:cNvSpPr/>
          <p:nvPr/>
        </p:nvSpPr>
        <p:spPr>
          <a:xfrm>
            <a:off x="4754880" y="4846680"/>
            <a:ext cx="1188720" cy="64008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268" name="TextShape 8"/>
          <p:cNvSpPr txBox="1"/>
          <p:nvPr/>
        </p:nvSpPr>
        <p:spPr>
          <a:xfrm>
            <a:off x="4866840" y="4846680"/>
            <a:ext cx="325440" cy="549000"/>
          </a:xfrm>
          <a:prstGeom prst="rect">
            <a:avLst/>
          </a:prstGeom>
          <a:noFill/>
          <a:ln>
            <a:noFill/>
          </a:ln>
        </p:spPr>
        <p:txBody>
          <a:bodyPr lIns="90000" tIns="45000" rIns="90000" bIns="45000"/>
          <a:lstStyle/>
          <a:p>
            <a:r>
              <a:rPr lang="fr-FR" sz="2800" b="0" strike="noStrike" spc="-1">
                <a:latin typeface="Century Schoolbook L"/>
              </a:rPr>
              <a:t>I</a:t>
            </a:r>
            <a:endParaRPr lang="fr-FR" sz="2800" b="0" strike="noStrike" spc="-1">
              <a:latin typeface="Arial"/>
            </a:endParaRPr>
          </a:p>
        </p:txBody>
      </p:sp>
      <p:sp>
        <p:nvSpPr>
          <p:cNvPr id="269" name="CustomShape 9"/>
          <p:cNvSpPr/>
          <p:nvPr/>
        </p:nvSpPr>
        <p:spPr>
          <a:xfrm>
            <a:off x="7772400" y="4362120"/>
            <a:ext cx="548640" cy="121608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sp>
      <p:sp>
        <p:nvSpPr>
          <p:cNvPr id="270" name="TextShape 10"/>
          <p:cNvSpPr txBox="1"/>
          <p:nvPr/>
        </p:nvSpPr>
        <p:spPr>
          <a:xfrm>
            <a:off x="296640" y="5966280"/>
            <a:ext cx="9600120" cy="797400"/>
          </a:xfrm>
          <a:prstGeom prst="rect">
            <a:avLst/>
          </a:prstGeom>
          <a:noFill/>
          <a:ln w="29160">
            <a:solidFill>
              <a:srgbClr val="990000"/>
            </a:solidFill>
            <a:round/>
          </a:ln>
        </p:spPr>
        <p:txBody>
          <a:bodyPr lIns="104400" tIns="59400" rIns="104400" bIns="59400"/>
          <a:lstStyle/>
          <a:p>
            <a:r>
              <a:rPr lang="fr-FR" sz="2400" b="0" strike="noStrike" spc="-1" dirty="0">
                <a:latin typeface="Century Schoolbook L"/>
              </a:rPr>
              <a:t>Z</a:t>
            </a:r>
            <a:r>
              <a:rPr lang="fr-FR" sz="2200" b="0" strike="noStrike" spc="-1" dirty="0">
                <a:latin typeface="Arial"/>
              </a:rPr>
              <a:t> </a:t>
            </a:r>
            <a:r>
              <a:rPr lang="fr-FR" sz="2200" b="0" strike="noStrike" spc="-1" dirty="0" err="1">
                <a:latin typeface="Arial"/>
              </a:rPr>
              <a:t>is</a:t>
            </a:r>
            <a:r>
              <a:rPr lang="fr-FR" sz="2200" b="0" strike="noStrike" spc="-1" dirty="0">
                <a:latin typeface="Arial"/>
              </a:rPr>
              <a:t> the design matrix of all </a:t>
            </a:r>
            <a:r>
              <a:rPr lang="fr-FR" sz="2200" b="0" strike="noStrike" spc="-1" dirty="0" err="1">
                <a:latin typeface="Arial"/>
              </a:rPr>
              <a:t>SNPs</a:t>
            </a:r>
            <a:r>
              <a:rPr lang="fr-FR" sz="2200" b="0" strike="noStrike" spc="-1" dirty="0">
                <a:latin typeface="Arial"/>
              </a:rPr>
              <a:t>, and u are the </a:t>
            </a:r>
            <a:r>
              <a:rPr lang="fr-FR" sz="2200" b="0" strike="noStrike" spc="-1" dirty="0" err="1">
                <a:latin typeface="Arial"/>
              </a:rPr>
              <a:t>random</a:t>
            </a:r>
            <a:r>
              <a:rPr lang="fr-FR" sz="2200" b="0" strike="noStrike" spc="-1" dirty="0">
                <a:latin typeface="Arial"/>
              </a:rPr>
              <a:t> </a:t>
            </a:r>
            <a:r>
              <a:rPr lang="fr-FR" sz="2200" b="0" strike="noStrike" spc="-1" dirty="0" err="1">
                <a:latin typeface="Arial"/>
              </a:rPr>
              <a:t>effects</a:t>
            </a:r>
            <a:r>
              <a:rPr lang="fr-FR" sz="2200" b="0" strike="noStrike" spc="-1" dirty="0">
                <a:latin typeface="Arial"/>
              </a:rPr>
              <a:t> of all </a:t>
            </a:r>
            <a:r>
              <a:rPr lang="fr-FR" sz="2200" b="0" strike="noStrike" spc="-1" dirty="0" err="1" smtClean="0">
                <a:latin typeface="Arial"/>
              </a:rPr>
              <a:t>SNPs</a:t>
            </a:r>
            <a:r>
              <a:rPr lang="fr-FR" sz="2200" b="0" strike="noStrike" spc="-1" dirty="0" smtClean="0">
                <a:latin typeface="Arial"/>
              </a:rPr>
              <a:t>.</a:t>
            </a:r>
            <a:endParaRPr lang="fr-FR" sz="2200" b="0" strike="noStrike" spc="-1" dirty="0">
              <a:latin typeface="Arial"/>
            </a:endParaRPr>
          </a:p>
          <a:p>
            <a:r>
              <a:rPr lang="fr-FR" sz="2200" b="0" strike="noStrike" spc="-1" dirty="0">
                <a:latin typeface="Arial"/>
              </a:rPr>
              <a:t>The </a:t>
            </a:r>
            <a:r>
              <a:rPr lang="fr-FR" sz="2200" b="0" strike="noStrike" spc="-1" dirty="0" err="1">
                <a:latin typeface="Arial"/>
              </a:rPr>
              <a:t>SNPs</a:t>
            </a:r>
            <a:r>
              <a:rPr lang="fr-FR" sz="2200" b="0" strike="noStrike" spc="-1" dirty="0">
                <a:latin typeface="Arial"/>
              </a:rPr>
              <a:t> are </a:t>
            </a:r>
            <a:r>
              <a:rPr lang="fr-FR" sz="2200" b="0" strike="noStrike" spc="-1" dirty="0" err="1">
                <a:latin typeface="Arial"/>
              </a:rPr>
              <a:t>considered</a:t>
            </a:r>
            <a:r>
              <a:rPr lang="fr-FR" sz="2200" b="0" strike="noStrike" spc="-1" dirty="0">
                <a:latin typeface="Arial"/>
              </a:rPr>
              <a:t> to </a:t>
            </a:r>
            <a:r>
              <a:rPr lang="fr-FR" sz="2200" b="0" strike="noStrike" spc="-1" dirty="0" err="1">
                <a:latin typeface="Arial"/>
              </a:rPr>
              <a:t>be</a:t>
            </a:r>
            <a:r>
              <a:rPr lang="fr-FR" sz="2200" b="0" strike="noStrike" spc="-1" dirty="0">
                <a:latin typeface="Arial"/>
              </a:rPr>
              <a:t> </a:t>
            </a:r>
            <a:r>
              <a:rPr lang="fr-FR" sz="2200" b="0" strike="noStrike" spc="-1" dirty="0" err="1">
                <a:latin typeface="Arial"/>
              </a:rPr>
              <a:t>independent</a:t>
            </a:r>
            <a:r>
              <a:rPr lang="fr-FR" sz="2200" b="0" strike="noStrike" spc="-1" dirty="0">
                <a:latin typeface="Arial"/>
              </a:rPr>
              <a:t> (i.e. not in LD or not </a:t>
            </a:r>
            <a:r>
              <a:rPr lang="fr-FR" sz="2200" b="0" strike="noStrike" spc="-1" dirty="0" err="1">
                <a:latin typeface="Arial"/>
              </a:rPr>
              <a:t>epistatic</a:t>
            </a:r>
            <a:r>
              <a:rPr lang="fr-FR" sz="2200" b="0" strike="noStrike" spc="-1" dirty="0" smtClean="0">
                <a:latin typeface="Arial"/>
              </a:rPr>
              <a:t>).</a:t>
            </a:r>
            <a:endParaRPr lang="fr-FR" sz="2200" b="0" strike="noStrike" spc="-1" dirty="0">
              <a:latin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298624" y="294853"/>
            <a:ext cx="9483376" cy="6969968"/>
          </a:xfrm>
          <a:prstGeom prst="rect">
            <a:avLst/>
          </a:prstGeom>
        </p:spPr>
      </p:pic>
    </p:spTree>
    <p:extLst>
      <p:ext uri="{BB962C8B-B14F-4D97-AF65-F5344CB8AC3E}">
        <p14:creationId xmlns:p14="http://schemas.microsoft.com/office/powerpoint/2010/main" val="1361405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432360" y="33840"/>
            <a:ext cx="9071640" cy="1262160"/>
          </a:xfrm>
          <a:prstGeom prst="rect">
            <a:avLst/>
          </a:prstGeom>
          <a:noFill/>
          <a:ln>
            <a:noFill/>
          </a:ln>
        </p:spPr>
        <p:txBody>
          <a:bodyPr lIns="0" tIns="0" rIns="0" bIns="0" anchor="ctr"/>
          <a:lstStyle/>
          <a:p>
            <a:pPr algn="ctr"/>
            <a:r>
              <a:rPr lang="fr-FR" sz="4400" b="0" strike="noStrike" spc="-1">
                <a:solidFill>
                  <a:srgbClr val="000080"/>
                </a:solidFill>
                <a:latin typeface="Arial"/>
              </a:rPr>
              <a:t>Genetic evaluation</a:t>
            </a:r>
            <a:endParaRPr lang="fr-FR" sz="4400" b="0" strike="noStrike" spc="-1">
              <a:latin typeface="Arial"/>
            </a:endParaRPr>
          </a:p>
        </p:txBody>
      </p:sp>
      <p:sp>
        <p:nvSpPr>
          <p:cNvPr id="131" name="TextShape 2"/>
          <p:cNvSpPr txBox="1"/>
          <p:nvPr/>
        </p:nvSpPr>
        <p:spPr>
          <a:xfrm>
            <a:off x="1" y="1189920"/>
            <a:ext cx="10080624" cy="4384440"/>
          </a:xfrm>
          <a:prstGeom prst="rect">
            <a:avLst/>
          </a:prstGeom>
          <a:noFill/>
          <a:ln>
            <a:noFill/>
          </a:ln>
        </p:spPr>
        <p:txBody>
          <a:bodyPr lIns="0" tIns="0" rIns="0" bIns="0">
            <a:noAutofit/>
          </a:bodyPr>
          <a:lstStyle/>
          <a:p>
            <a:pPr marL="432000" indent="-324000" algn="just">
              <a:spcAft>
                <a:spcPts val="1417"/>
              </a:spcAft>
              <a:buClr>
                <a:srgbClr val="000000"/>
              </a:buClr>
              <a:buSzPct val="45000"/>
              <a:buFont typeface="Wingdings" charset="2"/>
              <a:buChar char=""/>
            </a:pPr>
            <a:r>
              <a:rPr lang="fr-FR" sz="1600" b="0" strike="noStrike" spc="-1" dirty="0">
                <a:latin typeface="Arial"/>
              </a:rPr>
              <a:t>Plant </a:t>
            </a:r>
            <a:r>
              <a:rPr lang="fr-FR" sz="1600" b="0" strike="noStrike" spc="-1" dirty="0" err="1">
                <a:latin typeface="Arial"/>
              </a:rPr>
              <a:t>breeding</a:t>
            </a:r>
            <a:r>
              <a:rPr lang="fr-FR" sz="1600" b="0" strike="noStrike" spc="-1" dirty="0">
                <a:latin typeface="Arial"/>
              </a:rPr>
              <a:t> = </a:t>
            </a:r>
            <a:r>
              <a:rPr lang="fr-FR" sz="1600" b="0" strike="noStrike" spc="-1" dirty="0" err="1">
                <a:latin typeface="Arial"/>
              </a:rPr>
              <a:t>Crossing</a:t>
            </a:r>
            <a:r>
              <a:rPr lang="fr-FR" sz="1600" b="0" strike="noStrike" spc="-1" dirty="0">
                <a:latin typeface="Arial"/>
              </a:rPr>
              <a:t> the best </a:t>
            </a:r>
            <a:r>
              <a:rPr lang="fr-FR" sz="1600" b="0" strike="noStrike" spc="-1" dirty="0" err="1">
                <a:latin typeface="Arial"/>
              </a:rPr>
              <a:t>females</a:t>
            </a:r>
            <a:r>
              <a:rPr lang="fr-FR" sz="1600" b="0" strike="noStrike" spc="-1" dirty="0">
                <a:latin typeface="Arial"/>
              </a:rPr>
              <a:t> </a:t>
            </a:r>
            <a:r>
              <a:rPr lang="fr-FR" sz="1600" b="0" strike="noStrike" spc="-1" dirty="0" err="1">
                <a:latin typeface="Arial"/>
              </a:rPr>
              <a:t>with</a:t>
            </a:r>
            <a:r>
              <a:rPr lang="fr-FR" sz="1600" b="0" strike="noStrike" spc="-1" dirty="0">
                <a:latin typeface="Arial"/>
              </a:rPr>
              <a:t> the best males </a:t>
            </a:r>
            <a:r>
              <a:rPr lang="fr-FR" sz="1600" b="0" strike="noStrike" spc="-1" dirty="0" err="1">
                <a:latin typeface="Arial"/>
              </a:rPr>
              <a:t>selected</a:t>
            </a:r>
            <a:r>
              <a:rPr lang="fr-FR" sz="1600" b="0" strike="noStrike" spc="-1" dirty="0">
                <a:latin typeface="Arial"/>
              </a:rPr>
              <a:t> </a:t>
            </a:r>
            <a:r>
              <a:rPr lang="fr-FR" sz="1600" b="0" strike="noStrike" spc="-1" dirty="0" err="1">
                <a:latin typeface="Arial"/>
              </a:rPr>
              <a:t>within</a:t>
            </a:r>
            <a:r>
              <a:rPr lang="fr-FR" sz="1600" b="0" strike="noStrike" spc="-1" dirty="0">
                <a:latin typeface="Arial"/>
              </a:rPr>
              <a:t> the population</a:t>
            </a:r>
          </a:p>
          <a:p>
            <a:pPr marL="432000" indent="-324000" algn="just">
              <a:spcAft>
                <a:spcPts val="1417"/>
              </a:spcAft>
              <a:buClr>
                <a:srgbClr val="000000"/>
              </a:buClr>
              <a:buSzPct val="45000"/>
              <a:buFont typeface="Wingdings" charset="2"/>
              <a:buChar char=""/>
            </a:pPr>
            <a:endParaRPr lang="fr-FR" sz="1600" b="0" strike="noStrike" spc="-1" dirty="0">
              <a:latin typeface="Arial"/>
            </a:endParaRPr>
          </a:p>
          <a:p>
            <a:pPr marL="432000" indent="-324000" algn="just">
              <a:spcAft>
                <a:spcPts val="1417"/>
              </a:spcAft>
              <a:buClr>
                <a:srgbClr val="000000"/>
              </a:buClr>
              <a:buSzPct val="45000"/>
              <a:buFont typeface="Wingdings" charset="2"/>
              <a:buChar char=""/>
            </a:pPr>
            <a:r>
              <a:rPr lang="fr-FR" sz="1600" b="0" strike="noStrike" spc="-1" dirty="0">
                <a:latin typeface="Arial"/>
              </a:rPr>
              <a:t>The </a:t>
            </a:r>
            <a:r>
              <a:rPr lang="fr-FR" sz="1600" b="0" strike="noStrike" spc="-1" dirty="0">
                <a:solidFill>
                  <a:srgbClr val="000080"/>
                </a:solidFill>
                <a:latin typeface="Arial"/>
              </a:rPr>
              <a:t>« best » </a:t>
            </a:r>
            <a:r>
              <a:rPr lang="fr-FR" sz="1600" b="0" strike="noStrike" spc="-1" dirty="0" err="1">
                <a:solidFill>
                  <a:srgbClr val="000080"/>
                </a:solidFill>
                <a:latin typeface="Arial"/>
              </a:rPr>
              <a:t>individuals</a:t>
            </a:r>
            <a:r>
              <a:rPr lang="fr-FR" sz="1600" b="0" strike="noStrike" spc="-1" dirty="0">
                <a:latin typeface="Arial"/>
              </a:rPr>
              <a:t> are </a:t>
            </a:r>
            <a:r>
              <a:rPr lang="fr-FR" sz="1600" b="0" strike="noStrike" spc="-1" dirty="0" err="1">
                <a:latin typeface="Arial"/>
              </a:rPr>
              <a:t>those</a:t>
            </a:r>
            <a:r>
              <a:rPr lang="fr-FR" sz="1600" b="0" strike="noStrike" spc="-1" dirty="0">
                <a:latin typeface="Arial"/>
              </a:rPr>
              <a:t> :</a:t>
            </a:r>
          </a:p>
          <a:p>
            <a:pPr marL="432000" indent="-324000" algn="just">
              <a:spcAft>
                <a:spcPts val="1417"/>
              </a:spcAft>
              <a:buClr>
                <a:srgbClr val="000000"/>
              </a:buClr>
              <a:buSzPct val="45000"/>
              <a:buFont typeface="Wingdings" charset="2"/>
              <a:buChar char=""/>
            </a:pPr>
            <a:r>
              <a:rPr lang="fr-FR" sz="1400" b="0" strike="noStrike" spc="-1" dirty="0">
                <a:latin typeface="Arial"/>
              </a:rPr>
              <a:t> </a:t>
            </a:r>
            <a:r>
              <a:rPr lang="fr-FR" sz="1400" b="0" strike="noStrike" spc="-1" dirty="0" err="1">
                <a:latin typeface="Arial"/>
              </a:rPr>
              <a:t>which</a:t>
            </a:r>
            <a:r>
              <a:rPr lang="fr-FR" sz="1400" b="0" strike="noStrike" spc="-1" dirty="0">
                <a:latin typeface="Arial"/>
              </a:rPr>
              <a:t> </a:t>
            </a:r>
            <a:r>
              <a:rPr lang="fr-FR" sz="1400" b="0" strike="noStrike" spc="-1" dirty="0">
                <a:solidFill>
                  <a:srgbClr val="000080"/>
                </a:solidFill>
                <a:latin typeface="Arial"/>
              </a:rPr>
              <a:t>transmit </a:t>
            </a:r>
            <a:r>
              <a:rPr lang="fr-FR" sz="1400" b="0" strike="noStrike" spc="-1" dirty="0" err="1">
                <a:solidFill>
                  <a:srgbClr val="000080"/>
                </a:solidFill>
                <a:latin typeface="Arial"/>
              </a:rPr>
              <a:t>highest</a:t>
            </a:r>
            <a:r>
              <a:rPr lang="fr-FR" sz="1400" b="0" strike="noStrike" spc="-1" dirty="0">
                <a:solidFill>
                  <a:srgbClr val="000080"/>
                </a:solidFill>
                <a:latin typeface="Arial"/>
              </a:rPr>
              <a:t> </a:t>
            </a:r>
            <a:r>
              <a:rPr lang="fr-FR" sz="1400" b="0" strike="noStrike" spc="-1" dirty="0" err="1">
                <a:solidFill>
                  <a:srgbClr val="000080"/>
                </a:solidFill>
                <a:latin typeface="Arial"/>
              </a:rPr>
              <a:t>superiority</a:t>
            </a:r>
            <a:r>
              <a:rPr lang="fr-FR" sz="1400" b="0" strike="noStrike" spc="-1" dirty="0">
                <a:latin typeface="Arial"/>
              </a:rPr>
              <a:t> for the trait </a:t>
            </a:r>
            <a:r>
              <a:rPr lang="fr-FR" sz="1400" b="0" strike="noStrike" spc="-1" dirty="0" err="1">
                <a:latin typeface="Arial"/>
              </a:rPr>
              <a:t>under</a:t>
            </a:r>
            <a:r>
              <a:rPr lang="fr-FR" sz="1400" b="0" strike="noStrike" spc="-1" dirty="0">
                <a:latin typeface="Arial"/>
              </a:rPr>
              <a:t> </a:t>
            </a:r>
            <a:r>
              <a:rPr lang="fr-FR" sz="1400" b="0" strike="noStrike" spc="-1" dirty="0" err="1">
                <a:latin typeface="Arial"/>
              </a:rPr>
              <a:t>selection</a:t>
            </a:r>
            <a:endParaRPr lang="fr-FR" sz="1400" b="0" strike="noStrike" spc="-1" dirty="0">
              <a:latin typeface="Arial"/>
            </a:endParaRPr>
          </a:p>
          <a:p>
            <a:pPr marL="432000" indent="-324000" algn="just">
              <a:spcAft>
                <a:spcPts val="1417"/>
              </a:spcAft>
              <a:buClr>
                <a:srgbClr val="000000"/>
              </a:buClr>
              <a:buSzPct val="45000"/>
              <a:buFont typeface="Wingdings" charset="2"/>
              <a:buChar char=""/>
            </a:pPr>
            <a:r>
              <a:rPr lang="fr-FR" sz="1400" b="0" strike="noStrike" spc="-1" dirty="0" err="1">
                <a:latin typeface="Arial"/>
              </a:rPr>
              <a:t>with</a:t>
            </a:r>
            <a:r>
              <a:rPr lang="fr-FR" sz="1400" b="0" strike="noStrike" spc="-1" dirty="0">
                <a:latin typeface="Arial"/>
              </a:rPr>
              <a:t> the </a:t>
            </a:r>
            <a:r>
              <a:rPr lang="fr-FR" sz="1400" b="0" strike="noStrike" spc="-1" dirty="0">
                <a:solidFill>
                  <a:srgbClr val="000080"/>
                </a:solidFill>
                <a:latin typeface="Arial"/>
              </a:rPr>
              <a:t>best </a:t>
            </a:r>
            <a:r>
              <a:rPr lang="fr-FR" sz="1400" b="0" strike="noStrike" spc="-1" dirty="0" err="1">
                <a:solidFill>
                  <a:srgbClr val="000080"/>
                </a:solidFill>
                <a:latin typeface="Arial"/>
              </a:rPr>
              <a:t>alleles</a:t>
            </a:r>
            <a:r>
              <a:rPr lang="fr-FR" sz="1400" b="0" strike="noStrike" spc="-1" dirty="0">
                <a:solidFill>
                  <a:srgbClr val="000080"/>
                </a:solidFill>
                <a:latin typeface="Arial"/>
              </a:rPr>
              <a:t> i.e. </a:t>
            </a:r>
            <a:r>
              <a:rPr lang="fr-FR" sz="1400" b="0" strike="noStrike" spc="-1" dirty="0" err="1">
                <a:solidFill>
                  <a:srgbClr val="000080"/>
                </a:solidFill>
                <a:latin typeface="Arial"/>
              </a:rPr>
              <a:t>those</a:t>
            </a:r>
            <a:r>
              <a:rPr lang="fr-FR" sz="1400" b="0" strike="noStrike" spc="-1" dirty="0">
                <a:solidFill>
                  <a:srgbClr val="000080"/>
                </a:solidFill>
                <a:latin typeface="Arial"/>
              </a:rPr>
              <a:t> </a:t>
            </a:r>
            <a:r>
              <a:rPr lang="fr-FR" sz="1400" b="0" strike="noStrike" spc="-1" dirty="0" err="1">
                <a:solidFill>
                  <a:srgbClr val="000080"/>
                </a:solidFill>
                <a:latin typeface="Arial"/>
              </a:rPr>
              <a:t>with</a:t>
            </a:r>
            <a:r>
              <a:rPr lang="fr-FR" sz="1400" b="0" strike="noStrike" spc="-1" dirty="0">
                <a:solidFill>
                  <a:srgbClr val="000080"/>
                </a:solidFill>
                <a:latin typeface="Arial"/>
              </a:rPr>
              <a:t> </a:t>
            </a:r>
            <a:r>
              <a:rPr lang="fr-FR" sz="1400" b="0" strike="noStrike" spc="-1" dirty="0" err="1">
                <a:solidFill>
                  <a:srgbClr val="000080"/>
                </a:solidFill>
                <a:latin typeface="Arial"/>
              </a:rPr>
              <a:t>higher</a:t>
            </a:r>
            <a:r>
              <a:rPr lang="fr-FR" sz="1400" b="0" strike="noStrike" spc="-1" dirty="0">
                <a:solidFill>
                  <a:srgbClr val="000080"/>
                </a:solidFill>
                <a:latin typeface="Arial"/>
              </a:rPr>
              <a:t> additive </a:t>
            </a:r>
            <a:r>
              <a:rPr lang="fr-FR" sz="1400" b="0" strike="noStrike" spc="-1" dirty="0" err="1">
                <a:solidFill>
                  <a:srgbClr val="000080"/>
                </a:solidFill>
                <a:latin typeface="Arial"/>
              </a:rPr>
              <a:t>genetic</a:t>
            </a:r>
            <a:r>
              <a:rPr lang="fr-FR" sz="1400" b="0" strike="noStrike" spc="-1" dirty="0">
                <a:solidFill>
                  <a:srgbClr val="000080"/>
                </a:solidFill>
                <a:latin typeface="Arial"/>
              </a:rPr>
              <a:t> values</a:t>
            </a:r>
            <a:r>
              <a:rPr lang="fr-FR" sz="1400" b="0" strike="noStrike" spc="-1" dirty="0">
                <a:latin typeface="Arial"/>
              </a:rPr>
              <a:t> for the trait </a:t>
            </a:r>
            <a:r>
              <a:rPr lang="fr-FR" sz="1400" b="0" strike="noStrike" spc="-1" dirty="0" err="1">
                <a:latin typeface="Arial"/>
              </a:rPr>
              <a:t>under</a:t>
            </a:r>
            <a:r>
              <a:rPr lang="fr-FR" sz="1400" b="0" strike="noStrike" spc="-1" dirty="0">
                <a:latin typeface="Arial"/>
              </a:rPr>
              <a:t> </a:t>
            </a:r>
            <a:r>
              <a:rPr lang="fr-FR" sz="1400" b="0" strike="noStrike" spc="-1" dirty="0" err="1">
                <a:latin typeface="Arial"/>
              </a:rPr>
              <a:t>selection</a:t>
            </a:r>
            <a:endParaRPr lang="fr-FR" sz="1400" b="0" strike="noStrike" spc="-1" dirty="0">
              <a:latin typeface="Arial"/>
            </a:endParaRPr>
          </a:p>
          <a:p>
            <a:pPr marL="432000" indent="-324000" algn="just">
              <a:spcAft>
                <a:spcPts val="1417"/>
              </a:spcAft>
              <a:buClr>
                <a:srgbClr val="000000"/>
              </a:buClr>
              <a:buSzPct val="45000"/>
              <a:buFont typeface="Wingdings" charset="2"/>
              <a:buChar char=""/>
            </a:pPr>
            <a:endParaRPr lang="fr-FR" sz="1400" b="0" strike="noStrike" spc="-1" dirty="0">
              <a:latin typeface="Arial"/>
            </a:endParaRPr>
          </a:p>
          <a:p>
            <a:pPr marL="432000" indent="-324000" algn="just">
              <a:spcAft>
                <a:spcPts val="1417"/>
              </a:spcAft>
              <a:buClr>
                <a:srgbClr val="000000"/>
              </a:buClr>
              <a:buSzPct val="45000"/>
              <a:buFont typeface="Wingdings" charset="2"/>
              <a:buChar char=""/>
            </a:pPr>
            <a:r>
              <a:rPr lang="fr-FR" sz="1600" b="1" strike="noStrike" spc="-1" dirty="0" err="1">
                <a:solidFill>
                  <a:srgbClr val="000080"/>
                </a:solidFill>
                <a:latin typeface="Arial"/>
              </a:rPr>
              <a:t>Need</a:t>
            </a:r>
            <a:r>
              <a:rPr lang="fr-FR" sz="1600" b="1" strike="noStrike" spc="-1" dirty="0">
                <a:solidFill>
                  <a:srgbClr val="000080"/>
                </a:solidFill>
                <a:latin typeface="Arial"/>
              </a:rPr>
              <a:t> to </a:t>
            </a:r>
            <a:r>
              <a:rPr lang="fr-FR" sz="1600" b="1" strike="noStrike" spc="-1" dirty="0" err="1">
                <a:solidFill>
                  <a:srgbClr val="000080"/>
                </a:solidFill>
                <a:latin typeface="Arial"/>
              </a:rPr>
              <a:t>estimate</a:t>
            </a:r>
            <a:r>
              <a:rPr lang="fr-FR" sz="1600" b="1" strike="noStrike" spc="-1" dirty="0">
                <a:solidFill>
                  <a:srgbClr val="000080"/>
                </a:solidFill>
                <a:latin typeface="Arial"/>
              </a:rPr>
              <a:t> (=</a:t>
            </a:r>
            <a:r>
              <a:rPr lang="fr-FR" sz="1600" b="1" strike="noStrike" spc="-1" dirty="0" err="1">
                <a:solidFill>
                  <a:srgbClr val="000080"/>
                </a:solidFill>
                <a:latin typeface="Arial"/>
              </a:rPr>
              <a:t>predict</a:t>
            </a:r>
            <a:r>
              <a:rPr lang="fr-FR" sz="1600" b="1" strike="noStrike" spc="-1" dirty="0">
                <a:solidFill>
                  <a:srgbClr val="000080"/>
                </a:solidFill>
                <a:latin typeface="Arial"/>
              </a:rPr>
              <a:t>) the </a:t>
            </a:r>
            <a:r>
              <a:rPr lang="fr-FR" sz="1600" b="1" strike="noStrike" spc="-1" dirty="0" err="1">
                <a:solidFill>
                  <a:srgbClr val="000080"/>
                </a:solidFill>
                <a:latin typeface="Arial"/>
              </a:rPr>
              <a:t>genetic</a:t>
            </a:r>
            <a:r>
              <a:rPr lang="fr-FR" sz="1600" b="1" strike="noStrike" spc="-1" dirty="0">
                <a:solidFill>
                  <a:srgbClr val="000080"/>
                </a:solidFill>
                <a:latin typeface="Arial"/>
              </a:rPr>
              <a:t> additive value</a:t>
            </a:r>
            <a:endParaRPr lang="fr-FR" sz="1600" b="0" strike="noStrike" spc="-1" dirty="0">
              <a:latin typeface="Arial"/>
            </a:endParaRPr>
          </a:p>
          <a:p>
            <a:pPr marL="432000" indent="-324000" algn="just">
              <a:spcAft>
                <a:spcPts val="1417"/>
              </a:spcAft>
              <a:buClr>
                <a:srgbClr val="000000"/>
              </a:buClr>
              <a:buSzPct val="45000"/>
              <a:buFont typeface="Wingdings" charset="2"/>
              <a:buChar char=""/>
            </a:pPr>
            <a:endParaRPr lang="fr-FR" sz="1600" b="0" strike="noStrike" spc="-1" dirty="0">
              <a:latin typeface="Arial"/>
            </a:endParaRPr>
          </a:p>
          <a:p>
            <a:pPr marL="432000" indent="-324000" algn="ctr">
              <a:spcAft>
                <a:spcPts val="1417"/>
              </a:spcAft>
              <a:buClr>
                <a:srgbClr val="000000"/>
              </a:buClr>
              <a:buSzPct val="45000"/>
              <a:buFont typeface="Wingdings" charset="2"/>
              <a:buChar char=""/>
            </a:pPr>
            <a:r>
              <a:rPr lang="fr-FR" sz="2400" b="1" strike="noStrike" spc="-1" dirty="0" err="1">
                <a:solidFill>
                  <a:srgbClr val="FF0000"/>
                </a:solidFill>
                <a:latin typeface="Arial"/>
              </a:rPr>
              <a:t>Contrary</a:t>
            </a:r>
            <a:r>
              <a:rPr lang="fr-FR" sz="2400" b="1" strike="noStrike" spc="-1" dirty="0">
                <a:solidFill>
                  <a:srgbClr val="FF0000"/>
                </a:solidFill>
                <a:latin typeface="Arial"/>
              </a:rPr>
              <a:t> to GWAS, GS goal </a:t>
            </a:r>
            <a:r>
              <a:rPr lang="fr-FR" sz="2400" b="1" strike="noStrike" spc="-1" dirty="0" err="1">
                <a:solidFill>
                  <a:srgbClr val="FF0000"/>
                </a:solidFill>
                <a:latin typeface="Arial"/>
              </a:rPr>
              <a:t>is</a:t>
            </a:r>
            <a:r>
              <a:rPr lang="fr-FR" sz="2400" b="1" strike="noStrike" spc="-1" dirty="0">
                <a:solidFill>
                  <a:srgbClr val="FF0000"/>
                </a:solidFill>
                <a:latin typeface="Arial"/>
              </a:rPr>
              <a:t> not to </a:t>
            </a:r>
            <a:r>
              <a:rPr lang="fr-FR" sz="2400" b="1" strike="noStrike" spc="-1" dirty="0" err="1">
                <a:solidFill>
                  <a:srgbClr val="FF0000"/>
                </a:solidFill>
                <a:latin typeface="Arial"/>
              </a:rPr>
              <a:t>identify</a:t>
            </a:r>
            <a:r>
              <a:rPr lang="fr-FR" sz="2400" b="1" strike="noStrike" spc="-1" dirty="0">
                <a:solidFill>
                  <a:srgbClr val="FF0000"/>
                </a:solidFill>
                <a:latin typeface="Arial"/>
              </a:rPr>
              <a:t> candidate </a:t>
            </a:r>
            <a:r>
              <a:rPr lang="fr-FR" sz="2400" b="1" strike="noStrike" spc="-1" dirty="0" err="1">
                <a:solidFill>
                  <a:srgbClr val="FF0000"/>
                </a:solidFill>
                <a:latin typeface="Arial"/>
              </a:rPr>
              <a:t>loci</a:t>
            </a:r>
            <a:endParaRPr lang="fr-FR" sz="2400" b="0" strike="noStrike" spc="-1" dirty="0">
              <a:latin typeface="Arial"/>
            </a:endParaRPr>
          </a:p>
          <a:p>
            <a:pPr marL="432000" indent="-324000">
              <a:spcAft>
                <a:spcPts val="1417"/>
              </a:spcAft>
              <a:buClr>
                <a:srgbClr val="000000"/>
              </a:buClr>
              <a:buSzPct val="45000"/>
              <a:buFont typeface="Wingdings" charset="2"/>
              <a:buChar char=""/>
            </a:pPr>
            <a:endParaRPr lang="fr-FR" sz="2400" b="0" strike="noStrike" spc="-1" dirty="0">
              <a:latin typeface="Arial"/>
            </a:endParaRPr>
          </a:p>
          <a:p>
            <a:pPr marL="432000" indent="-324000">
              <a:spcAft>
                <a:spcPts val="1417"/>
              </a:spcAft>
              <a:buClr>
                <a:srgbClr val="000000"/>
              </a:buClr>
              <a:buSzPct val="45000"/>
              <a:buFont typeface="Wingdings" charset="2"/>
              <a:buChar char=""/>
            </a:pPr>
            <a:endParaRPr lang="fr-FR" sz="2400" b="0" strike="noStrike" spc="-1" dirty="0">
              <a:latin typeface="Arial"/>
            </a:endParaRPr>
          </a:p>
          <a:p>
            <a:pPr marL="432000" indent="-324000">
              <a:spcAft>
                <a:spcPts val="1417"/>
              </a:spcAft>
              <a:buClr>
                <a:srgbClr val="000000"/>
              </a:buClr>
              <a:buSzPct val="45000"/>
              <a:buFont typeface="Wingdings" charset="2"/>
              <a:buChar char=""/>
            </a:pPr>
            <a:r>
              <a:rPr lang="fr-FR" sz="1600" b="0" strike="noStrike" spc="-1" dirty="0" err="1">
                <a:latin typeface="Arial"/>
              </a:rPr>
              <a:t>EBVs</a:t>
            </a:r>
            <a:r>
              <a:rPr lang="fr-FR" sz="1600" b="0" strike="noStrike" spc="-1" dirty="0">
                <a:latin typeface="Arial"/>
              </a:rPr>
              <a:t> = </a:t>
            </a:r>
            <a:r>
              <a:rPr lang="fr-FR" sz="1600" b="0" strike="noStrike" spc="-1" dirty="0" err="1">
                <a:latin typeface="Arial"/>
              </a:rPr>
              <a:t>Estimated</a:t>
            </a:r>
            <a:r>
              <a:rPr lang="fr-FR" sz="1600" b="0" strike="noStrike" spc="-1" dirty="0">
                <a:latin typeface="Arial"/>
              </a:rPr>
              <a:t> </a:t>
            </a:r>
            <a:r>
              <a:rPr lang="fr-FR" sz="1600" b="0" strike="noStrike" spc="-1" dirty="0" err="1">
                <a:latin typeface="Arial"/>
              </a:rPr>
              <a:t>Breeding</a:t>
            </a:r>
            <a:r>
              <a:rPr lang="fr-FR" sz="1600" b="0" strike="noStrike" spc="-1" dirty="0">
                <a:latin typeface="Arial"/>
              </a:rPr>
              <a:t> Values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stretch>
            <a:fillRect/>
          </a:stretch>
        </p:blipFill>
        <p:spPr>
          <a:xfrm>
            <a:off x="1434583" y="960952"/>
            <a:ext cx="7181506" cy="5775128"/>
          </a:xfrm>
          <a:prstGeom prst="rect">
            <a:avLst/>
          </a:prstGeom>
        </p:spPr>
      </p:pic>
      <p:sp>
        <p:nvSpPr>
          <p:cNvPr id="3" name="Rectangle 2"/>
          <p:cNvSpPr/>
          <p:nvPr/>
        </p:nvSpPr>
        <p:spPr>
          <a:xfrm>
            <a:off x="53233" y="6736080"/>
            <a:ext cx="9944207" cy="626903"/>
          </a:xfrm>
          <a:prstGeom prst="rect">
            <a:avLst/>
          </a:prstGeom>
        </p:spPr>
        <p:txBody>
          <a:bodyPr wrap="square">
            <a:spAutoFit/>
          </a:bodyPr>
          <a:lstStyle/>
          <a:p>
            <a:pPr algn="just" defTabSz="756026"/>
            <a:r>
              <a:rPr lang="en-US" sz="1158" dirty="0" smtClean="0">
                <a:solidFill>
                  <a:prstClr val="black"/>
                </a:solidFill>
                <a:latin typeface="Calibri" panose="020F0502020204030204"/>
              </a:rPr>
              <a:t>The </a:t>
            </a:r>
            <a:r>
              <a:rPr lang="en-US" sz="1158" dirty="0">
                <a:solidFill>
                  <a:prstClr val="black"/>
                </a:solidFill>
                <a:latin typeface="Calibri" panose="020F0502020204030204"/>
              </a:rPr>
              <a:t>GS-BP selection cycle length is 3 </a:t>
            </a:r>
            <a:r>
              <a:rPr lang="en-US" sz="1158" dirty="0" err="1">
                <a:solidFill>
                  <a:prstClr val="black"/>
                </a:solidFill>
                <a:latin typeface="Calibri" panose="020F0502020204030204"/>
              </a:rPr>
              <a:t>yr</a:t>
            </a:r>
            <a:r>
              <a:rPr lang="en-US" sz="1158" dirty="0">
                <a:solidFill>
                  <a:prstClr val="black"/>
                </a:solidFill>
                <a:latin typeface="Calibri" panose="020F0502020204030204"/>
              </a:rPr>
              <a:t>; whereas, the MAS-BP selection cycle length is 7 yr. Genomic selection breeding program stages are lightly shaded, MAS-BP stages are heavily shaded, and stages common to both programs are not shaded. GH = greenhouse; </a:t>
            </a:r>
            <a:r>
              <a:rPr lang="en-US" sz="1158" dirty="0" err="1">
                <a:solidFill>
                  <a:prstClr val="black"/>
                </a:solidFill>
                <a:latin typeface="Calibri" panose="020F0502020204030204"/>
              </a:rPr>
              <a:t>Adv</a:t>
            </a:r>
            <a:r>
              <a:rPr lang="en-US" sz="1158" dirty="0">
                <a:solidFill>
                  <a:prstClr val="black"/>
                </a:solidFill>
                <a:latin typeface="Calibri" panose="020F0502020204030204"/>
              </a:rPr>
              <a:t> = advance; Geno = genotyping; PS = phenotypic selection; F5DL = F 5 derived line; GEBV = genomic estimated breeding value. </a:t>
            </a:r>
            <a:endParaRPr lang="fr-FR" sz="1158" dirty="0">
              <a:solidFill>
                <a:prstClr val="black"/>
              </a:solidFill>
              <a:latin typeface="Calibri" panose="020F0502020204030204"/>
            </a:endParaRPr>
          </a:p>
        </p:txBody>
      </p:sp>
      <p:sp>
        <p:nvSpPr>
          <p:cNvPr id="4" name="Rectangle 3"/>
          <p:cNvSpPr/>
          <p:nvPr/>
        </p:nvSpPr>
        <p:spPr>
          <a:xfrm>
            <a:off x="53233" y="7282676"/>
            <a:ext cx="9783444" cy="276999"/>
          </a:xfrm>
          <a:prstGeom prst="rect">
            <a:avLst/>
          </a:prstGeom>
        </p:spPr>
        <p:txBody>
          <a:bodyPr wrap="square">
            <a:spAutoFit/>
          </a:bodyPr>
          <a:lstStyle/>
          <a:p>
            <a:pPr algn="just" defTabSz="756026"/>
            <a:r>
              <a:rPr lang="en-US" sz="1200" i="1" dirty="0">
                <a:solidFill>
                  <a:prstClr val="black"/>
                </a:solidFill>
                <a:latin typeface="Calibri" panose="020F0502020204030204"/>
              </a:rPr>
              <a:t>From Heffner et al, 2010, Crop Science, Plant Breeding with Genomic Selection: Gain per Unit Time and Cost. </a:t>
            </a:r>
            <a:r>
              <a:rPr lang="en-US" sz="1200" i="1" dirty="0">
                <a:solidFill>
                  <a:prstClr val="black"/>
                </a:solidFill>
                <a:latin typeface="Calibri" panose="020F0502020204030204"/>
              </a:rPr>
              <a:t>50(5) · </a:t>
            </a:r>
            <a:r>
              <a:rPr lang="en-US" sz="1200" i="1" dirty="0" smtClean="0">
                <a:solidFill>
                  <a:prstClr val="black"/>
                </a:solidFill>
                <a:latin typeface="Calibri" panose="020F0502020204030204"/>
              </a:rPr>
              <a:t>DOI</a:t>
            </a:r>
            <a:r>
              <a:rPr lang="en-US" sz="1200" i="1" dirty="0">
                <a:solidFill>
                  <a:prstClr val="black"/>
                </a:solidFill>
                <a:latin typeface="Calibri" panose="020F0502020204030204"/>
              </a:rPr>
              <a:t>: 10.2135/cropsci2009.11.0662 </a:t>
            </a:r>
            <a:endParaRPr lang="fr-FR" sz="1200" i="1" dirty="0">
              <a:solidFill>
                <a:prstClr val="black"/>
              </a:solidFill>
              <a:latin typeface="Calibri" panose="020F0502020204030204"/>
            </a:endParaRPr>
          </a:p>
        </p:txBody>
      </p:sp>
      <p:sp>
        <p:nvSpPr>
          <p:cNvPr id="5" name="Rectangle 4"/>
          <p:cNvSpPr/>
          <p:nvPr/>
        </p:nvSpPr>
        <p:spPr>
          <a:xfrm>
            <a:off x="1" y="0"/>
            <a:ext cx="10080624" cy="738664"/>
          </a:xfrm>
          <a:prstGeom prst="rect">
            <a:avLst/>
          </a:prstGeom>
        </p:spPr>
        <p:txBody>
          <a:bodyPr wrap="square">
            <a:spAutoFit/>
          </a:bodyPr>
          <a:lstStyle/>
          <a:p>
            <a:pPr algn="ctr"/>
            <a:r>
              <a:rPr lang="en-GB" sz="2100" spc="-1" dirty="0">
                <a:latin typeface="Arial"/>
              </a:rPr>
              <a:t>The winter wheat ( </a:t>
            </a:r>
            <a:r>
              <a:rPr lang="en-GB" sz="2100" i="1" spc="-1" dirty="0" err="1">
                <a:latin typeface="Arial"/>
              </a:rPr>
              <a:t>Triticum</a:t>
            </a:r>
            <a:r>
              <a:rPr lang="en-GB" sz="2100" i="1" spc="-1" dirty="0">
                <a:latin typeface="Arial"/>
              </a:rPr>
              <a:t> </a:t>
            </a:r>
            <a:r>
              <a:rPr lang="en-GB" sz="2100" i="1" spc="-1" dirty="0" err="1">
                <a:latin typeface="Arial"/>
              </a:rPr>
              <a:t>aestivum</a:t>
            </a:r>
            <a:r>
              <a:rPr lang="en-GB" sz="2100" i="1" spc="-1" dirty="0">
                <a:latin typeface="Arial"/>
              </a:rPr>
              <a:t> </a:t>
            </a:r>
            <a:r>
              <a:rPr lang="en-GB" sz="2100" spc="-1" dirty="0">
                <a:latin typeface="Arial"/>
              </a:rPr>
              <a:t>L.) marker-assisted selection breeding program (MAS-BP) and genomic selection breeding program (GS-BP) schemes. </a:t>
            </a:r>
          </a:p>
        </p:txBody>
      </p:sp>
    </p:spTree>
    <p:extLst>
      <p:ext uri="{BB962C8B-B14F-4D97-AF65-F5344CB8AC3E}">
        <p14:creationId xmlns:p14="http://schemas.microsoft.com/office/powerpoint/2010/main" val="1448434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4" name="Image 293"/>
          <p:cNvPicPr/>
          <p:nvPr/>
        </p:nvPicPr>
        <p:blipFill>
          <a:blip r:embed="rId3"/>
          <a:stretch/>
        </p:blipFill>
        <p:spPr>
          <a:xfrm>
            <a:off x="2256120" y="373320"/>
            <a:ext cx="5607720" cy="4747320"/>
          </a:xfrm>
          <a:prstGeom prst="rect">
            <a:avLst/>
          </a:prstGeom>
          <a:ln>
            <a:noFill/>
          </a:ln>
        </p:spPr>
      </p:pic>
      <p:sp>
        <p:nvSpPr>
          <p:cNvPr id="295" name="TextShape 1"/>
          <p:cNvSpPr txBox="1"/>
          <p:nvPr/>
        </p:nvSpPr>
        <p:spPr>
          <a:xfrm>
            <a:off x="58680" y="5029200"/>
            <a:ext cx="9908280" cy="374040"/>
          </a:xfrm>
          <a:prstGeom prst="rect">
            <a:avLst/>
          </a:prstGeom>
          <a:noFill/>
          <a:ln>
            <a:noFill/>
          </a:ln>
        </p:spPr>
        <p:txBody>
          <a:bodyPr lIns="90000" tIns="45000" rIns="90000" bIns="45000"/>
          <a:lstStyle/>
          <a:p>
            <a:r>
              <a:rPr lang="fr-FR" sz="1000" b="0" strike="noStrike" spc="-1">
                <a:latin typeface="Arial"/>
              </a:rPr>
              <a:t>Spindel JE, Begum H, Akdemir D, et al (2016) Genome-wide prediction models that incorporate de novo GWAS are a powerful new tool for tropical rice improvement. Heredity 116:395–408.</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Shape 1"/>
          <p:cNvSpPr txBox="1"/>
          <p:nvPr/>
        </p:nvSpPr>
        <p:spPr>
          <a:xfrm>
            <a:off x="1249560" y="0"/>
            <a:ext cx="7315200" cy="1127520"/>
          </a:xfrm>
          <a:prstGeom prst="rect">
            <a:avLst/>
          </a:prstGeom>
          <a:noFill/>
          <a:ln>
            <a:noFill/>
          </a:ln>
        </p:spPr>
        <p:txBody>
          <a:bodyPr lIns="90000" tIns="45000" rIns="90000" bIns="45000"/>
          <a:lstStyle/>
          <a:p>
            <a:pPr algn="ctr"/>
            <a:r>
              <a:rPr lang="en-US" sz="2600" b="0" strike="noStrike" spc="-1">
                <a:solidFill>
                  <a:srgbClr val="00AE00"/>
                </a:solidFill>
                <a:latin typeface="URW Bookman L"/>
              </a:rPr>
              <a:t>Genomic</a:t>
            </a:r>
            <a:r>
              <a:rPr lang="en-US" sz="2600" b="0" i="1" strike="noStrike" spc="-1">
                <a:solidFill>
                  <a:srgbClr val="006600"/>
                </a:solidFill>
                <a:latin typeface="URW Bookman L"/>
              </a:rPr>
              <a:t> </a:t>
            </a:r>
            <a:r>
              <a:rPr lang="en-US" sz="2600" b="0" strike="noStrike" spc="-1">
                <a:solidFill>
                  <a:srgbClr val="00AE00"/>
                </a:solidFill>
                <a:latin typeface="URW Bookman L"/>
              </a:rPr>
              <a:t>Selection analysis suggests that additional loci act in establishing this QDR </a:t>
            </a:r>
            <a:endParaRPr lang="fr-FR" sz="2600" b="0" strike="noStrike" spc="-1">
              <a:latin typeface="Arial"/>
            </a:endParaRPr>
          </a:p>
        </p:txBody>
      </p:sp>
      <p:sp>
        <p:nvSpPr>
          <p:cNvPr id="299" name="CustomShape 2"/>
          <p:cNvSpPr/>
          <p:nvPr/>
        </p:nvSpPr>
        <p:spPr>
          <a:xfrm>
            <a:off x="206640" y="1208520"/>
            <a:ext cx="9596880" cy="4635000"/>
          </a:xfrm>
          <a:prstGeom prst="rect">
            <a:avLst/>
          </a:prstGeom>
          <a:solidFill>
            <a:srgbClr val="DDDDDD"/>
          </a:solidFill>
          <a:ln>
            <a:solidFill>
              <a:srgbClr val="3465A4"/>
            </a:solidFill>
          </a:ln>
          <a:effectLst>
            <a:outerShdw dist="101823" dir="2700000">
              <a:srgbClr val="808080"/>
            </a:outerShdw>
          </a:effectLst>
        </p:spPr>
        <p:style>
          <a:lnRef idx="0">
            <a:scrgbClr r="0" g="0" b="0"/>
          </a:lnRef>
          <a:fillRef idx="0">
            <a:scrgbClr r="0" g="0" b="0"/>
          </a:fillRef>
          <a:effectRef idx="0">
            <a:scrgbClr r="0" g="0" b="0"/>
          </a:effectRef>
          <a:fontRef idx="minor"/>
        </p:style>
      </p:sp>
      <p:pic>
        <p:nvPicPr>
          <p:cNvPr id="300" name="Image 299"/>
          <p:cNvPicPr/>
          <p:nvPr/>
        </p:nvPicPr>
        <p:blipFill>
          <a:blip r:embed="rId2"/>
          <a:stretch/>
        </p:blipFill>
        <p:spPr>
          <a:xfrm>
            <a:off x="2588400" y="1308960"/>
            <a:ext cx="4721040" cy="4196520"/>
          </a:xfrm>
          <a:prstGeom prst="rect">
            <a:avLst/>
          </a:prstGeom>
          <a:ln>
            <a:noFill/>
          </a:ln>
        </p:spPr>
      </p:pic>
      <p:sp>
        <p:nvSpPr>
          <p:cNvPr id="301" name="TextShape 3"/>
          <p:cNvSpPr txBox="1"/>
          <p:nvPr/>
        </p:nvSpPr>
        <p:spPr>
          <a:xfrm>
            <a:off x="230760" y="4152960"/>
            <a:ext cx="2327040" cy="1289160"/>
          </a:xfrm>
          <a:prstGeom prst="rect">
            <a:avLst/>
          </a:prstGeom>
          <a:noFill/>
          <a:ln>
            <a:noFill/>
          </a:ln>
        </p:spPr>
        <p:txBody>
          <a:bodyPr lIns="90000" tIns="45000" rIns="90000" bIns="45000"/>
          <a:lstStyle/>
          <a:p>
            <a:pPr>
              <a:buClr>
                <a:srgbClr val="000000"/>
              </a:buClr>
              <a:buSzPct val="45000"/>
              <a:buFont typeface="Wingdings" charset="2"/>
              <a:buChar char=""/>
            </a:pPr>
            <a:r>
              <a:rPr lang="fr-FR" sz="1400" b="0" strike="noStrike" spc="-1">
                <a:latin typeface="Arial"/>
              </a:rPr>
              <a:t>840,000 SNPs</a:t>
            </a:r>
          </a:p>
          <a:p>
            <a:pPr>
              <a:buClr>
                <a:srgbClr val="000000"/>
              </a:buClr>
              <a:buSzPct val="45000"/>
              <a:buFont typeface="Wingdings" charset="2"/>
              <a:buChar char=""/>
            </a:pPr>
            <a:r>
              <a:rPr lang="fr-FR" sz="1400" b="0" strike="noStrike" spc="-1">
                <a:latin typeface="Arial"/>
              </a:rPr>
              <a:t>Proportional sampling of training set among eight populations</a:t>
            </a:r>
          </a:p>
          <a:p>
            <a:pPr>
              <a:buClr>
                <a:srgbClr val="000000"/>
              </a:buClr>
              <a:buSzPct val="45000"/>
              <a:buFont typeface="Wingdings" charset="2"/>
              <a:buChar char=""/>
            </a:pPr>
            <a:r>
              <a:rPr lang="fr-FR" sz="1400" b="0" strike="noStrike" spc="-1">
                <a:latin typeface="Arial"/>
              </a:rPr>
              <a:t>50 rounds of 5-fold cross-validation</a:t>
            </a:r>
          </a:p>
        </p:txBody>
      </p:sp>
      <p:sp>
        <p:nvSpPr>
          <p:cNvPr id="302" name="TextShape 4"/>
          <p:cNvSpPr txBox="1"/>
          <p:nvPr/>
        </p:nvSpPr>
        <p:spPr>
          <a:xfrm>
            <a:off x="322560" y="6122880"/>
            <a:ext cx="6580440" cy="1020960"/>
          </a:xfrm>
          <a:prstGeom prst="rect">
            <a:avLst/>
          </a:prstGeom>
          <a:noFill/>
          <a:ln>
            <a:noFill/>
          </a:ln>
        </p:spPr>
        <p:txBody>
          <a:bodyPr lIns="90000" tIns="45000" rIns="90000" bIns="45000"/>
          <a:lstStyle/>
          <a:p>
            <a:pPr>
              <a:buClr>
                <a:srgbClr val="000000"/>
              </a:buClr>
              <a:buSzPct val="45000"/>
              <a:buFont typeface="Wingdings" charset="2"/>
              <a:buChar char=""/>
            </a:pPr>
            <a:r>
              <a:rPr lang="fr-FR" sz="1400" b="0" strike="noStrike" spc="-1" dirty="0">
                <a:latin typeface="Arial"/>
              </a:rPr>
              <a:t>QTL </a:t>
            </a:r>
            <a:r>
              <a:rPr lang="fr-FR" sz="1400" b="0" strike="noStrike" spc="-1" dirty="0" err="1">
                <a:latin typeface="Arial"/>
              </a:rPr>
              <a:t>analysis</a:t>
            </a:r>
            <a:r>
              <a:rPr lang="fr-FR" sz="1400" b="0" strike="noStrike" spc="-1" dirty="0">
                <a:latin typeface="Arial"/>
              </a:rPr>
              <a:t> : 30% of </a:t>
            </a:r>
            <a:r>
              <a:rPr lang="fr-FR" sz="1400" b="0" strike="noStrike" spc="-1" dirty="0" err="1">
                <a:latin typeface="Arial"/>
              </a:rPr>
              <a:t>phenotype</a:t>
            </a:r>
            <a:r>
              <a:rPr lang="fr-FR" sz="1400" b="0" strike="noStrike" spc="-1" dirty="0">
                <a:latin typeface="Arial"/>
              </a:rPr>
              <a:t> for QTL on chrom.7</a:t>
            </a:r>
          </a:p>
          <a:p>
            <a:endParaRPr lang="fr-FR" sz="1400" b="0" strike="noStrike" spc="-1" dirty="0">
              <a:latin typeface="Arial"/>
            </a:endParaRPr>
          </a:p>
          <a:p>
            <a:pPr>
              <a:buClr>
                <a:srgbClr val="000000"/>
              </a:buClr>
              <a:buSzPct val="45000"/>
              <a:buFont typeface="Wingdings" charset="2"/>
              <a:buChar char=""/>
            </a:pPr>
            <a:r>
              <a:rPr lang="fr-FR" sz="1400" b="0" strike="noStrike" spc="-1" dirty="0">
                <a:latin typeface="Arial"/>
              </a:rPr>
              <a:t>GWAS : 36 % of </a:t>
            </a:r>
            <a:r>
              <a:rPr lang="fr-FR" sz="1400" b="0" strike="noStrike" spc="-1" dirty="0" err="1">
                <a:latin typeface="Arial"/>
              </a:rPr>
              <a:t>phenotype</a:t>
            </a:r>
            <a:r>
              <a:rPr lang="fr-FR" sz="1400" b="0" strike="noStrike" spc="-1" dirty="0">
                <a:latin typeface="Arial"/>
              </a:rPr>
              <a:t> for </a:t>
            </a:r>
            <a:r>
              <a:rPr lang="fr-FR" sz="1400" b="0" strike="noStrike" spc="-1" dirty="0" err="1">
                <a:latin typeface="Arial"/>
              </a:rPr>
              <a:t>SNPs</a:t>
            </a:r>
            <a:r>
              <a:rPr lang="fr-FR" sz="1400" b="0" strike="noStrike" spc="-1" dirty="0">
                <a:latin typeface="Arial"/>
              </a:rPr>
              <a:t> on chrom.7</a:t>
            </a:r>
          </a:p>
        </p:txBody>
      </p:sp>
      <p:grpSp>
        <p:nvGrpSpPr>
          <p:cNvPr id="303" name="Group 5"/>
          <p:cNvGrpSpPr/>
          <p:nvPr/>
        </p:nvGrpSpPr>
        <p:grpSpPr>
          <a:xfrm>
            <a:off x="7419960" y="5040000"/>
            <a:ext cx="943920" cy="2476440"/>
            <a:chOff x="7419960" y="5040000"/>
            <a:chExt cx="943920" cy="2476440"/>
          </a:xfrm>
        </p:grpSpPr>
        <p:pic>
          <p:nvPicPr>
            <p:cNvPr id="304" name="Image 303"/>
            <p:cNvPicPr/>
            <p:nvPr/>
          </p:nvPicPr>
          <p:blipFill>
            <a:blip r:embed="rId3"/>
            <a:stretch/>
          </p:blipFill>
          <p:spPr>
            <a:xfrm>
              <a:off x="7419960" y="5040000"/>
              <a:ext cx="943920" cy="2476440"/>
            </a:xfrm>
            <a:prstGeom prst="rect">
              <a:avLst/>
            </a:prstGeom>
            <a:ln>
              <a:noFill/>
            </a:ln>
          </p:spPr>
        </p:pic>
        <p:sp>
          <p:nvSpPr>
            <p:cNvPr id="305" name="CustomShape 6"/>
            <p:cNvSpPr/>
            <p:nvPr/>
          </p:nvSpPr>
          <p:spPr>
            <a:xfrm rot="16200000">
              <a:off x="7404840" y="6059520"/>
              <a:ext cx="229320" cy="70200"/>
            </a:xfrm>
            <a:custGeom>
              <a:avLst/>
              <a:gdLst/>
              <a:ahLst/>
              <a:cxnLst/>
              <a:rect l="0" t="0" r="r" b="b"/>
              <a:pathLst>
                <a:path w="639" h="197">
                  <a:moveTo>
                    <a:pt x="0" y="0"/>
                  </a:moveTo>
                  <a:lnTo>
                    <a:pt x="417" y="0"/>
                  </a:lnTo>
                  <a:lnTo>
                    <a:pt x="638" y="98"/>
                  </a:lnTo>
                  <a:lnTo>
                    <a:pt x="417" y="196"/>
                  </a:lnTo>
                  <a:lnTo>
                    <a:pt x="0" y="196"/>
                  </a:lnTo>
                  <a:lnTo>
                    <a:pt x="0" y="0"/>
                  </a:lnTo>
                </a:path>
              </a:pathLst>
            </a:custGeom>
            <a:solidFill>
              <a:srgbClr val="FFFFFF"/>
            </a:solidFill>
            <a:ln>
              <a:solidFill>
                <a:srgbClr val="3465A4"/>
              </a:solidFill>
            </a:ln>
          </p:spPr>
          <p:style>
            <a:lnRef idx="0">
              <a:scrgbClr r="0" g="0" b="0"/>
            </a:lnRef>
            <a:fillRef idx="0">
              <a:scrgbClr r="0" g="0" b="0"/>
            </a:fillRef>
            <a:effectRef idx="0">
              <a:scrgbClr r="0" g="0" b="0"/>
            </a:effectRef>
            <a:fontRef idx="minor"/>
          </p:style>
        </p:sp>
        <p:sp>
          <p:nvSpPr>
            <p:cNvPr id="306" name="CustomShape 7"/>
            <p:cNvSpPr/>
            <p:nvPr/>
          </p:nvSpPr>
          <p:spPr>
            <a:xfrm rot="16200000">
              <a:off x="7529400" y="5957280"/>
              <a:ext cx="246600" cy="69840"/>
            </a:xfrm>
            <a:custGeom>
              <a:avLst/>
              <a:gdLst/>
              <a:ahLst/>
              <a:cxnLst/>
              <a:rect l="0" t="0" r="r" b="b"/>
              <a:pathLst>
                <a:path w="687" h="195">
                  <a:moveTo>
                    <a:pt x="0" y="0"/>
                  </a:moveTo>
                  <a:lnTo>
                    <a:pt x="528" y="0"/>
                  </a:lnTo>
                  <a:lnTo>
                    <a:pt x="686" y="97"/>
                  </a:lnTo>
                  <a:lnTo>
                    <a:pt x="528" y="194"/>
                  </a:lnTo>
                  <a:lnTo>
                    <a:pt x="0" y="194"/>
                  </a:lnTo>
                  <a:lnTo>
                    <a:pt x="0" y="0"/>
                  </a:lnTo>
                </a:path>
              </a:pathLst>
            </a:custGeom>
            <a:solidFill>
              <a:srgbClr val="FF950E"/>
            </a:solidFill>
            <a:ln>
              <a:solidFill>
                <a:srgbClr val="3465A4"/>
              </a:solidFill>
            </a:ln>
          </p:spPr>
          <p:style>
            <a:lnRef idx="0">
              <a:scrgbClr r="0" g="0" b="0"/>
            </a:lnRef>
            <a:fillRef idx="0">
              <a:scrgbClr r="0" g="0" b="0"/>
            </a:fillRef>
            <a:effectRef idx="0">
              <a:scrgbClr r="0" g="0" b="0"/>
            </a:effectRef>
            <a:fontRef idx="minor"/>
          </p:style>
        </p:sp>
        <p:sp>
          <p:nvSpPr>
            <p:cNvPr id="307" name="CustomShape 8"/>
            <p:cNvSpPr/>
            <p:nvPr/>
          </p:nvSpPr>
          <p:spPr>
            <a:xfrm rot="16200000">
              <a:off x="7674840" y="5960880"/>
              <a:ext cx="239400" cy="69840"/>
            </a:xfrm>
            <a:custGeom>
              <a:avLst/>
              <a:gdLst/>
              <a:ahLst/>
              <a:cxnLst/>
              <a:rect l="0" t="0" r="r" b="b"/>
              <a:pathLst>
                <a:path w="667" h="195">
                  <a:moveTo>
                    <a:pt x="0" y="0"/>
                  </a:moveTo>
                  <a:lnTo>
                    <a:pt x="513" y="0"/>
                  </a:lnTo>
                  <a:lnTo>
                    <a:pt x="666" y="97"/>
                  </a:lnTo>
                  <a:lnTo>
                    <a:pt x="513" y="194"/>
                  </a:lnTo>
                  <a:lnTo>
                    <a:pt x="0" y="194"/>
                  </a:lnTo>
                  <a:lnTo>
                    <a:pt x="0" y="0"/>
                  </a:lnTo>
                </a:path>
              </a:pathLst>
            </a:custGeom>
            <a:solidFill>
              <a:srgbClr val="C5000B"/>
            </a:solidFill>
            <a:ln>
              <a:solidFill>
                <a:srgbClr val="3465A4"/>
              </a:solidFill>
            </a:ln>
          </p:spPr>
          <p:style>
            <a:lnRef idx="0">
              <a:scrgbClr r="0" g="0" b="0"/>
            </a:lnRef>
            <a:fillRef idx="0">
              <a:scrgbClr r="0" g="0" b="0"/>
            </a:fillRef>
            <a:effectRef idx="0">
              <a:scrgbClr r="0" g="0" b="0"/>
            </a:effectRef>
            <a:fontRef idx="minor"/>
          </p:style>
        </p:sp>
      </p:grpSp>
      <p:grpSp>
        <p:nvGrpSpPr>
          <p:cNvPr id="308" name="Group 9"/>
          <p:cNvGrpSpPr/>
          <p:nvPr/>
        </p:nvGrpSpPr>
        <p:grpSpPr>
          <a:xfrm>
            <a:off x="8863200" y="5023800"/>
            <a:ext cx="996120" cy="1758600"/>
            <a:chOff x="8863200" y="5023800"/>
            <a:chExt cx="996120" cy="1758600"/>
          </a:xfrm>
        </p:grpSpPr>
        <p:pic>
          <p:nvPicPr>
            <p:cNvPr id="309" name="Image 308"/>
            <p:cNvPicPr/>
            <p:nvPr/>
          </p:nvPicPr>
          <p:blipFill>
            <a:blip r:embed="rId4"/>
            <a:stretch/>
          </p:blipFill>
          <p:spPr>
            <a:xfrm>
              <a:off x="8863200" y="5023800"/>
              <a:ext cx="996120" cy="1758600"/>
            </a:xfrm>
            <a:prstGeom prst="rect">
              <a:avLst/>
            </a:prstGeom>
            <a:ln>
              <a:noFill/>
            </a:ln>
          </p:spPr>
        </p:pic>
        <p:sp>
          <p:nvSpPr>
            <p:cNvPr id="310" name="CustomShape 10"/>
            <p:cNvSpPr/>
            <p:nvPr/>
          </p:nvSpPr>
          <p:spPr>
            <a:xfrm rot="16200000">
              <a:off x="8992080" y="5939280"/>
              <a:ext cx="230040" cy="69840"/>
            </a:xfrm>
            <a:custGeom>
              <a:avLst/>
              <a:gdLst/>
              <a:ahLst/>
              <a:cxnLst/>
              <a:rect l="0" t="0" r="r" b="b"/>
              <a:pathLst>
                <a:path w="641" h="195">
                  <a:moveTo>
                    <a:pt x="0" y="0"/>
                  </a:moveTo>
                  <a:lnTo>
                    <a:pt x="418" y="0"/>
                  </a:lnTo>
                  <a:lnTo>
                    <a:pt x="640" y="97"/>
                  </a:lnTo>
                  <a:lnTo>
                    <a:pt x="418" y="194"/>
                  </a:lnTo>
                  <a:lnTo>
                    <a:pt x="0" y="194"/>
                  </a:lnTo>
                  <a:lnTo>
                    <a:pt x="0" y="0"/>
                  </a:lnTo>
                </a:path>
              </a:pathLst>
            </a:custGeom>
            <a:solidFill>
              <a:srgbClr val="FFFFFF"/>
            </a:solidFill>
            <a:ln>
              <a:solidFill>
                <a:srgbClr val="3465A4"/>
              </a:solidFill>
            </a:ln>
          </p:spPr>
          <p:style>
            <a:lnRef idx="0">
              <a:scrgbClr r="0" g="0" b="0"/>
            </a:lnRef>
            <a:fillRef idx="0">
              <a:scrgbClr r="0" g="0" b="0"/>
            </a:fillRef>
            <a:effectRef idx="0">
              <a:scrgbClr r="0" g="0" b="0"/>
            </a:effectRef>
            <a:fontRef idx="minor"/>
          </p:style>
        </p:sp>
        <p:sp>
          <p:nvSpPr>
            <p:cNvPr id="311" name="CustomShape 11"/>
            <p:cNvSpPr/>
            <p:nvPr/>
          </p:nvSpPr>
          <p:spPr>
            <a:xfrm rot="16200000">
              <a:off x="9190080" y="5902200"/>
              <a:ext cx="122040" cy="69840"/>
            </a:xfrm>
            <a:custGeom>
              <a:avLst/>
              <a:gdLst/>
              <a:ahLst/>
              <a:cxnLst/>
              <a:rect l="0" t="0" r="r" b="b"/>
              <a:pathLst>
                <a:path w="340" h="195">
                  <a:moveTo>
                    <a:pt x="0" y="0"/>
                  </a:moveTo>
                  <a:lnTo>
                    <a:pt x="222" y="0"/>
                  </a:lnTo>
                  <a:lnTo>
                    <a:pt x="339" y="97"/>
                  </a:lnTo>
                  <a:lnTo>
                    <a:pt x="222" y="194"/>
                  </a:lnTo>
                  <a:lnTo>
                    <a:pt x="0" y="194"/>
                  </a:lnTo>
                  <a:lnTo>
                    <a:pt x="0" y="0"/>
                  </a:lnTo>
                </a:path>
              </a:pathLst>
            </a:custGeom>
            <a:solidFill>
              <a:srgbClr val="FF950E"/>
            </a:solidFill>
            <a:ln>
              <a:solidFill>
                <a:srgbClr val="3465A4"/>
              </a:solidFill>
            </a:ln>
          </p:spPr>
          <p:style>
            <a:lnRef idx="0">
              <a:scrgbClr r="0" g="0" b="0"/>
            </a:lnRef>
            <a:fillRef idx="0">
              <a:scrgbClr r="0" g="0" b="0"/>
            </a:fillRef>
            <a:effectRef idx="0">
              <a:scrgbClr r="0" g="0" b="0"/>
            </a:effectRef>
            <a:fontRef idx="minor"/>
          </p:style>
        </p:sp>
        <p:sp>
          <p:nvSpPr>
            <p:cNvPr id="312" name="CustomShape 12"/>
            <p:cNvSpPr/>
            <p:nvPr/>
          </p:nvSpPr>
          <p:spPr>
            <a:xfrm rot="16200000">
              <a:off x="9324000" y="5902560"/>
              <a:ext cx="156600" cy="70200"/>
            </a:xfrm>
            <a:custGeom>
              <a:avLst/>
              <a:gdLst/>
              <a:ahLst/>
              <a:cxnLst/>
              <a:rect l="0" t="0" r="r" b="b"/>
              <a:pathLst>
                <a:path w="437" h="197">
                  <a:moveTo>
                    <a:pt x="0" y="0"/>
                  </a:moveTo>
                  <a:lnTo>
                    <a:pt x="336" y="0"/>
                  </a:lnTo>
                  <a:lnTo>
                    <a:pt x="436" y="98"/>
                  </a:lnTo>
                  <a:lnTo>
                    <a:pt x="336" y="196"/>
                  </a:lnTo>
                  <a:lnTo>
                    <a:pt x="0" y="196"/>
                  </a:lnTo>
                  <a:lnTo>
                    <a:pt x="0" y="0"/>
                  </a:lnTo>
                </a:path>
              </a:pathLst>
            </a:custGeom>
            <a:solidFill>
              <a:srgbClr val="C5000B"/>
            </a:solidFill>
            <a:ln>
              <a:solidFill>
                <a:srgbClr val="3465A4"/>
              </a:solidFill>
            </a:ln>
          </p:spPr>
          <p:style>
            <a:lnRef idx="0">
              <a:scrgbClr r="0" g="0" b="0"/>
            </a:lnRef>
            <a:fillRef idx="0">
              <a:scrgbClr r="0" g="0" b="0"/>
            </a:fillRef>
            <a:effectRef idx="0">
              <a:scrgbClr r="0" g="0" b="0"/>
            </a:effectRef>
            <a:fontRef idx="minor"/>
          </p:style>
        </p:sp>
      </p:grpSp>
      <p:sp>
        <p:nvSpPr>
          <p:cNvPr id="313" name="CustomShape 13"/>
          <p:cNvSpPr/>
          <p:nvPr/>
        </p:nvSpPr>
        <p:spPr>
          <a:xfrm>
            <a:off x="7218360" y="4705560"/>
            <a:ext cx="1421280" cy="2800440"/>
          </a:xfrm>
          <a:prstGeom prst="rect">
            <a:avLst/>
          </a:prstGeom>
          <a:noFill/>
          <a:ln w="18000">
            <a:solidFill>
              <a:srgbClr val="CCCCCC"/>
            </a:solidFill>
            <a:round/>
          </a:ln>
        </p:spPr>
        <p:style>
          <a:lnRef idx="0">
            <a:scrgbClr r="0" g="0" b="0"/>
          </a:lnRef>
          <a:fillRef idx="0">
            <a:scrgbClr r="0" g="0" b="0"/>
          </a:fillRef>
          <a:effectRef idx="0">
            <a:scrgbClr r="0" g="0" b="0"/>
          </a:effectRef>
          <a:fontRef idx="minor"/>
        </p:style>
      </p:sp>
      <p:sp>
        <p:nvSpPr>
          <p:cNvPr id="314" name="CustomShape 14"/>
          <p:cNvSpPr/>
          <p:nvPr/>
        </p:nvSpPr>
        <p:spPr>
          <a:xfrm>
            <a:off x="8730720" y="4696560"/>
            <a:ext cx="1369800" cy="2800080"/>
          </a:xfrm>
          <a:prstGeom prst="rect">
            <a:avLst/>
          </a:prstGeom>
          <a:noFill/>
          <a:ln w="18000">
            <a:solidFill>
              <a:srgbClr val="CCCCCC"/>
            </a:solidFill>
            <a:round/>
          </a:ln>
        </p:spPr>
        <p:style>
          <a:lnRef idx="0">
            <a:scrgbClr r="0" g="0" b="0"/>
          </a:lnRef>
          <a:fillRef idx="0">
            <a:scrgbClr r="0" g="0" b="0"/>
          </a:fillRef>
          <a:effectRef idx="0">
            <a:scrgbClr r="0" g="0" b="0"/>
          </a:effectRef>
          <a:fontRef idx="minor"/>
        </p:style>
      </p:sp>
      <p:sp>
        <p:nvSpPr>
          <p:cNvPr id="315" name="TextShape 15"/>
          <p:cNvSpPr txBox="1"/>
          <p:nvPr/>
        </p:nvSpPr>
        <p:spPr>
          <a:xfrm>
            <a:off x="7828200" y="2201040"/>
            <a:ext cx="1613160" cy="346320"/>
          </a:xfrm>
          <a:prstGeom prst="rect">
            <a:avLst/>
          </a:prstGeom>
          <a:noFill/>
          <a:ln>
            <a:noFill/>
          </a:ln>
        </p:spPr>
        <p:txBody>
          <a:bodyPr lIns="90000" tIns="45000" rIns="90000" bIns="45000"/>
          <a:lstStyle/>
          <a:p>
            <a:r>
              <a:rPr lang="fr-FR" sz="1800" b="0" strike="noStrike" spc="-1">
                <a:solidFill>
                  <a:srgbClr val="006600"/>
                </a:solidFill>
                <a:latin typeface="Arial"/>
              </a:rPr>
              <a:t>50% accuracy</a:t>
            </a:r>
            <a:endParaRPr lang="fr-FR" sz="1800" b="0" strike="noStrike" spc="-1">
              <a:latin typeface="Arial"/>
            </a:endParaRPr>
          </a:p>
        </p:txBody>
      </p:sp>
      <p:sp>
        <p:nvSpPr>
          <p:cNvPr id="316" name="Line 16"/>
          <p:cNvSpPr/>
          <p:nvPr/>
        </p:nvSpPr>
        <p:spPr>
          <a:xfrm flipH="1">
            <a:off x="7211520" y="2374560"/>
            <a:ext cx="636120" cy="9720"/>
          </a:xfrm>
          <a:prstGeom prst="line">
            <a:avLst/>
          </a:prstGeom>
          <a:ln>
            <a:solidFill>
              <a:srgbClr val="006600"/>
            </a:solidFill>
            <a:tailEnd type="triangle" w="med" len="med"/>
          </a:ln>
        </p:spPr>
        <p:style>
          <a:lnRef idx="0">
            <a:scrgbClr r="0" g="0" b="0"/>
          </a:lnRef>
          <a:fillRef idx="0">
            <a:scrgbClr r="0" g="0" b="0"/>
          </a:fillRef>
          <a:effectRef idx="0">
            <a:scrgbClr r="0" g="0" b="0"/>
          </a:effectRef>
          <a:fontRef idx="minor"/>
        </p:style>
      </p:sp>
      <p:pic>
        <p:nvPicPr>
          <p:cNvPr id="317" name="Image 316"/>
          <p:cNvPicPr/>
          <p:nvPr/>
        </p:nvPicPr>
        <p:blipFill>
          <a:blip r:embed="rId5"/>
          <a:stretch/>
        </p:blipFill>
        <p:spPr>
          <a:xfrm>
            <a:off x="4829400" y="6372360"/>
            <a:ext cx="2251800" cy="1187640"/>
          </a:xfrm>
          <a:prstGeom prst="rect">
            <a:avLst/>
          </a:prstGeom>
          <a:ln>
            <a:noFill/>
          </a:ln>
        </p:spPr>
      </p:pic>
      <p:sp>
        <p:nvSpPr>
          <p:cNvPr id="318" name="TextShape 17"/>
          <p:cNvSpPr txBox="1"/>
          <p:nvPr/>
        </p:nvSpPr>
        <p:spPr>
          <a:xfrm>
            <a:off x="0" y="7334280"/>
            <a:ext cx="2599200" cy="374040"/>
          </a:xfrm>
          <a:prstGeom prst="rect">
            <a:avLst/>
          </a:prstGeom>
          <a:noFill/>
          <a:ln>
            <a:noFill/>
          </a:ln>
        </p:spPr>
        <p:txBody>
          <a:bodyPr lIns="90000" tIns="45000" rIns="90000" bIns="45000"/>
          <a:lstStyle/>
          <a:p>
            <a:r>
              <a:rPr lang="fr-FR" sz="1000" b="0" strike="noStrike" spc="-1">
                <a:latin typeface="Arial"/>
              </a:rPr>
              <a:t>Gentzbittel </a:t>
            </a:r>
            <a:r>
              <a:rPr lang="fr-FR" sz="1000" b="0" i="1" strike="noStrike" spc="-1">
                <a:latin typeface="Arial"/>
              </a:rPr>
              <a:t>et al</a:t>
            </a:r>
            <a:r>
              <a:rPr lang="fr-FR" sz="1000" b="0" strike="noStrike" spc="-1">
                <a:latin typeface="Arial"/>
              </a:rPr>
              <a:t>., submitted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a:stretch>
            <a:fillRect/>
          </a:stretch>
        </p:blipFill>
        <p:spPr>
          <a:xfrm>
            <a:off x="-1" y="1361720"/>
            <a:ext cx="9022650" cy="5300546"/>
          </a:xfrm>
          <a:prstGeom prst="rect">
            <a:avLst/>
          </a:prstGeom>
        </p:spPr>
      </p:pic>
      <p:sp>
        <p:nvSpPr>
          <p:cNvPr id="2" name="Title 1"/>
          <p:cNvSpPr txBox="1">
            <a:spLocks noGrp="1"/>
          </p:cNvSpPr>
          <p:nvPr>
            <p:ph type="title" idx="4294967295"/>
          </p:nvPr>
        </p:nvSpPr>
        <p:spPr>
          <a:xfrm>
            <a:off x="0" y="944661"/>
            <a:ext cx="9243785" cy="1092068"/>
          </a:xfrm>
        </p:spPr>
        <p:txBody>
          <a:bodyPr/>
          <a:lstStyle/>
          <a:p>
            <a:pPr lvl="0"/>
            <a:r>
              <a:rPr lang="en-US" sz="2175" dirty="0"/>
              <a:t>WhoGem models can be significant predictors of quantitative functional traits in plants</a:t>
            </a:r>
          </a:p>
        </p:txBody>
      </p:sp>
      <p:sp>
        <p:nvSpPr>
          <p:cNvPr id="7" name="TextBox 6"/>
          <p:cNvSpPr txBox="1"/>
          <p:nvPr/>
        </p:nvSpPr>
        <p:spPr>
          <a:xfrm>
            <a:off x="6812640" y="3964740"/>
            <a:ext cx="3267985" cy="1720984"/>
          </a:xfrm>
          <a:prstGeom prst="rect">
            <a:avLst/>
          </a:prstGeom>
          <a:noFill/>
        </p:spPr>
        <p:txBody>
          <a:bodyPr wrap="square" rtlCol="0">
            <a:spAutoFit/>
          </a:bodyPr>
          <a:lstStyle/>
          <a:p>
            <a:pPr algn="just" defTabSz="378013"/>
            <a:r>
              <a:rPr lang="en-US" sz="1323" dirty="0">
                <a:solidFill>
                  <a:prstClr val="black"/>
                </a:solidFill>
                <a:latin typeface="Trebuchet MS" panose="020B0603020202020204"/>
              </a:rPr>
              <a:t>Comparisons of accuracy of prediction for several quantitative traits of adaptive relevance in </a:t>
            </a:r>
            <a:r>
              <a:rPr lang="en-US" sz="1323" i="1" dirty="0">
                <a:solidFill>
                  <a:prstClr val="black"/>
                </a:solidFill>
                <a:latin typeface="Trebuchet MS" panose="020B0603020202020204"/>
              </a:rPr>
              <a:t>M. truncatula </a:t>
            </a:r>
            <a:r>
              <a:rPr lang="en-US" sz="1323" dirty="0">
                <a:solidFill>
                  <a:prstClr val="black"/>
                </a:solidFill>
                <a:latin typeface="Trebuchet MS" panose="020B0603020202020204"/>
              </a:rPr>
              <a:t>using </a:t>
            </a:r>
            <a:r>
              <a:rPr lang="en-US" sz="1323" dirty="0">
                <a:solidFill>
                  <a:prstClr val="black"/>
                </a:solidFill>
                <a:latin typeface="Trebuchet MS" panose="020B0603020202020204"/>
              </a:rPr>
              <a:t>5 </a:t>
            </a:r>
            <a:r>
              <a:rPr lang="en-US" sz="1323" dirty="0">
                <a:solidFill>
                  <a:prstClr val="black"/>
                </a:solidFill>
                <a:latin typeface="Trebuchet MS" panose="020B0603020202020204"/>
              </a:rPr>
              <a:t>Genomic Selection algorithms and our </a:t>
            </a:r>
            <a:r>
              <a:rPr lang="en-US" sz="1323" dirty="0" err="1">
                <a:solidFill>
                  <a:prstClr val="black"/>
                </a:solidFill>
                <a:latin typeface="Trebuchet MS" panose="020B0603020202020204"/>
              </a:rPr>
              <a:t>WhoGEM</a:t>
            </a:r>
            <a:r>
              <a:rPr lang="en-US" sz="1323" dirty="0">
                <a:solidFill>
                  <a:prstClr val="black"/>
                </a:solidFill>
                <a:latin typeface="Trebuchet MS" panose="020B0603020202020204"/>
              </a:rPr>
              <a:t> method. </a:t>
            </a:r>
          </a:p>
          <a:p>
            <a:pPr algn="just" defTabSz="378013"/>
            <a:r>
              <a:rPr lang="en-US" sz="1323" dirty="0">
                <a:solidFill>
                  <a:prstClr val="black"/>
                </a:solidFill>
                <a:latin typeface="Trebuchet MS" panose="020B0603020202020204"/>
              </a:rPr>
              <a:t>Accuracy </a:t>
            </a:r>
            <a:r>
              <a:rPr lang="en-US" sz="1323" dirty="0">
                <a:solidFill>
                  <a:prstClr val="black"/>
                </a:solidFill>
                <a:latin typeface="Trebuchet MS" panose="020B0603020202020204"/>
              </a:rPr>
              <a:t>is computed using 50 runs of five-fold cross-validation for all methods</a:t>
            </a:r>
            <a:r>
              <a:rPr lang="en-US" sz="1323" dirty="0">
                <a:solidFill>
                  <a:prstClr val="black"/>
                </a:solidFill>
                <a:latin typeface="Trebuchet MS" panose="020B0603020202020204"/>
              </a:rPr>
              <a:t>.</a:t>
            </a:r>
            <a:endParaRPr lang="en-US" sz="1323" dirty="0">
              <a:solidFill>
                <a:prstClr val="black"/>
              </a:solidFill>
              <a:latin typeface="Trebuchet MS" panose="020B0603020202020204"/>
            </a:endParaRPr>
          </a:p>
        </p:txBody>
      </p:sp>
      <p:pic>
        <p:nvPicPr>
          <p:cNvPr id="8" name="Image 7"/>
          <p:cNvPicPr>
            <a:picLocks noChangeAspect="1"/>
          </p:cNvPicPr>
          <p:nvPr/>
        </p:nvPicPr>
        <p:blipFill>
          <a:blip r:embed="rId4"/>
          <a:stretch>
            <a:fillRect/>
          </a:stretch>
        </p:blipFill>
        <p:spPr>
          <a:xfrm>
            <a:off x="7056873" y="5877701"/>
            <a:ext cx="1822128" cy="656966"/>
          </a:xfrm>
          <a:prstGeom prst="rect">
            <a:avLst/>
          </a:prstGeom>
        </p:spPr>
      </p:pic>
      <p:sp>
        <p:nvSpPr>
          <p:cNvPr id="10" name="TextBox 12"/>
          <p:cNvSpPr txBox="1"/>
          <p:nvPr/>
        </p:nvSpPr>
        <p:spPr>
          <a:xfrm>
            <a:off x="0" y="6390068"/>
            <a:ext cx="2105681" cy="289200"/>
          </a:xfrm>
          <a:prstGeom prst="rect">
            <a:avLst/>
          </a:prstGeom>
          <a:noFill/>
          <a:ln>
            <a:noFill/>
          </a:ln>
        </p:spPr>
        <p:txBody>
          <a:bodyPr vert="horz" wrap="none" lIns="67507" tIns="33753" rIns="67507" bIns="33753" compatLnSpc="0"/>
          <a:lstStyle/>
          <a:p>
            <a:pPr marL="241674" indent="-241674" defTabSz="378013">
              <a:lnSpc>
                <a:spcPct val="90000"/>
              </a:lnSpc>
              <a:spcBef>
                <a:spcPts val="300"/>
              </a:spcBef>
              <a:tabLst>
                <a:tab pos="241674" algn="l"/>
                <a:tab pos="577316" algn="l"/>
                <a:tab pos="914309" algn="l"/>
                <a:tab pos="1251301" algn="l"/>
                <a:tab pos="1588294" algn="l"/>
                <a:tab pos="1925287" algn="l"/>
                <a:tab pos="2262280" algn="l"/>
                <a:tab pos="2599272" algn="l"/>
                <a:tab pos="2936265" algn="l"/>
                <a:tab pos="3273257" algn="l"/>
                <a:tab pos="3610251" algn="l"/>
                <a:tab pos="3947244" algn="l"/>
                <a:tab pos="4284237" algn="l"/>
                <a:tab pos="4620960" algn="l"/>
                <a:tab pos="4957952" algn="l"/>
                <a:tab pos="5294945" algn="l"/>
                <a:tab pos="5631937" algn="l"/>
                <a:tab pos="5968930" algn="l"/>
                <a:tab pos="6305923" algn="l"/>
                <a:tab pos="6642916" algn="l"/>
                <a:tab pos="6979909" algn="l"/>
                <a:tab pos="7076308" algn="l"/>
                <a:tab pos="7413301" algn="l"/>
                <a:tab pos="7750294" algn="l"/>
                <a:tab pos="8087286" algn="l"/>
              </a:tabLst>
            </a:pPr>
            <a:r>
              <a:rPr lang="en-GB" sz="1158" dirty="0">
                <a:solidFill>
                  <a:srgbClr val="333366"/>
                </a:solidFill>
                <a:latin typeface="Calibri" panose="020F0502020204030204" pitchFamily="34" charset="0"/>
                <a:ea typeface="Lucida Sans Unicode" pitchFamily="2"/>
                <a:cs typeface="Lucida Sans Unicode" pitchFamily="2"/>
              </a:rPr>
              <a:t>Gentzbittel et al., </a:t>
            </a:r>
            <a:r>
              <a:rPr lang="en-GB" sz="1158" dirty="0">
                <a:solidFill>
                  <a:srgbClr val="333366"/>
                </a:solidFill>
                <a:latin typeface="Calibri" panose="020F0502020204030204" pitchFamily="34" charset="0"/>
                <a:ea typeface="Lucida Sans Unicode" pitchFamily="2"/>
                <a:cs typeface="Lucida Sans Unicode" pitchFamily="2"/>
              </a:rPr>
              <a:t>Genome biol. , under revision</a:t>
            </a:r>
            <a:endParaRPr lang="en-GB" sz="1158" dirty="0">
              <a:solidFill>
                <a:srgbClr val="333366"/>
              </a:solidFill>
              <a:latin typeface="Calibri" panose="020F0502020204030204" pitchFamily="34" charset="0"/>
              <a:ea typeface="Lucida Sans Unicode" pitchFamily="2"/>
              <a:cs typeface="Lucida Sans Unicode" pitchFamily="2"/>
            </a:endParaRPr>
          </a:p>
        </p:txBody>
      </p:sp>
      <p:sp>
        <p:nvSpPr>
          <p:cNvPr id="4" name="Date Placeholder 3"/>
          <p:cNvSpPr>
            <a:spLocks noGrp="1"/>
          </p:cNvSpPr>
          <p:nvPr>
            <p:ph type="dt" sz="half" idx="10"/>
          </p:nvPr>
        </p:nvSpPr>
        <p:spPr/>
        <p:txBody>
          <a:bodyPr/>
          <a:lstStyle/>
          <a:p>
            <a:pPr defTabSz="378013"/>
            <a:fld id="{D2808871-3506-43D5-9DA3-742466979939}" type="datetime1">
              <a:rPr lang="ru-RU">
                <a:solidFill>
                  <a:prstClr val="black">
                    <a:tint val="75000"/>
                  </a:prstClr>
                </a:solidFill>
                <a:latin typeface="Trebuchet MS" panose="020B0603020202020204"/>
              </a:rPr>
              <a:pPr defTabSz="378013"/>
              <a:t>20.01.2023</a:t>
            </a:fld>
            <a:endParaRPr lang="en-US">
              <a:solidFill>
                <a:prstClr val="black">
                  <a:tint val="75000"/>
                </a:prstClr>
              </a:solidFill>
              <a:latin typeface="Trebuchet MS" panose="020B0603020202020204"/>
            </a:endParaRPr>
          </a:p>
        </p:txBody>
      </p:sp>
      <p:sp>
        <p:nvSpPr>
          <p:cNvPr id="5" name="Footer Placeholder 4"/>
          <p:cNvSpPr>
            <a:spLocks noGrp="1"/>
          </p:cNvSpPr>
          <p:nvPr>
            <p:ph type="ftr" sz="quarter" idx="11"/>
          </p:nvPr>
        </p:nvSpPr>
        <p:spPr/>
        <p:txBody>
          <a:bodyPr/>
          <a:lstStyle/>
          <a:p>
            <a:pPr defTabSz="378013"/>
            <a:r>
              <a:rPr lang="en-US">
                <a:solidFill>
                  <a:prstClr val="black">
                    <a:tint val="75000"/>
                  </a:prstClr>
                </a:solidFill>
                <a:latin typeface="Trebuchet MS" panose="020B0603020202020204"/>
              </a:rPr>
              <a:t>BGRS 2018</a:t>
            </a:r>
            <a:endParaRPr lang="en-US">
              <a:solidFill>
                <a:prstClr val="black">
                  <a:tint val="75000"/>
                </a:prstClr>
              </a:solidFill>
              <a:latin typeface="Trebuchet MS" panose="020B0603020202020204"/>
            </a:endParaRPr>
          </a:p>
        </p:txBody>
      </p:sp>
      <p:sp>
        <p:nvSpPr>
          <p:cNvPr id="6" name="Slide Number Placeholder 5"/>
          <p:cNvSpPr>
            <a:spLocks noGrp="1"/>
          </p:cNvSpPr>
          <p:nvPr>
            <p:ph type="sldNum" sz="quarter" idx="12"/>
          </p:nvPr>
        </p:nvSpPr>
        <p:spPr/>
        <p:txBody>
          <a:bodyPr/>
          <a:lstStyle/>
          <a:p>
            <a:pPr defTabSz="378013"/>
            <a:fld id="{B76FCC09-05EA-40F4-86C1-3C85E3546861}" type="slidenum">
              <a:rPr lang="en-US">
                <a:solidFill>
                  <a:srgbClr val="90C226"/>
                </a:solidFill>
                <a:latin typeface="Trebuchet MS" panose="020B0603020202020204"/>
              </a:rPr>
              <a:pPr defTabSz="378013"/>
              <a:t>23</a:t>
            </a:fld>
            <a:endParaRPr lang="en-US">
              <a:solidFill>
                <a:srgbClr val="90C226"/>
              </a:solidFill>
              <a:latin typeface="Trebuchet MS" panose="020B0603020202020204"/>
            </a:endParaRPr>
          </a:p>
        </p:txBody>
      </p:sp>
      <p:sp>
        <p:nvSpPr>
          <p:cNvPr id="9" name="ZoneTexte 8"/>
          <p:cNvSpPr txBox="1"/>
          <p:nvPr/>
        </p:nvSpPr>
        <p:spPr>
          <a:xfrm>
            <a:off x="362272" y="1600511"/>
            <a:ext cx="1882247" cy="270523"/>
          </a:xfrm>
          <a:prstGeom prst="rect">
            <a:avLst/>
          </a:prstGeom>
          <a:solidFill>
            <a:schemeClr val="bg1"/>
          </a:solidFill>
        </p:spPr>
        <p:txBody>
          <a:bodyPr wrap="none" rtlCol="0">
            <a:spAutoFit/>
          </a:bodyPr>
          <a:lstStyle/>
          <a:p>
            <a:pPr defTabSz="378013"/>
            <a:r>
              <a:rPr lang="fr-FR" sz="1158" i="1" dirty="0" err="1">
                <a:solidFill>
                  <a:prstClr val="black"/>
                </a:solidFill>
                <a:latin typeface="Trebuchet MS" panose="020B0603020202020204"/>
              </a:rPr>
              <a:t>Verticillium</a:t>
            </a:r>
            <a:r>
              <a:rPr lang="fr-FR" sz="1158" i="1" dirty="0">
                <a:solidFill>
                  <a:prstClr val="black"/>
                </a:solidFill>
                <a:latin typeface="Trebuchet MS" panose="020B0603020202020204"/>
              </a:rPr>
              <a:t> </a:t>
            </a:r>
            <a:r>
              <a:rPr lang="fr-FR" sz="1158" i="1" dirty="0" err="1">
                <a:solidFill>
                  <a:prstClr val="black"/>
                </a:solidFill>
                <a:latin typeface="Trebuchet MS" panose="020B0603020202020204"/>
              </a:rPr>
              <a:t>alfalfae</a:t>
            </a:r>
            <a:r>
              <a:rPr lang="fr-FR" sz="1158" i="1" dirty="0">
                <a:solidFill>
                  <a:prstClr val="black"/>
                </a:solidFill>
                <a:latin typeface="Trebuchet MS" panose="020B0603020202020204"/>
              </a:rPr>
              <a:t> </a:t>
            </a:r>
            <a:r>
              <a:rPr lang="fr-FR" sz="1158" dirty="0">
                <a:solidFill>
                  <a:prstClr val="black"/>
                </a:solidFill>
                <a:latin typeface="Trebuchet MS" panose="020B0603020202020204"/>
              </a:rPr>
              <a:t>QDR</a:t>
            </a:r>
            <a:endParaRPr lang="fr-FR" sz="1158" dirty="0">
              <a:solidFill>
                <a:prstClr val="black"/>
              </a:solidFill>
              <a:latin typeface="Trebuchet MS" panose="020B0603020202020204"/>
            </a:endParaRPr>
          </a:p>
        </p:txBody>
      </p:sp>
      <p:sp>
        <p:nvSpPr>
          <p:cNvPr id="11" name="ZoneTexte 10"/>
          <p:cNvSpPr txBox="1"/>
          <p:nvPr/>
        </p:nvSpPr>
        <p:spPr>
          <a:xfrm>
            <a:off x="3017957" y="1600510"/>
            <a:ext cx="997389" cy="270523"/>
          </a:xfrm>
          <a:prstGeom prst="rect">
            <a:avLst/>
          </a:prstGeom>
          <a:solidFill>
            <a:schemeClr val="bg1"/>
          </a:solidFill>
        </p:spPr>
        <p:txBody>
          <a:bodyPr wrap="none" rtlCol="0">
            <a:spAutoFit/>
          </a:bodyPr>
          <a:lstStyle/>
          <a:p>
            <a:pPr defTabSz="378013"/>
            <a:r>
              <a:rPr lang="fr-FR" sz="1158" dirty="0">
                <a:solidFill>
                  <a:prstClr val="black"/>
                </a:solidFill>
                <a:latin typeface="Trebuchet MS" panose="020B0603020202020204"/>
              </a:rPr>
              <a:t>Plant </a:t>
            </a:r>
            <a:r>
              <a:rPr lang="fr-FR" sz="1158" dirty="0" err="1">
                <a:solidFill>
                  <a:prstClr val="black"/>
                </a:solidFill>
                <a:latin typeface="Trebuchet MS" panose="020B0603020202020204"/>
              </a:rPr>
              <a:t>height</a:t>
            </a:r>
            <a:endParaRPr lang="fr-FR" sz="1158" dirty="0">
              <a:solidFill>
                <a:prstClr val="black"/>
              </a:solidFill>
              <a:latin typeface="Trebuchet MS" panose="020B0603020202020204"/>
            </a:endParaRPr>
          </a:p>
        </p:txBody>
      </p:sp>
      <p:sp>
        <p:nvSpPr>
          <p:cNvPr id="12" name="ZoneTexte 11"/>
          <p:cNvSpPr txBox="1"/>
          <p:nvPr/>
        </p:nvSpPr>
        <p:spPr>
          <a:xfrm>
            <a:off x="5110839" y="1600509"/>
            <a:ext cx="1348446" cy="270523"/>
          </a:xfrm>
          <a:prstGeom prst="rect">
            <a:avLst/>
          </a:prstGeom>
          <a:solidFill>
            <a:schemeClr val="bg1"/>
          </a:solidFill>
        </p:spPr>
        <p:txBody>
          <a:bodyPr wrap="none" rtlCol="0">
            <a:spAutoFit/>
          </a:bodyPr>
          <a:lstStyle/>
          <a:p>
            <a:pPr defTabSz="378013"/>
            <a:r>
              <a:rPr lang="fr-FR" sz="1158" dirty="0" err="1">
                <a:solidFill>
                  <a:prstClr val="black"/>
                </a:solidFill>
                <a:latin typeface="Trebuchet MS" panose="020B0603020202020204"/>
              </a:rPr>
              <a:t>Number</a:t>
            </a:r>
            <a:r>
              <a:rPr lang="fr-FR" sz="1158" dirty="0">
                <a:solidFill>
                  <a:prstClr val="black"/>
                </a:solidFill>
                <a:latin typeface="Trebuchet MS" panose="020B0603020202020204"/>
              </a:rPr>
              <a:t> of </a:t>
            </a:r>
            <a:r>
              <a:rPr lang="fr-FR" sz="1158" dirty="0" err="1">
                <a:solidFill>
                  <a:prstClr val="black"/>
                </a:solidFill>
                <a:latin typeface="Trebuchet MS" panose="020B0603020202020204"/>
              </a:rPr>
              <a:t>leaves</a:t>
            </a:r>
            <a:endParaRPr lang="fr-FR" sz="1158" dirty="0">
              <a:solidFill>
                <a:prstClr val="black"/>
              </a:solidFill>
              <a:latin typeface="Trebuchet MS" panose="020B0603020202020204"/>
            </a:endParaRPr>
          </a:p>
        </p:txBody>
      </p:sp>
      <p:sp>
        <p:nvSpPr>
          <p:cNvPr id="13" name="ZoneTexte 12"/>
          <p:cNvSpPr txBox="1"/>
          <p:nvPr/>
        </p:nvSpPr>
        <p:spPr>
          <a:xfrm>
            <a:off x="7213326" y="1618444"/>
            <a:ext cx="1822935" cy="270523"/>
          </a:xfrm>
          <a:prstGeom prst="rect">
            <a:avLst/>
          </a:prstGeom>
          <a:solidFill>
            <a:schemeClr val="bg1"/>
          </a:solidFill>
        </p:spPr>
        <p:txBody>
          <a:bodyPr wrap="none" rtlCol="0">
            <a:spAutoFit/>
          </a:bodyPr>
          <a:lstStyle/>
          <a:p>
            <a:pPr defTabSz="378013"/>
            <a:r>
              <a:rPr lang="fr-FR" sz="1158" dirty="0">
                <a:solidFill>
                  <a:prstClr val="black"/>
                </a:solidFill>
                <a:latin typeface="Trebuchet MS" panose="020B0603020202020204"/>
              </a:rPr>
              <a:t>Total </a:t>
            </a:r>
            <a:r>
              <a:rPr lang="fr-FR" sz="1158" dirty="0" err="1">
                <a:solidFill>
                  <a:prstClr val="black"/>
                </a:solidFill>
                <a:latin typeface="Trebuchet MS" panose="020B0603020202020204"/>
              </a:rPr>
              <a:t>n</a:t>
            </a:r>
            <a:r>
              <a:rPr lang="fr-FR" sz="1158" dirty="0" err="1">
                <a:solidFill>
                  <a:prstClr val="black"/>
                </a:solidFill>
                <a:latin typeface="Trebuchet MS" panose="020B0603020202020204"/>
              </a:rPr>
              <a:t>umber</a:t>
            </a:r>
            <a:r>
              <a:rPr lang="fr-FR" sz="1158" dirty="0">
                <a:solidFill>
                  <a:prstClr val="black"/>
                </a:solidFill>
                <a:latin typeface="Trebuchet MS" panose="020B0603020202020204"/>
              </a:rPr>
              <a:t> of nodules</a:t>
            </a:r>
            <a:endParaRPr lang="fr-FR" sz="1158" dirty="0">
              <a:solidFill>
                <a:prstClr val="black"/>
              </a:solidFill>
              <a:latin typeface="Trebuchet MS" panose="020B0603020202020204"/>
            </a:endParaRPr>
          </a:p>
        </p:txBody>
      </p:sp>
      <p:sp>
        <p:nvSpPr>
          <p:cNvPr id="14" name="ZoneTexte 13"/>
          <p:cNvSpPr txBox="1"/>
          <p:nvPr/>
        </p:nvSpPr>
        <p:spPr>
          <a:xfrm>
            <a:off x="435805" y="4296110"/>
            <a:ext cx="1763624" cy="270523"/>
          </a:xfrm>
          <a:prstGeom prst="rect">
            <a:avLst/>
          </a:prstGeom>
          <a:solidFill>
            <a:schemeClr val="bg1"/>
          </a:solidFill>
        </p:spPr>
        <p:txBody>
          <a:bodyPr wrap="none" rtlCol="0">
            <a:spAutoFit/>
          </a:bodyPr>
          <a:lstStyle/>
          <a:p>
            <a:pPr defTabSz="378013"/>
            <a:r>
              <a:rPr lang="fr-FR" sz="1158" dirty="0">
                <a:solidFill>
                  <a:prstClr val="black"/>
                </a:solidFill>
                <a:latin typeface="Trebuchet MS" panose="020B0603020202020204"/>
              </a:rPr>
              <a:t># of nodules </a:t>
            </a:r>
            <a:r>
              <a:rPr lang="fr-FR" sz="1158" dirty="0" err="1">
                <a:solidFill>
                  <a:prstClr val="black"/>
                </a:solidFill>
                <a:latin typeface="Trebuchet MS" panose="020B0603020202020204"/>
              </a:rPr>
              <a:t>below</a:t>
            </a:r>
            <a:r>
              <a:rPr lang="fr-FR" sz="1158" dirty="0">
                <a:solidFill>
                  <a:prstClr val="black"/>
                </a:solidFill>
                <a:latin typeface="Trebuchet MS" panose="020B0603020202020204"/>
              </a:rPr>
              <a:t> 5cm</a:t>
            </a:r>
            <a:endParaRPr lang="fr-FR" sz="1158" dirty="0">
              <a:solidFill>
                <a:prstClr val="black"/>
              </a:solidFill>
              <a:latin typeface="Trebuchet MS" panose="020B0603020202020204"/>
            </a:endParaRPr>
          </a:p>
        </p:txBody>
      </p:sp>
      <p:sp>
        <p:nvSpPr>
          <p:cNvPr id="15" name="ZoneTexte 14"/>
          <p:cNvSpPr txBox="1"/>
          <p:nvPr/>
        </p:nvSpPr>
        <p:spPr>
          <a:xfrm>
            <a:off x="2642867" y="4301706"/>
            <a:ext cx="1760418" cy="270523"/>
          </a:xfrm>
          <a:prstGeom prst="rect">
            <a:avLst/>
          </a:prstGeom>
          <a:solidFill>
            <a:schemeClr val="bg1"/>
          </a:solidFill>
        </p:spPr>
        <p:txBody>
          <a:bodyPr wrap="none" rtlCol="0">
            <a:spAutoFit/>
          </a:bodyPr>
          <a:lstStyle/>
          <a:p>
            <a:pPr defTabSz="378013"/>
            <a:r>
              <a:rPr lang="fr-FR" sz="1158" dirty="0">
                <a:solidFill>
                  <a:prstClr val="black"/>
                </a:solidFill>
                <a:latin typeface="Trebuchet MS" panose="020B0603020202020204"/>
              </a:rPr>
              <a:t># of nodules </a:t>
            </a:r>
            <a:r>
              <a:rPr lang="fr-FR" sz="1158" dirty="0" err="1">
                <a:solidFill>
                  <a:prstClr val="black"/>
                </a:solidFill>
                <a:latin typeface="Trebuchet MS" panose="020B0603020202020204"/>
              </a:rPr>
              <a:t>above</a:t>
            </a:r>
            <a:r>
              <a:rPr lang="fr-FR" sz="1158" dirty="0">
                <a:solidFill>
                  <a:prstClr val="black"/>
                </a:solidFill>
                <a:latin typeface="Trebuchet MS" panose="020B0603020202020204"/>
              </a:rPr>
              <a:t> 5cm</a:t>
            </a:r>
            <a:endParaRPr lang="fr-FR" sz="1158" dirty="0">
              <a:solidFill>
                <a:prstClr val="black"/>
              </a:solidFill>
              <a:latin typeface="Trebuchet MS" panose="020B0603020202020204"/>
            </a:endParaRPr>
          </a:p>
        </p:txBody>
      </p:sp>
      <p:sp>
        <p:nvSpPr>
          <p:cNvPr id="16" name="ZoneTexte 15"/>
          <p:cNvSpPr txBox="1"/>
          <p:nvPr/>
        </p:nvSpPr>
        <p:spPr>
          <a:xfrm>
            <a:off x="4755354" y="4301706"/>
            <a:ext cx="2100255" cy="270523"/>
          </a:xfrm>
          <a:prstGeom prst="rect">
            <a:avLst/>
          </a:prstGeom>
          <a:solidFill>
            <a:schemeClr val="bg1"/>
          </a:solidFill>
        </p:spPr>
        <p:txBody>
          <a:bodyPr wrap="none" rtlCol="0">
            <a:spAutoFit/>
          </a:bodyPr>
          <a:lstStyle/>
          <a:p>
            <a:pPr defTabSz="378013"/>
            <a:r>
              <a:rPr lang="fr-FR" sz="1158" i="1" dirty="0" err="1">
                <a:solidFill>
                  <a:prstClr val="black"/>
                </a:solidFill>
                <a:latin typeface="Trebuchet MS" panose="020B0603020202020204"/>
              </a:rPr>
              <a:t>Aphanomyces</a:t>
            </a:r>
            <a:r>
              <a:rPr lang="fr-FR" sz="1158" i="1" dirty="0">
                <a:solidFill>
                  <a:prstClr val="black"/>
                </a:solidFill>
                <a:latin typeface="Trebuchet MS" panose="020B0603020202020204"/>
              </a:rPr>
              <a:t> </a:t>
            </a:r>
            <a:r>
              <a:rPr lang="fr-FR" sz="1158" i="1" dirty="0" err="1">
                <a:solidFill>
                  <a:prstClr val="black"/>
                </a:solidFill>
                <a:latin typeface="Trebuchet MS" panose="020B0603020202020204"/>
              </a:rPr>
              <a:t>euteiches</a:t>
            </a:r>
            <a:r>
              <a:rPr lang="fr-FR" sz="1158" i="1" dirty="0">
                <a:solidFill>
                  <a:prstClr val="black"/>
                </a:solidFill>
                <a:latin typeface="Trebuchet MS" panose="020B0603020202020204"/>
              </a:rPr>
              <a:t> </a:t>
            </a:r>
            <a:r>
              <a:rPr lang="fr-FR" sz="1158" dirty="0">
                <a:solidFill>
                  <a:prstClr val="black"/>
                </a:solidFill>
                <a:latin typeface="Trebuchet MS" panose="020B0603020202020204"/>
              </a:rPr>
              <a:t>QDR</a:t>
            </a:r>
            <a:endParaRPr lang="fr-FR" sz="1158" dirty="0">
              <a:solidFill>
                <a:prstClr val="black"/>
              </a:solidFill>
              <a:latin typeface="Trebuchet MS" panose="020B0603020202020204"/>
            </a:endParaRPr>
          </a:p>
        </p:txBody>
      </p:sp>
    </p:spTree>
    <p:extLst>
      <p:ext uri="{BB962C8B-B14F-4D97-AF65-F5344CB8AC3E}">
        <p14:creationId xmlns:p14="http://schemas.microsoft.com/office/powerpoint/2010/main" val="175975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504000" y="301320"/>
            <a:ext cx="9071640" cy="1262160"/>
          </a:xfrm>
          <a:prstGeom prst="rect">
            <a:avLst/>
          </a:prstGeom>
          <a:noFill/>
          <a:ln>
            <a:noFill/>
          </a:ln>
        </p:spPr>
        <p:txBody>
          <a:bodyPr lIns="0" tIns="0" rIns="0" bIns="0" anchor="ctr"/>
          <a:lstStyle/>
          <a:p>
            <a:pPr algn="ctr"/>
            <a:r>
              <a:rPr lang="fr-FR" sz="4400" b="0" strike="noStrike" spc="-1">
                <a:solidFill>
                  <a:srgbClr val="000080"/>
                </a:solidFill>
                <a:latin typeface="Arial"/>
              </a:rPr>
              <a:t>Principle of genetic evaluation</a:t>
            </a:r>
            <a:endParaRPr lang="fr-FR" sz="4400" b="0" strike="noStrike" spc="-1">
              <a:latin typeface="Arial"/>
            </a:endParaRPr>
          </a:p>
        </p:txBody>
      </p:sp>
      <p:pic>
        <p:nvPicPr>
          <p:cNvPr id="320" name="Image 319"/>
          <p:cNvPicPr/>
          <p:nvPr/>
        </p:nvPicPr>
        <p:blipFill>
          <a:blip r:embed="rId2"/>
          <a:stretch/>
        </p:blipFill>
        <p:spPr>
          <a:xfrm>
            <a:off x="0" y="2251080"/>
            <a:ext cx="10079640" cy="372492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1" name="Image 320"/>
          <p:cNvPicPr/>
          <p:nvPr/>
        </p:nvPicPr>
        <p:blipFill>
          <a:blip r:embed="rId2"/>
          <a:stretch/>
        </p:blipFill>
        <p:spPr>
          <a:xfrm>
            <a:off x="897840" y="757080"/>
            <a:ext cx="8496000" cy="6126120"/>
          </a:xfrm>
          <a:prstGeom prst="rect">
            <a:avLst/>
          </a:prstGeom>
          <a:ln>
            <a:noFill/>
          </a:ln>
        </p:spPr>
      </p:pic>
      <p:sp>
        <p:nvSpPr>
          <p:cNvPr id="322" name="TextShape 1"/>
          <p:cNvSpPr txBox="1"/>
          <p:nvPr/>
        </p:nvSpPr>
        <p:spPr>
          <a:xfrm>
            <a:off x="4752000" y="6525720"/>
            <a:ext cx="4680000" cy="602280"/>
          </a:xfrm>
          <a:prstGeom prst="rect">
            <a:avLst/>
          </a:prstGeom>
          <a:noFill/>
          <a:ln>
            <a:solidFill>
              <a:srgbClr val="000000"/>
            </a:solidFill>
          </a:ln>
        </p:spPr>
        <p:txBody>
          <a:bodyPr lIns="90000" tIns="45000" rIns="90000" bIns="45000"/>
          <a:lstStyle/>
          <a:p>
            <a:r>
              <a:rPr lang="fr-FR" sz="1800" b="1" strike="noStrike" spc="-1">
                <a:solidFill>
                  <a:srgbClr val="800080"/>
                </a:solidFill>
                <a:latin typeface="Arial"/>
              </a:rPr>
              <a:t>Genotype</a:t>
            </a:r>
            <a:r>
              <a:rPr lang="fr-FR" sz="1800" b="0" strike="noStrike" spc="-1">
                <a:latin typeface="Arial"/>
              </a:rPr>
              <a:t> information may be </a:t>
            </a:r>
            <a:r>
              <a:rPr lang="fr-FR" sz="1800" b="1" strike="noStrike" spc="-1">
                <a:latin typeface="Arial"/>
              </a:rPr>
              <a:t>pedigree</a:t>
            </a:r>
            <a:r>
              <a:rPr lang="fr-FR" sz="1800" b="0" strike="noStrike" spc="-1">
                <a:latin typeface="Arial"/>
              </a:rPr>
              <a:t>, </a:t>
            </a:r>
            <a:r>
              <a:rPr lang="fr-FR" sz="1800" b="1" strike="noStrike" spc="-1">
                <a:latin typeface="Arial"/>
              </a:rPr>
              <a:t>kinship </a:t>
            </a:r>
            <a:r>
              <a:rPr lang="fr-FR" sz="1800" b="0" strike="noStrike" spc="-1">
                <a:latin typeface="Arial"/>
              </a:rPr>
              <a:t>computed from marker genotyping</a:t>
            </a:r>
          </a:p>
        </p:txBody>
      </p:sp>
      <p:sp>
        <p:nvSpPr>
          <p:cNvPr id="323" name="TextShape 2"/>
          <p:cNvSpPr txBox="1"/>
          <p:nvPr/>
        </p:nvSpPr>
        <p:spPr>
          <a:xfrm>
            <a:off x="2520000" y="3600000"/>
            <a:ext cx="1512000" cy="373680"/>
          </a:xfrm>
          <a:prstGeom prst="rect">
            <a:avLst/>
          </a:prstGeom>
          <a:noFill/>
          <a:ln>
            <a:noFill/>
          </a:ln>
        </p:spPr>
        <p:txBody>
          <a:bodyPr lIns="90000" tIns="45000" rIns="90000" bIns="45000"/>
          <a:lstStyle/>
          <a:p>
            <a:pPr algn="ctr"/>
            <a:r>
              <a:rPr lang="fr-FR" sz="2000" b="1" strike="noStrike" spc="-1">
                <a:latin typeface="Arial"/>
              </a:rPr>
              <a:t>Training</a:t>
            </a:r>
            <a:endParaRPr lang="fr-FR" sz="2000" b="0" strike="noStrike" spc="-1">
              <a:latin typeface="Arial"/>
            </a:endParaRPr>
          </a:p>
        </p:txBody>
      </p:sp>
      <p:sp>
        <p:nvSpPr>
          <p:cNvPr id="324" name="TextShape 3"/>
          <p:cNvSpPr txBox="1"/>
          <p:nvPr/>
        </p:nvSpPr>
        <p:spPr>
          <a:xfrm>
            <a:off x="2376000" y="5688000"/>
            <a:ext cx="1512000" cy="346320"/>
          </a:xfrm>
          <a:prstGeom prst="rect">
            <a:avLst/>
          </a:prstGeom>
          <a:noFill/>
          <a:ln>
            <a:noFill/>
          </a:ln>
        </p:spPr>
        <p:txBody>
          <a:bodyPr lIns="90000" tIns="45000" rIns="90000" bIns="45000"/>
          <a:lstStyle/>
          <a:p>
            <a:pPr algn="ctr"/>
            <a:r>
              <a:rPr lang="fr-FR" sz="1800" b="1" strike="noStrike" spc="-1">
                <a:latin typeface="Arial"/>
              </a:rPr>
              <a:t>(=Training)</a:t>
            </a:r>
            <a:endParaRPr lang="fr-FR" sz="1800" b="0" strike="noStrike" spc="-1">
              <a:latin typeface="Arial"/>
            </a:endParaRPr>
          </a:p>
        </p:txBody>
      </p:sp>
      <p:sp>
        <p:nvSpPr>
          <p:cNvPr id="325" name="TextShape 4"/>
          <p:cNvSpPr txBox="1"/>
          <p:nvPr/>
        </p:nvSpPr>
        <p:spPr>
          <a:xfrm>
            <a:off x="6336000" y="1944000"/>
            <a:ext cx="2736000" cy="657000"/>
          </a:xfrm>
          <a:prstGeom prst="rect">
            <a:avLst/>
          </a:prstGeom>
          <a:noFill/>
          <a:ln>
            <a:noFill/>
          </a:ln>
        </p:spPr>
        <p:txBody>
          <a:bodyPr lIns="90000" tIns="45000" rIns="90000" bIns="45000"/>
          <a:lstStyle/>
          <a:p>
            <a:pPr algn="ctr"/>
            <a:r>
              <a:rPr lang="fr-FR" sz="2000" b="1" strike="noStrike" spc="-1">
                <a:latin typeface="Arial"/>
              </a:rPr>
              <a:t>Test Population</a:t>
            </a:r>
            <a:endParaRPr lang="fr-FR" sz="20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 name="Image 295"/>
          <p:cNvPicPr/>
          <p:nvPr/>
        </p:nvPicPr>
        <p:blipFill>
          <a:blip r:embed="rId2"/>
          <a:stretch/>
        </p:blipFill>
        <p:spPr>
          <a:xfrm>
            <a:off x="2103120" y="68760"/>
            <a:ext cx="6490800" cy="7559640"/>
          </a:xfrm>
          <a:prstGeom prst="rect">
            <a:avLst/>
          </a:prstGeom>
          <a:ln>
            <a:noFill/>
          </a:ln>
        </p:spPr>
      </p:pic>
      <p:sp>
        <p:nvSpPr>
          <p:cNvPr id="297" name="TextShape 1"/>
          <p:cNvSpPr txBox="1"/>
          <p:nvPr/>
        </p:nvSpPr>
        <p:spPr>
          <a:xfrm>
            <a:off x="457200" y="7680960"/>
            <a:ext cx="8412480" cy="602280"/>
          </a:xfrm>
          <a:prstGeom prst="rect">
            <a:avLst/>
          </a:prstGeom>
          <a:noFill/>
          <a:ln>
            <a:noFill/>
          </a:ln>
        </p:spPr>
        <p:txBody>
          <a:bodyPr lIns="90000" tIns="45000" rIns="90000" bIns="45000"/>
          <a:lstStyle/>
          <a:p>
            <a:r>
              <a:rPr lang="fr-FR" sz="1800" b="0" strike="noStrike" spc="-1">
                <a:latin typeface="Arial"/>
              </a:rPr>
              <a:t>Bien plus modestement : nos propositions pour l’initiation d’une GS chez le soja, en utilisant des données historiques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1597" y="0"/>
            <a:ext cx="10079028" cy="7338742"/>
          </a:xfrm>
          <a:prstGeom prst="rect">
            <a:avLst/>
          </a:prstGeom>
        </p:spPr>
      </p:pic>
    </p:spTree>
    <p:extLst>
      <p:ext uri="{BB962C8B-B14F-4D97-AF65-F5344CB8AC3E}">
        <p14:creationId xmlns:p14="http://schemas.microsoft.com/office/powerpoint/2010/main" val="3708408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504360" y="-110160"/>
            <a:ext cx="9071640" cy="1262160"/>
          </a:xfrm>
          <a:prstGeom prst="rect">
            <a:avLst/>
          </a:prstGeom>
          <a:noFill/>
          <a:ln>
            <a:noFill/>
          </a:ln>
        </p:spPr>
        <p:txBody>
          <a:bodyPr lIns="0" tIns="0" rIns="0" bIns="0" anchor="ctr"/>
          <a:lstStyle/>
          <a:p>
            <a:pPr algn="ctr"/>
            <a:r>
              <a:rPr lang="fr-FR" sz="4400" b="0" strike="noStrike" spc="-1">
                <a:solidFill>
                  <a:srgbClr val="000080"/>
                </a:solidFill>
                <a:latin typeface="Arial"/>
              </a:rPr>
              <a:t>Why Genomic Selection ?</a:t>
            </a:r>
            <a:endParaRPr lang="fr-FR" sz="4400" b="0" strike="noStrike" spc="-1">
              <a:latin typeface="Arial"/>
            </a:endParaRPr>
          </a:p>
        </p:txBody>
      </p:sp>
      <p:sp>
        <p:nvSpPr>
          <p:cNvPr id="138" name="TextShape 2"/>
          <p:cNvSpPr txBox="1"/>
          <p:nvPr/>
        </p:nvSpPr>
        <p:spPr>
          <a:xfrm>
            <a:off x="0" y="1054440"/>
            <a:ext cx="10080000" cy="6444720"/>
          </a:xfrm>
          <a:prstGeom prst="rect">
            <a:avLst/>
          </a:prstGeom>
          <a:noFill/>
          <a:ln>
            <a:noFill/>
          </a:ln>
        </p:spPr>
        <p:txBody>
          <a:bodyPr lIns="90000" tIns="45000" rIns="90000" bIns="45000"/>
          <a:lstStyle/>
          <a:p>
            <a:pPr algn="just">
              <a:lnSpc>
                <a:spcPct val="100000"/>
              </a:lnSpc>
              <a:spcBef>
                <a:spcPts val="1134"/>
              </a:spcBef>
              <a:spcAft>
                <a:spcPts val="1134"/>
              </a:spcAft>
            </a:pPr>
            <a:r>
              <a:rPr lang="fr-FR" b="0" strike="noStrike" spc="-1" dirty="0">
                <a:latin typeface="Arial"/>
                <a:ea typeface="Droid Sans Fallback"/>
              </a:rPr>
              <a:t>1. </a:t>
            </a:r>
            <a:r>
              <a:rPr lang="fr-FR" b="0" strike="noStrike" spc="-1" dirty="0" err="1">
                <a:latin typeface="Arial"/>
                <a:ea typeface="Droid Sans Fallback"/>
              </a:rPr>
              <a:t>Cost</a:t>
            </a:r>
            <a:r>
              <a:rPr lang="fr-FR" b="0" strike="noStrike" spc="-1" dirty="0">
                <a:latin typeface="Arial"/>
                <a:ea typeface="Droid Sans Fallback"/>
              </a:rPr>
              <a:t> of high-</a:t>
            </a:r>
            <a:r>
              <a:rPr lang="fr-FR" b="0" strike="noStrike" spc="-1" dirty="0" err="1">
                <a:latin typeface="Arial"/>
                <a:ea typeface="Droid Sans Fallback"/>
              </a:rPr>
              <a:t>trouhgput</a:t>
            </a:r>
            <a:r>
              <a:rPr lang="fr-FR" b="0" strike="noStrike" spc="-1" dirty="0">
                <a:latin typeface="Arial"/>
                <a:ea typeface="Droid Sans Fallback"/>
              </a:rPr>
              <a:t> </a:t>
            </a:r>
            <a:r>
              <a:rPr lang="fr-FR" b="0" strike="noStrike" spc="-1" dirty="0" err="1">
                <a:latin typeface="Arial"/>
                <a:ea typeface="Droid Sans Fallback"/>
              </a:rPr>
              <a:t>genotyping</a:t>
            </a:r>
            <a:r>
              <a:rPr lang="fr-FR" b="0" strike="noStrike" spc="-1" dirty="0">
                <a:latin typeface="Arial"/>
                <a:ea typeface="Droid Sans Fallback"/>
              </a:rPr>
              <a:t> </a:t>
            </a:r>
            <a:r>
              <a:rPr lang="fr-FR" b="0" strike="noStrike" spc="-1" dirty="0" err="1">
                <a:latin typeface="Arial"/>
                <a:ea typeface="Droid Sans Fallback"/>
              </a:rPr>
              <a:t>is</a:t>
            </a:r>
            <a:r>
              <a:rPr lang="fr-FR" b="0" strike="noStrike" spc="-1" dirty="0">
                <a:latin typeface="Arial"/>
                <a:ea typeface="Droid Sans Fallback"/>
              </a:rPr>
              <a:t> </a:t>
            </a:r>
            <a:r>
              <a:rPr lang="fr-FR" b="0" strike="noStrike" spc="-1" dirty="0" err="1">
                <a:latin typeface="Arial"/>
                <a:ea typeface="Droid Sans Fallback"/>
              </a:rPr>
              <a:t>decreasing</a:t>
            </a:r>
            <a:r>
              <a:rPr lang="fr-FR" b="0" strike="noStrike" spc="-1" dirty="0">
                <a:latin typeface="Arial"/>
                <a:ea typeface="Droid Sans Fallback"/>
              </a:rPr>
              <a:t>.</a:t>
            </a:r>
            <a:endParaRPr lang="fr-FR" b="0" strike="noStrike" spc="-1" dirty="0">
              <a:latin typeface="Arial"/>
            </a:endParaRPr>
          </a:p>
          <a:p>
            <a:pPr algn="just">
              <a:lnSpc>
                <a:spcPct val="100000"/>
              </a:lnSpc>
              <a:spcBef>
                <a:spcPts val="1134"/>
              </a:spcBef>
              <a:spcAft>
                <a:spcPts val="1134"/>
              </a:spcAft>
            </a:pPr>
            <a:r>
              <a:rPr lang="fr-FR" b="0" strike="noStrike" spc="-1" dirty="0" smtClean="0">
                <a:latin typeface="Arial"/>
                <a:ea typeface="Droid Sans Fallback"/>
              </a:rPr>
              <a:t>2</a:t>
            </a:r>
            <a:r>
              <a:rPr lang="fr-FR" b="0" strike="noStrike" spc="-1" dirty="0">
                <a:latin typeface="Arial"/>
                <a:ea typeface="Droid Sans Fallback"/>
              </a:rPr>
              <a:t>. </a:t>
            </a:r>
            <a:r>
              <a:rPr lang="fr-FR" b="0" strike="noStrike" spc="-1" dirty="0" err="1">
                <a:latin typeface="Arial"/>
                <a:ea typeface="Droid Sans Fallback"/>
              </a:rPr>
              <a:t>Phenotyping</a:t>
            </a:r>
            <a:r>
              <a:rPr lang="fr-FR" b="0" strike="noStrike" spc="-1" dirty="0">
                <a:latin typeface="Arial"/>
                <a:ea typeface="Droid Sans Fallback"/>
              </a:rPr>
              <a:t> </a:t>
            </a:r>
            <a:r>
              <a:rPr lang="fr-FR" b="0" strike="noStrike" spc="-1" dirty="0" err="1">
                <a:latin typeface="Arial"/>
                <a:ea typeface="Droid Sans Fallback"/>
              </a:rPr>
              <a:t>is</a:t>
            </a:r>
            <a:r>
              <a:rPr lang="fr-FR" b="0" strike="noStrike" spc="-1" dirty="0">
                <a:latin typeface="Arial"/>
                <a:ea typeface="Droid Sans Fallback"/>
              </a:rPr>
              <a:t> </a:t>
            </a:r>
            <a:r>
              <a:rPr lang="fr-FR" b="0" strike="noStrike" spc="-1" dirty="0" err="1">
                <a:latin typeface="Arial"/>
                <a:ea typeface="Droid Sans Fallback"/>
              </a:rPr>
              <a:t>now</a:t>
            </a:r>
            <a:r>
              <a:rPr lang="fr-FR" b="0" strike="noStrike" spc="-1" dirty="0">
                <a:latin typeface="Arial"/>
                <a:ea typeface="Droid Sans Fallback"/>
              </a:rPr>
              <a:t> the more </a:t>
            </a:r>
            <a:r>
              <a:rPr lang="fr-FR" b="0" strike="noStrike" spc="-1" dirty="0" err="1">
                <a:latin typeface="Arial"/>
                <a:ea typeface="Droid Sans Fallback"/>
              </a:rPr>
              <a:t>demanding</a:t>
            </a:r>
            <a:r>
              <a:rPr lang="fr-FR" b="0" strike="noStrike" spc="-1" dirty="0">
                <a:latin typeface="Arial"/>
                <a:ea typeface="Droid Sans Fallback"/>
              </a:rPr>
              <a:t> </a:t>
            </a:r>
            <a:r>
              <a:rPr lang="fr-FR" b="0" strike="noStrike" spc="-1" dirty="0" err="1">
                <a:latin typeface="Arial"/>
                <a:ea typeface="Droid Sans Fallback"/>
              </a:rPr>
              <a:t>work</a:t>
            </a:r>
            <a:r>
              <a:rPr lang="fr-FR" b="0" strike="noStrike" spc="-1" dirty="0">
                <a:latin typeface="Arial"/>
                <a:ea typeface="Droid Sans Fallback"/>
              </a:rPr>
              <a:t> in </a:t>
            </a:r>
            <a:r>
              <a:rPr lang="fr-FR" b="0" strike="noStrike" spc="-1" dirty="0" err="1">
                <a:latin typeface="Arial"/>
                <a:ea typeface="Droid Sans Fallback"/>
              </a:rPr>
              <a:t>genetic</a:t>
            </a:r>
            <a:r>
              <a:rPr lang="fr-FR" b="0" strike="noStrike" spc="-1" dirty="0">
                <a:latin typeface="Arial"/>
                <a:ea typeface="Droid Sans Fallback"/>
              </a:rPr>
              <a:t> </a:t>
            </a:r>
            <a:r>
              <a:rPr lang="fr-FR" b="0" strike="noStrike" spc="-1" dirty="0" err="1">
                <a:latin typeface="Arial"/>
                <a:ea typeface="Droid Sans Fallback"/>
              </a:rPr>
              <a:t>analysis</a:t>
            </a:r>
            <a:r>
              <a:rPr lang="fr-FR" b="0" strike="noStrike" spc="-1" dirty="0">
                <a:latin typeface="Arial"/>
                <a:ea typeface="Droid Sans Fallback"/>
              </a:rPr>
              <a:t> and plant </a:t>
            </a:r>
            <a:r>
              <a:rPr lang="fr-FR" b="0" strike="noStrike" spc="-1" dirty="0" err="1">
                <a:latin typeface="Arial"/>
                <a:ea typeface="Droid Sans Fallback"/>
              </a:rPr>
              <a:t>breeding</a:t>
            </a:r>
            <a:r>
              <a:rPr lang="fr-FR" b="0" strike="noStrike" spc="-1" dirty="0">
                <a:latin typeface="Arial"/>
                <a:ea typeface="Droid Sans Fallback"/>
              </a:rPr>
              <a:t> (</a:t>
            </a:r>
            <a:r>
              <a:rPr lang="fr-FR" b="0" strike="noStrike" spc="-1" dirty="0" err="1">
                <a:latin typeface="Arial"/>
                <a:ea typeface="Droid Sans Fallback"/>
              </a:rPr>
              <a:t>manpower</a:t>
            </a:r>
            <a:r>
              <a:rPr lang="fr-FR" b="0" strike="noStrike" spc="-1" dirty="0">
                <a:latin typeface="Arial"/>
                <a:ea typeface="Droid Sans Fallback"/>
              </a:rPr>
              <a:t>, </a:t>
            </a:r>
            <a:r>
              <a:rPr lang="fr-FR" b="0" strike="noStrike" spc="-1" dirty="0" err="1">
                <a:latin typeface="Arial"/>
                <a:ea typeface="Droid Sans Fallback"/>
              </a:rPr>
              <a:t>cost</a:t>
            </a:r>
            <a:r>
              <a:rPr lang="fr-FR" b="0" strike="noStrike" spc="-1" dirty="0">
                <a:latin typeface="Arial"/>
                <a:ea typeface="Droid Sans Fallback"/>
              </a:rPr>
              <a:t>).</a:t>
            </a:r>
            <a:endParaRPr lang="fr-FR" b="0" strike="noStrike" spc="-1" dirty="0">
              <a:latin typeface="Arial"/>
            </a:endParaRPr>
          </a:p>
          <a:p>
            <a:pPr algn="just">
              <a:lnSpc>
                <a:spcPct val="100000"/>
              </a:lnSpc>
              <a:spcBef>
                <a:spcPts val="1134"/>
              </a:spcBef>
              <a:spcAft>
                <a:spcPts val="1134"/>
              </a:spcAft>
            </a:pPr>
            <a:r>
              <a:rPr lang="fr-FR" b="0" strike="noStrike" spc="-1" dirty="0" smtClean="0">
                <a:latin typeface="Arial"/>
                <a:ea typeface="Droid Sans Fallback"/>
              </a:rPr>
              <a:t>3</a:t>
            </a:r>
            <a:r>
              <a:rPr lang="fr-FR" b="0" strike="noStrike" spc="-1" dirty="0">
                <a:latin typeface="Arial"/>
                <a:ea typeface="Droid Sans Fallback"/>
              </a:rPr>
              <a:t>. Simulation &amp; </a:t>
            </a:r>
            <a:r>
              <a:rPr lang="fr-FR" b="0" strike="noStrike" spc="-1" dirty="0" err="1">
                <a:latin typeface="Arial"/>
                <a:ea typeface="Droid Sans Fallback"/>
              </a:rPr>
              <a:t>empirical</a:t>
            </a:r>
            <a:r>
              <a:rPr lang="fr-FR" b="0" strike="noStrike" spc="-1" dirty="0">
                <a:latin typeface="Arial"/>
                <a:ea typeface="Droid Sans Fallback"/>
              </a:rPr>
              <a:t> </a:t>
            </a:r>
            <a:r>
              <a:rPr lang="fr-FR" b="0" strike="noStrike" spc="-1" dirty="0" err="1">
                <a:latin typeface="Arial"/>
                <a:ea typeface="Droid Sans Fallback"/>
              </a:rPr>
              <a:t>studies</a:t>
            </a:r>
            <a:r>
              <a:rPr lang="fr-FR" b="0" strike="noStrike" spc="-1" dirty="0">
                <a:latin typeface="Arial"/>
                <a:ea typeface="Droid Sans Fallback"/>
              </a:rPr>
              <a:t> have </a:t>
            </a:r>
            <a:r>
              <a:rPr lang="fr-FR" b="0" strike="noStrike" spc="-1" dirty="0" err="1">
                <a:latin typeface="Arial"/>
                <a:ea typeface="Droid Sans Fallback"/>
              </a:rPr>
              <a:t>shown</a:t>
            </a:r>
            <a:r>
              <a:rPr lang="fr-FR" b="0" strike="noStrike" spc="-1" dirty="0">
                <a:latin typeface="Arial"/>
                <a:ea typeface="Droid Sans Fallback"/>
              </a:rPr>
              <a:t> </a:t>
            </a:r>
            <a:r>
              <a:rPr lang="fr-FR" b="0" strike="noStrike" spc="-1" dirty="0" err="1">
                <a:latin typeface="Arial"/>
                <a:ea typeface="Droid Sans Fallback"/>
              </a:rPr>
              <a:t>better</a:t>
            </a:r>
            <a:r>
              <a:rPr lang="fr-FR" b="0" strike="noStrike" spc="-1" dirty="0">
                <a:latin typeface="Arial"/>
                <a:ea typeface="Droid Sans Fallback"/>
              </a:rPr>
              <a:t> </a:t>
            </a:r>
            <a:r>
              <a:rPr lang="fr-FR" b="0" strike="noStrike" spc="-1" dirty="0" err="1">
                <a:latin typeface="Arial"/>
                <a:ea typeface="Droid Sans Fallback"/>
              </a:rPr>
              <a:t>genetic</a:t>
            </a:r>
            <a:r>
              <a:rPr lang="fr-FR" b="0" strike="noStrike" spc="-1" dirty="0">
                <a:latin typeface="Arial"/>
                <a:ea typeface="Droid Sans Fallback"/>
              </a:rPr>
              <a:t> </a:t>
            </a:r>
            <a:r>
              <a:rPr lang="fr-FR" b="0" strike="noStrike" spc="-1" dirty="0" err="1">
                <a:latin typeface="Arial"/>
                <a:ea typeface="Droid Sans Fallback"/>
              </a:rPr>
              <a:t>improvement</a:t>
            </a:r>
            <a:r>
              <a:rPr lang="fr-FR" b="0" strike="noStrike" spc="-1" dirty="0">
                <a:latin typeface="Arial"/>
                <a:ea typeface="Droid Sans Fallback"/>
              </a:rPr>
              <a:t> </a:t>
            </a:r>
            <a:r>
              <a:rPr lang="fr-FR" b="0" strike="noStrike" spc="-1" dirty="0" err="1">
                <a:latin typeface="Arial"/>
                <a:ea typeface="Droid Sans Fallback"/>
              </a:rPr>
              <a:t>with</a:t>
            </a:r>
            <a:r>
              <a:rPr lang="fr-FR" b="0" strike="noStrike" spc="-1" dirty="0">
                <a:latin typeface="Arial"/>
                <a:ea typeface="Droid Sans Fallback"/>
              </a:rPr>
              <a:t> GS </a:t>
            </a:r>
            <a:r>
              <a:rPr lang="fr-FR" b="0" strike="noStrike" spc="-1" dirty="0" err="1">
                <a:latin typeface="Arial"/>
                <a:ea typeface="Droid Sans Fallback"/>
              </a:rPr>
              <a:t>than</a:t>
            </a:r>
            <a:r>
              <a:rPr lang="fr-FR" b="0" strike="noStrike" spc="-1" dirty="0">
                <a:latin typeface="Arial"/>
                <a:ea typeface="Droid Sans Fallback"/>
              </a:rPr>
              <a:t> </a:t>
            </a:r>
            <a:r>
              <a:rPr lang="fr-FR" b="0" strike="noStrike" spc="-1" dirty="0" err="1">
                <a:latin typeface="Arial"/>
                <a:ea typeface="Droid Sans Fallback"/>
              </a:rPr>
              <a:t>with</a:t>
            </a:r>
            <a:r>
              <a:rPr lang="fr-FR" b="0" strike="noStrike" spc="-1" dirty="0">
                <a:latin typeface="Arial"/>
                <a:ea typeface="Droid Sans Fallback"/>
              </a:rPr>
              <a:t> </a:t>
            </a:r>
            <a:r>
              <a:rPr lang="fr-FR" b="0" strike="noStrike" spc="-1" dirty="0" err="1">
                <a:latin typeface="Arial"/>
                <a:ea typeface="Droid Sans Fallback"/>
              </a:rPr>
              <a:t>traditional</a:t>
            </a:r>
            <a:r>
              <a:rPr lang="fr-FR" b="0" strike="noStrike" spc="-1" dirty="0">
                <a:latin typeface="Arial"/>
                <a:ea typeface="Droid Sans Fallback"/>
              </a:rPr>
              <a:t> </a:t>
            </a:r>
            <a:r>
              <a:rPr lang="fr-FR" b="0" strike="noStrike" spc="-1" dirty="0" err="1">
                <a:latin typeface="Arial"/>
                <a:ea typeface="Droid Sans Fallback"/>
              </a:rPr>
              <a:t>selection</a:t>
            </a:r>
            <a:r>
              <a:rPr lang="fr-FR" b="0" strike="noStrike" spc="-1" dirty="0">
                <a:latin typeface="Arial"/>
                <a:ea typeface="Droid Sans Fallback"/>
              </a:rPr>
              <a:t>.</a:t>
            </a:r>
            <a:endParaRPr lang="fr-FR" b="0" strike="noStrike" spc="-1" dirty="0">
              <a:latin typeface="Arial"/>
            </a:endParaRPr>
          </a:p>
          <a:p>
            <a:pPr algn="just">
              <a:lnSpc>
                <a:spcPct val="100000"/>
              </a:lnSpc>
              <a:spcBef>
                <a:spcPts val="1134"/>
              </a:spcBef>
              <a:spcAft>
                <a:spcPts val="1134"/>
              </a:spcAft>
            </a:pPr>
            <a:endParaRPr lang="fr-FR" b="0" strike="noStrike" spc="-1" dirty="0">
              <a:latin typeface="Arial"/>
            </a:endParaRPr>
          </a:p>
          <a:p>
            <a:pPr algn="just">
              <a:lnSpc>
                <a:spcPct val="100000"/>
              </a:lnSpc>
              <a:spcBef>
                <a:spcPts val="1134"/>
              </a:spcBef>
              <a:spcAft>
                <a:spcPts val="1134"/>
              </a:spcAft>
            </a:pPr>
            <a:r>
              <a:rPr lang="fr-FR" b="0" strike="noStrike" spc="-1" dirty="0" err="1">
                <a:latin typeface="Arial"/>
                <a:ea typeface="Droid Sans Fallback"/>
              </a:rPr>
              <a:t>Increasing</a:t>
            </a:r>
            <a:r>
              <a:rPr lang="fr-FR" b="0" strike="noStrike" spc="-1" dirty="0">
                <a:latin typeface="Arial"/>
                <a:ea typeface="Droid Sans Fallback"/>
              </a:rPr>
              <a:t> </a:t>
            </a:r>
            <a:r>
              <a:rPr lang="fr-FR" b="0" strike="noStrike" spc="-1" dirty="0" err="1">
                <a:latin typeface="Arial"/>
                <a:ea typeface="Droid Sans Fallback"/>
              </a:rPr>
              <a:t>genetic</a:t>
            </a:r>
            <a:r>
              <a:rPr lang="fr-FR" b="0" strike="noStrike" spc="-1" dirty="0">
                <a:latin typeface="Arial"/>
                <a:ea typeface="Droid Sans Fallback"/>
              </a:rPr>
              <a:t> gain by :</a:t>
            </a:r>
            <a:endParaRPr lang="fr-FR" b="0" strike="noStrike" spc="-1" dirty="0">
              <a:latin typeface="Arial"/>
            </a:endParaRPr>
          </a:p>
          <a:p>
            <a:pPr algn="just">
              <a:lnSpc>
                <a:spcPct val="100000"/>
              </a:lnSpc>
              <a:spcBef>
                <a:spcPts val="1134"/>
              </a:spcBef>
              <a:spcAft>
                <a:spcPts val="1134"/>
              </a:spcAft>
            </a:pPr>
            <a:r>
              <a:rPr lang="fr-FR" b="0" strike="noStrike" spc="-1" dirty="0">
                <a:latin typeface="Arial"/>
                <a:ea typeface="Droid Sans Fallback"/>
              </a:rPr>
              <a:t>- </a:t>
            </a:r>
            <a:r>
              <a:rPr lang="fr-FR" b="0" strike="noStrike" spc="-1" dirty="0" err="1">
                <a:latin typeface="Arial"/>
                <a:ea typeface="Droid Sans Fallback"/>
              </a:rPr>
              <a:t>Increase</a:t>
            </a:r>
            <a:r>
              <a:rPr lang="fr-FR" b="0" strike="noStrike" spc="-1" dirty="0">
                <a:latin typeface="Arial"/>
                <a:ea typeface="Droid Sans Fallback"/>
              </a:rPr>
              <a:t> </a:t>
            </a:r>
            <a:r>
              <a:rPr lang="fr-FR" b="0" strike="noStrike" spc="-1" dirty="0" err="1">
                <a:latin typeface="Arial"/>
                <a:ea typeface="Droid Sans Fallback"/>
              </a:rPr>
              <a:t>accuracy</a:t>
            </a:r>
            <a:r>
              <a:rPr lang="fr-FR" b="0" strike="noStrike" spc="-1" dirty="0">
                <a:latin typeface="Arial"/>
                <a:ea typeface="Droid Sans Fallback"/>
              </a:rPr>
              <a:t> of </a:t>
            </a:r>
            <a:r>
              <a:rPr lang="fr-FR" b="0" strike="noStrike" spc="-1" dirty="0" err="1">
                <a:latin typeface="Arial"/>
                <a:ea typeface="Droid Sans Fallback"/>
              </a:rPr>
              <a:t>selection</a:t>
            </a:r>
            <a:r>
              <a:rPr lang="fr-FR" b="0" strike="noStrike" spc="-1" dirty="0">
                <a:latin typeface="Arial"/>
                <a:ea typeface="Droid Sans Fallback"/>
              </a:rPr>
              <a:t> (r)</a:t>
            </a:r>
            <a:endParaRPr lang="fr-FR" b="0" strike="noStrike" spc="-1" dirty="0">
              <a:latin typeface="Arial"/>
            </a:endParaRPr>
          </a:p>
          <a:p>
            <a:pPr algn="just">
              <a:lnSpc>
                <a:spcPct val="100000"/>
              </a:lnSpc>
              <a:spcBef>
                <a:spcPts val="1134"/>
              </a:spcBef>
              <a:spcAft>
                <a:spcPts val="1134"/>
              </a:spcAft>
            </a:pPr>
            <a:r>
              <a:rPr lang="fr-FR" b="0" strike="noStrike" spc="-1" dirty="0">
                <a:latin typeface="Arial"/>
                <a:ea typeface="Droid Sans Fallback"/>
              </a:rPr>
              <a:t>- </a:t>
            </a:r>
            <a:r>
              <a:rPr lang="fr-FR" b="0" strike="noStrike" spc="-1" dirty="0" err="1">
                <a:latin typeface="Arial"/>
                <a:ea typeface="Droid Sans Fallback"/>
              </a:rPr>
              <a:t>Decrease</a:t>
            </a:r>
            <a:r>
              <a:rPr lang="fr-FR" b="0" strike="noStrike" spc="-1" dirty="0">
                <a:latin typeface="Arial"/>
                <a:ea typeface="Droid Sans Fallback"/>
              </a:rPr>
              <a:t> </a:t>
            </a:r>
            <a:r>
              <a:rPr lang="fr-FR" b="0" strike="noStrike" spc="-1" dirty="0" err="1">
                <a:latin typeface="Arial"/>
                <a:ea typeface="Droid Sans Fallback"/>
              </a:rPr>
              <a:t>generation</a:t>
            </a:r>
            <a:r>
              <a:rPr lang="fr-FR" b="0" strike="noStrike" spc="-1" dirty="0">
                <a:latin typeface="Arial"/>
                <a:ea typeface="Droid Sans Fallback"/>
              </a:rPr>
              <a:t> </a:t>
            </a:r>
            <a:r>
              <a:rPr lang="fr-FR" b="0" strike="noStrike" spc="-1" dirty="0" err="1">
                <a:latin typeface="Arial"/>
                <a:ea typeface="Droid Sans Fallback"/>
              </a:rPr>
              <a:t>interval</a:t>
            </a:r>
            <a:r>
              <a:rPr lang="fr-FR" b="0" strike="noStrike" spc="-1" dirty="0">
                <a:latin typeface="Arial"/>
                <a:ea typeface="Droid Sans Fallback"/>
              </a:rPr>
              <a:t> (t)</a:t>
            </a:r>
            <a:endParaRPr lang="fr-FR" b="0" strike="noStrike" spc="-1" dirty="0">
              <a:latin typeface="Arial"/>
            </a:endParaRPr>
          </a:p>
          <a:p>
            <a:pPr algn="ctr">
              <a:lnSpc>
                <a:spcPct val="100000"/>
              </a:lnSpc>
              <a:spcBef>
                <a:spcPts val="1134"/>
              </a:spcBef>
              <a:spcAft>
                <a:spcPts val="1134"/>
              </a:spcAft>
            </a:pPr>
            <a:r>
              <a:rPr lang="fr-FR" sz="3200" b="0" strike="noStrike" spc="-1" dirty="0" smtClean="0">
                <a:latin typeface="Arial"/>
                <a:ea typeface="Droid Sans Fallback"/>
              </a:rPr>
              <a:t>R </a:t>
            </a:r>
            <a:r>
              <a:rPr lang="fr-FR" sz="3200" b="0" strike="noStrike" spc="-1" dirty="0">
                <a:latin typeface="Arial"/>
                <a:ea typeface="Droid Sans Fallback"/>
              </a:rPr>
              <a:t>= </a:t>
            </a:r>
            <a:r>
              <a:rPr lang="fr-FR" sz="3200" b="0" strike="noStrike" spc="-1" dirty="0" err="1">
                <a:latin typeface="Arial"/>
                <a:ea typeface="Droid Sans Fallback"/>
              </a:rPr>
              <a:t>i.r.</a:t>
            </a:r>
            <a:r>
              <a:rPr lang="fr-FR" sz="3200" b="0" strike="noStrike" spc="-1" dirty="0" err="1">
                <a:latin typeface="Arial"/>
                <a:ea typeface="Arial"/>
              </a:rPr>
              <a:t>σ</a:t>
            </a:r>
            <a:r>
              <a:rPr lang="fr-FR" sz="3200" b="0" strike="noStrike" spc="-1" baseline="-33000" dirty="0" err="1">
                <a:latin typeface="Arial"/>
                <a:ea typeface="Arial"/>
              </a:rPr>
              <a:t>A</a:t>
            </a:r>
            <a:r>
              <a:rPr lang="fr-FR" sz="3200" b="0" strike="noStrike" spc="-1" dirty="0">
                <a:latin typeface="Arial"/>
                <a:ea typeface="Arial"/>
              </a:rPr>
              <a:t> /t </a:t>
            </a:r>
            <a:endParaRPr lang="fr-FR" sz="3200" b="0" strike="noStrike" spc="-1" dirty="0">
              <a:latin typeface="Arial"/>
            </a:endParaRPr>
          </a:p>
          <a:p>
            <a:r>
              <a:rPr lang="fr-FR" sz="1600" b="0" strike="noStrike" spc="-1" dirty="0">
                <a:latin typeface="Arial"/>
                <a:ea typeface="Arial"/>
              </a:rPr>
              <a:t>i : </a:t>
            </a:r>
            <a:r>
              <a:rPr lang="fr-FR" sz="1600" b="0" strike="noStrike" spc="-1" dirty="0" err="1">
                <a:latin typeface="Arial"/>
                <a:ea typeface="Arial"/>
              </a:rPr>
              <a:t>intensity</a:t>
            </a:r>
            <a:r>
              <a:rPr lang="fr-FR" sz="1600" b="0" strike="noStrike" spc="-1" dirty="0">
                <a:latin typeface="Arial"/>
                <a:ea typeface="Arial"/>
              </a:rPr>
              <a:t> of </a:t>
            </a:r>
            <a:r>
              <a:rPr lang="fr-FR" sz="1600" b="0" strike="noStrike" spc="-1" dirty="0" err="1">
                <a:latin typeface="Arial"/>
                <a:ea typeface="Arial"/>
              </a:rPr>
              <a:t>selection</a:t>
            </a:r>
            <a:r>
              <a:rPr lang="fr-FR" sz="1600" b="0" strike="noStrike" spc="-1" dirty="0">
                <a:latin typeface="Arial"/>
                <a:ea typeface="Arial"/>
              </a:rPr>
              <a:t>, </a:t>
            </a:r>
            <a:endParaRPr lang="fr-FR" sz="1600" b="0" strike="noStrike" spc="-1" dirty="0">
              <a:latin typeface="Arial"/>
            </a:endParaRPr>
          </a:p>
          <a:p>
            <a:r>
              <a:rPr lang="fr-FR" sz="1600" b="0" strike="noStrike" spc="-1" dirty="0">
                <a:latin typeface="Arial"/>
                <a:ea typeface="Arial"/>
              </a:rPr>
              <a:t>r : </a:t>
            </a:r>
            <a:r>
              <a:rPr lang="fr-FR" sz="1600" b="0" strike="noStrike" spc="-1" dirty="0" err="1">
                <a:latin typeface="Arial"/>
                <a:ea typeface="Arial"/>
              </a:rPr>
              <a:t>Accuracy</a:t>
            </a:r>
            <a:r>
              <a:rPr lang="fr-FR" sz="1600" b="0" strike="noStrike" spc="-1" dirty="0">
                <a:latin typeface="Arial"/>
                <a:ea typeface="Arial"/>
              </a:rPr>
              <a:t> of </a:t>
            </a:r>
            <a:r>
              <a:rPr lang="fr-FR" sz="1600" b="0" strike="noStrike" spc="-1" dirty="0" err="1">
                <a:latin typeface="Arial"/>
                <a:ea typeface="Arial"/>
              </a:rPr>
              <a:t>selection</a:t>
            </a:r>
            <a:r>
              <a:rPr lang="fr-FR" sz="1600" b="0" strike="noStrike" spc="-1" dirty="0">
                <a:latin typeface="Arial"/>
                <a:ea typeface="Arial"/>
              </a:rPr>
              <a:t>, </a:t>
            </a:r>
            <a:endParaRPr lang="fr-FR" sz="1600" b="0" strike="noStrike" spc="-1" dirty="0">
              <a:latin typeface="Arial"/>
            </a:endParaRPr>
          </a:p>
          <a:p>
            <a:r>
              <a:rPr lang="fr-FR" sz="1600" b="0" strike="noStrike" spc="-1" dirty="0" err="1">
                <a:latin typeface="Arial"/>
              </a:rPr>
              <a:t>σA</a:t>
            </a:r>
            <a:r>
              <a:rPr lang="fr-FR" sz="1600" b="0" strike="noStrike" spc="-1" dirty="0">
                <a:solidFill>
                  <a:srgbClr val="000000"/>
                </a:solidFill>
                <a:latin typeface="Arial"/>
                <a:ea typeface="Arial"/>
              </a:rPr>
              <a:t> : Additive </a:t>
            </a:r>
            <a:r>
              <a:rPr lang="fr-FR" sz="1600" b="0" strike="noStrike" spc="-1" dirty="0" err="1">
                <a:solidFill>
                  <a:srgbClr val="000000"/>
                </a:solidFill>
                <a:latin typeface="Arial"/>
                <a:ea typeface="Arial"/>
              </a:rPr>
              <a:t>genetic</a:t>
            </a:r>
            <a:r>
              <a:rPr lang="fr-FR" sz="1600" b="0" strike="noStrike" spc="-1" dirty="0">
                <a:solidFill>
                  <a:srgbClr val="000000"/>
                </a:solidFill>
                <a:latin typeface="Arial"/>
                <a:ea typeface="Arial"/>
              </a:rPr>
              <a:t> variance, </a:t>
            </a:r>
            <a:endParaRPr lang="fr-FR" sz="1600" b="0" strike="noStrike" spc="-1" dirty="0">
              <a:latin typeface="Arial"/>
            </a:endParaRPr>
          </a:p>
          <a:p>
            <a:r>
              <a:rPr lang="fr-FR" sz="1600" b="0" strike="noStrike" spc="-1" dirty="0">
                <a:solidFill>
                  <a:srgbClr val="000000"/>
                </a:solidFill>
                <a:latin typeface="Arial"/>
                <a:ea typeface="Arial"/>
              </a:rPr>
              <a:t>t=time</a:t>
            </a:r>
            <a:endParaRPr lang="fr-FR" sz="1600" b="0" strike="noStrike" spc="-1" dirty="0">
              <a:latin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Image 138"/>
          <p:cNvPicPr/>
          <p:nvPr/>
        </p:nvPicPr>
        <p:blipFill>
          <a:blip r:embed="rId3"/>
          <a:stretch/>
        </p:blipFill>
        <p:spPr>
          <a:xfrm>
            <a:off x="2842560" y="1011600"/>
            <a:ext cx="4507560" cy="5675760"/>
          </a:xfrm>
          <a:prstGeom prst="rect">
            <a:avLst/>
          </a:prstGeom>
          <a:ln>
            <a:noFill/>
          </a:ln>
        </p:spPr>
      </p:pic>
      <p:sp>
        <p:nvSpPr>
          <p:cNvPr id="140" name="TextShape 1"/>
          <p:cNvSpPr txBox="1"/>
          <p:nvPr/>
        </p:nvSpPr>
        <p:spPr>
          <a:xfrm>
            <a:off x="221760" y="6904080"/>
            <a:ext cx="9570240" cy="511920"/>
          </a:xfrm>
          <a:prstGeom prst="rect">
            <a:avLst/>
          </a:prstGeom>
          <a:noFill/>
          <a:ln>
            <a:noFill/>
          </a:ln>
        </p:spPr>
        <p:txBody>
          <a:bodyPr lIns="90000" tIns="45000" rIns="90000" bIns="45000"/>
          <a:lstStyle/>
          <a:p>
            <a:r>
              <a:rPr lang="fr-FR" sz="1000" b="0" strike="noStrike" spc="-1">
                <a:latin typeface="Arial"/>
              </a:rPr>
              <a:t>Spindel J, Begum H, Akdemir D, et al (2015) Genomic Selection and Association Mapping in Rice (Oryza sativa): Effect of Trait Genetic Architecture, Training Population Composition, Marker Number and Statistical Model on Accuracy of Rice Genomic Selection in Elite, Tropical Rice Breeding Lines. PLoS Genet 11:e1004982</a:t>
            </a:r>
          </a:p>
        </p:txBody>
      </p:sp>
      <p:sp>
        <p:nvSpPr>
          <p:cNvPr id="141" name="TextShape 2"/>
          <p:cNvSpPr txBox="1"/>
          <p:nvPr/>
        </p:nvSpPr>
        <p:spPr>
          <a:xfrm>
            <a:off x="504720" y="-110160"/>
            <a:ext cx="9071640" cy="1262160"/>
          </a:xfrm>
          <a:prstGeom prst="rect">
            <a:avLst/>
          </a:prstGeom>
          <a:noFill/>
          <a:ln>
            <a:noFill/>
          </a:ln>
        </p:spPr>
        <p:txBody>
          <a:bodyPr lIns="0" tIns="0" rIns="0" bIns="0" anchor="ctr"/>
          <a:lstStyle/>
          <a:p>
            <a:pPr algn="ctr"/>
            <a:r>
              <a:rPr lang="fr-FR" sz="3600" b="0" strike="noStrike" spc="-1">
                <a:solidFill>
                  <a:srgbClr val="000080"/>
                </a:solidFill>
                <a:latin typeface="Arial"/>
              </a:rPr>
              <a:t>Example of Implementation of GS </a:t>
            </a:r>
            <a:r>
              <a:t/>
            </a:r>
            <a:br/>
            <a:r>
              <a:rPr lang="fr-FR" sz="3600" b="0" strike="noStrike" spc="-1">
                <a:solidFill>
                  <a:srgbClr val="000080"/>
                </a:solidFill>
                <a:latin typeface="Arial"/>
              </a:rPr>
              <a:t>in Plant Breeding</a:t>
            </a:r>
            <a:endParaRPr lang="fr-FR" sz="3600" b="0" strike="noStrike" spc="-1">
              <a:latin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0" y="-243000"/>
            <a:ext cx="10080000" cy="1701360"/>
          </a:xfrm>
          <a:prstGeom prst="rect">
            <a:avLst/>
          </a:prstGeom>
          <a:noFill/>
          <a:ln>
            <a:noFill/>
          </a:ln>
        </p:spPr>
        <p:txBody>
          <a:bodyPr lIns="0" tIns="0" rIns="0" bIns="0" anchor="ctr"/>
          <a:lstStyle/>
          <a:p>
            <a:pPr algn="ctr"/>
            <a:r>
              <a:rPr lang="fr-FR" sz="4000" b="0" strike="noStrike" spc="-1">
                <a:solidFill>
                  <a:srgbClr val="000080"/>
                </a:solidFill>
                <a:latin typeface="Arial"/>
              </a:rPr>
              <a:t>Starting the story : predicting phenotype of sunflower cultivars based on MET data</a:t>
            </a:r>
            <a:endParaRPr lang="fr-FR" sz="4000" b="0" strike="noStrike" spc="-1">
              <a:latin typeface="Arial"/>
            </a:endParaRPr>
          </a:p>
        </p:txBody>
      </p:sp>
      <p:pic>
        <p:nvPicPr>
          <p:cNvPr id="143" name="Image 142"/>
          <p:cNvPicPr/>
          <p:nvPr/>
        </p:nvPicPr>
        <p:blipFill>
          <a:blip r:embed="rId2"/>
          <a:stretch/>
        </p:blipFill>
        <p:spPr>
          <a:xfrm>
            <a:off x="4058640" y="1944000"/>
            <a:ext cx="5805360" cy="5441760"/>
          </a:xfrm>
          <a:prstGeom prst="rect">
            <a:avLst/>
          </a:prstGeom>
          <a:ln>
            <a:noFill/>
          </a:ln>
        </p:spPr>
      </p:pic>
      <p:sp>
        <p:nvSpPr>
          <p:cNvPr id="144" name="TextShape 2"/>
          <p:cNvSpPr txBox="1"/>
          <p:nvPr/>
        </p:nvSpPr>
        <p:spPr>
          <a:xfrm>
            <a:off x="72000" y="1368000"/>
            <a:ext cx="9792000" cy="1114200"/>
          </a:xfrm>
          <a:prstGeom prst="rect">
            <a:avLst/>
          </a:prstGeom>
          <a:noFill/>
          <a:ln>
            <a:noFill/>
          </a:ln>
        </p:spPr>
        <p:txBody>
          <a:bodyPr lIns="90000" tIns="45000" rIns="90000" bIns="45000"/>
          <a:lstStyle/>
          <a:p>
            <a:r>
              <a:rPr lang="fr-FR" sz="1800" b="0" i="1" strike="noStrike" spc="-1">
                <a:latin typeface="Arial"/>
              </a:rPr>
              <a:t>Dataset created from experimental design described in Roumet et al., 2012, New Phytol.</a:t>
            </a:r>
            <a:endParaRPr lang="fr-FR" sz="1800" b="0" strike="noStrike" spc="-1">
              <a:latin typeface="Arial"/>
            </a:endParaRPr>
          </a:p>
        </p:txBody>
      </p:sp>
      <p:sp>
        <p:nvSpPr>
          <p:cNvPr id="145" name="TextShape 3"/>
          <p:cNvSpPr txBox="1"/>
          <p:nvPr/>
        </p:nvSpPr>
        <p:spPr>
          <a:xfrm>
            <a:off x="193320" y="2248740"/>
            <a:ext cx="3744000" cy="2685240"/>
          </a:xfrm>
          <a:prstGeom prst="rect">
            <a:avLst/>
          </a:prstGeom>
          <a:noFill/>
          <a:ln>
            <a:solidFill>
              <a:srgbClr val="000000"/>
            </a:solidFill>
          </a:ln>
        </p:spPr>
        <p:txBody>
          <a:bodyPr lIns="90000" tIns="45000" rIns="90000" bIns="45000"/>
          <a:lstStyle/>
          <a:p>
            <a:pPr algn="just">
              <a:lnSpc>
                <a:spcPct val="100000"/>
              </a:lnSpc>
              <a:spcBef>
                <a:spcPts val="1134"/>
              </a:spcBef>
              <a:spcAft>
                <a:spcPts val="1134"/>
              </a:spcAft>
            </a:pPr>
            <a:r>
              <a:rPr lang="fr-FR" sz="2200" b="0" strike="noStrike" spc="-1" dirty="0">
                <a:latin typeface="Arial"/>
                <a:ea typeface="Droid Sans Fallback"/>
              </a:rPr>
              <a:t>- </a:t>
            </a:r>
            <a:r>
              <a:rPr lang="fr-FR" sz="2200" b="0" strike="noStrike" spc="-1" dirty="0" err="1">
                <a:latin typeface="Arial"/>
                <a:ea typeface="Droid Sans Fallback"/>
              </a:rPr>
              <a:t>Yield</a:t>
            </a:r>
            <a:r>
              <a:rPr lang="fr-FR" sz="2200" b="0" strike="noStrike" spc="-1" dirty="0">
                <a:latin typeface="Arial"/>
                <a:ea typeface="Droid Sans Fallback"/>
              </a:rPr>
              <a:t> data </a:t>
            </a:r>
            <a:r>
              <a:rPr lang="fr-FR" sz="2200" b="0" strike="noStrike" spc="-1" dirty="0" err="1">
                <a:latin typeface="Arial"/>
                <a:ea typeface="Droid Sans Fallback"/>
              </a:rPr>
              <a:t>from</a:t>
            </a:r>
            <a:r>
              <a:rPr lang="fr-FR" sz="2200" b="0" strike="noStrike" spc="-1" dirty="0">
                <a:latin typeface="Arial"/>
                <a:ea typeface="Droid Sans Fallback"/>
              </a:rPr>
              <a:t> :</a:t>
            </a:r>
            <a:endParaRPr lang="fr-FR" sz="2200" b="0" strike="noStrike" spc="-1" dirty="0">
              <a:latin typeface="Arial"/>
            </a:endParaRPr>
          </a:p>
          <a:p>
            <a:pPr algn="just">
              <a:lnSpc>
                <a:spcPct val="100000"/>
              </a:lnSpc>
              <a:spcBef>
                <a:spcPts val="1134"/>
              </a:spcBef>
              <a:spcAft>
                <a:spcPts val="1134"/>
              </a:spcAft>
            </a:pPr>
            <a:r>
              <a:rPr lang="fr-FR" sz="2200" b="0" strike="noStrike" spc="-1" dirty="0">
                <a:latin typeface="Arial"/>
                <a:ea typeface="Droid Sans Fallback"/>
              </a:rPr>
              <a:t>* 6 cultivars</a:t>
            </a:r>
            <a:endParaRPr lang="fr-FR" sz="2200" b="0" strike="noStrike" spc="-1" dirty="0">
              <a:latin typeface="Arial"/>
            </a:endParaRPr>
          </a:p>
          <a:p>
            <a:pPr algn="just">
              <a:lnSpc>
                <a:spcPct val="100000"/>
              </a:lnSpc>
              <a:spcBef>
                <a:spcPts val="1134"/>
              </a:spcBef>
              <a:spcAft>
                <a:spcPts val="1134"/>
              </a:spcAft>
            </a:pPr>
            <a:r>
              <a:rPr lang="fr-FR" sz="2200" b="0" strike="noStrike" spc="-1" dirty="0">
                <a:latin typeface="Arial"/>
                <a:ea typeface="Droid Sans Fallback"/>
              </a:rPr>
              <a:t>* 5 sites</a:t>
            </a:r>
            <a:endParaRPr lang="fr-FR" sz="2200" b="0" strike="noStrike" spc="-1" dirty="0">
              <a:latin typeface="Arial"/>
            </a:endParaRPr>
          </a:p>
          <a:p>
            <a:pPr algn="just">
              <a:lnSpc>
                <a:spcPct val="100000"/>
              </a:lnSpc>
              <a:spcBef>
                <a:spcPts val="1134"/>
              </a:spcBef>
              <a:spcAft>
                <a:spcPts val="1134"/>
              </a:spcAft>
            </a:pPr>
            <a:r>
              <a:rPr lang="fr-FR" sz="2200" b="0" strike="noStrike" spc="-1" dirty="0">
                <a:latin typeface="Arial"/>
                <a:ea typeface="Droid Sans Fallback"/>
              </a:rPr>
              <a:t>* 3 </a:t>
            </a:r>
            <a:r>
              <a:rPr lang="fr-FR" sz="2200" b="0" strike="noStrike" spc="-1" dirty="0" err="1">
                <a:latin typeface="Arial"/>
                <a:ea typeface="Droid Sans Fallback"/>
              </a:rPr>
              <a:t>years</a:t>
            </a:r>
            <a:endParaRPr lang="fr-FR" sz="2200" b="0" strike="noStrike" spc="-1" dirty="0">
              <a:latin typeface="Arial"/>
            </a:endParaRPr>
          </a:p>
          <a:p>
            <a:pPr algn="just">
              <a:lnSpc>
                <a:spcPct val="100000"/>
              </a:lnSpc>
              <a:spcBef>
                <a:spcPts val="1134"/>
              </a:spcBef>
              <a:spcAft>
                <a:spcPts val="1134"/>
              </a:spcAft>
            </a:pPr>
            <a:endParaRPr lang="fr-FR" sz="2200" b="0" strike="noStrike" spc="-1" dirty="0">
              <a:latin typeface="Arial"/>
            </a:endParaRPr>
          </a:p>
          <a:p>
            <a:pPr algn="just">
              <a:lnSpc>
                <a:spcPct val="100000"/>
              </a:lnSpc>
              <a:spcBef>
                <a:spcPts val="1134"/>
              </a:spcBef>
              <a:spcAft>
                <a:spcPts val="1134"/>
              </a:spcAft>
            </a:pPr>
            <a:r>
              <a:rPr lang="fr-FR" sz="2200" b="0" strike="noStrike" spc="-1" dirty="0">
                <a:latin typeface="Arial"/>
                <a:ea typeface="Droid Sans Fallback"/>
              </a:rPr>
              <a:t>In a </a:t>
            </a:r>
            <a:r>
              <a:rPr lang="fr-FR" sz="2200" b="0" strike="noStrike" spc="-1" dirty="0" err="1">
                <a:latin typeface="Arial"/>
                <a:ea typeface="Droid Sans Fallback"/>
              </a:rPr>
              <a:t>very</a:t>
            </a:r>
            <a:r>
              <a:rPr lang="fr-FR" sz="2200" b="0" strike="noStrike" spc="-1" dirty="0">
                <a:latin typeface="Arial"/>
                <a:ea typeface="Droid Sans Fallback"/>
              </a:rPr>
              <a:t> </a:t>
            </a:r>
            <a:r>
              <a:rPr lang="fr-FR" sz="2200" b="0" strike="noStrike" spc="-1" dirty="0" err="1">
                <a:latin typeface="Arial"/>
                <a:ea typeface="Droid Sans Fallback"/>
              </a:rPr>
              <a:t>unbalanced</a:t>
            </a:r>
            <a:r>
              <a:rPr lang="fr-FR" sz="2200" b="0" strike="noStrike" spc="-1" dirty="0">
                <a:latin typeface="Arial"/>
                <a:ea typeface="Droid Sans Fallback"/>
              </a:rPr>
              <a:t> design</a:t>
            </a:r>
            <a:endParaRPr lang="fr-FR" sz="2200" b="0" strike="noStrike" spc="-1" dirty="0">
              <a:latin typeface="Arial"/>
            </a:endParaRPr>
          </a:p>
        </p:txBody>
      </p:sp>
      <p:pic>
        <p:nvPicPr>
          <p:cNvPr id="146" name="Image 145"/>
          <p:cNvPicPr/>
          <p:nvPr/>
        </p:nvPicPr>
        <p:blipFill>
          <a:blip r:embed="rId3"/>
          <a:stretch/>
        </p:blipFill>
        <p:spPr>
          <a:xfrm>
            <a:off x="657720" y="5832000"/>
            <a:ext cx="2510280" cy="1570320"/>
          </a:xfrm>
          <a:prstGeom prst="rect">
            <a:avLst/>
          </a:prstGeom>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TextShape 3"/>
          <p:cNvSpPr txBox="1"/>
          <p:nvPr/>
        </p:nvSpPr>
        <p:spPr>
          <a:xfrm>
            <a:off x="464999" y="1158507"/>
            <a:ext cx="9470880" cy="2385971"/>
          </a:xfrm>
          <a:prstGeom prst="rect">
            <a:avLst/>
          </a:prstGeom>
          <a:noFill/>
          <a:ln w="0">
            <a:noFill/>
          </a:ln>
        </p:spPr>
        <p:txBody>
          <a:bodyPr lIns="0" tIns="0" rIns="0" bIns="0">
            <a:normAutofit/>
          </a:bodyPr>
          <a:lstStyle/>
          <a:p>
            <a:endParaRPr lang="fr-FR" sz="2200" b="0" strike="noStrike" spc="-1" dirty="0" smtClean="0">
              <a:latin typeface="Arial"/>
            </a:endParaRPr>
          </a:p>
          <a:p>
            <a:pPr marL="432000" indent="-324000">
              <a:spcAft>
                <a:spcPts val="1196"/>
              </a:spcAft>
              <a:buClr>
                <a:srgbClr val="000000"/>
              </a:buClr>
              <a:buSzPct val="45000"/>
              <a:buFont typeface="Wingdings" charset="2"/>
              <a:buChar char=""/>
            </a:pPr>
            <a:r>
              <a:rPr lang="fr-FR" sz="2200" b="0" strike="noStrike" spc="-1" dirty="0" smtClean="0">
                <a:latin typeface="Arial"/>
              </a:rPr>
              <a:t>The </a:t>
            </a:r>
            <a:r>
              <a:rPr lang="fr-FR" sz="2200" spc="-1" dirty="0" err="1">
                <a:latin typeface="Arial"/>
              </a:rPr>
              <a:t>p</a:t>
            </a:r>
            <a:r>
              <a:rPr lang="fr-FR" sz="2200" b="0" strike="noStrike" spc="-1" dirty="0" err="1" smtClean="0">
                <a:latin typeface="Arial"/>
              </a:rPr>
              <a:t>henotype</a:t>
            </a:r>
            <a:r>
              <a:rPr lang="fr-FR" sz="2200" b="0" strike="noStrike" spc="-1" dirty="0" smtClean="0">
                <a:latin typeface="Arial"/>
              </a:rPr>
              <a:t> </a:t>
            </a:r>
            <a:r>
              <a:rPr lang="fr-FR" sz="2200" b="0" strike="noStrike" spc="-1" dirty="0" err="1" smtClean="0">
                <a:latin typeface="Arial"/>
              </a:rPr>
              <a:t>is</a:t>
            </a:r>
            <a:r>
              <a:rPr lang="fr-FR" sz="2200" b="0" strike="noStrike" spc="-1" dirty="0" smtClean="0">
                <a:latin typeface="Arial"/>
              </a:rPr>
              <a:t> </a:t>
            </a:r>
            <a:r>
              <a:rPr lang="fr-FR" sz="2200" b="0" strike="noStrike" spc="-1" dirty="0" err="1" smtClean="0">
                <a:latin typeface="Arial"/>
              </a:rPr>
              <a:t>controlled</a:t>
            </a:r>
            <a:r>
              <a:rPr lang="fr-FR" sz="2200" b="0" strike="noStrike" spc="-1" dirty="0" smtClean="0">
                <a:latin typeface="Arial"/>
              </a:rPr>
              <a:t> by </a:t>
            </a:r>
            <a:r>
              <a:rPr lang="fr-FR" sz="2200" b="0" strike="noStrike" spc="-1" dirty="0" err="1" smtClean="0">
                <a:latin typeface="Arial"/>
              </a:rPr>
              <a:t>many</a:t>
            </a:r>
            <a:r>
              <a:rPr lang="fr-FR" sz="2200" b="0" strike="noStrike" spc="-1" dirty="0" smtClean="0">
                <a:latin typeface="Arial"/>
              </a:rPr>
              <a:t> </a:t>
            </a:r>
            <a:r>
              <a:rPr lang="fr-FR" sz="2200" b="0" strike="noStrike" spc="-1" dirty="0" err="1" smtClean="0">
                <a:latin typeface="Arial"/>
              </a:rPr>
              <a:t>loci</a:t>
            </a:r>
            <a:endParaRPr lang="fr-FR" sz="2200" b="0" strike="noStrike" spc="-1" dirty="0" smtClean="0">
              <a:latin typeface="Arial"/>
            </a:endParaRPr>
          </a:p>
          <a:p>
            <a:pPr marL="432000" indent="-324000">
              <a:spcAft>
                <a:spcPts val="1196"/>
              </a:spcAft>
              <a:buClr>
                <a:srgbClr val="000000"/>
              </a:buClr>
              <a:buSzPct val="45000"/>
              <a:buFont typeface="Wingdings" charset="2"/>
              <a:buChar char=""/>
            </a:pPr>
            <a:r>
              <a:rPr lang="fr-FR" sz="2200" b="0" strike="noStrike" spc="-1" dirty="0" err="1" smtClean="0">
                <a:latin typeface="Arial"/>
              </a:rPr>
              <a:t>Each</a:t>
            </a:r>
            <a:r>
              <a:rPr lang="fr-FR" sz="2200" b="0" strike="noStrike" spc="-1" dirty="0" smtClean="0">
                <a:latin typeface="Arial"/>
              </a:rPr>
              <a:t> </a:t>
            </a:r>
            <a:r>
              <a:rPr lang="fr-FR" sz="2200" b="0" strike="noStrike" spc="-1" dirty="0" err="1" smtClean="0">
                <a:latin typeface="Arial"/>
              </a:rPr>
              <a:t>allelic</a:t>
            </a:r>
            <a:r>
              <a:rPr lang="fr-FR" sz="2200" b="0" strike="noStrike" spc="-1" dirty="0" smtClean="0">
                <a:latin typeface="Arial"/>
              </a:rPr>
              <a:t> </a:t>
            </a:r>
            <a:r>
              <a:rPr lang="fr-FR" sz="2200" b="0" strike="noStrike" spc="-1" dirty="0" err="1" smtClean="0">
                <a:latin typeface="Arial"/>
              </a:rPr>
              <a:t>effect</a:t>
            </a:r>
            <a:r>
              <a:rPr lang="fr-FR" sz="2200" b="0" strike="noStrike" spc="-1" dirty="0" smtClean="0">
                <a:latin typeface="Arial"/>
              </a:rPr>
              <a:t> </a:t>
            </a:r>
            <a:r>
              <a:rPr lang="fr-FR" sz="2200" b="0" strike="noStrike" spc="-1" dirty="0" err="1" smtClean="0">
                <a:latin typeface="Arial"/>
              </a:rPr>
              <a:t>is</a:t>
            </a:r>
            <a:r>
              <a:rPr lang="fr-FR" sz="2200" b="0" strike="noStrike" spc="-1" dirty="0" smtClean="0">
                <a:latin typeface="Arial"/>
              </a:rPr>
              <a:t> </a:t>
            </a:r>
            <a:r>
              <a:rPr lang="fr-FR" sz="2200" b="0" strike="noStrike" spc="-1" dirty="0" err="1" smtClean="0">
                <a:latin typeface="Arial"/>
              </a:rPr>
              <a:t>small</a:t>
            </a:r>
            <a:endParaRPr lang="fr-FR" sz="2200" b="0" strike="noStrike" spc="-1" dirty="0" smtClean="0">
              <a:latin typeface="Arial"/>
            </a:endParaRPr>
          </a:p>
          <a:p>
            <a:pPr marL="432000" indent="-324000">
              <a:spcAft>
                <a:spcPts val="1196"/>
              </a:spcAft>
              <a:buClr>
                <a:srgbClr val="000000"/>
              </a:buClr>
              <a:buSzPct val="45000"/>
              <a:buFont typeface="Wingdings" charset="2"/>
              <a:buChar char=""/>
            </a:pPr>
            <a:r>
              <a:rPr lang="fr-FR" sz="2200" b="0" strike="noStrike" spc="-1" dirty="0" err="1" smtClean="0">
                <a:latin typeface="Arial"/>
              </a:rPr>
              <a:t>Environment</a:t>
            </a:r>
            <a:r>
              <a:rPr lang="fr-FR" sz="2200" b="0" strike="noStrike" spc="-1" dirty="0" smtClean="0">
                <a:latin typeface="Arial"/>
              </a:rPr>
              <a:t> </a:t>
            </a:r>
            <a:r>
              <a:rPr lang="fr-FR" sz="2200" b="0" strike="noStrike" spc="-1" dirty="0" err="1" smtClean="0">
                <a:latin typeface="Arial"/>
              </a:rPr>
              <a:t>plays</a:t>
            </a:r>
            <a:r>
              <a:rPr lang="fr-FR" sz="2200" b="0" strike="noStrike" spc="-1" dirty="0" smtClean="0">
                <a:latin typeface="Arial"/>
              </a:rPr>
              <a:t> a part</a:t>
            </a:r>
          </a:p>
          <a:p>
            <a:pPr marL="108000" algn="ctr">
              <a:spcAft>
                <a:spcPts val="1196"/>
              </a:spcAft>
              <a:buClr>
                <a:srgbClr val="000000"/>
              </a:buClr>
              <a:buSzPct val="45000"/>
            </a:pPr>
            <a:r>
              <a:rPr lang="fr-FR" sz="2200" b="0" strike="noStrike" spc="-1" dirty="0" smtClean="0">
                <a:latin typeface="Arial"/>
              </a:rPr>
              <a:t>This </a:t>
            </a:r>
            <a:r>
              <a:rPr lang="fr-FR" sz="2200" b="0" strike="noStrike" spc="-1" dirty="0" err="1" smtClean="0">
                <a:latin typeface="Arial"/>
              </a:rPr>
              <a:t>is</a:t>
            </a:r>
            <a:r>
              <a:rPr lang="fr-FR" sz="2200" b="0" strike="noStrike" spc="-1" dirty="0" smtClean="0">
                <a:latin typeface="Arial"/>
              </a:rPr>
              <a:t> the </a:t>
            </a:r>
            <a:r>
              <a:rPr lang="fr-FR" sz="2200" b="0" strike="noStrike" spc="-1" dirty="0" err="1" smtClean="0">
                <a:latin typeface="Arial"/>
              </a:rPr>
              <a:t>infinitesimal</a:t>
            </a:r>
            <a:r>
              <a:rPr lang="fr-FR" sz="2200" b="0" strike="noStrike" spc="-1" dirty="0" smtClean="0">
                <a:latin typeface="Arial"/>
              </a:rPr>
              <a:t> model</a:t>
            </a:r>
            <a:endParaRPr lang="fr-FR" sz="2200" b="0" strike="noStrike" spc="-1" dirty="0">
              <a:latin typeface="Arial"/>
            </a:endParaRPr>
          </a:p>
        </p:txBody>
      </p:sp>
      <p:sp>
        <p:nvSpPr>
          <p:cNvPr id="2" name="Title 1"/>
          <p:cNvSpPr>
            <a:spLocks noGrp="1"/>
          </p:cNvSpPr>
          <p:nvPr>
            <p:ph type="title"/>
          </p:nvPr>
        </p:nvSpPr>
        <p:spPr>
          <a:xfrm>
            <a:off x="614998" y="298430"/>
            <a:ext cx="9170882" cy="778718"/>
          </a:xfrm>
        </p:spPr>
        <p:txBody>
          <a:bodyPr>
            <a:normAutofit/>
          </a:bodyPr>
          <a:lstStyle/>
          <a:p>
            <a:r>
              <a:rPr lang="en-US" dirty="0"/>
              <a:t>Basics of quantitative </a:t>
            </a:r>
            <a:r>
              <a:rPr lang="en-US" dirty="0" smtClean="0"/>
              <a:t>genetics</a:t>
            </a:r>
            <a:endParaRPr lang="en-US" dirty="0"/>
          </a:p>
        </p:txBody>
      </p:sp>
      <p:sp>
        <p:nvSpPr>
          <p:cNvPr id="4" name="Rectangle 3"/>
          <p:cNvSpPr/>
          <p:nvPr/>
        </p:nvSpPr>
        <p:spPr>
          <a:xfrm>
            <a:off x="3322862" y="3793134"/>
            <a:ext cx="3548023" cy="707886"/>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marL="108000" algn="ctr">
              <a:spcAft>
                <a:spcPts val="1196"/>
              </a:spcAft>
              <a:buClr>
                <a:srgbClr val="000000"/>
              </a:buClr>
              <a:buSzPct val="45000"/>
            </a:pPr>
            <a:r>
              <a:rPr lang="fr-FR" sz="4000" spc="-1" dirty="0">
                <a:solidFill>
                  <a:srgbClr val="0000FF"/>
                </a:solidFill>
              </a:rPr>
              <a:t>P</a:t>
            </a:r>
            <a:r>
              <a:rPr lang="fr-FR" sz="4000" spc="-1" dirty="0"/>
              <a:t> </a:t>
            </a:r>
            <a:r>
              <a:rPr lang="fr-FR" sz="4000" spc="-1" dirty="0" smtClean="0"/>
              <a:t>= </a:t>
            </a:r>
            <a:r>
              <a:rPr lang="fr-FR" sz="4000" spc="-1" dirty="0" smtClean="0">
                <a:solidFill>
                  <a:srgbClr val="CCCCCC"/>
                </a:solidFill>
              </a:rPr>
              <a:t>M</a:t>
            </a:r>
            <a:r>
              <a:rPr lang="fr-FR" sz="4000" spc="-1" dirty="0" smtClean="0"/>
              <a:t> + </a:t>
            </a:r>
            <a:r>
              <a:rPr lang="fr-FR" sz="4000" spc="-1" dirty="0">
                <a:solidFill>
                  <a:srgbClr val="FF0000"/>
                </a:solidFill>
              </a:rPr>
              <a:t>G</a:t>
            </a:r>
            <a:r>
              <a:rPr lang="fr-FR" sz="4000" spc="-1" dirty="0"/>
              <a:t> + E</a:t>
            </a:r>
          </a:p>
        </p:txBody>
      </p:sp>
      <p:sp>
        <p:nvSpPr>
          <p:cNvPr id="5" name="Rectangle 4"/>
          <p:cNvSpPr/>
          <p:nvPr/>
        </p:nvSpPr>
        <p:spPr>
          <a:xfrm>
            <a:off x="976753" y="4970768"/>
            <a:ext cx="6762653" cy="1569660"/>
          </a:xfrm>
          <a:prstGeom prst="rect">
            <a:avLst/>
          </a:prstGeom>
        </p:spPr>
        <p:txBody>
          <a:bodyPr wrap="square">
            <a:spAutoFit/>
          </a:bodyPr>
          <a:lstStyle/>
          <a:p>
            <a:r>
              <a:rPr lang="fr-FR" sz="2400" b="1" spc="-1" dirty="0">
                <a:solidFill>
                  <a:srgbClr val="0000FF"/>
                </a:solidFill>
              </a:rPr>
              <a:t>P</a:t>
            </a:r>
            <a:r>
              <a:rPr lang="fr-FR" sz="2400" spc="-1" dirty="0"/>
              <a:t> = </a:t>
            </a:r>
            <a:r>
              <a:rPr lang="fr-FR" sz="2400" spc="-1" dirty="0" err="1">
                <a:solidFill>
                  <a:srgbClr val="0000FF"/>
                </a:solidFill>
              </a:rPr>
              <a:t>phenotype</a:t>
            </a:r>
            <a:r>
              <a:rPr lang="fr-FR" sz="2400" spc="-1" dirty="0">
                <a:solidFill>
                  <a:srgbClr val="0000FF"/>
                </a:solidFill>
              </a:rPr>
              <a:t> </a:t>
            </a:r>
            <a:r>
              <a:rPr lang="fr-FR" sz="2400" spc="-1" dirty="0" smtClean="0">
                <a:solidFill>
                  <a:srgbClr val="0000FF"/>
                </a:solidFill>
              </a:rPr>
              <a:t>of a plant</a:t>
            </a:r>
            <a:endParaRPr lang="fr-FR" sz="2400" spc="-1" dirty="0"/>
          </a:p>
          <a:p>
            <a:r>
              <a:rPr lang="fr-FR" sz="2400" b="1" spc="-1" dirty="0">
                <a:solidFill>
                  <a:srgbClr val="CCCCCC"/>
                </a:solidFill>
              </a:rPr>
              <a:t>M</a:t>
            </a:r>
            <a:r>
              <a:rPr lang="fr-FR" sz="2400" spc="-1" dirty="0"/>
              <a:t> = </a:t>
            </a:r>
            <a:r>
              <a:rPr lang="fr-FR" sz="2400" spc="-1" dirty="0" err="1">
                <a:solidFill>
                  <a:srgbClr val="CCCCCC"/>
                </a:solidFill>
              </a:rPr>
              <a:t>mean</a:t>
            </a:r>
            <a:r>
              <a:rPr lang="fr-FR" sz="2400" spc="-1" dirty="0">
                <a:solidFill>
                  <a:srgbClr val="CCCCCC"/>
                </a:solidFill>
              </a:rPr>
              <a:t> of population</a:t>
            </a:r>
            <a:endParaRPr lang="fr-FR" sz="2400" spc="-1" dirty="0"/>
          </a:p>
          <a:p>
            <a:r>
              <a:rPr lang="fr-FR" sz="2400" b="1" spc="-1" dirty="0">
                <a:solidFill>
                  <a:srgbClr val="FF0000"/>
                </a:solidFill>
              </a:rPr>
              <a:t>G</a:t>
            </a:r>
            <a:r>
              <a:rPr lang="fr-FR" sz="2400" spc="-1" dirty="0"/>
              <a:t> = </a:t>
            </a:r>
            <a:r>
              <a:rPr lang="fr-FR" sz="2400" spc="-1" dirty="0" err="1" smtClean="0">
                <a:solidFill>
                  <a:srgbClr val="FF0000"/>
                </a:solidFill>
              </a:rPr>
              <a:t>genotype</a:t>
            </a:r>
            <a:r>
              <a:rPr lang="fr-FR" sz="2400" spc="-1" dirty="0" smtClean="0">
                <a:solidFill>
                  <a:srgbClr val="FF0000"/>
                </a:solidFill>
              </a:rPr>
              <a:t> </a:t>
            </a:r>
            <a:r>
              <a:rPr lang="fr-FR" sz="2400" spc="-1" dirty="0" err="1" smtClean="0">
                <a:solidFill>
                  <a:srgbClr val="FF0000"/>
                </a:solidFill>
              </a:rPr>
              <a:t>effect</a:t>
            </a:r>
            <a:r>
              <a:rPr lang="fr-FR" sz="2400" spc="-1" dirty="0" smtClean="0"/>
              <a:t> </a:t>
            </a:r>
            <a:r>
              <a:rPr lang="fr-FR" sz="2400" spc="-1" dirty="0"/>
              <a:t>(</a:t>
            </a:r>
            <a:r>
              <a:rPr lang="fr-FR" sz="2400" spc="-1" dirty="0" err="1"/>
              <a:t>sum</a:t>
            </a:r>
            <a:r>
              <a:rPr lang="fr-FR" sz="2400" spc="-1" dirty="0"/>
              <a:t> of </a:t>
            </a:r>
            <a:r>
              <a:rPr lang="fr-FR" sz="2400" spc="-1" dirty="0" err="1"/>
              <a:t>genetic</a:t>
            </a:r>
            <a:r>
              <a:rPr lang="fr-FR" sz="2400" spc="-1" dirty="0"/>
              <a:t> </a:t>
            </a:r>
            <a:r>
              <a:rPr lang="fr-FR" sz="2400" spc="-1" dirty="0" err="1"/>
              <a:t>effects</a:t>
            </a:r>
            <a:r>
              <a:rPr lang="fr-FR" sz="2400" spc="-1" dirty="0"/>
              <a:t>)</a:t>
            </a:r>
          </a:p>
          <a:p>
            <a:r>
              <a:rPr lang="fr-FR" sz="2400" b="1" spc="-1" dirty="0"/>
              <a:t>E</a:t>
            </a:r>
            <a:r>
              <a:rPr lang="fr-FR" sz="2400" spc="-1" dirty="0"/>
              <a:t> = </a:t>
            </a:r>
            <a:r>
              <a:rPr lang="fr-FR" sz="2400" spc="-1" dirty="0" err="1"/>
              <a:t>sum</a:t>
            </a:r>
            <a:r>
              <a:rPr lang="fr-FR" sz="2400" spc="-1" dirty="0"/>
              <a:t> of </a:t>
            </a:r>
            <a:r>
              <a:rPr lang="fr-FR" sz="2400" spc="-1" dirty="0" err="1"/>
              <a:t>environmental</a:t>
            </a:r>
            <a:r>
              <a:rPr lang="fr-FR" sz="2400" spc="-1" dirty="0"/>
              <a:t> </a:t>
            </a:r>
            <a:r>
              <a:rPr lang="fr-FR" sz="2400" spc="-1" dirty="0" err="1"/>
              <a:t>effects</a:t>
            </a:r>
            <a:endParaRPr lang="fr-FR" sz="2400" spc="-1" dirty="0"/>
          </a:p>
        </p:txBody>
      </p:sp>
    </p:spTree>
    <p:extLst>
      <p:ext uri="{BB962C8B-B14F-4D97-AF65-F5344CB8AC3E}">
        <p14:creationId xmlns:p14="http://schemas.microsoft.com/office/powerpoint/2010/main" val="192343309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28537" y="313242"/>
            <a:ext cx="9265912" cy="778718"/>
          </a:xfrm>
        </p:spPr>
        <p:txBody>
          <a:bodyPr>
            <a:normAutofit fontScale="90000"/>
          </a:bodyPr>
          <a:lstStyle/>
          <a:p>
            <a:r>
              <a:rPr lang="fr-FR" dirty="0" err="1" smtClean="0"/>
              <a:t>Assessing</a:t>
            </a:r>
            <a:r>
              <a:rPr lang="fr-FR" dirty="0" smtClean="0"/>
              <a:t> the proportion of </a:t>
            </a:r>
            <a:r>
              <a:rPr lang="fr-FR" dirty="0" err="1"/>
              <a:t>genetic</a:t>
            </a:r>
            <a:r>
              <a:rPr lang="fr-FR" dirty="0"/>
              <a:t> </a:t>
            </a:r>
            <a:r>
              <a:rPr lang="fr-FR" dirty="0" smtClean="0"/>
              <a:t>control for a trait</a:t>
            </a:r>
            <a:endParaRPr lang="fr-FR" dirty="0"/>
          </a:p>
        </p:txBody>
      </p:sp>
      <p:sp>
        <p:nvSpPr>
          <p:cNvPr id="6" name="Rectangle 5"/>
          <p:cNvSpPr/>
          <p:nvPr/>
        </p:nvSpPr>
        <p:spPr>
          <a:xfrm>
            <a:off x="528537" y="4575560"/>
            <a:ext cx="6827510" cy="369332"/>
          </a:xfrm>
          <a:prstGeom prst="rect">
            <a:avLst/>
          </a:prstGeom>
        </p:spPr>
        <p:txBody>
          <a:bodyPr wrap="none">
            <a:spAutoFit/>
          </a:bodyPr>
          <a:lstStyle/>
          <a:p>
            <a:r>
              <a:rPr lang="en-US" dirty="0" smtClean="0"/>
              <a:t>The </a:t>
            </a:r>
            <a:r>
              <a:rPr lang="en-US" dirty="0"/>
              <a:t>broad-sense </a:t>
            </a:r>
            <a:r>
              <a:rPr lang="en-US" dirty="0" smtClean="0"/>
              <a:t>heritability is a indication of the genetic control :</a:t>
            </a:r>
          </a:p>
        </p:txBody>
      </p:sp>
      <p:sp>
        <p:nvSpPr>
          <p:cNvPr id="7" name="Rectangle 6"/>
          <p:cNvSpPr/>
          <p:nvPr/>
        </p:nvSpPr>
        <p:spPr>
          <a:xfrm>
            <a:off x="3266528" y="1771931"/>
            <a:ext cx="3548023" cy="707886"/>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marL="108000" algn="ctr">
              <a:spcAft>
                <a:spcPts val="1196"/>
              </a:spcAft>
              <a:buClr>
                <a:srgbClr val="000000"/>
              </a:buClr>
              <a:buSzPct val="45000"/>
            </a:pPr>
            <a:r>
              <a:rPr lang="fr-FR" sz="4000" spc="-1" dirty="0">
                <a:solidFill>
                  <a:srgbClr val="0000FF"/>
                </a:solidFill>
              </a:rPr>
              <a:t>P</a:t>
            </a:r>
            <a:r>
              <a:rPr lang="fr-FR" sz="4000" spc="-1" dirty="0"/>
              <a:t> </a:t>
            </a:r>
            <a:r>
              <a:rPr lang="fr-FR" sz="4000" spc="-1" dirty="0" smtClean="0"/>
              <a:t>= </a:t>
            </a:r>
            <a:r>
              <a:rPr lang="fr-FR" sz="4000" spc="-1" dirty="0" smtClean="0">
                <a:solidFill>
                  <a:srgbClr val="CCCCCC"/>
                </a:solidFill>
              </a:rPr>
              <a:t>M</a:t>
            </a:r>
            <a:r>
              <a:rPr lang="fr-FR" sz="4000" spc="-1" dirty="0" smtClean="0"/>
              <a:t> + </a:t>
            </a:r>
            <a:r>
              <a:rPr lang="fr-FR" sz="4000" spc="-1" dirty="0">
                <a:solidFill>
                  <a:srgbClr val="FF0000"/>
                </a:solidFill>
              </a:rPr>
              <a:t>G</a:t>
            </a:r>
            <a:r>
              <a:rPr lang="fr-FR" sz="4000" spc="-1" dirty="0"/>
              <a:t> + E</a:t>
            </a:r>
          </a:p>
        </p:txBody>
      </p:sp>
      <mc:AlternateContent xmlns:mc="http://schemas.openxmlformats.org/markup-compatibility/2006" xmlns:a14="http://schemas.microsoft.com/office/drawing/2010/main">
        <mc:Choice Requires="a14">
          <p:sp>
            <p:nvSpPr>
              <p:cNvPr id="8" name="Formula 3"/>
              <p:cNvSpPr txBox="1"/>
              <p:nvPr/>
            </p:nvSpPr>
            <p:spPr>
              <a:xfrm>
                <a:off x="3554223" y="5193386"/>
                <a:ext cx="2422371" cy="1540061"/>
              </a:xfrm>
              <a:prstGeom prst="rect">
                <a:avLst/>
              </a:prstGeom>
            </p:spPr>
            <p:txBody>
              <a:bodyPr/>
              <a:lstStyle/>
              <a:p>
                <a:pPr/>
                <a14:m>
                  <m:oMathPara xmlns:m="http://schemas.openxmlformats.org/officeDocument/2006/math">
                    <m:oMathParaPr>
                      <m:jc m:val="centerGroup"/>
                    </m:oMathParaPr>
                    <m:oMath xmlns:m="http://schemas.openxmlformats.org/officeDocument/2006/math">
                      <m:sSup>
                        <m:sSupPr>
                          <m:ctrlPr>
                            <a:rPr lang="ar-AE" sz="3200" i="1" smtClean="0">
                              <a:latin typeface="Cambria Math" panose="02040503050406030204" pitchFamily="18" charset="0"/>
                            </a:rPr>
                          </m:ctrlPr>
                        </m:sSupPr>
                        <m:e>
                          <m:r>
                            <a:rPr lang="en-US" sz="3200" b="0" i="1" smtClean="0">
                              <a:latin typeface="Cambria Math" panose="02040503050406030204" pitchFamily="18" charset="0"/>
                            </a:rPr>
                            <m:t>𝐻</m:t>
                          </m:r>
                        </m:e>
                        <m:sup>
                          <m:r>
                            <a:rPr lang="en-US" sz="3200" b="0" i="1" smtClean="0">
                              <a:latin typeface="Cambria Math" panose="02040503050406030204" pitchFamily="18" charset="0"/>
                            </a:rPr>
                            <m:t>2</m:t>
                          </m:r>
                        </m:sup>
                      </m:sSup>
                      <m:r>
                        <a:rPr lang="ar-AE" sz="3200">
                          <a:latin typeface="Cambria Math" panose="02040503050406030204" pitchFamily="18" charset="0"/>
                        </a:rPr>
                        <m:t>=</m:t>
                      </m:r>
                      <m:f>
                        <m:fPr>
                          <m:ctrlPr>
                            <a:rPr lang="ar-AE" sz="3200" i="1" smtClean="0">
                              <a:solidFill>
                                <a:srgbClr val="FF0000"/>
                              </a:solidFill>
                              <a:latin typeface="Cambria Math" panose="02040503050406030204" pitchFamily="18" charset="0"/>
                            </a:rPr>
                          </m:ctrlPr>
                        </m:fPr>
                        <m:num>
                          <m:sSubSup>
                            <m:sSubSupPr>
                              <m:ctrlPr>
                                <a:rPr lang="ar-AE" sz="3200" i="1">
                                  <a:solidFill>
                                    <a:srgbClr val="FF0000"/>
                                  </a:solidFill>
                                  <a:latin typeface="Cambria Math" panose="02040503050406030204" pitchFamily="18" charset="0"/>
                                </a:rPr>
                              </m:ctrlPr>
                            </m:sSubSupPr>
                            <m:e>
                              <m:r>
                                <a:rPr lang="ar-AE" sz="3200">
                                  <a:solidFill>
                                    <a:srgbClr val="FF0000"/>
                                  </a:solidFill>
                                  <a:latin typeface="Cambria Math" panose="02040503050406030204" pitchFamily="18" charset="0"/>
                                </a:rPr>
                                <m:t>𝜎</m:t>
                              </m:r>
                            </m:e>
                            <m:sub>
                              <m:r>
                                <a:rPr lang="ar-AE" sz="3200">
                                  <a:solidFill>
                                    <a:srgbClr val="FF0000"/>
                                  </a:solidFill>
                                  <a:latin typeface="Cambria Math" panose="02040503050406030204" pitchFamily="18" charset="0"/>
                                </a:rPr>
                                <m:t>𝐺</m:t>
                              </m:r>
                            </m:sub>
                            <m:sup>
                              <m:r>
                                <a:rPr lang="ar-AE" sz="3200">
                                  <a:solidFill>
                                    <a:srgbClr val="FF0000"/>
                                  </a:solidFill>
                                  <a:latin typeface="Cambria Math" panose="02040503050406030204" pitchFamily="18" charset="0"/>
                                </a:rPr>
                                <m:t>2</m:t>
                              </m:r>
                            </m:sup>
                          </m:sSubSup>
                        </m:num>
                        <m:den>
                          <m:sSubSup>
                            <m:sSubSupPr>
                              <m:ctrlPr>
                                <a:rPr lang="ar-AE" sz="3200" i="1">
                                  <a:solidFill>
                                    <a:srgbClr val="0070C0"/>
                                  </a:solidFill>
                                  <a:latin typeface="Cambria Math" panose="02040503050406030204" pitchFamily="18" charset="0"/>
                                </a:rPr>
                              </m:ctrlPr>
                            </m:sSubSupPr>
                            <m:e>
                              <m:r>
                                <a:rPr lang="en-US" sz="3200">
                                  <a:solidFill>
                                    <a:srgbClr val="0070C0"/>
                                  </a:solidFill>
                                  <a:latin typeface="Cambria Math" panose="02040503050406030204" pitchFamily="18" charset="0"/>
                                </a:rPr>
                                <m:t>𝜎</m:t>
                              </m:r>
                            </m:e>
                            <m:sub>
                              <m:r>
                                <a:rPr lang="ar-AE" sz="3200">
                                  <a:solidFill>
                                    <a:srgbClr val="0070C0"/>
                                  </a:solidFill>
                                  <a:latin typeface="Cambria Math" panose="02040503050406030204" pitchFamily="18" charset="0"/>
                                </a:rPr>
                                <m:t>𝑃</m:t>
                              </m:r>
                            </m:sub>
                            <m:sup>
                              <m:r>
                                <a:rPr lang="ar-AE" sz="3200">
                                  <a:solidFill>
                                    <a:srgbClr val="0070C0"/>
                                  </a:solidFill>
                                  <a:latin typeface="Cambria Math" panose="02040503050406030204" pitchFamily="18" charset="0"/>
                                </a:rPr>
                                <m:t>2</m:t>
                              </m:r>
                            </m:sup>
                          </m:sSubSup>
                        </m:den>
                      </m:f>
                    </m:oMath>
                  </m:oMathPara>
                </a14:m>
                <a:endParaRPr sz="3200" dirty="0"/>
              </a:p>
            </p:txBody>
          </p:sp>
        </mc:Choice>
        <mc:Fallback xmlns="">
          <p:sp>
            <p:nvSpPr>
              <p:cNvPr id="8" name="Formula 3"/>
              <p:cNvSpPr txBox="1">
                <a:spLocks noRot="1" noChangeAspect="1" noMove="1" noResize="1" noEditPoints="1" noAdjustHandles="1" noChangeArrowheads="1" noChangeShapeType="1" noTextEdit="1"/>
              </p:cNvSpPr>
              <p:nvPr/>
            </p:nvSpPr>
            <p:spPr>
              <a:xfrm>
                <a:off x="3554223" y="5193386"/>
                <a:ext cx="2422371" cy="154006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Formula 3"/>
              <p:cNvSpPr txBox="1"/>
              <p:nvPr/>
            </p:nvSpPr>
            <p:spPr>
              <a:xfrm>
                <a:off x="2776511" y="3159788"/>
                <a:ext cx="4769963" cy="472782"/>
              </a:xfrm>
              <a:prstGeom prst="rect">
                <a:avLst/>
              </a:prstGeom>
            </p:spPr>
            <p:txBody>
              <a:bodyPr/>
              <a:lstStyle/>
              <a:p>
                <a:pPr/>
                <a14:m>
                  <m:oMathPara xmlns:m="http://schemas.openxmlformats.org/officeDocument/2006/math">
                    <m:oMathParaPr>
                      <m:jc m:val="centerGroup"/>
                    </m:oMathParaPr>
                    <m:oMath xmlns:m="http://schemas.openxmlformats.org/officeDocument/2006/math">
                      <m:sSubSup>
                        <m:sSubSupPr>
                          <m:ctrlPr>
                            <a:rPr lang="ar-AE" sz="4000" i="1" smtClean="0">
                              <a:solidFill>
                                <a:srgbClr val="0070C0"/>
                              </a:solidFill>
                              <a:latin typeface="Cambria Math" panose="02040503050406030204" pitchFamily="18" charset="0"/>
                            </a:rPr>
                          </m:ctrlPr>
                        </m:sSubSupPr>
                        <m:e>
                          <m:r>
                            <a:rPr lang="ar-AE" sz="4000">
                              <a:solidFill>
                                <a:srgbClr val="0070C0"/>
                              </a:solidFill>
                              <a:latin typeface="Cambria Math" panose="02040503050406030204" pitchFamily="18" charset="0"/>
                            </a:rPr>
                            <m:t>𝜎</m:t>
                          </m:r>
                        </m:e>
                        <m:sub>
                          <m:r>
                            <a:rPr lang="ar-AE" sz="4000">
                              <a:solidFill>
                                <a:srgbClr val="0070C0"/>
                              </a:solidFill>
                              <a:latin typeface="Cambria Math" panose="02040503050406030204" pitchFamily="18" charset="0"/>
                            </a:rPr>
                            <m:t>𝑃</m:t>
                          </m:r>
                        </m:sub>
                        <m:sup>
                          <m:r>
                            <a:rPr lang="ar-AE" sz="4000">
                              <a:solidFill>
                                <a:srgbClr val="0070C0"/>
                              </a:solidFill>
                              <a:latin typeface="Cambria Math" panose="02040503050406030204" pitchFamily="18" charset="0"/>
                            </a:rPr>
                            <m:t>2</m:t>
                          </m:r>
                        </m:sup>
                      </m:sSubSup>
                      <m:r>
                        <a:rPr sz="4000">
                          <a:latin typeface="Cambria Math" panose="02040503050406030204" pitchFamily="18" charset="0"/>
                        </a:rPr>
                        <m:t>=</m:t>
                      </m:r>
                      <m:r>
                        <a:rPr sz="4000">
                          <a:latin typeface="Cambria Math" panose="02040503050406030204" pitchFamily="18" charset="0"/>
                        </a:rPr>
                        <m:t>0</m:t>
                      </m:r>
                      <m:r>
                        <a:rPr sz="4000">
                          <a:latin typeface="Cambria Math" panose="02040503050406030204" pitchFamily="18" charset="0"/>
                        </a:rPr>
                        <m:t>+</m:t>
                      </m:r>
                      <m:sSubSup>
                        <m:sSubSupPr>
                          <m:ctrlPr>
                            <a:rPr lang="ar-AE" sz="4000" i="1" smtClean="0">
                              <a:solidFill>
                                <a:srgbClr val="FF0000"/>
                              </a:solidFill>
                              <a:latin typeface="Cambria Math" panose="02040503050406030204" pitchFamily="18" charset="0"/>
                            </a:rPr>
                          </m:ctrlPr>
                        </m:sSubSupPr>
                        <m:e>
                          <m:r>
                            <a:rPr lang="ar-AE" sz="4000">
                              <a:solidFill>
                                <a:srgbClr val="FF0000"/>
                              </a:solidFill>
                              <a:latin typeface="Cambria Math" panose="02040503050406030204" pitchFamily="18" charset="0"/>
                            </a:rPr>
                            <m:t>𝜎</m:t>
                          </m:r>
                        </m:e>
                        <m:sub>
                          <m:r>
                            <a:rPr lang="ar-AE" sz="4000">
                              <a:solidFill>
                                <a:srgbClr val="FF0000"/>
                              </a:solidFill>
                              <a:latin typeface="Cambria Math" panose="02040503050406030204" pitchFamily="18" charset="0"/>
                            </a:rPr>
                            <m:t>𝐺</m:t>
                          </m:r>
                        </m:sub>
                        <m:sup>
                          <m:r>
                            <a:rPr lang="ar-AE" sz="4000">
                              <a:solidFill>
                                <a:srgbClr val="FF0000"/>
                              </a:solidFill>
                              <a:latin typeface="Cambria Math" panose="02040503050406030204" pitchFamily="18" charset="0"/>
                            </a:rPr>
                            <m:t>2</m:t>
                          </m:r>
                        </m:sup>
                      </m:sSubSup>
                      <m:r>
                        <a:rPr sz="4000">
                          <a:latin typeface="Cambria Math" panose="02040503050406030204" pitchFamily="18" charset="0"/>
                        </a:rPr>
                        <m:t>+</m:t>
                      </m:r>
                      <m:sSubSup>
                        <m:sSubSupPr>
                          <m:ctrlPr>
                            <a:rPr sz="4000" i="1">
                              <a:latin typeface="Cambria Math" panose="02040503050406030204" pitchFamily="18" charset="0"/>
                            </a:rPr>
                          </m:ctrlPr>
                        </m:sSubSupPr>
                        <m:e>
                          <m:r>
                            <a:rPr sz="4000">
                              <a:latin typeface="Cambria Math" panose="02040503050406030204" pitchFamily="18" charset="0"/>
                            </a:rPr>
                            <m:t>𝜎</m:t>
                          </m:r>
                        </m:e>
                        <m:sub>
                          <m:r>
                            <a:rPr sz="4000">
                              <a:latin typeface="Cambria Math" panose="02040503050406030204" pitchFamily="18" charset="0"/>
                            </a:rPr>
                            <m:t>𝐸</m:t>
                          </m:r>
                        </m:sub>
                        <m:sup>
                          <m:r>
                            <a:rPr sz="4000">
                              <a:latin typeface="Cambria Math" panose="02040503050406030204" pitchFamily="18" charset="0"/>
                            </a:rPr>
                            <m:t>2</m:t>
                          </m:r>
                        </m:sup>
                      </m:sSubSup>
                    </m:oMath>
                  </m:oMathPara>
                </a14:m>
                <a:endParaRPr sz="4000" dirty="0"/>
              </a:p>
            </p:txBody>
          </p:sp>
        </mc:Choice>
        <mc:Fallback xmlns="">
          <p:sp>
            <p:nvSpPr>
              <p:cNvPr id="9" name="Formula 3"/>
              <p:cNvSpPr txBox="1">
                <a:spLocks noRot="1" noChangeAspect="1" noMove="1" noResize="1" noEditPoints="1" noAdjustHandles="1" noChangeArrowheads="1" noChangeShapeType="1" noTextEdit="1"/>
              </p:cNvSpPr>
              <p:nvPr/>
            </p:nvSpPr>
            <p:spPr>
              <a:xfrm>
                <a:off x="2776511" y="3159788"/>
                <a:ext cx="4769963" cy="472782"/>
              </a:xfrm>
              <a:prstGeom prst="rect">
                <a:avLst/>
              </a:prstGeom>
              <a:blipFill>
                <a:blip r:embed="rId3"/>
                <a:stretch>
                  <a:fillRect b="-42308"/>
                </a:stretch>
              </a:blipFill>
            </p:spPr>
            <p:txBody>
              <a:bodyPr/>
              <a:lstStyle/>
              <a:p>
                <a:r>
                  <a:rPr lang="en-US">
                    <a:noFill/>
                  </a:rPr>
                  <a:t> </a:t>
                </a:r>
              </a:p>
            </p:txBody>
          </p:sp>
        </mc:Fallback>
      </mc:AlternateContent>
      <p:cxnSp>
        <p:nvCxnSpPr>
          <p:cNvPr id="11" name="Straight Arrow Connector 10"/>
          <p:cNvCxnSpPr/>
          <p:nvPr/>
        </p:nvCxnSpPr>
        <p:spPr>
          <a:xfrm>
            <a:off x="5040539" y="2653931"/>
            <a:ext cx="0" cy="419208"/>
          </a:xfrm>
          <a:prstGeom prst="straightConnector1">
            <a:avLst/>
          </a:prstGeom>
          <a:ln w="254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4670591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504000" y="11520"/>
            <a:ext cx="9071640" cy="1192320"/>
          </a:xfrm>
          <a:prstGeom prst="rect">
            <a:avLst/>
          </a:prstGeom>
          <a:noFill/>
          <a:ln>
            <a:noFill/>
          </a:ln>
        </p:spPr>
        <p:txBody>
          <a:bodyPr lIns="0" tIns="0" rIns="0" bIns="0" anchor="ctr"/>
          <a:lstStyle/>
          <a:p>
            <a:pPr algn="ctr"/>
            <a:r>
              <a:rPr lang="fr-FR" sz="4000" b="0" strike="noStrike" spc="-1">
                <a:solidFill>
                  <a:srgbClr val="000080"/>
                </a:solidFill>
                <a:latin typeface="Arial"/>
              </a:rPr>
              <a:t>Starting the story : predicting phenotype using NO molecular markers</a:t>
            </a:r>
            <a:r>
              <a:rPr lang="fr-FR" sz="4400" b="0" strike="noStrike" spc="-1">
                <a:solidFill>
                  <a:srgbClr val="000080"/>
                </a:solidFill>
                <a:latin typeface="Arial"/>
              </a:rPr>
              <a:t> </a:t>
            </a:r>
            <a:endParaRPr lang="fr-FR" sz="4400" b="0" strike="noStrike" spc="-1">
              <a:latin typeface="Arial"/>
            </a:endParaRPr>
          </a:p>
        </p:txBody>
      </p:sp>
      <p:pic>
        <p:nvPicPr>
          <p:cNvPr id="148" name="Image 147"/>
          <p:cNvPicPr/>
          <p:nvPr/>
        </p:nvPicPr>
        <p:blipFill>
          <a:blip r:embed="rId2"/>
          <a:stretch/>
        </p:blipFill>
        <p:spPr>
          <a:xfrm>
            <a:off x="8733600" y="591120"/>
            <a:ext cx="963360" cy="963360"/>
          </a:xfrm>
          <a:prstGeom prst="rect">
            <a:avLst/>
          </a:prstGeom>
          <a:ln>
            <a:noFill/>
          </a:ln>
        </p:spPr>
      </p:pic>
      <p:sp>
        <p:nvSpPr>
          <p:cNvPr id="149" name="TextShape 2"/>
          <p:cNvSpPr txBox="1"/>
          <p:nvPr/>
        </p:nvSpPr>
        <p:spPr>
          <a:xfrm>
            <a:off x="-1" y="1485360"/>
            <a:ext cx="10080625" cy="3482640"/>
          </a:xfrm>
          <a:prstGeom prst="rect">
            <a:avLst/>
          </a:prstGeom>
          <a:noFill/>
          <a:ln>
            <a:noFill/>
          </a:ln>
        </p:spPr>
        <p:txBody>
          <a:bodyPr lIns="90000" tIns="45000" rIns="90000" bIns="45000"/>
          <a:lstStyle/>
          <a:p>
            <a:pPr algn="just">
              <a:lnSpc>
                <a:spcPct val="100000"/>
              </a:lnSpc>
              <a:spcBef>
                <a:spcPts val="1134"/>
              </a:spcBef>
              <a:spcAft>
                <a:spcPts val="1134"/>
              </a:spcAft>
            </a:pPr>
            <a:r>
              <a:rPr lang="fr-FR" sz="2200" b="0" strike="noStrike" spc="-1" dirty="0" err="1">
                <a:latin typeface="Arial"/>
                <a:ea typeface="Droid Sans Fallback"/>
              </a:rPr>
              <a:t>Using</a:t>
            </a:r>
            <a:r>
              <a:rPr lang="fr-FR" sz="2200" b="0" strike="noStrike" spc="-1" dirty="0">
                <a:latin typeface="Arial"/>
                <a:ea typeface="Droid Sans Fallback"/>
              </a:rPr>
              <a:t> an </a:t>
            </a:r>
            <a:r>
              <a:rPr lang="fr-FR" sz="2200" b="0" strike="noStrike" spc="-1" dirty="0" err="1">
                <a:latin typeface="Arial"/>
                <a:ea typeface="Droid Sans Fallback"/>
              </a:rPr>
              <a:t>experimental</a:t>
            </a:r>
            <a:r>
              <a:rPr lang="fr-FR" sz="2200" b="0" strike="noStrike" spc="-1" dirty="0">
                <a:latin typeface="Arial"/>
                <a:ea typeface="Droid Sans Fallback"/>
              </a:rPr>
              <a:t> design  of </a:t>
            </a:r>
            <a:r>
              <a:rPr lang="fr-FR" sz="2200" b="0" strike="noStrike" spc="-1" dirty="0" err="1">
                <a:latin typeface="Arial"/>
                <a:ea typeface="Droid Sans Fallback"/>
              </a:rPr>
              <a:t>genotypes</a:t>
            </a:r>
            <a:r>
              <a:rPr lang="fr-FR" sz="2200" b="0" strike="noStrike" spc="-1" dirty="0">
                <a:latin typeface="Arial"/>
                <a:ea typeface="Droid Sans Fallback"/>
              </a:rPr>
              <a:t> </a:t>
            </a:r>
            <a:r>
              <a:rPr lang="fr-FR" sz="2200" b="0" strike="noStrike" spc="-1" dirty="0" err="1">
                <a:latin typeface="Arial"/>
                <a:ea typeface="Droid Sans Fallback"/>
              </a:rPr>
              <a:t>evaluated</a:t>
            </a:r>
            <a:r>
              <a:rPr lang="fr-FR" sz="2200" b="0" strike="noStrike" spc="-1" dirty="0">
                <a:latin typeface="Arial"/>
                <a:ea typeface="Droid Sans Fallback"/>
              </a:rPr>
              <a:t> in </a:t>
            </a:r>
            <a:r>
              <a:rPr lang="fr-FR" sz="2200" b="0" strike="noStrike" spc="-1" dirty="0" err="1">
                <a:latin typeface="Arial"/>
                <a:ea typeface="Droid Sans Fallback"/>
              </a:rPr>
              <a:t>several</a:t>
            </a:r>
            <a:r>
              <a:rPr lang="fr-FR" sz="2200" b="0" strike="noStrike" spc="-1" dirty="0">
                <a:latin typeface="Arial"/>
                <a:ea typeface="Droid Sans Fallback"/>
              </a:rPr>
              <a:t> </a:t>
            </a:r>
            <a:r>
              <a:rPr lang="fr-FR" sz="2200" b="0" strike="noStrike" spc="-1" dirty="0" err="1">
                <a:latin typeface="Arial"/>
                <a:ea typeface="Droid Sans Fallback"/>
              </a:rPr>
              <a:t>environments</a:t>
            </a:r>
            <a:r>
              <a:rPr lang="fr-FR" sz="2200" b="0" strike="noStrike" spc="-1" dirty="0">
                <a:latin typeface="Arial"/>
                <a:ea typeface="Droid Sans Fallback"/>
              </a:rPr>
              <a:t> :</a:t>
            </a:r>
            <a:endParaRPr lang="fr-FR" sz="2200" b="0" strike="noStrike" spc="-1" dirty="0">
              <a:latin typeface="Arial"/>
            </a:endParaRPr>
          </a:p>
          <a:p>
            <a:pPr marL="216000" indent="-216000" algn="just">
              <a:buClr>
                <a:srgbClr val="000000"/>
              </a:buClr>
              <a:buSzPct val="45000"/>
              <a:buFont typeface="Wingdings" charset="2"/>
              <a:buChar char=""/>
            </a:pPr>
            <a:r>
              <a:rPr lang="fr-FR" sz="2200" b="0" strike="noStrike" spc="-1" dirty="0">
                <a:latin typeface="Arial"/>
                <a:ea typeface="Droid Sans Fallback"/>
              </a:rPr>
              <a:t>	</a:t>
            </a:r>
            <a:r>
              <a:rPr lang="fr-FR" sz="2200" b="0" strike="noStrike" spc="-1" dirty="0" err="1">
                <a:latin typeface="Arial"/>
                <a:ea typeface="Droid Sans Fallback"/>
              </a:rPr>
              <a:t>estimate</a:t>
            </a:r>
            <a:r>
              <a:rPr lang="fr-FR" sz="2200" b="0" strike="noStrike" spc="-1" dirty="0">
                <a:latin typeface="Arial"/>
                <a:ea typeface="Droid Sans Fallback"/>
              </a:rPr>
              <a:t> (rough) </a:t>
            </a:r>
            <a:r>
              <a:rPr lang="fr-FR" sz="2200" b="0" strike="noStrike" spc="-1" dirty="0" err="1">
                <a:latin typeface="Arial"/>
                <a:ea typeface="Droid Sans Fallback"/>
              </a:rPr>
              <a:t>environmental</a:t>
            </a:r>
            <a:r>
              <a:rPr lang="fr-FR" sz="2200" b="0" strike="noStrike" spc="-1" dirty="0">
                <a:latin typeface="Arial"/>
                <a:ea typeface="Droid Sans Fallback"/>
              </a:rPr>
              <a:t> </a:t>
            </a:r>
            <a:r>
              <a:rPr lang="fr-FR" sz="2200" b="0" strike="noStrike" spc="-1" dirty="0" err="1">
                <a:latin typeface="Arial"/>
                <a:ea typeface="Droid Sans Fallback"/>
              </a:rPr>
              <a:t>effect</a:t>
            </a:r>
            <a:r>
              <a:rPr lang="fr-FR" sz="2200" b="0" strike="noStrike" spc="-1" dirty="0">
                <a:latin typeface="Arial"/>
                <a:ea typeface="Droid Sans Fallback"/>
              </a:rPr>
              <a:t> on the </a:t>
            </a:r>
            <a:r>
              <a:rPr lang="fr-FR" sz="2200" b="0" strike="noStrike" spc="-1" dirty="0" err="1">
                <a:latin typeface="Arial"/>
                <a:ea typeface="Droid Sans Fallback"/>
              </a:rPr>
              <a:t>phenotype</a:t>
            </a:r>
            <a:endParaRPr lang="fr-FR" sz="2200" b="0" strike="noStrike" spc="-1" dirty="0">
              <a:latin typeface="Arial"/>
            </a:endParaRPr>
          </a:p>
          <a:p>
            <a:pPr marL="216000" indent="-216000" algn="just">
              <a:lnSpc>
                <a:spcPct val="100000"/>
              </a:lnSpc>
              <a:spcBef>
                <a:spcPts val="1134"/>
              </a:spcBef>
              <a:spcAft>
                <a:spcPts val="1134"/>
              </a:spcAft>
              <a:buClr>
                <a:srgbClr val="000000"/>
              </a:buClr>
              <a:buSzPct val="45000"/>
              <a:buFont typeface="Wingdings" charset="2"/>
              <a:buChar char=""/>
            </a:pPr>
            <a:r>
              <a:rPr lang="fr-FR" sz="2200" b="0" strike="noStrike" spc="-1" dirty="0">
                <a:latin typeface="Arial"/>
                <a:ea typeface="Droid Sans Fallback"/>
              </a:rPr>
              <a:t>	</a:t>
            </a:r>
            <a:r>
              <a:rPr lang="fr-FR" sz="2200" b="0" strike="noStrike" spc="-1" dirty="0" err="1">
                <a:latin typeface="Arial"/>
                <a:ea typeface="Droid Sans Fallback"/>
              </a:rPr>
              <a:t>predict</a:t>
            </a:r>
            <a:r>
              <a:rPr lang="fr-FR" sz="2200" b="0" strike="noStrike" spc="-1" dirty="0">
                <a:latin typeface="Arial"/>
                <a:ea typeface="Droid Sans Fallback"/>
              </a:rPr>
              <a:t> (rough) </a:t>
            </a:r>
            <a:r>
              <a:rPr lang="fr-FR" sz="2200" b="0" strike="noStrike" spc="-1" dirty="0" err="1">
                <a:latin typeface="Arial"/>
                <a:ea typeface="Droid Sans Fallback"/>
              </a:rPr>
              <a:t>genetic</a:t>
            </a:r>
            <a:r>
              <a:rPr lang="fr-FR" sz="2200" b="0" strike="noStrike" spc="-1" dirty="0">
                <a:latin typeface="Arial"/>
                <a:ea typeface="Droid Sans Fallback"/>
              </a:rPr>
              <a:t> values </a:t>
            </a:r>
            <a:endParaRPr lang="fr-FR" sz="2200" b="0" strike="noStrike" spc="-1" dirty="0">
              <a:latin typeface="Arial"/>
            </a:endParaRPr>
          </a:p>
          <a:p>
            <a:pPr marL="216000" indent="-216000" algn="just">
              <a:lnSpc>
                <a:spcPct val="100000"/>
              </a:lnSpc>
              <a:spcBef>
                <a:spcPts val="1134"/>
              </a:spcBef>
              <a:spcAft>
                <a:spcPts val="1134"/>
              </a:spcAft>
              <a:buClr>
                <a:srgbClr val="000000"/>
              </a:buClr>
              <a:buSzPct val="45000"/>
              <a:buFont typeface="Wingdings" charset="2"/>
              <a:buChar char=""/>
            </a:pPr>
            <a:r>
              <a:rPr lang="fr-FR" sz="2200" b="0" strike="noStrike" spc="-1" dirty="0">
                <a:latin typeface="Arial"/>
                <a:ea typeface="Droid Sans Fallback"/>
              </a:rPr>
              <a:t>	use </a:t>
            </a:r>
            <a:r>
              <a:rPr lang="fr-FR" sz="2200" b="0" strike="noStrike" spc="-1" dirty="0" err="1">
                <a:latin typeface="Arial"/>
                <a:ea typeface="Droid Sans Fallback"/>
              </a:rPr>
              <a:t>both</a:t>
            </a:r>
            <a:r>
              <a:rPr lang="fr-FR" sz="2200" b="0" strike="noStrike" spc="-1" dirty="0">
                <a:latin typeface="Arial"/>
                <a:ea typeface="Droid Sans Fallback"/>
              </a:rPr>
              <a:t> information, w/o </a:t>
            </a:r>
            <a:r>
              <a:rPr lang="fr-FR" sz="2200" b="0" strike="noStrike" spc="-1" dirty="0" err="1">
                <a:latin typeface="Arial"/>
                <a:ea typeface="Droid Sans Fallback"/>
              </a:rPr>
              <a:t>any</a:t>
            </a:r>
            <a:r>
              <a:rPr lang="fr-FR" sz="2200" b="0" strike="noStrike" spc="-1" dirty="0">
                <a:latin typeface="Arial"/>
                <a:ea typeface="Droid Sans Fallback"/>
              </a:rPr>
              <a:t> </a:t>
            </a:r>
            <a:r>
              <a:rPr lang="fr-FR" sz="2200" b="0" strike="noStrike" spc="-1" dirty="0" err="1">
                <a:latin typeface="Arial"/>
                <a:ea typeface="Droid Sans Fallback"/>
              </a:rPr>
              <a:t>additional</a:t>
            </a:r>
            <a:r>
              <a:rPr lang="fr-FR" sz="2200" b="0" strike="noStrike" spc="-1" dirty="0">
                <a:latin typeface="Arial"/>
                <a:ea typeface="Droid Sans Fallback"/>
              </a:rPr>
              <a:t> </a:t>
            </a:r>
            <a:r>
              <a:rPr lang="fr-FR" sz="2200" b="0" strike="noStrike" spc="-1" dirty="0" err="1">
                <a:latin typeface="Arial"/>
                <a:ea typeface="Droid Sans Fallback"/>
              </a:rPr>
              <a:t>knowledge</a:t>
            </a:r>
            <a:r>
              <a:rPr lang="fr-FR" sz="2200" b="0" strike="noStrike" spc="-1" dirty="0">
                <a:latin typeface="Arial"/>
                <a:ea typeface="Droid Sans Fallback"/>
              </a:rPr>
              <a:t> of the </a:t>
            </a:r>
            <a:r>
              <a:rPr lang="fr-FR" sz="2200" b="0" strike="noStrike" spc="-1" dirty="0" err="1">
                <a:latin typeface="Arial"/>
                <a:ea typeface="Droid Sans Fallback"/>
              </a:rPr>
              <a:t>relationship</a:t>
            </a:r>
            <a:r>
              <a:rPr lang="fr-FR" sz="2200" b="0" strike="noStrike" spc="-1" dirty="0">
                <a:latin typeface="Arial"/>
                <a:ea typeface="Droid Sans Fallback"/>
              </a:rPr>
              <a:t> </a:t>
            </a:r>
            <a:r>
              <a:rPr lang="fr-FR" sz="2200" b="0" strike="noStrike" spc="-1" dirty="0" err="1">
                <a:latin typeface="Arial"/>
                <a:ea typeface="Droid Sans Fallback"/>
              </a:rPr>
              <a:t>among</a:t>
            </a:r>
            <a:r>
              <a:rPr lang="fr-FR" sz="2200" b="0" strike="noStrike" spc="-1" dirty="0">
                <a:latin typeface="Arial"/>
                <a:ea typeface="Droid Sans Fallback"/>
              </a:rPr>
              <a:t> accessions to </a:t>
            </a:r>
            <a:r>
              <a:rPr lang="fr-FR" sz="2200" b="0" strike="noStrike" spc="-1" dirty="0" err="1">
                <a:latin typeface="Arial"/>
                <a:ea typeface="Droid Sans Fallback"/>
              </a:rPr>
              <a:t>refine</a:t>
            </a:r>
            <a:r>
              <a:rPr lang="fr-FR" sz="2200" b="0" strike="noStrike" spc="-1" dirty="0">
                <a:latin typeface="Arial"/>
                <a:ea typeface="Droid Sans Fallback"/>
              </a:rPr>
              <a:t> the </a:t>
            </a:r>
            <a:r>
              <a:rPr lang="fr-FR" sz="2200" b="0" strike="noStrike" spc="-1" dirty="0" err="1">
                <a:latin typeface="Arial"/>
                <a:ea typeface="Droid Sans Fallback"/>
              </a:rPr>
              <a:t>above</a:t>
            </a:r>
            <a:r>
              <a:rPr lang="fr-FR" sz="2200" b="0" strike="noStrike" spc="-1" dirty="0">
                <a:latin typeface="Arial"/>
                <a:ea typeface="Droid Sans Fallback"/>
              </a:rPr>
              <a:t> values</a:t>
            </a:r>
            <a:endParaRPr lang="fr-FR" sz="2200" b="0" strike="noStrike" spc="-1" dirty="0">
              <a:latin typeface="Arial"/>
            </a:endParaRPr>
          </a:p>
          <a:p>
            <a:pPr marL="216000" indent="-216000" algn="just">
              <a:lnSpc>
                <a:spcPct val="100000"/>
              </a:lnSpc>
              <a:spcBef>
                <a:spcPts val="1134"/>
              </a:spcBef>
              <a:spcAft>
                <a:spcPts val="1134"/>
              </a:spcAft>
              <a:buClr>
                <a:srgbClr val="000000"/>
              </a:buClr>
              <a:buSzPct val="45000"/>
              <a:buFont typeface="Wingdings" charset="2"/>
              <a:buChar char=""/>
            </a:pPr>
            <a:r>
              <a:rPr lang="fr-FR" sz="2200" b="0" strike="noStrike" spc="-1" dirty="0">
                <a:latin typeface="Arial"/>
                <a:ea typeface="Droid Sans Fallback"/>
              </a:rPr>
              <a:t>	use </a:t>
            </a:r>
            <a:r>
              <a:rPr lang="fr-FR" sz="2200" b="0" strike="noStrike" spc="-1" dirty="0" err="1">
                <a:latin typeface="Arial"/>
                <a:ea typeface="Droid Sans Fallback"/>
              </a:rPr>
              <a:t>both</a:t>
            </a:r>
            <a:r>
              <a:rPr lang="fr-FR" sz="2200" b="0" strike="noStrike" spc="-1" dirty="0">
                <a:latin typeface="Arial"/>
                <a:ea typeface="Droid Sans Fallback"/>
              </a:rPr>
              <a:t> information, </a:t>
            </a:r>
            <a:r>
              <a:rPr lang="fr-FR" sz="2200" b="0" strike="noStrike" spc="-1" dirty="0" err="1">
                <a:latin typeface="Arial"/>
                <a:ea typeface="Droid Sans Fallback"/>
              </a:rPr>
              <a:t>with</a:t>
            </a:r>
            <a:r>
              <a:rPr lang="fr-FR" sz="2200" b="0" strike="noStrike" spc="-1" dirty="0">
                <a:latin typeface="Arial"/>
                <a:ea typeface="Droid Sans Fallback"/>
              </a:rPr>
              <a:t> </a:t>
            </a:r>
            <a:r>
              <a:rPr lang="fr-FR" sz="2200" b="0" strike="noStrike" spc="-1" dirty="0" err="1">
                <a:latin typeface="Arial"/>
                <a:ea typeface="Droid Sans Fallback"/>
              </a:rPr>
              <a:t>additional</a:t>
            </a:r>
            <a:r>
              <a:rPr lang="fr-FR" sz="2200" b="0" strike="noStrike" spc="-1" dirty="0">
                <a:latin typeface="Arial"/>
                <a:ea typeface="Droid Sans Fallback"/>
              </a:rPr>
              <a:t> </a:t>
            </a:r>
            <a:r>
              <a:rPr lang="fr-FR" sz="2200" b="0" strike="noStrike" spc="-1" dirty="0" err="1">
                <a:latin typeface="Arial"/>
                <a:ea typeface="Droid Sans Fallback"/>
              </a:rPr>
              <a:t>knowledge</a:t>
            </a:r>
            <a:r>
              <a:rPr lang="fr-FR" sz="2200" b="0" strike="noStrike" spc="-1" dirty="0">
                <a:latin typeface="Arial"/>
                <a:ea typeface="Droid Sans Fallback"/>
              </a:rPr>
              <a:t> of the </a:t>
            </a:r>
            <a:r>
              <a:rPr lang="fr-FR" sz="2200" b="0" strike="noStrike" spc="-1" dirty="0" err="1">
                <a:latin typeface="Arial"/>
                <a:ea typeface="Droid Sans Fallback"/>
              </a:rPr>
              <a:t>relationships</a:t>
            </a:r>
            <a:r>
              <a:rPr lang="fr-FR" sz="2200" b="0" strike="noStrike" spc="-1" dirty="0">
                <a:latin typeface="Arial"/>
                <a:ea typeface="Droid Sans Fallback"/>
              </a:rPr>
              <a:t> </a:t>
            </a:r>
            <a:r>
              <a:rPr lang="fr-FR" sz="2200" b="0" strike="noStrike" spc="-1" dirty="0" err="1">
                <a:latin typeface="Arial"/>
                <a:ea typeface="Droid Sans Fallback"/>
              </a:rPr>
              <a:t>among</a:t>
            </a:r>
            <a:r>
              <a:rPr lang="fr-FR" sz="2200" b="0" strike="noStrike" spc="-1" dirty="0">
                <a:latin typeface="Arial"/>
                <a:ea typeface="Droid Sans Fallback"/>
              </a:rPr>
              <a:t> accessions </a:t>
            </a:r>
            <a:r>
              <a:rPr lang="fr-FR" sz="2200" b="0" strike="noStrike" spc="-1" dirty="0" err="1">
                <a:latin typeface="Arial"/>
                <a:ea typeface="Droid Sans Fallback"/>
              </a:rPr>
              <a:t>using</a:t>
            </a:r>
            <a:r>
              <a:rPr lang="fr-FR" sz="2200" b="0" strike="noStrike" spc="-1" dirty="0">
                <a:latin typeface="Arial"/>
                <a:ea typeface="Droid Sans Fallback"/>
              </a:rPr>
              <a:t> pedigrees (P-BLUP) to </a:t>
            </a:r>
            <a:r>
              <a:rPr lang="fr-FR" sz="2200" b="0" strike="noStrike" spc="-1" dirty="0" err="1">
                <a:latin typeface="Arial"/>
                <a:ea typeface="Droid Sans Fallback"/>
              </a:rPr>
              <a:t>refine</a:t>
            </a:r>
            <a:r>
              <a:rPr lang="fr-FR" sz="2200" b="0" strike="noStrike" spc="-1" dirty="0">
                <a:latin typeface="Arial"/>
                <a:ea typeface="Droid Sans Fallback"/>
              </a:rPr>
              <a:t> the </a:t>
            </a:r>
            <a:r>
              <a:rPr lang="fr-FR" sz="2200" b="0" strike="noStrike" spc="-1" dirty="0" err="1">
                <a:latin typeface="Arial"/>
                <a:ea typeface="Droid Sans Fallback"/>
              </a:rPr>
              <a:t>above</a:t>
            </a:r>
            <a:r>
              <a:rPr lang="fr-FR" sz="2200" b="0" strike="noStrike" spc="-1" dirty="0">
                <a:latin typeface="Arial"/>
                <a:ea typeface="Droid Sans Fallback"/>
              </a:rPr>
              <a:t> values</a:t>
            </a:r>
            <a:endParaRPr lang="fr-FR" sz="2200" b="0" strike="noStrike" spc="-1" dirty="0">
              <a:latin typeface="Arial"/>
            </a:endParaRPr>
          </a:p>
        </p:txBody>
      </p:sp>
      <p:sp>
        <p:nvSpPr>
          <p:cNvPr id="150" name="TextShape 3"/>
          <p:cNvSpPr txBox="1"/>
          <p:nvPr/>
        </p:nvSpPr>
        <p:spPr>
          <a:xfrm>
            <a:off x="874080" y="5214960"/>
            <a:ext cx="8563680" cy="1557720"/>
          </a:xfrm>
          <a:prstGeom prst="rect">
            <a:avLst/>
          </a:prstGeom>
          <a:noFill/>
          <a:ln>
            <a:noFill/>
          </a:ln>
        </p:spPr>
        <p:txBody>
          <a:bodyPr lIns="90000" tIns="45000" rIns="90000" bIns="45000"/>
          <a:lstStyle/>
          <a:p>
            <a:pPr algn="just"/>
            <a:r>
              <a:rPr lang="fr-FR" sz="2000" b="0" strike="noStrike" spc="-1" dirty="0">
                <a:latin typeface="Arial"/>
              </a:rPr>
              <a:t>Use of MLM </a:t>
            </a:r>
            <a:r>
              <a:rPr lang="fr-FR" sz="2000" b="0" strike="noStrike" spc="-1" dirty="0" err="1">
                <a:latin typeface="Arial"/>
              </a:rPr>
              <a:t>because</a:t>
            </a:r>
            <a:r>
              <a:rPr lang="fr-FR" sz="2000" b="0" strike="noStrike" spc="-1" dirty="0">
                <a:latin typeface="Arial"/>
              </a:rPr>
              <a:t> :</a:t>
            </a:r>
          </a:p>
          <a:p>
            <a:pPr marL="216000" indent="-216000" algn="just">
              <a:lnSpc>
                <a:spcPct val="100000"/>
              </a:lnSpc>
              <a:spcBef>
                <a:spcPts val="283"/>
              </a:spcBef>
              <a:spcAft>
                <a:spcPts val="283"/>
              </a:spcAft>
              <a:buClr>
                <a:srgbClr val="000000"/>
              </a:buClr>
              <a:buSzPct val="45000"/>
              <a:buFont typeface="Wingdings" charset="2"/>
              <a:buChar char=""/>
            </a:pPr>
            <a:r>
              <a:rPr lang="fr-FR" sz="2000" b="0" strike="noStrike" spc="-1" dirty="0">
                <a:latin typeface="Arial"/>
                <a:ea typeface="Droid Sans Fallback"/>
              </a:rPr>
              <a:t>	the design </a:t>
            </a:r>
            <a:r>
              <a:rPr lang="fr-FR" sz="2000" b="0" strike="noStrike" spc="-1" dirty="0" err="1">
                <a:latin typeface="Arial"/>
                <a:ea typeface="Droid Sans Fallback"/>
              </a:rPr>
              <a:t>is</a:t>
            </a:r>
            <a:r>
              <a:rPr lang="fr-FR" sz="2000" b="0" strike="noStrike" spc="-1" dirty="0">
                <a:latin typeface="Arial"/>
                <a:ea typeface="Droid Sans Fallback"/>
              </a:rPr>
              <a:t> </a:t>
            </a:r>
            <a:r>
              <a:rPr lang="fr-FR" sz="2000" b="0" strike="noStrike" spc="-1" dirty="0" err="1">
                <a:latin typeface="Arial"/>
                <a:ea typeface="Droid Sans Fallback"/>
              </a:rPr>
              <a:t>highly</a:t>
            </a:r>
            <a:r>
              <a:rPr lang="fr-FR" sz="2000" b="0" strike="noStrike" spc="-1" dirty="0">
                <a:latin typeface="Arial"/>
                <a:ea typeface="Droid Sans Fallback"/>
              </a:rPr>
              <a:t> </a:t>
            </a:r>
            <a:r>
              <a:rPr lang="fr-FR" sz="2000" b="0" strike="noStrike" spc="-1" dirty="0" err="1">
                <a:latin typeface="Arial"/>
                <a:ea typeface="Droid Sans Fallback"/>
              </a:rPr>
              <a:t>unbalanced</a:t>
            </a:r>
            <a:endParaRPr lang="fr-FR" sz="2000" b="0" strike="noStrike" spc="-1" dirty="0">
              <a:latin typeface="Arial"/>
            </a:endParaRPr>
          </a:p>
          <a:p>
            <a:pPr marL="216000" indent="-216000" algn="just">
              <a:lnSpc>
                <a:spcPct val="100000"/>
              </a:lnSpc>
              <a:spcBef>
                <a:spcPts val="283"/>
              </a:spcBef>
              <a:spcAft>
                <a:spcPts val="283"/>
              </a:spcAft>
              <a:buClr>
                <a:srgbClr val="000000"/>
              </a:buClr>
              <a:buSzPct val="45000"/>
              <a:buFont typeface="Wingdings" charset="2"/>
              <a:buChar char=""/>
            </a:pPr>
            <a:r>
              <a:rPr lang="fr-FR" sz="2000" b="0" strike="noStrike" spc="-1" dirty="0">
                <a:latin typeface="Arial"/>
                <a:ea typeface="Droid Sans Fallback"/>
              </a:rPr>
              <a:t>	</a:t>
            </a:r>
            <a:r>
              <a:rPr lang="fr-FR" sz="2000" b="0" strike="noStrike" spc="-1" dirty="0" err="1">
                <a:latin typeface="Arial"/>
                <a:ea typeface="Droid Sans Fallback"/>
              </a:rPr>
              <a:t>fixed</a:t>
            </a:r>
            <a:r>
              <a:rPr lang="fr-FR" sz="2000" b="0" strike="noStrike" spc="-1" dirty="0">
                <a:latin typeface="Arial"/>
                <a:ea typeface="Droid Sans Fallback"/>
              </a:rPr>
              <a:t> (</a:t>
            </a:r>
            <a:r>
              <a:rPr lang="fr-FR" sz="2000" b="0" strike="noStrike" spc="-1" dirty="0" err="1">
                <a:latin typeface="Arial"/>
                <a:ea typeface="Droid Sans Fallback"/>
              </a:rPr>
              <a:t>environments</a:t>
            </a:r>
            <a:r>
              <a:rPr lang="fr-FR" sz="2000" b="0" strike="noStrike" spc="-1" dirty="0">
                <a:latin typeface="Arial"/>
                <a:ea typeface="Droid Sans Fallback"/>
              </a:rPr>
              <a:t>) and </a:t>
            </a:r>
            <a:r>
              <a:rPr lang="fr-FR" sz="2000" b="0" strike="noStrike" spc="-1" dirty="0" err="1">
                <a:latin typeface="Arial"/>
                <a:ea typeface="Droid Sans Fallback"/>
              </a:rPr>
              <a:t>random</a:t>
            </a:r>
            <a:r>
              <a:rPr lang="fr-FR" sz="2000" b="0" strike="noStrike" spc="-1" dirty="0">
                <a:latin typeface="Arial"/>
                <a:ea typeface="Droid Sans Fallback"/>
              </a:rPr>
              <a:t> (</a:t>
            </a:r>
            <a:r>
              <a:rPr lang="fr-FR" sz="2000" b="0" strike="noStrike" spc="-1" dirty="0" err="1">
                <a:latin typeface="Arial"/>
                <a:ea typeface="Droid Sans Fallback"/>
              </a:rPr>
              <a:t>genetic</a:t>
            </a:r>
            <a:r>
              <a:rPr lang="fr-FR" sz="2000" b="0" strike="noStrike" spc="-1" dirty="0">
                <a:latin typeface="Arial"/>
                <a:ea typeface="Droid Sans Fallback"/>
              </a:rPr>
              <a:t> values) </a:t>
            </a:r>
            <a:r>
              <a:rPr lang="fr-FR" sz="2000" b="0" strike="noStrike" spc="-1" dirty="0" err="1">
                <a:latin typeface="Arial"/>
                <a:ea typeface="Droid Sans Fallback"/>
              </a:rPr>
              <a:t>factors</a:t>
            </a:r>
            <a:endParaRPr lang="fr-FR" sz="2000" b="0" strike="noStrike" spc="-1" dirty="0">
              <a:latin typeface="Arial"/>
            </a:endParaRPr>
          </a:p>
          <a:p>
            <a:pPr marL="216000" indent="-216000" algn="just">
              <a:lnSpc>
                <a:spcPct val="100000"/>
              </a:lnSpc>
              <a:spcBef>
                <a:spcPts val="283"/>
              </a:spcBef>
              <a:spcAft>
                <a:spcPts val="283"/>
              </a:spcAft>
              <a:buClr>
                <a:srgbClr val="000000"/>
              </a:buClr>
              <a:buSzPct val="45000"/>
              <a:buFont typeface="Wingdings" charset="2"/>
              <a:buChar char=""/>
            </a:pPr>
            <a:r>
              <a:rPr lang="fr-FR" sz="2000" b="0" strike="noStrike" spc="-1" dirty="0">
                <a:latin typeface="Arial"/>
                <a:ea typeface="Droid Sans Fallback"/>
              </a:rPr>
              <a:t>	</a:t>
            </a:r>
            <a:r>
              <a:rPr lang="fr-FR" sz="2000" b="0" strike="noStrike" spc="-1" dirty="0" err="1">
                <a:latin typeface="Arial"/>
                <a:ea typeface="Droid Sans Fallback"/>
              </a:rPr>
              <a:t>want</a:t>
            </a:r>
            <a:r>
              <a:rPr lang="fr-FR" sz="2000" b="0" strike="noStrike" spc="-1" dirty="0">
                <a:latin typeface="Arial"/>
                <a:ea typeface="Droid Sans Fallback"/>
              </a:rPr>
              <a:t> to </a:t>
            </a:r>
            <a:r>
              <a:rPr lang="fr-FR" sz="2000" b="0" strike="noStrike" spc="-1" dirty="0" err="1">
                <a:latin typeface="Arial"/>
                <a:ea typeface="Droid Sans Fallback"/>
              </a:rPr>
              <a:t>estimate</a:t>
            </a:r>
            <a:r>
              <a:rPr lang="fr-FR" sz="2000" b="0" strike="noStrike" spc="-1" dirty="0">
                <a:latin typeface="Arial"/>
                <a:ea typeface="Droid Sans Fallback"/>
              </a:rPr>
              <a:t> </a:t>
            </a:r>
            <a:r>
              <a:rPr lang="fr-FR" sz="2000" b="0" strike="noStrike" spc="-1" dirty="0" err="1">
                <a:latin typeface="Arial"/>
                <a:ea typeface="Droid Sans Fallback"/>
              </a:rPr>
              <a:t>heritability</a:t>
            </a:r>
            <a:r>
              <a:rPr lang="fr-FR" sz="2000" b="0" strike="noStrike" spc="-1" dirty="0">
                <a:latin typeface="Arial"/>
                <a:ea typeface="Droid Sans Fallback"/>
              </a:rPr>
              <a:t> (</a:t>
            </a:r>
            <a:r>
              <a:rPr lang="fr-FR" sz="2000" b="0" strike="noStrike" spc="-1" dirty="0" err="1">
                <a:latin typeface="Arial"/>
                <a:ea typeface="Droid Sans Fallback"/>
              </a:rPr>
              <a:t>based</a:t>
            </a:r>
            <a:r>
              <a:rPr lang="fr-FR" sz="2000" b="0" strike="noStrike" spc="-1" dirty="0">
                <a:latin typeface="Arial"/>
                <a:ea typeface="Droid Sans Fallback"/>
              </a:rPr>
              <a:t> on </a:t>
            </a:r>
            <a:r>
              <a:rPr lang="fr-FR" sz="2000" b="0" strike="noStrike" spc="-1" dirty="0" err="1">
                <a:latin typeface="Arial"/>
                <a:ea typeface="Droid Sans Fallback"/>
              </a:rPr>
              <a:t>genetic</a:t>
            </a:r>
            <a:r>
              <a:rPr lang="fr-FR" sz="2000" b="0" strike="noStrike" spc="-1" dirty="0">
                <a:latin typeface="Arial"/>
                <a:ea typeface="Droid Sans Fallback"/>
              </a:rPr>
              <a:t> variance)</a:t>
            </a:r>
            <a:endParaRPr lang="fr-FR" sz="2000" b="0" strike="noStrike" spc="-1" dirty="0">
              <a:latin typeface="Arial"/>
            </a:endParaRPr>
          </a:p>
        </p:txBody>
      </p:sp>
      <p:sp>
        <p:nvSpPr>
          <p:cNvPr id="151" name="Line 4"/>
          <p:cNvSpPr/>
          <p:nvPr/>
        </p:nvSpPr>
        <p:spPr>
          <a:xfrm>
            <a:off x="504000" y="5112000"/>
            <a:ext cx="9144000" cy="0"/>
          </a:xfrm>
          <a:prstGeom prst="line">
            <a:avLst/>
          </a:prstGeom>
          <a:ln>
            <a:solidFill>
              <a:srgbClr val="000000"/>
            </a:solidFill>
          </a:ln>
        </p:spPr>
        <p:style>
          <a:lnRef idx="0">
            <a:scrgbClr r="0" g="0" b="0"/>
          </a:lnRef>
          <a:fillRef idx="0">
            <a:scrgbClr r="0" g="0" b="0"/>
          </a:fillRef>
          <a:effectRef idx="0">
            <a:scrgbClr r="0" g="0" b="0"/>
          </a:effectRef>
          <a:fontRef idx="minor"/>
        </p:style>
      </p:sp>
      <p:pic>
        <p:nvPicPr>
          <p:cNvPr id="152" name="Image 151"/>
          <p:cNvPicPr/>
          <p:nvPr/>
        </p:nvPicPr>
        <p:blipFill>
          <a:blip r:embed="rId3"/>
          <a:stretch/>
        </p:blipFill>
        <p:spPr>
          <a:xfrm>
            <a:off x="2905740" y="6751475"/>
            <a:ext cx="4500360" cy="808200"/>
          </a:xfrm>
          <a:prstGeom prst="rect">
            <a:avLst/>
          </a:prstGeom>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557</TotalTime>
  <Words>1655</Words>
  <Application>Microsoft Office PowerPoint</Application>
  <PresentationFormat>Personnalisé</PresentationFormat>
  <Paragraphs>161</Paragraphs>
  <Slides>26</Slides>
  <Notes>4</Notes>
  <HiddenSlides>0</HiddenSlides>
  <MMClips>0</MMClips>
  <ScaleCrop>false</ScaleCrop>
  <HeadingPairs>
    <vt:vector size="6" baseType="variant">
      <vt:variant>
        <vt:lpstr>Polices utilisées</vt:lpstr>
      </vt:variant>
      <vt:variant>
        <vt:i4>17</vt:i4>
      </vt:variant>
      <vt:variant>
        <vt:lpstr>Thème</vt:lpstr>
      </vt:variant>
      <vt:variant>
        <vt:i4>5</vt:i4>
      </vt:variant>
      <vt:variant>
        <vt:lpstr>Titres des diapositives</vt:lpstr>
      </vt:variant>
      <vt:variant>
        <vt:i4>26</vt:i4>
      </vt:variant>
    </vt:vector>
  </HeadingPairs>
  <TitlesOfParts>
    <vt:vector size="48" baseType="lpstr">
      <vt:lpstr>Arial</vt:lpstr>
      <vt:lpstr>Calibri</vt:lpstr>
      <vt:lpstr>Calibri Light</vt:lpstr>
      <vt:lpstr>Cambria Math</vt:lpstr>
      <vt:lpstr>Century Schoolbook L</vt:lpstr>
      <vt:lpstr>DejaVu Sans</vt:lpstr>
      <vt:lpstr>Droid Sans Fallback</vt:lpstr>
      <vt:lpstr>Helvetica</vt:lpstr>
      <vt:lpstr>Lucida Sans</vt:lpstr>
      <vt:lpstr>Lucida Sans Unicode</vt:lpstr>
      <vt:lpstr>Symbol</vt:lpstr>
      <vt:lpstr>Times</vt:lpstr>
      <vt:lpstr>Times New Roman</vt:lpstr>
      <vt:lpstr>Trebuchet MS</vt:lpstr>
      <vt:lpstr>URW Bookman L</vt:lpstr>
      <vt:lpstr>Wingdings</vt:lpstr>
      <vt:lpstr>Wingdings 3</vt:lpstr>
      <vt:lpstr>Office Theme</vt:lpstr>
      <vt:lpstr>Office Theme</vt:lpstr>
      <vt:lpstr>Office Theme</vt:lpstr>
      <vt:lpstr>Facet</vt:lpstr>
      <vt:lpstr>Thème Office</vt:lpstr>
      <vt:lpstr>Présentation PowerPoint</vt:lpstr>
      <vt:lpstr>Présentation PowerPoint</vt:lpstr>
      <vt:lpstr>Présentation PowerPoint</vt:lpstr>
      <vt:lpstr>Présentation PowerPoint</vt:lpstr>
      <vt:lpstr>Présentation PowerPoint</vt:lpstr>
      <vt:lpstr>Présentation PowerPoint</vt:lpstr>
      <vt:lpstr>Basics of quantitative genetics</vt:lpstr>
      <vt:lpstr>Assessing the proportion of genetic control for a trait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WhoGem models can be significant predictors of quantitative functional traits in plants</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  '</cp:lastModifiedBy>
  <cp:revision>5</cp:revision>
  <dcterms:modified xsi:type="dcterms:W3CDTF">2023-01-20T09:31:04Z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2017-07-17T14:00:17Z</dcterms:created>
  <dc:creator>Cécile BEN</dc:creator>
  <dc:description/>
  <dc:language>fr-FR</dc:language>
  <cp:lastModifiedBy/>
  <dcterms:modified xsi:type="dcterms:W3CDTF">2021-10-07T19:56:12Z</dcterms:modified>
  <cp:revision>20</cp:revision>
  <dc:subject/>
  <dc:title/>
</cp:coreProperties>
</file>