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8" r:id="rId5"/>
    <p:sldId id="264" r:id="rId6"/>
    <p:sldId id="265" r:id="rId7"/>
    <p:sldId id="268" r:id="rId8"/>
    <p:sldId id="272" r:id="rId9"/>
    <p:sldId id="267" r:id="rId10"/>
    <p:sldId id="269" r:id="rId11"/>
    <p:sldId id="270" r:id="rId12"/>
    <p:sldId id="282" r:id="rId13"/>
    <p:sldId id="284" r:id="rId14"/>
    <p:sldId id="278" r:id="rId15"/>
    <p:sldId id="279" r:id="rId16"/>
    <p:sldId id="276" r:id="rId17"/>
    <p:sldId id="281" r:id="rId18"/>
    <p:sldId id="285" r:id="rId19"/>
    <p:sldId id="286" r:id="rId20"/>
    <p:sldId id="287" r:id="rId21"/>
    <p:sldId id="288" r:id="rId22"/>
    <p:sldId id="289" r:id="rId23"/>
    <p:sldId id="292" r:id="rId24"/>
    <p:sldId id="28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8A"/>
    <a:srgbClr val="FFE1F4"/>
    <a:srgbClr val="87125C"/>
    <a:srgbClr val="E1E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 autoAdjust="0"/>
    <p:restoredTop sz="96220" autoAdjust="0"/>
  </p:normalViewPr>
  <p:slideViewPr>
    <p:cSldViewPr snapToGrid="0">
      <p:cViewPr>
        <p:scale>
          <a:sx n="75" d="100"/>
          <a:sy n="75" d="100"/>
        </p:scale>
        <p:origin x="2352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0620D-6213-4A98-9394-70081AE1873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9E34-9A91-4CFF-A07C-56C5639AD9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07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9E34-9A91-4CFF-A07C-56C5639AD90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45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9E34-9A91-4CFF-A07C-56C5639AD90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03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CCBF0-E1DB-8046-915C-1BE03E68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968A75-9F86-09D1-1EF3-DE9AE152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0C7C1-5FF1-E9B2-DF68-B1AEB30E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86ED0-5CDF-64CB-9DE0-38924DA4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C7660-B274-7816-0E90-614963D8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4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43A7-6CA8-AC69-BEE0-B34428D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B88A3-CC06-B093-A472-A8972DAC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7A155-02DF-0DE2-8912-1E408FF7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701A6-F06E-D34D-4A30-E2015DD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FC7F2-854F-CA47-2F33-E253D724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2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17DCF-2E7E-22BE-2BFB-8AC00A9D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29F4C-3CC0-76E4-55FD-DBB6247B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6DD60-0A5A-1B64-7ADB-7C3FF03A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32324-562D-F21F-4FC3-4FE837BF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74AF0-DC42-3090-2FB9-7EDBF117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310D-CBA5-7C95-B08F-DB217A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64CA2-4E6E-BCA8-F972-4EF54FD9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9BD2D-2574-1F8F-9D21-B00FA095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8E286-4C3C-BEC0-C8D5-47ED5674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C5E38-BEC7-CD3A-3B95-78522C97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5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AC10-E31C-9EBF-E9B0-31DE70E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16CBF-8019-1887-4497-05C8DDC8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B0DEF-9DAF-6031-F252-2BD33232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FA18F-E0E1-6CA1-7D58-4FE076E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E7ED8-4D77-B79A-B3DF-E0138E45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07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AC3D-57A1-8F07-BC72-D476F72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00235-4413-1FA7-7962-2D1B94D9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59E94-7EF9-DEE4-C4C0-7671E64E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49497-E801-5CC0-4BA2-478DC7FA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7AE8E-0597-3A02-3B7D-3779570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8969E-B1EA-6223-FF77-DCB952B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27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F6A08-3EAD-06AD-34A7-A6F09B3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15D9B-59A3-7BC2-8E95-DFDCC06E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BC5B5-D9F3-4003-7E12-A4679EA0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1D7F7E-AAE0-E76A-E6BD-7F320EA2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D83A1C-A3C7-6A8F-3800-73EE984A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16C2C1-3E09-E4FE-7B5C-69BA1DB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9CA05A-A9CD-BE1E-83D8-EDB69C85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D3B1B9-0A2C-2DCC-BE1C-8307EB2C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0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48A5-A133-7B5B-4377-54D959F2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659E2B-7999-12A0-9E83-FC043BE4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312A51-A485-D77A-8F53-23F1F41D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440227-19AF-EA69-DF22-59726565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8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6C0A6F-22CA-2906-21FA-44B56BAC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6B030B-299A-7F88-9A91-401CD585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A03469-86D1-57E7-22F8-74F54A0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64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D1A6E-58CA-B45E-2CA5-DDF7830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A58FF-FF0F-8E0E-2442-53630C0B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677A8-48EE-1085-0721-719517AA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976C3-8DF7-34FE-E346-F1DFBEB6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F8714-21CB-915F-1C8A-B1E7AADF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DF31AF-F0C4-9163-EA88-6715C43A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27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67102-52E5-FD13-B4C3-DE599792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6F95D-B03A-0D50-2B19-D830434B7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CEDB22-2AAB-319F-3078-DF8B22C7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33951-CE77-076A-1D6D-64B6C797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78BD66-DBB1-EA18-98AB-F298BD0D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71A81-6408-42B4-EE1B-E1228CBF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4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76A982-EA50-7938-5009-E199205D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BE120-EBA3-2FBA-77E1-3F24A89B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45289-1BEC-38CF-F726-06AA8FD2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BCEA5-E52E-4CB3-92CA-9364F51DDAC4}" type="datetimeFigureOut">
              <a:rPr lang="pt-BR" smtClean="0"/>
              <a:t>07/10/2024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3118F-EDBB-F5BA-6425-6CB4309A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742C0-3E5C-EA51-E1E2-FE028558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4D023-7108-4D96-A7CE-470773BC1D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35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">
            <a:extLst>
              <a:ext uri="{FF2B5EF4-FFF2-40B4-BE49-F238E27FC236}">
                <a16:creationId xmlns:a16="http://schemas.microsoft.com/office/drawing/2014/main" id="{81F149B2-2963-3BD0-026D-789F4B4F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93" y="510492"/>
            <a:ext cx="5837011" cy="58370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93D963-CFC9-7BCB-7634-E65B78781755}"/>
              </a:ext>
            </a:extLst>
          </p:cNvPr>
          <p:cNvSpPr txBox="1"/>
          <p:nvPr/>
        </p:nvSpPr>
        <p:spPr>
          <a:xfrm>
            <a:off x="2706624" y="2705722"/>
            <a:ext cx="6446309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sz="8800" b="1" dirty="0">
                <a:solidFill>
                  <a:srgbClr val="FFE1F4"/>
                </a:solidFill>
                <a:latin typeface="High Tide" panose="02000000000000000000" pitchFamily="2" charset="0"/>
              </a:rPr>
              <a:t>P.C.D.</a:t>
            </a:r>
            <a:r>
              <a:rPr lang="en-US" sz="8800" b="1" dirty="0">
                <a:solidFill>
                  <a:srgbClr val="FFE1F4"/>
                </a:solidFill>
                <a:latin typeface="High Tide" panose="02000000000000000000" pitchFamily="2" charset="0"/>
              </a:rPr>
              <a:t> </a:t>
            </a:r>
            <a:r>
              <a:rPr lang="en-US" sz="8800" b="1" dirty="0">
                <a:solidFill>
                  <a:srgbClr val="FFE1F4"/>
                </a:solidFill>
                <a:latin typeface="High Tide Sans" panose="02000000000000000000" pitchFamily="2" charset="0"/>
              </a:rPr>
              <a:t>CODE</a:t>
            </a:r>
            <a:endParaRPr lang="pt-BR" sz="8800" b="1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C9E299-B7C1-D3BD-0B88-38E16B5DE50A}"/>
              </a:ext>
            </a:extLst>
          </p:cNvPr>
          <p:cNvSpPr/>
          <p:nvPr/>
        </p:nvSpPr>
        <p:spPr>
          <a:xfrm>
            <a:off x="870397" y="3050805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FD3241A2-9CE2-60C6-61A8-6008552D5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1246123" y="3362325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D18537-84A6-01EA-52EF-EDF249320801}"/>
              </a:ext>
            </a:extLst>
          </p:cNvPr>
          <p:cNvSpPr txBox="1"/>
          <p:nvPr/>
        </p:nvSpPr>
        <p:spPr>
          <a:xfrm>
            <a:off x="3978897" y="402383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A9A95F-9687-2A7C-4192-6ACA0958A4A8}"/>
              </a:ext>
            </a:extLst>
          </p:cNvPr>
          <p:cNvSpPr txBox="1"/>
          <p:nvPr/>
        </p:nvSpPr>
        <p:spPr>
          <a:xfrm>
            <a:off x="14430372" y="4420285"/>
            <a:ext cx="551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Empresa em ascensão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DDE858-0F93-DFC7-AFA1-55687767E867}"/>
              </a:ext>
            </a:extLst>
          </p:cNvPr>
          <p:cNvSpPr txBox="1"/>
          <p:nvPr/>
        </p:nvSpPr>
        <p:spPr>
          <a:xfrm>
            <a:off x="6225264" y="2487484"/>
            <a:ext cx="57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16 milhões de inscritos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3CBBF1-6A30-E82A-37A0-13BE6A3A3EF4}"/>
              </a:ext>
            </a:extLst>
          </p:cNvPr>
          <p:cNvSpPr txBox="1"/>
          <p:nvPr/>
        </p:nvSpPr>
        <p:spPr>
          <a:xfrm>
            <a:off x="6225264" y="3543122"/>
            <a:ext cx="551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4 milhões de acessos simultâneos</a:t>
            </a:r>
          </a:p>
        </p:txBody>
      </p:sp>
      <p:pic>
        <p:nvPicPr>
          <p:cNvPr id="7" name="Picture 6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7060B2A2-6767-2EB4-39E2-FE8B4343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054C64E-C8BE-14CD-0E09-DDFFDA350645}"/>
              </a:ext>
            </a:extLst>
          </p:cNvPr>
          <p:cNvSpPr txBox="1"/>
          <p:nvPr/>
        </p:nvSpPr>
        <p:spPr>
          <a:xfrm>
            <a:off x="3978897" y="402383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9379B7-BF4A-40F0-CB19-022F47292A1C}"/>
              </a:ext>
            </a:extLst>
          </p:cNvPr>
          <p:cNvSpPr txBox="1"/>
          <p:nvPr/>
        </p:nvSpPr>
        <p:spPr>
          <a:xfrm>
            <a:off x="6225264" y="2487484"/>
            <a:ext cx="57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16 milhões de inscritos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CC1FB-DEEE-049C-A686-336B8FCD1B12}"/>
              </a:ext>
            </a:extLst>
          </p:cNvPr>
          <p:cNvSpPr txBox="1"/>
          <p:nvPr/>
        </p:nvSpPr>
        <p:spPr>
          <a:xfrm>
            <a:off x="6225264" y="3543122"/>
            <a:ext cx="551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4 milhões de acessos simultâneos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0C661A-DE44-1562-AB07-C02BF4C9FF60}"/>
              </a:ext>
            </a:extLst>
          </p:cNvPr>
          <p:cNvSpPr txBox="1"/>
          <p:nvPr/>
        </p:nvSpPr>
        <p:spPr>
          <a:xfrm>
            <a:off x="6225263" y="5152758"/>
            <a:ext cx="551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Empresa em ascensão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51420DF-9639-ECF4-A652-36A44545F41C}"/>
              </a:ext>
            </a:extLst>
          </p:cNvPr>
          <p:cNvSpPr/>
          <p:nvPr/>
        </p:nvSpPr>
        <p:spPr>
          <a:xfrm>
            <a:off x="870397" y="3050805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5ACD26A3-79F7-C0CF-66E7-D2651804C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1246123" y="3362325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F0A64A20-C310-73A1-AC4D-D3D45A73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F0101D-90B6-8B0D-2B40-861F00EA488B}"/>
              </a:ext>
            </a:extLst>
          </p:cNvPr>
          <p:cNvSpPr txBox="1"/>
          <p:nvPr/>
        </p:nvSpPr>
        <p:spPr>
          <a:xfrm>
            <a:off x="13385800" y="467321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Futebol 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(copa 2022)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19638-153A-6B93-51EC-C2CFD3E7256A}"/>
              </a:ext>
            </a:extLst>
          </p:cNvPr>
          <p:cNvSpPr txBox="1"/>
          <p:nvPr/>
        </p:nvSpPr>
        <p:spPr>
          <a:xfrm>
            <a:off x="16025244" y="355228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Esportes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(Olimpiadas 2024)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1207F0-6D3B-40A9-4EF8-2C899CE8C60F}"/>
              </a:ext>
            </a:extLst>
          </p:cNvPr>
          <p:cNvSpPr txBox="1"/>
          <p:nvPr/>
        </p:nvSpPr>
        <p:spPr>
          <a:xfrm>
            <a:off x="18539844" y="2408218"/>
            <a:ext cx="557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Automobilismo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(Formula E)</a:t>
            </a:r>
          </a:p>
        </p:txBody>
      </p:sp>
      <p:pic>
        <p:nvPicPr>
          <p:cNvPr id="6" name="Gráfico 5" descr="Seta de linha: curva no sentido horário com preenchimento sólido">
            <a:extLst>
              <a:ext uri="{FF2B5EF4-FFF2-40B4-BE49-F238E27FC236}">
                <a16:creationId xmlns:a16="http://schemas.microsoft.com/office/drawing/2014/main" id="{358B27AE-93DA-CA2A-7845-8A5C0A53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4622971" y="3579743"/>
            <a:ext cx="1143000" cy="1143000"/>
          </a:xfrm>
          <a:prstGeom prst="rect">
            <a:avLst/>
          </a:prstGeom>
        </p:spPr>
      </p:pic>
      <p:pic>
        <p:nvPicPr>
          <p:cNvPr id="7" name="Gráfico 6" descr="Seta de linha: curva no sentido horário com preenchimento sólido">
            <a:extLst>
              <a:ext uri="{FF2B5EF4-FFF2-40B4-BE49-F238E27FC236}">
                <a16:creationId xmlns:a16="http://schemas.microsoft.com/office/drawing/2014/main" id="{A1F63AA7-F8A3-41B7-58E0-C3F032A62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957616" y="246737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1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7B6D5AA9-6651-F9D8-02AB-4F914850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D16AB3B-B853-18E8-A07A-3E3000F47CE4}"/>
              </a:ext>
            </a:extLst>
          </p:cNvPr>
          <p:cNvSpPr txBox="1"/>
          <p:nvPr/>
        </p:nvSpPr>
        <p:spPr>
          <a:xfrm>
            <a:off x="3978897" y="402383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8D2977-4483-2D18-3BE5-0053902063C4}"/>
              </a:ext>
            </a:extLst>
          </p:cNvPr>
          <p:cNvSpPr/>
          <p:nvPr/>
        </p:nvSpPr>
        <p:spPr>
          <a:xfrm>
            <a:off x="-5886003" y="3330205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A788A4A0-E44F-A642-EC52-4A46136B6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-5510277" y="3641725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B43DA7-7454-C2E8-BE96-8458731B6C8F}"/>
              </a:ext>
            </a:extLst>
          </p:cNvPr>
          <p:cNvSpPr txBox="1"/>
          <p:nvPr/>
        </p:nvSpPr>
        <p:spPr>
          <a:xfrm>
            <a:off x="1905000" y="495261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Futebol 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(copa 2022)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3B7E1A-9D4C-B579-858F-4A605CC2D0C2}"/>
              </a:ext>
            </a:extLst>
          </p:cNvPr>
          <p:cNvSpPr txBox="1"/>
          <p:nvPr/>
        </p:nvSpPr>
        <p:spPr>
          <a:xfrm>
            <a:off x="4544444" y="383168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Esportes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(Olimpiadas 2024)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AB1728-6773-7FAB-331A-42DEE3DADC71}"/>
              </a:ext>
            </a:extLst>
          </p:cNvPr>
          <p:cNvSpPr txBox="1"/>
          <p:nvPr/>
        </p:nvSpPr>
        <p:spPr>
          <a:xfrm>
            <a:off x="7059044" y="2687618"/>
            <a:ext cx="557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Automobilismo</a:t>
            </a:r>
          </a:p>
          <a:p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(Formula E)</a:t>
            </a:r>
          </a:p>
        </p:txBody>
      </p:sp>
      <p:pic>
        <p:nvPicPr>
          <p:cNvPr id="12" name="Gráfico 11" descr="Seta de linha: curva no sentido horário com preenchimento sólido">
            <a:extLst>
              <a:ext uri="{FF2B5EF4-FFF2-40B4-BE49-F238E27FC236}">
                <a16:creationId xmlns:a16="http://schemas.microsoft.com/office/drawing/2014/main" id="{60E60B36-31DC-1710-7C13-FC0F5FFFC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142171" y="3859143"/>
            <a:ext cx="1143000" cy="1143000"/>
          </a:xfrm>
          <a:prstGeom prst="rect">
            <a:avLst/>
          </a:prstGeom>
        </p:spPr>
      </p:pic>
      <p:pic>
        <p:nvPicPr>
          <p:cNvPr id="13" name="Gráfico 12" descr="Seta de linha: curva no sentido horário com preenchimento sólido">
            <a:extLst>
              <a:ext uri="{FF2B5EF4-FFF2-40B4-BE49-F238E27FC236}">
                <a16:creationId xmlns:a16="http://schemas.microsoft.com/office/drawing/2014/main" id="{0AC4A09B-502C-76D0-587F-706706A47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76816" y="274677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06F31-04DA-7125-D478-65744A9D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0228B2-120F-8091-F2F6-C67D70267A7E}"/>
              </a:ext>
            </a:extLst>
          </p:cNvPr>
          <p:cNvSpPr txBox="1"/>
          <p:nvPr/>
        </p:nvSpPr>
        <p:spPr>
          <a:xfrm>
            <a:off x="3812198" y="716682"/>
            <a:ext cx="456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Benefícios</a:t>
            </a: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F1980DE1-E8F8-ECEC-1F06-87113E49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EA5C6C-A02E-E628-746D-F7821C7FBF95}"/>
              </a:ext>
            </a:extLst>
          </p:cNvPr>
          <p:cNvSpPr txBox="1"/>
          <p:nvPr/>
        </p:nvSpPr>
        <p:spPr>
          <a:xfrm>
            <a:off x="-4136450" y="3136612"/>
            <a:ext cx="31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exclusividade</a:t>
            </a:r>
          </a:p>
        </p:txBody>
      </p:sp>
    </p:spTree>
    <p:extLst>
      <p:ext uri="{BB962C8B-B14F-4D97-AF65-F5344CB8AC3E}">
        <p14:creationId xmlns:p14="http://schemas.microsoft.com/office/powerpoint/2010/main" val="198268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471478-CC97-4439-C1FD-EF7021729711}"/>
              </a:ext>
            </a:extLst>
          </p:cNvPr>
          <p:cNvSpPr txBox="1"/>
          <p:nvPr/>
        </p:nvSpPr>
        <p:spPr>
          <a:xfrm>
            <a:off x="-4949249" y="3985851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Audiência jovem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6161E3-AA3D-75D4-1DD8-7462E16C0C1E}"/>
              </a:ext>
            </a:extLst>
          </p:cNvPr>
          <p:cNvSpPr txBox="1"/>
          <p:nvPr/>
        </p:nvSpPr>
        <p:spPr>
          <a:xfrm>
            <a:off x="950066" y="2786069"/>
            <a:ext cx="31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exclusividade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380E48-9F33-558E-E25B-05F173F8F3EB}"/>
              </a:ext>
            </a:extLst>
          </p:cNvPr>
          <p:cNvSpPr txBox="1"/>
          <p:nvPr/>
        </p:nvSpPr>
        <p:spPr>
          <a:xfrm>
            <a:off x="3812198" y="716682"/>
            <a:ext cx="456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Benefícios</a:t>
            </a: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F25107CE-42B7-6FF8-ED79-68D4378F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5AF4D3C-659C-D846-349D-B054ED06C1FB}"/>
              </a:ext>
            </a:extLst>
          </p:cNvPr>
          <p:cNvSpPr txBox="1"/>
          <p:nvPr/>
        </p:nvSpPr>
        <p:spPr>
          <a:xfrm>
            <a:off x="-3955021" y="5515476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Notoriedade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EE5831-265F-41B8-3227-97563910AEA4}"/>
              </a:ext>
            </a:extLst>
          </p:cNvPr>
          <p:cNvSpPr txBox="1"/>
          <p:nvPr/>
        </p:nvSpPr>
        <p:spPr>
          <a:xfrm>
            <a:off x="950066" y="2786069"/>
            <a:ext cx="31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exclusividade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66C2A5-BFB5-3313-75BE-BE74B62FFD36}"/>
              </a:ext>
            </a:extLst>
          </p:cNvPr>
          <p:cNvSpPr txBox="1"/>
          <p:nvPr/>
        </p:nvSpPr>
        <p:spPr>
          <a:xfrm>
            <a:off x="950065" y="3735123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Audiência jovem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5B4E08-AE29-3D98-CE04-CB63F4913CC9}"/>
              </a:ext>
            </a:extLst>
          </p:cNvPr>
          <p:cNvSpPr txBox="1"/>
          <p:nvPr/>
        </p:nvSpPr>
        <p:spPr>
          <a:xfrm>
            <a:off x="3812198" y="716682"/>
            <a:ext cx="456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Benefícios</a:t>
            </a: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8B181754-5FE5-5280-7104-33C1FDCBF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9F3695-27B3-F100-F34E-D70539B9331E}"/>
              </a:ext>
            </a:extLst>
          </p:cNvPr>
          <p:cNvSpPr txBox="1"/>
          <p:nvPr/>
        </p:nvSpPr>
        <p:spPr>
          <a:xfrm>
            <a:off x="950066" y="2786069"/>
            <a:ext cx="31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exclusividade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F4FD51-B2A0-02FE-A728-6F033AC85C20}"/>
              </a:ext>
            </a:extLst>
          </p:cNvPr>
          <p:cNvSpPr txBox="1"/>
          <p:nvPr/>
        </p:nvSpPr>
        <p:spPr>
          <a:xfrm>
            <a:off x="950065" y="3735123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Audiência jovem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DA2AD8-7643-5E5A-CB95-151AE26F71C0}"/>
              </a:ext>
            </a:extLst>
          </p:cNvPr>
          <p:cNvSpPr txBox="1"/>
          <p:nvPr/>
        </p:nvSpPr>
        <p:spPr>
          <a:xfrm>
            <a:off x="950065" y="4684177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Notoriedade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0565F7-F1D0-8DAC-B68A-646FA8925270}"/>
              </a:ext>
            </a:extLst>
          </p:cNvPr>
          <p:cNvSpPr txBox="1"/>
          <p:nvPr/>
        </p:nvSpPr>
        <p:spPr>
          <a:xfrm>
            <a:off x="3812198" y="716682"/>
            <a:ext cx="456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Benefícios</a:t>
            </a:r>
          </a:p>
        </p:txBody>
      </p:sp>
      <p:pic>
        <p:nvPicPr>
          <p:cNvPr id="7" name="Picture 6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05576DFA-7ABE-7441-7035-8BB1179A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9F3695-27B3-F100-F34E-D70539B9331E}"/>
              </a:ext>
            </a:extLst>
          </p:cNvPr>
          <p:cNvSpPr txBox="1"/>
          <p:nvPr/>
        </p:nvSpPr>
        <p:spPr>
          <a:xfrm>
            <a:off x="950066" y="2786069"/>
            <a:ext cx="312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exclusividade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F4FD51-B2A0-02FE-A728-6F033AC85C20}"/>
              </a:ext>
            </a:extLst>
          </p:cNvPr>
          <p:cNvSpPr txBox="1"/>
          <p:nvPr/>
        </p:nvSpPr>
        <p:spPr>
          <a:xfrm>
            <a:off x="950065" y="3735123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Audiência jovem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DA2AD8-7643-5E5A-CB95-151AE26F71C0}"/>
              </a:ext>
            </a:extLst>
          </p:cNvPr>
          <p:cNvSpPr txBox="1"/>
          <p:nvPr/>
        </p:nvSpPr>
        <p:spPr>
          <a:xfrm>
            <a:off x="950065" y="4684177"/>
            <a:ext cx="395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E1F4"/>
                </a:solidFill>
                <a:latin typeface="High Tide Sans" panose="02000000000000000000" pitchFamily="2" charset="0"/>
              </a:rPr>
              <a:t>Notoriedade</a:t>
            </a:r>
          </a:p>
        </p:txBody>
      </p:sp>
      <p:pic>
        <p:nvPicPr>
          <p:cNvPr id="9" name="Gráfico 8" descr="Setas de Divisão com preenchimento sólido">
            <a:extLst>
              <a:ext uri="{FF2B5EF4-FFF2-40B4-BE49-F238E27FC236}">
                <a16:creationId xmlns:a16="http://schemas.microsoft.com/office/drawing/2014/main" id="{ED97A49A-C346-7D02-9B88-A9668704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216" y="3738433"/>
            <a:ext cx="914400" cy="914400"/>
          </a:xfrm>
          <a:prstGeom prst="rect">
            <a:avLst/>
          </a:prstGeom>
        </p:spPr>
      </p:pic>
      <p:pic>
        <p:nvPicPr>
          <p:cNvPr id="10" name="Imagem 9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6C989BC9-7775-9EB9-8F57-6C02BBD1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6" y="3707090"/>
            <a:ext cx="2795462" cy="977087"/>
          </a:xfrm>
          <a:prstGeom prst="rect">
            <a:avLst/>
          </a:prstGeom>
        </p:spPr>
      </p:pic>
      <p:pic>
        <p:nvPicPr>
          <p:cNvPr id="12" name="Picture 2" descr="CazéTV Logo – PNG e Vetor – Download de Logo">
            <a:extLst>
              <a:ext uri="{FF2B5EF4-FFF2-40B4-BE49-F238E27FC236}">
                <a16:creationId xmlns:a16="http://schemas.microsoft.com/office/drawing/2014/main" id="{C4B39D91-53F9-A2C7-F170-F4F25812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923" y="3514418"/>
            <a:ext cx="1362430" cy="13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8155F8-9110-2281-AE4A-224B8F8E62A6}"/>
              </a:ext>
            </a:extLst>
          </p:cNvPr>
          <p:cNvSpPr txBox="1"/>
          <p:nvPr/>
        </p:nvSpPr>
        <p:spPr>
          <a:xfrm>
            <a:off x="3812198" y="716682"/>
            <a:ext cx="4567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Benefícios</a:t>
            </a:r>
          </a:p>
        </p:txBody>
      </p:sp>
      <p:pic>
        <p:nvPicPr>
          <p:cNvPr id="8" name="Picture 7" descr="A black and grey x&#10;&#10;Description automatically generated">
            <a:extLst>
              <a:ext uri="{FF2B5EF4-FFF2-40B4-BE49-F238E27FC236}">
                <a16:creationId xmlns:a16="http://schemas.microsoft.com/office/drawing/2014/main" id="{C247D7DE-EBC8-3049-4E30-AE8E696F4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08" y="3820984"/>
            <a:ext cx="736600" cy="749300"/>
          </a:xfrm>
          <a:prstGeom prst="rect">
            <a:avLst/>
          </a:prstGeom>
        </p:spPr>
      </p:pic>
      <p:pic>
        <p:nvPicPr>
          <p:cNvPr id="16" name="Picture 15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7B6D5AA9-6651-F9D8-02AB-4F914850C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0982F-7EB4-DBAE-3DF0-21555A29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10C2D0-EA37-DD21-C6A3-966A979349F5}"/>
              </a:ext>
            </a:extLst>
          </p:cNvPr>
          <p:cNvSpPr txBox="1"/>
          <p:nvPr/>
        </p:nvSpPr>
        <p:spPr>
          <a:xfrm>
            <a:off x="3023699" y="2459504"/>
            <a:ext cx="614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60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2D7DDCE7-26E7-874C-5455-F0496BA1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F53B7-C2BF-A0A0-05A3-DC7F18A72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517ACB-649A-143A-83C3-D480174E427F}"/>
              </a:ext>
            </a:extLst>
          </p:cNvPr>
          <p:cNvSpPr txBox="1"/>
          <p:nvPr/>
        </p:nvSpPr>
        <p:spPr>
          <a:xfrm>
            <a:off x="2181818" y="463213"/>
            <a:ext cx="286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2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2BC7D8DF-79ED-3E01-F6B5-0F89B926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D5FB53-B283-0B1D-BAC8-53C962662B43}"/>
              </a:ext>
            </a:extLst>
          </p:cNvPr>
          <p:cNvSpPr txBox="1"/>
          <p:nvPr/>
        </p:nvSpPr>
        <p:spPr>
          <a:xfrm>
            <a:off x="1620610" y="2705725"/>
            <a:ext cx="91793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E1F4"/>
                </a:solidFill>
                <a:latin typeface="High Tide Sans" panose="02000000000000000000" pitchFamily="2" charset="0"/>
              </a:rPr>
              <a:t>Popularidade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6" name="Picture 5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51B1BF8D-F23A-84D8-80E5-97CB8EF6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9D568-9659-0335-B725-D2064E76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C8FD4C-E4A2-B9CD-191A-F2B50EDE52B1}"/>
              </a:ext>
            </a:extLst>
          </p:cNvPr>
          <p:cNvSpPr txBox="1"/>
          <p:nvPr/>
        </p:nvSpPr>
        <p:spPr>
          <a:xfrm>
            <a:off x="2181818" y="463213"/>
            <a:ext cx="286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2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BC02C46C-12EB-DD30-830D-6CB3273E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19E74A-AB13-6400-1E26-50CDD0F06105}"/>
              </a:ext>
            </a:extLst>
          </p:cNvPr>
          <p:cNvSpPr txBox="1"/>
          <p:nvPr/>
        </p:nvSpPr>
        <p:spPr>
          <a:xfrm>
            <a:off x="1258442" y="2109490"/>
            <a:ext cx="166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Torcer</a:t>
            </a:r>
          </a:p>
        </p:txBody>
      </p:sp>
    </p:spTree>
    <p:extLst>
      <p:ext uri="{BB962C8B-B14F-4D97-AF65-F5344CB8AC3E}">
        <p14:creationId xmlns:p14="http://schemas.microsoft.com/office/powerpoint/2010/main" val="36949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EB1A0-12AF-E92A-E072-075777AD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48B991-79E6-99C3-4965-6CDBEE8C2D28}"/>
              </a:ext>
            </a:extLst>
          </p:cNvPr>
          <p:cNvSpPr txBox="1"/>
          <p:nvPr/>
        </p:nvSpPr>
        <p:spPr>
          <a:xfrm>
            <a:off x="2181818" y="463213"/>
            <a:ext cx="286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2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6D6B4799-C9E4-A914-5A8A-9C453528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5A8B1E-D74B-64A6-8E95-AABC0C913688}"/>
              </a:ext>
            </a:extLst>
          </p:cNvPr>
          <p:cNvSpPr txBox="1"/>
          <p:nvPr/>
        </p:nvSpPr>
        <p:spPr>
          <a:xfrm>
            <a:off x="1258442" y="2109490"/>
            <a:ext cx="166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Torcer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9C01D2-EC59-3E46-3173-E11B6E7328AD}"/>
              </a:ext>
            </a:extLst>
          </p:cNvPr>
          <p:cNvSpPr txBox="1"/>
          <p:nvPr/>
        </p:nvSpPr>
        <p:spPr>
          <a:xfrm>
            <a:off x="953644" y="3530600"/>
            <a:ext cx="2456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identidade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 </a:t>
            </a:r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emotiva</a:t>
            </a:r>
          </a:p>
        </p:txBody>
      </p:sp>
    </p:spTree>
    <p:extLst>
      <p:ext uri="{BB962C8B-B14F-4D97-AF65-F5344CB8AC3E}">
        <p14:creationId xmlns:p14="http://schemas.microsoft.com/office/powerpoint/2010/main" val="31197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2B038-D174-F514-42A5-660BB69BA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BDCDAC-9DDF-24FF-F12D-BBE8DE697D3C}"/>
              </a:ext>
            </a:extLst>
          </p:cNvPr>
          <p:cNvSpPr txBox="1"/>
          <p:nvPr/>
        </p:nvSpPr>
        <p:spPr>
          <a:xfrm>
            <a:off x="2181818" y="463213"/>
            <a:ext cx="286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2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ADC7E78D-1A47-3756-630E-B10680373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0B2BDB-562C-AF89-8FC5-93FC75DCA27E}"/>
              </a:ext>
            </a:extLst>
          </p:cNvPr>
          <p:cNvSpPr txBox="1"/>
          <p:nvPr/>
        </p:nvSpPr>
        <p:spPr>
          <a:xfrm>
            <a:off x="1258442" y="2109490"/>
            <a:ext cx="166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Torcer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500A76-1293-F36F-E628-5C418D0A488E}"/>
              </a:ext>
            </a:extLst>
          </p:cNvPr>
          <p:cNvSpPr txBox="1"/>
          <p:nvPr/>
        </p:nvSpPr>
        <p:spPr>
          <a:xfrm>
            <a:off x="953644" y="3530600"/>
            <a:ext cx="2456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identidade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 </a:t>
            </a:r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emotiva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89A4D6-23A6-696F-7287-5F1F33995215}"/>
              </a:ext>
            </a:extLst>
          </p:cNvPr>
          <p:cNvSpPr txBox="1"/>
          <p:nvPr/>
        </p:nvSpPr>
        <p:spPr>
          <a:xfrm>
            <a:off x="683767" y="5382597"/>
            <a:ext cx="29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Questionário</a:t>
            </a:r>
          </a:p>
        </p:txBody>
      </p:sp>
    </p:spTree>
    <p:extLst>
      <p:ext uri="{BB962C8B-B14F-4D97-AF65-F5344CB8AC3E}">
        <p14:creationId xmlns:p14="http://schemas.microsoft.com/office/powerpoint/2010/main" val="288976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7F50A-670E-F777-116C-E2401C4C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60470A-C32E-F497-BE0E-E352FE9FAA8F}"/>
              </a:ext>
            </a:extLst>
          </p:cNvPr>
          <p:cNvSpPr txBox="1"/>
          <p:nvPr/>
        </p:nvSpPr>
        <p:spPr>
          <a:xfrm>
            <a:off x="2181818" y="463213"/>
            <a:ext cx="286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Como manter o público 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2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AD4F0A4B-291D-5B41-90F6-D573AC6E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93FA69-7169-47F6-D9CD-8CD1A81C2614}"/>
              </a:ext>
            </a:extLst>
          </p:cNvPr>
          <p:cNvSpPr txBox="1"/>
          <p:nvPr/>
        </p:nvSpPr>
        <p:spPr>
          <a:xfrm>
            <a:off x="1258442" y="2109490"/>
            <a:ext cx="166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Torcer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B83E88-1409-4F63-8FF7-57C17DAC8B87}"/>
              </a:ext>
            </a:extLst>
          </p:cNvPr>
          <p:cNvSpPr txBox="1"/>
          <p:nvPr/>
        </p:nvSpPr>
        <p:spPr>
          <a:xfrm>
            <a:off x="953644" y="3530600"/>
            <a:ext cx="2456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identidade</a:t>
            </a:r>
            <a:r>
              <a:rPr lang="en-US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 </a:t>
            </a:r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emotiva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1DC72D-4848-ED0E-F6D4-D8AF52BCD635}"/>
              </a:ext>
            </a:extLst>
          </p:cNvPr>
          <p:cNvSpPr txBox="1"/>
          <p:nvPr/>
        </p:nvSpPr>
        <p:spPr>
          <a:xfrm>
            <a:off x="683767" y="5382597"/>
            <a:ext cx="29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Questionário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B69B350-968A-39A7-57F5-72D71D8E0786}"/>
              </a:ext>
            </a:extLst>
          </p:cNvPr>
          <p:cNvCxnSpPr/>
          <p:nvPr/>
        </p:nvCxnSpPr>
        <p:spPr>
          <a:xfrm>
            <a:off x="6400800" y="338053"/>
            <a:ext cx="0" cy="6181894"/>
          </a:xfrm>
          <a:prstGeom prst="line">
            <a:avLst/>
          </a:prstGeom>
          <a:ln>
            <a:solidFill>
              <a:srgbClr val="9729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367565E3-5662-80DC-4DC9-31894D47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64" y="2352853"/>
            <a:ext cx="3866146" cy="362481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BA6D65-D895-470A-8526-43492C68791F}"/>
              </a:ext>
            </a:extLst>
          </p:cNvPr>
          <p:cNvSpPr txBox="1"/>
          <p:nvPr/>
        </p:nvSpPr>
        <p:spPr>
          <a:xfrm>
            <a:off x="7230393" y="603463"/>
            <a:ext cx="4094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E1F4"/>
                </a:solidFill>
                <a:latin typeface="High Tide Sans" panose="02000000000000000000" pitchFamily="2" charset="0"/>
              </a:rPr>
              <a:t>Questionário da nossa página web</a:t>
            </a:r>
          </a:p>
        </p:txBody>
      </p:sp>
    </p:spTree>
    <p:extLst>
      <p:ext uri="{BB962C8B-B14F-4D97-AF65-F5344CB8AC3E}">
        <p14:creationId xmlns:p14="http://schemas.microsoft.com/office/powerpoint/2010/main" val="298484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">
            <a:extLst>
              <a:ext uri="{FF2B5EF4-FFF2-40B4-BE49-F238E27FC236}">
                <a16:creationId xmlns:a16="http://schemas.microsoft.com/office/drawing/2014/main" id="{3422ABFF-9E5D-9AC6-C9D4-A0D64461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93" y="510492"/>
            <a:ext cx="5837011" cy="58370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FCA784-5101-C0FC-E41D-FD75687AAD45}"/>
              </a:ext>
            </a:extLst>
          </p:cNvPr>
          <p:cNvSpPr txBox="1"/>
          <p:nvPr/>
        </p:nvSpPr>
        <p:spPr>
          <a:xfrm>
            <a:off x="2706624" y="2705722"/>
            <a:ext cx="6446309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sz="8800" b="1" dirty="0">
                <a:solidFill>
                  <a:srgbClr val="FFE1F4"/>
                </a:solidFill>
                <a:latin typeface="High Tide" panose="02000000000000000000" pitchFamily="2" charset="0"/>
              </a:rPr>
              <a:t>P.C.D.</a:t>
            </a:r>
            <a:r>
              <a:rPr lang="en-US" sz="8800" b="1" dirty="0">
                <a:solidFill>
                  <a:srgbClr val="FFE1F4"/>
                </a:solidFill>
                <a:latin typeface="High Tide" panose="02000000000000000000" pitchFamily="2" charset="0"/>
              </a:rPr>
              <a:t> </a:t>
            </a:r>
            <a:r>
              <a:rPr lang="en-US" sz="8800" b="1" dirty="0">
                <a:solidFill>
                  <a:srgbClr val="FFE1F4"/>
                </a:solidFill>
                <a:latin typeface="High Tide Sans" panose="02000000000000000000" pitchFamily="2" charset="0"/>
              </a:rPr>
              <a:t>CODE</a:t>
            </a:r>
            <a:endParaRPr lang="pt-BR" sz="8800" b="1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E6D7C50-9ACC-19A6-8191-ACE7769BF3B9}"/>
              </a:ext>
            </a:extLst>
          </p:cNvPr>
          <p:cNvSpPr txBox="1"/>
          <p:nvPr/>
        </p:nvSpPr>
        <p:spPr>
          <a:xfrm>
            <a:off x="292100" y="6162836"/>
            <a:ext cx="11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E1F4"/>
                </a:solidFill>
                <a:latin typeface="High Tide Sans" panose="02000000000000000000" pitchFamily="2" charset="0"/>
              </a:rPr>
              <a:t>PCD-CODEX 2024@-Todos os direitos reservados</a:t>
            </a:r>
          </a:p>
        </p:txBody>
      </p:sp>
    </p:spTree>
    <p:extLst>
      <p:ext uri="{BB962C8B-B14F-4D97-AF65-F5344CB8AC3E}">
        <p14:creationId xmlns:p14="http://schemas.microsoft.com/office/powerpoint/2010/main" val="42401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133E62-88C3-A9B0-03CC-993CD3A9D6EC}"/>
              </a:ext>
            </a:extLst>
          </p:cNvPr>
          <p:cNvSpPr txBox="1"/>
          <p:nvPr/>
        </p:nvSpPr>
        <p:spPr>
          <a:xfrm>
            <a:off x="2960914" y="1383410"/>
            <a:ext cx="6270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Popularidade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2FA82D-3FD0-039B-356D-FF6AC5D25BC1}"/>
              </a:ext>
            </a:extLst>
          </p:cNvPr>
          <p:cNvSpPr txBox="1"/>
          <p:nvPr/>
        </p:nvSpPr>
        <p:spPr>
          <a:xfrm rot="5400000">
            <a:off x="5590300" y="2705725"/>
            <a:ext cx="1125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97298A"/>
                </a:solidFill>
                <a:latin typeface="High Tide Sans" panose="02000000000000000000" pitchFamily="2" charset="0"/>
                <a:sym typeface="Wingdings" panose="05000000000000000000" pitchFamily="2" charset="2"/>
              </a:rPr>
              <a:t></a:t>
            </a:r>
            <a:endParaRPr lang="pt-BR" sz="2400" dirty="0">
              <a:solidFill>
                <a:srgbClr val="97298A"/>
              </a:solidFill>
              <a:latin typeface="High Tide Sans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E296E9-6D2C-CCC7-5503-C9CC6AD6F0FE}"/>
              </a:ext>
            </a:extLst>
          </p:cNvPr>
          <p:cNvSpPr txBox="1"/>
          <p:nvPr/>
        </p:nvSpPr>
        <p:spPr>
          <a:xfrm>
            <a:off x="754740" y="4458927"/>
            <a:ext cx="1017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Nosso público   </a:t>
            </a:r>
            <a:r>
              <a:rPr lang="pt-BR" sz="6000" dirty="0">
                <a:solidFill>
                  <a:srgbClr val="97298A"/>
                </a:solidFill>
                <a:latin typeface="High Tide Sans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  <a:sym typeface="Wingdings" panose="05000000000000000000" pitchFamily="2" charset="2"/>
              </a:rPr>
              <a:t>   </a:t>
            </a:r>
            <a:r>
              <a:rPr lang="pt-BR" sz="4800" b="1" dirty="0">
                <a:solidFill>
                  <a:srgbClr val="FFE1F4"/>
                </a:solidFill>
                <a:latin typeface="High Tide Sans" panose="02000000000000000000" pitchFamily="2" charset="0"/>
                <a:sym typeface="Wingdings" panose="05000000000000000000" pitchFamily="2" charset="2"/>
              </a:rPr>
              <a:t>Jovens</a:t>
            </a:r>
            <a:endParaRPr lang="pt-BR" sz="4800" b="1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3" name="Picture 2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B3AD4111-C24A-24BE-0C67-24A52A534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3DB347-DD47-5AF4-4BAD-DEC0490F724A}"/>
              </a:ext>
            </a:extLst>
          </p:cNvPr>
          <p:cNvSpPr txBox="1"/>
          <p:nvPr/>
        </p:nvSpPr>
        <p:spPr>
          <a:xfrm>
            <a:off x="2960914" y="-4279971"/>
            <a:ext cx="6270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E1F4"/>
                </a:solidFill>
                <a:latin typeface="High Tide Sans" panose="02000000000000000000" pitchFamily="2" charset="0"/>
              </a:rPr>
              <a:t>Popularidade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D5AC5-EA70-989C-CE2B-64F2DDF81434}"/>
              </a:ext>
            </a:extLst>
          </p:cNvPr>
          <p:cNvSpPr txBox="1"/>
          <p:nvPr/>
        </p:nvSpPr>
        <p:spPr>
          <a:xfrm rot="5400000">
            <a:off x="5590300" y="-2957656"/>
            <a:ext cx="1125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97298A"/>
                </a:solidFill>
                <a:latin typeface="High Tide Sans" panose="02000000000000000000" pitchFamily="2" charset="0"/>
                <a:sym typeface="Wingdings" panose="05000000000000000000" pitchFamily="2" charset="2"/>
              </a:rPr>
              <a:t></a:t>
            </a:r>
            <a:endParaRPr lang="pt-BR" sz="2400" dirty="0">
              <a:solidFill>
                <a:srgbClr val="97298A"/>
              </a:solidFill>
              <a:latin typeface="High Tide Sans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F22547-BBF3-AEDB-33D0-24A9B189361A}"/>
              </a:ext>
            </a:extLst>
          </p:cNvPr>
          <p:cNvSpPr txBox="1"/>
          <p:nvPr/>
        </p:nvSpPr>
        <p:spPr>
          <a:xfrm>
            <a:off x="2109104" y="707589"/>
            <a:ext cx="808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O que chama atenção dos jovens </a:t>
            </a:r>
            <a:r>
              <a:rPr lang="en-US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4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4" name="Picture 3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183D03B1-F887-EAB9-E497-5611E5D9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DE87AA8-2AA3-2937-EEC2-623D1BF4E031}"/>
              </a:ext>
            </a:extLst>
          </p:cNvPr>
          <p:cNvSpPr/>
          <p:nvPr/>
        </p:nvSpPr>
        <p:spPr>
          <a:xfrm>
            <a:off x="3698158" y="2916078"/>
            <a:ext cx="4991100" cy="2984500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75EF3D-BA1B-56DF-2CAE-3444FA99D986}"/>
              </a:ext>
            </a:extLst>
          </p:cNvPr>
          <p:cNvSpPr/>
          <p:nvPr/>
        </p:nvSpPr>
        <p:spPr>
          <a:xfrm>
            <a:off x="4100022" y="3383676"/>
            <a:ext cx="4191000" cy="196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A5657D-26AE-FB29-8314-82C20E9BCDA6}"/>
              </a:ext>
            </a:extLst>
          </p:cNvPr>
          <p:cNvSpPr/>
          <p:nvPr/>
        </p:nvSpPr>
        <p:spPr>
          <a:xfrm>
            <a:off x="12985750" y="2916078"/>
            <a:ext cx="4506278" cy="2702798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4F524127-560B-0CDA-D916-ED7E9B1B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13313483" y="3264910"/>
            <a:ext cx="3875785" cy="20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DF9A323-1782-F989-1A07-92A770A0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51" y="3552084"/>
            <a:ext cx="3414713" cy="163168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D9F849A-D4BA-A808-50A9-088BD561BFD1}"/>
              </a:ext>
            </a:extLst>
          </p:cNvPr>
          <p:cNvSpPr txBox="1"/>
          <p:nvPr/>
        </p:nvSpPr>
        <p:spPr>
          <a:xfrm>
            <a:off x="2109104" y="707589"/>
            <a:ext cx="808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O que chama atenção dos jovens </a:t>
            </a:r>
            <a:r>
              <a:rPr lang="en-US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4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7" name="Picture 6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4A8E3679-19DC-DD3B-7FFB-72E42811D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543098A-69C4-5019-DB1B-61D0CC8992F6}"/>
              </a:ext>
            </a:extLst>
          </p:cNvPr>
          <p:cNvSpPr/>
          <p:nvPr/>
        </p:nvSpPr>
        <p:spPr>
          <a:xfrm>
            <a:off x="1642162" y="3484725"/>
            <a:ext cx="3206750" cy="2016998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680608-27C4-340F-13E9-566F4F528043}"/>
              </a:ext>
            </a:extLst>
          </p:cNvPr>
          <p:cNvSpPr/>
          <p:nvPr/>
        </p:nvSpPr>
        <p:spPr>
          <a:xfrm>
            <a:off x="7343089" y="3484725"/>
            <a:ext cx="3206750" cy="2016998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2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14C6D54D-B150-9192-AA2C-125E1B878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7645848" y="3807179"/>
            <a:ext cx="2601231" cy="134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7C9F4B4-3366-B28E-97F5-CAE722ECEF77}"/>
              </a:ext>
            </a:extLst>
          </p:cNvPr>
          <p:cNvSpPr/>
          <p:nvPr/>
        </p:nvSpPr>
        <p:spPr>
          <a:xfrm>
            <a:off x="1951471" y="3807178"/>
            <a:ext cx="2588131" cy="134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">
            <a:extLst>
              <a:ext uri="{FF2B5EF4-FFF2-40B4-BE49-F238E27FC236}">
                <a16:creationId xmlns:a16="http://schemas.microsoft.com/office/drawing/2014/main" id="{8650DFB3-9B73-8C35-A597-04A57BD6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7" y="3983459"/>
            <a:ext cx="2133623" cy="101952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BE6D15-5992-80B6-DD29-86A3EC1F22AF}"/>
              </a:ext>
            </a:extLst>
          </p:cNvPr>
          <p:cNvSpPr txBox="1"/>
          <p:nvPr/>
        </p:nvSpPr>
        <p:spPr>
          <a:xfrm>
            <a:off x="2109104" y="707589"/>
            <a:ext cx="808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O que chama atenção dos jovens </a:t>
            </a:r>
            <a:r>
              <a:rPr lang="en-US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4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pic>
        <p:nvPicPr>
          <p:cNvPr id="6" name="Picture 5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B10161F9-E12C-04F4-20A9-C40565FE9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025C60-6DA6-2E70-9B6B-B7CA567CC3CD}"/>
              </a:ext>
            </a:extLst>
          </p:cNvPr>
          <p:cNvSpPr/>
          <p:nvPr/>
        </p:nvSpPr>
        <p:spPr>
          <a:xfrm>
            <a:off x="3978898" y="2795589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A9EA1C69-18C2-9DA4-DB99-B4D216DAB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4354624" y="3107109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B7DCB24-FC75-33EA-C853-79AEA3C610DB}"/>
              </a:ext>
            </a:extLst>
          </p:cNvPr>
          <p:cNvSpPr/>
          <p:nvPr/>
        </p:nvSpPr>
        <p:spPr>
          <a:xfrm>
            <a:off x="-6575095" y="3578928"/>
            <a:ext cx="3206750" cy="2016998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53F970-590C-C55F-8509-6FCF6B9EABD1}"/>
              </a:ext>
            </a:extLst>
          </p:cNvPr>
          <p:cNvSpPr txBox="1"/>
          <p:nvPr/>
        </p:nvSpPr>
        <p:spPr>
          <a:xfrm>
            <a:off x="2051955" y="-3774986"/>
            <a:ext cx="808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O que chama atenção do público </a:t>
            </a:r>
            <a:r>
              <a:rPr lang="en-US" sz="4800" dirty="0">
                <a:solidFill>
                  <a:srgbClr val="FFE1F4"/>
                </a:solidFill>
                <a:latin typeface="High Tide Sans" panose="02000000000000000000" pitchFamily="2" charset="0"/>
              </a:rPr>
              <a:t>?</a:t>
            </a:r>
            <a:endParaRPr lang="pt-BR" sz="48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426886-6AA9-70CE-9A8D-BCBC4F032F4A}"/>
              </a:ext>
            </a:extLst>
          </p:cNvPr>
          <p:cNvSpPr txBox="1"/>
          <p:nvPr/>
        </p:nvSpPr>
        <p:spPr>
          <a:xfrm>
            <a:off x="3978896" y="532016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7D8F6B-1667-C257-CFB7-3D8BF322D56D}"/>
              </a:ext>
            </a:extLst>
          </p:cNvPr>
          <p:cNvSpPr/>
          <p:nvPr/>
        </p:nvSpPr>
        <p:spPr>
          <a:xfrm>
            <a:off x="-6354329" y="3864771"/>
            <a:ext cx="2588131" cy="134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Logotipo">
            <a:extLst>
              <a:ext uri="{FF2B5EF4-FFF2-40B4-BE49-F238E27FC236}">
                <a16:creationId xmlns:a16="http://schemas.microsoft.com/office/drawing/2014/main" id="{71BD79D6-DF91-10B9-0F52-A8BF3F06F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5003" y="4041052"/>
            <a:ext cx="2133623" cy="1019529"/>
          </a:xfrm>
          <a:prstGeom prst="rect">
            <a:avLst/>
          </a:prstGeom>
        </p:spPr>
      </p:pic>
      <p:pic>
        <p:nvPicPr>
          <p:cNvPr id="9" name="Picture 8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020E863C-155C-9C73-0921-23DF61736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CABE4D-D1BB-B0E5-DDBD-124AC92E8D54}"/>
              </a:ext>
            </a:extLst>
          </p:cNvPr>
          <p:cNvSpPr/>
          <p:nvPr/>
        </p:nvSpPr>
        <p:spPr>
          <a:xfrm>
            <a:off x="870397" y="3050805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4C76BCB1-3E16-5BE2-E7CD-B0D45BEB6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1246123" y="3362325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B4C95-C7E0-671F-FAB4-BF60B29EB494}"/>
              </a:ext>
            </a:extLst>
          </p:cNvPr>
          <p:cNvSpPr txBox="1"/>
          <p:nvPr/>
        </p:nvSpPr>
        <p:spPr>
          <a:xfrm>
            <a:off x="3978897" y="402383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F57496-9957-8080-A71F-D8710548901A}"/>
              </a:ext>
            </a:extLst>
          </p:cNvPr>
          <p:cNvSpPr txBox="1"/>
          <p:nvPr/>
        </p:nvSpPr>
        <p:spPr>
          <a:xfrm>
            <a:off x="14416764" y="2512884"/>
            <a:ext cx="57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16 milhões de inscritos</a:t>
            </a:r>
          </a:p>
        </p:txBody>
      </p:sp>
      <p:pic>
        <p:nvPicPr>
          <p:cNvPr id="7" name="Picture 6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1CBE0802-7320-930A-49EB-CB35F4E9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CABE4D-D1BB-B0E5-DDBD-124AC92E8D54}"/>
              </a:ext>
            </a:extLst>
          </p:cNvPr>
          <p:cNvSpPr/>
          <p:nvPr/>
        </p:nvSpPr>
        <p:spPr>
          <a:xfrm>
            <a:off x="870397" y="3050805"/>
            <a:ext cx="4234205" cy="2576512"/>
          </a:xfrm>
          <a:prstGeom prst="rect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4" descr="iFood e CazéTV apresentam o primeiro merchan usando o ChatGPT - ADNEWS">
            <a:extLst>
              <a:ext uri="{FF2B5EF4-FFF2-40B4-BE49-F238E27FC236}">
                <a16:creationId xmlns:a16="http://schemas.microsoft.com/office/drawing/2014/main" id="{4C76BCB1-3E16-5BE2-E7CD-B0D45BEB6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r="13661"/>
          <a:stretch/>
        </p:blipFill>
        <p:spPr bwMode="auto">
          <a:xfrm>
            <a:off x="1246123" y="3362325"/>
            <a:ext cx="3482751" cy="19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B4C95-C7E0-671F-FAB4-BF60B29EB494}"/>
              </a:ext>
            </a:extLst>
          </p:cNvPr>
          <p:cNvSpPr txBox="1"/>
          <p:nvPr/>
        </p:nvSpPr>
        <p:spPr>
          <a:xfrm>
            <a:off x="3978897" y="402383"/>
            <a:ext cx="423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Caz</a:t>
            </a:r>
            <a:r>
              <a:rPr lang="pt-BR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é</a:t>
            </a:r>
            <a:r>
              <a:rPr lang="en-US" sz="7200" dirty="0">
                <a:solidFill>
                  <a:srgbClr val="FFE1F4"/>
                </a:solidFill>
                <a:latin typeface="High Tide Sans" panose="02000000000000000000" pitchFamily="2" charset="0"/>
              </a:rPr>
              <a:t> tv</a:t>
            </a:r>
            <a:endParaRPr lang="pt-BR" sz="7200" dirty="0">
              <a:solidFill>
                <a:srgbClr val="FFE1F4"/>
              </a:solidFill>
              <a:latin typeface="High Tide Sans" panose="020000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D3C10C-DEF4-D1E0-D1C9-74AAB293D7F2}"/>
              </a:ext>
            </a:extLst>
          </p:cNvPr>
          <p:cNvSpPr txBox="1"/>
          <p:nvPr/>
        </p:nvSpPr>
        <p:spPr>
          <a:xfrm>
            <a:off x="13744573" y="3138732"/>
            <a:ext cx="5514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4 milhões de acessos simultâneos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6ED471-C25A-986D-4036-AB11A2C8369B}"/>
              </a:ext>
            </a:extLst>
          </p:cNvPr>
          <p:cNvSpPr txBox="1"/>
          <p:nvPr/>
        </p:nvSpPr>
        <p:spPr>
          <a:xfrm>
            <a:off x="6225264" y="2487484"/>
            <a:ext cx="57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E1F4"/>
                </a:solidFill>
                <a:latin typeface="High Tide Sans" panose="02000000000000000000" pitchFamily="2" charset="0"/>
              </a:rPr>
              <a:t>16 milhões de inscritos</a:t>
            </a:r>
          </a:p>
        </p:txBody>
      </p:sp>
      <p:pic>
        <p:nvPicPr>
          <p:cNvPr id="7" name="Picture 6" descr="A pink x on a black background&#10;&#10;Description automatically generated">
            <a:extLst>
              <a:ext uri="{FF2B5EF4-FFF2-40B4-BE49-F238E27FC236}">
                <a16:creationId xmlns:a16="http://schemas.microsoft.com/office/drawing/2014/main" id="{62D2FE07-9F5C-768A-7F27-25B86152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92" y="0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213</Words>
  <Application>Microsoft Office PowerPoint</Application>
  <PresentationFormat>Widescreen</PresentationFormat>
  <Paragraphs>75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High Tide</vt:lpstr>
      <vt:lpstr>High Tide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victor</dc:creator>
  <cp:lastModifiedBy>joão victor</cp:lastModifiedBy>
  <cp:revision>9</cp:revision>
  <dcterms:created xsi:type="dcterms:W3CDTF">2024-10-04T16:00:01Z</dcterms:created>
  <dcterms:modified xsi:type="dcterms:W3CDTF">2024-10-08T01:23:41Z</dcterms:modified>
</cp:coreProperties>
</file>