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7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8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  <p:sldMasterId id="2147483672" r:id="rId5"/>
    <p:sldMasterId id="2147483682" r:id="rId6"/>
    <p:sldMasterId id="2147483687" r:id="rId7"/>
    <p:sldMasterId id="2147483700" r:id="rId8"/>
    <p:sldMasterId id="2147483706" r:id="rId9"/>
    <p:sldMasterId id="2147483720" r:id="rId10"/>
    <p:sldMasterId id="2147483725" r:id="rId11"/>
  </p:sldMasterIdLst>
  <p:notesMasterIdLst>
    <p:notesMasterId r:id="rId13"/>
  </p:notesMasterIdLst>
  <p:handoutMasterIdLst>
    <p:handoutMasterId r:id="rId14"/>
  </p:handoutMasterIdLst>
  <p:sldIdLst>
    <p:sldId id="1460" r:id="rId12"/>
  </p:sldIdLst>
  <p:sldSz cx="9144000" cy="5143500" type="screen16x9"/>
  <p:notesSz cx="14355763" cy="9926638"/>
  <p:custDataLst>
    <p:tags r:id="rId15"/>
  </p:custData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07ACB740-76C1-4CDA-8418-66AF3E0D2E12}">
          <p14:sldIdLst>
            <p14:sldId id="1460"/>
          </p14:sldIdLst>
        </p14:section>
        <p14:section name="Backups" id="{D810126B-E50F-454F-B287-B98F5DC8609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4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erry Fraudet" initials="TF" lastIdx="5" clrIdx="0"/>
  <p:cmAuthor id="2" name="Lea" initials="L" lastIdx="1" clrIdx="1">
    <p:extLst>
      <p:ext uri="{19B8F6BF-5375-455C-9EA6-DF929625EA0E}">
        <p15:presenceInfo xmlns:p15="http://schemas.microsoft.com/office/powerpoint/2012/main" userId="Lea" providerId="None"/>
      </p:ext>
    </p:extLst>
  </p:cmAuthor>
  <p:cmAuthor id="3" name="NICOLAS CHEVALIER" initials="NC" lastIdx="1" clrIdx="2">
    <p:extLst>
      <p:ext uri="{19B8F6BF-5375-455C-9EA6-DF929625EA0E}">
        <p15:presenceInfo xmlns:p15="http://schemas.microsoft.com/office/powerpoint/2012/main" userId="0b620b125fcccd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C11F"/>
    <a:srgbClr val="ADD8F1"/>
    <a:srgbClr val="F39200"/>
    <a:srgbClr val="5FBFBB"/>
    <a:srgbClr val="FFE48F"/>
    <a:srgbClr val="FFDB69"/>
    <a:srgbClr val="9BBB59"/>
    <a:srgbClr val="00CC9B"/>
    <a:srgbClr val="27509B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5B24AB-E6CB-4DEF-9801-C3E3490C49BF}" v="7" dt="2020-10-20T16:24:09.8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19" autoAdjust="0"/>
    <p:restoredTop sz="93537" autoAdjust="0"/>
  </p:normalViewPr>
  <p:slideViewPr>
    <p:cSldViewPr snapToGrid="0">
      <p:cViewPr varScale="1">
        <p:scale>
          <a:sx n="137" d="100"/>
          <a:sy n="137" d="100"/>
        </p:scale>
        <p:origin x="87" y="48"/>
      </p:cViewPr>
      <p:guideLst>
        <p:guide orient="horz" pos="1597"/>
        <p:guide pos="2426"/>
      </p:guideLst>
    </p:cSldViewPr>
  </p:slideViewPr>
  <p:outlineViewPr>
    <p:cViewPr>
      <p:scale>
        <a:sx n="33" d="100"/>
        <a:sy n="33" d="100"/>
      </p:scale>
      <p:origin x="0" y="8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howGuides="1">
      <p:cViewPr varScale="1">
        <p:scale>
          <a:sx n="114" d="100"/>
          <a:sy n="114" d="100"/>
        </p:scale>
        <p:origin x="2376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Master" Target="slideMasters/slideMaster7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813161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9BFAC1C7-9E5D-4441-A8DE-D4FA72AEF22D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813161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3549939F-CAB9-FE40-8FD3-31C143F5F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425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813161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6D15EC3C-BFA7-9E4C-BB13-BAA5658834CA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68738" y="744538"/>
            <a:ext cx="661828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751" tIns="69376" rIns="138751" bIns="69376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97545" y="4715155"/>
            <a:ext cx="12648142" cy="3116537"/>
          </a:xfrm>
          <a:prstGeom prst="rect">
            <a:avLst/>
          </a:prstGeom>
        </p:spPr>
        <p:txBody>
          <a:bodyPr vert="horz" lIns="138751" tIns="69376" rIns="138751" bIns="69376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813161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5DEDB5E3-C477-CC4C-8674-BAC7A0562584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Graphique 8" descr="Cible">
            <a:extLst>
              <a:ext uri="{FF2B5EF4-FFF2-40B4-BE49-F238E27FC236}">
                <a16:creationId xmlns:a16="http://schemas.microsoft.com/office/drawing/2014/main" id="{D55A4087-F0C7-4BFF-885C-5D4194568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133806"/>
            <a:ext cx="1914102" cy="992664"/>
          </a:xfrm>
          <a:prstGeom prst="rect">
            <a:avLst/>
          </a:prstGeom>
        </p:spPr>
      </p:pic>
      <p:sp>
        <p:nvSpPr>
          <p:cNvPr id="10" name="Espace réservé des commentaires 4">
            <a:extLst>
              <a:ext uri="{FF2B5EF4-FFF2-40B4-BE49-F238E27FC236}">
                <a16:creationId xmlns:a16="http://schemas.microsoft.com/office/drawing/2014/main" id="{9EA060DA-AD3F-4E58-9E10-24B2ED513D81}"/>
              </a:ext>
            </a:extLst>
          </p:cNvPr>
          <p:cNvSpPr txBox="1">
            <a:spLocks/>
          </p:cNvSpPr>
          <p:nvPr/>
        </p:nvSpPr>
        <p:spPr>
          <a:xfrm>
            <a:off x="1996306" y="8002211"/>
            <a:ext cx="10796666" cy="1162421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6107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/>
              <a:t>FRENCH VERSION</a:t>
            </a:r>
          </a:p>
          <a:p>
            <a:r>
              <a:rPr lang="fr-FR" sz="1800" dirty="0"/>
              <a:t> </a:t>
            </a:r>
          </a:p>
          <a:p>
            <a:r>
              <a:rPr lang="fr-FR" sz="1800" dirty="0"/>
              <a:t>Introduire Les 5 défis que C.A cherche à adresser</a:t>
            </a:r>
          </a:p>
          <a:p>
            <a:r>
              <a:rPr lang="fr-FR" sz="1800" dirty="0"/>
              <a:t>Expliquer que cela ne résout probablement pas tous les problèmes des uns et des autres.</a:t>
            </a:r>
          </a:p>
          <a:p>
            <a:r>
              <a:rPr lang="fr-FR" sz="1800" dirty="0"/>
              <a:t>s’appuyer sur le fait que ce sont les 5 pbs majeurs qui sont ressortie des diagnostiques des années précédente (Move2 95, Evergreen,…) sur ce sujet</a:t>
            </a:r>
          </a:p>
          <a:p>
            <a:r>
              <a:rPr lang="fr-FR" sz="1800" dirty="0"/>
              <a:t> </a:t>
            </a:r>
          </a:p>
          <a:p>
            <a:r>
              <a:rPr lang="fr-FR" sz="1800" dirty="0"/>
              <a:t>ENGLISH VERSION</a:t>
            </a:r>
          </a:p>
          <a:p>
            <a:br>
              <a:rPr lang="fr-FR" sz="1800" dirty="0"/>
            </a:br>
            <a:r>
              <a:rPr lang="fr-FR" sz="1800" dirty="0" err="1"/>
              <a:t>Introduce</a:t>
            </a:r>
            <a:r>
              <a:rPr lang="fr-FR" sz="1800" dirty="0"/>
              <a:t> the 5 challenges </a:t>
            </a:r>
            <a:r>
              <a:rPr lang="fr-FR" sz="1800" dirty="0" err="1"/>
              <a:t>that</a:t>
            </a:r>
            <a:r>
              <a:rPr lang="fr-FR" sz="1800" dirty="0"/>
              <a:t> C.A </a:t>
            </a:r>
            <a:r>
              <a:rPr lang="fr-FR" sz="1800" dirty="0" err="1"/>
              <a:t>seeks</a:t>
            </a:r>
            <a:r>
              <a:rPr lang="fr-FR" sz="1800" dirty="0"/>
              <a:t> to </a:t>
            </a:r>
            <a:r>
              <a:rPr lang="fr-FR" sz="1800" dirty="0" err="1"/>
              <a:t>address</a:t>
            </a:r>
            <a:r>
              <a:rPr lang="fr-FR" sz="1800" dirty="0"/>
              <a:t> </a:t>
            </a:r>
            <a:r>
              <a:rPr lang="fr-FR" sz="1800" dirty="0" err="1"/>
              <a:t>Explain</a:t>
            </a:r>
            <a:r>
              <a:rPr lang="fr-FR" sz="1800" dirty="0"/>
              <a:t> </a:t>
            </a:r>
            <a:r>
              <a:rPr lang="fr-FR" sz="1800" dirty="0" err="1"/>
              <a:t>that</a:t>
            </a:r>
            <a:r>
              <a:rPr lang="fr-FR" sz="1800" dirty="0"/>
              <a:t> </a:t>
            </a:r>
            <a:r>
              <a:rPr lang="fr-FR" sz="1800" dirty="0" err="1"/>
              <a:t>this</a:t>
            </a:r>
            <a:r>
              <a:rPr lang="fr-FR" sz="1800" dirty="0"/>
              <a:t> </a:t>
            </a:r>
            <a:r>
              <a:rPr lang="fr-FR" sz="1800" dirty="0" err="1"/>
              <a:t>probably</a:t>
            </a:r>
            <a:r>
              <a:rPr lang="fr-FR" sz="1800" dirty="0"/>
              <a:t> </a:t>
            </a:r>
            <a:r>
              <a:rPr lang="fr-FR" sz="1800" dirty="0" err="1"/>
              <a:t>does</a:t>
            </a:r>
            <a:r>
              <a:rPr lang="fr-FR" sz="1800" dirty="0"/>
              <a:t> not solve </a:t>
            </a:r>
            <a:r>
              <a:rPr lang="fr-FR" sz="1800" dirty="0" err="1"/>
              <a:t>everyone's</a:t>
            </a:r>
            <a:r>
              <a:rPr lang="fr-FR" sz="1800" dirty="0"/>
              <a:t> </a:t>
            </a:r>
            <a:r>
              <a:rPr lang="fr-FR" sz="1800" dirty="0" err="1"/>
              <a:t>problems</a:t>
            </a:r>
            <a:r>
              <a:rPr lang="fr-FR" sz="1800" dirty="0"/>
              <a:t>. </a:t>
            </a:r>
            <a:r>
              <a:rPr lang="fr-FR" sz="1800" dirty="0" err="1"/>
              <a:t>rely</a:t>
            </a:r>
            <a:r>
              <a:rPr lang="fr-FR" sz="1800" dirty="0"/>
              <a:t> on the </a:t>
            </a:r>
            <a:r>
              <a:rPr lang="fr-FR" sz="1800" dirty="0" err="1"/>
              <a:t>fact</a:t>
            </a:r>
            <a:r>
              <a:rPr lang="fr-FR" sz="1800" dirty="0"/>
              <a:t> </a:t>
            </a:r>
            <a:r>
              <a:rPr lang="fr-FR" sz="1800" dirty="0" err="1"/>
              <a:t>that</a:t>
            </a:r>
            <a:r>
              <a:rPr lang="fr-FR" sz="1800" dirty="0"/>
              <a:t> </a:t>
            </a:r>
            <a:r>
              <a:rPr lang="fr-FR" sz="1800" dirty="0" err="1"/>
              <a:t>these</a:t>
            </a:r>
            <a:r>
              <a:rPr lang="fr-FR" sz="1800" dirty="0"/>
              <a:t> are the 5 major points </a:t>
            </a:r>
            <a:r>
              <a:rPr lang="fr-FR" sz="1800" dirty="0" err="1"/>
              <a:t>that</a:t>
            </a:r>
            <a:r>
              <a:rPr lang="fr-FR" sz="1800" dirty="0"/>
              <a:t> </a:t>
            </a:r>
            <a:r>
              <a:rPr lang="fr-FR" sz="1800" dirty="0" err="1"/>
              <a:t>emerged</a:t>
            </a:r>
            <a:r>
              <a:rPr lang="fr-FR" sz="1800" dirty="0"/>
              <a:t> </a:t>
            </a:r>
            <a:r>
              <a:rPr lang="fr-FR" sz="1800" dirty="0" err="1"/>
              <a:t>from</a:t>
            </a:r>
            <a:r>
              <a:rPr lang="fr-FR" sz="1800" dirty="0"/>
              <a:t> the diagnoses of the </a:t>
            </a:r>
            <a:r>
              <a:rPr lang="fr-FR" sz="1800" dirty="0" err="1"/>
              <a:t>previous</a:t>
            </a:r>
            <a:r>
              <a:rPr lang="fr-FR" sz="1800" dirty="0"/>
              <a:t> </a:t>
            </a:r>
            <a:r>
              <a:rPr lang="fr-FR" sz="1800" dirty="0" err="1"/>
              <a:t>years</a:t>
            </a:r>
            <a:r>
              <a:rPr lang="fr-FR" sz="1800" dirty="0"/>
              <a:t> (Move2 95, Evergreen, ...) on </a:t>
            </a:r>
            <a:r>
              <a:rPr lang="fr-FR" sz="1800" dirty="0" err="1"/>
              <a:t>this</a:t>
            </a:r>
            <a:r>
              <a:rPr lang="fr-FR" sz="1800" dirty="0"/>
              <a:t> </a:t>
            </a:r>
            <a:r>
              <a:rPr lang="fr-FR" sz="1800" dirty="0" err="1"/>
              <a:t>subject</a:t>
            </a:r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r>
              <a:rPr lang="en-GB" sz="1800" dirty="0"/>
              <a:t>KEY MESSAGES:</a:t>
            </a:r>
          </a:p>
          <a:p>
            <a:r>
              <a:rPr lang="en-GB" sz="1800" dirty="0"/>
              <a:t> </a:t>
            </a:r>
            <a:endParaRPr lang="fr-FR" sz="1800" dirty="0"/>
          </a:p>
          <a:p>
            <a:r>
              <a:rPr lang="fr-FR" sz="1800" dirty="0"/>
              <a:t>NOT ALL PROBLEM = FOCUS CHOICE</a:t>
            </a:r>
          </a:p>
          <a:p>
            <a:r>
              <a:rPr lang="fr-FR" sz="1800" dirty="0"/>
              <a:t> </a:t>
            </a:r>
          </a:p>
          <a:p>
            <a:r>
              <a:rPr lang="en-GB" sz="1800" dirty="0"/>
              <a:t>COMES FROM DIAGNOSTICS AND INITIATIVES : MOVE2 95 /EVERGREEN</a:t>
            </a:r>
          </a:p>
          <a:p>
            <a:endParaRPr lang="en-GB" sz="1800" dirty="0"/>
          </a:p>
          <a:p>
            <a:endParaRPr lang="fr-FR" sz="1800" dirty="0"/>
          </a:p>
          <a:p>
            <a:endParaRPr lang="fr-FR" sz="1800" dirty="0"/>
          </a:p>
          <a:p>
            <a:r>
              <a:rPr lang="fr-FR" sz="1800" dirty="0"/>
              <a:t> </a:t>
            </a:r>
          </a:p>
          <a:p>
            <a:r>
              <a:rPr lang="fr-FR" sz="1800" dirty="0"/>
              <a:t>DETAILLED EXPLANATION </a:t>
            </a:r>
          </a:p>
          <a:p>
            <a:r>
              <a:rPr lang="en-US" sz="1800" dirty="0"/>
              <a:t>A key think is to </a:t>
            </a:r>
            <a:r>
              <a:rPr lang="en-US" sz="1800" b="1" dirty="0"/>
              <a:t>organize the dialog and the loop</a:t>
            </a:r>
            <a:r>
              <a:rPr lang="en-US" sz="1800" dirty="0"/>
              <a:t> so that continuously, intentional (IT Strategy, roadmap, evergreen ambitions, technical debt plan…) are </a:t>
            </a:r>
            <a:r>
              <a:rPr lang="en-US" sz="1800" b="1" dirty="0"/>
              <a:t>taking into  account</a:t>
            </a:r>
            <a:r>
              <a:rPr lang="en-US" sz="1800" dirty="0"/>
              <a:t> by the delivery team and the delivery team </a:t>
            </a:r>
            <a:r>
              <a:rPr lang="en-US" sz="1800" strike="sngStrike" dirty="0"/>
              <a:t>takes its part, </a:t>
            </a:r>
            <a:r>
              <a:rPr lang="en-US" sz="1800" b="1" strike="sngStrike" dirty="0"/>
              <a:t>aliment needs and </a:t>
            </a:r>
            <a:r>
              <a:rPr lang="en-US" sz="1800" b="1" strike="sngStrike" dirty="0" err="1"/>
              <a:t>solutions</a:t>
            </a:r>
            <a:r>
              <a:rPr lang="en-US" sz="1800" u="sng" dirty="0" err="1"/>
              <a:t>provide</a:t>
            </a:r>
            <a:r>
              <a:rPr lang="en-US" sz="1800" u="sng" dirty="0"/>
              <a:t> feedback to </a:t>
            </a:r>
            <a:r>
              <a:rPr lang="en-US" sz="1800" dirty="0"/>
              <a:t> </a:t>
            </a:r>
            <a:r>
              <a:rPr lang="en-US" sz="1800" u="sng" dirty="0" err="1"/>
              <a:t>upgadre</a:t>
            </a:r>
            <a:r>
              <a:rPr lang="en-US" sz="1800" u="sng" dirty="0"/>
              <a:t> and influence </a:t>
            </a:r>
            <a:r>
              <a:rPr lang="en-US" sz="1800" strike="sngStrike" dirty="0"/>
              <a:t>for </a:t>
            </a:r>
            <a:r>
              <a:rPr lang="en-US" sz="1800" u="sng" dirty="0"/>
              <a:t> the </a:t>
            </a:r>
            <a:r>
              <a:rPr lang="en-US" sz="1800" dirty="0"/>
              <a:t>higher level IT MICHELIN capabilities.</a:t>
            </a:r>
            <a:r>
              <a:rPr lang="en-US" sz="1800" u="sng" dirty="0"/>
              <a:t> Roadmap.</a:t>
            </a:r>
            <a:endParaRPr lang="fr-FR" sz="1800" dirty="0"/>
          </a:p>
          <a:p>
            <a:r>
              <a:rPr lang="en-US" sz="1800" dirty="0"/>
              <a:t> </a:t>
            </a:r>
            <a:endParaRPr lang="fr-FR" sz="1800" dirty="0"/>
          </a:p>
          <a:p>
            <a:r>
              <a:rPr lang="en-US" sz="1800" dirty="0"/>
              <a:t>An another key think is to </a:t>
            </a:r>
            <a:r>
              <a:rPr lang="en-US" sz="1800" b="1" dirty="0"/>
              <a:t>consider the whole</a:t>
            </a:r>
            <a:r>
              <a:rPr lang="en-US" sz="1800" dirty="0"/>
              <a:t> : not be focus on its area or functional domain to deliver the solution.</a:t>
            </a:r>
            <a:endParaRPr lang="fr-FR" sz="1800" dirty="0"/>
          </a:p>
          <a:p>
            <a:r>
              <a:rPr lang="en-US" sz="1800" dirty="0"/>
              <a:t>All people and team are in away  d</a:t>
            </a:r>
            <a:r>
              <a:rPr lang="en-US" sz="1800" b="1" dirty="0"/>
              <a:t>ependent and have consequence , impact </a:t>
            </a:r>
            <a:r>
              <a:rPr lang="en-US" sz="1800" dirty="0"/>
              <a:t>on other teams and the whole system business.</a:t>
            </a:r>
            <a:endParaRPr lang="fr-FR" sz="1800" dirty="0"/>
          </a:p>
          <a:p>
            <a:r>
              <a:rPr lang="en-US" sz="1800" dirty="0"/>
              <a:t>All layer, stack can’t be anymore consider individually , </a:t>
            </a:r>
            <a:r>
              <a:rPr lang="en-US" sz="1800" b="1" dirty="0"/>
              <a:t>full stack is required, especially in a data oriented IS </a:t>
            </a:r>
            <a:r>
              <a:rPr lang="en-US" sz="1800" dirty="0"/>
              <a:t>with unexpected used of quantum (component) very technical or functional that could be reused, matched…</a:t>
            </a:r>
            <a:endParaRPr lang="fr-FR" sz="1800" dirty="0"/>
          </a:p>
          <a:p>
            <a:r>
              <a:rPr lang="en-US" sz="1800" dirty="0"/>
              <a:t> </a:t>
            </a:r>
            <a:endParaRPr lang="fr-FR" sz="1800" dirty="0"/>
          </a:p>
          <a:p>
            <a:r>
              <a:rPr lang="en-US" sz="1800" dirty="0"/>
              <a:t>An another aspect is </a:t>
            </a:r>
            <a:r>
              <a:rPr lang="en-US" sz="1800" b="1" dirty="0"/>
              <a:t>about continuity</a:t>
            </a:r>
            <a:r>
              <a:rPr lang="en-US" sz="1800" dirty="0"/>
              <a:t> : integration of architecture </a:t>
            </a:r>
            <a:r>
              <a:rPr lang="en-US" sz="1800" dirty="0" err="1"/>
              <a:t>topics,practices</a:t>
            </a:r>
            <a:r>
              <a:rPr lang="en-US" sz="1800" dirty="0"/>
              <a:t>, decisions in agile and product lifecycle.</a:t>
            </a:r>
            <a:endParaRPr lang="fr-FR" sz="1800" dirty="0"/>
          </a:p>
          <a:p>
            <a:r>
              <a:rPr lang="en-US" sz="1800" dirty="0"/>
              <a:t> </a:t>
            </a:r>
            <a:endParaRPr lang="fr-FR" sz="1800" dirty="0"/>
          </a:p>
          <a:p>
            <a:r>
              <a:rPr lang="en-US" sz="1800" dirty="0"/>
              <a:t>Need to pave the technical way. </a:t>
            </a:r>
            <a:endParaRPr lang="fr-FR" sz="1800" dirty="0"/>
          </a:p>
          <a:p>
            <a:r>
              <a:rPr lang="en-US" sz="1800" dirty="0"/>
              <a:t> </a:t>
            </a:r>
            <a:endParaRPr lang="fr-FR" sz="1800" dirty="0"/>
          </a:p>
          <a:p>
            <a:r>
              <a:rPr lang="en-US" sz="1800" dirty="0"/>
              <a:t>The success of architecture is depending of the t</a:t>
            </a:r>
            <a:r>
              <a:rPr lang="en-US" sz="1800" b="1" dirty="0"/>
              <a:t>echnical knowledge and team mastering</a:t>
            </a:r>
            <a:r>
              <a:rPr lang="en-US" sz="1800" dirty="0"/>
              <a:t> regarding the old (legacy) and new technology. </a:t>
            </a:r>
            <a:endParaRPr lang="fr-FR" sz="1800" dirty="0"/>
          </a:p>
          <a:p>
            <a:r>
              <a:rPr lang="en-US" sz="1800" dirty="0"/>
              <a:t>But also of the </a:t>
            </a:r>
            <a:r>
              <a:rPr lang="en-US" sz="1800" dirty="0" err="1"/>
              <a:t>assertivity</a:t>
            </a:r>
            <a:r>
              <a:rPr lang="en-US" sz="1800" dirty="0"/>
              <a:t>, decision making, problem solving, mentoring skills of architects and IT team as a whole.</a:t>
            </a:r>
            <a:endParaRPr lang="fr-FR" sz="1800" dirty="0"/>
          </a:p>
          <a:p>
            <a:endParaRPr lang="fr-FR" sz="18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B5E3-C477-CC4C-8674-BAC7A056258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30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308729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graphicFrame>
        <p:nvGraphicFramePr>
          <p:cNvPr id="11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86247098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2" name="Picture 2" descr="C:\Users\F299251\Pictures\Nouveau Logo MICHELIN\Michelin_G_Stacked_WhiteBG_061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2385" y="222917"/>
            <a:ext cx="2021336" cy="118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6321" y="4227180"/>
            <a:ext cx="1813463" cy="93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07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2569" y="404113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153" y="154662"/>
            <a:ext cx="2240866" cy="117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51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ctrTitle" hasCustomPrompt="1"/>
          </p:nvPr>
        </p:nvSpPr>
        <p:spPr>
          <a:xfrm>
            <a:off x="2596444" y="2058385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CHAPITRE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6" name="Image 5" descr="maincadre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3946" y="668868"/>
            <a:ext cx="3500054" cy="2042256"/>
          </a:xfrm>
          <a:prstGeom prst="rect">
            <a:avLst/>
          </a:prstGeom>
        </p:spPr>
      </p:pic>
      <p:pic>
        <p:nvPicPr>
          <p:cNvPr id="9" name="Image 8" descr="maincadr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370673"/>
            <a:ext cx="3386571" cy="2547558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2569" y="404113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970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4044244" y="2058385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 CHAPITRE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3344331" cy="51435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2569" y="404113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72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1980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47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8631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92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160513_mains_bibcoeur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514600" y="2037915"/>
            <a:ext cx="4114800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CHAPITRE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93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11718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6127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5628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E27339-EA36-444E-85CB-9D714C78FFA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C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52" lvl="1"/>
            <a:endParaRPr lang="en-US" sz="1100" dirty="0">
              <a:latin typeface="Michelin Black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33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0767536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2310" y="157119"/>
            <a:ext cx="2215108" cy="13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1141" y="423189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201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D105E16-D5E1-4D64-AD26-C534546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347C-3775-4079-AA1B-58FA31717E2C}" type="datetimeFigureOut">
              <a:rPr lang="fr-FR"/>
              <a:pPr>
                <a:defRPr/>
              </a:pPr>
              <a:t>20/10/2020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339C858-0B98-4BF3-A6B8-50A17A4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537F054D-EF34-49E3-BB68-1F0007E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B4C0-53F4-4027-BC6F-53D040BDEC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005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308729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2" descr="C:\Users\F299251\Pictures\Nouveau Logo MICHELIN\Michelin_G_Stacked_WhiteBG_061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4394" y="4046923"/>
            <a:ext cx="2021336" cy="118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114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4044244" y="2267024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3344331" cy="5143500"/>
          </a:xfrm>
          <a:prstGeom prst="rect">
            <a:avLst/>
          </a:prstGeom>
        </p:spPr>
      </p:pic>
      <p:pic>
        <p:nvPicPr>
          <p:cNvPr id="6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847" y="4038680"/>
            <a:ext cx="2049105" cy="1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889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2604910" y="2267024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382" y="469687"/>
            <a:ext cx="5539619" cy="396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47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00530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598402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852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10699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04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6127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0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562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maincadre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3946" y="668868"/>
            <a:ext cx="3500054" cy="2042256"/>
          </a:xfrm>
          <a:prstGeom prst="rect">
            <a:avLst/>
          </a:prstGeom>
        </p:spPr>
      </p:pic>
      <p:pic>
        <p:nvPicPr>
          <p:cNvPr id="3" name="Image 2" descr="maincadr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370673"/>
            <a:ext cx="3386571" cy="2547558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ctrTitle" hasCustomPrompt="1"/>
          </p:nvPr>
        </p:nvSpPr>
        <p:spPr>
          <a:xfrm>
            <a:off x="2596444" y="2058385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10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5455220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847" y="4038680"/>
            <a:ext cx="2049105" cy="1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310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 simp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843148" y="655309"/>
            <a:ext cx="7965127" cy="410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fr-FR" sz="1200" b="0" i="1" cap="small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Sous-</a:t>
            </a:r>
            <a:r>
              <a:rPr lang="en-US" err="1"/>
              <a:t>titre</a:t>
            </a:r>
            <a:r>
              <a:rPr lang="en-US"/>
              <a:t> </a:t>
            </a:r>
            <a:r>
              <a:rPr lang="en-US" err="1"/>
              <a:t>ici</a:t>
            </a:r>
            <a:endParaRPr lang="en-US"/>
          </a:p>
        </p:txBody>
      </p:sp>
      <p:sp>
        <p:nvSpPr>
          <p:cNvPr id="14" name="Rectangle 4"/>
          <p:cNvSpPr/>
          <p:nvPr/>
        </p:nvSpPr>
        <p:spPr>
          <a:xfrm>
            <a:off x="0" y="-892"/>
            <a:ext cx="760151" cy="2146991"/>
          </a:xfrm>
          <a:custGeom>
            <a:avLst/>
            <a:gdLst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1330960 w 1330960"/>
              <a:gd name="connsiteY2" fmla="*/ 3759199 h 3759199"/>
              <a:gd name="connsiteX3" fmla="*/ 0 w 1330960"/>
              <a:gd name="connsiteY3" fmla="*/ 3759199 h 3759199"/>
              <a:gd name="connsiteX4" fmla="*/ 0 w 1330960"/>
              <a:gd name="connsiteY4" fmla="*/ 0 h 3759199"/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0 w 1330960"/>
              <a:gd name="connsiteY2" fmla="*/ 3759199 h 3759199"/>
              <a:gd name="connsiteX3" fmla="*/ 0 w 1330960"/>
              <a:gd name="connsiteY3" fmla="*/ 0 h 375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3759199">
                <a:moveTo>
                  <a:pt x="0" y="0"/>
                </a:moveTo>
                <a:lnTo>
                  <a:pt x="1330960" y="0"/>
                </a:lnTo>
                <a:lnTo>
                  <a:pt x="0" y="37591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80075" y="1330455"/>
            <a:ext cx="8443291" cy="3308219"/>
          </a:xfrm>
          <a:prstGeom prst="rect">
            <a:avLst/>
          </a:prstGeom>
        </p:spPr>
        <p:txBody>
          <a:bodyPr>
            <a:normAutofit/>
          </a:bodyPr>
          <a:lstStyle>
            <a:lvl1pPr marL="252413" indent="-252413">
              <a:buClr>
                <a:schemeClr val="bg2"/>
              </a:buClr>
              <a:buFontTx/>
              <a:buBlip>
                <a:blip r:embed="rId2"/>
              </a:buBlip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5475" indent="-266700">
              <a:buClr>
                <a:schemeClr val="tx2"/>
              </a:buClr>
              <a:buSzPct val="80000"/>
              <a:buFont typeface="Wingdings 3" panose="05040102010807070707" pitchFamily="18" charset="2"/>
              <a:buChar char="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98525" indent="-273050">
              <a:buClr>
                <a:schemeClr val="accent2"/>
              </a:buClr>
              <a:buFont typeface="Arial" panose="020B0604020202020204" pitchFamily="34" charset="0"/>
              <a:buChar char="•"/>
              <a:defRPr sz="160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Michelin" pitchFamily="50" charset="0"/>
              </a:defRPr>
            </a:lvl4pPr>
            <a:lvl5pPr>
              <a:defRPr>
                <a:latin typeface="Michelin" pitchFamily="50" charset="0"/>
              </a:defRPr>
            </a:lvl5pPr>
          </a:lstStyle>
          <a:p>
            <a:pPr lvl="0"/>
            <a:r>
              <a:rPr lang="en-US" noProof="0"/>
              <a:t>Cliquer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31" name="Titre 1"/>
          <p:cNvSpPr>
            <a:spLocks noGrp="1"/>
          </p:cNvSpPr>
          <p:nvPr>
            <p:ph type="title" hasCustomPrompt="1"/>
          </p:nvPr>
        </p:nvSpPr>
        <p:spPr>
          <a:xfrm>
            <a:off x="828000" y="72000"/>
            <a:ext cx="7983491" cy="56838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 b="1" i="0" cap="small" baseline="0">
                <a:solidFill>
                  <a:srgbClr val="D327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page</a:t>
            </a:r>
          </a:p>
        </p:txBody>
      </p:sp>
      <p:pic>
        <p:nvPicPr>
          <p:cNvPr id="7" name="Picture 3" descr="C:\Users\F299251\Documents\DGSI\LOGO\dgsi_2016-CMJN-F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8140" y="4600563"/>
            <a:ext cx="1160047" cy="54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380075" y="4903559"/>
            <a:ext cx="536400" cy="183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fld id="{597A8DCA-8F96-49CD-B4D5-7AC92F955860}" type="slidenum">
              <a:rPr kumimoji="0" lang="en-US" sz="600" u="none" strike="noStrike" kern="1200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Tx/>
                <a:buFont typeface="Wingdings" pitchFamily="2" charset="2"/>
                <a:buNone/>
                <a:tabLst/>
              </a:pPr>
              <a:t>‹N°›</a:t>
            </a:fld>
            <a:endParaRPr kumimoji="0" lang="en-US" sz="600" u="none" strike="noStrike" kern="1200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030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6754514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4387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228980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 simp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843148" y="655309"/>
            <a:ext cx="7965127" cy="410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fr-FR" sz="1200" b="0" i="1" cap="small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Sous-</a:t>
            </a:r>
            <a:r>
              <a:rPr lang="en-US" err="1"/>
              <a:t>titre</a:t>
            </a:r>
            <a:r>
              <a:rPr lang="en-US"/>
              <a:t> </a:t>
            </a:r>
            <a:r>
              <a:rPr lang="en-US" err="1"/>
              <a:t>ici</a:t>
            </a:r>
            <a:endParaRPr lang="en-US"/>
          </a:p>
        </p:txBody>
      </p:sp>
      <p:sp>
        <p:nvSpPr>
          <p:cNvPr id="14" name="Rectangle 4"/>
          <p:cNvSpPr/>
          <p:nvPr/>
        </p:nvSpPr>
        <p:spPr>
          <a:xfrm>
            <a:off x="0" y="-892"/>
            <a:ext cx="760151" cy="2146991"/>
          </a:xfrm>
          <a:custGeom>
            <a:avLst/>
            <a:gdLst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1330960 w 1330960"/>
              <a:gd name="connsiteY2" fmla="*/ 3759199 h 3759199"/>
              <a:gd name="connsiteX3" fmla="*/ 0 w 1330960"/>
              <a:gd name="connsiteY3" fmla="*/ 3759199 h 3759199"/>
              <a:gd name="connsiteX4" fmla="*/ 0 w 1330960"/>
              <a:gd name="connsiteY4" fmla="*/ 0 h 3759199"/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0 w 1330960"/>
              <a:gd name="connsiteY2" fmla="*/ 3759199 h 3759199"/>
              <a:gd name="connsiteX3" fmla="*/ 0 w 1330960"/>
              <a:gd name="connsiteY3" fmla="*/ 0 h 375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3759199">
                <a:moveTo>
                  <a:pt x="0" y="0"/>
                </a:moveTo>
                <a:lnTo>
                  <a:pt x="1330960" y="0"/>
                </a:lnTo>
                <a:lnTo>
                  <a:pt x="0" y="37591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80075" y="1330455"/>
            <a:ext cx="8443291" cy="3308219"/>
          </a:xfrm>
          <a:prstGeom prst="rect">
            <a:avLst/>
          </a:prstGeom>
        </p:spPr>
        <p:txBody>
          <a:bodyPr>
            <a:normAutofit/>
          </a:bodyPr>
          <a:lstStyle>
            <a:lvl1pPr marL="252413" indent="-252413">
              <a:buClr>
                <a:schemeClr val="bg2"/>
              </a:buClr>
              <a:buFontTx/>
              <a:buBlip>
                <a:blip r:embed="rId2"/>
              </a:buBlip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5475" indent="-266700">
              <a:buClr>
                <a:schemeClr val="tx2"/>
              </a:buClr>
              <a:buSzPct val="80000"/>
              <a:buFont typeface="Wingdings 3" panose="05040102010807070707" pitchFamily="18" charset="2"/>
              <a:buChar char="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98525" indent="-273050">
              <a:buClr>
                <a:schemeClr val="accent2"/>
              </a:buClr>
              <a:buFont typeface="Arial" panose="020B0604020202020204" pitchFamily="34" charset="0"/>
              <a:buChar char="•"/>
              <a:defRPr sz="160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Michelin" pitchFamily="50" charset="0"/>
              </a:defRPr>
            </a:lvl4pPr>
            <a:lvl5pPr>
              <a:defRPr>
                <a:latin typeface="Michelin" pitchFamily="50" charset="0"/>
              </a:defRPr>
            </a:lvl5pPr>
          </a:lstStyle>
          <a:p>
            <a:pPr lvl="0"/>
            <a:r>
              <a:rPr lang="en-US" noProof="0"/>
              <a:t>Cliquer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31" name="Titre 1"/>
          <p:cNvSpPr>
            <a:spLocks noGrp="1"/>
          </p:cNvSpPr>
          <p:nvPr>
            <p:ph type="title" hasCustomPrompt="1"/>
          </p:nvPr>
        </p:nvSpPr>
        <p:spPr>
          <a:xfrm>
            <a:off x="828000" y="72000"/>
            <a:ext cx="7983491" cy="56838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 b="1" i="0" cap="small" baseline="0">
                <a:solidFill>
                  <a:srgbClr val="D327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page</a:t>
            </a:r>
          </a:p>
        </p:txBody>
      </p:sp>
      <p:pic>
        <p:nvPicPr>
          <p:cNvPr id="7" name="Picture 3" descr="C:\Users\F299251\Documents\DGSI\LOGO\dgsi_2016-CMJN-F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8140" y="4600563"/>
            <a:ext cx="1160047" cy="54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380075" y="4903559"/>
            <a:ext cx="536400" cy="183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fld id="{597A8DCA-8F96-49CD-B4D5-7AC92F955860}" type="slidenum">
              <a:rPr kumimoji="0" lang="en-US" sz="600" u="none" strike="noStrike" kern="1200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Tx/>
                <a:buFont typeface="Wingdings" pitchFamily="2" charset="2"/>
                <a:buNone/>
                <a:tabLst/>
              </a:pPr>
              <a:t>‹N°›</a:t>
            </a:fld>
            <a:endParaRPr kumimoji="0" lang="en-US" sz="600" u="none" strike="noStrike" kern="1200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14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360391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8740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181154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D105E16-D5E1-4D64-AD26-C534546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347C-3775-4079-AA1B-58FA31717E2C}" type="datetimeFigureOut">
              <a:rPr lang="fr-FR"/>
              <a:pPr>
                <a:defRPr/>
              </a:pPr>
              <a:t>20/10/2020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339C858-0B98-4BF3-A6B8-50A17A4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537F054D-EF34-49E3-BB68-1F0007E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B4C0-53F4-4027-BC6F-53D040BDEC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8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3344331" cy="5143500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4044244" y="2058385"/>
            <a:ext cx="3951112" cy="1120244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8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59366676"/>
              </p:ext>
            </p:extLst>
          </p:nvPr>
        </p:nvGraphicFramePr>
        <p:xfrm>
          <a:off x="-1" y="4970026"/>
          <a:ext cx="6604001" cy="180044"/>
        </p:xfrm>
        <a:graphic>
          <a:graphicData uri="http://schemas.openxmlformats.org/drawingml/2006/table">
            <a:tbl>
              <a:tblPr/>
              <a:tblGrid>
                <a:gridCol w="2469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2310" y="157119"/>
            <a:ext cx="2215108" cy="13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1141" y="423189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1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1980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3944539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9729" y="-109728"/>
            <a:ext cx="20732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8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8631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3944539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9729" y="-109728"/>
            <a:ext cx="20732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96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160513_mains_bibcoeur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455331" y="1927844"/>
            <a:ext cx="4114800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25476339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9729" y="-110363"/>
            <a:ext cx="20732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89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S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891"/>
          </a:p>
        </p:txBody>
      </p:sp>
    </p:spTree>
    <p:extLst>
      <p:ext uri="{BB962C8B-B14F-4D97-AF65-F5344CB8AC3E}">
        <p14:creationId xmlns:p14="http://schemas.microsoft.com/office/powerpoint/2010/main" val="414028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308729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3675" y="4031358"/>
            <a:ext cx="1813463" cy="93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12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18.xml"/><Relationship Id="rId7" Type="http://schemas.openxmlformats.org/officeDocument/2006/relationships/vmlDrawing" Target="../drawings/vmlDrawing2.v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9.xml"/><Relationship Id="rId9" Type="http://schemas.openxmlformats.org/officeDocument/2006/relationships/oleObject" Target="../embeddings/oleObject2.bin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ags" Target="../tags/tag5.xml"/><Relationship Id="rId5" Type="http://schemas.openxmlformats.org/officeDocument/2006/relationships/vmlDrawing" Target="../drawings/vmlDrawing4.v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29.xml"/><Relationship Id="rId7" Type="http://schemas.openxmlformats.org/officeDocument/2006/relationships/tags" Target="../tags/tag7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1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slideLayout" Target="../slideLayouts/slideLayout33.xml"/><Relationship Id="rId7" Type="http://schemas.openxmlformats.org/officeDocument/2006/relationships/tags" Target="../tags/tag9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vmlDrawing" Target="../drawings/vmlDrawing8.v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1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slideLayout" Target="../slideLayouts/slideLayout37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vmlDrawing" Target="../drawings/vmlDrawing10.v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8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45471127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iapositive think-cell" r:id="rId12" imgW="270" imgH="270" progId="TCLayout.ActiveDocument.1">
                  <p:embed/>
                </p:oleObj>
              </mc:Choice>
              <mc:Fallback>
                <p:oleObj name="Diapositive think-cell" r:id="rId12" imgW="270" imgH="270" progId="TCLayout.ActiveDocument.1">
                  <p:embed/>
                  <p:pic>
                    <p:nvPicPr>
                      <p:cNvPr id="3" name="Objet 2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01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731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58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52991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iapositive think-cell" r:id="rId9" imgW="270" imgH="270" progId="TCLayout.ActiveDocument.1">
                  <p:embed/>
                </p:oleObj>
              </mc:Choice>
              <mc:Fallback>
                <p:oleObj name="Diapositive think-cell" r:id="rId9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5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732" r:id="rId4"/>
    <p:sldLayoutId id="2147483713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17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7" r:id="rId2"/>
    <p:sldLayoutId id="2147483693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9683539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iapositive think-cell" r:id="rId7" imgW="270" imgH="270" progId="TCLayout.ActiveDocument.1">
                  <p:embed/>
                </p:oleObj>
              </mc:Choice>
              <mc:Fallback>
                <p:oleObj name="Diapositive think-cell" r:id="rId7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52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4373996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5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084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77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35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emf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31">
            <a:extLst>
              <a:ext uri="{FF2B5EF4-FFF2-40B4-BE49-F238E27FC236}">
                <a16:creationId xmlns:a16="http://schemas.microsoft.com/office/drawing/2014/main" id="{6992709B-CE1F-41E2-BF9C-99C16075B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199" b="1"/>
          <a:stretch/>
        </p:blipFill>
        <p:spPr>
          <a:xfrm>
            <a:off x="73603" y="0"/>
            <a:ext cx="11790541" cy="3294216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DA5963BE-C72E-4831-AF8A-5FBB5FB81742}"/>
              </a:ext>
            </a:extLst>
          </p:cNvPr>
          <p:cNvSpPr/>
          <p:nvPr/>
        </p:nvSpPr>
        <p:spPr>
          <a:xfrm>
            <a:off x="7379100" y="1294484"/>
            <a:ext cx="1800000" cy="1800000"/>
          </a:xfrm>
          <a:prstGeom prst="ellipse">
            <a:avLst/>
          </a:prstGeom>
          <a:solidFill>
            <a:srgbClr val="003A5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70425A6-11B3-46C4-81CC-C6A320BE58BB}"/>
              </a:ext>
            </a:extLst>
          </p:cNvPr>
          <p:cNvSpPr/>
          <p:nvPr/>
        </p:nvSpPr>
        <p:spPr>
          <a:xfrm>
            <a:off x="5641286" y="2133600"/>
            <a:ext cx="1800000" cy="1800000"/>
          </a:xfrm>
          <a:prstGeom prst="ellipse">
            <a:avLst/>
          </a:prstGeom>
          <a:solidFill>
            <a:srgbClr val="003A5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542DBE3-2913-48D0-9D9C-82A5569F6A20}"/>
              </a:ext>
            </a:extLst>
          </p:cNvPr>
          <p:cNvSpPr/>
          <p:nvPr/>
        </p:nvSpPr>
        <p:spPr>
          <a:xfrm>
            <a:off x="3622529" y="2254681"/>
            <a:ext cx="1800000" cy="1800000"/>
          </a:xfrm>
          <a:prstGeom prst="ellipse">
            <a:avLst/>
          </a:prstGeom>
          <a:solidFill>
            <a:srgbClr val="003A5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DF79C07-5E09-4878-96D1-1FC0A8B87CA3}"/>
              </a:ext>
            </a:extLst>
          </p:cNvPr>
          <p:cNvSpPr/>
          <p:nvPr/>
        </p:nvSpPr>
        <p:spPr>
          <a:xfrm>
            <a:off x="1806981" y="1396913"/>
            <a:ext cx="1800000" cy="1800000"/>
          </a:xfrm>
          <a:prstGeom prst="ellipse">
            <a:avLst/>
          </a:prstGeom>
          <a:solidFill>
            <a:srgbClr val="003A5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C29F1C8-08F1-4F0B-A687-83C2B090EB31}"/>
              </a:ext>
            </a:extLst>
          </p:cNvPr>
          <p:cNvSpPr/>
          <p:nvPr/>
        </p:nvSpPr>
        <p:spPr>
          <a:xfrm>
            <a:off x="0" y="251052"/>
            <a:ext cx="1800000" cy="1800000"/>
          </a:xfrm>
          <a:prstGeom prst="ellipse">
            <a:avLst/>
          </a:prstGeom>
          <a:solidFill>
            <a:srgbClr val="003A5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922" y="222102"/>
            <a:ext cx="1630202" cy="163020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5564" y="2134374"/>
            <a:ext cx="1648536" cy="164853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8653" y="1885904"/>
            <a:ext cx="1850240" cy="1850240"/>
          </a:xfrm>
          <a:prstGeom prst="rect">
            <a:avLst/>
          </a:prstGeom>
        </p:spPr>
      </p:pic>
      <p:sp>
        <p:nvSpPr>
          <p:cNvPr id="188" name="ZoneTexte 187">
            <a:extLst>
              <a:ext uri="{FF2B5EF4-FFF2-40B4-BE49-F238E27FC236}">
                <a16:creationId xmlns:a16="http://schemas.microsoft.com/office/drawing/2014/main" id="{A309C904-0912-4594-A35C-F0AA73DD6F4B}"/>
              </a:ext>
            </a:extLst>
          </p:cNvPr>
          <p:cNvSpPr txBox="1"/>
          <p:nvPr/>
        </p:nvSpPr>
        <p:spPr>
          <a:xfrm>
            <a:off x="89043" y="2072716"/>
            <a:ext cx="1607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27509B"/>
                </a:solidFill>
                <a:latin typeface="Gotham Rounded Medium" panose="02000000000000000000" pitchFamily="50" charset="0"/>
                <a:cs typeface="Arial" panose="020B0604020202020204" pitchFamily="34" charset="0"/>
              </a:rPr>
              <a:t>organise</a:t>
            </a:r>
            <a:r>
              <a:rPr lang="en-US" sz="1000" dirty="0">
                <a:solidFill>
                  <a:srgbClr val="27509B"/>
                </a:solidFill>
                <a:latin typeface="Gotham Rounded Medium" panose="02000000000000000000" pitchFamily="50" charset="0"/>
                <a:cs typeface="Arial" panose="020B0604020202020204" pitchFamily="34" charset="0"/>
              </a:rPr>
              <a:t> the dialog between intentional architecture and emergent design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B3C879-66A0-4CA6-A480-3EC60FA11214}"/>
              </a:ext>
            </a:extLst>
          </p:cNvPr>
          <p:cNvSpPr txBox="1"/>
          <p:nvPr/>
        </p:nvSpPr>
        <p:spPr>
          <a:xfrm>
            <a:off x="1927706" y="3187673"/>
            <a:ext cx="14283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7509B"/>
                </a:solidFill>
                <a:latin typeface="Gotham Rounded Medium" panose="02000000000000000000" pitchFamily="50" charset="0"/>
                <a:cs typeface="Arial" panose="020B0604020202020204" pitchFamily="34" charset="0"/>
              </a:rPr>
              <a:t>encompass product mindset and agile delivery</a:t>
            </a:r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4B3C879-66A0-4CA6-A480-3EC60FA11214}"/>
              </a:ext>
            </a:extLst>
          </p:cNvPr>
          <p:cNvSpPr txBox="1"/>
          <p:nvPr/>
        </p:nvSpPr>
        <p:spPr>
          <a:xfrm>
            <a:off x="3857834" y="4093309"/>
            <a:ext cx="142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000">
                <a:solidFill>
                  <a:srgbClr val="27509B"/>
                </a:solidFill>
                <a:latin typeface="Gotham Rounded Medium" panose="02000000000000000000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sustainable and systemic approach</a:t>
            </a:r>
          </a:p>
        </p:txBody>
      </p:sp>
      <p:sp>
        <p:nvSpPr>
          <p:cNvPr id="205" name="ZoneTexte 204">
            <a:extLst>
              <a:ext uri="{FF2B5EF4-FFF2-40B4-BE49-F238E27FC236}">
                <a16:creationId xmlns:a16="http://schemas.microsoft.com/office/drawing/2014/main" id="{F4B3C879-66A0-4CA6-A480-3EC60FA11214}"/>
              </a:ext>
            </a:extLst>
          </p:cNvPr>
          <p:cNvSpPr txBox="1"/>
          <p:nvPr/>
        </p:nvSpPr>
        <p:spPr>
          <a:xfrm>
            <a:off x="5916799" y="3955376"/>
            <a:ext cx="142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000">
                <a:solidFill>
                  <a:srgbClr val="27509B"/>
                </a:solidFill>
                <a:latin typeface="Gotham Rounded Medium" panose="02000000000000000000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between technical </a:t>
            </a:r>
          </a:p>
          <a:p>
            <a:r>
              <a:rPr lang="en-US"/>
              <a:t>and functional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F4B3C879-66A0-4CA6-A480-3EC60FA11214}"/>
              </a:ext>
            </a:extLst>
          </p:cNvPr>
          <p:cNvSpPr txBox="1"/>
          <p:nvPr/>
        </p:nvSpPr>
        <p:spPr>
          <a:xfrm>
            <a:off x="7657650" y="3096428"/>
            <a:ext cx="142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rgbClr val="27509B"/>
                </a:solidFill>
                <a:latin typeface="Gotham Rounded Medium" panose="02000000000000000000" pitchFamily="50" charset="0"/>
                <a:cs typeface="Arial" panose="020B0604020202020204" pitchFamily="34" charset="0"/>
              </a:rPr>
              <a:t>people empowerment and architecture skills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3013" y="1051212"/>
            <a:ext cx="1902636" cy="190263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4B4F93-4858-4011-8AD2-0E7D502D1996}"/>
              </a:ext>
            </a:extLst>
          </p:cNvPr>
          <p:cNvSpPr/>
          <p:nvPr/>
        </p:nvSpPr>
        <p:spPr>
          <a:xfrm>
            <a:off x="462238" y="4684074"/>
            <a:ext cx="77285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27509B"/>
                </a:solidFill>
                <a:latin typeface="Gotham Rounded Bold" pitchFamily="50" charset="0"/>
              </a:rPr>
              <a:t>ARCHITECTURAL CHALLENGES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C6E0F29-86C9-4969-B5F3-F49A143DAB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3872" y="4717328"/>
            <a:ext cx="1023776" cy="41543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282456-EF1B-4645-A11A-D8D266B83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67" y="3782910"/>
            <a:ext cx="1261996" cy="122426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D94BE78-077F-4BE1-924C-7137CCE1378A}"/>
              </a:ext>
            </a:extLst>
          </p:cNvPr>
          <p:cNvSpPr txBox="1"/>
          <p:nvPr/>
        </p:nvSpPr>
        <p:spPr>
          <a:xfrm>
            <a:off x="44385" y="1476278"/>
            <a:ext cx="17838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  <a:latin typeface="Gotham Rounded Bold" pitchFamily="50" charset="0"/>
              </a:rPr>
              <a:t>CONNECT </a:t>
            </a:r>
          </a:p>
          <a:p>
            <a:pPr algn="ctr"/>
            <a:r>
              <a:rPr lang="en-US" sz="1100">
                <a:solidFill>
                  <a:schemeClr val="bg1"/>
                </a:solidFill>
                <a:latin typeface="Gotham Rounded Bold" pitchFamily="50" charset="0"/>
              </a:rPr>
              <a:t>THE DOTS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1A3D7879-0525-4E40-99DE-7D84503CD4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4186" y="1559941"/>
            <a:ext cx="1520826" cy="1037647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AD54CE32-D9E6-4BF1-9EBB-57914B6792AF}"/>
              </a:ext>
            </a:extLst>
          </p:cNvPr>
          <p:cNvSpPr txBox="1"/>
          <p:nvPr/>
        </p:nvSpPr>
        <p:spPr>
          <a:xfrm>
            <a:off x="1761805" y="2678117"/>
            <a:ext cx="17838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  <a:latin typeface="Gotham Rounded Bold" pitchFamily="50" charset="0"/>
              </a:rPr>
              <a:t>CONTINUOUS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74C1BAB-4AA6-4F02-A68A-5EFF57D3CC36}"/>
              </a:ext>
            </a:extLst>
          </p:cNvPr>
          <p:cNvSpPr txBox="1"/>
          <p:nvPr/>
        </p:nvSpPr>
        <p:spPr>
          <a:xfrm>
            <a:off x="3667913" y="3574978"/>
            <a:ext cx="17838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  <a:latin typeface="Gotham Rounded Bold" pitchFamily="50" charset="0"/>
              </a:rPr>
              <a:t>SEE THE WHOLE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5EC5630-A195-4F27-B737-6C2723A3A39D}"/>
              </a:ext>
            </a:extLst>
          </p:cNvPr>
          <p:cNvSpPr txBox="1"/>
          <p:nvPr/>
        </p:nvSpPr>
        <p:spPr>
          <a:xfrm>
            <a:off x="5595634" y="3455761"/>
            <a:ext cx="17838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  <a:latin typeface="Gotham Rounded Bold" pitchFamily="50" charset="0"/>
              </a:rPr>
              <a:t>(RE)BALANCE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92F016E-2283-44E6-9753-86ABCE5F58F7}"/>
              </a:ext>
            </a:extLst>
          </p:cNvPr>
          <p:cNvSpPr txBox="1"/>
          <p:nvPr/>
        </p:nvSpPr>
        <p:spPr>
          <a:xfrm>
            <a:off x="7412903" y="2624641"/>
            <a:ext cx="17838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  <a:latin typeface="Gotham Rounded Bold" pitchFamily="50" charset="0"/>
              </a:rPr>
              <a:t>DEVELOP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F072555-E8EF-452A-A9F6-A5BBC35A057B}"/>
              </a:ext>
            </a:extLst>
          </p:cNvPr>
          <p:cNvSpPr/>
          <p:nvPr/>
        </p:nvSpPr>
        <p:spPr>
          <a:xfrm>
            <a:off x="6541286" y="426172"/>
            <a:ext cx="1260000" cy="1260000"/>
          </a:xfrm>
          <a:prstGeom prst="ellipse">
            <a:avLst/>
          </a:prstGeom>
          <a:solidFill>
            <a:srgbClr val="003A5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10A081AA-487D-429A-A398-E7D5D380BFD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4827"/>
          <a:stretch/>
        </p:blipFill>
        <p:spPr>
          <a:xfrm>
            <a:off x="8726865" y="4978004"/>
            <a:ext cx="417135" cy="165496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F9C52F7D-8795-4026-B193-BAB32EB0DA40}"/>
              </a:ext>
            </a:extLst>
          </p:cNvPr>
          <p:cNvSpPr txBox="1"/>
          <p:nvPr/>
        </p:nvSpPr>
        <p:spPr>
          <a:xfrm>
            <a:off x="8640720" y="4868679"/>
            <a:ext cx="511679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>
                <a:solidFill>
                  <a:srgbClr val="95C11F"/>
                </a:solidFill>
                <a:latin typeface="Gotham Rounded Bold" pitchFamily="50" charset="0"/>
              </a:rPr>
              <a:t>INITIAL DESIGND BY :</a:t>
            </a:r>
          </a:p>
        </p:txBody>
      </p:sp>
    </p:spTree>
    <p:extLst>
      <p:ext uri="{BB962C8B-B14F-4D97-AF65-F5344CB8AC3E}">
        <p14:creationId xmlns:p14="http://schemas.microsoft.com/office/powerpoint/2010/main" val="21131182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77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LIDE 1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HAPITR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FIN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3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4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6676EFF43BD44A973BAF3C3F8897C" ma:contentTypeVersion="11" ma:contentTypeDescription="Crée un document." ma:contentTypeScope="" ma:versionID="16055b838173ea074c74866c85749e9f">
  <xsd:schema xmlns:xsd="http://www.w3.org/2001/XMLSchema" xmlns:xs="http://www.w3.org/2001/XMLSchema" xmlns:p="http://schemas.microsoft.com/office/2006/metadata/properties" xmlns:ns3="e2e26994-5e48-4994-8c16-0b6f61c4bc8a" xmlns:ns4="9f09b4db-7fdb-4a79-a1ce-e7e1d5ac2b17" targetNamespace="http://schemas.microsoft.com/office/2006/metadata/properties" ma:root="true" ma:fieldsID="7356ef530764415288c8753ef1e753cb" ns3:_="" ns4:_="">
    <xsd:import namespace="e2e26994-5e48-4994-8c16-0b6f61c4bc8a"/>
    <xsd:import namespace="9f09b4db-7fdb-4a79-a1ce-e7e1d5ac2b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26994-5e48-4994-8c16-0b6f61c4bc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09b4db-7fdb-4a79-a1ce-e7e1d5ac2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45BF31-44AE-4465-BECF-E43C8C381D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C97AAC-D16A-478F-95B1-E9944B8633B3}">
  <ds:schemaRefs>
    <ds:schemaRef ds:uri="http://purl.org/dc/dcmitype/"/>
    <ds:schemaRef ds:uri="e2e26994-5e48-4994-8c16-0b6f61c4bc8a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9f09b4db-7fdb-4a79-a1ce-e7e1d5ac2b17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B7ABAEF-DF0B-4DC5-9A25-914F3CFF60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e26994-5e48-4994-8c16-0b6f61c4bc8a"/>
    <ds:schemaRef ds:uri="9f09b4db-7fdb-4a79-a1ce-e7e1d5ac2b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Affichage à l'écran (16:9)</PresentationFormat>
  <Paragraphs>47</Paragraphs>
  <Slides>1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8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1" baseType="lpstr">
      <vt:lpstr>Arial</vt:lpstr>
      <vt:lpstr>Calibri</vt:lpstr>
      <vt:lpstr>Gotham Rounded Bold</vt:lpstr>
      <vt:lpstr>Gotham Rounded Medium</vt:lpstr>
      <vt:lpstr>Lucida Grande</vt:lpstr>
      <vt:lpstr>Michelin</vt:lpstr>
      <vt:lpstr>Michelin Black</vt:lpstr>
      <vt:lpstr>Michelin SemiBold</vt:lpstr>
      <vt:lpstr>Rounded Elegance</vt:lpstr>
      <vt:lpstr>Wingdings</vt:lpstr>
      <vt:lpstr>Wingdings 3</vt:lpstr>
      <vt:lpstr>SLIDE 1</vt:lpstr>
      <vt:lpstr>CHAPITRE</vt:lpstr>
      <vt:lpstr>CONTENU</vt:lpstr>
      <vt:lpstr>FIN</vt:lpstr>
      <vt:lpstr>1_CONTENU</vt:lpstr>
      <vt:lpstr>2_CONTENU</vt:lpstr>
      <vt:lpstr>3_CONTENU</vt:lpstr>
      <vt:lpstr>4_CONTENU</vt:lpstr>
      <vt:lpstr>Diapositive think-cell</vt:lpstr>
      <vt:lpstr>Présentation PowerPoint</vt:lpstr>
    </vt:vector>
  </TitlesOfParts>
  <Company>GLUENDO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a digital Information system EA Steering, March 22nd</dc:title>
  <dc:creator>Nicolas CHEVALIER</dc:creator>
  <cp:lastModifiedBy>nicolas chevalier</cp:lastModifiedBy>
  <cp:revision>573</cp:revision>
  <cp:lastPrinted>2020-01-14T15:27:55Z</cp:lastPrinted>
  <dcterms:modified xsi:type="dcterms:W3CDTF">2020-10-20T16:24:13Z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0x010100C8B6676EFF43BD44A973BAF3C3F8897C</vt:lpwstr>
  </property>
</Properties>
</file>