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10" r:id="rId12"/>
  </p:sldIdLst>
  <p:sldSz cx="12801600" cy="9601200" type="A3"/>
  <p:notesSz cx="14355763" cy="9926638"/>
  <p:custDataLst>
    <p:tags r:id="rId15"/>
  </p:custDataLst>
  <p:defaultTextStyle>
    <a:defPPr>
      <a:defRPr lang="fr-FR"/>
    </a:defPPr>
    <a:lvl1pPr marL="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1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2" pos="3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9AC"/>
    <a:srgbClr val="9EC633"/>
    <a:srgbClr val="9BBB59"/>
    <a:srgbClr val="DADADA"/>
    <a:srgbClr val="5FBFBB"/>
    <a:srgbClr val="00B0F0"/>
    <a:srgbClr val="F8F8F8"/>
    <a:srgbClr val="95C11F"/>
    <a:srgbClr val="F39200"/>
    <a:srgbClr val="00A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45F3D-CEB2-4529-9463-5103FEF0C456}" v="2" dt="2020-10-21T08:38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/>
    <p:restoredTop sz="94678"/>
  </p:normalViewPr>
  <p:slideViewPr>
    <p:cSldViewPr snapToGrid="0">
      <p:cViewPr varScale="1">
        <p:scale>
          <a:sx n="77" d="100"/>
          <a:sy n="77" d="100"/>
        </p:scale>
        <p:origin x="939" y="45"/>
      </p:cViewPr>
      <p:guideLst>
        <p:guide orient="horz" pos="2981"/>
        <p:guide pos="33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9582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95825" y="744538"/>
            <a:ext cx="4964113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3340" y="416115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851" y="7890736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615" y="288702"/>
            <a:ext cx="3137213" cy="21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520440" y="3804111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964" lvl="1"/>
            <a:endParaRPr lang="en-US" sz="154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153" y="7554259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3646873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136" y="876749"/>
            <a:ext cx="7755466" cy="7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19"/>
            <a:ext cx="5531557" cy="2091122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9277382"/>
          <a:ext cx="9245602" cy="336082"/>
        </p:xfrm>
        <a:graphic>
          <a:graphicData uri="http://schemas.openxmlformats.org/drawingml/2006/table">
            <a:tbl>
              <a:tblPr/>
              <a:tblGrid>
                <a:gridCol w="34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437463" y="3598645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6011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847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1147" y="7525202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36920A5-87A4-4CE5-8680-FD59C4D58E14}"/>
              </a:ext>
            </a:extLst>
          </p:cNvPr>
          <p:cNvGrpSpPr/>
          <p:nvPr/>
        </p:nvGrpSpPr>
        <p:grpSpPr>
          <a:xfrm>
            <a:off x="-55506" y="-96664"/>
            <a:ext cx="13581196" cy="9766597"/>
            <a:chOff x="-55506" y="-96664"/>
            <a:chExt cx="13581196" cy="9766597"/>
          </a:xfrm>
        </p:grpSpPr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3A063ABE-1C6F-4ACE-B515-CE5E47CA7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6316" t="16776" r="9012"/>
            <a:stretch/>
          </p:blipFill>
          <p:spPr>
            <a:xfrm>
              <a:off x="22853" y="778524"/>
              <a:ext cx="12801602" cy="8891409"/>
            </a:xfrm>
            <a:prstGeom prst="rect">
              <a:avLst/>
            </a:prstGeom>
          </p:spPr>
        </p:pic>
        <p:sp>
          <p:nvSpPr>
            <p:cNvPr id="272" name="Rectangle 2">
              <a:extLst>
                <a:ext uri="{FF2B5EF4-FFF2-40B4-BE49-F238E27FC236}">
                  <a16:creationId xmlns:a16="http://schemas.microsoft.com/office/drawing/2014/main" id="{CCCD5345-3837-47F7-A4FF-ABAE750A2870}"/>
                </a:ext>
              </a:extLst>
            </p:cNvPr>
            <p:cNvSpPr/>
            <p:nvPr/>
          </p:nvSpPr>
          <p:spPr>
            <a:xfrm rot="10800000">
              <a:off x="6716491" y="7476097"/>
              <a:ext cx="2296382" cy="1676210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3" name="Rectangle 2">
              <a:extLst>
                <a:ext uri="{FF2B5EF4-FFF2-40B4-BE49-F238E27FC236}">
                  <a16:creationId xmlns:a16="http://schemas.microsoft.com/office/drawing/2014/main" id="{2BE5C896-845D-4A77-9F02-EE5DCED3E68E}"/>
                </a:ext>
              </a:extLst>
            </p:cNvPr>
            <p:cNvSpPr/>
            <p:nvPr/>
          </p:nvSpPr>
          <p:spPr>
            <a:xfrm rot="10800000">
              <a:off x="3284586" y="7297070"/>
              <a:ext cx="2944211" cy="1833605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4" name="Rectangle 2">
              <a:extLst>
                <a:ext uri="{FF2B5EF4-FFF2-40B4-BE49-F238E27FC236}">
                  <a16:creationId xmlns:a16="http://schemas.microsoft.com/office/drawing/2014/main" id="{685E89EF-2FBD-4234-AEC2-E1D2F491DD17}"/>
                </a:ext>
              </a:extLst>
            </p:cNvPr>
            <p:cNvSpPr/>
            <p:nvPr/>
          </p:nvSpPr>
          <p:spPr>
            <a:xfrm rot="10800000">
              <a:off x="352430" y="5129460"/>
              <a:ext cx="3395530" cy="1642934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5" name="Rectangle 2">
              <a:extLst>
                <a:ext uri="{FF2B5EF4-FFF2-40B4-BE49-F238E27FC236}">
                  <a16:creationId xmlns:a16="http://schemas.microsoft.com/office/drawing/2014/main" id="{CE6CA0F2-6A04-479C-848C-65ACDEA5DECB}"/>
                </a:ext>
              </a:extLst>
            </p:cNvPr>
            <p:cNvSpPr/>
            <p:nvPr/>
          </p:nvSpPr>
          <p:spPr>
            <a:xfrm rot="10800000">
              <a:off x="383843" y="2441232"/>
              <a:ext cx="3395530" cy="2108616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1" name="Rectangle 2">
              <a:extLst>
                <a:ext uri="{FF2B5EF4-FFF2-40B4-BE49-F238E27FC236}">
                  <a16:creationId xmlns:a16="http://schemas.microsoft.com/office/drawing/2014/main" id="{5A3E7592-9B77-48D3-B988-21C9289CC846}"/>
                </a:ext>
              </a:extLst>
            </p:cNvPr>
            <p:cNvSpPr/>
            <p:nvPr/>
          </p:nvSpPr>
          <p:spPr>
            <a:xfrm rot="10800000">
              <a:off x="8760583" y="2782357"/>
              <a:ext cx="2597130" cy="1956439"/>
            </a:xfrm>
            <a:prstGeom prst="roundRect">
              <a:avLst>
                <a:gd name="adj" fmla="val 8598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B7AE643-B18F-4994-A7D1-12BEF21B5EAA}"/>
                </a:ext>
              </a:extLst>
            </p:cNvPr>
            <p:cNvSpPr/>
            <p:nvPr/>
          </p:nvSpPr>
          <p:spPr>
            <a:xfrm>
              <a:off x="4339977" y="3123843"/>
              <a:ext cx="3976261" cy="393826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13000"/>
              </a:schemeClr>
            </a:solidFill>
            <a:ln w="57150">
              <a:solidFill>
                <a:srgbClr val="DADAD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pic>
          <p:nvPicPr>
            <p:cNvPr id="2" name="Graphique 1">
              <a:extLst>
                <a:ext uri="{FF2B5EF4-FFF2-40B4-BE49-F238E27FC236}">
                  <a16:creationId xmlns:a16="http://schemas.microsoft.com/office/drawing/2014/main" id="{F804C9D0-2DF0-4E11-9F4B-B1910E29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29" y="-96664"/>
              <a:ext cx="12847320" cy="84010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A45B33B-766C-4305-B2BA-EFCF0D740273}"/>
                </a:ext>
              </a:extLst>
            </p:cNvPr>
            <p:cNvSpPr txBox="1"/>
            <p:nvPr/>
          </p:nvSpPr>
          <p:spPr>
            <a:xfrm>
              <a:off x="1224301" y="70479"/>
              <a:ext cx="529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Gotham Rounded Bold" pitchFamily="50" charset="0"/>
                </a:rPr>
                <a:t>ARCHITECTURE RUNWAY</a:t>
              </a:r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6E84C5D0-A603-49DF-88FD-50E6D8F9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7088363" y="8041373"/>
              <a:ext cx="1649864" cy="90040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2A17DA8-FA69-4B5F-9010-BE17986F45B0}"/>
                </a:ext>
              </a:extLst>
            </p:cNvPr>
            <p:cNvGrpSpPr/>
            <p:nvPr/>
          </p:nvGrpSpPr>
          <p:grpSpPr>
            <a:xfrm>
              <a:off x="10370929" y="8413795"/>
              <a:ext cx="1524260" cy="557922"/>
              <a:chOff x="1490397" y="5682497"/>
              <a:chExt cx="886248" cy="337763"/>
            </a:xfrm>
          </p:grpSpPr>
          <p:sp>
            <p:nvSpPr>
              <p:cNvPr id="93" name="Rectangle : coins arrondis 738">
                <a:extLst>
                  <a:ext uri="{FF2B5EF4-FFF2-40B4-BE49-F238E27FC236}">
                    <a16:creationId xmlns:a16="http://schemas.microsoft.com/office/drawing/2014/main" id="{369CC297-041E-4BC6-9782-7549C6923C28}"/>
                  </a:ext>
                </a:extLst>
              </p:cNvPr>
              <p:cNvSpPr/>
              <p:nvPr/>
            </p:nvSpPr>
            <p:spPr bwMode="auto">
              <a:xfrm>
                <a:off x="1490397" y="5682497"/>
                <a:ext cx="840638" cy="337763"/>
              </a:xfrm>
              <a:prstGeom prst="round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7467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1604E3E3-ACFC-487D-B90E-B1FAD7F037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2719" y="5782525"/>
                <a:ext cx="159027" cy="141599"/>
              </a:xfrm>
              <a:custGeom>
                <a:avLst/>
                <a:gdLst>
                  <a:gd name="T0" fmla="*/ 1 w 70"/>
                  <a:gd name="T1" fmla="*/ 15 h 63"/>
                  <a:gd name="T2" fmla="*/ 35 w 70"/>
                  <a:gd name="T3" fmla="*/ 0 h 63"/>
                  <a:gd name="T4" fmla="*/ 64 w 70"/>
                  <a:gd name="T5" fmla="*/ 27 h 63"/>
                  <a:gd name="T6" fmla="*/ 8 w 70"/>
                  <a:gd name="T7" fmla="*/ 23 h 63"/>
                  <a:gd name="T8" fmla="*/ 15 w 70"/>
                  <a:gd name="T9" fmla="*/ 23 h 63"/>
                  <a:gd name="T10" fmla="*/ 6 w 70"/>
                  <a:gd name="T11" fmla="*/ 27 h 63"/>
                  <a:gd name="T12" fmla="*/ 5 w 70"/>
                  <a:gd name="T13" fmla="*/ 27 h 63"/>
                  <a:gd name="T14" fmla="*/ 5 w 70"/>
                  <a:gd name="T15" fmla="*/ 27 h 63"/>
                  <a:gd name="T16" fmla="*/ 66 w 70"/>
                  <a:gd name="T17" fmla="*/ 38 h 63"/>
                  <a:gd name="T18" fmla="*/ 64 w 70"/>
                  <a:gd name="T19" fmla="*/ 36 h 63"/>
                  <a:gd name="T20" fmla="*/ 54 w 70"/>
                  <a:gd name="T21" fmla="*/ 41 h 63"/>
                  <a:gd name="T22" fmla="*/ 62 w 70"/>
                  <a:gd name="T23" fmla="*/ 41 h 63"/>
                  <a:gd name="T24" fmla="*/ 5 w 70"/>
                  <a:gd name="T25" fmla="*/ 36 h 63"/>
                  <a:gd name="T26" fmla="*/ 64 w 70"/>
                  <a:gd name="T27" fmla="*/ 42 h 63"/>
                  <a:gd name="T28" fmla="*/ 69 w 70"/>
                  <a:gd name="T29" fmla="*/ 48 h 63"/>
                  <a:gd name="T30" fmla="*/ 51 w 70"/>
                  <a:gd name="T31" fmla="*/ 34 h 63"/>
                  <a:gd name="T32" fmla="*/ 51 w 70"/>
                  <a:gd name="T33" fmla="*/ 39 h 63"/>
                  <a:gd name="T34" fmla="*/ 47 w 70"/>
                  <a:gd name="T35" fmla="*/ 40 h 63"/>
                  <a:gd name="T36" fmla="*/ 47 w 70"/>
                  <a:gd name="T37" fmla="*/ 45 h 63"/>
                  <a:gd name="T38" fmla="*/ 42 w 70"/>
                  <a:gd name="T39" fmla="*/ 47 h 63"/>
                  <a:gd name="T40" fmla="*/ 38 w 70"/>
                  <a:gd name="T41" fmla="*/ 49 h 63"/>
                  <a:gd name="T42" fmla="*/ 32 w 70"/>
                  <a:gd name="T43" fmla="*/ 49 h 63"/>
                  <a:gd name="T44" fmla="*/ 30 w 70"/>
                  <a:gd name="T45" fmla="*/ 46 h 63"/>
                  <a:gd name="T46" fmla="*/ 26 w 70"/>
                  <a:gd name="T47" fmla="*/ 47 h 63"/>
                  <a:gd name="T48" fmla="*/ 23 w 70"/>
                  <a:gd name="T49" fmla="*/ 43 h 63"/>
                  <a:gd name="T50" fmla="*/ 19 w 70"/>
                  <a:gd name="T51" fmla="*/ 40 h 63"/>
                  <a:gd name="T52" fmla="*/ 18 w 70"/>
                  <a:gd name="T53" fmla="*/ 34 h 63"/>
                  <a:gd name="T54" fmla="*/ 18 w 70"/>
                  <a:gd name="T55" fmla="*/ 30 h 63"/>
                  <a:gd name="T56" fmla="*/ 19 w 70"/>
                  <a:gd name="T57" fmla="*/ 24 h 63"/>
                  <a:gd name="T58" fmla="*/ 23 w 70"/>
                  <a:gd name="T59" fmla="*/ 23 h 63"/>
                  <a:gd name="T60" fmla="*/ 23 w 70"/>
                  <a:gd name="T61" fmla="*/ 19 h 63"/>
                  <a:gd name="T62" fmla="*/ 28 w 70"/>
                  <a:gd name="T63" fmla="*/ 17 h 63"/>
                  <a:gd name="T64" fmla="*/ 32 w 70"/>
                  <a:gd name="T65" fmla="*/ 15 h 63"/>
                  <a:gd name="T66" fmla="*/ 38 w 70"/>
                  <a:gd name="T67" fmla="*/ 15 h 63"/>
                  <a:gd name="T68" fmla="*/ 42 w 70"/>
                  <a:gd name="T69" fmla="*/ 17 h 63"/>
                  <a:gd name="T70" fmla="*/ 47 w 70"/>
                  <a:gd name="T71" fmla="*/ 19 h 63"/>
                  <a:gd name="T72" fmla="*/ 47 w 70"/>
                  <a:gd name="T73" fmla="*/ 23 h 63"/>
                  <a:gd name="T74" fmla="*/ 51 w 70"/>
                  <a:gd name="T75" fmla="*/ 24 h 63"/>
                  <a:gd name="T76" fmla="*/ 51 w 70"/>
                  <a:gd name="T77" fmla="*/ 30 h 63"/>
                  <a:gd name="T78" fmla="*/ 50 w 70"/>
                  <a:gd name="T79" fmla="*/ 28 h 63"/>
                  <a:gd name="T80" fmla="*/ 45 w 70"/>
                  <a:gd name="T81" fmla="*/ 20 h 63"/>
                  <a:gd name="T82" fmla="*/ 36 w 70"/>
                  <a:gd name="T83" fmla="*/ 16 h 63"/>
                  <a:gd name="T84" fmla="*/ 26 w 70"/>
                  <a:gd name="T85" fmla="*/ 19 h 63"/>
                  <a:gd name="T86" fmla="*/ 20 w 70"/>
                  <a:gd name="T87" fmla="*/ 26 h 63"/>
                  <a:gd name="T88" fmla="*/ 20 w 70"/>
                  <a:gd name="T89" fmla="*/ 36 h 63"/>
                  <a:gd name="T90" fmla="*/ 25 w 70"/>
                  <a:gd name="T91" fmla="*/ 44 h 63"/>
                  <a:gd name="T92" fmla="*/ 34 w 70"/>
                  <a:gd name="T93" fmla="*/ 47 h 63"/>
                  <a:gd name="T94" fmla="*/ 43 w 70"/>
                  <a:gd name="T95" fmla="*/ 45 h 63"/>
                  <a:gd name="T96" fmla="*/ 49 w 70"/>
                  <a:gd name="T97" fmla="*/ 38 h 63"/>
                  <a:gd name="T98" fmla="*/ 44 w 70"/>
                  <a:gd name="T99" fmla="*/ 32 h 63"/>
                  <a:gd name="T100" fmla="*/ 35 w 70"/>
                  <a:gd name="T101" fmla="*/ 23 h 63"/>
                  <a:gd name="T102" fmla="*/ 35 w 70"/>
                  <a:gd name="T103" fmla="*/ 25 h 63"/>
                  <a:gd name="T104" fmla="*/ 42 w 70"/>
                  <a:gd name="T105" fmla="*/ 32 h 63"/>
                  <a:gd name="T106" fmla="*/ 35 w 70"/>
                  <a:gd name="T107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63">
                    <a:moveTo>
                      <a:pt x="4" y="26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6"/>
                      <a:pt x="1" y="15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9" y="9"/>
                      <a:pt x="21" y="0"/>
                      <a:pt x="35" y="0"/>
                    </a:cubicBezTo>
                    <a:cubicBezTo>
                      <a:pt x="50" y="0"/>
                      <a:pt x="63" y="11"/>
                      <a:pt x="66" y="26"/>
                    </a:cubicBezTo>
                    <a:cubicBezTo>
                      <a:pt x="66" y="26"/>
                      <a:pt x="65" y="27"/>
                      <a:pt x="64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7"/>
                      <a:pt x="63" y="27"/>
                      <a:pt x="63" y="26"/>
                    </a:cubicBezTo>
                    <a:cubicBezTo>
                      <a:pt x="60" y="13"/>
                      <a:pt x="48" y="3"/>
                      <a:pt x="35" y="3"/>
                    </a:cubicBezTo>
                    <a:cubicBezTo>
                      <a:pt x="22" y="3"/>
                      <a:pt x="11" y="12"/>
                      <a:pt x="8" y="23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0"/>
                      <a:pt x="15" y="20"/>
                      <a:pt x="16" y="21"/>
                    </a:cubicBezTo>
                    <a:cubicBezTo>
                      <a:pt x="16" y="22"/>
                      <a:pt x="16" y="23"/>
                      <a:pt x="15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7"/>
                      <a:pt x="4" y="27"/>
                      <a:pt x="4" y="26"/>
                    </a:cubicBezTo>
                    <a:close/>
                    <a:moveTo>
                      <a:pt x="69" y="46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5" y="37"/>
                      <a:pt x="65" y="37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3" y="36"/>
                      <a:pt x="63" y="37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3" y="42"/>
                      <a:pt x="54" y="43"/>
                    </a:cubicBezTo>
                    <a:cubicBezTo>
                      <a:pt x="54" y="43"/>
                      <a:pt x="55" y="44"/>
                      <a:pt x="56" y="43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58" y="52"/>
                      <a:pt x="47" y="60"/>
                      <a:pt x="35" y="60"/>
                    </a:cubicBezTo>
                    <a:cubicBezTo>
                      <a:pt x="21" y="60"/>
                      <a:pt x="9" y="51"/>
                      <a:pt x="7" y="38"/>
                    </a:cubicBezTo>
                    <a:cubicBezTo>
                      <a:pt x="7" y="37"/>
                      <a:pt x="6" y="36"/>
                      <a:pt x="5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7" y="53"/>
                      <a:pt x="20" y="63"/>
                      <a:pt x="35" y="63"/>
                    </a:cubicBezTo>
                    <a:cubicBezTo>
                      <a:pt x="48" y="63"/>
                      <a:pt x="60" y="55"/>
                      <a:pt x="64" y="42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8" y="48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69" y="48"/>
                      <a:pt x="70" y="47"/>
                      <a:pt x="69" y="46"/>
                    </a:cubicBezTo>
                    <a:close/>
                    <a:moveTo>
                      <a:pt x="49" y="32"/>
                    </a:moveTo>
                    <a:cubicBezTo>
                      <a:pt x="49" y="33"/>
                      <a:pt x="50" y="34"/>
                      <a:pt x="51" y="34"/>
                    </a:cubicBezTo>
                    <a:cubicBezTo>
                      <a:pt x="51" y="34"/>
                      <a:pt x="52" y="34"/>
                      <a:pt x="52" y="34"/>
                    </a:cubicBezTo>
                    <a:cubicBezTo>
                      <a:pt x="52" y="34"/>
                      <a:pt x="52" y="35"/>
                      <a:pt x="52" y="35"/>
                    </a:cubicBezTo>
                    <a:cubicBezTo>
                      <a:pt x="52" y="37"/>
                      <a:pt x="51" y="38"/>
                      <a:pt x="51" y="39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49" y="40"/>
                      <a:pt x="49" y="40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1"/>
                      <a:pt x="46" y="42"/>
                      <a:pt x="47" y="43"/>
                    </a:cubicBezTo>
                    <a:cubicBezTo>
                      <a:pt x="47" y="43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5"/>
                    </a:cubicBezTo>
                    <a:cubicBezTo>
                      <a:pt x="46" y="46"/>
                      <a:pt x="44" y="47"/>
                      <a:pt x="43" y="47"/>
                    </a:cubicBezTo>
                    <a:cubicBezTo>
                      <a:pt x="43" y="48"/>
                      <a:pt x="42" y="48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6"/>
                      <a:pt x="40" y="45"/>
                      <a:pt x="39" y="46"/>
                    </a:cubicBezTo>
                    <a:cubicBezTo>
                      <a:pt x="38" y="46"/>
                      <a:pt x="38" y="47"/>
                      <a:pt x="38" y="48"/>
                    </a:cubicBez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5" y="49"/>
                      <a:pt x="35" y="49"/>
                    </a:cubicBezTo>
                    <a:cubicBezTo>
                      <a:pt x="34" y="49"/>
                      <a:pt x="33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1" y="49"/>
                      <a:pt x="31" y="48"/>
                      <a:pt x="31" y="48"/>
                    </a:cubicBezTo>
                    <a:cubicBezTo>
                      <a:pt x="32" y="47"/>
                      <a:pt x="31" y="46"/>
                      <a:pt x="30" y="46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8" y="47"/>
                      <a:pt x="27" y="47"/>
                      <a:pt x="27" y="47"/>
                    </a:cubicBezTo>
                    <a:cubicBezTo>
                      <a:pt x="27" y="48"/>
                      <a:pt x="27" y="48"/>
                      <a:pt x="26" y="47"/>
                    </a:cubicBezTo>
                    <a:cubicBezTo>
                      <a:pt x="25" y="47"/>
                      <a:pt x="24" y="46"/>
                      <a:pt x="23" y="4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3"/>
                      <a:pt x="23" y="43"/>
                    </a:cubicBezTo>
                    <a:cubicBezTo>
                      <a:pt x="23" y="42"/>
                      <a:pt x="23" y="41"/>
                      <a:pt x="23" y="40"/>
                    </a:cubicBezTo>
                    <a:cubicBezTo>
                      <a:pt x="22" y="40"/>
                      <a:pt x="21" y="39"/>
                      <a:pt x="20" y="40"/>
                    </a:cubicBezTo>
                    <a:cubicBezTo>
                      <a:pt x="20" y="40"/>
                      <a:pt x="20" y="40"/>
                      <a:pt x="19" y="40"/>
                    </a:cubicBezTo>
                    <a:cubicBezTo>
                      <a:pt x="19" y="40"/>
                      <a:pt x="19" y="40"/>
                      <a:pt x="19" y="39"/>
                    </a:cubicBezTo>
                    <a:cubicBezTo>
                      <a:pt x="18" y="38"/>
                      <a:pt x="18" y="37"/>
                      <a:pt x="17" y="35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31"/>
                      <a:pt x="19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7"/>
                      <a:pt x="18" y="26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2" y="24"/>
                      <a:pt x="23" y="23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3" y="19"/>
                    </a:cubicBezTo>
                    <a:cubicBezTo>
                      <a:pt x="24" y="18"/>
                      <a:pt x="25" y="17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8" y="17"/>
                      <a:pt x="28" y="17"/>
                    </a:cubicBezTo>
                    <a:cubicBezTo>
                      <a:pt x="28" y="18"/>
                      <a:pt x="29" y="18"/>
                      <a:pt x="30" y="18"/>
                    </a:cubicBezTo>
                    <a:cubicBezTo>
                      <a:pt x="31" y="18"/>
                      <a:pt x="32" y="17"/>
                      <a:pt x="31" y="16"/>
                    </a:cubicBezTo>
                    <a:cubicBezTo>
                      <a:pt x="31" y="15"/>
                      <a:pt x="31" y="15"/>
                      <a:pt x="32" y="15"/>
                    </a:cubicBezTo>
                    <a:cubicBezTo>
                      <a:pt x="32" y="15"/>
                      <a:pt x="32" y="14"/>
                      <a:pt x="32" y="14"/>
                    </a:cubicBezTo>
                    <a:cubicBezTo>
                      <a:pt x="34" y="14"/>
                      <a:pt x="36" y="14"/>
                      <a:pt x="37" y="14"/>
                    </a:cubicBezTo>
                    <a:cubicBezTo>
                      <a:pt x="37" y="14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6"/>
                    </a:cubicBezTo>
                    <a:cubicBezTo>
                      <a:pt x="38" y="17"/>
                      <a:pt x="38" y="18"/>
                      <a:pt x="39" y="18"/>
                    </a:cubicBezTo>
                    <a:cubicBezTo>
                      <a:pt x="40" y="18"/>
                      <a:pt x="41" y="18"/>
                      <a:pt x="42" y="17"/>
                    </a:cubicBezTo>
                    <a:cubicBezTo>
                      <a:pt x="42" y="17"/>
                      <a:pt x="42" y="16"/>
                      <a:pt x="42" y="16"/>
                    </a:cubicBezTo>
                    <a:cubicBezTo>
                      <a:pt x="42" y="16"/>
                      <a:pt x="43" y="16"/>
                      <a:pt x="43" y="16"/>
                    </a:cubicBezTo>
                    <a:cubicBezTo>
                      <a:pt x="44" y="17"/>
                      <a:pt x="46" y="18"/>
                      <a:pt x="47" y="19"/>
                    </a:cubicBezTo>
                    <a:cubicBezTo>
                      <a:pt x="47" y="19"/>
                      <a:pt x="47" y="20"/>
                      <a:pt x="47" y="20"/>
                    </a:cubicBezTo>
                    <a:cubicBezTo>
                      <a:pt x="47" y="20"/>
                      <a:pt x="47" y="20"/>
                      <a:pt x="47" y="21"/>
                    </a:cubicBezTo>
                    <a:cubicBezTo>
                      <a:pt x="46" y="21"/>
                      <a:pt x="46" y="22"/>
                      <a:pt x="47" y="23"/>
                    </a:cubicBezTo>
                    <a:cubicBezTo>
                      <a:pt x="47" y="24"/>
                      <a:pt x="48" y="24"/>
                      <a:pt x="49" y="24"/>
                    </a:cubicBezTo>
                    <a:cubicBezTo>
                      <a:pt x="49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6"/>
                      <a:pt x="52" y="27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0"/>
                      <a:pt x="51" y="30"/>
                      <a:pt x="51" y="30"/>
                    </a:cubicBezTo>
                    <a:cubicBezTo>
                      <a:pt x="50" y="30"/>
                      <a:pt x="49" y="31"/>
                      <a:pt x="49" y="32"/>
                    </a:cubicBezTo>
                    <a:close/>
                    <a:moveTo>
                      <a:pt x="47" y="32"/>
                    </a:moveTo>
                    <a:cubicBezTo>
                      <a:pt x="47" y="30"/>
                      <a:pt x="48" y="29"/>
                      <a:pt x="50" y="28"/>
                    </a:cubicBezTo>
                    <a:cubicBezTo>
                      <a:pt x="50" y="27"/>
                      <a:pt x="49" y="27"/>
                      <a:pt x="49" y="26"/>
                    </a:cubicBezTo>
                    <a:cubicBezTo>
                      <a:pt x="48" y="26"/>
                      <a:pt x="46" y="26"/>
                      <a:pt x="45" y="24"/>
                    </a:cubicBezTo>
                    <a:cubicBezTo>
                      <a:pt x="44" y="23"/>
                      <a:pt x="44" y="21"/>
                      <a:pt x="45" y="20"/>
                    </a:cubicBezTo>
                    <a:cubicBezTo>
                      <a:pt x="44" y="19"/>
                      <a:pt x="44" y="19"/>
                      <a:pt x="43" y="19"/>
                    </a:cubicBezTo>
                    <a:cubicBezTo>
                      <a:pt x="42" y="20"/>
                      <a:pt x="40" y="20"/>
                      <a:pt x="39" y="20"/>
                    </a:cubicBezTo>
                    <a:cubicBezTo>
                      <a:pt x="37" y="19"/>
                      <a:pt x="36" y="18"/>
                      <a:pt x="36" y="16"/>
                    </a:cubicBezTo>
                    <a:cubicBezTo>
                      <a:pt x="35" y="16"/>
                      <a:pt x="34" y="16"/>
                      <a:pt x="34" y="16"/>
                    </a:cubicBezTo>
                    <a:cubicBezTo>
                      <a:pt x="33" y="18"/>
                      <a:pt x="32" y="19"/>
                      <a:pt x="31" y="20"/>
                    </a:cubicBezTo>
                    <a:cubicBezTo>
                      <a:pt x="29" y="20"/>
                      <a:pt x="27" y="20"/>
                      <a:pt x="26" y="19"/>
                    </a:cubicBezTo>
                    <a:cubicBezTo>
                      <a:pt x="26" y="19"/>
                      <a:pt x="25" y="19"/>
                      <a:pt x="25" y="20"/>
                    </a:cubicBezTo>
                    <a:cubicBezTo>
                      <a:pt x="25" y="21"/>
                      <a:pt x="25" y="23"/>
                      <a:pt x="24" y="24"/>
                    </a:cubicBezTo>
                    <a:cubicBezTo>
                      <a:pt x="24" y="26"/>
                      <a:pt x="22" y="26"/>
                      <a:pt x="20" y="26"/>
                    </a:cubicBezTo>
                    <a:cubicBezTo>
                      <a:pt x="20" y="27"/>
                      <a:pt x="20" y="27"/>
                      <a:pt x="20" y="28"/>
                    </a:cubicBezTo>
                    <a:cubicBezTo>
                      <a:pt x="21" y="29"/>
                      <a:pt x="22" y="30"/>
                      <a:pt x="22" y="32"/>
                    </a:cubicBezTo>
                    <a:cubicBezTo>
                      <a:pt x="22" y="34"/>
                      <a:pt x="21" y="35"/>
                      <a:pt x="20" y="36"/>
                    </a:cubicBezTo>
                    <a:cubicBezTo>
                      <a:pt x="20" y="36"/>
                      <a:pt x="20" y="37"/>
                      <a:pt x="20" y="38"/>
                    </a:cubicBezTo>
                    <a:cubicBezTo>
                      <a:pt x="22" y="37"/>
                      <a:pt x="24" y="38"/>
                      <a:pt x="24" y="39"/>
                    </a:cubicBezTo>
                    <a:cubicBezTo>
                      <a:pt x="25" y="41"/>
                      <a:pt x="25" y="42"/>
                      <a:pt x="25" y="44"/>
                    </a:cubicBezTo>
                    <a:cubicBezTo>
                      <a:pt x="25" y="44"/>
                      <a:pt x="26" y="45"/>
                      <a:pt x="26" y="45"/>
                    </a:cubicBezTo>
                    <a:cubicBezTo>
                      <a:pt x="27" y="44"/>
                      <a:pt x="29" y="43"/>
                      <a:pt x="31" y="44"/>
                    </a:cubicBezTo>
                    <a:cubicBezTo>
                      <a:pt x="32" y="44"/>
                      <a:pt x="33" y="46"/>
                      <a:pt x="34" y="47"/>
                    </a:cubicBezTo>
                    <a:cubicBezTo>
                      <a:pt x="34" y="47"/>
                      <a:pt x="35" y="47"/>
                      <a:pt x="36" y="47"/>
                    </a:cubicBezTo>
                    <a:cubicBezTo>
                      <a:pt x="36" y="46"/>
                      <a:pt x="37" y="44"/>
                      <a:pt x="39" y="44"/>
                    </a:cubicBezTo>
                    <a:cubicBezTo>
                      <a:pt x="40" y="43"/>
                      <a:pt x="42" y="44"/>
                      <a:pt x="43" y="45"/>
                    </a:cubicBezTo>
                    <a:cubicBezTo>
                      <a:pt x="44" y="45"/>
                      <a:pt x="44" y="44"/>
                      <a:pt x="45" y="44"/>
                    </a:cubicBezTo>
                    <a:cubicBezTo>
                      <a:pt x="44" y="42"/>
                      <a:pt x="44" y="41"/>
                      <a:pt x="45" y="39"/>
                    </a:cubicBezTo>
                    <a:cubicBezTo>
                      <a:pt x="46" y="38"/>
                      <a:pt x="48" y="37"/>
                      <a:pt x="49" y="38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48" y="35"/>
                      <a:pt x="47" y="34"/>
                      <a:pt x="47" y="32"/>
                    </a:cubicBezTo>
                    <a:close/>
                    <a:moveTo>
                      <a:pt x="44" y="32"/>
                    </a:moveTo>
                    <a:cubicBezTo>
                      <a:pt x="44" y="37"/>
                      <a:pt x="40" y="42"/>
                      <a:pt x="35" y="42"/>
                    </a:cubicBezTo>
                    <a:cubicBezTo>
                      <a:pt x="30" y="42"/>
                      <a:pt x="25" y="37"/>
                      <a:pt x="25" y="32"/>
                    </a:cubicBezTo>
                    <a:cubicBezTo>
                      <a:pt x="25" y="27"/>
                      <a:pt x="30" y="23"/>
                      <a:pt x="35" y="23"/>
                    </a:cubicBezTo>
                    <a:cubicBezTo>
                      <a:pt x="40" y="23"/>
                      <a:pt x="44" y="27"/>
                      <a:pt x="44" y="32"/>
                    </a:cubicBezTo>
                    <a:close/>
                    <a:moveTo>
                      <a:pt x="42" y="32"/>
                    </a:moveTo>
                    <a:cubicBezTo>
                      <a:pt x="42" y="28"/>
                      <a:pt x="39" y="25"/>
                      <a:pt x="35" y="25"/>
                    </a:cubicBezTo>
                    <a:cubicBezTo>
                      <a:pt x="31" y="25"/>
                      <a:pt x="27" y="28"/>
                      <a:pt x="27" y="32"/>
                    </a:cubicBezTo>
                    <a:cubicBezTo>
                      <a:pt x="27" y="36"/>
                      <a:pt x="31" y="40"/>
                      <a:pt x="35" y="40"/>
                    </a:cubicBezTo>
                    <a:cubicBezTo>
                      <a:pt x="39" y="40"/>
                      <a:pt x="42" y="36"/>
                      <a:pt x="42" y="32"/>
                    </a:cubicBezTo>
                    <a:close/>
                    <a:moveTo>
                      <a:pt x="35" y="29"/>
                    </a:moveTo>
                    <a:cubicBezTo>
                      <a:pt x="33" y="29"/>
                      <a:pt x="31" y="30"/>
                      <a:pt x="31" y="32"/>
                    </a:cubicBezTo>
                    <a:cubicBezTo>
                      <a:pt x="31" y="34"/>
                      <a:pt x="33" y="36"/>
                      <a:pt x="35" y="36"/>
                    </a:cubicBezTo>
                    <a:cubicBezTo>
                      <a:pt x="37" y="36"/>
                      <a:pt x="38" y="34"/>
                      <a:pt x="38" y="32"/>
                    </a:cubicBezTo>
                    <a:cubicBezTo>
                      <a:pt x="38" y="30"/>
                      <a:pt x="37" y="29"/>
                      <a:pt x="35" y="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/>
                </a:solidFill>
              </a:ln>
            </p:spPr>
            <p:txBody>
              <a:bodyPr lIns="599319" tIns="299669" rIns="599319" bIns="299669"/>
              <a:lstStyle/>
              <a:p>
                <a:pPr defTabSz="7796144">
                  <a:defRPr/>
                </a:pPr>
                <a:endParaRPr lang="en-US" sz="6272"/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4D32482-5232-4346-B48D-E76781E2285D}"/>
                  </a:ext>
                </a:extLst>
              </p:cNvPr>
              <p:cNvSpPr txBox="1"/>
              <p:nvPr/>
            </p:nvSpPr>
            <p:spPr bwMode="auto">
              <a:xfrm>
                <a:off x="1681006" y="5682497"/>
                <a:ext cx="319873" cy="1776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7796144">
                  <a:defRPr/>
                </a:pPr>
                <a:r>
                  <a:rPr lang="en-US" sz="1307" b="1">
                    <a:solidFill>
                      <a:srgbClr val="27509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ADR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1645FB9D-3920-459E-8A07-B1D1B70E4D49}"/>
                  </a:ext>
                </a:extLst>
              </p:cNvPr>
              <p:cNvSpPr txBox="1"/>
              <p:nvPr/>
            </p:nvSpPr>
            <p:spPr bwMode="auto">
              <a:xfrm>
                <a:off x="1675573" y="5846356"/>
                <a:ext cx="701072" cy="125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993304">
                  <a:lnSpc>
                    <a:spcPct val="80000"/>
                  </a:lnSpc>
                  <a:defRPr/>
                </a:pPr>
                <a:r>
                  <a:rPr lang="en-US" sz="933" kern="0">
                    <a:solidFill>
                      <a:srgbClr val="27509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LOG</a:t>
                </a:r>
              </a:p>
            </p:txBody>
          </p:sp>
        </p:grp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8D9278-C29A-4893-B02B-240800DC056F}"/>
                </a:ext>
              </a:extLst>
            </p:cNvPr>
            <p:cNvSpPr>
              <a:spLocks/>
            </p:cNvSpPr>
            <p:nvPr/>
          </p:nvSpPr>
          <p:spPr bwMode="gray">
            <a:xfrm rot="13500000">
              <a:off x="9102753" y="8510765"/>
              <a:ext cx="381242" cy="440517"/>
            </a:xfrm>
            <a:prstGeom prst="bentArrow">
              <a:avLst>
                <a:gd name="adj1" fmla="val 12771"/>
                <a:gd name="adj2" fmla="val 16153"/>
                <a:gd name="adj3" fmla="val 25000"/>
                <a:gd name="adj4" fmla="val 43750"/>
              </a:avLst>
            </a:prstGeom>
            <a:solidFill>
              <a:srgbClr val="9BBB59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en-US" sz="14934" b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8E2C0634-1F08-4E81-B926-EA6AB5C1FAA7}"/>
                </a:ext>
              </a:extLst>
            </p:cNvPr>
            <p:cNvSpPr>
              <a:spLocks/>
            </p:cNvSpPr>
            <p:nvPr/>
          </p:nvSpPr>
          <p:spPr bwMode="gray">
            <a:xfrm rot="13500000" flipH="1" flipV="1">
              <a:off x="9104389" y="8309908"/>
              <a:ext cx="391257" cy="452090"/>
            </a:xfrm>
            <a:prstGeom prst="bentArrow">
              <a:avLst>
                <a:gd name="adj1" fmla="val 12771"/>
                <a:gd name="adj2" fmla="val 16153"/>
                <a:gd name="adj3" fmla="val 25000"/>
                <a:gd name="adj4" fmla="val 43750"/>
              </a:avLst>
            </a:prstGeom>
            <a:solidFill>
              <a:srgbClr val="9BBB59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en-US" sz="14934" b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pic>
          <p:nvPicPr>
            <p:cNvPr id="100" name="Image 66">
              <a:extLst>
                <a:ext uri="{FF2B5EF4-FFF2-40B4-BE49-F238E27FC236}">
                  <a16:creationId xmlns:a16="http://schemas.microsoft.com/office/drawing/2014/main" id="{FB16832C-6FDB-46A0-BAAF-899E56CAB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011" y="7583716"/>
              <a:ext cx="2286928" cy="11661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28C277F-F797-4DEF-BAC8-5A0EB76066F8}"/>
                </a:ext>
              </a:extLst>
            </p:cNvPr>
            <p:cNvSpPr txBox="1"/>
            <p:nvPr/>
          </p:nvSpPr>
          <p:spPr>
            <a:xfrm>
              <a:off x="5113732" y="8726612"/>
              <a:ext cx="825867" cy="207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946">
                <a:defRPr/>
              </a:pPr>
              <a:r>
                <a:rPr lang="en-US" sz="747" b="1" i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 (example)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90CC7C6F-022C-4BD0-BB59-872E7CBD1E51}"/>
                </a:ext>
              </a:extLst>
            </p:cNvPr>
            <p:cNvSpPr txBox="1"/>
            <p:nvPr/>
          </p:nvSpPr>
          <p:spPr>
            <a:xfrm>
              <a:off x="863945" y="5675605"/>
              <a:ext cx="1373712" cy="233077"/>
            </a:xfrm>
            <a:prstGeom prst="rect">
              <a:avLst/>
            </a:prstGeom>
            <a:solidFill>
              <a:srgbClr val="F39200"/>
            </a:solidFill>
          </p:spPr>
          <p:txBody>
            <a:bodyPr wrap="square">
              <a:spAutoFit/>
            </a:bodyPr>
            <a:lstStyle/>
            <a:p>
              <a:pPr defTabSz="5993921">
                <a:lnSpc>
                  <a:spcPct val="80000"/>
                </a:lnSpc>
                <a:defRPr/>
              </a:pPr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FEATURES</a:t>
              </a:r>
            </a:p>
          </p:txBody>
        </p:sp>
        <p:pic>
          <p:nvPicPr>
            <p:cNvPr id="114" name="Image 13">
              <a:extLst>
                <a:ext uri="{FF2B5EF4-FFF2-40B4-BE49-F238E27FC236}">
                  <a16:creationId xmlns:a16="http://schemas.microsoft.com/office/drawing/2014/main" id="{A611C882-63F8-4486-8CBB-3DAEC4CC3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047" y="2963572"/>
              <a:ext cx="2091763" cy="12661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D6E92711-9607-4096-B3E5-12879EC19D3C}"/>
                </a:ext>
              </a:extLst>
            </p:cNvPr>
            <p:cNvSpPr txBox="1"/>
            <p:nvPr/>
          </p:nvSpPr>
          <p:spPr>
            <a:xfrm>
              <a:off x="3584717" y="1386477"/>
              <a:ext cx="241281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 IS ROADMAP</a:t>
              </a:r>
            </a:p>
          </p:txBody>
        </p:sp>
        <p:grpSp>
          <p:nvGrpSpPr>
            <p:cNvPr id="120" name="Groupe 1249">
              <a:extLst>
                <a:ext uri="{FF2B5EF4-FFF2-40B4-BE49-F238E27FC236}">
                  <a16:creationId xmlns:a16="http://schemas.microsoft.com/office/drawing/2014/main" id="{7CD4B956-817C-4B68-A562-20D9E9CF8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947" y="1354489"/>
              <a:ext cx="336000" cy="268800"/>
              <a:chOff x="620046" y="4144587"/>
              <a:chExt cx="179232" cy="164591"/>
            </a:xfrm>
          </p:grpSpPr>
          <p:sp>
            <p:nvSpPr>
              <p:cNvPr id="121" name="Rectangle : coins arrondis 613">
                <a:extLst>
                  <a:ext uri="{FF2B5EF4-FFF2-40B4-BE49-F238E27FC236}">
                    <a16:creationId xmlns:a16="http://schemas.microsoft.com/office/drawing/2014/main" id="{2462E371-D367-46D7-AC63-1395F1E94BDF}"/>
                  </a:ext>
                </a:extLst>
              </p:cNvPr>
              <p:cNvSpPr/>
              <p:nvPr/>
            </p:nvSpPr>
            <p:spPr>
              <a:xfrm>
                <a:off x="655369" y="4177084"/>
                <a:ext cx="143909" cy="13209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22" name="Rectangle : coins arrondis 614">
                <a:extLst>
                  <a:ext uri="{FF2B5EF4-FFF2-40B4-BE49-F238E27FC236}">
                    <a16:creationId xmlns:a16="http://schemas.microsoft.com/office/drawing/2014/main" id="{464CC477-3FF1-40BA-9F24-0C0DE3303CAA}"/>
                  </a:ext>
                </a:extLst>
              </p:cNvPr>
              <p:cNvSpPr/>
              <p:nvPr/>
            </p:nvSpPr>
            <p:spPr>
              <a:xfrm>
                <a:off x="620046" y="4144587"/>
                <a:ext cx="143909" cy="132095"/>
              </a:xfrm>
              <a:prstGeom prst="roundRect">
                <a:avLst/>
              </a:prstGeom>
              <a:solidFill>
                <a:schemeClr val="accent4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B7101326-1AA3-42FE-B98B-31F274A8D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0084" y="1945839"/>
              <a:ext cx="242935" cy="303987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5FBFBB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1307"/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FE79C685-2F73-418E-948D-0AFEAD001BC4}"/>
                </a:ext>
              </a:extLst>
            </p:cNvPr>
            <p:cNvSpPr txBox="1"/>
            <p:nvPr/>
          </p:nvSpPr>
          <p:spPr>
            <a:xfrm>
              <a:off x="6000924" y="1939065"/>
              <a:ext cx="2425429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TECH RADAR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07531C6E-DBFB-41A4-A2CA-F27706AF0B90}"/>
                </a:ext>
              </a:extLst>
            </p:cNvPr>
            <p:cNvSpPr txBox="1"/>
            <p:nvPr/>
          </p:nvSpPr>
          <p:spPr>
            <a:xfrm>
              <a:off x="6000923" y="1525959"/>
              <a:ext cx="2945296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COMPONENT CATALOGUE</a:t>
              </a:r>
            </a:p>
          </p:txBody>
        </p:sp>
        <p:grpSp>
          <p:nvGrpSpPr>
            <p:cNvPr id="133" name="Groupe 1249">
              <a:extLst>
                <a:ext uri="{FF2B5EF4-FFF2-40B4-BE49-F238E27FC236}">
                  <a16:creationId xmlns:a16="http://schemas.microsoft.com/office/drawing/2014/main" id="{DF633635-42F7-4CA1-BF8A-D3F88E35F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2670" y="1512954"/>
              <a:ext cx="336000" cy="268800"/>
              <a:chOff x="612301" y="4141783"/>
              <a:chExt cx="186977" cy="167395"/>
            </a:xfrm>
          </p:grpSpPr>
          <p:sp>
            <p:nvSpPr>
              <p:cNvPr id="134" name="Rectangle : coins arrondis 613">
                <a:extLst>
                  <a:ext uri="{FF2B5EF4-FFF2-40B4-BE49-F238E27FC236}">
                    <a16:creationId xmlns:a16="http://schemas.microsoft.com/office/drawing/2014/main" id="{59CE7275-8609-4764-927C-644A585E3D20}"/>
                  </a:ext>
                </a:extLst>
              </p:cNvPr>
              <p:cNvSpPr/>
              <p:nvPr/>
            </p:nvSpPr>
            <p:spPr>
              <a:xfrm>
                <a:off x="655369" y="4177083"/>
                <a:ext cx="143909" cy="13209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35" name="Rectangle : coins arrondis 614">
                <a:extLst>
                  <a:ext uri="{FF2B5EF4-FFF2-40B4-BE49-F238E27FC236}">
                    <a16:creationId xmlns:a16="http://schemas.microsoft.com/office/drawing/2014/main" id="{1BD52078-F555-43F5-AB28-5CD16511F8E0}"/>
                  </a:ext>
                </a:extLst>
              </p:cNvPr>
              <p:cNvSpPr/>
              <p:nvPr/>
            </p:nvSpPr>
            <p:spPr>
              <a:xfrm>
                <a:off x="612301" y="4141783"/>
                <a:ext cx="143909" cy="132095"/>
              </a:xfrm>
              <a:prstGeom prst="roundRect">
                <a:avLst/>
              </a:prstGeom>
              <a:solidFill>
                <a:srgbClr val="5FBFBB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6D639D1-2EA5-4313-9401-D528FEBE9022}"/>
                </a:ext>
              </a:extLst>
            </p:cNvPr>
            <p:cNvSpPr txBox="1"/>
            <p:nvPr/>
          </p:nvSpPr>
          <p:spPr>
            <a:xfrm>
              <a:off x="9332154" y="4544251"/>
              <a:ext cx="2071662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BACKLOG 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1F92ED-6FB8-4D24-BE0D-AA04E0E06B82}"/>
                </a:ext>
              </a:extLst>
            </p:cNvPr>
            <p:cNvSpPr/>
            <p:nvPr/>
          </p:nvSpPr>
          <p:spPr>
            <a:xfrm>
              <a:off x="841212" y="6136772"/>
              <a:ext cx="1373712" cy="264688"/>
            </a:xfrm>
            <a:prstGeom prst="rect">
              <a:avLst/>
            </a:prstGeom>
            <a:solidFill>
              <a:srgbClr val="95C11F"/>
            </a:solidFill>
          </p:spPr>
          <p:txBody>
            <a:bodyPr wrap="square">
              <a:spAutoFit/>
            </a:bodyPr>
            <a:lstStyle/>
            <a:p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ENABLERS</a:t>
              </a:r>
              <a:endParaRPr lang="en-US" sz="1120">
                <a:latin typeface="Michelin" panose="02000000000000000000" pitchFamily="50" charset="0"/>
              </a:endParaRP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5F593B84-667F-4ABA-B98C-B2FF5137688D}"/>
                </a:ext>
              </a:extLst>
            </p:cNvPr>
            <p:cNvSpPr txBox="1"/>
            <p:nvPr/>
          </p:nvSpPr>
          <p:spPr>
            <a:xfrm>
              <a:off x="2233241" y="4190451"/>
              <a:ext cx="825867" cy="207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fr-FR"/>
              </a:defPPr>
              <a:lvl1pPr defTabSz="4176861" fontAlgn="auto">
                <a:spcBef>
                  <a:spcPts val="0"/>
                </a:spcBef>
                <a:spcAft>
                  <a:spcPts val="0"/>
                </a:spcAft>
                <a:defRPr sz="400" b="1" i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47"/>
                <a:t>TIM (example)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6A96A6-1E42-4FB9-948B-AC7B6D490504}"/>
                </a:ext>
              </a:extLst>
            </p:cNvPr>
            <p:cNvSpPr/>
            <p:nvPr/>
          </p:nvSpPr>
          <p:spPr>
            <a:xfrm>
              <a:off x="9665657" y="7923212"/>
              <a:ext cx="2259061" cy="414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 </a:t>
              </a:r>
            </a:p>
            <a:p>
              <a:pPr defTabSz="5993304">
                <a:lnSpc>
                  <a:spcPct val="80000"/>
                </a:lnSpc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340DB0B-ADB4-47C4-8983-449A32C56BD3}"/>
                </a:ext>
              </a:extLst>
            </p:cNvPr>
            <p:cNvSpPr txBox="1"/>
            <p:nvPr/>
          </p:nvSpPr>
          <p:spPr>
            <a:xfrm>
              <a:off x="4406941" y="729349"/>
              <a:ext cx="315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A19A"/>
                  </a:solidFill>
                  <a:latin typeface="Gotham Rounded Bold" pitchFamily="50" charset="0"/>
                </a:rPr>
                <a:t>01 - INTENTIONAL INPUT</a:t>
              </a:r>
            </a:p>
          </p:txBody>
        </p: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ED1B3135-522D-4BAC-8623-9E6F7FD6A379}"/>
                </a:ext>
              </a:extLst>
            </p:cNvPr>
            <p:cNvSpPr txBox="1"/>
            <p:nvPr/>
          </p:nvSpPr>
          <p:spPr>
            <a:xfrm rot="5400000">
              <a:off x="10781099" y="4503984"/>
              <a:ext cx="36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F39200"/>
                  </a:solidFill>
                  <a:latin typeface="Gotham Rounded Bold" pitchFamily="50" charset="0"/>
                </a:rPr>
                <a:t>02 – EMERGENT INPUT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BA316F5-4FC9-489D-996F-4AE36D0BBF68}"/>
                </a:ext>
              </a:extLst>
            </p:cNvPr>
            <p:cNvSpPr txBox="1"/>
            <p:nvPr/>
          </p:nvSpPr>
          <p:spPr>
            <a:xfrm>
              <a:off x="1022684" y="9260378"/>
              <a:ext cx="5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rgbClr val="95C11F"/>
                  </a:solidFill>
                  <a:latin typeface="Michelin Black" panose="02000000000000000000" pitchFamily="50" charset="0"/>
                </a:defRPr>
              </a:lvl1pPr>
            </a:lstStyle>
            <a:p>
              <a:r>
                <a:rPr lang="en-US" sz="1800">
                  <a:latin typeface="Gotham Rounded Bold" pitchFamily="50" charset="0"/>
                </a:rPr>
                <a:t>04 – ARCHITECTURE BACKLOG</a:t>
              </a:r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7D3B52FC-8136-4D95-9472-B80AB9717482}"/>
                </a:ext>
              </a:extLst>
            </p:cNvPr>
            <p:cNvSpPr txBox="1"/>
            <p:nvPr/>
          </p:nvSpPr>
          <p:spPr>
            <a:xfrm rot="16200000">
              <a:off x="-3335880" y="4108883"/>
              <a:ext cx="693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95C11F"/>
                  </a:solidFill>
                  <a:latin typeface="Gotham Rounded Bold" pitchFamily="50" charset="0"/>
                </a:rPr>
                <a:t>05 – CONSOLIDATED PRODUCT ROADMAP</a:t>
              </a:r>
            </a:p>
          </p:txBody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2AA96AFC-B312-4F63-B40C-F2228BE5D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31" y="6218447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7C420F12-42A8-44A4-8BB7-CC43EBB49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31" y="5668230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AB78E3F-C928-4A7B-98D3-41ACAB307107}"/>
                </a:ext>
              </a:extLst>
            </p:cNvPr>
            <p:cNvSpPr/>
            <p:nvPr/>
          </p:nvSpPr>
          <p:spPr>
            <a:xfrm>
              <a:off x="1205191" y="8118677"/>
              <a:ext cx="1556535" cy="264688"/>
            </a:xfrm>
            <a:prstGeom prst="rect">
              <a:avLst/>
            </a:prstGeom>
            <a:solidFill>
              <a:srgbClr val="95C11F"/>
            </a:solidFill>
          </p:spPr>
          <p:txBody>
            <a:bodyPr wrap="square">
              <a:spAutoFit/>
            </a:bodyPr>
            <a:lstStyle/>
            <a:p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ENABLERS</a:t>
              </a:r>
              <a:endParaRPr lang="en-US" sz="1120">
                <a:latin typeface="Michelin" panose="02000000000000000000" pitchFamily="50" charset="0"/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4278D43-BD15-40E3-BA7F-17C7F020C7C7}"/>
                </a:ext>
              </a:extLst>
            </p:cNvPr>
            <p:cNvSpPr/>
            <p:nvPr/>
          </p:nvSpPr>
          <p:spPr>
            <a:xfrm>
              <a:off x="5585737" y="4448780"/>
              <a:ext cx="1276800" cy="1276800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endParaRPr lang="en-US" sz="6272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9D9F0DC-1F34-4671-B060-0C3931B82E9D}"/>
                </a:ext>
              </a:extLst>
            </p:cNvPr>
            <p:cNvGrpSpPr/>
            <p:nvPr/>
          </p:nvGrpSpPr>
          <p:grpSpPr>
            <a:xfrm>
              <a:off x="6473635" y="2198257"/>
              <a:ext cx="1552385" cy="884148"/>
              <a:chOff x="2196839" y="681078"/>
              <a:chExt cx="1265533" cy="706142"/>
            </a:xfrm>
          </p:grpSpPr>
          <p:pic>
            <p:nvPicPr>
              <p:cNvPr id="117" name="Image 5">
                <a:extLst>
                  <a:ext uri="{FF2B5EF4-FFF2-40B4-BE49-F238E27FC236}">
                    <a16:creationId xmlns:a16="http://schemas.microsoft.com/office/drawing/2014/main" id="{CC8D5B8A-1FC3-4C96-9A08-8DE55A811D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6839" y="690633"/>
                <a:ext cx="1265533" cy="69658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97BE32B-9224-41A9-A81D-0BD4933073CB}"/>
                  </a:ext>
                </a:extLst>
              </p:cNvPr>
              <p:cNvGrpSpPr/>
              <p:nvPr/>
            </p:nvGrpSpPr>
            <p:grpSpPr>
              <a:xfrm>
                <a:off x="2374022" y="681078"/>
                <a:ext cx="267489" cy="68987"/>
                <a:chOff x="2358544" y="602968"/>
                <a:chExt cx="267489" cy="6898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04E7858-519F-497D-A1C9-759D97C848F6}"/>
                    </a:ext>
                  </a:extLst>
                </p:cNvPr>
                <p:cNvSpPr/>
                <p:nvPr/>
              </p:nvSpPr>
              <p:spPr>
                <a:xfrm>
                  <a:off x="2358544" y="616207"/>
                  <a:ext cx="267489" cy="466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272"/>
                </a:p>
              </p:txBody>
            </p:sp>
            <p:pic>
              <p:nvPicPr>
                <p:cNvPr id="172" name="Image 589">
                  <a:extLst>
                    <a:ext uri="{FF2B5EF4-FFF2-40B4-BE49-F238E27FC236}">
                      <a16:creationId xmlns:a16="http://schemas.microsoft.com/office/drawing/2014/main" id="{DA68378C-DB9D-48B2-A6D2-53FEF4E69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7228" y="602968"/>
                  <a:ext cx="258805" cy="689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pic>
            <p:nvPicPr>
              <p:cNvPr id="173" name="Image 172">
                <a:extLst>
                  <a:ext uri="{FF2B5EF4-FFF2-40B4-BE49-F238E27FC236}">
                    <a16:creationId xmlns:a16="http://schemas.microsoft.com/office/drawing/2014/main" id="{F347EDC3-B6BD-458E-BE78-A339C9840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2338" y="693448"/>
                <a:ext cx="130144" cy="98823"/>
              </a:xfrm>
              <a:prstGeom prst="flowChartAlternateProcess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</p:grp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44FD30C8-C65D-41CC-9905-00C5C733CED4}"/>
                </a:ext>
              </a:extLst>
            </p:cNvPr>
            <p:cNvSpPr txBox="1"/>
            <p:nvPr/>
          </p:nvSpPr>
          <p:spPr>
            <a:xfrm>
              <a:off x="6276869" y="1138092"/>
              <a:ext cx="2945296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ARCHITECTURE</a:t>
              </a:r>
            </a:p>
          </p:txBody>
        </p:sp>
        <p:grpSp>
          <p:nvGrpSpPr>
            <p:cNvPr id="176" name="Groupe 1249">
              <a:extLst>
                <a:ext uri="{FF2B5EF4-FFF2-40B4-BE49-F238E27FC236}">
                  <a16:creationId xmlns:a16="http://schemas.microsoft.com/office/drawing/2014/main" id="{9F3D40B0-32C5-4E8A-A23C-E2DD13F1B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9983" y="1149507"/>
              <a:ext cx="358329" cy="255270"/>
              <a:chOff x="614605" y="4114328"/>
              <a:chExt cx="199403" cy="158970"/>
            </a:xfrm>
          </p:grpSpPr>
          <p:sp>
            <p:nvSpPr>
              <p:cNvPr id="177" name="Rectangle : coins arrondis 613">
                <a:extLst>
                  <a:ext uri="{FF2B5EF4-FFF2-40B4-BE49-F238E27FC236}">
                    <a16:creationId xmlns:a16="http://schemas.microsoft.com/office/drawing/2014/main" id="{DAC0963D-A702-4E23-8433-DA2FF2EC7706}"/>
                  </a:ext>
                </a:extLst>
              </p:cNvPr>
              <p:cNvSpPr/>
              <p:nvPr/>
            </p:nvSpPr>
            <p:spPr>
              <a:xfrm>
                <a:off x="670099" y="4141202"/>
                <a:ext cx="143909" cy="132096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78" name="Rectangle : coins arrondis 614">
                <a:extLst>
                  <a:ext uri="{FF2B5EF4-FFF2-40B4-BE49-F238E27FC236}">
                    <a16:creationId xmlns:a16="http://schemas.microsoft.com/office/drawing/2014/main" id="{5527DC4C-1662-40CC-B754-9CBBB2644DCC}"/>
                  </a:ext>
                </a:extLst>
              </p:cNvPr>
              <p:cNvSpPr/>
              <p:nvPr/>
            </p:nvSpPr>
            <p:spPr>
              <a:xfrm>
                <a:off x="614605" y="4114328"/>
                <a:ext cx="143909" cy="132095"/>
              </a:xfrm>
              <a:prstGeom prst="roundRect">
                <a:avLst/>
              </a:prstGeom>
              <a:solidFill>
                <a:srgbClr val="5FBFBB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B7BD5527-7458-405B-B847-B9B7804302E3}"/>
                </a:ext>
              </a:extLst>
            </p:cNvPr>
            <p:cNvSpPr txBox="1"/>
            <p:nvPr/>
          </p:nvSpPr>
          <p:spPr>
            <a:xfrm>
              <a:off x="3953337" y="1870059"/>
              <a:ext cx="241281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AMBITIONS</a:t>
              </a:r>
            </a:p>
          </p:txBody>
        </p:sp>
        <p:grpSp>
          <p:nvGrpSpPr>
            <p:cNvPr id="183" name="Groupe 1249">
              <a:extLst>
                <a:ext uri="{FF2B5EF4-FFF2-40B4-BE49-F238E27FC236}">
                  <a16:creationId xmlns:a16="http://schemas.microsoft.com/office/drawing/2014/main" id="{E1A118F2-7922-4772-8134-09914D17E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721" y="1828124"/>
              <a:ext cx="336000" cy="268800"/>
              <a:chOff x="620046" y="4144587"/>
              <a:chExt cx="179232" cy="164591"/>
            </a:xfrm>
          </p:grpSpPr>
          <p:sp>
            <p:nvSpPr>
              <p:cNvPr id="184" name="Rectangle : coins arrondis 613">
                <a:extLst>
                  <a:ext uri="{FF2B5EF4-FFF2-40B4-BE49-F238E27FC236}">
                    <a16:creationId xmlns:a16="http://schemas.microsoft.com/office/drawing/2014/main" id="{3A6DABFB-DFCB-4A2C-B0C8-10AF4761D0DF}"/>
                  </a:ext>
                </a:extLst>
              </p:cNvPr>
              <p:cNvSpPr/>
              <p:nvPr/>
            </p:nvSpPr>
            <p:spPr>
              <a:xfrm>
                <a:off x="655369" y="4177084"/>
                <a:ext cx="143909" cy="13209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85" name="Rectangle : coins arrondis 614">
                <a:extLst>
                  <a:ext uri="{FF2B5EF4-FFF2-40B4-BE49-F238E27FC236}">
                    <a16:creationId xmlns:a16="http://schemas.microsoft.com/office/drawing/2014/main" id="{675DB777-0AE5-4463-B666-7813A98AF2A1}"/>
                  </a:ext>
                </a:extLst>
              </p:cNvPr>
              <p:cNvSpPr/>
              <p:nvPr/>
            </p:nvSpPr>
            <p:spPr>
              <a:xfrm>
                <a:off x="620046" y="4144587"/>
                <a:ext cx="143909" cy="132095"/>
              </a:xfrm>
              <a:prstGeom prst="roundRect">
                <a:avLst/>
              </a:prstGeom>
              <a:solidFill>
                <a:schemeClr val="accent4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AF3464F5-1F83-4860-88AC-4E29A72E877F}"/>
                </a:ext>
              </a:extLst>
            </p:cNvPr>
            <p:cNvSpPr txBox="1"/>
            <p:nvPr/>
          </p:nvSpPr>
          <p:spPr>
            <a:xfrm>
              <a:off x="443212" y="6515390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CONSOLIDATED PRODUCT BACKLOG</a:t>
              </a:r>
            </a:p>
          </p:txBody>
        </p: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E3597998-FCF3-4B4F-9363-DA5CE9DE91ED}"/>
                </a:ext>
              </a:extLst>
            </p:cNvPr>
            <p:cNvSpPr txBox="1"/>
            <p:nvPr/>
          </p:nvSpPr>
          <p:spPr>
            <a:xfrm>
              <a:off x="3749459" y="8895138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 BACKLOG</a:t>
              </a:r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99D759A6-4985-44B9-B9E2-52BCAEF8251E}"/>
                </a:ext>
              </a:extLst>
            </p:cNvPr>
            <p:cNvSpPr/>
            <p:nvPr/>
          </p:nvSpPr>
          <p:spPr>
            <a:xfrm>
              <a:off x="11586226" y="8190766"/>
              <a:ext cx="468270" cy="443839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r>
                <a:rPr lang="en-US" sz="224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</a:t>
              </a:r>
              <a:r>
                <a:rPr lang="en-US" sz="1867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</a:t>
              </a:r>
              <a:endParaRPr lang="en-US" sz="224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3" name="ZoneTexte 192">
              <a:extLst>
                <a:ext uri="{FF2B5EF4-FFF2-40B4-BE49-F238E27FC236}">
                  <a16:creationId xmlns:a16="http://schemas.microsoft.com/office/drawing/2014/main" id="{0F88FFC2-3329-4464-9BD0-F56894D72D6A}"/>
                </a:ext>
              </a:extLst>
            </p:cNvPr>
            <p:cNvSpPr txBox="1"/>
            <p:nvPr/>
          </p:nvSpPr>
          <p:spPr>
            <a:xfrm>
              <a:off x="9457712" y="3613800"/>
              <a:ext cx="1646770" cy="233077"/>
            </a:xfrm>
            <a:prstGeom prst="rect">
              <a:avLst/>
            </a:prstGeom>
            <a:solidFill>
              <a:srgbClr val="F39200"/>
            </a:solidFill>
          </p:spPr>
          <p:txBody>
            <a:bodyPr wrap="square">
              <a:spAutoFit/>
            </a:bodyPr>
            <a:lstStyle/>
            <a:p>
              <a:pPr defTabSz="5993921">
                <a:lnSpc>
                  <a:spcPct val="80000"/>
                </a:lnSpc>
                <a:defRPr/>
              </a:pPr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C73226D4-6351-465B-A7D5-255C107E6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0604" y="3558083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47EAB07-71C8-40E5-A3A2-8933E2EA12A9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7044012" y="3082405"/>
              <a:ext cx="205816" cy="2142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59971B0E-D5D7-4133-97CF-113F5AE8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4878" y="6765353"/>
              <a:ext cx="504806" cy="6496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A1D5ED06-E670-479B-8E1A-48E50FA26089}"/>
                </a:ext>
              </a:extLst>
            </p:cNvPr>
            <p:cNvSpPr txBox="1"/>
            <p:nvPr/>
          </p:nvSpPr>
          <p:spPr>
            <a:xfrm>
              <a:off x="7058349" y="9292403"/>
              <a:ext cx="6467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rgbClr val="95C11F"/>
                  </a:solidFill>
                  <a:latin typeface="Michelin Black" panose="02000000000000000000" pitchFamily="50" charset="0"/>
                </a:defRPr>
              </a:lvl1pPr>
            </a:lstStyle>
            <a:p>
              <a:r>
                <a:rPr lang="en-US" sz="1800">
                  <a:latin typeface="Gotham Rounded Bold" pitchFamily="50" charset="0"/>
                </a:rPr>
                <a:t>03 – ARCHITECTURE ASSESMENT</a:t>
              </a:r>
            </a:p>
          </p:txBody>
        </p: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427A0424-71A6-41B4-95CA-8AD4BFB1D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4570" y="6917159"/>
              <a:ext cx="185311" cy="327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CB2DB993-A616-42DB-8C02-B759C010647A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>
              <a:off x="3779373" y="3495540"/>
              <a:ext cx="697129" cy="5819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Image 197">
              <a:extLst>
                <a:ext uri="{FF2B5EF4-FFF2-40B4-BE49-F238E27FC236}">
                  <a16:creationId xmlns:a16="http://schemas.microsoft.com/office/drawing/2014/main" id="{F714947C-91A5-4A93-95DD-EE2A718F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67306" y="3947141"/>
              <a:ext cx="1620102" cy="5470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CF6D7B76-48EA-4721-9100-0274AFE81FC8}"/>
                </a:ext>
              </a:extLst>
            </p:cNvPr>
            <p:cNvCxnSpPr>
              <a:cxnSpLocks/>
              <a:stCxn id="271" idx="3"/>
            </p:cNvCxnSpPr>
            <p:nvPr/>
          </p:nvCxnSpPr>
          <p:spPr>
            <a:xfrm flipH="1">
              <a:off x="8087231" y="3760576"/>
              <a:ext cx="673352" cy="460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Image 201">
              <a:extLst>
                <a:ext uri="{FF2B5EF4-FFF2-40B4-BE49-F238E27FC236}">
                  <a16:creationId xmlns:a16="http://schemas.microsoft.com/office/drawing/2014/main" id="{DBEFF1CA-6D36-4C6D-BA48-D0F9CE7C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0987" y="8491939"/>
              <a:ext cx="2173179" cy="73381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pic>
          <p:nvPicPr>
            <p:cNvPr id="203" name="Image 202">
              <a:extLst>
                <a:ext uri="{FF2B5EF4-FFF2-40B4-BE49-F238E27FC236}">
                  <a16:creationId xmlns:a16="http://schemas.microsoft.com/office/drawing/2014/main" id="{4BF34DB7-853D-402B-8880-14C074CD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23632" y="5633192"/>
              <a:ext cx="1275090" cy="4305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pic>
          <p:nvPicPr>
            <p:cNvPr id="204" name="Image 203">
              <a:extLst>
                <a:ext uri="{FF2B5EF4-FFF2-40B4-BE49-F238E27FC236}">
                  <a16:creationId xmlns:a16="http://schemas.microsoft.com/office/drawing/2014/main" id="{387F8921-25F6-4DF2-AE5D-C354E102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V="1">
              <a:off x="2327459" y="6064223"/>
              <a:ext cx="1275090" cy="41969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044FEC1F-7FB6-45B7-9D79-D9ED07282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987" y="8149193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6FBE09BB-0F4B-41CF-BB31-945FF38EC09F}"/>
                </a:ext>
              </a:extLst>
            </p:cNvPr>
            <p:cNvCxnSpPr>
              <a:cxnSpLocks/>
              <a:stCxn id="274" idx="1"/>
            </p:cNvCxnSpPr>
            <p:nvPr/>
          </p:nvCxnSpPr>
          <p:spPr>
            <a:xfrm flipV="1">
              <a:off x="3747960" y="5802631"/>
              <a:ext cx="560560" cy="148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DEC64A10-1205-4B08-BBFB-ED5203120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0191" y="7962053"/>
              <a:ext cx="272130" cy="272968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224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148430A9-E5DB-4936-BD32-07494E0C97BA}"/>
                </a:ext>
              </a:extLst>
            </p:cNvPr>
            <p:cNvSpPr txBox="1"/>
            <p:nvPr/>
          </p:nvSpPr>
          <p:spPr>
            <a:xfrm>
              <a:off x="419231" y="4345318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CONSOLIDATED PRODUCT ROADMAP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9A79CE-ED09-4DB5-9C78-45441BE25461}"/>
                </a:ext>
              </a:extLst>
            </p:cNvPr>
            <p:cNvSpPr/>
            <p:nvPr/>
          </p:nvSpPr>
          <p:spPr>
            <a:xfrm>
              <a:off x="9695052" y="1910542"/>
              <a:ext cx="2563575" cy="430887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 marL="0" lvl="3">
                <a:buClr>
                  <a:schemeClr val="bg1"/>
                </a:buClr>
              </a:pPr>
              <a:r>
                <a:rPr lang="en-US" sz="11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Continually refine fixed/variable constraints and hypothesis ! </a:t>
              </a: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5811C8E7-56F7-4BA2-BE60-081ADF9F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8670" y="4990712"/>
              <a:ext cx="242935" cy="303987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1307"/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60ADA863-7116-40EB-BFC3-22907C8E2F1D}"/>
                </a:ext>
              </a:extLst>
            </p:cNvPr>
            <p:cNvSpPr txBox="1"/>
            <p:nvPr/>
          </p:nvSpPr>
          <p:spPr>
            <a:xfrm>
              <a:off x="9314992" y="5090591"/>
              <a:ext cx="2425429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FITNESS FUNCTION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F39FFDB-6A66-43BE-A150-3FF89F068D82}"/>
                </a:ext>
              </a:extLst>
            </p:cNvPr>
            <p:cNvSpPr/>
            <p:nvPr/>
          </p:nvSpPr>
          <p:spPr>
            <a:xfrm>
              <a:off x="8439953" y="4979478"/>
              <a:ext cx="468270" cy="443839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r>
                <a:rPr lang="en-US" sz="224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</a:t>
              </a:r>
              <a:r>
                <a:rPr lang="en-US" sz="1867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</a:t>
              </a:r>
              <a:endParaRPr lang="en-US" sz="224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066AB5-670F-46B5-B0BE-9ED217FBAF53}"/>
                </a:ext>
              </a:extLst>
            </p:cNvPr>
            <p:cNvSpPr/>
            <p:nvPr/>
          </p:nvSpPr>
          <p:spPr>
            <a:xfrm>
              <a:off x="8315185" y="6902645"/>
              <a:ext cx="1787208" cy="415498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 with multi horizons : </a:t>
              </a:r>
            </a:p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~3 months to ~3 years !</a:t>
              </a:r>
              <a:endParaRPr lang="en-US" sz="11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C145C56-5DDA-4C80-9DCA-E1C24F4E520B}"/>
                </a:ext>
              </a:extLst>
            </p:cNvPr>
            <p:cNvSpPr txBox="1"/>
            <p:nvPr/>
          </p:nvSpPr>
          <p:spPr>
            <a:xfrm>
              <a:off x="6918287" y="0"/>
              <a:ext cx="2615227" cy="675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 defTabSz="7796144">
                <a:defRPr/>
              </a:pPr>
              <a:r>
                <a:rPr lang="en-US" sz="1050" b="1" dirty="0">
                  <a:solidFill>
                    <a:schemeClr val="accent5"/>
                  </a:solidFill>
                  <a:latin typeface="Gotham Rounded Bold" pitchFamily="50" charset="0"/>
                  <a:cs typeface="Aharoni" panose="02010803020104030203" pitchFamily="2" charset="-79"/>
                </a:rPr>
                <a:t>UPDATE AT EACH MVP</a:t>
              </a:r>
            </a:p>
            <a:p>
              <a:pPr algn="ctr" defTabSz="7796144">
                <a:defRPr/>
              </a:pPr>
              <a:endParaRPr lang="en-US" sz="1050" b="1" dirty="0">
                <a:solidFill>
                  <a:schemeClr val="accent5"/>
                </a:solidFill>
                <a:latin typeface="Gotham Rounded Bold" pitchFamily="50" charset="0"/>
                <a:cs typeface="Aharoni" panose="02010803020104030203" pitchFamily="2" charset="-79"/>
              </a:endParaRPr>
            </a:p>
            <a:p>
              <a:pPr algn="r" defTabSz="7796144">
                <a:defRPr/>
              </a:pPr>
              <a:r>
                <a:rPr lang="en-US" sz="1050" b="1" dirty="0">
                  <a:solidFill>
                    <a:schemeClr val="tx2"/>
                  </a:solidFill>
                  <a:latin typeface="Gotham Rounded Bold" pitchFamily="50" charset="0"/>
                  <a:cs typeface="Aharoni" panose="02010803020104030203" pitchFamily="2" charset="-79"/>
                </a:rPr>
                <a:t>SCOPING 360</a:t>
              </a:r>
            </a:p>
          </p:txBody>
        </p:sp>
        <p:pic>
          <p:nvPicPr>
            <p:cNvPr id="105" name="Graphique 104">
              <a:extLst>
                <a:ext uri="{FF2B5EF4-FFF2-40B4-BE49-F238E27FC236}">
                  <a16:creationId xmlns:a16="http://schemas.microsoft.com/office/drawing/2014/main" id="{81BD2438-6402-4492-AE07-ABF537CC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83791" y="4478640"/>
              <a:ext cx="265657" cy="256168"/>
            </a:xfrm>
            <a:prstGeom prst="rect">
              <a:avLst/>
            </a:prstGeom>
          </p:spPr>
        </p:pic>
        <p:sp>
          <p:nvSpPr>
            <p:cNvPr id="5" name="Corde 4">
              <a:extLst>
                <a:ext uri="{FF2B5EF4-FFF2-40B4-BE49-F238E27FC236}">
                  <a16:creationId xmlns:a16="http://schemas.microsoft.com/office/drawing/2014/main" id="{88EE6544-F98B-4094-8F7E-1032D3539074}"/>
                </a:ext>
              </a:extLst>
            </p:cNvPr>
            <p:cNvSpPr/>
            <p:nvPr/>
          </p:nvSpPr>
          <p:spPr>
            <a:xfrm rot="5400000">
              <a:off x="5789879" y="4346766"/>
              <a:ext cx="890027" cy="1137836"/>
            </a:xfrm>
            <a:prstGeom prst="chord">
              <a:avLst>
                <a:gd name="adj1" fmla="val 6118140"/>
                <a:gd name="adj2" fmla="val 15423056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sp>
          <p:nvSpPr>
            <p:cNvPr id="107" name="Corde 106">
              <a:extLst>
                <a:ext uri="{FF2B5EF4-FFF2-40B4-BE49-F238E27FC236}">
                  <a16:creationId xmlns:a16="http://schemas.microsoft.com/office/drawing/2014/main" id="{61D3F38C-67B8-4B2E-A186-0067DF115D9A}"/>
                </a:ext>
              </a:extLst>
            </p:cNvPr>
            <p:cNvSpPr/>
            <p:nvPr/>
          </p:nvSpPr>
          <p:spPr>
            <a:xfrm rot="5400000" flipH="1">
              <a:off x="5753860" y="4664502"/>
              <a:ext cx="933751" cy="1137836"/>
            </a:xfrm>
            <a:prstGeom prst="chord">
              <a:avLst>
                <a:gd name="adj1" fmla="val 6053149"/>
                <a:gd name="adj2" fmla="val 15555492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pic>
          <p:nvPicPr>
            <p:cNvPr id="108" name="Image 107">
              <a:extLst>
                <a:ext uri="{FF2B5EF4-FFF2-40B4-BE49-F238E27FC236}">
                  <a16:creationId xmlns:a16="http://schemas.microsoft.com/office/drawing/2014/main" id="{4BF3B4F6-AB64-4BB4-983A-AD167127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75897" y="4841669"/>
              <a:ext cx="491775" cy="2877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ACA69-EC28-44D7-B548-7B37B1536B48}"/>
                </a:ext>
              </a:extLst>
            </p:cNvPr>
            <p:cNvSpPr/>
            <p:nvPr/>
          </p:nvSpPr>
          <p:spPr>
            <a:xfrm>
              <a:off x="5668025" y="5062047"/>
              <a:ext cx="1041439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706869">
                <a:defRPr/>
              </a:pPr>
              <a:r>
                <a:rPr lang="en-US" sz="560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TEAM</a:t>
              </a:r>
            </a:p>
            <a:p>
              <a:pPr algn="ctr" defTabSz="1706869">
                <a:defRPr/>
              </a:pPr>
              <a:r>
                <a:rPr lang="en-US" sz="560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SCOPING 360°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6EDD4B-FC4C-493A-8F97-01F8261AF437}"/>
                </a:ext>
              </a:extLst>
            </p:cNvPr>
            <p:cNvSpPr/>
            <p:nvPr/>
          </p:nvSpPr>
          <p:spPr>
            <a:xfrm>
              <a:off x="5714107" y="4688091"/>
              <a:ext cx="1041439" cy="149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706869">
                <a:defRPr/>
              </a:pPr>
              <a:r>
                <a:rPr lang="en-US" sz="373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FULL STACK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512812-148E-48BE-A234-31E10247DFD0}"/>
                </a:ext>
              </a:extLst>
            </p:cNvPr>
            <p:cNvSpPr/>
            <p:nvPr/>
          </p:nvSpPr>
          <p:spPr>
            <a:xfrm>
              <a:off x="8539491" y="2806602"/>
              <a:ext cx="2928139" cy="741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Consider the product backlog, operability and Non-Functional Requirements</a:t>
              </a:r>
              <a:endParaRPr lang="en-US" sz="12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6" name="Shape 2282">
              <a:extLst>
                <a:ext uri="{FF2B5EF4-FFF2-40B4-BE49-F238E27FC236}">
                  <a16:creationId xmlns:a16="http://schemas.microsoft.com/office/drawing/2014/main" id="{BCA67E5B-AE7D-4C98-BA13-6D2FF92F49B3}"/>
                </a:ext>
              </a:extLst>
            </p:cNvPr>
            <p:cNvSpPr/>
            <p:nvPr/>
          </p:nvSpPr>
          <p:spPr>
            <a:xfrm>
              <a:off x="7757013" y="6867212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77" name="Shape 2282">
              <a:extLst>
                <a:ext uri="{FF2B5EF4-FFF2-40B4-BE49-F238E27FC236}">
                  <a16:creationId xmlns:a16="http://schemas.microsoft.com/office/drawing/2014/main" id="{6108620B-0AC6-419E-B998-6FEFFE29EB81}"/>
                </a:ext>
              </a:extLst>
            </p:cNvPr>
            <p:cNvSpPr/>
            <p:nvPr/>
          </p:nvSpPr>
          <p:spPr>
            <a:xfrm>
              <a:off x="9140900" y="1893588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B209BDF-C77F-4E10-B68C-A832C066E027}"/>
                </a:ext>
              </a:extLst>
            </p:cNvPr>
            <p:cNvSpPr/>
            <p:nvPr/>
          </p:nvSpPr>
          <p:spPr>
            <a:xfrm>
              <a:off x="6422053" y="7516072"/>
              <a:ext cx="2628388" cy="515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tech to consider, asses, hold, phase out.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65394A5-B69F-42CF-9319-59D563F92791}"/>
                </a:ext>
              </a:extLst>
            </p:cNvPr>
            <p:cNvSpPr/>
            <p:nvPr/>
          </p:nvSpPr>
          <p:spPr>
            <a:xfrm>
              <a:off x="2950992" y="7290109"/>
              <a:ext cx="2928139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the priorities 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B29BEC4-8B0E-4E7A-82C0-BB9FFD45DB69}"/>
                </a:ext>
              </a:extLst>
            </p:cNvPr>
            <p:cNvSpPr/>
            <p:nvPr/>
          </p:nvSpPr>
          <p:spPr>
            <a:xfrm>
              <a:off x="22853" y="5144334"/>
              <a:ext cx="2928139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a consolidated backlog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C48BF96-3974-4681-93A6-99D60DBD3DD5}"/>
                </a:ext>
              </a:extLst>
            </p:cNvPr>
            <p:cNvSpPr/>
            <p:nvPr/>
          </p:nvSpPr>
          <p:spPr>
            <a:xfrm>
              <a:off x="184778" y="2448366"/>
              <a:ext cx="3395530" cy="515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Build a consolidated roadmap for next MVP and sprint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F2BA34F-6C13-4798-B791-46712A15B0CA}"/>
                </a:ext>
              </a:extLst>
            </p:cNvPr>
            <p:cNvSpPr/>
            <p:nvPr/>
          </p:nvSpPr>
          <p:spPr>
            <a:xfrm>
              <a:off x="872718" y="6935559"/>
              <a:ext cx="2439448" cy="415498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Adopt the team communication language and be part of the rituals ! </a:t>
              </a:r>
              <a:endParaRPr lang="en-US" sz="11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Shape 2282">
              <a:extLst>
                <a:ext uri="{FF2B5EF4-FFF2-40B4-BE49-F238E27FC236}">
                  <a16:creationId xmlns:a16="http://schemas.microsoft.com/office/drawing/2014/main" id="{B7102DBC-1F7E-4955-B200-F0AF5E923EC3}"/>
                </a:ext>
              </a:extLst>
            </p:cNvPr>
            <p:cNvSpPr/>
            <p:nvPr/>
          </p:nvSpPr>
          <p:spPr>
            <a:xfrm>
              <a:off x="385557" y="6883096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419A2587-7046-4D12-A314-D2B13D8B385A}"/>
                </a:ext>
              </a:extLst>
            </p:cNvPr>
            <p:cNvSpPr txBox="1"/>
            <p:nvPr/>
          </p:nvSpPr>
          <p:spPr>
            <a:xfrm>
              <a:off x="6792740" y="8943541"/>
              <a:ext cx="2254970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TECH RADAR</a:t>
              </a:r>
            </a:p>
          </p:txBody>
        </p:sp>
        <p:pic>
          <p:nvPicPr>
            <p:cNvPr id="270" name="Image 269">
              <a:extLst>
                <a:ext uri="{FF2B5EF4-FFF2-40B4-BE49-F238E27FC236}">
                  <a16:creationId xmlns:a16="http://schemas.microsoft.com/office/drawing/2014/main" id="{452D4BF3-63C7-49BC-B925-5EA3D701D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293" y="-3555"/>
              <a:ext cx="906569" cy="1359087"/>
            </a:xfrm>
            <a:prstGeom prst="rect">
              <a:avLst/>
            </a:prstGeom>
          </p:spPr>
        </p:pic>
        <p:pic>
          <p:nvPicPr>
            <p:cNvPr id="4" name="Graphique 3">
              <a:extLst>
                <a:ext uri="{FF2B5EF4-FFF2-40B4-BE49-F238E27FC236}">
                  <a16:creationId xmlns:a16="http://schemas.microsoft.com/office/drawing/2014/main" id="{54BB0084-7278-44CA-924E-C2723964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83437" y="240912"/>
              <a:ext cx="609617" cy="363804"/>
            </a:xfrm>
            <a:prstGeom prst="rect">
              <a:avLst/>
            </a:prstGeom>
          </p:spPr>
        </p:pic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2BA88AC-69E3-46E6-A17C-40813F776BEC}"/>
                </a:ext>
              </a:extLst>
            </p:cNvPr>
            <p:cNvSpPr/>
            <p:nvPr/>
          </p:nvSpPr>
          <p:spPr>
            <a:xfrm>
              <a:off x="9533513" y="5446235"/>
              <a:ext cx="2259061" cy="577081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 to provide an objective integrity assessment of architectural characteristics</a:t>
              </a:r>
            </a:p>
          </p:txBody>
        </p:sp>
        <p:sp>
          <p:nvSpPr>
            <p:cNvPr id="286" name="Shape 2282">
              <a:extLst>
                <a:ext uri="{FF2B5EF4-FFF2-40B4-BE49-F238E27FC236}">
                  <a16:creationId xmlns:a16="http://schemas.microsoft.com/office/drawing/2014/main" id="{E21C8430-ABFB-46DD-AEBC-F58C7125F388}"/>
                </a:ext>
              </a:extLst>
            </p:cNvPr>
            <p:cNvSpPr/>
            <p:nvPr/>
          </p:nvSpPr>
          <p:spPr>
            <a:xfrm>
              <a:off x="8975342" y="5410802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27268B5-877B-4EF3-9FE4-52CF6BEE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287" y="184466"/>
              <a:ext cx="500808" cy="437043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0993920E-4CB6-41AA-B6D7-CBDB430FBE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02838" y="9399037"/>
            <a:ext cx="398761" cy="2185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6F996F-7150-479A-A191-EFAB011EA5F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11378" y="-25620"/>
            <a:ext cx="1620619" cy="6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e2e26994-5e48-4994-8c16-0b6f61c4bc8a"/>
    <ds:schemaRef ds:uri="9f09b4db-7fdb-4a79-a1ce-e7e1d5ac2b1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4C4361-D057-4EB1-8B0C-C5823A75B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A3 (297 x 420 mm)</PresentationFormat>
  <Paragraphs>50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2" baseType="lpstr">
      <vt:lpstr>Aharoni</vt:lpstr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Tahoma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Eric Legendre</dc:creator>
  <cp:lastModifiedBy>nicolas chevalier</cp:lastModifiedBy>
  <cp:revision>6</cp:revision>
  <cp:lastPrinted>2020-01-14T15:27:55Z</cp:lastPrinted>
  <dcterms:modified xsi:type="dcterms:W3CDTF">2020-10-21T08:38:27Z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