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8C204-8072-4C15-A461-F100AC826255}" v="12" dt="2020-10-21T07:56:57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4" autoAdjust="0"/>
    <p:restoredTop sz="94660"/>
  </p:normalViewPr>
  <p:slideViewPr>
    <p:cSldViewPr snapToGrid="0">
      <p:cViewPr>
        <p:scale>
          <a:sx n="75" d="100"/>
          <a:sy n="75" d="100"/>
        </p:scale>
        <p:origin x="1002" y="8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F271-4F07-4C80-BDEB-6194CB1C44C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C05D-DCCD-4795-89FE-59BFE14BD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80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7307E-6291-4642-9EF7-9204C10E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A703F-159B-4F6B-BBB6-66DFCCD9C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B44BB-E5B4-4DB9-9E08-F0F83CF0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95A2D-9B3C-41B6-A2D5-4E48D055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6A19E-D13E-409F-A554-9D518355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6B1C2-04BC-4B76-9F88-502388B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9E317-DA81-4B50-835E-78D2E02E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ACEF4-74B9-4A99-AD7F-92280EE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879B1-9786-45C4-9F05-A82C9283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D500F-0EBD-4614-9D6C-91A722C8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28EBAC-665E-43BA-90DF-D58A48CBF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3C5DA0-A689-4C77-AF1A-5252191C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CD69D-4571-411F-B622-CCE6C505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D5A04-5CF8-4F72-BD7D-9F3E5490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41F15-F17E-4EE3-90C4-364F629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0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935C1-0ACC-458F-84FB-7B93E3AE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F2F09-07A2-4C2E-BFFD-99A47EDF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14076-7C9F-4001-9361-12FA11ED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62C03-38DF-4873-9852-55C8ACD0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B218E-B99C-4125-9F8F-7DBB2058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3192D-DC86-4923-8A2C-01725415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9C7E0-8E8B-4004-95F1-5760A39C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ECE37-D215-4CB6-9255-8E92AE1F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2F4D40-163B-4AEB-AED6-F978B431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54A30-CB88-4DCE-AE61-07D4E9B4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32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730FC-8AD1-4CD6-B5FD-6BADA294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B3258-13E2-45C4-B05A-66FB3528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352E5F-FCF3-46FC-9AD3-30BCA8C5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9CA6E-2CED-4F42-A621-88A39701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24B48-BA75-4FF8-8CF7-C56E4BB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330A61-FEED-4F1A-BEF8-5D0F363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9ACDE-8F7C-480F-8BE0-FAF4299F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21DEB-0C24-48A3-857A-88F7E180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06C03B-5B7A-4F03-8BF2-1D2EE971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CE07A0-4DCB-4F38-A3AF-F7EF2AF16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99A5F9-8136-4526-AE35-975343E2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6F236B-EC59-4108-B2AD-DCE7FBB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F8997-4C78-4B71-8E0B-9987520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DF6920-17AB-489D-A7FA-84DA22D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ECA11-060F-430A-BDE2-CEF5344E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8CFED-CBC0-42E1-98BA-939A894A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9BDCA5-4BBE-4F3D-81EF-0C5FB8F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6E913F-8121-4E47-BF60-EA8A8F23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D5E246-93F0-4EA7-9F0A-56BA376C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BDD600-85E8-4506-A518-097C8130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0F873A-008A-401A-A637-94511546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8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C3D3-FECA-4319-8242-448DC01C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EC13A-B8E3-4A41-B5C6-841339F6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2CB1F6-DEDD-4A74-8595-89959C58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931EF-1C8E-41FB-9495-BCE2C0B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A7F4B-4C7E-49E7-82D6-EAECCF64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C741C-7AA7-44F7-9ADD-141CA77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09EE0-2F91-412B-9B4D-CC9C071A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B521A1-8D8F-486D-AE38-ABA1D8C67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005321-5055-48CC-83BD-EB85FC1C8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9CEC66-FBF1-4FE7-8CB8-F4BFC338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2FA30-7AF3-4917-ACE3-82E853F2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6D1D4E-D18A-4299-9E05-BF173C94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1FEF3C-E3C8-4AE9-A280-34CDE9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56C87-B058-403C-B1A1-75AC0682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7B34B-2E9D-42E3-8249-85C37BE03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4EB7-0661-4A71-B5BE-54F5F314B849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E01F7-EBFF-4D0A-98FD-E403D15A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61C81-113E-40A3-BAE3-4817D7AA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FEDB-8F93-4454-9E68-0FF8FB1EC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5.sv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6.svg"/><Relationship Id="rId2" Type="http://schemas.openxmlformats.org/officeDocument/2006/relationships/image" Target="../media/image1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D8597-2382-40E8-9FBB-41C1EDBEF5A2}"/>
              </a:ext>
            </a:extLst>
          </p:cNvPr>
          <p:cNvSpPr/>
          <p:nvPr/>
        </p:nvSpPr>
        <p:spPr>
          <a:xfrm>
            <a:off x="-20286" y="-24515"/>
            <a:ext cx="12212286" cy="226978"/>
          </a:xfrm>
          <a:prstGeom prst="rect">
            <a:avLst/>
          </a:prstGeom>
          <a:solidFill>
            <a:srgbClr val="85BC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A3259FA-EA4D-4173-B0E8-30B1CD2F084B}"/>
              </a:ext>
            </a:extLst>
          </p:cNvPr>
          <p:cNvSpPr/>
          <p:nvPr/>
        </p:nvSpPr>
        <p:spPr>
          <a:xfrm>
            <a:off x="23260" y="215656"/>
            <a:ext cx="1375132" cy="758863"/>
          </a:xfrm>
          <a:prstGeom prst="roundRect">
            <a:avLst>
              <a:gd name="adj" fmla="val 0"/>
            </a:avLst>
          </a:prstGeom>
          <a:solidFill>
            <a:srgbClr val="FAE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83"/>
            <a:r>
              <a:rPr lang="fr-FR" sz="800" b="1" i="1" dirty="0">
                <a:solidFill>
                  <a:prstClr val="black"/>
                </a:solidFill>
                <a:latin typeface="Gotham Rounded Bold" pitchFamily="50" charset="0"/>
              </a:rPr>
              <a:t>SQUAD</a:t>
            </a:r>
          </a:p>
          <a:p>
            <a:pPr marL="67865" indent="-67865" defTabSz="685783">
              <a:buFontTx/>
              <a:buChar char="-"/>
            </a:pPr>
            <a:r>
              <a:rPr lang="fr-FR" sz="200" i="1" dirty="0">
                <a:solidFill>
                  <a:schemeClr val="tx1"/>
                </a:solidFill>
                <a:latin typeface="Gotham Rounded Bold" pitchFamily="50" charset="0"/>
              </a:rPr>
              <a:t>Product/team </a:t>
            </a:r>
            <a:r>
              <a:rPr lang="fr-FR" sz="200" b="1" i="1" dirty="0" err="1">
                <a:solidFill>
                  <a:schemeClr val="tx1"/>
                </a:solidFill>
                <a:latin typeface="Gotham Rounded Bold" pitchFamily="50" charset="0"/>
              </a:rPr>
              <a:t>Characteristics</a:t>
            </a:r>
            <a:endParaRPr lang="fr-FR" sz="200" b="1" i="1" dirty="0">
              <a:solidFill>
                <a:schemeClr val="tx1"/>
              </a:solidFill>
              <a:latin typeface="Gotham Rounded Bold" pitchFamily="50" charset="0"/>
            </a:endParaRPr>
          </a:p>
          <a:p>
            <a:pPr marL="67865" indent="-67865" defTabSz="685783">
              <a:buFontTx/>
              <a:buChar char="-"/>
            </a:pPr>
            <a:r>
              <a:rPr lang="fr-FR" sz="200" i="1" dirty="0">
                <a:solidFill>
                  <a:srgbClr val="E7E6E6">
                    <a:lumMod val="10000"/>
                  </a:srgbClr>
                </a:solidFill>
                <a:latin typeface="Gotham Rounded Bold" pitchFamily="50" charset="0"/>
              </a:rPr>
              <a:t>Main architecture </a:t>
            </a:r>
            <a:r>
              <a:rPr lang="fr-FR" sz="200" b="1" i="1" dirty="0" err="1">
                <a:solidFill>
                  <a:srgbClr val="E7E6E6">
                    <a:lumMod val="10000"/>
                  </a:srgbClr>
                </a:solidFill>
                <a:latin typeface="Gotham Rounded Bold" pitchFamily="50" charset="0"/>
              </a:rPr>
              <a:t>Stakes</a:t>
            </a:r>
            <a:endParaRPr lang="fr-FR" sz="200" b="1" i="1" dirty="0">
              <a:solidFill>
                <a:srgbClr val="E7E6E6">
                  <a:lumMod val="10000"/>
                </a:srgbClr>
              </a:solidFill>
              <a:latin typeface="Gotham Rounded Bold" pitchFamily="50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80AFD4-704D-489E-A797-F823FA566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19" y="221885"/>
            <a:ext cx="351833" cy="2766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168FD3-D038-4F86-9043-0C4DCD204579}"/>
              </a:ext>
            </a:extLst>
          </p:cNvPr>
          <p:cNvSpPr txBox="1"/>
          <p:nvPr/>
        </p:nvSpPr>
        <p:spPr>
          <a:xfrm>
            <a:off x="173131" y="696598"/>
            <a:ext cx="1429982" cy="2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" dirty="0">
                <a:latin typeface="Gotham Rounded Bold" pitchFamily="50" charset="0"/>
              </a:rPr>
              <a:t>ARCHITECTURE FOCUS</a:t>
            </a:r>
          </a:p>
          <a:p>
            <a:pPr algn="ctr"/>
            <a:r>
              <a:rPr lang="fr-FR" sz="200" dirty="0">
                <a:latin typeface="Gotham Rounded Bold" pitchFamily="50" charset="0"/>
              </a:rPr>
              <a:t>(12-18 MONTHS)</a:t>
            </a:r>
          </a:p>
        </p:txBody>
      </p:sp>
      <p:pic>
        <p:nvPicPr>
          <p:cNvPr id="8" name="Picture 2" descr="Postit">
            <a:extLst>
              <a:ext uri="{FF2B5EF4-FFF2-40B4-BE49-F238E27FC236}">
                <a16:creationId xmlns:a16="http://schemas.microsoft.com/office/drawing/2014/main" id="{DE78CB8E-80C5-4380-AFF8-36E6FB68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4" y="567520"/>
            <a:ext cx="384073" cy="3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162518-0DC3-45E9-B485-5207B240F0AC}"/>
              </a:ext>
            </a:extLst>
          </p:cNvPr>
          <p:cNvSpPr/>
          <p:nvPr/>
        </p:nvSpPr>
        <p:spPr>
          <a:xfrm>
            <a:off x="1292958" y="1283034"/>
            <a:ext cx="6384873" cy="526397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>
              <a:defRPr/>
            </a:pPr>
            <a:endParaRPr lang="fr-FR" sz="1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148A52-4F29-4D57-BFBA-73C256B2CF9B}"/>
              </a:ext>
            </a:extLst>
          </p:cNvPr>
          <p:cNvCxnSpPr>
            <a:cxnSpLocks/>
          </p:cNvCxnSpPr>
          <p:nvPr/>
        </p:nvCxnSpPr>
        <p:spPr>
          <a:xfrm>
            <a:off x="1292958" y="2752587"/>
            <a:ext cx="4666920" cy="382985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0A5F16F-A298-4085-953A-99C1D97299E2}"/>
              </a:ext>
            </a:extLst>
          </p:cNvPr>
          <p:cNvSpPr txBox="1"/>
          <p:nvPr/>
        </p:nvSpPr>
        <p:spPr>
          <a:xfrm rot="16200000">
            <a:off x="-2374225" y="3767755"/>
            <a:ext cx="5176886" cy="369332"/>
          </a:xfrm>
          <a:prstGeom prst="rect">
            <a:avLst/>
          </a:prstGeom>
          <a:noFill/>
          <a:ln w="76200">
            <a:noFill/>
          </a:ln>
        </p:spPr>
        <p:txBody>
          <a:bodyPr wrap="square">
            <a:spAutoFit/>
          </a:bodyPr>
          <a:lstStyle/>
          <a:p>
            <a:pPr algn="ctr" defTabSz="3132244">
              <a:defRPr/>
            </a:pPr>
            <a:r>
              <a:rPr lang="fr-FR" sz="12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TEAM AUTONOMY</a:t>
            </a:r>
          </a:p>
          <a:p>
            <a:pPr algn="ctr"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(COLLECTIVE UNDERSTANDING AND DECISION CAPABILTIES)</a:t>
            </a:r>
            <a:endParaRPr lang="fr-FR" sz="900" dirty="0">
              <a:solidFill>
                <a:schemeClr val="tx2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E8A63E-2141-41C5-B3B1-739D0A422F53}"/>
              </a:ext>
            </a:extLst>
          </p:cNvPr>
          <p:cNvSpPr txBox="1"/>
          <p:nvPr/>
        </p:nvSpPr>
        <p:spPr>
          <a:xfrm>
            <a:off x="3214957" y="863203"/>
            <a:ext cx="3496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/>
            </a:lvl1pPr>
          </a:lstStyle>
          <a:p>
            <a:pPr defTabSz="3132244">
              <a:defRPr/>
            </a:pPr>
            <a:r>
              <a:rPr lang="fr-FR" sz="14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ARCHITECTURE</a:t>
            </a:r>
            <a:r>
              <a:rPr lang="fr-FR" sz="6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  </a:t>
            </a:r>
            <a:r>
              <a:rPr lang="fr-FR" sz="14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RISK</a:t>
            </a:r>
            <a:endParaRPr lang="fr-FR" sz="600" dirty="0">
              <a:solidFill>
                <a:srgbClr val="85BC25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2EE469-19A0-4D46-82CF-5F7D5B85550C}"/>
              </a:ext>
            </a:extLst>
          </p:cNvPr>
          <p:cNvCxnSpPr>
            <a:cxnSpLocks/>
          </p:cNvCxnSpPr>
          <p:nvPr/>
        </p:nvCxnSpPr>
        <p:spPr>
          <a:xfrm>
            <a:off x="3626418" y="1287846"/>
            <a:ext cx="4051411" cy="327452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2C7365A9-6F2E-4EC0-9D81-4D14248587E0}"/>
              </a:ext>
            </a:extLst>
          </p:cNvPr>
          <p:cNvSpPr/>
          <p:nvPr/>
        </p:nvSpPr>
        <p:spPr>
          <a:xfrm>
            <a:off x="1326642" y="6280912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>
                <a:solidFill>
                  <a:schemeClr val="tx2"/>
                </a:solidFill>
                <a:latin typeface="Gotham Rounded Bold" pitchFamily="50" charset="0"/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F56329-EA9F-4DE7-90B8-ADC4EF01FA2B}"/>
              </a:ext>
            </a:extLst>
          </p:cNvPr>
          <p:cNvSpPr/>
          <p:nvPr/>
        </p:nvSpPr>
        <p:spPr>
          <a:xfrm>
            <a:off x="1342110" y="1350999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 dirty="0">
                <a:solidFill>
                  <a:schemeClr val="tx2"/>
                </a:solidFill>
                <a:latin typeface="Gotham Rounded Bold" pitchFamily="50" charset="0"/>
              </a:rPr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968DEA-99BC-42C4-A0B8-F4B1C243BD51}"/>
              </a:ext>
            </a:extLst>
          </p:cNvPr>
          <p:cNvSpPr txBox="1"/>
          <p:nvPr/>
        </p:nvSpPr>
        <p:spPr>
          <a:xfrm>
            <a:off x="1699999" y="1328993"/>
            <a:ext cx="1284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FULL STACK &amp; PRODUCT </a:t>
            </a:r>
          </a:p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ARCHITECTS EMBEDDED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8B49A2-ABA7-492A-97BE-6D715A5733BB}"/>
              </a:ext>
            </a:extLst>
          </p:cNvPr>
          <p:cNvCxnSpPr>
            <a:cxnSpLocks/>
          </p:cNvCxnSpPr>
          <p:nvPr/>
        </p:nvCxnSpPr>
        <p:spPr>
          <a:xfrm flipV="1">
            <a:off x="1528666" y="1116647"/>
            <a:ext cx="6009099" cy="9632"/>
          </a:xfrm>
          <a:prstGeom prst="straightConnector1">
            <a:avLst/>
          </a:prstGeom>
          <a:ln w="19050">
            <a:solidFill>
              <a:srgbClr val="85BC2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F09052-4304-4BAC-A2F0-E4991AC6F0EC}"/>
              </a:ext>
            </a:extLst>
          </p:cNvPr>
          <p:cNvSpPr txBox="1"/>
          <p:nvPr/>
        </p:nvSpPr>
        <p:spPr>
          <a:xfrm>
            <a:off x="6538464" y="1325075"/>
            <a:ext cx="1207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MANDATORY </a:t>
            </a:r>
          </a:p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EA STEERING REVIEW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891134-6681-4CAF-9B08-584F8AAAC1B1}"/>
              </a:ext>
            </a:extLst>
          </p:cNvPr>
          <p:cNvSpPr txBox="1"/>
          <p:nvPr/>
        </p:nvSpPr>
        <p:spPr>
          <a:xfrm>
            <a:off x="5256595" y="970053"/>
            <a:ext cx="1690240" cy="2389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/>
            </a:lvl1pPr>
          </a:lstStyle>
          <a:p>
            <a:pPr defTabSz="3132244">
              <a:defRPr/>
            </a:pPr>
            <a:r>
              <a:rPr lang="fr-FR" sz="5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* 12 à 18 mois</a:t>
            </a:r>
            <a:endParaRPr lang="fr-FR" sz="100" dirty="0">
              <a:solidFill>
                <a:srgbClr val="85BC25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46EA8A-A50B-44C3-9918-A54F657F3D55}"/>
              </a:ext>
            </a:extLst>
          </p:cNvPr>
          <p:cNvSpPr txBox="1"/>
          <p:nvPr/>
        </p:nvSpPr>
        <p:spPr>
          <a:xfrm rot="16200000">
            <a:off x="-142602" y="1969283"/>
            <a:ext cx="563988" cy="1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fr-FR" sz="100" b="1" dirty="0">
                <a:solidFill>
                  <a:srgbClr val="CBCB00"/>
                </a:solidFill>
                <a:latin typeface="Calibri" panose="020F0502020204030204"/>
              </a:rPr>
              <a:t>PRODUCT UNDERSATNDING &amp; DECISION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06C182A-B079-4BA8-9109-A9CF2ACE8F94}"/>
              </a:ext>
            </a:extLst>
          </p:cNvPr>
          <p:cNvSpPr txBox="1"/>
          <p:nvPr/>
        </p:nvSpPr>
        <p:spPr>
          <a:xfrm>
            <a:off x="461305" y="6556149"/>
            <a:ext cx="5557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fr-FR" sz="300" b="1" dirty="0">
                <a:solidFill>
                  <a:srgbClr val="CBCB00"/>
                </a:solidFill>
                <a:latin typeface="Gotham Rounded Bold" pitchFamily="50" charset="0"/>
              </a:rPr>
              <a:t>FONCTIONNAL</a:t>
            </a:r>
          </a:p>
          <a:p>
            <a:pPr algn="ctr" defTabSz="685783">
              <a:defRPr/>
            </a:pPr>
            <a:r>
              <a:rPr lang="fr-FR" sz="300" b="1" dirty="0">
                <a:solidFill>
                  <a:srgbClr val="CBCB00"/>
                </a:solidFill>
                <a:latin typeface="Gotham Rounded Bold" pitchFamily="50" charset="0"/>
              </a:rPr>
              <a:t>AUTONOMY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3F1AFC8-A80D-40BF-949D-DBB668EEC66D}"/>
              </a:ext>
            </a:extLst>
          </p:cNvPr>
          <p:cNvSpPr txBox="1"/>
          <p:nvPr/>
        </p:nvSpPr>
        <p:spPr>
          <a:xfrm>
            <a:off x="902762" y="6551959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800" b="1">
                <a:solidFill>
                  <a:srgbClr val="CBCB00"/>
                </a:solidFill>
              </a:defRPr>
            </a:lvl1pPr>
          </a:lstStyle>
          <a:p>
            <a:pPr defTabSz="685783"/>
            <a:r>
              <a:rPr lang="fr-FR" sz="300" dirty="0">
                <a:solidFill>
                  <a:srgbClr val="97CCBC"/>
                </a:solidFill>
                <a:latin typeface="Gotham Rounded Bold" pitchFamily="50" charset="0"/>
              </a:rPr>
              <a:t>TECHNICAL</a:t>
            </a:r>
          </a:p>
          <a:p>
            <a:pPr defTabSz="685783"/>
            <a:r>
              <a:rPr lang="fr-FR" sz="300" dirty="0">
                <a:solidFill>
                  <a:srgbClr val="97CCBC"/>
                </a:solidFill>
                <a:latin typeface="Gotham Rounded Bold" pitchFamily="50" charset="0"/>
              </a:rPr>
              <a:t>AUTONOMY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AA68C3-F985-4A4F-AEDE-D7939F213853}"/>
              </a:ext>
            </a:extLst>
          </p:cNvPr>
          <p:cNvSpPr txBox="1"/>
          <p:nvPr/>
        </p:nvSpPr>
        <p:spPr>
          <a:xfrm rot="16200000">
            <a:off x="293184" y="1811063"/>
            <a:ext cx="530042" cy="1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fr-FR" sz="100" b="1" dirty="0">
                <a:solidFill>
                  <a:srgbClr val="23A29F"/>
                </a:solidFill>
                <a:latin typeface="Calibri" panose="020F0502020204030204"/>
              </a:rPr>
              <a:t>TECH UNDERSTANDING &amp; DECISION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1E421C-30F4-42A7-BC02-539F01429962}"/>
              </a:ext>
            </a:extLst>
          </p:cNvPr>
          <p:cNvSpPr txBox="1"/>
          <p:nvPr/>
        </p:nvSpPr>
        <p:spPr>
          <a:xfrm>
            <a:off x="1616655" y="6285544"/>
            <a:ext cx="757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TEAM AUTONMY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5B0A923-ED1C-497C-99DD-850F8D5EF2E1}"/>
              </a:ext>
            </a:extLst>
          </p:cNvPr>
          <p:cNvSpPr/>
          <p:nvPr/>
        </p:nvSpPr>
        <p:spPr>
          <a:xfrm>
            <a:off x="6290126" y="1335932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 dirty="0">
                <a:solidFill>
                  <a:schemeClr val="tx2"/>
                </a:solidFill>
                <a:latin typeface="Gotham Rounded Bold" pitchFamily="50" charset="0"/>
              </a:rPr>
              <a:t>3</a:t>
            </a:r>
          </a:p>
        </p:txBody>
      </p:sp>
      <p:pic>
        <p:nvPicPr>
          <p:cNvPr id="26" name="Graphique 25" descr="Tornade">
            <a:extLst>
              <a:ext uri="{FF2B5EF4-FFF2-40B4-BE49-F238E27FC236}">
                <a16:creationId xmlns:a16="http://schemas.microsoft.com/office/drawing/2014/main" id="{22AC6E18-1EEA-4231-87CE-C7D1BF99D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039" y="878783"/>
            <a:ext cx="421705" cy="402261"/>
          </a:xfrm>
          <a:prstGeom prst="rect">
            <a:avLst/>
          </a:prstGeom>
        </p:spPr>
      </p:pic>
      <p:pic>
        <p:nvPicPr>
          <p:cNvPr id="27" name="Graphique 26" descr="Scène de crépuscule">
            <a:extLst>
              <a:ext uri="{FF2B5EF4-FFF2-40B4-BE49-F238E27FC236}">
                <a16:creationId xmlns:a16="http://schemas.microsoft.com/office/drawing/2014/main" id="{5BDD40CC-EB53-4CA3-B7A7-00BCA20AA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599" y="886037"/>
            <a:ext cx="421231" cy="401809"/>
          </a:xfrm>
          <a:prstGeom prst="rect">
            <a:avLst/>
          </a:prstGeom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2D91776-6291-462F-9A02-56D5792986DA}"/>
              </a:ext>
            </a:extLst>
          </p:cNvPr>
          <p:cNvCxnSpPr/>
          <p:nvPr/>
        </p:nvCxnSpPr>
        <p:spPr>
          <a:xfrm flipH="1">
            <a:off x="704299" y="1377460"/>
            <a:ext cx="9075" cy="5110716"/>
          </a:xfrm>
          <a:prstGeom prst="line">
            <a:avLst/>
          </a:prstGeom>
          <a:solidFill>
            <a:schemeClr val="bg1"/>
          </a:solidFill>
          <a:ln w="19050">
            <a:solidFill>
              <a:srgbClr val="CBCB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526B21-435D-4952-B3E6-34C01436712F}"/>
              </a:ext>
            </a:extLst>
          </p:cNvPr>
          <p:cNvCxnSpPr/>
          <p:nvPr/>
        </p:nvCxnSpPr>
        <p:spPr>
          <a:xfrm flipH="1">
            <a:off x="1079997" y="1350295"/>
            <a:ext cx="9075" cy="5110716"/>
          </a:xfrm>
          <a:prstGeom prst="line">
            <a:avLst/>
          </a:prstGeom>
          <a:solidFill>
            <a:schemeClr val="bg1"/>
          </a:solidFill>
          <a:ln w="19050">
            <a:solidFill>
              <a:srgbClr val="97CCB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27F29AA-2415-40E2-9BEC-7773F688AA04}"/>
              </a:ext>
            </a:extLst>
          </p:cNvPr>
          <p:cNvCxnSpPr>
            <a:cxnSpLocks/>
          </p:cNvCxnSpPr>
          <p:nvPr/>
        </p:nvCxnSpPr>
        <p:spPr>
          <a:xfrm>
            <a:off x="404730" y="1385135"/>
            <a:ext cx="9128" cy="513458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phique 31" descr="Contour de visage lunettes de soleil">
            <a:extLst>
              <a:ext uri="{FF2B5EF4-FFF2-40B4-BE49-F238E27FC236}">
                <a16:creationId xmlns:a16="http://schemas.microsoft.com/office/drawing/2014/main" id="{D536262D-C9DA-42F1-9DA9-FC19CAB1E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936" y="6520951"/>
            <a:ext cx="326968" cy="285457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A6415B99-BD91-42D0-A6FC-3F43173B5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27198" y="6687841"/>
            <a:ext cx="364802" cy="17061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048519F-5CEB-4DEC-9110-B37AEEA9F790}"/>
              </a:ext>
            </a:extLst>
          </p:cNvPr>
          <p:cNvSpPr/>
          <p:nvPr/>
        </p:nvSpPr>
        <p:spPr>
          <a:xfrm>
            <a:off x="1664469" y="286953"/>
            <a:ext cx="5913199" cy="53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DBA8AC-71B7-48F8-83E0-064E6F0E5B76}"/>
              </a:ext>
            </a:extLst>
          </p:cNvPr>
          <p:cNvSpPr/>
          <p:nvPr/>
        </p:nvSpPr>
        <p:spPr>
          <a:xfrm>
            <a:off x="2957232" y="26765"/>
            <a:ext cx="5948698" cy="1277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Gotham Rounded Bold" pitchFamily="50" charset="0"/>
              </a:rPr>
              <a:t>CONTINUOUS ARCHITECTURE – AUTONOMY ASSESMENT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4B59C1-53DC-4B5F-A6A7-8AD7E47A84AB}"/>
              </a:ext>
            </a:extLst>
          </p:cNvPr>
          <p:cNvSpPr txBox="1"/>
          <p:nvPr/>
        </p:nvSpPr>
        <p:spPr>
          <a:xfrm>
            <a:off x="1793441" y="226032"/>
            <a:ext cx="2238750" cy="260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600" dirty="0">
                <a:solidFill>
                  <a:srgbClr val="7F7F7F"/>
                </a:solidFill>
                <a:effectLst/>
                <a:latin typeface="Gotham Rounded Medium" panose="02000000000000000000" pitchFamily="50" charset="0"/>
                <a:ea typeface="Calibri" panose="020F0502020204030204" pitchFamily="34" charset="0"/>
              </a:rPr>
              <a:t>TEAMS READINESS FOR AUTONOMY </a:t>
            </a:r>
            <a:endParaRPr lang="fr-FR" sz="700" dirty="0">
              <a:solidFill>
                <a:srgbClr val="7F7F7F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68E4D7E-0DBC-442E-B4A7-1D28D87187F6}"/>
              </a:ext>
            </a:extLst>
          </p:cNvPr>
          <p:cNvSpPr txBox="1"/>
          <p:nvPr/>
        </p:nvSpPr>
        <p:spPr>
          <a:xfrm>
            <a:off x="2396697" y="4627089"/>
            <a:ext cx="4814557" cy="15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FR" sz="1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E8471A3-4844-4729-9BA5-C3E3BC20DEC5}"/>
              </a:ext>
            </a:extLst>
          </p:cNvPr>
          <p:cNvSpPr/>
          <p:nvPr/>
        </p:nvSpPr>
        <p:spPr>
          <a:xfrm>
            <a:off x="2789647" y="3586774"/>
            <a:ext cx="1939136" cy="102666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bg1"/>
                </a:solidFill>
              </a:rPr>
              <a:t>HR APPS FBN</a:t>
            </a:r>
          </a:p>
          <a:p>
            <a:pPr marL="87313" indent="-87313">
              <a:buFontTx/>
              <a:buChar char="-"/>
            </a:pPr>
            <a:r>
              <a:rPr lang="fr-FR" sz="600" dirty="0">
                <a:solidFill>
                  <a:schemeClr val="bg1"/>
                </a:solidFill>
              </a:rPr>
              <a:t>Nombreuses applications « </a:t>
            </a:r>
            <a:r>
              <a:rPr lang="fr-FR" sz="600" dirty="0" err="1">
                <a:solidFill>
                  <a:schemeClr val="bg1"/>
                </a:solidFill>
              </a:rPr>
              <a:t>make</a:t>
            </a:r>
            <a:r>
              <a:rPr lang="fr-FR" sz="600" dirty="0">
                <a:solidFill>
                  <a:schemeClr val="bg1"/>
                </a:solidFill>
              </a:rPr>
              <a:t> » + GTA /SRK progiciel</a:t>
            </a:r>
          </a:p>
          <a:p>
            <a:pPr indent="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Périmètre restreint (FR)</a:t>
            </a:r>
          </a:p>
          <a:p>
            <a:pPr indent="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Risques sécurité et </a:t>
            </a:r>
            <a:r>
              <a:rPr lang="fr-FR" sz="600" dirty="0" err="1">
                <a:solidFill>
                  <a:schemeClr val="bg1"/>
                </a:solidFill>
              </a:rPr>
              <a:t>obso</a:t>
            </a:r>
            <a:r>
              <a:rPr lang="fr-FR" sz="600" dirty="0">
                <a:solidFill>
                  <a:schemeClr val="bg1"/>
                </a:solidFill>
              </a:rPr>
              <a:t> technos</a:t>
            </a:r>
          </a:p>
          <a:p>
            <a:pPr indent="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Aide « </a:t>
            </a:r>
            <a:r>
              <a:rPr lang="fr-FR" sz="600" dirty="0" err="1">
                <a:solidFill>
                  <a:schemeClr val="bg1"/>
                </a:solidFill>
              </a:rPr>
              <a:t>trade</a:t>
            </a:r>
            <a:r>
              <a:rPr lang="fr-FR" sz="600" dirty="0">
                <a:solidFill>
                  <a:schemeClr val="bg1"/>
                </a:solidFill>
              </a:rPr>
              <a:t> off » Valeur/pérennité</a:t>
            </a:r>
          </a:p>
          <a:p>
            <a:pPr indent="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Risque « Zone de confort » techno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A31F694-6B00-4D90-A5A7-F77841A02611}"/>
              </a:ext>
            </a:extLst>
          </p:cNvPr>
          <p:cNvSpPr/>
          <p:nvPr/>
        </p:nvSpPr>
        <p:spPr>
          <a:xfrm>
            <a:off x="1663229" y="3884482"/>
            <a:ext cx="1166944" cy="535917"/>
          </a:xfrm>
          <a:prstGeom prst="roundRect">
            <a:avLst>
              <a:gd name="adj" fmla="val 9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Hosting</a:t>
            </a: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 SRK (</a:t>
            </a: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obso</a:t>
            </a: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 / </a:t>
            </a: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custo</a:t>
            </a: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Décommissionnement Mainframe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571500" indent="-571500" algn="ctr">
              <a:buFontTx/>
              <a:buChar char="-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90E8B7-3B8A-4D1D-B5BA-D9A9A2363842}"/>
              </a:ext>
            </a:extLst>
          </p:cNvPr>
          <p:cNvSpPr/>
          <p:nvPr/>
        </p:nvSpPr>
        <p:spPr>
          <a:xfrm>
            <a:off x="904574" y="2927100"/>
            <a:ext cx="276585" cy="236771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TECH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DECISION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A5849B4-8969-48BF-BB38-E8A09C2A06D1}"/>
              </a:ext>
            </a:extLst>
          </p:cNvPr>
          <p:cNvSpPr/>
          <p:nvPr/>
        </p:nvSpPr>
        <p:spPr>
          <a:xfrm>
            <a:off x="538865" y="4133738"/>
            <a:ext cx="276585" cy="236771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DECISONNT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6896066-94CC-41F4-9DDD-55851DFF0071}"/>
              </a:ext>
            </a:extLst>
          </p:cNvPr>
          <p:cNvSpPr/>
          <p:nvPr/>
        </p:nvSpPr>
        <p:spPr>
          <a:xfrm>
            <a:off x="2789647" y="5113062"/>
            <a:ext cx="1793219" cy="90808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bg1"/>
                </a:solidFill>
              </a:rPr>
              <a:t>DIGITAL EMPLOYEE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Factory 365° (plateforme support pour autres équipes)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Portfolio applicatif « </a:t>
            </a:r>
            <a:r>
              <a:rPr lang="fr-FR" sz="600" dirty="0" err="1">
                <a:solidFill>
                  <a:schemeClr val="bg1"/>
                </a:solidFill>
              </a:rPr>
              <a:t>make</a:t>
            </a:r>
            <a:r>
              <a:rPr lang="fr-FR" sz="600" dirty="0">
                <a:solidFill>
                  <a:schemeClr val="bg1"/>
                </a:solidFill>
              </a:rPr>
              <a:t>/</a:t>
            </a:r>
            <a:r>
              <a:rPr lang="fr-FR" sz="600" dirty="0" err="1">
                <a:solidFill>
                  <a:schemeClr val="bg1"/>
                </a:solidFill>
              </a:rPr>
              <a:t>buy</a:t>
            </a:r>
            <a:r>
              <a:rPr lang="fr-FR" sz="600" dirty="0">
                <a:solidFill>
                  <a:schemeClr val="bg1"/>
                </a:solidFill>
              </a:rPr>
              <a:t> »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Risque sécurité  (sur </a:t>
            </a:r>
            <a:r>
              <a:rPr lang="fr-FR" sz="600" dirty="0" err="1">
                <a:solidFill>
                  <a:schemeClr val="bg1"/>
                </a:solidFill>
              </a:rPr>
              <a:t>legacy</a:t>
            </a:r>
            <a:r>
              <a:rPr lang="fr-FR" sz="600" dirty="0">
                <a:solidFill>
                  <a:schemeClr val="bg1"/>
                </a:solidFill>
              </a:rPr>
              <a:t>)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A9B55D3-443C-41FC-9651-5387D0C9DBC4}"/>
              </a:ext>
            </a:extLst>
          </p:cNvPr>
          <p:cNvSpPr/>
          <p:nvPr/>
        </p:nvSpPr>
        <p:spPr>
          <a:xfrm>
            <a:off x="4872477" y="3595371"/>
            <a:ext cx="1582508" cy="100443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bg1"/>
                </a:solidFill>
              </a:rPr>
              <a:t>PSI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Flux d’intégration </a:t>
            </a:r>
            <a:r>
              <a:rPr lang="fr-FR" sz="600" dirty="0" err="1">
                <a:solidFill>
                  <a:schemeClr val="bg1"/>
                </a:solidFill>
              </a:rPr>
              <a:t>Intouch</a:t>
            </a:r>
            <a:endParaRPr lang="fr-FR" sz="600" dirty="0">
              <a:solidFill>
                <a:schemeClr val="bg1"/>
              </a:solidFill>
            </a:endParaRP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Intégration de société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Exposition API</a:t>
            </a:r>
          </a:p>
          <a:p>
            <a:pPr marL="571500" indent="-571500" algn="ctr">
              <a:buFontTx/>
              <a:buChar char="-"/>
            </a:pP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396A6D9-24AA-4B48-AB76-A2B1C9255A00}"/>
              </a:ext>
            </a:extLst>
          </p:cNvPr>
          <p:cNvSpPr/>
          <p:nvPr/>
        </p:nvSpPr>
        <p:spPr>
          <a:xfrm>
            <a:off x="1938011" y="1764715"/>
            <a:ext cx="1724027" cy="908083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bg1"/>
                </a:solidFill>
              </a:rPr>
              <a:t>SQUAD 2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On </a:t>
            </a:r>
            <a:r>
              <a:rPr lang="fr-FR" sz="600" dirty="0" err="1">
                <a:solidFill>
                  <a:schemeClr val="bg1"/>
                </a:solidFill>
              </a:rPr>
              <a:t>boarding</a:t>
            </a:r>
            <a:r>
              <a:rPr lang="fr-FR" sz="600" dirty="0">
                <a:solidFill>
                  <a:schemeClr val="bg1"/>
                </a:solidFill>
              </a:rPr>
              <a:t> /carrer /.. </a:t>
            </a:r>
            <a:r>
              <a:rPr lang="fr-FR" sz="600" dirty="0" err="1">
                <a:solidFill>
                  <a:schemeClr val="bg1"/>
                </a:solidFill>
              </a:rPr>
              <a:t>Intouch</a:t>
            </a:r>
            <a:endParaRPr lang="fr-FR" sz="600" dirty="0">
              <a:solidFill>
                <a:schemeClr val="bg1"/>
              </a:solidFill>
            </a:endParaRP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Très business 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endParaRPr lang="fr-FR" sz="600" dirty="0">
              <a:solidFill>
                <a:schemeClr val="bg1"/>
              </a:solidFill>
            </a:endParaRPr>
          </a:p>
          <a:p>
            <a:pPr marL="571500" indent="-571500" algn="ctr">
              <a:buFontTx/>
              <a:buChar char="-"/>
            </a:pP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4F0F9C38-78CD-47FF-A930-D2D62B03954D}"/>
              </a:ext>
            </a:extLst>
          </p:cNvPr>
          <p:cNvSpPr/>
          <p:nvPr/>
        </p:nvSpPr>
        <p:spPr>
          <a:xfrm>
            <a:off x="1683531" y="2322050"/>
            <a:ext cx="1619462" cy="908083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bg1"/>
                </a:solidFill>
              </a:rPr>
              <a:t>RECOLTASP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 err="1">
                <a:solidFill>
                  <a:schemeClr val="bg1"/>
                </a:solidFill>
              </a:rPr>
              <a:t>Core</a:t>
            </a:r>
            <a:r>
              <a:rPr lang="fr-FR" sz="600" dirty="0">
                <a:solidFill>
                  <a:schemeClr val="bg1"/>
                </a:solidFill>
              </a:rPr>
              <a:t> </a:t>
            </a:r>
            <a:r>
              <a:rPr lang="fr-FR" sz="600" dirty="0" err="1">
                <a:solidFill>
                  <a:schemeClr val="bg1"/>
                </a:solidFill>
              </a:rPr>
              <a:t>Intouch</a:t>
            </a:r>
            <a:r>
              <a:rPr lang="fr-FR" sz="600" dirty="0">
                <a:solidFill>
                  <a:schemeClr val="bg1"/>
                </a:solidFill>
              </a:rPr>
              <a:t> </a:t>
            </a:r>
            <a:r>
              <a:rPr lang="fr-FR" sz="600" dirty="0" err="1">
                <a:solidFill>
                  <a:schemeClr val="bg1"/>
                </a:solidFill>
              </a:rPr>
              <a:t>processes</a:t>
            </a:r>
            <a:endParaRPr lang="fr-FR" sz="600" dirty="0">
              <a:solidFill>
                <a:schemeClr val="bg1"/>
              </a:solidFill>
            </a:endParaRP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Paramétrage des Business </a:t>
            </a:r>
            <a:r>
              <a:rPr lang="fr-FR" sz="600" dirty="0" err="1">
                <a:solidFill>
                  <a:schemeClr val="bg1"/>
                </a:solidFill>
              </a:rPr>
              <a:t>Processes</a:t>
            </a:r>
            <a:r>
              <a:rPr lang="fr-FR" sz="600" dirty="0">
                <a:solidFill>
                  <a:schemeClr val="bg1"/>
                </a:solidFill>
              </a:rPr>
              <a:t> (</a:t>
            </a:r>
            <a:r>
              <a:rPr lang="fr-FR" sz="600" dirty="0" err="1">
                <a:solidFill>
                  <a:schemeClr val="bg1"/>
                </a:solidFill>
              </a:rPr>
              <a:t>low</a:t>
            </a:r>
            <a:r>
              <a:rPr lang="fr-FR" sz="600" dirty="0">
                <a:solidFill>
                  <a:schemeClr val="bg1"/>
                </a:solidFill>
              </a:rPr>
              <a:t> code)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Très business</a:t>
            </a:r>
          </a:p>
          <a:p>
            <a:pPr marL="87313" indent="-87313">
              <a:buFontTx/>
              <a:buChar char="-"/>
              <a:tabLst>
                <a:tab pos="87313" algn="l"/>
              </a:tabLst>
            </a:pPr>
            <a:r>
              <a:rPr lang="fr-FR" sz="600" dirty="0">
                <a:solidFill>
                  <a:schemeClr val="bg1"/>
                </a:solidFill>
              </a:rPr>
              <a:t>Fédération identité</a:t>
            </a:r>
          </a:p>
          <a:p>
            <a:pPr marL="571500" indent="-571500" algn="ctr">
              <a:buFontTx/>
              <a:buChar char="-"/>
            </a:pP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08348D5-AD52-4409-B827-E7A9F953B491}"/>
              </a:ext>
            </a:extLst>
          </p:cNvPr>
          <p:cNvSpPr/>
          <p:nvPr/>
        </p:nvSpPr>
        <p:spPr>
          <a:xfrm>
            <a:off x="988437" y="5502676"/>
            <a:ext cx="276585" cy="236771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TECH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DECISION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4C57AA7-2BE6-42FD-B999-657A77CEF83A}"/>
              </a:ext>
            </a:extLst>
          </p:cNvPr>
          <p:cNvSpPr/>
          <p:nvPr/>
        </p:nvSpPr>
        <p:spPr>
          <a:xfrm>
            <a:off x="508689" y="5496919"/>
            <a:ext cx="276585" cy="236771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DECISONNT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AD21B44-EA27-4D2C-9641-174CD54BA59B}"/>
              </a:ext>
            </a:extLst>
          </p:cNvPr>
          <p:cNvSpPr/>
          <p:nvPr/>
        </p:nvSpPr>
        <p:spPr>
          <a:xfrm>
            <a:off x="4511392" y="5284532"/>
            <a:ext cx="1992876" cy="631293"/>
          </a:xfrm>
          <a:prstGeom prst="roundRect">
            <a:avLst>
              <a:gd name="adj" fmla="val 9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Finaliser la </a:t>
            </a: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runway</a:t>
            </a: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 d’architecture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Faire vivre les documents d’archi (forte </a:t>
            </a: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inno</a:t>
            </a: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endParaRPr lang="fr-FR" sz="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2FE73BC-5380-4A9F-A6CC-117273EA0324}"/>
              </a:ext>
            </a:extLst>
          </p:cNvPr>
          <p:cNvSpPr/>
          <p:nvPr/>
        </p:nvSpPr>
        <p:spPr>
          <a:xfrm>
            <a:off x="924625" y="2329353"/>
            <a:ext cx="276585" cy="236771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TECH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DECISION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147EB5B-F860-422A-AE26-A99EBDACF53D}"/>
              </a:ext>
            </a:extLst>
          </p:cNvPr>
          <p:cNvSpPr/>
          <p:nvPr/>
        </p:nvSpPr>
        <p:spPr>
          <a:xfrm>
            <a:off x="510491" y="5990153"/>
            <a:ext cx="276585" cy="236771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DECISONNT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01A71111-4676-4492-B914-5C4A2F531941}"/>
              </a:ext>
            </a:extLst>
          </p:cNvPr>
          <p:cNvSpPr/>
          <p:nvPr/>
        </p:nvSpPr>
        <p:spPr>
          <a:xfrm>
            <a:off x="3102179" y="2725295"/>
            <a:ext cx="1367102" cy="535917"/>
          </a:xfrm>
          <a:prstGeom prst="roundRect">
            <a:avLst>
              <a:gd name="adj" fmla="val 9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Customisation à gérer/maitriser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571500" indent="-571500" algn="ctr">
              <a:buFontTx/>
              <a:buChar char="-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B1768BE-5DAA-490B-836D-FFB3C0FB1C4E}"/>
              </a:ext>
            </a:extLst>
          </p:cNvPr>
          <p:cNvSpPr/>
          <p:nvPr/>
        </p:nvSpPr>
        <p:spPr>
          <a:xfrm>
            <a:off x="948473" y="3100680"/>
            <a:ext cx="276585" cy="236771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TECH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DECISION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3E1C449-693D-41AA-9FD4-9AAB1A248C16}"/>
              </a:ext>
            </a:extLst>
          </p:cNvPr>
          <p:cNvSpPr/>
          <p:nvPr/>
        </p:nvSpPr>
        <p:spPr>
          <a:xfrm>
            <a:off x="568486" y="4287321"/>
            <a:ext cx="276585" cy="236771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dirty="0">
                <a:solidFill>
                  <a:schemeClr val="bg1"/>
                </a:solidFill>
                <a:latin typeface="Michelin SemiBold"/>
              </a:rPr>
              <a:t>DECISON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C44FDC2-5849-4A78-899F-2707A5E2BE3B}"/>
              </a:ext>
            </a:extLst>
          </p:cNvPr>
          <p:cNvSpPr/>
          <p:nvPr/>
        </p:nvSpPr>
        <p:spPr>
          <a:xfrm>
            <a:off x="6317931" y="3834592"/>
            <a:ext cx="1166944" cy="535917"/>
          </a:xfrm>
          <a:prstGeom prst="roundRect">
            <a:avLst>
              <a:gd name="adj" fmla="val 9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Exposition API (HCMFLIX)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OODRIVE </a:t>
            </a:r>
            <a:r>
              <a:rPr lang="fr-FR" sz="600" dirty="0" err="1">
                <a:solidFill>
                  <a:schemeClr val="tx1"/>
                </a:solidFill>
                <a:latin typeface="Abadi" panose="020B0604020104020204" pitchFamily="34" charset="0"/>
              </a:rPr>
              <a:t>decom</a:t>
            </a:r>
            <a:r>
              <a:rPr lang="fr-FR" sz="100" dirty="0" err="1">
                <a:solidFill>
                  <a:schemeClr val="tx1"/>
                </a:solidFill>
                <a:latin typeface="Abadi" panose="020B0604020104020204" pitchFamily="34" charset="0"/>
              </a:rPr>
              <a:t>V</a:t>
            </a: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571500" indent="-571500" algn="ctr">
              <a:buFontTx/>
              <a:buChar char="-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1B8EC29-98E1-46AC-B663-DC87F932BF80}"/>
              </a:ext>
            </a:extLst>
          </p:cNvPr>
          <p:cNvSpPr/>
          <p:nvPr/>
        </p:nvSpPr>
        <p:spPr>
          <a:xfrm>
            <a:off x="3534671" y="1974109"/>
            <a:ext cx="1367102" cy="535917"/>
          </a:xfrm>
          <a:prstGeom prst="roundRect">
            <a:avLst>
              <a:gd name="adj" fmla="val 9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600" dirty="0">
                <a:solidFill>
                  <a:schemeClr val="tx1"/>
                </a:solidFill>
                <a:latin typeface="Abadi" panose="020B0604020104020204" pitchFamily="34" charset="0"/>
              </a:rPr>
              <a:t>Customisation à gérer/maitriser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571500" indent="-571500" algn="ctr">
              <a:buFontTx/>
              <a:buChar char="-"/>
            </a:pPr>
            <a:endParaRPr lang="fr-FR" sz="1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971A83D-36A0-468B-956F-68250F57820F}"/>
              </a:ext>
            </a:extLst>
          </p:cNvPr>
          <p:cNvSpPr/>
          <p:nvPr/>
        </p:nvSpPr>
        <p:spPr>
          <a:xfrm>
            <a:off x="4616702" y="6604566"/>
            <a:ext cx="443871" cy="178794"/>
          </a:xfrm>
          <a:prstGeom prst="roundRect">
            <a:avLst/>
          </a:prstGeom>
          <a:solidFill>
            <a:srgbClr val="E0071A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/>
              <a:t>SQUAD 3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AF0A763-A732-461C-9AD8-275BFA2A7D55}"/>
              </a:ext>
            </a:extLst>
          </p:cNvPr>
          <p:cNvSpPr/>
          <p:nvPr/>
        </p:nvSpPr>
        <p:spPr>
          <a:xfrm>
            <a:off x="5121440" y="6613631"/>
            <a:ext cx="443871" cy="178794"/>
          </a:xfrm>
          <a:prstGeom prst="roundRect">
            <a:avLst/>
          </a:prstGeom>
          <a:solidFill>
            <a:srgbClr val="55268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bg1"/>
                </a:solidFill>
              </a:rPr>
              <a:t>SQUAD 6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EF29DA9-806A-427B-9A5E-016E6BB09100}"/>
              </a:ext>
            </a:extLst>
          </p:cNvPr>
          <p:cNvSpPr/>
          <p:nvPr/>
        </p:nvSpPr>
        <p:spPr>
          <a:xfrm>
            <a:off x="3570220" y="6612152"/>
            <a:ext cx="443871" cy="178794"/>
          </a:xfrm>
          <a:prstGeom prst="roundRect">
            <a:avLst/>
          </a:prstGeom>
          <a:solidFill>
            <a:srgbClr val="F17F0E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bg1"/>
                </a:solidFill>
              </a:rPr>
              <a:t>SQUAD 5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E335196-68D3-417C-876F-1624A4753FDF}"/>
              </a:ext>
            </a:extLst>
          </p:cNvPr>
          <p:cNvSpPr/>
          <p:nvPr/>
        </p:nvSpPr>
        <p:spPr>
          <a:xfrm>
            <a:off x="2513361" y="6628349"/>
            <a:ext cx="443871" cy="178794"/>
          </a:xfrm>
          <a:prstGeom prst="roundRect">
            <a:avLst/>
          </a:prstGeom>
          <a:solidFill>
            <a:srgbClr val="FAE73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tx1"/>
                </a:solidFill>
              </a:rPr>
              <a:t>SQUAD 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10F9975D-C195-46EA-A276-529519279420}"/>
              </a:ext>
            </a:extLst>
          </p:cNvPr>
          <p:cNvSpPr/>
          <p:nvPr/>
        </p:nvSpPr>
        <p:spPr>
          <a:xfrm>
            <a:off x="5638374" y="6612152"/>
            <a:ext cx="443871" cy="178794"/>
          </a:xfrm>
          <a:prstGeom prst="roundRect">
            <a:avLst/>
          </a:prstGeom>
          <a:solidFill>
            <a:srgbClr val="E00579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bg1"/>
                </a:solidFill>
              </a:rPr>
              <a:t>SQUAD 7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4E0D6132-1DDC-4A7F-BDC6-23FA2F72CF2F}"/>
              </a:ext>
            </a:extLst>
          </p:cNvPr>
          <p:cNvSpPr/>
          <p:nvPr/>
        </p:nvSpPr>
        <p:spPr>
          <a:xfrm>
            <a:off x="3037472" y="6624383"/>
            <a:ext cx="443871" cy="178794"/>
          </a:xfrm>
          <a:prstGeom prst="roundRect">
            <a:avLst/>
          </a:prstGeom>
          <a:solidFill>
            <a:srgbClr val="00913A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bg1"/>
                </a:solidFill>
              </a:rPr>
              <a:t>SQUAD 2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21A8FB16-78C9-4948-AFBB-25347964291E}"/>
              </a:ext>
            </a:extLst>
          </p:cNvPr>
          <p:cNvSpPr/>
          <p:nvPr/>
        </p:nvSpPr>
        <p:spPr>
          <a:xfrm>
            <a:off x="4105222" y="6612152"/>
            <a:ext cx="443871" cy="178794"/>
          </a:xfrm>
          <a:prstGeom prst="roundRect">
            <a:avLst/>
          </a:prstGeom>
          <a:solidFill>
            <a:srgbClr val="1B9BD8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b="1">
                <a:solidFill>
                  <a:schemeClr val="bg1"/>
                </a:solidFill>
              </a:rPr>
              <a:t>SQUAD 4</a:t>
            </a:r>
          </a:p>
        </p:txBody>
      </p:sp>
      <p:pic>
        <p:nvPicPr>
          <p:cNvPr id="74" name="Graphique 73" descr="Questions">
            <a:extLst>
              <a:ext uri="{FF2B5EF4-FFF2-40B4-BE49-F238E27FC236}">
                <a16:creationId xmlns:a16="http://schemas.microsoft.com/office/drawing/2014/main" id="{8F1E1746-03FE-4963-98C3-8ED102BE4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006" y="1027031"/>
            <a:ext cx="365786" cy="365786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1B2D93E0-C586-4456-91D1-416A9739729D}"/>
              </a:ext>
            </a:extLst>
          </p:cNvPr>
          <p:cNvGrpSpPr/>
          <p:nvPr/>
        </p:nvGrpSpPr>
        <p:grpSpPr>
          <a:xfrm>
            <a:off x="8253499" y="175325"/>
            <a:ext cx="4027543" cy="3934214"/>
            <a:chOff x="8700739" y="-49732"/>
            <a:chExt cx="3270452" cy="3275004"/>
          </a:xfrm>
        </p:grpSpPr>
        <p:pic>
          <p:nvPicPr>
            <p:cNvPr id="194" name="Image 193">
              <a:extLst>
                <a:ext uri="{FF2B5EF4-FFF2-40B4-BE49-F238E27FC236}">
                  <a16:creationId xmlns:a16="http://schemas.microsoft.com/office/drawing/2014/main" id="{88492ED1-E87D-4BC3-B10D-A6B12731B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00739" y="-49732"/>
              <a:ext cx="3270452" cy="3275004"/>
            </a:xfrm>
            <a:prstGeom prst="rect">
              <a:avLst/>
            </a:prstGeom>
          </p:spPr>
        </p:pic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40C9B15B-7159-4E89-96A3-E6B04A420591}"/>
                </a:ext>
              </a:extLst>
            </p:cNvPr>
            <p:cNvGrpSpPr/>
            <p:nvPr/>
          </p:nvGrpSpPr>
          <p:grpSpPr>
            <a:xfrm>
              <a:off x="9543627" y="572703"/>
              <a:ext cx="1963375" cy="1901983"/>
              <a:chOff x="2757817" y="1324944"/>
              <a:chExt cx="3165974" cy="3036294"/>
            </a:xfrm>
          </p:grpSpPr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069A9A5C-A2F0-4716-8233-E7D63128B8A2}"/>
                  </a:ext>
                </a:extLst>
              </p:cNvPr>
              <p:cNvSpPr/>
              <p:nvPr/>
            </p:nvSpPr>
            <p:spPr>
              <a:xfrm>
                <a:off x="4357274" y="2077533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D614DA09-627D-4CEB-9DA9-56C9FE5F3F64}"/>
                  </a:ext>
                </a:extLst>
              </p:cNvPr>
              <p:cNvSpPr/>
              <p:nvPr/>
            </p:nvSpPr>
            <p:spPr>
              <a:xfrm>
                <a:off x="4578068" y="1562058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7DD9A9AD-423C-43A4-87E2-A63202D7A3CF}"/>
                  </a:ext>
                </a:extLst>
              </p:cNvPr>
              <p:cNvSpPr/>
              <p:nvPr/>
            </p:nvSpPr>
            <p:spPr>
              <a:xfrm>
                <a:off x="4734278" y="1324944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8D99BD63-294D-42E5-A47C-04521F781EF2}"/>
                  </a:ext>
                </a:extLst>
              </p:cNvPr>
              <p:cNvSpPr/>
              <p:nvPr/>
            </p:nvSpPr>
            <p:spPr>
              <a:xfrm>
                <a:off x="4852496" y="2505359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2C40AA20-8187-4524-8203-516A2240A940}"/>
                  </a:ext>
                </a:extLst>
              </p:cNvPr>
              <p:cNvSpPr/>
              <p:nvPr/>
            </p:nvSpPr>
            <p:spPr>
              <a:xfrm>
                <a:off x="5282760" y="2118632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F2301CB2-9601-4350-8C2E-FF3F6056D314}"/>
                  </a:ext>
                </a:extLst>
              </p:cNvPr>
              <p:cNvSpPr/>
              <p:nvPr/>
            </p:nvSpPr>
            <p:spPr>
              <a:xfrm>
                <a:off x="4794150" y="2730233"/>
                <a:ext cx="276937" cy="194250"/>
              </a:xfrm>
              <a:prstGeom prst="round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500" dirty="0"/>
                  <a:t>DE</a:t>
                </a:r>
              </a:p>
            </p:txBody>
          </p:sp>
          <p:sp>
            <p:nvSpPr>
              <p:cNvPr id="176" name="Rectangle : coins arrondis 175">
                <a:extLst>
                  <a:ext uri="{FF2B5EF4-FFF2-40B4-BE49-F238E27FC236}">
                    <a16:creationId xmlns:a16="http://schemas.microsoft.com/office/drawing/2014/main" id="{2FF5562E-9E20-413A-B297-16FA567EA950}"/>
                  </a:ext>
                </a:extLst>
              </p:cNvPr>
              <p:cNvSpPr/>
              <p:nvPr/>
            </p:nvSpPr>
            <p:spPr>
              <a:xfrm>
                <a:off x="5368002" y="2197576"/>
                <a:ext cx="555789" cy="199607"/>
              </a:xfrm>
              <a:prstGeom prst="round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300" dirty="0"/>
                  <a:t>WORKDAY,…</a:t>
                </a:r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40D12538-27EC-4A60-9BAB-BD8AA4DA5375}"/>
                  </a:ext>
                </a:extLst>
              </p:cNvPr>
              <p:cNvSpPr/>
              <p:nvPr/>
            </p:nvSpPr>
            <p:spPr>
              <a:xfrm>
                <a:off x="4592445" y="2505359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256B4F53-AD36-4742-AE8A-85FC11C7DD09}"/>
                  </a:ext>
                </a:extLst>
              </p:cNvPr>
              <p:cNvSpPr/>
              <p:nvPr/>
            </p:nvSpPr>
            <p:spPr>
              <a:xfrm>
                <a:off x="5105381" y="2010630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179" name="Rectangle : coins arrondis 178">
                <a:extLst>
                  <a:ext uri="{FF2B5EF4-FFF2-40B4-BE49-F238E27FC236}">
                    <a16:creationId xmlns:a16="http://schemas.microsoft.com/office/drawing/2014/main" id="{FE6ACE77-6032-49DB-B49E-8529B6BF6E4D}"/>
                  </a:ext>
                </a:extLst>
              </p:cNvPr>
              <p:cNvSpPr/>
              <p:nvPr/>
            </p:nvSpPr>
            <p:spPr>
              <a:xfrm>
                <a:off x="4813079" y="1786446"/>
                <a:ext cx="633028" cy="19960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300" dirty="0">
                    <a:solidFill>
                      <a:schemeClr val="tx1"/>
                    </a:solidFill>
                  </a:rPr>
                  <a:t>CUSTOMISATION</a:t>
                </a:r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633C1AE1-A761-4ED4-B019-440FDCDCEA71}"/>
                  </a:ext>
                </a:extLst>
              </p:cNvPr>
              <p:cNvSpPr/>
              <p:nvPr/>
            </p:nvSpPr>
            <p:spPr>
              <a:xfrm>
                <a:off x="5368002" y="2554908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FBA3F253-6D0C-41BB-BB12-03E4F348D579}"/>
                  </a:ext>
                </a:extLst>
              </p:cNvPr>
              <p:cNvSpPr/>
              <p:nvPr/>
            </p:nvSpPr>
            <p:spPr>
              <a:xfrm>
                <a:off x="5051488" y="2974983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18</a:t>
                </a:r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F4CD7B38-0E28-48FB-9E22-A451D3D48DC2}"/>
                  </a:ext>
                </a:extLst>
              </p:cNvPr>
              <p:cNvSpPr/>
              <p:nvPr/>
            </p:nvSpPr>
            <p:spPr>
              <a:xfrm>
                <a:off x="4930601" y="3274317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19</a:t>
                </a:r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4E837C0C-67DD-4D8C-9983-3AF7A33E8B33}"/>
                  </a:ext>
                </a:extLst>
              </p:cNvPr>
              <p:cNvSpPr/>
              <p:nvPr/>
            </p:nvSpPr>
            <p:spPr>
              <a:xfrm>
                <a:off x="5671163" y="2529762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13</a:t>
                </a:r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B4A01B16-AB3B-4916-B511-A129D01B70F3}"/>
                  </a:ext>
                </a:extLst>
              </p:cNvPr>
              <p:cNvSpPr/>
              <p:nvPr/>
            </p:nvSpPr>
            <p:spPr>
              <a:xfrm>
                <a:off x="4984521" y="3958258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23</a:t>
                </a:r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48EECF7C-12DF-4786-A9D1-F46A68B7168E}"/>
                  </a:ext>
                </a:extLst>
              </p:cNvPr>
              <p:cNvSpPr/>
              <p:nvPr/>
            </p:nvSpPr>
            <p:spPr>
              <a:xfrm>
                <a:off x="4781819" y="4101295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24</a:t>
                </a:r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ADD905FF-6BE0-4E88-8A84-CC5608D4047C}"/>
                  </a:ext>
                </a:extLst>
              </p:cNvPr>
              <p:cNvSpPr/>
              <p:nvPr/>
            </p:nvSpPr>
            <p:spPr>
              <a:xfrm>
                <a:off x="4456444" y="4203350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26</a:t>
                </a:r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F2E0816-25E9-482E-9C49-6C8682DEDB85}"/>
                  </a:ext>
                </a:extLst>
              </p:cNvPr>
              <p:cNvSpPr/>
              <p:nvPr/>
            </p:nvSpPr>
            <p:spPr>
              <a:xfrm>
                <a:off x="4580992" y="3857941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2557E54F-5C80-4128-B63C-6A57694BA5C6}"/>
                  </a:ext>
                </a:extLst>
              </p:cNvPr>
              <p:cNvSpPr/>
              <p:nvPr/>
            </p:nvSpPr>
            <p:spPr>
              <a:xfrm>
                <a:off x="3815150" y="3603477"/>
                <a:ext cx="156210" cy="1578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09A34427-55E1-4A71-99FA-993BF1C5D96A}"/>
                  </a:ext>
                </a:extLst>
              </p:cNvPr>
              <p:cNvSpPr/>
              <p:nvPr/>
            </p:nvSpPr>
            <p:spPr>
              <a:xfrm>
                <a:off x="3626789" y="4116146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196AB883-A422-4C70-91E7-BE9DBBADC700}"/>
                  </a:ext>
                </a:extLst>
              </p:cNvPr>
              <p:cNvSpPr/>
              <p:nvPr/>
            </p:nvSpPr>
            <p:spPr>
              <a:xfrm>
                <a:off x="2757880" y="3380518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39</a:t>
                </a:r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76C96CDB-20C1-4EF9-860F-AD968DA9023E}"/>
                  </a:ext>
                </a:extLst>
              </p:cNvPr>
              <p:cNvSpPr/>
              <p:nvPr/>
            </p:nvSpPr>
            <p:spPr>
              <a:xfrm>
                <a:off x="3513137" y="1325702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>
                    <a:solidFill>
                      <a:schemeClr val="bg1"/>
                    </a:solidFill>
                  </a:rPr>
                  <a:t>xx</a:t>
                </a:r>
                <a:endParaRPr lang="fr-FR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E9E80074-AC59-48D7-9F3F-2FBF2C956C69}"/>
                  </a:ext>
                </a:extLst>
              </p:cNvPr>
              <p:cNvSpPr/>
              <p:nvPr/>
            </p:nvSpPr>
            <p:spPr>
              <a:xfrm>
                <a:off x="2757817" y="2187407"/>
                <a:ext cx="156210" cy="1578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xx</a:t>
                </a:r>
              </a:p>
            </p:txBody>
          </p:sp>
        </p:grp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C837AC-C3B5-43E0-9E2E-29BCA067C192}"/>
              </a:ext>
            </a:extLst>
          </p:cNvPr>
          <p:cNvSpPr/>
          <p:nvPr/>
        </p:nvSpPr>
        <p:spPr>
          <a:xfrm>
            <a:off x="8984375" y="3888443"/>
            <a:ext cx="2763918" cy="31393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50" kern="0" dirty="0">
                <a:solidFill>
                  <a:prstClr val="white"/>
                </a:solidFill>
                <a:latin typeface="Calibri" panose="020F0502020204030204"/>
              </a:rPr>
              <a:t>1. Product </a:t>
            </a:r>
            <a:r>
              <a:rPr lang="fr-FR" sz="1050" kern="0" dirty="0" err="1">
                <a:solidFill>
                  <a:prstClr val="white"/>
                </a:solidFill>
                <a:latin typeface="Calibri" panose="020F0502020204030204"/>
              </a:rPr>
              <a:t>boundaries</a:t>
            </a:r>
            <a:r>
              <a:rPr lang="fr-FR" sz="105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fr-FR" sz="1050" kern="0" dirty="0" err="1">
                <a:solidFill>
                  <a:prstClr val="white"/>
                </a:solidFill>
                <a:latin typeface="Calibri" panose="020F0502020204030204"/>
              </a:rPr>
              <a:t>defined</a:t>
            </a:r>
            <a:endParaRPr lang="fr-FR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F637092-9B31-4610-9701-37C3A1ED4F6D}"/>
              </a:ext>
            </a:extLst>
          </p:cNvPr>
          <p:cNvSpPr/>
          <p:nvPr/>
        </p:nvSpPr>
        <p:spPr>
          <a:xfrm>
            <a:off x="9044759" y="5290557"/>
            <a:ext cx="2659814" cy="32719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3. </a:t>
            </a:r>
            <a:r>
              <a:rPr lang="fr-FR" sz="1000" kern="0" err="1">
                <a:solidFill>
                  <a:srgbClr val="4472C4"/>
                </a:solidFill>
                <a:latin typeface="Calibri" panose="020F0502020204030204"/>
              </a:rPr>
              <a:t>Define</a:t>
            </a:r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 </a:t>
            </a:r>
            <a:r>
              <a:rPr lang="fr-FR" sz="1000" kern="0" err="1">
                <a:solidFill>
                  <a:srgbClr val="4472C4"/>
                </a:solidFill>
                <a:latin typeface="Calibri" panose="020F0502020204030204"/>
              </a:rPr>
              <a:t>integration</a:t>
            </a:r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 </a:t>
            </a:r>
            <a:r>
              <a:rPr lang="fr-FR" sz="1000" kern="0" err="1">
                <a:solidFill>
                  <a:srgbClr val="4472C4"/>
                </a:solidFill>
                <a:latin typeface="Calibri" panose="020F0502020204030204"/>
              </a:rPr>
              <a:t>strategy</a:t>
            </a:r>
            <a:endParaRPr lang="fr-FR" sz="1000" kern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5DF39DF-0A93-4370-9494-F9B467D94E1E}"/>
              </a:ext>
            </a:extLst>
          </p:cNvPr>
          <p:cNvSpPr/>
          <p:nvPr/>
        </p:nvSpPr>
        <p:spPr>
          <a:xfrm>
            <a:off x="9044759" y="5694368"/>
            <a:ext cx="2659814" cy="292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23. Tech radar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342B45-13C4-4DD7-A2CA-B4FD125B69EE}"/>
              </a:ext>
            </a:extLst>
          </p:cNvPr>
          <p:cNvSpPr/>
          <p:nvPr/>
        </p:nvSpPr>
        <p:spPr>
          <a:xfrm>
            <a:off x="8986824" y="4312600"/>
            <a:ext cx="2763918" cy="31393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50" kern="0" dirty="0">
                <a:solidFill>
                  <a:prstClr val="white"/>
                </a:solidFill>
                <a:latin typeface="Calibri" panose="020F0502020204030204"/>
              </a:rPr>
              <a:t>33. Architect </a:t>
            </a:r>
            <a:r>
              <a:rPr lang="fr-FR" sz="1050" kern="0" dirty="0" err="1">
                <a:solidFill>
                  <a:prstClr val="white"/>
                </a:solidFill>
                <a:latin typeface="Calibri" panose="020F0502020204030204"/>
              </a:rPr>
              <a:t>decision</a:t>
            </a:r>
            <a:r>
              <a:rPr lang="fr-FR" sz="1050" kern="0" dirty="0">
                <a:solidFill>
                  <a:prstClr val="white"/>
                </a:solidFill>
                <a:latin typeface="Calibri" panose="020F0502020204030204"/>
              </a:rPr>
              <a:t> in </a:t>
            </a:r>
            <a:r>
              <a:rPr lang="fr-FR" sz="1050" kern="0" dirty="0" err="1">
                <a:solidFill>
                  <a:prstClr val="white"/>
                </a:solidFill>
                <a:latin typeface="Calibri" panose="020F0502020204030204"/>
              </a:rPr>
              <a:t>gitlab</a:t>
            </a:r>
            <a:endParaRPr lang="fr-FR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F42B77D-0988-440D-B24F-E1F67B6636A0}"/>
              </a:ext>
            </a:extLst>
          </p:cNvPr>
          <p:cNvSpPr txBox="1"/>
          <p:nvPr/>
        </p:nvSpPr>
        <p:spPr>
          <a:xfrm rot="16200000">
            <a:off x="8000216" y="5680023"/>
            <a:ext cx="787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1050" kern="0" dirty="0">
                <a:solidFill>
                  <a:srgbClr val="748598"/>
                </a:solidFill>
              </a:rPr>
              <a:t>TAERGET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9BD330F-0E48-4B65-8E61-19871287D525}"/>
              </a:ext>
            </a:extLst>
          </p:cNvPr>
          <p:cNvSpPr/>
          <p:nvPr/>
        </p:nvSpPr>
        <p:spPr>
          <a:xfrm>
            <a:off x="8994716" y="4749607"/>
            <a:ext cx="2756028" cy="31393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50" kern="0">
                <a:solidFill>
                  <a:prstClr val="white"/>
                </a:solidFill>
                <a:latin typeface="Calibri" panose="020F0502020204030204"/>
              </a:rPr>
              <a:t>44. Guide and </a:t>
            </a:r>
            <a:r>
              <a:rPr lang="fr-FR" sz="1050" kern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r>
              <a:rPr lang="fr-FR" sz="1050" kern="0">
                <a:solidFill>
                  <a:prstClr val="white"/>
                </a:solidFill>
                <a:latin typeface="Calibri" panose="020F0502020204030204"/>
              </a:rPr>
              <a:t> Team </a:t>
            </a:r>
            <a:r>
              <a:rPr lang="fr-FR" sz="1050" kern="0" err="1">
                <a:solidFill>
                  <a:prstClr val="white"/>
                </a:solidFill>
                <a:latin typeface="Calibri" panose="020F0502020204030204"/>
              </a:rPr>
              <a:t>competences</a:t>
            </a:r>
            <a:endParaRPr lang="fr-FR" sz="10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81982D-BC5E-4DEC-A1E4-B8B79C007541}"/>
              </a:ext>
            </a:extLst>
          </p:cNvPr>
          <p:cNvSpPr/>
          <p:nvPr/>
        </p:nvSpPr>
        <p:spPr>
          <a:xfrm>
            <a:off x="9044759" y="6084078"/>
            <a:ext cx="2659814" cy="292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26. </a:t>
            </a:r>
            <a:r>
              <a:rPr lang="fr-FR" sz="1000" kern="0" err="1">
                <a:solidFill>
                  <a:srgbClr val="4472C4"/>
                </a:solidFill>
                <a:latin typeface="Calibri" panose="020F0502020204030204"/>
              </a:rPr>
              <a:t>Operability</a:t>
            </a:r>
            <a:r>
              <a:rPr lang="fr-FR" sz="1000" kern="0">
                <a:solidFill>
                  <a:srgbClr val="4472C4"/>
                </a:solidFill>
                <a:latin typeface="Calibri" panose="020F0502020204030204"/>
              </a:rPr>
              <a:t> by design KEYSTONE</a:t>
            </a: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69771C4C-C930-4351-9909-50EFFBAF6EED}"/>
              </a:ext>
            </a:extLst>
          </p:cNvPr>
          <p:cNvSpPr/>
          <p:nvPr/>
        </p:nvSpPr>
        <p:spPr>
          <a:xfrm>
            <a:off x="8495648" y="4262803"/>
            <a:ext cx="373103" cy="38371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fr-FR" sz="1400" b="1" kern="0">
                <a:solidFill>
                  <a:srgbClr val="9BBB59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F3D69C81-431E-4636-BE8E-17745414DB22}"/>
              </a:ext>
            </a:extLst>
          </p:cNvPr>
          <p:cNvGrpSpPr/>
          <p:nvPr/>
        </p:nvGrpSpPr>
        <p:grpSpPr>
          <a:xfrm>
            <a:off x="8545930" y="5544750"/>
            <a:ext cx="497109" cy="524464"/>
            <a:chOff x="853007" y="3062613"/>
            <a:chExt cx="1026173" cy="938289"/>
          </a:xfrm>
        </p:grpSpPr>
        <p:pic>
          <p:nvPicPr>
            <p:cNvPr id="204" name="Graphique 203" descr="Cible">
              <a:extLst>
                <a:ext uri="{FF2B5EF4-FFF2-40B4-BE49-F238E27FC236}">
                  <a16:creationId xmlns:a16="http://schemas.microsoft.com/office/drawing/2014/main" id="{7EC7F4B0-8092-4175-842E-B353C86B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3007" y="3062613"/>
              <a:ext cx="1026173" cy="938289"/>
            </a:xfrm>
            <a:prstGeom prst="rect">
              <a:avLst/>
            </a:prstGeom>
          </p:spPr>
        </p:pic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7684AB86-2C56-4BCD-8C57-24BC9131637B}"/>
                </a:ext>
              </a:extLst>
            </p:cNvPr>
            <p:cNvSpPr/>
            <p:nvPr/>
          </p:nvSpPr>
          <p:spPr>
            <a:xfrm>
              <a:off x="1024043" y="3218713"/>
              <a:ext cx="684099" cy="62608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4546A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514337">
                <a:defRPr/>
              </a:pPr>
              <a:r>
                <a:rPr lang="fr-FR" b="1" kern="0">
                  <a:solidFill>
                    <a:srgbClr val="6B87BA"/>
                  </a:solidFill>
                  <a:latin typeface="Calibri" panose="020F0502020204030204"/>
                </a:rPr>
                <a:t>T</a:t>
              </a:r>
            </a:p>
          </p:txBody>
        </p:sp>
      </p:grpSp>
      <p:sp>
        <p:nvSpPr>
          <p:cNvPr id="206" name="ZoneTexte 205">
            <a:extLst>
              <a:ext uri="{FF2B5EF4-FFF2-40B4-BE49-F238E27FC236}">
                <a16:creationId xmlns:a16="http://schemas.microsoft.com/office/drawing/2014/main" id="{FAE10638-9CF2-44C9-AF9F-E9F214814BB1}"/>
              </a:ext>
            </a:extLst>
          </p:cNvPr>
          <p:cNvSpPr txBox="1"/>
          <p:nvPr/>
        </p:nvSpPr>
        <p:spPr>
          <a:xfrm rot="16200000">
            <a:off x="8005685" y="4340096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fr-FR" sz="1050" kern="0">
                <a:solidFill>
                  <a:srgbClr val="9BBB59"/>
                </a:solidFill>
              </a:rPr>
              <a:t>ADOPT</a:t>
            </a: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52674559-02B1-4A78-A8E7-D0237C5E5D64}"/>
              </a:ext>
            </a:extLst>
          </p:cNvPr>
          <p:cNvSpPr/>
          <p:nvPr/>
        </p:nvSpPr>
        <p:spPr>
          <a:xfrm>
            <a:off x="11375883" y="683768"/>
            <a:ext cx="171783" cy="162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33" b="1" dirty="0">
                <a:solidFill>
                  <a:schemeClr val="accent6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3EEE9053-74A5-465D-87DB-793C0CF469F4}"/>
              </a:ext>
            </a:extLst>
          </p:cNvPr>
          <p:cNvSpPr txBox="1"/>
          <p:nvPr/>
        </p:nvSpPr>
        <p:spPr>
          <a:xfrm>
            <a:off x="11483092" y="647039"/>
            <a:ext cx="65755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33" dirty="0">
                <a:solidFill>
                  <a:schemeClr val="accent6"/>
                </a:solidFill>
              </a:rPr>
              <a:t>ADOPTED</a:t>
            </a: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115A975D-5B68-41FD-AE9D-C1A55D1830FA}"/>
              </a:ext>
            </a:extLst>
          </p:cNvPr>
          <p:cNvSpPr/>
          <p:nvPr/>
        </p:nvSpPr>
        <p:spPr>
          <a:xfrm>
            <a:off x="11364642" y="393514"/>
            <a:ext cx="171783" cy="162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33" b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B25C9D9-099F-4AD1-BBA8-DC7C45FD1AD0}"/>
              </a:ext>
            </a:extLst>
          </p:cNvPr>
          <p:cNvSpPr txBox="1"/>
          <p:nvPr/>
        </p:nvSpPr>
        <p:spPr>
          <a:xfrm>
            <a:off x="11487565" y="358798"/>
            <a:ext cx="1180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33" dirty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6E9FC0-4504-4081-803D-11E08F0EDB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48293" y="-17739"/>
            <a:ext cx="472311" cy="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F600517-F428-4F13-AB0A-3A9D6A9D41F6}"/>
              </a:ext>
            </a:extLst>
          </p:cNvPr>
          <p:cNvSpPr/>
          <p:nvPr/>
        </p:nvSpPr>
        <p:spPr>
          <a:xfrm>
            <a:off x="9416085" y="4426078"/>
            <a:ext cx="2069781" cy="21853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825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765A-1695-41DD-B756-08064B186A5F}"/>
              </a:ext>
            </a:extLst>
          </p:cNvPr>
          <p:cNvSpPr/>
          <p:nvPr/>
        </p:nvSpPr>
        <p:spPr>
          <a:xfrm>
            <a:off x="9461304" y="5402131"/>
            <a:ext cx="1991822" cy="2277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750" kern="0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455E89-C6FD-459D-81F1-9B1C18C2E2C7}"/>
              </a:ext>
            </a:extLst>
          </p:cNvPr>
          <p:cNvSpPr/>
          <p:nvPr/>
        </p:nvSpPr>
        <p:spPr>
          <a:xfrm>
            <a:off x="9461304" y="5683236"/>
            <a:ext cx="1991822" cy="203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750" kern="0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981381-8ECB-4F19-90F2-20D29A5D2E2F}"/>
              </a:ext>
            </a:extLst>
          </p:cNvPr>
          <p:cNvSpPr/>
          <p:nvPr/>
        </p:nvSpPr>
        <p:spPr>
          <a:xfrm>
            <a:off x="9417919" y="4721346"/>
            <a:ext cx="2069781" cy="21853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825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FB57A3B-B493-4846-BE4B-7BD4E1011150}"/>
              </a:ext>
            </a:extLst>
          </p:cNvPr>
          <p:cNvSpPr txBox="1"/>
          <p:nvPr/>
        </p:nvSpPr>
        <p:spPr>
          <a:xfrm rot="16200000">
            <a:off x="8712190" y="5656667"/>
            <a:ext cx="5482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825" kern="0" dirty="0">
                <a:solidFill>
                  <a:srgbClr val="748598"/>
                </a:solidFill>
              </a:rPr>
              <a:t>TAERGE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498612-F439-48B9-9F09-633AC1521B81}"/>
              </a:ext>
            </a:extLst>
          </p:cNvPr>
          <p:cNvSpPr/>
          <p:nvPr/>
        </p:nvSpPr>
        <p:spPr>
          <a:xfrm>
            <a:off x="9423829" y="5025560"/>
            <a:ext cx="2063872" cy="21853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825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145681-FB8F-41BB-B4F0-379919DD29B0}"/>
              </a:ext>
            </a:extLst>
          </p:cNvPr>
          <p:cNvSpPr/>
          <p:nvPr/>
        </p:nvSpPr>
        <p:spPr>
          <a:xfrm>
            <a:off x="9461304" y="5954524"/>
            <a:ext cx="1991822" cy="203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800"/>
            <a:endParaRPr lang="fr-FR" sz="750" kern="0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66D89D62-461B-4C79-83CE-53A5CC2680B7}"/>
              </a:ext>
            </a:extLst>
          </p:cNvPr>
          <p:cNvSpPr/>
          <p:nvPr/>
        </p:nvSpPr>
        <p:spPr>
          <a:xfrm>
            <a:off x="9050098" y="4686681"/>
            <a:ext cx="279401" cy="26711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fr-FR" sz="1050" b="1" kern="0">
                <a:solidFill>
                  <a:srgbClr val="9BBB59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EFEE03E-A68D-4C95-855A-38BABB89B3BA}"/>
              </a:ext>
            </a:extLst>
          </p:cNvPr>
          <p:cNvGrpSpPr/>
          <p:nvPr/>
        </p:nvGrpSpPr>
        <p:grpSpPr>
          <a:xfrm>
            <a:off x="9087752" y="5579082"/>
            <a:ext cx="372264" cy="365095"/>
            <a:chOff x="853007" y="3062613"/>
            <a:chExt cx="1026173" cy="938289"/>
          </a:xfrm>
        </p:grpSpPr>
        <p:pic>
          <p:nvPicPr>
            <p:cNvPr id="86" name="Graphique 85" descr="Cible">
              <a:extLst>
                <a:ext uri="{FF2B5EF4-FFF2-40B4-BE49-F238E27FC236}">
                  <a16:creationId xmlns:a16="http://schemas.microsoft.com/office/drawing/2014/main" id="{FAFCF40B-FFFB-41EF-9F71-DC8F48B36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007" y="3062613"/>
              <a:ext cx="1026173" cy="938289"/>
            </a:xfrm>
            <a:prstGeom prst="rect">
              <a:avLst/>
            </a:prstGeom>
          </p:spPr>
        </p:pic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8AD86F6-423F-464A-BFA6-1C8F0BA1EA8F}"/>
                </a:ext>
              </a:extLst>
            </p:cNvPr>
            <p:cNvSpPr/>
            <p:nvPr/>
          </p:nvSpPr>
          <p:spPr>
            <a:xfrm>
              <a:off x="1024043" y="3218713"/>
              <a:ext cx="684099" cy="62608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4546A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514337">
                <a:defRPr/>
              </a:pPr>
              <a:r>
                <a:rPr lang="fr-FR" sz="900" b="1" kern="0">
                  <a:solidFill>
                    <a:srgbClr val="6B87BA"/>
                  </a:solidFill>
                  <a:latin typeface="Calibri" panose="020F0502020204030204"/>
                </a:rPr>
                <a:t>T</a:t>
              </a:r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BE64721-61DE-4250-A9AC-0F5D330FA62F}"/>
              </a:ext>
            </a:extLst>
          </p:cNvPr>
          <p:cNvSpPr txBox="1"/>
          <p:nvPr/>
        </p:nvSpPr>
        <p:spPr>
          <a:xfrm rot="16200000">
            <a:off x="8653162" y="4719221"/>
            <a:ext cx="48763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fr-FR" sz="825" kern="0">
                <a:solidFill>
                  <a:srgbClr val="9BBB59"/>
                </a:solidFill>
              </a:rPr>
              <a:t>ADOPT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B8BFFFF3-9A2F-4845-BE36-E3E39643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188" y="579006"/>
            <a:ext cx="4027543" cy="3934214"/>
          </a:xfrm>
          <a:prstGeom prst="rect">
            <a:avLst/>
          </a:prstGeom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669231AD-D6E0-4D47-9E75-DFCE3AD2D500}"/>
              </a:ext>
            </a:extLst>
          </p:cNvPr>
          <p:cNvSpPr/>
          <p:nvPr/>
        </p:nvSpPr>
        <p:spPr>
          <a:xfrm>
            <a:off x="11348371" y="1113418"/>
            <a:ext cx="171783" cy="162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33" b="1" dirty="0">
                <a:solidFill>
                  <a:schemeClr val="accent6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0171A3E-2F3D-41D2-9124-90570D4370DC}"/>
              </a:ext>
            </a:extLst>
          </p:cNvPr>
          <p:cNvSpPr txBox="1"/>
          <p:nvPr/>
        </p:nvSpPr>
        <p:spPr>
          <a:xfrm>
            <a:off x="11455580" y="1076689"/>
            <a:ext cx="65755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33" dirty="0">
                <a:solidFill>
                  <a:schemeClr val="accent6"/>
                </a:solidFill>
              </a:rPr>
              <a:t>ADOPTED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12C04897-7CD6-4DFD-9769-9BCBA5C49B82}"/>
              </a:ext>
            </a:extLst>
          </p:cNvPr>
          <p:cNvSpPr/>
          <p:nvPr/>
        </p:nvSpPr>
        <p:spPr>
          <a:xfrm>
            <a:off x="11337130" y="823164"/>
            <a:ext cx="171783" cy="162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33" b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50516AE-2F02-492D-B950-FFAE4C0AFD5B}"/>
              </a:ext>
            </a:extLst>
          </p:cNvPr>
          <p:cNvSpPr txBox="1"/>
          <p:nvPr/>
        </p:nvSpPr>
        <p:spPr>
          <a:xfrm>
            <a:off x="11455580" y="771014"/>
            <a:ext cx="1180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33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04581E9-4A88-4D45-84C7-45B8A0FC4C27}"/>
              </a:ext>
            </a:extLst>
          </p:cNvPr>
          <p:cNvSpPr/>
          <p:nvPr/>
        </p:nvSpPr>
        <p:spPr>
          <a:xfrm>
            <a:off x="52329" y="247590"/>
            <a:ext cx="1375132" cy="758863"/>
          </a:xfrm>
          <a:prstGeom prst="roundRect">
            <a:avLst>
              <a:gd name="adj" fmla="val 0"/>
            </a:avLst>
          </a:prstGeom>
          <a:solidFill>
            <a:srgbClr val="FAE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83"/>
            <a:r>
              <a:rPr lang="fr-FR" sz="800" b="1" i="1" dirty="0">
                <a:solidFill>
                  <a:prstClr val="black"/>
                </a:solidFill>
                <a:latin typeface="Gotham Rounded Bold" pitchFamily="50" charset="0"/>
              </a:rPr>
              <a:t>SQUAD</a:t>
            </a:r>
          </a:p>
          <a:p>
            <a:pPr marL="67865" indent="-67865" defTabSz="685783">
              <a:buFontTx/>
              <a:buChar char="-"/>
            </a:pPr>
            <a:r>
              <a:rPr lang="fr-FR" sz="200" i="1" dirty="0">
                <a:solidFill>
                  <a:schemeClr val="tx1"/>
                </a:solidFill>
                <a:latin typeface="Gotham Rounded Bold" pitchFamily="50" charset="0"/>
              </a:rPr>
              <a:t>Product/team </a:t>
            </a:r>
            <a:r>
              <a:rPr lang="fr-FR" sz="200" b="1" i="1" dirty="0" err="1">
                <a:solidFill>
                  <a:schemeClr val="tx1"/>
                </a:solidFill>
                <a:latin typeface="Gotham Rounded Bold" pitchFamily="50" charset="0"/>
              </a:rPr>
              <a:t>Characteristics</a:t>
            </a:r>
            <a:endParaRPr lang="fr-FR" sz="200" b="1" i="1" dirty="0">
              <a:solidFill>
                <a:schemeClr val="tx1"/>
              </a:solidFill>
              <a:latin typeface="Gotham Rounded Bold" pitchFamily="50" charset="0"/>
            </a:endParaRPr>
          </a:p>
          <a:p>
            <a:pPr marL="67865" indent="-67865" defTabSz="685783">
              <a:buFontTx/>
              <a:buChar char="-"/>
            </a:pPr>
            <a:r>
              <a:rPr lang="fr-FR" sz="200" i="1" dirty="0">
                <a:solidFill>
                  <a:srgbClr val="E7E6E6">
                    <a:lumMod val="10000"/>
                  </a:srgbClr>
                </a:solidFill>
                <a:latin typeface="Gotham Rounded Bold" pitchFamily="50" charset="0"/>
              </a:rPr>
              <a:t>Main architecture </a:t>
            </a:r>
            <a:r>
              <a:rPr lang="fr-FR" sz="200" b="1" i="1" dirty="0" err="1">
                <a:solidFill>
                  <a:srgbClr val="E7E6E6">
                    <a:lumMod val="10000"/>
                  </a:srgbClr>
                </a:solidFill>
                <a:latin typeface="Gotham Rounded Bold" pitchFamily="50" charset="0"/>
              </a:rPr>
              <a:t>Stakes</a:t>
            </a:r>
            <a:endParaRPr lang="fr-FR" sz="200" b="1" i="1" dirty="0">
              <a:solidFill>
                <a:srgbClr val="E7E6E6">
                  <a:lumMod val="10000"/>
                </a:srgbClr>
              </a:solidFill>
              <a:latin typeface="Gotham Rounded Bold" pitchFamily="50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70ED48C-7398-4430-AD5D-4FAC7934F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988" y="253819"/>
            <a:ext cx="351833" cy="27664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43E614F-A7FF-44CC-BCAB-B46DAF6975A7}"/>
              </a:ext>
            </a:extLst>
          </p:cNvPr>
          <p:cNvSpPr txBox="1"/>
          <p:nvPr/>
        </p:nvSpPr>
        <p:spPr>
          <a:xfrm>
            <a:off x="202200" y="728532"/>
            <a:ext cx="1429982" cy="2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" dirty="0">
                <a:latin typeface="Gotham Rounded Bold" pitchFamily="50" charset="0"/>
              </a:rPr>
              <a:t>ARCHITECTURE FOCUS</a:t>
            </a:r>
          </a:p>
          <a:p>
            <a:pPr algn="ctr"/>
            <a:r>
              <a:rPr lang="fr-FR" sz="200" dirty="0">
                <a:latin typeface="Gotham Rounded Bold" pitchFamily="50" charset="0"/>
              </a:rPr>
              <a:t>(12-18 MONTHS)</a:t>
            </a:r>
          </a:p>
        </p:txBody>
      </p:sp>
      <p:pic>
        <p:nvPicPr>
          <p:cNvPr id="24" name="Picture 2" descr="Postit">
            <a:extLst>
              <a:ext uri="{FF2B5EF4-FFF2-40B4-BE49-F238E27FC236}">
                <a16:creationId xmlns:a16="http://schemas.microsoft.com/office/drawing/2014/main" id="{90ABB538-5BF7-40B1-83FC-EA666174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" y="599454"/>
            <a:ext cx="384073" cy="3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3EEEC2B-F119-4ECC-A527-243458EDFF10}"/>
              </a:ext>
            </a:extLst>
          </p:cNvPr>
          <p:cNvSpPr/>
          <p:nvPr/>
        </p:nvSpPr>
        <p:spPr>
          <a:xfrm>
            <a:off x="1292958" y="1283034"/>
            <a:ext cx="6384873" cy="526397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>
              <a:defRPr/>
            </a:pPr>
            <a:endParaRPr lang="fr-FR" sz="1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2189C7-6573-4CD8-BEAE-0BF1DCCEE52E}"/>
              </a:ext>
            </a:extLst>
          </p:cNvPr>
          <p:cNvCxnSpPr>
            <a:cxnSpLocks/>
          </p:cNvCxnSpPr>
          <p:nvPr/>
        </p:nvCxnSpPr>
        <p:spPr>
          <a:xfrm>
            <a:off x="1292958" y="2752587"/>
            <a:ext cx="4666920" cy="382985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9AC1182-EB88-4E24-9265-78ACE3BFDA61}"/>
              </a:ext>
            </a:extLst>
          </p:cNvPr>
          <p:cNvSpPr txBox="1"/>
          <p:nvPr/>
        </p:nvSpPr>
        <p:spPr>
          <a:xfrm rot="16200000">
            <a:off x="-2374225" y="3767755"/>
            <a:ext cx="5176886" cy="369332"/>
          </a:xfrm>
          <a:prstGeom prst="rect">
            <a:avLst/>
          </a:prstGeom>
          <a:noFill/>
          <a:ln w="76200">
            <a:noFill/>
          </a:ln>
        </p:spPr>
        <p:txBody>
          <a:bodyPr wrap="square">
            <a:spAutoFit/>
          </a:bodyPr>
          <a:lstStyle/>
          <a:p>
            <a:pPr algn="ctr" defTabSz="3132244">
              <a:defRPr/>
            </a:pPr>
            <a:r>
              <a:rPr lang="fr-FR" sz="12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TEAM AUTONOMY</a:t>
            </a:r>
          </a:p>
          <a:p>
            <a:pPr algn="ctr"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(COLLECTIVE UNDERSTANDING AND DECISION CAPABILTIES)</a:t>
            </a:r>
            <a:endParaRPr lang="fr-FR" sz="900" dirty="0">
              <a:solidFill>
                <a:schemeClr val="tx2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DE03DB-CA2A-4881-AE29-AD68F6E75441}"/>
              </a:ext>
            </a:extLst>
          </p:cNvPr>
          <p:cNvSpPr txBox="1"/>
          <p:nvPr/>
        </p:nvSpPr>
        <p:spPr>
          <a:xfrm>
            <a:off x="3214957" y="863203"/>
            <a:ext cx="3496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/>
            </a:lvl1pPr>
          </a:lstStyle>
          <a:p>
            <a:pPr defTabSz="3132244">
              <a:defRPr/>
            </a:pPr>
            <a:r>
              <a:rPr lang="fr-FR" sz="14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ARCHITECTURE</a:t>
            </a:r>
            <a:r>
              <a:rPr lang="fr-FR" sz="6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  </a:t>
            </a:r>
            <a:r>
              <a:rPr lang="fr-FR" sz="14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RISK</a:t>
            </a:r>
            <a:endParaRPr lang="fr-FR" sz="600" dirty="0">
              <a:solidFill>
                <a:srgbClr val="85BC25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B89A92B-2285-4A40-A2A9-A7BC8BE86AD5}"/>
              </a:ext>
            </a:extLst>
          </p:cNvPr>
          <p:cNvCxnSpPr>
            <a:cxnSpLocks/>
          </p:cNvCxnSpPr>
          <p:nvPr/>
        </p:nvCxnSpPr>
        <p:spPr>
          <a:xfrm>
            <a:off x="3626418" y="1287846"/>
            <a:ext cx="4051411" cy="327452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B3992DF-9478-413A-A9AA-B818D8AF0B8B}"/>
              </a:ext>
            </a:extLst>
          </p:cNvPr>
          <p:cNvSpPr/>
          <p:nvPr/>
        </p:nvSpPr>
        <p:spPr>
          <a:xfrm>
            <a:off x="1326642" y="6280912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>
                <a:solidFill>
                  <a:schemeClr val="tx2"/>
                </a:solidFill>
                <a:latin typeface="Gotham Rounded Bold" pitchFamily="50" charset="0"/>
              </a:rPr>
              <a:t>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729B724-13AA-4CCF-8C0C-08355A863609}"/>
              </a:ext>
            </a:extLst>
          </p:cNvPr>
          <p:cNvSpPr/>
          <p:nvPr/>
        </p:nvSpPr>
        <p:spPr>
          <a:xfrm>
            <a:off x="1342110" y="1350999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 dirty="0">
                <a:solidFill>
                  <a:schemeClr val="tx2"/>
                </a:solidFill>
                <a:latin typeface="Gotham Rounded Bold" pitchFamily="50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B13FF24-B022-457E-8F6E-61A6D44DAD6F}"/>
              </a:ext>
            </a:extLst>
          </p:cNvPr>
          <p:cNvSpPr txBox="1"/>
          <p:nvPr/>
        </p:nvSpPr>
        <p:spPr>
          <a:xfrm>
            <a:off x="1699999" y="1328993"/>
            <a:ext cx="1284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FULL STACK &amp; PRODUCT </a:t>
            </a:r>
          </a:p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ARCHITECTS EMBEDDED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2712C93-7509-4D48-A819-9BBDDB86A4E6}"/>
              </a:ext>
            </a:extLst>
          </p:cNvPr>
          <p:cNvCxnSpPr>
            <a:cxnSpLocks/>
          </p:cNvCxnSpPr>
          <p:nvPr/>
        </p:nvCxnSpPr>
        <p:spPr>
          <a:xfrm flipV="1">
            <a:off x="1528666" y="1116647"/>
            <a:ext cx="6009099" cy="9632"/>
          </a:xfrm>
          <a:prstGeom prst="straightConnector1">
            <a:avLst/>
          </a:prstGeom>
          <a:ln w="19050">
            <a:solidFill>
              <a:srgbClr val="85BC2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B675DFF-3714-498C-8EF6-9C69CADFC888}"/>
              </a:ext>
            </a:extLst>
          </p:cNvPr>
          <p:cNvSpPr txBox="1"/>
          <p:nvPr/>
        </p:nvSpPr>
        <p:spPr>
          <a:xfrm>
            <a:off x="6538464" y="1325075"/>
            <a:ext cx="1207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MANDATORY </a:t>
            </a:r>
          </a:p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EA STEERING REVIEW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C4DC445-3E65-45B3-AC35-C798A83689C4}"/>
              </a:ext>
            </a:extLst>
          </p:cNvPr>
          <p:cNvSpPr txBox="1"/>
          <p:nvPr/>
        </p:nvSpPr>
        <p:spPr>
          <a:xfrm>
            <a:off x="5256595" y="970053"/>
            <a:ext cx="1690240" cy="2389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/>
            </a:lvl1pPr>
          </a:lstStyle>
          <a:p>
            <a:pPr defTabSz="3132244">
              <a:defRPr/>
            </a:pPr>
            <a:r>
              <a:rPr lang="fr-FR" sz="500" dirty="0">
                <a:solidFill>
                  <a:srgbClr val="85BC25"/>
                </a:solidFill>
                <a:latin typeface="Gotham Rounded Bold" pitchFamily="50" charset="0"/>
                <a:cs typeface="Aharoni" panose="02010803020104030203" pitchFamily="2" charset="-79"/>
              </a:rPr>
              <a:t>* 12 à 18 mois</a:t>
            </a:r>
            <a:endParaRPr lang="fr-FR" sz="100" dirty="0">
              <a:solidFill>
                <a:srgbClr val="85BC25"/>
              </a:solidFill>
              <a:latin typeface="Gotham Rounded Bold" pitchFamily="50" charset="0"/>
              <a:cs typeface="Aharoni" panose="02010803020104030203" pitchFamily="2" charset="-79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25C041E-78D9-46D8-AB5E-8B5E18AB04E8}"/>
              </a:ext>
            </a:extLst>
          </p:cNvPr>
          <p:cNvSpPr txBox="1"/>
          <p:nvPr/>
        </p:nvSpPr>
        <p:spPr>
          <a:xfrm rot="16200000">
            <a:off x="-142602" y="1969283"/>
            <a:ext cx="563988" cy="1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fr-FR" sz="100" b="1" dirty="0">
                <a:solidFill>
                  <a:srgbClr val="CBCB00"/>
                </a:solidFill>
                <a:latin typeface="Calibri" panose="020F0502020204030204"/>
              </a:rPr>
              <a:t>PRODUCT UNDERSATNDING &amp; DECISION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B5572B-F6FA-48B5-A492-23924A1105BC}"/>
              </a:ext>
            </a:extLst>
          </p:cNvPr>
          <p:cNvSpPr txBox="1"/>
          <p:nvPr/>
        </p:nvSpPr>
        <p:spPr>
          <a:xfrm>
            <a:off x="461305" y="6556149"/>
            <a:ext cx="5557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fr-FR" sz="300" b="1" dirty="0">
                <a:solidFill>
                  <a:srgbClr val="CBCB00"/>
                </a:solidFill>
                <a:latin typeface="Gotham Rounded Bold" pitchFamily="50" charset="0"/>
              </a:rPr>
              <a:t>FONCTIONNAL</a:t>
            </a:r>
          </a:p>
          <a:p>
            <a:pPr algn="ctr" defTabSz="685783">
              <a:defRPr/>
            </a:pPr>
            <a:r>
              <a:rPr lang="fr-FR" sz="300" b="1" dirty="0">
                <a:solidFill>
                  <a:srgbClr val="CBCB00"/>
                </a:solidFill>
                <a:latin typeface="Gotham Rounded Bold" pitchFamily="50" charset="0"/>
              </a:rPr>
              <a:t>AUTONOMY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6FC4D70-9A64-4B4B-B358-4519168D713D}"/>
              </a:ext>
            </a:extLst>
          </p:cNvPr>
          <p:cNvSpPr txBox="1"/>
          <p:nvPr/>
        </p:nvSpPr>
        <p:spPr>
          <a:xfrm>
            <a:off x="902762" y="6551959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800" b="1">
                <a:solidFill>
                  <a:srgbClr val="CBCB00"/>
                </a:solidFill>
              </a:defRPr>
            </a:lvl1pPr>
          </a:lstStyle>
          <a:p>
            <a:pPr defTabSz="685783"/>
            <a:r>
              <a:rPr lang="fr-FR" sz="300" dirty="0">
                <a:solidFill>
                  <a:srgbClr val="97CCBC"/>
                </a:solidFill>
                <a:latin typeface="Gotham Rounded Bold" pitchFamily="50" charset="0"/>
              </a:rPr>
              <a:t>TECHNICAL</a:t>
            </a:r>
          </a:p>
          <a:p>
            <a:pPr defTabSz="685783"/>
            <a:r>
              <a:rPr lang="fr-FR" sz="300" dirty="0">
                <a:solidFill>
                  <a:srgbClr val="97CCBC"/>
                </a:solidFill>
                <a:latin typeface="Gotham Rounded Bold" pitchFamily="50" charset="0"/>
              </a:rPr>
              <a:t>AUTONOMY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1223B76-B653-4C52-8BD7-34AC2EDCC600}"/>
              </a:ext>
            </a:extLst>
          </p:cNvPr>
          <p:cNvSpPr txBox="1"/>
          <p:nvPr/>
        </p:nvSpPr>
        <p:spPr>
          <a:xfrm rot="16200000">
            <a:off x="293184" y="1811063"/>
            <a:ext cx="530042" cy="1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fr-FR" sz="100" b="1" dirty="0">
                <a:solidFill>
                  <a:srgbClr val="23A29F"/>
                </a:solidFill>
                <a:latin typeface="Calibri" panose="020F0502020204030204"/>
              </a:rPr>
              <a:t>TECH UNDERSTANDING &amp; DECISION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A9163B6-ADB8-4515-9F68-1CA8C68904A7}"/>
              </a:ext>
            </a:extLst>
          </p:cNvPr>
          <p:cNvSpPr txBox="1"/>
          <p:nvPr/>
        </p:nvSpPr>
        <p:spPr>
          <a:xfrm>
            <a:off x="1616655" y="6285544"/>
            <a:ext cx="757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32244">
              <a:defRPr/>
            </a:pPr>
            <a:r>
              <a:rPr lang="fr-FR" sz="6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TEAM AUTONMY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44EBBA7-A381-4E85-A6B2-E216037DE18D}"/>
              </a:ext>
            </a:extLst>
          </p:cNvPr>
          <p:cNvSpPr/>
          <p:nvPr/>
        </p:nvSpPr>
        <p:spPr>
          <a:xfrm>
            <a:off x="6290126" y="1335932"/>
            <a:ext cx="271202" cy="23677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2244"/>
            <a:r>
              <a:rPr lang="fr-FR" sz="900" b="1" dirty="0">
                <a:solidFill>
                  <a:schemeClr val="tx2"/>
                </a:solidFill>
                <a:latin typeface="Gotham Rounded Bold" pitchFamily="50" charset="0"/>
              </a:rPr>
              <a:t>3</a:t>
            </a:r>
          </a:p>
        </p:txBody>
      </p:sp>
      <p:pic>
        <p:nvPicPr>
          <p:cNvPr id="43" name="Graphique 42" descr="Tornade">
            <a:extLst>
              <a:ext uri="{FF2B5EF4-FFF2-40B4-BE49-F238E27FC236}">
                <a16:creationId xmlns:a16="http://schemas.microsoft.com/office/drawing/2014/main" id="{10502107-C23B-4168-9877-6D80CDCD66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5039" y="878783"/>
            <a:ext cx="421705" cy="402261"/>
          </a:xfrm>
          <a:prstGeom prst="rect">
            <a:avLst/>
          </a:prstGeom>
        </p:spPr>
      </p:pic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0B672E3-49BF-427E-84E7-1CDA5C42BBB2}"/>
              </a:ext>
            </a:extLst>
          </p:cNvPr>
          <p:cNvCxnSpPr/>
          <p:nvPr/>
        </p:nvCxnSpPr>
        <p:spPr>
          <a:xfrm flipH="1">
            <a:off x="704299" y="1377460"/>
            <a:ext cx="9075" cy="5110716"/>
          </a:xfrm>
          <a:prstGeom prst="line">
            <a:avLst/>
          </a:prstGeom>
          <a:solidFill>
            <a:schemeClr val="bg1"/>
          </a:solidFill>
          <a:ln w="19050">
            <a:solidFill>
              <a:srgbClr val="CBCB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5B3FD9-951E-46A5-8760-88B842A5CF98}"/>
              </a:ext>
            </a:extLst>
          </p:cNvPr>
          <p:cNvCxnSpPr/>
          <p:nvPr/>
        </p:nvCxnSpPr>
        <p:spPr>
          <a:xfrm flipH="1">
            <a:off x="1079997" y="1350295"/>
            <a:ext cx="9075" cy="5110716"/>
          </a:xfrm>
          <a:prstGeom prst="line">
            <a:avLst/>
          </a:prstGeom>
          <a:solidFill>
            <a:schemeClr val="bg1"/>
          </a:solidFill>
          <a:ln w="19050">
            <a:solidFill>
              <a:srgbClr val="97CCB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3DE58A8-43E8-496F-9557-4434A081159F}"/>
              </a:ext>
            </a:extLst>
          </p:cNvPr>
          <p:cNvCxnSpPr>
            <a:cxnSpLocks/>
          </p:cNvCxnSpPr>
          <p:nvPr/>
        </p:nvCxnSpPr>
        <p:spPr>
          <a:xfrm>
            <a:off x="404730" y="1385135"/>
            <a:ext cx="9128" cy="513458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Graphique 47" descr="Contour de visage lunettes de soleil">
            <a:extLst>
              <a:ext uri="{FF2B5EF4-FFF2-40B4-BE49-F238E27FC236}">
                <a16:creationId xmlns:a16="http://schemas.microsoft.com/office/drawing/2014/main" id="{8A9FD540-F14A-45B0-8F73-8FB0AB76A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0936" y="6520951"/>
            <a:ext cx="326968" cy="28545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C9ADB50-E054-4B92-A672-E1EBC8ABE4D1}"/>
              </a:ext>
            </a:extLst>
          </p:cNvPr>
          <p:cNvSpPr/>
          <p:nvPr/>
        </p:nvSpPr>
        <p:spPr>
          <a:xfrm>
            <a:off x="1664469" y="344103"/>
            <a:ext cx="5913199" cy="53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5A7AF18-4858-4DED-920F-3D85931E40D1}"/>
              </a:ext>
            </a:extLst>
          </p:cNvPr>
          <p:cNvSpPr txBox="1"/>
          <p:nvPr/>
        </p:nvSpPr>
        <p:spPr>
          <a:xfrm>
            <a:off x="1793441" y="283182"/>
            <a:ext cx="2238750" cy="260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600" dirty="0">
                <a:solidFill>
                  <a:srgbClr val="7F7F7F"/>
                </a:solidFill>
                <a:effectLst/>
                <a:latin typeface="Gotham Rounded Medium" panose="02000000000000000000" pitchFamily="50" charset="0"/>
                <a:ea typeface="Calibri" panose="020F0502020204030204" pitchFamily="34" charset="0"/>
              </a:rPr>
              <a:t>TEAMS READINESS FOR AUTONOMY </a:t>
            </a:r>
            <a:endParaRPr lang="fr-FR" sz="700" dirty="0">
              <a:solidFill>
                <a:srgbClr val="7F7F7F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91" name="Graphique 90" descr="Questions">
            <a:extLst>
              <a:ext uri="{FF2B5EF4-FFF2-40B4-BE49-F238E27FC236}">
                <a16:creationId xmlns:a16="http://schemas.microsoft.com/office/drawing/2014/main" id="{1058D96D-B9D2-4950-99A8-BD4007FB7F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006" y="1027031"/>
            <a:ext cx="365786" cy="365786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D243C848-63A7-4F40-BDD0-381887C30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827198" y="6687841"/>
            <a:ext cx="364802" cy="170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6D4F5D-1DB9-4472-B66A-E877FC583D70}"/>
              </a:ext>
            </a:extLst>
          </p:cNvPr>
          <p:cNvSpPr/>
          <p:nvPr/>
        </p:nvSpPr>
        <p:spPr>
          <a:xfrm>
            <a:off x="-20286" y="-24515"/>
            <a:ext cx="12212286" cy="226978"/>
          </a:xfrm>
          <a:prstGeom prst="rect">
            <a:avLst/>
          </a:prstGeom>
          <a:solidFill>
            <a:srgbClr val="85BC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60231-284C-4C76-8904-EAD48714EA44}"/>
              </a:ext>
            </a:extLst>
          </p:cNvPr>
          <p:cNvSpPr/>
          <p:nvPr/>
        </p:nvSpPr>
        <p:spPr>
          <a:xfrm>
            <a:off x="2957232" y="26765"/>
            <a:ext cx="5948698" cy="1277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Gotham Rounded Bold" pitchFamily="50" charset="0"/>
              </a:rPr>
              <a:t>CONTINUOUS ARCHITECTURE – AUTONOMY ASSESMENT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22430B-6418-433F-9CF2-F00A4C8428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48293" y="-17739"/>
            <a:ext cx="472311" cy="197578"/>
          </a:xfrm>
          <a:prstGeom prst="rect">
            <a:avLst/>
          </a:prstGeom>
        </p:spPr>
      </p:pic>
      <p:pic>
        <p:nvPicPr>
          <p:cNvPr id="44" name="Graphique 43" descr="Scène de crépuscule">
            <a:extLst>
              <a:ext uri="{FF2B5EF4-FFF2-40B4-BE49-F238E27FC236}">
                <a16:creationId xmlns:a16="http://schemas.microsoft.com/office/drawing/2014/main" id="{05E8B119-7B0C-4E1A-9D48-87EA87E9EF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9599" y="886037"/>
            <a:ext cx="421231" cy="4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4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D1F78-20FD-4BE0-A69A-E26B817701D6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9f09b4db-7fdb-4a79-a1ce-e7e1d5ac2b17"/>
    <ds:schemaRef ds:uri="http://schemas.openxmlformats.org/package/2006/metadata/core-properties"/>
    <ds:schemaRef ds:uri="e2e26994-5e48-4994-8c16-0b6f61c4bc8a"/>
  </ds:schemaRefs>
</ds:datastoreItem>
</file>

<file path=customXml/itemProps2.xml><?xml version="1.0" encoding="utf-8"?>
<ds:datastoreItem xmlns:ds="http://schemas.openxmlformats.org/officeDocument/2006/customXml" ds:itemID="{5632CD6B-985E-4EB2-A9B6-1B666A5BC8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2CD380-F449-411D-B223-61F316EA7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Grand écran</PresentationFormat>
  <Paragraphs>149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Abadi</vt:lpstr>
      <vt:lpstr>Arial</vt:lpstr>
      <vt:lpstr>Arial Black</vt:lpstr>
      <vt:lpstr>Calibri</vt:lpstr>
      <vt:lpstr>Calibri Light</vt:lpstr>
      <vt:lpstr>Gotham Rounded Bold</vt:lpstr>
      <vt:lpstr>Gotham Rounded Medium</vt:lpstr>
      <vt:lpstr>Michelin SemiBold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nicolas chevalier</cp:lastModifiedBy>
  <cp:revision>3</cp:revision>
  <dcterms:created xsi:type="dcterms:W3CDTF">2020-10-07T12:59:01Z</dcterms:created>
  <dcterms:modified xsi:type="dcterms:W3CDTF">2020-10-21T07:56:59Z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